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0"/>
  </p:notesMasterIdLst>
  <p:handoutMasterIdLst>
    <p:handoutMasterId r:id="rId31"/>
  </p:handoutMasterIdLst>
  <p:sldIdLst>
    <p:sldId id="278" r:id="rId2"/>
    <p:sldId id="259" r:id="rId3"/>
    <p:sldId id="317" r:id="rId4"/>
    <p:sldId id="351" r:id="rId5"/>
    <p:sldId id="352" r:id="rId6"/>
    <p:sldId id="353" r:id="rId7"/>
    <p:sldId id="354" r:id="rId8"/>
    <p:sldId id="355" r:id="rId9"/>
    <p:sldId id="356" r:id="rId10"/>
    <p:sldId id="357" r:id="rId11"/>
    <p:sldId id="358" r:id="rId12"/>
    <p:sldId id="359" r:id="rId13"/>
    <p:sldId id="360" r:id="rId14"/>
    <p:sldId id="361" r:id="rId15"/>
    <p:sldId id="362" r:id="rId16"/>
    <p:sldId id="363" r:id="rId17"/>
    <p:sldId id="364" r:id="rId18"/>
    <p:sldId id="365" r:id="rId19"/>
    <p:sldId id="366" r:id="rId20"/>
    <p:sldId id="367" r:id="rId21"/>
    <p:sldId id="368" r:id="rId22"/>
    <p:sldId id="369" r:id="rId23"/>
    <p:sldId id="370" r:id="rId24"/>
    <p:sldId id="371" r:id="rId25"/>
    <p:sldId id="372" r:id="rId26"/>
    <p:sldId id="373" r:id="rId27"/>
    <p:sldId id="374" r:id="rId28"/>
    <p:sldId id="277" r:id="rId29"/>
  </p:sldIdLst>
  <p:sldSz cx="12192000" cy="6858000"/>
  <p:notesSz cx="7104063" cy="102346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0" d="100"/>
          <a:sy n="80" d="100"/>
        </p:scale>
        <p:origin x="354" y="96"/>
      </p:cViewPr>
      <p:guideLst>
        <p:guide orient="horz" pos="2160"/>
        <p:guide pos="3840"/>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0790E90-B713-4A6D-9DE6-E3ED98593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7104063" cy="1034517"/>
          </a:xfrm>
          <a:prstGeom prst="rect">
            <a:avLst/>
          </a:prstGeom>
        </p:spPr>
      </p:pic>
      <p:pic>
        <p:nvPicPr>
          <p:cNvPr id="9" name="Picture 8">
            <a:extLst>
              <a:ext uri="{FF2B5EF4-FFF2-40B4-BE49-F238E27FC236}">
                <a16:creationId xmlns:a16="http://schemas.microsoft.com/office/drawing/2014/main" id="{F4DBF73A-7EA5-4963-A5D4-CC4F92580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336155"/>
            <a:ext cx="7104063" cy="898459"/>
          </a:xfrm>
          <a:prstGeom prst="rect">
            <a:avLst/>
          </a:prstGeom>
        </p:spPr>
      </p:pic>
    </p:spTree>
    <p:extLst>
      <p:ext uri="{BB962C8B-B14F-4D97-AF65-F5344CB8AC3E}">
        <p14:creationId xmlns:p14="http://schemas.microsoft.com/office/powerpoint/2010/main" val="3461571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48" tIns="49524" rIns="99048" bIns="49524" rtlCol="0"/>
          <a:lstStyle>
            <a:lvl1pPr algn="r">
              <a:defRPr sz="1300"/>
            </a:lvl1pPr>
          </a:lstStyle>
          <a:p>
            <a:fld id="{370BB607-44CC-46A4-9A95-D6447A60BA5B}" type="datetimeFigureOut">
              <a:rPr lang="en-GB" smtClean="0"/>
              <a:t>22/12/2022</a:t>
            </a:fld>
            <a:endParaRPr lang="en-GB"/>
          </a:p>
        </p:txBody>
      </p:sp>
      <p:sp>
        <p:nvSpPr>
          <p:cNvPr id="4" name="Slide Image Placeholder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10407" y="4925408"/>
            <a:ext cx="568325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8"/>
            <a:ext cx="3078427"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8"/>
            <a:ext cx="3078427" cy="513507"/>
          </a:xfrm>
          <a:prstGeom prst="rect">
            <a:avLst/>
          </a:prstGeom>
        </p:spPr>
        <p:txBody>
          <a:bodyPr vert="horz" lIns="99048" tIns="49524" rIns="99048" bIns="49524" rtlCol="0" anchor="b"/>
          <a:lstStyle>
            <a:lvl1pPr algn="r">
              <a:defRPr sz="1300"/>
            </a:lvl1pPr>
          </a:lstStyle>
          <a:p>
            <a:fld id="{06670BFF-4412-4286-BA40-0C44D4EE86BC}" type="slidenum">
              <a:rPr lang="en-GB" smtClean="0"/>
              <a:t>‹#›</a:t>
            </a:fld>
            <a:endParaRPr lang="en-GB"/>
          </a:p>
        </p:txBody>
      </p:sp>
    </p:spTree>
    <p:extLst>
      <p:ext uri="{BB962C8B-B14F-4D97-AF65-F5344CB8AC3E}">
        <p14:creationId xmlns:p14="http://schemas.microsoft.com/office/powerpoint/2010/main" val="325972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22.12.2022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22.12.2022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22.12.2022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22.12.2022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22.12.2022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22.12.2022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22.12.2022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hyperlink" Target="http://www.eufunds.bg/" TargetMode="Externa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05326" y="336884"/>
            <a:ext cx="10848474" cy="5840079"/>
          </a:xfrm>
          <a:noFill/>
        </p:spPr>
        <p:txBody>
          <a:bodyPr/>
          <a:lstStyle/>
          <a:p>
            <a:pPr marL="0" indent="0">
              <a:buNone/>
            </a:pPr>
            <a:endParaRPr lang="bg-BG" dirty="0"/>
          </a:p>
          <a:p>
            <a:pPr marL="0" indent="0" algn="ctr">
              <a:buNone/>
            </a:pPr>
            <a:endParaRPr lang="bg-BG" dirty="0"/>
          </a:p>
          <a:p>
            <a:pPr marL="0" indent="0" algn="ctr">
              <a:buNone/>
            </a:pPr>
            <a:endParaRPr lang="bg-BG" dirty="0"/>
          </a:p>
          <a:p>
            <a:pPr marL="0" lvl="0" indent="0" algn="ctr">
              <a:buClr>
                <a:srgbClr val="549E39"/>
              </a:buClr>
              <a:buNone/>
            </a:pPr>
            <a:r>
              <a:rPr lang="bg-BG" sz="3200" dirty="0">
                <a:solidFill>
                  <a:srgbClr val="549E39">
                    <a:lumMod val="75000"/>
                  </a:srgbClr>
                </a:solidFill>
              </a:rPr>
              <a:t>НСОРБ </a:t>
            </a:r>
          </a:p>
          <a:p>
            <a:pPr marL="0" lvl="0" indent="0" algn="ctr">
              <a:buClr>
                <a:srgbClr val="549E39"/>
              </a:buClr>
              <a:buNone/>
            </a:pPr>
            <a:r>
              <a:rPr lang="bg-BG" sz="3200" dirty="0">
                <a:solidFill>
                  <a:srgbClr val="549E39">
                    <a:lumMod val="75000"/>
                  </a:srgbClr>
                </a:solidFill>
              </a:rPr>
              <a:t>ПОДКРЕПА ЗА </a:t>
            </a:r>
            <a:r>
              <a:rPr lang="bg-BG" sz="3200" dirty="0" smtClean="0">
                <a:solidFill>
                  <a:srgbClr val="549E39">
                    <a:lumMod val="75000"/>
                  </a:srgbClr>
                </a:solidFill>
              </a:rPr>
              <a:t>ВАС</a:t>
            </a:r>
          </a:p>
          <a:p>
            <a:pPr marL="0" lvl="0" indent="0" algn="ctr">
              <a:buClr>
                <a:srgbClr val="549E39"/>
              </a:buClr>
              <a:buNone/>
            </a:pPr>
            <a:r>
              <a:rPr lang="bg-BG" sz="2800" dirty="0">
                <a:solidFill>
                  <a:srgbClr val="549E39">
                    <a:lumMod val="75000"/>
                  </a:srgbClr>
                </a:solidFill>
              </a:rPr>
              <a:t>Обучение по обучителен модул</a:t>
            </a:r>
          </a:p>
          <a:p>
            <a:pPr marL="0" lvl="0" indent="0" algn="ctr">
              <a:buClr>
                <a:srgbClr val="549E39"/>
              </a:buClr>
              <a:buNone/>
            </a:pPr>
            <a:r>
              <a:rPr lang="ru-RU" sz="3200" dirty="0" smtClean="0">
                <a:solidFill>
                  <a:srgbClr val="549E39">
                    <a:lumMod val="75000"/>
                  </a:srgbClr>
                </a:solidFill>
              </a:rPr>
              <a:t>«Кръговата икономика и приложимостта й в българските общини»</a:t>
            </a:r>
            <a:endParaRPr lang="ru-RU" sz="3200" dirty="0">
              <a:solidFill>
                <a:srgbClr val="549E39">
                  <a:lumMod val="75000"/>
                </a:srgb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200" b="0" i="1" u="none" strike="noStrike" kern="1200" cap="none" spc="0" normalizeH="0" baseline="0" noProof="0" dirty="0">
                <a:ln>
                  <a:noFill/>
                </a:ln>
                <a:solidFill>
                  <a:srgbClr val="549E39"/>
                </a:solidFill>
                <a:effectLst/>
                <a:uLnTx/>
                <a:uFillTx/>
                <a:latin typeface="Times New Roman"/>
                <a:ea typeface="+mn-ea"/>
                <a:cs typeface="+mn-cs"/>
              </a:rPr>
              <a:t>Този документ е създаден съгласно Административен договор № </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BG05SFOP001-2.015-0001-C01</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п</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роект „Повишаване на знанията, уменията и квалификацията на общинските служители“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за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предоставяне</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на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безвъзмездна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финансова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помощ</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Оперативна програма „Добро управление“, съфинансирана от Европейския съюз чрез Европейския социален фонд. </a:t>
            </a:r>
            <a:endParaRPr kumimoji="0" lang="en-US" sz="12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100" b="0" i="1" u="none" strike="noStrike" kern="1200" cap="none" spc="0" normalizeH="0" baseline="0" noProof="0" dirty="0">
                <a:ln>
                  <a:noFill/>
                </a:ln>
                <a:solidFill>
                  <a:srgbClr val="549E39"/>
                </a:solidFill>
                <a:effectLst/>
                <a:uLnTx/>
                <a:uFillTx/>
                <a:latin typeface="Times New Roman"/>
                <a:ea typeface="+mn-ea"/>
                <a:cs typeface="+mn-cs"/>
                <a:hlinkClick r:id="rId4"/>
              </a:rPr>
              <a:t>www.eufunds.bg</a:t>
            </a:r>
            <a:r>
              <a:rPr kumimoji="0" lang="en-US" sz="1100" b="0" i="1" u="none" strike="noStrike" kern="1200" cap="none" spc="0" normalizeH="0" baseline="0" noProof="0" dirty="0">
                <a:ln>
                  <a:noFill/>
                </a:ln>
                <a:solidFill>
                  <a:srgbClr val="549E39"/>
                </a:solidFill>
                <a:effectLst/>
                <a:uLnTx/>
                <a:uFillTx/>
                <a:latin typeface="Times New Roman"/>
                <a:ea typeface="+mn-ea"/>
                <a:cs typeface="+mn-cs"/>
              </a:rPr>
              <a:t> </a:t>
            </a: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9150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2" y="242945"/>
            <a:ext cx="11251152"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Нормативни </a:t>
            </a:r>
            <a:r>
              <a:rPr lang="ru-RU" sz="2600" b="1" dirty="0">
                <a:latin typeface="+mn-lt"/>
                <a:ea typeface="Verdana" panose="020B0604030504040204" pitchFamily="34" charset="0"/>
              </a:rPr>
              <a:t>изисквания за влагане на рециклирани строителни отпадъци от строителство и разрушаване в строителния сектор</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421105" y="1479883"/>
            <a:ext cx="11357812" cy="5017169"/>
          </a:xfrm>
        </p:spPr>
        <p:txBody>
          <a:bodyPr>
            <a:normAutofit fontScale="92500"/>
          </a:bodyPr>
          <a:lstStyle/>
          <a:p>
            <a:pPr marL="45720" indent="0" algn="just">
              <a:buNone/>
            </a:pPr>
            <a:r>
              <a:rPr lang="ru-RU" sz="2000" b="1" u="sng" dirty="0" smtClean="0">
                <a:solidFill>
                  <a:srgbClr val="002060"/>
                </a:solidFill>
              </a:rPr>
              <a:t>Ангажименти </a:t>
            </a:r>
            <a:r>
              <a:rPr lang="ru-RU" sz="2000" b="1" u="sng" dirty="0">
                <a:solidFill>
                  <a:srgbClr val="002060"/>
                </a:solidFill>
              </a:rPr>
              <a:t>на общината съгласно Наредба за управление на строителните отпадъци и за влагане на рециклирани строителни материали, приета с ПМС № 267 от 05.12.2017 г.</a:t>
            </a:r>
            <a:r>
              <a:rPr lang="ru-RU" sz="2000" dirty="0" smtClean="0">
                <a:solidFill>
                  <a:srgbClr val="002060"/>
                </a:solidFill>
              </a:rPr>
              <a:t> </a:t>
            </a:r>
          </a:p>
          <a:p>
            <a:pPr marL="45720" indent="0" algn="just">
              <a:buNone/>
            </a:pPr>
            <a:r>
              <a:rPr lang="ru-RU" sz="2000" dirty="0">
                <a:solidFill>
                  <a:srgbClr val="002060"/>
                </a:solidFill>
              </a:rPr>
              <a:t>Строителните отпадъци (СО) се генерират при всички строителни дейности (строеж, реконструкция, основен и текущ ремонт, обновяване и др.) и при премахване на строежи. Управлението на строителните отпадъци е регламентирано по-подробно в Наредбата за управление на строителните отпадъци и за влагане на рециклирани строителни материали, приета с ПМС № 267 от 05.12.2017 г. (НУСОВРМ).</a:t>
            </a:r>
          </a:p>
          <a:p>
            <a:pPr marL="45720" indent="0" algn="just">
              <a:buNone/>
            </a:pPr>
            <a:r>
              <a:rPr lang="ru-RU" sz="2000" b="1" u="sng" dirty="0">
                <a:solidFill>
                  <a:srgbClr val="002060"/>
                </a:solidFill>
              </a:rPr>
              <a:t>С наредбата се регламентират:</a:t>
            </a:r>
          </a:p>
          <a:p>
            <a:pPr algn="just">
              <a:buFont typeface="Wingdings" panose="05000000000000000000" pitchFamily="2" charset="2"/>
              <a:buChar char="ü"/>
            </a:pPr>
            <a:r>
              <a:rPr lang="ru-RU" sz="2000" dirty="0" smtClean="0">
                <a:solidFill>
                  <a:srgbClr val="002060"/>
                </a:solidFill>
              </a:rPr>
              <a:t>създаването </a:t>
            </a:r>
            <a:r>
              <a:rPr lang="ru-RU" sz="2000" dirty="0">
                <a:solidFill>
                  <a:srgbClr val="002060"/>
                </a:solidFill>
              </a:rPr>
              <a:t>на система за управление и контрол на дейностите по събиране, транспортиране и третиране на строителните отпадъци (СО);</a:t>
            </a:r>
          </a:p>
          <a:p>
            <a:pPr algn="just">
              <a:buFont typeface="Wingdings" panose="05000000000000000000" pitchFamily="2" charset="2"/>
              <a:buChar char="ü"/>
            </a:pPr>
            <a:r>
              <a:rPr lang="ru-RU" sz="2000" dirty="0" smtClean="0">
                <a:solidFill>
                  <a:srgbClr val="002060"/>
                </a:solidFill>
              </a:rPr>
              <a:t>изискванията </a:t>
            </a:r>
            <a:r>
              <a:rPr lang="ru-RU" sz="2000" dirty="0">
                <a:solidFill>
                  <a:srgbClr val="002060"/>
                </a:solidFill>
              </a:rPr>
              <a:t>за влагане на рециклирани строителни материали в строителството;</a:t>
            </a:r>
          </a:p>
          <a:p>
            <a:pPr algn="just">
              <a:buFont typeface="Wingdings" panose="05000000000000000000" pitchFamily="2" charset="2"/>
              <a:buChar char="ü"/>
            </a:pPr>
            <a:r>
              <a:rPr lang="ru-RU" sz="2000" dirty="0" smtClean="0">
                <a:solidFill>
                  <a:srgbClr val="002060"/>
                </a:solidFill>
              </a:rPr>
              <a:t>изискванията </a:t>
            </a:r>
            <a:r>
              <a:rPr lang="ru-RU" sz="2000" dirty="0">
                <a:solidFill>
                  <a:srgbClr val="002060"/>
                </a:solidFill>
              </a:rPr>
              <a:t>за управление на СО в процеса на строителство и премахване на строежи.</a:t>
            </a:r>
          </a:p>
          <a:p>
            <a:pPr marL="45720" indent="0" algn="just">
              <a:buNone/>
            </a:pPr>
            <a:r>
              <a:rPr lang="ru-RU" sz="2000" dirty="0">
                <a:solidFill>
                  <a:srgbClr val="002060"/>
                </a:solidFill>
              </a:rPr>
              <a:t>В съответствие с принципа „Замърсителят плаща“, НУСОВРМ отрежда специфични задължения и отговорности на Възложителите на строително-монтажни работи и на премахване на строежи, а оттам – и към всички участници в строително инвестиционния процес – проектанти, консултанти, </a:t>
            </a:r>
            <a:r>
              <a:rPr lang="ru-RU" sz="2000" dirty="0" smtClean="0">
                <a:solidFill>
                  <a:srgbClr val="002060"/>
                </a:solidFill>
              </a:rPr>
              <a:t>строители.</a:t>
            </a:r>
            <a:endParaRPr lang="ru-RU" sz="2000" dirty="0">
              <a:solidFill>
                <a:srgbClr val="002060"/>
              </a:solidFill>
            </a:endParaRPr>
          </a:p>
        </p:txBody>
      </p:sp>
    </p:spTree>
    <p:extLst>
      <p:ext uri="{BB962C8B-B14F-4D97-AF65-F5344CB8AC3E}">
        <p14:creationId xmlns:p14="http://schemas.microsoft.com/office/powerpoint/2010/main" val="155652447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2" y="242945"/>
            <a:ext cx="11251152"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Нормативни </a:t>
            </a:r>
            <a:r>
              <a:rPr lang="ru-RU" sz="2600" b="1" dirty="0">
                <a:latin typeface="+mn-lt"/>
                <a:ea typeface="Verdana" panose="020B0604030504040204" pitchFamily="34" charset="0"/>
              </a:rPr>
              <a:t>изисквания за влагане на рециклирани строителни отпадъци от строителство и разрушаване в строителния сектор</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421105" y="1479883"/>
            <a:ext cx="11357812" cy="5017169"/>
          </a:xfrm>
        </p:spPr>
        <p:txBody>
          <a:bodyPr>
            <a:normAutofit fontScale="77500" lnSpcReduction="20000"/>
          </a:bodyPr>
          <a:lstStyle/>
          <a:p>
            <a:pPr marL="45720" indent="0" algn="just">
              <a:buNone/>
            </a:pPr>
            <a:endParaRPr lang="ru-RU" sz="2000" b="1" u="sng" dirty="0" smtClean="0"/>
          </a:p>
          <a:p>
            <a:pPr marL="45720" indent="0" algn="just">
              <a:buNone/>
            </a:pPr>
            <a:r>
              <a:rPr lang="ru-RU" sz="2000" b="1" u="sng" dirty="0" smtClean="0"/>
              <a:t>Наредбата дефинира дейностите</a:t>
            </a:r>
            <a:r>
              <a:rPr lang="ru-RU" sz="2000" b="1" u="sng" dirty="0"/>
              <a:t>, които се считат за материално оползотворяване на СО – подготовка за повторна употреба, рециклиране и влагане на СО в обратни насипи (и други насипи за инженерни и ландшафтни приложения). </a:t>
            </a:r>
            <a:endParaRPr lang="ru-RU" sz="2000" b="1" u="sng" dirty="0" smtClean="0"/>
          </a:p>
          <a:p>
            <a:pPr marL="45720" indent="0" algn="just">
              <a:buNone/>
            </a:pPr>
            <a:r>
              <a:rPr lang="ru-RU" sz="2000" b="1" u="sng" dirty="0" smtClean="0">
                <a:solidFill>
                  <a:srgbClr val="002060"/>
                </a:solidFill>
              </a:rPr>
              <a:t>"</a:t>
            </a:r>
            <a:r>
              <a:rPr lang="ru-RU" sz="2000" b="1" u="sng" dirty="0">
                <a:solidFill>
                  <a:srgbClr val="002060"/>
                </a:solidFill>
              </a:rPr>
              <a:t>Рециклиране на строителните отпадъци" </a:t>
            </a:r>
            <a:r>
              <a:rPr lang="ru-RU" sz="2000" dirty="0">
                <a:solidFill>
                  <a:srgbClr val="002060"/>
                </a:solidFill>
              </a:rPr>
              <a:t>е всяка дейност по оползотворяване на строителните отпадъци, посредством която строителните отпадъци се преработват в строителни продукти, материали или вещества с оглед на използването им за първоначална употреба и/или за други употреби. Рециклирането на СО не включва оползотворяването на СО за получаване на енергия и преработване в материали, които ще се използват като горива. </a:t>
            </a:r>
          </a:p>
          <a:p>
            <a:pPr marL="45720" indent="0" algn="just">
              <a:buNone/>
            </a:pPr>
            <a:r>
              <a:rPr lang="ru-RU" sz="2000" b="1" u="sng" dirty="0" smtClean="0">
                <a:solidFill>
                  <a:srgbClr val="002060"/>
                </a:solidFill>
              </a:rPr>
              <a:t>„</a:t>
            </a:r>
            <a:r>
              <a:rPr lang="ru-RU" sz="2000" b="1" u="sng" dirty="0">
                <a:solidFill>
                  <a:srgbClr val="002060"/>
                </a:solidFill>
              </a:rPr>
              <a:t>Рециклирани строителни материали“ </a:t>
            </a:r>
            <a:r>
              <a:rPr lang="ru-RU" sz="2000" dirty="0">
                <a:solidFill>
                  <a:srgbClr val="002060"/>
                </a:solidFill>
              </a:rPr>
              <a:t>са строителни продукти, които съдържат или изцяло са произведени от строителни отпадъци, преминали дейност по рециклиране, оценени в съответствие с изискванията на Регламент (ЕС) № 305/2011, когато за продуктите има публикувани хармонизирани европейски стандарти или са издадени европейски технически оценки, или с изискванията на Наредба № РД-02-20-1 от 2015 г. за условията и реда за влагане на строителни продукти в строежите на Република България.</a:t>
            </a:r>
          </a:p>
          <a:p>
            <a:pPr marL="45720" indent="0" algn="just">
              <a:buNone/>
            </a:pPr>
            <a:r>
              <a:rPr lang="ru-RU" sz="2000" b="1" u="sng" dirty="0" smtClean="0">
                <a:solidFill>
                  <a:srgbClr val="002060"/>
                </a:solidFill>
              </a:rPr>
              <a:t>„</a:t>
            </a:r>
            <a:r>
              <a:rPr lang="ru-RU" sz="2000" b="1" u="sng" dirty="0">
                <a:solidFill>
                  <a:srgbClr val="002060"/>
                </a:solidFill>
              </a:rPr>
              <a:t>Подготовка за повторна употреба на СО“ </a:t>
            </a:r>
            <a:r>
              <a:rPr lang="ru-RU" sz="2000" dirty="0">
                <a:solidFill>
                  <a:srgbClr val="002060"/>
                </a:solidFill>
              </a:rPr>
              <a:t>е дейност съгласно § 1, т. 25 от допълнителните разпоредби на Закона за управление на отпадъците. </a:t>
            </a:r>
          </a:p>
          <a:p>
            <a:pPr marL="45720" indent="0" algn="just">
              <a:buNone/>
            </a:pPr>
            <a:r>
              <a:rPr lang="ru-RU" sz="2000" b="1" u="sng" dirty="0" smtClean="0">
                <a:solidFill>
                  <a:srgbClr val="002060"/>
                </a:solidFill>
              </a:rPr>
              <a:t>„</a:t>
            </a:r>
            <a:r>
              <a:rPr lang="ru-RU" sz="2000" b="1" u="sng" dirty="0">
                <a:solidFill>
                  <a:srgbClr val="002060"/>
                </a:solidFill>
              </a:rPr>
              <a:t>Подготовка преди оползотворяването на СО“ </a:t>
            </a:r>
            <a:r>
              <a:rPr lang="ru-RU" sz="2000" dirty="0">
                <a:solidFill>
                  <a:srgbClr val="002060"/>
                </a:solidFill>
              </a:rPr>
              <a:t>са предварителни дейности преди оползотворяването, включително предварителна обработка, като разглобяване, трошене, пресяване, уплътняване, рязане, сортиране, измиване, кондициониране, разделяне, прегрупиране или смесване преди подлагане на някоя от дейностите с кодове R1 - R11, съгласно приложение № 2 към § 1, т. 13 от допълнителните разпоредби на Закона за управление на отпадъците</a:t>
            </a:r>
          </a:p>
          <a:p>
            <a:pPr marL="45720" indent="0" algn="just">
              <a:buNone/>
            </a:pPr>
            <a:r>
              <a:rPr lang="ru-RU" sz="2000" b="1" u="sng" dirty="0" smtClean="0">
                <a:solidFill>
                  <a:srgbClr val="002060"/>
                </a:solidFill>
              </a:rPr>
              <a:t>"</a:t>
            </a:r>
            <a:r>
              <a:rPr lang="ru-RU" sz="2000" b="1" u="sng" dirty="0">
                <a:solidFill>
                  <a:srgbClr val="002060"/>
                </a:solidFill>
              </a:rPr>
              <a:t>Продукти, подготвени от строителни отпадъци за повторна употреба" </a:t>
            </a:r>
            <a:r>
              <a:rPr lang="ru-RU" sz="2000" dirty="0">
                <a:solidFill>
                  <a:srgbClr val="002060"/>
                </a:solidFill>
              </a:rPr>
              <a:t>са строителните продукти или компонентите на продукти, които са станали отпадък и са подготвени, за да могат да бъдат вложени в строежа съгласно предвидената им първоначална употреба.</a:t>
            </a:r>
          </a:p>
        </p:txBody>
      </p:sp>
    </p:spTree>
    <p:extLst>
      <p:ext uri="{BB962C8B-B14F-4D97-AF65-F5344CB8AC3E}">
        <p14:creationId xmlns:p14="http://schemas.microsoft.com/office/powerpoint/2010/main" val="349699181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fontScale="77500" lnSpcReduction="20000"/>
          </a:bodyPr>
          <a:lstStyle/>
          <a:p>
            <a:pPr marL="45720" indent="0" algn="just">
              <a:buNone/>
            </a:pPr>
            <a:r>
              <a:rPr lang="ru-RU" sz="2300" b="1" u="sng" dirty="0">
                <a:solidFill>
                  <a:srgbClr val="002060"/>
                </a:solidFill>
              </a:rPr>
              <a:t>Управление на строителните </a:t>
            </a:r>
            <a:r>
              <a:rPr lang="ru-RU" sz="2300" b="1" u="sng" dirty="0" smtClean="0">
                <a:solidFill>
                  <a:srgbClr val="002060"/>
                </a:solidFill>
              </a:rPr>
              <a:t>отпадъци</a:t>
            </a:r>
          </a:p>
          <a:p>
            <a:pPr algn="just">
              <a:buFont typeface="Wingdings" panose="05000000000000000000" pitchFamily="2" charset="2"/>
              <a:buChar char="Ø"/>
            </a:pPr>
            <a:r>
              <a:rPr lang="ru-RU" sz="2300" dirty="0" smtClean="0">
                <a:solidFill>
                  <a:srgbClr val="002060"/>
                </a:solidFill>
              </a:rPr>
              <a:t>Строителните </a:t>
            </a:r>
            <a:r>
              <a:rPr lang="ru-RU" sz="2300" dirty="0">
                <a:solidFill>
                  <a:srgbClr val="002060"/>
                </a:solidFill>
              </a:rPr>
              <a:t>отпадъци, генерирани от домакинствата при строителство, ремонт или поддръжка на сградите, се депонират на депата за битови отпадъци или на обособени площадки, предназначени специално за целта. </a:t>
            </a:r>
            <a:endParaRPr lang="ru-RU" sz="2300" dirty="0" smtClean="0">
              <a:solidFill>
                <a:srgbClr val="002060"/>
              </a:solidFill>
            </a:endParaRPr>
          </a:p>
          <a:p>
            <a:pPr algn="just">
              <a:buFont typeface="Wingdings" panose="05000000000000000000" pitchFamily="2" charset="2"/>
              <a:buChar char="Ø"/>
            </a:pPr>
            <a:r>
              <a:rPr lang="ru-RU" sz="2300" dirty="0" smtClean="0">
                <a:solidFill>
                  <a:srgbClr val="002060"/>
                </a:solidFill>
              </a:rPr>
              <a:t>Събирането </a:t>
            </a:r>
            <a:r>
              <a:rPr lang="ru-RU" sz="2300" dirty="0">
                <a:solidFill>
                  <a:srgbClr val="002060"/>
                </a:solidFill>
              </a:rPr>
              <a:t>на строителните отпадъци и транспортирането им до съответните депа се извършава от специализирани фирми, или от общински дружества или от фирмите, на които са възложени дейностите по събиране и транспортиране на битови отпадъци.</a:t>
            </a:r>
          </a:p>
          <a:p>
            <a:pPr algn="just">
              <a:buFont typeface="Wingdings" panose="05000000000000000000" pitchFamily="2" charset="2"/>
              <a:buChar char="Ø"/>
            </a:pPr>
            <a:r>
              <a:rPr lang="ru-RU" sz="2300" dirty="0">
                <a:solidFill>
                  <a:srgbClr val="002060"/>
                </a:solidFill>
              </a:rPr>
              <a:t>При извършването на строителни дейности, разрушаване или реконструкция на сгради и съоръжения се отделят инертни, опасни или неопасни </a:t>
            </a:r>
            <a:r>
              <a:rPr lang="ru-RU" sz="2300" dirty="0" smtClean="0">
                <a:solidFill>
                  <a:srgbClr val="002060"/>
                </a:solidFill>
              </a:rPr>
              <a:t>отпадъци, които се депонират </a:t>
            </a:r>
            <a:r>
              <a:rPr lang="ru-RU" sz="2300" dirty="0">
                <a:solidFill>
                  <a:srgbClr val="002060"/>
                </a:solidFill>
              </a:rPr>
              <a:t>или се </a:t>
            </a:r>
            <a:r>
              <a:rPr lang="ru-RU" sz="2300" dirty="0" smtClean="0">
                <a:solidFill>
                  <a:srgbClr val="002060"/>
                </a:solidFill>
              </a:rPr>
              <a:t>използват </a:t>
            </a:r>
            <a:r>
              <a:rPr lang="ru-RU" sz="2300" dirty="0">
                <a:solidFill>
                  <a:srgbClr val="002060"/>
                </a:solidFill>
              </a:rPr>
              <a:t>за обратни насипи. </a:t>
            </a:r>
          </a:p>
          <a:p>
            <a:pPr algn="just">
              <a:buFont typeface="Wingdings" panose="05000000000000000000" pitchFamily="2" charset="2"/>
              <a:buChar char="Ø"/>
            </a:pPr>
            <a:r>
              <a:rPr lang="ru-RU" sz="2300" dirty="0">
                <a:solidFill>
                  <a:srgbClr val="002060"/>
                </a:solidFill>
              </a:rPr>
              <a:t>Част от образуващите се отпадъци при разрушаването на сгради като метали, тухли и други са много подходящи за повторно използване и преработка чрез рециклиране</a:t>
            </a:r>
            <a:r>
              <a:rPr lang="ru-RU" sz="2300" dirty="0" smtClean="0">
                <a:solidFill>
                  <a:srgbClr val="002060"/>
                </a:solidFill>
              </a:rPr>
              <a:t>.</a:t>
            </a:r>
          </a:p>
          <a:p>
            <a:pPr algn="just">
              <a:buFont typeface="Wingdings" panose="05000000000000000000" pitchFamily="2" charset="2"/>
              <a:buChar char="Ø"/>
            </a:pPr>
            <a:r>
              <a:rPr lang="ru-RU" sz="2300" dirty="0" smtClean="0">
                <a:solidFill>
                  <a:srgbClr val="002060"/>
                </a:solidFill>
              </a:rPr>
              <a:t> </a:t>
            </a:r>
            <a:r>
              <a:rPr lang="ru-RU" sz="2300" dirty="0">
                <a:solidFill>
                  <a:srgbClr val="002060"/>
                </a:solidFill>
              </a:rPr>
              <a:t>Значително количество подходящи за рециклиране строителни отпадъци се получават при изграждане и ремонт на инфраструктурни обекти като пътища например. В същото време изграждането или ремонтът на пътища е дейност, позволяваща използването на рециклирани строителни материали. </a:t>
            </a:r>
          </a:p>
          <a:p>
            <a:pPr algn="just">
              <a:buFont typeface="Wingdings" panose="05000000000000000000" pitchFamily="2" charset="2"/>
              <a:buChar char="Ø"/>
            </a:pPr>
            <a:r>
              <a:rPr lang="ru-RU" sz="2300" dirty="0" smtClean="0">
                <a:solidFill>
                  <a:srgbClr val="002060"/>
                </a:solidFill>
              </a:rPr>
              <a:t>Добри </a:t>
            </a:r>
            <a:r>
              <a:rPr lang="ru-RU" sz="2300" dirty="0">
                <a:solidFill>
                  <a:srgbClr val="002060"/>
                </a:solidFill>
              </a:rPr>
              <a:t>практики по отношение на рециклирането на строителни отпадъци и повторната им употреба са създадени при строителството и ремонта на железопътната инфраструктура. Там се наблюдава повторна употреба и рециклиране на около 80% от образувалите се отпадъци. </a:t>
            </a:r>
            <a:endParaRPr lang="ru-RU" sz="2300" b="1" dirty="0">
              <a:solidFill>
                <a:srgbClr val="002060"/>
              </a:solidFill>
            </a:endParaRPr>
          </a:p>
        </p:txBody>
      </p:sp>
    </p:spTree>
    <p:extLst>
      <p:ext uri="{BB962C8B-B14F-4D97-AF65-F5344CB8AC3E}">
        <p14:creationId xmlns:p14="http://schemas.microsoft.com/office/powerpoint/2010/main" val="56257210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lnSpcReduction="10000"/>
          </a:bodyPr>
          <a:lstStyle/>
          <a:p>
            <a:pPr marL="45720" indent="0" algn="just">
              <a:buNone/>
            </a:pPr>
            <a:r>
              <a:rPr lang="ru-RU" b="1" u="sng" dirty="0" smtClean="0">
                <a:solidFill>
                  <a:srgbClr val="002060"/>
                </a:solidFill>
              </a:rPr>
              <a:t>Методи за рециклиране и оползотворяване</a:t>
            </a:r>
          </a:p>
          <a:p>
            <a:pPr algn="just">
              <a:buFont typeface="Wingdings" panose="05000000000000000000" pitchFamily="2" charset="2"/>
              <a:buChar char="Ø"/>
            </a:pPr>
            <a:r>
              <a:rPr lang="ru-RU" sz="2300" dirty="0" smtClean="0">
                <a:solidFill>
                  <a:srgbClr val="002060"/>
                </a:solidFill>
              </a:rPr>
              <a:t>За </a:t>
            </a:r>
            <a:r>
              <a:rPr lang="ru-RU" sz="2300" dirty="0">
                <a:solidFill>
                  <a:srgbClr val="002060"/>
                </a:solidFill>
              </a:rPr>
              <a:t>различните видове строителни отпадъци се използват и различни методи за рециклиране и оползотворяване. </a:t>
            </a:r>
            <a:endParaRPr lang="ru-RU" sz="2300" dirty="0" smtClean="0">
              <a:solidFill>
                <a:srgbClr val="002060"/>
              </a:solidFill>
            </a:endParaRPr>
          </a:p>
          <a:p>
            <a:pPr algn="just">
              <a:buFont typeface="Wingdings" panose="05000000000000000000" pitchFamily="2" charset="2"/>
              <a:buChar char="Ø"/>
            </a:pPr>
            <a:r>
              <a:rPr lang="ru-RU" sz="2300" dirty="0" smtClean="0">
                <a:solidFill>
                  <a:srgbClr val="002060"/>
                </a:solidFill>
              </a:rPr>
              <a:t>В </a:t>
            </a:r>
            <a:r>
              <a:rPr lang="ru-RU" sz="2300" dirty="0">
                <a:solidFill>
                  <a:srgbClr val="002060"/>
                </a:solidFill>
              </a:rPr>
              <a:t>по-голямата си част генерираните строителни отпадъци са неорганични и нетоксични и могат да бъдат използвани повторно или да бъдат рециклирани. Самият процес на рециклиране може да се извършва на специално предназначени за тази цел места или директно на площадките за строителство и разрушаване.</a:t>
            </a:r>
          </a:p>
          <a:p>
            <a:pPr algn="just">
              <a:buFont typeface="Wingdings" panose="05000000000000000000" pitchFamily="2" charset="2"/>
              <a:buChar char="Ø"/>
            </a:pPr>
            <a:r>
              <a:rPr lang="ru-RU" sz="2300" dirty="0">
                <a:solidFill>
                  <a:srgbClr val="002060"/>
                </a:solidFill>
              </a:rPr>
              <a:t>Използва се различен вид оборудване, което може да е стационарно, полустационарно и мобилно. Постоянните площадки със стационарно оборудване предлагат възможност за протичане на целия технологичен процес по преработката, а получените материали се характеризират с високо качество</a:t>
            </a:r>
            <a:r>
              <a:rPr lang="ru-RU" sz="2300" dirty="0" smtClean="0">
                <a:solidFill>
                  <a:srgbClr val="002060"/>
                </a:solidFill>
              </a:rPr>
              <a:t>.</a:t>
            </a:r>
          </a:p>
          <a:p>
            <a:pPr algn="just">
              <a:buFont typeface="Wingdings" panose="05000000000000000000" pitchFamily="2" charset="2"/>
              <a:buChar char="Ø"/>
            </a:pPr>
            <a:r>
              <a:rPr lang="ru-RU" sz="2300" dirty="0" smtClean="0">
                <a:solidFill>
                  <a:srgbClr val="002060"/>
                </a:solidFill>
              </a:rPr>
              <a:t>Мобилните </a:t>
            </a:r>
            <a:r>
              <a:rPr lang="ru-RU" sz="2300" dirty="0">
                <a:solidFill>
                  <a:srgbClr val="002060"/>
                </a:solidFill>
              </a:rPr>
              <a:t>инсталации и, съответно, временните площадки позволяват преработка на отпадъците на мястото на тяхното генериране и използване на рециклираните материали.</a:t>
            </a:r>
          </a:p>
        </p:txBody>
      </p:sp>
    </p:spTree>
    <p:extLst>
      <p:ext uri="{BB962C8B-B14F-4D97-AF65-F5344CB8AC3E}">
        <p14:creationId xmlns:p14="http://schemas.microsoft.com/office/powerpoint/2010/main" val="162393882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fontScale="85000" lnSpcReduction="20000"/>
          </a:bodyPr>
          <a:lstStyle/>
          <a:p>
            <a:pPr marL="45720" indent="0" algn="just">
              <a:buNone/>
            </a:pPr>
            <a:r>
              <a:rPr lang="ru-RU" b="1" u="sng" dirty="0">
                <a:solidFill>
                  <a:srgbClr val="002060"/>
                </a:solidFill>
              </a:rPr>
              <a:t>Третиране на отпадъците от строителство и </a:t>
            </a:r>
            <a:r>
              <a:rPr lang="ru-RU" b="1" u="sng" dirty="0" smtClean="0">
                <a:solidFill>
                  <a:srgbClr val="002060"/>
                </a:solidFill>
              </a:rPr>
              <a:t>разрушаване</a:t>
            </a:r>
          </a:p>
          <a:p>
            <a:pPr marL="45720" indent="0" algn="just">
              <a:buNone/>
            </a:pPr>
            <a:r>
              <a:rPr lang="ru-RU" sz="2300" dirty="0">
                <a:solidFill>
                  <a:srgbClr val="002060"/>
                </a:solidFill>
              </a:rPr>
              <a:t>Повторното оползотворяване и рециклиране на строителните отпадъци от разрушаване на сгради до голяма степен се определя от използваните методи на разрушаване.</a:t>
            </a:r>
          </a:p>
          <a:p>
            <a:pPr marL="45720" indent="0" algn="just">
              <a:buNone/>
            </a:pPr>
            <a:r>
              <a:rPr lang="ru-RU" sz="2300" b="1" u="sng" dirty="0">
                <a:solidFill>
                  <a:srgbClr val="002060"/>
                </a:solidFill>
              </a:rPr>
              <a:t>Използването на селективно разрушаване и разделно събиране и съхраняване на отпадъците позволява получаването на висококачествени фракции с висок потенциал за оползотворяване.</a:t>
            </a:r>
          </a:p>
          <a:p>
            <a:pPr marL="45720" indent="0" algn="just">
              <a:buNone/>
            </a:pPr>
            <a:r>
              <a:rPr lang="ru-RU" sz="2300" b="1" u="sng" dirty="0">
                <a:solidFill>
                  <a:srgbClr val="002060"/>
                </a:solidFill>
              </a:rPr>
              <a:t>Етапите, през които преминава управлението на процеса рециклиране, са няколко:</a:t>
            </a:r>
          </a:p>
          <a:p>
            <a:pPr marL="45720" indent="0" algn="just">
              <a:buNone/>
            </a:pPr>
            <a:r>
              <a:rPr lang="ru-RU" sz="2300" dirty="0" smtClean="0">
                <a:solidFill>
                  <a:srgbClr val="002060"/>
                </a:solidFill>
              </a:rPr>
              <a:t>•предварително </a:t>
            </a:r>
            <a:r>
              <a:rPr lang="ru-RU" sz="2300" dirty="0">
                <a:solidFill>
                  <a:srgbClr val="002060"/>
                </a:solidFill>
              </a:rPr>
              <a:t>сортиране на извозените отпадъци;</a:t>
            </a:r>
          </a:p>
          <a:p>
            <a:pPr marL="45720" indent="0" algn="just">
              <a:buNone/>
            </a:pPr>
            <a:r>
              <a:rPr lang="ru-RU" sz="2300" dirty="0" smtClean="0">
                <a:solidFill>
                  <a:srgbClr val="002060"/>
                </a:solidFill>
              </a:rPr>
              <a:t>•подготовка</a:t>
            </a:r>
            <a:r>
              <a:rPr lang="ru-RU" sz="2300" dirty="0">
                <a:solidFill>
                  <a:srgbClr val="002060"/>
                </a:solidFill>
              </a:rPr>
              <a:t>;</a:t>
            </a:r>
          </a:p>
          <a:p>
            <a:pPr marL="45720" indent="0" algn="just">
              <a:buNone/>
            </a:pPr>
            <a:r>
              <a:rPr lang="ru-RU" sz="2300" dirty="0" smtClean="0">
                <a:solidFill>
                  <a:srgbClr val="002060"/>
                </a:solidFill>
              </a:rPr>
              <a:t>•третиране </a:t>
            </a:r>
            <a:r>
              <a:rPr lang="ru-RU" sz="2300" dirty="0">
                <a:solidFill>
                  <a:srgbClr val="002060"/>
                </a:solidFill>
              </a:rPr>
              <a:t>чрез мобилни трошачки и др. машини;</a:t>
            </a:r>
          </a:p>
          <a:p>
            <a:pPr marL="45720" indent="0" algn="just">
              <a:buNone/>
            </a:pPr>
            <a:r>
              <a:rPr lang="ru-RU" sz="2300" dirty="0" smtClean="0">
                <a:solidFill>
                  <a:srgbClr val="002060"/>
                </a:solidFill>
              </a:rPr>
              <a:t>•последващо </a:t>
            </a:r>
            <a:r>
              <a:rPr lang="ru-RU" sz="2300" dirty="0">
                <a:solidFill>
                  <a:srgbClr val="002060"/>
                </a:solidFill>
              </a:rPr>
              <a:t>рециклиране.</a:t>
            </a:r>
          </a:p>
          <a:p>
            <a:pPr marL="45720" indent="0" algn="just">
              <a:buNone/>
            </a:pPr>
            <a:r>
              <a:rPr lang="ru-RU" sz="2300" dirty="0">
                <a:solidFill>
                  <a:srgbClr val="002060"/>
                </a:solidFill>
              </a:rPr>
              <a:t>След разрушаването строителните отпадъци се сортират, при което се отделят фракциите, подходящи за рециклиране, и тези за депониране. Подходящите за рециклиране отпадъци впоследствие се подлагат на предварително раздробяване с помощта на хидравлична ножица или хидравличен чук, след което се натрошават. За натрошаване на отпадъците обикновено се използват компресиращи челюстни и конусни трошачки, както и роторни трошачки с ударно действие. Изборът зависи от вида на рециклирания материал.</a:t>
            </a:r>
          </a:p>
        </p:txBody>
      </p:sp>
    </p:spTree>
    <p:extLst>
      <p:ext uri="{BB962C8B-B14F-4D97-AF65-F5344CB8AC3E}">
        <p14:creationId xmlns:p14="http://schemas.microsoft.com/office/powerpoint/2010/main" val="63376649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endParaRPr lang="ru-RU" b="1" u="sng" dirty="0" smtClean="0">
              <a:solidFill>
                <a:srgbClr val="002060"/>
              </a:solidFill>
            </a:endParaRPr>
          </a:p>
          <a:p>
            <a:pPr marL="45720" indent="0" algn="just">
              <a:buNone/>
            </a:pPr>
            <a:r>
              <a:rPr lang="ru-RU" b="1" u="sng" dirty="0" smtClean="0">
                <a:solidFill>
                  <a:srgbClr val="002060"/>
                </a:solidFill>
              </a:rPr>
              <a:t>Къде  </a:t>
            </a:r>
            <a:r>
              <a:rPr lang="ru-RU" b="1" u="sng" dirty="0">
                <a:solidFill>
                  <a:srgbClr val="002060"/>
                </a:solidFill>
              </a:rPr>
              <a:t>могат да се влагат рециклираните строителни отпадъци?</a:t>
            </a:r>
          </a:p>
          <a:p>
            <a:pPr marL="45720" indent="0" algn="just">
              <a:buNone/>
            </a:pPr>
            <a:r>
              <a:rPr lang="ru-RU" sz="2000" dirty="0">
                <a:solidFill>
                  <a:srgbClr val="002060"/>
                </a:solidFill>
              </a:rPr>
              <a:t>В резултат на раздробяването на остатъци от най-често срещаните строителни отпадъци, обикновено се получава материал с възможности да бъде използван:</a:t>
            </a:r>
          </a:p>
          <a:p>
            <a:pPr marL="45720" indent="0" algn="just">
              <a:buNone/>
            </a:pPr>
            <a:r>
              <a:rPr lang="ru-RU" sz="2000" dirty="0" smtClean="0">
                <a:solidFill>
                  <a:srgbClr val="002060"/>
                </a:solidFill>
              </a:rPr>
              <a:t>•при </a:t>
            </a:r>
            <a:r>
              <a:rPr lang="ru-RU" sz="2000" dirty="0">
                <a:solidFill>
                  <a:srgbClr val="002060"/>
                </a:solidFill>
              </a:rPr>
              <a:t>запълване на дупки по пътища и за направа на пътни настилки, да бъдат положени основи и др. (за отпадъци от бетон);</a:t>
            </a:r>
          </a:p>
          <a:p>
            <a:pPr marL="45720" indent="0" algn="just">
              <a:buNone/>
            </a:pPr>
            <a:r>
              <a:rPr lang="ru-RU" sz="2000" dirty="0" smtClean="0">
                <a:solidFill>
                  <a:srgbClr val="002060"/>
                </a:solidFill>
              </a:rPr>
              <a:t>•като </a:t>
            </a:r>
            <a:r>
              <a:rPr lang="ru-RU" sz="2000" dirty="0">
                <a:solidFill>
                  <a:srgbClr val="002060"/>
                </a:solidFill>
              </a:rPr>
              <a:t>вид настилка на черни пътища, изграждане на дренажи, застилане на кортове, запълване на ями, кладенци и др. (за отпадъци от тухли);</a:t>
            </a:r>
          </a:p>
          <a:p>
            <a:pPr marL="45720" indent="0" algn="just">
              <a:buNone/>
            </a:pPr>
            <a:r>
              <a:rPr lang="ru-RU" sz="2000" dirty="0" smtClean="0">
                <a:solidFill>
                  <a:srgbClr val="002060"/>
                </a:solidFill>
              </a:rPr>
              <a:t>•за </a:t>
            </a:r>
            <a:r>
              <a:rPr lang="ru-RU" sz="2000" dirty="0">
                <a:solidFill>
                  <a:srgbClr val="002060"/>
                </a:solidFill>
              </a:rPr>
              <a:t>изграждане на интериори, дървен чипс за печки, мулч и др. (за дървени отпадъци);</a:t>
            </a:r>
          </a:p>
          <a:p>
            <a:pPr marL="45720" indent="0" algn="just">
              <a:buNone/>
            </a:pPr>
            <a:r>
              <a:rPr lang="ru-RU" sz="2000" dirty="0" smtClean="0">
                <a:solidFill>
                  <a:srgbClr val="002060"/>
                </a:solidFill>
              </a:rPr>
              <a:t>•за </a:t>
            </a:r>
            <a:r>
              <a:rPr lang="ru-RU" sz="2000" dirty="0">
                <a:solidFill>
                  <a:srgbClr val="002060"/>
                </a:solidFill>
              </a:rPr>
              <a:t>нови листи гипсокартон, за цимент (за отпадъци от гипсокартон);</a:t>
            </a:r>
          </a:p>
          <a:p>
            <a:pPr marL="45720" indent="0" algn="just">
              <a:buNone/>
            </a:pPr>
            <a:r>
              <a:rPr lang="ru-RU" sz="2000" dirty="0" smtClean="0">
                <a:solidFill>
                  <a:srgbClr val="002060"/>
                </a:solidFill>
              </a:rPr>
              <a:t>•като </a:t>
            </a:r>
            <a:r>
              <a:rPr lang="ru-RU" sz="2000" dirty="0">
                <a:solidFill>
                  <a:srgbClr val="002060"/>
                </a:solidFill>
              </a:rPr>
              <a:t>добавъчен материал в бетона, пълнител в цимента и др. (за отпадъци от санитарна керамика</a:t>
            </a:r>
            <a:r>
              <a:rPr lang="ru-RU" sz="2000" dirty="0" smtClean="0">
                <a:solidFill>
                  <a:srgbClr val="002060"/>
                </a:solidFill>
              </a:rPr>
              <a:t>).</a:t>
            </a:r>
          </a:p>
          <a:p>
            <a:pPr algn="just">
              <a:buFont typeface="Arial" panose="020B0604020202020204" pitchFamily="34" charset="0"/>
              <a:buChar char="•"/>
            </a:pPr>
            <a:r>
              <a:rPr lang="ru-RU" sz="2000" b="1" u="sng" dirty="0" smtClean="0">
                <a:solidFill>
                  <a:srgbClr val="002060"/>
                </a:solidFill>
              </a:rPr>
              <a:t>В иновативни производства</a:t>
            </a:r>
          </a:p>
        </p:txBody>
      </p:sp>
    </p:spTree>
    <p:extLst>
      <p:ext uri="{BB962C8B-B14F-4D97-AF65-F5344CB8AC3E}">
        <p14:creationId xmlns:p14="http://schemas.microsoft.com/office/powerpoint/2010/main" val="315025451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fontScale="85000" lnSpcReduction="20000"/>
          </a:bodyPr>
          <a:lstStyle/>
          <a:p>
            <a:pPr marL="45720" indent="0" algn="just">
              <a:buNone/>
            </a:pPr>
            <a:r>
              <a:rPr lang="ru-RU" sz="2100" b="1" u="sng" dirty="0" smtClean="0">
                <a:solidFill>
                  <a:srgbClr val="002060"/>
                </a:solidFill>
              </a:rPr>
              <a:t>Преработката </a:t>
            </a:r>
            <a:r>
              <a:rPr lang="ru-RU" sz="2100" b="1" u="sng" dirty="0">
                <a:solidFill>
                  <a:srgbClr val="002060"/>
                </a:solidFill>
              </a:rPr>
              <a:t>на строителни отпадъци се регламентира от наредбата за управление на строителните отпадъци и за влагане на рециклирани строителни материали, приета с ПМС № 267 от 05.12.2017 г</a:t>
            </a:r>
            <a:r>
              <a:rPr lang="ru-RU" sz="2100" b="1" u="sng" dirty="0" smtClean="0">
                <a:solidFill>
                  <a:srgbClr val="002060"/>
                </a:solidFill>
              </a:rPr>
              <a:t>.</a:t>
            </a:r>
          </a:p>
          <a:p>
            <a:pPr marL="45720" indent="0" algn="just">
              <a:buNone/>
            </a:pPr>
            <a:r>
              <a:rPr lang="ru-RU" sz="1900" b="1" u="sng" dirty="0">
                <a:solidFill>
                  <a:srgbClr val="002060"/>
                </a:solidFill>
              </a:rPr>
              <a:t>ПУСО обхваща мерките, предвидени в частите на инвестиционния проект по отношение на дейностите със СО, и включва:</a:t>
            </a:r>
          </a:p>
          <a:p>
            <a:pPr marL="45720" indent="0" algn="just">
              <a:buNone/>
            </a:pPr>
            <a:r>
              <a:rPr lang="ru-RU" sz="1900" dirty="0">
                <a:solidFill>
                  <a:srgbClr val="002060"/>
                </a:solidFill>
              </a:rPr>
              <a:t>1. обяснителна записка, която съдържа най-малко:</a:t>
            </a:r>
          </a:p>
          <a:p>
            <a:pPr marL="45720" indent="0" algn="just">
              <a:buNone/>
            </a:pPr>
            <a:r>
              <a:rPr lang="ru-RU" sz="2000" dirty="0">
                <a:solidFill>
                  <a:srgbClr val="002060"/>
                </a:solidFill>
              </a:rPr>
              <a:t>а) цели за материално оползотворяване, включително подготовка за повторна употреба, влагане на рециклирани строителни материали и/или оползотворяване на строителни отпадъци в обратни насипи, към момента на изготвяне на ПУСО, в съответствие с чл. 11 и 13;</a:t>
            </a:r>
          </a:p>
          <a:p>
            <a:pPr marL="45720" indent="0" algn="just">
              <a:buNone/>
            </a:pPr>
            <a:r>
              <a:rPr lang="ru-RU" sz="2000" dirty="0">
                <a:solidFill>
                  <a:srgbClr val="002060"/>
                </a:solidFill>
              </a:rPr>
              <a:t>б) мерки за селективно премахване на строежа или на части от строежа, където е приложимо;</a:t>
            </a:r>
          </a:p>
          <a:p>
            <a:pPr marL="45720" indent="0" algn="just">
              <a:buNone/>
            </a:pPr>
            <a:r>
              <a:rPr lang="ru-RU" sz="2000" dirty="0">
                <a:solidFill>
                  <a:srgbClr val="002060"/>
                </a:solidFill>
              </a:rPr>
              <a:t>в) мерки за разделно събиране, оползотворяване и обезвреждане на СО с цел осигуряване изпълнението на целите по чл. 11, ал. 2;</a:t>
            </a:r>
          </a:p>
          <a:p>
            <a:pPr marL="45720" indent="0" algn="just">
              <a:buNone/>
            </a:pPr>
            <a:r>
              <a:rPr lang="ru-RU" sz="2000" dirty="0">
                <a:solidFill>
                  <a:srgbClr val="002060"/>
                </a:solidFill>
              </a:rPr>
              <a:t>г) мерки за предотвратяване и минимизиране на образуваните СО на строителната площадка или на площадката, на която се извършва премахването на строежа;</a:t>
            </a:r>
          </a:p>
          <a:p>
            <a:pPr marL="45720" indent="0" algn="just">
              <a:buNone/>
            </a:pPr>
            <a:r>
              <a:rPr lang="ru-RU" sz="2000" dirty="0">
                <a:solidFill>
                  <a:srgbClr val="002060"/>
                </a:solidFill>
              </a:rPr>
              <a:t>д) указания за водене на отчетност за опасни отпадъци съгласно Наредба № 1 от 04.06. 2014 г., (изм. и доп. ДВ. бр.82 от 1 Октомври 2021г.) за реда и образците, по които се предоставя информация за дейностите по отпадъците, както и реда за водене на публични регистри (ДВ, бр. 51 от 2014 г.), когато се образуват на площадката;</a:t>
            </a:r>
          </a:p>
          <a:p>
            <a:pPr marL="45720" indent="0" algn="just">
              <a:buNone/>
            </a:pPr>
            <a:r>
              <a:rPr lang="ru-RU" sz="2000" dirty="0">
                <a:solidFill>
                  <a:srgbClr val="002060"/>
                </a:solidFill>
              </a:rPr>
              <a:t>е) мерки, които се предприемат при управлението на образуваните СО в съответствие с изискванията на чл. 4;</a:t>
            </a:r>
          </a:p>
          <a:p>
            <a:pPr marL="45720" indent="0" algn="just">
              <a:buNone/>
            </a:pPr>
            <a:endParaRPr lang="ru-RU" sz="2000" dirty="0">
              <a:solidFill>
                <a:srgbClr val="002060"/>
              </a:solidFill>
            </a:endParaRPr>
          </a:p>
          <a:p>
            <a:pPr marL="45720" indent="0" algn="just">
              <a:buNone/>
            </a:pPr>
            <a:endParaRPr lang="ru-RU" sz="1800" b="1" u="sng" dirty="0" smtClean="0">
              <a:solidFill>
                <a:srgbClr val="002060"/>
              </a:solidFill>
            </a:endParaRPr>
          </a:p>
        </p:txBody>
      </p:sp>
    </p:spTree>
    <p:extLst>
      <p:ext uri="{BB962C8B-B14F-4D97-AF65-F5344CB8AC3E}">
        <p14:creationId xmlns:p14="http://schemas.microsoft.com/office/powerpoint/2010/main" val="2361176484"/>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r>
              <a:rPr lang="ru-RU" sz="1800" b="1" u="sng" dirty="0" smtClean="0">
                <a:solidFill>
                  <a:srgbClr val="002060"/>
                </a:solidFill>
              </a:rPr>
              <a:t>Преработката </a:t>
            </a:r>
            <a:r>
              <a:rPr lang="ru-RU" sz="1800" b="1" u="sng" dirty="0">
                <a:solidFill>
                  <a:srgbClr val="002060"/>
                </a:solidFill>
              </a:rPr>
              <a:t>на строителни отпадъци се регламентира от наредбата за управление на строителните отпадъци и за влагане на рециклирани строителни материали, приета с ПМС № 267 от 05.12.2017 г</a:t>
            </a:r>
            <a:r>
              <a:rPr lang="ru-RU" sz="1800" b="1" u="sng" dirty="0" smtClean="0">
                <a:solidFill>
                  <a:srgbClr val="002060"/>
                </a:solidFill>
              </a:rPr>
              <a:t>.</a:t>
            </a:r>
          </a:p>
          <a:p>
            <a:pPr marL="45720" indent="0" algn="just">
              <a:buNone/>
            </a:pPr>
            <a:r>
              <a:rPr lang="ru-RU" sz="1800" b="1" u="sng" dirty="0">
                <a:solidFill>
                  <a:srgbClr val="002060"/>
                </a:solidFill>
              </a:rPr>
              <a:t>ПУСО обхваща мерките, предвидени в частите на инвестиционния проект по отношение на дейностите със СО, и включва:</a:t>
            </a:r>
          </a:p>
          <a:p>
            <a:pPr marL="45720" indent="0" algn="just">
              <a:buNone/>
            </a:pPr>
            <a:r>
              <a:rPr lang="ru-RU" sz="1800" dirty="0" smtClean="0">
                <a:solidFill>
                  <a:srgbClr val="002060"/>
                </a:solidFill>
              </a:rPr>
              <a:t>2.общи </a:t>
            </a:r>
            <a:r>
              <a:rPr lang="ru-RU" sz="1800" dirty="0">
                <a:solidFill>
                  <a:srgbClr val="002060"/>
                </a:solidFill>
              </a:rPr>
              <a:t>данни за инвестиционния проект съгласно приложение № 2 от Наредбата;</a:t>
            </a:r>
          </a:p>
          <a:p>
            <a:pPr marL="45720" indent="0" algn="just">
              <a:buNone/>
            </a:pPr>
            <a:r>
              <a:rPr lang="ru-RU" sz="1800" dirty="0">
                <a:solidFill>
                  <a:srgbClr val="002060"/>
                </a:solidFill>
              </a:rPr>
              <a:t>3. описание на обекта на премахване съгласно приложение № 3 (приложимо за проекти, които включват дейности по премахване на строежи или на части от строежи) от Наредбата;</a:t>
            </a:r>
          </a:p>
          <a:p>
            <a:pPr marL="45720" indent="0" algn="just">
              <a:buNone/>
            </a:pPr>
            <a:r>
              <a:rPr lang="ru-RU" sz="1800" dirty="0">
                <a:solidFill>
                  <a:srgbClr val="002060"/>
                </a:solidFill>
              </a:rPr>
              <a:t>4. прогноза за СО, които ще се образуват, и за степента на тяхното материално оползотворяване съгласно приложение № 4 от Наредбата;</a:t>
            </a:r>
          </a:p>
          <a:p>
            <a:pPr marL="45720" indent="0" algn="just">
              <a:buNone/>
            </a:pPr>
            <a:r>
              <a:rPr lang="ru-RU" sz="1800" dirty="0">
                <a:solidFill>
                  <a:srgbClr val="002060"/>
                </a:solidFill>
              </a:rPr>
              <a:t>5. прогноза за вида и за количеството на рециклираните строителни материали, продуктите, подготвени от СО за повторна употреба, и СО за обратни насипи, които ще се вложат в строежа, съгласно приложение № 5 от Наредбата, когато е приложимо.</a:t>
            </a:r>
          </a:p>
          <a:p>
            <a:pPr marL="45720" indent="0" algn="just">
              <a:buNone/>
            </a:pPr>
            <a:endParaRPr lang="ru-RU" sz="1800" dirty="0" smtClean="0">
              <a:solidFill>
                <a:srgbClr val="002060"/>
              </a:solidFill>
            </a:endParaRPr>
          </a:p>
        </p:txBody>
      </p:sp>
    </p:spTree>
    <p:extLst>
      <p:ext uri="{BB962C8B-B14F-4D97-AF65-F5344CB8AC3E}">
        <p14:creationId xmlns:p14="http://schemas.microsoft.com/office/powerpoint/2010/main" val="96439163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r>
              <a:rPr lang="ru-RU" sz="1800" b="1" u="sng" dirty="0" smtClean="0">
                <a:solidFill>
                  <a:srgbClr val="002060"/>
                </a:solidFill>
              </a:rPr>
              <a:t>Преработката </a:t>
            </a:r>
            <a:r>
              <a:rPr lang="ru-RU" sz="1800" b="1" u="sng" dirty="0">
                <a:solidFill>
                  <a:srgbClr val="002060"/>
                </a:solidFill>
              </a:rPr>
              <a:t>на строителни отпадъци се регламентира от наредбата за управление на строителните отпадъци и за влагане на рециклирани строителни материали, приета с ПМС № 267 от 05.12.2017 г</a:t>
            </a:r>
            <a:r>
              <a:rPr lang="ru-RU" sz="1800" b="1" u="sng" dirty="0" smtClean="0">
                <a:solidFill>
                  <a:srgbClr val="002060"/>
                </a:solidFill>
              </a:rPr>
              <a:t>.</a:t>
            </a:r>
          </a:p>
          <a:p>
            <a:pPr marL="45720" indent="0" algn="just">
              <a:buNone/>
            </a:pPr>
            <a:r>
              <a:rPr lang="ru-RU" sz="1800" b="1" u="sng" dirty="0">
                <a:solidFill>
                  <a:srgbClr val="002060"/>
                </a:solidFill>
              </a:rPr>
              <a:t>ПУСО обхваща мерките, предвидени в частите на инвестиционния проект по отношение на дейностите със СО, и включва:</a:t>
            </a:r>
          </a:p>
          <a:p>
            <a:pPr marL="45720" indent="0" algn="just">
              <a:buNone/>
            </a:pPr>
            <a:r>
              <a:rPr lang="ru-RU" sz="1800" dirty="0" smtClean="0">
                <a:solidFill>
                  <a:srgbClr val="002060"/>
                </a:solidFill>
              </a:rPr>
              <a:t>2.общи </a:t>
            </a:r>
            <a:r>
              <a:rPr lang="ru-RU" sz="1800" dirty="0">
                <a:solidFill>
                  <a:srgbClr val="002060"/>
                </a:solidFill>
              </a:rPr>
              <a:t>данни за инвестиционния проект съгласно приложение № 2 от Наредбата;</a:t>
            </a:r>
          </a:p>
          <a:p>
            <a:pPr marL="45720" indent="0" algn="just">
              <a:buNone/>
            </a:pPr>
            <a:r>
              <a:rPr lang="ru-RU" sz="1800" dirty="0">
                <a:solidFill>
                  <a:srgbClr val="002060"/>
                </a:solidFill>
              </a:rPr>
              <a:t>3. описание на обекта на премахване съгласно приложение № 3 (приложимо за проекти, които включват дейности по премахване на строежи или на части от строежи) от Наредбата;</a:t>
            </a:r>
          </a:p>
          <a:p>
            <a:pPr marL="45720" indent="0" algn="just">
              <a:buNone/>
            </a:pPr>
            <a:r>
              <a:rPr lang="ru-RU" sz="1800" dirty="0">
                <a:solidFill>
                  <a:srgbClr val="002060"/>
                </a:solidFill>
              </a:rPr>
              <a:t>4. прогноза за СО, които ще се образуват, и за степента на тяхното материално оползотворяване съгласно приложение № 4 от Наредбата;</a:t>
            </a:r>
          </a:p>
          <a:p>
            <a:pPr marL="45720" indent="0" algn="just">
              <a:buNone/>
            </a:pPr>
            <a:r>
              <a:rPr lang="ru-RU" sz="1800" dirty="0">
                <a:solidFill>
                  <a:srgbClr val="002060"/>
                </a:solidFill>
              </a:rPr>
              <a:t>5. прогноза за вида и за количеството на рециклираните строителни материали, продуктите, подготвени от СО за повторна употреба, и СО за обратни насипи, които ще се вложат в строежа, съгласно приложение № 5 от Наредбата, когато е приложимо.</a:t>
            </a:r>
          </a:p>
          <a:p>
            <a:pPr marL="45720" indent="0" algn="just">
              <a:buNone/>
            </a:pPr>
            <a:endParaRPr lang="ru-RU" sz="1800" dirty="0" smtClean="0">
              <a:solidFill>
                <a:srgbClr val="002060"/>
              </a:solidFill>
            </a:endParaRPr>
          </a:p>
        </p:txBody>
      </p:sp>
    </p:spTree>
    <p:extLst>
      <p:ext uri="{BB962C8B-B14F-4D97-AF65-F5344CB8AC3E}">
        <p14:creationId xmlns:p14="http://schemas.microsoft.com/office/powerpoint/2010/main" val="170483823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строителните отпадъци при извършване на строителни и монтажни работи и премахване на строежи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r>
              <a:rPr lang="ru-RU" sz="1800" b="1" u="sng" dirty="0" smtClean="0">
                <a:solidFill>
                  <a:srgbClr val="002060"/>
                </a:solidFill>
              </a:rPr>
              <a:t>Преработката </a:t>
            </a:r>
            <a:r>
              <a:rPr lang="ru-RU" sz="1800" b="1" u="sng" dirty="0">
                <a:solidFill>
                  <a:srgbClr val="002060"/>
                </a:solidFill>
              </a:rPr>
              <a:t>на строителни отпадъци се регламентира от наредбата за управление на строителните отпадъци и за влагане на рециклирани строителни материали, приета с ПМС № 267 от 05.12.2017 г</a:t>
            </a:r>
            <a:r>
              <a:rPr lang="ru-RU" sz="1800" b="1" u="sng" dirty="0" smtClean="0">
                <a:solidFill>
                  <a:srgbClr val="002060"/>
                </a:solidFill>
              </a:rPr>
              <a:t>.</a:t>
            </a:r>
          </a:p>
          <a:p>
            <a:pPr algn="just">
              <a:buFont typeface="Wingdings" panose="05000000000000000000" pitchFamily="2" charset="2"/>
              <a:buChar char="Ø"/>
            </a:pPr>
            <a:r>
              <a:rPr lang="ru-RU" sz="1800" dirty="0">
                <a:solidFill>
                  <a:srgbClr val="002060"/>
                </a:solidFill>
              </a:rPr>
              <a:t>Важна разпоредба, касаеща общините, е, че възложителите на СМР на проекти, финансирани с публични средства, отговарят за влагането в строежите на рециклирани строителни материали или на третирани СО за оползотворяване в обратни насипи в количества съгласно приложение № 8, в зависимост от вида на строежа и от обхвата на разрешението за строеж.</a:t>
            </a:r>
          </a:p>
          <a:p>
            <a:pPr algn="just">
              <a:buFont typeface="Wingdings" panose="05000000000000000000" pitchFamily="2" charset="2"/>
              <a:buChar char="Ø"/>
            </a:pPr>
            <a:r>
              <a:rPr lang="ru-RU" sz="1800" dirty="0">
                <a:solidFill>
                  <a:srgbClr val="002060"/>
                </a:solidFill>
              </a:rPr>
              <a:t>Дейностите по събиране, транспортиране и третиране на строителните отпадъци се извършват от лица, които имат право да извършват тези дейности съгласно чл. 35 от ЗУО.</a:t>
            </a:r>
          </a:p>
          <a:p>
            <a:pPr algn="just">
              <a:buFont typeface="Wingdings" panose="05000000000000000000" pitchFamily="2" charset="2"/>
              <a:buChar char="Ø"/>
            </a:pPr>
            <a:r>
              <a:rPr lang="ru-RU" sz="1800" dirty="0" smtClean="0">
                <a:solidFill>
                  <a:srgbClr val="002060"/>
                </a:solidFill>
              </a:rPr>
              <a:t>Строителните </a:t>
            </a:r>
            <a:r>
              <a:rPr lang="ru-RU" sz="1800" dirty="0">
                <a:solidFill>
                  <a:srgbClr val="002060"/>
                </a:solidFill>
              </a:rPr>
              <a:t>отпадъци могат да се използват като строителни отпадъци, преминали през процес на оползотворяване, като  продукти, подготвени от СО за повторна употреба, с оглед на тяхното влагане в строежа съгласно предвидената им първоначална употреба и като рециклирани строителни материали, представляващи строителни продукти, които съдържат или изцяло са произведени от строителни отпадъци, като се отчитат изискванията на инвестиционния проект.</a:t>
            </a:r>
          </a:p>
          <a:p>
            <a:pPr marL="45720" indent="0" algn="just">
              <a:buNone/>
            </a:pPr>
            <a:endParaRPr lang="ru-RU" sz="1800" dirty="0" smtClean="0">
              <a:solidFill>
                <a:srgbClr val="002060"/>
              </a:solidFill>
            </a:endParaRPr>
          </a:p>
        </p:txBody>
      </p:sp>
    </p:spTree>
    <p:extLst>
      <p:ext uri="{BB962C8B-B14F-4D97-AF65-F5344CB8AC3E}">
        <p14:creationId xmlns:p14="http://schemas.microsoft.com/office/powerpoint/2010/main" val="249080679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bg-BG" sz="2000" b="1" dirty="0" smtClean="0">
                <a:latin typeface="+mn-lt"/>
                <a:ea typeface="Verdana" panose="020B0604030504040204" pitchFamily="34" charset="0"/>
              </a:rPr>
              <a:t>Тема </a:t>
            </a:r>
            <a:r>
              <a:rPr lang="bg-BG" sz="2000" b="1" dirty="0">
                <a:latin typeface="+mn-lt"/>
                <a:ea typeface="Verdana" panose="020B0604030504040204" pitchFamily="34" charset="0"/>
              </a:rPr>
              <a:t>3</a:t>
            </a:r>
            <a:r>
              <a:rPr lang="bg-BG" sz="2000" b="1" dirty="0" smtClean="0">
                <a:latin typeface="+mn-lt"/>
                <a:ea typeface="Verdana" panose="020B0604030504040204" pitchFamily="34" charset="0"/>
              </a:rPr>
              <a:t>:</a:t>
            </a:r>
            <a:r>
              <a:rPr lang="bg-BG" sz="2000" dirty="0">
                <a:latin typeface="+mn-lt"/>
                <a:ea typeface="Verdana" panose="020B0604030504040204" pitchFamily="34" charset="0"/>
              </a:rPr>
              <a:t/>
            </a:r>
            <a:br>
              <a:rPr lang="bg-BG" sz="2000" dirty="0">
                <a:latin typeface="+mn-lt"/>
                <a:ea typeface="Verdana" panose="020B0604030504040204" pitchFamily="34" charset="0"/>
              </a:rPr>
            </a:br>
            <a:r>
              <a:rPr lang="ru-RU" sz="2400" b="1" dirty="0">
                <a:latin typeface="+mn-lt"/>
                <a:ea typeface="Verdana" panose="020B0604030504040204" pitchFamily="34" charset="0"/>
              </a:rPr>
              <a:t>Кръгова икономика и строителните отпадъци</a:t>
            </a:r>
            <a:endParaRPr lang="ru-RU" sz="24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2354285"/>
            <a:ext cx="11512627" cy="3848808"/>
          </a:xfrm>
        </p:spPr>
        <p:txBody>
          <a:bodyPr>
            <a:normAutofit/>
          </a:bodyPr>
          <a:lstStyle/>
          <a:p>
            <a:pPr marL="45720" indent="0">
              <a:buNone/>
            </a:pPr>
            <a:r>
              <a:rPr lang="ru-RU" b="1" dirty="0" smtClean="0"/>
              <a:t>Целта </a:t>
            </a:r>
            <a:r>
              <a:rPr lang="ru-RU" b="1" dirty="0"/>
              <a:t>на </a:t>
            </a:r>
            <a:r>
              <a:rPr lang="ru-RU" b="1" dirty="0" smtClean="0"/>
              <a:t>тази тема е да запознае участниците </a:t>
            </a:r>
            <a:r>
              <a:rPr lang="ru-RU" b="1" dirty="0"/>
              <a:t>в обучението </a:t>
            </a:r>
            <a:r>
              <a:rPr lang="ru-RU" b="1" dirty="0" smtClean="0"/>
              <a:t>с</a:t>
            </a:r>
            <a:r>
              <a:rPr lang="ru-RU" b="1" dirty="0"/>
              <a:t>:</a:t>
            </a:r>
          </a:p>
          <a:p>
            <a:pPr>
              <a:buFont typeface="Wingdings" panose="05000000000000000000" pitchFamily="2" charset="2"/>
              <a:buChar char="§"/>
            </a:pPr>
            <a:r>
              <a:rPr lang="ru-RU" dirty="0" smtClean="0">
                <a:solidFill>
                  <a:srgbClr val="002060"/>
                </a:solidFill>
              </a:rPr>
              <a:t>Нормативните </a:t>
            </a:r>
            <a:r>
              <a:rPr lang="ru-RU" dirty="0">
                <a:solidFill>
                  <a:srgbClr val="002060"/>
                </a:solidFill>
              </a:rPr>
              <a:t>изисквания за влагане на рециклирани строителни отпадъци, като стъпка от прехода към кръгова </a:t>
            </a:r>
            <a:r>
              <a:rPr lang="ru-RU" dirty="0" smtClean="0">
                <a:solidFill>
                  <a:srgbClr val="002060"/>
                </a:solidFill>
              </a:rPr>
              <a:t>икономика, както и възможностите </a:t>
            </a:r>
            <a:r>
              <a:rPr lang="ru-RU" dirty="0">
                <a:solidFill>
                  <a:srgbClr val="002060"/>
                </a:solidFill>
              </a:rPr>
              <a:t>за партниране между общините и представителите на строителния бранш</a:t>
            </a:r>
          </a:p>
          <a:p>
            <a:pPr>
              <a:buFont typeface="Wingdings" panose="05000000000000000000" pitchFamily="2" charset="2"/>
              <a:buChar char="§"/>
            </a:pPr>
            <a:r>
              <a:rPr lang="ru-RU" dirty="0" smtClean="0">
                <a:solidFill>
                  <a:srgbClr val="002060"/>
                </a:solidFill>
              </a:rPr>
              <a:t>Темата </a:t>
            </a:r>
            <a:r>
              <a:rPr lang="ru-RU" dirty="0">
                <a:solidFill>
                  <a:srgbClr val="002060"/>
                </a:solidFill>
              </a:rPr>
              <a:t>разглежда управлението на </a:t>
            </a:r>
            <a:r>
              <a:rPr lang="ru-RU" dirty="0" smtClean="0">
                <a:solidFill>
                  <a:srgbClr val="002060"/>
                </a:solidFill>
              </a:rPr>
              <a:t>строителните отпадъци </a:t>
            </a:r>
            <a:r>
              <a:rPr lang="ru-RU" dirty="0">
                <a:solidFill>
                  <a:srgbClr val="002060"/>
                </a:solidFill>
              </a:rPr>
              <a:t>в прехода към кръгова икономика в контекста на общините в България,  както и се спира върху </a:t>
            </a:r>
            <a:r>
              <a:rPr lang="ru-RU" dirty="0" smtClean="0">
                <a:solidFill>
                  <a:srgbClr val="002060"/>
                </a:solidFill>
              </a:rPr>
              <a:t>с</a:t>
            </a:r>
            <a:r>
              <a:rPr lang="ru-RU" dirty="0" smtClean="0">
                <a:solidFill>
                  <a:srgbClr val="002060"/>
                </a:solidFill>
              </a:rPr>
              <a:t>тъпките </a:t>
            </a:r>
            <a:r>
              <a:rPr lang="ru-RU" dirty="0">
                <a:solidFill>
                  <a:srgbClr val="002060"/>
                </a:solidFill>
              </a:rPr>
              <a:t>за подобряване на управлението на строителните отпадъци, </a:t>
            </a:r>
            <a:r>
              <a:rPr lang="ru-RU" dirty="0" smtClean="0">
                <a:solidFill>
                  <a:srgbClr val="002060"/>
                </a:solidFill>
              </a:rPr>
              <a:t>в прехода </a:t>
            </a:r>
            <a:r>
              <a:rPr lang="ru-RU" dirty="0">
                <a:solidFill>
                  <a:srgbClr val="002060"/>
                </a:solidFill>
              </a:rPr>
              <a:t>към кръгова </a:t>
            </a:r>
            <a:r>
              <a:rPr lang="ru-RU" dirty="0" smtClean="0">
                <a:solidFill>
                  <a:srgbClr val="002060"/>
                </a:solidFill>
              </a:rPr>
              <a:t>икономика чрез примери </a:t>
            </a:r>
            <a:r>
              <a:rPr lang="ru-RU" dirty="0">
                <a:solidFill>
                  <a:srgbClr val="002060"/>
                </a:solidFill>
              </a:rPr>
              <a:t>за добри </a:t>
            </a:r>
            <a:r>
              <a:rPr lang="ru-RU" dirty="0" smtClean="0">
                <a:solidFill>
                  <a:srgbClr val="002060"/>
                </a:solidFill>
              </a:rPr>
              <a:t>практики.</a:t>
            </a:r>
          </a:p>
          <a:p>
            <a:pPr>
              <a:buFont typeface="Wingdings" panose="05000000000000000000" pitchFamily="2" charset="2"/>
              <a:buChar char="§"/>
            </a:pPr>
            <a:r>
              <a:rPr lang="ru-RU" dirty="0" smtClean="0">
                <a:solidFill>
                  <a:srgbClr val="002060"/>
                </a:solidFill>
              </a:rPr>
              <a:t> Разглежда и възможности </a:t>
            </a:r>
            <a:r>
              <a:rPr lang="ru-RU" dirty="0">
                <a:solidFill>
                  <a:srgbClr val="002060"/>
                </a:solidFill>
              </a:rPr>
              <a:t>за реализиране на проекти за регионални/общински инсталации за третиране и рециклиране на отпадъци от строителството и разрушаване</a:t>
            </a:r>
            <a:endParaRPr lang="ru-RU" dirty="0">
              <a:solidFill>
                <a:srgbClr val="002060"/>
              </a:solidFill>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Партньорство на общините със строителния сектор при управление на строителните отпадъци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algn="just">
              <a:buFont typeface="Wingdings" panose="05000000000000000000" pitchFamily="2" charset="2"/>
              <a:buChar char="Ø"/>
            </a:pP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Партньорство </a:t>
            </a:r>
            <a:r>
              <a:rPr lang="ru-RU" sz="1800" dirty="0">
                <a:solidFill>
                  <a:srgbClr val="002060"/>
                </a:solidFill>
              </a:rPr>
              <a:t>между местните власти и бизнеса е едно от важните условия за успешен преход към кръгова икономика, както и дава по-добра възможност за реализиране на проектите с европейско финансиране през новия програмен период 2021 – 2027 г. </a:t>
            </a:r>
            <a:endParaRPr lang="ru-RU" sz="1800" dirty="0" smtClean="0">
              <a:solidFill>
                <a:srgbClr val="002060"/>
              </a:solidFill>
            </a:endParaRPr>
          </a:p>
          <a:p>
            <a:pPr algn="just">
              <a:buFont typeface="Wingdings" panose="05000000000000000000" pitchFamily="2" charset="2"/>
              <a:buChar char="Ø"/>
            </a:pPr>
            <a:r>
              <a:rPr lang="ru-RU" sz="1800" dirty="0">
                <a:solidFill>
                  <a:srgbClr val="002060"/>
                </a:solidFill>
              </a:rPr>
              <a:t>Както в стратегията за преход към кръгова икономика е заложено, като възложители, </a:t>
            </a:r>
            <a:r>
              <a:rPr lang="ru-RU" sz="1800" dirty="0" smtClean="0">
                <a:solidFill>
                  <a:srgbClr val="002060"/>
                </a:solidFill>
              </a:rPr>
              <a:t>местните власти </a:t>
            </a:r>
            <a:r>
              <a:rPr lang="ru-RU" sz="1800" dirty="0">
                <a:solidFill>
                  <a:srgbClr val="002060"/>
                </a:solidFill>
              </a:rPr>
              <a:t>могат да залагат изисквания за екологични стоки, услуги и системи за управление на околната среда</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 </a:t>
            </a:r>
            <a:r>
              <a:rPr lang="ru-RU" sz="1800" dirty="0">
                <a:solidFill>
                  <a:srgbClr val="002060"/>
                </a:solidFill>
              </a:rPr>
              <a:t>Въвеждането на „зелени“ критерии при възлагането на обществени поръчки е утвърдено средство за намаляване на негативното въздействие от общественото потребление върху околната среда и стимулиране на употребата, предлагането и развитието на по-екологични стоки и услуги с по-висока „обществена стойност</a:t>
            </a:r>
            <a:r>
              <a:rPr lang="ru-RU" sz="1800" dirty="0" smtClean="0">
                <a:solidFill>
                  <a:srgbClr val="002060"/>
                </a:solidFill>
              </a:rPr>
              <a:t>.</a:t>
            </a:r>
          </a:p>
          <a:p>
            <a:pPr algn="just">
              <a:buFont typeface="Wingdings" panose="05000000000000000000" pitchFamily="2" charset="2"/>
              <a:buChar char="Ø"/>
            </a:pPr>
            <a:r>
              <a:rPr lang="ru-RU" sz="1800" dirty="0">
                <a:solidFill>
                  <a:srgbClr val="002060"/>
                </a:solidFill>
              </a:rPr>
              <a:t>Ползите за общините се измерват в намаляване  на разходите за придобиване на продукти и услуги, като се отчита целият им жизнен цикъл. Също така в редуциране на отпадъците и замърсяването, както и в по-ефективно управление на околната среда.</a:t>
            </a:r>
          </a:p>
          <a:p>
            <a:pPr algn="just">
              <a:buFont typeface="Wingdings" panose="05000000000000000000" pitchFamily="2" charset="2"/>
              <a:buChar char="Ø"/>
            </a:pPr>
            <a:endParaRPr lang="ru-RU" sz="1800" dirty="0" smtClean="0">
              <a:solidFill>
                <a:srgbClr val="002060"/>
              </a:solidFill>
            </a:endParaRPr>
          </a:p>
        </p:txBody>
      </p:sp>
    </p:spTree>
    <p:extLst>
      <p:ext uri="{BB962C8B-B14F-4D97-AF65-F5344CB8AC3E}">
        <p14:creationId xmlns:p14="http://schemas.microsoft.com/office/powerpoint/2010/main" val="307253070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Партньорство на общините със строителния сектор при управление на строителните отпадъци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r>
              <a:rPr lang="ru-RU" sz="1800" b="1" u="sng" dirty="0">
                <a:solidFill>
                  <a:srgbClr val="002060"/>
                </a:solidFill>
              </a:rPr>
              <a:t>Общините имат възможност да приложат различни подходи за организация на дейността за изпълнение на ангажиментите им по отношение на строителните отпадъци от ремонтна дейност и съответно да ги регламентират в Наредбата по чл.22 от ЗУО. </a:t>
            </a:r>
          </a:p>
          <a:p>
            <a:pPr marL="45720" indent="0" algn="just">
              <a:buNone/>
            </a:pPr>
            <a:r>
              <a:rPr lang="ru-RU" sz="1800" b="1" u="sng" dirty="0" smtClean="0">
                <a:solidFill>
                  <a:srgbClr val="002060"/>
                </a:solidFill>
              </a:rPr>
              <a:t>Наредбата </a:t>
            </a:r>
            <a:r>
              <a:rPr lang="ru-RU" sz="1800" b="1" u="sng" dirty="0">
                <a:solidFill>
                  <a:srgbClr val="002060"/>
                </a:solidFill>
              </a:rPr>
              <a:t>по чл.22 от ЗУО регулира организацията на дейностите по управление на строителните отпадъци:</a:t>
            </a:r>
          </a:p>
          <a:p>
            <a:pPr marL="45720" indent="0" algn="just">
              <a:buNone/>
            </a:pPr>
            <a:r>
              <a:rPr lang="ru-RU" sz="1800" dirty="0" smtClean="0">
                <a:solidFill>
                  <a:srgbClr val="002060"/>
                </a:solidFill>
              </a:rPr>
              <a:t>•Лицата</a:t>
            </a:r>
            <a:r>
              <a:rPr lang="ru-RU" sz="1800" dirty="0">
                <a:solidFill>
                  <a:srgbClr val="002060"/>
                </a:solidFill>
              </a:rPr>
              <a:t>, при чиято дейност се образуват строителни отпадъци в резултат от ремонтна дейност на домакинствата трябва да:</a:t>
            </a:r>
          </a:p>
          <a:p>
            <a:pPr marL="45720" indent="0" algn="just">
              <a:buNone/>
            </a:pPr>
            <a:r>
              <a:rPr lang="ru-RU" sz="1800" dirty="0" smtClean="0">
                <a:solidFill>
                  <a:srgbClr val="002060"/>
                </a:solidFill>
              </a:rPr>
              <a:t>•Лицата</a:t>
            </a:r>
            <a:r>
              <a:rPr lang="ru-RU" sz="1800" dirty="0">
                <a:solidFill>
                  <a:srgbClr val="002060"/>
                </a:solidFill>
              </a:rPr>
              <a:t>, при чиято дейност се образуват строителни отпадъци и ги изхвърлят извън обявения от общината график, са длъжни да ги събират в наети от тях специализирани контейнери и ги предават на лица притежаващи документ, издаден по реда на ЗУО.</a:t>
            </a:r>
          </a:p>
          <a:p>
            <a:pPr marL="45720" indent="0" algn="just">
              <a:buNone/>
            </a:pPr>
            <a:r>
              <a:rPr lang="ru-RU" sz="1800" dirty="0" smtClean="0">
                <a:solidFill>
                  <a:srgbClr val="002060"/>
                </a:solidFill>
              </a:rPr>
              <a:t>•Общините </a:t>
            </a:r>
            <a:r>
              <a:rPr lang="ru-RU" sz="1800" dirty="0">
                <a:solidFill>
                  <a:srgbClr val="002060"/>
                </a:solidFill>
              </a:rPr>
              <a:t>могат да публикуват на интернет страницата си места, на които лицата, извършващи домашни ремонти да предават отпадъците от ремонтните си дейности, както и график за тяхното извозване.  </a:t>
            </a:r>
          </a:p>
          <a:p>
            <a:pPr marL="45720" indent="0" algn="just">
              <a:buNone/>
            </a:pPr>
            <a:r>
              <a:rPr lang="ru-RU" sz="1800" dirty="0" smtClean="0">
                <a:solidFill>
                  <a:srgbClr val="002060"/>
                </a:solidFill>
              </a:rPr>
              <a:t>•Безплатното </a:t>
            </a:r>
            <a:r>
              <a:rPr lang="ru-RU" sz="1800" dirty="0">
                <a:solidFill>
                  <a:srgbClr val="002060"/>
                </a:solidFill>
              </a:rPr>
              <a:t>извозване от страна на общината на отпадъците от ремонтни дейности на домакинствата, стимулира населението да не ги изхвърля в контейнерите за битови отпадъци или на нерегламентирани за целта места.</a:t>
            </a:r>
          </a:p>
          <a:p>
            <a:pPr algn="just">
              <a:buFont typeface="Wingdings" panose="05000000000000000000" pitchFamily="2" charset="2"/>
              <a:buChar char="Ø"/>
            </a:pPr>
            <a:endParaRPr lang="ru-RU" sz="1800" dirty="0" smtClean="0">
              <a:solidFill>
                <a:srgbClr val="002060"/>
              </a:solidFill>
            </a:endParaRPr>
          </a:p>
        </p:txBody>
      </p:sp>
    </p:spTree>
    <p:extLst>
      <p:ext uri="{BB962C8B-B14F-4D97-AF65-F5344CB8AC3E}">
        <p14:creationId xmlns:p14="http://schemas.microsoft.com/office/powerpoint/2010/main" val="4185903553"/>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Подобряване </a:t>
            </a:r>
            <a:r>
              <a:rPr lang="ru-RU" sz="2600" b="1" dirty="0">
                <a:latin typeface="+mn-lt"/>
                <a:ea typeface="Verdana" panose="020B0604030504040204" pitchFamily="34" charset="0"/>
              </a:rPr>
              <a:t>управлението на строителните отпадъци, като стъпка към прехода към кръгова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fontScale="92500" lnSpcReduction="10000"/>
          </a:bodyPr>
          <a:lstStyle/>
          <a:p>
            <a:pPr algn="just">
              <a:buFont typeface="Wingdings" panose="05000000000000000000" pitchFamily="2" charset="2"/>
              <a:buChar char="v"/>
            </a:pPr>
            <a:r>
              <a:rPr lang="ru-RU" sz="1800" dirty="0">
                <a:solidFill>
                  <a:srgbClr val="002060"/>
                </a:solidFill>
              </a:rPr>
              <a:t>Селективното разрушение /деконструкцията/ и разделното събиране и съхраняване на строителната площадка на СО са важно изискване за получаването на високо качество на отпадъчните фракции, които имат потенциал да бъдат повторно използвани или рециклирани с последващо получаване на строителни </a:t>
            </a:r>
            <a:r>
              <a:rPr lang="ru-RU" sz="1800" dirty="0" smtClean="0">
                <a:solidFill>
                  <a:srgbClr val="002060"/>
                </a:solidFill>
              </a:rPr>
              <a:t>материали/продукти.</a:t>
            </a:r>
          </a:p>
          <a:p>
            <a:pPr algn="just">
              <a:buFont typeface="Wingdings" panose="05000000000000000000" pitchFamily="2" charset="2"/>
              <a:buChar char="v"/>
            </a:pPr>
            <a:r>
              <a:rPr lang="ru-RU" sz="1800" dirty="0" smtClean="0">
                <a:solidFill>
                  <a:srgbClr val="002060"/>
                </a:solidFill>
              </a:rPr>
              <a:t>В </a:t>
            </a:r>
            <a:r>
              <a:rPr lang="ru-RU" sz="1800" dirty="0">
                <a:solidFill>
                  <a:srgbClr val="002060"/>
                </a:solidFill>
              </a:rPr>
              <a:t>основата на процеса по управление на строителните отпадъци са подобреното идентифициране, сепариране и разделяне при източника на генериране. </a:t>
            </a:r>
            <a:endParaRPr lang="ru-RU" sz="1800" dirty="0" smtClean="0">
              <a:solidFill>
                <a:srgbClr val="002060"/>
              </a:solidFill>
            </a:endParaRPr>
          </a:p>
          <a:p>
            <a:pPr algn="just">
              <a:buFont typeface="Wingdings" panose="05000000000000000000" pitchFamily="2" charset="2"/>
              <a:buChar char="v"/>
            </a:pPr>
            <a:r>
              <a:rPr lang="ru-RU" sz="1800" dirty="0" smtClean="0">
                <a:solidFill>
                  <a:srgbClr val="002060"/>
                </a:solidFill>
              </a:rPr>
              <a:t>По-доброто </a:t>
            </a:r>
            <a:r>
              <a:rPr lang="ru-RU" sz="1800" dirty="0">
                <a:solidFill>
                  <a:srgbClr val="002060"/>
                </a:solidFill>
              </a:rPr>
              <a:t>идентифициране на отпадъците изисква ясни и еднозначни дефиниции и изготвянето и изпълнението на качествени планове за управление на отпадъци и одити преди предприемането на дейности по разрушаване. Подобреното събиране на компоненти за повторна употреба и рециклиране изисква и прилагането на селективно разрушаване и подходящи практики на площадката</a:t>
            </a:r>
            <a:r>
              <a:rPr lang="ru-RU" sz="1800" dirty="0" smtClean="0">
                <a:solidFill>
                  <a:srgbClr val="002060"/>
                </a:solidFill>
              </a:rPr>
              <a:t>.</a:t>
            </a:r>
          </a:p>
          <a:p>
            <a:pPr algn="just">
              <a:buFont typeface="Wingdings" panose="05000000000000000000" pitchFamily="2" charset="2"/>
              <a:buChar char="v"/>
            </a:pPr>
            <a:r>
              <a:rPr lang="ru-RU" sz="1800" dirty="0" smtClean="0">
                <a:solidFill>
                  <a:srgbClr val="002060"/>
                </a:solidFill>
              </a:rPr>
              <a:t> </a:t>
            </a:r>
            <a:r>
              <a:rPr lang="ru-RU" sz="1800" dirty="0">
                <a:solidFill>
                  <a:srgbClr val="002060"/>
                </a:solidFill>
              </a:rPr>
              <a:t>Рециклирането, като част от процеса на управление на строителните отпадъци, е основният фокус, в контекста на кръговата икономика.  То може да бъде реализирано  след като отпадъците са преминали през процес на предварително третиране и може да се извършва както на специализирани площадки за рециклиране със стационарни или полустационарни инсталации, така и директно на площадката за разрушаване или на строителната площадка (на място) с мобилни </a:t>
            </a:r>
            <a:r>
              <a:rPr lang="ru-RU" sz="1800" dirty="0" smtClean="0">
                <a:solidFill>
                  <a:srgbClr val="002060"/>
                </a:solidFill>
              </a:rPr>
              <a:t>инсталации.</a:t>
            </a:r>
          </a:p>
          <a:p>
            <a:pPr algn="just">
              <a:buFont typeface="Wingdings" panose="05000000000000000000" pitchFamily="2" charset="2"/>
              <a:buChar char="v"/>
            </a:pPr>
            <a:r>
              <a:rPr lang="ru-RU" sz="1800" dirty="0" smtClean="0">
                <a:solidFill>
                  <a:srgbClr val="002060"/>
                </a:solidFill>
              </a:rPr>
              <a:t>Изграждането </a:t>
            </a:r>
            <a:r>
              <a:rPr lang="ru-RU" sz="1800" dirty="0">
                <a:solidFill>
                  <a:srgbClr val="002060"/>
                </a:solidFill>
              </a:rPr>
              <a:t>на отделна площадка, на която да се извършва подготовката за оползотворяване и рециклирането има предимство, тъй като ще могат да се поддържа  складови наличности от различни типове продукти от оползотворяване на строителните отпадъци, с цел постигане на по-голяма гъвкавост към пазара на рециклирани материали и по-добри възможности за контрол на тяхното качество, по подобие на традиционните кариери за инертни материали. Този тип площадки позволяват и намаляване на неблагоприятните въздействия върху околната среда</a:t>
            </a:r>
          </a:p>
          <a:p>
            <a:pPr algn="just">
              <a:buFont typeface="Wingdings" panose="05000000000000000000" pitchFamily="2" charset="2"/>
              <a:buChar char="Ø"/>
            </a:pPr>
            <a:endParaRPr lang="ru-RU" sz="1800" dirty="0" smtClean="0">
              <a:solidFill>
                <a:srgbClr val="002060"/>
              </a:solidFill>
            </a:endParaRPr>
          </a:p>
        </p:txBody>
      </p:sp>
    </p:spTree>
    <p:extLst>
      <p:ext uri="{BB962C8B-B14F-4D97-AF65-F5344CB8AC3E}">
        <p14:creationId xmlns:p14="http://schemas.microsoft.com/office/powerpoint/2010/main" val="83820365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Подобряване </a:t>
            </a:r>
            <a:r>
              <a:rPr lang="ru-RU" sz="2600" b="1" dirty="0">
                <a:latin typeface="+mn-lt"/>
                <a:ea typeface="Verdana" panose="020B0604030504040204" pitchFamily="34" charset="0"/>
              </a:rPr>
              <a:t>управлението на строителните отпадъци, като стъпка към прехода към кръгова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r>
              <a:rPr lang="ru-RU" sz="2000" b="1" u="sng" dirty="0">
                <a:solidFill>
                  <a:srgbClr val="002060"/>
                </a:solidFill>
              </a:rPr>
              <a:t>Предизвикателства касаещи управлението на строителните </a:t>
            </a:r>
            <a:r>
              <a:rPr lang="ru-RU" sz="2000" b="1" u="sng" dirty="0" smtClean="0">
                <a:solidFill>
                  <a:srgbClr val="002060"/>
                </a:solidFill>
              </a:rPr>
              <a:t>отпадъци</a:t>
            </a:r>
          </a:p>
          <a:p>
            <a:pPr marL="45720" indent="0" algn="just">
              <a:buNone/>
            </a:pPr>
            <a:r>
              <a:rPr lang="ru-RU" sz="1800" dirty="0">
                <a:solidFill>
                  <a:srgbClr val="002060"/>
                </a:solidFill>
              </a:rPr>
              <a:t>Подобряване и актуализиране на нормативната уредба </a:t>
            </a:r>
            <a:endParaRPr lang="ru-RU" sz="1800" dirty="0" smtClean="0">
              <a:solidFill>
                <a:srgbClr val="002060"/>
              </a:solidFill>
            </a:endParaRPr>
          </a:p>
          <a:p>
            <a:pPr algn="just">
              <a:buFont typeface="Wingdings" panose="05000000000000000000" pitchFamily="2" charset="2"/>
              <a:buChar char="ü"/>
            </a:pPr>
            <a:r>
              <a:rPr lang="ru-RU" sz="1800" dirty="0" smtClean="0">
                <a:solidFill>
                  <a:srgbClr val="002060"/>
                </a:solidFill>
              </a:rPr>
              <a:t>усъвършенстването </a:t>
            </a:r>
            <a:r>
              <a:rPr lang="ru-RU" sz="1800" dirty="0">
                <a:solidFill>
                  <a:srgbClr val="002060"/>
                </a:solidFill>
              </a:rPr>
              <a:t>на системата за контрол върху управлението на строителните отпадъци  ще внесе яснота, в случаите когато не са изпълнени целите за материално оползотворяване и/или целите за влагане на рециклирани материали (за последното неизпълнение дори не е предвидена санкция в ЗУО). </a:t>
            </a:r>
          </a:p>
          <a:p>
            <a:pPr algn="just">
              <a:buFont typeface="Wingdings" panose="05000000000000000000" pitchFamily="2" charset="2"/>
              <a:buChar char="ü"/>
            </a:pPr>
            <a:r>
              <a:rPr lang="ru-RU" sz="1800" dirty="0" smtClean="0">
                <a:solidFill>
                  <a:srgbClr val="002060"/>
                </a:solidFill>
              </a:rPr>
              <a:t>казус</a:t>
            </a:r>
            <a:r>
              <a:rPr lang="ru-RU" sz="1800" dirty="0">
                <a:solidFill>
                  <a:srgbClr val="002060"/>
                </a:solidFill>
              </a:rPr>
              <a:t>, който също не е регламентиран е когато община е Възложител на премахване. Тя се явява и орган, който одобрява ПУСО и същевременно орган, който контролира изпълнението на ПУСО. РИОСВ също се явява (на практика) само регистратор, който евентуално (не е задължен) може да се самосезира и да прегледа входирания отчет за изпълнението на целите за материално оползотворяване на СО за даден строеж.</a:t>
            </a:r>
          </a:p>
          <a:p>
            <a:pPr algn="just">
              <a:buFont typeface="Wingdings" panose="05000000000000000000" pitchFamily="2" charset="2"/>
              <a:buChar char="ü"/>
            </a:pPr>
            <a:r>
              <a:rPr lang="ru-RU" sz="1800" dirty="0" smtClean="0">
                <a:solidFill>
                  <a:srgbClr val="002060"/>
                </a:solidFill>
              </a:rPr>
              <a:t>актуализирането </a:t>
            </a:r>
            <a:r>
              <a:rPr lang="ru-RU" sz="1800" dirty="0">
                <a:solidFill>
                  <a:srgbClr val="002060"/>
                </a:solidFill>
              </a:rPr>
              <a:t>на нормативната уредба би могло да доведе до прекратяване на  порочните практики на нерегламентирано депониране на СО, както и да се регулира (с контрол на входящите отпадъчни потоци, с издаване на разрешителни документи и т.н.) дейността на т.нар. „депа за инертни отпадъци“, които всъщност не са депа (не плащат отчисления и затова имат много ниски входни такси), а извършват дейности по оползотворяване (например с код R10). </a:t>
            </a:r>
          </a:p>
          <a:p>
            <a:pPr algn="just">
              <a:buFont typeface="Wingdings" panose="05000000000000000000" pitchFamily="2" charset="2"/>
              <a:buChar char="Ø"/>
            </a:pPr>
            <a:endParaRPr lang="ru-RU" sz="1800" dirty="0" smtClean="0">
              <a:solidFill>
                <a:srgbClr val="002060"/>
              </a:solidFill>
            </a:endParaRPr>
          </a:p>
        </p:txBody>
      </p:sp>
    </p:spTree>
    <p:extLst>
      <p:ext uri="{BB962C8B-B14F-4D97-AF65-F5344CB8AC3E}">
        <p14:creationId xmlns:p14="http://schemas.microsoft.com/office/powerpoint/2010/main" val="2852397172"/>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Подобряване </a:t>
            </a:r>
            <a:r>
              <a:rPr lang="ru-RU" sz="2600" b="1" dirty="0">
                <a:latin typeface="+mn-lt"/>
                <a:ea typeface="Verdana" panose="020B0604030504040204" pitchFamily="34" charset="0"/>
              </a:rPr>
              <a:t>управлението на строителните отпадъци, като стъпка към прехода към кръгова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r>
              <a:rPr lang="ru-RU" sz="2000" b="1" u="sng" dirty="0">
                <a:solidFill>
                  <a:srgbClr val="002060"/>
                </a:solidFill>
              </a:rPr>
              <a:t>Предизвикателства касаещи управлението на строителните </a:t>
            </a:r>
            <a:r>
              <a:rPr lang="ru-RU" sz="2000" b="1" u="sng" dirty="0" smtClean="0">
                <a:solidFill>
                  <a:srgbClr val="002060"/>
                </a:solidFill>
              </a:rPr>
              <a:t>отпадъци</a:t>
            </a:r>
          </a:p>
          <a:p>
            <a:pPr marL="45720" indent="0" algn="just">
              <a:buNone/>
            </a:pPr>
            <a:r>
              <a:rPr lang="ru-RU" sz="1800" dirty="0">
                <a:solidFill>
                  <a:srgbClr val="002060"/>
                </a:solidFill>
              </a:rPr>
              <a:t>Подобряване и актуализиране на нормативната уредба </a:t>
            </a:r>
            <a:endParaRPr lang="ru-RU" sz="1800" dirty="0" smtClean="0">
              <a:solidFill>
                <a:srgbClr val="002060"/>
              </a:solidFill>
            </a:endParaRPr>
          </a:p>
          <a:p>
            <a:pPr algn="just">
              <a:buFont typeface="Wingdings" panose="05000000000000000000" pitchFamily="2" charset="2"/>
              <a:buChar char="ü"/>
            </a:pPr>
            <a:r>
              <a:rPr lang="ru-RU" sz="1800" dirty="0" smtClean="0">
                <a:solidFill>
                  <a:srgbClr val="002060"/>
                </a:solidFill>
              </a:rPr>
              <a:t>санкциите </a:t>
            </a:r>
            <a:r>
              <a:rPr lang="ru-RU" sz="1800" dirty="0">
                <a:solidFill>
                  <a:srgbClr val="002060"/>
                </a:solidFill>
              </a:rPr>
              <a:t>за нерегламентирано изхвърляне и предаване на СО, както и санкциите за неизпълнение на целите за материално оползотворяване е препоръчително  да се завишат драстично, като се обвържат с количеството на СО и/или със стойността на строежа.</a:t>
            </a:r>
          </a:p>
          <a:p>
            <a:pPr algn="just">
              <a:buFont typeface="Wingdings" panose="05000000000000000000" pitchFamily="2" charset="2"/>
              <a:buChar char="ü"/>
            </a:pPr>
            <a:r>
              <a:rPr lang="ru-RU" sz="1800" dirty="0" smtClean="0">
                <a:solidFill>
                  <a:srgbClr val="002060"/>
                </a:solidFill>
              </a:rPr>
              <a:t>по-добре </a:t>
            </a:r>
            <a:r>
              <a:rPr lang="ru-RU" sz="1800" dirty="0">
                <a:solidFill>
                  <a:srgbClr val="002060"/>
                </a:solidFill>
              </a:rPr>
              <a:t>да се формулират и целите за влагане на рециклираните материали, например не като процент от общото количество на строителните продукти, вложени в строежа, а като процент от естествените скални материали и добавъчни материали за бетони и разтвори, които те да заменят.</a:t>
            </a:r>
          </a:p>
          <a:p>
            <a:pPr algn="just">
              <a:buFont typeface="Wingdings" panose="05000000000000000000" pitchFamily="2" charset="2"/>
              <a:buChar char="ü"/>
            </a:pPr>
            <a:r>
              <a:rPr lang="ru-RU" sz="1800" dirty="0">
                <a:solidFill>
                  <a:srgbClr val="002060"/>
                </a:solidFill>
              </a:rPr>
              <a:t>За да се намалят депонираните отпадъци, отчисленията за депониране на общински отпадъци трябва да продължат да се прилагат. Предвид ниските резултати в редица общини по отношение постигане целите за рециклиране е необходимо да се въведе поетапно нарастване на размера на тези отчисления и въвеждане на по-строги ограничения за използването – единствено за подобряване на резултатите по рециклиране и оползотворяване на битовите отпадъци и за предотвратяване на отпадъците. Трябва да продължат да се прилагат и отчисленията за строителните отпадъци с оглед постигнатия ефект от прилагането им.</a:t>
            </a:r>
          </a:p>
          <a:p>
            <a:pPr marL="45720" indent="0" algn="just">
              <a:buNone/>
            </a:pPr>
            <a:endParaRPr lang="ru-RU" sz="1800" dirty="0" smtClean="0">
              <a:solidFill>
                <a:srgbClr val="002060"/>
              </a:solidFill>
            </a:endParaRPr>
          </a:p>
        </p:txBody>
      </p:sp>
    </p:spTree>
    <p:extLst>
      <p:ext uri="{BB962C8B-B14F-4D97-AF65-F5344CB8AC3E}">
        <p14:creationId xmlns:p14="http://schemas.microsoft.com/office/powerpoint/2010/main" val="205177249"/>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Подобряване </a:t>
            </a:r>
            <a:r>
              <a:rPr lang="ru-RU" sz="2600" b="1" dirty="0">
                <a:latin typeface="+mn-lt"/>
                <a:ea typeface="Verdana" panose="020B0604030504040204" pitchFamily="34" charset="0"/>
              </a:rPr>
              <a:t>управлението на строителните отпадъци, като стъпка към прехода към кръгова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fontScale="92500" lnSpcReduction="10000"/>
          </a:bodyPr>
          <a:lstStyle/>
          <a:p>
            <a:pPr marL="45720" indent="0" algn="just">
              <a:buNone/>
            </a:pPr>
            <a:r>
              <a:rPr lang="ru-RU" sz="1900" b="1" u="sng" dirty="0" smtClean="0">
                <a:solidFill>
                  <a:srgbClr val="002060"/>
                </a:solidFill>
              </a:rPr>
              <a:t>Добри </a:t>
            </a:r>
            <a:r>
              <a:rPr lang="ru-RU" sz="1900" b="1" u="sng" dirty="0">
                <a:solidFill>
                  <a:srgbClr val="002060"/>
                </a:solidFill>
              </a:rPr>
              <a:t>практики:</a:t>
            </a:r>
          </a:p>
          <a:p>
            <a:pPr marL="45720" indent="0" algn="just">
              <a:buNone/>
            </a:pPr>
            <a:r>
              <a:rPr lang="ru-RU" sz="1800" dirty="0" smtClean="0">
                <a:solidFill>
                  <a:srgbClr val="002060"/>
                </a:solidFill>
              </a:rPr>
              <a:t>През </a:t>
            </a:r>
            <a:r>
              <a:rPr lang="ru-RU" sz="1800" dirty="0">
                <a:solidFill>
                  <a:srgbClr val="002060"/>
                </a:solidFill>
              </a:rPr>
              <a:t>март 2021 г. </a:t>
            </a:r>
            <a:r>
              <a:rPr lang="ru-RU" sz="1800" dirty="0" smtClean="0">
                <a:solidFill>
                  <a:srgbClr val="002060"/>
                </a:solidFill>
              </a:rPr>
              <a:t>НСИ започва </a:t>
            </a:r>
            <a:r>
              <a:rPr lang="ru-RU" sz="1800" dirty="0">
                <a:solidFill>
                  <a:srgbClr val="002060"/>
                </a:solidFill>
              </a:rPr>
              <a:t>работа по проект </a:t>
            </a:r>
            <a:r>
              <a:rPr lang="ru-RU" sz="1800" b="1" u="sng" dirty="0"/>
              <a:t>Подобряване на данните за кръгова икономика - отпадъци от опаковки и строителни отпадъци, </a:t>
            </a:r>
            <a:r>
              <a:rPr lang="ru-RU" sz="1800" dirty="0">
                <a:solidFill>
                  <a:srgbClr val="002060"/>
                </a:solidFill>
              </a:rPr>
              <a:t>който се изпълнява съгласно Споразумение за субсидия с Европейската комисия № 101023440 - 2020-BG-CEPCW.</a:t>
            </a:r>
          </a:p>
          <a:p>
            <a:pPr marL="45720" indent="0" algn="just">
              <a:buNone/>
            </a:pPr>
            <a:r>
              <a:rPr lang="ru-RU" sz="1800" dirty="0">
                <a:solidFill>
                  <a:srgbClr val="002060"/>
                </a:solidFill>
              </a:rPr>
              <a:t>Общата цел на проекта е да се съсредоточи върху рационализирането на националната система за събиране на данни за опаковките (по-специално тънки пластмасови торбички) и отпадъци от строителство и разрушаване. </a:t>
            </a:r>
            <a:endParaRPr lang="ru-RU" sz="1800" dirty="0" smtClean="0">
              <a:solidFill>
                <a:srgbClr val="002060"/>
              </a:solidFill>
            </a:endParaRPr>
          </a:p>
          <a:p>
            <a:pPr marL="45720" indent="0" algn="just">
              <a:buNone/>
            </a:pPr>
            <a:r>
              <a:rPr lang="ru-RU" sz="1800" dirty="0" smtClean="0">
                <a:solidFill>
                  <a:srgbClr val="002060"/>
                </a:solidFill>
              </a:rPr>
              <a:t>Конкретните </a:t>
            </a:r>
            <a:r>
              <a:rPr lang="ru-RU" sz="1800" dirty="0">
                <a:solidFill>
                  <a:srgbClr val="002060"/>
                </a:solidFill>
              </a:rPr>
              <a:t>цели са: проучване на нови методически материали; идентифициране на възможни нови източници на информация; получаване на данни за количествата генерирани и третирани отпадъци; подобряване на качеството на данните, докладвани съгласно законодателството на ЕС; осигуряване на по-точна статистическа информация за показателите за кръгова икономика; разработване на методология за експериментално отчитане на строителните отпадъци и отпадъците от разрушаване. </a:t>
            </a:r>
            <a:endParaRPr lang="ru-RU" sz="1800" dirty="0" smtClean="0">
              <a:solidFill>
                <a:srgbClr val="002060"/>
              </a:solidFill>
            </a:endParaRPr>
          </a:p>
          <a:p>
            <a:pPr marL="45720" indent="0" algn="just">
              <a:buNone/>
            </a:pPr>
            <a:r>
              <a:rPr lang="ru-RU" sz="1800" dirty="0" smtClean="0">
                <a:solidFill>
                  <a:srgbClr val="002060"/>
                </a:solidFill>
              </a:rPr>
              <a:t>Очакваните </a:t>
            </a:r>
            <a:r>
              <a:rPr lang="ru-RU" sz="1800" dirty="0">
                <a:solidFill>
                  <a:srgbClr val="002060"/>
                </a:solidFill>
              </a:rPr>
              <a:t>резултати от реализацията на проекта са -  подобряване на качеството на показателите за кръгова икономика, подобряване на статистиката за опаковките (включително тънките пластмасови торбички) и строителните отпадъци, разработване на експериментални сметки за строителните отпадъци.</a:t>
            </a:r>
          </a:p>
          <a:p>
            <a:pPr marL="45720" indent="0" algn="just">
              <a:buNone/>
            </a:pPr>
            <a:r>
              <a:rPr lang="ru-RU" sz="1800" dirty="0">
                <a:solidFill>
                  <a:srgbClr val="002060"/>
                </a:solidFill>
              </a:rPr>
              <a:t>Ползите от проекта ще бъдат: осигуряване на съпоставимост между използваните в страната методи за събиране и анализ на данните за отпадъците съгласно методологиите на Европейската статистическа система и държавите - членки на ЕС; осигуряване на ценен принос за оценка и разработване на политиките на ЕС за статистиката на отпадъците, включително експериментални сметки за строителните отпадъци и отпадъци от разрушаване по Регламент № 691/2011.</a:t>
            </a:r>
          </a:p>
          <a:p>
            <a:pPr marL="45720" indent="0" algn="just">
              <a:buNone/>
            </a:pPr>
            <a:endParaRPr lang="ru-RU" sz="1800" dirty="0" smtClean="0">
              <a:solidFill>
                <a:srgbClr val="002060"/>
              </a:solidFill>
            </a:endParaRPr>
          </a:p>
        </p:txBody>
      </p:sp>
    </p:spTree>
    <p:extLst>
      <p:ext uri="{BB962C8B-B14F-4D97-AF65-F5344CB8AC3E}">
        <p14:creationId xmlns:p14="http://schemas.microsoft.com/office/powerpoint/2010/main" val="1812945796"/>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Подобряване </a:t>
            </a:r>
            <a:r>
              <a:rPr lang="ru-RU" sz="2600" b="1" dirty="0">
                <a:latin typeface="+mn-lt"/>
                <a:ea typeface="Verdana" panose="020B0604030504040204" pitchFamily="34" charset="0"/>
              </a:rPr>
              <a:t>управлението на строителните отпадъци, като стъпка към прехода към кръгова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fontScale="92500" lnSpcReduction="20000"/>
          </a:bodyPr>
          <a:lstStyle/>
          <a:p>
            <a:pPr marL="45720" indent="0" algn="just">
              <a:buNone/>
            </a:pPr>
            <a:r>
              <a:rPr lang="ru-RU" sz="1900" b="1" u="sng" dirty="0" smtClean="0">
                <a:solidFill>
                  <a:srgbClr val="002060"/>
                </a:solidFill>
              </a:rPr>
              <a:t>Добри </a:t>
            </a:r>
            <a:r>
              <a:rPr lang="ru-RU" sz="1900" b="1" u="sng" dirty="0">
                <a:solidFill>
                  <a:srgbClr val="002060"/>
                </a:solidFill>
              </a:rPr>
              <a:t>практики:</a:t>
            </a:r>
          </a:p>
          <a:p>
            <a:pPr marL="45720" indent="0" algn="just">
              <a:buNone/>
            </a:pPr>
            <a:r>
              <a:rPr lang="ru-RU" sz="1800" dirty="0">
                <a:solidFill>
                  <a:srgbClr val="002060"/>
                </a:solidFill>
              </a:rPr>
              <a:t>През 2021 г. е одобрено проектно предложение с наименование: „</a:t>
            </a:r>
            <a:r>
              <a:rPr lang="ru-RU" sz="1800" b="1" u="sng" dirty="0"/>
              <a:t>Мерки за подобряване управлението на отпадъците в общините Русе, Тутракан, Сливо поле и Ветово“ „Кръгова икономика и ресурсна ефективност“ по покана № 2 „Кръгова икономика и ресурсна ефективност“ по Резултат 3 „Подобрено управление на ресурсите на общинско ниво (кръгова икономика)“ </a:t>
            </a:r>
            <a:r>
              <a:rPr lang="ru-RU" sz="1800" dirty="0">
                <a:solidFill>
                  <a:srgbClr val="002060"/>
                </a:solidFill>
              </a:rPr>
              <a:t>на Програма „Опазване на околната среда и климатични промени“, с програмен оператор Министерство на околната среда и водите, финансирана от Финансовия механизъм на Европейското икономически пространство и съфинансирана от българската държава.</a:t>
            </a:r>
          </a:p>
          <a:p>
            <a:pPr marL="45720" indent="0" algn="just">
              <a:buNone/>
            </a:pPr>
            <a:r>
              <a:rPr lang="ru-RU" sz="1800" dirty="0">
                <a:solidFill>
                  <a:srgbClr val="002060"/>
                </a:solidFill>
              </a:rPr>
              <a:t>Част от дейностите, които ще се реализират по проекта по отношение на строителните отпадъци са </a:t>
            </a:r>
            <a:r>
              <a:rPr lang="ru-RU" sz="1800" dirty="0" smtClean="0">
                <a:solidFill>
                  <a:srgbClr val="002060"/>
                </a:solidFill>
              </a:rPr>
              <a:t>:</a:t>
            </a:r>
          </a:p>
          <a:p>
            <a:pPr algn="just">
              <a:buFont typeface="Arial" panose="020B0604020202020204" pitchFamily="34" charset="0"/>
              <a:buChar char="•"/>
            </a:pPr>
            <a:r>
              <a:rPr lang="ru-RU" sz="1800" dirty="0">
                <a:solidFill>
                  <a:srgbClr val="002060"/>
                </a:solidFill>
              </a:rPr>
              <a:t>реализиране на общински схеми за разделно събиране и рециклиране на строителни отпадъци – дейността е с иновативен или демонстрационен характер за територията на общините, които надграждат и прибавят добавена стойност към очакваните проектни резултати. Чрез организиране на кампании за строителни отпадъци се цели намаляване на вредното въздействие на отпадъците чрез предотвратяване образуването им и насърчаване на повторното им използване. Увеличаване на количествата на рециклираните и оползотворени строителни отпадъци, ще намали риска за населението и околната среда в съответствие с Национален план за управление на отпадъците за периода 2014-2020 г. и др. нормативни актове. За Община Русе се предвижда закупуването на 10 броя лифтдъмпер контейнери 4 м3 и 5 броя с обем 5,5 м3.</a:t>
            </a:r>
          </a:p>
          <a:p>
            <a:pPr algn="just">
              <a:buFont typeface="Arial" panose="020B0604020202020204" pitchFamily="34" charset="0"/>
              <a:buChar char="•"/>
            </a:pPr>
            <a:r>
              <a:rPr lang="ru-RU" sz="1800" dirty="0" smtClean="0">
                <a:solidFill>
                  <a:srgbClr val="002060"/>
                </a:solidFill>
              </a:rPr>
              <a:t>провеждане </a:t>
            </a:r>
            <a:r>
              <a:rPr lang="ru-RU" sz="1800" dirty="0">
                <a:solidFill>
                  <a:srgbClr val="002060"/>
                </a:solidFill>
              </a:rPr>
              <a:t>на кампания „След ремонта не изхвърляй, рециклирай!“ за повишаване на осведомеността във връзка с разделното събиране и рециклирането на строителни отпадъци – Кампанията ще информира за причините, поради които е наложена забраната, вредите които се нанасят върху природата при нерегламентирано изхвърляне на строителни отпадъци, както и за възможността този отпадък да се рециклира и да се вложи отново в строителство. Основната цел на кампанията ще е намаляване на вредното въздействие на отпадъците чрез предотвратяване образуването им и насърчаване на повторното им използване.</a:t>
            </a:r>
          </a:p>
          <a:p>
            <a:pPr marL="45720" indent="0" algn="just">
              <a:buNone/>
            </a:pPr>
            <a:endParaRPr lang="ru-RU" sz="1800" dirty="0">
              <a:solidFill>
                <a:srgbClr val="002060"/>
              </a:solidFill>
            </a:endParaRPr>
          </a:p>
        </p:txBody>
      </p:sp>
    </p:spTree>
    <p:extLst>
      <p:ext uri="{BB962C8B-B14F-4D97-AF65-F5344CB8AC3E}">
        <p14:creationId xmlns:p14="http://schemas.microsoft.com/office/powerpoint/2010/main" val="1324674917"/>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1" y="242945"/>
            <a:ext cx="11682663"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Подобряване </a:t>
            </a:r>
            <a:r>
              <a:rPr lang="ru-RU" sz="2600" b="1" dirty="0">
                <a:latin typeface="+mn-lt"/>
                <a:ea typeface="Verdana" panose="020B0604030504040204" pitchFamily="34" charset="0"/>
              </a:rPr>
              <a:t>управлението на строителните отпадъци, като стъпка към прехода към кръгова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60947" y="1479883"/>
            <a:ext cx="11417970" cy="5017169"/>
          </a:xfrm>
        </p:spPr>
        <p:txBody>
          <a:bodyPr>
            <a:normAutofit/>
          </a:bodyPr>
          <a:lstStyle/>
          <a:p>
            <a:pPr marL="45720" indent="0" algn="just">
              <a:buNone/>
            </a:pPr>
            <a:r>
              <a:rPr lang="ru-RU" sz="1800" b="1" u="sng" dirty="0" smtClean="0">
                <a:solidFill>
                  <a:srgbClr val="002060"/>
                </a:solidFill>
              </a:rPr>
              <a:t>Примери </a:t>
            </a:r>
            <a:r>
              <a:rPr lang="ru-RU" sz="1800" b="1" u="sng" dirty="0">
                <a:solidFill>
                  <a:srgbClr val="002060"/>
                </a:solidFill>
              </a:rPr>
              <a:t>от европейската практика</a:t>
            </a:r>
          </a:p>
          <a:p>
            <a:pPr marL="45720" indent="0" algn="just">
              <a:buNone/>
            </a:pPr>
            <a:r>
              <a:rPr lang="ru-RU" sz="1800" dirty="0">
                <a:solidFill>
                  <a:srgbClr val="002060"/>
                </a:solidFill>
              </a:rPr>
              <a:t>В някои от страните в Европа -  например Великобритания, Белгия и Австрия, </a:t>
            </a:r>
            <a:r>
              <a:rPr lang="ru-RU" sz="1800" b="1" u="sng" dirty="0"/>
              <a:t>дейностите със строителните отпадъци са обвързани в единна информационна платформа </a:t>
            </a:r>
            <a:r>
              <a:rPr lang="ru-RU" sz="1800" dirty="0">
                <a:solidFill>
                  <a:srgbClr val="002060"/>
                </a:solidFill>
              </a:rPr>
              <a:t>– тя съдържа информация за наличните инсталации, произвежданите от тях продукти със съответните свойства и цени, на които се предлагат, процедури по управлението на СО, както и ръководства за приложение на рециклираните материали в зависимост от строително-техническите им свойства – по този начин се осигурява проследимост на СО и се облекчават процедурите по контрол, оптимизират се разходите, обменя се опит и се преодолява недоверието към рециклираните материали, предвид това, че произходът им е от отпадъци. </a:t>
            </a:r>
            <a:endParaRPr lang="ru-RU" sz="1800" dirty="0" smtClean="0">
              <a:solidFill>
                <a:srgbClr val="002060"/>
              </a:solidFill>
            </a:endParaRPr>
          </a:p>
          <a:p>
            <a:pPr marL="45720" indent="0" algn="just">
              <a:buNone/>
            </a:pPr>
            <a:r>
              <a:rPr lang="ru-RU" sz="1800" dirty="0" smtClean="0">
                <a:solidFill>
                  <a:srgbClr val="002060"/>
                </a:solidFill>
              </a:rPr>
              <a:t>Информационните </a:t>
            </a:r>
            <a:r>
              <a:rPr lang="ru-RU" sz="1800" dirty="0">
                <a:solidFill>
                  <a:srgbClr val="002060"/>
                </a:solidFill>
              </a:rPr>
              <a:t>платформи се поддържат от браншови организации - в Австрия, например, това е Асоциацията на рециклаторите на СО (BRV), a в Белгия – Конфедерацията на изпълнителите на демонтиране и разрушаване (CASO). За стимулиране на влагането на рециклирани материали могат да се приложат редица механизми – от финансови (напр. данъчни облекчения или завишаване на концесионните такси на кариерите за естествените скални материали), през въвеждане на критерии в т.нар. „зелени“ обществени поръчки до въвеждане на сертификационни системи за устойчиво строителство и др.</a:t>
            </a:r>
          </a:p>
          <a:p>
            <a:pPr marL="45720" indent="0" algn="just">
              <a:buNone/>
            </a:pPr>
            <a:endParaRPr lang="ru-RU" sz="1800" dirty="0">
              <a:solidFill>
                <a:srgbClr val="002060"/>
              </a:solidFill>
            </a:endParaRPr>
          </a:p>
        </p:txBody>
      </p:sp>
    </p:spTree>
    <p:extLst>
      <p:ext uri="{BB962C8B-B14F-4D97-AF65-F5344CB8AC3E}">
        <p14:creationId xmlns:p14="http://schemas.microsoft.com/office/powerpoint/2010/main" val="3179698740"/>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 indent="0" algn="ctr">
              <a:buNone/>
            </a:pPr>
            <a:endParaRPr lang="bg-BG" dirty="0"/>
          </a:p>
          <a:p>
            <a:pPr marL="45720" indent="0" algn="ctr">
              <a:buNone/>
            </a:pPr>
            <a:endParaRPr lang="bg-BG" dirty="0"/>
          </a:p>
          <a:p>
            <a:pPr marL="45720" indent="0" algn="ctr">
              <a:buNone/>
            </a:pPr>
            <a:r>
              <a:rPr lang="bg-BG" dirty="0"/>
              <a:t>БЛАГОДАРЯ ЗА ВНИМАНИЕТО!</a:t>
            </a:r>
            <a:endParaRPr lang="en-GB" dirty="0"/>
          </a:p>
        </p:txBody>
      </p:sp>
      <p:pic>
        <p:nvPicPr>
          <p:cNvPr id="4" name="Picture 3"/>
          <p:cNvPicPr>
            <a:picLocks noChangeAspect="1"/>
          </p:cNvPicPr>
          <p:nvPr/>
        </p:nvPicPr>
        <p:blipFill>
          <a:blip r:embed="rId2"/>
          <a:stretch>
            <a:fillRect/>
          </a:stretch>
        </p:blipFill>
        <p:spPr>
          <a:xfrm>
            <a:off x="1254208" y="668400"/>
            <a:ext cx="2072820" cy="829128"/>
          </a:xfrm>
          <a:prstGeom prst="rect">
            <a:avLst/>
          </a:prstGeom>
        </p:spPr>
      </p:pic>
      <p:pic>
        <p:nvPicPr>
          <p:cNvPr id="5" name="Picture 4"/>
          <p:cNvPicPr>
            <a:picLocks noChangeAspect="1"/>
          </p:cNvPicPr>
          <p:nvPr/>
        </p:nvPicPr>
        <p:blipFill>
          <a:blip r:embed="rId3"/>
          <a:stretch>
            <a:fillRect/>
          </a:stretch>
        </p:blipFill>
        <p:spPr>
          <a:xfrm>
            <a:off x="4954235" y="533772"/>
            <a:ext cx="1322947" cy="829128"/>
          </a:xfrm>
          <a:prstGeom prst="rect">
            <a:avLst/>
          </a:prstGeom>
        </p:spPr>
      </p:pic>
      <p:pic>
        <p:nvPicPr>
          <p:cNvPr id="6" name="Picture 5"/>
          <p:cNvPicPr>
            <a:picLocks noChangeAspect="1"/>
          </p:cNvPicPr>
          <p:nvPr/>
        </p:nvPicPr>
        <p:blipFill>
          <a:blip r:embed="rId4"/>
          <a:stretch>
            <a:fillRect/>
          </a:stretch>
        </p:blipFill>
        <p:spPr>
          <a:xfrm>
            <a:off x="8392086" y="668400"/>
            <a:ext cx="1707028" cy="829128"/>
          </a:xfrm>
          <a:prstGeom prst="rect">
            <a:avLst/>
          </a:prstGeom>
        </p:spPr>
      </p:pic>
      <p:sp>
        <p:nvSpPr>
          <p:cNvPr id="7" name="TextBox 6"/>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err="1">
                <a:solidFill>
                  <a:srgbClr val="549E39"/>
                </a:solidFill>
              </a:rPr>
              <a:t>за</a:t>
            </a:r>
            <a:r>
              <a:rPr lang="en-US" sz="1200" i="1" dirty="0">
                <a:solidFill>
                  <a:srgbClr val="549E39"/>
                </a:solidFill>
              </a:rPr>
              <a:t>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5"/>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Tree>
    <p:extLst>
      <p:ext uri="{BB962C8B-B14F-4D97-AF65-F5344CB8AC3E}">
        <p14:creationId xmlns:p14="http://schemas.microsoft.com/office/powerpoint/2010/main" val="2204964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a:latin typeface="+mn-lt"/>
                <a:ea typeface="Verdana" panose="020B0604030504040204" pitchFamily="34" charset="0"/>
              </a:rPr>
              <a:t>Кръгова икономика и строителните отпадъци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4893277"/>
          </a:xfrm>
        </p:spPr>
        <p:txBody>
          <a:bodyPr>
            <a:normAutofit/>
          </a:bodyPr>
          <a:lstStyle/>
          <a:p>
            <a:pPr marL="45720" indent="0" algn="just">
              <a:buNone/>
            </a:pPr>
            <a:endParaRPr lang="ru-RU" sz="2000" b="1" dirty="0" smtClean="0"/>
          </a:p>
          <a:p>
            <a:pPr marL="45720" indent="0" algn="just">
              <a:buNone/>
            </a:pPr>
            <a:r>
              <a:rPr lang="ru-RU" sz="2000" b="1" dirty="0" smtClean="0"/>
              <a:t>Съгласно </a:t>
            </a:r>
            <a:r>
              <a:rPr lang="ru-RU" sz="2000" b="1" dirty="0"/>
              <a:t>официална информация на Европейската агенция по околна </a:t>
            </a:r>
            <a:r>
              <a:rPr lang="ru-RU" sz="2000" b="1" dirty="0" smtClean="0"/>
              <a:t>среда:</a:t>
            </a:r>
          </a:p>
          <a:p>
            <a:pPr algn="just">
              <a:buFont typeface="Wingdings" panose="05000000000000000000" pitchFamily="2" charset="2"/>
              <a:buChar char="Ø"/>
            </a:pPr>
            <a:r>
              <a:rPr lang="ru-RU" sz="2000" b="1" dirty="0" smtClean="0">
                <a:solidFill>
                  <a:srgbClr val="002060"/>
                </a:solidFill>
              </a:rPr>
              <a:t>строителните </a:t>
            </a:r>
            <a:r>
              <a:rPr lang="ru-RU" sz="2000" b="1" dirty="0">
                <a:solidFill>
                  <a:srgbClr val="002060"/>
                </a:solidFill>
              </a:rPr>
              <a:t>отпадъци и тези от разрушаване са близо 400 млн. тона в </a:t>
            </a:r>
            <a:r>
              <a:rPr lang="ru-RU" sz="2000" b="1" dirty="0" smtClean="0">
                <a:solidFill>
                  <a:srgbClr val="002060"/>
                </a:solidFill>
              </a:rPr>
              <a:t>ЕС.</a:t>
            </a:r>
          </a:p>
          <a:p>
            <a:pPr algn="just">
              <a:buFont typeface="Wingdings" panose="05000000000000000000" pitchFamily="2" charset="2"/>
              <a:buChar char="Ø"/>
            </a:pPr>
            <a:r>
              <a:rPr lang="ru-RU" sz="2000" b="1" dirty="0" smtClean="0">
                <a:solidFill>
                  <a:srgbClr val="002060"/>
                </a:solidFill>
              </a:rPr>
              <a:t>Сектор </a:t>
            </a:r>
            <a:r>
              <a:rPr lang="ru-RU" sz="2000" b="1" dirty="0">
                <a:solidFill>
                  <a:srgbClr val="002060"/>
                </a:solidFill>
              </a:rPr>
              <a:t>„Строителството“ е отговорен за над 35% от общите отпадъци в ЕС. </a:t>
            </a:r>
            <a:endParaRPr lang="ru-RU" sz="2000" b="1" dirty="0" smtClean="0">
              <a:solidFill>
                <a:srgbClr val="002060"/>
              </a:solidFill>
            </a:endParaRPr>
          </a:p>
          <a:p>
            <a:pPr marL="45720" indent="0" algn="just">
              <a:buNone/>
            </a:pPr>
            <a:r>
              <a:rPr lang="ru-RU" sz="2000" b="1" dirty="0" smtClean="0">
                <a:solidFill>
                  <a:srgbClr val="002060"/>
                </a:solidFill>
              </a:rPr>
              <a:t>Огромното </a:t>
            </a:r>
            <a:r>
              <a:rPr lang="ru-RU" sz="2000" b="1" dirty="0">
                <a:solidFill>
                  <a:srgbClr val="002060"/>
                </a:solidFill>
              </a:rPr>
              <a:t>количество и естеството на генерираните отпадъци са предизвикателство за управлението им, но също така предоставят ясна възможност за прилагане на стабилни практики за управление на отпадъците в съответствие с принципите на кръговата икономика. </a:t>
            </a:r>
            <a:endParaRPr lang="ru-RU" sz="2000" b="1" dirty="0" smtClean="0">
              <a:solidFill>
                <a:srgbClr val="002060"/>
              </a:solidFill>
            </a:endParaRPr>
          </a:p>
          <a:p>
            <a:pPr marL="45720" indent="0" algn="just">
              <a:buNone/>
            </a:pPr>
            <a:r>
              <a:rPr lang="ru-RU" sz="2000" b="1" dirty="0" smtClean="0">
                <a:solidFill>
                  <a:srgbClr val="002060"/>
                </a:solidFill>
              </a:rPr>
              <a:t>Строителният </a:t>
            </a:r>
            <a:r>
              <a:rPr lang="ru-RU" sz="2000" b="1" dirty="0">
                <a:solidFill>
                  <a:srgbClr val="002060"/>
                </a:solidFill>
              </a:rPr>
              <a:t>сектор се определя като приоритетен сектор в плана за действие на Европейската комисия за кръгова икономика и един от ключовите сектори, които трябва да се трансформират. </a:t>
            </a:r>
            <a:endParaRPr lang="ru-RU" sz="2000" b="1" dirty="0" smtClean="0">
              <a:solidFill>
                <a:srgbClr val="002060"/>
              </a:solidFill>
            </a:endParaRPr>
          </a:p>
          <a:p>
            <a:pPr marL="45720" indent="0" algn="just">
              <a:buNone/>
            </a:pPr>
            <a:r>
              <a:rPr lang="ru-RU" sz="2000" b="1" dirty="0" smtClean="0">
                <a:solidFill>
                  <a:srgbClr val="002060"/>
                </a:solidFill>
              </a:rPr>
              <a:t>ЕК предлага </a:t>
            </a:r>
            <a:r>
              <a:rPr lang="ru-RU" sz="2000" b="1" dirty="0">
                <a:solidFill>
                  <a:srgbClr val="002060"/>
                </a:solidFill>
              </a:rPr>
              <a:t>промени в правилата за строителните продукти, които са на повече от 10 години. Едни от насоките, които ЕП иска да промени е да </a:t>
            </a:r>
            <a:r>
              <a:rPr lang="ru-RU" sz="2000" b="1" u="sng" dirty="0">
                <a:solidFill>
                  <a:srgbClr val="002060"/>
                </a:solidFill>
              </a:rPr>
              <a:t>бъде увеличен животът на сградите, да се въведат цели за по-нисък въглероден отпечатък на материалите и минимални изисквания за ресурсна и енергийна ефективност.</a:t>
            </a:r>
            <a:endParaRPr lang="ru-RU" sz="2000" u="sng" dirty="0">
              <a:solidFill>
                <a:srgbClr val="002060"/>
              </a:solidFill>
            </a:endParaRPr>
          </a:p>
        </p:txBody>
      </p:sp>
    </p:spTree>
    <p:extLst>
      <p:ext uri="{BB962C8B-B14F-4D97-AF65-F5344CB8AC3E}">
        <p14:creationId xmlns:p14="http://schemas.microsoft.com/office/powerpoint/2010/main" val="1381464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a:latin typeface="+mn-lt"/>
                <a:ea typeface="Verdana" panose="020B0604030504040204" pitchFamily="34" charset="0"/>
              </a:rPr>
              <a:t>Кръгова икономика и строителните отпадъци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4893277"/>
          </a:xfrm>
        </p:spPr>
        <p:txBody>
          <a:bodyPr>
            <a:normAutofit/>
          </a:bodyPr>
          <a:lstStyle/>
          <a:p>
            <a:pPr marL="45720" indent="0" algn="just">
              <a:buNone/>
            </a:pPr>
            <a:r>
              <a:rPr lang="ru-RU" sz="2000" b="1" u="sng" dirty="0" smtClean="0">
                <a:solidFill>
                  <a:srgbClr val="002060"/>
                </a:solidFill>
              </a:rPr>
              <a:t>Основен </a:t>
            </a:r>
            <a:r>
              <a:rPr lang="ru-RU" sz="2000" b="1" u="sng" dirty="0">
                <a:solidFill>
                  <a:srgbClr val="002060"/>
                </a:solidFill>
              </a:rPr>
              <a:t>показател, който характеризира отпадъците от строителство и разрушаването на сгради, е показателя – строителни отпадъци на глава от населението</a:t>
            </a:r>
            <a:r>
              <a:rPr lang="ru-RU" sz="2000" b="1" u="sng" dirty="0" smtClean="0">
                <a:solidFill>
                  <a:srgbClr val="002060"/>
                </a:solidFill>
              </a:rPr>
              <a:t>.</a:t>
            </a:r>
          </a:p>
          <a:p>
            <a:pPr algn="just">
              <a:buFont typeface="Wingdings" panose="05000000000000000000" pitchFamily="2" charset="2"/>
              <a:buChar char="Ø"/>
            </a:pPr>
            <a:r>
              <a:rPr lang="ru-RU" sz="2000" dirty="0" smtClean="0">
                <a:solidFill>
                  <a:srgbClr val="002060"/>
                </a:solidFill>
              </a:rPr>
              <a:t>По </a:t>
            </a:r>
            <a:r>
              <a:rPr lang="ru-RU" sz="2000" dirty="0">
                <a:solidFill>
                  <a:srgbClr val="002060"/>
                </a:solidFill>
              </a:rPr>
              <a:t>данни на Евростат за строителните отпадъци в килограми на глава от населението в страните членки на ЕС за периода 2004-2016г.,(публикувани на сайта на </a:t>
            </a:r>
            <a:r>
              <a:rPr lang="ru-RU" sz="2000" dirty="0" smtClean="0">
                <a:solidFill>
                  <a:srgbClr val="002060"/>
                </a:solidFill>
              </a:rPr>
              <a:t>МОСВ), </a:t>
            </a:r>
            <a:r>
              <a:rPr lang="ru-RU" sz="2000" dirty="0">
                <a:solidFill>
                  <a:srgbClr val="002060"/>
                </a:solidFill>
              </a:rPr>
              <a:t>стойностите на този показател за България са </a:t>
            </a:r>
            <a:r>
              <a:rPr lang="ru-RU" sz="2000" dirty="0" smtClean="0">
                <a:solidFill>
                  <a:srgbClr val="002060"/>
                </a:solidFill>
              </a:rPr>
              <a:t>388 </a:t>
            </a:r>
            <a:r>
              <a:rPr lang="ru-RU" sz="2000" dirty="0">
                <a:solidFill>
                  <a:srgbClr val="002060"/>
                </a:solidFill>
              </a:rPr>
              <a:t>кг/на глава от </a:t>
            </a:r>
            <a:r>
              <a:rPr lang="ru-RU" sz="2000" dirty="0" smtClean="0">
                <a:solidFill>
                  <a:srgbClr val="002060"/>
                </a:solidFill>
              </a:rPr>
              <a:t>населението, </a:t>
            </a:r>
            <a:r>
              <a:rPr lang="ru-RU" sz="2000" dirty="0">
                <a:solidFill>
                  <a:srgbClr val="002060"/>
                </a:solidFill>
              </a:rPr>
              <a:t>а средната стойност за ЕС през същата година е била 1509 кг на глава от населението. </a:t>
            </a:r>
            <a:endParaRPr lang="ru-RU" sz="2000" dirty="0" smtClean="0">
              <a:solidFill>
                <a:srgbClr val="002060"/>
              </a:solidFill>
            </a:endParaRPr>
          </a:p>
          <a:p>
            <a:pPr algn="just">
              <a:buFont typeface="Wingdings" panose="05000000000000000000" pitchFamily="2" charset="2"/>
              <a:buChar char="Ø"/>
            </a:pPr>
            <a:r>
              <a:rPr lang="ru-RU" sz="2000" dirty="0" smtClean="0">
                <a:solidFill>
                  <a:srgbClr val="002060"/>
                </a:solidFill>
              </a:rPr>
              <a:t>През </a:t>
            </a:r>
            <a:r>
              <a:rPr lang="ru-RU" sz="2000" dirty="0">
                <a:solidFill>
                  <a:srgbClr val="002060"/>
                </a:solidFill>
              </a:rPr>
              <a:t>следващите години стойността на този показател за България намалява значително, като през 2016 г. спада до 293 кг. </a:t>
            </a:r>
            <a:endParaRPr lang="ru-RU" sz="2000" dirty="0" smtClean="0">
              <a:solidFill>
                <a:srgbClr val="002060"/>
              </a:solidFill>
            </a:endParaRPr>
          </a:p>
          <a:p>
            <a:pPr algn="just">
              <a:buFont typeface="Wingdings" panose="05000000000000000000" pitchFamily="2" charset="2"/>
              <a:buChar char="Ø"/>
            </a:pPr>
            <a:r>
              <a:rPr lang="ru-RU" sz="2000" dirty="0" smtClean="0">
                <a:solidFill>
                  <a:srgbClr val="002060"/>
                </a:solidFill>
              </a:rPr>
              <a:t>Според </a:t>
            </a:r>
            <a:r>
              <a:rPr lang="ru-RU" sz="2000" dirty="0">
                <a:solidFill>
                  <a:srgbClr val="002060"/>
                </a:solidFill>
              </a:rPr>
              <a:t>същия източник през 2018 г., България е била на последно място в ЕС по оползотворяване на строителни отпадъци и отпадъци от разрушаване. </a:t>
            </a:r>
            <a:endParaRPr lang="ru-RU" sz="2000" dirty="0" smtClean="0">
              <a:solidFill>
                <a:srgbClr val="002060"/>
              </a:solidFill>
            </a:endParaRPr>
          </a:p>
          <a:p>
            <a:pPr algn="just">
              <a:buFont typeface="Wingdings" panose="05000000000000000000" pitchFamily="2" charset="2"/>
              <a:buChar char="Ø"/>
            </a:pPr>
            <a:r>
              <a:rPr lang="ru-RU" sz="2000" dirty="0" smtClean="0">
                <a:solidFill>
                  <a:srgbClr val="002060"/>
                </a:solidFill>
              </a:rPr>
              <a:t>Индикаторът </a:t>
            </a:r>
            <a:r>
              <a:rPr lang="ru-RU" sz="2000" dirty="0">
                <a:solidFill>
                  <a:srgbClr val="002060"/>
                </a:solidFill>
              </a:rPr>
              <a:t>в статистиката отчита съотношението на строителни отпадъци и отпадъци от разрушаване, които са подготвени за повторна употреба или рециклирани. За сравнение – през 2016 г. страната ни е била на 17-а позиция.</a:t>
            </a:r>
            <a:endParaRPr lang="ru-RU" sz="2000" u="sng" dirty="0">
              <a:solidFill>
                <a:srgbClr val="002060"/>
              </a:solidFill>
            </a:endParaRPr>
          </a:p>
        </p:txBody>
      </p:sp>
    </p:spTree>
    <p:extLst>
      <p:ext uri="{BB962C8B-B14F-4D97-AF65-F5344CB8AC3E}">
        <p14:creationId xmlns:p14="http://schemas.microsoft.com/office/powerpoint/2010/main" val="59681067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a:latin typeface="+mn-lt"/>
                <a:ea typeface="Verdana" panose="020B0604030504040204" pitchFamily="34" charset="0"/>
              </a:rPr>
              <a:t>Кръгова икономика и строителните отпадъци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4893277"/>
          </a:xfrm>
        </p:spPr>
        <p:txBody>
          <a:bodyPr>
            <a:normAutofit/>
          </a:bodyPr>
          <a:lstStyle/>
          <a:p>
            <a:pPr marL="45720" indent="0" algn="just">
              <a:buNone/>
            </a:pPr>
            <a:endParaRPr lang="ru-RU" sz="2000" dirty="0" smtClean="0">
              <a:solidFill>
                <a:srgbClr val="002060"/>
              </a:solidFill>
            </a:endParaRPr>
          </a:p>
          <a:p>
            <a:pPr marL="45720" indent="0" algn="just">
              <a:buNone/>
            </a:pPr>
            <a:r>
              <a:rPr lang="ru-RU" sz="2000" dirty="0" smtClean="0">
                <a:solidFill>
                  <a:srgbClr val="002060"/>
                </a:solidFill>
              </a:rPr>
              <a:t>Според </a:t>
            </a:r>
            <a:r>
              <a:rPr lang="ru-RU" sz="2000" dirty="0">
                <a:solidFill>
                  <a:srgbClr val="002060"/>
                </a:solidFill>
              </a:rPr>
              <a:t>официалните данни на НСИ България поддържа високо ниво на предоставените за оползотворяване отпадъци от строителството (в графата неопасни отпадъци).</a:t>
            </a:r>
          </a:p>
          <a:p>
            <a:pPr algn="just">
              <a:buFont typeface="Wingdings" panose="05000000000000000000" pitchFamily="2" charset="2"/>
              <a:buChar char="ü"/>
            </a:pPr>
            <a:r>
              <a:rPr lang="ru-RU" sz="2000" dirty="0" smtClean="0">
                <a:solidFill>
                  <a:srgbClr val="002060"/>
                </a:solidFill>
              </a:rPr>
              <a:t>2016 </a:t>
            </a:r>
            <a:r>
              <a:rPr lang="ru-RU" sz="2000" dirty="0">
                <a:solidFill>
                  <a:srgbClr val="002060"/>
                </a:solidFill>
              </a:rPr>
              <a:t>г. </a:t>
            </a:r>
            <a:r>
              <a:rPr lang="ru-RU" sz="2000" dirty="0" smtClean="0">
                <a:solidFill>
                  <a:srgbClr val="002060"/>
                </a:solidFill>
              </a:rPr>
              <a:t> - строителните </a:t>
            </a:r>
            <a:r>
              <a:rPr lang="ru-RU" sz="2000" dirty="0">
                <a:solidFill>
                  <a:srgbClr val="002060"/>
                </a:solidFill>
              </a:rPr>
              <a:t>отпадъци у нас са били над 2 млн. тона, от които над 1,5 млн. тона (72%) са били предадени за оползотворяване. </a:t>
            </a:r>
          </a:p>
          <a:p>
            <a:pPr algn="just">
              <a:buFont typeface="Wingdings" panose="05000000000000000000" pitchFamily="2" charset="2"/>
              <a:buChar char="ü"/>
            </a:pPr>
            <a:r>
              <a:rPr lang="ru-RU" sz="2000" dirty="0" smtClean="0">
                <a:solidFill>
                  <a:srgbClr val="002060"/>
                </a:solidFill>
              </a:rPr>
              <a:t>2018 </a:t>
            </a:r>
            <a:r>
              <a:rPr lang="ru-RU" sz="2000" dirty="0">
                <a:solidFill>
                  <a:srgbClr val="002060"/>
                </a:solidFill>
              </a:rPr>
              <a:t>г</a:t>
            </a:r>
            <a:r>
              <a:rPr lang="ru-RU" sz="2000" dirty="0" smtClean="0">
                <a:solidFill>
                  <a:srgbClr val="002060"/>
                </a:solidFill>
              </a:rPr>
              <a:t>. -  </a:t>
            </a:r>
            <a:r>
              <a:rPr lang="ru-RU" sz="2000" dirty="0">
                <a:solidFill>
                  <a:srgbClr val="002060"/>
                </a:solidFill>
              </a:rPr>
              <a:t>строителните отпадъци у нас са спаднали с около 10 пъти до 192 964 тона, от които 142 622 тона (почти 74%) са били предадени за оползотворяване. </a:t>
            </a:r>
          </a:p>
          <a:p>
            <a:pPr algn="just">
              <a:buFont typeface="Wingdings" panose="05000000000000000000" pitchFamily="2" charset="2"/>
              <a:buChar char="ü"/>
            </a:pPr>
            <a:r>
              <a:rPr lang="ru-RU" sz="2000" dirty="0" smtClean="0">
                <a:solidFill>
                  <a:srgbClr val="002060"/>
                </a:solidFill>
              </a:rPr>
              <a:t>2019 -  </a:t>
            </a:r>
            <a:r>
              <a:rPr lang="ru-RU" sz="2000" dirty="0">
                <a:solidFill>
                  <a:srgbClr val="002060"/>
                </a:solidFill>
              </a:rPr>
              <a:t>регистрираните от НСИ строителни отпадъци са още по-малко – 59 741 тона, от които 44 003 тона (73.65%) са били предадени за оползотворяване</a:t>
            </a:r>
          </a:p>
        </p:txBody>
      </p:sp>
    </p:spTree>
    <p:extLst>
      <p:ext uri="{BB962C8B-B14F-4D97-AF65-F5344CB8AC3E}">
        <p14:creationId xmlns:p14="http://schemas.microsoft.com/office/powerpoint/2010/main" val="146123289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a:latin typeface="+mn-lt"/>
                <a:ea typeface="Verdana" panose="020B0604030504040204" pitchFamily="34" charset="0"/>
              </a:rPr>
              <a:t>Кръгова икономика и строителните отпадъци</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6164178" y="1309816"/>
            <a:ext cx="5723022" cy="5271458"/>
          </a:xfrm>
        </p:spPr>
        <p:txBody>
          <a:bodyPr>
            <a:normAutofit/>
          </a:bodyPr>
          <a:lstStyle/>
          <a:p>
            <a:pPr algn="just">
              <a:buFont typeface="Arial" panose="020B0604020202020204" pitchFamily="34" charset="0"/>
              <a:buChar char="•"/>
            </a:pPr>
            <a:r>
              <a:rPr lang="ru-RU" sz="2000" dirty="0">
                <a:solidFill>
                  <a:srgbClr val="002060"/>
                </a:solidFill>
              </a:rPr>
              <a:t>За периода 2008 – 2018 година, по информация от НСИ, количество на образуваните производствени отпадъци е 177 995 хил. тона., от които 6,6% са  строителни отпадъци</a:t>
            </a:r>
            <a:r>
              <a:rPr lang="ru-RU" sz="2000" dirty="0" smtClean="0">
                <a:solidFill>
                  <a:srgbClr val="002060"/>
                </a:solidFill>
              </a:rPr>
              <a:t>.</a:t>
            </a:r>
          </a:p>
          <a:p>
            <a:pPr algn="just">
              <a:buFont typeface="Arial" panose="020B0604020202020204" pitchFamily="34" charset="0"/>
              <a:buChar char="•"/>
            </a:pPr>
            <a:r>
              <a:rPr lang="ru-RU" sz="2000" dirty="0">
                <a:solidFill>
                  <a:srgbClr val="002060"/>
                </a:solidFill>
              </a:rPr>
              <a:t>Съгласно </a:t>
            </a:r>
            <a:r>
              <a:rPr lang="ru-RU" sz="2000" dirty="0" smtClean="0">
                <a:solidFill>
                  <a:srgbClr val="002060"/>
                </a:solidFill>
              </a:rPr>
              <a:t>НПУО </a:t>
            </a:r>
            <a:r>
              <a:rPr lang="ru-RU" sz="2000" dirty="0">
                <a:solidFill>
                  <a:srgbClr val="002060"/>
                </a:solidFill>
              </a:rPr>
              <a:t>2021 - 2028 година,  близо 80% от строителните отпадъци имат висок потенциал за рециклиране и оползотворяване в България. </a:t>
            </a:r>
            <a:endParaRPr lang="ru-RU" sz="2000" dirty="0" smtClean="0">
              <a:solidFill>
                <a:srgbClr val="002060"/>
              </a:solidFill>
            </a:endParaRPr>
          </a:p>
          <a:p>
            <a:pPr algn="just">
              <a:buFont typeface="Arial" panose="020B0604020202020204" pitchFamily="34" charset="0"/>
              <a:buChar char="•"/>
            </a:pPr>
            <a:r>
              <a:rPr lang="ru-RU" sz="2000" dirty="0" smtClean="0">
                <a:solidFill>
                  <a:srgbClr val="002060"/>
                </a:solidFill>
              </a:rPr>
              <a:t>Също </a:t>
            </a:r>
            <a:r>
              <a:rPr lang="ru-RU" sz="2000" dirty="0">
                <a:solidFill>
                  <a:srgbClr val="002060"/>
                </a:solidFill>
              </a:rPr>
              <a:t>така има достъпни технологии, но липсва </a:t>
            </a:r>
            <a:r>
              <a:rPr lang="ru-RU" sz="2000" dirty="0" smtClean="0">
                <a:solidFill>
                  <a:srgbClr val="002060"/>
                </a:solidFill>
              </a:rPr>
              <a:t>достатъчен </a:t>
            </a:r>
            <a:r>
              <a:rPr lang="ru-RU" sz="2000" dirty="0">
                <a:solidFill>
                  <a:srgbClr val="002060"/>
                </a:solidFill>
              </a:rPr>
              <a:t>капацитет</a:t>
            </a:r>
            <a:r>
              <a:rPr lang="ru-RU" sz="2000" dirty="0" smtClean="0">
                <a:solidFill>
                  <a:srgbClr val="002060"/>
                </a:solidFill>
              </a:rPr>
              <a:t>.</a:t>
            </a:r>
          </a:p>
          <a:p>
            <a:pPr algn="just">
              <a:buFont typeface="Arial" panose="020B0604020202020204" pitchFamily="34" charset="0"/>
              <a:buChar char="•"/>
            </a:pPr>
            <a:r>
              <a:rPr lang="ru-RU" sz="2000" dirty="0" smtClean="0">
                <a:solidFill>
                  <a:srgbClr val="002060"/>
                </a:solidFill>
              </a:rPr>
              <a:t> </a:t>
            </a:r>
            <a:r>
              <a:rPr lang="ru-RU" sz="2000" dirty="0">
                <a:solidFill>
                  <a:srgbClr val="002060"/>
                </a:solidFill>
              </a:rPr>
              <a:t>На този етап все още няма изградена национална информационна система за образуваните, рециклираните, оползотворените и депонираните строителни отпадъци, поради което данните за отпадъците от строителство и разрушаване от наличните източници са непълни</a:t>
            </a:r>
          </a:p>
          <a:p>
            <a:pPr algn="just">
              <a:buFont typeface="Arial" panose="020B0604020202020204" pitchFamily="34" charset="0"/>
              <a:buChar char="•"/>
            </a:pPr>
            <a:endParaRPr lang="ru-RU" sz="2000" dirty="0" smtClean="0">
              <a:solidFill>
                <a:srgbClr val="002060"/>
              </a:solidFill>
            </a:endParaRPr>
          </a:p>
        </p:txBody>
      </p:sp>
      <p:pic>
        <p:nvPicPr>
          <p:cNvPr id="4" name="Picture 3"/>
          <p:cNvPicPr>
            <a:picLocks noChangeAspect="1"/>
          </p:cNvPicPr>
          <p:nvPr/>
        </p:nvPicPr>
        <p:blipFill>
          <a:blip r:embed="rId3"/>
          <a:stretch>
            <a:fillRect/>
          </a:stretch>
        </p:blipFill>
        <p:spPr>
          <a:xfrm>
            <a:off x="304800" y="2188831"/>
            <a:ext cx="5859378" cy="4392443"/>
          </a:xfrm>
          <a:prstGeom prst="rect">
            <a:avLst/>
          </a:prstGeom>
        </p:spPr>
      </p:pic>
      <p:sp>
        <p:nvSpPr>
          <p:cNvPr id="5" name="Rectangle 4"/>
          <p:cNvSpPr/>
          <p:nvPr/>
        </p:nvSpPr>
        <p:spPr>
          <a:xfrm>
            <a:off x="340070" y="1542500"/>
            <a:ext cx="5735877" cy="646331"/>
          </a:xfrm>
          <a:prstGeom prst="rect">
            <a:avLst/>
          </a:prstGeom>
        </p:spPr>
        <p:txBody>
          <a:bodyPr wrap="square">
            <a:spAutoFit/>
          </a:bodyPr>
          <a:lstStyle/>
          <a:p>
            <a:r>
              <a:rPr lang="ru-RU" b="1" u="sng" dirty="0"/>
              <a:t>Разпределение на отпадъците в строителния </a:t>
            </a:r>
            <a:r>
              <a:rPr lang="ru-RU" b="1" u="sng" dirty="0" smtClean="0"/>
              <a:t>сектор</a:t>
            </a:r>
          </a:p>
          <a:p>
            <a:r>
              <a:rPr lang="ru-RU" b="1" u="sng" dirty="0" smtClean="0"/>
              <a:t> в България</a:t>
            </a:r>
          </a:p>
        </p:txBody>
      </p:sp>
    </p:spTree>
    <p:extLst>
      <p:ext uri="{BB962C8B-B14F-4D97-AF65-F5344CB8AC3E}">
        <p14:creationId xmlns:p14="http://schemas.microsoft.com/office/powerpoint/2010/main" val="383145344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2" y="242944"/>
            <a:ext cx="4644189" cy="6218013"/>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Нормативни </a:t>
            </a:r>
            <a:r>
              <a:rPr lang="ru-RU" sz="2600" b="1" dirty="0">
                <a:latin typeface="+mn-lt"/>
                <a:ea typeface="Verdana" panose="020B0604030504040204" pitchFamily="34" charset="0"/>
              </a:rPr>
              <a:t>изисквания за влагане на рециклирани строителни отпадъци от строителство и разрушаване в строителния сектор</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5546558" y="716221"/>
            <a:ext cx="6232358" cy="5271458"/>
          </a:xfrm>
        </p:spPr>
        <p:txBody>
          <a:bodyPr>
            <a:normAutofit/>
          </a:bodyPr>
          <a:lstStyle/>
          <a:p>
            <a:pPr algn="just">
              <a:buFont typeface="Arial" panose="020B0604020202020204" pitchFamily="34" charset="0"/>
              <a:buChar char="•"/>
            </a:pPr>
            <a:r>
              <a:rPr lang="ru-RU" sz="2000" dirty="0">
                <a:solidFill>
                  <a:srgbClr val="002060"/>
                </a:solidFill>
              </a:rPr>
              <a:t>В </a:t>
            </a:r>
            <a:r>
              <a:rPr lang="ru-RU" sz="2000" dirty="0" smtClean="0">
                <a:solidFill>
                  <a:srgbClr val="002060"/>
                </a:solidFill>
              </a:rPr>
              <a:t>НПУО 2021-2028 </a:t>
            </a:r>
            <a:r>
              <a:rPr lang="ru-RU" sz="2000" dirty="0">
                <a:solidFill>
                  <a:srgbClr val="002060"/>
                </a:solidFill>
              </a:rPr>
              <a:t>година се отбелязва, че продължава тенденцията строителните отпадъци масово да се изхвърлят на сметища и нерегламентирано извън населените места вместо да се </a:t>
            </a:r>
            <a:r>
              <a:rPr lang="ru-RU" sz="2000" dirty="0" smtClean="0">
                <a:solidFill>
                  <a:srgbClr val="002060"/>
                </a:solidFill>
              </a:rPr>
              <a:t>рециклират.</a:t>
            </a:r>
          </a:p>
          <a:p>
            <a:pPr algn="just">
              <a:buFont typeface="Arial" panose="020B0604020202020204" pitchFamily="34" charset="0"/>
              <a:buChar char="•"/>
            </a:pPr>
            <a:r>
              <a:rPr lang="ru-RU" sz="2000" dirty="0" smtClean="0">
                <a:solidFill>
                  <a:srgbClr val="002060"/>
                </a:solidFill>
              </a:rPr>
              <a:t>Това </a:t>
            </a:r>
            <a:r>
              <a:rPr lang="ru-RU" sz="2000" dirty="0">
                <a:solidFill>
                  <a:srgbClr val="002060"/>
                </a:solidFill>
              </a:rPr>
              <a:t>се дължи на факта, че в България все още не е изградена развита система за управление на отпадъците от строителство и разрушаване (ОСР), </a:t>
            </a:r>
            <a:r>
              <a:rPr lang="ru-RU" sz="2000" b="1" u="sng" dirty="0">
                <a:solidFill>
                  <a:srgbClr val="002060"/>
                </a:solidFill>
              </a:rPr>
              <a:t>която да осигури не по-малко от 70% икономически целесъобразно рециклиране на отпадъците, генерирани от строителството, така, както е било залегнало в предишния национален план, до 2020 г. </a:t>
            </a:r>
            <a:endParaRPr lang="ru-RU" sz="2000" b="1" u="sng" dirty="0" smtClean="0">
              <a:solidFill>
                <a:srgbClr val="002060"/>
              </a:solidFill>
            </a:endParaRPr>
          </a:p>
        </p:txBody>
      </p:sp>
    </p:spTree>
    <p:extLst>
      <p:ext uri="{BB962C8B-B14F-4D97-AF65-F5344CB8AC3E}">
        <p14:creationId xmlns:p14="http://schemas.microsoft.com/office/powerpoint/2010/main" val="185983066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2" y="242945"/>
            <a:ext cx="11251152"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Нормативни </a:t>
            </a:r>
            <a:r>
              <a:rPr lang="ru-RU" sz="2600" b="1" dirty="0">
                <a:latin typeface="+mn-lt"/>
                <a:ea typeface="Verdana" panose="020B0604030504040204" pitchFamily="34" charset="0"/>
              </a:rPr>
              <a:t>изисквания за влагане на рециклирани строителни отпадъци от строителство и разрушаване в строителния сектор</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421105" y="1479883"/>
            <a:ext cx="11357812" cy="5017169"/>
          </a:xfrm>
        </p:spPr>
        <p:txBody>
          <a:bodyPr>
            <a:normAutofit fontScale="92500" lnSpcReduction="20000"/>
          </a:bodyPr>
          <a:lstStyle/>
          <a:p>
            <a:pPr marL="45720" indent="0" algn="just">
              <a:buNone/>
            </a:pPr>
            <a:r>
              <a:rPr lang="ru-RU" sz="2000" dirty="0" smtClean="0">
                <a:solidFill>
                  <a:srgbClr val="002060"/>
                </a:solidFill>
              </a:rPr>
              <a:t>ЗУО, </a:t>
            </a:r>
            <a:r>
              <a:rPr lang="ru-RU" sz="2000" dirty="0">
                <a:solidFill>
                  <a:srgbClr val="002060"/>
                </a:solidFill>
              </a:rPr>
              <a:t>вменява на кметът на общината отговорност за управлението на строителните отпадъци, образувани на територията на общината. </a:t>
            </a:r>
            <a:endParaRPr lang="ru-RU" sz="2000" dirty="0" smtClean="0">
              <a:solidFill>
                <a:srgbClr val="002060"/>
              </a:solidFill>
            </a:endParaRPr>
          </a:p>
          <a:p>
            <a:pPr marL="45720" indent="0" algn="just">
              <a:buNone/>
            </a:pPr>
            <a:r>
              <a:rPr lang="ru-RU" sz="2000" b="1" u="sng" dirty="0" smtClean="0">
                <a:solidFill>
                  <a:srgbClr val="002060"/>
                </a:solidFill>
              </a:rPr>
              <a:t>Кметът </a:t>
            </a:r>
            <a:r>
              <a:rPr lang="ru-RU" sz="2000" b="1" u="sng" dirty="0">
                <a:solidFill>
                  <a:srgbClr val="002060"/>
                </a:solidFill>
              </a:rPr>
              <a:t>на общината отговаря </a:t>
            </a:r>
            <a:r>
              <a:rPr lang="ru-RU" sz="2000" b="1" u="sng" dirty="0" smtClean="0">
                <a:solidFill>
                  <a:srgbClr val="002060"/>
                </a:solidFill>
              </a:rPr>
              <a:t>за:</a:t>
            </a:r>
          </a:p>
          <a:p>
            <a:pPr algn="just">
              <a:buFont typeface="Arial" panose="020B0604020202020204" pitchFamily="34" charset="0"/>
              <a:buChar char="•"/>
            </a:pPr>
            <a:r>
              <a:rPr lang="ru-RU" sz="2000" dirty="0" smtClean="0">
                <a:solidFill>
                  <a:srgbClr val="002060"/>
                </a:solidFill>
              </a:rPr>
              <a:t> </a:t>
            </a:r>
            <a:r>
              <a:rPr lang="ru-RU" sz="2000" dirty="0">
                <a:solidFill>
                  <a:srgbClr val="002060"/>
                </a:solidFill>
              </a:rPr>
              <a:t>оползотворяването и обезвреждането на строителните отпадъци събрани от ремонтните дейности на домакинствата. (чл.19, ал. 3, т.5). </a:t>
            </a:r>
            <a:endParaRPr lang="ru-RU" sz="2000" dirty="0" smtClean="0">
              <a:solidFill>
                <a:srgbClr val="002060"/>
              </a:solidFill>
            </a:endParaRPr>
          </a:p>
          <a:p>
            <a:pPr algn="just">
              <a:buFont typeface="Arial" panose="020B0604020202020204" pitchFamily="34" charset="0"/>
              <a:buChar char="•"/>
            </a:pPr>
            <a:r>
              <a:rPr lang="ru-RU" sz="2000" dirty="0" smtClean="0">
                <a:solidFill>
                  <a:srgbClr val="002060"/>
                </a:solidFill>
              </a:rPr>
              <a:t>с </a:t>
            </a:r>
            <a:r>
              <a:rPr lang="ru-RU" sz="2000" dirty="0">
                <a:solidFill>
                  <a:srgbClr val="002060"/>
                </a:solidFill>
              </a:rPr>
              <a:t>организирането на системи за третиране на строителни отпадъци, подготовката им за повторна употреба, рециклиране и друго оползотворяване на материали от неопасни строителни отпадъци, включително при насипни дейности, чрез заместване на други материали с отпадъци, в количество не по малко от 70 на сто от общото им тегло, от което се изключват материали в естествено състояние, определени с код 17 05 04 от списъка на отпадъците съгласно Наредба № 2 за класификация на отпадъците, като с това се постигат целите по чл. 32, параграф 16 от ЗУО, както </a:t>
            </a:r>
            <a:r>
              <a:rPr lang="ru-RU" sz="2000" dirty="0" smtClean="0">
                <a:solidFill>
                  <a:srgbClr val="002060"/>
                </a:solidFill>
              </a:rPr>
              <a:t>следва - до </a:t>
            </a:r>
            <a:r>
              <a:rPr lang="ru-RU" sz="2000" dirty="0">
                <a:solidFill>
                  <a:srgbClr val="002060"/>
                </a:solidFill>
              </a:rPr>
              <a:t>1 януари 2020 г. - най-малко 70 на сто от общото тегло на отпадъците.</a:t>
            </a:r>
          </a:p>
          <a:p>
            <a:pPr marL="45720" indent="0" algn="just">
              <a:buNone/>
            </a:pPr>
            <a:r>
              <a:rPr lang="ru-RU" sz="2000" b="1" u="sng" dirty="0">
                <a:solidFill>
                  <a:srgbClr val="002060"/>
                </a:solidFill>
              </a:rPr>
              <a:t>Кметът също така </a:t>
            </a:r>
            <a:r>
              <a:rPr lang="ru-RU" sz="2000" b="1" u="sng" dirty="0" smtClean="0">
                <a:solidFill>
                  <a:srgbClr val="002060"/>
                </a:solidFill>
              </a:rPr>
              <a:t>контролира:</a:t>
            </a:r>
          </a:p>
          <a:p>
            <a:pPr marL="45720" indent="0" algn="just">
              <a:buNone/>
            </a:pPr>
            <a:r>
              <a:rPr lang="ru-RU" sz="2000" dirty="0" smtClean="0">
                <a:solidFill>
                  <a:srgbClr val="002060"/>
                </a:solidFill>
              </a:rPr>
              <a:t> </a:t>
            </a:r>
            <a:r>
              <a:rPr lang="ru-RU" sz="2000" dirty="0">
                <a:solidFill>
                  <a:srgbClr val="002060"/>
                </a:solidFill>
              </a:rPr>
              <a:t>дейностите (чл.112, ал.1,т.1 ЗУО </a:t>
            </a:r>
            <a:r>
              <a:rPr lang="ru-RU" sz="2000" dirty="0" smtClean="0">
                <a:solidFill>
                  <a:srgbClr val="002060"/>
                </a:solidFill>
              </a:rPr>
              <a:t>), свързани с </a:t>
            </a:r>
            <a:r>
              <a:rPr lang="ru-RU" sz="2000" dirty="0">
                <a:solidFill>
                  <a:srgbClr val="002060"/>
                </a:solidFill>
              </a:rPr>
              <a:t>образуването, събирането, включително разделното, съхраняването, транспортирането, третирането на строителните отпадъци на територията на общината. </a:t>
            </a:r>
            <a:endParaRPr lang="ru-RU" sz="2000" dirty="0" smtClean="0">
              <a:solidFill>
                <a:srgbClr val="002060"/>
              </a:solidFill>
            </a:endParaRPr>
          </a:p>
          <a:p>
            <a:pPr marL="45720" indent="0" algn="just">
              <a:buNone/>
            </a:pPr>
            <a:r>
              <a:rPr lang="ru-RU" sz="2000" dirty="0" smtClean="0">
                <a:solidFill>
                  <a:srgbClr val="002060"/>
                </a:solidFill>
              </a:rPr>
              <a:t>управлението </a:t>
            </a:r>
            <a:r>
              <a:rPr lang="ru-RU" sz="2000" dirty="0">
                <a:solidFill>
                  <a:srgbClr val="002060"/>
                </a:solidFill>
              </a:rPr>
              <a:t>на строителните отпадъци, когато общината е възложител на строителни дейности, , като това е регламентирано подробно в Наредбата за управление на строителните отпадъци и за влагане на рециклирани строителни материали (Приета с ПМС № 267 от 05.12.2017 г. обн. ДВ. бр.98 от 8 Декември 2017г).</a:t>
            </a:r>
          </a:p>
          <a:p>
            <a:pPr algn="just">
              <a:buFont typeface="Arial" panose="020B0604020202020204" pitchFamily="34" charset="0"/>
              <a:buChar char="•"/>
            </a:pPr>
            <a:endParaRPr lang="ru-RU" sz="2000" b="1" u="sng" dirty="0" smtClean="0">
              <a:solidFill>
                <a:srgbClr val="002060"/>
              </a:solidFill>
            </a:endParaRPr>
          </a:p>
        </p:txBody>
      </p:sp>
    </p:spTree>
    <p:extLst>
      <p:ext uri="{BB962C8B-B14F-4D97-AF65-F5344CB8AC3E}">
        <p14:creationId xmlns:p14="http://schemas.microsoft.com/office/powerpoint/2010/main" val="284441675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40632" y="242945"/>
            <a:ext cx="11251152" cy="1080530"/>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Нормативни </a:t>
            </a:r>
            <a:r>
              <a:rPr lang="ru-RU" sz="2600" b="1" dirty="0">
                <a:latin typeface="+mn-lt"/>
                <a:ea typeface="Verdana" panose="020B0604030504040204" pitchFamily="34" charset="0"/>
              </a:rPr>
              <a:t>изисквания за влагане на рециклирани строителни отпадъци от строителство и разрушаване в строителния сектор</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421105" y="1479883"/>
            <a:ext cx="11357812" cy="5017169"/>
          </a:xfrm>
        </p:spPr>
        <p:txBody>
          <a:bodyPr>
            <a:normAutofit/>
          </a:bodyPr>
          <a:lstStyle/>
          <a:p>
            <a:pPr marL="45720" indent="0" algn="just">
              <a:buNone/>
            </a:pPr>
            <a:r>
              <a:rPr lang="ru-RU" sz="2000" b="1" u="sng" dirty="0" smtClean="0">
                <a:solidFill>
                  <a:srgbClr val="002060"/>
                </a:solidFill>
              </a:rPr>
              <a:t>Кметът </a:t>
            </a:r>
            <a:r>
              <a:rPr lang="ru-RU" sz="2000" b="1" u="sng" dirty="0">
                <a:solidFill>
                  <a:srgbClr val="002060"/>
                </a:solidFill>
              </a:rPr>
              <a:t>на </a:t>
            </a:r>
            <a:r>
              <a:rPr lang="ru-RU" sz="2000" b="1" u="sng" dirty="0" smtClean="0">
                <a:solidFill>
                  <a:srgbClr val="002060"/>
                </a:solidFill>
              </a:rPr>
              <a:t>общината има ангажимент:</a:t>
            </a:r>
          </a:p>
          <a:p>
            <a:pPr algn="just">
              <a:buFont typeface="Arial" panose="020B0604020202020204" pitchFamily="34" charset="0"/>
              <a:buChar char="•"/>
            </a:pPr>
            <a:r>
              <a:rPr lang="ru-RU" sz="2000" dirty="0">
                <a:solidFill>
                  <a:srgbClr val="002060"/>
                </a:solidFill>
              </a:rPr>
              <a:t> Съгласно чл. 11, ал.4 от ЗУО, плановете за управление на строителни отпадъци, не одобрени по реда на чл.156 б, т.6 от ЗУТ се одобряват от кметът на общината или оправомощено от него длъжностно лице по искане на възложителя на строежа след влизането в сила на разрешението за строеж и преди откриването на строителната площадка и/или преди започването на дейностите по изграждане или премахване на строеж. </a:t>
            </a:r>
          </a:p>
          <a:p>
            <a:pPr algn="just">
              <a:buFont typeface="Arial" panose="020B0604020202020204" pitchFamily="34" charset="0"/>
              <a:buChar char="•"/>
            </a:pPr>
            <a:r>
              <a:rPr lang="ru-RU" sz="2000" dirty="0">
                <a:solidFill>
                  <a:srgbClr val="002060"/>
                </a:solidFill>
              </a:rPr>
              <a:t>Всеки  Възложител внася за одобрение в общината план за управление на строителните отпадъци в случаите, когато се изисква по ЗУО, при условията и реда в него и план за безопасност и здраве. Планът се одобрява от кмета на общината или от оправомощено от него длъжностно лице в 14-дневен срок от внасянето му.</a:t>
            </a:r>
          </a:p>
          <a:p>
            <a:pPr marL="45720" indent="0" algn="just">
              <a:buNone/>
            </a:pPr>
            <a:r>
              <a:rPr lang="ru-RU" sz="2000" dirty="0" smtClean="0">
                <a:solidFill>
                  <a:srgbClr val="002060"/>
                </a:solidFill>
              </a:rPr>
              <a:t> </a:t>
            </a:r>
            <a:endParaRPr lang="ru-RU" sz="2000" dirty="0">
              <a:solidFill>
                <a:srgbClr val="002060"/>
              </a:solidFill>
            </a:endParaRPr>
          </a:p>
        </p:txBody>
      </p:sp>
    </p:spTree>
    <p:extLst>
      <p:ext uri="{BB962C8B-B14F-4D97-AF65-F5344CB8AC3E}">
        <p14:creationId xmlns:p14="http://schemas.microsoft.com/office/powerpoint/2010/main" val="395853196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2322</TotalTime>
  <Words>5258</Words>
  <Application>Microsoft Office PowerPoint</Application>
  <PresentationFormat>Widescreen</PresentationFormat>
  <Paragraphs>189</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Corbel</vt:lpstr>
      <vt:lpstr>Times New Roman</vt:lpstr>
      <vt:lpstr>Verdana</vt:lpstr>
      <vt:lpstr>Wingdings</vt:lpstr>
      <vt:lpstr>База</vt:lpstr>
      <vt:lpstr>PowerPoint Presentation</vt:lpstr>
      <vt:lpstr>Тема 3: Кръгова икономика и строителните отпадъци</vt:lpstr>
      <vt:lpstr> Кръгова икономика и строителните отпадъци</vt:lpstr>
      <vt:lpstr> Кръгова икономика и строителните отпадъци</vt:lpstr>
      <vt:lpstr> Кръгова икономика и строителните отпадъци</vt:lpstr>
      <vt:lpstr> Кръгова икономика и строителните отпадъци</vt:lpstr>
      <vt:lpstr>Нормативни изисквания за влагане на рециклирани строителни отпадъци от строителство и разрушаване в строителния сектор</vt:lpstr>
      <vt:lpstr>Нормативни изисквания за влагане на рециклирани строителни отпадъци от строителство и разрушаване в строителния сектор</vt:lpstr>
      <vt:lpstr>Нормативни изисквания за влагане на рециклирани строителни отпадъци от строителство и разрушаване в строителния сектор</vt:lpstr>
      <vt:lpstr>Нормативни изисквания за влагане на рециклирани строителни отпадъци от строителство и разрушаване в строителния сектор</vt:lpstr>
      <vt:lpstr>Нормативни изисквания за влагане на рециклирани строителни отпадъци от строителство и разрушаване в строителния сектор</vt:lpstr>
      <vt:lpstr>Управление на строителните отпадъци при извършване на строителни и монтажни работи и премахване на строежи</vt:lpstr>
      <vt:lpstr>Управление на строителните отпадъци при извършване на строителни и монтажни работи и премахване на строежи</vt:lpstr>
      <vt:lpstr>Управление на строителните отпадъци при извършване на строителни и монтажни работи и премахване на строежи</vt:lpstr>
      <vt:lpstr>Управление на строителните отпадъци при извършване на строителни и монтажни работи и премахване на строежи</vt:lpstr>
      <vt:lpstr>Управление на строителните отпадъци при извършване на строителни и монтажни работи и премахване на строежи</vt:lpstr>
      <vt:lpstr>Управление на строителните отпадъци при извършване на строителни и монтажни работи и премахване на строежи</vt:lpstr>
      <vt:lpstr>Управление на строителните отпадъци при извършване на строителни и монтажни работи и премахване на строежи</vt:lpstr>
      <vt:lpstr>Управление на строителните отпадъци при извършване на строителни и монтажни работи и премахване на строежи</vt:lpstr>
      <vt:lpstr>Партньорство на общините със строителния сектор при управление на строителните отпадъци</vt:lpstr>
      <vt:lpstr>Партньорство на общините със строителния сектор при управление на строителните отпадъци</vt:lpstr>
      <vt:lpstr>Подобряване управлението на строителните отпадъци, като стъпка към прехода към кръгова икономика</vt:lpstr>
      <vt:lpstr>Подобряване управлението на строителните отпадъци, като стъпка към прехода към кръгова икономика</vt:lpstr>
      <vt:lpstr>Подобряване управлението на строителните отпадъци, като стъпка към прехода към кръгова икономика</vt:lpstr>
      <vt:lpstr>Подобряване управлението на строителните отпадъци, като стъпка към прехода към кръгова икономика</vt:lpstr>
      <vt:lpstr>Подобряване управлението на строителните отпадъци, като стъпка към прехода към кръгова икономика</vt:lpstr>
      <vt:lpstr>Подобряване управлението на строителните отпадъци, като стъпка към прехода към кръгова икономика</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Katya</cp:lastModifiedBy>
  <cp:revision>194</cp:revision>
  <cp:lastPrinted>2022-03-17T11:41:01Z</cp:lastPrinted>
  <dcterms:created xsi:type="dcterms:W3CDTF">2020-11-16T15:48:02Z</dcterms:created>
  <dcterms:modified xsi:type="dcterms:W3CDTF">2022-12-22T14:52:03Z</dcterms:modified>
</cp:coreProperties>
</file>