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1"/>
  </p:sldMasterIdLst>
  <p:notesMasterIdLst>
    <p:notesMasterId r:id="rId38"/>
  </p:notesMasterIdLst>
  <p:handoutMasterIdLst>
    <p:handoutMasterId r:id="rId39"/>
  </p:handoutMasterIdLst>
  <p:sldIdLst>
    <p:sldId id="25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3" r:id="rId37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086" autoAdjust="0"/>
  </p:normalViewPr>
  <p:slideViewPr>
    <p:cSldViewPr snapToGrid="0" showGuides="1">
      <p:cViewPr varScale="1">
        <p:scale>
          <a:sx n="105" d="100"/>
          <a:sy n="105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33B1CA-56C8-4F28-B89B-6F1A12099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E09F7-EBD1-454F-BE8B-D83F34FC97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20BCF-F2FD-476B-910F-043E6E96AA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D0B39-2D67-42CC-8CE1-CC4E1649AA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21E8C-C5A9-43F8-9487-39B90BBA3B1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63987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51CB8-1D53-457A-A308-119294BE73D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39878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4931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9897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8343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3713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1398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4212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2917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6145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993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7612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080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2510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4690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97620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29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3969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800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9408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57350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8675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8565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27545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36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004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8452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619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462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140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4840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5359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51CB8-1D53-457A-A308-119294BE73D9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7671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ew.government.bg/wp-content/uploads/filebase/Water/Legislation/EU%20Legislation/Directive-2000-6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BG/AUTO/?uri=celex:32006L011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bg-BG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 обучение по обучителен модул</a:t>
            </a:r>
          </a:p>
          <a:p>
            <a:pPr marL="0" indent="0" algn="ctr">
              <a:buNone/>
            </a:pP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„Управление и стопанисване на находищата на минерална вода“</a:t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8" y="904789"/>
            <a:ext cx="2389012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BG05SFOP001-2.015-0001-C02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 err="1">
                <a:solidFill>
                  <a:srgbClr val="549E39"/>
                </a:solidFill>
              </a:rPr>
              <a:t>за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на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10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45720" indent="0" algn="ctr">
              <a:spcBef>
                <a:spcPts val="0"/>
              </a:spcBef>
              <a:buNone/>
            </a:pPr>
            <a:endParaRPr lang="ru-RU" sz="27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за здравето: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урежда обществените отношения, свързани с опазване здравето на гражданите, както и осъществяването на държавен здравен контрол в обекти с обществено предназначение, включително такива, в които се използва минерална вода.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Правилник за дейността, организацията на работа и състав на басейновите дирекции: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урежда дейността, организацията на работа и съставът на басейновите дирекции в обхвата на определените в ЗВ райони за басейново управление на водите.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за концесиите за добив на минерална вода: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урежда реда за извършването на подготвителни действия, провеждането на процедура за предоставяне на концесия за добив на минерална вода и сключване на концесионен договор за добив на минерална вода; регламентира изпълнението, изменението и прекратяването на концесионните договори за добив на минерална вода.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11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за мониторинга, управлението и контрола на концесиите: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 редът за осъществяване на мониторинга, управлението и контрола при възлагането и изпълнението на концесиите в съответствие с определените със Закона за концесиите условия.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№ 1 от 10.10.2007 г. за проучване, ползване и опазване на подземните води: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регламентира специфичните изисквания за проучването и ползването на подземните, в т. ч. и минералните води и опазването им от замърсяване и влошаване.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за изискванията към бутилираните натурални минерални, изворни и трапезни води, предназначени за питейни цели: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 изискванията към бутилираните натурални минерални, изворни и трапезни води, предназначени за питейни цели, условията и редът за използване на методите за обработка на натуралните минерални и изворни води и за внос на минерални води.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8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12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№ 3 от 16.10.2000 г. за условията и реда за проучване, проектиране, утвърждаване и експлоатация на санитарно-охранителните зони около водоизточниците и съоръженията за питейно-битово водоснабдяване и около водоизточниците на минерални води, използвани за лечебни, профилактични, питейни и хигиенни нужди, изд. от министъра на околната среда и водите, министъра на здравеопазването и министъра на регионалното развитие и благоустройството, обн., ДВ, бр. 88 от 27.10.2000 г.: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 условията и редът за проучване, проектиране, учредяване, утвърждаване и експлоатация на санитарно-охранителните зони (СОЗ) около водоизточниците и съоръженията за: 1. питейно-битово водоснабдяване от повърхностни води; 2. питейно-битово водоснабдяване от подземни води; 3. минерални води, използвани за лечебни, профилактични, питейни и хигиенни нужди.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13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25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№ 14 от 3.08.1987 г. за курортните ресурси, курортните местности и курортите, изд. от министъра на народното здраве и социалните грижи, обн., ДВ, бр. 79 от 13.10.1987 г.: </a:t>
            </a:r>
            <a:r>
              <a:rPr lang="ru-RU" sz="225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урежда обявяването, категоризирането, използуването и опазването на курортните ресурси (вкл. – минералните води), курортните местности и курортите.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25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№ 1 от 11.04.2011 г. за мониторинг на водите: </a:t>
            </a:r>
            <a:r>
              <a:rPr lang="ru-RU" sz="225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урежда реда и начина за планиране на мониторинга и за създаване на мрежите за мониторинг на водите във всеки район за басейново управление на територията на страната, както и за изпълнение на дейностите по тяхната експлоатация, поддръжка, комуникационно осигуряване и лабораторно-информационно обслужване.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25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№ 36 от 21.07.2009 г. за условията и реда за упражняване на държавен здравен контрол: </a:t>
            </a:r>
            <a:r>
              <a:rPr lang="ru-RU" sz="225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 условията и реда за упражняване на държавен здравен контрол върху обектите с обществено предназначение, независимо от тяхната собственост.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1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14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45720" indent="0" algn="ctr">
              <a:buNone/>
            </a:pPr>
            <a:endParaRPr lang="ru-RU" sz="27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Тарифа за таксите, които се събират в системата на Министерството на околната среда и водите: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 вида и размера на таксите, събирани в системата на МОСВ, включително: по процедурите, предвидени в Закона за водите.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Тарифа за таксите за водовземане, за ползване на воден обект и за замърсяване: определя начина за определяне, размерът и редът за заплащане на таксите за правото на използване на водите за водовземане от: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повърхностни води; подземни води;  минерални води и др.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29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15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Основни понятия, свързани с минералните води, установени в Закона за водите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минерални води“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посочените в приложение № 2 към ЗВ, а в останалите случаи - тези, за които има издаден сертификат и/или комплексна балнеологична оценка от Министерството на здравеопазването (т.17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експлоатационни ресурси на минералните води“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допустимият и технически възможен средногодишен добив на минерални води (т.10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на водите“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включва дейностите по използване, опазване и възстановяване на водите, както и дейностите по предпазването от вредното им въздействие (т. 30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водовземането</a:t>
            </a: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обхваща всички дейности, свързани с отнемане на води от водните обекти (т. 7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6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16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Основни понятия, свързани с минералните води, установени в Закона за водите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допустим добив“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добивът при допустимото понижение на водното ниво, допустимите температурни изменения, допустимото качество на водите и допустимото въздействие върху околната среда (т.9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„технически възможен дебит“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максимално възможния дебит на водовземното съоръжение за подземни води при съответните технически характеристики на съоръженията и концептуалния модел на подземното водно тяло (чл. 12 от Наредба № 1 за проучване, ползване и опазване на подземните води);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подземни води“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всички води, намиращи се под повърхността на земята във водонаситената зона, в пряк контакт със земните пластове (т. 24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находище на минерална вода“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подземно водно тяло или част от него, съдържащо минерални води, еднотипни по химически състав и свойства (т. 98 от §1 на ДР на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35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17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Основни понятия, свързани с минералните води, установени в Закона за водите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водоизточник“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съоръжение за подземни води, предназначено за водовземане, заедно с надземните съоръжения. Видовете водоизточници за подземни води са съгласно чл. 89, ал. 1 на Наредба № 1 от 2007 г. за проучване, ползване и опазване на подземните води;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водовземни съоръжения за подземни, в т. ч. и минерални води“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сондажни и шахтови кладенци; кладенци с хоризонтални дренажни лъчи; дренажи; каптажи на естествени извори и системи за изкуствено подхранване (т.1 от §1 на ДР на Наредба №3/2000 г. за СОЗ);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експлоатация на санитарно-охранителните зони“ </a:t>
            </a:r>
            <a:r>
              <a:rPr lang="ru-RU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дейностите за маркировка на СОЗ, поддържане на маркировката, благоустрояване, озеленяване, оздравяване, укрепване и други с цел предпазване на водата от замърсяване, както и охрана на СОЗ и провеждането на мониторинг за количеството и качеството на водата в рамките на СОЗ (т.5 от §1 на ДР на Наредба №3/2000 г. за СОЗ);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6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18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Основни понятия, свързани с минералните води, установени в Закона за водите</a:t>
            </a:r>
          </a:p>
          <a:p>
            <a:pPr marL="45720" indent="0" algn="ctr">
              <a:buNone/>
            </a:pPr>
            <a:endParaRPr lang="ru-RU" sz="27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утвърждаване на санитарно-охранителната зона“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 учредяването с административен акт на границите на поясите на СОЗ и охранителните режими в тях (т.13 от §1 на ДР на Наредба №3/2000 г. за СОЗ);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балнеоложки обекти“ </a:t>
            </a: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обекти, в които минералната вода се използва за лечебни, профилактични или хигиенни цели, спорт и отдих. Балнеоложки обекти са и термалните, и хидроминералните обекти.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0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19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Особености, свързани с минералните води, установени в Закона за водите</a:t>
            </a:r>
          </a:p>
          <a:p>
            <a:pPr marL="45720" indent="0" algn="ctr">
              <a:buNone/>
            </a:pPr>
            <a:endParaRPr lang="ru-RU" sz="27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Публична общинска собственост са минералните води, без тези по чл.14, т.2 от ЗВ, които са изключителна държавна собственост (чл. 19, ал. 1 т. 3 от ЗВ);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Минералните води по чл. 19, т. 3 от ЗВ се актуват като публична общинска собственост само при наличие на издаден сертификат от Министерството на здравеопазването;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Концесия за добив на минерални води - публична общинска собственост, се предоставя само при утвърдени експлоатационни ресурси на минерални води;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1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1146077"/>
            <a:ext cx="11644832" cy="5442875"/>
          </a:xfrm>
        </p:spPr>
        <p:txBody>
          <a:bodyPr>
            <a:noAutofit/>
          </a:bodyPr>
          <a:lstStyle/>
          <a:p>
            <a:pPr algn="just"/>
            <a:r>
              <a:rPr lang="ru-RU" sz="2700" dirty="0">
                <a:solidFill>
                  <a:srgbClr val="3F762B"/>
                </a:solidFill>
                <a:cs typeface="Arial" panose="020B0604020202020204" pitchFamily="34" charset="0"/>
              </a:rPr>
              <a:t>На територията на страната има повече от 220 находища на минерални води, уникални по своя състав и свойства с възможности за различно приложение. Природните условия, в които се формират минералните води, допринасят за изключително разнообразния им състав, свойства и температура, която варира от 13°С до 103°С.</a:t>
            </a:r>
          </a:p>
          <a:p>
            <a:pPr algn="just"/>
            <a:r>
              <a:rPr lang="ru-RU" sz="2700" dirty="0">
                <a:solidFill>
                  <a:srgbClr val="3F762B"/>
                </a:solidFill>
                <a:cs typeface="Arial" panose="020B0604020202020204" pitchFamily="34" charset="0"/>
              </a:rPr>
              <a:t>Само около 15% от ресурсите на находищата на минерална вода в България се използват регламентирано или около 950 литра в секунда, при общ дебит от всички минерални извори от около 6800 литра в секунда. Страната разполага със значителен потенциал за използване на минералната вода за питейно-битови цели, лечение, профилактика, СПА, отдих, спорт, отопление и др. От това богато разнообразие на минерални води, 102 находища са изключителна държавна собственост, а останалите - публична общинска собственост, от които са проучени 48.</a:t>
            </a: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32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20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Особености, свързани с минералните води, установени в Закона за водите</a:t>
            </a:r>
          </a:p>
          <a:p>
            <a:pPr marL="45720" indent="0" algn="ctr">
              <a:buNone/>
            </a:pPr>
            <a:endParaRPr lang="ru-RU" sz="27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Минерални води – изключителна държавна собственост, може да се предоставят от Министъра на околната среда и водите за безвъзмездно за управление и ползване на съответните общини за срок 25 години минералните води от находищата или от обособен участък от находище по приложение № 2 към чл. 14, т. 2 от ЗВ, от които не са предоставени: концесии за добив на минерална вода и не са подадени молби за предоставяне на концесии за минерални води; разрешителни за водовземане за питейно-битово водоснабдяване на повече от една община; разрешителни за ползване на повече от 51 на сто от утвърдените експлоатационни ресурси на находището.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15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21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управление и ползване на минералните води от находище „Огняново-Гърмен”, Приета с Решение № 51 на Протокол № 4 от 28.12.2011 г.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18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наредбата се определя редът и условията за издаване на Разрешителни за водовземане на минерална вода от община Гърмен от предоставените й за срок от 25 години, безвъзмездно, за управление и ползване находища за минерална вода, изключителна държавна собственост № 53 от Приложение № 2 на Закона за водите, „Огняново – Гърмен” с. Огняново и с. Гърмен, община Гърмен, област Благоевград.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18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ползването на минералната вода от находище „Огняново-Гърмен", Общинският съвет е определил за общо водоползване от населението следните съоръжения: 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18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Изградените като басейни: Каптиран естествен извор „Миро-мъжко”, Каптиран естествен извор „Миро-женско”, Каптиран естествен извор „Тасков гьол”; 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18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Хигиенни бани (Горни бани), захранващи си от Сондаж 4 ВКП с лимит на ползваната вода 200 м3 и Хигиенни бани (Долни бани, захранващи се от Сондаж 1 ВКП с лимит на ползваната вода 150 м3.). 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92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22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управление и ползване на минералните води от находище „Огняново-Гърмен”, Приета с Решение № 51 на Протокол № 4 от 28.12.2011 г.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 регламентира различни видове такси, дължими за издаване и продължаване действието на разрешителните за водовземане, както и за ползваните количества минерална вода.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Правомощия на Кмета на общината, определени в наредбата: 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 разрешителни за водовземане от минерална вода от Каптиран естествен извор №2, Каптиран естествен извор № 4, Каптиран естествен извор №5, Сондаж №1ВКП, Сондаж АПК, Сондаж "Делта-Бисер", Сондаж №ЗБКП, Сондаж №2ВКП, Каптиран естествен извор „Дървен мост", Сондаж "Дом Терзиев", Сондаж "ТПК Никола Ушев", Сондаж "Виктория 2", Сондаж №4ВКП, Сондаж "Вила Шамов" и Сондаж "Петралийски" при условията и реда на Закона за водите и Наредба № 1 от 2007 г. за проучване, ползване и опазване на подземните води и след Решение на общински съвет - Гърмен при следните условия: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05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23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управление и ползване на минералните води от находище „Огняново-Гърмен”, Приета с Решение № 51 на Протокол № 4 от 28.12.2011 г.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рамките на утвърдените експлоатационни ресурси на находището и технически възможните дебити (локалните ресурси) на съоръженията; 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съобразяване с вече предоставените права; 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съгласуване с Директора на Басейнова дирекция - Благоевград по отношение параметрите на водовземането, преди подготовката на съобщението за откриване на процедура за издаване на разрешителното.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 урежда също така условията за отказ, изменение, продължаване, прекратяване и отнемане на разрешителните за водовземане, както и образец на заявление за издаване на разрешително за водовземане.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7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24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Наредба се определя редът и условията за: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издаване на Разрешителни за водовземане на минерална вода от община Велинград от предоставените й за срок от 25 години, безвъзмездно, за управление и ползване находища за минерална вода, изключителна държавна собственост № 16 „Велинград-Каменица”, община Велинград и № 27 находище „Драгиново”, община Велинград от  Приложение № 2 на Закона за водите.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Извършване услуга на водопренос/водоподаване на минерална вода по водопроводите за минерална вода – общинска собственост.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37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25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</a:t>
            </a: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Наредба се определя редът и условията за: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Учредяване сервитутни права и право на прокарване на водопроводи за минерална вода – собственост на Държавата, на физически и юридически лица през имоти публична и частна общинска собственост.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 предвижда общото водовземане и ползване на минерална вода и водовземането за задоволяване на собствени потребности да е безвъзмездно.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89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26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26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наредбата, водностопанските системи и съоръжения за минерална вода на територията на община Велинград могат да бъдат собственост на Държавата, на Общината, на физически и юридически лица в зависимост от това дали са изградени и/или се изграждат със средства и/или кредити на съответния собственик(инвеститор).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26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Наредбата урежда правомощията на кмета на община Велинград, който стопанисва предоставената минерална вода от находища за минерална вода №16 „Велинград-Каменица” и  № 27 „с. Драгиново” в съответствие с изискванията, определени в Закона за водите и Наредба № 1 от 2000г. за проучване, ползване и опазване на подземните води, като издава разрешителни за водовземане в изпълнение на решенията на Общинският съвет.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25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27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26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основание учреденото право на  водопрокарване и/или дадено съгласие за сключване на договор за водопренос/водоподаване на минерална вода по общински водопровод за минерална вода от Общинския съвет  Кметът на общината сключва договори с ползвателите на минерална вода.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i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 са условията за издаване на разрешителните, като са дефинирани и съответните нужди, подредени по тяхната обществена значимост, както следва: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 балнеолечебна дейност на търговски дружества регистрирани по Закона за здравните заведения.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 санитарно-хигиенни нужди в обществени бани.</a:t>
            </a:r>
          </a:p>
          <a:p>
            <a:pPr marL="544195" indent="-457200" algn="just">
              <a:lnSpc>
                <a:spcPct val="115000"/>
              </a:lnSpc>
              <a:spcBef>
                <a:spcPts val="0"/>
              </a:spcBef>
              <a:buAutoNum type="arabicPeriod"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51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28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 СПА-хотели.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 обекти ползвани за спорт и развлечение.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 геотермално отопление на публични имоти, при условие, че минералната вода не се ползва директно в отоплителната инсталация и отработената от отоплението минерална вода е с непроменен химичен състав и постъпва в каптажа, откъдето се черпи с температура по-висока от 470С при вливането си в каптажа.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За общо водоползване, като количеството за тази дейност е до 20% от използваемия капацитет на находището.</a:t>
            </a:r>
          </a:p>
          <a:p>
            <a:pPr marL="544195" indent="-457200" algn="just">
              <a:lnSpc>
                <a:spcPct val="115000"/>
              </a:lnSpc>
              <a:spcBef>
                <a:spcPts val="0"/>
              </a:spcBef>
              <a:buAutoNum type="arabicPeriod"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60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29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Велинград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i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находищата за минерална вода с неутвърдени балнеолечебни свойства и неотговаряща на нормите за питейна вода: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 геотермално отопление на публични имоти и частни жилищни имоти, при условие, че минералната вода не се ползва директно в отоплителните инсталации.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 санитарно-хигиенни нужди в обществени бани.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 обекти ползвани за спорт и развлечение.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За общо водоползване, като количеството за тази дейност е до 20% от използваемия капацитет на находището.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За производствени(стопански) нужди.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1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43620" y="1146077"/>
            <a:ext cx="11364983" cy="5442875"/>
          </a:xfrm>
        </p:spPr>
        <p:txBody>
          <a:bodyPr>
            <a:noAutofit/>
          </a:bodyPr>
          <a:lstStyle/>
          <a:p>
            <a:pPr algn="just"/>
            <a:endParaRPr lang="ru-RU" sz="27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ru-RU" sz="3000" dirty="0">
                <a:solidFill>
                  <a:srgbClr val="3F762B"/>
                </a:solidFill>
                <a:cs typeface="Arial" panose="020B0604020202020204" pitchFamily="34" charset="0"/>
              </a:rPr>
              <a:t>Голямата промяна в управлението на ресурсите започва през 2010 година. С измененията на Закона за водите, в сила от 01.01.2011 г., са създадоха предпоставки за децентрализация на управлението на минералните води - изключителна държавна собственост. Предостави се възможност държавните находища да бъдат безвъзмездно управлявани и стопанисвани от общините, на чиято територия са разположени, за срок от 25 години.</a:t>
            </a: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16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30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наредбата се определя редът и условията за: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Издаване на разрешителни за водовземане на минерална вода от община Сапарева баня от предоставеното й за срок от 25 години, безвъзмездно, за управление и ползване находище за минерална вода, изключителна държавна собственост № 67 от Приложение № 2 на Закона за водите, гр. Сапарева баня, включително водовземните съоръжения – сондаж № 1 хг, каптиран извор „КЕИ – Галерията” и сондаж №10 „Гейзера”.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Извършване услуга на водопренос/водоподаване на минерална вода по водопроводите за минерална вода – общинска собственост.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618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31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Пренос с цистерни от посочено място от находището. Водовземането се извършва без да се издава разрешително за водовземане, след предварително подадено заявление и предварително заплащане по цена за куб.м., определена съгласно тарифата за таксите за водовземане от минерална вода на територията на Община Сапарева Баня, област Кюстендил в срок до 3 /три/ дни от плащането.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Учредяване сервитутни права и право на прокарване на водопроводи за минерална вода – собственост на държавата и юридически лица през имоти публична и частна общинска собственост.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98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32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Общото водовземане и ползване на минерална вода и водовземането за задоволяване на собствени потребности е безвъзмездно.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Кметът на Община Сапарева баня стопанисва предоставената минерална вода от находище на минерална вода № 67 от Приложение № 2 на Закона за водите, гр. Сапарева баня, включително водовземните съоръжения – сондаж № 1 хг, каптиран извор „КЕИ – Галерията” и сондаж №10 „Гейзера” в съответствие с изискванията, определени в ЗВ и Наредба № 1/2007 г.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4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33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наредбата е предвидено, че кметът: 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 - чрез табели поставени на определените места за водоналиване от населението и на други подходящо избрани места състава и свойствата на минералната вода, балнеоложките качества на водата и предупредителни надписи за това, за какво е забранено ползването на минералната вода. 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Публикува на интернет страницата на общината - постъпилите заявления за издаване на разрешителни за водовземане на минерална вода и подържа Регистър на разрешителните за водовземане на минерална вода на община Сапарева баня, като вписва в него всяко издадено разрешително за водовземане на минерална вода.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566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34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наредбата е предвидено, че кметът: 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 заявеното количество за водовземане на минерална вода с директора на Басейнова дирекция с център - гр. Благоевград преди подготовката на съобщението за откриване на процедура за издаване на разрешително за водовземане на минерална вода. 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Изпраща копия от издадените разрешителни за водовземане на минерална вода в Министерството на околната среда и водите и в Басейнова дирекция - Благоевград и ги публикува на интернет страницата на общината. 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31 март представя на министъра на околната среда и водите отчет за ползването и баланс на минералната вода от находището.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48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35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наредбата е предвиден механизъм за определяне на допустимите количества водовземане на минерална вода, а именно: в размер на 0,05 л/сек. на 100 куб. м от обема на обекта, а за всеки следващи 100 куб.м - по 0,03 л/сек., но не повече от 0,500 л/сек.”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обекти, имащи приоритетно значение за развитието на Община Сапарева баня, може да бъде разрешено водовземане на количество минерална вода над 0,500 л/сек. с решение на Общински съвет.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48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36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Общински наредби - примери</a:t>
            </a:r>
          </a:p>
          <a:p>
            <a:pPr marL="86995" marR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за условията и реда за издаване на разрешителни за водовземане, извършване на услуга на водопренос/водоподаване по общински водопроводи за минерална вода и учредяване сервитутни права и право на прокарване на водопроводи за минерална вода на територията на Община Сапарева баня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16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наредбата, учредяване на сервитутни права и право на прокарване и/или преминаване за изграждане на държавни и частни водопроводи за минерална вода в имоти частна и публична общинска собственост се извършва на основание Закона за водите и Закона за общинската собственост по реда на Закона за устройство на територията. 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16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да бъдат учредени сервитутни права и право на прокарване и/или преминаване за изграждане на държавни и частни водопроводи за минерална вода в имоти частна и публична общинска собственост условията са: да има издадено действащо разрешително за водовземане на минерална вода на името на заявителя и да няма друга възможност за изграждане на водопроводите за минерална вода собственост на държавата или юридически лица съгласно действащото разрешително за водовземане на минерална вода.</a:t>
            </a: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995" marR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ru-RU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b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4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endParaRPr lang="ru-RU" sz="2300" i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7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4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1146077"/>
            <a:ext cx="11617400" cy="5442875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indent="-228600"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Директива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2000/60/EО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Европейския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парламент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и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Съвета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23 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октомври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2000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година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за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установяване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рамка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за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действията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Общността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областта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политиката</a:t>
            </a:r>
            <a:r>
              <a:rPr lang="en-US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за </a:t>
            </a:r>
            <a:r>
              <a:rPr lang="en-US" sz="2400" b="1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водите</a:t>
            </a:r>
            <a:r>
              <a:rPr lang="bg-BG" sz="24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(Рамкова директива за водите)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директивата е да се предотврати и спре замърсяването на подземните води в Европейския съюз (ЕС); включва процедури за оценка на химичното състояние на подземните води и мерки за намаляване на нивата на замърсителите, в това число: критерии за оценка на химичното състояние на подземните води; критерии за определяне на значителни и устойчиви възходящи тенденции при нивата на замърсяване на подземните води и за определяне на началната точка на обръщане на тенденциите; предотвратяване или ограничаване на косвените отвеждания (след проникването им през почвата или подпочвата) на замърсители в подземните води.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1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5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0" marR="0" indent="269875" algn="just">
              <a:lnSpc>
                <a:spcPct val="115000"/>
              </a:lnSpc>
            </a:pP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Директива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2009/54/ЕО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Европейския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парламент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Съвета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18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юни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2009 г</a:t>
            </a:r>
            <a:r>
              <a:rPr lang="bg-BG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относно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експлоатацията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предлагането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пазара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натурални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минерални</a:t>
            </a:r>
            <a:r>
              <a:rPr lang="en-US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</a:t>
            </a:r>
            <a:endParaRPr lang="en-US" sz="2800" b="1" dirty="0">
              <a:solidFill>
                <a:srgbClr val="3F762B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Директивата е насочена към премахване на различията в националните законодателства на държавите - членки, които определят натуралните минерални води, регламентират условията за експлоатация на изворите и уреждат специфични правила за предлагането на пазара на въпросните води. Различията между тези законодателства възпрепятстват свободното движение на натуралните минерални води, като създават неравни условия за конкуренция и следователно пряко засягат функционирането на вътрешния пазар. В този конкретен случай премахването на тези бариери може да се постигне, както чрез задължението на всяка държава-членка да разреши предлагането на своя територия на натурални минерални води, признати за такива от всяка от останалите държави-членки, така и чрез определянето на общи правила, отнасящи се по-специално до микробиологичните изисквания, които трябва да бъдат изпълнени и условията, при които трябва да се използват специфични наименования за някои минерални води.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2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6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0" marR="0" indent="22860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b="1" u="sng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Директива 2006/118/ЕО за опазване на подземните води от замърсяване и влошаване на състоянието им</a:t>
            </a:r>
            <a:r>
              <a:rPr lang="bg-BG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(Директива за подземните води)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директивата се въвеждат специфични мерки, с цел предотвратяване и контрол върху замърсяването на подземните води и се допълват разпоредбите на Рамковата директива за водите, предотвратяващи или ограничаващи отвеждания на замърсители в подземните води, и цели да предотврати влошаването на състоянието на всички подземни водни тела. Директивата включва критерии за оценка на химичното състояние на подземните води; критерии за определяне на значителни и устойчиви възходящи тенденции при нивата на замърсяване на подземните води и за определяне на началната точка на обръщане на тенденциите; предотвратяване или ограничаване на косвените отвеждания (след проникването им през почвата или подпочвата) на замърсители в подземните води.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7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7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endParaRPr lang="ru-RU" sz="27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0" marR="0" indent="269875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за водите:</a:t>
            </a:r>
            <a:r>
              <a:rPr lang="bg-BG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3F762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урежда собствеността и управлението на водите на територията на Република България като общонационален неделим природен ресурс и собствеността на водностопанските системи и съоръжения.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регламентира предоставянето на концесии за добив на минерална вода*, вкл. – публична общинска собственост, както и издаването на разрешителни за водовземане минерални води - изключителна държавна собственост, които са предоставени за управление и ползване на общини по реда на §133 от ПЗР на ЗИД на ЗВ (в сила от 1.01.2011 г. - ДВ, бр. 61 от 2010 г.).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6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8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4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за опазване на околната среда</a:t>
            </a:r>
            <a:r>
              <a:rPr lang="bg-BG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(ЗООС), </a:t>
            </a:r>
            <a:r>
              <a:rPr lang="bg-BG" sz="2400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</a:t>
            </a:r>
            <a:r>
              <a:rPr lang="bg-BG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ДВ, </a:t>
            </a:r>
            <a:r>
              <a:rPr lang="bg-BG" sz="2000" dirty="0">
                <a:solidFill>
                  <a:srgbClr val="3F762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бр.91</a:t>
            </a:r>
            <a:r>
              <a:rPr lang="bg-BG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от 25.09.2002 г., </a:t>
            </a:r>
            <a:r>
              <a:rPr lang="bg-BG" sz="2400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</a:t>
            </a:r>
            <a:r>
              <a:rPr lang="bg-BG" sz="24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изм., бр. 96 от 2.12.2022 г., в сила от 27.11.2022 г.</a:t>
            </a:r>
            <a:endParaRPr lang="en-US" sz="2000" dirty="0">
              <a:solidFill>
                <a:srgbClr val="3F762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1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урежда обществените отношения, свързани с опазването на околната среда за сегашните и бъдещите поколения и защитата на здравето на хората; съхраняването на биологичното разнообразие в съответствие с природната биогеографска характеристика на страната; опазването и ползването на компонентите на околната среда; контрола и управлението на факторите, които увреждат околната среда; осъществяването на контрол върху състоянието на околната среда и източниците на замърсяване; предотвратяването и ограничаването на замърсяването; създаването и функционирането на Националната система за мониторинг на околната среда; стратегиите, програмите и плановете за опазване на околната среда; събирането и достъпа до информацията за околната среда; икономическата организация на дейностите по опазване на околната среда; правата и задълженията на държавата, общините, юридическите и физическите лица по опазването на околната среда.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5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онтейнер за номер на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9</a:t>
            </a:fld>
            <a:endParaRPr lang="bg-BG"/>
          </a:p>
        </p:txBody>
      </p:sp>
      <p:sp>
        <p:nvSpPr>
          <p:cNvPr id="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9800" y="923545"/>
            <a:ext cx="11652402" cy="566540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НОРМАТИВНА РАМКА</a:t>
            </a:r>
          </a:p>
          <a:p>
            <a:pPr marL="269875" marR="0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за опазване на околната среда</a:t>
            </a:r>
            <a:r>
              <a:rPr lang="bg-BG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(ЗООС), </a:t>
            </a:r>
            <a:r>
              <a:rPr lang="bg-BG" sz="2300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</a:t>
            </a:r>
            <a:r>
              <a:rPr lang="bg-BG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ДВ, </a:t>
            </a:r>
            <a:r>
              <a:rPr lang="bg-BG" sz="2300" dirty="0">
                <a:solidFill>
                  <a:srgbClr val="3F762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бр.91</a:t>
            </a:r>
            <a:r>
              <a:rPr lang="bg-BG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от 25.09.2002 г., </a:t>
            </a:r>
            <a:r>
              <a:rPr lang="bg-BG" sz="2300" dirty="0" err="1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</a:t>
            </a:r>
            <a:r>
              <a:rPr lang="bg-BG" sz="2300" dirty="0">
                <a:solidFill>
                  <a:srgbClr val="3F76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изм., бр. 96 от 2.12.2022 г., в сила от 27.11.2022 г.</a:t>
            </a:r>
            <a:endParaRPr lang="en-US" sz="2300" dirty="0">
              <a:solidFill>
                <a:srgbClr val="3F762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регламентира извършването на Екологична оценка и оценка на въздействието върху околната среда се извършват на планове, програми и инвестиционни предложения за строителство, дейности и технологии или техни изменения или разширения, при чието осъществяване са възможни значителни въздействия върху околната среда.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ru-RU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 общинската собственост: </a:t>
            </a:r>
            <a:r>
              <a:rPr lang="ru-RU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урежда придобиването, управлението и разпореждането с имоти и вещи - общинска собственост, освен ако в специален закон е предвидено друго.</a:t>
            </a: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r>
              <a:rPr lang="bg-BG" sz="2300" b="1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 храните: </a:t>
            </a:r>
            <a:r>
              <a:rPr lang="bg-BG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урежда реда и условията за издаване от Министъра на здравеопазването на сертификат за качеството на минералната вода от конкретно </a:t>
            </a:r>
            <a:r>
              <a:rPr lang="bg-BG" sz="2300" dirty="0" err="1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водовземно</a:t>
            </a:r>
            <a:r>
              <a:rPr lang="bg-BG" sz="2300" dirty="0">
                <a:solidFill>
                  <a:srgbClr val="3F7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съоръжение, с цел удостоверяване, че по произход, състав и свойства минералната вода е подходяща за бутилиране за питейни цели.</a:t>
            </a:r>
            <a:endParaRPr lang="en-US" sz="2300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algn="just">
              <a:lnSpc>
                <a:spcPct val="115000"/>
              </a:lnSpc>
              <a:spcBef>
                <a:spcPts val="0"/>
              </a:spcBef>
            </a:pPr>
            <a:endParaRPr lang="ru-RU" sz="2400" i="1" dirty="0">
              <a:solidFill>
                <a:srgbClr val="3F76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269799" y="284801"/>
            <a:ext cx="11512627" cy="638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 рамка. Основни понятия, свързани с минералните води, установени в закона за водите. Особености, свързани с минералните води, установени в закона за водите. Общински наредби – примери.</a:t>
            </a:r>
            <a:r>
              <a:rPr lang="bg-BG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Обучителен</a:t>
            </a:r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</a:t>
            </a:r>
            <a:r>
              <a:rPr lang="bg-BG" sz="1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„Управление и стопанисване на находищата на минерална вода“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1272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6876</Words>
  <Application>Microsoft Office PowerPoint</Application>
  <PresentationFormat>Widescreen</PresentationFormat>
  <Paragraphs>629</Paragraphs>
  <Slides>36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Corbel</vt:lpstr>
      <vt:lpstr>Times New Roman</vt:lpstr>
      <vt:lpstr>Wingdings</vt:lpstr>
      <vt:lpstr>База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2021-06-10T14:38:07Z</dcterms:created>
  <dcterms:modified xsi:type="dcterms:W3CDTF">2022-12-19T11:05:41Z</dcterms:modified>
</cp:coreProperties>
</file>