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sldIdLst>
    <p:sldId id="258" r:id="rId2"/>
    <p:sldId id="261" r:id="rId3"/>
    <p:sldId id="274" r:id="rId4"/>
    <p:sldId id="277" r:id="rId5"/>
    <p:sldId id="278" r:id="rId6"/>
    <p:sldId id="282" r:id="rId7"/>
    <p:sldId id="265" r:id="rId8"/>
    <p:sldId id="268" r:id="rId9"/>
    <p:sldId id="271" r:id="rId10"/>
    <p:sldId id="272" r:id="rId11"/>
    <p:sldId id="273" r:id="rId12"/>
    <p:sldId id="283" r:id="rId13"/>
    <p:sldId id="284" r:id="rId14"/>
    <p:sldId id="287" r:id="rId15"/>
    <p:sldId id="285"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301" r:id="rId29"/>
    <p:sldId id="302" r:id="rId30"/>
    <p:sldId id="300" r:id="rId31"/>
    <p:sldId id="303" r:id="rId32"/>
    <p:sldId id="304" r:id="rId33"/>
    <p:sldId id="305" r:id="rId34"/>
    <p:sldId id="306" r:id="rId35"/>
    <p:sldId id="307" r:id="rId36"/>
    <p:sldId id="308" r:id="rId37"/>
    <p:sldId id="309" r:id="rId38"/>
    <p:sldId id="310" r:id="rId39"/>
    <p:sldId id="311" r:id="rId40"/>
    <p:sldId id="312" r:id="rId41"/>
    <p:sldId id="313" r:id="rId42"/>
    <p:sldId id="315" r:id="rId43"/>
    <p:sldId id="314" r:id="rId44"/>
    <p:sldId id="316" r:id="rId45"/>
    <p:sldId id="317" r:id="rId46"/>
    <p:sldId id="318" r:id="rId47"/>
    <p:sldId id="319" r:id="rId48"/>
    <p:sldId id="320" r:id="rId49"/>
    <p:sldId id="321" r:id="rId50"/>
    <p:sldId id="322" r:id="rId51"/>
    <p:sldId id="323" r:id="rId52"/>
    <p:sldId id="324" r:id="rId53"/>
    <p:sldId id="325" r:id="rId54"/>
    <p:sldId id="326" r:id="rId55"/>
    <p:sldId id="327" r:id="rId56"/>
    <p:sldId id="329" r:id="rId57"/>
    <p:sldId id="330" r:id="rId58"/>
    <p:sldId id="331" r:id="rId59"/>
    <p:sldId id="332" r:id="rId60"/>
    <p:sldId id="333" r:id="rId61"/>
    <p:sldId id="334" r:id="rId62"/>
    <p:sldId id="335" r:id="rId63"/>
    <p:sldId id="336" r:id="rId64"/>
    <p:sldId id="337" r:id="rId65"/>
    <p:sldId id="339" r:id="rId66"/>
    <p:sldId id="340" r:id="rId67"/>
    <p:sldId id="341" r:id="rId68"/>
    <p:sldId id="342" r:id="rId69"/>
    <p:sldId id="343" r:id="rId70"/>
    <p:sldId id="344" r:id="rId71"/>
    <p:sldId id="345" r:id="rId72"/>
    <p:sldId id="346" r:id="rId73"/>
    <p:sldId id="347" r:id="rId74"/>
    <p:sldId id="348" r:id="rId75"/>
    <p:sldId id="349" r:id="rId76"/>
    <p:sldId id="350" r:id="rId77"/>
    <p:sldId id="351" r:id="rId78"/>
    <p:sldId id="352" r:id="rId79"/>
    <p:sldId id="353" r:id="rId80"/>
    <p:sldId id="354" r:id="rId81"/>
    <p:sldId id="355" r:id="rId82"/>
    <p:sldId id="356" r:id="rId83"/>
    <p:sldId id="357" r:id="rId84"/>
    <p:sldId id="359" r:id="rId85"/>
    <p:sldId id="360" r:id="rId86"/>
    <p:sldId id="362" r:id="rId87"/>
    <p:sldId id="363" r:id="rId88"/>
    <p:sldId id="364" r:id="rId89"/>
    <p:sldId id="365" r:id="rId90"/>
    <p:sldId id="366" r:id="rId91"/>
    <p:sldId id="367" r:id="rId92"/>
    <p:sldId id="368" r:id="rId93"/>
    <p:sldId id="369" r:id="rId94"/>
    <p:sldId id="370" r:id="rId95"/>
    <p:sldId id="371" r:id="rId96"/>
    <p:sldId id="338" r:id="rId97"/>
  </p:sldIdLst>
  <p:sldSz cx="12192000" cy="6858000"/>
  <p:notesSz cx="6858000" cy="9144000"/>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63" d="100"/>
          <a:sy n="63" d="100"/>
        </p:scale>
        <p:origin x="60" y="8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presProps" Target="presProps.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Заглавен слайд">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bg-BG" smtClean="0"/>
              <a:t>Редакт. стил загл. образец</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bg-BG" smtClean="0"/>
              <a:t>Щракнете за редакция стил подзагл. обр.</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24E374BC-D410-45E1-AF0F-3795EB5352C9}" type="datetimeFigureOut">
              <a:rPr lang="bg-BG" smtClean="0"/>
              <a:t>27.6.2021 г.</a:t>
            </a:fld>
            <a:endParaRPr lang="bg-BG"/>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bg-BG"/>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0FD718E-46A7-4A98-A9FE-3E1E2C2192EB}" type="slidenum">
              <a:rPr lang="bg-BG" smtClean="0"/>
              <a:t>‹#›</a:t>
            </a:fld>
            <a:endParaRPr lang="bg-BG"/>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560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лавие и вертикален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27.6.2021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89705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но заглавие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bg-BG" smtClean="0"/>
              <a:t>Редакт. стил загл. образец</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27.6.2021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13471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лавие и съдържа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idx="1"/>
          </p:nvPr>
        </p:nvSpPr>
        <p:spPr/>
        <p:txBody>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10"/>
          </p:nvPr>
        </p:nvSpPr>
        <p:spPr/>
        <p:txBody>
          <a:bodyPr/>
          <a:lstStyle/>
          <a:p>
            <a:fld id="{24E374BC-D410-45E1-AF0F-3795EB5352C9}" type="datetimeFigureOut">
              <a:rPr lang="bg-BG" smtClean="0"/>
              <a:t>27.6.2021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408136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лавка на секция">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bg-BG" smtClean="0"/>
              <a:t>Редакт. стил загл. образец</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bg-BG" smtClean="0"/>
              <a:t>Щракнете, за да редактирате стиловете на текста в образеца</a:t>
            </a:r>
          </a:p>
        </p:txBody>
      </p:sp>
      <p:sp>
        <p:nvSpPr>
          <p:cNvPr id="4" name="Date Placeholder 3"/>
          <p:cNvSpPr>
            <a:spLocks noGrp="1"/>
          </p:cNvSpPr>
          <p:nvPr>
            <p:ph type="dt" sz="half" idx="10"/>
          </p:nvPr>
        </p:nvSpPr>
        <p:spPr/>
        <p:txBody>
          <a:bodyPr/>
          <a:lstStyle/>
          <a:p>
            <a:fld id="{24E374BC-D410-45E1-AF0F-3795EB5352C9}" type="datetimeFigureOut">
              <a:rPr lang="bg-BG" smtClean="0"/>
              <a:t>27.6.2021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D0FD718E-46A7-4A98-A9FE-3E1E2C2192EB}" type="slidenum">
              <a:rPr lang="bg-BG" smtClean="0"/>
              <a:t>‹#›</a:t>
            </a:fld>
            <a:endParaRPr lang="bg-BG"/>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057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е съдържания">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bg-BG" smtClean="0"/>
              <a:t>Редакт. стил загл. образец</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Date Placeholder 4"/>
          <p:cNvSpPr>
            <a:spLocks noGrp="1"/>
          </p:cNvSpPr>
          <p:nvPr>
            <p:ph type="dt" sz="half" idx="10"/>
          </p:nvPr>
        </p:nvSpPr>
        <p:spPr/>
        <p:txBody>
          <a:bodyPr/>
          <a:lstStyle/>
          <a:p>
            <a:fld id="{24E374BC-D410-45E1-AF0F-3795EB5352C9}" type="datetimeFigureOut">
              <a:rPr lang="bg-BG" smtClean="0"/>
              <a:t>27.6.2021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99576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bg-BG" smtClean="0"/>
              <a:t>Щракнете, за да редактирате стиловете на текста в образеца</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7" name="Date Placeholder 6"/>
          <p:cNvSpPr>
            <a:spLocks noGrp="1"/>
          </p:cNvSpPr>
          <p:nvPr>
            <p:ph type="dt" sz="half" idx="10"/>
          </p:nvPr>
        </p:nvSpPr>
        <p:spPr/>
        <p:txBody>
          <a:bodyPr/>
          <a:lstStyle/>
          <a:p>
            <a:fld id="{24E374BC-D410-45E1-AF0F-3795EB5352C9}" type="datetimeFigureOut">
              <a:rPr lang="bg-BG" smtClean="0"/>
              <a:t>27.6.2021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30966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Само заглав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g-BG" smtClean="0"/>
              <a:t>Редакт. стил загл. образец</a:t>
            </a:r>
            <a:endParaRPr lang="en-US" dirty="0"/>
          </a:p>
        </p:txBody>
      </p:sp>
      <p:sp>
        <p:nvSpPr>
          <p:cNvPr id="3" name="Date Placeholder 2"/>
          <p:cNvSpPr>
            <a:spLocks noGrp="1"/>
          </p:cNvSpPr>
          <p:nvPr>
            <p:ph type="dt" sz="half" idx="10"/>
          </p:nvPr>
        </p:nvSpPr>
        <p:spPr/>
        <p:txBody>
          <a:bodyPr/>
          <a:lstStyle/>
          <a:p>
            <a:fld id="{24E374BC-D410-45E1-AF0F-3795EB5352C9}" type="datetimeFigureOut">
              <a:rPr lang="bg-BG" smtClean="0"/>
              <a:t>27.6.2021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310818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разе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E374BC-D410-45E1-AF0F-3795EB5352C9}" type="datetimeFigureOut">
              <a:rPr lang="bg-BG" smtClean="0"/>
              <a:t>27.6.2021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841385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Съдържание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27.6.2021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1574538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Картина с надпис">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bg-BG" smtClean="0"/>
              <a:t>Редакт. стил загл. образец</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bg-BG" smtClean="0"/>
              <a:t>Щракнете върху иконата, за да добавите картина</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bg-BG" smtClean="0"/>
              <a:t>Щракнете, за да редактирате стиловете на текста в образеца</a:t>
            </a:r>
          </a:p>
        </p:txBody>
      </p:sp>
      <p:sp>
        <p:nvSpPr>
          <p:cNvPr id="5" name="Date Placeholder 4"/>
          <p:cNvSpPr>
            <a:spLocks noGrp="1"/>
          </p:cNvSpPr>
          <p:nvPr>
            <p:ph type="dt" sz="half" idx="10"/>
          </p:nvPr>
        </p:nvSpPr>
        <p:spPr/>
        <p:txBody>
          <a:bodyPr/>
          <a:lstStyle/>
          <a:p>
            <a:fld id="{24E374BC-D410-45E1-AF0F-3795EB5352C9}" type="datetimeFigureOut">
              <a:rPr lang="bg-BG" smtClean="0"/>
              <a:t>27.6.2021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D0FD718E-46A7-4A98-A9FE-3E1E2C2192EB}" type="slidenum">
              <a:rPr lang="bg-BG" smtClean="0"/>
              <a:t>‹#›</a:t>
            </a:fld>
            <a:endParaRPr lang="bg-BG"/>
          </a:p>
        </p:txBody>
      </p:sp>
    </p:spTree>
    <p:extLst>
      <p:ext uri="{BB962C8B-B14F-4D97-AF65-F5344CB8AC3E}">
        <p14:creationId xmlns:p14="http://schemas.microsoft.com/office/powerpoint/2010/main" val="208531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bg-BG" smtClean="0"/>
              <a:t>Редакт. стил загл. образец</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bg-BG" smtClean="0"/>
              <a:t>Щракнете, за да редактирате стиловете на текста в образеца</a:t>
            </a:r>
          </a:p>
          <a:p>
            <a:pPr lvl="1"/>
            <a:r>
              <a:rPr lang="bg-BG" smtClean="0"/>
              <a:t>Второ ниво</a:t>
            </a:r>
          </a:p>
          <a:p>
            <a:pPr lvl="2"/>
            <a:r>
              <a:rPr lang="bg-BG" smtClean="0"/>
              <a:t>Трето ниво</a:t>
            </a:r>
          </a:p>
          <a:p>
            <a:pPr lvl="3"/>
            <a:r>
              <a:rPr lang="bg-BG" smtClean="0"/>
              <a:t>Четвърто ниво</a:t>
            </a:r>
          </a:p>
          <a:p>
            <a:pPr lvl="4"/>
            <a:r>
              <a:rPr lang="bg-BG" smtClean="0"/>
              <a:t>Пето ниво</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24E374BC-D410-45E1-AF0F-3795EB5352C9}" type="datetimeFigureOut">
              <a:rPr lang="bg-BG" smtClean="0"/>
              <a:t>27.6.2021 г.</a:t>
            </a:fld>
            <a:endParaRPr lang="bg-BG"/>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bg-BG"/>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D0FD718E-46A7-4A98-A9FE-3E1E2C2192EB}" type="slidenum">
              <a:rPr lang="bg-BG" smtClean="0"/>
              <a:t>‹#›</a:t>
            </a:fld>
            <a:endParaRPr lang="bg-BG"/>
          </a:p>
        </p:txBody>
      </p:sp>
    </p:spTree>
    <p:extLst>
      <p:ext uri="{BB962C8B-B14F-4D97-AF65-F5344CB8AC3E}">
        <p14:creationId xmlns:p14="http://schemas.microsoft.com/office/powerpoint/2010/main" val="407463079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3.png"/><Relationship Id="rId2" Type="http://schemas.openxmlformats.org/officeDocument/2006/relationships/hyperlink" Target="http://www.eufunds.bg/"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5.png"/></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_rels/slide9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www.eufunds.b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lnSpc>
                <a:spcPct val="100000"/>
              </a:lnSpc>
              <a:spcBef>
                <a:spcPts val="0"/>
              </a:spcBef>
              <a:buNone/>
            </a:pPr>
            <a:endParaRPr lang="bg-BG" dirty="0"/>
          </a:p>
          <a:p>
            <a:pPr marL="0" indent="0" algn="ctr">
              <a:lnSpc>
                <a:spcPct val="100000"/>
              </a:lnSpc>
              <a:spcBef>
                <a:spcPts val="0"/>
              </a:spcBef>
              <a:buNone/>
            </a:pPr>
            <a:endParaRPr lang="bg-BG" dirty="0" smtClean="0"/>
          </a:p>
          <a:p>
            <a:pPr marL="0" indent="0" algn="ctr">
              <a:lnSpc>
                <a:spcPct val="100000"/>
              </a:lnSpc>
              <a:spcBef>
                <a:spcPts val="0"/>
              </a:spcBef>
              <a:buNone/>
            </a:pPr>
            <a:endParaRPr lang="bg-BG" dirty="0"/>
          </a:p>
          <a:p>
            <a:pPr marL="0" indent="0" algn="ctr">
              <a:lnSpc>
                <a:spcPct val="100000"/>
              </a:lnSpc>
              <a:spcBef>
                <a:spcPts val="0"/>
              </a:spcBef>
              <a:buNone/>
            </a:pPr>
            <a:endParaRPr lang="en-US" sz="3200" dirty="0" smtClean="0">
              <a:solidFill>
                <a:schemeClr val="accent1">
                  <a:lumMod val="75000"/>
                </a:schemeClr>
              </a:solidFill>
            </a:endParaRPr>
          </a:p>
          <a:p>
            <a:pPr marL="0" indent="0" algn="ctr">
              <a:lnSpc>
                <a:spcPct val="100000"/>
              </a:lnSpc>
              <a:spcBef>
                <a:spcPts val="0"/>
              </a:spcBef>
              <a:buNone/>
            </a:pPr>
            <a:endParaRPr lang="en-US" sz="3200" dirty="0" smtClean="0">
              <a:solidFill>
                <a:schemeClr val="accent1">
                  <a:lumMod val="75000"/>
                </a:schemeClr>
              </a:solidFill>
            </a:endParaRPr>
          </a:p>
          <a:p>
            <a:pPr marL="0" indent="0" algn="ctr">
              <a:lnSpc>
                <a:spcPct val="100000"/>
              </a:lnSpc>
              <a:spcBef>
                <a:spcPts val="0"/>
              </a:spcBef>
              <a:buNone/>
            </a:pPr>
            <a:r>
              <a:rPr lang="bg-BG" sz="3200" dirty="0" smtClean="0">
                <a:solidFill>
                  <a:schemeClr val="accent1">
                    <a:lumMod val="75000"/>
                  </a:schemeClr>
                </a:solidFill>
              </a:rPr>
              <a:t>Обучение за </a:t>
            </a:r>
            <a:r>
              <a:rPr lang="bg-BG" sz="3200" dirty="0" err="1" smtClean="0">
                <a:solidFill>
                  <a:schemeClr val="accent1">
                    <a:lumMod val="75000"/>
                  </a:schemeClr>
                </a:solidFill>
              </a:rPr>
              <a:t>обучители</a:t>
            </a:r>
            <a:r>
              <a:rPr lang="bg-BG" sz="3200" dirty="0" smtClean="0">
                <a:solidFill>
                  <a:schemeClr val="accent1">
                    <a:lumMod val="75000"/>
                  </a:schemeClr>
                </a:solidFill>
              </a:rPr>
              <a:t> по о</a:t>
            </a:r>
            <a:r>
              <a:rPr lang="en-US" sz="3200" dirty="0" err="1" smtClean="0">
                <a:solidFill>
                  <a:schemeClr val="accent1">
                    <a:lumMod val="75000"/>
                  </a:schemeClr>
                </a:solidFill>
              </a:rPr>
              <a:t>бучителен</a:t>
            </a:r>
            <a:r>
              <a:rPr lang="en-US" sz="3200" dirty="0" smtClean="0">
                <a:solidFill>
                  <a:schemeClr val="accent1">
                    <a:lumMod val="75000"/>
                  </a:schemeClr>
                </a:solidFill>
              </a:rPr>
              <a:t> </a:t>
            </a:r>
            <a:r>
              <a:rPr lang="en-US" sz="3200" dirty="0" err="1" smtClean="0">
                <a:solidFill>
                  <a:schemeClr val="accent1">
                    <a:lumMod val="75000"/>
                  </a:schemeClr>
                </a:solidFill>
              </a:rPr>
              <a:t>модул</a:t>
            </a:r>
            <a:endParaRPr lang="en-US" sz="3200" dirty="0" smtClean="0">
              <a:solidFill>
                <a:schemeClr val="accent1">
                  <a:lumMod val="75000"/>
                </a:schemeClr>
              </a:solidFill>
            </a:endParaRPr>
          </a:p>
          <a:p>
            <a:pPr marL="0" indent="0" algn="ctr">
              <a:lnSpc>
                <a:spcPct val="100000"/>
              </a:lnSpc>
              <a:spcBef>
                <a:spcPts val="0"/>
              </a:spcBef>
              <a:buNone/>
            </a:pPr>
            <a:r>
              <a:rPr lang="ru-RU" sz="3200" dirty="0">
                <a:solidFill>
                  <a:schemeClr val="accent1">
                    <a:lumMod val="75000"/>
                  </a:schemeClr>
                </a:solidFill>
              </a:rPr>
              <a:t>«</a:t>
            </a:r>
            <a:r>
              <a:rPr lang="ru-RU" sz="3200" dirty="0" err="1">
                <a:solidFill>
                  <a:schemeClr val="accent1">
                    <a:lumMod val="75000"/>
                  </a:schemeClr>
                </a:solidFill>
              </a:rPr>
              <a:t>Вътрешна</a:t>
            </a:r>
            <a:r>
              <a:rPr lang="ru-RU" sz="3200" dirty="0">
                <a:solidFill>
                  <a:schemeClr val="accent1">
                    <a:lumMod val="75000"/>
                  </a:schemeClr>
                </a:solidFill>
              </a:rPr>
              <a:t> организация на </a:t>
            </a:r>
            <a:r>
              <a:rPr lang="ru-RU" sz="3200" dirty="0" err="1">
                <a:solidFill>
                  <a:schemeClr val="accent1">
                    <a:lumMod val="75000"/>
                  </a:schemeClr>
                </a:solidFill>
              </a:rPr>
              <a:t>общинските</a:t>
            </a:r>
            <a:r>
              <a:rPr lang="ru-RU" sz="3200" dirty="0">
                <a:solidFill>
                  <a:schemeClr val="accent1">
                    <a:lumMod val="75000"/>
                  </a:schemeClr>
                </a:solidFill>
              </a:rPr>
              <a:t> </a:t>
            </a:r>
            <a:r>
              <a:rPr lang="ru-RU" sz="3200" dirty="0" err="1">
                <a:solidFill>
                  <a:schemeClr val="accent1">
                    <a:lumMod val="75000"/>
                  </a:schemeClr>
                </a:solidFill>
              </a:rPr>
              <a:t>дейности</a:t>
            </a:r>
            <a:r>
              <a:rPr lang="ru-RU" sz="3200" dirty="0">
                <a:solidFill>
                  <a:schemeClr val="accent1">
                    <a:lumMod val="75000"/>
                  </a:schemeClr>
                </a:solidFill>
              </a:rPr>
              <a:t>»</a:t>
            </a:r>
            <a:endParaRPr lang="ru-RU" sz="3200" dirty="0" smtClean="0">
              <a:solidFill>
                <a:schemeClr val="accent1">
                  <a:lumMod val="75000"/>
                </a:schemeClr>
              </a:solidFill>
            </a:endParaRPr>
          </a:p>
          <a:p>
            <a:pPr marL="0" indent="0" algn="ctr">
              <a:lnSpc>
                <a:spcPct val="100000"/>
              </a:lnSpc>
              <a:spcBef>
                <a:spcPts val="0"/>
              </a:spcBef>
              <a:buNone/>
            </a:pPr>
            <a:endParaRPr lang="en-US" sz="2400" dirty="0" smtClean="0">
              <a:solidFill>
                <a:schemeClr val="accent1">
                  <a:lumMod val="75000"/>
                </a:schemeClr>
              </a:solidFill>
            </a:endParaRPr>
          </a:p>
          <a:p>
            <a:pPr marL="0" indent="0" algn="ctr">
              <a:lnSpc>
                <a:spcPct val="100000"/>
              </a:lnSpc>
              <a:spcBef>
                <a:spcPts val="0"/>
              </a:spcBef>
              <a:buNone/>
            </a:pPr>
            <a:endParaRPr lang="en-US" sz="2400" dirty="0">
              <a:solidFill>
                <a:schemeClr val="accent1">
                  <a:lumMod val="75000"/>
                </a:schemeClr>
              </a:solidFill>
            </a:endParaRPr>
          </a:p>
          <a:p>
            <a:pPr marL="0" indent="0" algn="ctr">
              <a:lnSpc>
                <a:spcPct val="100000"/>
              </a:lnSpc>
              <a:spcBef>
                <a:spcPts val="0"/>
              </a:spcBef>
              <a:buNone/>
            </a:pPr>
            <a:endParaRPr lang="en-US" sz="2400" dirty="0" smtClean="0">
              <a:solidFill>
                <a:schemeClr val="accent1">
                  <a:lumMod val="75000"/>
                </a:schemeClr>
              </a:solidFill>
            </a:endParaRPr>
          </a:p>
          <a:p>
            <a:pPr marL="0" indent="0" algn="ctr">
              <a:lnSpc>
                <a:spcPct val="100000"/>
              </a:lnSpc>
              <a:spcBef>
                <a:spcPts val="0"/>
              </a:spcBef>
              <a:buNone/>
            </a:pPr>
            <a:endParaRPr lang="en-US" sz="2400" dirty="0">
              <a:solidFill>
                <a:schemeClr val="accent1">
                  <a:lumMod val="75000"/>
                </a:schemeClr>
              </a:solidFill>
            </a:endParaRPr>
          </a:p>
          <a:p>
            <a:pPr marL="0" indent="0" algn="r">
              <a:lnSpc>
                <a:spcPct val="100000"/>
              </a:lnSpc>
              <a:spcBef>
                <a:spcPts val="0"/>
              </a:spcBef>
              <a:buNone/>
            </a:pPr>
            <a:r>
              <a:rPr lang="ru-RU" sz="2400" dirty="0" err="1" smtClean="0">
                <a:solidFill>
                  <a:schemeClr val="accent1">
                    <a:lumMod val="75000"/>
                  </a:schemeClr>
                </a:solidFill>
              </a:rPr>
              <a:t>място</a:t>
            </a:r>
            <a:r>
              <a:rPr lang="ru-RU" sz="2400" dirty="0" smtClean="0">
                <a:solidFill>
                  <a:schemeClr val="accent1">
                    <a:lumMod val="75000"/>
                  </a:schemeClr>
                </a:solidFill>
              </a:rPr>
              <a:t>: гр.</a:t>
            </a:r>
            <a:r>
              <a:rPr lang="en-US" sz="2400" dirty="0" smtClean="0">
                <a:solidFill>
                  <a:schemeClr val="accent1">
                    <a:lumMod val="75000"/>
                  </a:schemeClr>
                </a:solidFill>
              </a:rPr>
              <a:t> </a:t>
            </a:r>
            <a:r>
              <a:rPr lang="bg-BG" sz="2400" dirty="0" smtClean="0">
                <a:solidFill>
                  <a:schemeClr val="accent1">
                    <a:lumMod val="75000"/>
                  </a:schemeClr>
                </a:solidFill>
              </a:rPr>
              <a:t>София</a:t>
            </a:r>
            <a:r>
              <a:rPr lang="ru-RU" sz="2400" dirty="0" smtClean="0">
                <a:solidFill>
                  <a:schemeClr val="accent1">
                    <a:lumMod val="75000"/>
                  </a:schemeClr>
                </a:solidFill>
              </a:rPr>
              <a:t>, хотел: Москва , дата: 15 – 18 юли </a:t>
            </a:r>
            <a:r>
              <a:rPr lang="ru-RU" sz="2400" dirty="0" smtClean="0">
                <a:solidFill>
                  <a:schemeClr val="accent1">
                    <a:lumMod val="75000"/>
                  </a:schemeClr>
                </a:solidFill>
              </a:rPr>
              <a:t>2021</a:t>
            </a:r>
            <a:endParaRPr lang="ru-RU" sz="2400" dirty="0" smtClean="0">
              <a:solidFill>
                <a:schemeClr val="accent1">
                  <a:lumMod val="75000"/>
                </a:schemeClr>
              </a:solidFill>
            </a:endParaRP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64204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0" indent="0" algn="just">
              <a:lnSpc>
                <a:spcPct val="100000"/>
              </a:lnSpc>
              <a:spcBef>
                <a:spcPts val="0"/>
              </a:spcBef>
              <a:buNone/>
            </a:pPr>
            <a:r>
              <a:rPr lang="en-US" i="1" dirty="0" smtClean="0"/>
              <a:t>	</a:t>
            </a:r>
          </a:p>
          <a:p>
            <a:pPr marL="0" indent="0" algn="just">
              <a:lnSpc>
                <a:spcPct val="100000"/>
              </a:lnSpc>
              <a:spcBef>
                <a:spcPts val="0"/>
              </a:spcBef>
              <a:buNone/>
            </a:pPr>
            <a:r>
              <a:rPr lang="en-US" i="1" dirty="0"/>
              <a:t>	</a:t>
            </a:r>
            <a:r>
              <a:rPr lang="ru-RU" i="1" dirty="0" err="1" smtClean="0"/>
              <a:t>Конфиденциалност</a:t>
            </a:r>
            <a:r>
              <a:rPr lang="ru-RU" i="1" dirty="0" smtClean="0"/>
              <a:t> </a:t>
            </a:r>
            <a:r>
              <a:rPr lang="ru-RU" i="1" dirty="0"/>
              <a:t>- </a:t>
            </a:r>
            <a:r>
              <a:rPr lang="ru-RU" dirty="0" err="1"/>
              <a:t>информацията</a:t>
            </a:r>
            <a:r>
              <a:rPr lang="ru-RU" dirty="0"/>
              <a:t> не е </a:t>
            </a:r>
            <a:r>
              <a:rPr lang="ru-RU" dirty="0" err="1"/>
              <a:t>предоставена</a:t>
            </a:r>
            <a:r>
              <a:rPr lang="ru-RU" dirty="0"/>
              <a:t> или </a:t>
            </a:r>
            <a:r>
              <a:rPr lang="ru-RU" dirty="0" err="1"/>
              <a:t>разкрита</a:t>
            </a:r>
            <a:r>
              <a:rPr lang="ru-RU" dirty="0"/>
              <a:t> </a:t>
            </a:r>
            <a:endParaRPr lang="ru-RU" dirty="0" smtClean="0"/>
          </a:p>
          <a:p>
            <a:pPr marL="0" indent="0">
              <a:lnSpc>
                <a:spcPct val="100000"/>
              </a:lnSpc>
              <a:spcBef>
                <a:spcPts val="0"/>
              </a:spcBef>
              <a:buNone/>
            </a:pPr>
            <a:r>
              <a:rPr lang="ru-RU" dirty="0" smtClean="0"/>
              <a:t>	на </a:t>
            </a:r>
            <a:r>
              <a:rPr lang="ru-RU" dirty="0" err="1" smtClean="0"/>
              <a:t>неупълномощени</a:t>
            </a:r>
            <a:r>
              <a:rPr lang="ru-RU" dirty="0" smtClean="0"/>
              <a:t> </a:t>
            </a:r>
            <a:r>
              <a:rPr lang="ru-RU" dirty="0"/>
              <a:t>лица, юридически лица или </a:t>
            </a:r>
            <a:r>
              <a:rPr lang="ru-RU" dirty="0" err="1"/>
              <a:t>процеси</a:t>
            </a:r>
            <a:r>
              <a:rPr lang="ru-RU" dirty="0"/>
              <a:t> и се </a:t>
            </a:r>
            <a:endParaRPr lang="ru-RU" dirty="0" smtClean="0"/>
          </a:p>
          <a:p>
            <a:pPr marL="0" indent="0">
              <a:lnSpc>
                <a:spcPct val="100000"/>
              </a:lnSpc>
              <a:spcBef>
                <a:spcPts val="0"/>
              </a:spcBef>
              <a:buNone/>
            </a:pPr>
            <a:r>
              <a:rPr lang="ru-RU" dirty="0"/>
              <a:t>	</a:t>
            </a:r>
            <a:r>
              <a:rPr lang="ru-RU" dirty="0" err="1" smtClean="0"/>
              <a:t>използва</a:t>
            </a:r>
            <a:r>
              <a:rPr lang="ru-RU" dirty="0" smtClean="0"/>
              <a:t> само </a:t>
            </a:r>
            <a:r>
              <a:rPr lang="ru-RU" dirty="0"/>
              <a:t>от </a:t>
            </a:r>
            <a:r>
              <a:rPr lang="ru-RU" dirty="0" err="1" smtClean="0"/>
              <a:t>оторизираните</a:t>
            </a:r>
            <a:r>
              <a:rPr lang="ru-RU" dirty="0" smtClean="0"/>
              <a:t> </a:t>
            </a:r>
            <a:r>
              <a:rPr lang="ru-RU" dirty="0"/>
              <a:t>лица</a:t>
            </a:r>
            <a:r>
              <a:rPr lang="ru-RU" dirty="0" smtClean="0"/>
              <a:t>.</a:t>
            </a:r>
          </a:p>
          <a:p>
            <a:pPr marL="0" indent="0">
              <a:lnSpc>
                <a:spcPct val="100000"/>
              </a:lnSpc>
              <a:spcBef>
                <a:spcPts val="0"/>
              </a:spcBef>
              <a:buNone/>
            </a:pPr>
            <a:endParaRPr lang="ru-RU" dirty="0" smtClean="0"/>
          </a:p>
          <a:p>
            <a:pPr marL="0" indent="0">
              <a:lnSpc>
                <a:spcPct val="100000"/>
              </a:lnSpc>
              <a:spcBef>
                <a:spcPts val="0"/>
              </a:spcBef>
              <a:buNone/>
            </a:pPr>
            <a:r>
              <a:rPr lang="ru-RU" dirty="0" smtClean="0"/>
              <a:t>	</a:t>
            </a:r>
            <a:endParaRPr lang="ru-RU" dirty="0"/>
          </a:p>
          <a:p>
            <a:pPr marL="0" indent="0" algn="just">
              <a:lnSpc>
                <a:spcPct val="100000"/>
              </a:lnSpc>
              <a:spcBef>
                <a:spcPts val="0"/>
              </a:spcBef>
              <a:buNone/>
            </a:pPr>
            <a:r>
              <a:rPr lang="ru-RU" dirty="0"/>
              <a:t>	</a:t>
            </a:r>
            <a:r>
              <a:rPr lang="ru-RU" dirty="0" err="1" smtClean="0"/>
              <a:t>Кражба</a:t>
            </a:r>
            <a:r>
              <a:rPr lang="ru-RU" dirty="0" smtClean="0"/>
              <a:t> </a:t>
            </a:r>
            <a:r>
              <a:rPr lang="ru-RU" dirty="0"/>
              <a:t>или </a:t>
            </a:r>
            <a:r>
              <a:rPr lang="ru-RU" dirty="0" err="1"/>
              <a:t>загуба</a:t>
            </a:r>
            <a:r>
              <a:rPr lang="ru-RU" dirty="0"/>
              <a:t> на мобилен </a:t>
            </a:r>
            <a:r>
              <a:rPr lang="ru-RU" dirty="0" err="1"/>
              <a:t>компютър</a:t>
            </a:r>
            <a:r>
              <a:rPr lang="ru-RU" dirty="0"/>
              <a:t>, мобилен телефон, </a:t>
            </a:r>
            <a:endParaRPr lang="ru-RU" dirty="0" smtClean="0"/>
          </a:p>
          <a:p>
            <a:pPr marL="0" indent="0" algn="just">
              <a:lnSpc>
                <a:spcPct val="100000"/>
              </a:lnSpc>
              <a:spcBef>
                <a:spcPts val="0"/>
              </a:spcBef>
              <a:buNone/>
            </a:pPr>
            <a:r>
              <a:rPr lang="ru-RU" dirty="0"/>
              <a:t>	</a:t>
            </a:r>
            <a:r>
              <a:rPr lang="ru-RU" dirty="0" err="1" smtClean="0"/>
              <a:t>флаш</a:t>
            </a:r>
            <a:r>
              <a:rPr lang="ru-RU" dirty="0" smtClean="0"/>
              <a:t> </a:t>
            </a:r>
            <a:r>
              <a:rPr lang="ru-RU" dirty="0" err="1"/>
              <a:t>памет</a:t>
            </a:r>
            <a:r>
              <a:rPr lang="ru-RU" dirty="0"/>
              <a:t> и </a:t>
            </a:r>
            <a:r>
              <a:rPr lang="ru-RU" dirty="0" err="1" smtClean="0"/>
              <a:t>други</a:t>
            </a:r>
            <a:r>
              <a:rPr lang="ru-RU" dirty="0" smtClean="0"/>
              <a:t> </a:t>
            </a:r>
            <a:r>
              <a:rPr lang="ru-RU" dirty="0"/>
              <a:t>носители на информация;</a:t>
            </a:r>
          </a:p>
          <a:p>
            <a:pPr marL="0" indent="0" algn="just">
              <a:lnSpc>
                <a:spcPct val="100000"/>
              </a:lnSpc>
              <a:spcBef>
                <a:spcPts val="0"/>
              </a:spcBef>
              <a:buNone/>
            </a:pPr>
            <a:r>
              <a:rPr lang="ru-RU" dirty="0"/>
              <a:t>	</a:t>
            </a:r>
            <a:r>
              <a:rPr lang="ru-RU" dirty="0" err="1" smtClean="0"/>
              <a:t>Надничане</a:t>
            </a:r>
            <a:r>
              <a:rPr lang="ru-RU" dirty="0" smtClean="0"/>
              <a:t> </a:t>
            </a:r>
            <a:r>
              <a:rPr lang="ru-RU" dirty="0"/>
              <a:t>в </a:t>
            </a:r>
            <a:r>
              <a:rPr lang="ru-RU" dirty="0" err="1"/>
              <a:t>компютърен</a:t>
            </a:r>
            <a:r>
              <a:rPr lang="ru-RU" dirty="0"/>
              <a:t> </a:t>
            </a:r>
            <a:r>
              <a:rPr lang="ru-RU" dirty="0" err="1"/>
              <a:t>екран</a:t>
            </a:r>
            <a:r>
              <a:rPr lang="ru-RU" dirty="0"/>
              <a:t> при наличие на </a:t>
            </a:r>
            <a:r>
              <a:rPr lang="ru-RU" dirty="0" err="1"/>
              <a:t>чувствителна</a:t>
            </a:r>
            <a:r>
              <a:rPr lang="ru-RU" dirty="0"/>
              <a:t> </a:t>
            </a:r>
            <a:r>
              <a:rPr lang="ru-RU" dirty="0" smtClean="0"/>
              <a:t>			информация.</a:t>
            </a:r>
            <a:endParaRPr lang="en-US" i="1" dirty="0" smtClean="0"/>
          </a:p>
          <a:p>
            <a:pPr marL="2271400" lvl="8" indent="0" algn="just">
              <a:lnSpc>
                <a:spcPct val="100000"/>
              </a:lnSpc>
              <a:buNone/>
            </a:pP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3" name="Picture 12"/>
          <p:cNvPicPr>
            <a:picLocks noChangeAspect="1"/>
          </p:cNvPicPr>
          <p:nvPr/>
        </p:nvPicPr>
        <p:blipFill>
          <a:blip r:embed="rId3"/>
          <a:stretch>
            <a:fillRect/>
          </a:stretch>
        </p:blipFill>
        <p:spPr>
          <a:xfrm>
            <a:off x="742257" y="335223"/>
            <a:ext cx="2074486" cy="828527"/>
          </a:xfrm>
          <a:prstGeom prst="rect">
            <a:avLst/>
          </a:prstGeom>
        </p:spPr>
      </p:pic>
      <p:pic>
        <p:nvPicPr>
          <p:cNvPr id="14" name="Picture 13"/>
          <p:cNvPicPr>
            <a:picLocks noChangeAspect="1"/>
          </p:cNvPicPr>
          <p:nvPr/>
        </p:nvPicPr>
        <p:blipFill>
          <a:blip r:embed="rId4"/>
          <a:stretch>
            <a:fillRect/>
          </a:stretch>
        </p:blipFill>
        <p:spPr>
          <a:xfrm>
            <a:off x="9648497" y="489067"/>
            <a:ext cx="1705303" cy="828000"/>
          </a:xfrm>
          <a:prstGeom prst="rect">
            <a:avLst/>
          </a:prstGeom>
        </p:spPr>
      </p:pic>
      <p:pic>
        <p:nvPicPr>
          <p:cNvPr id="15" name="Picture 14"/>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263093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US" i="1" dirty="0"/>
              <a:t>	</a:t>
            </a:r>
            <a:r>
              <a:rPr lang="bg-BG" i="1" dirty="0" smtClean="0"/>
              <a:t>Интегритет</a:t>
            </a:r>
            <a:r>
              <a:rPr lang="bg-BG" dirty="0" smtClean="0"/>
              <a:t> </a:t>
            </a:r>
            <a:r>
              <a:rPr lang="bg-BG" dirty="0"/>
              <a:t>- информацията е пълна, правилна и измененията не </a:t>
            </a:r>
            <a:r>
              <a:rPr lang="en-GB" dirty="0" smtClean="0"/>
              <a:t>			</a:t>
            </a:r>
            <a:r>
              <a:rPr lang="bg-BG" dirty="0" smtClean="0"/>
              <a:t>нарушават </a:t>
            </a:r>
            <a:r>
              <a:rPr lang="bg-BG" dirty="0"/>
              <a:t>нейната цялостност</a:t>
            </a:r>
            <a:r>
              <a:rPr lang="bg-BG" dirty="0" smtClean="0"/>
              <a:t>.</a:t>
            </a:r>
            <a:endParaRPr lang="en-GB" dirty="0" smtClean="0"/>
          </a:p>
          <a:p>
            <a:pPr marL="45720" lvl="0" indent="0">
              <a:buNone/>
            </a:pPr>
            <a:endParaRPr lang="bg-BG" dirty="0"/>
          </a:p>
          <a:p>
            <a:pPr marL="45720" indent="0">
              <a:buNone/>
            </a:pPr>
            <a:r>
              <a:rPr lang="en-GB" dirty="0" smtClean="0"/>
              <a:t>	</a:t>
            </a:r>
            <a:r>
              <a:rPr lang="bg-BG" dirty="0" smtClean="0"/>
              <a:t>Интегритетът </a:t>
            </a:r>
            <a:r>
              <a:rPr lang="bg-BG" dirty="0"/>
              <a:t>е нарушен, когато служител несъзнателно или съзнателно </a:t>
            </a:r>
            <a:r>
              <a:rPr lang="en-GB" dirty="0" smtClean="0"/>
              <a:t>	</a:t>
            </a:r>
            <a:r>
              <a:rPr lang="bg-BG" dirty="0" smtClean="0"/>
              <a:t>изтрие </a:t>
            </a:r>
            <a:r>
              <a:rPr lang="bg-BG" dirty="0"/>
              <a:t>или унищожи важна информация, когато зловреден софтуер зарази </a:t>
            </a:r>
            <a:r>
              <a:rPr lang="en-GB" dirty="0" smtClean="0"/>
              <a:t>	</a:t>
            </a:r>
            <a:r>
              <a:rPr lang="bg-BG" dirty="0" smtClean="0"/>
              <a:t>компютър </a:t>
            </a:r>
            <a:r>
              <a:rPr lang="bg-BG" dirty="0"/>
              <a:t>и нанесе поражения по информацията в него, когато служител или </a:t>
            </a:r>
            <a:r>
              <a:rPr lang="en-GB" dirty="0" smtClean="0"/>
              <a:t>	</a:t>
            </a:r>
            <a:r>
              <a:rPr lang="bg-BG" dirty="0" smtClean="0"/>
              <a:t>външно </a:t>
            </a:r>
            <a:r>
              <a:rPr lang="bg-BG" dirty="0"/>
              <a:t>лице има възможността неоторизирано да промени чувствителна </a:t>
            </a:r>
            <a:r>
              <a:rPr lang="en-GB" dirty="0" smtClean="0"/>
              <a:t>	</a:t>
            </a:r>
            <a:r>
              <a:rPr lang="bg-BG" dirty="0" smtClean="0"/>
              <a:t>информация</a:t>
            </a:r>
            <a:r>
              <a:rPr lang="bg-BG" dirty="0"/>
              <a:t>.</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532630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US" i="1" dirty="0" smtClean="0"/>
              <a:t>	</a:t>
            </a:r>
            <a:r>
              <a:rPr lang="bg-BG" i="1" dirty="0" smtClean="0"/>
              <a:t>Наличност</a:t>
            </a:r>
            <a:r>
              <a:rPr lang="bg-BG" dirty="0" smtClean="0"/>
              <a:t> </a:t>
            </a:r>
            <a:r>
              <a:rPr lang="bg-BG" dirty="0"/>
              <a:t>- достъпност и възможност за ползване при поискване от </a:t>
            </a:r>
            <a:r>
              <a:rPr lang="en-GB" dirty="0" smtClean="0"/>
              <a:t>	</a:t>
            </a:r>
            <a:r>
              <a:rPr lang="bg-BG" dirty="0" smtClean="0"/>
              <a:t>оторизирано </a:t>
            </a:r>
            <a:r>
              <a:rPr lang="bg-BG" dirty="0"/>
              <a:t>лице.</a:t>
            </a:r>
          </a:p>
          <a:p>
            <a:pPr marL="45720" indent="0">
              <a:buNone/>
            </a:pPr>
            <a:r>
              <a:rPr lang="en-GB" dirty="0" smtClean="0"/>
              <a:t>	</a:t>
            </a:r>
            <a:r>
              <a:rPr lang="bg-BG" dirty="0" smtClean="0"/>
              <a:t>Това </a:t>
            </a:r>
            <a:r>
              <a:rPr lang="bg-BG" dirty="0"/>
              <a:t>е възможността информацията да бъде достъпна, когато е необходима. </a:t>
            </a:r>
            <a:endParaRPr lang="en-GB" dirty="0" smtClean="0"/>
          </a:p>
          <a:p>
            <a:pPr marL="45720" indent="0">
              <a:buNone/>
            </a:pPr>
            <a:r>
              <a:rPr lang="en-GB" dirty="0" smtClean="0"/>
              <a:t>	</a:t>
            </a:r>
            <a:r>
              <a:rPr lang="bg-BG" dirty="0" smtClean="0"/>
              <a:t>Прекъсване </a:t>
            </a:r>
            <a:r>
              <a:rPr lang="bg-BG" dirty="0"/>
              <a:t>на ток, технически проблеми, свързани със софтуер и/или </a:t>
            </a:r>
            <a:r>
              <a:rPr lang="en-GB" dirty="0" smtClean="0"/>
              <a:t>	</a:t>
            </a:r>
            <a:r>
              <a:rPr lang="bg-BG" dirty="0" smtClean="0"/>
              <a:t>хардуер</a:t>
            </a:r>
            <a:r>
              <a:rPr lang="bg-BG" dirty="0"/>
              <a:t>, както и процесите по внедряването или подновяването/смяната на </a:t>
            </a:r>
            <a:r>
              <a:rPr lang="en-GB" dirty="0" smtClean="0"/>
              <a:t>	</a:t>
            </a:r>
            <a:r>
              <a:rPr lang="bg-BG" dirty="0" smtClean="0"/>
              <a:t>техника </a:t>
            </a:r>
            <a:r>
              <a:rPr lang="bg-BG" dirty="0"/>
              <a:t>или софтуер да не прекъсват работните процеси, свързани с </a:t>
            </a:r>
            <a:r>
              <a:rPr lang="en-GB" dirty="0" smtClean="0"/>
              <a:t>	</a:t>
            </a:r>
            <a:r>
              <a:rPr lang="bg-BG" dirty="0" smtClean="0"/>
              <a:t>обработка </a:t>
            </a:r>
            <a:r>
              <a:rPr lang="bg-BG" dirty="0"/>
              <a:t>и съхранение на информацията.</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751387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i="1" dirty="0" err="1" smtClean="0"/>
              <a:t>Aвтентичност</a:t>
            </a:r>
            <a:r>
              <a:rPr lang="bg-BG" dirty="0" smtClean="0"/>
              <a:t> </a:t>
            </a:r>
            <a:r>
              <a:rPr lang="bg-BG" dirty="0"/>
              <a:t>– гарантиране, че едно лице е това, което твърди, че </a:t>
            </a:r>
            <a:r>
              <a:rPr lang="bg-BG" dirty="0" smtClean="0"/>
              <a:t>е</a:t>
            </a:r>
            <a:r>
              <a:rPr lang="en-GB" dirty="0" smtClean="0"/>
              <a:t>.</a:t>
            </a:r>
          </a:p>
          <a:p>
            <a:pPr marL="45720" lvl="0" indent="0">
              <a:buNone/>
            </a:pPr>
            <a:endParaRPr lang="bg-BG" dirty="0"/>
          </a:p>
          <a:p>
            <a:pPr marL="45720" lvl="0" indent="0">
              <a:buNone/>
            </a:pPr>
            <a:r>
              <a:rPr lang="en-GB" i="1" dirty="0" smtClean="0"/>
              <a:t>	</a:t>
            </a:r>
            <a:r>
              <a:rPr lang="bg-BG" i="1" dirty="0" err="1" smtClean="0"/>
              <a:t>Oригиналност</a:t>
            </a:r>
            <a:r>
              <a:rPr lang="bg-BG" dirty="0" smtClean="0"/>
              <a:t> </a:t>
            </a:r>
            <a:r>
              <a:rPr lang="bg-BG" dirty="0"/>
              <a:t>е понятие от приложната криптография в информатиката, </a:t>
            </a:r>
            <a:r>
              <a:rPr lang="en-GB" dirty="0" smtClean="0"/>
              <a:t>	</a:t>
            </a:r>
            <a:r>
              <a:rPr lang="bg-BG" dirty="0" smtClean="0"/>
              <a:t>обозначаващо </a:t>
            </a:r>
            <a:r>
              <a:rPr lang="bg-BG" dirty="0"/>
              <a:t>начин за доказване, че изпращачът на цифрови данни наистина </a:t>
            </a:r>
            <a:r>
              <a:rPr lang="en-GB" dirty="0" smtClean="0"/>
              <a:t>	</a:t>
            </a:r>
            <a:r>
              <a:rPr lang="bg-BG" dirty="0" smtClean="0"/>
              <a:t>е </a:t>
            </a:r>
            <a:r>
              <a:rPr lang="bg-BG" dirty="0"/>
              <a:t>изпратил дадено съобщение</a:t>
            </a:r>
            <a:r>
              <a:rPr lang="bg-BG" dirty="0" smtClean="0"/>
              <a:t>.</a:t>
            </a:r>
            <a:endParaRPr lang="en-GB" dirty="0" smtClean="0"/>
          </a:p>
          <a:p>
            <a:pPr marL="45720" lvl="0" indent="0">
              <a:buNone/>
            </a:pPr>
            <a:endParaRPr lang="bg-BG" dirty="0"/>
          </a:p>
          <a:p>
            <a:pPr marL="45720" lvl="0" indent="0">
              <a:buNone/>
            </a:pPr>
            <a:r>
              <a:rPr lang="en-GB" i="1" dirty="0" smtClean="0"/>
              <a:t>	</a:t>
            </a:r>
            <a:r>
              <a:rPr lang="bg-BG" i="1" dirty="0" smtClean="0"/>
              <a:t>Надеждност</a:t>
            </a:r>
            <a:r>
              <a:rPr lang="bg-BG" dirty="0" smtClean="0"/>
              <a:t> </a:t>
            </a:r>
            <a:r>
              <a:rPr lang="bg-BG" dirty="0"/>
              <a:t>– показва качеството на информацията, отразява нейната </a:t>
            </a:r>
            <a:r>
              <a:rPr lang="en-GB" dirty="0" smtClean="0"/>
              <a:t>	</a:t>
            </a:r>
            <a:r>
              <a:rPr lang="bg-BG" dirty="0" smtClean="0"/>
              <a:t>пълнота </a:t>
            </a:r>
            <a:r>
              <a:rPr lang="bg-BG" dirty="0"/>
              <a:t>и точност.</a:t>
            </a:r>
          </a:p>
          <a:p>
            <a:pPr marL="45720" indent="0">
              <a:buNone/>
            </a:pP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012552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Управление на риска</a:t>
            </a:r>
            <a:endParaRPr lang="bg-BG" dirty="0"/>
          </a:p>
          <a:p>
            <a:pPr marL="45720" lvl="0" indent="0">
              <a:buNone/>
            </a:pPr>
            <a:r>
              <a:rPr lang="en-GB" i="1" dirty="0" smtClean="0"/>
              <a:t>	</a:t>
            </a:r>
            <a:r>
              <a:rPr lang="bg-BG" dirty="0"/>
              <a:t>адресира риска за сигурността и поверителността в две посоки – към </a:t>
            </a:r>
            <a:r>
              <a:rPr lang="en-GB" dirty="0" smtClean="0"/>
              <a:t>	</a:t>
            </a:r>
            <a:r>
              <a:rPr lang="bg-BG" dirty="0" smtClean="0"/>
              <a:t>информационната </a:t>
            </a:r>
            <a:r>
              <a:rPr lang="bg-BG" dirty="0"/>
              <a:t>система и оценката на риска за всяка система и контролите, </a:t>
            </a:r>
            <a:r>
              <a:rPr lang="en-GB" dirty="0" smtClean="0"/>
              <a:t>	</a:t>
            </a:r>
            <a:r>
              <a:rPr lang="bg-BG" dirty="0" smtClean="0"/>
              <a:t>които могат </a:t>
            </a:r>
            <a:r>
              <a:rPr lang="bg-BG" dirty="0"/>
              <a:t>да бъдат приложени за намаляване нивото </a:t>
            </a:r>
            <a:r>
              <a:rPr lang="bg-BG" dirty="0" smtClean="0"/>
              <a:t>му.</a:t>
            </a:r>
          </a:p>
          <a:p>
            <a:pPr marL="45720" lvl="0" indent="0">
              <a:buNone/>
            </a:pPr>
            <a:endParaRPr lang="bg-BG" i="1" dirty="0"/>
          </a:p>
          <a:p>
            <a:pPr marL="45720" lvl="0" indent="0">
              <a:buNone/>
            </a:pP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09207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Управление на риска</a:t>
            </a:r>
            <a:endParaRPr lang="bg-BG" dirty="0"/>
          </a:p>
          <a:p>
            <a:pPr marL="45720" lvl="0" indent="0">
              <a:buNone/>
            </a:pPr>
            <a:r>
              <a:rPr lang="en-GB" i="1" dirty="0" smtClean="0"/>
              <a:t>	</a:t>
            </a:r>
            <a:r>
              <a:rPr lang="ru-RU" dirty="0" err="1"/>
              <a:t>процес</a:t>
            </a:r>
            <a:r>
              <a:rPr lang="ru-RU" dirty="0"/>
              <a:t> по </a:t>
            </a:r>
            <a:r>
              <a:rPr lang="ru-RU" dirty="0" err="1"/>
              <a:t>установяване</a:t>
            </a:r>
            <a:r>
              <a:rPr lang="ru-RU" dirty="0"/>
              <a:t> на </a:t>
            </a:r>
            <a:r>
              <a:rPr lang="ru-RU" dirty="0" err="1"/>
              <a:t>уязвимостите</a:t>
            </a:r>
            <a:r>
              <a:rPr lang="ru-RU" dirty="0"/>
              <a:t> и </a:t>
            </a:r>
            <a:r>
              <a:rPr lang="ru-RU" dirty="0" err="1" smtClean="0"/>
              <a:t>заплахите</a:t>
            </a:r>
            <a:r>
              <a:rPr lang="ru-RU" dirty="0"/>
              <a:t>, </a:t>
            </a:r>
            <a:r>
              <a:rPr lang="ru-RU" dirty="0" err="1"/>
              <a:t>свързани</a:t>
            </a:r>
            <a:r>
              <a:rPr lang="ru-RU" dirty="0"/>
              <a:t> с дадена </a:t>
            </a:r>
            <a:r>
              <a:rPr lang="ru-RU" dirty="0" smtClean="0"/>
              <a:t>	организация </a:t>
            </a:r>
            <a:r>
              <a:rPr lang="ru-RU" dirty="0"/>
              <a:t>и бизнес </a:t>
            </a:r>
            <a:r>
              <a:rPr lang="ru-RU" dirty="0" err="1"/>
              <a:t>процесите</a:t>
            </a:r>
            <a:r>
              <a:rPr lang="ru-RU" dirty="0"/>
              <a:t>, </a:t>
            </a:r>
            <a:r>
              <a:rPr lang="ru-RU" dirty="0" err="1"/>
              <a:t>както</a:t>
            </a:r>
            <a:r>
              <a:rPr lang="ru-RU" dirty="0"/>
              <a:t> и мерки </a:t>
            </a:r>
            <a:r>
              <a:rPr lang="ru-RU" dirty="0" smtClean="0"/>
              <a:t>за </a:t>
            </a:r>
            <a:r>
              <a:rPr lang="ru-RU" dirty="0" err="1"/>
              <a:t>редуцирането</a:t>
            </a:r>
            <a:r>
              <a:rPr lang="ru-RU" dirty="0"/>
              <a:t> на </a:t>
            </a:r>
            <a:r>
              <a:rPr lang="ru-RU" dirty="0" err="1"/>
              <a:t>този</a:t>
            </a:r>
            <a:r>
              <a:rPr lang="ru-RU" dirty="0"/>
              <a:t> риск </a:t>
            </a:r>
            <a:r>
              <a:rPr lang="ru-RU" dirty="0" smtClean="0"/>
              <a:t>	до </a:t>
            </a:r>
            <a:r>
              <a:rPr lang="ru-RU" dirty="0" err="1"/>
              <a:t>приемливи</a:t>
            </a:r>
            <a:r>
              <a:rPr lang="ru-RU" dirty="0"/>
              <a:t> нива. Той е важна част от </a:t>
            </a:r>
            <a:r>
              <a:rPr lang="ru-RU" dirty="0" err="1" smtClean="0"/>
              <a:t>защитата</a:t>
            </a:r>
            <a:r>
              <a:rPr lang="ru-RU" dirty="0" smtClean="0"/>
              <a:t> </a:t>
            </a:r>
            <a:r>
              <a:rPr lang="ru-RU" dirty="0"/>
              <a:t>на </a:t>
            </a:r>
            <a:r>
              <a:rPr lang="ru-RU" dirty="0" err="1"/>
              <a:t>информацията</a:t>
            </a:r>
            <a:r>
              <a:rPr lang="ru-RU" dirty="0"/>
              <a:t>.</a:t>
            </a:r>
            <a:endParaRPr lang="bg-BG" i="1" dirty="0" smtClean="0"/>
          </a:p>
          <a:p>
            <a:pPr marL="45720" lvl="0" indent="0">
              <a:buNone/>
            </a:pP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65635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Основни </a:t>
            </a:r>
            <a:r>
              <a:rPr lang="bg-BG" b="1" i="1" dirty="0"/>
              <a:t>цели на управлението на риска</a:t>
            </a:r>
            <a:r>
              <a:rPr lang="bg-BG" dirty="0"/>
              <a:t> </a:t>
            </a:r>
          </a:p>
          <a:p>
            <a:pPr marL="45720" indent="0">
              <a:buNone/>
            </a:pPr>
            <a:r>
              <a:rPr lang="en-GB" i="1" dirty="0"/>
              <a:t>	</a:t>
            </a:r>
            <a:r>
              <a:rPr lang="bg-BG" dirty="0" smtClean="0"/>
              <a:t>• </a:t>
            </a:r>
            <a:r>
              <a:rPr lang="bg-BG" dirty="0"/>
              <a:t>да улеснява ефективната комуникация между висшите ръководители и </a:t>
            </a:r>
            <a:r>
              <a:rPr lang="en-US" dirty="0" smtClean="0"/>
              <a:t>	</a:t>
            </a:r>
            <a:r>
              <a:rPr lang="bg-BG" dirty="0" smtClean="0"/>
              <a:t>ръководителите </a:t>
            </a:r>
            <a:r>
              <a:rPr lang="bg-BG" dirty="0"/>
              <a:t>на ниво бизнес процес и собствениците на системи на </a:t>
            </a:r>
            <a:r>
              <a:rPr lang="en-US" dirty="0" smtClean="0"/>
              <a:t>	</a:t>
            </a:r>
            <a:r>
              <a:rPr lang="bg-BG" dirty="0" smtClean="0"/>
              <a:t>оперативно </a:t>
            </a:r>
            <a:r>
              <a:rPr lang="bg-BG" dirty="0"/>
              <a:t>ниво;</a:t>
            </a:r>
          </a:p>
          <a:p>
            <a:pPr marL="45720" indent="0">
              <a:buNone/>
            </a:pPr>
            <a:r>
              <a:rPr lang="en-US" dirty="0" smtClean="0"/>
              <a:t>	</a:t>
            </a:r>
            <a:r>
              <a:rPr lang="bg-BG" dirty="0" smtClean="0"/>
              <a:t>• </a:t>
            </a:r>
            <a:r>
              <a:rPr lang="bg-BG" dirty="0"/>
              <a:t>да се улесни идентифицирането на общи контроли за цялата организация и </a:t>
            </a:r>
            <a:r>
              <a:rPr lang="en-US" dirty="0" smtClean="0"/>
              <a:t>	</a:t>
            </a:r>
            <a:r>
              <a:rPr lang="bg-BG" dirty="0" smtClean="0"/>
              <a:t>разработването </a:t>
            </a:r>
            <a:r>
              <a:rPr lang="bg-BG" dirty="0"/>
              <a:t>на организационно съобразени контроли, намаляване на </a:t>
            </a:r>
            <a:r>
              <a:rPr lang="en-US" dirty="0" smtClean="0"/>
              <a:t>	</a:t>
            </a:r>
            <a:r>
              <a:rPr lang="bg-BG" dirty="0" smtClean="0"/>
              <a:t>натовареността </a:t>
            </a:r>
            <a:r>
              <a:rPr lang="bg-BG" dirty="0"/>
              <a:t>на отделните собственици на системата и разходите за </a:t>
            </a:r>
            <a:r>
              <a:rPr lang="en-US" dirty="0" smtClean="0"/>
              <a:t>	</a:t>
            </a:r>
            <a:r>
              <a:rPr lang="bg-BG" dirty="0" smtClean="0"/>
              <a:t>разработване </a:t>
            </a:r>
            <a:r>
              <a:rPr lang="bg-BG" dirty="0"/>
              <a:t>на система и защита на информационните активи;</a:t>
            </a:r>
          </a:p>
          <a:p>
            <a:pPr marL="45720" lvl="0" indent="0">
              <a:buNone/>
            </a:pPr>
            <a:r>
              <a:rPr lang="ru-RU" dirty="0" smtClean="0"/>
              <a:t>.</a:t>
            </a:r>
            <a:endParaRPr lang="bg-BG" i="1" dirty="0" smtClean="0"/>
          </a:p>
          <a:p>
            <a:pPr marL="45720" lvl="0" indent="0">
              <a:buNone/>
            </a:pP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208872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Основни </a:t>
            </a:r>
            <a:r>
              <a:rPr lang="bg-BG" b="1" i="1" dirty="0"/>
              <a:t>цели на управлението на риска</a:t>
            </a:r>
            <a:r>
              <a:rPr lang="bg-BG" dirty="0"/>
              <a:t> </a:t>
            </a:r>
          </a:p>
          <a:p>
            <a:pPr marL="45720" indent="0">
              <a:buNone/>
            </a:pPr>
            <a:r>
              <a:rPr lang="en-GB" i="1" dirty="0" smtClean="0"/>
              <a:t>	</a:t>
            </a:r>
            <a:r>
              <a:rPr lang="bg-BG" dirty="0" smtClean="0"/>
              <a:t>• </a:t>
            </a:r>
            <a:r>
              <a:rPr lang="bg-BG" dirty="0"/>
              <a:t>да се намали сложността на инфраструктурата на информационните </a:t>
            </a:r>
            <a:r>
              <a:rPr lang="en-US" dirty="0" smtClean="0"/>
              <a:t>	</a:t>
            </a:r>
            <a:r>
              <a:rPr lang="bg-BG" dirty="0" smtClean="0"/>
              <a:t>технологии</a:t>
            </a:r>
            <a:r>
              <a:rPr lang="bg-BG" dirty="0"/>
              <a:t>, за консолидиране, оптимизиране и стандартизиране на </a:t>
            </a:r>
            <a:r>
              <a:rPr lang="en-US" dirty="0" smtClean="0"/>
              <a:t>	</a:t>
            </a:r>
            <a:r>
              <a:rPr lang="bg-BG" dirty="0" smtClean="0"/>
              <a:t>организационни </a:t>
            </a:r>
            <a:r>
              <a:rPr lang="bg-BG" dirty="0"/>
              <a:t>системи, приложения и услуги;</a:t>
            </a:r>
          </a:p>
          <a:p>
            <a:pPr marL="45720" indent="0">
              <a:buNone/>
            </a:pPr>
            <a:r>
              <a:rPr lang="en-US" dirty="0" smtClean="0"/>
              <a:t>	</a:t>
            </a:r>
            <a:r>
              <a:rPr lang="bg-BG" dirty="0" smtClean="0"/>
              <a:t>• </a:t>
            </a:r>
            <a:r>
              <a:rPr lang="bg-BG" dirty="0"/>
              <a:t>идентифициране, приоритизиране и фокусиране на ресурсите върху </a:t>
            </a:r>
            <a:r>
              <a:rPr lang="en-US" dirty="0" smtClean="0"/>
              <a:t>	</a:t>
            </a:r>
            <a:r>
              <a:rPr lang="bg-BG" dirty="0" smtClean="0"/>
              <a:t>активите с </a:t>
            </a:r>
            <a:r>
              <a:rPr lang="bg-BG" dirty="0"/>
              <a:t>висока стойност на </a:t>
            </a:r>
            <a:r>
              <a:rPr lang="bg-BG" dirty="0" smtClean="0"/>
              <a:t>организацията, </a:t>
            </a:r>
            <a:r>
              <a:rPr lang="bg-BG" dirty="0"/>
              <a:t>които изискват </a:t>
            </a:r>
            <a:r>
              <a:rPr lang="bg-BG" dirty="0" smtClean="0"/>
              <a:t>повишени </a:t>
            </a:r>
            <a:r>
              <a:rPr lang="en-US" dirty="0" smtClean="0"/>
              <a:t>	</a:t>
            </a:r>
            <a:r>
              <a:rPr lang="bg-BG" dirty="0" smtClean="0"/>
              <a:t>нива </a:t>
            </a:r>
            <a:r>
              <a:rPr lang="bg-BG" dirty="0"/>
              <a:t>на защита - предприемане на мерки, съизмерими с риска за </a:t>
            </a:r>
            <a:r>
              <a:rPr lang="bg-BG" dirty="0" smtClean="0"/>
              <a:t>тези </a:t>
            </a:r>
            <a:r>
              <a:rPr lang="en-US" dirty="0" smtClean="0"/>
              <a:t>	</a:t>
            </a:r>
            <a:r>
              <a:rPr lang="bg-BG" dirty="0" smtClean="0"/>
              <a:t>активи</a:t>
            </a:r>
            <a:r>
              <a:rPr lang="bg-BG" dirty="0"/>
              <a:t>. [4]</a:t>
            </a:r>
            <a:r>
              <a:rPr lang="ru-RU" dirty="0" smtClean="0"/>
              <a:t>.</a:t>
            </a:r>
            <a:endParaRPr lang="bg-BG" i="1" dirty="0" smtClean="0"/>
          </a:p>
          <a:p>
            <a:pPr marL="45720" lvl="0" indent="0">
              <a:buNone/>
            </a:pP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9538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Управление </a:t>
            </a:r>
            <a:r>
              <a:rPr lang="bg-BG" b="1" i="1" dirty="0"/>
              <a:t>на риска</a:t>
            </a:r>
            <a:r>
              <a:rPr lang="bg-BG" dirty="0"/>
              <a:t> </a:t>
            </a:r>
          </a:p>
          <a:p>
            <a:pPr marL="45720" indent="0">
              <a:buNone/>
            </a:pPr>
            <a:r>
              <a:rPr lang="en-GB" i="1" dirty="0" smtClean="0"/>
              <a:t>	</a:t>
            </a:r>
            <a:r>
              <a:rPr lang="bg-BG" dirty="0" smtClean="0"/>
              <a:t>Постигането </a:t>
            </a:r>
            <a:r>
              <a:rPr lang="bg-BG" dirty="0"/>
              <a:t>на горепосочените цели може да намали вероятните зони на </a:t>
            </a:r>
            <a:r>
              <a:rPr lang="en-US" dirty="0" smtClean="0"/>
              <a:t>	</a:t>
            </a:r>
            <a:r>
              <a:rPr lang="bg-BG" dirty="0" smtClean="0"/>
              <a:t>атака</a:t>
            </a:r>
            <a:r>
              <a:rPr lang="bg-BG" dirty="0"/>
              <a:t>, да насърчи модернизацията на ИТ инфраструктурата, да запази </a:t>
            </a:r>
            <a:r>
              <a:rPr lang="en-US" dirty="0" smtClean="0"/>
              <a:t>	</a:t>
            </a:r>
            <a:r>
              <a:rPr lang="bg-BG" dirty="0" smtClean="0"/>
              <a:t>ресурси</a:t>
            </a:r>
            <a:r>
              <a:rPr lang="bg-BG" dirty="0"/>
              <a:t>, да даде приоритет на дейностите по сигурността, да съсредоточи </a:t>
            </a:r>
            <a:r>
              <a:rPr lang="en-US" dirty="0" smtClean="0"/>
              <a:t>	</a:t>
            </a:r>
            <a:r>
              <a:rPr lang="bg-BG" dirty="0" smtClean="0"/>
              <a:t>стратегиите </a:t>
            </a:r>
            <a:r>
              <a:rPr lang="bg-BG" dirty="0"/>
              <a:t>за защита на критични активи и системи и повиши нивото на </a:t>
            </a:r>
            <a:r>
              <a:rPr lang="en-US" dirty="0" smtClean="0"/>
              <a:t>	</a:t>
            </a:r>
            <a:r>
              <a:rPr lang="bg-BG" dirty="0" smtClean="0"/>
              <a:t>защита </a:t>
            </a:r>
            <a:r>
              <a:rPr lang="bg-BG" dirty="0"/>
              <a:t>на личните данни. </a:t>
            </a:r>
            <a:endParaRPr lang="bg-BG" dirty="0" smtClean="0"/>
          </a:p>
          <a:p>
            <a:pPr marL="45720" indent="0">
              <a:buNone/>
            </a:pPr>
            <a:r>
              <a:rPr lang="bg-BG" i="1" dirty="0"/>
              <a:t>	</a:t>
            </a: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3859646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Управление </a:t>
            </a:r>
            <a:r>
              <a:rPr lang="bg-BG" b="1" i="1" dirty="0"/>
              <a:t>на </a:t>
            </a:r>
            <a:r>
              <a:rPr lang="bg-BG" b="1" i="1" dirty="0" smtClean="0"/>
              <a:t>ИТ риска</a:t>
            </a:r>
            <a:r>
              <a:rPr lang="bg-BG" dirty="0" smtClean="0"/>
              <a:t> </a:t>
            </a:r>
            <a:endParaRPr lang="bg-BG" dirty="0"/>
          </a:p>
          <a:p>
            <a:pPr marL="45720" lvl="0" indent="0">
              <a:lnSpc>
                <a:spcPct val="100000"/>
              </a:lnSpc>
              <a:spcBef>
                <a:spcPts val="0"/>
              </a:spcBef>
              <a:buNone/>
            </a:pPr>
            <a:r>
              <a:rPr lang="bg-BG" dirty="0"/>
              <a:t>	</a:t>
            </a:r>
            <a:endParaRPr lang="bg-BG" dirty="0" smtClean="0"/>
          </a:p>
          <a:p>
            <a:pPr marL="45720" lvl="0" indent="0">
              <a:lnSpc>
                <a:spcPct val="100000"/>
              </a:lnSpc>
              <a:spcBef>
                <a:spcPts val="0"/>
              </a:spcBef>
              <a:buNone/>
            </a:pPr>
            <a:r>
              <a:rPr lang="bg-BG" dirty="0"/>
              <a:t>	</a:t>
            </a:r>
            <a:r>
              <a:rPr lang="bg-BG" dirty="0" smtClean="0"/>
              <a:t>изразява се в </a:t>
            </a:r>
            <a:r>
              <a:rPr lang="bg-BG" dirty="0"/>
              <a:t>прилагането на </a:t>
            </a:r>
            <a:r>
              <a:rPr lang="bg-BG" b="1" i="1" dirty="0"/>
              <a:t>мерки за управление на риска,</a:t>
            </a:r>
            <a:r>
              <a:rPr lang="bg-BG" dirty="0"/>
              <a:t> </a:t>
            </a:r>
            <a:endParaRPr lang="bg-BG" dirty="0" smtClean="0"/>
          </a:p>
          <a:p>
            <a:pPr marL="45720" lvl="0" indent="0">
              <a:lnSpc>
                <a:spcPct val="100000"/>
              </a:lnSpc>
              <a:spcBef>
                <a:spcPts val="0"/>
              </a:spcBef>
              <a:buNone/>
            </a:pPr>
            <a:r>
              <a:rPr lang="bg-BG" dirty="0"/>
              <a:t>	</a:t>
            </a:r>
            <a:r>
              <a:rPr lang="bg-BG" dirty="0" smtClean="0"/>
              <a:t>те </a:t>
            </a:r>
            <a:r>
              <a:rPr lang="bg-BG" dirty="0"/>
              <a:t>включват </a:t>
            </a:r>
            <a:r>
              <a:rPr lang="bg-BG" i="1" dirty="0" smtClean="0"/>
              <a:t>набелязване </a:t>
            </a:r>
            <a:r>
              <a:rPr lang="bg-BG" i="1" dirty="0"/>
              <a:t>на всякакви рискове от инциденти</a:t>
            </a:r>
            <a:r>
              <a:rPr lang="bg-BG" dirty="0"/>
              <a:t> с цел </a:t>
            </a:r>
            <a:r>
              <a:rPr lang="bg-BG" dirty="0" smtClean="0"/>
              <a:t>	предотвратяване</a:t>
            </a:r>
            <a:r>
              <a:rPr lang="bg-BG" dirty="0"/>
              <a:t>, </a:t>
            </a:r>
            <a:r>
              <a:rPr lang="bg-BG" dirty="0" smtClean="0"/>
              <a:t>разкриване </a:t>
            </a:r>
            <a:r>
              <a:rPr lang="bg-BG" dirty="0"/>
              <a:t>и </a:t>
            </a:r>
            <a:r>
              <a:rPr lang="bg-BG" i="1" dirty="0"/>
              <a:t>предприемане на действия</a:t>
            </a:r>
            <a:r>
              <a:rPr lang="bg-BG" dirty="0"/>
              <a:t> за </a:t>
            </a:r>
            <a:r>
              <a:rPr lang="bg-BG" dirty="0" smtClean="0"/>
              <a:t>	предотвратяване </a:t>
            </a:r>
            <a:r>
              <a:rPr lang="bg-BG" dirty="0"/>
              <a:t>на  инциденти, </a:t>
            </a:r>
            <a:r>
              <a:rPr lang="bg-BG" dirty="0" smtClean="0"/>
              <a:t>както </a:t>
            </a:r>
            <a:r>
              <a:rPr lang="bg-BG" dirty="0"/>
              <a:t>и за тяхното ограничаване. </a:t>
            </a:r>
            <a:endParaRPr lang="bg-BG" dirty="0" smtClean="0"/>
          </a:p>
          <a:p>
            <a:pPr marL="45720" lvl="0" indent="0">
              <a:lnSpc>
                <a:spcPct val="100000"/>
              </a:lnSpc>
              <a:spcBef>
                <a:spcPts val="0"/>
              </a:spcBef>
              <a:buNone/>
            </a:pPr>
            <a:endParaRPr lang="bg-BG" dirty="0"/>
          </a:p>
          <a:p>
            <a:pPr marL="45720" lvl="0" indent="0">
              <a:lnSpc>
                <a:spcPct val="100000"/>
              </a:lnSpc>
              <a:spcBef>
                <a:spcPts val="0"/>
              </a:spcBef>
              <a:buNone/>
            </a:pPr>
            <a:r>
              <a:rPr lang="bg-BG" dirty="0" smtClean="0"/>
              <a:t>	Сигурността </a:t>
            </a:r>
            <a:r>
              <a:rPr lang="bg-BG" dirty="0"/>
              <a:t>на мрежите и </a:t>
            </a:r>
            <a:r>
              <a:rPr lang="bg-BG" dirty="0" smtClean="0"/>
              <a:t> информационните </a:t>
            </a:r>
            <a:r>
              <a:rPr lang="bg-BG" dirty="0"/>
              <a:t>системи включва </a:t>
            </a:r>
            <a:endParaRPr lang="bg-BG" dirty="0" smtClean="0"/>
          </a:p>
          <a:p>
            <a:pPr marL="45720" lvl="0" indent="0">
              <a:lnSpc>
                <a:spcPct val="100000"/>
              </a:lnSpc>
              <a:spcBef>
                <a:spcPts val="0"/>
              </a:spcBef>
              <a:buNone/>
            </a:pPr>
            <a:r>
              <a:rPr lang="bg-BG" dirty="0"/>
              <a:t>	</a:t>
            </a:r>
            <a:r>
              <a:rPr lang="bg-BG" dirty="0" smtClean="0"/>
              <a:t>сигурността </a:t>
            </a:r>
            <a:r>
              <a:rPr lang="bg-BG" dirty="0"/>
              <a:t>на данните, които се </a:t>
            </a:r>
            <a:r>
              <a:rPr lang="bg-BG" dirty="0" smtClean="0"/>
              <a:t>съхраняват</a:t>
            </a:r>
            <a:r>
              <a:rPr lang="bg-BG" dirty="0"/>
              <a:t>, предават и обработват.</a:t>
            </a:r>
          </a:p>
          <a:p>
            <a:pPr marL="45720" indent="0">
              <a:lnSpc>
                <a:spcPct val="100000"/>
              </a:lnSpc>
              <a:spcBef>
                <a:spcPts val="0"/>
              </a:spcBef>
              <a:buNone/>
            </a:pPr>
            <a:r>
              <a:rPr lang="bg-BG" i="1" dirty="0"/>
              <a:t>	</a:t>
            </a:r>
            <a:r>
              <a:rPr lang="bg-BG" i="1" dirty="0" smtClean="0"/>
              <a:t>	</a:t>
            </a:r>
            <a:r>
              <a:rPr lang="en-US" i="1" dirty="0" smtClean="0"/>
              <a:t>			</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345421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buNone/>
            </a:pPr>
            <a:endParaRPr lang="bg-BG" dirty="0"/>
          </a:p>
          <a:p>
            <a:pPr marL="0" indent="0" algn="ctr">
              <a:buNone/>
            </a:pPr>
            <a:endParaRPr lang="bg-BG" dirty="0" smtClean="0"/>
          </a:p>
          <a:p>
            <a:pPr marL="0" indent="0" algn="ctr">
              <a:buNone/>
            </a:pPr>
            <a:endParaRPr lang="bg-BG" dirty="0"/>
          </a:p>
          <a:p>
            <a:pPr marL="0" indent="0" algn="ctr">
              <a:buNone/>
            </a:pPr>
            <a:endParaRPr lang="en-US" sz="3200" dirty="0" smtClean="0">
              <a:solidFill>
                <a:schemeClr val="accent1">
                  <a:lumMod val="75000"/>
                </a:schemeClr>
              </a:solidFill>
            </a:endParaRPr>
          </a:p>
          <a:p>
            <a:pPr marL="0" indent="0">
              <a:lnSpc>
                <a:spcPct val="100000"/>
              </a:lnSpc>
              <a:spcBef>
                <a:spcPts val="0"/>
              </a:spcBef>
              <a:buNone/>
            </a:pPr>
            <a:r>
              <a:rPr lang="en-GB" sz="3200" dirty="0" smtClean="0">
                <a:solidFill>
                  <a:schemeClr val="accent1">
                    <a:lumMod val="75000"/>
                  </a:schemeClr>
                </a:solidFill>
              </a:rPr>
              <a:t>	</a:t>
            </a:r>
            <a:r>
              <a:rPr lang="ru-RU" sz="3200" dirty="0" smtClean="0">
                <a:solidFill>
                  <a:schemeClr val="accent1">
                    <a:lumMod val="75000"/>
                  </a:schemeClr>
                </a:solidFill>
              </a:rPr>
              <a:t>Тема </a:t>
            </a:r>
            <a:r>
              <a:rPr lang="ru-RU" sz="3200" dirty="0">
                <a:solidFill>
                  <a:schemeClr val="accent1">
                    <a:lumMod val="75000"/>
                  </a:schemeClr>
                </a:solidFill>
              </a:rPr>
              <a:t>6: </a:t>
            </a:r>
            <a:endParaRPr lang="en-GB" sz="3200" dirty="0" smtClean="0">
              <a:solidFill>
                <a:schemeClr val="accent1">
                  <a:lumMod val="75000"/>
                </a:schemeClr>
              </a:solidFill>
            </a:endParaRPr>
          </a:p>
          <a:p>
            <a:pPr marL="0" indent="0" algn="ctr">
              <a:lnSpc>
                <a:spcPct val="100000"/>
              </a:lnSpc>
              <a:spcBef>
                <a:spcPts val="0"/>
              </a:spcBef>
              <a:buNone/>
            </a:pPr>
            <a:r>
              <a:rPr lang="ru-RU" sz="3200" dirty="0" err="1" smtClean="0">
                <a:solidFill>
                  <a:schemeClr val="accent1">
                    <a:lumMod val="75000"/>
                  </a:schemeClr>
                </a:solidFill>
              </a:rPr>
              <a:t>Мрежовата</a:t>
            </a:r>
            <a:r>
              <a:rPr lang="ru-RU" sz="3200" dirty="0" smtClean="0">
                <a:solidFill>
                  <a:schemeClr val="accent1">
                    <a:lumMod val="75000"/>
                  </a:schemeClr>
                </a:solidFill>
              </a:rPr>
              <a:t> </a:t>
            </a:r>
            <a:r>
              <a:rPr lang="ru-RU" sz="3200" dirty="0">
                <a:solidFill>
                  <a:schemeClr val="accent1">
                    <a:lumMod val="75000"/>
                  </a:schemeClr>
                </a:solidFill>
              </a:rPr>
              <a:t>и </a:t>
            </a:r>
            <a:r>
              <a:rPr lang="ru-RU" sz="3200" dirty="0" err="1">
                <a:solidFill>
                  <a:schemeClr val="accent1">
                    <a:lumMod val="75000"/>
                  </a:schemeClr>
                </a:solidFill>
              </a:rPr>
              <a:t>информационна</a:t>
            </a:r>
            <a:r>
              <a:rPr lang="ru-RU" sz="3200" dirty="0">
                <a:solidFill>
                  <a:schemeClr val="accent1">
                    <a:lumMod val="75000"/>
                  </a:schemeClr>
                </a:solidFill>
              </a:rPr>
              <a:t> </a:t>
            </a:r>
            <a:r>
              <a:rPr lang="ru-RU" sz="3200" dirty="0" err="1">
                <a:solidFill>
                  <a:schemeClr val="accent1">
                    <a:lumMod val="75000"/>
                  </a:schemeClr>
                </a:solidFill>
              </a:rPr>
              <a:t>сигурност</a:t>
            </a:r>
            <a:r>
              <a:rPr lang="ru-RU" sz="3200" dirty="0">
                <a:solidFill>
                  <a:schemeClr val="accent1">
                    <a:lumMod val="75000"/>
                  </a:schemeClr>
                </a:solidFill>
              </a:rPr>
              <a:t> </a:t>
            </a:r>
            <a:endParaRPr lang="en-GB" sz="3200" dirty="0" smtClean="0">
              <a:solidFill>
                <a:schemeClr val="accent1">
                  <a:lumMod val="75000"/>
                </a:schemeClr>
              </a:solidFill>
            </a:endParaRPr>
          </a:p>
          <a:p>
            <a:pPr marL="0" indent="0" algn="ctr">
              <a:lnSpc>
                <a:spcPct val="100000"/>
              </a:lnSpc>
              <a:spcBef>
                <a:spcPts val="0"/>
              </a:spcBef>
              <a:buNone/>
            </a:pPr>
            <a:r>
              <a:rPr lang="ru-RU" sz="3200" dirty="0" smtClean="0">
                <a:solidFill>
                  <a:schemeClr val="accent1">
                    <a:lumMod val="75000"/>
                  </a:schemeClr>
                </a:solidFill>
              </a:rPr>
              <a:t>в </a:t>
            </a:r>
            <a:r>
              <a:rPr lang="ru-RU" sz="3200" dirty="0" err="1">
                <a:solidFill>
                  <a:schemeClr val="accent1">
                    <a:lumMod val="75000"/>
                  </a:schemeClr>
                </a:solidFill>
              </a:rPr>
              <a:t>общините</a:t>
            </a:r>
            <a:r>
              <a:rPr lang="ru-RU" sz="3200" dirty="0">
                <a:solidFill>
                  <a:schemeClr val="accent1">
                    <a:lumMod val="75000"/>
                  </a:schemeClr>
                </a:solidFill>
              </a:rPr>
              <a:t> – </a:t>
            </a:r>
            <a:r>
              <a:rPr lang="ru-RU" sz="3200" dirty="0" err="1">
                <a:solidFill>
                  <a:schemeClr val="accent1">
                    <a:lumMod val="75000"/>
                  </a:schemeClr>
                </a:solidFill>
              </a:rPr>
              <a:t>изисквания</a:t>
            </a:r>
            <a:r>
              <a:rPr lang="ru-RU" sz="3200" dirty="0">
                <a:solidFill>
                  <a:schemeClr val="accent1">
                    <a:lumMod val="75000"/>
                  </a:schemeClr>
                </a:solidFill>
              </a:rPr>
              <a:t> на </a:t>
            </a:r>
            <a:r>
              <a:rPr lang="ru-RU" sz="3200" dirty="0" err="1">
                <a:solidFill>
                  <a:schemeClr val="accent1">
                    <a:lumMod val="75000"/>
                  </a:schemeClr>
                </a:solidFill>
              </a:rPr>
              <a:t>законодателството</a:t>
            </a:r>
            <a:r>
              <a:rPr lang="ru-RU" sz="3200" dirty="0">
                <a:solidFill>
                  <a:schemeClr val="accent1">
                    <a:lumMod val="75000"/>
                  </a:schemeClr>
                </a:solidFill>
              </a:rPr>
              <a:t> и организация на </a:t>
            </a:r>
            <a:r>
              <a:rPr lang="ru-RU" sz="3200" dirty="0" err="1">
                <a:solidFill>
                  <a:schemeClr val="accent1">
                    <a:lumMod val="75000"/>
                  </a:schemeClr>
                </a:solidFill>
              </a:rPr>
              <a:t>дейността</a:t>
            </a:r>
            <a:r>
              <a:rPr lang="ru-RU" sz="3200" dirty="0">
                <a:solidFill>
                  <a:schemeClr val="accent1">
                    <a:lumMod val="75000"/>
                  </a:schemeClr>
                </a:solidFill>
              </a:rPr>
              <a:t> в </a:t>
            </a:r>
            <a:r>
              <a:rPr lang="ru-RU" sz="3200" dirty="0" err="1">
                <a:solidFill>
                  <a:schemeClr val="accent1">
                    <a:lumMod val="75000"/>
                  </a:schemeClr>
                </a:solidFill>
              </a:rPr>
              <a:t>общината</a:t>
            </a:r>
            <a:endParaRPr lang="bg-BG" sz="2400"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70244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smtClean="0"/>
              <a:t>Управление </a:t>
            </a:r>
            <a:r>
              <a:rPr lang="bg-BG" b="1" i="1" dirty="0"/>
              <a:t>на </a:t>
            </a:r>
            <a:r>
              <a:rPr lang="bg-BG" b="1" i="1" dirty="0" smtClean="0"/>
              <a:t>ИТ риска</a:t>
            </a:r>
            <a:r>
              <a:rPr lang="bg-BG" dirty="0" smtClean="0"/>
              <a:t> </a:t>
            </a:r>
            <a:endParaRPr lang="bg-BG" dirty="0"/>
          </a:p>
          <a:p>
            <a:pPr marL="45720" lvl="0" indent="0">
              <a:lnSpc>
                <a:spcPct val="100000"/>
              </a:lnSpc>
              <a:spcBef>
                <a:spcPts val="0"/>
              </a:spcBef>
              <a:buNone/>
            </a:pPr>
            <a:r>
              <a:rPr lang="bg-BG" dirty="0"/>
              <a:t>	</a:t>
            </a:r>
            <a:endParaRPr lang="bg-BG" dirty="0" smtClean="0"/>
          </a:p>
          <a:p>
            <a:pPr marL="45720" lvl="0" indent="0">
              <a:lnSpc>
                <a:spcPct val="100000"/>
              </a:lnSpc>
              <a:spcBef>
                <a:spcPts val="0"/>
              </a:spcBef>
              <a:buNone/>
            </a:pPr>
            <a:r>
              <a:rPr lang="bg-BG" dirty="0"/>
              <a:t>	</a:t>
            </a:r>
            <a:r>
              <a:rPr lang="bg-BG" dirty="0" smtClean="0"/>
              <a:t>Създаването</a:t>
            </a:r>
            <a:r>
              <a:rPr lang="bg-BG" dirty="0"/>
              <a:t>, поддръжката и непрекъснатата актуализация на </a:t>
            </a:r>
            <a:endParaRPr lang="bg-BG" dirty="0" smtClean="0"/>
          </a:p>
          <a:p>
            <a:pPr marL="45720" lvl="0" indent="0">
              <a:lnSpc>
                <a:spcPct val="100000"/>
              </a:lnSpc>
              <a:spcBef>
                <a:spcPts val="0"/>
              </a:spcBef>
              <a:buNone/>
            </a:pPr>
            <a:r>
              <a:rPr lang="bg-BG" dirty="0"/>
              <a:t>	</a:t>
            </a:r>
            <a:r>
              <a:rPr lang="bg-BG" dirty="0" smtClean="0"/>
              <a:t>Система </a:t>
            </a:r>
            <a:r>
              <a:rPr lang="bg-BG" dirty="0"/>
              <a:t>за управление сигурността на информацията (СУСИ) </a:t>
            </a:r>
            <a:endParaRPr lang="bg-BG" dirty="0" smtClean="0"/>
          </a:p>
          <a:p>
            <a:pPr marL="45720" lvl="0" indent="0">
              <a:lnSpc>
                <a:spcPct val="100000"/>
              </a:lnSpc>
              <a:spcBef>
                <a:spcPts val="0"/>
              </a:spcBef>
              <a:buNone/>
            </a:pPr>
            <a:r>
              <a:rPr lang="bg-BG" dirty="0"/>
              <a:t>	</a:t>
            </a:r>
            <a:r>
              <a:rPr lang="bg-BG" dirty="0" smtClean="0"/>
              <a:t>(</a:t>
            </a:r>
            <a:r>
              <a:rPr lang="bg-BG" dirty="0" err="1"/>
              <a:t>Information</a:t>
            </a:r>
            <a:r>
              <a:rPr lang="bg-BG" dirty="0"/>
              <a:t> </a:t>
            </a:r>
            <a:r>
              <a:rPr lang="bg-BG" dirty="0" err="1"/>
              <a:t>Security</a:t>
            </a:r>
            <a:r>
              <a:rPr lang="bg-BG" dirty="0"/>
              <a:t> </a:t>
            </a:r>
            <a:r>
              <a:rPr lang="bg-BG" dirty="0" err="1"/>
              <a:t>Management</a:t>
            </a:r>
            <a:r>
              <a:rPr lang="bg-BG" dirty="0"/>
              <a:t> </a:t>
            </a:r>
            <a:r>
              <a:rPr lang="bg-BG" dirty="0" err="1"/>
              <a:t>System</a:t>
            </a:r>
            <a:r>
              <a:rPr lang="bg-BG" dirty="0"/>
              <a:t> - ISMS) дават силна </a:t>
            </a:r>
            <a:endParaRPr lang="bg-BG" dirty="0" smtClean="0"/>
          </a:p>
          <a:p>
            <a:pPr marL="45720" lvl="0" indent="0">
              <a:lnSpc>
                <a:spcPct val="100000"/>
              </a:lnSpc>
              <a:spcBef>
                <a:spcPts val="0"/>
              </a:spcBef>
              <a:buNone/>
            </a:pPr>
            <a:r>
              <a:rPr lang="bg-BG" dirty="0"/>
              <a:t>	</a:t>
            </a:r>
            <a:r>
              <a:rPr lang="bg-BG" dirty="0" smtClean="0"/>
              <a:t>индикация</a:t>
            </a:r>
            <a:r>
              <a:rPr lang="bg-BG" dirty="0"/>
              <a:t>, че се използва систематичен подход за идентифициране, </a:t>
            </a:r>
            <a:endParaRPr lang="bg-BG" dirty="0" smtClean="0"/>
          </a:p>
          <a:p>
            <a:pPr marL="45720" lvl="0" indent="0">
              <a:lnSpc>
                <a:spcPct val="100000"/>
              </a:lnSpc>
              <a:spcBef>
                <a:spcPts val="0"/>
              </a:spcBef>
              <a:buNone/>
            </a:pPr>
            <a:r>
              <a:rPr lang="bg-BG" dirty="0"/>
              <a:t>	</a:t>
            </a:r>
            <a:r>
              <a:rPr lang="bg-BG" dirty="0" smtClean="0"/>
              <a:t>оценка </a:t>
            </a:r>
            <a:r>
              <a:rPr lang="bg-BG" dirty="0"/>
              <a:t>и управление на рисковете за информационна сигурност.</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25378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endParaRPr lang="bg-BG" dirty="0" smtClean="0"/>
          </a:p>
          <a:p>
            <a:pPr marL="45720" lvl="0" indent="0">
              <a:lnSpc>
                <a:spcPct val="100000"/>
              </a:lnSpc>
              <a:spcBef>
                <a:spcPts val="0"/>
              </a:spcBef>
              <a:buNone/>
            </a:pPr>
            <a:r>
              <a:rPr lang="bg-BG" dirty="0"/>
              <a:t>	</a:t>
            </a:r>
            <a:r>
              <a:rPr lang="bg-BG" dirty="0" smtClean="0"/>
              <a:t>	организационни</a:t>
            </a:r>
          </a:p>
          <a:p>
            <a:pPr marL="45720" lvl="0" indent="0">
              <a:lnSpc>
                <a:spcPct val="100000"/>
              </a:lnSpc>
              <a:spcBef>
                <a:spcPts val="0"/>
              </a:spcBef>
              <a:buNone/>
            </a:pPr>
            <a:endParaRPr lang="bg-BG" dirty="0" smtClean="0"/>
          </a:p>
          <a:p>
            <a:pPr marL="45720" lvl="0" indent="0">
              <a:lnSpc>
                <a:spcPct val="100000"/>
              </a:lnSpc>
              <a:spcBef>
                <a:spcPts val="0"/>
              </a:spcBef>
              <a:buNone/>
            </a:pPr>
            <a:r>
              <a:rPr lang="bg-BG" dirty="0"/>
              <a:t>	</a:t>
            </a:r>
            <a:r>
              <a:rPr lang="bg-BG" dirty="0" smtClean="0"/>
              <a:t>	технологични</a:t>
            </a:r>
          </a:p>
          <a:p>
            <a:pPr marL="45720" lvl="0" indent="0">
              <a:lnSpc>
                <a:spcPct val="100000"/>
              </a:lnSpc>
              <a:spcBef>
                <a:spcPts val="0"/>
              </a:spcBef>
              <a:buNone/>
            </a:pPr>
            <a:endParaRPr lang="bg-BG" dirty="0" smtClean="0"/>
          </a:p>
          <a:p>
            <a:pPr marL="45720" lvl="0" indent="0">
              <a:lnSpc>
                <a:spcPct val="100000"/>
              </a:lnSpc>
              <a:spcBef>
                <a:spcPts val="0"/>
              </a:spcBef>
              <a:buNone/>
            </a:pPr>
            <a:r>
              <a:rPr lang="bg-BG" dirty="0"/>
              <a:t>	</a:t>
            </a:r>
            <a:r>
              <a:rPr lang="bg-BG" dirty="0" smtClean="0"/>
              <a:t>	технически</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04349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r>
              <a:rPr lang="en-GB" dirty="0" smtClean="0"/>
              <a:t>	</a:t>
            </a:r>
            <a:r>
              <a:rPr lang="bg-BG" i="1" dirty="0" smtClean="0"/>
              <a:t>Организационни </a:t>
            </a:r>
            <a:r>
              <a:rPr lang="bg-BG" i="1" dirty="0"/>
              <a:t>(административни, процедурни) мерки</a:t>
            </a:r>
            <a:endParaRPr lang="bg-BG" dirty="0"/>
          </a:p>
          <a:p>
            <a:pPr marL="45720" indent="0">
              <a:buNone/>
            </a:pPr>
            <a:r>
              <a:rPr lang="bg-BG" dirty="0" smtClean="0"/>
              <a:t>	- одобрени </a:t>
            </a:r>
            <a:r>
              <a:rPr lang="bg-BG" dirty="0"/>
              <a:t>политики, процедури, стандарти и </a:t>
            </a:r>
            <a:r>
              <a:rPr lang="bg-BG" dirty="0" smtClean="0"/>
              <a:t>указания, нормативната </a:t>
            </a:r>
            <a:r>
              <a:rPr lang="bg-BG" dirty="0"/>
              <a:t>база и </a:t>
            </a:r>
            <a:r>
              <a:rPr lang="bg-BG" dirty="0" smtClean="0"/>
              <a:t>	регулации </a:t>
            </a:r>
            <a:r>
              <a:rPr lang="bg-BG" dirty="0"/>
              <a:t>също са тип административни </a:t>
            </a:r>
            <a:r>
              <a:rPr lang="bg-BG" dirty="0" smtClean="0"/>
              <a:t>мерки</a:t>
            </a:r>
          </a:p>
          <a:p>
            <a:pPr marL="45720" indent="0">
              <a:buNone/>
            </a:pPr>
            <a:r>
              <a:rPr lang="bg-BG" dirty="0"/>
              <a:t>	</a:t>
            </a:r>
            <a:r>
              <a:rPr lang="bg-BG" dirty="0" smtClean="0"/>
              <a:t>Пример: политика </a:t>
            </a:r>
            <a:r>
              <a:rPr lang="bg-BG" dirty="0"/>
              <a:t>за сигурност. Тези мерки формират базата за </a:t>
            </a:r>
            <a:r>
              <a:rPr lang="bg-BG" dirty="0" smtClean="0"/>
              <a:t>	техническите </a:t>
            </a:r>
            <a:r>
              <a:rPr lang="bg-BG" dirty="0"/>
              <a:t>и физическите мерки.</a:t>
            </a:r>
          </a:p>
          <a:p>
            <a:pPr marL="45720" indent="0">
              <a:buNone/>
            </a:pPr>
            <a:r>
              <a:rPr lang="bg-BG" dirty="0" smtClean="0"/>
              <a:t>	- указват </a:t>
            </a:r>
            <a:r>
              <a:rPr lang="bg-BG" dirty="0"/>
              <a:t>на служителите, правата и задълженията им като потребители на </a:t>
            </a:r>
            <a:r>
              <a:rPr lang="bg-BG" dirty="0" smtClean="0"/>
              <a:t>	информационните </a:t>
            </a:r>
            <a:r>
              <a:rPr lang="bg-BG" dirty="0"/>
              <a:t>системи - какво трябва и какво не трябва да правят при </a:t>
            </a:r>
            <a:r>
              <a:rPr lang="bg-BG" dirty="0" smtClean="0"/>
              <a:t>	изпълнението </a:t>
            </a:r>
            <a:r>
              <a:rPr lang="bg-BG" dirty="0"/>
              <a:t>на всекидневната си работа.</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9265918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r>
              <a:rPr lang="en-GB" dirty="0" smtClean="0"/>
              <a:t>	</a:t>
            </a:r>
            <a:r>
              <a:rPr lang="bg-BG" i="1" dirty="0"/>
              <a:t> Технически (логически) мерки </a:t>
            </a:r>
            <a:endParaRPr lang="en-GB" i="1" dirty="0" smtClean="0"/>
          </a:p>
          <a:p>
            <a:pPr marL="45720" indent="0">
              <a:lnSpc>
                <a:spcPct val="100000"/>
              </a:lnSpc>
              <a:spcBef>
                <a:spcPts val="0"/>
              </a:spcBef>
              <a:buNone/>
            </a:pPr>
            <a:r>
              <a:rPr lang="en-GB" dirty="0"/>
              <a:t>	</a:t>
            </a:r>
            <a:r>
              <a:rPr lang="bg-BG" dirty="0"/>
              <a:t>В</a:t>
            </a:r>
            <a:r>
              <a:rPr lang="bg-BG" dirty="0" smtClean="0"/>
              <a:t>ключват </a:t>
            </a:r>
            <a:r>
              <a:rPr lang="bg-BG" dirty="0"/>
              <a:t>използването на софтуер и хардуер за мониторинг и </a:t>
            </a:r>
            <a:r>
              <a:rPr lang="bg-BG" dirty="0" smtClean="0"/>
              <a:t>контрол</a:t>
            </a:r>
          </a:p>
          <a:p>
            <a:pPr marL="45720" indent="0">
              <a:lnSpc>
                <a:spcPct val="100000"/>
              </a:lnSpc>
              <a:spcBef>
                <a:spcPts val="0"/>
              </a:spcBef>
              <a:buNone/>
            </a:pPr>
            <a:r>
              <a:rPr lang="bg-BG" dirty="0"/>
              <a:t>	</a:t>
            </a:r>
            <a:r>
              <a:rPr lang="bg-BG" dirty="0" smtClean="0"/>
              <a:t>на достъп </a:t>
            </a:r>
            <a:r>
              <a:rPr lang="bg-BG" dirty="0"/>
              <a:t>до информацията и компютърните системи. Примери за това </a:t>
            </a:r>
            <a:endParaRPr lang="bg-BG" dirty="0" smtClean="0"/>
          </a:p>
          <a:p>
            <a:pPr marL="45720" indent="0">
              <a:lnSpc>
                <a:spcPct val="100000"/>
              </a:lnSpc>
              <a:spcBef>
                <a:spcPts val="0"/>
              </a:spcBef>
              <a:buNone/>
            </a:pPr>
            <a:r>
              <a:rPr lang="bg-BG" dirty="0"/>
              <a:t>	</a:t>
            </a:r>
            <a:r>
              <a:rPr lang="bg-BG" dirty="0" smtClean="0"/>
              <a:t>са пароли</a:t>
            </a:r>
            <a:r>
              <a:rPr lang="bg-BG" dirty="0"/>
              <a:t>, антивирусен софтуер, защитни стени, контроли за достъп </a:t>
            </a:r>
            <a:endParaRPr lang="bg-BG" dirty="0" smtClean="0"/>
          </a:p>
          <a:p>
            <a:pPr marL="45720" indent="0">
              <a:lnSpc>
                <a:spcPct val="100000"/>
              </a:lnSpc>
              <a:spcBef>
                <a:spcPts val="0"/>
              </a:spcBef>
              <a:buNone/>
            </a:pPr>
            <a:r>
              <a:rPr lang="bg-BG" dirty="0"/>
              <a:t>	</a:t>
            </a:r>
            <a:r>
              <a:rPr lang="bg-BG" dirty="0" smtClean="0"/>
              <a:t>(</a:t>
            </a:r>
            <a:r>
              <a:rPr lang="bg-BG" dirty="0"/>
              <a:t>кой до </a:t>
            </a:r>
            <a:r>
              <a:rPr lang="bg-BG" dirty="0" smtClean="0"/>
              <a:t>коя </a:t>
            </a:r>
            <a:r>
              <a:rPr lang="bg-BG" dirty="0"/>
              <a:t>папка/файл има достъп), криптиране и други</a:t>
            </a:r>
            <a:r>
              <a:rPr lang="bg-BG" dirty="0" smtClean="0"/>
              <a:t>.</a:t>
            </a:r>
          </a:p>
          <a:p>
            <a:pPr marL="45720" indent="0">
              <a:lnSpc>
                <a:spcPct val="100000"/>
              </a:lnSpc>
              <a:spcBef>
                <a:spcPts val="0"/>
              </a:spcBef>
              <a:buNone/>
            </a:pPr>
            <a:endParaRPr lang="bg-BG" dirty="0"/>
          </a:p>
          <a:p>
            <a:pPr marL="45720" indent="0">
              <a:lnSpc>
                <a:spcPct val="100000"/>
              </a:lnSpc>
              <a:spcBef>
                <a:spcPts val="0"/>
              </a:spcBef>
              <a:buNone/>
            </a:pPr>
            <a:r>
              <a:rPr lang="en-GB" dirty="0" smtClean="0"/>
              <a:t>	</a:t>
            </a:r>
            <a:r>
              <a:rPr lang="bg-BG" dirty="0" smtClean="0"/>
              <a:t>Пример </a:t>
            </a:r>
            <a:r>
              <a:rPr lang="bg-BG" dirty="0"/>
              <a:t>за нарушаването на този принцип е използването на акаунт с </a:t>
            </a:r>
            <a:r>
              <a:rPr lang="en-GB" dirty="0" smtClean="0"/>
              <a:t>	</a:t>
            </a:r>
            <a:r>
              <a:rPr lang="bg-BG" dirty="0" smtClean="0"/>
              <a:t>администраторски </a:t>
            </a:r>
            <a:r>
              <a:rPr lang="bg-BG" dirty="0"/>
              <a:t>права на достъп за всекидневни задачи на </a:t>
            </a:r>
            <a:endParaRPr lang="en-GB" dirty="0" smtClean="0"/>
          </a:p>
          <a:p>
            <a:pPr marL="45720" indent="0">
              <a:lnSpc>
                <a:spcPct val="100000"/>
              </a:lnSpc>
              <a:spcBef>
                <a:spcPts val="0"/>
              </a:spcBef>
              <a:buNone/>
            </a:pPr>
            <a:r>
              <a:rPr lang="en-GB" dirty="0"/>
              <a:t>	</a:t>
            </a:r>
            <a:r>
              <a:rPr lang="bg-BG" dirty="0" smtClean="0"/>
              <a:t>ИТ </a:t>
            </a:r>
            <a:r>
              <a:rPr lang="bg-BG" dirty="0"/>
              <a:t>експертите.</a:t>
            </a: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5509032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r>
              <a:rPr lang="en-GB" dirty="0" smtClean="0"/>
              <a:t>	</a:t>
            </a:r>
            <a:r>
              <a:rPr lang="bg-BG" i="1" dirty="0"/>
              <a:t> Физически мерки</a:t>
            </a:r>
            <a:endParaRPr lang="bg-BG" dirty="0"/>
          </a:p>
          <a:p>
            <a:pPr marL="45720" indent="0">
              <a:buNone/>
            </a:pPr>
            <a:r>
              <a:rPr lang="bg-BG" dirty="0"/>
              <a:t>	</a:t>
            </a:r>
            <a:r>
              <a:rPr lang="bg-BG" dirty="0" smtClean="0"/>
              <a:t>Включват </a:t>
            </a:r>
            <a:r>
              <a:rPr lang="bg-BG" dirty="0"/>
              <a:t>мониторинг и контрол над работната среда, като контрол на </a:t>
            </a:r>
            <a:r>
              <a:rPr lang="bg-BG" dirty="0" smtClean="0"/>
              <a:t>	достъп</a:t>
            </a:r>
            <a:r>
              <a:rPr lang="bg-BG" dirty="0"/>
              <a:t>, видеонаблюдение, алармена инсталация, системи за </a:t>
            </a:r>
            <a:r>
              <a:rPr lang="bg-BG" dirty="0" smtClean="0"/>
              <a:t>	противопожарна </a:t>
            </a:r>
            <a:r>
              <a:rPr lang="bg-BG" dirty="0"/>
              <a:t>охрана. </a:t>
            </a:r>
          </a:p>
          <a:p>
            <a:pPr marL="45720" indent="0">
              <a:buNone/>
            </a:pPr>
            <a:r>
              <a:rPr lang="bg-BG" dirty="0" smtClean="0"/>
              <a:t>	Важен </a:t>
            </a:r>
            <a:r>
              <a:rPr lang="bg-BG" dirty="0"/>
              <a:t>аспект от защитата на информацията при обработката и </a:t>
            </a:r>
            <a:r>
              <a:rPr lang="bg-BG" dirty="0" smtClean="0"/>
              <a:t>	съхранението </a:t>
            </a:r>
            <a:r>
              <a:rPr lang="bg-BG" dirty="0"/>
              <a:t>и в компютърни системи и предаването и в локални мрежи е </a:t>
            </a:r>
            <a:r>
              <a:rPr lang="bg-BG" dirty="0" smtClean="0"/>
              <a:t>	физическата </a:t>
            </a:r>
            <a:r>
              <a:rPr lang="bg-BG" dirty="0"/>
              <a:t>защита на кабелната система, комуникационното оборудване, </a:t>
            </a:r>
            <a:r>
              <a:rPr lang="bg-BG" dirty="0" smtClean="0"/>
              <a:t>	сървърите </a:t>
            </a:r>
            <a:r>
              <a:rPr lang="bg-BG" dirty="0"/>
              <a:t>и работните станции от неоторизиран достъп.</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7466583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ru-RU" b="1" i="1" dirty="0"/>
              <a:t>Мерки за </a:t>
            </a:r>
            <a:r>
              <a:rPr lang="ru-RU" b="1" i="1" dirty="0" err="1"/>
              <a:t>осигуряване</a:t>
            </a:r>
            <a:r>
              <a:rPr lang="ru-RU" b="1" i="1" dirty="0"/>
              <a:t> на </a:t>
            </a:r>
            <a:r>
              <a:rPr lang="ru-RU" b="1" i="1" dirty="0" err="1"/>
              <a:t>мрежова</a:t>
            </a:r>
            <a:r>
              <a:rPr lang="ru-RU" b="1" i="1" dirty="0"/>
              <a:t> и </a:t>
            </a:r>
            <a:r>
              <a:rPr lang="ru-RU" b="1" i="1" dirty="0" err="1"/>
              <a:t>информационна</a:t>
            </a:r>
            <a:r>
              <a:rPr lang="ru-RU" b="1" i="1" dirty="0"/>
              <a:t> </a:t>
            </a:r>
            <a:r>
              <a:rPr lang="ru-RU" b="1" i="1" dirty="0" err="1"/>
              <a:t>сигурност</a:t>
            </a:r>
            <a:r>
              <a:rPr lang="ru-RU" b="1" i="1" dirty="0"/>
              <a:t>.</a:t>
            </a:r>
            <a:endParaRPr lang="bg-BG" dirty="0"/>
          </a:p>
          <a:p>
            <a:pPr marL="45720" lvl="0" indent="0">
              <a:lnSpc>
                <a:spcPct val="100000"/>
              </a:lnSpc>
              <a:spcBef>
                <a:spcPts val="0"/>
              </a:spcBef>
              <a:buNone/>
            </a:pPr>
            <a:r>
              <a:rPr lang="bg-BG" dirty="0"/>
              <a:t>	</a:t>
            </a:r>
            <a:r>
              <a:rPr lang="en-GB" dirty="0" smtClean="0"/>
              <a:t>	</a:t>
            </a:r>
            <a:r>
              <a:rPr lang="bg-BG" i="1" dirty="0"/>
              <a:t> Физически мерки</a:t>
            </a:r>
            <a:endParaRPr lang="bg-BG" dirty="0"/>
          </a:p>
          <a:p>
            <a:pPr marL="45720" indent="0">
              <a:buNone/>
            </a:pPr>
            <a:r>
              <a:rPr lang="bg-BG" dirty="0"/>
              <a:t>	</a:t>
            </a:r>
            <a:r>
              <a:rPr lang="bg-BG" dirty="0" smtClean="0"/>
              <a:t>Включват </a:t>
            </a:r>
            <a:r>
              <a:rPr lang="bg-BG" dirty="0"/>
              <a:t>мониторинг и контрол над работната среда, като контрол на </a:t>
            </a:r>
            <a:r>
              <a:rPr lang="bg-BG" dirty="0" smtClean="0"/>
              <a:t>	достъп</a:t>
            </a:r>
            <a:r>
              <a:rPr lang="bg-BG" dirty="0"/>
              <a:t>, видеонаблюдение, алармена инсталация, системи за </a:t>
            </a:r>
            <a:r>
              <a:rPr lang="bg-BG" dirty="0" smtClean="0"/>
              <a:t>	противопожарна </a:t>
            </a:r>
            <a:r>
              <a:rPr lang="bg-BG" dirty="0"/>
              <a:t>охрана. </a:t>
            </a:r>
          </a:p>
          <a:p>
            <a:pPr marL="45720" indent="0">
              <a:buNone/>
            </a:pPr>
            <a:r>
              <a:rPr lang="bg-BG" dirty="0" smtClean="0"/>
              <a:t>	Важен </a:t>
            </a:r>
            <a:r>
              <a:rPr lang="bg-BG" dirty="0"/>
              <a:t>аспект от защитата на информацията при обработката и </a:t>
            </a:r>
            <a:r>
              <a:rPr lang="bg-BG" dirty="0" smtClean="0"/>
              <a:t>	съхранението </a:t>
            </a:r>
            <a:r>
              <a:rPr lang="bg-BG" dirty="0"/>
              <a:t>и в компютърни системи и предаването и в локални мрежи е </a:t>
            </a:r>
            <a:r>
              <a:rPr lang="bg-BG" dirty="0" smtClean="0"/>
              <a:t>	физическата </a:t>
            </a:r>
            <a:r>
              <a:rPr lang="bg-BG" dirty="0"/>
              <a:t>защита на кабелната система, комуникационното оборудване, </a:t>
            </a:r>
            <a:r>
              <a:rPr lang="bg-BG" dirty="0" smtClean="0"/>
              <a:t>	сървърите </a:t>
            </a:r>
            <a:r>
              <a:rPr lang="bg-BG" dirty="0"/>
              <a:t>и работните станции от неоторизиран достъп.</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6384846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a:t>У</a:t>
            </a:r>
            <a:r>
              <a:rPr lang="bg-BG" b="1" i="1" dirty="0" smtClean="0"/>
              <a:t>правлението </a:t>
            </a:r>
            <a:r>
              <a:rPr lang="bg-BG" b="1" i="1" dirty="0"/>
              <a:t>на риска е постоянна итерация</a:t>
            </a:r>
            <a:r>
              <a:rPr lang="bg-BG" b="1" i="1" dirty="0" smtClean="0"/>
              <a:t>.</a:t>
            </a:r>
          </a:p>
          <a:p>
            <a:pPr marL="45720" lvl="0" indent="0">
              <a:buNone/>
            </a:pPr>
            <a:r>
              <a:rPr lang="bg-BG" dirty="0"/>
              <a:t>	</a:t>
            </a:r>
            <a:r>
              <a:rPr lang="bg-BG" dirty="0" smtClean="0"/>
              <a:t> - бизнес </a:t>
            </a:r>
            <a:r>
              <a:rPr lang="bg-BG" dirty="0"/>
              <a:t>средата постоянно се променя и </a:t>
            </a:r>
            <a:endParaRPr lang="bg-BG" dirty="0" smtClean="0"/>
          </a:p>
          <a:p>
            <a:pPr marL="45720" lvl="0" indent="0">
              <a:buNone/>
            </a:pPr>
            <a:r>
              <a:rPr lang="bg-BG" dirty="0"/>
              <a:t>	</a:t>
            </a:r>
            <a:r>
              <a:rPr lang="bg-BG" dirty="0" smtClean="0"/>
              <a:t> - нова </a:t>
            </a:r>
            <a:r>
              <a:rPr lang="bg-BG" dirty="0"/>
              <a:t>заплахи и уязвимости излизат всеки </a:t>
            </a:r>
            <a:r>
              <a:rPr lang="bg-BG" dirty="0" smtClean="0"/>
              <a:t>ден</a:t>
            </a:r>
          </a:p>
          <a:p>
            <a:pPr marL="45720" lvl="0" indent="0">
              <a:lnSpc>
                <a:spcPct val="100000"/>
              </a:lnSpc>
              <a:spcBef>
                <a:spcPts val="0"/>
              </a:spcBef>
              <a:buNone/>
            </a:pPr>
            <a:r>
              <a:rPr lang="bg-BG" dirty="0"/>
              <a:t>	</a:t>
            </a:r>
            <a:endParaRPr lang="bg-BG" dirty="0" smtClean="0"/>
          </a:p>
          <a:p>
            <a:pPr marL="45720" lvl="0" indent="0">
              <a:lnSpc>
                <a:spcPct val="100000"/>
              </a:lnSpc>
              <a:spcBef>
                <a:spcPts val="0"/>
              </a:spcBef>
              <a:buNone/>
            </a:pPr>
            <a:r>
              <a:rPr lang="bg-BG" dirty="0"/>
              <a:t>	</a:t>
            </a:r>
            <a:r>
              <a:rPr lang="bg-BG" dirty="0" smtClean="0"/>
              <a:t>Изборът </a:t>
            </a:r>
            <a:r>
              <a:rPr lang="bg-BG" dirty="0"/>
              <a:t>на контрамерки (контроли), използван за управление на </a:t>
            </a:r>
            <a:endParaRPr lang="bg-BG" dirty="0" smtClean="0"/>
          </a:p>
          <a:p>
            <a:pPr marL="45720" lvl="0" indent="0">
              <a:lnSpc>
                <a:spcPct val="100000"/>
              </a:lnSpc>
              <a:spcBef>
                <a:spcPts val="0"/>
              </a:spcBef>
              <a:buNone/>
            </a:pPr>
            <a:r>
              <a:rPr lang="bg-BG" dirty="0"/>
              <a:t>	</a:t>
            </a:r>
            <a:r>
              <a:rPr lang="bg-BG" dirty="0" smtClean="0"/>
              <a:t>рисковете</a:t>
            </a:r>
            <a:r>
              <a:rPr lang="bg-BG" dirty="0"/>
              <a:t>, </a:t>
            </a:r>
            <a:r>
              <a:rPr lang="bg-BG" dirty="0" smtClean="0"/>
              <a:t>трябва </a:t>
            </a:r>
            <a:r>
              <a:rPr lang="bg-BG" dirty="0"/>
              <a:t>да постигне баланс между производителността, </a:t>
            </a:r>
            <a:r>
              <a:rPr lang="bg-BG" dirty="0" smtClean="0"/>
              <a:t>	разходите</a:t>
            </a:r>
            <a:r>
              <a:rPr lang="bg-BG" dirty="0"/>
              <a:t>, </a:t>
            </a:r>
            <a:r>
              <a:rPr lang="bg-BG" dirty="0" smtClean="0"/>
              <a:t>ефективността </a:t>
            </a:r>
            <a:r>
              <a:rPr lang="bg-BG" dirty="0"/>
              <a:t>на противодействието и стойността на </a:t>
            </a:r>
            <a:endParaRPr lang="bg-BG" dirty="0" smtClean="0"/>
          </a:p>
          <a:p>
            <a:pPr marL="45720" lvl="0" indent="0">
              <a:lnSpc>
                <a:spcPct val="100000"/>
              </a:lnSpc>
              <a:spcBef>
                <a:spcPts val="0"/>
              </a:spcBef>
              <a:buNone/>
            </a:pPr>
            <a:r>
              <a:rPr lang="bg-BG" dirty="0"/>
              <a:t>	</a:t>
            </a:r>
            <a:r>
              <a:rPr lang="bg-BG" dirty="0" smtClean="0"/>
              <a:t>защитения информационен </a:t>
            </a:r>
            <a:r>
              <a:rPr lang="bg-BG" dirty="0"/>
              <a:t>актив.</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36144330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26668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45720" lvl="0" indent="0">
              <a:buNone/>
            </a:pPr>
            <a:r>
              <a:rPr lang="en-GB" i="1" dirty="0" smtClean="0"/>
              <a:t>	</a:t>
            </a:r>
            <a:r>
              <a:rPr lang="bg-BG" b="1" i="1" dirty="0"/>
              <a:t> </a:t>
            </a:r>
            <a:r>
              <a:rPr lang="bg-BG" b="1" i="1" dirty="0"/>
              <a:t>У</a:t>
            </a:r>
            <a:r>
              <a:rPr lang="bg-BG" b="1" i="1" dirty="0" smtClean="0"/>
              <a:t>правлението </a:t>
            </a:r>
            <a:r>
              <a:rPr lang="bg-BG" b="1" i="1" dirty="0"/>
              <a:t>на риска е постоянна итерация</a:t>
            </a:r>
            <a:r>
              <a:rPr lang="bg-BG" b="1" i="1" dirty="0" smtClean="0"/>
              <a:t>.</a:t>
            </a:r>
          </a:p>
          <a:p>
            <a:pPr marL="45720" lvl="0" indent="0">
              <a:lnSpc>
                <a:spcPct val="100000"/>
              </a:lnSpc>
              <a:spcBef>
                <a:spcPts val="0"/>
              </a:spcBef>
              <a:buNone/>
            </a:pPr>
            <a:r>
              <a:rPr lang="bg-BG" dirty="0"/>
              <a:t>	</a:t>
            </a:r>
            <a:r>
              <a:rPr lang="bg-BG" dirty="0" smtClean="0"/>
              <a:t> </a:t>
            </a:r>
          </a:p>
          <a:p>
            <a:pPr marL="45720" lvl="0" indent="0">
              <a:lnSpc>
                <a:spcPct val="100000"/>
              </a:lnSpc>
              <a:spcBef>
                <a:spcPts val="0"/>
              </a:spcBef>
              <a:buNone/>
            </a:pPr>
            <a:r>
              <a:rPr lang="bg-BG" dirty="0"/>
              <a:t>	</a:t>
            </a:r>
            <a:r>
              <a:rPr lang="bg-BG" dirty="0" smtClean="0"/>
              <a:t>Резултатите следва </a:t>
            </a:r>
            <a:r>
              <a:rPr lang="bg-BG" dirty="0"/>
              <a:t>да се документират на всеки етап и на тази база да </a:t>
            </a:r>
            <a:endParaRPr lang="bg-BG" dirty="0" smtClean="0"/>
          </a:p>
          <a:p>
            <a:pPr marL="45720" lvl="0" indent="0">
              <a:lnSpc>
                <a:spcPct val="100000"/>
              </a:lnSpc>
              <a:spcBef>
                <a:spcPts val="0"/>
              </a:spcBef>
              <a:buNone/>
            </a:pPr>
            <a:r>
              <a:rPr lang="bg-BG" dirty="0"/>
              <a:t>	</a:t>
            </a:r>
            <a:r>
              <a:rPr lang="bg-BG" dirty="0" smtClean="0"/>
              <a:t>бъде </a:t>
            </a:r>
            <a:r>
              <a:rPr lang="bg-BG" dirty="0"/>
              <a:t>преразглеждан периодично. Според Наредбата за минималните </a:t>
            </a:r>
            <a:r>
              <a:rPr lang="bg-BG" dirty="0" smtClean="0"/>
              <a:t>	изисквания </a:t>
            </a:r>
            <a:r>
              <a:rPr lang="bg-BG" dirty="0"/>
              <a:t>за мрежова и информационна сигурност (НМИМИС), </a:t>
            </a:r>
            <a:r>
              <a:rPr lang="bg-BG" dirty="0" smtClean="0"/>
              <a:t>това 	следва </a:t>
            </a:r>
            <a:r>
              <a:rPr lang="bg-BG" dirty="0"/>
              <a:t>да се извършва поне </a:t>
            </a:r>
            <a:r>
              <a:rPr lang="bg-BG" dirty="0" smtClean="0"/>
              <a:t>веднъж </a:t>
            </a:r>
            <a:r>
              <a:rPr lang="bg-BG" dirty="0"/>
              <a:t>годишно или когато се налагат </a:t>
            </a:r>
            <a:r>
              <a:rPr lang="bg-BG" dirty="0" smtClean="0"/>
              <a:t>	съществени </a:t>
            </a:r>
            <a:r>
              <a:rPr lang="bg-BG" dirty="0"/>
              <a:t>изменения в целите, </a:t>
            </a:r>
            <a:r>
              <a:rPr lang="bg-BG" dirty="0" smtClean="0"/>
              <a:t>вътрешните </a:t>
            </a:r>
            <a:r>
              <a:rPr lang="bg-BG" dirty="0"/>
              <a:t>и външните условия на </a:t>
            </a:r>
            <a:endParaRPr lang="bg-BG" dirty="0" smtClean="0"/>
          </a:p>
          <a:p>
            <a:pPr marL="45720" lvl="0" indent="0">
              <a:lnSpc>
                <a:spcPct val="100000"/>
              </a:lnSpc>
              <a:spcBef>
                <a:spcPts val="0"/>
              </a:spcBef>
              <a:buNone/>
            </a:pPr>
            <a:r>
              <a:rPr lang="bg-BG" dirty="0"/>
              <a:t>	</a:t>
            </a:r>
            <a:r>
              <a:rPr lang="bg-BG" dirty="0" smtClean="0"/>
              <a:t>работа</a:t>
            </a:r>
            <a:r>
              <a:rPr lang="bg-BG" dirty="0"/>
              <a:t>, информационната и </a:t>
            </a:r>
            <a:r>
              <a:rPr lang="bg-BG" dirty="0" smtClean="0"/>
              <a:t>комуникационната </a:t>
            </a:r>
            <a:r>
              <a:rPr lang="bg-BG" dirty="0"/>
              <a:t>инфраструктура, </a:t>
            </a:r>
            <a:endParaRPr lang="bg-BG" dirty="0" smtClean="0"/>
          </a:p>
          <a:p>
            <a:pPr marL="45720" lvl="0" indent="0">
              <a:lnSpc>
                <a:spcPct val="100000"/>
              </a:lnSpc>
              <a:spcBef>
                <a:spcPts val="0"/>
              </a:spcBef>
              <a:buNone/>
            </a:pPr>
            <a:r>
              <a:rPr lang="bg-BG" dirty="0"/>
              <a:t>	</a:t>
            </a:r>
            <a:r>
              <a:rPr lang="bg-BG" dirty="0" smtClean="0"/>
              <a:t>дейностите </a:t>
            </a:r>
            <a:r>
              <a:rPr lang="bg-BG" dirty="0"/>
              <a:t>или процесите</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286125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45720" indent="0">
              <a:lnSpc>
                <a:spcPct val="100000"/>
              </a:lnSpc>
              <a:spcBef>
                <a:spcPts val="0"/>
              </a:spcBef>
              <a:buNone/>
            </a:pPr>
            <a:r>
              <a:rPr lang="en-GB" b="1" dirty="0" smtClean="0">
                <a:solidFill>
                  <a:schemeClr val="accent1">
                    <a:lumMod val="75000"/>
                  </a:schemeClr>
                </a:solidFill>
              </a:rPr>
              <a:t>	</a:t>
            </a:r>
            <a:r>
              <a:rPr lang="en-GB" b="1" dirty="0" smtClean="0"/>
              <a:t>I</a:t>
            </a:r>
            <a:r>
              <a:rPr lang="en-US" b="1" dirty="0" smtClean="0"/>
              <a:t>I</a:t>
            </a:r>
            <a:r>
              <a:rPr lang="en-GB" b="1" dirty="0" smtClean="0"/>
              <a:t>I – </a:t>
            </a:r>
            <a:r>
              <a:rPr lang="bg-BG" b="1" dirty="0" smtClean="0"/>
              <a:t>Нормативна уредба</a:t>
            </a:r>
            <a:endParaRPr lang="bg-BG" dirty="0"/>
          </a:p>
          <a:p>
            <a:pPr marL="45720" indent="0">
              <a:lnSpc>
                <a:spcPct val="100000"/>
              </a:lnSpc>
              <a:spcBef>
                <a:spcPts val="0"/>
              </a:spcBef>
              <a:buNone/>
            </a:pPr>
            <a:r>
              <a:rPr lang="en-US" dirty="0"/>
              <a:t>	</a:t>
            </a:r>
          </a:p>
          <a:p>
            <a:pPr marL="45720" indent="0">
              <a:lnSpc>
                <a:spcPct val="100000"/>
              </a:lnSpc>
              <a:spcBef>
                <a:spcPts val="0"/>
              </a:spcBef>
              <a:buNone/>
            </a:pPr>
            <a:r>
              <a:rPr lang="en-GB" dirty="0"/>
              <a:t>	</a:t>
            </a:r>
            <a:r>
              <a:rPr lang="bg-BG" dirty="0" smtClean="0"/>
              <a:t>Основният закон</a:t>
            </a:r>
            <a:r>
              <a:rPr lang="bg-BG" dirty="0"/>
              <a:t>, уреждащ мрежовата и информационна сигурност в </a:t>
            </a:r>
            <a:r>
              <a:rPr lang="en-US" dirty="0" smtClean="0"/>
              <a:t>	</a:t>
            </a:r>
            <a:r>
              <a:rPr lang="bg-BG" dirty="0" smtClean="0"/>
              <a:t>Република </a:t>
            </a:r>
            <a:r>
              <a:rPr lang="bg-BG" dirty="0"/>
              <a:t>България е Закон за </a:t>
            </a:r>
            <a:r>
              <a:rPr lang="bg-BG" dirty="0" smtClean="0"/>
              <a:t>киберсигурност (ЗКИ). </a:t>
            </a:r>
            <a:endParaRPr lang="en-US" dirty="0" smtClean="0"/>
          </a:p>
          <a:p>
            <a:pPr marL="45720" indent="0">
              <a:lnSpc>
                <a:spcPct val="100000"/>
              </a:lnSpc>
              <a:spcBef>
                <a:spcPts val="0"/>
              </a:spcBef>
              <a:buNone/>
            </a:pPr>
            <a:r>
              <a:rPr lang="en-US" dirty="0"/>
              <a:t>	</a:t>
            </a:r>
            <a:r>
              <a:rPr lang="bg-BG" dirty="0" smtClean="0"/>
              <a:t>Приет </a:t>
            </a:r>
            <a:r>
              <a:rPr lang="bg-BG" dirty="0"/>
              <a:t>от 44-то Народно събрание на 31 октомври 2018 г. и обнародван в </a:t>
            </a:r>
            <a:r>
              <a:rPr lang="en-US" dirty="0" smtClean="0"/>
              <a:t>	</a:t>
            </a:r>
            <a:r>
              <a:rPr lang="bg-BG" dirty="0" smtClean="0"/>
              <a:t>брой </a:t>
            </a:r>
            <a:r>
              <a:rPr lang="bg-BG" dirty="0"/>
              <a:t>94 на Държавен Вестник на 13 ноември 2018г. </a:t>
            </a:r>
            <a:endParaRPr lang="en-US" dirty="0" smtClean="0"/>
          </a:p>
          <a:p>
            <a:pPr marL="45720" indent="0">
              <a:lnSpc>
                <a:spcPct val="100000"/>
              </a:lnSpc>
              <a:spcBef>
                <a:spcPts val="0"/>
              </a:spcBef>
              <a:buNone/>
            </a:pPr>
            <a:r>
              <a:rPr lang="en-US" dirty="0"/>
              <a:t>	</a:t>
            </a:r>
            <a:r>
              <a:rPr lang="bg-BG" dirty="0" smtClean="0"/>
              <a:t>ЗКИ </a:t>
            </a:r>
            <a:r>
              <a:rPr lang="bg-BG" dirty="0"/>
              <a:t>транспонира Директива (EС) 2016/1148 на Европейския парламент и </a:t>
            </a:r>
            <a:r>
              <a:rPr lang="bg-BG" dirty="0" smtClean="0"/>
              <a:t>	на </a:t>
            </a:r>
            <a:r>
              <a:rPr lang="bg-BG" dirty="0"/>
              <a:t>Съвета от 6 юли 2016 година относно мерки за високо общо ниво на </a:t>
            </a:r>
            <a:r>
              <a:rPr lang="bg-BG" dirty="0" smtClean="0"/>
              <a:t>	сигурност </a:t>
            </a:r>
            <a:r>
              <a:rPr lang="bg-BG" dirty="0"/>
              <a:t>на мрежите и информационните системи в Съюза.</a:t>
            </a: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385704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lnSpcReduction="10000"/>
          </a:bodyPr>
          <a:lstStyle/>
          <a:p>
            <a:pPr marL="45720" lvl="0" indent="0" algn="ctr">
              <a:lnSpc>
                <a:spcPct val="100000"/>
              </a:lnSpc>
              <a:spcBef>
                <a:spcPts val="0"/>
              </a:spcBef>
              <a:buNone/>
            </a:pPr>
            <a:r>
              <a:rPr lang="bg-BG" b="1" dirty="0" smtClean="0"/>
              <a:t>РЕГЛАМЕНТ </a:t>
            </a:r>
            <a:r>
              <a:rPr lang="bg-BG" b="1" dirty="0"/>
              <a:t>(ЕС) № 526/2013 НА ЕВРОПЕЙСКИЯ </a:t>
            </a:r>
            <a:endParaRPr lang="bg-BG" b="1" dirty="0" smtClean="0"/>
          </a:p>
          <a:p>
            <a:pPr marL="45720" lvl="0" indent="0" algn="ctr">
              <a:lnSpc>
                <a:spcPct val="100000"/>
              </a:lnSpc>
              <a:spcBef>
                <a:spcPts val="0"/>
              </a:spcBef>
              <a:buNone/>
            </a:pPr>
            <a:r>
              <a:rPr lang="bg-BG" b="1" dirty="0" smtClean="0"/>
              <a:t>ПАРЛАМЕНТ </a:t>
            </a:r>
            <a:r>
              <a:rPr lang="bg-BG" b="1" dirty="0"/>
              <a:t>И </a:t>
            </a:r>
            <a:r>
              <a:rPr lang="bg-BG" b="1" dirty="0" smtClean="0"/>
              <a:t>НА </a:t>
            </a:r>
            <a:r>
              <a:rPr lang="bg-BG" b="1" dirty="0"/>
              <a:t>СЪВЕТА от 21 май 2013 година </a:t>
            </a:r>
            <a:endParaRPr lang="bg-BG" b="1" dirty="0" smtClean="0"/>
          </a:p>
          <a:p>
            <a:pPr marL="45720" lvl="0" indent="0" algn="ctr">
              <a:lnSpc>
                <a:spcPct val="100000"/>
              </a:lnSpc>
              <a:spcBef>
                <a:spcPts val="0"/>
              </a:spcBef>
              <a:buNone/>
            </a:pPr>
            <a:r>
              <a:rPr lang="bg-BG" b="1" dirty="0" smtClean="0"/>
              <a:t>относно </a:t>
            </a:r>
            <a:r>
              <a:rPr lang="bg-BG" b="1" dirty="0"/>
              <a:t>Агенцията на </a:t>
            </a:r>
            <a:r>
              <a:rPr lang="bg-BG" b="1" dirty="0" smtClean="0"/>
              <a:t>Европейския </a:t>
            </a:r>
            <a:r>
              <a:rPr lang="bg-BG" b="1" dirty="0"/>
              <a:t>съюз за мрежова и </a:t>
            </a:r>
            <a:endParaRPr lang="bg-BG" b="1" dirty="0"/>
          </a:p>
          <a:p>
            <a:pPr marL="45720" lvl="0" indent="0" algn="ctr">
              <a:lnSpc>
                <a:spcPct val="100000"/>
              </a:lnSpc>
              <a:spcBef>
                <a:spcPts val="0"/>
              </a:spcBef>
              <a:buNone/>
            </a:pPr>
            <a:r>
              <a:rPr lang="bg-BG" b="1" dirty="0" smtClean="0"/>
              <a:t>информационна </a:t>
            </a:r>
            <a:r>
              <a:rPr lang="bg-BG" b="1" dirty="0"/>
              <a:t>сигурност (ENISA</a:t>
            </a:r>
            <a:r>
              <a:rPr lang="bg-BG" b="1" dirty="0" smtClean="0"/>
              <a:t>)</a:t>
            </a:r>
          </a:p>
          <a:p>
            <a:pPr marL="45720" lvl="0" indent="0">
              <a:lnSpc>
                <a:spcPct val="100000"/>
              </a:lnSpc>
              <a:spcBef>
                <a:spcPts val="0"/>
              </a:spcBef>
              <a:buNone/>
            </a:pPr>
            <a:endParaRPr lang="bg-BG" dirty="0" smtClean="0"/>
          </a:p>
          <a:p>
            <a:pPr marL="45720" lvl="0" indent="0">
              <a:lnSpc>
                <a:spcPct val="100000"/>
              </a:lnSpc>
              <a:spcBef>
                <a:spcPts val="0"/>
              </a:spcBef>
              <a:buNone/>
            </a:pPr>
            <a:r>
              <a:rPr lang="bg-BG" dirty="0" smtClean="0"/>
              <a:t>допринасяне </a:t>
            </a:r>
            <a:r>
              <a:rPr lang="bg-BG" dirty="0"/>
              <a:t>за високо ниво на мрежова и информационна сигурност в рамките на Съюза и с оглед повишаване на осведомеността за мрежовата и информационната сигурност и </a:t>
            </a:r>
            <a:r>
              <a:rPr lang="bg-BG" b="1" dirty="0"/>
              <a:t>създаване и популяризиране на култура на мрежова и информационна сигурност сред обществото в полза на гражданите, потребителите, предприятията и организациите от публичния сектор в Съюза</a:t>
            </a:r>
            <a:r>
              <a:rPr lang="bg-BG" b="1" dirty="0" smtClean="0"/>
              <a:t>.</a:t>
            </a:r>
            <a:endParaRPr lang="bg-BG" b="1"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50679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0" indent="0">
              <a:lnSpc>
                <a:spcPct val="100000"/>
              </a:lnSpc>
              <a:buNone/>
            </a:pPr>
            <a:r>
              <a:rPr lang="en-GB" b="1" dirty="0" smtClean="0">
                <a:solidFill>
                  <a:schemeClr val="accent1">
                    <a:lumMod val="75000"/>
                  </a:schemeClr>
                </a:solidFill>
              </a:rPr>
              <a:t>	I </a:t>
            </a:r>
            <a:r>
              <a:rPr lang="en-GB" b="1" dirty="0">
                <a:solidFill>
                  <a:schemeClr val="accent1">
                    <a:lumMod val="75000"/>
                  </a:schemeClr>
                </a:solidFill>
              </a:rPr>
              <a:t>– </a:t>
            </a:r>
            <a:r>
              <a:rPr lang="bg-BG" b="1" dirty="0">
                <a:solidFill>
                  <a:schemeClr val="accent1">
                    <a:lumMod val="75000"/>
                  </a:schemeClr>
                </a:solidFill>
              </a:rPr>
              <a:t>Цел</a:t>
            </a:r>
            <a:endParaRPr lang="en-US" b="1" dirty="0">
              <a:solidFill>
                <a:schemeClr val="accent1">
                  <a:lumMod val="75000"/>
                </a:schemeClr>
              </a:solidFill>
            </a:endParaRPr>
          </a:p>
          <a:p>
            <a:pPr marL="845820" lvl="2" indent="-342900">
              <a:lnSpc>
                <a:spcPct val="100000"/>
              </a:lnSpc>
            </a:pPr>
            <a:endParaRPr lang="en-US" sz="2200" dirty="0">
              <a:solidFill>
                <a:schemeClr val="accent1">
                  <a:lumMod val="75000"/>
                </a:schemeClr>
              </a:solidFill>
            </a:endParaRPr>
          </a:p>
          <a:p>
            <a:pPr marL="845820" lvl="2" indent="-342900">
              <a:lnSpc>
                <a:spcPct val="100000"/>
              </a:lnSpc>
            </a:pPr>
            <a:r>
              <a:rPr lang="ru-RU" sz="2200" dirty="0" err="1">
                <a:solidFill>
                  <a:schemeClr val="accent1">
                    <a:lumMod val="75000"/>
                  </a:schemeClr>
                </a:solidFill>
              </a:rPr>
              <a:t>основни</a:t>
            </a:r>
            <a:r>
              <a:rPr lang="ru-RU" sz="2200" dirty="0">
                <a:solidFill>
                  <a:schemeClr val="accent1">
                    <a:lumMod val="75000"/>
                  </a:schemeClr>
                </a:solidFill>
              </a:rPr>
              <a:t> понятия и </a:t>
            </a:r>
            <a:r>
              <a:rPr lang="ru-RU" sz="2200" dirty="0" err="1">
                <a:solidFill>
                  <a:schemeClr val="accent1">
                    <a:lumMod val="75000"/>
                  </a:schemeClr>
                </a:solidFill>
              </a:rPr>
              <a:t>базови</a:t>
            </a:r>
            <a:r>
              <a:rPr lang="ru-RU" sz="2200" dirty="0">
                <a:solidFill>
                  <a:schemeClr val="accent1">
                    <a:lumMod val="75000"/>
                  </a:schemeClr>
                </a:solidFill>
              </a:rPr>
              <a:t> знания в </a:t>
            </a:r>
            <a:r>
              <a:rPr lang="ru-RU" sz="2200" dirty="0" err="1">
                <a:solidFill>
                  <a:schemeClr val="accent1">
                    <a:lumMod val="75000"/>
                  </a:schemeClr>
                </a:solidFill>
              </a:rPr>
              <a:t>областта</a:t>
            </a:r>
            <a:r>
              <a:rPr lang="ru-RU" sz="2200" dirty="0">
                <a:solidFill>
                  <a:schemeClr val="accent1">
                    <a:lumMod val="75000"/>
                  </a:schemeClr>
                </a:solidFill>
              </a:rPr>
              <a:t> на </a:t>
            </a:r>
            <a:r>
              <a:rPr lang="ru-RU" sz="2200" dirty="0" err="1">
                <a:solidFill>
                  <a:schemeClr val="accent1">
                    <a:lumMod val="75000"/>
                  </a:schemeClr>
                </a:solidFill>
              </a:rPr>
              <a:t>мрежовата</a:t>
            </a:r>
            <a:r>
              <a:rPr lang="ru-RU" sz="2200" dirty="0">
                <a:solidFill>
                  <a:schemeClr val="accent1">
                    <a:lumMod val="75000"/>
                  </a:schemeClr>
                </a:solidFill>
              </a:rPr>
              <a:t> и </a:t>
            </a:r>
            <a:r>
              <a:rPr lang="ru-RU" sz="2200" dirty="0" err="1">
                <a:solidFill>
                  <a:schemeClr val="accent1">
                    <a:lumMod val="75000"/>
                  </a:schemeClr>
                </a:solidFill>
              </a:rPr>
              <a:t>информационната</a:t>
            </a:r>
            <a:r>
              <a:rPr lang="ru-RU" sz="2200" dirty="0">
                <a:solidFill>
                  <a:schemeClr val="accent1">
                    <a:lumMod val="75000"/>
                  </a:schemeClr>
                </a:solidFill>
              </a:rPr>
              <a:t> </a:t>
            </a:r>
            <a:r>
              <a:rPr lang="ru-RU" sz="2200" dirty="0" err="1" smtClean="0">
                <a:solidFill>
                  <a:schemeClr val="accent1">
                    <a:lumMod val="75000"/>
                  </a:schemeClr>
                </a:solidFill>
              </a:rPr>
              <a:t>сигурност</a:t>
            </a:r>
            <a:endParaRPr lang="en-GB" sz="2200" dirty="0" smtClean="0">
              <a:solidFill>
                <a:schemeClr val="accent1">
                  <a:lumMod val="75000"/>
                </a:schemeClr>
              </a:solidFill>
            </a:endParaRPr>
          </a:p>
          <a:p>
            <a:pPr marL="845820" lvl="2" indent="-342900">
              <a:lnSpc>
                <a:spcPct val="100000"/>
              </a:lnSpc>
            </a:pPr>
            <a:endParaRPr lang="en-US" sz="2200" dirty="0">
              <a:solidFill>
                <a:schemeClr val="accent1">
                  <a:lumMod val="75000"/>
                </a:schemeClr>
              </a:solidFill>
            </a:endParaRPr>
          </a:p>
          <a:p>
            <a:pPr marL="845820" lvl="2" indent="-342900">
              <a:lnSpc>
                <a:spcPct val="100000"/>
              </a:lnSpc>
            </a:pPr>
            <a:r>
              <a:rPr lang="ru-RU" sz="2200" dirty="0" err="1">
                <a:solidFill>
                  <a:schemeClr val="accent1">
                    <a:lumMod val="75000"/>
                  </a:schemeClr>
                </a:solidFill>
              </a:rPr>
              <a:t>преглед</a:t>
            </a:r>
            <a:r>
              <a:rPr lang="ru-RU" sz="2200" dirty="0">
                <a:solidFill>
                  <a:schemeClr val="accent1">
                    <a:lumMod val="75000"/>
                  </a:schemeClr>
                </a:solidFill>
              </a:rPr>
              <a:t> на </a:t>
            </a:r>
            <a:r>
              <a:rPr lang="ru-RU" sz="2200" dirty="0" err="1">
                <a:solidFill>
                  <a:schemeClr val="accent1">
                    <a:lumMod val="75000"/>
                  </a:schemeClr>
                </a:solidFill>
              </a:rPr>
              <a:t>нормативните</a:t>
            </a:r>
            <a:r>
              <a:rPr lang="ru-RU" sz="2200" dirty="0">
                <a:solidFill>
                  <a:schemeClr val="accent1">
                    <a:lumMod val="75000"/>
                  </a:schemeClr>
                </a:solidFill>
              </a:rPr>
              <a:t> </a:t>
            </a:r>
            <a:r>
              <a:rPr lang="ru-RU" sz="2200" dirty="0" err="1">
                <a:solidFill>
                  <a:schemeClr val="accent1">
                    <a:lumMod val="75000"/>
                  </a:schemeClr>
                </a:solidFill>
              </a:rPr>
              <a:t>актове</a:t>
            </a:r>
            <a:r>
              <a:rPr lang="ru-RU" sz="2200" dirty="0">
                <a:solidFill>
                  <a:schemeClr val="accent1">
                    <a:lumMod val="75000"/>
                  </a:schemeClr>
                </a:solidFill>
              </a:rPr>
              <a:t>, </a:t>
            </a:r>
            <a:r>
              <a:rPr lang="ru-RU" sz="2200" dirty="0" err="1">
                <a:solidFill>
                  <a:schemeClr val="accent1">
                    <a:lumMod val="75000"/>
                  </a:schemeClr>
                </a:solidFill>
              </a:rPr>
              <a:t>формиращи</a:t>
            </a:r>
            <a:r>
              <a:rPr lang="ru-RU" sz="2200" dirty="0">
                <a:solidFill>
                  <a:schemeClr val="accent1">
                    <a:lumMod val="75000"/>
                  </a:schemeClr>
                </a:solidFill>
              </a:rPr>
              <a:t> </a:t>
            </a:r>
            <a:r>
              <a:rPr lang="ru-RU" sz="2200" dirty="0" err="1">
                <a:solidFill>
                  <a:schemeClr val="accent1">
                    <a:lumMod val="75000"/>
                  </a:schemeClr>
                </a:solidFill>
              </a:rPr>
              <a:t>основата</a:t>
            </a:r>
            <a:r>
              <a:rPr lang="ru-RU" sz="2200" dirty="0">
                <a:solidFill>
                  <a:schemeClr val="accent1">
                    <a:lumMod val="75000"/>
                  </a:schemeClr>
                </a:solidFill>
              </a:rPr>
              <a:t> на </a:t>
            </a:r>
            <a:r>
              <a:rPr lang="ru-RU" sz="2200" dirty="0" err="1">
                <a:solidFill>
                  <a:schemeClr val="accent1">
                    <a:lumMod val="75000"/>
                  </a:schemeClr>
                </a:solidFill>
              </a:rPr>
              <a:t>държавната</a:t>
            </a:r>
            <a:r>
              <a:rPr lang="ru-RU" sz="2200" dirty="0">
                <a:solidFill>
                  <a:schemeClr val="accent1">
                    <a:lumMod val="75000"/>
                  </a:schemeClr>
                </a:solidFill>
              </a:rPr>
              <a:t> политика в </a:t>
            </a:r>
            <a:r>
              <a:rPr lang="ru-RU" sz="2200" dirty="0" err="1">
                <a:solidFill>
                  <a:schemeClr val="accent1">
                    <a:lumMod val="75000"/>
                  </a:schemeClr>
                </a:solidFill>
              </a:rPr>
              <a:t>областта</a:t>
            </a:r>
            <a:r>
              <a:rPr lang="ru-RU" sz="2200" dirty="0">
                <a:solidFill>
                  <a:schemeClr val="accent1">
                    <a:lumMod val="75000"/>
                  </a:schemeClr>
                </a:solidFill>
              </a:rPr>
              <a:t> на </a:t>
            </a:r>
            <a:r>
              <a:rPr lang="ru-RU" sz="2200" dirty="0" err="1">
                <a:solidFill>
                  <a:schemeClr val="accent1">
                    <a:lumMod val="75000"/>
                  </a:schemeClr>
                </a:solidFill>
              </a:rPr>
              <a:t>киберсигурността</a:t>
            </a:r>
            <a:endParaRPr lang="bg-BG" sz="2200" dirty="0"/>
          </a:p>
          <a:p>
            <a:pPr marL="0" indent="0" algn="ctr">
              <a:buNone/>
            </a:pP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2063339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45720" lvl="0" indent="0" algn="ctr">
              <a:lnSpc>
                <a:spcPct val="100000"/>
              </a:lnSpc>
              <a:spcBef>
                <a:spcPts val="0"/>
              </a:spcBef>
              <a:buNone/>
            </a:pPr>
            <a:endParaRPr lang="bg-BG" b="1" dirty="0" smtClean="0"/>
          </a:p>
          <a:p>
            <a:pPr marL="45720" lvl="0" indent="0" algn="ctr">
              <a:lnSpc>
                <a:spcPct val="100000"/>
              </a:lnSpc>
              <a:spcBef>
                <a:spcPts val="0"/>
              </a:spcBef>
              <a:buNone/>
            </a:pPr>
            <a:endParaRPr lang="bg-BG" b="1" dirty="0" smtClean="0"/>
          </a:p>
          <a:p>
            <a:pPr marL="45720" lvl="0" indent="0" algn="ctr">
              <a:lnSpc>
                <a:spcPct val="100000"/>
              </a:lnSpc>
              <a:spcBef>
                <a:spcPts val="0"/>
              </a:spcBef>
              <a:buNone/>
            </a:pPr>
            <a:r>
              <a:rPr lang="bg-BG" b="1" dirty="0" smtClean="0"/>
              <a:t>РЕГЛАМЕНТ </a:t>
            </a:r>
            <a:r>
              <a:rPr lang="bg-BG" b="1" dirty="0"/>
              <a:t>(ЕС) № 526/2013 НА ЕВРОПЕЙСКИЯ </a:t>
            </a:r>
          </a:p>
          <a:p>
            <a:pPr marL="45720" lvl="0" indent="0" algn="ctr">
              <a:lnSpc>
                <a:spcPct val="100000"/>
              </a:lnSpc>
              <a:spcBef>
                <a:spcPts val="0"/>
              </a:spcBef>
              <a:buNone/>
            </a:pPr>
            <a:r>
              <a:rPr lang="bg-BG" b="1" dirty="0"/>
              <a:t>ПАРЛАМЕНТ И НА СЪВЕТА от 21 май 2013 година </a:t>
            </a:r>
          </a:p>
          <a:p>
            <a:pPr marL="45720" lvl="0" indent="0" algn="ctr">
              <a:lnSpc>
                <a:spcPct val="100000"/>
              </a:lnSpc>
              <a:spcBef>
                <a:spcPts val="0"/>
              </a:spcBef>
              <a:buNone/>
            </a:pPr>
            <a:r>
              <a:rPr lang="bg-BG" b="1" dirty="0"/>
              <a:t>относно Агенцията на Европейския съюз за мрежова и </a:t>
            </a:r>
          </a:p>
          <a:p>
            <a:pPr marL="45720" lvl="0" indent="0" algn="ctr">
              <a:lnSpc>
                <a:spcPct val="100000"/>
              </a:lnSpc>
              <a:spcBef>
                <a:spcPts val="0"/>
              </a:spcBef>
              <a:buNone/>
            </a:pPr>
            <a:r>
              <a:rPr lang="bg-BG" b="1" dirty="0"/>
              <a:t>информационна сигурност (ENISA)</a:t>
            </a:r>
          </a:p>
          <a:p>
            <a:pPr marL="45720" lvl="0" indent="0" algn="ctr">
              <a:lnSpc>
                <a:spcPct val="100000"/>
              </a:lnSpc>
              <a:spcBef>
                <a:spcPts val="0"/>
              </a:spcBef>
              <a:buNone/>
            </a:pPr>
            <a:endParaRPr lang="bg-BG" b="1" i="1" dirty="0" smtClean="0"/>
          </a:p>
          <a:p>
            <a:pPr marL="45720" lvl="0" indent="0" algn="ctr">
              <a:lnSpc>
                <a:spcPct val="100000"/>
              </a:lnSpc>
              <a:spcBef>
                <a:spcPts val="0"/>
              </a:spcBef>
              <a:buNone/>
            </a:pPr>
            <a:r>
              <a:rPr lang="bg-BG" b="1" i="1" dirty="0" smtClean="0"/>
              <a:t>„</a:t>
            </a:r>
            <a:r>
              <a:rPr lang="bg-BG" b="1" i="1" dirty="0"/>
              <a:t>мрежова и информационна сигурност“</a:t>
            </a:r>
            <a:r>
              <a:rPr lang="bg-BG" dirty="0"/>
              <a:t> </a:t>
            </a:r>
            <a:r>
              <a:rPr lang="bg-BG" dirty="0" smtClean="0"/>
              <a:t>означава </a:t>
            </a:r>
            <a:r>
              <a:rPr lang="bg-BG" dirty="0"/>
              <a:t>способността на дадена мрежа или информационна система </a:t>
            </a:r>
            <a:r>
              <a:rPr lang="bg-BG" dirty="0" smtClean="0"/>
              <a:t>да </a:t>
            </a:r>
            <a:r>
              <a:rPr lang="bg-BG" dirty="0"/>
              <a:t>проявява устойчивост, при определено равнище на доверие, спрямо </a:t>
            </a:r>
            <a:r>
              <a:rPr lang="bg-BG" dirty="0" smtClean="0"/>
              <a:t>случайни </a:t>
            </a:r>
            <a:r>
              <a:rPr lang="bg-BG" dirty="0"/>
              <a:t>събития или незаконни или злонамерени действия, които излагат </a:t>
            </a:r>
            <a:r>
              <a:rPr lang="bg-BG" dirty="0" smtClean="0"/>
              <a:t>на </a:t>
            </a:r>
            <a:r>
              <a:rPr lang="bg-BG" dirty="0"/>
              <a:t>риск наличността, автентичността, целостта и поверителността на </a:t>
            </a:r>
            <a:r>
              <a:rPr lang="bg-BG" dirty="0" smtClean="0"/>
              <a:t>съхранявани </a:t>
            </a:r>
            <a:r>
              <a:rPr lang="bg-BG" dirty="0"/>
              <a:t>или пренасяни данни и на свързаните с тях услуги, предлагани </a:t>
            </a:r>
            <a:r>
              <a:rPr lang="bg-BG" dirty="0" smtClean="0"/>
              <a:t>от </a:t>
            </a:r>
            <a:r>
              <a:rPr lang="bg-BG" dirty="0"/>
              <a:t>или достъпни посредством тези мрежи и системи.</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0" name="Picture 9"/>
          <p:cNvPicPr>
            <a:picLocks noChangeAspect="1"/>
          </p:cNvPicPr>
          <p:nvPr/>
        </p:nvPicPr>
        <p:blipFill>
          <a:blip r:embed="rId3"/>
          <a:stretch>
            <a:fillRect/>
          </a:stretch>
        </p:blipFill>
        <p:spPr>
          <a:xfrm>
            <a:off x="742257" y="335223"/>
            <a:ext cx="2074486" cy="828527"/>
          </a:xfrm>
          <a:prstGeom prst="rect">
            <a:avLst/>
          </a:prstGeom>
        </p:spPr>
      </p:pic>
      <p:pic>
        <p:nvPicPr>
          <p:cNvPr id="11" name="Picture 10"/>
          <p:cNvPicPr>
            <a:picLocks noChangeAspect="1"/>
          </p:cNvPicPr>
          <p:nvPr/>
        </p:nvPicPr>
        <p:blipFill>
          <a:blip r:embed="rId4"/>
          <a:stretch>
            <a:fillRect/>
          </a:stretch>
        </p:blipFill>
        <p:spPr>
          <a:xfrm>
            <a:off x="9648497" y="489067"/>
            <a:ext cx="1705303" cy="828000"/>
          </a:xfrm>
          <a:prstGeom prst="rect">
            <a:avLst/>
          </a:prstGeom>
        </p:spPr>
      </p:pic>
      <p:pic>
        <p:nvPicPr>
          <p:cNvPr id="12" name="Picture 11"/>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866649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a:bodyPr>
          <a:lstStyle/>
          <a:p>
            <a:pPr marL="45720" lvl="0" indent="0" algn="ctr">
              <a:lnSpc>
                <a:spcPct val="100000"/>
              </a:lnSpc>
              <a:spcBef>
                <a:spcPts val="0"/>
              </a:spcBef>
              <a:buNone/>
            </a:pPr>
            <a:r>
              <a:rPr lang="bg-BG" b="1" cap="all" dirty="0"/>
              <a:t>Директива</a:t>
            </a:r>
            <a:r>
              <a:rPr lang="bg-BG" b="1" dirty="0"/>
              <a:t> (EС) 2016/1148 относно мерки за високо общо ниво на сигурност на мрежите и информационните </a:t>
            </a:r>
            <a:r>
              <a:rPr lang="bg-BG" b="1" dirty="0" smtClean="0"/>
              <a:t>системи</a:t>
            </a:r>
          </a:p>
          <a:p>
            <a:pPr marL="45720" lvl="0" indent="0" algn="ctr">
              <a:lnSpc>
                <a:spcPct val="100000"/>
              </a:lnSpc>
              <a:spcBef>
                <a:spcPts val="0"/>
              </a:spcBef>
              <a:buNone/>
            </a:pPr>
            <a:endParaRPr lang="bg-BG" b="1" dirty="0"/>
          </a:p>
          <a:p>
            <a:pPr marL="45720" lvl="0" indent="0" algn="ctr">
              <a:lnSpc>
                <a:spcPct val="100000"/>
              </a:lnSpc>
              <a:spcBef>
                <a:spcPts val="0"/>
              </a:spcBef>
              <a:buNone/>
            </a:pPr>
            <a:endParaRPr lang="bg-BG" dirty="0" smtClean="0"/>
          </a:p>
          <a:p>
            <a:pPr marL="45720" indent="0" algn="just">
              <a:buNone/>
            </a:pPr>
            <a:r>
              <a:rPr lang="bg-BG" dirty="0" smtClean="0"/>
              <a:t>За </a:t>
            </a:r>
            <a:r>
              <a:rPr lang="bg-BG" dirty="0"/>
              <a:t>постигане и поддържане на високо ниво на сигурност на мрежите и информационните системи всяка държава членка следва да има национална стратегия относно сигурността на мрежите и информационните системи, в която да са определени стратегическите цели и конкретните действия на политиката, които ще бъдат изпълнявани.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8925810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97281" y="1838960"/>
            <a:ext cx="9631680" cy="3775659"/>
          </a:xfrm>
        </p:spPr>
        <p:txBody>
          <a:bodyPr>
            <a:normAutofit/>
          </a:bodyPr>
          <a:lstStyle/>
          <a:p>
            <a:pPr marL="45720" lvl="0" indent="0" algn="ctr">
              <a:lnSpc>
                <a:spcPct val="100000"/>
              </a:lnSpc>
              <a:spcBef>
                <a:spcPts val="0"/>
              </a:spcBef>
              <a:buNone/>
            </a:pPr>
            <a:r>
              <a:rPr lang="bg-BG" b="1" cap="all" dirty="0"/>
              <a:t>Директива</a:t>
            </a:r>
            <a:r>
              <a:rPr lang="bg-BG" b="1" dirty="0"/>
              <a:t> (EС) 2016/1148 относно мерки за високо общо ниво на сигурност на мрежите и информационните </a:t>
            </a:r>
            <a:r>
              <a:rPr lang="bg-BG" b="1" dirty="0" smtClean="0"/>
              <a:t>системи</a:t>
            </a:r>
          </a:p>
          <a:p>
            <a:pPr marL="45720" lvl="0" indent="0" algn="ctr">
              <a:lnSpc>
                <a:spcPct val="100000"/>
              </a:lnSpc>
              <a:spcBef>
                <a:spcPts val="0"/>
              </a:spcBef>
              <a:buNone/>
            </a:pPr>
            <a:endParaRPr lang="bg-BG" b="1" dirty="0"/>
          </a:p>
          <a:p>
            <a:pPr marL="45720" lvl="0" indent="0" algn="ctr">
              <a:lnSpc>
                <a:spcPct val="100000"/>
              </a:lnSpc>
              <a:spcBef>
                <a:spcPts val="0"/>
              </a:spcBef>
              <a:buNone/>
            </a:pPr>
            <a:endParaRPr lang="bg-BG" dirty="0" smtClean="0"/>
          </a:p>
          <a:p>
            <a:pPr lvl="0"/>
            <a:r>
              <a:rPr lang="bg-BG" dirty="0"/>
              <a:t>Прилага се единствено по отношение на публичните администрации, които са определени за оператори на основни услуги;</a:t>
            </a:r>
          </a:p>
          <a:p>
            <a:r>
              <a:rPr lang="bg-BG" dirty="0"/>
              <a:t>Отговорността по гарантиране на сигурността на мрежите и информационните системи е в голяма степен на операторите на основни услуги и на доставчиците на цифрови услуги.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945440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lvl="0" indent="0" algn="just">
              <a:lnSpc>
                <a:spcPct val="100000"/>
              </a:lnSpc>
              <a:spcBef>
                <a:spcPts val="0"/>
              </a:spcBef>
              <a:buNone/>
            </a:pPr>
            <a:r>
              <a:rPr lang="bg-BG" dirty="0" smtClean="0"/>
              <a:t>- урежда </a:t>
            </a:r>
            <a:r>
              <a:rPr lang="bg-BG" dirty="0"/>
              <a:t>дейностите по организацията, управлението и контрола на </a:t>
            </a:r>
            <a:r>
              <a:rPr lang="bg-BG" dirty="0" err="1" smtClean="0"/>
              <a:t>киберсигурността</a:t>
            </a:r>
            <a:endParaRPr lang="bg-BG" dirty="0" smtClean="0"/>
          </a:p>
          <a:p>
            <a:pPr marL="45720" lvl="0" indent="0" algn="just">
              <a:lnSpc>
                <a:spcPct val="100000"/>
              </a:lnSpc>
              <a:spcBef>
                <a:spcPts val="0"/>
              </a:spcBef>
              <a:buNone/>
            </a:pPr>
            <a:r>
              <a:rPr lang="bg-BG" dirty="0" smtClean="0"/>
              <a:t>- описва </a:t>
            </a:r>
            <a:r>
              <a:rPr lang="bg-BG" dirty="0"/>
              <a:t>какви мерки е необходимо да бъдат предприети за постигане на високо общо ниво на мрежова и информационна </a:t>
            </a:r>
            <a:r>
              <a:rPr lang="bg-BG" dirty="0" smtClean="0"/>
              <a:t>сигурност</a:t>
            </a:r>
          </a:p>
          <a:p>
            <a:pPr marL="45720" lvl="0" indent="0" algn="just">
              <a:lnSpc>
                <a:spcPct val="100000"/>
              </a:lnSpc>
              <a:spcBef>
                <a:spcPts val="0"/>
              </a:spcBef>
              <a:buNone/>
            </a:pPr>
            <a:r>
              <a:rPr lang="bg-BG" dirty="0" smtClean="0"/>
              <a:t>- определя </a:t>
            </a:r>
            <a:r>
              <a:rPr lang="bg-BG" dirty="0"/>
              <a:t>правомощията и функциите на компетентните органи в областта на </a:t>
            </a:r>
            <a:r>
              <a:rPr lang="bg-BG" dirty="0" err="1" smtClean="0"/>
              <a:t>киберсигурността</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9381069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lvl="0" indent="0" algn="just">
              <a:lnSpc>
                <a:spcPct val="100000"/>
              </a:lnSpc>
              <a:spcBef>
                <a:spcPts val="0"/>
              </a:spcBef>
              <a:buNone/>
            </a:pPr>
            <a:r>
              <a:rPr lang="bg-BG" dirty="0" smtClean="0"/>
              <a:t>- урежда </a:t>
            </a:r>
            <a:r>
              <a:rPr lang="bg-BG" dirty="0"/>
              <a:t>дейностите по организацията, управлението и контрола на </a:t>
            </a:r>
            <a:r>
              <a:rPr lang="bg-BG" dirty="0" err="1" smtClean="0"/>
              <a:t>киберсигурността</a:t>
            </a:r>
            <a:endParaRPr lang="bg-BG" dirty="0" smtClean="0"/>
          </a:p>
          <a:p>
            <a:pPr marL="45720" lvl="0" indent="0" algn="just">
              <a:lnSpc>
                <a:spcPct val="100000"/>
              </a:lnSpc>
              <a:spcBef>
                <a:spcPts val="0"/>
              </a:spcBef>
              <a:buNone/>
            </a:pPr>
            <a:r>
              <a:rPr lang="bg-BG" dirty="0" smtClean="0"/>
              <a:t>- описва </a:t>
            </a:r>
            <a:r>
              <a:rPr lang="bg-BG" dirty="0"/>
              <a:t>какви мерки е необходимо да бъдат предприети за постигане на високо общо ниво на мрежова и информационна </a:t>
            </a:r>
            <a:r>
              <a:rPr lang="bg-BG" dirty="0" smtClean="0"/>
              <a:t>сигурност</a:t>
            </a:r>
          </a:p>
          <a:p>
            <a:pPr marL="45720" lvl="0" indent="0" algn="just">
              <a:lnSpc>
                <a:spcPct val="100000"/>
              </a:lnSpc>
              <a:spcBef>
                <a:spcPts val="0"/>
              </a:spcBef>
              <a:buNone/>
            </a:pPr>
            <a:r>
              <a:rPr lang="bg-BG" dirty="0" smtClean="0"/>
              <a:t>- определя </a:t>
            </a:r>
            <a:r>
              <a:rPr lang="bg-BG" dirty="0"/>
              <a:t>правомощията и функциите на компетентните органи в областта на </a:t>
            </a:r>
            <a:r>
              <a:rPr lang="bg-BG" dirty="0" err="1" smtClean="0"/>
              <a:t>киберсигурността</a:t>
            </a: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2371582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22960" y="1838960"/>
            <a:ext cx="1041399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smtClean="0"/>
              <a:t>	определя </a:t>
            </a:r>
            <a:r>
              <a:rPr lang="bg-BG" dirty="0"/>
              <a:t>изискванията към административните органи и операторите на </a:t>
            </a:r>
            <a:endParaRPr lang="bg-BG" dirty="0" smtClean="0"/>
          </a:p>
          <a:p>
            <a:pPr marL="45720" indent="0">
              <a:buNone/>
            </a:pPr>
            <a:r>
              <a:rPr lang="bg-BG" dirty="0" smtClean="0"/>
              <a:t>	съществени </a:t>
            </a:r>
            <a:r>
              <a:rPr lang="bg-BG" dirty="0"/>
              <a:t>услуги и доставчиците на цифрови услуги – за всеки сектор, </a:t>
            </a:r>
            <a:endParaRPr lang="bg-BG" dirty="0" smtClean="0"/>
          </a:p>
          <a:p>
            <a:pPr marL="45720" indent="0">
              <a:buNone/>
            </a:pPr>
            <a:r>
              <a:rPr lang="bg-BG" dirty="0" smtClean="0"/>
              <a:t>	подсектор </a:t>
            </a:r>
            <a:r>
              <a:rPr lang="bg-BG" dirty="0"/>
              <a:t>и услуги, посочени в приложения № 1 и 2. (чл. 4, ал. 1, т. 1 и 2)</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8980871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95680" y="1838960"/>
            <a:ext cx="1024127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smtClean="0"/>
              <a:t>В обхвата </a:t>
            </a:r>
            <a:r>
              <a:rPr lang="bg-BG" dirty="0"/>
              <a:t>на този закон попадат лицата, осъществяващи публични функции, които не са определени като оператори на съществени услуги, когато тези лица предоставят административни услуги по електронен път, както и  организациите, предоставящи обществени услуги, които не са определени като оператори на съществени услуги или не са доставчици на цифрови услуги по смисъла на този закон, когато тези организации предоставят административни услуги по електронен път.</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767503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a:t>Д</a:t>
            </a:r>
            <a:r>
              <a:rPr lang="bg-BG" dirty="0" smtClean="0"/>
              <a:t>ефиниции </a:t>
            </a:r>
            <a:r>
              <a:rPr lang="bg-BG" dirty="0"/>
              <a:t>за основни </a:t>
            </a:r>
            <a:r>
              <a:rPr lang="bg-BG" dirty="0" smtClean="0"/>
              <a:t>понятия</a:t>
            </a:r>
            <a:endParaRPr lang="bg-BG" dirty="0"/>
          </a:p>
          <a:p>
            <a:r>
              <a:rPr lang="bg-BG" b="1" i="1" dirty="0"/>
              <a:t>Киберсигурност</a:t>
            </a:r>
            <a:r>
              <a:rPr lang="bg-BG" dirty="0"/>
              <a:t> е състояние на обществото и държавата, при което чрез прилагане на комплекс от мерки и действия киберпространството е защитено от заплахи, свързани с неговите независими мрежи и информационна инфраструктура или които могат да нарушат работата им.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99685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a:t>Д</a:t>
            </a:r>
            <a:r>
              <a:rPr lang="bg-BG" dirty="0" smtClean="0"/>
              <a:t>ефиниции </a:t>
            </a:r>
            <a:r>
              <a:rPr lang="bg-BG" dirty="0"/>
              <a:t>за основни </a:t>
            </a:r>
            <a:r>
              <a:rPr lang="bg-BG" dirty="0" smtClean="0"/>
              <a:t>понятия</a:t>
            </a:r>
            <a:endParaRPr lang="en-GB" dirty="0" smtClean="0"/>
          </a:p>
          <a:p>
            <a:pPr marL="45720" indent="0">
              <a:buNone/>
            </a:pPr>
            <a:r>
              <a:rPr lang="bg-BG" b="1" i="1" dirty="0" smtClean="0"/>
              <a:t>Мрежова </a:t>
            </a:r>
            <a:r>
              <a:rPr lang="bg-BG" b="1" i="1" dirty="0"/>
              <a:t>и информационна сигурност</a:t>
            </a:r>
            <a:r>
              <a:rPr lang="bg-BG" dirty="0"/>
              <a:t> е способността на мрежите и информационните системи да се противопоставят на определено ниво на въздействия, засягащи отрицателно наличието, истинността, целостта или поверителността на съхранявани, пренасяни или обработвани данни или на свързаните с тях услуги, предлагани от тези мрежи и информационни системи или достъпни чрез тях.</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15916702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a:t>Д</a:t>
            </a:r>
            <a:r>
              <a:rPr lang="bg-BG" dirty="0" smtClean="0"/>
              <a:t>ефиниции </a:t>
            </a:r>
            <a:r>
              <a:rPr lang="bg-BG" dirty="0"/>
              <a:t>за основни </a:t>
            </a:r>
            <a:r>
              <a:rPr lang="bg-BG" dirty="0" smtClean="0"/>
              <a:t>понятия</a:t>
            </a:r>
            <a:endParaRPr lang="en-GB" dirty="0" smtClean="0"/>
          </a:p>
          <a:p>
            <a:pPr marL="45720" indent="0">
              <a:buNone/>
            </a:pPr>
            <a:r>
              <a:rPr lang="bg-BG" b="1" i="1" dirty="0" smtClean="0"/>
              <a:t>Мрежова </a:t>
            </a:r>
            <a:r>
              <a:rPr lang="bg-BG" b="1" i="1" dirty="0"/>
              <a:t>и информационна сигурност</a:t>
            </a:r>
            <a:r>
              <a:rPr lang="bg-BG" dirty="0"/>
              <a:t> е способността на мрежите и информационните системи да се противопоставят на определено ниво на въздействия, засягащи отрицателно наличието, истинността, целостта или поверителността на съхранявани, пренасяни или обработвани данни или на свързаните с тях услуги, предлагани от тези мрежи и информационни системи или достъпни чрез тях.</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104623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45720" indent="0">
              <a:lnSpc>
                <a:spcPct val="100000"/>
              </a:lnSpc>
              <a:spcBef>
                <a:spcPts val="0"/>
              </a:spcBef>
              <a:buNone/>
            </a:pPr>
            <a:r>
              <a:rPr lang="en-GB" b="1" dirty="0" smtClean="0">
                <a:solidFill>
                  <a:schemeClr val="accent1">
                    <a:lumMod val="75000"/>
                  </a:schemeClr>
                </a:solidFill>
              </a:rPr>
              <a:t>	</a:t>
            </a:r>
            <a:r>
              <a:rPr lang="en-GB" b="1" dirty="0"/>
              <a:t>II - </a:t>
            </a:r>
            <a:r>
              <a:rPr lang="bg-BG" b="1" dirty="0"/>
              <a:t>Терминология</a:t>
            </a:r>
            <a:endParaRPr lang="bg-BG" dirty="0"/>
          </a:p>
          <a:p>
            <a:pPr marL="45720" indent="0">
              <a:lnSpc>
                <a:spcPct val="100000"/>
              </a:lnSpc>
              <a:spcBef>
                <a:spcPts val="0"/>
              </a:spcBef>
              <a:buNone/>
            </a:pPr>
            <a:r>
              <a:rPr lang="en-US" dirty="0"/>
              <a:t>	</a:t>
            </a:r>
          </a:p>
          <a:p>
            <a:pPr marL="45720" indent="0">
              <a:lnSpc>
                <a:spcPct val="100000"/>
              </a:lnSpc>
              <a:spcBef>
                <a:spcPts val="0"/>
              </a:spcBef>
              <a:buNone/>
            </a:pPr>
            <a:r>
              <a:rPr lang="en-GB" dirty="0"/>
              <a:t>	</a:t>
            </a:r>
            <a:r>
              <a:rPr lang="bg-BG" dirty="0" smtClean="0"/>
              <a:t>Информация</a:t>
            </a:r>
            <a:r>
              <a:rPr lang="en-GB" dirty="0"/>
              <a:t>:</a:t>
            </a:r>
            <a:endParaRPr lang="bg-BG" dirty="0"/>
          </a:p>
          <a:p>
            <a:pPr lvl="1">
              <a:lnSpc>
                <a:spcPct val="100000"/>
              </a:lnSpc>
              <a:spcBef>
                <a:spcPts val="0"/>
              </a:spcBef>
            </a:pPr>
            <a:r>
              <a:rPr lang="bg-BG" dirty="0"/>
              <a:t>сведения за обекти и явления в обкръжаващата ни среда, техните параметри, свойства и състояния, които намаляват съществуващата за тях степен на неопределеност и непълнота на знанието</a:t>
            </a:r>
            <a:r>
              <a:rPr lang="bg-BG" dirty="0" smtClean="0"/>
              <a:t>;</a:t>
            </a:r>
            <a:endParaRPr lang="en-GB" dirty="0" smtClean="0"/>
          </a:p>
          <a:p>
            <a:pPr lvl="1">
              <a:lnSpc>
                <a:spcPct val="100000"/>
              </a:lnSpc>
              <a:spcBef>
                <a:spcPts val="0"/>
              </a:spcBef>
            </a:pPr>
            <a:endParaRPr lang="bg-BG" dirty="0"/>
          </a:p>
          <a:p>
            <a:pPr lvl="1">
              <a:lnSpc>
                <a:spcPct val="100000"/>
              </a:lnSpc>
              <a:spcBef>
                <a:spcPts val="0"/>
              </a:spcBef>
            </a:pPr>
            <a:r>
              <a:rPr lang="bg-BG" dirty="0"/>
              <a:t>сведения за обкръжаващия ни свят, за протичащите в него процеси, които се възприемат от живите организми, управляващите машини и други информационни системи.</a:t>
            </a:r>
          </a:p>
          <a:p>
            <a:pPr marL="0" indent="0" algn="ctr">
              <a:buNone/>
            </a:pP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6226606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bg-BG" dirty="0"/>
              <a:t>Д</a:t>
            </a:r>
            <a:r>
              <a:rPr lang="bg-BG" dirty="0" smtClean="0"/>
              <a:t>ефиниции </a:t>
            </a:r>
            <a:r>
              <a:rPr lang="bg-BG" dirty="0"/>
              <a:t>за основни </a:t>
            </a:r>
            <a:r>
              <a:rPr lang="bg-BG" dirty="0" smtClean="0"/>
              <a:t>понятия</a:t>
            </a:r>
            <a:endParaRPr lang="en-GB" dirty="0" smtClean="0"/>
          </a:p>
          <a:p>
            <a:pPr marL="45720" indent="0">
              <a:buNone/>
            </a:pPr>
            <a:r>
              <a:rPr lang="bg-BG" b="1" i="1" dirty="0"/>
              <a:t>Мерките за мрежова и информационна сигурност</a:t>
            </a:r>
            <a:r>
              <a:rPr lang="bg-BG" dirty="0"/>
              <a:t> са организационни, технологични и технически и се прилагат в съответствие със спецификата на субектите и пропорционално на заплахите с цел минимизиране на риска от тяхното реализиране.</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931245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20000"/>
              </a:lnSpc>
              <a:spcBef>
                <a:spcPts val="0"/>
              </a:spcBef>
              <a:buNone/>
            </a:pPr>
            <a:r>
              <a:rPr lang="bg-BG" b="1" dirty="0"/>
              <a:t>ЗАКОН за киберсигурност (ЗКС)</a:t>
            </a:r>
            <a:endParaRPr lang="bg-BG" b="1" dirty="0"/>
          </a:p>
          <a:p>
            <a:pPr marL="45720" lvl="0" indent="0" algn="ctr">
              <a:lnSpc>
                <a:spcPct val="120000"/>
              </a:lnSpc>
              <a:spcBef>
                <a:spcPts val="0"/>
              </a:spcBef>
              <a:buNone/>
            </a:pPr>
            <a:endParaRPr lang="bg-BG" dirty="0" smtClean="0"/>
          </a:p>
          <a:p>
            <a:pPr marL="45720" indent="0">
              <a:lnSpc>
                <a:spcPct val="120000"/>
              </a:lnSpc>
              <a:buNone/>
            </a:pPr>
            <a:r>
              <a:rPr lang="bg-BG" dirty="0"/>
              <a:t>Минималният обхват на мерките за мрежова и информационна сигурност, както и други препоръчителни мерки, се определят с наредба на Министерския съвет по предложение на председателя на Държавна агенция „Електронно управление</a:t>
            </a:r>
            <a:r>
              <a:rPr lang="bg-BG" dirty="0" smtClean="0"/>
              <a:t>“.</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6272582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20000"/>
              </a:lnSpc>
              <a:spcBef>
                <a:spcPts val="0"/>
              </a:spcBef>
              <a:buNone/>
            </a:pPr>
            <a:r>
              <a:rPr lang="bg-BG" b="1" dirty="0"/>
              <a:t>ЗАКОН за киберсигурност (ЗКС)</a:t>
            </a:r>
            <a:endParaRPr lang="bg-BG" b="1" dirty="0"/>
          </a:p>
          <a:p>
            <a:pPr marL="45720" indent="0">
              <a:lnSpc>
                <a:spcPct val="120000"/>
              </a:lnSpc>
              <a:buNone/>
            </a:pPr>
            <a:r>
              <a:rPr lang="bg-BG" dirty="0" smtClean="0"/>
              <a:t>Субектите </a:t>
            </a:r>
            <a:r>
              <a:rPr lang="bg-BG" dirty="0"/>
              <a:t>попадащи в обхвата на този закон трябва да поддържат система за управление на сигурността на информацията (СУСИ), която включва следните минимални организационни мерки, като разпределение на отговорностите за мрежовата и информационната сигурност, прилагане на политика за мрежовата и информационната сигурност, управление на риска, на информационните активи, включително човешките ресурси, на инцидентите, на достъпите (физически и логически), на измененията, непрекъснатостта на дейността и/или услугите (съществени, цифрови), взаимодействията с трети страни.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1881752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ru-RU" b="1" i="1" dirty="0" err="1"/>
              <a:t>Информационна</a:t>
            </a:r>
            <a:r>
              <a:rPr lang="ru-RU" b="1" i="1" dirty="0"/>
              <a:t> защита</a:t>
            </a:r>
          </a:p>
          <a:p>
            <a:pPr marL="45720" indent="0">
              <a:buNone/>
            </a:pPr>
            <a:r>
              <a:rPr lang="ru-RU" dirty="0"/>
              <a:t>комплекс от </a:t>
            </a:r>
            <a:r>
              <a:rPr lang="ru-RU" dirty="0" err="1"/>
              <a:t>организационни</a:t>
            </a:r>
            <a:r>
              <a:rPr lang="ru-RU" dirty="0"/>
              <a:t>, юридически, технически и </a:t>
            </a:r>
            <a:r>
              <a:rPr lang="ru-RU" dirty="0" err="1"/>
              <a:t>технологични</a:t>
            </a:r>
            <a:r>
              <a:rPr lang="ru-RU" dirty="0"/>
              <a:t> мерки за мониторинг, анализ, активна превенция, </a:t>
            </a:r>
            <a:r>
              <a:rPr lang="ru-RU" dirty="0" err="1"/>
              <a:t>намаляване</a:t>
            </a:r>
            <a:r>
              <a:rPr lang="ru-RU" dirty="0"/>
              <a:t> </a:t>
            </a:r>
            <a:r>
              <a:rPr lang="ru-RU" dirty="0" err="1"/>
              <a:t>влиянието</a:t>
            </a:r>
            <a:r>
              <a:rPr lang="ru-RU" dirty="0"/>
              <a:t> на уязвимости, </a:t>
            </a:r>
            <a:r>
              <a:rPr lang="ru-RU" dirty="0" err="1"/>
              <a:t>споделяне</a:t>
            </a:r>
            <a:r>
              <a:rPr lang="ru-RU" dirty="0"/>
              <a:t> на информация за </a:t>
            </a:r>
            <a:r>
              <a:rPr lang="ru-RU" dirty="0" err="1"/>
              <a:t>тях</a:t>
            </a:r>
            <a:r>
              <a:rPr lang="ru-RU" dirty="0"/>
              <a:t>, </a:t>
            </a:r>
            <a:r>
              <a:rPr lang="ru-RU" dirty="0" err="1"/>
              <a:t>включително</a:t>
            </a:r>
            <a:r>
              <a:rPr lang="ru-RU" dirty="0"/>
              <a:t> </a:t>
            </a:r>
            <a:r>
              <a:rPr lang="ru-RU" dirty="0" err="1"/>
              <a:t>отстраняване</a:t>
            </a:r>
            <a:r>
              <a:rPr lang="ru-RU" dirty="0"/>
              <a:t> на </a:t>
            </a:r>
            <a:r>
              <a:rPr lang="ru-RU" dirty="0" err="1"/>
              <a:t>последствията</a:t>
            </a:r>
            <a:r>
              <a:rPr lang="ru-RU" dirty="0"/>
              <a:t> от </a:t>
            </a:r>
            <a:r>
              <a:rPr lang="ru-RU" dirty="0" err="1"/>
              <a:t>инциденти</a:t>
            </a:r>
            <a:r>
              <a:rPr lang="ru-RU" dirty="0"/>
              <a:t>.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146794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err="1"/>
              <a:t>Кибератака</a:t>
            </a:r>
            <a:endParaRPr lang="bg-BG" dirty="0"/>
          </a:p>
          <a:p>
            <a:pPr marL="45720" indent="0">
              <a:buNone/>
            </a:pPr>
            <a:r>
              <a:rPr lang="bg-BG" dirty="0"/>
              <a:t>О</a:t>
            </a:r>
            <a:r>
              <a:rPr lang="bg-BG" dirty="0" smtClean="0"/>
              <a:t>пит </a:t>
            </a:r>
            <a:r>
              <a:rPr lang="bg-BG" dirty="0"/>
              <a:t>за разрушаване, разкриване, променяне, забрана, кражба или получаване на неупълномощен достъп до/или неупълномощено използване на информационен актив.</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087870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err="1"/>
              <a:t>Киберзаплаха</a:t>
            </a:r>
            <a:endParaRPr lang="bg-BG" dirty="0"/>
          </a:p>
          <a:p>
            <a:pPr marL="45720" indent="0">
              <a:buNone/>
            </a:pPr>
            <a:r>
              <a:rPr lang="bg-BG" dirty="0"/>
              <a:t>В</a:t>
            </a:r>
            <a:r>
              <a:rPr lang="bg-BG" dirty="0" smtClean="0"/>
              <a:t>ъзможността </a:t>
            </a:r>
            <a:r>
              <a:rPr lang="bg-BG" dirty="0"/>
              <a:t>за злонамерен опит да се повреди или прекъсне компютърната мрежа, системата, услугите и данните.</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433725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err="1"/>
              <a:t>Киберинцидент</a:t>
            </a:r>
            <a:endParaRPr lang="bg-BG" dirty="0"/>
          </a:p>
          <a:p>
            <a:pPr marL="45720" indent="0">
              <a:buNone/>
            </a:pPr>
            <a:r>
              <a:rPr lang="bg-BG" dirty="0"/>
              <a:t>С</a:t>
            </a:r>
            <a:r>
              <a:rPr lang="bg-BG" dirty="0" smtClean="0"/>
              <a:t>ъбитие </a:t>
            </a:r>
            <a:r>
              <a:rPr lang="bg-BG" dirty="0"/>
              <a:t>или поредица от нежелани или неочаквани събития, свързани с </a:t>
            </a:r>
            <a:r>
              <a:rPr lang="bg-BG" dirty="0" err="1"/>
              <a:t>киберсигурността</a:t>
            </a:r>
            <a:r>
              <a:rPr lang="bg-BG" dirty="0"/>
              <a:t>, които с голяма вероятност могат да предизвикат компрометиране на дейностите и заплашват сигурността на информацията.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318510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a:t>Киберпространство</a:t>
            </a:r>
            <a:endParaRPr lang="bg-BG" dirty="0"/>
          </a:p>
          <a:p>
            <a:pPr marL="45720" indent="0">
              <a:buNone/>
            </a:pPr>
            <a:r>
              <a:rPr lang="bg-BG" dirty="0"/>
              <a:t>Г</a:t>
            </a:r>
            <a:r>
              <a:rPr lang="bg-BG" dirty="0" smtClean="0"/>
              <a:t>лобална </a:t>
            </a:r>
            <a:r>
              <a:rPr lang="bg-BG" dirty="0"/>
              <a:t>мрежа от системи за компютърна обработка, електронни съобщителни мрежи, компютърни програми и данни. </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1484898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err="1"/>
              <a:t>Киберрезерв</a:t>
            </a:r>
            <a:endParaRPr lang="bg-BG" dirty="0"/>
          </a:p>
          <a:p>
            <a:pPr marL="45720" indent="0">
              <a:buNone/>
            </a:pPr>
            <a:r>
              <a:rPr lang="bg-BG" dirty="0"/>
              <a:t>Д</a:t>
            </a:r>
            <a:r>
              <a:rPr lang="bg-BG" dirty="0" smtClean="0"/>
              <a:t>опълнителен </a:t>
            </a:r>
            <a:r>
              <a:rPr lang="bg-BG" dirty="0"/>
              <a:t>ресурс от експерти в областта на </a:t>
            </a:r>
            <a:r>
              <a:rPr lang="bg-BG" dirty="0" err="1"/>
              <a:t>киберсигурността</a:t>
            </a:r>
            <a:r>
              <a:rPr lang="bg-BG" dirty="0"/>
              <a:t>, защитата на информацията и информационните технологии с компетентности, свързани с осигуряване на защита и устойчивост на комуникационните и информационните системи.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363068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a:t>Риск</a:t>
            </a:r>
            <a:endParaRPr lang="bg-BG" dirty="0"/>
          </a:p>
          <a:p>
            <a:pPr marL="45720" indent="0">
              <a:buNone/>
            </a:pPr>
            <a:r>
              <a:rPr lang="bg-BG" dirty="0"/>
              <a:t>П</a:t>
            </a:r>
            <a:r>
              <a:rPr lang="bg-BG" dirty="0" smtClean="0"/>
              <a:t>отенциалната </a:t>
            </a:r>
            <a:r>
              <a:rPr lang="bg-BG" dirty="0"/>
              <a:t>възможност дадена заплаха да се осъществи, като се експлоатира уязвимостта на информационните активи, за да се причини вреда</a:t>
            </a:r>
            <a:r>
              <a:rPr lang="bg-BG" dirty="0" smtClean="0"/>
              <a:t>.</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9179019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45720" indent="0">
              <a:lnSpc>
                <a:spcPct val="100000"/>
              </a:lnSpc>
              <a:spcBef>
                <a:spcPts val="0"/>
              </a:spcBef>
              <a:buNone/>
            </a:pPr>
            <a:r>
              <a:rPr lang="en-GB" b="1" dirty="0" smtClean="0">
                <a:solidFill>
                  <a:schemeClr val="accent1">
                    <a:lumMod val="75000"/>
                  </a:schemeClr>
                </a:solidFill>
              </a:rPr>
              <a:t>	</a:t>
            </a:r>
            <a:r>
              <a:rPr lang="bg-BG" dirty="0"/>
              <a:t>От гледна точка на информатиката</a:t>
            </a:r>
            <a:r>
              <a:rPr lang="en-US" dirty="0"/>
              <a:t>:</a:t>
            </a:r>
          </a:p>
          <a:p>
            <a:pPr marL="45720" indent="0">
              <a:lnSpc>
                <a:spcPct val="100000"/>
              </a:lnSpc>
              <a:spcBef>
                <a:spcPts val="0"/>
              </a:spcBef>
              <a:buNone/>
            </a:pPr>
            <a:endParaRPr lang="bg-BG" dirty="0"/>
          </a:p>
          <a:p>
            <a:pPr marL="45720" indent="0">
              <a:lnSpc>
                <a:spcPct val="100000"/>
              </a:lnSpc>
              <a:spcBef>
                <a:spcPts val="0"/>
              </a:spcBef>
              <a:buNone/>
            </a:pPr>
            <a:r>
              <a:rPr lang="en-US" i="1" dirty="0"/>
              <a:t>	</a:t>
            </a:r>
            <a:r>
              <a:rPr lang="bg-BG" i="1" dirty="0"/>
              <a:t>Информация </a:t>
            </a:r>
            <a:r>
              <a:rPr lang="bg-BG" dirty="0"/>
              <a:t>е концептуално свързани сведения, данни, </a:t>
            </a:r>
            <a:endParaRPr lang="en-GB" dirty="0" smtClean="0"/>
          </a:p>
          <a:p>
            <a:pPr marL="45720" indent="0">
              <a:lnSpc>
                <a:spcPct val="100000"/>
              </a:lnSpc>
              <a:spcBef>
                <a:spcPts val="0"/>
              </a:spcBef>
              <a:buNone/>
            </a:pPr>
            <a:r>
              <a:rPr lang="en-GB" dirty="0"/>
              <a:t>	</a:t>
            </a:r>
            <a:r>
              <a:rPr lang="bg-BG" dirty="0" smtClean="0"/>
              <a:t>понятия</a:t>
            </a:r>
            <a:r>
              <a:rPr lang="bg-BG" dirty="0"/>
              <a:t>, </a:t>
            </a:r>
            <a:r>
              <a:rPr lang="bg-BG" dirty="0" smtClean="0"/>
              <a:t>изменящи представите </a:t>
            </a:r>
            <a:r>
              <a:rPr lang="bg-BG" dirty="0"/>
              <a:t>ни за явленията или обектите </a:t>
            </a:r>
            <a:endParaRPr lang="en-GB" dirty="0" smtClean="0"/>
          </a:p>
          <a:p>
            <a:pPr marL="45720" indent="0">
              <a:lnSpc>
                <a:spcPct val="100000"/>
              </a:lnSpc>
              <a:spcBef>
                <a:spcPts val="0"/>
              </a:spcBef>
              <a:buNone/>
            </a:pPr>
            <a:r>
              <a:rPr lang="en-GB" dirty="0"/>
              <a:t>	</a:t>
            </a:r>
            <a:r>
              <a:rPr lang="bg-BG" dirty="0" smtClean="0"/>
              <a:t>от обкръжаващия </a:t>
            </a:r>
            <a:r>
              <a:rPr lang="bg-BG" dirty="0"/>
              <a:t>ни свят</a:t>
            </a:r>
            <a:r>
              <a:rPr lang="en-GB" dirty="0"/>
              <a:t>.</a:t>
            </a:r>
            <a:endParaRPr lang="bg-BG" dirty="0"/>
          </a:p>
          <a:p>
            <a:pPr marL="0" indent="0">
              <a:lnSpc>
                <a:spcPct val="100000"/>
              </a:lnSpc>
              <a:buNone/>
            </a:pP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610054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ЗАКОН за киберсигурност (ЗКС)</a:t>
            </a:r>
            <a:endParaRPr lang="bg-BG" b="1"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indent="0">
              <a:buNone/>
            </a:pPr>
            <a:r>
              <a:rPr lang="ru-RU" dirty="0"/>
              <a:t>Понятия по </a:t>
            </a:r>
            <a:r>
              <a:rPr lang="ru-RU" dirty="0" err="1"/>
              <a:t>смисъла</a:t>
            </a:r>
            <a:r>
              <a:rPr lang="ru-RU" dirty="0"/>
              <a:t> на </a:t>
            </a:r>
            <a:r>
              <a:rPr lang="ru-RU" dirty="0" err="1"/>
              <a:t>този</a:t>
            </a:r>
            <a:r>
              <a:rPr lang="ru-RU" dirty="0"/>
              <a:t> закон</a:t>
            </a:r>
            <a:r>
              <a:rPr lang="ru-RU" dirty="0" smtClean="0"/>
              <a:t>:</a:t>
            </a:r>
          </a:p>
          <a:p>
            <a:pPr marL="45720" indent="0">
              <a:buNone/>
            </a:pPr>
            <a:r>
              <a:rPr lang="bg-BG" b="1" i="1" dirty="0" smtClean="0"/>
              <a:t>Уязвимост</a:t>
            </a:r>
            <a:endParaRPr lang="bg-BG" dirty="0"/>
          </a:p>
          <a:p>
            <a:pPr marL="45720" indent="0">
              <a:buNone/>
            </a:pPr>
            <a:r>
              <a:rPr lang="bg-BG" dirty="0"/>
              <a:t>Н</a:t>
            </a:r>
            <a:r>
              <a:rPr lang="bg-BG" dirty="0" smtClean="0"/>
              <a:t>еустойчивост </a:t>
            </a:r>
            <a:r>
              <a:rPr lang="bg-BG" dirty="0"/>
              <a:t>на информационната система, на вътрешния контрол и на процедурите за сигурност и тяхното реализиране, които може да бъдат използвани за деструктивно въздействие върху системата.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8161635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10000"/>
              </a:lnSpc>
              <a:spcBef>
                <a:spcPts val="0"/>
              </a:spcBef>
              <a:buNone/>
            </a:pPr>
            <a:r>
              <a:rPr lang="bg-BG" b="1" dirty="0"/>
              <a:t>НАРЕДБА за минималните изисквания за мрежова и </a:t>
            </a:r>
            <a:endParaRPr lang="bg-BG" b="1" dirty="0" smtClean="0"/>
          </a:p>
          <a:p>
            <a:pPr marL="45720" lvl="0" indent="0" algn="ctr">
              <a:lnSpc>
                <a:spcPct val="11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10000"/>
              </a:lnSpc>
              <a:spcBef>
                <a:spcPts val="0"/>
              </a:spcBef>
              <a:buNone/>
            </a:pPr>
            <a:endParaRPr lang="bg-BG" dirty="0" smtClean="0"/>
          </a:p>
          <a:p>
            <a:pPr marL="45720" indent="0">
              <a:lnSpc>
                <a:spcPct val="110000"/>
              </a:lnSpc>
              <a:spcBef>
                <a:spcPts val="0"/>
              </a:spcBef>
              <a:buNone/>
            </a:pPr>
            <a:r>
              <a:rPr lang="bg-BG" dirty="0"/>
              <a:t>По смисъла на </a:t>
            </a:r>
            <a:r>
              <a:rPr lang="bg-BG" dirty="0" smtClean="0"/>
              <a:t>наредбата</a:t>
            </a:r>
          </a:p>
          <a:p>
            <a:pPr marL="45720" indent="0">
              <a:lnSpc>
                <a:spcPct val="100000"/>
              </a:lnSpc>
              <a:spcBef>
                <a:spcPts val="0"/>
              </a:spcBef>
              <a:buNone/>
            </a:pPr>
            <a:endParaRPr lang="bg-BG" dirty="0"/>
          </a:p>
          <a:p>
            <a:pPr marL="45720" indent="0">
              <a:lnSpc>
                <a:spcPct val="100000"/>
              </a:lnSpc>
              <a:spcBef>
                <a:spcPts val="0"/>
              </a:spcBef>
              <a:buNone/>
            </a:pPr>
            <a:r>
              <a:rPr lang="bg-BG" i="1" dirty="0"/>
              <a:t>Мрежова и информационна сигурност</a:t>
            </a:r>
            <a:endParaRPr lang="bg-BG" dirty="0"/>
          </a:p>
          <a:p>
            <a:pPr marL="45720" indent="0">
              <a:lnSpc>
                <a:spcPct val="100000"/>
              </a:lnSpc>
              <a:spcBef>
                <a:spcPts val="0"/>
              </a:spcBef>
              <a:buNone/>
            </a:pPr>
            <a:r>
              <a:rPr lang="bg-BG" dirty="0"/>
              <a:t>е способност на мрежите и информационните системи да се противопоставят на определено ниво на въздействие или на случайни събития, които могат да нарушат достъпността, автентичността, интегритета и конфиденциалността на съхраняваните или предаваните данни и на услугите, свързани с тези мрежи и системи.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1166558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По смисъла на </a:t>
            </a:r>
            <a:r>
              <a:rPr lang="bg-BG" dirty="0" smtClean="0"/>
              <a:t>наредбата</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Информационни </a:t>
            </a:r>
            <a:r>
              <a:rPr lang="bg-BG" i="1" dirty="0"/>
              <a:t>активи</a:t>
            </a:r>
            <a:endParaRPr lang="bg-BG" dirty="0"/>
          </a:p>
          <a:p>
            <a:pPr marL="45720" indent="0">
              <a:lnSpc>
                <a:spcPct val="100000"/>
              </a:lnSpc>
              <a:spcBef>
                <a:spcPts val="0"/>
              </a:spcBef>
              <a:buNone/>
            </a:pPr>
            <a:r>
              <a:rPr lang="bg-BG" dirty="0"/>
              <a:t>са материалните и нематериалните активи и информационни обекти, свързани с информационна система, които имат полезна стойност за определена администрация.</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865864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По смисъла на </a:t>
            </a:r>
            <a:r>
              <a:rPr lang="bg-BG" dirty="0" smtClean="0"/>
              <a:t>наредбата</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Информационни </a:t>
            </a:r>
            <a:r>
              <a:rPr lang="bg-BG" i="1" dirty="0"/>
              <a:t>активи</a:t>
            </a:r>
            <a:endParaRPr lang="bg-BG" dirty="0"/>
          </a:p>
          <a:p>
            <a:pPr marL="45720" indent="0">
              <a:lnSpc>
                <a:spcPct val="100000"/>
              </a:lnSpc>
              <a:spcBef>
                <a:spcPts val="0"/>
              </a:spcBef>
              <a:buNone/>
            </a:pPr>
            <a:r>
              <a:rPr lang="bg-BG" dirty="0"/>
              <a:t>са материалните и нематериалните активи и информационни обекти, свързани с информационна система, които имат полезна стойност за определена администрация.</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92920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По смисъла на </a:t>
            </a:r>
            <a:r>
              <a:rPr lang="bg-BG" dirty="0" smtClean="0"/>
              <a:t>наредбата</a:t>
            </a:r>
          </a:p>
          <a:p>
            <a:pPr marL="45720" indent="0">
              <a:lnSpc>
                <a:spcPct val="100000"/>
              </a:lnSpc>
              <a:spcBef>
                <a:spcPts val="0"/>
              </a:spcBef>
              <a:buNone/>
            </a:pPr>
            <a:endParaRPr lang="bg-BG" dirty="0" smtClean="0"/>
          </a:p>
          <a:p>
            <a:pPr marL="45720" indent="0">
              <a:lnSpc>
                <a:spcPct val="100000"/>
              </a:lnSpc>
              <a:spcBef>
                <a:spcPts val="0"/>
              </a:spcBef>
              <a:buNone/>
            </a:pPr>
            <a:r>
              <a:rPr lang="bg-BG" i="1" dirty="0"/>
              <a:t>Политика за мрежова и информационна </a:t>
            </a:r>
            <a:r>
              <a:rPr lang="bg-BG" i="1" dirty="0" smtClean="0"/>
              <a:t>сигурност</a:t>
            </a:r>
          </a:p>
          <a:p>
            <a:pPr marL="45720" indent="0">
              <a:lnSpc>
                <a:spcPct val="100000"/>
              </a:lnSpc>
              <a:spcBef>
                <a:spcPts val="0"/>
              </a:spcBef>
              <a:buNone/>
            </a:pPr>
            <a:endParaRPr lang="bg-BG" dirty="0"/>
          </a:p>
          <a:p>
            <a:pPr marL="45720" indent="0">
              <a:lnSpc>
                <a:spcPct val="100000"/>
              </a:lnSpc>
              <a:spcBef>
                <a:spcPts val="0"/>
              </a:spcBef>
              <a:buNone/>
            </a:pPr>
            <a:r>
              <a:rPr lang="bg-BG" dirty="0"/>
              <a:t>е съвкупност от документирани решения, взети от ръководител на администрация, насочени към защитата на информацията и асоциираните с нея ресурси.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8369956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gn="just">
              <a:lnSpc>
                <a:spcPct val="100000"/>
              </a:lnSpc>
              <a:spcBef>
                <a:spcPts val="0"/>
              </a:spcBef>
              <a:buNone/>
            </a:pPr>
            <a:r>
              <a:rPr lang="bg-BG" dirty="0" smtClean="0"/>
              <a:t>Всички </a:t>
            </a:r>
            <a:r>
              <a:rPr lang="bg-BG" dirty="0"/>
              <a:t>информационни системи </a:t>
            </a:r>
            <a:r>
              <a:rPr lang="bg-BG" dirty="0" smtClean="0"/>
              <a:t>трябва </a:t>
            </a:r>
            <a:r>
              <a:rPr lang="bg-BG" dirty="0"/>
              <a:t>да отговарят на изискванията </a:t>
            </a:r>
            <a:r>
              <a:rPr lang="bg-BG" dirty="0" smtClean="0"/>
              <a:t>на </a:t>
            </a:r>
            <a:r>
              <a:rPr lang="bg-BG" dirty="0"/>
              <a:t>разработената и приета собствена политиката за мрежова и информационна сигурност с оглед защитата им срещу неправомерен или случаен достъп, използване, правене достояние на трети лица, промяна или унищожаване, доколкото такива събития или действия могат да нарушат достъпността, автентичността, целостта и конфиденциалността на съхраняваните или предаваните данни, а също така на предоставяните електронни услуги, </a:t>
            </a:r>
            <a:r>
              <a:rPr lang="bg-BG" dirty="0" smtClean="0"/>
              <a:t>свързани </a:t>
            </a:r>
            <a:r>
              <a:rPr lang="bg-BG" dirty="0"/>
              <a:t>с тези мрежи и системи.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64352508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a:lnSpc>
                <a:spcPct val="100000"/>
              </a:lnSpc>
              <a:spcBef>
                <a:spcPts val="0"/>
              </a:spcBef>
            </a:pPr>
            <a:r>
              <a:rPr lang="bg-BG" dirty="0"/>
              <a:t>носи пряка отговорност за мрежовата и информационната сигурност в обхвата на наредбата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9593451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a:lnSpc>
                <a:spcPct val="100000"/>
              </a:lnSpc>
              <a:spcBef>
                <a:spcPts val="0"/>
              </a:spcBef>
            </a:pPr>
            <a:r>
              <a:rPr lang="bg-BG" dirty="0"/>
              <a:t>създава условия за прилагане на комплексна система от мерки за управление на тази сигурност по смисъла на международен стандарт БДС ISO/IEC 27001; системата обхваща всички области на сигурност, които засягат мрежовата и информационната </a:t>
            </a:r>
            <a:r>
              <a:rPr lang="bg-BG" dirty="0" smtClean="0"/>
              <a:t>сигурност</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8407700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a:lnSpc>
                <a:spcPct val="100000"/>
              </a:lnSpc>
              <a:spcBef>
                <a:spcPts val="0"/>
              </a:spcBef>
            </a:pPr>
            <a:r>
              <a:rPr lang="bg-BG" dirty="0"/>
              <a:t>създава условия за прилагане на комплексна система от мерки за управление на тази сигурност по смисъла на международен стандарт БДС ISO/IEC 27001; системата обхваща всички области на сигурност, които засягат мрежовата и информационната </a:t>
            </a:r>
            <a:r>
              <a:rPr lang="bg-BG" dirty="0" smtClean="0"/>
              <a:t>сигурност</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145409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a:lnSpc>
                <a:spcPct val="100000"/>
              </a:lnSpc>
              <a:spcBef>
                <a:spcPts val="0"/>
              </a:spcBef>
            </a:pPr>
            <a:r>
              <a:rPr lang="bg-BG" dirty="0"/>
              <a:t>осигурява необходимите ресурси за прилагане на пропорционални и адекватни на рисковете организационни, технически и технологични мерки, гарантиращи високо ниво на мрежова и информационна сигурност в обхвата на наредбата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904557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1036320" y="1838960"/>
            <a:ext cx="10017760" cy="3775659"/>
          </a:xfrm>
        </p:spPr>
        <p:txBody>
          <a:bodyPr/>
          <a:lstStyle/>
          <a:p>
            <a:pPr marL="0" indent="0" algn="ctr">
              <a:buNone/>
            </a:pPr>
            <a:endParaRPr lang="en-GB" dirty="0" smtClean="0"/>
          </a:p>
          <a:p>
            <a:pPr marL="45720" indent="0">
              <a:lnSpc>
                <a:spcPct val="100000"/>
              </a:lnSpc>
              <a:spcBef>
                <a:spcPts val="0"/>
              </a:spcBef>
              <a:buNone/>
            </a:pPr>
            <a:r>
              <a:rPr lang="en-GB" b="1" dirty="0" smtClean="0">
                <a:solidFill>
                  <a:schemeClr val="accent1">
                    <a:lumMod val="75000"/>
                  </a:schemeClr>
                </a:solidFill>
              </a:rPr>
              <a:t>	</a:t>
            </a:r>
            <a:r>
              <a:rPr lang="bg-BG" i="1" dirty="0"/>
              <a:t>Жизненият цикъл на информацията</a:t>
            </a:r>
            <a:r>
              <a:rPr lang="bg-BG" dirty="0"/>
              <a:t> обхваща процесите по създаване, </a:t>
            </a:r>
            <a:r>
              <a:rPr lang="en-US" dirty="0"/>
              <a:t>	</a:t>
            </a:r>
            <a:r>
              <a:rPr lang="bg-BG" dirty="0"/>
              <a:t>обработване, съхранение, пренасяне и унищожението и във и чрез </a:t>
            </a:r>
            <a:r>
              <a:rPr lang="en-US" dirty="0"/>
              <a:t>	</a:t>
            </a:r>
            <a:r>
              <a:rPr lang="bg-BG" dirty="0"/>
              <a:t>информационните и комуникационните системи</a:t>
            </a:r>
          </a:p>
          <a:p>
            <a:pPr marL="45720" indent="0">
              <a:lnSpc>
                <a:spcPct val="100000"/>
              </a:lnSpc>
              <a:spcBef>
                <a:spcPts val="0"/>
              </a:spcBef>
              <a:buNone/>
            </a:pPr>
            <a:endParaRPr lang="bg-BG" dirty="0"/>
          </a:p>
          <a:p>
            <a:pPr marL="45720" indent="0">
              <a:lnSpc>
                <a:spcPct val="100000"/>
              </a:lnSpc>
              <a:spcBef>
                <a:spcPts val="0"/>
              </a:spcBef>
              <a:buNone/>
            </a:pPr>
            <a:r>
              <a:rPr lang="en-US" i="1" dirty="0"/>
              <a:t>	</a:t>
            </a:r>
            <a:r>
              <a:rPr lang="bg-BG" i="1" dirty="0"/>
              <a:t>Данни</a:t>
            </a:r>
            <a:r>
              <a:rPr lang="bg-BG" dirty="0"/>
              <a:t> - информация, представена във формализиран вид, удобен за </a:t>
            </a:r>
            <a:r>
              <a:rPr lang="en-GB" dirty="0" smtClean="0"/>
              <a:t>	</a:t>
            </a:r>
            <a:r>
              <a:rPr lang="bg-BG" dirty="0" smtClean="0"/>
              <a:t>обработка</a:t>
            </a:r>
            <a:r>
              <a:rPr lang="bg-BG" dirty="0"/>
              <a:t>. </a:t>
            </a:r>
            <a:r>
              <a:rPr lang="bg-BG" dirty="0" smtClean="0"/>
              <a:t>Текст</a:t>
            </a:r>
            <a:r>
              <a:rPr lang="bg-BG" dirty="0"/>
              <a:t>, графика, говор, видео, които са предназначени за </a:t>
            </a:r>
            <a:r>
              <a:rPr lang="en-GB" dirty="0" smtClean="0"/>
              <a:t>	</a:t>
            </a:r>
            <a:r>
              <a:rPr lang="bg-BG" dirty="0" smtClean="0"/>
              <a:t>обработка </a:t>
            </a:r>
            <a:r>
              <a:rPr lang="bg-BG" dirty="0"/>
              <a:t>от </a:t>
            </a:r>
            <a:r>
              <a:rPr lang="en-US" dirty="0"/>
              <a:t>	</a:t>
            </a:r>
            <a:r>
              <a:rPr lang="bg-BG" dirty="0"/>
              <a:t>компютъра.</a:t>
            </a:r>
          </a:p>
          <a:p>
            <a:pPr marL="0" indent="0">
              <a:lnSpc>
                <a:spcPct val="100000"/>
              </a:lnSpc>
              <a:buNone/>
            </a:pPr>
            <a:endParaRPr lang="bg-BG" dirty="0" smtClean="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1807712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10000"/>
              </a:lnSpc>
              <a:spcBef>
                <a:spcPts val="0"/>
              </a:spcBef>
              <a:buNone/>
            </a:pPr>
            <a:r>
              <a:rPr lang="bg-BG" b="1" dirty="0"/>
              <a:t>НАРЕДБА за минималните изисквания за мрежова и </a:t>
            </a:r>
            <a:endParaRPr lang="bg-BG" b="1" dirty="0" smtClean="0"/>
          </a:p>
          <a:p>
            <a:pPr marL="45720" lvl="0" indent="0" algn="ctr">
              <a:lnSpc>
                <a:spcPct val="11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r>
              <a:rPr lang="bg-BG" i="1" dirty="0" smtClean="0"/>
              <a:t>Ръководителят </a:t>
            </a:r>
            <a:r>
              <a:rPr lang="bg-BG" i="1" dirty="0"/>
              <a:t>на администрацията</a:t>
            </a:r>
            <a:r>
              <a:rPr lang="bg-BG" dirty="0"/>
              <a:t>:</a:t>
            </a:r>
          </a:p>
          <a:p>
            <a:pPr marL="45720" lvl="0" indent="0">
              <a:lnSpc>
                <a:spcPct val="110000"/>
              </a:lnSpc>
              <a:spcBef>
                <a:spcPts val="0"/>
              </a:spcBef>
              <a:buNone/>
            </a:pPr>
            <a:r>
              <a:rPr lang="bg-BG" dirty="0"/>
              <a:t>У</a:t>
            </a:r>
            <a:r>
              <a:rPr lang="bg-BG" dirty="0" smtClean="0"/>
              <a:t>пражнява </a:t>
            </a:r>
            <a:r>
              <a:rPr lang="bg-BG" dirty="0"/>
              <a:t>контрол върху нивото на мрежовата и информационната сигурност чрез:</a:t>
            </a:r>
          </a:p>
          <a:p>
            <a:pPr marL="45720" lvl="0" indent="0">
              <a:lnSpc>
                <a:spcPct val="100000"/>
              </a:lnSpc>
              <a:spcBef>
                <a:spcPts val="0"/>
              </a:spcBef>
              <a:buNone/>
            </a:pPr>
            <a:r>
              <a:rPr lang="bg-BG" dirty="0" smtClean="0"/>
              <a:t>- организиране </a:t>
            </a:r>
            <a:r>
              <a:rPr lang="bg-BG" dirty="0"/>
              <a:t>на вътрешни одити (от първа </a:t>
            </a:r>
            <a:r>
              <a:rPr lang="bg-BG" dirty="0" smtClean="0"/>
              <a:t>страна)</a:t>
            </a:r>
          </a:p>
          <a:p>
            <a:pPr marL="45720" lvl="0" indent="0">
              <a:lnSpc>
                <a:spcPct val="100000"/>
              </a:lnSpc>
              <a:spcBef>
                <a:spcPts val="0"/>
              </a:spcBef>
              <a:buNone/>
            </a:pPr>
            <a:r>
              <a:rPr lang="bg-BG" dirty="0" smtClean="0"/>
              <a:t>- външни </a:t>
            </a:r>
            <a:r>
              <a:rPr lang="bg-BG" dirty="0"/>
              <a:t>одити от втора </a:t>
            </a:r>
            <a:r>
              <a:rPr lang="bg-BG" dirty="0" smtClean="0"/>
              <a:t>страна</a:t>
            </a:r>
          </a:p>
          <a:p>
            <a:pPr marL="45720" lvl="0" indent="0">
              <a:lnSpc>
                <a:spcPct val="110000"/>
              </a:lnSpc>
              <a:spcBef>
                <a:spcPts val="0"/>
              </a:spcBef>
              <a:buNone/>
            </a:pPr>
            <a:r>
              <a:rPr lang="bg-BG" dirty="0" smtClean="0"/>
              <a:t>- външни </a:t>
            </a:r>
            <a:r>
              <a:rPr lang="bg-BG" dirty="0"/>
              <a:t>одити от трета </a:t>
            </a:r>
            <a:r>
              <a:rPr lang="bg-BG" dirty="0" smtClean="0"/>
              <a:t>страна</a:t>
            </a:r>
            <a:endParaRPr lang="bg-BG" dirty="0"/>
          </a:p>
          <a:p>
            <a:pPr marL="45720" lvl="0" indent="0">
              <a:lnSpc>
                <a:spcPct val="110000"/>
              </a:lnSpc>
              <a:spcBef>
                <a:spcPts val="0"/>
              </a:spcBef>
              <a:buNone/>
            </a:pPr>
            <a:r>
              <a:rPr lang="bg-BG" dirty="0"/>
              <a:t>Външният одит е препоръчителна мярка, вътрешните следва да се провеждат минимум веднъж годишно, по документирани и одобрени процедури.</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65620578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Разпределение на роли и </a:t>
            </a:r>
            <a:r>
              <a:rPr lang="bg-BG" dirty="0" smtClean="0"/>
              <a:t>отговорности</a:t>
            </a:r>
          </a:p>
          <a:p>
            <a:pPr marL="45720" indent="0">
              <a:lnSpc>
                <a:spcPct val="100000"/>
              </a:lnSpc>
              <a:spcBef>
                <a:spcPts val="0"/>
              </a:spcBef>
              <a:buNone/>
            </a:pPr>
            <a:endParaRPr lang="bg-BG" dirty="0" smtClean="0"/>
          </a:p>
          <a:p>
            <a:pPr marL="45720" indent="0">
              <a:lnSpc>
                <a:spcPct val="100000"/>
              </a:lnSpc>
              <a:spcBef>
                <a:spcPts val="0"/>
              </a:spcBef>
              <a:buNone/>
            </a:pPr>
            <a:r>
              <a:rPr lang="bg-BG" i="1" dirty="0" smtClean="0"/>
              <a:t>Ръководителят </a:t>
            </a:r>
            <a:r>
              <a:rPr lang="bg-BG" i="1" dirty="0"/>
              <a:t>на </a:t>
            </a:r>
            <a:r>
              <a:rPr lang="bg-BG" i="1" dirty="0" smtClean="0"/>
              <a:t>администрацията </a:t>
            </a:r>
            <a:r>
              <a:rPr lang="bg-BG" dirty="0" smtClean="0"/>
              <a:t>определя </a:t>
            </a:r>
            <a:r>
              <a:rPr lang="bg-BG" i="1" dirty="0"/>
              <a:t>служител или административно звено, отговарящо за мрежовата и информационната сигурност</a:t>
            </a:r>
            <a:r>
              <a:rPr lang="bg-BG" dirty="0"/>
              <a:t>, като лицето или звеното е на пряко подчинение на Ръководителя, с цел пряко информиране за състоянието и проблемите в мрежовата и информационната </a:t>
            </a:r>
            <a:r>
              <a:rPr lang="bg-BG" dirty="0" smtClean="0"/>
              <a:t>сигурност.</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284616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lvl="0"/>
            <a:r>
              <a:rPr lang="bg-BG" dirty="0"/>
              <a:t>ръководи дейностите, свързани с постигане на високо ниво на мрежова и информационна сигурност, и целите, заложени в Политика за мрежова и информационна сигурност;</a:t>
            </a:r>
          </a:p>
          <a:p>
            <a:r>
              <a:rPr lang="bg-BG" dirty="0"/>
              <a:t>участва в изготвянето на политиките и документираната </a:t>
            </a:r>
            <a:r>
              <a:rPr lang="bg-BG" dirty="0" smtClean="0"/>
              <a:t>информация;</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42920695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ru-RU" dirty="0" smtClean="0"/>
          </a:p>
          <a:p>
            <a:pPr>
              <a:lnSpc>
                <a:spcPct val="100000"/>
              </a:lnSpc>
              <a:spcBef>
                <a:spcPts val="0"/>
              </a:spcBef>
            </a:pPr>
            <a:r>
              <a:rPr lang="bg-BG" dirty="0"/>
              <a:t>следи за спазването на вътрешните правила за служителите, указващи правата и задълженията им като потребители на услугите, предоставяни чрез информационните и комуникационните системи, като използване на персонални компютри, достъп до ресурсите на корпоративната мрежа, генериране и съхранение на паролите, достъп до Интернет, работа с електронна </a:t>
            </a:r>
            <a:r>
              <a:rPr lang="bg-BG" dirty="0" smtClean="0"/>
              <a:t>поща,</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30667863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marL="45720" indent="0">
              <a:lnSpc>
                <a:spcPct val="100000"/>
              </a:lnSpc>
              <a:spcBef>
                <a:spcPts val="0"/>
              </a:spcBef>
              <a:buNone/>
            </a:pPr>
            <a:r>
              <a:rPr lang="bg-BG" dirty="0" smtClean="0"/>
              <a:t>системи </a:t>
            </a:r>
            <a:r>
              <a:rPr lang="bg-BG" dirty="0"/>
              <a:t>за документооборот и други вътрешноведомствени системи, принтиране, факс, използване на сменяеми носители на информация в електронен вид, използване на преносими записващи устройства и т. н. и прилагането на законите, подзаконовите нормативни актове, стандартите, политиките и правилата за мрежовата и информационната </a:t>
            </a:r>
            <a:r>
              <a:rPr lang="bg-BG" dirty="0" smtClean="0"/>
              <a:t>сигурност;</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8089179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10000"/>
              </a:lnSpc>
              <a:spcBef>
                <a:spcPts val="0"/>
              </a:spcBef>
            </a:pPr>
            <a:r>
              <a:rPr lang="bg-BG" dirty="0"/>
              <a:t>консултира Ръководителя във връзка с информационната сигурност;</a:t>
            </a:r>
          </a:p>
          <a:p>
            <a:pPr lvl="0">
              <a:lnSpc>
                <a:spcPct val="110000"/>
              </a:lnSpc>
              <a:spcBef>
                <a:spcPts val="0"/>
              </a:spcBef>
            </a:pPr>
            <a:r>
              <a:rPr lang="bg-BG" dirty="0"/>
              <a:t>ръководи периодичните оценки на рисковете за мрежовата и информационната сигурност;</a:t>
            </a:r>
          </a:p>
          <a:p>
            <a:pPr>
              <a:lnSpc>
                <a:spcPct val="110000"/>
              </a:lnSpc>
              <a:spcBef>
                <a:spcPts val="0"/>
              </a:spcBef>
            </a:pPr>
            <a:r>
              <a:rPr lang="bg-BG" dirty="0"/>
              <a:t>периодично (не по-малко от веднъж в годината) изготвя доклади за състоянието на мрежовата и информационната сигурност в административното звено и ги представя на </a:t>
            </a:r>
            <a:r>
              <a:rPr lang="bg-BG" dirty="0" smtClean="0"/>
              <a:t>ръководителя;</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8984583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bg-BG" dirty="0"/>
              <a:t>организира проверки за актуалността на плановете за справяне с инцидентите и плановете за действия в случай на аварии, природни бедствия или други форсмажорни обстоятелства. Анализира резултатите от тях и организира изменение на плановете, ако е необходимо;</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3594491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bg-BG" dirty="0"/>
              <a:t>поддържа връзки с други администрации, организации и експерти, работещи в областта на информационната сигурност;</a:t>
            </a:r>
          </a:p>
          <a:p>
            <a:pPr>
              <a:lnSpc>
                <a:spcPct val="100000"/>
              </a:lnSpc>
              <a:spcBef>
                <a:spcPts val="0"/>
              </a:spcBef>
            </a:pPr>
            <a:r>
              <a:rPr lang="bg-BG" dirty="0"/>
              <a:t>следи за акуратното водене на регистъра на инцидентите</a:t>
            </a:r>
            <a:endParaRPr lang="ru-RU"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63468595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ru-RU" dirty="0" err="1" smtClean="0"/>
              <a:t>уведомява</a:t>
            </a:r>
            <a:r>
              <a:rPr lang="ru-RU" dirty="0" smtClean="0"/>
              <a:t> </a:t>
            </a:r>
            <a:r>
              <a:rPr lang="ru-RU" dirty="0"/>
              <a:t>за </a:t>
            </a:r>
            <a:r>
              <a:rPr lang="ru-RU" dirty="0" err="1"/>
              <a:t>инциденти</a:t>
            </a:r>
            <a:r>
              <a:rPr lang="ru-RU" dirty="0"/>
              <a:t> </a:t>
            </a:r>
            <a:r>
              <a:rPr lang="ru-RU" dirty="0" err="1"/>
              <a:t>съответния</a:t>
            </a:r>
            <a:r>
              <a:rPr lang="ru-RU" dirty="0"/>
              <a:t> </a:t>
            </a:r>
            <a:r>
              <a:rPr lang="ru-RU" dirty="0" err="1"/>
              <a:t>секторен</a:t>
            </a:r>
            <a:r>
              <a:rPr lang="ru-RU" dirty="0"/>
              <a:t> </a:t>
            </a:r>
            <a:r>
              <a:rPr lang="ru-RU" dirty="0" err="1"/>
              <a:t>екип</a:t>
            </a:r>
            <a:r>
              <a:rPr lang="ru-RU" dirty="0"/>
              <a:t> за </a:t>
            </a:r>
            <a:r>
              <a:rPr lang="ru-RU" dirty="0" err="1"/>
              <a:t>реагиране</a:t>
            </a:r>
            <a:r>
              <a:rPr lang="ru-RU" dirty="0"/>
              <a:t> на </a:t>
            </a:r>
            <a:r>
              <a:rPr lang="ru-RU" dirty="0" err="1"/>
              <a:t>инциденти</a:t>
            </a:r>
            <a:r>
              <a:rPr lang="ru-RU" dirty="0"/>
              <a:t> с </a:t>
            </a:r>
            <a:r>
              <a:rPr lang="ru-RU" dirty="0" err="1"/>
              <a:t>компютърната</a:t>
            </a:r>
            <a:r>
              <a:rPr lang="ru-RU" dirty="0"/>
              <a:t> </a:t>
            </a:r>
            <a:r>
              <a:rPr lang="ru-RU" dirty="0" err="1"/>
              <a:t>сигурност</a:t>
            </a:r>
            <a:r>
              <a:rPr lang="ru-RU" dirty="0"/>
              <a:t> в </a:t>
            </a:r>
            <a:r>
              <a:rPr lang="ru-RU" dirty="0" err="1"/>
              <a:t>съответствие</a:t>
            </a:r>
            <a:r>
              <a:rPr lang="ru-RU" dirty="0"/>
              <a:t> с </a:t>
            </a:r>
            <a:r>
              <a:rPr lang="ru-RU" dirty="0" err="1"/>
              <a:t>изискването</a:t>
            </a:r>
            <a:r>
              <a:rPr lang="ru-RU" dirty="0"/>
              <a:t> на </a:t>
            </a:r>
            <a:r>
              <a:rPr lang="ru-RU" dirty="0" err="1"/>
              <a:t>тази</a:t>
            </a:r>
            <a:r>
              <a:rPr lang="ru-RU" dirty="0"/>
              <a:t> </a:t>
            </a:r>
            <a:r>
              <a:rPr lang="ru-RU" dirty="0" err="1"/>
              <a:t>наредба</a:t>
            </a:r>
            <a:r>
              <a:rPr lang="ru-RU" dirty="0"/>
              <a:t>; </a:t>
            </a:r>
          </a:p>
          <a:p>
            <a:pPr lvl="0">
              <a:lnSpc>
                <a:spcPct val="100000"/>
              </a:lnSpc>
              <a:spcBef>
                <a:spcPts val="0"/>
              </a:spcBef>
            </a:pPr>
            <a:r>
              <a:rPr lang="ru-RU" dirty="0" err="1" smtClean="0"/>
              <a:t>организира</a:t>
            </a:r>
            <a:r>
              <a:rPr lang="ru-RU" dirty="0" smtClean="0"/>
              <a:t> </a:t>
            </a:r>
            <a:r>
              <a:rPr lang="ru-RU" dirty="0"/>
              <a:t>анализ на </a:t>
            </a:r>
            <a:r>
              <a:rPr lang="ru-RU" dirty="0" err="1"/>
              <a:t>инцидентите</a:t>
            </a:r>
            <a:r>
              <a:rPr lang="ru-RU" dirty="0"/>
              <a:t> с </a:t>
            </a:r>
            <a:r>
              <a:rPr lang="ru-RU" dirty="0" err="1"/>
              <a:t>мрежовата</a:t>
            </a:r>
            <a:r>
              <a:rPr lang="ru-RU" dirty="0"/>
              <a:t> и </a:t>
            </a:r>
            <a:r>
              <a:rPr lang="ru-RU" dirty="0" err="1"/>
              <a:t>информационната</a:t>
            </a:r>
            <a:r>
              <a:rPr lang="ru-RU" dirty="0"/>
              <a:t> </a:t>
            </a:r>
            <a:r>
              <a:rPr lang="ru-RU" dirty="0" err="1"/>
              <a:t>сигурност</a:t>
            </a:r>
            <a:r>
              <a:rPr lang="ru-RU" dirty="0"/>
              <a:t> за </a:t>
            </a:r>
            <a:r>
              <a:rPr lang="ru-RU" dirty="0" err="1"/>
              <a:t>откриване</a:t>
            </a:r>
            <a:r>
              <a:rPr lang="ru-RU" dirty="0"/>
              <a:t> на причините за </a:t>
            </a:r>
            <a:r>
              <a:rPr lang="ru-RU" dirty="0" err="1"/>
              <a:t>тях</a:t>
            </a:r>
            <a:r>
              <a:rPr lang="ru-RU" dirty="0"/>
              <a:t> и </a:t>
            </a:r>
            <a:r>
              <a:rPr lang="ru-RU" dirty="0" err="1"/>
              <a:t>предприемане</a:t>
            </a:r>
            <a:r>
              <a:rPr lang="ru-RU" dirty="0"/>
              <a:t> на мерки за </a:t>
            </a:r>
            <a:r>
              <a:rPr lang="ru-RU" dirty="0" err="1"/>
              <a:t>отстраняването</a:t>
            </a:r>
            <a:r>
              <a:rPr lang="ru-RU" dirty="0"/>
              <a:t> им с цел </a:t>
            </a:r>
            <a:r>
              <a:rPr lang="ru-RU" dirty="0" err="1"/>
              <a:t>намаляване</a:t>
            </a:r>
            <a:r>
              <a:rPr lang="ru-RU" dirty="0"/>
              <a:t> на </a:t>
            </a:r>
            <a:r>
              <a:rPr lang="ru-RU" dirty="0" err="1"/>
              <a:t>еднотипните</a:t>
            </a:r>
            <a:r>
              <a:rPr lang="ru-RU" dirty="0"/>
              <a:t> </a:t>
            </a:r>
            <a:r>
              <a:rPr lang="ru-RU" dirty="0" err="1"/>
              <a:t>инциденти</a:t>
            </a:r>
            <a:r>
              <a:rPr lang="ru-RU" dirty="0"/>
              <a:t> и </a:t>
            </a:r>
            <a:r>
              <a:rPr lang="ru-RU" dirty="0" err="1"/>
              <a:t>намаляване</a:t>
            </a:r>
            <a:r>
              <a:rPr lang="ru-RU" dirty="0"/>
              <a:t> на загубите от </a:t>
            </a:r>
            <a:r>
              <a:rPr lang="ru-RU" dirty="0" err="1"/>
              <a:t>тях</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9387999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ru-RU" dirty="0" smtClean="0"/>
              <a:t>следи </a:t>
            </a:r>
            <a:r>
              <a:rPr lang="ru-RU" dirty="0"/>
              <a:t>за </a:t>
            </a:r>
            <a:r>
              <a:rPr lang="ru-RU" dirty="0" err="1"/>
              <a:t>актуализиране</a:t>
            </a:r>
            <a:r>
              <a:rPr lang="ru-RU" dirty="0"/>
              <a:t> на </a:t>
            </a:r>
            <a:r>
              <a:rPr lang="ru-RU" dirty="0" err="1"/>
              <a:t>използвания</a:t>
            </a:r>
            <a:r>
              <a:rPr lang="ru-RU" dirty="0"/>
              <a:t> </a:t>
            </a:r>
            <a:r>
              <a:rPr lang="ru-RU" dirty="0" err="1"/>
              <a:t>софтуер</a:t>
            </a:r>
            <a:r>
              <a:rPr lang="ru-RU" dirty="0"/>
              <a:t> и </a:t>
            </a:r>
            <a:r>
              <a:rPr lang="ru-RU" dirty="0" err="1"/>
              <a:t>фърмуер</a:t>
            </a:r>
            <a:r>
              <a:rPr lang="ru-RU" dirty="0"/>
              <a:t>;</a:t>
            </a:r>
          </a:p>
          <a:p>
            <a:pPr lvl="0">
              <a:lnSpc>
                <a:spcPct val="100000"/>
              </a:lnSpc>
              <a:spcBef>
                <a:spcPts val="0"/>
              </a:spcBef>
            </a:pPr>
            <a:r>
              <a:rPr lang="ru-RU" dirty="0" smtClean="0"/>
              <a:t>следи </a:t>
            </a:r>
            <a:r>
              <a:rPr lang="ru-RU" dirty="0"/>
              <a:t>за </a:t>
            </a:r>
            <a:r>
              <a:rPr lang="ru-RU" dirty="0" err="1"/>
              <a:t>появата</a:t>
            </a:r>
            <a:r>
              <a:rPr lang="ru-RU" dirty="0"/>
              <a:t> на нови </a:t>
            </a:r>
            <a:r>
              <a:rPr lang="ru-RU" dirty="0" err="1"/>
              <a:t>киберзаплахи</a:t>
            </a:r>
            <a:r>
              <a:rPr lang="ru-RU" dirty="0"/>
              <a:t> (</a:t>
            </a:r>
            <a:r>
              <a:rPr lang="ru-RU" dirty="0" err="1"/>
              <a:t>вируси</a:t>
            </a:r>
            <a:r>
              <a:rPr lang="ru-RU" dirty="0"/>
              <a:t>, зловреден код, спам, атаки и др.) и </a:t>
            </a:r>
            <a:r>
              <a:rPr lang="ru-RU" dirty="0" err="1"/>
              <a:t>предлага</a:t>
            </a:r>
            <a:r>
              <a:rPr lang="ru-RU" dirty="0"/>
              <a:t> </a:t>
            </a:r>
            <a:r>
              <a:rPr lang="ru-RU" dirty="0" err="1"/>
              <a:t>адекватни</a:t>
            </a:r>
            <a:r>
              <a:rPr lang="ru-RU" dirty="0"/>
              <a:t> мерки за </a:t>
            </a:r>
            <a:r>
              <a:rPr lang="ru-RU" dirty="0" err="1"/>
              <a:t>противодействието</a:t>
            </a:r>
            <a:r>
              <a:rPr lang="ru-RU" dirty="0"/>
              <a:t> им;</a:t>
            </a:r>
          </a:p>
          <a:p>
            <a:pPr lvl="0">
              <a:lnSpc>
                <a:spcPct val="100000"/>
              </a:lnSpc>
              <a:spcBef>
                <a:spcPts val="0"/>
              </a:spcBef>
            </a:pPr>
            <a:r>
              <a:rPr lang="ru-RU" dirty="0" err="1" smtClean="0"/>
              <a:t>организира</a:t>
            </a:r>
            <a:r>
              <a:rPr lang="ru-RU" dirty="0" smtClean="0"/>
              <a:t> </a:t>
            </a:r>
            <a:r>
              <a:rPr lang="ru-RU" dirty="0" err="1"/>
              <a:t>тестове</a:t>
            </a:r>
            <a:r>
              <a:rPr lang="ru-RU" dirty="0"/>
              <a:t> за </a:t>
            </a:r>
            <a:r>
              <a:rPr lang="ru-RU" dirty="0" err="1"/>
              <a:t>откриване</a:t>
            </a:r>
            <a:r>
              <a:rPr lang="ru-RU" dirty="0"/>
              <a:t> на уязвимости в </a:t>
            </a:r>
            <a:r>
              <a:rPr lang="ru-RU" dirty="0" err="1"/>
              <a:t>информационните</a:t>
            </a:r>
            <a:r>
              <a:rPr lang="ru-RU" dirty="0"/>
              <a:t> и </a:t>
            </a:r>
            <a:r>
              <a:rPr lang="ru-RU" dirty="0" err="1"/>
              <a:t>комуникационните</a:t>
            </a:r>
            <a:r>
              <a:rPr lang="ru-RU" dirty="0"/>
              <a:t> </a:t>
            </a:r>
            <a:r>
              <a:rPr lang="ru-RU" dirty="0" err="1"/>
              <a:t>системи</a:t>
            </a:r>
            <a:r>
              <a:rPr lang="ru-RU" dirty="0"/>
              <a:t> и </a:t>
            </a:r>
            <a:r>
              <a:rPr lang="ru-RU" dirty="0" err="1"/>
              <a:t>предлага</a:t>
            </a:r>
            <a:r>
              <a:rPr lang="ru-RU" dirty="0"/>
              <a:t> мерки за </a:t>
            </a:r>
            <a:r>
              <a:rPr lang="ru-RU" dirty="0" err="1"/>
              <a:t>отстраняването</a:t>
            </a:r>
            <a:r>
              <a:rPr lang="ru-RU" dirty="0"/>
              <a:t> </a:t>
            </a:r>
            <a:r>
              <a:rPr lang="ru-RU" dirty="0" smtClean="0"/>
              <a:t>им;</a:t>
            </a:r>
            <a:endParaRPr lang="ru-RU" dirty="0"/>
          </a:p>
          <a:p>
            <a:pPr lvl="0">
              <a:lnSpc>
                <a:spcPct val="100000"/>
              </a:lnSpc>
              <a:spcBef>
                <a:spcPts val="0"/>
              </a:spcBef>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755554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bg-BG" dirty="0"/>
          </a:p>
          <a:p>
            <a:pPr marL="45720" indent="0" algn="ctr">
              <a:lnSpc>
                <a:spcPct val="100000"/>
              </a:lnSpc>
              <a:buNone/>
            </a:pPr>
            <a:r>
              <a:rPr lang="bg-BG" b="1" i="1" dirty="0" smtClean="0"/>
              <a:t>Информационна система </a:t>
            </a:r>
            <a:r>
              <a:rPr lang="bg-BG" b="1" i="1" dirty="0"/>
              <a:t>- определения</a:t>
            </a:r>
            <a:endParaRPr lang="bg-BG" dirty="0"/>
          </a:p>
          <a:p>
            <a:pPr marL="45720" indent="0">
              <a:lnSpc>
                <a:spcPct val="100000"/>
              </a:lnSpc>
              <a:spcBef>
                <a:spcPts val="0"/>
              </a:spcBef>
              <a:buNone/>
            </a:pPr>
            <a:r>
              <a:rPr lang="bg-BG" i="1" dirty="0"/>
              <a:t>Закон за киберсигурност на Република България (</a:t>
            </a:r>
            <a:r>
              <a:rPr lang="bg-BG" dirty="0"/>
              <a:t>ДР</a:t>
            </a:r>
            <a:r>
              <a:rPr lang="bg-BG" i="1" dirty="0"/>
              <a:t>, </a:t>
            </a:r>
            <a:r>
              <a:rPr lang="bg-BG" dirty="0"/>
              <a:t>§ 3, т. 23)</a:t>
            </a:r>
          </a:p>
          <a:p>
            <a:pPr lvl="0">
              <a:lnSpc>
                <a:spcPct val="100000"/>
              </a:lnSpc>
              <a:spcBef>
                <a:spcPts val="0"/>
              </a:spcBef>
            </a:pPr>
            <a:r>
              <a:rPr lang="bg-BG" dirty="0"/>
              <a:t>всяко устройство или всяка група взаимосвързани или имащи връзка помежду си устройства, едно или няколко от които по програма обработва автоматично цифрови данни;</a:t>
            </a:r>
          </a:p>
          <a:p>
            <a:pPr lvl="0">
              <a:lnSpc>
                <a:spcPct val="100000"/>
              </a:lnSpc>
              <a:spcBef>
                <a:spcPts val="0"/>
              </a:spcBef>
            </a:pPr>
            <a:r>
              <a:rPr lang="bg-BG" dirty="0"/>
              <a:t>цифрови данни, съхранявани, обработвани, извличани или пренасяни между ИС, с цел обработване, използване, защита и поддръжка</a:t>
            </a:r>
            <a:r>
              <a:rPr lang="bg-BG" dirty="0" smtClean="0"/>
              <a:t>.</a:t>
            </a:r>
            <a:endParaRPr lang="en-US" dirty="0" smtClean="0"/>
          </a:p>
          <a:p>
            <a:pPr marL="45720" indent="0">
              <a:lnSpc>
                <a:spcPct val="100000"/>
              </a:lnSpc>
              <a:spcBef>
                <a:spcPts val="0"/>
              </a:spcBef>
              <a:buNone/>
            </a:pPr>
            <a:r>
              <a:rPr lang="bg-BG" i="1" dirty="0" smtClean="0"/>
              <a:t>Закон </a:t>
            </a:r>
            <a:r>
              <a:rPr lang="bg-BG" i="1" dirty="0"/>
              <a:t>за електронното управление (</a:t>
            </a:r>
            <a:r>
              <a:rPr lang="bg-BG" dirty="0"/>
              <a:t>ДР</a:t>
            </a:r>
            <a:r>
              <a:rPr lang="bg-BG" i="1" dirty="0"/>
              <a:t>, </a:t>
            </a:r>
            <a:r>
              <a:rPr lang="bg-BG" dirty="0"/>
              <a:t>§ 1, т. 41)</a:t>
            </a:r>
          </a:p>
          <a:p>
            <a:pPr>
              <a:lnSpc>
                <a:spcPct val="100000"/>
              </a:lnSpc>
              <a:spcBef>
                <a:spcPts val="0"/>
              </a:spcBef>
            </a:pPr>
            <a:r>
              <a:rPr lang="bg-BG" dirty="0"/>
              <a:t>"Информационна система" е приложение, услуга, актив на информационните технологии или всеки друг компонент, обработващ информация.</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9244607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Препоръчителни</a:t>
            </a:r>
            <a:r>
              <a:rPr lang="ru-RU" dirty="0" smtClean="0"/>
              <a:t> </a:t>
            </a:r>
            <a:r>
              <a:rPr lang="ru-RU" dirty="0"/>
              <a:t>функции на служителя или на </a:t>
            </a:r>
            <a:r>
              <a:rPr lang="ru-RU" dirty="0" err="1" smtClean="0"/>
              <a:t>звеното</a:t>
            </a:r>
            <a:endParaRPr lang="ru-RU" dirty="0" smtClean="0"/>
          </a:p>
          <a:p>
            <a:pPr marL="45720" indent="0">
              <a:lnSpc>
                <a:spcPct val="100000"/>
              </a:lnSpc>
              <a:spcBef>
                <a:spcPts val="0"/>
              </a:spcBef>
              <a:buNone/>
            </a:pPr>
            <a:endParaRPr lang="bg-BG" dirty="0" smtClean="0"/>
          </a:p>
          <a:p>
            <a:pPr lvl="0">
              <a:lnSpc>
                <a:spcPct val="100000"/>
              </a:lnSpc>
              <a:spcBef>
                <a:spcPts val="0"/>
              </a:spcBef>
            </a:pPr>
            <a:r>
              <a:rPr lang="ru-RU" dirty="0" err="1" smtClean="0"/>
              <a:t>организира</a:t>
            </a:r>
            <a:r>
              <a:rPr lang="ru-RU" dirty="0" smtClean="0"/>
              <a:t> </a:t>
            </a:r>
            <a:r>
              <a:rPr lang="ru-RU" dirty="0"/>
              <a:t>и </a:t>
            </a:r>
            <a:r>
              <a:rPr lang="ru-RU" dirty="0" err="1"/>
              <a:t>сътрудничи</a:t>
            </a:r>
            <a:r>
              <a:rPr lang="ru-RU" dirty="0"/>
              <a:t> при </a:t>
            </a:r>
            <a:r>
              <a:rPr lang="ru-RU" dirty="0" err="1"/>
              <a:t>провеждането</a:t>
            </a:r>
            <a:r>
              <a:rPr lang="ru-RU" dirty="0"/>
              <a:t> на </a:t>
            </a:r>
            <a:r>
              <a:rPr lang="ru-RU" dirty="0" err="1"/>
              <a:t>одити</a:t>
            </a:r>
            <a:r>
              <a:rPr lang="ru-RU" dirty="0"/>
              <a:t>, проверки и </a:t>
            </a:r>
            <a:r>
              <a:rPr lang="ru-RU" dirty="0" err="1"/>
              <a:t>анкети</a:t>
            </a:r>
            <a:r>
              <a:rPr lang="ru-RU" dirty="0"/>
              <a:t> и при </a:t>
            </a:r>
            <a:r>
              <a:rPr lang="ru-RU" dirty="0" err="1"/>
              <a:t>изпращането</a:t>
            </a:r>
            <a:r>
              <a:rPr lang="ru-RU" dirty="0"/>
              <a:t> на </a:t>
            </a:r>
            <a:r>
              <a:rPr lang="ru-RU" dirty="0" err="1"/>
              <a:t>резултатите</a:t>
            </a:r>
            <a:r>
              <a:rPr lang="ru-RU" dirty="0"/>
              <a:t> от </a:t>
            </a:r>
            <a:r>
              <a:rPr lang="ru-RU" dirty="0" err="1"/>
              <a:t>тях</a:t>
            </a:r>
            <a:r>
              <a:rPr lang="ru-RU" dirty="0"/>
              <a:t> на </a:t>
            </a:r>
            <a:r>
              <a:rPr lang="ru-RU" dirty="0" err="1"/>
              <a:t>съответния</a:t>
            </a:r>
            <a:r>
              <a:rPr lang="ru-RU" dirty="0"/>
              <a:t> национален компетентен орган;</a:t>
            </a:r>
          </a:p>
          <a:p>
            <a:pPr lvl="0">
              <a:lnSpc>
                <a:spcPct val="100000"/>
              </a:lnSpc>
              <a:spcBef>
                <a:spcPts val="0"/>
              </a:spcBef>
            </a:pPr>
            <a:r>
              <a:rPr lang="ru-RU" dirty="0" err="1" smtClean="0"/>
              <a:t>предлага</a:t>
            </a:r>
            <a:r>
              <a:rPr lang="ru-RU" dirty="0" smtClean="0"/>
              <a:t> </a:t>
            </a:r>
            <a:r>
              <a:rPr lang="ru-RU" dirty="0"/>
              <a:t>санкции за </a:t>
            </a:r>
            <a:r>
              <a:rPr lang="ru-RU" dirty="0" err="1"/>
              <a:t>лицата</a:t>
            </a:r>
            <a:r>
              <a:rPr lang="ru-RU" dirty="0"/>
              <a:t>, нарушили </a:t>
            </a:r>
            <a:r>
              <a:rPr lang="ru-RU" dirty="0" err="1"/>
              <a:t>мерките</a:t>
            </a:r>
            <a:r>
              <a:rPr lang="ru-RU" dirty="0"/>
              <a:t> за </a:t>
            </a:r>
            <a:r>
              <a:rPr lang="ru-RU" dirty="0" err="1"/>
              <a:t>мрежовата</a:t>
            </a:r>
            <a:r>
              <a:rPr lang="ru-RU" dirty="0"/>
              <a:t> и </a:t>
            </a:r>
            <a:r>
              <a:rPr lang="ru-RU" dirty="0" err="1"/>
              <a:t>информационната</a:t>
            </a:r>
            <a:r>
              <a:rPr lang="ru-RU" dirty="0"/>
              <a:t> </a:t>
            </a:r>
            <a:r>
              <a:rPr lang="ru-RU" dirty="0" err="1" smtClean="0"/>
              <a:t>сигурност</a:t>
            </a:r>
            <a:r>
              <a:rPr lang="ru-RU" dirty="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40071517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В</a:t>
            </a:r>
            <a:r>
              <a:rPr lang="bg-BG" dirty="0" smtClean="0"/>
              <a:t> </a:t>
            </a:r>
            <a:r>
              <a:rPr lang="bg-BG" dirty="0"/>
              <a:t>администрацията следва да се поддържа следната документация</a:t>
            </a:r>
            <a:r>
              <a:rPr lang="bg-BG" dirty="0" smtClean="0"/>
              <a:t>:</a:t>
            </a:r>
          </a:p>
          <a:p>
            <a:pPr marL="45720" indent="0">
              <a:lnSpc>
                <a:spcPct val="0"/>
              </a:lnSpc>
              <a:spcBef>
                <a:spcPts val="0"/>
              </a:spcBef>
              <a:buNone/>
            </a:pPr>
            <a:endParaRPr lang="bg-BG" dirty="0" smtClean="0"/>
          </a:p>
          <a:p>
            <a:pPr lvl="0">
              <a:lnSpc>
                <a:spcPct val="100000"/>
              </a:lnSpc>
              <a:spcBef>
                <a:spcPts val="0"/>
              </a:spcBef>
            </a:pPr>
            <a:r>
              <a:rPr lang="ru-RU" dirty="0" err="1" smtClean="0"/>
              <a:t>опис</a:t>
            </a:r>
            <a:r>
              <a:rPr lang="ru-RU" dirty="0" smtClean="0"/>
              <a:t> </a:t>
            </a:r>
            <a:r>
              <a:rPr lang="ru-RU" dirty="0"/>
              <a:t>на </a:t>
            </a:r>
            <a:r>
              <a:rPr lang="ru-RU" dirty="0" err="1"/>
              <a:t>информационните</a:t>
            </a:r>
            <a:r>
              <a:rPr lang="ru-RU" dirty="0"/>
              <a:t> </a:t>
            </a:r>
            <a:r>
              <a:rPr lang="ru-RU" dirty="0" err="1"/>
              <a:t>активи</a:t>
            </a:r>
            <a:r>
              <a:rPr lang="ru-RU" dirty="0"/>
              <a:t>;</a:t>
            </a:r>
          </a:p>
          <a:p>
            <a:pPr lvl="0">
              <a:lnSpc>
                <a:spcPct val="100000"/>
              </a:lnSpc>
              <a:spcBef>
                <a:spcPts val="0"/>
              </a:spcBef>
            </a:pPr>
            <a:r>
              <a:rPr lang="ru-RU" dirty="0" err="1" smtClean="0"/>
              <a:t>физическа</a:t>
            </a:r>
            <a:r>
              <a:rPr lang="ru-RU" dirty="0" smtClean="0"/>
              <a:t> </a:t>
            </a:r>
            <a:r>
              <a:rPr lang="ru-RU" dirty="0"/>
              <a:t>схема на </a:t>
            </a:r>
            <a:r>
              <a:rPr lang="ru-RU" dirty="0" err="1"/>
              <a:t>свързаност</a:t>
            </a:r>
            <a:r>
              <a:rPr lang="ru-RU" dirty="0"/>
              <a:t>;</a:t>
            </a:r>
          </a:p>
          <a:p>
            <a:pPr lvl="0">
              <a:lnSpc>
                <a:spcPct val="100000"/>
              </a:lnSpc>
              <a:spcBef>
                <a:spcPts val="0"/>
              </a:spcBef>
            </a:pPr>
            <a:r>
              <a:rPr lang="ru-RU" dirty="0" err="1" smtClean="0"/>
              <a:t>логическа</a:t>
            </a:r>
            <a:r>
              <a:rPr lang="ru-RU" dirty="0" smtClean="0"/>
              <a:t> </a:t>
            </a:r>
            <a:r>
              <a:rPr lang="ru-RU" dirty="0"/>
              <a:t>схема на </a:t>
            </a:r>
            <a:r>
              <a:rPr lang="ru-RU" dirty="0" err="1"/>
              <a:t>информационните</a:t>
            </a:r>
            <a:r>
              <a:rPr lang="ru-RU" dirty="0"/>
              <a:t> </a:t>
            </a:r>
            <a:r>
              <a:rPr lang="ru-RU" dirty="0" err="1"/>
              <a:t>потоци</a:t>
            </a:r>
            <a:r>
              <a:rPr lang="ru-RU" dirty="0"/>
              <a:t>;</a:t>
            </a:r>
          </a:p>
          <a:p>
            <a:pPr lvl="0">
              <a:lnSpc>
                <a:spcPct val="100000"/>
              </a:lnSpc>
              <a:spcBef>
                <a:spcPts val="0"/>
              </a:spcBef>
            </a:pPr>
            <a:r>
              <a:rPr lang="ru-RU" dirty="0" smtClean="0"/>
              <a:t>документация </a:t>
            </a:r>
            <a:r>
              <a:rPr lang="ru-RU" dirty="0"/>
              <a:t>на </a:t>
            </a:r>
            <a:r>
              <a:rPr lang="ru-RU" dirty="0" err="1"/>
              <a:t>структурната</a:t>
            </a:r>
            <a:r>
              <a:rPr lang="ru-RU" dirty="0"/>
              <a:t> </a:t>
            </a:r>
            <a:r>
              <a:rPr lang="ru-RU" dirty="0" err="1"/>
              <a:t>кабелна</a:t>
            </a:r>
            <a:r>
              <a:rPr lang="ru-RU" dirty="0"/>
              <a:t> система;</a:t>
            </a:r>
          </a:p>
          <a:p>
            <a:pPr lvl="0">
              <a:lnSpc>
                <a:spcPct val="100000"/>
              </a:lnSpc>
              <a:spcBef>
                <a:spcPts val="0"/>
              </a:spcBef>
            </a:pPr>
            <a:r>
              <a:rPr lang="ru-RU" dirty="0" err="1" smtClean="0"/>
              <a:t>техническа</a:t>
            </a:r>
            <a:r>
              <a:rPr lang="ru-RU" dirty="0"/>
              <a:t>, </a:t>
            </a:r>
            <a:r>
              <a:rPr lang="ru-RU" dirty="0" err="1"/>
              <a:t>експлоатационна</a:t>
            </a:r>
            <a:r>
              <a:rPr lang="ru-RU" dirty="0"/>
              <a:t> и </a:t>
            </a:r>
            <a:r>
              <a:rPr lang="ru-RU" dirty="0" err="1"/>
              <a:t>потребителска</a:t>
            </a:r>
            <a:r>
              <a:rPr lang="ru-RU" dirty="0"/>
              <a:t> документация на </a:t>
            </a:r>
            <a:r>
              <a:rPr lang="ru-RU" dirty="0" err="1"/>
              <a:t>информационните</a:t>
            </a:r>
            <a:r>
              <a:rPr lang="ru-RU" dirty="0"/>
              <a:t> и </a:t>
            </a:r>
            <a:r>
              <a:rPr lang="ru-RU" dirty="0" err="1"/>
              <a:t>комуникационните</a:t>
            </a:r>
            <a:r>
              <a:rPr lang="ru-RU" dirty="0"/>
              <a:t> </a:t>
            </a:r>
            <a:r>
              <a:rPr lang="ru-RU" dirty="0" err="1"/>
              <a:t>системи</a:t>
            </a:r>
            <a:r>
              <a:rPr lang="ru-RU" dirty="0"/>
              <a:t> и </a:t>
            </a:r>
            <a:r>
              <a:rPr lang="ru-RU" dirty="0" err="1"/>
              <a:t>техните</a:t>
            </a:r>
            <a:r>
              <a:rPr lang="ru-RU" dirty="0"/>
              <a:t> </a:t>
            </a:r>
            <a:r>
              <a:rPr lang="ru-RU" dirty="0" err="1"/>
              <a:t>компоненти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6376318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a:t>Общините</a:t>
            </a:r>
            <a:r>
              <a:rPr lang="ru-RU" dirty="0"/>
              <a:t> </a:t>
            </a:r>
            <a:r>
              <a:rPr lang="ru-RU" dirty="0" err="1"/>
              <a:t>следва</a:t>
            </a:r>
            <a:r>
              <a:rPr lang="ru-RU" dirty="0"/>
              <a:t> да </a:t>
            </a:r>
            <a:r>
              <a:rPr lang="ru-RU" dirty="0" err="1"/>
              <a:t>създадат</a:t>
            </a:r>
            <a:r>
              <a:rPr lang="ru-RU" dirty="0"/>
              <a:t> и да </a:t>
            </a:r>
            <a:r>
              <a:rPr lang="ru-RU" dirty="0" err="1"/>
              <a:t>поддържат</a:t>
            </a:r>
            <a:r>
              <a:rPr lang="ru-RU" dirty="0"/>
              <a:t> в </a:t>
            </a:r>
            <a:r>
              <a:rPr lang="ru-RU" dirty="0" err="1"/>
              <a:t>актуално</a:t>
            </a:r>
            <a:r>
              <a:rPr lang="ru-RU" dirty="0"/>
              <a:t> </a:t>
            </a:r>
            <a:r>
              <a:rPr lang="ru-RU" dirty="0" err="1"/>
              <a:t>състояние</a:t>
            </a:r>
            <a:r>
              <a:rPr lang="ru-RU" dirty="0"/>
              <a:t> </a:t>
            </a:r>
            <a:r>
              <a:rPr lang="ru-RU" dirty="0" err="1"/>
              <a:t>следните</a:t>
            </a:r>
            <a:r>
              <a:rPr lang="ru-RU" dirty="0"/>
              <a:t> </a:t>
            </a:r>
            <a:r>
              <a:rPr lang="ru-RU" dirty="0" err="1"/>
              <a:t>документи</a:t>
            </a:r>
            <a:r>
              <a:rPr lang="ru-RU" dirty="0" smtClean="0"/>
              <a:t>:</a:t>
            </a:r>
          </a:p>
          <a:p>
            <a:pPr marL="45720" indent="0">
              <a:lnSpc>
                <a:spcPct val="100000"/>
              </a:lnSpc>
              <a:spcBef>
                <a:spcPts val="0"/>
              </a:spcBef>
              <a:buNone/>
            </a:pPr>
            <a:endParaRPr lang="bg-BG" dirty="0" smtClean="0"/>
          </a:p>
          <a:p>
            <a:pPr lvl="0">
              <a:lnSpc>
                <a:spcPct val="100000"/>
              </a:lnSpc>
              <a:spcBef>
                <a:spcPts val="0"/>
              </a:spcBef>
            </a:pPr>
            <a:r>
              <a:rPr lang="bg-BG" dirty="0" smtClean="0"/>
              <a:t>Политика </a:t>
            </a:r>
            <a:r>
              <a:rPr lang="bg-BG" dirty="0"/>
              <a:t>за мрежова и информационна </a:t>
            </a:r>
            <a:r>
              <a:rPr lang="bg-BG" dirty="0" smtClean="0"/>
              <a:t>сигурност;</a:t>
            </a:r>
          </a:p>
          <a:p>
            <a:pPr lvl="0">
              <a:lnSpc>
                <a:spcPct val="100000"/>
              </a:lnSpc>
              <a:spcBef>
                <a:spcPts val="0"/>
              </a:spcBef>
            </a:pPr>
            <a:r>
              <a:rPr lang="bg-BG" dirty="0" smtClean="0"/>
              <a:t>Инструкции/вътрешни </a:t>
            </a:r>
            <a:r>
              <a:rPr lang="bg-BG" dirty="0"/>
              <a:t>правила за дейностите, свързана с администрирането, експлоатацията и поддръжката на хардуер и </a:t>
            </a:r>
            <a:r>
              <a:rPr lang="bg-BG" dirty="0" smtClean="0"/>
              <a:t>софтуер;</a:t>
            </a:r>
          </a:p>
          <a:p>
            <a:pPr>
              <a:lnSpc>
                <a:spcPct val="100000"/>
              </a:lnSpc>
              <a:spcBef>
                <a:spcPts val="0"/>
              </a:spcBef>
            </a:pPr>
            <a:r>
              <a:rPr lang="bg-BG" dirty="0"/>
              <a:t>Вътрешни правила за класификация на информацията</a:t>
            </a:r>
            <a:r>
              <a:rPr lang="bg-BG" dirty="0" smtClean="0"/>
              <a:t>.</a:t>
            </a:r>
            <a:endParaRPr lang="bg-BG"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7158368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a:t>Ръководителят</a:t>
            </a:r>
            <a:r>
              <a:rPr lang="ru-RU" dirty="0"/>
              <a:t> на </a:t>
            </a:r>
            <a:r>
              <a:rPr lang="ru-RU" dirty="0" err="1"/>
              <a:t>администрацията</a:t>
            </a:r>
            <a:r>
              <a:rPr lang="ru-RU" dirty="0"/>
              <a:t> </a:t>
            </a:r>
            <a:r>
              <a:rPr lang="ru-RU" dirty="0" err="1"/>
              <a:t>обезпечава</a:t>
            </a:r>
            <a:r>
              <a:rPr lang="ru-RU" dirty="0"/>
              <a:t> </a:t>
            </a:r>
            <a:r>
              <a:rPr lang="ru-RU" dirty="0" err="1"/>
              <a:t>нивото</a:t>
            </a:r>
            <a:r>
              <a:rPr lang="ru-RU" dirty="0"/>
              <a:t> на </a:t>
            </a:r>
            <a:r>
              <a:rPr lang="ru-RU" dirty="0" err="1"/>
              <a:t>мрежова</a:t>
            </a:r>
            <a:r>
              <a:rPr lang="ru-RU" dirty="0"/>
              <a:t> и </a:t>
            </a:r>
            <a:r>
              <a:rPr lang="ru-RU" dirty="0" err="1"/>
              <a:t>информационна</a:t>
            </a:r>
            <a:r>
              <a:rPr lang="ru-RU" dirty="0"/>
              <a:t> </a:t>
            </a:r>
            <a:r>
              <a:rPr lang="ru-RU" dirty="0" err="1"/>
              <a:t>сигурност</a:t>
            </a:r>
            <a:r>
              <a:rPr lang="ru-RU" dirty="0"/>
              <a:t> посредством</a:t>
            </a:r>
            <a:r>
              <a:rPr lang="ru-RU" dirty="0" smtClean="0"/>
              <a:t>:</a:t>
            </a:r>
          </a:p>
          <a:p>
            <a:pPr marL="45720" indent="0">
              <a:lnSpc>
                <a:spcPct val="100000"/>
              </a:lnSpc>
              <a:spcBef>
                <a:spcPts val="0"/>
              </a:spcBef>
              <a:buNone/>
            </a:pPr>
            <a:endParaRPr lang="ru-RU" dirty="0"/>
          </a:p>
          <a:p>
            <a:pPr marL="45720" indent="0">
              <a:lnSpc>
                <a:spcPct val="100000"/>
              </a:lnSpc>
              <a:spcBef>
                <a:spcPts val="0"/>
              </a:spcBef>
              <a:buNone/>
            </a:pPr>
            <a:r>
              <a:rPr lang="ru-RU" dirty="0" smtClean="0"/>
              <a:t>- </a:t>
            </a:r>
            <a:r>
              <a:rPr lang="ru-RU" dirty="0" err="1" smtClean="0"/>
              <a:t>подходящо</a:t>
            </a:r>
            <a:r>
              <a:rPr lang="ru-RU" dirty="0" smtClean="0"/>
              <a:t> </a:t>
            </a:r>
            <a:r>
              <a:rPr lang="ru-RU" dirty="0" err="1"/>
              <a:t>професионално</a:t>
            </a:r>
            <a:r>
              <a:rPr lang="ru-RU" dirty="0"/>
              <a:t> обучение за </a:t>
            </a:r>
            <a:r>
              <a:rPr lang="ru-RU" dirty="0" err="1"/>
              <a:t>повишаване</a:t>
            </a:r>
            <a:r>
              <a:rPr lang="ru-RU" dirty="0"/>
              <a:t> на </a:t>
            </a:r>
            <a:r>
              <a:rPr lang="ru-RU" dirty="0" err="1"/>
              <a:t>квалификацията</a:t>
            </a:r>
            <a:r>
              <a:rPr lang="ru-RU" dirty="0"/>
              <a:t> на </a:t>
            </a:r>
            <a:r>
              <a:rPr lang="ru-RU" dirty="0" err="1"/>
              <a:t>служителите</a:t>
            </a:r>
            <a:r>
              <a:rPr lang="ru-RU" dirty="0"/>
              <a:t> в </a:t>
            </a:r>
            <a:r>
              <a:rPr lang="ru-RU" dirty="0" err="1"/>
              <a:t>съответствие</a:t>
            </a:r>
            <a:r>
              <a:rPr lang="ru-RU" dirty="0"/>
              <a:t> с </a:t>
            </a:r>
            <a:r>
              <a:rPr lang="ru-RU" dirty="0" err="1"/>
              <a:t>използваната</a:t>
            </a:r>
            <a:r>
              <a:rPr lang="ru-RU" dirty="0"/>
              <a:t> техника и технологии;</a:t>
            </a:r>
          </a:p>
          <a:p>
            <a:pPr marL="45720" indent="0">
              <a:lnSpc>
                <a:spcPct val="100000"/>
              </a:lnSpc>
              <a:spcBef>
                <a:spcPts val="0"/>
              </a:spcBef>
              <a:buNone/>
            </a:pPr>
            <a:r>
              <a:rPr lang="ru-RU" dirty="0" smtClean="0"/>
              <a:t>- периодично </a:t>
            </a:r>
            <a:r>
              <a:rPr lang="ru-RU" dirty="0" err="1"/>
              <a:t>инструктиране</a:t>
            </a:r>
            <a:r>
              <a:rPr lang="ru-RU" dirty="0"/>
              <a:t> на </a:t>
            </a:r>
            <a:r>
              <a:rPr lang="ru-RU" dirty="0" err="1"/>
              <a:t>служителите</a:t>
            </a:r>
            <a:r>
              <a:rPr lang="ru-RU" dirty="0"/>
              <a:t> за </a:t>
            </a:r>
            <a:r>
              <a:rPr lang="ru-RU" dirty="0" err="1"/>
              <a:t>повишаване</a:t>
            </a:r>
            <a:r>
              <a:rPr lang="ru-RU" dirty="0"/>
              <a:t> на </a:t>
            </a:r>
            <a:r>
              <a:rPr lang="ru-RU" dirty="0" err="1"/>
              <a:t>вниманието</a:t>
            </a:r>
            <a:r>
              <a:rPr lang="ru-RU" dirty="0"/>
              <a:t> им по отношение на </a:t>
            </a:r>
            <a:r>
              <a:rPr lang="ru-RU" dirty="0" err="1"/>
              <a:t>мрежовата</a:t>
            </a:r>
            <a:r>
              <a:rPr lang="ru-RU" dirty="0"/>
              <a:t> и </a:t>
            </a:r>
            <a:r>
              <a:rPr lang="ru-RU" dirty="0" err="1"/>
              <a:t>информационната</a:t>
            </a:r>
            <a:r>
              <a:rPr lang="ru-RU" dirty="0"/>
              <a:t> </a:t>
            </a:r>
            <a:r>
              <a:rPr lang="ru-RU" dirty="0" err="1"/>
              <a:t>сигурност</a:t>
            </a:r>
            <a:r>
              <a:rPr lang="ru-RU" dirty="0"/>
              <a:t>; </a:t>
            </a:r>
            <a:r>
              <a:rPr lang="ru-RU" dirty="0" err="1"/>
              <a:t>инструктажът</a:t>
            </a:r>
            <a:r>
              <a:rPr lang="ru-RU" dirty="0"/>
              <a:t> се </a:t>
            </a:r>
            <a:r>
              <a:rPr lang="ru-RU" dirty="0" err="1"/>
              <a:t>прави</a:t>
            </a:r>
            <a:r>
              <a:rPr lang="ru-RU" dirty="0"/>
              <a:t> по </a:t>
            </a:r>
            <a:r>
              <a:rPr lang="ru-RU" dirty="0" err="1"/>
              <a:t>утвърден</a:t>
            </a:r>
            <a:r>
              <a:rPr lang="ru-RU" dirty="0"/>
              <a:t> график и се </a:t>
            </a:r>
            <a:r>
              <a:rPr lang="ru-RU" dirty="0" err="1"/>
              <a:t>документира</a:t>
            </a:r>
            <a:r>
              <a:rPr lang="ru-RU" dirty="0"/>
              <a:t> по начин, </a:t>
            </a:r>
            <a:r>
              <a:rPr lang="ru-RU" dirty="0" err="1"/>
              <a:t>гарантиращ</a:t>
            </a:r>
            <a:r>
              <a:rPr lang="ru-RU" dirty="0"/>
              <a:t> </a:t>
            </a:r>
            <a:r>
              <a:rPr lang="ru-RU" dirty="0" err="1"/>
              <a:t>проследяемост</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54408349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Взаимоотношения </a:t>
            </a:r>
            <a:r>
              <a:rPr lang="ru-RU" dirty="0"/>
              <a:t>с </a:t>
            </a:r>
            <a:r>
              <a:rPr lang="ru-RU" dirty="0" err="1"/>
              <a:t>доставчици</a:t>
            </a:r>
            <a:r>
              <a:rPr lang="ru-RU" dirty="0"/>
              <a:t> на стоки и </a:t>
            </a:r>
            <a:r>
              <a:rPr lang="ru-RU" dirty="0" smtClean="0"/>
              <a:t>услуги</a:t>
            </a:r>
          </a:p>
          <a:p>
            <a:pPr marL="45720" indent="0">
              <a:lnSpc>
                <a:spcPct val="100000"/>
              </a:lnSpc>
              <a:spcBef>
                <a:spcPts val="0"/>
              </a:spcBef>
              <a:buNone/>
            </a:pPr>
            <a:endParaRPr lang="ru-RU" dirty="0" smtClean="0"/>
          </a:p>
          <a:p>
            <a:pPr marL="45720" indent="0">
              <a:lnSpc>
                <a:spcPct val="100000"/>
              </a:lnSpc>
              <a:spcBef>
                <a:spcPts val="0"/>
              </a:spcBef>
              <a:buNone/>
            </a:pPr>
            <a:r>
              <a:rPr lang="ru-RU" dirty="0" err="1"/>
              <a:t>трябва</a:t>
            </a:r>
            <a:r>
              <a:rPr lang="ru-RU" dirty="0"/>
              <a:t> да се договорят </a:t>
            </a:r>
            <a:r>
              <a:rPr lang="ru-RU" dirty="0" err="1"/>
              <a:t>изисквания</a:t>
            </a:r>
            <a:r>
              <a:rPr lang="ru-RU" dirty="0"/>
              <a:t> за </a:t>
            </a:r>
            <a:r>
              <a:rPr lang="ru-RU" dirty="0" err="1"/>
              <a:t>мрежова</a:t>
            </a:r>
            <a:r>
              <a:rPr lang="ru-RU" dirty="0"/>
              <a:t> и </a:t>
            </a:r>
            <a:r>
              <a:rPr lang="ru-RU" dirty="0" err="1"/>
              <a:t>информационна</a:t>
            </a:r>
            <a:r>
              <a:rPr lang="ru-RU" dirty="0"/>
              <a:t> </a:t>
            </a:r>
            <a:r>
              <a:rPr lang="ru-RU" dirty="0" err="1"/>
              <a:t>сигурност</a:t>
            </a:r>
            <a:r>
              <a:rPr lang="ru-RU" dirty="0"/>
              <a:t>, </a:t>
            </a:r>
            <a:r>
              <a:rPr lang="ru-RU" dirty="0" err="1"/>
              <a:t>включително</a:t>
            </a:r>
            <a:r>
              <a:rPr lang="ru-RU" dirty="0"/>
              <a:t>:</a:t>
            </a:r>
          </a:p>
          <a:p>
            <a:pPr marL="45720" indent="0">
              <a:lnSpc>
                <a:spcPct val="100000"/>
              </a:lnSpc>
              <a:spcBef>
                <a:spcPts val="0"/>
              </a:spcBef>
              <a:buNone/>
            </a:pPr>
            <a:r>
              <a:rPr lang="ru-RU" dirty="0" smtClean="0"/>
              <a:t>- за </a:t>
            </a:r>
            <a:r>
              <a:rPr lang="ru-RU" dirty="0" err="1"/>
              <a:t>сигурност</a:t>
            </a:r>
            <a:r>
              <a:rPr lang="ru-RU" dirty="0"/>
              <a:t> на </a:t>
            </a:r>
            <a:r>
              <a:rPr lang="ru-RU" dirty="0" err="1"/>
              <a:t>информацията</a:t>
            </a:r>
            <a:r>
              <a:rPr lang="ru-RU" dirty="0"/>
              <a:t>, </a:t>
            </a:r>
            <a:r>
              <a:rPr lang="ru-RU" dirty="0" err="1"/>
              <a:t>свързани</a:t>
            </a:r>
            <a:r>
              <a:rPr lang="ru-RU" dirty="0"/>
              <a:t> с </a:t>
            </a:r>
            <a:r>
              <a:rPr lang="ru-RU" dirty="0" err="1"/>
              <a:t>достъпа</a:t>
            </a:r>
            <a:r>
              <a:rPr lang="ru-RU" dirty="0"/>
              <a:t> на представители на трети </a:t>
            </a:r>
            <a:r>
              <a:rPr lang="ru-RU" dirty="0" err="1"/>
              <a:t>страни</a:t>
            </a:r>
            <a:r>
              <a:rPr lang="ru-RU" dirty="0"/>
              <a:t> до информация и </a:t>
            </a:r>
            <a:r>
              <a:rPr lang="ru-RU" dirty="0" err="1"/>
              <a:t>активи</a:t>
            </a:r>
            <a:r>
              <a:rPr lang="ru-RU" dirty="0"/>
              <a:t> на </a:t>
            </a:r>
            <a:r>
              <a:rPr lang="ru-RU" dirty="0" err="1"/>
              <a:t>администрацията</a:t>
            </a:r>
            <a:r>
              <a:rPr lang="ru-RU" dirty="0"/>
              <a:t>;</a:t>
            </a:r>
          </a:p>
          <a:p>
            <a:pPr marL="45720" indent="0">
              <a:lnSpc>
                <a:spcPct val="100000"/>
              </a:lnSpc>
              <a:spcBef>
                <a:spcPts val="0"/>
              </a:spcBef>
              <a:buNone/>
            </a:pPr>
            <a:r>
              <a:rPr lang="ru-RU" dirty="0" smtClean="0"/>
              <a:t>- за </a:t>
            </a:r>
            <a:r>
              <a:rPr lang="ru-RU" dirty="0" err="1"/>
              <a:t>доказване</a:t>
            </a:r>
            <a:r>
              <a:rPr lang="ru-RU" dirty="0"/>
              <a:t>, че </a:t>
            </a:r>
            <a:r>
              <a:rPr lang="ru-RU" dirty="0" err="1"/>
              <a:t>третата</a:t>
            </a:r>
            <a:r>
              <a:rPr lang="ru-RU" dirty="0"/>
              <a:t> страна </a:t>
            </a:r>
            <a:r>
              <a:rPr lang="ru-RU" dirty="0" err="1"/>
              <a:t>също</a:t>
            </a:r>
            <a:r>
              <a:rPr lang="ru-RU" dirty="0"/>
              <a:t> </a:t>
            </a:r>
            <a:r>
              <a:rPr lang="ru-RU" dirty="0" err="1"/>
              <a:t>прилага</a:t>
            </a:r>
            <a:r>
              <a:rPr lang="ru-RU" dirty="0"/>
              <a:t> </a:t>
            </a:r>
            <a:r>
              <a:rPr lang="ru-RU" dirty="0" err="1"/>
              <a:t>адекватни</a:t>
            </a:r>
            <a:r>
              <a:rPr lang="ru-RU" dirty="0"/>
              <a:t> мерки за </a:t>
            </a:r>
            <a:r>
              <a:rPr lang="ru-RU" dirty="0" err="1"/>
              <a:t>мрежова</a:t>
            </a:r>
            <a:r>
              <a:rPr lang="ru-RU" dirty="0"/>
              <a:t> и </a:t>
            </a:r>
            <a:r>
              <a:rPr lang="ru-RU" dirty="0" err="1"/>
              <a:t>информационна</a:t>
            </a:r>
            <a:r>
              <a:rPr lang="ru-RU" dirty="0"/>
              <a:t> </a:t>
            </a:r>
            <a:r>
              <a:rPr lang="ru-RU" dirty="0" err="1"/>
              <a:t>сигурност</a:t>
            </a:r>
            <a:r>
              <a:rPr lang="ru-RU" dirty="0"/>
              <a:t>, </a:t>
            </a:r>
            <a:r>
              <a:rPr lang="ru-RU" dirty="0" err="1"/>
              <a:t>включително</a:t>
            </a:r>
            <a:r>
              <a:rPr lang="ru-RU" dirty="0"/>
              <a:t> </a:t>
            </a:r>
            <a:r>
              <a:rPr lang="ru-RU" dirty="0" err="1"/>
              <a:t>клаузи</a:t>
            </a:r>
            <a:r>
              <a:rPr lang="ru-RU" dirty="0"/>
              <a:t> за </a:t>
            </a:r>
            <a:r>
              <a:rPr lang="ru-RU" dirty="0" err="1"/>
              <a:t>доказването</a:t>
            </a:r>
            <a:r>
              <a:rPr lang="ru-RU" dirty="0"/>
              <a:t> на </a:t>
            </a:r>
            <a:r>
              <a:rPr lang="ru-RU" dirty="0" err="1"/>
              <a:t>прилагането</a:t>
            </a:r>
            <a:r>
              <a:rPr lang="ru-RU" dirty="0"/>
              <a:t> на </a:t>
            </a:r>
            <a:r>
              <a:rPr lang="ru-RU" dirty="0" err="1"/>
              <a:t>тези</a:t>
            </a:r>
            <a:r>
              <a:rPr lang="ru-RU" dirty="0"/>
              <a:t> мерки чрез </a:t>
            </a:r>
            <a:r>
              <a:rPr lang="ru-RU" dirty="0" err="1"/>
              <a:t>документи</a:t>
            </a:r>
            <a:r>
              <a:rPr lang="ru-RU" dirty="0"/>
              <a:t> и/или </a:t>
            </a:r>
            <a:r>
              <a:rPr lang="ru-RU" dirty="0" err="1"/>
              <a:t>провеждане</a:t>
            </a:r>
            <a:r>
              <a:rPr lang="ru-RU" dirty="0"/>
              <a:t> на </a:t>
            </a:r>
            <a:r>
              <a:rPr lang="ru-RU" dirty="0" err="1"/>
              <a:t>одити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6857437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Взаимоотношения </a:t>
            </a:r>
            <a:r>
              <a:rPr lang="ru-RU" dirty="0"/>
              <a:t>с </a:t>
            </a:r>
            <a:r>
              <a:rPr lang="ru-RU" dirty="0" err="1"/>
              <a:t>доставчици</a:t>
            </a:r>
            <a:r>
              <a:rPr lang="ru-RU" dirty="0"/>
              <a:t> на стоки и </a:t>
            </a:r>
            <a:r>
              <a:rPr lang="ru-RU" dirty="0" smtClean="0"/>
              <a:t>услуги</a:t>
            </a:r>
          </a:p>
          <a:p>
            <a:pPr marL="45720" indent="0">
              <a:lnSpc>
                <a:spcPct val="100000"/>
              </a:lnSpc>
              <a:spcBef>
                <a:spcPts val="0"/>
              </a:spcBef>
              <a:buNone/>
            </a:pPr>
            <a:endParaRPr lang="ru-RU" dirty="0" smtClean="0"/>
          </a:p>
          <a:p>
            <a:pPr marL="45720" indent="0">
              <a:lnSpc>
                <a:spcPct val="100000"/>
              </a:lnSpc>
              <a:spcBef>
                <a:spcPts val="0"/>
              </a:spcBef>
              <a:buNone/>
            </a:pPr>
            <a:r>
              <a:rPr lang="ru-RU" dirty="0" smtClean="0"/>
              <a:t>- за </a:t>
            </a:r>
            <a:r>
              <a:rPr lang="ru-RU" dirty="0" err="1"/>
              <a:t>прозрачност</a:t>
            </a:r>
            <a:r>
              <a:rPr lang="ru-RU" dirty="0"/>
              <a:t> на </a:t>
            </a:r>
            <a:r>
              <a:rPr lang="ru-RU" dirty="0" err="1"/>
              <a:t>веригата</a:t>
            </a:r>
            <a:r>
              <a:rPr lang="ru-RU" dirty="0"/>
              <a:t> на </a:t>
            </a:r>
            <a:r>
              <a:rPr lang="ru-RU" dirty="0" err="1"/>
              <a:t>доставките</a:t>
            </a:r>
            <a:r>
              <a:rPr lang="ru-RU" dirty="0"/>
              <a:t>; </a:t>
            </a:r>
            <a:r>
              <a:rPr lang="ru-RU" dirty="0" err="1"/>
              <a:t>третата</a:t>
            </a:r>
            <a:r>
              <a:rPr lang="ru-RU" dirty="0"/>
              <a:t> страна </a:t>
            </a:r>
            <a:r>
              <a:rPr lang="ru-RU" dirty="0" err="1"/>
              <a:t>трябва</a:t>
            </a:r>
            <a:r>
              <a:rPr lang="ru-RU" dirty="0"/>
              <a:t> да е способна да </a:t>
            </a:r>
            <a:r>
              <a:rPr lang="ru-RU" dirty="0" err="1"/>
              <a:t>докаже</a:t>
            </a:r>
            <a:r>
              <a:rPr lang="ru-RU" dirty="0"/>
              <a:t> </a:t>
            </a:r>
            <a:r>
              <a:rPr lang="ru-RU" dirty="0" err="1"/>
              <a:t>произхода</a:t>
            </a:r>
            <a:r>
              <a:rPr lang="ru-RU" dirty="0"/>
              <a:t> на </a:t>
            </a:r>
            <a:r>
              <a:rPr lang="ru-RU" dirty="0" err="1"/>
              <a:t>предлагания</a:t>
            </a:r>
            <a:r>
              <a:rPr lang="ru-RU" dirty="0"/>
              <a:t> ресурс/услуга и </a:t>
            </a:r>
            <a:r>
              <a:rPr lang="ru-RU" dirty="0" err="1"/>
              <a:t>неговата</a:t>
            </a:r>
            <a:r>
              <a:rPr lang="ru-RU" dirty="0"/>
              <a:t> </a:t>
            </a:r>
            <a:r>
              <a:rPr lang="ru-RU" dirty="0" err="1"/>
              <a:t>сигурност</a:t>
            </a:r>
            <a:r>
              <a:rPr lang="ru-RU" dirty="0"/>
              <a:t>;</a:t>
            </a:r>
          </a:p>
          <a:p>
            <a:pPr>
              <a:lnSpc>
                <a:spcPct val="100000"/>
              </a:lnSpc>
              <a:spcBef>
                <a:spcPts val="0"/>
              </a:spcBef>
              <a:buFontTx/>
              <a:buChar char="-"/>
            </a:pPr>
            <a:r>
              <a:rPr lang="ru-RU" dirty="0" err="1" smtClean="0"/>
              <a:t>последици</a:t>
            </a:r>
            <a:r>
              <a:rPr lang="ru-RU" dirty="0" smtClean="0"/>
              <a:t> </a:t>
            </a:r>
            <a:r>
              <a:rPr lang="ru-RU" dirty="0"/>
              <a:t>при </a:t>
            </a:r>
            <a:r>
              <a:rPr lang="ru-RU" dirty="0" err="1"/>
              <a:t>неспазване</a:t>
            </a:r>
            <a:r>
              <a:rPr lang="ru-RU" dirty="0"/>
              <a:t> на </a:t>
            </a:r>
            <a:r>
              <a:rPr lang="ru-RU" dirty="0" err="1"/>
              <a:t>изискванията</a:t>
            </a:r>
            <a:r>
              <a:rPr lang="ru-RU" dirty="0"/>
              <a:t> за </a:t>
            </a:r>
            <a:r>
              <a:rPr lang="ru-RU" dirty="0" err="1"/>
              <a:t>сигурност</a:t>
            </a:r>
            <a:r>
              <a:rPr lang="ru-RU" dirty="0"/>
              <a:t> на </a:t>
            </a:r>
            <a:r>
              <a:rPr lang="ru-RU" dirty="0" err="1" smtClean="0"/>
              <a:t>информацията</a:t>
            </a:r>
            <a:r>
              <a:rPr lang="ru-RU" dirty="0" smtClean="0"/>
              <a:t>;</a:t>
            </a:r>
          </a:p>
          <a:p>
            <a:pPr>
              <a:lnSpc>
                <a:spcPct val="100000"/>
              </a:lnSpc>
              <a:spcBef>
                <a:spcPts val="0"/>
              </a:spcBef>
              <a:buFontTx/>
              <a:buChar char="-"/>
            </a:pPr>
            <a:r>
              <a:rPr lang="ru-RU" dirty="0" err="1" smtClean="0"/>
              <a:t>отговорност</a:t>
            </a:r>
            <a:r>
              <a:rPr lang="ru-RU" dirty="0" smtClean="0"/>
              <a:t> </a:t>
            </a:r>
            <a:r>
              <a:rPr lang="ru-RU" dirty="0"/>
              <a:t>при </a:t>
            </a:r>
            <a:r>
              <a:rPr lang="ru-RU" dirty="0" err="1"/>
              <a:t>неспазване</a:t>
            </a:r>
            <a:r>
              <a:rPr lang="ru-RU" dirty="0"/>
              <a:t> на </a:t>
            </a:r>
            <a:r>
              <a:rPr lang="ru-RU" dirty="0" err="1"/>
              <a:t>договорените</a:t>
            </a:r>
            <a:r>
              <a:rPr lang="ru-RU" dirty="0"/>
              <a:t> </a:t>
            </a:r>
            <a:r>
              <a:rPr lang="ru-RU" dirty="0" err="1"/>
              <a:t>срокове</a:t>
            </a:r>
            <a:r>
              <a:rPr lang="ru-RU" dirty="0"/>
              <a:t>, количество и/или качество на </a:t>
            </a:r>
            <a:r>
              <a:rPr lang="ru-RU" dirty="0" err="1"/>
              <a:t>услугата</a:t>
            </a:r>
            <a:r>
              <a:rPr lang="ru-RU" dirty="0"/>
              <a:t>, </a:t>
            </a:r>
            <a:r>
              <a:rPr lang="ru-RU" dirty="0" err="1"/>
              <a:t>което</a:t>
            </a:r>
            <a:r>
              <a:rPr lang="ru-RU" dirty="0"/>
              <a:t> </a:t>
            </a:r>
            <a:r>
              <a:rPr lang="ru-RU" dirty="0" err="1"/>
              <a:t>може</a:t>
            </a:r>
            <a:r>
              <a:rPr lang="ru-RU" dirty="0"/>
              <a:t> да </a:t>
            </a:r>
            <a:r>
              <a:rPr lang="ru-RU" dirty="0" err="1"/>
              <a:t>създаде</a:t>
            </a:r>
            <a:r>
              <a:rPr lang="ru-RU" dirty="0"/>
              <a:t> риск за </a:t>
            </a:r>
            <a:r>
              <a:rPr lang="ru-RU" dirty="0" err="1"/>
              <a:t>постигане</a:t>
            </a:r>
            <a:r>
              <a:rPr lang="ru-RU" dirty="0"/>
              <a:t> на целите на </a:t>
            </a:r>
            <a:r>
              <a:rPr lang="ru-RU" dirty="0" err="1"/>
              <a:t>мрежовата</a:t>
            </a:r>
            <a:r>
              <a:rPr lang="ru-RU" dirty="0"/>
              <a:t> и </a:t>
            </a:r>
            <a:r>
              <a:rPr lang="ru-RU" dirty="0" err="1"/>
              <a:t>информационната</a:t>
            </a:r>
            <a:r>
              <a:rPr lang="ru-RU" dirty="0"/>
              <a:t> </a:t>
            </a:r>
            <a:r>
              <a:rPr lang="ru-RU" dirty="0" err="1"/>
              <a:t>сигурност</a:t>
            </a:r>
            <a:r>
              <a:rPr lang="ru-RU" dirty="0" smtClean="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2429324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Взаимоотношения </a:t>
            </a:r>
            <a:r>
              <a:rPr lang="ru-RU" dirty="0"/>
              <a:t>с </a:t>
            </a:r>
            <a:r>
              <a:rPr lang="ru-RU" dirty="0" err="1"/>
              <a:t>доставчици</a:t>
            </a:r>
            <a:r>
              <a:rPr lang="ru-RU" dirty="0"/>
              <a:t> на стоки и </a:t>
            </a:r>
            <a:r>
              <a:rPr lang="ru-RU" dirty="0" smtClean="0"/>
              <a:t>услуги</a:t>
            </a:r>
          </a:p>
          <a:p>
            <a:pPr marL="45720" indent="0">
              <a:lnSpc>
                <a:spcPct val="100000"/>
              </a:lnSpc>
              <a:spcBef>
                <a:spcPts val="0"/>
              </a:spcBef>
              <a:buNone/>
            </a:pPr>
            <a:endParaRPr lang="ru-RU" dirty="0" smtClean="0"/>
          </a:p>
          <a:p>
            <a:pPr marL="45720" indent="0">
              <a:lnSpc>
                <a:spcPct val="100000"/>
              </a:lnSpc>
              <a:spcBef>
                <a:spcPts val="0"/>
              </a:spcBef>
              <a:buNone/>
            </a:pPr>
            <a:r>
              <a:rPr lang="ru-RU" dirty="0" smtClean="0"/>
              <a:t>- за </a:t>
            </a:r>
            <a:r>
              <a:rPr lang="ru-RU" dirty="0"/>
              <a:t>взаимодействие в случай на </a:t>
            </a:r>
            <a:r>
              <a:rPr lang="ru-RU" dirty="0" err="1"/>
              <a:t>възникване</a:t>
            </a:r>
            <a:r>
              <a:rPr lang="ru-RU" dirty="0"/>
              <a:t> на инцидент, </a:t>
            </a:r>
            <a:r>
              <a:rPr lang="ru-RU" dirty="0" err="1"/>
              <a:t>който</a:t>
            </a:r>
            <a:r>
              <a:rPr lang="ru-RU" dirty="0"/>
              <a:t> </a:t>
            </a:r>
            <a:r>
              <a:rPr lang="ru-RU" dirty="0" err="1" smtClean="0"/>
              <a:t>най-малко</a:t>
            </a:r>
            <a:r>
              <a:rPr lang="ru-RU" dirty="0" smtClean="0"/>
              <a:t> </a:t>
            </a:r>
            <a:r>
              <a:rPr lang="ru-RU" dirty="0" err="1"/>
              <a:t>включва</a:t>
            </a:r>
            <a:r>
              <a:rPr lang="ru-RU" dirty="0"/>
              <a:t>: </a:t>
            </a:r>
            <a:r>
              <a:rPr lang="ru-RU" dirty="0" err="1"/>
              <a:t>контактни</a:t>
            </a:r>
            <a:r>
              <a:rPr lang="ru-RU" dirty="0"/>
              <a:t> точки, начин за </a:t>
            </a:r>
            <a:r>
              <a:rPr lang="ru-RU" dirty="0" err="1"/>
              <a:t>докладване</a:t>
            </a:r>
            <a:r>
              <a:rPr lang="ru-RU" dirty="0"/>
              <a:t>, </a:t>
            </a:r>
            <a:r>
              <a:rPr lang="ru-RU" dirty="0" err="1"/>
              <a:t>време</a:t>
            </a:r>
            <a:r>
              <a:rPr lang="ru-RU" dirty="0"/>
              <a:t> за реакция, </a:t>
            </a:r>
            <a:r>
              <a:rPr lang="ru-RU" dirty="0" err="1"/>
              <a:t>време</a:t>
            </a:r>
            <a:r>
              <a:rPr lang="ru-RU" dirty="0"/>
              <a:t> за </a:t>
            </a:r>
            <a:r>
              <a:rPr lang="ru-RU" dirty="0" err="1"/>
              <a:t>възстановяване</a:t>
            </a:r>
            <a:r>
              <a:rPr lang="ru-RU" dirty="0"/>
              <a:t> на </a:t>
            </a:r>
            <a:r>
              <a:rPr lang="ru-RU" dirty="0" err="1"/>
              <a:t>работата</a:t>
            </a:r>
            <a:r>
              <a:rPr lang="ru-RU" dirty="0"/>
              <a:t>, условия за </a:t>
            </a:r>
            <a:r>
              <a:rPr lang="ru-RU" dirty="0" err="1"/>
              <a:t>затваряне</a:t>
            </a:r>
            <a:r>
              <a:rPr lang="ru-RU" dirty="0"/>
              <a:t> на инцидент.</a:t>
            </a:r>
          </a:p>
          <a:p>
            <a:pPr marL="45720" indent="0">
              <a:lnSpc>
                <a:spcPct val="100000"/>
              </a:lnSpc>
              <a:spcBef>
                <a:spcPts val="0"/>
              </a:spcBef>
              <a:buNone/>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2599721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Управление </a:t>
            </a:r>
            <a:r>
              <a:rPr lang="ru-RU" dirty="0"/>
              <a:t>на </a:t>
            </a:r>
            <a:r>
              <a:rPr lang="ru-RU" dirty="0" err="1"/>
              <a:t>измененията</a:t>
            </a:r>
            <a:r>
              <a:rPr lang="ru-RU" dirty="0"/>
              <a:t> в </a:t>
            </a:r>
            <a:r>
              <a:rPr lang="ru-RU" dirty="0" err="1"/>
              <a:t>информационните</a:t>
            </a:r>
            <a:r>
              <a:rPr lang="ru-RU" dirty="0"/>
              <a:t> </a:t>
            </a:r>
            <a:r>
              <a:rPr lang="ru-RU" dirty="0" err="1" smtClean="0"/>
              <a:t>активи</a:t>
            </a:r>
            <a:endParaRPr lang="ru-RU" dirty="0" smtClean="0"/>
          </a:p>
          <a:p>
            <a:pPr marL="45720" indent="0">
              <a:lnSpc>
                <a:spcPct val="100000"/>
              </a:lnSpc>
              <a:spcBef>
                <a:spcPts val="0"/>
              </a:spcBef>
              <a:buNone/>
            </a:pPr>
            <a:endParaRPr lang="ru-RU" dirty="0"/>
          </a:p>
          <a:p>
            <a:pPr marL="45720" indent="0">
              <a:lnSpc>
                <a:spcPct val="100000"/>
              </a:lnSpc>
              <a:spcBef>
                <a:spcPts val="0"/>
              </a:spcBef>
              <a:buNone/>
            </a:pPr>
            <a:r>
              <a:rPr lang="bg-BG" dirty="0"/>
              <a:t>В</a:t>
            </a:r>
            <a:r>
              <a:rPr lang="bg-BG" dirty="0" smtClean="0"/>
              <a:t>ътрешни </a:t>
            </a:r>
            <a:r>
              <a:rPr lang="bg-BG" dirty="0"/>
              <a:t>правила за управление на измененията във важните за дейността на администрацията информационни </a:t>
            </a:r>
            <a:r>
              <a:rPr lang="bg-BG" dirty="0" smtClean="0"/>
              <a:t>активи</a:t>
            </a:r>
          </a:p>
          <a:p>
            <a:pPr marL="45720" indent="0">
              <a:lnSpc>
                <a:spcPct val="100000"/>
              </a:lnSpc>
              <a:spcBef>
                <a:spcPts val="0"/>
              </a:spcBef>
              <a:buNone/>
            </a:pPr>
            <a:r>
              <a:rPr lang="ru-RU" u="sng" dirty="0" smtClean="0"/>
              <a:t>Цел:</a:t>
            </a:r>
            <a:r>
              <a:rPr lang="ru-RU" dirty="0" smtClean="0"/>
              <a:t> </a:t>
            </a:r>
            <a:r>
              <a:rPr lang="ru-RU" dirty="0" err="1"/>
              <a:t>намаляване</a:t>
            </a:r>
            <a:r>
              <a:rPr lang="ru-RU" dirty="0"/>
              <a:t> на риска от </a:t>
            </a:r>
            <a:r>
              <a:rPr lang="ru-RU" dirty="0" err="1"/>
              <a:t>инциденти</a:t>
            </a:r>
            <a:r>
              <a:rPr lang="ru-RU" dirty="0"/>
              <a:t>, </a:t>
            </a:r>
            <a:r>
              <a:rPr lang="ru-RU" dirty="0" err="1"/>
              <a:t>настъпили</a:t>
            </a:r>
            <a:r>
              <a:rPr lang="ru-RU" dirty="0"/>
              <a:t> в </a:t>
            </a:r>
            <a:r>
              <a:rPr lang="ru-RU" dirty="0" err="1"/>
              <a:t>резултат</a:t>
            </a:r>
            <a:r>
              <a:rPr lang="ru-RU" dirty="0"/>
              <a:t> на изменения </a:t>
            </a:r>
            <a:r>
              <a:rPr lang="ru-RU" dirty="0" err="1"/>
              <a:t>във</a:t>
            </a:r>
            <a:r>
              <a:rPr lang="ru-RU" dirty="0"/>
              <a:t> </a:t>
            </a:r>
            <a:r>
              <a:rPr lang="ru-RU" dirty="0" err="1"/>
              <a:t>важните</a:t>
            </a:r>
            <a:r>
              <a:rPr lang="ru-RU" dirty="0"/>
              <a:t> за </a:t>
            </a:r>
            <a:r>
              <a:rPr lang="ru-RU" dirty="0" err="1"/>
              <a:t>нейната</a:t>
            </a:r>
            <a:r>
              <a:rPr lang="ru-RU" dirty="0"/>
              <a:t> </a:t>
            </a:r>
            <a:r>
              <a:rPr lang="ru-RU" dirty="0" err="1"/>
              <a:t>дейност</a:t>
            </a:r>
            <a:r>
              <a:rPr lang="ru-RU" dirty="0"/>
              <a:t> </a:t>
            </a:r>
            <a:r>
              <a:rPr lang="ru-RU" dirty="0" err="1"/>
              <a:t>информационни</a:t>
            </a:r>
            <a:r>
              <a:rPr lang="ru-RU" dirty="0"/>
              <a:t> </a:t>
            </a:r>
            <a:r>
              <a:rPr lang="ru-RU" dirty="0" err="1"/>
              <a:t>активи</a:t>
            </a:r>
            <a:r>
              <a:rPr lang="ru-RU" dirty="0"/>
              <a:t>, и </a:t>
            </a:r>
            <a:r>
              <a:rPr lang="ru-RU" dirty="0" err="1"/>
              <a:t>по-точно</a:t>
            </a:r>
            <a:r>
              <a:rPr lang="ru-RU" dirty="0"/>
              <a:t> в </a:t>
            </a:r>
            <a:r>
              <a:rPr lang="ru-RU" dirty="0" err="1"/>
              <a:t>информационните</a:t>
            </a:r>
            <a:r>
              <a:rPr lang="ru-RU" dirty="0"/>
              <a:t> и </a:t>
            </a:r>
            <a:r>
              <a:rPr lang="ru-RU" dirty="0" err="1"/>
              <a:t>комуникационните</a:t>
            </a:r>
            <a:r>
              <a:rPr lang="ru-RU" dirty="0"/>
              <a:t> </a:t>
            </a:r>
            <a:r>
              <a:rPr lang="ru-RU" dirty="0" err="1"/>
              <a:t>системи</a:t>
            </a:r>
            <a:r>
              <a:rPr lang="ru-RU" dirty="0"/>
              <a:t> и </a:t>
            </a:r>
            <a:r>
              <a:rPr lang="ru-RU" dirty="0" err="1"/>
              <a:t>обслужващата</a:t>
            </a:r>
            <a:r>
              <a:rPr lang="ru-RU" dirty="0"/>
              <a:t> </a:t>
            </a:r>
            <a:r>
              <a:rPr lang="ru-RU" dirty="0" err="1"/>
              <a:t>ги</a:t>
            </a:r>
            <a:r>
              <a:rPr lang="ru-RU" dirty="0"/>
              <a:t> инфраструктура, в </a:t>
            </a:r>
            <a:r>
              <a:rPr lang="ru-RU" dirty="0" err="1"/>
              <a:t>процесите</a:t>
            </a:r>
            <a:r>
              <a:rPr lang="ru-RU" dirty="0"/>
              <a:t> и </a:t>
            </a:r>
            <a:r>
              <a:rPr lang="ru-RU" dirty="0" err="1"/>
              <a:t>дейностите</a:t>
            </a:r>
            <a:r>
              <a:rPr lang="ru-RU" dirty="0"/>
              <a:t>, в </a:t>
            </a:r>
            <a:r>
              <a:rPr lang="ru-RU" dirty="0" err="1"/>
              <a:t>конфигурациите</a:t>
            </a:r>
            <a:r>
              <a:rPr lang="ru-RU" dirty="0"/>
              <a:t>, в </a:t>
            </a:r>
            <a:r>
              <a:rPr lang="ru-RU" dirty="0" err="1"/>
              <a:t>софтуера</a:t>
            </a:r>
            <a:r>
              <a:rPr lang="ru-RU" dirty="0"/>
              <a:t> или </a:t>
            </a:r>
            <a:r>
              <a:rPr lang="ru-RU" dirty="0" err="1"/>
              <a:t>във</a:t>
            </a:r>
            <a:r>
              <a:rPr lang="ru-RU" dirty="0"/>
              <a:t> </a:t>
            </a:r>
            <a:r>
              <a:rPr lang="ru-RU" dirty="0" err="1"/>
              <a:t>фърмуера</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192722477"/>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Управление </a:t>
            </a:r>
            <a:r>
              <a:rPr lang="ru-RU" dirty="0"/>
              <a:t>на </a:t>
            </a:r>
            <a:r>
              <a:rPr lang="ru-RU" dirty="0" err="1"/>
              <a:t>измененията</a:t>
            </a:r>
            <a:r>
              <a:rPr lang="ru-RU" dirty="0"/>
              <a:t> в </a:t>
            </a:r>
            <a:r>
              <a:rPr lang="ru-RU" dirty="0" err="1"/>
              <a:t>информационните</a:t>
            </a:r>
            <a:r>
              <a:rPr lang="ru-RU" dirty="0"/>
              <a:t> </a:t>
            </a:r>
            <a:r>
              <a:rPr lang="ru-RU" dirty="0" err="1" smtClean="0"/>
              <a:t>активи</a:t>
            </a:r>
            <a:endParaRPr lang="ru-RU" dirty="0" smtClean="0"/>
          </a:p>
          <a:p>
            <a:pPr marL="45720" indent="0">
              <a:lnSpc>
                <a:spcPct val="100000"/>
              </a:lnSpc>
              <a:spcBef>
                <a:spcPts val="0"/>
              </a:spcBef>
              <a:buNone/>
            </a:pPr>
            <a:endParaRPr lang="ru-RU" dirty="0"/>
          </a:p>
          <a:p>
            <a:pPr>
              <a:lnSpc>
                <a:spcPct val="100000"/>
              </a:lnSpc>
              <a:spcBef>
                <a:spcPts val="0"/>
              </a:spcBef>
            </a:pPr>
            <a:r>
              <a:rPr lang="bg-BG" dirty="0" smtClean="0"/>
              <a:t>Измененията се планират</a:t>
            </a:r>
          </a:p>
          <a:p>
            <a:pPr>
              <a:lnSpc>
                <a:spcPct val="100000"/>
              </a:lnSpc>
              <a:spcBef>
                <a:spcPts val="0"/>
              </a:spcBef>
              <a:buFontTx/>
              <a:buChar char="-"/>
            </a:pPr>
            <a:r>
              <a:rPr lang="bg-BG" dirty="0" smtClean="0"/>
              <a:t>анализ </a:t>
            </a:r>
            <a:r>
              <a:rPr lang="bg-BG" dirty="0"/>
              <a:t>и оценка на риска в съответствие с организационните </a:t>
            </a:r>
            <a:r>
              <a:rPr lang="bg-BG" dirty="0" smtClean="0"/>
              <a:t>мерки;</a:t>
            </a:r>
          </a:p>
          <a:p>
            <a:pPr>
              <a:lnSpc>
                <a:spcPct val="100000"/>
              </a:lnSpc>
              <a:spcBef>
                <a:spcPts val="0"/>
              </a:spcBef>
              <a:buFontTx/>
              <a:buChar char="-"/>
            </a:pPr>
            <a:r>
              <a:rPr lang="ru-RU" dirty="0" smtClean="0"/>
              <a:t>определят </a:t>
            </a:r>
            <a:r>
              <a:rPr lang="ru-RU" dirty="0" err="1"/>
              <a:t>срокове</a:t>
            </a:r>
            <a:r>
              <a:rPr lang="ru-RU" dirty="0"/>
              <a:t> и </a:t>
            </a:r>
            <a:r>
              <a:rPr lang="ru-RU" dirty="0" err="1"/>
              <a:t>отговорности</a:t>
            </a:r>
            <a:r>
              <a:rPr lang="ru-RU" dirty="0"/>
              <a:t> за всяка </a:t>
            </a:r>
            <a:r>
              <a:rPr lang="ru-RU" dirty="0" err="1"/>
              <a:t>дейност</a:t>
            </a:r>
            <a:r>
              <a:rPr lang="ru-RU" dirty="0"/>
              <a:t>, </a:t>
            </a:r>
            <a:r>
              <a:rPr lang="ru-RU" dirty="0" err="1"/>
              <a:t>която</a:t>
            </a:r>
            <a:r>
              <a:rPr lang="ru-RU" dirty="0"/>
              <a:t> </a:t>
            </a:r>
            <a:r>
              <a:rPr lang="ru-RU" dirty="0" err="1"/>
              <a:t>ще</a:t>
            </a:r>
            <a:r>
              <a:rPr lang="ru-RU" dirty="0"/>
              <a:t> </a:t>
            </a:r>
            <a:r>
              <a:rPr lang="ru-RU" dirty="0" err="1"/>
              <a:t>бъде</a:t>
            </a:r>
            <a:r>
              <a:rPr lang="ru-RU" dirty="0"/>
              <a:t> </a:t>
            </a:r>
            <a:r>
              <a:rPr lang="ru-RU" dirty="0" err="1"/>
              <a:t>извършена</a:t>
            </a:r>
            <a:r>
              <a:rPr lang="ru-RU" dirty="0"/>
              <a:t> </a:t>
            </a:r>
            <a:r>
              <a:rPr lang="ru-RU" dirty="0" err="1"/>
              <a:t>преди</a:t>
            </a:r>
            <a:r>
              <a:rPr lang="ru-RU" dirty="0"/>
              <a:t>, по </a:t>
            </a:r>
            <a:r>
              <a:rPr lang="ru-RU" dirty="0" err="1"/>
              <a:t>време</a:t>
            </a:r>
            <a:r>
              <a:rPr lang="ru-RU" dirty="0"/>
              <a:t> на и след </a:t>
            </a:r>
            <a:r>
              <a:rPr lang="ru-RU" dirty="0" err="1" smtClean="0"/>
              <a:t>изменението</a:t>
            </a:r>
            <a:r>
              <a:rPr lang="ru-RU" dirty="0" smtClean="0"/>
              <a:t>;</a:t>
            </a:r>
          </a:p>
          <a:p>
            <a:pPr>
              <a:lnSpc>
                <a:spcPct val="100000"/>
              </a:lnSpc>
              <a:spcBef>
                <a:spcPts val="0"/>
              </a:spcBef>
              <a:buFontTx/>
              <a:buChar char="-"/>
            </a:pPr>
            <a:r>
              <a:rPr lang="bg-BG" dirty="0"/>
              <a:t>съгласуват се предварително с всички </a:t>
            </a:r>
            <a:r>
              <a:rPr lang="bg-BG" dirty="0" smtClean="0"/>
              <a:t>страни – информиране поне 3 дни предварително;</a:t>
            </a:r>
          </a:p>
          <a:p>
            <a:pPr>
              <a:lnSpc>
                <a:spcPct val="100000"/>
              </a:lnSpc>
              <a:spcBef>
                <a:spcPts val="0"/>
              </a:spcBef>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4575614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smtClean="0"/>
              <a:t>Управление </a:t>
            </a:r>
            <a:r>
              <a:rPr lang="ru-RU" dirty="0"/>
              <a:t>на </a:t>
            </a:r>
            <a:r>
              <a:rPr lang="ru-RU" dirty="0" err="1"/>
              <a:t>измененията</a:t>
            </a:r>
            <a:r>
              <a:rPr lang="ru-RU" dirty="0"/>
              <a:t> в </a:t>
            </a:r>
            <a:r>
              <a:rPr lang="ru-RU" dirty="0" err="1"/>
              <a:t>информационните</a:t>
            </a:r>
            <a:r>
              <a:rPr lang="ru-RU" dirty="0"/>
              <a:t> </a:t>
            </a:r>
            <a:r>
              <a:rPr lang="ru-RU" dirty="0" err="1" smtClean="0"/>
              <a:t>активи</a:t>
            </a:r>
            <a:endParaRPr lang="ru-RU" dirty="0" smtClean="0"/>
          </a:p>
          <a:p>
            <a:pPr marL="45720" indent="0">
              <a:lnSpc>
                <a:spcPct val="100000"/>
              </a:lnSpc>
              <a:spcBef>
                <a:spcPts val="0"/>
              </a:spcBef>
              <a:buNone/>
            </a:pPr>
            <a:endParaRPr lang="ru-RU" dirty="0"/>
          </a:p>
          <a:p>
            <a:pPr marL="45720" indent="0">
              <a:lnSpc>
                <a:spcPct val="100000"/>
              </a:lnSpc>
              <a:spcBef>
                <a:spcPts val="0"/>
              </a:spcBef>
              <a:buNone/>
            </a:pPr>
            <a:r>
              <a:rPr lang="bg-BG" dirty="0" smtClean="0"/>
              <a:t>Измененията се проверяват </a:t>
            </a:r>
            <a:r>
              <a:rPr lang="bg-BG" dirty="0"/>
              <a:t>в тестова среда и след успешното тестване се </a:t>
            </a:r>
            <a:r>
              <a:rPr lang="bg-BG" dirty="0" smtClean="0"/>
              <a:t>внедряват.</a:t>
            </a:r>
          </a:p>
          <a:p>
            <a:pPr marL="45720" indent="0">
              <a:lnSpc>
                <a:spcPct val="100000"/>
              </a:lnSpc>
              <a:spcBef>
                <a:spcPts val="0"/>
              </a:spcBef>
              <a:buNone/>
            </a:pPr>
            <a:endParaRPr lang="bg-BG" dirty="0"/>
          </a:p>
          <a:p>
            <a:pPr marL="45720" indent="0">
              <a:lnSpc>
                <a:spcPct val="100000"/>
              </a:lnSpc>
              <a:spcBef>
                <a:spcPts val="0"/>
              </a:spcBef>
              <a:buNone/>
            </a:pPr>
            <a:r>
              <a:rPr lang="bg-BG" dirty="0"/>
              <a:t>Задължително е предварителното разработване на </a:t>
            </a:r>
            <a:r>
              <a:rPr lang="bg-BG" u="sng" dirty="0"/>
              <a:t>план за връщане на системите в предишното им състояние</a:t>
            </a:r>
            <a:r>
              <a:rPr lang="bg-BG" dirty="0"/>
              <a:t>, за да се намали продължителността на потенциален инцидент, настъпил в резултат на изменението.</a:t>
            </a:r>
            <a:endParaRPr lang="bg-BG" dirty="0" smtClean="0"/>
          </a:p>
          <a:p>
            <a:pPr>
              <a:lnSpc>
                <a:spcPct val="100000"/>
              </a:lnSpc>
              <a:spcBef>
                <a:spcPts val="0"/>
              </a:spcBef>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16244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bg-BG" dirty="0"/>
          </a:p>
          <a:p>
            <a:pPr marL="45720" indent="0" algn="ctr">
              <a:lnSpc>
                <a:spcPct val="100000"/>
              </a:lnSpc>
              <a:buNone/>
            </a:pPr>
            <a:r>
              <a:rPr lang="en-US" dirty="0" smtClean="0"/>
              <a:t>	</a:t>
            </a:r>
            <a:r>
              <a:rPr lang="bg-BG" b="1" i="1" dirty="0" smtClean="0"/>
              <a:t>Информационна </a:t>
            </a:r>
            <a:r>
              <a:rPr lang="bg-BG" b="1" i="1" dirty="0"/>
              <a:t>система - </a:t>
            </a:r>
            <a:r>
              <a:rPr lang="bg-BG" b="1" i="1" dirty="0" smtClean="0"/>
              <a:t>компоненти</a:t>
            </a:r>
            <a:endParaRPr lang="bg-BG" dirty="0"/>
          </a:p>
          <a:p>
            <a:pPr marL="45720" indent="0">
              <a:lnSpc>
                <a:spcPct val="100000"/>
              </a:lnSpc>
              <a:buNone/>
            </a:pPr>
            <a:r>
              <a:rPr lang="en-US" dirty="0" smtClean="0"/>
              <a:t>	</a:t>
            </a:r>
            <a:r>
              <a:rPr lang="bg-BG" dirty="0" smtClean="0"/>
              <a:t>Функционирането </a:t>
            </a:r>
            <a:r>
              <a:rPr lang="bg-BG" dirty="0"/>
              <a:t>на една информационна система налага интегрирането и </a:t>
            </a:r>
            <a:r>
              <a:rPr lang="en-US" dirty="0" smtClean="0"/>
              <a:t>	</a:t>
            </a:r>
            <a:r>
              <a:rPr lang="bg-BG" dirty="0" smtClean="0"/>
              <a:t>съвместната </a:t>
            </a:r>
            <a:r>
              <a:rPr lang="bg-BG" dirty="0"/>
              <a:t>работа на следните </a:t>
            </a:r>
            <a:r>
              <a:rPr lang="bg-BG" dirty="0" smtClean="0"/>
              <a:t>компоненти:</a:t>
            </a:r>
            <a:endParaRPr lang="en-US" dirty="0" smtClean="0"/>
          </a:p>
          <a:p>
            <a:pPr marL="45720" indent="0">
              <a:lnSpc>
                <a:spcPct val="100000"/>
              </a:lnSpc>
              <a:buNone/>
            </a:pPr>
            <a:endParaRPr lang="bg-BG" dirty="0" smtClean="0"/>
          </a:p>
          <a:p>
            <a:pPr lvl="3">
              <a:lnSpc>
                <a:spcPct val="100000"/>
              </a:lnSpc>
            </a:pPr>
            <a:r>
              <a:rPr lang="bg-BG" sz="2200" dirty="0"/>
              <a:t>Технологии - хардуер, софтуер, данни и комуникации;</a:t>
            </a:r>
          </a:p>
          <a:p>
            <a:pPr lvl="3">
              <a:lnSpc>
                <a:spcPct val="100000"/>
              </a:lnSpc>
            </a:pPr>
            <a:r>
              <a:rPr lang="bg-BG" sz="2200" dirty="0"/>
              <a:t>Потребители/човешки ресурс;</a:t>
            </a:r>
          </a:p>
          <a:p>
            <a:pPr lvl="3">
              <a:lnSpc>
                <a:spcPct val="100000"/>
              </a:lnSpc>
            </a:pPr>
            <a:r>
              <a:rPr lang="bg-BG" sz="2200" dirty="0"/>
              <a:t>Процеси.</a:t>
            </a:r>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9" name="Picture 8"/>
          <p:cNvPicPr>
            <a:picLocks noChangeAspect="1"/>
          </p:cNvPicPr>
          <p:nvPr/>
        </p:nvPicPr>
        <p:blipFill>
          <a:blip r:embed="rId3"/>
          <a:stretch>
            <a:fillRect/>
          </a:stretch>
        </p:blipFill>
        <p:spPr>
          <a:xfrm>
            <a:off x="742257" y="335223"/>
            <a:ext cx="2074486" cy="828527"/>
          </a:xfrm>
          <a:prstGeom prst="rect">
            <a:avLst/>
          </a:prstGeom>
        </p:spPr>
      </p:pic>
      <p:pic>
        <p:nvPicPr>
          <p:cNvPr id="10" name="Picture 9"/>
          <p:cNvPicPr>
            <a:picLocks noChangeAspect="1"/>
          </p:cNvPicPr>
          <p:nvPr/>
        </p:nvPicPr>
        <p:blipFill>
          <a:blip r:embed="rId4"/>
          <a:stretch>
            <a:fillRect/>
          </a:stretch>
        </p:blipFill>
        <p:spPr>
          <a:xfrm>
            <a:off x="9648497" y="489067"/>
            <a:ext cx="1705303" cy="828000"/>
          </a:xfrm>
          <a:prstGeom prst="rect">
            <a:avLst/>
          </a:prstGeom>
        </p:spPr>
      </p:pic>
      <p:pic>
        <p:nvPicPr>
          <p:cNvPr id="11" name="Picture 10"/>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2372001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Сигурност</a:t>
            </a:r>
            <a:r>
              <a:rPr lang="ru-RU" dirty="0" smtClean="0"/>
              <a:t> </a:t>
            </a:r>
            <a:r>
              <a:rPr lang="ru-RU" dirty="0"/>
              <a:t>при </a:t>
            </a:r>
            <a:r>
              <a:rPr lang="ru-RU" dirty="0" err="1"/>
              <a:t>разработване</a:t>
            </a:r>
            <a:r>
              <a:rPr lang="ru-RU" dirty="0"/>
              <a:t> и </a:t>
            </a:r>
            <a:r>
              <a:rPr lang="ru-RU" dirty="0" err="1"/>
              <a:t>придобиване</a:t>
            </a:r>
            <a:r>
              <a:rPr lang="ru-RU" dirty="0"/>
              <a:t> на </a:t>
            </a:r>
            <a:r>
              <a:rPr lang="ru-RU" dirty="0" err="1"/>
              <a:t>информационни</a:t>
            </a:r>
            <a:r>
              <a:rPr lang="ru-RU" dirty="0"/>
              <a:t> и </a:t>
            </a:r>
            <a:r>
              <a:rPr lang="ru-RU" dirty="0" err="1"/>
              <a:t>комуникационни</a:t>
            </a:r>
            <a:r>
              <a:rPr lang="ru-RU" dirty="0"/>
              <a:t> </a:t>
            </a:r>
            <a:r>
              <a:rPr lang="ru-RU" dirty="0" err="1"/>
              <a:t>системи</a:t>
            </a:r>
            <a:endParaRPr lang="ru-RU" dirty="0"/>
          </a:p>
          <a:p>
            <a:pPr marL="45720" indent="0">
              <a:lnSpc>
                <a:spcPct val="100000"/>
              </a:lnSpc>
              <a:spcBef>
                <a:spcPts val="0"/>
              </a:spcBef>
              <a:buNone/>
            </a:pPr>
            <a:endParaRPr lang="ru-RU" dirty="0" smtClean="0"/>
          </a:p>
          <a:p>
            <a:pPr marL="45720" indent="0">
              <a:lnSpc>
                <a:spcPct val="100000"/>
              </a:lnSpc>
              <a:spcBef>
                <a:spcPts val="0"/>
              </a:spcBef>
              <a:buNone/>
            </a:pPr>
            <a:r>
              <a:rPr lang="ru-RU" dirty="0"/>
              <a:t>При </a:t>
            </a:r>
            <a:r>
              <a:rPr lang="ru-RU" dirty="0" err="1"/>
              <a:t>разработване</a:t>
            </a:r>
            <a:r>
              <a:rPr lang="ru-RU" dirty="0"/>
              <a:t> на </a:t>
            </a:r>
            <a:r>
              <a:rPr lang="ru-RU" dirty="0" err="1"/>
              <a:t>проекти</a:t>
            </a:r>
            <a:r>
              <a:rPr lang="ru-RU" dirty="0"/>
              <a:t> и технически задания </a:t>
            </a:r>
            <a:r>
              <a:rPr lang="ru-RU" dirty="0" err="1"/>
              <a:t>трябва</a:t>
            </a:r>
            <a:r>
              <a:rPr lang="ru-RU" dirty="0"/>
              <a:t> да се </a:t>
            </a:r>
            <a:r>
              <a:rPr lang="ru-RU" dirty="0" err="1"/>
              <a:t>включват</a:t>
            </a:r>
            <a:r>
              <a:rPr lang="ru-RU" dirty="0"/>
              <a:t> </a:t>
            </a:r>
            <a:r>
              <a:rPr lang="ru-RU" dirty="0" err="1"/>
              <a:t>адекватни</a:t>
            </a:r>
            <a:r>
              <a:rPr lang="ru-RU" dirty="0"/>
              <a:t> и </a:t>
            </a:r>
            <a:r>
              <a:rPr lang="ru-RU" dirty="0" err="1"/>
              <a:t>комплексни</a:t>
            </a:r>
            <a:r>
              <a:rPr lang="ru-RU" dirty="0"/>
              <a:t> </a:t>
            </a:r>
            <a:r>
              <a:rPr lang="ru-RU" dirty="0" err="1"/>
              <a:t>изисквания</a:t>
            </a:r>
            <a:r>
              <a:rPr lang="ru-RU" dirty="0"/>
              <a:t> за </a:t>
            </a:r>
            <a:r>
              <a:rPr lang="ru-RU" dirty="0" err="1"/>
              <a:t>мрежова</a:t>
            </a:r>
            <a:r>
              <a:rPr lang="ru-RU" dirty="0"/>
              <a:t> и </a:t>
            </a:r>
            <a:r>
              <a:rPr lang="ru-RU" dirty="0" err="1"/>
              <a:t>информационна</a:t>
            </a:r>
            <a:r>
              <a:rPr lang="ru-RU" dirty="0"/>
              <a:t> </a:t>
            </a:r>
            <a:r>
              <a:rPr lang="ru-RU" dirty="0" err="1"/>
              <a:t>сигурност</a:t>
            </a:r>
            <a:r>
              <a:rPr lang="ru-RU" dirty="0"/>
              <a:t>, </a:t>
            </a:r>
            <a:r>
              <a:rPr lang="ru-RU" dirty="0" err="1"/>
              <a:t>основани</a:t>
            </a:r>
            <a:r>
              <a:rPr lang="ru-RU" dirty="0"/>
              <a:t> на анализ и оценка на риска, с цел да се </a:t>
            </a:r>
            <a:r>
              <a:rPr lang="ru-RU" dirty="0" err="1"/>
              <a:t>гарантира</a:t>
            </a:r>
            <a:r>
              <a:rPr lang="ru-RU" dirty="0"/>
              <a:t>, че </a:t>
            </a:r>
            <a:r>
              <a:rPr lang="ru-RU" dirty="0" err="1"/>
              <a:t>изискваното</a:t>
            </a:r>
            <a:r>
              <a:rPr lang="ru-RU" dirty="0"/>
              <a:t> </a:t>
            </a:r>
            <a:r>
              <a:rPr lang="ru-RU" dirty="0" err="1"/>
              <a:t>ниво</a:t>
            </a:r>
            <a:r>
              <a:rPr lang="ru-RU" dirty="0"/>
              <a:t> на </a:t>
            </a:r>
            <a:r>
              <a:rPr lang="ru-RU" dirty="0" err="1"/>
              <a:t>сигурност</a:t>
            </a:r>
            <a:r>
              <a:rPr lang="ru-RU" dirty="0"/>
              <a:t> на </a:t>
            </a:r>
            <a:r>
              <a:rPr lang="ru-RU" dirty="0" err="1"/>
              <a:t>информацията</a:t>
            </a:r>
            <a:r>
              <a:rPr lang="ru-RU" dirty="0"/>
              <a:t>, </a:t>
            </a:r>
            <a:r>
              <a:rPr lang="ru-RU" dirty="0" err="1"/>
              <a:t>мрежите</a:t>
            </a:r>
            <a:r>
              <a:rPr lang="ru-RU" dirty="0"/>
              <a:t> и </a:t>
            </a:r>
            <a:r>
              <a:rPr lang="ru-RU" dirty="0" err="1"/>
              <a:t>информационните</a:t>
            </a:r>
            <a:r>
              <a:rPr lang="ru-RU" dirty="0"/>
              <a:t> </a:t>
            </a:r>
            <a:r>
              <a:rPr lang="ru-RU" dirty="0" err="1"/>
              <a:t>системи</a:t>
            </a:r>
            <a:r>
              <a:rPr lang="ru-RU" dirty="0"/>
              <a:t> е заложено </a:t>
            </a:r>
            <a:r>
              <a:rPr lang="ru-RU" dirty="0" err="1"/>
              <a:t>още</a:t>
            </a:r>
            <a:r>
              <a:rPr lang="ru-RU" dirty="0"/>
              <a:t> в </a:t>
            </a:r>
            <a:r>
              <a:rPr lang="ru-RU" dirty="0" err="1"/>
              <a:t>етапа</a:t>
            </a:r>
            <a:r>
              <a:rPr lang="ru-RU" dirty="0"/>
              <a:t> на разработка и </a:t>
            </a:r>
            <a:r>
              <a:rPr lang="ru-RU" dirty="0" err="1"/>
              <a:t>внедряване</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33865277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Организационни</a:t>
            </a:r>
            <a:r>
              <a:rPr lang="ru-RU" dirty="0" smtClean="0"/>
              <a:t> </a:t>
            </a:r>
            <a:r>
              <a:rPr lang="ru-RU" dirty="0"/>
              <a:t>и технически мерки за </a:t>
            </a:r>
            <a:r>
              <a:rPr lang="ru-RU" dirty="0" smtClean="0"/>
              <a:t>защита:</a:t>
            </a:r>
          </a:p>
          <a:p>
            <a:pPr marL="45720" indent="0">
              <a:lnSpc>
                <a:spcPct val="110000"/>
              </a:lnSpc>
              <a:spcBef>
                <a:spcPts val="0"/>
              </a:spcBef>
              <a:buNone/>
            </a:pPr>
            <a:r>
              <a:rPr lang="ru-RU" dirty="0" smtClean="0"/>
              <a:t>- сегрегация</a:t>
            </a:r>
            <a:r>
              <a:rPr lang="ru-RU" dirty="0"/>
              <a:t>;</a:t>
            </a:r>
          </a:p>
          <a:p>
            <a:pPr marL="45720" indent="0">
              <a:lnSpc>
                <a:spcPct val="110000"/>
              </a:lnSpc>
              <a:spcBef>
                <a:spcPts val="0"/>
              </a:spcBef>
              <a:buNone/>
            </a:pPr>
            <a:r>
              <a:rPr lang="ru-RU" dirty="0" smtClean="0"/>
              <a:t>- </a:t>
            </a:r>
            <a:r>
              <a:rPr lang="ru-RU" dirty="0" err="1" smtClean="0"/>
              <a:t>филтриране</a:t>
            </a:r>
            <a:r>
              <a:rPr lang="ru-RU" dirty="0" smtClean="0"/>
              <a:t> </a:t>
            </a:r>
            <a:r>
              <a:rPr lang="ru-RU" dirty="0"/>
              <a:t>на трафика;</a:t>
            </a:r>
          </a:p>
          <a:p>
            <a:pPr marL="45720" indent="0">
              <a:lnSpc>
                <a:spcPct val="110000"/>
              </a:lnSpc>
              <a:spcBef>
                <a:spcPts val="0"/>
              </a:spcBef>
              <a:buNone/>
            </a:pPr>
            <a:r>
              <a:rPr lang="ru-RU" dirty="0" smtClean="0"/>
              <a:t>- </a:t>
            </a:r>
            <a:r>
              <a:rPr lang="ru-RU" dirty="0" err="1" smtClean="0"/>
              <a:t>неоторизирано</a:t>
            </a:r>
            <a:r>
              <a:rPr lang="ru-RU" dirty="0" smtClean="0"/>
              <a:t> </a:t>
            </a:r>
            <a:r>
              <a:rPr lang="ru-RU" dirty="0" err="1"/>
              <a:t>използване</a:t>
            </a:r>
            <a:r>
              <a:rPr lang="ru-RU" dirty="0"/>
              <a:t> на устройства;</a:t>
            </a:r>
          </a:p>
          <a:p>
            <a:pPr marL="45720" indent="0">
              <a:lnSpc>
                <a:spcPct val="110000"/>
              </a:lnSpc>
              <a:spcBef>
                <a:spcPts val="0"/>
              </a:spcBef>
              <a:buNone/>
            </a:pPr>
            <a:r>
              <a:rPr lang="ru-RU" dirty="0" smtClean="0"/>
              <a:t>- криптография</a:t>
            </a:r>
            <a:r>
              <a:rPr lang="ru-RU" dirty="0"/>
              <a:t>;</a:t>
            </a:r>
          </a:p>
          <a:p>
            <a:pPr marL="45720" indent="0">
              <a:lnSpc>
                <a:spcPct val="110000"/>
              </a:lnSpc>
              <a:spcBef>
                <a:spcPts val="0"/>
              </a:spcBef>
              <a:buNone/>
            </a:pPr>
            <a:r>
              <a:rPr lang="ru-RU" dirty="0" smtClean="0"/>
              <a:t>- </a:t>
            </a:r>
            <a:r>
              <a:rPr lang="ru-RU" dirty="0" err="1" smtClean="0"/>
              <a:t>администриране</a:t>
            </a:r>
            <a:r>
              <a:rPr lang="ru-RU" dirty="0" smtClean="0"/>
              <a:t> </a:t>
            </a:r>
            <a:r>
              <a:rPr lang="ru-RU" dirty="0"/>
              <a:t>на </a:t>
            </a:r>
            <a:r>
              <a:rPr lang="ru-RU" dirty="0" err="1"/>
              <a:t>информационните</a:t>
            </a:r>
            <a:r>
              <a:rPr lang="ru-RU" dirty="0"/>
              <a:t> и </a:t>
            </a:r>
            <a:r>
              <a:rPr lang="ru-RU" dirty="0" err="1"/>
              <a:t>комуникационните</a:t>
            </a:r>
            <a:r>
              <a:rPr lang="ru-RU" dirty="0"/>
              <a:t> </a:t>
            </a:r>
            <a:r>
              <a:rPr lang="ru-RU" dirty="0" err="1"/>
              <a:t>системи</a:t>
            </a:r>
            <a:r>
              <a:rPr lang="ru-RU" dirty="0"/>
              <a:t>;</a:t>
            </a:r>
          </a:p>
          <a:p>
            <a:pPr marL="45720" indent="0">
              <a:lnSpc>
                <a:spcPct val="110000"/>
              </a:lnSpc>
              <a:spcBef>
                <a:spcPts val="0"/>
              </a:spcBef>
              <a:buNone/>
            </a:pPr>
            <a:r>
              <a:rPr lang="ru-RU" dirty="0" smtClean="0"/>
              <a:t>- среда </a:t>
            </a:r>
            <a:r>
              <a:rPr lang="ru-RU" dirty="0"/>
              <a:t>за </a:t>
            </a:r>
            <a:r>
              <a:rPr lang="ru-RU" dirty="0" err="1"/>
              <a:t>администриране</a:t>
            </a:r>
            <a:r>
              <a:rPr lang="ru-RU" dirty="0"/>
              <a:t>;</a:t>
            </a:r>
          </a:p>
          <a:p>
            <a:pPr marL="45720" indent="0">
              <a:lnSpc>
                <a:spcPct val="110000"/>
              </a:lnSpc>
              <a:spcBef>
                <a:spcPts val="0"/>
              </a:spcBef>
              <a:buNone/>
            </a:pPr>
            <a:r>
              <a:rPr lang="ru-RU" dirty="0" smtClean="0"/>
              <a:t>- управление </a:t>
            </a:r>
            <a:r>
              <a:rPr lang="ru-RU" dirty="0"/>
              <a:t>на </a:t>
            </a:r>
            <a:r>
              <a:rPr lang="ru-RU" dirty="0" err="1"/>
              <a:t>достъпите</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5116985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err="1" smtClean="0"/>
              <a:t>Организационни</a:t>
            </a:r>
            <a:r>
              <a:rPr lang="ru-RU" dirty="0" smtClean="0"/>
              <a:t> </a:t>
            </a:r>
            <a:r>
              <a:rPr lang="ru-RU" dirty="0"/>
              <a:t>и технически мерки за </a:t>
            </a:r>
            <a:r>
              <a:rPr lang="ru-RU" dirty="0" smtClean="0"/>
              <a:t>защита:</a:t>
            </a:r>
          </a:p>
          <a:p>
            <a:pPr marL="45720" indent="0">
              <a:lnSpc>
                <a:spcPct val="110000"/>
              </a:lnSpc>
              <a:spcBef>
                <a:spcPts val="0"/>
              </a:spcBef>
              <a:buNone/>
            </a:pPr>
            <a:r>
              <a:rPr lang="ru-RU" dirty="0"/>
              <a:t>- защита при </a:t>
            </a:r>
            <a:r>
              <a:rPr lang="ru-RU" dirty="0" err="1"/>
              <a:t>отдалечен</a:t>
            </a:r>
            <a:r>
              <a:rPr lang="ru-RU" dirty="0"/>
              <a:t> </a:t>
            </a:r>
            <a:r>
              <a:rPr lang="ru-RU" dirty="0" err="1"/>
              <a:t>достъп</a:t>
            </a:r>
            <a:r>
              <a:rPr lang="ru-RU" dirty="0"/>
              <a:t>/работа от </a:t>
            </a:r>
            <a:r>
              <a:rPr lang="ru-RU" dirty="0" err="1"/>
              <a:t>разстояние</a:t>
            </a:r>
            <a:r>
              <a:rPr lang="ru-RU" dirty="0"/>
              <a:t>;</a:t>
            </a:r>
          </a:p>
          <a:p>
            <a:pPr marL="45720" indent="0">
              <a:lnSpc>
                <a:spcPct val="110000"/>
              </a:lnSpc>
              <a:spcBef>
                <a:spcPts val="0"/>
              </a:spcBef>
              <a:buNone/>
            </a:pPr>
            <a:r>
              <a:rPr lang="ru-RU" dirty="0" smtClean="0"/>
              <a:t>- защита </a:t>
            </a:r>
            <a:r>
              <a:rPr lang="ru-RU" dirty="0"/>
              <a:t>на </a:t>
            </a:r>
            <a:r>
              <a:rPr lang="ru-RU" dirty="0" err="1"/>
              <a:t>хардуерни</a:t>
            </a:r>
            <a:r>
              <a:rPr lang="ru-RU" dirty="0"/>
              <a:t> устройства;</a:t>
            </a:r>
          </a:p>
          <a:p>
            <a:pPr marL="45720" indent="0">
              <a:lnSpc>
                <a:spcPct val="110000"/>
              </a:lnSpc>
              <a:spcBef>
                <a:spcPts val="0"/>
              </a:spcBef>
              <a:buNone/>
            </a:pPr>
            <a:r>
              <a:rPr lang="ru-RU" dirty="0" smtClean="0"/>
              <a:t>- защита </a:t>
            </a:r>
            <a:r>
              <a:rPr lang="ru-RU" dirty="0"/>
              <a:t>на </a:t>
            </a:r>
            <a:r>
              <a:rPr lang="ru-RU" dirty="0" err="1"/>
              <a:t>софтуер</a:t>
            </a:r>
            <a:r>
              <a:rPr lang="ru-RU" dirty="0"/>
              <a:t> и </a:t>
            </a:r>
            <a:r>
              <a:rPr lang="ru-RU" dirty="0" err="1"/>
              <a:t>фърмуер</a:t>
            </a:r>
            <a:r>
              <a:rPr lang="ru-RU" dirty="0"/>
              <a:t>;</a:t>
            </a:r>
          </a:p>
          <a:p>
            <a:pPr marL="45720" indent="0">
              <a:lnSpc>
                <a:spcPct val="110000"/>
              </a:lnSpc>
              <a:spcBef>
                <a:spcPts val="0"/>
              </a:spcBef>
              <a:buNone/>
            </a:pPr>
            <a:r>
              <a:rPr lang="ru-RU" dirty="0" smtClean="0"/>
              <a:t>- защита </a:t>
            </a:r>
            <a:r>
              <a:rPr lang="ru-RU" dirty="0"/>
              <a:t>от зловреден </a:t>
            </a:r>
            <a:r>
              <a:rPr lang="ru-RU" dirty="0" err="1"/>
              <a:t>софтуер</a:t>
            </a:r>
            <a:r>
              <a:rPr lang="ru-RU" dirty="0"/>
              <a:t>;</a:t>
            </a:r>
          </a:p>
          <a:p>
            <a:pPr marL="45720" indent="0">
              <a:lnSpc>
                <a:spcPct val="110000"/>
              </a:lnSpc>
              <a:spcBef>
                <a:spcPts val="0"/>
              </a:spcBef>
              <a:buNone/>
            </a:pPr>
            <a:r>
              <a:rPr lang="ru-RU" dirty="0" smtClean="0"/>
              <a:t>- защита </a:t>
            </a:r>
            <a:r>
              <a:rPr lang="ru-RU" dirty="0"/>
              <a:t>на </a:t>
            </a:r>
            <a:r>
              <a:rPr lang="ru-RU" dirty="0" err="1"/>
              <a:t>уеб</a:t>
            </a:r>
            <a:r>
              <a:rPr lang="ru-RU" dirty="0"/>
              <a:t> </a:t>
            </a:r>
            <a:r>
              <a:rPr lang="ru-RU" dirty="0" err="1"/>
              <a:t>сървъри</a:t>
            </a:r>
            <a:r>
              <a:rPr lang="ru-RU" dirty="0"/>
              <a:t>;</a:t>
            </a:r>
          </a:p>
          <a:p>
            <a:pPr marL="45720" indent="0">
              <a:lnSpc>
                <a:spcPct val="110000"/>
              </a:lnSpc>
              <a:spcBef>
                <a:spcPts val="0"/>
              </a:spcBef>
              <a:buNone/>
            </a:pPr>
            <a:r>
              <a:rPr lang="ru-RU" dirty="0" smtClean="0"/>
              <a:t>- защита </a:t>
            </a:r>
            <a:r>
              <a:rPr lang="ru-RU" dirty="0"/>
              <a:t>на </a:t>
            </a:r>
            <a:r>
              <a:rPr lang="ru-RU" dirty="0" err="1"/>
              <a:t>Domain</a:t>
            </a:r>
            <a:r>
              <a:rPr lang="ru-RU" dirty="0"/>
              <a:t> </a:t>
            </a:r>
            <a:r>
              <a:rPr lang="ru-RU" dirty="0" err="1"/>
              <a:t>Name</a:t>
            </a:r>
            <a:r>
              <a:rPr lang="ru-RU" dirty="0"/>
              <a:t> </a:t>
            </a:r>
            <a:r>
              <a:rPr lang="ru-RU" dirty="0" err="1"/>
              <a:t>System</a:t>
            </a:r>
            <a:r>
              <a:rPr lang="ru-RU" dirty="0"/>
              <a:t> (DNS</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6740767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ru-RU" dirty="0" err="1" smtClean="0"/>
              <a:t>Организационни</a:t>
            </a:r>
            <a:r>
              <a:rPr lang="ru-RU" dirty="0" smtClean="0"/>
              <a:t> </a:t>
            </a:r>
            <a:r>
              <a:rPr lang="ru-RU" dirty="0"/>
              <a:t>и технически мерки за </a:t>
            </a:r>
            <a:r>
              <a:rPr lang="ru-RU" dirty="0" smtClean="0"/>
              <a:t>защита:</a:t>
            </a:r>
          </a:p>
          <a:p>
            <a:pPr marL="45720" indent="0">
              <a:lnSpc>
                <a:spcPct val="100000"/>
              </a:lnSpc>
              <a:spcBef>
                <a:spcPts val="0"/>
              </a:spcBef>
              <a:buNone/>
            </a:pPr>
            <a:r>
              <a:rPr lang="ru-RU" dirty="0"/>
              <a:t>- </a:t>
            </a:r>
            <a:r>
              <a:rPr lang="ru-RU" dirty="0" err="1" smtClean="0"/>
              <a:t>физическа</a:t>
            </a:r>
            <a:r>
              <a:rPr lang="ru-RU" dirty="0" smtClean="0"/>
              <a:t> </a:t>
            </a:r>
            <a:r>
              <a:rPr lang="ru-RU" dirty="0" err="1"/>
              <a:t>сигурност</a:t>
            </a:r>
            <a:r>
              <a:rPr lang="ru-RU" dirty="0" smtClean="0"/>
              <a:t>;</a:t>
            </a:r>
          </a:p>
          <a:p>
            <a:pPr marL="45720" indent="0">
              <a:lnSpc>
                <a:spcPct val="100000"/>
              </a:lnSpc>
              <a:spcBef>
                <a:spcPts val="0"/>
              </a:spcBef>
              <a:buNone/>
            </a:pPr>
            <a:r>
              <a:rPr lang="ru-RU" dirty="0" smtClean="0"/>
              <a:t>- защита </a:t>
            </a:r>
            <a:r>
              <a:rPr lang="ru-RU" dirty="0"/>
              <a:t>на </a:t>
            </a:r>
            <a:r>
              <a:rPr lang="ru-RU" dirty="0" err="1"/>
              <a:t>индустриални</a:t>
            </a:r>
            <a:r>
              <a:rPr lang="ru-RU" dirty="0"/>
              <a:t> </a:t>
            </a:r>
            <a:r>
              <a:rPr lang="ru-RU" dirty="0" err="1"/>
              <a:t>системи</a:t>
            </a:r>
            <a:r>
              <a:rPr lang="ru-RU" dirty="0"/>
              <a:t> за </a:t>
            </a:r>
            <a:r>
              <a:rPr lang="ru-RU" dirty="0" err="1"/>
              <a:t>контрол</a:t>
            </a:r>
            <a:r>
              <a:rPr lang="ru-RU" dirty="0"/>
              <a:t>;</a:t>
            </a:r>
          </a:p>
          <a:p>
            <a:pPr marL="45720" indent="0">
              <a:lnSpc>
                <a:spcPct val="100000"/>
              </a:lnSpc>
              <a:spcBef>
                <a:spcPts val="0"/>
              </a:spcBef>
              <a:buNone/>
            </a:pPr>
            <a:r>
              <a:rPr lang="ru-RU" dirty="0" smtClean="0"/>
              <a:t>- наблюдение</a:t>
            </a:r>
            <a:r>
              <a:rPr lang="ru-RU" dirty="0"/>
              <a:t>;</a:t>
            </a:r>
          </a:p>
          <a:p>
            <a:pPr marL="45720" indent="0">
              <a:lnSpc>
                <a:spcPct val="100000"/>
              </a:lnSpc>
              <a:spcBef>
                <a:spcPts val="0"/>
              </a:spcBef>
              <a:buNone/>
            </a:pPr>
            <a:r>
              <a:rPr lang="ru-RU" dirty="0" smtClean="0"/>
              <a:t>- </a:t>
            </a:r>
            <a:r>
              <a:rPr lang="ru-RU" dirty="0" err="1" smtClean="0"/>
              <a:t>системни</a:t>
            </a:r>
            <a:r>
              <a:rPr lang="ru-RU" dirty="0" smtClean="0"/>
              <a:t> </a:t>
            </a:r>
            <a:r>
              <a:rPr lang="ru-RU" dirty="0"/>
              <a:t>записи (</a:t>
            </a:r>
            <a:r>
              <a:rPr lang="ru-RU" dirty="0" err="1"/>
              <a:t>logs</a:t>
            </a:r>
            <a:r>
              <a:rPr lang="ru-RU" dirty="0"/>
              <a:t>);</a:t>
            </a:r>
          </a:p>
          <a:p>
            <a:pPr marL="45720" indent="0">
              <a:lnSpc>
                <a:spcPct val="100000"/>
              </a:lnSpc>
              <a:spcBef>
                <a:spcPts val="0"/>
              </a:spcBef>
              <a:buNone/>
            </a:pPr>
            <a:r>
              <a:rPr lang="ru-RU" dirty="0" smtClean="0"/>
              <a:t>- управление </a:t>
            </a:r>
            <a:r>
              <a:rPr lang="ru-RU" dirty="0"/>
              <a:t>на </a:t>
            </a:r>
            <a:r>
              <a:rPr lang="ru-RU" dirty="0" err="1"/>
              <a:t>инциденти</a:t>
            </a:r>
            <a:r>
              <a:rPr lang="ru-RU" dirty="0"/>
              <a:t> с </a:t>
            </a:r>
            <a:r>
              <a:rPr lang="ru-RU" dirty="0" err="1"/>
              <a:t>мрежовата</a:t>
            </a:r>
            <a:r>
              <a:rPr lang="ru-RU" dirty="0"/>
              <a:t> и </a:t>
            </a:r>
            <a:r>
              <a:rPr lang="ru-RU" dirty="0" err="1"/>
              <a:t>информационната</a:t>
            </a:r>
            <a:r>
              <a:rPr lang="ru-RU" dirty="0"/>
              <a:t> </a:t>
            </a:r>
            <a:r>
              <a:rPr lang="ru-RU" dirty="0" err="1"/>
              <a:t>сигурност</a:t>
            </a:r>
            <a:r>
              <a:rPr lang="ru-RU" dirty="0"/>
              <a:t>;</a:t>
            </a:r>
          </a:p>
          <a:p>
            <a:pPr marL="45720" indent="0">
              <a:lnSpc>
                <a:spcPct val="100000"/>
              </a:lnSpc>
              <a:spcBef>
                <a:spcPts val="0"/>
              </a:spcBef>
              <a:buNone/>
            </a:pPr>
            <a:r>
              <a:rPr lang="ru-RU" dirty="0" smtClean="0"/>
              <a:t>- </a:t>
            </a:r>
            <a:r>
              <a:rPr lang="ru-RU" dirty="0" err="1" smtClean="0"/>
              <a:t>уведомяване</a:t>
            </a:r>
            <a:r>
              <a:rPr lang="ru-RU" dirty="0" smtClean="0"/>
              <a:t> </a:t>
            </a:r>
            <a:r>
              <a:rPr lang="ru-RU" dirty="0"/>
              <a:t>за </a:t>
            </a:r>
            <a:r>
              <a:rPr lang="ru-RU" dirty="0" err="1"/>
              <a:t>инциденти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73450607"/>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Управление на инциденти с мрежовата и информационната </a:t>
            </a:r>
            <a:r>
              <a:rPr lang="bg-BG" dirty="0" smtClean="0"/>
              <a:t>сигурност</a:t>
            </a:r>
          </a:p>
          <a:p>
            <a:pPr marL="45720" indent="0">
              <a:lnSpc>
                <a:spcPct val="100000"/>
              </a:lnSpc>
              <a:spcBef>
                <a:spcPts val="0"/>
              </a:spcBef>
              <a:buNone/>
            </a:pPr>
            <a:endParaRPr lang="bg-BG" dirty="0" smtClean="0"/>
          </a:p>
          <a:p>
            <a:pPr marL="45720" indent="0">
              <a:lnSpc>
                <a:spcPct val="100000"/>
              </a:lnSpc>
              <a:spcBef>
                <a:spcPts val="0"/>
              </a:spcBef>
              <a:buNone/>
            </a:pPr>
            <a:r>
              <a:rPr lang="ru-RU" dirty="0" err="1" smtClean="0"/>
              <a:t>Вътрешни</a:t>
            </a:r>
            <a:r>
              <a:rPr lang="ru-RU" dirty="0" smtClean="0"/>
              <a:t> правила за </a:t>
            </a:r>
            <a:r>
              <a:rPr lang="ru-RU" dirty="0"/>
              <a:t>всяка </a:t>
            </a:r>
            <a:r>
              <a:rPr lang="ru-RU" dirty="0" err="1"/>
              <a:t>дейност</a:t>
            </a:r>
            <a:r>
              <a:rPr lang="ru-RU" dirty="0"/>
              <a:t>, </a:t>
            </a:r>
            <a:r>
              <a:rPr lang="ru-RU" dirty="0" err="1"/>
              <a:t>свързана</a:t>
            </a:r>
            <a:r>
              <a:rPr lang="ru-RU" dirty="0"/>
              <a:t> с </a:t>
            </a:r>
            <a:r>
              <a:rPr lang="ru-RU" dirty="0" err="1"/>
              <a:t>администрирането</a:t>
            </a:r>
            <a:r>
              <a:rPr lang="ru-RU" dirty="0"/>
              <a:t>, </a:t>
            </a:r>
            <a:r>
              <a:rPr lang="ru-RU" dirty="0" err="1"/>
              <a:t>експлоатацията</a:t>
            </a:r>
            <a:r>
              <a:rPr lang="ru-RU" dirty="0"/>
              <a:t> и </a:t>
            </a:r>
            <a:r>
              <a:rPr lang="ru-RU" dirty="0" err="1"/>
              <a:t>поддръжката</a:t>
            </a:r>
            <a:r>
              <a:rPr lang="ru-RU" dirty="0"/>
              <a:t> на </a:t>
            </a:r>
            <a:r>
              <a:rPr lang="ru-RU" dirty="0" err="1"/>
              <a:t>хардуер</a:t>
            </a:r>
            <a:r>
              <a:rPr lang="ru-RU" dirty="0"/>
              <a:t> и </a:t>
            </a:r>
            <a:r>
              <a:rPr lang="ru-RU" dirty="0" err="1"/>
              <a:t>софтуер</a:t>
            </a:r>
            <a:r>
              <a:rPr lang="ru-RU" dirty="0"/>
              <a:t> се </a:t>
            </a:r>
            <a:r>
              <a:rPr lang="ru-RU" dirty="0" err="1"/>
              <a:t>регламентират</a:t>
            </a:r>
            <a:r>
              <a:rPr lang="ru-RU" dirty="0"/>
              <a:t> </a:t>
            </a:r>
            <a:r>
              <a:rPr lang="ru-RU" dirty="0" err="1"/>
              <a:t>всички</a:t>
            </a:r>
            <a:r>
              <a:rPr lang="ru-RU" dirty="0"/>
              <a:t> </a:t>
            </a:r>
            <a:r>
              <a:rPr lang="ru-RU" dirty="0" err="1"/>
              <a:t>дейности</a:t>
            </a:r>
            <a:r>
              <a:rPr lang="ru-RU" dirty="0"/>
              <a:t> при </a:t>
            </a:r>
            <a:r>
              <a:rPr lang="ru-RU" dirty="0" err="1"/>
              <a:t>обработката</a:t>
            </a:r>
            <a:r>
              <a:rPr lang="ru-RU" dirty="0"/>
              <a:t> на </a:t>
            </a:r>
            <a:r>
              <a:rPr lang="ru-RU" dirty="0" err="1"/>
              <a:t>сигнали</a:t>
            </a:r>
            <a:r>
              <a:rPr lang="ru-RU" dirty="0"/>
              <a:t> и реакция при </a:t>
            </a:r>
            <a:r>
              <a:rPr lang="ru-RU" dirty="0" err="1"/>
              <a:t>инциденти</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3945454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Управление на инциденти с мрежовата и информационната </a:t>
            </a:r>
            <a:r>
              <a:rPr lang="bg-BG" dirty="0" smtClean="0"/>
              <a:t>сигурност</a:t>
            </a:r>
          </a:p>
          <a:p>
            <a:pPr marL="45720" indent="0">
              <a:lnSpc>
                <a:spcPct val="100000"/>
              </a:lnSpc>
              <a:spcBef>
                <a:spcPts val="0"/>
              </a:spcBef>
              <a:buNone/>
            </a:pPr>
            <a:endParaRPr lang="ru-RU" dirty="0" smtClean="0"/>
          </a:p>
          <a:p>
            <a:pPr marL="45720" indent="0">
              <a:lnSpc>
                <a:spcPct val="100000"/>
              </a:lnSpc>
              <a:spcBef>
                <a:spcPts val="0"/>
              </a:spcBef>
              <a:buNone/>
            </a:pPr>
            <a:r>
              <a:rPr lang="ru-RU" dirty="0" err="1" smtClean="0"/>
              <a:t>Правилата</a:t>
            </a:r>
            <a:r>
              <a:rPr lang="ru-RU" dirty="0" smtClean="0"/>
              <a:t> </a:t>
            </a:r>
            <a:r>
              <a:rPr lang="ru-RU" dirty="0" err="1"/>
              <a:t>съдържат</a:t>
            </a:r>
            <a:r>
              <a:rPr lang="ru-RU" dirty="0"/>
              <a:t>:</a:t>
            </a:r>
          </a:p>
          <a:p>
            <a:pPr marL="45720" indent="0">
              <a:lnSpc>
                <a:spcPct val="100000"/>
              </a:lnSpc>
              <a:spcBef>
                <a:spcPts val="0"/>
              </a:spcBef>
              <a:buNone/>
            </a:pPr>
            <a:r>
              <a:rPr lang="ru-RU" dirty="0" smtClean="0"/>
              <a:t>- </a:t>
            </a:r>
            <a:r>
              <a:rPr lang="ru-RU" dirty="0" err="1" smtClean="0"/>
              <a:t>реда</a:t>
            </a:r>
            <a:r>
              <a:rPr lang="ru-RU" dirty="0" smtClean="0"/>
              <a:t> </a:t>
            </a:r>
            <a:r>
              <a:rPr lang="ru-RU" dirty="0"/>
              <a:t>за </a:t>
            </a:r>
            <a:r>
              <a:rPr lang="ru-RU" dirty="0" err="1"/>
              <a:t>подаване</a:t>
            </a:r>
            <a:r>
              <a:rPr lang="ru-RU" dirty="0"/>
              <a:t> на </a:t>
            </a:r>
            <a:r>
              <a:rPr lang="ru-RU" dirty="0" err="1"/>
              <a:t>сигнали</a:t>
            </a:r>
            <a:r>
              <a:rPr lang="ru-RU" dirty="0"/>
              <a:t> за </a:t>
            </a:r>
            <a:r>
              <a:rPr lang="ru-RU" dirty="0" err="1"/>
              <a:t>настъпили</a:t>
            </a:r>
            <a:r>
              <a:rPr lang="ru-RU" dirty="0"/>
              <a:t> или </a:t>
            </a:r>
            <a:r>
              <a:rPr lang="ru-RU" dirty="0" err="1"/>
              <a:t>потенциални</a:t>
            </a:r>
            <a:r>
              <a:rPr lang="ru-RU" dirty="0"/>
              <a:t> </a:t>
            </a:r>
            <a:r>
              <a:rPr lang="ru-RU" dirty="0" err="1"/>
              <a:t>събития</a:t>
            </a:r>
            <a:r>
              <a:rPr lang="ru-RU" dirty="0"/>
              <a:t>, </a:t>
            </a:r>
            <a:r>
              <a:rPr lang="ru-RU" dirty="0" err="1"/>
              <a:t>оказващи</a:t>
            </a:r>
            <a:r>
              <a:rPr lang="ru-RU" dirty="0"/>
              <a:t> негативно влияние </a:t>
            </a:r>
            <a:r>
              <a:rPr lang="ru-RU" dirty="0" err="1"/>
              <a:t>върху</a:t>
            </a:r>
            <a:r>
              <a:rPr lang="ru-RU" dirty="0"/>
              <a:t> </a:t>
            </a:r>
            <a:r>
              <a:rPr lang="ru-RU" dirty="0" err="1"/>
              <a:t>мрежовата</a:t>
            </a:r>
            <a:r>
              <a:rPr lang="ru-RU" dirty="0"/>
              <a:t> и </a:t>
            </a:r>
            <a:r>
              <a:rPr lang="ru-RU" dirty="0" err="1"/>
              <a:t>информационната</a:t>
            </a:r>
            <a:r>
              <a:rPr lang="ru-RU" dirty="0"/>
              <a:t> </a:t>
            </a:r>
            <a:r>
              <a:rPr lang="ru-RU" dirty="0" err="1"/>
              <a:t>сигурност</a:t>
            </a:r>
            <a:r>
              <a:rPr lang="ru-RU" dirty="0"/>
              <a:t>;</a:t>
            </a:r>
          </a:p>
          <a:p>
            <a:pPr marL="45720" indent="0">
              <a:lnSpc>
                <a:spcPct val="100000"/>
              </a:lnSpc>
              <a:spcBef>
                <a:spcPts val="0"/>
              </a:spcBef>
              <a:buNone/>
            </a:pPr>
            <a:r>
              <a:rPr lang="ru-RU" dirty="0" smtClean="0"/>
              <a:t>- информация </a:t>
            </a:r>
            <a:r>
              <a:rPr lang="ru-RU" dirty="0"/>
              <a:t>за </a:t>
            </a:r>
            <a:r>
              <a:rPr lang="ru-RU" dirty="0" err="1"/>
              <a:t>лицата</a:t>
            </a:r>
            <a:r>
              <a:rPr lang="ru-RU" dirty="0"/>
              <a:t>, </a:t>
            </a:r>
            <a:r>
              <a:rPr lang="ru-RU" dirty="0" err="1"/>
              <a:t>отговорни</a:t>
            </a:r>
            <a:r>
              <a:rPr lang="ru-RU" dirty="0"/>
              <a:t> за </a:t>
            </a:r>
            <a:r>
              <a:rPr lang="ru-RU" dirty="0" err="1"/>
              <a:t>регистъра</a:t>
            </a:r>
            <a:r>
              <a:rPr lang="ru-RU" dirty="0"/>
              <a:t> на </a:t>
            </a:r>
            <a:r>
              <a:rPr lang="ru-RU" dirty="0" err="1"/>
              <a:t>инцидентите</a:t>
            </a:r>
            <a:r>
              <a:rPr lang="ru-RU" dirty="0"/>
              <a:t>;</a:t>
            </a:r>
          </a:p>
          <a:p>
            <a:pPr>
              <a:lnSpc>
                <a:spcPct val="100000"/>
              </a:lnSpc>
              <a:spcBef>
                <a:spcPts val="0"/>
              </a:spcBef>
              <a:buFontTx/>
              <a:buChar char="-"/>
            </a:pPr>
            <a:r>
              <a:rPr lang="ru-RU" dirty="0" err="1" smtClean="0"/>
              <a:t>реда</a:t>
            </a:r>
            <a:r>
              <a:rPr lang="ru-RU" dirty="0" smtClean="0"/>
              <a:t> </a:t>
            </a:r>
            <a:r>
              <a:rPr lang="ru-RU" dirty="0"/>
              <a:t>за </a:t>
            </a:r>
            <a:r>
              <a:rPr lang="ru-RU" dirty="0" err="1"/>
              <a:t>регистриране</a:t>
            </a:r>
            <a:r>
              <a:rPr lang="ru-RU" dirty="0"/>
              <a:t> на сигнала, </a:t>
            </a:r>
            <a:r>
              <a:rPr lang="ru-RU" dirty="0" err="1"/>
              <a:t>проверката</a:t>
            </a:r>
            <a:r>
              <a:rPr lang="ru-RU" dirty="0"/>
              <a:t> на </a:t>
            </a:r>
            <a:r>
              <a:rPr lang="ru-RU" dirty="0" err="1"/>
              <a:t>неговата</a:t>
            </a:r>
            <a:r>
              <a:rPr lang="ru-RU" dirty="0"/>
              <a:t> </a:t>
            </a:r>
            <a:r>
              <a:rPr lang="ru-RU" dirty="0" err="1"/>
              <a:t>достоверност</a:t>
            </a:r>
            <a:r>
              <a:rPr lang="ru-RU" dirty="0"/>
              <a:t>, </a:t>
            </a:r>
            <a:r>
              <a:rPr lang="ru-RU" dirty="0" err="1"/>
              <a:t>класифицирането</a:t>
            </a:r>
            <a:r>
              <a:rPr lang="ru-RU" dirty="0"/>
              <a:t> </a:t>
            </a:r>
            <a:r>
              <a:rPr lang="ru-RU" dirty="0" err="1"/>
              <a:t>му</a:t>
            </a:r>
            <a:r>
              <a:rPr lang="ru-RU" dirty="0"/>
              <a:t>, </a:t>
            </a:r>
            <a:r>
              <a:rPr lang="ru-RU" dirty="0" err="1"/>
              <a:t>приоритизирането</a:t>
            </a:r>
            <a:r>
              <a:rPr lang="ru-RU" dirty="0"/>
              <a:t> </a:t>
            </a:r>
            <a:r>
              <a:rPr lang="ru-RU" dirty="0" err="1"/>
              <a:t>му</a:t>
            </a:r>
            <a:r>
              <a:rPr lang="ru-RU" dirty="0"/>
              <a:t> и </a:t>
            </a:r>
            <a:r>
              <a:rPr lang="ru-RU" dirty="0" err="1"/>
              <a:t>последващото</a:t>
            </a:r>
            <a:r>
              <a:rPr lang="ru-RU" dirty="0"/>
              <a:t> </a:t>
            </a:r>
            <a:r>
              <a:rPr lang="ru-RU" dirty="0" err="1"/>
              <a:t>уведомяване</a:t>
            </a:r>
            <a:r>
              <a:rPr lang="ru-RU" dirty="0"/>
              <a:t> за </a:t>
            </a:r>
            <a:r>
              <a:rPr lang="ru-RU" dirty="0" err="1"/>
              <a:t>това</a:t>
            </a:r>
            <a:r>
              <a:rPr lang="ru-RU" dirty="0"/>
              <a:t> на подателя</a:t>
            </a:r>
            <a:r>
              <a:rPr lang="ru-RU" dirty="0" smtClean="0"/>
              <a:t>;</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09668514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Управление на инциденти с мрежовата и информационната </a:t>
            </a:r>
            <a:r>
              <a:rPr lang="bg-BG" dirty="0" smtClean="0"/>
              <a:t>сигурност</a:t>
            </a:r>
          </a:p>
          <a:p>
            <a:pPr marL="45720" indent="0">
              <a:lnSpc>
                <a:spcPct val="100000"/>
              </a:lnSpc>
              <a:spcBef>
                <a:spcPts val="0"/>
              </a:spcBef>
              <a:buNone/>
            </a:pPr>
            <a:endParaRPr lang="ru-RU" dirty="0" smtClean="0"/>
          </a:p>
          <a:p>
            <a:pPr marL="45720" indent="0">
              <a:lnSpc>
                <a:spcPct val="100000"/>
              </a:lnSpc>
              <a:spcBef>
                <a:spcPts val="0"/>
              </a:spcBef>
              <a:buNone/>
            </a:pPr>
            <a:r>
              <a:rPr lang="ru-RU" dirty="0" err="1" smtClean="0"/>
              <a:t>Правилата</a:t>
            </a:r>
            <a:r>
              <a:rPr lang="ru-RU" dirty="0" smtClean="0"/>
              <a:t> </a:t>
            </a:r>
            <a:r>
              <a:rPr lang="ru-RU" dirty="0" err="1"/>
              <a:t>съдържат</a:t>
            </a:r>
            <a:r>
              <a:rPr lang="ru-RU" dirty="0"/>
              <a:t>:</a:t>
            </a:r>
          </a:p>
          <a:p>
            <a:pPr marL="45720" indent="0">
              <a:lnSpc>
                <a:spcPct val="100000"/>
              </a:lnSpc>
              <a:spcBef>
                <a:spcPts val="0"/>
              </a:spcBef>
              <a:buNone/>
            </a:pPr>
            <a:r>
              <a:rPr lang="ru-RU" dirty="0"/>
              <a:t>- </a:t>
            </a:r>
            <a:r>
              <a:rPr lang="ru-RU" dirty="0" err="1" smtClean="0"/>
              <a:t>реда</a:t>
            </a:r>
            <a:r>
              <a:rPr lang="ru-RU" dirty="0" smtClean="0"/>
              <a:t> </a:t>
            </a:r>
            <a:r>
              <a:rPr lang="ru-RU" dirty="0"/>
              <a:t>за </a:t>
            </a:r>
            <a:r>
              <a:rPr lang="ru-RU" dirty="0" err="1"/>
              <a:t>уведомяване</a:t>
            </a:r>
            <a:r>
              <a:rPr lang="ru-RU" dirty="0"/>
              <a:t> за инцидента (</a:t>
            </a:r>
            <a:r>
              <a:rPr lang="ru-RU" dirty="0" err="1"/>
              <a:t>функционална</a:t>
            </a:r>
            <a:r>
              <a:rPr lang="ru-RU" dirty="0"/>
              <a:t> и </a:t>
            </a:r>
            <a:r>
              <a:rPr lang="ru-RU" dirty="0" err="1"/>
              <a:t>йерархична</a:t>
            </a:r>
            <a:r>
              <a:rPr lang="ru-RU" dirty="0"/>
              <a:t> </a:t>
            </a:r>
            <a:r>
              <a:rPr lang="ru-RU" dirty="0" err="1"/>
              <a:t>ескалация</a:t>
            </a:r>
            <a:r>
              <a:rPr lang="ru-RU" dirty="0"/>
              <a:t>);</a:t>
            </a:r>
          </a:p>
          <a:p>
            <a:pPr marL="45720" indent="0">
              <a:lnSpc>
                <a:spcPct val="100000"/>
              </a:lnSpc>
              <a:spcBef>
                <a:spcPts val="0"/>
              </a:spcBef>
              <a:buNone/>
            </a:pPr>
            <a:r>
              <a:rPr lang="ru-RU" dirty="0" smtClean="0"/>
              <a:t>-</a:t>
            </a:r>
            <a:r>
              <a:rPr lang="en-GB" dirty="0" smtClean="0"/>
              <a:t> </a:t>
            </a:r>
            <a:r>
              <a:rPr lang="ru-RU" dirty="0" err="1" smtClean="0"/>
              <a:t>реда</a:t>
            </a:r>
            <a:r>
              <a:rPr lang="ru-RU" dirty="0" smtClean="0"/>
              <a:t> </a:t>
            </a:r>
            <a:r>
              <a:rPr lang="ru-RU" dirty="0"/>
              <a:t>за </a:t>
            </a:r>
            <a:r>
              <a:rPr lang="ru-RU" dirty="0" err="1"/>
              <a:t>подаване</a:t>
            </a:r>
            <a:r>
              <a:rPr lang="ru-RU" dirty="0"/>
              <a:t> на информация за начина за </a:t>
            </a:r>
            <a:r>
              <a:rPr lang="ru-RU" dirty="0" err="1"/>
              <a:t>разрешаване</a:t>
            </a:r>
            <a:r>
              <a:rPr lang="ru-RU" dirty="0"/>
              <a:t> на инцидента;</a:t>
            </a:r>
          </a:p>
          <a:p>
            <a:pPr marL="45720" indent="0">
              <a:lnSpc>
                <a:spcPct val="100000"/>
              </a:lnSpc>
              <a:spcBef>
                <a:spcPts val="0"/>
              </a:spcBef>
              <a:buNone/>
            </a:pPr>
            <a:r>
              <a:rPr lang="ru-RU" dirty="0" smtClean="0"/>
              <a:t>-</a:t>
            </a:r>
            <a:r>
              <a:rPr lang="en-GB" dirty="0" smtClean="0"/>
              <a:t> </a:t>
            </a:r>
            <a:r>
              <a:rPr lang="ru-RU" dirty="0" err="1" smtClean="0"/>
              <a:t>реда</a:t>
            </a:r>
            <a:r>
              <a:rPr lang="ru-RU" dirty="0" smtClean="0"/>
              <a:t> </a:t>
            </a:r>
            <a:r>
              <a:rPr lang="ru-RU" dirty="0"/>
              <a:t>за </a:t>
            </a:r>
            <a:r>
              <a:rPr lang="ru-RU" dirty="0" err="1"/>
              <a:t>приключване</a:t>
            </a:r>
            <a:r>
              <a:rPr lang="ru-RU" dirty="0"/>
              <a:t> на инцидента;</a:t>
            </a:r>
          </a:p>
          <a:p>
            <a:pPr marL="45720" indent="0">
              <a:lnSpc>
                <a:spcPct val="100000"/>
              </a:lnSpc>
              <a:spcBef>
                <a:spcPts val="0"/>
              </a:spcBef>
              <a:buNone/>
            </a:pPr>
            <a:r>
              <a:rPr lang="ru-RU" dirty="0" smtClean="0"/>
              <a:t>-</a:t>
            </a:r>
            <a:r>
              <a:rPr lang="en-GB" dirty="0" smtClean="0"/>
              <a:t> </a:t>
            </a:r>
            <a:r>
              <a:rPr lang="ru-RU" dirty="0" err="1" smtClean="0"/>
              <a:t>процеса</a:t>
            </a:r>
            <a:r>
              <a:rPr lang="ru-RU" dirty="0" smtClean="0"/>
              <a:t> </a:t>
            </a:r>
            <a:r>
              <a:rPr lang="ru-RU" dirty="0"/>
              <a:t>за </a:t>
            </a:r>
            <a:r>
              <a:rPr lang="ru-RU" dirty="0" err="1"/>
              <a:t>събиране</a:t>
            </a:r>
            <a:r>
              <a:rPr lang="ru-RU" dirty="0"/>
              <a:t>, </a:t>
            </a:r>
            <a:r>
              <a:rPr lang="ru-RU" dirty="0" err="1"/>
              <a:t>съхраняване</a:t>
            </a:r>
            <a:r>
              <a:rPr lang="ru-RU" dirty="0"/>
              <a:t> и </a:t>
            </a:r>
            <a:r>
              <a:rPr lang="ru-RU" dirty="0" err="1"/>
              <a:t>предаване</a:t>
            </a:r>
            <a:r>
              <a:rPr lang="ru-RU" dirty="0"/>
              <a:t> на </a:t>
            </a:r>
            <a:r>
              <a:rPr lang="ru-RU" dirty="0" err="1" smtClean="0"/>
              <a:t>доказателства</a:t>
            </a:r>
            <a:r>
              <a:rPr lang="ru-RU" dirty="0" smtClean="0"/>
              <a:t>;</a:t>
            </a:r>
            <a:endParaRPr lang="ru-RU" dirty="0"/>
          </a:p>
          <a:p>
            <a:pPr marL="45720" indent="0">
              <a:lnSpc>
                <a:spcPct val="100000"/>
              </a:lnSpc>
              <a:spcBef>
                <a:spcPts val="0"/>
              </a:spcBef>
              <a:buNone/>
            </a:pPr>
            <a:r>
              <a:rPr lang="ru-RU" dirty="0" smtClean="0"/>
              <a:t>-</a:t>
            </a:r>
            <a:r>
              <a:rPr lang="en-GB" dirty="0" smtClean="0"/>
              <a:t> </a:t>
            </a:r>
            <a:r>
              <a:rPr lang="ru-RU" dirty="0" err="1" smtClean="0"/>
              <a:t>правата</a:t>
            </a:r>
            <a:r>
              <a:rPr lang="ru-RU" dirty="0" smtClean="0"/>
              <a:t> </a:t>
            </a:r>
            <a:r>
              <a:rPr lang="ru-RU" dirty="0"/>
              <a:t>на </a:t>
            </a:r>
            <a:r>
              <a:rPr lang="ru-RU" dirty="0" err="1"/>
              <a:t>достъп</a:t>
            </a:r>
            <a:r>
              <a:rPr lang="ru-RU" dirty="0"/>
              <a:t> до </a:t>
            </a:r>
            <a:r>
              <a:rPr lang="ru-RU" dirty="0" err="1"/>
              <a:t>регистъра</a:t>
            </a:r>
            <a:r>
              <a:rPr lang="ru-RU" dirty="0"/>
              <a:t> на </a:t>
            </a:r>
            <a:r>
              <a:rPr lang="ru-RU" dirty="0" err="1"/>
              <a:t>инцидентите</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4349271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smtClean="0"/>
              <a:t>План </a:t>
            </a:r>
            <a:r>
              <a:rPr lang="bg-BG" dirty="0"/>
              <a:t>за справяне с инцидентите, които биха имали най-сериозно въздействие върху мрежовата и информационната сигурност</a:t>
            </a:r>
            <a:endParaRPr lang="ru-RU" dirty="0" smtClean="0"/>
          </a:p>
          <a:p>
            <a:pPr marL="45720" indent="0">
              <a:lnSpc>
                <a:spcPct val="100000"/>
              </a:lnSpc>
              <a:spcBef>
                <a:spcPts val="0"/>
              </a:spcBef>
              <a:buNone/>
            </a:pPr>
            <a:r>
              <a:rPr lang="ru-RU" dirty="0" err="1" smtClean="0"/>
              <a:t>Съдържат</a:t>
            </a:r>
            <a:r>
              <a:rPr lang="ru-RU" dirty="0" smtClean="0"/>
              <a:t> </a:t>
            </a:r>
            <a:r>
              <a:rPr lang="bg-BG" dirty="0" smtClean="0"/>
              <a:t>информация </a:t>
            </a:r>
            <a:r>
              <a:rPr lang="bg-BG" dirty="0"/>
              <a:t>за</a:t>
            </a:r>
            <a:r>
              <a:rPr lang="bg-BG" dirty="0" smtClean="0"/>
              <a:t>:</a:t>
            </a:r>
            <a:endParaRPr lang="ru-RU" dirty="0"/>
          </a:p>
          <a:p>
            <a:pPr marL="45720" indent="0">
              <a:lnSpc>
                <a:spcPct val="100000"/>
              </a:lnSpc>
              <a:spcBef>
                <a:spcPts val="0"/>
              </a:spcBef>
              <a:buNone/>
            </a:pPr>
            <a:r>
              <a:rPr lang="ru-RU" dirty="0"/>
              <a:t>- </a:t>
            </a:r>
            <a:r>
              <a:rPr lang="ru-RU" dirty="0" err="1" smtClean="0"/>
              <a:t>отговорника</a:t>
            </a:r>
            <a:r>
              <a:rPr lang="ru-RU" dirty="0" smtClean="0"/>
              <a:t> </a:t>
            </a:r>
            <a:r>
              <a:rPr lang="ru-RU" dirty="0"/>
              <a:t>за </a:t>
            </a:r>
            <a:r>
              <a:rPr lang="ru-RU" dirty="0" err="1"/>
              <a:t>организацията</a:t>
            </a:r>
            <a:r>
              <a:rPr lang="ru-RU" dirty="0"/>
              <a:t> при </a:t>
            </a:r>
            <a:r>
              <a:rPr lang="ru-RU" dirty="0" err="1"/>
              <a:t>настъпване</a:t>
            </a:r>
            <a:r>
              <a:rPr lang="ru-RU" dirty="0"/>
              <a:t> на инцидент;</a:t>
            </a:r>
          </a:p>
          <a:p>
            <a:pPr marL="45720" indent="0">
              <a:lnSpc>
                <a:spcPct val="100000"/>
              </a:lnSpc>
              <a:spcBef>
                <a:spcPts val="0"/>
              </a:spcBef>
              <a:buNone/>
            </a:pPr>
            <a:r>
              <a:rPr lang="ru-RU" dirty="0" smtClean="0"/>
              <a:t>- </a:t>
            </a:r>
            <a:r>
              <a:rPr lang="ru-RU" dirty="0" err="1" smtClean="0"/>
              <a:t>реда</a:t>
            </a:r>
            <a:r>
              <a:rPr lang="ru-RU" dirty="0" smtClean="0"/>
              <a:t> </a:t>
            </a:r>
            <a:r>
              <a:rPr lang="ru-RU" dirty="0"/>
              <a:t>за </a:t>
            </a:r>
            <a:r>
              <a:rPr lang="ru-RU" dirty="0" err="1"/>
              <a:t>информиране</a:t>
            </a:r>
            <a:r>
              <a:rPr lang="ru-RU" dirty="0"/>
              <a:t>;</a:t>
            </a:r>
          </a:p>
          <a:p>
            <a:pPr marL="45720" indent="0">
              <a:lnSpc>
                <a:spcPct val="100000"/>
              </a:lnSpc>
              <a:spcBef>
                <a:spcPts val="0"/>
              </a:spcBef>
              <a:buNone/>
            </a:pPr>
            <a:r>
              <a:rPr lang="ru-RU" dirty="0" smtClean="0"/>
              <a:t>- </a:t>
            </a:r>
            <a:r>
              <a:rPr lang="ru-RU" dirty="0" err="1" smtClean="0"/>
              <a:t>мерките</a:t>
            </a:r>
            <a:r>
              <a:rPr lang="ru-RU" dirty="0"/>
              <a:t>, </a:t>
            </a:r>
            <a:r>
              <a:rPr lang="ru-RU" dirty="0" err="1"/>
              <a:t>които</a:t>
            </a:r>
            <a:r>
              <a:rPr lang="ru-RU" dirty="0"/>
              <a:t> </a:t>
            </a:r>
            <a:r>
              <a:rPr lang="ru-RU" dirty="0" err="1"/>
              <a:t>следва</a:t>
            </a:r>
            <a:r>
              <a:rPr lang="ru-RU" dirty="0"/>
              <a:t> да се </a:t>
            </a:r>
            <a:r>
              <a:rPr lang="ru-RU" dirty="0" err="1"/>
              <a:t>предприемат</a:t>
            </a:r>
            <a:r>
              <a:rPr lang="ru-RU" dirty="0"/>
              <a:t> и </a:t>
            </a:r>
            <a:r>
              <a:rPr lang="ru-RU" dirty="0" err="1"/>
              <a:t>отговорното</a:t>
            </a:r>
            <a:r>
              <a:rPr lang="ru-RU" dirty="0"/>
              <a:t> за </a:t>
            </a:r>
            <a:r>
              <a:rPr lang="ru-RU" dirty="0" err="1"/>
              <a:t>това</a:t>
            </a:r>
            <a:r>
              <a:rPr lang="ru-RU" dirty="0"/>
              <a:t> лице;</a:t>
            </a:r>
          </a:p>
          <a:p>
            <a:pPr marL="45720" indent="0">
              <a:lnSpc>
                <a:spcPct val="100000"/>
              </a:lnSpc>
              <a:spcBef>
                <a:spcPts val="0"/>
              </a:spcBef>
              <a:buNone/>
            </a:pPr>
            <a:r>
              <a:rPr lang="ru-RU" dirty="0" smtClean="0"/>
              <a:t>- </a:t>
            </a:r>
            <a:r>
              <a:rPr lang="ru-RU" dirty="0" err="1" smtClean="0"/>
              <a:t>реда</a:t>
            </a:r>
            <a:r>
              <a:rPr lang="ru-RU" dirty="0" smtClean="0"/>
              <a:t> </a:t>
            </a:r>
            <a:r>
              <a:rPr lang="ru-RU" dirty="0"/>
              <a:t>за </a:t>
            </a:r>
            <a:r>
              <a:rPr lang="ru-RU" dirty="0" err="1"/>
              <a:t>консултиране</a:t>
            </a:r>
            <a:r>
              <a:rPr lang="ru-RU" dirty="0"/>
              <a:t>;</a:t>
            </a:r>
          </a:p>
          <a:p>
            <a:pPr marL="45720" indent="0">
              <a:lnSpc>
                <a:spcPct val="100000"/>
              </a:lnSpc>
              <a:spcBef>
                <a:spcPts val="0"/>
              </a:spcBef>
              <a:buNone/>
            </a:pPr>
            <a:r>
              <a:rPr lang="ru-RU" dirty="0" smtClean="0"/>
              <a:t>- </a:t>
            </a:r>
            <a:r>
              <a:rPr lang="ru-RU" dirty="0" err="1" smtClean="0"/>
              <a:t>реда</a:t>
            </a:r>
            <a:r>
              <a:rPr lang="ru-RU" dirty="0" smtClean="0"/>
              <a:t> </a:t>
            </a:r>
            <a:r>
              <a:rPr lang="ru-RU" dirty="0"/>
              <a:t>за </a:t>
            </a:r>
            <a:r>
              <a:rPr lang="ru-RU" dirty="0" err="1"/>
              <a:t>следене</a:t>
            </a:r>
            <a:r>
              <a:rPr lang="ru-RU" dirty="0"/>
              <a:t> на параметрите по </a:t>
            </a:r>
            <a:r>
              <a:rPr lang="ru-RU" dirty="0" err="1"/>
              <a:t>време</a:t>
            </a:r>
            <a:r>
              <a:rPr lang="ru-RU" dirty="0"/>
              <a:t> на инцидента;</a:t>
            </a:r>
          </a:p>
          <a:p>
            <a:pPr marL="45720" indent="0">
              <a:lnSpc>
                <a:spcPct val="100000"/>
              </a:lnSpc>
              <a:spcBef>
                <a:spcPts val="0"/>
              </a:spcBef>
              <a:buNone/>
            </a:pPr>
            <a:r>
              <a:rPr lang="ru-RU" dirty="0" smtClean="0"/>
              <a:t>- </a:t>
            </a:r>
            <a:r>
              <a:rPr lang="ru-RU" dirty="0" err="1" smtClean="0"/>
              <a:t>лицето</a:t>
            </a:r>
            <a:r>
              <a:rPr lang="ru-RU" dirty="0"/>
              <a:t>, </a:t>
            </a:r>
            <a:r>
              <a:rPr lang="ru-RU" dirty="0" err="1"/>
              <a:t>което</a:t>
            </a:r>
            <a:r>
              <a:rPr lang="ru-RU" dirty="0"/>
              <a:t> </a:t>
            </a:r>
            <a:r>
              <a:rPr lang="ru-RU" dirty="0" err="1"/>
              <a:t>ще</a:t>
            </a:r>
            <a:r>
              <a:rPr lang="ru-RU" dirty="0"/>
              <a:t> </a:t>
            </a:r>
            <a:r>
              <a:rPr lang="ru-RU" dirty="0" err="1"/>
              <a:t>събира</a:t>
            </a:r>
            <a:r>
              <a:rPr lang="ru-RU" dirty="0"/>
              <a:t> и </a:t>
            </a:r>
            <a:r>
              <a:rPr lang="ru-RU" dirty="0" err="1"/>
              <a:t>съхранява</a:t>
            </a:r>
            <a:r>
              <a:rPr lang="ru-RU" dirty="0"/>
              <a:t> </a:t>
            </a:r>
            <a:r>
              <a:rPr lang="ru-RU" dirty="0" err="1"/>
              <a:t>необходимата</a:t>
            </a:r>
            <a:r>
              <a:rPr lang="ru-RU" dirty="0"/>
              <a:t> информация, и др.</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74726447"/>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bg-BG" dirty="0" smtClean="0"/>
              <a:t>Стратегия </a:t>
            </a:r>
            <a:r>
              <a:rPr lang="bg-BG" dirty="0"/>
              <a:t>за </a:t>
            </a:r>
            <a:r>
              <a:rPr lang="bg-BG" dirty="0" smtClean="0"/>
              <a:t>комуникация при </a:t>
            </a:r>
            <a:r>
              <a:rPr lang="ru-RU" dirty="0" err="1" smtClean="0"/>
              <a:t>инциденти</a:t>
            </a:r>
            <a:r>
              <a:rPr lang="ru-RU" dirty="0" smtClean="0"/>
              <a:t> </a:t>
            </a:r>
            <a:r>
              <a:rPr lang="ru-RU" dirty="0"/>
              <a:t>с </a:t>
            </a:r>
            <a:r>
              <a:rPr lang="ru-RU" dirty="0" err="1"/>
              <a:t>мрежовата</a:t>
            </a:r>
            <a:r>
              <a:rPr lang="ru-RU" dirty="0"/>
              <a:t> и </a:t>
            </a:r>
            <a:r>
              <a:rPr lang="ru-RU" dirty="0" err="1"/>
              <a:t>информационната</a:t>
            </a:r>
            <a:r>
              <a:rPr lang="ru-RU" dirty="0"/>
              <a:t> </a:t>
            </a:r>
            <a:r>
              <a:rPr lang="ru-RU" dirty="0" err="1" smtClean="0"/>
              <a:t>сигурност</a:t>
            </a:r>
            <a:endParaRPr lang="bg-BG" dirty="0" smtClean="0"/>
          </a:p>
          <a:p>
            <a:pPr marL="45720" indent="0">
              <a:lnSpc>
                <a:spcPct val="110000"/>
              </a:lnSpc>
              <a:spcBef>
                <a:spcPts val="0"/>
              </a:spcBef>
              <a:buNone/>
            </a:pPr>
            <a:endParaRPr lang="ru-RU" dirty="0"/>
          </a:p>
          <a:p>
            <a:pPr marL="45720" indent="0">
              <a:lnSpc>
                <a:spcPct val="110000"/>
              </a:lnSpc>
              <a:spcBef>
                <a:spcPts val="0"/>
              </a:spcBef>
              <a:buNone/>
            </a:pPr>
            <a:r>
              <a:rPr lang="ru-RU" dirty="0" err="1"/>
              <a:t>О</a:t>
            </a:r>
            <a:r>
              <a:rPr lang="ru-RU" dirty="0" err="1" smtClean="0"/>
              <a:t>пределя</a:t>
            </a:r>
            <a:r>
              <a:rPr lang="ru-RU" dirty="0" smtClean="0"/>
              <a:t> </a:t>
            </a:r>
            <a:r>
              <a:rPr lang="ru-RU" dirty="0" err="1"/>
              <a:t>реда</a:t>
            </a:r>
            <a:r>
              <a:rPr lang="ru-RU" dirty="0"/>
              <a:t> за </a:t>
            </a:r>
            <a:r>
              <a:rPr lang="ru-RU" dirty="0" err="1"/>
              <a:t>споделяне</a:t>
            </a:r>
            <a:r>
              <a:rPr lang="ru-RU" dirty="0"/>
              <a:t> на </a:t>
            </a:r>
            <a:r>
              <a:rPr lang="ru-RU" dirty="0" err="1"/>
              <a:t>информацията</a:t>
            </a:r>
            <a:r>
              <a:rPr lang="ru-RU" dirty="0"/>
              <a:t> за инцидента </a:t>
            </a:r>
            <a:r>
              <a:rPr lang="ru-RU" dirty="0" err="1"/>
              <a:t>със</a:t>
            </a:r>
            <a:r>
              <a:rPr lang="ru-RU" dirty="0"/>
              <a:t> служители, </a:t>
            </a:r>
            <a:r>
              <a:rPr lang="ru-RU" dirty="0" err="1"/>
              <a:t>партньори</a:t>
            </a:r>
            <a:r>
              <a:rPr lang="ru-RU" dirty="0"/>
              <a:t>, </a:t>
            </a:r>
            <a:r>
              <a:rPr lang="ru-RU" dirty="0" err="1"/>
              <a:t>доставчици</a:t>
            </a:r>
            <a:r>
              <a:rPr lang="ru-RU" dirty="0"/>
              <a:t>, </a:t>
            </a:r>
            <a:r>
              <a:rPr lang="ru-RU" dirty="0" err="1"/>
              <a:t>клиенти</a:t>
            </a:r>
            <a:r>
              <a:rPr lang="ru-RU" dirty="0"/>
              <a:t>, </a:t>
            </a:r>
            <a:r>
              <a:rPr lang="ru-RU" dirty="0" err="1"/>
              <a:t>медии</a:t>
            </a:r>
            <a:r>
              <a:rPr lang="ru-RU" dirty="0"/>
              <a:t>, </a:t>
            </a:r>
            <a:r>
              <a:rPr lang="ru-RU" dirty="0" err="1"/>
              <a:t>държавни</a:t>
            </a:r>
            <a:r>
              <a:rPr lang="ru-RU" dirty="0"/>
              <a:t> </a:t>
            </a:r>
            <a:r>
              <a:rPr lang="ru-RU" dirty="0" err="1"/>
              <a:t>органи</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609655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bg-BG" dirty="0"/>
              <a:t>Уведомяване за </a:t>
            </a:r>
            <a:r>
              <a:rPr lang="ru-RU" dirty="0" err="1" smtClean="0"/>
              <a:t>инциденти</a:t>
            </a:r>
            <a:r>
              <a:rPr lang="ru-RU" dirty="0" smtClean="0"/>
              <a:t> </a:t>
            </a:r>
            <a:r>
              <a:rPr lang="ru-RU" dirty="0"/>
              <a:t>с </a:t>
            </a:r>
            <a:r>
              <a:rPr lang="ru-RU" dirty="0" err="1"/>
              <a:t>мрежовата</a:t>
            </a:r>
            <a:r>
              <a:rPr lang="ru-RU" dirty="0"/>
              <a:t> и </a:t>
            </a:r>
            <a:r>
              <a:rPr lang="ru-RU" dirty="0" err="1"/>
              <a:t>информационната</a:t>
            </a:r>
            <a:r>
              <a:rPr lang="ru-RU" dirty="0"/>
              <a:t> </a:t>
            </a:r>
            <a:r>
              <a:rPr lang="ru-RU" dirty="0" err="1" smtClean="0"/>
              <a:t>сигурност</a:t>
            </a:r>
            <a:endParaRPr lang="bg-BG" dirty="0" smtClean="0"/>
          </a:p>
          <a:p>
            <a:pPr marL="45720" indent="0">
              <a:lnSpc>
                <a:spcPct val="110000"/>
              </a:lnSpc>
              <a:spcBef>
                <a:spcPts val="0"/>
              </a:spcBef>
              <a:buNone/>
            </a:pPr>
            <a:endParaRPr lang="ru-RU" dirty="0" smtClean="0"/>
          </a:p>
          <a:p>
            <a:pPr marL="45720" indent="0">
              <a:lnSpc>
                <a:spcPct val="110000"/>
              </a:lnSpc>
              <a:spcBef>
                <a:spcPts val="0"/>
              </a:spcBef>
              <a:buNone/>
            </a:pPr>
            <a:r>
              <a:rPr lang="ru-RU" dirty="0" smtClean="0"/>
              <a:t>- </a:t>
            </a:r>
            <a:r>
              <a:rPr lang="ru-RU" dirty="0" err="1" smtClean="0"/>
              <a:t>използва</a:t>
            </a:r>
            <a:r>
              <a:rPr lang="ru-RU" dirty="0" smtClean="0"/>
              <a:t> </a:t>
            </a:r>
            <a:r>
              <a:rPr lang="ru-RU" dirty="0"/>
              <a:t>формата, </a:t>
            </a:r>
            <a:r>
              <a:rPr lang="ru-RU" dirty="0" err="1"/>
              <a:t>посочена</a:t>
            </a:r>
            <a:r>
              <a:rPr lang="ru-RU" dirty="0"/>
              <a:t> в приложение № 7 от </a:t>
            </a:r>
            <a:r>
              <a:rPr lang="ru-RU" dirty="0" smtClean="0"/>
              <a:t>НМИМИС;</a:t>
            </a:r>
            <a:endParaRPr lang="ru-RU" dirty="0"/>
          </a:p>
          <a:p>
            <a:pPr marL="45720" indent="0">
              <a:lnSpc>
                <a:spcPct val="110000"/>
              </a:lnSpc>
              <a:spcBef>
                <a:spcPts val="0"/>
              </a:spcBef>
              <a:buNone/>
            </a:pPr>
            <a:r>
              <a:rPr lang="ru-RU" dirty="0" smtClean="0"/>
              <a:t>- </a:t>
            </a:r>
            <a:r>
              <a:rPr lang="ru-RU" dirty="0" err="1" smtClean="0"/>
              <a:t>служителят</a:t>
            </a:r>
            <a:r>
              <a:rPr lang="ru-RU" dirty="0" smtClean="0"/>
              <a:t> </a:t>
            </a:r>
            <a:r>
              <a:rPr lang="ru-RU" dirty="0"/>
              <a:t>или </a:t>
            </a:r>
            <a:r>
              <a:rPr lang="ru-RU" dirty="0" err="1"/>
              <a:t>административното</a:t>
            </a:r>
            <a:r>
              <a:rPr lang="ru-RU" dirty="0"/>
              <a:t> звено, </a:t>
            </a:r>
            <a:r>
              <a:rPr lang="ru-RU" dirty="0" err="1"/>
              <a:t>отговарящо</a:t>
            </a:r>
            <a:r>
              <a:rPr lang="ru-RU" dirty="0"/>
              <a:t> за </a:t>
            </a:r>
            <a:r>
              <a:rPr lang="ru-RU" dirty="0" err="1"/>
              <a:t>мрежовата</a:t>
            </a:r>
            <a:r>
              <a:rPr lang="ru-RU" dirty="0"/>
              <a:t> и </a:t>
            </a:r>
            <a:r>
              <a:rPr lang="ru-RU" dirty="0" err="1"/>
              <a:t>информационната</a:t>
            </a:r>
            <a:r>
              <a:rPr lang="ru-RU" dirty="0"/>
              <a:t> </a:t>
            </a:r>
            <a:r>
              <a:rPr lang="ru-RU" dirty="0" err="1" smtClean="0"/>
              <a:t>сигурност</a:t>
            </a:r>
            <a:r>
              <a:rPr lang="ru-RU" dirty="0" smtClean="0"/>
              <a:t>, </a:t>
            </a:r>
            <a:r>
              <a:rPr lang="ru-RU" dirty="0" err="1"/>
              <a:t>уведомяват</a:t>
            </a:r>
            <a:r>
              <a:rPr lang="ru-RU" dirty="0"/>
              <a:t> </a:t>
            </a:r>
            <a:r>
              <a:rPr lang="ru-RU" dirty="0" err="1"/>
              <a:t>съответния</a:t>
            </a:r>
            <a:r>
              <a:rPr lang="ru-RU" dirty="0"/>
              <a:t> </a:t>
            </a:r>
            <a:r>
              <a:rPr lang="ru-RU" dirty="0" err="1"/>
              <a:t>секторен</a:t>
            </a:r>
            <a:r>
              <a:rPr lang="ru-RU" dirty="0"/>
              <a:t> </a:t>
            </a:r>
            <a:r>
              <a:rPr lang="ru-RU" dirty="0" err="1"/>
              <a:t>екип</a:t>
            </a:r>
            <a:r>
              <a:rPr lang="ru-RU" dirty="0"/>
              <a:t> за </a:t>
            </a:r>
            <a:r>
              <a:rPr lang="ru-RU" dirty="0" err="1"/>
              <a:t>реагиране</a:t>
            </a:r>
            <a:r>
              <a:rPr lang="ru-RU" dirty="0"/>
              <a:t> при </a:t>
            </a:r>
            <a:r>
              <a:rPr lang="ru-RU" dirty="0" err="1"/>
              <a:t>инциденти</a:t>
            </a:r>
            <a:r>
              <a:rPr lang="ru-RU" dirty="0"/>
              <a:t> с </a:t>
            </a:r>
            <a:r>
              <a:rPr lang="ru-RU" dirty="0" err="1"/>
              <a:t>компютърната</a:t>
            </a:r>
            <a:r>
              <a:rPr lang="ru-RU" dirty="0"/>
              <a:t> </a:t>
            </a:r>
            <a:r>
              <a:rPr lang="ru-RU" dirty="0" err="1"/>
              <a:t>сигурност</a:t>
            </a:r>
            <a:r>
              <a:rPr lang="ru-RU" dirty="0"/>
              <a:t> за </a:t>
            </a:r>
            <a:r>
              <a:rPr lang="ru-RU" dirty="0" err="1"/>
              <a:t>инцидентите</a:t>
            </a:r>
            <a:r>
              <a:rPr lang="ru-RU" dirty="0"/>
              <a:t> в </a:t>
            </a:r>
            <a:r>
              <a:rPr lang="ru-RU" dirty="0" err="1"/>
              <a:t>сроковете</a:t>
            </a:r>
            <a:r>
              <a:rPr lang="ru-RU" dirty="0"/>
              <a:t>, </a:t>
            </a:r>
            <a:r>
              <a:rPr lang="ru-RU" dirty="0" err="1"/>
              <a:t>посочени</a:t>
            </a:r>
            <a:r>
              <a:rPr lang="ru-RU" dirty="0"/>
              <a:t> в чл. 21, ал. 4 и 5 и чл. 22 от </a:t>
            </a:r>
            <a:r>
              <a:rPr lang="ru-RU" dirty="0" smtClean="0"/>
              <a:t>ЗКС.</a:t>
            </a: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12718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838200" y="583894"/>
            <a:ext cx="10515600" cy="5593069"/>
          </a:xfrm>
        </p:spPr>
        <p:txBody>
          <a:bodyPr>
            <a:normAutofit/>
          </a:bodyPr>
          <a:lstStyle/>
          <a:p>
            <a:pPr marL="0" indent="0">
              <a:lnSpc>
                <a:spcPct val="100000"/>
              </a:lnSpc>
              <a:buNone/>
            </a:pPr>
            <a:endParaRPr lang="bg-BG" dirty="0"/>
          </a:p>
          <a:p>
            <a:pPr marL="0" indent="0" algn="ctr">
              <a:lnSpc>
                <a:spcPct val="100000"/>
              </a:lnSpc>
              <a:buNone/>
            </a:pPr>
            <a:endParaRPr lang="bg-BG" dirty="0" smtClean="0"/>
          </a:p>
          <a:p>
            <a:pPr marL="0" indent="0" algn="ctr">
              <a:lnSpc>
                <a:spcPct val="100000"/>
              </a:lnSpc>
              <a:buNone/>
            </a:pPr>
            <a:endParaRPr lang="en-US" i="1" dirty="0" smtClean="0"/>
          </a:p>
          <a:p>
            <a:pPr marL="0" indent="0" algn="just">
              <a:lnSpc>
                <a:spcPct val="100000"/>
              </a:lnSpc>
              <a:buNone/>
            </a:pPr>
            <a:r>
              <a:rPr lang="en-US" i="1" dirty="0" smtClean="0"/>
              <a:t>	</a:t>
            </a:r>
            <a:r>
              <a:rPr lang="bg-BG" i="1" dirty="0" smtClean="0"/>
              <a:t>Информационната </a:t>
            </a:r>
            <a:r>
              <a:rPr lang="bg-BG" i="1" dirty="0"/>
              <a:t>сигурност </a:t>
            </a:r>
            <a:r>
              <a:rPr lang="bg-BG" dirty="0"/>
              <a:t>е процес на запазване на </a:t>
            </a:r>
            <a:r>
              <a:rPr lang="bg-BG" dirty="0" smtClean="0"/>
              <a:t>поверителността </a:t>
            </a:r>
            <a:r>
              <a:rPr lang="en-US" dirty="0" smtClean="0"/>
              <a:t>	</a:t>
            </a:r>
            <a:r>
              <a:rPr lang="bg-BG" dirty="0" smtClean="0"/>
              <a:t>/</a:t>
            </a:r>
            <a:r>
              <a:rPr lang="bg-BG" dirty="0"/>
              <a:t>конфиденциалност, </a:t>
            </a:r>
            <a:r>
              <a:rPr lang="bg-BG" dirty="0" err="1"/>
              <a:t>confidentiality</a:t>
            </a:r>
            <a:r>
              <a:rPr lang="bg-BG" dirty="0"/>
              <a:t>/, </a:t>
            </a:r>
            <a:r>
              <a:rPr lang="bg-BG" dirty="0" smtClean="0"/>
              <a:t>интегритета </a:t>
            </a:r>
            <a:r>
              <a:rPr lang="bg-BG" dirty="0"/>
              <a:t>/</a:t>
            </a:r>
            <a:r>
              <a:rPr lang="bg-BG" dirty="0" err="1"/>
              <a:t>integrity</a:t>
            </a:r>
            <a:r>
              <a:rPr lang="bg-BG" dirty="0"/>
              <a:t>/ и </a:t>
            </a:r>
            <a:r>
              <a:rPr lang="bg-BG" dirty="0" smtClean="0"/>
              <a:t>наличност </a:t>
            </a:r>
            <a:r>
              <a:rPr lang="en-US" dirty="0" smtClean="0"/>
              <a:t>	</a:t>
            </a:r>
            <a:r>
              <a:rPr lang="en-GB" dirty="0" smtClean="0"/>
              <a:t>/</a:t>
            </a:r>
            <a:r>
              <a:rPr lang="bg-BG" dirty="0" err="1"/>
              <a:t>availability</a:t>
            </a:r>
            <a:r>
              <a:rPr lang="bg-BG" dirty="0"/>
              <a:t>/ на информацията. </a:t>
            </a:r>
            <a:endParaRPr lang="en-US" dirty="0" smtClean="0"/>
          </a:p>
          <a:p>
            <a:pPr marL="0" indent="0" algn="just">
              <a:lnSpc>
                <a:spcPct val="100000"/>
              </a:lnSpc>
              <a:buNone/>
            </a:pPr>
            <a:endParaRPr lang="en-US" i="1" dirty="0" smtClean="0"/>
          </a:p>
          <a:p>
            <a:pPr marL="2271400" lvl="8" indent="0" algn="just">
              <a:lnSpc>
                <a:spcPct val="100000"/>
              </a:lnSpc>
              <a:buNone/>
            </a:pPr>
            <a:r>
              <a:rPr lang="en-US" i="1" dirty="0" smtClean="0"/>
              <a:t>					</a:t>
            </a:r>
            <a:r>
              <a:rPr lang="en-US" sz="2200" i="1" dirty="0"/>
              <a:t>A</a:t>
            </a:r>
            <a:r>
              <a:rPr lang="ru-RU" sz="2200" i="1" dirty="0" err="1" smtClean="0"/>
              <a:t>втентичност</a:t>
            </a:r>
            <a:r>
              <a:rPr lang="ru-RU" sz="2200" i="1" dirty="0"/>
              <a:t>, </a:t>
            </a:r>
            <a:r>
              <a:rPr lang="ru-RU" sz="2200" i="1" dirty="0" err="1"/>
              <a:t>отчетност</a:t>
            </a:r>
            <a:r>
              <a:rPr lang="ru-RU" sz="2200" i="1" dirty="0"/>
              <a:t>, </a:t>
            </a:r>
            <a:r>
              <a:rPr lang="en-US" sz="2200" i="1" dirty="0" smtClean="0"/>
              <a:t>						</a:t>
            </a:r>
            <a:r>
              <a:rPr lang="ru-RU" sz="2200" i="1" dirty="0" err="1" smtClean="0"/>
              <a:t>оригиналност</a:t>
            </a:r>
            <a:r>
              <a:rPr lang="ru-RU" sz="2200" i="1" dirty="0" smtClean="0"/>
              <a:t> </a:t>
            </a:r>
            <a:r>
              <a:rPr lang="ru-RU" sz="2200" i="1" dirty="0"/>
              <a:t>и </a:t>
            </a:r>
            <a:r>
              <a:rPr lang="ru-RU" sz="2200" i="1" dirty="0" err="1" smtClean="0"/>
              <a:t>надеждност</a:t>
            </a:r>
            <a:r>
              <a:rPr lang="ru-RU" sz="2200" i="1" dirty="0" smtClean="0"/>
              <a:t> </a:t>
            </a:r>
            <a:r>
              <a:rPr lang="en-US" sz="2200" i="1" dirty="0" smtClean="0"/>
              <a:t>						</a:t>
            </a:r>
            <a:r>
              <a:rPr lang="ru-RU" sz="2200" i="1" dirty="0" err="1" smtClean="0"/>
              <a:t>също</a:t>
            </a:r>
            <a:r>
              <a:rPr lang="ru-RU" sz="2200" i="1" dirty="0" smtClean="0"/>
              <a:t> </a:t>
            </a:r>
            <a:r>
              <a:rPr lang="ru-RU" sz="2200" i="1" dirty="0" err="1"/>
              <a:t>могат</a:t>
            </a:r>
            <a:r>
              <a:rPr lang="ru-RU" sz="2200" i="1" dirty="0"/>
              <a:t> да </a:t>
            </a:r>
            <a:r>
              <a:rPr lang="ru-RU" sz="2200" i="1" dirty="0" err="1"/>
              <a:t>бъдат</a:t>
            </a:r>
            <a:r>
              <a:rPr lang="ru-RU" sz="2200" i="1" dirty="0"/>
              <a:t> </a:t>
            </a:r>
            <a:r>
              <a:rPr lang="en-US" sz="2200" i="1" dirty="0" smtClean="0"/>
              <a:t>	</a:t>
            </a:r>
            <a:r>
              <a:rPr lang="ru-RU" sz="2200" i="1" dirty="0" err="1" smtClean="0"/>
              <a:t>включени</a:t>
            </a:r>
            <a:r>
              <a:rPr lang="ru-RU" sz="2200" i="1" dirty="0" smtClean="0"/>
              <a:t> </a:t>
            </a:r>
            <a:r>
              <a:rPr lang="en-US" sz="2200" i="1" dirty="0" smtClean="0"/>
              <a:t>					</a:t>
            </a:r>
            <a:r>
              <a:rPr lang="ru-RU" sz="2200" i="1" dirty="0" smtClean="0"/>
              <a:t>в </a:t>
            </a:r>
            <a:r>
              <a:rPr lang="ru-RU" sz="2200" i="1" dirty="0" err="1"/>
              <a:t>този</a:t>
            </a:r>
            <a:r>
              <a:rPr lang="ru-RU" sz="2200" i="1" dirty="0"/>
              <a:t> </a:t>
            </a:r>
            <a:r>
              <a:rPr lang="ru-RU" sz="2200" i="1" dirty="0" err="1"/>
              <a:t>процес</a:t>
            </a:r>
            <a:endParaRPr lang="en-US" sz="2200" i="1" dirty="0" smtClean="0"/>
          </a:p>
          <a:p>
            <a:pPr marL="0" indent="0" algn="just">
              <a:lnSpc>
                <a:spcPct val="100000"/>
              </a:lnSpc>
              <a:buNone/>
            </a:pPr>
            <a:r>
              <a:rPr lang="en-US" i="1" dirty="0" smtClean="0"/>
              <a:t>	</a:t>
            </a:r>
            <a:r>
              <a:rPr lang="en-US" dirty="0" smtClean="0"/>
              <a:t>M</a:t>
            </a:r>
            <a:r>
              <a:rPr lang="bg-BG" dirty="0" err="1" smtClean="0"/>
              <a:t>одел</a:t>
            </a:r>
            <a:r>
              <a:rPr lang="bg-BG" dirty="0" smtClean="0"/>
              <a:t> </a:t>
            </a:r>
            <a:r>
              <a:rPr lang="bg-BG" dirty="0"/>
              <a:t>на CIA триадата.</a:t>
            </a:r>
          </a:p>
          <a:p>
            <a:pPr marL="0" indent="0" algn="ctr">
              <a:lnSpc>
                <a:spcPct val="100000"/>
              </a:lnSpc>
              <a:buNone/>
            </a:pPr>
            <a:endParaRPr lang="bg-BG" dirty="0"/>
          </a:p>
        </p:txBody>
      </p:sp>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2"/>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204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3789" y="3319013"/>
            <a:ext cx="223202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9643" y="3380428"/>
            <a:ext cx="2190750" cy="1752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sp>
        <p:nvSpPr>
          <p:cNvPr id="9" name="Rectangle 5"/>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bg-BG"/>
          </a:p>
        </p:txBody>
      </p:sp>
      <p:pic>
        <p:nvPicPr>
          <p:cNvPr id="12" name="Picture 11"/>
          <p:cNvPicPr>
            <a:picLocks noChangeAspect="1"/>
          </p:cNvPicPr>
          <p:nvPr/>
        </p:nvPicPr>
        <p:blipFill>
          <a:blip r:embed="rId5"/>
          <a:stretch>
            <a:fillRect/>
          </a:stretch>
        </p:blipFill>
        <p:spPr>
          <a:xfrm>
            <a:off x="742257" y="335223"/>
            <a:ext cx="2074486" cy="828527"/>
          </a:xfrm>
          <a:prstGeom prst="rect">
            <a:avLst/>
          </a:prstGeom>
        </p:spPr>
      </p:pic>
      <p:pic>
        <p:nvPicPr>
          <p:cNvPr id="13" name="Picture 12"/>
          <p:cNvPicPr>
            <a:picLocks noChangeAspect="1"/>
          </p:cNvPicPr>
          <p:nvPr/>
        </p:nvPicPr>
        <p:blipFill>
          <a:blip r:embed="rId6"/>
          <a:stretch>
            <a:fillRect/>
          </a:stretch>
        </p:blipFill>
        <p:spPr>
          <a:xfrm>
            <a:off x="9648497" y="489067"/>
            <a:ext cx="1705303" cy="828000"/>
          </a:xfrm>
          <a:prstGeom prst="rect">
            <a:avLst/>
          </a:prstGeom>
        </p:spPr>
      </p:pic>
      <p:pic>
        <p:nvPicPr>
          <p:cNvPr id="14" name="Picture 13"/>
          <p:cNvPicPr>
            <a:picLocks noChangeAspect="1"/>
          </p:cNvPicPr>
          <p:nvPr/>
        </p:nvPicPr>
        <p:blipFill>
          <a:blip r:embed="rId7"/>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712377456"/>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bg-BG" dirty="0"/>
              <a:t>Уведомяване за </a:t>
            </a:r>
            <a:r>
              <a:rPr lang="ru-RU" dirty="0" err="1" smtClean="0"/>
              <a:t>инциденти</a:t>
            </a:r>
            <a:r>
              <a:rPr lang="ru-RU" dirty="0" smtClean="0"/>
              <a:t> </a:t>
            </a:r>
            <a:r>
              <a:rPr lang="ru-RU" dirty="0"/>
              <a:t>с </a:t>
            </a:r>
            <a:r>
              <a:rPr lang="ru-RU" dirty="0" err="1"/>
              <a:t>мрежовата</a:t>
            </a:r>
            <a:r>
              <a:rPr lang="ru-RU" dirty="0"/>
              <a:t> и </a:t>
            </a:r>
            <a:r>
              <a:rPr lang="ru-RU" dirty="0" err="1"/>
              <a:t>информационната</a:t>
            </a:r>
            <a:r>
              <a:rPr lang="ru-RU" dirty="0"/>
              <a:t> </a:t>
            </a:r>
            <a:r>
              <a:rPr lang="ru-RU" dirty="0" err="1" smtClean="0"/>
              <a:t>сигурност</a:t>
            </a:r>
            <a:endParaRPr lang="bg-BG" dirty="0" smtClean="0"/>
          </a:p>
          <a:p>
            <a:pPr marL="45720" indent="0">
              <a:lnSpc>
                <a:spcPct val="110000"/>
              </a:lnSpc>
              <a:spcBef>
                <a:spcPts val="0"/>
              </a:spcBef>
              <a:buNone/>
            </a:pPr>
            <a:endParaRPr lang="ru-RU" dirty="0" smtClean="0"/>
          </a:p>
          <a:p>
            <a:pPr marL="45720" indent="0">
              <a:lnSpc>
                <a:spcPct val="110000"/>
              </a:lnSpc>
              <a:spcBef>
                <a:spcPts val="0"/>
              </a:spcBef>
              <a:buNone/>
            </a:pPr>
            <a:r>
              <a:rPr lang="ru-RU" dirty="0"/>
              <a:t>- </a:t>
            </a:r>
            <a:r>
              <a:rPr lang="ru-RU" dirty="0" err="1" smtClean="0"/>
              <a:t>първоначално</a:t>
            </a:r>
            <a:r>
              <a:rPr lang="ru-RU" dirty="0" smtClean="0"/>
              <a:t> </a:t>
            </a:r>
            <a:r>
              <a:rPr lang="ru-RU" dirty="0" err="1"/>
              <a:t>уведомяване</a:t>
            </a:r>
            <a:r>
              <a:rPr lang="ru-RU" dirty="0"/>
              <a:t> се </a:t>
            </a:r>
            <a:r>
              <a:rPr lang="ru-RU" dirty="0" err="1"/>
              <a:t>прави</a:t>
            </a:r>
            <a:r>
              <a:rPr lang="ru-RU" dirty="0"/>
              <a:t> до два часа след </a:t>
            </a:r>
            <a:r>
              <a:rPr lang="ru-RU" dirty="0" err="1"/>
              <a:t>констатирането</a:t>
            </a:r>
            <a:r>
              <a:rPr lang="ru-RU" dirty="0"/>
              <a:t> на </a:t>
            </a:r>
            <a:r>
              <a:rPr lang="ru-RU" dirty="0" smtClean="0"/>
              <a:t>инцидента, по </a:t>
            </a:r>
            <a:r>
              <a:rPr lang="ru-RU" dirty="0"/>
              <a:t>образец </a:t>
            </a:r>
            <a:r>
              <a:rPr lang="ru-RU" dirty="0" err="1"/>
              <a:t>съгласно</a:t>
            </a:r>
            <a:r>
              <a:rPr lang="ru-RU" dirty="0"/>
              <a:t> </a:t>
            </a:r>
            <a:r>
              <a:rPr lang="ru-RU" dirty="0" err="1" smtClean="0"/>
              <a:t>наредбата</a:t>
            </a:r>
            <a:r>
              <a:rPr lang="ru-RU" dirty="0" smtClean="0"/>
              <a:t>;</a:t>
            </a:r>
            <a:endParaRPr lang="ru-RU" dirty="0"/>
          </a:p>
          <a:p>
            <a:pPr marL="45720" indent="0">
              <a:lnSpc>
                <a:spcPct val="110000"/>
              </a:lnSpc>
              <a:spcBef>
                <a:spcPts val="0"/>
              </a:spcBef>
              <a:buNone/>
            </a:pPr>
            <a:r>
              <a:rPr lang="ru-RU" dirty="0" smtClean="0"/>
              <a:t>- в </a:t>
            </a:r>
            <a:r>
              <a:rPr lang="ru-RU" dirty="0"/>
              <a:t>срок до 5 </a:t>
            </a:r>
            <a:r>
              <a:rPr lang="ru-RU" dirty="0" smtClean="0"/>
              <a:t>работни дни </a:t>
            </a:r>
            <a:r>
              <a:rPr lang="ru-RU" dirty="0" err="1" smtClean="0"/>
              <a:t>административният</a:t>
            </a:r>
            <a:r>
              <a:rPr lang="ru-RU" dirty="0" smtClean="0"/>
              <a:t> </a:t>
            </a:r>
            <a:r>
              <a:rPr lang="ru-RU" dirty="0"/>
              <a:t>орган </a:t>
            </a:r>
            <a:r>
              <a:rPr lang="ru-RU" dirty="0" err="1"/>
              <a:t>предоставя</a:t>
            </a:r>
            <a:r>
              <a:rPr lang="ru-RU" dirty="0"/>
              <a:t> на </a:t>
            </a:r>
            <a:r>
              <a:rPr lang="ru-RU" dirty="0" err="1"/>
              <a:t>секторния</a:t>
            </a:r>
            <a:r>
              <a:rPr lang="ru-RU" dirty="0"/>
              <a:t> </a:t>
            </a:r>
            <a:r>
              <a:rPr lang="ru-RU" dirty="0" err="1"/>
              <a:t>екип</a:t>
            </a:r>
            <a:r>
              <a:rPr lang="ru-RU" dirty="0"/>
              <a:t> </a:t>
            </a:r>
            <a:r>
              <a:rPr lang="ru-RU" dirty="0" err="1"/>
              <a:t>пълната</a:t>
            </a:r>
            <a:r>
              <a:rPr lang="ru-RU" dirty="0"/>
              <a:t> информация за инцидента.</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80803277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00000"/>
              </a:lnSpc>
              <a:spcBef>
                <a:spcPts val="0"/>
              </a:spcBef>
              <a:buNone/>
            </a:pPr>
            <a:r>
              <a:rPr lang="bg-BG" dirty="0"/>
              <a:t>Уведомяване за </a:t>
            </a:r>
            <a:r>
              <a:rPr lang="ru-RU" dirty="0" err="1" smtClean="0"/>
              <a:t>инциденти</a:t>
            </a:r>
            <a:r>
              <a:rPr lang="ru-RU" dirty="0" smtClean="0"/>
              <a:t> </a:t>
            </a:r>
            <a:r>
              <a:rPr lang="ru-RU" dirty="0"/>
              <a:t>с </a:t>
            </a:r>
            <a:r>
              <a:rPr lang="ru-RU" dirty="0" err="1"/>
              <a:t>мрежовата</a:t>
            </a:r>
            <a:r>
              <a:rPr lang="ru-RU" dirty="0"/>
              <a:t> и </a:t>
            </a:r>
            <a:r>
              <a:rPr lang="ru-RU" dirty="0" err="1"/>
              <a:t>информационната</a:t>
            </a:r>
            <a:r>
              <a:rPr lang="ru-RU" dirty="0"/>
              <a:t> </a:t>
            </a:r>
            <a:r>
              <a:rPr lang="ru-RU" dirty="0" err="1" smtClean="0"/>
              <a:t>сигурност</a:t>
            </a:r>
            <a:endParaRPr lang="bg-BG" dirty="0" smtClean="0"/>
          </a:p>
          <a:p>
            <a:pPr marL="45720" indent="0">
              <a:lnSpc>
                <a:spcPct val="100000"/>
              </a:lnSpc>
              <a:spcBef>
                <a:spcPts val="0"/>
              </a:spcBef>
              <a:buNone/>
            </a:pPr>
            <a:endParaRPr lang="ru-RU" dirty="0" smtClean="0"/>
          </a:p>
          <a:p>
            <a:pPr marL="45720" indent="0" algn="ctr">
              <a:lnSpc>
                <a:spcPct val="100000"/>
              </a:lnSpc>
              <a:spcBef>
                <a:spcPts val="0"/>
              </a:spcBef>
              <a:buNone/>
            </a:pPr>
            <a:r>
              <a:rPr lang="ru-RU" i="1" dirty="0"/>
              <a:t>В случай че </a:t>
            </a:r>
            <a:r>
              <a:rPr lang="ru-RU" i="1" dirty="0" err="1"/>
              <a:t>информацията</a:t>
            </a:r>
            <a:r>
              <a:rPr lang="ru-RU" i="1" dirty="0"/>
              <a:t> </a:t>
            </a:r>
            <a:r>
              <a:rPr lang="ru-RU" i="1" dirty="0" err="1"/>
              <a:t>относно</a:t>
            </a:r>
            <a:r>
              <a:rPr lang="ru-RU" i="1" dirty="0"/>
              <a:t> инцидента се </a:t>
            </a:r>
            <a:r>
              <a:rPr lang="ru-RU" i="1" dirty="0" err="1"/>
              <a:t>изпраща</a:t>
            </a:r>
            <a:r>
              <a:rPr lang="ru-RU" i="1" dirty="0"/>
              <a:t> по </a:t>
            </a:r>
            <a:endParaRPr lang="ru-RU" i="1" dirty="0" smtClean="0"/>
          </a:p>
          <a:p>
            <a:pPr marL="45720" indent="0" algn="ctr">
              <a:lnSpc>
                <a:spcPct val="100000"/>
              </a:lnSpc>
              <a:spcBef>
                <a:spcPts val="0"/>
              </a:spcBef>
              <a:buNone/>
            </a:pPr>
            <a:r>
              <a:rPr lang="ru-RU" i="1" dirty="0" err="1" smtClean="0"/>
              <a:t>електронна</a:t>
            </a:r>
            <a:r>
              <a:rPr lang="ru-RU" i="1" dirty="0" smtClean="0"/>
              <a:t> </a:t>
            </a:r>
            <a:r>
              <a:rPr lang="ru-RU" i="1" dirty="0" err="1"/>
              <a:t>поща</a:t>
            </a:r>
            <a:r>
              <a:rPr lang="ru-RU" i="1" dirty="0"/>
              <a:t>, </a:t>
            </a:r>
            <a:r>
              <a:rPr lang="ru-RU" i="1" dirty="0" err="1"/>
              <a:t>тя</a:t>
            </a:r>
            <a:r>
              <a:rPr lang="ru-RU" i="1" dirty="0"/>
              <a:t> </a:t>
            </a:r>
            <a:r>
              <a:rPr lang="ru-RU" i="1" dirty="0" err="1"/>
              <a:t>трябва</a:t>
            </a:r>
            <a:r>
              <a:rPr lang="ru-RU" i="1" dirty="0"/>
              <a:t> да е </a:t>
            </a:r>
            <a:r>
              <a:rPr lang="ru-RU" i="1" dirty="0" err="1"/>
              <a:t>подходящо</a:t>
            </a:r>
            <a:r>
              <a:rPr lang="ru-RU" i="1" dirty="0"/>
              <a:t> </a:t>
            </a:r>
            <a:r>
              <a:rPr lang="ru-RU" i="1" dirty="0" err="1"/>
              <a:t>защитена</a:t>
            </a:r>
            <a:r>
              <a:rPr lang="ru-RU" i="1" dirty="0"/>
              <a:t> от </a:t>
            </a:r>
            <a:endParaRPr lang="ru-RU" i="1" dirty="0" smtClean="0"/>
          </a:p>
          <a:p>
            <a:pPr marL="45720" indent="0" algn="ctr">
              <a:lnSpc>
                <a:spcPct val="100000"/>
              </a:lnSpc>
              <a:spcBef>
                <a:spcPts val="0"/>
              </a:spcBef>
              <a:buNone/>
            </a:pPr>
            <a:r>
              <a:rPr lang="ru-RU" i="1" dirty="0" err="1" smtClean="0"/>
              <a:t>неоторизиран</a:t>
            </a:r>
            <a:r>
              <a:rPr lang="ru-RU" i="1" dirty="0" smtClean="0"/>
              <a:t> </a:t>
            </a:r>
            <a:r>
              <a:rPr lang="ru-RU" i="1" dirty="0" err="1"/>
              <a:t>достъп</a:t>
            </a:r>
            <a:r>
              <a:rPr lang="ru-RU" i="1" dirty="0"/>
              <a:t> и да е </a:t>
            </a:r>
            <a:r>
              <a:rPr lang="ru-RU" i="1" dirty="0" err="1"/>
              <a:t>класифицирана</a:t>
            </a:r>
            <a:r>
              <a:rPr lang="ru-RU" i="1"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59679353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smtClean="0"/>
              <a:t>Проверки </a:t>
            </a:r>
            <a:r>
              <a:rPr lang="ru-RU" dirty="0"/>
              <a:t>за </a:t>
            </a:r>
            <a:r>
              <a:rPr lang="ru-RU" dirty="0" err="1"/>
              <a:t>съответствие</a:t>
            </a:r>
            <a:r>
              <a:rPr lang="ru-RU" dirty="0"/>
              <a:t> с </a:t>
            </a:r>
            <a:r>
              <a:rPr lang="ru-RU" dirty="0" err="1"/>
              <a:t>изискванията</a:t>
            </a:r>
            <a:r>
              <a:rPr lang="ru-RU" dirty="0"/>
              <a:t> на глава втора от </a:t>
            </a:r>
            <a:r>
              <a:rPr lang="ru-RU" dirty="0" smtClean="0"/>
              <a:t>НМИМИС</a:t>
            </a:r>
          </a:p>
          <a:p>
            <a:pPr marL="45720" indent="0">
              <a:lnSpc>
                <a:spcPct val="110000"/>
              </a:lnSpc>
              <a:spcBef>
                <a:spcPts val="0"/>
              </a:spcBef>
              <a:buNone/>
            </a:pPr>
            <a:r>
              <a:rPr lang="ru-RU" dirty="0" err="1" smtClean="0"/>
              <a:t>Провеждат</a:t>
            </a:r>
            <a:r>
              <a:rPr lang="ru-RU" dirty="0" smtClean="0"/>
              <a:t> </a:t>
            </a:r>
            <a:r>
              <a:rPr lang="ru-RU" dirty="0"/>
              <a:t>се по </a:t>
            </a:r>
            <a:r>
              <a:rPr lang="ru-RU" dirty="0" err="1"/>
              <a:t>документирани</a:t>
            </a:r>
            <a:r>
              <a:rPr lang="ru-RU" dirty="0"/>
              <a:t> и </a:t>
            </a:r>
            <a:r>
              <a:rPr lang="ru-RU" dirty="0" err="1"/>
              <a:t>утвърдени</a:t>
            </a:r>
            <a:r>
              <a:rPr lang="ru-RU" dirty="0"/>
              <a:t> от председателя на </a:t>
            </a:r>
            <a:r>
              <a:rPr lang="ru-RU" dirty="0" smtClean="0"/>
              <a:t>ДАЕУ </a:t>
            </a:r>
            <a:r>
              <a:rPr lang="ru-RU" dirty="0" err="1" smtClean="0"/>
              <a:t>вътрешни</a:t>
            </a:r>
            <a:r>
              <a:rPr lang="ru-RU" dirty="0" smtClean="0"/>
              <a:t> </a:t>
            </a:r>
            <a:r>
              <a:rPr lang="ru-RU" dirty="0"/>
              <a:t>правила и </a:t>
            </a:r>
            <a:r>
              <a:rPr lang="ru-RU" dirty="0" err="1"/>
              <a:t>годишна</a:t>
            </a:r>
            <a:r>
              <a:rPr lang="ru-RU" dirty="0"/>
              <a:t> </a:t>
            </a:r>
            <a:r>
              <a:rPr lang="ru-RU" dirty="0" err="1" smtClean="0"/>
              <a:t>програма</a:t>
            </a:r>
            <a:r>
              <a:rPr lang="ru-RU" dirty="0" smtClean="0"/>
              <a:t>.</a:t>
            </a:r>
          </a:p>
          <a:p>
            <a:pPr marL="45720" indent="0">
              <a:lnSpc>
                <a:spcPct val="110000"/>
              </a:lnSpc>
              <a:spcBef>
                <a:spcPts val="0"/>
              </a:spcBef>
              <a:buNone/>
            </a:pPr>
            <a:r>
              <a:rPr lang="ru-RU" dirty="0"/>
              <a:t>За всяка </a:t>
            </a:r>
            <a:r>
              <a:rPr lang="ru-RU" dirty="0" smtClean="0"/>
              <a:t>проверка:</a:t>
            </a:r>
          </a:p>
          <a:p>
            <a:pPr>
              <a:lnSpc>
                <a:spcPct val="110000"/>
              </a:lnSpc>
              <a:spcBef>
                <a:spcPts val="0"/>
              </a:spcBef>
              <a:buFontTx/>
              <a:buChar char="-"/>
            </a:pPr>
            <a:r>
              <a:rPr lang="ru-RU" dirty="0" err="1"/>
              <a:t>с</a:t>
            </a:r>
            <a:r>
              <a:rPr lang="ru-RU" dirty="0" err="1" smtClean="0"/>
              <a:t>ъздавя</a:t>
            </a:r>
            <a:r>
              <a:rPr lang="ru-RU" dirty="0" smtClean="0"/>
              <a:t> се план</a:t>
            </a:r>
            <a:r>
              <a:rPr lang="ru-RU" dirty="0"/>
              <a:t>, с </a:t>
            </a:r>
            <a:r>
              <a:rPr lang="ru-RU" dirty="0" err="1"/>
              <a:t>който</a:t>
            </a:r>
            <a:r>
              <a:rPr lang="ru-RU" dirty="0"/>
              <a:t> се </a:t>
            </a:r>
            <a:r>
              <a:rPr lang="ru-RU" dirty="0" err="1"/>
              <a:t>запознава</a:t>
            </a:r>
            <a:r>
              <a:rPr lang="ru-RU" dirty="0"/>
              <a:t> </a:t>
            </a:r>
            <a:r>
              <a:rPr lang="ru-RU" dirty="0" err="1"/>
              <a:t>административният</a:t>
            </a:r>
            <a:r>
              <a:rPr lang="ru-RU" dirty="0"/>
              <a:t> </a:t>
            </a:r>
            <a:r>
              <a:rPr lang="ru-RU" dirty="0" smtClean="0"/>
              <a:t>орган; </a:t>
            </a:r>
          </a:p>
          <a:p>
            <a:pPr>
              <a:lnSpc>
                <a:spcPct val="110000"/>
              </a:lnSpc>
              <a:spcBef>
                <a:spcPts val="0"/>
              </a:spcBef>
              <a:buFontTx/>
              <a:buChar char="-"/>
            </a:pPr>
            <a:r>
              <a:rPr lang="ru-RU" dirty="0" err="1"/>
              <a:t>с</a:t>
            </a:r>
            <a:r>
              <a:rPr lang="ru-RU" dirty="0" err="1" smtClean="0"/>
              <a:t>ъгласува</a:t>
            </a:r>
            <a:r>
              <a:rPr lang="ru-RU" dirty="0" smtClean="0"/>
              <a:t> се </a:t>
            </a:r>
            <a:r>
              <a:rPr lang="ru-RU" dirty="0" err="1"/>
              <a:t>в</a:t>
            </a:r>
            <a:r>
              <a:rPr lang="ru-RU" dirty="0" err="1" smtClean="0"/>
              <a:t>ремето</a:t>
            </a:r>
            <a:r>
              <a:rPr lang="ru-RU" dirty="0" smtClean="0"/>
              <a:t> </a:t>
            </a:r>
            <a:r>
              <a:rPr lang="ru-RU" dirty="0"/>
              <a:t>за </a:t>
            </a:r>
            <a:r>
              <a:rPr lang="ru-RU" dirty="0" err="1"/>
              <a:t>извършване</a:t>
            </a:r>
            <a:r>
              <a:rPr lang="ru-RU" dirty="0"/>
              <a:t> на </a:t>
            </a:r>
            <a:r>
              <a:rPr lang="ru-RU" dirty="0" err="1"/>
              <a:t>проверката</a:t>
            </a:r>
            <a:r>
              <a:rPr lang="ru-RU" dirty="0"/>
              <a:t> </a:t>
            </a:r>
            <a:r>
              <a:rPr lang="ru-RU" dirty="0" smtClean="0"/>
              <a:t>с </a:t>
            </a:r>
            <a:r>
              <a:rPr lang="ru-RU" dirty="0" err="1"/>
              <a:t>ръководителя</a:t>
            </a:r>
            <a:r>
              <a:rPr lang="ru-RU" dirty="0"/>
              <a:t> на </a:t>
            </a:r>
            <a:r>
              <a:rPr lang="ru-RU" dirty="0" err="1"/>
              <a:t>одитирания</a:t>
            </a:r>
            <a:r>
              <a:rPr lang="ru-RU" dirty="0"/>
              <a:t> </a:t>
            </a:r>
            <a:r>
              <a:rPr lang="ru-RU" dirty="0" err="1"/>
              <a:t>Субект</a:t>
            </a:r>
            <a:r>
              <a:rPr lang="ru-RU" dirty="0"/>
              <a:t>, </a:t>
            </a:r>
            <a:r>
              <a:rPr lang="ru-RU" dirty="0" smtClean="0"/>
              <a:t>не </a:t>
            </a:r>
            <a:r>
              <a:rPr lang="ru-RU" dirty="0" err="1"/>
              <a:t>по-късно</a:t>
            </a:r>
            <a:r>
              <a:rPr lang="ru-RU" dirty="0"/>
              <a:t> от </a:t>
            </a:r>
            <a:r>
              <a:rPr lang="ru-RU" dirty="0" err="1"/>
              <a:t>седем</a:t>
            </a:r>
            <a:r>
              <a:rPr lang="ru-RU" dirty="0"/>
              <a:t> дни </a:t>
            </a:r>
            <a:r>
              <a:rPr lang="ru-RU" dirty="0" err="1"/>
              <a:t>преди</a:t>
            </a:r>
            <a:r>
              <a:rPr lang="ru-RU" dirty="0"/>
              <a:t> </a:t>
            </a:r>
            <a:r>
              <a:rPr lang="ru-RU" dirty="0" err="1"/>
              <a:t>началото</a:t>
            </a:r>
            <a:r>
              <a:rPr lang="ru-RU" dirty="0"/>
              <a:t> на </a:t>
            </a:r>
            <a:r>
              <a:rPr lang="ru-RU" dirty="0" err="1"/>
              <a:t>проверката</a:t>
            </a:r>
            <a:r>
              <a:rPr lang="ru-RU" dirty="0"/>
              <a:t>.</a:t>
            </a:r>
          </a:p>
          <a:p>
            <a:pPr marL="45720" indent="0">
              <a:lnSpc>
                <a:spcPct val="110000"/>
              </a:lnSpc>
              <a:spcBef>
                <a:spcPts val="0"/>
              </a:spcBef>
              <a:buNone/>
            </a:pPr>
            <a:endParaRPr lang="ru-RU"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41899730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lnSpcReduction="10000"/>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smtClean="0"/>
              <a:t>Проверки </a:t>
            </a:r>
            <a:r>
              <a:rPr lang="ru-RU" dirty="0"/>
              <a:t>за </a:t>
            </a:r>
            <a:r>
              <a:rPr lang="ru-RU" dirty="0" err="1"/>
              <a:t>съответствие</a:t>
            </a:r>
            <a:r>
              <a:rPr lang="ru-RU" dirty="0"/>
              <a:t> с </a:t>
            </a:r>
            <a:r>
              <a:rPr lang="ru-RU" dirty="0" err="1"/>
              <a:t>изискванията</a:t>
            </a:r>
            <a:r>
              <a:rPr lang="ru-RU" dirty="0"/>
              <a:t> на глава втора от </a:t>
            </a:r>
            <a:r>
              <a:rPr lang="ru-RU" dirty="0" smtClean="0"/>
              <a:t>НМИМИС</a:t>
            </a:r>
          </a:p>
          <a:p>
            <a:pPr marL="45720" indent="0">
              <a:lnSpc>
                <a:spcPct val="110000"/>
              </a:lnSpc>
              <a:spcBef>
                <a:spcPts val="0"/>
              </a:spcBef>
              <a:buNone/>
            </a:pPr>
            <a:r>
              <a:rPr lang="bg-BG" dirty="0" smtClean="0"/>
              <a:t>Оправомощените </a:t>
            </a:r>
            <a:r>
              <a:rPr lang="bg-BG" dirty="0"/>
              <a:t>от председателя на </a:t>
            </a:r>
            <a:r>
              <a:rPr lang="bg-BG" dirty="0" smtClean="0"/>
              <a:t>ДАЕУ лица </a:t>
            </a:r>
            <a:r>
              <a:rPr lang="bg-BG" u="sng" dirty="0"/>
              <a:t>трябва</a:t>
            </a:r>
            <a:r>
              <a:rPr lang="bg-BG" dirty="0"/>
              <a:t> </a:t>
            </a:r>
            <a:r>
              <a:rPr lang="bg-BG" dirty="0" smtClean="0"/>
              <a:t>да:</a:t>
            </a:r>
          </a:p>
          <a:p>
            <a:pPr>
              <a:lnSpc>
                <a:spcPct val="110000"/>
              </a:lnSpc>
              <a:spcBef>
                <a:spcPts val="0"/>
              </a:spcBef>
              <a:buFontTx/>
              <a:buChar char="-"/>
            </a:pPr>
            <a:r>
              <a:rPr lang="bg-BG" dirty="0" smtClean="0"/>
              <a:t>притежават </a:t>
            </a:r>
            <a:r>
              <a:rPr lang="bg-BG" dirty="0"/>
              <a:t>квалификация в областта на контрола и да имат необходимите знания и професионален опит в областта на мрежовата и информационната </a:t>
            </a:r>
            <a:r>
              <a:rPr lang="bg-BG" dirty="0" smtClean="0"/>
              <a:t>сигурност;</a:t>
            </a:r>
          </a:p>
          <a:p>
            <a:pPr>
              <a:lnSpc>
                <a:spcPct val="110000"/>
              </a:lnSpc>
              <a:spcBef>
                <a:spcPts val="0"/>
              </a:spcBef>
              <a:buFontTx/>
              <a:buChar char="-"/>
            </a:pPr>
            <a:r>
              <a:rPr lang="bg-BG" dirty="0"/>
              <a:t>спазват принципите за почтеност, безпристрастност, професионализъм, независимост и </a:t>
            </a:r>
            <a:r>
              <a:rPr lang="bg-BG" dirty="0" smtClean="0"/>
              <a:t>конфиденциалност</a:t>
            </a:r>
            <a:r>
              <a:rPr lang="bg-BG" dirty="0"/>
              <a:t>;</a:t>
            </a:r>
            <a:endParaRPr lang="bg-BG" dirty="0" smtClean="0"/>
          </a:p>
          <a:p>
            <a:pPr>
              <a:lnSpc>
                <a:spcPct val="110000"/>
              </a:lnSpc>
              <a:spcBef>
                <a:spcPts val="0"/>
              </a:spcBef>
              <a:buFontTx/>
              <a:buChar char="-"/>
            </a:pPr>
            <a:r>
              <a:rPr lang="bg-BG" dirty="0" smtClean="0"/>
              <a:t> </a:t>
            </a:r>
            <a:r>
              <a:rPr lang="bg-BG" dirty="0"/>
              <a:t>изготвят доклад с резултатите от проверката в срок не по-късно от 10 дни след приключването на проверката. </a:t>
            </a:r>
            <a:r>
              <a:rPr lang="bg-BG" i="1" dirty="0"/>
              <a:t>Докладът се класифицира с TLP-AMBER.</a:t>
            </a:r>
            <a:endParaRPr lang="ru-RU" i="1" dirty="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2147444039"/>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ru-RU" dirty="0" smtClean="0"/>
              <a:t>Проверки </a:t>
            </a:r>
            <a:r>
              <a:rPr lang="ru-RU" dirty="0"/>
              <a:t>за </a:t>
            </a:r>
            <a:r>
              <a:rPr lang="ru-RU" dirty="0" err="1"/>
              <a:t>съответствие</a:t>
            </a:r>
            <a:r>
              <a:rPr lang="ru-RU" dirty="0"/>
              <a:t> с </a:t>
            </a:r>
            <a:r>
              <a:rPr lang="ru-RU" dirty="0" err="1"/>
              <a:t>изискванията</a:t>
            </a:r>
            <a:r>
              <a:rPr lang="ru-RU" dirty="0"/>
              <a:t> на глава втора от </a:t>
            </a:r>
            <a:r>
              <a:rPr lang="ru-RU" dirty="0" smtClean="0"/>
              <a:t>НМИМИС</a:t>
            </a:r>
          </a:p>
          <a:p>
            <a:pPr marL="45720" indent="0">
              <a:lnSpc>
                <a:spcPct val="110000"/>
              </a:lnSpc>
              <a:spcBef>
                <a:spcPts val="0"/>
              </a:spcBef>
              <a:buNone/>
            </a:pPr>
            <a:r>
              <a:rPr lang="ru-RU" dirty="0"/>
              <a:t>В случай на </a:t>
            </a:r>
            <a:r>
              <a:rPr lang="ru-RU" dirty="0" err="1"/>
              <a:t>констатирано</a:t>
            </a:r>
            <a:r>
              <a:rPr lang="ru-RU" dirty="0"/>
              <a:t> </a:t>
            </a:r>
            <a:r>
              <a:rPr lang="ru-RU" dirty="0" err="1"/>
              <a:t>несъответствие</a:t>
            </a:r>
            <a:r>
              <a:rPr lang="ru-RU" dirty="0"/>
              <a:t> с </a:t>
            </a:r>
            <a:r>
              <a:rPr lang="ru-RU" dirty="0" err="1"/>
              <a:t>изискванията</a:t>
            </a:r>
            <a:r>
              <a:rPr lang="ru-RU" dirty="0"/>
              <a:t> в доклада подробно се </a:t>
            </a:r>
            <a:r>
              <a:rPr lang="ru-RU" dirty="0" err="1"/>
              <a:t>документира</a:t>
            </a:r>
            <a:r>
              <a:rPr lang="ru-RU" dirty="0"/>
              <a:t> </a:t>
            </a:r>
            <a:r>
              <a:rPr lang="ru-RU" dirty="0" err="1"/>
              <a:t>изискването</a:t>
            </a:r>
            <a:r>
              <a:rPr lang="ru-RU" dirty="0"/>
              <a:t> и </a:t>
            </a:r>
            <a:r>
              <a:rPr lang="ru-RU" dirty="0" err="1"/>
              <a:t>констатираното</a:t>
            </a:r>
            <a:r>
              <a:rPr lang="ru-RU" dirty="0"/>
              <a:t> </a:t>
            </a:r>
            <a:r>
              <a:rPr lang="ru-RU" dirty="0" err="1"/>
              <a:t>състояние</a:t>
            </a:r>
            <a:r>
              <a:rPr lang="ru-RU" dirty="0"/>
              <a:t>, срок за </a:t>
            </a:r>
            <a:r>
              <a:rPr lang="ru-RU" dirty="0" err="1"/>
              <a:t>отстраняването</a:t>
            </a:r>
            <a:r>
              <a:rPr lang="ru-RU" dirty="0"/>
              <a:t> </a:t>
            </a:r>
            <a:r>
              <a:rPr lang="ru-RU" dirty="0" err="1"/>
              <a:t>му</a:t>
            </a:r>
            <a:r>
              <a:rPr lang="ru-RU" dirty="0"/>
              <a:t> и </a:t>
            </a:r>
            <a:r>
              <a:rPr lang="ru-RU" dirty="0" err="1"/>
              <a:t>ако</a:t>
            </a:r>
            <a:r>
              <a:rPr lang="ru-RU" dirty="0"/>
              <a:t> е необходимо, </a:t>
            </a:r>
            <a:r>
              <a:rPr lang="ru-RU" dirty="0" err="1"/>
              <a:t>препоръки</a:t>
            </a:r>
            <a:r>
              <a:rPr lang="ru-RU" dirty="0"/>
              <a:t> как да </a:t>
            </a:r>
            <a:r>
              <a:rPr lang="ru-RU" dirty="0" err="1"/>
              <a:t>бъде</a:t>
            </a:r>
            <a:r>
              <a:rPr lang="ru-RU" dirty="0"/>
              <a:t> отстранено.</a:t>
            </a:r>
          </a:p>
          <a:p>
            <a:pPr marL="45720" indent="0">
              <a:lnSpc>
                <a:spcPct val="110000"/>
              </a:lnSpc>
              <a:spcBef>
                <a:spcPts val="0"/>
              </a:spcBef>
              <a:buNone/>
            </a:pPr>
            <a:r>
              <a:rPr lang="ru-RU" dirty="0" err="1"/>
              <a:t>Председателят</a:t>
            </a:r>
            <a:r>
              <a:rPr lang="ru-RU" dirty="0"/>
              <a:t> на </a:t>
            </a:r>
            <a:r>
              <a:rPr lang="ru-RU" dirty="0" smtClean="0"/>
              <a:t>ДАЕУ или </a:t>
            </a:r>
            <a:r>
              <a:rPr lang="ru-RU" dirty="0" err="1"/>
              <a:t>упълномощено</a:t>
            </a:r>
            <a:r>
              <a:rPr lang="ru-RU" dirty="0"/>
              <a:t> от него лице </a:t>
            </a:r>
            <a:r>
              <a:rPr lang="ru-RU" dirty="0" err="1"/>
              <a:t>планира</a:t>
            </a:r>
            <a:r>
              <a:rPr lang="ru-RU" dirty="0"/>
              <a:t> действия за </a:t>
            </a:r>
            <a:r>
              <a:rPr lang="ru-RU" dirty="0" err="1"/>
              <a:t>последващ</a:t>
            </a:r>
            <a:r>
              <a:rPr lang="ru-RU" dirty="0"/>
              <a:t> </a:t>
            </a:r>
            <a:r>
              <a:rPr lang="ru-RU" dirty="0" err="1"/>
              <a:t>контрол</a:t>
            </a:r>
            <a:r>
              <a:rPr lang="ru-RU" dirty="0"/>
              <a:t> за </a:t>
            </a:r>
            <a:r>
              <a:rPr lang="ru-RU" dirty="0" err="1"/>
              <a:t>отстраняване</a:t>
            </a:r>
            <a:r>
              <a:rPr lang="ru-RU" dirty="0"/>
              <a:t> на </a:t>
            </a:r>
            <a:r>
              <a:rPr lang="ru-RU" dirty="0" err="1"/>
              <a:t>констатираните</a:t>
            </a:r>
            <a:r>
              <a:rPr lang="ru-RU" dirty="0"/>
              <a:t> </a:t>
            </a:r>
            <a:r>
              <a:rPr lang="ru-RU" dirty="0" err="1"/>
              <a:t>несъответствия</a:t>
            </a:r>
            <a:r>
              <a:rPr lang="ru-RU" dirty="0"/>
              <a:t> и </a:t>
            </a:r>
            <a:r>
              <a:rPr lang="ru-RU" dirty="0" err="1"/>
              <a:t>информира</a:t>
            </a:r>
            <a:r>
              <a:rPr lang="ru-RU" dirty="0"/>
              <a:t> за </a:t>
            </a:r>
            <a:r>
              <a:rPr lang="ru-RU" dirty="0" err="1"/>
              <a:t>тях</a:t>
            </a:r>
            <a:r>
              <a:rPr lang="ru-RU" dirty="0"/>
              <a:t> </a:t>
            </a:r>
            <a:r>
              <a:rPr lang="ru-RU" dirty="0" err="1"/>
              <a:t>ръководителя</a:t>
            </a:r>
            <a:r>
              <a:rPr lang="ru-RU" dirty="0"/>
              <a:t> на </a:t>
            </a:r>
            <a:r>
              <a:rPr lang="ru-RU" dirty="0" err="1"/>
              <a:t>одитираното</a:t>
            </a:r>
            <a:r>
              <a:rPr lang="ru-RU" dirty="0"/>
              <a:t> лице.</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318668002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r>
              <a:rPr lang="bg-BG" b="1" dirty="0"/>
              <a:t>НАРЕДБА за минималните изисквания за мрежова и </a:t>
            </a:r>
            <a:endParaRPr lang="bg-BG" b="1" dirty="0" smtClean="0"/>
          </a:p>
          <a:p>
            <a:pPr marL="45720" lvl="0" indent="0" algn="ctr">
              <a:lnSpc>
                <a:spcPct val="100000"/>
              </a:lnSpc>
              <a:spcBef>
                <a:spcPts val="0"/>
              </a:spcBef>
              <a:buNone/>
            </a:pPr>
            <a:r>
              <a:rPr lang="bg-BG" b="1" dirty="0" smtClean="0"/>
              <a:t>информационна </a:t>
            </a:r>
            <a:r>
              <a:rPr lang="bg-BG" b="1" dirty="0"/>
              <a:t>сигурност (НМИМИС)</a:t>
            </a:r>
            <a:endParaRPr lang="bg-BG" dirty="0"/>
          </a:p>
          <a:p>
            <a:pPr marL="45720" lvl="0" indent="0" algn="ctr">
              <a:lnSpc>
                <a:spcPct val="100000"/>
              </a:lnSpc>
              <a:spcBef>
                <a:spcPts val="0"/>
              </a:spcBef>
              <a:buNone/>
            </a:pPr>
            <a:endParaRPr lang="bg-BG" dirty="0" smtClean="0"/>
          </a:p>
          <a:p>
            <a:pPr marL="45720" indent="0">
              <a:lnSpc>
                <a:spcPct val="110000"/>
              </a:lnSpc>
              <a:spcBef>
                <a:spcPts val="0"/>
              </a:spcBef>
              <a:buNone/>
            </a:pPr>
            <a:r>
              <a:rPr lang="bg-BG" u="sng" dirty="0" smtClean="0"/>
              <a:t>Заключение:</a:t>
            </a:r>
          </a:p>
          <a:p>
            <a:pPr marL="45720" indent="0">
              <a:lnSpc>
                <a:spcPct val="110000"/>
              </a:lnSpc>
              <a:spcBef>
                <a:spcPts val="0"/>
              </a:spcBef>
              <a:buNone/>
            </a:pPr>
            <a:r>
              <a:rPr lang="ru-RU" dirty="0" err="1"/>
              <a:t>Най</a:t>
            </a:r>
            <a:r>
              <a:rPr lang="ru-RU" dirty="0"/>
              <a:t>-висок приоритет, </a:t>
            </a:r>
            <a:r>
              <a:rPr lang="ru-RU" dirty="0" err="1"/>
              <a:t>относно</a:t>
            </a:r>
            <a:r>
              <a:rPr lang="ru-RU" dirty="0"/>
              <a:t> </a:t>
            </a:r>
            <a:r>
              <a:rPr lang="ru-RU" dirty="0" err="1"/>
              <a:t>сигурността</a:t>
            </a:r>
            <a:r>
              <a:rPr lang="ru-RU" dirty="0"/>
              <a:t> на </a:t>
            </a:r>
            <a:r>
              <a:rPr lang="ru-RU" dirty="0" err="1"/>
              <a:t>информацията</a:t>
            </a:r>
            <a:r>
              <a:rPr lang="ru-RU" dirty="0"/>
              <a:t>, е </a:t>
            </a:r>
            <a:r>
              <a:rPr lang="ru-RU" dirty="0" err="1"/>
              <a:t>осигуряване</a:t>
            </a:r>
            <a:r>
              <a:rPr lang="ru-RU" dirty="0"/>
              <a:t> на </a:t>
            </a:r>
            <a:r>
              <a:rPr lang="ru-RU" dirty="0" err="1"/>
              <a:t>регламентирана</a:t>
            </a:r>
            <a:r>
              <a:rPr lang="ru-RU" dirty="0"/>
              <a:t> </a:t>
            </a:r>
            <a:r>
              <a:rPr lang="ru-RU" dirty="0" err="1"/>
              <a:t>поверителност</a:t>
            </a:r>
            <a:r>
              <a:rPr lang="ru-RU" dirty="0"/>
              <a:t>, </a:t>
            </a:r>
            <a:r>
              <a:rPr lang="ru-RU" dirty="0" err="1"/>
              <a:t>цялостност</a:t>
            </a:r>
            <a:r>
              <a:rPr lang="ru-RU" dirty="0"/>
              <a:t> и </a:t>
            </a:r>
            <a:r>
              <a:rPr lang="ru-RU" dirty="0" err="1"/>
              <a:t>достъпност</a:t>
            </a:r>
            <a:r>
              <a:rPr lang="ru-RU" dirty="0"/>
              <a:t> на </a:t>
            </a:r>
            <a:r>
              <a:rPr lang="ru-RU" dirty="0" err="1"/>
              <a:t>обработваната</a:t>
            </a:r>
            <a:r>
              <a:rPr lang="ru-RU" dirty="0"/>
              <a:t> информация. Да се </a:t>
            </a:r>
            <a:r>
              <a:rPr lang="ru-RU" dirty="0" err="1"/>
              <a:t>осигури</a:t>
            </a:r>
            <a:r>
              <a:rPr lang="ru-RU" dirty="0"/>
              <a:t> </a:t>
            </a:r>
            <a:r>
              <a:rPr lang="ru-RU" dirty="0" err="1"/>
              <a:t>съответствие</a:t>
            </a:r>
            <a:r>
              <a:rPr lang="ru-RU" dirty="0"/>
              <a:t> на </a:t>
            </a:r>
            <a:r>
              <a:rPr lang="ru-RU" dirty="0" err="1"/>
              <a:t>предоставяните</a:t>
            </a:r>
            <a:r>
              <a:rPr lang="ru-RU" dirty="0"/>
              <a:t> от </a:t>
            </a:r>
            <a:r>
              <a:rPr lang="ru-RU" dirty="0" err="1"/>
              <a:t>общинската</a:t>
            </a:r>
            <a:r>
              <a:rPr lang="ru-RU" dirty="0"/>
              <a:t> администрация </a:t>
            </a:r>
            <a:r>
              <a:rPr lang="ru-RU" dirty="0" err="1"/>
              <a:t>информационни</a:t>
            </a:r>
            <a:r>
              <a:rPr lang="ru-RU" dirty="0"/>
              <a:t> услуги с </a:t>
            </a:r>
            <a:r>
              <a:rPr lang="ru-RU" dirty="0" err="1"/>
              <a:t>всички</a:t>
            </a:r>
            <a:r>
              <a:rPr lang="ru-RU" dirty="0"/>
              <a:t> </a:t>
            </a:r>
            <a:r>
              <a:rPr lang="ru-RU" dirty="0" err="1"/>
              <a:t>приложими</a:t>
            </a:r>
            <a:r>
              <a:rPr lang="ru-RU" dirty="0"/>
              <a:t> </a:t>
            </a:r>
            <a:r>
              <a:rPr lang="ru-RU" dirty="0" err="1"/>
              <a:t>нормативни</a:t>
            </a:r>
            <a:r>
              <a:rPr lang="ru-RU" dirty="0"/>
              <a:t> </a:t>
            </a:r>
            <a:r>
              <a:rPr lang="ru-RU" dirty="0" err="1"/>
              <a:t>актове</a:t>
            </a:r>
            <a:r>
              <a:rPr lang="ru-RU" dirty="0"/>
              <a:t> и </a:t>
            </a:r>
            <a:r>
              <a:rPr lang="ru-RU" dirty="0" err="1"/>
              <a:t>нарастващите</a:t>
            </a:r>
            <a:r>
              <a:rPr lang="ru-RU" dirty="0"/>
              <a:t> </a:t>
            </a:r>
            <a:r>
              <a:rPr lang="ru-RU" dirty="0" err="1"/>
              <a:t>изисквания</a:t>
            </a:r>
            <a:r>
              <a:rPr lang="ru-RU" dirty="0"/>
              <a:t> </a:t>
            </a:r>
            <a:r>
              <a:rPr lang="ru-RU" dirty="0" err="1"/>
              <a:t>към</a:t>
            </a:r>
            <a:r>
              <a:rPr lang="ru-RU" dirty="0"/>
              <a:t> </a:t>
            </a:r>
            <a:r>
              <a:rPr lang="ru-RU" dirty="0" err="1"/>
              <a:t>системите</a:t>
            </a:r>
            <a:r>
              <a:rPr lang="ru-RU" dirty="0"/>
              <a:t> с цел </a:t>
            </a:r>
            <a:r>
              <a:rPr lang="ru-RU" dirty="0" err="1"/>
              <a:t>повишаване</a:t>
            </a:r>
            <a:r>
              <a:rPr lang="ru-RU" dirty="0"/>
              <a:t> </a:t>
            </a:r>
            <a:r>
              <a:rPr lang="ru-RU" dirty="0" err="1"/>
              <a:t>доверието</a:t>
            </a:r>
            <a:r>
              <a:rPr lang="ru-RU" dirty="0"/>
              <a:t> на </a:t>
            </a:r>
            <a:r>
              <a:rPr lang="ru-RU" dirty="0" err="1"/>
              <a:t>всички</a:t>
            </a:r>
            <a:r>
              <a:rPr lang="ru-RU" dirty="0"/>
              <a:t> </a:t>
            </a:r>
            <a:r>
              <a:rPr lang="ru-RU" dirty="0" err="1"/>
              <a:t>заинтересовани</a:t>
            </a:r>
            <a:r>
              <a:rPr lang="ru-RU" dirty="0"/>
              <a:t> </a:t>
            </a:r>
            <a:r>
              <a:rPr lang="ru-RU" dirty="0" err="1"/>
              <a:t>страни</a:t>
            </a:r>
            <a:r>
              <a:rPr lang="ru-RU" dirty="0"/>
              <a:t> на </a:t>
            </a:r>
            <a:r>
              <a:rPr lang="ru-RU" dirty="0" err="1"/>
              <a:t>територията</a:t>
            </a:r>
            <a:r>
              <a:rPr lang="ru-RU" dirty="0"/>
              <a:t> на </a:t>
            </a:r>
            <a:r>
              <a:rPr lang="ru-RU" dirty="0" err="1"/>
              <a:t>общината</a:t>
            </a:r>
            <a:r>
              <a:rPr lang="ru-RU" dirty="0"/>
              <a:t>.</a:t>
            </a:r>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14415771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Контейнер за съдържание 2"/>
          <p:cNvSpPr>
            <a:spLocks noGrp="1"/>
          </p:cNvSpPr>
          <p:nvPr>
            <p:ph idx="1"/>
          </p:nvPr>
        </p:nvSpPr>
        <p:spPr>
          <a:xfrm>
            <a:off x="955040" y="1838960"/>
            <a:ext cx="10281919" cy="3775659"/>
          </a:xfrm>
        </p:spPr>
        <p:txBody>
          <a:bodyPr>
            <a:normAutofit/>
          </a:bodyPr>
          <a:lstStyle/>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dirty="0"/>
          </a:p>
          <a:p>
            <a:pPr marL="45720" lvl="0" indent="0" algn="ctr">
              <a:lnSpc>
                <a:spcPct val="100000"/>
              </a:lnSpc>
              <a:spcBef>
                <a:spcPts val="0"/>
              </a:spcBef>
              <a:buNone/>
            </a:pPr>
            <a:endParaRPr lang="bg-BG" dirty="0" smtClean="0"/>
          </a:p>
          <a:p>
            <a:pPr marL="45720" lvl="0" indent="0" algn="ctr">
              <a:lnSpc>
                <a:spcPct val="100000"/>
              </a:lnSpc>
              <a:spcBef>
                <a:spcPts val="0"/>
              </a:spcBef>
              <a:buNone/>
            </a:pPr>
            <a:endParaRPr lang="bg-BG"/>
          </a:p>
          <a:p>
            <a:pPr marL="45720" lvl="0" indent="0" algn="ctr">
              <a:lnSpc>
                <a:spcPct val="100000"/>
              </a:lnSpc>
              <a:spcBef>
                <a:spcPts val="0"/>
              </a:spcBef>
              <a:buNone/>
            </a:pPr>
            <a:r>
              <a:rPr lang="bg-BG" smtClean="0"/>
              <a:t>За допълнителни въпроси:</a:t>
            </a:r>
            <a:endParaRPr lang="en-US" dirty="0"/>
          </a:p>
          <a:p>
            <a:pPr marL="45720" lvl="0" indent="0" algn="ctr">
              <a:lnSpc>
                <a:spcPct val="100000"/>
              </a:lnSpc>
              <a:spcBef>
                <a:spcPts val="0"/>
              </a:spcBef>
              <a:buNone/>
            </a:pPr>
            <a:endParaRPr lang="en-US" dirty="0"/>
          </a:p>
          <a:p>
            <a:pPr marL="45720" lvl="0" indent="0" algn="ctr">
              <a:lnSpc>
                <a:spcPct val="100000"/>
              </a:lnSpc>
              <a:spcBef>
                <a:spcPts val="0"/>
              </a:spcBef>
              <a:buNone/>
            </a:pPr>
            <a:r>
              <a:rPr lang="ru-RU" dirty="0" err="1" smtClean="0"/>
              <a:t>инж</a:t>
            </a:r>
            <a:r>
              <a:rPr lang="ru-RU" dirty="0"/>
              <a:t>. Павлина Христова</a:t>
            </a:r>
          </a:p>
          <a:p>
            <a:pPr marL="45720" lvl="0" indent="0" algn="ctr">
              <a:lnSpc>
                <a:spcPct val="100000"/>
              </a:lnSpc>
              <a:spcBef>
                <a:spcPts val="0"/>
              </a:spcBef>
              <a:buNone/>
            </a:pPr>
            <a:r>
              <a:rPr lang="en-US" dirty="0" smtClean="0"/>
              <a:t>pavlina.t.hristova@gmail.com</a:t>
            </a:r>
            <a:endParaRPr lang="ru-RU" dirty="0"/>
          </a:p>
          <a:p>
            <a:pPr marL="45720" lvl="0" indent="0" algn="ctr">
              <a:lnSpc>
                <a:spcPct val="100000"/>
              </a:lnSpc>
              <a:spcBef>
                <a:spcPts val="0"/>
              </a:spcBef>
              <a:buNone/>
            </a:pPr>
            <a:endParaRPr lang="bg-BG" dirty="0" smtClean="0"/>
          </a:p>
        </p:txBody>
      </p:sp>
      <p:pic>
        <p:nvPicPr>
          <p:cNvPr id="2" name="Picture 1"/>
          <p:cNvPicPr>
            <a:picLocks noChangeAspect="1"/>
          </p:cNvPicPr>
          <p:nvPr/>
        </p:nvPicPr>
        <p:blipFill>
          <a:blip r:embed="rId2"/>
          <a:stretch>
            <a:fillRect/>
          </a:stretch>
        </p:blipFill>
        <p:spPr>
          <a:xfrm>
            <a:off x="742257" y="335223"/>
            <a:ext cx="2074486" cy="828527"/>
          </a:xfrm>
          <a:prstGeom prst="rect">
            <a:avLst/>
          </a:prstGeom>
        </p:spPr>
      </p:pic>
      <p:pic>
        <p:nvPicPr>
          <p:cNvPr id="5" name="Picture 4"/>
          <p:cNvPicPr>
            <a:picLocks noChangeAspect="1"/>
          </p:cNvPicPr>
          <p:nvPr/>
        </p:nvPicPr>
        <p:blipFill>
          <a:blip r:embed="rId3"/>
          <a:stretch>
            <a:fillRect/>
          </a:stretch>
        </p:blipFill>
        <p:spPr>
          <a:xfrm>
            <a:off x="9648497" y="489067"/>
            <a:ext cx="1705303" cy="828000"/>
          </a:xfrm>
          <a:prstGeom prst="rect">
            <a:avLst/>
          </a:prstGeom>
        </p:spPr>
      </p:pic>
      <p:sp>
        <p:nvSpPr>
          <p:cNvPr id="8" name="TextBox 7"/>
          <p:cNvSpPr txBox="1"/>
          <p:nvPr/>
        </p:nvSpPr>
        <p:spPr>
          <a:xfrm>
            <a:off x="742257" y="5638800"/>
            <a:ext cx="10611543" cy="1254702"/>
          </a:xfrm>
          <a:prstGeom prst="rect">
            <a:avLst/>
          </a:prstGeom>
          <a:noFill/>
        </p:spPr>
        <p:txBody>
          <a:bodyPr wrap="square" rtlCol="0">
            <a:spAutoFit/>
          </a:bodyPr>
          <a:lstStyle/>
          <a:p>
            <a:pPr marL="45720" lvl="0" algn="ctr">
              <a:lnSpc>
                <a:spcPct val="90000"/>
              </a:lnSpc>
              <a:spcBef>
                <a:spcPts val="1400"/>
              </a:spcBef>
              <a:buClr>
                <a:srgbClr val="549E39"/>
              </a:buClr>
              <a:buSzPct val="80000"/>
            </a:pPr>
            <a:r>
              <a:rPr lang="en-US" sz="1200" i="1" dirty="0">
                <a:solidFill>
                  <a:srgbClr val="549E39"/>
                </a:solidFill>
              </a:rPr>
              <a:t>Този документ е създаден съгласно Административен договор № </a:t>
            </a:r>
            <a:r>
              <a:rPr lang="ru-RU" sz="1200" i="1" dirty="0" smtClean="0">
                <a:solidFill>
                  <a:srgbClr val="549E39"/>
                </a:solidFill>
              </a:rPr>
              <a:t> BG05SFOP001-2.015-0001-C01</a:t>
            </a:r>
            <a:r>
              <a:rPr lang="en-US" sz="1200" i="1" dirty="0" smtClean="0">
                <a:solidFill>
                  <a:srgbClr val="549E39"/>
                </a:solidFill>
              </a:rPr>
              <a:t>, </a:t>
            </a:r>
            <a:r>
              <a:rPr lang="en-US" sz="1200" i="1" dirty="0">
                <a:solidFill>
                  <a:srgbClr val="549E39"/>
                </a:solidFill>
              </a:rPr>
              <a:t>п</a:t>
            </a:r>
            <a:r>
              <a:rPr lang="ru-RU" sz="1200" i="1" dirty="0">
                <a:solidFill>
                  <a:srgbClr val="549E39"/>
                </a:solidFill>
              </a:rPr>
              <a:t>роект „Повишаване на знанията, уменията и квалификацията на общинските служители</a:t>
            </a:r>
            <a:r>
              <a:rPr lang="ru-RU" sz="1200" i="1" dirty="0" smtClean="0">
                <a:solidFill>
                  <a:srgbClr val="549E39"/>
                </a:solidFill>
              </a:rPr>
              <a:t>“ </a:t>
            </a:r>
            <a:r>
              <a:rPr lang="en-US" sz="1200" i="1" dirty="0" err="1" smtClean="0">
                <a:solidFill>
                  <a:srgbClr val="549E39"/>
                </a:solidFill>
              </a:rPr>
              <a:t>за</a:t>
            </a:r>
            <a:r>
              <a:rPr lang="en-US" sz="1200" i="1" dirty="0" smtClean="0">
                <a:solidFill>
                  <a:srgbClr val="549E39"/>
                </a:solidFill>
              </a:rPr>
              <a:t> </a:t>
            </a:r>
            <a:r>
              <a:rPr lang="en-US" sz="1200" i="1" dirty="0" err="1" smtClean="0">
                <a:solidFill>
                  <a:srgbClr val="549E39"/>
                </a:solidFill>
              </a:rPr>
              <a:t>предоставяне</a:t>
            </a:r>
            <a:r>
              <a:rPr lang="en-US" sz="1200" i="1" dirty="0" smtClean="0">
                <a:solidFill>
                  <a:srgbClr val="549E39"/>
                </a:solidFill>
              </a:rPr>
              <a:t> на </a:t>
            </a:r>
            <a:r>
              <a:rPr lang="en-US" sz="1200" i="1" dirty="0" err="1" smtClean="0">
                <a:solidFill>
                  <a:srgbClr val="549E39"/>
                </a:solidFill>
              </a:rPr>
              <a:t>безвъзмездна</a:t>
            </a:r>
            <a:r>
              <a:rPr lang="en-US" sz="1200" i="1" dirty="0" smtClean="0">
                <a:solidFill>
                  <a:srgbClr val="549E39"/>
                </a:solidFill>
              </a:rPr>
              <a:t> </a:t>
            </a:r>
            <a:r>
              <a:rPr lang="en-US" sz="1200" i="1" dirty="0" err="1" smtClean="0">
                <a:solidFill>
                  <a:srgbClr val="549E39"/>
                </a:solidFill>
              </a:rPr>
              <a:t>финансова</a:t>
            </a:r>
            <a:r>
              <a:rPr lang="en-US" sz="1200" i="1" dirty="0" smtClean="0">
                <a:solidFill>
                  <a:srgbClr val="549E39"/>
                </a:solidFill>
              </a:rPr>
              <a:t> </a:t>
            </a:r>
            <a:r>
              <a:rPr lang="en-US" sz="1200" i="1" dirty="0" err="1" smtClean="0">
                <a:solidFill>
                  <a:srgbClr val="549E39"/>
                </a:solidFill>
              </a:rPr>
              <a:t>помощ</a:t>
            </a:r>
            <a:r>
              <a:rPr lang="en-US" sz="1200" i="1" dirty="0" smtClean="0">
                <a:solidFill>
                  <a:srgbClr val="549E39"/>
                </a:solidFill>
              </a:rPr>
              <a:t> </a:t>
            </a:r>
            <a:r>
              <a:rPr lang="en-US" sz="1200" i="1" dirty="0" err="1" smtClean="0">
                <a:solidFill>
                  <a:srgbClr val="549E39"/>
                </a:solidFill>
              </a:rPr>
              <a:t>по</a:t>
            </a:r>
            <a:r>
              <a:rPr lang="ru-RU" sz="1200" i="1" dirty="0" smtClean="0">
                <a:solidFill>
                  <a:srgbClr val="549E39"/>
                </a:solidFill>
              </a:rPr>
              <a:t> </a:t>
            </a:r>
            <a:r>
              <a:rPr lang="ru-RU" sz="1200" i="1" dirty="0">
                <a:solidFill>
                  <a:srgbClr val="549E39"/>
                </a:solidFill>
              </a:rPr>
              <a:t>Оперативна програма „Добро управление“, съфинансирана от Европейския съюз чрез Европейския социален фонд. </a:t>
            </a:r>
            <a:endParaRPr lang="en-US" sz="1200" i="1" dirty="0">
              <a:solidFill>
                <a:srgbClr val="549E39"/>
              </a:solidFill>
            </a:endParaRPr>
          </a:p>
          <a:p>
            <a:pPr marL="45720" lvl="0" algn="ctr">
              <a:lnSpc>
                <a:spcPct val="90000"/>
              </a:lnSpc>
              <a:spcBef>
                <a:spcPts val="1400"/>
              </a:spcBef>
              <a:buClr>
                <a:srgbClr val="549E39"/>
              </a:buClr>
              <a:buSzPct val="80000"/>
            </a:pPr>
            <a:r>
              <a:rPr lang="en-US" sz="1100" i="1" dirty="0" smtClean="0">
                <a:solidFill>
                  <a:srgbClr val="549E39"/>
                </a:solidFill>
                <a:hlinkClick r:id="rId4"/>
              </a:rPr>
              <a:t>www.eufunds.bg</a:t>
            </a:r>
            <a:r>
              <a:rPr lang="en-US" sz="1100" i="1" dirty="0" smtClean="0">
                <a:solidFill>
                  <a:srgbClr val="549E39"/>
                </a:solidFill>
              </a:rPr>
              <a:t> </a:t>
            </a:r>
            <a:endParaRPr lang="ru-RU" sz="1100" i="1" dirty="0">
              <a:solidFill>
                <a:srgbClr val="549E39"/>
              </a:solidFill>
            </a:endParaRPr>
          </a:p>
          <a:p>
            <a:pPr marL="45720" lvl="0" algn="ctr">
              <a:lnSpc>
                <a:spcPct val="90000"/>
              </a:lnSpc>
              <a:spcBef>
                <a:spcPts val="1400"/>
              </a:spcBef>
              <a:buClr>
                <a:srgbClr val="549E39"/>
              </a:buClr>
              <a:buSzPct val="80000"/>
            </a:pPr>
            <a:endParaRPr lang="ru-RU" sz="1100" i="1" dirty="0">
              <a:solidFill>
                <a:srgbClr val="549E39"/>
              </a:solidFill>
            </a:endParaRPr>
          </a:p>
        </p:txBody>
      </p:sp>
      <p:pic>
        <p:nvPicPr>
          <p:cNvPr id="7" name="Picture 6"/>
          <p:cNvPicPr>
            <a:picLocks noChangeAspect="1"/>
          </p:cNvPicPr>
          <p:nvPr/>
        </p:nvPicPr>
        <p:blipFill>
          <a:blip r:embed="rId5"/>
          <a:stretch>
            <a:fillRect/>
          </a:stretch>
        </p:blipFill>
        <p:spPr>
          <a:xfrm>
            <a:off x="5386471" y="489594"/>
            <a:ext cx="1323114" cy="828000"/>
          </a:xfrm>
          <a:prstGeom prst="rect">
            <a:avLst/>
          </a:prstGeom>
        </p:spPr>
      </p:pic>
    </p:spTree>
    <p:extLst>
      <p:ext uri="{BB962C8B-B14F-4D97-AF65-F5344CB8AC3E}">
        <p14:creationId xmlns:p14="http://schemas.microsoft.com/office/powerpoint/2010/main" val="4045731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аза">
  <a:themeElements>
    <a:clrScheme name="По избор 6">
      <a:dk1>
        <a:srgbClr val="354F12"/>
      </a:dk1>
      <a:lt1>
        <a:sysClr val="window" lastClr="FFFFFF"/>
      </a:lt1>
      <a:dk2>
        <a:srgbClr val="50771B"/>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По избор 1">
      <a:majorFont>
        <a:latin typeface="Corbel"/>
        <a:ea typeface=""/>
        <a:cs typeface=""/>
      </a:majorFont>
      <a:minorFont>
        <a:latin typeface="Times New Roman"/>
        <a:ea typeface=""/>
        <a:cs typeface=""/>
      </a:minorFont>
    </a:fontScheme>
    <a:fmtScheme name="База">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
  <TotalTime>5791</TotalTime>
  <Words>8701</Words>
  <Application>Microsoft Office PowerPoint</Application>
  <PresentationFormat>Widescreen</PresentationFormat>
  <Paragraphs>883</Paragraphs>
  <Slides>96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96</vt:i4>
      </vt:variant>
    </vt:vector>
  </HeadingPairs>
  <TitlesOfParts>
    <vt:vector size="100" baseType="lpstr">
      <vt:lpstr>Arial</vt:lpstr>
      <vt:lpstr>Corbel</vt:lpstr>
      <vt:lpstr>Times New Roman</vt:lpstr>
      <vt:lpstr>База</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Заседание на ПКСП на НСОРБ  Нормативна рамка</dc:title>
  <dc:creator>Daniela Ushatova</dc:creator>
  <cp:lastModifiedBy>Pavlina Hristova</cp:lastModifiedBy>
  <cp:revision>243</cp:revision>
  <dcterms:created xsi:type="dcterms:W3CDTF">2020-11-16T15:48:02Z</dcterms:created>
  <dcterms:modified xsi:type="dcterms:W3CDTF">2021-06-30T12:17:24Z</dcterms:modified>
</cp:coreProperties>
</file>