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30" r:id="rId1"/>
  </p:sldMasterIdLst>
  <p:notesMasterIdLst>
    <p:notesMasterId r:id="rId32"/>
  </p:notesMasterIdLst>
  <p:sldIdLst>
    <p:sldId id="336" r:id="rId2"/>
    <p:sldId id="321" r:id="rId3"/>
    <p:sldId id="331" r:id="rId4"/>
    <p:sldId id="259" r:id="rId5"/>
    <p:sldId id="270" r:id="rId6"/>
    <p:sldId id="261" r:id="rId7"/>
    <p:sldId id="262" r:id="rId8"/>
    <p:sldId id="265" r:id="rId9"/>
    <p:sldId id="272" r:id="rId10"/>
    <p:sldId id="273" r:id="rId11"/>
    <p:sldId id="275" r:id="rId12"/>
    <p:sldId id="276" r:id="rId13"/>
    <p:sldId id="277" r:id="rId14"/>
    <p:sldId id="278" r:id="rId15"/>
    <p:sldId id="279" r:id="rId16"/>
    <p:sldId id="280" r:id="rId17"/>
    <p:sldId id="271" r:id="rId18"/>
    <p:sldId id="322" r:id="rId19"/>
    <p:sldId id="281" r:id="rId20"/>
    <p:sldId id="323" r:id="rId21"/>
    <p:sldId id="337" r:id="rId22"/>
    <p:sldId id="330" r:id="rId23"/>
    <p:sldId id="332" r:id="rId24"/>
    <p:sldId id="333" r:id="rId25"/>
    <p:sldId id="334" r:id="rId26"/>
    <p:sldId id="325" r:id="rId27"/>
    <p:sldId id="326" r:id="rId28"/>
    <p:sldId id="327" r:id="rId29"/>
    <p:sldId id="328" r:id="rId30"/>
    <p:sldId id="319" r:id="rId31"/>
  </p:sldIdLst>
  <p:sldSz cx="12192000" cy="6858000"/>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ен стил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341" autoAdjust="0"/>
  </p:normalViewPr>
  <p:slideViewPr>
    <p:cSldViewPr snapToGrid="0" showGuides="1">
      <p:cViewPr varScale="1">
        <p:scale>
          <a:sx n="63" d="100"/>
          <a:sy n="63" d="100"/>
        </p:scale>
        <p:origin x="996"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Контейнер за горния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bg-BG"/>
          </a:p>
        </p:txBody>
      </p:sp>
      <p:sp>
        <p:nvSpPr>
          <p:cNvPr id="3" name="Контейнер за 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6AD332-4BE7-484E-BDE8-40DD31AD7404}" type="datetimeFigureOut">
              <a:rPr lang="bg-BG" smtClean="0"/>
              <a:t>22.5.2022 г.</a:t>
            </a:fld>
            <a:endParaRPr lang="bg-BG"/>
          </a:p>
        </p:txBody>
      </p:sp>
      <p:sp>
        <p:nvSpPr>
          <p:cNvPr id="4" name="Контейнер за изображение на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bg-BG"/>
          </a:p>
        </p:txBody>
      </p:sp>
      <p:sp>
        <p:nvSpPr>
          <p:cNvPr id="5" name="Контейнер за бележ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6" name="Контейнер за долния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bg-BG"/>
          </a:p>
        </p:txBody>
      </p:sp>
      <p:sp>
        <p:nvSpPr>
          <p:cNvPr id="7" name="Контейнер за номер н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5862B3-B755-4E53-8AE4-C625CE039A68}" type="slidenum">
              <a:rPr lang="bg-BG" smtClean="0"/>
              <a:t>‹#›</a:t>
            </a:fld>
            <a:endParaRPr lang="bg-BG"/>
          </a:p>
        </p:txBody>
      </p:sp>
    </p:spTree>
    <p:extLst>
      <p:ext uri="{BB962C8B-B14F-4D97-AF65-F5344CB8AC3E}">
        <p14:creationId xmlns:p14="http://schemas.microsoft.com/office/powerpoint/2010/main" val="1594772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latin typeface="Arial" panose="020B0604020202020204" pitchFamily="34" charset="0"/>
                <a:cs typeface="Arial" panose="020B0604020202020204" pitchFamily="34" charset="0"/>
              </a:rPr>
              <a:t>Съгласно</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дефинициите</a:t>
            </a:r>
            <a:r>
              <a:rPr lang="en-US" dirty="0">
                <a:latin typeface="Arial" panose="020B0604020202020204" pitchFamily="34" charset="0"/>
                <a:cs typeface="Arial" panose="020B0604020202020204" pitchFamily="34" charset="0"/>
              </a:rPr>
              <a:t> на ЗХУ “</a:t>
            </a:r>
            <a:r>
              <a:rPr lang="ru-RU" dirty="0">
                <a:latin typeface="Arial" panose="020B0604020202020204" pitchFamily="34" charset="0"/>
                <a:cs typeface="Arial" panose="020B0604020202020204" pitchFamily="34" charset="0"/>
              </a:rPr>
              <a:t>Хора с </a:t>
            </a:r>
            <a:r>
              <a:rPr lang="ru-RU" dirty="0" err="1">
                <a:latin typeface="Arial" panose="020B0604020202020204" pitchFamily="34" charset="0"/>
                <a:cs typeface="Arial" panose="020B0604020202020204" pitchFamily="34" charset="0"/>
              </a:rPr>
              <a:t>трайни</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увреждания</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са</a:t>
            </a:r>
            <a:r>
              <a:rPr lang="ru-RU" dirty="0">
                <a:latin typeface="Arial" panose="020B0604020202020204" pitchFamily="34" charset="0"/>
                <a:cs typeface="Arial" panose="020B0604020202020204" pitchFamily="34" charset="0"/>
              </a:rPr>
              <a:t> лица с </a:t>
            </a:r>
            <a:r>
              <a:rPr lang="ru-RU" dirty="0" err="1">
                <a:latin typeface="Arial" panose="020B0604020202020204" pitchFamily="34" charset="0"/>
                <a:cs typeface="Arial" panose="020B0604020202020204" pitchFamily="34" charset="0"/>
              </a:rPr>
              <a:t>трайна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физическа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психическа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интелектуална</a:t>
            </a:r>
            <a:r>
              <a:rPr lang="ru-RU" dirty="0">
                <a:latin typeface="Arial" panose="020B0604020202020204" pitchFamily="34" charset="0"/>
                <a:cs typeface="Arial" panose="020B0604020202020204" pitchFamily="34" charset="0"/>
              </a:rPr>
              <a:t> и </a:t>
            </a:r>
            <a:r>
              <a:rPr lang="ru-RU" dirty="0" err="1">
                <a:latin typeface="Arial" panose="020B0604020202020204" pitchFamily="34" charset="0"/>
                <a:cs typeface="Arial" panose="020B0604020202020204" pitchFamily="34" charset="0"/>
              </a:rPr>
              <a:t>сетивна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недостатъчност</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която</a:t>
            </a:r>
            <a:r>
              <a:rPr lang="ru-RU" dirty="0">
                <a:latin typeface="Arial" panose="020B0604020202020204" pitchFamily="34" charset="0"/>
                <a:cs typeface="Arial" panose="020B0604020202020204" pitchFamily="34" charset="0"/>
              </a:rPr>
              <a:t> при взаимодействие с </a:t>
            </a:r>
            <a:r>
              <a:rPr lang="ru-RU" dirty="0" err="1">
                <a:latin typeface="Arial" panose="020B0604020202020204" pitchFamily="34" charset="0"/>
                <a:cs typeface="Arial" panose="020B0604020202020204" pitchFamily="34" charset="0"/>
              </a:rPr>
              <a:t>обкръжаващата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ги</a:t>
            </a:r>
            <a:r>
              <a:rPr lang="ru-RU" dirty="0">
                <a:latin typeface="Arial" panose="020B0604020202020204" pitchFamily="34" charset="0"/>
                <a:cs typeface="Arial" panose="020B0604020202020204" pitchFamily="34" charset="0"/>
              </a:rPr>
              <a:t> среда би могла да </a:t>
            </a:r>
            <a:r>
              <a:rPr lang="ru-RU" dirty="0" err="1">
                <a:latin typeface="Arial" panose="020B0604020202020204" pitchFamily="34" charset="0"/>
                <a:cs typeface="Arial" panose="020B0604020202020204" pitchFamily="34" charset="0"/>
              </a:rPr>
              <a:t>възпрепятства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тяхното</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пълноценно</a:t>
            </a:r>
            <a:r>
              <a:rPr lang="ru-RU" dirty="0">
                <a:latin typeface="Arial" panose="020B0604020202020204" pitchFamily="34" charset="0"/>
                <a:cs typeface="Arial" panose="020B0604020202020204" pitchFamily="34" charset="0"/>
              </a:rPr>
              <a:t> и </a:t>
            </a:r>
            <a:r>
              <a:rPr lang="ru-RU" dirty="0" err="1">
                <a:latin typeface="Arial" panose="020B0604020202020204" pitchFamily="34" charset="0"/>
                <a:cs typeface="Arial" panose="020B0604020202020204" pitchFamily="34" charset="0"/>
              </a:rPr>
              <a:t>ефективно</a:t>
            </a:r>
            <a:r>
              <a:rPr lang="ru-RU" dirty="0">
                <a:latin typeface="Arial" panose="020B0604020202020204" pitchFamily="34" charset="0"/>
                <a:cs typeface="Arial" panose="020B0604020202020204" pitchFamily="34" charset="0"/>
              </a:rPr>
              <a:t> участие в </a:t>
            </a:r>
            <a:r>
              <a:rPr lang="ru-RU" dirty="0" err="1">
                <a:latin typeface="Arial" panose="020B0604020202020204" pitchFamily="34" charset="0"/>
                <a:cs typeface="Arial" panose="020B0604020202020204" pitchFamily="34" charset="0"/>
              </a:rPr>
              <a:t>обществения</a:t>
            </a:r>
            <a:r>
              <a:rPr lang="ru-RU" dirty="0">
                <a:latin typeface="Arial" panose="020B0604020202020204" pitchFamily="34" charset="0"/>
                <a:cs typeface="Arial" panose="020B0604020202020204" pitchFamily="34" charset="0"/>
              </a:rPr>
              <a:t> живот, и на </a:t>
            </a:r>
            <a:r>
              <a:rPr lang="ru-RU" dirty="0" err="1">
                <a:latin typeface="Arial" panose="020B0604020202020204" pitchFamily="34" charset="0"/>
                <a:cs typeface="Arial" panose="020B0604020202020204" pitchFamily="34" charset="0"/>
              </a:rPr>
              <a:t>които</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медицинската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експертиза</a:t>
            </a:r>
            <a:r>
              <a:rPr lang="ru-RU" dirty="0">
                <a:latin typeface="Arial" panose="020B0604020202020204" pitchFamily="34" charset="0"/>
                <a:cs typeface="Arial" panose="020B0604020202020204" pitchFamily="34" charset="0"/>
              </a:rPr>
              <a:t> е установила вид и степен на </a:t>
            </a:r>
            <a:r>
              <a:rPr lang="ru-RU" dirty="0" err="1">
                <a:latin typeface="Arial" panose="020B0604020202020204" pitchFamily="34" charset="0"/>
                <a:cs typeface="Arial" panose="020B0604020202020204" pitchFamily="34" charset="0"/>
              </a:rPr>
              <a:t>увреждане</a:t>
            </a:r>
            <a:r>
              <a:rPr lang="ru-RU" dirty="0">
                <a:latin typeface="Arial" panose="020B0604020202020204" pitchFamily="34" charset="0"/>
                <a:cs typeface="Arial" panose="020B0604020202020204" pitchFamily="34" charset="0"/>
              </a:rPr>
              <a:t> или степен на </a:t>
            </a:r>
            <a:r>
              <a:rPr lang="ru-RU" dirty="0" err="1">
                <a:latin typeface="Arial" panose="020B0604020202020204" pitchFamily="34" charset="0"/>
                <a:cs typeface="Arial" panose="020B0604020202020204" pitchFamily="34" charset="0"/>
              </a:rPr>
              <a:t>трайно</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намалена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работоспособност</a:t>
            </a:r>
            <a:r>
              <a:rPr lang="ru-RU" dirty="0">
                <a:latin typeface="Arial" panose="020B0604020202020204" pitchFamily="34" charset="0"/>
                <a:cs typeface="Arial" panose="020B0604020202020204" pitchFamily="34" charset="0"/>
              </a:rPr>
              <a:t> 50 и над 50 на сто.</a:t>
            </a:r>
          </a:p>
          <a:p>
            <a:endParaRPr lang="bg-BG" dirty="0"/>
          </a:p>
        </p:txBody>
      </p:sp>
      <p:sp>
        <p:nvSpPr>
          <p:cNvPr id="4" name="Контейнер за номер на слайда 3"/>
          <p:cNvSpPr>
            <a:spLocks noGrp="1"/>
          </p:cNvSpPr>
          <p:nvPr>
            <p:ph type="sldNum" sz="quarter" idx="10"/>
          </p:nvPr>
        </p:nvSpPr>
        <p:spPr/>
        <p:txBody>
          <a:bodyPr/>
          <a:lstStyle/>
          <a:p>
            <a:fld id="{335862B3-B755-4E53-8AE4-C625CE039A68}" type="slidenum">
              <a:rPr lang="bg-BG" smtClean="0"/>
              <a:t>23</a:t>
            </a:fld>
            <a:endParaRPr lang="bg-BG"/>
          </a:p>
        </p:txBody>
      </p:sp>
    </p:spTree>
    <p:extLst>
      <p:ext uri="{BB962C8B-B14F-4D97-AF65-F5344CB8AC3E}">
        <p14:creationId xmlns:p14="http://schemas.microsoft.com/office/powerpoint/2010/main" val="18974217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dirty="0"/>
          </a:p>
        </p:txBody>
      </p:sp>
      <p:sp>
        <p:nvSpPr>
          <p:cNvPr id="4" name="Контейнер за номер на слайда 3"/>
          <p:cNvSpPr>
            <a:spLocks noGrp="1"/>
          </p:cNvSpPr>
          <p:nvPr>
            <p:ph type="sldNum" sz="quarter" idx="10"/>
          </p:nvPr>
        </p:nvSpPr>
        <p:spPr/>
        <p:txBody>
          <a:bodyPr/>
          <a:lstStyle/>
          <a:p>
            <a:fld id="{335862B3-B755-4E53-8AE4-C625CE039A68}" type="slidenum">
              <a:rPr lang="bg-BG" smtClean="0"/>
              <a:t>27</a:t>
            </a:fld>
            <a:endParaRPr lang="bg-BG"/>
          </a:p>
        </p:txBody>
      </p:sp>
    </p:spTree>
    <p:extLst>
      <p:ext uri="{BB962C8B-B14F-4D97-AF65-F5344CB8AC3E}">
        <p14:creationId xmlns:p14="http://schemas.microsoft.com/office/powerpoint/2010/main" val="24080377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dirty="0"/>
          </a:p>
        </p:txBody>
      </p:sp>
      <p:sp>
        <p:nvSpPr>
          <p:cNvPr id="4" name="Контейнер за номер на слайда 3"/>
          <p:cNvSpPr>
            <a:spLocks noGrp="1"/>
          </p:cNvSpPr>
          <p:nvPr>
            <p:ph type="sldNum" sz="quarter" idx="5"/>
          </p:nvPr>
        </p:nvSpPr>
        <p:spPr/>
        <p:txBody>
          <a:bodyPr/>
          <a:lstStyle/>
          <a:p>
            <a:fld id="{335862B3-B755-4E53-8AE4-C625CE039A68}" type="slidenum">
              <a:rPr lang="bg-BG" smtClean="0"/>
              <a:t>30</a:t>
            </a:fld>
            <a:endParaRPr lang="bg-BG"/>
          </a:p>
        </p:txBody>
      </p:sp>
    </p:spTree>
    <p:extLst>
      <p:ext uri="{BB962C8B-B14F-4D97-AF65-F5344CB8AC3E}">
        <p14:creationId xmlns:p14="http://schemas.microsoft.com/office/powerpoint/2010/main" val="217284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Заглавен слайд">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bg-BG"/>
              <a:t>Редакт. стил загл. образец</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bg-BG"/>
              <a:t>Щракнете за редакция стил подзагл. обр.</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24E374BC-D410-45E1-AF0F-3795EB5352C9}" type="datetimeFigureOut">
              <a:rPr lang="bg-BG" smtClean="0"/>
              <a:t>22.5.2022 г.</a:t>
            </a:fld>
            <a:endParaRPr lang="bg-BG"/>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bg-BG"/>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0FD718E-46A7-4A98-A9FE-3E1E2C2192EB}" type="slidenum">
              <a:rPr lang="bg-BG" smtClean="0"/>
              <a:t>‹#›</a:t>
            </a:fld>
            <a:endParaRPr lang="bg-BG"/>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5603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Vertical Text Placeholder 2"/>
          <p:cNvSpPr>
            <a:spLocks noGrp="1"/>
          </p:cNvSpPr>
          <p:nvPr>
            <p:ph type="body" orient="vert" idx="1"/>
          </p:nvPr>
        </p:nvSpPr>
        <p:spPr/>
        <p:txBody>
          <a:bodyPr vert="eaVert"/>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t>22.5.2022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3897055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bg-BG"/>
              <a:t>Редакт. стил загл. образец</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t>22.5.2022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1134717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Content Placeholder 2"/>
          <p:cNvSpPr>
            <a:spLocks noGrp="1"/>
          </p:cNvSpPr>
          <p:nvPr>
            <p:ph idx="1"/>
          </p:nvPr>
        </p:nvSpPr>
        <p:spPr/>
        <p:txBody>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t>22.5.2022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408136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bg-BG"/>
              <a:t>Редакт. стил загл. образец</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a:t>Щракнете, за да редактирате стиловете на текста в образеца</a:t>
            </a:r>
          </a:p>
        </p:txBody>
      </p:sp>
      <p:sp>
        <p:nvSpPr>
          <p:cNvPr id="4" name="Date Placeholder 3"/>
          <p:cNvSpPr>
            <a:spLocks noGrp="1"/>
          </p:cNvSpPr>
          <p:nvPr>
            <p:ph type="dt" sz="half" idx="10"/>
          </p:nvPr>
        </p:nvSpPr>
        <p:spPr/>
        <p:txBody>
          <a:bodyPr/>
          <a:lstStyle/>
          <a:p>
            <a:fld id="{24E374BC-D410-45E1-AF0F-3795EB5352C9}" type="datetimeFigureOut">
              <a:rPr lang="bg-BG" smtClean="0"/>
              <a:t>22.5.2022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8057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bg-BG"/>
              <a:t>Редакт. стил загл. образец</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5" name="Date Placeholder 4"/>
          <p:cNvSpPr>
            <a:spLocks noGrp="1"/>
          </p:cNvSpPr>
          <p:nvPr>
            <p:ph type="dt" sz="half" idx="10"/>
          </p:nvPr>
        </p:nvSpPr>
        <p:spPr/>
        <p:txBody>
          <a:bodyPr/>
          <a:lstStyle/>
          <a:p>
            <a:fld id="{24E374BC-D410-45E1-AF0F-3795EB5352C9}" type="datetimeFigureOut">
              <a:rPr lang="bg-BG" smtClean="0"/>
              <a:t>22.5.2022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995767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bg-BG"/>
              <a:t>Редакт. стил загл. образец</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a:t>Щракнете, за да редактирате стиловете на текста в образеца</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a:t>Щракнете, за да редактирате стиловете на текста в образеца</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7" name="Date Placeholder 6"/>
          <p:cNvSpPr>
            <a:spLocks noGrp="1"/>
          </p:cNvSpPr>
          <p:nvPr>
            <p:ph type="dt" sz="half" idx="10"/>
          </p:nvPr>
        </p:nvSpPr>
        <p:spPr/>
        <p:txBody>
          <a:bodyPr/>
          <a:lstStyle/>
          <a:p>
            <a:fld id="{24E374BC-D410-45E1-AF0F-3795EB5352C9}" type="datetimeFigureOut">
              <a:rPr lang="bg-BG" smtClean="0"/>
              <a:t>22.5.2022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3096664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Date Placeholder 2"/>
          <p:cNvSpPr>
            <a:spLocks noGrp="1"/>
          </p:cNvSpPr>
          <p:nvPr>
            <p:ph type="dt" sz="half" idx="10"/>
          </p:nvPr>
        </p:nvSpPr>
        <p:spPr/>
        <p:txBody>
          <a:bodyPr/>
          <a:lstStyle/>
          <a:p>
            <a:fld id="{24E374BC-D410-45E1-AF0F-3795EB5352C9}" type="datetimeFigureOut">
              <a:rPr lang="bg-BG" smtClean="0"/>
              <a:t>22.5.2022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310818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E374BC-D410-45E1-AF0F-3795EB5352C9}" type="datetimeFigureOut">
              <a:rPr lang="bg-BG" smtClean="0"/>
              <a:t>22.5.2022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841385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bg-BG"/>
              <a:t>Редакт. стил загл. образец</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fld id="{24E374BC-D410-45E1-AF0F-3795EB5352C9}" type="datetimeFigureOut">
              <a:rPr lang="bg-BG" smtClean="0"/>
              <a:t>22.5.2022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1574538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bg-BG"/>
              <a:t>Редакт. стил загл. образец</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bg-BG"/>
              <a:t>Щракнете върху иконата, за да добавите картина</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fld id="{24E374BC-D410-45E1-AF0F-3795EB5352C9}" type="datetimeFigureOut">
              <a:rPr lang="bg-BG" smtClean="0"/>
              <a:t>22.5.2022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085312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bg-BG"/>
              <a:t>Редакт. стил загл. образец</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24E374BC-D410-45E1-AF0F-3795EB5352C9}" type="datetimeFigureOut">
              <a:rPr lang="bg-BG" smtClean="0"/>
              <a:t>22.5.2022 г.</a:t>
            </a:fld>
            <a:endParaRPr lang="bg-BG"/>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bg-BG"/>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D0FD718E-46A7-4A98-A9FE-3E1E2C2192EB}" type="slidenum">
              <a:rPr lang="bg-BG" smtClean="0"/>
              <a:t>‹#›</a:t>
            </a:fld>
            <a:endParaRPr lang="bg-BG"/>
          </a:p>
        </p:txBody>
      </p:sp>
    </p:spTree>
    <p:extLst>
      <p:ext uri="{BB962C8B-B14F-4D97-AF65-F5344CB8AC3E}">
        <p14:creationId xmlns:p14="http://schemas.microsoft.com/office/powerpoint/2010/main" val="4074630793"/>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normAutofit fontScale="92500" lnSpcReduction="10000"/>
          </a:bodyPr>
          <a:lstStyle/>
          <a:p>
            <a:pPr marL="0" indent="0">
              <a:buNone/>
            </a:pPr>
            <a:endParaRPr lang="bg-BG" dirty="0"/>
          </a:p>
          <a:p>
            <a:pPr marL="0" indent="0" algn="ctr">
              <a:buNone/>
            </a:pPr>
            <a:endParaRPr lang="bg-BG" dirty="0"/>
          </a:p>
          <a:p>
            <a:pPr marL="0" indent="0" algn="ctr">
              <a:buNone/>
            </a:pPr>
            <a:endParaRPr lang="bg-BG" dirty="0"/>
          </a:p>
          <a:p>
            <a:pPr marL="0" indent="0" algn="ctr">
              <a:buNone/>
            </a:pPr>
            <a:endParaRPr lang="en-US" sz="3200" dirty="0">
              <a:solidFill>
                <a:schemeClr val="accent1">
                  <a:lumMod val="75000"/>
                </a:schemeClr>
              </a:solidFill>
            </a:endParaRPr>
          </a:p>
          <a:p>
            <a:pPr marL="0" indent="0" algn="ctr">
              <a:buNone/>
            </a:pPr>
            <a:r>
              <a:rPr lang="en-US" sz="3200" dirty="0">
                <a:solidFill>
                  <a:schemeClr val="accent1">
                    <a:lumMod val="75000"/>
                  </a:schemeClr>
                </a:solidFill>
              </a:rPr>
              <a:t>Обучителен </a:t>
            </a:r>
            <a:r>
              <a:rPr lang="en-US" sz="3200" dirty="0" err="1">
                <a:solidFill>
                  <a:schemeClr val="accent1">
                    <a:lumMod val="75000"/>
                  </a:schemeClr>
                </a:solidFill>
              </a:rPr>
              <a:t>модул</a:t>
            </a:r>
            <a:r>
              <a:rPr lang="en-US" sz="3200" dirty="0">
                <a:solidFill>
                  <a:schemeClr val="accent1">
                    <a:lumMod val="75000"/>
                  </a:schemeClr>
                </a:solidFill>
              </a:rPr>
              <a:t> 1</a:t>
            </a:r>
          </a:p>
          <a:p>
            <a:pPr marL="0" indent="0" algn="ctr">
              <a:buNone/>
            </a:pPr>
            <a:r>
              <a:rPr lang="ru-RU" sz="3200" dirty="0">
                <a:solidFill>
                  <a:schemeClr val="accent1">
                    <a:lumMod val="75000"/>
                  </a:schemeClr>
                </a:solidFill>
              </a:rPr>
              <a:t>«Предоставяне на </a:t>
            </a:r>
            <a:r>
              <a:rPr lang="ru-RU" sz="3200" dirty="0" err="1">
                <a:solidFill>
                  <a:schemeClr val="accent1">
                    <a:lumMod val="75000"/>
                  </a:schemeClr>
                </a:solidFill>
              </a:rPr>
              <a:t>социални</a:t>
            </a:r>
            <a:r>
              <a:rPr lang="ru-RU" sz="3200" dirty="0">
                <a:solidFill>
                  <a:schemeClr val="accent1">
                    <a:lumMod val="75000"/>
                  </a:schemeClr>
                </a:solidFill>
              </a:rPr>
              <a:t> услуги от </a:t>
            </a:r>
            <a:r>
              <a:rPr lang="ru-RU" sz="3200" dirty="0" err="1">
                <a:solidFill>
                  <a:schemeClr val="accent1">
                    <a:lumMod val="75000"/>
                  </a:schemeClr>
                </a:solidFill>
              </a:rPr>
              <a:t>общините</a:t>
            </a:r>
            <a:r>
              <a:rPr lang="ru-RU" sz="3200" dirty="0">
                <a:solidFill>
                  <a:schemeClr val="accent1">
                    <a:lumMod val="75000"/>
                  </a:schemeClr>
                </a:solidFill>
              </a:rPr>
              <a:t>»</a:t>
            </a:r>
            <a:endParaRPr lang="en-US" sz="3200" dirty="0">
              <a:solidFill>
                <a:schemeClr val="accent1">
                  <a:lumMod val="75000"/>
                </a:schemeClr>
              </a:solidFill>
            </a:endParaRPr>
          </a:p>
          <a:p>
            <a:pPr marL="0" indent="0" algn="ctr">
              <a:buNone/>
            </a:pPr>
            <a:endParaRPr lang="en-US" sz="3200" dirty="0">
              <a:solidFill>
                <a:schemeClr val="accent1">
                  <a:lumMod val="75000"/>
                </a:schemeClr>
              </a:solidFill>
            </a:endParaRPr>
          </a:p>
          <a:p>
            <a:pPr marL="0" indent="0" algn="ctr">
              <a:buNone/>
            </a:pPr>
            <a:r>
              <a:rPr lang="en-US" sz="3200" b="1" dirty="0">
                <a:solidFill>
                  <a:schemeClr val="accent1">
                    <a:lumMod val="75000"/>
                  </a:schemeClr>
                </a:solidFill>
              </a:rPr>
              <a:t>Тема 3. </a:t>
            </a:r>
            <a:r>
              <a:rPr lang="ru-RU" sz="3200" b="1" dirty="0">
                <a:solidFill>
                  <a:schemeClr val="accent1">
                    <a:lumMod val="75000"/>
                  </a:schemeClr>
                </a:solidFill>
              </a:rPr>
              <a:t>Политики за </a:t>
            </a:r>
            <a:r>
              <a:rPr lang="ru-RU" sz="3200" b="1" dirty="0" err="1">
                <a:solidFill>
                  <a:schemeClr val="accent1">
                    <a:lumMod val="75000"/>
                  </a:schemeClr>
                </a:solidFill>
              </a:rPr>
              <a:t>хората</a:t>
            </a:r>
            <a:r>
              <a:rPr lang="ru-RU" sz="3200" b="1" dirty="0">
                <a:solidFill>
                  <a:schemeClr val="accent1">
                    <a:lumMod val="75000"/>
                  </a:schemeClr>
                </a:solidFill>
              </a:rPr>
              <a:t> с </a:t>
            </a:r>
            <a:r>
              <a:rPr lang="ru-RU" sz="3200" b="1" dirty="0" err="1">
                <a:solidFill>
                  <a:schemeClr val="accent1">
                    <a:lumMod val="75000"/>
                  </a:schemeClr>
                </a:solidFill>
              </a:rPr>
              <a:t>увреждания</a:t>
            </a:r>
            <a:r>
              <a:rPr lang="ru-RU" sz="3200" b="1" dirty="0">
                <a:solidFill>
                  <a:schemeClr val="accent1">
                    <a:lumMod val="75000"/>
                  </a:schemeClr>
                </a:solidFill>
              </a:rPr>
              <a:t> – </a:t>
            </a:r>
            <a:r>
              <a:rPr lang="ru-RU" sz="3200" b="1" dirty="0" err="1">
                <a:solidFill>
                  <a:schemeClr val="accent1">
                    <a:lumMod val="75000"/>
                  </a:schemeClr>
                </a:solidFill>
              </a:rPr>
              <a:t>национално</a:t>
            </a:r>
            <a:r>
              <a:rPr lang="ru-RU" sz="3200" b="1" dirty="0">
                <a:solidFill>
                  <a:schemeClr val="accent1">
                    <a:lumMod val="75000"/>
                  </a:schemeClr>
                </a:solidFill>
              </a:rPr>
              <a:t> и </a:t>
            </a:r>
            <a:r>
              <a:rPr lang="ru-RU" sz="3200" b="1" dirty="0" err="1">
                <a:solidFill>
                  <a:schemeClr val="accent1">
                    <a:lumMod val="75000"/>
                  </a:schemeClr>
                </a:solidFill>
              </a:rPr>
              <a:t>местно</a:t>
            </a:r>
            <a:r>
              <a:rPr lang="ru-RU" sz="3200" b="1" dirty="0">
                <a:solidFill>
                  <a:schemeClr val="accent1">
                    <a:lumMod val="75000"/>
                  </a:schemeClr>
                </a:solidFill>
              </a:rPr>
              <a:t> </a:t>
            </a:r>
            <a:r>
              <a:rPr lang="ru-RU" sz="3200" b="1" dirty="0" err="1">
                <a:solidFill>
                  <a:schemeClr val="accent1">
                    <a:lumMod val="75000"/>
                  </a:schemeClr>
                </a:solidFill>
              </a:rPr>
              <a:t>ниво</a:t>
            </a:r>
            <a:r>
              <a:rPr lang="ru-RU" sz="3200" b="1" dirty="0">
                <a:solidFill>
                  <a:schemeClr val="accent1">
                    <a:lumMod val="75000"/>
                  </a:schemeClr>
                </a:solidFill>
              </a:rPr>
              <a:t>. </a:t>
            </a:r>
            <a:r>
              <a:rPr lang="ru-RU" sz="3200" b="1" dirty="0" err="1">
                <a:solidFill>
                  <a:schemeClr val="accent1">
                    <a:lumMod val="75000"/>
                  </a:schemeClr>
                </a:solidFill>
              </a:rPr>
              <a:t>Специфични</a:t>
            </a:r>
            <a:r>
              <a:rPr lang="ru-RU" sz="3200" b="1" dirty="0">
                <a:solidFill>
                  <a:schemeClr val="accent1">
                    <a:lumMod val="75000"/>
                  </a:schemeClr>
                </a:solidFill>
              </a:rPr>
              <a:t> </a:t>
            </a:r>
            <a:r>
              <a:rPr lang="ru-RU" sz="3200" b="1" dirty="0" err="1">
                <a:solidFill>
                  <a:schemeClr val="accent1">
                    <a:lumMod val="75000"/>
                  </a:schemeClr>
                </a:solidFill>
              </a:rPr>
              <a:t>ангажименти</a:t>
            </a:r>
            <a:r>
              <a:rPr lang="ru-RU" sz="3200" b="1" dirty="0">
                <a:solidFill>
                  <a:schemeClr val="accent1">
                    <a:lumMod val="75000"/>
                  </a:schemeClr>
                </a:solidFill>
              </a:rPr>
              <a:t> по ЗХУ и </a:t>
            </a:r>
            <a:r>
              <a:rPr lang="ru-RU" sz="3200" b="1" dirty="0" err="1">
                <a:solidFill>
                  <a:schemeClr val="accent1">
                    <a:lumMod val="75000"/>
                  </a:schemeClr>
                </a:solidFill>
              </a:rPr>
              <a:t>администриране</a:t>
            </a:r>
            <a:r>
              <a:rPr lang="ru-RU" sz="3200" b="1" dirty="0">
                <a:solidFill>
                  <a:schemeClr val="accent1">
                    <a:lumMod val="75000"/>
                  </a:schemeClr>
                </a:solidFill>
              </a:rPr>
              <a:t> на механизма </a:t>
            </a:r>
            <a:r>
              <a:rPr lang="ru-RU" sz="3200" b="1" dirty="0" err="1">
                <a:solidFill>
                  <a:schemeClr val="accent1">
                    <a:lumMod val="75000"/>
                  </a:schemeClr>
                </a:solidFill>
              </a:rPr>
              <a:t>лична</a:t>
            </a:r>
            <a:r>
              <a:rPr lang="ru-RU" sz="3200" b="1" dirty="0">
                <a:solidFill>
                  <a:schemeClr val="accent1">
                    <a:lumMod val="75000"/>
                  </a:schemeClr>
                </a:solidFill>
              </a:rPr>
              <a:t> </a:t>
            </a:r>
            <a:r>
              <a:rPr lang="ru-RU" sz="3200" b="1" dirty="0" err="1">
                <a:solidFill>
                  <a:schemeClr val="accent1">
                    <a:lumMod val="75000"/>
                  </a:schemeClr>
                </a:solidFill>
              </a:rPr>
              <a:t>помощ</a:t>
            </a:r>
            <a:r>
              <a:rPr lang="ru-RU" sz="3200" b="1" dirty="0">
                <a:solidFill>
                  <a:schemeClr val="accent1">
                    <a:lumMod val="75000"/>
                  </a:schemeClr>
                </a:solidFill>
              </a:rPr>
              <a:t> по ЗЛП</a:t>
            </a:r>
          </a:p>
          <a:p>
            <a:pPr marL="0" indent="0" algn="ctr">
              <a:buNone/>
            </a:pPr>
            <a:r>
              <a:rPr lang="ru-RU" sz="3200" dirty="0">
                <a:solidFill>
                  <a:schemeClr val="accent1">
                    <a:lumMod val="75000"/>
                  </a:schemeClr>
                </a:solidFill>
              </a:rPr>
              <a:t/>
            </a:r>
            <a:br>
              <a:rPr lang="ru-RU" sz="3200" dirty="0">
                <a:solidFill>
                  <a:schemeClr val="accent1">
                    <a:lumMod val="75000"/>
                  </a:schemeClr>
                </a:solidFill>
              </a:rPr>
            </a:br>
            <a:endParaRPr lang="bg-BG" sz="3200" dirty="0"/>
          </a:p>
        </p:txBody>
      </p:sp>
      <p:pic>
        <p:nvPicPr>
          <p:cNvPr id="2" name="Picture 1"/>
          <p:cNvPicPr>
            <a:picLocks noChangeAspect="1"/>
          </p:cNvPicPr>
          <p:nvPr/>
        </p:nvPicPr>
        <p:blipFill>
          <a:blip r:embed="rId2"/>
          <a:stretch>
            <a:fillRect/>
          </a:stretch>
        </p:blipFill>
        <p:spPr>
          <a:xfrm>
            <a:off x="925689" y="904789"/>
            <a:ext cx="2074486" cy="828527"/>
          </a:xfrm>
          <a:prstGeom prst="rect">
            <a:avLst/>
          </a:prstGeom>
        </p:spPr>
      </p:pic>
      <p:pic>
        <p:nvPicPr>
          <p:cNvPr id="5" name="Picture 4"/>
          <p:cNvPicPr>
            <a:picLocks noChangeAspect="1"/>
          </p:cNvPicPr>
          <p:nvPr/>
        </p:nvPicPr>
        <p:blipFill>
          <a:blip r:embed="rId3"/>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a:solidFill>
                  <a:srgbClr val="549E39"/>
                </a:solidFill>
              </a:rPr>
              <a:t> BG05SFOP001-2.015-0001-C01</a:t>
            </a:r>
            <a:r>
              <a:rPr lang="en-US" sz="1200" i="1" dirty="0">
                <a:solidFill>
                  <a:srgbClr val="549E39"/>
                </a:solidFill>
              </a:rPr>
              <a:t>, п</a:t>
            </a:r>
            <a:r>
              <a:rPr lang="ru-RU" sz="1200" i="1" dirty="0">
                <a:solidFill>
                  <a:srgbClr val="549E39"/>
                </a:solidFill>
              </a:rPr>
              <a:t>роект „Повишаване на знанията, уменията и квалификацията на общинските служители“ </a:t>
            </a:r>
            <a:r>
              <a:rPr lang="en-US" sz="1200" i="1" dirty="0" err="1">
                <a:solidFill>
                  <a:srgbClr val="549E39"/>
                </a:solidFill>
              </a:rPr>
              <a:t>за</a:t>
            </a:r>
            <a:r>
              <a:rPr lang="en-US" sz="1200" i="1" dirty="0">
                <a:solidFill>
                  <a:srgbClr val="549E39"/>
                </a:solidFill>
              </a:rPr>
              <a:t> </a:t>
            </a:r>
            <a:r>
              <a:rPr lang="en-US" sz="1200" i="1" dirty="0" err="1">
                <a:solidFill>
                  <a:srgbClr val="549E39"/>
                </a:solidFill>
              </a:rPr>
              <a:t>предоставяне</a:t>
            </a:r>
            <a:r>
              <a:rPr lang="en-US" sz="1200" i="1" dirty="0">
                <a:solidFill>
                  <a:srgbClr val="549E39"/>
                </a:solidFill>
              </a:rPr>
              <a:t> на </a:t>
            </a:r>
            <a:r>
              <a:rPr lang="en-US" sz="1200" i="1" dirty="0" err="1">
                <a:solidFill>
                  <a:srgbClr val="549E39"/>
                </a:solidFill>
              </a:rPr>
              <a:t>безвъзмездна</a:t>
            </a:r>
            <a:r>
              <a:rPr lang="en-US" sz="1200" i="1" dirty="0">
                <a:solidFill>
                  <a:srgbClr val="549E39"/>
                </a:solidFill>
              </a:rPr>
              <a:t> </a:t>
            </a:r>
            <a:r>
              <a:rPr lang="en-US" sz="1200" i="1" dirty="0" err="1">
                <a:solidFill>
                  <a:srgbClr val="549E39"/>
                </a:solidFill>
              </a:rPr>
              <a:t>финансова</a:t>
            </a:r>
            <a:r>
              <a:rPr lang="en-US" sz="1200" i="1" dirty="0">
                <a:solidFill>
                  <a:srgbClr val="549E39"/>
                </a:solidFill>
              </a:rPr>
              <a:t> </a:t>
            </a:r>
            <a:r>
              <a:rPr lang="en-US" sz="1200" i="1" dirty="0" err="1">
                <a:solidFill>
                  <a:srgbClr val="549E39"/>
                </a:solidFill>
              </a:rPr>
              <a:t>помощ</a:t>
            </a:r>
            <a:r>
              <a:rPr lang="en-US" sz="1200" i="1" dirty="0">
                <a:solidFill>
                  <a:srgbClr val="549E39"/>
                </a:solidFill>
              </a:rPr>
              <a:t> </a:t>
            </a:r>
            <a:r>
              <a:rPr lang="en-US" sz="1200" i="1" dirty="0" err="1">
                <a:solidFill>
                  <a:srgbClr val="549E39"/>
                </a:solidFill>
              </a:rPr>
              <a:t>по</a:t>
            </a:r>
            <a:r>
              <a:rPr lang="ru-RU" sz="1200" i="1" dirty="0">
                <a:solidFill>
                  <a:srgbClr val="549E39"/>
                </a:solidFill>
              </a:rPr>
              <a:t> 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a:solidFill>
                  <a:srgbClr val="549E39"/>
                </a:solidFill>
                <a:hlinkClick r:id="rId4"/>
              </a:rPr>
              <a:t>www.eufunds.bg</a:t>
            </a:r>
            <a:r>
              <a:rPr lang="en-US" sz="1100" i="1" dirty="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1095656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04800" y="519498"/>
            <a:ext cx="11512627" cy="1058931"/>
          </a:xfrm>
        </p:spPr>
        <p:txBody>
          <a:bodyPr>
            <a:noAutofit/>
          </a:bodyPr>
          <a:lstStyle/>
          <a:p>
            <a:pPr algn="ctr"/>
            <a:r>
              <a:rPr lang="bg-BG" sz="3600" dirty="0"/>
              <a:t>Национално финансиране и подкрепа</a:t>
            </a:r>
            <a:r>
              <a:rPr lang="en-US" sz="2400" dirty="0">
                <a:effectLst/>
                <a:latin typeface="Calibri" panose="020F0502020204030204" pitchFamily="34" charset="0"/>
                <a:ea typeface="Calibri" panose="020F0502020204030204" pitchFamily="34" charset="0"/>
                <a:cs typeface="Times New Roman" panose="02020603050405020304" pitchFamily="18" charset="0"/>
              </a:rPr>
              <a:t/>
            </a:r>
            <a:br>
              <a:rPr lang="en-US" sz="2400" dirty="0">
                <a:effectLst/>
                <a:latin typeface="Calibri" panose="020F0502020204030204" pitchFamily="34" charset="0"/>
                <a:ea typeface="Calibri" panose="020F0502020204030204" pitchFamily="34" charset="0"/>
                <a:cs typeface="Times New Roman" panose="02020603050405020304" pitchFamily="18" charset="0"/>
              </a:rPr>
            </a:b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578429"/>
            <a:ext cx="11512627" cy="4987623"/>
          </a:xfrm>
        </p:spPr>
        <p:txBody>
          <a:bodyPr>
            <a:normAutofit fontScale="92500" lnSpcReduction="10000"/>
          </a:bodyPr>
          <a:lstStyle/>
          <a:p>
            <a:r>
              <a:rPr lang="ru-RU" sz="2400" dirty="0" err="1">
                <a:latin typeface="Arial" panose="020B0604020202020204" pitchFamily="34" charset="0"/>
                <a:cs typeface="Arial" panose="020B0604020202020204" pitchFamily="34" charset="0"/>
              </a:rPr>
              <a:t>Национална</a:t>
            </a:r>
            <a:r>
              <a:rPr lang="ru-RU" sz="2400" dirty="0">
                <a:latin typeface="Arial" panose="020B0604020202020204" pitchFamily="34" charset="0"/>
                <a:cs typeface="Arial" panose="020B0604020202020204" pitchFamily="34" charset="0"/>
              </a:rPr>
              <a:t> стратегия за </a:t>
            </a:r>
            <a:r>
              <a:rPr lang="ru-RU" sz="2400" dirty="0" err="1">
                <a:latin typeface="Arial" panose="020B0604020202020204" pitchFamily="34" charset="0"/>
                <a:cs typeface="Arial" panose="020B0604020202020204" pitchFamily="34" charset="0"/>
              </a:rPr>
              <a:t>хората</a:t>
            </a:r>
            <a:r>
              <a:rPr lang="ru-RU" sz="2400" dirty="0">
                <a:latin typeface="Arial" panose="020B0604020202020204" pitchFamily="34" charset="0"/>
                <a:cs typeface="Arial" panose="020B0604020202020204" pitchFamily="34" charset="0"/>
              </a:rPr>
              <a:t> с </a:t>
            </a:r>
            <a:r>
              <a:rPr lang="ru-RU" sz="2400" dirty="0" err="1">
                <a:latin typeface="Arial" panose="020B0604020202020204" pitchFamily="34" charset="0"/>
                <a:cs typeface="Arial" panose="020B0604020202020204" pitchFamily="34" charset="0"/>
              </a:rPr>
              <a:t>увреждания</a:t>
            </a:r>
            <a:r>
              <a:rPr lang="ru-RU" sz="2400" dirty="0">
                <a:latin typeface="Arial" panose="020B0604020202020204" pitchFamily="34" charset="0"/>
                <a:cs typeface="Arial" panose="020B0604020202020204" pitchFamily="34" charset="0"/>
              </a:rPr>
              <a:t> 2021-2030 г.</a:t>
            </a:r>
          </a:p>
          <a:p>
            <a:r>
              <a:rPr lang="ru-RU" sz="2400" dirty="0" err="1">
                <a:latin typeface="Arial" panose="020B0604020202020204" pitchFamily="34" charset="0"/>
                <a:cs typeface="Arial" panose="020B0604020202020204" pitchFamily="34" charset="0"/>
              </a:rPr>
              <a:t>Национална</a:t>
            </a:r>
            <a:r>
              <a:rPr lang="ru-RU" sz="2400" dirty="0">
                <a:latin typeface="Arial" panose="020B0604020202020204" pitchFamily="34" charset="0"/>
                <a:cs typeface="Arial" panose="020B0604020202020204" pitchFamily="34" charset="0"/>
              </a:rPr>
              <a:t> стратегия за </a:t>
            </a:r>
            <a:r>
              <a:rPr lang="ru-RU" sz="2400" dirty="0" err="1">
                <a:latin typeface="Arial" panose="020B0604020202020204" pitchFamily="34" charset="0"/>
                <a:cs typeface="Arial" panose="020B0604020202020204" pitchFamily="34" charset="0"/>
              </a:rPr>
              <a:t>дългосрочна</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грижа</a:t>
            </a:r>
            <a:endParaRPr lang="ru-RU" sz="2400" dirty="0">
              <a:latin typeface="Arial" panose="020B0604020202020204" pitchFamily="34" charset="0"/>
              <a:cs typeface="Arial" panose="020B0604020202020204" pitchFamily="34" charset="0"/>
            </a:endParaRPr>
          </a:p>
          <a:p>
            <a:r>
              <a:rPr lang="ru-RU" sz="2400" dirty="0" err="1">
                <a:latin typeface="Arial" panose="020B0604020202020204" pitchFamily="34" charset="0"/>
                <a:cs typeface="Arial" panose="020B0604020202020204" pitchFamily="34" charset="0"/>
              </a:rPr>
              <a:t>Национална</a:t>
            </a:r>
            <a:r>
              <a:rPr lang="ru-RU" sz="2400" dirty="0">
                <a:latin typeface="Arial" panose="020B0604020202020204" pitchFamily="34" charset="0"/>
                <a:cs typeface="Arial" panose="020B0604020202020204" pitchFamily="34" charset="0"/>
              </a:rPr>
              <a:t> стратегия „</a:t>
            </a:r>
            <a:r>
              <a:rPr lang="ru-RU" sz="2400" dirty="0" err="1">
                <a:latin typeface="Arial" panose="020B0604020202020204" pitchFamily="34" charset="0"/>
                <a:cs typeface="Arial" panose="020B0604020202020204" pitchFamily="34" charset="0"/>
              </a:rPr>
              <a:t>Визия</a:t>
            </a:r>
            <a:r>
              <a:rPr lang="ru-RU" sz="2400" dirty="0">
                <a:latin typeface="Arial" panose="020B0604020202020204" pitchFamily="34" charset="0"/>
                <a:cs typeface="Arial" panose="020B0604020202020204" pitchFamily="34" charset="0"/>
              </a:rPr>
              <a:t> за </a:t>
            </a:r>
            <a:r>
              <a:rPr lang="ru-RU" sz="2400" dirty="0" err="1">
                <a:latin typeface="Arial" panose="020B0604020202020204" pitchFamily="34" charset="0"/>
                <a:cs typeface="Arial" panose="020B0604020202020204" pitchFamily="34" charset="0"/>
              </a:rPr>
              <a:t>деинституционализация</a:t>
            </a:r>
            <a:r>
              <a:rPr lang="ru-RU" sz="2400" dirty="0">
                <a:latin typeface="Arial" panose="020B0604020202020204" pitchFamily="34" charset="0"/>
                <a:cs typeface="Arial" panose="020B0604020202020204" pitchFamily="34" charset="0"/>
              </a:rPr>
              <a:t> на </a:t>
            </a:r>
            <a:r>
              <a:rPr lang="ru-RU" sz="2400" dirty="0" err="1">
                <a:latin typeface="Arial" panose="020B0604020202020204" pitchFamily="34" charset="0"/>
                <a:cs typeface="Arial" panose="020B0604020202020204" pitchFamily="34" charset="0"/>
              </a:rPr>
              <a:t>децата</a:t>
            </a:r>
            <a:r>
              <a:rPr lang="ru-RU" sz="2400" dirty="0">
                <a:latin typeface="Arial" panose="020B0604020202020204" pitchFamily="34" charset="0"/>
                <a:cs typeface="Arial" panose="020B0604020202020204" pitchFamily="34" charset="0"/>
              </a:rPr>
              <a:t> в </a:t>
            </a:r>
            <a:r>
              <a:rPr lang="ru-RU" sz="2400" dirty="0" err="1">
                <a:latin typeface="Arial" panose="020B0604020202020204" pitchFamily="34" charset="0"/>
                <a:cs typeface="Arial" panose="020B0604020202020204" pitchFamily="34" charset="0"/>
              </a:rPr>
              <a:t>Република</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България</a:t>
            </a:r>
            <a:r>
              <a:rPr lang="ru-RU" sz="2400" dirty="0">
                <a:latin typeface="Arial" panose="020B0604020202020204" pitchFamily="34" charset="0"/>
                <a:cs typeface="Arial" panose="020B0604020202020204" pitchFamily="34" charset="0"/>
              </a:rPr>
              <a:t>”.</a:t>
            </a:r>
          </a:p>
          <a:p>
            <a:pPr marL="0" indent="0">
              <a:buNone/>
            </a:pPr>
            <a:endParaRPr lang="ru-RU" sz="2400" dirty="0">
              <a:latin typeface="Arial" panose="020B0604020202020204" pitchFamily="34" charset="0"/>
              <a:cs typeface="Arial" panose="020B0604020202020204" pitchFamily="34" charset="0"/>
            </a:endParaRPr>
          </a:p>
          <a:p>
            <a:r>
              <a:rPr lang="ru-RU" sz="2400" dirty="0" err="1">
                <a:latin typeface="Arial" panose="020B0604020202020204" pitchFamily="34" charset="0"/>
                <a:cs typeface="Arial" panose="020B0604020202020204" pitchFamily="34" charset="0"/>
              </a:rPr>
              <a:t>Национални</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програми</a:t>
            </a:r>
            <a:r>
              <a:rPr lang="ru-RU" sz="2400" dirty="0">
                <a:latin typeface="Arial" panose="020B0604020202020204" pitchFamily="34" charset="0"/>
                <a:cs typeface="Arial" panose="020B0604020202020204" pitchFamily="34" charset="0"/>
              </a:rPr>
              <a:t> за:</a:t>
            </a:r>
          </a:p>
          <a:p>
            <a:pPr lvl="1"/>
            <a:r>
              <a:rPr lang="ru-RU" sz="2400" dirty="0" err="1">
                <a:latin typeface="Arial" panose="020B0604020202020204" pitchFamily="34" charset="0"/>
                <a:cs typeface="Arial" panose="020B0604020202020204" pitchFamily="34" charset="0"/>
              </a:rPr>
              <a:t>Заетост</a:t>
            </a:r>
            <a:r>
              <a:rPr lang="ru-RU" sz="2400" dirty="0">
                <a:latin typeface="Arial" panose="020B0604020202020204" pitchFamily="34" charset="0"/>
                <a:cs typeface="Arial" panose="020B0604020202020204" pitchFamily="34" charset="0"/>
              </a:rPr>
              <a:t> на </a:t>
            </a:r>
            <a:r>
              <a:rPr lang="ru-RU" sz="2400" dirty="0" err="1">
                <a:latin typeface="Arial" panose="020B0604020202020204" pitchFamily="34" charset="0"/>
                <a:cs typeface="Arial" panose="020B0604020202020204" pitchFamily="34" charset="0"/>
              </a:rPr>
              <a:t>хората</a:t>
            </a:r>
            <a:r>
              <a:rPr lang="ru-RU" sz="2400" dirty="0">
                <a:latin typeface="Arial" panose="020B0604020202020204" pitchFamily="34" charset="0"/>
                <a:cs typeface="Arial" panose="020B0604020202020204" pitchFamily="34" charset="0"/>
              </a:rPr>
              <a:t> с </a:t>
            </a:r>
            <a:r>
              <a:rPr lang="ru-RU" sz="2400" dirty="0" err="1">
                <a:latin typeface="Arial" panose="020B0604020202020204" pitchFamily="34" charset="0"/>
                <a:cs typeface="Arial" panose="020B0604020202020204" pitchFamily="34" charset="0"/>
              </a:rPr>
              <a:t>увреждания</a:t>
            </a:r>
            <a:endParaRPr lang="ru-RU" sz="2400" dirty="0">
              <a:latin typeface="Arial" panose="020B0604020202020204" pitchFamily="34" charset="0"/>
              <a:cs typeface="Arial" panose="020B0604020202020204" pitchFamily="34" charset="0"/>
            </a:endParaRPr>
          </a:p>
          <a:p>
            <a:pPr lvl="1"/>
            <a:r>
              <a:rPr lang="ru-RU" sz="2400" dirty="0" err="1">
                <a:latin typeface="Arial" panose="020B0604020202020204" pitchFamily="34" charset="0"/>
                <a:cs typeface="Arial" panose="020B0604020202020204" pitchFamily="34" charset="0"/>
              </a:rPr>
              <a:t>Достъпна</a:t>
            </a:r>
            <a:r>
              <a:rPr lang="ru-RU" sz="2400" dirty="0">
                <a:latin typeface="Arial" panose="020B0604020202020204" pitchFamily="34" charset="0"/>
                <a:cs typeface="Arial" panose="020B0604020202020204" pitchFamily="34" charset="0"/>
              </a:rPr>
              <a:t> среда - </a:t>
            </a:r>
            <a:r>
              <a:rPr lang="ru-RU" sz="2400" dirty="0" err="1">
                <a:latin typeface="Arial" panose="020B0604020202020204" pitchFamily="34" charset="0"/>
                <a:cs typeface="Arial" panose="020B0604020202020204" pitchFamily="34" charset="0"/>
              </a:rPr>
              <a:t>достъпна</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жилищна</a:t>
            </a:r>
            <a:r>
              <a:rPr lang="ru-RU" sz="2400" dirty="0">
                <a:latin typeface="Arial" panose="020B0604020202020204" pitchFamily="34" charset="0"/>
                <a:cs typeface="Arial" panose="020B0604020202020204" pitchFamily="34" charset="0"/>
              </a:rPr>
              <a:t> среда и </a:t>
            </a:r>
            <a:r>
              <a:rPr lang="ru-RU" sz="2400" dirty="0" err="1">
                <a:latin typeface="Arial" panose="020B0604020202020204" pitchFamily="34" charset="0"/>
                <a:cs typeface="Arial" panose="020B0604020202020204" pitchFamily="34" charset="0"/>
              </a:rPr>
              <a:t>лична</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мобилност</a:t>
            </a:r>
            <a:endParaRPr lang="ru-RU" sz="2400" dirty="0">
              <a:latin typeface="Arial" panose="020B0604020202020204" pitchFamily="34" charset="0"/>
              <a:cs typeface="Arial" panose="020B0604020202020204" pitchFamily="34" charset="0"/>
            </a:endParaRPr>
          </a:p>
          <a:p>
            <a:pPr lvl="1"/>
            <a:r>
              <a:rPr lang="ru-RU" sz="2400" dirty="0">
                <a:latin typeface="Arial" panose="020B0604020202020204" pitchFamily="34" charset="0"/>
                <a:cs typeface="Arial" panose="020B0604020202020204" pitchFamily="34" charset="0"/>
              </a:rPr>
              <a:t>Работодатели по чл.49 от ЗХУ</a:t>
            </a:r>
          </a:p>
          <a:p>
            <a:pPr lvl="1"/>
            <a:r>
              <a:rPr lang="ru-RU" sz="2400" dirty="0" err="1">
                <a:latin typeface="Arial" panose="020B0604020202020204" pitchFamily="34" charset="0"/>
                <a:cs typeface="Arial" panose="020B0604020202020204" pitchFamily="34" charset="0"/>
              </a:rPr>
              <a:t>Рехабилитация</a:t>
            </a:r>
            <a:r>
              <a:rPr lang="ru-RU" sz="2400" dirty="0">
                <a:latin typeface="Arial" panose="020B0604020202020204" pitchFamily="34" charset="0"/>
                <a:cs typeface="Arial" panose="020B0604020202020204" pitchFamily="34" charset="0"/>
              </a:rPr>
              <a:t> и интеграция</a:t>
            </a:r>
          </a:p>
          <a:p>
            <a:pPr lvl="1"/>
            <a:r>
              <a:rPr lang="ru-RU" sz="2400" dirty="0" err="1">
                <a:latin typeface="Arial" panose="020B0604020202020204" pitchFamily="34" charset="0"/>
                <a:cs typeface="Arial" panose="020B0604020202020204" pitchFamily="34" charset="0"/>
              </a:rPr>
              <a:t>Самостоятелна</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стопанска</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дейност</a:t>
            </a:r>
            <a:endParaRPr lang="ru-RU" sz="2400" dirty="0">
              <a:latin typeface="Arial" panose="020B0604020202020204" pitchFamily="34" charset="0"/>
              <a:cs typeface="Arial" panose="020B0604020202020204" pitchFamily="34" charset="0"/>
            </a:endParaRPr>
          </a:p>
          <a:p>
            <a:pPr lvl="1"/>
            <a:r>
              <a:rPr lang="ru-RU" sz="2400" dirty="0">
                <a:latin typeface="Arial" panose="020B0604020202020204" pitchFamily="34" charset="0"/>
                <a:cs typeface="Arial" panose="020B0604020202020204" pitchFamily="34" charset="0"/>
              </a:rPr>
              <a:t>Център за </a:t>
            </a:r>
            <a:r>
              <a:rPr lang="ru-RU" sz="2400" dirty="0" err="1">
                <a:latin typeface="Arial" panose="020B0604020202020204" pitchFamily="34" charset="0"/>
                <a:cs typeface="Arial" panose="020B0604020202020204" pitchFamily="34" charset="0"/>
              </a:rPr>
              <a:t>защитена</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заетост</a:t>
            </a:r>
            <a:endParaRPr lang="ru-RU" sz="2400" dirty="0">
              <a:latin typeface="Arial" panose="020B0604020202020204" pitchFamily="34" charset="0"/>
              <a:cs typeface="Arial" panose="020B0604020202020204" pitchFamily="34" charset="0"/>
            </a:endParaRPr>
          </a:p>
          <a:p>
            <a:pPr lvl="1"/>
            <a:r>
              <a:rPr lang="ru-RU" sz="2400" dirty="0" err="1">
                <a:latin typeface="Arial" panose="020B0604020202020204" pitchFamily="34" charset="0"/>
                <a:cs typeface="Arial" panose="020B0604020202020204" pitchFamily="34" charset="0"/>
              </a:rPr>
              <a:t>Възстановяване</a:t>
            </a:r>
            <a:r>
              <a:rPr lang="ru-RU" sz="2400" dirty="0">
                <a:latin typeface="Arial" panose="020B0604020202020204" pitchFamily="34" charset="0"/>
                <a:cs typeface="Arial" panose="020B0604020202020204" pitchFamily="34" charset="0"/>
              </a:rPr>
              <a:t> на </a:t>
            </a:r>
            <a:r>
              <a:rPr lang="ru-RU" sz="2400" dirty="0" err="1">
                <a:latin typeface="Arial" panose="020B0604020202020204" pitchFamily="34" charset="0"/>
                <a:cs typeface="Arial" panose="020B0604020202020204" pitchFamily="34" charset="0"/>
              </a:rPr>
              <a:t>осигуровки</a:t>
            </a:r>
            <a:endParaRPr lang="ru-RU" sz="2400" dirty="0">
              <a:latin typeface="Arial" panose="020B0604020202020204" pitchFamily="34" charset="0"/>
              <a:cs typeface="Arial" panose="020B0604020202020204" pitchFamily="34" charset="0"/>
            </a:endParaRPr>
          </a:p>
          <a:p>
            <a:pPr marL="45720" indent="0">
              <a:buNone/>
            </a:pPr>
            <a:endParaRPr lang="bg-BG" dirty="0"/>
          </a:p>
        </p:txBody>
      </p:sp>
    </p:spTree>
    <p:extLst>
      <p:ext uri="{BB962C8B-B14F-4D97-AF65-F5344CB8AC3E}">
        <p14:creationId xmlns:p14="http://schemas.microsoft.com/office/powerpoint/2010/main" val="3521564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058931"/>
          </a:xfrm>
        </p:spPr>
        <p:txBody>
          <a:bodyPr>
            <a:noAutofit/>
          </a:bodyPr>
          <a:lstStyle/>
          <a:p>
            <a:pPr algn="ctr"/>
            <a:r>
              <a:rPr lang="bg-BG" sz="1200" b="1" i="1" dirty="0">
                <a:solidFill>
                  <a:schemeClr val="accent1">
                    <a:lumMod val="75000"/>
                  </a:schemeClr>
                </a:solidFill>
                <a:latin typeface="Arial" panose="020B0604020202020204" pitchFamily="34" charset="0"/>
                <a:cs typeface="Arial" panose="020B0604020202020204" pitchFamily="34" charset="0"/>
              </a:rPr>
              <a:t/>
            </a:r>
            <a:br>
              <a:rPr lang="bg-BG" sz="1200" b="1" i="1" dirty="0">
                <a:solidFill>
                  <a:schemeClr val="accent1">
                    <a:lumMod val="75000"/>
                  </a:schemeClr>
                </a:solidFill>
                <a:latin typeface="Arial" panose="020B0604020202020204" pitchFamily="34" charset="0"/>
                <a:cs typeface="Arial" panose="020B0604020202020204" pitchFamily="34" charset="0"/>
              </a:rPr>
            </a:br>
            <a:r>
              <a:rPr lang="bg-BG" sz="3600" dirty="0"/>
              <a:t>Правомощия на общините</a:t>
            </a: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578429"/>
            <a:ext cx="11512627" cy="4987623"/>
          </a:xfrm>
        </p:spPr>
        <p:txBody>
          <a:bodyPr>
            <a:normAutofit/>
          </a:bodyPr>
          <a:lstStyle/>
          <a:p>
            <a:pPr algn="just"/>
            <a:r>
              <a:rPr lang="ru-RU" dirty="0" err="1">
                <a:latin typeface="Arial" panose="020B0604020202020204" pitchFamily="34" charset="0"/>
                <a:cs typeface="Arial" panose="020B0604020202020204" pitchFamily="34" charset="0"/>
              </a:rPr>
              <a:t>изграждането</a:t>
            </a:r>
            <a:r>
              <a:rPr lang="ru-RU" dirty="0">
                <a:latin typeface="Arial" panose="020B0604020202020204" pitchFamily="34" charset="0"/>
                <a:cs typeface="Arial" panose="020B0604020202020204" pitchFamily="34" charset="0"/>
              </a:rPr>
              <a:t> и </a:t>
            </a:r>
            <a:r>
              <a:rPr lang="ru-RU" dirty="0" err="1">
                <a:latin typeface="Arial" panose="020B0604020202020204" pitchFamily="34" charset="0"/>
                <a:cs typeface="Arial" panose="020B0604020202020204" pitchFamily="34" charset="0"/>
              </a:rPr>
              <a:t>поддържането</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елементите</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достъпната</a:t>
            </a:r>
            <a:r>
              <a:rPr lang="ru-RU" dirty="0">
                <a:latin typeface="Arial" panose="020B0604020202020204" pitchFamily="34" charset="0"/>
                <a:cs typeface="Arial" panose="020B0604020202020204" pitchFamily="34" charset="0"/>
              </a:rPr>
              <a:t> среда в </a:t>
            </a:r>
            <a:r>
              <a:rPr lang="ru-RU" dirty="0" err="1">
                <a:latin typeface="Arial" panose="020B0604020202020204" pitchFamily="34" charset="0"/>
                <a:cs typeface="Arial" panose="020B0604020202020204" pitchFamily="34" charset="0"/>
              </a:rPr>
              <a:t>урбанизираната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територия</a:t>
            </a:r>
            <a:r>
              <a:rPr lang="ru-RU" dirty="0">
                <a:latin typeface="Arial" panose="020B0604020202020204" pitchFamily="34" charset="0"/>
                <a:cs typeface="Arial" panose="020B0604020202020204" pitchFamily="34" charset="0"/>
              </a:rPr>
              <a:t> и на </a:t>
            </a:r>
            <a:r>
              <a:rPr lang="ru-RU" dirty="0" err="1">
                <a:latin typeface="Arial" panose="020B0604020202020204" pitchFamily="34" charset="0"/>
                <a:cs typeface="Arial" panose="020B0604020202020204" pitchFamily="34" charset="0"/>
              </a:rPr>
              <a:t>достъпната</a:t>
            </a:r>
            <a:r>
              <a:rPr lang="ru-RU" dirty="0">
                <a:latin typeface="Arial" panose="020B0604020202020204" pitchFamily="34" charset="0"/>
                <a:cs typeface="Arial" panose="020B0604020202020204" pitchFamily="34" charset="0"/>
              </a:rPr>
              <a:t> среда в </a:t>
            </a:r>
            <a:r>
              <a:rPr lang="ru-RU" dirty="0" err="1">
                <a:latin typeface="Arial" panose="020B0604020202020204" pitchFamily="34" charset="0"/>
                <a:cs typeface="Arial" panose="020B0604020202020204" pitchFamily="34" charset="0"/>
              </a:rPr>
              <a:t>сградите</a:t>
            </a:r>
            <a:r>
              <a:rPr lang="ru-RU" dirty="0">
                <a:latin typeface="Arial" panose="020B0604020202020204" pitchFamily="34" charset="0"/>
                <a:cs typeface="Arial" panose="020B0604020202020204" pitchFamily="34" charset="0"/>
              </a:rPr>
              <a:t> и </a:t>
            </a:r>
            <a:r>
              <a:rPr lang="ru-RU" dirty="0" err="1">
                <a:latin typeface="Arial" panose="020B0604020202020204" pitchFamily="34" charset="0"/>
                <a:cs typeface="Arial" panose="020B0604020202020204" pitchFamily="34" charset="0"/>
              </a:rPr>
              <a:t>съоръженията</a:t>
            </a:r>
            <a:r>
              <a:rPr lang="ru-RU" dirty="0">
                <a:latin typeface="Arial" panose="020B0604020202020204" pitchFamily="34" charset="0"/>
                <a:cs typeface="Arial" panose="020B0604020202020204" pitchFamily="34" charset="0"/>
              </a:rPr>
              <a:t> - </a:t>
            </a:r>
            <a:r>
              <a:rPr lang="ru-RU" dirty="0" err="1">
                <a:latin typeface="Arial" panose="020B0604020202020204" pitchFamily="34" charset="0"/>
                <a:cs typeface="Arial" panose="020B0604020202020204" pitchFamily="34" charset="0"/>
              </a:rPr>
              <a:t>общинска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собственост</a:t>
            </a:r>
            <a:r>
              <a:rPr lang="ru-RU" dirty="0">
                <a:latin typeface="Arial" panose="020B0604020202020204" pitchFamily="34" charset="0"/>
                <a:cs typeface="Arial" panose="020B0604020202020204" pitchFamily="34" charset="0"/>
              </a:rPr>
              <a:t>. За </a:t>
            </a:r>
            <a:r>
              <a:rPr lang="ru-RU" dirty="0" err="1">
                <a:latin typeface="Arial" panose="020B0604020202020204" pitchFamily="34" charset="0"/>
                <a:cs typeface="Arial" panose="020B0604020202020204" pitchFamily="34" charset="0"/>
              </a:rPr>
              <a:t>целта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разработват</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ежегодни</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програми</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одобрени</a:t>
            </a:r>
            <a:r>
              <a:rPr lang="ru-RU" dirty="0">
                <a:latin typeface="Arial" panose="020B0604020202020204" pitchFamily="34" charset="0"/>
                <a:cs typeface="Arial" panose="020B0604020202020204" pitchFamily="34" charset="0"/>
              </a:rPr>
              <a:t> от </a:t>
            </a:r>
            <a:r>
              <a:rPr lang="ru-RU" dirty="0" err="1">
                <a:latin typeface="Arial" panose="020B0604020202020204" pitchFamily="34" charset="0"/>
                <a:cs typeface="Arial" panose="020B0604020202020204" pitchFamily="34" charset="0"/>
              </a:rPr>
              <a:t>ОбС</a:t>
            </a:r>
            <a:r>
              <a:rPr lang="ru-RU" dirty="0">
                <a:latin typeface="Arial" panose="020B0604020202020204" pitchFamily="34" charset="0"/>
                <a:cs typeface="Arial" panose="020B0604020202020204" pitchFamily="34" charset="0"/>
              </a:rPr>
              <a:t>, с </a:t>
            </a:r>
            <a:r>
              <a:rPr lang="ru-RU" dirty="0" err="1">
                <a:latin typeface="Arial" panose="020B0604020202020204" pitchFamily="34" charset="0"/>
                <a:cs typeface="Arial" panose="020B0604020202020204" pitchFamily="34" charset="0"/>
              </a:rPr>
              <a:t>необходимите</a:t>
            </a:r>
            <a:r>
              <a:rPr lang="ru-RU" dirty="0">
                <a:latin typeface="Arial" panose="020B0604020202020204" pitchFamily="34" charset="0"/>
                <a:cs typeface="Arial" panose="020B0604020202020204" pitchFamily="34" charset="0"/>
              </a:rPr>
              <a:t> за </a:t>
            </a:r>
            <a:r>
              <a:rPr lang="ru-RU" dirty="0" err="1">
                <a:latin typeface="Arial" panose="020B0604020202020204" pitchFamily="34" charset="0"/>
                <a:cs typeface="Arial" panose="020B0604020202020204" pitchFamily="34" charset="0"/>
              </a:rPr>
              <a:t>това</a:t>
            </a:r>
            <a:r>
              <a:rPr lang="ru-RU" dirty="0">
                <a:latin typeface="Arial" panose="020B0604020202020204" pitchFamily="34" charset="0"/>
                <a:cs typeface="Arial" panose="020B0604020202020204" pitchFamily="34" charset="0"/>
              </a:rPr>
              <a:t> мерки, </a:t>
            </a:r>
            <a:r>
              <a:rPr lang="ru-RU" dirty="0" err="1">
                <a:latin typeface="Arial" panose="020B0604020202020204" pitchFamily="34" charset="0"/>
                <a:cs typeface="Arial" panose="020B0604020202020204" pitchFamily="34" charset="0"/>
              </a:rPr>
              <a:t>финансови</a:t>
            </a:r>
            <a:r>
              <a:rPr lang="ru-RU" dirty="0">
                <a:latin typeface="Arial" panose="020B0604020202020204" pitchFamily="34" charset="0"/>
                <a:cs typeface="Arial" panose="020B0604020202020204" pitchFamily="34" charset="0"/>
              </a:rPr>
              <a:t> средства и </a:t>
            </a:r>
            <a:r>
              <a:rPr lang="ru-RU" dirty="0" err="1">
                <a:latin typeface="Arial" panose="020B0604020202020204" pitchFamily="34" charset="0"/>
                <a:cs typeface="Arial" panose="020B0604020202020204" pitchFamily="34" charset="0"/>
              </a:rPr>
              <a:t>срокове</a:t>
            </a:r>
            <a:r>
              <a:rPr lang="ru-RU" dirty="0">
                <a:latin typeface="Arial" panose="020B0604020202020204" pitchFamily="34" charset="0"/>
                <a:cs typeface="Arial" panose="020B0604020202020204" pitchFamily="34" charset="0"/>
              </a:rPr>
              <a:t> за </a:t>
            </a:r>
            <a:r>
              <a:rPr lang="ru-RU" dirty="0" err="1">
                <a:latin typeface="Arial" panose="020B0604020202020204" pitchFamily="34" charset="0"/>
                <a:cs typeface="Arial" panose="020B0604020202020204" pitchFamily="34" charset="0"/>
              </a:rPr>
              <a:t>изпълнение</a:t>
            </a:r>
            <a:r>
              <a:rPr lang="ru-RU" dirty="0">
                <a:latin typeface="Arial" panose="020B0604020202020204" pitchFamily="34" charset="0"/>
                <a:cs typeface="Arial" panose="020B0604020202020204" pitchFamily="34" charset="0"/>
              </a:rPr>
              <a:t>;</a:t>
            </a:r>
          </a:p>
          <a:p>
            <a:pPr algn="just"/>
            <a:r>
              <a:rPr lang="ru-RU" dirty="0" err="1">
                <a:latin typeface="Arial" panose="020B0604020202020204" pitchFamily="34" charset="0"/>
                <a:cs typeface="Arial" panose="020B0604020202020204" pitchFamily="34" charset="0"/>
              </a:rPr>
              <a:t>достъпен</a:t>
            </a:r>
            <a:r>
              <a:rPr lang="ru-RU" dirty="0">
                <a:latin typeface="Arial" panose="020B0604020202020204" pitchFamily="34" charset="0"/>
                <a:cs typeface="Arial" panose="020B0604020202020204" pitchFamily="34" charset="0"/>
              </a:rPr>
              <a:t> обществен </a:t>
            </a:r>
            <a:r>
              <a:rPr lang="ru-RU" dirty="0" err="1">
                <a:latin typeface="Arial" panose="020B0604020202020204" pitchFamily="34" charset="0"/>
                <a:cs typeface="Arial" panose="020B0604020202020204" pitchFamily="34" charset="0"/>
              </a:rPr>
              <a:t>превоз</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пътници</a:t>
            </a:r>
            <a:r>
              <a:rPr lang="ru-RU" dirty="0">
                <a:latin typeface="Arial" panose="020B0604020202020204" pitchFamily="34" charset="0"/>
                <a:cs typeface="Arial" panose="020B0604020202020204" pitchFamily="34" charset="0"/>
              </a:rPr>
              <a:t> чрез </a:t>
            </a:r>
            <a:r>
              <a:rPr lang="ru-RU" dirty="0" err="1">
                <a:latin typeface="Arial" panose="020B0604020202020204" pitchFamily="34" charset="0"/>
                <a:cs typeface="Arial" panose="020B0604020202020204" pitchFamily="34" charset="0"/>
              </a:rPr>
              <a:t>приспособяване</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съществуващите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масови</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транспортни</a:t>
            </a:r>
            <a:r>
              <a:rPr lang="ru-RU" dirty="0">
                <a:latin typeface="Arial" panose="020B0604020202020204" pitchFamily="34" charset="0"/>
                <a:cs typeface="Arial" panose="020B0604020202020204" pitchFamily="34" charset="0"/>
              </a:rPr>
              <a:t> средства и </a:t>
            </a:r>
            <a:r>
              <a:rPr lang="ru-RU" dirty="0" err="1">
                <a:latin typeface="Arial" panose="020B0604020202020204" pitchFamily="34" charset="0"/>
                <a:cs typeface="Arial" panose="020B0604020202020204" pitchFamily="34" charset="0"/>
              </a:rPr>
              <a:t>въвеждане</a:t>
            </a:r>
            <a:r>
              <a:rPr lang="ru-RU" dirty="0">
                <a:latin typeface="Arial" panose="020B0604020202020204" pitchFamily="34" charset="0"/>
                <a:cs typeface="Arial" panose="020B0604020202020204" pitchFamily="34" charset="0"/>
              </a:rPr>
              <a:t> в </a:t>
            </a:r>
            <a:r>
              <a:rPr lang="ru-RU" dirty="0" err="1">
                <a:latin typeface="Arial" panose="020B0604020202020204" pitchFamily="34" charset="0"/>
                <a:cs typeface="Arial" panose="020B0604020202020204" pitchFamily="34" charset="0"/>
              </a:rPr>
              <a:t>експлоатация</a:t>
            </a:r>
            <a:r>
              <a:rPr lang="ru-RU" dirty="0">
                <a:latin typeface="Arial" panose="020B0604020202020204" pitchFamily="34" charset="0"/>
                <a:cs typeface="Arial" panose="020B0604020202020204" pitchFamily="34" charset="0"/>
              </a:rPr>
              <a:t> на технически </a:t>
            </a:r>
            <a:r>
              <a:rPr lang="ru-RU" dirty="0" err="1">
                <a:latin typeface="Arial" panose="020B0604020202020204" pitchFamily="34" charset="0"/>
                <a:cs typeface="Arial" panose="020B0604020202020204" pitchFamily="34" charset="0"/>
              </a:rPr>
              <a:t>пригодени</a:t>
            </a:r>
            <a:r>
              <a:rPr lang="ru-RU" dirty="0">
                <a:latin typeface="Arial" panose="020B0604020202020204" pitchFamily="34" charset="0"/>
                <a:cs typeface="Arial" panose="020B0604020202020204" pitchFamily="34" charset="0"/>
              </a:rPr>
              <a:t> за </a:t>
            </a:r>
            <a:r>
              <a:rPr lang="ru-RU" dirty="0" err="1">
                <a:latin typeface="Arial" panose="020B0604020202020204" pitchFamily="34" charset="0"/>
                <a:cs typeface="Arial" panose="020B0604020202020204" pitchFamily="34" charset="0"/>
              </a:rPr>
              <a:t>използване</a:t>
            </a:r>
            <a:r>
              <a:rPr lang="ru-RU" dirty="0">
                <a:latin typeface="Arial" panose="020B0604020202020204" pitchFamily="34" charset="0"/>
                <a:cs typeface="Arial" panose="020B0604020202020204" pitchFamily="34" charset="0"/>
              </a:rPr>
              <a:t> от хора с </a:t>
            </a:r>
            <a:r>
              <a:rPr lang="ru-RU" dirty="0" err="1">
                <a:latin typeface="Arial" panose="020B0604020202020204" pitchFamily="34" charset="0"/>
                <a:cs typeface="Arial" panose="020B0604020202020204" pitchFamily="34" charset="0"/>
              </a:rPr>
              <a:t>увреждания</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транспортни</a:t>
            </a:r>
            <a:r>
              <a:rPr lang="ru-RU" dirty="0">
                <a:latin typeface="Arial" panose="020B0604020202020204" pitchFamily="34" charset="0"/>
                <a:cs typeface="Arial" panose="020B0604020202020204" pitchFamily="34" charset="0"/>
              </a:rPr>
              <a:t> средства;</a:t>
            </a:r>
          </a:p>
          <a:p>
            <a:pPr algn="just"/>
            <a:r>
              <a:rPr lang="ru-RU" dirty="0" err="1">
                <a:latin typeface="Arial" panose="020B0604020202020204" pitchFamily="34" charset="0"/>
                <a:cs typeface="Arial" panose="020B0604020202020204" pitchFamily="34" charset="0"/>
              </a:rPr>
              <a:t>достъп</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хората</a:t>
            </a:r>
            <a:r>
              <a:rPr lang="ru-RU" dirty="0">
                <a:latin typeface="Arial" panose="020B0604020202020204" pitchFamily="34" charset="0"/>
                <a:cs typeface="Arial" panose="020B0604020202020204" pitchFamily="34" charset="0"/>
              </a:rPr>
              <a:t> с </a:t>
            </a:r>
            <a:r>
              <a:rPr lang="ru-RU" dirty="0" err="1">
                <a:latin typeface="Arial" panose="020B0604020202020204" pitchFamily="34" charset="0"/>
                <a:cs typeface="Arial" panose="020B0604020202020204" pitchFamily="34" charset="0"/>
              </a:rPr>
              <a:t>увреждания</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придружени</a:t>
            </a:r>
            <a:r>
              <a:rPr lang="ru-RU" dirty="0">
                <a:latin typeface="Arial" panose="020B0604020202020204" pitchFamily="34" charset="0"/>
                <a:cs typeface="Arial" panose="020B0604020202020204" pitchFamily="34" charset="0"/>
              </a:rPr>
              <a:t> от </a:t>
            </a:r>
            <a:r>
              <a:rPr lang="ru-RU" dirty="0" err="1">
                <a:latin typeface="Arial" panose="020B0604020202020204" pitchFamily="34" charset="0"/>
                <a:cs typeface="Arial" panose="020B0604020202020204" pitchFamily="34" charset="0"/>
              </a:rPr>
              <a:t>кучета</a:t>
            </a:r>
            <a:r>
              <a:rPr lang="ru-RU" dirty="0">
                <a:latin typeface="Arial" panose="020B0604020202020204" pitchFamily="34" charset="0"/>
                <a:cs typeface="Arial" panose="020B0604020202020204" pitchFamily="34" charset="0"/>
              </a:rPr>
              <a:t> - </a:t>
            </a:r>
            <a:r>
              <a:rPr lang="ru-RU" dirty="0" err="1">
                <a:latin typeface="Arial" panose="020B0604020202020204" pitchFamily="34" charset="0"/>
                <a:cs typeface="Arial" panose="020B0604020202020204" pitchFamily="34" charset="0"/>
              </a:rPr>
              <a:t>водачи</a:t>
            </a:r>
            <a:r>
              <a:rPr lang="ru-RU" dirty="0">
                <a:latin typeface="Arial" panose="020B0604020202020204" pitchFamily="34" charset="0"/>
                <a:cs typeface="Arial" panose="020B0604020202020204" pitchFamily="34" charset="0"/>
              </a:rPr>
              <a:t> на слепи, или от </a:t>
            </a:r>
            <a:r>
              <a:rPr lang="ru-RU" dirty="0" err="1">
                <a:latin typeface="Arial" panose="020B0604020202020204" pitchFamily="34" charset="0"/>
                <a:cs typeface="Arial" panose="020B0604020202020204" pitchFamily="34" charset="0"/>
              </a:rPr>
              <a:t>кучета</a:t>
            </a:r>
            <a:r>
              <a:rPr lang="ru-RU" dirty="0">
                <a:latin typeface="Arial" panose="020B0604020202020204" pitchFamily="34" charset="0"/>
                <a:cs typeface="Arial" panose="020B0604020202020204" pitchFamily="34" charset="0"/>
              </a:rPr>
              <a:t> - </a:t>
            </a:r>
            <a:r>
              <a:rPr lang="ru-RU" dirty="0" err="1">
                <a:latin typeface="Arial" panose="020B0604020202020204" pitchFamily="34" charset="0"/>
                <a:cs typeface="Arial" panose="020B0604020202020204" pitchFamily="34" charset="0"/>
              </a:rPr>
              <a:t>асистенти</a:t>
            </a:r>
            <a:r>
              <a:rPr lang="ru-RU" dirty="0">
                <a:latin typeface="Arial" panose="020B0604020202020204" pitchFamily="34" charset="0"/>
                <a:cs typeface="Arial" panose="020B0604020202020204" pitchFamily="34" charset="0"/>
              </a:rPr>
              <a:t> на хора с </a:t>
            </a:r>
            <a:r>
              <a:rPr lang="ru-RU" dirty="0" err="1">
                <a:latin typeface="Arial" panose="020B0604020202020204" pitchFamily="34" charset="0"/>
                <a:cs typeface="Arial" panose="020B0604020202020204" pitchFamily="34" charset="0"/>
              </a:rPr>
              <a:t>увреждания</a:t>
            </a:r>
            <a:r>
              <a:rPr lang="ru-RU" dirty="0">
                <a:latin typeface="Arial" panose="020B0604020202020204" pitchFamily="34" charset="0"/>
                <a:cs typeface="Arial" panose="020B0604020202020204" pitchFamily="34" charset="0"/>
              </a:rPr>
              <a:t>, до </a:t>
            </a:r>
            <a:r>
              <a:rPr lang="ru-RU" dirty="0" err="1">
                <a:latin typeface="Arial" panose="020B0604020202020204" pitchFamily="34" charset="0"/>
                <a:cs typeface="Arial" panose="020B0604020202020204" pitchFamily="34" charset="0"/>
              </a:rPr>
              <a:t>местата</a:t>
            </a:r>
            <a:r>
              <a:rPr lang="ru-RU" dirty="0">
                <a:latin typeface="Arial" panose="020B0604020202020204" pitchFamily="34" charset="0"/>
                <a:cs typeface="Arial" panose="020B0604020202020204" pitchFamily="34" charset="0"/>
              </a:rPr>
              <a:t> за </a:t>
            </a:r>
            <a:r>
              <a:rPr lang="ru-RU" dirty="0" err="1">
                <a:latin typeface="Arial" panose="020B0604020202020204" pitchFamily="34" charset="0"/>
                <a:cs typeface="Arial" panose="020B0604020202020204" pitchFamily="34" charset="0"/>
              </a:rPr>
              <a:t>обществено</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ползване</a:t>
            </a:r>
            <a:r>
              <a:rPr lang="ru-RU" dirty="0">
                <a:latin typeface="Arial" panose="020B0604020202020204" pitchFamily="34" charset="0"/>
                <a:cs typeface="Arial" panose="020B0604020202020204" pitchFamily="34" charset="0"/>
              </a:rPr>
              <a:t>;</a:t>
            </a:r>
          </a:p>
          <a:p>
            <a:pPr algn="just"/>
            <a:r>
              <a:rPr lang="ru-RU" dirty="0" err="1">
                <a:latin typeface="Arial" panose="020B0604020202020204" pitchFamily="34" charset="0"/>
                <a:cs typeface="Arial" panose="020B0604020202020204" pitchFamily="34" charset="0"/>
              </a:rPr>
              <a:t>специални</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транспортни</a:t>
            </a:r>
            <a:r>
              <a:rPr lang="ru-RU" dirty="0">
                <a:latin typeface="Arial" panose="020B0604020202020204" pitchFamily="34" charset="0"/>
                <a:cs typeface="Arial" panose="020B0604020202020204" pitchFamily="34" charset="0"/>
              </a:rPr>
              <a:t> услуги за </a:t>
            </a:r>
            <a:r>
              <a:rPr lang="ru-RU" dirty="0" err="1">
                <a:latin typeface="Arial" panose="020B0604020202020204" pitchFamily="34" charset="0"/>
                <a:cs typeface="Arial" panose="020B0604020202020204" pitchFamily="34" charset="0"/>
              </a:rPr>
              <a:t>хората</a:t>
            </a:r>
            <a:r>
              <a:rPr lang="ru-RU" dirty="0">
                <a:latin typeface="Arial" panose="020B0604020202020204" pitchFamily="34" charset="0"/>
                <a:cs typeface="Arial" panose="020B0604020202020204" pitchFamily="34" charset="0"/>
              </a:rPr>
              <a:t> с </a:t>
            </a:r>
            <a:r>
              <a:rPr lang="ru-RU" dirty="0" err="1">
                <a:latin typeface="Arial" panose="020B0604020202020204" pitchFamily="34" charset="0"/>
                <a:cs typeface="Arial" panose="020B0604020202020204" pitchFamily="34" charset="0"/>
              </a:rPr>
              <a:t>увреждания</a:t>
            </a:r>
            <a:r>
              <a:rPr lang="ru-RU" dirty="0">
                <a:latin typeface="Arial" panose="020B0604020202020204" pitchFamily="34" charset="0"/>
                <a:cs typeface="Arial" panose="020B0604020202020204" pitchFamily="34" charset="0"/>
              </a:rPr>
              <a:t>;</a:t>
            </a:r>
          </a:p>
          <a:p>
            <a:pPr algn="just"/>
            <a:r>
              <a:rPr lang="ru-RU" dirty="0" err="1">
                <a:latin typeface="Arial" panose="020B0604020202020204" pitchFamily="34" charset="0"/>
                <a:cs typeface="Arial" panose="020B0604020202020204" pitchFamily="34" charset="0"/>
              </a:rPr>
              <a:t>необходимите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материални</a:t>
            </a:r>
            <a:r>
              <a:rPr lang="ru-RU" dirty="0">
                <a:latin typeface="Arial" panose="020B0604020202020204" pitchFamily="34" charset="0"/>
                <a:cs typeface="Arial" panose="020B0604020202020204" pitchFamily="34" charset="0"/>
              </a:rPr>
              <a:t> условия и средства за </a:t>
            </a:r>
            <a:r>
              <a:rPr lang="ru-RU" dirty="0" err="1">
                <a:latin typeface="Arial" panose="020B0604020202020204" pitchFamily="34" charset="0"/>
                <a:cs typeface="Arial" panose="020B0604020202020204" pitchFamily="34" charset="0"/>
              </a:rPr>
              <a:t>осъществяване</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социални</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контакти</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хората</a:t>
            </a:r>
            <a:r>
              <a:rPr lang="ru-RU" dirty="0">
                <a:latin typeface="Arial" panose="020B0604020202020204" pitchFamily="34" charset="0"/>
                <a:cs typeface="Arial" panose="020B0604020202020204" pitchFamily="34" charset="0"/>
              </a:rPr>
              <a:t> с </a:t>
            </a:r>
            <a:r>
              <a:rPr lang="ru-RU" dirty="0" err="1">
                <a:latin typeface="Arial" panose="020B0604020202020204" pitchFamily="34" charset="0"/>
                <a:cs typeface="Arial" panose="020B0604020202020204" pitchFamily="34" charset="0"/>
              </a:rPr>
              <a:t>увреждания</a:t>
            </a:r>
            <a:r>
              <a:rPr lang="ru-RU" dirty="0">
                <a:latin typeface="Arial" panose="020B0604020202020204" pitchFamily="34" charset="0"/>
                <a:cs typeface="Arial" panose="020B0604020202020204" pitchFamily="34" charset="0"/>
              </a:rPr>
              <a:t>;</a:t>
            </a:r>
          </a:p>
          <a:p>
            <a:pPr algn="just"/>
            <a:r>
              <a:rPr lang="ru-RU" dirty="0">
                <a:latin typeface="Arial" panose="020B0604020202020204" pitchFamily="34" charset="0"/>
                <a:cs typeface="Arial" panose="020B0604020202020204" pitchFamily="34" charset="0"/>
              </a:rPr>
              <a:t>условия за </a:t>
            </a:r>
            <a:r>
              <a:rPr lang="ru-RU" dirty="0" err="1">
                <a:latin typeface="Arial" panose="020B0604020202020204" pitchFamily="34" charset="0"/>
                <a:cs typeface="Arial" panose="020B0604020202020204" pitchFamily="34" charset="0"/>
              </a:rPr>
              <a:t>подпомагане</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извънучилищни</a:t>
            </a:r>
            <a:r>
              <a:rPr lang="ru-RU" dirty="0">
                <a:latin typeface="Arial" panose="020B0604020202020204" pitchFamily="34" charset="0"/>
                <a:cs typeface="Arial" panose="020B0604020202020204" pitchFamily="34" charset="0"/>
              </a:rPr>
              <a:t> детски и </a:t>
            </a:r>
            <a:r>
              <a:rPr lang="ru-RU" dirty="0" err="1">
                <a:latin typeface="Arial" panose="020B0604020202020204" pitchFamily="34" charset="0"/>
                <a:cs typeface="Arial" panose="020B0604020202020204" pitchFamily="34" charset="0"/>
              </a:rPr>
              <a:t>младежки</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дейности</a:t>
            </a:r>
            <a:r>
              <a:rPr lang="ru-RU" dirty="0"/>
              <a:t>.</a:t>
            </a:r>
          </a:p>
          <a:p>
            <a:pPr marL="45720" indent="0">
              <a:buNone/>
            </a:pPr>
            <a:endParaRPr lang="bg-BG" dirty="0"/>
          </a:p>
        </p:txBody>
      </p:sp>
    </p:spTree>
    <p:extLst>
      <p:ext uri="{BB962C8B-B14F-4D97-AF65-F5344CB8AC3E}">
        <p14:creationId xmlns:p14="http://schemas.microsoft.com/office/powerpoint/2010/main" val="30998548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058931"/>
          </a:xfrm>
        </p:spPr>
        <p:txBody>
          <a:bodyPr>
            <a:noAutofit/>
          </a:bodyPr>
          <a:lstStyle/>
          <a:p>
            <a:pPr algn="ctr"/>
            <a:r>
              <a:rPr lang="en-US" sz="3200" dirty="0">
                <a:solidFill>
                  <a:schemeClr val="accent1">
                    <a:lumMod val="75000"/>
                  </a:schemeClr>
                </a:solidFill>
              </a:rPr>
              <a:t/>
            </a:r>
            <a:br>
              <a:rPr lang="en-US" sz="3200" dirty="0">
                <a:solidFill>
                  <a:schemeClr val="accent1">
                    <a:lumMod val="75000"/>
                  </a:schemeClr>
                </a:solidFill>
              </a:rPr>
            </a:br>
            <a:r>
              <a:rPr lang="bg-BG" sz="3200" dirty="0">
                <a:latin typeface="Arial" panose="020B0604020202020204" pitchFamily="34" charset="0"/>
                <a:cs typeface="Arial" panose="020B0604020202020204" pitchFamily="34" charset="0"/>
              </a:rPr>
              <a:t>Други ангажименти на общините по ЗХУ</a:t>
            </a:r>
            <a:r>
              <a:rPr lang="en-US" sz="3200" dirty="0">
                <a:solidFill>
                  <a:schemeClr val="accent1">
                    <a:lumMod val="75000"/>
                  </a:schemeClr>
                </a:solidFill>
                <a:latin typeface="Arial" panose="020B0604020202020204" pitchFamily="34" charset="0"/>
                <a:cs typeface="Arial" panose="020B0604020202020204" pitchFamily="34" charset="0"/>
              </a:rPr>
              <a:t/>
            </a:r>
            <a:br>
              <a:rPr lang="en-US" sz="3200" dirty="0">
                <a:solidFill>
                  <a:schemeClr val="accent1">
                    <a:lumMod val="75000"/>
                  </a:schemeClr>
                </a:solidFill>
                <a:latin typeface="Arial" panose="020B0604020202020204" pitchFamily="34" charset="0"/>
                <a:cs typeface="Arial" panose="020B0604020202020204" pitchFamily="34" charset="0"/>
              </a:rPr>
            </a:b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578429"/>
            <a:ext cx="11512627" cy="4987623"/>
          </a:xfrm>
        </p:spPr>
        <p:txBody>
          <a:bodyPr>
            <a:normAutofit fontScale="92500" lnSpcReduction="10000"/>
          </a:bodyPr>
          <a:lstStyle/>
          <a:p>
            <a:pPr algn="just"/>
            <a:r>
              <a:rPr lang="bg-BG" b="1" dirty="0"/>
              <a:t> </a:t>
            </a:r>
            <a:r>
              <a:rPr lang="ru-RU" dirty="0" err="1">
                <a:latin typeface="Arial" panose="020B0604020202020204" pitchFamily="34" charset="0"/>
                <a:cs typeface="Arial" panose="020B0604020202020204" pitchFamily="34" charset="0"/>
              </a:rPr>
              <a:t>Събират</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поддържат</a:t>
            </a:r>
            <a:r>
              <a:rPr lang="ru-RU" dirty="0">
                <a:latin typeface="Arial" panose="020B0604020202020204" pitchFamily="34" charset="0"/>
                <a:cs typeface="Arial" panose="020B0604020202020204" pitchFamily="34" charset="0"/>
              </a:rPr>
              <a:t> и предоставят </a:t>
            </a:r>
            <a:r>
              <a:rPr lang="ru-RU" dirty="0" err="1">
                <a:latin typeface="Arial" panose="020B0604020202020204" pitchFamily="34" charset="0"/>
                <a:cs typeface="Arial" panose="020B0604020202020204" pitchFamily="34" charset="0"/>
              </a:rPr>
              <a:t>актуални</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данни</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необходими</a:t>
            </a:r>
            <a:r>
              <a:rPr lang="ru-RU" dirty="0">
                <a:latin typeface="Arial" panose="020B0604020202020204" pitchFamily="34" charset="0"/>
                <a:cs typeface="Arial" panose="020B0604020202020204" pitchFamily="34" charset="0"/>
              </a:rPr>
              <a:t> за </a:t>
            </a:r>
            <a:r>
              <a:rPr lang="ru-RU" dirty="0" err="1">
                <a:latin typeface="Arial" panose="020B0604020202020204" pitchFamily="34" charset="0"/>
                <a:cs typeface="Arial" panose="020B0604020202020204" pitchFamily="34" charset="0"/>
              </a:rPr>
              <a:t>работата</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информационната</a:t>
            </a:r>
            <a:r>
              <a:rPr lang="ru-RU" dirty="0">
                <a:latin typeface="Arial" panose="020B0604020202020204" pitchFamily="34" charset="0"/>
                <a:cs typeface="Arial" panose="020B0604020202020204" pitchFamily="34" charset="0"/>
              </a:rPr>
              <a:t> система за </a:t>
            </a:r>
            <a:r>
              <a:rPr lang="ru-RU" dirty="0" err="1">
                <a:latin typeface="Arial" panose="020B0604020202020204" pitchFamily="34" charset="0"/>
                <a:cs typeface="Arial" panose="020B0604020202020204" pitchFamily="34" charset="0"/>
              </a:rPr>
              <a:t>хората</a:t>
            </a:r>
            <a:r>
              <a:rPr lang="ru-RU" dirty="0">
                <a:latin typeface="Arial" panose="020B0604020202020204" pitchFamily="34" charset="0"/>
                <a:cs typeface="Arial" panose="020B0604020202020204" pitchFamily="34" charset="0"/>
              </a:rPr>
              <a:t> с </a:t>
            </a:r>
            <a:r>
              <a:rPr lang="ru-RU" dirty="0" err="1">
                <a:latin typeface="Arial" panose="020B0604020202020204" pitchFamily="34" charset="0"/>
                <a:cs typeface="Arial" panose="020B0604020202020204" pitchFamily="34" charset="0"/>
              </a:rPr>
              <a:t>трайни</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увреждания</a:t>
            </a:r>
            <a:endParaRPr lang="ru-RU" dirty="0">
              <a:latin typeface="Arial" panose="020B0604020202020204" pitchFamily="34" charset="0"/>
              <a:cs typeface="Arial" panose="020B0604020202020204" pitchFamily="34" charset="0"/>
            </a:endParaRPr>
          </a:p>
          <a:p>
            <a:pPr algn="just"/>
            <a:r>
              <a:rPr lang="ru-RU" dirty="0">
                <a:latin typeface="Arial" panose="020B0604020202020204" pitchFamily="34" charset="0"/>
                <a:cs typeface="Arial" panose="020B0604020202020204" pitchFamily="34" charset="0"/>
              </a:rPr>
              <a:t>Предоставят </a:t>
            </a:r>
            <a:r>
              <a:rPr lang="ru-RU" dirty="0" err="1">
                <a:latin typeface="Arial" panose="020B0604020202020204" pitchFamily="34" charset="0"/>
                <a:cs typeface="Arial" panose="020B0604020202020204" pitchFamily="34" charset="0"/>
              </a:rPr>
              <a:t>жилищно</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настаняване</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хората</a:t>
            </a:r>
            <a:r>
              <a:rPr lang="ru-RU" dirty="0">
                <a:latin typeface="Arial" panose="020B0604020202020204" pitchFamily="34" charset="0"/>
                <a:cs typeface="Arial" panose="020B0604020202020204" pitchFamily="34" charset="0"/>
              </a:rPr>
              <a:t> с </a:t>
            </a:r>
            <a:r>
              <a:rPr lang="ru-RU" dirty="0" err="1">
                <a:latin typeface="Arial" panose="020B0604020202020204" pitchFamily="34" charset="0"/>
                <a:cs typeface="Arial" panose="020B0604020202020204" pitchFamily="34" charset="0"/>
              </a:rPr>
              <a:t>трайни</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увреждания</a:t>
            </a:r>
            <a:r>
              <a:rPr lang="ru-RU" dirty="0">
                <a:latin typeface="Arial" panose="020B0604020202020204" pitchFamily="34" charset="0"/>
                <a:cs typeface="Arial" panose="020B0604020202020204" pitchFamily="34" charset="0"/>
              </a:rPr>
              <a:t> чрез </a:t>
            </a:r>
            <a:r>
              <a:rPr lang="ru-RU" dirty="0" err="1">
                <a:latin typeface="Arial" panose="020B0604020202020204" pitchFamily="34" charset="0"/>
                <a:cs typeface="Arial" panose="020B0604020202020204" pitchFamily="34" charset="0"/>
              </a:rPr>
              <a:t>общинския</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жилищен</a:t>
            </a:r>
            <a:r>
              <a:rPr lang="ru-RU" dirty="0">
                <a:latin typeface="Arial" panose="020B0604020202020204" pitchFamily="34" charset="0"/>
                <a:cs typeface="Arial" panose="020B0604020202020204" pitchFamily="34" charset="0"/>
              </a:rPr>
              <a:t> фонд по </a:t>
            </a:r>
            <a:r>
              <a:rPr lang="ru-RU" dirty="0" err="1">
                <a:latin typeface="Arial" panose="020B0604020202020204" pitchFamily="34" charset="0"/>
                <a:cs typeface="Arial" panose="020B0604020202020204" pitchFamily="34" charset="0"/>
              </a:rPr>
              <a:t>реда</a:t>
            </a:r>
            <a:r>
              <a:rPr lang="ru-RU" dirty="0">
                <a:latin typeface="Arial" panose="020B0604020202020204" pitchFamily="34" charset="0"/>
                <a:cs typeface="Arial" panose="020B0604020202020204" pitchFamily="34" charset="0"/>
              </a:rPr>
              <a:t> на ЗОС</a:t>
            </a:r>
          </a:p>
          <a:p>
            <a:pPr algn="just"/>
            <a:r>
              <a:rPr lang="ru-RU" dirty="0" err="1">
                <a:latin typeface="Arial" panose="020B0604020202020204" pitchFamily="34" charset="0"/>
                <a:cs typeface="Arial" panose="020B0604020202020204" pitchFamily="34" charset="0"/>
              </a:rPr>
              <a:t>Участват</a:t>
            </a:r>
            <a:r>
              <a:rPr lang="ru-RU" dirty="0">
                <a:latin typeface="Arial" panose="020B0604020202020204" pitchFamily="34" charset="0"/>
                <a:cs typeface="Arial" panose="020B0604020202020204" pitchFamily="34" charset="0"/>
              </a:rPr>
              <a:t> в </a:t>
            </a:r>
            <a:r>
              <a:rPr lang="ru-RU" dirty="0" err="1">
                <a:latin typeface="Arial" panose="020B0604020202020204" pitchFamily="34" charset="0"/>
                <a:cs typeface="Arial" panose="020B0604020202020204" pitchFamily="34" charset="0"/>
              </a:rPr>
              <a:t>областните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съвети</a:t>
            </a:r>
            <a:r>
              <a:rPr lang="ru-RU" dirty="0">
                <a:latin typeface="Arial" panose="020B0604020202020204" pitchFamily="34" charset="0"/>
                <a:cs typeface="Arial" panose="020B0604020202020204" pitchFamily="34" charset="0"/>
              </a:rPr>
              <a:t> за </a:t>
            </a:r>
            <a:r>
              <a:rPr lang="ru-RU" dirty="0" err="1">
                <a:latin typeface="Arial" panose="020B0604020202020204" pitchFamily="34" charset="0"/>
                <a:cs typeface="Arial" panose="020B0604020202020204" pitchFamily="34" charset="0"/>
              </a:rPr>
              <a:t>провеждане</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политиката</a:t>
            </a:r>
            <a:r>
              <a:rPr lang="ru-RU" dirty="0">
                <a:latin typeface="Arial" panose="020B0604020202020204" pitchFamily="34" charset="0"/>
                <a:cs typeface="Arial" panose="020B0604020202020204" pitchFamily="34" charset="0"/>
              </a:rPr>
              <a:t> за </a:t>
            </a:r>
            <a:r>
              <a:rPr lang="ru-RU" dirty="0" err="1">
                <a:latin typeface="Arial" panose="020B0604020202020204" pitchFamily="34" charset="0"/>
                <a:cs typeface="Arial" panose="020B0604020202020204" pitchFamily="34" charset="0"/>
              </a:rPr>
              <a:t>правата</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хората</a:t>
            </a:r>
            <a:r>
              <a:rPr lang="ru-RU" dirty="0">
                <a:latin typeface="Arial" panose="020B0604020202020204" pitchFamily="34" charset="0"/>
                <a:cs typeface="Arial" panose="020B0604020202020204" pitchFamily="34" charset="0"/>
              </a:rPr>
              <a:t> с </a:t>
            </a:r>
            <a:r>
              <a:rPr lang="ru-RU" dirty="0" err="1">
                <a:latin typeface="Arial" panose="020B0604020202020204" pitchFamily="34" charset="0"/>
                <a:cs typeface="Arial" panose="020B0604020202020204" pitchFamily="34" charset="0"/>
              </a:rPr>
              <a:t>увреждания</a:t>
            </a:r>
            <a:endParaRPr lang="ru-RU" dirty="0">
              <a:latin typeface="Arial" panose="020B0604020202020204" pitchFamily="34" charset="0"/>
              <a:cs typeface="Arial" panose="020B0604020202020204" pitchFamily="34" charset="0"/>
            </a:endParaRPr>
          </a:p>
          <a:p>
            <a:pPr algn="just"/>
            <a:r>
              <a:rPr lang="ru-RU" dirty="0" err="1">
                <a:latin typeface="Arial" panose="020B0604020202020204" pitchFamily="34" charset="0"/>
                <a:cs typeface="Arial" panose="020B0604020202020204" pitchFamily="34" charset="0"/>
              </a:rPr>
              <a:t>Създават</a:t>
            </a:r>
            <a:r>
              <a:rPr lang="ru-RU" dirty="0">
                <a:latin typeface="Arial" panose="020B0604020202020204" pitchFamily="34" charset="0"/>
                <a:cs typeface="Arial" panose="020B0604020202020204" pitchFamily="34" charset="0"/>
              </a:rPr>
              <a:t> условия за </a:t>
            </a:r>
            <a:r>
              <a:rPr lang="ru-RU" dirty="0" err="1">
                <a:latin typeface="Arial" panose="020B0604020202020204" pitchFamily="34" charset="0"/>
                <a:cs typeface="Arial" panose="020B0604020202020204" pitchFamily="34" charset="0"/>
              </a:rPr>
              <a:t>социално</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приобщаване</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хората</a:t>
            </a:r>
            <a:r>
              <a:rPr lang="ru-RU" dirty="0">
                <a:latin typeface="Arial" panose="020B0604020202020204" pitchFamily="34" charset="0"/>
                <a:cs typeface="Arial" panose="020B0604020202020204" pitchFamily="34" charset="0"/>
              </a:rPr>
              <a:t> с </a:t>
            </a:r>
            <a:r>
              <a:rPr lang="ru-RU" dirty="0" err="1">
                <a:latin typeface="Arial" panose="020B0604020202020204" pitchFamily="34" charset="0"/>
                <a:cs typeface="Arial" panose="020B0604020202020204" pitchFamily="34" charset="0"/>
              </a:rPr>
              <a:t>увреждания</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съвместно</a:t>
            </a:r>
            <a:r>
              <a:rPr lang="ru-RU" dirty="0">
                <a:latin typeface="Arial" panose="020B0604020202020204" pitchFamily="34" charset="0"/>
                <a:cs typeface="Arial" panose="020B0604020202020204" pitchFamily="34" charset="0"/>
              </a:rPr>
              <a:t> с ММС и </a:t>
            </a:r>
            <a:r>
              <a:rPr lang="ru-RU" dirty="0" err="1">
                <a:latin typeface="Arial" panose="020B0604020202020204" pitchFamily="34" charset="0"/>
                <a:cs typeface="Arial" panose="020B0604020202020204" pitchFamily="34" charset="0"/>
              </a:rPr>
              <a:t>спортните</a:t>
            </a:r>
            <a:r>
              <a:rPr lang="ru-RU" dirty="0">
                <a:latin typeface="Arial" panose="020B0604020202020204" pitchFamily="34" charset="0"/>
                <a:cs typeface="Arial" panose="020B0604020202020204" pitchFamily="34" charset="0"/>
              </a:rPr>
              <a:t> организации, МК и МТИТС</a:t>
            </a:r>
          </a:p>
          <a:p>
            <a:pPr algn="just"/>
            <a:r>
              <a:rPr lang="ru-RU" dirty="0">
                <a:latin typeface="Arial" panose="020B0604020202020204" pitchFamily="34" charset="0"/>
                <a:cs typeface="Arial" panose="020B0604020202020204" pitchFamily="34" charset="0"/>
              </a:rPr>
              <a:t>Определят служители, на </a:t>
            </a:r>
            <a:r>
              <a:rPr lang="ru-RU" dirty="0" err="1">
                <a:latin typeface="Arial" panose="020B0604020202020204" pitchFamily="34" charset="0"/>
                <a:cs typeface="Arial" panose="020B0604020202020204" pitchFamily="34" charset="0"/>
              </a:rPr>
              <a:t>които</a:t>
            </a:r>
            <a:r>
              <a:rPr lang="ru-RU" dirty="0">
                <a:latin typeface="Arial" panose="020B0604020202020204" pitchFamily="34" charset="0"/>
                <a:cs typeface="Arial" panose="020B0604020202020204" pitchFamily="34" charset="0"/>
              </a:rPr>
              <a:t> се </a:t>
            </a:r>
            <a:r>
              <a:rPr lang="ru-RU" dirty="0" err="1">
                <a:latin typeface="Arial" panose="020B0604020202020204" pitchFamily="34" charset="0"/>
                <a:cs typeface="Arial" panose="020B0604020202020204" pitchFamily="34" charset="0"/>
              </a:rPr>
              <a:t>възлагат</a:t>
            </a:r>
            <a:r>
              <a:rPr lang="ru-RU" dirty="0">
                <a:latin typeface="Arial" panose="020B0604020202020204" pitchFamily="34" charset="0"/>
                <a:cs typeface="Arial" panose="020B0604020202020204" pitchFamily="34" charset="0"/>
              </a:rPr>
              <a:t> функции на </a:t>
            </a:r>
            <a:r>
              <a:rPr lang="ru-RU" dirty="0" err="1">
                <a:latin typeface="Arial" panose="020B0604020202020204" pitchFamily="34" charset="0"/>
                <a:cs typeface="Arial" panose="020B0604020202020204" pitchFamily="34" charset="0"/>
              </a:rPr>
              <a:t>координатори</a:t>
            </a:r>
            <a:r>
              <a:rPr lang="ru-RU" dirty="0">
                <a:latin typeface="Arial" panose="020B0604020202020204" pitchFamily="34" charset="0"/>
                <a:cs typeface="Arial" panose="020B0604020202020204" pitchFamily="34" charset="0"/>
              </a:rPr>
              <a:t> по </a:t>
            </a:r>
            <a:r>
              <a:rPr lang="ru-RU" dirty="0" err="1">
                <a:latin typeface="Arial" panose="020B0604020202020204" pitchFamily="34" charset="0"/>
                <a:cs typeface="Arial" panose="020B0604020202020204" pitchFamily="34" charset="0"/>
              </a:rPr>
              <a:t>правата</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хората</a:t>
            </a:r>
            <a:r>
              <a:rPr lang="ru-RU" dirty="0">
                <a:latin typeface="Arial" panose="020B0604020202020204" pitchFamily="34" charset="0"/>
                <a:cs typeface="Arial" panose="020B0604020202020204" pitchFamily="34" charset="0"/>
              </a:rPr>
              <a:t> с </a:t>
            </a:r>
            <a:r>
              <a:rPr lang="ru-RU" dirty="0" err="1">
                <a:latin typeface="Arial" panose="020B0604020202020204" pitchFamily="34" charset="0"/>
                <a:cs typeface="Arial" panose="020B0604020202020204" pitchFamily="34" charset="0"/>
              </a:rPr>
              <a:t>увреждания</a:t>
            </a:r>
            <a:endParaRPr lang="ru-RU" dirty="0">
              <a:latin typeface="Arial" panose="020B0604020202020204" pitchFamily="34" charset="0"/>
              <a:cs typeface="Arial" panose="020B0604020202020204" pitchFamily="34" charset="0"/>
            </a:endParaRPr>
          </a:p>
          <a:p>
            <a:pPr algn="just"/>
            <a:r>
              <a:rPr lang="ru-RU" dirty="0" err="1">
                <a:latin typeface="Arial" panose="020B0604020202020204" pitchFamily="34" charset="0"/>
                <a:cs typeface="Arial" panose="020B0604020202020204" pitchFamily="34" charset="0"/>
              </a:rPr>
              <a:t>Създават</a:t>
            </a:r>
            <a:r>
              <a:rPr lang="ru-RU" dirty="0">
                <a:latin typeface="Arial" panose="020B0604020202020204" pitchFamily="34" charset="0"/>
                <a:cs typeface="Arial" panose="020B0604020202020204" pitchFamily="34" charset="0"/>
              </a:rPr>
              <a:t> условия и </a:t>
            </a:r>
            <a:r>
              <a:rPr lang="ru-RU" dirty="0" err="1">
                <a:latin typeface="Arial" panose="020B0604020202020204" pitchFamily="34" charset="0"/>
                <a:cs typeface="Arial" panose="020B0604020202020204" pitchFamily="34" charset="0"/>
              </a:rPr>
              <a:t>съдействат</a:t>
            </a:r>
            <a:r>
              <a:rPr lang="ru-RU" dirty="0">
                <a:latin typeface="Arial" panose="020B0604020202020204" pitchFamily="34" charset="0"/>
                <a:cs typeface="Arial" panose="020B0604020202020204" pitchFamily="34" charset="0"/>
              </a:rPr>
              <a:t> за </a:t>
            </a:r>
            <a:r>
              <a:rPr lang="ru-RU" dirty="0" err="1">
                <a:latin typeface="Arial" panose="020B0604020202020204" pitchFamily="34" charset="0"/>
                <a:cs typeface="Arial" panose="020B0604020202020204" pitchFamily="34" charset="0"/>
              </a:rPr>
              <a:t>реализирането</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програми</a:t>
            </a:r>
            <a:r>
              <a:rPr lang="ru-RU" dirty="0">
                <a:latin typeface="Arial" panose="020B0604020202020204" pitchFamily="34" charset="0"/>
                <a:cs typeface="Arial" panose="020B0604020202020204" pitchFamily="34" charset="0"/>
              </a:rPr>
              <a:t> и </a:t>
            </a:r>
            <a:r>
              <a:rPr lang="ru-RU" dirty="0" err="1">
                <a:latin typeface="Arial" panose="020B0604020202020204" pitchFamily="34" charset="0"/>
                <a:cs typeface="Arial" panose="020B0604020202020204" pitchFamily="34" charset="0"/>
              </a:rPr>
              <a:t>проекти</a:t>
            </a:r>
            <a:r>
              <a:rPr lang="ru-RU" dirty="0">
                <a:latin typeface="Arial" panose="020B0604020202020204" pitchFamily="34" charset="0"/>
                <a:cs typeface="Arial" panose="020B0604020202020204" pitchFamily="34" charset="0"/>
              </a:rPr>
              <a:t> и </a:t>
            </a:r>
            <a:r>
              <a:rPr lang="ru-RU" dirty="0" err="1">
                <a:latin typeface="Arial" panose="020B0604020202020204" pitchFamily="34" charset="0"/>
                <a:cs typeface="Arial" panose="020B0604020202020204" pitchFamily="34" charset="0"/>
              </a:rPr>
              <a:t>издават</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документи</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свързани</a:t>
            </a:r>
            <a:r>
              <a:rPr lang="ru-RU" dirty="0">
                <a:latin typeface="Arial" panose="020B0604020202020204" pitchFamily="34" charset="0"/>
                <a:cs typeface="Arial" panose="020B0604020202020204" pitchFamily="34" charset="0"/>
              </a:rPr>
              <a:t> с </a:t>
            </a:r>
            <a:r>
              <a:rPr lang="ru-RU" dirty="0" err="1">
                <a:latin typeface="Arial" panose="020B0604020202020204" pitchFamily="34" charset="0"/>
                <a:cs typeface="Arial" panose="020B0604020202020204" pitchFamily="34" charset="0"/>
              </a:rPr>
              <a:t>правата</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хората</a:t>
            </a:r>
            <a:r>
              <a:rPr lang="ru-RU" dirty="0">
                <a:latin typeface="Arial" panose="020B0604020202020204" pitchFamily="34" charset="0"/>
                <a:cs typeface="Arial" panose="020B0604020202020204" pitchFamily="34" charset="0"/>
              </a:rPr>
              <a:t> с </a:t>
            </a:r>
            <a:r>
              <a:rPr lang="ru-RU" dirty="0" err="1">
                <a:latin typeface="Arial" panose="020B0604020202020204" pitchFamily="34" charset="0"/>
                <a:cs typeface="Arial" panose="020B0604020202020204" pitchFamily="34" charset="0"/>
              </a:rPr>
              <a:t>увреждания</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съобразно</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своите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правомощия</a:t>
            </a:r>
            <a:r>
              <a:rPr lang="ru-RU" dirty="0">
                <a:latin typeface="Arial" panose="020B0604020202020204" pitchFamily="34" charset="0"/>
                <a:cs typeface="Arial" panose="020B0604020202020204" pitchFamily="34" charset="0"/>
              </a:rPr>
              <a:t>.</a:t>
            </a:r>
          </a:p>
          <a:p>
            <a:pPr algn="just"/>
            <a:r>
              <a:rPr lang="ru-RU" dirty="0" err="1">
                <a:latin typeface="Arial" panose="020B0604020202020204" pitchFamily="34" charset="0"/>
                <a:cs typeface="Arial" panose="020B0604020202020204" pitchFamily="34" charset="0"/>
              </a:rPr>
              <a:t>Осигуряват</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приложението</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нормите</a:t>
            </a:r>
            <a:r>
              <a:rPr lang="ru-RU" dirty="0">
                <a:latin typeface="Arial" panose="020B0604020202020204" pitchFamily="34" charset="0"/>
                <a:cs typeface="Arial" panose="020B0604020202020204" pitchFamily="34" charset="0"/>
              </a:rPr>
              <a:t> на ЗУТ </a:t>
            </a:r>
            <a:r>
              <a:rPr lang="ru-RU" dirty="0" err="1">
                <a:latin typeface="Arial" panose="020B0604020202020204" pitchFamily="34" charset="0"/>
                <a:cs typeface="Arial" panose="020B0604020202020204" pitchFamily="34" charset="0"/>
              </a:rPr>
              <a:t>относно</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достъпната</a:t>
            </a:r>
            <a:r>
              <a:rPr lang="ru-RU" dirty="0">
                <a:latin typeface="Arial" panose="020B0604020202020204" pitchFamily="34" charset="0"/>
                <a:cs typeface="Arial" panose="020B0604020202020204" pitchFamily="34" charset="0"/>
              </a:rPr>
              <a:t> среда за </a:t>
            </a:r>
            <a:r>
              <a:rPr lang="ru-RU" dirty="0" err="1">
                <a:latin typeface="Arial" panose="020B0604020202020204" pitchFamily="34" charset="0"/>
                <a:cs typeface="Arial" panose="020B0604020202020204" pitchFamily="34" charset="0"/>
              </a:rPr>
              <a:t>новото</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строителство</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Разработват</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проекти</a:t>
            </a:r>
            <a:r>
              <a:rPr lang="ru-RU" dirty="0">
                <a:latin typeface="Arial" panose="020B0604020202020204" pitchFamily="34" charset="0"/>
                <a:cs typeface="Arial" panose="020B0604020202020204" pitchFamily="34" charset="0"/>
              </a:rPr>
              <a:t> в </a:t>
            </a:r>
            <a:r>
              <a:rPr lang="ru-RU" dirty="0" err="1">
                <a:latin typeface="Arial" panose="020B0604020202020204" pitchFamily="34" charset="0"/>
                <a:cs typeface="Arial" panose="020B0604020202020204" pitchFamily="34" charset="0"/>
              </a:rPr>
              <a:t>подкрепа</a:t>
            </a:r>
            <a:r>
              <a:rPr lang="ru-RU" dirty="0">
                <a:latin typeface="Arial" panose="020B0604020202020204" pitchFamily="34" charset="0"/>
                <a:cs typeface="Arial" panose="020B0604020202020204" pitchFamily="34" charset="0"/>
              </a:rPr>
              <a:t> на и за </a:t>
            </a:r>
            <a:r>
              <a:rPr lang="ru-RU" dirty="0" err="1">
                <a:latin typeface="Arial" panose="020B0604020202020204" pitchFamily="34" charset="0"/>
                <a:cs typeface="Arial" panose="020B0604020202020204" pitchFamily="34" charset="0"/>
              </a:rPr>
              <a:t>хората</a:t>
            </a:r>
            <a:r>
              <a:rPr lang="ru-RU" dirty="0">
                <a:latin typeface="Arial" panose="020B0604020202020204" pitchFamily="34" charset="0"/>
                <a:cs typeface="Arial" panose="020B0604020202020204" pitchFamily="34" charset="0"/>
              </a:rPr>
              <a:t> с </a:t>
            </a:r>
            <a:r>
              <a:rPr lang="ru-RU" dirty="0" err="1">
                <a:latin typeface="Arial" panose="020B0604020202020204" pitchFamily="34" charset="0"/>
                <a:cs typeface="Arial" panose="020B0604020202020204" pitchFamily="34" charset="0"/>
              </a:rPr>
              <a:t>увреждания</a:t>
            </a:r>
            <a:endParaRPr lang="bg-BG"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4941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058931"/>
          </a:xfrm>
        </p:spPr>
        <p:txBody>
          <a:bodyPr>
            <a:noAutofit/>
          </a:bodyPr>
          <a:lstStyle/>
          <a:p>
            <a:pPr algn="ctr"/>
            <a:r>
              <a:rPr lang="en-US" sz="3200" dirty="0">
                <a:solidFill>
                  <a:schemeClr val="accent1">
                    <a:lumMod val="75000"/>
                  </a:schemeClr>
                </a:solidFill>
              </a:rPr>
              <a:t/>
            </a:r>
            <a:br>
              <a:rPr lang="en-US" sz="3200" dirty="0">
                <a:solidFill>
                  <a:schemeClr val="accent1">
                    <a:lumMod val="75000"/>
                  </a:schemeClr>
                </a:solidFill>
              </a:rPr>
            </a:br>
            <a:r>
              <a:rPr lang="bg-BG" sz="3600" b="1" dirty="0">
                <a:solidFill>
                  <a:schemeClr val="accent1">
                    <a:lumMod val="75000"/>
                  </a:schemeClr>
                </a:solidFill>
              </a:rPr>
              <a:t>Общините и хората с увреждания </a:t>
            </a:r>
            <a:r>
              <a:rPr lang="en-US" sz="2400" dirty="0">
                <a:solidFill>
                  <a:schemeClr val="accent1">
                    <a:lumMod val="75000"/>
                  </a:schemeClr>
                </a:solidFill>
              </a:rPr>
              <a:t/>
            </a:r>
            <a:br>
              <a:rPr lang="en-US" sz="2400" dirty="0">
                <a:solidFill>
                  <a:schemeClr val="accent1">
                    <a:lumMod val="75000"/>
                  </a:schemeClr>
                </a:solidFill>
              </a:rPr>
            </a:b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578429"/>
            <a:ext cx="11512627" cy="4987623"/>
          </a:xfrm>
        </p:spPr>
        <p:txBody>
          <a:bodyPr>
            <a:normAutofit/>
          </a:bodyPr>
          <a:lstStyle/>
          <a:p>
            <a:pPr marL="45720" indent="0">
              <a:buNone/>
            </a:pPr>
            <a:endParaRPr lang="bg-BG" dirty="0"/>
          </a:p>
          <a:p>
            <a:pPr>
              <a:lnSpc>
                <a:spcPct val="80000"/>
              </a:lnSpc>
            </a:pPr>
            <a:r>
              <a:rPr lang="bg-BG" altLang="en-US" sz="2400" dirty="0">
                <a:latin typeface="Arial" panose="020B0604020202020204" pitchFamily="34" charset="0"/>
                <a:cs typeface="Arial" panose="020B0604020202020204" pitchFamily="34" charset="0"/>
              </a:rPr>
              <a:t>Мястото, където </a:t>
            </a:r>
            <a:r>
              <a:rPr lang="bg-BG" altLang="en-US" sz="2400" b="1" dirty="0">
                <a:latin typeface="Arial" panose="020B0604020202020204" pitchFamily="34" charset="0"/>
                <a:cs typeface="Arial" panose="020B0604020202020204" pitchFamily="34" charset="0"/>
              </a:rPr>
              <a:t>живеят и работят</a:t>
            </a:r>
            <a:r>
              <a:rPr lang="bg-BG" altLang="en-US" sz="2400" dirty="0">
                <a:latin typeface="Arial" panose="020B0604020202020204" pitchFamily="34" charset="0"/>
                <a:cs typeface="Arial" panose="020B0604020202020204" pitchFamily="34" charset="0"/>
              </a:rPr>
              <a:t>;</a:t>
            </a:r>
          </a:p>
          <a:p>
            <a:pPr>
              <a:lnSpc>
                <a:spcPct val="80000"/>
              </a:lnSpc>
            </a:pPr>
            <a:r>
              <a:rPr lang="bg-BG" altLang="en-US" sz="2400" dirty="0">
                <a:latin typeface="Arial" panose="020B0604020202020204" pitchFamily="34" charset="0"/>
                <a:cs typeface="Arial" panose="020B0604020202020204" pitchFamily="34" charset="0"/>
              </a:rPr>
              <a:t>Мястото, където </a:t>
            </a:r>
            <a:r>
              <a:rPr lang="bg-BG" altLang="en-US" sz="2400" b="1" dirty="0">
                <a:latin typeface="Arial" panose="020B0604020202020204" pitchFamily="34" charset="0"/>
                <a:cs typeface="Arial" panose="020B0604020202020204" pitchFamily="34" charset="0"/>
              </a:rPr>
              <a:t>ползват социални и други публични услуги</a:t>
            </a:r>
            <a:r>
              <a:rPr lang="bg-BG" altLang="en-US" sz="2400" dirty="0">
                <a:latin typeface="Arial" panose="020B0604020202020204" pitchFamily="34" charset="0"/>
                <a:cs typeface="Arial" panose="020B0604020202020204" pitchFamily="34" charset="0"/>
              </a:rPr>
              <a:t> – общините са основен доставчик;</a:t>
            </a:r>
          </a:p>
          <a:p>
            <a:pPr>
              <a:lnSpc>
                <a:spcPct val="80000"/>
              </a:lnSpc>
            </a:pPr>
            <a:r>
              <a:rPr lang="bg-BG" altLang="en-US" sz="2400" dirty="0">
                <a:latin typeface="Arial" panose="020B0604020202020204" pitchFamily="34" charset="0"/>
                <a:cs typeface="Arial" panose="020B0604020202020204" pitchFamily="34" charset="0"/>
              </a:rPr>
              <a:t>Мястото, където </a:t>
            </a:r>
            <a:r>
              <a:rPr lang="bg-BG" altLang="en-US" sz="2400" b="1" dirty="0">
                <a:latin typeface="Arial" panose="020B0604020202020204" pitchFamily="34" charset="0"/>
                <a:cs typeface="Arial" panose="020B0604020202020204" pitchFamily="34" charset="0"/>
              </a:rPr>
              <a:t>развиват дейност техни сдружения и се провеждат местни инициативи</a:t>
            </a:r>
            <a:r>
              <a:rPr lang="bg-BG" altLang="en-US" sz="2400" dirty="0">
                <a:latin typeface="Arial" panose="020B0604020202020204" pitchFamily="34" charset="0"/>
                <a:cs typeface="Arial" panose="020B0604020202020204" pitchFamily="34" charset="0"/>
              </a:rPr>
              <a:t>;</a:t>
            </a:r>
          </a:p>
          <a:p>
            <a:pPr>
              <a:lnSpc>
                <a:spcPct val="80000"/>
              </a:lnSpc>
            </a:pPr>
            <a:r>
              <a:rPr lang="bg-BG" altLang="en-US" sz="2400" dirty="0">
                <a:latin typeface="Arial" panose="020B0604020202020204" pitchFamily="34" charset="0"/>
                <a:cs typeface="Arial" panose="020B0604020202020204" pitchFamily="34" charset="0"/>
              </a:rPr>
              <a:t>Мястото, където се изпълняват </a:t>
            </a:r>
            <a:r>
              <a:rPr lang="bg-BG" altLang="en-US" sz="2400" b="1" dirty="0">
                <a:latin typeface="Arial" panose="020B0604020202020204" pitchFamily="34" charset="0"/>
                <a:cs typeface="Arial" panose="020B0604020202020204" pitchFamily="34" charset="0"/>
              </a:rPr>
              <a:t>европроекти</a:t>
            </a:r>
            <a:r>
              <a:rPr lang="bg-BG" altLang="en-US" sz="2400" dirty="0">
                <a:latin typeface="Arial" panose="020B0604020202020204" pitchFamily="34" charset="0"/>
                <a:cs typeface="Arial" panose="020B0604020202020204" pitchFamily="34" charset="0"/>
              </a:rPr>
              <a:t>;</a:t>
            </a:r>
          </a:p>
          <a:p>
            <a:pPr>
              <a:lnSpc>
                <a:spcPct val="80000"/>
              </a:lnSpc>
            </a:pPr>
            <a:r>
              <a:rPr lang="bg-BG" altLang="en-US" sz="2400" dirty="0">
                <a:latin typeface="Arial" panose="020B0604020202020204" pitchFamily="34" charset="0"/>
                <a:cs typeface="Arial" panose="020B0604020202020204" pitchFamily="34" charset="0"/>
              </a:rPr>
              <a:t>Мястото, където се изпълняват специални </a:t>
            </a:r>
            <a:r>
              <a:rPr lang="bg-BG" altLang="en-US" sz="2400" b="1" dirty="0">
                <a:latin typeface="Arial" panose="020B0604020202020204" pitchFamily="34" charset="0"/>
                <a:cs typeface="Arial" panose="020B0604020202020204" pitchFamily="34" charset="0"/>
              </a:rPr>
              <a:t>програми</a:t>
            </a:r>
            <a:r>
              <a:rPr lang="bg-BG" altLang="en-US" sz="2400" dirty="0">
                <a:latin typeface="Arial" panose="020B0604020202020204" pitchFamily="34" charset="0"/>
                <a:cs typeface="Arial" panose="020B0604020202020204" pitchFamily="34" charset="0"/>
              </a:rPr>
              <a:t> за заетост на хора с увреждания</a:t>
            </a:r>
            <a:endParaRPr lang="bg-BG"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38072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058931"/>
          </a:xfrm>
        </p:spPr>
        <p:txBody>
          <a:bodyPr>
            <a:noAutofit/>
          </a:bodyPr>
          <a:lstStyle/>
          <a:p>
            <a:pPr algn="ctr"/>
            <a:r>
              <a:rPr lang="bg-BG" sz="3200" dirty="0">
                <a:latin typeface="Calibri (Bod"/>
                <a:cs typeface="Arial" charset="0"/>
              </a:rPr>
              <a:t/>
            </a:r>
            <a:br>
              <a:rPr lang="bg-BG" sz="3200" dirty="0">
                <a:latin typeface="Calibri (Bod"/>
                <a:cs typeface="Arial" charset="0"/>
              </a:rPr>
            </a:br>
            <a:r>
              <a:rPr lang="bg-BG" sz="3600" dirty="0">
                <a:latin typeface="Arial" panose="020B0604020202020204" pitchFamily="34" charset="0"/>
                <a:cs typeface="Arial" panose="020B0604020202020204" pitchFamily="34" charset="0"/>
              </a:rPr>
              <a:t>Услуги, </a:t>
            </a:r>
            <a:r>
              <a:rPr lang="ru-RU" sz="3600" dirty="0" err="1">
                <a:latin typeface="Arial" panose="020B0604020202020204" pitchFamily="34" charset="0"/>
                <a:cs typeface="Arial" panose="020B0604020202020204" pitchFamily="34" charset="0"/>
              </a:rPr>
              <a:t>предоставяни</a:t>
            </a:r>
            <a:r>
              <a:rPr lang="ru-RU" sz="3600" dirty="0">
                <a:latin typeface="Arial" panose="020B0604020202020204" pitchFamily="34" charset="0"/>
                <a:cs typeface="Arial" panose="020B0604020202020204" pitchFamily="34" charset="0"/>
              </a:rPr>
              <a:t> от </a:t>
            </a:r>
            <a:r>
              <a:rPr lang="ru-RU" sz="3600" dirty="0" err="1">
                <a:latin typeface="Arial" panose="020B0604020202020204" pitchFamily="34" charset="0"/>
                <a:cs typeface="Arial" panose="020B0604020202020204" pitchFamily="34" charset="0"/>
              </a:rPr>
              <a:t>общините</a:t>
            </a:r>
            <a:r>
              <a:rPr lang="en-US" sz="3200" dirty="0">
                <a:latin typeface="Calibri (Bod"/>
                <a:cs typeface="Arial" charset="0"/>
              </a:rPr>
              <a:t/>
            </a:r>
            <a:br>
              <a:rPr lang="en-US" sz="3200" dirty="0">
                <a:latin typeface="Calibri (Bod"/>
                <a:cs typeface="Arial" charset="0"/>
              </a:rPr>
            </a:b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415143"/>
            <a:ext cx="11512627" cy="5150909"/>
          </a:xfrm>
        </p:spPr>
        <p:txBody>
          <a:bodyPr>
            <a:normAutofit fontScale="92500"/>
          </a:bodyPr>
          <a:lstStyle/>
          <a:p>
            <a:pPr marL="285750" indent="-285750" algn="just">
              <a:lnSpc>
                <a:spcPct val="110000"/>
              </a:lnSpc>
              <a:spcBef>
                <a:spcPct val="20000"/>
              </a:spcBef>
              <a:buClr>
                <a:schemeClr val="tx1"/>
              </a:buClr>
              <a:buFont typeface="Wingdings" panose="05000000000000000000" pitchFamily="2" charset="2"/>
              <a:buChar char="§"/>
            </a:pPr>
            <a:r>
              <a:rPr lang="ru-RU" altLang="en-US" sz="2400" dirty="0">
                <a:latin typeface="+mn-lt"/>
                <a:cs typeface="Arial" panose="020B0604020202020204" pitchFamily="34" charset="0"/>
              </a:rPr>
              <a:t>Благоустройство и </a:t>
            </a:r>
            <a:r>
              <a:rPr lang="ru-RU" altLang="en-US" sz="2400" dirty="0" err="1">
                <a:latin typeface="+mn-lt"/>
                <a:cs typeface="Arial" panose="020B0604020202020204" pitchFamily="34" charset="0"/>
              </a:rPr>
              <a:t>комунални</a:t>
            </a:r>
            <a:r>
              <a:rPr lang="ru-RU" altLang="en-US" sz="2400" dirty="0">
                <a:latin typeface="+mn-lt"/>
                <a:cs typeface="Arial" panose="020B0604020202020204" pitchFamily="34" charset="0"/>
              </a:rPr>
              <a:t> </a:t>
            </a:r>
            <a:r>
              <a:rPr lang="ru-RU" altLang="en-US" sz="2400" dirty="0" err="1">
                <a:latin typeface="+mn-lt"/>
                <a:cs typeface="Arial" panose="020B0604020202020204" pitchFamily="34" charset="0"/>
              </a:rPr>
              <a:t>дейности</a:t>
            </a:r>
            <a:r>
              <a:rPr lang="ru-RU" altLang="en-US" sz="2400" dirty="0">
                <a:latin typeface="+mn-lt"/>
                <a:cs typeface="Arial" panose="020B0604020202020204" pitchFamily="34" charset="0"/>
              </a:rPr>
              <a:t> 100% от </a:t>
            </a:r>
            <a:r>
              <a:rPr lang="ru-RU" altLang="en-US" sz="2400" dirty="0" err="1">
                <a:latin typeface="+mn-lt"/>
                <a:cs typeface="Arial" panose="020B0604020202020204" pitchFamily="34" charset="0"/>
              </a:rPr>
              <a:t>услугите</a:t>
            </a:r>
            <a:r>
              <a:rPr lang="ru-RU" altLang="en-US" sz="2400" dirty="0">
                <a:latin typeface="+mn-lt"/>
                <a:cs typeface="Arial" panose="020B0604020202020204" pitchFamily="34" charset="0"/>
              </a:rPr>
              <a:t>: чистота, </a:t>
            </a:r>
            <a:r>
              <a:rPr lang="ru-RU" altLang="en-US" sz="2400" dirty="0" err="1">
                <a:latin typeface="+mn-lt"/>
                <a:cs typeface="Arial" panose="020B0604020202020204" pitchFamily="34" charset="0"/>
              </a:rPr>
              <a:t>поддържане</a:t>
            </a:r>
            <a:r>
              <a:rPr lang="ru-RU" altLang="en-US" sz="2400" dirty="0">
                <a:latin typeface="+mn-lt"/>
                <a:cs typeface="Arial" panose="020B0604020202020204" pitchFamily="34" charset="0"/>
              </a:rPr>
              <a:t> на </a:t>
            </a:r>
            <a:r>
              <a:rPr lang="ru-RU" altLang="en-US" sz="2400" dirty="0" err="1">
                <a:latin typeface="+mn-lt"/>
                <a:cs typeface="Arial" panose="020B0604020202020204" pitchFamily="34" charset="0"/>
              </a:rPr>
              <a:t>улици</a:t>
            </a:r>
            <a:r>
              <a:rPr lang="ru-RU" altLang="en-US" sz="2400" dirty="0">
                <a:latin typeface="+mn-lt"/>
                <a:cs typeface="Arial" panose="020B0604020202020204" pitchFamily="34" charset="0"/>
              </a:rPr>
              <a:t>, </a:t>
            </a:r>
            <a:r>
              <a:rPr lang="ru-RU" altLang="en-US" sz="2400" dirty="0" err="1">
                <a:latin typeface="+mn-lt"/>
                <a:cs typeface="Arial" panose="020B0604020202020204" pitchFamily="34" charset="0"/>
              </a:rPr>
              <a:t>улично</a:t>
            </a:r>
            <a:r>
              <a:rPr lang="ru-RU" altLang="en-US" sz="2400" dirty="0">
                <a:latin typeface="+mn-lt"/>
                <a:cs typeface="Arial" panose="020B0604020202020204" pitchFamily="34" charset="0"/>
              </a:rPr>
              <a:t> осветление, </a:t>
            </a:r>
            <a:r>
              <a:rPr lang="ru-RU" altLang="en-US" sz="2400" dirty="0" err="1">
                <a:latin typeface="+mn-lt"/>
                <a:cs typeface="Arial" panose="020B0604020202020204" pitchFamily="34" charset="0"/>
              </a:rPr>
              <a:t>водопроводи</a:t>
            </a:r>
            <a:r>
              <a:rPr lang="ru-RU" altLang="en-US" sz="2400" dirty="0">
                <a:latin typeface="+mn-lt"/>
                <a:cs typeface="Arial" panose="020B0604020202020204" pitchFamily="34" charset="0"/>
              </a:rPr>
              <a:t>, </a:t>
            </a:r>
            <a:r>
              <a:rPr lang="ru-RU" altLang="en-US" sz="2400" dirty="0" err="1">
                <a:latin typeface="+mn-lt"/>
                <a:cs typeface="Arial" panose="020B0604020202020204" pitchFamily="34" charset="0"/>
              </a:rPr>
              <a:t>паркове</a:t>
            </a:r>
            <a:r>
              <a:rPr lang="ru-RU" altLang="en-US" sz="2400" dirty="0">
                <a:latin typeface="+mn-lt"/>
                <a:cs typeface="Arial" panose="020B0604020202020204" pitchFamily="34" charset="0"/>
              </a:rPr>
              <a:t> и зелени </a:t>
            </a:r>
            <a:r>
              <a:rPr lang="ru-RU" altLang="en-US" sz="2400" dirty="0" err="1">
                <a:latin typeface="+mn-lt"/>
                <a:cs typeface="Arial" panose="020B0604020202020204" pitchFamily="34" charset="0"/>
              </a:rPr>
              <a:t>площи</a:t>
            </a:r>
            <a:r>
              <a:rPr lang="en-US" altLang="en-US" sz="2400" dirty="0">
                <a:cs typeface="Arial" panose="020B0604020202020204" pitchFamily="34" charset="0"/>
              </a:rPr>
              <a:t>. </a:t>
            </a:r>
            <a:r>
              <a:rPr lang="ru-RU" altLang="en-US" sz="2400" dirty="0" err="1">
                <a:latin typeface="+mn-lt"/>
                <a:cs typeface="Arial" panose="020B0604020202020204" pitchFamily="34" charset="0"/>
              </a:rPr>
              <a:t>Общинска</a:t>
            </a:r>
            <a:r>
              <a:rPr lang="ru-RU" altLang="en-US" sz="2400" dirty="0">
                <a:latin typeface="+mn-lt"/>
                <a:cs typeface="Arial" panose="020B0604020202020204" pitchFamily="34" charset="0"/>
              </a:rPr>
              <a:t> </a:t>
            </a:r>
            <a:r>
              <a:rPr lang="ru-RU" altLang="en-US" sz="2400" dirty="0" err="1">
                <a:latin typeface="+mn-lt"/>
                <a:cs typeface="Arial" panose="020B0604020202020204" pitchFamily="34" charset="0"/>
              </a:rPr>
              <a:t>пътна</a:t>
            </a:r>
            <a:r>
              <a:rPr lang="ru-RU" altLang="en-US" sz="2400" dirty="0">
                <a:latin typeface="+mn-lt"/>
                <a:cs typeface="Arial" panose="020B0604020202020204" pitchFamily="34" charset="0"/>
              </a:rPr>
              <a:t> мрежа: почти 50% от </a:t>
            </a:r>
            <a:r>
              <a:rPr lang="ru-RU" altLang="en-US" sz="2400" dirty="0" err="1">
                <a:latin typeface="+mn-lt"/>
                <a:cs typeface="Arial" panose="020B0604020202020204" pitchFamily="34" charset="0"/>
              </a:rPr>
              <a:t>всички</a:t>
            </a:r>
            <a:r>
              <a:rPr lang="ru-RU" altLang="en-US" sz="2400" dirty="0">
                <a:latin typeface="+mn-lt"/>
                <a:cs typeface="Arial" panose="020B0604020202020204" pitchFamily="34" charset="0"/>
              </a:rPr>
              <a:t> </a:t>
            </a:r>
            <a:r>
              <a:rPr lang="ru-RU" altLang="en-US" sz="2400" dirty="0" err="1">
                <a:latin typeface="+mn-lt"/>
                <a:cs typeface="Arial" panose="020B0604020202020204" pitchFamily="34" charset="0"/>
              </a:rPr>
              <a:t>пътища</a:t>
            </a:r>
            <a:r>
              <a:rPr lang="ru-RU" altLang="en-US" sz="2400" dirty="0">
                <a:latin typeface="+mn-lt"/>
                <a:cs typeface="Arial" panose="020B0604020202020204" pitchFamily="34" charset="0"/>
              </a:rPr>
              <a:t> в </a:t>
            </a:r>
            <a:r>
              <a:rPr lang="ru-RU" altLang="en-US" sz="2400" dirty="0" err="1">
                <a:latin typeface="+mn-lt"/>
                <a:cs typeface="Arial" panose="020B0604020202020204" pitchFamily="34" charset="0"/>
              </a:rPr>
              <a:t>страната</a:t>
            </a:r>
            <a:r>
              <a:rPr lang="en-US" altLang="en-US" sz="2400" dirty="0">
                <a:latin typeface="+mn-lt"/>
                <a:cs typeface="Arial" panose="020B0604020202020204" pitchFamily="34" charset="0"/>
              </a:rPr>
              <a:t> </a:t>
            </a:r>
            <a:r>
              <a:rPr lang="ru-RU" altLang="en-US" sz="2400" dirty="0">
                <a:latin typeface="+mn-lt"/>
                <a:cs typeface="Arial" panose="020B0604020202020204" pitchFamily="34" charset="0"/>
              </a:rPr>
              <a:t>– </a:t>
            </a:r>
            <a:r>
              <a:rPr lang="ru-RU" altLang="en-US" sz="2400" dirty="0" err="1">
                <a:latin typeface="+mn-lt"/>
                <a:cs typeface="Arial" panose="020B0604020202020204" pitchFamily="34" charset="0"/>
              </a:rPr>
              <a:t>поддръжка</a:t>
            </a:r>
            <a:r>
              <a:rPr lang="ru-RU" altLang="en-US" sz="2400" dirty="0">
                <a:latin typeface="+mn-lt"/>
                <a:cs typeface="Arial" panose="020B0604020202020204" pitchFamily="34" charset="0"/>
              </a:rPr>
              <a:t>, ремонт и реконструкция. </a:t>
            </a:r>
          </a:p>
          <a:p>
            <a:pPr marL="285750" indent="-285750" algn="just">
              <a:lnSpc>
                <a:spcPct val="110000"/>
              </a:lnSpc>
              <a:spcBef>
                <a:spcPct val="20000"/>
              </a:spcBef>
              <a:buClr>
                <a:schemeClr val="tx1"/>
              </a:buClr>
              <a:buFont typeface="Wingdings" panose="05000000000000000000" pitchFamily="2" charset="2"/>
              <a:buChar char="§"/>
            </a:pPr>
            <a:r>
              <a:rPr lang="ru-RU" altLang="en-US" sz="2400" dirty="0">
                <a:latin typeface="+mn-lt"/>
                <a:cs typeface="Arial" panose="020B0604020202020204" pitchFamily="34" charset="0"/>
              </a:rPr>
              <a:t>Образование: 86 % от </a:t>
            </a:r>
            <a:r>
              <a:rPr lang="ru-RU" altLang="en-US" sz="2400" dirty="0" err="1">
                <a:latin typeface="+mn-lt"/>
                <a:cs typeface="Arial" panose="020B0604020202020204" pitchFamily="34" charset="0"/>
              </a:rPr>
              <a:t>всички</a:t>
            </a:r>
            <a:r>
              <a:rPr lang="ru-RU" altLang="en-US" sz="2400" dirty="0">
                <a:latin typeface="+mn-lt"/>
                <a:cs typeface="Arial" panose="020B0604020202020204" pitchFamily="34" charset="0"/>
              </a:rPr>
              <a:t> училища и 96% от </a:t>
            </a:r>
            <a:r>
              <a:rPr lang="ru-RU" altLang="en-US" sz="2400" dirty="0" err="1">
                <a:latin typeface="+mn-lt"/>
                <a:cs typeface="Arial" panose="020B0604020202020204" pitchFamily="34" charset="0"/>
              </a:rPr>
              <a:t>детските</a:t>
            </a:r>
            <a:r>
              <a:rPr lang="ru-RU" altLang="en-US" sz="2400" dirty="0">
                <a:latin typeface="+mn-lt"/>
                <a:cs typeface="Arial" panose="020B0604020202020204" pitchFamily="34" charset="0"/>
              </a:rPr>
              <a:t> </a:t>
            </a:r>
            <a:r>
              <a:rPr lang="ru-RU" altLang="en-US" sz="2400" dirty="0" err="1">
                <a:latin typeface="+mn-lt"/>
                <a:cs typeface="Arial" panose="020B0604020202020204" pitchFamily="34" charset="0"/>
              </a:rPr>
              <a:t>градини</a:t>
            </a:r>
            <a:r>
              <a:rPr lang="ru-RU" altLang="en-US" sz="2400" dirty="0">
                <a:latin typeface="+mn-lt"/>
                <a:cs typeface="Arial" panose="020B0604020202020204" pitchFamily="34" charset="0"/>
              </a:rPr>
              <a:t> (1726) </a:t>
            </a:r>
            <a:r>
              <a:rPr lang="ru-RU" altLang="en-US" sz="2400" dirty="0" err="1">
                <a:latin typeface="+mn-lt"/>
                <a:cs typeface="Arial" panose="020B0604020202020204" pitchFamily="34" charset="0"/>
              </a:rPr>
              <a:t>са</a:t>
            </a:r>
            <a:r>
              <a:rPr lang="ru-RU" altLang="en-US" sz="2400" dirty="0">
                <a:latin typeface="+mn-lt"/>
                <a:cs typeface="Arial" panose="020B0604020202020204" pitchFamily="34" charset="0"/>
              </a:rPr>
              <a:t> </a:t>
            </a:r>
            <a:r>
              <a:rPr lang="ru-RU" altLang="en-US" sz="2400" dirty="0" err="1">
                <a:latin typeface="+mn-lt"/>
                <a:cs typeface="Arial" panose="020B0604020202020204" pitchFamily="34" charset="0"/>
              </a:rPr>
              <a:t>общински</a:t>
            </a:r>
            <a:r>
              <a:rPr lang="ru-RU" altLang="en-US" sz="2400" dirty="0">
                <a:latin typeface="+mn-lt"/>
                <a:cs typeface="Arial" panose="020B0604020202020204" pitchFamily="34" charset="0"/>
              </a:rPr>
              <a:t>. </a:t>
            </a:r>
          </a:p>
          <a:p>
            <a:pPr marL="285750" indent="-285750" algn="just">
              <a:lnSpc>
                <a:spcPct val="110000"/>
              </a:lnSpc>
              <a:spcBef>
                <a:spcPct val="20000"/>
              </a:spcBef>
              <a:buClr>
                <a:schemeClr val="tx1"/>
              </a:buClr>
              <a:buFont typeface="Wingdings" panose="05000000000000000000" pitchFamily="2" charset="2"/>
              <a:buChar char="§"/>
            </a:pPr>
            <a:r>
              <a:rPr lang="ru-RU" altLang="en-US" sz="2400" dirty="0" err="1">
                <a:latin typeface="+mn-lt"/>
                <a:cs typeface="Arial" panose="020B0604020202020204" pitchFamily="34" charset="0"/>
              </a:rPr>
              <a:t>Здравеопазване</a:t>
            </a:r>
            <a:r>
              <a:rPr lang="ru-RU" altLang="en-US" sz="2400" dirty="0">
                <a:latin typeface="+mn-lt"/>
                <a:cs typeface="Arial" panose="020B0604020202020204" pitchFamily="34" charset="0"/>
              </a:rPr>
              <a:t>: 122 </a:t>
            </a:r>
            <a:r>
              <a:rPr lang="ru-RU" altLang="en-US" sz="2400" dirty="0" err="1">
                <a:latin typeface="+mn-lt"/>
                <a:cs typeface="Arial" panose="020B0604020202020204" pitchFamily="34" charset="0"/>
              </a:rPr>
              <a:t>общински</a:t>
            </a:r>
            <a:r>
              <a:rPr lang="ru-RU" altLang="en-US" sz="2400" dirty="0">
                <a:latin typeface="+mn-lt"/>
                <a:cs typeface="Arial" panose="020B0604020202020204" pitchFamily="34" charset="0"/>
              </a:rPr>
              <a:t> </a:t>
            </a:r>
            <a:r>
              <a:rPr lang="ru-RU" altLang="en-US" sz="2400" dirty="0" err="1">
                <a:latin typeface="+mn-lt"/>
                <a:cs typeface="Arial" panose="020B0604020202020204" pitchFamily="34" charset="0"/>
              </a:rPr>
              <a:t>болници</a:t>
            </a:r>
            <a:r>
              <a:rPr lang="ru-RU" altLang="en-US" sz="2400" dirty="0">
                <a:latin typeface="+mn-lt"/>
                <a:cs typeface="Arial" panose="020B0604020202020204" pitchFamily="34" charset="0"/>
              </a:rPr>
              <a:t> (36% от </a:t>
            </a:r>
            <a:r>
              <a:rPr lang="ru-RU" altLang="en-US" sz="2400" dirty="0" err="1">
                <a:latin typeface="+mn-lt"/>
                <a:cs typeface="Arial" panose="020B0604020202020204" pitchFamily="34" charset="0"/>
              </a:rPr>
              <a:t>всички</a:t>
            </a:r>
            <a:r>
              <a:rPr lang="ru-RU" altLang="en-US" sz="2400" dirty="0">
                <a:latin typeface="+mn-lt"/>
                <a:cs typeface="Arial" panose="020B0604020202020204" pitchFamily="34" charset="0"/>
              </a:rPr>
              <a:t>), 152 заведения за </a:t>
            </a:r>
            <a:r>
              <a:rPr lang="ru-RU" altLang="en-US" sz="2400" dirty="0" err="1">
                <a:latin typeface="+mn-lt"/>
                <a:cs typeface="Arial" panose="020B0604020202020204" pitchFamily="34" charset="0"/>
              </a:rPr>
              <a:t>доболнично</a:t>
            </a:r>
            <a:r>
              <a:rPr lang="ru-RU" altLang="en-US" sz="2400" dirty="0">
                <a:latin typeface="+mn-lt"/>
                <a:cs typeface="Arial" panose="020B0604020202020204" pitchFamily="34" charset="0"/>
              </a:rPr>
              <a:t> лечение (7% от </a:t>
            </a:r>
            <a:r>
              <a:rPr lang="ru-RU" altLang="en-US" sz="2400" dirty="0" err="1">
                <a:latin typeface="+mn-lt"/>
                <a:cs typeface="Arial" panose="020B0604020202020204" pitchFamily="34" charset="0"/>
              </a:rPr>
              <a:t>всички</a:t>
            </a:r>
            <a:r>
              <a:rPr lang="ru-RU" altLang="en-US" sz="2400" dirty="0">
                <a:latin typeface="+mn-lt"/>
                <a:cs typeface="Arial" panose="020B0604020202020204" pitchFamily="34" charset="0"/>
              </a:rPr>
              <a:t>), 820 ясли, </a:t>
            </a:r>
            <a:r>
              <a:rPr lang="ru-RU" altLang="en-US" sz="2400" dirty="0" err="1">
                <a:latin typeface="+mn-lt"/>
                <a:cs typeface="Arial" panose="020B0604020202020204" pitchFamily="34" charset="0"/>
              </a:rPr>
              <a:t>включително</a:t>
            </a:r>
            <a:r>
              <a:rPr lang="ru-RU" altLang="en-US" sz="2400" dirty="0">
                <a:latin typeface="+mn-lt"/>
                <a:cs typeface="Arial" panose="020B0604020202020204" pitchFamily="34" charset="0"/>
              </a:rPr>
              <a:t> </a:t>
            </a:r>
            <a:r>
              <a:rPr lang="ru-RU" altLang="en-US" sz="2400" dirty="0" err="1">
                <a:latin typeface="+mn-lt"/>
                <a:cs typeface="Arial" panose="020B0604020202020204" pitchFamily="34" charset="0"/>
              </a:rPr>
              <a:t>яслени</a:t>
            </a:r>
            <a:r>
              <a:rPr lang="ru-RU" altLang="en-US" sz="2400" dirty="0">
                <a:latin typeface="+mn-lt"/>
                <a:cs typeface="Arial" panose="020B0604020202020204" pitchFamily="34" charset="0"/>
              </a:rPr>
              <a:t> </a:t>
            </a:r>
            <a:r>
              <a:rPr lang="ru-RU" altLang="en-US" sz="2400" dirty="0" err="1">
                <a:latin typeface="+mn-lt"/>
                <a:cs typeface="Arial" panose="020B0604020202020204" pitchFamily="34" charset="0"/>
              </a:rPr>
              <a:t>групи</a:t>
            </a:r>
            <a:r>
              <a:rPr lang="ru-RU" altLang="en-US" sz="2400" dirty="0">
                <a:latin typeface="+mn-lt"/>
                <a:cs typeface="Arial" panose="020B0604020202020204" pitchFamily="34" charset="0"/>
              </a:rPr>
              <a:t> в </a:t>
            </a:r>
            <a:r>
              <a:rPr lang="ru-RU" altLang="en-US" sz="2400" dirty="0" err="1">
                <a:latin typeface="+mn-lt"/>
                <a:cs typeface="Arial" panose="020B0604020202020204" pitchFamily="34" charset="0"/>
              </a:rPr>
              <a:t>детските</a:t>
            </a:r>
            <a:r>
              <a:rPr lang="ru-RU" altLang="en-US" sz="2400" dirty="0">
                <a:latin typeface="+mn-lt"/>
                <a:cs typeface="Arial" panose="020B0604020202020204" pitchFamily="34" charset="0"/>
              </a:rPr>
              <a:t> </a:t>
            </a:r>
            <a:r>
              <a:rPr lang="ru-RU" altLang="en-US" sz="2400" dirty="0" err="1">
                <a:latin typeface="+mn-lt"/>
                <a:cs typeface="Arial" panose="020B0604020202020204" pitchFamily="34" charset="0"/>
              </a:rPr>
              <a:t>градини</a:t>
            </a:r>
            <a:r>
              <a:rPr lang="ru-RU" altLang="en-US" sz="2400" dirty="0">
                <a:latin typeface="+mn-lt"/>
                <a:cs typeface="Arial" panose="020B0604020202020204" pitchFamily="34" charset="0"/>
              </a:rPr>
              <a:t> (над 90% от </a:t>
            </a:r>
            <a:r>
              <a:rPr lang="ru-RU" altLang="en-US" sz="2400" dirty="0" err="1">
                <a:latin typeface="+mn-lt"/>
                <a:cs typeface="Arial" panose="020B0604020202020204" pitchFamily="34" charset="0"/>
              </a:rPr>
              <a:t>всички</a:t>
            </a:r>
            <a:r>
              <a:rPr lang="ru-RU" altLang="en-US" sz="2400" dirty="0">
                <a:latin typeface="+mn-lt"/>
                <a:cs typeface="Arial" panose="020B0604020202020204" pitchFamily="34" charset="0"/>
              </a:rPr>
              <a:t>). </a:t>
            </a:r>
          </a:p>
          <a:p>
            <a:pPr algn="just">
              <a:lnSpc>
                <a:spcPct val="110000"/>
              </a:lnSpc>
              <a:spcBef>
                <a:spcPct val="20000"/>
              </a:spcBef>
              <a:buClr>
                <a:schemeClr val="tx1"/>
              </a:buClr>
              <a:buFont typeface="Wingdings" panose="05000000000000000000" pitchFamily="2" charset="2"/>
              <a:buChar char="§"/>
            </a:pPr>
            <a:r>
              <a:rPr lang="ru-RU" altLang="en-US" sz="2400" dirty="0">
                <a:cs typeface="Arial" panose="020B0604020202020204" pitchFamily="34" charset="0"/>
              </a:rPr>
              <a:t>Отдих, </a:t>
            </a:r>
            <a:r>
              <a:rPr lang="ru-RU" altLang="en-US" sz="2400" dirty="0" err="1">
                <a:cs typeface="Arial" panose="020B0604020202020204" pitchFamily="34" charset="0"/>
              </a:rPr>
              <a:t>култура</a:t>
            </a:r>
            <a:r>
              <a:rPr lang="ru-RU" altLang="en-US" sz="2400" dirty="0">
                <a:cs typeface="Arial" panose="020B0604020202020204" pitchFamily="34" charset="0"/>
              </a:rPr>
              <a:t>, спорт и </a:t>
            </a:r>
            <a:r>
              <a:rPr lang="ru-RU" altLang="en-US" sz="2400" dirty="0" err="1">
                <a:cs typeface="Arial" panose="020B0604020202020204" pitchFamily="34" charset="0"/>
              </a:rPr>
              <a:t>туризъм</a:t>
            </a:r>
            <a:r>
              <a:rPr lang="ru-RU" altLang="en-US" sz="2400" dirty="0">
                <a:cs typeface="Arial" panose="020B0604020202020204" pitchFamily="34" charset="0"/>
              </a:rPr>
              <a:t> и </a:t>
            </a:r>
            <a:r>
              <a:rPr lang="ru-RU" altLang="en-US" sz="2400" dirty="0" err="1">
                <a:cs typeface="Arial" panose="020B0604020202020204" pitchFamily="34" charset="0"/>
              </a:rPr>
              <a:t>други</a:t>
            </a:r>
            <a:r>
              <a:rPr lang="ru-RU" altLang="en-US" sz="2400" dirty="0">
                <a:cs typeface="Arial" panose="020B0604020202020204" pitchFamily="34" charset="0"/>
              </a:rPr>
              <a:t> </a:t>
            </a:r>
            <a:r>
              <a:rPr lang="ru-RU" altLang="en-US" sz="2400" dirty="0" err="1">
                <a:cs typeface="Arial" panose="020B0604020202020204" pitchFamily="34" charset="0"/>
              </a:rPr>
              <a:t>икономически</a:t>
            </a:r>
            <a:r>
              <a:rPr lang="ru-RU" altLang="en-US" sz="2400" dirty="0">
                <a:cs typeface="Arial" panose="020B0604020202020204" pitchFamily="34" charset="0"/>
              </a:rPr>
              <a:t> </a:t>
            </a:r>
            <a:r>
              <a:rPr lang="ru-RU" altLang="en-US" sz="2400" dirty="0" err="1">
                <a:cs typeface="Arial" panose="020B0604020202020204" pitchFamily="34" charset="0"/>
              </a:rPr>
              <a:t>дейности</a:t>
            </a:r>
            <a:endParaRPr lang="ru-RU" altLang="en-US" sz="2400" dirty="0">
              <a:cs typeface="Arial" panose="020B0604020202020204" pitchFamily="34" charset="0"/>
            </a:endParaRPr>
          </a:p>
          <a:p>
            <a:pPr algn="just">
              <a:lnSpc>
                <a:spcPct val="110000"/>
              </a:lnSpc>
              <a:spcBef>
                <a:spcPct val="20000"/>
              </a:spcBef>
              <a:buClr>
                <a:schemeClr val="tx1"/>
              </a:buClr>
              <a:buFont typeface="Wingdings" panose="05000000000000000000" pitchFamily="2" charset="2"/>
              <a:buChar char="§"/>
            </a:pPr>
            <a:r>
              <a:rPr lang="ru-RU" altLang="en-US" sz="2400" dirty="0" err="1">
                <a:cs typeface="Arial" panose="020B0604020202020204" pitchFamily="34" charset="0"/>
              </a:rPr>
              <a:t>Градоустройство</a:t>
            </a:r>
            <a:r>
              <a:rPr lang="ru-RU" altLang="en-US" sz="2400" dirty="0">
                <a:cs typeface="Arial" panose="020B0604020202020204" pitchFamily="34" charset="0"/>
              </a:rPr>
              <a:t> и </a:t>
            </a:r>
            <a:r>
              <a:rPr lang="ru-RU" altLang="en-US" sz="2400" dirty="0" err="1">
                <a:cs typeface="Arial" panose="020B0604020202020204" pitchFamily="34" charset="0"/>
              </a:rPr>
              <a:t>планиране</a:t>
            </a:r>
            <a:endParaRPr lang="ru-RU" altLang="en-US" sz="2400" dirty="0">
              <a:cs typeface="Arial" panose="020B0604020202020204" pitchFamily="34" charset="0"/>
            </a:endParaRPr>
          </a:p>
          <a:p>
            <a:pPr algn="just">
              <a:lnSpc>
                <a:spcPct val="110000"/>
              </a:lnSpc>
              <a:spcBef>
                <a:spcPct val="20000"/>
              </a:spcBef>
              <a:buClr>
                <a:schemeClr val="tx1"/>
              </a:buClr>
              <a:buFont typeface="Wingdings" panose="05000000000000000000" pitchFamily="2" charset="2"/>
              <a:buChar char="§"/>
            </a:pPr>
            <a:r>
              <a:rPr lang="ru-RU" altLang="en-US" sz="2400" dirty="0">
                <a:cs typeface="Arial" panose="020B0604020202020204" pitchFamily="34" charset="0"/>
              </a:rPr>
              <a:t>Административно-технически услуги– граждански </a:t>
            </a:r>
            <a:r>
              <a:rPr lang="ru-RU" altLang="en-US" sz="2400" dirty="0" err="1">
                <a:cs typeface="Arial" panose="020B0604020202020204" pitchFamily="34" charset="0"/>
              </a:rPr>
              <a:t>регистри</a:t>
            </a:r>
            <a:r>
              <a:rPr lang="ru-RU" altLang="en-US" sz="2400" dirty="0">
                <a:cs typeface="Arial" panose="020B0604020202020204" pitchFamily="34" charset="0"/>
              </a:rPr>
              <a:t>; разрешения на </a:t>
            </a:r>
            <a:r>
              <a:rPr lang="ru-RU" altLang="en-US" sz="2400" dirty="0" err="1">
                <a:cs typeface="Arial" panose="020B0604020202020204" pitchFamily="34" charset="0"/>
              </a:rPr>
              <a:t>строителство</a:t>
            </a:r>
            <a:r>
              <a:rPr lang="ru-RU" altLang="en-US" sz="2400" dirty="0">
                <a:cs typeface="Arial" panose="020B0604020202020204" pitchFamily="34" charset="0"/>
              </a:rPr>
              <a:t> и т.н.</a:t>
            </a:r>
          </a:p>
        </p:txBody>
      </p:sp>
    </p:spTree>
    <p:extLst>
      <p:ext uri="{BB962C8B-B14F-4D97-AF65-F5344CB8AC3E}">
        <p14:creationId xmlns:p14="http://schemas.microsoft.com/office/powerpoint/2010/main" val="31037120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058931"/>
          </a:xfrm>
        </p:spPr>
        <p:txBody>
          <a:bodyPr>
            <a:noAutofit/>
          </a:bodyPr>
          <a:lstStyle/>
          <a:p>
            <a:pPr algn="ctr"/>
            <a:r>
              <a:rPr lang="en-US" sz="2800" dirty="0" err="1">
                <a:latin typeface="Arial" panose="020B0604020202020204" pitchFamily="34" charset="0"/>
                <a:cs typeface="Arial" panose="020B0604020202020204" pitchFamily="34" charset="0"/>
              </a:rPr>
              <a:t>Социални</a:t>
            </a:r>
            <a:r>
              <a:rPr lang="en-US" sz="2800" dirty="0">
                <a:latin typeface="Arial" panose="020B0604020202020204" pitchFamily="34" charset="0"/>
                <a:cs typeface="Arial" panose="020B0604020202020204" pitchFamily="34" charset="0"/>
              </a:rPr>
              <a:t> у</a:t>
            </a:r>
            <a:r>
              <a:rPr lang="bg-BG" sz="2800" dirty="0">
                <a:latin typeface="Arial" panose="020B0604020202020204" pitchFamily="34" charset="0"/>
                <a:cs typeface="Arial" panose="020B0604020202020204" pitchFamily="34" charset="0"/>
              </a:rPr>
              <a:t>слуги, </a:t>
            </a:r>
            <a:r>
              <a:rPr lang="ru-RU" sz="2800" dirty="0" err="1">
                <a:latin typeface="Arial" panose="020B0604020202020204" pitchFamily="34" charset="0"/>
                <a:cs typeface="Arial" panose="020B0604020202020204" pitchFamily="34" charset="0"/>
              </a:rPr>
              <a:t>предоставяни</a:t>
            </a:r>
            <a:r>
              <a:rPr lang="ru-RU" sz="2800" dirty="0">
                <a:latin typeface="Arial" panose="020B0604020202020204" pitchFamily="34" charset="0"/>
                <a:cs typeface="Arial" panose="020B0604020202020204" pitchFamily="34" charset="0"/>
              </a:rPr>
              <a:t> от </a:t>
            </a:r>
            <a:r>
              <a:rPr lang="ru-RU" sz="2800" dirty="0" err="1">
                <a:latin typeface="Arial" panose="020B0604020202020204" pitchFamily="34" charset="0"/>
                <a:cs typeface="Arial" panose="020B0604020202020204" pitchFamily="34" charset="0"/>
              </a:rPr>
              <a:t>общините</a:t>
            </a: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222873"/>
            <a:ext cx="11512627" cy="5343180"/>
          </a:xfrm>
        </p:spPr>
        <p:txBody>
          <a:bodyPr>
            <a:normAutofit fontScale="92500"/>
          </a:bodyPr>
          <a:lstStyle/>
          <a:p>
            <a:pPr marL="45720" indent="0">
              <a:buNone/>
            </a:pPr>
            <a:endParaRPr lang="bg-BG" dirty="0"/>
          </a:p>
          <a:p>
            <a:pPr>
              <a:lnSpc>
                <a:spcPct val="110000"/>
              </a:lnSpc>
              <a:spcBef>
                <a:spcPct val="20000"/>
              </a:spcBef>
              <a:buClr>
                <a:schemeClr val="tx1"/>
              </a:buClr>
              <a:buFont typeface="Wingdings" panose="05000000000000000000" pitchFamily="2" charset="2"/>
              <a:buChar char="§"/>
            </a:pPr>
            <a:r>
              <a:rPr lang="ru-RU" altLang="en-US" sz="2800" dirty="0">
                <a:latin typeface="Arial" panose="020B0604020202020204" pitchFamily="34" charset="0"/>
                <a:cs typeface="Arial" panose="020B0604020202020204" pitchFamily="34" charset="0"/>
              </a:rPr>
              <a:t>Социални услуги: </a:t>
            </a:r>
            <a:r>
              <a:rPr lang="ru-RU" altLang="en-US" sz="2800" dirty="0" err="1">
                <a:latin typeface="Arial" panose="020B0604020202020204" pitchFamily="34" charset="0"/>
                <a:cs typeface="Arial" panose="020B0604020202020204" pitchFamily="34" charset="0"/>
              </a:rPr>
              <a:t>общините</a:t>
            </a:r>
            <a:r>
              <a:rPr lang="ru-RU" altLang="en-US" sz="2800" dirty="0">
                <a:latin typeface="Arial" panose="020B0604020202020204" pitchFamily="34" charset="0"/>
                <a:cs typeface="Arial" panose="020B0604020202020204" pitchFamily="34" charset="0"/>
              </a:rPr>
              <a:t> предоставят </a:t>
            </a:r>
            <a:r>
              <a:rPr lang="ru-RU" altLang="en-US" sz="2800" dirty="0" err="1">
                <a:latin typeface="Arial" panose="020B0604020202020204" pitchFamily="34" charset="0"/>
                <a:cs typeface="Arial" panose="020B0604020202020204" pitchFamily="34" charset="0"/>
              </a:rPr>
              <a:t>пряко</a:t>
            </a:r>
            <a:r>
              <a:rPr lang="ru-RU" altLang="en-US" sz="2800" dirty="0">
                <a:latin typeface="Arial" panose="020B0604020202020204" pitchFamily="34" charset="0"/>
                <a:cs typeface="Arial" panose="020B0604020202020204" pitchFamily="34" charset="0"/>
              </a:rPr>
              <a:t> 87% от </a:t>
            </a:r>
            <a:r>
              <a:rPr lang="ru-RU" altLang="en-US" sz="2800" dirty="0" err="1">
                <a:latin typeface="Arial" panose="020B0604020202020204" pitchFamily="34" charset="0"/>
                <a:cs typeface="Arial" panose="020B0604020202020204" pitchFamily="34" charset="0"/>
              </a:rPr>
              <a:t>всички</a:t>
            </a:r>
            <a:r>
              <a:rPr lang="ru-RU" altLang="en-US" sz="2800" dirty="0">
                <a:latin typeface="Arial" panose="020B0604020202020204" pitchFamily="34" charset="0"/>
                <a:cs typeface="Arial" panose="020B0604020202020204" pitchFamily="34" charset="0"/>
              </a:rPr>
              <a:t> услуги, а </a:t>
            </a:r>
            <a:r>
              <a:rPr lang="ru-RU" altLang="en-US" sz="2800" dirty="0" err="1">
                <a:latin typeface="Arial" panose="020B0604020202020204" pitchFamily="34" charset="0"/>
                <a:cs typeface="Arial" panose="020B0604020202020204" pitchFamily="34" charset="0"/>
              </a:rPr>
              <a:t>останалата</a:t>
            </a:r>
            <a:r>
              <a:rPr lang="ru-RU" altLang="en-US" sz="2800" dirty="0">
                <a:latin typeface="Arial" panose="020B0604020202020204" pitchFamily="34" charset="0"/>
                <a:cs typeface="Arial" panose="020B0604020202020204" pitchFamily="34" charset="0"/>
              </a:rPr>
              <a:t> част се </a:t>
            </a:r>
            <a:r>
              <a:rPr lang="ru-RU" altLang="en-US" sz="2800" dirty="0" err="1">
                <a:latin typeface="Arial" panose="020B0604020202020204" pitchFamily="34" charset="0"/>
                <a:cs typeface="Arial" panose="020B0604020202020204" pitchFamily="34" charset="0"/>
              </a:rPr>
              <a:t>предоставя</a:t>
            </a:r>
            <a:r>
              <a:rPr lang="ru-RU" altLang="en-US" sz="2800" dirty="0">
                <a:latin typeface="Arial" panose="020B0604020202020204" pitchFamily="34" charset="0"/>
                <a:cs typeface="Arial" panose="020B0604020202020204" pitchFamily="34" charset="0"/>
              </a:rPr>
              <a:t> от </a:t>
            </a:r>
            <a:r>
              <a:rPr lang="ru-RU" altLang="en-US" sz="2800" dirty="0" err="1">
                <a:latin typeface="Arial" panose="020B0604020202020204" pitchFamily="34" charset="0"/>
                <a:cs typeface="Arial" panose="020B0604020202020204" pitchFamily="34" charset="0"/>
              </a:rPr>
              <a:t>частни</a:t>
            </a:r>
            <a:r>
              <a:rPr lang="ru-RU" altLang="en-US" sz="2800" dirty="0">
                <a:latin typeface="Arial" panose="020B0604020202020204" pitchFamily="34" charset="0"/>
                <a:cs typeface="Arial" panose="020B0604020202020204" pitchFamily="34" charset="0"/>
              </a:rPr>
              <a:t> </a:t>
            </a:r>
            <a:r>
              <a:rPr lang="ru-RU" altLang="en-US" sz="2800" dirty="0" err="1">
                <a:latin typeface="Arial" panose="020B0604020202020204" pitchFamily="34" charset="0"/>
                <a:cs typeface="Arial" panose="020B0604020202020204" pitchFamily="34" charset="0"/>
              </a:rPr>
              <a:t>субекти</a:t>
            </a:r>
            <a:r>
              <a:rPr lang="ru-RU" altLang="en-US" sz="2800" dirty="0">
                <a:latin typeface="Arial" panose="020B0604020202020204" pitchFamily="34" charset="0"/>
                <a:cs typeface="Arial" panose="020B0604020202020204" pitchFamily="34" charset="0"/>
              </a:rPr>
              <a:t>. </a:t>
            </a:r>
            <a:endParaRPr lang="en-US" altLang="en-US" sz="2800" dirty="0">
              <a:latin typeface="Arial" panose="020B0604020202020204" pitchFamily="34" charset="0"/>
              <a:cs typeface="Arial" panose="020B0604020202020204" pitchFamily="34" charset="0"/>
            </a:endParaRPr>
          </a:p>
          <a:p>
            <a:pPr>
              <a:lnSpc>
                <a:spcPct val="110000"/>
              </a:lnSpc>
              <a:spcBef>
                <a:spcPct val="20000"/>
              </a:spcBef>
              <a:buClr>
                <a:schemeClr val="tx1"/>
              </a:buClr>
              <a:buFont typeface="Wingdings" panose="05000000000000000000" pitchFamily="2" charset="2"/>
              <a:buChar char="§"/>
            </a:pPr>
            <a:r>
              <a:rPr lang="ru-RU" altLang="en-US" sz="2800" dirty="0" err="1">
                <a:latin typeface="Arial" panose="020B0604020202020204" pitchFamily="34" charset="0"/>
                <a:cs typeface="Arial" panose="020B0604020202020204" pitchFamily="34" charset="0"/>
              </a:rPr>
              <a:t>Общините</a:t>
            </a:r>
            <a:r>
              <a:rPr lang="ru-RU" altLang="en-US" sz="2800" dirty="0">
                <a:latin typeface="Arial" panose="020B0604020202020204" pitchFamily="34" charset="0"/>
                <a:cs typeface="Arial" panose="020B0604020202020204" pitchFamily="34" charset="0"/>
              </a:rPr>
              <a:t> </a:t>
            </a:r>
            <a:r>
              <a:rPr lang="ru-RU" altLang="en-US" sz="2800" dirty="0" err="1">
                <a:latin typeface="Arial" panose="020B0604020202020204" pitchFamily="34" charset="0"/>
                <a:cs typeface="Arial" panose="020B0604020202020204" pitchFamily="34" charset="0"/>
              </a:rPr>
              <a:t>ръководят</a:t>
            </a:r>
            <a:r>
              <a:rPr lang="ru-RU" altLang="en-US" sz="2800" dirty="0">
                <a:latin typeface="Arial" panose="020B0604020202020204" pitchFamily="34" charset="0"/>
                <a:cs typeface="Arial" panose="020B0604020202020204" pitchFamily="34" charset="0"/>
              </a:rPr>
              <a:t> и предоставят </a:t>
            </a:r>
            <a:r>
              <a:rPr lang="ru-RU" altLang="en-US" sz="2800" dirty="0" err="1">
                <a:latin typeface="Arial" panose="020B0604020202020204" pitchFamily="34" charset="0"/>
                <a:cs typeface="Arial" panose="020B0604020202020204" pitchFamily="34" charset="0"/>
              </a:rPr>
              <a:t>грижа</a:t>
            </a:r>
            <a:r>
              <a:rPr lang="ru-RU" altLang="en-US" sz="2800" dirty="0">
                <a:latin typeface="Arial" panose="020B0604020202020204" pitchFamily="34" charset="0"/>
                <a:cs typeface="Arial" panose="020B0604020202020204" pitchFamily="34" charset="0"/>
              </a:rPr>
              <a:t> за </a:t>
            </a:r>
            <a:r>
              <a:rPr lang="ru-RU" altLang="en-US" sz="2800" dirty="0" err="1">
                <a:latin typeface="Arial" panose="020B0604020202020204" pitchFamily="34" charset="0"/>
                <a:cs typeface="Arial" panose="020B0604020202020204" pitchFamily="34" charset="0"/>
              </a:rPr>
              <a:t>хората</a:t>
            </a:r>
            <a:r>
              <a:rPr lang="ru-RU" altLang="en-US" sz="2800" dirty="0">
                <a:latin typeface="Arial" panose="020B0604020202020204" pitchFamily="34" charset="0"/>
                <a:cs typeface="Arial" panose="020B0604020202020204" pitchFamily="34" charset="0"/>
              </a:rPr>
              <a:t> в </a:t>
            </a:r>
            <a:r>
              <a:rPr lang="ru-RU" altLang="en-US" sz="2800" dirty="0" err="1">
                <a:latin typeface="Arial" panose="020B0604020202020204" pitchFamily="34" charset="0"/>
                <a:cs typeface="Arial" panose="020B0604020202020204" pitchFamily="34" charset="0"/>
              </a:rPr>
              <a:t>социалните</a:t>
            </a:r>
            <a:r>
              <a:rPr lang="ru-RU" altLang="en-US" sz="2800" dirty="0">
                <a:latin typeface="Arial" panose="020B0604020202020204" pitchFamily="34" charset="0"/>
                <a:cs typeface="Arial" panose="020B0604020202020204" pitchFamily="34" charset="0"/>
              </a:rPr>
              <a:t> услуги</a:t>
            </a:r>
            <a:r>
              <a:rPr lang="en-US" altLang="en-US" sz="2800" dirty="0">
                <a:latin typeface="Arial" panose="020B0604020202020204" pitchFamily="34" charset="0"/>
                <a:cs typeface="Arial" panose="020B0604020202020204" pitchFamily="34" charset="0"/>
              </a:rPr>
              <a:t>: </a:t>
            </a:r>
          </a:p>
          <a:p>
            <a:pPr lvl="1">
              <a:lnSpc>
                <a:spcPct val="110000"/>
              </a:lnSpc>
              <a:spcBef>
                <a:spcPct val="20000"/>
              </a:spcBef>
              <a:buClr>
                <a:schemeClr val="tx1"/>
              </a:buClr>
              <a:buFont typeface="Wingdings" panose="05000000000000000000" pitchFamily="2" charset="2"/>
              <a:buChar char="§"/>
            </a:pPr>
            <a:r>
              <a:rPr lang="ru-RU" altLang="en-US" sz="2600" dirty="0">
                <a:latin typeface="Arial" panose="020B0604020202020204" pitchFamily="34" charset="0"/>
                <a:cs typeface="Arial" panose="020B0604020202020204" pitchFamily="34" charset="0"/>
              </a:rPr>
              <a:t>167 </a:t>
            </a:r>
            <a:r>
              <a:rPr lang="ru-RU" altLang="en-US" sz="2600" dirty="0" err="1">
                <a:latin typeface="Arial" panose="020B0604020202020204" pitchFamily="34" charset="0"/>
                <a:cs typeface="Arial" panose="020B0604020202020204" pitchFamily="34" charset="0"/>
              </a:rPr>
              <a:t>са</a:t>
            </a:r>
            <a:r>
              <a:rPr lang="ru-RU" altLang="en-US" sz="2600" dirty="0">
                <a:latin typeface="Arial" panose="020B0604020202020204" pitchFamily="34" charset="0"/>
                <a:cs typeface="Arial" panose="020B0604020202020204" pitchFamily="34" charset="0"/>
              </a:rPr>
              <a:t> </a:t>
            </a:r>
            <a:r>
              <a:rPr lang="ru-RU" altLang="en-US" sz="2600" dirty="0" err="1">
                <a:latin typeface="Arial" panose="020B0604020202020204" pitchFamily="34" charset="0"/>
                <a:cs typeface="Arial" panose="020B0604020202020204" pitchFamily="34" charset="0"/>
              </a:rPr>
              <a:t>домове</a:t>
            </a:r>
            <a:r>
              <a:rPr lang="ru-RU" altLang="en-US" sz="2600" dirty="0">
                <a:latin typeface="Arial" panose="020B0604020202020204" pitchFamily="34" charset="0"/>
                <a:cs typeface="Arial" panose="020B0604020202020204" pitchFamily="34" charset="0"/>
              </a:rPr>
              <a:t> за </a:t>
            </a:r>
            <a:r>
              <a:rPr lang="ru-RU" altLang="en-US" sz="2600" dirty="0" err="1">
                <a:latin typeface="Arial" panose="020B0604020202020204" pitchFamily="34" charset="0"/>
                <a:cs typeface="Arial" panose="020B0604020202020204" pitchFamily="34" charset="0"/>
              </a:rPr>
              <a:t>възрастни</a:t>
            </a:r>
            <a:r>
              <a:rPr lang="ru-RU" altLang="en-US" sz="2600" dirty="0">
                <a:latin typeface="Arial" panose="020B0604020202020204" pitchFamily="34" charset="0"/>
                <a:cs typeface="Arial" panose="020B0604020202020204" pitchFamily="34" charset="0"/>
              </a:rPr>
              <a:t> с </a:t>
            </a:r>
            <a:r>
              <a:rPr lang="ru-RU" altLang="en-US" sz="2600" dirty="0" err="1">
                <a:latin typeface="Arial" panose="020B0604020202020204" pitchFamily="34" charset="0"/>
                <a:cs typeface="Arial" panose="020B0604020202020204" pitchFamily="34" charset="0"/>
              </a:rPr>
              <a:t>различни</a:t>
            </a:r>
            <a:r>
              <a:rPr lang="ru-RU" altLang="en-US" sz="2600" dirty="0">
                <a:latin typeface="Arial" panose="020B0604020202020204" pitchFamily="34" charset="0"/>
                <a:cs typeface="Arial" panose="020B0604020202020204" pitchFamily="34" charset="0"/>
              </a:rPr>
              <a:t> </a:t>
            </a:r>
            <a:r>
              <a:rPr lang="ru-RU" altLang="en-US" sz="2600" dirty="0" err="1">
                <a:latin typeface="Arial" panose="020B0604020202020204" pitchFamily="34" charset="0"/>
                <a:cs typeface="Arial" panose="020B0604020202020204" pitchFamily="34" charset="0"/>
              </a:rPr>
              <a:t>увреждания</a:t>
            </a:r>
            <a:r>
              <a:rPr lang="ru-RU" altLang="en-US" sz="2600" dirty="0">
                <a:latin typeface="Arial" panose="020B0604020202020204" pitchFamily="34" charset="0"/>
                <a:cs typeface="Arial" panose="020B0604020202020204" pitchFamily="34" charset="0"/>
              </a:rPr>
              <a:t> или за </a:t>
            </a:r>
            <a:r>
              <a:rPr lang="ru-RU" altLang="en-US" sz="2600" dirty="0" err="1">
                <a:latin typeface="Arial" panose="020B0604020202020204" pitchFamily="34" charset="0"/>
                <a:cs typeface="Arial" panose="020B0604020202020204" pitchFamily="34" charset="0"/>
              </a:rPr>
              <a:t>възрастни</a:t>
            </a:r>
            <a:r>
              <a:rPr lang="ru-RU" altLang="en-US" sz="2600" dirty="0">
                <a:latin typeface="Arial" panose="020B0604020202020204" pitchFamily="34" charset="0"/>
                <a:cs typeface="Arial" panose="020B0604020202020204" pitchFamily="34" charset="0"/>
              </a:rPr>
              <a:t> хора; </a:t>
            </a:r>
            <a:endParaRPr lang="en-US" altLang="en-US" sz="2600" dirty="0">
              <a:latin typeface="Arial" panose="020B0604020202020204" pitchFamily="34" charset="0"/>
              <a:cs typeface="Arial" panose="020B0604020202020204" pitchFamily="34" charset="0"/>
            </a:endParaRPr>
          </a:p>
          <a:p>
            <a:pPr lvl="1">
              <a:lnSpc>
                <a:spcPct val="110000"/>
              </a:lnSpc>
              <a:spcBef>
                <a:spcPct val="20000"/>
              </a:spcBef>
              <a:buClr>
                <a:schemeClr val="tx1"/>
              </a:buClr>
              <a:buFont typeface="Wingdings" panose="05000000000000000000" pitchFamily="2" charset="2"/>
              <a:buChar char="§"/>
            </a:pPr>
            <a:r>
              <a:rPr lang="ru-RU" altLang="en-US" sz="2600" dirty="0">
                <a:latin typeface="Arial" panose="020B0604020202020204" pitchFamily="34" charset="0"/>
                <a:cs typeface="Arial" panose="020B0604020202020204" pitchFamily="34" charset="0"/>
              </a:rPr>
              <a:t>569 </a:t>
            </a:r>
            <a:r>
              <a:rPr lang="ru-RU" altLang="en-US" sz="2600" dirty="0" err="1">
                <a:latin typeface="Arial" panose="020B0604020202020204" pitchFamily="34" charset="0"/>
                <a:cs typeface="Arial" panose="020B0604020202020204" pitchFamily="34" charset="0"/>
              </a:rPr>
              <a:t>са</a:t>
            </a:r>
            <a:r>
              <a:rPr lang="ru-RU" altLang="en-US" sz="2600" dirty="0">
                <a:latin typeface="Arial" panose="020B0604020202020204" pitchFamily="34" charset="0"/>
                <a:cs typeface="Arial" panose="020B0604020202020204" pitchFamily="34" charset="0"/>
              </a:rPr>
              <a:t> </a:t>
            </a:r>
            <a:r>
              <a:rPr lang="ru-RU" altLang="en-US" sz="2600" dirty="0" err="1">
                <a:latin typeface="Arial" panose="020B0604020202020204" pitchFamily="34" charset="0"/>
                <a:cs typeface="Arial" panose="020B0604020202020204" pitchFamily="34" charset="0"/>
              </a:rPr>
              <a:t>дневни</a:t>
            </a:r>
            <a:r>
              <a:rPr lang="ru-RU" altLang="en-US" sz="2600" dirty="0">
                <a:latin typeface="Arial" panose="020B0604020202020204" pitchFamily="34" charset="0"/>
                <a:cs typeface="Arial" panose="020B0604020202020204" pitchFamily="34" charset="0"/>
              </a:rPr>
              <a:t> </a:t>
            </a:r>
            <a:r>
              <a:rPr lang="ru-RU" altLang="en-US" sz="2600" dirty="0" err="1">
                <a:latin typeface="Arial" panose="020B0604020202020204" pitchFamily="34" charset="0"/>
                <a:cs typeface="Arial" panose="020B0604020202020204" pitchFamily="34" charset="0"/>
              </a:rPr>
              <a:t>центрове</a:t>
            </a:r>
            <a:r>
              <a:rPr lang="ru-RU" altLang="en-US" sz="2600" dirty="0">
                <a:latin typeface="Arial" panose="020B0604020202020204" pitchFamily="34" charset="0"/>
                <a:cs typeface="Arial" panose="020B0604020202020204" pitchFamily="34" charset="0"/>
              </a:rPr>
              <a:t> и </a:t>
            </a:r>
            <a:r>
              <a:rPr lang="ru-RU" altLang="en-US" sz="2600" dirty="0" err="1">
                <a:latin typeface="Arial" panose="020B0604020202020204" pitchFamily="34" charset="0"/>
                <a:cs typeface="Arial" panose="020B0604020202020204" pitchFamily="34" charset="0"/>
              </a:rPr>
              <a:t>дневни</a:t>
            </a:r>
            <a:r>
              <a:rPr lang="ru-RU" altLang="en-US" sz="2600" dirty="0">
                <a:latin typeface="Arial" panose="020B0604020202020204" pitchFamily="34" charset="0"/>
                <a:cs typeface="Arial" panose="020B0604020202020204" pitchFamily="34" charset="0"/>
              </a:rPr>
              <a:t> </a:t>
            </a:r>
            <a:r>
              <a:rPr lang="ru-RU" altLang="en-US" sz="2600" dirty="0" err="1">
                <a:latin typeface="Arial" panose="020B0604020202020204" pitchFamily="34" charset="0"/>
                <a:cs typeface="Arial" panose="020B0604020202020204" pitchFamily="34" charset="0"/>
              </a:rPr>
              <a:t>грижи</a:t>
            </a:r>
            <a:r>
              <a:rPr lang="ru-RU" altLang="en-US" sz="2600" dirty="0">
                <a:latin typeface="Arial" panose="020B0604020202020204" pitchFamily="34" charset="0"/>
                <a:cs typeface="Arial" panose="020B0604020202020204" pitchFamily="34" charset="0"/>
              </a:rPr>
              <a:t> в </a:t>
            </a:r>
            <a:r>
              <a:rPr lang="ru-RU" altLang="en-US" sz="2600" dirty="0" err="1">
                <a:latin typeface="Arial" panose="020B0604020202020204" pitchFamily="34" charset="0"/>
                <a:cs typeface="Arial" panose="020B0604020202020204" pitchFamily="34" charset="0"/>
              </a:rPr>
              <a:t>общността</a:t>
            </a:r>
            <a:r>
              <a:rPr lang="ru-RU" altLang="en-US" sz="2600" dirty="0">
                <a:latin typeface="Arial" panose="020B0604020202020204" pitchFamily="34" charset="0"/>
                <a:cs typeface="Arial" panose="020B0604020202020204" pitchFamily="34" charset="0"/>
              </a:rPr>
              <a:t>: </a:t>
            </a:r>
            <a:endParaRPr lang="en-US" altLang="en-US" sz="2600" dirty="0">
              <a:latin typeface="Arial" panose="020B0604020202020204" pitchFamily="34" charset="0"/>
              <a:cs typeface="Arial" panose="020B0604020202020204" pitchFamily="34" charset="0"/>
            </a:endParaRPr>
          </a:p>
          <a:p>
            <a:pPr lvl="1">
              <a:lnSpc>
                <a:spcPct val="110000"/>
              </a:lnSpc>
              <a:spcBef>
                <a:spcPct val="20000"/>
              </a:spcBef>
              <a:buClr>
                <a:schemeClr val="tx1"/>
              </a:buClr>
              <a:buFont typeface="Wingdings" panose="05000000000000000000" pitchFamily="2" charset="2"/>
              <a:buChar char="§"/>
            </a:pPr>
            <a:r>
              <a:rPr lang="ru-RU" altLang="en-US" sz="2600" dirty="0">
                <a:latin typeface="Arial" panose="020B0604020202020204" pitchFamily="34" charset="0"/>
                <a:cs typeface="Arial" panose="020B0604020202020204" pitchFamily="34" charset="0"/>
              </a:rPr>
              <a:t>625 </a:t>
            </a:r>
            <a:r>
              <a:rPr lang="ru-RU" altLang="en-US" sz="2600" dirty="0" err="1">
                <a:latin typeface="Arial" panose="020B0604020202020204" pitchFamily="34" charset="0"/>
                <a:cs typeface="Arial" panose="020B0604020202020204" pitchFamily="34" charset="0"/>
              </a:rPr>
              <a:t>са</a:t>
            </a:r>
            <a:r>
              <a:rPr lang="ru-RU" altLang="en-US" sz="2600" dirty="0">
                <a:latin typeface="Arial" panose="020B0604020202020204" pitchFamily="34" charset="0"/>
                <a:cs typeface="Arial" panose="020B0604020202020204" pitchFamily="34" charset="0"/>
              </a:rPr>
              <a:t> </a:t>
            </a:r>
            <a:r>
              <a:rPr lang="ru-RU" altLang="en-US" sz="2600" dirty="0" err="1">
                <a:latin typeface="Arial" panose="020B0604020202020204" pitchFamily="34" charset="0"/>
                <a:cs typeface="Arial" panose="020B0604020202020204" pitchFamily="34" charset="0"/>
              </a:rPr>
              <a:t>резидентните</a:t>
            </a:r>
            <a:r>
              <a:rPr lang="ru-RU" altLang="en-US" sz="2600" dirty="0">
                <a:latin typeface="Arial" panose="020B0604020202020204" pitchFamily="34" charset="0"/>
                <a:cs typeface="Arial" panose="020B0604020202020204" pitchFamily="34" charset="0"/>
              </a:rPr>
              <a:t> услуги в </a:t>
            </a:r>
            <a:r>
              <a:rPr lang="ru-RU" altLang="en-US" sz="2600" dirty="0" err="1">
                <a:latin typeface="Arial" panose="020B0604020202020204" pitchFamily="34" charset="0"/>
                <a:cs typeface="Arial" panose="020B0604020202020204" pitchFamily="34" charset="0"/>
              </a:rPr>
              <a:t>общността</a:t>
            </a:r>
            <a:r>
              <a:rPr lang="ru-RU" altLang="en-US" sz="2600" dirty="0">
                <a:latin typeface="Arial" panose="020B0604020202020204" pitchFamily="34" charset="0"/>
                <a:cs typeface="Arial" panose="020B0604020202020204" pitchFamily="34" charset="0"/>
              </a:rPr>
              <a:t>; </a:t>
            </a:r>
            <a:endParaRPr lang="en-US" altLang="en-US" sz="2600" dirty="0">
              <a:latin typeface="Arial" panose="020B0604020202020204" pitchFamily="34" charset="0"/>
              <a:cs typeface="Arial" panose="020B0604020202020204" pitchFamily="34" charset="0"/>
            </a:endParaRPr>
          </a:p>
          <a:p>
            <a:pPr lvl="1">
              <a:lnSpc>
                <a:spcPct val="110000"/>
              </a:lnSpc>
              <a:spcBef>
                <a:spcPct val="20000"/>
              </a:spcBef>
              <a:buClr>
                <a:schemeClr val="tx1"/>
              </a:buClr>
              <a:buFont typeface="Wingdings" panose="05000000000000000000" pitchFamily="2" charset="2"/>
              <a:buChar char="§"/>
            </a:pPr>
            <a:r>
              <a:rPr lang="ru-RU" altLang="en-US" sz="2600" dirty="0">
                <a:latin typeface="Arial" panose="020B0604020202020204" pitchFamily="34" charset="0"/>
                <a:cs typeface="Arial" panose="020B0604020202020204" pitchFamily="34" charset="0"/>
              </a:rPr>
              <a:t>1387 </a:t>
            </a:r>
            <a:r>
              <a:rPr lang="ru-RU" altLang="en-US" sz="2600" dirty="0" err="1">
                <a:latin typeface="Arial" panose="020B0604020202020204" pitchFamily="34" charset="0"/>
                <a:cs typeface="Arial" panose="020B0604020202020204" pitchFamily="34" charset="0"/>
              </a:rPr>
              <a:t>са</a:t>
            </a:r>
            <a:r>
              <a:rPr lang="ru-RU" altLang="en-US" sz="2600" dirty="0">
                <a:latin typeface="Arial" panose="020B0604020202020204" pitchFamily="34" charset="0"/>
                <a:cs typeface="Arial" panose="020B0604020202020204" pitchFamily="34" charset="0"/>
              </a:rPr>
              <a:t> </a:t>
            </a:r>
            <a:r>
              <a:rPr lang="ru-RU" altLang="en-US" sz="2600" dirty="0" err="1">
                <a:latin typeface="Arial" panose="020B0604020202020204" pitchFamily="34" charset="0"/>
                <a:cs typeface="Arial" panose="020B0604020202020204" pitchFamily="34" charset="0"/>
              </a:rPr>
              <a:t>пенсионерските</a:t>
            </a:r>
            <a:r>
              <a:rPr lang="ru-RU" altLang="en-US" sz="2600" dirty="0">
                <a:latin typeface="Arial" panose="020B0604020202020204" pitchFamily="34" charset="0"/>
                <a:cs typeface="Arial" panose="020B0604020202020204" pitchFamily="34" charset="0"/>
              </a:rPr>
              <a:t> </a:t>
            </a:r>
            <a:r>
              <a:rPr lang="ru-RU" altLang="en-US" sz="2600" dirty="0" err="1">
                <a:latin typeface="Arial" panose="020B0604020202020204" pitchFamily="34" charset="0"/>
                <a:cs typeface="Arial" panose="020B0604020202020204" pitchFamily="34" charset="0"/>
              </a:rPr>
              <a:t>клубове</a:t>
            </a:r>
            <a:r>
              <a:rPr lang="ru-RU" altLang="en-US" sz="2600" dirty="0">
                <a:latin typeface="Arial" panose="020B0604020202020204" pitchFamily="34" charset="0"/>
                <a:cs typeface="Arial" panose="020B0604020202020204" pitchFamily="34" charset="0"/>
              </a:rPr>
              <a:t>; </a:t>
            </a:r>
            <a:endParaRPr lang="en-US" altLang="en-US" sz="2600" dirty="0">
              <a:latin typeface="Arial" panose="020B0604020202020204" pitchFamily="34" charset="0"/>
              <a:cs typeface="Arial" panose="020B0604020202020204" pitchFamily="34" charset="0"/>
            </a:endParaRPr>
          </a:p>
          <a:p>
            <a:pPr lvl="1">
              <a:lnSpc>
                <a:spcPct val="110000"/>
              </a:lnSpc>
              <a:spcBef>
                <a:spcPct val="20000"/>
              </a:spcBef>
              <a:buClr>
                <a:schemeClr val="tx1"/>
              </a:buClr>
              <a:buFont typeface="Wingdings" panose="05000000000000000000" pitchFamily="2" charset="2"/>
              <a:buChar char="§"/>
            </a:pPr>
            <a:r>
              <a:rPr lang="ru-RU" altLang="en-US" sz="2600" dirty="0">
                <a:latin typeface="Arial" panose="020B0604020202020204" pitchFamily="34" charset="0"/>
                <a:cs typeface="Arial" panose="020B0604020202020204" pitchFamily="34" charset="0"/>
              </a:rPr>
              <a:t>социален патронаж по </a:t>
            </a:r>
            <a:r>
              <a:rPr lang="ru-RU" altLang="en-US" sz="2600" dirty="0" err="1">
                <a:latin typeface="Arial" panose="020B0604020202020204" pitchFamily="34" charset="0"/>
                <a:cs typeface="Arial" panose="020B0604020202020204" pitchFamily="34" charset="0"/>
              </a:rPr>
              <a:t>домовете</a:t>
            </a:r>
            <a:r>
              <a:rPr lang="ru-RU" altLang="en-US" sz="2600" dirty="0">
                <a:latin typeface="Arial" panose="020B0604020202020204" pitchFamily="34" charset="0"/>
                <a:cs typeface="Arial" panose="020B0604020202020204" pitchFamily="34" charset="0"/>
              </a:rPr>
              <a:t> се </a:t>
            </a:r>
            <a:r>
              <a:rPr lang="ru-RU" altLang="en-US" sz="2600" dirty="0" err="1">
                <a:latin typeface="Arial" panose="020B0604020202020204" pitchFamily="34" charset="0"/>
                <a:cs typeface="Arial" panose="020B0604020202020204" pitchFamily="34" charset="0"/>
              </a:rPr>
              <a:t>осигурява</a:t>
            </a:r>
            <a:r>
              <a:rPr lang="ru-RU" altLang="en-US" sz="2600" dirty="0">
                <a:latin typeface="Arial" panose="020B0604020202020204" pitchFamily="34" charset="0"/>
                <a:cs typeface="Arial" panose="020B0604020202020204" pitchFamily="34" charset="0"/>
              </a:rPr>
              <a:t> в 231 </a:t>
            </a:r>
            <a:r>
              <a:rPr lang="ru-RU" altLang="en-US" sz="2600" dirty="0" err="1">
                <a:latin typeface="Arial" panose="020B0604020202020204" pitchFamily="34" charset="0"/>
                <a:cs typeface="Arial" panose="020B0604020202020204" pitchFamily="34" charset="0"/>
              </a:rPr>
              <a:t>общини</a:t>
            </a:r>
            <a:r>
              <a:rPr lang="ru-RU" altLang="en-US" sz="2600" dirty="0">
                <a:latin typeface="Arial" panose="020B0604020202020204" pitchFamily="34" charset="0"/>
                <a:cs typeface="Arial" panose="020B0604020202020204" pitchFamily="34" charset="0"/>
              </a:rPr>
              <a:t> и </a:t>
            </a:r>
            <a:r>
              <a:rPr lang="ru-RU" altLang="en-US" sz="2600" dirty="0" err="1">
                <a:latin typeface="Arial" panose="020B0604020202020204" pitchFamily="34" charset="0"/>
                <a:cs typeface="Arial" panose="020B0604020202020204" pitchFamily="34" charset="0"/>
              </a:rPr>
              <a:t>патронажна</a:t>
            </a:r>
            <a:r>
              <a:rPr lang="ru-RU" altLang="en-US" sz="2600" dirty="0">
                <a:latin typeface="Arial" panose="020B0604020202020204" pitchFamily="34" charset="0"/>
                <a:cs typeface="Arial" panose="020B0604020202020204" pitchFamily="34" charset="0"/>
              </a:rPr>
              <a:t> </a:t>
            </a:r>
            <a:r>
              <a:rPr lang="ru-RU" altLang="en-US" sz="2600" dirty="0" err="1">
                <a:latin typeface="Arial" panose="020B0604020202020204" pitchFamily="34" charset="0"/>
                <a:cs typeface="Arial" panose="020B0604020202020204" pitchFamily="34" charset="0"/>
              </a:rPr>
              <a:t>грижа</a:t>
            </a:r>
            <a:r>
              <a:rPr lang="ru-RU" altLang="en-US" sz="2600" dirty="0">
                <a:latin typeface="Arial" panose="020B0604020202020204" pitchFamily="34" charset="0"/>
                <a:cs typeface="Arial" panose="020B0604020202020204" pitchFamily="34" charset="0"/>
              </a:rPr>
              <a:t> се </a:t>
            </a:r>
            <a:r>
              <a:rPr lang="ru-RU" altLang="en-US" sz="2600" dirty="0" err="1">
                <a:latin typeface="Arial" panose="020B0604020202020204" pitchFamily="34" charset="0"/>
                <a:cs typeface="Arial" panose="020B0604020202020204" pitchFamily="34" charset="0"/>
              </a:rPr>
              <a:t>предоставя</a:t>
            </a:r>
            <a:r>
              <a:rPr lang="ru-RU" altLang="en-US" sz="2600" dirty="0">
                <a:latin typeface="Arial" panose="020B0604020202020204" pitchFamily="34" charset="0"/>
                <a:cs typeface="Arial" panose="020B0604020202020204" pitchFamily="34" charset="0"/>
              </a:rPr>
              <a:t> </a:t>
            </a:r>
            <a:r>
              <a:rPr lang="ru-RU" altLang="en-US" sz="2600" dirty="0" err="1">
                <a:latin typeface="Arial" panose="020B0604020202020204" pitchFamily="34" charset="0"/>
                <a:cs typeface="Arial" panose="020B0604020202020204" pitchFamily="34" charset="0"/>
              </a:rPr>
              <a:t>във</a:t>
            </a:r>
            <a:r>
              <a:rPr lang="ru-RU" altLang="en-US" sz="2600" dirty="0">
                <a:latin typeface="Arial" panose="020B0604020202020204" pitchFamily="34" charset="0"/>
                <a:cs typeface="Arial" panose="020B0604020202020204" pitchFamily="34" charset="0"/>
              </a:rPr>
              <a:t> </a:t>
            </a:r>
            <a:r>
              <a:rPr lang="ru-RU" altLang="en-US" sz="2600" dirty="0" err="1">
                <a:latin typeface="Arial" panose="020B0604020202020204" pitchFamily="34" charset="0"/>
                <a:cs typeface="Arial" panose="020B0604020202020204" pitchFamily="34" charset="0"/>
              </a:rPr>
              <a:t>всички</a:t>
            </a:r>
            <a:r>
              <a:rPr lang="ru-RU" altLang="en-US" sz="2600" dirty="0">
                <a:latin typeface="Arial" panose="020B0604020202020204" pitchFamily="34" charset="0"/>
                <a:cs typeface="Arial" panose="020B0604020202020204" pitchFamily="34" charset="0"/>
              </a:rPr>
              <a:t> </a:t>
            </a:r>
            <a:r>
              <a:rPr lang="ru-RU" altLang="en-US" sz="2600" dirty="0" err="1">
                <a:latin typeface="Arial" panose="020B0604020202020204" pitchFamily="34" charset="0"/>
                <a:cs typeface="Arial" panose="020B0604020202020204" pitchFamily="34" charset="0"/>
              </a:rPr>
              <a:t>общини</a:t>
            </a:r>
            <a:r>
              <a:rPr lang="ru-RU" altLang="en-US" sz="2600" dirty="0">
                <a:latin typeface="Arial" panose="020B0604020202020204" pitchFamily="34" charset="0"/>
                <a:cs typeface="Arial" panose="020B0604020202020204" pitchFamily="34" charset="0"/>
              </a:rPr>
              <a:t>. </a:t>
            </a:r>
            <a:endParaRPr lang="en-US" altLang="en-US" sz="2600" dirty="0">
              <a:latin typeface="Arial" panose="020B0604020202020204" pitchFamily="34" charset="0"/>
              <a:cs typeface="Arial" panose="020B0604020202020204" pitchFamily="34" charset="0"/>
            </a:endParaRPr>
          </a:p>
        </p:txBody>
      </p:sp>
      <p:sp>
        <p:nvSpPr>
          <p:cNvPr id="4" name="Правоъгълник 3">
            <a:extLst>
              <a:ext uri="{FF2B5EF4-FFF2-40B4-BE49-F238E27FC236}">
                <a16:creationId xmlns:a16="http://schemas.microsoft.com/office/drawing/2014/main" id="{38EEEA17-3107-4853-80AD-03AA71C8A939}"/>
              </a:ext>
            </a:extLst>
          </p:cNvPr>
          <p:cNvSpPr/>
          <p:nvPr/>
        </p:nvSpPr>
        <p:spPr>
          <a:xfrm>
            <a:off x="846667" y="1621454"/>
            <a:ext cx="9561689" cy="2096279"/>
          </a:xfrm>
          <a:prstGeom prst="rect">
            <a:avLst/>
          </a:prstGeom>
        </p:spPr>
        <p:txBody>
          <a:bodyPr wrap="square">
            <a:spAutoFit/>
          </a:bodyPr>
          <a:lstStyle/>
          <a:p>
            <a:pPr algn="just">
              <a:lnSpc>
                <a:spcPct val="102000"/>
              </a:lnSpc>
              <a:spcAft>
                <a:spcPts val="800"/>
              </a:spcAft>
            </a:pPr>
            <a:endParaRPr lang="ru-RU" kern="15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algn="just">
              <a:lnSpc>
                <a:spcPct val="102000"/>
              </a:lnSpc>
              <a:spcAft>
                <a:spcPts val="800"/>
              </a:spcAft>
            </a:pPr>
            <a:endParaRPr lang="ru-RU" kern="15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algn="just">
              <a:lnSpc>
                <a:spcPct val="102000"/>
              </a:lnSpc>
              <a:spcAft>
                <a:spcPts val="800"/>
              </a:spcAft>
            </a:pPr>
            <a:endParaRPr lang="ru-RU" kern="15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algn="just">
              <a:lnSpc>
                <a:spcPct val="102000"/>
              </a:lnSpc>
              <a:spcAft>
                <a:spcPts val="800"/>
              </a:spcAft>
            </a:pPr>
            <a:endParaRPr lang="bg-BG" sz="2400" dirty="0">
              <a:solidFill>
                <a:schemeClr val="accent1"/>
              </a:solidFill>
              <a:latin typeface="Arial" panose="020B0604020202020204" pitchFamily="34" charset="0"/>
              <a:cs typeface="Times New Roman" panose="02020603050405020304" pitchFamily="18" charset="0"/>
            </a:endParaRPr>
          </a:p>
          <a:p>
            <a:pPr>
              <a:spcAft>
                <a:spcPts val="0"/>
              </a:spcAft>
            </a:pPr>
            <a:r>
              <a:rPr lang="bg-BG" sz="2400" dirty="0">
                <a:solidFill>
                  <a:schemeClr val="accent1"/>
                </a:solidFill>
                <a:latin typeface="Arial" panose="020B0604020202020204" pitchFamily="34" charset="0"/>
                <a:cs typeface="Times New Roman" panose="02020603050405020304" pitchFamily="18" charset="0"/>
              </a:rPr>
              <a:t> </a:t>
            </a:r>
          </a:p>
        </p:txBody>
      </p:sp>
    </p:spTree>
    <p:extLst>
      <p:ext uri="{BB962C8B-B14F-4D97-AF65-F5344CB8AC3E}">
        <p14:creationId xmlns:p14="http://schemas.microsoft.com/office/powerpoint/2010/main" val="24246913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058931"/>
          </a:xfrm>
        </p:spPr>
        <p:txBody>
          <a:bodyPr>
            <a:noAutofit/>
          </a:bodyPr>
          <a:lstStyle/>
          <a:p>
            <a:pPr algn="ctr"/>
            <a:r>
              <a:rPr lang="en-US" sz="3200" dirty="0">
                <a:solidFill>
                  <a:schemeClr val="accent1">
                    <a:lumMod val="75000"/>
                  </a:schemeClr>
                </a:solidFill>
              </a:rPr>
              <a:t/>
            </a:r>
            <a:br>
              <a:rPr lang="en-US" sz="3200" dirty="0">
                <a:solidFill>
                  <a:schemeClr val="accent1">
                    <a:lumMod val="75000"/>
                  </a:schemeClr>
                </a:solidFill>
              </a:rPr>
            </a:br>
            <a:r>
              <a:rPr lang="bg-BG" altLang="en-US" sz="2800" dirty="0">
                <a:latin typeface="Arial" panose="020B0604020202020204" pitchFamily="34" charset="0"/>
                <a:cs typeface="Arial" panose="020B0604020202020204" pitchFamily="34" charset="0"/>
              </a:rPr>
              <a:t>Участие на хората с увреждания на регионално и местно ниво</a:t>
            </a:r>
            <a:r>
              <a:rPr lang="ru-RU" sz="1800" b="1" i="1" dirty="0">
                <a:solidFill>
                  <a:schemeClr val="accent1">
                    <a:lumMod val="75000"/>
                  </a:schemeClr>
                </a:solidFill>
              </a:rPr>
              <a:t/>
            </a:r>
            <a:br>
              <a:rPr lang="ru-RU" sz="1800" b="1" i="1" dirty="0">
                <a:solidFill>
                  <a:schemeClr val="accent1">
                    <a:lumMod val="75000"/>
                  </a:schemeClr>
                </a:solidFill>
              </a:rPr>
            </a:b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578429"/>
            <a:ext cx="11512627" cy="4987623"/>
          </a:xfrm>
        </p:spPr>
        <p:txBody>
          <a:bodyPr>
            <a:normAutofit fontScale="92500" lnSpcReduction="20000"/>
          </a:bodyPr>
          <a:lstStyle/>
          <a:p>
            <a:pPr>
              <a:lnSpc>
                <a:spcPct val="90000"/>
              </a:lnSpc>
            </a:pPr>
            <a:r>
              <a:rPr lang="bg-BG" altLang="en-US" dirty="0">
                <a:latin typeface="Arial" panose="020B0604020202020204" pitchFamily="34" charset="0"/>
                <a:cs typeface="Arial" panose="020B0604020202020204" pitchFamily="34" charset="0"/>
              </a:rPr>
              <a:t>Областни съвети за сътрудничество;</a:t>
            </a:r>
          </a:p>
          <a:p>
            <a:pPr>
              <a:lnSpc>
                <a:spcPct val="90000"/>
              </a:lnSpc>
            </a:pPr>
            <a:r>
              <a:rPr lang="bg-BG" altLang="en-US" dirty="0">
                <a:latin typeface="Arial" panose="020B0604020202020204" pitchFamily="34" charset="0"/>
                <a:cs typeface="Arial" panose="020B0604020202020204" pitchFamily="34" charset="0"/>
              </a:rPr>
              <a:t>Общински обществени съвети за хората с увреждания;</a:t>
            </a:r>
          </a:p>
          <a:p>
            <a:r>
              <a:rPr lang="ru-RU" altLang="en-US" dirty="0">
                <a:latin typeface="Arial" panose="020B0604020202020204" pitchFamily="34" charset="0"/>
                <a:cs typeface="Arial" panose="020B0604020202020204" pitchFamily="34" charset="0"/>
              </a:rPr>
              <a:t> </a:t>
            </a:r>
            <a:r>
              <a:rPr lang="ru-RU" altLang="en-US" dirty="0" err="1">
                <a:latin typeface="Arial" panose="020B0604020202020204" pitchFamily="34" charset="0"/>
                <a:cs typeface="Arial" panose="020B0604020202020204" pitchFamily="34" charset="0"/>
              </a:rPr>
              <a:t>Съвет</a:t>
            </a:r>
            <a:r>
              <a:rPr lang="ru-RU" altLang="en-US" dirty="0">
                <a:latin typeface="Arial" panose="020B0604020202020204" pitchFamily="34" charset="0"/>
                <a:cs typeface="Arial" panose="020B0604020202020204" pitchFamily="34" charset="0"/>
              </a:rPr>
              <a:t> по </a:t>
            </a:r>
            <a:r>
              <a:rPr lang="ru-RU" altLang="en-US" dirty="0" err="1">
                <a:latin typeface="Arial" panose="020B0604020202020204" pitchFamily="34" charset="0"/>
                <a:cs typeface="Arial" panose="020B0604020202020204" pitchFamily="34" charset="0"/>
              </a:rPr>
              <a:t>въпросите</a:t>
            </a:r>
            <a:r>
              <a:rPr lang="ru-RU" altLang="en-US" dirty="0">
                <a:latin typeface="Arial" panose="020B0604020202020204" pitchFamily="34" charset="0"/>
                <a:cs typeface="Arial" panose="020B0604020202020204" pitchFamily="34" charset="0"/>
              </a:rPr>
              <a:t> на </a:t>
            </a:r>
            <a:r>
              <a:rPr lang="ru-RU" altLang="en-US" dirty="0" err="1">
                <a:latin typeface="Arial" panose="020B0604020202020204" pitchFamily="34" charset="0"/>
                <a:cs typeface="Arial" panose="020B0604020202020204" pitchFamily="34" charset="0"/>
              </a:rPr>
              <a:t>социалните</a:t>
            </a:r>
            <a:r>
              <a:rPr lang="ru-RU" altLang="en-US" dirty="0">
                <a:latin typeface="Arial" panose="020B0604020202020204" pitchFamily="34" charset="0"/>
                <a:cs typeface="Arial" panose="020B0604020202020204" pitchFamily="34" charset="0"/>
              </a:rPr>
              <a:t> услуги</a:t>
            </a:r>
          </a:p>
          <a:p>
            <a:r>
              <a:rPr lang="bg-BG" altLang="en-US" sz="2400" dirty="0">
                <a:latin typeface="Arial" panose="020B0604020202020204" pitchFamily="34" charset="0"/>
                <a:cs typeface="Arial" panose="020B0604020202020204" pitchFamily="34" charset="0"/>
              </a:rPr>
              <a:t>Клубове на хората с увреждания</a:t>
            </a:r>
          </a:p>
          <a:p>
            <a:pPr marL="45720" indent="0">
              <a:buNone/>
            </a:pPr>
            <a:r>
              <a:rPr lang="bg-BG" sz="2400" b="1" u="sng" dirty="0">
                <a:latin typeface="Arial" panose="020B0604020202020204" pitchFamily="34" charset="0"/>
                <a:cs typeface="Arial" panose="020B0604020202020204" pitchFamily="34" charset="0"/>
              </a:rPr>
              <a:t>Участие в управлението</a:t>
            </a:r>
          </a:p>
          <a:p>
            <a:r>
              <a:rPr lang="bg-BG" altLang="en-US" sz="3200" dirty="0"/>
              <a:t>При разработването, обсъждането и приемането на местните и регионални стратегии за развитие на социалните услуги;</a:t>
            </a:r>
          </a:p>
          <a:p>
            <a:r>
              <a:rPr lang="bg-BG" altLang="en-US" sz="3200" dirty="0"/>
              <a:t>При обсъждането на общинския бюджет и инвестиционните приоритети;</a:t>
            </a:r>
          </a:p>
          <a:p>
            <a:r>
              <a:rPr lang="bg-BG" altLang="en-US" sz="3200" dirty="0"/>
              <a:t>При формирането на обща позиция по други въпроси, свързани с общностното развитие;</a:t>
            </a:r>
          </a:p>
          <a:p>
            <a:r>
              <a:rPr lang="bg-BG" altLang="en-US" sz="3200" dirty="0"/>
              <a:t>Равноправни общински съветници и служители в администрацията</a:t>
            </a:r>
            <a:endParaRPr lang="bg-BG"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12259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058931"/>
          </a:xfrm>
        </p:spPr>
        <p:txBody>
          <a:bodyPr>
            <a:noAutofit/>
          </a:bodyPr>
          <a:lstStyle/>
          <a:p>
            <a:pPr algn="ctr"/>
            <a:r>
              <a:rPr lang="bg-BG" altLang="en-US" sz="3200" dirty="0">
                <a:latin typeface="Arial" panose="020B0604020202020204" pitchFamily="34" charset="0"/>
                <a:cs typeface="Arial" panose="020B0604020202020204" pitchFamily="34" charset="0"/>
              </a:rPr>
              <a:t>Развитие на социалните услуги в общността</a:t>
            </a: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578429"/>
            <a:ext cx="11512627" cy="4987623"/>
          </a:xfrm>
        </p:spPr>
        <p:txBody>
          <a:bodyPr>
            <a:normAutofit/>
          </a:bodyPr>
          <a:lstStyle/>
          <a:p>
            <a:pPr algn="just">
              <a:lnSpc>
                <a:spcPct val="80000"/>
              </a:lnSpc>
            </a:pPr>
            <a:r>
              <a:rPr lang="en-US" altLang="en-US" sz="2400" dirty="0"/>
              <a:t>“Л</a:t>
            </a:r>
            <a:r>
              <a:rPr lang="bg-BG" altLang="en-US" sz="2400" dirty="0" err="1"/>
              <a:t>ичен</a:t>
            </a:r>
            <a:r>
              <a:rPr lang="bg-BG" altLang="en-US" sz="2400" dirty="0"/>
              <a:t> асистент”, „</a:t>
            </a:r>
            <a:r>
              <a:rPr lang="en-US" altLang="en-US" sz="2400" dirty="0"/>
              <a:t>С</a:t>
            </a:r>
            <a:r>
              <a:rPr lang="bg-BG" altLang="en-US" sz="2400" dirty="0" err="1"/>
              <a:t>оциален</a:t>
            </a:r>
            <a:r>
              <a:rPr lang="bg-BG" altLang="en-US" sz="2400" dirty="0"/>
              <a:t> асистент” и „</a:t>
            </a:r>
            <a:r>
              <a:rPr lang="en-US" altLang="en-US" sz="2400" dirty="0"/>
              <a:t>Д</a:t>
            </a:r>
            <a:r>
              <a:rPr lang="bg-BG" altLang="en-US" sz="2400" dirty="0" err="1"/>
              <a:t>омашен</a:t>
            </a:r>
            <a:r>
              <a:rPr lang="bg-BG" altLang="en-US" sz="2400" dirty="0"/>
              <a:t> помощник” през годините, а към момента Асистентска подкрепа, лична помощ и </a:t>
            </a:r>
            <a:r>
              <a:rPr lang="bg-BG" altLang="en-US" sz="2400" dirty="0" err="1"/>
              <a:t>патронажни</a:t>
            </a:r>
            <a:r>
              <a:rPr lang="bg-BG" altLang="en-US" sz="2400" dirty="0"/>
              <a:t> грижи ;</a:t>
            </a:r>
          </a:p>
          <a:p>
            <a:pPr algn="just">
              <a:lnSpc>
                <a:spcPct val="80000"/>
              </a:lnSpc>
            </a:pPr>
            <a:r>
              <a:rPr lang="bg-BG" altLang="en-US" sz="2400" dirty="0"/>
              <a:t>Успешно изпълнение на Националните програми в подкрепа на хората с увреждания</a:t>
            </a:r>
          </a:p>
          <a:p>
            <a:pPr algn="just">
              <a:lnSpc>
                <a:spcPct val="80000"/>
              </a:lnSpc>
            </a:pPr>
            <a:r>
              <a:rPr lang="bg-BG" altLang="en-US" sz="2400" dirty="0"/>
              <a:t>Успешно изпълнение на общинска програма “Асистенти за независим живот” от Столична община. Приета е специална  Наредба за предоставяне на социалните услуги "Асистенти за независим живот“;</a:t>
            </a:r>
          </a:p>
          <a:p>
            <a:pPr algn="just">
              <a:lnSpc>
                <a:spcPct val="80000"/>
              </a:lnSpc>
            </a:pPr>
            <a:r>
              <a:rPr lang="bg-BG" altLang="en-US" sz="2400" dirty="0"/>
              <a:t>Развитие на мрежата от социални услуги – по-добро териториално покритие;</a:t>
            </a:r>
          </a:p>
          <a:p>
            <a:pPr algn="just">
              <a:lnSpc>
                <a:spcPct val="80000"/>
              </a:lnSpc>
            </a:pPr>
            <a:r>
              <a:rPr lang="bg-BG" altLang="en-US" sz="2400" dirty="0"/>
              <a:t>Реформа за </a:t>
            </a:r>
            <a:r>
              <a:rPr lang="bg-BG" altLang="en-US" sz="2400" dirty="0" err="1"/>
              <a:t>деинституционализация</a:t>
            </a:r>
            <a:r>
              <a:rPr lang="bg-BG" altLang="en-US" sz="2400" dirty="0"/>
              <a:t> услугите за деца – закрити са специализираните институции за деца;</a:t>
            </a:r>
          </a:p>
          <a:p>
            <a:pPr algn="just">
              <a:lnSpc>
                <a:spcPct val="80000"/>
              </a:lnSpc>
            </a:pPr>
            <a:r>
              <a:rPr lang="bg-BG" altLang="en-US" sz="2400" dirty="0"/>
              <a:t>Повишаване качеството на предоставяните услуги и развитие на интегрирани междусекторни услуги (с акцент върху взаимното обвързване на социални и здравни грижи), отговарящи на конкретните потребности на нуждаещите се и осигуряване на максимален достъп чрез мобилност и гъвкавост на услугите; </a:t>
            </a:r>
          </a:p>
          <a:p>
            <a:endParaRPr lang="en-US" dirty="0"/>
          </a:p>
          <a:p>
            <a:endParaRPr lang="en-US" dirty="0"/>
          </a:p>
          <a:p>
            <a:endParaRPr lang="en-US" dirty="0"/>
          </a:p>
        </p:txBody>
      </p:sp>
    </p:spTree>
    <p:extLst>
      <p:ext uri="{BB962C8B-B14F-4D97-AF65-F5344CB8AC3E}">
        <p14:creationId xmlns:p14="http://schemas.microsoft.com/office/powerpoint/2010/main" val="33102338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058931"/>
          </a:xfrm>
        </p:spPr>
        <p:txBody>
          <a:bodyPr>
            <a:noAutofit/>
          </a:bodyPr>
          <a:lstStyle/>
          <a:p>
            <a:pPr algn="ctr"/>
            <a:r>
              <a:rPr lang="bg-BG" altLang="en-US" sz="3200" dirty="0"/>
              <a:t>Равни възможности за спорт, отдих, туризъм и участие в културния живот</a:t>
            </a: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578429"/>
            <a:ext cx="11512627" cy="4987623"/>
          </a:xfrm>
        </p:spPr>
        <p:txBody>
          <a:bodyPr>
            <a:normAutofit/>
          </a:bodyPr>
          <a:lstStyle/>
          <a:p>
            <a:pPr>
              <a:lnSpc>
                <a:spcPct val="90000"/>
              </a:lnSpc>
            </a:pPr>
            <a:r>
              <a:rPr lang="bg-BG" altLang="en-US" sz="2800" dirty="0">
                <a:latin typeface="Arial" panose="020B0604020202020204" pitchFamily="34" charset="0"/>
                <a:cs typeface="Arial" panose="020B0604020202020204" pitchFamily="34" charset="0"/>
              </a:rPr>
              <a:t>Провеждане на съвместни културни прояви между ученици от общообразователни и специализирани училища– изложби, състезания и др., с цел създаване на условия за интегрирано обучение в областта на науката, изкуството, спорта на децата с увреждания;</a:t>
            </a:r>
          </a:p>
          <a:p>
            <a:pPr>
              <a:lnSpc>
                <a:spcPct val="90000"/>
              </a:lnSpc>
            </a:pPr>
            <a:r>
              <a:rPr lang="bg-BG" altLang="en-US" sz="2800" dirty="0">
                <a:latin typeface="Arial" panose="020B0604020202020204" pitchFamily="34" charset="0"/>
                <a:cs typeface="Arial" panose="020B0604020202020204" pitchFamily="34" charset="0"/>
              </a:rPr>
              <a:t>Съвместни туристически инициативи;</a:t>
            </a:r>
          </a:p>
          <a:p>
            <a:pPr>
              <a:lnSpc>
                <a:spcPct val="90000"/>
              </a:lnSpc>
            </a:pPr>
            <a:r>
              <a:rPr lang="bg-BG" altLang="en-US" sz="2800" dirty="0">
                <a:latin typeface="Arial" panose="020B0604020202020204" pitchFamily="34" charset="0"/>
                <a:cs typeface="Arial" panose="020B0604020202020204" pitchFamily="34" charset="0"/>
              </a:rPr>
              <a:t>Обхващане на даровитите деца по програма с конкретни мерки за закрила на деца с изявени дарби</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03820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058931"/>
          </a:xfrm>
        </p:spPr>
        <p:txBody>
          <a:bodyPr>
            <a:noAutofit/>
          </a:bodyPr>
          <a:lstStyle/>
          <a:p>
            <a:pPr algn="ctr"/>
            <a:r>
              <a:rPr lang="en-US" sz="3200" dirty="0" err="1">
                <a:latin typeface="Arial" panose="020B0604020202020204" pitchFamily="34" charset="0"/>
                <a:cs typeface="Arial" panose="020B0604020202020204" pitchFamily="34" charset="0"/>
              </a:rPr>
              <a:t>Мобилност</a:t>
            </a:r>
            <a:r>
              <a:rPr lang="en-US" sz="3200" dirty="0">
                <a:latin typeface="Arial" panose="020B0604020202020204" pitchFamily="34" charset="0"/>
                <a:cs typeface="Arial" panose="020B0604020202020204" pitchFamily="34" charset="0"/>
              </a:rPr>
              <a:t> - т</a:t>
            </a:r>
            <a:r>
              <a:rPr lang="bg-BG" sz="3200" dirty="0" err="1">
                <a:latin typeface="Arial" panose="020B0604020202020204" pitchFamily="34" charset="0"/>
                <a:cs typeface="Arial" panose="020B0604020202020204" pitchFamily="34" charset="0"/>
              </a:rPr>
              <a:t>ранспорт</a:t>
            </a:r>
            <a:r>
              <a:rPr lang="bg-BG" sz="3200" dirty="0">
                <a:latin typeface="Arial" panose="020B0604020202020204" pitchFamily="34" charset="0"/>
                <a:cs typeface="Arial" panose="020B0604020202020204" pitchFamily="34" charset="0"/>
              </a:rPr>
              <a:t> и движение по пътищата</a:t>
            </a: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288973"/>
            <a:ext cx="11512627" cy="5277079"/>
          </a:xfrm>
        </p:spPr>
        <p:txBody>
          <a:bodyPr>
            <a:normAutofit/>
          </a:bodyPr>
          <a:lstStyle/>
          <a:p>
            <a:endParaRPr lang="en-US" dirty="0"/>
          </a:p>
          <a:p>
            <a:r>
              <a:rPr lang="bg-BG" sz="2800" dirty="0">
                <a:latin typeface="Arial" panose="020B0604020202020204" pitchFamily="34" charset="0"/>
                <a:cs typeface="Arial" panose="020B0604020202020204" pitchFamily="34" charset="0"/>
              </a:rPr>
              <a:t>Преференциално паркиране</a:t>
            </a:r>
          </a:p>
          <a:p>
            <a:pPr lvl="1"/>
            <a:r>
              <a:rPr lang="ru-RU" sz="2800" dirty="0" err="1">
                <a:latin typeface="Arial" panose="020B0604020202020204" pitchFamily="34" charset="0"/>
                <a:cs typeface="Arial" panose="020B0604020202020204" pitchFamily="34" charset="0"/>
              </a:rPr>
              <a:t>Кметът</a:t>
            </a:r>
            <a:r>
              <a:rPr lang="ru-RU" sz="2800" dirty="0">
                <a:latin typeface="Arial" panose="020B0604020202020204" pitchFamily="34" charset="0"/>
                <a:cs typeface="Arial" panose="020B0604020202020204" pitchFamily="34" charset="0"/>
              </a:rPr>
              <a:t> на </a:t>
            </a:r>
            <a:r>
              <a:rPr lang="ru-RU" sz="2800" dirty="0" err="1">
                <a:latin typeface="Arial" panose="020B0604020202020204" pitchFamily="34" charset="0"/>
                <a:cs typeface="Arial" panose="020B0604020202020204" pitchFamily="34" charset="0"/>
              </a:rPr>
              <a:t>общината</a:t>
            </a:r>
            <a:r>
              <a:rPr lang="ru-RU" sz="2800" dirty="0">
                <a:latin typeface="Arial" panose="020B0604020202020204" pitchFamily="34" charset="0"/>
                <a:cs typeface="Arial" panose="020B0604020202020204" pitchFamily="34" charset="0"/>
              </a:rPr>
              <a:t> по </a:t>
            </a:r>
            <a:r>
              <a:rPr lang="ru-RU" sz="2800" dirty="0" err="1">
                <a:latin typeface="Arial" panose="020B0604020202020204" pitchFamily="34" charset="0"/>
                <a:cs typeface="Arial" panose="020B0604020202020204" pitchFamily="34" charset="0"/>
              </a:rPr>
              <a:t>постоянния</a:t>
            </a:r>
            <a:r>
              <a:rPr lang="ru-RU" sz="2800" dirty="0">
                <a:latin typeface="Arial" panose="020B0604020202020204" pitchFamily="34" charset="0"/>
                <a:cs typeface="Arial" panose="020B0604020202020204" pitchFamily="34" charset="0"/>
              </a:rPr>
              <a:t> или </a:t>
            </a:r>
            <a:r>
              <a:rPr lang="ru-RU" sz="2800" dirty="0" err="1">
                <a:latin typeface="Arial" panose="020B0604020202020204" pitchFamily="34" charset="0"/>
                <a:cs typeface="Arial" panose="020B0604020202020204" pitchFamily="34" charset="0"/>
              </a:rPr>
              <a:t>настоящия</a:t>
            </a:r>
            <a:r>
              <a:rPr lang="ru-RU" sz="2800" dirty="0">
                <a:latin typeface="Arial" panose="020B0604020202020204" pitchFamily="34" charset="0"/>
                <a:cs typeface="Arial" panose="020B0604020202020204" pitchFamily="34" charset="0"/>
              </a:rPr>
              <a:t> адрес на </a:t>
            </a:r>
            <a:r>
              <a:rPr lang="ru-RU" sz="2800" dirty="0" err="1">
                <a:latin typeface="Arial" panose="020B0604020202020204" pitchFamily="34" charset="0"/>
                <a:cs typeface="Arial" panose="020B0604020202020204" pitchFamily="34" charset="0"/>
              </a:rPr>
              <a:t>лицето</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назначава</a:t>
            </a:r>
            <a:r>
              <a:rPr lang="ru-RU" sz="2800" dirty="0">
                <a:latin typeface="Arial" panose="020B0604020202020204" pitchFamily="34" charset="0"/>
                <a:cs typeface="Arial" panose="020B0604020202020204" pitchFamily="34" charset="0"/>
              </a:rPr>
              <a:t> постоянна </a:t>
            </a:r>
            <a:r>
              <a:rPr lang="ru-RU" sz="2800" dirty="0" err="1">
                <a:latin typeface="Arial" panose="020B0604020202020204" pitchFamily="34" charset="0"/>
                <a:cs typeface="Arial" panose="020B0604020202020204" pitchFamily="34" charset="0"/>
              </a:rPr>
              <a:t>Комисия</a:t>
            </a:r>
            <a:r>
              <a:rPr lang="ru-RU" sz="2800" dirty="0">
                <a:latin typeface="Arial" panose="020B0604020202020204" pitchFamily="34" charset="0"/>
                <a:cs typeface="Arial" panose="020B0604020202020204" pitchFamily="34" charset="0"/>
              </a:rPr>
              <a:t> за </a:t>
            </a:r>
            <a:r>
              <a:rPr lang="ru-RU" sz="2800" dirty="0" err="1">
                <a:latin typeface="Arial" panose="020B0604020202020204" pitchFamily="34" charset="0"/>
                <a:cs typeface="Arial" panose="020B0604020202020204" pitchFamily="34" charset="0"/>
              </a:rPr>
              <a:t>разглеждане</a:t>
            </a:r>
            <a:r>
              <a:rPr lang="ru-RU" sz="2800" dirty="0">
                <a:latin typeface="Arial" panose="020B0604020202020204" pitchFamily="34" charset="0"/>
                <a:cs typeface="Arial" panose="020B0604020202020204" pitchFamily="34" charset="0"/>
              </a:rPr>
              <a:t> на </a:t>
            </a:r>
            <a:r>
              <a:rPr lang="ru-RU" sz="2800" dirty="0" err="1">
                <a:latin typeface="Arial" panose="020B0604020202020204" pitchFamily="34" charset="0"/>
                <a:cs typeface="Arial" panose="020B0604020202020204" pitchFamily="34" charset="0"/>
              </a:rPr>
              <a:t>подадените</a:t>
            </a:r>
            <a:r>
              <a:rPr lang="ru-RU" sz="2800" dirty="0">
                <a:latin typeface="Arial" panose="020B0604020202020204" pitchFamily="34" charset="0"/>
                <a:cs typeface="Arial" panose="020B0604020202020204" pitchFamily="34" charset="0"/>
              </a:rPr>
              <a:t> заявления, </a:t>
            </a:r>
            <a:r>
              <a:rPr lang="ru-RU" sz="2800" dirty="0" err="1">
                <a:latin typeface="Arial" panose="020B0604020202020204" pitchFamily="34" charset="0"/>
                <a:cs typeface="Arial" panose="020B0604020202020204" pitchFamily="34" charset="0"/>
              </a:rPr>
              <a:t>която</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може</a:t>
            </a:r>
            <a:r>
              <a:rPr lang="ru-RU" sz="2800" dirty="0">
                <a:latin typeface="Arial" panose="020B0604020202020204" pitchFamily="34" charset="0"/>
                <a:cs typeface="Arial" panose="020B0604020202020204" pitchFamily="34" charset="0"/>
              </a:rPr>
              <a:t> по своя </a:t>
            </a:r>
            <a:r>
              <a:rPr lang="ru-RU" sz="2800" dirty="0" err="1">
                <a:latin typeface="Arial" panose="020B0604020202020204" pitchFamily="34" charset="0"/>
                <a:cs typeface="Arial" panose="020B0604020202020204" pitchFamily="34" charset="0"/>
              </a:rPr>
              <a:t>преценка</a:t>
            </a:r>
            <a:r>
              <a:rPr lang="ru-RU" sz="2800" dirty="0">
                <a:latin typeface="Arial" panose="020B0604020202020204" pitchFamily="34" charset="0"/>
                <a:cs typeface="Arial" panose="020B0604020202020204" pitchFamily="34" charset="0"/>
              </a:rPr>
              <a:t> да </a:t>
            </a:r>
            <a:r>
              <a:rPr lang="ru-RU" sz="2800" dirty="0" err="1">
                <a:latin typeface="Arial" panose="020B0604020202020204" pitchFamily="34" charset="0"/>
                <a:cs typeface="Arial" panose="020B0604020202020204" pitchFamily="34" charset="0"/>
              </a:rPr>
              <a:t>призове</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лицето</a:t>
            </a:r>
            <a:r>
              <a:rPr lang="ru-RU" sz="2800" dirty="0">
                <a:latin typeface="Arial" panose="020B0604020202020204" pitchFamily="34" charset="0"/>
                <a:cs typeface="Arial" panose="020B0604020202020204" pitchFamily="34" charset="0"/>
              </a:rPr>
              <a:t> или </a:t>
            </a:r>
            <a:r>
              <a:rPr lang="ru-RU" sz="2800" dirty="0" err="1">
                <a:latin typeface="Arial" panose="020B0604020202020204" pitchFamily="34" charset="0"/>
                <a:cs typeface="Arial" panose="020B0604020202020204" pitchFamily="34" charset="0"/>
              </a:rPr>
              <a:t>законния</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му</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представител</a:t>
            </a:r>
            <a:r>
              <a:rPr lang="ru-RU" sz="2800" dirty="0">
                <a:latin typeface="Arial" panose="020B0604020202020204" pitchFamily="34" charset="0"/>
                <a:cs typeface="Arial" panose="020B0604020202020204" pitchFamily="34" charset="0"/>
              </a:rPr>
              <a:t>, за </a:t>
            </a:r>
            <a:r>
              <a:rPr lang="ru-RU" sz="2800" dirty="0" err="1">
                <a:latin typeface="Arial" panose="020B0604020202020204" pitchFamily="34" charset="0"/>
                <a:cs typeface="Arial" panose="020B0604020202020204" pitchFamily="34" charset="0"/>
              </a:rPr>
              <a:t>изясняване</a:t>
            </a:r>
            <a:r>
              <a:rPr lang="ru-RU" sz="2800" dirty="0">
                <a:latin typeface="Arial" panose="020B0604020202020204" pitchFamily="34" charset="0"/>
                <a:cs typeface="Arial" panose="020B0604020202020204" pitchFamily="34" charset="0"/>
              </a:rPr>
              <a:t> на </a:t>
            </a:r>
            <a:r>
              <a:rPr lang="ru-RU" sz="2800" dirty="0" err="1">
                <a:latin typeface="Arial" panose="020B0604020202020204" pitchFamily="34" charset="0"/>
                <a:cs typeface="Arial" panose="020B0604020202020204" pitchFamily="34" charset="0"/>
              </a:rPr>
              <a:t>конкретния</a:t>
            </a:r>
            <a:r>
              <a:rPr lang="ru-RU" sz="2800" dirty="0">
                <a:latin typeface="Arial" panose="020B0604020202020204" pitchFamily="34" charset="0"/>
                <a:cs typeface="Arial" panose="020B0604020202020204" pitchFamily="34" charset="0"/>
              </a:rPr>
              <a:t> случай.</a:t>
            </a:r>
          </a:p>
          <a:p>
            <a:r>
              <a:rPr lang="ru-RU" sz="2800" dirty="0" err="1">
                <a:latin typeface="Arial" panose="020B0604020202020204" pitchFamily="34" charset="0"/>
                <a:cs typeface="Arial" panose="020B0604020202020204" pitchFamily="34" charset="0"/>
              </a:rPr>
              <a:t>Достъпен</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вътрешно</a:t>
            </a:r>
            <a:r>
              <a:rPr lang="ru-RU" sz="2800" dirty="0">
                <a:latin typeface="Arial" panose="020B0604020202020204" pitchFamily="34" charset="0"/>
                <a:cs typeface="Arial" panose="020B0604020202020204" pitchFamily="34" charset="0"/>
              </a:rPr>
              <a:t> - </a:t>
            </a:r>
            <a:r>
              <a:rPr lang="ru-RU" sz="2800" dirty="0" err="1">
                <a:latin typeface="Arial" panose="020B0604020202020204" pitchFamily="34" charset="0"/>
                <a:cs typeface="Arial" panose="020B0604020202020204" pitchFamily="34" charset="0"/>
              </a:rPr>
              <a:t>градски</a:t>
            </a:r>
            <a:r>
              <a:rPr lang="ru-RU" sz="2800"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и </a:t>
            </a:r>
            <a:r>
              <a:rPr lang="en-US" sz="2800" dirty="0" err="1">
                <a:latin typeface="Arial" panose="020B0604020202020204" pitchFamily="34" charset="0"/>
                <a:cs typeface="Arial" panose="020B0604020202020204" pitchFamily="34" charset="0"/>
              </a:rPr>
              <a:t>междуградски</a:t>
            </a:r>
            <a:r>
              <a:rPr lang="en-US" sz="2800" dirty="0">
                <a:latin typeface="Arial" panose="020B0604020202020204" pitchFamily="34" charset="0"/>
                <a:cs typeface="Arial" panose="020B0604020202020204" pitchFamily="34" charset="0"/>
              </a:rPr>
              <a:t> </a:t>
            </a:r>
            <a:r>
              <a:rPr lang="ru-RU" sz="2800" dirty="0">
                <a:latin typeface="Arial" panose="020B0604020202020204" pitchFamily="34" charset="0"/>
                <a:cs typeface="Arial" panose="020B0604020202020204" pitchFamily="34" charset="0"/>
              </a:rPr>
              <a:t>транспорт</a:t>
            </a:r>
          </a:p>
          <a:p>
            <a:r>
              <a:rPr lang="ru-RU" sz="2800" dirty="0" err="1">
                <a:latin typeface="Arial" panose="020B0604020202020204" pitchFamily="34" charset="0"/>
                <a:cs typeface="Arial" panose="020B0604020202020204" pitchFamily="34" charset="0"/>
              </a:rPr>
              <a:t>Субсидирания</a:t>
            </a:r>
            <a:r>
              <a:rPr lang="ru-RU" sz="2800" dirty="0">
                <a:latin typeface="Arial" panose="020B0604020202020204" pitchFamily="34" charset="0"/>
                <a:cs typeface="Arial" panose="020B0604020202020204" pitchFamily="34" charset="0"/>
              </a:rPr>
              <a:t> </a:t>
            </a:r>
            <a:r>
              <a:rPr lang="ru-RU" sz="2800" dirty="0" err="1">
                <a:latin typeface="Arial" panose="020B0604020202020204" pitchFamily="34" charset="0"/>
                <a:cs typeface="Arial" panose="020B0604020202020204" pitchFamily="34" charset="0"/>
              </a:rPr>
              <a:t>пътувания</a:t>
            </a:r>
            <a:r>
              <a:rPr lang="ru-RU" sz="2800" dirty="0">
                <a:latin typeface="Arial" panose="020B0604020202020204" pitchFamily="34" charset="0"/>
                <a:cs typeface="Arial" panose="020B0604020202020204" pitchFamily="34" charset="0"/>
              </a:rPr>
              <a:t> и др.</a:t>
            </a:r>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598924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2FE49A34-D112-4301-A8FC-52BEC43F28C9}"/>
              </a:ext>
            </a:extLst>
          </p:cNvPr>
          <p:cNvSpPr>
            <a:spLocks noGrp="1"/>
          </p:cNvSpPr>
          <p:nvPr>
            <p:ph type="title"/>
          </p:nvPr>
        </p:nvSpPr>
        <p:spPr/>
        <p:txBody>
          <a:bodyPr/>
          <a:lstStyle/>
          <a:p>
            <a:r>
              <a:rPr lang="bg-BG" dirty="0">
                <a:latin typeface="Arial" panose="020B0604020202020204" pitchFamily="34" charset="0"/>
                <a:cs typeface="Arial" panose="020B0604020202020204" pitchFamily="34" charset="0"/>
              </a:rPr>
              <a:t>Как се променят моделите за работа с хората с увреждания ?</a:t>
            </a:r>
            <a:endParaRPr lang="en-US" dirty="0">
              <a:latin typeface="Arial" panose="020B0604020202020204" pitchFamily="34" charset="0"/>
              <a:cs typeface="Arial" panose="020B0604020202020204" pitchFamily="34" charset="0"/>
            </a:endParaRPr>
          </a:p>
        </p:txBody>
      </p:sp>
      <p:sp>
        <p:nvSpPr>
          <p:cNvPr id="3" name="Контейнер за съдържание 2">
            <a:extLst>
              <a:ext uri="{FF2B5EF4-FFF2-40B4-BE49-F238E27FC236}">
                <a16:creationId xmlns:a16="http://schemas.microsoft.com/office/drawing/2014/main" id="{F2D38D4C-4DAC-4891-88A5-EFE2343FA9E8}"/>
              </a:ext>
            </a:extLst>
          </p:cNvPr>
          <p:cNvSpPr>
            <a:spLocks noGrp="1"/>
          </p:cNvSpPr>
          <p:nvPr>
            <p:ph idx="1"/>
          </p:nvPr>
        </p:nvSpPr>
        <p:spPr>
          <a:xfrm>
            <a:off x="1143000" y="2057399"/>
            <a:ext cx="9872871" cy="4275667"/>
          </a:xfrm>
        </p:spPr>
        <p:txBody>
          <a:bodyPr>
            <a:noAutofit/>
          </a:bodyPr>
          <a:lstStyle/>
          <a:p>
            <a:pPr algn="just"/>
            <a:r>
              <a:rPr lang="ru-RU" sz="2400" dirty="0" err="1">
                <a:latin typeface="Arial" panose="020B0604020202020204" pitchFamily="34" charset="0"/>
                <a:cs typeface="Arial" panose="020B0604020202020204" pitchFamily="34" charset="0"/>
              </a:rPr>
              <a:t>Преди</a:t>
            </a:r>
            <a:r>
              <a:rPr lang="ru-RU" sz="2400" dirty="0">
                <a:latin typeface="Arial" panose="020B0604020202020204" pitchFamily="34" charset="0"/>
                <a:cs typeface="Arial" panose="020B0604020202020204" pitchFamily="34" charset="0"/>
              </a:rPr>
              <a:t> 1970 год </a:t>
            </a:r>
            <a:r>
              <a:rPr lang="ru-RU" sz="2400" dirty="0" err="1">
                <a:latin typeface="Arial" panose="020B0604020202020204" pitchFamily="34" charset="0"/>
                <a:cs typeface="Arial" panose="020B0604020202020204" pitchFamily="34" charset="0"/>
              </a:rPr>
              <a:t>хората</a:t>
            </a:r>
            <a:r>
              <a:rPr lang="ru-RU" sz="2400" dirty="0">
                <a:latin typeface="Arial" panose="020B0604020202020204" pitchFamily="34" charset="0"/>
                <a:cs typeface="Arial" panose="020B0604020202020204" pitchFamily="34" charset="0"/>
              </a:rPr>
              <a:t> с </a:t>
            </a:r>
            <a:r>
              <a:rPr lang="ru-RU" sz="2400" dirty="0" err="1">
                <a:latin typeface="Arial" panose="020B0604020202020204" pitchFamily="34" charset="0"/>
                <a:cs typeface="Arial" panose="020B0604020202020204" pitchFamily="34" charset="0"/>
              </a:rPr>
              <a:t>увреждания</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бяха</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разглеждани</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като</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медицински</a:t>
            </a:r>
            <a:r>
              <a:rPr lang="ru-RU" sz="2400" dirty="0">
                <a:latin typeface="Arial" panose="020B0604020202020204" pitchFamily="34" charset="0"/>
                <a:cs typeface="Arial" panose="020B0604020202020204" pitchFamily="34" charset="0"/>
              </a:rPr>
              <a:t> грешки и </a:t>
            </a:r>
            <a:r>
              <a:rPr lang="ru-RU" sz="2400" dirty="0" err="1">
                <a:latin typeface="Arial" panose="020B0604020202020204" pitchFamily="34" charset="0"/>
                <a:cs typeface="Arial" panose="020B0604020202020204" pitchFamily="34" charset="0"/>
              </a:rPr>
              <a:t>жертви</a:t>
            </a:r>
            <a:r>
              <a:rPr lang="ru-RU" sz="2400" dirty="0">
                <a:latin typeface="Arial" panose="020B0604020202020204" pitchFamily="34" charset="0"/>
                <a:cs typeface="Arial" panose="020B0604020202020204" pitchFamily="34" charset="0"/>
              </a:rPr>
              <a:t> на </a:t>
            </a:r>
            <a:r>
              <a:rPr lang="ru-RU" sz="2400" dirty="0" err="1">
                <a:latin typeface="Arial" panose="020B0604020202020204" pitchFamily="34" charset="0"/>
                <a:cs typeface="Arial" panose="020B0604020202020204" pitchFamily="34" charset="0"/>
              </a:rPr>
              <a:t>обстоятелствата</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заслужаващи</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съчувствие</a:t>
            </a:r>
            <a:r>
              <a:rPr lang="ru-RU" sz="2400" dirty="0">
                <a:latin typeface="Arial" panose="020B0604020202020204" pitchFamily="34" charset="0"/>
                <a:cs typeface="Arial" panose="020B0604020202020204" pitchFamily="34" charset="0"/>
              </a:rPr>
              <a:t> и </a:t>
            </a:r>
            <a:r>
              <a:rPr lang="ru-RU" sz="2400" dirty="0" err="1">
                <a:latin typeface="Arial" panose="020B0604020202020204" pitchFamily="34" charset="0"/>
                <a:cs typeface="Arial" panose="020B0604020202020204" pitchFamily="34" charset="0"/>
              </a:rPr>
              <a:t>предполагащи</a:t>
            </a:r>
            <a:r>
              <a:rPr lang="ru-RU" sz="2400" dirty="0">
                <a:latin typeface="Arial" panose="020B0604020202020204" pitchFamily="34" charset="0"/>
                <a:cs typeface="Arial" panose="020B0604020202020204" pitchFamily="34" charset="0"/>
              </a:rPr>
              <a:t>, че </a:t>
            </a:r>
            <a:r>
              <a:rPr lang="ru-RU" sz="2400" dirty="0" err="1">
                <a:latin typeface="Arial" panose="020B0604020202020204" pitchFamily="34" charset="0"/>
                <a:cs typeface="Arial" panose="020B0604020202020204" pitchFamily="34" charset="0"/>
              </a:rPr>
              <a:t>техните</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проблеми</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мо</a:t>
            </a:r>
            <a:r>
              <a:rPr lang="bg-BG" sz="2400" dirty="0">
                <a:latin typeface="Arial" panose="020B0604020202020204" pitchFamily="34" charset="0"/>
                <a:cs typeface="Arial" panose="020B0604020202020204" pitchFamily="34" charset="0"/>
              </a:rPr>
              <a:t>г</a:t>
            </a:r>
            <a:r>
              <a:rPr lang="ru-RU" sz="2400" dirty="0" err="1">
                <a:latin typeface="Arial" panose="020B0604020202020204" pitchFamily="34" charset="0"/>
                <a:cs typeface="Arial" panose="020B0604020202020204" pitchFamily="34" charset="0"/>
              </a:rPr>
              <a:t>ат</a:t>
            </a:r>
            <a:r>
              <a:rPr lang="ru-RU" sz="2400" dirty="0">
                <a:latin typeface="Arial" panose="020B0604020202020204" pitchFamily="34" charset="0"/>
                <a:cs typeface="Arial" panose="020B0604020202020204" pitchFamily="34" charset="0"/>
              </a:rPr>
              <a:t> да се разрешат </a:t>
            </a:r>
            <a:r>
              <a:rPr lang="ru-RU" sz="2400" dirty="0" err="1">
                <a:latin typeface="Arial" panose="020B0604020202020204" pitchFamily="34" charset="0"/>
                <a:cs typeface="Arial" panose="020B0604020202020204" pitchFamily="34" charset="0"/>
              </a:rPr>
              <a:t>единствено</a:t>
            </a:r>
            <a:r>
              <a:rPr lang="ru-RU" sz="2400" dirty="0">
                <a:latin typeface="Arial" panose="020B0604020202020204" pitchFamily="34" charset="0"/>
                <a:cs typeface="Arial" panose="020B0604020202020204" pitchFamily="34" charset="0"/>
              </a:rPr>
              <a:t> с </a:t>
            </a:r>
            <a:r>
              <a:rPr lang="ru-RU" sz="2400" dirty="0" err="1">
                <a:latin typeface="Arial" panose="020B0604020202020204" pitchFamily="34" charset="0"/>
                <a:cs typeface="Arial" panose="020B0604020202020204" pitchFamily="34" charset="0"/>
              </a:rPr>
              <a:t>медицински</a:t>
            </a:r>
            <a:r>
              <a:rPr lang="ru-RU" sz="2400" dirty="0">
                <a:latin typeface="Arial" panose="020B0604020202020204" pitchFamily="34" charset="0"/>
                <a:cs typeface="Arial" panose="020B0604020202020204" pitchFamily="34" charset="0"/>
              </a:rPr>
              <a:t> „средства“.</a:t>
            </a:r>
          </a:p>
          <a:p>
            <a:pPr marL="45720" indent="0" algn="just">
              <a:buNone/>
            </a:pPr>
            <a:r>
              <a:rPr lang="ru-RU" sz="2400" b="1" dirty="0">
                <a:latin typeface="Arial" panose="020B0604020202020204" pitchFamily="34" charset="0"/>
                <a:cs typeface="Arial" panose="020B0604020202020204" pitchFamily="34" charset="0"/>
              </a:rPr>
              <a:t>Социален </a:t>
            </a:r>
            <a:r>
              <a:rPr lang="ru-RU" sz="2400" b="1" dirty="0" err="1">
                <a:latin typeface="Arial" panose="020B0604020202020204" pitchFamily="34" charset="0"/>
                <a:cs typeface="Arial" panose="020B0604020202020204" pitchFamily="34" charset="0"/>
              </a:rPr>
              <a:t>модел</a:t>
            </a:r>
            <a:r>
              <a:rPr lang="ru-RU" sz="2400" b="1" dirty="0">
                <a:latin typeface="Arial" panose="020B0604020202020204" pitchFamily="34" charset="0"/>
                <a:cs typeface="Arial" panose="020B0604020202020204" pitchFamily="34" charset="0"/>
              </a:rPr>
              <a:t> </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решението</a:t>
            </a:r>
            <a:r>
              <a:rPr lang="ru-RU" sz="2400" dirty="0">
                <a:latin typeface="Arial" panose="020B0604020202020204" pitchFamily="34" charset="0"/>
                <a:cs typeface="Arial" panose="020B0604020202020204" pitchFamily="34" charset="0"/>
              </a:rPr>
              <a:t>  на проблема с </a:t>
            </a:r>
            <a:r>
              <a:rPr lang="ru-RU" sz="2400" dirty="0" err="1">
                <a:latin typeface="Arial" panose="020B0604020202020204" pitchFamily="34" charset="0"/>
                <a:cs typeface="Arial" panose="020B0604020202020204" pitchFamily="34" charset="0"/>
              </a:rPr>
              <a:t>уврежданията</a:t>
            </a:r>
            <a:r>
              <a:rPr lang="ru-RU" sz="2400" dirty="0">
                <a:latin typeface="Arial" panose="020B0604020202020204" pitchFamily="34" charset="0"/>
                <a:cs typeface="Arial" panose="020B0604020202020204" pitchFamily="34" charset="0"/>
              </a:rPr>
              <a:t> се </a:t>
            </a:r>
            <a:r>
              <a:rPr lang="ru-RU" sz="2400" dirty="0" err="1">
                <a:latin typeface="Arial" panose="020B0604020202020204" pitchFamily="34" charset="0"/>
                <a:cs typeface="Arial" panose="020B0604020202020204" pitchFamily="34" charset="0"/>
              </a:rPr>
              <a:t>вижда</a:t>
            </a:r>
            <a:r>
              <a:rPr lang="ru-RU" sz="2400" dirty="0">
                <a:latin typeface="Arial" panose="020B0604020202020204" pitchFamily="34" charset="0"/>
                <a:cs typeface="Arial" panose="020B0604020202020204" pitchFamily="34" charset="0"/>
              </a:rPr>
              <a:t> в </a:t>
            </a:r>
            <a:r>
              <a:rPr lang="ru-RU" sz="2400" dirty="0" err="1">
                <a:latin typeface="Arial" panose="020B0604020202020204" pitchFamily="34" charset="0"/>
                <a:cs typeface="Arial" panose="020B0604020202020204" pitchFamily="34" charset="0"/>
              </a:rPr>
              <a:t>преструктуриране</a:t>
            </a:r>
            <a:r>
              <a:rPr lang="ru-RU" sz="2400" dirty="0">
                <a:latin typeface="Arial" panose="020B0604020202020204" pitchFamily="34" charset="0"/>
                <a:cs typeface="Arial" panose="020B0604020202020204" pitchFamily="34" charset="0"/>
              </a:rPr>
              <a:t> на </a:t>
            </a:r>
            <a:r>
              <a:rPr lang="ru-RU" sz="2400" dirty="0" err="1">
                <a:latin typeface="Arial" panose="020B0604020202020204" pitchFamily="34" charset="0"/>
                <a:cs typeface="Arial" panose="020B0604020202020204" pitchFamily="34" charset="0"/>
              </a:rPr>
              <a:t>обществото</a:t>
            </a:r>
            <a:r>
              <a:rPr lang="ru-RU" sz="2400" dirty="0">
                <a:latin typeface="Arial" panose="020B0604020202020204" pitchFamily="34" charset="0"/>
                <a:cs typeface="Arial" panose="020B0604020202020204" pitchFamily="34" charset="0"/>
              </a:rPr>
              <a:t> и </a:t>
            </a:r>
            <a:r>
              <a:rPr lang="ru-RU" sz="2400" dirty="0" err="1">
                <a:latin typeface="Arial" panose="020B0604020202020204" pitchFamily="34" charset="0"/>
                <a:cs typeface="Arial" panose="020B0604020202020204" pitchFamily="34" charset="0"/>
              </a:rPr>
              <a:t>премахване</a:t>
            </a:r>
            <a:r>
              <a:rPr lang="ru-RU" sz="2400" dirty="0">
                <a:latin typeface="Arial" panose="020B0604020202020204" pitchFamily="34" charset="0"/>
                <a:cs typeface="Arial" panose="020B0604020202020204" pitchFamily="34" charset="0"/>
              </a:rPr>
              <a:t> на </a:t>
            </a:r>
            <a:r>
              <a:rPr lang="ru-RU" sz="2400" dirty="0" err="1">
                <a:latin typeface="Arial" panose="020B0604020202020204" pitchFamily="34" charset="0"/>
                <a:cs typeface="Arial" panose="020B0604020202020204" pitchFamily="34" charset="0"/>
              </a:rPr>
              <a:t>бариерите</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утвърждава</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положителните</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нагласи</a:t>
            </a:r>
            <a:r>
              <a:rPr lang="ru-RU" sz="2400" dirty="0">
                <a:latin typeface="Arial" panose="020B0604020202020204" pitchFamily="34" charset="0"/>
                <a:cs typeface="Arial" panose="020B0604020202020204" pitchFamily="34" charset="0"/>
              </a:rPr>
              <a:t> и </a:t>
            </a:r>
            <a:r>
              <a:rPr lang="ru-RU" sz="2400" dirty="0" err="1">
                <a:latin typeface="Arial" panose="020B0604020202020204" pitchFamily="34" charset="0"/>
                <a:cs typeface="Arial" panose="020B0604020202020204" pitchFamily="34" charset="0"/>
              </a:rPr>
              <a:t>вземането</a:t>
            </a:r>
            <a:r>
              <a:rPr lang="ru-RU" sz="2400" dirty="0">
                <a:latin typeface="Arial" panose="020B0604020202020204" pitchFamily="34" charset="0"/>
                <a:cs typeface="Arial" panose="020B0604020202020204" pitchFamily="34" charset="0"/>
              </a:rPr>
              <a:t> на </a:t>
            </a:r>
            <a:r>
              <a:rPr lang="ru-RU" sz="2400" dirty="0" err="1">
                <a:latin typeface="Arial" panose="020B0604020202020204" pitchFamily="34" charset="0"/>
                <a:cs typeface="Arial" panose="020B0604020202020204" pitchFamily="34" charset="0"/>
              </a:rPr>
              <a:t>всички</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необходими</a:t>
            </a:r>
            <a:r>
              <a:rPr lang="ru-RU" sz="2400" dirty="0">
                <a:latin typeface="Arial" panose="020B0604020202020204" pitchFamily="34" charset="0"/>
                <a:cs typeface="Arial" panose="020B0604020202020204" pitchFamily="34" charset="0"/>
              </a:rPr>
              <a:t> мерки за </a:t>
            </a:r>
            <a:r>
              <a:rPr lang="ru-RU" sz="2400" dirty="0" err="1">
                <a:latin typeface="Arial" panose="020B0604020202020204" pitchFamily="34" charset="0"/>
                <a:cs typeface="Arial" panose="020B0604020202020204" pitchFamily="34" charset="0"/>
              </a:rPr>
              <a:t>това</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законите</a:t>
            </a:r>
            <a:r>
              <a:rPr lang="ru-RU" sz="2400" dirty="0">
                <a:latin typeface="Arial" panose="020B0604020202020204" pitchFamily="34" charset="0"/>
                <a:cs typeface="Arial" panose="020B0604020202020204" pitchFamily="34" charset="0"/>
              </a:rPr>
              <a:t> и </a:t>
            </a:r>
            <a:r>
              <a:rPr lang="ru-RU" sz="2400" dirty="0" err="1">
                <a:latin typeface="Arial" panose="020B0604020202020204" pitchFamily="34" charset="0"/>
                <a:cs typeface="Arial" panose="020B0604020202020204" pitchFamily="34" charset="0"/>
              </a:rPr>
              <a:t>политиките</a:t>
            </a:r>
            <a:r>
              <a:rPr lang="ru-RU" sz="2400" dirty="0">
                <a:latin typeface="Arial" panose="020B0604020202020204" pitchFamily="34" charset="0"/>
                <a:cs typeface="Arial" panose="020B0604020202020204" pitchFamily="34" charset="0"/>
              </a:rPr>
              <a:t> да </a:t>
            </a:r>
            <a:r>
              <a:rPr lang="ru-RU" sz="2400" dirty="0" err="1">
                <a:latin typeface="Arial" panose="020B0604020202020204" pitchFamily="34" charset="0"/>
                <a:cs typeface="Arial" panose="020B0604020202020204" pitchFamily="34" charset="0"/>
              </a:rPr>
              <a:t>са</a:t>
            </a:r>
            <a:r>
              <a:rPr lang="ru-RU" sz="2400" dirty="0">
                <a:latin typeface="Arial" panose="020B0604020202020204" pitchFamily="34" charset="0"/>
                <a:cs typeface="Arial" panose="020B0604020202020204" pitchFamily="34" charset="0"/>
              </a:rPr>
              <a:t> в </a:t>
            </a:r>
            <a:r>
              <a:rPr lang="ru-RU" sz="2400" dirty="0" err="1">
                <a:latin typeface="Arial" panose="020B0604020202020204" pitchFamily="34" charset="0"/>
                <a:cs typeface="Arial" panose="020B0604020202020204" pitchFamily="34" charset="0"/>
              </a:rPr>
              <a:t>подкрепа</a:t>
            </a:r>
            <a:r>
              <a:rPr lang="ru-RU" sz="2400" dirty="0">
                <a:latin typeface="Arial" panose="020B0604020202020204" pitchFamily="34" charset="0"/>
                <a:cs typeface="Arial" panose="020B0604020202020204" pitchFamily="34" charset="0"/>
              </a:rPr>
              <a:t> на </a:t>
            </a:r>
            <a:r>
              <a:rPr lang="ru-RU" sz="2400" dirty="0" err="1">
                <a:latin typeface="Arial" panose="020B0604020202020204" pitchFamily="34" charset="0"/>
                <a:cs typeface="Arial" panose="020B0604020202020204" pitchFamily="34" charset="0"/>
              </a:rPr>
              <a:t>пълноправното</a:t>
            </a:r>
            <a:r>
              <a:rPr lang="ru-RU" sz="2400" dirty="0">
                <a:latin typeface="Arial" panose="020B0604020202020204" pitchFamily="34" charset="0"/>
                <a:cs typeface="Arial" panose="020B0604020202020204" pitchFamily="34" charset="0"/>
              </a:rPr>
              <a:t> участие и  на не-дискриминация</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98323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058931"/>
          </a:xfrm>
        </p:spPr>
        <p:txBody>
          <a:bodyPr>
            <a:noAutofit/>
          </a:bodyPr>
          <a:lstStyle/>
          <a:p>
            <a:pPr algn="ctr"/>
            <a:r>
              <a:rPr lang="bg-BG" sz="3200" dirty="0">
                <a:solidFill>
                  <a:schemeClr val="accent1">
                    <a:lumMod val="75000"/>
                  </a:schemeClr>
                </a:solidFill>
              </a:rPr>
              <a:t>Други механизми за подкрепа</a:t>
            </a: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578429"/>
            <a:ext cx="11512627" cy="4987623"/>
          </a:xfrm>
        </p:spPr>
        <p:txBody>
          <a:bodyPr>
            <a:normAutofit/>
          </a:bodyPr>
          <a:lstStyle/>
          <a:p>
            <a:r>
              <a:rPr lang="bg-BG" dirty="0">
                <a:latin typeface="Arial" panose="020B0604020202020204" pitchFamily="34" charset="0"/>
                <a:cs typeface="Arial" panose="020B0604020202020204" pitchFamily="34" charset="0"/>
              </a:rPr>
              <a:t>Механизъм лична помощ -общините са основен доставчик.</a:t>
            </a:r>
          </a:p>
          <a:p>
            <a:r>
              <a:rPr lang="bg-BG" dirty="0">
                <a:latin typeface="Arial" panose="020B0604020202020204" pitchFamily="34" charset="0"/>
                <a:cs typeface="Arial" panose="020B0604020202020204" pitchFamily="34" charset="0"/>
              </a:rPr>
              <a:t>Местна стратегия за равноправно участие в обществения живот.</a:t>
            </a:r>
          </a:p>
          <a:p>
            <a:r>
              <a:rPr lang="bg-BG" dirty="0" err="1">
                <a:latin typeface="Arial" panose="020B0604020202020204" pitchFamily="34" charset="0"/>
                <a:cs typeface="Arial" panose="020B0604020202020204" pitchFamily="34" charset="0"/>
              </a:rPr>
              <a:t>Скрийнинг</a:t>
            </a:r>
            <a:r>
              <a:rPr lang="bg-BG" dirty="0">
                <a:latin typeface="Arial" panose="020B0604020202020204" pitchFamily="34" charset="0"/>
                <a:cs typeface="Arial" panose="020B0604020202020204" pitchFamily="34" charset="0"/>
              </a:rPr>
              <a:t> на рискови заболявания</a:t>
            </a:r>
          </a:p>
          <a:p>
            <a:r>
              <a:rPr lang="bg-BG" dirty="0">
                <a:latin typeface="Arial" panose="020B0604020202020204" pitchFamily="34" charset="0"/>
                <a:cs typeface="Arial" panose="020B0604020202020204" pitchFamily="34" charset="0"/>
              </a:rPr>
              <a:t>Ранна интервенция на уврежданията</a:t>
            </a:r>
          </a:p>
          <a:p>
            <a:r>
              <a:rPr lang="bg-BG" dirty="0">
                <a:latin typeface="Arial" panose="020B0604020202020204" pitchFamily="34" charset="0"/>
                <a:cs typeface="Arial" panose="020B0604020202020204" pitchFamily="34" charset="0"/>
              </a:rPr>
              <a:t>Пълно съдействие при кандидатстване с проекти на лицата с увреждания или техни организации</a:t>
            </a:r>
          </a:p>
          <a:p>
            <a:r>
              <a:rPr lang="bg-BG" dirty="0">
                <a:latin typeface="Arial" panose="020B0604020202020204" pitchFamily="34" charset="0"/>
                <a:cs typeface="Arial" panose="020B0604020202020204" pitchFamily="34" charset="0"/>
              </a:rPr>
              <a:t>Преференциални наемни условия</a:t>
            </a:r>
          </a:p>
          <a:p>
            <a:r>
              <a:rPr lang="ru-RU" dirty="0" err="1">
                <a:latin typeface="Arial" panose="020B0604020202020204" pitchFamily="34" charset="0"/>
                <a:cs typeface="Arial" panose="020B0604020202020204" pitchFamily="34" charset="0"/>
              </a:rPr>
              <a:t>Специализиран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превоз</a:t>
            </a:r>
            <a:r>
              <a:rPr lang="ru-RU" dirty="0">
                <a:latin typeface="Arial" panose="020B0604020202020204" pitchFamily="34" charset="0"/>
                <a:cs typeface="Arial" panose="020B0604020202020204" pitchFamily="34" charset="0"/>
              </a:rPr>
              <a:t> на лица </a:t>
            </a:r>
            <a:r>
              <a:rPr lang="ru-RU" dirty="0" err="1">
                <a:latin typeface="Arial" panose="020B0604020202020204" pitchFamily="34" charset="0"/>
                <a:cs typeface="Arial" panose="020B0604020202020204" pitchFamily="34" charset="0"/>
              </a:rPr>
              <a:t>със</a:t>
            </a:r>
            <a:r>
              <a:rPr lang="ru-RU" dirty="0">
                <a:latin typeface="Arial" panose="020B0604020202020204" pitchFamily="34" charset="0"/>
                <a:cs typeface="Arial" panose="020B0604020202020204" pitchFamily="34" charset="0"/>
              </a:rPr>
              <a:t> затруднения в </a:t>
            </a:r>
            <a:r>
              <a:rPr lang="ru-RU" dirty="0" err="1">
                <a:latin typeface="Arial" panose="020B0604020202020204" pitchFamily="34" charset="0"/>
                <a:cs typeface="Arial" panose="020B0604020202020204" pitchFamily="34" charset="0"/>
              </a:rPr>
              <a:t>придвижването</a:t>
            </a:r>
            <a:r>
              <a:rPr lang="ru-RU" dirty="0">
                <a:latin typeface="Arial" panose="020B0604020202020204" pitchFamily="34" charset="0"/>
                <a:cs typeface="Arial" panose="020B0604020202020204" pitchFamily="34" charset="0"/>
              </a:rPr>
              <a:t> </a:t>
            </a:r>
          </a:p>
          <a:p>
            <a:r>
              <a:rPr lang="ru-RU" dirty="0" err="1">
                <a:latin typeface="Arial" panose="020B0604020202020204" pitchFamily="34" charset="0"/>
                <a:cs typeface="Arial" panose="020B0604020202020204" pitchFamily="34" charset="0"/>
              </a:rPr>
              <a:t>Асистенти</a:t>
            </a:r>
            <a:r>
              <a:rPr lang="ru-RU" dirty="0">
                <a:latin typeface="Arial" panose="020B0604020202020204" pitchFamily="34" charset="0"/>
                <a:cs typeface="Arial" panose="020B0604020202020204" pitchFamily="34" charset="0"/>
              </a:rPr>
              <a:t> за независим живот</a:t>
            </a:r>
          </a:p>
          <a:p>
            <a:r>
              <a:rPr lang="ru-RU" dirty="0">
                <a:latin typeface="Arial" panose="020B0604020202020204" pitchFamily="34" charset="0"/>
                <a:cs typeface="Arial" panose="020B0604020202020204" pitchFamily="34" charset="0"/>
              </a:rPr>
              <a:t>....  					</a:t>
            </a:r>
            <a:r>
              <a:rPr lang="ru-RU" dirty="0"/>
              <a:t>                        </a:t>
            </a:r>
            <a:r>
              <a:rPr lang="ru-RU" dirty="0" err="1"/>
              <a:t>Имате</a:t>
            </a:r>
            <a:r>
              <a:rPr lang="ru-RU" dirty="0"/>
              <a:t> </a:t>
            </a:r>
            <a:r>
              <a:rPr lang="ru-RU" dirty="0" err="1"/>
              <a:t>думата</a:t>
            </a:r>
            <a:r>
              <a:rPr lang="ru-RU" dirty="0"/>
              <a:t> за </a:t>
            </a:r>
            <a:r>
              <a:rPr lang="ru-RU" dirty="0" err="1"/>
              <a:t>допълнения</a:t>
            </a:r>
            <a:endParaRPr lang="en-US" dirty="0"/>
          </a:p>
          <a:p>
            <a:endParaRPr lang="en-US" dirty="0"/>
          </a:p>
        </p:txBody>
      </p:sp>
    </p:spTree>
    <p:extLst>
      <p:ext uri="{BB962C8B-B14F-4D97-AF65-F5344CB8AC3E}">
        <p14:creationId xmlns:p14="http://schemas.microsoft.com/office/powerpoint/2010/main" val="37718519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143000" y="321013"/>
            <a:ext cx="9956260" cy="1653701"/>
          </a:xfrm>
        </p:spPr>
        <p:txBody>
          <a:bodyPr>
            <a:normAutofit fontScale="90000"/>
          </a:bodyPr>
          <a:lstStyle/>
          <a:p>
            <a:pPr algn="ctr"/>
            <a:r>
              <a:rPr lang="bg-BG" sz="3600" b="1" dirty="0" smtClean="0"/>
              <a:t>Добри практики за осигуряване на грижа на лица, оставащи извън обхвата на социалната услуга </a:t>
            </a:r>
            <a:r>
              <a:rPr lang="en-US" sz="3600" b="1" dirty="0" smtClean="0"/>
              <a:t>“</a:t>
            </a:r>
            <a:r>
              <a:rPr lang="bg-BG" sz="3600" b="1" dirty="0" smtClean="0"/>
              <a:t>Асистентска подкрепа</a:t>
            </a:r>
            <a:r>
              <a:rPr lang="en-US" sz="3600" b="1" dirty="0" smtClean="0"/>
              <a:t>”</a:t>
            </a:r>
            <a:r>
              <a:rPr lang="bg-BG" sz="3600" b="1" dirty="0" smtClean="0"/>
              <a:t> и механизма </a:t>
            </a:r>
            <a:r>
              <a:rPr lang="en-US" sz="3600" b="1" dirty="0" smtClean="0"/>
              <a:t>“</a:t>
            </a:r>
            <a:r>
              <a:rPr lang="bg-BG" sz="3600" b="1" dirty="0" smtClean="0"/>
              <a:t>Лична помощ</a:t>
            </a:r>
            <a:r>
              <a:rPr lang="en-US" sz="3600" b="1" dirty="0" smtClean="0"/>
              <a:t>”</a:t>
            </a:r>
            <a:endParaRPr lang="bg-BG" sz="3600" b="1" dirty="0"/>
          </a:p>
        </p:txBody>
      </p:sp>
      <p:sp>
        <p:nvSpPr>
          <p:cNvPr id="3" name="Контейнер за съдържание 2"/>
          <p:cNvSpPr>
            <a:spLocks noGrp="1"/>
          </p:cNvSpPr>
          <p:nvPr>
            <p:ph idx="1"/>
          </p:nvPr>
        </p:nvSpPr>
        <p:spPr>
          <a:xfrm>
            <a:off x="1143000" y="2057400"/>
            <a:ext cx="10043809" cy="4038600"/>
          </a:xfrm>
        </p:spPr>
        <p:txBody>
          <a:bodyPr>
            <a:normAutofit lnSpcReduction="10000"/>
          </a:bodyPr>
          <a:lstStyle/>
          <a:p>
            <a:pPr algn="just"/>
            <a:r>
              <a:rPr lang="ru-RU" sz="2600" dirty="0" err="1"/>
              <a:t>Предоставяне</a:t>
            </a:r>
            <a:r>
              <a:rPr lang="ru-RU" sz="2600" dirty="0"/>
              <a:t> на </a:t>
            </a:r>
            <a:r>
              <a:rPr lang="ru-RU" sz="2600" dirty="0" err="1"/>
              <a:t>почасови</a:t>
            </a:r>
            <a:r>
              <a:rPr lang="ru-RU" sz="2600" dirty="0"/>
              <a:t> </a:t>
            </a:r>
            <a:r>
              <a:rPr lang="ru-RU" sz="2600" dirty="0" err="1"/>
              <a:t>мобилни</a:t>
            </a:r>
            <a:r>
              <a:rPr lang="ru-RU" sz="2600" dirty="0"/>
              <a:t> </a:t>
            </a:r>
            <a:r>
              <a:rPr lang="ru-RU" sz="2600" dirty="0" err="1"/>
              <a:t>интегрирани</a:t>
            </a:r>
            <a:r>
              <a:rPr lang="ru-RU" sz="2600" dirty="0"/>
              <a:t>  </a:t>
            </a:r>
            <a:r>
              <a:rPr lang="ru-RU" sz="2600" dirty="0" err="1"/>
              <a:t>здравно-социални</a:t>
            </a:r>
            <a:r>
              <a:rPr lang="ru-RU" sz="2600" dirty="0"/>
              <a:t> услуги, доставка на </a:t>
            </a:r>
            <a:r>
              <a:rPr lang="ru-RU" sz="2600" dirty="0" err="1"/>
              <a:t>храна</a:t>
            </a:r>
            <a:r>
              <a:rPr lang="ru-RU" sz="2600" dirty="0"/>
              <a:t> и </a:t>
            </a:r>
            <a:r>
              <a:rPr lang="ru-RU" sz="2600" dirty="0" err="1"/>
              <a:t>продукти</a:t>
            </a:r>
            <a:r>
              <a:rPr lang="ru-RU" sz="2600" dirty="0"/>
              <a:t> от </a:t>
            </a:r>
            <a:r>
              <a:rPr lang="ru-RU" sz="2600" dirty="0" err="1"/>
              <a:t>първа</a:t>
            </a:r>
            <a:r>
              <a:rPr lang="ru-RU" sz="2600" dirty="0"/>
              <a:t> </a:t>
            </a:r>
            <a:r>
              <a:rPr lang="ru-RU" sz="2600" dirty="0" err="1"/>
              <a:t>необходимост</a:t>
            </a:r>
            <a:r>
              <a:rPr lang="ru-RU" sz="2600" dirty="0"/>
              <a:t> за </a:t>
            </a:r>
            <a:r>
              <a:rPr lang="ru-RU" sz="2600" dirty="0" err="1"/>
              <a:t>нуждаещи</a:t>
            </a:r>
            <a:r>
              <a:rPr lang="ru-RU" sz="2600" dirty="0"/>
              <a:t> се лица с </a:t>
            </a:r>
            <a:r>
              <a:rPr lang="ru-RU" sz="2600" dirty="0" err="1"/>
              <a:t>увреждания</a:t>
            </a:r>
            <a:r>
              <a:rPr lang="ru-RU" sz="2600" dirty="0"/>
              <a:t> и </a:t>
            </a:r>
            <a:r>
              <a:rPr lang="ru-RU" sz="2600" dirty="0" err="1"/>
              <a:t>възрастни</a:t>
            </a:r>
            <a:r>
              <a:rPr lang="ru-RU" sz="2600" dirty="0"/>
              <a:t> хора в </a:t>
            </a:r>
            <a:r>
              <a:rPr lang="ru-RU" sz="2600" dirty="0" err="1"/>
              <a:t>рамките</a:t>
            </a:r>
            <a:r>
              <a:rPr lang="ru-RU" sz="2600" dirty="0"/>
              <a:t> на </a:t>
            </a:r>
            <a:r>
              <a:rPr lang="ru-RU" sz="2600" dirty="0" err="1"/>
              <a:t>изпълнявания</a:t>
            </a:r>
            <a:r>
              <a:rPr lang="ru-RU" sz="2600" dirty="0"/>
              <a:t> от </a:t>
            </a:r>
            <a:r>
              <a:rPr lang="ru-RU" sz="2600" dirty="0" err="1"/>
              <a:t>общините</a:t>
            </a:r>
            <a:r>
              <a:rPr lang="ru-RU" sz="2600" dirty="0"/>
              <a:t> Проект </a:t>
            </a:r>
            <a:r>
              <a:rPr lang="ru-RU" sz="2600" dirty="0" err="1"/>
              <a:t>Патронажна</a:t>
            </a:r>
            <a:r>
              <a:rPr lang="ru-RU" sz="2600" dirty="0"/>
              <a:t> </a:t>
            </a:r>
            <a:r>
              <a:rPr lang="ru-RU" sz="2600" dirty="0" err="1"/>
              <a:t>грижа</a:t>
            </a:r>
            <a:r>
              <a:rPr lang="ru-RU" sz="2600" dirty="0"/>
              <a:t> по ОП РЧР</a:t>
            </a:r>
            <a:r>
              <a:rPr lang="ru-RU" sz="2600" dirty="0" smtClean="0"/>
              <a:t>.</a:t>
            </a:r>
            <a:endParaRPr lang="en-US" sz="2600" dirty="0" smtClean="0"/>
          </a:p>
          <a:p>
            <a:pPr algn="just"/>
            <a:r>
              <a:rPr lang="bg-BG" sz="2600" dirty="0" smtClean="0"/>
              <a:t>Осигуряване на възможност за включване в социалната услуга Асистентска подкрепа на лица с увреждания които:</a:t>
            </a:r>
          </a:p>
          <a:p>
            <a:pPr algn="just"/>
            <a:r>
              <a:rPr lang="bg-BG" sz="2600" dirty="0" smtClean="0"/>
              <a:t>нямат определена чужда помощ, но</a:t>
            </a:r>
          </a:p>
          <a:p>
            <a:pPr algn="just"/>
            <a:r>
              <a:rPr lang="bg-BG" sz="2600" dirty="0"/>
              <a:t>р</a:t>
            </a:r>
            <a:r>
              <a:rPr lang="bg-BG" sz="2600" dirty="0" smtClean="0"/>
              <a:t>азполагат със съответните медицински документи удостоверяващи невъзможността им за самообслужване за определен период от време</a:t>
            </a:r>
            <a:r>
              <a:rPr lang="en-US" sz="2600" smtClean="0"/>
              <a:t>.</a:t>
            </a:r>
            <a:endParaRPr lang="bg-BG" sz="2600" dirty="0" smtClean="0"/>
          </a:p>
          <a:p>
            <a:endParaRPr lang="bg-BG" sz="2600" dirty="0"/>
          </a:p>
        </p:txBody>
      </p:sp>
    </p:spTree>
    <p:extLst>
      <p:ext uri="{BB962C8B-B14F-4D97-AF65-F5344CB8AC3E}">
        <p14:creationId xmlns:p14="http://schemas.microsoft.com/office/powerpoint/2010/main" val="11390593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5D6747D0-A181-46CE-9046-FD5F9B9517AA}"/>
              </a:ext>
            </a:extLst>
          </p:cNvPr>
          <p:cNvSpPr>
            <a:spLocks noGrp="1"/>
          </p:cNvSpPr>
          <p:nvPr>
            <p:ph type="title"/>
          </p:nvPr>
        </p:nvSpPr>
        <p:spPr>
          <a:xfrm>
            <a:off x="1143000" y="609600"/>
            <a:ext cx="9875520" cy="734458"/>
          </a:xfrm>
        </p:spPr>
        <p:txBody>
          <a:bodyPr>
            <a:normAutofit/>
          </a:bodyPr>
          <a:lstStyle/>
          <a:p>
            <a:r>
              <a:rPr lang="bg-BG" sz="2800" b="1" dirty="0">
                <a:latin typeface="Arial" panose="020B0604020202020204" pitchFamily="34" charset="0"/>
                <a:ea typeface="+mn-ea"/>
                <a:cs typeface="Arial" panose="020B0604020202020204" pitchFamily="34" charset="0"/>
              </a:rPr>
              <a:t>Ангажименти на Кмета на общината по ЗЛП</a:t>
            </a:r>
            <a:endParaRPr lang="en-US" dirty="0"/>
          </a:p>
        </p:txBody>
      </p:sp>
      <p:sp>
        <p:nvSpPr>
          <p:cNvPr id="3" name="Контейнер за съдържание 2">
            <a:extLst>
              <a:ext uri="{FF2B5EF4-FFF2-40B4-BE49-F238E27FC236}">
                <a16:creationId xmlns:a16="http://schemas.microsoft.com/office/drawing/2014/main" id="{6586D2CC-3DF0-413E-9883-FF705EEB7BBC}"/>
              </a:ext>
            </a:extLst>
          </p:cNvPr>
          <p:cNvSpPr>
            <a:spLocks noGrp="1"/>
          </p:cNvSpPr>
          <p:nvPr>
            <p:ph idx="1"/>
          </p:nvPr>
        </p:nvSpPr>
        <p:spPr>
          <a:xfrm>
            <a:off x="242371" y="1178805"/>
            <a:ext cx="11556694" cy="4410419"/>
          </a:xfrm>
        </p:spPr>
        <p:txBody>
          <a:bodyPr>
            <a:noAutofit/>
          </a:bodyPr>
          <a:lstStyle/>
          <a:p>
            <a:pPr marL="342900" lvl="0" indent="-342900" fontAlgn="base">
              <a:lnSpc>
                <a:spcPct val="115000"/>
              </a:lnSpc>
              <a:buFont typeface="Symbol" panose="05050102010706020507" pitchFamily="18" charset="2"/>
              <a:buChar char=""/>
              <a:tabLst>
                <a:tab pos="457200" algn="l"/>
              </a:tabLst>
            </a:pPr>
            <a:r>
              <a:rPr lang="ru-RU" sz="2400" dirty="0" err="1">
                <a:latin typeface="Arial" panose="020B0604020202020204" pitchFamily="34" charset="0"/>
                <a:cs typeface="Arial" panose="020B0604020202020204" pitchFamily="34" charset="0"/>
              </a:rPr>
              <a:t>Организира</a:t>
            </a:r>
            <a:r>
              <a:rPr lang="ru-RU" sz="2400" dirty="0">
                <a:latin typeface="Arial" panose="020B0604020202020204" pitchFamily="34" charset="0"/>
                <a:cs typeface="Arial" panose="020B0604020202020204" pitchFamily="34" charset="0"/>
              </a:rPr>
              <a:t> и </a:t>
            </a:r>
            <a:r>
              <a:rPr lang="ru-RU" sz="2400" dirty="0" err="1">
                <a:latin typeface="Arial" panose="020B0604020202020204" pitchFamily="34" charset="0"/>
                <a:cs typeface="Arial" panose="020B0604020202020204" pitchFamily="34" charset="0"/>
              </a:rPr>
              <a:t>ръководи</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дейността</a:t>
            </a:r>
            <a:r>
              <a:rPr lang="ru-RU" sz="2400" dirty="0">
                <a:latin typeface="Arial" panose="020B0604020202020204" pitchFamily="34" charset="0"/>
                <a:cs typeface="Arial" panose="020B0604020202020204" pitchFamily="34" charset="0"/>
              </a:rPr>
              <a:t> по </a:t>
            </a:r>
            <a:r>
              <a:rPr lang="ru-RU" sz="2400" dirty="0" err="1">
                <a:latin typeface="Arial" panose="020B0604020202020204" pitchFamily="34" charset="0"/>
                <a:cs typeface="Arial" panose="020B0604020202020204" pitchFamily="34" charset="0"/>
              </a:rPr>
              <a:t>предоставяне</a:t>
            </a:r>
            <a:r>
              <a:rPr lang="ru-RU" sz="2400" dirty="0">
                <a:latin typeface="Arial" panose="020B0604020202020204" pitchFamily="34" charset="0"/>
                <a:cs typeface="Arial" panose="020B0604020202020204" pitchFamily="34" charset="0"/>
              </a:rPr>
              <a:t> на механизма;</a:t>
            </a:r>
            <a:endParaRPr lang="en-US" sz="2400" dirty="0">
              <a:latin typeface="Arial" panose="020B0604020202020204" pitchFamily="34" charset="0"/>
              <a:cs typeface="Arial" panose="020B0604020202020204" pitchFamily="34" charset="0"/>
            </a:endParaRPr>
          </a:p>
          <a:p>
            <a:pPr marL="342900" lvl="0" indent="-342900" fontAlgn="base">
              <a:lnSpc>
                <a:spcPct val="115000"/>
              </a:lnSpc>
              <a:buFont typeface="Symbol" panose="05050102010706020507" pitchFamily="18" charset="2"/>
              <a:buChar char=""/>
              <a:tabLst>
                <a:tab pos="457200" algn="l"/>
              </a:tabLst>
            </a:pPr>
            <a:r>
              <a:rPr lang="ru-RU" sz="2400" dirty="0" err="1">
                <a:latin typeface="Arial" panose="020B0604020202020204" pitchFamily="34" charset="0"/>
                <a:cs typeface="Arial" panose="020B0604020202020204" pitchFamily="34" charset="0"/>
              </a:rPr>
              <a:t>Провежда</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разяснително-информационна</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дейност</a:t>
            </a:r>
            <a:r>
              <a:rPr lang="ru-RU" sz="2400"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marL="342900" lvl="0" indent="-342900" fontAlgn="base">
              <a:lnSpc>
                <a:spcPct val="115000"/>
              </a:lnSpc>
              <a:buFont typeface="Symbol" panose="05050102010706020507" pitchFamily="18" charset="2"/>
              <a:buChar char=""/>
              <a:tabLst>
                <a:tab pos="457200" algn="l"/>
              </a:tabLst>
            </a:pPr>
            <a:r>
              <a:rPr lang="ru-RU" sz="2400" dirty="0" err="1">
                <a:latin typeface="Arial" panose="020B0604020202020204" pitchFamily="34" charset="0"/>
                <a:cs typeface="Arial" panose="020B0604020202020204" pitchFamily="34" charset="0"/>
              </a:rPr>
              <a:t>Сключва</a:t>
            </a:r>
            <a:r>
              <a:rPr lang="ru-RU" sz="2400" dirty="0">
                <a:latin typeface="Arial" panose="020B0604020202020204" pitchFamily="34" charset="0"/>
                <a:cs typeface="Arial" panose="020B0604020202020204" pitchFamily="34" charset="0"/>
              </a:rPr>
              <a:t> и </a:t>
            </a:r>
            <a:r>
              <a:rPr lang="ru-RU" sz="2400" dirty="0" err="1">
                <a:latin typeface="Arial" panose="020B0604020202020204" pitchFamily="34" charset="0"/>
                <a:cs typeface="Arial" panose="020B0604020202020204" pitchFamily="34" charset="0"/>
              </a:rPr>
              <a:t>прекратява</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трудовите</a:t>
            </a:r>
            <a:r>
              <a:rPr lang="ru-RU" sz="2400" dirty="0">
                <a:latin typeface="Arial" panose="020B0604020202020204" pitchFamily="34" charset="0"/>
                <a:cs typeface="Arial" panose="020B0604020202020204" pitchFamily="34" charset="0"/>
              </a:rPr>
              <a:t> договори с </a:t>
            </a:r>
            <a:r>
              <a:rPr lang="ru-RU" sz="2400" dirty="0" err="1">
                <a:latin typeface="Arial" panose="020B0604020202020204" pitchFamily="34" charset="0"/>
                <a:cs typeface="Arial" panose="020B0604020202020204" pitchFamily="34" charset="0"/>
              </a:rPr>
              <a:t>асистентите</a:t>
            </a:r>
            <a:r>
              <a:rPr lang="ru-RU" sz="2400"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marL="342900" lvl="0" indent="-342900" fontAlgn="base">
              <a:lnSpc>
                <a:spcPct val="115000"/>
              </a:lnSpc>
              <a:buFont typeface="Symbol" panose="05050102010706020507" pitchFamily="18" charset="2"/>
              <a:buChar char=""/>
              <a:tabLst>
                <a:tab pos="457200" algn="l"/>
              </a:tabLst>
            </a:pPr>
            <a:r>
              <a:rPr lang="ru-RU" sz="2400" dirty="0" err="1">
                <a:latin typeface="Arial" panose="020B0604020202020204" pitchFamily="34" charset="0"/>
                <a:cs typeface="Arial" panose="020B0604020202020204" pitchFamily="34" charset="0"/>
              </a:rPr>
              <a:t>Осигурява</a:t>
            </a:r>
            <a:r>
              <a:rPr lang="ru-RU" sz="2400" dirty="0">
                <a:latin typeface="Arial" panose="020B0604020202020204" pitchFamily="34" charset="0"/>
                <a:cs typeface="Arial" panose="020B0604020202020204" pitchFamily="34" charset="0"/>
              </a:rPr>
              <a:t> условия за </a:t>
            </a:r>
            <a:r>
              <a:rPr lang="ru-RU" sz="2400" dirty="0" err="1">
                <a:latin typeface="Arial" panose="020B0604020202020204" pitchFamily="34" charset="0"/>
                <a:cs typeface="Arial" panose="020B0604020202020204" pitchFamily="34" charset="0"/>
              </a:rPr>
              <a:t>повишаване</a:t>
            </a:r>
            <a:r>
              <a:rPr lang="ru-RU" sz="2400" dirty="0">
                <a:latin typeface="Arial" panose="020B0604020202020204" pitchFamily="34" charset="0"/>
                <a:cs typeface="Arial" panose="020B0604020202020204" pitchFamily="34" charset="0"/>
              </a:rPr>
              <a:t> на </a:t>
            </a:r>
            <a:r>
              <a:rPr lang="ru-RU" sz="2400" dirty="0" err="1">
                <a:latin typeface="Arial" panose="020B0604020202020204" pitchFamily="34" charset="0"/>
                <a:cs typeface="Arial" panose="020B0604020202020204" pitchFamily="34" charset="0"/>
              </a:rPr>
              <a:t>квалификацията</a:t>
            </a:r>
            <a:r>
              <a:rPr lang="ru-RU" sz="2400"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marL="342900" lvl="0" indent="-342900" algn="just" fontAlgn="base">
              <a:lnSpc>
                <a:spcPct val="115000"/>
              </a:lnSpc>
              <a:buFont typeface="Symbol" panose="05050102010706020507" pitchFamily="18" charset="2"/>
              <a:buChar char=""/>
            </a:pPr>
            <a:r>
              <a:rPr lang="ru-RU" sz="2400" dirty="0" err="1">
                <a:latin typeface="Arial" panose="020B0604020202020204" pitchFamily="34" charset="0"/>
                <a:cs typeface="Arial" panose="020B0604020202020204" pitchFamily="34" charset="0"/>
              </a:rPr>
              <a:t>Поддържа</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индивидуално</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досие</a:t>
            </a:r>
            <a:r>
              <a:rPr lang="ru-RU" sz="2400"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marL="342900" lvl="0" indent="-342900" algn="just" fontAlgn="base">
              <a:lnSpc>
                <a:spcPct val="115000"/>
              </a:lnSpc>
              <a:buFont typeface="Symbol" panose="05050102010706020507" pitchFamily="18" charset="2"/>
              <a:buChar char=""/>
            </a:pPr>
            <a:r>
              <a:rPr lang="ru-RU" sz="2400" dirty="0" err="1">
                <a:latin typeface="Arial" panose="020B0604020202020204" pitchFamily="34" charset="0"/>
                <a:cs typeface="Arial" panose="020B0604020202020204" pitchFamily="34" charset="0"/>
              </a:rPr>
              <a:t>Поддържа</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списък</a:t>
            </a:r>
            <a:r>
              <a:rPr lang="ru-RU" sz="2400" dirty="0">
                <a:latin typeface="Arial" panose="020B0604020202020204" pitchFamily="34" charset="0"/>
                <a:cs typeface="Arial" panose="020B0604020202020204" pitchFamily="34" charset="0"/>
              </a:rPr>
              <a:t> за </a:t>
            </a:r>
            <a:r>
              <a:rPr lang="ru-RU" sz="2400" dirty="0" err="1">
                <a:latin typeface="Arial" panose="020B0604020202020204" pitchFamily="34" charset="0"/>
                <a:cs typeface="Arial" panose="020B0604020202020204" pitchFamily="34" charset="0"/>
              </a:rPr>
              <a:t>кандидатите</a:t>
            </a:r>
            <a:r>
              <a:rPr lang="ru-RU" sz="2400" dirty="0">
                <a:latin typeface="Arial" panose="020B0604020202020204" pitchFamily="34" charset="0"/>
                <a:cs typeface="Arial" panose="020B0604020202020204" pitchFamily="34" charset="0"/>
              </a:rPr>
              <a:t> за </a:t>
            </a:r>
            <a:r>
              <a:rPr lang="ru-RU" sz="2400" dirty="0" err="1">
                <a:latin typeface="Arial" panose="020B0604020202020204" pitchFamily="34" charset="0"/>
                <a:cs typeface="Arial" panose="020B0604020202020204" pitchFamily="34" charset="0"/>
              </a:rPr>
              <a:t>асистенти</a:t>
            </a:r>
            <a:r>
              <a:rPr lang="ru-RU" sz="2400" dirty="0">
                <a:latin typeface="Arial" panose="020B0604020202020204" pitchFamily="34" charset="0"/>
                <a:cs typeface="Arial" panose="020B0604020202020204" pitchFamily="34" charset="0"/>
              </a:rPr>
              <a:t> и </a:t>
            </a:r>
            <a:r>
              <a:rPr lang="ru-RU" sz="2400" dirty="0" err="1">
                <a:latin typeface="Arial" panose="020B0604020202020204" pitchFamily="34" charset="0"/>
                <a:cs typeface="Arial" panose="020B0604020202020204" pitchFamily="34" charset="0"/>
              </a:rPr>
              <a:t>професионалния</a:t>
            </a:r>
            <a:r>
              <a:rPr lang="ru-RU" sz="2400" dirty="0">
                <a:latin typeface="Arial" panose="020B0604020202020204" pitchFamily="34" charset="0"/>
                <a:cs typeface="Arial" panose="020B0604020202020204" pitchFamily="34" charset="0"/>
              </a:rPr>
              <a:t> им опит;</a:t>
            </a:r>
            <a:endParaRPr lang="en-US" sz="2400" dirty="0">
              <a:latin typeface="Arial" panose="020B0604020202020204" pitchFamily="34" charset="0"/>
              <a:cs typeface="Arial" panose="020B0604020202020204" pitchFamily="34" charset="0"/>
            </a:endParaRPr>
          </a:p>
          <a:p>
            <a:pPr marL="342900" lvl="0" indent="-342900" algn="just" fontAlgn="base">
              <a:lnSpc>
                <a:spcPct val="115000"/>
              </a:lnSpc>
              <a:buFont typeface="Symbol" panose="05050102010706020507" pitchFamily="18" charset="2"/>
              <a:buChar char=""/>
            </a:pPr>
            <a:r>
              <a:rPr lang="ru-RU" sz="2400" dirty="0" err="1">
                <a:latin typeface="Arial" panose="020B0604020202020204" pitchFamily="34" charset="0"/>
                <a:cs typeface="Arial" panose="020B0604020202020204" pitchFamily="34" charset="0"/>
              </a:rPr>
              <a:t>Поддържа</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регистър</a:t>
            </a:r>
            <a:r>
              <a:rPr lang="ru-RU" sz="2400" dirty="0">
                <a:latin typeface="Arial" panose="020B0604020202020204" pitchFamily="34" charset="0"/>
                <a:cs typeface="Arial" panose="020B0604020202020204" pitchFamily="34" charset="0"/>
              </a:rPr>
              <a:t> за </a:t>
            </a:r>
            <a:r>
              <a:rPr lang="ru-RU" sz="2400" dirty="0" err="1">
                <a:latin typeface="Arial" panose="020B0604020202020204" pitchFamily="34" charset="0"/>
                <a:cs typeface="Arial" panose="020B0604020202020204" pitchFamily="34" charset="0"/>
              </a:rPr>
              <a:t>жалбите</a:t>
            </a:r>
            <a:r>
              <a:rPr lang="ru-RU" sz="2400" dirty="0">
                <a:latin typeface="Arial" panose="020B0604020202020204" pitchFamily="34" charset="0"/>
                <a:cs typeface="Arial" panose="020B0604020202020204" pitchFamily="34" charset="0"/>
              </a:rPr>
              <a:t> и сигналите;</a:t>
            </a:r>
            <a:endParaRPr lang="en-US" sz="2400" dirty="0">
              <a:latin typeface="Arial" panose="020B0604020202020204" pitchFamily="34" charset="0"/>
              <a:cs typeface="Arial" panose="020B0604020202020204" pitchFamily="34" charset="0"/>
            </a:endParaRPr>
          </a:p>
          <a:p>
            <a:pPr marL="342900" lvl="0" indent="-342900" algn="just" fontAlgn="base">
              <a:lnSpc>
                <a:spcPct val="115000"/>
              </a:lnSpc>
              <a:spcAft>
                <a:spcPts val="1000"/>
              </a:spcAft>
              <a:buFont typeface="Symbol" panose="05050102010706020507" pitchFamily="18" charset="2"/>
              <a:buChar char=""/>
            </a:pPr>
            <a:r>
              <a:rPr lang="ru-RU" sz="2400" dirty="0" err="1">
                <a:latin typeface="Arial" panose="020B0604020202020204" pitchFamily="34" charset="0"/>
                <a:cs typeface="Arial" panose="020B0604020202020204" pitchFamily="34" charset="0"/>
              </a:rPr>
              <a:t>Посредничи</a:t>
            </a:r>
            <a:r>
              <a:rPr lang="ru-RU" sz="2400" dirty="0">
                <a:latin typeface="Arial" panose="020B0604020202020204" pitchFamily="34" charset="0"/>
                <a:cs typeface="Arial" panose="020B0604020202020204" pitchFamily="34" charset="0"/>
              </a:rPr>
              <a:t> за </a:t>
            </a:r>
            <a:r>
              <a:rPr lang="ru-RU" sz="2400" dirty="0" err="1">
                <a:latin typeface="Arial" panose="020B0604020202020204" pitchFamily="34" charset="0"/>
                <a:cs typeface="Arial" panose="020B0604020202020204" pitchFamily="34" charset="0"/>
              </a:rPr>
              <a:t>уреждане</a:t>
            </a:r>
            <a:r>
              <a:rPr lang="ru-RU" sz="2400" dirty="0">
                <a:latin typeface="Arial" panose="020B0604020202020204" pitchFamily="34" charset="0"/>
                <a:cs typeface="Arial" panose="020B0604020202020204" pitchFamily="34" charset="0"/>
              </a:rPr>
              <a:t> на </a:t>
            </a:r>
            <a:r>
              <a:rPr lang="ru-RU" sz="2400" dirty="0" err="1">
                <a:latin typeface="Arial" panose="020B0604020202020204" pitchFamily="34" charset="0"/>
                <a:cs typeface="Arial" panose="020B0604020202020204" pitchFamily="34" charset="0"/>
              </a:rPr>
              <a:t>споровете</a:t>
            </a:r>
            <a:r>
              <a:rPr lang="ru-RU" sz="2400"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r>
              <a:rPr lang="ru-RU" sz="2400" dirty="0">
                <a:latin typeface="Arial" panose="020B0604020202020204" pitchFamily="34" charset="0"/>
                <a:cs typeface="Arial" panose="020B0604020202020204" pitchFamily="34" charset="0"/>
              </a:rPr>
              <a:t>„</a:t>
            </a:r>
            <a:r>
              <a:rPr lang="ru-RU" sz="2400" dirty="0" err="1">
                <a:latin typeface="Arial" panose="020B0604020202020204" pitchFamily="34" charset="0"/>
                <a:cs typeface="Arial" panose="020B0604020202020204" pitchFamily="34" charset="0"/>
              </a:rPr>
              <a:t>Докладва</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т.е</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осигурява</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информация</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за</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държавните</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органи</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9818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4BB0DF20-9D3A-4DE1-915F-33F5350A451F}"/>
              </a:ext>
            </a:extLst>
          </p:cNvPr>
          <p:cNvSpPr>
            <a:spLocks noGrp="1"/>
          </p:cNvSpPr>
          <p:nvPr>
            <p:ph type="title"/>
          </p:nvPr>
        </p:nvSpPr>
        <p:spPr>
          <a:xfrm>
            <a:off x="1158240" y="438912"/>
            <a:ext cx="9875520" cy="414528"/>
          </a:xfrm>
        </p:spPr>
        <p:txBody>
          <a:bodyPr>
            <a:normAutofit fontScale="90000"/>
          </a:bodyPr>
          <a:lstStyle/>
          <a:p>
            <a:r>
              <a:rPr lang="bg-BG" sz="3200" dirty="0">
                <a:latin typeface="Arial" panose="020B0604020202020204" pitchFamily="34" charset="0"/>
                <a:cs typeface="Arial" panose="020B0604020202020204" pitchFamily="34" charset="0"/>
              </a:rPr>
              <a:t>Предоставяне на лична помощ от 01.01.2021</a:t>
            </a:r>
            <a:endParaRPr lang="en-US" sz="3200" dirty="0">
              <a:latin typeface="Arial" panose="020B0604020202020204" pitchFamily="34" charset="0"/>
              <a:cs typeface="Arial" panose="020B0604020202020204" pitchFamily="34" charset="0"/>
            </a:endParaRPr>
          </a:p>
        </p:txBody>
      </p:sp>
      <p:sp>
        <p:nvSpPr>
          <p:cNvPr id="3" name="Контейнер за съдържание 2">
            <a:extLst>
              <a:ext uri="{FF2B5EF4-FFF2-40B4-BE49-F238E27FC236}">
                <a16:creationId xmlns:a16="http://schemas.microsoft.com/office/drawing/2014/main" id="{6FACA76B-5684-405B-BC65-CF608A35FF66}"/>
              </a:ext>
            </a:extLst>
          </p:cNvPr>
          <p:cNvSpPr>
            <a:spLocks noGrp="1"/>
          </p:cNvSpPr>
          <p:nvPr>
            <p:ph idx="1"/>
          </p:nvPr>
        </p:nvSpPr>
        <p:spPr>
          <a:xfrm>
            <a:off x="377952" y="1158240"/>
            <a:ext cx="11667744" cy="5462016"/>
          </a:xfrm>
        </p:spPr>
        <p:txBody>
          <a:bodyPr>
            <a:noAutofit/>
          </a:bodyPr>
          <a:lstStyle/>
          <a:p>
            <a:pPr marL="457200" indent="-457200" fontAlgn="base">
              <a:lnSpc>
                <a:spcPct val="110000"/>
              </a:lnSpc>
              <a:spcBef>
                <a:spcPts val="0"/>
              </a:spcBef>
              <a:spcAft>
                <a:spcPts val="800"/>
              </a:spcAft>
            </a:pPr>
            <a:r>
              <a:rPr lang="ru-RU" sz="2000" dirty="0" err="1">
                <a:latin typeface="Arial" panose="020B0604020202020204" pitchFamily="34" charset="0"/>
                <a:cs typeface="Arial" panose="020B0604020202020204" pitchFamily="34" charset="0"/>
              </a:rPr>
              <a:t>Трайно</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регламентиране</a:t>
            </a:r>
            <a:r>
              <a:rPr lang="ru-RU" sz="2000" dirty="0">
                <a:latin typeface="Arial" panose="020B0604020202020204" pitchFamily="34" charset="0"/>
                <a:cs typeface="Arial" panose="020B0604020202020204" pitchFamily="34" charset="0"/>
              </a:rPr>
              <a:t> на </a:t>
            </a:r>
            <a:r>
              <a:rPr lang="ru-RU" sz="2000" dirty="0" err="1">
                <a:latin typeface="Arial" panose="020B0604020202020204" pitchFamily="34" charset="0"/>
                <a:cs typeface="Arial" panose="020B0604020202020204" pitchFamily="34" charset="0"/>
              </a:rPr>
              <a:t>ползвателите</a:t>
            </a:r>
            <a:r>
              <a:rPr lang="ru-RU" sz="2000" dirty="0">
                <a:latin typeface="Arial" panose="020B0604020202020204" pitchFamily="34" charset="0"/>
                <a:cs typeface="Arial" panose="020B0604020202020204" pitchFamily="34" charset="0"/>
              </a:rPr>
              <a:t> на механизма</a:t>
            </a:r>
            <a:r>
              <a:rPr lang="en-US" sz="2000" dirty="0">
                <a:latin typeface="Arial" panose="020B0604020202020204" pitchFamily="34" charset="0"/>
                <a:ea typeface="Calibri" panose="020F0502020204030204" pitchFamily="34" charset="0"/>
                <a:cs typeface="Arial" panose="020B0604020202020204" pitchFamily="34" charset="0"/>
              </a:rPr>
              <a:t>:</a:t>
            </a:r>
          </a:p>
          <a:p>
            <a:pPr marL="685800" lvl="1" indent="-457200" fontAlgn="base">
              <a:lnSpc>
                <a:spcPct val="110000"/>
              </a:lnSpc>
              <a:spcBef>
                <a:spcPts val="0"/>
              </a:spcBef>
              <a:spcAft>
                <a:spcPts val="800"/>
              </a:spcAft>
            </a:pPr>
            <a:r>
              <a:rPr lang="bg-BG" dirty="0">
                <a:latin typeface="Arial" panose="020B0604020202020204" pitchFamily="34" charset="0"/>
                <a:ea typeface="Calibri" panose="020F0502020204030204" pitchFamily="34" charset="0"/>
                <a:cs typeface="Arial" panose="020B0604020202020204" pitchFamily="34" charset="0"/>
              </a:rPr>
              <a:t>Л</a:t>
            </a:r>
            <a:r>
              <a:rPr lang="en-US" dirty="0" err="1">
                <a:latin typeface="Arial" panose="020B0604020202020204" pitchFamily="34" charset="0"/>
                <a:ea typeface="Calibri" panose="020F0502020204030204" pitchFamily="34" charset="0"/>
                <a:cs typeface="Arial" panose="020B0604020202020204" pitchFamily="34" charset="0"/>
              </a:rPr>
              <a:t>ица</a:t>
            </a:r>
            <a:r>
              <a:rPr lang="en-US" dirty="0">
                <a:latin typeface="Arial" panose="020B0604020202020204" pitchFamily="34" charset="0"/>
                <a:ea typeface="Calibri" panose="020F0502020204030204" pitchFamily="34" charset="0"/>
                <a:cs typeface="Arial" panose="020B0604020202020204" pitchFamily="34" charset="0"/>
              </a:rPr>
              <a:t> </a:t>
            </a:r>
            <a:r>
              <a:rPr lang="ru-RU" dirty="0">
                <a:latin typeface="Arial" panose="020B0604020202020204" pitchFamily="34" charset="0"/>
                <a:ea typeface="Calibri" panose="020F0502020204030204" pitchFamily="34" charset="0"/>
                <a:cs typeface="Arial" panose="020B0604020202020204" pitchFamily="34" charset="0"/>
              </a:rPr>
              <a:t>с </a:t>
            </a:r>
            <a:r>
              <a:rPr lang="ru-RU" dirty="0" err="1">
                <a:latin typeface="Arial" panose="020B0604020202020204" pitchFamily="34" charset="0"/>
                <a:ea typeface="Calibri" panose="020F0502020204030204" pitchFamily="34" charset="0"/>
                <a:cs typeface="Arial" panose="020B0604020202020204" pitchFamily="34" charset="0"/>
              </a:rPr>
              <a:t>трайно</a:t>
            </a:r>
            <a:r>
              <a:rPr lang="ru-RU" dirty="0">
                <a:latin typeface="Arial" panose="020B0604020202020204" pitchFamily="34" charset="0"/>
                <a:ea typeface="Calibri" panose="020F0502020204030204" pitchFamily="34" charset="0"/>
                <a:cs typeface="Arial" panose="020B0604020202020204" pitchFamily="34" charset="0"/>
              </a:rPr>
              <a:t> </a:t>
            </a:r>
            <a:r>
              <a:rPr lang="ru-RU" dirty="0" err="1">
                <a:latin typeface="Arial" panose="020B0604020202020204" pitchFamily="34" charset="0"/>
                <a:ea typeface="Calibri" panose="020F0502020204030204" pitchFamily="34" charset="0"/>
                <a:cs typeface="Arial" panose="020B0604020202020204" pitchFamily="34" charset="0"/>
              </a:rPr>
              <a:t>увреждане</a:t>
            </a:r>
            <a:r>
              <a:rPr lang="ru-RU" dirty="0">
                <a:latin typeface="Arial" panose="020B0604020202020204" pitchFamily="34" charset="0"/>
                <a:ea typeface="Calibri" panose="020F0502020204030204" pitchFamily="34" charset="0"/>
                <a:cs typeface="Arial" panose="020B0604020202020204" pitchFamily="34" charset="0"/>
              </a:rPr>
              <a:t> с </a:t>
            </a:r>
            <a:r>
              <a:rPr lang="ru-RU" dirty="0" err="1">
                <a:latin typeface="Arial" panose="020B0604020202020204" pitchFamily="34" charset="0"/>
                <a:ea typeface="Calibri" panose="020F0502020204030204" pitchFamily="34" charset="0"/>
                <a:cs typeface="Arial" panose="020B0604020202020204" pitchFamily="34" charset="0"/>
              </a:rPr>
              <a:t>установени</a:t>
            </a:r>
            <a:r>
              <a:rPr lang="ru-RU" dirty="0">
                <a:latin typeface="Arial" panose="020B0604020202020204" pitchFamily="34" charset="0"/>
                <a:ea typeface="Calibri" panose="020F0502020204030204" pitchFamily="34" charset="0"/>
                <a:cs typeface="Arial" panose="020B0604020202020204" pitchFamily="34" charset="0"/>
              </a:rPr>
              <a:t> вид и степен на </a:t>
            </a:r>
            <a:r>
              <a:rPr lang="ru-RU" dirty="0" err="1">
                <a:latin typeface="Arial" panose="020B0604020202020204" pitchFamily="34" charset="0"/>
                <a:ea typeface="Calibri" panose="020F0502020204030204" pitchFamily="34" charset="0"/>
                <a:cs typeface="Arial" panose="020B0604020202020204" pitchFamily="34" charset="0"/>
              </a:rPr>
              <a:t>увреждане</a:t>
            </a:r>
            <a:r>
              <a:rPr lang="ru-RU" dirty="0">
                <a:latin typeface="Arial" panose="020B0604020202020204" pitchFamily="34" charset="0"/>
                <a:ea typeface="Calibri" panose="020F0502020204030204" pitchFamily="34" charset="0"/>
                <a:cs typeface="Arial" panose="020B0604020202020204" pitchFamily="34" charset="0"/>
              </a:rPr>
              <a:t> или степен на </a:t>
            </a:r>
            <a:r>
              <a:rPr lang="ru-RU" dirty="0" err="1">
                <a:latin typeface="Arial" panose="020B0604020202020204" pitchFamily="34" charset="0"/>
                <a:ea typeface="Calibri" panose="020F0502020204030204" pitchFamily="34" charset="0"/>
                <a:cs typeface="Arial" panose="020B0604020202020204" pitchFamily="34" charset="0"/>
              </a:rPr>
              <a:t>трайно</a:t>
            </a:r>
            <a:r>
              <a:rPr lang="ru-RU" dirty="0">
                <a:latin typeface="Arial" panose="020B0604020202020204" pitchFamily="34" charset="0"/>
                <a:ea typeface="Calibri" panose="020F0502020204030204" pitchFamily="34" charset="0"/>
                <a:cs typeface="Arial" panose="020B0604020202020204" pitchFamily="34" charset="0"/>
              </a:rPr>
              <a:t> </a:t>
            </a:r>
            <a:r>
              <a:rPr lang="ru-RU" dirty="0" err="1">
                <a:latin typeface="Arial" panose="020B0604020202020204" pitchFamily="34" charset="0"/>
                <a:ea typeface="Calibri" panose="020F0502020204030204" pitchFamily="34" charset="0"/>
                <a:cs typeface="Arial" panose="020B0604020202020204" pitchFamily="34" charset="0"/>
              </a:rPr>
              <a:t>намалена</a:t>
            </a:r>
            <a:r>
              <a:rPr lang="ru-RU" dirty="0">
                <a:latin typeface="Arial" panose="020B0604020202020204" pitchFamily="34" charset="0"/>
                <a:ea typeface="Calibri" panose="020F0502020204030204" pitchFamily="34" charset="0"/>
                <a:cs typeface="Arial" panose="020B0604020202020204" pitchFamily="34" charset="0"/>
              </a:rPr>
              <a:t> </a:t>
            </a:r>
            <a:r>
              <a:rPr lang="ru-RU" dirty="0" err="1">
                <a:latin typeface="Arial" panose="020B0604020202020204" pitchFamily="34" charset="0"/>
                <a:ea typeface="Calibri" panose="020F0502020204030204" pitchFamily="34" charset="0"/>
                <a:cs typeface="Arial" panose="020B0604020202020204" pitchFamily="34" charset="0"/>
              </a:rPr>
              <a:t>работоспособност</a:t>
            </a:r>
            <a:r>
              <a:rPr lang="ru-RU" dirty="0">
                <a:latin typeface="Arial" panose="020B0604020202020204" pitchFamily="34" charset="0"/>
                <a:ea typeface="Calibri" panose="020F0502020204030204" pitchFamily="34" charset="0"/>
                <a:cs typeface="Arial" panose="020B0604020202020204" pitchFamily="34" charset="0"/>
              </a:rPr>
              <a:t> </a:t>
            </a:r>
            <a:r>
              <a:rPr lang="ru-RU" b="1" dirty="0">
                <a:latin typeface="Arial" panose="020B0604020202020204" pitchFamily="34" charset="0"/>
                <a:ea typeface="Calibri" panose="020F0502020204030204" pitchFamily="34" charset="0"/>
                <a:cs typeface="Arial" panose="020B0604020202020204" pitchFamily="34" charset="0"/>
              </a:rPr>
              <a:t>с определена чужда </a:t>
            </a:r>
            <a:r>
              <a:rPr lang="ru-RU" b="1" dirty="0" err="1">
                <a:latin typeface="Arial" panose="020B0604020202020204" pitchFamily="34" charset="0"/>
                <a:ea typeface="Calibri" panose="020F0502020204030204" pitchFamily="34" charset="0"/>
                <a:cs typeface="Arial" panose="020B0604020202020204" pitchFamily="34" charset="0"/>
              </a:rPr>
              <a:t>помощ</a:t>
            </a:r>
            <a:r>
              <a:rPr lang="ru-RU" dirty="0">
                <a:latin typeface="Arial" panose="020B0604020202020204" pitchFamily="34" charset="0"/>
                <a:ea typeface="Calibri" panose="020F0502020204030204" pitchFamily="34" charset="0"/>
                <a:cs typeface="Arial" panose="020B0604020202020204" pitchFamily="34" charset="0"/>
              </a:rPr>
              <a:t>;</a:t>
            </a:r>
            <a:endParaRPr lang="en-US" dirty="0">
              <a:latin typeface="Arial" panose="020B0604020202020204" pitchFamily="34" charset="0"/>
              <a:ea typeface="Calibri" panose="020F0502020204030204" pitchFamily="34" charset="0"/>
              <a:cs typeface="Arial" panose="020B0604020202020204" pitchFamily="34" charset="0"/>
            </a:endParaRPr>
          </a:p>
          <a:p>
            <a:pPr marL="685800" lvl="1" indent="-457200" fontAlgn="base">
              <a:lnSpc>
                <a:spcPct val="110000"/>
              </a:lnSpc>
              <a:spcBef>
                <a:spcPts val="0"/>
              </a:spcBef>
              <a:spcAft>
                <a:spcPts val="800"/>
              </a:spcAft>
            </a:pPr>
            <a:r>
              <a:rPr lang="en-US" dirty="0" err="1">
                <a:latin typeface="Arial" panose="020B0604020202020204" pitchFamily="34" charset="0"/>
                <a:ea typeface="Calibri" panose="020F0502020204030204" pitchFamily="34" charset="0"/>
                <a:cs typeface="Arial" panose="020B0604020202020204" pitchFamily="34" charset="0"/>
              </a:rPr>
              <a:t>Деца</a:t>
            </a:r>
            <a:r>
              <a:rPr lang="en-US" dirty="0">
                <a:latin typeface="Arial" panose="020B0604020202020204" pitchFamily="34" charset="0"/>
                <a:ea typeface="Calibri" panose="020F0502020204030204" pitchFamily="34" charset="0"/>
                <a:cs typeface="Arial" panose="020B0604020202020204" pitchFamily="34" charset="0"/>
              </a:rPr>
              <a:t> </a:t>
            </a:r>
            <a:r>
              <a:rPr lang="ru-RU" dirty="0">
                <a:latin typeface="Arial" panose="020B0604020202020204" pitchFamily="34" charset="0"/>
                <a:ea typeface="Calibri" panose="020F0502020204030204" pitchFamily="34" charset="0"/>
                <a:cs typeface="Arial" panose="020B0604020202020204" pitchFamily="34" charset="0"/>
              </a:rPr>
              <a:t>с 90 и над 90 на сто вид и степен на </a:t>
            </a:r>
            <a:r>
              <a:rPr lang="ru-RU" dirty="0" err="1">
                <a:latin typeface="Arial" panose="020B0604020202020204" pitchFamily="34" charset="0"/>
                <a:ea typeface="Calibri" panose="020F0502020204030204" pitchFamily="34" charset="0"/>
                <a:cs typeface="Arial" panose="020B0604020202020204" pitchFamily="34" charset="0"/>
              </a:rPr>
              <a:t>увреждане</a:t>
            </a:r>
            <a:r>
              <a:rPr lang="ru-RU" dirty="0">
                <a:latin typeface="Arial" panose="020B0604020202020204" pitchFamily="34" charset="0"/>
                <a:ea typeface="Calibri" panose="020F0502020204030204" pitchFamily="34" charset="0"/>
                <a:cs typeface="Arial" panose="020B0604020202020204" pitchFamily="34" charset="0"/>
              </a:rPr>
              <a:t> или степен на </a:t>
            </a:r>
            <a:r>
              <a:rPr lang="ru-RU" dirty="0" err="1">
                <a:latin typeface="Arial" panose="020B0604020202020204" pitchFamily="34" charset="0"/>
                <a:ea typeface="Calibri" panose="020F0502020204030204" pitchFamily="34" charset="0"/>
                <a:cs typeface="Arial" panose="020B0604020202020204" pitchFamily="34" charset="0"/>
              </a:rPr>
              <a:t>трайно</a:t>
            </a:r>
            <a:r>
              <a:rPr lang="ru-RU" dirty="0">
                <a:latin typeface="Arial" panose="020B0604020202020204" pitchFamily="34" charset="0"/>
                <a:ea typeface="Calibri" panose="020F0502020204030204" pitchFamily="34" charset="0"/>
                <a:cs typeface="Arial" panose="020B0604020202020204" pitchFamily="34" charset="0"/>
              </a:rPr>
              <a:t> </a:t>
            </a:r>
            <a:r>
              <a:rPr lang="ru-RU" dirty="0" err="1">
                <a:latin typeface="Arial" panose="020B0604020202020204" pitchFamily="34" charset="0"/>
                <a:ea typeface="Calibri" panose="020F0502020204030204" pitchFamily="34" charset="0"/>
                <a:cs typeface="Arial" panose="020B0604020202020204" pitchFamily="34" charset="0"/>
              </a:rPr>
              <a:t>намалена</a:t>
            </a:r>
            <a:r>
              <a:rPr lang="ru-RU" dirty="0">
                <a:latin typeface="Arial" panose="020B0604020202020204" pitchFamily="34" charset="0"/>
                <a:ea typeface="Calibri" panose="020F0502020204030204" pitchFamily="34" charset="0"/>
                <a:cs typeface="Arial" panose="020B0604020202020204" pitchFamily="34" charset="0"/>
              </a:rPr>
              <a:t> </a:t>
            </a:r>
            <a:r>
              <a:rPr lang="ru-RU" dirty="0" err="1">
                <a:latin typeface="Arial" panose="020B0604020202020204" pitchFamily="34" charset="0"/>
                <a:ea typeface="Calibri" panose="020F0502020204030204" pitchFamily="34" charset="0"/>
                <a:cs typeface="Arial" panose="020B0604020202020204" pitchFamily="34" charset="0"/>
              </a:rPr>
              <a:t>работоспособност</a:t>
            </a:r>
            <a:r>
              <a:rPr lang="ru-RU" dirty="0">
                <a:latin typeface="Arial" panose="020B0604020202020204" pitchFamily="34" charset="0"/>
                <a:ea typeface="Calibri" panose="020F0502020204030204" pitchFamily="34" charset="0"/>
                <a:cs typeface="Arial" panose="020B0604020202020204" pitchFamily="34" charset="0"/>
              </a:rPr>
              <a:t> без определена чужда </a:t>
            </a:r>
            <a:r>
              <a:rPr lang="ru-RU" dirty="0" err="1">
                <a:latin typeface="Arial" panose="020B0604020202020204" pitchFamily="34" charset="0"/>
                <a:ea typeface="Calibri" panose="020F0502020204030204" pitchFamily="34" charset="0"/>
                <a:cs typeface="Arial" panose="020B0604020202020204" pitchFamily="34" charset="0"/>
              </a:rPr>
              <a:t>помощ</a:t>
            </a:r>
            <a:r>
              <a:rPr lang="ru-RU" dirty="0">
                <a:latin typeface="Arial" panose="020B0604020202020204" pitchFamily="34" charset="0"/>
                <a:ea typeface="Calibri" panose="020F0502020204030204" pitchFamily="34" charset="0"/>
                <a:cs typeface="Arial" panose="020B0604020202020204" pitchFamily="34" charset="0"/>
              </a:rPr>
              <a:t>.</a:t>
            </a:r>
            <a:endParaRPr lang="en-US" dirty="0">
              <a:effectLst/>
              <a:latin typeface="Arial" panose="020B0604020202020204" pitchFamily="34" charset="0"/>
              <a:ea typeface="Calibri" panose="020F0502020204030204" pitchFamily="34" charset="0"/>
              <a:cs typeface="Arial" panose="020B0604020202020204" pitchFamily="34" charset="0"/>
            </a:endParaRPr>
          </a:p>
          <a:p>
            <a:pPr>
              <a:lnSpc>
                <a:spcPct val="110000"/>
              </a:lnSpc>
              <a:spcBef>
                <a:spcPts val="0"/>
              </a:spcBef>
            </a:pPr>
            <a:r>
              <a:rPr lang="ru-RU" sz="2000" dirty="0" err="1">
                <a:latin typeface="Arial" panose="020B0604020202020204" pitchFamily="34" charset="0"/>
                <a:cs typeface="Arial" panose="020B0604020202020204" pitchFamily="34" charset="0"/>
              </a:rPr>
              <a:t>Трайно</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определяне</a:t>
            </a:r>
            <a:r>
              <a:rPr lang="ru-RU" sz="2000" dirty="0">
                <a:latin typeface="Arial" panose="020B0604020202020204" pitchFamily="34" charset="0"/>
                <a:cs typeface="Arial" panose="020B0604020202020204" pitchFamily="34" charset="0"/>
              </a:rPr>
              <a:t> на ресурс за </a:t>
            </a:r>
            <a:r>
              <a:rPr lang="ru-RU" sz="2000" dirty="0" err="1">
                <a:latin typeface="Arial" panose="020B0604020202020204" pitchFamily="34" charset="0"/>
                <a:cs typeface="Arial" panose="020B0604020202020204" pitchFamily="34" charset="0"/>
              </a:rPr>
              <a:t>общините</a:t>
            </a:r>
            <a:r>
              <a:rPr lang="ru-RU" sz="2000" dirty="0">
                <a:latin typeface="Arial" panose="020B0604020202020204" pitchFamily="34" charset="0"/>
                <a:cs typeface="Arial" panose="020B0604020202020204" pitchFamily="34" charset="0"/>
              </a:rPr>
              <a:t> за </a:t>
            </a:r>
            <a:r>
              <a:rPr lang="ru-RU" sz="2000" dirty="0" err="1">
                <a:latin typeface="Arial" panose="020B0604020202020204" pitchFamily="34" charset="0"/>
                <a:cs typeface="Arial" panose="020B0604020202020204" pitchFamily="34" charset="0"/>
              </a:rPr>
              <a:t>администриране</a:t>
            </a:r>
            <a:r>
              <a:rPr lang="ru-RU" sz="2000" dirty="0">
                <a:latin typeface="Arial" panose="020B0604020202020204" pitchFamily="34" charset="0"/>
                <a:cs typeface="Arial" panose="020B0604020202020204" pitchFamily="34" charset="0"/>
              </a:rPr>
              <a:t> на механизма</a:t>
            </a:r>
            <a:r>
              <a:rPr lang="en-US" sz="2000" dirty="0">
                <a:latin typeface="Arial" panose="020B0604020202020204" pitchFamily="34" charset="0"/>
                <a:cs typeface="Arial" panose="020B0604020202020204" pitchFamily="34" charset="0"/>
              </a:rPr>
              <a:t> – 3%</a:t>
            </a:r>
            <a:r>
              <a:rPr lang="ru-RU" sz="2000" dirty="0">
                <a:latin typeface="Arial" panose="020B0604020202020204" pitchFamily="34" charset="0"/>
                <a:cs typeface="Arial" panose="020B0604020202020204" pitchFamily="34" charset="0"/>
              </a:rPr>
              <a:t>. </a:t>
            </a:r>
          </a:p>
          <a:p>
            <a:pPr>
              <a:lnSpc>
                <a:spcPct val="110000"/>
              </a:lnSpc>
              <a:spcBef>
                <a:spcPts val="0"/>
              </a:spcBef>
            </a:pPr>
            <a:r>
              <a:rPr lang="ru-RU" sz="2000" dirty="0" err="1">
                <a:latin typeface="Arial" panose="020B0604020202020204" pitchFamily="34" charset="0"/>
                <a:cs typeface="Arial" panose="020B0604020202020204" pitchFamily="34" charset="0"/>
              </a:rPr>
              <a:t>Отлагането</a:t>
            </a:r>
            <a:r>
              <a:rPr lang="ru-RU" sz="2000" dirty="0">
                <a:latin typeface="Arial" panose="020B0604020202020204" pitchFamily="34" charset="0"/>
                <a:cs typeface="Arial" panose="020B0604020202020204" pitchFamily="34" charset="0"/>
              </a:rPr>
              <a:t> на </a:t>
            </a:r>
            <a:r>
              <a:rPr lang="ru-RU" sz="2000" dirty="0" err="1">
                <a:latin typeface="Arial" panose="020B0604020202020204" pitchFamily="34" charset="0"/>
                <a:cs typeface="Arial" panose="020B0604020202020204" pitchFamily="34" charset="0"/>
              </a:rPr>
              <a:t>задълженията</a:t>
            </a:r>
            <a:r>
              <a:rPr lang="ru-RU" sz="2000" dirty="0">
                <a:latin typeface="Arial" panose="020B0604020202020204" pitchFamily="34" charset="0"/>
                <a:cs typeface="Arial" panose="020B0604020202020204" pitchFamily="34" charset="0"/>
              </a:rPr>
              <a:t> за </a:t>
            </a:r>
            <a:r>
              <a:rPr lang="ru-RU" sz="2000" dirty="0" err="1">
                <a:latin typeface="Arial" panose="020B0604020202020204" pitchFamily="34" charset="0"/>
                <a:cs typeface="Arial" panose="020B0604020202020204" pitchFamily="34" charset="0"/>
              </a:rPr>
              <a:t>осъществяване</a:t>
            </a:r>
            <a:r>
              <a:rPr lang="ru-RU" sz="2000" dirty="0">
                <a:latin typeface="Arial" panose="020B0604020202020204" pitchFamily="34" charset="0"/>
                <a:cs typeface="Arial" panose="020B0604020202020204" pitchFamily="34" charset="0"/>
              </a:rPr>
              <a:t> на </a:t>
            </a:r>
            <a:r>
              <a:rPr lang="ru-RU" sz="2000" dirty="0" err="1">
                <a:latin typeface="Arial" panose="020B0604020202020204" pitchFamily="34" charset="0"/>
                <a:cs typeface="Arial" panose="020B0604020202020204" pitchFamily="34" charset="0"/>
              </a:rPr>
              <a:t>политиката</a:t>
            </a:r>
            <a:r>
              <a:rPr lang="ru-RU" sz="2000" dirty="0">
                <a:latin typeface="Arial" panose="020B0604020202020204" pitchFamily="34" charset="0"/>
                <a:cs typeface="Arial" panose="020B0604020202020204" pitchFamily="34" charset="0"/>
              </a:rPr>
              <a:t> за </a:t>
            </a:r>
            <a:r>
              <a:rPr lang="ru-RU" sz="2000" dirty="0" err="1">
                <a:latin typeface="Arial" panose="020B0604020202020204" pitchFamily="34" charset="0"/>
                <a:cs typeface="Arial" panose="020B0604020202020204" pitchFamily="34" charset="0"/>
              </a:rPr>
              <a:t>предоставянето</a:t>
            </a:r>
            <a:r>
              <a:rPr lang="ru-RU" sz="2000" dirty="0">
                <a:latin typeface="Arial" panose="020B0604020202020204" pitchFamily="34" charset="0"/>
                <a:cs typeface="Arial" panose="020B0604020202020204" pitchFamily="34" charset="0"/>
              </a:rPr>
              <a:t> на </a:t>
            </a:r>
            <a:r>
              <a:rPr lang="ru-RU" sz="2000" dirty="0" err="1">
                <a:latin typeface="Arial" panose="020B0604020202020204" pitchFamily="34" charset="0"/>
                <a:cs typeface="Arial" panose="020B0604020202020204" pitchFamily="34" charset="0"/>
              </a:rPr>
              <a:t>лична</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помощ</a:t>
            </a:r>
            <a:r>
              <a:rPr lang="ru-RU" sz="2000" dirty="0">
                <a:latin typeface="Arial" panose="020B0604020202020204" pitchFamily="34" charset="0"/>
                <a:cs typeface="Arial" panose="020B0604020202020204" pitchFamily="34" charset="0"/>
              </a:rPr>
              <a:t> от </a:t>
            </a:r>
            <a:r>
              <a:rPr lang="ru-RU" sz="2000" dirty="0" err="1">
                <a:latin typeface="Arial" panose="020B0604020202020204" pitchFamily="34" charset="0"/>
                <a:cs typeface="Arial" panose="020B0604020202020204" pitchFamily="34" charset="0"/>
              </a:rPr>
              <a:t>Държавната</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агенция</a:t>
            </a:r>
            <a:r>
              <a:rPr lang="ru-RU" sz="2000" dirty="0">
                <a:latin typeface="Arial" panose="020B0604020202020204" pitchFamily="34" charset="0"/>
                <a:cs typeface="Arial" panose="020B0604020202020204" pitchFamily="34" charset="0"/>
              </a:rPr>
              <a:t> за </a:t>
            </a:r>
            <a:r>
              <a:rPr lang="ru-RU" sz="2000" dirty="0" err="1">
                <a:latin typeface="Arial" panose="020B0604020202020204" pitchFamily="34" charset="0"/>
                <a:cs typeface="Arial" panose="020B0604020202020204" pitchFamily="34" charset="0"/>
              </a:rPr>
              <a:t>хората</a:t>
            </a:r>
            <a:r>
              <a:rPr lang="ru-RU" sz="2000" dirty="0">
                <a:latin typeface="Arial" panose="020B0604020202020204" pitchFamily="34" charset="0"/>
                <a:cs typeface="Arial" panose="020B0604020202020204" pitchFamily="34" charset="0"/>
              </a:rPr>
              <a:t> с </a:t>
            </a:r>
            <a:r>
              <a:rPr lang="ru-RU" sz="2000" dirty="0" err="1">
                <a:latin typeface="Arial" panose="020B0604020202020204" pitchFamily="34" charset="0"/>
                <a:cs typeface="Arial" panose="020B0604020202020204" pitchFamily="34" charset="0"/>
              </a:rPr>
              <a:t>увреждания</a:t>
            </a:r>
            <a:r>
              <a:rPr lang="ru-RU" sz="2000" dirty="0">
                <a:latin typeface="Arial" panose="020B0604020202020204" pitchFamily="34" charset="0"/>
                <a:cs typeface="Arial" panose="020B0604020202020204" pitchFamily="34" charset="0"/>
              </a:rPr>
              <a:t>, считано от 1 </a:t>
            </a:r>
            <a:r>
              <a:rPr lang="ru-RU" sz="2000" dirty="0" err="1">
                <a:latin typeface="Arial" panose="020B0604020202020204" pitchFamily="34" charset="0"/>
                <a:cs typeface="Arial" panose="020B0604020202020204" pitchFamily="34" charset="0"/>
              </a:rPr>
              <a:t>януари</a:t>
            </a:r>
            <a:r>
              <a:rPr lang="ru-RU" sz="2000" dirty="0">
                <a:latin typeface="Arial" panose="020B0604020202020204" pitchFamily="34" charset="0"/>
                <a:cs typeface="Arial" panose="020B0604020202020204" pitchFamily="34" charset="0"/>
              </a:rPr>
              <a:t> 2022 г. </a:t>
            </a:r>
            <a:endParaRPr lang="en-US" sz="2000" dirty="0">
              <a:latin typeface="Arial" panose="020B0604020202020204" pitchFamily="34" charset="0"/>
              <a:cs typeface="Arial" panose="020B0604020202020204" pitchFamily="34" charset="0"/>
            </a:endParaRPr>
          </a:p>
          <a:p>
            <a:pPr>
              <a:lnSpc>
                <a:spcPct val="110000"/>
              </a:lnSpc>
              <a:spcBef>
                <a:spcPts val="0"/>
              </a:spcBef>
            </a:pPr>
            <a:r>
              <a:rPr lang="bg-BG" sz="2000" dirty="0">
                <a:latin typeface="Arial" panose="020B0604020202020204" pitchFamily="34" charset="0"/>
                <a:cs typeface="Arial" panose="020B0604020202020204" pitchFamily="34" charset="0"/>
              </a:rPr>
              <a:t>За</a:t>
            </a:r>
            <a:r>
              <a:rPr lang="en-US" sz="2000" dirty="0" err="1">
                <a:latin typeface="Arial" panose="020B0604020202020204" pitchFamily="34" charset="0"/>
                <a:cs typeface="Arial" panose="020B0604020202020204" pitchFamily="34" charset="0"/>
              </a:rPr>
              <a:t>пазване</a:t>
            </a:r>
            <a:r>
              <a:rPr lang="en-US" sz="2000" dirty="0">
                <a:latin typeface="Arial" panose="020B0604020202020204" pitchFamily="34" charset="0"/>
                <a:cs typeface="Arial" panose="020B0604020202020204" pitchFamily="34" charset="0"/>
              </a:rPr>
              <a:t> на </a:t>
            </a:r>
            <a:r>
              <a:rPr lang="en-US" sz="2000" dirty="0" err="1">
                <a:latin typeface="Arial" panose="020B0604020202020204" pitchFamily="34" charset="0"/>
                <a:cs typeface="Arial" panose="020B0604020202020204" pitchFamily="34" charset="0"/>
              </a:rPr>
              <a:t>изискването</a:t>
            </a:r>
            <a:r>
              <a:rPr lang="bg-BG" sz="2000" dirty="0">
                <a:latin typeface="Arial" panose="020B0604020202020204" pitchFamily="34" charset="0"/>
                <a:cs typeface="Arial" panose="020B0604020202020204" pitchFamily="34" charset="0"/>
              </a:rPr>
              <a:t> лицата да имат </a:t>
            </a:r>
            <a:r>
              <a:rPr lang="bg-BG" sz="2000" b="1" dirty="0">
                <a:latin typeface="Arial" panose="020B0604020202020204" pitchFamily="34" charset="0"/>
                <a:cs typeface="Arial" panose="020B0604020202020204" pitchFamily="34" charset="0"/>
              </a:rPr>
              <a:t>индивидуална оценка и направление с брой часове </a:t>
            </a:r>
            <a:r>
              <a:rPr lang="bg-BG" sz="2000" dirty="0">
                <a:latin typeface="Arial" panose="020B0604020202020204" pitchFamily="34" charset="0"/>
                <a:cs typeface="Arial" panose="020B0604020202020204" pitchFamily="34" charset="0"/>
              </a:rPr>
              <a:t>от Д“СП</a:t>
            </a:r>
            <a:r>
              <a:rPr lang="bg-BG" sz="2000" dirty="0"/>
              <a:t>“</a:t>
            </a:r>
            <a:r>
              <a:rPr lang="en-US" sz="2000" dirty="0"/>
              <a:t>, но </a:t>
            </a:r>
            <a:r>
              <a:rPr lang="ru-RU" sz="2000" dirty="0" err="1"/>
              <a:t>въз</a:t>
            </a:r>
            <a:r>
              <a:rPr lang="ru-RU" sz="2000" dirty="0"/>
              <a:t> основа на </a:t>
            </a:r>
            <a:r>
              <a:rPr lang="en-US" sz="2000" dirty="0" err="1"/>
              <a:t>следните</a:t>
            </a:r>
            <a:r>
              <a:rPr lang="en-US" sz="2000" dirty="0"/>
              <a:t> </a:t>
            </a:r>
            <a:r>
              <a:rPr lang="ru-RU" sz="2000" dirty="0" err="1"/>
              <a:t>четири</a:t>
            </a:r>
            <a:r>
              <a:rPr lang="ru-RU" sz="2000" dirty="0"/>
              <a:t> степени на </a:t>
            </a:r>
            <a:r>
              <a:rPr lang="ru-RU" sz="2000" dirty="0" err="1"/>
              <a:t>зависимост</a:t>
            </a:r>
            <a:r>
              <a:rPr lang="ru-RU" sz="2000" dirty="0"/>
              <a:t> от </a:t>
            </a:r>
            <a:r>
              <a:rPr lang="ru-RU" sz="2000" dirty="0" err="1"/>
              <a:t>интензивна</a:t>
            </a:r>
            <a:r>
              <a:rPr lang="ru-RU" sz="2000" dirty="0"/>
              <a:t> </a:t>
            </a:r>
            <a:r>
              <a:rPr lang="ru-RU" sz="2000" dirty="0" err="1"/>
              <a:t>подкрепа</a:t>
            </a:r>
            <a:r>
              <a:rPr lang="ru-RU" sz="2000" dirty="0"/>
              <a:t>:</a:t>
            </a:r>
          </a:p>
          <a:p>
            <a:pPr marL="548640" lvl="2" indent="0">
              <a:lnSpc>
                <a:spcPct val="110000"/>
              </a:lnSpc>
              <a:spcBef>
                <a:spcPts val="0"/>
              </a:spcBef>
              <a:buNone/>
            </a:pPr>
            <a:r>
              <a:rPr lang="en-US" sz="1600" dirty="0"/>
              <a:t>`- </a:t>
            </a:r>
            <a:r>
              <a:rPr lang="ru-RU" sz="2000" dirty="0" err="1"/>
              <a:t>първа</a:t>
            </a:r>
            <a:r>
              <a:rPr lang="ru-RU" sz="2000" dirty="0"/>
              <a:t> степен на </a:t>
            </a:r>
            <a:r>
              <a:rPr lang="ru-RU" sz="2000" dirty="0" err="1"/>
              <a:t>зависимост</a:t>
            </a:r>
            <a:r>
              <a:rPr lang="ru-RU" sz="2000" dirty="0"/>
              <a:t> - до 15 часа </a:t>
            </a:r>
            <a:r>
              <a:rPr lang="ru-RU" sz="2000" dirty="0" err="1"/>
              <a:t>месечно</a:t>
            </a:r>
            <a:r>
              <a:rPr lang="ru-RU" sz="2000" dirty="0"/>
              <a:t>;</a:t>
            </a:r>
          </a:p>
          <a:p>
            <a:pPr marL="548640" lvl="2" indent="0">
              <a:lnSpc>
                <a:spcPct val="110000"/>
              </a:lnSpc>
              <a:spcBef>
                <a:spcPts val="0"/>
              </a:spcBef>
              <a:buNone/>
            </a:pPr>
            <a:r>
              <a:rPr lang="en-US" sz="2000" dirty="0"/>
              <a:t> - </a:t>
            </a:r>
            <a:r>
              <a:rPr lang="ru-RU" sz="2000" dirty="0"/>
              <a:t>втора степен на </a:t>
            </a:r>
            <a:r>
              <a:rPr lang="ru-RU" sz="2000" dirty="0" err="1"/>
              <a:t>зависимост</a:t>
            </a:r>
            <a:r>
              <a:rPr lang="ru-RU" sz="2000" dirty="0"/>
              <a:t> - до 42 часа </a:t>
            </a:r>
            <a:r>
              <a:rPr lang="ru-RU" sz="2000" dirty="0" err="1"/>
              <a:t>месечно</a:t>
            </a:r>
            <a:r>
              <a:rPr lang="ru-RU" sz="2000" dirty="0"/>
              <a:t>;</a:t>
            </a:r>
          </a:p>
          <a:p>
            <a:pPr marL="548640" lvl="2" indent="0">
              <a:lnSpc>
                <a:spcPct val="110000"/>
              </a:lnSpc>
              <a:spcBef>
                <a:spcPts val="0"/>
              </a:spcBef>
              <a:buNone/>
            </a:pPr>
            <a:r>
              <a:rPr lang="en-US" sz="2000" dirty="0"/>
              <a:t> - </a:t>
            </a:r>
            <a:r>
              <a:rPr lang="ru-RU" sz="2000" dirty="0" err="1"/>
              <a:t>трета</a:t>
            </a:r>
            <a:r>
              <a:rPr lang="ru-RU" sz="2000" dirty="0"/>
              <a:t> степен на </a:t>
            </a:r>
            <a:r>
              <a:rPr lang="ru-RU" sz="2000" dirty="0" err="1"/>
              <a:t>зависимост</a:t>
            </a:r>
            <a:r>
              <a:rPr lang="ru-RU" sz="2000" dirty="0"/>
              <a:t> - до 84 часа </a:t>
            </a:r>
            <a:r>
              <a:rPr lang="ru-RU" sz="2000" dirty="0" err="1"/>
              <a:t>месечно</a:t>
            </a:r>
            <a:r>
              <a:rPr lang="ru-RU" sz="2000" dirty="0"/>
              <a:t>;</a:t>
            </a:r>
          </a:p>
          <a:p>
            <a:pPr marL="548640" lvl="2" indent="0">
              <a:lnSpc>
                <a:spcPct val="110000"/>
              </a:lnSpc>
              <a:spcBef>
                <a:spcPts val="0"/>
              </a:spcBef>
              <a:buNone/>
            </a:pPr>
            <a:r>
              <a:rPr lang="en-US" sz="2000" dirty="0"/>
              <a:t> - </a:t>
            </a:r>
            <a:r>
              <a:rPr lang="ru-RU" sz="2000" dirty="0" err="1"/>
              <a:t>четвърта</a:t>
            </a:r>
            <a:r>
              <a:rPr lang="ru-RU" sz="2000" dirty="0"/>
              <a:t> степен на </a:t>
            </a:r>
            <a:r>
              <a:rPr lang="ru-RU" sz="2000" dirty="0" err="1"/>
              <a:t>зависимост</a:t>
            </a:r>
            <a:r>
              <a:rPr lang="ru-RU" sz="2000" dirty="0"/>
              <a:t> - до 168 часа </a:t>
            </a:r>
            <a:r>
              <a:rPr lang="ru-RU" sz="2000" dirty="0" err="1"/>
              <a:t>месечно</a:t>
            </a:r>
            <a:r>
              <a:rPr lang="ru-RU" sz="1600" dirty="0"/>
              <a:t>.</a:t>
            </a:r>
            <a:endParaRPr lang="en-US" sz="1600" dirty="0"/>
          </a:p>
        </p:txBody>
      </p:sp>
    </p:spTree>
    <p:extLst>
      <p:ext uri="{BB962C8B-B14F-4D97-AF65-F5344CB8AC3E}">
        <p14:creationId xmlns:p14="http://schemas.microsoft.com/office/powerpoint/2010/main" val="7465199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89385E74-2E08-464C-BC0A-5A7D34F0E539}"/>
              </a:ext>
            </a:extLst>
          </p:cNvPr>
          <p:cNvSpPr>
            <a:spLocks noGrp="1"/>
          </p:cNvSpPr>
          <p:nvPr>
            <p:ph type="title"/>
          </p:nvPr>
        </p:nvSpPr>
        <p:spPr/>
        <p:txBody>
          <a:bodyPr/>
          <a:lstStyle/>
          <a:p>
            <a:r>
              <a:rPr lang="bg-BG" dirty="0">
                <a:latin typeface="Arial" panose="020B0604020202020204" pitchFamily="34" charset="0"/>
                <a:cs typeface="Arial" panose="020B0604020202020204" pitchFamily="34" charset="0"/>
              </a:rPr>
              <a:t>Процедура за Лична помощ </a:t>
            </a:r>
            <a:endParaRPr lang="en-US" dirty="0">
              <a:latin typeface="Arial" panose="020B0604020202020204" pitchFamily="34" charset="0"/>
              <a:cs typeface="Arial" panose="020B0604020202020204" pitchFamily="34" charset="0"/>
            </a:endParaRPr>
          </a:p>
        </p:txBody>
      </p:sp>
      <p:sp>
        <p:nvSpPr>
          <p:cNvPr id="3" name="Контейнер за съдържание 2">
            <a:extLst>
              <a:ext uri="{FF2B5EF4-FFF2-40B4-BE49-F238E27FC236}">
                <a16:creationId xmlns:a16="http://schemas.microsoft.com/office/drawing/2014/main" id="{91E82655-1C2A-4851-87F3-1FACA0B57453}"/>
              </a:ext>
            </a:extLst>
          </p:cNvPr>
          <p:cNvSpPr>
            <a:spLocks noGrp="1"/>
          </p:cNvSpPr>
          <p:nvPr>
            <p:ph idx="1"/>
          </p:nvPr>
        </p:nvSpPr>
        <p:spPr>
          <a:xfrm>
            <a:off x="624441" y="1965960"/>
            <a:ext cx="11104263" cy="4474464"/>
          </a:xfrm>
        </p:spPr>
        <p:txBody>
          <a:bodyPr>
            <a:noAutofit/>
          </a:bodyPr>
          <a:lstStyle/>
          <a:p>
            <a:pPr algn="just" fontAlgn="base">
              <a:lnSpc>
                <a:spcPct val="115000"/>
              </a:lnSpc>
              <a:spcAft>
                <a:spcPts val="800"/>
              </a:spcAft>
            </a:pPr>
            <a:r>
              <a:rPr lang="bg-BG" sz="1800" dirty="0">
                <a:latin typeface="Arial" panose="020B0604020202020204" pitchFamily="34" charset="0"/>
                <a:cs typeface="Arial" panose="020B0604020202020204" pitchFamily="34" charset="0"/>
              </a:rPr>
              <a:t>Лицето подава </a:t>
            </a:r>
            <a:r>
              <a:rPr lang="en-US" sz="1800" dirty="0" err="1">
                <a:latin typeface="Arial" panose="020B0604020202020204" pitchFamily="34" charset="0"/>
                <a:cs typeface="Arial" panose="020B0604020202020204" pitchFamily="34" charset="0"/>
              </a:rPr>
              <a:t>заявление</a:t>
            </a:r>
            <a:r>
              <a:rPr lang="en-US" sz="1800" dirty="0">
                <a:latin typeface="Arial" panose="020B0604020202020204" pitchFamily="34" charset="0"/>
                <a:cs typeface="Arial" panose="020B0604020202020204" pitchFamily="34" charset="0"/>
              </a:rPr>
              <a:t> - </a:t>
            </a:r>
            <a:r>
              <a:rPr lang="en-US" sz="1800" dirty="0" err="1">
                <a:latin typeface="Arial" panose="020B0604020202020204" pitchFamily="34" charset="0"/>
                <a:cs typeface="Arial" panose="020B0604020202020204" pitchFamily="34" charset="0"/>
              </a:rPr>
              <a:t>декларация</a:t>
            </a:r>
            <a:r>
              <a:rPr lang="en-US" sz="1800" dirty="0">
                <a:latin typeface="Arial" panose="020B0604020202020204" pitchFamily="34" charset="0"/>
                <a:cs typeface="Arial" panose="020B0604020202020204" pitchFamily="34" charset="0"/>
              </a:rPr>
              <a:t> за </a:t>
            </a:r>
            <a:r>
              <a:rPr lang="en-US" sz="1800" dirty="0" err="1">
                <a:latin typeface="Arial" panose="020B0604020202020204" pitchFamily="34" charset="0"/>
                <a:cs typeface="Arial" panose="020B0604020202020204" pitchFamily="34" charset="0"/>
              </a:rPr>
              <a:t>включване</a:t>
            </a:r>
            <a:r>
              <a:rPr lang="en-US" sz="1800" dirty="0">
                <a:latin typeface="Arial" panose="020B0604020202020204" pitchFamily="34" charset="0"/>
                <a:cs typeface="Arial" panose="020B0604020202020204" pitchFamily="34" charset="0"/>
              </a:rPr>
              <a:t> в </a:t>
            </a:r>
            <a:r>
              <a:rPr lang="en-US" sz="1800" dirty="0" err="1">
                <a:latin typeface="Arial" panose="020B0604020202020204" pitchFamily="34" charset="0"/>
                <a:cs typeface="Arial" panose="020B0604020202020204" pitchFamily="34" charset="0"/>
              </a:rPr>
              <a:t>механизма</a:t>
            </a:r>
            <a:r>
              <a:rPr lang="en-US" sz="1800" dirty="0">
                <a:latin typeface="Arial" panose="020B0604020202020204" pitchFamily="34" charset="0"/>
                <a:cs typeface="Arial" panose="020B0604020202020204" pitchFamily="34" charset="0"/>
              </a:rPr>
              <a:t> за </a:t>
            </a:r>
            <a:r>
              <a:rPr lang="en-US" sz="1800" dirty="0" err="1">
                <a:latin typeface="Arial" panose="020B0604020202020204" pitchFamily="34" charset="0"/>
                <a:cs typeface="Arial" panose="020B0604020202020204" pitchFamily="34" charset="0"/>
              </a:rPr>
              <a:t>лична</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помощ</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до</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Кмета</a:t>
            </a:r>
            <a:r>
              <a:rPr lang="en-US" sz="1800" dirty="0">
                <a:latin typeface="Arial" panose="020B0604020202020204" pitchFamily="34" charset="0"/>
                <a:cs typeface="Arial" panose="020B0604020202020204" pitchFamily="34" charset="0"/>
              </a:rPr>
              <a:t> на </a:t>
            </a:r>
            <a:r>
              <a:rPr lang="en-US" sz="1800" dirty="0" err="1">
                <a:latin typeface="Arial" panose="020B0604020202020204" pitchFamily="34" charset="0"/>
                <a:cs typeface="Arial" panose="020B0604020202020204" pitchFamily="34" charset="0"/>
              </a:rPr>
              <a:t>община</a:t>
            </a:r>
            <a:r>
              <a:rPr lang="en-US" sz="1800" dirty="0">
                <a:latin typeface="Arial" panose="020B0604020202020204" pitchFamily="34" charset="0"/>
                <a:cs typeface="Arial" panose="020B0604020202020204" pitchFamily="34" charset="0"/>
              </a:rPr>
              <a:t>. </a:t>
            </a:r>
            <a:r>
              <a:rPr lang="bg-BG" sz="1800" i="1" dirty="0">
                <a:latin typeface="Arial" panose="020B0604020202020204" pitchFamily="34" charset="0"/>
                <a:cs typeface="Arial" panose="020B0604020202020204" pitchFamily="34" charset="0"/>
              </a:rPr>
              <a:t>Декларира, че няма да получава друга подкрепа за задоволяване на същите потребности</a:t>
            </a:r>
            <a:r>
              <a:rPr lang="en-US" sz="1800" i="1" dirty="0">
                <a:latin typeface="Arial" panose="020B0604020202020204" pitchFamily="34" charset="0"/>
                <a:cs typeface="Arial" panose="020B0604020202020204" pitchFamily="34" charset="0"/>
              </a:rPr>
              <a:t>; </a:t>
            </a:r>
            <a:r>
              <a:rPr lang="bg-BG" sz="1800" i="1" dirty="0">
                <a:latin typeface="Arial" panose="020B0604020202020204" pitchFamily="34" charset="0"/>
                <a:cs typeface="Arial" panose="020B0604020202020204" pitchFamily="34" charset="0"/>
              </a:rPr>
              <a:t>съгласие за превод от НОИ и АСП към общината.</a:t>
            </a:r>
            <a:endParaRPr lang="en-US" sz="1800" i="1" dirty="0">
              <a:latin typeface="Arial" panose="020B0604020202020204" pitchFamily="34" charset="0"/>
              <a:cs typeface="Arial" panose="020B0604020202020204" pitchFamily="34" charset="0"/>
            </a:endParaRPr>
          </a:p>
          <a:p>
            <a:pPr algn="just">
              <a:lnSpc>
                <a:spcPct val="115000"/>
              </a:lnSpc>
              <a:spcBef>
                <a:spcPts val="500"/>
              </a:spcBef>
              <a:spcAft>
                <a:spcPts val="500"/>
              </a:spcAft>
            </a:pPr>
            <a:r>
              <a:rPr lang="bg-BG" sz="1800" b="1" dirty="0">
                <a:latin typeface="Arial" panose="020B0604020202020204" pitchFamily="34" charset="0"/>
                <a:cs typeface="Arial" panose="020B0604020202020204" pitchFamily="34" charset="0"/>
              </a:rPr>
              <a:t>Споразумение</a:t>
            </a:r>
            <a:r>
              <a:rPr lang="bg-BG" sz="1800" dirty="0">
                <a:latin typeface="Arial" panose="020B0604020202020204" pitchFamily="34" charset="0"/>
                <a:cs typeface="Arial" panose="020B0604020202020204" pitchFamily="34" charset="0"/>
              </a:rPr>
              <a:t> между ползвателя, асистента и доставчика: до 7 </a:t>
            </a:r>
            <a:r>
              <a:rPr lang="en-US" sz="1800" dirty="0" err="1">
                <a:latin typeface="Arial" panose="020B0604020202020204" pitchFamily="34" charset="0"/>
                <a:cs typeface="Arial" panose="020B0604020202020204" pitchFamily="34" charset="0"/>
              </a:rPr>
              <a:t>дн</a:t>
            </a:r>
            <a:r>
              <a:rPr lang="bg-BG" sz="1800" dirty="0">
                <a:latin typeface="Arial" panose="020B0604020202020204" pitchFamily="34" charset="0"/>
                <a:cs typeface="Arial" panose="020B0604020202020204" pitchFamily="34" charset="0"/>
              </a:rPr>
              <a:t> от постъпването на заявлението и за срока на издаденото направление. Включва и план графика за дейностите.</a:t>
            </a:r>
            <a:endParaRPr lang="en-US" sz="1800" dirty="0">
              <a:latin typeface="Arial" panose="020B0604020202020204" pitchFamily="34" charset="0"/>
              <a:cs typeface="Arial" panose="020B0604020202020204" pitchFamily="34" charset="0"/>
            </a:endParaRPr>
          </a:p>
          <a:p>
            <a:pPr algn="just">
              <a:lnSpc>
                <a:spcPct val="115000"/>
              </a:lnSpc>
              <a:spcBef>
                <a:spcPts val="500"/>
              </a:spcBef>
              <a:spcAft>
                <a:spcPts val="500"/>
              </a:spcAft>
            </a:pPr>
            <a:r>
              <a:rPr lang="bg-BG" sz="1800" b="1" dirty="0">
                <a:latin typeface="Arial" panose="020B0604020202020204" pitchFamily="34" charset="0"/>
                <a:cs typeface="Arial" panose="020B0604020202020204" pitchFamily="34" charset="0"/>
              </a:rPr>
              <a:t>Трудов договор </a:t>
            </a:r>
            <a:r>
              <a:rPr lang="bg-BG" sz="1800" dirty="0">
                <a:latin typeface="Arial" panose="020B0604020202020204" pitchFamily="34" charset="0"/>
                <a:cs typeface="Arial" panose="020B0604020202020204" pitchFamily="34" charset="0"/>
              </a:rPr>
              <a:t>между общината/доставчика и асистента до </a:t>
            </a:r>
            <a:r>
              <a:rPr lang="en-US" sz="1800" dirty="0">
                <a:latin typeface="Arial" panose="020B0604020202020204" pitchFamily="34" charset="0"/>
                <a:cs typeface="Arial" panose="020B0604020202020204" pitchFamily="34" charset="0"/>
              </a:rPr>
              <a:t>7дн</a:t>
            </a:r>
            <a:r>
              <a:rPr lang="bg-BG" sz="1800" dirty="0">
                <a:latin typeface="Arial" panose="020B0604020202020204" pitchFamily="34" charset="0"/>
                <a:cs typeface="Arial" panose="020B0604020202020204" pitchFamily="34" charset="0"/>
              </a:rPr>
              <a:t>и от </a:t>
            </a:r>
            <a:r>
              <a:rPr lang="en-US" sz="1800" dirty="0" err="1">
                <a:latin typeface="Arial" panose="020B0604020202020204" pitchFamily="34" charset="0"/>
                <a:cs typeface="Arial" panose="020B0604020202020204" pitchFamily="34" charset="0"/>
              </a:rPr>
              <a:t>споразумението</a:t>
            </a:r>
            <a:endParaRPr lang="en-US" sz="1800" dirty="0">
              <a:latin typeface="Arial" panose="020B0604020202020204" pitchFamily="34" charset="0"/>
              <a:cs typeface="Arial" panose="020B0604020202020204" pitchFamily="34" charset="0"/>
            </a:endParaRPr>
          </a:p>
          <a:p>
            <a:pPr algn="just" fontAlgn="base">
              <a:lnSpc>
                <a:spcPct val="115000"/>
              </a:lnSpc>
              <a:spcAft>
                <a:spcPts val="800"/>
              </a:spcAft>
            </a:pPr>
            <a:r>
              <a:rPr lang="bg-BG" sz="1800" b="1" dirty="0">
                <a:latin typeface="Arial" panose="020B0604020202020204" pitchFamily="34" charset="0"/>
                <a:cs typeface="Arial" panose="020B0604020202020204" pitchFamily="34" charset="0"/>
              </a:rPr>
              <a:t>Контрол на предоставянето на лична помощ </a:t>
            </a:r>
            <a:r>
              <a:rPr lang="bg-BG" sz="1800" dirty="0">
                <a:latin typeface="Arial" panose="020B0604020202020204" pitchFamily="34" charset="0"/>
                <a:cs typeface="Arial" panose="020B0604020202020204" pitchFamily="34" charset="0"/>
              </a:rPr>
              <a:t>– определени служители най-малко веднъж на 6 месеца или при сигнал</a:t>
            </a:r>
            <a:r>
              <a:rPr lang="en-US" sz="1800" dirty="0">
                <a:latin typeface="Arial" panose="020B0604020202020204" pitchFamily="34" charset="0"/>
                <a:cs typeface="Arial" panose="020B0604020202020204" pitchFamily="34" charset="0"/>
              </a:rPr>
              <a:t>.</a:t>
            </a:r>
          </a:p>
          <a:p>
            <a:pPr marL="45720" indent="0" algn="just" fontAlgn="base">
              <a:lnSpc>
                <a:spcPct val="115000"/>
              </a:lnSpc>
              <a:spcAft>
                <a:spcPts val="800"/>
              </a:spcAft>
              <a:buNone/>
            </a:pPr>
            <a:r>
              <a:rPr lang="en-US" sz="1800" i="1" dirty="0" err="1">
                <a:latin typeface="Arial" panose="020B0604020202020204" pitchFamily="34" charset="0"/>
                <a:cs typeface="Arial" panose="020B0604020202020204" pitchFamily="34" charset="0"/>
              </a:rPr>
              <a:t>Специфични</a:t>
            </a:r>
            <a:r>
              <a:rPr lang="en-US" sz="1800" i="1" dirty="0">
                <a:latin typeface="Arial" panose="020B0604020202020204" pitchFamily="34" charset="0"/>
                <a:cs typeface="Arial" panose="020B0604020202020204" pitchFamily="34" charset="0"/>
              </a:rPr>
              <a:t> </a:t>
            </a:r>
            <a:r>
              <a:rPr lang="en-US" sz="1800" i="1" dirty="0" err="1">
                <a:latin typeface="Arial" panose="020B0604020202020204" pitchFamily="34" charset="0"/>
                <a:cs typeface="Arial" panose="020B0604020202020204" pitchFamily="34" charset="0"/>
              </a:rPr>
              <a:t>изисквания</a:t>
            </a:r>
            <a:r>
              <a:rPr lang="en-US" sz="1800" i="1" dirty="0">
                <a:latin typeface="Arial" panose="020B0604020202020204" pitchFamily="34" charset="0"/>
                <a:cs typeface="Arial" panose="020B0604020202020204" pitchFamily="34" charset="0"/>
              </a:rPr>
              <a:t> </a:t>
            </a:r>
            <a:r>
              <a:rPr lang="en-US" sz="1800" i="1" dirty="0" err="1">
                <a:latin typeface="Arial" panose="020B0604020202020204" pitchFamily="34" charset="0"/>
                <a:cs typeface="Arial" panose="020B0604020202020204" pitchFamily="34" charset="0"/>
              </a:rPr>
              <a:t>относно</a:t>
            </a:r>
            <a:r>
              <a:rPr lang="en-US" sz="1800" i="1" dirty="0">
                <a:latin typeface="Arial" panose="020B0604020202020204" pitchFamily="34" charset="0"/>
                <a:cs typeface="Arial" panose="020B0604020202020204" pitchFamily="34" charset="0"/>
              </a:rPr>
              <a:t> </a:t>
            </a:r>
            <a:r>
              <a:rPr lang="en-US" sz="1800" i="1" dirty="0" err="1">
                <a:latin typeface="Arial" panose="020B0604020202020204" pitchFamily="34" charset="0"/>
                <a:cs typeface="Arial" panose="020B0604020202020204" pitchFamily="34" charset="0"/>
              </a:rPr>
              <a:t>механизма</a:t>
            </a:r>
            <a:r>
              <a:rPr lang="en-US" sz="1800" i="1" dirty="0">
                <a:latin typeface="Arial" panose="020B0604020202020204" pitchFamily="34" charset="0"/>
                <a:cs typeface="Arial" panose="020B0604020202020204" pitchFamily="34" charset="0"/>
              </a:rPr>
              <a:t> </a:t>
            </a:r>
            <a:r>
              <a:rPr lang="en-US" sz="1800" i="1" dirty="0" err="1">
                <a:latin typeface="Arial" panose="020B0604020202020204" pitchFamily="34" charset="0"/>
                <a:cs typeface="Arial" panose="020B0604020202020204" pitchFamily="34" charset="0"/>
              </a:rPr>
              <a:t>лична</a:t>
            </a:r>
            <a:r>
              <a:rPr lang="en-US" sz="1800" i="1" dirty="0">
                <a:latin typeface="Arial" panose="020B0604020202020204" pitchFamily="34" charset="0"/>
                <a:cs typeface="Arial" panose="020B0604020202020204" pitchFamily="34" charset="0"/>
              </a:rPr>
              <a:t> </a:t>
            </a:r>
            <a:r>
              <a:rPr lang="en-US" sz="1800" i="1" dirty="0" err="1">
                <a:latin typeface="Arial" panose="020B0604020202020204" pitchFamily="34" charset="0"/>
                <a:cs typeface="Arial" panose="020B0604020202020204" pitchFamily="34" charset="0"/>
              </a:rPr>
              <a:t>помощ</a:t>
            </a:r>
            <a:r>
              <a:rPr lang="en-US" sz="1800" i="1" dirty="0">
                <a:latin typeface="Arial" panose="020B0604020202020204" pitchFamily="34" charset="0"/>
                <a:cs typeface="Arial" panose="020B0604020202020204" pitchFamily="34" charset="0"/>
              </a:rPr>
              <a:t> </a:t>
            </a:r>
            <a:r>
              <a:rPr lang="en-US" sz="1800" i="1" dirty="0" err="1">
                <a:latin typeface="Arial" panose="020B0604020202020204" pitchFamily="34" charset="0"/>
                <a:cs typeface="Arial" panose="020B0604020202020204" pitchFamily="34" charset="0"/>
              </a:rPr>
              <a:t>са</a:t>
            </a:r>
            <a:r>
              <a:rPr lang="en-US" sz="1800" i="1" dirty="0">
                <a:latin typeface="Arial" panose="020B0604020202020204" pitchFamily="34" charset="0"/>
                <a:cs typeface="Arial" panose="020B0604020202020204" pitchFamily="34" charset="0"/>
              </a:rPr>
              <a:t> </a:t>
            </a:r>
            <a:r>
              <a:rPr lang="en-US" sz="1800" i="1" dirty="0" err="1">
                <a:latin typeface="Arial" panose="020B0604020202020204" pitchFamily="34" charset="0"/>
                <a:cs typeface="Arial" panose="020B0604020202020204" pitchFamily="34" charset="0"/>
              </a:rPr>
              <a:t>определени</a:t>
            </a:r>
            <a:r>
              <a:rPr lang="en-US" sz="1800" i="1" dirty="0">
                <a:latin typeface="Arial" panose="020B0604020202020204" pitchFamily="34" charset="0"/>
                <a:cs typeface="Arial" panose="020B0604020202020204" pitchFamily="34" charset="0"/>
              </a:rPr>
              <a:t> в </a:t>
            </a:r>
            <a:r>
              <a:rPr lang="ru-RU" sz="1800" i="1" dirty="0" err="1">
                <a:latin typeface="Arial" panose="020B0604020202020204" pitchFamily="34" charset="0"/>
                <a:cs typeface="Arial" panose="020B0604020202020204" pitchFamily="34" charset="0"/>
              </a:rPr>
              <a:t>Наредба</a:t>
            </a:r>
            <a:r>
              <a:rPr lang="ru-RU" sz="1800" i="1" dirty="0">
                <a:latin typeface="Arial" panose="020B0604020202020204" pitchFamily="34" charset="0"/>
                <a:cs typeface="Arial" panose="020B0604020202020204" pitchFamily="34" charset="0"/>
              </a:rPr>
              <a:t> № РД-07-7/ 28.06.2019 г. за </a:t>
            </a:r>
            <a:r>
              <a:rPr lang="ru-RU" sz="1800" i="1" dirty="0" err="1">
                <a:latin typeface="Arial" panose="020B0604020202020204" pitchFamily="34" charset="0"/>
                <a:cs typeface="Arial" panose="020B0604020202020204" pitchFamily="34" charset="0"/>
              </a:rPr>
              <a:t>включване</a:t>
            </a:r>
            <a:r>
              <a:rPr lang="ru-RU" sz="1800" i="1" dirty="0">
                <a:latin typeface="Arial" panose="020B0604020202020204" pitchFamily="34" charset="0"/>
                <a:cs typeface="Arial" panose="020B0604020202020204" pitchFamily="34" charset="0"/>
              </a:rPr>
              <a:t> в механизма за </a:t>
            </a:r>
            <a:r>
              <a:rPr lang="ru-RU" sz="1800" i="1" dirty="0" err="1">
                <a:latin typeface="Arial" panose="020B0604020202020204" pitchFamily="34" charset="0"/>
                <a:cs typeface="Arial" panose="020B0604020202020204" pitchFamily="34" charset="0"/>
              </a:rPr>
              <a:t>лична</a:t>
            </a:r>
            <a:r>
              <a:rPr lang="ru-RU" sz="1800" i="1" dirty="0">
                <a:latin typeface="Arial" panose="020B0604020202020204" pitchFamily="34" charset="0"/>
                <a:cs typeface="Arial" panose="020B0604020202020204" pitchFamily="34" charset="0"/>
              </a:rPr>
              <a:t> </a:t>
            </a:r>
            <a:r>
              <a:rPr lang="ru-RU" sz="1800" i="1" dirty="0" err="1">
                <a:latin typeface="Arial" panose="020B0604020202020204" pitchFamily="34" charset="0"/>
                <a:cs typeface="Arial" panose="020B0604020202020204" pitchFamily="34" charset="0"/>
              </a:rPr>
              <a:t>помощ</a:t>
            </a:r>
            <a:r>
              <a:rPr lang="en-US" sz="1800" i="1" dirty="0">
                <a:latin typeface="Arial" panose="020B0604020202020204" pitchFamily="34" charset="0"/>
                <a:cs typeface="Arial" panose="020B0604020202020204" pitchFamily="34" charset="0"/>
              </a:rPr>
              <a:t>, </a:t>
            </a:r>
            <a:r>
              <a:rPr lang="en-US" sz="1800" i="1" dirty="0" err="1">
                <a:latin typeface="Arial" panose="020B0604020202020204" pitchFamily="34" charset="0"/>
                <a:cs typeface="Arial" panose="020B0604020202020204" pitchFamily="34" charset="0"/>
              </a:rPr>
              <a:t>която</a:t>
            </a:r>
            <a:r>
              <a:rPr lang="en-US" sz="1800" i="1" dirty="0">
                <a:latin typeface="Arial" panose="020B0604020202020204" pitchFamily="34" charset="0"/>
                <a:cs typeface="Arial" panose="020B0604020202020204" pitchFamily="34" charset="0"/>
              </a:rPr>
              <a:t> </a:t>
            </a:r>
            <a:r>
              <a:rPr lang="en-US" sz="1800" i="1" dirty="0" err="1">
                <a:latin typeface="Arial" panose="020B0604020202020204" pitchFamily="34" charset="0"/>
                <a:cs typeface="Arial" panose="020B0604020202020204" pitchFamily="34" charset="0"/>
              </a:rPr>
              <a:t>предстои</a:t>
            </a:r>
            <a:r>
              <a:rPr lang="en-US" sz="1800" i="1" dirty="0">
                <a:latin typeface="Arial" panose="020B0604020202020204" pitchFamily="34" charset="0"/>
                <a:cs typeface="Arial" panose="020B0604020202020204" pitchFamily="34" charset="0"/>
              </a:rPr>
              <a:t> </a:t>
            </a:r>
            <a:r>
              <a:rPr lang="en-US" sz="1800" i="1" dirty="0" err="1">
                <a:latin typeface="Arial" panose="020B0604020202020204" pitchFamily="34" charset="0"/>
                <a:cs typeface="Arial" panose="020B0604020202020204" pitchFamily="34" charset="0"/>
              </a:rPr>
              <a:t>да</a:t>
            </a:r>
            <a:r>
              <a:rPr lang="en-US" sz="1800" i="1" dirty="0">
                <a:latin typeface="Arial" panose="020B0604020202020204" pitchFamily="34" charset="0"/>
                <a:cs typeface="Arial" panose="020B0604020202020204" pitchFamily="34" charset="0"/>
              </a:rPr>
              <a:t> </a:t>
            </a:r>
            <a:r>
              <a:rPr lang="en-US" sz="1800" i="1" dirty="0" err="1">
                <a:latin typeface="Arial" panose="020B0604020202020204" pitchFamily="34" charset="0"/>
                <a:cs typeface="Arial" panose="020B0604020202020204" pitchFamily="34" charset="0"/>
              </a:rPr>
              <a:t>бъде</a:t>
            </a:r>
            <a:r>
              <a:rPr lang="en-US" sz="1800" i="1" dirty="0">
                <a:latin typeface="Arial" panose="020B0604020202020204" pitchFamily="34" charset="0"/>
                <a:cs typeface="Arial" panose="020B0604020202020204" pitchFamily="34" charset="0"/>
              </a:rPr>
              <a:t> </a:t>
            </a:r>
            <a:r>
              <a:rPr lang="en-US" sz="1800" i="1" dirty="0" err="1">
                <a:latin typeface="Arial" panose="020B0604020202020204" pitchFamily="34" charset="0"/>
                <a:cs typeface="Arial" panose="020B0604020202020204" pitchFamily="34" charset="0"/>
              </a:rPr>
              <a:t>актуализирана</a:t>
            </a:r>
            <a:r>
              <a:rPr lang="en-US" sz="1800" i="1" dirty="0">
                <a:latin typeface="Arial" panose="020B0604020202020204" pitchFamily="34" charset="0"/>
                <a:cs typeface="Arial" panose="020B0604020202020204" pitchFamily="34" charset="0"/>
              </a:rPr>
              <a:t>.</a:t>
            </a:r>
            <a:endParaRPr lang="ru-RU" sz="1800" i="1" dirty="0">
              <a:latin typeface="Arial" panose="020B0604020202020204" pitchFamily="34" charset="0"/>
              <a:cs typeface="Arial" panose="020B0604020202020204" pitchFamily="34" charset="0"/>
            </a:endParaRPr>
          </a:p>
          <a:p>
            <a:pPr algn="just" fontAlgn="base">
              <a:lnSpc>
                <a:spcPct val="115000"/>
              </a:lnSpc>
              <a:spcAft>
                <a:spcPts val="800"/>
              </a:spcAft>
            </a:pP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95837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058931"/>
          </a:xfrm>
        </p:spPr>
        <p:txBody>
          <a:bodyPr>
            <a:noAutofit/>
          </a:bodyPr>
          <a:lstStyle/>
          <a:p>
            <a:pPr algn="ctr"/>
            <a:r>
              <a:rPr lang="bg-BG" altLang="bg-BG" sz="3200" dirty="0"/>
              <a:t>Заетост и труд</a:t>
            </a: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04800" y="1304544"/>
            <a:ext cx="11512627" cy="4866397"/>
          </a:xfrm>
        </p:spPr>
        <p:txBody>
          <a:bodyPr>
            <a:normAutofit lnSpcReduction="10000"/>
          </a:bodyPr>
          <a:lstStyle/>
          <a:p>
            <a:pPr algn="ctr" eaLnBrk="1" hangingPunct="1">
              <a:lnSpc>
                <a:spcPct val="80000"/>
              </a:lnSpc>
              <a:buFont typeface="Wingdings" panose="05000000000000000000" pitchFamily="2" charset="2"/>
              <a:buNone/>
            </a:pPr>
            <a:r>
              <a:rPr lang="bg-BG" altLang="bg-BG" sz="2400" i="1" dirty="0">
                <a:latin typeface="Arial" panose="020B0604020202020204" pitchFamily="34" charset="0"/>
                <a:cs typeface="Arial" panose="020B0604020202020204" pitchFamily="34" charset="0"/>
              </a:rPr>
              <a:t>Общинските съвети са длъжни да създават специализирани </a:t>
            </a:r>
            <a:r>
              <a:rPr lang="bg-BG" altLang="bg-BG" sz="2400" b="1" i="1" dirty="0">
                <a:latin typeface="Arial" panose="020B0604020202020204" pitchFamily="34" charset="0"/>
                <a:cs typeface="Arial" panose="020B0604020202020204" pitchFamily="34" charset="0"/>
              </a:rPr>
              <a:t>общински предприятия</a:t>
            </a:r>
            <a:r>
              <a:rPr lang="bg-BG" altLang="bg-BG" sz="2400" i="1" dirty="0">
                <a:latin typeface="Arial" panose="020B0604020202020204" pitchFamily="34" charset="0"/>
                <a:cs typeface="Arial" panose="020B0604020202020204" pitchFamily="34" charset="0"/>
              </a:rPr>
              <a:t>, а работодателите с повече от 300 работници и служители - цехове и други звена за работа на лица с трайно намалена работоспособност, като дейността на специализираните предприятия се планира и отчита отделно (Кодекс на труда - чл. 316)</a:t>
            </a:r>
          </a:p>
          <a:p>
            <a:pPr algn="ctr" eaLnBrk="1" hangingPunct="1">
              <a:lnSpc>
                <a:spcPct val="80000"/>
              </a:lnSpc>
              <a:buFont typeface="Wingdings" panose="05000000000000000000" pitchFamily="2" charset="2"/>
              <a:buNone/>
            </a:pPr>
            <a:endParaRPr lang="bg-BG" altLang="bg-BG" sz="2400" i="1" dirty="0">
              <a:latin typeface="Arial" panose="020B0604020202020204" pitchFamily="34" charset="0"/>
              <a:cs typeface="Arial" panose="020B0604020202020204" pitchFamily="34" charset="0"/>
            </a:endParaRPr>
          </a:p>
          <a:p>
            <a:pPr eaLnBrk="1" hangingPunct="1">
              <a:lnSpc>
                <a:spcPct val="80000"/>
              </a:lnSpc>
            </a:pPr>
            <a:r>
              <a:rPr lang="bg-BG" altLang="bg-BG" sz="2400" dirty="0">
                <a:latin typeface="Arial" panose="020B0604020202020204" pitchFamily="34" charset="0"/>
                <a:cs typeface="Arial" panose="020B0604020202020204" pitchFamily="34" charset="0"/>
              </a:rPr>
              <a:t>Общинските съвети  могат да създават </a:t>
            </a:r>
            <a:r>
              <a:rPr lang="bg-BG" altLang="bg-BG" sz="2400" b="1" dirty="0">
                <a:latin typeface="Arial" panose="020B0604020202020204" pitchFamily="34" charset="0"/>
                <a:cs typeface="Arial" panose="020B0604020202020204" pitchFamily="34" charset="0"/>
              </a:rPr>
              <a:t>общински предприятия</a:t>
            </a:r>
            <a:r>
              <a:rPr lang="bg-BG" altLang="bg-BG" sz="2400" dirty="0">
                <a:latin typeface="Arial" panose="020B0604020202020204" pitchFamily="34" charset="0"/>
                <a:cs typeface="Arial" panose="020B0604020202020204" pitchFamily="34" charset="0"/>
              </a:rPr>
              <a:t> (Закон за общинската собственост - чл.53)</a:t>
            </a:r>
          </a:p>
          <a:p>
            <a:pPr eaLnBrk="1" hangingPunct="1">
              <a:lnSpc>
                <a:spcPct val="80000"/>
              </a:lnSpc>
            </a:pPr>
            <a:r>
              <a:rPr lang="bg-BG" altLang="bg-BG" sz="2400" dirty="0">
                <a:latin typeface="Arial" panose="020B0604020202020204" pitchFamily="34" charset="0"/>
                <a:cs typeface="Arial" panose="020B0604020202020204" pitchFamily="34" charset="0"/>
              </a:rPr>
              <a:t>Общинските съвети създават и вземат решения за участие в </a:t>
            </a:r>
            <a:r>
              <a:rPr lang="bg-BG" altLang="bg-BG" sz="2400" b="1" dirty="0">
                <a:latin typeface="Arial" panose="020B0604020202020204" pitchFamily="34" charset="0"/>
                <a:cs typeface="Arial" panose="020B0604020202020204" pitchFamily="34" charset="0"/>
              </a:rPr>
              <a:t>търговски дружества с общинско участие</a:t>
            </a:r>
            <a:r>
              <a:rPr lang="bg-BG" altLang="bg-BG" sz="2400" dirty="0">
                <a:latin typeface="Arial" panose="020B0604020202020204" pitchFamily="34" charset="0"/>
                <a:cs typeface="Arial" panose="020B0604020202020204" pitchFamily="34" charset="0"/>
              </a:rPr>
              <a:t> в капитала (Търговски закон);</a:t>
            </a:r>
          </a:p>
          <a:p>
            <a:pPr eaLnBrk="1" hangingPunct="1">
              <a:lnSpc>
                <a:spcPct val="80000"/>
              </a:lnSpc>
            </a:pPr>
            <a:r>
              <a:rPr lang="bg-BG" altLang="bg-BG" sz="2400" dirty="0">
                <a:latin typeface="Arial" panose="020B0604020202020204" pitchFamily="34" charset="0"/>
                <a:cs typeface="Arial" panose="020B0604020202020204" pitchFamily="34" charset="0"/>
              </a:rPr>
              <a:t>Социални предприятия по проекти, </a:t>
            </a:r>
          </a:p>
          <a:p>
            <a:pPr eaLnBrk="1" hangingPunct="1">
              <a:lnSpc>
                <a:spcPct val="80000"/>
              </a:lnSpc>
            </a:pPr>
            <a:r>
              <a:rPr lang="bg-BG" altLang="bg-BG" sz="2400" dirty="0">
                <a:latin typeface="Arial" panose="020B0604020202020204" pitchFamily="34" charset="0"/>
                <a:cs typeface="Arial" panose="020B0604020202020204" pitchFamily="34" charset="0"/>
              </a:rPr>
              <a:t>Общинските съвети могат да създават фондации, както и да участват в други съвместни форми на НПО, сдружения, асоциации и др.(Закон за юридическите лица с нестопанска цел и Закон за местното самоуправление и местна администрация)</a:t>
            </a:r>
          </a:p>
          <a:p>
            <a:endParaRPr lang="en-US" dirty="0"/>
          </a:p>
        </p:txBody>
      </p:sp>
    </p:spTree>
    <p:extLst>
      <p:ext uri="{BB962C8B-B14F-4D97-AF65-F5344CB8AC3E}">
        <p14:creationId xmlns:p14="http://schemas.microsoft.com/office/powerpoint/2010/main" val="17467581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AE9BCAC8-2FCD-4B6F-A7F1-5B24D858AB58}"/>
              </a:ext>
            </a:extLst>
          </p:cNvPr>
          <p:cNvSpPr>
            <a:spLocks noGrp="1"/>
          </p:cNvSpPr>
          <p:nvPr>
            <p:ph type="title"/>
          </p:nvPr>
        </p:nvSpPr>
        <p:spPr>
          <a:xfrm>
            <a:off x="1143000" y="609600"/>
            <a:ext cx="9875520" cy="902208"/>
          </a:xfrm>
        </p:spPr>
        <p:txBody>
          <a:bodyPr/>
          <a:lstStyle/>
          <a:p>
            <a:r>
              <a:rPr lang="bg-BG" altLang="bg-BG" dirty="0">
                <a:latin typeface="Arial" panose="020B0604020202020204" pitchFamily="34" charset="0"/>
                <a:cs typeface="Arial" panose="020B0604020202020204" pitchFamily="34" charset="0"/>
              </a:rPr>
              <a:t>Форми за заетост</a:t>
            </a:r>
            <a:endParaRPr lang="en-US" dirty="0">
              <a:latin typeface="Arial" panose="020B0604020202020204" pitchFamily="34" charset="0"/>
              <a:cs typeface="Arial" panose="020B0604020202020204" pitchFamily="34" charset="0"/>
            </a:endParaRPr>
          </a:p>
        </p:txBody>
      </p:sp>
      <p:sp>
        <p:nvSpPr>
          <p:cNvPr id="3" name="Контейнер за съдържание 2">
            <a:extLst>
              <a:ext uri="{FF2B5EF4-FFF2-40B4-BE49-F238E27FC236}">
                <a16:creationId xmlns:a16="http://schemas.microsoft.com/office/drawing/2014/main" id="{E29E43D5-2971-4935-BC00-85C3D3FD1F22}"/>
              </a:ext>
            </a:extLst>
          </p:cNvPr>
          <p:cNvSpPr>
            <a:spLocks noGrp="1"/>
          </p:cNvSpPr>
          <p:nvPr>
            <p:ph idx="1"/>
          </p:nvPr>
        </p:nvSpPr>
        <p:spPr>
          <a:xfrm>
            <a:off x="292608" y="1719072"/>
            <a:ext cx="11594592" cy="4828032"/>
          </a:xfrm>
        </p:spPr>
        <p:txBody>
          <a:bodyPr>
            <a:normAutofit lnSpcReduction="10000"/>
          </a:bodyPr>
          <a:lstStyle/>
          <a:p>
            <a:pPr eaLnBrk="1" hangingPunct="1">
              <a:lnSpc>
                <a:spcPct val="80000"/>
              </a:lnSpc>
            </a:pPr>
            <a:r>
              <a:rPr lang="bg-BG" altLang="bg-BG" sz="2600" b="1" dirty="0">
                <a:latin typeface="Arial" panose="020B0604020202020204" pitchFamily="34" charset="0"/>
                <a:cs typeface="Arial" panose="020B0604020202020204" pitchFamily="34" charset="0"/>
              </a:rPr>
              <a:t>Работни места в общинските администрации</a:t>
            </a:r>
            <a:r>
              <a:rPr lang="bg-BG" altLang="bg-BG" sz="2600" dirty="0">
                <a:latin typeface="Arial" panose="020B0604020202020204" pitchFamily="34" charset="0"/>
                <a:cs typeface="Arial" panose="020B0604020202020204" pitchFamily="34" charset="0"/>
              </a:rPr>
              <a:t> – проекти за приспособяване на работната среда, финансирани от АХУ и програми за заетост на хора с увреждания;</a:t>
            </a:r>
          </a:p>
          <a:p>
            <a:pPr eaLnBrk="1" hangingPunct="1">
              <a:lnSpc>
                <a:spcPct val="80000"/>
              </a:lnSpc>
            </a:pPr>
            <a:r>
              <a:rPr lang="bg-BG" altLang="bg-BG" sz="2600" b="1" dirty="0">
                <a:latin typeface="Arial" panose="020B0604020202020204" pitchFamily="34" charset="0"/>
                <a:cs typeface="Arial" panose="020B0604020202020204" pitchFamily="34" charset="0"/>
              </a:rPr>
              <a:t>Специализирани общински предприятия</a:t>
            </a:r>
            <a:r>
              <a:rPr lang="bg-BG" altLang="bg-BG" sz="2600" dirty="0">
                <a:latin typeface="Arial" panose="020B0604020202020204" pitchFamily="34" charset="0"/>
                <a:cs typeface="Arial" panose="020B0604020202020204" pitchFamily="34" charset="0"/>
              </a:rPr>
              <a:t>, осъществяващи дейности по: </a:t>
            </a:r>
          </a:p>
          <a:p>
            <a:pPr lvl="2" eaLnBrk="1" hangingPunct="1">
              <a:lnSpc>
                <a:spcPct val="80000"/>
              </a:lnSpc>
            </a:pPr>
            <a:r>
              <a:rPr lang="bg-BG" altLang="bg-BG" sz="2600" dirty="0">
                <a:latin typeface="Arial" panose="020B0604020202020204" pitchFamily="34" charset="0"/>
                <a:cs typeface="Arial" panose="020B0604020202020204" pitchFamily="34" charset="0"/>
              </a:rPr>
              <a:t>управление, изграждане, поддържане, ремонт и реконструкция на обекти, мрежи и съоръжения на техническата инфраструктура и други имоти - общинска собственост, както и предоставяне на свързаните с тях услуги за населението;</a:t>
            </a:r>
          </a:p>
          <a:p>
            <a:pPr lvl="2" eaLnBrk="1" hangingPunct="1">
              <a:lnSpc>
                <a:spcPct val="80000"/>
              </a:lnSpc>
            </a:pPr>
            <a:r>
              <a:rPr lang="bg-BG" altLang="bg-BG" sz="2600" dirty="0">
                <a:latin typeface="Arial" panose="020B0604020202020204" pitchFamily="34" charset="0"/>
                <a:cs typeface="Arial" panose="020B0604020202020204" pitchFamily="34" charset="0"/>
              </a:rPr>
              <a:t>предоставяне на други услуги или осъществяване на други местни дейности, необходими за задоволяване на потребностите на общината или на нейното население, които се финансират от бюджета на общината, определени от общинския съвет.</a:t>
            </a:r>
          </a:p>
          <a:p>
            <a:pPr>
              <a:lnSpc>
                <a:spcPct val="80000"/>
              </a:lnSpc>
            </a:pPr>
            <a:r>
              <a:rPr lang="bg-BG" altLang="bg-BG" sz="2600" b="1" dirty="0">
                <a:latin typeface="Arial" panose="020B0604020202020204" pitchFamily="34" charset="0"/>
                <a:cs typeface="Arial" panose="020B0604020202020204" pitchFamily="34" charset="0"/>
              </a:rPr>
              <a:t>Нови</a:t>
            </a:r>
            <a:r>
              <a:rPr lang="bg-BG" altLang="bg-BG" sz="2600" dirty="0">
                <a:latin typeface="Arial" panose="020B0604020202020204" pitchFamily="34" charset="0"/>
                <a:cs typeface="Arial" panose="020B0604020202020204" pitchFamily="34" charset="0"/>
              </a:rPr>
              <a:t> </a:t>
            </a:r>
            <a:r>
              <a:rPr lang="bg-BG" altLang="bg-BG" sz="2600" b="1" dirty="0">
                <a:latin typeface="Arial" panose="020B0604020202020204" pitchFamily="34" charset="0"/>
                <a:cs typeface="Arial" panose="020B0604020202020204" pitchFamily="34" charset="0"/>
              </a:rPr>
              <a:t>социални предприятия</a:t>
            </a:r>
          </a:p>
          <a:p>
            <a:endParaRPr lang="en-US" dirty="0"/>
          </a:p>
        </p:txBody>
      </p:sp>
    </p:spTree>
    <p:extLst>
      <p:ext uri="{BB962C8B-B14F-4D97-AF65-F5344CB8AC3E}">
        <p14:creationId xmlns:p14="http://schemas.microsoft.com/office/powerpoint/2010/main" val="15664481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5E7E6264-24DA-460E-98EF-16F28BB15C2B}"/>
              </a:ext>
            </a:extLst>
          </p:cNvPr>
          <p:cNvSpPr>
            <a:spLocks noGrp="1"/>
          </p:cNvSpPr>
          <p:nvPr>
            <p:ph type="title"/>
          </p:nvPr>
        </p:nvSpPr>
        <p:spPr>
          <a:xfrm>
            <a:off x="1143000" y="609600"/>
            <a:ext cx="9875520" cy="768096"/>
          </a:xfrm>
        </p:spPr>
        <p:txBody>
          <a:bodyPr/>
          <a:lstStyle/>
          <a:p>
            <a:r>
              <a:rPr lang="bg-BG" altLang="bg-BG" dirty="0"/>
              <a:t>Добри практики за заетост</a:t>
            </a:r>
            <a:endParaRPr lang="en-US" dirty="0"/>
          </a:p>
        </p:txBody>
      </p:sp>
      <p:sp>
        <p:nvSpPr>
          <p:cNvPr id="3" name="Контейнер за съдържание 2">
            <a:extLst>
              <a:ext uri="{FF2B5EF4-FFF2-40B4-BE49-F238E27FC236}">
                <a16:creationId xmlns:a16="http://schemas.microsoft.com/office/drawing/2014/main" id="{30A93E59-CC48-4A69-A8D5-13E1E3136678}"/>
              </a:ext>
            </a:extLst>
          </p:cNvPr>
          <p:cNvSpPr>
            <a:spLocks noGrp="1"/>
          </p:cNvSpPr>
          <p:nvPr>
            <p:ph idx="1"/>
          </p:nvPr>
        </p:nvSpPr>
        <p:spPr>
          <a:xfrm>
            <a:off x="573024" y="1780032"/>
            <a:ext cx="11411712" cy="4693920"/>
          </a:xfrm>
        </p:spPr>
        <p:txBody>
          <a:bodyPr>
            <a:normAutofit/>
          </a:bodyPr>
          <a:lstStyle/>
          <a:p>
            <a:pPr eaLnBrk="1" hangingPunct="1"/>
            <a:r>
              <a:rPr lang="bg-BG" altLang="bg-BG" sz="2400" dirty="0">
                <a:latin typeface="Arial" panose="020B0604020202020204" pitchFamily="34" charset="0"/>
                <a:cs typeface="Arial" panose="020B0604020202020204" pitchFamily="34" charset="0"/>
              </a:rPr>
              <a:t>Общински специализирани търговски дружества – София, Стара Загора, Пирдоп, Самоков и Етрополе</a:t>
            </a:r>
            <a:r>
              <a:rPr lang="en-US" altLang="bg-BG" sz="2400" dirty="0">
                <a:latin typeface="Arial" panose="020B0604020202020204" pitchFamily="34" charset="0"/>
                <a:cs typeface="Arial" panose="020B0604020202020204" pitchFamily="34" charset="0"/>
              </a:rPr>
              <a:t> и </a:t>
            </a:r>
            <a:r>
              <a:rPr lang="en-US" altLang="bg-BG" sz="2400" dirty="0" err="1">
                <a:latin typeface="Arial" panose="020B0604020202020204" pitchFamily="34" charset="0"/>
                <a:cs typeface="Arial" panose="020B0604020202020204" pitchFamily="34" charset="0"/>
              </a:rPr>
              <a:t>др</a:t>
            </a:r>
            <a:r>
              <a:rPr lang="en-US" altLang="bg-BG" sz="2400" dirty="0">
                <a:latin typeface="Arial" panose="020B0604020202020204" pitchFamily="34" charset="0"/>
                <a:cs typeface="Arial" panose="020B0604020202020204" pitchFamily="34" charset="0"/>
              </a:rPr>
              <a:t>.</a:t>
            </a:r>
            <a:r>
              <a:rPr lang="bg-BG" altLang="bg-BG" sz="2400" dirty="0">
                <a:latin typeface="Arial" panose="020B0604020202020204" pitchFamily="34" charset="0"/>
                <a:cs typeface="Arial" panose="020B0604020202020204" pitchFamily="34" charset="0"/>
              </a:rPr>
              <a:t>;</a:t>
            </a:r>
          </a:p>
          <a:p>
            <a:pPr eaLnBrk="1" hangingPunct="1"/>
            <a:r>
              <a:rPr lang="bg-BG" altLang="bg-BG" sz="2400" dirty="0">
                <a:latin typeface="Arial" panose="020B0604020202020204" pitchFamily="34" charset="0"/>
                <a:cs typeface="Arial" panose="020B0604020202020204" pitchFamily="34" charset="0"/>
              </a:rPr>
              <a:t>Определени от общинските съвети регламенти за разкриване на работни места за хора с увреждания в общинските търговски дружества;</a:t>
            </a:r>
          </a:p>
          <a:p>
            <a:r>
              <a:rPr lang="bg-BG" altLang="bg-BG" sz="2400" dirty="0">
                <a:latin typeface="Arial" panose="020B0604020202020204" pitchFamily="34" charset="0"/>
                <a:cs typeface="Arial" panose="020B0604020202020204" pitchFamily="34" charset="0"/>
              </a:rPr>
              <a:t>Запазени обществени поръчки</a:t>
            </a:r>
            <a:r>
              <a:rPr lang="en-US" altLang="bg-BG" sz="2400" dirty="0">
                <a:latin typeface="Arial" panose="020B0604020202020204" pitchFamily="34" charset="0"/>
                <a:cs typeface="Arial" panose="020B0604020202020204" pitchFamily="34" charset="0"/>
              </a:rPr>
              <a:t> </a:t>
            </a:r>
            <a:r>
              <a:rPr lang="bg-BG" altLang="bg-BG" sz="2400" dirty="0">
                <a:latin typeface="Arial" panose="020B0604020202020204" pitchFamily="34" charset="0"/>
                <a:cs typeface="Arial" panose="020B0604020202020204" pitchFamily="34" charset="0"/>
              </a:rPr>
              <a:t>по ЗОП</a:t>
            </a:r>
            <a:r>
              <a:rPr lang="en-US" altLang="bg-BG" sz="2400" dirty="0">
                <a:latin typeface="Arial" panose="020B0604020202020204" pitchFamily="34" charset="0"/>
                <a:cs typeface="Arial" panose="020B0604020202020204" pitchFamily="34" charset="0"/>
              </a:rPr>
              <a:t> –</a:t>
            </a:r>
            <a:r>
              <a:rPr lang="bg-BG" altLang="bg-BG" sz="2400" dirty="0">
                <a:latin typeface="Arial" panose="020B0604020202020204" pitchFamily="34" charset="0"/>
                <a:cs typeface="Arial" panose="020B0604020202020204" pitchFamily="34" charset="0"/>
              </a:rPr>
              <a:t> </a:t>
            </a:r>
            <a:r>
              <a:rPr lang="en-US" altLang="bg-BG" sz="2400" dirty="0" err="1">
                <a:latin typeface="Arial" panose="020B0604020202020204" pitchFamily="34" charset="0"/>
                <a:cs typeface="Arial" panose="020B0604020202020204" pitchFamily="34" charset="0"/>
              </a:rPr>
              <a:t>за</a:t>
            </a:r>
            <a:r>
              <a:rPr lang="en-US" altLang="bg-BG" sz="2400" dirty="0">
                <a:latin typeface="Arial" panose="020B0604020202020204" pitchFamily="34" charset="0"/>
                <a:cs typeface="Arial" panose="020B0604020202020204" pitchFamily="34" charset="0"/>
              </a:rPr>
              <a:t> </a:t>
            </a:r>
            <a:r>
              <a:rPr lang="ru-RU" altLang="bg-BG" sz="2400" dirty="0" err="1">
                <a:latin typeface="Arial" panose="020B0604020202020204" pitchFamily="34" charset="0"/>
                <a:cs typeface="Arial" panose="020B0604020202020204" pitchFamily="34" charset="0"/>
              </a:rPr>
              <a:t>специализирани</a:t>
            </a:r>
            <a:r>
              <a:rPr lang="ru-RU" altLang="bg-BG" sz="2400" dirty="0">
                <a:latin typeface="Arial" panose="020B0604020202020204" pitchFamily="34" charset="0"/>
                <a:cs typeface="Arial" panose="020B0604020202020204" pitchFamily="34" charset="0"/>
              </a:rPr>
              <a:t> предприятия или кооперации на хора с </a:t>
            </a:r>
            <a:r>
              <a:rPr lang="ru-RU" altLang="bg-BG" sz="2400" dirty="0" err="1">
                <a:latin typeface="Arial" panose="020B0604020202020204" pitchFamily="34" charset="0"/>
                <a:cs typeface="Arial" panose="020B0604020202020204" pitchFamily="34" charset="0"/>
              </a:rPr>
              <a:t>увреждания</a:t>
            </a:r>
            <a:r>
              <a:rPr lang="ru-RU" altLang="bg-BG" sz="2400" dirty="0">
                <a:latin typeface="Arial" panose="020B0604020202020204" pitchFamily="34" charset="0"/>
                <a:cs typeface="Arial" panose="020B0604020202020204" pitchFamily="34" charset="0"/>
              </a:rPr>
              <a:t> или на </a:t>
            </a:r>
            <a:r>
              <a:rPr lang="ru-RU" altLang="bg-BG" sz="2400" dirty="0" err="1">
                <a:latin typeface="Arial" panose="020B0604020202020204" pitchFamily="34" charset="0"/>
                <a:cs typeface="Arial" panose="020B0604020202020204" pitchFamily="34" charset="0"/>
              </a:rPr>
              <a:t>стопански</a:t>
            </a:r>
            <a:r>
              <a:rPr lang="ru-RU" altLang="bg-BG" sz="2400" dirty="0">
                <a:latin typeface="Arial" panose="020B0604020202020204" pitchFamily="34" charset="0"/>
                <a:cs typeface="Arial" panose="020B0604020202020204" pitchFamily="34" charset="0"/>
              </a:rPr>
              <a:t> </a:t>
            </a:r>
            <a:r>
              <a:rPr lang="ru-RU" altLang="bg-BG" sz="2400" dirty="0" err="1">
                <a:latin typeface="Arial" panose="020B0604020202020204" pitchFamily="34" charset="0"/>
                <a:cs typeface="Arial" panose="020B0604020202020204" pitchFamily="34" charset="0"/>
              </a:rPr>
              <a:t>субекти</a:t>
            </a:r>
            <a:r>
              <a:rPr lang="ru-RU" altLang="bg-BG" sz="2400" dirty="0">
                <a:latin typeface="Arial" panose="020B0604020202020204" pitchFamily="34" charset="0"/>
                <a:cs typeface="Arial" panose="020B0604020202020204" pitchFamily="34" charset="0"/>
              </a:rPr>
              <a:t>, </a:t>
            </a:r>
            <a:r>
              <a:rPr lang="ru-RU" altLang="bg-BG" sz="2400" dirty="0" err="1">
                <a:latin typeface="Arial" panose="020B0604020202020204" pitchFamily="34" charset="0"/>
                <a:cs typeface="Arial" panose="020B0604020202020204" pitchFamily="34" charset="0"/>
              </a:rPr>
              <a:t>чиято</a:t>
            </a:r>
            <a:r>
              <a:rPr lang="ru-RU" altLang="bg-BG" sz="2400" dirty="0">
                <a:latin typeface="Arial" panose="020B0604020202020204" pitchFamily="34" charset="0"/>
                <a:cs typeface="Arial" panose="020B0604020202020204" pitchFamily="34" charset="0"/>
              </a:rPr>
              <a:t> </a:t>
            </a:r>
            <a:r>
              <a:rPr lang="ru-RU" altLang="bg-BG" sz="2400" dirty="0" err="1">
                <a:latin typeface="Arial" panose="020B0604020202020204" pitchFamily="34" charset="0"/>
                <a:cs typeface="Arial" panose="020B0604020202020204" pitchFamily="34" charset="0"/>
              </a:rPr>
              <a:t>основна</a:t>
            </a:r>
            <a:r>
              <a:rPr lang="ru-RU" altLang="bg-BG" sz="2400" dirty="0">
                <a:latin typeface="Arial" panose="020B0604020202020204" pitchFamily="34" charset="0"/>
                <a:cs typeface="Arial" panose="020B0604020202020204" pitchFamily="34" charset="0"/>
              </a:rPr>
              <a:t> цел е </a:t>
            </a:r>
            <a:r>
              <a:rPr lang="ru-RU" altLang="bg-BG" sz="2400" dirty="0" err="1">
                <a:latin typeface="Arial" panose="020B0604020202020204" pitchFamily="34" charset="0"/>
                <a:cs typeface="Arial" panose="020B0604020202020204" pitchFamily="34" charset="0"/>
              </a:rPr>
              <a:t>социалното</a:t>
            </a:r>
            <a:r>
              <a:rPr lang="ru-RU" altLang="bg-BG" sz="2400" dirty="0">
                <a:latin typeface="Arial" panose="020B0604020202020204" pitchFamily="34" charset="0"/>
                <a:cs typeface="Arial" panose="020B0604020202020204" pitchFamily="34" charset="0"/>
              </a:rPr>
              <a:t> и </a:t>
            </a:r>
            <a:r>
              <a:rPr lang="ru-RU" altLang="bg-BG" sz="2400" dirty="0" err="1">
                <a:latin typeface="Arial" panose="020B0604020202020204" pitchFamily="34" charset="0"/>
                <a:cs typeface="Arial" panose="020B0604020202020204" pitchFamily="34" charset="0"/>
              </a:rPr>
              <a:t>професионалното</a:t>
            </a:r>
            <a:r>
              <a:rPr lang="ru-RU" altLang="bg-BG" sz="2400" dirty="0">
                <a:latin typeface="Arial" panose="020B0604020202020204" pitchFamily="34" charset="0"/>
                <a:cs typeface="Arial" panose="020B0604020202020204" pitchFamily="34" charset="0"/>
              </a:rPr>
              <a:t> </a:t>
            </a:r>
            <a:r>
              <a:rPr lang="ru-RU" altLang="bg-BG" sz="2400" dirty="0" err="1">
                <a:latin typeface="Arial" panose="020B0604020202020204" pitchFamily="34" charset="0"/>
                <a:cs typeface="Arial" panose="020B0604020202020204" pitchFamily="34" charset="0"/>
              </a:rPr>
              <a:t>интегриране</a:t>
            </a:r>
            <a:r>
              <a:rPr lang="ru-RU" altLang="bg-BG" sz="2400" dirty="0">
                <a:latin typeface="Arial" panose="020B0604020202020204" pitchFamily="34" charset="0"/>
                <a:cs typeface="Arial" panose="020B0604020202020204" pitchFamily="34" charset="0"/>
              </a:rPr>
              <a:t> на хора с </a:t>
            </a:r>
            <a:r>
              <a:rPr lang="ru-RU" altLang="bg-BG" sz="2400" dirty="0" err="1">
                <a:latin typeface="Arial" panose="020B0604020202020204" pitchFamily="34" charset="0"/>
                <a:cs typeface="Arial" panose="020B0604020202020204" pitchFamily="34" charset="0"/>
              </a:rPr>
              <a:t>увреждания</a:t>
            </a:r>
            <a:r>
              <a:rPr lang="ru-RU" altLang="bg-BG" sz="2400" dirty="0">
                <a:latin typeface="Arial" panose="020B0604020202020204" pitchFamily="34" charset="0"/>
                <a:cs typeface="Arial" panose="020B0604020202020204" pitchFamily="34" charset="0"/>
              </a:rPr>
              <a:t> или хора в </a:t>
            </a:r>
            <a:r>
              <a:rPr lang="ru-RU" altLang="bg-BG" sz="2400" dirty="0" err="1">
                <a:latin typeface="Arial" panose="020B0604020202020204" pitchFamily="34" charset="0"/>
                <a:cs typeface="Arial" panose="020B0604020202020204" pitchFamily="34" charset="0"/>
              </a:rPr>
              <a:t>неравностойно</a:t>
            </a:r>
            <a:r>
              <a:rPr lang="ru-RU" altLang="bg-BG" sz="2400" dirty="0">
                <a:latin typeface="Arial" panose="020B0604020202020204" pitchFamily="34" charset="0"/>
                <a:cs typeface="Arial" panose="020B0604020202020204" pitchFamily="34" charset="0"/>
              </a:rPr>
              <a:t> положение</a:t>
            </a:r>
            <a:r>
              <a:rPr lang="en-US" altLang="bg-BG" sz="2400" dirty="0">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59182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C3989441-6E36-4BD3-B588-F906AEC3CC43}"/>
              </a:ext>
            </a:extLst>
          </p:cNvPr>
          <p:cNvSpPr>
            <a:spLocks noGrp="1"/>
          </p:cNvSpPr>
          <p:nvPr>
            <p:ph type="title"/>
          </p:nvPr>
        </p:nvSpPr>
        <p:spPr>
          <a:xfrm>
            <a:off x="1143000" y="359923"/>
            <a:ext cx="9875520" cy="612843"/>
          </a:xfrm>
        </p:spPr>
        <p:txBody>
          <a:bodyPr>
            <a:normAutofit fontScale="90000"/>
          </a:bodyPr>
          <a:lstStyle/>
          <a:p>
            <a:r>
              <a:rPr lang="bg-BG" altLang="en-US" dirty="0"/>
              <a:t>Предизвикателства </a:t>
            </a:r>
            <a:endParaRPr lang="en-US" dirty="0"/>
          </a:p>
        </p:txBody>
      </p:sp>
      <p:sp>
        <p:nvSpPr>
          <p:cNvPr id="3" name="Контейнер за съдържание 2">
            <a:extLst>
              <a:ext uri="{FF2B5EF4-FFF2-40B4-BE49-F238E27FC236}">
                <a16:creationId xmlns:a16="http://schemas.microsoft.com/office/drawing/2014/main" id="{449623F1-E853-4D1C-961C-0CC4E5A679A8}"/>
              </a:ext>
            </a:extLst>
          </p:cNvPr>
          <p:cNvSpPr>
            <a:spLocks noGrp="1"/>
          </p:cNvSpPr>
          <p:nvPr>
            <p:ph idx="1"/>
          </p:nvPr>
        </p:nvSpPr>
        <p:spPr>
          <a:xfrm>
            <a:off x="475488" y="972766"/>
            <a:ext cx="11232279" cy="5544766"/>
          </a:xfrm>
        </p:spPr>
        <p:txBody>
          <a:bodyPr>
            <a:normAutofit lnSpcReduction="10000"/>
          </a:bodyPr>
          <a:lstStyle/>
          <a:p>
            <a:pPr>
              <a:lnSpc>
                <a:spcPct val="90000"/>
              </a:lnSpc>
            </a:pPr>
            <a:r>
              <a:rPr lang="bg-BG" altLang="en-US" sz="2400" dirty="0">
                <a:latin typeface="Arial" panose="020B0604020202020204" pitchFamily="34" charset="0"/>
                <a:cs typeface="Arial" panose="020B0604020202020204" pitchFamily="34" charset="0"/>
              </a:rPr>
              <a:t>Осигуряване на максимална достъпност;</a:t>
            </a:r>
          </a:p>
          <a:p>
            <a:pPr>
              <a:lnSpc>
                <a:spcPct val="90000"/>
              </a:lnSpc>
            </a:pPr>
            <a:r>
              <a:rPr lang="bg-BG" altLang="en-US" sz="2400" dirty="0">
                <a:latin typeface="Arial" panose="020B0604020202020204" pitchFamily="34" charset="0"/>
                <a:cs typeface="Arial" panose="020B0604020202020204" pitchFamily="34" charset="0"/>
              </a:rPr>
              <a:t>Развитие на партньорството на местно ниво;</a:t>
            </a:r>
          </a:p>
          <a:p>
            <a:pPr>
              <a:lnSpc>
                <a:spcPct val="90000"/>
              </a:lnSpc>
            </a:pPr>
            <a:r>
              <a:rPr lang="bg-BG" altLang="en-US" sz="2400" dirty="0">
                <a:latin typeface="Arial" panose="020B0604020202020204" pitchFamily="34" charset="0"/>
                <a:cs typeface="Arial" panose="020B0604020202020204" pitchFamily="34" charset="0"/>
              </a:rPr>
              <a:t>Осигуряване на по-добри условия за заетост на хората с увреждания и по-високо заплащане;</a:t>
            </a:r>
          </a:p>
          <a:p>
            <a:pPr>
              <a:lnSpc>
                <a:spcPct val="90000"/>
              </a:lnSpc>
            </a:pPr>
            <a:r>
              <a:rPr lang="bg-BG" altLang="en-US" sz="2400" dirty="0">
                <a:latin typeface="Arial" panose="020B0604020202020204" pitchFamily="34" charset="0"/>
                <a:cs typeface="Arial" panose="020B0604020202020204" pitchFamily="34" charset="0"/>
              </a:rPr>
              <a:t>Възползване в максимална степен от възможностите на социално предприемачество и от възможностите за пилотиране на иновативни модели по новите оперативни програми;</a:t>
            </a:r>
          </a:p>
          <a:p>
            <a:pPr>
              <a:lnSpc>
                <a:spcPct val="90000"/>
              </a:lnSpc>
            </a:pPr>
            <a:r>
              <a:rPr lang="bg-BG" altLang="en-US" sz="2400" dirty="0">
                <a:latin typeface="Arial" panose="020B0604020202020204" pitchFamily="34" charset="0"/>
                <a:cs typeface="Arial" panose="020B0604020202020204" pitchFamily="34" charset="0"/>
              </a:rPr>
              <a:t>Насърчаване на </a:t>
            </a:r>
            <a:r>
              <a:rPr lang="bg-BG" altLang="en-US" sz="2400" dirty="0" err="1">
                <a:latin typeface="Arial" panose="020B0604020202020204" pitchFamily="34" charset="0"/>
                <a:cs typeface="Arial" panose="020B0604020202020204" pitchFamily="34" charset="0"/>
              </a:rPr>
              <a:t>доброволчеството</a:t>
            </a:r>
            <a:r>
              <a:rPr lang="bg-BG" altLang="en-US" sz="2400" dirty="0">
                <a:latin typeface="Arial" panose="020B0604020202020204" pitchFamily="34" charset="0"/>
                <a:cs typeface="Arial" panose="020B0604020202020204" pitchFamily="34" charset="0"/>
              </a:rPr>
              <a:t>, особено при дейности ангажиращи свободното време на хората с увреждания;</a:t>
            </a:r>
          </a:p>
          <a:p>
            <a:pPr>
              <a:lnSpc>
                <a:spcPct val="90000"/>
              </a:lnSpc>
            </a:pPr>
            <a:r>
              <a:rPr lang="bg-BG" altLang="en-US" sz="2400" dirty="0">
                <a:latin typeface="Arial" panose="020B0604020202020204" pitchFamily="34" charset="0"/>
                <a:cs typeface="Arial" panose="020B0604020202020204" pitchFamily="34" charset="0"/>
              </a:rPr>
              <a:t>Точната рецепта за ефективна </a:t>
            </a:r>
            <a:r>
              <a:rPr lang="bg-BG" altLang="en-US" sz="2400" dirty="0" err="1">
                <a:latin typeface="Arial" panose="020B0604020202020204" pitchFamily="34" charset="0"/>
                <a:cs typeface="Arial" panose="020B0604020202020204" pitchFamily="34" charset="0"/>
              </a:rPr>
              <a:t>деинституционализация</a:t>
            </a:r>
            <a:r>
              <a:rPr lang="bg-BG" altLang="en-US" sz="2400" dirty="0">
                <a:latin typeface="Arial" panose="020B0604020202020204" pitchFamily="34" charset="0"/>
                <a:cs typeface="Arial" panose="020B0604020202020204" pitchFamily="34" charset="0"/>
              </a:rPr>
              <a:t> на услугите за хора с увреждания </a:t>
            </a:r>
            <a:endParaRPr lang="bg-BG" altLang="en-US" sz="2400" dirty="0" smtClean="0">
              <a:latin typeface="Arial" panose="020B0604020202020204" pitchFamily="34" charset="0"/>
              <a:cs typeface="Arial" panose="020B0604020202020204" pitchFamily="34" charset="0"/>
            </a:endParaRPr>
          </a:p>
          <a:p>
            <a:pPr>
              <a:lnSpc>
                <a:spcPct val="90000"/>
              </a:lnSpc>
            </a:pPr>
            <a:r>
              <a:rPr lang="bg-BG" altLang="en-US" sz="2400" dirty="0" smtClean="0">
                <a:latin typeface="Arial" panose="020B0604020202020204" pitchFamily="34" charset="0"/>
                <a:cs typeface="Arial" panose="020B0604020202020204" pitchFamily="34" charset="0"/>
              </a:rPr>
              <a:t>Обезпечаване на подкрепата през почивните дни на потребителите на социалната услуга „Асистентска подкрепа“ и на Механизма „Лична помощ“, чрез въвеждане на </a:t>
            </a:r>
            <a:r>
              <a:rPr lang="bg-BG" altLang="en-US" sz="2400" smtClean="0">
                <a:latin typeface="Arial" panose="020B0604020202020204" pitchFamily="34" charset="0"/>
                <a:cs typeface="Arial" panose="020B0604020202020204" pitchFamily="34" charset="0"/>
              </a:rPr>
              <a:t>законодателни промени.</a:t>
            </a:r>
            <a:endParaRPr lang="bg-BG" altLang="en-US" sz="2400" dirty="0" smtClean="0">
              <a:latin typeface="Arial" panose="020B0604020202020204" pitchFamily="34" charset="0"/>
              <a:cs typeface="Arial" panose="020B0604020202020204" pitchFamily="34" charset="0"/>
            </a:endParaRPr>
          </a:p>
          <a:p>
            <a:pPr>
              <a:lnSpc>
                <a:spcPct val="90000"/>
              </a:lnSpc>
            </a:pPr>
            <a:endParaRPr lang="bg-BG" altLang="en-US" sz="24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6720182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B5700CA0-E199-4260-821D-E858F7A0FAF6}"/>
              </a:ext>
            </a:extLst>
          </p:cNvPr>
          <p:cNvSpPr>
            <a:spLocks noGrp="1"/>
          </p:cNvSpPr>
          <p:nvPr>
            <p:ph type="title"/>
          </p:nvPr>
        </p:nvSpPr>
        <p:spPr/>
        <p:txBody>
          <a:bodyPr/>
          <a:lstStyle/>
          <a:p>
            <a:r>
              <a:rPr lang="ru-RU" altLang="en-US" sz="4400" dirty="0"/>
              <a:t>Бариери и </a:t>
            </a:r>
            <a:r>
              <a:rPr lang="ru-RU" altLang="en-US" sz="4400" dirty="0" err="1"/>
              <a:t>заплахи</a:t>
            </a:r>
            <a:endParaRPr lang="en-US" dirty="0"/>
          </a:p>
        </p:txBody>
      </p:sp>
      <p:sp>
        <p:nvSpPr>
          <p:cNvPr id="3" name="Контейнер за съдържание 2">
            <a:extLst>
              <a:ext uri="{FF2B5EF4-FFF2-40B4-BE49-F238E27FC236}">
                <a16:creationId xmlns:a16="http://schemas.microsoft.com/office/drawing/2014/main" id="{F2DAB5E7-AAC6-4370-A404-DA19C5FA1BBD}"/>
              </a:ext>
            </a:extLst>
          </p:cNvPr>
          <p:cNvSpPr>
            <a:spLocks noGrp="1"/>
          </p:cNvSpPr>
          <p:nvPr>
            <p:ph idx="1"/>
          </p:nvPr>
        </p:nvSpPr>
        <p:spPr>
          <a:xfrm>
            <a:off x="438912" y="1865376"/>
            <a:ext cx="11545824" cy="4547616"/>
          </a:xfrm>
        </p:spPr>
        <p:txBody>
          <a:bodyPr/>
          <a:lstStyle/>
          <a:p>
            <a:pPr>
              <a:lnSpc>
                <a:spcPct val="80000"/>
              </a:lnSpc>
            </a:pPr>
            <a:r>
              <a:rPr lang="ru-RU" altLang="en-US" sz="2400" dirty="0">
                <a:latin typeface="Arial" panose="020B0604020202020204" pitchFamily="34" charset="0"/>
                <a:cs typeface="Arial" panose="020B0604020202020204" pitchFamily="34" charset="0"/>
              </a:rPr>
              <a:t>Деформиран </a:t>
            </a:r>
            <a:r>
              <a:rPr lang="ru-RU" altLang="en-US" sz="2400" dirty="0" err="1">
                <a:latin typeface="Arial" panose="020B0604020202020204" pitchFamily="34" charset="0"/>
                <a:cs typeface="Arial" panose="020B0604020202020204" pitchFamily="34" charset="0"/>
              </a:rPr>
              <a:t>модел</a:t>
            </a:r>
            <a:r>
              <a:rPr lang="ru-RU" altLang="en-US" sz="2400" dirty="0">
                <a:latin typeface="Arial" panose="020B0604020202020204" pitchFamily="34" charset="0"/>
                <a:cs typeface="Arial" panose="020B0604020202020204" pitchFamily="34" charset="0"/>
              </a:rPr>
              <a:t> на децентрализация – </a:t>
            </a:r>
            <a:r>
              <a:rPr lang="ru-RU" altLang="en-US" sz="2400" dirty="0" err="1">
                <a:latin typeface="Arial" panose="020B0604020202020204" pitchFamily="34" charset="0"/>
                <a:cs typeface="Arial" panose="020B0604020202020204" pitchFamily="34" charset="0"/>
              </a:rPr>
              <a:t>ограничени</a:t>
            </a:r>
            <a:r>
              <a:rPr lang="ru-RU" altLang="en-US" sz="2400" dirty="0">
                <a:latin typeface="Arial" panose="020B0604020202020204" pitchFamily="34" charset="0"/>
                <a:cs typeface="Arial" panose="020B0604020202020204" pitchFamily="34" charset="0"/>
              </a:rPr>
              <a:t> </a:t>
            </a:r>
            <a:r>
              <a:rPr lang="ru-RU" altLang="en-US" sz="2400" dirty="0" err="1">
                <a:latin typeface="Arial" panose="020B0604020202020204" pitchFamily="34" charset="0"/>
                <a:cs typeface="Arial" panose="020B0604020202020204" pitchFamily="34" charset="0"/>
              </a:rPr>
              <a:t>ресурси</a:t>
            </a:r>
            <a:r>
              <a:rPr lang="ru-RU" altLang="en-US" sz="2400" dirty="0">
                <a:latin typeface="Arial" panose="020B0604020202020204" pitchFamily="34" charset="0"/>
                <a:cs typeface="Arial" panose="020B0604020202020204" pitchFamily="34" charset="0"/>
              </a:rPr>
              <a:t> за </a:t>
            </a:r>
            <a:r>
              <a:rPr lang="ru-RU" altLang="en-US" sz="2400" dirty="0" err="1">
                <a:latin typeface="Arial" panose="020B0604020202020204" pitchFamily="34" charset="0"/>
                <a:cs typeface="Arial" panose="020B0604020202020204" pitchFamily="34" charset="0"/>
              </a:rPr>
              <a:t>реформиране</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деинституционализация</a:t>
            </a:r>
            <a:r>
              <a:rPr lang="en-US" altLang="en-US" sz="2400" dirty="0">
                <a:latin typeface="Arial" panose="020B0604020202020204" pitchFamily="34" charset="0"/>
                <a:cs typeface="Arial" panose="020B0604020202020204" pitchFamily="34" charset="0"/>
              </a:rPr>
              <a:t> на </a:t>
            </a:r>
            <a:r>
              <a:rPr lang="en-US" altLang="en-US" sz="2400" dirty="0" err="1">
                <a:latin typeface="Arial" panose="020B0604020202020204" pitchFamily="34" charset="0"/>
                <a:cs typeface="Arial" panose="020B0604020202020204" pitchFamily="34" charset="0"/>
              </a:rPr>
              <a:t>всяка</a:t>
            </a:r>
            <a:r>
              <a:rPr lang="en-US" altLang="en-US" sz="2400" dirty="0">
                <a:latin typeface="Arial" panose="020B0604020202020204" pitchFamily="34" charset="0"/>
                <a:cs typeface="Arial" panose="020B0604020202020204" pitchFamily="34" charset="0"/>
              </a:rPr>
              <a:t> </a:t>
            </a:r>
            <a:r>
              <a:rPr lang="en-US" altLang="en-US" sz="2400" dirty="0" err="1">
                <a:latin typeface="Arial" panose="020B0604020202020204" pitchFamily="34" charset="0"/>
                <a:cs typeface="Arial" panose="020B0604020202020204" pitchFamily="34" charset="0"/>
              </a:rPr>
              <a:t>цена</a:t>
            </a:r>
            <a:r>
              <a:rPr lang="en-US" altLang="en-US" sz="2400" dirty="0">
                <a:latin typeface="Arial" panose="020B0604020202020204" pitchFamily="34" charset="0"/>
                <a:cs typeface="Arial" panose="020B0604020202020204" pitchFamily="34" charset="0"/>
              </a:rPr>
              <a:t>”</a:t>
            </a:r>
            <a:r>
              <a:rPr lang="ru-RU" altLang="en-US" sz="2400" dirty="0">
                <a:latin typeface="Arial" panose="020B0604020202020204" pitchFamily="34" charset="0"/>
                <a:cs typeface="Arial" panose="020B0604020202020204" pitchFamily="34" charset="0"/>
              </a:rPr>
              <a:t>;</a:t>
            </a:r>
          </a:p>
          <a:p>
            <a:pPr>
              <a:lnSpc>
                <a:spcPct val="80000"/>
              </a:lnSpc>
            </a:pPr>
            <a:r>
              <a:rPr lang="ru-RU" altLang="en-US" sz="2400" dirty="0" err="1">
                <a:latin typeface="Arial" panose="020B0604020202020204" pitchFamily="34" charset="0"/>
                <a:cs typeface="Arial" panose="020B0604020202020204" pitchFamily="34" charset="0"/>
              </a:rPr>
              <a:t>Недостатъчна</a:t>
            </a:r>
            <a:r>
              <a:rPr lang="ru-RU" altLang="en-US" sz="2400" dirty="0">
                <a:latin typeface="Arial" panose="020B0604020202020204" pitchFamily="34" charset="0"/>
                <a:cs typeface="Arial" panose="020B0604020202020204" pitchFamily="34" charset="0"/>
              </a:rPr>
              <a:t> </a:t>
            </a:r>
            <a:r>
              <a:rPr lang="ru-RU" altLang="en-US" sz="2400" dirty="0" err="1">
                <a:latin typeface="Arial" panose="020B0604020202020204" pitchFamily="34" charset="0"/>
                <a:cs typeface="Arial" panose="020B0604020202020204" pitchFamily="34" charset="0"/>
              </a:rPr>
              <a:t>активност</a:t>
            </a:r>
            <a:r>
              <a:rPr lang="ru-RU" altLang="en-US" sz="2400" dirty="0">
                <a:latin typeface="Arial" panose="020B0604020202020204" pitchFamily="34" charset="0"/>
                <a:cs typeface="Arial" panose="020B0604020202020204" pitchFamily="34" charset="0"/>
              </a:rPr>
              <a:t> и </a:t>
            </a:r>
            <a:r>
              <a:rPr lang="ru-RU" altLang="en-US" sz="2400" dirty="0" err="1">
                <a:latin typeface="Arial" panose="020B0604020202020204" pitchFamily="34" charset="0"/>
                <a:cs typeface="Arial" panose="020B0604020202020204" pitchFamily="34" charset="0"/>
              </a:rPr>
              <a:t>въвличане</a:t>
            </a:r>
            <a:r>
              <a:rPr lang="ru-RU" altLang="en-US" sz="2400" dirty="0">
                <a:latin typeface="Arial" panose="020B0604020202020204" pitchFamily="34" charset="0"/>
                <a:cs typeface="Arial" panose="020B0604020202020204" pitchFamily="34" charset="0"/>
              </a:rPr>
              <a:t> за </a:t>
            </a:r>
            <a:r>
              <a:rPr lang="ru-RU" altLang="en-US" sz="2400" dirty="0" err="1">
                <a:latin typeface="Arial" panose="020B0604020202020204" pitchFamily="34" charset="0"/>
                <a:cs typeface="Arial" panose="020B0604020202020204" pitchFamily="34" charset="0"/>
              </a:rPr>
              <a:t>каузата</a:t>
            </a:r>
            <a:r>
              <a:rPr lang="ru-RU" altLang="en-US" sz="2400" dirty="0">
                <a:latin typeface="Arial" panose="020B0604020202020204" pitchFamily="34" charset="0"/>
                <a:cs typeface="Arial" panose="020B0604020202020204" pitchFamily="34" charset="0"/>
              </a:rPr>
              <a:t> на </a:t>
            </a:r>
            <a:r>
              <a:rPr lang="ru-RU" altLang="en-US" sz="2400" dirty="0" err="1">
                <a:latin typeface="Arial" panose="020B0604020202020204" pitchFamily="34" charset="0"/>
                <a:cs typeface="Arial" panose="020B0604020202020204" pitchFamily="34" charset="0"/>
              </a:rPr>
              <a:t>хората</a:t>
            </a:r>
            <a:r>
              <a:rPr lang="ru-RU" altLang="en-US" sz="2400" dirty="0">
                <a:latin typeface="Arial" panose="020B0604020202020204" pitchFamily="34" charset="0"/>
                <a:cs typeface="Arial" panose="020B0604020202020204" pitchFamily="34" charset="0"/>
              </a:rPr>
              <a:t> с </a:t>
            </a:r>
            <a:r>
              <a:rPr lang="ru-RU" altLang="en-US" sz="2400" dirty="0" err="1">
                <a:latin typeface="Arial" panose="020B0604020202020204" pitchFamily="34" charset="0"/>
                <a:cs typeface="Arial" panose="020B0604020202020204" pitchFamily="34" charset="0"/>
              </a:rPr>
              <a:t>увреждания</a:t>
            </a:r>
            <a:r>
              <a:rPr lang="ru-RU" altLang="en-US" sz="2400" dirty="0">
                <a:latin typeface="Arial" panose="020B0604020202020204" pitchFamily="34" charset="0"/>
                <a:cs typeface="Arial" panose="020B0604020202020204" pitchFamily="34" charset="0"/>
              </a:rPr>
              <a:t> на </a:t>
            </a:r>
            <a:r>
              <a:rPr lang="ru-RU" altLang="en-US" sz="2400" dirty="0" err="1">
                <a:latin typeface="Arial" panose="020B0604020202020204" pitchFamily="34" charset="0"/>
                <a:cs typeface="Arial" panose="020B0604020202020204" pitchFamily="34" charset="0"/>
              </a:rPr>
              <a:t>местно</a:t>
            </a:r>
            <a:r>
              <a:rPr lang="ru-RU" altLang="en-US" sz="2400" dirty="0">
                <a:latin typeface="Arial" panose="020B0604020202020204" pitchFamily="34" charset="0"/>
                <a:cs typeface="Arial" panose="020B0604020202020204" pitchFamily="34" charset="0"/>
              </a:rPr>
              <a:t> </a:t>
            </a:r>
            <a:r>
              <a:rPr lang="ru-RU" altLang="en-US" sz="2400" dirty="0" err="1">
                <a:latin typeface="Arial" panose="020B0604020202020204" pitchFamily="34" charset="0"/>
                <a:cs typeface="Arial" panose="020B0604020202020204" pitchFamily="34" charset="0"/>
              </a:rPr>
              <a:t>ниво</a:t>
            </a:r>
            <a:r>
              <a:rPr lang="ru-RU" altLang="en-US" sz="2400" dirty="0">
                <a:latin typeface="Arial" panose="020B0604020202020204" pitchFamily="34" charset="0"/>
                <a:cs typeface="Arial" panose="020B0604020202020204" pitchFamily="34" charset="0"/>
              </a:rPr>
              <a:t>;</a:t>
            </a:r>
          </a:p>
          <a:p>
            <a:pPr>
              <a:lnSpc>
                <a:spcPct val="80000"/>
              </a:lnSpc>
            </a:pPr>
            <a:r>
              <a:rPr lang="ru-RU" altLang="en-US" sz="2400" dirty="0" err="1">
                <a:latin typeface="Arial" panose="020B0604020202020204" pitchFamily="34" charset="0"/>
                <a:cs typeface="Arial" panose="020B0604020202020204" pitchFamily="34" charset="0"/>
              </a:rPr>
              <a:t>Липса</a:t>
            </a:r>
            <a:r>
              <a:rPr lang="ru-RU" altLang="en-US" sz="2400" dirty="0">
                <a:latin typeface="Arial" panose="020B0604020202020204" pitchFamily="34" charset="0"/>
                <a:cs typeface="Arial" panose="020B0604020202020204" pitchFamily="34" charset="0"/>
              </a:rPr>
              <a:t> на бизнес подход и </a:t>
            </a:r>
            <a:r>
              <a:rPr lang="ru-RU" altLang="en-US" sz="2400" dirty="0" err="1">
                <a:latin typeface="Arial" panose="020B0604020202020204" pitchFamily="34" charset="0"/>
                <a:cs typeface="Arial" panose="020B0604020202020204" pitchFamily="34" charset="0"/>
              </a:rPr>
              <a:t>капацитет</a:t>
            </a:r>
            <a:r>
              <a:rPr lang="ru-RU" altLang="en-US" sz="2400" dirty="0">
                <a:latin typeface="Arial" panose="020B0604020202020204" pitchFamily="34" charset="0"/>
                <a:cs typeface="Arial" panose="020B0604020202020204" pitchFamily="34" charset="0"/>
              </a:rPr>
              <a:t> за развитие на бизнес – </a:t>
            </a:r>
            <a:r>
              <a:rPr lang="ru-RU" altLang="en-US" sz="2400" dirty="0" err="1">
                <a:latin typeface="Arial" panose="020B0604020202020204" pitchFamily="34" charset="0"/>
                <a:cs typeface="Arial" panose="020B0604020202020204" pitchFamily="34" charset="0"/>
              </a:rPr>
              <a:t>процесите</a:t>
            </a:r>
            <a:r>
              <a:rPr lang="ru-RU" altLang="en-US" sz="2400" dirty="0">
                <a:latin typeface="Arial" panose="020B0604020202020204" pitchFamily="34" charset="0"/>
                <a:cs typeface="Arial" panose="020B0604020202020204" pitchFamily="34" charset="0"/>
              </a:rPr>
              <a:t> в </a:t>
            </a:r>
            <a:r>
              <a:rPr lang="ru-RU" altLang="en-US" sz="2400" dirty="0" err="1">
                <a:latin typeface="Arial" panose="020B0604020202020204" pitchFamily="34" charset="0"/>
                <a:cs typeface="Arial" panose="020B0604020202020204" pitchFamily="34" charset="0"/>
              </a:rPr>
              <a:t>специализираните</a:t>
            </a:r>
            <a:r>
              <a:rPr lang="ru-RU" altLang="en-US" sz="2400" dirty="0">
                <a:latin typeface="Arial" panose="020B0604020202020204" pitchFamily="34" charset="0"/>
                <a:cs typeface="Arial" panose="020B0604020202020204" pitchFamily="34" charset="0"/>
              </a:rPr>
              <a:t> предприятия за хора с </a:t>
            </a:r>
            <a:r>
              <a:rPr lang="ru-RU" altLang="en-US" sz="2400" dirty="0" err="1">
                <a:latin typeface="Arial" panose="020B0604020202020204" pitchFamily="34" charset="0"/>
                <a:cs typeface="Arial" panose="020B0604020202020204" pitchFamily="34" charset="0"/>
              </a:rPr>
              <a:t>увреждания</a:t>
            </a:r>
            <a:r>
              <a:rPr lang="ru-RU" altLang="en-US" sz="2400" dirty="0">
                <a:latin typeface="Arial" panose="020B0604020202020204" pitchFamily="34" charset="0"/>
                <a:cs typeface="Arial" panose="020B0604020202020204" pitchFamily="34" charset="0"/>
              </a:rPr>
              <a:t>;</a:t>
            </a:r>
          </a:p>
          <a:p>
            <a:pPr>
              <a:lnSpc>
                <a:spcPct val="80000"/>
              </a:lnSpc>
            </a:pPr>
            <a:r>
              <a:rPr lang="ru-RU" altLang="en-US" sz="2400" dirty="0" err="1">
                <a:latin typeface="Arial" panose="020B0604020202020204" pitchFamily="34" charset="0"/>
                <a:cs typeface="Arial" panose="020B0604020202020204" pitchFamily="34" charset="0"/>
              </a:rPr>
              <a:t>Недостатъчно</a:t>
            </a:r>
            <a:r>
              <a:rPr lang="ru-RU" altLang="en-US" sz="2400" dirty="0">
                <a:latin typeface="Arial" panose="020B0604020202020204" pitchFamily="34" charset="0"/>
                <a:cs typeface="Arial" panose="020B0604020202020204" pitchFamily="34" charset="0"/>
              </a:rPr>
              <a:t> мерки, </a:t>
            </a:r>
            <a:r>
              <a:rPr lang="ru-RU" altLang="en-US" sz="2400" dirty="0" err="1">
                <a:latin typeface="Arial" panose="020B0604020202020204" pitchFamily="34" charset="0"/>
                <a:cs typeface="Arial" panose="020B0604020202020204" pitchFamily="34" charset="0"/>
              </a:rPr>
              <a:t>стимулиращи</a:t>
            </a:r>
            <a:r>
              <a:rPr lang="ru-RU" altLang="en-US" sz="2400" dirty="0">
                <a:latin typeface="Arial" panose="020B0604020202020204" pitchFamily="34" charset="0"/>
                <a:cs typeface="Arial" panose="020B0604020202020204" pitchFamily="34" charset="0"/>
              </a:rPr>
              <a:t> </a:t>
            </a:r>
            <a:r>
              <a:rPr lang="ru-RU" altLang="en-US" sz="2400" dirty="0" err="1">
                <a:latin typeface="Arial" panose="020B0604020202020204" pitchFamily="34" charset="0"/>
                <a:cs typeface="Arial" panose="020B0604020202020204" pitchFamily="34" charset="0"/>
              </a:rPr>
              <a:t>средата</a:t>
            </a:r>
            <a:r>
              <a:rPr lang="ru-RU" altLang="en-US" sz="2400" dirty="0">
                <a:latin typeface="Arial" panose="020B0604020202020204" pitchFamily="34" charset="0"/>
                <a:cs typeface="Arial" panose="020B0604020202020204" pitchFamily="34" charset="0"/>
              </a:rPr>
              <a:t> за </a:t>
            </a:r>
            <a:r>
              <a:rPr lang="ru-RU" altLang="en-US" sz="2400" dirty="0" err="1">
                <a:latin typeface="Arial" panose="020B0604020202020204" pitchFamily="34" charset="0"/>
                <a:cs typeface="Arial" panose="020B0604020202020204" pitchFamily="34" charset="0"/>
              </a:rPr>
              <a:t>комуникация</a:t>
            </a:r>
            <a:r>
              <a:rPr lang="ru-RU" altLang="en-US" sz="2400" dirty="0">
                <a:latin typeface="Arial" panose="020B0604020202020204" pitchFamily="34" charset="0"/>
                <a:cs typeface="Arial" panose="020B0604020202020204" pitchFamily="34" charset="0"/>
              </a:rPr>
              <a:t> и работа на </a:t>
            </a:r>
            <a:r>
              <a:rPr lang="ru-RU" altLang="en-US" sz="2400" dirty="0" err="1">
                <a:latin typeface="Arial" panose="020B0604020202020204" pitchFamily="34" charset="0"/>
                <a:cs typeface="Arial" panose="020B0604020202020204" pitchFamily="34" charset="0"/>
              </a:rPr>
              <a:t>хората</a:t>
            </a:r>
            <a:r>
              <a:rPr lang="ru-RU" altLang="en-US" sz="2400" dirty="0">
                <a:latin typeface="Arial" panose="020B0604020202020204" pitchFamily="34" charset="0"/>
                <a:cs typeface="Arial" panose="020B0604020202020204" pitchFamily="34" charset="0"/>
              </a:rPr>
              <a:t> с </a:t>
            </a:r>
            <a:r>
              <a:rPr lang="ru-RU" altLang="en-US" sz="2400" dirty="0" err="1">
                <a:latin typeface="Arial" panose="020B0604020202020204" pitchFamily="34" charset="0"/>
                <a:cs typeface="Arial" panose="020B0604020202020204" pitchFamily="34" charset="0"/>
              </a:rPr>
              <a:t>увреждания</a:t>
            </a:r>
            <a:r>
              <a:rPr lang="ru-RU" altLang="en-US" sz="2400" dirty="0">
                <a:latin typeface="Arial" panose="020B0604020202020204" pitchFamily="34" charset="0"/>
                <a:cs typeface="Arial" panose="020B0604020202020204" pitchFamily="34" charset="0"/>
              </a:rPr>
              <a:t> в </a:t>
            </a:r>
            <a:r>
              <a:rPr lang="ru-RU" altLang="en-US" sz="2400" dirty="0" err="1">
                <a:latin typeface="Arial" panose="020B0604020202020204" pitchFamily="34" charset="0"/>
                <a:cs typeface="Arial" panose="020B0604020202020204" pitchFamily="34" charset="0"/>
              </a:rPr>
              <a:t>общността</a:t>
            </a:r>
            <a:r>
              <a:rPr lang="ru-RU" altLang="en-US" sz="2400" dirty="0">
                <a:latin typeface="Arial" panose="020B0604020202020204" pitchFamily="34" charset="0"/>
                <a:cs typeface="Arial" panose="020B0604020202020204" pitchFamily="34" charset="0"/>
              </a:rPr>
              <a:t>;</a:t>
            </a:r>
          </a:p>
          <a:p>
            <a:pPr>
              <a:lnSpc>
                <a:spcPct val="80000"/>
              </a:lnSpc>
            </a:pPr>
            <a:r>
              <a:rPr lang="bg-BG" altLang="en-US" sz="2400" dirty="0">
                <a:latin typeface="Arial" panose="020B0604020202020204" pitchFamily="34" charset="0"/>
                <a:cs typeface="Arial" panose="020B0604020202020204" pitchFamily="34" charset="0"/>
              </a:rPr>
              <a:t>Слабо познаване на европейските модели за иновативни и интегрирани услуги и форми за заетост.</a:t>
            </a:r>
            <a:endParaRPr lang="ru-RU" altLang="en-US" sz="24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117367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a:t>Дискусия</a:t>
            </a:r>
            <a:endParaRPr lang="en-US" dirty="0"/>
          </a:p>
        </p:txBody>
      </p:sp>
      <p:graphicFrame>
        <p:nvGraphicFramePr>
          <p:cNvPr id="4" name="Content Placeholder 3"/>
          <p:cNvGraphicFramePr>
            <a:graphicFrameLocks noGrp="1"/>
          </p:cNvGraphicFramePr>
          <p:nvPr>
            <p:ph idx="1"/>
          </p:nvPr>
        </p:nvGraphicFramePr>
        <p:xfrm>
          <a:off x="682579" y="609600"/>
          <a:ext cx="10831134" cy="5779910"/>
        </p:xfrm>
        <a:graphic>
          <a:graphicData uri="http://schemas.openxmlformats.org/drawingml/2006/table">
            <a:tbl>
              <a:tblPr/>
              <a:tblGrid>
                <a:gridCol w="5334399">
                  <a:extLst>
                    <a:ext uri="{9D8B030D-6E8A-4147-A177-3AD203B41FA5}">
                      <a16:colId xmlns:a16="http://schemas.microsoft.com/office/drawing/2014/main" val="20000"/>
                    </a:ext>
                  </a:extLst>
                </a:gridCol>
                <a:gridCol w="5496735">
                  <a:extLst>
                    <a:ext uri="{9D8B030D-6E8A-4147-A177-3AD203B41FA5}">
                      <a16:colId xmlns:a16="http://schemas.microsoft.com/office/drawing/2014/main" val="20001"/>
                    </a:ext>
                  </a:extLst>
                </a:gridCol>
              </a:tblGrid>
              <a:tr h="345480">
                <a:tc>
                  <a:txBody>
                    <a:bodyPr/>
                    <a:lstStyle/>
                    <a:p>
                      <a:pPr algn="l"/>
                      <a:r>
                        <a:rPr lang="bg-BG" sz="2000" b="1" i="0" dirty="0">
                          <a:solidFill>
                            <a:srgbClr val="000000"/>
                          </a:solidFill>
                          <a:effectLst/>
                          <a:latin typeface="Arial" panose="020B0604020202020204" pitchFamily="34" charset="0"/>
                          <a:cs typeface="Arial" panose="020B0604020202020204" pitchFamily="34" charset="0"/>
                        </a:rPr>
                        <a:t>Медицинският модел пита:</a:t>
                      </a:r>
                      <a:endParaRPr lang="bg-BG" sz="2000" b="0" i="0" dirty="0">
                        <a:solidFill>
                          <a:srgbClr val="FFFFFF"/>
                        </a:solidFill>
                        <a:effectLst/>
                        <a:latin typeface="Arial" panose="020B0604020202020204" pitchFamily="34" charset="0"/>
                        <a:cs typeface="Arial" panose="020B0604020202020204" pitchFamily="34" charset="0"/>
                      </a:endParaRPr>
                    </a:p>
                  </a:txBody>
                  <a:tcPr marL="45900" marR="45900" marT="19672" marB="19672" anchor="ctr">
                    <a:lnL>
                      <a:noFill/>
                    </a:lnL>
                    <a:lnR>
                      <a:noFill/>
                    </a:lnR>
                    <a:lnT>
                      <a:noFill/>
                    </a:lnT>
                    <a:lnB w="9525" cap="flat" cmpd="sng" algn="ctr">
                      <a:solidFill>
                        <a:srgbClr val="E5E5E5"/>
                      </a:solidFill>
                      <a:prstDash val="solid"/>
                      <a:round/>
                      <a:headEnd type="none" w="med" len="med"/>
                      <a:tailEnd type="none" w="med" len="med"/>
                    </a:lnB>
                    <a:solidFill>
                      <a:srgbClr val="AFAFAF"/>
                    </a:solidFill>
                  </a:tcPr>
                </a:tc>
                <a:tc>
                  <a:txBody>
                    <a:bodyPr/>
                    <a:lstStyle/>
                    <a:p>
                      <a:pPr algn="l"/>
                      <a:r>
                        <a:rPr lang="bg-BG" sz="2000" b="1" i="0" dirty="0">
                          <a:solidFill>
                            <a:srgbClr val="000000"/>
                          </a:solidFill>
                          <a:effectLst/>
                          <a:latin typeface="Arial" panose="020B0604020202020204" pitchFamily="34" charset="0"/>
                          <a:cs typeface="Arial" panose="020B0604020202020204" pitchFamily="34" charset="0"/>
                        </a:rPr>
                        <a:t>Социалният модел пита:</a:t>
                      </a:r>
                      <a:endParaRPr lang="bg-BG" sz="2000" b="0" i="0" dirty="0">
                        <a:solidFill>
                          <a:srgbClr val="FFFFFF"/>
                        </a:solidFill>
                        <a:effectLst/>
                        <a:latin typeface="Arial" panose="020B0604020202020204" pitchFamily="34" charset="0"/>
                        <a:cs typeface="Arial" panose="020B0604020202020204" pitchFamily="34" charset="0"/>
                      </a:endParaRPr>
                    </a:p>
                  </a:txBody>
                  <a:tcPr marL="45900" marR="45900" marT="19672" marB="19672" anchor="ctr">
                    <a:lnL>
                      <a:noFill/>
                    </a:lnL>
                    <a:lnR>
                      <a:noFill/>
                    </a:lnR>
                    <a:lnT>
                      <a:noFill/>
                    </a:lnT>
                    <a:lnB w="9525" cap="flat" cmpd="sng" algn="ctr">
                      <a:solidFill>
                        <a:srgbClr val="E5E5E5"/>
                      </a:solidFill>
                      <a:prstDash val="solid"/>
                      <a:round/>
                      <a:headEnd type="none" w="med" len="med"/>
                      <a:tailEnd type="none" w="med" len="med"/>
                    </a:lnB>
                    <a:solidFill>
                      <a:srgbClr val="AFAFAF"/>
                    </a:solidFill>
                  </a:tcPr>
                </a:tc>
                <a:extLst>
                  <a:ext uri="{0D108BD9-81ED-4DB2-BD59-A6C34878D82A}">
                    <a16:rowId xmlns:a16="http://schemas.microsoft.com/office/drawing/2014/main" val="10000"/>
                  </a:ext>
                </a:extLst>
              </a:tr>
              <a:tr h="2069538">
                <a:tc>
                  <a:txBody>
                    <a:bodyPr/>
                    <a:lstStyle/>
                    <a:p>
                      <a:pPr marL="228600" indent="-182880" algn="l" defTabSz="914400" rtl="0" eaLnBrk="1" latinLnBrk="0" hangingPunct="1">
                        <a:lnSpc>
                          <a:spcPct val="80000"/>
                        </a:lnSpc>
                        <a:spcBef>
                          <a:spcPts val="1400"/>
                        </a:spcBef>
                        <a:buClr>
                          <a:schemeClr val="accent1"/>
                        </a:buClr>
                        <a:buSzPct val="80000"/>
                        <a:buFont typeface="Corbel" pitchFamily="34" charset="0"/>
                        <a:buChar char="•"/>
                      </a:pPr>
                      <a:r>
                        <a:rPr lang="bg-BG" sz="2000" kern="1200" dirty="0">
                          <a:solidFill>
                            <a:schemeClr val="accent1"/>
                          </a:solidFill>
                          <a:latin typeface="Arial" panose="020B0604020202020204" pitchFamily="34" charset="0"/>
                          <a:ea typeface="+mn-ea"/>
                          <a:cs typeface="Arial" panose="020B0604020202020204" pitchFamily="34" charset="0"/>
                        </a:rPr>
                        <a:t>Какво ти има?</a:t>
                      </a:r>
                    </a:p>
                  </a:txBody>
                  <a:tcPr marL="45900" marR="45900" marT="19672" marB="19672" anchor="ctr">
                    <a:lnL>
                      <a:noFill/>
                    </a:lnL>
                    <a:lnR>
                      <a:noFill/>
                    </a:lnR>
                    <a:lnT w="9525" cap="flat" cmpd="sng" algn="ctr">
                      <a:solidFill>
                        <a:srgbClr val="E5E5E5"/>
                      </a:solidFill>
                      <a:prstDash val="solid"/>
                      <a:round/>
                      <a:headEnd type="none" w="med" len="med"/>
                      <a:tailEnd type="none" w="med" len="med"/>
                    </a:lnT>
                    <a:lnB>
                      <a:noFill/>
                    </a:lnB>
                    <a:solidFill>
                      <a:srgbClr val="F6F6F6"/>
                    </a:solidFill>
                  </a:tcPr>
                </a:tc>
                <a:tc>
                  <a:txBody>
                    <a:bodyPr/>
                    <a:lstStyle/>
                    <a:p>
                      <a:pPr marL="228600" indent="-182880" algn="l" defTabSz="914400" rtl="0" eaLnBrk="1" latinLnBrk="0" hangingPunct="1">
                        <a:lnSpc>
                          <a:spcPct val="80000"/>
                        </a:lnSpc>
                        <a:spcBef>
                          <a:spcPts val="1400"/>
                        </a:spcBef>
                        <a:buClr>
                          <a:schemeClr val="accent1"/>
                        </a:buClr>
                        <a:buSzPct val="80000"/>
                        <a:buFont typeface="Corbel" pitchFamily="34" charset="0"/>
                        <a:buChar char="•"/>
                      </a:pPr>
                      <a:r>
                        <a:rPr lang="ru-RU" sz="2000" kern="1200" dirty="0" err="1">
                          <a:solidFill>
                            <a:schemeClr val="accent1"/>
                          </a:solidFill>
                          <a:latin typeface="Arial" panose="020B0604020202020204" pitchFamily="34" charset="0"/>
                          <a:ea typeface="+mn-ea"/>
                          <a:cs typeface="Arial" panose="020B0604020202020204" pitchFamily="34" charset="0"/>
                        </a:rPr>
                        <a:t>Какво</a:t>
                      </a:r>
                      <a:r>
                        <a:rPr lang="ru-RU" sz="2000" kern="1200" dirty="0">
                          <a:solidFill>
                            <a:schemeClr val="accent1"/>
                          </a:solidFill>
                          <a:latin typeface="Arial" panose="020B0604020202020204" pitchFamily="34" charset="0"/>
                          <a:ea typeface="+mn-ea"/>
                          <a:cs typeface="Arial" panose="020B0604020202020204" pitchFamily="34" charset="0"/>
                        </a:rPr>
                        <a:t> </a:t>
                      </a:r>
                      <a:r>
                        <a:rPr lang="ru-RU" sz="2000" kern="1200" dirty="0" err="1">
                          <a:solidFill>
                            <a:schemeClr val="accent1"/>
                          </a:solidFill>
                          <a:latin typeface="Arial" panose="020B0604020202020204" pitchFamily="34" charset="0"/>
                          <a:ea typeface="+mn-ea"/>
                          <a:cs typeface="Arial" panose="020B0604020202020204" pitchFamily="34" charset="0"/>
                        </a:rPr>
                        <a:t>му</a:t>
                      </a:r>
                      <a:r>
                        <a:rPr lang="ru-RU" sz="2000" kern="1200" dirty="0">
                          <a:solidFill>
                            <a:schemeClr val="accent1"/>
                          </a:solidFill>
                          <a:latin typeface="Arial" panose="020B0604020202020204" pitchFamily="34" charset="0"/>
                          <a:ea typeface="+mn-ea"/>
                          <a:cs typeface="Arial" panose="020B0604020202020204" pitchFamily="34" charset="0"/>
                        </a:rPr>
                        <a:t> </a:t>
                      </a:r>
                      <a:r>
                        <a:rPr lang="ru-RU" sz="2000" kern="1200" dirty="0" err="1">
                          <a:solidFill>
                            <a:schemeClr val="accent1"/>
                          </a:solidFill>
                          <a:latin typeface="Arial" panose="020B0604020202020204" pitchFamily="34" charset="0"/>
                          <a:ea typeface="+mn-ea"/>
                          <a:cs typeface="Arial" panose="020B0604020202020204" pitchFamily="34" charset="0"/>
                        </a:rPr>
                        <a:t>има</a:t>
                      </a:r>
                      <a:r>
                        <a:rPr lang="ru-RU" sz="2000" kern="1200" dirty="0">
                          <a:solidFill>
                            <a:schemeClr val="accent1"/>
                          </a:solidFill>
                          <a:latin typeface="Arial" panose="020B0604020202020204" pitchFamily="34" charset="0"/>
                          <a:ea typeface="+mn-ea"/>
                          <a:cs typeface="Arial" panose="020B0604020202020204" pitchFamily="34" charset="0"/>
                        </a:rPr>
                        <a:t> на </a:t>
                      </a:r>
                      <a:r>
                        <a:rPr lang="ru-RU" sz="2000" kern="1200" dirty="0" err="1">
                          <a:solidFill>
                            <a:schemeClr val="accent1"/>
                          </a:solidFill>
                          <a:latin typeface="Arial" panose="020B0604020202020204" pitchFamily="34" charset="0"/>
                          <a:ea typeface="+mn-ea"/>
                          <a:cs typeface="Arial" panose="020B0604020202020204" pitchFamily="34" charset="0"/>
                        </a:rPr>
                        <a:t>твоето</a:t>
                      </a:r>
                      <a:r>
                        <a:rPr lang="ru-RU" sz="2000" kern="1200" dirty="0">
                          <a:solidFill>
                            <a:schemeClr val="accent1"/>
                          </a:solidFill>
                          <a:latin typeface="Arial" panose="020B0604020202020204" pitchFamily="34" charset="0"/>
                          <a:ea typeface="+mn-ea"/>
                          <a:cs typeface="Arial" panose="020B0604020202020204" pitchFamily="34" charset="0"/>
                        </a:rPr>
                        <a:t> общество? </a:t>
                      </a:r>
                      <a:r>
                        <a:rPr lang="ru-RU" sz="2000" kern="1200" dirty="0" err="1">
                          <a:solidFill>
                            <a:schemeClr val="accent1"/>
                          </a:solidFill>
                          <a:latin typeface="Arial" panose="020B0604020202020204" pitchFamily="34" charset="0"/>
                          <a:ea typeface="+mn-ea"/>
                          <a:cs typeface="Arial" panose="020B0604020202020204" pitchFamily="34" charset="0"/>
                        </a:rPr>
                        <a:t>Какви</a:t>
                      </a:r>
                      <a:r>
                        <a:rPr lang="ru-RU" sz="2000" kern="1200" dirty="0">
                          <a:solidFill>
                            <a:schemeClr val="accent1"/>
                          </a:solidFill>
                          <a:latin typeface="Arial" panose="020B0604020202020204" pitchFamily="34" charset="0"/>
                          <a:ea typeface="+mn-ea"/>
                          <a:cs typeface="Arial" panose="020B0604020202020204" pitchFamily="34" charset="0"/>
                        </a:rPr>
                        <a:t> </a:t>
                      </a:r>
                      <a:r>
                        <a:rPr lang="ru-RU" sz="2000" kern="1200" dirty="0" err="1">
                          <a:solidFill>
                            <a:schemeClr val="accent1"/>
                          </a:solidFill>
                          <a:latin typeface="Arial" panose="020B0604020202020204" pitchFamily="34" charset="0"/>
                          <a:ea typeface="+mn-ea"/>
                          <a:cs typeface="Arial" panose="020B0604020202020204" pitchFamily="34" charset="0"/>
                        </a:rPr>
                        <a:t>социалноикономически¸политически</a:t>
                      </a:r>
                      <a:r>
                        <a:rPr lang="ru-RU" sz="2000" kern="1200" dirty="0">
                          <a:solidFill>
                            <a:schemeClr val="accent1"/>
                          </a:solidFill>
                          <a:latin typeface="Arial" panose="020B0604020202020204" pitchFamily="34" charset="0"/>
                          <a:ea typeface="+mn-ea"/>
                          <a:cs typeface="Arial" panose="020B0604020202020204" pitchFamily="34" charset="0"/>
                        </a:rPr>
                        <a:t> и/или </a:t>
                      </a:r>
                      <a:r>
                        <a:rPr lang="ru-RU" sz="2000" kern="1200" dirty="0" err="1">
                          <a:solidFill>
                            <a:schemeClr val="accent1"/>
                          </a:solidFill>
                          <a:latin typeface="Arial" panose="020B0604020202020204" pitchFamily="34" charset="0"/>
                          <a:ea typeface="+mn-ea"/>
                          <a:cs typeface="Arial" panose="020B0604020202020204" pitchFamily="34" charset="0"/>
                        </a:rPr>
                        <a:t>екологични</a:t>
                      </a:r>
                      <a:r>
                        <a:rPr lang="ru-RU" sz="2000" kern="1200" dirty="0">
                          <a:solidFill>
                            <a:schemeClr val="accent1"/>
                          </a:solidFill>
                          <a:latin typeface="Arial" panose="020B0604020202020204" pitchFamily="34" charset="0"/>
                          <a:ea typeface="+mn-ea"/>
                          <a:cs typeface="Arial" panose="020B0604020202020204" pitchFamily="34" charset="0"/>
                        </a:rPr>
                        <a:t> условия </a:t>
                      </a:r>
                      <a:r>
                        <a:rPr lang="ru-RU" sz="2000" kern="1200" dirty="0" err="1">
                          <a:solidFill>
                            <a:schemeClr val="accent1"/>
                          </a:solidFill>
                          <a:latin typeface="Arial" panose="020B0604020202020204" pitchFamily="34" charset="0"/>
                          <a:ea typeface="+mn-ea"/>
                          <a:cs typeface="Arial" panose="020B0604020202020204" pitchFamily="34" charset="0"/>
                        </a:rPr>
                        <a:t>трябва</a:t>
                      </a:r>
                      <a:r>
                        <a:rPr lang="ru-RU" sz="2000" kern="1200" dirty="0">
                          <a:solidFill>
                            <a:schemeClr val="accent1"/>
                          </a:solidFill>
                          <a:latin typeface="Arial" panose="020B0604020202020204" pitchFamily="34" charset="0"/>
                          <a:ea typeface="+mn-ea"/>
                          <a:cs typeface="Arial" panose="020B0604020202020204" pitchFamily="34" charset="0"/>
                        </a:rPr>
                        <a:t> да се </a:t>
                      </a:r>
                      <a:r>
                        <a:rPr lang="ru-RU" sz="2000" kern="1200" dirty="0" err="1">
                          <a:solidFill>
                            <a:schemeClr val="accent1"/>
                          </a:solidFill>
                          <a:latin typeface="Arial" panose="020B0604020202020204" pitchFamily="34" charset="0"/>
                          <a:ea typeface="+mn-ea"/>
                          <a:cs typeface="Arial" panose="020B0604020202020204" pitchFamily="34" charset="0"/>
                        </a:rPr>
                        <a:t>променят</a:t>
                      </a:r>
                      <a:r>
                        <a:rPr lang="ru-RU" sz="2000" kern="1200" dirty="0">
                          <a:solidFill>
                            <a:schemeClr val="accent1"/>
                          </a:solidFill>
                          <a:latin typeface="Arial" panose="020B0604020202020204" pitchFamily="34" charset="0"/>
                          <a:ea typeface="+mn-ea"/>
                          <a:cs typeface="Arial" panose="020B0604020202020204" pitchFamily="34" charset="0"/>
                        </a:rPr>
                        <a:t>, за да се </a:t>
                      </a:r>
                      <a:r>
                        <a:rPr lang="ru-RU" sz="2000" kern="1200" dirty="0" err="1">
                          <a:solidFill>
                            <a:schemeClr val="accent1"/>
                          </a:solidFill>
                          <a:latin typeface="Arial" panose="020B0604020202020204" pitchFamily="34" charset="0"/>
                          <a:ea typeface="+mn-ea"/>
                          <a:cs typeface="Arial" panose="020B0604020202020204" pitchFamily="34" charset="0"/>
                        </a:rPr>
                        <a:t>помогне</a:t>
                      </a:r>
                      <a:r>
                        <a:rPr lang="ru-RU" sz="2000" kern="1200" dirty="0">
                          <a:solidFill>
                            <a:schemeClr val="accent1"/>
                          </a:solidFill>
                          <a:latin typeface="Arial" panose="020B0604020202020204" pitchFamily="34" charset="0"/>
                          <a:ea typeface="+mn-ea"/>
                          <a:cs typeface="Arial" panose="020B0604020202020204" pitchFamily="34" charset="0"/>
                        </a:rPr>
                        <a:t> на </a:t>
                      </a:r>
                      <a:r>
                        <a:rPr lang="ru-RU" sz="2000" kern="1200" dirty="0" err="1">
                          <a:solidFill>
                            <a:schemeClr val="accent1"/>
                          </a:solidFill>
                          <a:latin typeface="Arial" panose="020B0604020202020204" pitchFamily="34" charset="0"/>
                          <a:ea typeface="+mn-ea"/>
                          <a:cs typeface="Arial" panose="020B0604020202020204" pitchFamily="34" charset="0"/>
                        </a:rPr>
                        <a:t>всички</a:t>
                      </a:r>
                      <a:r>
                        <a:rPr lang="ru-RU" sz="2000" kern="1200" dirty="0">
                          <a:solidFill>
                            <a:schemeClr val="accent1"/>
                          </a:solidFill>
                          <a:latin typeface="Arial" panose="020B0604020202020204" pitchFamily="34" charset="0"/>
                          <a:ea typeface="+mn-ea"/>
                          <a:cs typeface="Arial" panose="020B0604020202020204" pitchFamily="34" charset="0"/>
                        </a:rPr>
                        <a:t> хора с </a:t>
                      </a:r>
                      <a:r>
                        <a:rPr lang="ru-RU" sz="2000" kern="1200" dirty="0" err="1">
                          <a:solidFill>
                            <a:schemeClr val="accent1"/>
                          </a:solidFill>
                          <a:latin typeface="Arial" panose="020B0604020202020204" pitchFamily="34" charset="0"/>
                          <a:ea typeface="+mn-ea"/>
                          <a:cs typeface="Arial" panose="020B0604020202020204" pitchFamily="34" charset="0"/>
                        </a:rPr>
                        <a:t>увреждания</a:t>
                      </a:r>
                      <a:r>
                        <a:rPr lang="ru-RU" sz="2000" kern="1200" dirty="0">
                          <a:solidFill>
                            <a:schemeClr val="accent1"/>
                          </a:solidFill>
                          <a:latin typeface="Arial" panose="020B0604020202020204" pitchFamily="34" charset="0"/>
                          <a:ea typeface="+mn-ea"/>
                          <a:cs typeface="Arial" panose="020B0604020202020204" pitchFamily="34" charset="0"/>
                        </a:rPr>
                        <a:t> да се </a:t>
                      </a:r>
                      <a:r>
                        <a:rPr lang="ru-RU" sz="2000" kern="1200" dirty="0" err="1">
                          <a:solidFill>
                            <a:schemeClr val="accent1"/>
                          </a:solidFill>
                          <a:latin typeface="Arial" panose="020B0604020202020204" pitchFamily="34" charset="0"/>
                          <a:ea typeface="+mn-ea"/>
                          <a:cs typeface="Arial" panose="020B0604020202020204" pitchFamily="34" charset="0"/>
                        </a:rPr>
                        <a:t>възползват</a:t>
                      </a:r>
                      <a:r>
                        <a:rPr lang="ru-RU" sz="2000" kern="1200" dirty="0">
                          <a:solidFill>
                            <a:schemeClr val="accent1"/>
                          </a:solidFill>
                          <a:latin typeface="Arial" panose="020B0604020202020204" pitchFamily="34" charset="0"/>
                          <a:ea typeface="+mn-ea"/>
                          <a:cs typeface="Arial" panose="020B0604020202020204" pitchFamily="34" charset="0"/>
                        </a:rPr>
                        <a:t> от </a:t>
                      </a:r>
                      <a:r>
                        <a:rPr lang="ru-RU" sz="2000" kern="1200" dirty="0" err="1">
                          <a:solidFill>
                            <a:schemeClr val="accent1"/>
                          </a:solidFill>
                          <a:latin typeface="Arial" panose="020B0604020202020204" pitchFamily="34" charset="0"/>
                          <a:ea typeface="+mn-ea"/>
                          <a:cs typeface="Arial" panose="020B0604020202020204" pitchFamily="34" charset="0"/>
                        </a:rPr>
                        <a:t>правата</a:t>
                      </a:r>
                      <a:r>
                        <a:rPr lang="ru-RU" sz="2000" kern="1200" dirty="0">
                          <a:solidFill>
                            <a:schemeClr val="accent1"/>
                          </a:solidFill>
                          <a:latin typeface="Arial" panose="020B0604020202020204" pitchFamily="34" charset="0"/>
                          <a:ea typeface="+mn-ea"/>
                          <a:cs typeface="Arial" panose="020B0604020202020204" pitchFamily="34" charset="0"/>
                        </a:rPr>
                        <a:t> си?</a:t>
                      </a:r>
                    </a:p>
                  </a:txBody>
                  <a:tcPr marL="45900" marR="45900" marT="19672" marB="19672" anchor="ctr">
                    <a:lnL>
                      <a:noFill/>
                    </a:lnL>
                    <a:lnR>
                      <a:noFill/>
                    </a:lnR>
                    <a:lnT w="9525" cap="flat" cmpd="sng" algn="ctr">
                      <a:solidFill>
                        <a:srgbClr val="E5E5E5"/>
                      </a:solidFill>
                      <a:prstDash val="solid"/>
                      <a:round/>
                      <a:headEnd type="none" w="med" len="med"/>
                      <a:tailEnd type="none" w="med" len="med"/>
                    </a:lnT>
                    <a:lnB>
                      <a:noFill/>
                    </a:lnB>
                    <a:solidFill>
                      <a:srgbClr val="F6F6F6"/>
                    </a:solidFill>
                  </a:tcPr>
                </a:tc>
                <a:extLst>
                  <a:ext uri="{0D108BD9-81ED-4DB2-BD59-A6C34878D82A}">
                    <a16:rowId xmlns:a16="http://schemas.microsoft.com/office/drawing/2014/main" val="10001"/>
                  </a:ext>
                </a:extLst>
              </a:tr>
              <a:tr h="1199309">
                <a:tc>
                  <a:txBody>
                    <a:bodyPr/>
                    <a:lstStyle/>
                    <a:p>
                      <a:pPr marL="228600" indent="-182880" algn="l" defTabSz="914400" rtl="0" eaLnBrk="1" latinLnBrk="0" hangingPunct="1">
                        <a:lnSpc>
                          <a:spcPct val="80000"/>
                        </a:lnSpc>
                        <a:spcBef>
                          <a:spcPts val="1400"/>
                        </a:spcBef>
                        <a:buClr>
                          <a:schemeClr val="accent1"/>
                        </a:buClr>
                        <a:buSzPct val="80000"/>
                        <a:buFont typeface="Corbel" pitchFamily="34" charset="0"/>
                        <a:buChar char="•"/>
                      </a:pPr>
                      <a:r>
                        <a:rPr lang="ru-RU" sz="2000" kern="1200" dirty="0">
                          <a:solidFill>
                            <a:schemeClr val="accent1"/>
                          </a:solidFill>
                          <a:latin typeface="Arial" panose="020B0604020202020204" pitchFamily="34" charset="0"/>
                          <a:ea typeface="+mn-ea"/>
                          <a:cs typeface="Arial" panose="020B0604020202020204" pitchFamily="34" charset="0"/>
                        </a:rPr>
                        <a:t>На </a:t>
                      </a:r>
                      <a:r>
                        <a:rPr lang="ru-RU" sz="2000" kern="1200" dirty="0" err="1">
                          <a:solidFill>
                            <a:schemeClr val="accent1"/>
                          </a:solidFill>
                          <a:latin typeface="Arial" panose="020B0604020202020204" pitchFamily="34" charset="0"/>
                          <a:ea typeface="+mn-ea"/>
                          <a:cs typeface="Arial" panose="020B0604020202020204" pitchFamily="34" charset="0"/>
                        </a:rPr>
                        <a:t>проблеми</a:t>
                      </a:r>
                      <a:r>
                        <a:rPr lang="ru-RU" sz="2000" kern="1200" dirty="0">
                          <a:solidFill>
                            <a:schemeClr val="accent1"/>
                          </a:solidFill>
                          <a:latin typeface="Arial" panose="020B0604020202020204" pitchFamily="34" charset="0"/>
                          <a:ea typeface="+mn-ea"/>
                          <a:cs typeface="Arial" panose="020B0604020202020204" pitchFamily="34" charset="0"/>
                        </a:rPr>
                        <a:t> </a:t>
                      </a:r>
                      <a:r>
                        <a:rPr lang="ru-RU" sz="2000" kern="1200" dirty="0" err="1">
                          <a:solidFill>
                            <a:schemeClr val="accent1"/>
                          </a:solidFill>
                          <a:latin typeface="Arial" panose="020B0604020202020204" pitchFamily="34" charset="0"/>
                          <a:ea typeface="+mn-ea"/>
                          <a:cs typeface="Arial" panose="020B0604020202020204" pitchFamily="34" charset="0"/>
                        </a:rPr>
                        <a:t>със</a:t>
                      </a:r>
                      <a:r>
                        <a:rPr lang="ru-RU" sz="2000" kern="1200" dirty="0">
                          <a:solidFill>
                            <a:schemeClr val="accent1"/>
                          </a:solidFill>
                          <a:latin typeface="Arial" panose="020B0604020202020204" pitchFamily="34" charset="0"/>
                          <a:ea typeface="+mn-ea"/>
                          <a:cs typeface="Arial" panose="020B0604020202020204" pitchFamily="34" charset="0"/>
                        </a:rPr>
                        <a:t> слуха ли се </a:t>
                      </a:r>
                      <a:r>
                        <a:rPr lang="ru-RU" sz="2000" kern="1200" dirty="0" err="1">
                          <a:solidFill>
                            <a:schemeClr val="accent1"/>
                          </a:solidFill>
                          <a:latin typeface="Arial" panose="020B0604020202020204" pitchFamily="34" charset="0"/>
                          <a:ea typeface="+mn-ea"/>
                          <a:cs typeface="Arial" panose="020B0604020202020204" pitchFamily="34" charset="0"/>
                        </a:rPr>
                        <a:t>дължат</a:t>
                      </a:r>
                      <a:r>
                        <a:rPr lang="ru-RU" sz="2000" kern="1200" dirty="0">
                          <a:solidFill>
                            <a:schemeClr val="accent1"/>
                          </a:solidFill>
                          <a:latin typeface="Arial" panose="020B0604020202020204" pitchFamily="34" charset="0"/>
                          <a:ea typeface="+mn-ea"/>
                          <a:cs typeface="Arial" panose="020B0604020202020204" pitchFamily="34" charset="0"/>
                        </a:rPr>
                        <a:t> </a:t>
                      </a:r>
                      <a:r>
                        <a:rPr lang="ru-RU" sz="2000" kern="1200" dirty="0" err="1">
                          <a:solidFill>
                            <a:schemeClr val="accent1"/>
                          </a:solidFill>
                          <a:latin typeface="Arial" panose="020B0604020202020204" pitchFamily="34" charset="0"/>
                          <a:ea typeface="+mn-ea"/>
                          <a:cs typeface="Arial" panose="020B0604020202020204" pitchFamily="34" charset="0"/>
                        </a:rPr>
                        <a:t>затрудненията</a:t>
                      </a:r>
                      <a:r>
                        <a:rPr lang="ru-RU" sz="2000" kern="1200" dirty="0">
                          <a:solidFill>
                            <a:schemeClr val="accent1"/>
                          </a:solidFill>
                          <a:latin typeface="Arial" panose="020B0604020202020204" pitchFamily="34" charset="0"/>
                          <a:ea typeface="+mn-ea"/>
                          <a:cs typeface="Arial" panose="020B0604020202020204" pitchFamily="34" charset="0"/>
                        </a:rPr>
                        <a:t> да се </a:t>
                      </a:r>
                      <a:r>
                        <a:rPr lang="ru-RU" sz="2000" kern="1200" dirty="0" err="1">
                          <a:solidFill>
                            <a:schemeClr val="accent1"/>
                          </a:solidFill>
                          <a:latin typeface="Arial" panose="020B0604020202020204" pitchFamily="34" charset="0"/>
                          <a:ea typeface="+mn-ea"/>
                          <a:cs typeface="Arial" panose="020B0604020202020204" pitchFamily="34" charset="0"/>
                        </a:rPr>
                        <a:t>разбирате</a:t>
                      </a:r>
                      <a:r>
                        <a:rPr lang="ru-RU" sz="2000" kern="1200" dirty="0">
                          <a:solidFill>
                            <a:schemeClr val="accent1"/>
                          </a:solidFill>
                          <a:latin typeface="Arial" panose="020B0604020202020204" pitchFamily="34" charset="0"/>
                          <a:ea typeface="+mn-ea"/>
                          <a:cs typeface="Arial" panose="020B0604020202020204" pitchFamily="34" charset="0"/>
                        </a:rPr>
                        <a:t> с </a:t>
                      </a:r>
                      <a:r>
                        <a:rPr lang="ru-RU" sz="2000" kern="1200" dirty="0" err="1">
                          <a:solidFill>
                            <a:schemeClr val="accent1"/>
                          </a:solidFill>
                          <a:latin typeface="Arial" panose="020B0604020202020204" pitchFamily="34" charset="0"/>
                          <a:ea typeface="+mn-ea"/>
                          <a:cs typeface="Arial" panose="020B0604020202020204" pitchFamily="34" charset="0"/>
                        </a:rPr>
                        <a:t>хората</a:t>
                      </a:r>
                      <a:r>
                        <a:rPr lang="ru-RU" sz="2000" kern="1200" dirty="0">
                          <a:solidFill>
                            <a:schemeClr val="accent1"/>
                          </a:solidFill>
                          <a:latin typeface="Arial" panose="020B0604020202020204" pitchFamily="34" charset="0"/>
                          <a:ea typeface="+mn-ea"/>
                          <a:cs typeface="Arial" panose="020B0604020202020204" pitchFamily="34" charset="0"/>
                        </a:rPr>
                        <a:t>?</a:t>
                      </a:r>
                    </a:p>
                  </a:txBody>
                  <a:tcPr marL="45900" marR="45900" marT="19672" marB="19672" anchor="ctr">
                    <a:lnL>
                      <a:noFill/>
                    </a:lnL>
                    <a:lnR>
                      <a:noFill/>
                    </a:lnR>
                    <a:lnT>
                      <a:noFill/>
                    </a:lnT>
                    <a:lnB>
                      <a:noFill/>
                    </a:lnB>
                    <a:solidFill>
                      <a:srgbClr val="FFFFFF"/>
                    </a:solidFill>
                  </a:tcPr>
                </a:tc>
                <a:tc>
                  <a:txBody>
                    <a:bodyPr/>
                    <a:lstStyle/>
                    <a:p>
                      <a:pPr marL="228600" indent="-182880" algn="l" defTabSz="914400" rtl="0" eaLnBrk="1" latinLnBrk="0" hangingPunct="1">
                        <a:lnSpc>
                          <a:spcPct val="80000"/>
                        </a:lnSpc>
                        <a:spcBef>
                          <a:spcPts val="1400"/>
                        </a:spcBef>
                        <a:buClr>
                          <a:schemeClr val="accent1"/>
                        </a:buClr>
                        <a:buSzPct val="80000"/>
                        <a:buFont typeface="Corbel" pitchFamily="34" charset="0"/>
                        <a:buChar char="•"/>
                      </a:pPr>
                      <a:r>
                        <a:rPr lang="ru-RU" sz="2000" kern="1200" dirty="0" err="1">
                          <a:solidFill>
                            <a:schemeClr val="accent1"/>
                          </a:solidFill>
                          <a:latin typeface="Arial" panose="020B0604020202020204" pitchFamily="34" charset="0"/>
                          <a:ea typeface="+mn-ea"/>
                          <a:cs typeface="Arial" panose="020B0604020202020204" pitchFamily="34" charset="0"/>
                        </a:rPr>
                        <a:t>Затрудненията</a:t>
                      </a:r>
                      <a:r>
                        <a:rPr lang="ru-RU" sz="2000" kern="1200" dirty="0">
                          <a:solidFill>
                            <a:schemeClr val="accent1"/>
                          </a:solidFill>
                          <a:latin typeface="Arial" panose="020B0604020202020204" pitchFamily="34" charset="0"/>
                          <a:ea typeface="+mn-ea"/>
                          <a:cs typeface="Arial" panose="020B0604020202020204" pitchFamily="34" charset="0"/>
                        </a:rPr>
                        <a:t> </a:t>
                      </a:r>
                      <a:r>
                        <a:rPr lang="ru-RU" sz="2000" kern="1200" dirty="0" err="1">
                          <a:solidFill>
                            <a:schemeClr val="accent1"/>
                          </a:solidFill>
                          <a:latin typeface="Arial" panose="020B0604020202020204" pitchFamily="34" charset="0"/>
                          <a:ea typeface="+mn-ea"/>
                          <a:cs typeface="Arial" panose="020B0604020202020204" pitchFamily="34" charset="0"/>
                        </a:rPr>
                        <a:t>ви</a:t>
                      </a:r>
                      <a:r>
                        <a:rPr lang="ru-RU" sz="2000" kern="1200" dirty="0">
                          <a:solidFill>
                            <a:schemeClr val="accent1"/>
                          </a:solidFill>
                          <a:latin typeface="Arial" panose="020B0604020202020204" pitchFamily="34" charset="0"/>
                          <a:ea typeface="+mn-ea"/>
                          <a:cs typeface="Arial" panose="020B0604020202020204" pitchFamily="34" charset="0"/>
                        </a:rPr>
                        <a:t> да се </a:t>
                      </a:r>
                      <a:r>
                        <a:rPr lang="ru-RU" sz="2000" kern="1200" dirty="0" err="1">
                          <a:solidFill>
                            <a:schemeClr val="accent1"/>
                          </a:solidFill>
                          <a:latin typeface="Arial" panose="020B0604020202020204" pitchFamily="34" charset="0"/>
                          <a:ea typeface="+mn-ea"/>
                          <a:cs typeface="Arial" panose="020B0604020202020204" pitchFamily="34" charset="0"/>
                        </a:rPr>
                        <a:t>разбирате</a:t>
                      </a:r>
                      <a:r>
                        <a:rPr lang="ru-RU" sz="2000" kern="1200" dirty="0">
                          <a:solidFill>
                            <a:schemeClr val="accent1"/>
                          </a:solidFill>
                          <a:latin typeface="Arial" panose="020B0604020202020204" pitchFamily="34" charset="0"/>
                          <a:ea typeface="+mn-ea"/>
                          <a:cs typeface="Arial" panose="020B0604020202020204" pitchFamily="34" charset="0"/>
                        </a:rPr>
                        <a:t> с </a:t>
                      </a:r>
                      <a:r>
                        <a:rPr lang="ru-RU" sz="2000" kern="1200" dirty="0" err="1">
                          <a:solidFill>
                            <a:schemeClr val="accent1"/>
                          </a:solidFill>
                          <a:latin typeface="Arial" panose="020B0604020202020204" pitchFamily="34" charset="0"/>
                          <a:ea typeface="+mn-ea"/>
                          <a:cs typeface="Arial" panose="020B0604020202020204" pitchFamily="34" charset="0"/>
                        </a:rPr>
                        <a:t>хората</a:t>
                      </a:r>
                      <a:r>
                        <a:rPr lang="ru-RU" sz="2000" kern="1200" dirty="0">
                          <a:solidFill>
                            <a:schemeClr val="accent1"/>
                          </a:solidFill>
                          <a:latin typeface="Arial" panose="020B0604020202020204" pitchFamily="34" charset="0"/>
                          <a:ea typeface="+mn-ea"/>
                          <a:cs typeface="Arial" panose="020B0604020202020204" pitchFamily="34" charset="0"/>
                        </a:rPr>
                        <a:t> </a:t>
                      </a:r>
                      <a:r>
                        <a:rPr lang="ru-RU" sz="2000" kern="1200" dirty="0" err="1">
                          <a:solidFill>
                            <a:schemeClr val="accent1"/>
                          </a:solidFill>
                          <a:latin typeface="Arial" panose="020B0604020202020204" pitchFamily="34" charset="0"/>
                          <a:ea typeface="+mn-ea"/>
                          <a:cs typeface="Arial" panose="020B0604020202020204" pitchFamily="34" charset="0"/>
                        </a:rPr>
                        <a:t>основно</a:t>
                      </a:r>
                      <a:r>
                        <a:rPr lang="ru-RU" sz="2000" kern="1200" dirty="0">
                          <a:solidFill>
                            <a:schemeClr val="accent1"/>
                          </a:solidFill>
                          <a:latin typeface="Arial" panose="020B0604020202020204" pitchFamily="34" charset="0"/>
                          <a:ea typeface="+mn-ea"/>
                          <a:cs typeface="Arial" panose="020B0604020202020204" pitchFamily="34" charset="0"/>
                        </a:rPr>
                        <a:t> в </a:t>
                      </a:r>
                      <a:r>
                        <a:rPr lang="ru-RU" sz="2000" kern="1200" dirty="0" err="1">
                          <a:solidFill>
                            <a:schemeClr val="accent1"/>
                          </a:solidFill>
                          <a:latin typeface="Arial" panose="020B0604020202020204" pitchFamily="34" charset="0"/>
                          <a:ea typeface="+mn-ea"/>
                          <a:cs typeface="Arial" panose="020B0604020202020204" pitchFamily="34" charset="0"/>
                        </a:rPr>
                        <a:t>резултат</a:t>
                      </a:r>
                      <a:r>
                        <a:rPr lang="ru-RU" sz="2000" kern="1200" dirty="0">
                          <a:solidFill>
                            <a:schemeClr val="accent1"/>
                          </a:solidFill>
                          <a:latin typeface="Arial" panose="020B0604020202020204" pitchFamily="34" charset="0"/>
                          <a:ea typeface="+mn-ea"/>
                          <a:cs typeface="Arial" panose="020B0604020202020204" pitchFamily="34" charset="0"/>
                        </a:rPr>
                        <a:t> на </a:t>
                      </a:r>
                      <a:r>
                        <a:rPr lang="ru-RU" sz="2000" kern="1200" dirty="0" err="1">
                          <a:solidFill>
                            <a:schemeClr val="accent1"/>
                          </a:solidFill>
                          <a:latin typeface="Arial" panose="020B0604020202020204" pitchFamily="34" charset="0"/>
                          <a:ea typeface="+mn-ea"/>
                          <a:cs typeface="Arial" panose="020B0604020202020204" pitchFamily="34" charset="0"/>
                        </a:rPr>
                        <a:t>тяхната</a:t>
                      </a:r>
                      <a:r>
                        <a:rPr lang="ru-RU" sz="2000" kern="1200" dirty="0">
                          <a:solidFill>
                            <a:schemeClr val="accent1"/>
                          </a:solidFill>
                          <a:latin typeface="Arial" panose="020B0604020202020204" pitchFamily="34" charset="0"/>
                          <a:ea typeface="+mn-ea"/>
                          <a:cs typeface="Arial" panose="020B0604020202020204" pitchFamily="34" charset="0"/>
                        </a:rPr>
                        <a:t> </a:t>
                      </a:r>
                      <a:r>
                        <a:rPr lang="ru-RU" sz="2000" kern="1200" dirty="0" err="1">
                          <a:solidFill>
                            <a:schemeClr val="accent1"/>
                          </a:solidFill>
                          <a:latin typeface="Arial" panose="020B0604020202020204" pitchFamily="34" charset="0"/>
                          <a:ea typeface="+mn-ea"/>
                          <a:cs typeface="Arial" panose="020B0604020202020204" pitchFamily="34" charset="0"/>
                        </a:rPr>
                        <a:t>неспособност</a:t>
                      </a:r>
                      <a:r>
                        <a:rPr lang="ru-RU" sz="2000" kern="1200" dirty="0">
                          <a:solidFill>
                            <a:schemeClr val="accent1"/>
                          </a:solidFill>
                          <a:latin typeface="Arial" panose="020B0604020202020204" pitchFamily="34" charset="0"/>
                          <a:ea typeface="+mn-ea"/>
                          <a:cs typeface="Arial" panose="020B0604020202020204" pitchFamily="34" charset="0"/>
                        </a:rPr>
                        <a:t> да </a:t>
                      </a:r>
                      <a:r>
                        <a:rPr lang="ru-RU" sz="2000" kern="1200" dirty="0" err="1">
                          <a:solidFill>
                            <a:schemeClr val="accent1"/>
                          </a:solidFill>
                          <a:latin typeface="Arial" panose="020B0604020202020204" pitchFamily="34" charset="0"/>
                          <a:ea typeface="+mn-ea"/>
                          <a:cs typeface="Arial" panose="020B0604020202020204" pitchFamily="34" charset="0"/>
                        </a:rPr>
                        <a:t>комуникират</a:t>
                      </a:r>
                      <a:r>
                        <a:rPr lang="ru-RU" sz="2000" kern="1200" dirty="0">
                          <a:solidFill>
                            <a:schemeClr val="accent1"/>
                          </a:solidFill>
                          <a:latin typeface="Arial" panose="020B0604020202020204" pitchFamily="34" charset="0"/>
                          <a:ea typeface="+mn-ea"/>
                          <a:cs typeface="Arial" panose="020B0604020202020204" pitchFamily="34" charset="0"/>
                        </a:rPr>
                        <a:t> с вас ли се </a:t>
                      </a:r>
                      <a:r>
                        <a:rPr lang="ru-RU" sz="2000" kern="1200" dirty="0" err="1">
                          <a:solidFill>
                            <a:schemeClr val="accent1"/>
                          </a:solidFill>
                          <a:latin typeface="Arial" panose="020B0604020202020204" pitchFamily="34" charset="0"/>
                          <a:ea typeface="+mn-ea"/>
                          <a:cs typeface="Arial" panose="020B0604020202020204" pitchFamily="34" charset="0"/>
                        </a:rPr>
                        <a:t>държат</a:t>
                      </a:r>
                      <a:r>
                        <a:rPr lang="ru-RU" sz="2000" kern="1200" dirty="0">
                          <a:solidFill>
                            <a:schemeClr val="accent1"/>
                          </a:solidFill>
                          <a:latin typeface="Arial" panose="020B0604020202020204" pitchFamily="34" charset="0"/>
                          <a:ea typeface="+mn-ea"/>
                          <a:cs typeface="Arial" panose="020B0604020202020204" pitchFamily="34" charset="0"/>
                        </a:rPr>
                        <a:t>?</a:t>
                      </a:r>
                    </a:p>
                  </a:txBody>
                  <a:tcPr marL="45900" marR="45900" marT="19672" marB="19672" anchor="ctr">
                    <a:lnL>
                      <a:noFill/>
                    </a:lnL>
                    <a:lnR>
                      <a:noFill/>
                    </a:lnR>
                    <a:lnT>
                      <a:noFill/>
                    </a:lnT>
                    <a:lnB>
                      <a:noFill/>
                    </a:lnB>
                    <a:solidFill>
                      <a:srgbClr val="FFFFFF"/>
                    </a:solidFill>
                  </a:tcPr>
                </a:tc>
                <a:extLst>
                  <a:ext uri="{0D108BD9-81ED-4DB2-BD59-A6C34878D82A}">
                    <a16:rowId xmlns:a16="http://schemas.microsoft.com/office/drawing/2014/main" val="10002"/>
                  </a:ext>
                </a:extLst>
              </a:tr>
              <a:tr h="676198">
                <a:tc>
                  <a:txBody>
                    <a:bodyPr/>
                    <a:lstStyle/>
                    <a:p>
                      <a:pPr marL="228600" indent="-182880" algn="l" defTabSz="914400" rtl="0" eaLnBrk="1" latinLnBrk="0" hangingPunct="1">
                        <a:lnSpc>
                          <a:spcPct val="80000"/>
                        </a:lnSpc>
                        <a:spcBef>
                          <a:spcPts val="1400"/>
                        </a:spcBef>
                        <a:buClr>
                          <a:schemeClr val="accent1"/>
                        </a:buClr>
                        <a:buSzPct val="80000"/>
                        <a:buFont typeface="Corbel" pitchFamily="34" charset="0"/>
                        <a:buChar char="•"/>
                      </a:pPr>
                      <a:r>
                        <a:rPr lang="ru-RU" sz="2000" kern="1200" dirty="0" err="1">
                          <a:solidFill>
                            <a:schemeClr val="accent1"/>
                          </a:solidFill>
                          <a:latin typeface="Arial" panose="020B0604020202020204" pitchFamily="34" charset="0"/>
                          <a:ea typeface="+mn-ea"/>
                          <a:cs typeface="Arial" panose="020B0604020202020204" pitchFamily="34" charset="0"/>
                        </a:rPr>
                        <a:t>Заради</a:t>
                      </a:r>
                      <a:r>
                        <a:rPr lang="ru-RU" sz="2000" kern="1200" dirty="0">
                          <a:solidFill>
                            <a:schemeClr val="accent1"/>
                          </a:solidFill>
                          <a:latin typeface="Arial" panose="020B0604020202020204" pitchFamily="34" charset="0"/>
                          <a:ea typeface="+mn-ea"/>
                          <a:cs typeface="Arial" panose="020B0604020202020204" pitchFamily="34" charset="0"/>
                        </a:rPr>
                        <a:t> </a:t>
                      </a:r>
                      <a:r>
                        <a:rPr lang="ru-RU" sz="2000" kern="1200" dirty="0" err="1">
                          <a:solidFill>
                            <a:schemeClr val="accent1"/>
                          </a:solidFill>
                          <a:latin typeface="Arial" panose="020B0604020202020204" pitchFamily="34" charset="0"/>
                          <a:ea typeface="+mn-ea"/>
                          <a:cs typeface="Arial" panose="020B0604020202020204" pitchFamily="34" charset="0"/>
                        </a:rPr>
                        <a:t>здравословния</a:t>
                      </a:r>
                      <a:r>
                        <a:rPr lang="ru-RU" sz="2000" kern="1200" dirty="0">
                          <a:solidFill>
                            <a:schemeClr val="accent1"/>
                          </a:solidFill>
                          <a:latin typeface="Arial" panose="020B0604020202020204" pitchFamily="34" charset="0"/>
                          <a:ea typeface="+mn-ea"/>
                          <a:cs typeface="Arial" panose="020B0604020202020204" pitchFamily="34" charset="0"/>
                        </a:rPr>
                        <a:t> си проблем ли се </a:t>
                      </a:r>
                      <a:r>
                        <a:rPr lang="ru-RU" sz="2000" kern="1200" dirty="0" err="1">
                          <a:solidFill>
                            <a:schemeClr val="accent1"/>
                          </a:solidFill>
                          <a:latin typeface="Arial" panose="020B0604020202020204" pitchFamily="34" charset="0"/>
                          <a:ea typeface="+mn-ea"/>
                          <a:cs typeface="Arial" panose="020B0604020202020204" pitchFamily="34" charset="0"/>
                        </a:rPr>
                        <a:t>преместихте</a:t>
                      </a:r>
                      <a:r>
                        <a:rPr lang="ru-RU" sz="2000" kern="1200" dirty="0">
                          <a:solidFill>
                            <a:schemeClr val="accent1"/>
                          </a:solidFill>
                          <a:latin typeface="Arial" panose="020B0604020202020204" pitchFamily="34" charset="0"/>
                          <a:ea typeface="+mn-ea"/>
                          <a:cs typeface="Arial" panose="020B0604020202020204" pitchFamily="34" charset="0"/>
                        </a:rPr>
                        <a:t> тук?</a:t>
                      </a:r>
                    </a:p>
                  </a:txBody>
                  <a:tcPr marL="45900" marR="45900" marT="19672" marB="19672" anchor="ctr">
                    <a:lnL>
                      <a:noFill/>
                    </a:lnL>
                    <a:lnR>
                      <a:noFill/>
                    </a:lnR>
                    <a:lnT>
                      <a:noFill/>
                    </a:lnT>
                    <a:lnB>
                      <a:noFill/>
                    </a:lnB>
                    <a:solidFill>
                      <a:srgbClr val="F6F6F6"/>
                    </a:solidFill>
                  </a:tcPr>
                </a:tc>
                <a:tc>
                  <a:txBody>
                    <a:bodyPr/>
                    <a:lstStyle/>
                    <a:p>
                      <a:pPr marL="228600" indent="-182880" algn="l" defTabSz="914400" rtl="0" eaLnBrk="1" latinLnBrk="0" hangingPunct="1">
                        <a:lnSpc>
                          <a:spcPct val="80000"/>
                        </a:lnSpc>
                        <a:spcBef>
                          <a:spcPts val="1400"/>
                        </a:spcBef>
                        <a:buClr>
                          <a:schemeClr val="accent1"/>
                        </a:buClr>
                        <a:buSzPct val="80000"/>
                        <a:buFont typeface="Corbel" pitchFamily="34" charset="0"/>
                        <a:buChar char="•"/>
                      </a:pPr>
                      <a:r>
                        <a:rPr lang="ru-RU" sz="2000" kern="1200" dirty="0" err="1">
                          <a:solidFill>
                            <a:schemeClr val="accent1"/>
                          </a:solidFill>
                          <a:latin typeface="Arial" panose="020B0604020202020204" pitchFamily="34" charset="0"/>
                          <a:ea typeface="+mn-ea"/>
                          <a:cs typeface="Arial" panose="020B0604020202020204" pitchFamily="34" charset="0"/>
                        </a:rPr>
                        <a:t>Какви</a:t>
                      </a:r>
                      <a:r>
                        <a:rPr lang="ru-RU" sz="2000" kern="1200" dirty="0">
                          <a:solidFill>
                            <a:schemeClr val="accent1"/>
                          </a:solidFill>
                          <a:latin typeface="Arial" panose="020B0604020202020204" pitchFamily="34" charset="0"/>
                          <a:ea typeface="+mn-ea"/>
                          <a:cs typeface="Arial" panose="020B0604020202020204" pitchFamily="34" charset="0"/>
                        </a:rPr>
                        <a:t> </a:t>
                      </a:r>
                      <a:r>
                        <a:rPr lang="ru-RU" sz="2000" kern="1200" dirty="0" err="1">
                          <a:solidFill>
                            <a:schemeClr val="accent1"/>
                          </a:solidFill>
                          <a:latin typeface="Arial" panose="020B0604020202020204" pitchFamily="34" charset="0"/>
                          <a:ea typeface="+mn-ea"/>
                          <a:cs typeface="Arial" panose="020B0604020202020204" pitchFamily="34" charset="0"/>
                        </a:rPr>
                        <a:t>недостатъци</a:t>
                      </a:r>
                      <a:r>
                        <a:rPr lang="ru-RU" sz="2000" kern="1200" dirty="0">
                          <a:solidFill>
                            <a:schemeClr val="accent1"/>
                          </a:solidFill>
                          <a:latin typeface="Arial" panose="020B0604020202020204" pitchFamily="34" charset="0"/>
                          <a:ea typeface="+mn-ea"/>
                          <a:cs typeface="Arial" panose="020B0604020202020204" pitchFamily="34" charset="0"/>
                        </a:rPr>
                        <a:t> на </a:t>
                      </a:r>
                      <a:r>
                        <a:rPr lang="ru-RU" sz="2000" kern="1200" dirty="0" err="1">
                          <a:solidFill>
                            <a:schemeClr val="accent1"/>
                          </a:solidFill>
                          <a:latin typeface="Arial" panose="020B0604020202020204" pitchFamily="34" charset="0"/>
                          <a:ea typeface="+mn-ea"/>
                          <a:cs typeface="Arial" panose="020B0604020202020204" pitchFamily="34" charset="0"/>
                        </a:rPr>
                        <a:t>жилището</a:t>
                      </a:r>
                      <a:r>
                        <a:rPr lang="ru-RU" sz="2000" kern="1200" dirty="0">
                          <a:solidFill>
                            <a:schemeClr val="accent1"/>
                          </a:solidFill>
                          <a:latin typeface="Arial" panose="020B0604020202020204" pitchFamily="34" charset="0"/>
                          <a:ea typeface="+mn-ea"/>
                          <a:cs typeface="Arial" panose="020B0604020202020204" pitchFamily="34" charset="0"/>
                        </a:rPr>
                        <a:t> </a:t>
                      </a:r>
                      <a:r>
                        <a:rPr lang="ru-RU" sz="2000" kern="1200" dirty="0" err="1">
                          <a:solidFill>
                            <a:schemeClr val="accent1"/>
                          </a:solidFill>
                          <a:latin typeface="Arial" panose="020B0604020202020204" pitchFamily="34" charset="0"/>
                          <a:ea typeface="+mn-ea"/>
                          <a:cs typeface="Arial" panose="020B0604020202020204" pitchFamily="34" charset="0"/>
                        </a:rPr>
                        <a:t>ви</a:t>
                      </a:r>
                      <a:r>
                        <a:rPr lang="ru-RU" sz="2000" kern="1200" dirty="0">
                          <a:solidFill>
                            <a:schemeClr val="accent1"/>
                          </a:solidFill>
                          <a:latin typeface="Arial" panose="020B0604020202020204" pitchFamily="34" charset="0"/>
                          <a:ea typeface="+mn-ea"/>
                          <a:cs typeface="Arial" panose="020B0604020202020204" pitchFamily="34" charset="0"/>
                        </a:rPr>
                        <a:t> </a:t>
                      </a:r>
                      <a:r>
                        <a:rPr lang="ru-RU" sz="2000" kern="1200" dirty="0" err="1">
                          <a:solidFill>
                            <a:schemeClr val="accent1"/>
                          </a:solidFill>
                          <a:latin typeface="Arial" panose="020B0604020202020204" pitchFamily="34" charset="0"/>
                          <a:ea typeface="+mn-ea"/>
                          <a:cs typeface="Arial" panose="020B0604020202020204" pitchFamily="34" charset="0"/>
                        </a:rPr>
                        <a:t>ви</a:t>
                      </a:r>
                      <a:r>
                        <a:rPr lang="ru-RU" sz="2000" kern="1200" dirty="0">
                          <a:solidFill>
                            <a:schemeClr val="accent1"/>
                          </a:solidFill>
                          <a:latin typeface="Arial" panose="020B0604020202020204" pitchFamily="34" charset="0"/>
                          <a:ea typeface="+mn-ea"/>
                          <a:cs typeface="Arial" panose="020B0604020202020204" pitchFamily="34" charset="0"/>
                        </a:rPr>
                        <a:t> </a:t>
                      </a:r>
                      <a:r>
                        <a:rPr lang="ru-RU" sz="2000" kern="1200" dirty="0" err="1">
                          <a:solidFill>
                            <a:schemeClr val="accent1"/>
                          </a:solidFill>
                          <a:latin typeface="Arial" panose="020B0604020202020204" pitchFamily="34" charset="0"/>
                          <a:ea typeface="+mn-ea"/>
                          <a:cs typeface="Arial" panose="020B0604020202020204" pitchFamily="34" charset="0"/>
                        </a:rPr>
                        <a:t>накараха</a:t>
                      </a:r>
                      <a:r>
                        <a:rPr lang="ru-RU" sz="2000" kern="1200" dirty="0">
                          <a:solidFill>
                            <a:schemeClr val="accent1"/>
                          </a:solidFill>
                          <a:latin typeface="Arial" panose="020B0604020202020204" pitchFamily="34" charset="0"/>
                          <a:ea typeface="+mn-ea"/>
                          <a:cs typeface="Arial" panose="020B0604020202020204" pitchFamily="34" charset="0"/>
                        </a:rPr>
                        <a:t> да се </a:t>
                      </a:r>
                      <a:r>
                        <a:rPr lang="ru-RU" sz="2000" kern="1200" dirty="0" err="1">
                          <a:solidFill>
                            <a:schemeClr val="accent1"/>
                          </a:solidFill>
                          <a:latin typeface="Arial" panose="020B0604020202020204" pitchFamily="34" charset="0"/>
                          <a:ea typeface="+mn-ea"/>
                          <a:cs typeface="Arial" panose="020B0604020202020204" pitchFamily="34" charset="0"/>
                        </a:rPr>
                        <a:t>преместите</a:t>
                      </a:r>
                      <a:r>
                        <a:rPr lang="ru-RU" sz="2000" kern="1200" dirty="0">
                          <a:solidFill>
                            <a:schemeClr val="accent1"/>
                          </a:solidFill>
                          <a:latin typeface="Arial" panose="020B0604020202020204" pitchFamily="34" charset="0"/>
                          <a:ea typeface="+mn-ea"/>
                          <a:cs typeface="Arial" panose="020B0604020202020204" pitchFamily="34" charset="0"/>
                        </a:rPr>
                        <a:t> тук?</a:t>
                      </a:r>
                    </a:p>
                  </a:txBody>
                  <a:tcPr marL="45900" marR="45900" marT="19672" marB="19672" anchor="ctr">
                    <a:lnL>
                      <a:noFill/>
                    </a:lnL>
                    <a:lnR>
                      <a:noFill/>
                    </a:lnR>
                    <a:lnT>
                      <a:noFill/>
                    </a:lnT>
                    <a:lnB>
                      <a:noFill/>
                    </a:lnB>
                    <a:solidFill>
                      <a:srgbClr val="F6F6F6"/>
                    </a:solidFill>
                  </a:tcPr>
                </a:tc>
                <a:extLst>
                  <a:ext uri="{0D108BD9-81ED-4DB2-BD59-A6C34878D82A}">
                    <a16:rowId xmlns:a16="http://schemas.microsoft.com/office/drawing/2014/main" val="10003"/>
                  </a:ext>
                </a:extLst>
              </a:tr>
              <a:tr h="1489385">
                <a:tc>
                  <a:txBody>
                    <a:bodyPr/>
                    <a:lstStyle/>
                    <a:p>
                      <a:pPr marL="228600" indent="-182880" algn="l" defTabSz="914400" rtl="0" eaLnBrk="1" latinLnBrk="0" hangingPunct="1">
                        <a:lnSpc>
                          <a:spcPct val="80000"/>
                        </a:lnSpc>
                        <a:spcBef>
                          <a:spcPts val="1400"/>
                        </a:spcBef>
                        <a:buClr>
                          <a:schemeClr val="accent1"/>
                        </a:buClr>
                        <a:buSzPct val="80000"/>
                        <a:buFont typeface="Corbel" pitchFamily="34" charset="0"/>
                        <a:buChar char="•"/>
                      </a:pPr>
                      <a:r>
                        <a:rPr lang="ru-RU" sz="2000" kern="1200" dirty="0" err="1">
                          <a:solidFill>
                            <a:schemeClr val="accent1"/>
                          </a:solidFill>
                          <a:latin typeface="Arial" panose="020B0604020202020204" pitchFamily="34" charset="0"/>
                          <a:ea typeface="+mn-ea"/>
                          <a:cs typeface="Arial" panose="020B0604020202020204" pitchFamily="34" charset="0"/>
                        </a:rPr>
                        <a:t>Вашият</a:t>
                      </a:r>
                      <a:r>
                        <a:rPr lang="ru-RU" sz="2000" kern="1200" dirty="0">
                          <a:solidFill>
                            <a:schemeClr val="accent1"/>
                          </a:solidFill>
                          <a:latin typeface="Arial" panose="020B0604020202020204" pitchFamily="34" charset="0"/>
                          <a:ea typeface="+mn-ea"/>
                          <a:cs typeface="Arial" panose="020B0604020202020204" pitchFamily="34" charset="0"/>
                        </a:rPr>
                        <a:t> </a:t>
                      </a:r>
                      <a:r>
                        <a:rPr lang="ru-RU" sz="2000" kern="1200" dirty="0" err="1">
                          <a:solidFill>
                            <a:schemeClr val="accent1"/>
                          </a:solidFill>
                          <a:latin typeface="Arial" panose="020B0604020202020204" pitchFamily="34" charset="0"/>
                          <a:ea typeface="+mn-ea"/>
                          <a:cs typeface="Arial" panose="020B0604020202020204" pitchFamily="34" charset="0"/>
                        </a:rPr>
                        <a:t>здравословен</a:t>
                      </a:r>
                      <a:r>
                        <a:rPr lang="ru-RU" sz="2000" kern="1200" dirty="0">
                          <a:solidFill>
                            <a:schemeClr val="accent1"/>
                          </a:solidFill>
                          <a:latin typeface="Arial" panose="020B0604020202020204" pitchFamily="34" charset="0"/>
                          <a:ea typeface="+mn-ea"/>
                          <a:cs typeface="Arial" panose="020B0604020202020204" pitchFamily="34" charset="0"/>
                        </a:rPr>
                        <a:t> проблем /</a:t>
                      </a:r>
                      <a:r>
                        <a:rPr lang="ru-RU" sz="2000" kern="1200" dirty="0" err="1">
                          <a:solidFill>
                            <a:schemeClr val="accent1"/>
                          </a:solidFill>
                          <a:latin typeface="Arial" panose="020B0604020202020204" pitchFamily="34" charset="0"/>
                          <a:ea typeface="+mn-ea"/>
                          <a:cs typeface="Arial" panose="020B0604020202020204" pitchFamily="34" charset="0"/>
                        </a:rPr>
                        <a:t>увреждането</a:t>
                      </a:r>
                      <a:r>
                        <a:rPr lang="ru-RU" sz="2000" kern="1200" dirty="0">
                          <a:solidFill>
                            <a:schemeClr val="accent1"/>
                          </a:solidFill>
                          <a:latin typeface="Arial" panose="020B0604020202020204" pitchFamily="34" charset="0"/>
                          <a:ea typeface="+mn-ea"/>
                          <a:cs typeface="Arial" panose="020B0604020202020204" pitchFamily="34" charset="0"/>
                        </a:rPr>
                        <a:t> </a:t>
                      </a:r>
                      <a:r>
                        <a:rPr lang="ru-RU" sz="2000" kern="1200" dirty="0" err="1">
                          <a:solidFill>
                            <a:schemeClr val="accent1"/>
                          </a:solidFill>
                          <a:latin typeface="Arial" panose="020B0604020202020204" pitchFamily="34" charset="0"/>
                          <a:ea typeface="+mn-ea"/>
                          <a:cs typeface="Arial" panose="020B0604020202020204" pitchFamily="34" charset="0"/>
                        </a:rPr>
                        <a:t>ви</a:t>
                      </a:r>
                      <a:r>
                        <a:rPr lang="ru-RU" sz="2000" kern="1200" dirty="0">
                          <a:solidFill>
                            <a:schemeClr val="accent1"/>
                          </a:solidFill>
                          <a:latin typeface="Arial" panose="020B0604020202020204" pitchFamily="34" charset="0"/>
                          <a:ea typeface="+mn-ea"/>
                          <a:cs typeface="Arial" panose="020B0604020202020204" pitchFamily="34" charset="0"/>
                        </a:rPr>
                        <a:t> ли </a:t>
                      </a:r>
                      <a:r>
                        <a:rPr lang="ru-RU" sz="2000" kern="1200" dirty="0" err="1">
                          <a:solidFill>
                            <a:schemeClr val="accent1"/>
                          </a:solidFill>
                          <a:latin typeface="Arial" panose="020B0604020202020204" pitchFamily="34" charset="0"/>
                          <a:ea typeface="+mn-ea"/>
                          <a:cs typeface="Arial" panose="020B0604020202020204" pitchFamily="34" charset="0"/>
                        </a:rPr>
                        <a:t>ви</a:t>
                      </a:r>
                      <a:r>
                        <a:rPr lang="ru-RU" sz="2000" kern="1200" dirty="0">
                          <a:solidFill>
                            <a:schemeClr val="accent1"/>
                          </a:solidFill>
                          <a:latin typeface="Arial" panose="020B0604020202020204" pitchFamily="34" charset="0"/>
                          <a:ea typeface="+mn-ea"/>
                          <a:cs typeface="Arial" panose="020B0604020202020204" pitchFamily="34" charset="0"/>
                        </a:rPr>
                        <a:t> </a:t>
                      </a:r>
                      <a:r>
                        <a:rPr lang="ru-RU" sz="2000" kern="1200" dirty="0" err="1">
                          <a:solidFill>
                            <a:schemeClr val="accent1"/>
                          </a:solidFill>
                          <a:latin typeface="Arial" panose="020B0604020202020204" pitchFamily="34" charset="0"/>
                          <a:ea typeface="+mn-ea"/>
                          <a:cs typeface="Arial" panose="020B0604020202020204" pitchFamily="34" charset="0"/>
                        </a:rPr>
                        <a:t>спира</a:t>
                      </a:r>
                      <a:r>
                        <a:rPr lang="ru-RU" sz="2000" kern="1200" dirty="0">
                          <a:solidFill>
                            <a:schemeClr val="accent1"/>
                          </a:solidFill>
                          <a:latin typeface="Arial" panose="020B0604020202020204" pitchFamily="34" charset="0"/>
                          <a:ea typeface="+mn-ea"/>
                          <a:cs typeface="Arial" panose="020B0604020202020204" pitchFamily="34" charset="0"/>
                        </a:rPr>
                        <a:t> да </a:t>
                      </a:r>
                      <a:r>
                        <a:rPr lang="ru-RU" sz="2000" kern="1200" dirty="0" err="1">
                          <a:solidFill>
                            <a:schemeClr val="accent1"/>
                          </a:solidFill>
                          <a:latin typeface="Arial" panose="020B0604020202020204" pitchFamily="34" charset="0"/>
                          <a:ea typeface="+mn-ea"/>
                          <a:cs typeface="Arial" panose="020B0604020202020204" pitchFamily="34" charset="0"/>
                        </a:rPr>
                        <a:t>излизате</a:t>
                      </a:r>
                      <a:r>
                        <a:rPr lang="ru-RU" sz="2000" kern="1200" dirty="0">
                          <a:solidFill>
                            <a:schemeClr val="accent1"/>
                          </a:solidFill>
                          <a:latin typeface="Arial" panose="020B0604020202020204" pitchFamily="34" charset="0"/>
                          <a:ea typeface="+mn-ea"/>
                          <a:cs typeface="Arial" panose="020B0604020202020204" pitchFamily="34" charset="0"/>
                        </a:rPr>
                        <a:t> толкова </a:t>
                      </a:r>
                      <a:r>
                        <a:rPr lang="ru-RU" sz="2000" kern="1200" dirty="0" err="1">
                          <a:solidFill>
                            <a:schemeClr val="accent1"/>
                          </a:solidFill>
                          <a:latin typeface="Arial" panose="020B0604020202020204" pitchFamily="34" charset="0"/>
                          <a:ea typeface="+mn-ea"/>
                          <a:cs typeface="Arial" panose="020B0604020202020204" pitchFamily="34" charset="0"/>
                        </a:rPr>
                        <a:t>често</a:t>
                      </a:r>
                      <a:r>
                        <a:rPr lang="ru-RU" sz="2000" kern="1200" dirty="0">
                          <a:solidFill>
                            <a:schemeClr val="accent1"/>
                          </a:solidFill>
                          <a:latin typeface="Arial" panose="020B0604020202020204" pitchFamily="34" charset="0"/>
                          <a:ea typeface="+mn-ea"/>
                          <a:cs typeface="Arial" panose="020B0604020202020204" pitchFamily="34" charset="0"/>
                        </a:rPr>
                        <a:t> или толкова </a:t>
                      </a:r>
                      <a:r>
                        <a:rPr lang="ru-RU" sz="2000" kern="1200" dirty="0" err="1">
                          <a:solidFill>
                            <a:schemeClr val="accent1"/>
                          </a:solidFill>
                          <a:latin typeface="Arial" panose="020B0604020202020204" pitchFamily="34" charset="0"/>
                          <a:ea typeface="+mn-ea"/>
                          <a:cs typeface="Arial" panose="020B0604020202020204" pitchFamily="34" charset="0"/>
                        </a:rPr>
                        <a:t>далеч</a:t>
                      </a:r>
                      <a:r>
                        <a:rPr lang="ru-RU" sz="2000" kern="1200" dirty="0">
                          <a:solidFill>
                            <a:schemeClr val="accent1"/>
                          </a:solidFill>
                          <a:latin typeface="Arial" panose="020B0604020202020204" pitchFamily="34" charset="0"/>
                          <a:ea typeface="+mn-ea"/>
                          <a:cs typeface="Arial" panose="020B0604020202020204" pitchFamily="34" charset="0"/>
                        </a:rPr>
                        <a:t>, </a:t>
                      </a:r>
                      <a:r>
                        <a:rPr lang="ru-RU" sz="2000" kern="1200" dirty="0" err="1">
                          <a:solidFill>
                            <a:schemeClr val="accent1"/>
                          </a:solidFill>
                          <a:latin typeface="Arial" panose="020B0604020202020204" pitchFamily="34" charset="0"/>
                          <a:ea typeface="+mn-ea"/>
                          <a:cs typeface="Arial" panose="020B0604020202020204" pitchFamily="34" charset="0"/>
                        </a:rPr>
                        <a:t>колкото</a:t>
                      </a:r>
                      <a:r>
                        <a:rPr lang="ru-RU" sz="2000" kern="1200" dirty="0">
                          <a:solidFill>
                            <a:schemeClr val="accent1"/>
                          </a:solidFill>
                          <a:latin typeface="Arial" panose="020B0604020202020204" pitchFamily="34" charset="0"/>
                          <a:ea typeface="+mn-ea"/>
                          <a:cs typeface="Arial" panose="020B0604020202020204" pitchFamily="34" charset="0"/>
                        </a:rPr>
                        <a:t> </a:t>
                      </a:r>
                      <a:r>
                        <a:rPr lang="ru-RU" sz="2000" kern="1200" dirty="0" err="1">
                          <a:solidFill>
                            <a:schemeClr val="accent1"/>
                          </a:solidFill>
                          <a:latin typeface="Arial" panose="020B0604020202020204" pitchFamily="34" charset="0"/>
                          <a:ea typeface="+mn-ea"/>
                          <a:cs typeface="Arial" panose="020B0604020202020204" pitchFamily="34" charset="0"/>
                        </a:rPr>
                        <a:t>бихте</a:t>
                      </a:r>
                      <a:r>
                        <a:rPr lang="ru-RU" sz="2000" kern="1200" dirty="0">
                          <a:solidFill>
                            <a:schemeClr val="accent1"/>
                          </a:solidFill>
                          <a:latin typeface="Arial" panose="020B0604020202020204" pitchFamily="34" charset="0"/>
                          <a:ea typeface="+mn-ea"/>
                          <a:cs typeface="Arial" panose="020B0604020202020204" pitchFamily="34" charset="0"/>
                        </a:rPr>
                        <a:t> искали?</a:t>
                      </a:r>
                    </a:p>
                  </a:txBody>
                  <a:tcPr marL="45900" marR="45900" marT="19672" marB="19672" anchor="ctr">
                    <a:lnL>
                      <a:noFill/>
                    </a:lnL>
                    <a:lnR>
                      <a:noFill/>
                    </a:lnR>
                    <a:lnT>
                      <a:noFill/>
                    </a:lnT>
                    <a:lnB>
                      <a:noFill/>
                    </a:lnB>
                    <a:solidFill>
                      <a:srgbClr val="FFFFFF"/>
                    </a:solidFill>
                  </a:tcPr>
                </a:tc>
                <a:tc>
                  <a:txBody>
                    <a:bodyPr/>
                    <a:lstStyle/>
                    <a:p>
                      <a:pPr marL="228600" indent="-182880" algn="l" defTabSz="914400" rtl="0" eaLnBrk="1" latinLnBrk="0" hangingPunct="1">
                        <a:lnSpc>
                          <a:spcPct val="80000"/>
                        </a:lnSpc>
                        <a:spcBef>
                          <a:spcPts val="1400"/>
                        </a:spcBef>
                        <a:buClr>
                          <a:schemeClr val="accent1"/>
                        </a:buClr>
                        <a:buSzPct val="80000"/>
                        <a:buFont typeface="Corbel" pitchFamily="34" charset="0"/>
                        <a:buChar char="•"/>
                      </a:pPr>
                      <a:r>
                        <a:rPr lang="ru-RU" sz="2000" kern="1200" dirty="0">
                          <a:solidFill>
                            <a:schemeClr val="accent1"/>
                          </a:solidFill>
                          <a:latin typeface="Arial" panose="020B0604020202020204" pitchFamily="34" charset="0"/>
                          <a:ea typeface="+mn-ea"/>
                          <a:cs typeface="Arial" panose="020B0604020202020204" pitchFamily="34" charset="0"/>
                        </a:rPr>
                        <a:t>Има ли някакви транспортни или финансови проблеми, заради които не излизате толкова често или толкова далеч, колкото бихте желали?</a:t>
                      </a:r>
                    </a:p>
                  </a:txBody>
                  <a:tcPr marL="45900" marR="45900" marT="19672" marB="19672" anchor="ctr">
                    <a:lnL>
                      <a:noFill/>
                    </a:lnL>
                    <a:lnR>
                      <a:noFill/>
                    </a:lnR>
                    <a:lnT>
                      <a:noFill/>
                    </a:lnT>
                    <a:lnB>
                      <a:noFill/>
                    </a:lnB>
                    <a:solidFill>
                      <a:srgbClr val="FFFFFF"/>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3057402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1120541"/>
            <a:ext cx="11512627" cy="1058931"/>
          </a:xfrm>
        </p:spPr>
        <p:txBody>
          <a:bodyPr>
            <a:noAutofit/>
          </a:bodyPr>
          <a:lstStyle/>
          <a:p>
            <a:pPr algn="ctr"/>
            <a:r>
              <a:rPr lang="en-US" sz="3200" dirty="0">
                <a:solidFill>
                  <a:schemeClr val="accent1">
                    <a:lumMod val="75000"/>
                  </a:schemeClr>
                </a:solidFill>
              </a:rPr>
              <a:t/>
            </a:r>
            <a:br>
              <a:rPr lang="en-US" sz="3200" dirty="0">
                <a:solidFill>
                  <a:schemeClr val="accent1">
                    <a:lumMod val="75000"/>
                  </a:schemeClr>
                </a:solidFill>
              </a:rPr>
            </a:br>
            <a:r>
              <a:rPr lang="en-US" sz="3200" dirty="0" err="1">
                <a:solidFill>
                  <a:schemeClr val="accent1">
                    <a:lumMod val="75000"/>
                  </a:schemeClr>
                </a:solidFill>
              </a:rPr>
              <a:t>Тема</a:t>
            </a:r>
            <a:r>
              <a:rPr lang="en-US" sz="3200" dirty="0">
                <a:solidFill>
                  <a:schemeClr val="accent1">
                    <a:lumMod val="75000"/>
                  </a:schemeClr>
                </a:solidFill>
              </a:rPr>
              <a:t> </a:t>
            </a:r>
            <a:r>
              <a:rPr lang="bg-BG" sz="3200" dirty="0">
                <a:solidFill>
                  <a:schemeClr val="accent1">
                    <a:lumMod val="75000"/>
                  </a:schemeClr>
                </a:solidFill>
              </a:rPr>
              <a:t>3</a:t>
            </a:r>
            <a:r>
              <a:rPr lang="en-US" sz="3200" dirty="0">
                <a:solidFill>
                  <a:schemeClr val="accent1">
                    <a:lumMod val="75000"/>
                  </a:schemeClr>
                </a:solidFill>
              </a:rPr>
              <a:t> </a:t>
            </a:r>
            <a:r>
              <a:rPr lang="ru-RU" sz="3200" dirty="0">
                <a:solidFill>
                  <a:schemeClr val="accent1">
                    <a:lumMod val="75000"/>
                  </a:schemeClr>
                </a:solidFill>
              </a:rPr>
              <a:t>«</a:t>
            </a:r>
            <a:r>
              <a:rPr lang="bg-BG" sz="2400" dirty="0">
                <a:effectLst/>
                <a:latin typeface="Arial" panose="020B0604020202020204" pitchFamily="34" charset="0"/>
                <a:ea typeface="MS ??"/>
                <a:cs typeface="Times New Roman" panose="02020603050405020304" pitchFamily="18" charset="0"/>
              </a:rPr>
              <a:t>Политики за хората с увреждания – национално и местно ниво. Специфични ангажименти по ЗХУ и администриране на механизма лична помощ по ЗЛП</a:t>
            </a:r>
            <a:r>
              <a:rPr lang="en-US" sz="2400" dirty="0">
                <a:effectLst/>
                <a:latin typeface="Calibri" panose="020F0502020204030204" pitchFamily="34" charset="0"/>
                <a:ea typeface="Calibri" panose="020F0502020204030204" pitchFamily="34" charset="0"/>
                <a:cs typeface="Times New Roman" panose="02020603050405020304" pitchFamily="18" charset="0"/>
              </a:rPr>
              <a:t/>
            </a:r>
            <a:br>
              <a:rPr lang="en-US" sz="2400" dirty="0">
                <a:effectLst/>
                <a:latin typeface="Calibri" panose="020F0502020204030204" pitchFamily="34" charset="0"/>
                <a:ea typeface="Calibri" panose="020F0502020204030204" pitchFamily="34" charset="0"/>
                <a:cs typeface="Times New Roman" panose="02020603050405020304" pitchFamily="18" charset="0"/>
              </a:rPr>
            </a:br>
            <a:r>
              <a:rPr lang="ru-RU" sz="2400" dirty="0">
                <a:solidFill>
                  <a:schemeClr val="accent1">
                    <a:lumMod val="75000"/>
                  </a:schemeClr>
                </a:solidFill>
              </a:rPr>
              <a:t>»</a:t>
            </a:r>
            <a:r>
              <a:rPr lang="en-US" sz="2400" dirty="0">
                <a:solidFill>
                  <a:schemeClr val="accent1">
                    <a:lumMod val="75000"/>
                  </a:schemeClr>
                </a:solidFill>
              </a:rPr>
              <a:t/>
            </a:r>
            <a:br>
              <a:rPr lang="en-US" sz="2400" dirty="0">
                <a:solidFill>
                  <a:schemeClr val="accent1">
                    <a:lumMod val="75000"/>
                  </a:schemeClr>
                </a:solidFill>
              </a:rPr>
            </a:br>
            <a:r>
              <a:rPr lang="en-US" sz="1800" b="1" i="1" dirty="0" err="1">
                <a:solidFill>
                  <a:schemeClr val="accent1">
                    <a:lumMod val="75000"/>
                  </a:schemeClr>
                </a:solidFill>
              </a:rPr>
              <a:t>Обучителен</a:t>
            </a:r>
            <a:r>
              <a:rPr lang="en-US" sz="1800" b="1" i="1" dirty="0">
                <a:solidFill>
                  <a:schemeClr val="accent1">
                    <a:lumMod val="75000"/>
                  </a:schemeClr>
                </a:solidFill>
              </a:rPr>
              <a:t> </a:t>
            </a:r>
            <a:r>
              <a:rPr lang="en-US" sz="1800" b="1" i="1" dirty="0" err="1">
                <a:solidFill>
                  <a:schemeClr val="accent1">
                    <a:lumMod val="75000"/>
                  </a:schemeClr>
                </a:solidFill>
              </a:rPr>
              <a:t>модул</a:t>
            </a:r>
            <a:r>
              <a:rPr lang="en-US" sz="1800" b="1" i="1" dirty="0">
                <a:solidFill>
                  <a:schemeClr val="accent1">
                    <a:lumMod val="75000"/>
                  </a:schemeClr>
                </a:solidFill>
              </a:rPr>
              <a:t> 1 </a:t>
            </a:r>
            <a:r>
              <a:rPr lang="ru-RU" sz="1800" b="1" i="1" dirty="0">
                <a:solidFill>
                  <a:schemeClr val="accent1">
                    <a:lumMod val="75000"/>
                  </a:schemeClr>
                </a:solidFill>
              </a:rPr>
              <a:t>«Предоставяне на </a:t>
            </a:r>
            <a:r>
              <a:rPr lang="ru-RU" sz="1800" b="1" i="1" dirty="0" err="1">
                <a:solidFill>
                  <a:schemeClr val="accent1">
                    <a:lumMod val="75000"/>
                  </a:schemeClr>
                </a:solidFill>
              </a:rPr>
              <a:t>социални</a:t>
            </a:r>
            <a:r>
              <a:rPr lang="ru-RU" sz="1800" b="1" i="1" dirty="0">
                <a:solidFill>
                  <a:schemeClr val="accent1">
                    <a:lumMod val="75000"/>
                  </a:schemeClr>
                </a:solidFill>
              </a:rPr>
              <a:t> услуги от общините»</a:t>
            </a:r>
            <a:br>
              <a:rPr lang="ru-RU" sz="1800" b="1" i="1" dirty="0">
                <a:solidFill>
                  <a:schemeClr val="accent1">
                    <a:lumMod val="75000"/>
                  </a:schemeClr>
                </a:solidFill>
              </a:rPr>
            </a:b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578429"/>
            <a:ext cx="11512627" cy="4987623"/>
          </a:xfrm>
        </p:spPr>
        <p:txBody>
          <a:bodyPr>
            <a:normAutofit/>
          </a:bodyPr>
          <a:lstStyle/>
          <a:p>
            <a:pPr fontAlgn="auto"/>
            <a:endParaRPr lang="bg-BG" b="1" dirty="0"/>
          </a:p>
          <a:p>
            <a:pPr fontAlgn="auto"/>
            <a:endParaRPr lang="bg-BG" b="1" dirty="0"/>
          </a:p>
          <a:p>
            <a:pPr fontAlgn="auto"/>
            <a:endParaRPr lang="bg-BG" b="1" dirty="0"/>
          </a:p>
          <a:p>
            <a:pPr fontAlgn="auto"/>
            <a:endParaRPr lang="bg-BG" b="1" dirty="0"/>
          </a:p>
          <a:p>
            <a:pPr fontAlgn="auto"/>
            <a:endParaRPr lang="bg-BG" b="1" dirty="0"/>
          </a:p>
          <a:p>
            <a:pPr marL="45720" indent="0" fontAlgn="auto">
              <a:buNone/>
            </a:pPr>
            <a:r>
              <a:rPr lang="bg-BG" b="1" dirty="0"/>
              <a:t>                                         </a:t>
            </a:r>
            <a:r>
              <a:rPr lang="bg-BG" b="1" dirty="0">
                <a:latin typeface="Arial" panose="020B0604020202020204" pitchFamily="34" charset="0"/>
                <a:cs typeface="Arial" panose="020B0604020202020204" pitchFamily="34" charset="0"/>
              </a:rPr>
              <a:t>БЛАГОДАРЯ ЗА ВНИМАНИЕТО</a:t>
            </a:r>
          </a:p>
        </p:txBody>
      </p:sp>
      <p:sp>
        <p:nvSpPr>
          <p:cNvPr id="4" name="Правоъгълник 3">
            <a:extLst>
              <a:ext uri="{FF2B5EF4-FFF2-40B4-BE49-F238E27FC236}">
                <a16:creationId xmlns:a16="http://schemas.microsoft.com/office/drawing/2014/main" id="{0599BC14-0C07-488F-B1D9-8B4FEA4E16DB}"/>
              </a:ext>
            </a:extLst>
          </p:cNvPr>
          <p:cNvSpPr/>
          <p:nvPr/>
        </p:nvSpPr>
        <p:spPr>
          <a:xfrm>
            <a:off x="970844" y="2179472"/>
            <a:ext cx="10351911" cy="2769604"/>
          </a:xfrm>
          <a:prstGeom prst="rect">
            <a:avLst/>
          </a:prstGeom>
        </p:spPr>
        <p:txBody>
          <a:bodyPr wrap="square">
            <a:spAutoFit/>
          </a:bodyPr>
          <a:lstStyle/>
          <a:p>
            <a:pPr>
              <a:lnSpc>
                <a:spcPct val="90000"/>
              </a:lnSpc>
              <a:spcBef>
                <a:spcPts val="1400"/>
              </a:spcBef>
              <a:buClr>
                <a:schemeClr val="accent1"/>
              </a:buClr>
              <a:buSzPct val="80000"/>
              <a:buFont typeface="Corbel" pitchFamily="34" charset="0"/>
            </a:pPr>
            <a:r>
              <a:rPr lang="en-US" sz="2200" dirty="0">
                <a:solidFill>
                  <a:schemeClr val="accent1"/>
                </a:solidFill>
              </a:rPr>
              <a:t> </a:t>
            </a:r>
            <a:endParaRPr lang="bg-BG" sz="2200" dirty="0">
              <a:solidFill>
                <a:schemeClr val="accent1"/>
              </a:solidFill>
            </a:endParaRPr>
          </a:p>
          <a:p>
            <a:pPr>
              <a:lnSpc>
                <a:spcPct val="90000"/>
              </a:lnSpc>
              <a:spcBef>
                <a:spcPts val="1400"/>
              </a:spcBef>
              <a:spcAft>
                <a:spcPts val="500"/>
              </a:spcAft>
              <a:buClr>
                <a:schemeClr val="accent1"/>
              </a:buClr>
              <a:buSzPct val="80000"/>
              <a:buFont typeface="Corbel" pitchFamily="34" charset="0"/>
            </a:pPr>
            <a:endParaRPr lang="bg-BG" sz="2200" dirty="0">
              <a:solidFill>
                <a:schemeClr val="accent1"/>
              </a:solidFill>
            </a:endParaRPr>
          </a:p>
          <a:p>
            <a:pPr fontAlgn="auto">
              <a:lnSpc>
                <a:spcPct val="102000"/>
              </a:lnSpc>
              <a:spcBef>
                <a:spcPts val="500"/>
              </a:spcBef>
              <a:spcAft>
                <a:spcPts val="500"/>
              </a:spcAft>
            </a:pPr>
            <a:endParaRPr lang="bg-BG" sz="1600" b="1" dirty="0">
              <a:solidFill>
                <a:srgbClr val="49525F"/>
              </a:solidFill>
              <a:effectLst/>
              <a:latin typeface="Calibri" panose="020F0502020204030204" pitchFamily="34" charset="0"/>
              <a:ea typeface="Calibri" panose="020F0502020204030204" pitchFamily="34" charset="0"/>
              <a:cs typeface="Times New Roman" panose="02020603050405020304" pitchFamily="18" charset="0"/>
            </a:endParaRPr>
          </a:p>
          <a:p>
            <a:pPr fontAlgn="auto">
              <a:lnSpc>
                <a:spcPct val="102000"/>
              </a:lnSpc>
              <a:spcBef>
                <a:spcPts val="500"/>
              </a:spcBef>
              <a:spcAft>
                <a:spcPts val="500"/>
              </a:spcAft>
            </a:pPr>
            <a:endParaRPr lang="bg-BG" sz="1600" b="1" dirty="0">
              <a:solidFill>
                <a:srgbClr val="49525F"/>
              </a:solidFill>
              <a:latin typeface="Calibri" panose="020F0502020204030204" pitchFamily="34" charset="0"/>
              <a:ea typeface="Calibri" panose="020F0502020204030204" pitchFamily="34" charset="0"/>
              <a:cs typeface="Times New Roman" panose="02020603050405020304" pitchFamily="18" charset="0"/>
            </a:endParaRPr>
          </a:p>
          <a:p>
            <a:pPr fontAlgn="auto">
              <a:lnSpc>
                <a:spcPct val="102000"/>
              </a:lnSpc>
              <a:spcBef>
                <a:spcPts val="500"/>
              </a:spcBef>
              <a:spcAft>
                <a:spcPts val="500"/>
              </a:spcAft>
            </a:pPr>
            <a:endParaRPr lang="bg-BG" sz="1600" b="1" dirty="0">
              <a:solidFill>
                <a:srgbClr val="49525F"/>
              </a:solidFill>
              <a:effectLst/>
              <a:latin typeface="Calibri" panose="020F0502020204030204" pitchFamily="34" charset="0"/>
              <a:ea typeface="Calibri" panose="020F0502020204030204" pitchFamily="34" charset="0"/>
              <a:cs typeface="Times New Roman" panose="02020603050405020304" pitchFamily="18" charset="0"/>
            </a:endParaRPr>
          </a:p>
          <a:p>
            <a:pPr fontAlgn="auto">
              <a:lnSpc>
                <a:spcPct val="102000"/>
              </a:lnSpc>
              <a:spcBef>
                <a:spcPts val="500"/>
              </a:spcBef>
              <a:spcAft>
                <a:spcPts val="500"/>
              </a:spcAft>
            </a:pPr>
            <a:endParaRPr lang="bg-BG" sz="1600" b="1" dirty="0">
              <a:solidFill>
                <a:srgbClr val="49525F"/>
              </a:solidFill>
              <a:latin typeface="Calibri" panose="020F0502020204030204" pitchFamily="34" charset="0"/>
              <a:ea typeface="Calibri" panose="020F0502020204030204" pitchFamily="34" charset="0"/>
              <a:cs typeface="Times New Roman" panose="02020603050405020304" pitchFamily="18" charset="0"/>
            </a:endParaRPr>
          </a:p>
          <a:p>
            <a:pPr fontAlgn="auto">
              <a:lnSpc>
                <a:spcPct val="102000"/>
              </a:lnSpc>
              <a:spcBef>
                <a:spcPts val="500"/>
              </a:spcBef>
              <a:spcAft>
                <a:spcPts val="500"/>
              </a:spcAft>
            </a:pPr>
            <a:endParaRPr lang="bg-BG"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Правоъгълник 4">
            <a:extLst>
              <a:ext uri="{FF2B5EF4-FFF2-40B4-BE49-F238E27FC236}">
                <a16:creationId xmlns:a16="http://schemas.microsoft.com/office/drawing/2014/main" id="{46659767-CBE7-431A-BE2C-B046553DEB0D}"/>
              </a:ext>
            </a:extLst>
          </p:cNvPr>
          <p:cNvSpPr/>
          <p:nvPr/>
        </p:nvSpPr>
        <p:spPr>
          <a:xfrm>
            <a:off x="767643" y="-239729"/>
            <a:ext cx="9990667" cy="2008178"/>
          </a:xfrm>
          <a:prstGeom prst="rect">
            <a:avLst/>
          </a:prstGeom>
        </p:spPr>
        <p:txBody>
          <a:bodyPr wrap="square">
            <a:spAutoFit/>
          </a:bodyPr>
          <a:lstStyle/>
          <a:p>
            <a:pPr algn="just" fontAlgn="auto">
              <a:lnSpc>
                <a:spcPct val="102000"/>
              </a:lnSpc>
              <a:spcBef>
                <a:spcPts val="500"/>
              </a:spcBef>
              <a:spcAft>
                <a:spcPts val="500"/>
              </a:spcAft>
            </a:pPr>
            <a:endParaRPr lang="bg-BG"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algn="just" fontAlgn="auto">
              <a:lnSpc>
                <a:spcPct val="102000"/>
              </a:lnSpc>
              <a:spcBef>
                <a:spcPts val="500"/>
              </a:spcBef>
              <a:spcAft>
                <a:spcPts val="500"/>
              </a:spcAft>
            </a:pPr>
            <a:endParaRPr lang="bg-BG"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algn="just" fontAlgn="auto">
              <a:lnSpc>
                <a:spcPct val="102000"/>
              </a:lnSpc>
              <a:spcBef>
                <a:spcPts val="500"/>
              </a:spcBef>
              <a:spcAft>
                <a:spcPts val="500"/>
              </a:spcAft>
            </a:pPr>
            <a:endParaRPr lang="bg-BG"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algn="just" fontAlgn="auto">
              <a:lnSpc>
                <a:spcPct val="102000"/>
              </a:lnSpc>
              <a:spcBef>
                <a:spcPts val="500"/>
              </a:spcBef>
              <a:spcAft>
                <a:spcPts val="500"/>
              </a:spcAft>
            </a:pPr>
            <a:endParaRPr lang="bg-BG"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algn="just" fontAlgn="auto">
              <a:lnSpc>
                <a:spcPct val="102000"/>
              </a:lnSpc>
              <a:spcBef>
                <a:spcPts val="500"/>
              </a:spcBef>
              <a:spcAft>
                <a:spcPts val="500"/>
              </a:spcAft>
            </a:pPr>
            <a:endParaRPr lang="bg-BG"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2788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058931"/>
          </a:xfrm>
        </p:spPr>
        <p:txBody>
          <a:bodyPr>
            <a:noAutofit/>
          </a:bodyPr>
          <a:lstStyle/>
          <a:p>
            <a:pPr algn="ctr"/>
            <a:r>
              <a:rPr lang="en-US" sz="3200" dirty="0">
                <a:solidFill>
                  <a:schemeClr val="accent1">
                    <a:lumMod val="75000"/>
                  </a:schemeClr>
                </a:solidFill>
              </a:rPr>
              <a:t/>
            </a:r>
            <a:br>
              <a:rPr lang="en-US" sz="3200" dirty="0">
                <a:solidFill>
                  <a:schemeClr val="accent1">
                    <a:lumMod val="75000"/>
                  </a:schemeClr>
                </a:solidFill>
              </a:rPr>
            </a:br>
            <a:r>
              <a:rPr lang="bg-BG" sz="3200" dirty="0">
                <a:solidFill>
                  <a:schemeClr val="accent1">
                    <a:lumMod val="75000"/>
                  </a:schemeClr>
                </a:solidFill>
              </a:rPr>
              <a:t>Международна правна рамка </a:t>
            </a:r>
            <a:r>
              <a:rPr lang="en-US" sz="2400" dirty="0">
                <a:effectLst/>
                <a:latin typeface="Calibri" panose="020F0502020204030204" pitchFamily="34" charset="0"/>
                <a:ea typeface="Calibri" panose="020F0502020204030204" pitchFamily="34" charset="0"/>
                <a:cs typeface="Times New Roman" panose="02020603050405020304" pitchFamily="18" charset="0"/>
              </a:rPr>
              <a:t/>
            </a:r>
            <a:br>
              <a:rPr lang="en-US" sz="2400" dirty="0">
                <a:effectLst/>
                <a:latin typeface="Calibri" panose="020F0502020204030204" pitchFamily="34" charset="0"/>
                <a:ea typeface="Calibri" panose="020F0502020204030204" pitchFamily="34" charset="0"/>
                <a:cs typeface="Times New Roman" panose="02020603050405020304" pitchFamily="18" charset="0"/>
              </a:rPr>
            </a:b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578429"/>
            <a:ext cx="11512627" cy="4987623"/>
          </a:xfrm>
        </p:spPr>
        <p:txBody>
          <a:bodyPr>
            <a:normAutofit fontScale="92500" lnSpcReduction="10000"/>
          </a:bodyPr>
          <a:lstStyle/>
          <a:p>
            <a:pPr algn="just"/>
            <a:r>
              <a:rPr lang="ru-RU" dirty="0">
                <a:latin typeface="Arial" panose="020B0604020202020204" pitchFamily="34" charset="0"/>
                <a:cs typeface="Arial" panose="020B0604020202020204" pitchFamily="34" charset="0"/>
              </a:rPr>
              <a:t>Конвенция за </a:t>
            </a:r>
            <a:r>
              <a:rPr lang="ru-RU" dirty="0" err="1">
                <a:latin typeface="Arial" panose="020B0604020202020204" pitchFamily="34" charset="0"/>
                <a:cs typeface="Arial" panose="020B0604020202020204" pitchFamily="34" charset="0"/>
              </a:rPr>
              <a:t>правата</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хората</a:t>
            </a:r>
            <a:r>
              <a:rPr lang="ru-RU" dirty="0">
                <a:latin typeface="Arial" panose="020B0604020202020204" pitchFamily="34" charset="0"/>
                <a:cs typeface="Arial" panose="020B0604020202020204" pitchFamily="34" charset="0"/>
              </a:rPr>
              <a:t> с </a:t>
            </a:r>
            <a:r>
              <a:rPr lang="ru-RU" dirty="0" err="1">
                <a:latin typeface="Arial" panose="020B0604020202020204" pitchFamily="34" charset="0"/>
                <a:cs typeface="Arial" panose="020B0604020202020204" pitchFamily="34" charset="0"/>
              </a:rPr>
              <a:t>увреждания</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ратифицирана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със</a:t>
            </a:r>
            <a:r>
              <a:rPr lang="ru-RU" dirty="0">
                <a:latin typeface="Arial" panose="020B0604020202020204" pitchFamily="34" charset="0"/>
                <a:cs typeface="Arial" panose="020B0604020202020204" pitchFamily="34" charset="0"/>
              </a:rPr>
              <a:t> закон, </a:t>
            </a:r>
            <a:r>
              <a:rPr lang="ru-RU" dirty="0" err="1">
                <a:latin typeface="Arial" panose="020B0604020202020204" pitchFamily="34" charset="0"/>
                <a:cs typeface="Arial" panose="020B0604020202020204" pitchFamily="34" charset="0"/>
              </a:rPr>
              <a:t>обн</a:t>
            </a:r>
            <a:r>
              <a:rPr lang="ru-RU" dirty="0">
                <a:latin typeface="Arial" panose="020B0604020202020204" pitchFamily="34" charset="0"/>
                <a:cs typeface="Arial" panose="020B0604020202020204" pitchFamily="34" charset="0"/>
              </a:rPr>
              <a:t>. ДВ, </a:t>
            </a:r>
            <a:r>
              <a:rPr lang="ru-RU" dirty="0" err="1">
                <a:latin typeface="Arial" panose="020B0604020202020204" pitchFamily="34" charset="0"/>
                <a:cs typeface="Arial" panose="020B0604020202020204" pitchFamily="34" charset="0"/>
              </a:rPr>
              <a:t>бр</a:t>
            </a:r>
            <a:r>
              <a:rPr lang="ru-RU" dirty="0">
                <a:latin typeface="Arial" panose="020B0604020202020204" pitchFamily="34" charset="0"/>
                <a:cs typeface="Arial" panose="020B0604020202020204" pitchFamily="34" charset="0"/>
              </a:rPr>
              <a:t>. 12/2012 г., в сила от 21 </a:t>
            </a:r>
            <a:r>
              <a:rPr lang="ru-RU" dirty="0" err="1">
                <a:latin typeface="Arial" panose="020B0604020202020204" pitchFamily="34" charset="0"/>
                <a:cs typeface="Arial" panose="020B0604020202020204" pitchFamily="34" charset="0"/>
              </a:rPr>
              <a:t>април</a:t>
            </a:r>
            <a:r>
              <a:rPr lang="ru-RU" dirty="0">
                <a:latin typeface="Arial" panose="020B0604020202020204" pitchFamily="34" charset="0"/>
                <a:cs typeface="Arial" panose="020B0604020202020204" pitchFamily="34" charset="0"/>
              </a:rPr>
              <a:t> 2012 г.)</a:t>
            </a:r>
          </a:p>
          <a:p>
            <a:pPr algn="just"/>
            <a:r>
              <a:rPr lang="ru-RU" dirty="0">
                <a:latin typeface="Arial" panose="020B0604020202020204" pitchFamily="34" charset="0"/>
                <a:cs typeface="Arial" panose="020B0604020202020204" pitchFamily="34" charset="0"/>
              </a:rPr>
              <a:t>Харта на </a:t>
            </a:r>
            <a:r>
              <a:rPr lang="ru-RU" dirty="0" err="1">
                <a:latin typeface="Arial" panose="020B0604020202020204" pitchFamily="34" charset="0"/>
                <a:cs typeface="Arial" panose="020B0604020202020204" pitchFamily="34" charset="0"/>
              </a:rPr>
              <a:t>основните</a:t>
            </a:r>
            <a:r>
              <a:rPr lang="ru-RU" dirty="0">
                <a:latin typeface="Arial" panose="020B0604020202020204" pitchFamily="34" charset="0"/>
                <a:cs typeface="Arial" panose="020B0604020202020204" pitchFamily="34" charset="0"/>
              </a:rPr>
              <a:t> права на ЕС и Договор за </a:t>
            </a:r>
            <a:r>
              <a:rPr lang="ru-RU" dirty="0" err="1">
                <a:latin typeface="Arial" panose="020B0604020202020204" pitchFamily="34" charset="0"/>
                <a:cs typeface="Arial" panose="020B0604020202020204" pitchFamily="34" charset="0"/>
              </a:rPr>
              <a:t>функционирането</a:t>
            </a:r>
            <a:r>
              <a:rPr lang="ru-RU" dirty="0">
                <a:latin typeface="Arial" panose="020B0604020202020204" pitchFamily="34" charset="0"/>
                <a:cs typeface="Arial" panose="020B0604020202020204" pitchFamily="34" charset="0"/>
              </a:rPr>
              <a:t> на ЕС</a:t>
            </a:r>
          </a:p>
          <a:p>
            <a:pPr algn="just"/>
            <a:r>
              <a:rPr lang="ru-RU" dirty="0">
                <a:latin typeface="Arial" panose="020B0604020202020204" pitchFamily="34" charset="0"/>
                <a:cs typeface="Arial" panose="020B0604020202020204" pitchFamily="34" charset="0"/>
              </a:rPr>
              <a:t>Нова </a:t>
            </a:r>
            <a:r>
              <a:rPr lang="ru-RU" dirty="0" err="1">
                <a:latin typeface="Arial" panose="020B0604020202020204" pitchFamily="34" charset="0"/>
                <a:cs typeface="Arial" panose="020B0604020202020204" pitchFamily="34" charset="0"/>
              </a:rPr>
              <a:t>Европейска</a:t>
            </a:r>
            <a:r>
              <a:rPr lang="ru-RU" dirty="0">
                <a:latin typeface="Arial" panose="020B0604020202020204" pitchFamily="34" charset="0"/>
                <a:cs typeface="Arial" panose="020B0604020202020204" pitchFamily="34" charset="0"/>
              </a:rPr>
              <a:t> стратегия за </a:t>
            </a:r>
            <a:r>
              <a:rPr lang="ru-RU" dirty="0" err="1">
                <a:latin typeface="Arial" panose="020B0604020202020204" pitchFamily="34" charset="0"/>
                <a:cs typeface="Arial" panose="020B0604020202020204" pitchFamily="34" charset="0"/>
              </a:rPr>
              <a:t>хората</a:t>
            </a:r>
            <a:r>
              <a:rPr lang="ru-RU" dirty="0">
                <a:latin typeface="Arial" panose="020B0604020202020204" pitchFamily="34" charset="0"/>
                <a:cs typeface="Arial" panose="020B0604020202020204" pitchFamily="34" charset="0"/>
              </a:rPr>
              <a:t> с </a:t>
            </a:r>
            <a:r>
              <a:rPr lang="ru-RU" dirty="0" err="1">
                <a:latin typeface="Arial" panose="020B0604020202020204" pitchFamily="34" charset="0"/>
                <a:cs typeface="Arial" panose="020B0604020202020204" pitchFamily="34" charset="0"/>
              </a:rPr>
              <a:t>увреждания</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приета</a:t>
            </a:r>
            <a:r>
              <a:rPr lang="ru-RU" dirty="0">
                <a:latin typeface="Arial" panose="020B0604020202020204" pitchFamily="34" charset="0"/>
                <a:cs typeface="Arial" panose="020B0604020202020204" pitchFamily="34" charset="0"/>
              </a:rPr>
              <a:t> на 2 март 2021</a:t>
            </a:r>
          </a:p>
          <a:p>
            <a:pPr algn="just"/>
            <a:r>
              <a:rPr lang="ru-RU" dirty="0">
                <a:latin typeface="Arial" panose="020B0604020202020204" pitchFamily="34" charset="0"/>
                <a:cs typeface="Arial" panose="020B0604020202020204" pitchFamily="34" charset="0"/>
              </a:rPr>
              <a:t>Европейски акт за </a:t>
            </a:r>
            <a:r>
              <a:rPr lang="ru-RU" dirty="0" err="1">
                <a:latin typeface="Arial" panose="020B0604020202020204" pitchFamily="34" charset="0"/>
                <a:cs typeface="Arial" panose="020B0604020202020204" pitchFamily="34" charset="0"/>
              </a:rPr>
              <a:t>достъпност</a:t>
            </a:r>
            <a:r>
              <a:rPr lang="ru-RU" dirty="0">
                <a:latin typeface="Arial" panose="020B0604020202020204" pitchFamily="34" charset="0"/>
                <a:cs typeface="Arial" panose="020B0604020202020204" pitchFamily="34" charset="0"/>
              </a:rPr>
              <a:t>, Директива 2019/882 на ЕС за </a:t>
            </a:r>
            <a:r>
              <a:rPr lang="ru-RU" dirty="0" err="1">
                <a:latin typeface="Arial" panose="020B0604020202020204" pitchFamily="34" charset="0"/>
                <a:cs typeface="Arial" panose="020B0604020202020204" pitchFamily="34" charset="0"/>
              </a:rPr>
              <a:t>изискванията</a:t>
            </a:r>
            <a:r>
              <a:rPr lang="ru-RU" dirty="0">
                <a:latin typeface="Arial" panose="020B0604020202020204" pitchFamily="34" charset="0"/>
                <a:cs typeface="Arial" panose="020B0604020202020204" pitchFamily="34" charset="0"/>
              </a:rPr>
              <a:t> за </a:t>
            </a:r>
            <a:r>
              <a:rPr lang="ru-RU" dirty="0" err="1">
                <a:latin typeface="Arial" panose="020B0604020202020204" pitchFamily="34" charset="0"/>
                <a:cs typeface="Arial" panose="020B0604020202020204" pitchFamily="34" charset="0"/>
              </a:rPr>
              <a:t>достъпност</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продукти</a:t>
            </a:r>
            <a:r>
              <a:rPr lang="ru-RU" dirty="0">
                <a:latin typeface="Arial" panose="020B0604020202020204" pitchFamily="34" charset="0"/>
                <a:cs typeface="Arial" panose="020B0604020202020204" pitchFamily="34" charset="0"/>
              </a:rPr>
              <a:t> и услуги</a:t>
            </a:r>
          </a:p>
          <a:p>
            <a:pPr algn="just"/>
            <a:r>
              <a:rPr lang="ru-RU" dirty="0" err="1">
                <a:latin typeface="Arial" panose="020B0604020202020204" pitchFamily="34" charset="0"/>
                <a:cs typeface="Arial" panose="020B0604020202020204" pitchFamily="34" charset="0"/>
              </a:rPr>
              <a:t>Регламенти</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относно</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правата</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пътниците</a:t>
            </a:r>
            <a:r>
              <a:rPr lang="ru-RU" dirty="0">
                <a:latin typeface="Arial" panose="020B0604020202020204" pitchFamily="34" charset="0"/>
                <a:cs typeface="Arial" panose="020B0604020202020204" pitchFamily="34" charset="0"/>
              </a:rPr>
              <a:t> с ограничена </a:t>
            </a:r>
            <a:r>
              <a:rPr lang="ru-RU" dirty="0" err="1">
                <a:latin typeface="Arial" panose="020B0604020202020204" pitchFamily="34" charset="0"/>
                <a:cs typeface="Arial" panose="020B0604020202020204" pitchFamily="34" charset="0"/>
              </a:rPr>
              <a:t>подвижност</a:t>
            </a:r>
            <a:r>
              <a:rPr lang="ru-RU" dirty="0">
                <a:latin typeface="Arial" panose="020B0604020202020204" pitchFamily="34" charset="0"/>
                <a:cs typeface="Arial" panose="020B0604020202020204" pitchFamily="34" charset="0"/>
              </a:rPr>
              <a:t> в </a:t>
            </a:r>
            <a:r>
              <a:rPr lang="ru-RU" dirty="0" err="1">
                <a:latin typeface="Arial" panose="020B0604020202020204" pitchFamily="34" charset="0"/>
                <a:cs typeface="Arial" panose="020B0604020202020204" pitchFamily="34" charset="0"/>
              </a:rPr>
              <a:t>основните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видове</a:t>
            </a:r>
            <a:r>
              <a:rPr lang="ru-RU" dirty="0">
                <a:latin typeface="Arial" panose="020B0604020202020204" pitchFamily="34" charset="0"/>
                <a:cs typeface="Arial" panose="020B0604020202020204" pitchFamily="34" charset="0"/>
              </a:rPr>
              <a:t> транспорт</a:t>
            </a:r>
          </a:p>
          <a:p>
            <a:pPr algn="just"/>
            <a:r>
              <a:rPr lang="ru-RU" dirty="0">
                <a:latin typeface="Arial" panose="020B0604020202020204" pitchFamily="34" charset="0"/>
                <a:cs typeface="Arial" panose="020B0604020202020204" pitchFamily="34" charset="0"/>
              </a:rPr>
              <a:t>Директива 2016/2102 на ЕС </a:t>
            </a:r>
            <a:r>
              <a:rPr lang="ru-RU" dirty="0" err="1">
                <a:latin typeface="Arial" panose="020B0604020202020204" pitchFamily="34" charset="0"/>
                <a:cs typeface="Arial" panose="020B0604020202020204" pitchFamily="34" charset="0"/>
              </a:rPr>
              <a:t>относно</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достъпността</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уебсайтовете</a:t>
            </a:r>
            <a:r>
              <a:rPr lang="ru-RU" dirty="0">
                <a:latin typeface="Arial" panose="020B0604020202020204" pitchFamily="34" charset="0"/>
                <a:cs typeface="Arial" panose="020B0604020202020204" pitchFamily="34" charset="0"/>
              </a:rPr>
              <a:t> и </a:t>
            </a:r>
            <a:r>
              <a:rPr lang="ru-RU" dirty="0" err="1">
                <a:latin typeface="Arial" panose="020B0604020202020204" pitchFamily="34" charset="0"/>
                <a:cs typeface="Arial" panose="020B0604020202020204" pitchFamily="34" charset="0"/>
              </a:rPr>
              <a:t>мобилните</a:t>
            </a:r>
            <a:r>
              <a:rPr lang="ru-RU" dirty="0">
                <a:latin typeface="Arial" panose="020B0604020202020204" pitchFamily="34" charset="0"/>
                <a:cs typeface="Arial" panose="020B0604020202020204" pitchFamily="34" charset="0"/>
              </a:rPr>
              <a:t> приложения на </a:t>
            </a:r>
            <a:r>
              <a:rPr lang="ru-RU" dirty="0" err="1">
                <a:latin typeface="Arial" panose="020B0604020202020204" pitchFamily="34" charset="0"/>
                <a:cs typeface="Arial" panose="020B0604020202020204" pitchFamily="34" charset="0"/>
              </a:rPr>
              <a:t>организациите</a:t>
            </a:r>
            <a:r>
              <a:rPr lang="ru-RU" dirty="0">
                <a:latin typeface="Arial" panose="020B0604020202020204" pitchFamily="34" charset="0"/>
                <a:cs typeface="Arial" panose="020B0604020202020204" pitchFamily="34" charset="0"/>
              </a:rPr>
              <a:t> от </a:t>
            </a:r>
            <a:r>
              <a:rPr lang="ru-RU" dirty="0" err="1">
                <a:latin typeface="Arial" panose="020B0604020202020204" pitchFamily="34" charset="0"/>
                <a:cs typeface="Arial" panose="020B0604020202020204" pitchFamily="34" charset="0"/>
              </a:rPr>
              <a:t>обществения</a:t>
            </a:r>
            <a:r>
              <a:rPr lang="ru-RU" dirty="0">
                <a:latin typeface="Arial" panose="020B0604020202020204" pitchFamily="34" charset="0"/>
                <a:cs typeface="Arial" panose="020B0604020202020204" pitchFamily="34" charset="0"/>
              </a:rPr>
              <a:t> сектор</a:t>
            </a:r>
          </a:p>
          <a:p>
            <a:pPr algn="just"/>
            <a:r>
              <a:rPr lang="ru-RU" dirty="0">
                <a:latin typeface="Arial" panose="020B0604020202020204" pitchFamily="34" charset="0"/>
                <a:cs typeface="Arial" panose="020B0604020202020204" pitchFamily="34" charset="0"/>
              </a:rPr>
              <a:t>Карта на ЕС за </a:t>
            </a:r>
            <a:r>
              <a:rPr lang="ru-RU" dirty="0" err="1">
                <a:latin typeface="Arial" panose="020B0604020202020204" pitchFamily="34" charset="0"/>
                <a:cs typeface="Arial" panose="020B0604020202020204" pitchFamily="34" charset="0"/>
              </a:rPr>
              <a:t>хората</a:t>
            </a:r>
            <a:r>
              <a:rPr lang="ru-RU" dirty="0">
                <a:latin typeface="Arial" panose="020B0604020202020204" pitchFamily="34" charset="0"/>
                <a:cs typeface="Arial" panose="020B0604020202020204" pitchFamily="34" charset="0"/>
              </a:rPr>
              <a:t> с </a:t>
            </a:r>
            <a:r>
              <a:rPr lang="ru-RU" dirty="0" err="1">
                <a:latin typeface="Arial" panose="020B0604020202020204" pitchFamily="34" charset="0"/>
                <a:cs typeface="Arial" panose="020B0604020202020204" pitchFamily="34" charset="0"/>
              </a:rPr>
              <a:t>увреждания</a:t>
            </a:r>
            <a:endParaRPr lang="ru-RU" dirty="0">
              <a:latin typeface="Arial" panose="020B0604020202020204" pitchFamily="34" charset="0"/>
              <a:cs typeface="Arial" panose="020B0604020202020204" pitchFamily="34" charset="0"/>
            </a:endParaRPr>
          </a:p>
          <a:p>
            <a:pPr algn="just"/>
            <a:r>
              <a:rPr lang="ru-RU" dirty="0">
                <a:latin typeface="Arial" panose="020B0604020202020204" pitchFamily="34" charset="0"/>
                <a:cs typeface="Arial" panose="020B0604020202020204" pitchFamily="34" charset="0"/>
              </a:rPr>
              <a:t>Карта на ЕС за </a:t>
            </a:r>
            <a:r>
              <a:rPr lang="ru-RU" dirty="0" err="1">
                <a:latin typeface="Arial" panose="020B0604020202020204" pitchFamily="34" charset="0"/>
                <a:cs typeface="Arial" panose="020B0604020202020204" pitchFamily="34" charset="0"/>
              </a:rPr>
              <a:t>паркиране</a:t>
            </a:r>
            <a:endParaRPr lang="ru-RU" dirty="0">
              <a:latin typeface="Arial" panose="020B0604020202020204" pitchFamily="34" charset="0"/>
              <a:cs typeface="Arial" panose="020B0604020202020204" pitchFamily="34" charset="0"/>
            </a:endParaRPr>
          </a:p>
          <a:p>
            <a:pPr algn="just"/>
            <a:r>
              <a:rPr lang="ru-RU" dirty="0">
                <a:latin typeface="Arial" panose="020B0604020202020204" pitchFamily="34" charset="0"/>
                <a:cs typeface="Arial" panose="020B0604020202020204" pitchFamily="34" charset="0"/>
              </a:rPr>
              <a:t>Директива 2000/78/ЕО за </a:t>
            </a:r>
            <a:r>
              <a:rPr lang="ru-RU" dirty="0" err="1">
                <a:latin typeface="Arial" panose="020B0604020202020204" pitchFamily="34" charset="0"/>
                <a:cs typeface="Arial" panose="020B0604020202020204" pitchFamily="34" charset="0"/>
              </a:rPr>
              <a:t>създаване</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основна</a:t>
            </a:r>
            <a:r>
              <a:rPr lang="ru-RU" dirty="0">
                <a:latin typeface="Arial" panose="020B0604020202020204" pitchFamily="34" charset="0"/>
                <a:cs typeface="Arial" panose="020B0604020202020204" pitchFamily="34" charset="0"/>
              </a:rPr>
              <a:t> рамка за равно </a:t>
            </a:r>
            <a:r>
              <a:rPr lang="ru-RU" dirty="0" err="1">
                <a:latin typeface="Arial" panose="020B0604020202020204" pitchFamily="34" charset="0"/>
                <a:cs typeface="Arial" panose="020B0604020202020204" pitchFamily="34" charset="0"/>
              </a:rPr>
              <a:t>третиране</a:t>
            </a:r>
            <a:r>
              <a:rPr lang="ru-RU" dirty="0">
                <a:latin typeface="Arial" panose="020B0604020202020204" pitchFamily="34" charset="0"/>
                <a:cs typeface="Arial" panose="020B0604020202020204" pitchFamily="34" charset="0"/>
              </a:rPr>
              <a:t> в </a:t>
            </a:r>
            <a:r>
              <a:rPr lang="ru-RU" dirty="0" err="1">
                <a:latin typeface="Arial" panose="020B0604020202020204" pitchFamily="34" charset="0"/>
                <a:cs typeface="Arial" panose="020B0604020202020204" pitchFamily="34" charset="0"/>
              </a:rPr>
              <a:t>областта</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заетостта</a:t>
            </a:r>
            <a:r>
              <a:rPr lang="ru-RU" dirty="0">
                <a:latin typeface="Arial" panose="020B0604020202020204" pitchFamily="34" charset="0"/>
                <a:cs typeface="Arial" panose="020B0604020202020204" pitchFamily="34" charset="0"/>
              </a:rPr>
              <a:t> и </a:t>
            </a:r>
            <a:r>
              <a:rPr lang="ru-RU" dirty="0" err="1">
                <a:latin typeface="Arial" panose="020B0604020202020204" pitchFamily="34" charset="0"/>
                <a:cs typeface="Arial" panose="020B0604020202020204" pitchFamily="34" charset="0"/>
              </a:rPr>
              <a:t>професиите</a:t>
            </a:r>
            <a:endParaRPr lang="ru-RU"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096181057"/>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 y="291948"/>
            <a:ext cx="12112978" cy="1552173"/>
          </a:xfrm>
        </p:spPr>
        <p:txBody>
          <a:bodyPr>
            <a:noAutofit/>
          </a:bodyPr>
          <a:lstStyle/>
          <a:p>
            <a:pPr algn="ctr"/>
            <a:r>
              <a:rPr lang="bg-BG" sz="3200" dirty="0"/>
              <a:t/>
            </a:r>
            <a:br>
              <a:rPr lang="bg-BG" sz="3200" dirty="0"/>
            </a:br>
            <a:r>
              <a:rPr lang="bg-BG" sz="3200" dirty="0"/>
              <a:t>Европейски инициативи и инструменти на политиката</a:t>
            </a:r>
            <a:r>
              <a:rPr lang="en-US" sz="3200" dirty="0">
                <a:solidFill>
                  <a:schemeClr val="accent1">
                    <a:lumMod val="75000"/>
                  </a:schemeClr>
                </a:solidFill>
              </a:rPr>
              <a:t/>
            </a:r>
            <a:br>
              <a:rPr lang="en-US" sz="3200" dirty="0">
                <a:solidFill>
                  <a:schemeClr val="accent1">
                    <a:lumMod val="75000"/>
                  </a:schemeClr>
                </a:solidFill>
              </a:rPr>
            </a:br>
            <a:r>
              <a:rPr lang="ru-RU" sz="1800" b="1" i="1" dirty="0">
                <a:solidFill>
                  <a:schemeClr val="accent1">
                    <a:lumMod val="75000"/>
                  </a:schemeClr>
                </a:solidFill>
              </a:rPr>
              <a:t/>
            </a:r>
            <a:br>
              <a:rPr lang="ru-RU" sz="1800" b="1" i="1" dirty="0">
                <a:solidFill>
                  <a:schemeClr val="accent1">
                    <a:lumMod val="75000"/>
                  </a:schemeClr>
                </a:solidFill>
              </a:rPr>
            </a:b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578429"/>
            <a:ext cx="11512627" cy="4987623"/>
          </a:xfrm>
        </p:spPr>
        <p:txBody>
          <a:bodyPr>
            <a:normAutofit fontScale="92500" lnSpcReduction="10000"/>
          </a:bodyPr>
          <a:lstStyle/>
          <a:p>
            <a:pPr marL="45720" indent="0">
              <a:buNone/>
            </a:pPr>
            <a:endParaRPr lang="bg-BG" dirty="0"/>
          </a:p>
          <a:p>
            <a:pPr algn="just"/>
            <a:r>
              <a:rPr lang="ru-RU" dirty="0">
                <a:latin typeface="Arial" panose="020B0604020202020204" pitchFamily="34" charset="0"/>
                <a:cs typeface="Arial" panose="020B0604020202020204" pitchFamily="34" charset="0"/>
              </a:rPr>
              <a:t>Европейски </a:t>
            </a:r>
            <a:r>
              <a:rPr lang="ru-RU" dirty="0" err="1">
                <a:latin typeface="Arial" panose="020B0604020202020204" pitchFamily="34" charset="0"/>
                <a:cs typeface="Arial" panose="020B0604020202020204" pitchFamily="34" charset="0"/>
              </a:rPr>
              <a:t>стълб</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социалните</a:t>
            </a:r>
            <a:r>
              <a:rPr lang="ru-RU" dirty="0">
                <a:latin typeface="Arial" panose="020B0604020202020204" pitchFamily="34" charset="0"/>
                <a:cs typeface="Arial" panose="020B0604020202020204" pitchFamily="34" charset="0"/>
              </a:rPr>
              <a:t> права - принцип 17 е </a:t>
            </a:r>
            <a:r>
              <a:rPr lang="ru-RU" dirty="0" err="1">
                <a:latin typeface="Arial" panose="020B0604020202020204" pitchFamily="34" charset="0"/>
                <a:cs typeface="Arial" panose="020B0604020202020204" pitchFamily="34" charset="0"/>
              </a:rPr>
              <a:t>посветен</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хората</a:t>
            </a:r>
            <a:r>
              <a:rPr lang="ru-RU" dirty="0">
                <a:latin typeface="Arial" panose="020B0604020202020204" pitchFamily="34" charset="0"/>
                <a:cs typeface="Arial" panose="020B0604020202020204" pitchFamily="34" charset="0"/>
              </a:rPr>
              <a:t> с </a:t>
            </a:r>
            <a:r>
              <a:rPr lang="ru-RU" dirty="0" err="1">
                <a:latin typeface="Arial" panose="020B0604020202020204" pitchFamily="34" charset="0"/>
                <a:cs typeface="Arial" panose="020B0604020202020204" pitchFamily="34" charset="0"/>
              </a:rPr>
              <a:t>увреждания</a:t>
            </a:r>
            <a:r>
              <a:rPr lang="ru-RU" dirty="0">
                <a:latin typeface="Arial" panose="020B0604020202020204" pitchFamily="34" charset="0"/>
                <a:cs typeface="Arial" panose="020B0604020202020204" pitchFamily="34" charset="0"/>
              </a:rPr>
              <a:t> и </a:t>
            </a:r>
            <a:r>
              <a:rPr lang="ru-RU" dirty="0" err="1">
                <a:latin typeface="Arial" panose="020B0604020202020204" pitchFamily="34" charset="0"/>
                <a:cs typeface="Arial" panose="020B0604020202020204" pitchFamily="34" charset="0"/>
              </a:rPr>
              <a:t>включването</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въпросите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свързани</a:t>
            </a:r>
            <a:r>
              <a:rPr lang="ru-RU" dirty="0">
                <a:latin typeface="Arial" panose="020B0604020202020204" pitchFamily="34" charset="0"/>
                <a:cs typeface="Arial" panose="020B0604020202020204" pitchFamily="34" charset="0"/>
              </a:rPr>
              <a:t> с </a:t>
            </a:r>
            <a:r>
              <a:rPr lang="ru-RU" dirty="0" err="1">
                <a:latin typeface="Arial" panose="020B0604020202020204" pitchFamily="34" charset="0"/>
                <a:cs typeface="Arial" panose="020B0604020202020204" pitchFamily="34" charset="0"/>
              </a:rPr>
              <a:t>тях</a:t>
            </a:r>
            <a:endParaRPr lang="ru-RU" dirty="0">
              <a:latin typeface="Arial" panose="020B0604020202020204" pitchFamily="34" charset="0"/>
              <a:cs typeface="Arial" panose="020B0604020202020204" pitchFamily="34" charset="0"/>
            </a:endParaRPr>
          </a:p>
          <a:p>
            <a:pPr algn="just"/>
            <a:r>
              <a:rPr lang="ru-RU" dirty="0">
                <a:latin typeface="Arial" panose="020B0604020202020204" pitchFamily="34" charset="0"/>
                <a:cs typeface="Arial" panose="020B0604020202020204" pitchFamily="34" charset="0"/>
              </a:rPr>
              <a:t>Европейски </a:t>
            </a:r>
            <a:r>
              <a:rPr lang="ru-RU" dirty="0" err="1">
                <a:latin typeface="Arial" panose="020B0604020202020204" pitchFamily="34" charset="0"/>
                <a:cs typeface="Arial" panose="020B0604020202020204" pitchFamily="34" charset="0"/>
              </a:rPr>
              <a:t>семестър</a:t>
            </a:r>
            <a:r>
              <a:rPr lang="ru-RU" dirty="0">
                <a:latin typeface="Arial" panose="020B0604020202020204" pitchFamily="34" charset="0"/>
                <a:cs typeface="Arial" panose="020B0604020202020204" pitchFamily="34" charset="0"/>
              </a:rPr>
              <a:t> - </a:t>
            </a:r>
            <a:r>
              <a:rPr lang="ru-RU" dirty="0" err="1">
                <a:latin typeface="Arial" panose="020B0604020202020204" pitchFamily="34" charset="0"/>
                <a:cs typeface="Arial" panose="020B0604020202020204" pitchFamily="34" charset="0"/>
              </a:rPr>
              <a:t>предоставя</a:t>
            </a:r>
            <a:r>
              <a:rPr lang="ru-RU" dirty="0">
                <a:latin typeface="Arial" panose="020B0604020202020204" pitchFamily="34" charset="0"/>
                <a:cs typeface="Arial" panose="020B0604020202020204" pitchFamily="34" charset="0"/>
              </a:rPr>
              <a:t> рамка за </a:t>
            </a:r>
            <a:r>
              <a:rPr lang="ru-RU" dirty="0" err="1">
                <a:latin typeface="Arial" panose="020B0604020202020204" pitchFamily="34" charset="0"/>
                <a:cs typeface="Arial" panose="020B0604020202020204" pitchFamily="34" charset="0"/>
              </a:rPr>
              <a:t>координацията</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икономическите</a:t>
            </a:r>
            <a:r>
              <a:rPr lang="ru-RU" dirty="0">
                <a:latin typeface="Arial" panose="020B0604020202020204" pitchFamily="34" charset="0"/>
                <a:cs typeface="Arial" panose="020B0604020202020204" pitchFamily="34" charset="0"/>
              </a:rPr>
              <a:t> политики в </a:t>
            </a:r>
            <a:r>
              <a:rPr lang="ru-RU" dirty="0" err="1">
                <a:latin typeface="Arial" panose="020B0604020202020204" pitchFamily="34" charset="0"/>
                <a:cs typeface="Arial" panose="020B0604020202020204" pitchFamily="34" charset="0"/>
              </a:rPr>
              <a:t>целия</a:t>
            </a:r>
            <a:r>
              <a:rPr lang="ru-RU" dirty="0">
                <a:latin typeface="Arial" panose="020B0604020202020204" pitchFamily="34" charset="0"/>
                <a:cs typeface="Arial" panose="020B0604020202020204" pitchFamily="34" charset="0"/>
              </a:rPr>
              <a:t> ЕС и </a:t>
            </a:r>
            <a:r>
              <a:rPr lang="ru-RU" dirty="0" err="1">
                <a:latin typeface="Arial" panose="020B0604020202020204" pitchFamily="34" charset="0"/>
                <a:cs typeface="Arial" panose="020B0604020202020204" pitchFamily="34" charset="0"/>
              </a:rPr>
              <a:t>осигурява</a:t>
            </a:r>
            <a:r>
              <a:rPr lang="ru-RU" dirty="0">
                <a:latin typeface="Arial" panose="020B0604020202020204" pitchFamily="34" charset="0"/>
                <a:cs typeface="Arial" panose="020B0604020202020204" pitchFamily="34" charset="0"/>
              </a:rPr>
              <a:t> информация </a:t>
            </a:r>
            <a:r>
              <a:rPr lang="ru-RU" dirty="0" err="1">
                <a:latin typeface="Arial" panose="020B0604020202020204" pitchFamily="34" charset="0"/>
                <a:cs typeface="Arial" panose="020B0604020202020204" pitchFamily="34" charset="0"/>
              </a:rPr>
              <a:t>относно</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положението</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лицата</a:t>
            </a:r>
            <a:r>
              <a:rPr lang="ru-RU" dirty="0">
                <a:latin typeface="Arial" panose="020B0604020202020204" pitchFamily="34" charset="0"/>
                <a:cs typeface="Arial" panose="020B0604020202020204" pitchFamily="34" charset="0"/>
              </a:rPr>
              <a:t> с </a:t>
            </a:r>
            <a:r>
              <a:rPr lang="ru-RU" dirty="0" err="1">
                <a:latin typeface="Arial" panose="020B0604020202020204" pitchFamily="34" charset="0"/>
                <a:cs typeface="Arial" panose="020B0604020202020204" pitchFamily="34" charset="0"/>
              </a:rPr>
              <a:t>увреждания</a:t>
            </a:r>
            <a:r>
              <a:rPr lang="ru-RU" dirty="0">
                <a:latin typeface="Arial" panose="020B0604020202020204" pitchFamily="34" charset="0"/>
                <a:cs typeface="Arial" panose="020B0604020202020204" pitchFamily="34" charset="0"/>
              </a:rPr>
              <a:t> и без </a:t>
            </a:r>
            <a:r>
              <a:rPr lang="ru-RU" dirty="0" err="1">
                <a:latin typeface="Arial" panose="020B0604020202020204" pitchFamily="34" charset="0"/>
                <a:cs typeface="Arial" panose="020B0604020202020204" pitchFamily="34" charset="0"/>
              </a:rPr>
              <a:t>увреждания</a:t>
            </a:r>
            <a:r>
              <a:rPr lang="ru-RU" dirty="0">
                <a:latin typeface="Arial" panose="020B0604020202020204" pitchFamily="34" charset="0"/>
                <a:cs typeface="Arial" panose="020B0604020202020204" pitchFamily="34" charset="0"/>
              </a:rPr>
              <a:t> в </a:t>
            </a:r>
            <a:r>
              <a:rPr lang="ru-RU" dirty="0" err="1">
                <a:latin typeface="Arial" panose="020B0604020202020204" pitchFamily="34" charset="0"/>
                <a:cs typeface="Arial" panose="020B0604020202020204" pitchFamily="34" charset="0"/>
              </a:rPr>
              <a:t>държавите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членки</a:t>
            </a:r>
            <a:endParaRPr lang="ru-RU" dirty="0">
              <a:latin typeface="Arial" panose="020B0604020202020204" pitchFamily="34" charset="0"/>
              <a:cs typeface="Arial" panose="020B0604020202020204" pitchFamily="34" charset="0"/>
            </a:endParaRPr>
          </a:p>
          <a:p>
            <a:pPr algn="just"/>
            <a:r>
              <a:rPr lang="ru-RU" dirty="0">
                <a:latin typeface="Arial" panose="020B0604020202020204" pitchFamily="34" charset="0"/>
                <a:cs typeface="Arial" panose="020B0604020202020204" pitchFamily="34" charset="0"/>
              </a:rPr>
              <a:t>Конференция </a:t>
            </a:r>
            <a:r>
              <a:rPr lang="ru-RU" dirty="0" err="1">
                <a:latin typeface="Arial" panose="020B0604020202020204" pitchFamily="34" charset="0"/>
                <a:cs typeface="Arial" panose="020B0604020202020204" pitchFamily="34" charset="0"/>
              </a:rPr>
              <a:t>във</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връзка</a:t>
            </a:r>
            <a:r>
              <a:rPr lang="ru-RU" dirty="0">
                <a:latin typeface="Arial" panose="020B0604020202020204" pitchFamily="34" charset="0"/>
                <a:cs typeface="Arial" panose="020B0604020202020204" pitchFamily="34" charset="0"/>
              </a:rPr>
              <a:t> с </a:t>
            </a:r>
            <a:r>
              <a:rPr lang="ru-RU" dirty="0" err="1">
                <a:latin typeface="Arial" panose="020B0604020202020204" pitchFamily="34" charset="0"/>
                <a:cs typeface="Arial" panose="020B0604020202020204" pitchFamily="34" charset="0"/>
              </a:rPr>
              <a:t>Европейския</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ден</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хората</a:t>
            </a:r>
            <a:r>
              <a:rPr lang="ru-RU" dirty="0">
                <a:latin typeface="Arial" panose="020B0604020202020204" pitchFamily="34" charset="0"/>
                <a:cs typeface="Arial" panose="020B0604020202020204" pitchFamily="34" charset="0"/>
              </a:rPr>
              <a:t> с </a:t>
            </a:r>
            <a:r>
              <a:rPr lang="ru-RU" dirty="0" err="1">
                <a:latin typeface="Arial" panose="020B0604020202020204" pitchFamily="34" charset="0"/>
                <a:cs typeface="Arial" panose="020B0604020202020204" pitchFamily="34" charset="0"/>
              </a:rPr>
              <a:t>увреждания</a:t>
            </a:r>
            <a:endParaRPr lang="ru-RU" dirty="0">
              <a:latin typeface="Arial" panose="020B0604020202020204" pitchFamily="34" charset="0"/>
              <a:cs typeface="Arial" panose="020B0604020202020204" pitchFamily="34" charset="0"/>
            </a:endParaRPr>
          </a:p>
          <a:p>
            <a:pPr algn="just"/>
            <a:r>
              <a:rPr lang="ru-RU" dirty="0">
                <a:latin typeface="Arial" panose="020B0604020202020204" pitchFamily="34" charset="0"/>
                <a:cs typeface="Arial" panose="020B0604020202020204" pitchFamily="34" charset="0"/>
              </a:rPr>
              <a:t>Награда за </a:t>
            </a:r>
            <a:r>
              <a:rPr lang="ru-RU" dirty="0" err="1">
                <a:latin typeface="Arial" panose="020B0604020202020204" pitchFamily="34" charset="0"/>
                <a:cs typeface="Arial" panose="020B0604020202020204" pitchFamily="34" charset="0"/>
              </a:rPr>
              <a:t>достъпен</a:t>
            </a:r>
            <a:r>
              <a:rPr lang="ru-RU" dirty="0">
                <a:latin typeface="Arial" panose="020B0604020202020204" pitchFamily="34" charset="0"/>
                <a:cs typeface="Arial" panose="020B0604020202020204" pitchFamily="34" charset="0"/>
              </a:rPr>
              <a:t> град</a:t>
            </a:r>
          </a:p>
          <a:p>
            <a:pPr algn="just"/>
            <a:r>
              <a:rPr lang="ru-RU" dirty="0" err="1">
                <a:latin typeface="Arial" panose="020B0604020202020204" pitchFamily="34" charset="0"/>
                <a:cs typeface="Arial" panose="020B0604020202020204" pitchFamily="34" charset="0"/>
              </a:rPr>
              <a:t>Годишен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работен</a:t>
            </a:r>
            <a:r>
              <a:rPr lang="ru-RU" dirty="0">
                <a:latin typeface="Arial" panose="020B0604020202020204" pitchFamily="34" charset="0"/>
                <a:cs typeface="Arial" panose="020B0604020202020204" pitchFamily="34" charset="0"/>
              </a:rPr>
              <a:t> форум за </a:t>
            </a:r>
            <a:r>
              <a:rPr lang="ru-RU" dirty="0" err="1">
                <a:latin typeface="Arial" panose="020B0604020202020204" pitchFamily="34" charset="0"/>
                <a:cs typeface="Arial" panose="020B0604020202020204" pitchFamily="34" charset="0"/>
              </a:rPr>
              <a:t>прилагането</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Конвенцията</a:t>
            </a:r>
            <a:r>
              <a:rPr lang="ru-RU" dirty="0">
                <a:latin typeface="Arial" panose="020B0604020202020204" pitchFamily="34" charset="0"/>
                <a:cs typeface="Arial" panose="020B0604020202020204" pitchFamily="34" charset="0"/>
              </a:rPr>
              <a:t> за </a:t>
            </a:r>
            <a:r>
              <a:rPr lang="ru-RU" dirty="0" err="1">
                <a:latin typeface="Arial" panose="020B0604020202020204" pitchFamily="34" charset="0"/>
                <a:cs typeface="Arial" panose="020B0604020202020204" pitchFamily="34" charset="0"/>
              </a:rPr>
              <a:t>правата</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хората</a:t>
            </a:r>
            <a:r>
              <a:rPr lang="ru-RU" dirty="0">
                <a:latin typeface="Arial" panose="020B0604020202020204" pitchFamily="34" charset="0"/>
                <a:cs typeface="Arial" panose="020B0604020202020204" pitchFamily="34" charset="0"/>
              </a:rPr>
              <a:t> с </a:t>
            </a:r>
            <a:r>
              <a:rPr lang="ru-RU" dirty="0" err="1">
                <a:latin typeface="Arial" panose="020B0604020202020204" pitchFamily="34" charset="0"/>
                <a:cs typeface="Arial" panose="020B0604020202020204" pitchFamily="34" charset="0"/>
              </a:rPr>
              <a:t>увреждания</a:t>
            </a:r>
            <a:endParaRPr lang="ru-RU" dirty="0">
              <a:latin typeface="Arial" panose="020B0604020202020204" pitchFamily="34" charset="0"/>
              <a:cs typeface="Arial" panose="020B0604020202020204" pitchFamily="34" charset="0"/>
            </a:endParaRPr>
          </a:p>
          <a:p>
            <a:pPr algn="just"/>
            <a:r>
              <a:rPr lang="ru-RU" dirty="0">
                <a:latin typeface="Arial" panose="020B0604020202020204" pitchFamily="34" charset="0"/>
                <a:cs typeface="Arial" panose="020B0604020202020204" pitchFamily="34" charset="0"/>
              </a:rPr>
              <a:t>Обучение за </a:t>
            </a:r>
            <a:r>
              <a:rPr lang="ru-RU" dirty="0" err="1">
                <a:latin typeface="Arial" panose="020B0604020202020204" pitchFamily="34" charset="0"/>
                <a:cs typeface="Arial" panose="020B0604020202020204" pitchFamily="34" charset="0"/>
              </a:rPr>
              <a:t>юристи</a:t>
            </a:r>
            <a:r>
              <a:rPr lang="ru-RU" dirty="0">
                <a:latin typeface="Arial" panose="020B0604020202020204" pitchFamily="34" charset="0"/>
                <a:cs typeface="Arial" panose="020B0604020202020204" pitchFamily="34" charset="0"/>
              </a:rPr>
              <a:t> и </a:t>
            </a:r>
            <a:r>
              <a:rPr lang="ru-RU" dirty="0" err="1">
                <a:latin typeface="Arial" panose="020B0604020202020204" pitchFamily="34" charset="0"/>
                <a:cs typeface="Arial" panose="020B0604020202020204" pitchFamily="34" charset="0"/>
              </a:rPr>
              <a:t>политици</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относно</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политиката</a:t>
            </a:r>
            <a:r>
              <a:rPr lang="ru-RU" dirty="0">
                <a:latin typeface="Arial" panose="020B0604020202020204" pitchFamily="34" charset="0"/>
                <a:cs typeface="Arial" panose="020B0604020202020204" pitchFamily="34" charset="0"/>
              </a:rPr>
              <a:t> и </a:t>
            </a:r>
            <a:r>
              <a:rPr lang="ru-RU" dirty="0" err="1">
                <a:latin typeface="Arial" panose="020B0604020202020204" pitchFamily="34" charset="0"/>
                <a:cs typeface="Arial" panose="020B0604020202020204" pitchFamily="34" charset="0"/>
              </a:rPr>
              <a:t>законодателството</a:t>
            </a:r>
            <a:r>
              <a:rPr lang="ru-RU" dirty="0">
                <a:latin typeface="Arial" panose="020B0604020202020204" pitchFamily="34" charset="0"/>
                <a:cs typeface="Arial" panose="020B0604020202020204" pitchFamily="34" charset="0"/>
              </a:rPr>
              <a:t> на ЕС </a:t>
            </a:r>
            <a:r>
              <a:rPr lang="ru-RU" dirty="0" err="1">
                <a:latin typeface="Arial" panose="020B0604020202020204" pitchFamily="34" charset="0"/>
                <a:cs typeface="Arial" panose="020B0604020202020204" pitchFamily="34" charset="0"/>
              </a:rPr>
              <a:t>във</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връзка</a:t>
            </a:r>
            <a:r>
              <a:rPr lang="ru-RU" dirty="0">
                <a:latin typeface="Arial" panose="020B0604020202020204" pitchFamily="34" charset="0"/>
                <a:cs typeface="Arial" panose="020B0604020202020204" pitchFamily="34" charset="0"/>
              </a:rPr>
              <a:t> с </a:t>
            </a:r>
            <a:r>
              <a:rPr lang="ru-RU" dirty="0" err="1">
                <a:latin typeface="Arial" panose="020B0604020202020204" pitchFamily="34" charset="0"/>
                <a:cs typeface="Arial" panose="020B0604020202020204" pitchFamily="34" charset="0"/>
              </a:rPr>
              <a:t>уврежданията</a:t>
            </a:r>
            <a:endParaRPr lang="ru-RU" dirty="0">
              <a:latin typeface="Arial" panose="020B0604020202020204" pitchFamily="34" charset="0"/>
              <a:cs typeface="Arial" panose="020B0604020202020204" pitchFamily="34" charset="0"/>
            </a:endParaRPr>
          </a:p>
          <a:p>
            <a:pPr algn="just"/>
            <a:r>
              <a:rPr lang="ru-RU" dirty="0" err="1">
                <a:latin typeface="Arial" panose="020B0604020202020204" pitchFamily="34" charset="0"/>
                <a:cs typeface="Arial" panose="020B0604020202020204" pitchFamily="34" charset="0"/>
              </a:rPr>
              <a:t>Финансова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подкрепа</a:t>
            </a:r>
            <a:r>
              <a:rPr lang="ru-RU" dirty="0">
                <a:latin typeface="Arial" panose="020B0604020202020204" pitchFamily="34" charset="0"/>
                <a:cs typeface="Arial" panose="020B0604020202020204" pitchFamily="34" charset="0"/>
              </a:rPr>
              <a:t> за организации на </a:t>
            </a:r>
            <a:r>
              <a:rPr lang="ru-RU" dirty="0" err="1">
                <a:latin typeface="Arial" panose="020B0604020202020204" pitchFamily="34" charset="0"/>
                <a:cs typeface="Arial" panose="020B0604020202020204" pitchFamily="34" charset="0"/>
              </a:rPr>
              <a:t>равнище</a:t>
            </a:r>
            <a:r>
              <a:rPr lang="ru-RU" dirty="0">
                <a:latin typeface="Arial" panose="020B0604020202020204" pitchFamily="34" charset="0"/>
                <a:cs typeface="Arial" panose="020B0604020202020204" pitchFamily="34" charset="0"/>
              </a:rPr>
              <a:t> ЕС на хора с </a:t>
            </a:r>
            <a:r>
              <a:rPr lang="ru-RU" dirty="0" err="1">
                <a:latin typeface="Arial" panose="020B0604020202020204" pitchFamily="34" charset="0"/>
                <a:cs typeface="Arial" panose="020B0604020202020204" pitchFamily="34" charset="0"/>
              </a:rPr>
              <a:t>увреждания</a:t>
            </a:r>
            <a:r>
              <a:rPr lang="ru-RU" dirty="0">
                <a:latin typeface="Arial" panose="020B0604020202020204" pitchFamily="34" charset="0"/>
                <a:cs typeface="Arial" panose="020B0604020202020204" pitchFamily="34" charset="0"/>
              </a:rPr>
              <a:t> (ОХУ) и НПО по </a:t>
            </a:r>
            <a:r>
              <a:rPr lang="ru-RU" dirty="0" err="1">
                <a:latin typeface="Arial" panose="020B0604020202020204" pitchFamily="34" charset="0"/>
                <a:cs typeface="Arial" panose="020B0604020202020204" pitchFamily="34" charset="0"/>
              </a:rPr>
              <a:t>програма</a:t>
            </a:r>
            <a:r>
              <a:rPr lang="ru-RU" dirty="0">
                <a:latin typeface="Arial" panose="020B0604020202020204" pitchFamily="34" charset="0"/>
                <a:cs typeface="Arial" panose="020B0604020202020204" pitchFamily="34" charset="0"/>
              </a:rPr>
              <a:t> „Права, равенство и гражданство“</a:t>
            </a:r>
          </a:p>
          <a:p>
            <a:pPr algn="just"/>
            <a:r>
              <a:rPr lang="ru-RU" dirty="0" err="1">
                <a:latin typeface="Arial" panose="020B0604020202020204" pitchFamily="34" charset="0"/>
                <a:cs typeface="Arial" panose="020B0604020202020204" pitchFamily="34" charset="0"/>
              </a:rPr>
              <a:t>Агенция</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Европейския</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съюз</a:t>
            </a:r>
            <a:r>
              <a:rPr lang="ru-RU" dirty="0">
                <a:latin typeface="Arial" panose="020B0604020202020204" pitchFamily="34" charset="0"/>
                <a:cs typeface="Arial" panose="020B0604020202020204" pitchFamily="34" charset="0"/>
              </a:rPr>
              <a:t> за </a:t>
            </a:r>
            <a:r>
              <a:rPr lang="ru-RU" dirty="0" err="1">
                <a:latin typeface="Arial" panose="020B0604020202020204" pitchFamily="34" charset="0"/>
                <a:cs typeface="Arial" panose="020B0604020202020204" pitchFamily="34" charset="0"/>
              </a:rPr>
              <a:t>основните</a:t>
            </a:r>
            <a:r>
              <a:rPr lang="ru-RU" dirty="0">
                <a:latin typeface="Arial" panose="020B0604020202020204" pitchFamily="34" charset="0"/>
                <a:cs typeface="Arial" panose="020B0604020202020204" pitchFamily="34" charset="0"/>
              </a:rPr>
              <a:t> права (FRA)</a:t>
            </a:r>
            <a:endParaRPr lang="bg-BG" dirty="0">
              <a:latin typeface="Arial" panose="020B0604020202020204" pitchFamily="34" charset="0"/>
              <a:cs typeface="Arial" panose="020B0604020202020204" pitchFamily="34" charset="0"/>
            </a:endParaRPr>
          </a:p>
          <a:p>
            <a:pPr marL="45720" indent="0">
              <a:buNone/>
            </a:pPr>
            <a:endParaRPr lang="bg-BG" dirty="0"/>
          </a:p>
          <a:p>
            <a:pPr marL="45720" indent="0">
              <a:buNone/>
            </a:pPr>
            <a:endParaRPr lang="en-US" dirty="0"/>
          </a:p>
        </p:txBody>
      </p:sp>
    </p:spTree>
    <p:extLst>
      <p:ext uri="{BB962C8B-B14F-4D97-AF65-F5344CB8AC3E}">
        <p14:creationId xmlns:p14="http://schemas.microsoft.com/office/powerpoint/2010/main" val="1844777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058931"/>
          </a:xfrm>
        </p:spPr>
        <p:txBody>
          <a:bodyPr>
            <a:noAutofit/>
          </a:bodyPr>
          <a:lstStyle/>
          <a:p>
            <a:pPr algn="ctr"/>
            <a:r>
              <a:rPr lang="en-US" sz="3200" dirty="0">
                <a:solidFill>
                  <a:schemeClr val="accent1">
                    <a:lumMod val="75000"/>
                  </a:schemeClr>
                </a:solidFill>
              </a:rPr>
              <a:t/>
            </a:r>
            <a:br>
              <a:rPr lang="en-US" sz="3200" dirty="0">
                <a:solidFill>
                  <a:schemeClr val="accent1">
                    <a:lumMod val="75000"/>
                  </a:schemeClr>
                </a:solidFill>
              </a:rPr>
            </a:br>
            <a:r>
              <a:rPr lang="bg-BG" sz="2800" b="1" dirty="0"/>
              <a:t>Новият ЗХУ (в сила от 1 януари 2019 г.) регламентира рамката за</a:t>
            </a:r>
            <a:r>
              <a:rPr lang="bg-BG" sz="2800" b="1" dirty="0">
                <a:latin typeface="Calibri" panose="020F0502020204030204" pitchFamily="34" charset="0"/>
                <a:cs typeface="Times New Roman" panose="02020603050405020304" pitchFamily="18" charset="0"/>
              </a:rPr>
              <a:t>:</a:t>
            </a: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578429"/>
            <a:ext cx="11512627" cy="4987623"/>
          </a:xfrm>
        </p:spPr>
        <p:txBody>
          <a:bodyPr>
            <a:normAutofit lnSpcReduction="10000"/>
          </a:bodyPr>
          <a:lstStyle/>
          <a:p>
            <a:pPr algn="just"/>
            <a:r>
              <a:rPr lang="ru-RU" dirty="0" err="1">
                <a:latin typeface="Arial" panose="020B0604020202020204" pitchFamily="34" charset="0"/>
                <a:cs typeface="Arial" panose="020B0604020202020204" pitchFamily="34" charset="0"/>
              </a:rPr>
              <a:t>необходимата</a:t>
            </a:r>
            <a:r>
              <a:rPr lang="ru-RU" dirty="0">
                <a:latin typeface="Arial" panose="020B0604020202020204" pitchFamily="34" charset="0"/>
                <a:cs typeface="Arial" panose="020B0604020202020204" pitchFamily="34" charset="0"/>
              </a:rPr>
              <a:t> и адекватна </a:t>
            </a:r>
            <a:r>
              <a:rPr lang="ru-RU" dirty="0" err="1">
                <a:latin typeface="Arial" panose="020B0604020202020204" pitchFamily="34" charset="0"/>
                <a:cs typeface="Arial" panose="020B0604020202020204" pitchFamily="34" charset="0"/>
              </a:rPr>
              <a:t>социално-икономическа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подкрепа</a:t>
            </a:r>
            <a:r>
              <a:rPr lang="ru-RU" dirty="0">
                <a:latin typeface="Arial" panose="020B0604020202020204" pitchFamily="34" charset="0"/>
                <a:cs typeface="Arial" panose="020B0604020202020204" pitchFamily="34" charset="0"/>
              </a:rPr>
              <a:t> за </a:t>
            </a:r>
            <a:r>
              <a:rPr lang="ru-RU" dirty="0" err="1">
                <a:latin typeface="Arial" panose="020B0604020202020204" pitchFamily="34" charset="0"/>
                <a:cs typeface="Arial" panose="020B0604020202020204" pitchFamily="34" charset="0"/>
              </a:rPr>
              <a:t>хората</a:t>
            </a:r>
            <a:r>
              <a:rPr lang="ru-RU" dirty="0">
                <a:latin typeface="Arial" panose="020B0604020202020204" pitchFamily="34" charset="0"/>
                <a:cs typeface="Arial" panose="020B0604020202020204" pitchFamily="34" charset="0"/>
              </a:rPr>
              <a:t> с </a:t>
            </a:r>
            <a:r>
              <a:rPr lang="ru-RU" dirty="0" err="1">
                <a:latin typeface="Arial" panose="020B0604020202020204" pitchFamily="34" charset="0"/>
                <a:cs typeface="Arial" panose="020B0604020202020204" pitchFamily="34" charset="0"/>
              </a:rPr>
              <a:t>увреждания</a:t>
            </a:r>
            <a:r>
              <a:rPr lang="ru-RU" dirty="0">
                <a:latin typeface="Arial" panose="020B0604020202020204" pitchFamily="34" charset="0"/>
                <a:cs typeface="Arial" panose="020B0604020202020204" pitchFamily="34" charset="0"/>
              </a:rPr>
              <a:t> от </a:t>
            </a:r>
            <a:r>
              <a:rPr lang="ru-RU" dirty="0" err="1">
                <a:latin typeface="Arial" panose="020B0604020202020204" pitchFamily="34" charset="0"/>
                <a:cs typeface="Arial" panose="020B0604020202020204" pitchFamily="34" charset="0"/>
              </a:rPr>
              <a:t>държавата</a:t>
            </a:r>
            <a:r>
              <a:rPr lang="ru-RU" dirty="0">
                <a:latin typeface="Arial" panose="020B0604020202020204" pitchFamily="34" charset="0"/>
                <a:cs typeface="Arial" panose="020B0604020202020204" pitchFamily="34" charset="0"/>
              </a:rPr>
              <a:t>, чрез </a:t>
            </a:r>
            <a:r>
              <a:rPr lang="ru-RU" dirty="0" err="1">
                <a:latin typeface="Arial" panose="020B0604020202020204" pitchFamily="34" charset="0"/>
                <a:cs typeface="Arial" panose="020B0604020202020204" pitchFamily="34" charset="0"/>
              </a:rPr>
              <a:t>която</a:t>
            </a:r>
            <a:r>
              <a:rPr lang="ru-RU" dirty="0">
                <a:latin typeface="Arial" panose="020B0604020202020204" pitchFamily="34" charset="0"/>
                <a:cs typeface="Arial" panose="020B0604020202020204" pitchFamily="34" charset="0"/>
              </a:rPr>
              <a:t> да </a:t>
            </a:r>
            <a:r>
              <a:rPr lang="ru-RU" dirty="0" err="1">
                <a:latin typeface="Arial" panose="020B0604020202020204" pitchFamily="34" charset="0"/>
                <a:cs typeface="Arial" panose="020B0604020202020204" pitchFamily="34" charset="0"/>
              </a:rPr>
              <a:t>бъдат</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максимално</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приобщени</a:t>
            </a:r>
            <a:r>
              <a:rPr lang="ru-RU" dirty="0">
                <a:latin typeface="Arial" panose="020B0604020202020204" pitchFamily="34" charset="0"/>
                <a:cs typeface="Arial" panose="020B0604020202020204" pitchFamily="34" charset="0"/>
              </a:rPr>
              <a:t> в </a:t>
            </a:r>
            <a:r>
              <a:rPr lang="ru-RU" dirty="0" err="1">
                <a:latin typeface="Arial" panose="020B0604020202020204" pitchFamily="34" charset="0"/>
                <a:cs typeface="Arial" panose="020B0604020202020204" pitchFamily="34" charset="0"/>
              </a:rPr>
              <a:t>обществото</a:t>
            </a:r>
            <a:r>
              <a:rPr lang="ru-RU" dirty="0">
                <a:latin typeface="Arial" panose="020B0604020202020204" pitchFamily="34" charset="0"/>
                <a:cs typeface="Arial" panose="020B0604020202020204" pitchFamily="34" charset="0"/>
              </a:rPr>
              <a:t>;</a:t>
            </a:r>
          </a:p>
          <a:p>
            <a:pPr algn="just"/>
            <a:r>
              <a:rPr lang="ru-RU" dirty="0" err="1">
                <a:latin typeface="Arial" panose="020B0604020202020204" pitchFamily="34" charset="0"/>
                <a:cs typeface="Arial" panose="020B0604020202020204" pitchFamily="34" charset="0"/>
              </a:rPr>
              <a:t>пълноценното</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упражняване</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правата</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хората</a:t>
            </a:r>
            <a:r>
              <a:rPr lang="ru-RU" dirty="0">
                <a:latin typeface="Arial" panose="020B0604020202020204" pitchFamily="34" charset="0"/>
                <a:cs typeface="Arial" panose="020B0604020202020204" pitchFamily="34" charset="0"/>
              </a:rPr>
              <a:t> с </a:t>
            </a:r>
            <a:r>
              <a:rPr lang="ru-RU" dirty="0" err="1">
                <a:latin typeface="Arial" panose="020B0604020202020204" pitchFamily="34" charset="0"/>
                <a:cs typeface="Arial" panose="020B0604020202020204" pitchFamily="34" charset="0"/>
              </a:rPr>
              <a:t>увреждания</a:t>
            </a:r>
            <a:r>
              <a:rPr lang="ru-RU" dirty="0">
                <a:latin typeface="Arial" panose="020B0604020202020204" pitchFamily="34" charset="0"/>
                <a:cs typeface="Arial" panose="020B0604020202020204" pitchFamily="34" charset="0"/>
              </a:rPr>
              <a:t>;</a:t>
            </a:r>
          </a:p>
          <a:p>
            <a:pPr algn="just"/>
            <a:r>
              <a:rPr lang="ru-RU" dirty="0" err="1">
                <a:latin typeface="Arial" panose="020B0604020202020204" pitchFamily="34" charset="0"/>
                <a:cs typeface="Arial" panose="020B0604020202020204" pitchFamily="34" charset="0"/>
              </a:rPr>
              <a:t>дефинирането</a:t>
            </a:r>
            <a:r>
              <a:rPr lang="ru-RU" dirty="0">
                <a:latin typeface="Arial" panose="020B0604020202020204" pitchFamily="34" charset="0"/>
                <a:cs typeface="Arial" panose="020B0604020202020204" pitchFamily="34" charset="0"/>
              </a:rPr>
              <a:t> по нов начин на </a:t>
            </a:r>
            <a:r>
              <a:rPr lang="ru-RU" dirty="0" err="1">
                <a:latin typeface="Arial" panose="020B0604020202020204" pitchFamily="34" charset="0"/>
                <a:cs typeface="Arial" panose="020B0604020202020204" pitchFamily="34" charset="0"/>
              </a:rPr>
              <a:t>областите</a:t>
            </a:r>
            <a:r>
              <a:rPr lang="ru-RU" dirty="0">
                <a:latin typeface="Arial" panose="020B0604020202020204" pitchFamily="34" charset="0"/>
                <a:cs typeface="Arial" panose="020B0604020202020204" pitchFamily="34" charset="0"/>
              </a:rPr>
              <a:t> и </a:t>
            </a:r>
            <a:r>
              <a:rPr lang="ru-RU" dirty="0" err="1">
                <a:latin typeface="Arial" panose="020B0604020202020204" pitchFamily="34" charset="0"/>
                <a:cs typeface="Arial" panose="020B0604020202020204" pitchFamily="34" charset="0"/>
              </a:rPr>
              <a:t>средствата</a:t>
            </a:r>
            <a:r>
              <a:rPr lang="ru-RU" dirty="0">
                <a:latin typeface="Arial" panose="020B0604020202020204" pitchFamily="34" charset="0"/>
                <a:cs typeface="Arial" panose="020B0604020202020204" pitchFamily="34" charset="0"/>
              </a:rPr>
              <a:t> за </a:t>
            </a:r>
            <a:r>
              <a:rPr lang="ru-RU" dirty="0" err="1">
                <a:latin typeface="Arial" panose="020B0604020202020204" pitchFamily="34" charset="0"/>
                <a:cs typeface="Arial" panose="020B0604020202020204" pitchFamily="34" charset="0"/>
              </a:rPr>
              <a:t>необходимата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подкрепа</a:t>
            </a:r>
            <a:r>
              <a:rPr lang="ru-RU" dirty="0">
                <a:latin typeface="Arial" panose="020B0604020202020204" pitchFamily="34" charset="0"/>
                <a:cs typeface="Arial" panose="020B0604020202020204" pitchFamily="34" charset="0"/>
              </a:rPr>
              <a:t> за </a:t>
            </a:r>
            <a:r>
              <a:rPr lang="ru-RU" dirty="0" err="1">
                <a:latin typeface="Arial" panose="020B0604020202020204" pitchFamily="34" charset="0"/>
                <a:cs typeface="Arial" panose="020B0604020202020204" pitchFamily="34" charset="0"/>
              </a:rPr>
              <a:t>социално</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приобщаване</a:t>
            </a:r>
            <a:r>
              <a:rPr lang="ru-RU" dirty="0">
                <a:latin typeface="Arial" panose="020B0604020202020204" pitchFamily="34" charset="0"/>
                <a:cs typeface="Arial" panose="020B0604020202020204" pitchFamily="34" charset="0"/>
              </a:rPr>
              <a:t>;</a:t>
            </a:r>
          </a:p>
          <a:p>
            <a:pPr algn="just"/>
            <a:r>
              <a:rPr lang="ru-RU" dirty="0" err="1">
                <a:latin typeface="Arial" panose="020B0604020202020204" pitchFamily="34" charset="0"/>
                <a:cs typeface="Arial" panose="020B0604020202020204" pitchFamily="34" charset="0"/>
              </a:rPr>
              <a:t>основните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принципи</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които</a:t>
            </a:r>
            <a:r>
              <a:rPr lang="ru-RU" dirty="0">
                <a:latin typeface="Arial" panose="020B0604020202020204" pitchFamily="34" charset="0"/>
                <a:cs typeface="Arial" panose="020B0604020202020204" pitchFamily="34" charset="0"/>
              </a:rPr>
              <a:t> определят </a:t>
            </a:r>
            <a:r>
              <a:rPr lang="ru-RU" dirty="0" err="1">
                <a:latin typeface="Arial" panose="020B0604020202020204" pitchFamily="34" charset="0"/>
                <a:cs typeface="Arial" panose="020B0604020202020204" pitchFamily="34" charset="0"/>
              </a:rPr>
              <a:t>личния</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избор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независимост</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равнопоставеност</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достъпност</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пълноценно</a:t>
            </a:r>
            <a:r>
              <a:rPr lang="ru-RU" dirty="0">
                <a:latin typeface="Arial" panose="020B0604020202020204" pitchFamily="34" charset="0"/>
                <a:cs typeface="Arial" panose="020B0604020202020204" pitchFamily="34" charset="0"/>
              </a:rPr>
              <a:t> и </a:t>
            </a:r>
            <a:r>
              <a:rPr lang="ru-RU" dirty="0" err="1">
                <a:latin typeface="Arial" panose="020B0604020202020204" pitchFamily="34" charset="0"/>
                <a:cs typeface="Arial" panose="020B0604020202020204" pitchFamily="34" charset="0"/>
              </a:rPr>
              <a:t>ефективно</a:t>
            </a:r>
            <a:r>
              <a:rPr lang="ru-RU" dirty="0">
                <a:latin typeface="Arial" panose="020B0604020202020204" pitchFamily="34" charset="0"/>
                <a:cs typeface="Arial" panose="020B0604020202020204" pitchFamily="34" charset="0"/>
              </a:rPr>
              <a:t> участие в </a:t>
            </a:r>
            <a:r>
              <a:rPr lang="ru-RU" dirty="0" err="1">
                <a:latin typeface="Arial" panose="020B0604020202020204" pitchFamily="34" charset="0"/>
                <a:cs typeface="Arial" panose="020B0604020202020204" pitchFamily="34" charset="0"/>
              </a:rPr>
              <a:t>обществения</a:t>
            </a:r>
            <a:r>
              <a:rPr lang="ru-RU" dirty="0">
                <a:latin typeface="Arial" panose="020B0604020202020204" pitchFamily="34" charset="0"/>
                <a:cs typeface="Arial" panose="020B0604020202020204" pitchFamily="34" charset="0"/>
              </a:rPr>
              <a:t> живот на </a:t>
            </a:r>
            <a:r>
              <a:rPr lang="ru-RU" dirty="0" err="1">
                <a:latin typeface="Arial" panose="020B0604020202020204" pitchFamily="34" charset="0"/>
                <a:cs typeface="Arial" panose="020B0604020202020204" pitchFamily="34" charset="0"/>
              </a:rPr>
              <a:t>хората</a:t>
            </a:r>
            <a:r>
              <a:rPr lang="ru-RU" dirty="0">
                <a:latin typeface="Arial" panose="020B0604020202020204" pitchFamily="34" charset="0"/>
                <a:cs typeface="Arial" panose="020B0604020202020204" pitchFamily="34" charset="0"/>
              </a:rPr>
              <a:t> с </a:t>
            </a:r>
            <a:r>
              <a:rPr lang="ru-RU" dirty="0" err="1">
                <a:latin typeface="Arial" panose="020B0604020202020204" pitchFamily="34" charset="0"/>
                <a:cs typeface="Arial" panose="020B0604020202020204" pitchFamily="34" charset="0"/>
              </a:rPr>
              <a:t>увреждания</a:t>
            </a:r>
            <a:r>
              <a:rPr lang="ru-RU" dirty="0">
                <a:latin typeface="Arial" panose="020B0604020202020204" pitchFamily="34" charset="0"/>
                <a:cs typeface="Arial" panose="020B0604020202020204" pitchFamily="34" charset="0"/>
              </a:rPr>
              <a:t> и </a:t>
            </a:r>
            <a:r>
              <a:rPr lang="ru-RU" dirty="0" err="1">
                <a:latin typeface="Arial" panose="020B0604020202020204" pitchFamily="34" charset="0"/>
                <a:cs typeface="Arial" panose="020B0604020202020204" pitchFamily="34" charset="0"/>
              </a:rPr>
              <a:t>техните</a:t>
            </a:r>
            <a:r>
              <a:rPr lang="ru-RU" dirty="0">
                <a:latin typeface="Arial" panose="020B0604020202020204" pitchFamily="34" charset="0"/>
                <a:cs typeface="Arial" panose="020B0604020202020204" pitchFamily="34" charset="0"/>
              </a:rPr>
              <a:t> семейства.</a:t>
            </a:r>
          </a:p>
          <a:p>
            <a:pPr algn="just"/>
            <a:r>
              <a:rPr lang="ru-RU" dirty="0" err="1">
                <a:latin typeface="Arial" panose="020B0604020202020204" pitchFamily="34" charset="0"/>
                <a:cs typeface="Arial" panose="020B0604020202020204" pitchFamily="34" charset="0"/>
              </a:rPr>
              <a:t>хоризонталния</a:t>
            </a:r>
            <a:r>
              <a:rPr lang="ru-RU" dirty="0">
                <a:latin typeface="Arial" panose="020B0604020202020204" pitchFamily="34" charset="0"/>
                <a:cs typeface="Arial" panose="020B0604020202020204" pitchFamily="34" charset="0"/>
              </a:rPr>
              <a:t> характер на </a:t>
            </a:r>
            <a:r>
              <a:rPr lang="ru-RU" dirty="0" err="1">
                <a:latin typeface="Arial" panose="020B0604020202020204" pitchFamily="34" charset="0"/>
                <a:cs typeface="Arial" panose="020B0604020202020204" pitchFamily="34" charset="0"/>
              </a:rPr>
              <a:t>политиката</a:t>
            </a:r>
            <a:r>
              <a:rPr lang="ru-RU" dirty="0">
                <a:latin typeface="Arial" panose="020B0604020202020204" pitchFamily="34" charset="0"/>
                <a:cs typeface="Arial" panose="020B0604020202020204" pitchFamily="34" charset="0"/>
              </a:rPr>
              <a:t> за </a:t>
            </a:r>
            <a:r>
              <a:rPr lang="ru-RU" dirty="0" err="1">
                <a:latin typeface="Arial" panose="020B0604020202020204" pitchFamily="34" charset="0"/>
                <a:cs typeface="Arial" panose="020B0604020202020204" pitchFamily="34" charset="0"/>
              </a:rPr>
              <a:t>правата</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хората</a:t>
            </a:r>
            <a:r>
              <a:rPr lang="ru-RU" dirty="0">
                <a:latin typeface="Arial" panose="020B0604020202020204" pitchFamily="34" charset="0"/>
                <a:cs typeface="Arial" panose="020B0604020202020204" pitchFamily="34" charset="0"/>
              </a:rPr>
              <a:t> с </a:t>
            </a:r>
            <a:r>
              <a:rPr lang="ru-RU" dirty="0" err="1">
                <a:latin typeface="Arial" panose="020B0604020202020204" pitchFamily="34" charset="0"/>
                <a:cs typeface="Arial" panose="020B0604020202020204" pitchFamily="34" charset="0"/>
              </a:rPr>
              <a:t>увреждания</a:t>
            </a:r>
            <a:r>
              <a:rPr lang="ru-RU" dirty="0">
                <a:latin typeface="Arial" panose="020B0604020202020204" pitchFamily="34" charset="0"/>
                <a:cs typeface="Arial" panose="020B0604020202020204" pitchFamily="34" charset="0"/>
              </a:rPr>
              <a:t> и </a:t>
            </a:r>
            <a:r>
              <a:rPr lang="ru-RU" dirty="0" err="1">
                <a:latin typeface="Arial" panose="020B0604020202020204" pitchFamily="34" charset="0"/>
                <a:cs typeface="Arial" panose="020B0604020202020204" pitchFamily="34" charset="0"/>
              </a:rPr>
              <a:t>всички</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секторни</a:t>
            </a:r>
            <a:r>
              <a:rPr lang="ru-RU" dirty="0">
                <a:latin typeface="Arial" panose="020B0604020202020204" pitchFamily="34" charset="0"/>
                <a:cs typeface="Arial" panose="020B0604020202020204" pitchFamily="34" charset="0"/>
              </a:rPr>
              <a:t> политики, </a:t>
            </a:r>
            <a:r>
              <a:rPr lang="ru-RU" dirty="0" err="1">
                <a:latin typeface="Arial" panose="020B0604020202020204" pitchFamily="34" charset="0"/>
                <a:cs typeface="Arial" panose="020B0604020202020204" pitchFamily="34" charset="0"/>
              </a:rPr>
              <a:t>които</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следва</a:t>
            </a:r>
            <a:r>
              <a:rPr lang="ru-RU" dirty="0">
                <a:latin typeface="Arial" panose="020B0604020202020204" pitchFamily="34" charset="0"/>
                <a:cs typeface="Arial" panose="020B0604020202020204" pitchFamily="34" charset="0"/>
              </a:rPr>
              <a:t> да </a:t>
            </a:r>
            <a:r>
              <a:rPr lang="ru-RU" dirty="0" err="1">
                <a:latin typeface="Arial" panose="020B0604020202020204" pitchFamily="34" charset="0"/>
                <a:cs typeface="Arial" panose="020B0604020202020204" pitchFamily="34" charset="0"/>
              </a:rPr>
              <a:t>бъдат</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ангажирани</a:t>
            </a:r>
            <a:r>
              <a:rPr lang="ru-RU" dirty="0">
                <a:latin typeface="Arial" panose="020B0604020202020204" pitchFamily="34" charset="0"/>
                <a:cs typeface="Arial" panose="020B0604020202020204" pitchFamily="34" charset="0"/>
              </a:rPr>
              <a:t> при </a:t>
            </a:r>
            <a:r>
              <a:rPr lang="ru-RU" dirty="0" err="1">
                <a:latin typeface="Arial" panose="020B0604020202020204" pitchFamily="34" charset="0"/>
                <a:cs typeface="Arial" panose="020B0604020202020204" pitchFamily="34" charset="0"/>
              </a:rPr>
              <a:t>оказване</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подкрепата</a:t>
            </a:r>
            <a:r>
              <a:rPr lang="ru-RU" dirty="0">
                <a:latin typeface="Arial" panose="020B0604020202020204" pitchFamily="34" charset="0"/>
                <a:cs typeface="Arial" panose="020B0604020202020204" pitchFamily="34" charset="0"/>
              </a:rPr>
              <a:t> за </a:t>
            </a:r>
            <a:r>
              <a:rPr lang="ru-RU" dirty="0" err="1">
                <a:latin typeface="Arial" panose="020B0604020202020204" pitchFamily="34" charset="0"/>
                <a:cs typeface="Arial" panose="020B0604020202020204" pitchFamily="34" charset="0"/>
              </a:rPr>
              <a:t>хората</a:t>
            </a:r>
            <a:r>
              <a:rPr lang="ru-RU" dirty="0">
                <a:latin typeface="Arial" panose="020B0604020202020204" pitchFamily="34" charset="0"/>
                <a:cs typeface="Arial" panose="020B0604020202020204" pitchFamily="34" charset="0"/>
              </a:rPr>
              <a:t> с </a:t>
            </a:r>
            <a:r>
              <a:rPr lang="ru-RU" dirty="0" err="1">
                <a:latin typeface="Arial" panose="020B0604020202020204" pitchFamily="34" charset="0"/>
                <a:cs typeface="Arial" panose="020B0604020202020204" pitchFamily="34" charset="0"/>
              </a:rPr>
              <a:t>увреждания</a:t>
            </a:r>
            <a:r>
              <a:rPr lang="ru-RU" dirty="0">
                <a:latin typeface="Arial" panose="020B0604020202020204" pitchFamily="34" charset="0"/>
                <a:cs typeface="Arial" panose="020B0604020202020204" pitchFamily="34" charset="0"/>
              </a:rPr>
              <a:t>. </a:t>
            </a:r>
          </a:p>
          <a:p>
            <a:pPr algn="just"/>
            <a:r>
              <a:rPr lang="ru-RU" dirty="0" err="1">
                <a:latin typeface="Arial" panose="020B0604020202020204" pitchFamily="34" charset="0"/>
                <a:cs typeface="Arial" panose="020B0604020202020204" pitchFamily="34" charset="0"/>
              </a:rPr>
              <a:t>осигуряването</a:t>
            </a:r>
            <a:r>
              <a:rPr lang="ru-RU" dirty="0">
                <a:latin typeface="Arial" panose="020B0604020202020204" pitchFamily="34" charset="0"/>
                <a:cs typeface="Arial" panose="020B0604020202020204" pitchFamily="34" charset="0"/>
              </a:rPr>
              <a:t> на нови </a:t>
            </a:r>
            <a:r>
              <a:rPr lang="ru-RU" dirty="0" err="1">
                <a:latin typeface="Arial" panose="020B0604020202020204" pitchFamily="34" charset="0"/>
                <a:cs typeface="Arial" panose="020B0604020202020204" pitchFamily="34" charset="0"/>
              </a:rPr>
              <a:t>форми</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подкрепа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които</a:t>
            </a:r>
            <a:r>
              <a:rPr lang="ru-RU" dirty="0">
                <a:latin typeface="Arial" panose="020B0604020202020204" pitchFamily="34" charset="0"/>
                <a:cs typeface="Arial" panose="020B0604020202020204" pitchFamily="34" charset="0"/>
              </a:rPr>
              <a:t> да </a:t>
            </a:r>
            <a:r>
              <a:rPr lang="ru-RU" dirty="0" err="1">
                <a:latin typeface="Arial" panose="020B0604020202020204" pitchFamily="34" charset="0"/>
                <a:cs typeface="Arial" panose="020B0604020202020204" pitchFamily="34" charset="0"/>
              </a:rPr>
              <a:t>бъдат</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идентифицирани</a:t>
            </a:r>
            <a:r>
              <a:rPr lang="ru-RU" dirty="0">
                <a:latin typeface="Arial" panose="020B0604020202020204" pitchFamily="34" charset="0"/>
                <a:cs typeface="Arial" panose="020B0604020202020204" pitchFamily="34" charset="0"/>
              </a:rPr>
              <a:t> чрез </a:t>
            </a:r>
            <a:r>
              <a:rPr lang="ru-RU" dirty="0" err="1">
                <a:latin typeface="Arial" panose="020B0604020202020204" pitchFamily="34" charset="0"/>
                <a:cs typeface="Arial" panose="020B0604020202020204" pitchFamily="34" charset="0"/>
              </a:rPr>
              <a:t>индивидуална</a:t>
            </a:r>
            <a:r>
              <a:rPr lang="ru-RU" dirty="0">
                <a:latin typeface="Arial" panose="020B0604020202020204" pitchFamily="34" charset="0"/>
                <a:cs typeface="Arial" panose="020B0604020202020204" pitchFamily="34" charset="0"/>
              </a:rPr>
              <a:t> оценка на </a:t>
            </a:r>
            <a:r>
              <a:rPr lang="ru-RU" dirty="0" err="1">
                <a:latin typeface="Arial" panose="020B0604020202020204" pitchFamily="34" charset="0"/>
                <a:cs typeface="Arial" panose="020B0604020202020204" pitchFamily="34" charset="0"/>
              </a:rPr>
              <a:t>потребностите</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2514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058931"/>
          </a:xfrm>
        </p:spPr>
        <p:txBody>
          <a:bodyPr>
            <a:noAutofit/>
          </a:bodyPr>
          <a:lstStyle/>
          <a:p>
            <a:pPr algn="ctr"/>
            <a:r>
              <a:rPr lang="en-US" sz="3200" dirty="0">
                <a:solidFill>
                  <a:schemeClr val="accent1">
                    <a:lumMod val="75000"/>
                  </a:schemeClr>
                </a:solidFill>
              </a:rPr>
              <a:t/>
            </a:r>
            <a:br>
              <a:rPr lang="en-US" sz="3200" dirty="0">
                <a:solidFill>
                  <a:schemeClr val="accent1">
                    <a:lumMod val="75000"/>
                  </a:schemeClr>
                </a:solidFill>
              </a:rPr>
            </a:br>
            <a:r>
              <a:rPr lang="bg-BG" sz="3600" dirty="0"/>
              <a:t>Други нормативни актове</a:t>
            </a:r>
            <a:r>
              <a:rPr lang="en-US" sz="2400" dirty="0">
                <a:effectLst/>
                <a:latin typeface="Calibri" panose="020F0502020204030204" pitchFamily="34" charset="0"/>
                <a:ea typeface="Calibri" panose="020F0502020204030204" pitchFamily="34" charset="0"/>
                <a:cs typeface="Times New Roman" panose="02020603050405020304" pitchFamily="18" charset="0"/>
              </a:rPr>
              <a:t/>
            </a:r>
            <a:br>
              <a:rPr lang="en-US" sz="2400" dirty="0">
                <a:effectLst/>
                <a:latin typeface="Calibri" panose="020F0502020204030204" pitchFamily="34" charset="0"/>
                <a:ea typeface="Calibri" panose="020F0502020204030204" pitchFamily="34" charset="0"/>
                <a:cs typeface="Times New Roman" panose="02020603050405020304" pitchFamily="18" charset="0"/>
              </a:rPr>
            </a:b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578429"/>
            <a:ext cx="11512627" cy="4987623"/>
          </a:xfrm>
        </p:spPr>
        <p:txBody>
          <a:bodyPr>
            <a:normAutofit lnSpcReduction="10000"/>
          </a:bodyPr>
          <a:lstStyle/>
          <a:p>
            <a:r>
              <a:rPr lang="bg-BG" dirty="0">
                <a:latin typeface="Arial" panose="020B0604020202020204" pitchFamily="34" charset="0"/>
                <a:cs typeface="Arial" panose="020B0604020202020204" pitchFamily="34" charset="0"/>
              </a:rPr>
              <a:t>Закон за личната помощ</a:t>
            </a:r>
          </a:p>
          <a:p>
            <a:r>
              <a:rPr lang="bg-BG" dirty="0">
                <a:latin typeface="Arial" panose="020B0604020202020204" pitchFamily="34" charset="0"/>
                <a:cs typeface="Arial" panose="020B0604020202020204" pitchFamily="34" charset="0"/>
              </a:rPr>
              <a:t>Закон за социалните услуги</a:t>
            </a:r>
          </a:p>
          <a:p>
            <a:r>
              <a:rPr lang="bg-BG" dirty="0">
                <a:latin typeface="Arial" panose="020B0604020202020204" pitchFamily="34" charset="0"/>
                <a:cs typeface="Arial" panose="020B0604020202020204" pitchFamily="34" charset="0"/>
              </a:rPr>
              <a:t>Закон за социалното подпомагане</a:t>
            </a:r>
          </a:p>
          <a:p>
            <a:r>
              <a:rPr lang="bg-BG" dirty="0">
                <a:latin typeface="Arial" panose="020B0604020202020204" pitchFamily="34" charset="0"/>
                <a:cs typeface="Arial" panose="020B0604020202020204" pitchFamily="34" charset="0"/>
              </a:rPr>
              <a:t>Кодекс за социално осигуряване</a:t>
            </a:r>
          </a:p>
          <a:p>
            <a:r>
              <a:rPr lang="bg-BG" dirty="0">
                <a:latin typeface="Arial" panose="020B0604020202020204" pitchFamily="34" charset="0"/>
                <a:cs typeface="Arial" panose="020B0604020202020204" pitchFamily="34" charset="0"/>
              </a:rPr>
              <a:t>Закон за семейните помощи за деца</a:t>
            </a:r>
          </a:p>
          <a:p>
            <a:r>
              <a:rPr lang="bg-BG" dirty="0">
                <a:latin typeface="Arial" panose="020B0604020202020204" pitchFamily="34" charset="0"/>
                <a:cs typeface="Arial" panose="020B0604020202020204" pitchFamily="34" charset="0"/>
              </a:rPr>
              <a:t>Закон за защита от дискриминация</a:t>
            </a:r>
          </a:p>
          <a:p>
            <a:r>
              <a:rPr lang="bg-BG" dirty="0">
                <a:latin typeface="Arial" panose="020B0604020202020204" pitchFamily="34" charset="0"/>
                <a:cs typeface="Arial" panose="020B0604020202020204" pitchFamily="34" charset="0"/>
              </a:rPr>
              <a:t>Закон за българския </a:t>
            </a:r>
            <a:r>
              <a:rPr lang="bg-BG" dirty="0" err="1">
                <a:latin typeface="Arial" panose="020B0604020202020204" pitchFamily="34" charset="0"/>
                <a:cs typeface="Arial" panose="020B0604020202020204" pitchFamily="34" charset="0"/>
              </a:rPr>
              <a:t>жестов</a:t>
            </a:r>
            <a:r>
              <a:rPr lang="bg-BG" dirty="0">
                <a:latin typeface="Arial" panose="020B0604020202020204" pitchFamily="34" charset="0"/>
                <a:cs typeface="Arial" panose="020B0604020202020204" pitchFamily="34" charset="0"/>
              </a:rPr>
              <a:t> език</a:t>
            </a:r>
          </a:p>
          <a:p>
            <a:r>
              <a:rPr lang="bg-BG" dirty="0">
                <a:latin typeface="Arial" panose="020B0604020202020204" pitchFamily="34" charset="0"/>
                <a:cs typeface="Arial" panose="020B0604020202020204" pitchFamily="34" charset="0"/>
              </a:rPr>
              <a:t>Правилници за прилагане на ЗХУ, ЗЛП, ЗСП</a:t>
            </a:r>
          </a:p>
          <a:p>
            <a:r>
              <a:rPr lang="ru-RU" dirty="0">
                <a:latin typeface="Arial" panose="020B0604020202020204" pitchFamily="34" charset="0"/>
                <a:cs typeface="Arial" panose="020B0604020202020204" pitchFamily="34" charset="0"/>
              </a:rPr>
              <a:t>Методика за </a:t>
            </a:r>
            <a:r>
              <a:rPr lang="ru-RU" dirty="0" err="1">
                <a:latin typeface="Arial" panose="020B0604020202020204" pitchFamily="34" charset="0"/>
                <a:cs typeface="Arial" panose="020B0604020202020204" pitchFamily="34" charset="0"/>
              </a:rPr>
              <a:t>извършване</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индивидуална</a:t>
            </a:r>
            <a:r>
              <a:rPr lang="ru-RU" dirty="0">
                <a:latin typeface="Arial" panose="020B0604020202020204" pitchFamily="34" charset="0"/>
                <a:cs typeface="Arial" panose="020B0604020202020204" pitchFamily="34" charset="0"/>
              </a:rPr>
              <a:t> оценка на </a:t>
            </a:r>
            <a:r>
              <a:rPr lang="ru-RU" dirty="0" err="1">
                <a:latin typeface="Arial" panose="020B0604020202020204" pitchFamily="34" charset="0"/>
                <a:cs typeface="Arial" panose="020B0604020202020204" pitchFamily="34" charset="0"/>
              </a:rPr>
              <a:t>потребностите</a:t>
            </a:r>
            <a:r>
              <a:rPr lang="ru-RU" dirty="0">
                <a:latin typeface="Arial" panose="020B0604020202020204" pitchFamily="34" charset="0"/>
                <a:cs typeface="Arial" panose="020B0604020202020204" pitchFamily="34" charset="0"/>
              </a:rPr>
              <a:t> от </a:t>
            </a:r>
            <a:r>
              <a:rPr lang="ru-RU" dirty="0" err="1">
                <a:latin typeface="Arial" panose="020B0604020202020204" pitchFamily="34" charset="0"/>
                <a:cs typeface="Arial" panose="020B0604020202020204" pitchFamily="34" charset="0"/>
              </a:rPr>
              <a:t>подкрепа</a:t>
            </a:r>
            <a:r>
              <a:rPr lang="ru-RU" dirty="0">
                <a:latin typeface="Arial" panose="020B0604020202020204" pitchFamily="34" charset="0"/>
                <a:cs typeface="Arial" panose="020B0604020202020204" pitchFamily="34" charset="0"/>
              </a:rPr>
              <a:t> за </a:t>
            </a:r>
            <a:r>
              <a:rPr lang="ru-RU" dirty="0" err="1">
                <a:latin typeface="Arial" panose="020B0604020202020204" pitchFamily="34" charset="0"/>
                <a:cs typeface="Arial" panose="020B0604020202020204" pitchFamily="34" charset="0"/>
              </a:rPr>
              <a:t>хората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Наредба</a:t>
            </a:r>
            <a:r>
              <a:rPr lang="ru-RU" dirty="0">
                <a:latin typeface="Arial" panose="020B0604020202020204" pitchFamily="34" charset="0"/>
                <a:cs typeface="Arial" panose="020B0604020202020204" pitchFamily="34" charset="0"/>
              </a:rPr>
              <a:t> по чл. 17 от ЗЛП</a:t>
            </a:r>
          </a:p>
          <a:p>
            <a:r>
              <a:rPr lang="ru-RU" dirty="0" err="1">
                <a:latin typeface="Arial" panose="020B0604020202020204" pitchFamily="34" charset="0"/>
                <a:cs typeface="Arial" panose="020B0604020202020204" pitchFamily="34" charset="0"/>
              </a:rPr>
              <a:t>Наредба</a:t>
            </a:r>
            <a:r>
              <a:rPr lang="ru-RU" dirty="0">
                <a:latin typeface="Arial" panose="020B0604020202020204" pitchFamily="34" charset="0"/>
                <a:cs typeface="Arial" panose="020B0604020202020204" pitchFamily="34" charset="0"/>
              </a:rPr>
              <a:t> за </a:t>
            </a:r>
            <a:r>
              <a:rPr lang="ru-RU" dirty="0" err="1">
                <a:latin typeface="Arial" panose="020B0604020202020204" pitchFamily="34" charset="0"/>
                <a:cs typeface="Arial" panose="020B0604020202020204" pitchFamily="34" charset="0"/>
              </a:rPr>
              <a:t>медицинската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експертиза</a:t>
            </a:r>
            <a:endParaRPr lang="ru-RU" dirty="0">
              <a:latin typeface="Arial" panose="020B0604020202020204" pitchFamily="34" charset="0"/>
              <a:cs typeface="Arial" panose="020B0604020202020204" pitchFamily="34" charset="0"/>
            </a:endParaRPr>
          </a:p>
          <a:p>
            <a:pPr marL="45720" indent="0">
              <a:buNone/>
            </a:pPr>
            <a:endParaRPr lang="en-US" dirty="0"/>
          </a:p>
        </p:txBody>
      </p:sp>
    </p:spTree>
    <p:extLst>
      <p:ext uri="{BB962C8B-B14F-4D97-AF65-F5344CB8AC3E}">
        <p14:creationId xmlns:p14="http://schemas.microsoft.com/office/powerpoint/2010/main" val="1023269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058931"/>
          </a:xfrm>
        </p:spPr>
        <p:txBody>
          <a:bodyPr>
            <a:noAutofit/>
          </a:bodyPr>
          <a:lstStyle/>
          <a:p>
            <a:pPr algn="ctr"/>
            <a:r>
              <a:rPr lang="en-US" sz="3200" dirty="0">
                <a:solidFill>
                  <a:schemeClr val="accent1">
                    <a:lumMod val="75000"/>
                  </a:schemeClr>
                </a:solidFill>
              </a:rPr>
              <a:t/>
            </a:r>
            <a:br>
              <a:rPr lang="en-US" sz="3200" dirty="0">
                <a:solidFill>
                  <a:schemeClr val="accent1">
                    <a:lumMod val="75000"/>
                  </a:schemeClr>
                </a:solidFill>
              </a:rPr>
            </a:br>
            <a:r>
              <a:rPr lang="ru-RU" sz="3600" dirty="0" err="1">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Отговорни</a:t>
            </a:r>
            <a:r>
              <a:rPr lang="ru-RU" sz="36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ru-RU" sz="3600" dirty="0" err="1">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органи</a:t>
            </a:r>
            <a:r>
              <a:rPr lang="ru-RU" sz="36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и институции</a:t>
            </a:r>
            <a:r>
              <a:rPr lang="en-US" sz="2400" dirty="0">
                <a:solidFill>
                  <a:schemeClr val="accent1">
                    <a:lumMod val="75000"/>
                  </a:schemeClr>
                </a:solidFill>
              </a:rPr>
              <a:t/>
            </a:r>
            <a:br>
              <a:rPr lang="en-US" sz="2400" dirty="0">
                <a:solidFill>
                  <a:schemeClr val="accent1">
                    <a:lumMod val="75000"/>
                  </a:schemeClr>
                </a:solidFill>
              </a:rPr>
            </a:b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578429"/>
            <a:ext cx="11512627" cy="4987623"/>
          </a:xfrm>
        </p:spPr>
        <p:txBody>
          <a:bodyPr>
            <a:normAutofit fontScale="92500" lnSpcReduction="20000"/>
          </a:bodyPr>
          <a:lstStyle/>
          <a:p>
            <a:pPr marL="0" indent="0">
              <a:buNone/>
            </a:pPr>
            <a:r>
              <a:rPr lang="bg-BG" b="1" dirty="0"/>
              <a:t>Политики на национално ниво</a:t>
            </a:r>
          </a:p>
          <a:p>
            <a:pPr algn="just"/>
            <a:r>
              <a:rPr lang="bg-BG" dirty="0"/>
              <a:t>Министерски съвет - определя държавната политика</a:t>
            </a:r>
          </a:p>
          <a:p>
            <a:pPr algn="just"/>
            <a:r>
              <a:rPr lang="bg-BG" dirty="0"/>
              <a:t>МТСП – координация, наблюдение и сътрудничество</a:t>
            </a:r>
          </a:p>
          <a:p>
            <a:pPr algn="just"/>
            <a:r>
              <a:rPr lang="bg-BG" dirty="0"/>
              <a:t>ИА „Агенция за хората с увреждания</a:t>
            </a:r>
            <a:r>
              <a:rPr lang="en-US" dirty="0"/>
              <a:t>”</a:t>
            </a:r>
            <a:r>
              <a:rPr lang="bg-BG" dirty="0"/>
              <a:t> – участва в координацията, поддържа информационна система и регистър, разработва </a:t>
            </a:r>
            <a:r>
              <a:rPr lang="ru-RU" dirty="0" err="1"/>
              <a:t>програми</a:t>
            </a:r>
            <a:r>
              <a:rPr lang="ru-RU" dirty="0"/>
              <a:t> и </a:t>
            </a:r>
            <a:r>
              <a:rPr lang="ru-RU" dirty="0" err="1"/>
              <a:t>финансира</a:t>
            </a:r>
            <a:r>
              <a:rPr lang="ru-RU" dirty="0"/>
              <a:t> мерки за: </a:t>
            </a:r>
            <a:r>
              <a:rPr lang="ru-RU" dirty="0" err="1"/>
              <a:t>стимулиране</a:t>
            </a:r>
            <a:r>
              <a:rPr lang="ru-RU" dirty="0"/>
              <a:t> на </a:t>
            </a:r>
            <a:r>
              <a:rPr lang="ru-RU" dirty="0" err="1"/>
              <a:t>стопанската</a:t>
            </a:r>
            <a:r>
              <a:rPr lang="ru-RU" dirty="0"/>
              <a:t> инициатива в интерес на </a:t>
            </a:r>
            <a:r>
              <a:rPr lang="ru-RU" dirty="0" err="1"/>
              <a:t>хората</a:t>
            </a:r>
            <a:r>
              <a:rPr lang="ru-RU" dirty="0"/>
              <a:t> с </a:t>
            </a:r>
            <a:r>
              <a:rPr lang="ru-RU" dirty="0" err="1"/>
              <a:t>увреждания</a:t>
            </a:r>
            <a:r>
              <a:rPr lang="ru-RU" dirty="0"/>
              <a:t>; за </a:t>
            </a:r>
            <a:r>
              <a:rPr lang="ru-RU" dirty="0" err="1"/>
              <a:t>рехабилитация</a:t>
            </a:r>
            <a:r>
              <a:rPr lang="ru-RU" dirty="0"/>
              <a:t>, интеграция и за </a:t>
            </a:r>
            <a:r>
              <a:rPr lang="ru-RU" dirty="0" err="1"/>
              <a:t>изграждане</a:t>
            </a:r>
            <a:r>
              <a:rPr lang="ru-RU" dirty="0"/>
              <a:t> на </a:t>
            </a:r>
            <a:r>
              <a:rPr lang="ru-RU" dirty="0" err="1"/>
              <a:t>достъпна</a:t>
            </a:r>
            <a:r>
              <a:rPr lang="ru-RU" dirty="0"/>
              <a:t> среда за </a:t>
            </a:r>
            <a:r>
              <a:rPr lang="ru-RU" dirty="0" err="1"/>
              <a:t>хората</a:t>
            </a:r>
            <a:r>
              <a:rPr lang="ru-RU" dirty="0"/>
              <a:t> с </a:t>
            </a:r>
            <a:r>
              <a:rPr lang="ru-RU" dirty="0" err="1"/>
              <a:t>увреждания</a:t>
            </a:r>
            <a:r>
              <a:rPr lang="ru-RU" dirty="0"/>
              <a:t> и др.</a:t>
            </a:r>
            <a:endParaRPr lang="bg-BG" dirty="0"/>
          </a:p>
          <a:p>
            <a:pPr algn="just"/>
            <a:r>
              <a:rPr lang="bg-BG" dirty="0"/>
              <a:t>Държавни и местни органи - с</a:t>
            </a:r>
            <a:r>
              <a:rPr lang="ru-RU" dirty="0" err="1"/>
              <a:t>ъздават</a:t>
            </a:r>
            <a:r>
              <a:rPr lang="ru-RU" dirty="0"/>
              <a:t> условия и </a:t>
            </a:r>
            <a:r>
              <a:rPr lang="ru-RU" dirty="0" err="1"/>
              <a:t>съдействат</a:t>
            </a:r>
            <a:r>
              <a:rPr lang="ru-RU" dirty="0"/>
              <a:t> за </a:t>
            </a:r>
            <a:r>
              <a:rPr lang="ru-RU" dirty="0" err="1"/>
              <a:t>реализирането</a:t>
            </a:r>
            <a:r>
              <a:rPr lang="ru-RU" dirty="0"/>
              <a:t> на </a:t>
            </a:r>
            <a:r>
              <a:rPr lang="ru-RU" dirty="0" err="1"/>
              <a:t>програми</a:t>
            </a:r>
            <a:r>
              <a:rPr lang="ru-RU" dirty="0"/>
              <a:t> и </a:t>
            </a:r>
            <a:r>
              <a:rPr lang="ru-RU" dirty="0" err="1"/>
              <a:t>проекти</a:t>
            </a:r>
            <a:r>
              <a:rPr lang="ru-RU" dirty="0"/>
              <a:t> (МТИТС, ММС, МОН, МК и др.)</a:t>
            </a:r>
          </a:p>
          <a:p>
            <a:pPr algn="just"/>
            <a:r>
              <a:rPr lang="ru-RU" dirty="0" err="1"/>
              <a:t>Съвет</a:t>
            </a:r>
            <a:r>
              <a:rPr lang="ru-RU" dirty="0"/>
              <a:t> за наблюдение </a:t>
            </a:r>
            <a:r>
              <a:rPr lang="ru-RU" dirty="0" err="1"/>
              <a:t>към</a:t>
            </a:r>
            <a:r>
              <a:rPr lang="ru-RU" dirty="0"/>
              <a:t> </a:t>
            </a:r>
            <a:r>
              <a:rPr lang="ru-RU" dirty="0" err="1"/>
              <a:t>омбудсмана</a:t>
            </a:r>
            <a:r>
              <a:rPr lang="ru-RU" dirty="0"/>
              <a:t> на РБ (</a:t>
            </a:r>
            <a:r>
              <a:rPr lang="ru-RU" dirty="0" err="1"/>
              <a:t>администриране</a:t>
            </a:r>
            <a:r>
              <a:rPr lang="ru-RU" dirty="0"/>
              <a:t>), НСХУ </a:t>
            </a:r>
            <a:r>
              <a:rPr lang="ru-RU" dirty="0" err="1"/>
              <a:t>към</a:t>
            </a:r>
            <a:r>
              <a:rPr lang="ru-RU" dirty="0"/>
              <a:t> МТСП</a:t>
            </a:r>
            <a:endParaRPr lang="bg-BG" dirty="0"/>
          </a:p>
          <a:p>
            <a:pPr marL="0" indent="0" algn="just">
              <a:buNone/>
            </a:pPr>
            <a:r>
              <a:rPr lang="bg-BG" b="1" dirty="0"/>
              <a:t>Надграждащи политики на местно ниво</a:t>
            </a:r>
          </a:p>
          <a:p>
            <a:pPr algn="just"/>
            <a:r>
              <a:rPr lang="bg-BG" dirty="0"/>
              <a:t>Общини </a:t>
            </a:r>
          </a:p>
          <a:p>
            <a:pPr marL="0" indent="0" algn="just">
              <a:buNone/>
            </a:pPr>
            <a:r>
              <a:rPr lang="bg-BG" b="1" dirty="0"/>
              <a:t>Други</a:t>
            </a:r>
            <a:r>
              <a:rPr lang="bg-BG" dirty="0"/>
              <a:t> - </a:t>
            </a:r>
            <a:r>
              <a:rPr lang="ru-RU" dirty="0" err="1"/>
              <a:t>Областни</a:t>
            </a:r>
            <a:r>
              <a:rPr lang="ru-RU" dirty="0"/>
              <a:t> </a:t>
            </a:r>
            <a:r>
              <a:rPr lang="ru-RU" dirty="0" err="1"/>
              <a:t>съвети</a:t>
            </a:r>
            <a:r>
              <a:rPr lang="ru-RU" dirty="0"/>
              <a:t> за </a:t>
            </a:r>
            <a:r>
              <a:rPr lang="ru-RU" dirty="0" err="1"/>
              <a:t>провеждане</a:t>
            </a:r>
            <a:r>
              <a:rPr lang="ru-RU" dirty="0"/>
              <a:t> на </a:t>
            </a:r>
            <a:r>
              <a:rPr lang="ru-RU" dirty="0" err="1"/>
              <a:t>политиката</a:t>
            </a:r>
            <a:r>
              <a:rPr lang="ru-RU" dirty="0"/>
              <a:t> за </a:t>
            </a:r>
            <a:r>
              <a:rPr lang="ru-RU" dirty="0" err="1"/>
              <a:t>правата</a:t>
            </a:r>
            <a:r>
              <a:rPr lang="ru-RU" dirty="0"/>
              <a:t> на </a:t>
            </a:r>
            <a:r>
              <a:rPr lang="ru-RU" dirty="0" err="1"/>
              <a:t>хората</a:t>
            </a:r>
            <a:r>
              <a:rPr lang="ru-RU" dirty="0"/>
              <a:t> с </a:t>
            </a:r>
            <a:r>
              <a:rPr lang="ru-RU" dirty="0" err="1"/>
              <a:t>увреждания</a:t>
            </a:r>
            <a:r>
              <a:rPr lang="ru-RU" dirty="0"/>
              <a:t>, </a:t>
            </a:r>
            <a:r>
              <a:rPr lang="ru-RU" dirty="0" err="1"/>
              <a:t>координатори</a:t>
            </a:r>
            <a:r>
              <a:rPr lang="ru-RU" dirty="0"/>
              <a:t> по </a:t>
            </a:r>
            <a:r>
              <a:rPr lang="ru-RU" dirty="0" err="1"/>
              <a:t>правата</a:t>
            </a:r>
            <a:r>
              <a:rPr lang="ru-RU" dirty="0"/>
              <a:t> на </a:t>
            </a:r>
            <a:r>
              <a:rPr lang="ru-RU" dirty="0" err="1"/>
              <a:t>хората</a:t>
            </a:r>
            <a:r>
              <a:rPr lang="ru-RU" dirty="0"/>
              <a:t> с </a:t>
            </a:r>
            <a:r>
              <a:rPr lang="ru-RU" dirty="0" err="1"/>
              <a:t>увреждания</a:t>
            </a:r>
            <a:r>
              <a:rPr lang="ru-RU" dirty="0"/>
              <a:t> </a:t>
            </a:r>
            <a:r>
              <a:rPr lang="ru-RU" dirty="0" err="1"/>
              <a:t>към</a:t>
            </a:r>
            <a:r>
              <a:rPr lang="ru-RU" dirty="0"/>
              <a:t> </a:t>
            </a:r>
            <a:r>
              <a:rPr lang="ru-RU" dirty="0" err="1"/>
              <a:t>централните</a:t>
            </a:r>
            <a:r>
              <a:rPr lang="ru-RU" dirty="0"/>
              <a:t> и </a:t>
            </a:r>
            <a:r>
              <a:rPr lang="ru-RU" dirty="0" err="1"/>
              <a:t>териториалните</a:t>
            </a:r>
            <a:r>
              <a:rPr lang="ru-RU" dirty="0"/>
              <a:t> </a:t>
            </a:r>
            <a:r>
              <a:rPr lang="ru-RU" dirty="0" err="1"/>
              <a:t>органи</a:t>
            </a:r>
            <a:r>
              <a:rPr lang="ru-RU" dirty="0"/>
              <a:t> на </a:t>
            </a:r>
            <a:r>
              <a:rPr lang="ru-RU" dirty="0" err="1"/>
              <a:t>изпълнителна</a:t>
            </a:r>
            <a:r>
              <a:rPr lang="ru-RU" dirty="0"/>
              <a:t> </a:t>
            </a:r>
            <a:r>
              <a:rPr lang="ru-RU" dirty="0" err="1"/>
              <a:t>власт</a:t>
            </a:r>
            <a:r>
              <a:rPr lang="ru-RU" dirty="0"/>
              <a:t>.</a:t>
            </a:r>
            <a:endParaRPr lang="en-US" dirty="0"/>
          </a:p>
          <a:p>
            <a:pPr marL="45720" indent="0">
              <a:buNone/>
            </a:pPr>
            <a:endParaRPr lang="en-US" dirty="0"/>
          </a:p>
        </p:txBody>
      </p:sp>
    </p:spTree>
    <p:extLst>
      <p:ext uri="{BB962C8B-B14F-4D97-AF65-F5344CB8AC3E}">
        <p14:creationId xmlns:p14="http://schemas.microsoft.com/office/powerpoint/2010/main" val="3526162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058931"/>
          </a:xfrm>
        </p:spPr>
        <p:txBody>
          <a:bodyPr>
            <a:noAutofit/>
          </a:bodyPr>
          <a:lstStyle/>
          <a:p>
            <a:pPr algn="ctr"/>
            <a:r>
              <a:rPr lang="en-US" sz="3200" dirty="0">
                <a:solidFill>
                  <a:schemeClr val="accent1">
                    <a:lumMod val="75000"/>
                  </a:schemeClr>
                </a:solidFill>
              </a:rPr>
              <a:t/>
            </a:r>
            <a:br>
              <a:rPr lang="en-US" sz="3200" dirty="0">
                <a:solidFill>
                  <a:schemeClr val="accent1">
                    <a:lumMod val="75000"/>
                  </a:schemeClr>
                </a:solidFill>
              </a:rPr>
            </a:br>
            <a:r>
              <a:rPr lang="bg-BG" sz="3200" dirty="0">
                <a:effectLst/>
                <a:latin typeface="Calibri" panose="020F0502020204030204" pitchFamily="34" charset="0"/>
                <a:ea typeface="Calibri" panose="020F0502020204030204" pitchFamily="34" charset="0"/>
                <a:cs typeface="Times New Roman" panose="02020603050405020304" pitchFamily="18" charset="0"/>
              </a:rPr>
              <a:t>Резултати на национално ниво</a:t>
            </a:r>
            <a:r>
              <a:rPr lang="en-US" sz="3200" dirty="0">
                <a:solidFill>
                  <a:schemeClr val="accent1">
                    <a:lumMod val="75000"/>
                  </a:schemeClr>
                </a:solidFill>
              </a:rPr>
              <a:t/>
            </a:r>
            <a:br>
              <a:rPr lang="en-US" sz="3200" dirty="0">
                <a:solidFill>
                  <a:schemeClr val="accent1">
                    <a:lumMod val="75000"/>
                  </a:schemeClr>
                </a:solidFill>
              </a:rPr>
            </a:br>
            <a:endParaRPr lang="ru-RU" sz="1800" b="1" i="1" dirty="0">
              <a:solidFill>
                <a:schemeClr val="accent1">
                  <a:lumMod val="75000"/>
                </a:schemeClr>
              </a:solidFill>
            </a:endParaRPr>
          </a:p>
        </p:txBody>
      </p:sp>
      <p:sp>
        <p:nvSpPr>
          <p:cNvPr id="3" name="Контейнер за съдържание 2"/>
          <p:cNvSpPr>
            <a:spLocks noGrp="1"/>
          </p:cNvSpPr>
          <p:nvPr>
            <p:ph idx="1"/>
          </p:nvPr>
        </p:nvSpPr>
        <p:spPr>
          <a:xfrm>
            <a:off x="374573" y="1578429"/>
            <a:ext cx="11512627" cy="4987623"/>
          </a:xfrm>
        </p:spPr>
        <p:txBody>
          <a:bodyPr>
            <a:normAutofit fontScale="55000" lnSpcReduction="20000"/>
          </a:bodyPr>
          <a:lstStyle/>
          <a:p>
            <a:r>
              <a:rPr lang="ru-RU" sz="3200" dirty="0">
                <a:latin typeface="Arial" panose="020B0604020202020204" pitchFamily="34" charset="0"/>
                <a:cs typeface="Arial" panose="020B0604020202020204" pitchFamily="34" charset="0"/>
              </a:rPr>
              <a:t>Увеличен  </a:t>
            </a:r>
            <a:r>
              <a:rPr lang="ru-RU" sz="3200" dirty="0" err="1">
                <a:latin typeface="Arial" panose="020B0604020202020204" pitchFamily="34" charset="0"/>
                <a:cs typeface="Arial" panose="020B0604020202020204" pitchFamily="34" charset="0"/>
              </a:rPr>
              <a:t>брой</a:t>
            </a:r>
            <a:r>
              <a:rPr lang="ru-RU" sz="3200" dirty="0">
                <a:latin typeface="Arial" panose="020B0604020202020204" pitchFamily="34" charset="0"/>
                <a:cs typeface="Arial" panose="020B0604020202020204" pitchFamily="34" charset="0"/>
              </a:rPr>
              <a:t> на </a:t>
            </a:r>
            <a:r>
              <a:rPr lang="ru-RU" sz="3200" dirty="0" err="1">
                <a:latin typeface="Arial" panose="020B0604020202020204" pitchFamily="34" charset="0"/>
                <a:cs typeface="Arial" panose="020B0604020202020204" pitchFamily="34" charset="0"/>
              </a:rPr>
              <a:t>децата</a:t>
            </a:r>
            <a:r>
              <a:rPr lang="ru-RU" sz="3200" dirty="0">
                <a:latin typeface="Arial" panose="020B0604020202020204" pitchFamily="34" charset="0"/>
                <a:cs typeface="Arial" panose="020B0604020202020204" pitchFamily="34" charset="0"/>
              </a:rPr>
              <a:t> с </a:t>
            </a:r>
            <a:r>
              <a:rPr lang="ru-RU" sz="3200" dirty="0" err="1">
                <a:latin typeface="Arial" panose="020B0604020202020204" pitchFamily="34" charset="0"/>
                <a:cs typeface="Arial" panose="020B0604020202020204" pitchFamily="34" charset="0"/>
              </a:rPr>
              <a:t>увреждания</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които</a:t>
            </a:r>
            <a:r>
              <a:rPr lang="ru-RU" sz="3200" dirty="0">
                <a:latin typeface="Arial" panose="020B0604020202020204" pitchFamily="34" charset="0"/>
                <a:cs typeface="Arial" panose="020B0604020202020204" pitchFamily="34" charset="0"/>
              </a:rPr>
              <a:t> се </a:t>
            </a:r>
            <a:r>
              <a:rPr lang="ru-RU" sz="3200" dirty="0" err="1">
                <a:latin typeface="Arial" panose="020B0604020202020204" pitchFamily="34" charset="0"/>
                <a:cs typeface="Arial" panose="020B0604020202020204" pitchFamily="34" charset="0"/>
              </a:rPr>
              <a:t>отглеждат</a:t>
            </a:r>
            <a:r>
              <a:rPr lang="ru-RU" sz="3200" dirty="0">
                <a:latin typeface="Arial" panose="020B0604020202020204" pitchFamily="34" charset="0"/>
                <a:cs typeface="Arial" panose="020B0604020202020204" pitchFamily="34" charset="0"/>
              </a:rPr>
              <a:t> от </a:t>
            </a:r>
            <a:r>
              <a:rPr lang="ru-RU" sz="3200" dirty="0" err="1">
                <a:latin typeface="Arial" panose="020B0604020202020204" pitchFamily="34" charset="0"/>
                <a:cs typeface="Arial" panose="020B0604020202020204" pitchFamily="34" charset="0"/>
              </a:rPr>
              <a:t>техните</a:t>
            </a:r>
            <a:r>
              <a:rPr lang="ru-RU" sz="3200" dirty="0">
                <a:latin typeface="Arial" panose="020B0604020202020204" pitchFamily="34" charset="0"/>
                <a:cs typeface="Arial" panose="020B0604020202020204" pitchFamily="34" charset="0"/>
              </a:rPr>
              <a:t> семейства или от </a:t>
            </a:r>
            <a:r>
              <a:rPr lang="ru-RU" sz="3200" dirty="0" err="1">
                <a:latin typeface="Arial" panose="020B0604020202020204" pitchFamily="34" charset="0"/>
                <a:cs typeface="Arial" panose="020B0604020202020204" pitchFamily="34" charset="0"/>
              </a:rPr>
              <a:t>роднини</a:t>
            </a:r>
            <a:r>
              <a:rPr lang="ru-RU" sz="3200" dirty="0">
                <a:latin typeface="Arial" panose="020B0604020202020204" pitchFamily="34" charset="0"/>
                <a:cs typeface="Arial" panose="020B0604020202020204" pitchFamily="34" charset="0"/>
              </a:rPr>
              <a:t> или близки и </a:t>
            </a:r>
            <a:r>
              <a:rPr lang="ru-RU" sz="3200" dirty="0" err="1">
                <a:latin typeface="Arial" panose="020B0604020202020204" pitchFamily="34" charset="0"/>
                <a:cs typeface="Arial" panose="020B0604020202020204" pitchFamily="34" charset="0"/>
              </a:rPr>
              <a:t>броя</a:t>
            </a:r>
            <a:r>
              <a:rPr lang="ru-RU" sz="3200" dirty="0">
                <a:latin typeface="Arial" panose="020B0604020202020204" pitchFamily="34" charset="0"/>
                <a:cs typeface="Arial" panose="020B0604020202020204" pitchFamily="34" charset="0"/>
              </a:rPr>
              <a:t> на </a:t>
            </a:r>
            <a:r>
              <a:rPr lang="ru-RU" sz="3200" dirty="0" err="1">
                <a:latin typeface="Arial" panose="020B0604020202020204" pitchFamily="34" charset="0"/>
                <a:cs typeface="Arial" panose="020B0604020202020204" pitchFamily="34" charset="0"/>
              </a:rPr>
              <a:t>лицата</a:t>
            </a:r>
            <a:r>
              <a:rPr lang="ru-RU" sz="3200" dirty="0">
                <a:latin typeface="Arial" panose="020B0604020202020204" pitchFamily="34" charset="0"/>
                <a:cs typeface="Arial" panose="020B0604020202020204" pitchFamily="34" charset="0"/>
              </a:rPr>
              <a:t> с </a:t>
            </a:r>
            <a:r>
              <a:rPr lang="ru-RU" sz="3200" dirty="0" err="1">
                <a:latin typeface="Arial" panose="020B0604020202020204" pitchFamily="34" charset="0"/>
                <a:cs typeface="Arial" panose="020B0604020202020204" pitchFamily="34" charset="0"/>
              </a:rPr>
              <a:t>увреждания</a:t>
            </a:r>
            <a:r>
              <a:rPr lang="ru-RU" sz="3200" dirty="0">
                <a:latin typeface="Arial" panose="020B0604020202020204" pitchFamily="34" charset="0"/>
                <a:cs typeface="Arial" panose="020B0604020202020204" pitchFamily="34" charset="0"/>
              </a:rPr>
              <a:t> преодолели </a:t>
            </a:r>
            <a:r>
              <a:rPr lang="ru-RU" sz="3200" dirty="0" err="1">
                <a:latin typeface="Arial" panose="020B0604020202020204" pitchFamily="34" charset="0"/>
                <a:cs typeface="Arial" panose="020B0604020202020204" pitchFamily="34" charset="0"/>
              </a:rPr>
              <a:t>социалната</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изолация</a:t>
            </a:r>
            <a:r>
              <a:rPr lang="ru-RU" sz="3200" dirty="0">
                <a:latin typeface="Arial" panose="020B0604020202020204" pitchFamily="34" charset="0"/>
                <a:cs typeface="Arial" panose="020B0604020202020204" pitchFamily="34" charset="0"/>
              </a:rPr>
              <a:t>. </a:t>
            </a:r>
          </a:p>
          <a:p>
            <a:r>
              <a:rPr lang="ru-RU" sz="3200" dirty="0" err="1">
                <a:latin typeface="Arial" panose="020B0604020202020204" pitchFamily="34" charset="0"/>
                <a:cs typeface="Arial" panose="020B0604020202020204" pitchFamily="34" charset="0"/>
              </a:rPr>
              <a:t>Постигнато</a:t>
            </a:r>
            <a:r>
              <a:rPr lang="ru-RU" sz="3200" dirty="0">
                <a:latin typeface="Arial" panose="020B0604020202020204" pitchFamily="34" charset="0"/>
                <a:cs typeface="Arial" panose="020B0604020202020204" pitchFamily="34" charset="0"/>
              </a:rPr>
              <a:t> е развитие на </a:t>
            </a:r>
            <a:r>
              <a:rPr lang="ru-RU" sz="3200" dirty="0" err="1">
                <a:latin typeface="Arial" panose="020B0604020202020204" pitchFamily="34" charset="0"/>
                <a:cs typeface="Arial" panose="020B0604020202020204" pitchFamily="34" charset="0"/>
              </a:rPr>
              <a:t>алтернативни</a:t>
            </a:r>
            <a:r>
              <a:rPr lang="ru-RU" sz="3200" dirty="0">
                <a:latin typeface="Arial" panose="020B0604020202020204" pitchFamily="34" charset="0"/>
                <a:cs typeface="Arial" panose="020B0604020202020204" pitchFamily="34" charset="0"/>
              </a:rPr>
              <a:t> услуги и </a:t>
            </a:r>
            <a:r>
              <a:rPr lang="ru-RU" sz="3200" dirty="0" err="1">
                <a:latin typeface="Arial" panose="020B0604020202020204" pitchFamily="34" charset="0"/>
                <a:cs typeface="Arial" panose="020B0604020202020204" pitchFamily="34" charset="0"/>
              </a:rPr>
              <a:t>грижи</a:t>
            </a:r>
            <a:r>
              <a:rPr lang="ru-RU" sz="3200" dirty="0">
                <a:latin typeface="Arial" panose="020B0604020202020204" pitchFamily="34" charset="0"/>
                <a:cs typeface="Arial" panose="020B0604020202020204" pitchFamily="34" charset="0"/>
              </a:rPr>
              <a:t> за </a:t>
            </a:r>
            <a:r>
              <a:rPr lang="ru-RU" sz="3200" dirty="0" err="1">
                <a:latin typeface="Arial" panose="020B0604020202020204" pitchFamily="34" charset="0"/>
                <a:cs typeface="Arial" panose="020B0604020202020204" pitchFamily="34" charset="0"/>
              </a:rPr>
              <a:t>деца</a:t>
            </a:r>
            <a:r>
              <a:rPr lang="ru-RU" sz="3200" dirty="0">
                <a:latin typeface="Arial" panose="020B0604020202020204" pitchFamily="34" charset="0"/>
                <a:cs typeface="Arial" panose="020B0604020202020204" pitchFamily="34" charset="0"/>
              </a:rPr>
              <a:t> с </a:t>
            </a:r>
            <a:r>
              <a:rPr lang="ru-RU" sz="3200" dirty="0" err="1">
                <a:latin typeface="Arial" panose="020B0604020202020204" pitchFamily="34" charset="0"/>
                <a:cs typeface="Arial" panose="020B0604020202020204" pitchFamily="34" charset="0"/>
              </a:rPr>
              <a:t>увреждания</a:t>
            </a:r>
            <a:r>
              <a:rPr lang="ru-RU" sz="3200" dirty="0">
                <a:latin typeface="Arial" panose="020B0604020202020204" pitchFamily="34" charset="0"/>
                <a:cs typeface="Arial" panose="020B0604020202020204" pitchFamily="34" charset="0"/>
              </a:rPr>
              <a:t> и за </a:t>
            </a:r>
            <a:r>
              <a:rPr lang="ru-RU" sz="3200" dirty="0" err="1">
                <a:latin typeface="Arial" panose="020B0604020202020204" pitchFamily="34" charset="0"/>
                <a:cs typeface="Arial" panose="020B0604020202020204" pitchFamily="34" charset="0"/>
              </a:rPr>
              <a:t>подпомагане</a:t>
            </a:r>
            <a:r>
              <a:rPr lang="ru-RU" sz="3200" dirty="0">
                <a:latin typeface="Arial" panose="020B0604020202020204" pitchFamily="34" charset="0"/>
                <a:cs typeface="Arial" panose="020B0604020202020204" pitchFamily="34" charset="0"/>
              </a:rPr>
              <a:t> на </a:t>
            </a:r>
            <a:r>
              <a:rPr lang="ru-RU" sz="3200" dirty="0" err="1">
                <a:latin typeface="Arial" panose="020B0604020202020204" pitchFamily="34" charset="0"/>
                <a:cs typeface="Arial" panose="020B0604020202020204" pitchFamily="34" charset="0"/>
              </a:rPr>
              <a:t>техните</a:t>
            </a:r>
            <a:r>
              <a:rPr lang="ru-RU" sz="3200" dirty="0">
                <a:latin typeface="Arial" panose="020B0604020202020204" pitchFamily="34" charset="0"/>
                <a:cs typeface="Arial" panose="020B0604020202020204" pitchFamily="34" charset="0"/>
              </a:rPr>
              <a:t> семейства, </a:t>
            </a:r>
            <a:r>
              <a:rPr lang="ru-RU" sz="3200" dirty="0" err="1">
                <a:latin typeface="Arial" panose="020B0604020202020204" pitchFamily="34" charset="0"/>
                <a:cs typeface="Arial" panose="020B0604020202020204" pitchFamily="34" charset="0"/>
              </a:rPr>
              <a:t>разширен</a:t>
            </a:r>
            <a:r>
              <a:rPr lang="ru-RU" sz="3200" dirty="0">
                <a:latin typeface="Arial" panose="020B0604020202020204" pitchFamily="34" charset="0"/>
                <a:cs typeface="Arial" panose="020B0604020202020204" pitchFamily="34" charset="0"/>
              </a:rPr>
              <a:t> е </a:t>
            </a:r>
            <a:r>
              <a:rPr lang="ru-RU" sz="3200" dirty="0" err="1">
                <a:latin typeface="Arial" panose="020B0604020202020204" pitchFamily="34" charset="0"/>
                <a:cs typeface="Arial" panose="020B0604020202020204" pitchFamily="34" charset="0"/>
              </a:rPr>
              <a:t>достъпът</a:t>
            </a:r>
            <a:r>
              <a:rPr lang="ru-RU" sz="3200" dirty="0">
                <a:latin typeface="Arial" panose="020B0604020202020204" pitchFamily="34" charset="0"/>
                <a:cs typeface="Arial" panose="020B0604020202020204" pitchFamily="34" charset="0"/>
              </a:rPr>
              <a:t> до образование и </a:t>
            </a:r>
            <a:r>
              <a:rPr lang="ru-RU" sz="3200" dirty="0" err="1">
                <a:latin typeface="Arial" panose="020B0604020202020204" pitchFamily="34" charset="0"/>
                <a:cs typeface="Arial" panose="020B0604020202020204" pitchFamily="34" charset="0"/>
              </a:rPr>
              <a:t>трудовия</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пазар</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както</a:t>
            </a:r>
            <a:r>
              <a:rPr lang="ru-RU" sz="3200" dirty="0">
                <a:latin typeface="Arial" panose="020B0604020202020204" pitchFamily="34" charset="0"/>
                <a:cs typeface="Arial" panose="020B0604020202020204" pitchFamily="34" charset="0"/>
              </a:rPr>
              <a:t> и </a:t>
            </a:r>
            <a:r>
              <a:rPr lang="ru-RU" sz="3200" dirty="0" err="1">
                <a:latin typeface="Arial" panose="020B0604020202020204" pitchFamily="34" charset="0"/>
                <a:cs typeface="Arial" panose="020B0604020202020204" pitchFamily="34" charset="0"/>
              </a:rPr>
              <a:t>възможностите</a:t>
            </a:r>
            <a:r>
              <a:rPr lang="ru-RU" sz="3200" dirty="0">
                <a:latin typeface="Arial" panose="020B0604020202020204" pitchFamily="34" charset="0"/>
                <a:cs typeface="Arial" panose="020B0604020202020204" pitchFamily="34" charset="0"/>
              </a:rPr>
              <a:t> за участие в </a:t>
            </a:r>
            <a:r>
              <a:rPr lang="ru-RU" sz="3200" dirty="0" err="1">
                <a:latin typeface="Arial" panose="020B0604020202020204" pitchFamily="34" charset="0"/>
                <a:cs typeface="Arial" panose="020B0604020202020204" pitchFamily="34" charset="0"/>
              </a:rPr>
              <a:t>икономическия</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социалния</a:t>
            </a:r>
            <a:r>
              <a:rPr lang="ru-RU" sz="3200" dirty="0">
                <a:latin typeface="Arial" panose="020B0604020202020204" pitchFamily="34" charset="0"/>
                <a:cs typeface="Arial" panose="020B0604020202020204" pitchFamily="34" charset="0"/>
              </a:rPr>
              <a:t> и </a:t>
            </a:r>
            <a:r>
              <a:rPr lang="ru-RU" sz="3200" dirty="0" err="1">
                <a:latin typeface="Arial" panose="020B0604020202020204" pitchFamily="34" charset="0"/>
                <a:cs typeface="Arial" panose="020B0604020202020204" pitchFamily="34" charset="0"/>
              </a:rPr>
              <a:t>културния</a:t>
            </a:r>
            <a:r>
              <a:rPr lang="ru-RU" sz="3200" dirty="0">
                <a:latin typeface="Arial" panose="020B0604020202020204" pitchFamily="34" charset="0"/>
                <a:cs typeface="Arial" panose="020B0604020202020204" pitchFamily="34" charset="0"/>
              </a:rPr>
              <a:t> живот на </a:t>
            </a:r>
            <a:r>
              <a:rPr lang="ru-RU" sz="3200" dirty="0" err="1">
                <a:latin typeface="Arial" panose="020B0604020202020204" pitchFamily="34" charset="0"/>
                <a:cs typeface="Arial" panose="020B0604020202020204" pitchFamily="34" charset="0"/>
              </a:rPr>
              <a:t>обществото</a:t>
            </a:r>
            <a:r>
              <a:rPr lang="ru-RU" sz="3200" dirty="0">
                <a:latin typeface="Arial" panose="020B0604020202020204" pitchFamily="34" charset="0"/>
                <a:cs typeface="Arial" panose="020B0604020202020204" pitchFamily="34" charset="0"/>
              </a:rPr>
              <a:t>. </a:t>
            </a:r>
          </a:p>
          <a:p>
            <a:r>
              <a:rPr lang="ru-RU" sz="3200" dirty="0" err="1">
                <a:latin typeface="Arial" panose="020B0604020202020204" pitchFamily="34" charset="0"/>
                <a:cs typeface="Arial" panose="020B0604020202020204" pitchFamily="34" charset="0"/>
              </a:rPr>
              <a:t>Заетостта</a:t>
            </a:r>
            <a:r>
              <a:rPr lang="ru-RU" sz="3200" dirty="0">
                <a:latin typeface="Arial" panose="020B0604020202020204" pitchFamily="34" charset="0"/>
                <a:cs typeface="Arial" panose="020B0604020202020204" pitchFamily="34" charset="0"/>
              </a:rPr>
              <a:t> на </a:t>
            </a:r>
            <a:r>
              <a:rPr lang="ru-RU" sz="3200" dirty="0" err="1">
                <a:latin typeface="Arial" panose="020B0604020202020204" pitchFamily="34" charset="0"/>
                <a:cs typeface="Arial" panose="020B0604020202020204" pitchFamily="34" charset="0"/>
              </a:rPr>
              <a:t>хората</a:t>
            </a:r>
            <a:r>
              <a:rPr lang="ru-RU" sz="3200" dirty="0">
                <a:latin typeface="Arial" panose="020B0604020202020204" pitchFamily="34" charset="0"/>
                <a:cs typeface="Arial" panose="020B0604020202020204" pitchFamily="34" charset="0"/>
              </a:rPr>
              <a:t> с </a:t>
            </a:r>
            <a:r>
              <a:rPr lang="ru-RU" sz="3200" dirty="0" err="1">
                <a:latin typeface="Arial" panose="020B0604020202020204" pitchFamily="34" charset="0"/>
                <a:cs typeface="Arial" panose="020B0604020202020204" pitchFamily="34" charset="0"/>
              </a:rPr>
              <a:t>увреждания</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може</a:t>
            </a:r>
            <a:r>
              <a:rPr lang="ru-RU" sz="3200" dirty="0">
                <a:latin typeface="Arial" panose="020B0604020202020204" pitchFamily="34" charset="0"/>
                <a:cs typeface="Arial" panose="020B0604020202020204" pitchFamily="34" charset="0"/>
              </a:rPr>
              <a:t> да се </a:t>
            </a:r>
            <a:r>
              <a:rPr lang="ru-RU" sz="3200" dirty="0" err="1">
                <a:latin typeface="Arial" panose="020B0604020202020204" pitchFamily="34" charset="0"/>
                <a:cs typeface="Arial" panose="020B0604020202020204" pitchFamily="34" charset="0"/>
              </a:rPr>
              <a:t>осъществява</a:t>
            </a:r>
            <a:r>
              <a:rPr lang="ru-RU" sz="3200" dirty="0">
                <a:latin typeface="Arial" panose="020B0604020202020204" pitchFamily="34" charset="0"/>
                <a:cs typeface="Arial" panose="020B0604020202020204" pitchFamily="34" charset="0"/>
              </a:rPr>
              <a:t> в </a:t>
            </a:r>
            <a:r>
              <a:rPr lang="ru-RU" sz="3200" dirty="0" err="1">
                <a:latin typeface="Arial" panose="020B0604020202020204" pitchFamily="34" charset="0"/>
                <a:cs typeface="Arial" panose="020B0604020202020204" pitchFamily="34" charset="0"/>
              </a:rPr>
              <a:t>обичайна</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специализирана</a:t>
            </a:r>
            <a:r>
              <a:rPr lang="ru-RU" sz="3200" dirty="0">
                <a:latin typeface="Arial" panose="020B0604020202020204" pitchFamily="34" charset="0"/>
                <a:cs typeface="Arial" panose="020B0604020202020204" pitchFamily="34" charset="0"/>
              </a:rPr>
              <a:t> и </a:t>
            </a:r>
            <a:r>
              <a:rPr lang="ru-RU" sz="3200" dirty="0" err="1">
                <a:latin typeface="Arial" panose="020B0604020202020204" pitchFamily="34" charset="0"/>
                <a:cs typeface="Arial" panose="020B0604020202020204" pitchFamily="34" charset="0"/>
              </a:rPr>
              <a:t>защитена</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работна</a:t>
            </a:r>
            <a:r>
              <a:rPr lang="ru-RU" sz="3200" dirty="0">
                <a:latin typeface="Arial" panose="020B0604020202020204" pitchFamily="34" charset="0"/>
                <a:cs typeface="Arial" panose="020B0604020202020204" pitchFamily="34" charset="0"/>
              </a:rPr>
              <a:t> среда </a:t>
            </a:r>
            <a:r>
              <a:rPr lang="en-US" sz="3200" dirty="0">
                <a:latin typeface="Arial" panose="020B0604020202020204" pitchFamily="34" charset="0"/>
                <a:cs typeface="Arial" panose="020B0604020202020204" pitchFamily="34" charset="0"/>
              </a:rPr>
              <a:t>(</a:t>
            </a:r>
            <a:r>
              <a:rPr lang="ru-RU" sz="3200" dirty="0">
                <a:latin typeface="Arial" panose="020B0604020202020204" pitchFamily="34" charset="0"/>
                <a:cs typeface="Arial" panose="020B0604020202020204" pitchFamily="34" charset="0"/>
              </a:rPr>
              <a:t>квота за </a:t>
            </a:r>
            <a:r>
              <a:rPr lang="ru-RU" sz="3200" dirty="0" err="1">
                <a:latin typeface="Arial" panose="020B0604020202020204" pitchFamily="34" charset="0"/>
                <a:cs typeface="Arial" panose="020B0604020202020204" pitchFamily="34" charset="0"/>
              </a:rPr>
              <a:t>работодателите</a:t>
            </a:r>
            <a:r>
              <a:rPr lang="ru-RU" sz="3200" dirty="0">
                <a:latin typeface="Arial" panose="020B0604020202020204" pitchFamily="34" charset="0"/>
                <a:cs typeface="Arial" panose="020B0604020202020204" pitchFamily="34" charset="0"/>
              </a:rPr>
              <a:t> да </a:t>
            </a:r>
            <a:r>
              <a:rPr lang="ru-RU" sz="3200" dirty="0" err="1">
                <a:latin typeface="Arial" panose="020B0604020202020204" pitchFamily="34" charset="0"/>
                <a:cs typeface="Arial" panose="020B0604020202020204" pitchFamily="34" charset="0"/>
              </a:rPr>
              <a:t>назначават</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работници</a:t>
            </a:r>
            <a:r>
              <a:rPr lang="ru-RU" sz="3200" dirty="0">
                <a:latin typeface="Arial" panose="020B0604020202020204" pitchFamily="34" charset="0"/>
                <a:cs typeface="Arial" panose="020B0604020202020204" pitchFamily="34" charset="0"/>
              </a:rPr>
              <a:t> и служители с </a:t>
            </a:r>
            <a:r>
              <a:rPr lang="ru-RU" sz="3200" dirty="0" err="1">
                <a:latin typeface="Arial" panose="020B0604020202020204" pitchFamily="34" charset="0"/>
                <a:cs typeface="Arial" panose="020B0604020202020204" pitchFamily="34" charset="0"/>
              </a:rPr>
              <a:t>трайни</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увреждания</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засегнати</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са</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работодателите</a:t>
            </a:r>
            <a:r>
              <a:rPr lang="ru-RU" sz="3200" dirty="0">
                <a:latin typeface="Arial" panose="020B0604020202020204" pitchFamily="34" charset="0"/>
                <a:cs typeface="Arial" panose="020B0604020202020204" pitchFamily="34" charset="0"/>
              </a:rPr>
              <a:t> с 50 и над 50 </a:t>
            </a:r>
            <a:r>
              <a:rPr lang="ru-RU" sz="3200" dirty="0" err="1">
                <a:latin typeface="Arial" panose="020B0604020202020204" pitchFamily="34" charset="0"/>
                <a:cs typeface="Arial" panose="020B0604020202020204" pitchFamily="34" charset="0"/>
              </a:rPr>
              <a:t>работници</a:t>
            </a:r>
            <a:r>
              <a:rPr lang="ru-RU" sz="3200" dirty="0">
                <a:latin typeface="Arial" panose="020B0604020202020204" pitchFamily="34" charset="0"/>
                <a:cs typeface="Arial" panose="020B0604020202020204" pitchFamily="34" charset="0"/>
              </a:rPr>
              <a:t> и служители от </a:t>
            </a:r>
            <a:r>
              <a:rPr lang="ru-RU" sz="3200" dirty="0" err="1">
                <a:latin typeface="Arial" panose="020B0604020202020204" pitchFamily="34" charset="0"/>
                <a:cs typeface="Arial" panose="020B0604020202020204" pitchFamily="34" charset="0"/>
              </a:rPr>
              <a:t>числеността</a:t>
            </a:r>
            <a:r>
              <a:rPr lang="ru-RU" sz="3200" dirty="0">
                <a:latin typeface="Arial" panose="020B0604020202020204" pitchFamily="34" charset="0"/>
                <a:cs typeface="Arial" panose="020B0604020202020204" pitchFamily="34" charset="0"/>
              </a:rPr>
              <a:t> на персонала си). </a:t>
            </a:r>
          </a:p>
          <a:p>
            <a:r>
              <a:rPr lang="ru-RU" sz="3200" dirty="0" err="1">
                <a:latin typeface="Arial" panose="020B0604020202020204" pitchFamily="34" charset="0"/>
                <a:cs typeface="Arial" panose="020B0604020202020204" pitchFamily="34" charset="0"/>
              </a:rPr>
              <a:t>Продължава</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надграждане</a:t>
            </a:r>
            <a:r>
              <a:rPr lang="en-US" sz="3200" dirty="0">
                <a:latin typeface="Arial" panose="020B0604020202020204" pitchFamily="34" charset="0"/>
                <a:cs typeface="Arial" panose="020B0604020202020204" pitchFamily="34" charset="0"/>
              </a:rPr>
              <a:t> </a:t>
            </a:r>
            <a:r>
              <a:rPr lang="ru-RU" sz="3200" dirty="0">
                <a:latin typeface="Arial" panose="020B0604020202020204" pitchFamily="34" charset="0"/>
                <a:cs typeface="Arial" panose="020B0604020202020204" pitchFamily="34" charset="0"/>
              </a:rPr>
              <a:t> на </a:t>
            </a:r>
            <a:r>
              <a:rPr lang="ru-RU" sz="3200" dirty="0" err="1">
                <a:latin typeface="Arial" panose="020B0604020202020204" pitchFamily="34" charset="0"/>
                <a:cs typeface="Arial" panose="020B0604020202020204" pitchFamily="34" charset="0"/>
              </a:rPr>
              <a:t>мерките</a:t>
            </a:r>
            <a:r>
              <a:rPr lang="ru-RU" sz="3200" dirty="0">
                <a:latin typeface="Arial" panose="020B0604020202020204" pitchFamily="34" charset="0"/>
                <a:cs typeface="Arial" panose="020B0604020202020204" pitchFamily="34" charset="0"/>
              </a:rPr>
              <a:t>, за </a:t>
            </a:r>
            <a:r>
              <a:rPr lang="ru-RU" sz="3200" dirty="0" err="1">
                <a:latin typeface="Arial" panose="020B0604020202020204" pitchFamily="34" charset="0"/>
                <a:cs typeface="Arial" panose="020B0604020202020204" pitchFamily="34" charset="0"/>
              </a:rPr>
              <a:t>специализираната</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работна</a:t>
            </a:r>
            <a:r>
              <a:rPr lang="ru-RU" sz="3200" dirty="0">
                <a:latin typeface="Arial" panose="020B0604020202020204" pitchFamily="34" charset="0"/>
                <a:cs typeface="Arial" panose="020B0604020202020204" pitchFamily="34" charset="0"/>
              </a:rPr>
              <a:t> среда, с цел да подкрепят </a:t>
            </a:r>
            <a:r>
              <a:rPr lang="ru-RU" sz="3200" dirty="0" err="1">
                <a:latin typeface="Arial" panose="020B0604020202020204" pitchFamily="34" charset="0"/>
                <a:cs typeface="Arial" panose="020B0604020202020204" pitchFamily="34" charset="0"/>
              </a:rPr>
              <a:t>специализираните</a:t>
            </a:r>
            <a:r>
              <a:rPr lang="ru-RU" sz="3200" dirty="0">
                <a:latin typeface="Arial" panose="020B0604020202020204" pitchFamily="34" charset="0"/>
                <a:cs typeface="Arial" panose="020B0604020202020204" pitchFamily="34" charset="0"/>
              </a:rPr>
              <a:t> предприятия и кооперации на хора с </a:t>
            </a:r>
            <a:r>
              <a:rPr lang="ru-RU" sz="3200" dirty="0" err="1">
                <a:latin typeface="Arial" panose="020B0604020202020204" pitchFamily="34" charset="0"/>
                <a:cs typeface="Arial" panose="020B0604020202020204" pitchFamily="34" charset="0"/>
              </a:rPr>
              <a:t>увреждания</a:t>
            </a:r>
            <a:r>
              <a:rPr lang="en-US" sz="3200" dirty="0">
                <a:latin typeface="Arial" panose="020B0604020202020204" pitchFamily="34" charset="0"/>
                <a:cs typeface="Arial" panose="020B0604020202020204" pitchFamily="34" charset="0"/>
              </a:rPr>
              <a:t> </a:t>
            </a:r>
            <a:r>
              <a:rPr lang="bg-BG" sz="3200" dirty="0">
                <a:latin typeface="Arial" panose="020B0604020202020204" pitchFamily="34" charset="0"/>
                <a:cs typeface="Arial" panose="020B0604020202020204" pitchFamily="34" charset="0"/>
              </a:rPr>
              <a:t>с </a:t>
            </a:r>
            <a:r>
              <a:rPr lang="ru-RU" sz="3200" dirty="0" err="1">
                <a:latin typeface="Arial" panose="020B0604020202020204" pitchFamily="34" charset="0"/>
                <a:cs typeface="Arial" panose="020B0604020202020204" pitchFamily="34" charset="0"/>
              </a:rPr>
              <a:t>възможности</a:t>
            </a:r>
            <a:r>
              <a:rPr lang="ru-RU" sz="3200" dirty="0">
                <a:latin typeface="Arial" panose="020B0604020202020204" pitchFamily="34" charset="0"/>
                <a:cs typeface="Arial" panose="020B0604020202020204" pitchFamily="34" charset="0"/>
              </a:rPr>
              <a:t> за </a:t>
            </a:r>
            <a:r>
              <a:rPr lang="ru-RU" sz="3200" dirty="0" err="1">
                <a:latin typeface="Arial" panose="020B0604020202020204" pitchFamily="34" charset="0"/>
                <a:cs typeface="Arial" panose="020B0604020202020204" pitchFamily="34" charset="0"/>
              </a:rPr>
              <a:t>изпълнение</a:t>
            </a:r>
            <a:r>
              <a:rPr lang="ru-RU" sz="3200" dirty="0">
                <a:latin typeface="Arial" panose="020B0604020202020204" pitchFamily="34" charset="0"/>
                <a:cs typeface="Arial" panose="020B0604020202020204" pitchFamily="34" charset="0"/>
              </a:rPr>
              <a:t> на </a:t>
            </a:r>
            <a:r>
              <a:rPr lang="ru-RU" sz="3200" dirty="0" err="1">
                <a:latin typeface="Arial" panose="020B0604020202020204" pitchFamily="34" charset="0"/>
                <a:cs typeface="Arial" panose="020B0604020202020204" pitchFamily="34" charset="0"/>
              </a:rPr>
              <a:t>местни</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инициативи</a:t>
            </a:r>
            <a:r>
              <a:rPr lang="ru-RU" sz="3200" dirty="0">
                <a:latin typeface="Arial" panose="020B0604020202020204" pitchFamily="34" charset="0"/>
                <a:cs typeface="Arial" panose="020B0604020202020204" pitchFamily="34" charset="0"/>
              </a:rPr>
              <a:t>.</a:t>
            </a:r>
          </a:p>
          <a:p>
            <a:r>
              <a:rPr lang="ru-RU" sz="3200" dirty="0" err="1">
                <a:latin typeface="Arial" panose="020B0604020202020204" pitchFamily="34" charset="0"/>
                <a:cs typeface="Arial" panose="020B0604020202020204" pitchFamily="34" charset="0"/>
              </a:rPr>
              <a:t>Насърчаване</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развитието</a:t>
            </a:r>
            <a:r>
              <a:rPr lang="ru-RU" sz="3200" dirty="0">
                <a:latin typeface="Arial" panose="020B0604020202020204" pitchFamily="34" charset="0"/>
                <a:cs typeface="Arial" panose="020B0604020202020204" pitchFamily="34" charset="0"/>
              </a:rPr>
              <a:t> на </a:t>
            </a:r>
            <a:r>
              <a:rPr lang="ru-RU" sz="3200" dirty="0" err="1">
                <a:latin typeface="Arial" panose="020B0604020202020204" pitchFamily="34" charset="0"/>
                <a:cs typeface="Arial" panose="020B0604020202020204" pitchFamily="34" charset="0"/>
              </a:rPr>
              <a:t>формите</a:t>
            </a:r>
            <a:r>
              <a:rPr lang="ru-RU" sz="3200" dirty="0">
                <a:latin typeface="Arial" panose="020B0604020202020204" pitchFamily="34" charset="0"/>
                <a:cs typeface="Arial" panose="020B0604020202020204" pitchFamily="34" charset="0"/>
              </a:rPr>
              <a:t> на </a:t>
            </a:r>
            <a:r>
              <a:rPr lang="ru-RU" sz="3200" dirty="0" err="1">
                <a:latin typeface="Arial" panose="020B0604020202020204" pitchFamily="34" charset="0"/>
                <a:cs typeface="Arial" panose="020B0604020202020204" pitchFamily="34" charset="0"/>
              </a:rPr>
              <a:t>заетост</a:t>
            </a:r>
            <a:r>
              <a:rPr lang="ru-RU" sz="3200" dirty="0">
                <a:latin typeface="Arial" panose="020B0604020202020204" pitchFamily="34" charset="0"/>
                <a:cs typeface="Arial" panose="020B0604020202020204" pitchFamily="34" charset="0"/>
              </a:rPr>
              <a:t> в </a:t>
            </a:r>
            <a:r>
              <a:rPr lang="ru-RU" sz="3200" dirty="0" err="1">
                <a:latin typeface="Arial" panose="020B0604020202020204" pitchFamily="34" charset="0"/>
                <a:cs typeface="Arial" panose="020B0604020202020204" pitchFamily="34" charset="0"/>
              </a:rPr>
              <a:t>защитена</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работна</a:t>
            </a:r>
            <a:r>
              <a:rPr lang="ru-RU" sz="3200" dirty="0">
                <a:latin typeface="Arial" panose="020B0604020202020204" pitchFamily="34" charset="0"/>
                <a:cs typeface="Arial" panose="020B0604020202020204" pitchFamily="34" charset="0"/>
              </a:rPr>
              <a:t> среда- </a:t>
            </a:r>
            <a:r>
              <a:rPr lang="ru-RU" sz="3200" dirty="0" err="1">
                <a:latin typeface="Arial" panose="020B0604020202020204" pitchFamily="34" charset="0"/>
                <a:cs typeface="Arial" panose="020B0604020202020204" pitchFamily="34" charset="0"/>
              </a:rPr>
              <a:t>центрове</a:t>
            </a:r>
            <a:r>
              <a:rPr lang="ru-RU" sz="3200" dirty="0">
                <a:latin typeface="Arial" panose="020B0604020202020204" pitchFamily="34" charset="0"/>
                <a:cs typeface="Arial" panose="020B0604020202020204" pitchFamily="34" charset="0"/>
              </a:rPr>
              <a:t> за </a:t>
            </a:r>
            <a:r>
              <a:rPr lang="ru-RU" sz="3200" dirty="0" err="1">
                <a:latin typeface="Arial" panose="020B0604020202020204" pitchFamily="34" charset="0"/>
                <a:cs typeface="Arial" panose="020B0604020202020204" pitchFamily="34" charset="0"/>
              </a:rPr>
              <a:t>защитена</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заетост</a:t>
            </a:r>
            <a:r>
              <a:rPr lang="ru-RU" sz="3200" dirty="0">
                <a:latin typeface="Arial" panose="020B0604020202020204" pitchFamily="34" charset="0"/>
                <a:cs typeface="Arial" panose="020B0604020202020204" pitchFamily="34" charset="0"/>
              </a:rPr>
              <a:t> за хора с множество </a:t>
            </a:r>
            <a:r>
              <a:rPr lang="ru-RU" sz="3200" dirty="0" err="1">
                <a:latin typeface="Arial" panose="020B0604020202020204" pitchFamily="34" charset="0"/>
                <a:cs typeface="Arial" panose="020B0604020202020204" pitchFamily="34" charset="0"/>
              </a:rPr>
              <a:t>трайни</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увреждания</a:t>
            </a:r>
            <a:r>
              <a:rPr lang="ru-RU" sz="3200" dirty="0">
                <a:latin typeface="Arial" panose="020B0604020202020204" pitchFamily="34" charset="0"/>
                <a:cs typeface="Arial" panose="020B0604020202020204" pitchFamily="34" charset="0"/>
              </a:rPr>
              <a:t>. </a:t>
            </a:r>
          </a:p>
          <a:p>
            <a:r>
              <a:rPr lang="ru-RU" sz="3200" dirty="0" err="1">
                <a:latin typeface="Arial" panose="020B0604020202020204" pitchFamily="34" charset="0"/>
                <a:cs typeface="Arial" panose="020B0604020202020204" pitchFamily="34" charset="0"/>
              </a:rPr>
              <a:t>Въведени</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са</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принципи-личния</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избор</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независимост</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равнопоставеност</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достъпност</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пълноценно</a:t>
            </a:r>
            <a:r>
              <a:rPr lang="ru-RU" sz="3200" dirty="0">
                <a:latin typeface="Arial" panose="020B0604020202020204" pitchFamily="34" charset="0"/>
                <a:cs typeface="Arial" panose="020B0604020202020204" pitchFamily="34" charset="0"/>
              </a:rPr>
              <a:t> и </a:t>
            </a:r>
            <a:r>
              <a:rPr lang="ru-RU" sz="3200" dirty="0" err="1">
                <a:latin typeface="Arial" panose="020B0604020202020204" pitchFamily="34" charset="0"/>
                <a:cs typeface="Arial" panose="020B0604020202020204" pitchFamily="34" charset="0"/>
              </a:rPr>
              <a:t>ефективно</a:t>
            </a:r>
            <a:r>
              <a:rPr lang="ru-RU" sz="3200" dirty="0">
                <a:latin typeface="Arial" panose="020B0604020202020204" pitchFamily="34" charset="0"/>
                <a:cs typeface="Arial" panose="020B0604020202020204" pitchFamily="34" charset="0"/>
              </a:rPr>
              <a:t> участие в </a:t>
            </a:r>
            <a:r>
              <a:rPr lang="ru-RU" sz="3200" dirty="0" err="1">
                <a:latin typeface="Arial" panose="020B0604020202020204" pitchFamily="34" charset="0"/>
                <a:cs typeface="Arial" panose="020B0604020202020204" pitchFamily="34" charset="0"/>
              </a:rPr>
              <a:t>обществения</a:t>
            </a:r>
            <a:r>
              <a:rPr lang="ru-RU" sz="3200" dirty="0">
                <a:latin typeface="Arial" panose="020B0604020202020204" pitchFamily="34" charset="0"/>
                <a:cs typeface="Arial" panose="020B0604020202020204" pitchFamily="34" charset="0"/>
              </a:rPr>
              <a:t> живот на </a:t>
            </a:r>
            <a:r>
              <a:rPr lang="ru-RU" sz="3200" dirty="0" err="1">
                <a:latin typeface="Arial" panose="020B0604020202020204" pitchFamily="34" charset="0"/>
                <a:cs typeface="Arial" panose="020B0604020202020204" pitchFamily="34" charset="0"/>
              </a:rPr>
              <a:t>хората</a:t>
            </a:r>
            <a:r>
              <a:rPr lang="ru-RU" sz="3200" dirty="0">
                <a:latin typeface="Arial" panose="020B0604020202020204" pitchFamily="34" charset="0"/>
                <a:cs typeface="Arial" panose="020B0604020202020204" pitchFamily="34" charset="0"/>
              </a:rPr>
              <a:t> с </a:t>
            </a:r>
            <a:r>
              <a:rPr lang="ru-RU" sz="3200" dirty="0" err="1">
                <a:latin typeface="Arial" panose="020B0604020202020204" pitchFamily="34" charset="0"/>
                <a:cs typeface="Arial" panose="020B0604020202020204" pitchFamily="34" charset="0"/>
              </a:rPr>
              <a:t>увреждания</a:t>
            </a:r>
            <a:r>
              <a:rPr lang="ru-RU" sz="3200" dirty="0">
                <a:latin typeface="Arial" panose="020B0604020202020204" pitchFamily="34" charset="0"/>
                <a:cs typeface="Arial" panose="020B0604020202020204" pitchFamily="34" charset="0"/>
              </a:rPr>
              <a:t> и </a:t>
            </a:r>
            <a:r>
              <a:rPr lang="ru-RU" sz="3200" dirty="0" err="1">
                <a:latin typeface="Arial" panose="020B0604020202020204" pitchFamily="34" charset="0"/>
                <a:cs typeface="Arial" panose="020B0604020202020204" pitchFamily="34" charset="0"/>
              </a:rPr>
              <a:t>техните</a:t>
            </a:r>
            <a:r>
              <a:rPr lang="ru-RU" sz="3200" dirty="0">
                <a:latin typeface="Arial" panose="020B0604020202020204" pitchFamily="34" charset="0"/>
                <a:cs typeface="Arial" panose="020B0604020202020204" pitchFamily="34" charset="0"/>
              </a:rPr>
              <a:t> семейства.</a:t>
            </a:r>
          </a:p>
          <a:p>
            <a:r>
              <a:rPr lang="ru-RU" sz="3200" dirty="0" err="1">
                <a:latin typeface="Arial" panose="020B0604020202020204" pitchFamily="34" charset="0"/>
                <a:cs typeface="Arial" panose="020B0604020202020204" pitchFamily="34" charset="0"/>
              </a:rPr>
              <a:t>Въведен</a:t>
            </a:r>
            <a:r>
              <a:rPr lang="ru-RU" sz="3200" dirty="0">
                <a:latin typeface="Arial" panose="020B0604020202020204" pitchFamily="34" charset="0"/>
                <a:cs typeface="Arial" panose="020B0604020202020204" pitchFamily="34" charset="0"/>
              </a:rPr>
              <a:t> е нов вид </a:t>
            </a:r>
            <a:r>
              <a:rPr lang="ru-RU" sz="3200" dirty="0" err="1">
                <a:latin typeface="Arial" panose="020B0604020202020204" pitchFamily="34" charset="0"/>
                <a:cs typeface="Arial" panose="020B0604020202020204" pitchFamily="34" charset="0"/>
              </a:rPr>
              <a:t>асистентска</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подкрепа</a:t>
            </a:r>
            <a:r>
              <a:rPr lang="ru-RU" sz="3200" dirty="0">
                <a:latin typeface="Arial" panose="020B0604020202020204" pitchFamily="34" charset="0"/>
                <a:cs typeface="Arial" panose="020B0604020202020204" pitchFamily="34" charset="0"/>
              </a:rPr>
              <a:t> – </a:t>
            </a:r>
            <a:r>
              <a:rPr lang="ru-RU" sz="3200" dirty="0" err="1">
                <a:latin typeface="Arial" panose="020B0604020202020204" pitchFamily="34" charset="0"/>
                <a:cs typeface="Arial" panose="020B0604020202020204" pitchFamily="34" charset="0"/>
              </a:rPr>
              <a:t>лична</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помощ</a:t>
            </a:r>
            <a:r>
              <a:rPr lang="ru-RU" sz="3200" dirty="0">
                <a:latin typeface="Arial" panose="020B0604020202020204" pitchFamily="34" charset="0"/>
                <a:cs typeface="Arial" panose="020B0604020202020204" pitchFamily="34" charset="0"/>
              </a:rPr>
              <a:t> (ЗЛП) и </a:t>
            </a:r>
            <a:r>
              <a:rPr lang="ru-RU" sz="3200" dirty="0" err="1">
                <a:latin typeface="Arial" panose="020B0604020202020204" pitchFamily="34" charset="0"/>
                <a:cs typeface="Arial" panose="020B0604020202020204" pitchFamily="34" charset="0"/>
              </a:rPr>
              <a:t>асистентска</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подкрепа</a:t>
            </a:r>
            <a:endParaRPr lang="en-US" sz="3200" dirty="0">
              <a:latin typeface="Arial" panose="020B0604020202020204" pitchFamily="34" charset="0"/>
              <a:cs typeface="Arial" panose="020B0604020202020204" pitchFamily="34" charset="0"/>
            </a:endParaRPr>
          </a:p>
          <a:p>
            <a:pPr marL="45720" indent="0">
              <a:buNone/>
            </a:pPr>
            <a:r>
              <a:rPr lang="bg-BG" b="1"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8834482"/>
      </p:ext>
    </p:extLst>
  </p:cSld>
  <p:clrMapOvr>
    <a:masterClrMapping/>
  </p:clrMapOvr>
</p:sld>
</file>

<file path=ppt/theme/theme1.xml><?xml version="1.0" encoding="utf-8"?>
<a:theme xmlns:a="http://schemas.openxmlformats.org/drawingml/2006/main" name="База">
  <a:themeElements>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По избор 1">
      <a:majorFont>
        <a:latin typeface="Corbel"/>
        <a:ea typeface=""/>
        <a:cs typeface=""/>
      </a:majorFont>
      <a:minorFont>
        <a:latin typeface="Times New Roman"/>
        <a:ea typeface=""/>
        <a:cs typeface=""/>
      </a:minorFont>
    </a:fontScheme>
    <a:fmtScheme name="База">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Тема на Office">
  <a:themeElements>
    <a:clrScheme name="О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docProps/app.xml><?xml version="1.0" encoding="utf-8"?>
<Properties xmlns="http://schemas.openxmlformats.org/officeDocument/2006/extended-properties" xmlns:vt="http://schemas.openxmlformats.org/officeDocument/2006/docPropsVTypes">
  <Template/>
  <TotalTime>2455</TotalTime>
  <Words>3012</Words>
  <Application>Microsoft Office PowerPoint</Application>
  <PresentationFormat>Широк екран</PresentationFormat>
  <Paragraphs>258</Paragraphs>
  <Slides>30</Slides>
  <Notes>3</Notes>
  <HiddenSlides>0</HiddenSlides>
  <MMClips>0</MMClips>
  <ScaleCrop>false</ScaleCrop>
  <HeadingPairs>
    <vt:vector size="6" baseType="variant">
      <vt:variant>
        <vt:lpstr>Използвани шрифтове</vt:lpstr>
      </vt:variant>
      <vt:variant>
        <vt:i4>8</vt:i4>
      </vt:variant>
      <vt:variant>
        <vt:lpstr>Тема</vt:lpstr>
      </vt:variant>
      <vt:variant>
        <vt:i4>1</vt:i4>
      </vt:variant>
      <vt:variant>
        <vt:lpstr>Заглавия на слайдовете</vt:lpstr>
      </vt:variant>
      <vt:variant>
        <vt:i4>30</vt:i4>
      </vt:variant>
    </vt:vector>
  </HeadingPairs>
  <TitlesOfParts>
    <vt:vector size="39" baseType="lpstr">
      <vt:lpstr>Arial</vt:lpstr>
      <vt:lpstr>Calibri</vt:lpstr>
      <vt:lpstr>Calibri (Bod</vt:lpstr>
      <vt:lpstr>Corbel</vt:lpstr>
      <vt:lpstr>MS ??</vt:lpstr>
      <vt:lpstr>Symbol</vt:lpstr>
      <vt:lpstr>Times New Roman</vt:lpstr>
      <vt:lpstr>Wingdings</vt:lpstr>
      <vt:lpstr>База</vt:lpstr>
      <vt:lpstr>Презентация на PowerPoint</vt:lpstr>
      <vt:lpstr>Как се променят моделите за работа с хората с увреждания ?</vt:lpstr>
      <vt:lpstr>Дискусия</vt:lpstr>
      <vt:lpstr> Международна правна рамка  </vt:lpstr>
      <vt:lpstr> Европейски инициативи и инструменти на политиката  </vt:lpstr>
      <vt:lpstr> Новият ЗХУ (в сила от 1 януари 2019 г.) регламентира рамката за:</vt:lpstr>
      <vt:lpstr> Други нормативни актове </vt:lpstr>
      <vt:lpstr> Отговорни органи и институции </vt:lpstr>
      <vt:lpstr> Резултати на национално ниво </vt:lpstr>
      <vt:lpstr>Национално финансиране и подкрепа </vt:lpstr>
      <vt:lpstr> Правомощия на общините</vt:lpstr>
      <vt:lpstr> Други ангажименти на общините по ЗХУ </vt:lpstr>
      <vt:lpstr> Общините и хората с увреждания  </vt:lpstr>
      <vt:lpstr> Услуги, предоставяни от общините </vt:lpstr>
      <vt:lpstr>Социални услуги, предоставяни от общините</vt:lpstr>
      <vt:lpstr> Участие на хората с увреждания на регионално и местно ниво </vt:lpstr>
      <vt:lpstr>Развитие на социалните услуги в общността</vt:lpstr>
      <vt:lpstr>Равни възможности за спорт, отдих, туризъм и участие в културния живот</vt:lpstr>
      <vt:lpstr>Мобилност - транспорт и движение по пътищата</vt:lpstr>
      <vt:lpstr>Други механизми за подкрепа</vt:lpstr>
      <vt:lpstr>Добри практики за осигуряване на грижа на лица, оставащи извън обхвата на социалната услуга “Асистентска подкрепа” и механизма “Лична помощ”</vt:lpstr>
      <vt:lpstr>Ангажименти на Кмета на общината по ЗЛП</vt:lpstr>
      <vt:lpstr>Предоставяне на лична помощ от 01.01.2021</vt:lpstr>
      <vt:lpstr>Процедура за Лична помощ </vt:lpstr>
      <vt:lpstr>Заетост и труд</vt:lpstr>
      <vt:lpstr>Форми за заетост</vt:lpstr>
      <vt:lpstr>Добри практики за заетост</vt:lpstr>
      <vt:lpstr>Предизвикателства </vt:lpstr>
      <vt:lpstr>Бариери и заплахи</vt:lpstr>
      <vt:lpstr> Тема 3 «Политики за хората с увреждания – национално и местно ниво. Специфични ангажименти по ЗХУ и администриране на механизма лична помощ по ЗЛП » Обучителен модул 1 «Предоставяне на социални услуги от общините»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Заседание на ПКСП на НСОРБ  Нормативна рамка</dc:title>
  <dc:creator>Daniela Ushatova</dc:creator>
  <cp:lastModifiedBy>USER</cp:lastModifiedBy>
  <cp:revision>133</cp:revision>
  <dcterms:created xsi:type="dcterms:W3CDTF">2020-11-16T15:48:02Z</dcterms:created>
  <dcterms:modified xsi:type="dcterms:W3CDTF">2022-05-22T16:15:20Z</dcterms:modified>
</cp:coreProperties>
</file>