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44" r:id="rId1"/>
  </p:sldMasterIdLst>
  <p:notesMasterIdLst>
    <p:notesMasterId r:id="rId113"/>
  </p:notesMasterIdLst>
  <p:sldIdLst>
    <p:sldId id="2544" r:id="rId2"/>
    <p:sldId id="2413" r:id="rId3"/>
    <p:sldId id="2420" r:id="rId4"/>
    <p:sldId id="1989" r:id="rId5"/>
    <p:sldId id="1991" r:id="rId6"/>
    <p:sldId id="1992" r:id="rId7"/>
    <p:sldId id="1994" r:id="rId8"/>
    <p:sldId id="2412" r:id="rId9"/>
    <p:sldId id="1993" r:id="rId10"/>
    <p:sldId id="1990" r:id="rId11"/>
    <p:sldId id="2045" r:id="rId12"/>
    <p:sldId id="1905" r:id="rId13"/>
    <p:sldId id="1809" r:id="rId14"/>
    <p:sldId id="1810" r:id="rId15"/>
    <p:sldId id="1850" r:id="rId16"/>
    <p:sldId id="1851" r:id="rId17"/>
    <p:sldId id="2270" r:id="rId18"/>
    <p:sldId id="2421" r:id="rId19"/>
    <p:sldId id="2291" r:id="rId20"/>
    <p:sldId id="2292" r:id="rId21"/>
    <p:sldId id="2293" r:id="rId22"/>
    <p:sldId id="2358" r:id="rId23"/>
    <p:sldId id="2359" r:id="rId24"/>
    <p:sldId id="2360" r:id="rId25"/>
    <p:sldId id="2296" r:id="rId26"/>
    <p:sldId id="2297" r:id="rId27"/>
    <p:sldId id="2298" r:id="rId28"/>
    <p:sldId id="2299" r:id="rId29"/>
    <p:sldId id="2047" r:id="rId30"/>
    <p:sldId id="2268" r:id="rId31"/>
    <p:sldId id="2048" r:id="rId32"/>
    <p:sldId id="2084" r:id="rId33"/>
    <p:sldId id="2085" r:id="rId34"/>
    <p:sldId id="2086" r:id="rId35"/>
    <p:sldId id="2088" r:id="rId36"/>
    <p:sldId id="2091" r:id="rId37"/>
    <p:sldId id="2532" r:id="rId38"/>
    <p:sldId id="2093" r:id="rId39"/>
    <p:sldId id="2094" r:id="rId40"/>
    <p:sldId id="2095" r:id="rId41"/>
    <p:sldId id="2096" r:id="rId42"/>
    <p:sldId id="2097" r:id="rId43"/>
    <p:sldId id="2098" r:id="rId44"/>
    <p:sldId id="2099" r:id="rId45"/>
    <p:sldId id="2100" r:id="rId46"/>
    <p:sldId id="2101" r:id="rId47"/>
    <p:sldId id="2102" r:id="rId48"/>
    <p:sldId id="2443" r:id="rId49"/>
    <p:sldId id="2444" r:id="rId50"/>
    <p:sldId id="2445" r:id="rId51"/>
    <p:sldId id="2103" r:id="rId52"/>
    <p:sldId id="2104" r:id="rId53"/>
    <p:sldId id="2105" r:id="rId54"/>
    <p:sldId id="2106" r:id="rId55"/>
    <p:sldId id="2107" r:id="rId56"/>
    <p:sldId id="2108" r:id="rId57"/>
    <p:sldId id="2111" r:id="rId58"/>
    <p:sldId id="2112" r:id="rId59"/>
    <p:sldId id="2113" r:id="rId60"/>
    <p:sldId id="2114" r:id="rId61"/>
    <p:sldId id="2115" r:id="rId62"/>
    <p:sldId id="2116" r:id="rId63"/>
    <p:sldId id="2117" r:id="rId64"/>
    <p:sldId id="2118" r:id="rId65"/>
    <p:sldId id="2493" r:id="rId66"/>
    <p:sldId id="2494" r:id="rId67"/>
    <p:sldId id="2495" r:id="rId68"/>
    <p:sldId id="2122" r:id="rId69"/>
    <p:sldId id="2123" r:id="rId70"/>
    <p:sldId id="2127" r:id="rId71"/>
    <p:sldId id="2128" r:id="rId72"/>
    <p:sldId id="2129" r:id="rId73"/>
    <p:sldId id="2130" r:id="rId74"/>
    <p:sldId id="2131" r:id="rId75"/>
    <p:sldId id="2134" r:id="rId76"/>
    <p:sldId id="2135" r:id="rId77"/>
    <p:sldId id="2136" r:id="rId78"/>
    <p:sldId id="2137" r:id="rId79"/>
    <p:sldId id="2138" r:id="rId80"/>
    <p:sldId id="2139" r:id="rId81"/>
    <p:sldId id="2140" r:id="rId82"/>
    <p:sldId id="2141" r:id="rId83"/>
    <p:sldId id="2142" r:id="rId84"/>
    <p:sldId id="2143" r:id="rId85"/>
    <p:sldId id="2144" r:id="rId86"/>
    <p:sldId id="2145" r:id="rId87"/>
    <p:sldId id="2146" r:id="rId88"/>
    <p:sldId id="2147" r:id="rId89"/>
    <p:sldId id="2533" r:id="rId90"/>
    <p:sldId id="2534" r:id="rId91"/>
    <p:sldId id="2535" r:id="rId92"/>
    <p:sldId id="2536" r:id="rId93"/>
    <p:sldId id="2537" r:id="rId94"/>
    <p:sldId id="2538" r:id="rId95"/>
    <p:sldId id="2539" r:id="rId96"/>
    <p:sldId id="2540" r:id="rId97"/>
    <p:sldId id="2541" r:id="rId98"/>
    <p:sldId id="2542" r:id="rId99"/>
    <p:sldId id="2543" r:id="rId100"/>
    <p:sldId id="2148" r:id="rId101"/>
    <p:sldId id="2149" r:id="rId102"/>
    <p:sldId id="2150" r:id="rId103"/>
    <p:sldId id="2152" r:id="rId104"/>
    <p:sldId id="2153" r:id="rId105"/>
    <p:sldId id="2154" r:id="rId106"/>
    <p:sldId id="2189" r:id="rId107"/>
    <p:sldId id="2190" r:id="rId108"/>
    <p:sldId id="2418" r:id="rId109"/>
    <p:sldId id="2191" r:id="rId110"/>
    <p:sldId id="2357" r:id="rId111"/>
    <p:sldId id="328" r:id="rId11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DFFF9"/>
    <a:srgbClr val="C1FFDA"/>
    <a:srgbClr val="B8F2FE"/>
    <a:srgbClr val="B0FECA"/>
    <a:srgbClr val="9933FF"/>
    <a:srgbClr val="FF4747"/>
    <a:srgbClr val="3EFA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8172" autoAdjust="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45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ableStyles" Target="tableStyle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2869504"/>
        <c:axId val="432880872"/>
      </c:barChart>
      <c:catAx>
        <c:axId val="432869504"/>
        <c:scaling>
          <c:orientation val="minMax"/>
        </c:scaling>
        <c:delete val="1"/>
        <c:axPos val="b"/>
        <c:majorTickMark val="out"/>
        <c:minorTickMark val="none"/>
        <c:tickLblPos val="none"/>
        <c:crossAx val="432880872"/>
        <c:crosses val="autoZero"/>
        <c:auto val="1"/>
        <c:lblAlgn val="ctr"/>
        <c:lblOffset val="100"/>
        <c:noMultiLvlLbl val="0"/>
      </c:catAx>
      <c:valAx>
        <c:axId val="43288087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4328695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944CF-9FA7-452B-9261-FAC3BAABA4F7}" type="datetimeFigureOut">
              <a:rPr lang="en-US" smtClean="0"/>
              <a:pPr/>
              <a:t>1/2/2023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FE84A-66E4-44AF-BA3E-A0DFB2B245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917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208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56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bg-BG" smtClean="0"/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3DFFCB2-12FF-451C-831D-59649E630B4F}" type="slidenum">
              <a:rPr lang="en-US" altLang="bg-BG">
                <a:solidFill>
                  <a:prstClr val="black"/>
                </a:solidFill>
              </a:rPr>
              <a:pPr eaLnBrk="1" hangingPunct="1"/>
              <a:t>42</a:t>
            </a:fld>
            <a:endParaRPr lang="en-US" altLang="bg-B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459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bg-BG" smtClean="0"/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3DFFCB2-12FF-451C-831D-59649E630B4F}" type="slidenum">
              <a:rPr lang="en-US" altLang="bg-BG">
                <a:solidFill>
                  <a:prstClr val="black"/>
                </a:solidFill>
              </a:rPr>
              <a:pPr eaLnBrk="1" hangingPunct="1"/>
              <a:t>43</a:t>
            </a:fld>
            <a:endParaRPr lang="en-US" altLang="bg-B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459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bg-BG" smtClean="0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530B845-5F10-4BD3-94EA-D56047210D0F}" type="slidenum">
              <a:rPr lang="en-US" altLang="bg-BG">
                <a:solidFill>
                  <a:prstClr val="black"/>
                </a:solidFill>
              </a:rPr>
              <a:pPr eaLnBrk="1" hangingPunct="1"/>
              <a:t>44</a:t>
            </a:fld>
            <a:endParaRPr lang="en-US" altLang="bg-B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162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bg-BG" smtClean="0"/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5266717-157D-4984-90B5-8A9B064E31A8}" type="slidenum">
              <a:rPr lang="en-US" altLang="bg-BG">
                <a:solidFill>
                  <a:prstClr val="black"/>
                </a:solidFill>
              </a:rPr>
              <a:pPr eaLnBrk="1" hangingPunct="1"/>
              <a:t>45</a:t>
            </a:fld>
            <a:endParaRPr lang="en-US" altLang="bg-B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074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mtClean="0"/>
              <a:t>о</a:t>
            </a:r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592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111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028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20C9-E8FE-4C1E-B320-70810391BB93}" type="datetime1">
              <a:rPr lang="bg-BG" smtClean="0"/>
              <a:t>2.1.2023 г.</a:t>
            </a:fld>
            <a:endParaRPr lang="bg-BG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B7C2-72BD-4BB8-B321-6D7C3AB3CCF8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78AD0-E4B3-4AFE-9C78-A16174289ACD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4463E-EF55-47E2-82A2-A40FF95B8454}" type="datetime1">
              <a:rPr lang="bg-BG" smtClean="0"/>
              <a:t>2.1.2023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FB8F-4C06-4833-B042-7C1FBA40AF17}" type="datetime1">
              <a:rPr lang="bg-BG" smtClean="0"/>
              <a:t>2.1.2023 г.</a:t>
            </a:fld>
            <a:endParaRPr lang="bg-BG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B768-C282-4FC2-BE07-0F8FD9753AD3}" type="datetime1">
              <a:rPr lang="bg-BG" smtClean="0"/>
              <a:t>2.1.2023 г.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C308-A746-4736-BE7C-9E947845C194}" type="datetime1">
              <a:rPr lang="bg-BG" smtClean="0"/>
              <a:t>2.1.2023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65CF9-9FAD-4AED-A8C2-E462DB02C789}" type="datetime1">
              <a:rPr lang="bg-BG" smtClean="0"/>
              <a:t>2.1.2023 г.</a:t>
            </a:fld>
            <a:endParaRPr lang="bg-BG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580C-7C47-4DEF-8838-9001B67C4CEF}" type="datetime1">
              <a:rPr lang="bg-BG" smtClean="0"/>
              <a:t>2.1.2023 г.</a:t>
            </a:fld>
            <a:endParaRPr lang="bg-BG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69C8C-660C-4DC9-B070-D802CBFE4B2E}" type="datetime1">
              <a:rPr lang="bg-BG" smtClean="0"/>
              <a:t>2.1.2023 г.</a:t>
            </a:fld>
            <a:endParaRPr lang="bg-BG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90C7-9F0F-4FF1-9378-9522B62B3E7E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A077FF-D75C-495E-9FB4-CBBA37D84963}" type="datetime1">
              <a:rPr lang="bg-BG" smtClean="0"/>
              <a:t>2.1.2023 г.</a:t>
            </a:fld>
            <a:endParaRPr lang="bg-BG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ekspertis.bg/document/view/law/121563/50772#973995" TargetMode="External"/><Relationship Id="rId2" Type="http://schemas.openxmlformats.org/officeDocument/2006/relationships/hyperlink" Target="https://ekspertis.bg/document/view/law/36628/50418#98509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kspertis.bg/document/view/law/121563/50772#top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nra.bg/wps/portal/nra/taxes/danak-prihodi-byudzhetni-organizatsii/!ut/p/z1/jZBBC4JAEIV_jVdnwrS1m6ApKWKYaHsJDVsFdWW1_PsZnYxS5zbD9-bxHlBIgDbps2RpX_Imrcb9QrVrENiGYxNERzW3eAo26Ouhr5CDBvEU0D1PGQFXMd2zhZatAl2jxz9j4Dr9DEDn38dApxZfCcLdAvCOuGRyBMoqnn36NJpMIQyoyO-5yIX8EOO56Pu220so4TAMMuOcVbl847WEvyQF73pIpiS0dRQlWAZ1TLoXK46jWg!!/?1dmy&amp;urile=wcm:path:/agency/site/taxes/godishen-danak-deynost-ednolichni-targovtsi/godishen-otchet+na+deynostta" TargetMode="External"/><Relationship Id="rId2" Type="http://schemas.openxmlformats.org/officeDocument/2006/relationships/hyperlink" Target="https://nra.bg/wps/portal/nra/taxes/danak-prihodi-byudzhetni-organizatsii/!ut/p/z1/jZBBC4JAEIV_jVdnwrS1m6ApKWKYaHsJDVsFdWW1_PsZnYxS5zbD9-bxHlBIgDbps2RpX_Imrcb9QrVrENiGYxNERzW3eAo26Ouhr5CDBvEU0D1PGQFXMd2zhZatAl2jxz9j4Dr9DEDn38dApxZfCcLdAvCOuGRyBMoqnn36NJpMIQyoyO-5yIX8EOO56Pu220so4TAMMuOcVbl847WEvyQF73pIpiS0dRQlWAZ1TLoXK46jWg!!/?1dmy&amp;urile=wcm:path:/agency/site/documents/taxes/zkpo/decfb5b0-1417-4b28-bede-b50fc1cff712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.government.bg/files/useruploads/files/uslugi/zapoved_zmf1472_29_11_2011_zdoi.pdf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3356993"/>
            <a:ext cx="8458200" cy="3193932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bg-BG" sz="2800" b="1" dirty="0" smtClean="0">
                <a:solidFill>
                  <a:schemeClr val="tx1"/>
                </a:solidFill>
                <a:latin typeface="+mn-lt"/>
              </a:rPr>
              <a:t>Тема11</a:t>
            </a:r>
            <a:r>
              <a:rPr lang="bg-BG" sz="2800" b="1" dirty="0">
                <a:solidFill>
                  <a:schemeClr val="tx1"/>
                </a:solidFill>
                <a:latin typeface="+mn-lt"/>
              </a:rPr>
              <a:t>:</a:t>
            </a:r>
            <a:r>
              <a:rPr lang="bg-BG" sz="28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2800" b="1" dirty="0">
                <a:solidFill>
                  <a:schemeClr val="tx1"/>
                </a:solidFill>
                <a:latin typeface="+mn-lt"/>
              </a:rPr>
              <a:t>ГОДИШНО СЧЕТОВОДНО </a:t>
            </a:r>
            <a:r>
              <a:rPr lang="bg-BG" sz="2800" b="1" dirty="0" smtClean="0">
                <a:solidFill>
                  <a:schemeClr val="tx1"/>
                </a:solidFill>
                <a:latin typeface="+mn-lt"/>
              </a:rPr>
              <a:t>ПРИКЛЮЧВАНЕ</a:t>
            </a:r>
            <a:r>
              <a:rPr lang="bg-BG" sz="2800" b="1" dirty="0">
                <a:solidFill>
                  <a:schemeClr val="tx1"/>
                </a:solidFill>
                <a:latin typeface="+mn-lt"/>
              </a:rPr>
              <a:t>. ЕТАПИ</a:t>
            </a:r>
            <a:r>
              <a:rPr lang="bg-BG" sz="9600" b="1" dirty="0">
                <a:solidFill>
                  <a:schemeClr val="tx1"/>
                </a:solidFill>
              </a:rPr>
              <a:t/>
            </a:r>
            <a:br>
              <a:rPr lang="bg-BG" sz="9600" b="1" dirty="0">
                <a:solidFill>
                  <a:schemeClr val="tx1"/>
                </a:solidFill>
              </a:rPr>
            </a:br>
            <a:r>
              <a:rPr lang="bg-BG" sz="2800" b="1" dirty="0"/>
              <a:t/>
            </a:r>
            <a:br>
              <a:rPr lang="bg-BG" sz="2800" b="1" dirty="0"/>
            </a:br>
            <a:endParaRPr lang="bg-BG" sz="2800" b="1" i="1" cap="none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458200" cy="285581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endParaRPr lang="bg-BG" sz="40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Обучителен </a:t>
            </a:r>
            <a:r>
              <a:rPr lang="en-US" sz="3600" b="1" i="1" dirty="0" err="1">
                <a:solidFill>
                  <a:schemeClr val="accent1">
                    <a:lumMod val="75000"/>
                  </a:schemeClr>
                </a:solidFill>
              </a:rPr>
              <a:t>модул</a:t>
            </a: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bg-BG" sz="3600" b="1" i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bg-BG" sz="4400" b="1" dirty="0" smtClean="0">
                <a:solidFill>
                  <a:schemeClr val="accent1">
                    <a:lumMod val="75000"/>
                  </a:schemeClr>
                </a:solidFill>
              </a:rPr>
              <a:t>Бюджетно счетоводство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endParaRPr lang="bg-BG" sz="4400" b="1" dirty="0"/>
          </a:p>
        </p:txBody>
      </p:sp>
      <p:sp>
        <p:nvSpPr>
          <p:cNvPr id="4" name="Rectangle 3"/>
          <p:cNvSpPr/>
          <p:nvPr/>
        </p:nvSpPr>
        <p:spPr>
          <a:xfrm>
            <a:off x="323528" y="5478135"/>
            <a:ext cx="8458200" cy="1269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Този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създаден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съгласно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Административен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BG05SFOP001-2.015-0001-C01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роект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Повишаване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общинските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служители“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безвъзмездна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Оперативна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„Добро управление“,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съфинансирана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съюз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чрез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социален фонд</a:t>
            </a:r>
            <a:r>
              <a:rPr lang="ru-RU" sz="16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600" i="1" dirty="0">
              <a:solidFill>
                <a:srgbClr val="549E3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www.eufunds.bg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i="1" dirty="0">
              <a:solidFill>
                <a:srgbClr val="549E3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32656"/>
            <a:ext cx="2074486" cy="8285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6425" y="354799"/>
            <a:ext cx="1705303" cy="82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95936" y="362767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69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607223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bg-BG" b="1" dirty="0" smtClean="0"/>
              <a:t>    		</a:t>
            </a:r>
            <a:r>
              <a:rPr lang="bg-BG" b="1" u="sng" dirty="0" smtClean="0"/>
              <a:t>Безплатните учебници за учениците</a:t>
            </a:r>
            <a:r>
              <a:rPr lang="bg-BG" dirty="0" smtClean="0"/>
              <a:t>, се раздават на класните ръководители и съответно на учениците, като се изписват чрез </a:t>
            </a:r>
            <a:r>
              <a:rPr lang="bg-BG" b="1" dirty="0" smtClean="0"/>
              <a:t>сметка 6014</a:t>
            </a:r>
            <a:r>
              <a:rPr lang="bg-BG" dirty="0" smtClean="0"/>
              <a:t> при тяхната доставка и се отразяват на касова основа по </a:t>
            </a:r>
            <a:r>
              <a:rPr lang="bg-BG" b="1" dirty="0" smtClean="0"/>
              <a:t>§ 10-14. </a:t>
            </a:r>
          </a:p>
          <a:p>
            <a:pPr algn="just">
              <a:buNone/>
            </a:pPr>
            <a:r>
              <a:rPr lang="bg-BG" dirty="0" smtClean="0"/>
              <a:t>     	Не е необходимо допълнителното им завеждане по сметка</a:t>
            </a:r>
            <a:r>
              <a:rPr lang="bg-BG" b="1" dirty="0" smtClean="0"/>
              <a:t> 9909 </a:t>
            </a:r>
            <a:r>
              <a:rPr lang="bg-BG" dirty="0" smtClean="0"/>
              <a:t>или </a:t>
            </a:r>
            <a:r>
              <a:rPr lang="bg-BG" b="1" dirty="0" smtClean="0"/>
              <a:t>9978. Няма изричен текст в ДДС № 20, който да изисква </a:t>
            </a:r>
            <a:r>
              <a:rPr lang="bg-BG" b="1" i="1" dirty="0" smtClean="0"/>
              <a:t>задължително</a:t>
            </a:r>
            <a:r>
              <a:rPr lang="bg-BG" b="1" dirty="0" smtClean="0"/>
              <a:t> </a:t>
            </a:r>
            <a:r>
              <a:rPr lang="bg-BG" b="1" dirty="0" err="1" smtClean="0"/>
              <a:t>задбалансово</a:t>
            </a:r>
            <a:r>
              <a:rPr lang="bg-BG" b="1" dirty="0" smtClean="0"/>
              <a:t> завеждане.Това са указанията на МФ, дадени в т. 2.13, в която е посочено, че за целите на контрола изписаните на разход МЗ </a:t>
            </a:r>
            <a:r>
              <a:rPr lang="bg-BG" b="1" u="sng" dirty="0" smtClean="0"/>
              <a:t>може</a:t>
            </a:r>
            <a:r>
              <a:rPr lang="bg-BG" b="1" dirty="0" smtClean="0"/>
              <a:t> да се заведат </a:t>
            </a:r>
            <a:r>
              <a:rPr lang="bg-BG" b="1" dirty="0" err="1" smtClean="0"/>
              <a:t>задбалансово</a:t>
            </a:r>
            <a:r>
              <a:rPr lang="bg-BG" b="1" dirty="0" smtClean="0"/>
              <a:t> по сметка 9909. </a:t>
            </a:r>
          </a:p>
          <a:p>
            <a:pPr algn="just">
              <a:buNone/>
            </a:pPr>
            <a:r>
              <a:rPr lang="bg-BG" dirty="0" smtClean="0"/>
              <a:t>    		Причината е, че за целите на контрола е осигурена </a:t>
            </a:r>
            <a:r>
              <a:rPr lang="bg-BG" dirty="0" err="1" smtClean="0"/>
              <a:t>извънсчетоводна</a:t>
            </a:r>
            <a:r>
              <a:rPr lang="bg-BG" dirty="0" smtClean="0"/>
              <a:t> информация </a:t>
            </a:r>
            <a:r>
              <a:rPr lang="bg-BG" b="1" i="1" dirty="0" smtClean="0"/>
              <a:t>чрез приемно-предавателните протоколи</a:t>
            </a:r>
            <a:r>
              <a:rPr lang="bg-BG" dirty="0" smtClean="0"/>
              <a:t>, подписани от класните ръководители</a:t>
            </a:r>
            <a:r>
              <a:rPr lang="bg-BG" b="1" dirty="0" smtClean="0"/>
              <a:t> </a:t>
            </a:r>
            <a:r>
              <a:rPr lang="bg-BG" dirty="0" smtClean="0"/>
              <a:t>за раздадените от тях учебници на учениците. При </a:t>
            </a:r>
            <a:r>
              <a:rPr lang="bg-BG" dirty="0" err="1" smtClean="0"/>
              <a:t>последващо</a:t>
            </a:r>
            <a:r>
              <a:rPr lang="bg-BG" dirty="0" smtClean="0"/>
              <a:t> връщане на учебниците, същите се прехвърлят отново с приемно-предавателен протокол от единият класен ръководител на другия, т.е. контрол е осигурен при класните ръководители.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10</a:t>
            </a:fld>
            <a:endParaRPr lang="bg-BG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bg-BG" sz="3400" b="1" dirty="0" smtClean="0"/>
              <a:t>9. Начисляване на провизии за задължения</a:t>
            </a:r>
          </a:p>
          <a:p>
            <a:pPr>
              <a:buNone/>
            </a:pPr>
            <a:endParaRPr lang="bg-BG" sz="2400" b="1" dirty="0" smtClean="0"/>
          </a:p>
          <a:p>
            <a:pPr algn="just">
              <a:buNone/>
            </a:pPr>
            <a:r>
              <a:rPr lang="bg-BG" sz="2400" b="1" i="1" dirty="0" smtClean="0">
                <a:solidFill>
                  <a:schemeClr val="tx1"/>
                </a:solidFill>
              </a:rPr>
              <a:t>     		</a:t>
            </a:r>
            <a:r>
              <a:rPr lang="bg-BG" sz="2600" b="1" i="1" u="sng" dirty="0" smtClean="0">
                <a:solidFill>
                  <a:schemeClr val="tx1"/>
                </a:solidFill>
              </a:rPr>
              <a:t>Към 31 декември</a:t>
            </a:r>
            <a:r>
              <a:rPr lang="bg-BG" sz="2600" u="sng" dirty="0" smtClean="0">
                <a:solidFill>
                  <a:schemeClr val="tx1"/>
                </a:solidFill>
              </a:rPr>
              <a:t> </a:t>
            </a:r>
            <a:r>
              <a:rPr lang="bg-BG" sz="2600" dirty="0" smtClean="0">
                <a:solidFill>
                  <a:schemeClr val="tx1"/>
                </a:solidFill>
              </a:rPr>
              <a:t>бюджетните организации следва да извършат </a:t>
            </a:r>
            <a:r>
              <a:rPr lang="bg-BG" sz="2600" b="1" i="1" dirty="0" smtClean="0">
                <a:solidFill>
                  <a:schemeClr val="tx1"/>
                </a:solidFill>
              </a:rPr>
              <a:t>преглед</a:t>
            </a:r>
            <a:r>
              <a:rPr lang="bg-BG" sz="2600" dirty="0" smtClean="0">
                <a:solidFill>
                  <a:schemeClr val="tx1"/>
                </a:solidFill>
              </a:rPr>
              <a:t> на начислените (или неначислени) провизии, като при необходимост тяхната оценка се коригира с разликата, която се отчита като промяна в приблизителната счетоводна оценка. </a:t>
            </a:r>
            <a:r>
              <a:rPr lang="bg-BG" sz="2600" b="1" dirty="0" smtClean="0">
                <a:solidFill>
                  <a:schemeClr val="tx1"/>
                </a:solidFill>
              </a:rPr>
              <a:t>Сумите за гаранционно обслужване на продадените от бюджетната организация стоки и услуги се третират като </a:t>
            </a:r>
            <a:r>
              <a:rPr lang="bg-BG" sz="2600" b="1" dirty="0" err="1" smtClean="0">
                <a:solidFill>
                  <a:schemeClr val="tx1"/>
                </a:solidFill>
              </a:rPr>
              <a:t>провизия</a:t>
            </a:r>
            <a:r>
              <a:rPr lang="bg-BG" sz="2600" b="1" dirty="0" smtClean="0">
                <a:solidFill>
                  <a:schemeClr val="tx1"/>
                </a:solidFill>
              </a:rPr>
              <a:t> и се начисляват като разход в момента на продажбата. </a:t>
            </a:r>
            <a:r>
              <a:rPr lang="bg-BG" sz="2600" dirty="0" smtClean="0">
                <a:solidFill>
                  <a:schemeClr val="tx1"/>
                </a:solidFill>
              </a:rPr>
              <a:t>Не се </a:t>
            </a:r>
            <a:r>
              <a:rPr lang="bg-BG" sz="2600" dirty="0" err="1" smtClean="0">
                <a:solidFill>
                  <a:schemeClr val="tx1"/>
                </a:solidFill>
              </a:rPr>
              <a:t>провизират</a:t>
            </a:r>
            <a:r>
              <a:rPr lang="bg-BG" sz="2600" dirty="0" smtClean="0">
                <a:solidFill>
                  <a:schemeClr val="tx1"/>
                </a:solidFill>
              </a:rPr>
              <a:t> </a:t>
            </a:r>
            <a:r>
              <a:rPr lang="bg-BG" sz="2600" b="1" i="1" dirty="0" smtClean="0">
                <a:solidFill>
                  <a:schemeClr val="tx1"/>
                </a:solidFill>
              </a:rPr>
              <a:t>бъдещи разходи</a:t>
            </a:r>
            <a:r>
              <a:rPr lang="bg-BG" sz="2600" dirty="0" smtClean="0">
                <a:solidFill>
                  <a:schemeClr val="tx1"/>
                </a:solidFill>
              </a:rPr>
              <a:t> за пенсии, социални помощи и обезщетения и здравноосигурителни плащания.	</a:t>
            </a:r>
          </a:p>
          <a:p>
            <a:pPr algn="just">
              <a:buNone/>
            </a:pPr>
            <a:r>
              <a:rPr lang="bg-BG" sz="2600" dirty="0" smtClean="0">
                <a:solidFill>
                  <a:schemeClr val="tx1"/>
                </a:solidFill>
              </a:rPr>
              <a:t>      	За </a:t>
            </a:r>
            <a:r>
              <a:rPr lang="bg-BG" sz="2600" dirty="0" err="1" smtClean="0">
                <a:solidFill>
                  <a:schemeClr val="tx1"/>
                </a:solidFill>
              </a:rPr>
              <a:t>провизия</a:t>
            </a:r>
            <a:r>
              <a:rPr lang="bg-BG" sz="2600" dirty="0" smtClean="0">
                <a:solidFill>
                  <a:schemeClr val="tx1"/>
                </a:solidFill>
              </a:rPr>
              <a:t>, начислена </a:t>
            </a:r>
            <a:r>
              <a:rPr lang="bg-BG" sz="2600" b="1" i="1" dirty="0" smtClean="0">
                <a:solidFill>
                  <a:schemeClr val="tx1"/>
                </a:solidFill>
              </a:rPr>
              <a:t>като </a:t>
            </a:r>
            <a:r>
              <a:rPr lang="bg-BG" sz="2600" b="1" i="1" u="sng" dirty="0" smtClean="0">
                <a:solidFill>
                  <a:schemeClr val="tx1"/>
                </a:solidFill>
              </a:rPr>
              <a:t>текущ разход:</a:t>
            </a:r>
            <a:endParaRPr lang="bg-BG" sz="2600" u="sn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600" b="1" dirty="0" smtClean="0">
                <a:solidFill>
                  <a:schemeClr val="tx1"/>
                </a:solidFill>
              </a:rPr>
              <a:t>       Д-т с/</a:t>
            </a:r>
            <a:r>
              <a:rPr lang="bg-BG" sz="2600" b="1" dirty="0" err="1" smtClean="0">
                <a:solidFill>
                  <a:schemeClr val="tx1"/>
                </a:solidFill>
              </a:rPr>
              <a:t>ка</a:t>
            </a:r>
            <a:r>
              <a:rPr lang="bg-BG" sz="2600" b="1" dirty="0" smtClean="0">
                <a:solidFill>
                  <a:schemeClr val="tx1"/>
                </a:solidFill>
              </a:rPr>
              <a:t> 6791</a:t>
            </a:r>
            <a:r>
              <a:rPr lang="bg-BG" sz="2600" dirty="0" smtClean="0">
                <a:solidFill>
                  <a:schemeClr val="tx1"/>
                </a:solidFill>
              </a:rPr>
              <a:t> </a:t>
            </a:r>
            <a:r>
              <a:rPr lang="bg-BG" sz="2600" i="1" dirty="0" smtClean="0">
                <a:solidFill>
                  <a:schemeClr val="tx1"/>
                </a:solidFill>
              </a:rPr>
              <a:t>Разходи за провизии за други задължения</a:t>
            </a:r>
            <a:endParaRPr lang="bg-BG" sz="2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600" b="1" dirty="0" smtClean="0">
                <a:solidFill>
                  <a:schemeClr val="tx1"/>
                </a:solidFill>
              </a:rPr>
              <a:t>               К-т с/</a:t>
            </a:r>
            <a:r>
              <a:rPr lang="bg-BG" sz="2600" b="1" dirty="0" err="1" smtClean="0">
                <a:solidFill>
                  <a:schemeClr val="tx1"/>
                </a:solidFill>
              </a:rPr>
              <a:t>ка</a:t>
            </a:r>
            <a:r>
              <a:rPr lang="bg-BG" sz="2600" b="1" dirty="0" smtClean="0">
                <a:solidFill>
                  <a:schemeClr val="tx1"/>
                </a:solidFill>
              </a:rPr>
              <a:t> 4940</a:t>
            </a:r>
            <a:r>
              <a:rPr lang="bg-BG" sz="2600" dirty="0" smtClean="0">
                <a:solidFill>
                  <a:schemeClr val="tx1"/>
                </a:solidFill>
              </a:rPr>
              <a:t> </a:t>
            </a:r>
            <a:r>
              <a:rPr lang="bg-BG" sz="2600" i="1" dirty="0" smtClean="0">
                <a:solidFill>
                  <a:schemeClr val="tx1"/>
                </a:solidFill>
              </a:rPr>
              <a:t>Провизии за други задължения</a:t>
            </a:r>
          </a:p>
          <a:p>
            <a:pPr algn="just"/>
            <a:endParaRPr lang="bg-BG" sz="2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600" dirty="0" smtClean="0">
                <a:solidFill>
                  <a:schemeClr val="tx1"/>
                </a:solidFill>
              </a:rPr>
              <a:t>        	За </a:t>
            </a:r>
            <a:r>
              <a:rPr lang="bg-BG" sz="2600" dirty="0" err="1" smtClean="0">
                <a:solidFill>
                  <a:schemeClr val="tx1"/>
                </a:solidFill>
              </a:rPr>
              <a:t>провизия</a:t>
            </a:r>
            <a:r>
              <a:rPr lang="bg-BG" sz="2600" dirty="0" smtClean="0">
                <a:solidFill>
                  <a:schemeClr val="tx1"/>
                </a:solidFill>
              </a:rPr>
              <a:t>, начислена в </a:t>
            </a:r>
            <a:r>
              <a:rPr lang="bg-BG" sz="2600" b="1" i="1" u="sng" dirty="0" smtClean="0">
                <a:solidFill>
                  <a:schemeClr val="tx1"/>
                </a:solidFill>
              </a:rPr>
              <a:t>цената на придобиване </a:t>
            </a:r>
            <a:r>
              <a:rPr lang="bg-BG" sz="2600" b="1" i="1" dirty="0" smtClean="0">
                <a:solidFill>
                  <a:schemeClr val="tx1"/>
                </a:solidFill>
              </a:rPr>
              <a:t>на</a:t>
            </a:r>
            <a:r>
              <a:rPr lang="bg-BG" sz="2600" dirty="0" smtClean="0">
                <a:solidFill>
                  <a:schemeClr val="tx1"/>
                </a:solidFill>
              </a:rPr>
              <a:t> </a:t>
            </a:r>
            <a:r>
              <a:rPr lang="bg-BG" sz="2600" b="1" i="1" dirty="0" smtClean="0">
                <a:solidFill>
                  <a:schemeClr val="tx1"/>
                </a:solidFill>
              </a:rPr>
              <a:t>балансово признат актив</a:t>
            </a:r>
            <a:r>
              <a:rPr lang="bg-BG" sz="2600" dirty="0" smtClean="0">
                <a:solidFill>
                  <a:schemeClr val="tx1"/>
                </a:solidFill>
              </a:rPr>
              <a:t>:</a:t>
            </a:r>
          </a:p>
          <a:p>
            <a:pPr algn="just">
              <a:buNone/>
            </a:pPr>
            <a:r>
              <a:rPr lang="bg-BG" sz="2600" b="1" dirty="0" smtClean="0">
                <a:solidFill>
                  <a:schemeClr val="tx1"/>
                </a:solidFill>
              </a:rPr>
              <a:t>        Д-т с/</a:t>
            </a:r>
            <a:r>
              <a:rPr lang="bg-BG" sz="2600" b="1" dirty="0" err="1" smtClean="0">
                <a:solidFill>
                  <a:schemeClr val="tx1"/>
                </a:solidFill>
              </a:rPr>
              <a:t>ки</a:t>
            </a:r>
            <a:r>
              <a:rPr lang="bg-BG" sz="2600" dirty="0" smtClean="0">
                <a:solidFill>
                  <a:schemeClr val="tx1"/>
                </a:solidFill>
              </a:rPr>
              <a:t> </a:t>
            </a:r>
            <a:r>
              <a:rPr lang="bg-BG" sz="2600" b="1" dirty="0" smtClean="0">
                <a:solidFill>
                  <a:schemeClr val="tx1"/>
                </a:solidFill>
              </a:rPr>
              <a:t>от раздели 2, 3</a:t>
            </a:r>
            <a:endParaRPr lang="bg-BG" sz="2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600" dirty="0" smtClean="0">
                <a:solidFill>
                  <a:schemeClr val="tx1"/>
                </a:solidFill>
              </a:rPr>
              <a:t>               </a:t>
            </a:r>
            <a:r>
              <a:rPr lang="bg-BG" sz="2600" b="1" dirty="0" smtClean="0">
                <a:solidFill>
                  <a:schemeClr val="tx1"/>
                </a:solidFill>
              </a:rPr>
              <a:t>К-т с/</a:t>
            </a:r>
            <a:r>
              <a:rPr lang="bg-BG" sz="2600" b="1" dirty="0" err="1" smtClean="0">
                <a:solidFill>
                  <a:schemeClr val="tx1"/>
                </a:solidFill>
              </a:rPr>
              <a:t>ка</a:t>
            </a:r>
            <a:r>
              <a:rPr lang="bg-BG" sz="2600" dirty="0" smtClean="0">
                <a:solidFill>
                  <a:schemeClr val="tx1"/>
                </a:solidFill>
              </a:rPr>
              <a:t> </a:t>
            </a:r>
            <a:r>
              <a:rPr lang="bg-BG" sz="2600" b="1" dirty="0" smtClean="0">
                <a:solidFill>
                  <a:schemeClr val="tx1"/>
                </a:solidFill>
              </a:rPr>
              <a:t>4940</a:t>
            </a:r>
            <a:r>
              <a:rPr lang="bg-BG" sz="2600" dirty="0" smtClean="0">
                <a:solidFill>
                  <a:schemeClr val="tx1"/>
                </a:solidFill>
              </a:rPr>
              <a:t> </a:t>
            </a:r>
            <a:r>
              <a:rPr lang="bg-BG" sz="2600" i="1" dirty="0" smtClean="0">
                <a:solidFill>
                  <a:schemeClr val="tx1"/>
                </a:solidFill>
              </a:rPr>
              <a:t>Провизии за други задължения</a:t>
            </a:r>
          </a:p>
          <a:p>
            <a:pPr algn="just"/>
            <a:endParaRPr lang="bg-BG" sz="2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600" dirty="0" smtClean="0">
                <a:solidFill>
                  <a:schemeClr val="tx1"/>
                </a:solidFill>
              </a:rPr>
              <a:t>      	За </a:t>
            </a:r>
            <a:r>
              <a:rPr lang="bg-BG" sz="2600" dirty="0" err="1" smtClean="0">
                <a:solidFill>
                  <a:schemeClr val="tx1"/>
                </a:solidFill>
              </a:rPr>
              <a:t>провизия</a:t>
            </a:r>
            <a:r>
              <a:rPr lang="bg-BG" sz="2600" dirty="0" smtClean="0">
                <a:solidFill>
                  <a:schemeClr val="tx1"/>
                </a:solidFill>
              </a:rPr>
              <a:t>, начислена в </a:t>
            </a:r>
            <a:r>
              <a:rPr lang="bg-BG" sz="2600" b="1" i="1" dirty="0" smtClean="0">
                <a:solidFill>
                  <a:schemeClr val="tx1"/>
                </a:solidFill>
              </a:rPr>
              <a:t>цената на придобиване</a:t>
            </a:r>
            <a:r>
              <a:rPr lang="bg-BG" sz="2600" dirty="0" smtClean="0">
                <a:solidFill>
                  <a:schemeClr val="tx1"/>
                </a:solidFill>
              </a:rPr>
              <a:t> </a:t>
            </a:r>
            <a:r>
              <a:rPr lang="bg-BG" sz="2600" b="1" i="1" dirty="0" smtClean="0">
                <a:solidFill>
                  <a:schemeClr val="tx1"/>
                </a:solidFill>
              </a:rPr>
              <a:t>за активите, които </a:t>
            </a:r>
            <a:r>
              <a:rPr lang="bg-BG" sz="2600" b="1" i="1" u="sng" dirty="0" smtClean="0">
                <a:solidFill>
                  <a:schemeClr val="tx1"/>
                </a:solidFill>
              </a:rPr>
              <a:t>се изписват като разход при тяхното придобиване</a:t>
            </a:r>
            <a:r>
              <a:rPr lang="bg-BG" sz="2600" dirty="0" smtClean="0">
                <a:solidFill>
                  <a:schemeClr val="tx1"/>
                </a:solidFill>
              </a:rPr>
              <a:t>:</a:t>
            </a:r>
          </a:p>
          <a:p>
            <a:pPr algn="just">
              <a:buNone/>
            </a:pPr>
            <a:r>
              <a:rPr lang="bg-BG" sz="2600" b="1" dirty="0" smtClean="0">
                <a:solidFill>
                  <a:schemeClr val="tx1"/>
                </a:solidFill>
              </a:rPr>
              <a:t>      Д-т с/</a:t>
            </a:r>
            <a:r>
              <a:rPr lang="bg-BG" sz="2600" b="1" dirty="0" err="1" smtClean="0">
                <a:solidFill>
                  <a:schemeClr val="tx1"/>
                </a:solidFill>
              </a:rPr>
              <a:t>ки</a:t>
            </a:r>
            <a:r>
              <a:rPr lang="bg-BG" sz="2600" dirty="0" smtClean="0">
                <a:solidFill>
                  <a:schemeClr val="tx1"/>
                </a:solidFill>
              </a:rPr>
              <a:t> </a:t>
            </a:r>
            <a:r>
              <a:rPr lang="bg-BG" sz="2600" b="1" dirty="0" smtClean="0">
                <a:solidFill>
                  <a:schemeClr val="tx1"/>
                </a:solidFill>
              </a:rPr>
              <a:t>от подгрупа 607</a:t>
            </a:r>
            <a:r>
              <a:rPr lang="bg-BG" sz="2600" dirty="0" smtClean="0">
                <a:solidFill>
                  <a:schemeClr val="tx1"/>
                </a:solidFill>
              </a:rPr>
              <a:t> </a:t>
            </a:r>
            <a:r>
              <a:rPr lang="bg-BG" sz="2600" i="1" dirty="0" smtClean="0">
                <a:solidFill>
                  <a:schemeClr val="tx1"/>
                </a:solidFill>
              </a:rPr>
              <a:t>Наеми и  разходи за инфраструктурни обекти,</a:t>
            </a:r>
            <a:endParaRPr lang="bg-BG" sz="2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600" i="1" dirty="0" smtClean="0">
                <a:solidFill>
                  <a:schemeClr val="tx1"/>
                </a:solidFill>
              </a:rPr>
              <a:t>       земя и други активи и  активи с художествена и историческа стойност</a:t>
            </a:r>
            <a:endParaRPr lang="bg-BG" sz="2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600" b="1" dirty="0" smtClean="0">
                <a:solidFill>
                  <a:schemeClr val="tx1"/>
                </a:solidFill>
              </a:rPr>
              <a:t>                К-т с/</a:t>
            </a:r>
            <a:r>
              <a:rPr lang="bg-BG" sz="2600" b="1" dirty="0" err="1" smtClean="0">
                <a:solidFill>
                  <a:schemeClr val="tx1"/>
                </a:solidFill>
              </a:rPr>
              <a:t>ка</a:t>
            </a:r>
            <a:r>
              <a:rPr lang="bg-BG" sz="2600" dirty="0" smtClean="0">
                <a:solidFill>
                  <a:schemeClr val="tx1"/>
                </a:solidFill>
              </a:rPr>
              <a:t> </a:t>
            </a:r>
            <a:r>
              <a:rPr lang="bg-BG" sz="2600" b="1" dirty="0" smtClean="0">
                <a:solidFill>
                  <a:schemeClr val="tx1"/>
                </a:solidFill>
              </a:rPr>
              <a:t>4940</a:t>
            </a:r>
            <a:r>
              <a:rPr lang="bg-BG" sz="2600" dirty="0" smtClean="0">
                <a:solidFill>
                  <a:schemeClr val="tx1"/>
                </a:solidFill>
              </a:rPr>
              <a:t>  </a:t>
            </a:r>
            <a:r>
              <a:rPr lang="bg-BG" sz="2600" i="1" dirty="0" smtClean="0">
                <a:solidFill>
                  <a:schemeClr val="tx1"/>
                </a:solidFill>
              </a:rPr>
              <a:t>Провизии за други задължения</a:t>
            </a:r>
            <a:endParaRPr lang="bg-BG" sz="2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100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4018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bg-BG" sz="4800" dirty="0" smtClean="0"/>
              <a:t>	</a:t>
            </a:r>
          </a:p>
          <a:p>
            <a:pPr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		В края на годината, ако при прегледа на оценката на провизията се установи, че тя намалява, начислената провизия се сторнира и се начисляват текущите разходи. Съставят се обратни счетоводни статии.</a:t>
            </a:r>
          </a:p>
          <a:p>
            <a:pPr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     		  С отчетната стойност на провизията като </a:t>
            </a:r>
            <a:r>
              <a:rPr lang="bg-BG" sz="7200" b="1" dirty="0" smtClean="0">
                <a:solidFill>
                  <a:schemeClr val="tx1"/>
                </a:solidFill>
              </a:rPr>
              <a:t>текущ разход: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Д-т с/ка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b="1" dirty="0" smtClean="0">
                <a:solidFill>
                  <a:schemeClr val="tx1"/>
                </a:solidFill>
              </a:rPr>
              <a:t>4940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Провизии за други задължения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      К-т с/ка 6799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Сторнирани провизии за други задължения </a:t>
            </a:r>
            <a:r>
              <a:rPr lang="bg-BG" sz="7200" dirty="0" smtClean="0">
                <a:solidFill>
                  <a:schemeClr val="tx1"/>
                </a:solidFill>
              </a:rPr>
              <a:t>или:</a:t>
            </a:r>
          </a:p>
          <a:p>
            <a:pPr>
              <a:buNone/>
            </a:pP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		С размера на провизията, начислена в </a:t>
            </a:r>
            <a:r>
              <a:rPr lang="bg-BG" sz="7200" b="1" i="1" dirty="0" smtClean="0">
                <a:solidFill>
                  <a:schemeClr val="tx1"/>
                </a:solidFill>
              </a:rPr>
              <a:t>цената на придобиване на</a:t>
            </a:r>
            <a:r>
              <a:rPr lang="bg-BG" sz="7200" b="1" dirty="0" smtClean="0">
                <a:solidFill>
                  <a:schemeClr val="tx1"/>
                </a:solidFill>
              </a:rPr>
              <a:t> </a:t>
            </a:r>
            <a:r>
              <a:rPr lang="bg-BG" sz="7200" b="1" i="1" dirty="0" smtClean="0">
                <a:solidFill>
                  <a:schemeClr val="tx1"/>
                </a:solidFill>
              </a:rPr>
              <a:t>балансово признат актив</a:t>
            </a:r>
            <a:r>
              <a:rPr lang="bg-BG" sz="7200" b="1" dirty="0" smtClean="0">
                <a:solidFill>
                  <a:schemeClr val="tx1"/>
                </a:solidFill>
              </a:rPr>
              <a:t>: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         </a:t>
            </a:r>
            <a:r>
              <a:rPr lang="bg-BG" sz="7200" b="1" dirty="0" smtClean="0">
                <a:solidFill>
                  <a:schemeClr val="tx1"/>
                </a:solidFill>
              </a:rPr>
              <a:t>Д-т с/ка 4940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Провизии за други задължения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         К-т с/ки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b="1" dirty="0" smtClean="0">
                <a:solidFill>
                  <a:schemeClr val="tx1"/>
                </a:solidFill>
              </a:rPr>
              <a:t>от раздели 2, 3</a:t>
            </a:r>
            <a:r>
              <a:rPr lang="bg-BG" sz="7200" dirty="0" smtClean="0">
                <a:solidFill>
                  <a:schemeClr val="tx1"/>
                </a:solidFill>
              </a:rPr>
              <a:t> или:</a:t>
            </a:r>
          </a:p>
          <a:p>
            <a:pPr>
              <a:buNone/>
            </a:pP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		С размера на провизията, начислена в </a:t>
            </a:r>
            <a:r>
              <a:rPr lang="bg-BG" sz="7200" b="1" i="1" dirty="0" smtClean="0">
                <a:solidFill>
                  <a:schemeClr val="tx1"/>
                </a:solidFill>
              </a:rPr>
              <a:t>цената на придобиване на актив, който се изписва на разход при придобиването му: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 Д-т с/ка 4940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Провизии за други задължения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                </a:t>
            </a:r>
            <a:r>
              <a:rPr lang="bg-BG" sz="7200" b="1" dirty="0" smtClean="0">
                <a:solidFill>
                  <a:schemeClr val="tx1"/>
                </a:solidFill>
              </a:rPr>
              <a:t>К-т с/ки от подгрупа 607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Наеми и некапитализирани разходи 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i="1" dirty="0" smtClean="0">
                <a:solidFill>
                  <a:schemeClr val="tx1"/>
                </a:solidFill>
              </a:rPr>
              <a:t>                за инфраструктурни обекти, земя  и активи с художествена</a:t>
            </a:r>
            <a:r>
              <a:rPr lang="bg-BG" sz="7200" dirty="0" smtClean="0">
                <a:solidFill>
                  <a:schemeClr val="tx1"/>
                </a:solidFill>
              </a:rPr>
              <a:t>  </a:t>
            </a:r>
          </a:p>
          <a:p>
            <a:pPr>
              <a:buNone/>
            </a:pPr>
            <a:r>
              <a:rPr lang="bg-BG" sz="7200" i="1" dirty="0" smtClean="0">
                <a:solidFill>
                  <a:schemeClr val="tx1"/>
                </a:solidFill>
              </a:rPr>
              <a:t>                и историческа стойност</a:t>
            </a:r>
          </a:p>
          <a:p>
            <a:pPr>
              <a:buNone/>
            </a:pPr>
            <a:endParaRPr lang="bg-BG" sz="7200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       	Начисляване на </a:t>
            </a:r>
            <a:r>
              <a:rPr lang="bg-BG" sz="7200" b="1" dirty="0" smtClean="0">
                <a:solidFill>
                  <a:schemeClr val="tx1"/>
                </a:solidFill>
              </a:rPr>
              <a:t>фактическите разходи</a:t>
            </a:r>
            <a:r>
              <a:rPr lang="bg-BG" sz="7200" dirty="0" smtClean="0">
                <a:solidFill>
                  <a:schemeClr val="tx1"/>
                </a:solidFill>
              </a:rPr>
              <a:t>:</a:t>
            </a: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 Д-т с/ки от раздел 6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Сметки за разходи/</a:t>
            </a:r>
            <a:endParaRPr lang="bg-BG" sz="72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        К-т с/ки от р-л 4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Сметки за разчети – вземания и задължения   </a:t>
            </a:r>
            <a:endParaRPr lang="bg-BG" sz="7200" dirty="0" smtClean="0">
              <a:solidFill>
                <a:schemeClr val="tx1"/>
              </a:solidFill>
            </a:endParaRPr>
          </a:p>
          <a:p>
            <a:endParaRPr lang="bg-BG" sz="6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101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4290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rs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bg-BG" sz="2400" b="1" dirty="0" smtClean="0"/>
              <a:t>	10.</a:t>
            </a:r>
            <a:r>
              <a:rPr lang="bg-BG" sz="2400" i="1" dirty="0" smtClean="0"/>
              <a:t> </a:t>
            </a:r>
            <a:r>
              <a:rPr lang="bg-BG" sz="2400" b="1" dirty="0" smtClean="0"/>
              <a:t>Начисляване на провизии за вземания</a:t>
            </a:r>
          </a:p>
          <a:p>
            <a:pPr>
              <a:buNone/>
            </a:pPr>
            <a:r>
              <a:rPr lang="bg-BG" sz="2400" dirty="0" smtClean="0"/>
              <a:t>       	</a:t>
            </a:r>
            <a:r>
              <a:rPr lang="bg-BG" sz="2400" dirty="0" err="1" smtClean="0"/>
              <a:t>Провизията</a:t>
            </a:r>
            <a:r>
              <a:rPr lang="bg-BG" sz="2400" dirty="0" smtClean="0"/>
              <a:t> е </a:t>
            </a:r>
            <a:r>
              <a:rPr lang="bg-BG" sz="2400" b="1" i="1" dirty="0" err="1" smtClean="0"/>
              <a:t>обезценка</a:t>
            </a:r>
            <a:r>
              <a:rPr lang="bg-BG" sz="2400" dirty="0" smtClean="0"/>
              <a:t> на вземането.</a:t>
            </a:r>
          </a:p>
          <a:p>
            <a:pPr algn="just">
              <a:buNone/>
            </a:pPr>
            <a:r>
              <a:rPr lang="bg-BG" sz="2400" b="1" i="1" dirty="0" smtClean="0">
                <a:solidFill>
                  <a:schemeClr val="tx1"/>
                </a:solidFill>
              </a:rPr>
              <a:t>		</a:t>
            </a:r>
            <a:r>
              <a:rPr lang="bg-BG" sz="2400" b="1" i="1" u="sng" dirty="0" smtClean="0">
                <a:solidFill>
                  <a:schemeClr val="tx1"/>
                </a:solidFill>
              </a:rPr>
              <a:t>Към 31 декември</a:t>
            </a:r>
            <a:r>
              <a:rPr lang="bg-BG" sz="2400" u="sng" dirty="0" smtClean="0">
                <a:solidFill>
                  <a:schemeClr val="tx1"/>
                </a:solidFill>
              </a:rPr>
              <a:t> </a:t>
            </a:r>
            <a:r>
              <a:rPr lang="bg-BG" sz="2400" dirty="0" smtClean="0">
                <a:solidFill>
                  <a:schemeClr val="tx1"/>
                </a:solidFill>
              </a:rPr>
              <a:t>се начислява </a:t>
            </a:r>
            <a:r>
              <a:rPr lang="bg-BG" sz="2400" dirty="0" err="1" smtClean="0">
                <a:solidFill>
                  <a:schemeClr val="tx1"/>
                </a:solidFill>
              </a:rPr>
              <a:t>провизия</a:t>
            </a:r>
            <a:r>
              <a:rPr lang="bg-BG" sz="2400" dirty="0" smtClean="0">
                <a:solidFill>
                  <a:schemeClr val="tx1"/>
                </a:solidFill>
              </a:rPr>
              <a:t> за вземания по предоставени от бюджетната организация заеми, аванси, продажби и други разчети. </a:t>
            </a:r>
            <a:r>
              <a:rPr lang="bg-BG" sz="2400" dirty="0" err="1" smtClean="0">
                <a:solidFill>
                  <a:schemeClr val="tx1"/>
                </a:solidFill>
              </a:rPr>
              <a:t>Провизията</a:t>
            </a:r>
            <a:r>
              <a:rPr lang="bg-BG" sz="2400" dirty="0" smtClean="0">
                <a:solidFill>
                  <a:schemeClr val="tx1"/>
                </a:solidFill>
              </a:rPr>
              <a:t> за вземания се унифицира от ПРБ, като може да бъде </a:t>
            </a:r>
            <a:r>
              <a:rPr lang="bg-BG" sz="2400" b="1" i="1" u="sng" dirty="0" smtClean="0">
                <a:solidFill>
                  <a:schemeClr val="tx1"/>
                </a:solidFill>
              </a:rPr>
              <a:t>обща, индивидуална или обща и индивидуална.</a:t>
            </a:r>
          </a:p>
          <a:p>
            <a:pPr algn="just">
              <a:buNone/>
            </a:pPr>
            <a:r>
              <a:rPr lang="bg-BG" sz="2400" b="1" i="1" dirty="0" smtClean="0">
                <a:solidFill>
                  <a:schemeClr val="tx1"/>
                </a:solidFill>
              </a:rPr>
              <a:t>    		 Не се извършва </a:t>
            </a:r>
            <a:r>
              <a:rPr lang="bg-BG" sz="2400" b="1" i="1" dirty="0" err="1" smtClean="0">
                <a:solidFill>
                  <a:schemeClr val="tx1"/>
                </a:solidFill>
              </a:rPr>
              <a:t>провизиране</a:t>
            </a:r>
            <a:r>
              <a:rPr lang="bg-BG" sz="2400" b="1" i="1" dirty="0" smtClean="0">
                <a:solidFill>
                  <a:schemeClr val="tx1"/>
                </a:solidFill>
              </a:rPr>
              <a:t> на вземанията и </a:t>
            </a:r>
            <a:r>
              <a:rPr lang="bg-BG" sz="2400" b="1" i="1" dirty="0" err="1" smtClean="0">
                <a:solidFill>
                  <a:schemeClr val="tx1"/>
                </a:solidFill>
              </a:rPr>
              <a:t>обезценка</a:t>
            </a:r>
            <a:r>
              <a:rPr lang="bg-BG" sz="2400" b="1" i="1" dirty="0" smtClean="0">
                <a:solidFill>
                  <a:schemeClr val="tx1"/>
                </a:solidFill>
              </a:rPr>
              <a:t> от бюджетни организации, БНБ и утвърдени международни организации.</a:t>
            </a:r>
          </a:p>
          <a:p>
            <a:pPr algn="just">
              <a:buNone/>
            </a:pPr>
            <a:r>
              <a:rPr lang="bg-BG" sz="2400" b="1" i="1" dirty="0" smtClean="0">
                <a:solidFill>
                  <a:schemeClr val="tx1"/>
                </a:solidFill>
              </a:rPr>
              <a:t>		Важно! </a:t>
            </a:r>
            <a:r>
              <a:rPr lang="bg-BG" sz="2400" dirty="0" smtClean="0">
                <a:solidFill>
                  <a:schemeClr val="tx1"/>
                </a:solidFill>
              </a:rPr>
              <a:t>Съгласно т. 36.2.7. от ДДС № 20 от 2004 г. </a:t>
            </a:r>
            <a:r>
              <a:rPr lang="bg-BG" sz="2400" dirty="0" err="1" smtClean="0">
                <a:solidFill>
                  <a:schemeClr val="tx1"/>
                </a:solidFill>
              </a:rPr>
              <a:t>провизирането</a:t>
            </a:r>
            <a:r>
              <a:rPr lang="bg-BG" sz="2400" dirty="0" smtClean="0">
                <a:solidFill>
                  <a:schemeClr val="tx1"/>
                </a:solidFill>
              </a:rPr>
              <a:t> на публични държавни вземания от </a:t>
            </a:r>
            <a:r>
              <a:rPr lang="bg-BG" sz="2400" b="1" i="1" dirty="0" smtClean="0">
                <a:solidFill>
                  <a:schemeClr val="tx1"/>
                </a:solidFill>
              </a:rPr>
              <a:t>данъци, мита  и осигурителни вноски </a:t>
            </a:r>
            <a:r>
              <a:rPr lang="bg-BG" sz="2400" dirty="0" smtClean="0">
                <a:solidFill>
                  <a:schemeClr val="tx1"/>
                </a:solidFill>
              </a:rPr>
              <a:t> се извършва само по указания от МФ. 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    Таксите </a:t>
            </a:r>
            <a:r>
              <a:rPr lang="en-US" sz="2400" b="1" dirty="0" smtClean="0">
                <a:solidFill>
                  <a:schemeClr val="tx1"/>
                </a:solidFill>
              </a:rPr>
              <a:t>(</a:t>
            </a:r>
            <a:r>
              <a:rPr lang="bg-BG" sz="2400" b="1" dirty="0" smtClean="0">
                <a:solidFill>
                  <a:schemeClr val="tx1"/>
                </a:solidFill>
              </a:rPr>
              <a:t>държавни, общински,  такси в чужбина, съдебни</a:t>
            </a:r>
            <a:r>
              <a:rPr lang="en-US" sz="2400" b="1" dirty="0" smtClean="0">
                <a:solidFill>
                  <a:schemeClr val="tx1"/>
                </a:solidFill>
              </a:rPr>
              <a:t>) </a:t>
            </a:r>
            <a:r>
              <a:rPr lang="bg-BG" sz="2400" b="1" dirty="0" smtClean="0">
                <a:solidFill>
                  <a:schemeClr val="tx1"/>
                </a:solidFill>
              </a:rPr>
              <a:t>се </a:t>
            </a:r>
            <a:r>
              <a:rPr lang="bg-BG" sz="2400" b="1" dirty="0" err="1" smtClean="0">
                <a:solidFill>
                  <a:schemeClr val="tx1"/>
                </a:solidFill>
              </a:rPr>
              <a:t>провизират</a:t>
            </a:r>
            <a:r>
              <a:rPr lang="bg-BG" sz="2400" b="1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   		Начисляването на </a:t>
            </a:r>
            <a:r>
              <a:rPr lang="bg-BG" sz="2400" dirty="0" err="1" smtClean="0">
                <a:solidFill>
                  <a:schemeClr val="tx1"/>
                </a:solidFill>
              </a:rPr>
              <a:t>провизията</a:t>
            </a:r>
            <a:r>
              <a:rPr lang="bg-BG" sz="2400" dirty="0" smtClean="0">
                <a:solidFill>
                  <a:schemeClr val="tx1"/>
                </a:solidFill>
              </a:rPr>
              <a:t> се </a:t>
            </a:r>
            <a:r>
              <a:rPr lang="bg-BG" sz="2400" b="1" dirty="0" smtClean="0">
                <a:solidFill>
                  <a:schemeClr val="tx1"/>
                </a:solidFill>
              </a:rPr>
              <a:t>определя в процент </a:t>
            </a:r>
            <a:r>
              <a:rPr lang="bg-BG" sz="2400" dirty="0" smtClean="0">
                <a:solidFill>
                  <a:schemeClr val="tx1"/>
                </a:solidFill>
              </a:rPr>
              <a:t>от общата (номинална) стойност на вземането.</a:t>
            </a:r>
            <a:endParaRPr lang="bg-BG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102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88242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  		Вземанията, които се провизират в бюджетната организация се класифицират в </a:t>
            </a:r>
            <a:r>
              <a:rPr lang="bg-BG" b="1" u="sng" dirty="0" smtClean="0">
                <a:solidFill>
                  <a:schemeClr val="tx1"/>
                </a:solidFill>
              </a:rPr>
              <a:t>три или две групи</a:t>
            </a:r>
            <a:r>
              <a:rPr lang="bg-BG" b="1" dirty="0" smtClean="0">
                <a:solidFill>
                  <a:schemeClr val="tx1"/>
                </a:solidFill>
              </a:rPr>
              <a:t> </a:t>
            </a:r>
            <a:r>
              <a:rPr lang="bg-BG" dirty="0" smtClean="0">
                <a:solidFill>
                  <a:schemeClr val="tx1"/>
                </a:solidFill>
              </a:rPr>
              <a:t>и се утвърждават в счетоводната политика: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      - </a:t>
            </a:r>
            <a:r>
              <a:rPr lang="bg-BG" b="1" i="1" dirty="0" smtClean="0">
                <a:solidFill>
                  <a:schemeClr val="tx1"/>
                </a:solidFill>
              </a:rPr>
              <a:t>трудно-събираеми вземания</a:t>
            </a:r>
            <a:r>
              <a:rPr lang="bg-BG" dirty="0" smtClean="0">
                <a:solidFill>
                  <a:schemeClr val="tx1"/>
                </a:solidFill>
              </a:rPr>
              <a:t> – след изтичане на </a:t>
            </a:r>
            <a:r>
              <a:rPr lang="bg-BG" b="1" dirty="0" smtClean="0">
                <a:solidFill>
                  <a:schemeClr val="tx1"/>
                </a:solidFill>
              </a:rPr>
              <a:t>90 /или 180 дни </a:t>
            </a:r>
            <a:r>
              <a:rPr lang="bg-BG" dirty="0" smtClean="0">
                <a:solidFill>
                  <a:schemeClr val="tx1"/>
                </a:solidFill>
              </a:rPr>
              <a:t>от крайния срок за погасяване, вземането се класифицира като трудносъбираемо и се провизира с определен процент от номиналната стойност на вземането – </a:t>
            </a:r>
            <a:r>
              <a:rPr lang="bg-BG" i="1" dirty="0" smtClean="0">
                <a:solidFill>
                  <a:schemeClr val="tx1"/>
                </a:solidFill>
              </a:rPr>
              <a:t>например</a:t>
            </a: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bg-BG" b="1" dirty="0" smtClean="0">
                <a:solidFill>
                  <a:schemeClr val="tx1"/>
                </a:solidFill>
              </a:rPr>
              <a:t>20 % </a:t>
            </a:r>
            <a:r>
              <a:rPr lang="bg-BG" dirty="0" smtClean="0">
                <a:solidFill>
                  <a:schemeClr val="tx1"/>
                </a:solidFill>
              </a:rPr>
              <a:t>от стойността;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      - </a:t>
            </a:r>
            <a:r>
              <a:rPr lang="bg-BG" b="1" i="1" dirty="0" smtClean="0">
                <a:solidFill>
                  <a:schemeClr val="tx1"/>
                </a:solidFill>
              </a:rPr>
              <a:t>несъбираемо вземане -</a:t>
            </a:r>
            <a:r>
              <a:rPr lang="bg-BG" dirty="0" smtClean="0">
                <a:solidFill>
                  <a:schemeClr val="tx1"/>
                </a:solidFill>
              </a:rPr>
              <a:t> след изтичане на </a:t>
            </a:r>
            <a:r>
              <a:rPr lang="bg-BG" b="1" dirty="0" smtClean="0">
                <a:solidFill>
                  <a:schemeClr val="tx1"/>
                </a:solidFill>
              </a:rPr>
              <a:t>180/360 дни </a:t>
            </a:r>
            <a:r>
              <a:rPr lang="bg-BG" dirty="0" smtClean="0">
                <a:solidFill>
                  <a:schemeClr val="tx1"/>
                </a:solidFill>
              </a:rPr>
              <a:t>от крайния срок за погасяване, вземането се класифицира като несъбираемо и се провизира с определен процент от номиналната стойност на вземането – </a:t>
            </a:r>
            <a:r>
              <a:rPr lang="bg-BG" i="1" dirty="0" smtClean="0">
                <a:solidFill>
                  <a:schemeClr val="tx1"/>
                </a:solidFill>
              </a:rPr>
              <a:t>например </a:t>
            </a:r>
            <a:r>
              <a:rPr lang="bg-BG" dirty="0" smtClean="0">
                <a:solidFill>
                  <a:schemeClr val="tx1"/>
                </a:solidFill>
              </a:rPr>
              <a:t>50 %;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       - </a:t>
            </a:r>
            <a:r>
              <a:rPr lang="bg-BG" b="1" i="1" dirty="0" smtClean="0">
                <a:solidFill>
                  <a:schemeClr val="tx1"/>
                </a:solidFill>
              </a:rPr>
              <a:t>безнадеждно вземане –</a:t>
            </a:r>
            <a:r>
              <a:rPr lang="bg-BG" dirty="0" smtClean="0">
                <a:solidFill>
                  <a:schemeClr val="tx1"/>
                </a:solidFill>
              </a:rPr>
              <a:t> при погиване на длъжника, вземането се класифицира като безнадеждно и се провизира на </a:t>
            </a:r>
            <a:r>
              <a:rPr lang="bg-BG" b="1" dirty="0" smtClean="0">
                <a:solidFill>
                  <a:schemeClr val="tx1"/>
                </a:solidFill>
              </a:rPr>
              <a:t>100 % </a:t>
            </a:r>
            <a:r>
              <a:rPr lang="bg-BG" dirty="0" smtClean="0">
                <a:solidFill>
                  <a:schemeClr val="tx1"/>
                </a:solidFill>
              </a:rPr>
              <a:t>от стойността. При наличие на сигурни доказателства, че безнадеждното вземане е класифицирано като несъбираемо, то следва да се отпише – след уведомяване с докладна записка ръководителя, подкрепена със становище от дирекция „Правна”, негово писмено съгласие и сторниране на начислената провизия.</a:t>
            </a:r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103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09617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endParaRPr lang="bg-BG" dirty="0" smtClean="0"/>
          </a:p>
          <a:p>
            <a:pPr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		 Начисляване на провизии на вземания със съответния % на обезценка</a:t>
            </a:r>
            <a:r>
              <a:rPr lang="en-US" sz="8000" dirty="0" smtClean="0">
                <a:solidFill>
                  <a:schemeClr val="tx1"/>
                </a:solidFill>
              </a:rPr>
              <a:t>  (</a:t>
            </a:r>
            <a:r>
              <a:rPr lang="bg-BG" sz="8000" b="1" dirty="0" smtClean="0">
                <a:solidFill>
                  <a:schemeClr val="tx1"/>
                </a:solidFill>
              </a:rPr>
              <a:t>20 %, 50 %, 100 %</a:t>
            </a:r>
            <a:r>
              <a:rPr lang="en-US" sz="8000" b="1" dirty="0" smtClean="0">
                <a:solidFill>
                  <a:schemeClr val="tx1"/>
                </a:solidFill>
              </a:rPr>
              <a:t>)</a:t>
            </a:r>
            <a:r>
              <a:rPr lang="bg-BG" sz="8000" b="1" dirty="0" smtClean="0">
                <a:solidFill>
                  <a:schemeClr val="tx1"/>
                </a:solidFill>
              </a:rPr>
              <a:t>:</a:t>
            </a: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Д-т с/ки от подгрупа 671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Разходи за провизии за вземания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           </a:t>
            </a:r>
            <a:r>
              <a:rPr lang="bg-BG" sz="8000" b="1" dirty="0" smtClean="0">
                <a:solidFill>
                  <a:schemeClr val="tx1"/>
                </a:solidFill>
              </a:rPr>
              <a:t>К-т с/ки от подгрупа 491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Провизии за вземания 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                                                    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  	</a:t>
            </a:r>
            <a:r>
              <a:rPr lang="bg-BG" sz="8000" dirty="0" err="1" smtClean="0">
                <a:solidFill>
                  <a:schemeClr val="tx1"/>
                </a:solidFill>
              </a:rPr>
              <a:t>Сторниране</a:t>
            </a:r>
            <a:r>
              <a:rPr lang="bg-BG" sz="8000" dirty="0" smtClean="0">
                <a:solidFill>
                  <a:schemeClr val="tx1"/>
                </a:solidFill>
              </a:rPr>
              <a:t> на провизираните вземания – когато се съберат или когато преминава от една група в друга:</a:t>
            </a: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Д-т с/ки от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b="1" dirty="0" smtClean="0">
                <a:solidFill>
                  <a:schemeClr val="tx1"/>
                </a:solidFill>
              </a:rPr>
              <a:t>подгрупа 491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Провизии за вземания                                   </a:t>
            </a:r>
            <a:r>
              <a:rPr lang="bg-BG" sz="8000" b="1" dirty="0" smtClean="0">
                <a:solidFill>
                  <a:schemeClr val="tx1"/>
                </a:solidFill>
              </a:rPr>
              <a:t> 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           </a:t>
            </a:r>
            <a:r>
              <a:rPr lang="bg-BG" sz="8000" b="1" dirty="0" smtClean="0">
                <a:solidFill>
                  <a:schemeClr val="tx1"/>
                </a:solidFill>
              </a:rPr>
              <a:t>К-т с/ки от подгрупа 672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Сторнирани (възстановени) провизии за   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                вземания 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                                                         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 		 Отписване на номиналната стойност на вземането (на основание разпореждане на ръководителя на бюджетната организация) – след начисляване на провизия на вземането в размер на номиналната стойност на вземането, сторниране на начислената провизия и при достатъчно доказателства за отписване на вземането.</a:t>
            </a:r>
          </a:p>
          <a:p>
            <a:pPr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  </a:t>
            </a:r>
            <a:r>
              <a:rPr lang="en-US" sz="8000" dirty="0" smtClean="0">
                <a:solidFill>
                  <a:schemeClr val="tx1"/>
                </a:solidFill>
              </a:rPr>
              <a:t> </a:t>
            </a:r>
            <a:r>
              <a:rPr lang="bg-BG" sz="8000" b="1" dirty="0" smtClean="0">
                <a:solidFill>
                  <a:schemeClr val="tx1"/>
                </a:solidFill>
              </a:rPr>
              <a:t>Д-т с/ки от подгрупа 691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Отписани други вземания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           </a:t>
            </a:r>
            <a:r>
              <a:rPr lang="bg-BG" sz="8000" b="1" dirty="0" smtClean="0">
                <a:solidFill>
                  <a:schemeClr val="tx1"/>
                </a:solidFill>
              </a:rPr>
              <a:t>К-т с/ки от подгрупи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b="1" dirty="0" smtClean="0">
                <a:solidFill>
                  <a:schemeClr val="tx1"/>
                </a:solidFill>
              </a:rPr>
              <a:t>4110, 4887 .....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        </a:t>
            </a:r>
          </a:p>
          <a:p>
            <a:endParaRPr lang="bg-BG" sz="8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104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07223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bg-BG" sz="2400" b="1" dirty="0" smtClean="0"/>
              <a:t>		11.</a:t>
            </a:r>
            <a:r>
              <a:rPr lang="bg-BG" sz="2400" i="1" dirty="0" smtClean="0"/>
              <a:t> </a:t>
            </a:r>
            <a:r>
              <a:rPr lang="bg-BG" sz="2400" b="1" dirty="0" smtClean="0"/>
              <a:t>Начисляване на разходи за провизии на  персонала</a:t>
            </a:r>
          </a:p>
          <a:p>
            <a:pPr>
              <a:buNone/>
            </a:pPr>
            <a:endParaRPr lang="bg-BG" sz="2400" b="1" dirty="0" smtClean="0"/>
          </a:p>
          <a:p>
            <a:pPr algn="just">
              <a:buNone/>
            </a:pPr>
            <a:r>
              <a:rPr lang="bg-BG" sz="2400" b="1" i="1" dirty="0" smtClean="0">
                <a:solidFill>
                  <a:schemeClr val="tx1"/>
                </a:solidFill>
              </a:rPr>
              <a:t>  		  </a:t>
            </a:r>
            <a:r>
              <a:rPr lang="bg-BG" sz="2400" b="1" i="1" u="sng" dirty="0" smtClean="0">
                <a:solidFill>
                  <a:schemeClr val="tx1"/>
                </a:solidFill>
              </a:rPr>
              <a:t>Към 31 декември </a:t>
            </a:r>
            <a:r>
              <a:rPr lang="bg-BG" sz="2400" dirty="0" smtClean="0">
                <a:solidFill>
                  <a:schemeClr val="tx1"/>
                </a:solidFill>
              </a:rPr>
              <a:t>бюджетните организации задължително извършват анализ на неизползваните отпуски от персонала, включително и на припадащите се </a:t>
            </a:r>
            <a:r>
              <a:rPr lang="bg-BG" sz="2400" b="1" i="1" dirty="0" smtClean="0">
                <a:solidFill>
                  <a:schemeClr val="tx1"/>
                </a:solidFill>
              </a:rPr>
              <a:t>осигурителните вноски</a:t>
            </a:r>
            <a:r>
              <a:rPr lang="bg-BG" sz="2400" dirty="0" smtClean="0">
                <a:solidFill>
                  <a:schemeClr val="tx1"/>
                </a:solidFill>
              </a:rPr>
              <a:t> за сметка на работодателя, като се взема предвид: </a:t>
            </a:r>
            <a:r>
              <a:rPr lang="bg-BG" sz="2400" b="1" i="1" dirty="0" smtClean="0">
                <a:solidFill>
                  <a:schemeClr val="tx1"/>
                </a:solidFill>
              </a:rPr>
              <a:t>обхвата на отпуските; </a:t>
            </a:r>
            <a:r>
              <a:rPr lang="bg-BG" sz="2400" b="1" i="1" u="sng" dirty="0" smtClean="0">
                <a:solidFill>
                  <a:schemeClr val="tx1"/>
                </a:solidFill>
              </a:rPr>
              <a:t>размера на заплатите</a:t>
            </a:r>
            <a:r>
              <a:rPr lang="bg-BG" sz="2400" b="1" i="1" dirty="0" smtClean="0">
                <a:solidFill>
                  <a:schemeClr val="tx1"/>
                </a:solidFill>
              </a:rPr>
              <a:t>; длъжностите; </a:t>
            </a:r>
            <a:r>
              <a:rPr lang="bg-BG" sz="2400" b="1" i="1" u="sng" dirty="0" smtClean="0">
                <a:solidFill>
                  <a:schemeClr val="tx1"/>
                </a:solidFill>
              </a:rPr>
              <a:t>броя на неизползваните дни </a:t>
            </a:r>
            <a:r>
              <a:rPr lang="bg-BG" sz="2400" b="1" i="1" dirty="0" smtClean="0">
                <a:solidFill>
                  <a:schemeClr val="tx1"/>
                </a:solidFill>
              </a:rPr>
              <a:t>в отпуск и други показатели</a:t>
            </a:r>
            <a:r>
              <a:rPr lang="bg-BG" sz="24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   		 При начисляване на разходите:</a:t>
            </a:r>
          </a:p>
          <a:p>
            <a:pPr algn="just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     Д-т с/</a:t>
            </a:r>
            <a:r>
              <a:rPr lang="bg-BG" sz="2400" b="1" dirty="0" err="1" smtClean="0">
                <a:solidFill>
                  <a:schemeClr val="tx1"/>
                </a:solidFill>
              </a:rPr>
              <a:t>ка</a:t>
            </a:r>
            <a:r>
              <a:rPr lang="bg-BG" sz="2400" b="1" dirty="0" smtClean="0">
                <a:solidFill>
                  <a:schemeClr val="tx1"/>
                </a:solidFill>
              </a:rPr>
              <a:t> 6047</a:t>
            </a:r>
            <a:r>
              <a:rPr lang="bg-BG" sz="2400" dirty="0" smtClean="0">
                <a:solidFill>
                  <a:schemeClr val="tx1"/>
                </a:solidFill>
              </a:rPr>
              <a:t> </a:t>
            </a:r>
            <a:r>
              <a:rPr lang="bg-BG" sz="2400" i="1" dirty="0" smtClean="0">
                <a:solidFill>
                  <a:schemeClr val="tx1"/>
                </a:solidFill>
              </a:rPr>
              <a:t>Разходи за провизии за персонал</a:t>
            </a:r>
            <a:endParaRPr lang="bg-BG" sz="2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            К-т с/</a:t>
            </a:r>
            <a:r>
              <a:rPr lang="bg-BG" sz="2400" b="1" dirty="0" err="1" smtClean="0">
                <a:solidFill>
                  <a:schemeClr val="tx1"/>
                </a:solidFill>
              </a:rPr>
              <a:t>ка</a:t>
            </a:r>
            <a:r>
              <a:rPr lang="bg-BG" sz="2400" b="1" dirty="0" smtClean="0">
                <a:solidFill>
                  <a:schemeClr val="tx1"/>
                </a:solidFill>
              </a:rPr>
              <a:t> 4230 </a:t>
            </a:r>
            <a:r>
              <a:rPr lang="bg-BG" sz="2400" dirty="0" smtClean="0">
                <a:solidFill>
                  <a:schemeClr val="tx1"/>
                </a:solidFill>
              </a:rPr>
              <a:t> </a:t>
            </a:r>
            <a:r>
              <a:rPr lang="bg-BG" sz="2400" i="1" dirty="0" smtClean="0">
                <a:solidFill>
                  <a:schemeClr val="tx1"/>
                </a:solidFill>
              </a:rPr>
              <a:t>Провизии за бъдещи плащания към персонала</a:t>
            </a:r>
            <a:endParaRPr lang="bg-BG" sz="2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400" i="1" dirty="0" smtClean="0">
                <a:solidFill>
                  <a:schemeClr val="tx1"/>
                </a:solidFill>
              </a:rPr>
              <a:t>                                            </a:t>
            </a:r>
            <a:r>
              <a:rPr lang="bg-BG" sz="2400" b="1" dirty="0" smtClean="0">
                <a:solidFill>
                  <a:schemeClr val="tx1"/>
                </a:solidFill>
              </a:rPr>
              <a:t>                          </a:t>
            </a:r>
            <a:endParaRPr lang="bg-BG" sz="2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    	В началото на следващата година </a:t>
            </a:r>
            <a:r>
              <a:rPr lang="bg-BG" sz="2400" dirty="0" err="1" smtClean="0">
                <a:solidFill>
                  <a:schemeClr val="tx1"/>
                </a:solidFill>
              </a:rPr>
              <a:t>провизираната</a:t>
            </a:r>
            <a:r>
              <a:rPr lang="bg-BG" sz="2400" dirty="0" smtClean="0">
                <a:solidFill>
                  <a:schemeClr val="tx1"/>
                </a:solidFill>
              </a:rPr>
              <a:t> сума се </a:t>
            </a:r>
            <a:r>
              <a:rPr lang="bg-BG" sz="2400" dirty="0" err="1" smtClean="0">
                <a:solidFill>
                  <a:schemeClr val="tx1"/>
                </a:solidFill>
              </a:rPr>
              <a:t>сторнира</a:t>
            </a:r>
            <a:r>
              <a:rPr lang="bg-BG" sz="2400" dirty="0" smtClean="0">
                <a:solidFill>
                  <a:schemeClr val="tx1"/>
                </a:solidFill>
              </a:rPr>
              <a:t> изцяло и наведнъж:</a:t>
            </a:r>
          </a:p>
          <a:p>
            <a:pPr algn="just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     Д-т с/</a:t>
            </a:r>
            <a:r>
              <a:rPr lang="bg-BG" sz="2400" b="1" dirty="0" err="1" smtClean="0">
                <a:solidFill>
                  <a:schemeClr val="tx1"/>
                </a:solidFill>
              </a:rPr>
              <a:t>ка</a:t>
            </a:r>
            <a:r>
              <a:rPr lang="bg-BG" sz="2400" b="1" dirty="0" smtClean="0">
                <a:solidFill>
                  <a:schemeClr val="tx1"/>
                </a:solidFill>
              </a:rPr>
              <a:t> 4230</a:t>
            </a:r>
            <a:r>
              <a:rPr lang="bg-BG" sz="2400" dirty="0" smtClean="0">
                <a:solidFill>
                  <a:schemeClr val="tx1"/>
                </a:solidFill>
              </a:rPr>
              <a:t> </a:t>
            </a:r>
            <a:r>
              <a:rPr lang="bg-BG" sz="2400" i="1" dirty="0" smtClean="0">
                <a:solidFill>
                  <a:schemeClr val="tx1"/>
                </a:solidFill>
              </a:rPr>
              <a:t> Провизии за бъдещи плащания към персонала </a:t>
            </a:r>
            <a:endParaRPr lang="bg-BG" sz="2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           </a:t>
            </a:r>
            <a:r>
              <a:rPr lang="bg-BG" sz="2400" b="1" dirty="0" smtClean="0">
                <a:solidFill>
                  <a:schemeClr val="tx1"/>
                </a:solidFill>
              </a:rPr>
              <a:t>К-т с/</a:t>
            </a:r>
            <a:r>
              <a:rPr lang="bg-BG" sz="2400" b="1" dirty="0" err="1" smtClean="0">
                <a:solidFill>
                  <a:schemeClr val="tx1"/>
                </a:solidFill>
              </a:rPr>
              <a:t>ка</a:t>
            </a:r>
            <a:r>
              <a:rPr lang="bg-BG" sz="2400" b="1" dirty="0" smtClean="0">
                <a:solidFill>
                  <a:schemeClr val="tx1"/>
                </a:solidFill>
              </a:rPr>
              <a:t> 6048</a:t>
            </a:r>
            <a:r>
              <a:rPr lang="bg-BG" sz="2400" dirty="0" smtClean="0">
                <a:solidFill>
                  <a:schemeClr val="tx1"/>
                </a:solidFill>
              </a:rPr>
              <a:t> </a:t>
            </a:r>
            <a:r>
              <a:rPr lang="bg-BG" sz="2400" i="1" dirty="0" err="1" smtClean="0">
                <a:solidFill>
                  <a:schemeClr val="tx1"/>
                </a:solidFill>
              </a:rPr>
              <a:t>Сторнирани</a:t>
            </a:r>
            <a:r>
              <a:rPr lang="bg-BG" sz="2400" i="1" dirty="0" smtClean="0">
                <a:solidFill>
                  <a:schemeClr val="tx1"/>
                </a:solidFill>
              </a:rPr>
              <a:t> разходи за провизии за персонал</a:t>
            </a:r>
          </a:p>
          <a:p>
            <a:pPr algn="just">
              <a:buNone/>
            </a:pPr>
            <a:endParaRPr lang="bg-BG" sz="2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    		 Сметки 6047 и 6048</a:t>
            </a:r>
            <a:r>
              <a:rPr lang="bg-BG" sz="2400" dirty="0" smtClean="0">
                <a:solidFill>
                  <a:schemeClr val="tx1"/>
                </a:solidFill>
              </a:rPr>
              <a:t> се приключват по общия ред със </a:t>
            </a:r>
            <a:r>
              <a:rPr lang="bg-BG" sz="2400" b="1" dirty="0" smtClean="0">
                <a:solidFill>
                  <a:schemeClr val="tx1"/>
                </a:solidFill>
              </a:rPr>
              <a:t>сметка 1201</a:t>
            </a:r>
            <a:r>
              <a:rPr lang="bg-BG" sz="2400" dirty="0" smtClean="0">
                <a:solidFill>
                  <a:schemeClr val="tx1"/>
                </a:solidFill>
              </a:rPr>
              <a:t> </a:t>
            </a:r>
            <a:r>
              <a:rPr lang="bg-BG" sz="2400" i="1" dirty="0" smtClean="0">
                <a:solidFill>
                  <a:schemeClr val="tx1"/>
                </a:solidFill>
              </a:rPr>
              <a:t>“Изменение  на нетните активи за периода”.</a:t>
            </a:r>
            <a:endParaRPr lang="bg-BG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105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2000" b="1" dirty="0" smtClean="0">
                <a:solidFill>
                  <a:srgbClr val="A50021"/>
                </a:solidFill>
                <a:latin typeface="+mn-lt"/>
              </a:rPr>
              <a:t>ЕТАП ВТОРИ. ПРИКЛЮЧВАНЕ НА СЧЕТОВОДНИТЕ СМЕТКИ от подведомствените разпоредители с бюджет и ПРБ </a:t>
            </a:r>
            <a:r>
              <a:rPr lang="bg-BG" sz="2000" dirty="0" smtClean="0">
                <a:solidFill>
                  <a:schemeClr val="tx1"/>
                </a:solidFill>
              </a:rPr>
              <a:t/>
            </a:r>
            <a:br>
              <a:rPr lang="bg-BG" sz="2000" dirty="0" smtClean="0">
                <a:solidFill>
                  <a:schemeClr val="tx1"/>
                </a:solidFill>
              </a:rPr>
            </a:br>
            <a:endParaRPr lang="bg-BG" sz="2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4292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bg-BG" sz="5000" dirty="0" smtClean="0">
                <a:solidFill>
                  <a:schemeClr val="tx1"/>
                </a:solidFill>
              </a:rPr>
              <a:t>       		</a:t>
            </a:r>
            <a:r>
              <a:rPr lang="bg-BG" sz="8000" dirty="0" smtClean="0">
                <a:solidFill>
                  <a:schemeClr val="tx1"/>
                </a:solidFill>
              </a:rPr>
              <a:t>Всички счетоводни сметки</a:t>
            </a:r>
            <a:r>
              <a:rPr lang="bg-BG" sz="8000" b="1" i="1" dirty="0" smtClean="0">
                <a:solidFill>
                  <a:schemeClr val="tx1"/>
                </a:solidFill>
              </a:rPr>
              <a:t>, без сметките от раздели 6 и 7</a:t>
            </a:r>
            <a:r>
              <a:rPr lang="bg-BG" sz="8000" dirty="0" smtClean="0">
                <a:solidFill>
                  <a:schemeClr val="tx1"/>
                </a:solidFill>
              </a:rPr>
              <a:t>, се приключват към 31 декември </a:t>
            </a:r>
            <a:r>
              <a:rPr lang="bg-BG" sz="8000" b="1" i="1" dirty="0" smtClean="0">
                <a:solidFill>
                  <a:schemeClr val="tx1"/>
                </a:solidFill>
              </a:rPr>
              <a:t>при всеки ВРБ и ПРБ </a:t>
            </a:r>
            <a:r>
              <a:rPr lang="bg-BG" sz="8000" dirty="0" smtClean="0">
                <a:solidFill>
                  <a:schemeClr val="tx1"/>
                </a:solidFill>
              </a:rPr>
              <a:t>, като началните салда, дебитните и кредитни обороти и крайните салда на счетоводните сметки се представят поотделно в годишните оборотни ведомости в трите отчетни групи: „Бюджет”, „СЕС” и „ДСД”. </a:t>
            </a:r>
          </a:p>
          <a:p>
            <a:endParaRPr lang="bg-BG" sz="80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8000" b="1" dirty="0" smtClean="0">
                <a:solidFill>
                  <a:schemeClr val="tx1"/>
                </a:solidFill>
              </a:rPr>
              <a:t>   		  </a:t>
            </a:r>
            <a:r>
              <a:rPr lang="ru-RU" sz="8000" b="1" dirty="0" err="1" smtClean="0">
                <a:solidFill>
                  <a:schemeClr val="tx1"/>
                </a:solidFill>
              </a:rPr>
              <a:t>Съгласно</a:t>
            </a:r>
            <a:r>
              <a:rPr lang="ru-RU" sz="8000" b="1" dirty="0" smtClean="0">
                <a:solidFill>
                  <a:schemeClr val="tx1"/>
                </a:solidFill>
              </a:rPr>
              <a:t> т. 37 от ДДС № 3 от 31.03.2016 г. сметка 4500 </a:t>
            </a:r>
            <a:r>
              <a:rPr lang="ru-RU" sz="8000" dirty="0" smtClean="0">
                <a:solidFill>
                  <a:schemeClr val="tx1"/>
                </a:solidFill>
              </a:rPr>
              <a:t>от СБО се </a:t>
            </a:r>
            <a:r>
              <a:rPr lang="ru-RU" sz="8000" dirty="0" err="1" smtClean="0">
                <a:solidFill>
                  <a:schemeClr val="tx1"/>
                </a:solidFill>
              </a:rPr>
              <a:t>използва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b="1" dirty="0" smtClean="0">
                <a:solidFill>
                  <a:schemeClr val="tx1"/>
                </a:solidFill>
              </a:rPr>
              <a:t>само </a:t>
            </a:r>
            <a:r>
              <a:rPr lang="ru-RU" sz="8000" dirty="0" smtClean="0">
                <a:solidFill>
                  <a:schemeClr val="tx1"/>
                </a:solidFill>
              </a:rPr>
              <a:t>за </a:t>
            </a:r>
            <a:r>
              <a:rPr lang="ru-RU" sz="8000" dirty="0" err="1" smtClean="0">
                <a:solidFill>
                  <a:schemeClr val="tx1"/>
                </a:solidFill>
              </a:rPr>
              <a:t>отчитане</a:t>
            </a:r>
            <a:r>
              <a:rPr lang="ru-RU" sz="8000" dirty="0" smtClean="0">
                <a:solidFill>
                  <a:schemeClr val="tx1"/>
                </a:solidFill>
              </a:rPr>
              <a:t> на </a:t>
            </a:r>
            <a:r>
              <a:rPr lang="ru-RU" sz="8000" dirty="0" err="1" smtClean="0">
                <a:solidFill>
                  <a:schemeClr val="tx1"/>
                </a:solidFill>
              </a:rPr>
              <a:t>съответните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 err="1" smtClean="0">
                <a:solidFill>
                  <a:schemeClr val="tx1"/>
                </a:solidFill>
              </a:rPr>
              <a:t>разчети</a:t>
            </a:r>
            <a:r>
              <a:rPr lang="ru-RU" sz="8000" dirty="0" smtClean="0">
                <a:solidFill>
                  <a:schemeClr val="tx1"/>
                </a:solidFill>
              </a:rPr>
              <a:t> в </a:t>
            </a:r>
            <a:r>
              <a:rPr lang="ru-RU" sz="8000" dirty="0" err="1" smtClean="0">
                <a:solidFill>
                  <a:schemeClr val="tx1"/>
                </a:solidFill>
              </a:rPr>
              <a:t>рамките</a:t>
            </a:r>
            <a:r>
              <a:rPr lang="ru-RU" sz="8000" dirty="0" smtClean="0">
                <a:solidFill>
                  <a:schemeClr val="tx1"/>
                </a:solidFill>
              </a:rPr>
              <a:t> на </a:t>
            </a:r>
            <a:r>
              <a:rPr lang="ru-RU" sz="8000" dirty="0" err="1" smtClean="0">
                <a:solidFill>
                  <a:schemeClr val="tx1"/>
                </a:solidFill>
              </a:rPr>
              <a:t>една</a:t>
            </a:r>
            <a:r>
              <a:rPr lang="ru-RU" sz="8000" dirty="0" smtClean="0">
                <a:solidFill>
                  <a:schemeClr val="tx1"/>
                </a:solidFill>
              </a:rPr>
              <a:t> и </a:t>
            </a:r>
            <a:r>
              <a:rPr lang="ru-RU" sz="8000" dirty="0" err="1" smtClean="0">
                <a:solidFill>
                  <a:schemeClr val="tx1"/>
                </a:solidFill>
              </a:rPr>
              <a:t>съща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 err="1" smtClean="0">
                <a:solidFill>
                  <a:schemeClr val="tx1"/>
                </a:solidFill>
              </a:rPr>
              <a:t>отчетна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 err="1" smtClean="0">
                <a:solidFill>
                  <a:schemeClr val="tx1"/>
                </a:solidFill>
              </a:rPr>
              <a:t>група</a:t>
            </a:r>
            <a:r>
              <a:rPr lang="ru-RU" sz="8000" dirty="0" smtClean="0">
                <a:solidFill>
                  <a:schemeClr val="tx1"/>
                </a:solidFill>
              </a:rPr>
              <a:t> (</a:t>
            </a:r>
            <a:r>
              <a:rPr lang="ru-RU" sz="8000" dirty="0" err="1" smtClean="0">
                <a:solidFill>
                  <a:schemeClr val="tx1"/>
                </a:solidFill>
              </a:rPr>
              <a:t>стопанска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 err="1" smtClean="0">
                <a:solidFill>
                  <a:schemeClr val="tx1"/>
                </a:solidFill>
              </a:rPr>
              <a:t>област</a:t>
            </a:r>
            <a:r>
              <a:rPr lang="ru-RU" sz="8000" dirty="0" smtClean="0">
                <a:solidFill>
                  <a:schemeClr val="tx1"/>
                </a:solidFill>
              </a:rPr>
              <a:t>) в </a:t>
            </a:r>
            <a:r>
              <a:rPr lang="ru-RU" sz="8000" dirty="0" err="1" smtClean="0">
                <a:solidFill>
                  <a:schemeClr val="tx1"/>
                </a:solidFill>
              </a:rPr>
              <a:t>системата</a:t>
            </a:r>
            <a:r>
              <a:rPr lang="ru-RU" sz="8000" dirty="0" smtClean="0">
                <a:solidFill>
                  <a:schemeClr val="tx1"/>
                </a:solidFill>
              </a:rPr>
              <a:t> на даден ПРБ.</a:t>
            </a:r>
          </a:p>
          <a:p>
            <a:pPr algn="just">
              <a:buNone/>
            </a:pPr>
            <a:r>
              <a:rPr lang="ru-RU" sz="8000" dirty="0" smtClean="0">
                <a:solidFill>
                  <a:schemeClr val="tx1"/>
                </a:solidFill>
              </a:rPr>
              <a:t>      Сметка 4500 </a:t>
            </a:r>
            <a:r>
              <a:rPr lang="ru-RU" sz="8000" dirty="0" err="1" smtClean="0">
                <a:solidFill>
                  <a:schemeClr val="tx1"/>
                </a:solidFill>
              </a:rPr>
              <a:t>може</a:t>
            </a:r>
            <a:r>
              <a:rPr lang="ru-RU" sz="8000" dirty="0" smtClean="0">
                <a:solidFill>
                  <a:schemeClr val="tx1"/>
                </a:solidFill>
              </a:rPr>
              <a:t> да </a:t>
            </a:r>
            <a:r>
              <a:rPr lang="ru-RU" sz="8000" b="1" dirty="0" smtClean="0">
                <a:solidFill>
                  <a:schemeClr val="tx1"/>
                </a:solidFill>
              </a:rPr>
              <a:t>се приключи </a:t>
            </a:r>
            <a:r>
              <a:rPr lang="ru-RU" sz="8000" b="1" dirty="0" err="1" smtClean="0">
                <a:solidFill>
                  <a:schemeClr val="tx1"/>
                </a:solidFill>
              </a:rPr>
              <a:t>със</a:t>
            </a:r>
            <a:r>
              <a:rPr lang="ru-RU" sz="8000" b="1" dirty="0" smtClean="0">
                <a:solidFill>
                  <a:schemeClr val="tx1"/>
                </a:solidFill>
              </a:rPr>
              <a:t> сметка 7600, вместо </a:t>
            </a:r>
            <a:r>
              <a:rPr lang="ru-RU" sz="8000" b="1" dirty="0" err="1" smtClean="0">
                <a:solidFill>
                  <a:schemeClr val="tx1"/>
                </a:solidFill>
              </a:rPr>
              <a:t>със</a:t>
            </a:r>
            <a:r>
              <a:rPr lang="ru-RU" sz="8000" b="1" dirty="0" smtClean="0">
                <a:solidFill>
                  <a:schemeClr val="tx1"/>
                </a:solidFill>
              </a:rPr>
              <a:t> сметка 1001. </a:t>
            </a:r>
            <a:r>
              <a:rPr lang="ru-RU" sz="8000" dirty="0" smtClean="0">
                <a:solidFill>
                  <a:schemeClr val="tx1"/>
                </a:solidFill>
              </a:rPr>
              <a:t>В случай на </a:t>
            </a:r>
            <a:r>
              <a:rPr lang="ru-RU" sz="8000" dirty="0" err="1" smtClean="0">
                <a:solidFill>
                  <a:schemeClr val="tx1"/>
                </a:solidFill>
              </a:rPr>
              <a:t>възприемането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 err="1" smtClean="0">
                <a:solidFill>
                  <a:schemeClr val="tx1"/>
                </a:solidFill>
              </a:rPr>
              <a:t>на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 err="1" smtClean="0">
                <a:solidFill>
                  <a:schemeClr val="tx1"/>
                </a:solidFill>
              </a:rPr>
              <a:t>този</a:t>
            </a:r>
            <a:r>
              <a:rPr lang="ru-RU" sz="8000" dirty="0" smtClean="0">
                <a:solidFill>
                  <a:schemeClr val="tx1"/>
                </a:solidFill>
              </a:rPr>
              <a:t> подход, </a:t>
            </a:r>
            <a:r>
              <a:rPr lang="ru-RU" sz="8000" dirty="0" err="1" smtClean="0">
                <a:solidFill>
                  <a:schemeClr val="tx1"/>
                </a:solidFill>
              </a:rPr>
              <a:t>приключването</a:t>
            </a:r>
            <a:r>
              <a:rPr lang="ru-RU" sz="8000" dirty="0" smtClean="0">
                <a:solidFill>
                  <a:schemeClr val="tx1"/>
                </a:solidFill>
              </a:rPr>
              <a:t> на </a:t>
            </a:r>
            <a:r>
              <a:rPr lang="ru-RU" sz="8000" b="1" dirty="0" smtClean="0">
                <a:solidFill>
                  <a:schemeClr val="tx1"/>
                </a:solidFill>
              </a:rPr>
              <a:t>сметка 4500 </a:t>
            </a:r>
            <a:r>
              <a:rPr lang="ru-RU" sz="8000" b="1" dirty="0" err="1" smtClean="0">
                <a:solidFill>
                  <a:schemeClr val="tx1"/>
                </a:solidFill>
              </a:rPr>
              <a:t>със</a:t>
            </a:r>
            <a:r>
              <a:rPr lang="ru-RU" sz="8000" b="1" dirty="0" smtClean="0">
                <a:solidFill>
                  <a:schemeClr val="tx1"/>
                </a:solidFill>
              </a:rPr>
              <a:t> сметка 7600 </a:t>
            </a:r>
            <a:r>
              <a:rPr lang="ru-RU" sz="8000" b="1" dirty="0" err="1" smtClean="0">
                <a:solidFill>
                  <a:schemeClr val="tx1"/>
                </a:solidFill>
              </a:rPr>
              <a:t>може</a:t>
            </a:r>
            <a:r>
              <a:rPr lang="ru-RU" sz="8000" b="1" dirty="0" smtClean="0">
                <a:solidFill>
                  <a:schemeClr val="tx1"/>
                </a:solidFill>
              </a:rPr>
              <a:t> да се </a:t>
            </a:r>
            <a:r>
              <a:rPr lang="ru-RU" sz="8000" b="1" dirty="0" err="1" smtClean="0">
                <a:solidFill>
                  <a:schemeClr val="tx1"/>
                </a:solidFill>
              </a:rPr>
              <a:t>извършва</a:t>
            </a:r>
            <a:r>
              <a:rPr lang="ru-RU" sz="8000" b="1" dirty="0" smtClean="0">
                <a:solidFill>
                  <a:schemeClr val="tx1"/>
                </a:solidFill>
              </a:rPr>
              <a:t> периодично или в края на </a:t>
            </a:r>
            <a:r>
              <a:rPr lang="ru-RU" sz="8000" b="1" dirty="0" err="1" smtClean="0">
                <a:solidFill>
                  <a:schemeClr val="tx1"/>
                </a:solidFill>
              </a:rPr>
              <a:t>годината</a:t>
            </a:r>
            <a:r>
              <a:rPr lang="ru-RU" sz="8000" b="1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None/>
            </a:pPr>
            <a:r>
              <a:rPr lang="ru-RU" sz="8000" dirty="0" smtClean="0">
                <a:solidFill>
                  <a:schemeClr val="tx1"/>
                </a:solidFill>
              </a:rPr>
              <a:t>     		В случай на </a:t>
            </a:r>
            <a:r>
              <a:rPr lang="ru-RU" sz="8000" dirty="0" err="1" smtClean="0">
                <a:solidFill>
                  <a:schemeClr val="tx1"/>
                </a:solidFill>
              </a:rPr>
              <a:t>приключване</a:t>
            </a:r>
            <a:r>
              <a:rPr lang="ru-RU" sz="8000" dirty="0" smtClean="0">
                <a:solidFill>
                  <a:schemeClr val="tx1"/>
                </a:solidFill>
              </a:rPr>
              <a:t> в края на </a:t>
            </a:r>
            <a:r>
              <a:rPr lang="ru-RU" sz="8000" dirty="0" err="1" smtClean="0">
                <a:solidFill>
                  <a:schemeClr val="tx1"/>
                </a:solidFill>
              </a:rPr>
              <a:t>годината</a:t>
            </a:r>
            <a:r>
              <a:rPr lang="ru-RU" sz="8000" dirty="0" smtClean="0">
                <a:solidFill>
                  <a:schemeClr val="tx1"/>
                </a:solidFill>
              </a:rPr>
              <a:t>, </a:t>
            </a:r>
            <a:r>
              <a:rPr lang="ru-RU" sz="8000" dirty="0" err="1" smtClean="0">
                <a:solidFill>
                  <a:schemeClr val="tx1"/>
                </a:solidFill>
              </a:rPr>
              <a:t>операцията</a:t>
            </a:r>
            <a:r>
              <a:rPr lang="ru-RU" sz="8000" dirty="0" smtClean="0">
                <a:solidFill>
                  <a:schemeClr val="tx1"/>
                </a:solidFill>
              </a:rPr>
              <a:t> по </a:t>
            </a:r>
            <a:r>
              <a:rPr lang="ru-RU" sz="8000" dirty="0" err="1" smtClean="0">
                <a:solidFill>
                  <a:schemeClr val="tx1"/>
                </a:solidFill>
              </a:rPr>
              <a:t>приключване</a:t>
            </a:r>
            <a:r>
              <a:rPr lang="ru-RU" sz="8000" dirty="0" smtClean="0">
                <a:solidFill>
                  <a:schemeClr val="tx1"/>
                </a:solidFill>
              </a:rPr>
              <a:t> на сметка 4500 </a:t>
            </a:r>
            <a:r>
              <a:rPr lang="ru-RU" sz="8000" dirty="0" err="1" smtClean="0">
                <a:solidFill>
                  <a:schemeClr val="tx1"/>
                </a:solidFill>
              </a:rPr>
              <a:t>със</a:t>
            </a:r>
            <a:r>
              <a:rPr lang="ru-RU" sz="8000" dirty="0" smtClean="0">
                <a:solidFill>
                  <a:schemeClr val="tx1"/>
                </a:solidFill>
              </a:rPr>
              <a:t> сметка 7600 </a:t>
            </a:r>
            <a:r>
              <a:rPr lang="ru-RU" sz="8000" dirty="0" err="1" smtClean="0">
                <a:solidFill>
                  <a:schemeClr val="tx1"/>
                </a:solidFill>
              </a:rPr>
              <a:t>следва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 err="1" smtClean="0">
                <a:solidFill>
                  <a:schemeClr val="tx1"/>
                </a:solidFill>
              </a:rPr>
              <a:t>задължително</a:t>
            </a:r>
            <a:r>
              <a:rPr lang="ru-RU" sz="8000" dirty="0" smtClean="0">
                <a:solidFill>
                  <a:schemeClr val="tx1"/>
                </a:solidFill>
              </a:rPr>
              <a:t> да се отрази в </a:t>
            </a:r>
            <a:r>
              <a:rPr lang="ru-RU" sz="8000" dirty="0" err="1" smtClean="0">
                <a:solidFill>
                  <a:schemeClr val="tx1"/>
                </a:solidFill>
              </a:rPr>
              <a:t>отчетността</a:t>
            </a:r>
            <a:r>
              <a:rPr lang="ru-RU" sz="8000" dirty="0" smtClean="0">
                <a:solidFill>
                  <a:schemeClr val="tx1"/>
                </a:solidFill>
              </a:rPr>
              <a:t> на </a:t>
            </a:r>
            <a:r>
              <a:rPr lang="ru-RU" sz="8000" dirty="0" err="1" smtClean="0">
                <a:solidFill>
                  <a:schemeClr val="tx1"/>
                </a:solidFill>
              </a:rPr>
              <a:t>съответните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 err="1" smtClean="0">
                <a:solidFill>
                  <a:schemeClr val="tx1"/>
                </a:solidFill>
              </a:rPr>
              <a:t>разпоредители</a:t>
            </a:r>
            <a:r>
              <a:rPr lang="ru-RU" sz="8000" dirty="0" smtClean="0">
                <a:solidFill>
                  <a:schemeClr val="tx1"/>
                </a:solidFill>
              </a:rPr>
              <a:t> с бюджет </a:t>
            </a:r>
            <a:r>
              <a:rPr lang="ru-RU" sz="8000" b="1" dirty="0" err="1" smtClean="0">
                <a:solidFill>
                  <a:schemeClr val="tx1"/>
                </a:solidFill>
              </a:rPr>
              <a:t>преди</a:t>
            </a:r>
            <a:r>
              <a:rPr lang="ru-RU" sz="8000" b="1" dirty="0" smtClean="0">
                <a:solidFill>
                  <a:schemeClr val="tx1"/>
                </a:solidFill>
              </a:rPr>
              <a:t> </a:t>
            </a:r>
            <a:r>
              <a:rPr lang="ru-RU" sz="8000" b="1" dirty="0" err="1" smtClean="0">
                <a:solidFill>
                  <a:schemeClr val="tx1"/>
                </a:solidFill>
              </a:rPr>
              <a:t>приключването</a:t>
            </a:r>
            <a:r>
              <a:rPr lang="ru-RU" sz="8000" b="1" dirty="0" smtClean="0">
                <a:solidFill>
                  <a:schemeClr val="tx1"/>
                </a:solidFill>
              </a:rPr>
              <a:t> на </a:t>
            </a:r>
            <a:r>
              <a:rPr lang="ru-RU" sz="8000" b="1" dirty="0" err="1" smtClean="0">
                <a:solidFill>
                  <a:schemeClr val="tx1"/>
                </a:solidFill>
              </a:rPr>
              <a:t>сметките</a:t>
            </a:r>
            <a:r>
              <a:rPr lang="ru-RU" sz="8000" b="1" dirty="0" smtClean="0">
                <a:solidFill>
                  <a:schemeClr val="tx1"/>
                </a:solidFill>
              </a:rPr>
              <a:t> от раздел 6 и 7, </a:t>
            </a:r>
            <a:r>
              <a:rPr lang="ru-RU" sz="8000" dirty="0" smtClean="0">
                <a:solidFill>
                  <a:schemeClr val="tx1"/>
                </a:solidFill>
              </a:rPr>
              <a:t>т. е. </a:t>
            </a:r>
            <a:r>
              <a:rPr lang="ru-RU" sz="8000" dirty="0" err="1" smtClean="0">
                <a:solidFill>
                  <a:schemeClr val="tx1"/>
                </a:solidFill>
              </a:rPr>
              <a:t>тази</a:t>
            </a:r>
            <a:r>
              <a:rPr lang="ru-RU" sz="8000" dirty="0" smtClean="0">
                <a:solidFill>
                  <a:schemeClr val="tx1"/>
                </a:solidFill>
              </a:rPr>
              <a:t> операция </a:t>
            </a:r>
            <a:r>
              <a:rPr lang="ru-RU" sz="8000" dirty="0" err="1" smtClean="0">
                <a:solidFill>
                  <a:schemeClr val="tx1"/>
                </a:solidFill>
              </a:rPr>
              <a:t>следва</a:t>
            </a:r>
            <a:r>
              <a:rPr lang="ru-RU" sz="8000" dirty="0" smtClean="0">
                <a:solidFill>
                  <a:schemeClr val="tx1"/>
                </a:solidFill>
              </a:rPr>
              <a:t> да се включи в </a:t>
            </a:r>
            <a:r>
              <a:rPr lang="ru-RU" sz="8000" dirty="0" err="1" smtClean="0">
                <a:solidFill>
                  <a:schemeClr val="tx1"/>
                </a:solidFill>
              </a:rPr>
              <a:t>оборотната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 err="1" smtClean="0">
                <a:solidFill>
                  <a:schemeClr val="tx1"/>
                </a:solidFill>
              </a:rPr>
              <a:t>ведомост</a:t>
            </a:r>
            <a:r>
              <a:rPr lang="ru-RU" sz="8000" dirty="0" smtClean="0">
                <a:solidFill>
                  <a:schemeClr val="tx1"/>
                </a:solidFill>
              </a:rPr>
              <a:t>, </a:t>
            </a:r>
            <a:r>
              <a:rPr lang="ru-RU" sz="8000" dirty="0" err="1" smtClean="0">
                <a:solidFill>
                  <a:schemeClr val="tx1"/>
                </a:solidFill>
              </a:rPr>
              <a:t>подлежаща</a:t>
            </a:r>
            <a:r>
              <a:rPr lang="ru-RU" sz="8000" dirty="0" smtClean="0">
                <a:solidFill>
                  <a:schemeClr val="tx1"/>
                </a:solidFill>
              </a:rPr>
              <a:t> на </a:t>
            </a:r>
            <a:r>
              <a:rPr lang="ru-RU" sz="8000" dirty="0" err="1" smtClean="0">
                <a:solidFill>
                  <a:schemeClr val="tx1"/>
                </a:solidFill>
              </a:rPr>
              <a:t>представяне</a:t>
            </a:r>
            <a:r>
              <a:rPr lang="ru-RU" sz="8000" dirty="0" smtClean="0">
                <a:solidFill>
                  <a:schemeClr val="tx1"/>
                </a:solidFill>
              </a:rPr>
              <a:t> в МФ. Не се допуска </a:t>
            </a:r>
            <a:r>
              <a:rPr lang="ru-RU" sz="8000" dirty="0" err="1" smtClean="0">
                <a:solidFill>
                  <a:schemeClr val="tx1"/>
                </a:solidFill>
              </a:rPr>
              <a:t>приключване</a:t>
            </a:r>
            <a:r>
              <a:rPr lang="ru-RU" sz="8000" dirty="0" smtClean="0">
                <a:solidFill>
                  <a:schemeClr val="tx1"/>
                </a:solidFill>
              </a:rPr>
              <a:t> на сметка 4500 </a:t>
            </a:r>
            <a:r>
              <a:rPr lang="ru-RU" sz="8000" dirty="0" err="1" smtClean="0">
                <a:solidFill>
                  <a:schemeClr val="tx1"/>
                </a:solidFill>
              </a:rPr>
              <a:t>със</a:t>
            </a:r>
            <a:r>
              <a:rPr lang="ru-RU" sz="8000" dirty="0" smtClean="0">
                <a:solidFill>
                  <a:schemeClr val="tx1"/>
                </a:solidFill>
              </a:rPr>
              <a:t> сметка 7600 в края на </a:t>
            </a:r>
            <a:r>
              <a:rPr lang="ru-RU" sz="8000" dirty="0" err="1" smtClean="0">
                <a:solidFill>
                  <a:schemeClr val="tx1"/>
                </a:solidFill>
              </a:rPr>
              <a:t>годината</a:t>
            </a:r>
            <a:r>
              <a:rPr lang="ru-RU" sz="8000" dirty="0" smtClean="0">
                <a:solidFill>
                  <a:schemeClr val="tx1"/>
                </a:solidFill>
              </a:rPr>
              <a:t> след </a:t>
            </a:r>
            <a:r>
              <a:rPr lang="ru-RU" sz="8000" dirty="0" err="1" smtClean="0">
                <a:solidFill>
                  <a:schemeClr val="tx1"/>
                </a:solidFill>
              </a:rPr>
              <a:t>приключвателните</a:t>
            </a:r>
            <a:r>
              <a:rPr lang="ru-RU" sz="8000" dirty="0" smtClean="0">
                <a:solidFill>
                  <a:schemeClr val="tx1"/>
                </a:solidFill>
              </a:rPr>
              <a:t> операции на </a:t>
            </a:r>
            <a:r>
              <a:rPr lang="ru-RU" sz="8000" dirty="0" err="1" smtClean="0">
                <a:solidFill>
                  <a:schemeClr val="tx1"/>
                </a:solidFill>
              </a:rPr>
              <a:t>сметките</a:t>
            </a:r>
            <a:r>
              <a:rPr lang="ru-RU" sz="8000" dirty="0" smtClean="0">
                <a:solidFill>
                  <a:schemeClr val="tx1"/>
                </a:solidFill>
              </a:rPr>
              <a:t> от раздел 6 и 7.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106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000" b="1" dirty="0" smtClean="0">
                <a:solidFill>
                  <a:srgbClr val="A50021"/>
                </a:solidFill>
                <a:latin typeface="+mn-lt"/>
              </a:rPr>
              <a:t>ЕТАП ТРЕТИ. ИЗГОТВЯНЕ НА ГОДИШНА ОБОРОТНА ВЕДОМОСТ ОТ </a:t>
            </a:r>
            <a:r>
              <a:rPr lang="bg-BG" sz="2000" b="1" dirty="0" err="1" smtClean="0">
                <a:solidFill>
                  <a:srgbClr val="A50021"/>
                </a:solidFill>
                <a:latin typeface="+mn-lt"/>
              </a:rPr>
              <a:t>прб</a:t>
            </a:r>
            <a:r>
              <a:rPr lang="bg-BG" sz="2000" b="1" dirty="0" smtClean="0">
                <a:solidFill>
                  <a:srgbClr val="A50021"/>
                </a:solidFill>
                <a:latin typeface="+mn-lt"/>
              </a:rPr>
              <a:t> ЗА МИНИСТЕРСТВО НА ФИНАНСИТЕ И ЗА СМЕТНА ПАЛАТА</a:t>
            </a:r>
            <a:r>
              <a:rPr lang="en-US" sz="2000" dirty="0" smtClean="0">
                <a:solidFill>
                  <a:srgbClr val="A50021"/>
                </a:solidFill>
                <a:latin typeface="+mn-lt"/>
              </a:rPr>
              <a:t>) </a:t>
            </a:r>
            <a:r>
              <a:rPr lang="bg-BG" sz="2000" b="1" dirty="0" smtClean="0">
                <a:solidFill>
                  <a:srgbClr val="A50021"/>
                </a:solidFill>
                <a:latin typeface="+mn-lt"/>
                <a:cs typeface="Times New Roman" pitchFamily="18" charset="0"/>
              </a:rPr>
              <a:t>и др. отчетни справки</a:t>
            </a:r>
            <a:endParaRPr lang="bg-BG" sz="2000" b="1" dirty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57298"/>
            <a:ext cx="8686800" cy="472282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		</a:t>
            </a:r>
          </a:p>
          <a:p>
            <a:pPr algn="just">
              <a:buNone/>
            </a:pPr>
            <a:r>
              <a:rPr lang="bg-BG" sz="5100" b="1" i="1" dirty="0" smtClean="0">
                <a:solidFill>
                  <a:schemeClr val="tx1"/>
                </a:solidFill>
              </a:rPr>
              <a:t>		</a:t>
            </a:r>
            <a:r>
              <a:rPr lang="bg-BG" sz="5100" b="1" i="1" u="sng" dirty="0" smtClean="0">
                <a:solidFill>
                  <a:schemeClr val="tx1"/>
                </a:solidFill>
              </a:rPr>
              <a:t>Първостепенният разпоредител с бюджет </a:t>
            </a:r>
            <a:r>
              <a:rPr lang="bg-BG" sz="5100" dirty="0" smtClean="0">
                <a:solidFill>
                  <a:schemeClr val="tx1"/>
                </a:solidFill>
              </a:rPr>
              <a:t>следва да изготви и представи за цялата си система </a:t>
            </a:r>
            <a:r>
              <a:rPr lang="bg-BG" sz="5100" b="1" dirty="0" smtClean="0">
                <a:solidFill>
                  <a:schemeClr val="tx1"/>
                </a:solidFill>
              </a:rPr>
              <a:t>три отделни оборотни ведомости </a:t>
            </a:r>
            <a:r>
              <a:rPr lang="bg-BG" sz="5100" dirty="0" smtClean="0">
                <a:solidFill>
                  <a:schemeClr val="tx1"/>
                </a:solidFill>
              </a:rPr>
              <a:t>за трите отчетни групи (стопански области) – „Бюджет”, „СЕС” и „Други сметки и дейности”</a:t>
            </a:r>
            <a:r>
              <a:rPr lang="en-US" sz="5100" dirty="0" smtClean="0">
                <a:solidFill>
                  <a:schemeClr val="tx1"/>
                </a:solidFill>
              </a:rPr>
              <a:t> </a:t>
            </a:r>
            <a:r>
              <a:rPr lang="bg-BG" sz="5100" dirty="0" smtClean="0">
                <a:solidFill>
                  <a:schemeClr val="tx1"/>
                </a:solidFill>
              </a:rPr>
              <a:t>и една годишна сборна оборотна ведомост.</a:t>
            </a:r>
          </a:p>
          <a:p>
            <a:pPr algn="just">
              <a:buNone/>
            </a:pPr>
            <a:r>
              <a:rPr lang="bg-BG" sz="5100" dirty="0" smtClean="0">
                <a:solidFill>
                  <a:schemeClr val="tx1"/>
                </a:solidFill>
              </a:rPr>
              <a:t>	</a:t>
            </a:r>
          </a:p>
          <a:p>
            <a:pPr algn="just">
              <a:buNone/>
            </a:pPr>
            <a:r>
              <a:rPr lang="bg-BG" sz="5100" dirty="0" smtClean="0">
                <a:solidFill>
                  <a:schemeClr val="tx1"/>
                </a:solidFill>
              </a:rPr>
              <a:t>		Оборотните ведомости се изготвят с данни за </a:t>
            </a:r>
            <a:r>
              <a:rPr lang="bg-BG" sz="5100" b="1" i="1" dirty="0" smtClean="0">
                <a:solidFill>
                  <a:schemeClr val="tx1"/>
                </a:solidFill>
              </a:rPr>
              <a:t>състоянието по сметките </a:t>
            </a:r>
            <a:r>
              <a:rPr lang="bg-BG" sz="5100" b="1" dirty="0" smtClean="0">
                <a:solidFill>
                  <a:schemeClr val="tx1"/>
                </a:solidFill>
              </a:rPr>
              <a:t>преди операциите по годишното приключване </a:t>
            </a:r>
            <a:r>
              <a:rPr lang="bg-BG" sz="5100" dirty="0" smtClean="0">
                <a:solidFill>
                  <a:schemeClr val="tx1"/>
                </a:solidFill>
              </a:rPr>
              <a:t>на сметките. </a:t>
            </a:r>
          </a:p>
          <a:p>
            <a:pPr algn="just">
              <a:buNone/>
            </a:pPr>
            <a:r>
              <a:rPr lang="bg-BG" sz="5100" dirty="0" smtClean="0">
                <a:solidFill>
                  <a:schemeClr val="tx1"/>
                </a:solidFill>
              </a:rPr>
              <a:t>		Със сборната годишната оборотна ведомост от ПРБ се представят и съответните </a:t>
            </a:r>
            <a:r>
              <a:rPr lang="bg-BG" sz="5100" b="1" i="1" dirty="0" smtClean="0">
                <a:solidFill>
                  <a:schemeClr val="tx1"/>
                </a:solidFill>
              </a:rPr>
              <a:t> справки към нея, изисквани от МФ.</a:t>
            </a:r>
          </a:p>
          <a:p>
            <a:pPr>
              <a:buNone/>
            </a:pPr>
            <a:endParaRPr lang="bg-BG" sz="3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3800" dirty="0" smtClean="0">
                <a:solidFill>
                  <a:schemeClr val="tx1"/>
                </a:solidFill>
              </a:rPr>
              <a:t>     </a:t>
            </a: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107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9293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buNone/>
            </a:pPr>
            <a:r>
              <a:rPr lang="bg-BG" sz="1800" b="1" dirty="0" smtClean="0">
                <a:solidFill>
                  <a:srgbClr val="A50021"/>
                </a:solidFill>
              </a:rPr>
              <a:t>      	 СЪСТАВЯНЕ НА БАЛАНС КЪМ 31 ДЕКЕМВРИ</a:t>
            </a:r>
          </a:p>
          <a:p>
            <a:pPr lvl="0"/>
            <a:endParaRPr lang="bg-BG" sz="18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     		При съставяне на баланса от ПРБ към 31 декември се спазват следните изисквания:</a:t>
            </a:r>
          </a:p>
          <a:p>
            <a:pPr algn="just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	- </a:t>
            </a:r>
            <a:r>
              <a:rPr lang="bg-BG" sz="2000" b="1" i="1" dirty="0" smtClean="0">
                <a:solidFill>
                  <a:schemeClr val="tx1"/>
                </a:solidFill>
              </a:rPr>
              <a:t>пълнота и изчерпателност </a:t>
            </a:r>
            <a:r>
              <a:rPr lang="bg-BG" sz="2000" dirty="0" smtClean="0">
                <a:solidFill>
                  <a:schemeClr val="tx1"/>
                </a:solidFill>
              </a:rPr>
              <a:t>– отразяване на всички активи, пасиви, приходи и разходи;</a:t>
            </a:r>
          </a:p>
          <a:p>
            <a:pPr algn="just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	- </a:t>
            </a:r>
            <a:r>
              <a:rPr lang="bg-BG" sz="2000" b="1" i="1" dirty="0" smtClean="0">
                <a:solidFill>
                  <a:schemeClr val="tx1"/>
                </a:solidFill>
              </a:rPr>
              <a:t>принадлежност и собственост </a:t>
            </a:r>
            <a:r>
              <a:rPr lang="bg-BG" sz="2000" dirty="0" smtClean="0">
                <a:solidFill>
                  <a:schemeClr val="tx1"/>
                </a:solidFill>
              </a:rPr>
              <a:t>– отразените активи и пасиви да принадлежат на обекта към датата на съставяне на баланса;</a:t>
            </a:r>
          </a:p>
          <a:p>
            <a:pPr algn="just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	- </a:t>
            </a:r>
            <a:r>
              <a:rPr lang="bg-BG" sz="2000" b="1" i="1" dirty="0" smtClean="0">
                <a:solidFill>
                  <a:schemeClr val="tx1"/>
                </a:solidFill>
              </a:rPr>
              <a:t>наличност и валидност </a:t>
            </a:r>
            <a:r>
              <a:rPr lang="bg-BG" sz="2000" dirty="0" smtClean="0">
                <a:solidFill>
                  <a:schemeClr val="tx1"/>
                </a:solidFill>
              </a:rPr>
              <a:t>– отразените активи и пасиви в баланса реално да съществуват и да са в наличност;</a:t>
            </a:r>
          </a:p>
          <a:p>
            <a:pPr algn="just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	- </a:t>
            </a:r>
            <a:r>
              <a:rPr lang="bg-BG" sz="2000" b="1" i="1" dirty="0" smtClean="0">
                <a:solidFill>
                  <a:schemeClr val="tx1"/>
                </a:solidFill>
              </a:rPr>
              <a:t>оценяване</a:t>
            </a:r>
            <a:r>
              <a:rPr lang="bg-BG" sz="2000" dirty="0" smtClean="0">
                <a:solidFill>
                  <a:schemeClr val="tx1"/>
                </a:solidFill>
              </a:rPr>
              <a:t> – отразените активи и пасиви в баланса да са остойностени и отразени в баланса в съответствие с действащото законодателство и приетата счетоводна политика;</a:t>
            </a:r>
          </a:p>
          <a:p>
            <a:pPr algn="just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	- </a:t>
            </a:r>
            <a:r>
              <a:rPr lang="bg-BG" sz="2000" b="1" i="1" dirty="0" smtClean="0">
                <a:solidFill>
                  <a:schemeClr val="tx1"/>
                </a:solidFill>
              </a:rPr>
              <a:t>измеримост</a:t>
            </a:r>
            <a:r>
              <a:rPr lang="bg-BG" sz="2000" dirty="0" smtClean="0">
                <a:solidFill>
                  <a:schemeClr val="tx1"/>
                </a:solidFill>
              </a:rPr>
              <a:t> – активите и пасивите да са отразени точно в баланса и правилно обобщени.</a:t>
            </a:r>
          </a:p>
          <a:p>
            <a:pPr>
              <a:buNone/>
            </a:pPr>
            <a:r>
              <a:rPr lang="bg-BG" sz="1800" dirty="0" smtClean="0">
                <a:solidFill>
                  <a:schemeClr val="tx1"/>
                </a:solidFill>
              </a:rPr>
              <a:t>	</a:t>
            </a:r>
            <a:endParaRPr lang="bg-BG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108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982462"/>
          </a:xfrm>
        </p:spPr>
        <p:txBody>
          <a:bodyPr>
            <a:normAutofit/>
          </a:bodyPr>
          <a:lstStyle/>
          <a:p>
            <a:r>
              <a:rPr lang="bg-BG" sz="2000" b="1" dirty="0" smtClean="0">
                <a:latin typeface="+mn-lt"/>
              </a:rPr>
              <a:t> </a:t>
            </a:r>
            <a:r>
              <a:rPr lang="bg-BG" sz="2000" b="1" dirty="0" smtClean="0">
                <a:solidFill>
                  <a:srgbClr val="A50021"/>
                </a:solidFill>
                <a:latin typeface="+mn-lt"/>
              </a:rPr>
              <a:t>ЕТАП ЧЕТВЪРТИ. ГОДИШНО ПРИКЛЮЧВАНЕ НА СЧЕТОВОДНИТЕ СМЕТКИ</a:t>
            </a:r>
            <a:endParaRPr lang="bg-BG" sz="2000" dirty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435280" cy="559781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endParaRPr lang="bg-B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 		Годишното приключване на счетоводните сметки се извършва след като е осигурена информацията за изготвяне на оборотната ведомост:</a:t>
            </a:r>
          </a:p>
          <a:p>
            <a:pPr algn="just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	- </a:t>
            </a:r>
            <a:r>
              <a:rPr lang="bg-BG" sz="8000" b="1" dirty="0" smtClean="0">
                <a:solidFill>
                  <a:schemeClr val="tx1"/>
                </a:solidFill>
              </a:rPr>
              <a:t>сметките от групи 60, 61, 62, 64,</a:t>
            </a:r>
            <a:r>
              <a:rPr lang="bg-BG" sz="8000" i="1" dirty="0" smtClean="0">
                <a:solidFill>
                  <a:schemeClr val="tx1"/>
                </a:solidFill>
              </a:rPr>
              <a:t> </a:t>
            </a:r>
            <a:r>
              <a:rPr lang="bg-BG" sz="8000" b="1" dirty="0" smtClean="0">
                <a:solidFill>
                  <a:schemeClr val="tx1"/>
                </a:solidFill>
              </a:rPr>
              <a:t>67 и 69</a:t>
            </a:r>
            <a:r>
              <a:rPr lang="bg-BG" sz="8000" dirty="0" smtClean="0">
                <a:solidFill>
                  <a:schemeClr val="tx1"/>
                </a:solidFill>
              </a:rPr>
              <a:t> както и</a:t>
            </a:r>
            <a:r>
              <a:rPr lang="bg-BG" sz="8000" i="1" dirty="0" smtClean="0">
                <a:solidFill>
                  <a:schemeClr val="tx1"/>
                </a:solidFill>
              </a:rPr>
              <a:t> </a:t>
            </a:r>
            <a:r>
              <a:rPr lang="bg-BG" sz="8000" b="1" dirty="0" smtClean="0">
                <a:solidFill>
                  <a:schemeClr val="tx1"/>
                </a:solidFill>
              </a:rPr>
              <a:t>сметки 6501, 6502, 6503 и 6507,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b="1" dirty="0" smtClean="0">
                <a:solidFill>
                  <a:schemeClr val="tx1"/>
                </a:solidFill>
              </a:rPr>
              <a:t>6504 и 6508 </a:t>
            </a:r>
            <a:r>
              <a:rPr lang="bg-BG" sz="8000" dirty="0" smtClean="0">
                <a:solidFill>
                  <a:schemeClr val="tx1"/>
                </a:solidFill>
              </a:rPr>
              <a:t>в зависимост от това в коя отчетна група се водят, се приключват със </a:t>
            </a:r>
            <a:r>
              <a:rPr lang="bg-BG" sz="8000" b="1" dirty="0" smtClean="0">
                <a:solidFill>
                  <a:schemeClr val="tx1"/>
                </a:solidFill>
              </a:rPr>
              <a:t>сметка 1201;</a:t>
            </a:r>
            <a:endParaRPr lang="bg-BG" sz="8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	- </a:t>
            </a:r>
            <a:r>
              <a:rPr lang="bg-BG" sz="8000" b="1" dirty="0" smtClean="0">
                <a:solidFill>
                  <a:schemeClr val="tx1"/>
                </a:solidFill>
              </a:rPr>
              <a:t>сметка 6506 </a:t>
            </a:r>
            <a:r>
              <a:rPr lang="bg-BG" sz="8000" dirty="0" smtClean="0">
                <a:solidFill>
                  <a:schemeClr val="tx1"/>
                </a:solidFill>
              </a:rPr>
              <a:t>при извършване на процедурите по приключването следва да е с равни дебитни и кредитни обороти;</a:t>
            </a:r>
          </a:p>
          <a:p>
            <a:pPr algn="just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	- </a:t>
            </a:r>
            <a:r>
              <a:rPr lang="bg-BG" sz="8000" b="1" dirty="0" smtClean="0">
                <a:solidFill>
                  <a:schemeClr val="tx1"/>
                </a:solidFill>
              </a:rPr>
              <a:t>сметките от групи 70, 71, 72, 73, 74, 75, 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b="1" dirty="0" smtClean="0">
                <a:solidFill>
                  <a:schemeClr val="tx1"/>
                </a:solidFill>
              </a:rPr>
              <a:t>76, 78, 79 </a:t>
            </a:r>
            <a:r>
              <a:rPr lang="bg-BG" sz="8000" dirty="0" smtClean="0">
                <a:solidFill>
                  <a:schemeClr val="tx1"/>
                </a:solidFill>
              </a:rPr>
              <a:t>се приключват съответно със </a:t>
            </a:r>
            <a:r>
              <a:rPr lang="bg-BG" sz="8000" b="1" dirty="0" smtClean="0">
                <a:solidFill>
                  <a:schemeClr val="tx1"/>
                </a:solidFill>
              </a:rPr>
              <a:t>сметки 1201 </a:t>
            </a:r>
            <a:r>
              <a:rPr lang="bg-BG" sz="8000" dirty="0" smtClean="0">
                <a:solidFill>
                  <a:schemeClr val="tx1"/>
                </a:solidFill>
              </a:rPr>
              <a:t>в трите отчетни групи;</a:t>
            </a:r>
          </a:p>
          <a:p>
            <a:pPr algn="just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 - сметка 1201 </a:t>
            </a:r>
            <a:r>
              <a:rPr lang="bg-BG" sz="8000" dirty="0" smtClean="0">
                <a:solidFill>
                  <a:schemeClr val="tx1"/>
                </a:solidFill>
              </a:rPr>
              <a:t>се приключва</a:t>
            </a:r>
            <a:r>
              <a:rPr lang="bg-BG" sz="8000" b="1" dirty="0" smtClean="0">
                <a:solidFill>
                  <a:schemeClr val="tx1"/>
                </a:solidFill>
              </a:rPr>
              <a:t> </a:t>
            </a:r>
            <a:r>
              <a:rPr lang="bg-BG" sz="8000" dirty="0" smtClean="0">
                <a:solidFill>
                  <a:schemeClr val="tx1"/>
                </a:solidFill>
              </a:rPr>
              <a:t>със</a:t>
            </a:r>
            <a:r>
              <a:rPr lang="bg-BG" sz="8000" b="1" dirty="0" smtClean="0">
                <a:solidFill>
                  <a:schemeClr val="tx1"/>
                </a:solidFill>
              </a:rPr>
              <a:t> сметка 1101;</a:t>
            </a:r>
            <a:endParaRPr lang="bg-BG" sz="8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US" sz="8000" dirty="0" smtClean="0">
                <a:solidFill>
                  <a:schemeClr val="tx1"/>
                </a:solidFill>
              </a:rPr>
              <a:t>     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en-US" sz="8000" dirty="0" smtClean="0">
                <a:solidFill>
                  <a:schemeClr val="tx1"/>
                </a:solidFill>
              </a:rPr>
              <a:t> </a:t>
            </a:r>
            <a:r>
              <a:rPr lang="bg-BG" sz="8000" dirty="0" smtClean="0">
                <a:solidFill>
                  <a:schemeClr val="tx1"/>
                </a:solidFill>
              </a:rPr>
              <a:t>	Когато са изведени подведомствени предприятия от системата на първостепенен разпоредител/или са приключили проекти ще фигурират само салдата на </a:t>
            </a:r>
            <a:r>
              <a:rPr lang="bg-BG" sz="8000" b="1" dirty="0" smtClean="0">
                <a:solidFill>
                  <a:schemeClr val="tx1"/>
                </a:solidFill>
              </a:rPr>
              <a:t>сметка 1001 и 1101,</a:t>
            </a:r>
            <a:r>
              <a:rPr lang="bg-BG" sz="8000" b="1" i="1" dirty="0" smtClean="0">
                <a:solidFill>
                  <a:schemeClr val="tx1"/>
                </a:solidFill>
              </a:rPr>
              <a:t> </a:t>
            </a:r>
            <a:r>
              <a:rPr lang="bg-BG" sz="8000" dirty="0" smtClean="0">
                <a:solidFill>
                  <a:schemeClr val="tx1"/>
                </a:solidFill>
              </a:rPr>
              <a:t>като сбора от тези салда следва да е равен на нула. След приключвателните операции сметките от тези групи следва да се приключат помежду си, като салдата им се зануляват </a:t>
            </a:r>
            <a:r>
              <a:rPr lang="en-US" sz="8000" dirty="0" smtClean="0">
                <a:solidFill>
                  <a:schemeClr val="tx1"/>
                </a:solidFill>
              </a:rPr>
              <a:t>(</a:t>
            </a:r>
            <a:r>
              <a:rPr lang="bg-BG" sz="8000" dirty="0" smtClean="0">
                <a:solidFill>
                  <a:schemeClr val="tx1"/>
                </a:solidFill>
              </a:rPr>
              <a:t>т. 59.7 от ДДС № 20 от 2004 г.</a:t>
            </a:r>
            <a:r>
              <a:rPr lang="en-US" sz="8000" dirty="0" smtClean="0">
                <a:solidFill>
                  <a:schemeClr val="tx1"/>
                </a:solidFill>
              </a:rPr>
              <a:t>)</a:t>
            </a:r>
            <a:endParaRPr lang="bg-BG" sz="8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bg-BG" sz="8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		Сметките от подгрупи  </a:t>
            </a:r>
            <a:r>
              <a:rPr lang="bg-BG" sz="8000" b="1" dirty="0" smtClean="0">
                <a:solidFill>
                  <a:schemeClr val="tx1"/>
                </a:solidFill>
              </a:rPr>
              <a:t>980, 986 и 994 се приключват със сметка 9989 с годишното приключване на сметките от раздели 6 и 7.</a:t>
            </a:r>
          </a:p>
          <a:p>
            <a:pPr>
              <a:buNone/>
            </a:pPr>
            <a:endParaRPr lang="bg-BG" sz="64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6600" b="1" dirty="0" smtClean="0">
                <a:solidFill>
                  <a:schemeClr val="tx1"/>
                </a:solidFill>
              </a:rPr>
              <a:t>	</a:t>
            </a:r>
            <a:endParaRPr lang="bg-BG" sz="66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sz="6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sz="64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6400" dirty="0" smtClean="0">
                <a:solidFill>
                  <a:schemeClr val="tx1"/>
                </a:solidFill>
              </a:rPr>
              <a:t>	</a:t>
            </a:r>
            <a:endParaRPr lang="bg-BG" sz="6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109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479426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 algn="just">
              <a:buNone/>
            </a:pPr>
            <a:r>
              <a:rPr lang="bg-BG" b="1" dirty="0" smtClean="0">
                <a:solidFill>
                  <a:srgbClr val="C00000"/>
                </a:solidFill>
              </a:rPr>
              <a:t>2. </a:t>
            </a:r>
            <a:r>
              <a:rPr lang="bg-BG" b="1" i="1" dirty="0" smtClean="0">
                <a:solidFill>
                  <a:srgbClr val="C00000"/>
                </a:solidFill>
              </a:rPr>
              <a:t>Преоценка на наличната валута, вземанията и задълженията в чуждестранна валута.</a:t>
            </a:r>
          </a:p>
          <a:p>
            <a:pPr lvl="0">
              <a:buNone/>
            </a:pPr>
            <a:endParaRPr lang="bg-BG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i="1" dirty="0" smtClean="0">
                <a:solidFill>
                  <a:schemeClr val="tx1"/>
                </a:solidFill>
              </a:rPr>
              <a:t>     Указания на МФ в ДДС № 20 от 2004 г.     </a:t>
            </a:r>
          </a:p>
          <a:p>
            <a:pPr>
              <a:buNone/>
            </a:pPr>
            <a:r>
              <a:rPr lang="bg-BG" i="1" dirty="0" smtClean="0">
                <a:solidFill>
                  <a:schemeClr val="tx1"/>
                </a:solidFill>
              </a:rPr>
              <a:t>     Преоценка в посока увеличение или   </a:t>
            </a:r>
          </a:p>
          <a:p>
            <a:pPr algn="just">
              <a:buNone/>
            </a:pPr>
            <a:r>
              <a:rPr lang="bg-BG" i="1" dirty="0" smtClean="0">
                <a:solidFill>
                  <a:schemeClr val="tx1"/>
                </a:solidFill>
              </a:rPr>
              <a:t>     намаление. </a:t>
            </a:r>
          </a:p>
          <a:p>
            <a:pPr>
              <a:buNone/>
            </a:pPr>
            <a:r>
              <a:rPr lang="bg-BG" i="1" dirty="0" smtClean="0">
                <a:solidFill>
                  <a:schemeClr val="tx1"/>
                </a:solidFill>
              </a:rPr>
              <a:t>    Отчетност в края на годината.</a:t>
            </a:r>
          </a:p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 </a:t>
            </a:r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11</a:t>
            </a:fld>
            <a:endParaRPr lang="bg-BG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642918"/>
            <a:ext cx="8186766" cy="492922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Важно!!!</a:t>
            </a:r>
          </a:p>
          <a:p>
            <a:pPr>
              <a:buNone/>
            </a:pPr>
            <a:endParaRPr lang="bg-BG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		Допуснатите отклонения могат да се коригират преди заверката на ГФО за 2022 г. от Сметната палата на основание указанията, дадени от МФ в т. 8.11 от писмо ДДС № 20 от 2004 г. и указанията.</a:t>
            </a:r>
            <a:endParaRPr lang="bg-BG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110</a:t>
            </a:fld>
            <a:endParaRPr lang="bg-BG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692696"/>
            <a:ext cx="4754404" cy="475440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59529" y="5733256"/>
            <a:ext cx="773295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g-BG" sz="5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Благодаря за вниманието!</a:t>
            </a:r>
            <a:endParaRPr lang="en-US" sz="5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88028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4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50"/>
                            </p:stCondLst>
                            <p:childTnLst>
                              <p:par>
                                <p:cTn id="2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60007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endParaRPr lang="bg-BG" dirty="0" smtClean="0">
              <a:solidFill>
                <a:schemeClr val="tx1"/>
              </a:solidFill>
            </a:endParaRPr>
          </a:p>
          <a:p>
            <a:pPr marL="514350" indent="-514350"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		</a:t>
            </a:r>
            <a:r>
              <a:rPr lang="bg-BG" dirty="0" smtClean="0">
                <a:solidFill>
                  <a:schemeClr val="tx1"/>
                </a:solidFill>
              </a:rPr>
              <a:t>Преоценка на </a:t>
            </a:r>
            <a:r>
              <a:rPr lang="bg-BG" b="1" i="1" dirty="0" smtClean="0">
                <a:solidFill>
                  <a:schemeClr val="tx1"/>
                </a:solidFill>
              </a:rPr>
              <a:t>наличната валута , </a:t>
            </a:r>
            <a:r>
              <a:rPr lang="bg-BG" dirty="0" smtClean="0">
                <a:solidFill>
                  <a:schemeClr val="tx1"/>
                </a:solidFill>
              </a:rPr>
              <a:t>както и на вземанията и задълженията в </a:t>
            </a:r>
            <a:r>
              <a:rPr lang="ru-RU" dirty="0" err="1" smtClean="0"/>
              <a:t>чуждестранна</a:t>
            </a:r>
            <a:r>
              <a:rPr lang="ru-RU" dirty="0" smtClean="0"/>
              <a:t> </a:t>
            </a:r>
            <a:r>
              <a:rPr lang="ru-RU" dirty="0" err="1" smtClean="0"/>
              <a:t>валута</a:t>
            </a:r>
            <a:r>
              <a:rPr lang="ru-RU" dirty="0" smtClean="0"/>
              <a:t> се </a:t>
            </a:r>
            <a:r>
              <a:rPr lang="ru-RU" dirty="0" err="1" smtClean="0"/>
              <a:t>извършва</a:t>
            </a:r>
            <a:r>
              <a:rPr lang="ru-RU" dirty="0" smtClean="0"/>
              <a:t> </a:t>
            </a:r>
            <a:r>
              <a:rPr lang="ru-RU" dirty="0" err="1" smtClean="0"/>
              <a:t>към</a:t>
            </a:r>
            <a:r>
              <a:rPr lang="ru-RU" dirty="0" smtClean="0"/>
              <a:t> края на </a:t>
            </a:r>
            <a:r>
              <a:rPr lang="ru-RU" dirty="0" err="1" smtClean="0"/>
              <a:t>всеки</a:t>
            </a:r>
            <a:r>
              <a:rPr lang="ru-RU" dirty="0" smtClean="0"/>
              <a:t> </a:t>
            </a:r>
            <a:r>
              <a:rPr lang="ru-RU" dirty="0" err="1" smtClean="0"/>
              <a:t>месец</a:t>
            </a:r>
            <a:r>
              <a:rPr lang="bg-BG" dirty="0" smtClean="0">
                <a:solidFill>
                  <a:schemeClr val="tx1"/>
                </a:solidFill>
              </a:rPr>
              <a:t>, съгласно указанията на МФ, дадени в т. 21.3 от  ДДС № 20 от 2004 т.</a:t>
            </a:r>
          </a:p>
          <a:p>
            <a:pPr marL="514350" indent="-514350"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		Преоценката оказва съществено влияние  върху капитала, тъй като се прилага сметка </a:t>
            </a:r>
            <a:r>
              <a:rPr lang="bg-BG" b="1" dirty="0" smtClean="0">
                <a:solidFill>
                  <a:schemeClr val="tx1"/>
                </a:solidFill>
              </a:rPr>
              <a:t>7804 </a:t>
            </a:r>
            <a:r>
              <a:rPr lang="bg-BG" dirty="0" smtClean="0">
                <a:solidFill>
                  <a:schemeClr val="tx1"/>
                </a:solidFill>
              </a:rPr>
              <a:t>„</a:t>
            </a:r>
            <a:r>
              <a:rPr lang="bg-BG" i="1" dirty="0" smtClean="0">
                <a:solidFill>
                  <a:schemeClr val="tx1"/>
                </a:solidFill>
              </a:rPr>
              <a:t>Преоценки на финансови активи </a:t>
            </a:r>
            <a:r>
              <a:rPr lang="en-US" i="1" dirty="0" smtClean="0">
                <a:solidFill>
                  <a:schemeClr val="tx1"/>
                </a:solidFill>
              </a:rPr>
              <a:t>(</a:t>
            </a:r>
            <a:r>
              <a:rPr lang="bg-BG" i="1" dirty="0" smtClean="0">
                <a:solidFill>
                  <a:schemeClr val="tx1"/>
                </a:solidFill>
              </a:rPr>
              <a:t>финансиращи позиции</a:t>
            </a:r>
            <a:r>
              <a:rPr lang="en-US" i="1" dirty="0" smtClean="0">
                <a:solidFill>
                  <a:schemeClr val="tx1"/>
                </a:solidFill>
              </a:rPr>
              <a:t>)</a:t>
            </a:r>
            <a:r>
              <a:rPr lang="bg-BG" i="1" dirty="0" smtClean="0">
                <a:solidFill>
                  <a:schemeClr val="tx1"/>
                </a:solidFill>
              </a:rPr>
              <a:t>”. </a:t>
            </a:r>
            <a:endParaRPr lang="bg-BG" dirty="0" smtClean="0">
              <a:solidFill>
                <a:schemeClr val="tx1"/>
              </a:solidFill>
            </a:endParaRPr>
          </a:p>
          <a:p>
            <a:pPr marL="514350" indent="-514350" algn="just">
              <a:buNone/>
            </a:pPr>
            <a:endParaRPr lang="bg-B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12</a:t>
            </a:fld>
            <a:endParaRPr lang="bg-BG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9293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bg-BG" sz="2000" dirty="0" smtClean="0"/>
              <a:t>		В </a:t>
            </a:r>
            <a:r>
              <a:rPr lang="bg-BG" sz="2000" b="1" i="1" u="sng" dirty="0" smtClean="0"/>
              <a:t>края на всеки месец </a:t>
            </a:r>
            <a:r>
              <a:rPr lang="bg-BG" sz="2000" dirty="0" smtClean="0"/>
              <a:t>се извършва преглед на наличната валута съгласно </a:t>
            </a:r>
            <a:r>
              <a:rPr lang="bg-BG" sz="2000" b="1" dirty="0" smtClean="0"/>
              <a:t>т. 21.3. </a:t>
            </a:r>
            <a:r>
              <a:rPr lang="bg-BG" sz="2000" dirty="0" smtClean="0"/>
              <a:t>от ДДС № 20 от 2004 г., като се сравнява отчетния курс, по който се води счетоводно валутата с ЦК в БНБ.</a:t>
            </a:r>
            <a:r>
              <a:rPr lang="bg-BG" sz="2000" dirty="0" smtClean="0">
                <a:solidFill>
                  <a:schemeClr val="tx1"/>
                </a:solidFill>
              </a:rPr>
              <a:t> Препоръчва се такава преоценка да се прави и когато има извършени операции по валутните сметки и касови наличности.</a:t>
            </a:r>
          </a:p>
          <a:p>
            <a:pPr algn="just">
              <a:buNone/>
            </a:pPr>
            <a:r>
              <a:rPr lang="bg-BG" sz="2000" b="1" dirty="0" smtClean="0"/>
              <a:t> 		</a:t>
            </a:r>
            <a:r>
              <a:rPr lang="bg-BG" sz="2000" b="1" dirty="0" smtClean="0">
                <a:solidFill>
                  <a:schemeClr val="tx1"/>
                </a:solidFill>
              </a:rPr>
              <a:t>Съгласно</a:t>
            </a:r>
            <a:r>
              <a:rPr lang="bg-BG" sz="2000" dirty="0" smtClean="0">
                <a:solidFill>
                  <a:schemeClr val="tx1"/>
                </a:solidFill>
              </a:rPr>
              <a:t> </a:t>
            </a:r>
            <a:r>
              <a:rPr lang="bg-BG" sz="2000" b="1" dirty="0" smtClean="0">
                <a:solidFill>
                  <a:schemeClr val="tx1"/>
                </a:solidFill>
              </a:rPr>
              <a:t>т. 7.8 от ДДС № 20 </a:t>
            </a:r>
            <a:r>
              <a:rPr lang="bg-BG" sz="2000" dirty="0" smtClean="0">
                <a:solidFill>
                  <a:schemeClr val="tx1"/>
                </a:solidFill>
              </a:rPr>
              <a:t>от 2004 г. на МФ се изисква правилно отразяване на </a:t>
            </a:r>
            <a:r>
              <a:rPr lang="bg-BG" sz="2000" b="1" i="1" dirty="0" smtClean="0">
                <a:solidFill>
                  <a:schemeClr val="tx1"/>
                </a:solidFill>
              </a:rPr>
              <a:t>преоценките на наличностите към 31.12. в чуждестранна валута на касова основа:</a:t>
            </a:r>
            <a:endParaRPr lang="bg-BG" sz="2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    		  а)</a:t>
            </a:r>
            <a:r>
              <a:rPr lang="bg-BG" sz="2000" dirty="0" smtClean="0">
                <a:solidFill>
                  <a:schemeClr val="tx1"/>
                </a:solidFill>
              </a:rPr>
              <a:t> </a:t>
            </a:r>
            <a:r>
              <a:rPr lang="bg-BG" sz="2000" b="1" i="1" u="sng" dirty="0" smtClean="0">
                <a:solidFill>
                  <a:schemeClr val="tx1"/>
                </a:solidFill>
              </a:rPr>
              <a:t>при увеличение</a:t>
            </a:r>
            <a:r>
              <a:rPr lang="bg-BG" sz="2000" b="1" i="1" dirty="0" smtClean="0">
                <a:solidFill>
                  <a:schemeClr val="tx1"/>
                </a:solidFill>
              </a:rPr>
              <a:t>:</a:t>
            </a:r>
            <a:r>
              <a:rPr lang="bg-BG" sz="2000" dirty="0" smtClean="0">
                <a:solidFill>
                  <a:schemeClr val="tx1"/>
                </a:solidFill>
              </a:rPr>
              <a:t> по финансиращ </a:t>
            </a:r>
            <a:r>
              <a:rPr lang="bg-BG" sz="2000" b="1" dirty="0" smtClean="0">
                <a:solidFill>
                  <a:schemeClr val="tx1"/>
                </a:solidFill>
              </a:rPr>
              <a:t>§ 95-14</a:t>
            </a:r>
            <a:r>
              <a:rPr lang="bg-BG" sz="2000" b="1" i="1" dirty="0" smtClean="0">
                <a:solidFill>
                  <a:schemeClr val="tx1"/>
                </a:solidFill>
              </a:rPr>
              <a:t> </a:t>
            </a:r>
            <a:r>
              <a:rPr lang="bg-BG" sz="2000" i="1" dirty="0" smtClean="0">
                <a:solidFill>
                  <a:schemeClr val="tx1"/>
                </a:solidFill>
              </a:rPr>
              <a:t>“Преоценки на валутни наличности (нереализирани</a:t>
            </a:r>
            <a:r>
              <a:rPr lang="bg-BG" sz="2000" dirty="0" smtClean="0">
                <a:solidFill>
                  <a:schemeClr val="tx1"/>
                </a:solidFill>
              </a:rPr>
              <a:t> </a:t>
            </a:r>
            <a:r>
              <a:rPr lang="bg-BG" sz="2000" i="1" dirty="0" smtClean="0">
                <a:solidFill>
                  <a:schemeClr val="tx1"/>
                </a:solidFill>
              </a:rPr>
              <a:t>курсови разлики) по сметки и средства в страната” </a:t>
            </a:r>
            <a:r>
              <a:rPr lang="bg-BG" sz="2000" dirty="0" smtClean="0">
                <a:solidFill>
                  <a:schemeClr val="tx1"/>
                </a:solidFill>
              </a:rPr>
              <a:t>със знак (+) и по съответните </a:t>
            </a:r>
            <a:r>
              <a:rPr lang="bg-BG" sz="2000" dirty="0" err="1" smtClean="0">
                <a:solidFill>
                  <a:schemeClr val="tx1"/>
                </a:solidFill>
              </a:rPr>
              <a:t>подпараграфи</a:t>
            </a:r>
            <a:r>
              <a:rPr lang="bg-BG" sz="2000" dirty="0" smtClean="0">
                <a:solidFill>
                  <a:schemeClr val="tx1"/>
                </a:solidFill>
              </a:rPr>
              <a:t> за наличности в чуждестранна валута в края на периода със </a:t>
            </a:r>
            <a:r>
              <a:rPr lang="bg-BG" sz="2000" b="1" i="1" dirty="0" smtClean="0">
                <a:solidFill>
                  <a:schemeClr val="tx1"/>
                </a:solidFill>
              </a:rPr>
              <a:t>знак (-):</a:t>
            </a:r>
            <a:r>
              <a:rPr lang="bg-BG" sz="2000" dirty="0" smtClean="0">
                <a:solidFill>
                  <a:schemeClr val="tx1"/>
                </a:solidFill>
              </a:rPr>
              <a:t> </a:t>
            </a:r>
            <a:r>
              <a:rPr lang="bg-BG" sz="2000" b="1" dirty="0" smtClean="0">
                <a:solidFill>
                  <a:schemeClr val="tx1"/>
                </a:solidFill>
              </a:rPr>
              <a:t>§ 95-08; § 95-10;          § 95-12</a:t>
            </a:r>
            <a:r>
              <a:rPr lang="bg-BG" sz="2000" dirty="0" smtClean="0">
                <a:solidFill>
                  <a:schemeClr val="tx1"/>
                </a:solidFill>
              </a:rPr>
              <a:t>; </a:t>
            </a:r>
            <a:r>
              <a:rPr lang="bg-BG" sz="2000" b="1" dirty="0" smtClean="0">
                <a:solidFill>
                  <a:schemeClr val="tx1"/>
                </a:solidFill>
              </a:rPr>
              <a:t>§ 95-28; § 95-29.</a:t>
            </a:r>
            <a:r>
              <a:rPr lang="bg-BG" sz="2000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     </a:t>
            </a:r>
            <a:r>
              <a:rPr lang="bg-BG" sz="2000" b="1" dirty="0" err="1" smtClean="0">
                <a:solidFill>
                  <a:schemeClr val="tx1"/>
                </a:solidFill>
              </a:rPr>
              <a:t>Дт</a:t>
            </a:r>
            <a:r>
              <a:rPr lang="bg-BG" sz="2000" b="1" dirty="0" smtClean="0">
                <a:solidFill>
                  <a:schemeClr val="tx1"/>
                </a:solidFill>
              </a:rPr>
              <a:t> с/</a:t>
            </a:r>
            <a:r>
              <a:rPr lang="bg-BG" sz="2000" b="1" dirty="0" err="1" smtClean="0">
                <a:solidFill>
                  <a:schemeClr val="tx1"/>
                </a:solidFill>
              </a:rPr>
              <a:t>ки</a:t>
            </a:r>
            <a:r>
              <a:rPr lang="bg-BG" sz="2000" b="1" dirty="0" smtClean="0">
                <a:solidFill>
                  <a:schemeClr val="tx1"/>
                </a:solidFill>
              </a:rPr>
              <a:t> от гр. 50 </a:t>
            </a:r>
            <a:r>
              <a:rPr lang="bg-BG" sz="2000" i="1" dirty="0" smtClean="0">
                <a:solidFill>
                  <a:schemeClr val="tx1"/>
                </a:solidFill>
              </a:rPr>
              <a:t>Парични средства</a:t>
            </a:r>
          </a:p>
          <a:p>
            <a:pPr algn="just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         Кт с/</a:t>
            </a:r>
            <a:r>
              <a:rPr lang="bg-BG" sz="2000" b="1" dirty="0" err="1" smtClean="0">
                <a:solidFill>
                  <a:schemeClr val="tx1"/>
                </a:solidFill>
              </a:rPr>
              <a:t>ка</a:t>
            </a:r>
            <a:r>
              <a:rPr lang="bg-BG" sz="2000" b="1" dirty="0" smtClean="0">
                <a:solidFill>
                  <a:schemeClr val="tx1"/>
                </a:solidFill>
              </a:rPr>
              <a:t> 7804 </a:t>
            </a:r>
            <a:r>
              <a:rPr lang="bg-BG" sz="2000" dirty="0" smtClean="0">
                <a:solidFill>
                  <a:schemeClr val="tx1"/>
                </a:solidFill>
              </a:rPr>
              <a:t>„</a:t>
            </a:r>
            <a:r>
              <a:rPr lang="bg-BG" sz="2000" i="1" dirty="0" smtClean="0">
                <a:solidFill>
                  <a:schemeClr val="tx1"/>
                </a:solidFill>
              </a:rPr>
              <a:t>Преоценки на финансови активи </a:t>
            </a:r>
            <a:r>
              <a:rPr lang="en-US" sz="2000" i="1" dirty="0" smtClean="0">
                <a:solidFill>
                  <a:schemeClr val="tx1"/>
                </a:solidFill>
              </a:rPr>
              <a:t>(</a:t>
            </a:r>
            <a:r>
              <a:rPr lang="bg-BG" sz="2000" i="1" dirty="0" smtClean="0">
                <a:solidFill>
                  <a:schemeClr val="tx1"/>
                </a:solidFill>
              </a:rPr>
              <a:t>финансиращи позиции</a:t>
            </a:r>
            <a:r>
              <a:rPr lang="en-US" sz="2000" i="1" dirty="0" smtClean="0">
                <a:solidFill>
                  <a:schemeClr val="tx1"/>
                </a:solidFill>
              </a:rPr>
              <a:t>)</a:t>
            </a:r>
            <a:r>
              <a:rPr lang="bg-BG" sz="2000" i="1" dirty="0" smtClean="0">
                <a:solidFill>
                  <a:schemeClr val="tx1"/>
                </a:solidFill>
              </a:rPr>
              <a:t>”</a:t>
            </a:r>
          </a:p>
          <a:p>
            <a:pPr algn="just">
              <a:buNone/>
            </a:pPr>
            <a:r>
              <a:rPr lang="bg-BG" sz="2000" i="1" dirty="0" smtClean="0">
                <a:solidFill>
                  <a:schemeClr val="tx1"/>
                </a:solidFill>
              </a:rPr>
              <a:t> </a:t>
            </a:r>
            <a:endParaRPr lang="bg-BG" sz="20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     § 95-08, § 95-10, § 95-12, § 95-28, § 95-29  </a:t>
            </a:r>
            <a:r>
              <a:rPr lang="en-US" sz="2000" b="1" dirty="0" smtClean="0">
                <a:solidFill>
                  <a:schemeClr val="tx1"/>
                </a:solidFill>
              </a:rPr>
              <a:t>(</a:t>
            </a:r>
            <a:r>
              <a:rPr lang="bg-BG" sz="2000" b="1" dirty="0" smtClean="0">
                <a:solidFill>
                  <a:schemeClr val="tx1"/>
                </a:solidFill>
              </a:rPr>
              <a:t>-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  <a:r>
              <a:rPr lang="bg-BG" sz="2000" b="1" dirty="0" smtClean="0">
                <a:solidFill>
                  <a:schemeClr val="tx1"/>
                </a:solidFill>
              </a:rPr>
              <a:t>/ </a:t>
            </a:r>
          </a:p>
          <a:p>
            <a:pPr algn="just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          § 95-14 </a:t>
            </a:r>
            <a:r>
              <a:rPr lang="en-US" sz="2000" b="1" dirty="0" smtClean="0">
                <a:solidFill>
                  <a:schemeClr val="tx1"/>
                </a:solidFill>
              </a:rPr>
              <a:t>(</a:t>
            </a:r>
            <a:r>
              <a:rPr lang="bg-BG" sz="2000" b="1" dirty="0" smtClean="0">
                <a:solidFill>
                  <a:schemeClr val="tx1"/>
                </a:solidFill>
              </a:rPr>
              <a:t>+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  <a:r>
              <a:rPr lang="bg-BG" sz="2000" b="1" dirty="0" smtClean="0">
                <a:solidFill>
                  <a:schemeClr val="tx1"/>
                </a:solidFill>
              </a:rPr>
              <a:t>   </a:t>
            </a:r>
          </a:p>
          <a:p>
            <a:pPr>
              <a:buNone/>
            </a:pPr>
            <a:endParaRPr lang="bg-BG" sz="2400" b="1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13</a:t>
            </a:fld>
            <a:endParaRPr lang="bg-BG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bg-BG" sz="20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		б)</a:t>
            </a:r>
            <a:r>
              <a:rPr lang="bg-BG" sz="2000" dirty="0" smtClean="0">
                <a:solidFill>
                  <a:schemeClr val="tx1"/>
                </a:solidFill>
              </a:rPr>
              <a:t> </a:t>
            </a:r>
            <a:r>
              <a:rPr lang="bg-BG" sz="2000" b="1" i="1" u="sng" dirty="0" smtClean="0">
                <a:solidFill>
                  <a:schemeClr val="tx1"/>
                </a:solidFill>
              </a:rPr>
              <a:t>при намаление</a:t>
            </a:r>
            <a:r>
              <a:rPr lang="bg-BG" sz="2000" b="1" i="1" dirty="0" smtClean="0">
                <a:solidFill>
                  <a:schemeClr val="tx1"/>
                </a:solidFill>
              </a:rPr>
              <a:t>:</a:t>
            </a:r>
            <a:r>
              <a:rPr lang="bg-BG" sz="2000" dirty="0" smtClean="0">
                <a:solidFill>
                  <a:schemeClr val="tx1"/>
                </a:solidFill>
              </a:rPr>
              <a:t> по финансиращ </a:t>
            </a:r>
            <a:r>
              <a:rPr lang="bg-BG" sz="2000" b="1" dirty="0" smtClean="0">
                <a:solidFill>
                  <a:schemeClr val="tx1"/>
                </a:solidFill>
              </a:rPr>
              <a:t>§ 95-14</a:t>
            </a:r>
            <a:r>
              <a:rPr lang="bg-BG" sz="2000" b="1" i="1" dirty="0" smtClean="0">
                <a:solidFill>
                  <a:schemeClr val="tx1"/>
                </a:solidFill>
              </a:rPr>
              <a:t> </a:t>
            </a:r>
            <a:r>
              <a:rPr lang="bg-BG" sz="2000" i="1" dirty="0" smtClean="0">
                <a:solidFill>
                  <a:schemeClr val="tx1"/>
                </a:solidFill>
              </a:rPr>
              <a:t>“Преоценки на валутни наличности (нереализирани</a:t>
            </a:r>
            <a:r>
              <a:rPr lang="bg-BG" sz="2000" dirty="0" smtClean="0">
                <a:solidFill>
                  <a:schemeClr val="tx1"/>
                </a:solidFill>
              </a:rPr>
              <a:t> </a:t>
            </a:r>
            <a:r>
              <a:rPr lang="bg-BG" sz="2000" i="1" dirty="0" smtClean="0">
                <a:solidFill>
                  <a:schemeClr val="tx1"/>
                </a:solidFill>
              </a:rPr>
              <a:t>курсови разлики)” по сметки и средства в страната”</a:t>
            </a:r>
            <a:r>
              <a:rPr lang="bg-BG" sz="2000" dirty="0" smtClean="0">
                <a:solidFill>
                  <a:schemeClr val="tx1"/>
                </a:solidFill>
              </a:rPr>
              <a:t>със знак (-)</a:t>
            </a:r>
            <a:r>
              <a:rPr lang="bg-BG" sz="2000" i="1" dirty="0" smtClean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и по съответните </a:t>
            </a:r>
            <a:r>
              <a:rPr lang="bg-BG" sz="2000" dirty="0" err="1" smtClean="0">
                <a:solidFill>
                  <a:schemeClr val="tx1"/>
                </a:solidFill>
              </a:rPr>
              <a:t>подпараграфи</a:t>
            </a:r>
            <a:r>
              <a:rPr lang="bg-BG" sz="2000" dirty="0" smtClean="0">
                <a:solidFill>
                  <a:schemeClr val="tx1"/>
                </a:solidFill>
              </a:rPr>
              <a:t> за наличности в чуждестранна валута в края на периода със </a:t>
            </a:r>
            <a:r>
              <a:rPr lang="bg-BG" sz="2000" b="1" i="1" dirty="0" smtClean="0">
                <a:solidFill>
                  <a:schemeClr val="tx1"/>
                </a:solidFill>
              </a:rPr>
              <a:t>знак (+): </a:t>
            </a:r>
            <a:r>
              <a:rPr lang="bg-BG" sz="2000" b="1" dirty="0" smtClean="0">
                <a:solidFill>
                  <a:schemeClr val="tx1"/>
                </a:solidFill>
              </a:rPr>
              <a:t> § 95-08; § 95-10;        § 95-12</a:t>
            </a:r>
            <a:r>
              <a:rPr lang="bg-BG" sz="2000" dirty="0" smtClean="0">
                <a:solidFill>
                  <a:schemeClr val="tx1"/>
                </a:solidFill>
              </a:rPr>
              <a:t>; </a:t>
            </a:r>
            <a:r>
              <a:rPr lang="bg-BG" sz="2000" b="1" dirty="0" smtClean="0">
                <a:solidFill>
                  <a:schemeClr val="tx1"/>
                </a:solidFill>
              </a:rPr>
              <a:t>§ 95-28; § 95-29.</a:t>
            </a:r>
            <a:r>
              <a:rPr lang="bg-BG" sz="2000" dirty="0" smtClean="0">
                <a:solidFill>
                  <a:schemeClr val="tx1"/>
                </a:solidFill>
              </a:rPr>
              <a:t> </a:t>
            </a:r>
            <a:endParaRPr lang="en-US" sz="2000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bg-BG" sz="2000" b="1" dirty="0" smtClean="0">
                <a:solidFill>
                  <a:schemeClr val="tx1"/>
                </a:solidFill>
              </a:rPr>
              <a:t>Д-т с/</a:t>
            </a:r>
            <a:r>
              <a:rPr lang="bg-BG" sz="2000" b="1" dirty="0" err="1" smtClean="0">
                <a:solidFill>
                  <a:schemeClr val="tx1"/>
                </a:solidFill>
              </a:rPr>
              <a:t>ка</a:t>
            </a:r>
            <a:r>
              <a:rPr lang="bg-BG" sz="2000" b="1" dirty="0" smtClean="0">
                <a:solidFill>
                  <a:schemeClr val="tx1"/>
                </a:solidFill>
              </a:rPr>
              <a:t> 7804</a:t>
            </a:r>
            <a:r>
              <a:rPr lang="bg-BG" sz="2000" dirty="0" smtClean="0">
                <a:solidFill>
                  <a:schemeClr val="tx1"/>
                </a:solidFill>
              </a:rPr>
              <a:t>„</a:t>
            </a:r>
            <a:r>
              <a:rPr lang="bg-BG" sz="2000" i="1" dirty="0" smtClean="0">
                <a:solidFill>
                  <a:schemeClr val="tx1"/>
                </a:solidFill>
              </a:rPr>
              <a:t>Преоценки на финансови активи </a:t>
            </a:r>
            <a:r>
              <a:rPr lang="en-US" sz="2000" i="1" dirty="0" smtClean="0">
                <a:solidFill>
                  <a:schemeClr val="tx1"/>
                </a:solidFill>
              </a:rPr>
              <a:t>(</a:t>
            </a:r>
            <a:r>
              <a:rPr lang="bg-BG" sz="2000" i="1" dirty="0" smtClean="0">
                <a:solidFill>
                  <a:schemeClr val="tx1"/>
                </a:solidFill>
              </a:rPr>
              <a:t>финансиращи позиции</a:t>
            </a:r>
            <a:r>
              <a:rPr lang="en-US" sz="2000" i="1" dirty="0" smtClean="0">
                <a:solidFill>
                  <a:schemeClr val="tx1"/>
                </a:solidFill>
              </a:rPr>
              <a:t>)</a:t>
            </a:r>
            <a:r>
              <a:rPr lang="bg-BG" sz="2000" i="1" dirty="0" smtClean="0">
                <a:solidFill>
                  <a:schemeClr val="tx1"/>
                </a:solidFill>
              </a:rPr>
              <a:t>”. </a:t>
            </a:r>
            <a:endParaRPr lang="bg-BG" sz="20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             К-т с/</a:t>
            </a:r>
            <a:r>
              <a:rPr lang="bg-BG" sz="2000" b="1" dirty="0" err="1" smtClean="0">
                <a:solidFill>
                  <a:schemeClr val="tx1"/>
                </a:solidFill>
              </a:rPr>
              <a:t>ки</a:t>
            </a:r>
            <a:r>
              <a:rPr lang="bg-BG" sz="2000" b="1" dirty="0" smtClean="0">
                <a:solidFill>
                  <a:schemeClr val="tx1"/>
                </a:solidFill>
              </a:rPr>
              <a:t> от гр. 50 </a:t>
            </a:r>
            <a:r>
              <a:rPr lang="bg-BG" sz="2000" i="1" dirty="0" smtClean="0">
                <a:solidFill>
                  <a:schemeClr val="tx1"/>
                </a:solidFill>
              </a:rPr>
              <a:t>Парични средства</a:t>
            </a:r>
            <a:endParaRPr lang="bg-BG" sz="20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      § 95-14 </a:t>
            </a:r>
            <a:r>
              <a:rPr lang="en-US" sz="2000" b="1" dirty="0" smtClean="0">
                <a:solidFill>
                  <a:schemeClr val="tx1"/>
                </a:solidFill>
              </a:rPr>
              <a:t>(-)</a:t>
            </a:r>
            <a:r>
              <a:rPr lang="bg-BG" sz="2000" b="1" dirty="0" smtClean="0">
                <a:solidFill>
                  <a:schemeClr val="tx1"/>
                </a:solidFill>
              </a:rPr>
              <a:t>/</a:t>
            </a:r>
          </a:p>
          <a:p>
            <a:pPr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            § 95-08, 95-10, 95-12, 95-28, 95-29 </a:t>
            </a:r>
            <a:r>
              <a:rPr lang="en-US" sz="2000" b="1" dirty="0" smtClean="0">
                <a:solidFill>
                  <a:schemeClr val="tx1"/>
                </a:solidFill>
              </a:rPr>
              <a:t>(</a:t>
            </a:r>
            <a:r>
              <a:rPr lang="bg-BG" sz="2000" b="1" dirty="0" smtClean="0">
                <a:solidFill>
                  <a:schemeClr val="tx1"/>
                </a:solidFill>
              </a:rPr>
              <a:t>+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  <a:endParaRPr lang="bg-BG" sz="20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sz="20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   		  в) </a:t>
            </a:r>
            <a:r>
              <a:rPr lang="bg-BG" sz="2000" dirty="0" smtClean="0">
                <a:solidFill>
                  <a:schemeClr val="tx1"/>
                </a:solidFill>
              </a:rPr>
              <a:t>ако бюджетната организация </a:t>
            </a:r>
            <a:r>
              <a:rPr lang="bg-BG" sz="2000" b="1" dirty="0" smtClean="0">
                <a:solidFill>
                  <a:schemeClr val="tx1"/>
                </a:solidFill>
              </a:rPr>
              <a:t>към 31.12……г. няма налична валута</a:t>
            </a:r>
            <a:r>
              <a:rPr lang="bg-BG" sz="2000" dirty="0" smtClean="0">
                <a:solidFill>
                  <a:schemeClr val="tx1"/>
                </a:solidFill>
              </a:rPr>
              <a:t>, </a:t>
            </a:r>
            <a:r>
              <a:rPr lang="bg-BG" sz="2000" b="1" i="1" u="sng" dirty="0" smtClean="0">
                <a:solidFill>
                  <a:schemeClr val="tx1"/>
                </a:solidFill>
              </a:rPr>
              <a:t>на касова основа </a:t>
            </a:r>
            <a:r>
              <a:rPr lang="en-US" sz="2000" b="1" i="1" u="sng" dirty="0" smtClean="0">
                <a:solidFill>
                  <a:schemeClr val="tx1"/>
                </a:solidFill>
              </a:rPr>
              <a:t>(</a:t>
            </a:r>
            <a:r>
              <a:rPr lang="bg-BG" sz="2000" b="1" i="1" u="sng" dirty="0" smtClean="0">
                <a:solidFill>
                  <a:schemeClr val="tx1"/>
                </a:solidFill>
              </a:rPr>
              <a:t>по горните </a:t>
            </a:r>
            <a:r>
              <a:rPr lang="bg-BG" sz="2000" b="1" i="1" u="sng" dirty="0" err="1" smtClean="0">
                <a:solidFill>
                  <a:schemeClr val="tx1"/>
                </a:solidFill>
              </a:rPr>
              <a:t>подпараграфи</a:t>
            </a:r>
            <a:r>
              <a:rPr lang="en-US" sz="2000" b="1" i="1" u="sng" dirty="0" smtClean="0">
                <a:solidFill>
                  <a:schemeClr val="tx1"/>
                </a:solidFill>
              </a:rPr>
              <a:t>)</a:t>
            </a:r>
            <a:r>
              <a:rPr lang="bg-BG" sz="2000" b="1" i="1" u="sng" dirty="0" smtClean="0">
                <a:solidFill>
                  <a:schemeClr val="tx1"/>
                </a:solidFill>
              </a:rPr>
              <a:t> </a:t>
            </a:r>
            <a:r>
              <a:rPr lang="bg-BG" sz="2000" b="1" i="1" u="sng" dirty="0" smtClean="0">
                <a:solidFill>
                  <a:srgbClr val="C00000"/>
                </a:solidFill>
              </a:rPr>
              <a:t>не се отчитат </a:t>
            </a:r>
            <a:r>
              <a:rPr lang="bg-BG" sz="2000" dirty="0" smtClean="0">
                <a:solidFill>
                  <a:schemeClr val="tx1"/>
                </a:solidFill>
              </a:rPr>
              <a:t>суми от преоценка. </a:t>
            </a:r>
          </a:p>
          <a:p>
            <a:pPr algn="just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    		 Отразява се само </a:t>
            </a:r>
            <a:r>
              <a:rPr lang="bg-BG" sz="2000" b="1" i="1" u="sng" dirty="0" smtClean="0">
                <a:solidFill>
                  <a:schemeClr val="tx1"/>
                </a:solidFill>
              </a:rPr>
              <a:t>преоценката на начислена основа, осчетоводена по </a:t>
            </a:r>
            <a:r>
              <a:rPr lang="bg-BG" sz="2000" b="1" i="1" u="sng" dirty="0" smtClean="0">
                <a:solidFill>
                  <a:srgbClr val="C00000"/>
                </a:solidFill>
              </a:rPr>
              <a:t>счетоводна сметка 7804 </a:t>
            </a:r>
            <a:r>
              <a:rPr lang="bg-BG" sz="2000" b="1" i="1" u="sng" dirty="0" smtClean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през предходните тримесечни периоди (първо, второ и трето тримесечие) при изготвяне на периодичните оборотни ведомости, която се приключва по общия ред.</a:t>
            </a:r>
            <a:endParaRPr lang="bg-BG" sz="20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14</a:t>
            </a:fld>
            <a:endParaRPr lang="bg-BG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78647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endParaRPr lang="bg-BG" sz="2800" b="1" dirty="0" smtClean="0"/>
          </a:p>
          <a:p>
            <a:pPr lvl="0">
              <a:buNone/>
            </a:pPr>
            <a:r>
              <a:rPr lang="bg-BG" sz="3600" b="1" dirty="0" smtClean="0"/>
              <a:t>  </a:t>
            </a:r>
          </a:p>
          <a:p>
            <a:pPr lvl="0">
              <a:buNone/>
            </a:pPr>
            <a:endParaRPr lang="bg-BG" sz="3600" b="1" dirty="0" smtClean="0"/>
          </a:p>
          <a:p>
            <a:pPr lvl="0">
              <a:buNone/>
            </a:pPr>
            <a:endParaRPr lang="bg-BG" sz="11200" b="1" dirty="0" smtClean="0"/>
          </a:p>
          <a:p>
            <a:pPr lvl="0">
              <a:buNone/>
            </a:pPr>
            <a:r>
              <a:rPr lang="bg-BG" sz="11200" b="1" i="1" dirty="0" smtClean="0">
                <a:solidFill>
                  <a:srgbClr val="C00000"/>
                </a:solidFill>
              </a:rPr>
              <a:t>3. Промени в амортизационния план през годината при наличие на събития по т. 6.5 от СС 4 Отчитане на амортизации.</a:t>
            </a:r>
          </a:p>
          <a:p>
            <a:pPr lvl="0">
              <a:buNone/>
            </a:pPr>
            <a:endParaRPr lang="bg-BG" sz="11200" i="1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bg-BG" sz="11200" i="1" dirty="0" smtClean="0"/>
              <a:t>    	 Наличие на събития – основен ремонт, подобрения, модернизация, реконструкция, </a:t>
            </a:r>
            <a:r>
              <a:rPr lang="bg-BG" sz="11200" i="1" dirty="0" err="1" smtClean="0"/>
              <a:t>обезценка</a:t>
            </a:r>
            <a:r>
              <a:rPr lang="bg-BG" sz="11200" i="1" dirty="0" smtClean="0"/>
              <a:t>, преоценка, промяна на срока на годност, промяна на метода на  амортизация, промяна на остатъчната стойност.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bg-BG" sz="11200" i="1" dirty="0" smtClean="0"/>
              <a:t>    	Пример за промяна при основен ремонт на нефинансов актив.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bg-BG" sz="11200" i="1" dirty="0" smtClean="0"/>
              <a:t>    	Извод и заключение.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bg-BG" sz="11200" i="1" dirty="0" smtClean="0"/>
          </a:p>
          <a:p>
            <a:pPr>
              <a:buNone/>
            </a:pPr>
            <a:endParaRPr lang="bg-BG" sz="11200" dirty="0" smtClean="0"/>
          </a:p>
          <a:p>
            <a:pPr algn="just">
              <a:buNone/>
            </a:pPr>
            <a:endParaRPr lang="bg-BG" sz="11200" b="1" dirty="0" smtClean="0"/>
          </a:p>
          <a:p>
            <a:pPr algn="just">
              <a:buNone/>
            </a:pPr>
            <a:endParaRPr lang="bg-BG" sz="11200" i="1" dirty="0" smtClean="0"/>
          </a:p>
          <a:p>
            <a:pPr algn="just">
              <a:buNone/>
            </a:pPr>
            <a:r>
              <a:rPr lang="bg-BG" sz="11200" b="1" dirty="0" smtClean="0"/>
              <a:t> </a:t>
            </a:r>
            <a:endParaRPr lang="bg-BG" sz="1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15</a:t>
            </a:fld>
            <a:endParaRPr lang="bg-BG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60007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bg-BG" sz="2400" b="1" dirty="0" smtClean="0"/>
              <a:t>		</a:t>
            </a:r>
            <a:r>
              <a:rPr lang="bg-BG" sz="2400" b="1" u="sng" dirty="0" smtClean="0"/>
              <a:t>Наличие на събития съгласно т. 6.5 от СС 4 </a:t>
            </a:r>
            <a:r>
              <a:rPr lang="bg-BG" sz="2400" b="1" i="1" u="sng" dirty="0" smtClean="0"/>
              <a:t>Отчитане на амортизации</a:t>
            </a:r>
            <a:r>
              <a:rPr lang="bg-BG" sz="2400" b="1" u="sng" dirty="0" smtClean="0"/>
              <a:t>:</a:t>
            </a:r>
          </a:p>
          <a:p>
            <a:pPr>
              <a:buNone/>
            </a:pPr>
            <a:endParaRPr lang="bg-BG" sz="2400" b="1" u="sng" dirty="0" smtClean="0"/>
          </a:p>
          <a:p>
            <a:pPr>
              <a:buNone/>
            </a:pPr>
            <a:r>
              <a:rPr lang="bg-BG" sz="2400" b="1" dirty="0" smtClean="0"/>
              <a:t>      	 т. </a:t>
            </a:r>
            <a:r>
              <a:rPr lang="bg-BG" sz="2400" b="1" dirty="0" smtClean="0">
                <a:solidFill>
                  <a:schemeClr val="tx1"/>
                </a:solidFill>
              </a:rPr>
              <a:t>6.5</a:t>
            </a:r>
            <a:r>
              <a:rPr lang="bg-BG" sz="2400" dirty="0" smtClean="0">
                <a:solidFill>
                  <a:schemeClr val="tx1"/>
                </a:solidFill>
              </a:rPr>
              <a:t>. </a:t>
            </a:r>
            <a:r>
              <a:rPr lang="bg-BG" sz="2400" b="1" dirty="0" smtClean="0">
                <a:solidFill>
                  <a:schemeClr val="tx1"/>
                </a:solidFill>
              </a:rPr>
              <a:t>Промени в отчитането на амортизациите се правят по изключение и могат да произтичат от:</a:t>
            </a:r>
          </a:p>
          <a:p>
            <a:pPr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    		 а)</a:t>
            </a:r>
            <a:r>
              <a:rPr lang="bg-BG" sz="2400" dirty="0" smtClean="0">
                <a:solidFill>
                  <a:schemeClr val="tx1"/>
                </a:solidFill>
              </a:rPr>
              <a:t> определяне на </a:t>
            </a:r>
            <a:r>
              <a:rPr lang="bg-BG" sz="2400" b="1" u="sng" dirty="0" smtClean="0">
                <a:solidFill>
                  <a:schemeClr val="tx1"/>
                </a:solidFill>
              </a:rPr>
              <a:t>нов метод </a:t>
            </a:r>
            <a:r>
              <a:rPr lang="bg-BG" sz="2400" dirty="0" smtClean="0">
                <a:solidFill>
                  <a:schemeClr val="tx1"/>
                </a:solidFill>
              </a:rPr>
              <a:t>за амортизация на група от сходни </a:t>
            </a:r>
            <a:r>
              <a:rPr lang="bg-BG" sz="2400" dirty="0" err="1" smtClean="0">
                <a:solidFill>
                  <a:schemeClr val="tx1"/>
                </a:solidFill>
              </a:rPr>
              <a:t>амортизируеми</a:t>
            </a:r>
            <a:r>
              <a:rPr lang="bg-BG" sz="2400" dirty="0" smtClean="0">
                <a:solidFill>
                  <a:schemeClr val="tx1"/>
                </a:solidFill>
              </a:rPr>
              <a:t> активи - при промяна в очаквания модел на икономическите ползи;</a:t>
            </a:r>
            <a:r>
              <a:rPr lang="bg-BG" sz="2400" b="1" dirty="0" smtClean="0">
                <a:solidFill>
                  <a:schemeClr val="tx1"/>
                </a:solidFill>
              </a:rPr>
              <a:t>               </a:t>
            </a:r>
          </a:p>
          <a:p>
            <a:pPr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    		 б)</a:t>
            </a:r>
            <a:r>
              <a:rPr lang="bg-BG" sz="2400" dirty="0" smtClean="0">
                <a:solidFill>
                  <a:schemeClr val="tx1"/>
                </a:solidFill>
              </a:rPr>
              <a:t> определяне на </a:t>
            </a:r>
            <a:r>
              <a:rPr lang="bg-BG" sz="2400" b="1" u="sng" dirty="0" smtClean="0">
                <a:solidFill>
                  <a:schemeClr val="tx1"/>
                </a:solidFill>
              </a:rPr>
              <a:t>нов срок на годност </a:t>
            </a:r>
            <a:r>
              <a:rPr lang="bg-BG" sz="2400" dirty="0" smtClean="0">
                <a:solidFill>
                  <a:schemeClr val="tx1"/>
                </a:solidFill>
              </a:rPr>
              <a:t>- при промяна в параметрите, които предприятието е взело предвид при определяне на първоначалния срок на годност;</a:t>
            </a:r>
          </a:p>
          <a:p>
            <a:pPr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      	в)</a:t>
            </a:r>
            <a:r>
              <a:rPr lang="bg-BG" sz="2400" dirty="0" smtClean="0">
                <a:solidFill>
                  <a:schemeClr val="tx1"/>
                </a:solidFill>
              </a:rPr>
              <a:t> </a:t>
            </a:r>
            <a:r>
              <a:rPr lang="bg-BG" sz="2400" b="1" u="sng" dirty="0" smtClean="0">
                <a:solidFill>
                  <a:schemeClr val="tx1"/>
                </a:solidFill>
              </a:rPr>
              <a:t>изменения</a:t>
            </a:r>
            <a:r>
              <a:rPr lang="bg-BG" sz="2400" u="sng" dirty="0" smtClean="0">
                <a:solidFill>
                  <a:schemeClr val="tx1"/>
                </a:solidFill>
              </a:rPr>
              <a:t> </a:t>
            </a:r>
            <a:r>
              <a:rPr lang="bg-BG" sz="2400" b="1" u="sng" dirty="0" smtClean="0">
                <a:solidFill>
                  <a:schemeClr val="tx1"/>
                </a:solidFill>
              </a:rPr>
              <a:t>в отчетната стойност </a:t>
            </a:r>
            <a:r>
              <a:rPr lang="bg-BG" sz="2400" dirty="0" smtClean="0">
                <a:solidFill>
                  <a:schemeClr val="tx1"/>
                </a:solidFill>
              </a:rPr>
              <a:t>на налични </a:t>
            </a:r>
            <a:r>
              <a:rPr lang="bg-BG" sz="2400" dirty="0" err="1" smtClean="0">
                <a:solidFill>
                  <a:schemeClr val="tx1"/>
                </a:solidFill>
              </a:rPr>
              <a:t>амортизируеми</a:t>
            </a:r>
            <a:r>
              <a:rPr lang="bg-BG" sz="2400" dirty="0" smtClean="0">
                <a:solidFill>
                  <a:schemeClr val="tx1"/>
                </a:solidFill>
              </a:rPr>
              <a:t> активи, които могат да бъдат:</a:t>
            </a:r>
          </a:p>
          <a:p>
            <a:pPr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    - </a:t>
            </a:r>
            <a:r>
              <a:rPr lang="bg-BG" sz="2400" b="1" dirty="0" smtClean="0">
                <a:solidFill>
                  <a:schemeClr val="tx1"/>
                </a:solidFill>
              </a:rPr>
              <a:t>увеличения на отчетната стойност </a:t>
            </a:r>
            <a:r>
              <a:rPr lang="bg-BG" sz="2400" dirty="0" smtClean="0">
                <a:solidFill>
                  <a:schemeClr val="tx1"/>
                </a:solidFill>
              </a:rPr>
              <a:t>от извършени от предприятието подобрения, и/или</a:t>
            </a:r>
          </a:p>
          <a:p>
            <a:pPr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   - </a:t>
            </a:r>
            <a:r>
              <a:rPr lang="bg-BG" sz="2400" b="1" dirty="0" smtClean="0">
                <a:solidFill>
                  <a:schemeClr val="tx1"/>
                </a:solidFill>
              </a:rPr>
              <a:t>увеличения или намаления на отчетната стойност </a:t>
            </a:r>
            <a:r>
              <a:rPr lang="bg-BG" sz="2400" dirty="0" smtClean="0">
                <a:solidFill>
                  <a:schemeClr val="tx1"/>
                </a:solidFill>
              </a:rPr>
              <a:t>по реда на друг счетоводен стандарт;</a:t>
            </a:r>
          </a:p>
          <a:p>
            <a:pPr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    		 г)</a:t>
            </a:r>
            <a:r>
              <a:rPr lang="bg-BG" sz="2400" dirty="0" smtClean="0">
                <a:solidFill>
                  <a:schemeClr val="tx1"/>
                </a:solidFill>
              </a:rPr>
              <a:t> определяне на </a:t>
            </a:r>
            <a:r>
              <a:rPr lang="bg-BG" sz="2400" b="1" u="sng" dirty="0" smtClean="0">
                <a:solidFill>
                  <a:schemeClr val="tx1"/>
                </a:solidFill>
              </a:rPr>
              <a:t>нова остатъчна стойност </a:t>
            </a:r>
            <a:r>
              <a:rPr lang="bg-BG" sz="2400" dirty="0" smtClean="0">
                <a:solidFill>
                  <a:schemeClr val="tx1"/>
                </a:solidFill>
              </a:rPr>
              <a:t>- при промяна в параметрите, които предприятието е взело предвид при определяне на първоначалната остатъчна стойност.</a:t>
            </a:r>
          </a:p>
          <a:p>
            <a:pPr>
              <a:buNone/>
            </a:pPr>
            <a:endParaRPr lang="bg-BG" sz="2400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16</a:t>
            </a:fld>
            <a:endParaRPr lang="bg-BG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85720" y="142852"/>
            <a:ext cx="8686800" cy="657229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bg-BG" sz="2600" i="1" dirty="0" smtClean="0"/>
              <a:t>    		Пример:</a:t>
            </a:r>
            <a:endParaRPr lang="bg-BG" sz="2000" i="1" dirty="0" smtClean="0"/>
          </a:p>
          <a:p>
            <a:pPr algn="just">
              <a:buNone/>
            </a:pPr>
            <a:r>
              <a:rPr lang="bg-BG" sz="2000" dirty="0" smtClean="0"/>
              <a:t>    		 В случай, че през годината е извършен основен ремонт </a:t>
            </a:r>
            <a:r>
              <a:rPr lang="bg-BG" sz="2000" b="1" dirty="0" smtClean="0"/>
              <a:t>(</a:t>
            </a:r>
            <a:r>
              <a:rPr lang="bg-BG" sz="2000" b="1" i="1" dirty="0" smtClean="0"/>
              <a:t>например</a:t>
            </a:r>
            <a:r>
              <a:rPr lang="bg-BG" sz="2000" b="1" dirty="0" smtClean="0"/>
              <a:t> </a:t>
            </a:r>
            <a:r>
              <a:rPr lang="bg-BG" sz="2000" b="1" i="1" dirty="0" smtClean="0"/>
              <a:t>през</a:t>
            </a:r>
            <a:r>
              <a:rPr lang="bg-BG" sz="2000" b="1" dirty="0" smtClean="0"/>
              <a:t> </a:t>
            </a:r>
            <a:r>
              <a:rPr lang="bg-BG" sz="2000" b="1" i="1" dirty="0" smtClean="0"/>
              <a:t>месец юни) </a:t>
            </a:r>
            <a:r>
              <a:rPr lang="bg-BG" sz="2000" dirty="0" smtClean="0"/>
              <a:t>от месец юли се прави промяна в индивидуалния амортизационния план на ДМА на две позиции – до промяната и след промяната.</a:t>
            </a:r>
          </a:p>
          <a:p>
            <a:pPr algn="just">
              <a:buNone/>
            </a:pPr>
            <a:r>
              <a:rPr lang="bg-BG" sz="2000" dirty="0" smtClean="0"/>
              <a:t>      	</a:t>
            </a:r>
            <a:r>
              <a:rPr lang="bg-BG" sz="2000" b="1" dirty="0" smtClean="0"/>
              <a:t>С цел математическа точност на изчисленията в годишната амортизационна квота, се прилага следната спомагателна таблица, като една година (12 месеца) се приравнява на коефициент единица</a:t>
            </a:r>
            <a:r>
              <a:rPr lang="bg-BG" sz="2000" dirty="0" smtClean="0"/>
              <a:t>. </a:t>
            </a:r>
          </a:p>
          <a:p>
            <a:r>
              <a:rPr lang="bg-BG" sz="2000" dirty="0" smtClean="0"/>
              <a:t>12 месеца = 1</a:t>
            </a:r>
          </a:p>
          <a:p>
            <a:r>
              <a:rPr lang="bg-BG" sz="2000" dirty="0" smtClean="0"/>
              <a:t>11 месеца = 11:12 = 0,92</a:t>
            </a:r>
          </a:p>
          <a:p>
            <a:r>
              <a:rPr lang="bg-BG" sz="2000" dirty="0" smtClean="0"/>
              <a:t>10 месеца = 10:12 = 0,83</a:t>
            </a:r>
          </a:p>
          <a:p>
            <a:r>
              <a:rPr lang="bg-BG" sz="2000" dirty="0" smtClean="0"/>
              <a:t>9 месеца = 9:12 = 0,75</a:t>
            </a:r>
          </a:p>
          <a:p>
            <a:r>
              <a:rPr lang="bg-BG" sz="2000" dirty="0" smtClean="0"/>
              <a:t>8 месеца = 8:12 = 0,67</a:t>
            </a:r>
          </a:p>
          <a:p>
            <a:r>
              <a:rPr lang="bg-BG" sz="2000" dirty="0" smtClean="0"/>
              <a:t>7 месеца = 7:12 = 0,58</a:t>
            </a:r>
          </a:p>
          <a:p>
            <a:r>
              <a:rPr lang="bg-BG" sz="2000" b="1" dirty="0" smtClean="0"/>
              <a:t>6 месеца = 6:12 = 0,50 промяна при наличие на събития по т. 6.5..</a:t>
            </a:r>
            <a:endParaRPr lang="bg-BG" sz="2000" dirty="0" smtClean="0"/>
          </a:p>
          <a:p>
            <a:r>
              <a:rPr lang="bg-BG" sz="2000" dirty="0" smtClean="0"/>
              <a:t>5 месеца = 5:12 = 0,42</a:t>
            </a:r>
          </a:p>
          <a:p>
            <a:r>
              <a:rPr lang="bg-BG" sz="2000" dirty="0" smtClean="0"/>
              <a:t>4 месеца = 4:12 = 0,33</a:t>
            </a:r>
          </a:p>
          <a:p>
            <a:r>
              <a:rPr lang="bg-BG" sz="2000" dirty="0" smtClean="0"/>
              <a:t>3 месеца = 3:12 = 0,25</a:t>
            </a:r>
          </a:p>
          <a:p>
            <a:r>
              <a:rPr lang="bg-BG" sz="2000" dirty="0" smtClean="0"/>
              <a:t>2 месеца = 2:12 = 0,17</a:t>
            </a:r>
          </a:p>
          <a:p>
            <a:r>
              <a:rPr lang="bg-BG" sz="2000" dirty="0" smtClean="0"/>
              <a:t>1 месец = 1:12 = 0,08</a:t>
            </a:r>
          </a:p>
          <a:p>
            <a:pPr>
              <a:buNone/>
            </a:pPr>
            <a:endParaRPr lang="en-US" sz="20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17</a:t>
            </a:fld>
            <a:endParaRPr lang="bg-BG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2400" b="1" dirty="0" smtClean="0">
                <a:solidFill>
                  <a:schemeClr val="tx1"/>
                </a:solidFill>
                <a:latin typeface="+mn-lt"/>
              </a:rPr>
              <a:t>ВАЖНИ ЗНАНИЯ И ИЗПРАВЯНЕ НА ДОПУСНАТИ ГРЕШКИ ПРЕЗ минали години</a:t>
            </a:r>
            <a:br>
              <a:rPr lang="bg-BG" sz="2400" b="1" dirty="0" smtClean="0">
                <a:solidFill>
                  <a:schemeClr val="tx1"/>
                </a:solidFill>
                <a:latin typeface="+mn-lt"/>
              </a:rPr>
            </a:br>
            <a:endParaRPr lang="bg-BG" sz="2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35785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>
              <a:buNone/>
            </a:pPr>
            <a:r>
              <a:rPr lang="bg-BG" sz="2400" dirty="0" smtClean="0"/>
              <a:t>    		</a:t>
            </a:r>
            <a:endParaRPr lang="bg-BG" sz="2400" b="1" dirty="0" smtClean="0"/>
          </a:p>
          <a:p>
            <a:pPr algn="just">
              <a:buNone/>
            </a:pPr>
            <a:r>
              <a:rPr lang="bg-BG" sz="2400" dirty="0" smtClean="0"/>
              <a:t>    		1.  </a:t>
            </a:r>
            <a:r>
              <a:rPr lang="bg-BG" sz="2400" b="1" dirty="0" smtClean="0"/>
              <a:t>Важни познания</a:t>
            </a:r>
            <a:r>
              <a:rPr lang="bg-BG" sz="2400" dirty="0" smtClean="0"/>
              <a:t>:</a:t>
            </a:r>
          </a:p>
          <a:p>
            <a:pPr algn="just">
              <a:lnSpc>
                <a:spcPct val="120000"/>
              </a:lnSpc>
              <a:buNone/>
            </a:pPr>
            <a:r>
              <a:rPr lang="bg-BG" sz="2400" b="1" dirty="0" smtClean="0"/>
              <a:t>      </a:t>
            </a:r>
            <a:r>
              <a:rPr lang="bg-BG" sz="2400" dirty="0" smtClean="0"/>
              <a:t>- отчетната с/</a:t>
            </a:r>
            <a:r>
              <a:rPr lang="bg-BG" sz="2400" dirty="0" err="1" smtClean="0"/>
              <a:t>ст</a:t>
            </a:r>
            <a:r>
              <a:rPr lang="bg-BG" sz="2400" dirty="0" smtClean="0"/>
              <a:t> минус </a:t>
            </a:r>
            <a:r>
              <a:rPr lang="bg-BG" sz="2400" dirty="0" err="1" smtClean="0"/>
              <a:t>остат</a:t>
            </a:r>
            <a:r>
              <a:rPr lang="bg-BG" sz="2400" dirty="0" smtClean="0"/>
              <a:t>. с/</a:t>
            </a:r>
            <a:r>
              <a:rPr lang="bg-BG" sz="2400" dirty="0" err="1" smtClean="0"/>
              <a:t>ст</a:t>
            </a:r>
            <a:r>
              <a:rPr lang="bg-BG" sz="2400" dirty="0" smtClean="0"/>
              <a:t> е равна на </a:t>
            </a:r>
            <a:r>
              <a:rPr lang="bg-BG" sz="2400" dirty="0" err="1" smtClean="0"/>
              <a:t>амортизируемата</a:t>
            </a:r>
            <a:r>
              <a:rPr lang="bg-BG" sz="2400" dirty="0" smtClean="0"/>
              <a:t> с/</a:t>
            </a:r>
            <a:r>
              <a:rPr lang="bg-BG" sz="2400" dirty="0" err="1" smtClean="0"/>
              <a:t>ст</a:t>
            </a:r>
            <a:r>
              <a:rPr lang="bg-BG" sz="2400" dirty="0" smtClean="0"/>
              <a:t>;</a:t>
            </a:r>
            <a:br>
              <a:rPr lang="bg-BG" sz="2400" dirty="0" smtClean="0"/>
            </a:br>
            <a:r>
              <a:rPr lang="bg-BG" sz="2400" dirty="0" smtClean="0"/>
              <a:t> - отчетната с/</a:t>
            </a:r>
            <a:r>
              <a:rPr lang="bg-BG" sz="2400" dirty="0" err="1" smtClean="0"/>
              <a:t>ст</a:t>
            </a:r>
            <a:r>
              <a:rPr lang="bg-BG" sz="2400" dirty="0" smtClean="0"/>
              <a:t> минус акумулираната </a:t>
            </a:r>
            <a:r>
              <a:rPr lang="bg-BG" sz="2400" dirty="0" err="1" smtClean="0"/>
              <a:t>амортиз</a:t>
            </a:r>
            <a:r>
              <a:rPr lang="bg-BG" sz="2400" dirty="0" smtClean="0"/>
              <a:t>. е равна на баланс. с/</a:t>
            </a:r>
            <a:r>
              <a:rPr lang="bg-BG" sz="2400" dirty="0" err="1" smtClean="0"/>
              <a:t>ст</a:t>
            </a:r>
            <a:r>
              <a:rPr lang="bg-BG" sz="2400" dirty="0" smtClean="0"/>
              <a:t>; </a:t>
            </a:r>
          </a:p>
          <a:p>
            <a:pPr algn="just">
              <a:lnSpc>
                <a:spcPct val="120000"/>
              </a:lnSpc>
              <a:buNone/>
            </a:pPr>
            <a:r>
              <a:rPr lang="bg-BG" sz="2400" dirty="0" smtClean="0"/>
              <a:t>      - размер на значителност, утвърден в </a:t>
            </a:r>
            <a:r>
              <a:rPr lang="bg-BG" sz="2400" dirty="0" err="1" smtClean="0"/>
              <a:t>амортизац</a:t>
            </a:r>
            <a:r>
              <a:rPr lang="bg-BG" sz="2400" dirty="0" smtClean="0"/>
              <a:t>. политика; </a:t>
            </a:r>
            <a:br>
              <a:rPr lang="bg-BG" sz="2400" dirty="0" smtClean="0"/>
            </a:br>
            <a:r>
              <a:rPr lang="bg-BG" sz="2400" dirty="0" smtClean="0"/>
              <a:t> - балансовата с/</a:t>
            </a:r>
            <a:r>
              <a:rPr lang="bg-BG" sz="2400" dirty="0" err="1" smtClean="0"/>
              <a:t>ст</a:t>
            </a:r>
            <a:r>
              <a:rPr lang="bg-BG" sz="2400" dirty="0" smtClean="0"/>
              <a:t> не може да е по-малка от остатъчната с/</a:t>
            </a:r>
            <a:r>
              <a:rPr lang="bg-BG" sz="2400" dirty="0" err="1" smtClean="0"/>
              <a:t>ст</a:t>
            </a:r>
            <a:r>
              <a:rPr lang="bg-BG" sz="2400" dirty="0" smtClean="0"/>
              <a:t>;</a:t>
            </a:r>
            <a:br>
              <a:rPr lang="bg-BG" sz="2400" dirty="0" smtClean="0"/>
            </a:br>
            <a:r>
              <a:rPr lang="bg-BG" sz="2400" dirty="0" smtClean="0"/>
              <a:t> - </a:t>
            </a:r>
            <a:r>
              <a:rPr lang="bg-BG" sz="2400" dirty="0" err="1" smtClean="0"/>
              <a:t>акумулир</a:t>
            </a:r>
            <a:r>
              <a:rPr lang="bg-BG" sz="2400" dirty="0" smtClean="0"/>
              <a:t>. амортизация </a:t>
            </a:r>
            <a:r>
              <a:rPr lang="en-US" sz="2400" dirty="0" smtClean="0"/>
              <a:t>(</a:t>
            </a:r>
            <a:r>
              <a:rPr lang="bg-BG" sz="2400" dirty="0" smtClean="0"/>
              <a:t>гр. 24</a:t>
            </a:r>
            <a:r>
              <a:rPr lang="en-US" sz="2400" dirty="0" smtClean="0"/>
              <a:t>)</a:t>
            </a:r>
            <a:r>
              <a:rPr lang="bg-BG" sz="2400" dirty="0" smtClean="0"/>
              <a:t> е до размера на </a:t>
            </a:r>
            <a:r>
              <a:rPr lang="bg-BG" sz="2400" dirty="0" err="1" smtClean="0"/>
              <a:t>амортизир</a:t>
            </a:r>
            <a:r>
              <a:rPr lang="bg-BG" sz="2400" dirty="0" smtClean="0"/>
              <a:t>. с/</a:t>
            </a:r>
            <a:r>
              <a:rPr lang="bg-BG" sz="2400" dirty="0" err="1" smtClean="0"/>
              <a:t>ст</a:t>
            </a:r>
            <a:r>
              <a:rPr lang="bg-BG" sz="2400" dirty="0" smtClean="0"/>
              <a:t>;</a:t>
            </a:r>
            <a:br>
              <a:rPr lang="bg-BG" sz="2400" dirty="0" smtClean="0"/>
            </a:br>
            <a:r>
              <a:rPr lang="bg-BG" sz="2400" dirty="0" smtClean="0"/>
              <a:t>  - ГАК е равна на подгрупа 603 Разходи за амортизация</a:t>
            </a:r>
          </a:p>
          <a:p>
            <a:pPr marL="457200" indent="-457200" algn="just">
              <a:buNone/>
            </a:pPr>
            <a:r>
              <a:rPr lang="bg-BG" sz="2400" dirty="0" smtClean="0"/>
              <a:t>		2. </a:t>
            </a:r>
            <a:r>
              <a:rPr lang="bg-BG" sz="2400" b="1" dirty="0" smtClean="0"/>
              <a:t>Амортизационен план </a:t>
            </a:r>
            <a:r>
              <a:rPr lang="bg-BG" sz="2400" dirty="0" smtClean="0"/>
              <a:t>– гъвкав, променящ се при наличие на събития по т. 6.5 от НСС 4.</a:t>
            </a:r>
          </a:p>
          <a:p>
            <a:pPr marL="457200" indent="-457200" algn="just">
              <a:buNone/>
            </a:pPr>
            <a:r>
              <a:rPr lang="bg-BG" sz="2400" dirty="0" smtClean="0"/>
              <a:t>		3. </a:t>
            </a:r>
            <a:r>
              <a:rPr lang="bg-BG" sz="2400" b="1" dirty="0" smtClean="0"/>
              <a:t>При грешка изправяне на същата –</a:t>
            </a:r>
            <a:r>
              <a:rPr lang="bg-BG" sz="2400" dirty="0" smtClean="0"/>
              <a:t> съгласно </a:t>
            </a:r>
            <a:r>
              <a:rPr lang="bg-BG" sz="2400" b="1" dirty="0" smtClean="0"/>
              <a:t>т. 8.9 </a:t>
            </a:r>
            <a:r>
              <a:rPr lang="bg-BG" sz="2400" dirty="0" smtClean="0"/>
              <a:t>от ДДС № 20 от 2004 г. чрез сметките от </a:t>
            </a:r>
            <a:r>
              <a:rPr lang="bg-BG" sz="2400" b="1" dirty="0" smtClean="0"/>
              <a:t>гр. 69 и 79 </a:t>
            </a:r>
            <a:r>
              <a:rPr lang="en-US" sz="2400" b="1" dirty="0" smtClean="0"/>
              <a:t>(</a:t>
            </a:r>
            <a:r>
              <a:rPr lang="bg-BG" sz="2400" b="1" dirty="0" smtClean="0"/>
              <a:t>6992/24; </a:t>
            </a:r>
            <a:r>
              <a:rPr lang="bg-BG" sz="2400" b="1" dirty="0" err="1" smtClean="0"/>
              <a:t>24</a:t>
            </a:r>
            <a:r>
              <a:rPr lang="bg-BG" sz="2400" b="1" dirty="0" smtClean="0"/>
              <a:t>/7992</a:t>
            </a:r>
            <a:r>
              <a:rPr lang="en-US" sz="2400" b="1" dirty="0" smtClean="0"/>
              <a:t>)</a:t>
            </a:r>
            <a:r>
              <a:rPr lang="bg-BG" sz="2400" b="1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18</a:t>
            </a:fld>
            <a:endParaRPr lang="bg-BG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64360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endParaRPr lang="bg-BG" b="1" dirty="0" smtClean="0"/>
          </a:p>
          <a:p>
            <a:pPr lvl="0">
              <a:buNone/>
            </a:pPr>
            <a:r>
              <a:rPr lang="bg-BG" b="1" i="1" dirty="0" smtClean="0">
                <a:solidFill>
                  <a:srgbClr val="C00000"/>
                </a:solidFill>
              </a:rPr>
              <a:t>	4. Отчитане на чуждите средства в бюджетната организация.</a:t>
            </a:r>
            <a:endParaRPr lang="bg-BG" i="1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bg-BG" i="1" dirty="0" smtClean="0"/>
              <a:t>		В счетоводната практика се прилагат четири варианти за осчетоводяване  в съответствие със създадената счетоводна ситуация: </a:t>
            </a:r>
          </a:p>
          <a:p>
            <a:pPr>
              <a:buNone/>
            </a:pPr>
            <a:r>
              <a:rPr lang="bg-BG" i="1" dirty="0" smtClean="0"/>
              <a:t>    - </a:t>
            </a:r>
            <a:r>
              <a:rPr lang="bg-BG" b="1" i="1" dirty="0" smtClean="0"/>
              <a:t>получаване и възстановяване </a:t>
            </a:r>
            <a:r>
              <a:rPr lang="bg-BG" i="1" dirty="0" smtClean="0"/>
              <a:t>на собственика;</a:t>
            </a:r>
          </a:p>
          <a:p>
            <a:pPr>
              <a:buNone/>
            </a:pPr>
            <a:r>
              <a:rPr lang="bg-BG" i="1" dirty="0" smtClean="0"/>
              <a:t>    - </a:t>
            </a:r>
            <a:r>
              <a:rPr lang="bg-BG" b="1" i="1" dirty="0" smtClean="0"/>
              <a:t>изтекъл </a:t>
            </a:r>
            <a:r>
              <a:rPr lang="bg-BG" b="1" i="1" dirty="0" err="1" smtClean="0"/>
              <a:t>давностен</a:t>
            </a:r>
            <a:r>
              <a:rPr lang="bg-BG" b="1" i="1" dirty="0" smtClean="0"/>
              <a:t> срок;</a:t>
            </a:r>
          </a:p>
          <a:p>
            <a:pPr>
              <a:buNone/>
            </a:pPr>
            <a:r>
              <a:rPr lang="bg-BG" i="1" dirty="0" smtClean="0"/>
              <a:t>    </a:t>
            </a:r>
            <a:r>
              <a:rPr lang="bg-BG" b="1" i="1" dirty="0" smtClean="0"/>
              <a:t>-  заем </a:t>
            </a:r>
            <a:r>
              <a:rPr lang="bg-BG" i="1" dirty="0" smtClean="0"/>
              <a:t>от </a:t>
            </a:r>
            <a:r>
              <a:rPr lang="bg-BG" i="1" dirty="0" err="1" smtClean="0"/>
              <a:t>набирателната</a:t>
            </a:r>
            <a:r>
              <a:rPr lang="bg-BG" i="1" dirty="0" smtClean="0"/>
              <a:t> сметка към бюджета;</a:t>
            </a:r>
          </a:p>
          <a:p>
            <a:pPr>
              <a:buNone/>
            </a:pPr>
            <a:r>
              <a:rPr lang="bg-BG" i="1" dirty="0" smtClean="0"/>
              <a:t>    - при </a:t>
            </a:r>
            <a:r>
              <a:rPr lang="bg-BG" b="1" i="1" dirty="0" smtClean="0"/>
              <a:t>прихващане</a:t>
            </a:r>
            <a:r>
              <a:rPr lang="bg-BG" i="1" dirty="0" smtClean="0"/>
              <a:t> от чуждите средства за влезли в сила санкции по договора.</a:t>
            </a:r>
          </a:p>
          <a:p>
            <a:pPr>
              <a:buNone/>
            </a:pPr>
            <a:endParaRPr lang="bg-BG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19</a:t>
            </a:fld>
            <a:endParaRPr lang="bg-BG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2151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514350" indent="-514350" algn="just">
              <a:buNone/>
            </a:pPr>
            <a:r>
              <a:rPr lang="bg-BG" dirty="0" smtClean="0"/>
              <a:t>      За да е </a:t>
            </a:r>
            <a:r>
              <a:rPr lang="bg-BG" b="1" dirty="0" smtClean="0"/>
              <a:t>коректно съставен ГФО</a:t>
            </a:r>
            <a:r>
              <a:rPr lang="bg-BG" dirty="0" smtClean="0"/>
              <a:t>, от съществено значение са следните </a:t>
            </a:r>
            <a:r>
              <a:rPr lang="bg-BG" b="1" dirty="0" smtClean="0"/>
              <a:t>четири </a:t>
            </a:r>
            <a:r>
              <a:rPr lang="bg-BG" b="1" i="1" u="sng" dirty="0" smtClean="0"/>
              <a:t>основни групи знания</a:t>
            </a:r>
            <a:r>
              <a:rPr lang="bg-BG" dirty="0" smtClean="0"/>
              <a:t>, които трябва счетоводителите да познават, както и дадени </a:t>
            </a:r>
            <a:r>
              <a:rPr lang="bg-BG" b="1" i="1" u="sng" dirty="0" smtClean="0"/>
              <a:t>конкретни допълнителни указания </a:t>
            </a:r>
            <a:r>
              <a:rPr lang="bg-BG" dirty="0" smtClean="0"/>
              <a:t>от МФ:</a:t>
            </a:r>
          </a:p>
          <a:p>
            <a:pPr marL="514350" indent="-514350">
              <a:buNone/>
            </a:pPr>
            <a:endParaRPr lang="bg-BG" dirty="0" smtClean="0"/>
          </a:p>
          <a:p>
            <a:pPr marL="514350" indent="-514350">
              <a:buNone/>
            </a:pPr>
            <a:r>
              <a:rPr lang="bg-BG" dirty="0" smtClean="0"/>
              <a:t>     1</a:t>
            </a:r>
            <a:r>
              <a:rPr lang="bg-BG" dirty="0" smtClean="0">
                <a:solidFill>
                  <a:srgbClr val="C00000"/>
                </a:solidFill>
              </a:rPr>
              <a:t>. </a:t>
            </a:r>
            <a:r>
              <a:rPr lang="bg-BG" b="1" u="sng" dirty="0" smtClean="0">
                <a:solidFill>
                  <a:srgbClr val="C00000"/>
                </a:solidFill>
              </a:rPr>
              <a:t>Основни знания са:</a:t>
            </a:r>
          </a:p>
          <a:p>
            <a:pPr marL="514350" indent="-514350">
              <a:buNone/>
            </a:pPr>
            <a:r>
              <a:rPr lang="bg-BG" dirty="0" smtClean="0"/>
              <a:t>1.</a:t>
            </a:r>
            <a:r>
              <a:rPr lang="bg-BG" dirty="0" err="1" smtClean="0"/>
              <a:t>1</a:t>
            </a:r>
            <a:r>
              <a:rPr lang="bg-BG" dirty="0" smtClean="0"/>
              <a:t>. </a:t>
            </a:r>
            <a:r>
              <a:rPr lang="bg-BG" b="1" i="1" dirty="0" smtClean="0"/>
              <a:t>Добро познаване на</a:t>
            </a:r>
            <a:r>
              <a:rPr lang="bg-BG" dirty="0" smtClean="0"/>
              <a:t> </a:t>
            </a:r>
            <a:r>
              <a:rPr lang="bg-BG" b="1" i="1" dirty="0" smtClean="0"/>
              <a:t>разпоредбите и изискванията на ЗСч.</a:t>
            </a:r>
          </a:p>
          <a:p>
            <a:pPr marL="514350" indent="-514350" algn="just">
              <a:buNone/>
            </a:pPr>
            <a:r>
              <a:rPr lang="bg-BG" dirty="0" smtClean="0"/>
              <a:t>1.2. </a:t>
            </a:r>
            <a:r>
              <a:rPr lang="bg-BG" b="1" i="1" dirty="0" smtClean="0"/>
              <a:t>Коректно прилагане на счетоводните сметки от СБО</a:t>
            </a:r>
            <a:r>
              <a:rPr lang="bg-BG" b="1" i="1" dirty="0" smtClean="0">
                <a:solidFill>
                  <a:schemeClr val="tx1"/>
                </a:solidFill>
              </a:rPr>
              <a:t> според критериите „приходно-разходни позиции” и „финансиращи позиции”.</a:t>
            </a:r>
            <a:endParaRPr lang="bg-BG" dirty="0" smtClean="0"/>
          </a:p>
          <a:p>
            <a:pPr marL="514350" indent="-514350" algn="just">
              <a:buNone/>
            </a:pPr>
            <a:r>
              <a:rPr lang="bg-BG" dirty="0" smtClean="0"/>
              <a:t>1.3.</a:t>
            </a:r>
            <a:r>
              <a:rPr lang="bg-BG" b="1" i="1" dirty="0" smtClean="0"/>
              <a:t> Спазване на взаимовръзките между счетоводните сметки от СБО  и параграфите/ </a:t>
            </a:r>
            <a:r>
              <a:rPr lang="bg-BG" b="1" i="1" dirty="0" err="1" smtClean="0"/>
              <a:t>подпараграфите</a:t>
            </a:r>
            <a:r>
              <a:rPr lang="bg-BG" b="1" i="1" dirty="0" smtClean="0"/>
              <a:t> на ЕБК.</a:t>
            </a:r>
          </a:p>
          <a:p>
            <a:pPr marL="514350" indent="-514350" algn="just">
              <a:buNone/>
            </a:pPr>
            <a:r>
              <a:rPr lang="bg-BG" dirty="0" smtClean="0"/>
              <a:t>1.4.</a:t>
            </a:r>
            <a:r>
              <a:rPr lang="bg-BG" b="1" i="1" dirty="0" smtClean="0">
                <a:solidFill>
                  <a:schemeClr val="tx1"/>
                </a:solidFill>
              </a:rPr>
              <a:t> Указания на Министерството на финансите за провеждане на инвентаризация в бюджетните организации - писмо ДДС № 10 от 28.12.2017 г.</a:t>
            </a:r>
            <a:endParaRPr lang="bg-BG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</a:t>
            </a:fld>
            <a:endParaRPr lang="bg-BG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bg-BG" sz="3800" b="1" i="1" dirty="0" smtClean="0">
                <a:solidFill>
                  <a:srgbClr val="C00000"/>
                </a:solidFill>
              </a:rPr>
              <a:t>Вариант 1:</a:t>
            </a:r>
            <a:r>
              <a:rPr lang="bg-BG" sz="3800" i="1" dirty="0" smtClean="0"/>
              <a:t> </a:t>
            </a:r>
            <a:r>
              <a:rPr lang="bg-BG" sz="3800" b="1" dirty="0" smtClean="0"/>
              <a:t>При постъпване на парични гаранции по </a:t>
            </a:r>
            <a:r>
              <a:rPr lang="bg-BG" sz="3800" b="1" dirty="0" err="1" smtClean="0"/>
              <a:t>набирателна</a:t>
            </a:r>
            <a:r>
              <a:rPr lang="bg-BG" sz="3800" b="1" dirty="0" smtClean="0"/>
              <a:t> сметка в отчетна група „ДСД”:</a:t>
            </a:r>
            <a:endParaRPr lang="bg-BG" sz="3800" dirty="0" smtClean="0"/>
          </a:p>
          <a:p>
            <a:pPr>
              <a:buNone/>
            </a:pPr>
            <a:r>
              <a:rPr lang="bg-BG" dirty="0" smtClean="0"/>
              <a:t>За постъпилите чужди средства:</a:t>
            </a:r>
          </a:p>
          <a:p>
            <a:pPr>
              <a:buNone/>
            </a:pPr>
            <a:r>
              <a:rPr lang="bg-BG" b="1" u="sng" dirty="0" smtClean="0"/>
              <a:t>В отчетна група „ДСД”/ в отчет Б -3 с код 33: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Д-т с/</a:t>
            </a:r>
            <a:r>
              <a:rPr lang="bg-BG" b="1" dirty="0" err="1" smtClean="0"/>
              <a:t>ка</a:t>
            </a:r>
            <a:r>
              <a:rPr lang="bg-BG" b="1" dirty="0" smtClean="0"/>
              <a:t> 5013</a:t>
            </a:r>
            <a:r>
              <a:rPr lang="bg-BG" i="1" dirty="0" smtClean="0"/>
              <a:t> Текущи банкови сметки в левове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    К-т с/</a:t>
            </a:r>
            <a:r>
              <a:rPr lang="bg-BG" b="1" dirty="0" err="1" smtClean="0"/>
              <a:t>ка</a:t>
            </a:r>
            <a:r>
              <a:rPr lang="bg-BG" b="1" dirty="0" smtClean="0"/>
              <a:t> 4831</a:t>
            </a:r>
            <a:r>
              <a:rPr lang="bg-BG" dirty="0" smtClean="0"/>
              <a:t> </a:t>
            </a:r>
            <a:r>
              <a:rPr lang="bg-BG" i="1" dirty="0" smtClean="0"/>
              <a:t>Временни депозити, гаранции и други чужди средства от </a:t>
            </a:r>
            <a:endParaRPr lang="bg-BG" dirty="0" smtClean="0"/>
          </a:p>
          <a:p>
            <a:pPr>
              <a:buNone/>
            </a:pPr>
            <a:r>
              <a:rPr lang="bg-BG" i="1" dirty="0" smtClean="0"/>
              <a:t>       местни лица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§ 95-07</a:t>
            </a:r>
            <a:r>
              <a:rPr lang="bg-BG" i="1" dirty="0" smtClean="0"/>
              <a:t>„Наличност в левове по сметки в края на периода (-)”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     § 93-10 </a:t>
            </a:r>
            <a:r>
              <a:rPr lang="bg-BG" i="1" dirty="0" smtClean="0"/>
              <a:t>„Чужди средства от други лица (небюджетни предприятия и </a:t>
            </a:r>
            <a:endParaRPr lang="bg-BG" dirty="0" smtClean="0"/>
          </a:p>
          <a:p>
            <a:pPr>
              <a:buNone/>
            </a:pPr>
            <a:r>
              <a:rPr lang="bg-BG" i="1" dirty="0" smtClean="0"/>
              <a:t>       физически лица) (+)”</a:t>
            </a:r>
            <a:endParaRPr lang="bg-BG" dirty="0" smtClean="0"/>
          </a:p>
          <a:p>
            <a:pPr>
              <a:buNone/>
            </a:pPr>
            <a:r>
              <a:rPr lang="bg-BG" dirty="0" smtClean="0"/>
              <a:t> </a:t>
            </a:r>
          </a:p>
          <a:p>
            <a:pPr>
              <a:buNone/>
            </a:pPr>
            <a:r>
              <a:rPr lang="bg-BG" dirty="0" smtClean="0"/>
              <a:t>За </a:t>
            </a:r>
            <a:r>
              <a:rPr lang="bg-BG" b="1" dirty="0" smtClean="0"/>
              <a:t>възстановените </a:t>
            </a:r>
            <a:r>
              <a:rPr lang="bg-BG" dirty="0" smtClean="0"/>
              <a:t>чужди средства на собствениците:</a:t>
            </a:r>
          </a:p>
          <a:p>
            <a:pPr>
              <a:buNone/>
            </a:pPr>
            <a:r>
              <a:rPr lang="bg-BG" b="1" u="sng" dirty="0" smtClean="0"/>
              <a:t>В отчетна група „ДСД”/ в отчет Б-3 с код 33: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Д-т с/</a:t>
            </a:r>
            <a:r>
              <a:rPr lang="bg-BG" b="1" dirty="0" err="1" smtClean="0"/>
              <a:t>ка</a:t>
            </a:r>
            <a:r>
              <a:rPr lang="bg-BG" b="1" dirty="0" smtClean="0"/>
              <a:t> 4831</a:t>
            </a:r>
            <a:r>
              <a:rPr lang="bg-BG" dirty="0" smtClean="0"/>
              <a:t> </a:t>
            </a:r>
            <a:r>
              <a:rPr lang="bg-BG" i="1" dirty="0" smtClean="0"/>
              <a:t>Временни депозити, гаранции и други чужди средства от </a:t>
            </a:r>
            <a:endParaRPr lang="bg-BG" dirty="0" smtClean="0"/>
          </a:p>
          <a:p>
            <a:pPr>
              <a:buNone/>
            </a:pPr>
            <a:r>
              <a:rPr lang="bg-BG" i="1" dirty="0" smtClean="0"/>
              <a:t>местни лица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     К-т с/</a:t>
            </a:r>
            <a:r>
              <a:rPr lang="bg-BG" b="1" dirty="0" err="1" smtClean="0"/>
              <a:t>ка</a:t>
            </a:r>
            <a:r>
              <a:rPr lang="bg-BG" b="1" dirty="0" smtClean="0"/>
              <a:t> 5013</a:t>
            </a:r>
            <a:r>
              <a:rPr lang="bg-BG" i="1" dirty="0" smtClean="0"/>
              <a:t> Текущи банкови сметки в левове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§ 93-10 </a:t>
            </a:r>
            <a:r>
              <a:rPr lang="bg-BG" i="1" dirty="0" smtClean="0"/>
              <a:t>„Чужди средства от други лица (небюджетни предприятия и </a:t>
            </a:r>
            <a:endParaRPr lang="bg-BG" dirty="0" smtClean="0"/>
          </a:p>
          <a:p>
            <a:pPr>
              <a:buNone/>
            </a:pPr>
            <a:r>
              <a:rPr lang="bg-BG" i="1" dirty="0" smtClean="0"/>
              <a:t>физически лица) (-)”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      § 95-07</a:t>
            </a:r>
            <a:r>
              <a:rPr lang="bg-BG" i="1" dirty="0" smtClean="0"/>
              <a:t>„Наличност в левове по сметки в края на периода (+)”</a:t>
            </a:r>
            <a:endParaRPr lang="bg-BG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20</a:t>
            </a:fld>
            <a:endParaRPr lang="bg-BG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bg-BG" sz="3400" b="1" i="1" dirty="0" smtClean="0">
                <a:solidFill>
                  <a:srgbClr val="C00000"/>
                </a:solidFill>
              </a:rPr>
              <a:t>	Вариант 2:</a:t>
            </a:r>
            <a:r>
              <a:rPr lang="bg-BG" sz="3400" dirty="0" smtClean="0">
                <a:solidFill>
                  <a:srgbClr val="C00000"/>
                </a:solidFill>
              </a:rPr>
              <a:t> </a:t>
            </a:r>
            <a:r>
              <a:rPr lang="bg-BG" sz="3400" b="1" dirty="0" smtClean="0"/>
              <a:t>В случай на изтекъл </a:t>
            </a:r>
            <a:r>
              <a:rPr lang="bg-BG" sz="3400" b="1" dirty="0" err="1" smtClean="0"/>
              <a:t>давностен</a:t>
            </a:r>
            <a:r>
              <a:rPr lang="bg-BG" sz="3400" b="1" dirty="0" smtClean="0"/>
              <a:t> срок, непотърсените чужди средства се прехвърлят от отчетна гр. „ДСД” в отчетна гр. „Бюджет”: </a:t>
            </a:r>
            <a:r>
              <a:rPr lang="ru-RU" sz="3400" b="1" u="sng" dirty="0" smtClean="0"/>
              <a:t>ДДС № 06 от 2019 г. – </a:t>
            </a:r>
            <a:r>
              <a:rPr lang="ru-RU" sz="3400" b="1" i="1" u="sng" dirty="0" smtClean="0"/>
              <a:t>извлечение</a:t>
            </a:r>
          </a:p>
          <a:p>
            <a:pPr>
              <a:buNone/>
            </a:pPr>
            <a:endParaRPr lang="bg-BG" dirty="0" smtClean="0"/>
          </a:p>
          <a:p>
            <a:pPr algn="just"/>
            <a:r>
              <a:rPr lang="ru-RU" b="1" dirty="0" smtClean="0"/>
              <a:t>т. 82.</a:t>
            </a:r>
            <a:r>
              <a:rPr lang="ru-RU" dirty="0" smtClean="0"/>
              <a:t> </a:t>
            </a:r>
            <a:r>
              <a:rPr lang="ru-RU" dirty="0" err="1" smtClean="0"/>
              <a:t>Във</a:t>
            </a:r>
            <a:r>
              <a:rPr lang="ru-RU" dirty="0" smtClean="0"/>
              <a:t> </a:t>
            </a:r>
            <a:r>
              <a:rPr lang="ru-RU" dirty="0" err="1" smtClean="0"/>
              <a:t>връзка</a:t>
            </a:r>
            <a:r>
              <a:rPr lang="ru-RU" dirty="0" smtClean="0"/>
              <a:t> с </a:t>
            </a:r>
            <a:r>
              <a:rPr lang="ru-RU" dirty="0" err="1" smtClean="0"/>
              <a:t>прилагането</a:t>
            </a:r>
            <a:r>
              <a:rPr lang="ru-RU" dirty="0" smtClean="0"/>
              <a:t> на </a:t>
            </a:r>
            <a:r>
              <a:rPr lang="ru-RU" b="1" dirty="0" smtClean="0"/>
              <a:t>т. 7.4.12 от ДДС № 20/2004 г.</a:t>
            </a:r>
            <a:r>
              <a:rPr lang="ru-RU" dirty="0" smtClean="0"/>
              <a:t> в контекста на </a:t>
            </a:r>
            <a:r>
              <a:rPr lang="ru-RU" dirty="0" err="1" smtClean="0"/>
              <a:t>признаване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паричен</a:t>
            </a:r>
            <a:r>
              <a:rPr lang="ru-RU" dirty="0" smtClean="0"/>
              <a:t> поток, </a:t>
            </a:r>
            <a:r>
              <a:rPr lang="ru-RU" dirty="0" err="1" smtClean="0"/>
              <a:t>когато</a:t>
            </a:r>
            <a:r>
              <a:rPr lang="ru-RU" dirty="0" smtClean="0"/>
              <a:t> </a:t>
            </a:r>
            <a:r>
              <a:rPr lang="ru-RU" dirty="0" err="1" smtClean="0"/>
              <a:t>чужди</a:t>
            </a:r>
            <a:r>
              <a:rPr lang="ru-RU" dirty="0" smtClean="0"/>
              <a:t> средства по </a:t>
            </a:r>
            <a:r>
              <a:rPr lang="ru-RU" dirty="0" err="1" smtClean="0"/>
              <a:t>смисъла</a:t>
            </a:r>
            <a:r>
              <a:rPr lang="ru-RU" dirty="0" smtClean="0"/>
              <a:t> на т. 42 от § 1 на ДР на ЗПФ </a:t>
            </a:r>
            <a:r>
              <a:rPr lang="ru-RU" dirty="0" err="1" smtClean="0"/>
              <a:t>са</a:t>
            </a:r>
            <a:r>
              <a:rPr lang="ru-RU" dirty="0" smtClean="0"/>
              <a:t> </a:t>
            </a:r>
            <a:r>
              <a:rPr lang="ru-RU" dirty="0" err="1" smtClean="0"/>
              <a:t>постъпили</a:t>
            </a:r>
            <a:r>
              <a:rPr lang="ru-RU" dirty="0" smtClean="0"/>
              <a:t> по </a:t>
            </a:r>
            <a:r>
              <a:rPr lang="ru-RU" dirty="0" err="1" smtClean="0"/>
              <a:t>бюджетна</a:t>
            </a:r>
            <a:r>
              <a:rPr lang="ru-RU" dirty="0" smtClean="0"/>
              <a:t> сметка или по сметка за </a:t>
            </a:r>
            <a:r>
              <a:rPr lang="ru-RU" dirty="0" err="1" smtClean="0"/>
              <a:t>чужди</a:t>
            </a:r>
            <a:r>
              <a:rPr lang="ru-RU" dirty="0" smtClean="0"/>
              <a:t> средства, </a:t>
            </a:r>
            <a:r>
              <a:rPr lang="ru-RU" dirty="0" err="1" smtClean="0"/>
              <a:t>следва</a:t>
            </a:r>
            <a:r>
              <a:rPr lang="ru-RU" dirty="0" smtClean="0"/>
              <a:t> да се </a:t>
            </a:r>
            <a:r>
              <a:rPr lang="ru-RU" dirty="0" err="1" smtClean="0"/>
              <a:t>има</a:t>
            </a:r>
            <a:r>
              <a:rPr lang="ru-RU" dirty="0" smtClean="0"/>
              <a:t> </a:t>
            </a:r>
            <a:r>
              <a:rPr lang="ru-RU" dirty="0" err="1" smtClean="0"/>
              <a:t>предвид</a:t>
            </a:r>
            <a:r>
              <a:rPr lang="ru-RU" dirty="0" smtClean="0"/>
              <a:t> </a:t>
            </a:r>
            <a:r>
              <a:rPr lang="ru-RU" dirty="0" err="1" smtClean="0"/>
              <a:t>следното</a:t>
            </a:r>
            <a:r>
              <a:rPr lang="ru-RU" dirty="0" smtClean="0"/>
              <a:t>: </a:t>
            </a:r>
            <a:endParaRPr lang="bg-BG" dirty="0" smtClean="0"/>
          </a:p>
          <a:p>
            <a:pPr algn="just"/>
            <a:r>
              <a:rPr lang="ru-RU" b="1" dirty="0" smtClean="0"/>
              <a:t>82.1. </a:t>
            </a:r>
            <a:r>
              <a:rPr lang="ru-RU" dirty="0" err="1" smtClean="0"/>
              <a:t>Хипотезата</a:t>
            </a:r>
            <a:r>
              <a:rPr lang="ru-RU" dirty="0" smtClean="0"/>
              <a:t> на </a:t>
            </a:r>
            <a:r>
              <a:rPr lang="ru-RU" dirty="0" err="1" smtClean="0"/>
              <a:t>отписването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такова </a:t>
            </a:r>
            <a:r>
              <a:rPr lang="ru-RU" dirty="0" err="1" smtClean="0"/>
              <a:t>задължение</a:t>
            </a:r>
            <a:r>
              <a:rPr lang="ru-RU" dirty="0" smtClean="0"/>
              <a:t> по </a:t>
            </a:r>
            <a:r>
              <a:rPr lang="ru-RU" dirty="0" err="1" smtClean="0"/>
              <a:t>давност</a:t>
            </a:r>
            <a:r>
              <a:rPr lang="ru-RU" dirty="0" smtClean="0"/>
              <a:t> или </a:t>
            </a:r>
            <a:r>
              <a:rPr lang="ru-RU" dirty="0" err="1" smtClean="0"/>
              <a:t>други</a:t>
            </a:r>
            <a:r>
              <a:rPr lang="ru-RU" dirty="0" smtClean="0"/>
              <a:t> </a:t>
            </a:r>
            <a:r>
              <a:rPr lang="ru-RU" dirty="0" err="1" smtClean="0"/>
              <a:t>извънредни</a:t>
            </a:r>
            <a:r>
              <a:rPr lang="ru-RU" dirty="0" smtClean="0"/>
              <a:t> причини не </a:t>
            </a:r>
            <a:r>
              <a:rPr lang="ru-RU" dirty="0" err="1" smtClean="0"/>
              <a:t>представлява</a:t>
            </a:r>
            <a:r>
              <a:rPr lang="ru-RU" dirty="0" smtClean="0"/>
              <a:t> операция по </a:t>
            </a:r>
            <a:r>
              <a:rPr lang="ru-RU" dirty="0" err="1" smtClean="0"/>
              <a:t>касовото</a:t>
            </a:r>
            <a:r>
              <a:rPr lang="ru-RU" dirty="0" smtClean="0"/>
              <a:t> </a:t>
            </a:r>
            <a:r>
              <a:rPr lang="ru-RU" dirty="0" err="1" smtClean="0"/>
              <a:t>изпълнение</a:t>
            </a:r>
            <a:r>
              <a:rPr lang="ru-RU" dirty="0" smtClean="0"/>
              <a:t> и в </a:t>
            </a:r>
            <a:r>
              <a:rPr lang="ru-RU" dirty="0" err="1" smtClean="0"/>
              <a:t>тази</a:t>
            </a:r>
            <a:r>
              <a:rPr lang="ru-RU" dirty="0" smtClean="0"/>
              <a:t> </a:t>
            </a:r>
            <a:r>
              <a:rPr lang="ru-RU" dirty="0" err="1" smtClean="0"/>
              <a:t>връзка</a:t>
            </a:r>
            <a:r>
              <a:rPr lang="ru-RU" dirty="0" smtClean="0"/>
              <a:t> </a:t>
            </a:r>
            <a:r>
              <a:rPr lang="ru-RU" dirty="0" err="1" smtClean="0"/>
              <a:t>съответните</a:t>
            </a:r>
            <a:r>
              <a:rPr lang="ru-RU" dirty="0" smtClean="0"/>
              <a:t> </a:t>
            </a:r>
            <a:r>
              <a:rPr lang="ru-RU" dirty="0" err="1" smtClean="0"/>
              <a:t>суми</a:t>
            </a:r>
            <a:r>
              <a:rPr lang="ru-RU" dirty="0" smtClean="0"/>
              <a:t> </a:t>
            </a:r>
            <a:r>
              <a:rPr lang="ru-RU" b="1" u="sng" dirty="0" smtClean="0"/>
              <a:t>не се </a:t>
            </a:r>
            <a:r>
              <a:rPr lang="ru-RU" b="1" u="sng" dirty="0" err="1" smtClean="0"/>
              <a:t>трансформират</a:t>
            </a:r>
            <a:r>
              <a:rPr lang="ru-RU" b="1" u="sng" dirty="0" smtClean="0"/>
              <a:t> в приход</a:t>
            </a:r>
            <a:r>
              <a:rPr lang="ru-RU" u="sng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бюджетната</a:t>
            </a:r>
            <a:r>
              <a:rPr lang="ru-RU" dirty="0" smtClean="0"/>
              <a:t> организация по </a:t>
            </a:r>
            <a:r>
              <a:rPr lang="ru-RU" dirty="0" err="1" smtClean="0"/>
              <a:t>реда</a:t>
            </a:r>
            <a:r>
              <a:rPr lang="ru-RU" dirty="0" smtClean="0"/>
              <a:t> на </a:t>
            </a:r>
            <a:r>
              <a:rPr lang="ru-RU" dirty="0" err="1" smtClean="0"/>
              <a:t>тази</a:t>
            </a:r>
            <a:r>
              <a:rPr lang="ru-RU" dirty="0" smtClean="0"/>
              <a:t> точка. </a:t>
            </a:r>
            <a:endParaRPr lang="bg-BG" dirty="0" smtClean="0"/>
          </a:p>
          <a:p>
            <a:pPr algn="just"/>
            <a:r>
              <a:rPr lang="ru-RU" dirty="0" smtClean="0"/>
              <a:t>При </a:t>
            </a:r>
            <a:r>
              <a:rPr lang="ru-RU" dirty="0" err="1" smtClean="0"/>
              <a:t>изтекъл</a:t>
            </a:r>
            <a:r>
              <a:rPr lang="ru-RU" dirty="0" smtClean="0"/>
              <a:t> </a:t>
            </a:r>
            <a:r>
              <a:rPr lang="ru-RU" dirty="0" err="1" smtClean="0"/>
              <a:t>давностен</a:t>
            </a:r>
            <a:r>
              <a:rPr lang="ru-RU" dirty="0" smtClean="0"/>
              <a:t> срок, </a:t>
            </a:r>
            <a:r>
              <a:rPr lang="ru-RU" dirty="0" err="1" smtClean="0"/>
              <a:t>съответното</a:t>
            </a:r>
            <a:r>
              <a:rPr lang="ru-RU" dirty="0" smtClean="0"/>
              <a:t> </a:t>
            </a:r>
            <a:r>
              <a:rPr lang="ru-RU" dirty="0" err="1" smtClean="0"/>
              <a:t>задължение</a:t>
            </a:r>
            <a:r>
              <a:rPr lang="ru-RU" dirty="0" smtClean="0"/>
              <a:t> се </a:t>
            </a:r>
            <a:r>
              <a:rPr lang="ru-RU" dirty="0" err="1" smtClean="0"/>
              <a:t>отписва</a:t>
            </a:r>
            <a:r>
              <a:rPr lang="ru-RU" dirty="0" smtClean="0"/>
              <a:t> в </a:t>
            </a:r>
            <a:r>
              <a:rPr lang="ru-RU" dirty="0" err="1" smtClean="0"/>
              <a:t>отчетна</a:t>
            </a:r>
            <a:r>
              <a:rPr lang="ru-RU" dirty="0" smtClean="0"/>
              <a:t> </a:t>
            </a:r>
            <a:r>
              <a:rPr lang="ru-RU" dirty="0" err="1" smtClean="0"/>
              <a:t>област</a:t>
            </a:r>
            <a:r>
              <a:rPr lang="ru-RU" dirty="0" smtClean="0"/>
              <a:t> „ДСД“ или „Бюджет“ (в </a:t>
            </a:r>
            <a:r>
              <a:rPr lang="ru-RU" dirty="0" err="1" smtClean="0"/>
              <a:t>зависимост</a:t>
            </a:r>
            <a:r>
              <a:rPr lang="ru-RU" dirty="0" smtClean="0"/>
              <a:t> от </a:t>
            </a:r>
            <a:r>
              <a:rPr lang="ru-RU" dirty="0" err="1" smtClean="0"/>
              <a:t>това</a:t>
            </a:r>
            <a:r>
              <a:rPr lang="ru-RU" dirty="0" smtClean="0"/>
              <a:t> </a:t>
            </a:r>
            <a:r>
              <a:rPr lang="ru-RU" dirty="0" err="1" smtClean="0"/>
              <a:t>къде</a:t>
            </a:r>
            <a:r>
              <a:rPr lang="ru-RU" dirty="0" smtClean="0"/>
              <a:t> е </a:t>
            </a:r>
            <a:r>
              <a:rPr lang="ru-RU" dirty="0" err="1" smtClean="0"/>
              <a:t>постъпила</a:t>
            </a:r>
            <a:r>
              <a:rPr lang="ru-RU" dirty="0" smtClean="0"/>
              <a:t> </a:t>
            </a:r>
            <a:r>
              <a:rPr lang="ru-RU" dirty="0" err="1" smtClean="0"/>
              <a:t>съответната</a:t>
            </a:r>
            <a:r>
              <a:rPr lang="ru-RU" dirty="0" smtClean="0"/>
              <a:t> сума, </a:t>
            </a:r>
            <a:r>
              <a:rPr lang="ru-RU" dirty="0" err="1" smtClean="0"/>
              <a:t>респ</a:t>
            </a:r>
            <a:r>
              <a:rPr lang="ru-RU" dirty="0" smtClean="0"/>
              <a:t>. </a:t>
            </a:r>
            <a:r>
              <a:rPr lang="ru-RU" dirty="0" err="1" smtClean="0"/>
              <a:t>къде</a:t>
            </a:r>
            <a:r>
              <a:rPr lang="ru-RU" dirty="0" smtClean="0"/>
              <a:t> се води </a:t>
            </a:r>
            <a:r>
              <a:rPr lang="ru-RU" dirty="0" err="1" smtClean="0"/>
              <a:t>задължението</a:t>
            </a:r>
            <a:r>
              <a:rPr lang="ru-RU" dirty="0" smtClean="0"/>
              <a:t> по сметки от </a:t>
            </a:r>
            <a:r>
              <a:rPr lang="ru-RU" b="1" dirty="0" err="1" smtClean="0"/>
              <a:t>подгрупа</a:t>
            </a:r>
            <a:r>
              <a:rPr lang="ru-RU" b="1" dirty="0" smtClean="0"/>
              <a:t> 483</a:t>
            </a:r>
            <a:r>
              <a:rPr lang="ru-RU" dirty="0" smtClean="0"/>
              <a:t> от СБО) </a:t>
            </a:r>
            <a:r>
              <a:rPr lang="ru-RU" dirty="0" err="1" smtClean="0"/>
              <a:t>срещу</a:t>
            </a:r>
            <a:r>
              <a:rPr lang="ru-RU" dirty="0" smtClean="0"/>
              <a:t> </a:t>
            </a:r>
            <a:r>
              <a:rPr lang="ru-RU" dirty="0" err="1" smtClean="0"/>
              <a:t>кредитиране</a:t>
            </a:r>
            <a:r>
              <a:rPr lang="ru-RU" dirty="0" smtClean="0"/>
              <a:t> на сметки от </a:t>
            </a:r>
            <a:r>
              <a:rPr lang="ru-RU" b="1" dirty="0" err="1" smtClean="0"/>
              <a:t>подгрупи</a:t>
            </a:r>
            <a:r>
              <a:rPr lang="ru-RU" b="1" dirty="0" smtClean="0"/>
              <a:t> 790 или 791</a:t>
            </a:r>
            <a:r>
              <a:rPr lang="ru-RU" dirty="0" smtClean="0"/>
              <a:t> от СБО. </a:t>
            </a:r>
            <a:endParaRPr lang="bg-BG" dirty="0" smtClean="0"/>
          </a:p>
          <a:p>
            <a:pPr algn="just">
              <a:buNone/>
            </a:pPr>
            <a:endParaRPr lang="bg-B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21</a:t>
            </a:fld>
            <a:endParaRPr lang="bg-BG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607223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/>
              <a:t>82.2.</a:t>
            </a:r>
            <a:r>
              <a:rPr lang="ru-RU" dirty="0" smtClean="0"/>
              <a:t> В </a:t>
            </a:r>
            <a:r>
              <a:rPr lang="ru-RU" dirty="0" err="1" smtClean="0"/>
              <a:t>случаите</a:t>
            </a:r>
            <a:r>
              <a:rPr lang="ru-RU" dirty="0" smtClean="0"/>
              <a:t>, </a:t>
            </a:r>
            <a:r>
              <a:rPr lang="ru-RU" dirty="0" err="1" smtClean="0"/>
              <a:t>когато</a:t>
            </a:r>
            <a:r>
              <a:rPr lang="ru-RU" dirty="0" smtClean="0"/>
              <a:t> </a:t>
            </a:r>
            <a:r>
              <a:rPr lang="ru-RU" dirty="0" err="1" smtClean="0"/>
              <a:t>чуждите</a:t>
            </a:r>
            <a:r>
              <a:rPr lang="ru-RU" dirty="0" smtClean="0"/>
              <a:t> средства с </a:t>
            </a:r>
            <a:r>
              <a:rPr lang="ru-RU" dirty="0" err="1" smtClean="0"/>
              <a:t>изтекъл</a:t>
            </a:r>
            <a:r>
              <a:rPr lang="ru-RU" dirty="0" smtClean="0"/>
              <a:t> </a:t>
            </a:r>
            <a:r>
              <a:rPr lang="ru-RU" dirty="0" err="1" smtClean="0"/>
              <a:t>давностен</a:t>
            </a:r>
            <a:r>
              <a:rPr lang="ru-RU" dirty="0" smtClean="0"/>
              <a:t> срок </a:t>
            </a:r>
            <a:r>
              <a:rPr lang="ru-RU" dirty="0" err="1" smtClean="0"/>
              <a:t>са</a:t>
            </a:r>
            <a:r>
              <a:rPr lang="ru-RU" dirty="0" smtClean="0"/>
              <a:t> </a:t>
            </a:r>
            <a:r>
              <a:rPr lang="ru-RU" dirty="0" err="1" smtClean="0"/>
              <a:t>постъпили</a:t>
            </a:r>
            <a:r>
              <a:rPr lang="ru-RU" dirty="0" smtClean="0"/>
              <a:t> по сметка за </a:t>
            </a:r>
            <a:r>
              <a:rPr lang="ru-RU" dirty="0" err="1" smtClean="0"/>
              <a:t>чужди</a:t>
            </a:r>
            <a:r>
              <a:rPr lang="ru-RU" dirty="0" smtClean="0"/>
              <a:t> средства, при </a:t>
            </a:r>
            <a:r>
              <a:rPr lang="ru-RU" dirty="0" err="1" smtClean="0"/>
              <a:t>отписване</a:t>
            </a:r>
            <a:r>
              <a:rPr lang="ru-RU" dirty="0" smtClean="0"/>
              <a:t> на </a:t>
            </a:r>
            <a:r>
              <a:rPr lang="ru-RU" dirty="0" err="1" smtClean="0"/>
              <a:t>съответното</a:t>
            </a:r>
            <a:r>
              <a:rPr lang="ru-RU" dirty="0" smtClean="0"/>
              <a:t> </a:t>
            </a:r>
            <a:r>
              <a:rPr lang="ru-RU" dirty="0" err="1" smtClean="0"/>
              <a:t>задължение</a:t>
            </a:r>
            <a:r>
              <a:rPr lang="ru-RU" dirty="0" smtClean="0"/>
              <a:t> </a:t>
            </a:r>
            <a:r>
              <a:rPr lang="ru-RU" dirty="0" err="1" smtClean="0"/>
              <a:t>сумата</a:t>
            </a:r>
            <a:r>
              <a:rPr lang="ru-RU" dirty="0" smtClean="0"/>
              <a:t> подлежи на </a:t>
            </a:r>
            <a:r>
              <a:rPr lang="ru-RU" dirty="0" err="1" smtClean="0"/>
              <a:t>задължително</a:t>
            </a:r>
            <a:r>
              <a:rPr lang="ru-RU" dirty="0" smtClean="0"/>
              <a:t> </a:t>
            </a:r>
            <a:r>
              <a:rPr lang="ru-RU" dirty="0" err="1" smtClean="0"/>
              <a:t>прехвърляне</a:t>
            </a:r>
            <a:r>
              <a:rPr lang="ru-RU" dirty="0" smtClean="0"/>
              <a:t> от </a:t>
            </a:r>
            <a:r>
              <a:rPr lang="ru-RU" dirty="0" err="1" smtClean="0"/>
              <a:t>отчетна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„ДСД” в </a:t>
            </a:r>
            <a:r>
              <a:rPr lang="ru-RU" dirty="0" err="1" smtClean="0"/>
              <a:t>отчетна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„Бюджет” </a:t>
            </a:r>
            <a:r>
              <a:rPr lang="ru-RU" dirty="0" err="1" smtClean="0"/>
              <a:t>съгласно</a:t>
            </a:r>
            <a:r>
              <a:rPr lang="ru-RU" dirty="0" smtClean="0"/>
              <a:t> </a:t>
            </a:r>
            <a:r>
              <a:rPr lang="ru-RU" dirty="0" err="1" smtClean="0"/>
              <a:t>изискванията</a:t>
            </a:r>
            <a:r>
              <a:rPr lang="ru-RU" dirty="0" smtClean="0"/>
              <a:t> на чл. 148 от ЗПФ.</a:t>
            </a:r>
            <a:endParaRPr lang="bg-BG" dirty="0" smtClean="0"/>
          </a:p>
          <a:p>
            <a:pPr algn="just"/>
            <a:r>
              <a:rPr lang="ru-RU" dirty="0" smtClean="0"/>
              <a:t> На </a:t>
            </a:r>
            <a:r>
              <a:rPr lang="ru-RU" dirty="0" err="1" smtClean="0"/>
              <a:t>касова</a:t>
            </a:r>
            <a:r>
              <a:rPr lang="ru-RU" dirty="0" smtClean="0"/>
              <a:t> основа </a:t>
            </a:r>
            <a:r>
              <a:rPr lang="ru-RU" dirty="0" err="1" smtClean="0"/>
              <a:t>тази</a:t>
            </a:r>
            <a:r>
              <a:rPr lang="ru-RU" dirty="0" smtClean="0"/>
              <a:t> операция се </a:t>
            </a:r>
            <a:r>
              <a:rPr lang="ru-RU" dirty="0" err="1" smtClean="0"/>
              <a:t>отразява</a:t>
            </a:r>
            <a:r>
              <a:rPr lang="ru-RU" dirty="0" smtClean="0"/>
              <a:t> в </a:t>
            </a:r>
            <a:r>
              <a:rPr lang="ru-RU" dirty="0" err="1" smtClean="0"/>
              <a:t>отчетна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„ДСД“ в </a:t>
            </a:r>
            <a:r>
              <a:rPr lang="ru-RU" dirty="0" err="1" smtClean="0"/>
              <a:t>намаление</a:t>
            </a:r>
            <a:r>
              <a:rPr lang="ru-RU" dirty="0" smtClean="0"/>
              <a:t> на </a:t>
            </a:r>
            <a:r>
              <a:rPr lang="ru-RU" dirty="0" err="1" smtClean="0"/>
              <a:t>съответния</a:t>
            </a:r>
            <a:r>
              <a:rPr lang="ru-RU" dirty="0" smtClean="0"/>
              <a:t> параграф </a:t>
            </a:r>
            <a:r>
              <a:rPr lang="ru-RU" b="1" dirty="0" smtClean="0"/>
              <a:t>(§ 93-10</a:t>
            </a:r>
            <a:r>
              <a:rPr lang="ru-RU" dirty="0" smtClean="0"/>
              <a:t> или др.), по </a:t>
            </a:r>
            <a:r>
              <a:rPr lang="ru-RU" dirty="0" err="1" smtClean="0"/>
              <a:t>който</a:t>
            </a:r>
            <a:r>
              <a:rPr lang="ru-RU" dirty="0" smtClean="0"/>
              <a:t> </a:t>
            </a:r>
            <a:r>
              <a:rPr lang="ru-RU" dirty="0" err="1" smtClean="0"/>
              <a:t>първоначално</a:t>
            </a:r>
            <a:r>
              <a:rPr lang="ru-RU" dirty="0" smtClean="0"/>
              <a:t> </a:t>
            </a:r>
            <a:r>
              <a:rPr lang="ru-RU" dirty="0" err="1" smtClean="0"/>
              <a:t>са</a:t>
            </a:r>
            <a:r>
              <a:rPr lang="ru-RU" dirty="0" smtClean="0"/>
              <a:t> били </a:t>
            </a:r>
            <a:r>
              <a:rPr lang="ru-RU" dirty="0" err="1" smtClean="0"/>
              <a:t>отчетени</a:t>
            </a:r>
            <a:r>
              <a:rPr lang="ru-RU" dirty="0" smtClean="0"/>
              <a:t> </a:t>
            </a:r>
            <a:r>
              <a:rPr lang="ru-RU" dirty="0" err="1" smtClean="0"/>
              <a:t>тези</a:t>
            </a:r>
            <a:r>
              <a:rPr lang="ru-RU" dirty="0" smtClean="0"/>
              <a:t> </a:t>
            </a:r>
            <a:r>
              <a:rPr lang="ru-RU" dirty="0" err="1" smtClean="0"/>
              <a:t>суми</a:t>
            </a:r>
            <a:r>
              <a:rPr lang="ru-RU" dirty="0" smtClean="0"/>
              <a:t> по </a:t>
            </a:r>
            <a:r>
              <a:rPr lang="ru-RU" dirty="0" err="1" smtClean="0"/>
              <a:t>сметката</a:t>
            </a:r>
            <a:r>
              <a:rPr lang="ru-RU" dirty="0" smtClean="0"/>
              <a:t> за </a:t>
            </a:r>
            <a:r>
              <a:rPr lang="ru-RU" dirty="0" err="1" smtClean="0"/>
              <a:t>чужди</a:t>
            </a:r>
            <a:r>
              <a:rPr lang="ru-RU" dirty="0" smtClean="0"/>
              <a:t> средства, а в </a:t>
            </a:r>
            <a:r>
              <a:rPr lang="ru-RU" dirty="0" err="1" smtClean="0"/>
              <a:t>отчетна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„Бюджет“ </a:t>
            </a:r>
            <a:r>
              <a:rPr lang="ru-RU" dirty="0" err="1" smtClean="0"/>
              <a:t>сумата</a:t>
            </a:r>
            <a:r>
              <a:rPr lang="ru-RU" dirty="0" smtClean="0"/>
              <a:t> се </a:t>
            </a:r>
            <a:r>
              <a:rPr lang="ru-RU" b="1" u="sng" dirty="0" err="1" smtClean="0"/>
              <a:t>трансформира</a:t>
            </a:r>
            <a:r>
              <a:rPr lang="ru-RU" b="1" u="sng" dirty="0" smtClean="0"/>
              <a:t> в приход по § 36-19</a:t>
            </a:r>
            <a:r>
              <a:rPr lang="ru-RU" u="sng" dirty="0" smtClean="0"/>
              <a:t> </a:t>
            </a:r>
            <a:r>
              <a:rPr lang="ru-RU" dirty="0" smtClean="0"/>
              <a:t>от ЕБК. </a:t>
            </a:r>
            <a:r>
              <a:rPr lang="ru-RU" dirty="0" err="1" smtClean="0"/>
              <a:t>Съответно</a:t>
            </a:r>
            <a:r>
              <a:rPr lang="ru-RU" dirty="0" smtClean="0"/>
              <a:t>, на начислена основа </a:t>
            </a:r>
            <a:r>
              <a:rPr lang="ru-RU" dirty="0" err="1" smtClean="0"/>
              <a:t>прехвърлянето</a:t>
            </a:r>
            <a:r>
              <a:rPr lang="ru-RU" dirty="0" smtClean="0"/>
              <a:t> на </a:t>
            </a:r>
            <a:r>
              <a:rPr lang="ru-RU" dirty="0" err="1" smtClean="0"/>
              <a:t>сумите</a:t>
            </a:r>
            <a:r>
              <a:rPr lang="ru-RU" dirty="0" smtClean="0"/>
              <a:t> от </a:t>
            </a:r>
            <a:r>
              <a:rPr lang="ru-RU" dirty="0" err="1" smtClean="0"/>
              <a:t>отчетна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„ДСД” в „Бюджет” се </a:t>
            </a:r>
            <a:r>
              <a:rPr lang="ru-RU" dirty="0" err="1" smtClean="0"/>
              <a:t>отчита</a:t>
            </a:r>
            <a:r>
              <a:rPr lang="ru-RU" dirty="0" smtClean="0"/>
              <a:t> чрез сметка </a:t>
            </a:r>
            <a:r>
              <a:rPr lang="ru-RU" b="1" dirty="0" smtClean="0"/>
              <a:t>7602</a:t>
            </a:r>
            <a:r>
              <a:rPr lang="ru-RU" dirty="0" smtClean="0"/>
              <a:t> от СБО. 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22</a:t>
            </a:fld>
            <a:endParaRPr lang="bg-BG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43720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bg-BG" b="1" dirty="0" smtClean="0"/>
              <a:t>      </a:t>
            </a:r>
            <a:r>
              <a:rPr lang="bg-BG" b="1" u="sng" dirty="0" smtClean="0"/>
              <a:t> В </a:t>
            </a:r>
            <a:r>
              <a:rPr lang="bg-BG" b="1" u="sng" dirty="0" err="1" smtClean="0"/>
              <a:t>отч</a:t>
            </a:r>
            <a:r>
              <a:rPr lang="bg-BG" b="1" u="sng" dirty="0" smtClean="0"/>
              <a:t>. гр. „ДСД”: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    </a:t>
            </a:r>
            <a:r>
              <a:rPr lang="ru-RU" b="1" dirty="0" smtClean="0"/>
              <a:t>Дт с/</a:t>
            </a:r>
            <a:r>
              <a:rPr lang="ru-RU" b="1" dirty="0" err="1" smtClean="0"/>
              <a:t>ки</a:t>
            </a:r>
            <a:r>
              <a:rPr lang="ru-RU" b="1" dirty="0" smtClean="0"/>
              <a:t> </a:t>
            </a:r>
            <a:r>
              <a:rPr lang="ru-RU" b="1" dirty="0" err="1" smtClean="0"/>
              <a:t>подгр</a:t>
            </a:r>
            <a:r>
              <a:rPr lang="ru-RU" b="1" dirty="0" smtClean="0"/>
              <a:t>. 483</a:t>
            </a:r>
            <a:r>
              <a:rPr lang="ru-RU" i="1" dirty="0" smtClean="0"/>
              <a:t> </a:t>
            </a:r>
            <a:r>
              <a:rPr lang="bg-BG" i="1" dirty="0" smtClean="0"/>
              <a:t>Задължения по временни депозити, </a:t>
            </a:r>
            <a:r>
              <a:rPr lang="en-US" i="1" dirty="0" smtClean="0"/>
              <a:t> </a:t>
            </a:r>
          </a:p>
          <a:p>
            <a:pPr>
              <a:buNone/>
            </a:pPr>
            <a:r>
              <a:rPr lang="en-US" i="1" dirty="0" smtClean="0"/>
              <a:t>      </a:t>
            </a:r>
            <a:r>
              <a:rPr lang="bg-BG" i="1" dirty="0" smtClean="0"/>
              <a:t>гаранции и други чужди  </a:t>
            </a:r>
            <a:r>
              <a:rPr lang="ru-RU" i="1" dirty="0" smtClean="0"/>
              <a:t> </a:t>
            </a:r>
            <a:r>
              <a:rPr lang="bg-BG" i="1" dirty="0" smtClean="0"/>
              <a:t>средства  </a:t>
            </a:r>
            <a:endParaRPr lang="bg-BG" dirty="0" smtClean="0"/>
          </a:p>
          <a:p>
            <a:pPr>
              <a:buNone/>
            </a:pPr>
            <a:r>
              <a:rPr lang="ru-RU" b="1" dirty="0" smtClean="0"/>
              <a:t>              Кт с/</a:t>
            </a:r>
            <a:r>
              <a:rPr lang="ru-RU" b="1" dirty="0" err="1" smtClean="0"/>
              <a:t>ки</a:t>
            </a:r>
            <a:r>
              <a:rPr lang="ru-RU" b="1" dirty="0" smtClean="0"/>
              <a:t> от </a:t>
            </a:r>
            <a:r>
              <a:rPr lang="ru-RU" b="1" dirty="0" err="1" smtClean="0"/>
              <a:t>подгр</a:t>
            </a:r>
            <a:r>
              <a:rPr lang="ru-RU" b="1" dirty="0" smtClean="0"/>
              <a:t>. 790 </a:t>
            </a:r>
            <a:r>
              <a:rPr lang="bg-BG" i="1" dirty="0" smtClean="0"/>
              <a:t>Отписани задължения към бюджетни </a:t>
            </a:r>
          </a:p>
          <a:p>
            <a:pPr>
              <a:buNone/>
            </a:pPr>
            <a:r>
              <a:rPr lang="bg-BG" i="1" dirty="0" smtClean="0"/>
              <a:t>             организации</a:t>
            </a:r>
            <a:endParaRPr lang="ru-RU" i="1" dirty="0" smtClean="0"/>
          </a:p>
          <a:p>
            <a:pPr>
              <a:buNone/>
            </a:pPr>
            <a:r>
              <a:rPr lang="ru-RU" i="1" dirty="0" smtClean="0"/>
              <a:t>             или</a:t>
            </a:r>
          </a:p>
          <a:p>
            <a:pPr>
              <a:buNone/>
            </a:pPr>
            <a:r>
              <a:rPr lang="ru-RU" b="1" dirty="0" smtClean="0"/>
              <a:t>             Кт с/</a:t>
            </a:r>
            <a:r>
              <a:rPr lang="ru-RU" b="1" dirty="0" err="1" smtClean="0"/>
              <a:t>ки</a:t>
            </a:r>
            <a:r>
              <a:rPr lang="ru-RU" b="1" dirty="0" smtClean="0"/>
              <a:t> от </a:t>
            </a:r>
            <a:r>
              <a:rPr lang="ru-RU" b="1" dirty="0" err="1" smtClean="0"/>
              <a:t>подгр</a:t>
            </a:r>
            <a:r>
              <a:rPr lang="ru-RU" b="1" dirty="0" smtClean="0"/>
              <a:t>. 791 </a:t>
            </a:r>
            <a:r>
              <a:rPr lang="bg-BG" i="1" dirty="0" smtClean="0"/>
              <a:t>Отписани задължения към други лица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bg-BG" dirty="0" smtClean="0"/>
          </a:p>
          <a:p>
            <a:pPr>
              <a:buNone/>
            </a:pPr>
            <a:r>
              <a:rPr lang="ru-RU" b="1" dirty="0" smtClean="0"/>
              <a:t>       </a:t>
            </a:r>
            <a:r>
              <a:rPr lang="bg-BG" b="1" dirty="0" err="1" smtClean="0"/>
              <a:t>Дт</a:t>
            </a:r>
            <a:r>
              <a:rPr lang="bg-BG" b="1" dirty="0" smtClean="0"/>
              <a:t> с/</a:t>
            </a:r>
            <a:r>
              <a:rPr lang="bg-BG" b="1" dirty="0" err="1" smtClean="0"/>
              <a:t>ка</a:t>
            </a:r>
            <a:r>
              <a:rPr lang="bg-BG" b="1" dirty="0" smtClean="0"/>
              <a:t> 7602 </a:t>
            </a:r>
            <a:r>
              <a:rPr lang="bg-BG" i="1" dirty="0" smtClean="0"/>
              <a:t>Прехвърляне на активи и пасиви</a:t>
            </a:r>
            <a:r>
              <a:rPr lang="ru-RU" i="1" dirty="0" smtClean="0"/>
              <a:t> между </a:t>
            </a:r>
            <a:r>
              <a:rPr lang="ru-RU" i="1" dirty="0" err="1" smtClean="0"/>
              <a:t>отчетни</a:t>
            </a:r>
            <a:r>
              <a:rPr lang="ru-RU" i="1" dirty="0" smtClean="0"/>
              <a:t> </a:t>
            </a:r>
            <a:r>
              <a:rPr lang="en-US" i="1" dirty="0" smtClean="0"/>
              <a:t> </a:t>
            </a:r>
          </a:p>
          <a:p>
            <a:pPr>
              <a:buNone/>
            </a:pPr>
            <a:r>
              <a:rPr lang="en-US" i="1" dirty="0" smtClean="0"/>
              <a:t>       </a:t>
            </a:r>
            <a:r>
              <a:rPr lang="ru-RU" i="1" dirty="0" err="1" smtClean="0"/>
              <a:t>групи</a:t>
            </a:r>
            <a:r>
              <a:rPr lang="ru-RU" i="1" dirty="0" smtClean="0"/>
              <a:t>  </a:t>
            </a:r>
            <a:r>
              <a:rPr lang="bg-BG" i="1" dirty="0" smtClean="0"/>
              <a:t> "Бюджет"  и "Други сметки и дейности</a:t>
            </a:r>
            <a:r>
              <a:rPr lang="bg-BG" dirty="0" smtClean="0"/>
              <a:t>"</a:t>
            </a:r>
          </a:p>
          <a:p>
            <a:pPr>
              <a:buNone/>
            </a:pPr>
            <a:r>
              <a:rPr lang="bg-BG" b="1" dirty="0" smtClean="0"/>
              <a:t>              Кт с/</a:t>
            </a:r>
            <a:r>
              <a:rPr lang="bg-BG" b="1" dirty="0" err="1" smtClean="0"/>
              <a:t>ки</a:t>
            </a:r>
            <a:r>
              <a:rPr lang="bg-BG" b="1" dirty="0" smtClean="0"/>
              <a:t> от гр. 50 </a:t>
            </a:r>
            <a:r>
              <a:rPr lang="bg-BG" i="1" dirty="0" smtClean="0"/>
              <a:t>Парични средства</a:t>
            </a:r>
            <a:endParaRPr lang="bg-BG" dirty="0" smtClean="0"/>
          </a:p>
          <a:p>
            <a:pPr>
              <a:buNone/>
            </a:pPr>
            <a:r>
              <a:rPr lang="bg-BG" i="1" dirty="0" smtClean="0"/>
              <a:t> 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     § 93-10 </a:t>
            </a:r>
            <a:r>
              <a:rPr lang="bg-BG" i="1" dirty="0" smtClean="0"/>
              <a:t>„Чужди средства от други лица (небюджетни  предприятия и  физически лица) (-)”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          § 95-07 </a:t>
            </a:r>
            <a:r>
              <a:rPr lang="bg-BG" i="1" dirty="0" smtClean="0"/>
              <a:t>„Наличност в левове по сметки в края на периода (+)”</a:t>
            </a:r>
            <a:r>
              <a:rPr lang="bg-BG" dirty="0" smtClean="0"/>
              <a:t> </a:t>
            </a:r>
            <a:r>
              <a:rPr lang="bg-BG" b="1" dirty="0" smtClean="0"/>
              <a:t> </a:t>
            </a:r>
            <a:endParaRPr lang="bg-BG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23</a:t>
            </a:fld>
            <a:endParaRPr lang="bg-BG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50864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bg-BG" dirty="0" smtClean="0"/>
              <a:t>    Непотърсените чужди средства се прехвърлят в бюджета:</a:t>
            </a:r>
          </a:p>
          <a:p>
            <a:pPr>
              <a:buNone/>
            </a:pPr>
            <a:r>
              <a:rPr lang="bg-BG" b="1" dirty="0" smtClean="0"/>
              <a:t>   </a:t>
            </a:r>
            <a:r>
              <a:rPr lang="bg-BG" b="1" u="sng" dirty="0" smtClean="0"/>
              <a:t> В </a:t>
            </a:r>
            <a:r>
              <a:rPr lang="bg-BG" b="1" u="sng" dirty="0" err="1" smtClean="0"/>
              <a:t>отч</a:t>
            </a:r>
            <a:r>
              <a:rPr lang="bg-BG" b="1" u="sng" dirty="0" smtClean="0"/>
              <a:t>. гр. „Бюджет”:</a:t>
            </a:r>
            <a:endParaRPr lang="bg-BG" dirty="0" smtClean="0"/>
          </a:p>
          <a:p>
            <a:pPr>
              <a:buNone/>
            </a:pPr>
            <a:r>
              <a:rPr lang="ru-RU" b="1" dirty="0" smtClean="0"/>
              <a:t>   Дт с/</a:t>
            </a:r>
            <a:r>
              <a:rPr lang="ru-RU" b="1" dirty="0" err="1" smtClean="0"/>
              <a:t>ки</a:t>
            </a:r>
            <a:r>
              <a:rPr lang="ru-RU" b="1" dirty="0" smtClean="0"/>
              <a:t> гр. 50 </a:t>
            </a:r>
            <a:r>
              <a:rPr lang="bg-BG" i="1" dirty="0" smtClean="0"/>
              <a:t>Парични средства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       Кт с/</a:t>
            </a:r>
            <a:r>
              <a:rPr lang="bg-BG" b="1" dirty="0" err="1" smtClean="0"/>
              <a:t>ка</a:t>
            </a:r>
            <a:r>
              <a:rPr lang="bg-BG" b="1" dirty="0" smtClean="0"/>
              <a:t> 7602 </a:t>
            </a:r>
            <a:r>
              <a:rPr lang="bg-BG" i="1" dirty="0" smtClean="0"/>
              <a:t>Прехвърляне на активи и пасиви </a:t>
            </a:r>
            <a:r>
              <a:rPr lang="en-US" i="1" dirty="0" smtClean="0"/>
              <a:t> </a:t>
            </a:r>
          </a:p>
          <a:p>
            <a:pPr>
              <a:buNone/>
            </a:pPr>
            <a:r>
              <a:rPr lang="en-US" i="1" dirty="0" smtClean="0"/>
              <a:t>    </a:t>
            </a:r>
            <a:r>
              <a:rPr lang="bg-BG" i="1" dirty="0" smtClean="0"/>
              <a:t>   </a:t>
            </a:r>
            <a:r>
              <a:rPr lang="en-US" i="1" dirty="0" smtClean="0"/>
              <a:t>  </a:t>
            </a:r>
            <a:r>
              <a:rPr lang="ru-RU" i="1" dirty="0" smtClean="0"/>
              <a:t>между </a:t>
            </a:r>
            <a:r>
              <a:rPr lang="ru-RU" i="1" dirty="0" err="1" smtClean="0"/>
              <a:t>отчетни</a:t>
            </a:r>
            <a:r>
              <a:rPr lang="ru-RU" i="1" dirty="0" smtClean="0"/>
              <a:t> </a:t>
            </a:r>
            <a:r>
              <a:rPr lang="ru-RU" i="1" dirty="0" err="1" smtClean="0"/>
              <a:t>групи</a:t>
            </a:r>
            <a:r>
              <a:rPr lang="ru-RU" i="1" dirty="0" smtClean="0"/>
              <a:t>  </a:t>
            </a:r>
            <a:r>
              <a:rPr lang="bg-BG" i="1" dirty="0" smtClean="0"/>
              <a:t>"Бюджет"  и "Други сметки     </a:t>
            </a:r>
          </a:p>
          <a:p>
            <a:pPr>
              <a:buNone/>
            </a:pPr>
            <a:r>
              <a:rPr lang="bg-BG" i="1" dirty="0" smtClean="0"/>
              <a:t>        и дейности</a:t>
            </a:r>
            <a:r>
              <a:rPr lang="bg-BG" dirty="0" smtClean="0"/>
              <a:t>"</a:t>
            </a:r>
          </a:p>
          <a:p>
            <a:pPr>
              <a:buNone/>
            </a:pPr>
            <a:r>
              <a:rPr lang="bg-BG" i="1" dirty="0" smtClean="0"/>
              <a:t>        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  § 95-07</a:t>
            </a:r>
            <a:r>
              <a:rPr lang="bg-BG" i="1" dirty="0" smtClean="0"/>
              <a:t>„Наличност в левове по сметки в края на периода (-)”</a:t>
            </a:r>
            <a:r>
              <a:rPr lang="bg-BG" b="1" dirty="0" smtClean="0"/>
              <a:t>, 96-07 </a:t>
            </a:r>
            <a:r>
              <a:rPr lang="bg-BG" i="1" dirty="0" smtClean="0"/>
              <a:t>(-) </a:t>
            </a:r>
          </a:p>
          <a:p>
            <a:pPr>
              <a:buNone/>
            </a:pPr>
            <a:r>
              <a:rPr lang="bg-BG" b="1" dirty="0" smtClean="0"/>
              <a:t>          § 36-19 </a:t>
            </a:r>
            <a:r>
              <a:rPr lang="bg-BG" i="1" dirty="0" smtClean="0"/>
              <a:t>Други неданъчни приходи (+) </a:t>
            </a:r>
          </a:p>
          <a:p>
            <a:pPr>
              <a:buNone/>
            </a:pPr>
            <a:r>
              <a:rPr lang="bg-BG" i="1" dirty="0" smtClean="0"/>
              <a:t> </a:t>
            </a:r>
            <a:endParaRPr lang="bg-BG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24</a:t>
            </a:fld>
            <a:endParaRPr lang="bg-BG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bg-BG" i="1" dirty="0" smtClean="0">
                <a:solidFill>
                  <a:srgbClr val="C00000"/>
                </a:solidFill>
              </a:rPr>
              <a:t>      </a:t>
            </a:r>
            <a:r>
              <a:rPr lang="bg-BG" sz="3800" b="1" i="1" dirty="0" smtClean="0">
                <a:solidFill>
                  <a:srgbClr val="C00000"/>
                </a:solidFill>
              </a:rPr>
              <a:t>Вариант 3:</a:t>
            </a:r>
            <a:r>
              <a:rPr lang="bg-BG" sz="3800" i="1" dirty="0" smtClean="0">
                <a:solidFill>
                  <a:srgbClr val="C00000"/>
                </a:solidFill>
              </a:rPr>
              <a:t> </a:t>
            </a:r>
            <a:r>
              <a:rPr lang="bg-BG" sz="3800" b="1" dirty="0" smtClean="0"/>
              <a:t>При прихващане от чуждите средства за влезли в сила санкции по договора: </a:t>
            </a:r>
            <a:r>
              <a:rPr lang="bg-BG" sz="3800" i="1" dirty="0" smtClean="0"/>
              <a:t>спазване на принципа за компенсиране </a:t>
            </a:r>
            <a:r>
              <a:rPr lang="en-US" sz="3800" i="1" dirty="0" smtClean="0"/>
              <a:t>(</a:t>
            </a:r>
            <a:r>
              <a:rPr lang="bg-BG" sz="3800" i="1" dirty="0" smtClean="0"/>
              <a:t>чл. 26, ал. 1, т. 7 от ЗСч</a:t>
            </a:r>
            <a:r>
              <a:rPr lang="en-US" sz="3800" i="1" dirty="0" smtClean="0"/>
              <a:t>)</a:t>
            </a:r>
            <a:endParaRPr lang="bg-BG" sz="3800" i="1" dirty="0" smtClean="0"/>
          </a:p>
          <a:p>
            <a:pPr>
              <a:buNone/>
            </a:pPr>
            <a:endParaRPr lang="bg-BG" sz="3800" dirty="0" smtClean="0"/>
          </a:p>
          <a:p>
            <a:pPr>
              <a:buNone/>
            </a:pPr>
            <a:r>
              <a:rPr lang="bg-BG" sz="3600" b="1" u="sng" dirty="0" smtClean="0"/>
              <a:t>В отчетна група „ДСД”/ в отчет Б- с код 33:</a:t>
            </a:r>
            <a:r>
              <a:rPr lang="bg-BG" sz="3600" b="1" dirty="0" smtClean="0"/>
              <a:t> </a:t>
            </a:r>
            <a:endParaRPr lang="bg-BG" sz="3600" dirty="0" smtClean="0"/>
          </a:p>
          <a:p>
            <a:pPr>
              <a:buNone/>
            </a:pPr>
            <a:r>
              <a:rPr lang="bg-BG" sz="3600" b="1" dirty="0" smtClean="0"/>
              <a:t>Д-т с/</a:t>
            </a:r>
            <a:r>
              <a:rPr lang="bg-BG" sz="3600" b="1" dirty="0" err="1" smtClean="0"/>
              <a:t>ка</a:t>
            </a:r>
            <a:r>
              <a:rPr lang="bg-BG" sz="3600" b="1" dirty="0" smtClean="0"/>
              <a:t> 4831</a:t>
            </a:r>
            <a:r>
              <a:rPr lang="bg-BG" sz="3600" i="1" dirty="0" smtClean="0"/>
              <a:t> Временни депозити, гаранции и други чужди средства от </a:t>
            </a:r>
            <a:endParaRPr lang="bg-BG" sz="3600" dirty="0" smtClean="0"/>
          </a:p>
          <a:p>
            <a:pPr>
              <a:buNone/>
            </a:pPr>
            <a:r>
              <a:rPr lang="bg-BG" sz="3600" i="1" dirty="0" smtClean="0"/>
              <a:t>  местни лица </a:t>
            </a:r>
            <a:endParaRPr lang="bg-BG" sz="3600" dirty="0" smtClean="0"/>
          </a:p>
          <a:p>
            <a:pPr>
              <a:buNone/>
            </a:pPr>
            <a:r>
              <a:rPr lang="bg-BG" sz="3600" b="1" dirty="0" smtClean="0"/>
              <a:t>       К-т с/</a:t>
            </a:r>
            <a:r>
              <a:rPr lang="bg-BG" sz="3600" b="1" dirty="0" err="1" smtClean="0"/>
              <a:t>ка</a:t>
            </a:r>
            <a:r>
              <a:rPr lang="bg-BG" sz="3600" b="1" dirty="0" smtClean="0"/>
              <a:t> 5013</a:t>
            </a:r>
            <a:r>
              <a:rPr lang="bg-BG" sz="3600" i="1" dirty="0" smtClean="0"/>
              <a:t> Текущи банкови сметки в левове </a:t>
            </a:r>
          </a:p>
          <a:p>
            <a:pPr>
              <a:buNone/>
            </a:pPr>
            <a:endParaRPr lang="bg-BG" sz="3600" dirty="0" smtClean="0"/>
          </a:p>
          <a:p>
            <a:pPr>
              <a:buNone/>
            </a:pPr>
            <a:r>
              <a:rPr lang="bg-BG" sz="3600" b="1" dirty="0" smtClean="0"/>
              <a:t>§ 93-10 </a:t>
            </a:r>
            <a:r>
              <a:rPr lang="bg-BG" sz="3600" i="1" dirty="0" smtClean="0"/>
              <a:t>„Чужди средства от други лица (небюджетни предприятия и </a:t>
            </a:r>
            <a:endParaRPr lang="bg-BG" sz="3600" dirty="0" smtClean="0"/>
          </a:p>
          <a:p>
            <a:pPr>
              <a:buNone/>
            </a:pPr>
            <a:r>
              <a:rPr lang="bg-BG" sz="3600" i="1" dirty="0" smtClean="0"/>
              <a:t>физически лица) (-)”</a:t>
            </a:r>
            <a:endParaRPr lang="bg-BG" sz="3600" dirty="0" smtClean="0"/>
          </a:p>
          <a:p>
            <a:pPr>
              <a:buNone/>
            </a:pPr>
            <a:r>
              <a:rPr lang="bg-BG" sz="3600" b="1" dirty="0" smtClean="0"/>
              <a:t>       § 95-07</a:t>
            </a:r>
            <a:r>
              <a:rPr lang="bg-BG" sz="3600" i="1" dirty="0" smtClean="0"/>
              <a:t>„Наличност в левове по сметки в края на периода (+)”</a:t>
            </a:r>
            <a:endParaRPr lang="bg-BG" sz="3600" dirty="0" smtClean="0"/>
          </a:p>
          <a:p>
            <a:pPr>
              <a:buNone/>
            </a:pPr>
            <a:r>
              <a:rPr lang="bg-BG" sz="3600" b="1" i="1" dirty="0" smtClean="0"/>
              <a:t> </a:t>
            </a:r>
            <a:endParaRPr lang="bg-BG" sz="3600" dirty="0" smtClean="0"/>
          </a:p>
          <a:p>
            <a:pPr>
              <a:buNone/>
            </a:pPr>
            <a:r>
              <a:rPr lang="bg-BG" sz="3600" b="1" u="sng" dirty="0" smtClean="0"/>
              <a:t>В отчетна група „Бюджет”/ в отчет Б- 3:</a:t>
            </a:r>
            <a:r>
              <a:rPr lang="bg-BG" sz="3600" b="1" dirty="0" smtClean="0"/>
              <a:t> </a:t>
            </a:r>
            <a:endParaRPr lang="bg-BG" sz="3600" dirty="0" smtClean="0"/>
          </a:p>
          <a:p>
            <a:pPr>
              <a:buNone/>
            </a:pPr>
            <a:r>
              <a:rPr lang="bg-BG" sz="3600" b="1" dirty="0" smtClean="0"/>
              <a:t>Д-т с/</a:t>
            </a:r>
            <a:r>
              <a:rPr lang="bg-BG" sz="3600" b="1" dirty="0" err="1" smtClean="0"/>
              <a:t>ка</a:t>
            </a:r>
            <a:r>
              <a:rPr lang="bg-BG" sz="3600" b="1" dirty="0" smtClean="0"/>
              <a:t> 5013</a:t>
            </a:r>
            <a:r>
              <a:rPr lang="bg-BG" sz="3600" i="1" dirty="0" smtClean="0"/>
              <a:t> Текущи банкови сметки в левове </a:t>
            </a:r>
            <a:endParaRPr lang="bg-BG" sz="3600" dirty="0" smtClean="0"/>
          </a:p>
          <a:p>
            <a:pPr>
              <a:buNone/>
            </a:pPr>
            <a:r>
              <a:rPr lang="bg-BG" sz="3600" b="1" dirty="0" smtClean="0"/>
              <a:t>       К-т с/</a:t>
            </a:r>
            <a:r>
              <a:rPr lang="bg-BG" sz="3600" b="1" dirty="0" err="1" smtClean="0"/>
              <a:t>ка</a:t>
            </a:r>
            <a:r>
              <a:rPr lang="bg-BG" sz="3600" b="1" dirty="0" smtClean="0"/>
              <a:t> 7198</a:t>
            </a:r>
            <a:r>
              <a:rPr lang="bg-BG" sz="3600" dirty="0" smtClean="0"/>
              <a:t> </a:t>
            </a:r>
            <a:r>
              <a:rPr lang="bg-BG" sz="3600" i="1" dirty="0" smtClean="0"/>
              <a:t>Приходи от неустойки, начети и обезщетения</a:t>
            </a:r>
          </a:p>
          <a:p>
            <a:pPr>
              <a:buNone/>
            </a:pPr>
            <a:endParaRPr lang="bg-BG" sz="3600" dirty="0" smtClean="0"/>
          </a:p>
          <a:p>
            <a:pPr>
              <a:buNone/>
            </a:pPr>
            <a:r>
              <a:rPr lang="bg-BG" sz="3600" b="1" dirty="0" smtClean="0"/>
              <a:t>§ 95-07</a:t>
            </a:r>
            <a:r>
              <a:rPr lang="bg-BG" sz="3600" i="1" dirty="0" smtClean="0"/>
              <a:t>„Наличност в левове по сметки в края на периода (-)”</a:t>
            </a:r>
            <a:endParaRPr lang="bg-BG" sz="3600" dirty="0" smtClean="0"/>
          </a:p>
          <a:p>
            <a:pPr>
              <a:buNone/>
            </a:pPr>
            <a:r>
              <a:rPr lang="bg-BG" sz="3600" b="1" i="1" dirty="0" smtClean="0"/>
              <a:t>       </a:t>
            </a:r>
            <a:r>
              <a:rPr lang="bg-BG" sz="3600" b="1" dirty="0" smtClean="0"/>
              <a:t>§ 28-02 „</a:t>
            </a:r>
            <a:r>
              <a:rPr lang="bg-BG" sz="3600" i="1" dirty="0" smtClean="0"/>
              <a:t>Глоби, санкции, неустойки, наказателни лихви, обезщетения и </a:t>
            </a:r>
            <a:endParaRPr lang="bg-BG" sz="3600" dirty="0" smtClean="0"/>
          </a:p>
          <a:p>
            <a:pPr>
              <a:buNone/>
            </a:pPr>
            <a:r>
              <a:rPr lang="bg-BG" sz="3600" i="1" dirty="0" smtClean="0"/>
              <a:t>        начети”</a:t>
            </a:r>
            <a:endParaRPr lang="bg-BG" sz="3600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25</a:t>
            </a:fld>
            <a:endParaRPr lang="bg-BG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bg-BG" b="1" i="1" dirty="0" smtClean="0"/>
          </a:p>
          <a:p>
            <a:pPr>
              <a:buNone/>
            </a:pPr>
            <a:r>
              <a:rPr lang="bg-BG" sz="4400" b="1" i="1" dirty="0" smtClean="0">
                <a:solidFill>
                  <a:srgbClr val="C00000"/>
                </a:solidFill>
              </a:rPr>
              <a:t>	Вариант 4:</a:t>
            </a:r>
            <a:r>
              <a:rPr lang="bg-BG" sz="4400" b="1" dirty="0" smtClean="0">
                <a:solidFill>
                  <a:srgbClr val="C00000"/>
                </a:solidFill>
              </a:rPr>
              <a:t> </a:t>
            </a:r>
            <a:r>
              <a:rPr lang="bg-BG" sz="4400" b="1" dirty="0" smtClean="0"/>
              <a:t>Ползване на временен безлихвен заем</a:t>
            </a:r>
            <a:r>
              <a:rPr lang="bg-BG" sz="4400" b="1" i="1" dirty="0" smtClean="0"/>
              <a:t> </a:t>
            </a:r>
            <a:r>
              <a:rPr lang="bg-BG" sz="4400" b="1" dirty="0" smtClean="0"/>
              <a:t>от </a:t>
            </a:r>
            <a:r>
              <a:rPr lang="bg-BG" sz="4400" b="1" dirty="0" err="1" smtClean="0"/>
              <a:t>набирателната</a:t>
            </a:r>
            <a:r>
              <a:rPr lang="bg-BG" sz="4400" b="1" dirty="0" smtClean="0"/>
              <a:t> сметка в полза на бюджета и/или на СЕС</a:t>
            </a:r>
          </a:p>
          <a:p>
            <a:pPr>
              <a:buNone/>
            </a:pPr>
            <a:endParaRPr lang="bg-BG" sz="4400" dirty="0" smtClean="0"/>
          </a:p>
          <a:p>
            <a:pPr algn="just">
              <a:buNone/>
            </a:pPr>
            <a:r>
              <a:rPr lang="bg-BG" dirty="0" smtClean="0"/>
              <a:t>		Когато бюджетната организация вземе решение за </a:t>
            </a:r>
            <a:r>
              <a:rPr lang="bg-BG" b="1" dirty="0" smtClean="0"/>
              <a:t>ползване на временен безлихвен заем</a:t>
            </a:r>
            <a:r>
              <a:rPr lang="bg-BG" b="1" i="1" dirty="0" smtClean="0"/>
              <a:t> </a:t>
            </a:r>
            <a:r>
              <a:rPr lang="bg-BG" dirty="0" smtClean="0"/>
              <a:t>от </a:t>
            </a:r>
            <a:r>
              <a:rPr lang="bg-BG" dirty="0" err="1" smtClean="0"/>
              <a:t>набирателната</a:t>
            </a:r>
            <a:r>
              <a:rPr lang="bg-BG" dirty="0" smtClean="0"/>
              <a:t> сметка в полза на бюджета и/или на СЕС, следва да има предвид указанията на министъра на </a:t>
            </a:r>
            <a:r>
              <a:rPr lang="bg-BG" dirty="0" err="1" smtClean="0"/>
              <a:t>финасите</a:t>
            </a:r>
            <a:r>
              <a:rPr lang="bg-BG" dirty="0" smtClean="0"/>
              <a:t>, дадени с т. 7.22 от ДДС № 20 от 2004 г. на МФ. Изисква се касовото отчитане на стопанските операции да се извършва в момента на задължаване на съответната бюджетна или сметка на СЕС.  Възстановяването на неусвоените такива суми (включително и от минали години) обратно се отчита в намаление на съответните позиции от ЕБК в момента на заверяването на съответната сметка.</a:t>
            </a:r>
          </a:p>
          <a:p>
            <a:pPr>
              <a:buNone/>
            </a:pPr>
            <a:r>
              <a:rPr lang="bg-BG" dirty="0" smtClean="0"/>
              <a:t>	При временни безлихвени заеми от </a:t>
            </a:r>
            <a:r>
              <a:rPr lang="bg-BG" dirty="0" err="1" smtClean="0"/>
              <a:t>набирателната</a:t>
            </a:r>
            <a:r>
              <a:rPr lang="bg-BG" dirty="0" smtClean="0"/>
              <a:t> сметка към бюджетите се съставят следните счетоводни операции:</a:t>
            </a:r>
          </a:p>
          <a:p>
            <a:pPr>
              <a:buNone/>
            </a:pPr>
            <a:r>
              <a:rPr lang="bg-BG" b="1" dirty="0" smtClean="0"/>
              <a:t>	</a:t>
            </a:r>
            <a:r>
              <a:rPr lang="bg-BG" b="1" u="sng" dirty="0" smtClean="0"/>
              <a:t>В отчетна група „ДСД”/ във формуляр Б-3 с код 33: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	Д-т  с/</a:t>
            </a:r>
            <a:r>
              <a:rPr lang="bg-BG" b="1" dirty="0" err="1" smtClean="0"/>
              <a:t>ка</a:t>
            </a:r>
            <a:r>
              <a:rPr lang="bg-BG" b="1" dirty="0" smtClean="0"/>
              <a:t> 4614 </a:t>
            </a:r>
            <a:r>
              <a:rPr lang="bg-BG" i="1" dirty="0" smtClean="0"/>
              <a:t>Временни безлихвени заеми от/за общински бюджети</a:t>
            </a:r>
            <a:r>
              <a:rPr lang="bg-BG" b="1" dirty="0" smtClean="0"/>
              <a:t>,  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	 (или с/</a:t>
            </a:r>
            <a:r>
              <a:rPr lang="bg-BG" b="1" dirty="0" err="1" smtClean="0"/>
              <a:t>ки</a:t>
            </a:r>
            <a:r>
              <a:rPr lang="bg-BG" b="1" dirty="0" smtClean="0"/>
              <a:t> 4612, 4615)                      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 		 К-т с/</a:t>
            </a:r>
            <a:r>
              <a:rPr lang="bg-BG" b="1" dirty="0" err="1" smtClean="0"/>
              <a:t>ка</a:t>
            </a:r>
            <a:r>
              <a:rPr lang="bg-BG" b="1" dirty="0" smtClean="0"/>
              <a:t> 5013</a:t>
            </a:r>
            <a:r>
              <a:rPr lang="bg-BG" i="1" dirty="0" smtClean="0"/>
              <a:t> Текущи банкови сметки в левове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b="1" dirty="0" smtClean="0"/>
              <a:t>	§ 78-33 </a:t>
            </a:r>
            <a:r>
              <a:rPr lang="bg-BG" i="1" dirty="0" smtClean="0"/>
              <a:t>„Временни безлихвени заеми от/за сметки за чужди средства (-)”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  		§ 95-07</a:t>
            </a:r>
            <a:r>
              <a:rPr lang="bg-BG" i="1" dirty="0" smtClean="0"/>
              <a:t>„Наличност в левове по сметки в края на периода (+)”</a:t>
            </a:r>
            <a:endParaRPr lang="bg-BG" dirty="0" smtClean="0"/>
          </a:p>
          <a:p>
            <a:pPr>
              <a:buNone/>
            </a:pPr>
            <a:r>
              <a:rPr lang="bg-BG" i="1" dirty="0" smtClean="0"/>
              <a:t> 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26</a:t>
            </a:fld>
            <a:endParaRPr lang="bg-BG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8579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bg-BG" b="1" u="sng" dirty="0" smtClean="0"/>
              <a:t>При поемането им в отчетна група „Бюджет”/ във формуляр Б-3: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Д-т с/</a:t>
            </a:r>
            <a:r>
              <a:rPr lang="bg-BG" b="1" dirty="0" err="1" smtClean="0"/>
              <a:t>ка</a:t>
            </a:r>
            <a:r>
              <a:rPr lang="bg-BG" b="1" dirty="0" smtClean="0"/>
              <a:t> 5013</a:t>
            </a:r>
            <a:r>
              <a:rPr lang="bg-BG" i="1" dirty="0" smtClean="0"/>
              <a:t> Текущи банкови сметки в левове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     К-т с/</a:t>
            </a:r>
            <a:r>
              <a:rPr lang="bg-BG" b="1" dirty="0" err="1" smtClean="0"/>
              <a:t>ка</a:t>
            </a:r>
            <a:r>
              <a:rPr lang="bg-BG" b="1" dirty="0" smtClean="0"/>
              <a:t> 4630 </a:t>
            </a:r>
            <a:r>
              <a:rPr lang="bg-BG" i="1" dirty="0" smtClean="0"/>
              <a:t>Временни безлихвени заеми от/за сметки за чужди средства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§ 95-07</a:t>
            </a:r>
            <a:r>
              <a:rPr lang="bg-BG" i="1" dirty="0" smtClean="0"/>
              <a:t>„Наличност в левове по сметки в края на периода (-)”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     § 78-33 </a:t>
            </a:r>
            <a:r>
              <a:rPr lang="bg-BG" i="1" dirty="0" smtClean="0"/>
              <a:t>„Временни безлихвени заеми от/за сметки за чужди средства (+)”</a:t>
            </a:r>
            <a:endParaRPr lang="bg-BG" dirty="0" smtClean="0"/>
          </a:p>
          <a:p>
            <a:endParaRPr lang="bg-BG" dirty="0" smtClean="0"/>
          </a:p>
          <a:p>
            <a:pPr algn="just">
              <a:buNone/>
            </a:pPr>
            <a:r>
              <a:rPr lang="bg-BG" dirty="0" smtClean="0"/>
              <a:t>При възстановяване на временния безлихвен заем от отчетна група „Бюджет” в отчетна група „ДСД” се съставят обратни счетоводни статии в двете отчетни групи.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27</a:t>
            </a:fld>
            <a:endParaRPr lang="bg-BG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35785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bg-BG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Важно!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Въпреки дадените указания от МФ за тази възможност на финансиране, заемообразното ползване на чужди средства от </a:t>
            </a:r>
            <a:r>
              <a:rPr lang="bg-BG" dirty="0" err="1" smtClean="0">
                <a:solidFill>
                  <a:schemeClr val="tx1"/>
                </a:solidFill>
              </a:rPr>
              <a:t>набирателната</a:t>
            </a:r>
            <a:r>
              <a:rPr lang="bg-BG" dirty="0" smtClean="0">
                <a:solidFill>
                  <a:schemeClr val="tx1"/>
                </a:solidFill>
              </a:rPr>
              <a:t> сметка за бюджета е </a:t>
            </a:r>
            <a:r>
              <a:rPr lang="bg-BG" b="1" dirty="0" smtClean="0">
                <a:solidFill>
                  <a:schemeClr val="tx1"/>
                </a:solidFill>
              </a:rPr>
              <a:t>незаконосъобразно, </a:t>
            </a:r>
            <a:r>
              <a:rPr lang="bg-BG" dirty="0" smtClean="0">
                <a:solidFill>
                  <a:schemeClr val="tx1"/>
                </a:solidFill>
              </a:rPr>
              <a:t>съгласно решение </a:t>
            </a:r>
            <a:r>
              <a:rPr lang="bg-BG" b="1" dirty="0" smtClean="0">
                <a:solidFill>
                  <a:schemeClr val="tx1"/>
                </a:solidFill>
              </a:rPr>
              <a:t>№ 14109 от 02.11.2011 г. на ВАС</a:t>
            </a:r>
            <a:r>
              <a:rPr lang="bg-BG" dirty="0" smtClean="0">
                <a:solidFill>
                  <a:schemeClr val="tx1"/>
                </a:solidFill>
              </a:rPr>
              <a:t>.</a:t>
            </a: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28</a:t>
            </a:fld>
            <a:endParaRPr lang="bg-BG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479426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lvl="0">
              <a:buNone/>
            </a:pPr>
            <a:endParaRPr lang="bg-BG" dirty="0" smtClean="0"/>
          </a:p>
          <a:p>
            <a:pPr lvl="0">
              <a:buNone/>
            </a:pPr>
            <a:r>
              <a:rPr lang="bg-BG" b="1" i="1" dirty="0" smtClean="0">
                <a:solidFill>
                  <a:srgbClr val="C00000"/>
                </a:solidFill>
              </a:rPr>
              <a:t>5. Прехвърляне на придобитите в СЕС нефинансови активи от СЕС към Бюджета</a:t>
            </a:r>
            <a:endParaRPr lang="bg-BG" i="1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bg-BG" i="1" dirty="0" smtClean="0">
                <a:solidFill>
                  <a:schemeClr val="tx1"/>
                </a:solidFill>
              </a:rPr>
              <a:t>Указания на МФ – взаимовръзка между  </a:t>
            </a:r>
          </a:p>
          <a:p>
            <a:pPr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т. 36 </a:t>
            </a:r>
            <a:r>
              <a:rPr lang="bg-BG" i="1" dirty="0" smtClean="0">
                <a:solidFill>
                  <a:schemeClr val="tx1"/>
                </a:solidFill>
              </a:rPr>
              <a:t>от ДДС № 03 от 2016 г. и</a:t>
            </a:r>
          </a:p>
          <a:p>
            <a:pPr algn="just">
              <a:buNone/>
            </a:pPr>
            <a:r>
              <a:rPr lang="bg-BG" i="1" dirty="0" smtClean="0">
                <a:solidFill>
                  <a:schemeClr val="tx1"/>
                </a:solidFill>
              </a:rPr>
              <a:t> </a:t>
            </a:r>
            <a:r>
              <a:rPr lang="bg-BG" b="1" i="1" dirty="0" smtClean="0">
                <a:solidFill>
                  <a:schemeClr val="tx1"/>
                </a:solidFill>
              </a:rPr>
              <a:t>т.17 и 36.1 </a:t>
            </a:r>
            <a:r>
              <a:rPr lang="bg-BG" i="1" dirty="0" smtClean="0">
                <a:solidFill>
                  <a:schemeClr val="tx1"/>
                </a:solidFill>
              </a:rPr>
              <a:t>от ДДС № 05 от 2016 г.</a:t>
            </a:r>
          </a:p>
          <a:p>
            <a:pPr algn="just">
              <a:buNone/>
            </a:pPr>
            <a:r>
              <a:rPr lang="bg-BG" i="1" dirty="0" smtClean="0">
                <a:solidFill>
                  <a:schemeClr val="tx1"/>
                </a:solidFill>
              </a:rPr>
              <a:t> </a:t>
            </a:r>
            <a:endParaRPr lang="bg-BG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29</a:t>
            </a:fld>
            <a:endParaRPr lang="bg-BG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 algn="ctr">
              <a:buNone/>
            </a:pPr>
            <a:endParaRPr lang="en-US" sz="2200" b="1" dirty="0" smtClean="0">
              <a:solidFill>
                <a:srgbClr val="C00000"/>
              </a:solidFill>
            </a:endParaRPr>
          </a:p>
          <a:p>
            <a:pPr marL="457200" indent="-457200" algn="ctr">
              <a:buNone/>
            </a:pPr>
            <a:r>
              <a:rPr lang="bg-BG" sz="2200" b="1" dirty="0" smtClean="0">
                <a:solidFill>
                  <a:srgbClr val="C00000"/>
                </a:solidFill>
              </a:rPr>
              <a:t>2. НЯКОИ ДОПЪЛНИТЕЛНИ  УКАЗАНИЯ, ДАДЕНИ  ОТ МФ ВЪВ ВРЪЗКА С ОТЧЕТНОСТТА</a:t>
            </a:r>
          </a:p>
          <a:p>
            <a:pPr marL="457200" indent="-457200" algn="ctr">
              <a:buAutoNum type="arabicPeriod" startAt="2"/>
            </a:pPr>
            <a:endParaRPr lang="bg-BG" sz="2200" b="1" dirty="0" smtClean="0"/>
          </a:p>
          <a:p>
            <a:pPr>
              <a:buNone/>
            </a:pPr>
            <a:r>
              <a:rPr lang="en-US" sz="2400" b="1" i="1" dirty="0" smtClean="0">
                <a:solidFill>
                  <a:schemeClr val="tx1"/>
                </a:solidFill>
              </a:rPr>
              <a:t>1</a:t>
            </a:r>
            <a:r>
              <a:rPr lang="bg-BG" sz="2400" b="1" i="1" dirty="0" smtClean="0">
                <a:solidFill>
                  <a:schemeClr val="tx1"/>
                </a:solidFill>
              </a:rPr>
              <a:t>.  Специфика при отчитането на книгите в библиотеките.</a:t>
            </a:r>
            <a:r>
              <a:rPr lang="en-US" sz="2400" b="1" i="1" dirty="0" smtClean="0">
                <a:solidFill>
                  <a:schemeClr val="tx1"/>
                </a:solidFill>
              </a:rPr>
              <a:t> </a:t>
            </a:r>
            <a:endParaRPr lang="bg-BG" sz="2400" b="1" i="1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bg-BG" sz="2400" b="1" i="1" dirty="0" smtClean="0">
                <a:solidFill>
                  <a:schemeClr val="tx1"/>
                </a:solidFill>
              </a:rPr>
              <a:t>2.</a:t>
            </a:r>
            <a:r>
              <a:rPr lang="en-US" sz="2400" b="1" i="1" dirty="0" smtClean="0">
                <a:solidFill>
                  <a:schemeClr val="tx1"/>
                </a:solidFill>
              </a:rPr>
              <a:t> </a:t>
            </a:r>
            <a:r>
              <a:rPr lang="bg-BG" sz="2400" b="1" i="1" dirty="0" smtClean="0">
                <a:solidFill>
                  <a:schemeClr val="tx1"/>
                </a:solidFill>
              </a:rPr>
              <a:t>Преоценка на наличната валута в края на всеки месец.</a:t>
            </a:r>
          </a:p>
          <a:p>
            <a:pPr lvl="0">
              <a:buNone/>
            </a:pPr>
            <a:r>
              <a:rPr lang="bg-BG" sz="2400" b="1" i="1" dirty="0" smtClean="0">
                <a:solidFill>
                  <a:schemeClr val="tx1"/>
                </a:solidFill>
              </a:rPr>
              <a:t>3. Промяна в амортизационния план.</a:t>
            </a:r>
            <a:endParaRPr lang="bg-BG" sz="2400" b="1" i="1" dirty="0" smtClean="0"/>
          </a:p>
          <a:p>
            <a:pPr lvl="0">
              <a:buNone/>
            </a:pPr>
            <a:r>
              <a:rPr lang="bg-BG" sz="2400" b="1" i="1" dirty="0" smtClean="0">
                <a:solidFill>
                  <a:schemeClr val="tx1"/>
                </a:solidFill>
              </a:rPr>
              <a:t>4. Правилно о</a:t>
            </a:r>
            <a:r>
              <a:rPr lang="bg-BG" sz="2400" b="1" i="1" dirty="0" smtClean="0"/>
              <a:t>тчитане на чуждите средства в бюджетната организация. Варианти.</a:t>
            </a:r>
            <a:endParaRPr lang="en-US" sz="2400" b="1" i="1" dirty="0" smtClean="0"/>
          </a:p>
          <a:p>
            <a:pPr lvl="0">
              <a:buNone/>
            </a:pPr>
            <a:r>
              <a:rPr lang="bg-BG" sz="2400" b="1" i="1" dirty="0" smtClean="0"/>
              <a:t>5.</a:t>
            </a:r>
            <a:r>
              <a:rPr lang="bg-BG" sz="2400" b="1" i="1" dirty="0" smtClean="0">
                <a:solidFill>
                  <a:schemeClr val="tx1"/>
                </a:solidFill>
              </a:rPr>
              <a:t>Прехвърляне на придобитите в отчетна група “СЕС” нефинансови активи към отчетна група Бюджет”.</a:t>
            </a:r>
          </a:p>
          <a:p>
            <a:pPr lvl="0">
              <a:buNone/>
            </a:pPr>
            <a:r>
              <a:rPr lang="bg-BG" sz="2400" b="1" i="1" dirty="0" smtClean="0">
                <a:solidFill>
                  <a:schemeClr val="tx1"/>
                </a:solidFill>
              </a:rPr>
              <a:t>6. Коректно отчитане на стопанската дейност в бюджетните организации и облагането й с данък върху приходите.</a:t>
            </a:r>
          </a:p>
          <a:p>
            <a:pPr lvl="0">
              <a:buNone/>
            </a:pPr>
            <a:r>
              <a:rPr lang="bg-BG" sz="2400" b="1" i="1" dirty="0" smtClean="0">
                <a:solidFill>
                  <a:schemeClr val="tx1"/>
                </a:solidFill>
              </a:rPr>
              <a:t>7. Други.</a:t>
            </a:r>
          </a:p>
          <a:p>
            <a:pPr lvl="0">
              <a:buNone/>
            </a:pPr>
            <a:endParaRPr lang="en-US" sz="2400" b="1" i="1" dirty="0" smtClean="0">
              <a:solidFill>
                <a:schemeClr val="tx1"/>
              </a:solidFill>
            </a:endParaRPr>
          </a:p>
          <a:p>
            <a:pPr lvl="0">
              <a:buNone/>
            </a:pPr>
            <a:endParaRPr lang="bg-BG" sz="2400" b="1" i="1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</a:t>
            </a:fld>
            <a:endParaRPr lang="bg-BG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00032"/>
          </a:xfrm>
        </p:spPr>
        <p:txBody>
          <a:bodyPr>
            <a:normAutofit/>
          </a:bodyPr>
          <a:lstStyle/>
          <a:p>
            <a:endParaRPr lang="bg-BG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282" y="214290"/>
            <a:ext cx="8686800" cy="64294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		</a:t>
            </a:r>
            <a:r>
              <a:rPr lang="bg-BG" sz="1600" b="1" u="sng" dirty="0" smtClean="0">
                <a:solidFill>
                  <a:schemeClr val="tx1"/>
                </a:solidFill>
              </a:rPr>
              <a:t>т. 36. от ДДС № 03 от 2016 г. </a:t>
            </a:r>
          </a:p>
          <a:p>
            <a:pPr algn="just">
              <a:buNone/>
            </a:pPr>
            <a:r>
              <a:rPr lang="bg-BG" sz="1600" b="1" dirty="0" smtClean="0">
                <a:solidFill>
                  <a:schemeClr val="tx1"/>
                </a:solidFill>
              </a:rPr>
              <a:t>		Придобитите в </a:t>
            </a:r>
            <a:r>
              <a:rPr lang="bg-BG" sz="1600" b="1" u="sng" dirty="0" smtClean="0">
                <a:solidFill>
                  <a:schemeClr val="tx1"/>
                </a:solidFill>
              </a:rPr>
              <a:t>отчетна група  “СЕС” нефинансови активи</a:t>
            </a:r>
            <a:r>
              <a:rPr lang="bg-BG" sz="1600" dirty="0" smtClean="0">
                <a:solidFill>
                  <a:schemeClr val="tx1"/>
                </a:solidFill>
              </a:rPr>
              <a:t>, които остават за ползване в отчетността на съответната бюджетна организация, придобила тези активи, подлежат на прехвърляне в отчетна група </a:t>
            </a:r>
            <a:r>
              <a:rPr lang="bg-BG" sz="1600" b="1" dirty="0" smtClean="0">
                <a:solidFill>
                  <a:schemeClr val="tx1"/>
                </a:solidFill>
              </a:rPr>
              <a:t>“БЮДЖЕТ” или “ДСД” </a:t>
            </a:r>
            <a:r>
              <a:rPr lang="bg-BG" sz="1600" dirty="0" smtClean="0">
                <a:solidFill>
                  <a:schemeClr val="tx1"/>
                </a:solidFill>
              </a:rPr>
              <a:t>(в зависимост от естеството на придобития актив) </a:t>
            </a:r>
            <a:r>
              <a:rPr lang="bg-BG" sz="1600" b="1" dirty="0" smtClean="0">
                <a:solidFill>
                  <a:schemeClr val="tx1"/>
                </a:solidFill>
              </a:rPr>
              <a:t>след като приключи процесът по тяхното придобиване</a:t>
            </a:r>
            <a:r>
              <a:rPr lang="bg-BG" sz="1600" dirty="0" smtClean="0">
                <a:solidFill>
                  <a:schemeClr val="tx1"/>
                </a:solidFill>
              </a:rPr>
              <a:t>. </a:t>
            </a:r>
          </a:p>
          <a:p>
            <a:pPr algn="just">
              <a:buNone/>
            </a:pPr>
            <a:r>
              <a:rPr lang="bg-BG" sz="1600" b="1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!!!!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bg-BG" sz="1600" dirty="0" smtClean="0">
                <a:solidFill>
                  <a:schemeClr val="tx1"/>
                </a:solidFill>
              </a:rPr>
              <a:t>Прехвърлянето може да се извършва чрез </a:t>
            </a:r>
            <a:r>
              <a:rPr lang="bg-BG" sz="1600" b="1" dirty="0" smtClean="0">
                <a:solidFill>
                  <a:schemeClr val="tx1"/>
                </a:solidFill>
              </a:rPr>
              <a:t>сметки 7601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bg-BG" sz="1600" b="1" dirty="0" smtClean="0">
                <a:solidFill>
                  <a:schemeClr val="tx1"/>
                </a:solidFill>
              </a:rPr>
              <a:t>и 7603:</a:t>
            </a:r>
          </a:p>
          <a:p>
            <a:pPr lvl="1" algn="just">
              <a:buFontTx/>
              <a:buChar char="-"/>
            </a:pPr>
            <a:r>
              <a:rPr lang="bg-BG" sz="1600" b="1" u="sng" dirty="0" smtClean="0">
                <a:solidFill>
                  <a:schemeClr val="tx1"/>
                </a:solidFill>
              </a:rPr>
              <a:t>- при придобиване </a:t>
            </a:r>
            <a:r>
              <a:rPr lang="bg-BG" sz="1600" dirty="0" smtClean="0">
                <a:solidFill>
                  <a:schemeClr val="tx1"/>
                </a:solidFill>
              </a:rPr>
              <a:t>на всеки отделен актив;</a:t>
            </a:r>
          </a:p>
          <a:p>
            <a:pPr lvl="1" algn="just">
              <a:buFontTx/>
              <a:buChar char="-"/>
            </a:pPr>
            <a:r>
              <a:rPr lang="bg-BG" sz="1600" dirty="0" smtClean="0">
                <a:solidFill>
                  <a:schemeClr val="tx1"/>
                </a:solidFill>
              </a:rPr>
              <a:t>-  </a:t>
            </a:r>
            <a:r>
              <a:rPr lang="bg-BG" sz="1600" b="1" u="sng" dirty="0" smtClean="0">
                <a:solidFill>
                  <a:schemeClr val="tx1"/>
                </a:solidFill>
              </a:rPr>
              <a:t>периодично</a:t>
            </a:r>
            <a:r>
              <a:rPr lang="bg-BG" sz="1600" b="1" dirty="0" smtClean="0">
                <a:solidFill>
                  <a:schemeClr val="tx1"/>
                </a:solidFill>
              </a:rPr>
              <a:t> </a:t>
            </a:r>
            <a:r>
              <a:rPr lang="bg-BG" sz="1600" dirty="0" smtClean="0">
                <a:solidFill>
                  <a:schemeClr val="tx1"/>
                </a:solidFill>
              </a:rPr>
              <a:t>(например за придобитите активи чрез “СЕС” за съответното тримесечие</a:t>
            </a:r>
            <a:r>
              <a:rPr lang="bg-BG" sz="1600" u="sng" dirty="0" smtClean="0">
                <a:solidFill>
                  <a:schemeClr val="tx1"/>
                </a:solidFill>
              </a:rPr>
              <a:t>) </a:t>
            </a:r>
          </a:p>
          <a:p>
            <a:pPr lvl="1" algn="just">
              <a:buFontTx/>
              <a:buChar char="-"/>
            </a:pPr>
            <a:r>
              <a:rPr lang="bg-BG" sz="1600" b="1" u="sng" dirty="0" smtClean="0">
                <a:solidFill>
                  <a:schemeClr val="tx1"/>
                </a:solidFill>
              </a:rPr>
              <a:t>- на база на друг подход </a:t>
            </a:r>
            <a:r>
              <a:rPr lang="bg-BG" sz="1600" b="1" dirty="0" smtClean="0">
                <a:solidFill>
                  <a:schemeClr val="tx1"/>
                </a:solidFill>
              </a:rPr>
              <a:t>(например при приключване на съответния проект или относително обособен етап от проекта)</a:t>
            </a:r>
            <a:r>
              <a:rPr lang="bg-BG" sz="16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FontTx/>
              <a:buChar char="-"/>
            </a:pPr>
            <a:endParaRPr lang="bg-BG" sz="1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1600" b="1" dirty="0" smtClean="0"/>
              <a:t>		</a:t>
            </a:r>
            <a:r>
              <a:rPr lang="ru-RU" sz="1600" b="1" u="sng" dirty="0" smtClean="0"/>
              <a:t> т. 36.1.</a:t>
            </a:r>
            <a:r>
              <a:rPr lang="en-US" sz="1600" b="1" u="sng" dirty="0" smtClean="0"/>
              <a:t> </a:t>
            </a:r>
            <a:r>
              <a:rPr lang="bg-BG" sz="1600" b="1" u="sng" dirty="0" smtClean="0"/>
              <a:t>от  ДДС № 05 от 2016 г.: </a:t>
            </a:r>
          </a:p>
          <a:p>
            <a:pPr>
              <a:buNone/>
            </a:pPr>
            <a:r>
              <a:rPr lang="bg-BG" sz="1600" b="1" dirty="0" smtClean="0"/>
              <a:t>	  	Н</a:t>
            </a:r>
            <a:r>
              <a:rPr lang="ru-RU" sz="1600" b="1" dirty="0" err="1" smtClean="0"/>
              <a:t>ачисляването</a:t>
            </a:r>
            <a:r>
              <a:rPr lang="ru-RU" sz="1600" b="1" dirty="0" smtClean="0"/>
              <a:t> на </a:t>
            </a:r>
            <a:r>
              <a:rPr lang="ru-RU" sz="1600" b="1" dirty="0" err="1" smtClean="0"/>
              <a:t>амортизацията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започва</a:t>
            </a:r>
            <a:r>
              <a:rPr lang="ru-RU" sz="1600" b="1" dirty="0" smtClean="0"/>
              <a:t> от </a:t>
            </a:r>
            <a:r>
              <a:rPr lang="ru-RU" sz="1600" b="1" dirty="0" err="1" smtClean="0"/>
              <a:t>месеца</a:t>
            </a:r>
            <a:r>
              <a:rPr lang="ru-RU" sz="1600" b="1" dirty="0" smtClean="0"/>
              <a:t>,  </a:t>
            </a:r>
            <a:r>
              <a:rPr lang="ru-RU" sz="1600" b="1" dirty="0" err="1" smtClean="0"/>
              <a:t>следващ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месеца</a:t>
            </a:r>
            <a:r>
              <a:rPr lang="ru-RU" sz="1600" b="1" dirty="0" smtClean="0"/>
              <a:t>, в </a:t>
            </a:r>
            <a:r>
              <a:rPr lang="ru-RU" sz="1600" b="1" dirty="0" err="1" smtClean="0"/>
              <a:t>който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амортизируемият</a:t>
            </a:r>
            <a:r>
              <a:rPr lang="ru-RU" sz="1600" b="1" dirty="0" smtClean="0"/>
              <a:t> актив е </a:t>
            </a:r>
            <a:r>
              <a:rPr lang="ru-RU" sz="1600" b="1" u="sng" dirty="0" err="1" smtClean="0"/>
              <a:t>придобит</a:t>
            </a:r>
            <a:r>
              <a:rPr lang="ru-RU" sz="1600" b="1" u="sng" dirty="0" smtClean="0"/>
              <a:t> или </a:t>
            </a:r>
            <a:r>
              <a:rPr lang="ru-RU" sz="1600" b="1" u="sng" dirty="0" err="1" smtClean="0"/>
              <a:t>въведен</a:t>
            </a:r>
            <a:r>
              <a:rPr lang="ru-RU" sz="1600" b="1" u="sng" dirty="0" smtClean="0"/>
              <a:t> в </a:t>
            </a:r>
            <a:r>
              <a:rPr lang="ru-RU" sz="1600" b="1" u="sng" dirty="0" err="1" smtClean="0"/>
              <a:t>употреба</a:t>
            </a:r>
            <a:r>
              <a:rPr lang="ru-RU" sz="1600" b="1" u="sng" dirty="0" smtClean="0"/>
              <a:t>…</a:t>
            </a:r>
          </a:p>
          <a:p>
            <a:pPr>
              <a:buNone/>
            </a:pPr>
            <a:endParaRPr lang="bg-BG" sz="1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1600" b="1" dirty="0" smtClean="0">
                <a:solidFill>
                  <a:srgbClr val="C00000"/>
                </a:solidFill>
              </a:rPr>
              <a:t>		</a:t>
            </a:r>
            <a:r>
              <a:rPr lang="bg-BG" sz="1600" b="1" u="sng" dirty="0" smtClean="0">
                <a:solidFill>
                  <a:srgbClr val="C00000"/>
                </a:solidFill>
              </a:rPr>
              <a:t>Важно!!! Съгласно т. 17 от ДДС № 05 от 2016 г. </a:t>
            </a:r>
            <a:r>
              <a:rPr lang="bg-BG" sz="1600" b="1" dirty="0" smtClean="0">
                <a:solidFill>
                  <a:srgbClr val="C00000"/>
                </a:solidFill>
              </a:rPr>
              <a:t>след прехвърлянето следва да се стартира начисляването на амортизацията </a:t>
            </a:r>
            <a:r>
              <a:rPr lang="bg-BG" sz="1600" b="1" u="sng" dirty="0" smtClean="0">
                <a:solidFill>
                  <a:srgbClr val="C00000"/>
                </a:solidFill>
              </a:rPr>
              <a:t>до 3 м. </a:t>
            </a:r>
            <a:endParaRPr lang="bg-BG" sz="1600" dirty="0" smtClean="0"/>
          </a:p>
          <a:p>
            <a:pPr>
              <a:buNone/>
            </a:pPr>
            <a:r>
              <a:rPr lang="ru-RU" sz="1600" b="1" dirty="0" smtClean="0"/>
              <a:t>		</a:t>
            </a:r>
            <a:r>
              <a:rPr lang="ru-RU" sz="1600" i="1" dirty="0" smtClean="0"/>
              <a:t>Пример: </a:t>
            </a:r>
          </a:p>
          <a:p>
            <a:pPr>
              <a:buNone/>
            </a:pPr>
            <a:r>
              <a:rPr lang="ru-RU" sz="1600" i="1" dirty="0" smtClean="0"/>
              <a:t>	- </a:t>
            </a:r>
            <a:r>
              <a:rPr lang="ru-RU" sz="1600" i="1" dirty="0" err="1" smtClean="0"/>
              <a:t>придобит</a:t>
            </a:r>
            <a:r>
              <a:rPr lang="ru-RU" sz="1600" i="1" dirty="0" smtClean="0"/>
              <a:t> в СЕС </a:t>
            </a:r>
            <a:r>
              <a:rPr lang="ru-RU" sz="1600" b="1" i="1" dirty="0" smtClean="0"/>
              <a:t>м. 10;</a:t>
            </a:r>
          </a:p>
          <a:p>
            <a:pPr>
              <a:buNone/>
            </a:pPr>
            <a:r>
              <a:rPr lang="ru-RU" sz="1600" i="1" dirty="0" smtClean="0"/>
              <a:t>	- </a:t>
            </a:r>
            <a:r>
              <a:rPr lang="ru-RU" sz="1600" i="1" dirty="0" err="1" smtClean="0"/>
              <a:t>прехвърлен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веднага</a:t>
            </a:r>
            <a:r>
              <a:rPr lang="ru-RU" sz="1600" i="1" dirty="0" smtClean="0"/>
              <a:t> в Бюджета </a:t>
            </a:r>
            <a:r>
              <a:rPr lang="ru-RU" sz="1600" i="1" dirty="0" err="1" smtClean="0"/>
              <a:t>през</a:t>
            </a:r>
            <a:r>
              <a:rPr lang="ru-RU" sz="1600" i="1" dirty="0" smtClean="0"/>
              <a:t>  </a:t>
            </a:r>
            <a:r>
              <a:rPr lang="ru-RU" sz="1600" b="1" i="1" dirty="0" smtClean="0"/>
              <a:t>м. 10</a:t>
            </a:r>
            <a:r>
              <a:rPr lang="ru-RU" sz="1600" i="1" dirty="0" smtClean="0"/>
              <a:t>;</a:t>
            </a:r>
          </a:p>
          <a:p>
            <a:pPr>
              <a:buNone/>
            </a:pPr>
            <a:r>
              <a:rPr lang="ru-RU" sz="1600" i="1" dirty="0" smtClean="0"/>
              <a:t>	- </a:t>
            </a:r>
            <a:r>
              <a:rPr lang="ru-RU" sz="1600" i="1" dirty="0" err="1" smtClean="0"/>
              <a:t>въведен</a:t>
            </a:r>
            <a:r>
              <a:rPr lang="ru-RU" sz="1600" i="1" dirty="0" smtClean="0"/>
              <a:t> в </a:t>
            </a:r>
            <a:r>
              <a:rPr lang="ru-RU" sz="1600" i="1" dirty="0" err="1" smtClean="0"/>
              <a:t>употреба</a:t>
            </a:r>
            <a:r>
              <a:rPr lang="ru-RU" sz="1600" i="1" dirty="0" smtClean="0"/>
              <a:t>  </a:t>
            </a:r>
            <a:r>
              <a:rPr lang="ru-RU" sz="1600" b="1" i="1" dirty="0" smtClean="0"/>
              <a:t>м. 11</a:t>
            </a:r>
            <a:r>
              <a:rPr lang="ru-RU" sz="1600" i="1" dirty="0" smtClean="0"/>
              <a:t>;</a:t>
            </a:r>
          </a:p>
          <a:p>
            <a:pPr>
              <a:buNone/>
            </a:pPr>
            <a:r>
              <a:rPr lang="ru-RU" sz="1600" i="1" dirty="0" smtClean="0"/>
              <a:t>	-  </a:t>
            </a:r>
            <a:r>
              <a:rPr lang="ru-RU" sz="1600" i="1" dirty="0" err="1" smtClean="0"/>
              <a:t>стартиране</a:t>
            </a:r>
            <a:r>
              <a:rPr lang="ru-RU" sz="1600" i="1" dirty="0" smtClean="0"/>
              <a:t> на </a:t>
            </a:r>
            <a:r>
              <a:rPr lang="ru-RU" sz="1600" i="1" dirty="0" err="1" smtClean="0"/>
              <a:t>начисляването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на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амортизацията</a:t>
            </a:r>
            <a:r>
              <a:rPr lang="ru-RU" sz="1600" i="1" dirty="0" smtClean="0"/>
              <a:t> от  </a:t>
            </a:r>
            <a:r>
              <a:rPr lang="ru-RU" sz="1600" b="1" i="1" dirty="0" smtClean="0"/>
              <a:t>01.12.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30</a:t>
            </a:fld>
            <a:endParaRPr lang="bg-BG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58204" cy="471490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bg-BG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i="1" dirty="0" smtClean="0">
                <a:solidFill>
                  <a:srgbClr val="C00000"/>
                </a:solidFill>
              </a:rPr>
              <a:t>6</a:t>
            </a:r>
            <a:r>
              <a:rPr lang="bg-BG" i="1" dirty="0" smtClean="0">
                <a:solidFill>
                  <a:srgbClr val="C00000"/>
                </a:solidFill>
              </a:rPr>
              <a:t>.</a:t>
            </a:r>
            <a:r>
              <a:rPr lang="bg-BG" b="1" i="1" dirty="0" smtClean="0">
                <a:solidFill>
                  <a:srgbClr val="C00000"/>
                </a:solidFill>
              </a:rPr>
              <a:t> Коректно отчитане на стопанската дейност в бюджетните организации и облагането й с данък върху приходите</a:t>
            </a:r>
            <a:r>
              <a:rPr lang="bg-BG" b="1" i="1" dirty="0" smtClean="0">
                <a:solidFill>
                  <a:schemeClr val="tx1"/>
                </a:solidFill>
              </a:rPr>
              <a:t>.</a:t>
            </a:r>
            <a:endParaRPr lang="bg-BG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i="1" dirty="0" smtClean="0">
                <a:solidFill>
                  <a:schemeClr val="tx1"/>
                </a:solidFill>
              </a:rPr>
              <a:t>- спазване на указанията на ГДД, дадени в писмо № 24-00-1393 от 2004 г.</a:t>
            </a:r>
          </a:p>
          <a:p>
            <a:pPr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 </a:t>
            </a:r>
            <a:endParaRPr lang="bg-BG" i="1" dirty="0" smtClean="0">
              <a:solidFill>
                <a:schemeClr val="tx1"/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31</a:t>
            </a:fld>
            <a:endParaRPr lang="bg-BG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ctr">
              <a:buNone/>
            </a:pPr>
            <a:r>
              <a:rPr lang="bg-BG" sz="2000" b="1" dirty="0" smtClean="0"/>
              <a:t>НОРМАТИВНИ ИЗИСКВАНИЯ В ЗКПО ЗА ОБЛАГАНЕ НА</a:t>
            </a:r>
            <a:endParaRPr lang="bg-BG" sz="2000" dirty="0" smtClean="0"/>
          </a:p>
          <a:p>
            <a:pPr algn="ctr">
              <a:buNone/>
            </a:pPr>
            <a:r>
              <a:rPr lang="bg-BG" sz="2000" b="1" dirty="0" smtClean="0"/>
              <a:t>СТОПАНСКА ДЕЙНОСТ С ДАНЪК ВЪРХУ   ПРИХОДИТЕ</a:t>
            </a:r>
            <a:endParaRPr lang="bg-BG" sz="2000" b="1" i="1" dirty="0" smtClean="0"/>
          </a:p>
          <a:p>
            <a:pPr algn="just">
              <a:buNone/>
            </a:pPr>
            <a:r>
              <a:rPr lang="bg-BG" sz="2400" b="1" i="1" dirty="0" smtClean="0"/>
              <a:t>		На основата на кои нормативни разпоредби, приходите от стопанска дейност се облагат в публичния сектор?</a:t>
            </a:r>
          </a:p>
          <a:p>
            <a:pPr algn="just">
              <a:buNone/>
            </a:pPr>
            <a:endParaRPr lang="bg-BG" sz="2400" b="1" i="1" dirty="0" smtClean="0"/>
          </a:p>
          <a:p>
            <a:pPr marL="457200" indent="-457200" algn="just">
              <a:buNone/>
            </a:pPr>
            <a:r>
              <a:rPr lang="bg-BG" sz="2000" dirty="0" smtClean="0"/>
              <a:t>		В </a:t>
            </a:r>
            <a:r>
              <a:rPr lang="bg-BG" sz="2000" b="1" dirty="0" smtClean="0"/>
              <a:t>чл. 248 от ЗКПО </a:t>
            </a:r>
            <a:r>
              <a:rPr lang="bg-BG" sz="2000" dirty="0" smtClean="0"/>
              <a:t>е посочено, че приходите на бюджетните предприятия от </a:t>
            </a:r>
            <a:r>
              <a:rPr lang="bg-BG" sz="2000" b="1" i="1" dirty="0" smtClean="0"/>
              <a:t>сделки по чл. 1 от Търговския закон, както и от отдаване под наем на движимо и недвижимо имущество, </a:t>
            </a:r>
            <a:r>
              <a:rPr lang="bg-BG" sz="2000" dirty="0" smtClean="0"/>
              <a:t>се облагат с данък върху приходите. </a:t>
            </a:r>
          </a:p>
          <a:p>
            <a:pPr marL="457200" indent="-457200" algn="just">
              <a:buNone/>
            </a:pPr>
            <a:r>
              <a:rPr lang="bg-BG" sz="2000" b="1" dirty="0" smtClean="0">
                <a:solidFill>
                  <a:srgbClr val="A50021"/>
                </a:solidFill>
              </a:rPr>
              <a:t>		Бюджетните организации не са</a:t>
            </a:r>
            <a:r>
              <a:rPr lang="bg-BG" sz="2000" dirty="0" smtClean="0">
                <a:solidFill>
                  <a:srgbClr val="A50021"/>
                </a:solidFill>
              </a:rPr>
              <a:t> </a:t>
            </a:r>
            <a:r>
              <a:rPr lang="bg-BG" sz="2000" b="1" dirty="0" smtClean="0">
                <a:solidFill>
                  <a:srgbClr val="A50021"/>
                </a:solidFill>
              </a:rPr>
              <a:t>търговци</a:t>
            </a:r>
            <a:r>
              <a:rPr lang="bg-BG" sz="2000" b="1" dirty="0" smtClean="0"/>
              <a:t>. </a:t>
            </a:r>
            <a:r>
              <a:rPr lang="bg-BG" sz="2000" dirty="0" smtClean="0"/>
              <a:t>Но в случаи, че извършват търговски сделки, </a:t>
            </a:r>
            <a:r>
              <a:rPr lang="bg-BG" sz="2000" b="1" i="1" dirty="0" smtClean="0"/>
              <a:t>например свързани с продажба на недвижими имоти</a:t>
            </a:r>
            <a:r>
              <a:rPr lang="bg-BG" sz="2000" dirty="0" smtClean="0"/>
              <a:t>, за приходите от продажбата на тези активи се дължи данък върху приходите. </a:t>
            </a:r>
          </a:p>
          <a:p>
            <a:pPr marL="457200" indent="-457200" algn="just">
              <a:buNone/>
            </a:pPr>
            <a:r>
              <a:rPr lang="bg-BG" sz="2000" dirty="0" smtClean="0"/>
              <a:t> 		Въпреки че бюджетната организация не купува, за да продава, за такива случаи се дължи данък върху приходите, </a:t>
            </a:r>
            <a:r>
              <a:rPr lang="bg-BG" sz="2000" b="1" i="1" dirty="0" smtClean="0"/>
              <a:t>за да не се наруши средата на свободната конкуренция. </a:t>
            </a:r>
          </a:p>
          <a:p>
            <a:pPr marL="457200" indent="-457200" algn="just">
              <a:buNone/>
            </a:pPr>
            <a:r>
              <a:rPr lang="bg-BG" sz="2000" b="1" i="1" dirty="0" smtClean="0">
                <a:solidFill>
                  <a:srgbClr val="A50021"/>
                </a:solidFill>
              </a:rPr>
              <a:t>		Изводът е, има ли пазарен принцип, има и облагане на приходите.</a:t>
            </a:r>
          </a:p>
          <a:p>
            <a:pPr algn="just">
              <a:buNone/>
            </a:pPr>
            <a:endParaRPr lang="bg-BG" sz="2000" b="1" i="1" dirty="0" smtClean="0"/>
          </a:p>
          <a:p>
            <a:pPr algn="ctr">
              <a:buNone/>
            </a:pPr>
            <a:endParaRPr lang="bg-BG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32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457200"/>
            <a:ext cx="8686800" cy="60681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bg-BG" dirty="0" smtClean="0"/>
              <a:t>		Съгласно</a:t>
            </a:r>
            <a:r>
              <a:rPr lang="bg-BG" dirty="0"/>
              <a:t> </a:t>
            </a:r>
            <a:r>
              <a:rPr lang="bg-BG" b="1" dirty="0">
                <a:hlinkClick r:id="rId2"/>
              </a:rPr>
              <a:t>чл. </a:t>
            </a:r>
            <a:r>
              <a:rPr lang="bg-BG" b="1" u="sng" dirty="0">
                <a:solidFill>
                  <a:srgbClr val="A50021"/>
                </a:solidFill>
                <a:hlinkClick r:id="rId2"/>
              </a:rPr>
              <a:t>1</a:t>
            </a:r>
            <a:r>
              <a:rPr lang="bg-BG" b="1" u="sng" dirty="0">
                <a:solidFill>
                  <a:srgbClr val="A50021"/>
                </a:solidFill>
              </a:rPr>
              <a:t>9, ал. 2 </a:t>
            </a:r>
            <a:r>
              <a:rPr lang="bg-BG" dirty="0"/>
              <a:t>от Конституцията на РБ, законът създава и гарантира на всички граждани и юридически лица </a:t>
            </a:r>
            <a:r>
              <a:rPr lang="bg-BG" b="1" i="1" u="sng" dirty="0"/>
              <a:t>еднакви правни условия за стопанска дейност </a:t>
            </a:r>
            <a:r>
              <a:rPr lang="en-US" dirty="0"/>
              <a:t>(</a:t>
            </a:r>
            <a:r>
              <a:rPr lang="bg-BG" dirty="0"/>
              <a:t>както за търговските дружества, така и за БО</a:t>
            </a:r>
            <a:r>
              <a:rPr lang="en-US" dirty="0"/>
              <a:t>)</a:t>
            </a:r>
            <a:r>
              <a:rPr lang="bg-BG" dirty="0"/>
              <a:t>.</a:t>
            </a:r>
          </a:p>
          <a:p>
            <a:pPr algn="just">
              <a:buNone/>
            </a:pPr>
            <a:r>
              <a:rPr lang="ru-RU" b="1" i="1" dirty="0" smtClean="0"/>
              <a:t>		Чл</a:t>
            </a:r>
            <a:r>
              <a:rPr lang="ru-RU" b="1" i="1" dirty="0"/>
              <a:t>. 19.</a:t>
            </a:r>
            <a:r>
              <a:rPr lang="ru-RU" i="1" dirty="0"/>
              <a:t>(1) </a:t>
            </a:r>
            <a:r>
              <a:rPr lang="ru-RU" i="1" dirty="0" err="1"/>
              <a:t>Икономиката</a:t>
            </a:r>
            <a:r>
              <a:rPr lang="ru-RU" i="1" dirty="0"/>
              <a:t> на </a:t>
            </a:r>
            <a:r>
              <a:rPr lang="ru-RU" i="1" dirty="0" err="1"/>
              <a:t>Република</a:t>
            </a:r>
            <a:r>
              <a:rPr lang="ru-RU" i="1" dirty="0"/>
              <a:t> </a:t>
            </a:r>
            <a:r>
              <a:rPr lang="ru-RU" i="1" dirty="0" err="1"/>
              <a:t>България</a:t>
            </a:r>
            <a:r>
              <a:rPr lang="ru-RU" i="1" dirty="0"/>
              <a:t> се </a:t>
            </a:r>
            <a:r>
              <a:rPr lang="ru-RU" i="1" dirty="0" err="1"/>
              <a:t>основава</a:t>
            </a:r>
            <a:r>
              <a:rPr lang="ru-RU" i="1" dirty="0"/>
              <a:t> на </a:t>
            </a:r>
            <a:r>
              <a:rPr lang="ru-RU" i="1" dirty="0" err="1"/>
              <a:t>свободната</a:t>
            </a:r>
            <a:r>
              <a:rPr lang="ru-RU" i="1" dirty="0"/>
              <a:t> </a:t>
            </a:r>
            <a:r>
              <a:rPr lang="ru-RU" i="1" dirty="0" err="1"/>
              <a:t>стопанска</a:t>
            </a:r>
            <a:r>
              <a:rPr lang="ru-RU" i="1" dirty="0"/>
              <a:t> инициатива.</a:t>
            </a:r>
          </a:p>
          <a:p>
            <a:pPr algn="just">
              <a:buNone/>
            </a:pPr>
            <a:r>
              <a:rPr lang="ru-RU" i="1" dirty="0" smtClean="0"/>
              <a:t>		 </a:t>
            </a:r>
            <a:r>
              <a:rPr lang="ru-RU" i="1" dirty="0"/>
              <a:t>(2) </a:t>
            </a:r>
            <a:r>
              <a:rPr lang="ru-RU" i="1" dirty="0" err="1"/>
              <a:t>Законът</a:t>
            </a:r>
            <a:r>
              <a:rPr lang="ru-RU" i="1" dirty="0"/>
              <a:t> </a:t>
            </a:r>
            <a:r>
              <a:rPr lang="ru-RU" i="1" dirty="0" err="1"/>
              <a:t>създава</a:t>
            </a:r>
            <a:r>
              <a:rPr lang="ru-RU" i="1" dirty="0"/>
              <a:t> и </a:t>
            </a:r>
            <a:r>
              <a:rPr lang="ru-RU" i="1" dirty="0" err="1"/>
              <a:t>гарантира</a:t>
            </a:r>
            <a:r>
              <a:rPr lang="ru-RU" i="1" dirty="0"/>
              <a:t> на </a:t>
            </a:r>
            <a:r>
              <a:rPr lang="ru-RU" i="1" dirty="0" err="1"/>
              <a:t>всички</a:t>
            </a:r>
            <a:r>
              <a:rPr lang="ru-RU" i="1" dirty="0"/>
              <a:t> </a:t>
            </a:r>
            <a:r>
              <a:rPr lang="ru-RU" i="1" dirty="0" err="1"/>
              <a:t>граждани</a:t>
            </a:r>
            <a:r>
              <a:rPr lang="ru-RU" i="1" dirty="0"/>
              <a:t> и юридически лица </a:t>
            </a:r>
            <a:r>
              <a:rPr lang="ru-RU" b="1" i="1" dirty="0" err="1"/>
              <a:t>еднакви</a:t>
            </a:r>
            <a:r>
              <a:rPr lang="ru-RU" b="1" i="1" dirty="0"/>
              <a:t> </a:t>
            </a:r>
            <a:r>
              <a:rPr lang="ru-RU" b="1" i="1" dirty="0" err="1"/>
              <a:t>правни</a:t>
            </a:r>
            <a:r>
              <a:rPr lang="ru-RU" b="1" i="1" dirty="0"/>
              <a:t> условия за </a:t>
            </a:r>
            <a:r>
              <a:rPr lang="ru-RU" b="1" i="1" dirty="0" err="1"/>
              <a:t>стопанска</a:t>
            </a:r>
            <a:r>
              <a:rPr lang="ru-RU" b="1" i="1" dirty="0"/>
              <a:t> </a:t>
            </a:r>
            <a:r>
              <a:rPr lang="ru-RU" b="1" i="1" dirty="0" err="1"/>
              <a:t>дейност</a:t>
            </a:r>
            <a:r>
              <a:rPr lang="ru-RU" b="1" i="1" dirty="0"/>
              <a:t>,</a:t>
            </a:r>
            <a:r>
              <a:rPr lang="ru-RU" i="1" dirty="0"/>
              <a:t> </a:t>
            </a:r>
            <a:r>
              <a:rPr lang="ru-RU" i="1" dirty="0" err="1"/>
              <a:t>като</a:t>
            </a:r>
            <a:r>
              <a:rPr lang="ru-RU" i="1" dirty="0"/>
              <a:t> </a:t>
            </a:r>
            <a:r>
              <a:rPr lang="ru-RU" i="1" dirty="0" err="1"/>
              <a:t>предотвратява</a:t>
            </a:r>
            <a:r>
              <a:rPr lang="ru-RU" i="1" dirty="0"/>
              <a:t> </a:t>
            </a:r>
            <a:r>
              <a:rPr lang="ru-RU" i="1" dirty="0" err="1"/>
              <a:t>злоупотребата</a:t>
            </a:r>
            <a:r>
              <a:rPr lang="ru-RU" i="1" dirty="0"/>
              <a:t> с монополизма, </a:t>
            </a:r>
            <a:r>
              <a:rPr lang="ru-RU" i="1" dirty="0" err="1"/>
              <a:t>нелоялната</a:t>
            </a:r>
            <a:r>
              <a:rPr lang="ru-RU" i="1" dirty="0"/>
              <a:t> конкуренция и </a:t>
            </a:r>
            <a:r>
              <a:rPr lang="ru-RU" i="1" dirty="0" err="1"/>
              <a:t>защитава</a:t>
            </a:r>
            <a:r>
              <a:rPr lang="ru-RU" i="1" dirty="0"/>
              <a:t> потребителя.</a:t>
            </a:r>
            <a:endParaRPr lang="bg-BG" i="1" dirty="0"/>
          </a:p>
          <a:p>
            <a:pPr algn="just">
              <a:buNone/>
            </a:pPr>
            <a:r>
              <a:rPr lang="bg-BG" dirty="0" smtClean="0"/>
              <a:t>		С прилагането на </a:t>
            </a:r>
            <a:r>
              <a:rPr lang="bg-BG" b="1" dirty="0" smtClean="0">
                <a:hlinkClick r:id="rId3"/>
              </a:rPr>
              <a:t>чл. 248</a:t>
            </a:r>
            <a:r>
              <a:rPr lang="bg-BG" dirty="0" smtClean="0"/>
              <a:t> от </a:t>
            </a:r>
            <a:r>
              <a:rPr lang="bg-BG" b="1" dirty="0" smtClean="0">
                <a:hlinkClick r:id="rId4"/>
              </a:rPr>
              <a:t>ЗКПО</a:t>
            </a:r>
            <a:r>
              <a:rPr lang="bg-BG" dirty="0" smtClean="0"/>
              <a:t> </a:t>
            </a:r>
            <a:r>
              <a:rPr lang="bg-BG" b="1" dirty="0" smtClean="0"/>
              <a:t>се постига данъчна равнопоставеност на стопанските субекти</a:t>
            </a:r>
            <a:r>
              <a:rPr lang="bg-BG" dirty="0" smtClean="0"/>
              <a:t>, намиращи се </a:t>
            </a:r>
            <a:r>
              <a:rPr lang="bg-BG" dirty="0"/>
              <a:t>помежду си в </a:t>
            </a:r>
            <a:r>
              <a:rPr lang="bg-BG" dirty="0" smtClean="0"/>
              <a:t>условията на в стопанска конкуренция - за една и съща стопанска дейност извършващите я стопански субекти следва да бъдат обложени с един и същ данък.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33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3579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bg-BG" sz="2200" b="1" dirty="0" smtClean="0">
                <a:solidFill>
                  <a:srgbClr val="A50021"/>
                </a:solidFill>
              </a:rPr>
              <a:t>		ДАНЪЧНАТА ОСНОВА </a:t>
            </a:r>
            <a:r>
              <a:rPr lang="bg-BG" sz="2200" dirty="0" smtClean="0"/>
              <a:t>за определяне на данъка върху приходите са </a:t>
            </a:r>
            <a:r>
              <a:rPr lang="bg-BG" sz="2200" b="1" i="1" u="sng" dirty="0" smtClean="0"/>
              <a:t>приходите</a:t>
            </a:r>
            <a:r>
              <a:rPr lang="bg-BG" sz="2200" dirty="0" smtClean="0"/>
              <a:t> на бюджетната организация от сделки по чл. 1 от Търговския закон, както и от отдаване под наем на движимо и недвижимо имущество, начислени през съответната година (</a:t>
            </a:r>
            <a:r>
              <a:rPr lang="bg-BG" sz="2200" b="1" dirty="0" smtClean="0"/>
              <a:t>чл. 249</a:t>
            </a:r>
            <a:r>
              <a:rPr lang="bg-BG" sz="2200" dirty="0" smtClean="0"/>
              <a:t>). </a:t>
            </a:r>
          </a:p>
          <a:p>
            <a:pPr algn="just">
              <a:buNone/>
            </a:pPr>
            <a:r>
              <a:rPr lang="bg-BG" sz="2400" b="1" dirty="0" smtClean="0">
                <a:solidFill>
                  <a:srgbClr val="A50021"/>
                </a:solidFill>
              </a:rPr>
              <a:t>		ДАНЪЧНИТЕ СТАВКИ </a:t>
            </a:r>
            <a:r>
              <a:rPr lang="bg-BG" sz="2400" b="1" dirty="0" smtClean="0"/>
              <a:t>СА</a:t>
            </a:r>
            <a:r>
              <a:rPr lang="bg-BG" sz="2400" dirty="0" smtClean="0"/>
              <a:t>: </a:t>
            </a:r>
            <a:r>
              <a:rPr lang="bg-BG" sz="2400" b="1" u="sng" dirty="0" smtClean="0"/>
              <a:t>2 на сто за общините и 3 на сто за всички останали</a:t>
            </a:r>
            <a:r>
              <a:rPr lang="bg-BG" sz="2400" b="1" dirty="0" smtClean="0"/>
              <a:t> </a:t>
            </a:r>
            <a:r>
              <a:rPr lang="bg-BG" sz="2400" dirty="0" smtClean="0"/>
              <a:t>бюджетни организации</a:t>
            </a:r>
            <a:r>
              <a:rPr lang="en-US" sz="2400" dirty="0" smtClean="0"/>
              <a:t> - </a:t>
            </a:r>
            <a:r>
              <a:rPr lang="bg-BG" sz="2400" b="1" dirty="0" smtClean="0"/>
              <a:t>общинските и държавни училища</a:t>
            </a:r>
            <a:r>
              <a:rPr lang="bg-BG" sz="2400" dirty="0" smtClean="0"/>
              <a:t>,</a:t>
            </a:r>
            <a:r>
              <a:rPr lang="bg-BG" sz="2400" b="1" dirty="0" smtClean="0"/>
              <a:t> музеи, библиотеки, театри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писмо 24-28-640 от 14.07.2008 г. на НАП</a:t>
            </a:r>
            <a:r>
              <a:rPr lang="en-US" sz="2400" b="1" dirty="0" smtClean="0"/>
              <a:t>)</a:t>
            </a:r>
            <a:endParaRPr lang="bg-BG" sz="2400" dirty="0" smtClean="0"/>
          </a:p>
          <a:p>
            <a:pPr algn="just">
              <a:buNone/>
            </a:pPr>
            <a:r>
              <a:rPr lang="bg-BG" sz="2400" dirty="0" smtClean="0"/>
              <a:t> 		Училищата са с делегирани бюджети и попадат в хипотезата на данъчно задължени лица като </a:t>
            </a:r>
            <a:r>
              <a:rPr lang="bg-BG" sz="2400" b="1" dirty="0" smtClean="0"/>
              <a:t>юридически лица,</a:t>
            </a:r>
            <a:r>
              <a:rPr lang="bg-BG" sz="2400" dirty="0" smtClean="0"/>
              <a:t> поради което те (без да го превеждат на общините) начисляват и превеждат данъците на НАП. По този въпрос НАП направи разяснение със становище </a:t>
            </a:r>
            <a:r>
              <a:rPr lang="bg-BG" sz="2400" b="1" dirty="0" smtClean="0"/>
              <a:t>№ 24-28-640 от 14.07.2008 г.</a:t>
            </a:r>
            <a:r>
              <a:rPr lang="bg-BG" sz="2400" dirty="0" smtClean="0"/>
              <a:t> </a:t>
            </a:r>
          </a:p>
          <a:p>
            <a:pPr algn="just">
              <a:buNone/>
            </a:pPr>
            <a:r>
              <a:rPr lang="ru-RU" sz="2400" b="1" dirty="0" smtClean="0"/>
              <a:t>		От 1 март до 30 </a:t>
            </a:r>
            <a:r>
              <a:rPr lang="ru-RU" sz="2400" b="1" dirty="0" err="1" smtClean="0"/>
              <a:t>юни</a:t>
            </a:r>
            <a:r>
              <a:rPr lang="ru-RU" sz="2400" b="1" dirty="0" smtClean="0"/>
              <a:t> на </a:t>
            </a:r>
            <a:r>
              <a:rPr lang="ru-RU" sz="2400" b="1" dirty="0" err="1" smtClean="0"/>
              <a:t>следващата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календарната</a:t>
            </a:r>
            <a:r>
              <a:rPr lang="ru-RU" sz="2400" b="1" dirty="0" smtClean="0"/>
              <a:t> година </a:t>
            </a:r>
            <a:r>
              <a:rPr lang="ru-RU" sz="2400" dirty="0" smtClean="0"/>
              <a:t>се </a:t>
            </a:r>
            <a:r>
              <a:rPr lang="ru-RU" sz="2400" dirty="0" err="1" smtClean="0"/>
              <a:t>подаване</a:t>
            </a:r>
            <a:r>
              <a:rPr lang="ru-RU" sz="2400" dirty="0" smtClean="0"/>
              <a:t> по </a:t>
            </a:r>
            <a:r>
              <a:rPr lang="ru-RU" sz="2400" dirty="0" err="1" smtClean="0"/>
              <a:t>електронен</a:t>
            </a:r>
            <a:r>
              <a:rPr lang="ru-RU" sz="2400" dirty="0" smtClean="0"/>
              <a:t> </a:t>
            </a:r>
            <a:r>
              <a:rPr lang="ru-RU" sz="2400" dirty="0" err="1" smtClean="0"/>
              <a:t>път</a:t>
            </a:r>
            <a:r>
              <a:rPr lang="ru-RU" sz="2400" dirty="0" smtClean="0"/>
              <a:t> </a:t>
            </a:r>
            <a:r>
              <a:rPr lang="ru-RU" sz="2400" dirty="0" smtClean="0">
                <a:hlinkClick r:id="rId2"/>
              </a:rPr>
              <a:t>ГДД по чл. 252 от ЗКПО за </a:t>
            </a:r>
            <a:r>
              <a:rPr lang="ru-RU" sz="2400" dirty="0" err="1" smtClean="0">
                <a:hlinkClick r:id="rId2"/>
              </a:rPr>
              <a:t>дължимия</a:t>
            </a:r>
            <a:r>
              <a:rPr lang="ru-RU" sz="2400" dirty="0" smtClean="0">
                <a:hlinkClick r:id="rId2"/>
              </a:rPr>
              <a:t> </a:t>
            </a:r>
            <a:r>
              <a:rPr lang="ru-RU" sz="2400" dirty="0" err="1" smtClean="0">
                <a:hlinkClick r:id="rId2"/>
              </a:rPr>
              <a:t>данък</a:t>
            </a:r>
            <a:r>
              <a:rPr lang="ru-RU" sz="2400" dirty="0" smtClean="0">
                <a:hlinkClick r:id="rId2"/>
              </a:rPr>
              <a:t> </a:t>
            </a:r>
            <a:r>
              <a:rPr lang="ru-RU" sz="2400" dirty="0" err="1" smtClean="0">
                <a:hlinkClick r:id="rId2"/>
              </a:rPr>
              <a:t>върху</a:t>
            </a:r>
            <a:r>
              <a:rPr lang="ru-RU" sz="2400" dirty="0" smtClean="0">
                <a:hlinkClick r:id="rId2"/>
              </a:rPr>
              <a:t> приходите на </a:t>
            </a:r>
            <a:r>
              <a:rPr lang="ru-RU" sz="2400" dirty="0" err="1" smtClean="0">
                <a:hlinkClick r:id="rId2"/>
              </a:rPr>
              <a:t>бюджетните</a:t>
            </a:r>
            <a:r>
              <a:rPr lang="ru-RU" sz="2400" dirty="0" smtClean="0">
                <a:hlinkClick r:id="rId2"/>
              </a:rPr>
              <a:t> предприятия </a:t>
            </a:r>
            <a:r>
              <a:rPr lang="ru-RU" sz="2400" dirty="0" smtClean="0"/>
              <a:t>и до </a:t>
            </a:r>
            <a:r>
              <a:rPr lang="ru-RU" sz="2400" dirty="0" err="1" smtClean="0"/>
              <a:t>същата</a:t>
            </a:r>
            <a:r>
              <a:rPr lang="ru-RU" sz="2400" dirty="0" smtClean="0"/>
              <a:t> дата </a:t>
            </a:r>
            <a:r>
              <a:rPr lang="ru-RU" sz="2400" dirty="0" err="1" smtClean="0"/>
              <a:t>данъка</a:t>
            </a:r>
            <a:r>
              <a:rPr lang="ru-RU" sz="2400" dirty="0" smtClean="0"/>
              <a:t> се </a:t>
            </a:r>
            <a:r>
              <a:rPr lang="ru-RU" sz="2400" dirty="0" err="1" smtClean="0"/>
              <a:t>внася</a:t>
            </a:r>
            <a:r>
              <a:rPr lang="ru-RU" sz="2400" dirty="0" smtClean="0"/>
              <a:t>.</a:t>
            </a:r>
          </a:p>
          <a:p>
            <a:pPr algn="just">
              <a:buNone/>
            </a:pPr>
            <a:r>
              <a:rPr lang="ru-RU" sz="2400" dirty="0" smtClean="0"/>
              <a:t>		На основание чл. 252, ал. 2 от ЗКПО с </a:t>
            </a:r>
            <a:r>
              <a:rPr lang="ru-RU" sz="2400" dirty="0" err="1" smtClean="0"/>
              <a:t>годишната</a:t>
            </a:r>
            <a:r>
              <a:rPr lang="ru-RU" sz="2400" dirty="0" smtClean="0"/>
              <a:t> </a:t>
            </a:r>
            <a:r>
              <a:rPr lang="ru-RU" sz="2400" dirty="0" err="1" smtClean="0"/>
              <a:t>данъчна</a:t>
            </a:r>
            <a:r>
              <a:rPr lang="ru-RU" sz="2400" dirty="0" smtClean="0"/>
              <a:t> декларация се </a:t>
            </a:r>
            <a:r>
              <a:rPr lang="ru-RU" sz="2400" dirty="0" err="1" smtClean="0"/>
              <a:t>подава</a:t>
            </a:r>
            <a:r>
              <a:rPr lang="ru-RU" sz="2400" dirty="0" smtClean="0"/>
              <a:t> и </a:t>
            </a:r>
            <a:r>
              <a:rPr lang="ru-RU" sz="2400" u="sng" dirty="0" err="1" smtClean="0">
                <a:hlinkClick r:id="rId3"/>
              </a:rPr>
              <a:t>годишен</a:t>
            </a:r>
            <a:r>
              <a:rPr lang="ru-RU" sz="2400" u="sng" dirty="0" smtClean="0">
                <a:hlinkClick r:id="rId3"/>
              </a:rPr>
              <a:t> отчет за </a:t>
            </a:r>
            <a:r>
              <a:rPr lang="ru-RU" sz="2400" u="sng" dirty="0" err="1" smtClean="0">
                <a:hlinkClick r:id="rId3"/>
              </a:rPr>
              <a:t>дейността</a:t>
            </a:r>
            <a:r>
              <a:rPr lang="ru-RU" sz="2400" dirty="0" smtClean="0"/>
              <a:t>. </a:t>
            </a:r>
          </a:p>
          <a:p>
            <a:pPr algn="just">
              <a:buNone/>
            </a:pPr>
            <a:r>
              <a:rPr lang="ru-RU" sz="2400" dirty="0" smtClean="0"/>
              <a:t>     	</a:t>
            </a:r>
            <a:r>
              <a:rPr lang="ru-RU" sz="2400" dirty="0" err="1" smtClean="0"/>
              <a:t>Съгласно</a:t>
            </a:r>
            <a:r>
              <a:rPr lang="ru-RU" sz="2400" dirty="0" smtClean="0"/>
              <a:t> § 1, т. 56 от ДР на ЗКПО </a:t>
            </a:r>
            <a:r>
              <a:rPr lang="ru-RU" sz="2400" dirty="0" err="1" smtClean="0"/>
              <a:t>годишен</a:t>
            </a:r>
            <a:r>
              <a:rPr lang="ru-RU" sz="2400" dirty="0" smtClean="0"/>
              <a:t> отчет за </a:t>
            </a:r>
            <a:r>
              <a:rPr lang="ru-RU" sz="2400" dirty="0" err="1" smtClean="0"/>
              <a:t>дейността</a:t>
            </a:r>
            <a:r>
              <a:rPr lang="ru-RU" sz="2400" dirty="0" smtClean="0"/>
              <a:t> е </a:t>
            </a:r>
            <a:r>
              <a:rPr lang="ru-RU" sz="2400" dirty="0" err="1" smtClean="0"/>
              <a:t>този</a:t>
            </a:r>
            <a:r>
              <a:rPr lang="ru-RU" sz="2400" dirty="0" smtClean="0"/>
              <a:t> по чл. 20, ал. 4 от Закона за </a:t>
            </a:r>
            <a:r>
              <a:rPr lang="ru-RU" sz="2400" dirty="0" err="1" smtClean="0"/>
              <a:t>статистиката</a:t>
            </a:r>
            <a:r>
              <a:rPr lang="ru-RU" sz="2400" dirty="0" smtClean="0"/>
              <a:t>.</a:t>
            </a:r>
          </a:p>
          <a:p>
            <a:pPr algn="just">
              <a:buNone/>
            </a:pPr>
            <a:endParaRPr lang="bg-BG" sz="2400" b="1" dirty="0" smtClean="0"/>
          </a:p>
          <a:p>
            <a:pPr algn="just"/>
            <a:endParaRPr lang="bg-BG" sz="2200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34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8579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lvl="0" algn="just">
              <a:buNone/>
            </a:pPr>
            <a:r>
              <a:rPr lang="bg-BG" b="1" dirty="0" smtClean="0"/>
              <a:t>    </a:t>
            </a:r>
            <a:r>
              <a:rPr lang="bg-BG" sz="2000" b="1" dirty="0" smtClean="0">
                <a:solidFill>
                  <a:srgbClr val="C00000"/>
                </a:solidFill>
              </a:rPr>
              <a:t>РАЗЯСНЕНИЯ НА ДАНЪЧНАТА АДМИНИСТРАЦИЯ ЗА ОПРЕДЕЛЯНЕ НА ПРИХОДИТЕ ОТ СТОПАНСКА ДЕЙНОСТ И ТЯХНОТО ОБЛАГАНЕ С ПИСМО № 24-00-1393 ОТ 2004 Г.</a:t>
            </a:r>
          </a:p>
          <a:p>
            <a:pPr lvl="0" algn="just">
              <a:buNone/>
            </a:pPr>
            <a:endParaRPr lang="bg-BG" sz="2000" b="1" dirty="0" smtClean="0"/>
          </a:p>
          <a:p>
            <a:pPr algn="just">
              <a:buNone/>
            </a:pPr>
            <a:r>
              <a:rPr lang="bg-BG" sz="2000" dirty="0" smtClean="0"/>
              <a:t>             В практиката възникват много </a:t>
            </a:r>
            <a:r>
              <a:rPr lang="bg-BG" sz="2000" b="1" u="sng" dirty="0" smtClean="0">
                <a:solidFill>
                  <a:srgbClr val="A50021"/>
                </a:solidFill>
              </a:rPr>
              <a:t>спорове</a:t>
            </a:r>
            <a:r>
              <a:rPr lang="bg-BG" sz="2000" dirty="0" smtClean="0"/>
              <a:t> по отношение на приходите, които следва да се третират като обект на данъчно облагане.</a:t>
            </a:r>
          </a:p>
          <a:p>
            <a:pPr algn="just">
              <a:buNone/>
            </a:pPr>
            <a:endParaRPr lang="bg-BG" sz="2000" dirty="0" smtClean="0"/>
          </a:p>
          <a:p>
            <a:pPr algn="just">
              <a:buNone/>
            </a:pPr>
            <a:r>
              <a:rPr lang="bg-BG" sz="2000" dirty="0" smtClean="0"/>
              <a:t>             В писмо </a:t>
            </a:r>
            <a:r>
              <a:rPr lang="bg-BG" sz="2000" b="1" dirty="0" smtClean="0"/>
              <a:t>№ 24-00-1393 от 05.07.2004 г</a:t>
            </a:r>
            <a:r>
              <a:rPr lang="bg-BG" sz="2000" dirty="0" smtClean="0"/>
              <a:t>. на Главна данъчна дирекция са </a:t>
            </a:r>
            <a:r>
              <a:rPr lang="bg-BG" sz="2000" b="1" i="1" u="sng" dirty="0" smtClean="0"/>
              <a:t>посочени критериите за определянето на приходите от стопанска дейност, които подлежат на облагане</a:t>
            </a:r>
            <a:r>
              <a:rPr lang="bg-BG" sz="2000" dirty="0" smtClean="0"/>
              <a:t>. Приходи от стопанска дейност са налице във всички случаи, в които бюджетната организация е образувала </a:t>
            </a:r>
            <a:r>
              <a:rPr lang="bg-BG" sz="2000" b="1" i="1" dirty="0" smtClean="0"/>
              <a:t>предприятие или не е организирала</a:t>
            </a:r>
            <a:r>
              <a:rPr lang="bg-BG" sz="2000" dirty="0" smtClean="0"/>
              <a:t>, но която изисква по предмет неговата дейност да се счита за стопанска, </a:t>
            </a:r>
            <a:r>
              <a:rPr lang="bg-BG" sz="2000" b="1" i="1" u="sng" dirty="0" smtClean="0">
                <a:solidFill>
                  <a:srgbClr val="A50021"/>
                </a:solidFill>
              </a:rPr>
              <a:t>въпреки че може и да не е посочена в чл.1, ал.1 </a:t>
            </a:r>
            <a:r>
              <a:rPr lang="bg-BG" sz="2000" b="1" i="1" dirty="0" smtClean="0"/>
              <a:t>от Търговския закон (ТЗ). </a:t>
            </a:r>
            <a:r>
              <a:rPr lang="bg-BG" sz="2000" dirty="0" smtClean="0"/>
              <a:t>Тук следва да се има предвид, че изброяването в чл. 1, ал. 1 от ТЗ е </a:t>
            </a:r>
            <a:r>
              <a:rPr lang="bg-BG" sz="2000" b="1" i="1" u="sng" dirty="0" smtClean="0"/>
              <a:t>неизчерпателн</a:t>
            </a:r>
            <a:r>
              <a:rPr lang="bg-BG" sz="2000" b="1" i="1" dirty="0" smtClean="0"/>
              <a:t>о.</a:t>
            </a:r>
            <a:r>
              <a:rPr lang="bg-BG" sz="2000" dirty="0" smtClean="0"/>
              <a:t> </a:t>
            </a:r>
          </a:p>
          <a:p>
            <a:pPr algn="just">
              <a:buNone/>
            </a:pPr>
            <a:endParaRPr lang="bg-BG" sz="2000" b="1" i="1" dirty="0" smtClean="0"/>
          </a:p>
          <a:p>
            <a:pPr algn="just">
              <a:buNone/>
            </a:pPr>
            <a:r>
              <a:rPr lang="bg-BG" sz="2000" dirty="0" smtClean="0"/>
              <a:t>		</a:t>
            </a:r>
          </a:p>
          <a:p>
            <a:pPr lvl="0" algn="just">
              <a:buNone/>
            </a:pPr>
            <a:endParaRPr lang="bg-BG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35</a:t>
            </a:fld>
            <a:endParaRPr lang="bg-BG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614366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algn="just">
              <a:buNone/>
            </a:pPr>
            <a:endParaRPr lang="bg-BG" sz="5000" dirty="0" smtClean="0"/>
          </a:p>
          <a:p>
            <a:pPr algn="just">
              <a:buNone/>
            </a:pPr>
            <a:r>
              <a:rPr lang="bg-BG" sz="6200" dirty="0" smtClean="0"/>
              <a:t>		Като критерий за определяне дали даден приход следва да се квалифицира от бюджетната организация като приход от стопанска дейност може да се използва следният подход:</a:t>
            </a:r>
          </a:p>
          <a:p>
            <a:pPr>
              <a:buNone/>
            </a:pPr>
            <a:r>
              <a:rPr lang="bg-BG" sz="6200" b="1" i="1" dirty="0" smtClean="0"/>
              <a:t>		Важно!</a:t>
            </a:r>
            <a:r>
              <a:rPr lang="bg-BG" sz="6200" i="1" dirty="0" smtClean="0"/>
              <a:t> </a:t>
            </a:r>
          </a:p>
          <a:p>
            <a:pPr algn="just">
              <a:buNone/>
            </a:pPr>
            <a:r>
              <a:rPr lang="bg-BG" sz="6200" b="1" i="1" dirty="0" smtClean="0"/>
              <a:t>		Счита се, че приходите на бюджетната организация </a:t>
            </a:r>
            <a:r>
              <a:rPr lang="bg-BG" sz="6200" b="1" i="1" u="sng" dirty="0" smtClean="0">
                <a:solidFill>
                  <a:srgbClr val="C00000"/>
                </a:solidFill>
              </a:rPr>
              <a:t>не са от стопанска дейност,</a:t>
            </a:r>
            <a:r>
              <a:rPr lang="bg-BG" sz="6200" b="1" i="1" dirty="0" smtClean="0"/>
              <a:t> когато едновременно (кумулативно) са изпълнени следните условия:</a:t>
            </a:r>
            <a:endParaRPr lang="bg-BG" sz="6200" dirty="0" smtClean="0"/>
          </a:p>
          <a:p>
            <a:pPr algn="just">
              <a:buNone/>
            </a:pPr>
            <a:r>
              <a:rPr lang="bg-BG" sz="6200" b="1" i="1" dirty="0" smtClean="0"/>
              <a:t>	- приходите се формират от извършване на сделки, задължението за предприемането на които е по силата на </a:t>
            </a:r>
            <a:r>
              <a:rPr lang="bg-BG" sz="6200" b="1" i="1" u="sng" dirty="0" smtClean="0">
                <a:solidFill>
                  <a:srgbClr val="A50021"/>
                </a:solidFill>
              </a:rPr>
              <a:t>нормативен акт</a:t>
            </a:r>
            <a:r>
              <a:rPr lang="bg-BG" sz="6200" b="1" i="1" dirty="0" smtClean="0"/>
              <a:t>, и</a:t>
            </a:r>
            <a:endParaRPr lang="bg-BG" sz="6200" dirty="0" smtClean="0"/>
          </a:p>
          <a:p>
            <a:pPr algn="just">
              <a:buNone/>
            </a:pPr>
            <a:r>
              <a:rPr lang="bg-BG" sz="6200" b="1" i="1" dirty="0" smtClean="0"/>
              <a:t>	-</a:t>
            </a:r>
            <a:r>
              <a:rPr lang="bg-BG" sz="6200" b="1" i="1" u="sng" dirty="0" smtClean="0"/>
              <a:t> цените на сделките </a:t>
            </a:r>
            <a:r>
              <a:rPr lang="bg-BG" sz="6200" b="1" i="1" u="sng" dirty="0" smtClean="0">
                <a:solidFill>
                  <a:srgbClr val="A50021"/>
                </a:solidFill>
              </a:rPr>
              <a:t>не се определят от бюджетната организация на пазарен принцип</a:t>
            </a:r>
            <a:r>
              <a:rPr lang="bg-BG" sz="6200" b="1" i="1" dirty="0" smtClean="0">
                <a:solidFill>
                  <a:srgbClr val="A50021"/>
                </a:solidFill>
              </a:rPr>
              <a:t> </a:t>
            </a:r>
            <a:r>
              <a:rPr lang="bg-BG" sz="6200" b="1" i="1" dirty="0" smtClean="0"/>
              <a:t>- такива са случаите, при които цените са определени </a:t>
            </a:r>
            <a:r>
              <a:rPr lang="bg-BG" sz="6200" b="1" i="1" dirty="0" smtClean="0">
                <a:solidFill>
                  <a:srgbClr val="A50021"/>
                </a:solidFill>
              </a:rPr>
              <a:t>в нормативен акт или тарифи</a:t>
            </a:r>
            <a:r>
              <a:rPr lang="bg-BG" sz="6200" b="1" i="1" dirty="0" smtClean="0"/>
              <a:t>, одобрени с нормативен акт, или когато в нормативен акт е заложено ограничение на цената до размера на извършените разходи</a:t>
            </a:r>
            <a:r>
              <a:rPr lang="bg-BG" sz="6200" b="1" dirty="0" smtClean="0"/>
              <a:t>.</a:t>
            </a:r>
            <a:endParaRPr lang="bg-BG" sz="6200" dirty="0" smtClean="0"/>
          </a:p>
          <a:p>
            <a:pPr>
              <a:buNone/>
            </a:pPr>
            <a:endParaRPr lang="bg-BG" sz="6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36</a:t>
            </a:fld>
            <a:endParaRPr lang="bg-BG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4294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lvl="0" algn="ctr">
              <a:buNone/>
            </a:pPr>
            <a:r>
              <a:rPr lang="bg-BG" sz="2400" b="1" dirty="0" smtClean="0"/>
              <a:t>Примери за приходи, които </a:t>
            </a:r>
            <a:r>
              <a:rPr lang="bg-BG" sz="2400" b="1" u="sng" dirty="0" smtClean="0">
                <a:solidFill>
                  <a:srgbClr val="A50021"/>
                </a:solidFill>
              </a:rPr>
              <a:t>не се облагат </a:t>
            </a:r>
            <a:r>
              <a:rPr lang="bg-BG" sz="2400" b="1" dirty="0" smtClean="0"/>
              <a:t>по реда на чл. 248 от ЗКПО</a:t>
            </a:r>
          </a:p>
          <a:p>
            <a:pPr algn="just">
              <a:buNone/>
            </a:pPr>
            <a:r>
              <a:rPr lang="bg-BG" sz="2000" dirty="0" smtClean="0"/>
              <a:t>		</a:t>
            </a:r>
            <a:r>
              <a:rPr lang="bg-BG" sz="2000" dirty="0" smtClean="0">
                <a:solidFill>
                  <a:schemeClr val="tx1"/>
                </a:solidFill>
              </a:rPr>
              <a:t>На практика приходи от нестопанска дейност на бюджетните организации са така наречените </a:t>
            </a:r>
            <a:r>
              <a:rPr lang="bg-BG" sz="2000" b="1" dirty="0" smtClean="0">
                <a:solidFill>
                  <a:schemeClr val="tx1"/>
                </a:solidFill>
              </a:rPr>
              <a:t>бюджетни приходи, които са необлагаеми. </a:t>
            </a:r>
          </a:p>
          <a:p>
            <a:pPr algn="just">
              <a:buNone/>
            </a:pPr>
            <a:endParaRPr lang="bg-BG" sz="20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Това са: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- </a:t>
            </a:r>
            <a:r>
              <a:rPr lang="bg-BG" sz="2400" b="1" u="sng" dirty="0" smtClean="0">
                <a:solidFill>
                  <a:schemeClr val="tx1"/>
                </a:solidFill>
              </a:rPr>
              <a:t>местните такси, събирани от общините съгласно ЗМДТ по </a:t>
            </a:r>
            <a:r>
              <a:rPr lang="bg-BG" sz="2400" b="1" u="sng" dirty="0" smtClean="0">
                <a:solidFill>
                  <a:srgbClr val="A50021"/>
                </a:solidFill>
              </a:rPr>
              <a:t>чл. 6, ал. 1.</a:t>
            </a:r>
            <a:endParaRPr lang="bg-BG" sz="2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000" b="1" i="1" dirty="0" smtClean="0">
                <a:solidFill>
                  <a:schemeClr val="tx1"/>
                </a:solidFill>
              </a:rPr>
              <a:t>	Чл. 6.</a:t>
            </a:r>
            <a:r>
              <a:rPr lang="bg-BG" sz="2000" i="1" dirty="0" smtClean="0">
                <a:solidFill>
                  <a:schemeClr val="tx1"/>
                </a:solidFill>
              </a:rPr>
              <a:t>  (1) Общините събират следните местни такси:</a:t>
            </a:r>
            <a:endParaRPr lang="bg-BG" sz="2000" dirty="0" smtClean="0">
              <a:solidFill>
                <a:schemeClr val="tx1"/>
              </a:solidFill>
            </a:endParaRPr>
          </a:p>
          <a:p>
            <a:r>
              <a:rPr lang="bg-BG" sz="2000" dirty="0" smtClean="0"/>
              <a:t>а) за битови отпадъци;</a:t>
            </a:r>
          </a:p>
          <a:p>
            <a:r>
              <a:rPr lang="bg-BG" sz="2000" dirty="0" smtClean="0"/>
              <a:t>б) за ползване на пазари, тържища, панаири, тротоари, площади и улични платна;</a:t>
            </a:r>
          </a:p>
          <a:p>
            <a:r>
              <a:rPr lang="bg-BG" sz="2000" dirty="0" smtClean="0"/>
              <a:t>в)  изм. - ДВ, бр. 17 от 2022 г., в сила от 01.04.2022 г.) за ползване на детски кухни, лагери, общежития и социални услуги, финансирани от общинския бюджет;</a:t>
            </a:r>
          </a:p>
          <a:p>
            <a:r>
              <a:rPr lang="bg-BG" sz="2000" dirty="0" smtClean="0"/>
              <a:t>г)  отм. в сила от 01.04.2022 г.)</a:t>
            </a:r>
          </a:p>
          <a:p>
            <a:r>
              <a:rPr lang="bg-BG" sz="2000" dirty="0" smtClean="0"/>
              <a:t>д) за технически услуги;</a:t>
            </a:r>
          </a:p>
          <a:p>
            <a:r>
              <a:rPr lang="bg-BG" sz="2000" dirty="0" smtClean="0"/>
              <a:t>е) за административни услуги;</a:t>
            </a:r>
          </a:p>
          <a:p>
            <a:r>
              <a:rPr lang="bg-BG" sz="2000" dirty="0" smtClean="0"/>
              <a:t>ж) за откупуване на гробни места;</a:t>
            </a:r>
          </a:p>
          <a:p>
            <a:r>
              <a:rPr lang="bg-BG" sz="2000" dirty="0" smtClean="0"/>
              <a:t>з) за дейности по обща подкрепа по смисъла на Закона за предучилищното и училищното образование, които не се финансират от държавния бюджет и се осъществяват от центровете за подкрепа за личностно развитие;</a:t>
            </a:r>
          </a:p>
          <a:p>
            <a:r>
              <a:rPr lang="bg-BG" sz="2000" dirty="0" smtClean="0"/>
              <a:t>и) за притежаване на куче;</a:t>
            </a:r>
          </a:p>
          <a:p>
            <a:r>
              <a:rPr lang="bg-BG" sz="2000" dirty="0" smtClean="0"/>
              <a:t>к) други местни такси, определени със закон.</a:t>
            </a:r>
          </a:p>
          <a:p>
            <a:pPr algn="just">
              <a:buNone/>
            </a:pPr>
            <a:endParaRPr lang="bg-BG" sz="2000" dirty="0" smtClean="0"/>
          </a:p>
          <a:p>
            <a:pPr lvl="0" algn="ctr">
              <a:buNone/>
            </a:pPr>
            <a:endParaRPr lang="bg-BG" sz="2000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37</a:t>
            </a:fld>
            <a:endParaRPr lang="bg-BG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8579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endParaRPr lang="bg-BG" sz="2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000" b="1" i="1" dirty="0" smtClean="0"/>
              <a:t>		- държавните такси</a:t>
            </a:r>
            <a:r>
              <a:rPr lang="bg-BG" sz="2000" dirty="0" smtClean="0"/>
              <a:t>, които се събират от органите на държавната власт и другите бюджетни организации в размери, определени с тарифи, одобрени от Министерския съвет и постъпващи в държавния бюджет по реда на Закона за държавните такси; </a:t>
            </a:r>
          </a:p>
          <a:p>
            <a:pPr algn="just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		-  приходите от </a:t>
            </a:r>
            <a:r>
              <a:rPr lang="bg-BG" sz="2000" b="1" i="1" dirty="0" smtClean="0">
                <a:solidFill>
                  <a:schemeClr val="tx1"/>
                </a:solidFill>
              </a:rPr>
              <a:t>предоставяне на обществена информация</a:t>
            </a:r>
            <a:r>
              <a:rPr lang="bg-BG" sz="2000" dirty="0" smtClean="0">
                <a:solidFill>
                  <a:schemeClr val="tx1"/>
                </a:solidFill>
              </a:rPr>
              <a:t> във връзка с изискванията на </a:t>
            </a:r>
            <a:r>
              <a:rPr lang="bg-BG" sz="2000" b="1" i="1" dirty="0" smtClean="0">
                <a:solidFill>
                  <a:schemeClr val="tx1"/>
                </a:solidFill>
              </a:rPr>
              <a:t>Закона за достъп до обществена информация </a:t>
            </a:r>
            <a:r>
              <a:rPr lang="bg-BG" sz="2000" dirty="0" smtClean="0">
                <a:solidFill>
                  <a:schemeClr val="tx1"/>
                </a:solidFill>
              </a:rPr>
              <a:t>в случаите, в които разходите по предоставяне на обществена информация се заплащат по нормативи, определени от министъра на финансите. </a:t>
            </a:r>
          </a:p>
          <a:p>
            <a:pPr algn="just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   		  Достъпът до обществена информация се предоставя след заплащане на определените разходи, съгласно </a:t>
            </a:r>
            <a:r>
              <a:rPr lang="bg-BG" sz="2000" u="sng" dirty="0" smtClean="0">
                <a:solidFill>
                  <a:schemeClr val="tx1"/>
                </a:solidFill>
                <a:hlinkClick r:id="rId2"/>
              </a:rPr>
              <a:t>Заповед № ЗМФ-1472 от 29 ноември 2011 г.</a:t>
            </a:r>
            <a:r>
              <a:rPr lang="bg-BG" sz="2000" dirty="0" smtClean="0">
                <a:solidFill>
                  <a:schemeClr val="tx1"/>
                </a:solidFill>
              </a:rPr>
              <a:t> (</a:t>
            </a:r>
            <a:r>
              <a:rPr lang="bg-BG" sz="2000" dirty="0" err="1" smtClean="0">
                <a:solidFill>
                  <a:schemeClr val="tx1"/>
                </a:solidFill>
              </a:rPr>
              <a:t>обн</a:t>
            </a:r>
            <a:r>
              <a:rPr lang="bg-BG" sz="2000" dirty="0" smtClean="0">
                <a:solidFill>
                  <a:schemeClr val="tx1"/>
                </a:solidFill>
              </a:rPr>
              <a:t>.,  ДВ, бр. 98 от 2011 г.) </a:t>
            </a:r>
            <a:r>
              <a:rPr lang="bg-BG" sz="2000" b="1" dirty="0" smtClean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на министъра на финансите за определяне на нормативи за разходите при предоставяне на обществена информация по ЗДОИ в сила от 1 януари 2012 г. според вида на носителя и представяне на платежен документ. Таксите се заплащат се по банков път. В случай че е спазено заложеното в закона изискване за формиране на стойността на разходите, които заявителите следва да заплатят, за бюджетната организация </a:t>
            </a:r>
            <a:r>
              <a:rPr lang="bg-BG" sz="2000" b="1" dirty="0" smtClean="0">
                <a:solidFill>
                  <a:schemeClr val="tx1"/>
                </a:solidFill>
              </a:rPr>
              <a:t>не възниква </a:t>
            </a:r>
            <a:r>
              <a:rPr lang="bg-BG" sz="2000" dirty="0" smtClean="0">
                <a:solidFill>
                  <a:schemeClr val="tx1"/>
                </a:solidFill>
              </a:rPr>
              <a:t>облагаем приход.</a:t>
            </a:r>
          </a:p>
          <a:p>
            <a:pPr algn="just"/>
            <a:endParaRPr lang="bg-BG" sz="2000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38</a:t>
            </a:fld>
            <a:endParaRPr lang="bg-BG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3579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lvl="0" algn="just"/>
            <a:endParaRPr lang="bg-BG" dirty="0" smtClean="0"/>
          </a:p>
          <a:p>
            <a:pPr lvl="0" algn="just">
              <a:buNone/>
            </a:pPr>
            <a:r>
              <a:rPr lang="bg-BG" sz="3600" dirty="0" smtClean="0">
                <a:solidFill>
                  <a:schemeClr val="tx1"/>
                </a:solidFill>
              </a:rPr>
              <a:t>	       - в определени случаи, когато се </a:t>
            </a:r>
            <a:r>
              <a:rPr lang="bg-BG" sz="3600" b="1" i="1" dirty="0" smtClean="0">
                <a:solidFill>
                  <a:schemeClr val="tx1"/>
                </a:solidFill>
              </a:rPr>
              <a:t>продава тръжна документация</a:t>
            </a:r>
            <a:r>
              <a:rPr lang="bg-BG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(</a:t>
            </a:r>
            <a:r>
              <a:rPr lang="bg-BG" sz="3600" dirty="0" smtClean="0">
                <a:solidFill>
                  <a:schemeClr val="tx1"/>
                </a:solidFill>
              </a:rPr>
              <a:t>ЗОС и др.</a:t>
            </a:r>
            <a:r>
              <a:rPr lang="en-US" sz="3600" dirty="0" smtClean="0">
                <a:solidFill>
                  <a:schemeClr val="tx1"/>
                </a:solidFill>
              </a:rPr>
              <a:t>) </a:t>
            </a:r>
            <a:r>
              <a:rPr lang="bg-BG" sz="3600" dirty="0" smtClean="0">
                <a:solidFill>
                  <a:schemeClr val="tx1"/>
                </a:solidFill>
              </a:rPr>
              <a:t>за участие в конкурси и търгове по реда на приета наредба от </a:t>
            </a:r>
            <a:r>
              <a:rPr lang="bg-BG" sz="3600" dirty="0" err="1" smtClean="0">
                <a:solidFill>
                  <a:schemeClr val="tx1"/>
                </a:solidFill>
              </a:rPr>
              <a:t>ОбС</a:t>
            </a:r>
            <a:r>
              <a:rPr lang="bg-BG" sz="3600" dirty="0" smtClean="0">
                <a:solidFill>
                  <a:schemeClr val="tx1"/>
                </a:solidFill>
              </a:rPr>
              <a:t>, или други плащания, които са до размера на </a:t>
            </a:r>
            <a:r>
              <a:rPr lang="bg-BG" sz="3600" b="1" i="1" dirty="0" smtClean="0">
                <a:solidFill>
                  <a:schemeClr val="tx1"/>
                </a:solidFill>
              </a:rPr>
              <a:t>действителните разходи, не се дължи данък върху приходите по реда на ЗКПО. </a:t>
            </a:r>
            <a:r>
              <a:rPr lang="bg-BG" sz="3600" dirty="0" smtClean="0">
                <a:solidFill>
                  <a:schemeClr val="tx1"/>
                </a:solidFill>
              </a:rPr>
              <a:t>Цената на документацията не може да бъде по-висока от действителните разходи за нейното изработване. </a:t>
            </a:r>
            <a:endParaRPr lang="en-US" sz="3600" dirty="0" smtClean="0">
              <a:solidFill>
                <a:schemeClr val="tx1"/>
              </a:solidFill>
            </a:endParaRPr>
          </a:p>
          <a:p>
            <a:pPr lvl="0" algn="just">
              <a:buFontTx/>
              <a:buChar char="-"/>
            </a:pPr>
            <a:r>
              <a:rPr lang="bg-BG" sz="3600" dirty="0" smtClean="0">
                <a:solidFill>
                  <a:schemeClr val="tx1"/>
                </a:solidFill>
              </a:rPr>
              <a:t> </a:t>
            </a:r>
          </a:p>
          <a:p>
            <a:pPr lvl="0" algn="just">
              <a:buFontTx/>
              <a:buChar char="-"/>
            </a:pPr>
            <a:r>
              <a:rPr lang="bg-BG" sz="3600" dirty="0" smtClean="0">
                <a:solidFill>
                  <a:schemeClr val="tx1"/>
                </a:solidFill>
              </a:rPr>
              <a:t>         За бюджетната организация </a:t>
            </a:r>
            <a:r>
              <a:rPr lang="bg-BG" sz="3600" b="1" i="1" dirty="0" smtClean="0">
                <a:solidFill>
                  <a:schemeClr val="tx1"/>
                </a:solidFill>
              </a:rPr>
              <a:t>не възниква облагаем </a:t>
            </a:r>
            <a:r>
              <a:rPr lang="bg-BG" sz="3600" dirty="0" smtClean="0">
                <a:solidFill>
                  <a:schemeClr val="tx1"/>
                </a:solidFill>
              </a:rPr>
              <a:t>по реда на чл. 248 от ЗКПО приход при условие, </a:t>
            </a:r>
            <a:r>
              <a:rPr lang="bg-BG" sz="3600" b="1" i="1" dirty="0" smtClean="0">
                <a:solidFill>
                  <a:schemeClr val="tx1"/>
                </a:solidFill>
              </a:rPr>
              <a:t>че цената на конкурсната документация не надвишава действително извършените разходи </a:t>
            </a:r>
            <a:r>
              <a:rPr lang="bg-BG" sz="3600" b="1" dirty="0" smtClean="0">
                <a:solidFill>
                  <a:schemeClr val="tx1"/>
                </a:solidFill>
              </a:rPr>
              <a:t>(</a:t>
            </a:r>
            <a:r>
              <a:rPr lang="bg-BG" sz="3600" b="1" dirty="0" smtClean="0">
                <a:solidFill>
                  <a:srgbClr val="A50021"/>
                </a:solidFill>
              </a:rPr>
              <a:t>Решение на ВАС 10979 от 09.11.2007 г.).</a:t>
            </a:r>
            <a:r>
              <a:rPr lang="bg-BG" sz="3600" dirty="0" smtClean="0"/>
              <a:t> </a:t>
            </a:r>
          </a:p>
          <a:p>
            <a:pPr lvl="0" algn="just">
              <a:buFontTx/>
              <a:buChar char="-"/>
            </a:pPr>
            <a:r>
              <a:rPr lang="bg-BG" sz="3600" dirty="0" smtClean="0"/>
              <a:t>         В случай, че същата се </a:t>
            </a:r>
            <a:r>
              <a:rPr lang="bg-BG" sz="3600" b="1" i="1" dirty="0" smtClean="0"/>
              <a:t>продава във връзка с осъществяваната стопанска дейност е</a:t>
            </a:r>
            <a:r>
              <a:rPr lang="bg-BG" sz="3600" dirty="0" smtClean="0"/>
              <a:t> налице приход от стопанска дейност, независимо че цената на документацията е до размера на действителните разходи. Указания за счетоводното отчитане на приходите от продажбата на тръжната документация са дадени в </a:t>
            </a:r>
            <a:r>
              <a:rPr lang="bg-BG" sz="3600" b="1" dirty="0" smtClean="0"/>
              <a:t>т. 16 от ДДС № 07 от 2009 г. на МФ.</a:t>
            </a:r>
            <a:endParaRPr lang="en-US" sz="3600" b="1" dirty="0" smtClean="0"/>
          </a:p>
          <a:p>
            <a:pPr lvl="0" algn="just">
              <a:buNone/>
            </a:pPr>
            <a:r>
              <a:rPr lang="bg-BG" sz="3600" b="1" dirty="0" smtClean="0">
                <a:solidFill>
                  <a:srgbClr val="A50021"/>
                </a:solidFill>
              </a:rPr>
              <a:t>           </a:t>
            </a:r>
            <a:r>
              <a:rPr lang="en-US" sz="3600" b="1" dirty="0" smtClean="0">
                <a:solidFill>
                  <a:srgbClr val="A50021"/>
                </a:solidFill>
              </a:rPr>
              <a:t>- </a:t>
            </a:r>
            <a:r>
              <a:rPr lang="bg-BG" sz="3600" b="1" i="1" dirty="0" smtClean="0">
                <a:solidFill>
                  <a:schemeClr val="tx1"/>
                </a:solidFill>
              </a:rPr>
              <a:t>възстановяване от наематели  </a:t>
            </a:r>
            <a:r>
              <a:rPr lang="bg-BG" sz="3600" dirty="0" smtClean="0">
                <a:solidFill>
                  <a:schemeClr val="tx1"/>
                </a:solidFill>
              </a:rPr>
              <a:t>на разходи за консумативи – ел. енергия, вода, топлоенергия и др. – отчита се като </a:t>
            </a:r>
            <a:r>
              <a:rPr lang="bg-BG" sz="3600" dirty="0" err="1" smtClean="0">
                <a:solidFill>
                  <a:schemeClr val="tx1"/>
                </a:solidFill>
              </a:rPr>
              <a:t>разчетно</a:t>
            </a:r>
            <a:r>
              <a:rPr lang="bg-BG" sz="3600" dirty="0" smtClean="0">
                <a:solidFill>
                  <a:schemeClr val="tx1"/>
                </a:solidFill>
              </a:rPr>
              <a:t> </a:t>
            </a:r>
            <a:r>
              <a:rPr lang="bg-BG" sz="3600" dirty="0" err="1" smtClean="0">
                <a:solidFill>
                  <a:schemeClr val="tx1"/>
                </a:solidFill>
              </a:rPr>
              <a:t>взаим</a:t>
            </a:r>
            <a:r>
              <a:rPr lang="bg-BG" sz="3600" dirty="0" smtClean="0">
                <a:solidFill>
                  <a:schemeClr val="tx1"/>
                </a:solidFill>
              </a:rPr>
              <a:t>., а не като приход </a:t>
            </a:r>
            <a:r>
              <a:rPr lang="en-US" sz="3600" dirty="0" smtClean="0">
                <a:solidFill>
                  <a:schemeClr val="tx1"/>
                </a:solidFill>
              </a:rPr>
              <a:t>(</a:t>
            </a:r>
            <a:r>
              <a:rPr lang="bg-BG" sz="3600" dirty="0" smtClean="0">
                <a:solidFill>
                  <a:schemeClr val="tx1"/>
                </a:solidFill>
              </a:rPr>
              <a:t>писмо 24-34-49 от 07.05.2014 г. на НАП</a:t>
            </a:r>
            <a:r>
              <a:rPr lang="en-US" sz="3600" dirty="0" smtClean="0">
                <a:solidFill>
                  <a:schemeClr val="tx1"/>
                </a:solidFill>
              </a:rPr>
              <a:t>)</a:t>
            </a:r>
            <a:r>
              <a:rPr lang="bg-BG" sz="3600" dirty="0" smtClean="0">
                <a:solidFill>
                  <a:schemeClr val="tx1"/>
                </a:solidFill>
              </a:rPr>
              <a:t>.</a:t>
            </a:r>
          </a:p>
          <a:p>
            <a:pPr lvl="0" algn="just">
              <a:buNone/>
            </a:pPr>
            <a:r>
              <a:rPr lang="bg-BG" sz="3600" dirty="0" smtClean="0">
                <a:solidFill>
                  <a:schemeClr val="tx1"/>
                </a:solidFill>
              </a:rPr>
              <a:t>           - приходи </a:t>
            </a:r>
            <a:r>
              <a:rPr lang="bg-BG" sz="3600" b="1" i="1" dirty="0" smtClean="0">
                <a:solidFill>
                  <a:schemeClr val="tx1"/>
                </a:solidFill>
              </a:rPr>
              <a:t>от лихви по банкови сметки  </a:t>
            </a:r>
            <a:r>
              <a:rPr lang="bg-BG" sz="3600" dirty="0" smtClean="0">
                <a:solidFill>
                  <a:schemeClr val="tx1"/>
                </a:solidFill>
              </a:rPr>
              <a:t>- не се облагат, </a:t>
            </a:r>
            <a:r>
              <a:rPr lang="bg-BG" sz="3600" dirty="0" err="1" smtClean="0">
                <a:solidFill>
                  <a:schemeClr val="tx1"/>
                </a:solidFill>
              </a:rPr>
              <a:t>осван</a:t>
            </a:r>
            <a:r>
              <a:rPr lang="bg-BG" sz="3600" dirty="0" smtClean="0">
                <a:solidFill>
                  <a:schemeClr val="tx1"/>
                </a:solidFill>
              </a:rPr>
              <a:t> в случаите, когато влагането на средства в банки се извършва по занятие </a:t>
            </a:r>
            <a:r>
              <a:rPr lang="en-US" sz="3600" dirty="0" smtClean="0">
                <a:solidFill>
                  <a:schemeClr val="tx1"/>
                </a:solidFill>
              </a:rPr>
              <a:t>(</a:t>
            </a:r>
            <a:r>
              <a:rPr lang="bg-BG" sz="3600" dirty="0" smtClean="0">
                <a:solidFill>
                  <a:schemeClr val="tx1"/>
                </a:solidFill>
              </a:rPr>
              <a:t>Решение на ВАС 6022 от 10.05.2010 г.</a:t>
            </a:r>
            <a:r>
              <a:rPr lang="en-US" sz="3600" dirty="0" smtClean="0">
                <a:solidFill>
                  <a:schemeClr val="tx1"/>
                </a:solidFill>
              </a:rPr>
              <a:t>)</a:t>
            </a:r>
            <a:endParaRPr lang="bg-BG" sz="3600" dirty="0" smtClean="0">
              <a:solidFill>
                <a:schemeClr val="tx1"/>
              </a:solidFill>
            </a:endParaRPr>
          </a:p>
          <a:p>
            <a:endParaRPr lang="bg-BG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39</a:t>
            </a:fld>
            <a:endParaRPr lang="bg-BG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64360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>
              <a:buNone/>
            </a:pPr>
            <a:endParaRPr lang="bg-BG" b="1" dirty="0" smtClean="0"/>
          </a:p>
          <a:p>
            <a:pPr lvl="0">
              <a:buNone/>
            </a:pPr>
            <a:r>
              <a:rPr lang="bg-BG" sz="2800" i="1" dirty="0" smtClean="0">
                <a:solidFill>
                  <a:srgbClr val="C00000"/>
                </a:solidFill>
              </a:rPr>
              <a:t>1</a:t>
            </a:r>
            <a:r>
              <a:rPr lang="bg-BG" i="1" dirty="0" smtClean="0">
                <a:solidFill>
                  <a:srgbClr val="FF0000"/>
                </a:solidFill>
              </a:rPr>
              <a:t>. </a:t>
            </a:r>
            <a:r>
              <a:rPr lang="bg-BG" b="1" i="1" dirty="0" smtClean="0">
                <a:solidFill>
                  <a:srgbClr val="C00000"/>
                </a:solidFill>
              </a:rPr>
              <a:t>Специфика при отчитане на книгите в библиотеките</a:t>
            </a:r>
          </a:p>
          <a:p>
            <a:pPr lvl="0">
              <a:buNone/>
            </a:pPr>
            <a:endParaRPr lang="bg-BG" i="1" dirty="0" smtClean="0"/>
          </a:p>
          <a:p>
            <a:pPr>
              <a:buNone/>
            </a:pPr>
            <a:r>
              <a:rPr lang="en-US" i="1" dirty="0" smtClean="0"/>
              <a:t>   </a:t>
            </a:r>
            <a:r>
              <a:rPr lang="bg-BG" i="1" dirty="0" smtClean="0"/>
              <a:t>Указания в ДДС № 14 от 2013 г. </a:t>
            </a:r>
          </a:p>
          <a:p>
            <a:pPr>
              <a:buNone/>
            </a:pPr>
            <a:r>
              <a:rPr lang="en-US" i="1" dirty="0" smtClean="0"/>
              <a:t>   </a:t>
            </a:r>
            <a:r>
              <a:rPr lang="bg-BG" i="1" dirty="0" smtClean="0"/>
              <a:t>Изискване на Закона за обществените библиотеки.</a:t>
            </a:r>
          </a:p>
          <a:p>
            <a:pPr>
              <a:buNone/>
            </a:pPr>
            <a:r>
              <a:rPr lang="bg-BG" i="1" dirty="0" smtClean="0"/>
              <a:t> </a:t>
            </a:r>
            <a:r>
              <a:rPr lang="en-US" i="1" dirty="0" smtClean="0"/>
              <a:t>  </a:t>
            </a:r>
            <a:r>
              <a:rPr lang="bg-BG" i="1" dirty="0" smtClean="0"/>
              <a:t>Счетоводно отчитане.</a:t>
            </a:r>
          </a:p>
          <a:p>
            <a:pPr>
              <a:buNone/>
            </a:pPr>
            <a:r>
              <a:rPr lang="bg-BG" i="1" dirty="0" smtClean="0"/>
              <a:t> </a:t>
            </a:r>
            <a:r>
              <a:rPr lang="en-US" i="1" dirty="0" smtClean="0"/>
              <a:t>  </a:t>
            </a:r>
            <a:r>
              <a:rPr lang="bg-BG" i="1" dirty="0" smtClean="0"/>
              <a:t>Осчетоводяване на безплатните учебници на учениците.</a:t>
            </a:r>
          </a:p>
          <a:p>
            <a:r>
              <a:rPr lang="bg-BG" i="1" dirty="0" smtClean="0"/>
              <a:t> </a:t>
            </a:r>
            <a:endParaRPr lang="bg-BG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</a:t>
            </a:fld>
            <a:endParaRPr lang="bg-BG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4294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bg-BG" sz="2900" b="1" dirty="0" smtClean="0"/>
              <a:t>	</a:t>
            </a:r>
          </a:p>
          <a:p>
            <a:pPr lvl="0">
              <a:buNone/>
            </a:pPr>
            <a:r>
              <a:rPr lang="bg-BG" sz="2900" b="1" dirty="0" smtClean="0"/>
              <a:t>	</a:t>
            </a:r>
            <a:r>
              <a:rPr lang="bg-BG" b="1" dirty="0" smtClean="0"/>
              <a:t>Примери за приходи, които се облагат по реда на чл. 248 от ЗКПО</a:t>
            </a:r>
          </a:p>
          <a:p>
            <a:pPr algn="just">
              <a:buNone/>
            </a:pPr>
            <a:r>
              <a:rPr lang="bg-BG" dirty="0" smtClean="0"/>
              <a:t>		</a:t>
            </a:r>
          </a:p>
          <a:p>
            <a:pPr algn="just">
              <a:buNone/>
            </a:pPr>
            <a:r>
              <a:rPr lang="bg-BG" dirty="0" smtClean="0"/>
              <a:t>		Приходите, които се третират като </a:t>
            </a:r>
            <a:r>
              <a:rPr lang="bg-BG" b="1" i="1" dirty="0" smtClean="0"/>
              <a:t>приходи от стопанска дейност </a:t>
            </a:r>
            <a:r>
              <a:rPr lang="bg-BG" dirty="0" smtClean="0"/>
              <a:t>в бюджетните организации и са облагаеми са от: </a:t>
            </a:r>
          </a:p>
          <a:p>
            <a:pPr lvl="0" algn="just">
              <a:buNone/>
            </a:pPr>
            <a:r>
              <a:rPr lang="bg-BG" b="1" dirty="0" smtClean="0"/>
              <a:t>		- </a:t>
            </a:r>
            <a:r>
              <a:rPr lang="bg-BG" b="1" u="sng" dirty="0" smtClean="0"/>
              <a:t>отдаване под наем </a:t>
            </a:r>
            <a:r>
              <a:rPr lang="bg-BG" dirty="0" smtClean="0"/>
              <a:t>на недвижимо и движимо имущество;</a:t>
            </a:r>
          </a:p>
          <a:p>
            <a:pPr lvl="0" algn="just">
              <a:buNone/>
            </a:pPr>
            <a:r>
              <a:rPr lang="bg-BG" b="1" dirty="0" smtClean="0"/>
              <a:t>		- </a:t>
            </a:r>
            <a:r>
              <a:rPr lang="bg-BG" b="1" u="sng" dirty="0" smtClean="0"/>
              <a:t>от продажби по чл. 35, ал. 1 от ЗОС </a:t>
            </a:r>
            <a:r>
              <a:rPr lang="bg-BG" dirty="0" smtClean="0"/>
              <a:t>– извършват се чрез търг или конкурс по </a:t>
            </a:r>
            <a:r>
              <a:rPr lang="bg-BG" dirty="0" err="1" smtClean="0"/>
              <a:t>паз</a:t>
            </a:r>
            <a:r>
              <a:rPr lang="bg-BG" dirty="0" smtClean="0"/>
              <a:t>. цени съгласно чл. 41, ал. 2 от ЗОС</a:t>
            </a:r>
          </a:p>
          <a:p>
            <a:pPr lvl="0" algn="just">
              <a:buFontTx/>
              <a:buChar char="-"/>
            </a:pPr>
            <a:r>
              <a:rPr lang="en-US" i="1" dirty="0" smtClean="0">
                <a:cs typeface="Times New Roman" pitchFamily="18" charset="0"/>
              </a:rPr>
              <a:t>(</a:t>
            </a:r>
            <a:r>
              <a:rPr lang="bg-BG" i="1" dirty="0" smtClean="0">
                <a:cs typeface="Times New Roman" pitchFamily="18" charset="0"/>
              </a:rPr>
              <a:t>Решение  на ВАС № 9568 от 08.07.2010 г. </a:t>
            </a:r>
            <a:r>
              <a:rPr lang="en-US" i="1" dirty="0" smtClean="0">
                <a:cs typeface="Times New Roman" pitchFamily="18" charset="0"/>
              </a:rPr>
              <a:t>)</a:t>
            </a:r>
            <a:r>
              <a:rPr lang="bg-BG" i="1" dirty="0" smtClean="0">
                <a:cs typeface="Times New Roman" pitchFamily="18" charset="0"/>
              </a:rPr>
              <a:t>;</a:t>
            </a:r>
          </a:p>
          <a:p>
            <a:pPr lvl="0" algn="just">
              <a:buNone/>
            </a:pPr>
            <a:r>
              <a:rPr lang="bg-BG" dirty="0" smtClean="0"/>
              <a:t>		- във връзка </a:t>
            </a:r>
            <a:r>
              <a:rPr lang="bg-BG" b="1" u="sng" dirty="0" smtClean="0"/>
              <a:t>с промяна на границите на УПИ </a:t>
            </a:r>
            <a:r>
              <a:rPr lang="bg-BG" dirty="0" smtClean="0"/>
              <a:t>по чл. 15, ал. 5 от ЗУТ 	</a:t>
            </a:r>
            <a:r>
              <a:rPr lang="en-US" dirty="0" smtClean="0"/>
              <a:t>– </a:t>
            </a:r>
            <a:r>
              <a:rPr lang="bg-BG" dirty="0" smtClean="0"/>
              <a:t>при промяна на границите на УПИ – общинска собственост, договорите се сключват по пазарни цени </a:t>
            </a:r>
            <a:r>
              <a:rPr lang="en-US" i="1" dirty="0" smtClean="0">
                <a:cs typeface="Times New Roman" pitchFamily="18" charset="0"/>
              </a:rPr>
              <a:t>(</a:t>
            </a:r>
            <a:r>
              <a:rPr lang="bg-BG" i="1" dirty="0" smtClean="0">
                <a:cs typeface="Times New Roman" pitchFamily="18" charset="0"/>
              </a:rPr>
              <a:t>Решение на ВАС № 10282 и 10283 от 03.08.2003 г.</a:t>
            </a:r>
            <a:r>
              <a:rPr lang="en-US" i="1" dirty="0" smtClean="0">
                <a:cs typeface="Times New Roman" pitchFamily="18" charset="0"/>
              </a:rPr>
              <a:t>)</a:t>
            </a:r>
            <a:r>
              <a:rPr lang="bg-BG" i="1" dirty="0" smtClean="0">
                <a:cs typeface="Times New Roman" pitchFamily="18" charset="0"/>
              </a:rPr>
              <a:t>;</a:t>
            </a:r>
          </a:p>
          <a:p>
            <a:pPr lvl="0" algn="just">
              <a:buNone/>
            </a:pPr>
            <a:r>
              <a:rPr lang="bg-BG" dirty="0" smtClean="0"/>
              <a:t>		- </a:t>
            </a:r>
            <a:r>
              <a:rPr lang="bg-BG" b="1" u="sng" dirty="0" smtClean="0"/>
              <a:t>от отдаване на концесия </a:t>
            </a:r>
            <a:r>
              <a:rPr lang="bg-BG" dirty="0" smtClean="0"/>
              <a:t>на публична държавна или общинска собственост;</a:t>
            </a:r>
            <a:r>
              <a:rPr lang="bg-BG" b="1" dirty="0" smtClean="0"/>
              <a:t> </a:t>
            </a:r>
            <a:endParaRPr lang="bg-BG" dirty="0" smtClean="0"/>
          </a:p>
          <a:p>
            <a:pPr lvl="0" algn="just">
              <a:buNone/>
            </a:pPr>
            <a:r>
              <a:rPr lang="bg-BG" dirty="0" smtClean="0">
                <a:cs typeface="Times New Roman" pitchFamily="18" charset="0"/>
              </a:rPr>
              <a:t>		- приходи на общините по реда на </a:t>
            </a:r>
            <a:r>
              <a:rPr lang="bg-BG" b="1" u="sng" dirty="0" smtClean="0">
                <a:cs typeface="Times New Roman" pitchFamily="18" charset="0"/>
              </a:rPr>
              <a:t>чл. 6, ал. 2 от ЗМДТ;</a:t>
            </a:r>
          </a:p>
          <a:p>
            <a:pPr algn="just">
              <a:buNone/>
            </a:pPr>
            <a:r>
              <a:rPr lang="bg-BG" i="1" dirty="0" smtClean="0">
                <a:cs typeface="Times New Roman" pitchFamily="18" charset="0"/>
              </a:rPr>
              <a:t>		Чл. 6, (2) За всички услуги и права, включително по ал. 3, предоставяни от общината, с изключение на тези по ал. 1, общинският съвет определя цена.</a:t>
            </a:r>
            <a:endParaRPr lang="bg-BG" dirty="0" smtClean="0"/>
          </a:p>
          <a:p>
            <a:pPr lvl="0" algn="just">
              <a:buNone/>
            </a:pPr>
            <a:r>
              <a:rPr lang="bg-BG" dirty="0" smtClean="0"/>
              <a:t>		- приходи от предаване на </a:t>
            </a:r>
            <a:r>
              <a:rPr lang="bg-BG" b="1" u="sng" dirty="0" smtClean="0"/>
              <a:t>вторични суровини </a:t>
            </a:r>
            <a:r>
              <a:rPr lang="bg-BG" dirty="0" smtClean="0"/>
              <a:t>на отпадъчни материали и бракувани дълготрайни или краткотрайни активи, когато са обслужвали стопанската дейност;</a:t>
            </a:r>
          </a:p>
          <a:p>
            <a:pPr lvl="0" algn="just">
              <a:buNone/>
            </a:pPr>
            <a:r>
              <a:rPr lang="bg-BG" b="1" dirty="0" smtClean="0"/>
              <a:t>		</a:t>
            </a:r>
            <a:r>
              <a:rPr lang="en-US" dirty="0" smtClean="0"/>
              <a:t>-</a:t>
            </a:r>
            <a:r>
              <a:rPr lang="en-US" b="1" dirty="0" smtClean="0"/>
              <a:t>  </a:t>
            </a:r>
            <a:r>
              <a:rPr lang="bg-BG" b="1" u="sng" dirty="0" smtClean="0"/>
              <a:t>други.</a:t>
            </a:r>
            <a:endParaRPr lang="en-US" b="1" u="sng" dirty="0" smtClean="0"/>
          </a:p>
          <a:p>
            <a:pPr lvl="0" algn="just">
              <a:buFontTx/>
              <a:buChar char="-"/>
            </a:pPr>
            <a:endParaRPr lang="bg-BG" sz="2900" b="1" u="sng" dirty="0" smtClean="0"/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40</a:t>
            </a:fld>
            <a:endParaRPr lang="bg-BG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151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bg-BG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ОСНОВНИ ЕТАПИ НА ГОДИШНО СЧЕТОВОДНО ПРИКЛЮЧВАНЕ:</a:t>
            </a:r>
          </a:p>
          <a:p>
            <a:pPr>
              <a:buNone/>
            </a:pPr>
            <a:endParaRPr lang="bg-BG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None/>
            </a:pPr>
            <a:r>
              <a:rPr lang="bg-BG" sz="2000" b="1" dirty="0" smtClean="0"/>
              <a:t>1. </a:t>
            </a:r>
            <a:r>
              <a:rPr lang="bg-BG" sz="2000" b="1" i="1" dirty="0" smtClean="0">
                <a:solidFill>
                  <a:srgbClr val="C00000"/>
                </a:solidFill>
              </a:rPr>
              <a:t>Първи етап</a:t>
            </a:r>
            <a:r>
              <a:rPr lang="bg-BG" sz="2000" b="1" dirty="0" smtClean="0">
                <a:solidFill>
                  <a:srgbClr val="C00000"/>
                </a:solidFill>
              </a:rPr>
              <a:t>: </a:t>
            </a:r>
            <a:r>
              <a:rPr lang="bg-BG" sz="2000" b="1" dirty="0" smtClean="0"/>
              <a:t>процедури преди изготвяне на годишната оборотна ведомост.</a:t>
            </a:r>
          </a:p>
          <a:p>
            <a:pPr marL="457200" lvl="0" indent="-457200">
              <a:buAutoNum type="arabicPeriod"/>
            </a:pPr>
            <a:endParaRPr lang="bg-BG" sz="2000" b="1" dirty="0" smtClean="0"/>
          </a:p>
          <a:p>
            <a:pPr>
              <a:buNone/>
            </a:pPr>
            <a:r>
              <a:rPr lang="bg-BG" sz="2000" b="1" dirty="0" smtClean="0"/>
              <a:t> 2.</a:t>
            </a:r>
            <a:r>
              <a:rPr lang="bg-BG" sz="2000" dirty="0" smtClean="0"/>
              <a:t> </a:t>
            </a:r>
            <a:r>
              <a:rPr lang="bg-BG" sz="2000" b="1" i="1" dirty="0" smtClean="0">
                <a:solidFill>
                  <a:srgbClr val="C00000"/>
                </a:solidFill>
              </a:rPr>
              <a:t>Втори етап</a:t>
            </a:r>
            <a:r>
              <a:rPr lang="bg-BG" sz="2000" b="1" i="1" dirty="0" smtClean="0"/>
              <a:t>: </a:t>
            </a:r>
            <a:r>
              <a:rPr lang="bg-BG" sz="2000" b="1" dirty="0" smtClean="0"/>
              <a:t>приключване на счетоводните сметки (без сметките от раздели 6 и 7) от ПРБ и от техните подведомствените разпоредители с бюджет.</a:t>
            </a:r>
          </a:p>
          <a:p>
            <a:pPr>
              <a:buNone/>
            </a:pPr>
            <a:endParaRPr lang="bg-BG" sz="2000" dirty="0" smtClean="0"/>
          </a:p>
          <a:p>
            <a:pPr>
              <a:buNone/>
            </a:pPr>
            <a:r>
              <a:rPr lang="bg-BG" sz="2000" b="1" dirty="0" smtClean="0"/>
              <a:t>3.</a:t>
            </a:r>
            <a:r>
              <a:rPr lang="bg-BG" sz="2000" dirty="0" smtClean="0"/>
              <a:t> </a:t>
            </a:r>
            <a:r>
              <a:rPr lang="bg-BG" sz="2000" b="1" i="1" dirty="0" smtClean="0">
                <a:solidFill>
                  <a:srgbClr val="C00000"/>
                </a:solidFill>
              </a:rPr>
              <a:t>Трети етап: </a:t>
            </a:r>
            <a:r>
              <a:rPr lang="bg-BG" sz="2000" b="1" dirty="0" smtClean="0"/>
              <a:t>изготвяне на сборна годишна оборотна ведомост от ПРБ (за Министерство на финансите и за Сметна палата) и др. изискуема информация, посочена в указанията на МФ за годишното счетоводно приключване.</a:t>
            </a:r>
          </a:p>
          <a:p>
            <a:pPr>
              <a:buNone/>
            </a:pPr>
            <a:r>
              <a:rPr lang="bg-BG" sz="2000" dirty="0" smtClean="0"/>
              <a:t> </a:t>
            </a:r>
            <a:r>
              <a:rPr lang="bg-BG" sz="2000" b="1" dirty="0" smtClean="0"/>
              <a:t> </a:t>
            </a:r>
            <a:r>
              <a:rPr lang="bg-BG" sz="2000" dirty="0" smtClean="0"/>
              <a:t>               </a:t>
            </a:r>
          </a:p>
          <a:p>
            <a:pPr>
              <a:buNone/>
            </a:pPr>
            <a:r>
              <a:rPr lang="bg-BG" sz="2000" b="1" dirty="0" smtClean="0"/>
              <a:t>4.</a:t>
            </a:r>
            <a:r>
              <a:rPr lang="bg-BG" sz="2000" dirty="0" smtClean="0"/>
              <a:t> </a:t>
            </a:r>
            <a:r>
              <a:rPr lang="bg-BG" sz="2000" b="1" i="1" dirty="0" smtClean="0">
                <a:solidFill>
                  <a:srgbClr val="C00000"/>
                </a:solidFill>
              </a:rPr>
              <a:t>Четвърти етап: </a:t>
            </a:r>
            <a:r>
              <a:rPr lang="bg-BG" sz="2000" b="1" dirty="0" smtClean="0"/>
              <a:t>годишно приключване на счетоводните сметки</a:t>
            </a:r>
            <a:r>
              <a:rPr lang="bg-BG" sz="2000" dirty="0" smtClean="0"/>
              <a:t>.</a:t>
            </a:r>
          </a:p>
          <a:p>
            <a:pPr>
              <a:buNone/>
            </a:pPr>
            <a:endParaRPr lang="bg-BG" sz="2000" dirty="0" smtClean="0"/>
          </a:p>
          <a:p>
            <a:pPr>
              <a:buNone/>
            </a:pPr>
            <a:endParaRPr lang="bg-BG" sz="2000" dirty="0" smtClean="0"/>
          </a:p>
          <a:p>
            <a:pPr lvl="0">
              <a:buNone/>
            </a:pPr>
            <a:endParaRPr lang="bg-BG" sz="2000" dirty="0" smtClean="0"/>
          </a:p>
          <a:p>
            <a:pPr>
              <a:buNone/>
            </a:pPr>
            <a:endParaRPr lang="bg-BG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41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250825" y="404813"/>
            <a:ext cx="8893175" cy="5721350"/>
          </a:xfrm>
        </p:spPr>
        <p:txBody>
          <a:bodyPr anchor="ctr"/>
          <a:lstStyle/>
          <a:p>
            <a:pPr>
              <a:buFont typeface="Arial" panose="020B0604020202020204" pitchFamily="34" charset="0"/>
              <a:buNone/>
            </a:pPr>
            <a:endParaRPr lang="bg-BG" altLang="bg-B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endParaRPr lang="bg-BG" altLang="bg-B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bg-B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2832" y="714356"/>
            <a:ext cx="1420780" cy="20665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bg-BG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Достоверно представяне на нефинансовите активи и материалните запаси </a:t>
            </a:r>
            <a:r>
              <a:rPr lang="en-US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 16 от ДДС № 20/2004 г. и ДДС № 14 от 2013 г.</a:t>
            </a:r>
            <a:r>
              <a:rPr lang="en-US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1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452415" y="714356"/>
            <a:ext cx="1686572" cy="20665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bg-BG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Признаване/непризнаване на приходи от неусвоени дарения </a:t>
            </a:r>
            <a:r>
              <a:rPr lang="en-US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 21 от ДДС № 14 от 2013 г.</a:t>
            </a:r>
            <a:r>
              <a:rPr lang="en-US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1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076989" y="3148006"/>
            <a:ext cx="1515523" cy="23692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bg-BG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Начисляване на приходи и разходи по </a:t>
            </a:r>
            <a:r>
              <a:rPr lang="bg-BG" sz="1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корективни</a:t>
            </a:r>
            <a:r>
              <a:rPr lang="bg-BG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сметки за месец декември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 49 от ДДС № 20 от 2004 г.</a:t>
            </a:r>
            <a:r>
              <a:rPr lang="en-US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1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790528" y="3148006"/>
            <a:ext cx="1573634" cy="23692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bg-BG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Начисляване на разходи през отчетната година, </a:t>
            </a:r>
            <a:r>
              <a:rPr lang="bg-BG" sz="1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отвасящи</a:t>
            </a:r>
            <a:r>
              <a:rPr lang="bg-BG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за следващата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bg-BG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624512" y="3148006"/>
            <a:ext cx="1562100" cy="23692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bg-BG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Определяне на приблизителна счетоводна оценка за незавършеното строителство </a:t>
            </a:r>
            <a:endParaRPr lang="en-US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 16.6 от ДДС № 20 от 2004 г.</a:t>
            </a:r>
            <a:r>
              <a:rPr lang="en-US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1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714744" y="714356"/>
            <a:ext cx="1572218" cy="20665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bg-BG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Начисляване на приходите и разходите за отчетната година </a:t>
            </a:r>
            <a:r>
              <a:rPr lang="en-US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чл. 26, ал. 1, т. 4 от ЗСч</a:t>
            </a:r>
            <a:r>
              <a:rPr lang="en-US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bg-BG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369262" y="714356"/>
            <a:ext cx="1671550" cy="20665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bg-BG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Начисляване на приписани приходи и разходи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 17.15 </a:t>
            </a:r>
            <a:r>
              <a:rPr lang="bg-BG" sz="1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отДДС</a:t>
            </a:r>
            <a:r>
              <a:rPr lang="bg-BG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20 от 2004 г.</a:t>
            </a:r>
            <a:r>
              <a:rPr lang="en-US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1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bg-BG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Left Brace 36"/>
          <p:cNvSpPr/>
          <p:nvPr/>
        </p:nvSpPr>
        <p:spPr>
          <a:xfrm>
            <a:off x="1595438" y="827088"/>
            <a:ext cx="346075" cy="3959234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bg-BG">
              <a:solidFill>
                <a:prstClr val="black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7312" y="1857364"/>
            <a:ext cx="1447800" cy="32147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bg-BG" sz="2000" b="1" cap="all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 </a:t>
            </a:r>
            <a:r>
              <a:rPr lang="en-US" sz="2000" b="1" cap="all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  <a:p>
            <a:pPr algn="ctr">
              <a:defRPr/>
            </a:pPr>
            <a:endParaRPr lang="en-US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bg-BG" sz="1600" b="1" dirty="0" smtClean="0">
                <a:solidFill>
                  <a:schemeClr val="tx1"/>
                </a:solidFill>
                <a:cs typeface="Times New Roman" pitchFamily="18" charset="0"/>
              </a:rPr>
              <a:t>Процедури и изисквания </a:t>
            </a:r>
            <a:r>
              <a:rPr lang="bg-BG" sz="1600" b="1" dirty="0">
                <a:solidFill>
                  <a:schemeClr val="tx1"/>
                </a:solidFill>
                <a:cs typeface="Times New Roman" pitchFamily="18" charset="0"/>
              </a:rPr>
              <a:t>преди изготвяне на годишните оборотни ведомости </a:t>
            </a:r>
            <a:r>
              <a:rPr lang="bg-BG" sz="1600" b="1" dirty="0">
                <a:solidFill>
                  <a:schemeClr val="tx1"/>
                </a:solidFill>
              </a:rPr>
              <a:t>	</a:t>
            </a:r>
            <a:endParaRPr lang="en-US" sz="1600" dirty="0">
              <a:solidFill>
                <a:schemeClr val="tx1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b="1" cap="all" dirty="0">
              <a:ln w="0"/>
              <a:gradFill flip="none">
                <a:gsLst>
                  <a:gs pos="0">
                    <a:srgbClr val="7FD13B">
                      <a:tint val="75000"/>
                      <a:shade val="75000"/>
                      <a:satMod val="170000"/>
                    </a:srgbClr>
                  </a:gs>
                  <a:gs pos="49000">
                    <a:srgbClr val="7FD13B">
                      <a:tint val="88000"/>
                      <a:shade val="65000"/>
                      <a:satMod val="172000"/>
                    </a:srgbClr>
                  </a:gs>
                  <a:gs pos="50000">
                    <a:srgbClr val="7FD13B">
                      <a:shade val="65000"/>
                      <a:satMod val="130000"/>
                    </a:srgbClr>
                  </a:gs>
                  <a:gs pos="92000">
                    <a:srgbClr val="7FD13B">
                      <a:shade val="50000"/>
                      <a:satMod val="120000"/>
                    </a:srgbClr>
                  </a:gs>
                  <a:gs pos="100000">
                    <a:srgbClr val="7FD13B">
                      <a:shade val="48000"/>
                      <a:satMod val="120000"/>
                    </a:srgb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89812" y="3148006"/>
            <a:ext cx="1663700" cy="23692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bg-BG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Преглед за </a:t>
            </a:r>
            <a:r>
              <a:rPr lang="bg-BG" sz="1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обезценка</a:t>
            </a:r>
            <a:r>
              <a:rPr lang="bg-BG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ДА, преоценка на ДА и преоценка на</a:t>
            </a:r>
            <a:endParaRPr lang="en-US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bg-BG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МЗ</a:t>
            </a:r>
            <a:r>
              <a:rPr lang="en-US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bg-BG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 2.3, т. 16.2 и 36.1 от ДДС № 20 от 2004 г.</a:t>
            </a:r>
            <a:r>
              <a:rPr lang="en-US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1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1839913" y="1474788"/>
            <a:ext cx="254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3428992" y="1500174"/>
            <a:ext cx="254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7110413" y="1423988"/>
            <a:ext cx="254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7143768" y="3714752"/>
            <a:ext cx="215900" cy="127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5357818" y="3786190"/>
            <a:ext cx="215900" cy="127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 flipV="1">
            <a:off x="3571868" y="3714752"/>
            <a:ext cx="215900" cy="127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5219700" y="1557338"/>
            <a:ext cx="254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Straight Arrow Connector 45"/>
          <p:cNvCxnSpPr/>
          <p:nvPr/>
        </p:nvCxnSpPr>
        <p:spPr>
          <a:xfrm>
            <a:off x="7072330" y="1428736"/>
            <a:ext cx="254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654819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214281" y="928669"/>
            <a:ext cx="8643999" cy="4857785"/>
          </a:xfrm>
        </p:spPr>
        <p:txBody>
          <a:bodyPr anchor="ctr"/>
          <a:lstStyle/>
          <a:p>
            <a:pPr>
              <a:buFont typeface="Arial" panose="020B0604020202020204" pitchFamily="34" charset="0"/>
              <a:buNone/>
            </a:pPr>
            <a:endParaRPr lang="en-US" altLang="bg-B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571736" y="1785926"/>
            <a:ext cx="1643074" cy="264320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bg-BG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Начисляване на провизии за задължения</a:t>
            </a:r>
            <a:endParaRPr lang="bg-BG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286512" y="1785926"/>
            <a:ext cx="1785950" cy="27146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bg-BG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Начисляване на разходи за провизии на персонал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bg-BG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00562" y="1785926"/>
            <a:ext cx="1571636" cy="264320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bg-BG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Начисляване на провизии за вземания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bg-BG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14282" y="1285860"/>
            <a:ext cx="1912952" cy="37147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bg-BG" sz="16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ctr">
              <a:defRPr/>
            </a:pPr>
            <a:endParaRPr lang="bg-BG" sz="16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ctr">
              <a:defRPr/>
            </a:pPr>
            <a:r>
              <a:rPr lang="bg-BG" sz="2000" b="1" dirty="0" smtClean="0">
                <a:solidFill>
                  <a:schemeClr val="tx1"/>
                </a:solidFill>
                <a:cs typeface="Times New Roman" pitchFamily="18" charset="0"/>
              </a:rPr>
              <a:t>Процедури и </a:t>
            </a:r>
            <a:r>
              <a:rPr lang="bg-BG" sz="20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bg-BG" sz="2000" b="1" dirty="0" smtClean="0">
                <a:solidFill>
                  <a:schemeClr val="tx1"/>
                </a:solidFill>
                <a:cs typeface="Times New Roman" pitchFamily="18" charset="0"/>
              </a:rPr>
              <a:t>изисквания преди изготвяне на годишните оборотни ведомости </a:t>
            </a:r>
            <a:r>
              <a:rPr lang="bg-BG" sz="2000" b="1" dirty="0" smtClean="0">
                <a:solidFill>
                  <a:schemeClr val="tx1"/>
                </a:solidFill>
              </a:rPr>
              <a:t>	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b="1" cap="all" dirty="0">
              <a:ln w="0"/>
              <a:gradFill flip="none">
                <a:gsLst>
                  <a:gs pos="0">
                    <a:srgbClr val="7FD13B">
                      <a:tint val="75000"/>
                      <a:shade val="75000"/>
                      <a:satMod val="170000"/>
                    </a:srgbClr>
                  </a:gs>
                  <a:gs pos="49000">
                    <a:srgbClr val="7FD13B">
                      <a:tint val="88000"/>
                      <a:shade val="65000"/>
                      <a:satMod val="172000"/>
                    </a:srgbClr>
                  </a:gs>
                  <a:gs pos="50000">
                    <a:srgbClr val="7FD13B">
                      <a:shade val="65000"/>
                      <a:satMod val="130000"/>
                    </a:srgbClr>
                  </a:gs>
                  <a:gs pos="92000">
                    <a:srgbClr val="7FD13B">
                      <a:shade val="50000"/>
                      <a:satMod val="120000"/>
                    </a:srgbClr>
                  </a:gs>
                  <a:gs pos="100000">
                    <a:srgbClr val="7FD13B">
                      <a:shade val="48000"/>
                      <a:satMod val="120000"/>
                    </a:srgb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3" name="Straight Arrow Connector 45"/>
          <p:cNvCxnSpPr/>
          <p:nvPr/>
        </p:nvCxnSpPr>
        <p:spPr>
          <a:xfrm>
            <a:off x="2071670" y="328612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Стрелка надясно 9"/>
          <p:cNvSpPr/>
          <p:nvPr/>
        </p:nvSpPr>
        <p:spPr>
          <a:xfrm>
            <a:off x="5572132" y="3071810"/>
            <a:ext cx="4571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654819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31140" y="214290"/>
            <a:ext cx="6827140" cy="178594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bg-BG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Приключване на счетоводните сметки (без сметки от раздели 6 и </a:t>
            </a:r>
            <a:r>
              <a:rPr lang="bg-BG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</a:t>
            </a:r>
            <a:r>
              <a:rPr lang="bg-BG" sz="1800" b="1" dirty="0" smtClean="0">
                <a:solidFill>
                  <a:schemeClr val="tx1"/>
                </a:solidFill>
              </a:rPr>
              <a:t> от ПРБ и от техните подведомствените разпоредители </a:t>
            </a:r>
            <a:r>
              <a:rPr lang="bg-BG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преди год.</a:t>
            </a:r>
            <a:r>
              <a:rPr lang="bg-BG" sz="1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ишното</a:t>
            </a:r>
            <a:r>
              <a:rPr lang="bg-BG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счетоводно приключване</a:t>
            </a:r>
            <a:endParaRPr lang="bg-BG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37957" y="2786058"/>
            <a:ext cx="6820323" cy="21431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bg-BG" sz="1800" b="1" dirty="0" smtClean="0">
                <a:solidFill>
                  <a:schemeClr val="tx1"/>
                </a:solidFill>
              </a:rPr>
              <a:t>Изготвяне на сборна годишна оборотна ведомост от ПРБ (за Министерство на финансите и за Сметна палата) и др. изискуема информация, посочена в указанията на МФ за годишното счетоводно приключване – </a:t>
            </a:r>
            <a:r>
              <a:rPr lang="bg-BG" sz="1800" b="1" i="1" dirty="0" smtClean="0">
                <a:solidFill>
                  <a:schemeClr val="tx1"/>
                </a:solidFill>
              </a:rPr>
              <a:t>справки, дадени в указанията на МФ</a:t>
            </a:r>
          </a:p>
          <a:p>
            <a:pPr>
              <a:buNone/>
            </a:pPr>
            <a:r>
              <a:rPr lang="bg-BG" sz="1600" dirty="0" smtClean="0"/>
              <a:t> </a:t>
            </a:r>
            <a:r>
              <a:rPr lang="bg-BG" sz="1600" b="1" dirty="0" smtClean="0"/>
              <a:t> </a:t>
            </a:r>
            <a:r>
              <a:rPr lang="bg-BG" sz="1600" dirty="0" smtClean="0"/>
              <a:t>               </a:t>
            </a:r>
          </a:p>
        </p:txBody>
      </p:sp>
      <p:sp>
        <p:nvSpPr>
          <p:cNvPr id="8" name="Left Brace 7"/>
          <p:cNvSpPr/>
          <p:nvPr/>
        </p:nvSpPr>
        <p:spPr>
          <a:xfrm>
            <a:off x="1620838" y="579438"/>
            <a:ext cx="355600" cy="1012825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bg-BG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5562" y="899925"/>
            <a:ext cx="1476375" cy="6002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bg-BG" sz="2000" b="1" cap="all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 </a:t>
            </a:r>
            <a:r>
              <a:rPr lang="en-US" sz="2000" b="1" cap="all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</a:p>
        </p:txBody>
      </p:sp>
      <p:sp>
        <p:nvSpPr>
          <p:cNvPr id="10" name="Rectangle 9"/>
          <p:cNvSpPr/>
          <p:nvPr/>
        </p:nvSpPr>
        <p:spPr>
          <a:xfrm>
            <a:off x="93662" y="2786058"/>
            <a:ext cx="1549379" cy="27146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bg-BG" sz="2000" b="1" cap="all" dirty="0" smtClean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bg-BG" sz="2000" b="1" cap="all" dirty="0" smtClean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bg-BG" sz="2000" b="1" cap="all" dirty="0" smtClean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bg-BG" sz="2000" b="1" cap="all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 </a:t>
            </a:r>
            <a:r>
              <a:rPr lang="en-US" sz="2000" b="1" cap="all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endParaRPr lang="bg-BG" b="1" dirty="0" smtClean="0"/>
          </a:p>
          <a:p>
            <a:pPr>
              <a:buNone/>
            </a:pPr>
            <a:r>
              <a:rPr lang="bg-BG" dirty="0" smtClean="0"/>
              <a:t> </a:t>
            </a:r>
            <a:r>
              <a:rPr lang="bg-BG" b="1" dirty="0" smtClean="0"/>
              <a:t> </a:t>
            </a:r>
            <a:r>
              <a:rPr lang="bg-BG" dirty="0" smtClean="0"/>
              <a:t>             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b="1" cap="all" dirty="0" smtClean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bg-BG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b="1" cap="all" dirty="0">
              <a:ln w="0"/>
              <a:gradFill flip="none">
                <a:gsLst>
                  <a:gs pos="0">
                    <a:srgbClr val="7FD13B">
                      <a:tint val="75000"/>
                      <a:shade val="75000"/>
                      <a:satMod val="170000"/>
                    </a:srgbClr>
                  </a:gs>
                  <a:gs pos="49000">
                    <a:srgbClr val="7FD13B">
                      <a:tint val="88000"/>
                      <a:shade val="65000"/>
                      <a:satMod val="172000"/>
                    </a:srgbClr>
                  </a:gs>
                  <a:gs pos="50000">
                    <a:srgbClr val="7FD13B">
                      <a:shade val="65000"/>
                      <a:satMod val="130000"/>
                    </a:srgbClr>
                  </a:gs>
                  <a:gs pos="92000">
                    <a:srgbClr val="7FD13B">
                      <a:shade val="50000"/>
                      <a:satMod val="120000"/>
                    </a:srgbClr>
                  </a:gs>
                  <a:gs pos="100000">
                    <a:srgbClr val="7FD13B">
                      <a:shade val="48000"/>
                      <a:satMod val="120000"/>
                    </a:srgb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Контейнер за съдържание 13"/>
          <p:cNvGraphicFramePr>
            <a:graphicFrameLocks noGrp="1"/>
          </p:cNvGraphicFramePr>
          <p:nvPr>
            <p:ph idx="1"/>
          </p:nvPr>
        </p:nvGraphicFramePr>
        <p:xfrm>
          <a:off x="10787107" y="714356"/>
          <a:ext cx="357190" cy="71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Left Brace 7"/>
          <p:cNvSpPr/>
          <p:nvPr/>
        </p:nvSpPr>
        <p:spPr>
          <a:xfrm>
            <a:off x="1643042" y="571480"/>
            <a:ext cx="355600" cy="1012825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bg-BG">
              <a:solidFill>
                <a:prstClr val="black"/>
              </a:solidFill>
            </a:endParaRPr>
          </a:p>
        </p:txBody>
      </p:sp>
      <p:sp>
        <p:nvSpPr>
          <p:cNvPr id="13" name="Left Brace 6"/>
          <p:cNvSpPr/>
          <p:nvPr/>
        </p:nvSpPr>
        <p:spPr>
          <a:xfrm>
            <a:off x="1714480" y="3286124"/>
            <a:ext cx="285752" cy="1143008"/>
          </a:xfrm>
          <a:prstGeom prst="leftBrace">
            <a:avLst>
              <a:gd name="adj1" fmla="val 66497"/>
              <a:gd name="adj2" fmla="val 30736"/>
            </a:avLst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bg-BG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311671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3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91148" y="192528"/>
            <a:ext cx="1991902" cy="67394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bg-BG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60, 61, 62, 64, </a:t>
            </a:r>
            <a:r>
              <a:rPr lang="bg-BG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6504, 6508, 67 и 69</a:t>
            </a:r>
            <a:endParaRPr lang="bg-BG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30192" y="264415"/>
            <a:ext cx="1778112" cy="67394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bg-BG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1201 </a:t>
            </a:r>
          </a:p>
        </p:txBody>
      </p:sp>
      <p:sp>
        <p:nvSpPr>
          <p:cNvPr id="5" name="Rectangle 4"/>
          <p:cNvSpPr/>
          <p:nvPr/>
        </p:nvSpPr>
        <p:spPr>
          <a:xfrm>
            <a:off x="2091148" y="1040109"/>
            <a:ext cx="1991902" cy="58981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bg-BG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6506</a:t>
            </a:r>
            <a:endParaRPr lang="bg-BG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30192" y="1040109"/>
            <a:ext cx="1778112" cy="58981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bg-BG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Равни дебитни и кредитни обороти</a:t>
            </a:r>
          </a:p>
        </p:txBody>
      </p:sp>
      <p:sp>
        <p:nvSpPr>
          <p:cNvPr id="9" name="Rectangle 8"/>
          <p:cNvSpPr/>
          <p:nvPr/>
        </p:nvSpPr>
        <p:spPr>
          <a:xfrm>
            <a:off x="2091148" y="1893445"/>
            <a:ext cx="1991902" cy="5778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bg-BG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70, 71, 72, 73, 74, </a:t>
            </a:r>
            <a:r>
              <a:rPr lang="bg-BG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75, 76, 78 и 79</a:t>
            </a:r>
            <a:endParaRPr lang="bg-BG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30192" y="1761123"/>
            <a:ext cx="1778112" cy="7101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bg-BG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1201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143108" y="2786058"/>
            <a:ext cx="1981634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bg-BG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1201</a:t>
            </a:r>
            <a:endParaRPr lang="bg-BG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91148" y="3786191"/>
            <a:ext cx="1991902" cy="7143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bg-BG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980</a:t>
            </a:r>
            <a:endParaRPr lang="bg-BG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530192" y="3714752"/>
            <a:ext cx="1778112" cy="71437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bg-BG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9989</a:t>
            </a:r>
            <a:endParaRPr lang="bg-BG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91148" y="4714885"/>
            <a:ext cx="1991902" cy="5000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bg-BG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9860</a:t>
            </a:r>
            <a:endParaRPr lang="bg-BG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546322" y="4643446"/>
            <a:ext cx="1761982" cy="5000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bg-BG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998</a:t>
            </a:r>
            <a:r>
              <a:rPr lang="en-US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bg-BG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091148" y="5429264"/>
            <a:ext cx="1991902" cy="5313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bg-BG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994</a:t>
            </a:r>
            <a:endParaRPr lang="bg-BG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546322" y="5429264"/>
            <a:ext cx="1761982" cy="5313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bg-BG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9989</a:t>
            </a:r>
          </a:p>
        </p:txBody>
      </p:sp>
      <p:sp>
        <p:nvSpPr>
          <p:cNvPr id="23" name="Left Brace 22"/>
          <p:cNvSpPr/>
          <p:nvPr/>
        </p:nvSpPr>
        <p:spPr>
          <a:xfrm>
            <a:off x="1619250" y="341313"/>
            <a:ext cx="412750" cy="5581650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bg-BG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542" y="1785926"/>
            <a:ext cx="1428750" cy="2643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bg-BG" sz="2000" b="1" cap="all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 </a:t>
            </a:r>
            <a:r>
              <a:rPr lang="en-US" sz="2000" b="1" cap="all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endParaRPr lang="bg-BG" sz="2000" b="1" cap="all" dirty="0" smtClean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2000" b="1" cap="all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bg-BG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Годишно </a:t>
            </a:r>
            <a:r>
              <a:rPr lang="bg-BG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приключва</a:t>
            </a:r>
          </a:p>
          <a:p>
            <a:pPr algn="ctr">
              <a:defRPr/>
            </a:pPr>
            <a:r>
              <a:rPr lang="bg-BG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bg-BG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счетоводните сметки</a:t>
            </a:r>
            <a:endParaRPr lang="en-US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1600" b="1" cap="all" dirty="0">
              <a:ln w="0"/>
              <a:gradFill flip="none">
                <a:gsLst>
                  <a:gs pos="0">
                    <a:srgbClr val="7FD13B">
                      <a:tint val="75000"/>
                      <a:shade val="75000"/>
                      <a:satMod val="170000"/>
                    </a:srgbClr>
                  </a:gs>
                  <a:gs pos="49000">
                    <a:srgbClr val="7FD13B">
                      <a:tint val="88000"/>
                      <a:shade val="65000"/>
                      <a:satMod val="172000"/>
                    </a:srgbClr>
                  </a:gs>
                  <a:gs pos="50000">
                    <a:srgbClr val="7FD13B">
                      <a:shade val="65000"/>
                      <a:satMod val="130000"/>
                    </a:srgbClr>
                  </a:gs>
                  <a:gs pos="92000">
                    <a:srgbClr val="7FD13B">
                      <a:shade val="50000"/>
                      <a:satMod val="120000"/>
                    </a:srgbClr>
                  </a:gs>
                  <a:gs pos="100000">
                    <a:srgbClr val="7FD13B">
                      <a:shade val="48000"/>
                      <a:satMod val="120000"/>
                    </a:srgb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315591" y="538163"/>
            <a:ext cx="91067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315591" y="1370980"/>
            <a:ext cx="91067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394419" y="2196805"/>
            <a:ext cx="8318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357686" y="3214686"/>
            <a:ext cx="8318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429124" y="4143380"/>
            <a:ext cx="8318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429124" y="4929198"/>
            <a:ext cx="8318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394419" y="5733054"/>
            <a:ext cx="8318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1" name="Rectangle 13"/>
          <p:cNvSpPr/>
          <p:nvPr/>
        </p:nvSpPr>
        <p:spPr>
          <a:xfrm>
            <a:off x="5546322" y="2857497"/>
            <a:ext cx="1761982" cy="5000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bg-BG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1101</a:t>
            </a:r>
            <a:endParaRPr lang="bg-BG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801625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71470"/>
          </a:xfrm>
        </p:spPr>
        <p:txBody>
          <a:bodyPr>
            <a:normAutofit fontScale="90000"/>
          </a:bodyPr>
          <a:lstStyle/>
          <a:p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385765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lvl="0" indent="-514350">
              <a:buNone/>
            </a:pPr>
            <a:endParaRPr lang="bg-BG" b="1" i="1" dirty="0" smtClean="0"/>
          </a:p>
          <a:p>
            <a:pPr marL="1371600" lvl="0" indent="-1371600">
              <a:buNone/>
            </a:pPr>
            <a:r>
              <a:rPr lang="bg-BG" sz="3500" b="1" i="1" dirty="0" smtClean="0"/>
              <a:t> Първи етап: </a:t>
            </a:r>
          </a:p>
          <a:p>
            <a:pPr marL="1371600" lvl="0" indent="-1371600" algn="ctr">
              <a:buNone/>
            </a:pPr>
            <a:r>
              <a:rPr lang="bg-BG" sz="3500" b="1" i="1" dirty="0" smtClean="0"/>
              <a:t>Процедури преди изготвяне на годишната оборотна  ведомост.</a:t>
            </a:r>
          </a:p>
          <a:p>
            <a:pPr marL="514350" lvl="0" indent="-514350">
              <a:buNone/>
            </a:pPr>
            <a:endParaRPr lang="bg-BG" sz="3300" b="1" dirty="0" smtClean="0"/>
          </a:p>
          <a:p>
            <a:pPr>
              <a:buNone/>
            </a:pPr>
            <a:endParaRPr lang="bg-BG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46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714405"/>
          </a:xfrm>
        </p:spPr>
        <p:txBody>
          <a:bodyPr anchor="t">
            <a:noAutofit/>
          </a:bodyPr>
          <a:lstStyle/>
          <a:p>
            <a:pPr lvl="0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bg-BG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.1.  Достоверно представяне на НЕФИНАНСОВИТЕ АКТИВИ  В </a:t>
            </a:r>
            <a:r>
              <a:rPr lang="bg-BG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гФО</a:t>
            </a:r>
            <a:r>
              <a:rPr lang="bg-BG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ДМА, НДА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bg-BG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МАТЕРИАЛНИ ЗАПАСИ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bg-BG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bg-BG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2852"/>
            <a:ext cx="8884096" cy="65265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1200150" lvl="1" indent="-742950" algn="just">
              <a:buNone/>
            </a:pPr>
            <a:r>
              <a:rPr lang="bg-BG" sz="96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1. Преглед за достоверно представяне на нефинансовите активи и материалните запаси в ГФО за 2022 г.</a:t>
            </a:r>
          </a:p>
          <a:p>
            <a:pPr marL="1200150" lvl="1" indent="-742950" algn="just">
              <a:buNone/>
            </a:pPr>
            <a:r>
              <a:rPr lang="bg-BG" sz="9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Дълготрайни материални активи </a:t>
            </a:r>
          </a:p>
          <a:p>
            <a:pPr algn="just">
              <a:buNone/>
            </a:pPr>
            <a:r>
              <a:rPr lang="bg-BG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ДМА се оценяват и осчетоводяват при тяхното </a:t>
            </a:r>
            <a:r>
              <a:rPr lang="bg-BG" sz="8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придобиване</a:t>
            </a:r>
            <a:r>
              <a:rPr lang="bg-BG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или възникване по </a:t>
            </a:r>
            <a:r>
              <a:rPr lang="bg-BG" sz="8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цената на придобиване</a:t>
            </a:r>
            <a:r>
              <a:rPr lang="bg-BG" sz="8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8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себестойността или справедливата цена</a:t>
            </a:r>
            <a:r>
              <a:rPr lang="bg-BG" sz="8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съответствие с приложимите счетоводни стандарти/ указанията на МФ, дадени в ДДС № 20 от 2004 г.</a:t>
            </a:r>
          </a:p>
          <a:p>
            <a:pPr algn="just">
              <a:buNone/>
            </a:pPr>
            <a:r>
              <a:rPr lang="bg-BG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8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bg-BG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80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цена на придобиване</a:t>
            </a:r>
            <a:r>
              <a:rPr lang="bg-BG" sz="8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8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bg-BG" sz="8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Цената на придобиване</a:t>
            </a:r>
            <a:r>
              <a:rPr lang="bg-BG" sz="8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 покупната цена плюс всички преки разходи по привеждане на актива във вид, готов за използване.</a:t>
            </a:r>
            <a:r>
              <a:rPr lang="bg-BG" sz="8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8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bg-BG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80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себестойност</a:t>
            </a:r>
            <a:r>
              <a:rPr lang="bg-BG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натрупаните разходи за създадените в предприятието активи;</a:t>
            </a:r>
          </a:p>
          <a:p>
            <a:pPr algn="just">
              <a:buNone/>
            </a:pPr>
            <a:r>
              <a:rPr lang="en-US" sz="8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bg-BG" sz="8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Себестойността</a:t>
            </a:r>
            <a:r>
              <a:rPr lang="bg-BG" sz="8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 оценката на произведените (създадените) в предприятието активи, в която не се включват административните разходи, разходите за продажби, финансовите и извънредните разходи.</a:t>
            </a:r>
            <a:endParaRPr lang="en-US" sz="8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bg-BG" sz="8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в)</a:t>
            </a:r>
            <a:r>
              <a:rPr lang="bg-BG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80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справедлива (пазарна) стойност</a:t>
            </a:r>
            <a:r>
              <a:rPr lang="bg-BG" sz="8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за безвъзмездно придобитите активи, за установените при инвентаризация излишъци, за получените  полезни отпадъци и за получените без съпроводителен документ активи (</a:t>
            </a:r>
            <a:r>
              <a:rPr lang="bg-BG" sz="8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bg-BG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получено дарение в натура без стойност).</a:t>
            </a:r>
          </a:p>
          <a:p>
            <a:pPr algn="just">
              <a:buNone/>
            </a:pPr>
            <a:r>
              <a:rPr lang="en-US" sz="8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bg-BG" sz="8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8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Справедливата цена </a:t>
            </a:r>
            <a:r>
              <a:rPr lang="bg-BG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 сумата, за която един актив може да бъде заменен или един пасив може да бъде погасен при пряка сделка между информирани и желаещи осъществяване на сделката купувач и продавач. </a:t>
            </a:r>
            <a:endParaRPr lang="en-US" sz="8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bg-BG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Тя е продажна цена, борсова цена или пазарна цена.</a:t>
            </a:r>
            <a:r>
              <a:rPr lang="bg-BG" sz="8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bg-BG" sz="8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8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bg-BG" sz="8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bg-BG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/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47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3579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bg-BG" b="1" u="sng" dirty="0" smtClean="0"/>
          </a:p>
          <a:p>
            <a:pPr>
              <a:buNone/>
            </a:pPr>
            <a:r>
              <a:rPr lang="bg-BG" b="1" dirty="0" smtClean="0"/>
              <a:t>         	</a:t>
            </a:r>
            <a:r>
              <a:rPr lang="bg-BG" b="1" u="sng" dirty="0" smtClean="0"/>
              <a:t> ПРЕКИ РАЗХОДИ - съгласно т. 4.1</a:t>
            </a:r>
            <a:r>
              <a:rPr lang="bg-BG" u="sng" dirty="0" smtClean="0"/>
              <a:t> </a:t>
            </a:r>
            <a:r>
              <a:rPr lang="bg-BG" b="1" u="sng" dirty="0" smtClean="0"/>
              <a:t>от НСС 16 Дълготрайни активи </a:t>
            </a:r>
          </a:p>
          <a:p>
            <a:pPr>
              <a:buNone/>
            </a:pPr>
            <a:r>
              <a:rPr lang="bg-BG" dirty="0" smtClean="0"/>
              <a:t>     		 </a:t>
            </a:r>
            <a:r>
              <a:rPr lang="bg-BG" b="1" dirty="0" smtClean="0"/>
              <a:t>Преки са разходите, които са необходими за привеждане на актива в работно състояние в съответствие с предназначението му. Те са:</a:t>
            </a:r>
          </a:p>
          <a:p>
            <a:pPr>
              <a:buNone/>
            </a:pPr>
            <a:r>
              <a:rPr lang="bg-BG" b="1" dirty="0" smtClean="0"/>
              <a:t>                    а)</a:t>
            </a:r>
            <a:r>
              <a:rPr lang="bg-BG" dirty="0" smtClean="0"/>
              <a:t> разходи </a:t>
            </a:r>
            <a:r>
              <a:rPr lang="bg-BG" b="1" u="sng" dirty="0" smtClean="0"/>
              <a:t>за подготовка </a:t>
            </a:r>
            <a:r>
              <a:rPr lang="bg-BG" dirty="0" smtClean="0"/>
              <a:t>на обекта (на терена, където ще се използва активът);</a:t>
            </a:r>
          </a:p>
          <a:p>
            <a:pPr>
              <a:buNone/>
            </a:pPr>
            <a:r>
              <a:rPr lang="bg-BG" b="1" dirty="0" smtClean="0"/>
              <a:t>                    б)</a:t>
            </a:r>
            <a:r>
              <a:rPr lang="bg-BG" dirty="0" smtClean="0"/>
              <a:t> разходи за </a:t>
            </a:r>
            <a:r>
              <a:rPr lang="bg-BG" b="1" u="sng" dirty="0" smtClean="0"/>
              <a:t>първоначална доставка и обработка;</a:t>
            </a:r>
          </a:p>
          <a:p>
            <a:pPr>
              <a:buNone/>
            </a:pPr>
            <a:r>
              <a:rPr lang="bg-BG" b="1" dirty="0" smtClean="0"/>
              <a:t>                    в)</a:t>
            </a:r>
            <a:r>
              <a:rPr lang="bg-BG" dirty="0" smtClean="0"/>
              <a:t> разходи за </a:t>
            </a:r>
            <a:r>
              <a:rPr lang="bg-BG" b="1" u="sng" dirty="0" smtClean="0"/>
              <a:t>монтаж</a:t>
            </a:r>
            <a:r>
              <a:rPr lang="bg-BG" u="sng" dirty="0" smtClean="0"/>
              <a:t>, </a:t>
            </a:r>
            <a:r>
              <a:rPr lang="bg-BG" dirty="0" smtClean="0"/>
              <a:t>включително направените през контролните и </a:t>
            </a:r>
            <a:r>
              <a:rPr lang="bg-BG" dirty="0" err="1" smtClean="0"/>
              <a:t>предпусковите</a:t>
            </a:r>
            <a:r>
              <a:rPr lang="bg-BG" dirty="0" smtClean="0"/>
              <a:t> периоди, както и обичайните разходи, свързани с поетапното въвеждане в употреба на дълготрайния материален актив;</a:t>
            </a:r>
          </a:p>
          <a:p>
            <a:pPr>
              <a:buNone/>
            </a:pPr>
            <a:r>
              <a:rPr lang="bg-BG" b="1" dirty="0" smtClean="0"/>
              <a:t>                    г)</a:t>
            </a:r>
            <a:r>
              <a:rPr lang="bg-BG" dirty="0" smtClean="0"/>
              <a:t> разходи </a:t>
            </a:r>
            <a:r>
              <a:rPr lang="bg-BG" b="1" u="sng" dirty="0" smtClean="0"/>
              <a:t>за привеждане в работно състояние </a:t>
            </a:r>
            <a:r>
              <a:rPr lang="bg-BG" dirty="0" smtClean="0"/>
              <a:t>на придобития дълготраен материален актив;</a:t>
            </a:r>
          </a:p>
          <a:p>
            <a:pPr algn="just">
              <a:buNone/>
            </a:pPr>
            <a:r>
              <a:rPr lang="bg-BG" b="1" dirty="0" smtClean="0"/>
              <a:t>                  д)</a:t>
            </a:r>
            <a:r>
              <a:rPr lang="bg-BG" dirty="0" smtClean="0"/>
              <a:t> разходи за </a:t>
            </a:r>
            <a:r>
              <a:rPr lang="bg-BG" b="1" u="sng" dirty="0" smtClean="0"/>
              <a:t>хонорари на архитекти, инженери, икономисти и други, свързани с проекта, икономическата обосновка, поръчката и/или изграждането, доставката, монтажа, въвеждането в употреба и др. </a:t>
            </a:r>
            <a:r>
              <a:rPr lang="bg-BG" b="1" dirty="0" smtClean="0"/>
              <a:t>на дълготрайния материален актив;</a:t>
            </a:r>
          </a:p>
          <a:p>
            <a:pPr>
              <a:buNone/>
            </a:pPr>
            <a:r>
              <a:rPr lang="bg-BG" b="1" dirty="0" smtClean="0"/>
              <a:t>                    е)</a:t>
            </a:r>
            <a:r>
              <a:rPr lang="bg-BG" dirty="0" smtClean="0"/>
              <a:t> (изм. - ДВ, бр. </a:t>
            </a:r>
            <a:r>
              <a:rPr lang="bg-BG" b="1" dirty="0" smtClean="0"/>
              <a:t>86</a:t>
            </a:r>
            <a:r>
              <a:rPr lang="bg-BG" dirty="0" smtClean="0"/>
              <a:t> от </a:t>
            </a:r>
            <a:r>
              <a:rPr lang="bg-BG" b="1" dirty="0" smtClean="0"/>
              <a:t>2007</a:t>
            </a:r>
            <a:r>
              <a:rPr lang="bg-BG" dirty="0" smtClean="0"/>
              <a:t> г., в сила от </a:t>
            </a:r>
            <a:r>
              <a:rPr lang="bg-BG" b="1" dirty="0" smtClean="0"/>
              <a:t>01.</a:t>
            </a:r>
            <a:r>
              <a:rPr lang="bg-BG" b="1" dirty="0" err="1" smtClean="0"/>
              <a:t>01</a:t>
            </a:r>
            <a:r>
              <a:rPr lang="bg-BG" b="1" dirty="0" smtClean="0"/>
              <a:t>.2008</a:t>
            </a:r>
            <a:r>
              <a:rPr lang="bg-BG" dirty="0" smtClean="0"/>
              <a:t> г.) </a:t>
            </a:r>
            <a:r>
              <a:rPr lang="bg-BG" i="1" u="sng" dirty="0" smtClean="0"/>
              <a:t>предполагаемите </a:t>
            </a:r>
            <a:r>
              <a:rPr lang="bg-BG" dirty="0" smtClean="0"/>
              <a:t>разходи до размера на </a:t>
            </a:r>
            <a:r>
              <a:rPr lang="bg-BG" b="1" u="sng" dirty="0" smtClean="0"/>
              <a:t>начислената </a:t>
            </a:r>
            <a:r>
              <a:rPr lang="bg-BG" b="1" u="sng" dirty="0" err="1" smtClean="0"/>
              <a:t>провизия</a:t>
            </a:r>
            <a:r>
              <a:rPr lang="bg-BG" b="1" u="sng" dirty="0" smtClean="0"/>
              <a:t> за задължения </a:t>
            </a:r>
            <a:r>
              <a:rPr lang="bg-BG" dirty="0" smtClean="0"/>
              <a:t>за:</a:t>
            </a:r>
          </a:p>
          <a:p>
            <a:pPr>
              <a:buNone/>
            </a:pPr>
            <a:r>
              <a:rPr lang="bg-BG" dirty="0" smtClean="0"/>
              <a:t>                  </a:t>
            </a:r>
            <a:r>
              <a:rPr lang="bg-BG" b="1" u="sng" dirty="0" smtClean="0"/>
              <a:t>- </a:t>
            </a:r>
            <a:r>
              <a:rPr lang="bg-BG" b="1" i="1" u="sng" dirty="0" smtClean="0"/>
              <a:t>демонтаж </a:t>
            </a:r>
            <a:r>
              <a:rPr lang="bg-BG" dirty="0" smtClean="0"/>
              <a:t>и извеждане на актива от употреба - тези предполагаеми разходи следва да се коригират с предполагаемите приходи, които предприятието ще получи от по-нататъшното уреждане на актива (брак, продажба, размяна, даване под наем и т.н.);</a:t>
            </a:r>
          </a:p>
          <a:p>
            <a:pPr>
              <a:buNone/>
            </a:pPr>
            <a:r>
              <a:rPr lang="bg-BG" dirty="0" smtClean="0"/>
              <a:t>                 </a:t>
            </a:r>
            <a:r>
              <a:rPr lang="bg-BG" b="1" i="1" dirty="0" smtClean="0"/>
              <a:t>- </a:t>
            </a:r>
            <a:r>
              <a:rPr lang="bg-BG" b="1" i="1" u="sng" dirty="0" smtClean="0"/>
              <a:t>възстановяване на терена</a:t>
            </a:r>
            <a:r>
              <a:rPr lang="bg-BG" dirty="0" smtClean="0"/>
              <a:t>, върху който е бил инсталиран активът;</a:t>
            </a:r>
          </a:p>
          <a:p>
            <a:pPr>
              <a:buNone/>
            </a:pPr>
            <a:r>
              <a:rPr lang="bg-BG" b="1" dirty="0" smtClean="0"/>
              <a:t>                    ж)</a:t>
            </a:r>
            <a:r>
              <a:rPr lang="bg-BG" dirty="0" smtClean="0"/>
              <a:t> разходи, произтичащи от </a:t>
            </a:r>
            <a:r>
              <a:rPr lang="bg-BG" b="1" i="1" u="sng" dirty="0" smtClean="0"/>
              <a:t>непризнат данъчен кредит</a:t>
            </a:r>
            <a:r>
              <a:rPr lang="bg-BG" dirty="0" smtClean="0"/>
              <a:t>, свързан с изброените преки разходи.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48</a:t>
            </a:fld>
            <a:endParaRPr lang="bg-BG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bg-BG" b="1" u="sng" dirty="0" smtClean="0"/>
              <a:t>Не се включват в първоначалната оценка</a:t>
            </a:r>
            <a:r>
              <a:rPr lang="bg-BG" dirty="0" smtClean="0"/>
              <a:t>:</a:t>
            </a:r>
          </a:p>
          <a:p>
            <a:pPr algn="just">
              <a:buNone/>
            </a:pPr>
            <a:r>
              <a:rPr lang="bg-BG" dirty="0" smtClean="0"/>
              <a:t>		 </a:t>
            </a:r>
            <a:r>
              <a:rPr lang="bg-BG" b="1" dirty="0" smtClean="0"/>
              <a:t>4.3</a:t>
            </a:r>
            <a:r>
              <a:rPr lang="bg-BG" dirty="0" smtClean="0"/>
              <a:t>. </a:t>
            </a:r>
            <a:r>
              <a:rPr lang="bg-BG" b="1" i="1" dirty="0" smtClean="0"/>
              <a:t>Административните и други общи разходи </a:t>
            </a:r>
            <a:r>
              <a:rPr lang="bg-BG" dirty="0" smtClean="0"/>
              <a:t>не се включват в първоначалната оценка, освен ако са пряко свързани с придобиването или привеждането на дълготрайния материален актив в работно състояние.</a:t>
            </a:r>
          </a:p>
          <a:p>
            <a:pPr algn="just">
              <a:buNone/>
            </a:pPr>
            <a:r>
              <a:rPr lang="bg-BG" b="1" dirty="0" smtClean="0"/>
              <a:t>		4.</a:t>
            </a:r>
            <a:r>
              <a:rPr lang="bg-BG" b="1" dirty="0" err="1" smtClean="0"/>
              <a:t>4</a:t>
            </a:r>
            <a:r>
              <a:rPr lang="bg-BG" dirty="0" smtClean="0"/>
              <a:t>. </a:t>
            </a:r>
            <a:r>
              <a:rPr lang="bg-BG" b="1" i="1" dirty="0" smtClean="0"/>
              <a:t>Разходите за пуск </a:t>
            </a:r>
            <a:r>
              <a:rPr lang="bg-BG" dirty="0" smtClean="0"/>
              <a:t>и други подобни </a:t>
            </a:r>
            <a:r>
              <a:rPr lang="bg-BG" dirty="0" err="1" smtClean="0"/>
              <a:t>предпроизводствени</a:t>
            </a:r>
            <a:r>
              <a:rPr lang="bg-BG" dirty="0" smtClean="0"/>
              <a:t> разходи не се включват в цената на придобиване на актива.</a:t>
            </a:r>
          </a:p>
          <a:p>
            <a:pPr algn="just">
              <a:buNone/>
            </a:pPr>
            <a:r>
              <a:rPr lang="bg-BG" b="1" dirty="0" smtClean="0"/>
              <a:t>		4.6</a:t>
            </a:r>
            <a:r>
              <a:rPr lang="bg-BG" dirty="0" smtClean="0"/>
              <a:t>. </a:t>
            </a:r>
            <a:r>
              <a:rPr lang="bg-BG" b="1" i="1" dirty="0" smtClean="0"/>
              <a:t>Разходите за обучение на персонала </a:t>
            </a:r>
            <a:r>
              <a:rPr lang="bg-BG" dirty="0" smtClean="0"/>
              <a:t>за работа с дълготрайния материален актив не се включват в първоначалната му оценка. Те се отразяват като разходи за квалификация на персонала.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49</a:t>
            </a:fld>
            <a:endParaRPr lang="bg-BG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457200" indent="-457200">
              <a:buNone/>
            </a:pPr>
            <a:endParaRPr lang="bg-BG" sz="2000" dirty="0" smtClean="0"/>
          </a:p>
          <a:p>
            <a:pPr marL="457200" indent="-457200">
              <a:buNone/>
            </a:pPr>
            <a:r>
              <a:rPr lang="bg-BG" sz="8000" b="1" dirty="0" smtClean="0"/>
              <a:t>       </a:t>
            </a:r>
            <a:r>
              <a:rPr lang="bg-BG" sz="8000" b="1" i="1" dirty="0" smtClean="0"/>
              <a:t>По коя сметка трябва да се водят книгите в библиотеките?</a:t>
            </a:r>
            <a:endParaRPr lang="bg-BG" sz="8000" b="1" dirty="0" smtClean="0"/>
          </a:p>
          <a:p>
            <a:pPr marL="457200" indent="-457200">
              <a:buNone/>
            </a:pPr>
            <a:r>
              <a:rPr lang="bg-BG" sz="8000" b="1" dirty="0" smtClean="0"/>
              <a:t>        </a:t>
            </a:r>
          </a:p>
          <a:p>
            <a:pPr marL="457200" indent="-457200" algn="just">
              <a:buNone/>
            </a:pPr>
            <a:r>
              <a:rPr lang="bg-BG" sz="8000" b="1" dirty="0" smtClean="0"/>
              <a:t>        Книгите в библиотеките </a:t>
            </a:r>
            <a:r>
              <a:rPr lang="en-US" sz="8000" dirty="0" smtClean="0"/>
              <a:t>(</a:t>
            </a:r>
            <a:r>
              <a:rPr lang="bg-BG" sz="8000" dirty="0" smtClean="0"/>
              <a:t>научна, художествена и др. литература  - по </a:t>
            </a:r>
            <a:r>
              <a:rPr lang="bg-BG" sz="8000" b="1" dirty="0" smtClean="0"/>
              <a:t>сметка 2204</a:t>
            </a:r>
            <a:r>
              <a:rPr lang="bg-BG" sz="8000" dirty="0" smtClean="0"/>
              <a:t> </a:t>
            </a:r>
            <a:r>
              <a:rPr lang="bg-BG" sz="8000" i="1" dirty="0" smtClean="0"/>
              <a:t>Книги в библиотеките, </a:t>
            </a:r>
            <a:r>
              <a:rPr lang="bg-BG" sz="8000" b="1" i="1" dirty="0" smtClean="0"/>
              <a:t> </a:t>
            </a:r>
            <a:r>
              <a:rPr lang="bg-BG" sz="8000" dirty="0" smtClean="0"/>
              <a:t>съгласно дадените указания в т. 18 от ДДС № 14 от 2013 г. на МФ и съгласно условията, на които трябва да отговаря библиотечния фонд.</a:t>
            </a:r>
          </a:p>
          <a:p>
            <a:pPr marL="457200" indent="-457200" algn="just">
              <a:buNone/>
            </a:pPr>
            <a:endParaRPr lang="bg-BG" sz="8000" dirty="0" smtClean="0"/>
          </a:p>
          <a:p>
            <a:pPr marL="457200" indent="-457200" algn="just">
              <a:buNone/>
            </a:pPr>
            <a:r>
              <a:rPr lang="en-US" sz="8000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bg-BG" sz="8000" i="1" dirty="0" smtClean="0">
                <a:latin typeface="Times New Roman" pitchFamily="18" charset="0"/>
                <a:cs typeface="Times New Roman" pitchFamily="18" charset="0"/>
              </a:rPr>
              <a:t>Извлечение от </a:t>
            </a:r>
            <a:r>
              <a:rPr lang="en-US" sz="8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8000" i="1" dirty="0" smtClean="0">
                <a:latin typeface="Times New Roman" pitchFamily="18" charset="0"/>
                <a:cs typeface="Times New Roman" pitchFamily="18" charset="0"/>
              </a:rPr>
              <a:t>Закона за обществените библиотеки:</a:t>
            </a:r>
          </a:p>
          <a:p>
            <a:pPr marL="457200" indent="-457200" algn="just">
              <a:buNone/>
            </a:pPr>
            <a:endParaRPr lang="bg-BG" sz="8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x-none" sz="8000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80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x-none" sz="8000" b="1" i="1" smtClean="0">
                <a:latin typeface="Times New Roman" pitchFamily="18" charset="0"/>
                <a:cs typeface="Times New Roman" pitchFamily="18" charset="0"/>
              </a:rPr>
              <a:t>Чл. 8.</a:t>
            </a:r>
            <a:r>
              <a:rPr lang="x-none" sz="8000" i="1" smtClean="0">
                <a:latin typeface="Times New Roman" pitchFamily="18" charset="0"/>
                <a:cs typeface="Times New Roman" pitchFamily="18" charset="0"/>
              </a:rPr>
              <a:t> (1) Обществената библиотека трябва да отговаря на следните условия:</a:t>
            </a:r>
            <a:endParaRPr lang="bg-BG" sz="8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x-none" sz="8000" i="1" smtClean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x-none" sz="8000" b="1" i="1" u="sng" smtClean="0">
                <a:latin typeface="Times New Roman" pitchFamily="18" charset="0"/>
                <a:cs typeface="Times New Roman" pitchFamily="18" charset="0"/>
              </a:rPr>
              <a:t>да притежава библиотечен фонд с обем над 3000</a:t>
            </a:r>
            <a:r>
              <a:rPr lang="x-none" sz="8000" b="1" i="1" smtClean="0">
                <a:latin typeface="Times New Roman" pitchFamily="18" charset="0"/>
                <a:cs typeface="Times New Roman" pitchFamily="18" charset="0"/>
              </a:rPr>
              <a:t> регистрационни библиотечни единици;</a:t>
            </a:r>
            <a:endParaRPr lang="bg-BG" sz="8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x-none" sz="8000" i="1" smtClean="0">
                <a:latin typeface="Times New Roman" pitchFamily="18" charset="0"/>
                <a:cs typeface="Times New Roman" pitchFamily="18" charset="0"/>
              </a:rPr>
              <a:t> 2. да осигурява библиотечно-информационното обслужване на гражданите на територията, определена с акта на учредяването й;</a:t>
            </a:r>
            <a:endParaRPr lang="bg-BG" sz="8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x-none" sz="8000" i="1" smtClean="0">
                <a:latin typeface="Times New Roman" pitchFamily="18" charset="0"/>
                <a:cs typeface="Times New Roman" pitchFamily="18" charset="0"/>
              </a:rPr>
              <a:t> 3. да разполага с подходящи помещения, оборудване и обзавеждане;</a:t>
            </a:r>
            <a:endParaRPr lang="bg-BG" sz="8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x-none" sz="8000" i="1" smtClean="0">
                <a:latin typeface="Times New Roman" pitchFamily="18" charset="0"/>
                <a:cs typeface="Times New Roman" pitchFamily="18" charset="0"/>
              </a:rPr>
              <a:t> 4. да има осигурени източници за финансиране, и</a:t>
            </a:r>
            <a:endParaRPr lang="bg-BG" sz="8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x-none" sz="8000" i="1" smtClean="0">
                <a:latin typeface="Times New Roman" pitchFamily="18" charset="0"/>
                <a:cs typeface="Times New Roman" pitchFamily="18" charset="0"/>
              </a:rPr>
              <a:t> 5. да има квалифициран персонал.</a:t>
            </a:r>
            <a:endParaRPr lang="bg-BG" sz="8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bg-BG" sz="8000" dirty="0" smtClean="0"/>
          </a:p>
          <a:p>
            <a:pPr>
              <a:buNone/>
            </a:pPr>
            <a:r>
              <a:rPr lang="bg-BG" sz="8000" dirty="0" smtClean="0"/>
              <a:t> </a:t>
            </a:r>
          </a:p>
          <a:p>
            <a:pPr marL="457200" indent="-457200">
              <a:buNone/>
            </a:pPr>
            <a:endParaRPr lang="bg-BG" sz="8000" dirty="0" smtClean="0"/>
          </a:p>
          <a:p>
            <a:pPr marL="457200" indent="-457200">
              <a:buNone/>
            </a:pPr>
            <a:endParaRPr lang="bg-BG" sz="8000" dirty="0" smtClean="0"/>
          </a:p>
          <a:p>
            <a:pPr marL="457200" indent="-457200">
              <a:buAutoNum type="arabicPeriod" startAt="3"/>
            </a:pPr>
            <a:endParaRPr lang="bg-BG" sz="8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</a:t>
            </a:fld>
            <a:endParaRPr lang="bg-BG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bg-BG" sz="2400" dirty="0" smtClean="0"/>
              <a:t>		Разходи </a:t>
            </a:r>
            <a:r>
              <a:rPr lang="en-US" sz="2400" dirty="0" smtClean="0"/>
              <a:t>(</a:t>
            </a:r>
            <a:r>
              <a:rPr lang="bg-BG" sz="2400" dirty="0" smtClean="0"/>
              <a:t>допустими и </a:t>
            </a:r>
            <a:r>
              <a:rPr lang="bg-BG" sz="2400" dirty="0" err="1" smtClean="0"/>
              <a:t>верефицирани</a:t>
            </a:r>
            <a:r>
              <a:rPr lang="en-US" sz="2400" dirty="0" smtClean="0"/>
              <a:t>)</a:t>
            </a:r>
            <a:r>
              <a:rPr lang="bg-BG" sz="2400" dirty="0" smtClean="0"/>
              <a:t>, свързани с администрирането на проекти, като </a:t>
            </a:r>
            <a:r>
              <a:rPr lang="bg-BG" sz="2400" b="1" i="1" dirty="0" smtClean="0"/>
              <a:t>разходи свързани с услуги по изготвяне и </a:t>
            </a:r>
            <a:r>
              <a:rPr lang="bg-BG" sz="2400" b="1" i="1" dirty="0" err="1" smtClean="0"/>
              <a:t>комплектоване</a:t>
            </a:r>
            <a:r>
              <a:rPr lang="bg-BG" sz="2400" b="1" i="1" dirty="0" smtClean="0"/>
              <a:t> на заявления, правни услуги, подготовка на тръжна документация и др. </a:t>
            </a:r>
            <a:r>
              <a:rPr lang="bg-BG" sz="2400" dirty="0" smtClean="0"/>
              <a:t>за подпомагане на изпълнението не се третират като капиталови разходи, а се отчитат като </a:t>
            </a:r>
            <a:r>
              <a:rPr lang="bg-BG" sz="2400" b="1" i="1" u="sng" dirty="0" smtClean="0"/>
              <a:t>текущи разходи</a:t>
            </a:r>
            <a:r>
              <a:rPr lang="bg-BG" sz="2400" b="1" i="1" dirty="0" smtClean="0"/>
              <a:t>.</a:t>
            </a:r>
          </a:p>
          <a:p>
            <a:pPr algn="just">
              <a:buNone/>
            </a:pPr>
            <a:r>
              <a:rPr lang="bg-BG" sz="2400" b="1" i="1" dirty="0" smtClean="0"/>
              <a:t>     	ДМА, които са в процес на придобиване </a:t>
            </a:r>
            <a:r>
              <a:rPr lang="bg-BG" sz="2400" dirty="0" smtClean="0"/>
              <a:t>не подлежат на амортизация</a:t>
            </a:r>
          </a:p>
          <a:p>
            <a:pPr algn="just">
              <a:buNone/>
            </a:pPr>
            <a:endParaRPr lang="bg-BG" sz="2400" dirty="0" smtClean="0"/>
          </a:p>
          <a:p>
            <a:pPr algn="just">
              <a:buNone/>
            </a:pPr>
            <a:r>
              <a:rPr lang="bg-BG" sz="2400" b="1" i="1" dirty="0" smtClean="0"/>
              <a:t>		</a:t>
            </a:r>
            <a:r>
              <a:rPr lang="bg-BG" sz="2400" b="1" i="1" u="sng" dirty="0" smtClean="0"/>
              <a:t>Окончателното завеждане на ДМА</a:t>
            </a:r>
            <a:r>
              <a:rPr lang="bg-BG" sz="2400" b="1" i="1" dirty="0" smtClean="0"/>
              <a:t>, </a:t>
            </a:r>
            <a:r>
              <a:rPr lang="bg-BG" sz="2400" dirty="0" smtClean="0"/>
              <a:t>които са били в процес на придобиване, </a:t>
            </a:r>
            <a:r>
              <a:rPr lang="bg-BG" sz="2400" b="1" i="1" u="sng" dirty="0" smtClean="0"/>
              <a:t>след приключване на цялостния процес на придобиване и наличие на изискуемата документацията</a:t>
            </a:r>
            <a:r>
              <a:rPr lang="bg-BG" sz="2400" dirty="0" smtClean="0"/>
              <a:t>, удостоверяваща извършването на всички процедури за въвеждане на ДМА в експлоатация.</a:t>
            </a:r>
          </a:p>
          <a:p>
            <a:pPr algn="just">
              <a:buNone/>
            </a:pPr>
            <a:endParaRPr lang="bg-BG" b="1" i="1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50</a:t>
            </a:fld>
            <a:endParaRPr lang="bg-BG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14346"/>
          </a:xfrm>
        </p:spPr>
        <p:txBody>
          <a:bodyPr>
            <a:normAutofit fontScale="90000"/>
          </a:bodyPr>
          <a:lstStyle/>
          <a:p>
            <a:pPr lvl="0"/>
            <a:r>
              <a:rPr lang="en-US" sz="22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2200" b="1" dirty="0" smtClean="0">
                <a:solidFill>
                  <a:schemeClr val="tx1"/>
                </a:solidFill>
                <a:latin typeface="+mn-lt"/>
              </a:rPr>
            </a:br>
            <a:r>
              <a:rPr lang="bg-BG" sz="2200" b="1" dirty="0" smtClean="0">
                <a:solidFill>
                  <a:schemeClr val="tx1"/>
                </a:solidFill>
                <a:latin typeface="+mn-lt"/>
              </a:rPr>
              <a:t>ДЪЛГОТРАЙНИ МАТЕРИАЛНИ  активи – </a:t>
            </a:r>
            <a:r>
              <a:rPr lang="bg-BG" sz="2200" b="1" u="sng" dirty="0" smtClean="0">
                <a:solidFill>
                  <a:srgbClr val="0070C0"/>
                </a:solidFill>
                <a:latin typeface="+mn-lt"/>
              </a:rPr>
              <a:t>ГРУПА 20</a:t>
            </a:r>
            <a:r>
              <a:rPr lang="bg-BG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bg-BG" b="1" dirty="0" smtClean="0">
                <a:solidFill>
                  <a:schemeClr val="tx1"/>
                </a:solidFill>
                <a:latin typeface="+mn-lt"/>
              </a:rPr>
            </a:br>
            <a:endParaRPr lang="bg-BG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0007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		</a:t>
            </a:r>
            <a:r>
              <a:rPr lang="bg-BG" b="1" i="1" u="sng" dirty="0" smtClean="0">
                <a:solidFill>
                  <a:schemeClr val="tx1"/>
                </a:solidFill>
              </a:rPr>
              <a:t>Дълготрайните материални активи</a:t>
            </a:r>
            <a:r>
              <a:rPr lang="bg-BG" b="1" i="1" dirty="0" smtClean="0">
                <a:solidFill>
                  <a:schemeClr val="tx1"/>
                </a:solidFill>
              </a:rPr>
              <a:t>, които са балансово признати </a:t>
            </a:r>
            <a:r>
              <a:rPr lang="bg-BG" dirty="0" smtClean="0">
                <a:solidFill>
                  <a:schemeClr val="tx1"/>
                </a:solidFill>
              </a:rPr>
              <a:t>се класифицират по групи, когато надвишават утвърдения от ръководителя стойностен праг в счетоводната политика, който може да бъде </a:t>
            </a:r>
            <a:r>
              <a:rPr lang="bg-BG" b="1" dirty="0" smtClean="0">
                <a:solidFill>
                  <a:schemeClr val="tx1"/>
                </a:solidFill>
              </a:rPr>
              <a:t>от 500 до 1000 лв.</a:t>
            </a: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bg-BG" b="1" dirty="0" smtClean="0">
                <a:solidFill>
                  <a:schemeClr val="tx1"/>
                </a:solidFill>
              </a:rPr>
              <a:t>без включен ДДС</a:t>
            </a:r>
            <a:r>
              <a:rPr lang="bg-BG" dirty="0" smtClean="0">
                <a:solidFill>
                  <a:schemeClr val="tx1"/>
                </a:solidFill>
              </a:rPr>
              <a:t>.</a:t>
            </a:r>
            <a:r>
              <a:rPr lang="bg-BG" b="1" i="1" u="sng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None/>
            </a:pPr>
            <a:endParaRPr lang="bg-BG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  		</a:t>
            </a:r>
            <a:r>
              <a:rPr lang="ru-RU" b="1" dirty="0" err="1" smtClean="0">
                <a:solidFill>
                  <a:schemeClr val="tx1"/>
                </a:solidFill>
              </a:rPr>
              <a:t>Дълготрайни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материални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активи</a:t>
            </a:r>
            <a:r>
              <a:rPr lang="ru-RU" b="1" dirty="0" smtClean="0">
                <a:solidFill>
                  <a:schemeClr val="tx1"/>
                </a:solidFill>
              </a:rPr>
              <a:t>, </a:t>
            </a:r>
            <a:r>
              <a:rPr lang="ru-RU" b="1" dirty="0" err="1" smtClean="0">
                <a:solidFill>
                  <a:schemeClr val="tx1"/>
                </a:solidFill>
              </a:rPr>
              <a:t>които</a:t>
            </a:r>
            <a:r>
              <a:rPr lang="ru-RU" b="1" dirty="0" smtClean="0">
                <a:solidFill>
                  <a:schemeClr val="tx1"/>
                </a:solidFill>
              </a:rPr>
              <a:t> се </a:t>
            </a:r>
            <a:r>
              <a:rPr lang="ru-RU" b="1" dirty="0" err="1" smtClean="0">
                <a:solidFill>
                  <a:schemeClr val="tx1"/>
                </a:solidFill>
              </a:rPr>
              <a:t>състоят</a:t>
            </a:r>
            <a:r>
              <a:rPr lang="ru-RU" b="1" dirty="0" smtClean="0">
                <a:solidFill>
                  <a:schemeClr val="tx1"/>
                </a:solidFill>
              </a:rPr>
              <a:t> от </a:t>
            </a:r>
            <a:r>
              <a:rPr lang="ru-RU" b="1" u="sng" dirty="0" err="1" smtClean="0">
                <a:solidFill>
                  <a:schemeClr val="tx1"/>
                </a:solidFill>
              </a:rPr>
              <a:t>разграничими</a:t>
            </a:r>
            <a:r>
              <a:rPr lang="ru-RU" b="1" u="sng" dirty="0" smtClean="0">
                <a:solidFill>
                  <a:schemeClr val="tx1"/>
                </a:solidFill>
              </a:rPr>
              <a:t> </a:t>
            </a:r>
            <a:r>
              <a:rPr lang="ru-RU" b="1" u="sng" dirty="0" err="1" smtClean="0">
                <a:solidFill>
                  <a:schemeClr val="tx1"/>
                </a:solidFill>
              </a:rPr>
              <a:t>съставни</a:t>
            </a:r>
            <a:r>
              <a:rPr lang="ru-RU" b="1" u="sng" dirty="0" smtClean="0">
                <a:solidFill>
                  <a:schemeClr val="tx1"/>
                </a:solidFill>
              </a:rPr>
              <a:t> части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отговарящи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поотделно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критериите</a:t>
            </a:r>
            <a:r>
              <a:rPr lang="ru-RU" dirty="0" smtClean="0">
                <a:solidFill>
                  <a:schemeClr val="tx1"/>
                </a:solidFill>
              </a:rPr>
              <a:t> за ДМА се </a:t>
            </a:r>
            <a:r>
              <a:rPr lang="ru-RU" dirty="0" err="1" smtClean="0">
                <a:solidFill>
                  <a:schemeClr val="tx1"/>
                </a:solidFill>
              </a:rPr>
              <a:t>третират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като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самостоятелни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активи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(</a:t>
            </a:r>
            <a:r>
              <a:rPr lang="bg-BG" i="1" dirty="0" smtClean="0">
                <a:solidFill>
                  <a:schemeClr val="tx1"/>
                </a:solidFill>
              </a:rPr>
              <a:t>т. 3.2 от СС 16</a:t>
            </a:r>
            <a:r>
              <a:rPr lang="en-US" i="1" dirty="0" smtClean="0">
                <a:solidFill>
                  <a:schemeClr val="tx1"/>
                </a:solidFill>
              </a:rPr>
              <a:t>)</a:t>
            </a:r>
            <a:r>
              <a:rPr lang="ru-RU" i="1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endParaRPr lang="en-US" b="1" i="1" u="sng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51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1434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bg-BG" sz="2400" b="1" dirty="0" smtClean="0">
                <a:solidFill>
                  <a:schemeClr val="tx1"/>
                </a:solidFill>
                <a:latin typeface="+mn-lt"/>
              </a:rPr>
              <a:t>       ДМА по т. 16.3. от ДДС № 20 от 2004 г. – </a:t>
            </a:r>
            <a:r>
              <a:rPr lang="bg-BG" sz="2400" b="1" u="sng" dirty="0" smtClean="0">
                <a:solidFill>
                  <a:srgbClr val="0070C0"/>
                </a:solidFill>
                <a:latin typeface="+mn-lt"/>
              </a:rPr>
              <a:t>ГРУПА 22</a:t>
            </a:r>
            <a:endParaRPr lang="bg-BG" sz="2400" b="1" u="sng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61662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   		</a:t>
            </a:r>
          </a:p>
          <a:p>
            <a:pPr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		Съгласно т. 16.3. от ДДС № 20 от 2004 г., след преминаване </a:t>
            </a:r>
            <a:r>
              <a:rPr lang="bg-BG" sz="2400" b="1" i="1" dirty="0" smtClean="0">
                <a:solidFill>
                  <a:schemeClr val="tx1"/>
                </a:solidFill>
              </a:rPr>
              <a:t>към СБО,</a:t>
            </a:r>
            <a:r>
              <a:rPr lang="bg-BG" sz="2400" dirty="0" smtClean="0">
                <a:solidFill>
                  <a:schemeClr val="tx1"/>
                </a:solidFill>
              </a:rPr>
              <a:t> активите </a:t>
            </a: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bg-BG" sz="2400" i="1" dirty="0" smtClean="0">
                <a:solidFill>
                  <a:schemeClr val="tx1"/>
                </a:solidFill>
              </a:rPr>
              <a:t>земи, гори, трайни насаждения, инфраструктурни обекти, активи с художествена и историческа стойност и книгите в библиотеките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r>
              <a:rPr lang="bg-BG" sz="2400" dirty="0" smtClean="0">
                <a:solidFill>
                  <a:schemeClr val="tx1"/>
                </a:solidFill>
              </a:rPr>
              <a:t>, </a:t>
            </a:r>
            <a:r>
              <a:rPr lang="bg-BG" sz="2400" b="1" u="sng" dirty="0" smtClean="0">
                <a:solidFill>
                  <a:schemeClr val="tx1"/>
                </a:solidFill>
              </a:rPr>
              <a:t>първоначално се изписват на разход</a:t>
            </a:r>
            <a:r>
              <a:rPr lang="bg-BG" sz="2400" b="1" dirty="0" smtClean="0">
                <a:solidFill>
                  <a:schemeClr val="tx1"/>
                </a:solidFill>
              </a:rPr>
              <a:t> по сметките от</a:t>
            </a:r>
            <a:r>
              <a:rPr lang="bg-BG" sz="2400" dirty="0" smtClean="0">
                <a:solidFill>
                  <a:schemeClr val="tx1"/>
                </a:solidFill>
              </a:rPr>
              <a:t> </a:t>
            </a:r>
            <a:r>
              <a:rPr lang="bg-BG" sz="2400" b="1" dirty="0" smtClean="0">
                <a:solidFill>
                  <a:schemeClr val="tx1"/>
                </a:solidFill>
              </a:rPr>
              <a:t>подгрупа 607</a:t>
            </a:r>
            <a:r>
              <a:rPr lang="bg-BG" sz="2400" dirty="0" smtClean="0">
                <a:solidFill>
                  <a:schemeClr val="tx1"/>
                </a:solidFill>
              </a:rPr>
              <a:t> в отчетна група </a:t>
            </a:r>
            <a:r>
              <a:rPr lang="bg-BG" sz="2400" b="1" dirty="0" smtClean="0">
                <a:solidFill>
                  <a:schemeClr val="tx1"/>
                </a:solidFill>
              </a:rPr>
              <a:t>„Бюджет”/ </a:t>
            </a:r>
            <a:r>
              <a:rPr lang="bg-BG" sz="2400" dirty="0" smtClean="0">
                <a:solidFill>
                  <a:schemeClr val="tx1"/>
                </a:solidFill>
              </a:rPr>
              <a:t>или</a:t>
            </a:r>
            <a:r>
              <a:rPr lang="bg-BG" sz="2400" b="1" dirty="0" smtClean="0">
                <a:solidFill>
                  <a:schemeClr val="tx1"/>
                </a:solidFill>
              </a:rPr>
              <a:t> „СЕС”,</a:t>
            </a:r>
            <a:r>
              <a:rPr lang="bg-BG" sz="2400" dirty="0" smtClean="0">
                <a:solidFill>
                  <a:schemeClr val="tx1"/>
                </a:solidFill>
              </a:rPr>
              <a:t> и </a:t>
            </a:r>
            <a:r>
              <a:rPr lang="bg-BG" sz="2400" b="1" u="sng" dirty="0" smtClean="0">
                <a:solidFill>
                  <a:schemeClr val="tx1"/>
                </a:solidFill>
              </a:rPr>
              <a:t>едновременно</a:t>
            </a:r>
            <a:r>
              <a:rPr lang="bg-BG" sz="2400" dirty="0" smtClean="0">
                <a:solidFill>
                  <a:schemeClr val="tx1"/>
                </a:solidFill>
              </a:rPr>
              <a:t> се осчетоводяват в </a:t>
            </a:r>
            <a:r>
              <a:rPr lang="bg-BG" sz="2400" b="1" dirty="0" smtClean="0">
                <a:solidFill>
                  <a:schemeClr val="tx1"/>
                </a:solidFill>
              </a:rPr>
              <a:t> </a:t>
            </a:r>
            <a:r>
              <a:rPr lang="bg-BG" sz="2400" dirty="0" smtClean="0">
                <a:solidFill>
                  <a:schemeClr val="tx1"/>
                </a:solidFill>
              </a:rPr>
              <a:t>отчетна група </a:t>
            </a:r>
            <a:r>
              <a:rPr lang="bg-BG" sz="2400" b="1" dirty="0" smtClean="0">
                <a:solidFill>
                  <a:schemeClr val="tx1"/>
                </a:solidFill>
              </a:rPr>
              <a:t>„ДСД”, </a:t>
            </a:r>
            <a:r>
              <a:rPr lang="bg-BG" sz="2400" dirty="0" smtClean="0">
                <a:solidFill>
                  <a:schemeClr val="tx1"/>
                </a:solidFill>
              </a:rPr>
              <a:t>като се </a:t>
            </a:r>
            <a:r>
              <a:rPr lang="bg-BG" sz="2400" dirty="0" err="1" smtClean="0">
                <a:solidFill>
                  <a:schemeClr val="tx1"/>
                </a:solidFill>
              </a:rPr>
              <a:t>дебитират</a:t>
            </a:r>
            <a:r>
              <a:rPr lang="bg-BG" sz="2400" dirty="0" smtClean="0">
                <a:solidFill>
                  <a:schemeClr val="tx1"/>
                </a:solidFill>
              </a:rPr>
              <a:t> сметките от </a:t>
            </a:r>
            <a:r>
              <a:rPr lang="bg-BG" sz="2400" b="1" dirty="0" smtClean="0">
                <a:solidFill>
                  <a:schemeClr val="tx1"/>
                </a:solidFill>
              </a:rPr>
              <a:t>подгрупа 22</a:t>
            </a:r>
            <a:r>
              <a:rPr lang="bg-BG" sz="2400" b="1" dirty="0" smtClean="0"/>
              <a:t> </a:t>
            </a:r>
            <a:r>
              <a:rPr lang="bg-BG" sz="2400" i="1" dirty="0" smtClean="0"/>
              <a:t>Дълготрайни активи, капитализирани в отчетна група (стопанска област) ДСД</a:t>
            </a:r>
            <a:r>
              <a:rPr lang="bg-BG" sz="2400" dirty="0" smtClean="0">
                <a:solidFill>
                  <a:schemeClr val="tx1"/>
                </a:solidFill>
              </a:rPr>
              <a:t> или сметка от </a:t>
            </a:r>
            <a:r>
              <a:rPr lang="bg-BG" sz="2400" b="1" dirty="0" smtClean="0">
                <a:solidFill>
                  <a:schemeClr val="tx1"/>
                </a:solidFill>
              </a:rPr>
              <a:t>подгрупа 207</a:t>
            </a:r>
            <a:r>
              <a:rPr lang="bg-BG" sz="2400" dirty="0" smtClean="0">
                <a:solidFill>
                  <a:schemeClr val="tx1"/>
                </a:solidFill>
              </a:rPr>
              <a:t>, т.е. признават се балансово, срещу кредитиране на  </a:t>
            </a:r>
            <a:r>
              <a:rPr lang="bg-BG" sz="2400" b="1" dirty="0" smtClean="0">
                <a:solidFill>
                  <a:schemeClr val="tx1"/>
                </a:solidFill>
              </a:rPr>
              <a:t>сметка 7609</a:t>
            </a:r>
            <a:r>
              <a:rPr lang="bg-BG" sz="2400" dirty="0" smtClean="0"/>
              <a:t> </a:t>
            </a:r>
            <a:r>
              <a:rPr lang="bg-BG" sz="2400" i="1" dirty="0" smtClean="0"/>
              <a:t>Коректив за капитализирани активи в отчетна група "Други сметки и дейности</a:t>
            </a:r>
            <a:r>
              <a:rPr lang="bg-BG" sz="2800" i="1" dirty="0" smtClean="0"/>
              <a:t>"</a:t>
            </a:r>
            <a:r>
              <a:rPr lang="bg-BG" sz="2800" b="1" i="1" dirty="0" smtClean="0">
                <a:solidFill>
                  <a:schemeClr val="tx1"/>
                </a:solidFill>
              </a:rPr>
              <a:t>.</a:t>
            </a:r>
            <a:endParaRPr lang="bg-BG" sz="2800" i="1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52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1434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bg-BG" sz="2400" b="1" dirty="0" smtClean="0"/>
              <a:t>НЯКОИ </a:t>
            </a:r>
            <a:r>
              <a:rPr lang="bg-BG" sz="2400" b="1" dirty="0" smtClean="0">
                <a:solidFill>
                  <a:schemeClr val="tx1"/>
                </a:solidFill>
                <a:latin typeface="+mn-lt"/>
              </a:rPr>
              <a:t>АКЦЕНТИ в отчетността на ДМА</a:t>
            </a:r>
            <a:endParaRPr lang="bg-BG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57216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endParaRPr lang="bg-BG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		Отчитане на компютърната конфигурация</a:t>
            </a:r>
          </a:p>
          <a:p>
            <a:pPr algn="just">
              <a:buNone/>
            </a:pPr>
            <a:r>
              <a:rPr lang="ru-RU" sz="8000" dirty="0" smtClean="0">
                <a:solidFill>
                  <a:schemeClr val="tx1"/>
                </a:solidFill>
              </a:rPr>
              <a:t>		</a:t>
            </a:r>
            <a:r>
              <a:rPr lang="ru-RU" sz="8000" dirty="0" err="1" smtClean="0">
                <a:solidFill>
                  <a:schemeClr val="tx1"/>
                </a:solidFill>
              </a:rPr>
              <a:t>Съгласно</a:t>
            </a:r>
            <a:r>
              <a:rPr lang="ru-RU" sz="8000" dirty="0" smtClean="0">
                <a:solidFill>
                  <a:schemeClr val="tx1"/>
                </a:solidFill>
              </a:rPr>
              <a:t> т. 16.16.6 от ДДС № 20 от 2004 г. , по отношение на </a:t>
            </a:r>
            <a:r>
              <a:rPr lang="ru-RU" sz="8000" dirty="0" err="1" smtClean="0">
                <a:solidFill>
                  <a:schemeClr val="tx1"/>
                </a:solidFill>
              </a:rPr>
              <a:t>компютърната</a:t>
            </a:r>
            <a:r>
              <a:rPr lang="ru-RU" sz="8000" dirty="0" smtClean="0">
                <a:solidFill>
                  <a:schemeClr val="tx1"/>
                </a:solidFill>
              </a:rPr>
              <a:t> конфигурация и </a:t>
            </a:r>
            <a:r>
              <a:rPr lang="ru-RU" sz="8000" dirty="0" err="1" smtClean="0">
                <a:solidFill>
                  <a:schemeClr val="tx1"/>
                </a:solidFill>
              </a:rPr>
              <a:t>други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 err="1" smtClean="0">
                <a:solidFill>
                  <a:schemeClr val="tx1"/>
                </a:solidFill>
              </a:rPr>
              <a:t>подобни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 err="1" smtClean="0">
                <a:solidFill>
                  <a:schemeClr val="tx1"/>
                </a:solidFill>
              </a:rPr>
              <a:t>взаимосвързани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 err="1" smtClean="0">
                <a:solidFill>
                  <a:schemeClr val="tx1"/>
                </a:solidFill>
              </a:rPr>
              <a:t>активи</a:t>
            </a:r>
            <a:r>
              <a:rPr lang="ru-RU" sz="8000" dirty="0" smtClean="0">
                <a:solidFill>
                  <a:schemeClr val="tx1"/>
                </a:solidFill>
              </a:rPr>
              <a:t>, </a:t>
            </a:r>
            <a:r>
              <a:rPr lang="ru-RU" sz="8000" dirty="0" err="1" smtClean="0">
                <a:solidFill>
                  <a:schemeClr val="tx1"/>
                </a:solidFill>
              </a:rPr>
              <a:t>когато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 err="1" smtClean="0">
                <a:solidFill>
                  <a:schemeClr val="tx1"/>
                </a:solidFill>
              </a:rPr>
              <a:t>стойността</a:t>
            </a:r>
            <a:r>
              <a:rPr lang="ru-RU" sz="8000" dirty="0" smtClean="0">
                <a:solidFill>
                  <a:schemeClr val="tx1"/>
                </a:solidFill>
              </a:rPr>
              <a:t> на </a:t>
            </a:r>
            <a:r>
              <a:rPr lang="ru-RU" sz="8000" dirty="0" err="1" smtClean="0">
                <a:solidFill>
                  <a:schemeClr val="tx1"/>
                </a:solidFill>
              </a:rPr>
              <a:t>цялата</a:t>
            </a:r>
            <a:r>
              <a:rPr lang="ru-RU" sz="8000" dirty="0" smtClean="0">
                <a:solidFill>
                  <a:schemeClr val="tx1"/>
                </a:solidFill>
              </a:rPr>
              <a:t> конфигурация </a:t>
            </a:r>
            <a:r>
              <a:rPr lang="ru-RU" sz="8000" b="1" i="1" dirty="0" err="1" smtClean="0">
                <a:solidFill>
                  <a:schemeClr val="tx1"/>
                </a:solidFill>
              </a:rPr>
              <a:t>надвишава</a:t>
            </a:r>
            <a:r>
              <a:rPr lang="ru-RU" sz="8000" b="1" i="1" dirty="0" smtClean="0">
                <a:solidFill>
                  <a:schemeClr val="tx1"/>
                </a:solidFill>
              </a:rPr>
              <a:t> </a:t>
            </a:r>
            <a:r>
              <a:rPr lang="ru-RU" sz="8000" b="1" i="1" dirty="0" err="1" smtClean="0">
                <a:solidFill>
                  <a:schemeClr val="tx1"/>
                </a:solidFill>
              </a:rPr>
              <a:t>минималния</a:t>
            </a:r>
            <a:r>
              <a:rPr lang="ru-RU" sz="8000" b="1" i="1" dirty="0" smtClean="0">
                <a:solidFill>
                  <a:schemeClr val="tx1"/>
                </a:solidFill>
              </a:rPr>
              <a:t> </a:t>
            </a:r>
            <a:r>
              <a:rPr lang="ru-RU" sz="8000" b="1" i="1" dirty="0" err="1" smtClean="0">
                <a:solidFill>
                  <a:schemeClr val="tx1"/>
                </a:solidFill>
              </a:rPr>
              <a:t>праг</a:t>
            </a:r>
            <a:r>
              <a:rPr lang="ru-RU" sz="8000" b="1" i="1" dirty="0" smtClean="0">
                <a:solidFill>
                  <a:schemeClr val="tx1"/>
                </a:solidFill>
              </a:rPr>
              <a:t> на </a:t>
            </a:r>
            <a:r>
              <a:rPr lang="ru-RU" sz="8000" b="1" i="1" dirty="0" err="1" smtClean="0">
                <a:solidFill>
                  <a:schemeClr val="tx1"/>
                </a:solidFill>
              </a:rPr>
              <a:t>същественост</a:t>
            </a:r>
            <a:r>
              <a:rPr lang="ru-RU" sz="8000" b="1" i="1" dirty="0" smtClean="0">
                <a:solidFill>
                  <a:schemeClr val="tx1"/>
                </a:solidFill>
              </a:rPr>
              <a:t> от 500 </a:t>
            </a:r>
            <a:r>
              <a:rPr lang="ru-RU" sz="8000" b="1" i="1" dirty="0" err="1" smtClean="0">
                <a:solidFill>
                  <a:schemeClr val="tx1"/>
                </a:solidFill>
              </a:rPr>
              <a:t>лв</a:t>
            </a:r>
            <a:r>
              <a:rPr lang="ru-RU" sz="8000" b="1" i="1" dirty="0" smtClean="0">
                <a:solidFill>
                  <a:schemeClr val="tx1"/>
                </a:solidFill>
              </a:rPr>
              <a:t>., </a:t>
            </a:r>
            <a:r>
              <a:rPr lang="ru-RU" sz="8000" b="1" i="1" dirty="0" err="1" smtClean="0">
                <a:solidFill>
                  <a:schemeClr val="tx1"/>
                </a:solidFill>
              </a:rPr>
              <a:t>съществените</a:t>
            </a:r>
            <a:r>
              <a:rPr lang="ru-RU" sz="8000" b="1" i="1" dirty="0" smtClean="0">
                <a:solidFill>
                  <a:schemeClr val="tx1"/>
                </a:solidFill>
              </a:rPr>
              <a:t> </a:t>
            </a:r>
            <a:r>
              <a:rPr lang="ru-RU" sz="8000" b="1" i="1" dirty="0" err="1" smtClean="0">
                <a:solidFill>
                  <a:schemeClr val="tx1"/>
                </a:solidFill>
              </a:rPr>
              <a:t>елементи</a:t>
            </a:r>
            <a:r>
              <a:rPr lang="ru-RU" sz="8000" b="1" i="1" dirty="0" smtClean="0">
                <a:solidFill>
                  <a:schemeClr val="tx1"/>
                </a:solidFill>
              </a:rPr>
              <a:t> (</a:t>
            </a:r>
            <a:r>
              <a:rPr lang="ru-RU" sz="8000" b="1" i="1" dirty="0" err="1" smtClean="0">
                <a:solidFill>
                  <a:schemeClr val="tx1"/>
                </a:solidFill>
              </a:rPr>
              <a:t>компютър</a:t>
            </a:r>
            <a:r>
              <a:rPr lang="ru-RU" sz="8000" b="1" i="1" dirty="0" smtClean="0">
                <a:solidFill>
                  <a:schemeClr val="tx1"/>
                </a:solidFill>
              </a:rPr>
              <a:t> и монитор) се </a:t>
            </a:r>
            <a:r>
              <a:rPr lang="ru-RU" sz="8000" b="1" i="1" dirty="0" err="1" smtClean="0">
                <a:solidFill>
                  <a:schemeClr val="tx1"/>
                </a:solidFill>
              </a:rPr>
              <a:t>завеждат</a:t>
            </a:r>
            <a:r>
              <a:rPr lang="ru-RU" sz="8000" b="1" i="1" dirty="0" smtClean="0">
                <a:solidFill>
                  <a:schemeClr val="tx1"/>
                </a:solidFill>
              </a:rPr>
              <a:t> </a:t>
            </a:r>
            <a:r>
              <a:rPr lang="ru-RU" sz="8000" b="1" i="1" dirty="0" err="1" smtClean="0">
                <a:solidFill>
                  <a:schemeClr val="tx1"/>
                </a:solidFill>
              </a:rPr>
              <a:t>като</a:t>
            </a:r>
            <a:r>
              <a:rPr lang="ru-RU" sz="8000" b="1" i="1" dirty="0" smtClean="0">
                <a:solidFill>
                  <a:schemeClr val="tx1"/>
                </a:solidFill>
              </a:rPr>
              <a:t> ДМА, независимо, </a:t>
            </a:r>
            <a:r>
              <a:rPr lang="ru-RU" sz="8000" b="1" i="1" dirty="0" err="1" smtClean="0">
                <a:solidFill>
                  <a:schemeClr val="tx1"/>
                </a:solidFill>
              </a:rPr>
              <a:t>че</a:t>
            </a:r>
            <a:r>
              <a:rPr lang="ru-RU" sz="8000" b="1" i="1" dirty="0" smtClean="0">
                <a:solidFill>
                  <a:schemeClr val="tx1"/>
                </a:solidFill>
              </a:rPr>
              <a:t> </a:t>
            </a:r>
            <a:r>
              <a:rPr lang="ru-RU" sz="8000" b="1" i="1" dirty="0" err="1" smtClean="0">
                <a:solidFill>
                  <a:schemeClr val="tx1"/>
                </a:solidFill>
              </a:rPr>
              <a:t>тяхната</a:t>
            </a:r>
            <a:r>
              <a:rPr lang="ru-RU" sz="8000" b="1" i="1" dirty="0" smtClean="0">
                <a:solidFill>
                  <a:schemeClr val="tx1"/>
                </a:solidFill>
              </a:rPr>
              <a:t> </a:t>
            </a:r>
            <a:r>
              <a:rPr lang="ru-RU" sz="8000" b="1" i="1" dirty="0" err="1" smtClean="0">
                <a:solidFill>
                  <a:schemeClr val="tx1"/>
                </a:solidFill>
              </a:rPr>
              <a:t>индивидуална</a:t>
            </a:r>
            <a:r>
              <a:rPr lang="ru-RU" sz="8000" b="1" i="1" dirty="0" smtClean="0">
                <a:solidFill>
                  <a:schemeClr val="tx1"/>
                </a:solidFill>
              </a:rPr>
              <a:t> </a:t>
            </a:r>
            <a:r>
              <a:rPr lang="ru-RU" sz="8000" b="1" i="1" dirty="0" err="1" smtClean="0">
                <a:solidFill>
                  <a:schemeClr val="tx1"/>
                </a:solidFill>
              </a:rPr>
              <a:t>стойност</a:t>
            </a:r>
            <a:r>
              <a:rPr lang="ru-RU" sz="8000" b="1" i="1" dirty="0" smtClean="0">
                <a:solidFill>
                  <a:schemeClr val="tx1"/>
                </a:solidFill>
              </a:rPr>
              <a:t> </a:t>
            </a:r>
            <a:r>
              <a:rPr lang="ru-RU" sz="8000" b="1" i="1" dirty="0" err="1" smtClean="0">
                <a:solidFill>
                  <a:schemeClr val="tx1"/>
                </a:solidFill>
              </a:rPr>
              <a:t>може</a:t>
            </a:r>
            <a:r>
              <a:rPr lang="ru-RU" sz="8000" b="1" i="1" dirty="0" smtClean="0">
                <a:solidFill>
                  <a:schemeClr val="tx1"/>
                </a:solidFill>
              </a:rPr>
              <a:t> да е под </a:t>
            </a:r>
            <a:r>
              <a:rPr lang="ru-RU" sz="8000" b="1" i="1" dirty="0" err="1" smtClean="0">
                <a:solidFill>
                  <a:schemeClr val="tx1"/>
                </a:solidFill>
              </a:rPr>
              <a:t>минималния</a:t>
            </a:r>
            <a:r>
              <a:rPr lang="ru-RU" sz="8000" b="1" i="1" dirty="0" smtClean="0">
                <a:solidFill>
                  <a:schemeClr val="tx1"/>
                </a:solidFill>
              </a:rPr>
              <a:t> </a:t>
            </a:r>
            <a:r>
              <a:rPr lang="ru-RU" sz="8000" b="1" i="1" dirty="0" err="1" smtClean="0">
                <a:solidFill>
                  <a:schemeClr val="tx1"/>
                </a:solidFill>
              </a:rPr>
              <a:t>праг</a:t>
            </a:r>
            <a:r>
              <a:rPr lang="ru-RU" sz="8000" b="1" i="1" dirty="0" smtClean="0">
                <a:solidFill>
                  <a:schemeClr val="tx1"/>
                </a:solidFill>
              </a:rPr>
              <a:t>. </a:t>
            </a:r>
          </a:p>
          <a:p>
            <a:pPr algn="just">
              <a:buNone/>
            </a:pPr>
            <a:r>
              <a:rPr lang="en-US" sz="8000" b="1" i="1" dirty="0" smtClean="0">
                <a:solidFill>
                  <a:schemeClr val="tx1"/>
                </a:solidFill>
              </a:rPr>
              <a:t>	</a:t>
            </a:r>
            <a:r>
              <a:rPr lang="bg-BG" sz="8000" dirty="0" smtClean="0">
                <a:solidFill>
                  <a:schemeClr val="tx1"/>
                </a:solidFill>
              </a:rPr>
              <a:t>Когато стойността на компютърната конфигурация </a:t>
            </a:r>
            <a:r>
              <a:rPr lang="en-US" sz="8000" dirty="0" smtClean="0">
                <a:solidFill>
                  <a:schemeClr val="tx1"/>
                </a:solidFill>
              </a:rPr>
              <a:t>e </a:t>
            </a:r>
            <a:r>
              <a:rPr lang="bg-BG" sz="8000" b="1" i="1" u="sng" dirty="0" smtClean="0">
                <a:solidFill>
                  <a:schemeClr val="tx1"/>
                </a:solidFill>
              </a:rPr>
              <a:t>под</a:t>
            </a:r>
            <a:r>
              <a:rPr lang="bg-BG" sz="8000" u="sng" dirty="0" smtClean="0">
                <a:solidFill>
                  <a:schemeClr val="tx1"/>
                </a:solidFill>
              </a:rPr>
              <a:t> </a:t>
            </a:r>
            <a:r>
              <a:rPr lang="bg-BG" sz="8000" b="1" i="1" u="sng" dirty="0" smtClean="0">
                <a:solidFill>
                  <a:schemeClr val="tx1"/>
                </a:solidFill>
              </a:rPr>
              <a:t>500 лв. </a:t>
            </a:r>
            <a:r>
              <a:rPr lang="bg-BG" sz="8000" b="1" i="1" dirty="0" smtClean="0">
                <a:solidFill>
                  <a:schemeClr val="tx1"/>
                </a:solidFill>
              </a:rPr>
              <a:t>без ДДС, </a:t>
            </a:r>
            <a:r>
              <a:rPr lang="bg-BG" sz="8000" dirty="0" smtClean="0">
                <a:solidFill>
                  <a:schemeClr val="tx1"/>
                </a:solidFill>
              </a:rPr>
              <a:t>същата се осчетоводява като материален запас, изписва се на разход и се завежда </a:t>
            </a:r>
            <a:r>
              <a:rPr lang="bg-BG" sz="8000" dirty="0" err="1" smtClean="0">
                <a:solidFill>
                  <a:schemeClr val="tx1"/>
                </a:solidFill>
              </a:rPr>
              <a:t>задбалансово</a:t>
            </a:r>
            <a:r>
              <a:rPr lang="bg-BG" sz="8000" dirty="0" smtClean="0">
                <a:solidFill>
                  <a:schemeClr val="tx1"/>
                </a:solidFill>
              </a:rPr>
              <a:t> по сметка 9909.</a:t>
            </a:r>
            <a:endParaRPr lang="en-US" sz="8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bg-BG" sz="8000" dirty="0" smtClean="0">
              <a:solidFill>
                <a:schemeClr val="tx1"/>
              </a:solidFill>
            </a:endParaRPr>
          </a:p>
          <a:p>
            <a:pPr lvl="0" algn="just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		Когато компютърна конфигурацията </a:t>
            </a:r>
            <a:r>
              <a:rPr lang="en-US" sz="8000" dirty="0" smtClean="0">
                <a:solidFill>
                  <a:schemeClr val="tx1"/>
                </a:solidFill>
              </a:rPr>
              <a:t>e </a:t>
            </a:r>
            <a:r>
              <a:rPr lang="bg-BG" sz="8000" dirty="0" smtClean="0">
                <a:solidFill>
                  <a:schemeClr val="tx1"/>
                </a:solidFill>
              </a:rPr>
              <a:t> със стойност, която </a:t>
            </a:r>
            <a:r>
              <a:rPr lang="bg-BG" sz="8000" b="1" i="1" u="sng" dirty="0" smtClean="0">
                <a:solidFill>
                  <a:schemeClr val="tx1"/>
                </a:solidFill>
              </a:rPr>
              <a:t>надвишава 500 лв., </a:t>
            </a:r>
            <a:r>
              <a:rPr lang="bg-BG" sz="8000" dirty="0" smtClean="0">
                <a:solidFill>
                  <a:schemeClr val="tx1"/>
                </a:solidFill>
              </a:rPr>
              <a:t>същата може да се осчетоводи по един от двата варианта, който следва да е се унифицира за цялата система на ПРБ  (включително и ВРБ).</a:t>
            </a:r>
            <a:endParaRPr lang="bg-BG" sz="8000" b="1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8000" b="1" i="1" dirty="0" smtClean="0">
                <a:solidFill>
                  <a:schemeClr val="tx1"/>
                </a:solidFill>
              </a:rPr>
              <a:t>	При първият вариант </a:t>
            </a:r>
            <a:r>
              <a:rPr lang="bg-BG" sz="8000" dirty="0" smtClean="0">
                <a:solidFill>
                  <a:schemeClr val="tx1"/>
                </a:solidFill>
              </a:rPr>
              <a:t>на осчетоводяване придобитата компютърна конфигурацията може да се заведе като един цялостен ДМА </a:t>
            </a:r>
            <a:r>
              <a:rPr lang="bg-BG" sz="8000" b="1" dirty="0" smtClean="0">
                <a:solidFill>
                  <a:schemeClr val="tx1"/>
                </a:solidFill>
              </a:rPr>
              <a:t>“</a:t>
            </a:r>
            <a:r>
              <a:rPr lang="bg-BG" sz="8000" b="1" i="1" dirty="0" smtClean="0">
                <a:solidFill>
                  <a:schemeClr val="tx1"/>
                </a:solidFill>
              </a:rPr>
              <a:t>Компютърна конфигурация”, </a:t>
            </a:r>
            <a:r>
              <a:rPr lang="bg-BG" sz="8000" dirty="0" smtClean="0">
                <a:solidFill>
                  <a:schemeClr val="tx1"/>
                </a:solidFill>
              </a:rPr>
              <a:t>който включва стойностите на съществените елементи компютър и монитор и на несъществените – мишка и клавиатура.</a:t>
            </a:r>
          </a:p>
          <a:p>
            <a:pPr algn="just">
              <a:buNone/>
            </a:pPr>
            <a:r>
              <a:rPr lang="bg-BG" sz="8000" b="1" i="1" dirty="0" smtClean="0">
                <a:solidFill>
                  <a:schemeClr val="tx1"/>
                </a:solidFill>
              </a:rPr>
              <a:t>      </a:t>
            </a:r>
            <a:endParaRPr lang="bg-BG" sz="8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53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60007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		При втория вариант </a:t>
            </a:r>
            <a:r>
              <a:rPr lang="bg-BG" dirty="0" smtClean="0">
                <a:solidFill>
                  <a:schemeClr val="tx1"/>
                </a:solidFill>
              </a:rPr>
              <a:t>– компютърната конфигурация може да се осчетоводи по съществени елементи, които са отделни дълготрайни материални активи (компютър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bg-BG" dirty="0" smtClean="0">
                <a:solidFill>
                  <a:schemeClr val="tx1"/>
                </a:solidFill>
              </a:rPr>
              <a:t>и монитор), независимо, че стойността на някои от тях може да е под минималния праг на същественост от 500 лв. Към стойностите на съществените елементи се прибавят стойностите на несъществените елементи.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	При</a:t>
            </a:r>
            <a:r>
              <a:rPr lang="bg-BG" i="1" dirty="0" smtClean="0">
                <a:solidFill>
                  <a:schemeClr val="tx1"/>
                </a:solidFill>
              </a:rPr>
              <a:t> </a:t>
            </a:r>
            <a:r>
              <a:rPr lang="bg-BG" dirty="0" smtClean="0">
                <a:solidFill>
                  <a:schemeClr val="tx1"/>
                </a:solidFill>
              </a:rPr>
              <a:t>брак на съществен  елемент, например „монитор”, същият се отписва по отчетна стойност 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	</a:t>
            </a:r>
            <a:r>
              <a:rPr lang="bg-BG" b="1" dirty="0" smtClean="0">
                <a:solidFill>
                  <a:schemeClr val="tx1"/>
                </a:solidFill>
              </a:rPr>
              <a:t>Д-т с/</a:t>
            </a:r>
            <a:r>
              <a:rPr lang="bg-BG" b="1" dirty="0" err="1" smtClean="0">
                <a:solidFill>
                  <a:schemeClr val="tx1"/>
                </a:solidFill>
              </a:rPr>
              <a:t>ка</a:t>
            </a:r>
            <a:r>
              <a:rPr lang="bg-BG" b="1" dirty="0" smtClean="0">
                <a:solidFill>
                  <a:schemeClr val="tx1"/>
                </a:solidFill>
              </a:rPr>
              <a:t> 6992 – </a:t>
            </a:r>
            <a:r>
              <a:rPr lang="bg-BG" dirty="0" smtClean="0">
                <a:solidFill>
                  <a:schemeClr val="tx1"/>
                </a:solidFill>
              </a:rPr>
              <a:t>по балансова стойност</a:t>
            </a:r>
            <a:endParaRPr lang="bg-BG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 	 </a:t>
            </a:r>
            <a:r>
              <a:rPr lang="bg-BG" b="1" dirty="0" smtClean="0">
                <a:solidFill>
                  <a:schemeClr val="tx1"/>
                </a:solidFill>
              </a:rPr>
              <a:t>Д-т с/</a:t>
            </a:r>
            <a:r>
              <a:rPr lang="bg-BG" b="1" dirty="0" err="1" smtClean="0">
                <a:solidFill>
                  <a:schemeClr val="tx1"/>
                </a:solidFill>
              </a:rPr>
              <a:t>ка</a:t>
            </a:r>
            <a:r>
              <a:rPr lang="bg-BG" b="1" dirty="0" smtClean="0">
                <a:solidFill>
                  <a:schemeClr val="tx1"/>
                </a:solidFill>
              </a:rPr>
              <a:t> от подгрупа 241 </a:t>
            </a:r>
            <a:r>
              <a:rPr lang="bg-BG" dirty="0" smtClean="0">
                <a:solidFill>
                  <a:schemeClr val="tx1"/>
                </a:solidFill>
              </a:rPr>
              <a:t>– с акумулираната амортизация</a:t>
            </a:r>
          </a:p>
          <a:p>
            <a:pPr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        К-т с/</a:t>
            </a:r>
            <a:r>
              <a:rPr lang="bg-BG" b="1" dirty="0" err="1" smtClean="0">
                <a:solidFill>
                  <a:schemeClr val="tx1"/>
                </a:solidFill>
              </a:rPr>
              <a:t>ка</a:t>
            </a:r>
            <a:r>
              <a:rPr lang="bg-BG" b="1" dirty="0" smtClean="0">
                <a:solidFill>
                  <a:schemeClr val="tx1"/>
                </a:solidFill>
              </a:rPr>
              <a:t> 2041 </a:t>
            </a:r>
            <a:r>
              <a:rPr lang="bg-BG" dirty="0" smtClean="0">
                <a:solidFill>
                  <a:schemeClr val="tx1"/>
                </a:solidFill>
              </a:rPr>
              <a:t>– с отчетната стойност   </a:t>
            </a:r>
          </a:p>
          <a:p>
            <a:pPr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  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   	При следваща подмяна на </a:t>
            </a:r>
            <a:r>
              <a:rPr lang="bg-BG" b="1" i="1" dirty="0" smtClean="0">
                <a:solidFill>
                  <a:schemeClr val="tx1"/>
                </a:solidFill>
              </a:rPr>
              <a:t>съществените елементи, </a:t>
            </a:r>
            <a:r>
              <a:rPr lang="bg-BG" dirty="0" err="1" smtClean="0">
                <a:solidFill>
                  <a:schemeClr val="tx1"/>
                </a:solidFill>
              </a:rPr>
              <a:t>новопридобитите</a:t>
            </a:r>
            <a:r>
              <a:rPr lang="bg-BG" dirty="0" smtClean="0">
                <a:solidFill>
                  <a:schemeClr val="tx1"/>
                </a:solidFill>
              </a:rPr>
              <a:t> активи се осчетоводяват </a:t>
            </a:r>
            <a:r>
              <a:rPr lang="bg-BG" b="1" i="1" dirty="0" smtClean="0">
                <a:solidFill>
                  <a:schemeClr val="tx1"/>
                </a:solidFill>
              </a:rPr>
              <a:t>като ДМА, </a:t>
            </a:r>
            <a:r>
              <a:rPr lang="bg-BG" dirty="0" smtClean="0">
                <a:solidFill>
                  <a:schemeClr val="tx1"/>
                </a:solidFill>
              </a:rPr>
              <a:t>ако е спазено условието, дадено по-горе, т.е. цялата стойност на компютърната конфигурация да надвишава 500 лв., като при </a:t>
            </a:r>
            <a:r>
              <a:rPr lang="bg-BG" dirty="0" err="1" smtClean="0">
                <a:solidFill>
                  <a:schemeClr val="tx1"/>
                </a:solidFill>
              </a:rPr>
              <a:t>новопридобитите</a:t>
            </a:r>
            <a:r>
              <a:rPr lang="bg-BG" dirty="0" smtClean="0">
                <a:solidFill>
                  <a:schemeClr val="tx1"/>
                </a:solidFill>
              </a:rPr>
              <a:t> съществени елементи се признават като ДМА с новите стойности. Спазва се т. 6.3 от НСС 16.</a:t>
            </a:r>
          </a:p>
          <a:p>
            <a:pPr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      </a:t>
            </a:r>
            <a:endParaRPr lang="bg-B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   	 Разходите за следващата подмяна на </a:t>
            </a:r>
            <a:r>
              <a:rPr lang="bg-BG" b="1" i="1" dirty="0" smtClean="0">
                <a:solidFill>
                  <a:schemeClr val="tx1"/>
                </a:solidFill>
              </a:rPr>
              <a:t>несъществените елементи </a:t>
            </a:r>
            <a:r>
              <a:rPr lang="bg-BG" dirty="0" smtClean="0">
                <a:solidFill>
                  <a:schemeClr val="tx1"/>
                </a:solidFill>
              </a:rPr>
              <a:t>се отчитат като </a:t>
            </a:r>
            <a:r>
              <a:rPr lang="bg-BG" b="1" i="1" dirty="0" smtClean="0">
                <a:solidFill>
                  <a:schemeClr val="tx1"/>
                </a:solidFill>
              </a:rPr>
              <a:t>текущи разходи.</a:t>
            </a:r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54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07223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fontAlgn="ctr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		Когато се придобива </a:t>
            </a:r>
            <a:r>
              <a:rPr lang="bg-BG" sz="2000" i="1" dirty="0" smtClean="0">
                <a:solidFill>
                  <a:schemeClr val="tx1"/>
                </a:solidFill>
              </a:rPr>
              <a:t>например, </a:t>
            </a:r>
            <a:r>
              <a:rPr lang="bg-BG" sz="2000" dirty="0" smtClean="0">
                <a:solidFill>
                  <a:schemeClr val="tx1"/>
                </a:solidFill>
              </a:rPr>
              <a:t>монитор с отчетна стойност </a:t>
            </a:r>
            <a:r>
              <a:rPr lang="bg-BG" sz="2000" b="1" dirty="0" smtClean="0">
                <a:solidFill>
                  <a:schemeClr val="tx1"/>
                </a:solidFill>
              </a:rPr>
              <a:t>под 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bg-BG" sz="2000" b="1" dirty="0" smtClean="0">
                <a:solidFill>
                  <a:schemeClr val="tx1"/>
                </a:solidFill>
              </a:rPr>
              <a:t>утвърдения праг на същественост в счетоводната политика за ДА,</a:t>
            </a:r>
            <a:r>
              <a:rPr lang="bg-BG" sz="2000" dirty="0" smtClean="0">
                <a:solidFill>
                  <a:schemeClr val="tx1"/>
                </a:solidFill>
              </a:rPr>
              <a:t>  </a:t>
            </a:r>
            <a:r>
              <a:rPr lang="bg-BG" sz="2000" b="1" i="1" u="sng" dirty="0" smtClean="0">
                <a:solidFill>
                  <a:schemeClr val="tx1"/>
                </a:solidFill>
              </a:rPr>
              <a:t>доставен и съхранен в склада, </a:t>
            </a:r>
            <a:r>
              <a:rPr lang="bg-BG" sz="2000" dirty="0" smtClean="0">
                <a:solidFill>
                  <a:schemeClr val="tx1"/>
                </a:solidFill>
              </a:rPr>
              <a:t> същият се завежда като краткотраен актив по сметките от </a:t>
            </a:r>
            <a:r>
              <a:rPr lang="bg-BG" sz="2000" b="1" dirty="0" smtClean="0">
                <a:solidFill>
                  <a:schemeClr val="tx1"/>
                </a:solidFill>
              </a:rPr>
              <a:t>раздел 3,</a:t>
            </a:r>
            <a:r>
              <a:rPr lang="bg-BG" sz="2000" dirty="0" smtClean="0">
                <a:solidFill>
                  <a:schemeClr val="tx1"/>
                </a:solidFill>
              </a:rPr>
              <a:t> съгласно т. 16.</a:t>
            </a:r>
            <a:r>
              <a:rPr lang="bg-BG" sz="2000" dirty="0" err="1" smtClean="0">
                <a:solidFill>
                  <a:schemeClr val="tx1"/>
                </a:solidFill>
              </a:rPr>
              <a:t>16</a:t>
            </a:r>
            <a:r>
              <a:rPr lang="bg-BG" sz="2000" dirty="0" smtClean="0">
                <a:solidFill>
                  <a:schemeClr val="tx1"/>
                </a:solidFill>
              </a:rPr>
              <a:t>.3 от ДДС № 20 от 2004 г. на МФ  </a:t>
            </a:r>
            <a:r>
              <a:rPr lang="en-US" sz="2000" b="1" dirty="0" smtClean="0">
                <a:solidFill>
                  <a:schemeClr val="tx1"/>
                </a:solidFill>
              </a:rPr>
              <a:t>(</a:t>
            </a:r>
            <a:r>
              <a:rPr lang="bg-BG" sz="2000" b="1" dirty="0" smtClean="0">
                <a:solidFill>
                  <a:schemeClr val="tx1"/>
                </a:solidFill>
              </a:rPr>
              <a:t>3020/ 4010</a:t>
            </a:r>
            <a:r>
              <a:rPr lang="en-US" sz="2000" b="1" dirty="0" smtClean="0">
                <a:solidFill>
                  <a:schemeClr val="tx1"/>
                </a:solidFill>
              </a:rPr>
              <a:t>).</a:t>
            </a:r>
            <a:r>
              <a:rPr lang="bg-BG" sz="2000" b="1" dirty="0" smtClean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В момента, в който мониторът бъде въведен в употреба, като елемент в компютърната конфигурация, същият се </a:t>
            </a:r>
            <a:r>
              <a:rPr lang="bg-BG" sz="2000" dirty="0" err="1" smtClean="0">
                <a:solidFill>
                  <a:schemeClr val="tx1"/>
                </a:solidFill>
              </a:rPr>
              <a:t>прекласифицира</a:t>
            </a:r>
            <a:r>
              <a:rPr lang="bg-BG" sz="2000" dirty="0" smtClean="0">
                <a:solidFill>
                  <a:schemeClr val="tx1"/>
                </a:solidFill>
              </a:rPr>
              <a:t> от </a:t>
            </a:r>
            <a:r>
              <a:rPr lang="bg-BG" sz="2000" b="1" dirty="0" smtClean="0">
                <a:solidFill>
                  <a:schemeClr val="tx1"/>
                </a:solidFill>
              </a:rPr>
              <a:t>раздел 3 </a:t>
            </a:r>
            <a:r>
              <a:rPr lang="bg-BG" sz="2000" dirty="0" smtClean="0">
                <a:solidFill>
                  <a:schemeClr val="tx1"/>
                </a:solidFill>
              </a:rPr>
              <a:t>в </a:t>
            </a:r>
            <a:r>
              <a:rPr lang="bg-BG" sz="2000" b="1" dirty="0" smtClean="0">
                <a:solidFill>
                  <a:schemeClr val="tx1"/>
                </a:solidFill>
              </a:rPr>
              <a:t>раздел 2</a:t>
            </a:r>
            <a:r>
              <a:rPr lang="bg-BG" sz="2000" dirty="0" smtClean="0">
                <a:solidFill>
                  <a:schemeClr val="tx1"/>
                </a:solidFill>
              </a:rPr>
              <a:t> като ДМА </a:t>
            </a:r>
            <a:r>
              <a:rPr lang="en-US" sz="2000" dirty="0" smtClean="0">
                <a:solidFill>
                  <a:schemeClr val="tx1"/>
                </a:solidFill>
              </a:rPr>
              <a:t>(</a:t>
            </a:r>
            <a:r>
              <a:rPr lang="bg-BG" sz="2000" b="1" dirty="0" smtClean="0">
                <a:solidFill>
                  <a:schemeClr val="tx1"/>
                </a:solidFill>
              </a:rPr>
              <a:t>2041/ 3020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  <a:r>
              <a:rPr lang="bg-BG" sz="2000" dirty="0" smtClean="0">
                <a:solidFill>
                  <a:schemeClr val="tx1"/>
                </a:solidFill>
              </a:rPr>
              <a:t>.</a:t>
            </a:r>
          </a:p>
          <a:p>
            <a:pPr fontAlgn="ctr">
              <a:buNone/>
            </a:pPr>
            <a:endParaRPr lang="bg-BG" sz="2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 		Отчитане на закупени със значителна отстъпка ДМА</a:t>
            </a:r>
            <a:r>
              <a:rPr lang="bg-BG" sz="2000" dirty="0" smtClean="0">
                <a:solidFill>
                  <a:schemeClr val="tx1"/>
                </a:solidFill>
              </a:rPr>
              <a:t>   Съгласно </a:t>
            </a:r>
            <a:r>
              <a:rPr lang="bg-BG" sz="2000" b="1" dirty="0" smtClean="0">
                <a:solidFill>
                  <a:schemeClr val="tx1"/>
                </a:solidFill>
              </a:rPr>
              <a:t>т. 2.7 </a:t>
            </a:r>
            <a:r>
              <a:rPr lang="bg-BG" sz="2000" dirty="0" smtClean="0">
                <a:solidFill>
                  <a:schemeClr val="tx1"/>
                </a:solidFill>
              </a:rPr>
              <a:t>от ДДС № 20 от 2004 г., </a:t>
            </a:r>
            <a:r>
              <a:rPr lang="bg-BG" sz="2000" i="1" dirty="0" smtClean="0">
                <a:solidFill>
                  <a:schemeClr val="tx1"/>
                </a:solidFill>
              </a:rPr>
              <a:t>“При закупуване на материални запаси и </a:t>
            </a:r>
            <a:r>
              <a:rPr lang="bg-BG" sz="2000" b="1" i="1" dirty="0" smtClean="0">
                <a:solidFill>
                  <a:schemeClr val="tx1"/>
                </a:solidFill>
              </a:rPr>
              <a:t>други активи </a:t>
            </a:r>
            <a:r>
              <a:rPr lang="bg-BG" sz="2000" i="1" dirty="0" smtClean="0">
                <a:solidFill>
                  <a:schemeClr val="tx1"/>
                </a:solidFill>
              </a:rPr>
              <a:t>със значителна по размер отстъпка” </a:t>
            </a:r>
            <a:r>
              <a:rPr lang="bg-BG" sz="2000" dirty="0" smtClean="0">
                <a:solidFill>
                  <a:schemeClr val="tx1"/>
                </a:solidFill>
              </a:rPr>
              <a:t> отстъпката се третира като дарение и се отчита по сметките от гр. 74. Под термина “други активи” се разбират  дълготрайните активи.</a:t>
            </a:r>
            <a:r>
              <a:rPr lang="bg-BG" sz="2000" b="1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     	Д-т с/</a:t>
            </a:r>
            <a:r>
              <a:rPr lang="bg-BG" sz="2000" b="1" dirty="0" err="1" smtClean="0">
                <a:solidFill>
                  <a:schemeClr val="tx1"/>
                </a:solidFill>
              </a:rPr>
              <a:t>ка</a:t>
            </a:r>
            <a:r>
              <a:rPr lang="bg-BG" sz="2000" b="1" dirty="0" smtClean="0">
                <a:solidFill>
                  <a:schemeClr val="tx1"/>
                </a:solidFill>
              </a:rPr>
              <a:t> от р. 2 – </a:t>
            </a:r>
            <a:r>
              <a:rPr lang="bg-BG" sz="2000" dirty="0" smtClean="0">
                <a:solidFill>
                  <a:schemeClr val="tx1"/>
                </a:solidFill>
              </a:rPr>
              <a:t>цена на придобиване</a:t>
            </a:r>
          </a:p>
          <a:p>
            <a:pPr algn="just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           К-т с/</a:t>
            </a:r>
            <a:r>
              <a:rPr lang="bg-BG" sz="2000" b="1" dirty="0" err="1" smtClean="0">
                <a:solidFill>
                  <a:schemeClr val="tx1"/>
                </a:solidFill>
              </a:rPr>
              <a:t>ка</a:t>
            </a:r>
            <a:r>
              <a:rPr lang="bg-BG" sz="2000" b="1" dirty="0" smtClean="0">
                <a:solidFill>
                  <a:schemeClr val="tx1"/>
                </a:solidFill>
              </a:rPr>
              <a:t>  7414 – </a:t>
            </a:r>
            <a:r>
              <a:rPr lang="bg-BG" sz="2000" dirty="0" smtClean="0">
                <a:solidFill>
                  <a:schemeClr val="tx1"/>
                </a:solidFill>
              </a:rPr>
              <a:t>размер на значителна отстъпка</a:t>
            </a:r>
          </a:p>
          <a:p>
            <a:pPr algn="just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           К-т с/</a:t>
            </a:r>
            <a:r>
              <a:rPr lang="bg-BG" sz="2000" b="1" dirty="0" err="1" smtClean="0">
                <a:solidFill>
                  <a:schemeClr val="tx1"/>
                </a:solidFill>
              </a:rPr>
              <a:t>ка</a:t>
            </a:r>
            <a:r>
              <a:rPr lang="bg-BG" sz="2000" b="1" dirty="0" smtClean="0">
                <a:solidFill>
                  <a:schemeClr val="tx1"/>
                </a:solidFill>
              </a:rPr>
              <a:t> от гр. 50 </a:t>
            </a:r>
            <a:r>
              <a:rPr lang="bg-BG" sz="2000" dirty="0" smtClean="0">
                <a:solidFill>
                  <a:schemeClr val="tx1"/>
                </a:solidFill>
              </a:rPr>
              <a:t>– с платената сума</a:t>
            </a:r>
          </a:p>
          <a:p>
            <a:pPr fontAlgn="ctr"/>
            <a:endParaRPr lang="bg-BG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55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1434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bg-BG" sz="20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0007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		Отписване на активи, които не съществуват</a:t>
            </a:r>
            <a:endParaRPr lang="bg-BG" sz="2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400" b="1" i="1" dirty="0" smtClean="0">
                <a:solidFill>
                  <a:schemeClr val="tx1"/>
                </a:solidFill>
              </a:rPr>
              <a:t>    		</a:t>
            </a:r>
            <a:r>
              <a:rPr lang="bg-BG" sz="2400" dirty="0" smtClean="0">
                <a:solidFill>
                  <a:schemeClr val="tx1"/>
                </a:solidFill>
              </a:rPr>
              <a:t>Активи, които са осчетоводени, но на практика не несъществуват се отписват от баланса чрез </a:t>
            </a:r>
            <a:r>
              <a:rPr lang="bg-BG" sz="2400" b="1" u="sng" dirty="0" smtClean="0">
                <a:solidFill>
                  <a:schemeClr val="tx1"/>
                </a:solidFill>
              </a:rPr>
              <a:t>сметка 6992</a:t>
            </a:r>
            <a:r>
              <a:rPr lang="bg-BG" sz="2400" u="sng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bg-BG" sz="2400" dirty="0" smtClean="0">
                <a:solidFill>
                  <a:schemeClr val="tx1"/>
                </a:solidFill>
              </a:rPr>
              <a:t>съгласно </a:t>
            </a:r>
            <a:r>
              <a:rPr lang="bg-BG" sz="2400" b="1" dirty="0" smtClean="0">
                <a:solidFill>
                  <a:schemeClr val="tx1"/>
                </a:solidFill>
              </a:rPr>
              <a:t>т. 8.9</a:t>
            </a:r>
            <a:r>
              <a:rPr lang="bg-BG" sz="2400" dirty="0" smtClean="0">
                <a:solidFill>
                  <a:schemeClr val="tx1"/>
                </a:solidFill>
              </a:rPr>
              <a:t>. от ДДС № 20/2004 г.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r>
              <a:rPr lang="bg-BG" sz="2400" dirty="0" smtClean="0">
                <a:solidFill>
                  <a:schemeClr val="tx1"/>
                </a:solidFill>
              </a:rPr>
              <a:t>. </a:t>
            </a:r>
          </a:p>
          <a:p>
            <a:pPr algn="just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      Д-т с/</a:t>
            </a:r>
            <a:r>
              <a:rPr lang="bg-BG" sz="2400" b="1" dirty="0" err="1" smtClean="0">
                <a:solidFill>
                  <a:schemeClr val="tx1"/>
                </a:solidFill>
              </a:rPr>
              <a:t>ка</a:t>
            </a:r>
            <a:r>
              <a:rPr lang="bg-BG" sz="2400" b="1" dirty="0" smtClean="0">
                <a:solidFill>
                  <a:schemeClr val="tx1"/>
                </a:solidFill>
              </a:rPr>
              <a:t> 6992 – </a:t>
            </a:r>
            <a:r>
              <a:rPr lang="bg-BG" sz="2400" dirty="0" smtClean="0">
                <a:solidFill>
                  <a:schemeClr val="tx1"/>
                </a:solidFill>
              </a:rPr>
              <a:t>с балансовата стойност</a:t>
            </a:r>
          </a:p>
          <a:p>
            <a:pPr algn="just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      Д-т с/</a:t>
            </a:r>
            <a:r>
              <a:rPr lang="bg-BG" sz="2400" b="1" dirty="0" err="1" smtClean="0">
                <a:solidFill>
                  <a:schemeClr val="tx1"/>
                </a:solidFill>
              </a:rPr>
              <a:t>ка</a:t>
            </a:r>
            <a:r>
              <a:rPr lang="bg-BG" sz="2400" b="1" dirty="0" smtClean="0">
                <a:solidFill>
                  <a:schemeClr val="tx1"/>
                </a:solidFill>
              </a:rPr>
              <a:t> от гр. 24  - </a:t>
            </a:r>
            <a:r>
              <a:rPr lang="bg-BG" sz="2400" dirty="0" smtClean="0">
                <a:solidFill>
                  <a:schemeClr val="tx1"/>
                </a:solidFill>
              </a:rPr>
              <a:t>ако са </a:t>
            </a:r>
            <a:r>
              <a:rPr lang="bg-BG" sz="2400" dirty="0" err="1" smtClean="0">
                <a:solidFill>
                  <a:schemeClr val="tx1"/>
                </a:solidFill>
              </a:rPr>
              <a:t>амортизируеми</a:t>
            </a:r>
            <a:endParaRPr lang="bg-BG" sz="2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            К-т с/</a:t>
            </a:r>
            <a:r>
              <a:rPr lang="bg-BG" sz="2400" b="1" dirty="0" err="1" smtClean="0">
                <a:solidFill>
                  <a:schemeClr val="tx1"/>
                </a:solidFill>
              </a:rPr>
              <a:t>ки</a:t>
            </a:r>
            <a:r>
              <a:rPr lang="bg-BG" sz="2400" b="1" dirty="0" smtClean="0">
                <a:solidFill>
                  <a:schemeClr val="tx1"/>
                </a:solidFill>
              </a:rPr>
              <a:t> от р. 2 – </a:t>
            </a:r>
            <a:r>
              <a:rPr lang="bg-BG" sz="2400" dirty="0" smtClean="0">
                <a:solidFill>
                  <a:schemeClr val="tx1"/>
                </a:solidFill>
              </a:rPr>
              <a:t>с отчетната стойност</a:t>
            </a:r>
          </a:p>
          <a:p>
            <a:pPr algn="just">
              <a:buNone/>
            </a:pPr>
            <a:endParaRPr lang="bg-BG" sz="24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		 Отчитане на активи, незаведени в предходен баланс</a:t>
            </a:r>
            <a:endParaRPr lang="bg-BG" sz="2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400" b="1" i="1" dirty="0" smtClean="0">
                <a:solidFill>
                  <a:schemeClr val="tx1"/>
                </a:solidFill>
              </a:rPr>
              <a:t>    		Незаведени ДА в предходен баланс</a:t>
            </a:r>
            <a:r>
              <a:rPr lang="bg-BG" sz="2400" dirty="0" smtClean="0">
                <a:solidFill>
                  <a:schemeClr val="tx1"/>
                </a:solidFill>
              </a:rPr>
              <a:t>, се </a:t>
            </a:r>
            <a:r>
              <a:rPr lang="bg-BG" sz="2400" dirty="0" err="1" smtClean="0">
                <a:solidFill>
                  <a:schemeClr val="tx1"/>
                </a:solidFill>
              </a:rPr>
              <a:t>заприходяват</a:t>
            </a:r>
            <a:r>
              <a:rPr lang="bg-BG" sz="2400" dirty="0" smtClean="0">
                <a:solidFill>
                  <a:schemeClr val="tx1"/>
                </a:solidFill>
              </a:rPr>
              <a:t> чрез </a:t>
            </a:r>
            <a:r>
              <a:rPr lang="bg-BG" sz="2400" b="1" u="sng" dirty="0" smtClean="0">
                <a:solidFill>
                  <a:schemeClr val="tx1"/>
                </a:solidFill>
              </a:rPr>
              <a:t>с/</a:t>
            </a:r>
            <a:r>
              <a:rPr lang="bg-BG" sz="2400" b="1" u="sng" dirty="0" err="1" smtClean="0">
                <a:solidFill>
                  <a:schemeClr val="tx1"/>
                </a:solidFill>
              </a:rPr>
              <a:t>ка</a:t>
            </a:r>
            <a:r>
              <a:rPr lang="bg-BG" sz="2400" b="1" u="sng" dirty="0" smtClean="0">
                <a:solidFill>
                  <a:schemeClr val="tx1"/>
                </a:solidFill>
              </a:rPr>
              <a:t> 7992 в </a:t>
            </a:r>
            <a:r>
              <a:rPr lang="bg-BG" sz="2400" b="1" u="sng" dirty="0" err="1" smtClean="0">
                <a:solidFill>
                  <a:schemeClr val="tx1"/>
                </a:solidFill>
              </a:rPr>
              <a:t>отч</a:t>
            </a:r>
            <a:r>
              <a:rPr lang="bg-BG" sz="2400" b="1" u="sng" dirty="0" smtClean="0">
                <a:solidFill>
                  <a:schemeClr val="tx1"/>
                </a:solidFill>
              </a:rPr>
              <a:t>. гр. “ДСД”, </a:t>
            </a:r>
            <a:r>
              <a:rPr lang="bg-BG" sz="2400" dirty="0" smtClean="0">
                <a:solidFill>
                  <a:schemeClr val="tx1"/>
                </a:solidFill>
              </a:rPr>
              <a:t>без да се отразява като разход в </a:t>
            </a:r>
            <a:r>
              <a:rPr lang="bg-BG" sz="2400" dirty="0" err="1" smtClean="0">
                <a:solidFill>
                  <a:schemeClr val="tx1"/>
                </a:solidFill>
              </a:rPr>
              <a:t>отч</a:t>
            </a:r>
            <a:r>
              <a:rPr lang="bg-BG" sz="2400" dirty="0" smtClean="0">
                <a:solidFill>
                  <a:schemeClr val="tx1"/>
                </a:solidFill>
              </a:rPr>
              <a:t>. гр. “Бюджет” или “СЕС” </a:t>
            </a: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bg-BG" sz="2400" dirty="0" smtClean="0">
                <a:solidFill>
                  <a:schemeClr val="tx1"/>
                </a:solidFill>
              </a:rPr>
              <a:t>съгласно </a:t>
            </a:r>
            <a:r>
              <a:rPr lang="bg-BG" sz="2400" b="1" dirty="0" smtClean="0">
                <a:solidFill>
                  <a:schemeClr val="tx1"/>
                </a:solidFill>
              </a:rPr>
              <a:t>т. 8.9</a:t>
            </a:r>
            <a:r>
              <a:rPr lang="bg-BG" sz="2400" dirty="0" smtClean="0">
                <a:solidFill>
                  <a:schemeClr val="tx1"/>
                </a:solidFill>
              </a:rPr>
              <a:t>. от ДДС № 20/2004 г.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r>
              <a:rPr lang="bg-BG" sz="2400" dirty="0" smtClean="0">
                <a:solidFill>
                  <a:schemeClr val="tx1"/>
                </a:solidFill>
              </a:rPr>
              <a:t> и се включват в амортизационния план.</a:t>
            </a:r>
          </a:p>
          <a:p>
            <a:pPr algn="just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      </a:t>
            </a:r>
            <a:r>
              <a:rPr lang="bg-BG" sz="2400" b="1" dirty="0" err="1" smtClean="0">
                <a:solidFill>
                  <a:schemeClr val="tx1"/>
                </a:solidFill>
              </a:rPr>
              <a:t>Дт</a:t>
            </a:r>
            <a:r>
              <a:rPr lang="bg-BG" sz="2400" b="1" dirty="0" smtClean="0">
                <a:solidFill>
                  <a:schemeClr val="tx1"/>
                </a:solidFill>
              </a:rPr>
              <a:t> с/</a:t>
            </a:r>
            <a:r>
              <a:rPr lang="bg-BG" sz="2400" b="1" dirty="0" err="1" smtClean="0">
                <a:solidFill>
                  <a:schemeClr val="tx1"/>
                </a:solidFill>
              </a:rPr>
              <a:t>ка</a:t>
            </a:r>
            <a:r>
              <a:rPr lang="bg-BG" sz="2400" b="1" dirty="0" smtClean="0">
                <a:solidFill>
                  <a:schemeClr val="tx1"/>
                </a:solidFill>
              </a:rPr>
              <a:t> от р.2/Кт с/</a:t>
            </a:r>
            <a:r>
              <a:rPr lang="bg-BG" sz="2400" b="1" dirty="0" err="1" smtClean="0">
                <a:solidFill>
                  <a:schemeClr val="tx1"/>
                </a:solidFill>
              </a:rPr>
              <a:t>ка</a:t>
            </a:r>
            <a:r>
              <a:rPr lang="bg-BG" sz="2400" b="1" dirty="0" smtClean="0">
                <a:solidFill>
                  <a:schemeClr val="tx1"/>
                </a:solidFill>
              </a:rPr>
              <a:t> 7992 – </a:t>
            </a:r>
            <a:r>
              <a:rPr lang="bg-BG" sz="2400" dirty="0" smtClean="0">
                <a:solidFill>
                  <a:schemeClr val="tx1"/>
                </a:solidFill>
              </a:rPr>
              <a:t>по справедлива стойност</a:t>
            </a:r>
            <a:endParaRPr lang="bg-BG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56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3579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447675" algn="just"/>
            <a:endParaRPr lang="bg-BG" sz="3100" b="1" dirty="0" smtClean="0">
              <a:solidFill>
                <a:schemeClr val="tx1"/>
              </a:solidFill>
            </a:endParaRPr>
          </a:p>
          <a:p>
            <a:pPr marL="0" indent="447675" algn="just">
              <a:buNone/>
            </a:pPr>
            <a:r>
              <a:rPr lang="bg-BG" sz="3100" b="1" dirty="0" smtClean="0">
                <a:solidFill>
                  <a:schemeClr val="tx1"/>
                </a:solidFill>
              </a:rPr>
              <a:t>	Отчитане на приходите </a:t>
            </a:r>
            <a:r>
              <a:rPr lang="bg-BG" sz="3100" b="1" u="sng" dirty="0" smtClean="0">
                <a:solidFill>
                  <a:schemeClr val="tx1"/>
                </a:solidFill>
              </a:rPr>
              <a:t>от продажба </a:t>
            </a:r>
            <a:r>
              <a:rPr lang="bg-BG" sz="3100" b="1" dirty="0" smtClean="0">
                <a:solidFill>
                  <a:schemeClr val="tx1"/>
                </a:solidFill>
              </a:rPr>
              <a:t>на ДМА отчитани  по сметките от гр. 22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    </a:t>
            </a:r>
            <a:r>
              <a:rPr lang="bg-BG" b="1" u="sng" dirty="0" smtClean="0">
                <a:solidFill>
                  <a:schemeClr val="tx1"/>
                </a:solidFill>
              </a:rPr>
              <a:t>Указания от МФ са дадени в т. 35 от ДДС № 03 от 31.03.2016 г</a:t>
            </a:r>
            <a:r>
              <a:rPr lang="bg-BG" dirty="0" smtClean="0">
                <a:solidFill>
                  <a:schemeClr val="tx1"/>
                </a:solidFill>
              </a:rPr>
              <a:t>.</a:t>
            </a:r>
            <a:endParaRPr lang="bg-BG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 		“…</a:t>
            </a:r>
            <a:r>
              <a:rPr lang="ru-RU" dirty="0" smtClean="0">
                <a:solidFill>
                  <a:schemeClr val="tx1"/>
                </a:solidFill>
              </a:rPr>
              <a:t> в ДСД </a:t>
            </a:r>
            <a:r>
              <a:rPr lang="ru-RU" dirty="0" err="1" smtClean="0">
                <a:solidFill>
                  <a:schemeClr val="tx1"/>
                </a:solidFill>
              </a:rPr>
              <a:t>могат</a:t>
            </a:r>
            <a:r>
              <a:rPr lang="ru-RU" dirty="0" smtClean="0">
                <a:solidFill>
                  <a:schemeClr val="tx1"/>
                </a:solidFill>
              </a:rPr>
              <a:t> да се водят </a:t>
            </a:r>
            <a:r>
              <a:rPr lang="ru-RU" dirty="0" err="1" smtClean="0">
                <a:solidFill>
                  <a:schemeClr val="tx1"/>
                </a:solidFill>
              </a:rPr>
              <a:t>балансово</a:t>
            </a:r>
            <a:r>
              <a:rPr lang="ru-RU" dirty="0" smtClean="0">
                <a:solidFill>
                  <a:schemeClr val="tx1"/>
                </a:solidFill>
              </a:rPr>
              <a:t> само </a:t>
            </a:r>
            <a:r>
              <a:rPr lang="ru-RU" dirty="0" err="1" smtClean="0">
                <a:solidFill>
                  <a:schemeClr val="tx1"/>
                </a:solidFill>
              </a:rPr>
              <a:t>активите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подлежащи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отчитане</a:t>
            </a:r>
            <a:r>
              <a:rPr lang="ru-RU" dirty="0" smtClean="0">
                <a:solidFill>
                  <a:schemeClr val="tx1"/>
                </a:solidFill>
              </a:rPr>
              <a:t> по сметки от </a:t>
            </a:r>
            <a:r>
              <a:rPr lang="ru-RU" b="1" u="sng" dirty="0" err="1" smtClean="0">
                <a:solidFill>
                  <a:schemeClr val="tx1"/>
                </a:solidFill>
              </a:rPr>
              <a:t>групи</a:t>
            </a:r>
            <a:r>
              <a:rPr lang="ru-RU" b="1" u="sng" dirty="0" smtClean="0">
                <a:solidFill>
                  <a:schemeClr val="tx1"/>
                </a:solidFill>
              </a:rPr>
              <a:t> 22 и 33 </a:t>
            </a:r>
            <a:r>
              <a:rPr lang="ru-RU" dirty="0" smtClean="0">
                <a:solidFill>
                  <a:schemeClr val="tx1"/>
                </a:solidFill>
              </a:rPr>
              <a:t>от СБО, </a:t>
            </a:r>
            <a:r>
              <a:rPr lang="ru-RU" dirty="0" err="1" smtClean="0">
                <a:solidFill>
                  <a:schemeClr val="tx1"/>
                </a:solidFill>
              </a:rPr>
              <a:t>активите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попадащи</a:t>
            </a:r>
            <a:r>
              <a:rPr lang="ru-RU" dirty="0" smtClean="0">
                <a:solidFill>
                  <a:schemeClr val="tx1"/>
                </a:solidFill>
              </a:rPr>
              <a:t> в обхвата на раздел V от ДДС № 08/2014 г., </a:t>
            </a:r>
            <a:r>
              <a:rPr lang="ru-RU" dirty="0" err="1" smtClean="0">
                <a:solidFill>
                  <a:schemeClr val="tx1"/>
                </a:solidFill>
              </a:rPr>
              <a:t>както</a:t>
            </a:r>
            <a:r>
              <a:rPr lang="ru-RU" dirty="0" smtClean="0">
                <a:solidFill>
                  <a:schemeClr val="tx1"/>
                </a:solidFill>
              </a:rPr>
              <a:t> и сметки от </a:t>
            </a:r>
            <a:r>
              <a:rPr lang="ru-RU" b="1" u="sng" dirty="0" err="1" smtClean="0">
                <a:solidFill>
                  <a:schemeClr val="tx1"/>
                </a:solidFill>
              </a:rPr>
              <a:t>подгрупа</a:t>
            </a:r>
            <a:r>
              <a:rPr lang="ru-RU" b="1" u="sng" dirty="0" smtClean="0">
                <a:solidFill>
                  <a:schemeClr val="tx1"/>
                </a:solidFill>
              </a:rPr>
              <a:t> 207 </a:t>
            </a:r>
            <a:r>
              <a:rPr lang="ru-RU" dirty="0" smtClean="0">
                <a:solidFill>
                  <a:schemeClr val="tx1"/>
                </a:solidFill>
              </a:rPr>
              <a:t>от СБО, </a:t>
            </a:r>
            <a:r>
              <a:rPr lang="ru-RU" dirty="0" err="1" smtClean="0">
                <a:solidFill>
                  <a:schemeClr val="tx1"/>
                </a:solidFill>
              </a:rPr>
              <a:t>когато</a:t>
            </a:r>
            <a:r>
              <a:rPr lang="ru-RU" dirty="0" smtClean="0">
                <a:solidFill>
                  <a:schemeClr val="tx1"/>
                </a:solidFill>
              </a:rPr>
              <a:t> те се </a:t>
            </a:r>
            <a:r>
              <a:rPr lang="ru-RU" dirty="0" err="1" smtClean="0">
                <a:solidFill>
                  <a:schemeClr val="tx1"/>
                </a:solidFill>
              </a:rPr>
              <a:t>използват</a:t>
            </a:r>
            <a:r>
              <a:rPr lang="ru-RU" dirty="0" smtClean="0">
                <a:solidFill>
                  <a:schemeClr val="tx1"/>
                </a:solidFill>
              </a:rPr>
              <a:t> за </a:t>
            </a:r>
            <a:r>
              <a:rPr lang="ru-RU" dirty="0" err="1" smtClean="0">
                <a:solidFill>
                  <a:schemeClr val="tx1"/>
                </a:solidFill>
              </a:rPr>
              <a:t>отчитане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процеса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придобиване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такива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дълготрайни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нефинансови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активи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		</a:t>
            </a:r>
            <a:r>
              <a:rPr lang="ru-RU" b="1" i="1" dirty="0" smtClean="0">
                <a:solidFill>
                  <a:schemeClr val="tx1"/>
                </a:solidFill>
              </a:rPr>
              <a:t>Важно!</a:t>
            </a:r>
          </a:p>
          <a:p>
            <a:pPr algn="just">
              <a:buNone/>
            </a:pPr>
            <a:r>
              <a:rPr lang="ru-RU" b="1" dirty="0" smtClean="0">
                <a:solidFill>
                  <a:schemeClr val="tx1"/>
                </a:solidFill>
              </a:rPr>
              <a:t>		</a:t>
            </a:r>
            <a:r>
              <a:rPr lang="ru-RU" dirty="0" smtClean="0">
                <a:solidFill>
                  <a:schemeClr val="tx1"/>
                </a:solidFill>
              </a:rPr>
              <a:t> В случай на </a:t>
            </a:r>
            <a:r>
              <a:rPr lang="ru-RU" dirty="0" err="1" smtClean="0">
                <a:solidFill>
                  <a:schemeClr val="tx1"/>
                </a:solidFill>
              </a:rPr>
              <a:t>продажба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отчитани</a:t>
            </a:r>
            <a:r>
              <a:rPr lang="ru-RU" dirty="0" smtClean="0">
                <a:solidFill>
                  <a:schemeClr val="tx1"/>
                </a:solidFill>
              </a:rPr>
              <a:t> в ДСД </a:t>
            </a:r>
            <a:r>
              <a:rPr lang="ru-RU" dirty="0" err="1" smtClean="0">
                <a:solidFill>
                  <a:schemeClr val="tx1"/>
                </a:solidFill>
              </a:rPr>
              <a:t>активи</a:t>
            </a:r>
            <a:r>
              <a:rPr lang="ru-RU" dirty="0" smtClean="0">
                <a:solidFill>
                  <a:schemeClr val="tx1"/>
                </a:solidFill>
              </a:rPr>
              <a:t> от </a:t>
            </a:r>
            <a:r>
              <a:rPr lang="ru-RU" dirty="0" err="1" smtClean="0">
                <a:solidFill>
                  <a:schemeClr val="tx1"/>
                </a:solidFill>
              </a:rPr>
              <a:t>група</a:t>
            </a:r>
            <a:r>
              <a:rPr lang="ru-RU" dirty="0" smtClean="0">
                <a:solidFill>
                  <a:schemeClr val="tx1"/>
                </a:solidFill>
              </a:rPr>
              <a:t> 22 и сметки 207 и 2099, </a:t>
            </a:r>
            <a:r>
              <a:rPr lang="ru-RU" dirty="0" err="1" smtClean="0">
                <a:solidFill>
                  <a:schemeClr val="tx1"/>
                </a:solidFill>
              </a:rPr>
              <a:t>тя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следва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i="1" dirty="0" smtClean="0">
                <a:solidFill>
                  <a:schemeClr val="tx1"/>
                </a:solidFill>
              </a:rPr>
              <a:t>да се </a:t>
            </a:r>
            <a:r>
              <a:rPr lang="ru-RU" b="1" i="1" dirty="0" err="1" smtClean="0">
                <a:solidFill>
                  <a:schemeClr val="tx1"/>
                </a:solidFill>
              </a:rPr>
              <a:t>отразява</a:t>
            </a:r>
            <a:r>
              <a:rPr lang="ru-RU" b="1" i="1" dirty="0" smtClean="0">
                <a:solidFill>
                  <a:schemeClr val="tx1"/>
                </a:solidFill>
              </a:rPr>
              <a:t> в БЮДЖЕТ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включително</a:t>
            </a:r>
            <a:r>
              <a:rPr lang="ru-RU" dirty="0" smtClean="0">
                <a:solidFill>
                  <a:schemeClr val="tx1"/>
                </a:solidFill>
              </a:rPr>
              <a:t> и </a:t>
            </a:r>
            <a:r>
              <a:rPr lang="ru-RU" dirty="0" err="1" smtClean="0">
                <a:solidFill>
                  <a:schemeClr val="tx1"/>
                </a:solidFill>
              </a:rPr>
              <a:t>отчетната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стойност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продадените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активи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която</a:t>
            </a:r>
            <a:r>
              <a:rPr lang="ru-RU" dirty="0" smtClean="0">
                <a:solidFill>
                  <a:schemeClr val="tx1"/>
                </a:solidFill>
              </a:rPr>
              <a:t> се </a:t>
            </a:r>
            <a:r>
              <a:rPr lang="ru-RU" dirty="0" err="1" smtClean="0">
                <a:solidFill>
                  <a:schemeClr val="tx1"/>
                </a:solidFill>
              </a:rPr>
              <a:t>прехвърля</a:t>
            </a:r>
            <a:r>
              <a:rPr lang="ru-RU" dirty="0" smtClean="0">
                <a:solidFill>
                  <a:schemeClr val="tx1"/>
                </a:solidFill>
              </a:rPr>
              <a:t> от ДСД в БЮДЖЕТ чрез </a:t>
            </a:r>
            <a:r>
              <a:rPr lang="ru-RU" b="1" dirty="0" smtClean="0">
                <a:solidFill>
                  <a:schemeClr val="tx1"/>
                </a:solidFill>
              </a:rPr>
              <a:t>сметка 7602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   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     	В </a:t>
            </a:r>
            <a:r>
              <a:rPr lang="ru-RU" dirty="0" err="1" smtClean="0">
                <a:solidFill>
                  <a:schemeClr val="tx1"/>
                </a:solidFill>
              </a:rPr>
              <a:t>отчетна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група</a:t>
            </a:r>
            <a:r>
              <a:rPr lang="ru-RU" dirty="0" smtClean="0">
                <a:solidFill>
                  <a:schemeClr val="tx1"/>
                </a:solidFill>
              </a:rPr>
              <a:t> (</a:t>
            </a:r>
            <a:r>
              <a:rPr lang="ru-RU" dirty="0" err="1" smtClean="0">
                <a:solidFill>
                  <a:schemeClr val="tx1"/>
                </a:solidFill>
              </a:rPr>
              <a:t>стопанска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област</a:t>
            </a:r>
            <a:r>
              <a:rPr lang="ru-RU" dirty="0" smtClean="0">
                <a:solidFill>
                  <a:schemeClr val="tx1"/>
                </a:solidFill>
              </a:rPr>
              <a:t>) ДСД се </a:t>
            </a:r>
            <a:r>
              <a:rPr lang="ru-RU" dirty="0" err="1" smtClean="0">
                <a:solidFill>
                  <a:schemeClr val="tx1"/>
                </a:solidFill>
              </a:rPr>
              <a:t>отчитат</a:t>
            </a:r>
            <a:r>
              <a:rPr lang="ru-RU" dirty="0" smtClean="0">
                <a:solidFill>
                  <a:schemeClr val="tx1"/>
                </a:solidFill>
              </a:rPr>
              <a:t> само </a:t>
            </a:r>
            <a:r>
              <a:rPr lang="ru-RU" dirty="0" err="1" smtClean="0">
                <a:solidFill>
                  <a:schemeClr val="tx1"/>
                </a:solidFill>
              </a:rPr>
              <a:t>продажбите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произтичащи</a:t>
            </a:r>
            <a:r>
              <a:rPr lang="ru-RU" dirty="0" smtClean="0">
                <a:solidFill>
                  <a:schemeClr val="tx1"/>
                </a:solidFill>
              </a:rPr>
              <a:t> от </a:t>
            </a:r>
            <a:r>
              <a:rPr lang="ru-RU" dirty="0" err="1" smtClean="0">
                <a:solidFill>
                  <a:schemeClr val="tx1"/>
                </a:solidFill>
              </a:rPr>
              <a:t>дейностите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съответните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държавни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органи</a:t>
            </a:r>
            <a:r>
              <a:rPr lang="ru-RU" dirty="0" smtClean="0">
                <a:solidFill>
                  <a:schemeClr val="tx1"/>
                </a:solidFill>
              </a:rPr>
              <a:t> по </a:t>
            </a:r>
            <a:r>
              <a:rPr lang="ru-RU" b="1" i="1" dirty="0" err="1" smtClean="0">
                <a:solidFill>
                  <a:schemeClr val="tx1"/>
                </a:solidFill>
              </a:rPr>
              <a:t>принудително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изпълнение</a:t>
            </a:r>
            <a:r>
              <a:rPr lang="ru-RU" b="1" i="1" dirty="0" smtClean="0">
                <a:solidFill>
                  <a:schemeClr val="tx1"/>
                </a:solidFill>
              </a:rPr>
              <a:t>, </a:t>
            </a:r>
            <a:r>
              <a:rPr lang="ru-RU" b="1" i="1" dirty="0" err="1" smtClean="0">
                <a:solidFill>
                  <a:schemeClr val="tx1"/>
                </a:solidFill>
              </a:rPr>
              <a:t>конфискуване</a:t>
            </a:r>
            <a:r>
              <a:rPr lang="ru-RU" b="1" i="1" dirty="0" smtClean="0">
                <a:solidFill>
                  <a:schemeClr val="tx1"/>
                </a:solidFill>
              </a:rPr>
              <a:t> на </a:t>
            </a:r>
            <a:r>
              <a:rPr lang="ru-RU" b="1" i="1" dirty="0" err="1" smtClean="0">
                <a:solidFill>
                  <a:schemeClr val="tx1"/>
                </a:solidFill>
              </a:rPr>
              <a:t>активи</a:t>
            </a:r>
            <a:r>
              <a:rPr lang="ru-RU" b="1" i="1" dirty="0" smtClean="0">
                <a:solidFill>
                  <a:schemeClr val="tx1"/>
                </a:solidFill>
              </a:rPr>
              <a:t> и </a:t>
            </a:r>
            <a:r>
              <a:rPr lang="ru-RU" b="1" i="1" dirty="0" err="1" smtClean="0">
                <a:solidFill>
                  <a:schemeClr val="tx1"/>
                </a:solidFill>
              </a:rPr>
              <a:t>последващо</a:t>
            </a:r>
            <a:r>
              <a:rPr lang="ru-RU" b="1" i="1" dirty="0" smtClean="0">
                <a:solidFill>
                  <a:schemeClr val="tx1"/>
                </a:solidFill>
              </a:rPr>
              <a:t> управление и </a:t>
            </a:r>
            <a:r>
              <a:rPr lang="ru-RU" b="1" i="1" dirty="0" err="1" smtClean="0">
                <a:solidFill>
                  <a:schemeClr val="tx1"/>
                </a:solidFill>
              </a:rPr>
              <a:t>разпределение</a:t>
            </a:r>
            <a:r>
              <a:rPr lang="ru-RU" b="1" i="1" dirty="0" smtClean="0">
                <a:solidFill>
                  <a:schemeClr val="tx1"/>
                </a:solidFill>
              </a:rPr>
              <a:t> на </a:t>
            </a:r>
            <a:r>
              <a:rPr lang="ru-RU" b="1" i="1" dirty="0" err="1" smtClean="0">
                <a:solidFill>
                  <a:schemeClr val="tx1"/>
                </a:solidFill>
              </a:rPr>
              <a:t>събраните</a:t>
            </a:r>
            <a:r>
              <a:rPr lang="ru-RU" b="1" i="1" dirty="0" smtClean="0">
                <a:solidFill>
                  <a:schemeClr val="tx1"/>
                </a:solidFill>
              </a:rPr>
              <a:t> средства </a:t>
            </a:r>
            <a:r>
              <a:rPr lang="ru-RU" dirty="0" err="1" smtClean="0">
                <a:solidFill>
                  <a:schemeClr val="tx1"/>
                </a:solidFill>
              </a:rPr>
              <a:t>съгласно</a:t>
            </a:r>
            <a:r>
              <a:rPr lang="ru-RU" dirty="0" smtClean="0">
                <a:solidFill>
                  <a:schemeClr val="tx1"/>
                </a:solidFill>
              </a:rPr>
              <a:t> чл. 147 от Закона за </a:t>
            </a:r>
            <a:r>
              <a:rPr lang="ru-RU" dirty="0" err="1" smtClean="0">
                <a:solidFill>
                  <a:schemeClr val="tx1"/>
                </a:solidFill>
              </a:rPr>
              <a:t>публичните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финанси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</a:p>
          <a:p>
            <a:endParaRPr lang="ru-RU" b="1" dirty="0" smtClean="0"/>
          </a:p>
          <a:p>
            <a:endParaRPr lang="bg-B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57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	</a:t>
            </a:r>
            <a:r>
              <a:rPr lang="bg-BG" sz="7200" dirty="0" smtClean="0">
                <a:solidFill>
                  <a:schemeClr val="tx1"/>
                </a:solidFill>
              </a:rPr>
              <a:t>Отписване на продадените активи:</a:t>
            </a: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	</a:t>
            </a:r>
            <a:r>
              <a:rPr lang="bg-BG" sz="7200" b="1" u="sng" dirty="0" smtClean="0">
                <a:solidFill>
                  <a:schemeClr val="tx1"/>
                </a:solidFill>
              </a:rPr>
              <a:t>В отчетна група “ДСД”</a:t>
            </a:r>
            <a:r>
              <a:rPr lang="bg-BG" sz="7200" u="sng" dirty="0" smtClean="0">
                <a:solidFill>
                  <a:schemeClr val="tx1"/>
                </a:solidFill>
              </a:rPr>
              <a:t>:</a:t>
            </a: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	Д-т с/</a:t>
            </a:r>
            <a:r>
              <a:rPr lang="bg-BG" sz="7200" b="1" dirty="0" err="1" smtClean="0">
                <a:solidFill>
                  <a:schemeClr val="tx1"/>
                </a:solidFill>
              </a:rPr>
              <a:t>ка</a:t>
            </a:r>
            <a:r>
              <a:rPr lang="bg-BG" sz="7200" b="1" dirty="0" smtClean="0">
                <a:solidFill>
                  <a:schemeClr val="tx1"/>
                </a:solidFill>
              </a:rPr>
              <a:t> 7602 </a:t>
            </a:r>
            <a:r>
              <a:rPr lang="bg-BG" sz="7200" i="1" dirty="0" smtClean="0">
                <a:solidFill>
                  <a:schemeClr val="tx1"/>
                </a:solidFill>
              </a:rPr>
              <a:t>Вътрешни некасови трансфери между “Бюджет” и  “ДСД”</a:t>
            </a:r>
            <a:endParaRPr lang="bg-BG" sz="72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	    К-т с/</a:t>
            </a:r>
            <a:r>
              <a:rPr lang="bg-BG" sz="7200" b="1" dirty="0" err="1" smtClean="0">
                <a:solidFill>
                  <a:schemeClr val="tx1"/>
                </a:solidFill>
              </a:rPr>
              <a:t>ка</a:t>
            </a:r>
            <a:r>
              <a:rPr lang="bg-BG" sz="7200" b="1" dirty="0" smtClean="0">
                <a:solidFill>
                  <a:schemeClr val="tx1"/>
                </a:solidFill>
              </a:rPr>
              <a:t> от гр. 22</a:t>
            </a:r>
            <a:r>
              <a:rPr lang="bg-BG" sz="7200" i="1" dirty="0" smtClean="0">
                <a:solidFill>
                  <a:schemeClr val="tx1"/>
                </a:solidFill>
              </a:rPr>
              <a:t> Дълготрайни активи, капитализирани в </a:t>
            </a:r>
            <a:r>
              <a:rPr lang="bg-BG" sz="7200" i="1" dirty="0" err="1" smtClean="0">
                <a:solidFill>
                  <a:schemeClr val="tx1"/>
                </a:solidFill>
              </a:rPr>
              <a:t>отч</a:t>
            </a:r>
            <a:r>
              <a:rPr lang="bg-BG" sz="7200" i="1" dirty="0" smtClean="0">
                <a:solidFill>
                  <a:schemeClr val="tx1"/>
                </a:solidFill>
              </a:rPr>
              <a:t>. гр. “ДСД”</a:t>
            </a:r>
            <a:endParaRPr lang="bg-BG" sz="72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u="sng" dirty="0" smtClean="0">
                <a:solidFill>
                  <a:schemeClr val="tx1"/>
                </a:solidFill>
              </a:rPr>
              <a:t>       </a:t>
            </a: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</a:t>
            </a:r>
            <a:r>
              <a:rPr lang="bg-BG" sz="7200" b="1" u="sng" dirty="0" smtClean="0">
                <a:solidFill>
                  <a:schemeClr val="tx1"/>
                </a:solidFill>
              </a:rPr>
              <a:t>В отчетна група “Бюджет”</a:t>
            </a:r>
            <a:r>
              <a:rPr lang="bg-BG" sz="7200" u="sng" dirty="0" smtClean="0">
                <a:solidFill>
                  <a:schemeClr val="tx1"/>
                </a:solidFill>
              </a:rPr>
              <a:t>:</a:t>
            </a:r>
          </a:p>
          <a:p>
            <a:pPr marL="0" indent="447675"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Отписване на продадения ДМА по отчетна стойност:</a:t>
            </a: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Д-т с/</a:t>
            </a:r>
            <a:r>
              <a:rPr lang="bg-BG" sz="7200" b="1" dirty="0" err="1" smtClean="0">
                <a:solidFill>
                  <a:schemeClr val="tx1"/>
                </a:solidFill>
              </a:rPr>
              <a:t>ка</a:t>
            </a:r>
            <a:r>
              <a:rPr lang="bg-BG" sz="7200" b="1" dirty="0" smtClean="0">
                <a:solidFill>
                  <a:schemeClr val="tx1"/>
                </a:solidFill>
              </a:rPr>
              <a:t> от подгрупа 613 </a:t>
            </a:r>
            <a:r>
              <a:rPr lang="bg-BG" sz="7200" i="1" dirty="0" smtClean="0">
                <a:solidFill>
                  <a:schemeClr val="tx1"/>
                </a:solidFill>
              </a:rPr>
              <a:t>Отчетна с/т на продадени активи, капитализирани в отчетна група “ДСД”, </a:t>
            </a:r>
            <a:r>
              <a:rPr lang="bg-BG" sz="7200" b="1" dirty="0" smtClean="0">
                <a:solidFill>
                  <a:schemeClr val="tx1"/>
                </a:solidFill>
              </a:rPr>
              <a:t>сметки 6147, 6149</a:t>
            </a: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      К-т с/</a:t>
            </a:r>
            <a:r>
              <a:rPr lang="bg-BG" sz="7200" b="1" dirty="0" err="1" smtClean="0">
                <a:solidFill>
                  <a:schemeClr val="tx1"/>
                </a:solidFill>
              </a:rPr>
              <a:t>ка</a:t>
            </a:r>
            <a:r>
              <a:rPr lang="bg-BG" sz="7200" b="1" dirty="0" smtClean="0">
                <a:solidFill>
                  <a:schemeClr val="tx1"/>
                </a:solidFill>
              </a:rPr>
              <a:t> 7602</a:t>
            </a:r>
            <a:r>
              <a:rPr lang="bg-BG" sz="7200" i="1" dirty="0" smtClean="0">
                <a:solidFill>
                  <a:schemeClr val="tx1"/>
                </a:solidFill>
              </a:rPr>
              <a:t> Вътрешни некасови трансфери между “Бюджет” и  “ДСД”</a:t>
            </a:r>
          </a:p>
          <a:p>
            <a:pPr>
              <a:buNone/>
            </a:pPr>
            <a:endParaRPr lang="bg-BG" sz="7200" b="1" dirty="0" smtClean="0">
              <a:solidFill>
                <a:schemeClr val="tx1"/>
              </a:solidFill>
            </a:endParaRPr>
          </a:p>
          <a:p>
            <a:pPr marL="0" indent="447675"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Начисляване на вземанията от клиенти:</a:t>
            </a:r>
          </a:p>
          <a:p>
            <a:pPr marL="0" indent="447675"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Д-т с/</a:t>
            </a:r>
            <a:r>
              <a:rPr lang="bg-BG" sz="7200" b="1" dirty="0" err="1" smtClean="0">
                <a:solidFill>
                  <a:schemeClr val="tx1"/>
                </a:solidFill>
              </a:rPr>
              <a:t>ка</a:t>
            </a:r>
            <a:r>
              <a:rPr lang="bg-BG" sz="7200" b="1" dirty="0" smtClean="0">
                <a:solidFill>
                  <a:schemeClr val="tx1"/>
                </a:solidFill>
              </a:rPr>
              <a:t> 4110 </a:t>
            </a:r>
            <a:r>
              <a:rPr lang="bg-BG" sz="7200" i="1" dirty="0" smtClean="0">
                <a:solidFill>
                  <a:schemeClr val="tx1"/>
                </a:solidFill>
              </a:rPr>
              <a:t>Вземания от клиенти от страната, </a:t>
            </a:r>
            <a:r>
              <a:rPr lang="bg-BG" sz="7200" b="1" dirty="0" smtClean="0">
                <a:solidFill>
                  <a:schemeClr val="tx1"/>
                </a:solidFill>
              </a:rPr>
              <a:t>с/</a:t>
            </a:r>
            <a:r>
              <a:rPr lang="bg-BG" sz="7200" b="1" dirty="0" err="1" smtClean="0">
                <a:solidFill>
                  <a:schemeClr val="tx1"/>
                </a:solidFill>
              </a:rPr>
              <a:t>ка</a:t>
            </a:r>
            <a:r>
              <a:rPr lang="bg-BG" sz="7200" b="1" dirty="0" smtClean="0">
                <a:solidFill>
                  <a:schemeClr val="tx1"/>
                </a:solidFill>
              </a:rPr>
              <a:t> 4887</a:t>
            </a:r>
          </a:p>
          <a:p>
            <a:pPr marL="0" indent="447675">
              <a:buNone/>
            </a:pPr>
            <a:r>
              <a:rPr lang="bg-BG" sz="7200" i="1" dirty="0" smtClean="0">
                <a:solidFill>
                  <a:schemeClr val="tx1"/>
                </a:solidFill>
              </a:rPr>
              <a:t>        </a:t>
            </a:r>
            <a:r>
              <a:rPr lang="bg-BG" sz="7200" b="1" dirty="0" smtClean="0">
                <a:solidFill>
                  <a:schemeClr val="tx1"/>
                </a:solidFill>
              </a:rPr>
              <a:t>К-т с/</a:t>
            </a:r>
            <a:r>
              <a:rPr lang="bg-BG" sz="7200" b="1" dirty="0" err="1" smtClean="0">
                <a:solidFill>
                  <a:schemeClr val="tx1"/>
                </a:solidFill>
              </a:rPr>
              <a:t>ки</a:t>
            </a:r>
            <a:r>
              <a:rPr lang="bg-BG" sz="7200" b="1" dirty="0" smtClean="0">
                <a:solidFill>
                  <a:schemeClr val="tx1"/>
                </a:solidFill>
              </a:rPr>
              <a:t> 7131, 7132, 7133, 7147, 7149</a:t>
            </a:r>
          </a:p>
          <a:p>
            <a:pPr marL="0" indent="447675">
              <a:buNone/>
            </a:pPr>
            <a:endParaRPr lang="bg-BG" sz="7200" b="1" dirty="0" smtClean="0">
              <a:solidFill>
                <a:schemeClr val="tx1"/>
              </a:solidFill>
            </a:endParaRPr>
          </a:p>
          <a:p>
            <a:pPr marL="0" indent="447675"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Постъпления по бюджета на приходите от продажби на земи и др.</a:t>
            </a:r>
            <a:r>
              <a:rPr lang="bg-BG" sz="7200" b="1" dirty="0" smtClean="0">
                <a:solidFill>
                  <a:schemeClr val="tx1"/>
                </a:solidFill>
              </a:rPr>
              <a:t>     </a:t>
            </a:r>
          </a:p>
          <a:p>
            <a:pPr marL="0" indent="447675"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Д-т с/</a:t>
            </a:r>
            <a:r>
              <a:rPr lang="bg-BG" sz="7200" b="1" dirty="0" err="1" smtClean="0">
                <a:solidFill>
                  <a:schemeClr val="tx1"/>
                </a:solidFill>
              </a:rPr>
              <a:t>ка</a:t>
            </a:r>
            <a:r>
              <a:rPr lang="bg-BG" sz="7200" b="1" dirty="0" smtClean="0">
                <a:solidFill>
                  <a:schemeClr val="tx1"/>
                </a:solidFill>
              </a:rPr>
              <a:t> 5013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Текущи банкови сметки в левове </a:t>
            </a:r>
          </a:p>
          <a:p>
            <a:pPr marL="0" indent="447675">
              <a:buNone/>
            </a:pPr>
            <a:r>
              <a:rPr lang="bg-BG" sz="7200" b="1" i="1" dirty="0" smtClean="0">
                <a:solidFill>
                  <a:schemeClr val="tx1"/>
                </a:solidFill>
              </a:rPr>
              <a:t>        </a:t>
            </a:r>
            <a:r>
              <a:rPr lang="bg-BG" sz="7200" b="1" dirty="0" smtClean="0">
                <a:solidFill>
                  <a:schemeClr val="tx1"/>
                </a:solidFill>
              </a:rPr>
              <a:t>К-т с/</a:t>
            </a:r>
            <a:r>
              <a:rPr lang="bg-BG" sz="7200" b="1" dirty="0" err="1" smtClean="0">
                <a:solidFill>
                  <a:schemeClr val="tx1"/>
                </a:solidFill>
              </a:rPr>
              <a:t>ка</a:t>
            </a:r>
            <a:r>
              <a:rPr lang="bg-BG" sz="7200" b="1" dirty="0" smtClean="0">
                <a:solidFill>
                  <a:schemeClr val="tx1"/>
                </a:solidFill>
              </a:rPr>
              <a:t> 4110 </a:t>
            </a:r>
            <a:r>
              <a:rPr lang="bg-BG" sz="7200" i="1" dirty="0" smtClean="0">
                <a:solidFill>
                  <a:schemeClr val="tx1"/>
                </a:solidFill>
              </a:rPr>
              <a:t>Вземания от клиенти от страната</a:t>
            </a:r>
          </a:p>
          <a:p>
            <a:pPr marL="0" indent="447675"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§ 95-07 </a:t>
            </a:r>
            <a:r>
              <a:rPr lang="bg-BG" sz="7200" i="1" dirty="0" smtClean="0">
                <a:solidFill>
                  <a:schemeClr val="tx1"/>
                </a:solidFill>
              </a:rPr>
              <a:t>“</a:t>
            </a:r>
            <a:r>
              <a:rPr lang="ru-RU" sz="7200" i="1" dirty="0" err="1" smtClean="0">
                <a:solidFill>
                  <a:schemeClr val="tx1"/>
                </a:solidFill>
              </a:rPr>
              <a:t>Наличност</a:t>
            </a:r>
            <a:r>
              <a:rPr lang="ru-RU" sz="7200" i="1" dirty="0" smtClean="0">
                <a:solidFill>
                  <a:schemeClr val="tx1"/>
                </a:solidFill>
              </a:rPr>
              <a:t> в </a:t>
            </a:r>
            <a:r>
              <a:rPr lang="ru-RU" sz="7200" i="1" dirty="0" err="1" smtClean="0">
                <a:solidFill>
                  <a:schemeClr val="tx1"/>
                </a:solidFill>
              </a:rPr>
              <a:t>левове</a:t>
            </a:r>
            <a:r>
              <a:rPr lang="ru-RU" sz="7200" i="1" dirty="0" smtClean="0">
                <a:solidFill>
                  <a:schemeClr val="tx1"/>
                </a:solidFill>
              </a:rPr>
              <a:t> по сметки в края на периода(-)</a:t>
            </a:r>
            <a:r>
              <a:rPr lang="bg-BG" sz="7200" b="1" i="1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”/</a:t>
            </a:r>
            <a:endParaRPr lang="ru-RU" sz="7200" i="1" dirty="0" smtClean="0">
              <a:solidFill>
                <a:schemeClr val="tx1"/>
              </a:solidFill>
            </a:endParaRPr>
          </a:p>
          <a:p>
            <a:pPr marL="0" indent="447675"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§ 40-40 </a:t>
            </a:r>
            <a:r>
              <a:rPr lang="bg-BG" sz="7200" i="1" dirty="0" smtClean="0">
                <a:solidFill>
                  <a:schemeClr val="tx1"/>
                </a:solidFill>
              </a:rPr>
              <a:t>“П</a:t>
            </a:r>
            <a:r>
              <a:rPr lang="ru-RU" sz="7200" i="1" dirty="0" err="1" smtClean="0">
                <a:solidFill>
                  <a:schemeClr val="tx1"/>
                </a:solidFill>
              </a:rPr>
              <a:t>остъпления</a:t>
            </a:r>
            <a:r>
              <a:rPr lang="ru-RU" sz="7200" i="1" dirty="0" smtClean="0">
                <a:solidFill>
                  <a:schemeClr val="tx1"/>
                </a:solidFill>
              </a:rPr>
              <a:t> от </a:t>
            </a:r>
            <a:r>
              <a:rPr lang="ru-RU" sz="7200" i="1" dirty="0" err="1" smtClean="0">
                <a:solidFill>
                  <a:schemeClr val="tx1"/>
                </a:solidFill>
              </a:rPr>
              <a:t>продажба</a:t>
            </a:r>
            <a:r>
              <a:rPr lang="ru-RU" sz="7200" i="1" dirty="0" smtClean="0">
                <a:solidFill>
                  <a:schemeClr val="tx1"/>
                </a:solidFill>
              </a:rPr>
              <a:t> на </a:t>
            </a:r>
            <a:r>
              <a:rPr lang="ru-RU" sz="7200" i="1" dirty="0" err="1" smtClean="0">
                <a:solidFill>
                  <a:schemeClr val="tx1"/>
                </a:solidFill>
              </a:rPr>
              <a:t>земя</a:t>
            </a:r>
            <a:r>
              <a:rPr lang="ru-RU" sz="7200" i="1" dirty="0" smtClean="0">
                <a:solidFill>
                  <a:schemeClr val="tx1"/>
                </a:solidFill>
              </a:rPr>
              <a:t> </a:t>
            </a:r>
            <a:r>
              <a:rPr lang="en-US" sz="7200" i="1" dirty="0" smtClean="0">
                <a:solidFill>
                  <a:schemeClr val="tx1"/>
                </a:solidFill>
              </a:rPr>
              <a:t>(</a:t>
            </a:r>
            <a:r>
              <a:rPr lang="bg-BG" sz="7200" i="1" dirty="0" smtClean="0">
                <a:solidFill>
                  <a:schemeClr val="tx1"/>
                </a:solidFill>
              </a:rPr>
              <a:t>+</a:t>
            </a:r>
            <a:r>
              <a:rPr lang="en-US" sz="7200" i="1" dirty="0" smtClean="0">
                <a:solidFill>
                  <a:schemeClr val="tx1"/>
                </a:solidFill>
              </a:rPr>
              <a:t>)</a:t>
            </a:r>
            <a:r>
              <a:rPr lang="bg-BG" sz="7200" i="1" dirty="0" smtClean="0">
                <a:solidFill>
                  <a:schemeClr val="tx1"/>
                </a:solidFill>
              </a:rPr>
              <a:t>” </a:t>
            </a:r>
            <a:r>
              <a:rPr lang="en-US" sz="7200" i="1" dirty="0" smtClean="0">
                <a:solidFill>
                  <a:schemeClr val="tx1"/>
                </a:solidFill>
              </a:rPr>
              <a:t>(</a:t>
            </a:r>
            <a:r>
              <a:rPr lang="bg-BG" sz="7200" b="1" dirty="0" smtClean="0">
                <a:solidFill>
                  <a:schemeClr val="tx1"/>
                </a:solidFill>
              </a:rPr>
              <a:t>или § 40-26</a:t>
            </a:r>
            <a:r>
              <a:rPr lang="en-US" sz="7200" i="1" dirty="0" smtClean="0">
                <a:solidFill>
                  <a:schemeClr val="tx1"/>
                </a:solidFill>
              </a:rPr>
              <a:t> (</a:t>
            </a:r>
            <a:r>
              <a:rPr lang="bg-BG" sz="7200" i="1" dirty="0" smtClean="0">
                <a:solidFill>
                  <a:schemeClr val="tx1"/>
                </a:solidFill>
              </a:rPr>
              <a:t>+</a:t>
            </a:r>
            <a:r>
              <a:rPr lang="en-US" sz="7200" i="1" dirty="0" smtClean="0">
                <a:solidFill>
                  <a:schemeClr val="tx1"/>
                </a:solidFill>
              </a:rPr>
              <a:t>)</a:t>
            </a:r>
            <a:r>
              <a:rPr lang="bg-BG" sz="7200" b="1" dirty="0" smtClean="0">
                <a:solidFill>
                  <a:schemeClr val="tx1"/>
                </a:solidFill>
              </a:rPr>
              <a:t>; § 40-29</a:t>
            </a:r>
            <a:r>
              <a:rPr lang="en-US" sz="7200" i="1" dirty="0" smtClean="0">
                <a:solidFill>
                  <a:schemeClr val="tx1"/>
                </a:solidFill>
              </a:rPr>
              <a:t> (</a:t>
            </a:r>
            <a:r>
              <a:rPr lang="bg-BG" sz="7200" i="1" dirty="0" smtClean="0">
                <a:solidFill>
                  <a:schemeClr val="tx1"/>
                </a:solidFill>
              </a:rPr>
              <a:t>+</a:t>
            </a:r>
            <a:r>
              <a:rPr lang="en-US" sz="7200" i="1" dirty="0" smtClean="0">
                <a:solidFill>
                  <a:schemeClr val="tx1"/>
                </a:solidFill>
              </a:rPr>
              <a:t>)</a:t>
            </a:r>
            <a:endParaRPr lang="bg-BG" sz="7200" i="1" dirty="0" smtClean="0">
              <a:solidFill>
                <a:schemeClr val="tx1"/>
              </a:solidFill>
            </a:endParaRPr>
          </a:p>
          <a:p>
            <a:pPr marL="0" indent="447675">
              <a:buNone/>
            </a:pPr>
            <a:endParaRPr lang="bg-BG" sz="7200" i="1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58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bg-BG" sz="24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07223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457200" indent="-457200">
              <a:buNone/>
            </a:pPr>
            <a:r>
              <a:rPr lang="bg-BG" sz="3400" b="1" dirty="0" smtClean="0">
                <a:solidFill>
                  <a:schemeClr val="tx1"/>
                </a:solidFill>
              </a:rPr>
              <a:t>     </a:t>
            </a:r>
          </a:p>
          <a:p>
            <a:pPr marL="457200" indent="-457200">
              <a:buNone/>
            </a:pPr>
            <a:r>
              <a:rPr lang="bg-BG" sz="3400" b="1" dirty="0" smtClean="0">
                <a:solidFill>
                  <a:schemeClr val="tx1"/>
                </a:solidFill>
              </a:rPr>
              <a:t>		 ДМА, свързани със сигурността и отбраната</a:t>
            </a:r>
            <a:endParaRPr lang="bg-BG" sz="3400" b="1" dirty="0" smtClean="0"/>
          </a:p>
          <a:p>
            <a:pPr marL="457200" indent="-457200">
              <a:buNone/>
            </a:pPr>
            <a:r>
              <a:rPr lang="bg-BG" dirty="0" smtClean="0">
                <a:solidFill>
                  <a:schemeClr val="tx1"/>
                </a:solidFill>
              </a:rPr>
              <a:t>		При придобиване на ДМА, свързани със сигурността и отбраната</a:t>
            </a:r>
            <a:r>
              <a:rPr lang="bg-BG" b="1" dirty="0" smtClean="0">
                <a:solidFill>
                  <a:schemeClr val="tx1"/>
                </a:solidFill>
              </a:rPr>
              <a:t> </a:t>
            </a:r>
            <a:r>
              <a:rPr lang="bg-BG" dirty="0" smtClean="0">
                <a:solidFill>
                  <a:schemeClr val="tx1"/>
                </a:solidFill>
              </a:rPr>
              <a:t> се изписват на разход в </a:t>
            </a:r>
            <a:r>
              <a:rPr lang="bg-BG" b="1" dirty="0" err="1" smtClean="0">
                <a:solidFill>
                  <a:schemeClr val="tx1"/>
                </a:solidFill>
              </a:rPr>
              <a:t>отч</a:t>
            </a:r>
            <a:r>
              <a:rPr lang="bg-BG" b="1" dirty="0" smtClean="0">
                <a:solidFill>
                  <a:schemeClr val="tx1"/>
                </a:solidFill>
              </a:rPr>
              <a:t>. гр. “Бюджет” или “СЕС”:</a:t>
            </a:r>
          </a:p>
          <a:p>
            <a:pPr marL="457200" indent="-457200">
              <a:buNone/>
            </a:pPr>
            <a:r>
              <a:rPr lang="bg-BG" b="1" dirty="0" smtClean="0">
                <a:solidFill>
                  <a:schemeClr val="tx1"/>
                </a:solidFill>
              </a:rPr>
              <a:t>		</a:t>
            </a:r>
            <a:r>
              <a:rPr lang="bg-BG" b="1" u="sng" dirty="0" smtClean="0">
                <a:solidFill>
                  <a:schemeClr val="tx1"/>
                </a:solidFill>
              </a:rPr>
              <a:t>В от. гр. “Бюджет”/или “СЕС”:</a:t>
            </a:r>
          </a:p>
          <a:p>
            <a:pPr marL="457200" indent="-457200"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  		 Д-т с/</a:t>
            </a:r>
            <a:r>
              <a:rPr lang="bg-BG" b="1" dirty="0" err="1" smtClean="0">
                <a:solidFill>
                  <a:schemeClr val="tx1"/>
                </a:solidFill>
              </a:rPr>
              <a:t>ка</a:t>
            </a:r>
            <a:r>
              <a:rPr lang="bg-BG" b="1" dirty="0" smtClean="0">
                <a:solidFill>
                  <a:schemeClr val="tx1"/>
                </a:solidFill>
              </a:rPr>
              <a:t>  6098/ К-т с/</a:t>
            </a:r>
            <a:r>
              <a:rPr lang="bg-BG" b="1" dirty="0" err="1" smtClean="0">
                <a:solidFill>
                  <a:schemeClr val="tx1"/>
                </a:solidFill>
              </a:rPr>
              <a:t>ка</a:t>
            </a:r>
            <a:r>
              <a:rPr lang="bg-BG" b="1" dirty="0" smtClean="0">
                <a:solidFill>
                  <a:schemeClr val="tx1"/>
                </a:solidFill>
              </a:rPr>
              <a:t> 4010,  гр. 50,  гр. 74 </a:t>
            </a:r>
          </a:p>
          <a:p>
            <a:pPr marL="457200" indent="-457200"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  		 § 10-98/ § 95-07 </a:t>
            </a:r>
            <a:r>
              <a:rPr lang="en-US" b="1" dirty="0" smtClean="0">
                <a:solidFill>
                  <a:schemeClr val="tx1"/>
                </a:solidFill>
              </a:rPr>
              <a:t>(</a:t>
            </a:r>
            <a:r>
              <a:rPr lang="bg-BG" b="1" dirty="0" smtClean="0">
                <a:solidFill>
                  <a:schemeClr val="tx1"/>
                </a:solidFill>
              </a:rPr>
              <a:t>+</a:t>
            </a:r>
            <a:r>
              <a:rPr lang="en-US" b="1" dirty="0" smtClean="0">
                <a:solidFill>
                  <a:schemeClr val="tx1"/>
                </a:solidFill>
              </a:rPr>
              <a:t>)</a:t>
            </a:r>
            <a:r>
              <a:rPr lang="bg-BG" b="1" dirty="0" smtClean="0">
                <a:solidFill>
                  <a:schemeClr val="tx1"/>
                </a:solidFill>
              </a:rPr>
              <a:t>, § 45-00, §  46-00 </a:t>
            </a:r>
            <a:r>
              <a:rPr lang="en-US" b="1" dirty="0" smtClean="0">
                <a:solidFill>
                  <a:schemeClr val="tx1"/>
                </a:solidFill>
              </a:rPr>
              <a:t>(</a:t>
            </a:r>
            <a:r>
              <a:rPr lang="bg-BG" b="1" dirty="0" smtClean="0">
                <a:solidFill>
                  <a:schemeClr val="tx1"/>
                </a:solidFill>
              </a:rPr>
              <a:t>+</a:t>
            </a:r>
            <a:r>
              <a:rPr lang="en-US" b="1" dirty="0" smtClean="0">
                <a:solidFill>
                  <a:schemeClr val="tx1"/>
                </a:solidFill>
              </a:rPr>
              <a:t>)</a:t>
            </a:r>
            <a:r>
              <a:rPr lang="bg-BG" b="1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bg-BG" i="1" dirty="0" smtClean="0">
                <a:solidFill>
                  <a:schemeClr val="tx1"/>
                </a:solidFill>
              </a:rPr>
              <a:t>     	  Д-т с/</a:t>
            </a:r>
            <a:r>
              <a:rPr lang="bg-BG" i="1" dirty="0" err="1" smtClean="0">
                <a:solidFill>
                  <a:schemeClr val="tx1"/>
                </a:solidFill>
              </a:rPr>
              <a:t>ка</a:t>
            </a:r>
            <a:r>
              <a:rPr lang="bg-BG" i="1" dirty="0" smtClean="0">
                <a:solidFill>
                  <a:schemeClr val="tx1"/>
                </a:solidFill>
              </a:rPr>
              <a:t> 9801/Кт с/</a:t>
            </a:r>
            <a:r>
              <a:rPr lang="bg-BG" i="1" dirty="0" err="1" smtClean="0">
                <a:solidFill>
                  <a:schemeClr val="tx1"/>
                </a:solidFill>
              </a:rPr>
              <a:t>ка</a:t>
            </a:r>
            <a:r>
              <a:rPr lang="bg-BG" i="1" dirty="0" smtClean="0">
                <a:solidFill>
                  <a:schemeClr val="tx1"/>
                </a:solidFill>
              </a:rPr>
              <a:t> 9803</a:t>
            </a:r>
          </a:p>
          <a:p>
            <a:pPr>
              <a:buNone/>
            </a:pPr>
            <a:r>
              <a:rPr lang="bg-BG" i="1" dirty="0" smtClean="0">
                <a:solidFill>
                  <a:schemeClr val="tx1"/>
                </a:solidFill>
              </a:rPr>
              <a:t>     	  Д-т с/</a:t>
            </a:r>
            <a:r>
              <a:rPr lang="bg-BG" i="1" dirty="0" err="1" smtClean="0">
                <a:solidFill>
                  <a:schemeClr val="tx1"/>
                </a:solidFill>
              </a:rPr>
              <a:t>ка</a:t>
            </a:r>
            <a:r>
              <a:rPr lang="bg-BG" i="1" dirty="0" smtClean="0">
                <a:solidFill>
                  <a:schemeClr val="tx1"/>
                </a:solidFill>
              </a:rPr>
              <a:t> 9989/Кт с/</a:t>
            </a:r>
            <a:r>
              <a:rPr lang="bg-BG" i="1" dirty="0" err="1" smtClean="0">
                <a:solidFill>
                  <a:schemeClr val="tx1"/>
                </a:solidFill>
              </a:rPr>
              <a:t>ка</a:t>
            </a:r>
            <a:r>
              <a:rPr lang="bg-BG" i="1" dirty="0" smtClean="0">
                <a:solidFill>
                  <a:schemeClr val="tx1"/>
                </a:solidFill>
              </a:rPr>
              <a:t> 9860</a:t>
            </a:r>
          </a:p>
          <a:p>
            <a:pPr>
              <a:buNone/>
            </a:pPr>
            <a:endParaRPr lang="bg-BG" i="1" dirty="0" smtClean="0">
              <a:solidFill>
                <a:schemeClr val="tx1"/>
              </a:solidFill>
            </a:endParaRPr>
          </a:p>
          <a:p>
            <a:pPr marL="457200" indent="-457200">
              <a:buNone/>
            </a:pPr>
            <a:r>
              <a:rPr lang="bg-BG" i="1" dirty="0" smtClean="0">
                <a:solidFill>
                  <a:schemeClr val="tx1"/>
                </a:solidFill>
              </a:rPr>
              <a:t>      		 </a:t>
            </a:r>
            <a:r>
              <a:rPr lang="bg-BG" dirty="0" smtClean="0">
                <a:solidFill>
                  <a:schemeClr val="tx1"/>
                </a:solidFill>
              </a:rPr>
              <a:t>Когато са със стойност </a:t>
            </a:r>
            <a:r>
              <a:rPr lang="bg-BG" b="1" u="sng" dirty="0" smtClean="0">
                <a:solidFill>
                  <a:schemeClr val="tx1"/>
                </a:solidFill>
              </a:rPr>
              <a:t>под</a:t>
            </a:r>
            <a:r>
              <a:rPr lang="bg-BG" dirty="0" smtClean="0">
                <a:solidFill>
                  <a:schemeClr val="tx1"/>
                </a:solidFill>
              </a:rPr>
              <a:t> прага на същественост се завеждат в </a:t>
            </a:r>
            <a:r>
              <a:rPr lang="bg-BG" b="1" dirty="0" err="1" smtClean="0">
                <a:solidFill>
                  <a:schemeClr val="tx1"/>
                </a:solidFill>
              </a:rPr>
              <a:t>отч</a:t>
            </a:r>
            <a:r>
              <a:rPr lang="bg-BG" b="1" dirty="0" smtClean="0">
                <a:solidFill>
                  <a:schemeClr val="tx1"/>
                </a:solidFill>
              </a:rPr>
              <a:t>. гр. “Бюджет” по </a:t>
            </a:r>
            <a:r>
              <a:rPr lang="bg-BG" b="1" dirty="0" err="1" smtClean="0">
                <a:solidFill>
                  <a:schemeClr val="tx1"/>
                </a:solidFill>
              </a:rPr>
              <a:t>задбалансови</a:t>
            </a:r>
            <a:r>
              <a:rPr lang="bg-BG" b="1" dirty="0" smtClean="0">
                <a:solidFill>
                  <a:schemeClr val="tx1"/>
                </a:solidFill>
              </a:rPr>
              <a:t> сметки:</a:t>
            </a:r>
          </a:p>
          <a:p>
            <a:pPr marL="457200" indent="-457200"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 		 Д-т с/</a:t>
            </a:r>
            <a:r>
              <a:rPr lang="bg-BG" b="1" dirty="0" err="1" smtClean="0">
                <a:solidFill>
                  <a:schemeClr val="tx1"/>
                </a:solidFill>
              </a:rPr>
              <a:t>ка</a:t>
            </a:r>
            <a:r>
              <a:rPr lang="bg-BG" b="1" dirty="0" smtClean="0">
                <a:solidFill>
                  <a:schemeClr val="tx1"/>
                </a:solidFill>
              </a:rPr>
              <a:t> 9909/ К-т с/</a:t>
            </a:r>
            <a:r>
              <a:rPr lang="bg-BG" b="1" dirty="0" err="1" smtClean="0">
                <a:solidFill>
                  <a:schemeClr val="tx1"/>
                </a:solidFill>
              </a:rPr>
              <a:t>ка</a:t>
            </a:r>
            <a:r>
              <a:rPr lang="bg-BG" b="1" dirty="0" smtClean="0">
                <a:solidFill>
                  <a:schemeClr val="tx1"/>
                </a:solidFill>
              </a:rPr>
              <a:t> 9981</a:t>
            </a:r>
          </a:p>
          <a:p>
            <a:pPr marL="457200" indent="-457200">
              <a:buNone/>
            </a:pPr>
            <a:endParaRPr lang="bg-BG" i="1" dirty="0" smtClean="0">
              <a:solidFill>
                <a:schemeClr val="tx1"/>
              </a:solidFill>
            </a:endParaRPr>
          </a:p>
          <a:p>
            <a:pPr marL="457200" indent="-457200">
              <a:buNone/>
            </a:pPr>
            <a:r>
              <a:rPr lang="bg-BG" b="1" dirty="0" smtClean="0">
                <a:solidFill>
                  <a:schemeClr val="tx1"/>
                </a:solidFill>
              </a:rPr>
              <a:t>		</a:t>
            </a:r>
            <a:r>
              <a:rPr lang="bg-BG" dirty="0" smtClean="0">
                <a:solidFill>
                  <a:schemeClr val="tx1"/>
                </a:solidFill>
              </a:rPr>
              <a:t>Когато са със стойност </a:t>
            </a:r>
            <a:r>
              <a:rPr lang="bg-BG" b="1" u="sng" dirty="0" smtClean="0">
                <a:solidFill>
                  <a:schemeClr val="tx1"/>
                </a:solidFill>
              </a:rPr>
              <a:t>над </a:t>
            </a:r>
            <a:r>
              <a:rPr lang="bg-BG" dirty="0" smtClean="0">
                <a:solidFill>
                  <a:schemeClr val="tx1"/>
                </a:solidFill>
              </a:rPr>
              <a:t>прага на същественост се завеждат в </a:t>
            </a:r>
            <a:r>
              <a:rPr lang="bg-BG" u="sng" dirty="0" smtClean="0">
                <a:solidFill>
                  <a:schemeClr val="tx1"/>
                </a:solidFill>
              </a:rPr>
              <a:t> </a:t>
            </a:r>
            <a:r>
              <a:rPr lang="bg-BG" b="1" dirty="0" err="1" smtClean="0">
                <a:solidFill>
                  <a:schemeClr val="tx1"/>
                </a:solidFill>
              </a:rPr>
              <a:t>отч</a:t>
            </a:r>
            <a:r>
              <a:rPr lang="bg-BG" b="1" dirty="0" smtClean="0">
                <a:solidFill>
                  <a:schemeClr val="tx1"/>
                </a:solidFill>
              </a:rPr>
              <a:t>. гр. “ДСД”: </a:t>
            </a:r>
            <a:endParaRPr lang="bg-BG" i="1" dirty="0" smtClean="0">
              <a:solidFill>
                <a:schemeClr val="tx1"/>
              </a:solidFill>
            </a:endParaRPr>
          </a:p>
          <a:p>
            <a:pPr marL="457200" indent="-457200">
              <a:buNone/>
            </a:pPr>
            <a:r>
              <a:rPr lang="bg-BG" sz="3600" b="1" dirty="0" smtClean="0">
                <a:solidFill>
                  <a:schemeClr val="tx1"/>
                </a:solidFill>
              </a:rPr>
              <a:t>       Д-т с/</a:t>
            </a:r>
            <a:r>
              <a:rPr lang="bg-BG" sz="3600" b="1" dirty="0" err="1" smtClean="0">
                <a:solidFill>
                  <a:schemeClr val="tx1"/>
                </a:solidFill>
              </a:rPr>
              <a:t>ка</a:t>
            </a:r>
            <a:r>
              <a:rPr lang="bg-BG" sz="3600" b="1" dirty="0" smtClean="0">
                <a:solidFill>
                  <a:schemeClr val="tx1"/>
                </a:solidFill>
              </a:rPr>
              <a:t> 2099, или 2071/ К-т с/</a:t>
            </a:r>
            <a:r>
              <a:rPr lang="bg-BG" sz="3600" b="1" dirty="0" err="1" smtClean="0">
                <a:solidFill>
                  <a:schemeClr val="tx1"/>
                </a:solidFill>
              </a:rPr>
              <a:t>ка</a:t>
            </a:r>
            <a:r>
              <a:rPr lang="bg-BG" sz="3600" b="1" dirty="0" smtClean="0">
                <a:solidFill>
                  <a:schemeClr val="tx1"/>
                </a:solidFill>
              </a:rPr>
              <a:t> 7609</a:t>
            </a:r>
            <a:endParaRPr lang="bg-BG" sz="36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59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endParaRPr lang="bg-BG" b="1" u="sng" dirty="0" smtClean="0"/>
          </a:p>
          <a:p>
            <a:pPr>
              <a:buNone/>
            </a:pPr>
            <a:r>
              <a:rPr lang="bg-BG" b="1" dirty="0" smtClean="0"/>
              <a:t>	</a:t>
            </a:r>
            <a:r>
              <a:rPr lang="bg-BG" b="1" u="sng" dirty="0" smtClean="0"/>
              <a:t>В отчетна група „Бюджет” </a:t>
            </a:r>
            <a:r>
              <a:rPr lang="en-US" b="1" u="sng" dirty="0" smtClean="0"/>
              <a:t>(</a:t>
            </a:r>
            <a:r>
              <a:rPr lang="bg-BG" b="1" i="1" u="sng" dirty="0" smtClean="0"/>
              <a:t>при национално финансиране</a:t>
            </a:r>
            <a:r>
              <a:rPr lang="en-US" b="1" u="sng" dirty="0" smtClean="0"/>
              <a:t>)</a:t>
            </a:r>
            <a:r>
              <a:rPr lang="bg-BG" b="1" u="sng" dirty="0" smtClean="0"/>
              <a:t>/ или „СЕС”</a:t>
            </a:r>
            <a:r>
              <a:rPr lang="en-US" b="1" u="sng" dirty="0" smtClean="0"/>
              <a:t> </a:t>
            </a:r>
            <a:r>
              <a:rPr lang="en-US" b="1" i="1" u="sng" dirty="0" smtClean="0"/>
              <a:t>(</a:t>
            </a:r>
            <a:r>
              <a:rPr lang="bg-BG" b="1" i="1" u="sng" dirty="0" smtClean="0"/>
              <a:t>при европейско финансиране</a:t>
            </a:r>
            <a:r>
              <a:rPr lang="en-US" b="1" u="sng" dirty="0" smtClean="0"/>
              <a:t>)</a:t>
            </a:r>
            <a:r>
              <a:rPr lang="bg-BG" b="1" u="sng" dirty="0" smtClean="0"/>
              <a:t>:</a:t>
            </a:r>
            <a:r>
              <a:rPr lang="bg-BG" u="sng" dirty="0" smtClean="0"/>
              <a:t> 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     С направените разходи по закупуването:</a:t>
            </a:r>
          </a:p>
          <a:p>
            <a:pPr>
              <a:buNone/>
            </a:pPr>
            <a:r>
              <a:rPr lang="bg-BG" b="1" dirty="0" smtClean="0"/>
              <a:t>     Д-т с/</a:t>
            </a:r>
            <a:r>
              <a:rPr lang="bg-BG" b="1" dirty="0" err="1" smtClean="0"/>
              <a:t>ка</a:t>
            </a:r>
            <a:r>
              <a:rPr lang="bg-BG" b="1" dirty="0" smtClean="0"/>
              <a:t> 6079</a:t>
            </a:r>
            <a:r>
              <a:rPr lang="bg-BG" dirty="0" smtClean="0"/>
              <a:t>  </a:t>
            </a:r>
            <a:r>
              <a:rPr lang="bg-BG" i="1" dirty="0" smtClean="0"/>
              <a:t>Разходи за придобиване на активи с художествена и </a:t>
            </a:r>
            <a:endParaRPr lang="bg-BG" dirty="0" smtClean="0"/>
          </a:p>
          <a:p>
            <a:pPr>
              <a:buNone/>
            </a:pPr>
            <a:r>
              <a:rPr lang="bg-BG" i="1" dirty="0" smtClean="0"/>
              <a:t>      историческа стойност и книги за библиотеките    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          К-т с/</a:t>
            </a:r>
            <a:r>
              <a:rPr lang="bg-BG" b="1" dirty="0" err="1" smtClean="0"/>
              <a:t>ка</a:t>
            </a:r>
            <a:r>
              <a:rPr lang="bg-BG" b="1" dirty="0" smtClean="0"/>
              <a:t> 4010</a:t>
            </a:r>
            <a:r>
              <a:rPr lang="bg-BG" dirty="0" smtClean="0"/>
              <a:t> </a:t>
            </a:r>
            <a:r>
              <a:rPr lang="bg-BG" i="1" dirty="0" smtClean="0"/>
              <a:t>Задължения към доставчици от страната</a:t>
            </a:r>
            <a:endParaRPr lang="bg-BG" dirty="0" smtClean="0"/>
          </a:p>
          <a:p>
            <a:pPr>
              <a:buNone/>
            </a:pPr>
            <a:r>
              <a:rPr lang="bg-BG" i="1" dirty="0" smtClean="0"/>
              <a:t> </a:t>
            </a:r>
            <a:endParaRPr lang="bg-BG" dirty="0" smtClean="0"/>
          </a:p>
          <a:p>
            <a:pPr>
              <a:buNone/>
            </a:pPr>
            <a:r>
              <a:rPr lang="bg-BG" dirty="0" smtClean="0"/>
              <a:t>     Осчетоводяване на изпълнения ангажимент:</a:t>
            </a:r>
          </a:p>
          <a:p>
            <a:pPr>
              <a:buNone/>
            </a:pPr>
            <a:r>
              <a:rPr lang="bg-BG" dirty="0" smtClean="0"/>
              <a:t>	</a:t>
            </a:r>
            <a:r>
              <a:rPr lang="bg-BG" b="1" dirty="0" smtClean="0"/>
              <a:t>Д-т с/</a:t>
            </a:r>
            <a:r>
              <a:rPr lang="bg-BG" b="1" dirty="0" err="1" smtClean="0"/>
              <a:t>ка</a:t>
            </a:r>
            <a:r>
              <a:rPr lang="bg-BG" b="1" dirty="0" smtClean="0"/>
              <a:t> 9200</a:t>
            </a:r>
            <a:r>
              <a:rPr lang="bg-BG" dirty="0" smtClean="0"/>
              <a:t> </a:t>
            </a:r>
            <a:r>
              <a:rPr lang="bg-BG" i="1" dirty="0" smtClean="0"/>
              <a:t>Поети ангажименти за разходи – наличности 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     </a:t>
            </a:r>
            <a:r>
              <a:rPr lang="bg-BG" i="1" dirty="0" smtClean="0"/>
              <a:t>или </a:t>
            </a:r>
            <a:r>
              <a:rPr lang="bg-BG" b="1" dirty="0" smtClean="0"/>
              <a:t>сметка  9801</a:t>
            </a:r>
          </a:p>
          <a:p>
            <a:pPr>
              <a:buNone/>
            </a:pPr>
            <a:r>
              <a:rPr lang="bg-BG" b="1" dirty="0" smtClean="0"/>
              <a:t>             К-т с/</a:t>
            </a:r>
            <a:r>
              <a:rPr lang="bg-BG" b="1" dirty="0" err="1" smtClean="0"/>
              <a:t>ка</a:t>
            </a:r>
            <a:r>
              <a:rPr lang="bg-BG" b="1" dirty="0" smtClean="0"/>
              <a:t> 9803 </a:t>
            </a:r>
            <a:r>
              <a:rPr lang="bg-BG" i="1" dirty="0" smtClean="0"/>
              <a:t>Реализирани ангажименти за разходи чрез </a:t>
            </a:r>
            <a:endParaRPr lang="bg-BG" dirty="0" smtClean="0"/>
          </a:p>
          <a:p>
            <a:pPr>
              <a:buNone/>
            </a:pPr>
            <a:r>
              <a:rPr lang="bg-BG" i="1" dirty="0" smtClean="0"/>
              <a:t>              плащане/възникване на задължение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    Осчетоводяване на възникнали нови задължения за разходи:</a:t>
            </a:r>
          </a:p>
          <a:p>
            <a:pPr>
              <a:buNone/>
            </a:pPr>
            <a:r>
              <a:rPr lang="bg-BG" dirty="0" smtClean="0"/>
              <a:t>	</a:t>
            </a:r>
            <a:r>
              <a:rPr lang="bg-BG" b="1" dirty="0" smtClean="0"/>
              <a:t>Д-т с/</a:t>
            </a:r>
            <a:r>
              <a:rPr lang="bg-BG" b="1" dirty="0" err="1" smtClean="0"/>
              <a:t>ка</a:t>
            </a:r>
            <a:r>
              <a:rPr lang="bg-BG" b="1" dirty="0" smtClean="0"/>
              <a:t> 9989</a:t>
            </a:r>
            <a:r>
              <a:rPr lang="bg-BG" dirty="0" smtClean="0"/>
              <a:t> </a:t>
            </a:r>
            <a:r>
              <a:rPr lang="bg-BG" i="1" dirty="0" smtClean="0"/>
              <a:t>Кореспондираща сметка за </a:t>
            </a:r>
            <a:r>
              <a:rPr lang="bg-BG" i="1" dirty="0" err="1" smtClean="0"/>
              <a:t>задбалансови</a:t>
            </a:r>
            <a:r>
              <a:rPr lang="bg-BG" i="1" dirty="0" smtClean="0"/>
              <a:t> пасиви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          К-т с/</a:t>
            </a:r>
            <a:r>
              <a:rPr lang="bg-BG" b="1" dirty="0" err="1" smtClean="0"/>
              <a:t>ка</a:t>
            </a:r>
            <a:r>
              <a:rPr lang="bg-BG" b="1" dirty="0" smtClean="0"/>
              <a:t> 9860</a:t>
            </a:r>
            <a:r>
              <a:rPr lang="bg-BG" dirty="0" smtClean="0"/>
              <a:t> </a:t>
            </a:r>
            <a:r>
              <a:rPr lang="bg-BG" i="1" dirty="0" smtClean="0"/>
              <a:t>Възникнали нови задължения за разходи</a:t>
            </a:r>
            <a:endParaRPr lang="bg-BG" dirty="0" smtClean="0"/>
          </a:p>
          <a:p>
            <a:pPr>
              <a:buNone/>
            </a:pPr>
            <a:endParaRPr lang="bg-BG" dirty="0" smtClean="0"/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6</a:t>
            </a:fld>
            <a:endParaRPr lang="bg-BG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57606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bg-BG" sz="1800" b="1" dirty="0" smtClean="0">
                <a:solidFill>
                  <a:schemeClr val="tx1"/>
                </a:solidFill>
                <a:latin typeface="+mn-lt"/>
              </a:rPr>
              <a:t>Разходи за придобиване, подобрения, основен и текущ ремонт на ДМА</a:t>
            </a:r>
            <a:endParaRPr lang="bg-BG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507288" cy="559781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bg-BG" sz="2600" dirty="0" smtClean="0">
                <a:solidFill>
                  <a:schemeClr val="tx1"/>
                </a:solidFill>
              </a:rPr>
              <a:t>		Легалните определения за основен ремонт, текущ ремонт, подобрения, реконструкции и др. в бюджетната организация са регламентирани в </a:t>
            </a:r>
            <a:r>
              <a:rPr lang="bg-BG" sz="2600" b="1" dirty="0" smtClean="0">
                <a:solidFill>
                  <a:schemeClr val="tx1"/>
                </a:solidFill>
              </a:rPr>
              <a:t>§ 5</a:t>
            </a:r>
            <a:r>
              <a:rPr lang="bg-BG" sz="2600" b="1" i="1" dirty="0" smtClean="0">
                <a:solidFill>
                  <a:schemeClr val="tx1"/>
                </a:solidFill>
              </a:rPr>
              <a:t> </a:t>
            </a:r>
            <a:r>
              <a:rPr lang="bg-BG" sz="2600" b="1" dirty="0" smtClean="0">
                <a:solidFill>
                  <a:schemeClr val="tx1"/>
                </a:solidFill>
              </a:rPr>
              <a:t>от Допълнителните разпоредби</a:t>
            </a:r>
            <a:r>
              <a:rPr lang="bg-BG" sz="2600" dirty="0" smtClean="0">
                <a:solidFill>
                  <a:schemeClr val="tx1"/>
                </a:solidFill>
              </a:rPr>
              <a:t> на Закона за устройство на територията.</a:t>
            </a:r>
          </a:p>
          <a:p>
            <a:pPr algn="just"/>
            <a:endParaRPr lang="bg-BG" sz="2600" b="1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600" b="1" i="1" dirty="0" smtClean="0">
                <a:solidFill>
                  <a:schemeClr val="tx1"/>
                </a:solidFill>
              </a:rPr>
              <a:t> 		"Основен ремонт</a:t>
            </a:r>
            <a:r>
              <a:rPr lang="bg-BG" sz="2600" i="1" dirty="0" smtClean="0">
                <a:solidFill>
                  <a:schemeClr val="tx1"/>
                </a:solidFill>
              </a:rPr>
              <a:t>"</a:t>
            </a:r>
            <a:r>
              <a:rPr lang="bg-BG" sz="2600" dirty="0" smtClean="0">
                <a:solidFill>
                  <a:schemeClr val="tx1"/>
                </a:solidFill>
              </a:rPr>
              <a:t> на строеж е частично възстановяване и/или частична замяна на </a:t>
            </a:r>
            <a:r>
              <a:rPr lang="bg-BG" sz="2600" b="1" i="1" dirty="0" smtClean="0">
                <a:solidFill>
                  <a:schemeClr val="tx1"/>
                </a:solidFill>
              </a:rPr>
              <a:t>конструктивни елементи, основни части, съоръжения или инсталации на строежа, както и строително-монтажните работи,</a:t>
            </a:r>
            <a:r>
              <a:rPr lang="bg-BG" sz="2600" dirty="0" smtClean="0">
                <a:solidFill>
                  <a:schemeClr val="tx1"/>
                </a:solidFill>
              </a:rPr>
              <a:t> с които първоначално вложени, но износени материали, </a:t>
            </a:r>
            <a:r>
              <a:rPr lang="bg-BG" sz="2600" b="1" i="1" u="sng" dirty="0" smtClean="0">
                <a:solidFill>
                  <a:schemeClr val="tx1"/>
                </a:solidFill>
              </a:rPr>
              <a:t>конструкции и конструктивни елементи </a:t>
            </a:r>
            <a:r>
              <a:rPr lang="bg-BG" sz="2600" dirty="0" smtClean="0">
                <a:solidFill>
                  <a:schemeClr val="tx1"/>
                </a:solidFill>
              </a:rPr>
              <a:t>се заменят с други видове или се извършват нови видове работи, с които </a:t>
            </a:r>
            <a:r>
              <a:rPr lang="bg-BG" sz="2600" b="1" i="1" dirty="0" smtClean="0">
                <a:solidFill>
                  <a:schemeClr val="tx1"/>
                </a:solidFill>
              </a:rPr>
              <a:t>се възстановява експлоатационната им годност, подобрява се или се </a:t>
            </a:r>
            <a:r>
              <a:rPr lang="bg-BG" sz="2600" b="1" i="1" u="sng" dirty="0" smtClean="0">
                <a:solidFill>
                  <a:schemeClr val="tx1"/>
                </a:solidFill>
              </a:rPr>
              <a:t>удължава срокът на тяхната експлоатация</a:t>
            </a:r>
            <a:r>
              <a:rPr lang="bg-BG" sz="2600" dirty="0" smtClean="0">
                <a:solidFill>
                  <a:schemeClr val="tx1"/>
                </a:solidFill>
              </a:rPr>
              <a:t>. Санирането, инвеститорски контрол, строителен контрол са разходи за основен ремонт – с тях се подобрява икономическия полезен живот на актива.</a:t>
            </a:r>
          </a:p>
          <a:p>
            <a:pPr algn="just"/>
            <a:endParaRPr lang="bg-BG" sz="2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600" b="1" i="1" dirty="0" smtClean="0">
                <a:solidFill>
                  <a:schemeClr val="tx1"/>
                </a:solidFill>
              </a:rPr>
              <a:t>		"Текущ ремонт"</a:t>
            </a:r>
            <a:r>
              <a:rPr lang="bg-BG" sz="2600" i="1" dirty="0" smtClean="0">
                <a:solidFill>
                  <a:schemeClr val="tx1"/>
                </a:solidFill>
              </a:rPr>
              <a:t> </a:t>
            </a:r>
            <a:r>
              <a:rPr lang="bg-BG" sz="2600" dirty="0" smtClean="0">
                <a:solidFill>
                  <a:schemeClr val="tx1"/>
                </a:solidFill>
              </a:rPr>
              <a:t>на строеж</a:t>
            </a:r>
            <a:r>
              <a:rPr lang="bg-BG" sz="2600" i="1" dirty="0" smtClean="0">
                <a:solidFill>
                  <a:schemeClr val="tx1"/>
                </a:solidFill>
              </a:rPr>
              <a:t> </a:t>
            </a:r>
            <a:r>
              <a:rPr lang="bg-BG" sz="2600" i="1" u="sng" dirty="0" smtClean="0">
                <a:solidFill>
                  <a:schemeClr val="tx1"/>
                </a:solidFill>
              </a:rPr>
              <a:t>е </a:t>
            </a:r>
            <a:r>
              <a:rPr lang="bg-BG" sz="2600" b="1" i="1" u="sng" dirty="0" smtClean="0">
                <a:solidFill>
                  <a:schemeClr val="tx1"/>
                </a:solidFill>
              </a:rPr>
              <a:t>подобряването и поддържането в изправност на сградите,</a:t>
            </a:r>
            <a:r>
              <a:rPr lang="bg-BG" sz="2600" b="1" i="1" dirty="0" smtClean="0">
                <a:solidFill>
                  <a:schemeClr val="tx1"/>
                </a:solidFill>
              </a:rPr>
              <a:t> постройките, съоръженията и инсталациите, както и вътрешни преустройства,</a:t>
            </a:r>
            <a:r>
              <a:rPr lang="bg-BG" sz="2600" dirty="0" smtClean="0">
                <a:solidFill>
                  <a:schemeClr val="tx1"/>
                </a:solidFill>
              </a:rPr>
              <a:t> при които </a:t>
            </a:r>
            <a:r>
              <a:rPr lang="bg-BG" sz="2600" b="1" i="1" dirty="0" smtClean="0">
                <a:solidFill>
                  <a:schemeClr val="tx1"/>
                </a:solidFill>
              </a:rPr>
              <a:t>не се засяга конструкцията </a:t>
            </a:r>
            <a:r>
              <a:rPr lang="bg-BG" sz="2600" dirty="0" smtClean="0">
                <a:solidFill>
                  <a:schemeClr val="tx1"/>
                </a:solidFill>
              </a:rPr>
              <a:t>на сградата; </a:t>
            </a:r>
            <a:r>
              <a:rPr lang="bg-BG" sz="2600" b="1" i="1" dirty="0" smtClean="0">
                <a:solidFill>
                  <a:schemeClr val="tx1"/>
                </a:solidFill>
              </a:rPr>
              <a:t>не се извършват дейности като премахване, преместване на съществуващи зидове и направа на отвори в тях</a:t>
            </a:r>
            <a:r>
              <a:rPr lang="bg-BG" sz="2600" dirty="0" smtClean="0">
                <a:solidFill>
                  <a:schemeClr val="tx1"/>
                </a:solidFill>
              </a:rPr>
              <a:t>, когато засягат конструкцията на сградата; </a:t>
            </a:r>
            <a:r>
              <a:rPr lang="bg-BG" sz="2600" b="1" i="1" dirty="0" smtClean="0">
                <a:solidFill>
                  <a:schemeClr val="tx1"/>
                </a:solidFill>
              </a:rPr>
              <a:t>не се променя предназначението </a:t>
            </a:r>
            <a:r>
              <a:rPr lang="bg-BG" sz="2600" dirty="0" smtClean="0">
                <a:solidFill>
                  <a:schemeClr val="tx1"/>
                </a:solidFill>
              </a:rPr>
              <a:t>на помещенията и натоварванията в тях.</a:t>
            </a:r>
          </a:p>
          <a:p>
            <a:pPr algn="just">
              <a:buNone/>
            </a:pPr>
            <a:r>
              <a:rPr lang="bg-BG" sz="2600" dirty="0" smtClean="0">
                <a:solidFill>
                  <a:schemeClr val="tx1"/>
                </a:solidFill>
              </a:rPr>
              <a:t>     		Спазва се принципа за </a:t>
            </a:r>
            <a:r>
              <a:rPr lang="bg-BG" sz="2600" b="1" dirty="0" smtClean="0">
                <a:solidFill>
                  <a:schemeClr val="tx1"/>
                </a:solidFill>
              </a:rPr>
              <a:t>предимство на съдържанието пред формата</a:t>
            </a:r>
            <a:r>
              <a:rPr lang="bg-BG" sz="2600" dirty="0" smtClean="0">
                <a:solidFill>
                  <a:schemeClr val="tx1"/>
                </a:solidFill>
              </a:rPr>
              <a:t>, като водеща е начислената основа.</a:t>
            </a:r>
          </a:p>
          <a:p>
            <a:endParaRPr lang="bg-BG" dirty="0" smtClean="0"/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60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235496"/>
          </a:xfrm>
        </p:spPr>
        <p:txBody>
          <a:bodyPr>
            <a:normAutofit fontScale="90000"/>
          </a:bodyPr>
          <a:lstStyle/>
          <a:p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45507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    		</a:t>
            </a:r>
            <a:r>
              <a:rPr lang="bg-BG" sz="2400" b="1" u="sng" dirty="0" smtClean="0">
                <a:solidFill>
                  <a:schemeClr val="tx1"/>
                </a:solidFill>
              </a:rPr>
              <a:t>Придобиване или основен ремонт на  </a:t>
            </a:r>
            <a:r>
              <a:rPr lang="bg-BG" sz="2400" b="1" u="sng" dirty="0" smtClean="0">
                <a:solidFill>
                  <a:srgbClr val="C00000"/>
                </a:solidFill>
              </a:rPr>
              <a:t>инфраструктурни обекти</a:t>
            </a:r>
            <a:r>
              <a:rPr lang="bg-BG" sz="2400" b="1" u="sng" dirty="0" smtClean="0">
                <a:solidFill>
                  <a:schemeClr val="tx1"/>
                </a:solidFill>
              </a:rPr>
              <a:t> </a:t>
            </a:r>
            <a:r>
              <a:rPr lang="bg-BG" sz="2400" b="1" u="sng" dirty="0" smtClean="0">
                <a:solidFill>
                  <a:srgbClr val="C00000"/>
                </a:solidFill>
              </a:rPr>
              <a:t>чрез външен изпълнител</a:t>
            </a:r>
          </a:p>
          <a:p>
            <a:pPr>
              <a:buNone/>
            </a:pPr>
            <a:endParaRPr lang="bg-BG" sz="2400" b="1" u="sng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bg-BG" sz="1800" b="1" dirty="0" smtClean="0">
                <a:solidFill>
                  <a:schemeClr val="tx1"/>
                </a:solidFill>
              </a:rPr>
              <a:t>     		  </a:t>
            </a:r>
            <a:r>
              <a:rPr lang="bg-BG" sz="1800" b="1" u="sng" dirty="0" smtClean="0">
                <a:solidFill>
                  <a:schemeClr val="tx1"/>
                </a:solidFill>
              </a:rPr>
              <a:t>В отчетна група „Бюджет” или „СЕС” </a:t>
            </a:r>
            <a:r>
              <a:rPr lang="en-US" sz="1800" b="1" u="sng" dirty="0" smtClean="0">
                <a:solidFill>
                  <a:schemeClr val="tx1"/>
                </a:solidFill>
              </a:rPr>
              <a:t>(</a:t>
            </a:r>
            <a:r>
              <a:rPr lang="bg-BG" sz="1800" b="1" u="sng" dirty="0" smtClean="0">
                <a:solidFill>
                  <a:schemeClr val="tx1"/>
                </a:solidFill>
              </a:rPr>
              <a:t>при европ. финансиране</a:t>
            </a:r>
            <a:r>
              <a:rPr lang="en-US" sz="1800" b="1" u="sng" dirty="0" smtClean="0">
                <a:solidFill>
                  <a:schemeClr val="tx1"/>
                </a:solidFill>
              </a:rPr>
              <a:t>)</a:t>
            </a:r>
            <a:r>
              <a:rPr lang="bg-BG" sz="1800" b="1" u="sng" dirty="0" smtClean="0">
                <a:solidFill>
                  <a:schemeClr val="tx1"/>
                </a:solidFill>
              </a:rPr>
              <a:t>:</a:t>
            </a:r>
            <a:endParaRPr lang="bg-BG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1800" dirty="0" smtClean="0">
                <a:solidFill>
                  <a:schemeClr val="tx1"/>
                </a:solidFill>
              </a:rPr>
              <a:t>       Начисляване на задълженията към доставчиците:</a:t>
            </a:r>
          </a:p>
          <a:p>
            <a:pPr>
              <a:buNone/>
            </a:pPr>
            <a:r>
              <a:rPr lang="bg-BG" sz="1800" dirty="0" smtClean="0">
                <a:solidFill>
                  <a:schemeClr val="tx1"/>
                </a:solidFill>
              </a:rPr>
              <a:t>       </a:t>
            </a:r>
            <a:r>
              <a:rPr lang="bg-BG" sz="1800" b="1" dirty="0" smtClean="0">
                <a:solidFill>
                  <a:schemeClr val="tx1"/>
                </a:solidFill>
              </a:rPr>
              <a:t>Д-т с/ка 6075</a:t>
            </a:r>
            <a:r>
              <a:rPr lang="bg-BG" sz="1800" dirty="0" smtClean="0">
                <a:solidFill>
                  <a:schemeClr val="tx1"/>
                </a:solidFill>
              </a:rPr>
              <a:t> </a:t>
            </a:r>
            <a:r>
              <a:rPr lang="bg-BG" sz="1800" i="1" dirty="0" smtClean="0">
                <a:solidFill>
                  <a:schemeClr val="tx1"/>
                </a:solidFill>
              </a:rPr>
              <a:t> Разходи за придобиване на инфраструктурни обекти чрез външни     </a:t>
            </a:r>
          </a:p>
          <a:p>
            <a:pPr>
              <a:buNone/>
            </a:pPr>
            <a:r>
              <a:rPr lang="bg-BG" sz="1800" b="1" i="1" dirty="0" smtClean="0">
                <a:solidFill>
                  <a:schemeClr val="tx1"/>
                </a:solidFill>
              </a:rPr>
              <a:t>       </a:t>
            </a:r>
            <a:r>
              <a:rPr lang="bg-BG" sz="1800" b="1" dirty="0" smtClean="0">
                <a:solidFill>
                  <a:schemeClr val="tx1"/>
                </a:solidFill>
              </a:rPr>
              <a:t>Д-т с/ка </a:t>
            </a:r>
            <a:r>
              <a:rPr lang="en-US" sz="1800" b="1" dirty="0" smtClean="0">
                <a:solidFill>
                  <a:schemeClr val="tx1"/>
                </a:solidFill>
              </a:rPr>
              <a:t>6076</a:t>
            </a:r>
            <a:r>
              <a:rPr lang="bg-BG" sz="1800" i="1" dirty="0" smtClean="0">
                <a:solidFill>
                  <a:schemeClr val="tx1"/>
                </a:solidFill>
              </a:rPr>
              <a:t>   Основен ремонт на </a:t>
            </a:r>
            <a:r>
              <a:rPr lang="bg-BG" sz="1800" i="1" dirty="0" err="1" smtClean="0">
                <a:solidFill>
                  <a:schemeClr val="tx1"/>
                </a:solidFill>
              </a:rPr>
              <a:t>инфрастр</a:t>
            </a:r>
            <a:r>
              <a:rPr lang="bg-BG" sz="1800" i="1" dirty="0" smtClean="0">
                <a:solidFill>
                  <a:schemeClr val="tx1"/>
                </a:solidFill>
              </a:rPr>
              <a:t>. обекти чрез външни доставки                         </a:t>
            </a:r>
          </a:p>
          <a:p>
            <a:pPr>
              <a:buNone/>
            </a:pPr>
            <a:r>
              <a:rPr lang="bg-BG" sz="1800" b="1" dirty="0" smtClean="0">
                <a:solidFill>
                  <a:schemeClr val="tx1"/>
                </a:solidFill>
              </a:rPr>
              <a:t>             К-т с/ка 4010</a:t>
            </a:r>
            <a:r>
              <a:rPr lang="bg-BG" sz="1800" dirty="0" smtClean="0">
                <a:solidFill>
                  <a:schemeClr val="tx1"/>
                </a:solidFill>
              </a:rPr>
              <a:t> </a:t>
            </a:r>
            <a:r>
              <a:rPr lang="bg-BG" sz="1800" i="1" dirty="0" smtClean="0">
                <a:solidFill>
                  <a:schemeClr val="tx1"/>
                </a:solidFill>
              </a:rPr>
              <a:t> Задължения към доставчици от страната  </a:t>
            </a:r>
          </a:p>
          <a:p>
            <a:pPr>
              <a:buNone/>
            </a:pPr>
            <a:r>
              <a:rPr lang="bg-BG" sz="1800" i="1" dirty="0" smtClean="0">
                <a:solidFill>
                  <a:schemeClr val="tx1"/>
                </a:solidFill>
              </a:rPr>
              <a:t>	  Д-т с/</a:t>
            </a:r>
            <a:r>
              <a:rPr lang="bg-BG" sz="1800" i="1" dirty="0" err="1" smtClean="0">
                <a:solidFill>
                  <a:schemeClr val="tx1"/>
                </a:solidFill>
              </a:rPr>
              <a:t>ка</a:t>
            </a:r>
            <a:r>
              <a:rPr lang="bg-BG" sz="1800" i="1" dirty="0" smtClean="0">
                <a:solidFill>
                  <a:schemeClr val="tx1"/>
                </a:solidFill>
              </a:rPr>
              <a:t> 9200/К-т с/</a:t>
            </a:r>
            <a:r>
              <a:rPr lang="bg-BG" sz="1800" i="1" dirty="0" err="1" smtClean="0">
                <a:solidFill>
                  <a:schemeClr val="tx1"/>
                </a:solidFill>
              </a:rPr>
              <a:t>ка</a:t>
            </a:r>
            <a:r>
              <a:rPr lang="bg-BG" sz="1800" i="1" dirty="0" smtClean="0">
                <a:solidFill>
                  <a:schemeClr val="tx1"/>
                </a:solidFill>
              </a:rPr>
              <a:t> 9803</a:t>
            </a:r>
          </a:p>
          <a:p>
            <a:pPr>
              <a:buNone/>
            </a:pPr>
            <a:r>
              <a:rPr lang="bg-BG" sz="1800" i="1" dirty="0" smtClean="0">
                <a:solidFill>
                  <a:schemeClr val="tx1"/>
                </a:solidFill>
              </a:rPr>
              <a:t>	   Д-т с/</a:t>
            </a:r>
            <a:r>
              <a:rPr lang="bg-BG" sz="1800" i="1" dirty="0" err="1" smtClean="0">
                <a:solidFill>
                  <a:schemeClr val="tx1"/>
                </a:solidFill>
              </a:rPr>
              <a:t>ка</a:t>
            </a:r>
            <a:r>
              <a:rPr lang="bg-BG" sz="1800" i="1" dirty="0" smtClean="0">
                <a:solidFill>
                  <a:schemeClr val="tx1"/>
                </a:solidFill>
              </a:rPr>
              <a:t> 9989/К-т с/</a:t>
            </a:r>
            <a:r>
              <a:rPr lang="bg-BG" sz="1800" i="1" dirty="0" err="1" smtClean="0">
                <a:solidFill>
                  <a:schemeClr val="tx1"/>
                </a:solidFill>
              </a:rPr>
              <a:t>ка</a:t>
            </a:r>
            <a:r>
              <a:rPr lang="bg-BG" sz="1800" i="1" dirty="0" smtClean="0">
                <a:solidFill>
                  <a:schemeClr val="tx1"/>
                </a:solidFill>
              </a:rPr>
              <a:t> 9860</a:t>
            </a:r>
          </a:p>
          <a:p>
            <a:pPr>
              <a:buNone/>
            </a:pPr>
            <a:r>
              <a:rPr lang="bg-BG" sz="1800" dirty="0" smtClean="0">
                <a:solidFill>
                  <a:schemeClr val="tx1"/>
                </a:solidFill>
              </a:rPr>
              <a:t>	  Издължаване към доставчиците:</a:t>
            </a:r>
          </a:p>
          <a:p>
            <a:pPr>
              <a:buNone/>
            </a:pPr>
            <a:r>
              <a:rPr lang="bg-BG" sz="1800" b="1" dirty="0" smtClean="0">
                <a:solidFill>
                  <a:schemeClr val="tx1"/>
                </a:solidFill>
              </a:rPr>
              <a:t>        Д-т с/ка 4010 </a:t>
            </a:r>
            <a:r>
              <a:rPr lang="bg-BG" sz="1800" i="1" dirty="0" smtClean="0">
                <a:solidFill>
                  <a:schemeClr val="tx1"/>
                </a:solidFill>
              </a:rPr>
              <a:t>/   </a:t>
            </a:r>
            <a:r>
              <a:rPr lang="bg-BG" sz="1800" b="1" dirty="0" smtClean="0">
                <a:solidFill>
                  <a:schemeClr val="tx1"/>
                </a:solidFill>
              </a:rPr>
              <a:t>К-т с/ки от група 50</a:t>
            </a:r>
            <a:r>
              <a:rPr lang="bg-BG" sz="1800" dirty="0" smtClean="0">
                <a:solidFill>
                  <a:schemeClr val="tx1"/>
                </a:solidFill>
              </a:rPr>
              <a:t> </a:t>
            </a:r>
            <a:r>
              <a:rPr lang="bg-BG" sz="1800" i="1" dirty="0" smtClean="0">
                <a:solidFill>
                  <a:schemeClr val="tx1"/>
                </a:solidFill>
              </a:rPr>
              <a:t> </a:t>
            </a:r>
            <a:endParaRPr lang="bg-BG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1800" b="1" dirty="0" smtClean="0">
                <a:solidFill>
                  <a:schemeClr val="tx1"/>
                </a:solidFill>
              </a:rPr>
              <a:t>         § 52-06, § 51-00/ §  95-07 </a:t>
            </a:r>
            <a:r>
              <a:rPr lang="en-US" sz="1800" b="1" dirty="0" smtClean="0">
                <a:solidFill>
                  <a:schemeClr val="tx1"/>
                </a:solidFill>
              </a:rPr>
              <a:t>(</a:t>
            </a:r>
            <a:r>
              <a:rPr lang="bg-BG" sz="1800" b="1" dirty="0" smtClean="0">
                <a:solidFill>
                  <a:schemeClr val="tx1"/>
                </a:solidFill>
              </a:rPr>
              <a:t>+</a:t>
            </a:r>
            <a:r>
              <a:rPr lang="en-US" sz="1800" b="1" dirty="0" smtClean="0">
                <a:solidFill>
                  <a:schemeClr val="tx1"/>
                </a:solidFill>
              </a:rPr>
              <a:t>)</a:t>
            </a:r>
            <a:endParaRPr lang="bg-BG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1800" b="1" dirty="0" smtClean="0">
                <a:solidFill>
                  <a:schemeClr val="tx1"/>
                </a:solidFill>
              </a:rPr>
              <a:t>        </a:t>
            </a:r>
            <a:r>
              <a:rPr lang="bg-BG" sz="1800" b="1" u="sng" dirty="0" smtClean="0">
                <a:solidFill>
                  <a:schemeClr val="tx1"/>
                </a:solidFill>
              </a:rPr>
              <a:t>  В  отчетна група „ДСД”:</a:t>
            </a:r>
          </a:p>
          <a:p>
            <a:pPr>
              <a:buNone/>
            </a:pPr>
            <a:r>
              <a:rPr lang="bg-BG" sz="1800" dirty="0" smtClean="0">
                <a:solidFill>
                  <a:schemeClr val="tx1"/>
                </a:solidFill>
              </a:rPr>
              <a:t>          </a:t>
            </a:r>
            <a:r>
              <a:rPr lang="bg-BG" sz="1800" b="1" dirty="0" smtClean="0">
                <a:solidFill>
                  <a:schemeClr val="tx1"/>
                </a:solidFill>
              </a:rPr>
              <a:t>Д-т с/ка 2071 при незав. строителство или основен ремонт</a:t>
            </a:r>
          </a:p>
          <a:p>
            <a:pPr>
              <a:buNone/>
            </a:pPr>
            <a:r>
              <a:rPr lang="bg-BG" sz="1800" b="1" dirty="0" smtClean="0">
                <a:solidFill>
                  <a:schemeClr val="tx1"/>
                </a:solidFill>
              </a:rPr>
              <a:t>                  К-т с/ка 7609</a:t>
            </a:r>
            <a:r>
              <a:rPr lang="bg-BG" sz="1800" dirty="0" smtClean="0">
                <a:solidFill>
                  <a:schemeClr val="tx1"/>
                </a:solidFill>
              </a:rPr>
              <a:t>  </a:t>
            </a:r>
            <a:r>
              <a:rPr lang="bg-BG" sz="1800" i="1" dirty="0" smtClean="0">
                <a:solidFill>
                  <a:schemeClr val="tx1"/>
                </a:solidFill>
              </a:rPr>
              <a:t>Коректив за капитализирани активи в отчетна група "ДСД"  </a:t>
            </a:r>
            <a:endParaRPr lang="bg-BG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1800" dirty="0" smtClean="0">
                <a:solidFill>
                  <a:schemeClr val="tx1"/>
                </a:solidFill>
              </a:rPr>
              <a:t>         При завършване на строителството:</a:t>
            </a:r>
          </a:p>
          <a:p>
            <a:pPr>
              <a:buNone/>
            </a:pPr>
            <a:r>
              <a:rPr lang="bg-BG" sz="1800" i="1" dirty="0" smtClean="0">
                <a:solidFill>
                  <a:schemeClr val="tx1"/>
                </a:solidFill>
              </a:rPr>
              <a:t>         </a:t>
            </a:r>
            <a:r>
              <a:rPr lang="bg-BG" sz="1800" b="1" dirty="0" smtClean="0">
                <a:solidFill>
                  <a:schemeClr val="tx1"/>
                </a:solidFill>
              </a:rPr>
              <a:t>Д-т с/</a:t>
            </a:r>
            <a:r>
              <a:rPr lang="bg-BG" sz="1800" b="1" dirty="0" err="1" smtClean="0">
                <a:solidFill>
                  <a:schemeClr val="tx1"/>
                </a:solidFill>
              </a:rPr>
              <a:t>ка</a:t>
            </a:r>
            <a:r>
              <a:rPr lang="bg-BG" sz="1800" b="1" dirty="0" smtClean="0">
                <a:solidFill>
                  <a:schemeClr val="tx1"/>
                </a:solidFill>
              </a:rPr>
              <a:t> 2202</a:t>
            </a:r>
            <a:r>
              <a:rPr lang="bg-BG" sz="1800" dirty="0" smtClean="0">
                <a:solidFill>
                  <a:schemeClr val="tx1"/>
                </a:solidFill>
              </a:rPr>
              <a:t>/ </a:t>
            </a:r>
            <a:r>
              <a:rPr lang="bg-BG" sz="1800" b="1" dirty="0" smtClean="0">
                <a:solidFill>
                  <a:schemeClr val="tx1"/>
                </a:solidFill>
              </a:rPr>
              <a:t>К-т с/ка 2071</a:t>
            </a:r>
            <a:r>
              <a:rPr lang="bg-BG" sz="1800" i="1" dirty="0" smtClean="0">
                <a:solidFill>
                  <a:schemeClr val="tx1"/>
                </a:solidFill>
              </a:rPr>
              <a:t>   </a:t>
            </a:r>
            <a:endParaRPr lang="bg-BG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61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686800" cy="667544"/>
          </a:xfrm>
        </p:spPr>
        <p:txBody>
          <a:bodyPr>
            <a:normAutofit/>
          </a:bodyPr>
          <a:lstStyle/>
          <a:p>
            <a:endParaRPr lang="bg-BG" sz="1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2396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bg-BG" sz="5100" b="1" dirty="0" smtClean="0">
                <a:solidFill>
                  <a:schemeClr val="tx1"/>
                </a:solidFill>
              </a:rPr>
              <a:t>		</a:t>
            </a:r>
            <a:r>
              <a:rPr lang="bg-BG" sz="5100" b="1" u="sng" dirty="0" smtClean="0">
                <a:solidFill>
                  <a:schemeClr val="tx1"/>
                </a:solidFill>
              </a:rPr>
              <a:t>Изграждане  </a:t>
            </a:r>
            <a:r>
              <a:rPr lang="en-US" sz="5100" b="1" u="sng" dirty="0" smtClean="0">
                <a:solidFill>
                  <a:schemeClr val="tx1"/>
                </a:solidFill>
              </a:rPr>
              <a:t>(</a:t>
            </a:r>
            <a:r>
              <a:rPr lang="bg-BG" sz="5100" b="1" u="sng" dirty="0" smtClean="0">
                <a:solidFill>
                  <a:schemeClr val="tx1"/>
                </a:solidFill>
              </a:rPr>
              <a:t>придобиване</a:t>
            </a:r>
            <a:r>
              <a:rPr lang="en-US" sz="5100" b="1" u="sng" dirty="0" smtClean="0">
                <a:solidFill>
                  <a:schemeClr val="tx1"/>
                </a:solidFill>
              </a:rPr>
              <a:t>) </a:t>
            </a:r>
            <a:r>
              <a:rPr lang="bg-BG" sz="5100" b="1" u="sng" dirty="0" smtClean="0">
                <a:solidFill>
                  <a:schemeClr val="tx1"/>
                </a:solidFill>
              </a:rPr>
              <a:t>и основен ремонт </a:t>
            </a:r>
            <a:r>
              <a:rPr lang="bg-BG" sz="5100" b="1" u="sng" dirty="0" smtClean="0">
                <a:solidFill>
                  <a:srgbClr val="C00000"/>
                </a:solidFill>
              </a:rPr>
              <a:t>на инфраструктурни обекти по стопански начин</a:t>
            </a:r>
          </a:p>
          <a:p>
            <a:pPr>
              <a:buNone/>
            </a:pPr>
            <a:endParaRPr lang="bg-BG" sz="51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		</a:t>
            </a:r>
            <a:r>
              <a:rPr lang="bg-BG" sz="3800" dirty="0" smtClean="0">
                <a:solidFill>
                  <a:schemeClr val="tx1"/>
                </a:solidFill>
              </a:rPr>
              <a:t>Бюджетната организация поддържа информация за структурата на себестойността на придобиваните активи чрез </a:t>
            </a:r>
            <a:r>
              <a:rPr lang="bg-BG" sz="3800" b="1" dirty="0" smtClean="0">
                <a:solidFill>
                  <a:schemeClr val="tx1"/>
                </a:solidFill>
              </a:rPr>
              <a:t>сметките от група 60</a:t>
            </a:r>
            <a:r>
              <a:rPr lang="bg-BG" sz="3800" dirty="0" smtClean="0">
                <a:solidFill>
                  <a:schemeClr val="tx1"/>
                </a:solidFill>
              </a:rPr>
              <a:t> </a:t>
            </a:r>
            <a:r>
              <a:rPr lang="bg-BG" sz="3800" i="1" dirty="0" smtClean="0">
                <a:solidFill>
                  <a:schemeClr val="tx1"/>
                </a:solidFill>
              </a:rPr>
              <a:t>“Разходи по икономически елементи”:</a:t>
            </a:r>
          </a:p>
          <a:p>
            <a:pPr>
              <a:buNone/>
            </a:pPr>
            <a:r>
              <a:rPr lang="bg-BG" sz="3800" b="1" dirty="0" smtClean="0">
                <a:solidFill>
                  <a:schemeClr val="tx1"/>
                </a:solidFill>
              </a:rPr>
              <a:t>		</a:t>
            </a:r>
            <a:r>
              <a:rPr lang="bg-BG" sz="3800" b="1" u="sng" dirty="0" err="1" smtClean="0">
                <a:solidFill>
                  <a:schemeClr val="tx1"/>
                </a:solidFill>
              </a:rPr>
              <a:t>Отч</a:t>
            </a:r>
            <a:r>
              <a:rPr lang="bg-BG" sz="3800" b="1" u="sng" dirty="0" smtClean="0">
                <a:solidFill>
                  <a:schemeClr val="tx1"/>
                </a:solidFill>
              </a:rPr>
              <a:t>. гр. “Бюджет”/Б-3:</a:t>
            </a:r>
          </a:p>
          <a:p>
            <a:pPr>
              <a:buNone/>
            </a:pPr>
            <a:r>
              <a:rPr lang="bg-BG" sz="3800" b="1" dirty="0" smtClean="0">
                <a:solidFill>
                  <a:schemeClr val="tx1"/>
                </a:solidFill>
              </a:rPr>
              <a:t>	Дт с/ка от гр. 6019, 6029, 6044, 6098.../ Кт с/ка 4010, 50, 7500</a:t>
            </a:r>
          </a:p>
          <a:p>
            <a:pPr>
              <a:buNone/>
            </a:pPr>
            <a:r>
              <a:rPr lang="bg-BG" sz="3800" b="1" dirty="0" smtClean="0">
                <a:solidFill>
                  <a:schemeClr val="tx1"/>
                </a:solidFill>
              </a:rPr>
              <a:t>	Разходни §§ </a:t>
            </a:r>
            <a:r>
              <a:rPr lang="en-US" sz="3800" b="1" dirty="0" smtClean="0">
                <a:solidFill>
                  <a:schemeClr val="tx1"/>
                </a:solidFill>
              </a:rPr>
              <a:t>(</a:t>
            </a:r>
            <a:r>
              <a:rPr lang="bg-BG" sz="3800" b="1" dirty="0" smtClean="0">
                <a:solidFill>
                  <a:schemeClr val="tx1"/>
                </a:solidFill>
              </a:rPr>
              <a:t>§ 10-15, 10-20, 02-02, 10-98</a:t>
            </a:r>
            <a:r>
              <a:rPr lang="en-US" sz="3800" b="1" dirty="0" smtClean="0">
                <a:solidFill>
                  <a:schemeClr val="tx1"/>
                </a:solidFill>
              </a:rPr>
              <a:t>)</a:t>
            </a:r>
            <a:r>
              <a:rPr lang="bg-BG" sz="3800" b="1" dirty="0" smtClean="0">
                <a:solidFill>
                  <a:schemeClr val="tx1"/>
                </a:solidFill>
              </a:rPr>
              <a:t>/ § 95-07 </a:t>
            </a:r>
            <a:r>
              <a:rPr lang="en-US" sz="3800" b="1" dirty="0" smtClean="0">
                <a:solidFill>
                  <a:schemeClr val="tx1"/>
                </a:solidFill>
              </a:rPr>
              <a:t>(</a:t>
            </a:r>
            <a:r>
              <a:rPr lang="bg-BG" sz="3800" b="1" dirty="0" smtClean="0">
                <a:solidFill>
                  <a:schemeClr val="tx1"/>
                </a:solidFill>
              </a:rPr>
              <a:t>-</a:t>
            </a:r>
            <a:r>
              <a:rPr lang="en-US" sz="3800" b="1" dirty="0" smtClean="0">
                <a:solidFill>
                  <a:schemeClr val="tx1"/>
                </a:solidFill>
              </a:rPr>
              <a:t>)</a:t>
            </a:r>
            <a:r>
              <a:rPr lang="bg-BG" sz="3800" b="1" dirty="0" smtClean="0">
                <a:solidFill>
                  <a:schemeClr val="tx1"/>
                </a:solidFill>
              </a:rPr>
              <a:t>, § 96-07 </a:t>
            </a:r>
            <a:r>
              <a:rPr lang="en-US" sz="3800" b="1" dirty="0" smtClean="0">
                <a:solidFill>
                  <a:schemeClr val="tx1"/>
                </a:solidFill>
              </a:rPr>
              <a:t>(</a:t>
            </a:r>
            <a:r>
              <a:rPr lang="bg-BG" sz="3800" b="1" dirty="0" smtClean="0">
                <a:solidFill>
                  <a:schemeClr val="tx1"/>
                </a:solidFill>
              </a:rPr>
              <a:t>-</a:t>
            </a:r>
            <a:r>
              <a:rPr lang="en-US" sz="3800" b="1" dirty="0" smtClean="0">
                <a:solidFill>
                  <a:schemeClr val="tx1"/>
                </a:solidFill>
              </a:rPr>
              <a:t>)</a:t>
            </a:r>
            <a:r>
              <a:rPr lang="bg-BG" sz="3800" b="1" dirty="0" smtClean="0">
                <a:solidFill>
                  <a:schemeClr val="tx1"/>
                </a:solidFill>
              </a:rPr>
              <a:t>, § 66-02 </a:t>
            </a:r>
            <a:r>
              <a:rPr lang="en-US" sz="3800" b="1" dirty="0" smtClean="0">
                <a:solidFill>
                  <a:schemeClr val="tx1"/>
                </a:solidFill>
              </a:rPr>
              <a:t>(</a:t>
            </a:r>
            <a:r>
              <a:rPr lang="bg-BG" sz="3800" b="1" dirty="0" smtClean="0">
                <a:solidFill>
                  <a:schemeClr val="tx1"/>
                </a:solidFill>
              </a:rPr>
              <a:t>+</a:t>
            </a:r>
            <a:r>
              <a:rPr lang="en-US" sz="3800" b="1" dirty="0" smtClean="0">
                <a:solidFill>
                  <a:schemeClr val="tx1"/>
                </a:solidFill>
              </a:rPr>
              <a:t>)</a:t>
            </a:r>
            <a:endParaRPr lang="bg-BG" sz="38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3800" i="1" dirty="0" smtClean="0">
                <a:solidFill>
                  <a:schemeClr val="tx1"/>
                </a:solidFill>
              </a:rPr>
              <a:t>	Д-т с/</a:t>
            </a:r>
            <a:r>
              <a:rPr lang="bg-BG" sz="3800" i="1" dirty="0" err="1" smtClean="0">
                <a:solidFill>
                  <a:schemeClr val="tx1"/>
                </a:solidFill>
              </a:rPr>
              <a:t>ка</a:t>
            </a:r>
            <a:r>
              <a:rPr lang="bg-BG" sz="3800" i="1" dirty="0" smtClean="0">
                <a:solidFill>
                  <a:schemeClr val="tx1"/>
                </a:solidFill>
              </a:rPr>
              <a:t> 9801/К-т с/</a:t>
            </a:r>
            <a:r>
              <a:rPr lang="bg-BG" sz="3800" i="1" dirty="0" err="1" smtClean="0">
                <a:solidFill>
                  <a:schemeClr val="tx1"/>
                </a:solidFill>
              </a:rPr>
              <a:t>ка</a:t>
            </a:r>
            <a:r>
              <a:rPr lang="bg-BG" sz="3800" i="1" dirty="0" smtClean="0">
                <a:solidFill>
                  <a:schemeClr val="tx1"/>
                </a:solidFill>
              </a:rPr>
              <a:t> 9803</a:t>
            </a:r>
          </a:p>
          <a:p>
            <a:pPr>
              <a:buNone/>
            </a:pPr>
            <a:r>
              <a:rPr lang="bg-BG" sz="3800" i="1" dirty="0" smtClean="0">
                <a:solidFill>
                  <a:schemeClr val="tx1"/>
                </a:solidFill>
              </a:rPr>
              <a:t>	Д-т с/</a:t>
            </a:r>
            <a:r>
              <a:rPr lang="bg-BG" sz="3800" i="1" dirty="0" err="1" smtClean="0">
                <a:solidFill>
                  <a:schemeClr val="tx1"/>
                </a:solidFill>
              </a:rPr>
              <a:t>ка</a:t>
            </a:r>
            <a:r>
              <a:rPr lang="bg-BG" sz="3800" i="1" dirty="0" smtClean="0">
                <a:solidFill>
                  <a:schemeClr val="tx1"/>
                </a:solidFill>
              </a:rPr>
              <a:t> 9989/К-т с/</a:t>
            </a:r>
            <a:r>
              <a:rPr lang="bg-BG" sz="3800" i="1" dirty="0" err="1" smtClean="0">
                <a:solidFill>
                  <a:schemeClr val="tx1"/>
                </a:solidFill>
              </a:rPr>
              <a:t>ка</a:t>
            </a:r>
            <a:r>
              <a:rPr lang="bg-BG" sz="3800" i="1" dirty="0" smtClean="0">
                <a:solidFill>
                  <a:schemeClr val="tx1"/>
                </a:solidFill>
              </a:rPr>
              <a:t> 9860</a:t>
            </a:r>
          </a:p>
          <a:p>
            <a:endParaRPr lang="bg-BG" sz="3800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3800" b="1" dirty="0" smtClean="0">
                <a:solidFill>
                  <a:schemeClr val="tx1"/>
                </a:solidFill>
              </a:rPr>
              <a:t>	 	</a:t>
            </a:r>
            <a:r>
              <a:rPr lang="bg-BG" sz="3800" dirty="0" smtClean="0">
                <a:solidFill>
                  <a:schemeClr val="tx1"/>
                </a:solidFill>
              </a:rPr>
              <a:t>Идентифициране на разходите (тримесечно и в края на годината) и отнасяне по </a:t>
            </a:r>
            <a:r>
              <a:rPr lang="bg-BG" sz="3800" b="1" dirty="0" smtClean="0">
                <a:solidFill>
                  <a:schemeClr val="tx1"/>
                </a:solidFill>
              </a:rPr>
              <a:t>сметка 6504 или 6508: </a:t>
            </a:r>
            <a:r>
              <a:rPr lang="bg-BG" sz="3800" b="1" u="sng" dirty="0" smtClean="0">
                <a:solidFill>
                  <a:schemeClr val="tx1"/>
                </a:solidFill>
              </a:rPr>
              <a:t>указания, дадени в т. 9 от ДДС № 05 от 14.04.2015 г.</a:t>
            </a:r>
          </a:p>
          <a:p>
            <a:pPr>
              <a:buNone/>
            </a:pPr>
            <a:r>
              <a:rPr lang="bg-BG" sz="3800" b="1" i="1" dirty="0" smtClean="0">
                <a:solidFill>
                  <a:schemeClr val="tx1"/>
                </a:solidFill>
              </a:rPr>
              <a:t>	</a:t>
            </a:r>
            <a:r>
              <a:rPr lang="bg-BG" sz="3800" b="1" dirty="0" smtClean="0">
                <a:solidFill>
                  <a:schemeClr val="tx1"/>
                </a:solidFill>
              </a:rPr>
              <a:t>Д-т с/ка  </a:t>
            </a:r>
            <a:r>
              <a:rPr lang="en-US" sz="3800" b="1" dirty="0" smtClean="0">
                <a:solidFill>
                  <a:schemeClr val="tx1"/>
                </a:solidFill>
              </a:rPr>
              <a:t>607</a:t>
            </a:r>
            <a:r>
              <a:rPr lang="bg-BG" sz="3800" b="1" dirty="0" smtClean="0">
                <a:solidFill>
                  <a:schemeClr val="tx1"/>
                </a:solidFill>
              </a:rPr>
              <a:t>5, </a:t>
            </a:r>
            <a:r>
              <a:rPr lang="en-US" sz="3800" b="1" dirty="0" smtClean="0">
                <a:solidFill>
                  <a:schemeClr val="tx1"/>
                </a:solidFill>
              </a:rPr>
              <a:t> 6076</a:t>
            </a:r>
            <a:r>
              <a:rPr lang="bg-BG" sz="3800" b="1" dirty="0" smtClean="0">
                <a:solidFill>
                  <a:schemeClr val="tx1"/>
                </a:solidFill>
              </a:rPr>
              <a:t>  / К-т с/ки 6504, 6508 </a:t>
            </a:r>
            <a:endParaRPr lang="bg-BG" sz="38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sz="3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3800" b="1" dirty="0" smtClean="0">
                <a:solidFill>
                  <a:schemeClr val="tx1"/>
                </a:solidFill>
              </a:rPr>
              <a:t>		</a:t>
            </a:r>
            <a:r>
              <a:rPr lang="bg-BG" sz="3800" dirty="0" smtClean="0">
                <a:solidFill>
                  <a:schemeClr val="tx1"/>
                </a:solidFill>
              </a:rPr>
              <a:t>Разходите се капитализират в ДСД:</a:t>
            </a:r>
          </a:p>
          <a:p>
            <a:pPr>
              <a:buNone/>
            </a:pPr>
            <a:r>
              <a:rPr lang="bg-BG" sz="3800" b="1" dirty="0" smtClean="0">
                <a:solidFill>
                  <a:schemeClr val="tx1"/>
                </a:solidFill>
              </a:rPr>
              <a:t>	</a:t>
            </a:r>
            <a:r>
              <a:rPr lang="bg-BG" sz="3800" b="1" u="sng" dirty="0" smtClean="0">
                <a:solidFill>
                  <a:schemeClr val="tx1"/>
                </a:solidFill>
              </a:rPr>
              <a:t> В отч. гр. ДСД:  </a:t>
            </a:r>
          </a:p>
          <a:p>
            <a:pPr>
              <a:buNone/>
            </a:pPr>
            <a:r>
              <a:rPr lang="bg-BG" sz="3800" b="1" dirty="0" smtClean="0">
                <a:solidFill>
                  <a:schemeClr val="tx1"/>
                </a:solidFill>
              </a:rPr>
              <a:t>	Д-т с/</a:t>
            </a:r>
            <a:r>
              <a:rPr lang="bg-BG" sz="3800" b="1" dirty="0" err="1" smtClean="0">
                <a:solidFill>
                  <a:schemeClr val="tx1"/>
                </a:solidFill>
              </a:rPr>
              <a:t>ка</a:t>
            </a:r>
            <a:r>
              <a:rPr lang="bg-BG" sz="3800" b="1" dirty="0" smtClean="0">
                <a:solidFill>
                  <a:schemeClr val="tx1"/>
                </a:solidFill>
              </a:rPr>
              <a:t>  2071/К-т с/ка 760</a:t>
            </a:r>
            <a:r>
              <a:rPr lang="en-US" sz="3800" b="1" dirty="0" smtClean="0">
                <a:solidFill>
                  <a:schemeClr val="tx1"/>
                </a:solidFill>
              </a:rPr>
              <a:t>9</a:t>
            </a:r>
            <a:endParaRPr lang="bg-BG" sz="38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sz="38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3800" dirty="0" smtClean="0">
                <a:solidFill>
                  <a:schemeClr val="tx1"/>
                </a:solidFill>
              </a:rPr>
              <a:t>      	При завършване на процеса на придобиване: </a:t>
            </a:r>
            <a:endParaRPr lang="bg-BG" sz="3800" b="1" u="sn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3800" b="1" dirty="0" smtClean="0">
                <a:solidFill>
                  <a:schemeClr val="tx1"/>
                </a:solidFill>
              </a:rPr>
              <a:t>	Д-т с/ка  2</a:t>
            </a:r>
            <a:r>
              <a:rPr lang="en-US" sz="3800" b="1" dirty="0" smtClean="0">
                <a:solidFill>
                  <a:schemeClr val="tx1"/>
                </a:solidFill>
              </a:rPr>
              <a:t>20</a:t>
            </a:r>
            <a:r>
              <a:rPr lang="bg-BG" sz="3800" b="1" dirty="0" smtClean="0">
                <a:solidFill>
                  <a:schemeClr val="tx1"/>
                </a:solidFill>
              </a:rPr>
              <a:t>2/К-т с/ка 2071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62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bg-BG" sz="2600" b="1" dirty="0" smtClean="0">
                <a:solidFill>
                  <a:schemeClr val="tx1"/>
                </a:solidFill>
              </a:rPr>
              <a:t>	</a:t>
            </a:r>
            <a:r>
              <a:rPr lang="bg-BG" sz="2600" b="1" u="sng" dirty="0" smtClean="0">
                <a:solidFill>
                  <a:schemeClr val="tx1"/>
                </a:solidFill>
              </a:rPr>
              <a:t>Придобиване или основен ремонт на </a:t>
            </a:r>
            <a:r>
              <a:rPr lang="bg-BG" sz="2600" b="1" u="sng" dirty="0" smtClean="0">
                <a:solidFill>
                  <a:srgbClr val="C00000"/>
                </a:solidFill>
              </a:rPr>
              <a:t>ДМА от </a:t>
            </a:r>
            <a:r>
              <a:rPr lang="bg-BG" sz="2600" b="1" u="sng" dirty="0" err="1" smtClean="0">
                <a:solidFill>
                  <a:srgbClr val="C00000"/>
                </a:solidFill>
              </a:rPr>
              <a:t>подгр</a:t>
            </a:r>
            <a:r>
              <a:rPr lang="bg-BG" sz="2600" b="1" u="sng" dirty="0" smtClean="0">
                <a:solidFill>
                  <a:srgbClr val="C00000"/>
                </a:solidFill>
              </a:rPr>
              <a:t>. 203, 204 чрез външен изпълнител</a:t>
            </a:r>
          </a:p>
          <a:p>
            <a:pPr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	За преведената авансово сума на изпълнителя:</a:t>
            </a:r>
          </a:p>
          <a:p>
            <a:pPr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Д-т с/</a:t>
            </a:r>
            <a:r>
              <a:rPr lang="bg-BG" sz="2000" b="1" dirty="0" err="1" smtClean="0">
                <a:solidFill>
                  <a:schemeClr val="tx1"/>
                </a:solidFill>
              </a:rPr>
              <a:t>ка</a:t>
            </a:r>
            <a:r>
              <a:rPr lang="bg-BG" sz="2000" b="1" dirty="0" smtClean="0">
                <a:solidFill>
                  <a:schemeClr val="tx1"/>
                </a:solidFill>
              </a:rPr>
              <a:t> 4020/К-т с/</a:t>
            </a:r>
            <a:r>
              <a:rPr lang="bg-BG" sz="2000" b="1" dirty="0" err="1" smtClean="0">
                <a:solidFill>
                  <a:schemeClr val="tx1"/>
                </a:solidFill>
              </a:rPr>
              <a:t>ка</a:t>
            </a:r>
            <a:r>
              <a:rPr lang="bg-BG" sz="2000" b="1" dirty="0" smtClean="0">
                <a:solidFill>
                  <a:schemeClr val="tx1"/>
                </a:solidFill>
              </a:rPr>
              <a:t> от гр. 50</a:t>
            </a:r>
          </a:p>
          <a:p>
            <a:pPr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§ 52-00, или § 51-00/ § 95-07 </a:t>
            </a:r>
            <a:r>
              <a:rPr lang="en-US" sz="2000" b="1" dirty="0" smtClean="0">
                <a:solidFill>
                  <a:schemeClr val="tx1"/>
                </a:solidFill>
              </a:rPr>
              <a:t>(</a:t>
            </a:r>
            <a:r>
              <a:rPr lang="bg-BG" sz="2000" b="1" dirty="0" smtClean="0">
                <a:solidFill>
                  <a:schemeClr val="tx1"/>
                </a:solidFill>
              </a:rPr>
              <a:t>+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  <a:endParaRPr lang="bg-BG" sz="20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000" i="1" dirty="0" smtClean="0">
                <a:solidFill>
                  <a:schemeClr val="tx1"/>
                </a:solidFill>
              </a:rPr>
              <a:t>Д-т с/</a:t>
            </a:r>
            <a:r>
              <a:rPr lang="bg-BG" sz="2000" i="1" dirty="0" err="1" smtClean="0">
                <a:solidFill>
                  <a:schemeClr val="tx1"/>
                </a:solidFill>
              </a:rPr>
              <a:t>ка</a:t>
            </a:r>
            <a:r>
              <a:rPr lang="bg-BG" sz="2000" i="1" dirty="0" smtClean="0">
                <a:solidFill>
                  <a:schemeClr val="tx1"/>
                </a:solidFill>
              </a:rPr>
              <a:t> 9200/К-т с/</a:t>
            </a:r>
            <a:r>
              <a:rPr lang="bg-BG" sz="2000" i="1" dirty="0" err="1" smtClean="0">
                <a:solidFill>
                  <a:schemeClr val="tx1"/>
                </a:solidFill>
              </a:rPr>
              <a:t>ка</a:t>
            </a:r>
            <a:r>
              <a:rPr lang="bg-BG" sz="2000" i="1" dirty="0" smtClean="0">
                <a:solidFill>
                  <a:schemeClr val="tx1"/>
                </a:solidFill>
              </a:rPr>
              <a:t> 9803 </a:t>
            </a:r>
            <a:r>
              <a:rPr lang="bg-BG" sz="2000" b="1" dirty="0" smtClean="0">
                <a:solidFill>
                  <a:schemeClr val="tx1"/>
                </a:solidFill>
              </a:rPr>
              <a:t>- с аванса за частично реализиран ангажимент</a:t>
            </a:r>
          </a:p>
          <a:p>
            <a:pPr>
              <a:buNone/>
            </a:pPr>
            <a:r>
              <a:rPr lang="bg-BG" sz="2000" i="1" dirty="0" smtClean="0">
                <a:solidFill>
                  <a:schemeClr val="tx1"/>
                </a:solidFill>
              </a:rPr>
              <a:t>Д-т с/</a:t>
            </a:r>
            <a:r>
              <a:rPr lang="bg-BG" sz="2000" i="1" dirty="0" err="1" smtClean="0">
                <a:solidFill>
                  <a:schemeClr val="tx1"/>
                </a:solidFill>
              </a:rPr>
              <a:t>ка</a:t>
            </a:r>
            <a:r>
              <a:rPr lang="bg-BG" sz="2000" i="1" dirty="0" smtClean="0">
                <a:solidFill>
                  <a:schemeClr val="tx1"/>
                </a:solidFill>
              </a:rPr>
              <a:t> 9989/К-т с/</a:t>
            </a:r>
            <a:r>
              <a:rPr lang="bg-BG" sz="2000" i="1" dirty="0" err="1" smtClean="0">
                <a:solidFill>
                  <a:schemeClr val="tx1"/>
                </a:solidFill>
              </a:rPr>
              <a:t>ка</a:t>
            </a:r>
            <a:r>
              <a:rPr lang="bg-BG" sz="2000" i="1" dirty="0" smtClean="0">
                <a:solidFill>
                  <a:schemeClr val="tx1"/>
                </a:solidFill>
              </a:rPr>
              <a:t> 9860 </a:t>
            </a:r>
            <a:r>
              <a:rPr lang="bg-BG" sz="2000" b="1" dirty="0" smtClean="0">
                <a:solidFill>
                  <a:schemeClr val="tx1"/>
                </a:solidFill>
              </a:rPr>
              <a:t>– с аванса</a:t>
            </a:r>
          </a:p>
          <a:p>
            <a:pPr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	Отразяване на разходите с фактурираното изпълнение:</a:t>
            </a:r>
          </a:p>
          <a:p>
            <a:pPr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Д-т с/</a:t>
            </a:r>
            <a:r>
              <a:rPr lang="bg-BG" sz="2000" b="1" dirty="0" err="1" smtClean="0">
                <a:solidFill>
                  <a:schemeClr val="tx1"/>
                </a:solidFill>
              </a:rPr>
              <a:t>ка</a:t>
            </a:r>
            <a:r>
              <a:rPr lang="bg-BG" sz="2000" b="1" dirty="0" smtClean="0">
                <a:solidFill>
                  <a:schemeClr val="tx1"/>
                </a:solidFill>
              </a:rPr>
              <a:t> 2071/                             </a:t>
            </a:r>
            <a:r>
              <a:rPr lang="bg-BG" sz="2000" dirty="0" smtClean="0">
                <a:solidFill>
                  <a:schemeClr val="tx1"/>
                </a:solidFill>
              </a:rPr>
              <a:t>- с актуваната стойност</a:t>
            </a:r>
          </a:p>
          <a:p>
            <a:pPr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      К-т с/</a:t>
            </a:r>
            <a:r>
              <a:rPr lang="bg-BG" sz="2000" b="1" dirty="0" err="1" smtClean="0">
                <a:solidFill>
                  <a:schemeClr val="tx1"/>
                </a:solidFill>
              </a:rPr>
              <a:t>ка</a:t>
            </a:r>
            <a:r>
              <a:rPr lang="bg-BG" sz="2000" b="1" dirty="0" smtClean="0">
                <a:solidFill>
                  <a:schemeClr val="tx1"/>
                </a:solidFill>
              </a:rPr>
              <a:t> 4020                         </a:t>
            </a:r>
            <a:r>
              <a:rPr lang="bg-BG" sz="2000" dirty="0" smtClean="0">
                <a:solidFill>
                  <a:schemeClr val="tx1"/>
                </a:solidFill>
              </a:rPr>
              <a:t>- с изплатения аванс</a:t>
            </a:r>
          </a:p>
          <a:p>
            <a:pPr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       К-т с/</a:t>
            </a:r>
            <a:r>
              <a:rPr lang="bg-BG" sz="2000" b="1" dirty="0" err="1" smtClean="0">
                <a:solidFill>
                  <a:schemeClr val="tx1"/>
                </a:solidFill>
              </a:rPr>
              <a:t>ка</a:t>
            </a:r>
            <a:r>
              <a:rPr lang="bg-BG" sz="2000" b="1" dirty="0" smtClean="0">
                <a:solidFill>
                  <a:schemeClr val="tx1"/>
                </a:solidFill>
              </a:rPr>
              <a:t> 4010                        </a:t>
            </a:r>
            <a:r>
              <a:rPr lang="bg-BG" sz="2000" dirty="0" smtClean="0">
                <a:solidFill>
                  <a:schemeClr val="tx1"/>
                </a:solidFill>
              </a:rPr>
              <a:t>- с дължимата разлика</a:t>
            </a:r>
          </a:p>
          <a:p>
            <a:pPr>
              <a:buNone/>
            </a:pPr>
            <a:r>
              <a:rPr lang="bg-BG" sz="2000" i="1" dirty="0" smtClean="0">
                <a:solidFill>
                  <a:schemeClr val="tx1"/>
                </a:solidFill>
              </a:rPr>
              <a:t>Д-т с/</a:t>
            </a:r>
            <a:r>
              <a:rPr lang="bg-BG" sz="2000" i="1" dirty="0" err="1" smtClean="0">
                <a:solidFill>
                  <a:schemeClr val="tx1"/>
                </a:solidFill>
              </a:rPr>
              <a:t>ка</a:t>
            </a:r>
            <a:r>
              <a:rPr lang="bg-BG" sz="2000" i="1" dirty="0" smtClean="0">
                <a:solidFill>
                  <a:schemeClr val="tx1"/>
                </a:solidFill>
              </a:rPr>
              <a:t> 9200/К-т с/</a:t>
            </a:r>
            <a:r>
              <a:rPr lang="bg-BG" sz="2000" i="1" dirty="0" err="1" smtClean="0">
                <a:solidFill>
                  <a:schemeClr val="tx1"/>
                </a:solidFill>
              </a:rPr>
              <a:t>ка</a:t>
            </a:r>
            <a:r>
              <a:rPr lang="bg-BG" sz="2000" i="1" dirty="0" smtClean="0">
                <a:solidFill>
                  <a:schemeClr val="tx1"/>
                </a:solidFill>
              </a:rPr>
              <a:t> 9803 </a:t>
            </a:r>
            <a:r>
              <a:rPr lang="bg-BG" sz="2000" b="1" dirty="0" smtClean="0">
                <a:solidFill>
                  <a:schemeClr val="tx1"/>
                </a:solidFill>
              </a:rPr>
              <a:t>–</a:t>
            </a:r>
            <a:r>
              <a:rPr lang="bg-BG" sz="2000" dirty="0" smtClean="0">
                <a:solidFill>
                  <a:schemeClr val="tx1"/>
                </a:solidFill>
              </a:rPr>
              <a:t> с разликата</a:t>
            </a:r>
          </a:p>
          <a:p>
            <a:pPr>
              <a:buNone/>
            </a:pPr>
            <a:r>
              <a:rPr lang="bg-BG" sz="2000" i="1" dirty="0" smtClean="0">
                <a:solidFill>
                  <a:schemeClr val="tx1"/>
                </a:solidFill>
              </a:rPr>
              <a:t>Д-т с/</a:t>
            </a:r>
            <a:r>
              <a:rPr lang="bg-BG" sz="2000" i="1" dirty="0" err="1" smtClean="0">
                <a:solidFill>
                  <a:schemeClr val="tx1"/>
                </a:solidFill>
              </a:rPr>
              <a:t>ка</a:t>
            </a:r>
            <a:r>
              <a:rPr lang="bg-BG" sz="2000" i="1" dirty="0" smtClean="0">
                <a:solidFill>
                  <a:schemeClr val="tx1"/>
                </a:solidFill>
              </a:rPr>
              <a:t> 9989/К-т с/</a:t>
            </a:r>
            <a:r>
              <a:rPr lang="bg-BG" sz="2000" i="1" dirty="0" err="1" smtClean="0">
                <a:solidFill>
                  <a:schemeClr val="tx1"/>
                </a:solidFill>
              </a:rPr>
              <a:t>ка</a:t>
            </a:r>
            <a:r>
              <a:rPr lang="bg-BG" sz="2000" i="1" dirty="0" smtClean="0">
                <a:solidFill>
                  <a:schemeClr val="tx1"/>
                </a:solidFill>
              </a:rPr>
              <a:t> 9860 </a:t>
            </a:r>
            <a:r>
              <a:rPr lang="bg-BG" sz="2000" b="1" dirty="0" smtClean="0">
                <a:solidFill>
                  <a:schemeClr val="tx1"/>
                </a:solidFill>
              </a:rPr>
              <a:t>– </a:t>
            </a:r>
            <a:r>
              <a:rPr lang="bg-BG" sz="2000" dirty="0" smtClean="0">
                <a:solidFill>
                  <a:schemeClr val="tx1"/>
                </a:solidFill>
              </a:rPr>
              <a:t>със </a:t>
            </a:r>
            <a:r>
              <a:rPr lang="bg-BG" sz="2000" dirty="0" err="1" smtClean="0">
                <a:solidFill>
                  <a:schemeClr val="tx1"/>
                </a:solidFill>
              </a:rPr>
              <a:t>задълж</a:t>
            </a:r>
            <a:r>
              <a:rPr lang="bg-BG" sz="2000" dirty="0" smtClean="0">
                <a:solidFill>
                  <a:schemeClr val="tx1"/>
                </a:solidFill>
              </a:rPr>
              <a:t>. по кредита на  с/</a:t>
            </a:r>
            <a:r>
              <a:rPr lang="bg-BG" sz="2000" dirty="0" err="1" smtClean="0">
                <a:solidFill>
                  <a:schemeClr val="tx1"/>
                </a:solidFill>
              </a:rPr>
              <a:t>ка</a:t>
            </a:r>
            <a:r>
              <a:rPr lang="bg-BG" sz="2000" dirty="0" smtClean="0">
                <a:solidFill>
                  <a:schemeClr val="tx1"/>
                </a:solidFill>
              </a:rPr>
              <a:t> 4010</a:t>
            </a:r>
          </a:p>
          <a:p>
            <a:pPr>
              <a:buNone/>
            </a:pPr>
            <a:endParaRPr lang="bg-BG" sz="2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 	Издължаване на разликата на изпълнителя:   </a:t>
            </a:r>
          </a:p>
          <a:p>
            <a:pPr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Д-т с/</a:t>
            </a:r>
            <a:r>
              <a:rPr lang="bg-BG" sz="2000" b="1" dirty="0" err="1" smtClean="0">
                <a:solidFill>
                  <a:schemeClr val="tx1"/>
                </a:solidFill>
              </a:rPr>
              <a:t>ка</a:t>
            </a:r>
            <a:r>
              <a:rPr lang="bg-BG" sz="2000" b="1" dirty="0" smtClean="0">
                <a:solidFill>
                  <a:schemeClr val="tx1"/>
                </a:solidFill>
              </a:rPr>
              <a:t> 4010/К-т с/</a:t>
            </a:r>
            <a:r>
              <a:rPr lang="bg-BG" sz="2000" b="1" dirty="0" err="1" smtClean="0">
                <a:solidFill>
                  <a:schemeClr val="tx1"/>
                </a:solidFill>
              </a:rPr>
              <a:t>ка</a:t>
            </a:r>
            <a:r>
              <a:rPr lang="bg-BG" sz="2000" b="1" dirty="0" smtClean="0">
                <a:solidFill>
                  <a:schemeClr val="tx1"/>
                </a:solidFill>
              </a:rPr>
              <a:t> от гр. 50</a:t>
            </a:r>
          </a:p>
          <a:p>
            <a:pPr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§ 52-00, или § 51-00/ § 95-07 </a:t>
            </a:r>
            <a:r>
              <a:rPr lang="en-US" sz="2000" b="1" dirty="0" smtClean="0">
                <a:solidFill>
                  <a:schemeClr val="tx1"/>
                </a:solidFill>
              </a:rPr>
              <a:t>(</a:t>
            </a:r>
            <a:r>
              <a:rPr lang="bg-BG" sz="2000" b="1" dirty="0" smtClean="0">
                <a:solidFill>
                  <a:schemeClr val="tx1"/>
                </a:solidFill>
              </a:rPr>
              <a:t>+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  <a:endParaRPr lang="bg-BG" sz="20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sz="20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	Закриване на сметка 2071:</a:t>
            </a:r>
          </a:p>
          <a:p>
            <a:pPr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Д-т с/</a:t>
            </a:r>
            <a:r>
              <a:rPr lang="bg-BG" sz="2000" b="1" dirty="0" err="1" smtClean="0">
                <a:solidFill>
                  <a:schemeClr val="tx1"/>
                </a:solidFill>
              </a:rPr>
              <a:t>ка</a:t>
            </a:r>
            <a:r>
              <a:rPr lang="bg-BG" sz="2000" b="1" dirty="0" smtClean="0">
                <a:solidFill>
                  <a:schemeClr val="tx1"/>
                </a:solidFill>
              </a:rPr>
              <a:t> от група 203, 204/К-т с/</a:t>
            </a:r>
            <a:r>
              <a:rPr lang="bg-BG" sz="2000" b="1" dirty="0" err="1" smtClean="0">
                <a:solidFill>
                  <a:schemeClr val="tx1"/>
                </a:solidFill>
              </a:rPr>
              <a:t>ка</a:t>
            </a:r>
            <a:r>
              <a:rPr lang="bg-BG" sz="2000" b="1" dirty="0" smtClean="0">
                <a:solidFill>
                  <a:schemeClr val="tx1"/>
                </a:solidFill>
              </a:rPr>
              <a:t> 2071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63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576064"/>
          </a:xfrm>
        </p:spPr>
        <p:txBody>
          <a:bodyPr>
            <a:normAutofit fontScale="90000"/>
          </a:bodyPr>
          <a:lstStyle/>
          <a:p>
            <a:r>
              <a:rPr lang="bg-BG" sz="1800" b="1" dirty="0" smtClean="0"/>
              <a:t/>
            </a:r>
            <a:br>
              <a:rPr lang="bg-BG" sz="1800" b="1" dirty="0" smtClean="0"/>
            </a:br>
            <a:r>
              <a:rPr lang="bg-BG" sz="1800" b="1" dirty="0" smtClean="0">
                <a:solidFill>
                  <a:schemeClr val="tx1"/>
                </a:solidFill>
              </a:rPr>
              <a:t/>
            </a:r>
            <a:br>
              <a:rPr lang="bg-BG" sz="1800" b="1" dirty="0" smtClean="0">
                <a:solidFill>
                  <a:schemeClr val="tx1"/>
                </a:solidFill>
              </a:rPr>
            </a:br>
            <a:endParaRPr lang="bg-BG" sz="1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4018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bg-BG" dirty="0" smtClean="0"/>
              <a:t>	</a:t>
            </a:r>
          </a:p>
          <a:p>
            <a:pPr>
              <a:buNone/>
            </a:pPr>
            <a:r>
              <a:rPr lang="bg-BG" sz="9600" b="1" dirty="0" smtClean="0">
                <a:solidFill>
                  <a:schemeClr val="tx1"/>
                </a:solidFill>
              </a:rPr>
              <a:t>		</a:t>
            </a:r>
            <a:r>
              <a:rPr lang="bg-BG" sz="9600" b="1" u="sng" dirty="0" smtClean="0">
                <a:solidFill>
                  <a:schemeClr val="tx1"/>
                </a:solidFill>
              </a:rPr>
              <a:t>Придобиване или извършване на основен ремонт на балансово признати активи от </a:t>
            </a:r>
            <a:r>
              <a:rPr lang="bg-BG" sz="9600" b="1" u="sng" dirty="0" smtClean="0">
                <a:solidFill>
                  <a:srgbClr val="C00000"/>
                </a:solidFill>
              </a:rPr>
              <a:t>гр. 20 по стопански начин </a:t>
            </a:r>
            <a:endParaRPr lang="bg-BG" sz="9600" u="sng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		 БО поддържа информация за структурата на себестойността на придобиваните активи чрез </a:t>
            </a:r>
            <a:r>
              <a:rPr lang="bg-BG" sz="8000" b="1" dirty="0" smtClean="0">
                <a:solidFill>
                  <a:schemeClr val="tx1"/>
                </a:solidFill>
              </a:rPr>
              <a:t>сметките от група 60.</a:t>
            </a:r>
            <a:endParaRPr lang="en-US" sz="8000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		</a:t>
            </a:r>
            <a:r>
              <a:rPr lang="bg-BG" sz="8000" b="1" u="sng" dirty="0" smtClean="0">
                <a:solidFill>
                  <a:schemeClr val="tx1"/>
                </a:solidFill>
              </a:rPr>
              <a:t>Отчетна гр. Бюджет/или СЕС: </a:t>
            </a:r>
          </a:p>
          <a:p>
            <a:pPr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  	Начисляване на разходите по икономически елементи:</a:t>
            </a:r>
          </a:p>
          <a:p>
            <a:pPr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	</a:t>
            </a:r>
            <a:r>
              <a:rPr lang="bg-BG" sz="7200" b="1" dirty="0" smtClean="0">
                <a:solidFill>
                  <a:schemeClr val="tx1"/>
                </a:solidFill>
              </a:rPr>
              <a:t>Д-т с/ка от гр. 6019, 6029, 6044, 6098.../ К-т с/ка 4010, 50, 7500</a:t>
            </a: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	Разходни §§ </a:t>
            </a:r>
            <a:r>
              <a:rPr lang="en-US" sz="7200" b="1" dirty="0" smtClean="0">
                <a:solidFill>
                  <a:schemeClr val="tx1"/>
                </a:solidFill>
              </a:rPr>
              <a:t>(</a:t>
            </a:r>
            <a:r>
              <a:rPr lang="bg-BG" sz="7200" b="1" dirty="0" smtClean="0">
                <a:solidFill>
                  <a:schemeClr val="tx1"/>
                </a:solidFill>
              </a:rPr>
              <a:t>§ 10-15, 10-20, 02-02, 10-98</a:t>
            </a:r>
            <a:r>
              <a:rPr lang="en-US" sz="7200" b="1" dirty="0" smtClean="0">
                <a:solidFill>
                  <a:schemeClr val="tx1"/>
                </a:solidFill>
              </a:rPr>
              <a:t>)</a:t>
            </a:r>
            <a:r>
              <a:rPr lang="bg-BG" sz="7200" b="1" dirty="0" smtClean="0">
                <a:solidFill>
                  <a:schemeClr val="tx1"/>
                </a:solidFill>
              </a:rPr>
              <a:t>/ § 95-07 </a:t>
            </a:r>
            <a:r>
              <a:rPr lang="en-US" sz="7200" b="1" dirty="0" smtClean="0">
                <a:solidFill>
                  <a:schemeClr val="tx1"/>
                </a:solidFill>
              </a:rPr>
              <a:t>(</a:t>
            </a:r>
            <a:r>
              <a:rPr lang="bg-BG" sz="7200" b="1" dirty="0" smtClean="0">
                <a:solidFill>
                  <a:schemeClr val="tx1"/>
                </a:solidFill>
              </a:rPr>
              <a:t>-</a:t>
            </a:r>
            <a:r>
              <a:rPr lang="en-US" sz="7200" b="1" dirty="0" smtClean="0">
                <a:solidFill>
                  <a:schemeClr val="tx1"/>
                </a:solidFill>
              </a:rPr>
              <a:t>)</a:t>
            </a:r>
            <a:r>
              <a:rPr lang="bg-BG" sz="7200" b="1" dirty="0" smtClean="0">
                <a:solidFill>
                  <a:schemeClr val="tx1"/>
                </a:solidFill>
              </a:rPr>
              <a:t>, § 96-07 </a:t>
            </a:r>
            <a:r>
              <a:rPr lang="en-US" sz="7200" b="1" dirty="0" smtClean="0">
                <a:solidFill>
                  <a:schemeClr val="tx1"/>
                </a:solidFill>
              </a:rPr>
              <a:t>(</a:t>
            </a:r>
            <a:r>
              <a:rPr lang="bg-BG" sz="7200" b="1" dirty="0" smtClean="0">
                <a:solidFill>
                  <a:schemeClr val="tx1"/>
                </a:solidFill>
              </a:rPr>
              <a:t>-</a:t>
            </a:r>
            <a:r>
              <a:rPr lang="en-US" sz="7200" b="1" dirty="0" smtClean="0">
                <a:solidFill>
                  <a:schemeClr val="tx1"/>
                </a:solidFill>
              </a:rPr>
              <a:t>)</a:t>
            </a:r>
            <a:r>
              <a:rPr lang="bg-BG" sz="7200" b="1" dirty="0" smtClean="0">
                <a:solidFill>
                  <a:schemeClr val="tx1"/>
                </a:solidFill>
              </a:rPr>
              <a:t>, § 66-02 </a:t>
            </a:r>
            <a:r>
              <a:rPr lang="en-US" sz="7200" b="1" dirty="0" smtClean="0">
                <a:solidFill>
                  <a:schemeClr val="tx1"/>
                </a:solidFill>
              </a:rPr>
              <a:t>(</a:t>
            </a:r>
            <a:r>
              <a:rPr lang="bg-BG" sz="7200" b="1" dirty="0" smtClean="0">
                <a:solidFill>
                  <a:schemeClr val="tx1"/>
                </a:solidFill>
              </a:rPr>
              <a:t>+</a:t>
            </a:r>
            <a:r>
              <a:rPr lang="en-US" sz="7200" b="1" dirty="0" smtClean="0">
                <a:solidFill>
                  <a:schemeClr val="tx1"/>
                </a:solidFill>
              </a:rPr>
              <a:t>)</a:t>
            </a:r>
            <a:endParaRPr lang="bg-BG" sz="72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	Д-т с/</a:t>
            </a:r>
            <a:r>
              <a:rPr lang="bg-BG" sz="8000" i="1" dirty="0" err="1" smtClean="0">
                <a:solidFill>
                  <a:schemeClr val="tx1"/>
                </a:solidFill>
              </a:rPr>
              <a:t>ка</a:t>
            </a:r>
            <a:r>
              <a:rPr lang="bg-BG" sz="8000" i="1" dirty="0" smtClean="0">
                <a:solidFill>
                  <a:schemeClr val="tx1"/>
                </a:solidFill>
              </a:rPr>
              <a:t> 9801/К-т с/</a:t>
            </a:r>
            <a:r>
              <a:rPr lang="bg-BG" sz="8000" i="1" dirty="0" err="1" smtClean="0">
                <a:solidFill>
                  <a:schemeClr val="tx1"/>
                </a:solidFill>
              </a:rPr>
              <a:t>ка</a:t>
            </a:r>
            <a:r>
              <a:rPr lang="bg-BG" sz="8000" i="1" dirty="0" smtClean="0">
                <a:solidFill>
                  <a:schemeClr val="tx1"/>
                </a:solidFill>
              </a:rPr>
              <a:t> 9803</a:t>
            </a:r>
          </a:p>
          <a:p>
            <a:pPr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	Д-т с/</a:t>
            </a:r>
            <a:r>
              <a:rPr lang="bg-BG" sz="8000" i="1" dirty="0" err="1" smtClean="0">
                <a:solidFill>
                  <a:schemeClr val="tx1"/>
                </a:solidFill>
              </a:rPr>
              <a:t>ка</a:t>
            </a:r>
            <a:r>
              <a:rPr lang="bg-BG" sz="8000" i="1" dirty="0" smtClean="0">
                <a:solidFill>
                  <a:schemeClr val="tx1"/>
                </a:solidFill>
              </a:rPr>
              <a:t> 9989/К-т с/</a:t>
            </a:r>
            <a:r>
              <a:rPr lang="bg-BG" sz="8000" i="1" dirty="0" err="1" smtClean="0">
                <a:solidFill>
                  <a:schemeClr val="tx1"/>
                </a:solidFill>
              </a:rPr>
              <a:t>ка</a:t>
            </a:r>
            <a:r>
              <a:rPr lang="bg-BG" sz="8000" i="1" dirty="0" smtClean="0">
                <a:solidFill>
                  <a:schemeClr val="tx1"/>
                </a:solidFill>
              </a:rPr>
              <a:t> 9860</a:t>
            </a:r>
          </a:p>
          <a:p>
            <a:pPr>
              <a:buNone/>
            </a:pP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		Идентифициране на разходите (тримесечно и в края на годината) и отнасяне по </a:t>
            </a:r>
            <a:r>
              <a:rPr lang="bg-BG" sz="8000" b="1" dirty="0" smtClean="0">
                <a:solidFill>
                  <a:schemeClr val="tx1"/>
                </a:solidFill>
              </a:rPr>
              <a:t>сметки 6501 </a:t>
            </a:r>
            <a:r>
              <a:rPr lang="en-US" sz="8000" dirty="0" smtClean="0">
                <a:solidFill>
                  <a:schemeClr val="tx1"/>
                </a:solidFill>
              </a:rPr>
              <a:t>(</a:t>
            </a:r>
            <a:r>
              <a:rPr lang="bg-BG" sz="8000" dirty="0" smtClean="0">
                <a:solidFill>
                  <a:schemeClr val="tx1"/>
                </a:solidFill>
              </a:rPr>
              <a:t>ДМА</a:t>
            </a:r>
            <a:r>
              <a:rPr lang="en-US" sz="8000" dirty="0" smtClean="0">
                <a:solidFill>
                  <a:schemeClr val="tx1"/>
                </a:solidFill>
              </a:rPr>
              <a:t>)</a:t>
            </a:r>
            <a:r>
              <a:rPr lang="bg-BG" sz="8000" dirty="0" smtClean="0">
                <a:solidFill>
                  <a:schemeClr val="tx1"/>
                </a:solidFill>
              </a:rPr>
              <a:t>, </a:t>
            </a:r>
            <a:r>
              <a:rPr lang="bg-BG" sz="8000" b="1" dirty="0" smtClean="0">
                <a:solidFill>
                  <a:schemeClr val="tx1"/>
                </a:solidFill>
              </a:rPr>
              <a:t>6502 </a:t>
            </a:r>
            <a:r>
              <a:rPr lang="en-US" sz="8000" b="1" dirty="0" smtClean="0">
                <a:solidFill>
                  <a:schemeClr val="tx1"/>
                </a:solidFill>
              </a:rPr>
              <a:t>(</a:t>
            </a:r>
            <a:r>
              <a:rPr lang="bg-BG" sz="8000" dirty="0" smtClean="0">
                <a:solidFill>
                  <a:schemeClr val="tx1"/>
                </a:solidFill>
              </a:rPr>
              <a:t>НМДА</a:t>
            </a:r>
            <a:r>
              <a:rPr lang="en-US" sz="8000" dirty="0" smtClean="0">
                <a:solidFill>
                  <a:schemeClr val="tx1"/>
                </a:solidFill>
              </a:rPr>
              <a:t>)</a:t>
            </a:r>
            <a:r>
              <a:rPr lang="bg-BG" sz="8000" dirty="0" smtClean="0">
                <a:solidFill>
                  <a:schemeClr val="tx1"/>
                </a:solidFill>
              </a:rPr>
              <a:t>, </a:t>
            </a:r>
            <a:r>
              <a:rPr lang="bg-BG" sz="8000" b="1" dirty="0" smtClean="0">
                <a:solidFill>
                  <a:schemeClr val="tx1"/>
                </a:solidFill>
              </a:rPr>
              <a:t>6507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en-US" sz="8000" dirty="0" smtClean="0">
                <a:solidFill>
                  <a:schemeClr val="tx1"/>
                </a:solidFill>
              </a:rPr>
              <a:t>(</a:t>
            </a:r>
            <a:r>
              <a:rPr lang="bg-BG" sz="8000" dirty="0" smtClean="0">
                <a:solidFill>
                  <a:schemeClr val="tx1"/>
                </a:solidFill>
              </a:rPr>
              <a:t>осн. рем ДМА</a:t>
            </a:r>
            <a:r>
              <a:rPr lang="en-US" sz="8000" dirty="0" smtClean="0">
                <a:solidFill>
                  <a:schemeClr val="tx1"/>
                </a:solidFill>
              </a:rPr>
              <a:t>)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       </a:t>
            </a:r>
            <a:r>
              <a:rPr lang="bg-BG" sz="8000" b="1" i="1" dirty="0" smtClean="0">
                <a:solidFill>
                  <a:schemeClr val="tx1"/>
                </a:solidFill>
              </a:rPr>
              <a:t>     </a:t>
            </a:r>
            <a:r>
              <a:rPr lang="bg-BG" sz="8000" b="1" dirty="0" smtClean="0">
                <a:solidFill>
                  <a:schemeClr val="tx1"/>
                </a:solidFill>
              </a:rPr>
              <a:t>Д-т с/</a:t>
            </a:r>
            <a:r>
              <a:rPr lang="bg-BG" sz="8000" b="1" dirty="0" err="1" smtClean="0">
                <a:solidFill>
                  <a:schemeClr val="tx1"/>
                </a:solidFill>
              </a:rPr>
              <a:t>ки</a:t>
            </a:r>
            <a:r>
              <a:rPr lang="bg-BG" sz="8000" b="1" dirty="0" smtClean="0">
                <a:solidFill>
                  <a:schemeClr val="tx1"/>
                </a:solidFill>
              </a:rPr>
              <a:t> от група 20, с/</a:t>
            </a:r>
            <a:r>
              <a:rPr lang="bg-BG" sz="8000" b="1" dirty="0" err="1" smtClean="0">
                <a:solidFill>
                  <a:schemeClr val="tx1"/>
                </a:solidFill>
              </a:rPr>
              <a:t>ка</a:t>
            </a:r>
            <a:r>
              <a:rPr lang="bg-BG" sz="8000" b="1" dirty="0" smtClean="0">
                <a:solidFill>
                  <a:schemeClr val="tx1"/>
                </a:solidFill>
              </a:rPr>
              <a:t> 2071/</a:t>
            </a:r>
          </a:p>
          <a:p>
            <a:pPr>
              <a:buNone/>
            </a:pPr>
            <a:r>
              <a:rPr lang="bg-BG" sz="8000" b="1" i="1" dirty="0" smtClean="0">
                <a:solidFill>
                  <a:schemeClr val="tx1"/>
                </a:solidFill>
              </a:rPr>
              <a:t>                  </a:t>
            </a:r>
            <a:r>
              <a:rPr lang="bg-BG" sz="8000" b="1" dirty="0" smtClean="0">
                <a:solidFill>
                  <a:schemeClr val="tx1"/>
                </a:solidFill>
              </a:rPr>
              <a:t>К-т с/</a:t>
            </a:r>
            <a:r>
              <a:rPr lang="bg-BG" sz="8000" b="1" dirty="0" err="1" smtClean="0">
                <a:solidFill>
                  <a:schemeClr val="tx1"/>
                </a:solidFill>
              </a:rPr>
              <a:t>ки</a:t>
            </a:r>
            <a:r>
              <a:rPr lang="bg-BG" sz="8000" b="1" dirty="0" smtClean="0">
                <a:solidFill>
                  <a:schemeClr val="tx1"/>
                </a:solidFill>
              </a:rPr>
              <a:t> 6501 </a:t>
            </a:r>
            <a:r>
              <a:rPr lang="en-US" sz="8000" b="1" dirty="0" smtClean="0">
                <a:solidFill>
                  <a:schemeClr val="tx1"/>
                </a:solidFill>
              </a:rPr>
              <a:t>(</a:t>
            </a:r>
            <a:r>
              <a:rPr lang="bg-BG" sz="8000" b="1" dirty="0" smtClean="0">
                <a:solidFill>
                  <a:schemeClr val="tx1"/>
                </a:solidFill>
              </a:rPr>
              <a:t>ДМА</a:t>
            </a:r>
            <a:r>
              <a:rPr lang="en-US" sz="8000" b="1" dirty="0" smtClean="0">
                <a:solidFill>
                  <a:schemeClr val="tx1"/>
                </a:solidFill>
              </a:rPr>
              <a:t>)</a:t>
            </a:r>
            <a:r>
              <a:rPr lang="bg-BG" sz="8000" b="1" dirty="0" smtClean="0">
                <a:solidFill>
                  <a:schemeClr val="tx1"/>
                </a:solidFill>
              </a:rPr>
              <a:t>, 6502</a:t>
            </a:r>
            <a:r>
              <a:rPr lang="en-US" sz="8000" b="1" dirty="0" smtClean="0">
                <a:solidFill>
                  <a:schemeClr val="tx1"/>
                </a:solidFill>
              </a:rPr>
              <a:t> (</a:t>
            </a:r>
            <a:r>
              <a:rPr lang="bg-BG" sz="8000" b="1" dirty="0" smtClean="0">
                <a:solidFill>
                  <a:schemeClr val="tx1"/>
                </a:solidFill>
              </a:rPr>
              <a:t>НДА</a:t>
            </a:r>
            <a:r>
              <a:rPr lang="en-US" sz="8000" b="1" dirty="0" smtClean="0">
                <a:solidFill>
                  <a:schemeClr val="tx1"/>
                </a:solidFill>
              </a:rPr>
              <a:t>)</a:t>
            </a:r>
            <a:r>
              <a:rPr lang="bg-BG" sz="8000" b="1" dirty="0" smtClean="0">
                <a:solidFill>
                  <a:schemeClr val="tx1"/>
                </a:solidFill>
              </a:rPr>
              <a:t>,  6507</a:t>
            </a:r>
            <a:r>
              <a:rPr lang="en-US" sz="8000" b="1" dirty="0" smtClean="0">
                <a:solidFill>
                  <a:schemeClr val="tx1"/>
                </a:solidFill>
              </a:rPr>
              <a:t> (</a:t>
            </a:r>
            <a:r>
              <a:rPr lang="bg-BG" sz="8000" b="1" dirty="0" err="1" smtClean="0">
                <a:solidFill>
                  <a:schemeClr val="tx1"/>
                </a:solidFill>
              </a:rPr>
              <a:t>осн</a:t>
            </a:r>
            <a:r>
              <a:rPr lang="bg-BG" sz="8000" b="1" dirty="0" smtClean="0">
                <a:solidFill>
                  <a:schemeClr val="tx1"/>
                </a:solidFill>
              </a:rPr>
              <a:t>. </a:t>
            </a:r>
            <a:r>
              <a:rPr lang="bg-BG" sz="8000" b="1" dirty="0" err="1" smtClean="0">
                <a:solidFill>
                  <a:schemeClr val="tx1"/>
                </a:solidFill>
              </a:rPr>
              <a:t>рем</a:t>
            </a:r>
            <a:r>
              <a:rPr lang="bg-BG" sz="8000" b="1" dirty="0" smtClean="0">
                <a:solidFill>
                  <a:schemeClr val="tx1"/>
                </a:solidFill>
              </a:rPr>
              <a:t>. на ДМА</a:t>
            </a:r>
            <a:r>
              <a:rPr lang="en-US" sz="8000" b="1" dirty="0" smtClean="0">
                <a:solidFill>
                  <a:schemeClr val="tx1"/>
                </a:solidFill>
              </a:rPr>
              <a:t>)</a:t>
            </a:r>
            <a:endParaRPr lang="bg-BG" sz="80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sz="8000" b="1" u="sn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	</a:t>
            </a:r>
            <a:r>
              <a:rPr lang="bg-BG" sz="8000" dirty="0" smtClean="0">
                <a:solidFill>
                  <a:schemeClr val="tx1"/>
                </a:solidFill>
              </a:rPr>
              <a:t>Закриване на сметка 2071 </a:t>
            </a:r>
            <a:r>
              <a:rPr lang="en-US" sz="8000" dirty="0" smtClean="0">
                <a:solidFill>
                  <a:schemeClr val="tx1"/>
                </a:solidFill>
              </a:rPr>
              <a:t>(</a:t>
            </a:r>
            <a:r>
              <a:rPr lang="bg-BG" sz="8000" dirty="0" smtClean="0">
                <a:solidFill>
                  <a:schemeClr val="tx1"/>
                </a:solidFill>
              </a:rPr>
              <a:t>ако такава е заведена</a:t>
            </a:r>
            <a:r>
              <a:rPr lang="en-US" sz="8000" dirty="0" smtClean="0">
                <a:solidFill>
                  <a:schemeClr val="tx1"/>
                </a:solidFill>
              </a:rPr>
              <a:t>)</a:t>
            </a:r>
            <a:r>
              <a:rPr lang="bg-BG" sz="8000" dirty="0" smtClean="0">
                <a:solidFill>
                  <a:schemeClr val="tx1"/>
                </a:solidFill>
              </a:rPr>
              <a:t>:</a:t>
            </a:r>
            <a:endParaRPr lang="bg-BG" sz="8000" b="1" u="sn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   </a:t>
            </a:r>
            <a:r>
              <a:rPr lang="bg-BG" sz="8000" b="1" dirty="0" smtClean="0">
                <a:solidFill>
                  <a:schemeClr val="tx1"/>
                </a:solidFill>
              </a:rPr>
              <a:t>Д-т с/</a:t>
            </a:r>
            <a:r>
              <a:rPr lang="bg-BG" sz="8000" b="1" dirty="0" err="1" smtClean="0">
                <a:solidFill>
                  <a:schemeClr val="tx1"/>
                </a:solidFill>
              </a:rPr>
              <a:t>ки</a:t>
            </a:r>
            <a:r>
              <a:rPr lang="bg-BG" sz="8000" b="1" dirty="0" smtClean="0">
                <a:solidFill>
                  <a:schemeClr val="tx1"/>
                </a:solidFill>
              </a:rPr>
              <a:t> от група 20/ К-т с/</a:t>
            </a:r>
            <a:r>
              <a:rPr lang="bg-BG" sz="8000" b="1" dirty="0" err="1" smtClean="0">
                <a:solidFill>
                  <a:schemeClr val="tx1"/>
                </a:solidFill>
              </a:rPr>
              <a:t>ка</a:t>
            </a:r>
            <a:r>
              <a:rPr lang="bg-BG" sz="8000" b="1" dirty="0" smtClean="0">
                <a:solidFill>
                  <a:schemeClr val="tx1"/>
                </a:solidFill>
              </a:rPr>
              <a:t> 2071 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	</a:t>
            </a:r>
          </a:p>
          <a:p>
            <a:endParaRPr lang="bg-BG" sz="8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64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r>
              <a:rPr lang="bg-BG" sz="2400" b="1" u="sng" dirty="0" smtClean="0"/>
              <a:t>Класификация на някои ДМА по счетоводни сметки</a:t>
            </a:r>
            <a:r>
              <a:rPr lang="bg-BG" sz="2400" b="1" dirty="0" smtClean="0"/>
              <a:t>:</a:t>
            </a:r>
          </a:p>
          <a:p>
            <a:pPr algn="just">
              <a:buNone/>
            </a:pPr>
            <a:r>
              <a:rPr lang="bg-BG" sz="2000" b="1" dirty="0" smtClean="0"/>
              <a:t>1. Язовири </a:t>
            </a:r>
            <a:r>
              <a:rPr lang="bg-BG" sz="2000" dirty="0" smtClean="0"/>
              <a:t>– </a:t>
            </a:r>
            <a:r>
              <a:rPr lang="bg-BG" sz="2000" b="1" dirty="0" smtClean="0">
                <a:solidFill>
                  <a:srgbClr val="A50021"/>
                </a:solidFill>
              </a:rPr>
              <a:t>с/</a:t>
            </a:r>
            <a:r>
              <a:rPr lang="bg-BG" sz="2000" b="1" dirty="0" err="1" smtClean="0">
                <a:solidFill>
                  <a:srgbClr val="A50021"/>
                </a:solidFill>
              </a:rPr>
              <a:t>ка</a:t>
            </a:r>
            <a:r>
              <a:rPr lang="bg-BG" sz="2000" b="1" dirty="0" smtClean="0">
                <a:solidFill>
                  <a:srgbClr val="A50021"/>
                </a:solidFill>
              </a:rPr>
              <a:t> 2202</a:t>
            </a:r>
          </a:p>
          <a:p>
            <a:pPr algn="just">
              <a:buNone/>
            </a:pPr>
            <a:r>
              <a:rPr lang="bg-BG" sz="2000" b="1" dirty="0" smtClean="0"/>
              <a:t>2. Паркове, в т.ч. гробищни – </a:t>
            </a:r>
            <a:r>
              <a:rPr lang="bg-BG" sz="2000" b="1" dirty="0" smtClean="0">
                <a:solidFill>
                  <a:srgbClr val="A50021"/>
                </a:solidFill>
              </a:rPr>
              <a:t>с/</a:t>
            </a:r>
            <a:r>
              <a:rPr lang="bg-BG" sz="2000" b="1" dirty="0" err="1" smtClean="0">
                <a:solidFill>
                  <a:srgbClr val="A50021"/>
                </a:solidFill>
              </a:rPr>
              <a:t>ка</a:t>
            </a:r>
            <a:r>
              <a:rPr lang="bg-BG" sz="2000" b="1" dirty="0" smtClean="0">
                <a:solidFill>
                  <a:srgbClr val="A50021"/>
                </a:solidFill>
              </a:rPr>
              <a:t> 2201</a:t>
            </a:r>
          </a:p>
          <a:p>
            <a:pPr algn="just">
              <a:buNone/>
            </a:pPr>
            <a:r>
              <a:rPr lang="bg-BG" sz="2000" b="1" dirty="0" smtClean="0"/>
              <a:t>3. Огради и заграждения – </a:t>
            </a:r>
            <a:r>
              <a:rPr lang="bg-BG" sz="2000" b="1" dirty="0" smtClean="0">
                <a:solidFill>
                  <a:srgbClr val="A50021"/>
                </a:solidFill>
              </a:rPr>
              <a:t>с/</a:t>
            </a:r>
            <a:r>
              <a:rPr lang="bg-BG" sz="2000" b="1" dirty="0" err="1" smtClean="0">
                <a:solidFill>
                  <a:srgbClr val="A50021"/>
                </a:solidFill>
              </a:rPr>
              <a:t>ка</a:t>
            </a:r>
            <a:r>
              <a:rPr lang="bg-BG" sz="2000" b="1" dirty="0" smtClean="0">
                <a:solidFill>
                  <a:srgbClr val="A50021"/>
                </a:solidFill>
              </a:rPr>
              <a:t> 2099</a:t>
            </a:r>
          </a:p>
          <a:p>
            <a:pPr algn="just">
              <a:buNone/>
            </a:pPr>
            <a:r>
              <a:rPr lang="bg-BG" sz="2000" b="1" dirty="0" smtClean="0"/>
              <a:t>4. Съоръжения, извън сградите при язовири, стадиони и др. подобни, свързани с основната дейност – </a:t>
            </a:r>
            <a:r>
              <a:rPr lang="bg-BG" sz="2000" b="1" dirty="0" smtClean="0">
                <a:solidFill>
                  <a:srgbClr val="A50021"/>
                </a:solidFill>
              </a:rPr>
              <a:t>с/</a:t>
            </a:r>
            <a:r>
              <a:rPr lang="bg-BG" sz="2000" b="1" dirty="0" err="1" smtClean="0">
                <a:solidFill>
                  <a:srgbClr val="A50021"/>
                </a:solidFill>
              </a:rPr>
              <a:t>ка</a:t>
            </a:r>
            <a:r>
              <a:rPr lang="bg-BG" sz="2000" b="1" dirty="0" smtClean="0">
                <a:solidFill>
                  <a:srgbClr val="A50021"/>
                </a:solidFill>
              </a:rPr>
              <a:t> 2202</a:t>
            </a:r>
          </a:p>
          <a:p>
            <a:pPr algn="just">
              <a:buNone/>
            </a:pPr>
            <a:r>
              <a:rPr lang="bg-BG" sz="2000" b="1" dirty="0" smtClean="0"/>
              <a:t>5. Сондажи – </a:t>
            </a:r>
            <a:r>
              <a:rPr lang="bg-BG" sz="2000" b="1" dirty="0" smtClean="0">
                <a:solidFill>
                  <a:srgbClr val="A50021"/>
                </a:solidFill>
              </a:rPr>
              <a:t>с/</a:t>
            </a:r>
            <a:r>
              <a:rPr lang="bg-BG" sz="2000" b="1" dirty="0" err="1" smtClean="0">
                <a:solidFill>
                  <a:srgbClr val="A50021"/>
                </a:solidFill>
              </a:rPr>
              <a:t>ка</a:t>
            </a:r>
            <a:r>
              <a:rPr lang="bg-BG" sz="2000" b="1" dirty="0" smtClean="0">
                <a:solidFill>
                  <a:srgbClr val="A50021"/>
                </a:solidFill>
              </a:rPr>
              <a:t> 2202; </a:t>
            </a:r>
            <a:r>
              <a:rPr lang="bg-BG" sz="2000" b="1" dirty="0" smtClean="0"/>
              <a:t>Земята за сондажите </a:t>
            </a:r>
            <a:r>
              <a:rPr lang="bg-BG" sz="2000" dirty="0" smtClean="0"/>
              <a:t>– </a:t>
            </a:r>
            <a:r>
              <a:rPr lang="bg-BG" sz="2000" b="1" dirty="0" smtClean="0">
                <a:solidFill>
                  <a:srgbClr val="A50021"/>
                </a:solidFill>
              </a:rPr>
              <a:t>с/</a:t>
            </a:r>
            <a:r>
              <a:rPr lang="bg-BG" sz="2000" b="1" dirty="0" err="1" smtClean="0">
                <a:solidFill>
                  <a:srgbClr val="A50021"/>
                </a:solidFill>
              </a:rPr>
              <a:t>ка</a:t>
            </a:r>
            <a:r>
              <a:rPr lang="bg-BG" sz="2000" b="1" dirty="0" smtClean="0">
                <a:solidFill>
                  <a:srgbClr val="A50021"/>
                </a:solidFill>
              </a:rPr>
              <a:t> 2201</a:t>
            </a:r>
            <a:r>
              <a:rPr lang="bg-BG" sz="2000" b="1" dirty="0" smtClean="0"/>
              <a:t>; огради –</a:t>
            </a:r>
            <a:r>
              <a:rPr lang="bg-BG" sz="2000" b="1" dirty="0" smtClean="0">
                <a:solidFill>
                  <a:srgbClr val="A50021"/>
                </a:solidFill>
              </a:rPr>
              <a:t>с/</a:t>
            </a:r>
            <a:r>
              <a:rPr lang="bg-BG" sz="2000" b="1" dirty="0" err="1" smtClean="0">
                <a:solidFill>
                  <a:srgbClr val="A50021"/>
                </a:solidFill>
              </a:rPr>
              <a:t>ка</a:t>
            </a:r>
            <a:r>
              <a:rPr lang="bg-BG" sz="2000" b="1" dirty="0" smtClean="0">
                <a:solidFill>
                  <a:srgbClr val="A50021"/>
                </a:solidFill>
              </a:rPr>
              <a:t> 2099</a:t>
            </a:r>
          </a:p>
          <a:p>
            <a:pPr algn="just">
              <a:buNone/>
            </a:pPr>
            <a:r>
              <a:rPr lang="bg-BG" sz="2000" b="1" dirty="0" smtClean="0"/>
              <a:t>6. Стадион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2000" i="1" dirty="0" smtClean="0">
                <a:latin typeface="Times New Roman" pitchFamily="18" charset="0"/>
                <a:cs typeface="Times New Roman" pitchFamily="18" charset="0"/>
              </a:rPr>
              <a:t>съвкупност от съоръжения, паркинги, съблекални, сервизни помещения, търговски обекти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bg-BG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000" b="1" dirty="0" smtClean="0"/>
              <a:t>разграничено по отделни активи, ако отговарят на критериите за ДМА, като:</a:t>
            </a:r>
          </a:p>
          <a:p>
            <a:pPr algn="just">
              <a:buNone/>
            </a:pPr>
            <a:r>
              <a:rPr lang="bg-BG" sz="2000" b="1" dirty="0" smtClean="0"/>
              <a:t>а</a:t>
            </a:r>
            <a:r>
              <a:rPr lang="en-US" sz="2000" b="1" dirty="0" smtClean="0"/>
              <a:t>)</a:t>
            </a:r>
            <a:r>
              <a:rPr lang="bg-BG" sz="2000" b="1" dirty="0" smtClean="0"/>
              <a:t> сервизните помещения, съблекалните и др., </a:t>
            </a:r>
            <a:r>
              <a:rPr lang="bg-BG" sz="2000" dirty="0" smtClean="0"/>
              <a:t>които са  неразривно свързани с основната дейност на стадиона се отчитат по </a:t>
            </a:r>
            <a:r>
              <a:rPr lang="bg-BG" sz="2000" b="1" dirty="0" smtClean="0">
                <a:solidFill>
                  <a:srgbClr val="A50021"/>
                </a:solidFill>
              </a:rPr>
              <a:t>сметка 2202 </a:t>
            </a:r>
            <a:r>
              <a:rPr lang="bg-BG" sz="2000" dirty="0" smtClean="0"/>
              <a:t>заедно със стадиона;</a:t>
            </a:r>
          </a:p>
          <a:p>
            <a:pPr algn="just">
              <a:buNone/>
            </a:pPr>
            <a:r>
              <a:rPr lang="bg-BG" sz="2000" b="1" dirty="0" smtClean="0"/>
              <a:t>б</a:t>
            </a:r>
            <a:r>
              <a:rPr lang="en-US" sz="2000" b="1" dirty="0" smtClean="0"/>
              <a:t>)</a:t>
            </a:r>
            <a:r>
              <a:rPr lang="bg-BG" sz="2000" b="1" dirty="0" smtClean="0"/>
              <a:t>Търговските комплекси и др. </a:t>
            </a:r>
            <a:r>
              <a:rPr lang="bg-BG" sz="2000" dirty="0" smtClean="0"/>
              <a:t>се отчитат отделно по </a:t>
            </a:r>
            <a:r>
              <a:rPr lang="bg-BG" sz="2000" b="1" dirty="0" smtClean="0">
                <a:solidFill>
                  <a:srgbClr val="A50021"/>
                </a:solidFill>
              </a:rPr>
              <a:t>сметка 2039, </a:t>
            </a:r>
            <a:r>
              <a:rPr lang="bg-BG" sz="2000" dirty="0" smtClean="0"/>
              <a:t>когато не са свързани с основната дейност.</a:t>
            </a:r>
          </a:p>
          <a:p>
            <a:pPr algn="just">
              <a:buNone/>
            </a:pPr>
            <a:r>
              <a:rPr lang="bg-BG" sz="2000" b="1" dirty="0" smtClean="0"/>
              <a:t>7. Детски площадки в детски градини и ясли, както и игрища в училищата – </a:t>
            </a:r>
            <a:r>
              <a:rPr lang="bg-BG" sz="2000" b="1" dirty="0" smtClean="0">
                <a:solidFill>
                  <a:srgbClr val="A50021"/>
                </a:solidFill>
              </a:rPr>
              <a:t>с/</a:t>
            </a:r>
            <a:r>
              <a:rPr lang="bg-BG" sz="2000" b="1" dirty="0" err="1" smtClean="0">
                <a:solidFill>
                  <a:srgbClr val="A50021"/>
                </a:solidFill>
              </a:rPr>
              <a:t>ка</a:t>
            </a:r>
            <a:r>
              <a:rPr lang="bg-BG" sz="2000" b="1" dirty="0" smtClean="0">
                <a:solidFill>
                  <a:srgbClr val="A50021"/>
                </a:solidFill>
              </a:rPr>
              <a:t> 2099; сметка 2049 </a:t>
            </a:r>
            <a:r>
              <a:rPr lang="bg-BG" sz="2000" dirty="0" smtClean="0"/>
              <a:t>(за спортните съоръжения) </a:t>
            </a:r>
            <a:r>
              <a:rPr lang="bg-BG" sz="2000" b="1" dirty="0" smtClean="0"/>
              <a:t>– </a:t>
            </a:r>
            <a:r>
              <a:rPr lang="bg-BG" sz="2000" dirty="0" smtClean="0"/>
              <a:t>по избор на БО, утвърден в счетоводната политика</a:t>
            </a:r>
            <a:endParaRPr lang="bg-BG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65</a:t>
            </a:fld>
            <a:endParaRPr lang="bg-BG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bg-BG" sz="2400" b="1" dirty="0" smtClean="0"/>
              <a:t>8. Спортни и детски площадки игрища и др. в общински паркове и междублокови пространства – </a:t>
            </a:r>
            <a:r>
              <a:rPr lang="bg-BG" sz="2400" b="1" dirty="0" smtClean="0">
                <a:solidFill>
                  <a:srgbClr val="A50021"/>
                </a:solidFill>
              </a:rPr>
              <a:t>с/</a:t>
            </a:r>
            <a:r>
              <a:rPr lang="bg-BG" sz="2400" b="1" dirty="0" err="1" smtClean="0">
                <a:solidFill>
                  <a:srgbClr val="A50021"/>
                </a:solidFill>
              </a:rPr>
              <a:t>ка</a:t>
            </a:r>
            <a:r>
              <a:rPr lang="bg-BG" sz="2400" b="1" dirty="0" smtClean="0">
                <a:solidFill>
                  <a:srgbClr val="A50021"/>
                </a:solidFill>
              </a:rPr>
              <a:t>  2202</a:t>
            </a:r>
            <a:r>
              <a:rPr lang="bg-BG" sz="2400" dirty="0" smtClean="0">
                <a:solidFill>
                  <a:srgbClr val="A50021"/>
                </a:solidFill>
              </a:rPr>
              <a:t> </a:t>
            </a:r>
            <a:r>
              <a:rPr lang="bg-BG" sz="2400" dirty="0" smtClean="0"/>
              <a:t>като инфраструктурни обекти </a:t>
            </a:r>
            <a:r>
              <a:rPr lang="en-US" sz="2400" dirty="0" smtClean="0"/>
              <a:t>(</a:t>
            </a:r>
            <a:r>
              <a:rPr lang="bg-BG" sz="2400" dirty="0" smtClean="0"/>
              <a:t>утвърден подход в счетоводната политика</a:t>
            </a:r>
            <a:r>
              <a:rPr lang="en-US" sz="2400" dirty="0" smtClean="0"/>
              <a:t>)</a:t>
            </a:r>
            <a:r>
              <a:rPr lang="bg-BG" sz="2400" dirty="0" smtClean="0"/>
              <a:t> </a:t>
            </a:r>
          </a:p>
          <a:p>
            <a:pPr algn="just">
              <a:buNone/>
            </a:pPr>
            <a:r>
              <a:rPr lang="bg-BG" sz="2400" b="1" dirty="0" smtClean="0"/>
              <a:t>9. Различни видове дървета, храсти и тревни площи (представляващи трайни насаждения) в дворовете на детските градини, детски ясли, училища и др.:</a:t>
            </a:r>
          </a:p>
          <a:p>
            <a:pPr algn="just">
              <a:buNone/>
            </a:pPr>
            <a:r>
              <a:rPr lang="bg-BG" sz="2400" b="1" dirty="0" smtClean="0"/>
              <a:t>     а</a:t>
            </a:r>
            <a:r>
              <a:rPr lang="en-US" sz="2400" b="1" dirty="0" smtClean="0"/>
              <a:t>)</a:t>
            </a:r>
            <a:r>
              <a:rPr lang="bg-BG" sz="2400" b="1" dirty="0" smtClean="0"/>
              <a:t> </a:t>
            </a:r>
            <a:r>
              <a:rPr lang="bg-BG" sz="2400" b="1" i="1" dirty="0" smtClean="0"/>
              <a:t>Първи подход: </a:t>
            </a:r>
            <a:r>
              <a:rPr lang="bg-BG" sz="2400" i="1" dirty="0" smtClean="0">
                <a:solidFill>
                  <a:srgbClr val="A50021"/>
                </a:solidFill>
              </a:rPr>
              <a:t>не се капитализират</a:t>
            </a:r>
            <a:r>
              <a:rPr lang="bg-BG" sz="2400" i="1" dirty="0" smtClean="0"/>
              <a:t> – </a:t>
            </a:r>
            <a:r>
              <a:rPr lang="bg-BG" sz="2400" b="1" dirty="0" smtClean="0">
                <a:solidFill>
                  <a:srgbClr val="A50021"/>
                </a:solidFill>
              </a:rPr>
              <a:t>сметки от гр. 60</a:t>
            </a:r>
          </a:p>
          <a:p>
            <a:pPr algn="just">
              <a:buNone/>
            </a:pPr>
            <a:r>
              <a:rPr lang="bg-BG" sz="2400" b="1" i="1" dirty="0" smtClean="0"/>
              <a:t>    б</a:t>
            </a:r>
            <a:r>
              <a:rPr lang="en-US" sz="2400" b="1" i="1" dirty="0" smtClean="0"/>
              <a:t>) </a:t>
            </a:r>
            <a:r>
              <a:rPr lang="bg-BG" sz="2400" b="1" i="1" dirty="0" smtClean="0"/>
              <a:t>Втори подход</a:t>
            </a:r>
            <a:r>
              <a:rPr lang="bg-BG" sz="2400" dirty="0" smtClean="0"/>
              <a:t>: </a:t>
            </a:r>
            <a:r>
              <a:rPr lang="bg-BG" sz="2400" i="1" dirty="0" smtClean="0">
                <a:solidFill>
                  <a:srgbClr val="A50021"/>
                </a:solidFill>
              </a:rPr>
              <a:t>капитализират се, </a:t>
            </a:r>
            <a:r>
              <a:rPr lang="bg-BG" sz="2400" dirty="0" smtClean="0"/>
              <a:t>като се включват в стойността на земята по </a:t>
            </a:r>
            <a:r>
              <a:rPr lang="bg-BG" sz="2400" b="1" dirty="0" smtClean="0">
                <a:solidFill>
                  <a:srgbClr val="A50021"/>
                </a:solidFill>
              </a:rPr>
              <a:t>сметка 2010 </a:t>
            </a:r>
            <a:r>
              <a:rPr lang="en-US" sz="2400" dirty="0" smtClean="0"/>
              <a:t>(</a:t>
            </a:r>
            <a:r>
              <a:rPr lang="bg-BG" sz="2400" dirty="0" smtClean="0"/>
              <a:t>когато са придобити със земята</a:t>
            </a:r>
            <a:r>
              <a:rPr lang="en-US" sz="2400" dirty="0" smtClean="0"/>
              <a:t>)</a:t>
            </a:r>
            <a:endParaRPr lang="bg-BG" sz="2400" dirty="0" smtClean="0"/>
          </a:p>
          <a:p>
            <a:pPr algn="just">
              <a:buNone/>
            </a:pPr>
            <a:r>
              <a:rPr lang="bg-BG" sz="2400" dirty="0" smtClean="0"/>
              <a:t>    в</a:t>
            </a:r>
            <a:r>
              <a:rPr lang="en-US" sz="2400" dirty="0" smtClean="0"/>
              <a:t>) </a:t>
            </a:r>
            <a:r>
              <a:rPr lang="bg-BG" sz="2400" b="1" i="1" dirty="0" smtClean="0"/>
              <a:t>Трети подход</a:t>
            </a:r>
            <a:r>
              <a:rPr lang="bg-BG" sz="2400" dirty="0" smtClean="0"/>
              <a:t>: </a:t>
            </a:r>
            <a:r>
              <a:rPr lang="bg-BG" sz="2400" i="1" dirty="0" smtClean="0">
                <a:solidFill>
                  <a:srgbClr val="A50021"/>
                </a:solidFill>
              </a:rPr>
              <a:t>обособено</a:t>
            </a:r>
            <a:r>
              <a:rPr lang="bg-BG" sz="2400" dirty="0" smtClean="0"/>
              <a:t> по </a:t>
            </a:r>
            <a:r>
              <a:rPr lang="bg-BG" sz="2400" b="1" dirty="0" smtClean="0">
                <a:solidFill>
                  <a:srgbClr val="A50021"/>
                </a:solidFill>
              </a:rPr>
              <a:t>сметка 2010</a:t>
            </a:r>
            <a:r>
              <a:rPr lang="bg-BG" sz="2400" dirty="0" smtClean="0"/>
              <a:t>, отделно от земята</a:t>
            </a:r>
          </a:p>
          <a:p>
            <a:pPr algn="just">
              <a:buNone/>
            </a:pPr>
            <a:r>
              <a:rPr lang="en-US" sz="2400" b="1" i="1" dirty="0" smtClean="0"/>
              <a:t>   </a:t>
            </a:r>
            <a:r>
              <a:rPr lang="bg-BG" sz="2400" b="1" i="1" dirty="0" smtClean="0">
                <a:solidFill>
                  <a:srgbClr val="A50021"/>
                </a:solidFill>
              </a:rPr>
              <a:t>Важно!</a:t>
            </a:r>
            <a:r>
              <a:rPr lang="bg-BG" sz="2400" b="1" i="1" dirty="0" smtClean="0"/>
              <a:t> </a:t>
            </a:r>
            <a:r>
              <a:rPr lang="bg-BG" sz="2400" i="1" dirty="0" smtClean="0"/>
              <a:t>Подходите следва да се утвърдят в счетоводната политика.</a:t>
            </a:r>
            <a:endParaRPr lang="bg-BG" sz="2400" dirty="0" smtClean="0"/>
          </a:p>
          <a:p>
            <a:pPr algn="just">
              <a:buNone/>
            </a:pPr>
            <a:endParaRPr lang="bg-BG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66</a:t>
            </a:fld>
            <a:endParaRPr lang="bg-BG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607223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sz="2400" b="1" dirty="0" smtClean="0">
                <a:solidFill>
                  <a:schemeClr val="tx1"/>
                </a:solidFill>
              </a:rPr>
              <a:t>Тротоарни настилки, външни стълбища, огради и други подобни, изградени в посочените дворове - </a:t>
            </a:r>
            <a:r>
              <a:rPr lang="bg-BG" sz="2400" dirty="0" smtClean="0">
                <a:solidFill>
                  <a:schemeClr val="tx1"/>
                </a:solidFill>
              </a:rPr>
              <a:t>к</a:t>
            </a:r>
            <a:r>
              <a:rPr lang="bg-BG" sz="2400" dirty="0" smtClean="0"/>
              <a:t>ъм </a:t>
            </a:r>
            <a:r>
              <a:rPr lang="bg-BG" sz="2400" b="1" dirty="0" smtClean="0">
                <a:solidFill>
                  <a:srgbClr val="A50021"/>
                </a:solidFill>
              </a:rPr>
              <a:t>с/</a:t>
            </a:r>
            <a:r>
              <a:rPr lang="bg-BG" sz="2400" b="1" dirty="0" err="1" smtClean="0">
                <a:solidFill>
                  <a:srgbClr val="A50021"/>
                </a:solidFill>
              </a:rPr>
              <a:t>ки</a:t>
            </a:r>
            <a:r>
              <a:rPr lang="bg-BG" sz="2400" b="1" dirty="0" smtClean="0">
                <a:solidFill>
                  <a:srgbClr val="A50021"/>
                </a:solidFill>
              </a:rPr>
              <a:t>  2031, 2049 или отделно по с/</a:t>
            </a:r>
            <a:r>
              <a:rPr lang="bg-BG" sz="2400" b="1" dirty="0" err="1" smtClean="0">
                <a:solidFill>
                  <a:srgbClr val="A50021"/>
                </a:solidFill>
              </a:rPr>
              <a:t>ка</a:t>
            </a:r>
            <a:r>
              <a:rPr lang="bg-BG" sz="2400" b="1" dirty="0" smtClean="0">
                <a:solidFill>
                  <a:srgbClr val="A50021"/>
                </a:solidFill>
              </a:rPr>
              <a:t> 2099</a:t>
            </a:r>
            <a:r>
              <a:rPr lang="bg-BG" sz="2400" b="1" dirty="0" smtClean="0"/>
              <a:t> </a:t>
            </a:r>
            <a:r>
              <a:rPr lang="en-US" sz="2400" dirty="0" smtClean="0"/>
              <a:t>(</a:t>
            </a:r>
            <a:r>
              <a:rPr lang="bg-BG" sz="2400" dirty="0" smtClean="0"/>
              <a:t>да се утвърдят подходите в  счетоводната политика</a:t>
            </a:r>
            <a:r>
              <a:rPr lang="en-US" sz="2400" dirty="0" smtClean="0"/>
              <a:t>)</a:t>
            </a:r>
            <a:endParaRPr lang="bg-BG" sz="2400" dirty="0" smtClean="0"/>
          </a:p>
          <a:p>
            <a:pPr algn="just">
              <a:buNone/>
            </a:pPr>
            <a:r>
              <a:rPr lang="bg-BG" sz="2400" b="1" dirty="0" smtClean="0"/>
              <a:t>11. </a:t>
            </a:r>
            <a:r>
              <a:rPr lang="bg-BG" sz="2400" b="1" dirty="0" err="1" smtClean="0"/>
              <a:t>Устройствени</a:t>
            </a:r>
            <a:r>
              <a:rPr lang="bg-BG" sz="2400" b="1" dirty="0" smtClean="0"/>
              <a:t> планове; стратегии за развитие, генерални планове, концепции и схеми за дългосрочно развитие, план за градско възстановяване и развитие, план за безопасност на движението и др.:</a:t>
            </a:r>
          </a:p>
          <a:p>
            <a:pPr algn="just">
              <a:buNone/>
            </a:pPr>
            <a:r>
              <a:rPr lang="bg-BG" sz="2400" b="1" dirty="0" smtClean="0"/>
              <a:t>а</a:t>
            </a:r>
            <a:r>
              <a:rPr lang="en-US" sz="2400" b="1" dirty="0" smtClean="0"/>
              <a:t>)</a:t>
            </a:r>
            <a:r>
              <a:rPr lang="bg-BG" sz="2400" dirty="0" smtClean="0"/>
              <a:t> отчитат се като</a:t>
            </a:r>
            <a:r>
              <a:rPr lang="bg-BG" sz="2400" b="1" dirty="0" smtClean="0"/>
              <a:t> </a:t>
            </a:r>
            <a:r>
              <a:rPr lang="bg-BG" sz="2400" b="1" dirty="0" smtClean="0">
                <a:solidFill>
                  <a:srgbClr val="C00000"/>
                </a:solidFill>
              </a:rPr>
              <a:t>текущи разходи </a:t>
            </a:r>
            <a:r>
              <a:rPr lang="bg-BG" sz="2400" dirty="0" smtClean="0"/>
              <a:t>по</a:t>
            </a:r>
            <a:r>
              <a:rPr lang="bg-BG" sz="2400" b="1" dirty="0" smtClean="0"/>
              <a:t> </a:t>
            </a:r>
            <a:r>
              <a:rPr lang="bg-BG" sz="2400" b="1" dirty="0" smtClean="0">
                <a:solidFill>
                  <a:srgbClr val="A50021"/>
                </a:solidFill>
              </a:rPr>
              <a:t>сметките от р. 6 </a:t>
            </a:r>
            <a:r>
              <a:rPr lang="bg-BG" sz="2400" dirty="0" smtClean="0"/>
              <a:t>за направените разходи по подготовка и проучвания</a:t>
            </a:r>
            <a:r>
              <a:rPr lang="bg-BG" sz="2400" b="1" dirty="0" smtClean="0"/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напр. хидрогеоложки и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инженеро-геоложки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проучвания и др. подобни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bg-BG" sz="2400" b="1" dirty="0" smtClean="0"/>
              <a:t>б</a:t>
            </a:r>
            <a:r>
              <a:rPr lang="en-US" sz="2400" b="1" dirty="0" smtClean="0"/>
              <a:t>)</a:t>
            </a:r>
            <a:r>
              <a:rPr lang="bg-BG" sz="2400" b="1" dirty="0" smtClean="0"/>
              <a:t> </a:t>
            </a:r>
            <a:r>
              <a:rPr lang="bg-BG" sz="2400" dirty="0" smtClean="0"/>
              <a:t>отчитат се като </a:t>
            </a:r>
            <a:r>
              <a:rPr lang="bg-BG" sz="2400" b="1" dirty="0" smtClean="0">
                <a:solidFill>
                  <a:srgbClr val="C00000"/>
                </a:solidFill>
              </a:rPr>
              <a:t>нематериален дълготраен актив </a:t>
            </a:r>
            <a:r>
              <a:rPr lang="bg-BG" sz="2400" dirty="0" smtClean="0">
                <a:solidFill>
                  <a:schemeClr val="tx1"/>
                </a:solidFill>
              </a:rPr>
              <a:t>по</a:t>
            </a:r>
            <a:r>
              <a:rPr lang="bg-BG" sz="2400" b="1" dirty="0" smtClean="0">
                <a:solidFill>
                  <a:srgbClr val="C00000"/>
                </a:solidFill>
              </a:rPr>
              <a:t> </a:t>
            </a:r>
            <a:r>
              <a:rPr lang="bg-BG" sz="2400" b="1" dirty="0" smtClean="0">
                <a:solidFill>
                  <a:srgbClr val="A50021"/>
                </a:solidFill>
              </a:rPr>
              <a:t>сметка</a:t>
            </a:r>
            <a:r>
              <a:rPr lang="bg-BG" sz="2400" b="1" dirty="0" smtClean="0">
                <a:solidFill>
                  <a:schemeClr val="tx1"/>
                </a:solidFill>
              </a:rPr>
              <a:t> </a:t>
            </a:r>
            <a:r>
              <a:rPr lang="bg-BG" sz="2400" b="1" dirty="0" smtClean="0">
                <a:solidFill>
                  <a:srgbClr val="A50021"/>
                </a:solidFill>
              </a:rPr>
              <a:t>2109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когато отговарят на  критерии за признаване на НДА съгласно СС 38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bg-BG" sz="2400" b="1" dirty="0" smtClean="0"/>
              <a:t>;</a:t>
            </a:r>
          </a:p>
          <a:p>
            <a:pPr algn="just">
              <a:buNone/>
            </a:pPr>
            <a:r>
              <a:rPr lang="bg-BG" sz="2400" b="1" dirty="0" smtClean="0"/>
              <a:t>в</a:t>
            </a:r>
            <a:r>
              <a:rPr lang="en-US" sz="2400" b="1" dirty="0" smtClean="0"/>
              <a:t>)</a:t>
            </a:r>
            <a:r>
              <a:rPr lang="bg-BG" sz="2400" b="1" dirty="0" smtClean="0"/>
              <a:t> </a:t>
            </a:r>
            <a:r>
              <a:rPr lang="bg-BG" sz="2400" dirty="0" smtClean="0"/>
              <a:t>на касова основа по </a:t>
            </a:r>
            <a:r>
              <a:rPr lang="bg-BG" sz="2400" b="1" dirty="0" smtClean="0">
                <a:solidFill>
                  <a:srgbClr val="A50021"/>
                </a:solidFill>
              </a:rPr>
              <a:t>§ 53-09.</a:t>
            </a:r>
          </a:p>
          <a:p>
            <a:pPr algn="just">
              <a:buNone/>
            </a:pPr>
            <a:endParaRPr lang="bg-BG" sz="2400" b="1" dirty="0" smtClean="0"/>
          </a:p>
          <a:p>
            <a:pPr>
              <a:buNone/>
            </a:pPr>
            <a:endParaRPr lang="bg-BG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67</a:t>
            </a:fld>
            <a:endParaRPr lang="bg-BG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45427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bg-BG" sz="2700" b="1" dirty="0" smtClean="0">
                <a:latin typeface="+mn-lt"/>
              </a:rPr>
              <a:t/>
            </a:r>
            <a:br>
              <a:rPr lang="bg-BG" sz="2700" b="1" dirty="0" smtClean="0">
                <a:latin typeface="+mn-lt"/>
              </a:rPr>
            </a:br>
            <a:r>
              <a:rPr lang="bg-BG" sz="2700" b="1" dirty="0"/>
              <a:t> </a:t>
            </a:r>
            <a:r>
              <a:rPr lang="bg-BG" sz="2700" b="1" dirty="0" smtClean="0"/>
              <a:t>   </a:t>
            </a:r>
            <a:r>
              <a:rPr lang="bg-BG" sz="3100" b="1" dirty="0" smtClean="0">
                <a:latin typeface="+mn-lt"/>
              </a:rPr>
              <a:t>Нематериални дълготрайни активи</a:t>
            </a:r>
            <a:r>
              <a:rPr lang="bg-BG" sz="3100" dirty="0" smtClean="0">
                <a:latin typeface="+mn-lt"/>
              </a:rPr>
              <a:t/>
            </a:r>
            <a:br>
              <a:rPr lang="bg-BG" sz="3100" dirty="0" smtClean="0">
                <a:latin typeface="+mn-lt"/>
              </a:rPr>
            </a:br>
            <a:endParaRPr lang="bg-BG" sz="31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60007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lvl="0" algn="just">
              <a:buNone/>
            </a:pPr>
            <a:r>
              <a:rPr lang="bg-BG" sz="8000" b="1" i="1" dirty="0" smtClean="0">
                <a:solidFill>
                  <a:schemeClr val="tx1"/>
                </a:solidFill>
              </a:rPr>
              <a:t>		</a:t>
            </a:r>
            <a:r>
              <a:rPr lang="bg-BG" sz="8000" b="1" i="1" u="sng" dirty="0" smtClean="0">
                <a:solidFill>
                  <a:schemeClr val="tx1"/>
                </a:solidFill>
              </a:rPr>
              <a:t>Програмни продукти</a:t>
            </a:r>
            <a:r>
              <a:rPr lang="bg-BG" sz="8000" u="sng" dirty="0" smtClean="0">
                <a:solidFill>
                  <a:schemeClr val="tx1"/>
                </a:solidFill>
              </a:rPr>
              <a:t> </a:t>
            </a:r>
            <a:r>
              <a:rPr lang="bg-BG" sz="8000" dirty="0" smtClean="0">
                <a:solidFill>
                  <a:schemeClr val="tx1"/>
                </a:solidFill>
              </a:rPr>
              <a:t>- към тази група нематериални дълготрайни активи се включват </a:t>
            </a:r>
            <a:r>
              <a:rPr lang="bg-BG" sz="8000" b="1" i="1" dirty="0" smtClean="0">
                <a:solidFill>
                  <a:schemeClr val="tx1"/>
                </a:solidFill>
              </a:rPr>
              <a:t>закупените или създадените </a:t>
            </a:r>
            <a:r>
              <a:rPr lang="bg-BG" sz="8000" dirty="0" smtClean="0">
                <a:solidFill>
                  <a:schemeClr val="tx1"/>
                </a:solidFill>
              </a:rPr>
              <a:t>за собствени нужди програми и пакети от програми, свързани с удовлетворяване на определени информационни потребности, </a:t>
            </a:r>
            <a:r>
              <a:rPr lang="bg-BG" sz="8000" b="1" i="1" dirty="0" smtClean="0">
                <a:solidFill>
                  <a:schemeClr val="tx1"/>
                </a:solidFill>
              </a:rPr>
              <a:t>както и лицензите, платени от бюджетната организация за срочното ползване на определен програмен продукт, който не е собственост на бюджетната организация – лицензи за</a:t>
            </a:r>
            <a:r>
              <a:rPr lang="bg-BG" sz="8000" dirty="0" smtClean="0">
                <a:solidFill>
                  <a:schemeClr val="tx1"/>
                </a:solidFill>
              </a:rPr>
              <a:t> Конто, Ажурел </a:t>
            </a:r>
            <a:r>
              <a:rPr lang="en-US" sz="8000" dirty="0" smtClean="0">
                <a:solidFill>
                  <a:schemeClr val="tx1"/>
                </a:solidFill>
              </a:rPr>
              <a:t>L</a:t>
            </a:r>
            <a:r>
              <a:rPr lang="bg-BG" sz="8000" dirty="0" smtClean="0">
                <a:solidFill>
                  <a:schemeClr val="tx1"/>
                </a:solidFill>
              </a:rPr>
              <a:t>, Еква и др.</a:t>
            </a:r>
          </a:p>
          <a:p>
            <a:pPr lvl="0" algn="just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		Програмните продукти и лицензите се отчитат при придобиването им и осчетоводяват по</a:t>
            </a:r>
            <a:r>
              <a:rPr lang="en-US" sz="8000" dirty="0" smtClean="0">
                <a:solidFill>
                  <a:schemeClr val="tx1"/>
                </a:solidFill>
              </a:rPr>
              <a:t> </a:t>
            </a:r>
            <a:r>
              <a:rPr lang="bg-BG" sz="8000" dirty="0" smtClean="0">
                <a:solidFill>
                  <a:schemeClr val="tx1"/>
                </a:solidFill>
              </a:rPr>
              <a:t>дебита на </a:t>
            </a:r>
            <a:r>
              <a:rPr lang="bg-BG" sz="8000" b="1" dirty="0" smtClean="0">
                <a:solidFill>
                  <a:schemeClr val="tx1"/>
                </a:solidFill>
              </a:rPr>
              <a:t>сметка 2101 </a:t>
            </a:r>
            <a:r>
              <a:rPr lang="bg-BG" sz="8000" i="1" dirty="0" smtClean="0">
                <a:solidFill>
                  <a:schemeClr val="tx1"/>
                </a:solidFill>
              </a:rPr>
              <a:t>„Програмни продукти и лицензи”</a:t>
            </a:r>
            <a:r>
              <a:rPr lang="bg-BG" sz="8000" dirty="0" smtClean="0">
                <a:solidFill>
                  <a:schemeClr val="tx1"/>
                </a:solidFill>
              </a:rPr>
              <a:t>, </a:t>
            </a:r>
            <a:r>
              <a:rPr lang="bg-BG" sz="8000" b="1" i="1" u="sng" dirty="0" smtClean="0">
                <a:solidFill>
                  <a:schemeClr val="tx1"/>
                </a:solidFill>
              </a:rPr>
              <a:t>независимо от тяхната стойност </a:t>
            </a:r>
            <a:r>
              <a:rPr lang="bg-BG" sz="8000" b="1" i="1" dirty="0" smtClean="0">
                <a:solidFill>
                  <a:schemeClr val="tx1"/>
                </a:solidFill>
              </a:rPr>
              <a:t>. </a:t>
            </a:r>
            <a:endParaRPr lang="bg-BG" sz="8000" b="1" dirty="0" smtClean="0">
              <a:solidFill>
                <a:schemeClr val="tx1"/>
              </a:solidFill>
            </a:endParaRPr>
          </a:p>
          <a:p>
            <a:pPr lvl="0" algn="just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		</a:t>
            </a:r>
            <a:r>
              <a:rPr lang="en-US" sz="8000" b="1" dirty="0" smtClean="0">
                <a:solidFill>
                  <a:schemeClr val="tx1"/>
                </a:solidFill>
              </a:rPr>
              <a:t> </a:t>
            </a:r>
            <a:r>
              <a:rPr lang="bg-BG" sz="8000" dirty="0" smtClean="0">
                <a:solidFill>
                  <a:schemeClr val="tx1"/>
                </a:solidFill>
              </a:rPr>
              <a:t>Отписване след изтичане на срока:</a:t>
            </a:r>
          </a:p>
          <a:p>
            <a:pPr lvl="0" algn="just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Дт с/ка 6992/     </a:t>
            </a:r>
            <a:r>
              <a:rPr lang="bg-BG" sz="8000" dirty="0" smtClean="0">
                <a:solidFill>
                  <a:schemeClr val="tx1"/>
                </a:solidFill>
              </a:rPr>
              <a:t>- с балансовата стойност</a:t>
            </a:r>
          </a:p>
          <a:p>
            <a:pPr lvl="0" algn="just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</a:t>
            </a:r>
            <a:r>
              <a:rPr lang="bg-BG" sz="8000" b="1" dirty="0" err="1" smtClean="0">
                <a:solidFill>
                  <a:schemeClr val="tx1"/>
                </a:solidFill>
              </a:rPr>
              <a:t>Дт</a:t>
            </a:r>
            <a:r>
              <a:rPr lang="bg-BG" sz="8000" b="1" dirty="0" smtClean="0">
                <a:solidFill>
                  <a:schemeClr val="tx1"/>
                </a:solidFill>
              </a:rPr>
              <a:t> с/</a:t>
            </a:r>
            <a:r>
              <a:rPr lang="bg-BG" sz="8000" b="1" dirty="0" err="1" smtClean="0">
                <a:solidFill>
                  <a:schemeClr val="tx1"/>
                </a:solidFill>
              </a:rPr>
              <a:t>ка</a:t>
            </a:r>
            <a:r>
              <a:rPr lang="bg-BG" sz="8000" b="1" dirty="0" smtClean="0">
                <a:solidFill>
                  <a:schemeClr val="tx1"/>
                </a:solidFill>
              </a:rPr>
              <a:t> 2420/    </a:t>
            </a:r>
            <a:r>
              <a:rPr lang="bg-BG" sz="8000" dirty="0" smtClean="0">
                <a:solidFill>
                  <a:schemeClr val="tx1"/>
                </a:solidFill>
              </a:rPr>
              <a:t>- с акумулираната амортизация</a:t>
            </a:r>
          </a:p>
          <a:p>
            <a:pPr lvl="0" algn="just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      Кт с/</a:t>
            </a:r>
            <a:r>
              <a:rPr lang="bg-BG" sz="8000" b="1" dirty="0" err="1" smtClean="0">
                <a:solidFill>
                  <a:schemeClr val="tx1"/>
                </a:solidFill>
              </a:rPr>
              <a:t>ка</a:t>
            </a:r>
            <a:r>
              <a:rPr lang="bg-BG" sz="8000" b="1" dirty="0" smtClean="0">
                <a:solidFill>
                  <a:schemeClr val="tx1"/>
                </a:solidFill>
              </a:rPr>
              <a:t> 2101</a:t>
            </a:r>
            <a:r>
              <a:rPr lang="bg-BG" sz="8000" i="1" dirty="0" smtClean="0">
                <a:solidFill>
                  <a:schemeClr val="tx1"/>
                </a:solidFill>
              </a:rPr>
              <a:t> Програмни продукти и лицензи</a:t>
            </a:r>
            <a:endParaRPr lang="bg-BG" sz="80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8000" b="1" i="1" dirty="0" smtClean="0">
                <a:solidFill>
                  <a:schemeClr val="tx1"/>
                </a:solidFill>
              </a:rPr>
              <a:t>		</a:t>
            </a:r>
            <a:r>
              <a:rPr lang="bg-BG" sz="8000" b="1" i="1" u="sng" dirty="0" smtClean="0">
                <a:solidFill>
                  <a:schemeClr val="tx1"/>
                </a:solidFill>
              </a:rPr>
              <a:t>Патентът </a:t>
            </a:r>
            <a:r>
              <a:rPr lang="bg-BG" sz="8000" dirty="0" smtClean="0">
                <a:solidFill>
                  <a:schemeClr val="tx1"/>
                </a:solidFill>
              </a:rPr>
              <a:t>е признато и удостоверено право на авторство и изключително право за ползване на изобретението.</a:t>
            </a:r>
          </a:p>
          <a:p>
            <a:pPr algn="just">
              <a:buNone/>
            </a:pPr>
            <a:r>
              <a:rPr lang="bg-BG" sz="8000" b="1" i="1" dirty="0" smtClean="0">
                <a:solidFill>
                  <a:schemeClr val="tx1"/>
                </a:solidFill>
              </a:rPr>
              <a:t>		</a:t>
            </a:r>
            <a:r>
              <a:rPr lang="bg-BG" sz="8000" b="1" i="1" u="sng" dirty="0" smtClean="0">
                <a:solidFill>
                  <a:schemeClr val="tx1"/>
                </a:solidFill>
              </a:rPr>
              <a:t>Лицензите</a:t>
            </a:r>
            <a:r>
              <a:rPr lang="bg-BG" sz="8000" dirty="0" smtClean="0">
                <a:solidFill>
                  <a:schemeClr val="tx1"/>
                </a:solidFill>
              </a:rPr>
              <a:t> са документи, които БО е придобила срещу заплащане за получаването им и има право да разрешава, обикновено срещу заплащане, използването на патентовано изобретение или призната рационализация.  Отчитат се по сметка</a:t>
            </a:r>
            <a:r>
              <a:rPr lang="bg-BG" sz="8000" b="1" dirty="0" smtClean="0">
                <a:solidFill>
                  <a:schemeClr val="tx1"/>
                </a:solidFill>
              </a:rPr>
              <a:t> 2102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„Патенти, лицензи, концесионни права, фирмени и търговски марки и др.” </a:t>
            </a:r>
          </a:p>
          <a:p>
            <a:pPr algn="just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 	 Патенти и лицензи имат същият праг на същественост, който имат ДМА.</a:t>
            </a:r>
          </a:p>
          <a:p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68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3579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endParaRPr lang="bg-BG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9600" dirty="0" smtClean="0">
                <a:solidFill>
                  <a:schemeClr val="tx1"/>
                </a:solidFill>
              </a:rPr>
              <a:t>		Сметките </a:t>
            </a:r>
            <a:r>
              <a:rPr lang="bg-BG" sz="9600" u="sng" dirty="0" smtClean="0">
                <a:solidFill>
                  <a:schemeClr val="tx1"/>
                </a:solidFill>
              </a:rPr>
              <a:t>са </a:t>
            </a:r>
            <a:r>
              <a:rPr lang="bg-BG" sz="9600" b="1" i="1" u="sng" dirty="0" smtClean="0">
                <a:solidFill>
                  <a:schemeClr val="tx1"/>
                </a:solidFill>
              </a:rPr>
              <a:t>активни</a:t>
            </a:r>
            <a:r>
              <a:rPr lang="bg-BG" sz="9600" u="sng" dirty="0" smtClean="0">
                <a:solidFill>
                  <a:schemeClr val="tx1"/>
                </a:solidFill>
              </a:rPr>
              <a:t> </a:t>
            </a:r>
            <a:r>
              <a:rPr lang="bg-BG" sz="9600" dirty="0" smtClean="0">
                <a:solidFill>
                  <a:schemeClr val="tx1"/>
                </a:solidFill>
              </a:rPr>
              <a:t>от гледна точка на баланса. Аналитичното отчитане се организира по видове нематериални дълготрайни активи.</a:t>
            </a:r>
          </a:p>
          <a:p>
            <a:pPr algn="just"/>
            <a:endParaRPr lang="bg-BG" sz="9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9600" dirty="0" smtClean="0">
                <a:solidFill>
                  <a:schemeClr val="tx1"/>
                </a:solidFill>
              </a:rPr>
              <a:t>		Съгласно </a:t>
            </a:r>
            <a:r>
              <a:rPr lang="bg-BG" sz="9600" b="1" dirty="0" smtClean="0">
                <a:solidFill>
                  <a:schemeClr val="tx1"/>
                </a:solidFill>
              </a:rPr>
              <a:t>т. 38.2 </a:t>
            </a:r>
            <a:r>
              <a:rPr lang="bg-BG" sz="9600" dirty="0" smtClean="0">
                <a:solidFill>
                  <a:schemeClr val="tx1"/>
                </a:solidFill>
              </a:rPr>
              <a:t>от ДДС № 20 от 2004 г. на МФ за класифицирането и признаването на НМДА важат </a:t>
            </a:r>
            <a:r>
              <a:rPr lang="bg-BG" sz="9600" b="1" i="1" u="sng" dirty="0" smtClean="0">
                <a:solidFill>
                  <a:schemeClr val="tx1"/>
                </a:solidFill>
              </a:rPr>
              <a:t>същите прагове </a:t>
            </a:r>
            <a:r>
              <a:rPr lang="bg-BG" sz="9600" b="1" i="1" dirty="0" smtClean="0">
                <a:solidFill>
                  <a:schemeClr val="tx1"/>
                </a:solidFill>
              </a:rPr>
              <a:t>на същественост </a:t>
            </a:r>
            <a:r>
              <a:rPr lang="bg-BG" sz="9600" dirty="0" smtClean="0">
                <a:solidFill>
                  <a:schemeClr val="tx1"/>
                </a:solidFill>
              </a:rPr>
              <a:t>и правила, които са приети от първостепенния разпоредител с бюджет за признаване на ДМА.</a:t>
            </a:r>
          </a:p>
          <a:p>
            <a:pPr algn="just"/>
            <a:endParaRPr lang="bg-BG" sz="96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9600" b="1" dirty="0" smtClean="0">
                <a:solidFill>
                  <a:schemeClr val="tx1"/>
                </a:solidFill>
              </a:rPr>
              <a:t>		По сметка 2109</a:t>
            </a:r>
            <a:r>
              <a:rPr lang="bg-BG" sz="9600" dirty="0" smtClean="0">
                <a:solidFill>
                  <a:schemeClr val="tx1"/>
                </a:solidFill>
              </a:rPr>
              <a:t> </a:t>
            </a:r>
            <a:r>
              <a:rPr lang="bg-BG" sz="9600" i="1" dirty="0" smtClean="0">
                <a:solidFill>
                  <a:schemeClr val="tx1"/>
                </a:solidFill>
              </a:rPr>
              <a:t>„Други нематериални дълготрайни активи” </a:t>
            </a:r>
            <a:r>
              <a:rPr lang="bg-BG" sz="9600" dirty="0" smtClean="0">
                <a:solidFill>
                  <a:schemeClr val="tx1"/>
                </a:solidFill>
              </a:rPr>
              <a:t>се отчитат други НМДА. </a:t>
            </a:r>
          </a:p>
          <a:p>
            <a:pPr algn="just"/>
            <a:endParaRPr lang="bg-BG" sz="9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9600" dirty="0" smtClean="0">
                <a:solidFill>
                  <a:schemeClr val="tx1"/>
                </a:solidFill>
              </a:rPr>
              <a:t>		При извършване на разходи за </a:t>
            </a:r>
            <a:r>
              <a:rPr lang="bg-BG" sz="9600" b="1" i="1" dirty="0" smtClean="0">
                <a:solidFill>
                  <a:schemeClr val="tx1"/>
                </a:solidFill>
              </a:rPr>
              <a:t>текуща поддръжка </a:t>
            </a:r>
            <a:r>
              <a:rPr lang="bg-BG" sz="9600" dirty="0" smtClean="0">
                <a:solidFill>
                  <a:schemeClr val="tx1"/>
                </a:solidFill>
              </a:rPr>
              <a:t>на патенти, лицензии и други подобни следва да се има предвид разпоредбата на </a:t>
            </a:r>
            <a:r>
              <a:rPr lang="bg-BG" sz="9600" b="1" dirty="0" smtClean="0">
                <a:solidFill>
                  <a:srgbClr val="A50021"/>
                </a:solidFill>
              </a:rPr>
              <a:t>т. 38.2.5 от ДДС № 20 от 2004 г. </a:t>
            </a:r>
            <a:r>
              <a:rPr lang="bg-BG" sz="9600" dirty="0" smtClean="0">
                <a:solidFill>
                  <a:schemeClr val="tx1"/>
                </a:solidFill>
              </a:rPr>
              <a:t>на МФ за отчитането им като </a:t>
            </a:r>
            <a:r>
              <a:rPr lang="bg-BG" sz="9600" b="1" i="1" dirty="0" smtClean="0">
                <a:solidFill>
                  <a:schemeClr val="tx1"/>
                </a:solidFill>
              </a:rPr>
              <a:t>текущ разход </a:t>
            </a:r>
            <a:r>
              <a:rPr lang="bg-BG" sz="9600" dirty="0" smtClean="0">
                <a:solidFill>
                  <a:schemeClr val="tx1"/>
                </a:solidFill>
              </a:rPr>
              <a:t>по </a:t>
            </a:r>
            <a:r>
              <a:rPr lang="bg-BG" sz="9600" b="1" u="sng" dirty="0" smtClean="0">
                <a:solidFill>
                  <a:schemeClr val="tx1"/>
                </a:solidFill>
              </a:rPr>
              <a:t>§ 10-20</a:t>
            </a:r>
            <a:r>
              <a:rPr lang="bg-BG" sz="9600" u="sng" dirty="0" smtClean="0">
                <a:solidFill>
                  <a:schemeClr val="tx1"/>
                </a:solidFill>
              </a:rPr>
              <a:t> </a:t>
            </a:r>
            <a:r>
              <a:rPr lang="bg-BG" sz="9600" dirty="0" smtClean="0">
                <a:solidFill>
                  <a:schemeClr val="tx1"/>
                </a:solidFill>
              </a:rPr>
              <a:t>„</a:t>
            </a:r>
            <a:r>
              <a:rPr lang="bg-BG" sz="9600" i="1" dirty="0" smtClean="0">
                <a:solidFill>
                  <a:schemeClr val="tx1"/>
                </a:solidFill>
              </a:rPr>
              <a:t>Разходи за външни услуги</a:t>
            </a:r>
            <a:r>
              <a:rPr lang="bg-BG" sz="9600" dirty="0" smtClean="0">
                <a:solidFill>
                  <a:schemeClr val="tx1"/>
                </a:solidFill>
              </a:rPr>
              <a:t>” и по </a:t>
            </a:r>
            <a:r>
              <a:rPr lang="bg-BG" sz="9600" b="1" u="sng" dirty="0" smtClean="0">
                <a:solidFill>
                  <a:schemeClr val="tx1"/>
                </a:solidFill>
              </a:rPr>
              <a:t>сметка 6026 </a:t>
            </a:r>
            <a:r>
              <a:rPr lang="bg-BG" sz="9600" i="1" dirty="0" smtClean="0">
                <a:solidFill>
                  <a:schemeClr val="tx1"/>
                </a:solidFill>
              </a:rPr>
              <a:t>„Разходи за поддръжка на софтуер”.</a:t>
            </a:r>
            <a:endParaRPr lang="bg-BG" sz="9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9600" b="1" i="1" dirty="0" smtClean="0">
                <a:solidFill>
                  <a:schemeClr val="tx1"/>
                </a:solidFill>
              </a:rPr>
              <a:t> </a:t>
            </a:r>
            <a:endParaRPr lang="bg-BG" sz="96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69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9293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bg-BG" dirty="0" smtClean="0"/>
              <a:t>С издължаване към доставчика:</a:t>
            </a:r>
            <a:endParaRPr lang="bg-BG" b="1" dirty="0" smtClean="0"/>
          </a:p>
          <a:p>
            <a:pPr>
              <a:buNone/>
            </a:pPr>
            <a:r>
              <a:rPr lang="bg-BG" b="1" dirty="0" smtClean="0"/>
              <a:t>Д-т с/</a:t>
            </a:r>
            <a:r>
              <a:rPr lang="bg-BG" b="1" dirty="0" err="1" smtClean="0"/>
              <a:t>ка</a:t>
            </a:r>
            <a:r>
              <a:rPr lang="bg-BG" b="1" dirty="0" smtClean="0"/>
              <a:t> 4010</a:t>
            </a:r>
            <a:r>
              <a:rPr lang="bg-BG" i="1" dirty="0" smtClean="0"/>
              <a:t> Задължения към доставчици от страната</a:t>
            </a:r>
            <a:endParaRPr lang="bg-BG" dirty="0" smtClean="0"/>
          </a:p>
          <a:p>
            <a:pPr>
              <a:buNone/>
            </a:pPr>
            <a:r>
              <a:rPr lang="bg-BG" i="1" dirty="0" smtClean="0"/>
              <a:t>       </a:t>
            </a:r>
            <a:r>
              <a:rPr lang="bg-BG" b="1" dirty="0" smtClean="0"/>
              <a:t>К-т с/</a:t>
            </a:r>
            <a:r>
              <a:rPr lang="bg-BG" b="1" dirty="0" err="1" smtClean="0"/>
              <a:t>ка</a:t>
            </a:r>
            <a:r>
              <a:rPr lang="bg-BG" b="1" dirty="0" smtClean="0"/>
              <a:t> 5013 </a:t>
            </a:r>
            <a:r>
              <a:rPr lang="bg-BG" i="1" dirty="0" smtClean="0"/>
              <a:t>Текущи банкови сметки в левове</a:t>
            </a:r>
            <a:endParaRPr lang="bg-BG" dirty="0" smtClean="0"/>
          </a:p>
          <a:p>
            <a:pPr>
              <a:buNone/>
            </a:pPr>
            <a:r>
              <a:rPr lang="bg-BG" i="1" dirty="0" smtClean="0"/>
              <a:t> 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§ 10-14</a:t>
            </a:r>
            <a:r>
              <a:rPr lang="bg-BG" dirty="0" smtClean="0"/>
              <a:t> </a:t>
            </a:r>
            <a:r>
              <a:rPr lang="bg-BG" i="1" dirty="0" smtClean="0"/>
              <a:t>„Учебни и научно-изследователски разходи и книги за библиотеките”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       § 95-07</a:t>
            </a:r>
            <a:r>
              <a:rPr lang="bg-BG" i="1" dirty="0" smtClean="0"/>
              <a:t> „Наличност в левове по сметки в края на    </a:t>
            </a:r>
          </a:p>
          <a:p>
            <a:pPr>
              <a:buNone/>
            </a:pPr>
            <a:r>
              <a:rPr lang="bg-BG" i="1" dirty="0" smtClean="0"/>
              <a:t>         периода (+)“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 </a:t>
            </a:r>
            <a:endParaRPr lang="bg-BG" dirty="0" smtClean="0"/>
          </a:p>
          <a:p>
            <a:pPr>
              <a:buNone/>
            </a:pPr>
            <a:r>
              <a:rPr lang="bg-BG" b="1" u="sng" dirty="0" smtClean="0"/>
              <a:t>В </a:t>
            </a:r>
            <a:r>
              <a:rPr lang="bg-BG" b="1" u="sng" dirty="0" err="1" smtClean="0"/>
              <a:t>отч</a:t>
            </a:r>
            <a:r>
              <a:rPr lang="bg-BG" b="1" u="sng" dirty="0" smtClean="0"/>
              <a:t>. гр. „ДСД”:</a:t>
            </a:r>
            <a:r>
              <a:rPr lang="bg-BG" dirty="0" smtClean="0"/>
              <a:t> </a:t>
            </a:r>
          </a:p>
          <a:p>
            <a:pPr>
              <a:buNone/>
            </a:pPr>
            <a:r>
              <a:rPr lang="bg-BG" b="1" dirty="0" smtClean="0"/>
              <a:t>Д-т с/</a:t>
            </a:r>
            <a:r>
              <a:rPr lang="bg-BG" b="1" dirty="0" err="1" smtClean="0"/>
              <a:t>ки</a:t>
            </a:r>
            <a:r>
              <a:rPr lang="bg-BG" b="1" dirty="0" smtClean="0"/>
              <a:t> от група 2204 </a:t>
            </a:r>
            <a:r>
              <a:rPr lang="bg-BG" i="1" dirty="0" smtClean="0"/>
              <a:t>Книги в библиотеките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     К-т с/</a:t>
            </a:r>
            <a:r>
              <a:rPr lang="bg-BG" b="1" dirty="0" err="1" smtClean="0"/>
              <a:t>ка</a:t>
            </a:r>
            <a:r>
              <a:rPr lang="bg-BG" b="1" dirty="0" smtClean="0"/>
              <a:t> 7609</a:t>
            </a:r>
            <a:r>
              <a:rPr lang="bg-BG" u="sng" dirty="0" smtClean="0"/>
              <a:t> </a:t>
            </a:r>
            <a:r>
              <a:rPr lang="bg-BG" i="1" dirty="0" smtClean="0"/>
              <a:t>Коректив за капитализирани активи в     </a:t>
            </a:r>
          </a:p>
          <a:p>
            <a:pPr>
              <a:buNone/>
            </a:pPr>
            <a:r>
              <a:rPr lang="bg-BG" i="1" dirty="0" smtClean="0"/>
              <a:t>        отчетна група „ДСД”</a:t>
            </a:r>
            <a:endParaRPr lang="bg-BG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7</a:t>
            </a:fld>
            <a:endParaRPr lang="bg-BG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8578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ru-RU" sz="2800" b="1" dirty="0" smtClean="0">
                <a:latin typeface="+mn-lt"/>
              </a:rPr>
              <a:t> 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2800" b="1" dirty="0" smtClean="0">
                <a:solidFill>
                  <a:schemeClr val="tx1"/>
                </a:solidFill>
                <a:latin typeface="+mn-lt"/>
              </a:rPr>
              <a:t>Материални запаси </a:t>
            </a:r>
            <a:r>
              <a:rPr lang="bg-BG" sz="20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bg-BG" sz="2000" dirty="0" smtClean="0">
                <a:solidFill>
                  <a:schemeClr val="tx1"/>
                </a:solidFill>
                <a:latin typeface="+mn-lt"/>
              </a:rPr>
            </a:br>
            <a:endParaRPr lang="bg-BG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25658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endParaRPr lang="bg-BG" sz="72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		1. </a:t>
            </a:r>
            <a:r>
              <a:rPr lang="bg-BG" sz="7200" dirty="0" smtClean="0">
                <a:solidFill>
                  <a:schemeClr val="tx1"/>
                </a:solidFill>
              </a:rPr>
              <a:t>Материалните запаси при тяхното потребление се оценяват по утвърдения в </a:t>
            </a:r>
            <a:r>
              <a:rPr lang="bg-BG" sz="7200" b="1" u="sng" dirty="0" smtClean="0">
                <a:solidFill>
                  <a:schemeClr val="tx1"/>
                </a:solidFill>
              </a:rPr>
              <a:t>счетоводната политика </a:t>
            </a:r>
            <a:r>
              <a:rPr lang="bg-BG" sz="7200" b="1" i="1" dirty="0" smtClean="0">
                <a:solidFill>
                  <a:schemeClr val="tx1"/>
                </a:solidFill>
              </a:rPr>
              <a:t>метод на изписване. </a:t>
            </a:r>
            <a:r>
              <a:rPr lang="bg-BG" sz="7200" dirty="0" smtClean="0">
                <a:solidFill>
                  <a:schemeClr val="tx1"/>
                </a:solidFill>
              </a:rPr>
              <a:t>Практиката показва, че бюджетните организации прилагат най-често методите: </a:t>
            </a:r>
            <a:r>
              <a:rPr lang="bg-BG" sz="7200" b="1" dirty="0" smtClean="0">
                <a:solidFill>
                  <a:schemeClr val="tx1"/>
                </a:solidFill>
              </a:rPr>
              <a:t>първа –входяща – първа изходяща или средно претеглена.</a:t>
            </a:r>
          </a:p>
          <a:p>
            <a:pPr algn="just"/>
            <a:endParaRPr lang="bg-BG" sz="72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		2. Съгласно </a:t>
            </a:r>
            <a:r>
              <a:rPr lang="bg-BG" sz="7200" b="1" u="sng" dirty="0" smtClean="0">
                <a:solidFill>
                  <a:schemeClr val="tx1"/>
                </a:solidFill>
              </a:rPr>
              <a:t>т. 2.3 </a:t>
            </a:r>
            <a:r>
              <a:rPr lang="bg-BG" sz="7200" dirty="0" smtClean="0">
                <a:solidFill>
                  <a:schemeClr val="tx1"/>
                </a:solidFill>
              </a:rPr>
              <a:t>от ДДС № 20 от 2004 г. на МФ </a:t>
            </a:r>
            <a:r>
              <a:rPr lang="bg-BG" sz="7200" b="1" i="1" u="sng" dirty="0" smtClean="0">
                <a:solidFill>
                  <a:schemeClr val="tx1"/>
                </a:solidFill>
              </a:rPr>
              <a:t>в края на отчетната година се извършва преглед за преоценка </a:t>
            </a:r>
            <a:r>
              <a:rPr lang="bg-BG" sz="7200" dirty="0" smtClean="0">
                <a:solidFill>
                  <a:schemeClr val="tx1"/>
                </a:solidFill>
              </a:rPr>
              <a:t>на материалните запаси, доколкото не е определено друго в указанията за годишното приключване. При отчитането на преоценки на материалните запаси се прилага </a:t>
            </a:r>
            <a:r>
              <a:rPr lang="bg-BG" sz="7200" b="1" dirty="0" smtClean="0">
                <a:solidFill>
                  <a:schemeClr val="tx1"/>
                </a:solidFill>
              </a:rPr>
              <a:t>сметка7802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„Преоценки на материални запаси”</a:t>
            </a:r>
            <a:r>
              <a:rPr lang="bg-BG" sz="7200" b="1" dirty="0" smtClean="0">
                <a:solidFill>
                  <a:schemeClr val="tx1"/>
                </a:solidFill>
              </a:rPr>
              <a:t> </a:t>
            </a:r>
            <a:r>
              <a:rPr lang="bg-BG" sz="7200" dirty="0" smtClean="0">
                <a:solidFill>
                  <a:schemeClr val="tx1"/>
                </a:solidFill>
              </a:rPr>
              <a:t>от СБО.</a:t>
            </a:r>
          </a:p>
          <a:p>
            <a:pPr algn="just"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		Съставят се следните счетоводни статии към 31 декември на основание подписан протокол от назначената със заповед на ръководителя комисия</a:t>
            </a:r>
          </a:p>
          <a:p>
            <a:pPr algn="just"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      	 </a:t>
            </a:r>
            <a:r>
              <a:rPr lang="bg-BG" sz="7200" b="1" dirty="0" smtClean="0">
                <a:solidFill>
                  <a:schemeClr val="tx1"/>
                </a:solidFill>
              </a:rPr>
              <a:t>При увеличение </a:t>
            </a:r>
            <a:r>
              <a:rPr lang="bg-BG" sz="7200" dirty="0" smtClean="0">
                <a:solidFill>
                  <a:schemeClr val="tx1"/>
                </a:solidFill>
              </a:rPr>
              <a:t>на отчетната стойност:</a:t>
            </a:r>
          </a:p>
          <a:p>
            <a:pPr algn="just"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Д-т с/ки от раздел  3 </a:t>
            </a:r>
            <a:r>
              <a:rPr lang="bg-BG" sz="7200" i="1" dirty="0" smtClean="0">
                <a:solidFill>
                  <a:schemeClr val="tx1"/>
                </a:solidFill>
              </a:rPr>
              <a:t>Сметки за материални запаси и конфикувани активи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              </a:t>
            </a:r>
            <a:r>
              <a:rPr lang="bg-BG" sz="7200" b="1" dirty="0" smtClean="0">
                <a:solidFill>
                  <a:schemeClr val="tx1"/>
                </a:solidFill>
              </a:rPr>
              <a:t>К-т с/ка 7802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Преоценки на материални запаси</a:t>
            </a:r>
            <a:endParaRPr lang="bg-BG" sz="72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7200" i="1" dirty="0" smtClean="0">
                <a:solidFill>
                  <a:schemeClr val="tx1"/>
                </a:solidFill>
              </a:rPr>
              <a:t> </a:t>
            </a:r>
            <a:endParaRPr lang="bg-BG" sz="72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	При намаление </a:t>
            </a:r>
            <a:r>
              <a:rPr lang="bg-BG" sz="7200" dirty="0" smtClean="0">
                <a:solidFill>
                  <a:schemeClr val="tx1"/>
                </a:solidFill>
              </a:rPr>
              <a:t>на отчетната стойност:</a:t>
            </a:r>
          </a:p>
          <a:p>
            <a:pPr algn="just"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 Д-т с/ка 7802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Преоценки на материални запаси</a:t>
            </a:r>
            <a:endParaRPr lang="bg-BG" sz="72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        К-т с/ки от раздел  3 </a:t>
            </a:r>
            <a:r>
              <a:rPr lang="bg-BG" sz="7200" i="1" dirty="0" smtClean="0">
                <a:solidFill>
                  <a:schemeClr val="tx1"/>
                </a:solidFill>
              </a:rPr>
              <a:t>Сметки за материални запаси и конфикувани активи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       </a:t>
            </a:r>
          </a:p>
          <a:p>
            <a:pPr>
              <a:buNone/>
            </a:pPr>
            <a:endParaRPr lang="bg-BG" dirty="0" smtClean="0">
              <a:solidFill>
                <a:schemeClr val="tx1"/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70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bg-BG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		3.  В съответствие с указанията, дадени в </a:t>
            </a:r>
            <a:r>
              <a:rPr lang="bg-BG" sz="1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 </a:t>
            </a:r>
            <a:r>
              <a:rPr lang="ru-RU" sz="1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2.7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ДДС № 20 от 2004 г.</a:t>
            </a:r>
            <a:r>
              <a:rPr lang="bg-BG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 закупуване на материални запаси и други активи със 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значителна по размер отстъпка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 10 %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bg-BG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половин цена), която не е обусловена от обичайната търговска </a:t>
            </a:r>
            <a:r>
              <a:rPr lang="bg-BG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отстъпка,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10 %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bg-BG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същата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 разглежда като форма на безвъзмездно предоставени средства от страна на доставчика</a:t>
            </a:r>
            <a:r>
              <a:rPr lang="bg-BG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т.е. като дарение.</a:t>
            </a: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ктивите се завеждат 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справедлива стойност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разликата между нея и действително фактурираната/платената сума се отчита по сметките от група 74 от СБ</a:t>
            </a:r>
            <a:r>
              <a:rPr lang="bg-BG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(сметките за получени </a:t>
            </a:r>
            <a:r>
              <a:rPr lang="bg-BG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дарения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натура).</a:t>
            </a:r>
          </a:p>
          <a:p>
            <a:pPr algn="just"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При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значителна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отстъпка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bg-BG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Д-т с/ки от р-л  3 </a:t>
            </a:r>
            <a:r>
              <a:rPr lang="bg-BG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Сметки за материални запаси и конфискувани активи</a:t>
            </a:r>
            <a:r>
              <a:rPr lang="bg-BG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300 </a:t>
            </a:r>
            <a:endParaRPr lang="bg-BG" sz="18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bg-BG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покупна цена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bg-BG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bg-BG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К-т с/ка 5013 </a:t>
            </a:r>
            <a:r>
              <a:rPr lang="bg-BG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Текущи банкови сметки в левове                                        </a:t>
            </a:r>
            <a:r>
              <a:rPr lang="bg-BG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150 </a:t>
            </a:r>
          </a:p>
          <a:p>
            <a:pPr algn="just">
              <a:buNone/>
            </a:pPr>
            <a:r>
              <a:rPr lang="bg-BG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заплатената сума на доставчика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bg-BG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</a:p>
          <a:p>
            <a:pPr algn="just">
              <a:buNone/>
            </a:pPr>
            <a:r>
              <a:rPr lang="bg-BG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bg-BG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К-т с/ка 7413 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bg-BG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 текущи помощи и </a:t>
            </a:r>
          </a:p>
          <a:p>
            <a:pPr algn="just">
              <a:buNone/>
            </a:pPr>
            <a:r>
              <a:rPr lang="bg-BG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дарения в натура от страната</a:t>
            </a:r>
            <a:r>
              <a:rPr lang="bg-BG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150</a:t>
            </a:r>
            <a:endParaRPr lang="bg-BG" sz="18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bg-BG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размера на отстъпката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bg-BG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50%</a:t>
            </a:r>
            <a:endParaRPr lang="bg-BG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bg-BG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 При обичайна отстъпка до 10 %:</a:t>
            </a:r>
          </a:p>
          <a:p>
            <a:pPr algn="just">
              <a:buNone/>
            </a:pP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Д-т с/ки от р-л 3 /Кт с/ка 5013  </a:t>
            </a:r>
            <a:r>
              <a:rPr lang="bg-BG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- 270     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покупна цена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bg-BG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10 % отстъпк</a:t>
            </a:r>
            <a:r>
              <a:rPr lang="bg-BG" sz="1800" dirty="0" smtClean="0">
                <a:solidFill>
                  <a:schemeClr val="tx1"/>
                </a:solidFill>
              </a:rPr>
              <a:t>а</a:t>
            </a:r>
            <a:endParaRPr lang="bg-BG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71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3579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endParaRPr lang="bg-BG" sz="72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7200" b="1" dirty="0" smtClean="0">
                <a:solidFill>
                  <a:schemeClr val="tx1"/>
                </a:solidFill>
              </a:rPr>
              <a:t> </a:t>
            </a:r>
            <a:r>
              <a:rPr lang="bg-BG" sz="7200" b="1" dirty="0" smtClean="0">
                <a:solidFill>
                  <a:schemeClr val="tx1"/>
                </a:solidFill>
              </a:rPr>
              <a:t>		4.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ru-RU" sz="7200" dirty="0" smtClean="0">
                <a:solidFill>
                  <a:schemeClr val="tx1"/>
                </a:solidFill>
              </a:rPr>
              <a:t>Безвъзмездното предоставяне от бюджетните </a:t>
            </a:r>
            <a:r>
              <a:rPr lang="bg-BG" sz="7200" dirty="0" smtClean="0">
                <a:solidFill>
                  <a:schemeClr val="tx1"/>
                </a:solidFill>
              </a:rPr>
              <a:t>организации</a:t>
            </a:r>
            <a:r>
              <a:rPr lang="ru-RU" sz="7200" dirty="0" smtClean="0">
                <a:solidFill>
                  <a:schemeClr val="tx1"/>
                </a:solidFill>
              </a:rPr>
              <a:t> на материални запаси на </a:t>
            </a:r>
            <a:r>
              <a:rPr lang="ru-RU" sz="7200" b="1" i="1" u="sng" dirty="0" smtClean="0">
                <a:solidFill>
                  <a:schemeClr val="tx1"/>
                </a:solidFill>
              </a:rPr>
              <a:t>физически лица и небюджетни предприятия </a:t>
            </a:r>
            <a:r>
              <a:rPr lang="ru-RU" sz="7200" dirty="0" smtClean="0">
                <a:solidFill>
                  <a:schemeClr val="tx1"/>
                </a:solidFill>
              </a:rPr>
              <a:t>се отчита по отчетна стойност - </a:t>
            </a:r>
            <a:r>
              <a:rPr lang="ru-RU" sz="7200" b="1" i="1" u="sng" dirty="0" smtClean="0">
                <a:solidFill>
                  <a:schemeClr val="tx1"/>
                </a:solidFill>
              </a:rPr>
              <a:t>като разход за текущ трансфер в натура</a:t>
            </a:r>
            <a:r>
              <a:rPr lang="ru-RU" sz="7200" dirty="0" smtClean="0">
                <a:solidFill>
                  <a:schemeClr val="tx1"/>
                </a:solidFill>
              </a:rPr>
              <a:t>, по съответните сметки </a:t>
            </a:r>
            <a:r>
              <a:rPr lang="ru-RU" sz="7200" b="1" dirty="0" smtClean="0">
                <a:solidFill>
                  <a:schemeClr val="tx1"/>
                </a:solidFill>
              </a:rPr>
              <a:t>от група 64 </a:t>
            </a:r>
            <a:r>
              <a:rPr lang="ru-RU" sz="7200" dirty="0" smtClean="0">
                <a:solidFill>
                  <a:schemeClr val="tx1"/>
                </a:solidFill>
              </a:rPr>
              <a:t>от СБ</a:t>
            </a:r>
            <a:r>
              <a:rPr lang="bg-BG" sz="7200" dirty="0" smtClean="0">
                <a:solidFill>
                  <a:schemeClr val="tx1"/>
                </a:solidFill>
              </a:rPr>
              <a:t>О</a:t>
            </a:r>
            <a:r>
              <a:rPr lang="ru-RU" sz="7200" dirty="0" smtClean="0">
                <a:solidFill>
                  <a:schemeClr val="tx1"/>
                </a:solidFill>
              </a:rPr>
              <a:t>, а не като разход за материали. </a:t>
            </a:r>
            <a:r>
              <a:rPr lang="en-US" sz="7200" dirty="0" smtClean="0">
                <a:solidFill>
                  <a:schemeClr val="tx1"/>
                </a:solidFill>
              </a:rPr>
              <a:t>(</a:t>
            </a:r>
            <a:r>
              <a:rPr lang="bg-BG" sz="7200" b="1" u="sng" dirty="0" smtClean="0">
                <a:solidFill>
                  <a:schemeClr val="tx1"/>
                </a:solidFill>
              </a:rPr>
              <a:t>т. 2</a:t>
            </a:r>
            <a:r>
              <a:rPr lang="ru-RU" sz="7200" b="1" u="sng" dirty="0" smtClean="0">
                <a:solidFill>
                  <a:schemeClr val="tx1"/>
                </a:solidFill>
              </a:rPr>
              <a:t>.</a:t>
            </a:r>
            <a:r>
              <a:rPr lang="bg-BG" sz="7200" b="1" u="sng" dirty="0" smtClean="0">
                <a:solidFill>
                  <a:schemeClr val="tx1"/>
                </a:solidFill>
              </a:rPr>
              <a:t>9 </a:t>
            </a:r>
            <a:r>
              <a:rPr lang="bg-BG" sz="7200" b="1" dirty="0" smtClean="0">
                <a:solidFill>
                  <a:schemeClr val="tx1"/>
                </a:solidFill>
              </a:rPr>
              <a:t>от ДДС № 20 от 2004 г. на МФ</a:t>
            </a:r>
            <a:r>
              <a:rPr lang="en-US" sz="7200" b="1" dirty="0" smtClean="0">
                <a:solidFill>
                  <a:schemeClr val="tx1"/>
                </a:solidFill>
              </a:rPr>
              <a:t>)</a:t>
            </a:r>
            <a:r>
              <a:rPr lang="bg-BG" sz="7200" b="1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r>
              <a:rPr lang="bg-BG" sz="6600" b="1" dirty="0" smtClean="0">
                <a:solidFill>
                  <a:schemeClr val="tx1"/>
                </a:solidFill>
              </a:rPr>
              <a:t>	Д-т с/ка от гр. 6423, 6443, 6453, 6463/ К-т с/ка </a:t>
            </a:r>
            <a:r>
              <a:rPr lang="en-US" sz="6600" b="1" dirty="0" smtClean="0">
                <a:solidFill>
                  <a:schemeClr val="tx1"/>
                </a:solidFill>
              </a:rPr>
              <a:t> 3020</a:t>
            </a:r>
            <a:r>
              <a:rPr lang="bg-BG" sz="6600" b="1" dirty="0" smtClean="0">
                <a:solidFill>
                  <a:schemeClr val="tx1"/>
                </a:solidFill>
              </a:rPr>
              <a:t>, </a:t>
            </a:r>
            <a:r>
              <a:rPr lang="en-US" sz="6600" b="1" dirty="0" smtClean="0">
                <a:solidFill>
                  <a:schemeClr val="tx1"/>
                </a:solidFill>
              </a:rPr>
              <a:t>3030</a:t>
            </a:r>
            <a:r>
              <a:rPr lang="bg-BG" sz="6600" b="1" dirty="0" smtClean="0">
                <a:solidFill>
                  <a:schemeClr val="tx1"/>
                </a:solidFill>
              </a:rPr>
              <a:t>, </a:t>
            </a:r>
            <a:r>
              <a:rPr lang="en-US" sz="6600" b="1" dirty="0" smtClean="0">
                <a:solidFill>
                  <a:schemeClr val="tx1"/>
                </a:solidFill>
              </a:rPr>
              <a:t>3040</a:t>
            </a:r>
            <a:r>
              <a:rPr lang="bg-BG" sz="6600" b="1" dirty="0" smtClean="0">
                <a:solidFill>
                  <a:schemeClr val="tx1"/>
                </a:solidFill>
              </a:rPr>
              <a:t>, 3100</a:t>
            </a:r>
            <a:endParaRPr lang="en-US" sz="6800" b="1" dirty="0" smtClean="0">
              <a:solidFill>
                <a:schemeClr val="tx1"/>
              </a:solidFill>
            </a:endParaRPr>
          </a:p>
          <a:p>
            <a:endParaRPr lang="en-US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		</a:t>
            </a:r>
            <a:r>
              <a:rPr lang="en-US" sz="7200" dirty="0" smtClean="0">
                <a:solidFill>
                  <a:schemeClr val="tx1"/>
                </a:solidFill>
              </a:rPr>
              <a:t> </a:t>
            </a:r>
            <a:r>
              <a:rPr lang="bg-BG" sz="7200" b="1" dirty="0" smtClean="0">
                <a:solidFill>
                  <a:schemeClr val="tx1"/>
                </a:solidFill>
              </a:rPr>
              <a:t>5. Съгласно </a:t>
            </a:r>
            <a:r>
              <a:rPr lang="bg-BG" sz="7200" b="1" u="sng" dirty="0" smtClean="0">
                <a:solidFill>
                  <a:schemeClr val="tx1"/>
                </a:solidFill>
              </a:rPr>
              <a:t>т. 2.10.2 </a:t>
            </a:r>
            <a:r>
              <a:rPr lang="bg-BG" sz="7200" b="1" dirty="0" smtClean="0">
                <a:solidFill>
                  <a:schemeClr val="tx1"/>
                </a:solidFill>
              </a:rPr>
              <a:t>от ДДС № 20 от 2004 г., </a:t>
            </a:r>
            <a:r>
              <a:rPr lang="bg-BG" sz="7200" dirty="0" smtClean="0">
                <a:solidFill>
                  <a:schemeClr val="tx1"/>
                </a:solidFill>
              </a:rPr>
              <a:t>при предоставяне на безплатна храна на помощния персонал в детските градини и ясли, същата представлява </a:t>
            </a:r>
            <a:r>
              <a:rPr lang="bg-BG" sz="7200" b="1" i="1" u="sng" dirty="0" smtClean="0">
                <a:solidFill>
                  <a:schemeClr val="tx1"/>
                </a:solidFill>
              </a:rPr>
              <a:t>възнаграждение на персонал в натура </a:t>
            </a:r>
            <a:r>
              <a:rPr lang="bg-BG" sz="7200" dirty="0" smtClean="0">
                <a:solidFill>
                  <a:schemeClr val="tx1"/>
                </a:solidFill>
              </a:rPr>
              <a:t>и се отчита като приход от продажба на активи по справедлива стойност. Съставя се статията:</a:t>
            </a: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Д-т с/ка 6049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ru-RU" sz="7200" i="1" dirty="0" smtClean="0">
                <a:solidFill>
                  <a:schemeClr val="tx1"/>
                </a:solidFill>
              </a:rPr>
              <a:t>Разходи за възнаграждения на персонал в натура</a:t>
            </a:r>
          </a:p>
          <a:p>
            <a:pPr>
              <a:buNone/>
            </a:pPr>
            <a:r>
              <a:rPr lang="ru-RU" sz="7200" i="1" dirty="0" smtClean="0">
                <a:solidFill>
                  <a:schemeClr val="tx1"/>
                </a:solidFill>
              </a:rPr>
              <a:t>              </a:t>
            </a:r>
            <a:r>
              <a:rPr lang="ru-RU" sz="7200" b="1" dirty="0" err="1" smtClean="0">
                <a:solidFill>
                  <a:schemeClr val="tx1"/>
                </a:solidFill>
              </a:rPr>
              <a:t>К-т</a:t>
            </a:r>
            <a:r>
              <a:rPr lang="ru-RU" sz="7200" b="1" dirty="0" smtClean="0">
                <a:solidFill>
                  <a:schemeClr val="tx1"/>
                </a:solidFill>
              </a:rPr>
              <a:t> с/</a:t>
            </a:r>
            <a:r>
              <a:rPr lang="ru-RU" sz="7200" b="1" dirty="0" err="1" smtClean="0">
                <a:solidFill>
                  <a:schemeClr val="tx1"/>
                </a:solidFill>
              </a:rPr>
              <a:t>ка</a:t>
            </a:r>
            <a:r>
              <a:rPr lang="ru-RU" sz="7200" b="1" dirty="0" smtClean="0">
                <a:solidFill>
                  <a:schemeClr val="tx1"/>
                </a:solidFill>
              </a:rPr>
              <a:t> 4211</a:t>
            </a:r>
            <a:r>
              <a:rPr lang="bg-BG" sz="7200" i="1" dirty="0" smtClean="0"/>
              <a:t>Задължения към работници, служители и друг персонал -        </a:t>
            </a:r>
          </a:p>
          <a:p>
            <a:pPr>
              <a:buNone/>
            </a:pPr>
            <a:r>
              <a:rPr lang="bg-BG" sz="7200" i="1" dirty="0" smtClean="0"/>
              <a:t>               местни лица</a:t>
            </a:r>
            <a:endParaRPr lang="ru-RU" sz="7200" b="1" i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sz="72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 Д-т с/</a:t>
            </a:r>
            <a:r>
              <a:rPr lang="bg-BG" sz="7200" b="1" dirty="0" err="1" smtClean="0">
                <a:solidFill>
                  <a:schemeClr val="tx1"/>
                </a:solidFill>
              </a:rPr>
              <a:t>ка</a:t>
            </a:r>
            <a:r>
              <a:rPr lang="bg-BG" sz="7200" b="1" dirty="0" smtClean="0">
                <a:solidFill>
                  <a:schemeClr val="tx1"/>
                </a:solidFill>
              </a:rPr>
              <a:t> 4211 </a:t>
            </a:r>
            <a:r>
              <a:rPr lang="bg-BG" sz="7200" i="1" dirty="0" smtClean="0"/>
              <a:t>Задължения към работници, служители и друг персонал</a:t>
            </a:r>
          </a:p>
          <a:p>
            <a:pPr>
              <a:buNone/>
            </a:pPr>
            <a:r>
              <a:rPr lang="bg-BG" sz="7200" i="1" dirty="0" smtClean="0"/>
              <a:t>       - местни лица</a:t>
            </a:r>
            <a:endParaRPr lang="bg-BG" sz="7200" b="1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7200" b="1" dirty="0" smtClean="0">
                <a:solidFill>
                  <a:schemeClr val="tx1"/>
                </a:solidFill>
              </a:rPr>
              <a:t>   </a:t>
            </a:r>
            <a:r>
              <a:rPr lang="bg-BG" sz="7200" b="1" dirty="0" smtClean="0">
                <a:solidFill>
                  <a:schemeClr val="tx1"/>
                </a:solidFill>
              </a:rPr>
              <a:t>          К-т с/ка  71</a:t>
            </a:r>
            <a:r>
              <a:rPr lang="en-US" sz="7200" b="1" dirty="0" smtClean="0">
                <a:solidFill>
                  <a:schemeClr val="tx1"/>
                </a:solidFill>
              </a:rPr>
              <a:t>1</a:t>
            </a:r>
            <a:r>
              <a:rPr lang="bg-BG" sz="7200" b="1" dirty="0" smtClean="0">
                <a:solidFill>
                  <a:schemeClr val="tx1"/>
                </a:solidFill>
              </a:rPr>
              <a:t>2 </a:t>
            </a:r>
            <a:r>
              <a:rPr lang="ru-RU" sz="7200" i="1" dirty="0" smtClean="0">
                <a:solidFill>
                  <a:schemeClr val="tx1"/>
                </a:solidFill>
              </a:rPr>
              <a:t>Приходи от продажби на материали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7200" b="1" dirty="0" smtClean="0">
                <a:solidFill>
                  <a:schemeClr val="tx1"/>
                </a:solidFill>
              </a:rPr>
              <a:t>  </a:t>
            </a:r>
            <a:r>
              <a:rPr lang="bg-BG" sz="7200" b="1" dirty="0" smtClean="0">
                <a:solidFill>
                  <a:schemeClr val="tx1"/>
                </a:solidFill>
              </a:rPr>
              <a:t>           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     		 З</a:t>
            </a:r>
            <a:r>
              <a:rPr lang="ru-RU" sz="7200" dirty="0" smtClean="0">
                <a:solidFill>
                  <a:schemeClr val="tx1"/>
                </a:solidFill>
              </a:rPr>
              <a:t>а отписване на актива по отчетна стойност</a:t>
            </a:r>
            <a:r>
              <a:rPr lang="bg-BG" sz="7200" dirty="0" smtClean="0">
                <a:solidFill>
                  <a:schemeClr val="tx1"/>
                </a:solidFill>
              </a:rPr>
              <a:t>:</a:t>
            </a:r>
          </a:p>
          <a:p>
            <a:pPr>
              <a:buNone/>
            </a:pPr>
            <a:r>
              <a:rPr lang="en-US" sz="7200" b="1" dirty="0" smtClean="0">
                <a:solidFill>
                  <a:schemeClr val="tx1"/>
                </a:solidFill>
              </a:rPr>
              <a:t>      </a:t>
            </a:r>
            <a:r>
              <a:rPr lang="bg-BG" sz="7200" b="1" dirty="0" smtClean="0">
                <a:solidFill>
                  <a:schemeClr val="tx1"/>
                </a:solidFill>
              </a:rPr>
              <a:t>Д-т с/ка 6112 </a:t>
            </a:r>
            <a:r>
              <a:rPr lang="ru-RU" sz="7200" i="1" dirty="0" smtClean="0">
                <a:solidFill>
                  <a:schemeClr val="tx1"/>
                </a:solidFill>
              </a:rPr>
              <a:t>Отчетна стойност на продадени материали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7200" b="1" dirty="0" smtClean="0">
                <a:solidFill>
                  <a:schemeClr val="tx1"/>
                </a:solidFill>
              </a:rPr>
              <a:t>     </a:t>
            </a:r>
            <a:r>
              <a:rPr lang="bg-BG" sz="7200" b="1" dirty="0" smtClean="0">
                <a:solidFill>
                  <a:schemeClr val="tx1"/>
                </a:solidFill>
              </a:rPr>
              <a:t>       К-т с/ка 3020 </a:t>
            </a:r>
            <a:r>
              <a:rPr lang="bg-BG" sz="7200" i="1" dirty="0" smtClean="0">
                <a:solidFill>
                  <a:schemeClr val="tx1"/>
                </a:solidFill>
              </a:rPr>
              <a:t>Материали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§ 01-01/ §10-11 </a:t>
            </a:r>
            <a:r>
              <a:rPr lang="en-US" sz="7200" b="1" dirty="0" smtClean="0">
                <a:solidFill>
                  <a:schemeClr val="tx1"/>
                </a:solidFill>
              </a:rPr>
              <a:t>(</a:t>
            </a:r>
            <a:r>
              <a:rPr lang="bg-BG" sz="7200" b="1" dirty="0" smtClean="0">
                <a:solidFill>
                  <a:schemeClr val="tx1"/>
                </a:solidFill>
              </a:rPr>
              <a:t>-</a:t>
            </a:r>
            <a:r>
              <a:rPr lang="en-US" sz="7200" b="1" dirty="0" smtClean="0">
                <a:solidFill>
                  <a:schemeClr val="tx1"/>
                </a:solidFill>
              </a:rPr>
              <a:t>)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dirty="0" smtClean="0"/>
              <a:t> </a:t>
            </a:r>
            <a:endParaRPr lang="bg-BG" sz="7200" dirty="0" smtClean="0"/>
          </a:p>
          <a:p>
            <a:endParaRPr lang="bg-BG" sz="7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72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60007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bg-BG" sz="2600" b="1" dirty="0" smtClean="0">
                <a:solidFill>
                  <a:srgbClr val="A50021"/>
                </a:solidFill>
              </a:rPr>
              <a:t>	2. Начисляване на приходите и разходите за отчетната година</a:t>
            </a:r>
          </a:p>
          <a:p>
            <a:pPr>
              <a:buNone/>
            </a:pPr>
            <a:endParaRPr lang="bg-BG" sz="2400" b="1" dirty="0" smtClean="0">
              <a:solidFill>
                <a:srgbClr val="A50021"/>
              </a:solidFill>
            </a:endParaRPr>
          </a:p>
          <a:p>
            <a:pPr lvl="1" algn="just">
              <a:buNone/>
            </a:pPr>
            <a:r>
              <a:rPr lang="bg-BG" sz="2600" b="1" i="1" dirty="0" smtClean="0">
                <a:solidFill>
                  <a:schemeClr val="tx1"/>
                </a:solidFill>
              </a:rPr>
              <a:t>    		Всички разходи и приходи </a:t>
            </a:r>
            <a:r>
              <a:rPr lang="bg-BG" sz="2600" b="1" dirty="0" smtClean="0">
                <a:solidFill>
                  <a:schemeClr val="tx1"/>
                </a:solidFill>
              </a:rPr>
              <a:t>за отчетния период се осчетоводяват по сметките от раздел 6 </a:t>
            </a:r>
            <a:r>
              <a:rPr lang="bg-BG" sz="2600" i="1" dirty="0" smtClean="0">
                <a:solidFill>
                  <a:schemeClr val="tx1"/>
                </a:solidFill>
              </a:rPr>
              <a:t>„Сметки за разходи”</a:t>
            </a:r>
            <a:r>
              <a:rPr lang="bg-BG" sz="2600" b="1" dirty="0" smtClean="0">
                <a:solidFill>
                  <a:schemeClr val="tx1"/>
                </a:solidFill>
              </a:rPr>
              <a:t> и по сметките от раздел 7 </a:t>
            </a:r>
            <a:r>
              <a:rPr lang="bg-BG" sz="2600" dirty="0" smtClean="0">
                <a:solidFill>
                  <a:schemeClr val="tx1"/>
                </a:solidFill>
              </a:rPr>
              <a:t>„</a:t>
            </a:r>
            <a:r>
              <a:rPr lang="bg-BG" sz="2600" i="1" dirty="0" smtClean="0">
                <a:solidFill>
                  <a:schemeClr val="tx1"/>
                </a:solidFill>
              </a:rPr>
              <a:t>Сметки за приходи и трансфери”</a:t>
            </a:r>
            <a:r>
              <a:rPr lang="bg-BG" sz="2600" b="1" dirty="0" smtClean="0">
                <a:solidFill>
                  <a:schemeClr val="tx1"/>
                </a:solidFill>
              </a:rPr>
              <a:t> при спазване на основния счетоводен принцип за начисляване </a:t>
            </a:r>
            <a:r>
              <a:rPr lang="bg-BG" sz="2600" dirty="0" smtClean="0">
                <a:solidFill>
                  <a:schemeClr val="tx1"/>
                </a:solidFill>
              </a:rPr>
              <a:t>– </a:t>
            </a:r>
            <a:r>
              <a:rPr lang="bg-BG" sz="2600" i="1" dirty="0" smtClean="0">
                <a:solidFill>
                  <a:schemeClr val="tx1"/>
                </a:solidFill>
              </a:rPr>
              <a:t>„</a:t>
            </a:r>
            <a:r>
              <a:rPr lang="bg-BG" sz="2400" i="1" dirty="0" smtClean="0">
                <a:solidFill>
                  <a:schemeClr val="tx1"/>
                </a:solidFill>
              </a:rPr>
              <a:t>ефектите от сделки и други събития се признават в момента на тяхното възникване, независимо от момента на получаването или плащането на паричните средства или техните еквиваленти, и се включват във финансовите отчети за периода, за който се отнасят;</a:t>
            </a:r>
            <a:r>
              <a:rPr lang="bg-BG" sz="2600" i="1" dirty="0" smtClean="0">
                <a:solidFill>
                  <a:schemeClr val="tx1"/>
                </a:solidFill>
              </a:rPr>
              <a:t> (</a:t>
            </a:r>
            <a:r>
              <a:rPr lang="bg-BG" sz="2600" b="1" i="1" dirty="0" smtClean="0">
                <a:solidFill>
                  <a:schemeClr val="tx1"/>
                </a:solidFill>
              </a:rPr>
              <a:t>чл. 26, ал. 1, т. 4 от ЗСч</a:t>
            </a:r>
            <a:r>
              <a:rPr lang="bg-BG" sz="2600" i="1" dirty="0" smtClean="0">
                <a:solidFill>
                  <a:schemeClr val="tx1"/>
                </a:solidFill>
              </a:rPr>
              <a:t>). </a:t>
            </a:r>
            <a:r>
              <a:rPr lang="en-US" sz="2600" i="1" dirty="0" smtClean="0">
                <a:solidFill>
                  <a:schemeClr val="tx1"/>
                </a:solidFill>
              </a:rPr>
              <a:t>    </a:t>
            </a:r>
          </a:p>
          <a:p>
            <a:pPr lvl="1" algn="just">
              <a:buNone/>
            </a:pPr>
            <a:r>
              <a:rPr lang="bg-BG" sz="2600" dirty="0" smtClean="0">
                <a:solidFill>
                  <a:schemeClr val="tx1"/>
                </a:solidFill>
              </a:rPr>
              <a:t>   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bg-BG" sz="2600" dirty="0" smtClean="0">
                <a:solidFill>
                  <a:schemeClr val="tx1"/>
                </a:solidFill>
              </a:rPr>
              <a:t>Сметките могат да имат, както дебитни, така и кредитни обороти в оборотна ведомост при представянето й в МФ и в Сметната палата без да са приключени със </a:t>
            </a:r>
            <a:r>
              <a:rPr lang="bg-BG" sz="2600" b="1" dirty="0" smtClean="0">
                <a:solidFill>
                  <a:schemeClr val="tx1"/>
                </a:solidFill>
              </a:rPr>
              <a:t>сметка 1201  в трите отчетни групи</a:t>
            </a:r>
            <a:r>
              <a:rPr lang="bg-BG" sz="2600" dirty="0" smtClean="0">
                <a:solidFill>
                  <a:schemeClr val="tx1"/>
                </a:solidFill>
              </a:rPr>
              <a:t>. Включват се в годишния финансов отчет на брутна основа.</a:t>
            </a:r>
            <a:r>
              <a:rPr lang="bg-BG" sz="2600" b="1" dirty="0" smtClean="0">
                <a:solidFill>
                  <a:schemeClr val="tx1"/>
                </a:solidFill>
              </a:rPr>
              <a:t> </a:t>
            </a:r>
            <a:endParaRPr lang="bg-BG" sz="26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73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42984"/>
            <a:ext cx="8812088" cy="552637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0" indent="538163" algn="just">
              <a:buNone/>
            </a:pPr>
            <a:endParaRPr lang="bg-BG" dirty="0" smtClean="0">
              <a:solidFill>
                <a:schemeClr val="tx1"/>
              </a:solidFill>
            </a:endParaRPr>
          </a:p>
          <a:p>
            <a:pPr marL="0" indent="538163" algn="just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За </a:t>
            </a:r>
            <a:r>
              <a:rPr lang="bg-BG" sz="8000" dirty="0">
                <a:solidFill>
                  <a:schemeClr val="tx1"/>
                </a:solidFill>
              </a:rPr>
              <a:t>отчитането на разходите за данъци и такси, в СБО </a:t>
            </a:r>
            <a:r>
              <a:rPr lang="bg-BG" sz="8000" dirty="0" smtClean="0">
                <a:solidFill>
                  <a:schemeClr val="tx1"/>
                </a:solidFill>
              </a:rPr>
              <a:t>са </a:t>
            </a:r>
            <a:r>
              <a:rPr lang="bg-BG" sz="8000" dirty="0">
                <a:solidFill>
                  <a:schemeClr val="tx1"/>
                </a:solidFill>
              </a:rPr>
              <a:t>предвидени сметки от </a:t>
            </a:r>
            <a:r>
              <a:rPr lang="bg-BG" sz="8000" b="1" dirty="0">
                <a:solidFill>
                  <a:schemeClr val="tx1"/>
                </a:solidFill>
              </a:rPr>
              <a:t>подгрупа 606</a:t>
            </a:r>
            <a:r>
              <a:rPr lang="bg-BG" sz="8000" dirty="0">
                <a:solidFill>
                  <a:schemeClr val="tx1"/>
                </a:solidFill>
              </a:rPr>
              <a:t> „</a:t>
            </a:r>
            <a:r>
              <a:rPr lang="bg-BG" sz="8000" i="1" dirty="0">
                <a:solidFill>
                  <a:schemeClr val="tx1"/>
                </a:solidFill>
              </a:rPr>
              <a:t>Разходи за данъци и такси”,</a:t>
            </a:r>
            <a:r>
              <a:rPr lang="bg-BG" sz="8000" dirty="0">
                <a:solidFill>
                  <a:schemeClr val="tx1"/>
                </a:solidFill>
              </a:rPr>
              <a:t> в т.ч. :</a:t>
            </a:r>
          </a:p>
          <a:p>
            <a:pPr marL="0" indent="538163" algn="just">
              <a:buNone/>
            </a:pPr>
            <a:endParaRPr lang="bg-BG" sz="8000" b="1" dirty="0" smtClean="0">
              <a:solidFill>
                <a:schemeClr val="tx1"/>
              </a:solidFill>
            </a:endParaRPr>
          </a:p>
          <a:p>
            <a:pPr marL="0" indent="538163" algn="just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с/</a:t>
            </a:r>
            <a:r>
              <a:rPr lang="bg-BG" sz="8000" b="1" dirty="0" err="1" smtClean="0">
                <a:solidFill>
                  <a:schemeClr val="tx1"/>
                </a:solidFill>
              </a:rPr>
              <a:t>ка</a:t>
            </a:r>
            <a:r>
              <a:rPr lang="bg-BG" sz="8000" b="1" dirty="0" smtClean="0">
                <a:solidFill>
                  <a:schemeClr val="tx1"/>
                </a:solidFill>
              </a:rPr>
              <a:t> </a:t>
            </a:r>
            <a:r>
              <a:rPr lang="bg-BG" sz="8000" b="1" dirty="0">
                <a:solidFill>
                  <a:schemeClr val="tx1"/>
                </a:solidFill>
              </a:rPr>
              <a:t>6061</a:t>
            </a:r>
            <a:r>
              <a:rPr lang="bg-BG" sz="8000" dirty="0">
                <a:solidFill>
                  <a:schemeClr val="tx1"/>
                </a:solidFill>
              </a:rPr>
              <a:t> </a:t>
            </a:r>
            <a:r>
              <a:rPr lang="bg-BG" sz="8000" i="1" dirty="0">
                <a:solidFill>
                  <a:schemeClr val="tx1"/>
                </a:solidFill>
              </a:rPr>
              <a:t>Разходи за държавни </a:t>
            </a:r>
            <a:r>
              <a:rPr lang="bg-BG" sz="8000" i="1" dirty="0" smtClean="0">
                <a:solidFill>
                  <a:schemeClr val="tx1"/>
                </a:solidFill>
              </a:rPr>
              <a:t>такси - </a:t>
            </a:r>
            <a:r>
              <a:rPr lang="bg-BG" sz="8000" b="1" dirty="0" smtClean="0">
                <a:solidFill>
                  <a:schemeClr val="tx1"/>
                </a:solidFill>
              </a:rPr>
              <a:t>§ 19-01</a:t>
            </a:r>
            <a:endParaRPr lang="bg-BG" sz="8000" b="1" dirty="0">
              <a:solidFill>
                <a:schemeClr val="tx1"/>
              </a:solidFill>
            </a:endParaRPr>
          </a:p>
          <a:p>
            <a:pPr marL="0" indent="538163" algn="just">
              <a:buNone/>
            </a:pPr>
            <a:r>
              <a:rPr lang="bg-BG" sz="8000" b="1" dirty="0">
                <a:solidFill>
                  <a:schemeClr val="tx1"/>
                </a:solidFill>
              </a:rPr>
              <a:t>с/</a:t>
            </a:r>
            <a:r>
              <a:rPr lang="bg-BG" sz="8000" b="1" dirty="0" err="1">
                <a:solidFill>
                  <a:schemeClr val="tx1"/>
                </a:solidFill>
              </a:rPr>
              <a:t>ка</a:t>
            </a:r>
            <a:r>
              <a:rPr lang="bg-BG" sz="8000" b="1" dirty="0">
                <a:solidFill>
                  <a:schemeClr val="tx1"/>
                </a:solidFill>
              </a:rPr>
              <a:t> 6062</a:t>
            </a:r>
            <a:r>
              <a:rPr lang="bg-BG" sz="8000" dirty="0">
                <a:solidFill>
                  <a:schemeClr val="tx1"/>
                </a:solidFill>
              </a:rPr>
              <a:t> </a:t>
            </a:r>
            <a:r>
              <a:rPr lang="bg-BG" sz="8000" i="1" dirty="0">
                <a:solidFill>
                  <a:schemeClr val="tx1"/>
                </a:solidFill>
              </a:rPr>
              <a:t>Разходи за общински </a:t>
            </a:r>
            <a:r>
              <a:rPr lang="bg-BG" sz="8000" i="1" dirty="0" smtClean="0">
                <a:solidFill>
                  <a:schemeClr val="tx1"/>
                </a:solidFill>
              </a:rPr>
              <a:t>такси - </a:t>
            </a:r>
            <a:r>
              <a:rPr lang="bg-BG" sz="8000" b="1" dirty="0" smtClean="0">
                <a:solidFill>
                  <a:schemeClr val="tx1"/>
                </a:solidFill>
              </a:rPr>
              <a:t>§ 19-81</a:t>
            </a:r>
            <a:endParaRPr lang="bg-BG" sz="8000" b="1" dirty="0">
              <a:solidFill>
                <a:schemeClr val="tx1"/>
              </a:solidFill>
            </a:endParaRPr>
          </a:p>
          <a:p>
            <a:pPr marL="0" indent="538163" algn="just">
              <a:buNone/>
            </a:pPr>
            <a:r>
              <a:rPr lang="bg-BG" sz="8000" dirty="0">
                <a:solidFill>
                  <a:schemeClr val="tx1"/>
                </a:solidFill>
              </a:rPr>
              <a:t>с/</a:t>
            </a:r>
            <a:r>
              <a:rPr lang="bg-BG" sz="8000" dirty="0" err="1">
                <a:solidFill>
                  <a:schemeClr val="tx1"/>
                </a:solidFill>
              </a:rPr>
              <a:t>ка</a:t>
            </a:r>
            <a:r>
              <a:rPr lang="bg-BG" sz="8000" dirty="0">
                <a:solidFill>
                  <a:schemeClr val="tx1"/>
                </a:solidFill>
              </a:rPr>
              <a:t> </a:t>
            </a:r>
            <a:r>
              <a:rPr lang="bg-BG" sz="8000" b="1" dirty="0">
                <a:solidFill>
                  <a:schemeClr val="tx1"/>
                </a:solidFill>
              </a:rPr>
              <a:t>6063 </a:t>
            </a:r>
            <a:r>
              <a:rPr lang="bg-BG" sz="8000" b="1" i="1" dirty="0">
                <a:solidFill>
                  <a:schemeClr val="tx1"/>
                </a:solidFill>
              </a:rPr>
              <a:t>Разходи за съдебни такси  в </a:t>
            </a:r>
            <a:r>
              <a:rPr lang="bg-BG" sz="8000" b="1" i="1" dirty="0" smtClean="0">
                <a:solidFill>
                  <a:schemeClr val="tx1"/>
                </a:solidFill>
              </a:rPr>
              <a:t>страната - </a:t>
            </a:r>
            <a:r>
              <a:rPr lang="bg-BG" sz="8000" b="1" dirty="0" smtClean="0">
                <a:solidFill>
                  <a:schemeClr val="tx1"/>
                </a:solidFill>
              </a:rPr>
              <a:t>§ 19-01</a:t>
            </a:r>
            <a:endParaRPr lang="bg-BG" sz="8000" b="1" dirty="0">
              <a:solidFill>
                <a:schemeClr val="tx1"/>
              </a:solidFill>
            </a:endParaRPr>
          </a:p>
          <a:p>
            <a:pPr marL="0" indent="538163" algn="just">
              <a:buNone/>
            </a:pPr>
            <a:r>
              <a:rPr lang="bg-BG" sz="8000" b="1" dirty="0">
                <a:solidFill>
                  <a:schemeClr val="tx1"/>
                </a:solidFill>
              </a:rPr>
              <a:t>с/</a:t>
            </a:r>
            <a:r>
              <a:rPr lang="bg-BG" sz="8000" b="1" dirty="0" err="1">
                <a:solidFill>
                  <a:schemeClr val="tx1"/>
                </a:solidFill>
              </a:rPr>
              <a:t>ка</a:t>
            </a:r>
            <a:r>
              <a:rPr lang="bg-BG" sz="8000" b="1" dirty="0">
                <a:solidFill>
                  <a:schemeClr val="tx1"/>
                </a:solidFill>
              </a:rPr>
              <a:t> 6064</a:t>
            </a:r>
            <a:r>
              <a:rPr lang="bg-BG" sz="8000" dirty="0">
                <a:solidFill>
                  <a:schemeClr val="tx1"/>
                </a:solidFill>
              </a:rPr>
              <a:t> </a:t>
            </a:r>
            <a:r>
              <a:rPr lang="bg-BG" sz="8000" i="1" dirty="0">
                <a:solidFill>
                  <a:schemeClr val="tx1"/>
                </a:solidFill>
              </a:rPr>
              <a:t>Разходи за държавни </a:t>
            </a:r>
            <a:r>
              <a:rPr lang="bg-BG" sz="8000" i="1" dirty="0" smtClean="0">
                <a:solidFill>
                  <a:schemeClr val="tx1"/>
                </a:solidFill>
              </a:rPr>
              <a:t>данъци - </a:t>
            </a:r>
            <a:r>
              <a:rPr lang="bg-BG" sz="8000" b="1" dirty="0" smtClean="0">
                <a:solidFill>
                  <a:schemeClr val="tx1"/>
                </a:solidFill>
              </a:rPr>
              <a:t>§ 19-01</a:t>
            </a:r>
            <a:endParaRPr lang="bg-BG" sz="8000" b="1" dirty="0">
              <a:solidFill>
                <a:schemeClr val="tx1"/>
              </a:solidFill>
            </a:endParaRPr>
          </a:p>
          <a:p>
            <a:pPr marL="0" indent="538163" algn="just">
              <a:buNone/>
            </a:pPr>
            <a:r>
              <a:rPr lang="bg-BG" sz="8000" b="1" dirty="0">
                <a:solidFill>
                  <a:schemeClr val="tx1"/>
                </a:solidFill>
              </a:rPr>
              <a:t>с/</a:t>
            </a:r>
            <a:r>
              <a:rPr lang="bg-BG" sz="8000" b="1" dirty="0" err="1">
                <a:solidFill>
                  <a:schemeClr val="tx1"/>
                </a:solidFill>
              </a:rPr>
              <a:t>ка</a:t>
            </a:r>
            <a:r>
              <a:rPr lang="bg-BG" sz="8000" b="1" dirty="0">
                <a:solidFill>
                  <a:schemeClr val="tx1"/>
                </a:solidFill>
              </a:rPr>
              <a:t> 6065</a:t>
            </a:r>
            <a:r>
              <a:rPr lang="bg-BG" sz="8000" dirty="0">
                <a:solidFill>
                  <a:schemeClr val="tx1"/>
                </a:solidFill>
              </a:rPr>
              <a:t> </a:t>
            </a:r>
            <a:r>
              <a:rPr lang="bg-BG" sz="8000" i="1" dirty="0">
                <a:solidFill>
                  <a:schemeClr val="tx1"/>
                </a:solidFill>
              </a:rPr>
              <a:t>Разходи за общински </a:t>
            </a:r>
            <a:r>
              <a:rPr lang="bg-BG" sz="8000" i="1" dirty="0" smtClean="0">
                <a:solidFill>
                  <a:schemeClr val="tx1"/>
                </a:solidFill>
              </a:rPr>
              <a:t>данъци </a:t>
            </a:r>
            <a:r>
              <a:rPr lang="bg-BG" sz="8000" b="1" dirty="0" smtClean="0">
                <a:solidFill>
                  <a:schemeClr val="tx1"/>
                </a:solidFill>
              </a:rPr>
              <a:t>- § 19-81</a:t>
            </a:r>
            <a:endParaRPr lang="bg-BG" sz="8000" b="1" dirty="0">
              <a:solidFill>
                <a:schemeClr val="tx1"/>
              </a:solidFill>
            </a:endParaRPr>
          </a:p>
          <a:p>
            <a:pPr marL="0" indent="538163" algn="just">
              <a:buNone/>
            </a:pPr>
            <a:r>
              <a:rPr lang="bg-BG" sz="8000" b="1" dirty="0">
                <a:solidFill>
                  <a:schemeClr val="tx1"/>
                </a:solidFill>
              </a:rPr>
              <a:t>с/</a:t>
            </a:r>
            <a:r>
              <a:rPr lang="bg-BG" sz="8000" b="1" dirty="0" err="1">
                <a:solidFill>
                  <a:schemeClr val="tx1"/>
                </a:solidFill>
              </a:rPr>
              <a:t>ка</a:t>
            </a:r>
            <a:r>
              <a:rPr lang="bg-BG" sz="8000" b="1" dirty="0">
                <a:solidFill>
                  <a:schemeClr val="tx1"/>
                </a:solidFill>
              </a:rPr>
              <a:t> 6067</a:t>
            </a:r>
            <a:r>
              <a:rPr lang="bg-BG" sz="8000" dirty="0">
                <a:solidFill>
                  <a:schemeClr val="tx1"/>
                </a:solidFill>
              </a:rPr>
              <a:t> </a:t>
            </a:r>
            <a:r>
              <a:rPr lang="bg-BG" sz="8000" i="1" dirty="0">
                <a:solidFill>
                  <a:schemeClr val="tx1"/>
                </a:solidFill>
              </a:rPr>
              <a:t>Разходи за такси в </a:t>
            </a:r>
            <a:r>
              <a:rPr lang="bg-BG" sz="8000" i="1" dirty="0" smtClean="0">
                <a:solidFill>
                  <a:schemeClr val="tx1"/>
                </a:solidFill>
              </a:rPr>
              <a:t>чужбина - </a:t>
            </a:r>
            <a:r>
              <a:rPr lang="bg-BG" sz="8000" b="1" dirty="0" smtClean="0">
                <a:solidFill>
                  <a:schemeClr val="tx1"/>
                </a:solidFill>
              </a:rPr>
              <a:t>§ 19-91</a:t>
            </a:r>
            <a:endParaRPr lang="bg-BG" sz="8000" b="1" dirty="0">
              <a:solidFill>
                <a:schemeClr val="tx1"/>
              </a:solidFill>
            </a:endParaRPr>
          </a:p>
          <a:p>
            <a:pPr marL="0" indent="538163" algn="just">
              <a:buNone/>
            </a:pPr>
            <a:r>
              <a:rPr lang="bg-BG" sz="8000" b="1" dirty="0">
                <a:solidFill>
                  <a:schemeClr val="tx1"/>
                </a:solidFill>
              </a:rPr>
              <a:t>с/</a:t>
            </a:r>
            <a:r>
              <a:rPr lang="bg-BG" sz="8000" b="1" dirty="0" err="1">
                <a:solidFill>
                  <a:schemeClr val="tx1"/>
                </a:solidFill>
              </a:rPr>
              <a:t>ка</a:t>
            </a:r>
            <a:r>
              <a:rPr lang="bg-BG" sz="8000" b="1" dirty="0">
                <a:solidFill>
                  <a:schemeClr val="tx1"/>
                </a:solidFill>
              </a:rPr>
              <a:t> 6068</a:t>
            </a:r>
            <a:r>
              <a:rPr lang="bg-BG" sz="8000" dirty="0">
                <a:solidFill>
                  <a:schemeClr val="tx1"/>
                </a:solidFill>
              </a:rPr>
              <a:t> </a:t>
            </a:r>
            <a:r>
              <a:rPr lang="bg-BG" sz="8000" i="1" dirty="0">
                <a:solidFill>
                  <a:schemeClr val="tx1"/>
                </a:solidFill>
              </a:rPr>
              <a:t>Разходи за съдебни такси в </a:t>
            </a:r>
            <a:r>
              <a:rPr lang="bg-BG" sz="8000" i="1" dirty="0" smtClean="0">
                <a:solidFill>
                  <a:schemeClr val="tx1"/>
                </a:solidFill>
              </a:rPr>
              <a:t>чужбина - </a:t>
            </a:r>
            <a:r>
              <a:rPr lang="bg-BG" sz="8000" b="1" dirty="0" smtClean="0">
                <a:solidFill>
                  <a:schemeClr val="tx1"/>
                </a:solidFill>
              </a:rPr>
              <a:t>§ 19-91</a:t>
            </a:r>
            <a:endParaRPr lang="bg-BG" sz="8000" b="1" dirty="0">
              <a:solidFill>
                <a:schemeClr val="tx1"/>
              </a:solidFill>
            </a:endParaRPr>
          </a:p>
          <a:p>
            <a:pPr marL="0" indent="538163" algn="just">
              <a:buNone/>
            </a:pPr>
            <a:r>
              <a:rPr lang="bg-BG" sz="8000" b="1" dirty="0">
                <a:solidFill>
                  <a:schemeClr val="tx1"/>
                </a:solidFill>
              </a:rPr>
              <a:t>с/ка 6069</a:t>
            </a:r>
            <a:r>
              <a:rPr lang="bg-BG" sz="8000" dirty="0">
                <a:solidFill>
                  <a:schemeClr val="tx1"/>
                </a:solidFill>
              </a:rPr>
              <a:t> </a:t>
            </a:r>
            <a:r>
              <a:rPr lang="bg-BG" sz="8000" i="1" dirty="0">
                <a:solidFill>
                  <a:schemeClr val="tx1"/>
                </a:solidFill>
              </a:rPr>
              <a:t>Разходи за данъци в </a:t>
            </a:r>
            <a:r>
              <a:rPr lang="bg-BG" sz="8000" i="1" dirty="0" smtClean="0">
                <a:solidFill>
                  <a:schemeClr val="tx1"/>
                </a:solidFill>
              </a:rPr>
              <a:t>чужбина - </a:t>
            </a:r>
            <a:r>
              <a:rPr lang="bg-BG" sz="8000" b="1" dirty="0" smtClean="0">
                <a:solidFill>
                  <a:schemeClr val="tx1"/>
                </a:solidFill>
              </a:rPr>
              <a:t>§ 19-91</a:t>
            </a:r>
          </a:p>
          <a:p>
            <a:pPr marL="0" indent="538163" algn="just">
              <a:buNone/>
            </a:pPr>
            <a:endParaRPr lang="bg-BG" sz="8000" i="1" dirty="0" smtClean="0">
              <a:solidFill>
                <a:schemeClr val="tx1"/>
              </a:solidFill>
            </a:endParaRPr>
          </a:p>
          <a:p>
            <a:pPr marL="0" indent="538163" algn="just">
              <a:buNone/>
            </a:pPr>
            <a:endParaRPr lang="ru-RU" sz="8000" i="1" dirty="0" smtClean="0">
              <a:solidFill>
                <a:schemeClr val="tx1"/>
              </a:solidFill>
            </a:endParaRPr>
          </a:p>
          <a:p>
            <a:pPr marL="0" indent="538163" algn="just">
              <a:buNone/>
            </a:pPr>
            <a:r>
              <a:rPr lang="ru-RU" sz="8000" b="1" dirty="0" smtClean="0">
                <a:solidFill>
                  <a:schemeClr val="tx1"/>
                </a:solidFill>
              </a:rPr>
              <a:t>Важно! </a:t>
            </a:r>
          </a:p>
          <a:p>
            <a:pPr marL="0" indent="538163" algn="just">
              <a:buNone/>
            </a:pPr>
            <a:r>
              <a:rPr lang="ru-RU" sz="8000" b="1" dirty="0" smtClean="0">
                <a:solidFill>
                  <a:schemeClr val="tx1"/>
                </a:solidFill>
              </a:rPr>
              <a:t>По </a:t>
            </a:r>
            <a:r>
              <a:rPr lang="ru-RU" sz="8000" b="1" dirty="0" err="1" smtClean="0">
                <a:solidFill>
                  <a:schemeClr val="tx1"/>
                </a:solidFill>
              </a:rPr>
              <a:t>подпараграфите</a:t>
            </a:r>
            <a:r>
              <a:rPr lang="ru-RU" sz="8000" b="1" dirty="0" smtClean="0">
                <a:solidFill>
                  <a:schemeClr val="tx1"/>
                </a:solidFill>
              </a:rPr>
              <a:t>  19-01, 19-81 и 19-91 се </a:t>
            </a:r>
            <a:r>
              <a:rPr lang="ru-RU" sz="8000" b="1" dirty="0" err="1" smtClean="0">
                <a:solidFill>
                  <a:schemeClr val="tx1"/>
                </a:solidFill>
              </a:rPr>
              <a:t>отчитат</a:t>
            </a:r>
            <a:r>
              <a:rPr lang="ru-RU" sz="8000" b="1" dirty="0" smtClean="0">
                <a:solidFill>
                  <a:schemeClr val="tx1"/>
                </a:solidFill>
              </a:rPr>
              <a:t> </a:t>
            </a:r>
            <a:r>
              <a:rPr lang="ru-RU" sz="8000" b="1" dirty="0" err="1" smtClean="0">
                <a:solidFill>
                  <a:schemeClr val="tx1"/>
                </a:solidFill>
              </a:rPr>
              <a:t>освен</a:t>
            </a:r>
            <a:r>
              <a:rPr lang="ru-RU" sz="8000" b="1" dirty="0" smtClean="0">
                <a:solidFill>
                  <a:schemeClr val="tx1"/>
                </a:solidFill>
              </a:rPr>
              <a:t> </a:t>
            </a:r>
            <a:r>
              <a:rPr lang="ru-RU" sz="8000" b="1" dirty="0" err="1" smtClean="0">
                <a:solidFill>
                  <a:schemeClr val="tx1"/>
                </a:solidFill>
              </a:rPr>
              <a:t>данъци</a:t>
            </a:r>
            <a:r>
              <a:rPr lang="ru-RU" sz="8000" b="1" dirty="0" smtClean="0">
                <a:solidFill>
                  <a:schemeClr val="tx1"/>
                </a:solidFill>
              </a:rPr>
              <a:t> и такси, и </a:t>
            </a:r>
            <a:r>
              <a:rPr lang="ru-RU" sz="8000" b="1" dirty="0" err="1" smtClean="0">
                <a:solidFill>
                  <a:schemeClr val="tx1"/>
                </a:solidFill>
              </a:rPr>
              <a:t>наказателните</a:t>
            </a:r>
            <a:r>
              <a:rPr lang="ru-RU" sz="8000" b="1" dirty="0" smtClean="0">
                <a:solidFill>
                  <a:schemeClr val="tx1"/>
                </a:solidFill>
              </a:rPr>
              <a:t> </a:t>
            </a:r>
            <a:r>
              <a:rPr lang="ru-RU" sz="8000" b="1" dirty="0" err="1" smtClean="0">
                <a:solidFill>
                  <a:schemeClr val="tx1"/>
                </a:solidFill>
              </a:rPr>
              <a:t>лихви</a:t>
            </a:r>
            <a:r>
              <a:rPr lang="ru-RU" sz="8000" b="1" dirty="0" smtClean="0">
                <a:solidFill>
                  <a:schemeClr val="tx1"/>
                </a:solidFill>
              </a:rPr>
              <a:t>  </a:t>
            </a:r>
            <a:r>
              <a:rPr lang="en-US" sz="8000" b="1" dirty="0" smtClean="0">
                <a:solidFill>
                  <a:schemeClr val="tx1"/>
                </a:solidFill>
              </a:rPr>
              <a:t>(</a:t>
            </a:r>
            <a:r>
              <a:rPr lang="bg-BG" sz="8000" b="1" dirty="0" smtClean="0">
                <a:solidFill>
                  <a:schemeClr val="tx1"/>
                </a:solidFill>
              </a:rPr>
              <a:t>гр. 62</a:t>
            </a:r>
            <a:r>
              <a:rPr lang="en-US" sz="8000" b="1" dirty="0" smtClean="0">
                <a:solidFill>
                  <a:schemeClr val="tx1"/>
                </a:solidFill>
              </a:rPr>
              <a:t>)</a:t>
            </a:r>
            <a:r>
              <a:rPr lang="bg-BG" sz="8000" b="1" dirty="0" smtClean="0">
                <a:solidFill>
                  <a:schemeClr val="tx1"/>
                </a:solidFill>
              </a:rPr>
              <a:t>, както </a:t>
            </a:r>
            <a:r>
              <a:rPr lang="ru-RU" sz="8000" b="1" dirty="0" smtClean="0">
                <a:solidFill>
                  <a:schemeClr val="tx1"/>
                </a:solidFill>
              </a:rPr>
              <a:t>и </a:t>
            </a:r>
            <a:r>
              <a:rPr lang="ru-RU" sz="8000" b="1" dirty="0" err="1" smtClean="0">
                <a:solidFill>
                  <a:schemeClr val="tx1"/>
                </a:solidFill>
              </a:rPr>
              <a:t>административни</a:t>
            </a:r>
            <a:r>
              <a:rPr lang="ru-RU" sz="8000" b="1" dirty="0" smtClean="0">
                <a:solidFill>
                  <a:schemeClr val="tx1"/>
                </a:solidFill>
              </a:rPr>
              <a:t> санкции </a:t>
            </a:r>
            <a:r>
              <a:rPr lang="en-US" sz="8000" b="1" dirty="0" smtClean="0">
                <a:solidFill>
                  <a:schemeClr val="tx1"/>
                </a:solidFill>
              </a:rPr>
              <a:t>(</a:t>
            </a:r>
            <a:r>
              <a:rPr lang="bg-BG" sz="8000" b="1" dirty="0" smtClean="0">
                <a:solidFill>
                  <a:schemeClr val="tx1"/>
                </a:solidFill>
              </a:rPr>
              <a:t>с/</a:t>
            </a:r>
            <a:r>
              <a:rPr lang="bg-BG" sz="8000" b="1" dirty="0" err="1" smtClean="0">
                <a:solidFill>
                  <a:schemeClr val="tx1"/>
                </a:solidFill>
              </a:rPr>
              <a:t>ка</a:t>
            </a:r>
            <a:r>
              <a:rPr lang="bg-BG" sz="8000" b="1" dirty="0" smtClean="0">
                <a:solidFill>
                  <a:schemeClr val="tx1"/>
                </a:solidFill>
              </a:rPr>
              <a:t> 6095</a:t>
            </a:r>
            <a:r>
              <a:rPr lang="en-US" sz="8000" b="1" dirty="0" smtClean="0">
                <a:solidFill>
                  <a:schemeClr val="tx1"/>
                </a:solidFill>
              </a:rPr>
              <a:t>)</a:t>
            </a:r>
            <a:r>
              <a:rPr lang="ru-RU" sz="8000" b="1" dirty="0">
                <a:solidFill>
                  <a:schemeClr val="tx1"/>
                </a:solidFill>
              </a:rPr>
              <a:t>					</a:t>
            </a:r>
          </a:p>
          <a:p>
            <a:pPr marL="0" indent="538163" algn="just">
              <a:buNone/>
            </a:pPr>
            <a:endParaRPr lang="bg-BG" sz="7200" i="1" dirty="0" smtClean="0">
              <a:solidFill>
                <a:schemeClr val="tx1"/>
              </a:solidFill>
            </a:endParaRPr>
          </a:p>
          <a:p>
            <a:pPr marL="0" indent="538163" algn="just">
              <a:buNone/>
            </a:pPr>
            <a:endParaRPr lang="bg-BG" dirty="0" smtClean="0">
              <a:solidFill>
                <a:schemeClr val="tx1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   </a:t>
            </a:r>
            <a:endParaRPr lang="bg-BG" i="1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1145958"/>
          </a:xfrm>
          <a:noFill/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+mn-lt"/>
              </a:rPr>
              <a:t>СчетоводнИ</a:t>
            </a: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 Сметки за  </a:t>
            </a:r>
            <a:r>
              <a:rPr lang="ru-RU" sz="2400" b="1" dirty="0">
                <a:solidFill>
                  <a:schemeClr val="tx1"/>
                </a:solidFill>
                <a:latin typeface="+mn-lt"/>
              </a:rPr>
              <a:t>отчитане на разходите за </a:t>
            </a: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данъци, такси, санкции и др.</a:t>
            </a:r>
            <a:endParaRPr lang="bg-BG" sz="2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74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8953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bg-BG" sz="2000" b="1" dirty="0" smtClean="0">
                <a:solidFill>
                  <a:schemeClr val="tx1"/>
                </a:solidFill>
                <a:latin typeface="+mn-lt"/>
              </a:rPr>
              <a:t>Отчитане на таксите за обнародване на обявления в неофициалния раздел на Държавен вестник</a:t>
            </a:r>
            <a:r>
              <a:rPr lang="bg-BG" sz="2000" dirty="0" smtClean="0">
                <a:latin typeface="+mn-lt"/>
              </a:rPr>
              <a:t/>
            </a:r>
            <a:br>
              <a:rPr lang="bg-BG" sz="2000" dirty="0" smtClean="0">
                <a:latin typeface="+mn-lt"/>
              </a:rPr>
            </a:br>
            <a:endParaRPr lang="bg-BG" sz="2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400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lvl="1"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    По разходен </a:t>
            </a:r>
            <a:r>
              <a:rPr lang="bg-BG" sz="7200" b="1" dirty="0" smtClean="0">
                <a:solidFill>
                  <a:schemeClr val="tx1"/>
                </a:solidFill>
              </a:rPr>
              <a:t>§ 19-00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„Платени данъци, такси и административни санкции” </a:t>
            </a:r>
            <a:r>
              <a:rPr lang="bg-BG" sz="7200" dirty="0" smtClean="0">
                <a:solidFill>
                  <a:schemeClr val="tx1"/>
                </a:solidFill>
              </a:rPr>
              <a:t>от ЕБК в</a:t>
            </a:r>
            <a:r>
              <a:rPr lang="en-US" sz="7200" dirty="0" smtClean="0">
                <a:solidFill>
                  <a:schemeClr val="tx1"/>
                </a:solidFill>
              </a:rPr>
              <a:t> </a:t>
            </a:r>
            <a:r>
              <a:rPr lang="bg-BG" sz="7200" dirty="0" smtClean="0">
                <a:solidFill>
                  <a:schemeClr val="tx1"/>
                </a:solidFill>
              </a:rPr>
              <a:t>обхвата на таксите се отчитат </a:t>
            </a:r>
            <a:r>
              <a:rPr lang="bg-BG" sz="7200" b="1" dirty="0" smtClean="0">
                <a:solidFill>
                  <a:schemeClr val="tx1"/>
                </a:solidFill>
              </a:rPr>
              <a:t>всички платени данъци, такси (държавни, общински, съдебни и пр.</a:t>
            </a:r>
            <a:r>
              <a:rPr lang="bg-BG" sz="7200" dirty="0" smtClean="0">
                <a:solidFill>
                  <a:schemeClr val="tx1"/>
                </a:solidFill>
              </a:rPr>
              <a:t>) в страната, определени въз основа на нормативен акт, които постъпват в държавния или общинските бюджети, респ. по бюджета на съдебната власт. </a:t>
            </a:r>
          </a:p>
          <a:p>
            <a:pPr>
              <a:buNone/>
            </a:pPr>
            <a:r>
              <a:rPr lang="en-US" sz="7200" dirty="0" smtClean="0">
                <a:solidFill>
                  <a:schemeClr val="tx1"/>
                </a:solidFill>
              </a:rPr>
              <a:t>      </a:t>
            </a:r>
            <a:r>
              <a:rPr lang="bg-BG" sz="7200" dirty="0" smtClean="0">
                <a:solidFill>
                  <a:schemeClr val="tx1"/>
                </a:solidFill>
              </a:rPr>
              <a:t>       В случаите, когато бюджетните организации </a:t>
            </a:r>
            <a:r>
              <a:rPr lang="bg-BG" sz="7200" b="1" i="1" dirty="0" smtClean="0">
                <a:solidFill>
                  <a:schemeClr val="tx1"/>
                </a:solidFill>
              </a:rPr>
              <a:t>заплащат такса за подлежащи на обнародване обявления, съобщения и др. известия в неофициалния раздел на „Държавен вестник“,</a:t>
            </a:r>
            <a:r>
              <a:rPr lang="bg-BG" sz="7200" dirty="0" smtClean="0">
                <a:solidFill>
                  <a:schemeClr val="tx1"/>
                </a:solidFill>
              </a:rPr>
              <a:t> регламентирана в чл. 7, ал. 1 от Закона за „Държавен вестник“ (ЗДВ) в размер, определен от председателя на Народното събрание с разпореждане на основание на чл. 9, ал. 2 от ЗДВ, и същите постъпват по бюджета на Народното събрание, разходите за задължителното обнародване на обяви в „Държавен вестник“, заплащани чрез тези такси, по същество представляват държавна такса и следва да се отчитат като държавни такси на касова основа по</a:t>
            </a:r>
            <a:r>
              <a:rPr lang="bg-BG" sz="7200" i="1" dirty="0" smtClean="0">
                <a:solidFill>
                  <a:schemeClr val="tx1"/>
                </a:solidFill>
              </a:rPr>
              <a:t>      </a:t>
            </a:r>
            <a:r>
              <a:rPr lang="bg-BG" sz="7200" b="1" dirty="0" smtClean="0">
                <a:solidFill>
                  <a:schemeClr val="tx1"/>
                </a:solidFill>
              </a:rPr>
              <a:t>§ 19-01</a:t>
            </a:r>
            <a:r>
              <a:rPr lang="bg-BG" sz="7200" b="1" i="1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„Платени държавни данъци, такси, наказателни лихви и административни санкции” </a:t>
            </a:r>
            <a:r>
              <a:rPr lang="bg-BG" sz="7200" dirty="0" smtClean="0">
                <a:solidFill>
                  <a:schemeClr val="tx1"/>
                </a:solidFill>
              </a:rPr>
              <a:t>от ЕБК, а на начислена основа – по </a:t>
            </a:r>
            <a:r>
              <a:rPr lang="bg-BG" sz="7200" b="1" dirty="0" smtClean="0">
                <a:solidFill>
                  <a:schemeClr val="tx1"/>
                </a:solidFill>
              </a:rPr>
              <a:t>сметка 6061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„Разходи за държавни такси”</a:t>
            </a:r>
            <a:r>
              <a:rPr lang="bg-BG" sz="7200" dirty="0" smtClean="0">
                <a:solidFill>
                  <a:schemeClr val="tx1"/>
                </a:solidFill>
              </a:rPr>
              <a:t> от СБО. Счетоводна статия:</a:t>
            </a: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Д-т с/ка 6061 </a:t>
            </a:r>
            <a:r>
              <a:rPr lang="bg-BG" sz="7200" i="1" dirty="0" smtClean="0">
                <a:solidFill>
                  <a:schemeClr val="tx1"/>
                </a:solidFill>
              </a:rPr>
              <a:t>Разходи за държавни такси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 </a:t>
            </a:r>
            <a:r>
              <a:rPr lang="en-US" sz="7200" b="1" dirty="0" smtClean="0">
                <a:solidFill>
                  <a:schemeClr val="tx1"/>
                </a:solidFill>
              </a:rPr>
              <a:t> </a:t>
            </a:r>
            <a:r>
              <a:rPr lang="bg-BG" sz="7200" b="1" dirty="0" smtClean="0">
                <a:solidFill>
                  <a:schemeClr val="tx1"/>
                </a:solidFill>
              </a:rPr>
              <a:t>   </a:t>
            </a:r>
            <a:r>
              <a:rPr lang="en-US" sz="7200" b="1" dirty="0" smtClean="0">
                <a:solidFill>
                  <a:schemeClr val="tx1"/>
                </a:solidFill>
              </a:rPr>
              <a:t> </a:t>
            </a:r>
            <a:r>
              <a:rPr lang="bg-BG" sz="7200" b="1" dirty="0" smtClean="0">
                <a:solidFill>
                  <a:schemeClr val="tx1"/>
                </a:solidFill>
              </a:rPr>
              <a:t> К-т с/ка 5013</a:t>
            </a:r>
            <a:r>
              <a:rPr lang="bg-BG" sz="7200" i="1" dirty="0" smtClean="0">
                <a:solidFill>
                  <a:schemeClr val="tx1"/>
                </a:solidFill>
              </a:rPr>
              <a:t> Текущи банкови сметки в левове</a:t>
            </a:r>
          </a:p>
          <a:p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§ 19-01 </a:t>
            </a:r>
            <a:r>
              <a:rPr lang="bg-BG" sz="7200" i="1" dirty="0" smtClean="0">
                <a:solidFill>
                  <a:schemeClr val="tx1"/>
                </a:solidFill>
              </a:rPr>
              <a:t>„Платени държавни данъци, такси, наказателни лихви 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i="1" dirty="0" smtClean="0">
                <a:solidFill>
                  <a:schemeClr val="tx1"/>
                </a:solidFill>
              </a:rPr>
              <a:t>       и административни санкции” </a:t>
            </a:r>
            <a:r>
              <a:rPr lang="bg-BG" sz="7200" dirty="0" smtClean="0">
                <a:solidFill>
                  <a:schemeClr val="tx1"/>
                </a:solidFill>
              </a:rPr>
              <a:t>/ </a:t>
            </a:r>
          </a:p>
          <a:p>
            <a:pPr>
              <a:buNone/>
            </a:pPr>
            <a:r>
              <a:rPr lang="en-US" sz="7200" b="1" dirty="0" smtClean="0">
                <a:solidFill>
                  <a:schemeClr val="tx1"/>
                </a:solidFill>
              </a:rPr>
              <a:t>  </a:t>
            </a:r>
            <a:r>
              <a:rPr lang="bg-BG" sz="7200" b="1" dirty="0" smtClean="0">
                <a:solidFill>
                  <a:schemeClr val="tx1"/>
                </a:solidFill>
              </a:rPr>
              <a:t>           § 95-07 </a:t>
            </a:r>
            <a:r>
              <a:rPr lang="bg-BG" sz="7200" i="1" dirty="0" smtClean="0">
                <a:solidFill>
                  <a:schemeClr val="tx1"/>
                </a:solidFill>
              </a:rPr>
              <a:t>„Наличност в левове по сметки в края на периода (+)”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i="1" dirty="0" smtClean="0">
                <a:solidFill>
                  <a:schemeClr val="tx1"/>
                </a:solidFill>
              </a:rPr>
              <a:t> </a:t>
            </a:r>
            <a:endParaRPr lang="bg-BG" sz="7200" dirty="0" smtClean="0">
              <a:solidFill>
                <a:schemeClr val="tx1"/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75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1800" b="1" dirty="0" smtClean="0">
                <a:solidFill>
                  <a:schemeClr val="tx1"/>
                </a:solidFill>
                <a:latin typeface="+mn-lt"/>
              </a:rPr>
              <a:t>Отчитане на нотариални такси, таксите за частни съдебни изпълнители, съобщения в ежедневници</a:t>
            </a:r>
            <a:endParaRPr lang="bg-BG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16063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lvl="1"/>
            <a:endParaRPr lang="bg-BG" dirty="0" smtClean="0"/>
          </a:p>
          <a:p>
            <a:pPr>
              <a:buNone/>
            </a:pPr>
            <a:r>
              <a:rPr lang="bg-BG" sz="3600" dirty="0" smtClean="0">
                <a:solidFill>
                  <a:schemeClr val="tx1"/>
                </a:solidFill>
              </a:rPr>
              <a:t>      	В случаите, когато бюджетните организации </a:t>
            </a:r>
            <a:r>
              <a:rPr lang="bg-BG" sz="3600" b="1" i="1" dirty="0" smtClean="0">
                <a:solidFill>
                  <a:schemeClr val="tx1"/>
                </a:solidFill>
              </a:rPr>
              <a:t>заплащат такси, </a:t>
            </a:r>
            <a:r>
              <a:rPr lang="bg-BG" sz="3600" dirty="0" smtClean="0">
                <a:solidFill>
                  <a:schemeClr val="tx1"/>
                </a:solidFill>
              </a:rPr>
              <a:t>които независимо че са нормативно регламентирани по отделни закони с тарифи, не постъпват и </a:t>
            </a:r>
            <a:r>
              <a:rPr lang="bg-BG" sz="3600" b="1" i="1" dirty="0" smtClean="0">
                <a:solidFill>
                  <a:schemeClr val="tx1"/>
                </a:solidFill>
              </a:rPr>
              <a:t>не се отчитат като приходи по консолидираната фискална програма, </a:t>
            </a:r>
            <a:r>
              <a:rPr lang="bg-BG" sz="3600" dirty="0" smtClean="0">
                <a:solidFill>
                  <a:schemeClr val="tx1"/>
                </a:solidFill>
              </a:rPr>
              <a:t>заплащането на подобни такси се третира като унифицирана цена за предоставяне на съответната услуга (като </a:t>
            </a:r>
            <a:r>
              <a:rPr lang="bg-BG" sz="3600" i="1" dirty="0" smtClean="0">
                <a:solidFill>
                  <a:schemeClr val="tx1"/>
                </a:solidFill>
              </a:rPr>
              <a:t>например</a:t>
            </a:r>
            <a:r>
              <a:rPr lang="bg-BG" sz="3600" dirty="0" smtClean="0">
                <a:solidFill>
                  <a:schemeClr val="tx1"/>
                </a:solidFill>
              </a:rPr>
              <a:t> нотариални такси, таксите за частни съдебни изпълнители и др. подобни). 	Отчитат се като разходи за външни услуги, съответно на касова основа – по </a:t>
            </a:r>
            <a:r>
              <a:rPr lang="bg-BG" sz="3600" b="1" dirty="0" smtClean="0">
                <a:solidFill>
                  <a:schemeClr val="tx1"/>
                </a:solidFill>
              </a:rPr>
              <a:t>§§ 10-20</a:t>
            </a:r>
            <a:r>
              <a:rPr lang="bg-BG" sz="3600" dirty="0" smtClean="0">
                <a:solidFill>
                  <a:schemeClr val="tx1"/>
                </a:solidFill>
              </a:rPr>
              <a:t> </a:t>
            </a:r>
            <a:r>
              <a:rPr lang="bg-BG" sz="3600" i="1" dirty="0" smtClean="0">
                <a:solidFill>
                  <a:schemeClr val="tx1"/>
                </a:solidFill>
              </a:rPr>
              <a:t>„Разходи за външни услуги”</a:t>
            </a:r>
            <a:r>
              <a:rPr lang="bg-BG" sz="3600" dirty="0" smtClean="0">
                <a:solidFill>
                  <a:schemeClr val="tx1"/>
                </a:solidFill>
              </a:rPr>
              <a:t> от ЕБК, а на начислена основа – по </a:t>
            </a:r>
            <a:r>
              <a:rPr lang="bg-BG" sz="3600" b="1" dirty="0" smtClean="0">
                <a:solidFill>
                  <a:schemeClr val="tx1"/>
                </a:solidFill>
              </a:rPr>
              <a:t>сметка 6029</a:t>
            </a:r>
            <a:r>
              <a:rPr lang="bg-BG" sz="3600" dirty="0" smtClean="0">
                <a:solidFill>
                  <a:schemeClr val="tx1"/>
                </a:solidFill>
              </a:rPr>
              <a:t> </a:t>
            </a:r>
            <a:r>
              <a:rPr lang="bg-BG" sz="3600" i="1" dirty="0" smtClean="0">
                <a:solidFill>
                  <a:schemeClr val="tx1"/>
                </a:solidFill>
              </a:rPr>
              <a:t>„Други разходи за външни услуги”</a:t>
            </a:r>
            <a:r>
              <a:rPr lang="bg-BG" sz="3600" dirty="0" smtClean="0">
                <a:solidFill>
                  <a:schemeClr val="tx1"/>
                </a:solidFill>
              </a:rPr>
              <a:t> от СБО.</a:t>
            </a:r>
          </a:p>
          <a:p>
            <a:endParaRPr lang="bg-BG" sz="3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3600" b="1" dirty="0" smtClean="0">
                <a:solidFill>
                  <a:schemeClr val="tx1"/>
                </a:solidFill>
              </a:rPr>
              <a:t>      Д-т с/ка 6029 </a:t>
            </a:r>
            <a:r>
              <a:rPr lang="bg-BG" sz="3600" i="1" dirty="0" smtClean="0">
                <a:solidFill>
                  <a:schemeClr val="tx1"/>
                </a:solidFill>
              </a:rPr>
              <a:t>Други разходи за външни услуги</a:t>
            </a:r>
            <a:endParaRPr lang="bg-BG" sz="3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3600" b="1" dirty="0" smtClean="0">
                <a:solidFill>
                  <a:schemeClr val="tx1"/>
                </a:solidFill>
              </a:rPr>
              <a:t>              К-т с/ка 5013 </a:t>
            </a:r>
            <a:r>
              <a:rPr lang="bg-BG" sz="3600" i="1" dirty="0" smtClean="0">
                <a:solidFill>
                  <a:schemeClr val="tx1"/>
                </a:solidFill>
              </a:rPr>
              <a:t>Текущи банкови сметки в левове</a:t>
            </a:r>
          </a:p>
          <a:p>
            <a:endParaRPr lang="bg-BG" sz="3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3600" b="1" dirty="0" smtClean="0">
                <a:solidFill>
                  <a:schemeClr val="tx1"/>
                </a:solidFill>
              </a:rPr>
              <a:t>      § 10-20 </a:t>
            </a:r>
            <a:r>
              <a:rPr lang="bg-BG" sz="3600" i="1" dirty="0" smtClean="0">
                <a:solidFill>
                  <a:schemeClr val="tx1"/>
                </a:solidFill>
              </a:rPr>
              <a:t>„Разходи за външни услуги”</a:t>
            </a:r>
            <a:r>
              <a:rPr lang="bg-BG" sz="3600" b="1" dirty="0" smtClean="0">
                <a:solidFill>
                  <a:schemeClr val="tx1"/>
                </a:solidFill>
              </a:rPr>
              <a:t>/ </a:t>
            </a:r>
            <a:endParaRPr lang="bg-BG" sz="3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3600" b="1" dirty="0" smtClean="0">
                <a:solidFill>
                  <a:schemeClr val="tx1"/>
                </a:solidFill>
              </a:rPr>
              <a:t>             § 95-07 </a:t>
            </a:r>
            <a:r>
              <a:rPr lang="bg-BG" sz="3600" i="1" dirty="0" smtClean="0">
                <a:solidFill>
                  <a:schemeClr val="tx1"/>
                </a:solidFill>
              </a:rPr>
              <a:t>„Наличност в левове по сметки в края на периода (+)”</a:t>
            </a:r>
            <a:endParaRPr lang="bg-BG" sz="3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3600" dirty="0" smtClean="0">
                <a:solidFill>
                  <a:schemeClr val="tx1"/>
                </a:solidFill>
              </a:rPr>
              <a:t> </a:t>
            </a:r>
          </a:p>
          <a:p>
            <a:endParaRPr lang="bg-BG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76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686800" cy="952634"/>
          </a:xfrm>
        </p:spPr>
        <p:txBody>
          <a:bodyPr>
            <a:noAutofit/>
          </a:bodyPr>
          <a:lstStyle/>
          <a:p>
            <a:pPr lvl="1"/>
            <a:r>
              <a:rPr lang="bg-BG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2000" b="1" dirty="0" smtClean="0">
                <a:solidFill>
                  <a:schemeClr val="tx1"/>
                </a:solidFill>
                <a:latin typeface="+mn-lt"/>
              </a:rPr>
              <a:t>Възстановяване </a:t>
            </a:r>
            <a:r>
              <a:rPr lang="bg-BG" sz="2000" b="1" dirty="0">
                <a:solidFill>
                  <a:schemeClr val="tx1"/>
                </a:solidFill>
                <a:latin typeface="+mn-lt"/>
              </a:rPr>
              <a:t>на съдебни разноски, част от които ще се използват за юрисконсулско </a:t>
            </a:r>
            <a:r>
              <a:rPr lang="bg-BG" sz="2000" b="1" dirty="0" smtClean="0">
                <a:solidFill>
                  <a:schemeClr val="tx1"/>
                </a:solidFill>
                <a:latin typeface="+mn-lt"/>
              </a:rPr>
              <a:t>възнаграждение</a:t>
            </a:r>
            <a:r>
              <a:rPr lang="bg-BG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2000" b="1" dirty="0" smtClean="0">
                <a:solidFill>
                  <a:schemeClr val="tx1"/>
                </a:solidFill>
                <a:latin typeface="+mn-lt"/>
              </a:rPr>
              <a:t>– указания в </a:t>
            </a:r>
            <a:r>
              <a:rPr lang="bg-BG" sz="2000" b="1" dirty="0">
                <a:solidFill>
                  <a:schemeClr val="tx1"/>
                </a:solidFill>
                <a:latin typeface="+mn-lt"/>
              </a:rPr>
              <a:t>ДДС № 10 от 25.09.2012 г. на МФ</a:t>
            </a:r>
            <a:endParaRPr lang="bg-BG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57298"/>
            <a:ext cx="8686800" cy="53120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bg-BG" sz="5600" dirty="0" smtClean="0"/>
              <a:t>                 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		 Когато в резултат на съдебно решение </a:t>
            </a:r>
            <a:r>
              <a:rPr lang="bg-BG" sz="8000" b="1" i="1" u="sng" dirty="0" smtClean="0">
                <a:solidFill>
                  <a:schemeClr val="tx1"/>
                </a:solidFill>
              </a:rPr>
              <a:t>в полза на бюджетна организация </a:t>
            </a:r>
            <a:r>
              <a:rPr lang="bg-BG" sz="8000" dirty="0" smtClean="0">
                <a:solidFill>
                  <a:schemeClr val="tx1"/>
                </a:solidFill>
              </a:rPr>
              <a:t>е присъдено </a:t>
            </a:r>
            <a:r>
              <a:rPr lang="bg-BG" sz="8000" b="1" i="1" dirty="0" smtClean="0">
                <a:solidFill>
                  <a:schemeClr val="tx1"/>
                </a:solidFill>
              </a:rPr>
              <a:t>възстановяване от насрещната страна </a:t>
            </a:r>
            <a:r>
              <a:rPr lang="bg-BG" sz="8000" dirty="0" smtClean="0">
                <a:solidFill>
                  <a:schemeClr val="tx1"/>
                </a:solidFill>
              </a:rPr>
              <a:t>по дело на съдебни разноски в частта на изплатено юрисконсултско възнаграждение, за което бюджетната организация е ползвала свой персонал (свои служители – юристи), присъдените или постъпили суми се отчитат като приход, като се има предвид следното: </a:t>
            </a:r>
          </a:p>
          <a:p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    	За начисляване на разходите за съдебни разноски: разходи за вещи лица, адвокатски хонорари и др.</a:t>
            </a:r>
          </a:p>
          <a:p>
            <a:pPr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	</a:t>
            </a:r>
            <a:r>
              <a:rPr lang="bg-BG" sz="8000" b="1" dirty="0" smtClean="0">
                <a:solidFill>
                  <a:schemeClr val="tx1"/>
                </a:solidFill>
              </a:rPr>
              <a:t>Д-т с/ка 6091 </a:t>
            </a:r>
            <a:r>
              <a:rPr lang="bg-BG" sz="8000" i="1" dirty="0" smtClean="0">
                <a:solidFill>
                  <a:schemeClr val="tx1"/>
                </a:solidFill>
              </a:rPr>
              <a:t>Разходи за съдебни разноски и арбитраж</a:t>
            </a:r>
          </a:p>
          <a:p>
            <a:pPr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       в страната           	</a:t>
            </a:r>
            <a:r>
              <a:rPr lang="bg-BG" sz="8000" b="1" dirty="0" smtClean="0">
                <a:solidFill>
                  <a:schemeClr val="tx1"/>
                </a:solidFill>
              </a:rPr>
              <a:t>					3000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      К-т с/ка 5013   </a:t>
            </a:r>
            <a:r>
              <a:rPr lang="bg-BG" sz="8000" i="1" dirty="0" smtClean="0">
                <a:solidFill>
                  <a:schemeClr val="tx1"/>
                </a:solidFill>
              </a:rPr>
              <a:t>Текущи банкови сметки в левове</a:t>
            </a:r>
            <a:r>
              <a:rPr lang="bg-BG" sz="8000" b="1" dirty="0" smtClean="0">
                <a:solidFill>
                  <a:schemeClr val="tx1"/>
                </a:solidFill>
              </a:rPr>
              <a:t>                     3000    </a:t>
            </a: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§ 10-92 </a:t>
            </a:r>
            <a:r>
              <a:rPr lang="bg-BG" sz="8000" i="1" dirty="0" smtClean="0">
                <a:solidFill>
                  <a:schemeClr val="tx1"/>
                </a:solidFill>
              </a:rPr>
              <a:t>„Разходи за договорни санкции и неустойки, съдебни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       обезщетения и разноски”</a:t>
            </a:r>
            <a:r>
              <a:rPr lang="bg-BG" sz="8000" b="1" i="1" dirty="0" smtClean="0">
                <a:solidFill>
                  <a:schemeClr val="tx1"/>
                </a:solidFill>
              </a:rPr>
              <a:t>/					</a:t>
            </a:r>
            <a:r>
              <a:rPr lang="bg-BG" sz="8000" b="1" dirty="0" smtClean="0">
                <a:solidFill>
                  <a:schemeClr val="tx1"/>
                </a:solidFill>
              </a:rPr>
              <a:t>3000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        § 95-07 </a:t>
            </a:r>
            <a:r>
              <a:rPr lang="bg-BG" sz="8000" i="1" dirty="0" smtClean="0">
                <a:solidFill>
                  <a:schemeClr val="tx1"/>
                </a:solidFill>
              </a:rPr>
              <a:t>„Наличност в левове по сметки в края на</a:t>
            </a:r>
          </a:p>
          <a:p>
            <a:pPr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                периода (+)”</a:t>
            </a:r>
            <a:r>
              <a:rPr lang="bg-BG" sz="8000" b="1" dirty="0" smtClean="0">
                <a:solidFill>
                  <a:schemeClr val="tx1"/>
                </a:solidFill>
              </a:rPr>
              <a:t> 						3000   </a:t>
            </a:r>
            <a:r>
              <a:rPr lang="bg-BG" sz="7200" b="1" dirty="0" smtClean="0">
                <a:solidFill>
                  <a:schemeClr val="tx1"/>
                </a:solidFill>
              </a:rPr>
              <a:t>                            </a:t>
            </a:r>
            <a:endParaRPr lang="bg-BG" sz="7200" dirty="0" smtClean="0">
              <a:solidFill>
                <a:schemeClr val="tx1"/>
              </a:solidFill>
            </a:endParaRPr>
          </a:p>
          <a:p>
            <a:r>
              <a:rPr lang="bg-BG" sz="1800" dirty="0" smtClean="0">
                <a:solidFill>
                  <a:schemeClr val="tx1"/>
                </a:solidFill>
              </a:rPr>
              <a:t> </a:t>
            </a: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	</a:t>
            </a:r>
            <a:endParaRPr lang="bg-BG" sz="7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77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379512"/>
          </a:xfrm>
        </p:spPr>
        <p:txBody>
          <a:bodyPr>
            <a:normAutofit fontScale="90000"/>
          </a:bodyPr>
          <a:lstStyle/>
          <a:p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4292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r>
              <a:rPr lang="bg-BG" dirty="0" smtClean="0"/>
              <a:t> </a:t>
            </a:r>
          </a:p>
          <a:p>
            <a:pPr>
              <a:buNone/>
            </a:pPr>
            <a:r>
              <a:rPr lang="bg-BG" sz="6400" dirty="0" smtClean="0">
                <a:solidFill>
                  <a:schemeClr val="tx1"/>
                </a:solidFill>
              </a:rPr>
              <a:t>       </a:t>
            </a:r>
          </a:p>
          <a:p>
            <a:pPr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		При  възстановяване на разходите</a:t>
            </a:r>
            <a:r>
              <a:rPr lang="en-US" sz="8000" dirty="0" smtClean="0">
                <a:solidFill>
                  <a:schemeClr val="tx1"/>
                </a:solidFill>
              </a:rPr>
              <a:t> </a:t>
            </a:r>
            <a:r>
              <a:rPr lang="bg-BG" sz="8000" dirty="0" smtClean="0">
                <a:solidFill>
                  <a:schemeClr val="tx1"/>
                </a:solidFill>
              </a:rPr>
              <a:t>за съдебни разноски: </a:t>
            </a:r>
            <a:r>
              <a:rPr lang="en-US" sz="8000" dirty="0" smtClean="0">
                <a:solidFill>
                  <a:schemeClr val="tx1"/>
                </a:solidFill>
              </a:rPr>
              <a:t> </a:t>
            </a:r>
            <a:r>
              <a:rPr lang="bg-BG" sz="8000" b="1" i="1" dirty="0" smtClean="0">
                <a:solidFill>
                  <a:schemeClr val="tx1"/>
                </a:solidFill>
              </a:rPr>
              <a:t>при инцидентен характер:</a:t>
            </a: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Д-т с/ка 5013</a:t>
            </a:r>
            <a:r>
              <a:rPr lang="bg-BG" sz="8000" i="1" dirty="0" smtClean="0">
                <a:solidFill>
                  <a:schemeClr val="tx1"/>
                </a:solidFill>
              </a:rPr>
              <a:t> Текущи банкови сметки в левове	                </a:t>
            </a:r>
            <a:r>
              <a:rPr lang="bg-BG" sz="8000" b="1" dirty="0" smtClean="0">
                <a:solidFill>
                  <a:schemeClr val="tx1"/>
                </a:solidFill>
              </a:rPr>
              <a:t>3000</a:t>
            </a: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       К-т с/ка 6091    </a:t>
            </a:r>
            <a:r>
              <a:rPr lang="bg-BG" sz="8000" i="1" dirty="0" smtClean="0">
                <a:solidFill>
                  <a:schemeClr val="tx1"/>
                </a:solidFill>
              </a:rPr>
              <a:t>Разходи за съдебни разноски и арбитраж в   </a:t>
            </a:r>
          </a:p>
          <a:p>
            <a:pPr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              страната</a:t>
            </a:r>
            <a:r>
              <a:rPr lang="bg-BG" sz="8000" b="1" dirty="0" smtClean="0">
                <a:solidFill>
                  <a:schemeClr val="tx1"/>
                </a:solidFill>
              </a:rPr>
              <a:t>                                                                                      2500</a:t>
            </a:r>
            <a:r>
              <a:rPr lang="bg-BG" sz="8000" b="1" i="1" dirty="0" smtClean="0">
                <a:solidFill>
                  <a:schemeClr val="tx1"/>
                </a:solidFill>
              </a:rPr>
              <a:t>	</a:t>
            </a:r>
            <a:endParaRPr lang="bg-BG" sz="80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       К-т с/</a:t>
            </a:r>
            <a:r>
              <a:rPr lang="bg-BG" sz="8000" b="1" dirty="0" err="1" smtClean="0">
                <a:solidFill>
                  <a:schemeClr val="tx1"/>
                </a:solidFill>
              </a:rPr>
              <a:t>ка</a:t>
            </a:r>
            <a:r>
              <a:rPr lang="bg-BG" sz="8000" b="1" dirty="0" smtClean="0">
                <a:solidFill>
                  <a:schemeClr val="tx1"/>
                </a:solidFill>
              </a:rPr>
              <a:t> 7199 </a:t>
            </a:r>
            <a:r>
              <a:rPr lang="bg-BG" sz="8000" i="1" dirty="0" smtClean="0">
                <a:solidFill>
                  <a:schemeClr val="tx1"/>
                </a:solidFill>
              </a:rPr>
              <a:t>Други приходи  </a:t>
            </a:r>
            <a:r>
              <a:rPr lang="en-US" sz="8000" i="1" dirty="0" smtClean="0">
                <a:solidFill>
                  <a:schemeClr val="tx1"/>
                </a:solidFill>
              </a:rPr>
              <a:t>(</a:t>
            </a:r>
            <a:r>
              <a:rPr lang="bg-BG" sz="8000" b="1" i="1" dirty="0" smtClean="0">
                <a:solidFill>
                  <a:schemeClr val="tx1"/>
                </a:solidFill>
              </a:rPr>
              <a:t>в частта на </a:t>
            </a:r>
            <a:r>
              <a:rPr lang="bg-BG" sz="8000" b="1" i="1" dirty="0" err="1" smtClean="0">
                <a:solidFill>
                  <a:schemeClr val="tx1"/>
                </a:solidFill>
              </a:rPr>
              <a:t>юрисконсулското</a:t>
            </a:r>
            <a:r>
              <a:rPr lang="bg-BG" sz="8000" b="1" i="1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bg-BG" sz="8000" b="1" i="1" dirty="0" smtClean="0">
                <a:solidFill>
                  <a:schemeClr val="tx1"/>
                </a:solidFill>
              </a:rPr>
              <a:t>              възнаграждение</a:t>
            </a:r>
            <a:r>
              <a:rPr lang="en-US" sz="8000" dirty="0" smtClean="0">
                <a:solidFill>
                  <a:schemeClr val="tx1"/>
                </a:solidFill>
              </a:rPr>
              <a:t>)</a:t>
            </a:r>
            <a:r>
              <a:rPr lang="bg-BG" sz="8000" i="1" dirty="0" smtClean="0">
                <a:solidFill>
                  <a:schemeClr val="tx1"/>
                </a:solidFill>
              </a:rPr>
              <a:t>		                                               </a:t>
            </a:r>
            <a:r>
              <a:rPr lang="bg-BG" sz="8000" b="1" dirty="0" smtClean="0">
                <a:solidFill>
                  <a:schemeClr val="tx1"/>
                </a:solidFill>
              </a:rPr>
              <a:t>500</a:t>
            </a:r>
            <a:r>
              <a:rPr lang="bg-BG" sz="8000" i="1" dirty="0" smtClean="0">
                <a:solidFill>
                  <a:schemeClr val="tx1"/>
                </a:solidFill>
              </a:rPr>
              <a:t>			</a:t>
            </a:r>
            <a:endParaRPr lang="bg-BG" sz="80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§ 95-07 </a:t>
            </a:r>
            <a:r>
              <a:rPr lang="bg-BG" sz="8000" i="1" dirty="0" smtClean="0">
                <a:solidFill>
                  <a:schemeClr val="tx1"/>
                </a:solidFill>
              </a:rPr>
              <a:t>„Наличност в левове по сметки в края на периода (-)”</a:t>
            </a:r>
            <a:r>
              <a:rPr lang="bg-BG" sz="8000" b="1" dirty="0" smtClean="0">
                <a:solidFill>
                  <a:schemeClr val="tx1"/>
                </a:solidFill>
              </a:rPr>
              <a:t>/	    3000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       § 10-92 </a:t>
            </a:r>
            <a:r>
              <a:rPr lang="bg-BG" sz="8000" i="1" dirty="0" smtClean="0">
                <a:solidFill>
                  <a:schemeClr val="tx1"/>
                </a:solidFill>
              </a:rPr>
              <a:t>„Разходи за договорни санкции и неустойки, съдебни 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               обезщетения</a:t>
            </a:r>
            <a:r>
              <a:rPr lang="bg-BG" sz="8000" b="1" dirty="0" smtClean="0">
                <a:solidFill>
                  <a:schemeClr val="tx1"/>
                </a:solidFill>
              </a:rPr>
              <a:t>  </a:t>
            </a:r>
            <a:r>
              <a:rPr lang="bg-BG" sz="8000" i="1" dirty="0" smtClean="0">
                <a:solidFill>
                  <a:schemeClr val="tx1"/>
                </a:solidFill>
              </a:rPr>
              <a:t>и разноски (-)”</a:t>
            </a:r>
            <a:r>
              <a:rPr lang="bg-BG" sz="8000" b="1" dirty="0" smtClean="0">
                <a:solidFill>
                  <a:schemeClr val="tx1"/>
                </a:solidFill>
              </a:rPr>
              <a:t> 				    2500                           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             </a:t>
            </a:r>
            <a:r>
              <a:rPr lang="bg-BG" sz="8000" b="1" dirty="0" smtClean="0">
                <a:solidFill>
                  <a:schemeClr val="tx1"/>
                </a:solidFill>
              </a:rPr>
              <a:t> § 36-19</a:t>
            </a:r>
            <a:r>
              <a:rPr lang="bg-BG" sz="8000" i="1" dirty="0" smtClean="0">
                <a:solidFill>
                  <a:schemeClr val="tx1"/>
                </a:solidFill>
              </a:rPr>
              <a:t> „Други неданъчни приходи</a:t>
            </a:r>
            <a:r>
              <a:rPr lang="en-US" sz="8000" i="1" dirty="0" smtClean="0">
                <a:solidFill>
                  <a:schemeClr val="tx1"/>
                </a:solidFill>
              </a:rPr>
              <a:t> (</a:t>
            </a:r>
            <a:r>
              <a:rPr lang="bg-BG" sz="8000" i="1" dirty="0" smtClean="0">
                <a:solidFill>
                  <a:schemeClr val="tx1"/>
                </a:solidFill>
              </a:rPr>
              <a:t>+</a:t>
            </a:r>
            <a:r>
              <a:rPr lang="en-US" sz="8000" i="1" dirty="0" smtClean="0">
                <a:solidFill>
                  <a:schemeClr val="tx1"/>
                </a:solidFill>
              </a:rPr>
              <a:t>)</a:t>
            </a:r>
            <a:r>
              <a:rPr lang="bg-BG" sz="8000" i="1" dirty="0" smtClean="0">
                <a:solidFill>
                  <a:schemeClr val="tx1"/>
                </a:solidFill>
              </a:rPr>
              <a:t>” 			    </a:t>
            </a:r>
            <a:r>
              <a:rPr lang="bg-BG" sz="8000" b="1" dirty="0" smtClean="0">
                <a:solidFill>
                  <a:schemeClr val="tx1"/>
                </a:solidFill>
              </a:rPr>
              <a:t>  500</a:t>
            </a:r>
          </a:p>
          <a:p>
            <a:pPr>
              <a:buNone/>
            </a:pPr>
            <a:endParaRPr lang="bg-BG" sz="9600" i="1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bg-BG" sz="9600" dirty="0" smtClean="0">
                <a:solidFill>
                  <a:schemeClr val="tx1"/>
                </a:solidFill>
              </a:rPr>
              <a:t>      </a:t>
            </a:r>
            <a:r>
              <a:rPr lang="bg-BG" sz="9600" i="1" dirty="0" smtClean="0">
                <a:solidFill>
                  <a:schemeClr val="tx1"/>
                </a:solidFill>
              </a:rPr>
              <a:t>                     </a:t>
            </a:r>
            <a:endParaRPr lang="bg-BG" sz="9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9600" i="1" dirty="0" smtClean="0"/>
              <a:t> </a:t>
            </a:r>
            <a:endParaRPr lang="bg-BG" sz="9600" dirty="0" smtClean="0"/>
          </a:p>
          <a:p>
            <a:endParaRPr lang="bg-BG" sz="6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78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bg-BG" sz="1800" b="1" dirty="0" smtClean="0">
                <a:solidFill>
                  <a:schemeClr val="tx1"/>
                </a:solidFill>
              </a:rPr>
              <a:t>	В случай на издадено съдебно решение </a:t>
            </a:r>
            <a:r>
              <a:rPr lang="bg-BG" sz="1800" b="1" u="sng" dirty="0" smtClean="0">
                <a:solidFill>
                  <a:schemeClr val="tx1"/>
                </a:solidFill>
              </a:rPr>
              <a:t>срещу бюджетната организация</a:t>
            </a:r>
            <a:r>
              <a:rPr lang="bg-BG" sz="1800" b="1" dirty="0" smtClean="0">
                <a:solidFill>
                  <a:schemeClr val="tx1"/>
                </a:solidFill>
              </a:rPr>
              <a:t>:</a:t>
            </a:r>
          </a:p>
          <a:p>
            <a:pPr>
              <a:buNone/>
            </a:pPr>
            <a:r>
              <a:rPr lang="bg-BG" sz="1600" b="1" dirty="0" smtClean="0">
                <a:solidFill>
                  <a:schemeClr val="tx1"/>
                </a:solidFill>
              </a:rPr>
              <a:t>	Начисленото задължение към доставчик/изпълнител или съдия изпълнител:</a:t>
            </a:r>
          </a:p>
          <a:p>
            <a:pPr>
              <a:buNone/>
            </a:pPr>
            <a:r>
              <a:rPr lang="bg-BG" sz="1600" dirty="0" smtClean="0">
                <a:solidFill>
                  <a:schemeClr val="tx1"/>
                </a:solidFill>
              </a:rPr>
              <a:t>	</a:t>
            </a:r>
            <a:r>
              <a:rPr lang="bg-BG" sz="1600" b="1" dirty="0" err="1" smtClean="0">
                <a:solidFill>
                  <a:schemeClr val="tx1"/>
                </a:solidFill>
              </a:rPr>
              <a:t>Дт</a:t>
            </a:r>
            <a:r>
              <a:rPr lang="bg-BG" sz="1600" b="1" dirty="0" smtClean="0">
                <a:solidFill>
                  <a:schemeClr val="tx1"/>
                </a:solidFill>
              </a:rPr>
              <a:t> с/</a:t>
            </a:r>
            <a:r>
              <a:rPr lang="bg-BG" sz="1600" b="1" dirty="0" err="1" smtClean="0">
                <a:solidFill>
                  <a:schemeClr val="tx1"/>
                </a:solidFill>
              </a:rPr>
              <a:t>ка</a:t>
            </a:r>
            <a:r>
              <a:rPr lang="bg-BG" sz="1600" b="1" dirty="0" smtClean="0">
                <a:solidFill>
                  <a:schemeClr val="tx1"/>
                </a:solidFill>
              </a:rPr>
              <a:t> от раздели 2, 3, 6/ Кт с/</a:t>
            </a:r>
            <a:r>
              <a:rPr lang="bg-BG" sz="1600" b="1" dirty="0" err="1" smtClean="0">
                <a:solidFill>
                  <a:schemeClr val="tx1"/>
                </a:solidFill>
              </a:rPr>
              <a:t>ка</a:t>
            </a:r>
            <a:r>
              <a:rPr lang="bg-BG" sz="1600" b="1" dirty="0" smtClean="0">
                <a:solidFill>
                  <a:schemeClr val="tx1"/>
                </a:solidFill>
              </a:rPr>
              <a:t> 4010     10 000</a:t>
            </a:r>
          </a:p>
          <a:p>
            <a:pPr>
              <a:buNone/>
            </a:pPr>
            <a:r>
              <a:rPr lang="bg-BG" sz="1600" dirty="0" smtClean="0">
                <a:solidFill>
                  <a:schemeClr val="tx1"/>
                </a:solidFill>
              </a:rPr>
              <a:t>	Възстановяване на разходите по делото, заведено от ищеца на основание  решението на съда:</a:t>
            </a:r>
          </a:p>
          <a:p>
            <a:pPr>
              <a:buNone/>
            </a:pPr>
            <a:r>
              <a:rPr lang="bg-BG" sz="1600" b="1" dirty="0" err="1" smtClean="0">
                <a:solidFill>
                  <a:schemeClr val="tx1"/>
                </a:solidFill>
              </a:rPr>
              <a:t>Дт</a:t>
            </a:r>
            <a:r>
              <a:rPr lang="bg-BG" sz="1600" b="1" dirty="0" smtClean="0">
                <a:solidFill>
                  <a:schemeClr val="tx1"/>
                </a:solidFill>
              </a:rPr>
              <a:t> с/</a:t>
            </a:r>
            <a:r>
              <a:rPr lang="bg-BG" sz="1600" b="1" dirty="0" err="1" smtClean="0">
                <a:solidFill>
                  <a:schemeClr val="tx1"/>
                </a:solidFill>
              </a:rPr>
              <a:t>ка</a:t>
            </a:r>
            <a:r>
              <a:rPr lang="bg-BG" sz="1600" b="1" dirty="0" smtClean="0">
                <a:solidFill>
                  <a:schemeClr val="tx1"/>
                </a:solidFill>
              </a:rPr>
              <a:t> 6061 </a:t>
            </a:r>
            <a:r>
              <a:rPr lang="bg-BG" sz="1600" dirty="0" smtClean="0">
                <a:solidFill>
                  <a:schemeClr val="tx1"/>
                </a:solidFill>
              </a:rPr>
              <a:t>– за държавната такса                                 100</a:t>
            </a:r>
          </a:p>
          <a:p>
            <a:pPr>
              <a:buNone/>
            </a:pPr>
            <a:r>
              <a:rPr lang="bg-BG" sz="1600" b="1" dirty="0" err="1" smtClean="0">
                <a:solidFill>
                  <a:schemeClr val="tx1"/>
                </a:solidFill>
              </a:rPr>
              <a:t>Дт</a:t>
            </a:r>
            <a:r>
              <a:rPr lang="bg-BG" sz="1600" b="1" dirty="0" smtClean="0">
                <a:solidFill>
                  <a:schemeClr val="tx1"/>
                </a:solidFill>
              </a:rPr>
              <a:t> с/</a:t>
            </a:r>
            <a:r>
              <a:rPr lang="bg-BG" sz="1600" b="1" dirty="0" err="1" smtClean="0">
                <a:solidFill>
                  <a:schemeClr val="tx1"/>
                </a:solidFill>
              </a:rPr>
              <a:t>ка</a:t>
            </a:r>
            <a:r>
              <a:rPr lang="bg-BG" sz="1600" b="1" dirty="0" smtClean="0">
                <a:solidFill>
                  <a:schemeClr val="tx1"/>
                </a:solidFill>
              </a:rPr>
              <a:t> 6091 </a:t>
            </a:r>
            <a:r>
              <a:rPr lang="bg-BG" sz="1600" dirty="0" smtClean="0">
                <a:solidFill>
                  <a:schemeClr val="tx1"/>
                </a:solidFill>
              </a:rPr>
              <a:t>– за съдебните разноски                             300</a:t>
            </a:r>
          </a:p>
          <a:p>
            <a:pPr>
              <a:buNone/>
            </a:pPr>
            <a:r>
              <a:rPr lang="bg-BG" sz="1600" b="1" dirty="0" err="1" smtClean="0">
                <a:solidFill>
                  <a:schemeClr val="tx1"/>
                </a:solidFill>
              </a:rPr>
              <a:t>Дт</a:t>
            </a:r>
            <a:r>
              <a:rPr lang="bg-BG" sz="1600" b="1" dirty="0" smtClean="0">
                <a:solidFill>
                  <a:schemeClr val="tx1"/>
                </a:solidFill>
              </a:rPr>
              <a:t> с/</a:t>
            </a:r>
            <a:r>
              <a:rPr lang="bg-BG" sz="1600" b="1" dirty="0" err="1" smtClean="0">
                <a:solidFill>
                  <a:schemeClr val="tx1"/>
                </a:solidFill>
              </a:rPr>
              <a:t>ка</a:t>
            </a:r>
            <a:r>
              <a:rPr lang="bg-BG" sz="1600" b="1" dirty="0" smtClean="0">
                <a:solidFill>
                  <a:schemeClr val="tx1"/>
                </a:solidFill>
              </a:rPr>
              <a:t> 6095 </a:t>
            </a:r>
            <a:r>
              <a:rPr lang="bg-BG" sz="1600" dirty="0" smtClean="0">
                <a:solidFill>
                  <a:schemeClr val="tx1"/>
                </a:solidFill>
              </a:rPr>
              <a:t>– за  санкции и неустойки                            50</a:t>
            </a:r>
          </a:p>
          <a:p>
            <a:pPr>
              <a:buNone/>
            </a:pPr>
            <a:r>
              <a:rPr lang="bg-BG" sz="1600" b="1" dirty="0" err="1" smtClean="0">
                <a:solidFill>
                  <a:schemeClr val="tx1"/>
                </a:solidFill>
              </a:rPr>
              <a:t>Дт</a:t>
            </a:r>
            <a:r>
              <a:rPr lang="bg-BG" sz="1600" b="1" dirty="0" smtClean="0">
                <a:solidFill>
                  <a:schemeClr val="tx1"/>
                </a:solidFill>
              </a:rPr>
              <a:t> с/</a:t>
            </a:r>
            <a:r>
              <a:rPr lang="bg-BG" sz="1600" b="1" dirty="0" err="1" smtClean="0">
                <a:solidFill>
                  <a:schemeClr val="tx1"/>
                </a:solidFill>
              </a:rPr>
              <a:t>ка</a:t>
            </a:r>
            <a:r>
              <a:rPr lang="bg-BG" sz="1600" b="1" dirty="0" smtClean="0">
                <a:solidFill>
                  <a:schemeClr val="tx1"/>
                </a:solidFill>
              </a:rPr>
              <a:t> 6291 </a:t>
            </a:r>
            <a:r>
              <a:rPr lang="bg-BG" sz="1600" dirty="0" smtClean="0">
                <a:solidFill>
                  <a:schemeClr val="tx1"/>
                </a:solidFill>
              </a:rPr>
              <a:t>– за лихви                                                    </a:t>
            </a:r>
            <a:r>
              <a:rPr lang="bg-BG" sz="1600" dirty="0">
                <a:solidFill>
                  <a:schemeClr val="tx1"/>
                </a:solidFill>
              </a:rPr>
              <a:t> </a:t>
            </a:r>
            <a:r>
              <a:rPr lang="bg-BG" sz="1600" dirty="0" smtClean="0">
                <a:solidFill>
                  <a:schemeClr val="tx1"/>
                </a:solidFill>
              </a:rPr>
              <a:t>200</a:t>
            </a:r>
          </a:p>
          <a:p>
            <a:pPr>
              <a:buNone/>
            </a:pPr>
            <a:r>
              <a:rPr lang="bg-BG" sz="1600" dirty="0" smtClean="0">
                <a:solidFill>
                  <a:schemeClr val="tx1"/>
                </a:solidFill>
              </a:rPr>
              <a:t>      </a:t>
            </a:r>
            <a:r>
              <a:rPr lang="bg-BG" sz="1600" b="1" dirty="0" smtClean="0">
                <a:solidFill>
                  <a:schemeClr val="tx1"/>
                </a:solidFill>
              </a:rPr>
              <a:t>Кт с/</a:t>
            </a:r>
            <a:r>
              <a:rPr lang="bg-BG" sz="1600" b="1" dirty="0" err="1" smtClean="0">
                <a:solidFill>
                  <a:schemeClr val="tx1"/>
                </a:solidFill>
              </a:rPr>
              <a:t>ка</a:t>
            </a:r>
            <a:r>
              <a:rPr lang="bg-BG" sz="1600" b="1" dirty="0" smtClean="0">
                <a:solidFill>
                  <a:schemeClr val="tx1"/>
                </a:solidFill>
              </a:rPr>
              <a:t> 4010</a:t>
            </a:r>
            <a:r>
              <a:rPr lang="bg-BG" sz="1600" dirty="0" smtClean="0">
                <a:solidFill>
                  <a:schemeClr val="tx1"/>
                </a:solidFill>
              </a:rPr>
              <a:t> </a:t>
            </a:r>
            <a:r>
              <a:rPr lang="bg-BG" sz="1600" b="1" dirty="0" smtClean="0">
                <a:solidFill>
                  <a:schemeClr val="tx1"/>
                </a:solidFill>
              </a:rPr>
              <a:t>  </a:t>
            </a:r>
            <a:r>
              <a:rPr lang="bg-BG" sz="1600" dirty="0" smtClean="0">
                <a:solidFill>
                  <a:schemeClr val="tx1"/>
                </a:solidFill>
              </a:rPr>
              <a:t>- с дължимата сума                              650</a:t>
            </a:r>
          </a:p>
          <a:p>
            <a:pPr>
              <a:buNone/>
            </a:pPr>
            <a:endParaRPr lang="bg-BG" sz="1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1600" b="1" dirty="0" smtClean="0">
                <a:solidFill>
                  <a:schemeClr val="tx1"/>
                </a:solidFill>
              </a:rPr>
              <a:t>	Превеждане на задължението </a:t>
            </a:r>
            <a:r>
              <a:rPr lang="en-US" sz="1600" b="1" dirty="0" smtClean="0">
                <a:solidFill>
                  <a:schemeClr val="tx1"/>
                </a:solidFill>
              </a:rPr>
              <a:t>(</a:t>
            </a:r>
            <a:r>
              <a:rPr lang="bg-BG" sz="1600" b="1" dirty="0" smtClean="0">
                <a:solidFill>
                  <a:schemeClr val="tx1"/>
                </a:solidFill>
              </a:rPr>
              <a:t>главница и съдебни и др. разходи</a:t>
            </a:r>
            <a:r>
              <a:rPr lang="en-US" sz="1600" b="1" dirty="0" smtClean="0">
                <a:solidFill>
                  <a:schemeClr val="tx1"/>
                </a:solidFill>
              </a:rPr>
              <a:t>)</a:t>
            </a:r>
            <a:r>
              <a:rPr lang="bg-BG" sz="1600" b="1" dirty="0" smtClean="0">
                <a:solidFill>
                  <a:schemeClr val="tx1"/>
                </a:solidFill>
              </a:rPr>
              <a:t> на ищеца:</a:t>
            </a:r>
          </a:p>
          <a:p>
            <a:pPr>
              <a:buNone/>
            </a:pPr>
            <a:r>
              <a:rPr lang="bg-BG" sz="1600" b="1" dirty="0" err="1" smtClean="0">
                <a:solidFill>
                  <a:schemeClr val="tx1"/>
                </a:solidFill>
              </a:rPr>
              <a:t>Дт</a:t>
            </a:r>
            <a:r>
              <a:rPr lang="bg-BG" sz="1600" b="1" dirty="0" smtClean="0">
                <a:solidFill>
                  <a:schemeClr val="tx1"/>
                </a:solidFill>
              </a:rPr>
              <a:t> с/</a:t>
            </a:r>
            <a:r>
              <a:rPr lang="bg-BG" sz="1600" b="1" dirty="0" err="1" smtClean="0">
                <a:solidFill>
                  <a:schemeClr val="tx1"/>
                </a:solidFill>
              </a:rPr>
              <a:t>ка</a:t>
            </a:r>
            <a:r>
              <a:rPr lang="bg-BG" sz="1600" b="1" dirty="0" smtClean="0">
                <a:solidFill>
                  <a:schemeClr val="tx1"/>
                </a:solidFill>
              </a:rPr>
              <a:t> 4010  /                                                               </a:t>
            </a:r>
            <a:r>
              <a:rPr lang="bg-BG" sz="1600" dirty="0" smtClean="0">
                <a:solidFill>
                  <a:schemeClr val="tx1"/>
                </a:solidFill>
              </a:rPr>
              <a:t>10 650</a:t>
            </a:r>
          </a:p>
          <a:p>
            <a:pPr>
              <a:buNone/>
            </a:pPr>
            <a:r>
              <a:rPr lang="bg-BG" sz="1600" dirty="0" smtClean="0">
                <a:solidFill>
                  <a:schemeClr val="tx1"/>
                </a:solidFill>
              </a:rPr>
              <a:t>      </a:t>
            </a:r>
            <a:r>
              <a:rPr lang="bg-BG" sz="1600" b="1" dirty="0" smtClean="0">
                <a:solidFill>
                  <a:schemeClr val="tx1"/>
                </a:solidFill>
              </a:rPr>
              <a:t>Кт с/</a:t>
            </a:r>
            <a:r>
              <a:rPr lang="bg-BG" sz="1600" b="1" dirty="0" err="1" smtClean="0">
                <a:solidFill>
                  <a:schemeClr val="tx1"/>
                </a:solidFill>
              </a:rPr>
              <a:t>ка</a:t>
            </a:r>
            <a:r>
              <a:rPr lang="bg-BG" sz="1600" b="1" dirty="0" smtClean="0">
                <a:solidFill>
                  <a:schemeClr val="tx1"/>
                </a:solidFill>
              </a:rPr>
              <a:t> 5013                                                             </a:t>
            </a:r>
            <a:r>
              <a:rPr lang="bg-BG" sz="1600" dirty="0" smtClean="0">
                <a:solidFill>
                  <a:schemeClr val="tx1"/>
                </a:solidFill>
              </a:rPr>
              <a:t>10 650</a:t>
            </a:r>
          </a:p>
          <a:p>
            <a:pPr>
              <a:buNone/>
            </a:pPr>
            <a:r>
              <a:rPr lang="bg-BG" sz="1600" b="1" dirty="0" smtClean="0">
                <a:solidFill>
                  <a:schemeClr val="tx1"/>
                </a:solidFill>
              </a:rPr>
              <a:t>§ 52-00, § 10-15  /                                                           </a:t>
            </a:r>
            <a:r>
              <a:rPr lang="bg-BG" sz="1600" dirty="0" smtClean="0">
                <a:solidFill>
                  <a:schemeClr val="tx1"/>
                </a:solidFill>
              </a:rPr>
              <a:t>10 000</a:t>
            </a:r>
          </a:p>
          <a:p>
            <a:pPr>
              <a:buNone/>
            </a:pPr>
            <a:r>
              <a:rPr lang="bg-BG" sz="1600" b="1" dirty="0" smtClean="0">
                <a:solidFill>
                  <a:schemeClr val="tx1"/>
                </a:solidFill>
              </a:rPr>
              <a:t>§ 19-01  /                                                                              </a:t>
            </a:r>
            <a:r>
              <a:rPr lang="bg-BG" sz="1600" dirty="0" smtClean="0">
                <a:solidFill>
                  <a:schemeClr val="tx1"/>
                </a:solidFill>
              </a:rPr>
              <a:t>100</a:t>
            </a:r>
          </a:p>
          <a:p>
            <a:pPr>
              <a:buNone/>
            </a:pPr>
            <a:r>
              <a:rPr lang="bg-BG" sz="1600" b="1" dirty="0" smtClean="0">
                <a:solidFill>
                  <a:schemeClr val="tx1"/>
                </a:solidFill>
              </a:rPr>
              <a:t>§ 10-92    /                                                                            </a:t>
            </a:r>
            <a:r>
              <a:rPr lang="bg-BG" sz="1600" dirty="0" smtClean="0">
                <a:solidFill>
                  <a:schemeClr val="tx1"/>
                </a:solidFill>
              </a:rPr>
              <a:t>350</a:t>
            </a:r>
          </a:p>
          <a:p>
            <a:pPr>
              <a:buNone/>
            </a:pPr>
            <a:r>
              <a:rPr lang="bg-BG" sz="1600" b="1" dirty="0" smtClean="0">
                <a:solidFill>
                  <a:schemeClr val="tx1"/>
                </a:solidFill>
              </a:rPr>
              <a:t>§ 29-91 </a:t>
            </a:r>
            <a:r>
              <a:rPr lang="bg-BG" sz="1600" dirty="0" smtClean="0">
                <a:solidFill>
                  <a:schemeClr val="tx1"/>
                </a:solidFill>
              </a:rPr>
              <a:t>/                                                                               200</a:t>
            </a:r>
          </a:p>
          <a:p>
            <a:pPr>
              <a:buNone/>
            </a:pPr>
            <a:r>
              <a:rPr lang="bg-BG" sz="1600" dirty="0" smtClean="0">
                <a:solidFill>
                  <a:schemeClr val="tx1"/>
                </a:solidFill>
              </a:rPr>
              <a:t>      </a:t>
            </a:r>
            <a:r>
              <a:rPr lang="bg-BG" sz="1600" b="1" dirty="0" smtClean="0">
                <a:solidFill>
                  <a:schemeClr val="tx1"/>
                </a:solidFill>
              </a:rPr>
              <a:t>§ 95-07 </a:t>
            </a:r>
            <a:r>
              <a:rPr lang="en-US" sz="1600" b="1" dirty="0" smtClean="0">
                <a:solidFill>
                  <a:schemeClr val="tx1"/>
                </a:solidFill>
              </a:rPr>
              <a:t>(</a:t>
            </a:r>
            <a:r>
              <a:rPr lang="bg-BG" sz="1600" b="1" dirty="0" smtClean="0">
                <a:solidFill>
                  <a:schemeClr val="tx1"/>
                </a:solidFill>
              </a:rPr>
              <a:t>+</a:t>
            </a:r>
            <a:r>
              <a:rPr lang="en-US" sz="1600" b="1" dirty="0" smtClean="0">
                <a:solidFill>
                  <a:schemeClr val="tx1"/>
                </a:solidFill>
              </a:rPr>
              <a:t>)</a:t>
            </a:r>
            <a:r>
              <a:rPr lang="bg-BG" sz="1600" b="1" dirty="0" smtClean="0">
                <a:solidFill>
                  <a:schemeClr val="tx1"/>
                </a:solidFill>
              </a:rPr>
              <a:t>                                                                </a:t>
            </a:r>
            <a:r>
              <a:rPr lang="bg-BG" sz="1600" dirty="0" smtClean="0">
                <a:solidFill>
                  <a:schemeClr val="tx1"/>
                </a:solidFill>
              </a:rPr>
              <a:t>10 650</a:t>
            </a:r>
          </a:p>
          <a:p>
            <a:pPr>
              <a:buNone/>
            </a:pPr>
            <a:r>
              <a:rPr lang="bg-BG" sz="1600" dirty="0" smtClean="0">
                <a:solidFill>
                  <a:schemeClr val="tx1"/>
                </a:solidFill>
              </a:rPr>
              <a:t>	При превеждане на дължимите суми на съдия изпълнител се прилага </a:t>
            </a:r>
            <a:r>
              <a:rPr lang="bg-BG" sz="1600" b="1" i="1" dirty="0" smtClean="0">
                <a:solidFill>
                  <a:schemeClr val="tx1"/>
                </a:solidFill>
              </a:rPr>
              <a:t>смет</a:t>
            </a:r>
            <a:r>
              <a:rPr lang="bg-BG" sz="1600" b="1" dirty="0" smtClean="0">
                <a:solidFill>
                  <a:schemeClr val="tx1"/>
                </a:solidFill>
              </a:rPr>
              <a:t>ка 4897.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79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bg-BG" sz="2400" b="1" i="1" dirty="0" smtClean="0"/>
              <a:t>      Други случаи:</a:t>
            </a:r>
          </a:p>
          <a:p>
            <a:pPr>
              <a:buFont typeface="Wingdings" pitchFamily="2" charset="2"/>
              <a:buChar char="ü"/>
            </a:pPr>
            <a:r>
              <a:rPr lang="bg-BG" sz="2000" b="1" i="1" dirty="0" smtClean="0"/>
              <a:t>Получено дарение в натура от страната - книги за библиотека</a:t>
            </a:r>
            <a:r>
              <a:rPr lang="bg-BG" sz="2000" dirty="0" smtClean="0"/>
              <a:t>:</a:t>
            </a:r>
            <a:endParaRPr lang="en-US" sz="2000" dirty="0" smtClean="0"/>
          </a:p>
          <a:p>
            <a:pPr>
              <a:buNone/>
            </a:pPr>
            <a:r>
              <a:rPr lang="bg-BG" sz="2000" dirty="0" smtClean="0"/>
              <a:t>     Съгласно </a:t>
            </a:r>
            <a:r>
              <a:rPr lang="bg-BG" sz="2000" b="1" dirty="0" smtClean="0"/>
              <a:t>т. 19 от ДДС № 14 от 2013 г. </a:t>
            </a:r>
            <a:r>
              <a:rPr lang="bg-BG" sz="2000" dirty="0" smtClean="0"/>
              <a:t>на МФ:</a:t>
            </a:r>
          </a:p>
          <a:p>
            <a:pPr>
              <a:buNone/>
            </a:pPr>
            <a:r>
              <a:rPr lang="bg-BG" sz="2000" b="1" dirty="0" smtClean="0"/>
              <a:t>     </a:t>
            </a:r>
            <a:r>
              <a:rPr lang="bg-BG" sz="2000" b="1" u="sng" dirty="0" err="1" smtClean="0"/>
              <a:t>Отч</a:t>
            </a:r>
            <a:r>
              <a:rPr lang="bg-BG" sz="2000" b="1" u="sng" dirty="0" smtClean="0"/>
              <a:t>. гр. Бюджет:</a:t>
            </a:r>
          </a:p>
          <a:p>
            <a:pPr>
              <a:buNone/>
            </a:pPr>
            <a:r>
              <a:rPr lang="bg-BG" sz="2000" b="1" dirty="0" smtClean="0"/>
              <a:t>    </a:t>
            </a:r>
            <a:r>
              <a:rPr lang="bg-BG" sz="2000" b="1" dirty="0" err="1" smtClean="0"/>
              <a:t>Дт</a:t>
            </a:r>
            <a:r>
              <a:rPr lang="bg-BG" sz="2000" b="1" dirty="0" smtClean="0"/>
              <a:t> с/</a:t>
            </a:r>
            <a:r>
              <a:rPr lang="bg-BG" sz="2000" b="1" dirty="0" err="1" smtClean="0"/>
              <a:t>ка</a:t>
            </a:r>
            <a:r>
              <a:rPr lang="bg-BG" sz="2000" b="1" dirty="0" smtClean="0"/>
              <a:t> 6079/Кт </a:t>
            </a:r>
            <a:r>
              <a:rPr lang="bg-BG" sz="2000" b="1" u="sng" dirty="0" smtClean="0"/>
              <a:t>с/</a:t>
            </a:r>
            <a:r>
              <a:rPr lang="bg-BG" sz="2000" b="1" u="sng" dirty="0" err="1" smtClean="0"/>
              <a:t>ка</a:t>
            </a:r>
            <a:r>
              <a:rPr lang="bg-BG" sz="2000" b="1" u="sng" dirty="0" smtClean="0"/>
              <a:t> 741</a:t>
            </a:r>
            <a:r>
              <a:rPr lang="en-US" sz="2000" b="1" u="sng" dirty="0" smtClean="0"/>
              <a:t>4</a:t>
            </a:r>
            <a:r>
              <a:rPr lang="bg-BG" sz="2000" b="1" u="sng" dirty="0" smtClean="0"/>
              <a:t> !!!</a:t>
            </a:r>
          </a:p>
          <a:p>
            <a:pPr>
              <a:buNone/>
            </a:pPr>
            <a:r>
              <a:rPr lang="bg-BG" sz="2000" b="1" dirty="0" smtClean="0"/>
              <a:t>    </a:t>
            </a:r>
            <a:r>
              <a:rPr lang="bg-BG" sz="2000" b="1" u="sng" dirty="0" err="1" smtClean="0"/>
              <a:t>Отч</a:t>
            </a:r>
            <a:r>
              <a:rPr lang="bg-BG" sz="2000" b="1" u="sng" dirty="0" smtClean="0"/>
              <a:t>. гр. ДСД:</a:t>
            </a:r>
          </a:p>
          <a:p>
            <a:pPr>
              <a:buNone/>
            </a:pPr>
            <a:r>
              <a:rPr lang="bg-BG" sz="2000" b="1" dirty="0" smtClean="0"/>
              <a:t>    </a:t>
            </a:r>
            <a:r>
              <a:rPr lang="bg-BG" sz="2000" b="1" dirty="0" err="1" smtClean="0"/>
              <a:t>Дт</a:t>
            </a:r>
            <a:r>
              <a:rPr lang="bg-BG" sz="2000" b="1" dirty="0" smtClean="0"/>
              <a:t> с/</a:t>
            </a:r>
            <a:r>
              <a:rPr lang="bg-BG" sz="2000" b="1" dirty="0" err="1" smtClean="0"/>
              <a:t>ка</a:t>
            </a:r>
            <a:r>
              <a:rPr lang="bg-BG" sz="2000" b="1" dirty="0" smtClean="0"/>
              <a:t> 2204/Кт с/</a:t>
            </a:r>
            <a:r>
              <a:rPr lang="bg-BG" sz="2000" b="1" dirty="0" err="1" smtClean="0"/>
              <a:t>ка</a:t>
            </a:r>
            <a:r>
              <a:rPr lang="bg-BG" sz="2000" b="1" dirty="0" smtClean="0"/>
              <a:t> 7609</a:t>
            </a:r>
          </a:p>
          <a:p>
            <a:pPr>
              <a:buNone/>
            </a:pPr>
            <a:r>
              <a:rPr lang="bg-BG" sz="2000" b="1" dirty="0" smtClean="0"/>
              <a:t>     -----------------------------------------------</a:t>
            </a:r>
          </a:p>
          <a:p>
            <a:pPr>
              <a:buFont typeface="Wingdings" pitchFamily="2" charset="2"/>
              <a:buChar char="ü"/>
            </a:pPr>
            <a:r>
              <a:rPr lang="bg-BG" sz="2000" b="1" i="1" dirty="0" smtClean="0"/>
              <a:t>Установени при инвентаризация книги, неотчетени в предходен отчет:</a:t>
            </a:r>
          </a:p>
          <a:p>
            <a:pPr>
              <a:buNone/>
            </a:pPr>
            <a:r>
              <a:rPr lang="bg-BG" sz="2000" b="1" dirty="0" smtClean="0"/>
              <a:t>      </a:t>
            </a:r>
            <a:r>
              <a:rPr lang="bg-BG" sz="2000" b="1" u="sng" dirty="0" err="1" smtClean="0"/>
              <a:t>Отч</a:t>
            </a:r>
            <a:r>
              <a:rPr lang="bg-BG" sz="2000" b="1" u="sng" dirty="0" smtClean="0"/>
              <a:t>. гр. ДСД:</a:t>
            </a:r>
            <a:endParaRPr lang="bg-BG" sz="2000" b="1" i="1" dirty="0" smtClean="0"/>
          </a:p>
          <a:p>
            <a:pPr>
              <a:buNone/>
            </a:pPr>
            <a:r>
              <a:rPr lang="bg-BG" sz="2000" b="1" dirty="0" smtClean="0"/>
              <a:t>     </a:t>
            </a:r>
            <a:r>
              <a:rPr lang="bg-BG" sz="2000" b="1" dirty="0" err="1" smtClean="0"/>
              <a:t>Дт</a:t>
            </a:r>
            <a:r>
              <a:rPr lang="bg-BG" sz="2000" b="1" dirty="0" smtClean="0"/>
              <a:t> с/</a:t>
            </a:r>
            <a:r>
              <a:rPr lang="bg-BG" sz="2000" b="1" dirty="0" err="1" smtClean="0"/>
              <a:t>ка</a:t>
            </a:r>
            <a:r>
              <a:rPr lang="bg-BG" sz="2000" b="1" dirty="0" smtClean="0"/>
              <a:t> 2204/Кт </a:t>
            </a:r>
            <a:r>
              <a:rPr lang="bg-BG" sz="2000" b="1" u="sng" dirty="0" smtClean="0"/>
              <a:t>с/</a:t>
            </a:r>
            <a:r>
              <a:rPr lang="bg-BG" sz="2000" b="1" u="sng" dirty="0" err="1" smtClean="0"/>
              <a:t>ка</a:t>
            </a:r>
            <a:r>
              <a:rPr lang="bg-BG" sz="2000" b="1" u="sng" dirty="0" smtClean="0"/>
              <a:t> 7992 !!!</a:t>
            </a:r>
          </a:p>
          <a:p>
            <a:pPr>
              <a:buNone/>
            </a:pPr>
            <a:r>
              <a:rPr lang="bg-BG" sz="2000" b="1" dirty="0" smtClean="0"/>
              <a:t>     ---------------------------------------------</a:t>
            </a:r>
          </a:p>
          <a:p>
            <a:pPr>
              <a:buFont typeface="Wingdings" pitchFamily="2" charset="2"/>
              <a:buChar char="ü"/>
            </a:pPr>
            <a:r>
              <a:rPr lang="bg-BG" sz="2000" b="1" i="1" dirty="0" smtClean="0"/>
              <a:t>Преоценка </a:t>
            </a:r>
            <a:r>
              <a:rPr lang="en-US" sz="2000" b="1" i="1" dirty="0" smtClean="0"/>
              <a:t>(</a:t>
            </a:r>
            <a:r>
              <a:rPr lang="bg-BG" sz="2000" b="1" i="1" dirty="0" err="1" smtClean="0"/>
              <a:t>подоценка</a:t>
            </a:r>
            <a:r>
              <a:rPr lang="en-US" sz="2000" b="1" i="1" dirty="0" smtClean="0"/>
              <a:t>)</a:t>
            </a:r>
            <a:r>
              <a:rPr lang="bg-BG" sz="2000" b="1" i="1" dirty="0" smtClean="0"/>
              <a:t> на книги, както и </a:t>
            </a:r>
            <a:r>
              <a:rPr lang="bg-BG" sz="2000" b="1" i="1" dirty="0" err="1" smtClean="0"/>
              <a:t>обезценка</a:t>
            </a:r>
            <a:r>
              <a:rPr lang="bg-BG" sz="2000" b="1" i="1" dirty="0" smtClean="0"/>
              <a:t>:</a:t>
            </a:r>
          </a:p>
          <a:p>
            <a:pPr>
              <a:buNone/>
            </a:pPr>
            <a:r>
              <a:rPr lang="bg-BG" sz="2000" b="1" dirty="0" smtClean="0"/>
              <a:t>      </a:t>
            </a:r>
            <a:r>
              <a:rPr lang="bg-BG" sz="2000" b="1" u="sng" dirty="0" err="1" smtClean="0"/>
              <a:t>Отч</a:t>
            </a:r>
            <a:r>
              <a:rPr lang="bg-BG" sz="2000" b="1" u="sng" dirty="0" smtClean="0"/>
              <a:t>. гр. ДСД:</a:t>
            </a:r>
            <a:endParaRPr lang="bg-BG" sz="2000" b="1" i="1" dirty="0" smtClean="0"/>
          </a:p>
          <a:p>
            <a:pPr>
              <a:buNone/>
            </a:pPr>
            <a:r>
              <a:rPr lang="bg-BG" sz="2000" b="1" dirty="0" smtClean="0"/>
              <a:t>    !!!   </a:t>
            </a:r>
            <a:r>
              <a:rPr lang="bg-BG" sz="2000" b="1" dirty="0" err="1" smtClean="0"/>
              <a:t>Дт</a:t>
            </a:r>
            <a:r>
              <a:rPr lang="bg-BG" sz="2000" b="1" dirty="0" smtClean="0"/>
              <a:t> </a:t>
            </a:r>
            <a:r>
              <a:rPr lang="bg-BG" sz="2000" b="1" u="sng" dirty="0" smtClean="0"/>
              <a:t>с/</a:t>
            </a:r>
            <a:r>
              <a:rPr lang="bg-BG" sz="2000" b="1" u="sng" dirty="0" err="1" smtClean="0"/>
              <a:t>ка</a:t>
            </a:r>
            <a:r>
              <a:rPr lang="bg-BG" sz="2000" b="1" u="sng" dirty="0" smtClean="0"/>
              <a:t> 7801</a:t>
            </a:r>
            <a:r>
              <a:rPr lang="bg-BG" sz="2000" b="1" dirty="0" smtClean="0"/>
              <a:t>/Кт с/</a:t>
            </a:r>
            <a:r>
              <a:rPr lang="bg-BG" sz="2000" b="1" dirty="0" err="1" smtClean="0"/>
              <a:t>ка</a:t>
            </a:r>
            <a:r>
              <a:rPr lang="bg-BG" sz="2000" b="1" dirty="0" smtClean="0"/>
              <a:t> 2204</a:t>
            </a:r>
            <a:endParaRPr lang="bg-BG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8</a:t>
            </a:fld>
            <a:endParaRPr lang="bg-BG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9104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bg-BG" sz="2000" b="1" dirty="0" smtClean="0">
                <a:solidFill>
                  <a:schemeClr val="tx1"/>
                </a:solidFill>
                <a:latin typeface="+mn-lt"/>
              </a:rPr>
              <a:t>3. Признаване/непризнаване на приходи от помощи и дарения</a:t>
            </a:r>
            <a:br>
              <a:rPr lang="bg-BG" sz="2000" b="1" dirty="0" smtClean="0">
                <a:solidFill>
                  <a:schemeClr val="tx1"/>
                </a:solidFill>
                <a:latin typeface="+mn-lt"/>
              </a:rPr>
            </a:br>
            <a:endParaRPr lang="bg-BG" sz="2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400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just">
              <a:buNone/>
            </a:pPr>
            <a:r>
              <a:rPr lang="bg-BG" sz="1800" dirty="0" smtClean="0">
                <a:solidFill>
                  <a:schemeClr val="tx1"/>
                </a:solidFill>
              </a:rPr>
              <a:t>      	С указанията на МФ, дадени в ДДС № 14 от 2013 г. се въвеждат процедури за  признаването на приходите от помощи и дарения.</a:t>
            </a:r>
          </a:p>
          <a:p>
            <a:pPr lvl="0" algn="just">
              <a:buNone/>
            </a:pPr>
            <a:r>
              <a:rPr lang="bg-BG" sz="1800" b="1" i="1" dirty="0" smtClean="0">
                <a:solidFill>
                  <a:schemeClr val="tx1"/>
                </a:solidFill>
              </a:rPr>
              <a:t>    		 </a:t>
            </a:r>
            <a:r>
              <a:rPr lang="bg-BG" sz="1800" b="1" i="1" u="sng" dirty="0" smtClean="0">
                <a:solidFill>
                  <a:schemeClr val="tx1"/>
                </a:solidFill>
              </a:rPr>
              <a:t>В края на годината </a:t>
            </a:r>
            <a:r>
              <a:rPr lang="bg-BG" sz="1800" dirty="0" smtClean="0">
                <a:solidFill>
                  <a:schemeClr val="tx1"/>
                </a:solidFill>
              </a:rPr>
              <a:t>следва да се установи </a:t>
            </a:r>
            <a:r>
              <a:rPr lang="bg-BG" sz="1800" b="1" i="1" u="sng" dirty="0" smtClean="0">
                <a:solidFill>
                  <a:schemeClr val="tx1"/>
                </a:solidFill>
              </a:rPr>
              <a:t>сумата на неусвоените средства </a:t>
            </a:r>
            <a:r>
              <a:rPr lang="bg-BG" sz="1800" dirty="0" smtClean="0">
                <a:solidFill>
                  <a:schemeClr val="tx1"/>
                </a:solidFill>
              </a:rPr>
              <a:t>от получените помощи и дарения, отчетени като приход по сметки от </a:t>
            </a:r>
            <a:r>
              <a:rPr lang="bg-BG" sz="1800" b="1" dirty="0" smtClean="0">
                <a:solidFill>
                  <a:schemeClr val="tx1"/>
                </a:solidFill>
              </a:rPr>
              <a:t>група 74</a:t>
            </a:r>
            <a:r>
              <a:rPr lang="bg-BG" sz="1800" dirty="0" smtClean="0">
                <a:solidFill>
                  <a:schemeClr val="tx1"/>
                </a:solidFill>
              </a:rPr>
              <a:t> (</a:t>
            </a:r>
            <a:r>
              <a:rPr lang="bg-BG" sz="1800" b="1" dirty="0" smtClean="0">
                <a:solidFill>
                  <a:schemeClr val="tx1"/>
                </a:solidFill>
              </a:rPr>
              <a:t>подгрупи 741, 747, 748 и 749</a:t>
            </a:r>
            <a:r>
              <a:rPr lang="bg-BG" sz="1800" dirty="0" smtClean="0">
                <a:solidFill>
                  <a:schemeClr val="tx1"/>
                </a:solidFill>
              </a:rPr>
              <a:t>). В изпълнение на принципа за начисляване, регламентиран в чл. 26, ал. 1, т. 4 от ЗСч, с неусвоената сума от получените помощи и дарения  </a:t>
            </a:r>
            <a:r>
              <a:rPr lang="bg-BG" sz="1800" b="1" u="sng" dirty="0" smtClean="0">
                <a:solidFill>
                  <a:schemeClr val="tx1"/>
                </a:solidFill>
              </a:rPr>
              <a:t>от физически лица и от небюджетни предприятия </a:t>
            </a:r>
            <a:r>
              <a:rPr lang="en-US" sz="1800" b="1" u="sng" dirty="0" smtClean="0">
                <a:solidFill>
                  <a:schemeClr val="tx1"/>
                </a:solidFill>
              </a:rPr>
              <a:t>(</a:t>
            </a:r>
            <a:r>
              <a:rPr lang="bg-BG" sz="1800" b="1" u="sng" dirty="0" smtClean="0">
                <a:solidFill>
                  <a:schemeClr val="tx1"/>
                </a:solidFill>
              </a:rPr>
              <a:t>стопански и нестопански организации</a:t>
            </a:r>
            <a:r>
              <a:rPr lang="en-US" sz="1800" b="1" u="sng" dirty="0" smtClean="0">
                <a:solidFill>
                  <a:schemeClr val="tx1"/>
                </a:solidFill>
              </a:rPr>
              <a:t>)</a:t>
            </a:r>
            <a:r>
              <a:rPr lang="bg-BG" sz="1800" b="1" u="sng" dirty="0" smtClean="0">
                <a:solidFill>
                  <a:schemeClr val="tx1"/>
                </a:solidFill>
              </a:rPr>
              <a:t>, изразили своята воля </a:t>
            </a:r>
            <a:r>
              <a:rPr lang="bg-BG" sz="1800" dirty="0" smtClean="0">
                <a:solidFill>
                  <a:schemeClr val="tx1"/>
                </a:solidFill>
              </a:rPr>
              <a:t>за използване на дарението, се съставя статията:</a:t>
            </a:r>
          </a:p>
          <a:p>
            <a:pPr algn="just">
              <a:buNone/>
            </a:pPr>
            <a:r>
              <a:rPr lang="bg-BG" sz="1800" dirty="0" smtClean="0">
                <a:solidFill>
                  <a:schemeClr val="tx1"/>
                </a:solidFill>
              </a:rPr>
              <a:t>     		 Към </a:t>
            </a:r>
            <a:r>
              <a:rPr lang="bg-BG" sz="1800" b="1" i="1" dirty="0" smtClean="0">
                <a:solidFill>
                  <a:schemeClr val="tx1"/>
                </a:solidFill>
              </a:rPr>
              <a:t>31 декември</a:t>
            </a:r>
            <a:r>
              <a:rPr lang="bg-BG" sz="1800" dirty="0" smtClean="0">
                <a:solidFill>
                  <a:schemeClr val="tx1"/>
                </a:solidFill>
              </a:rPr>
              <a:t> на отчетната година:</a:t>
            </a:r>
          </a:p>
          <a:p>
            <a:pPr algn="just">
              <a:buNone/>
            </a:pPr>
            <a:r>
              <a:rPr lang="bg-BG" sz="1800" b="1" dirty="0" smtClean="0">
                <a:solidFill>
                  <a:schemeClr val="tx1"/>
                </a:solidFill>
              </a:rPr>
              <a:t>       Д-т с/ки  от подгрупа 740</a:t>
            </a:r>
            <a:r>
              <a:rPr lang="bg-BG" sz="1800" dirty="0" smtClean="0">
                <a:solidFill>
                  <a:schemeClr val="tx1"/>
                </a:solidFill>
              </a:rPr>
              <a:t> </a:t>
            </a:r>
            <a:r>
              <a:rPr lang="bg-BG" sz="1800" i="1" dirty="0" smtClean="0">
                <a:solidFill>
                  <a:schemeClr val="tx1"/>
                </a:solidFill>
              </a:rPr>
              <a:t>Коректив на приходите от помощи и дарения</a:t>
            </a:r>
            <a:endParaRPr lang="bg-BG" sz="18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1800" dirty="0" smtClean="0">
                <a:solidFill>
                  <a:schemeClr val="tx1"/>
                </a:solidFill>
              </a:rPr>
              <a:t>              </a:t>
            </a:r>
            <a:r>
              <a:rPr lang="bg-BG" sz="1800" b="1" dirty="0" smtClean="0">
                <a:solidFill>
                  <a:schemeClr val="tx1"/>
                </a:solidFill>
              </a:rPr>
              <a:t>К-т с/ка 4989</a:t>
            </a:r>
            <a:r>
              <a:rPr lang="bg-BG" sz="1800" dirty="0" smtClean="0">
                <a:solidFill>
                  <a:schemeClr val="tx1"/>
                </a:solidFill>
              </a:rPr>
              <a:t> </a:t>
            </a:r>
            <a:r>
              <a:rPr lang="bg-BG" sz="1800" i="1" dirty="0" smtClean="0">
                <a:solidFill>
                  <a:schemeClr val="tx1"/>
                </a:solidFill>
              </a:rPr>
              <a:t>Коректив за неусвоени помощи и дарения</a:t>
            </a:r>
            <a:endParaRPr lang="bg-BG" sz="18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1800" i="1" dirty="0" smtClean="0">
                <a:solidFill>
                  <a:schemeClr val="tx1"/>
                </a:solidFill>
              </a:rPr>
              <a:t> </a:t>
            </a:r>
            <a:endParaRPr lang="bg-BG" sz="18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1800" dirty="0" smtClean="0">
                <a:solidFill>
                  <a:schemeClr val="tx1"/>
                </a:solidFill>
              </a:rPr>
              <a:t>      	В </a:t>
            </a:r>
            <a:r>
              <a:rPr lang="bg-BG" sz="1800" b="1" i="1" dirty="0" smtClean="0">
                <a:solidFill>
                  <a:schemeClr val="tx1"/>
                </a:solidFill>
              </a:rPr>
              <a:t>началото на следващата година</a:t>
            </a:r>
            <a:r>
              <a:rPr lang="bg-BG" sz="1800" dirty="0" smtClean="0">
                <a:solidFill>
                  <a:schemeClr val="tx1"/>
                </a:solidFill>
              </a:rPr>
              <a:t> коректива за неусвоените помощи и дарения се сторнира със същата сума </a:t>
            </a:r>
            <a:r>
              <a:rPr lang="en-US" sz="1800" dirty="0" smtClean="0">
                <a:solidFill>
                  <a:schemeClr val="tx1"/>
                </a:solidFill>
              </a:rPr>
              <a:t>(</a:t>
            </a:r>
            <a:r>
              <a:rPr lang="bg-BG" sz="1800" b="1" i="1" dirty="0" smtClean="0">
                <a:solidFill>
                  <a:schemeClr val="tx1"/>
                </a:solidFill>
              </a:rPr>
              <a:t>червено сторно</a:t>
            </a:r>
            <a:r>
              <a:rPr lang="en-US" sz="1800" dirty="0" smtClean="0">
                <a:solidFill>
                  <a:schemeClr val="tx1"/>
                </a:solidFill>
              </a:rPr>
              <a:t>)</a:t>
            </a:r>
            <a:r>
              <a:rPr lang="bg-BG" sz="1800" dirty="0" smtClean="0">
                <a:solidFill>
                  <a:schemeClr val="tx1"/>
                </a:solidFill>
              </a:rPr>
              <a:t>:</a:t>
            </a:r>
          </a:p>
          <a:p>
            <a:pPr algn="just">
              <a:buNone/>
            </a:pPr>
            <a:r>
              <a:rPr lang="bg-BG" sz="1800" b="1" dirty="0" smtClean="0">
                <a:solidFill>
                  <a:srgbClr val="FF0000"/>
                </a:solidFill>
              </a:rPr>
              <a:t>      Д-т с/ки от подгр. 740</a:t>
            </a:r>
            <a:r>
              <a:rPr lang="bg-BG" sz="1800" i="1" dirty="0" smtClean="0">
                <a:solidFill>
                  <a:srgbClr val="FF0000"/>
                </a:solidFill>
              </a:rPr>
              <a:t> Коректив на приходите от помощи и дарения </a:t>
            </a:r>
            <a:r>
              <a:rPr lang="bg-BG" sz="1800" b="1" i="1" dirty="0" smtClean="0">
                <a:solidFill>
                  <a:srgbClr val="FF0000"/>
                </a:solidFill>
              </a:rPr>
              <a:t>черв. сторно</a:t>
            </a:r>
          </a:p>
          <a:p>
            <a:pPr algn="just">
              <a:buNone/>
            </a:pPr>
            <a:r>
              <a:rPr lang="bg-BG" sz="1800" b="1" dirty="0" smtClean="0">
                <a:solidFill>
                  <a:srgbClr val="FF0000"/>
                </a:solidFill>
              </a:rPr>
              <a:t>              К-т с/ка 4989</a:t>
            </a:r>
            <a:r>
              <a:rPr lang="bg-BG" sz="1800" dirty="0" smtClean="0">
                <a:solidFill>
                  <a:srgbClr val="FF0000"/>
                </a:solidFill>
              </a:rPr>
              <a:t> </a:t>
            </a:r>
            <a:r>
              <a:rPr lang="bg-BG" sz="1800" i="1" dirty="0" smtClean="0">
                <a:solidFill>
                  <a:srgbClr val="FF0000"/>
                </a:solidFill>
              </a:rPr>
              <a:t>Коректив за неусвоени помощи и дарения</a:t>
            </a:r>
            <a:r>
              <a:rPr lang="bg-BG" sz="1800" dirty="0" smtClean="0">
                <a:solidFill>
                  <a:srgbClr val="FF0000"/>
                </a:solidFill>
              </a:rPr>
              <a:t> </a:t>
            </a:r>
            <a:r>
              <a:rPr lang="bg-BG" sz="1800" b="1" i="1" dirty="0" smtClean="0">
                <a:solidFill>
                  <a:srgbClr val="FF0000"/>
                </a:solidFill>
              </a:rPr>
              <a:t>червено сторно</a:t>
            </a:r>
            <a:endParaRPr lang="bg-BG" sz="18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bg-BG" sz="1800" dirty="0" smtClean="0">
                <a:solidFill>
                  <a:srgbClr val="FF0000"/>
                </a:solidFill>
              </a:rPr>
              <a:t> </a:t>
            </a:r>
          </a:p>
          <a:p>
            <a:endParaRPr lang="bg-BG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80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14356"/>
            <a:ext cx="8686800" cy="58109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bg-BG" b="1" dirty="0" smtClean="0"/>
              <a:t> </a:t>
            </a:r>
            <a:r>
              <a:rPr lang="bg-BG" dirty="0" smtClean="0"/>
              <a:t> </a:t>
            </a:r>
          </a:p>
          <a:p>
            <a:pPr lvl="0" algn="just">
              <a:buNone/>
            </a:pPr>
            <a:r>
              <a:rPr lang="bg-BG" sz="8000" b="1" i="1" dirty="0" smtClean="0">
                <a:solidFill>
                  <a:schemeClr val="tx1"/>
                </a:solidFill>
              </a:rPr>
              <a:t>     		В обратния случай, </a:t>
            </a:r>
            <a:r>
              <a:rPr lang="bg-BG" sz="8000" dirty="0" smtClean="0">
                <a:solidFill>
                  <a:schemeClr val="tx1"/>
                </a:solidFill>
              </a:rPr>
              <a:t>когато бюджетната организация е извършила разходи или е придобила активи за сметка на своя бюджет, които ще се финансират от донори на помощи и дарения и към 31 декември не е получила тези средства, тя оценява размера на изразходваните средства от бюджета </a:t>
            </a:r>
            <a:r>
              <a:rPr lang="en-US" sz="8000" dirty="0" smtClean="0">
                <a:solidFill>
                  <a:schemeClr val="tx1"/>
                </a:solidFill>
              </a:rPr>
              <a:t>(</a:t>
            </a:r>
            <a:r>
              <a:rPr lang="bg-BG" sz="8000" dirty="0" smtClean="0">
                <a:solidFill>
                  <a:schemeClr val="tx1"/>
                </a:solidFill>
              </a:rPr>
              <a:t>само за допустимите разходи</a:t>
            </a:r>
            <a:r>
              <a:rPr lang="en-US" sz="8000" dirty="0" smtClean="0">
                <a:solidFill>
                  <a:schemeClr val="tx1"/>
                </a:solidFill>
              </a:rPr>
              <a:t>)</a:t>
            </a:r>
            <a:r>
              <a:rPr lang="bg-BG" sz="8000" dirty="0" smtClean="0">
                <a:solidFill>
                  <a:schemeClr val="tx1"/>
                </a:solidFill>
              </a:rPr>
              <a:t>, като счетоводната статия е следната:</a:t>
            </a:r>
          </a:p>
          <a:p>
            <a:pPr algn="just">
              <a:buNone/>
            </a:pPr>
            <a:r>
              <a:rPr lang="bg-BG" sz="8000" b="1" i="1" dirty="0" smtClean="0">
                <a:solidFill>
                  <a:schemeClr val="tx1"/>
                </a:solidFill>
              </a:rPr>
              <a:t>		</a:t>
            </a:r>
            <a:r>
              <a:rPr lang="bg-BG" sz="8000" b="1" u="sng" dirty="0" smtClean="0">
                <a:solidFill>
                  <a:schemeClr val="tx1"/>
                </a:solidFill>
              </a:rPr>
              <a:t>Към</a:t>
            </a:r>
            <a:r>
              <a:rPr lang="bg-BG" sz="8000" b="1" i="1" u="sng" dirty="0" smtClean="0">
                <a:solidFill>
                  <a:schemeClr val="tx1"/>
                </a:solidFill>
              </a:rPr>
              <a:t> 31 декември </a:t>
            </a:r>
            <a:r>
              <a:rPr lang="bg-BG" sz="8000" b="1" u="sng" dirty="0" smtClean="0">
                <a:solidFill>
                  <a:schemeClr val="tx1"/>
                </a:solidFill>
              </a:rPr>
              <a:t>на отчетната година:</a:t>
            </a:r>
          </a:p>
          <a:p>
            <a:pPr algn="just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Д-т с/ка 4980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Коректив за вземания за помощи и дарения</a:t>
            </a:r>
            <a:endParaRPr lang="bg-BG" sz="8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       К-т с/ки  от подгрупа 740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Коректив на приходите от помощи и  </a:t>
            </a:r>
          </a:p>
          <a:p>
            <a:pPr algn="just"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              дарения</a:t>
            </a:r>
            <a:endParaRPr lang="bg-BG" sz="8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 </a:t>
            </a:r>
          </a:p>
          <a:p>
            <a:pPr algn="just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 		 В </a:t>
            </a:r>
            <a:r>
              <a:rPr lang="bg-BG" sz="8000" b="1" i="1" dirty="0" smtClean="0">
                <a:solidFill>
                  <a:schemeClr val="tx1"/>
                </a:solidFill>
              </a:rPr>
              <a:t>началото на следващата година</a:t>
            </a:r>
            <a:r>
              <a:rPr lang="bg-BG" sz="8000" dirty="0" smtClean="0">
                <a:solidFill>
                  <a:schemeClr val="tx1"/>
                </a:solidFill>
              </a:rPr>
              <a:t> коректива за  вземания за помощи и дарения се сторнира със същата сума </a:t>
            </a:r>
            <a:r>
              <a:rPr lang="en-US" sz="8000" dirty="0" smtClean="0">
                <a:solidFill>
                  <a:schemeClr val="tx1"/>
                </a:solidFill>
              </a:rPr>
              <a:t>(</a:t>
            </a:r>
            <a:r>
              <a:rPr lang="bg-BG" sz="8000" dirty="0" smtClean="0">
                <a:solidFill>
                  <a:schemeClr val="tx1"/>
                </a:solidFill>
              </a:rPr>
              <a:t>червено сторно</a:t>
            </a:r>
            <a:r>
              <a:rPr lang="en-US" sz="8000" dirty="0" smtClean="0">
                <a:solidFill>
                  <a:schemeClr val="tx1"/>
                </a:solidFill>
              </a:rPr>
              <a:t>)</a:t>
            </a:r>
            <a:r>
              <a:rPr lang="bg-BG" sz="8000" dirty="0" smtClean="0">
                <a:solidFill>
                  <a:schemeClr val="tx1"/>
                </a:solidFill>
              </a:rPr>
              <a:t>:</a:t>
            </a:r>
          </a:p>
          <a:p>
            <a:pPr algn="just">
              <a:buNone/>
            </a:pPr>
            <a:r>
              <a:rPr lang="bg-BG" sz="8000" b="1" dirty="0" smtClean="0">
                <a:solidFill>
                  <a:srgbClr val="FF0000"/>
                </a:solidFill>
              </a:rPr>
              <a:t>       Д-т с/ка</a:t>
            </a:r>
            <a:r>
              <a:rPr lang="bg-BG" sz="8000" dirty="0" smtClean="0">
                <a:solidFill>
                  <a:srgbClr val="FF0000"/>
                </a:solidFill>
              </a:rPr>
              <a:t> </a:t>
            </a:r>
            <a:r>
              <a:rPr lang="bg-BG" sz="8000" b="1" dirty="0" smtClean="0">
                <a:solidFill>
                  <a:srgbClr val="FF0000"/>
                </a:solidFill>
              </a:rPr>
              <a:t>4980</a:t>
            </a:r>
            <a:r>
              <a:rPr lang="bg-BG" sz="8000" dirty="0" smtClean="0">
                <a:solidFill>
                  <a:srgbClr val="FF0000"/>
                </a:solidFill>
              </a:rPr>
              <a:t> </a:t>
            </a:r>
            <a:r>
              <a:rPr lang="bg-BG" sz="8000" i="1" dirty="0" smtClean="0">
                <a:solidFill>
                  <a:srgbClr val="FF0000"/>
                </a:solidFill>
              </a:rPr>
              <a:t>Коректив за вземания за помощи и дарения</a:t>
            </a:r>
            <a:r>
              <a:rPr lang="bg-BG" sz="8000" dirty="0" smtClean="0">
                <a:solidFill>
                  <a:srgbClr val="FF0000"/>
                </a:solidFill>
              </a:rPr>
              <a:t> </a:t>
            </a:r>
          </a:p>
          <a:p>
            <a:pPr algn="just">
              <a:buNone/>
            </a:pPr>
            <a:r>
              <a:rPr lang="bg-BG" sz="8000" b="1" i="1" dirty="0" smtClean="0">
                <a:solidFill>
                  <a:srgbClr val="FF0000"/>
                </a:solidFill>
              </a:rPr>
              <a:t>        - червено </a:t>
            </a:r>
            <a:r>
              <a:rPr lang="bg-BG" sz="8000" b="1" i="1" dirty="0" err="1" smtClean="0">
                <a:solidFill>
                  <a:srgbClr val="FF0000"/>
                </a:solidFill>
              </a:rPr>
              <a:t>сторно</a:t>
            </a:r>
            <a:endParaRPr lang="bg-BG" sz="80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bg-BG" sz="8000" b="1" dirty="0" smtClean="0">
                <a:solidFill>
                  <a:srgbClr val="FF0000"/>
                </a:solidFill>
              </a:rPr>
              <a:t>              К-т с/ки от подгр. 740</a:t>
            </a:r>
            <a:r>
              <a:rPr lang="bg-BG" sz="8000" i="1" dirty="0" smtClean="0">
                <a:solidFill>
                  <a:srgbClr val="FF0000"/>
                </a:solidFill>
              </a:rPr>
              <a:t> Коректив на приходите от помощи и дарения </a:t>
            </a:r>
          </a:p>
          <a:p>
            <a:pPr algn="just">
              <a:buNone/>
            </a:pPr>
            <a:r>
              <a:rPr lang="bg-BG" sz="8000" b="1" i="1" dirty="0" smtClean="0">
                <a:solidFill>
                  <a:srgbClr val="FF0000"/>
                </a:solidFill>
              </a:rPr>
              <a:t>               - червено  сторно</a:t>
            </a:r>
          </a:p>
          <a:p>
            <a:pPr>
              <a:buNone/>
            </a:pPr>
            <a:r>
              <a:rPr lang="bg-BG" sz="8000" b="1" i="1" dirty="0" smtClean="0">
                <a:solidFill>
                  <a:srgbClr val="FF0000"/>
                </a:solidFill>
              </a:rPr>
              <a:t>                                             </a:t>
            </a:r>
            <a:endParaRPr lang="bg-BG" sz="8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bg-BG" sz="8000" b="1" i="1" dirty="0" smtClean="0"/>
              <a:t> </a:t>
            </a:r>
            <a:endParaRPr lang="bg-BG" sz="8000" dirty="0" smtClean="0"/>
          </a:p>
          <a:p>
            <a:pPr>
              <a:buNone/>
            </a:pPr>
            <a:endParaRPr lang="bg-BG" dirty="0" smtClean="0"/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81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23528"/>
          </a:xfrm>
        </p:spPr>
        <p:txBody>
          <a:bodyPr>
            <a:normAutofit fontScale="90000"/>
          </a:bodyPr>
          <a:lstStyle/>
          <a:p>
            <a:pPr lvl="0"/>
            <a:r>
              <a:rPr lang="bg-BG" sz="1800" b="1" i="1" dirty="0" smtClean="0">
                <a:latin typeface="+mn-lt"/>
              </a:rPr>
              <a:t>              </a:t>
            </a:r>
            <a:r>
              <a:rPr lang="bg-BG" sz="1800" b="1" i="1" dirty="0" smtClean="0">
                <a:solidFill>
                  <a:schemeClr val="tx1"/>
                </a:solidFill>
                <a:latin typeface="+mn-lt"/>
              </a:rPr>
              <a:t>Горните правила не се прилагат в следните случаи</a:t>
            </a:r>
            <a:r>
              <a:rPr lang="bg-BG" sz="1800" b="1" i="1" dirty="0" smtClean="0">
                <a:solidFill>
                  <a:schemeClr val="tx1"/>
                </a:solidFill>
              </a:rPr>
              <a:t>:</a:t>
            </a:r>
            <a:r>
              <a:rPr lang="bg-BG" sz="1800" b="1" dirty="0" smtClean="0">
                <a:solidFill>
                  <a:schemeClr val="tx1"/>
                </a:solidFill>
              </a:rPr>
              <a:t/>
            </a:r>
            <a:br>
              <a:rPr lang="bg-BG" sz="1800" b="1" dirty="0" smtClean="0">
                <a:solidFill>
                  <a:schemeClr val="tx1"/>
                </a:solidFill>
              </a:rPr>
            </a:br>
            <a:endParaRPr lang="bg-BG" sz="1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61662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bg-BG" sz="1800" b="1" dirty="0" smtClean="0">
                <a:solidFill>
                  <a:schemeClr val="tx1"/>
                </a:solidFill>
              </a:rPr>
              <a:t>     		 а)</a:t>
            </a:r>
            <a:r>
              <a:rPr lang="bg-BG" sz="1800" dirty="0" smtClean="0">
                <a:solidFill>
                  <a:schemeClr val="tx1"/>
                </a:solidFill>
              </a:rPr>
              <a:t> за получените средства от помощи и дарения чрез трансфер от </a:t>
            </a:r>
            <a:r>
              <a:rPr lang="bg-BG" sz="1800" b="1" i="1" dirty="0" smtClean="0">
                <a:solidFill>
                  <a:schemeClr val="tx1"/>
                </a:solidFill>
              </a:rPr>
              <a:t>други бюджетни организации</a:t>
            </a:r>
            <a:r>
              <a:rPr lang="bg-BG" sz="1800" dirty="0" smtClean="0">
                <a:solidFill>
                  <a:schemeClr val="tx1"/>
                </a:solidFill>
              </a:rPr>
              <a:t>;</a:t>
            </a:r>
          </a:p>
          <a:p>
            <a:endParaRPr lang="bg-BG" sz="18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1800" b="1" dirty="0" smtClean="0">
                <a:solidFill>
                  <a:schemeClr val="tx1"/>
                </a:solidFill>
              </a:rPr>
              <a:t>     		 б)</a:t>
            </a:r>
            <a:r>
              <a:rPr lang="bg-BG" sz="1800" dirty="0" smtClean="0">
                <a:solidFill>
                  <a:schemeClr val="tx1"/>
                </a:solidFill>
              </a:rPr>
              <a:t> за получените от бюджетните организации чрез </a:t>
            </a:r>
            <a:r>
              <a:rPr lang="bg-BG" sz="1800" b="1" i="1" dirty="0" smtClean="0">
                <a:solidFill>
                  <a:schemeClr val="tx1"/>
                </a:solidFill>
              </a:rPr>
              <a:t>Разплащателната агенция към ДФ „Земеделие” </a:t>
            </a:r>
            <a:r>
              <a:rPr lang="bg-BG" sz="1800" dirty="0" smtClean="0">
                <a:solidFill>
                  <a:schemeClr val="tx1"/>
                </a:solidFill>
              </a:rPr>
              <a:t>средства </a:t>
            </a:r>
            <a:r>
              <a:rPr lang="bg-BG" sz="1800" u="sng" dirty="0" smtClean="0">
                <a:solidFill>
                  <a:schemeClr val="tx1"/>
                </a:solidFill>
              </a:rPr>
              <a:t>от </a:t>
            </a:r>
            <a:r>
              <a:rPr lang="bg-BG" sz="1800" b="1" i="1" u="sng" dirty="0" smtClean="0">
                <a:solidFill>
                  <a:schemeClr val="tx1"/>
                </a:solidFill>
              </a:rPr>
              <a:t>директни плащания или суми по пазарни мерки,</a:t>
            </a:r>
            <a:r>
              <a:rPr lang="bg-BG" sz="1800" u="sng" dirty="0" smtClean="0">
                <a:solidFill>
                  <a:schemeClr val="tx1"/>
                </a:solidFill>
              </a:rPr>
              <a:t> </a:t>
            </a:r>
            <a:r>
              <a:rPr lang="bg-BG" sz="1800" dirty="0" smtClean="0">
                <a:solidFill>
                  <a:schemeClr val="tx1"/>
                </a:solidFill>
              </a:rPr>
              <a:t>които се отчитат като приход в бюджетната организация-бенефициент, съгласно т. 65 от ДДС № 06 от 2008 г. и т. 57 от ДДС № 07 от 2008 г.</a:t>
            </a:r>
          </a:p>
          <a:p>
            <a:pPr algn="just">
              <a:buNone/>
            </a:pPr>
            <a:r>
              <a:rPr lang="bg-BG" sz="1800" b="1" dirty="0" smtClean="0">
                <a:solidFill>
                  <a:schemeClr val="tx1"/>
                </a:solidFill>
              </a:rPr>
              <a:t>      </a:t>
            </a:r>
            <a:r>
              <a:rPr lang="bg-BG" sz="1800" b="1" i="1" dirty="0" smtClean="0">
                <a:solidFill>
                  <a:schemeClr val="tx1"/>
                </a:solidFill>
              </a:rPr>
              <a:t>Съгласно т. 57</a:t>
            </a:r>
            <a:r>
              <a:rPr lang="bg-BG" sz="1800" b="1" dirty="0" smtClean="0">
                <a:solidFill>
                  <a:schemeClr val="tx1"/>
                </a:solidFill>
              </a:rPr>
              <a:t> </a:t>
            </a:r>
            <a:r>
              <a:rPr lang="bg-BG" sz="1800" b="1" i="1" dirty="0" smtClean="0">
                <a:solidFill>
                  <a:schemeClr val="tx1"/>
                </a:solidFill>
              </a:rPr>
              <a:t>от ДДС № 07 от 2008 г.</a:t>
            </a:r>
            <a:r>
              <a:rPr lang="bg-BG" sz="1800" dirty="0" smtClean="0">
                <a:solidFill>
                  <a:schemeClr val="tx1"/>
                </a:solidFill>
              </a:rPr>
              <a:t> когато БО получава като бенефициент от РА средства от </a:t>
            </a:r>
            <a:r>
              <a:rPr lang="bg-BG" sz="1800" b="1" i="1" dirty="0" smtClean="0">
                <a:solidFill>
                  <a:schemeClr val="tx1"/>
                </a:solidFill>
              </a:rPr>
              <a:t>директни</a:t>
            </a:r>
            <a:r>
              <a:rPr lang="bg-BG" sz="1800" dirty="0" smtClean="0">
                <a:solidFill>
                  <a:schemeClr val="tx1"/>
                </a:solidFill>
              </a:rPr>
              <a:t> </a:t>
            </a:r>
            <a:r>
              <a:rPr lang="bg-BG" sz="1800" b="1" i="1" dirty="0" smtClean="0">
                <a:solidFill>
                  <a:schemeClr val="tx1"/>
                </a:solidFill>
              </a:rPr>
              <a:t>плащания или суми по пазарни мерки</a:t>
            </a:r>
            <a:r>
              <a:rPr lang="bg-BG" sz="1800" dirty="0" smtClean="0">
                <a:solidFill>
                  <a:schemeClr val="tx1"/>
                </a:solidFill>
              </a:rPr>
              <a:t>, те следва да се отразят</a:t>
            </a:r>
            <a:r>
              <a:rPr lang="bg-BG" sz="1800" b="1" dirty="0" smtClean="0">
                <a:solidFill>
                  <a:schemeClr val="tx1"/>
                </a:solidFill>
              </a:rPr>
              <a:t> </a:t>
            </a:r>
            <a:r>
              <a:rPr lang="bg-BG" sz="1800" b="1" i="1" dirty="0" smtClean="0">
                <a:solidFill>
                  <a:schemeClr val="tx1"/>
                </a:solidFill>
              </a:rPr>
              <a:t>като приход от помощи от Европейския съюз</a:t>
            </a:r>
            <a:r>
              <a:rPr lang="bg-BG" sz="1800" b="1" dirty="0" smtClean="0">
                <a:solidFill>
                  <a:schemeClr val="tx1"/>
                </a:solidFill>
              </a:rPr>
              <a:t> </a:t>
            </a:r>
            <a:r>
              <a:rPr lang="bg-BG" sz="1800" dirty="0" smtClean="0">
                <a:solidFill>
                  <a:schemeClr val="tx1"/>
                </a:solidFill>
              </a:rPr>
              <a:t>(в зависимост от характера на средствата се ползва </a:t>
            </a:r>
            <a:r>
              <a:rPr lang="bg-BG" sz="1800" b="1" dirty="0" smtClean="0">
                <a:solidFill>
                  <a:schemeClr val="tx1"/>
                </a:solidFill>
              </a:rPr>
              <a:t>§ 46-10 или § 46-20</a:t>
            </a:r>
            <a:r>
              <a:rPr lang="bg-BG" sz="1800" dirty="0" smtClean="0">
                <a:solidFill>
                  <a:schemeClr val="tx1"/>
                </a:solidFill>
              </a:rPr>
              <a:t> от ЕБК и </a:t>
            </a:r>
            <a:r>
              <a:rPr lang="bg-BG" sz="1800" b="1" dirty="0" smtClean="0">
                <a:solidFill>
                  <a:schemeClr val="tx1"/>
                </a:solidFill>
              </a:rPr>
              <a:t>сметка 7481</a:t>
            </a:r>
            <a:r>
              <a:rPr lang="bg-BG" sz="1800" dirty="0" smtClean="0">
                <a:solidFill>
                  <a:schemeClr val="tx1"/>
                </a:solidFill>
              </a:rPr>
              <a:t> </a:t>
            </a:r>
            <a:r>
              <a:rPr lang="bg-BG" sz="1800" i="1" dirty="0" smtClean="0">
                <a:solidFill>
                  <a:schemeClr val="tx1"/>
                </a:solidFill>
              </a:rPr>
              <a:t>„Получени текущи помощи и дарения от Европейския съюз”</a:t>
            </a:r>
            <a:r>
              <a:rPr lang="bg-BG" sz="1800" dirty="0" smtClean="0">
                <a:solidFill>
                  <a:schemeClr val="tx1"/>
                </a:solidFill>
              </a:rPr>
              <a:t> или </a:t>
            </a:r>
            <a:r>
              <a:rPr lang="bg-BG" sz="1800" b="1" dirty="0" smtClean="0">
                <a:solidFill>
                  <a:schemeClr val="tx1"/>
                </a:solidFill>
              </a:rPr>
              <a:t>сметка 7482</a:t>
            </a:r>
            <a:r>
              <a:rPr lang="bg-BG" sz="1800" dirty="0" smtClean="0">
                <a:solidFill>
                  <a:schemeClr val="tx1"/>
                </a:solidFill>
              </a:rPr>
              <a:t> „</a:t>
            </a:r>
            <a:r>
              <a:rPr lang="bg-BG" sz="1800" i="1" dirty="0" smtClean="0">
                <a:solidFill>
                  <a:schemeClr val="tx1"/>
                </a:solidFill>
              </a:rPr>
              <a:t>Получени капиталови помощи и дарения от Европейския съюз</a:t>
            </a:r>
            <a:r>
              <a:rPr lang="bg-BG" sz="1800" dirty="0" smtClean="0">
                <a:solidFill>
                  <a:schemeClr val="tx1"/>
                </a:solidFill>
              </a:rPr>
              <a:t>”) в отчетността на СЕС .</a:t>
            </a:r>
          </a:p>
          <a:p>
            <a:pPr algn="just">
              <a:buNone/>
            </a:pPr>
            <a:r>
              <a:rPr lang="bg-BG" sz="1800" b="1" dirty="0" smtClean="0">
                <a:solidFill>
                  <a:schemeClr val="tx1"/>
                </a:solidFill>
              </a:rPr>
              <a:t>      	в)</a:t>
            </a:r>
            <a:r>
              <a:rPr lang="bg-BG" sz="1800" dirty="0" smtClean="0">
                <a:solidFill>
                  <a:schemeClr val="tx1"/>
                </a:solidFill>
              </a:rPr>
              <a:t> за помощите и даренията, които са </a:t>
            </a:r>
            <a:r>
              <a:rPr lang="bg-BG" sz="1800" b="1" i="1" u="sng" dirty="0" smtClean="0">
                <a:solidFill>
                  <a:schemeClr val="tx1"/>
                </a:solidFill>
              </a:rPr>
              <a:t>предоставени безусловно  (</a:t>
            </a:r>
            <a:r>
              <a:rPr lang="bg-BG" sz="1800" dirty="0" smtClean="0">
                <a:solidFill>
                  <a:schemeClr val="tx1"/>
                </a:solidFill>
              </a:rPr>
              <a:t>т.е. без наличието на съществени условия и клаузи на договори, чието неизпълнение води до възстановяване на средствата на съответния донор);</a:t>
            </a:r>
          </a:p>
          <a:p>
            <a:pPr algn="just">
              <a:buNone/>
            </a:pPr>
            <a:r>
              <a:rPr lang="bg-BG" sz="1800" dirty="0" smtClean="0">
                <a:solidFill>
                  <a:schemeClr val="tx1"/>
                </a:solidFill>
              </a:rPr>
              <a:t>	</a:t>
            </a:r>
            <a:r>
              <a:rPr lang="bg-BG" sz="1800" b="1" dirty="0" smtClean="0">
                <a:solidFill>
                  <a:schemeClr val="tx1"/>
                </a:solidFill>
              </a:rPr>
              <a:t> </a:t>
            </a:r>
            <a:endParaRPr lang="bg-BG" sz="1800" dirty="0" smtClean="0">
              <a:solidFill>
                <a:schemeClr val="tx1"/>
              </a:solidFill>
            </a:endParaRPr>
          </a:p>
          <a:p>
            <a:endParaRPr lang="bg-BG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82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80984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endParaRPr lang="bg-BG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 	г)</a:t>
            </a:r>
            <a:r>
              <a:rPr lang="bg-BG" dirty="0" smtClean="0">
                <a:solidFill>
                  <a:schemeClr val="tx1"/>
                </a:solidFill>
              </a:rPr>
              <a:t> за отчетените суми по </a:t>
            </a:r>
            <a:r>
              <a:rPr lang="bg-BG" b="1" dirty="0" smtClean="0">
                <a:solidFill>
                  <a:schemeClr val="tx1"/>
                </a:solidFill>
              </a:rPr>
              <a:t>сметка 7450</a:t>
            </a: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bg-BG" i="1" dirty="0" smtClean="0">
                <a:solidFill>
                  <a:schemeClr val="tx1"/>
                </a:solidFill>
              </a:rPr>
              <a:t>„Получени чрез небюджетни предприятия средства от КФП по международни програми” </a:t>
            </a:r>
            <a:endParaRPr lang="bg-B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 Сметка 7450</a:t>
            </a:r>
            <a:r>
              <a:rPr lang="bg-BG" dirty="0" smtClean="0">
                <a:solidFill>
                  <a:schemeClr val="tx1"/>
                </a:solidFill>
              </a:rPr>
              <a:t> е аналог на </a:t>
            </a:r>
            <a:r>
              <a:rPr lang="bg-BG" b="1" dirty="0" smtClean="0">
                <a:solidFill>
                  <a:schemeClr val="tx1"/>
                </a:solidFill>
              </a:rPr>
              <a:t>§ 47-00</a:t>
            </a: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bg-BG" i="1" dirty="0" smtClean="0">
                <a:solidFill>
                  <a:schemeClr val="tx1"/>
                </a:solidFill>
              </a:rPr>
              <a:t>“Получени чрез небюджетни предприятия средства от КФП по международни и други програми” </a:t>
            </a:r>
            <a:r>
              <a:rPr lang="bg-BG" dirty="0" smtClean="0">
                <a:solidFill>
                  <a:schemeClr val="tx1"/>
                </a:solidFill>
              </a:rPr>
              <a:t>от ЕБК  и салдото по нея следва да е равно на отчетените по този приходен параграф суми. От гледна точка на ниво КФП, отчетеният приход по </a:t>
            </a:r>
            <a:r>
              <a:rPr lang="bg-BG" b="1" dirty="0" smtClean="0">
                <a:solidFill>
                  <a:schemeClr val="tx1"/>
                </a:solidFill>
              </a:rPr>
              <a:t>сметка 7450</a:t>
            </a:r>
            <a:r>
              <a:rPr lang="bg-BG" dirty="0" smtClean="0">
                <a:solidFill>
                  <a:schemeClr val="tx1"/>
                </a:solidFill>
              </a:rPr>
              <a:t> и </a:t>
            </a:r>
            <a:r>
              <a:rPr lang="bg-BG" b="1" dirty="0" smtClean="0">
                <a:solidFill>
                  <a:schemeClr val="tx1"/>
                </a:solidFill>
              </a:rPr>
              <a:t>§ 47-00</a:t>
            </a:r>
            <a:r>
              <a:rPr lang="bg-BG" dirty="0" smtClean="0">
                <a:solidFill>
                  <a:schemeClr val="tx1"/>
                </a:solidFill>
              </a:rPr>
              <a:t> от ЕБК </a:t>
            </a:r>
            <a:r>
              <a:rPr lang="bg-BG" b="1" i="1" dirty="0" smtClean="0">
                <a:solidFill>
                  <a:schemeClr val="tx1"/>
                </a:solidFill>
              </a:rPr>
              <a:t>представлява възстановяване на първоначално извършен касов разход от КФП.</a:t>
            </a:r>
          </a:p>
          <a:p>
            <a:pPr algn="just"/>
            <a:endParaRPr lang="bg-B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 	д)</a:t>
            </a:r>
            <a:r>
              <a:rPr lang="bg-BG" dirty="0" smtClean="0">
                <a:solidFill>
                  <a:schemeClr val="tx1"/>
                </a:solidFill>
              </a:rPr>
              <a:t> в </a:t>
            </a:r>
            <a:r>
              <a:rPr lang="bg-BG" b="1" i="1" u="sng" dirty="0" smtClean="0">
                <a:solidFill>
                  <a:schemeClr val="tx1"/>
                </a:solidFill>
              </a:rPr>
              <a:t>други </a:t>
            </a:r>
            <a:r>
              <a:rPr lang="bg-BG" b="1" i="1" dirty="0" smtClean="0">
                <a:solidFill>
                  <a:schemeClr val="tx1"/>
                </a:solidFill>
              </a:rPr>
              <a:t>определени от МФ случаи</a:t>
            </a:r>
            <a:r>
              <a:rPr lang="bg-BG" dirty="0" smtClean="0">
                <a:solidFill>
                  <a:schemeClr val="tx1"/>
                </a:solidFill>
              </a:rPr>
              <a:t>, включително и по отношение на бюджетни организации-администратори на средства от Европейския съюз и по други международни програми.</a:t>
            </a:r>
          </a:p>
          <a:p>
            <a:pPr algn="just"/>
            <a:endParaRPr lang="bg-B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 		Изложеното в този раздел се прилага и спрямо помощите и даренията в </a:t>
            </a:r>
            <a:r>
              <a:rPr lang="bg-BG" b="1" u="sng" dirty="0" smtClean="0">
                <a:solidFill>
                  <a:schemeClr val="tx1"/>
                </a:solidFill>
              </a:rPr>
              <a:t>натура.</a:t>
            </a:r>
            <a:endParaRPr lang="bg-BG" u="sng" dirty="0" smtClean="0">
              <a:solidFill>
                <a:schemeClr val="tx1"/>
              </a:solidFill>
            </a:endParaRPr>
          </a:p>
          <a:p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83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571504"/>
          </a:xfrm>
        </p:spPr>
        <p:txBody>
          <a:bodyPr>
            <a:noAutofit/>
          </a:bodyPr>
          <a:lstStyle/>
          <a:p>
            <a:pPr lvl="1"/>
            <a:r>
              <a:rPr lang="bg-BG" sz="2000" b="1" dirty="0" smtClean="0">
                <a:solidFill>
                  <a:schemeClr val="tx1"/>
                </a:solidFill>
                <a:latin typeface="+mn-lt"/>
              </a:rPr>
              <a:t>4. Начисляване </a:t>
            </a:r>
            <a:r>
              <a:rPr lang="bg-BG" sz="2000" b="1" dirty="0">
                <a:solidFill>
                  <a:schemeClr val="tx1"/>
                </a:solidFill>
                <a:latin typeface="+mn-lt"/>
              </a:rPr>
              <a:t>на приписани приходи и </a:t>
            </a:r>
            <a:r>
              <a:rPr lang="bg-BG" sz="2000" b="1" dirty="0" smtClean="0">
                <a:solidFill>
                  <a:schemeClr val="tx1"/>
                </a:solidFill>
                <a:latin typeface="+mn-lt"/>
              </a:rPr>
              <a:t>разходи</a:t>
            </a:r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 – </a:t>
            </a:r>
            <a:r>
              <a:rPr lang="bg-BG" sz="2000" b="1" dirty="0" smtClean="0">
                <a:solidFill>
                  <a:schemeClr val="tx1"/>
                </a:solidFill>
                <a:latin typeface="+mn-lt"/>
              </a:rPr>
              <a:t>т. 17.15 от ДДС № 20/2004 г.</a:t>
            </a:r>
            <a:endParaRPr lang="bg-BG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7232"/>
            <a:ext cx="8686800" cy="578647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bg-BG" sz="5600" dirty="0" smtClean="0">
                <a:solidFill>
                  <a:schemeClr val="tx1"/>
                </a:solidFill>
              </a:rPr>
              <a:t>     		  </a:t>
            </a:r>
            <a:r>
              <a:rPr lang="bg-BG" sz="7200" b="1" i="1" u="sng" dirty="0" smtClean="0">
                <a:solidFill>
                  <a:schemeClr val="tx1"/>
                </a:solidFill>
              </a:rPr>
              <a:t>Към 31 декември, </a:t>
            </a:r>
            <a:r>
              <a:rPr lang="bg-BG" sz="7200" dirty="0" smtClean="0">
                <a:solidFill>
                  <a:schemeClr val="tx1"/>
                </a:solidFill>
              </a:rPr>
              <a:t>когато </a:t>
            </a:r>
            <a:r>
              <a:rPr lang="bg-BG" sz="7200" b="1" i="1" dirty="0" smtClean="0">
                <a:solidFill>
                  <a:schemeClr val="tx1"/>
                </a:solidFill>
              </a:rPr>
              <a:t>между бюджетни организации се предоставят активи за безвъзмездно право на ползване</a:t>
            </a:r>
            <a:r>
              <a:rPr lang="bg-BG" sz="7200" dirty="0" smtClean="0">
                <a:solidFill>
                  <a:schemeClr val="tx1"/>
                </a:solidFill>
              </a:rPr>
              <a:t>, се прилага подходът на приписаните приходи и разходи. БО - собственик уведомява БО-ползвател за сумата на наема, която трябва да се начисли така че да се включи в ГФО. Този подход не се прилага, когато ползвателят и собственикът са БО в системата на ПРБ и тези операции подлежат на отчитане в една и съща отч. група. </a:t>
            </a:r>
          </a:p>
          <a:p>
            <a:pPr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      	 Счетоводни статии:</a:t>
            </a:r>
          </a:p>
          <a:p>
            <a:pPr lvl="0"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     		  При предоставени  активи </a:t>
            </a:r>
            <a:r>
              <a:rPr lang="bg-BG" sz="7200" b="1" i="1" u="sng" dirty="0" smtClean="0">
                <a:solidFill>
                  <a:schemeClr val="tx1"/>
                </a:solidFill>
              </a:rPr>
              <a:t>от държавни институции на общини: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	- </a:t>
            </a:r>
            <a:r>
              <a:rPr lang="bg-BG" sz="7200" b="1" i="1" dirty="0" smtClean="0">
                <a:solidFill>
                  <a:schemeClr val="tx1"/>
                </a:solidFill>
              </a:rPr>
              <a:t>в общината-ползвател на актива</a:t>
            </a:r>
            <a:r>
              <a:rPr lang="bg-BG" sz="7200" b="1" dirty="0" smtClean="0">
                <a:solidFill>
                  <a:schemeClr val="tx1"/>
                </a:solidFill>
              </a:rPr>
              <a:t> – Дт с/ка 6087 / Кт с/ка 7682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	- </a:t>
            </a:r>
            <a:r>
              <a:rPr lang="bg-BG" sz="7200" b="1" i="1" dirty="0" smtClean="0">
                <a:solidFill>
                  <a:schemeClr val="tx1"/>
                </a:solidFill>
              </a:rPr>
              <a:t>в  държавната институция</a:t>
            </a:r>
            <a:r>
              <a:rPr lang="bg-BG" sz="7200" b="1" dirty="0" smtClean="0">
                <a:solidFill>
                  <a:schemeClr val="tx1"/>
                </a:solidFill>
              </a:rPr>
              <a:t> – </a:t>
            </a:r>
            <a:r>
              <a:rPr lang="bg-BG" sz="7200" b="1" i="1" dirty="0" smtClean="0">
                <a:solidFill>
                  <a:schemeClr val="tx1"/>
                </a:solidFill>
              </a:rPr>
              <a:t>собственик </a:t>
            </a:r>
            <a:r>
              <a:rPr lang="bg-BG" sz="7200" i="1" dirty="0" smtClean="0">
                <a:solidFill>
                  <a:schemeClr val="tx1"/>
                </a:solidFill>
              </a:rPr>
              <a:t>- </a:t>
            </a:r>
            <a:r>
              <a:rPr lang="bg-BG" sz="7200" b="1" dirty="0" smtClean="0">
                <a:solidFill>
                  <a:schemeClr val="tx1"/>
                </a:solidFill>
              </a:rPr>
              <a:t>Дт с/ка 7684 / Кт с/</a:t>
            </a:r>
            <a:r>
              <a:rPr lang="bg-BG" sz="7200" b="1" dirty="0" err="1" smtClean="0">
                <a:solidFill>
                  <a:schemeClr val="tx1"/>
                </a:solidFill>
              </a:rPr>
              <a:t>ка</a:t>
            </a:r>
            <a:r>
              <a:rPr lang="bg-BG" sz="7200" b="1" dirty="0" smtClean="0">
                <a:solidFill>
                  <a:schemeClr val="tx1"/>
                </a:solidFill>
              </a:rPr>
              <a:t> 718</a:t>
            </a:r>
            <a:r>
              <a:rPr lang="en-US" sz="7200" b="1" dirty="0" smtClean="0">
                <a:solidFill>
                  <a:schemeClr val="tx1"/>
                </a:solidFill>
              </a:rPr>
              <a:t>1</a:t>
            </a:r>
            <a:endParaRPr lang="bg-BG" sz="72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sz="7200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      	  При предоставени </a:t>
            </a:r>
            <a:r>
              <a:rPr lang="bg-BG" sz="7200" b="1" i="1" u="sng" dirty="0" smtClean="0">
                <a:solidFill>
                  <a:schemeClr val="tx1"/>
                </a:solidFill>
              </a:rPr>
              <a:t>от общини</a:t>
            </a:r>
            <a:r>
              <a:rPr lang="bg-BG" sz="7200" i="1" u="sng" dirty="0" smtClean="0">
                <a:solidFill>
                  <a:schemeClr val="tx1"/>
                </a:solidFill>
              </a:rPr>
              <a:t> </a:t>
            </a:r>
            <a:r>
              <a:rPr lang="bg-BG" sz="7200" b="1" i="1" u="sng" dirty="0" smtClean="0">
                <a:solidFill>
                  <a:schemeClr val="tx1"/>
                </a:solidFill>
              </a:rPr>
              <a:t>на държавни институции: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	 - </a:t>
            </a:r>
            <a:r>
              <a:rPr lang="bg-BG" sz="7200" b="1" i="1" dirty="0" smtClean="0">
                <a:solidFill>
                  <a:schemeClr val="tx1"/>
                </a:solidFill>
              </a:rPr>
              <a:t>в държавната институция-ползвател</a:t>
            </a:r>
            <a:r>
              <a:rPr lang="bg-BG" sz="7200" b="1" dirty="0" smtClean="0">
                <a:solidFill>
                  <a:schemeClr val="tx1"/>
                </a:solidFill>
              </a:rPr>
              <a:t> - Дт с/ка 6087 / Кт с/ка 7684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i="1" dirty="0" smtClean="0">
                <a:solidFill>
                  <a:schemeClr val="tx1"/>
                </a:solidFill>
              </a:rPr>
              <a:t>        </a:t>
            </a:r>
            <a:r>
              <a:rPr lang="bg-BG" sz="7200" b="1" i="1" dirty="0" smtClean="0">
                <a:solidFill>
                  <a:schemeClr val="tx1"/>
                </a:solidFill>
              </a:rPr>
              <a:t>- в общината-собственик на актива</a:t>
            </a:r>
            <a:r>
              <a:rPr lang="bg-BG" sz="7200" b="1" dirty="0" smtClean="0">
                <a:solidFill>
                  <a:schemeClr val="tx1"/>
                </a:solidFill>
              </a:rPr>
              <a:t> – Дт с/ка 7682 / Кт с/</a:t>
            </a:r>
            <a:r>
              <a:rPr lang="bg-BG" sz="7200" b="1" dirty="0" err="1" smtClean="0">
                <a:solidFill>
                  <a:schemeClr val="tx1"/>
                </a:solidFill>
              </a:rPr>
              <a:t>ка</a:t>
            </a:r>
            <a:r>
              <a:rPr lang="bg-BG" sz="7200" b="1" dirty="0" smtClean="0">
                <a:solidFill>
                  <a:schemeClr val="tx1"/>
                </a:solidFill>
              </a:rPr>
              <a:t> 718</a:t>
            </a:r>
            <a:r>
              <a:rPr lang="en-US" sz="7200" b="1" dirty="0" smtClean="0">
                <a:solidFill>
                  <a:schemeClr val="tx1"/>
                </a:solidFill>
              </a:rPr>
              <a:t>1</a:t>
            </a:r>
            <a:endParaRPr lang="bg-BG" sz="72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sz="7200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        	 При предоставенои</a:t>
            </a:r>
            <a:r>
              <a:rPr lang="bg-BG" sz="7200" b="1" i="1" u="sng" dirty="0" smtClean="0">
                <a:solidFill>
                  <a:schemeClr val="tx1"/>
                </a:solidFill>
              </a:rPr>
              <a:t>от общини</a:t>
            </a:r>
            <a:r>
              <a:rPr lang="bg-BG" sz="7200" i="1" u="sng" dirty="0" smtClean="0">
                <a:solidFill>
                  <a:schemeClr val="tx1"/>
                </a:solidFill>
              </a:rPr>
              <a:t> </a:t>
            </a:r>
            <a:r>
              <a:rPr lang="bg-BG" sz="7200" b="1" i="1" u="sng" dirty="0" smtClean="0">
                <a:solidFill>
                  <a:schemeClr val="tx1"/>
                </a:solidFill>
              </a:rPr>
              <a:t>на други общини: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	  - </a:t>
            </a:r>
            <a:r>
              <a:rPr lang="bg-BG" sz="7200" b="1" i="1" dirty="0" smtClean="0">
                <a:solidFill>
                  <a:schemeClr val="tx1"/>
                </a:solidFill>
              </a:rPr>
              <a:t>в общината-ползвател</a:t>
            </a:r>
            <a:r>
              <a:rPr lang="bg-BG" sz="7200" b="1" dirty="0" smtClean="0">
                <a:solidFill>
                  <a:schemeClr val="tx1"/>
                </a:solidFill>
              </a:rPr>
              <a:t> - Дт с/ка 6087 / Кт с/ка 7684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 - </a:t>
            </a:r>
            <a:r>
              <a:rPr lang="bg-BG" sz="7200" b="1" i="1" dirty="0" smtClean="0">
                <a:solidFill>
                  <a:schemeClr val="tx1"/>
                </a:solidFill>
              </a:rPr>
              <a:t>в общината-собственик на актива</a:t>
            </a:r>
            <a:r>
              <a:rPr lang="bg-BG" sz="7200" b="1" dirty="0" smtClean="0">
                <a:solidFill>
                  <a:schemeClr val="tx1"/>
                </a:solidFill>
              </a:rPr>
              <a:t> – Дт с/ка 7684 / Кт с/</a:t>
            </a:r>
            <a:r>
              <a:rPr lang="bg-BG" sz="7200" b="1" dirty="0" err="1" smtClean="0">
                <a:solidFill>
                  <a:schemeClr val="tx1"/>
                </a:solidFill>
              </a:rPr>
              <a:t>ка</a:t>
            </a:r>
            <a:r>
              <a:rPr lang="bg-BG" sz="7200" b="1" dirty="0" smtClean="0">
                <a:solidFill>
                  <a:schemeClr val="tx1"/>
                </a:solidFill>
              </a:rPr>
              <a:t> 7181</a:t>
            </a:r>
            <a:endParaRPr lang="bg-BG" sz="7200" dirty="0" smtClean="0">
              <a:solidFill>
                <a:schemeClr val="tx1"/>
              </a:solidFill>
            </a:endParaRPr>
          </a:p>
          <a:p>
            <a:endParaRPr lang="bg-BG" sz="7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84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714380"/>
          </a:xfrm>
        </p:spPr>
        <p:txBody>
          <a:bodyPr>
            <a:normAutofit/>
          </a:bodyPr>
          <a:lstStyle/>
          <a:p>
            <a:pPr lvl="1"/>
            <a:r>
              <a:rPr lang="bg-BG" sz="2000" b="1" dirty="0">
                <a:solidFill>
                  <a:schemeClr val="tx1"/>
                </a:solidFill>
                <a:latin typeface="+mn-lt"/>
              </a:rPr>
              <a:t>5</a:t>
            </a:r>
            <a:r>
              <a:rPr lang="bg-BG" sz="2000" b="1" dirty="0" smtClean="0">
                <a:solidFill>
                  <a:schemeClr val="tx1"/>
                </a:solidFill>
                <a:latin typeface="+mn-lt"/>
              </a:rPr>
              <a:t>. Начисляване </a:t>
            </a:r>
            <a:r>
              <a:rPr lang="bg-BG" sz="2000" b="1" dirty="0">
                <a:solidFill>
                  <a:schemeClr val="tx1"/>
                </a:solidFill>
                <a:latin typeface="+mn-lt"/>
              </a:rPr>
              <a:t>на приходите и разходите за месец декември по корективни сметки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4726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        За съответната година следва да се начислят </a:t>
            </a:r>
            <a:r>
              <a:rPr lang="bg-BG" b="1" i="1" dirty="0" smtClean="0">
                <a:solidFill>
                  <a:schemeClr val="tx1"/>
                </a:solidFill>
              </a:rPr>
              <a:t>разходите</a:t>
            </a:r>
            <a:r>
              <a:rPr lang="bg-BG" dirty="0" smtClean="0">
                <a:solidFill>
                  <a:schemeClr val="tx1"/>
                </a:solidFill>
              </a:rPr>
              <a:t> за отопление, ел. енергия, вода, телефон, </a:t>
            </a:r>
            <a:r>
              <a:rPr lang="bg-BG" sz="3400" dirty="0" smtClean="0">
                <a:solidFill>
                  <a:schemeClr val="tx1"/>
                </a:solidFill>
              </a:rPr>
              <a:t>наеми и др., независимо, че фактурите от доставчиците са </a:t>
            </a:r>
            <a:r>
              <a:rPr lang="bg-BG" sz="3400" b="1" i="1" dirty="0" smtClean="0">
                <a:solidFill>
                  <a:schemeClr val="tx1"/>
                </a:solidFill>
              </a:rPr>
              <a:t>издадени/ или получени с дата </a:t>
            </a:r>
            <a:r>
              <a:rPr lang="bg-BG" sz="3400" dirty="0" smtClean="0">
                <a:solidFill>
                  <a:schemeClr val="tx1"/>
                </a:solidFill>
              </a:rPr>
              <a:t>- следващата отчетна година. </a:t>
            </a:r>
          </a:p>
          <a:p>
            <a:pPr>
              <a:buNone/>
            </a:pPr>
            <a:r>
              <a:rPr lang="bg-BG" sz="3400" b="1" i="1" dirty="0" smtClean="0">
                <a:solidFill>
                  <a:schemeClr val="tx1"/>
                </a:solidFill>
              </a:rPr>
              <a:t>	</a:t>
            </a:r>
            <a:r>
              <a:rPr lang="bg-BG" sz="3400" b="1" i="1" u="sng" dirty="0" smtClean="0">
                <a:solidFill>
                  <a:schemeClr val="tx1"/>
                </a:solidFill>
              </a:rPr>
              <a:t>Като разход към 31 декември:</a:t>
            </a:r>
            <a:endParaRPr lang="bg-BG" sz="34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3400" b="1" dirty="0" smtClean="0">
                <a:solidFill>
                  <a:schemeClr val="tx1"/>
                </a:solidFill>
              </a:rPr>
              <a:t>Д-т с/ка 496</a:t>
            </a:r>
            <a:r>
              <a:rPr lang="en-US" sz="3400" b="1" dirty="0" smtClean="0">
                <a:solidFill>
                  <a:schemeClr val="tx1"/>
                </a:solidFill>
              </a:rPr>
              <a:t>0 </a:t>
            </a:r>
            <a:r>
              <a:rPr lang="bg-BG" sz="3400" i="1" dirty="0" smtClean="0">
                <a:solidFill>
                  <a:schemeClr val="tx1"/>
                </a:solidFill>
              </a:rPr>
              <a:t>Коректив за вземания от бюджетни организации</a:t>
            </a:r>
            <a:endParaRPr lang="bg-BG" sz="34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3400" b="1" dirty="0" smtClean="0">
                <a:solidFill>
                  <a:schemeClr val="tx1"/>
                </a:solidFill>
              </a:rPr>
              <a:t>Д-т с/ки от раздел 6 </a:t>
            </a:r>
            <a:r>
              <a:rPr lang="bg-BG" sz="3400" i="1" dirty="0" smtClean="0">
                <a:solidFill>
                  <a:schemeClr val="tx1"/>
                </a:solidFill>
              </a:rPr>
              <a:t>Сметки за разходи</a:t>
            </a:r>
            <a:endParaRPr lang="bg-BG" sz="34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3400" b="1" dirty="0" smtClean="0">
                <a:solidFill>
                  <a:schemeClr val="tx1"/>
                </a:solidFill>
              </a:rPr>
              <a:t>       К-т с/ка 497</a:t>
            </a:r>
            <a:r>
              <a:rPr lang="en-US" sz="3400" b="1" dirty="0" smtClean="0">
                <a:solidFill>
                  <a:schemeClr val="tx1"/>
                </a:solidFill>
              </a:rPr>
              <a:t>1 </a:t>
            </a:r>
            <a:r>
              <a:rPr lang="en-US" sz="3400" i="1" dirty="0" err="1" smtClean="0">
                <a:solidFill>
                  <a:schemeClr val="tx1"/>
                </a:solidFill>
              </a:rPr>
              <a:t>Коректив</a:t>
            </a:r>
            <a:r>
              <a:rPr lang="en-US" sz="3400" i="1" dirty="0" smtClean="0">
                <a:solidFill>
                  <a:schemeClr val="tx1"/>
                </a:solidFill>
              </a:rPr>
              <a:t> </a:t>
            </a:r>
            <a:r>
              <a:rPr lang="en-US" sz="3400" i="1" dirty="0" err="1" smtClean="0">
                <a:solidFill>
                  <a:schemeClr val="tx1"/>
                </a:solidFill>
              </a:rPr>
              <a:t>за</a:t>
            </a:r>
            <a:r>
              <a:rPr lang="en-US" sz="3400" i="1" dirty="0" smtClean="0">
                <a:solidFill>
                  <a:schemeClr val="tx1"/>
                </a:solidFill>
              </a:rPr>
              <a:t> </a:t>
            </a:r>
            <a:r>
              <a:rPr lang="en-US" sz="3400" i="1" dirty="0" err="1" smtClean="0">
                <a:solidFill>
                  <a:schemeClr val="tx1"/>
                </a:solidFill>
              </a:rPr>
              <a:t>задължения</a:t>
            </a:r>
            <a:r>
              <a:rPr lang="en-US" sz="3400" i="1" dirty="0" smtClean="0">
                <a:solidFill>
                  <a:schemeClr val="tx1"/>
                </a:solidFill>
              </a:rPr>
              <a:t> </a:t>
            </a:r>
            <a:r>
              <a:rPr lang="en-US" sz="3400" i="1" dirty="0" err="1" smtClean="0">
                <a:solidFill>
                  <a:schemeClr val="tx1"/>
                </a:solidFill>
              </a:rPr>
              <a:t>към</a:t>
            </a:r>
            <a:r>
              <a:rPr lang="en-US" sz="3400" i="1" dirty="0" smtClean="0">
                <a:solidFill>
                  <a:schemeClr val="tx1"/>
                </a:solidFill>
              </a:rPr>
              <a:t> </a:t>
            </a:r>
            <a:r>
              <a:rPr lang="en-US" sz="3400" i="1" dirty="0" err="1" smtClean="0">
                <a:solidFill>
                  <a:schemeClr val="tx1"/>
                </a:solidFill>
              </a:rPr>
              <a:t>доставчици</a:t>
            </a:r>
            <a:r>
              <a:rPr lang="en-US" sz="3400" i="1" dirty="0" smtClean="0">
                <a:solidFill>
                  <a:schemeClr val="tx1"/>
                </a:solidFill>
              </a:rPr>
              <a:t> - </a:t>
            </a:r>
            <a:r>
              <a:rPr lang="bg-BG" sz="3400" i="1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bg-BG" sz="3400" i="1" dirty="0" smtClean="0">
                <a:solidFill>
                  <a:schemeClr val="tx1"/>
                </a:solidFill>
              </a:rPr>
              <a:t>       </a:t>
            </a:r>
            <a:r>
              <a:rPr lang="en-US" sz="3400" i="1" dirty="0" err="1" smtClean="0">
                <a:solidFill>
                  <a:schemeClr val="tx1"/>
                </a:solidFill>
              </a:rPr>
              <a:t>местни</a:t>
            </a:r>
            <a:r>
              <a:rPr lang="en-US" sz="3400" i="1" dirty="0" smtClean="0">
                <a:solidFill>
                  <a:schemeClr val="tx1"/>
                </a:solidFill>
              </a:rPr>
              <a:t> </a:t>
            </a:r>
            <a:r>
              <a:rPr lang="en-US" sz="3400" i="1" dirty="0" err="1" smtClean="0">
                <a:solidFill>
                  <a:schemeClr val="tx1"/>
                </a:solidFill>
              </a:rPr>
              <a:t>лица</a:t>
            </a:r>
            <a:r>
              <a:rPr lang="bg-BG" sz="3400" i="1" dirty="0" smtClean="0">
                <a:solidFill>
                  <a:schemeClr val="tx1"/>
                </a:solidFill>
              </a:rPr>
              <a:t>  </a:t>
            </a:r>
            <a:r>
              <a:rPr lang="en-US" sz="3400" dirty="0" smtClean="0">
                <a:solidFill>
                  <a:schemeClr val="tx1"/>
                </a:solidFill>
              </a:rPr>
              <a:t>(</a:t>
            </a:r>
            <a:r>
              <a:rPr lang="bg-BG" sz="3400" b="1" dirty="0" smtClean="0">
                <a:solidFill>
                  <a:schemeClr val="tx1"/>
                </a:solidFill>
              </a:rPr>
              <a:t>с/ки</a:t>
            </a:r>
            <a:r>
              <a:rPr lang="bg-BG" sz="3400" i="1" dirty="0" smtClean="0">
                <a:solidFill>
                  <a:schemeClr val="tx1"/>
                </a:solidFill>
              </a:rPr>
              <a:t>  </a:t>
            </a:r>
            <a:r>
              <a:rPr lang="bg-BG" sz="3400" b="1" dirty="0" smtClean="0">
                <a:solidFill>
                  <a:schemeClr val="tx1"/>
                </a:solidFill>
              </a:rPr>
              <a:t>4972, 4973, 4974, 4975, 4976, 4978, 4979</a:t>
            </a:r>
            <a:r>
              <a:rPr lang="en-US" sz="3400" dirty="0" smtClean="0">
                <a:solidFill>
                  <a:schemeClr val="tx1"/>
                </a:solidFill>
              </a:rPr>
              <a:t>)</a:t>
            </a:r>
            <a:r>
              <a:rPr lang="bg-BG" sz="3400" dirty="0" smtClean="0">
                <a:solidFill>
                  <a:schemeClr val="tx1"/>
                </a:solidFill>
              </a:rPr>
              <a:t>    </a:t>
            </a:r>
            <a:endParaRPr lang="en-US" sz="34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3400" dirty="0" smtClean="0">
                <a:solidFill>
                  <a:schemeClr val="tx1"/>
                </a:solidFill>
              </a:rPr>
              <a:t>                          </a:t>
            </a:r>
            <a:r>
              <a:rPr lang="en-US" sz="3400" dirty="0" smtClean="0">
                <a:solidFill>
                  <a:schemeClr val="tx1"/>
                </a:solidFill>
              </a:rPr>
              <a:t>    </a:t>
            </a:r>
            <a:endParaRPr lang="bg-BG" sz="34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3400" b="1" dirty="0" smtClean="0">
                <a:solidFill>
                  <a:schemeClr val="tx1"/>
                </a:solidFill>
              </a:rPr>
              <a:t> </a:t>
            </a:r>
            <a:r>
              <a:rPr lang="bg-BG" sz="3400" i="1" dirty="0" smtClean="0">
                <a:solidFill>
                  <a:schemeClr val="tx1"/>
                </a:solidFill>
              </a:rPr>
              <a:t>Д-т с/</a:t>
            </a:r>
            <a:r>
              <a:rPr lang="bg-BG" sz="3400" i="1" dirty="0" err="1" smtClean="0">
                <a:solidFill>
                  <a:schemeClr val="tx1"/>
                </a:solidFill>
              </a:rPr>
              <a:t>ка</a:t>
            </a:r>
            <a:r>
              <a:rPr lang="bg-BG" sz="3400" i="1" dirty="0" smtClean="0">
                <a:solidFill>
                  <a:schemeClr val="tx1"/>
                </a:solidFill>
              </a:rPr>
              <a:t> 9200, 9801/К-т с/</a:t>
            </a:r>
            <a:r>
              <a:rPr lang="bg-BG" sz="3400" i="1" dirty="0" err="1" smtClean="0">
                <a:solidFill>
                  <a:schemeClr val="tx1"/>
                </a:solidFill>
              </a:rPr>
              <a:t>ка</a:t>
            </a:r>
            <a:r>
              <a:rPr lang="bg-BG" sz="3400" i="1" dirty="0" smtClean="0">
                <a:solidFill>
                  <a:schemeClr val="tx1"/>
                </a:solidFill>
              </a:rPr>
              <a:t> 9803</a:t>
            </a:r>
          </a:p>
          <a:p>
            <a:pPr>
              <a:buNone/>
            </a:pPr>
            <a:r>
              <a:rPr lang="bg-BG" sz="3400" i="1" dirty="0" smtClean="0">
                <a:solidFill>
                  <a:schemeClr val="tx1"/>
                </a:solidFill>
              </a:rPr>
              <a:t> Д-т с/</a:t>
            </a:r>
            <a:r>
              <a:rPr lang="bg-BG" sz="3400" i="1" dirty="0" err="1" smtClean="0">
                <a:solidFill>
                  <a:schemeClr val="tx1"/>
                </a:solidFill>
              </a:rPr>
              <a:t>ка</a:t>
            </a:r>
            <a:r>
              <a:rPr lang="bg-BG" sz="3400" i="1" dirty="0" smtClean="0">
                <a:solidFill>
                  <a:schemeClr val="tx1"/>
                </a:solidFill>
              </a:rPr>
              <a:t> 9989/К-т с/</a:t>
            </a:r>
            <a:r>
              <a:rPr lang="bg-BG" sz="3400" i="1" dirty="0" err="1" smtClean="0">
                <a:solidFill>
                  <a:schemeClr val="tx1"/>
                </a:solidFill>
              </a:rPr>
              <a:t>ка</a:t>
            </a:r>
            <a:r>
              <a:rPr lang="bg-BG" sz="3400" i="1" dirty="0" smtClean="0">
                <a:solidFill>
                  <a:schemeClr val="tx1"/>
                </a:solidFill>
              </a:rPr>
              <a:t> 9860</a:t>
            </a:r>
            <a:endParaRPr lang="en-US" sz="3400" i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sz="3400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3400" dirty="0" smtClean="0"/>
              <a:t>	В началото на следващата година</a:t>
            </a:r>
            <a:r>
              <a:rPr lang="bg-BG" sz="3400" b="1" i="1" dirty="0" smtClean="0"/>
              <a:t>: </a:t>
            </a:r>
            <a:r>
              <a:rPr lang="bg-BG" sz="3400" b="1" i="1" u="sng" dirty="0" smtClean="0"/>
              <a:t>червено </a:t>
            </a:r>
            <a:r>
              <a:rPr lang="bg-BG" sz="3400" b="1" i="1" u="sng" dirty="0" err="1" smtClean="0"/>
              <a:t>сторно</a:t>
            </a:r>
            <a:endParaRPr lang="bg-BG" sz="3400" u="sng" dirty="0" smtClean="0"/>
          </a:p>
          <a:p>
            <a:pPr>
              <a:buNone/>
            </a:pPr>
            <a:r>
              <a:rPr lang="bg-BG" sz="3400" b="1" dirty="0" smtClean="0">
                <a:solidFill>
                  <a:srgbClr val="C00000"/>
                </a:solidFill>
              </a:rPr>
              <a:t>Д-т с/</a:t>
            </a:r>
            <a:r>
              <a:rPr lang="bg-BG" sz="3400" b="1" dirty="0" err="1" smtClean="0">
                <a:solidFill>
                  <a:srgbClr val="C00000"/>
                </a:solidFill>
              </a:rPr>
              <a:t>ка</a:t>
            </a:r>
            <a:r>
              <a:rPr lang="bg-BG" sz="3400" b="1" dirty="0" smtClean="0">
                <a:solidFill>
                  <a:srgbClr val="C00000"/>
                </a:solidFill>
              </a:rPr>
              <a:t> 4960 </a:t>
            </a:r>
            <a:r>
              <a:rPr lang="bg-BG" sz="3400" i="1" dirty="0" smtClean="0">
                <a:solidFill>
                  <a:srgbClr val="C00000"/>
                </a:solidFill>
              </a:rPr>
              <a:t>Коректив за вземания от бюджетни организации</a:t>
            </a:r>
            <a:endParaRPr lang="bg-BG" sz="34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bg-BG" sz="3400" b="1" dirty="0" smtClean="0">
                <a:solidFill>
                  <a:srgbClr val="C00000"/>
                </a:solidFill>
              </a:rPr>
              <a:t>Д-т с/</a:t>
            </a:r>
            <a:r>
              <a:rPr lang="bg-BG" sz="3400" b="1" dirty="0" err="1" smtClean="0">
                <a:solidFill>
                  <a:srgbClr val="C00000"/>
                </a:solidFill>
              </a:rPr>
              <a:t>ки</a:t>
            </a:r>
            <a:r>
              <a:rPr lang="bg-BG" sz="3400" b="1" dirty="0" smtClean="0">
                <a:solidFill>
                  <a:srgbClr val="C00000"/>
                </a:solidFill>
              </a:rPr>
              <a:t> от раздел 6 </a:t>
            </a:r>
            <a:r>
              <a:rPr lang="bg-BG" sz="3400" i="1" dirty="0" smtClean="0">
                <a:solidFill>
                  <a:srgbClr val="C00000"/>
                </a:solidFill>
              </a:rPr>
              <a:t>Сметки за разходи</a:t>
            </a:r>
            <a:endParaRPr lang="bg-BG" sz="34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bg-BG" sz="3400" b="1" dirty="0" smtClean="0">
                <a:solidFill>
                  <a:srgbClr val="C00000"/>
                </a:solidFill>
              </a:rPr>
              <a:t>        К-т с/</a:t>
            </a:r>
            <a:r>
              <a:rPr lang="bg-BG" sz="3400" b="1" dirty="0" err="1" smtClean="0">
                <a:solidFill>
                  <a:srgbClr val="C00000"/>
                </a:solidFill>
              </a:rPr>
              <a:t>ки</a:t>
            </a:r>
            <a:r>
              <a:rPr lang="bg-BG" sz="3400" b="1" dirty="0" smtClean="0">
                <a:solidFill>
                  <a:srgbClr val="C00000"/>
                </a:solidFill>
              </a:rPr>
              <a:t> от подгрупа 497 </a:t>
            </a:r>
            <a:r>
              <a:rPr lang="bg-BG" sz="3400" i="1" dirty="0" smtClean="0">
                <a:solidFill>
                  <a:srgbClr val="C00000"/>
                </a:solidFill>
              </a:rPr>
              <a:t>Корективи за задължения </a:t>
            </a:r>
            <a:endParaRPr lang="bg-BG" sz="34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bg-BG" sz="3400" dirty="0" smtClean="0"/>
              <a:t> </a:t>
            </a:r>
          </a:p>
          <a:p>
            <a:pPr>
              <a:buNone/>
            </a:pPr>
            <a:r>
              <a:rPr lang="bg-BG" sz="3400" dirty="0" smtClean="0"/>
              <a:t>  	Начисление на разходите по общия ред:</a:t>
            </a:r>
          </a:p>
          <a:p>
            <a:pPr>
              <a:buNone/>
            </a:pPr>
            <a:r>
              <a:rPr lang="en-US" sz="3400" b="1" dirty="0" smtClean="0"/>
              <a:t>  </a:t>
            </a:r>
            <a:r>
              <a:rPr lang="bg-BG" sz="3400" b="1" dirty="0" smtClean="0"/>
              <a:t>Д-т с/</a:t>
            </a:r>
            <a:r>
              <a:rPr lang="bg-BG" sz="3400" b="1" dirty="0" err="1" smtClean="0"/>
              <a:t>ки</a:t>
            </a:r>
            <a:r>
              <a:rPr lang="bg-BG" sz="3400" b="1" dirty="0" smtClean="0"/>
              <a:t> от подгрупа 4511 </a:t>
            </a:r>
            <a:r>
              <a:rPr lang="bg-BG" sz="3400" dirty="0" smtClean="0"/>
              <a:t> </a:t>
            </a:r>
            <a:r>
              <a:rPr lang="bg-BG" sz="3400" i="1" dirty="0" smtClean="0"/>
              <a:t>Разчети</a:t>
            </a:r>
            <a:r>
              <a:rPr lang="bg-BG" sz="3400" dirty="0" smtClean="0"/>
              <a:t> за ДДС                                     </a:t>
            </a:r>
            <a:endParaRPr lang="en-US" sz="3400" dirty="0" smtClean="0"/>
          </a:p>
          <a:p>
            <a:pPr>
              <a:buNone/>
            </a:pPr>
            <a:r>
              <a:rPr lang="bg-BG" sz="3400" dirty="0" smtClean="0"/>
              <a:t>  </a:t>
            </a:r>
            <a:r>
              <a:rPr lang="bg-BG" sz="3400" b="1" dirty="0" smtClean="0"/>
              <a:t>Д-т с/</a:t>
            </a:r>
            <a:r>
              <a:rPr lang="bg-BG" sz="3400" b="1" dirty="0" err="1" smtClean="0"/>
              <a:t>ки</a:t>
            </a:r>
            <a:r>
              <a:rPr lang="bg-BG" sz="3400" b="1" dirty="0" smtClean="0"/>
              <a:t> от раздел 6</a:t>
            </a:r>
            <a:r>
              <a:rPr lang="bg-BG" sz="3400" dirty="0" smtClean="0"/>
              <a:t> </a:t>
            </a:r>
            <a:r>
              <a:rPr lang="bg-BG" sz="3400" i="1" dirty="0" smtClean="0"/>
              <a:t>Сметки за разходи</a:t>
            </a:r>
            <a:r>
              <a:rPr lang="bg-BG" sz="3400" dirty="0" smtClean="0"/>
              <a:t>                   </a:t>
            </a:r>
          </a:p>
          <a:p>
            <a:pPr>
              <a:buNone/>
            </a:pPr>
            <a:r>
              <a:rPr lang="bg-BG" sz="3400" dirty="0" smtClean="0"/>
              <a:t>           </a:t>
            </a:r>
            <a:r>
              <a:rPr lang="bg-BG" sz="3400" b="1" dirty="0" smtClean="0"/>
              <a:t>К-т с/</a:t>
            </a:r>
            <a:r>
              <a:rPr lang="bg-BG" sz="3400" b="1" dirty="0" err="1" smtClean="0"/>
              <a:t>ка</a:t>
            </a:r>
            <a:r>
              <a:rPr lang="bg-BG" sz="3400" b="1" dirty="0" smtClean="0"/>
              <a:t> 4010 </a:t>
            </a:r>
            <a:r>
              <a:rPr lang="bg-BG" sz="3400" i="1" dirty="0" smtClean="0"/>
              <a:t>Задължения към доставчици от страната </a:t>
            </a:r>
            <a:r>
              <a:rPr lang="bg-BG" sz="3400" dirty="0" smtClean="0"/>
              <a:t>(или др. сметка </a:t>
            </a:r>
          </a:p>
          <a:p>
            <a:pPr>
              <a:buNone/>
            </a:pPr>
            <a:r>
              <a:rPr lang="en-US" sz="3400" dirty="0" smtClean="0"/>
              <a:t>            </a:t>
            </a:r>
            <a:r>
              <a:rPr lang="bg-BG" sz="3400" dirty="0" smtClean="0"/>
              <a:t>от раздел 4)</a:t>
            </a:r>
          </a:p>
          <a:p>
            <a:pPr>
              <a:buNone/>
            </a:pPr>
            <a:endParaRPr lang="bg-BG" sz="3400" i="1" dirty="0" smtClean="0">
              <a:solidFill>
                <a:schemeClr val="tx1"/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85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endParaRPr lang="bg-BG" sz="3600" dirty="0" smtClean="0"/>
          </a:p>
          <a:p>
            <a:pPr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     		 Аналогично, следва да се отнесат като </a:t>
            </a:r>
            <a:r>
              <a:rPr lang="bg-BG" sz="7200" b="1" i="1" dirty="0" smtClean="0">
                <a:solidFill>
                  <a:schemeClr val="tx1"/>
                </a:solidFill>
              </a:rPr>
              <a:t>приходи,</a:t>
            </a:r>
            <a:r>
              <a:rPr lang="bg-BG" sz="7200" dirty="0" smtClean="0">
                <a:solidFill>
                  <a:schemeClr val="tx1"/>
                </a:solidFill>
              </a:rPr>
              <a:t> сумите, припадащи се за отчетната година (например, приходи от наеми за м. декември, платими през м. януари). В тази връзка, отчитането на тези приходи за двете отчетни години се извършва по следния начин:</a:t>
            </a:r>
          </a:p>
          <a:p>
            <a:pPr>
              <a:buNone/>
            </a:pPr>
            <a:r>
              <a:rPr lang="bg-BG" sz="7200" b="1" i="1" dirty="0" smtClean="0">
                <a:solidFill>
                  <a:schemeClr val="tx1"/>
                </a:solidFill>
              </a:rPr>
              <a:t>    		  </a:t>
            </a:r>
            <a:r>
              <a:rPr lang="bg-BG" sz="7200" b="1" i="1" u="sng" dirty="0" smtClean="0">
                <a:solidFill>
                  <a:schemeClr val="tx1"/>
                </a:solidFill>
              </a:rPr>
              <a:t>Като приход към 31 декември: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Д-т с/ка 4961 </a:t>
            </a:r>
            <a:r>
              <a:rPr lang="bg-BG" sz="7200" i="1" dirty="0" smtClean="0">
                <a:solidFill>
                  <a:schemeClr val="tx1"/>
                </a:solidFill>
              </a:rPr>
              <a:t>Коректив за вземания от местни лица </a:t>
            </a:r>
            <a:r>
              <a:rPr lang="en-US" sz="7200" b="1" dirty="0" smtClean="0">
                <a:solidFill>
                  <a:schemeClr val="tx1"/>
                </a:solidFill>
              </a:rPr>
              <a:t>(</a:t>
            </a:r>
            <a:r>
              <a:rPr lang="bg-BG" sz="7200" b="1" dirty="0" smtClean="0">
                <a:solidFill>
                  <a:schemeClr val="tx1"/>
                </a:solidFill>
              </a:rPr>
              <a:t>с/ка 4962</a:t>
            </a:r>
            <a:r>
              <a:rPr lang="en-US" sz="7200" b="1" dirty="0" smtClean="0">
                <a:solidFill>
                  <a:schemeClr val="tx1"/>
                </a:solidFill>
              </a:rPr>
              <a:t>)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             </a:t>
            </a:r>
            <a:r>
              <a:rPr lang="bg-BG" sz="7200" b="1" dirty="0" smtClean="0">
                <a:solidFill>
                  <a:schemeClr val="tx1"/>
                </a:solidFill>
              </a:rPr>
              <a:t>К-т с/ки от раздел 7 </a:t>
            </a:r>
            <a:r>
              <a:rPr lang="bg-BG" sz="7200" i="1" dirty="0" smtClean="0">
                <a:solidFill>
                  <a:schemeClr val="tx1"/>
                </a:solidFill>
              </a:rPr>
              <a:t>Сметки за приходи и трансфери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      К-т с/ка 4970 </a:t>
            </a:r>
            <a:r>
              <a:rPr lang="bg-BG" sz="7200" i="1" dirty="0" smtClean="0">
                <a:solidFill>
                  <a:schemeClr val="tx1"/>
                </a:solidFill>
              </a:rPr>
              <a:t>Коректив за задължения към бюджетни </a:t>
            </a:r>
          </a:p>
          <a:p>
            <a:pPr>
              <a:buNone/>
            </a:pPr>
            <a:r>
              <a:rPr lang="bg-BG" sz="7200" i="1" dirty="0" smtClean="0">
                <a:solidFill>
                  <a:schemeClr val="tx1"/>
                </a:solidFill>
              </a:rPr>
              <a:t>             организации</a:t>
            </a:r>
          </a:p>
          <a:p>
            <a:pPr>
              <a:buNone/>
            </a:pPr>
            <a:endParaRPr lang="en-US" sz="7200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dirty="0" smtClean="0"/>
              <a:t>     		 В началото на следващата година: </a:t>
            </a:r>
            <a:r>
              <a:rPr lang="bg-BG" sz="7200" b="1" i="1" dirty="0" smtClean="0"/>
              <a:t>червено </a:t>
            </a:r>
            <a:r>
              <a:rPr lang="bg-BG" sz="7200" b="1" i="1" dirty="0" err="1" smtClean="0"/>
              <a:t>сторно</a:t>
            </a:r>
            <a:endParaRPr lang="bg-BG" sz="7200" dirty="0" smtClean="0"/>
          </a:p>
          <a:p>
            <a:pPr>
              <a:buNone/>
            </a:pPr>
            <a:r>
              <a:rPr lang="bg-BG" sz="7200" b="1" dirty="0" smtClean="0"/>
              <a:t>      </a:t>
            </a:r>
            <a:r>
              <a:rPr lang="bg-BG" sz="7200" b="1" dirty="0" smtClean="0">
                <a:solidFill>
                  <a:srgbClr val="C00000"/>
                </a:solidFill>
              </a:rPr>
              <a:t>Д-т с/</a:t>
            </a:r>
            <a:r>
              <a:rPr lang="bg-BG" sz="7200" b="1" dirty="0" err="1" smtClean="0">
                <a:solidFill>
                  <a:srgbClr val="C00000"/>
                </a:solidFill>
              </a:rPr>
              <a:t>ки</a:t>
            </a:r>
            <a:r>
              <a:rPr lang="bg-BG" sz="7200" b="1" dirty="0" smtClean="0">
                <a:solidFill>
                  <a:srgbClr val="C00000"/>
                </a:solidFill>
              </a:rPr>
              <a:t> от подгрупа 496 </a:t>
            </a:r>
            <a:r>
              <a:rPr lang="bg-BG" sz="7200" i="1" dirty="0" smtClean="0">
                <a:solidFill>
                  <a:srgbClr val="C00000"/>
                </a:solidFill>
              </a:rPr>
              <a:t>Коректив за вземания</a:t>
            </a:r>
            <a:endParaRPr lang="bg-BG" sz="72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bg-BG" sz="7200" dirty="0" smtClean="0">
                <a:solidFill>
                  <a:srgbClr val="C00000"/>
                </a:solidFill>
              </a:rPr>
              <a:t>	       </a:t>
            </a:r>
            <a:r>
              <a:rPr lang="bg-BG" sz="7200" b="1" dirty="0" smtClean="0">
                <a:solidFill>
                  <a:srgbClr val="C00000"/>
                </a:solidFill>
              </a:rPr>
              <a:t>К-т с/</a:t>
            </a:r>
            <a:r>
              <a:rPr lang="bg-BG" sz="7200" b="1" dirty="0" err="1" smtClean="0">
                <a:solidFill>
                  <a:srgbClr val="C00000"/>
                </a:solidFill>
              </a:rPr>
              <a:t>ки</a:t>
            </a:r>
            <a:r>
              <a:rPr lang="bg-BG" sz="7200" b="1" dirty="0" smtClean="0">
                <a:solidFill>
                  <a:srgbClr val="C00000"/>
                </a:solidFill>
              </a:rPr>
              <a:t> от раздел 7 </a:t>
            </a:r>
            <a:r>
              <a:rPr lang="bg-BG" sz="7200" i="1" dirty="0" smtClean="0">
                <a:solidFill>
                  <a:srgbClr val="C00000"/>
                </a:solidFill>
              </a:rPr>
              <a:t>Сметки за приходи и трансфери</a:t>
            </a:r>
            <a:endParaRPr lang="bg-BG" sz="72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bg-BG" sz="7200" i="1" dirty="0" smtClean="0">
                <a:solidFill>
                  <a:srgbClr val="C00000"/>
                </a:solidFill>
              </a:rPr>
              <a:t>            </a:t>
            </a:r>
            <a:r>
              <a:rPr lang="bg-BG" sz="7200" b="1" dirty="0" smtClean="0">
                <a:solidFill>
                  <a:srgbClr val="C00000"/>
                </a:solidFill>
              </a:rPr>
              <a:t> К-т с/</a:t>
            </a:r>
            <a:r>
              <a:rPr lang="bg-BG" sz="7200" b="1" dirty="0" err="1" smtClean="0">
                <a:solidFill>
                  <a:srgbClr val="C00000"/>
                </a:solidFill>
              </a:rPr>
              <a:t>ка</a:t>
            </a:r>
            <a:r>
              <a:rPr lang="bg-BG" sz="7200" b="1" dirty="0" smtClean="0">
                <a:solidFill>
                  <a:srgbClr val="C00000"/>
                </a:solidFill>
              </a:rPr>
              <a:t> 4970 </a:t>
            </a:r>
            <a:r>
              <a:rPr lang="bg-BG" sz="7200" i="1" dirty="0" smtClean="0">
                <a:solidFill>
                  <a:srgbClr val="C00000"/>
                </a:solidFill>
              </a:rPr>
              <a:t>Коректив за задължения към бюджетни организации</a:t>
            </a:r>
            <a:endParaRPr lang="bg-BG" sz="72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bg-BG" sz="7200" b="1" dirty="0" smtClean="0"/>
              <a:t> </a:t>
            </a:r>
            <a:endParaRPr lang="bg-BG" sz="7200" dirty="0" smtClean="0"/>
          </a:p>
          <a:p>
            <a:pPr>
              <a:buNone/>
            </a:pPr>
            <a:r>
              <a:rPr lang="bg-BG" sz="7200" dirty="0" smtClean="0"/>
              <a:t>    		Начисление на приходите по общия ред:</a:t>
            </a:r>
          </a:p>
          <a:p>
            <a:pPr>
              <a:buNone/>
            </a:pPr>
            <a:r>
              <a:rPr lang="bg-BG" sz="7200" b="1" dirty="0" smtClean="0"/>
              <a:t>     Д-т с/</a:t>
            </a:r>
            <a:r>
              <a:rPr lang="bg-BG" sz="7200" b="1" dirty="0" err="1" smtClean="0"/>
              <a:t>ка</a:t>
            </a:r>
            <a:r>
              <a:rPr lang="bg-BG" sz="7200" b="1" dirty="0" smtClean="0"/>
              <a:t> 4110</a:t>
            </a:r>
            <a:r>
              <a:rPr lang="bg-BG" sz="7200" dirty="0" smtClean="0"/>
              <a:t> </a:t>
            </a:r>
            <a:r>
              <a:rPr lang="bg-BG" sz="7200" i="1" dirty="0" smtClean="0"/>
              <a:t>Вземания от клиенти от страната </a:t>
            </a:r>
            <a:r>
              <a:rPr lang="bg-BG" sz="7200" dirty="0" smtClean="0"/>
              <a:t>(или др. с/</a:t>
            </a:r>
            <a:r>
              <a:rPr lang="bg-BG" sz="7200" dirty="0" err="1" smtClean="0"/>
              <a:t>ка</a:t>
            </a:r>
            <a:r>
              <a:rPr lang="bg-BG" sz="7200" dirty="0" smtClean="0"/>
              <a:t> от р. 4)</a:t>
            </a:r>
          </a:p>
          <a:p>
            <a:pPr>
              <a:buNone/>
            </a:pPr>
            <a:r>
              <a:rPr lang="bg-BG" sz="7200" dirty="0" smtClean="0"/>
              <a:t>             </a:t>
            </a:r>
            <a:r>
              <a:rPr lang="bg-BG" sz="7200" b="1" dirty="0" smtClean="0"/>
              <a:t>К-т с/</a:t>
            </a:r>
            <a:r>
              <a:rPr lang="bg-BG" sz="7200" b="1" dirty="0" err="1" smtClean="0"/>
              <a:t>ки</a:t>
            </a:r>
            <a:r>
              <a:rPr lang="bg-BG" sz="7200" b="1" dirty="0" smtClean="0"/>
              <a:t> от раздел 7 </a:t>
            </a:r>
            <a:r>
              <a:rPr lang="bg-BG" sz="7200" i="1" dirty="0" smtClean="0"/>
              <a:t>Сметки за приходи и трансфери</a:t>
            </a:r>
            <a:endParaRPr lang="bg-BG" sz="7200" dirty="0" smtClean="0"/>
          </a:p>
          <a:p>
            <a:pPr>
              <a:buNone/>
            </a:pPr>
            <a:r>
              <a:rPr lang="bg-BG" sz="7200" b="1" dirty="0" smtClean="0"/>
              <a:t>             К-т с/</a:t>
            </a:r>
            <a:r>
              <a:rPr lang="bg-BG" sz="7200" b="1" dirty="0" err="1" smtClean="0"/>
              <a:t>ка</a:t>
            </a:r>
            <a:r>
              <a:rPr lang="bg-BG" sz="7200" b="1" dirty="0" smtClean="0"/>
              <a:t> 4511 </a:t>
            </a:r>
            <a:r>
              <a:rPr lang="bg-BG" sz="7200" i="1" dirty="0" smtClean="0"/>
              <a:t>Разчети за ДДС</a:t>
            </a:r>
            <a:endParaRPr lang="bg-BG" sz="7200" dirty="0" smtClean="0"/>
          </a:p>
          <a:p>
            <a:pPr>
              <a:buNone/>
            </a:pP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7200" dirty="0" smtClean="0">
                <a:solidFill>
                  <a:schemeClr val="tx1"/>
                </a:solidFill>
              </a:rPr>
              <a:t>      	В случай, че такива фактури съдържат данни, покриващи </a:t>
            </a:r>
            <a:r>
              <a:rPr lang="ru-RU" sz="7200" b="1" i="1" dirty="0" smtClean="0">
                <a:solidFill>
                  <a:schemeClr val="tx1"/>
                </a:solidFill>
              </a:rPr>
              <a:t>два отчетни периода </a:t>
            </a:r>
            <a:r>
              <a:rPr lang="ru-RU" sz="7200" dirty="0" smtClean="0">
                <a:solidFill>
                  <a:schemeClr val="tx1"/>
                </a:solidFill>
              </a:rPr>
              <a:t>(например</a:t>
            </a:r>
            <a:r>
              <a:rPr lang="bg-BG" sz="7200" dirty="0" smtClean="0">
                <a:solidFill>
                  <a:schemeClr val="tx1"/>
                </a:solidFill>
              </a:rPr>
              <a:t>,</a:t>
            </a:r>
            <a:r>
              <a:rPr lang="ru-RU" sz="7200" dirty="0" smtClean="0">
                <a:solidFill>
                  <a:schemeClr val="tx1"/>
                </a:solidFill>
              </a:rPr>
              <a:t> дни от декември и дни от януари), следва да се направи оценка и разпределение на разхода между двата отчетни периода</a:t>
            </a:r>
            <a:r>
              <a:rPr lang="ru-RU" sz="7200" dirty="0" smtClean="0"/>
              <a:t>.</a:t>
            </a:r>
            <a:endParaRPr lang="bg-BG" sz="7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86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91480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45564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lvl="1" algn="just">
              <a:buNone/>
            </a:pPr>
            <a:r>
              <a:rPr lang="bg-BG" sz="4500" b="1" dirty="0" smtClean="0">
                <a:solidFill>
                  <a:schemeClr val="tx1"/>
                </a:solidFill>
              </a:rPr>
              <a:t> </a:t>
            </a:r>
            <a:r>
              <a:rPr lang="bg-BG" sz="8000" b="1" dirty="0" smtClean="0">
                <a:solidFill>
                  <a:schemeClr val="tx1"/>
                </a:solidFill>
              </a:rPr>
              <a:t>6</a:t>
            </a:r>
            <a:r>
              <a:rPr lang="bg-BG" sz="7200" b="1" dirty="0" smtClean="0">
                <a:solidFill>
                  <a:schemeClr val="tx1"/>
                </a:solidFill>
              </a:rPr>
              <a:t>. Предварително изразходвани средства, отнасящи се за следващата година</a:t>
            </a:r>
          </a:p>
          <a:p>
            <a:pPr lvl="1" algn="just"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		</a:t>
            </a:r>
            <a:r>
              <a:rPr lang="bg-BG" sz="7200" i="1" dirty="0" smtClean="0">
                <a:solidFill>
                  <a:schemeClr val="tx1"/>
                </a:solidFill>
              </a:rPr>
              <a:t>Изисква се правилно отчитане на изразходваните средства за </a:t>
            </a:r>
            <a:r>
              <a:rPr lang="bg-BG" sz="7200" b="1" i="1" dirty="0" smtClean="0">
                <a:solidFill>
                  <a:schemeClr val="tx1"/>
                </a:solidFill>
              </a:rPr>
              <a:t>застраховки, абонамент, договори и др. </a:t>
            </a:r>
            <a:r>
              <a:rPr lang="bg-BG" sz="7200" i="1" dirty="0" smtClean="0">
                <a:solidFill>
                  <a:schemeClr val="tx1"/>
                </a:solidFill>
              </a:rPr>
              <a:t>при предварително плащане на разходите през отчетната година, когато същите се отнасят за следващ отчетен период. В такива случаи разходите се отчитат като предоставени аванси по </a:t>
            </a:r>
            <a:r>
              <a:rPr lang="bg-BG" sz="7200" b="1" i="1" dirty="0" smtClean="0">
                <a:solidFill>
                  <a:schemeClr val="tx1"/>
                </a:solidFill>
              </a:rPr>
              <a:t>сметка 4020 </a:t>
            </a:r>
            <a:r>
              <a:rPr lang="bg-BG" sz="7200" i="1" dirty="0" smtClean="0">
                <a:solidFill>
                  <a:schemeClr val="tx1"/>
                </a:solidFill>
              </a:rPr>
              <a:t>„Доставчици по аванси от страната” към 31 декември. Разчетната сметка се приключва в следващата отчетна година, за която се отнасят направените разходи.</a:t>
            </a:r>
          </a:p>
          <a:p>
            <a:pPr lvl="1">
              <a:buNone/>
            </a:pP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i="1" dirty="0" smtClean="0">
                <a:solidFill>
                  <a:schemeClr val="tx1"/>
                </a:solidFill>
              </a:rPr>
              <a:t>          Например</a:t>
            </a:r>
            <a:r>
              <a:rPr lang="bg-BG" sz="7200" dirty="0" smtClean="0">
                <a:solidFill>
                  <a:schemeClr val="tx1"/>
                </a:solidFill>
              </a:rPr>
              <a:t>:  платени авансови суми за застраховки, които се отнасят за </a:t>
            </a:r>
            <a:r>
              <a:rPr lang="bg-BG" sz="7200" dirty="0" err="1" smtClean="0">
                <a:solidFill>
                  <a:schemeClr val="tx1"/>
                </a:solidFill>
              </a:rPr>
              <a:t>следвашата</a:t>
            </a:r>
            <a:r>
              <a:rPr lang="bg-BG" sz="7200" dirty="0" smtClean="0">
                <a:solidFill>
                  <a:schemeClr val="tx1"/>
                </a:solidFill>
              </a:rPr>
              <a:t> година:</a:t>
            </a:r>
          </a:p>
          <a:p>
            <a:pPr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	    </a:t>
            </a:r>
            <a:r>
              <a:rPr lang="bg-BG" sz="7200" b="1" dirty="0" smtClean="0">
                <a:solidFill>
                  <a:schemeClr val="tx1"/>
                </a:solidFill>
              </a:rPr>
              <a:t>Д-т с/ка 4020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Доставчици по аванси от страната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                 </a:t>
            </a:r>
            <a:r>
              <a:rPr lang="bg-BG" sz="7200" b="1" dirty="0" smtClean="0">
                <a:solidFill>
                  <a:schemeClr val="tx1"/>
                </a:solidFill>
              </a:rPr>
              <a:t>К-т с/ки от група 50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Парични средства </a:t>
            </a:r>
          </a:p>
          <a:p>
            <a:pPr>
              <a:buNone/>
            </a:pP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   § 10-62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„Разходи за застраховки”/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i="1" dirty="0" smtClean="0">
                <a:solidFill>
                  <a:schemeClr val="tx1"/>
                </a:solidFill>
              </a:rPr>
              <a:t>                 </a:t>
            </a:r>
            <a:r>
              <a:rPr lang="bg-BG" sz="7200" b="1" dirty="0" smtClean="0">
                <a:solidFill>
                  <a:schemeClr val="tx1"/>
                </a:solidFill>
              </a:rPr>
              <a:t>§ 95-07 </a:t>
            </a:r>
            <a:r>
              <a:rPr lang="bg-BG" sz="7200" i="1" dirty="0" smtClean="0">
                <a:solidFill>
                  <a:schemeClr val="tx1"/>
                </a:solidFill>
              </a:rPr>
              <a:t>„Наличност в левове по сметки в края на периода (+)”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i="1" dirty="0" smtClean="0">
                <a:solidFill>
                  <a:schemeClr val="tx1"/>
                </a:solidFill>
              </a:rPr>
              <a:t>           </a:t>
            </a:r>
            <a:r>
              <a:rPr lang="bg-BG" sz="7200" i="1" dirty="0" err="1" smtClean="0">
                <a:solidFill>
                  <a:schemeClr val="tx1"/>
                </a:solidFill>
              </a:rPr>
              <a:t>Дт</a:t>
            </a:r>
            <a:r>
              <a:rPr lang="bg-BG" sz="7200" i="1" dirty="0" smtClean="0">
                <a:solidFill>
                  <a:schemeClr val="tx1"/>
                </a:solidFill>
              </a:rPr>
              <a:t> с/</a:t>
            </a:r>
            <a:r>
              <a:rPr lang="bg-BG" sz="7200" i="1" dirty="0" err="1" smtClean="0">
                <a:solidFill>
                  <a:schemeClr val="tx1"/>
                </a:solidFill>
              </a:rPr>
              <a:t>ка</a:t>
            </a:r>
            <a:r>
              <a:rPr lang="bg-BG" sz="7200" i="1" dirty="0" smtClean="0">
                <a:solidFill>
                  <a:schemeClr val="tx1"/>
                </a:solidFill>
              </a:rPr>
              <a:t> 9200, или 9801/Кт с/</a:t>
            </a:r>
            <a:r>
              <a:rPr lang="bg-BG" sz="7200" i="1" dirty="0" err="1" smtClean="0">
                <a:solidFill>
                  <a:schemeClr val="tx1"/>
                </a:solidFill>
              </a:rPr>
              <a:t>ка</a:t>
            </a:r>
            <a:r>
              <a:rPr lang="bg-BG" sz="7200" i="1" dirty="0" smtClean="0">
                <a:solidFill>
                  <a:schemeClr val="tx1"/>
                </a:solidFill>
              </a:rPr>
              <a:t> 9803</a:t>
            </a:r>
          </a:p>
          <a:p>
            <a:pPr>
              <a:buNone/>
            </a:pPr>
            <a:r>
              <a:rPr lang="bg-BG" sz="7200" i="1" dirty="0" smtClean="0">
                <a:solidFill>
                  <a:schemeClr val="tx1"/>
                </a:solidFill>
              </a:rPr>
              <a:t>           </a:t>
            </a:r>
            <a:r>
              <a:rPr lang="bg-BG" sz="7200" i="1" dirty="0" err="1" smtClean="0">
                <a:solidFill>
                  <a:schemeClr val="tx1"/>
                </a:solidFill>
              </a:rPr>
              <a:t>Дт</a:t>
            </a:r>
            <a:r>
              <a:rPr lang="bg-BG" sz="7200" i="1" dirty="0" smtClean="0">
                <a:solidFill>
                  <a:schemeClr val="tx1"/>
                </a:solidFill>
              </a:rPr>
              <a:t> с/</a:t>
            </a:r>
            <a:r>
              <a:rPr lang="bg-BG" sz="7200" i="1" dirty="0" err="1" smtClean="0">
                <a:solidFill>
                  <a:schemeClr val="tx1"/>
                </a:solidFill>
              </a:rPr>
              <a:t>ка</a:t>
            </a:r>
            <a:r>
              <a:rPr lang="bg-BG" sz="7200" i="1" dirty="0" smtClean="0">
                <a:solidFill>
                  <a:schemeClr val="tx1"/>
                </a:solidFill>
              </a:rPr>
              <a:t> 9989/Кт с/</a:t>
            </a:r>
            <a:r>
              <a:rPr lang="bg-BG" sz="7200" i="1" dirty="0" err="1" smtClean="0">
                <a:solidFill>
                  <a:schemeClr val="tx1"/>
                </a:solidFill>
              </a:rPr>
              <a:t>ка</a:t>
            </a:r>
            <a:r>
              <a:rPr lang="bg-BG" sz="7200" i="1" dirty="0" smtClean="0">
                <a:solidFill>
                  <a:schemeClr val="tx1"/>
                </a:solidFill>
              </a:rPr>
              <a:t> 9860</a:t>
            </a:r>
          </a:p>
          <a:p>
            <a:pPr>
              <a:buNone/>
            </a:pP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i="1" dirty="0" smtClean="0">
                <a:solidFill>
                  <a:schemeClr val="tx1"/>
                </a:solidFill>
              </a:rPr>
              <a:t>	       </a:t>
            </a:r>
            <a:r>
              <a:rPr lang="bg-BG" sz="7200" dirty="0" smtClean="0">
                <a:solidFill>
                  <a:schemeClr val="tx1"/>
                </a:solidFill>
              </a:rPr>
              <a:t>Начисляване на разходите в следващата година:</a:t>
            </a: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    Д-т с/ка 6203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Разходи за застраховане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          К-т с/ка 4020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Доставчици по аванси от страната</a:t>
            </a:r>
          </a:p>
          <a:p>
            <a:pPr>
              <a:buNone/>
            </a:pPr>
            <a:endParaRPr lang="bg-BG" sz="6400" dirty="0" smtClean="0">
              <a:solidFill>
                <a:schemeClr val="tx1"/>
              </a:solidFill>
            </a:endParaRPr>
          </a:p>
          <a:p>
            <a:r>
              <a:rPr lang="bg-BG" sz="6400" b="1" i="1" dirty="0" smtClean="0">
                <a:solidFill>
                  <a:schemeClr val="tx1"/>
                </a:solidFill>
              </a:rPr>
              <a:t>    </a:t>
            </a:r>
            <a:endParaRPr lang="bg-BG" sz="6400" i="1" dirty="0" smtClean="0">
              <a:solidFill>
                <a:schemeClr val="tx1"/>
              </a:solidFill>
            </a:endParaRPr>
          </a:p>
          <a:p>
            <a:endParaRPr lang="bg-BG" sz="4000" dirty="0" smtClean="0">
              <a:solidFill>
                <a:schemeClr val="tx1"/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87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0007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bg-BG" sz="2600" b="1" dirty="0" smtClean="0"/>
              <a:t>7. Определяне на приблизителна счетоводна оценка на незавършеното строителство.</a:t>
            </a:r>
          </a:p>
          <a:p>
            <a:pPr>
              <a:buNone/>
            </a:pPr>
            <a:endParaRPr lang="bg-BG" sz="2600" b="1" dirty="0" smtClean="0"/>
          </a:p>
          <a:p>
            <a:pPr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  		</a:t>
            </a:r>
            <a:r>
              <a:rPr lang="bg-BG" sz="2400" u="sng" dirty="0" smtClean="0">
                <a:solidFill>
                  <a:schemeClr val="tx1"/>
                </a:solidFill>
              </a:rPr>
              <a:t>  В </a:t>
            </a:r>
            <a:r>
              <a:rPr lang="bg-BG" sz="2400" b="1" i="1" u="sng" dirty="0" smtClean="0">
                <a:solidFill>
                  <a:schemeClr val="tx1"/>
                </a:solidFill>
              </a:rPr>
              <a:t>края на годината</a:t>
            </a:r>
            <a:r>
              <a:rPr lang="bg-BG" sz="2400" dirty="0" smtClean="0">
                <a:solidFill>
                  <a:schemeClr val="tx1"/>
                </a:solidFill>
              </a:rPr>
              <a:t> се извършва оценка на ДМА чрез </a:t>
            </a:r>
            <a:r>
              <a:rPr lang="bg-BG" sz="2400" b="1" i="1" dirty="0" smtClean="0">
                <a:solidFill>
                  <a:schemeClr val="tx1"/>
                </a:solidFill>
              </a:rPr>
              <a:t>приблизителна счетоводна оценка на разходите</a:t>
            </a:r>
            <a:r>
              <a:rPr lang="bg-BG" sz="2400" dirty="0" smtClean="0">
                <a:solidFill>
                  <a:schemeClr val="tx1"/>
                </a:solidFill>
              </a:rPr>
              <a:t>, </a:t>
            </a:r>
            <a:r>
              <a:rPr lang="bg-BG" sz="2400" b="1" dirty="0" smtClean="0">
                <a:solidFill>
                  <a:schemeClr val="tx1"/>
                </a:solidFill>
              </a:rPr>
              <a:t>така че същите да съответстват на </a:t>
            </a:r>
            <a:r>
              <a:rPr lang="bg-BG" sz="2400" b="1" u="sng" dirty="0" smtClean="0">
                <a:solidFill>
                  <a:schemeClr val="tx1"/>
                </a:solidFill>
              </a:rPr>
              <a:t>достигнатия етап на незавършено строителство</a:t>
            </a:r>
            <a:r>
              <a:rPr lang="bg-BG" sz="2400" b="1" dirty="0" smtClean="0">
                <a:solidFill>
                  <a:schemeClr val="tx1"/>
                </a:solidFill>
              </a:rPr>
              <a:t>. </a:t>
            </a:r>
          </a:p>
          <a:p>
            <a:pPr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    		Така определената сума на разходите се начислява по сметките от </a:t>
            </a:r>
            <a:r>
              <a:rPr lang="bg-BG" sz="2400" b="1" dirty="0" smtClean="0">
                <a:solidFill>
                  <a:schemeClr val="tx1"/>
                </a:solidFill>
              </a:rPr>
              <a:t>подгрупи 207 и 607 </a:t>
            </a:r>
            <a:r>
              <a:rPr lang="bg-BG" sz="2400" dirty="0" smtClean="0">
                <a:solidFill>
                  <a:schemeClr val="tx1"/>
                </a:solidFill>
              </a:rPr>
              <a:t> за сметка на отчетените до момента суми по аванси към доставчиците (</a:t>
            </a:r>
            <a:r>
              <a:rPr lang="bg-BG" sz="2400" b="1" dirty="0" smtClean="0">
                <a:solidFill>
                  <a:schemeClr val="tx1"/>
                </a:solidFill>
              </a:rPr>
              <a:t>сметки 4020 и 4040</a:t>
            </a:r>
            <a:r>
              <a:rPr lang="bg-BG" sz="2400" dirty="0" smtClean="0">
                <a:solidFill>
                  <a:schemeClr val="tx1"/>
                </a:solidFill>
              </a:rPr>
              <a:t>). Ако направената оценка на разходите по придобиването е по-голяма от салдата на сметки </a:t>
            </a:r>
            <a:r>
              <a:rPr lang="bg-BG" sz="2400" b="1" dirty="0" smtClean="0">
                <a:solidFill>
                  <a:schemeClr val="tx1"/>
                </a:solidFill>
              </a:rPr>
              <a:t>4020 и 4040</a:t>
            </a:r>
            <a:r>
              <a:rPr lang="bg-BG" sz="2400" dirty="0" smtClean="0">
                <a:solidFill>
                  <a:schemeClr val="tx1"/>
                </a:solidFill>
              </a:rPr>
              <a:t> (а не към целия размер на авансите!), с разликата се кредитират сметки </a:t>
            </a:r>
            <a:r>
              <a:rPr lang="bg-BG" sz="2400" b="1" dirty="0" smtClean="0">
                <a:solidFill>
                  <a:schemeClr val="tx1"/>
                </a:solidFill>
              </a:rPr>
              <a:t>4971 или 4972</a:t>
            </a:r>
            <a:r>
              <a:rPr lang="bg-BG" sz="2400" dirty="0" smtClean="0">
                <a:solidFill>
                  <a:schemeClr val="tx1"/>
                </a:solidFill>
              </a:rPr>
              <a:t>. В размера на сумата </a:t>
            </a:r>
            <a:r>
              <a:rPr lang="bg-BG" sz="2400" b="1" dirty="0" smtClean="0">
                <a:solidFill>
                  <a:schemeClr val="tx1"/>
                </a:solidFill>
              </a:rPr>
              <a:t>не се включва очакваната сума на ДДС </a:t>
            </a:r>
            <a:r>
              <a:rPr lang="bg-BG" sz="2400" dirty="0" smtClean="0">
                <a:solidFill>
                  <a:schemeClr val="tx1"/>
                </a:solidFill>
              </a:rPr>
              <a:t>с право на признаване на данъчен кредит. 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just"/>
            <a:endParaRPr lang="en-US" sz="2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    		Съставят се еднократни счетоводни записвания, </a:t>
            </a:r>
            <a:r>
              <a:rPr lang="bg-BG" sz="2400" b="1" dirty="0" smtClean="0">
                <a:solidFill>
                  <a:schemeClr val="tx1"/>
                </a:solidFill>
              </a:rPr>
              <a:t>като в началото на следващата година се съставят </a:t>
            </a:r>
            <a:r>
              <a:rPr lang="bg-BG" sz="2400" b="1" dirty="0" err="1" smtClean="0">
                <a:solidFill>
                  <a:schemeClr val="tx1"/>
                </a:solidFill>
              </a:rPr>
              <a:t>сторнировъчни</a:t>
            </a:r>
            <a:r>
              <a:rPr lang="bg-BG" sz="2400" b="1" dirty="0" smtClean="0">
                <a:solidFill>
                  <a:schemeClr val="tx1"/>
                </a:solidFill>
              </a:rPr>
              <a:t> статии, </a:t>
            </a:r>
            <a:r>
              <a:rPr lang="bg-BG" sz="2400" dirty="0" smtClean="0">
                <a:solidFill>
                  <a:schemeClr val="tx1"/>
                </a:solidFill>
              </a:rPr>
              <a:t>за да се начислят фактическите суми.</a:t>
            </a:r>
          </a:p>
          <a:p>
            <a:pPr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    </a:t>
            </a:r>
          </a:p>
          <a:p>
            <a:pPr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    		Използват се различни източници на информация – </a:t>
            </a:r>
            <a:r>
              <a:rPr lang="bg-BG" sz="2400" b="1" dirty="0" smtClean="0">
                <a:solidFill>
                  <a:schemeClr val="tx1"/>
                </a:solidFill>
              </a:rPr>
              <a:t>фактическо измерване на извършените работи, фактуриране в началото на следващата година, експертни оценки, калкулации</a:t>
            </a:r>
            <a:r>
              <a:rPr lang="bg-BG" sz="2400" dirty="0" smtClean="0">
                <a:solidFill>
                  <a:schemeClr val="tx1"/>
                </a:solidFill>
              </a:rPr>
              <a:t> на доставчика и други (т.16.6. от ДДС № 20 от 2004 г.).</a:t>
            </a:r>
          </a:p>
          <a:p>
            <a:pPr>
              <a:buNone/>
            </a:pPr>
            <a:endParaRPr lang="bg-BG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88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785794"/>
            <a:ext cx="8686800" cy="464346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bg-BG" dirty="0" smtClean="0"/>
              <a:t> </a:t>
            </a:r>
          </a:p>
          <a:p>
            <a:pPr lvl="0">
              <a:buNone/>
            </a:pPr>
            <a:endParaRPr lang="bg-BG" b="1" dirty="0" smtClean="0"/>
          </a:p>
          <a:p>
            <a:pPr lvl="0">
              <a:buNone/>
            </a:pPr>
            <a:r>
              <a:rPr lang="bg-BG" b="1" i="1" dirty="0" smtClean="0"/>
              <a:t>8. Преглед за </a:t>
            </a:r>
            <a:r>
              <a:rPr lang="bg-BG" b="1" i="1" dirty="0" err="1" smtClean="0"/>
              <a:t>обезценка</a:t>
            </a:r>
            <a:r>
              <a:rPr lang="bg-BG" b="1" i="1" dirty="0" smtClean="0"/>
              <a:t>/ преоценка на нефинансовите активи и МЗ</a:t>
            </a:r>
            <a:endParaRPr lang="bg-BG" i="1" dirty="0" smtClean="0"/>
          </a:p>
          <a:p>
            <a:pPr>
              <a:buNone/>
            </a:pPr>
            <a:r>
              <a:rPr lang="bg-BG" i="1" dirty="0" smtClean="0"/>
              <a:t>    Спазване изискванията на ДДС № 05 от 2016 г. и ДДС № 07 от 2017 г. и ДДС № 08 от 2018 г. на  МФ за извършване преглед за </a:t>
            </a:r>
            <a:r>
              <a:rPr lang="bg-BG" i="1" dirty="0" err="1" smtClean="0"/>
              <a:t>обезценка</a:t>
            </a:r>
            <a:r>
              <a:rPr lang="bg-BG" i="1" dirty="0" smtClean="0"/>
              <a:t> на нефинансовите активи. </a:t>
            </a:r>
          </a:p>
          <a:p>
            <a:pPr>
              <a:buNone/>
            </a:pPr>
            <a:r>
              <a:rPr lang="bg-BG" i="1" dirty="0" smtClean="0"/>
              <a:t>    Примери.</a:t>
            </a:r>
          </a:p>
          <a:p>
            <a:r>
              <a:rPr lang="bg-BG" dirty="0" smtClean="0"/>
              <a:t> </a:t>
            </a:r>
          </a:p>
          <a:p>
            <a:pPr>
              <a:buNone/>
            </a:pPr>
            <a:endParaRPr lang="bg-BG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89</a:t>
            </a:fld>
            <a:endParaRPr lang="bg-BG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buNone/>
            </a:pPr>
            <a:endParaRPr lang="bg-BG" dirty="0" smtClean="0"/>
          </a:p>
          <a:p>
            <a:pPr algn="just">
              <a:buNone/>
            </a:pPr>
            <a:r>
              <a:rPr lang="bg-BG" dirty="0" smtClean="0"/>
              <a:t>		За всички </a:t>
            </a:r>
            <a:r>
              <a:rPr lang="bg-BG" b="1" i="1" dirty="0" smtClean="0"/>
              <a:t>останали подобни активи</a:t>
            </a:r>
            <a:r>
              <a:rPr lang="en-US" b="1" i="1" dirty="0" smtClean="0"/>
              <a:t> -</a:t>
            </a:r>
            <a:r>
              <a:rPr lang="bg-BG" b="1" i="1" dirty="0" smtClean="0"/>
              <a:t> </a:t>
            </a:r>
            <a:r>
              <a:rPr lang="bg-BG" b="1" i="1" dirty="0" smtClean="0">
                <a:solidFill>
                  <a:srgbClr val="C00000"/>
                </a:solidFill>
              </a:rPr>
              <a:t>учебна литература, наръчници, сборници, бюлетини, годишници, периодични и ежедневни печатни издания, рекламни материали и др.,</a:t>
            </a:r>
            <a:r>
              <a:rPr lang="bg-BG" b="1" i="1" dirty="0" smtClean="0"/>
              <a:t> </a:t>
            </a:r>
            <a:r>
              <a:rPr lang="bg-BG" dirty="0" smtClean="0"/>
              <a:t>които                  </a:t>
            </a:r>
            <a:r>
              <a:rPr lang="bg-BG" b="1" i="1" u="sng" dirty="0" smtClean="0"/>
              <a:t>не представляват</a:t>
            </a:r>
            <a:r>
              <a:rPr lang="bg-BG" dirty="0" smtClean="0"/>
              <a:t> библиотечен фонд, придобиването им следва да се отразява само в </a:t>
            </a:r>
            <a:r>
              <a:rPr lang="bg-BG" b="1" dirty="0" smtClean="0"/>
              <a:t>отчетна група </a:t>
            </a:r>
            <a:r>
              <a:rPr lang="bg-BG" b="1" u="sng" dirty="0" smtClean="0"/>
              <a:t>„БЮДЖЕТ</a:t>
            </a:r>
            <a:r>
              <a:rPr lang="bg-BG" dirty="0" smtClean="0"/>
              <a:t>“. Такива активи подлежат на отчитане по </a:t>
            </a:r>
            <a:r>
              <a:rPr lang="bg-BG" b="1" u="sng" dirty="0" smtClean="0"/>
              <a:t>сметка 3020.</a:t>
            </a:r>
            <a:r>
              <a:rPr lang="bg-BG" u="sng" dirty="0" smtClean="0"/>
              <a:t> </a:t>
            </a:r>
          </a:p>
          <a:p>
            <a:pPr algn="just">
              <a:buNone/>
            </a:pPr>
            <a:r>
              <a:rPr lang="bg-BG" dirty="0" smtClean="0"/>
              <a:t>		В зависимост от конкретните обстоятелства бюджетната организация може да възприеме </a:t>
            </a:r>
            <a:r>
              <a:rPr lang="bg-BG" b="1" dirty="0" smtClean="0"/>
              <a:t>подход на изписването им на разход при тяхното придобиване</a:t>
            </a:r>
            <a:r>
              <a:rPr lang="bg-BG" dirty="0" smtClean="0"/>
              <a:t>, като контролът по съхраняването и опазването на тези активи може да се организира </a:t>
            </a:r>
            <a:r>
              <a:rPr lang="bg-BG" b="1" u="sng" dirty="0" smtClean="0"/>
              <a:t>извън системата на двустранното счетоводно записване</a:t>
            </a:r>
            <a:r>
              <a:rPr lang="bg-BG" dirty="0" smtClean="0"/>
              <a:t> или чрез използването на </a:t>
            </a:r>
            <a:r>
              <a:rPr lang="bg-BG" b="1" u="sng" dirty="0" err="1" smtClean="0"/>
              <a:t>задбалансова</a:t>
            </a:r>
            <a:r>
              <a:rPr lang="bg-BG" b="1" u="sng" dirty="0" smtClean="0"/>
              <a:t> сметка 9909</a:t>
            </a:r>
            <a:r>
              <a:rPr lang="bg-BG" b="1" dirty="0" smtClean="0"/>
              <a:t> </a:t>
            </a:r>
            <a:r>
              <a:rPr lang="bg-BG" dirty="0" smtClean="0"/>
              <a:t>(но подлежат на инвентаризация).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9</a:t>
            </a:fld>
            <a:endParaRPr lang="bg-BG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bg-BG" dirty="0" smtClean="0"/>
              <a:t>		При представяне на информацията в ГФО съществува основното правило: !!! </a:t>
            </a:r>
            <a:r>
              <a:rPr lang="bg-BG" b="1" i="1" dirty="0" smtClean="0">
                <a:solidFill>
                  <a:srgbClr val="C00000"/>
                </a:solidFill>
              </a:rPr>
              <a:t>Приложимите норми на финансово отчитане изискват в ГФО да се признават активи, които не надценени и пасиви, които не са подценени.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	Съществува взаимовръзка между </a:t>
            </a:r>
            <a:r>
              <a:rPr lang="bg-BG" dirty="0" err="1" smtClean="0">
                <a:solidFill>
                  <a:schemeClr val="tx1"/>
                </a:solidFill>
              </a:rPr>
              <a:t>обезценка</a:t>
            </a:r>
            <a:r>
              <a:rPr lang="bg-BG" dirty="0" smtClean="0">
                <a:solidFill>
                  <a:schemeClr val="tx1"/>
                </a:solidFill>
              </a:rPr>
              <a:t>/ преоценка и счетоводният принцип </a:t>
            </a:r>
            <a:r>
              <a:rPr lang="bg-BG" i="1" dirty="0" smtClean="0">
                <a:solidFill>
                  <a:schemeClr val="tx1"/>
                </a:solidFill>
              </a:rPr>
              <a:t>“</a:t>
            </a:r>
            <a:r>
              <a:rPr lang="bg-BG" b="1" i="1" dirty="0" smtClean="0">
                <a:solidFill>
                  <a:srgbClr val="C00000"/>
                </a:solidFill>
              </a:rPr>
              <a:t>предпазливост”.</a:t>
            </a:r>
          </a:p>
          <a:p>
            <a:pPr algn="just">
              <a:buNone/>
            </a:pPr>
            <a:r>
              <a:rPr lang="bg-BG" b="1" i="1" dirty="0" smtClean="0"/>
              <a:t>		</a:t>
            </a:r>
            <a:r>
              <a:rPr lang="bg-BG" b="1" i="1" u="sng" dirty="0" smtClean="0"/>
              <a:t>Предпазливостта</a:t>
            </a:r>
            <a:r>
              <a:rPr lang="bg-BG" b="1" i="1" dirty="0" smtClean="0"/>
              <a:t> е, оценяване и отчитане на предполагаемите рискове и очакваните евентуални загуби при счетоводното третиране на стопанските операции с цел получаване на действителен финансов резултат – чл. 26, ал. 1, т. 3 от ЗСч.</a:t>
            </a:r>
          </a:p>
          <a:p>
            <a:pPr algn="just">
              <a:buNone/>
            </a:pPr>
            <a:r>
              <a:rPr lang="bg-BG" dirty="0" smtClean="0"/>
              <a:t>		В бюджетните организации това е установяване на </a:t>
            </a:r>
            <a:r>
              <a:rPr lang="bg-BG" b="1" dirty="0" smtClean="0"/>
              <a:t>изменението на нетните активи </a:t>
            </a:r>
            <a:r>
              <a:rPr lang="bg-BG" dirty="0" smtClean="0"/>
              <a:t>за отчетния период, възникнали в резултат на влиянието на редица  фактори, като: цени, валутни курсове, инфлация и др.</a:t>
            </a:r>
          </a:p>
          <a:p>
            <a:pPr algn="just">
              <a:buNone/>
            </a:pPr>
            <a:endParaRPr lang="bg-BG" dirty="0" smtClean="0"/>
          </a:p>
          <a:p>
            <a:pPr algn="just">
              <a:buNone/>
            </a:pPr>
            <a:endParaRPr lang="bg-BG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90</a:t>
            </a:fld>
            <a:endParaRPr lang="bg-BG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9293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bg-BG" dirty="0" smtClean="0"/>
              <a:t>   		</a:t>
            </a:r>
            <a:r>
              <a:rPr lang="bg-BG" b="1" i="1" u="sng" dirty="0" smtClean="0"/>
              <a:t>Някои акценти:</a:t>
            </a:r>
            <a:endParaRPr lang="bg-BG" dirty="0" smtClean="0"/>
          </a:p>
          <a:p>
            <a:pPr algn="just">
              <a:buNone/>
            </a:pPr>
            <a:r>
              <a:rPr lang="ru-RU" b="1" dirty="0" smtClean="0"/>
              <a:t>		1. </a:t>
            </a:r>
            <a:r>
              <a:rPr lang="ru-RU" b="1" dirty="0" err="1" smtClean="0"/>
              <a:t>Съгласно</a:t>
            </a:r>
            <a:r>
              <a:rPr lang="ru-RU" dirty="0" smtClean="0"/>
              <a:t> </a:t>
            </a:r>
            <a:r>
              <a:rPr lang="ru-RU" b="1" dirty="0" smtClean="0"/>
              <a:t>т. 20 от ДДС № 05 от 2016 г</a:t>
            </a:r>
            <a:r>
              <a:rPr lang="ru-RU" i="1" dirty="0" smtClean="0"/>
              <a:t>.,</a:t>
            </a:r>
            <a:r>
              <a:rPr lang="ru-RU" b="1" dirty="0" smtClean="0"/>
              <a:t>  </a:t>
            </a:r>
            <a:r>
              <a:rPr lang="ru-RU" dirty="0" err="1" smtClean="0"/>
              <a:t>Преоценката</a:t>
            </a:r>
            <a:r>
              <a:rPr lang="ru-RU" dirty="0" smtClean="0"/>
              <a:t> и </a:t>
            </a:r>
            <a:r>
              <a:rPr lang="ru-RU" dirty="0" err="1" smtClean="0"/>
              <a:t>обезценката</a:t>
            </a:r>
            <a:r>
              <a:rPr lang="ru-RU" dirty="0" smtClean="0"/>
              <a:t> на амортизируем </a:t>
            </a:r>
            <a:r>
              <a:rPr lang="ru-RU" dirty="0" err="1" smtClean="0"/>
              <a:t>нефинансов</a:t>
            </a:r>
            <a:r>
              <a:rPr lang="ru-RU" dirty="0" smtClean="0"/>
              <a:t> </a:t>
            </a:r>
            <a:r>
              <a:rPr lang="ru-RU" dirty="0" err="1" smtClean="0"/>
              <a:t>дълготраен</a:t>
            </a:r>
            <a:r>
              <a:rPr lang="ru-RU" dirty="0" smtClean="0"/>
              <a:t> актив </a:t>
            </a:r>
            <a:r>
              <a:rPr lang="ru-RU" b="1" i="1" dirty="0" smtClean="0"/>
              <a:t>се </a:t>
            </a:r>
            <a:r>
              <a:rPr lang="ru-RU" b="1" i="1" dirty="0" err="1" smtClean="0"/>
              <a:t>прилагат</a:t>
            </a:r>
            <a:r>
              <a:rPr lang="ru-RU" b="1" i="1" dirty="0" smtClean="0"/>
              <a:t> </a:t>
            </a:r>
            <a:r>
              <a:rPr lang="ru-RU" b="1" i="1" u="sng" dirty="0" err="1" smtClean="0"/>
              <a:t>спрямо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балансовата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стойност</a:t>
            </a:r>
            <a:r>
              <a:rPr lang="ru-RU" b="1" i="1" dirty="0" smtClean="0"/>
              <a:t>, </a:t>
            </a:r>
            <a:r>
              <a:rPr lang="ru-RU" dirty="0" err="1" smtClean="0"/>
              <a:t>като</a:t>
            </a:r>
            <a:r>
              <a:rPr lang="ru-RU" dirty="0" smtClean="0"/>
              <a:t> при </a:t>
            </a:r>
            <a:r>
              <a:rPr lang="ru-RU" dirty="0" err="1" smtClean="0"/>
              <a:t>съответните</a:t>
            </a:r>
            <a:r>
              <a:rPr lang="ru-RU" dirty="0" smtClean="0"/>
              <a:t> </a:t>
            </a:r>
            <a:r>
              <a:rPr lang="ru-RU" dirty="0" err="1" smtClean="0"/>
              <a:t>записвания</a:t>
            </a:r>
            <a:r>
              <a:rPr lang="ru-RU" dirty="0" smtClean="0"/>
              <a:t> не се </a:t>
            </a:r>
            <a:r>
              <a:rPr lang="ru-RU" dirty="0" err="1" smtClean="0"/>
              <a:t>засягат</a:t>
            </a:r>
            <a:r>
              <a:rPr lang="ru-RU" dirty="0" smtClean="0"/>
              <a:t> </a:t>
            </a:r>
            <a:r>
              <a:rPr lang="ru-RU" dirty="0" err="1" smtClean="0"/>
              <a:t>сметките</a:t>
            </a:r>
            <a:r>
              <a:rPr lang="ru-RU" dirty="0" smtClean="0"/>
              <a:t> от </a:t>
            </a:r>
            <a:r>
              <a:rPr lang="ru-RU" dirty="0" err="1" smtClean="0"/>
              <a:t>група</a:t>
            </a:r>
            <a:r>
              <a:rPr lang="ru-RU" dirty="0" smtClean="0"/>
              <a:t> 24, а </a:t>
            </a:r>
            <a:r>
              <a:rPr lang="ru-RU" dirty="0" err="1" smtClean="0"/>
              <a:t>увеличенията</a:t>
            </a:r>
            <a:r>
              <a:rPr lang="ru-RU" dirty="0" smtClean="0"/>
              <a:t>/</a:t>
            </a:r>
            <a:r>
              <a:rPr lang="ru-RU" dirty="0" err="1" smtClean="0"/>
              <a:t>намаленията</a:t>
            </a:r>
            <a:r>
              <a:rPr lang="ru-RU" dirty="0" smtClean="0"/>
              <a:t> на </a:t>
            </a:r>
            <a:r>
              <a:rPr lang="ru-RU" dirty="0" err="1" smtClean="0"/>
              <a:t>балансовата</a:t>
            </a:r>
            <a:r>
              <a:rPr lang="ru-RU" dirty="0" smtClean="0"/>
              <a:t> </a:t>
            </a:r>
            <a:r>
              <a:rPr lang="ru-RU" dirty="0" err="1" smtClean="0"/>
              <a:t>стойност</a:t>
            </a:r>
            <a:r>
              <a:rPr lang="ru-RU" dirty="0" smtClean="0"/>
              <a:t> се </a:t>
            </a:r>
            <a:r>
              <a:rPr lang="ru-RU" b="1" i="1" dirty="0" err="1" smtClean="0"/>
              <a:t>отразяват</a:t>
            </a:r>
            <a:r>
              <a:rPr lang="ru-RU" b="1" i="1" dirty="0" smtClean="0"/>
              <a:t> само по </a:t>
            </a:r>
            <a:r>
              <a:rPr lang="ru-RU" b="1" i="1" dirty="0" err="1" smtClean="0"/>
              <a:t>сметките</a:t>
            </a:r>
            <a:r>
              <a:rPr lang="ru-RU" b="1" i="1" dirty="0" smtClean="0"/>
              <a:t> от </a:t>
            </a:r>
            <a:r>
              <a:rPr lang="ru-RU" b="1" i="1" dirty="0" err="1" smtClean="0"/>
              <a:t>групи</a:t>
            </a:r>
            <a:r>
              <a:rPr lang="ru-RU" b="1" i="1" dirty="0" smtClean="0"/>
              <a:t> 20, 21 и 22, </a:t>
            </a:r>
            <a:r>
              <a:rPr lang="ru-RU" dirty="0" err="1" smtClean="0"/>
              <a:t>доколкото</a:t>
            </a:r>
            <a:r>
              <a:rPr lang="ru-RU" dirty="0" smtClean="0"/>
              <a:t> не е определено </a:t>
            </a:r>
            <a:r>
              <a:rPr lang="ru-RU" dirty="0" err="1" smtClean="0"/>
              <a:t>друго</a:t>
            </a:r>
            <a:r>
              <a:rPr lang="ru-RU" dirty="0" smtClean="0"/>
              <a:t> </a:t>
            </a:r>
            <a:r>
              <a:rPr lang="ru-RU" dirty="0" err="1" smtClean="0"/>
              <a:t>със</a:t>
            </a:r>
            <a:r>
              <a:rPr lang="ru-RU" dirty="0" smtClean="0"/>
              <a:t> </a:t>
            </a:r>
            <a:r>
              <a:rPr lang="ru-RU" dirty="0" err="1" smtClean="0"/>
              <a:t>стандартите</a:t>
            </a:r>
            <a:r>
              <a:rPr lang="ru-RU" dirty="0" smtClean="0"/>
              <a:t> и </a:t>
            </a:r>
            <a:r>
              <a:rPr lang="ru-RU" dirty="0" err="1" smtClean="0"/>
              <a:t>указанията</a:t>
            </a:r>
            <a:r>
              <a:rPr lang="ru-RU" dirty="0" smtClean="0"/>
              <a:t> по чл. 164, ал. 1 и 3 от ЗПФ.</a:t>
            </a:r>
          </a:p>
          <a:p>
            <a:pPr algn="just">
              <a:buNone/>
            </a:pPr>
            <a:r>
              <a:rPr lang="ru-RU" dirty="0" smtClean="0"/>
              <a:t>		</a:t>
            </a:r>
            <a:r>
              <a:rPr lang="ru-RU" b="1" dirty="0" smtClean="0"/>
              <a:t>2</a:t>
            </a:r>
            <a:r>
              <a:rPr lang="ru-RU" dirty="0" smtClean="0"/>
              <a:t>. При </a:t>
            </a:r>
            <a:r>
              <a:rPr lang="ru-RU" dirty="0" err="1" smtClean="0"/>
              <a:t>неамортизируемите</a:t>
            </a:r>
            <a:r>
              <a:rPr lang="ru-RU" dirty="0" smtClean="0"/>
              <a:t> </a:t>
            </a:r>
            <a:r>
              <a:rPr lang="ru-RU" dirty="0" err="1" smtClean="0"/>
              <a:t>активи</a:t>
            </a:r>
            <a:r>
              <a:rPr lang="ru-RU" dirty="0" smtClean="0"/>
              <a:t> - </a:t>
            </a:r>
            <a:r>
              <a:rPr lang="ru-RU" b="1" i="1" u="sng" dirty="0" err="1" smtClean="0"/>
              <a:t>спрямо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отчетната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стойност</a:t>
            </a:r>
            <a:r>
              <a:rPr lang="ru-RU" b="1" i="1" u="sng" dirty="0" smtClean="0"/>
              <a:t>. </a:t>
            </a:r>
          </a:p>
          <a:p>
            <a:pPr algn="just">
              <a:buNone/>
            </a:pPr>
            <a:endParaRPr lang="ru-RU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91</a:t>
            </a:fld>
            <a:endParaRPr lang="bg-BG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282" y="285728"/>
            <a:ext cx="8686800" cy="63579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bg-BG" sz="2400" b="1" dirty="0" smtClean="0"/>
              <a:t>		3. </a:t>
            </a:r>
            <a:r>
              <a:rPr lang="bg-BG" sz="2400" dirty="0" smtClean="0"/>
              <a:t>Трябва БО да спазват основното правило: </a:t>
            </a:r>
            <a:r>
              <a:rPr lang="bg-BG" sz="2400" b="1" dirty="0" smtClean="0"/>
              <a:t>ДМА след първоначалното признаване да се оценяват по стойности, които да бъдат възстановени </a:t>
            </a:r>
            <a:r>
              <a:rPr lang="en-US" sz="2400" b="1" dirty="0" smtClean="0"/>
              <a:t>(</a:t>
            </a:r>
            <a:r>
              <a:rPr lang="bg-BG" sz="2400" b="1" dirty="0" smtClean="0"/>
              <a:t>реализирани</a:t>
            </a:r>
            <a:r>
              <a:rPr lang="en-US" sz="2400" b="1" dirty="0" smtClean="0"/>
              <a:t>)</a:t>
            </a:r>
            <a:r>
              <a:rPr lang="bg-BG" sz="2400" b="1" dirty="0" smtClean="0"/>
              <a:t>. </a:t>
            </a:r>
            <a:r>
              <a:rPr lang="bg-BG" sz="2400" dirty="0" err="1" smtClean="0"/>
              <a:t>Обезценка</a:t>
            </a:r>
            <a:r>
              <a:rPr lang="bg-BG" sz="2400" dirty="0" smtClean="0"/>
              <a:t> се отчита само тогава, когато е налице </a:t>
            </a:r>
            <a:r>
              <a:rPr lang="bg-BG" sz="2400" b="1" dirty="0" smtClean="0"/>
              <a:t>траен спад </a:t>
            </a:r>
            <a:r>
              <a:rPr lang="bg-BG" sz="2400" dirty="0" smtClean="0"/>
              <a:t>в цените, а не временни спадове и </a:t>
            </a:r>
            <a:r>
              <a:rPr lang="bg-BG" sz="2400" dirty="0" err="1" smtClean="0"/>
              <a:t>флуктуации</a:t>
            </a:r>
            <a:r>
              <a:rPr lang="bg-BG" sz="2400" dirty="0" smtClean="0"/>
              <a:t>. </a:t>
            </a:r>
          </a:p>
          <a:p>
            <a:pPr algn="just">
              <a:buNone/>
            </a:pPr>
            <a:r>
              <a:rPr lang="bg-BG" sz="2400" dirty="0" smtClean="0"/>
              <a:t>		С писмо на МФ </a:t>
            </a:r>
            <a:r>
              <a:rPr lang="bg-BG" sz="2400" b="1" u="sng" dirty="0" smtClean="0"/>
              <a:t>№ 08-00-317 от 12.04.2018 </a:t>
            </a:r>
            <a:r>
              <a:rPr lang="bg-BG" sz="2400" b="1" dirty="0" smtClean="0"/>
              <a:t>г. </a:t>
            </a:r>
            <a:r>
              <a:rPr lang="bg-BG" sz="2400" dirty="0" smtClean="0"/>
              <a:t>се дава отговор за прилагането на два подхода </a:t>
            </a:r>
            <a:r>
              <a:rPr lang="en-US" sz="2400" dirty="0" smtClean="0"/>
              <a:t>(</a:t>
            </a:r>
            <a:r>
              <a:rPr lang="bg-BG" sz="2400" dirty="0" smtClean="0"/>
              <a:t>препоръчителен и допустимо </a:t>
            </a:r>
            <a:r>
              <a:rPr lang="bg-BG" sz="2400" dirty="0" err="1" smtClean="0"/>
              <a:t>алтарнативен</a:t>
            </a:r>
            <a:r>
              <a:rPr lang="bg-BG" sz="2400" dirty="0" smtClean="0"/>
              <a:t>.</a:t>
            </a:r>
            <a:r>
              <a:rPr lang="en-US" sz="2400" dirty="0" smtClean="0"/>
              <a:t>)</a:t>
            </a:r>
            <a:r>
              <a:rPr lang="bg-BG" sz="2400" dirty="0" smtClean="0"/>
              <a:t> като се дават указания, че </a:t>
            </a:r>
            <a:r>
              <a:rPr lang="bg-BG" sz="2400" dirty="0" err="1" smtClean="0"/>
              <a:t>обезценката</a:t>
            </a:r>
            <a:r>
              <a:rPr lang="bg-BG" sz="2400" dirty="0" smtClean="0"/>
              <a:t>/преоценката се прилага по общия ред. </a:t>
            </a:r>
          </a:p>
          <a:p>
            <a:pPr algn="just">
              <a:buNone/>
            </a:pPr>
            <a:r>
              <a:rPr lang="bg-BG" sz="2400" b="1" i="1" dirty="0" smtClean="0"/>
              <a:t>		т. 7.1 от НСС 16 – Препоръчителен подход </a:t>
            </a:r>
            <a:r>
              <a:rPr lang="bg-BG" sz="2400" i="1" dirty="0" smtClean="0"/>
              <a:t>След първоначалното признаване като актив всеки отделен ДМА следва да се отчита </a:t>
            </a:r>
            <a:r>
              <a:rPr lang="bg-BG" sz="2400" b="1" i="1" u="sng" dirty="0" smtClean="0"/>
              <a:t>по цена на придобиване, намалена с начислените амортизации </a:t>
            </a:r>
            <a:r>
              <a:rPr lang="bg-BG" sz="2400" i="1" dirty="0" smtClean="0"/>
              <a:t>и натрупаната загуба от </a:t>
            </a:r>
            <a:r>
              <a:rPr lang="bg-BG" sz="2400" i="1" dirty="0" err="1" smtClean="0"/>
              <a:t>обезценка</a:t>
            </a:r>
            <a:r>
              <a:rPr lang="bg-BG" sz="2400" i="1" dirty="0" smtClean="0"/>
              <a:t>.</a:t>
            </a:r>
          </a:p>
          <a:p>
            <a:pPr>
              <a:buNone/>
            </a:pPr>
            <a:r>
              <a:rPr lang="bg-BG" sz="2400" b="1" i="1" dirty="0" smtClean="0"/>
              <a:t>		т.7.2.Допустим алтернативен подход – т. 7.2</a:t>
            </a:r>
            <a:r>
              <a:rPr lang="bg-BG" sz="2400" i="1" dirty="0" smtClean="0"/>
              <a:t>. (отм. - ДВ, бр. </a:t>
            </a:r>
            <a:r>
              <a:rPr lang="bg-BG" sz="2400" b="1" i="1" dirty="0" smtClean="0"/>
              <a:t>86</a:t>
            </a:r>
            <a:r>
              <a:rPr lang="bg-BG" sz="2400" i="1" dirty="0" smtClean="0"/>
              <a:t> от </a:t>
            </a:r>
            <a:r>
              <a:rPr lang="bg-BG" sz="2400" b="1" i="1" dirty="0" smtClean="0"/>
              <a:t>2007</a:t>
            </a:r>
            <a:r>
              <a:rPr lang="bg-BG" sz="2400" i="1" dirty="0" smtClean="0"/>
              <a:t> г., в сила от </a:t>
            </a:r>
            <a:r>
              <a:rPr lang="bg-BG" sz="2400" b="1" i="1" dirty="0" smtClean="0"/>
              <a:t>01.</a:t>
            </a:r>
            <a:r>
              <a:rPr lang="bg-BG" sz="2400" b="1" i="1" dirty="0" err="1" smtClean="0"/>
              <a:t>01</a:t>
            </a:r>
            <a:r>
              <a:rPr lang="bg-BG" sz="2400" b="1" i="1" dirty="0" smtClean="0"/>
              <a:t>.2008</a:t>
            </a:r>
            <a:r>
              <a:rPr lang="bg-BG" sz="2400" i="1" dirty="0" smtClean="0"/>
              <a:t> г.)</a:t>
            </a:r>
          </a:p>
          <a:p>
            <a:pPr algn="just">
              <a:buNone/>
            </a:pPr>
            <a:r>
              <a:rPr lang="bg-BG" sz="2400" i="1" dirty="0" smtClean="0"/>
              <a:t>		След първоначалното признаване като актив, всеки отделен ДМА трябва да се отчита </a:t>
            </a:r>
            <a:r>
              <a:rPr lang="bg-BG" sz="2400" b="1" i="1" u="sng" dirty="0" smtClean="0"/>
              <a:t>по преоценена стойност към датата на преоценката, намалена с начислените амортизации</a:t>
            </a:r>
            <a:r>
              <a:rPr lang="bg-BG" sz="2400" i="1" dirty="0" smtClean="0"/>
              <a:t>, и последвалата натрупана загуба от </a:t>
            </a:r>
            <a:r>
              <a:rPr lang="bg-BG" sz="2400" i="1" dirty="0" err="1" smtClean="0"/>
              <a:t>обезценка</a:t>
            </a:r>
            <a:r>
              <a:rPr lang="bg-BG" sz="2400" i="1" dirty="0" smtClean="0"/>
              <a:t>. </a:t>
            </a:r>
          </a:p>
          <a:p>
            <a:pPr algn="just">
              <a:buNone/>
            </a:pPr>
            <a:r>
              <a:rPr lang="bg-BG" sz="2400" b="1" i="1" dirty="0" smtClean="0"/>
              <a:t>		Важно!</a:t>
            </a:r>
          </a:p>
          <a:p>
            <a:pPr algn="just">
              <a:buNone/>
            </a:pPr>
            <a:r>
              <a:rPr lang="bg-BG" sz="2400" b="1" dirty="0" smtClean="0"/>
              <a:t>		ПРБ следва да унифицира за своите разпоредители с бюджет, кой от двата подхода ще прилага.</a:t>
            </a:r>
          </a:p>
          <a:p>
            <a:pPr algn="just">
              <a:buNone/>
            </a:pPr>
            <a:endParaRPr lang="bg-BG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92</a:t>
            </a:fld>
            <a:endParaRPr lang="bg-BG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14346"/>
          </a:xfrm>
        </p:spPr>
        <p:txBody>
          <a:bodyPr>
            <a:normAutofit/>
          </a:bodyPr>
          <a:lstStyle/>
          <a:p>
            <a:pPr algn="just"/>
            <a:endParaRPr lang="bg-BG" sz="2000" b="1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88640"/>
            <a:ext cx="8686800" cy="645507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bg-BG" sz="2600" b="1" dirty="0" smtClean="0">
                <a:solidFill>
                  <a:schemeClr val="tx1"/>
                </a:solidFill>
              </a:rPr>
              <a:t>	</a:t>
            </a:r>
            <a:r>
              <a:rPr lang="bg-BG" sz="2600" b="1" u="sng" dirty="0" smtClean="0">
                <a:solidFill>
                  <a:schemeClr val="tx1"/>
                </a:solidFill>
              </a:rPr>
              <a:t>ОБЕЗЦЕНКА</a:t>
            </a:r>
          </a:p>
          <a:p>
            <a:pPr marL="0" indent="0" algn="just">
              <a:buNone/>
            </a:pPr>
            <a:endParaRPr lang="bg-BG" sz="2600" b="1" u="sng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bg-BG" sz="2600" b="1" dirty="0" smtClean="0">
                <a:solidFill>
                  <a:schemeClr val="tx1"/>
                </a:solidFill>
              </a:rPr>
              <a:t>	1. Съгласно т. 20 от ДДС № 05 от 2016 г. при извършване на преглед за </a:t>
            </a:r>
            <a:r>
              <a:rPr lang="bg-BG" sz="2600" b="1" dirty="0" err="1" smtClean="0">
                <a:solidFill>
                  <a:schemeClr val="tx1"/>
                </a:solidFill>
              </a:rPr>
              <a:t>обезценка</a:t>
            </a:r>
            <a:r>
              <a:rPr lang="bg-BG" sz="2600" b="1" dirty="0" smtClean="0">
                <a:solidFill>
                  <a:schemeClr val="tx1"/>
                </a:solidFill>
              </a:rPr>
              <a:t> з</a:t>
            </a:r>
            <a:r>
              <a:rPr lang="bg-BG" sz="2600" dirty="0" smtClean="0">
                <a:solidFill>
                  <a:schemeClr val="tx1"/>
                </a:solidFill>
              </a:rPr>
              <a:t>а </a:t>
            </a:r>
            <a:r>
              <a:rPr lang="bg-BG" sz="2600" b="1" i="1" dirty="0" err="1" smtClean="0">
                <a:solidFill>
                  <a:schemeClr val="tx1"/>
                </a:solidFill>
              </a:rPr>
              <a:t>амортизируемите</a:t>
            </a:r>
            <a:r>
              <a:rPr lang="bg-BG" sz="2600" b="1" i="1" dirty="0" smtClean="0">
                <a:solidFill>
                  <a:schemeClr val="tx1"/>
                </a:solidFill>
              </a:rPr>
              <a:t> активи </a:t>
            </a:r>
            <a:r>
              <a:rPr lang="bg-BG" sz="2600" dirty="0" smtClean="0">
                <a:solidFill>
                  <a:schemeClr val="tx1"/>
                </a:solidFill>
              </a:rPr>
              <a:t>се съпоставя</a:t>
            </a:r>
            <a:r>
              <a:rPr lang="bg-BG" sz="2600" b="1" i="1" dirty="0" smtClean="0">
                <a:solidFill>
                  <a:schemeClr val="tx1"/>
                </a:solidFill>
              </a:rPr>
              <a:t> балансовата стойност с текущата възстановима стойност</a:t>
            </a:r>
            <a:r>
              <a:rPr lang="bg-BG" sz="2600" dirty="0" smtClean="0">
                <a:solidFill>
                  <a:schemeClr val="tx1"/>
                </a:solidFill>
              </a:rPr>
              <a:t>.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i="1" dirty="0" smtClean="0">
                <a:solidFill>
                  <a:schemeClr val="tx1"/>
                </a:solidFill>
                <a:cs typeface="Times New Roman" pitchFamily="18" charset="0"/>
              </a:rPr>
              <a:t>(</a:t>
            </a:r>
            <a:r>
              <a:rPr lang="bg-BG" sz="2600" i="1" dirty="0" smtClean="0">
                <a:solidFill>
                  <a:schemeClr val="tx1"/>
                </a:solidFill>
                <a:cs typeface="Times New Roman" pitchFamily="18" charset="0"/>
              </a:rPr>
              <a:t>отпадат указанията в  т. 36.1.1, съгласно която</a:t>
            </a:r>
            <a:r>
              <a:rPr lang="ru-RU" sz="2800" i="1" dirty="0" smtClean="0">
                <a:cs typeface="Times New Roman" pitchFamily="18" charset="0"/>
              </a:rPr>
              <a:t> при </a:t>
            </a:r>
            <a:r>
              <a:rPr lang="ru-RU" sz="2800" i="1" dirty="0" err="1" smtClean="0">
                <a:cs typeface="Times New Roman" pitchFamily="18" charset="0"/>
              </a:rPr>
              <a:t>прегледа</a:t>
            </a:r>
            <a:r>
              <a:rPr lang="ru-RU" sz="2800" i="1" dirty="0" smtClean="0">
                <a:cs typeface="Times New Roman" pitchFamily="18" charset="0"/>
              </a:rPr>
              <a:t> се </a:t>
            </a:r>
            <a:r>
              <a:rPr lang="ru-RU" sz="2800" i="1" dirty="0" err="1" smtClean="0">
                <a:cs typeface="Times New Roman" pitchFamily="18" charset="0"/>
              </a:rPr>
              <a:t>съпоставя</a:t>
            </a:r>
            <a:r>
              <a:rPr lang="ru-RU" sz="2800" i="1" dirty="0" smtClean="0">
                <a:cs typeface="Times New Roman" pitchFamily="18" charset="0"/>
              </a:rPr>
              <a:t> </a:t>
            </a:r>
            <a:r>
              <a:rPr lang="ru-RU" sz="2800" i="1" dirty="0" err="1" smtClean="0">
                <a:cs typeface="Times New Roman" pitchFamily="18" charset="0"/>
              </a:rPr>
              <a:t>отчетната</a:t>
            </a:r>
            <a:r>
              <a:rPr lang="ru-RU" sz="2800" i="1" dirty="0" smtClean="0">
                <a:cs typeface="Times New Roman" pitchFamily="18" charset="0"/>
              </a:rPr>
              <a:t> </a:t>
            </a:r>
            <a:r>
              <a:rPr lang="ru-RU" sz="2800" i="1" dirty="0" err="1" smtClean="0">
                <a:cs typeface="Times New Roman" pitchFamily="18" charset="0"/>
              </a:rPr>
              <a:t>стойност</a:t>
            </a:r>
            <a:r>
              <a:rPr lang="ru-RU" sz="2800" i="1" dirty="0" smtClean="0">
                <a:cs typeface="Times New Roman" pitchFamily="18" charset="0"/>
              </a:rPr>
              <a:t> с </a:t>
            </a:r>
            <a:r>
              <a:rPr lang="ru-RU" sz="2800" i="1" dirty="0" err="1" smtClean="0">
                <a:cs typeface="Times New Roman" pitchFamily="18" charset="0"/>
              </a:rPr>
              <a:t>текущата</a:t>
            </a:r>
            <a:r>
              <a:rPr lang="ru-RU" sz="2800" i="1" dirty="0" smtClean="0">
                <a:cs typeface="Times New Roman" pitchFamily="18" charset="0"/>
              </a:rPr>
              <a:t> </a:t>
            </a:r>
            <a:r>
              <a:rPr lang="ru-RU" sz="2800" i="1" dirty="0" err="1" smtClean="0">
                <a:cs typeface="Times New Roman" pitchFamily="18" charset="0"/>
              </a:rPr>
              <a:t>възстановима</a:t>
            </a:r>
            <a:r>
              <a:rPr lang="ru-RU" sz="2800" i="1" dirty="0" smtClean="0">
                <a:cs typeface="Times New Roman" pitchFamily="18" charset="0"/>
              </a:rPr>
              <a:t> </a:t>
            </a:r>
            <a:r>
              <a:rPr lang="ru-RU" sz="2800" i="1" dirty="0" err="1" smtClean="0">
                <a:cs typeface="Times New Roman" pitchFamily="18" charset="0"/>
              </a:rPr>
              <a:t>стойност</a:t>
            </a:r>
            <a:r>
              <a:rPr lang="ru-RU" sz="2800" i="1" dirty="0" smtClean="0">
                <a:cs typeface="Times New Roman" pitchFamily="18" charset="0"/>
              </a:rPr>
              <a:t>.</a:t>
            </a:r>
            <a:r>
              <a:rPr lang="bg-BG" sz="2600" i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600" i="1" dirty="0" smtClean="0">
                <a:solidFill>
                  <a:schemeClr val="tx1"/>
                </a:solidFill>
                <a:cs typeface="Times New Roman" pitchFamily="18" charset="0"/>
              </a:rPr>
              <a:t>)</a:t>
            </a:r>
            <a:endParaRPr lang="bg-BG" sz="2600" i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 algn="just">
              <a:buNone/>
            </a:pPr>
            <a:endParaRPr lang="bg-BG" sz="26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	</a:t>
            </a:r>
            <a:r>
              <a:rPr lang="ru-RU" sz="2800" b="1" u="sng" dirty="0" smtClean="0">
                <a:solidFill>
                  <a:schemeClr val="tx1"/>
                </a:solidFill>
              </a:rPr>
              <a:t>2. </a:t>
            </a:r>
            <a:r>
              <a:rPr lang="ru-RU" sz="2800" b="1" u="sng" dirty="0" err="1" smtClean="0">
                <a:solidFill>
                  <a:schemeClr val="tx1"/>
                </a:solidFill>
              </a:rPr>
              <a:t>Съгласно</a:t>
            </a:r>
            <a:r>
              <a:rPr lang="ru-RU" sz="2800" b="1" u="sng" dirty="0" smtClean="0">
                <a:solidFill>
                  <a:schemeClr val="tx1"/>
                </a:solidFill>
              </a:rPr>
              <a:t> т. 86 от ДДС № 07 от 22.12.2017 г</a:t>
            </a:r>
            <a:r>
              <a:rPr lang="ru-RU" sz="2800" dirty="0" smtClean="0">
                <a:solidFill>
                  <a:schemeClr val="tx1"/>
                </a:solidFill>
              </a:rPr>
              <a:t>. 	«Считано от 2018 г. </a:t>
            </a:r>
            <a:r>
              <a:rPr lang="ru-RU" sz="2800" dirty="0" err="1" smtClean="0">
                <a:solidFill>
                  <a:schemeClr val="tx1"/>
                </a:solidFill>
              </a:rPr>
              <a:t>бюджетните</a:t>
            </a:r>
            <a:r>
              <a:rPr lang="ru-RU" sz="2800" dirty="0" smtClean="0">
                <a:solidFill>
                  <a:schemeClr val="tx1"/>
                </a:solidFill>
              </a:rPr>
              <a:t> организации </a:t>
            </a:r>
            <a:r>
              <a:rPr lang="ru-RU" sz="2800" dirty="0" err="1" smtClean="0">
                <a:solidFill>
                  <a:schemeClr val="tx1"/>
                </a:solidFill>
              </a:rPr>
              <a:t>могат</a:t>
            </a:r>
            <a:r>
              <a:rPr lang="ru-RU" sz="2800" dirty="0" smtClean="0">
                <a:solidFill>
                  <a:schemeClr val="tx1"/>
                </a:solidFill>
              </a:rPr>
              <a:t> да </a:t>
            </a:r>
            <a:r>
              <a:rPr lang="ru-RU" sz="2800" dirty="0" err="1" smtClean="0">
                <a:solidFill>
                  <a:schemeClr val="tx1"/>
                </a:solidFill>
              </a:rPr>
              <a:t>извършват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b="1" i="1" u="sng" dirty="0" err="1" smtClean="0">
                <a:solidFill>
                  <a:srgbClr val="C00000"/>
                </a:solidFill>
              </a:rPr>
              <a:t>най-малко</a:t>
            </a:r>
            <a:r>
              <a:rPr lang="ru-RU" sz="2800" b="1" i="1" u="sng" dirty="0" smtClean="0">
                <a:solidFill>
                  <a:srgbClr val="C00000"/>
                </a:solidFill>
              </a:rPr>
              <a:t> </a:t>
            </a:r>
            <a:r>
              <a:rPr lang="ru-RU" sz="2800" b="1" i="1" u="sng" dirty="0" err="1" smtClean="0">
                <a:solidFill>
                  <a:srgbClr val="C00000"/>
                </a:solidFill>
              </a:rPr>
              <a:t>веднъж</a:t>
            </a:r>
            <a:r>
              <a:rPr lang="ru-RU" sz="2800" b="1" i="1" u="sng" dirty="0" smtClean="0">
                <a:solidFill>
                  <a:srgbClr val="C00000"/>
                </a:solidFill>
              </a:rPr>
              <a:t> на три </a:t>
            </a:r>
            <a:r>
              <a:rPr lang="ru-RU" sz="2800" b="1" i="1" u="sng" dirty="0" err="1" smtClean="0">
                <a:solidFill>
                  <a:srgbClr val="C00000"/>
                </a:solidFill>
              </a:rPr>
              <a:t>години</a:t>
            </a:r>
            <a:r>
              <a:rPr lang="ru-RU" sz="2800" b="1" i="1" u="sng" dirty="0" smtClean="0">
                <a:solidFill>
                  <a:srgbClr val="C00000"/>
                </a:solidFill>
              </a:rPr>
              <a:t> </a:t>
            </a:r>
            <a:r>
              <a:rPr lang="ru-RU" sz="2800" b="1" u="sng" dirty="0" err="1" smtClean="0">
                <a:solidFill>
                  <a:srgbClr val="C00000"/>
                </a:solidFill>
              </a:rPr>
              <a:t>преглед</a:t>
            </a:r>
            <a:r>
              <a:rPr lang="ru-RU" sz="2800" b="1" u="sng" dirty="0" smtClean="0">
                <a:solidFill>
                  <a:srgbClr val="C00000"/>
                </a:solidFill>
              </a:rPr>
              <a:t> за </a:t>
            </a:r>
            <a:r>
              <a:rPr lang="ru-RU" sz="2800" b="1" u="sng" dirty="0" err="1" smtClean="0">
                <a:solidFill>
                  <a:srgbClr val="C00000"/>
                </a:solidFill>
              </a:rPr>
              <a:t>обезценка</a:t>
            </a:r>
            <a:r>
              <a:rPr lang="ru-RU" sz="2800" b="1" u="sng" dirty="0" smtClean="0">
                <a:solidFill>
                  <a:srgbClr val="C00000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на </a:t>
            </a:r>
            <a:r>
              <a:rPr lang="ru-RU" sz="2800" dirty="0" err="1" smtClean="0">
                <a:solidFill>
                  <a:schemeClr val="tx1"/>
                </a:solidFill>
              </a:rPr>
              <a:t>нефинансовите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дълготрайни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активи</a:t>
            </a:r>
            <a:r>
              <a:rPr lang="ru-RU" sz="2800" dirty="0" smtClean="0">
                <a:solidFill>
                  <a:schemeClr val="tx1"/>
                </a:solidFill>
              </a:rPr>
              <a:t> по </a:t>
            </a:r>
            <a:r>
              <a:rPr lang="ru-RU" sz="2800" dirty="0" err="1" smtClean="0">
                <a:solidFill>
                  <a:schemeClr val="tx1"/>
                </a:solidFill>
              </a:rPr>
              <a:t>реда</a:t>
            </a:r>
            <a:r>
              <a:rPr lang="ru-RU" sz="2800" dirty="0" smtClean="0">
                <a:solidFill>
                  <a:schemeClr val="tx1"/>
                </a:solidFill>
              </a:rPr>
              <a:t> на </a:t>
            </a:r>
            <a:r>
              <a:rPr lang="ru-RU" sz="2800" i="1" dirty="0" smtClean="0">
                <a:solidFill>
                  <a:schemeClr val="tx1"/>
                </a:solidFill>
              </a:rPr>
              <a:t>т. 16.24 и 36.1 от ДДС № 20/2004 г.» </a:t>
            </a:r>
            <a:r>
              <a:rPr lang="en-US" sz="2800" i="1" dirty="0" smtClean="0">
                <a:solidFill>
                  <a:schemeClr val="tx1"/>
                </a:solidFill>
              </a:rPr>
              <a:t>(</a:t>
            </a:r>
            <a:r>
              <a:rPr lang="bg-BG" sz="2800" i="1" dirty="0" smtClean="0">
                <a:solidFill>
                  <a:schemeClr val="tx1"/>
                </a:solidFill>
              </a:rPr>
              <a:t>отпада т. 36.1, съгласно която за нефинансовите активи се извършва преглед за </a:t>
            </a:r>
            <a:r>
              <a:rPr lang="bg-BG" sz="2800" i="1" dirty="0" err="1" smtClean="0">
                <a:solidFill>
                  <a:schemeClr val="tx1"/>
                </a:solidFill>
              </a:rPr>
              <a:t>обезценка</a:t>
            </a:r>
            <a:r>
              <a:rPr lang="bg-BG" sz="2800" i="1" dirty="0" smtClean="0">
                <a:solidFill>
                  <a:schemeClr val="tx1"/>
                </a:solidFill>
              </a:rPr>
              <a:t> веднъж на две години…</a:t>
            </a:r>
            <a:r>
              <a:rPr lang="en-US" sz="2800" i="1" dirty="0" smtClean="0">
                <a:solidFill>
                  <a:schemeClr val="tx1"/>
                </a:solidFill>
              </a:rPr>
              <a:t>)</a:t>
            </a:r>
            <a:endParaRPr lang="ru-RU" sz="2800" i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bg-BG" sz="26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bg-BG" sz="8000" b="1" i="1" dirty="0" smtClean="0">
              <a:solidFill>
                <a:schemeClr val="tx1"/>
              </a:solidFill>
            </a:endParaRPr>
          </a:p>
          <a:p>
            <a:pPr marL="0" indent="268288" algn="just">
              <a:buNone/>
            </a:pPr>
            <a:endParaRPr lang="en-US" sz="4000" dirty="0" smtClean="0">
              <a:solidFill>
                <a:schemeClr val="tx1"/>
              </a:solidFill>
            </a:endParaRPr>
          </a:p>
          <a:p>
            <a:pPr marL="0" indent="268288" algn="just">
              <a:buNone/>
            </a:pPr>
            <a:endParaRPr lang="bg-BG" sz="3300" b="1" dirty="0" smtClean="0">
              <a:solidFill>
                <a:schemeClr val="tx1"/>
              </a:solidFill>
            </a:endParaRPr>
          </a:p>
          <a:p>
            <a:endParaRPr lang="bg-BG" sz="3600" i="1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93</a:t>
            </a:fld>
            <a:endParaRPr lang="bg-BG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4294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endParaRPr lang="bg-BG" b="1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3400" b="1" dirty="0" smtClean="0"/>
              <a:t>		3. </a:t>
            </a:r>
            <a:r>
              <a:rPr lang="ru-RU" sz="3400" dirty="0" smtClean="0"/>
              <a:t>В </a:t>
            </a:r>
            <a:r>
              <a:rPr lang="ru-RU" sz="3400" b="1" dirty="0" smtClean="0"/>
              <a:t>т. 82 от ДДС № 08 от 21.12.2018 г. </a:t>
            </a:r>
            <a:r>
              <a:rPr lang="ru-RU" sz="3400" dirty="0" smtClean="0"/>
              <a:t>МФ </a:t>
            </a:r>
            <a:r>
              <a:rPr lang="ru-RU" sz="3400" dirty="0" err="1" smtClean="0"/>
              <a:t>дава</a:t>
            </a:r>
            <a:r>
              <a:rPr lang="ru-RU" sz="3400" dirty="0" smtClean="0"/>
              <a:t> </a:t>
            </a:r>
            <a:r>
              <a:rPr lang="ru-RU" sz="3400" dirty="0" err="1" smtClean="0"/>
              <a:t>следните</a:t>
            </a:r>
            <a:r>
              <a:rPr lang="ru-RU" sz="3400" dirty="0" smtClean="0"/>
              <a:t> указания:  «…при </a:t>
            </a:r>
            <a:r>
              <a:rPr lang="ru-RU" sz="3400" dirty="0" err="1" smtClean="0"/>
              <a:t>извършване</a:t>
            </a:r>
            <a:r>
              <a:rPr lang="ru-RU" sz="3400" dirty="0" smtClean="0"/>
              <a:t> на </a:t>
            </a:r>
            <a:r>
              <a:rPr lang="ru-RU" sz="3400" dirty="0" err="1" smtClean="0"/>
              <a:t>преглед</a:t>
            </a:r>
            <a:r>
              <a:rPr lang="ru-RU" sz="3400" dirty="0" smtClean="0"/>
              <a:t> за </a:t>
            </a:r>
            <a:r>
              <a:rPr lang="ru-RU" sz="3400" dirty="0" err="1" smtClean="0"/>
              <a:t>обезценка</a:t>
            </a:r>
            <a:r>
              <a:rPr lang="ru-RU" sz="3400" dirty="0" smtClean="0"/>
              <a:t> се </a:t>
            </a:r>
            <a:r>
              <a:rPr lang="ru-RU" sz="3400" dirty="0" err="1" smtClean="0"/>
              <a:t>съпоставя</a:t>
            </a:r>
            <a:r>
              <a:rPr lang="ru-RU" sz="3400" dirty="0" smtClean="0"/>
              <a:t> </a:t>
            </a:r>
            <a:r>
              <a:rPr lang="ru-RU" sz="3400" b="1" dirty="0" err="1" smtClean="0"/>
              <a:t>балансовата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стойност</a:t>
            </a:r>
            <a:r>
              <a:rPr lang="ru-RU" sz="3400" b="1" dirty="0" smtClean="0"/>
              <a:t> на актива с </a:t>
            </a:r>
            <a:r>
              <a:rPr lang="ru-RU" sz="3400" b="1" dirty="0" err="1" smtClean="0"/>
              <a:t>текущата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възстановима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стойност</a:t>
            </a:r>
            <a:r>
              <a:rPr lang="ru-RU" sz="3400" dirty="0" smtClean="0"/>
              <a:t>, </a:t>
            </a:r>
            <a:r>
              <a:rPr lang="ru-RU" sz="3400" b="1" i="1" dirty="0" err="1" smtClean="0"/>
              <a:t>съответстваща</a:t>
            </a:r>
            <a:r>
              <a:rPr lang="ru-RU" sz="3400" b="1" i="1" dirty="0" smtClean="0"/>
              <a:t> на </a:t>
            </a:r>
            <a:r>
              <a:rPr lang="ru-RU" sz="3400" b="1" i="1" dirty="0" err="1" smtClean="0"/>
              <a:t>оставащия</a:t>
            </a:r>
            <a:r>
              <a:rPr lang="ru-RU" sz="3400" b="1" i="1" dirty="0" smtClean="0"/>
              <a:t> полезен срок и потенциал на </a:t>
            </a:r>
            <a:r>
              <a:rPr lang="ru-RU" sz="3400" b="1" i="1" dirty="0" err="1" smtClean="0"/>
              <a:t>икономическа</a:t>
            </a:r>
            <a:r>
              <a:rPr lang="ru-RU" sz="3400" b="1" i="1" dirty="0" smtClean="0"/>
              <a:t> </a:t>
            </a:r>
            <a:r>
              <a:rPr lang="ru-RU" sz="3400" b="1" i="1" dirty="0" err="1" smtClean="0"/>
              <a:t>изгода</a:t>
            </a:r>
            <a:r>
              <a:rPr lang="ru-RU" sz="3400" b="1" i="1" dirty="0" smtClean="0"/>
              <a:t> </a:t>
            </a:r>
            <a:r>
              <a:rPr lang="ru-RU" sz="3400" b="1" i="1" dirty="0" err="1" smtClean="0"/>
              <a:t>на</a:t>
            </a:r>
            <a:r>
              <a:rPr lang="ru-RU" sz="3400" b="1" i="1" dirty="0" smtClean="0"/>
              <a:t> актива.</a:t>
            </a:r>
            <a:r>
              <a:rPr lang="ru-RU" sz="3400" dirty="0" smtClean="0"/>
              <a:t> В случай, </a:t>
            </a:r>
            <a:r>
              <a:rPr lang="ru-RU" sz="3400" dirty="0" err="1" smtClean="0"/>
              <a:t>че</a:t>
            </a:r>
            <a:r>
              <a:rPr lang="ru-RU" sz="3400" dirty="0" smtClean="0"/>
              <a:t> е </a:t>
            </a:r>
            <a:r>
              <a:rPr lang="ru-RU" sz="3400" dirty="0" err="1" smtClean="0"/>
              <a:t>налице</a:t>
            </a:r>
            <a:r>
              <a:rPr lang="ru-RU" sz="3400" dirty="0" smtClean="0"/>
              <a:t> </a:t>
            </a:r>
            <a:r>
              <a:rPr lang="ru-RU" sz="3400" dirty="0" err="1" smtClean="0"/>
              <a:t>траен</a:t>
            </a:r>
            <a:r>
              <a:rPr lang="ru-RU" sz="3400" dirty="0" smtClean="0"/>
              <a:t> спад в цените на актива, се </a:t>
            </a:r>
            <a:r>
              <a:rPr lang="ru-RU" sz="3400" dirty="0" err="1" smtClean="0"/>
              <a:t>отчита</a:t>
            </a:r>
            <a:r>
              <a:rPr lang="ru-RU" sz="3400" dirty="0" smtClean="0"/>
              <a:t> </a:t>
            </a:r>
            <a:r>
              <a:rPr lang="ru-RU" sz="3400" dirty="0" err="1" smtClean="0"/>
              <a:t>обезценка</a:t>
            </a:r>
            <a:r>
              <a:rPr lang="ru-RU" sz="3400" dirty="0" smtClean="0"/>
              <a:t>, при </a:t>
            </a:r>
            <a:r>
              <a:rPr lang="ru-RU" sz="3400" dirty="0" err="1" smtClean="0"/>
              <a:t>което</a:t>
            </a:r>
            <a:r>
              <a:rPr lang="ru-RU" sz="3400" dirty="0" smtClean="0"/>
              <a:t> </a:t>
            </a:r>
            <a:r>
              <a:rPr lang="ru-RU" sz="3400" b="1" i="1" dirty="0" err="1" smtClean="0">
                <a:solidFill>
                  <a:srgbClr val="C00000"/>
                </a:solidFill>
              </a:rPr>
              <a:t>балансовата</a:t>
            </a:r>
            <a:r>
              <a:rPr lang="ru-RU" sz="3400" b="1" i="1" dirty="0" smtClean="0">
                <a:solidFill>
                  <a:srgbClr val="C00000"/>
                </a:solidFill>
              </a:rPr>
              <a:t> </a:t>
            </a:r>
            <a:r>
              <a:rPr lang="ru-RU" sz="3400" b="1" i="1" dirty="0" err="1" smtClean="0">
                <a:solidFill>
                  <a:srgbClr val="C00000"/>
                </a:solidFill>
              </a:rPr>
              <a:t>стойност</a:t>
            </a:r>
            <a:r>
              <a:rPr lang="ru-RU" sz="3400" b="1" i="1" dirty="0" smtClean="0">
                <a:solidFill>
                  <a:srgbClr val="C00000"/>
                </a:solidFill>
              </a:rPr>
              <a:t> се </a:t>
            </a:r>
            <a:r>
              <a:rPr lang="ru-RU" sz="3400" b="1" i="1" dirty="0" err="1" smtClean="0">
                <a:solidFill>
                  <a:srgbClr val="C00000"/>
                </a:solidFill>
              </a:rPr>
              <a:t>коригира</a:t>
            </a:r>
            <a:r>
              <a:rPr lang="ru-RU" sz="3400" b="1" i="1" dirty="0" smtClean="0">
                <a:solidFill>
                  <a:srgbClr val="C00000"/>
                </a:solidFill>
              </a:rPr>
              <a:t> до размера на </a:t>
            </a:r>
            <a:r>
              <a:rPr lang="ru-RU" sz="3400" b="1" i="1" dirty="0" err="1" smtClean="0">
                <a:solidFill>
                  <a:srgbClr val="C00000"/>
                </a:solidFill>
              </a:rPr>
              <a:t>текущата</a:t>
            </a:r>
            <a:r>
              <a:rPr lang="ru-RU" sz="3400" b="1" i="1" dirty="0" smtClean="0">
                <a:solidFill>
                  <a:srgbClr val="C00000"/>
                </a:solidFill>
              </a:rPr>
              <a:t> </a:t>
            </a:r>
            <a:r>
              <a:rPr lang="ru-RU" sz="3400" b="1" i="1" dirty="0" err="1" smtClean="0">
                <a:solidFill>
                  <a:srgbClr val="C00000"/>
                </a:solidFill>
              </a:rPr>
              <a:t>възстановима</a:t>
            </a:r>
            <a:r>
              <a:rPr lang="ru-RU" sz="3400" b="1" i="1" dirty="0" smtClean="0">
                <a:solidFill>
                  <a:srgbClr val="C00000"/>
                </a:solidFill>
              </a:rPr>
              <a:t> </a:t>
            </a:r>
            <a:r>
              <a:rPr lang="ru-RU" sz="3400" b="1" i="1" dirty="0" err="1" smtClean="0">
                <a:solidFill>
                  <a:srgbClr val="C00000"/>
                </a:solidFill>
              </a:rPr>
              <a:t>стойност</a:t>
            </a:r>
            <a:r>
              <a:rPr lang="ru-RU" sz="3400" b="1" i="1" dirty="0" smtClean="0">
                <a:solidFill>
                  <a:srgbClr val="C00000"/>
                </a:solidFill>
              </a:rPr>
              <a:t> </a:t>
            </a:r>
            <a:r>
              <a:rPr lang="ru-RU" sz="3400" dirty="0" smtClean="0"/>
              <a:t>чрез </a:t>
            </a:r>
            <a:r>
              <a:rPr lang="ru-RU" sz="3400" dirty="0" err="1" smtClean="0"/>
              <a:t>използването</a:t>
            </a:r>
            <a:r>
              <a:rPr lang="ru-RU" sz="3400" dirty="0" smtClean="0"/>
              <a:t> на </a:t>
            </a:r>
            <a:r>
              <a:rPr lang="ru-RU" sz="3400" b="1" dirty="0" smtClean="0"/>
              <a:t>сметка 7801 </a:t>
            </a:r>
            <a:r>
              <a:rPr lang="ru-RU" sz="3400" i="1" dirty="0" smtClean="0"/>
              <a:t>„</a:t>
            </a:r>
            <a:r>
              <a:rPr lang="ru-RU" sz="3400" i="1" dirty="0" err="1" smtClean="0"/>
              <a:t>Преоценки</a:t>
            </a:r>
            <a:r>
              <a:rPr lang="ru-RU" sz="3400" i="1" dirty="0" smtClean="0"/>
              <a:t> на </a:t>
            </a:r>
            <a:r>
              <a:rPr lang="ru-RU" sz="3400" i="1" dirty="0" err="1" smtClean="0"/>
              <a:t>нефинансови</a:t>
            </a:r>
            <a:r>
              <a:rPr lang="ru-RU" sz="3400" i="1" dirty="0" smtClean="0"/>
              <a:t> </a:t>
            </a:r>
            <a:r>
              <a:rPr lang="ru-RU" sz="3400" i="1" dirty="0" err="1" smtClean="0"/>
              <a:t>дълготрайни</a:t>
            </a:r>
            <a:r>
              <a:rPr lang="ru-RU" sz="3400" i="1" dirty="0" smtClean="0"/>
              <a:t> </a:t>
            </a:r>
            <a:r>
              <a:rPr lang="ru-RU" sz="3400" i="1" dirty="0" err="1" smtClean="0"/>
              <a:t>активи</a:t>
            </a:r>
            <a:r>
              <a:rPr lang="ru-RU" sz="3400" i="1" dirty="0" smtClean="0"/>
              <a:t>“ </a:t>
            </a:r>
            <a:r>
              <a:rPr lang="ru-RU" sz="3400" dirty="0" smtClean="0"/>
              <a:t>от СБО.  </a:t>
            </a:r>
            <a:endParaRPr lang="en-US" sz="3400" dirty="0" smtClean="0"/>
          </a:p>
          <a:p>
            <a:pPr algn="just">
              <a:buNone/>
            </a:pPr>
            <a:r>
              <a:rPr lang="en-US" sz="3400" dirty="0" smtClean="0"/>
              <a:t>    </a:t>
            </a:r>
            <a:r>
              <a:rPr lang="bg-BG" sz="3400" b="1" dirty="0" err="1" smtClean="0"/>
              <a:t>Дт</a:t>
            </a:r>
            <a:r>
              <a:rPr lang="bg-BG" sz="3400" b="1" dirty="0" smtClean="0"/>
              <a:t> с/</a:t>
            </a:r>
            <a:r>
              <a:rPr lang="bg-BG" sz="3400" b="1" dirty="0" err="1" smtClean="0"/>
              <a:t>ка</a:t>
            </a:r>
            <a:r>
              <a:rPr lang="bg-BG" sz="3400" b="1" dirty="0" smtClean="0"/>
              <a:t> 7801/Кт с/</a:t>
            </a:r>
            <a:r>
              <a:rPr lang="bg-BG" sz="3400" b="1" dirty="0" err="1" smtClean="0"/>
              <a:t>ка</a:t>
            </a:r>
            <a:r>
              <a:rPr lang="bg-BG" sz="3400" b="1" dirty="0" smtClean="0"/>
              <a:t> от р. 2 </a:t>
            </a:r>
          </a:p>
          <a:p>
            <a:pPr algn="just">
              <a:buNone/>
            </a:pPr>
            <a:r>
              <a:rPr lang="ru-RU" sz="3400" b="1" dirty="0" smtClean="0"/>
              <a:t>	</a:t>
            </a:r>
            <a:r>
              <a:rPr lang="ru-RU" sz="3400" b="1" i="1" dirty="0" smtClean="0"/>
              <a:t>Важно!!!</a:t>
            </a:r>
          </a:p>
          <a:p>
            <a:pPr algn="just">
              <a:buNone/>
            </a:pPr>
            <a:r>
              <a:rPr lang="ru-RU" sz="3400" b="1" dirty="0" smtClean="0"/>
              <a:t>		4. </a:t>
            </a:r>
            <a:r>
              <a:rPr lang="ru-RU" sz="3400" dirty="0" err="1" smtClean="0"/>
              <a:t>Операциите</a:t>
            </a:r>
            <a:r>
              <a:rPr lang="ru-RU" sz="3400" dirty="0" smtClean="0"/>
              <a:t>, </a:t>
            </a:r>
            <a:r>
              <a:rPr lang="ru-RU" sz="3400" dirty="0" err="1" smtClean="0"/>
              <a:t>свързани</a:t>
            </a:r>
            <a:r>
              <a:rPr lang="ru-RU" sz="3400" dirty="0" smtClean="0"/>
              <a:t> с </a:t>
            </a:r>
            <a:r>
              <a:rPr lang="ru-RU" sz="3400" dirty="0" err="1" smtClean="0"/>
              <a:t>отразяване</a:t>
            </a:r>
            <a:r>
              <a:rPr lang="ru-RU" sz="3400" dirty="0" smtClean="0"/>
              <a:t> на </a:t>
            </a:r>
            <a:r>
              <a:rPr lang="ru-RU" sz="3400" dirty="0" err="1" smtClean="0"/>
              <a:t>обезценката</a:t>
            </a:r>
            <a:r>
              <a:rPr lang="ru-RU" sz="3400" dirty="0" smtClean="0"/>
              <a:t> </a:t>
            </a:r>
            <a:r>
              <a:rPr lang="ru-RU" sz="3400" dirty="0" err="1" smtClean="0"/>
              <a:t>на</a:t>
            </a:r>
            <a:r>
              <a:rPr lang="ru-RU" sz="3400" dirty="0" smtClean="0"/>
              <a:t> </a:t>
            </a:r>
            <a:r>
              <a:rPr lang="ru-RU" sz="3400" dirty="0" err="1" smtClean="0"/>
              <a:t>нефинансови</a:t>
            </a:r>
            <a:r>
              <a:rPr lang="ru-RU" sz="3400" dirty="0" smtClean="0"/>
              <a:t> </a:t>
            </a:r>
            <a:r>
              <a:rPr lang="ru-RU" sz="3400" dirty="0" err="1" smtClean="0"/>
              <a:t>дълготрайни</a:t>
            </a:r>
            <a:r>
              <a:rPr lang="ru-RU" sz="3400" dirty="0" smtClean="0"/>
              <a:t> </a:t>
            </a:r>
            <a:r>
              <a:rPr lang="ru-RU" sz="3400" dirty="0" err="1" smtClean="0"/>
              <a:t>активи</a:t>
            </a:r>
            <a:r>
              <a:rPr lang="ru-RU" sz="3400" dirty="0" smtClean="0"/>
              <a:t>, се </a:t>
            </a:r>
            <a:r>
              <a:rPr lang="ru-RU" sz="3400" dirty="0" err="1" smtClean="0"/>
              <a:t>осчетоводяват</a:t>
            </a:r>
            <a:r>
              <a:rPr lang="ru-RU" sz="3400" dirty="0" smtClean="0"/>
              <a:t>/ </a:t>
            </a:r>
            <a:r>
              <a:rPr lang="ru-RU" sz="3400" dirty="0" err="1" smtClean="0"/>
              <a:t>отразяват</a:t>
            </a:r>
            <a:r>
              <a:rPr lang="ru-RU" sz="3400" dirty="0" smtClean="0"/>
              <a:t> в края на </a:t>
            </a:r>
            <a:r>
              <a:rPr lang="ru-RU" sz="3400" dirty="0" err="1" smtClean="0"/>
              <a:t>отчетния</a:t>
            </a:r>
            <a:r>
              <a:rPr lang="ru-RU" sz="3400" dirty="0" smtClean="0"/>
              <a:t> период </a:t>
            </a:r>
            <a:r>
              <a:rPr lang="ru-RU" sz="3400" dirty="0" err="1" smtClean="0"/>
              <a:t>във</a:t>
            </a:r>
            <a:r>
              <a:rPr lang="ru-RU" sz="3400" dirty="0" smtClean="0"/>
              <a:t> </a:t>
            </a:r>
            <a:r>
              <a:rPr lang="ru-RU" sz="3400" dirty="0" err="1" smtClean="0"/>
              <a:t>връзка</a:t>
            </a:r>
            <a:r>
              <a:rPr lang="ru-RU" sz="3400" dirty="0" smtClean="0"/>
              <a:t> </a:t>
            </a:r>
            <a:r>
              <a:rPr lang="ru-RU" sz="3400" dirty="0" err="1" smtClean="0"/>
              <a:t>със</a:t>
            </a:r>
            <a:r>
              <a:rPr lang="ru-RU" sz="3400" dirty="0" smtClean="0"/>
              <a:t> </a:t>
            </a:r>
            <a:r>
              <a:rPr lang="ru-RU" sz="3400" dirty="0" err="1" smtClean="0"/>
              <a:t>съставянето</a:t>
            </a:r>
            <a:r>
              <a:rPr lang="ru-RU" sz="3400" dirty="0" smtClean="0"/>
              <a:t> на ГФО, </a:t>
            </a:r>
            <a:r>
              <a:rPr lang="ru-RU" sz="3400" b="1" u="sng" dirty="0" smtClean="0"/>
              <a:t>след </a:t>
            </a:r>
            <a:r>
              <a:rPr lang="ru-RU" sz="3400" b="1" u="sng" dirty="0" err="1" smtClean="0"/>
              <a:t>текущото</a:t>
            </a:r>
            <a:r>
              <a:rPr lang="ru-RU" sz="3400" b="1" u="sng" dirty="0" smtClean="0"/>
              <a:t> </a:t>
            </a:r>
            <a:r>
              <a:rPr lang="ru-RU" sz="3400" b="1" u="sng" dirty="0" err="1" smtClean="0"/>
              <a:t>начисляване</a:t>
            </a:r>
            <a:r>
              <a:rPr lang="ru-RU" sz="3400" b="1" u="sng" dirty="0" smtClean="0"/>
              <a:t> на </a:t>
            </a:r>
            <a:r>
              <a:rPr lang="ru-RU" sz="3400" b="1" u="sng" dirty="0" err="1" smtClean="0"/>
              <a:t>амортизациите</a:t>
            </a:r>
            <a:r>
              <a:rPr lang="ru-RU" sz="3400" b="1" u="sng" dirty="0" smtClean="0"/>
              <a:t> за м. </a:t>
            </a:r>
            <a:r>
              <a:rPr lang="ru-RU" sz="3400" b="1" u="sng" dirty="0" err="1" smtClean="0"/>
              <a:t>декември</a:t>
            </a:r>
            <a:r>
              <a:rPr lang="ru-RU" sz="3400" b="1" u="sng" dirty="0" smtClean="0"/>
              <a:t> за 2022 г</a:t>
            </a:r>
            <a:r>
              <a:rPr lang="ru-RU" sz="3400" u="sng" dirty="0" smtClean="0"/>
              <a:t>. </a:t>
            </a:r>
            <a:r>
              <a:rPr lang="ru-RU" sz="3400" dirty="0" smtClean="0"/>
              <a:t>по </a:t>
            </a:r>
            <a:r>
              <a:rPr lang="ru-RU" sz="3400" dirty="0" err="1" smtClean="0"/>
              <a:t>реда</a:t>
            </a:r>
            <a:r>
              <a:rPr lang="ru-RU" sz="3400" dirty="0" smtClean="0"/>
              <a:t> на ДДС № 05/2016 г. </a:t>
            </a:r>
            <a:endParaRPr lang="bg-BG" sz="3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94</a:t>
            </a:fld>
            <a:endParaRPr lang="bg-BG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bg-BG" sz="2000" b="1" i="1" dirty="0" smtClean="0"/>
              <a:t>Пример: за влиянието на </a:t>
            </a:r>
            <a:r>
              <a:rPr lang="bg-BG" sz="2000" b="1" i="1" dirty="0" err="1" smtClean="0"/>
              <a:t>обезценката</a:t>
            </a:r>
            <a:r>
              <a:rPr lang="bg-BG" sz="2000" b="1" i="1" dirty="0" smtClean="0"/>
              <a:t> върху балансовата стойност</a:t>
            </a:r>
          </a:p>
          <a:p>
            <a:pPr>
              <a:buNone/>
            </a:pPr>
            <a:r>
              <a:rPr lang="bg-BG" sz="2000" b="1" i="1" dirty="0" smtClean="0"/>
              <a:t>	</a:t>
            </a:r>
            <a:r>
              <a:rPr lang="bg-BG" sz="2000" b="1" i="1" u="sng" dirty="0" smtClean="0"/>
              <a:t>Преди </a:t>
            </a:r>
            <a:r>
              <a:rPr lang="bg-BG" sz="2000" b="1" i="1" u="sng" dirty="0" err="1" smtClean="0"/>
              <a:t>обезценката</a:t>
            </a:r>
            <a:r>
              <a:rPr lang="bg-BG" sz="2000" b="1" i="1" u="sng" dirty="0" smtClean="0"/>
              <a:t>:</a:t>
            </a:r>
          </a:p>
          <a:p>
            <a:pPr>
              <a:buNone/>
            </a:pPr>
            <a:r>
              <a:rPr lang="bg-BG" sz="2000" i="1" dirty="0" smtClean="0"/>
              <a:t>	1200  Отчетна стойност</a:t>
            </a:r>
          </a:p>
          <a:p>
            <a:pPr>
              <a:buNone/>
            </a:pPr>
            <a:r>
              <a:rPr lang="bg-BG" sz="2000" i="1" dirty="0" smtClean="0"/>
              <a:t>	  200   Остатъчна стойност</a:t>
            </a:r>
          </a:p>
          <a:p>
            <a:pPr>
              <a:buNone/>
            </a:pPr>
            <a:r>
              <a:rPr lang="bg-BG" sz="2000" i="1" dirty="0" smtClean="0"/>
              <a:t>	1000 </a:t>
            </a:r>
            <a:r>
              <a:rPr lang="bg-BG" sz="2000" i="1" dirty="0" err="1" smtClean="0"/>
              <a:t>Амортизируема</a:t>
            </a:r>
            <a:r>
              <a:rPr lang="bg-BG" sz="2000" i="1" dirty="0" smtClean="0"/>
              <a:t> стойност </a:t>
            </a:r>
            <a:r>
              <a:rPr lang="en-US" sz="2000" i="1" dirty="0" smtClean="0"/>
              <a:t>(</a:t>
            </a:r>
            <a:r>
              <a:rPr lang="bg-BG" sz="2000" i="1" dirty="0" smtClean="0"/>
              <a:t>1200-200</a:t>
            </a:r>
            <a:r>
              <a:rPr lang="en-US" sz="2000" i="1" dirty="0" smtClean="0"/>
              <a:t>)</a:t>
            </a:r>
            <a:endParaRPr lang="bg-BG" sz="2000" i="1" dirty="0" smtClean="0"/>
          </a:p>
          <a:p>
            <a:pPr>
              <a:buNone/>
            </a:pPr>
            <a:r>
              <a:rPr lang="bg-BG" sz="2000" i="1" dirty="0" smtClean="0"/>
              <a:t>      333 Акумулирана амортизация </a:t>
            </a:r>
            <a:r>
              <a:rPr lang="en-US" sz="2000" i="1" dirty="0" smtClean="0"/>
              <a:t>(</a:t>
            </a:r>
            <a:r>
              <a:rPr lang="bg-BG" sz="2000" i="1" dirty="0" smtClean="0"/>
              <a:t>1000/3 г.</a:t>
            </a:r>
            <a:r>
              <a:rPr lang="en-US" sz="2000" i="1" dirty="0" smtClean="0"/>
              <a:t>)</a:t>
            </a:r>
            <a:endParaRPr lang="bg-BG" sz="2000" i="1" dirty="0" smtClean="0"/>
          </a:p>
          <a:p>
            <a:pPr>
              <a:buNone/>
            </a:pPr>
            <a:r>
              <a:rPr lang="bg-BG" sz="2000" i="1" dirty="0" smtClean="0"/>
              <a:t>      867  Балансова стойност </a:t>
            </a:r>
            <a:r>
              <a:rPr lang="en-US" sz="2000" i="1" dirty="0" smtClean="0"/>
              <a:t>(1200-333)</a:t>
            </a:r>
          </a:p>
          <a:p>
            <a:pPr>
              <a:buNone/>
            </a:pPr>
            <a:r>
              <a:rPr lang="bg-BG" sz="2000" b="1" i="1" dirty="0" smtClean="0"/>
              <a:t>	</a:t>
            </a:r>
            <a:r>
              <a:rPr lang="bg-BG" sz="2000" b="1" i="1" u="sng" dirty="0" err="1" smtClean="0"/>
              <a:t>Обезценка</a:t>
            </a:r>
            <a:r>
              <a:rPr lang="bg-BG" sz="2000" b="1" i="1" u="sng" dirty="0" smtClean="0"/>
              <a:t>:</a:t>
            </a:r>
          </a:p>
          <a:p>
            <a:pPr>
              <a:buNone/>
            </a:pPr>
            <a:r>
              <a:rPr lang="bg-BG" sz="2000" i="1" dirty="0" smtClean="0"/>
              <a:t>     867 Балансова стойност</a:t>
            </a:r>
          </a:p>
          <a:p>
            <a:pPr>
              <a:buNone/>
            </a:pPr>
            <a:r>
              <a:rPr lang="bg-BG" sz="2000" i="1" dirty="0" smtClean="0"/>
              <a:t>     800 Текуща възстановима стойност</a:t>
            </a:r>
          </a:p>
          <a:p>
            <a:pPr>
              <a:buNone/>
            </a:pPr>
            <a:r>
              <a:rPr lang="bg-BG" sz="2000" i="1" dirty="0" smtClean="0"/>
              <a:t>      - 67 </a:t>
            </a:r>
            <a:r>
              <a:rPr lang="bg-BG" sz="2000" b="1" i="1" dirty="0" smtClean="0"/>
              <a:t>разлика в намаление</a:t>
            </a:r>
          </a:p>
          <a:p>
            <a:pPr>
              <a:buNone/>
            </a:pPr>
            <a:r>
              <a:rPr lang="bg-BG" sz="2000" b="1" i="1" dirty="0" smtClean="0"/>
              <a:t>	</a:t>
            </a:r>
            <a:r>
              <a:rPr lang="bg-BG" sz="2000" b="1" i="1" dirty="0" err="1" smtClean="0"/>
              <a:t>Дт</a:t>
            </a:r>
            <a:r>
              <a:rPr lang="bg-BG" sz="2000" b="1" i="1" dirty="0" smtClean="0"/>
              <a:t> с/</a:t>
            </a:r>
            <a:r>
              <a:rPr lang="bg-BG" sz="2000" b="1" i="1" dirty="0" err="1" smtClean="0"/>
              <a:t>ка</a:t>
            </a:r>
            <a:r>
              <a:rPr lang="bg-BG" sz="2000" b="1" i="1" dirty="0" smtClean="0"/>
              <a:t> 7801/Кт с/</a:t>
            </a:r>
            <a:r>
              <a:rPr lang="bg-BG" sz="2000" b="1" i="1" dirty="0" err="1" smtClean="0"/>
              <a:t>ка</a:t>
            </a:r>
            <a:r>
              <a:rPr lang="bg-BG" sz="2000" b="1" i="1" dirty="0" smtClean="0"/>
              <a:t> от р. 2   </a:t>
            </a:r>
            <a:r>
              <a:rPr lang="en-US" sz="2000" b="1" i="1" dirty="0" smtClean="0"/>
              <a:t>       </a:t>
            </a:r>
            <a:r>
              <a:rPr lang="bg-BG" sz="2000" b="1" i="1" dirty="0" smtClean="0"/>
              <a:t> 67</a:t>
            </a:r>
          </a:p>
          <a:p>
            <a:pPr>
              <a:buNone/>
            </a:pPr>
            <a:r>
              <a:rPr lang="bg-BG" sz="2000" b="1" i="1" dirty="0" smtClean="0"/>
              <a:t>	</a:t>
            </a:r>
            <a:r>
              <a:rPr lang="bg-BG" sz="2000" b="1" i="1" u="sng" dirty="0" smtClean="0"/>
              <a:t>След </a:t>
            </a:r>
            <a:r>
              <a:rPr lang="bg-BG" sz="2000" b="1" i="1" u="sng" dirty="0" err="1" smtClean="0"/>
              <a:t>обезценката</a:t>
            </a:r>
            <a:r>
              <a:rPr lang="bg-BG" sz="2000" b="1" i="1" u="sng" dirty="0" smtClean="0"/>
              <a:t>:</a:t>
            </a:r>
          </a:p>
          <a:p>
            <a:pPr>
              <a:buNone/>
            </a:pPr>
            <a:r>
              <a:rPr lang="bg-BG" sz="2000" i="1" dirty="0" smtClean="0">
                <a:solidFill>
                  <a:srgbClr val="A50021"/>
                </a:solidFill>
              </a:rPr>
              <a:t>      </a:t>
            </a:r>
            <a:r>
              <a:rPr lang="bg-BG" sz="2000" b="1" i="1" dirty="0" smtClean="0">
                <a:solidFill>
                  <a:srgbClr val="A50021"/>
                </a:solidFill>
              </a:rPr>
              <a:t> 1133  </a:t>
            </a:r>
            <a:r>
              <a:rPr lang="bg-BG" sz="2000" i="1" dirty="0" smtClean="0">
                <a:solidFill>
                  <a:srgbClr val="A50021"/>
                </a:solidFill>
              </a:rPr>
              <a:t>Отчетна стойност</a:t>
            </a:r>
            <a:r>
              <a:rPr lang="bg-BG" sz="2000" i="1" dirty="0" smtClean="0"/>
              <a:t>……………………………    - 67</a:t>
            </a:r>
          </a:p>
          <a:p>
            <a:pPr>
              <a:buNone/>
            </a:pPr>
            <a:r>
              <a:rPr lang="bg-BG" sz="2000" i="1" dirty="0" smtClean="0"/>
              <a:t>	  200   Остатъчна стойност </a:t>
            </a:r>
            <a:r>
              <a:rPr lang="en-US" sz="2000" i="1" dirty="0" smtClean="0"/>
              <a:t>(</a:t>
            </a:r>
            <a:r>
              <a:rPr lang="bg-BG" sz="2000" i="1" dirty="0" smtClean="0"/>
              <a:t>може и да е променена, ако е в % с/о отчетната стойност</a:t>
            </a:r>
            <a:r>
              <a:rPr lang="en-US" sz="2000" i="1" dirty="0" smtClean="0"/>
              <a:t>)</a:t>
            </a:r>
            <a:endParaRPr lang="bg-BG" sz="2000" i="1" dirty="0" smtClean="0"/>
          </a:p>
          <a:p>
            <a:pPr>
              <a:buNone/>
            </a:pPr>
            <a:r>
              <a:rPr lang="bg-BG" sz="2000" i="1" dirty="0" smtClean="0"/>
              <a:t>	 </a:t>
            </a:r>
            <a:r>
              <a:rPr lang="bg-BG" sz="2000" b="1" i="1" dirty="0" smtClean="0">
                <a:solidFill>
                  <a:srgbClr val="A50021"/>
                </a:solidFill>
              </a:rPr>
              <a:t>933</a:t>
            </a:r>
            <a:r>
              <a:rPr lang="bg-BG" sz="2000" i="1" dirty="0" smtClean="0">
                <a:solidFill>
                  <a:srgbClr val="A50021"/>
                </a:solidFill>
              </a:rPr>
              <a:t> </a:t>
            </a:r>
            <a:r>
              <a:rPr lang="bg-BG" sz="2000" i="1" dirty="0" err="1" smtClean="0">
                <a:solidFill>
                  <a:srgbClr val="A50021"/>
                </a:solidFill>
              </a:rPr>
              <a:t>Амортизируема</a:t>
            </a:r>
            <a:r>
              <a:rPr lang="bg-BG" sz="2000" i="1" dirty="0" smtClean="0">
                <a:solidFill>
                  <a:srgbClr val="A50021"/>
                </a:solidFill>
              </a:rPr>
              <a:t> стойност </a:t>
            </a:r>
            <a:r>
              <a:rPr lang="en-US" sz="2000" i="1" dirty="0" smtClean="0">
                <a:solidFill>
                  <a:srgbClr val="A50021"/>
                </a:solidFill>
              </a:rPr>
              <a:t>(</a:t>
            </a:r>
            <a:r>
              <a:rPr lang="bg-BG" sz="2000" i="1" dirty="0" smtClean="0">
                <a:solidFill>
                  <a:srgbClr val="A50021"/>
                </a:solidFill>
              </a:rPr>
              <a:t>1133-200</a:t>
            </a:r>
            <a:r>
              <a:rPr lang="en-US" sz="2000" i="1" dirty="0" smtClean="0">
                <a:solidFill>
                  <a:srgbClr val="A50021"/>
                </a:solidFill>
              </a:rPr>
              <a:t>)</a:t>
            </a:r>
            <a:r>
              <a:rPr lang="bg-BG" sz="2000" i="1" dirty="0" smtClean="0"/>
              <a:t>………..    - 67</a:t>
            </a:r>
          </a:p>
          <a:p>
            <a:pPr>
              <a:buNone/>
            </a:pPr>
            <a:r>
              <a:rPr lang="bg-BG" sz="2000" i="1" dirty="0" smtClean="0"/>
              <a:t>      333 Акумулирана амортизация </a:t>
            </a:r>
            <a:r>
              <a:rPr lang="en-US" sz="2000" i="1" dirty="0" smtClean="0"/>
              <a:t>(</a:t>
            </a:r>
            <a:r>
              <a:rPr lang="bg-BG" sz="2000" i="1" dirty="0" smtClean="0"/>
              <a:t>1000/3 г.</a:t>
            </a:r>
            <a:r>
              <a:rPr lang="en-US" sz="2000" i="1" dirty="0" smtClean="0"/>
              <a:t>)</a:t>
            </a:r>
            <a:endParaRPr lang="bg-BG" sz="2000" i="1" dirty="0" smtClean="0"/>
          </a:p>
          <a:p>
            <a:pPr>
              <a:buNone/>
            </a:pPr>
            <a:r>
              <a:rPr lang="bg-BG" sz="2000" i="1" dirty="0" smtClean="0">
                <a:solidFill>
                  <a:srgbClr val="FF0000"/>
                </a:solidFill>
              </a:rPr>
              <a:t>      </a:t>
            </a:r>
            <a:r>
              <a:rPr lang="bg-BG" sz="2000" b="1" i="1" dirty="0" smtClean="0">
                <a:solidFill>
                  <a:srgbClr val="A50021"/>
                </a:solidFill>
              </a:rPr>
              <a:t>800 </a:t>
            </a:r>
            <a:r>
              <a:rPr lang="bg-BG" sz="2000" i="1" dirty="0" smtClean="0">
                <a:solidFill>
                  <a:srgbClr val="A50021"/>
                </a:solidFill>
              </a:rPr>
              <a:t> Балансова стойност </a:t>
            </a:r>
            <a:r>
              <a:rPr lang="en-US" sz="2000" i="1" dirty="0" smtClean="0">
                <a:solidFill>
                  <a:srgbClr val="A50021"/>
                </a:solidFill>
              </a:rPr>
              <a:t>(1</a:t>
            </a:r>
            <a:r>
              <a:rPr lang="bg-BG" sz="2000" i="1" dirty="0" smtClean="0">
                <a:solidFill>
                  <a:srgbClr val="A50021"/>
                </a:solidFill>
              </a:rPr>
              <a:t>133</a:t>
            </a:r>
            <a:r>
              <a:rPr lang="en-US" sz="2000" i="1" dirty="0" smtClean="0">
                <a:solidFill>
                  <a:srgbClr val="A50021"/>
                </a:solidFill>
              </a:rPr>
              <a:t>-333)</a:t>
            </a:r>
            <a:r>
              <a:rPr lang="bg-BG" sz="2000" i="1" dirty="0" smtClean="0"/>
              <a:t>………………..   - 67</a:t>
            </a:r>
            <a:endParaRPr lang="en-US" sz="2000" i="1" dirty="0" smtClean="0"/>
          </a:p>
          <a:p>
            <a:pPr>
              <a:buNone/>
            </a:pPr>
            <a:endParaRPr lang="bg-BG" sz="2000" b="1" i="1" dirty="0" smtClean="0"/>
          </a:p>
          <a:p>
            <a:pPr>
              <a:buNone/>
            </a:pPr>
            <a:endParaRPr lang="bg-BG" sz="20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95</a:t>
            </a:fld>
            <a:endParaRPr lang="bg-BG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bg-BG" dirty="0" smtClean="0"/>
              <a:t>		При прегледа </a:t>
            </a:r>
            <a:r>
              <a:rPr lang="bg-BG" b="1" i="1" u="sng" dirty="0" smtClean="0"/>
              <a:t>за </a:t>
            </a:r>
            <a:r>
              <a:rPr lang="bg-BG" b="1" i="1" u="sng" dirty="0" err="1" smtClean="0"/>
              <a:t>обезценка</a:t>
            </a:r>
            <a:r>
              <a:rPr lang="bg-BG" b="1" i="1" u="sng" dirty="0" smtClean="0"/>
              <a:t> на сгради </a:t>
            </a:r>
            <a:r>
              <a:rPr lang="bg-BG" dirty="0" smtClean="0"/>
              <a:t>се вземат предвид пазарните цени и също </a:t>
            </a:r>
            <a:r>
              <a:rPr lang="bg-BG" b="1" u="sng" dirty="0" smtClean="0"/>
              <a:t>подобренията</a:t>
            </a:r>
            <a:r>
              <a:rPr lang="bg-BG" b="1" dirty="0" smtClean="0"/>
              <a:t> </a:t>
            </a:r>
            <a:r>
              <a:rPr lang="bg-BG" dirty="0" smtClean="0"/>
              <a:t>в сградите </a:t>
            </a:r>
            <a:r>
              <a:rPr lang="bg-BG" b="1" dirty="0" smtClean="0"/>
              <a:t>– т. 36.1.2. </a:t>
            </a:r>
            <a:r>
              <a:rPr lang="bg-BG" dirty="0" smtClean="0"/>
              <a:t>от ДДС № 20 от 2004 г.</a:t>
            </a:r>
          </a:p>
          <a:p>
            <a:pPr algn="just">
              <a:buNone/>
            </a:pPr>
            <a:r>
              <a:rPr lang="ru-RU" b="1" i="1" dirty="0" smtClean="0"/>
              <a:t>		</a:t>
            </a:r>
            <a:r>
              <a:rPr lang="ru-RU" b="1" i="1" u="sng" dirty="0" smtClean="0"/>
              <a:t>Не се </a:t>
            </a:r>
            <a:r>
              <a:rPr lang="ru-RU" b="1" i="1" u="sng" dirty="0" err="1" smtClean="0"/>
              <a:t>извършва</a:t>
            </a:r>
            <a:r>
              <a:rPr lang="ru-RU" i="1" dirty="0" smtClean="0"/>
              <a:t> </a:t>
            </a:r>
            <a:r>
              <a:rPr lang="ru-RU" dirty="0" smtClean="0"/>
              <a:t>тест за </a:t>
            </a:r>
            <a:r>
              <a:rPr lang="ru-RU" dirty="0" err="1" smtClean="0"/>
              <a:t>обезценка</a:t>
            </a:r>
            <a:r>
              <a:rPr lang="ru-RU" b="1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активи</a:t>
            </a:r>
            <a:r>
              <a:rPr lang="ru-RU" dirty="0" smtClean="0"/>
              <a:t>, </a:t>
            </a:r>
            <a:r>
              <a:rPr lang="ru-RU" dirty="0" err="1" smtClean="0"/>
              <a:t>които</a:t>
            </a:r>
            <a:r>
              <a:rPr lang="ru-RU" dirty="0" smtClean="0"/>
              <a:t> </a:t>
            </a:r>
            <a:r>
              <a:rPr lang="ru-RU" dirty="0" err="1" smtClean="0"/>
              <a:t>са</a:t>
            </a:r>
            <a:r>
              <a:rPr lang="ru-RU" dirty="0" smtClean="0"/>
              <a:t> в </a:t>
            </a:r>
            <a:r>
              <a:rPr lang="ru-RU" b="1" i="1" dirty="0" err="1" smtClean="0"/>
              <a:t>процес</a:t>
            </a:r>
            <a:r>
              <a:rPr lang="ru-RU" b="1" i="1" dirty="0" smtClean="0"/>
              <a:t> на </a:t>
            </a:r>
            <a:r>
              <a:rPr lang="ru-RU" b="1" i="1" dirty="0" err="1" smtClean="0"/>
              <a:t>придобиване</a:t>
            </a:r>
            <a:r>
              <a:rPr lang="ru-RU" b="1" i="1" dirty="0" smtClean="0"/>
              <a:t>/ </a:t>
            </a:r>
            <a:r>
              <a:rPr lang="ru-RU" b="1" i="1" dirty="0" err="1" smtClean="0"/>
              <a:t>строителство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със</a:t>
            </a:r>
            <a:r>
              <a:rPr lang="ru-RU" b="1" i="1" dirty="0" smtClean="0"/>
              <a:t> срок под </a:t>
            </a:r>
            <a:r>
              <a:rPr lang="ru-RU" b="1" i="1" dirty="0" err="1" smtClean="0"/>
              <a:t>една</a:t>
            </a:r>
            <a:r>
              <a:rPr lang="ru-RU" b="1" i="1" dirty="0" smtClean="0"/>
              <a:t> година. -     </a:t>
            </a:r>
            <a:r>
              <a:rPr lang="ru-RU" b="1" dirty="0" smtClean="0"/>
              <a:t>т. 36.1.5 от ДДС № 20/2003 г. </a:t>
            </a:r>
            <a:endParaRPr lang="en-US" b="1" i="1" dirty="0" smtClean="0"/>
          </a:p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err="1" smtClean="0"/>
              <a:t>Евентуални</a:t>
            </a:r>
            <a:r>
              <a:rPr lang="ru-RU" dirty="0" smtClean="0"/>
              <a:t> </a:t>
            </a:r>
            <a:r>
              <a:rPr lang="ru-RU" dirty="0" err="1" smtClean="0"/>
              <a:t>последващи</a:t>
            </a:r>
            <a:r>
              <a:rPr lang="ru-RU" dirty="0" smtClean="0"/>
              <a:t> </a:t>
            </a:r>
            <a:r>
              <a:rPr lang="ru-RU" dirty="0" err="1" smtClean="0"/>
              <a:t>преоценки</a:t>
            </a:r>
            <a:r>
              <a:rPr lang="ru-RU" dirty="0" smtClean="0"/>
              <a:t> и </a:t>
            </a:r>
            <a:r>
              <a:rPr lang="ru-RU" dirty="0" err="1" smtClean="0"/>
              <a:t>обезценки</a:t>
            </a:r>
            <a:r>
              <a:rPr lang="en-US" dirty="0" smtClean="0"/>
              <a:t> </a:t>
            </a:r>
            <a:r>
              <a:rPr lang="bg-BG" dirty="0" smtClean="0"/>
              <a:t>на </a:t>
            </a:r>
            <a:r>
              <a:rPr lang="bg-BG" b="1" i="1" u="sng" dirty="0" smtClean="0"/>
              <a:t>компютърна конфигурация </a:t>
            </a:r>
            <a:r>
              <a:rPr lang="ru-RU" b="1" i="1" dirty="0" smtClean="0"/>
              <a:t>се </a:t>
            </a:r>
            <a:r>
              <a:rPr lang="ru-RU" b="1" i="1" dirty="0" err="1" smtClean="0"/>
              <a:t>прилагат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спрямо</a:t>
            </a:r>
            <a:r>
              <a:rPr lang="ru-RU" b="1" i="1" dirty="0" smtClean="0"/>
              <a:t> </a:t>
            </a:r>
            <a:r>
              <a:rPr lang="ru-RU" b="1" i="1" dirty="0" err="1" smtClean="0"/>
              <a:t>целия</a:t>
            </a:r>
            <a:r>
              <a:rPr lang="ru-RU" b="1" i="1" dirty="0" smtClean="0"/>
              <a:t> актив, </a:t>
            </a:r>
            <a:r>
              <a:rPr lang="ru-RU" dirty="0" smtClean="0"/>
              <a:t>а не </a:t>
            </a:r>
            <a:r>
              <a:rPr lang="ru-RU" dirty="0" err="1" smtClean="0"/>
              <a:t>поединично</a:t>
            </a:r>
            <a:r>
              <a:rPr lang="ru-RU" dirty="0" smtClean="0"/>
              <a:t> за </a:t>
            </a:r>
            <a:r>
              <a:rPr lang="ru-RU" dirty="0" err="1" smtClean="0"/>
              <a:t>отделните</a:t>
            </a:r>
            <a:r>
              <a:rPr lang="ru-RU" dirty="0" smtClean="0"/>
              <a:t> </a:t>
            </a:r>
            <a:r>
              <a:rPr lang="ru-RU" dirty="0" err="1" smtClean="0"/>
              <a:t>компоненти</a:t>
            </a:r>
            <a:r>
              <a:rPr lang="ru-RU" dirty="0" smtClean="0"/>
              <a:t>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96</a:t>
            </a:fld>
            <a:endParaRPr lang="bg-BG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bg-BG" sz="2400" b="1" dirty="0" smtClean="0"/>
              <a:t>		</a:t>
            </a:r>
            <a:r>
              <a:rPr lang="bg-BG" sz="2400" b="1" u="sng" dirty="0" smtClean="0"/>
              <a:t>ПРЕОЦЕНКА:</a:t>
            </a:r>
          </a:p>
          <a:p>
            <a:pPr>
              <a:buNone/>
            </a:pPr>
            <a:endParaRPr lang="bg-BG" sz="2400" b="1" u="sng" dirty="0" smtClean="0"/>
          </a:p>
          <a:p>
            <a:pPr algn="just">
              <a:buNone/>
            </a:pPr>
            <a:r>
              <a:rPr lang="bg-BG" sz="2400" b="1" i="1" dirty="0" smtClean="0"/>
              <a:t>     	Съгласно т. 16.21 от ДДС № 20 от 2004 г. на МФ, </a:t>
            </a:r>
            <a:r>
              <a:rPr lang="ru-RU" sz="2400" dirty="0" err="1" smtClean="0"/>
              <a:t>бюджетните</a:t>
            </a:r>
            <a:r>
              <a:rPr lang="ru-RU" sz="2400" dirty="0" smtClean="0"/>
              <a:t> предприятия </a:t>
            </a:r>
            <a:r>
              <a:rPr lang="ru-RU" sz="2400" dirty="0" err="1" smtClean="0"/>
              <a:t>извършат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преглед</a:t>
            </a:r>
            <a:r>
              <a:rPr lang="ru-RU" sz="2400" dirty="0" smtClean="0"/>
              <a:t> на </a:t>
            </a:r>
            <a:r>
              <a:rPr lang="ru-RU" sz="2400" dirty="0" err="1" smtClean="0"/>
              <a:t>съществуващите</a:t>
            </a:r>
            <a:r>
              <a:rPr lang="ru-RU" sz="2400" dirty="0" smtClean="0"/>
              <a:t> </a:t>
            </a:r>
            <a:r>
              <a:rPr lang="ru-RU" sz="2400" dirty="0" err="1" smtClean="0"/>
              <a:t>счетоводни</a:t>
            </a:r>
            <a:r>
              <a:rPr lang="ru-RU" sz="2400" dirty="0" smtClean="0"/>
              <a:t> оценки на ДМА 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коригират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стойността</a:t>
            </a:r>
            <a:r>
              <a:rPr lang="ru-RU" sz="2400" b="1" i="1" dirty="0" smtClean="0"/>
              <a:t> им в </a:t>
            </a:r>
            <a:r>
              <a:rPr lang="ru-RU" sz="2400" b="1" i="1" dirty="0" err="1" smtClean="0"/>
              <a:t>случаите</a:t>
            </a:r>
            <a:r>
              <a:rPr lang="ru-RU" sz="2400" b="1" i="1" dirty="0" smtClean="0"/>
              <a:t> на очевидно </a:t>
            </a:r>
            <a:r>
              <a:rPr lang="ru-RU" sz="2400" b="1" i="1" dirty="0" err="1" smtClean="0"/>
              <a:t>нереално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занижени</a:t>
            </a:r>
            <a:r>
              <a:rPr lang="ru-RU" sz="2400" b="1" i="1" dirty="0" smtClean="0"/>
              <a:t> или </a:t>
            </a:r>
            <a:r>
              <a:rPr lang="ru-RU" sz="2400" b="1" i="1" dirty="0" err="1" smtClean="0"/>
              <a:t>завишени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отчетни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стойности</a:t>
            </a:r>
            <a:r>
              <a:rPr lang="ru-RU" sz="2400" b="1" i="1" dirty="0" smtClean="0"/>
              <a:t>, по </a:t>
            </a:r>
            <a:r>
              <a:rPr lang="ru-RU" sz="2400" b="1" i="1" dirty="0" err="1" smtClean="0"/>
              <a:t>които</a:t>
            </a:r>
            <a:r>
              <a:rPr lang="ru-RU" sz="2400" b="1" i="1" dirty="0" smtClean="0"/>
              <a:t> в момента се водят </a:t>
            </a:r>
            <a:r>
              <a:rPr lang="ru-RU" sz="2400" b="1" i="1" dirty="0" err="1" smtClean="0"/>
              <a:t>тези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активи</a:t>
            </a:r>
            <a:r>
              <a:rPr lang="ru-RU" sz="2400" b="1" i="1" dirty="0" smtClean="0"/>
              <a:t>.</a:t>
            </a:r>
            <a:r>
              <a:rPr lang="ru-RU" sz="2400" dirty="0" smtClean="0"/>
              <a:t> </a:t>
            </a:r>
            <a:r>
              <a:rPr lang="ru-RU" sz="2400" dirty="0" err="1" smtClean="0"/>
              <a:t>Извършената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корекция</a:t>
            </a:r>
            <a:r>
              <a:rPr lang="ru-RU" sz="2400" dirty="0" smtClean="0"/>
              <a:t> се </a:t>
            </a:r>
            <a:r>
              <a:rPr lang="ru-RU" sz="2400" dirty="0" err="1" smtClean="0"/>
              <a:t>осчетоводява</a:t>
            </a:r>
            <a:r>
              <a:rPr lang="ru-RU" sz="2400" dirty="0" smtClean="0"/>
              <a:t> </a:t>
            </a:r>
            <a:r>
              <a:rPr lang="ru-RU" sz="2400" dirty="0" err="1" smtClean="0"/>
              <a:t>като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преоценка</a:t>
            </a:r>
            <a:r>
              <a:rPr lang="ru-RU" sz="2400" dirty="0" smtClean="0"/>
              <a:t> по </a:t>
            </a:r>
            <a:r>
              <a:rPr lang="ru-RU" sz="2400" dirty="0" err="1" smtClean="0"/>
              <a:t>съответните</a:t>
            </a:r>
            <a:r>
              <a:rPr lang="ru-RU" sz="2400" dirty="0" smtClean="0"/>
              <a:t> сметки от </a:t>
            </a:r>
            <a:r>
              <a:rPr lang="ru-RU" sz="2400" b="1" dirty="0" err="1" smtClean="0"/>
              <a:t>група</a:t>
            </a:r>
            <a:r>
              <a:rPr lang="ru-RU" sz="2400" b="1" dirty="0" smtClean="0"/>
              <a:t> 78. </a:t>
            </a:r>
          </a:p>
          <a:p>
            <a:pPr algn="just"/>
            <a:endParaRPr lang="ru-RU" sz="2400" b="1" dirty="0" smtClean="0"/>
          </a:p>
          <a:p>
            <a:pPr algn="just">
              <a:buNone/>
            </a:pPr>
            <a:r>
              <a:rPr lang="ru-RU" sz="2400" dirty="0" smtClean="0"/>
              <a:t>    		 </a:t>
            </a:r>
            <a:r>
              <a:rPr lang="ru-RU" sz="2400" dirty="0" err="1" smtClean="0"/>
              <a:t>Преоценките</a:t>
            </a:r>
            <a:r>
              <a:rPr lang="ru-RU" sz="2400" dirty="0" smtClean="0"/>
              <a:t> се </a:t>
            </a:r>
            <a:r>
              <a:rPr lang="ru-RU" sz="2400" dirty="0" err="1" smtClean="0"/>
              <a:t>изпълняват</a:t>
            </a:r>
            <a:r>
              <a:rPr lang="ru-RU" sz="2400" dirty="0" smtClean="0"/>
              <a:t> </a:t>
            </a:r>
            <a:r>
              <a:rPr lang="ru-RU" sz="2400" dirty="0" err="1" smtClean="0"/>
              <a:t>въз</a:t>
            </a:r>
            <a:r>
              <a:rPr lang="ru-RU" sz="2400" dirty="0" smtClean="0"/>
              <a:t> основа на </a:t>
            </a:r>
            <a:r>
              <a:rPr lang="ru-RU" sz="2400" b="1" dirty="0" err="1" smtClean="0"/>
              <a:t>справедливите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стойности</a:t>
            </a:r>
            <a:r>
              <a:rPr lang="ru-RU" sz="2400" b="1" dirty="0" smtClean="0"/>
              <a:t>, </a:t>
            </a:r>
            <a:r>
              <a:rPr lang="ru-RU" sz="2400" dirty="0" err="1" smtClean="0"/>
              <a:t>които</a:t>
            </a:r>
            <a:r>
              <a:rPr lang="ru-RU" sz="2400" dirty="0" smtClean="0"/>
              <a:t> се </a:t>
            </a:r>
            <a:r>
              <a:rPr lang="ru-RU" sz="2400" dirty="0" err="1" smtClean="0"/>
              <a:t>влияят</a:t>
            </a:r>
            <a:r>
              <a:rPr lang="ru-RU" sz="2400" dirty="0" smtClean="0"/>
              <a:t> от </a:t>
            </a:r>
            <a:r>
              <a:rPr lang="ru-RU" sz="2400" dirty="0" err="1" smtClean="0"/>
              <a:t>пазара</a:t>
            </a:r>
            <a:r>
              <a:rPr lang="ru-RU" sz="2400" dirty="0" smtClean="0"/>
              <a:t>. В </a:t>
            </a:r>
            <a:r>
              <a:rPr lang="ru-RU" sz="2400" dirty="0" err="1" smtClean="0"/>
              <a:t>зависимост</a:t>
            </a:r>
            <a:r>
              <a:rPr lang="ru-RU" sz="2400" dirty="0" smtClean="0"/>
              <a:t> от </a:t>
            </a:r>
            <a:r>
              <a:rPr lang="ru-RU" sz="2400" dirty="0" err="1" smtClean="0"/>
              <a:t>това</a:t>
            </a:r>
            <a:r>
              <a:rPr lang="ru-RU" sz="2400" dirty="0" smtClean="0"/>
              <a:t> дали </a:t>
            </a:r>
            <a:r>
              <a:rPr lang="ru-RU" sz="2400" dirty="0" err="1" smtClean="0"/>
              <a:t>балансовата</a:t>
            </a:r>
            <a:r>
              <a:rPr lang="ru-RU" sz="2400" dirty="0" smtClean="0"/>
              <a:t> </a:t>
            </a:r>
            <a:r>
              <a:rPr lang="ru-RU" sz="2400" dirty="0" err="1" smtClean="0"/>
              <a:t>стойност</a:t>
            </a:r>
            <a:r>
              <a:rPr lang="ru-RU" sz="2400" dirty="0" smtClean="0"/>
              <a:t> е </a:t>
            </a:r>
            <a:r>
              <a:rPr lang="ru-RU" sz="2400" dirty="0" err="1" smtClean="0"/>
              <a:t>по-висока</a:t>
            </a:r>
            <a:r>
              <a:rPr lang="ru-RU" sz="2400" dirty="0" smtClean="0"/>
              <a:t> или </a:t>
            </a:r>
            <a:r>
              <a:rPr lang="ru-RU" sz="2400" dirty="0" err="1" smtClean="0"/>
              <a:t>по-ниска</a:t>
            </a:r>
            <a:r>
              <a:rPr lang="ru-RU" sz="2400" dirty="0" smtClean="0"/>
              <a:t> от </a:t>
            </a:r>
            <a:r>
              <a:rPr lang="ru-RU" sz="2400" dirty="0" err="1" smtClean="0"/>
              <a:t>справедливата</a:t>
            </a:r>
            <a:r>
              <a:rPr lang="ru-RU" sz="2400" dirty="0" smtClean="0"/>
              <a:t> </a:t>
            </a:r>
            <a:r>
              <a:rPr lang="ru-RU" sz="2400" dirty="0" err="1" smtClean="0"/>
              <a:t>стойност</a:t>
            </a:r>
            <a:r>
              <a:rPr lang="ru-RU" sz="2400" dirty="0" smtClean="0"/>
              <a:t>, те </a:t>
            </a:r>
            <a:r>
              <a:rPr lang="ru-RU" sz="2400" dirty="0" err="1" smtClean="0"/>
              <a:t>могат</a:t>
            </a:r>
            <a:r>
              <a:rPr lang="ru-RU" sz="2400" dirty="0" smtClean="0"/>
              <a:t> да </a:t>
            </a:r>
            <a:r>
              <a:rPr lang="ru-RU" sz="2400" dirty="0" err="1" smtClean="0"/>
              <a:t>бъдат</a:t>
            </a:r>
            <a:r>
              <a:rPr lang="ru-RU" sz="2400" dirty="0" smtClean="0"/>
              <a:t> </a:t>
            </a:r>
            <a:r>
              <a:rPr lang="ru-RU" sz="2400" b="1" dirty="0" err="1" smtClean="0"/>
              <a:t>подоценка</a:t>
            </a:r>
            <a:r>
              <a:rPr lang="ru-RU" sz="2400" b="1" dirty="0" smtClean="0"/>
              <a:t> </a:t>
            </a:r>
            <a:r>
              <a:rPr lang="en-US" sz="2400" b="1" dirty="0" smtClean="0"/>
              <a:t>(</a:t>
            </a:r>
            <a:r>
              <a:rPr lang="bg-BG" sz="2400" b="1" dirty="0" smtClean="0"/>
              <a:t>7801/2</a:t>
            </a:r>
            <a:r>
              <a:rPr lang="en-US" sz="2400" b="1" dirty="0" smtClean="0"/>
              <a:t>)</a:t>
            </a:r>
            <a:r>
              <a:rPr lang="ru-RU" sz="2400" b="1" dirty="0" smtClean="0"/>
              <a:t>. или </a:t>
            </a:r>
            <a:r>
              <a:rPr lang="ru-RU" sz="2400" b="1" dirty="0" err="1" smtClean="0"/>
              <a:t>надоценка</a:t>
            </a:r>
            <a:r>
              <a:rPr lang="ru-RU" sz="2400" b="1" dirty="0" smtClean="0"/>
              <a:t> </a:t>
            </a:r>
            <a:r>
              <a:rPr lang="en-US" sz="2400" b="1" dirty="0" smtClean="0"/>
              <a:t>(</a:t>
            </a:r>
            <a:r>
              <a:rPr lang="bg-BG" sz="2400" b="1" dirty="0" smtClean="0"/>
              <a:t>2/7801</a:t>
            </a:r>
            <a:r>
              <a:rPr lang="en-US" sz="2400" b="1" dirty="0" smtClean="0"/>
              <a:t>)</a:t>
            </a:r>
            <a:r>
              <a:rPr lang="ru-RU" sz="2400" b="1" dirty="0" smtClean="0"/>
              <a:t>. </a:t>
            </a:r>
            <a:r>
              <a:rPr lang="ru-RU" sz="2400" dirty="0" err="1" smtClean="0"/>
              <a:t>Преоценките</a:t>
            </a:r>
            <a:r>
              <a:rPr lang="ru-RU" sz="2400" dirty="0" smtClean="0"/>
              <a:t> </a:t>
            </a:r>
            <a:r>
              <a:rPr lang="ru-RU" sz="2400" b="1" u="sng" dirty="0" smtClean="0"/>
              <a:t>не </a:t>
            </a:r>
            <a:r>
              <a:rPr lang="ru-RU" sz="2400" b="1" u="sng" dirty="0" err="1" smtClean="0"/>
              <a:t>са</a:t>
            </a:r>
            <a:r>
              <a:rPr lang="ru-RU" sz="2400" b="1" u="sng" dirty="0" smtClean="0"/>
              <a:t> </a:t>
            </a:r>
            <a:r>
              <a:rPr lang="ru-RU" sz="2400" dirty="0" err="1" smtClean="0"/>
              <a:t>задължителни</a:t>
            </a:r>
            <a:r>
              <a:rPr lang="ru-RU" sz="2400" dirty="0" smtClean="0"/>
              <a:t>. </a:t>
            </a:r>
            <a:r>
              <a:rPr lang="ru-RU" sz="2400" dirty="0" err="1" smtClean="0"/>
              <a:t>Извършват</a:t>
            </a:r>
            <a:r>
              <a:rPr lang="ru-RU" sz="2400" dirty="0" smtClean="0"/>
              <a:t> се по решение на </a:t>
            </a:r>
            <a:r>
              <a:rPr lang="ru-RU" sz="2400" dirty="0" err="1" smtClean="0"/>
              <a:t>ръководството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r>
              <a:rPr lang="ru-RU" sz="2400" dirty="0" smtClean="0"/>
              <a:t> </a:t>
            </a:r>
            <a:r>
              <a:rPr lang="ru-RU" sz="2400" dirty="0" err="1" smtClean="0"/>
              <a:t>бюджетната</a:t>
            </a:r>
            <a:r>
              <a:rPr lang="ru-RU" sz="2400" dirty="0" smtClean="0"/>
              <a:t> организация и при </a:t>
            </a:r>
            <a:r>
              <a:rPr lang="ru-RU" sz="2400" dirty="0" err="1" smtClean="0"/>
              <a:t>утвърден</a:t>
            </a:r>
            <a:r>
              <a:rPr lang="ru-RU" sz="2400" dirty="0" smtClean="0"/>
              <a:t> подход в </a:t>
            </a:r>
            <a:r>
              <a:rPr lang="ru-RU" sz="2400" dirty="0" err="1" smtClean="0"/>
              <a:t>счетоводната</a:t>
            </a:r>
            <a:r>
              <a:rPr lang="ru-RU" sz="2400" dirty="0" smtClean="0"/>
              <a:t> политика.</a:t>
            </a:r>
            <a:endParaRPr lang="bg-B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97</a:t>
            </a:fld>
            <a:endParaRPr lang="bg-BG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bg-BG" b="1" i="1" dirty="0" smtClean="0"/>
              <a:t>		Важно!</a:t>
            </a:r>
          </a:p>
          <a:p>
            <a:pPr algn="just">
              <a:buNone/>
            </a:pPr>
            <a:r>
              <a:rPr lang="bg-BG" dirty="0" smtClean="0"/>
              <a:t>		Преоценките трябва да се правят </a:t>
            </a:r>
            <a:r>
              <a:rPr lang="bg-BG" b="1" i="1" dirty="0" smtClean="0"/>
              <a:t>достатъчно редовно,</a:t>
            </a:r>
            <a:r>
              <a:rPr lang="bg-BG" dirty="0" smtClean="0"/>
              <a:t> така че </a:t>
            </a:r>
            <a:r>
              <a:rPr lang="bg-BG" b="1" i="1" dirty="0" smtClean="0"/>
              <a:t>балансовата стойност на дълготрайните материални активи да не се различава съществено от тази, която би била определена при използването </a:t>
            </a:r>
            <a:r>
              <a:rPr lang="bg-BG" b="1" i="1" u="sng" dirty="0" smtClean="0"/>
              <a:t>на справедливата стойност към датата на финансовия отчет.</a:t>
            </a:r>
          </a:p>
          <a:p>
            <a:pPr>
              <a:buNone/>
            </a:pPr>
            <a:r>
              <a:rPr lang="bg-BG" b="1" i="1" dirty="0" smtClean="0"/>
              <a:t>    </a:t>
            </a:r>
            <a:endParaRPr lang="bg-BG" i="1" dirty="0" smtClean="0"/>
          </a:p>
          <a:p>
            <a:pPr algn="just">
              <a:buNone/>
            </a:pPr>
            <a:r>
              <a:rPr lang="ru-RU" dirty="0" smtClean="0"/>
              <a:t>!!! </a:t>
            </a:r>
            <a:r>
              <a:rPr lang="ru-RU" b="1" i="1" dirty="0" err="1" smtClean="0"/>
              <a:t>Амортизационният</a:t>
            </a:r>
            <a:r>
              <a:rPr lang="ru-RU" b="1" i="1" dirty="0" smtClean="0"/>
              <a:t> план </a:t>
            </a:r>
            <a:r>
              <a:rPr lang="ru-RU" dirty="0" err="1" smtClean="0"/>
              <a:t>следва</a:t>
            </a:r>
            <a:r>
              <a:rPr lang="ru-RU" dirty="0" smtClean="0"/>
              <a:t> да се </a:t>
            </a:r>
            <a:r>
              <a:rPr lang="ru-RU" dirty="0" err="1" smtClean="0"/>
              <a:t>актуализира</a:t>
            </a:r>
            <a:r>
              <a:rPr lang="ru-RU" dirty="0" smtClean="0"/>
              <a:t> при </a:t>
            </a:r>
            <a:r>
              <a:rPr lang="ru-RU" dirty="0" err="1" smtClean="0"/>
              <a:t>преизчисления</a:t>
            </a:r>
            <a:r>
              <a:rPr lang="ru-RU" dirty="0" smtClean="0"/>
              <a:t>, </a:t>
            </a:r>
            <a:r>
              <a:rPr lang="ru-RU" b="1" i="1" u="sng" dirty="0" err="1" smtClean="0"/>
              <a:t>преоценки</a:t>
            </a:r>
            <a:r>
              <a:rPr lang="ru-RU" u="sng" dirty="0" smtClean="0"/>
              <a:t> и </a:t>
            </a:r>
            <a:r>
              <a:rPr lang="ru-RU" u="sng" dirty="0" err="1" smtClean="0"/>
              <a:t>други</a:t>
            </a:r>
            <a:r>
              <a:rPr lang="ru-RU" u="sng" dirty="0" smtClean="0"/>
              <a:t> </a:t>
            </a:r>
            <a:r>
              <a:rPr lang="ru-RU" u="sng" dirty="0" err="1" smtClean="0"/>
              <a:t>подобни</a:t>
            </a:r>
            <a:r>
              <a:rPr lang="ru-RU" u="sng" dirty="0" smtClean="0"/>
              <a:t> </a:t>
            </a:r>
            <a:r>
              <a:rPr lang="ru-RU" u="sng" dirty="0" err="1" smtClean="0"/>
              <a:t>корекции</a:t>
            </a:r>
            <a:r>
              <a:rPr lang="ru-RU" u="sng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балансовата</a:t>
            </a:r>
            <a:r>
              <a:rPr lang="ru-RU" dirty="0" smtClean="0"/>
              <a:t> </a:t>
            </a:r>
            <a:r>
              <a:rPr lang="ru-RU" dirty="0" err="1" smtClean="0"/>
              <a:t>стойност</a:t>
            </a:r>
            <a:r>
              <a:rPr lang="ru-RU" dirty="0" smtClean="0"/>
              <a:t>, </a:t>
            </a:r>
            <a:r>
              <a:rPr lang="ru-RU" dirty="0" err="1" smtClean="0"/>
              <a:t>влияещи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процеса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последващо</a:t>
            </a:r>
            <a:r>
              <a:rPr lang="ru-RU" dirty="0" smtClean="0"/>
              <a:t> </a:t>
            </a:r>
            <a:r>
              <a:rPr lang="ru-RU" dirty="0" err="1" smtClean="0"/>
              <a:t>начисляване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амортизациите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i="1" dirty="0" smtClean="0"/>
              <a:t> 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98</a:t>
            </a:fld>
            <a:endParaRPr lang="bg-BG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bg-BG" b="1" u="sng" dirty="0" smtClean="0"/>
              <a:t>Практически стъпки:</a:t>
            </a:r>
          </a:p>
          <a:p>
            <a:pPr marL="514350" indent="-514350">
              <a:buNone/>
            </a:pPr>
            <a:r>
              <a:rPr lang="bg-BG" dirty="0" smtClean="0"/>
              <a:t>1. Издаване на заповед- комисия с длъжностни лица, техните длъжности, обхват, срокове до 31.12.</a:t>
            </a:r>
          </a:p>
          <a:p>
            <a:pPr marL="514350" indent="-514350">
              <a:buNone/>
            </a:pPr>
            <a:r>
              <a:rPr lang="bg-BG" dirty="0" smtClean="0"/>
              <a:t>2. Изготвяне на протокол  </a:t>
            </a:r>
            <a:r>
              <a:rPr lang="en-US" dirty="0" smtClean="0"/>
              <a:t>(</a:t>
            </a:r>
            <a:r>
              <a:rPr lang="bg-BG" dirty="0" smtClean="0"/>
              <a:t>по образец, утвърден в счетоводната политика</a:t>
            </a:r>
            <a:r>
              <a:rPr lang="en-US" dirty="0" smtClean="0"/>
              <a:t>)</a:t>
            </a:r>
            <a:r>
              <a:rPr lang="bg-BG" dirty="0" smtClean="0"/>
              <a:t> с колони:</a:t>
            </a:r>
          </a:p>
          <a:p>
            <a:pPr marL="514350" indent="-514350">
              <a:buNone/>
            </a:pPr>
            <a:r>
              <a:rPr lang="bg-BG" dirty="0" smtClean="0"/>
              <a:t>	- </a:t>
            </a:r>
            <a:r>
              <a:rPr lang="bg-BG" b="1" i="1" dirty="0" smtClean="0"/>
              <a:t>балансова стойност</a:t>
            </a:r>
            <a:r>
              <a:rPr lang="bg-BG" dirty="0" smtClean="0"/>
              <a:t>;</a:t>
            </a:r>
          </a:p>
          <a:p>
            <a:pPr marL="514350" indent="-514350">
              <a:buNone/>
            </a:pPr>
            <a:r>
              <a:rPr lang="bg-BG" dirty="0" smtClean="0"/>
              <a:t>	</a:t>
            </a:r>
            <a:r>
              <a:rPr lang="bg-BG" b="1" i="1" dirty="0" smtClean="0"/>
              <a:t>- текуща възстановима стойност </a:t>
            </a:r>
            <a:r>
              <a:rPr lang="en-US" dirty="0" smtClean="0"/>
              <a:t>(</a:t>
            </a:r>
            <a:r>
              <a:rPr lang="bg-BG" dirty="0" smtClean="0"/>
              <a:t>пазарна цена, борсова цена,</a:t>
            </a:r>
            <a:r>
              <a:rPr lang="en-US" dirty="0" smtClean="0"/>
              <a:t> </a:t>
            </a:r>
            <a:r>
              <a:rPr lang="bg-BG" dirty="0" smtClean="0"/>
              <a:t>продажна цена и др.</a:t>
            </a:r>
            <a:r>
              <a:rPr lang="en-US" dirty="0" smtClean="0"/>
              <a:t>)</a:t>
            </a:r>
            <a:r>
              <a:rPr lang="bg-BG" dirty="0" smtClean="0"/>
              <a:t>;</a:t>
            </a:r>
          </a:p>
          <a:p>
            <a:pPr marL="514350" indent="-514350">
              <a:buNone/>
            </a:pPr>
            <a:r>
              <a:rPr lang="bg-BG" dirty="0" smtClean="0"/>
              <a:t>	- разлика между тях;</a:t>
            </a:r>
          </a:p>
          <a:p>
            <a:pPr marL="514350" indent="-514350">
              <a:buNone/>
            </a:pPr>
            <a:r>
              <a:rPr lang="bg-BG" dirty="0" smtClean="0"/>
              <a:t> Оформяне с </a:t>
            </a:r>
            <a:r>
              <a:rPr lang="bg-BG" b="1" i="1" dirty="0" smtClean="0"/>
              <a:t>всички реквизити </a:t>
            </a:r>
            <a:r>
              <a:rPr lang="bg-BG" dirty="0" smtClean="0"/>
              <a:t>в Протокола  и предложение до ръководителя за промяна на балансовата стойност. </a:t>
            </a:r>
          </a:p>
          <a:p>
            <a:pPr marL="514350" indent="-514350">
              <a:buNone/>
            </a:pPr>
            <a:endParaRPr lang="bg-BG" dirty="0" smtClean="0"/>
          </a:p>
          <a:p>
            <a:pPr marL="514350" indent="-514350"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99</a:t>
            </a:fld>
            <a:endParaRPr lang="bg-BG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24392</TotalTime>
  <Words>3030</Words>
  <Application>Microsoft Office PowerPoint</Application>
  <PresentationFormat>On-screen Show (4:3)</PresentationFormat>
  <Paragraphs>1232</Paragraphs>
  <Slides>111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111</vt:i4>
      </vt:variant>
    </vt:vector>
  </HeadingPairs>
  <TitlesOfParts>
    <vt:vector size="119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Trek</vt:lpstr>
      <vt:lpstr>Тема11: ГОДИШНО СЧЕТОВОДНО ПРИКЛЮЧВАНЕ. ЕТАПИ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ВАЖНИ ЗНАНИЯ И ИЗПРАВЯНЕ НА ДОПУСНАТИ ГРЕШКИ ПРЕЗ минали години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1.1.  Достоверно представяне на НЕФИНАНСОВИТЕ АКТИВИ  В гФО (ДМА, НДА) И МАТЕРИАЛНИ ЗАПАСИ)  </vt:lpstr>
      <vt:lpstr>PowerPoint Presentation</vt:lpstr>
      <vt:lpstr>PowerPoint Presentation</vt:lpstr>
      <vt:lpstr>PowerPoint Presentation</vt:lpstr>
      <vt:lpstr> ДЪЛГОТРАЙНИ МАТЕРИАЛНИ  активи – ГРУПА 20 </vt:lpstr>
      <vt:lpstr>       ДМА по т. 16.3. от ДДС № 20 от 2004 г. – ГРУПА 22</vt:lpstr>
      <vt:lpstr>НЯКОИ АКЦЕНТИ в отчетността на ДМА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Разходи за придобиване, подобрения, основен и текущ ремонт на ДМА</vt:lpstr>
      <vt:lpstr>PowerPoint Presentation</vt:lpstr>
      <vt:lpstr>PowerPoint Presentation</vt:lpstr>
      <vt:lpstr>PowerPoint Presentation</vt:lpstr>
      <vt:lpstr>  </vt:lpstr>
      <vt:lpstr>PowerPoint Presentation</vt:lpstr>
      <vt:lpstr>PowerPoint Presentation</vt:lpstr>
      <vt:lpstr>PowerPoint Presentation</vt:lpstr>
      <vt:lpstr>     Нематериални дълготрайни активи </vt:lpstr>
      <vt:lpstr>PowerPoint Presentation</vt:lpstr>
      <vt:lpstr>  Материални запаси  </vt:lpstr>
      <vt:lpstr>PowerPoint Presentation</vt:lpstr>
      <vt:lpstr>PowerPoint Presentation</vt:lpstr>
      <vt:lpstr>PowerPoint Presentation</vt:lpstr>
      <vt:lpstr> СчетоводнИ Сметки за  отчитане на разходите за данъци, такси, санкции и др.</vt:lpstr>
      <vt:lpstr>Отчитане на таксите за обнародване на обявления в неофициалния раздел на Държавен вестник </vt:lpstr>
      <vt:lpstr>Отчитане на нотариални такси, таксите за частни съдебни изпълнители, съобщения в ежедневници</vt:lpstr>
      <vt:lpstr> Възстановяване на съдебни разноски, част от които ще се използват за юрисконсулско възнаграждение – указания в ДДС № 10 от 25.09.2012 г. на МФ</vt:lpstr>
      <vt:lpstr>PowerPoint Presentation</vt:lpstr>
      <vt:lpstr>PowerPoint Presentation</vt:lpstr>
      <vt:lpstr>3. Признаване/непризнаване на приходи от помощи и дарения </vt:lpstr>
      <vt:lpstr>PowerPoint Presentation</vt:lpstr>
      <vt:lpstr>              Горните правила не се прилагат в следните случаи: </vt:lpstr>
      <vt:lpstr>PowerPoint Presentation</vt:lpstr>
      <vt:lpstr>4. Начисляване на приписани приходи и разходи – т. 17.15 от ДДС № 20/2004 г.</vt:lpstr>
      <vt:lpstr>5. Начисляване на приходите и разходите за месец декември по корективни сметки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rs</vt:lpstr>
      <vt:lpstr>PowerPoint Presentation</vt:lpstr>
      <vt:lpstr>PowerPoint Presentation</vt:lpstr>
      <vt:lpstr>PowerPoint Presentation</vt:lpstr>
      <vt:lpstr>ЕТАП ВТОРИ. ПРИКЛЮЧВАНЕ НА СЧЕТОВОДНИТЕ СМЕТКИ от подведомствените разпоредители с бюджет и ПРБ  </vt:lpstr>
      <vt:lpstr>ЕТАП ТРЕТИ. ИЗГОТВЯНЕ НА ГОДИШНА ОБОРОТНА ВЕДОМОСТ ОТ прб ЗА МИНИСТЕРСТВО НА ФИНАНСИТЕ И ЗА СМЕТНА ПАЛАТА) и др. отчетни справки</vt:lpstr>
      <vt:lpstr>PowerPoint Presentation</vt:lpstr>
      <vt:lpstr> ЕТАП ЧЕТВЪРТИ. ГОДИШНО ПРИКЛЮЧВАНЕ НА СЧЕТОВОДНИТЕ СМЕТКИ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3552</cp:revision>
  <dcterms:created xsi:type="dcterms:W3CDTF">2013-07-04T10:48:42Z</dcterms:created>
  <dcterms:modified xsi:type="dcterms:W3CDTF">2023-01-02T16:15:48Z</dcterms:modified>
</cp:coreProperties>
</file>