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4" r:id="rId1"/>
  </p:sldMasterIdLst>
  <p:notesMasterIdLst>
    <p:notesMasterId r:id="rId23"/>
  </p:notesMasterIdLst>
  <p:sldIdLst>
    <p:sldId id="1869" r:id="rId2"/>
    <p:sldId id="1849" r:id="rId3"/>
    <p:sldId id="1850" r:id="rId4"/>
    <p:sldId id="1851" r:id="rId5"/>
    <p:sldId id="1852" r:id="rId6"/>
    <p:sldId id="1853" r:id="rId7"/>
    <p:sldId id="1854" r:id="rId8"/>
    <p:sldId id="1855" r:id="rId9"/>
    <p:sldId id="1856" r:id="rId10"/>
    <p:sldId id="1857" r:id="rId11"/>
    <p:sldId id="1858" r:id="rId12"/>
    <p:sldId id="1859" r:id="rId13"/>
    <p:sldId id="1860" r:id="rId14"/>
    <p:sldId id="1861" r:id="rId15"/>
    <p:sldId id="1862" r:id="rId16"/>
    <p:sldId id="1863" r:id="rId17"/>
    <p:sldId id="1864" r:id="rId18"/>
    <p:sldId id="1865" r:id="rId19"/>
    <p:sldId id="1866" r:id="rId20"/>
    <p:sldId id="1867" r:id="rId21"/>
    <p:sldId id="1868" r:id="rId22"/>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9933FF"/>
    <a:srgbClr val="CDFFF9"/>
    <a:srgbClr val="C1FFDA"/>
    <a:srgbClr val="B8F2FE"/>
    <a:srgbClr val="B0FECA"/>
    <a:srgbClr val="FF4747"/>
    <a:srgbClr val="3EFA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33"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16451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A944CF-9FA7-452B-9261-FAC3BAABA4F7}" type="datetimeFigureOut">
              <a:rPr lang="en-US" smtClean="0"/>
              <a:pPr/>
              <a:t>1/2/2023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9FE84A-66E4-44AF-BA3E-A0DFB2B2456A}" type="slidenum">
              <a:rPr lang="en-US" smtClean="0"/>
              <a:pPr/>
              <a:t>‹#›</a:t>
            </a:fld>
            <a:endParaRPr lang="en-US"/>
          </a:p>
        </p:txBody>
      </p:sp>
    </p:spTree>
    <p:extLst>
      <p:ext uri="{BB962C8B-B14F-4D97-AF65-F5344CB8AC3E}">
        <p14:creationId xmlns:p14="http://schemas.microsoft.com/office/powerpoint/2010/main" val="3261917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dirty="0"/>
          </a:p>
        </p:txBody>
      </p:sp>
      <p:sp>
        <p:nvSpPr>
          <p:cNvPr id="4" name="Slide Number Placeholder 3"/>
          <p:cNvSpPr>
            <a:spLocks noGrp="1"/>
          </p:cNvSpPr>
          <p:nvPr>
            <p:ph type="sldNum" sz="quarter" idx="10"/>
          </p:nvPr>
        </p:nvSpPr>
        <p:spPr/>
        <p:txBody>
          <a:bodyPr/>
          <a:lstStyle/>
          <a:p>
            <a:fld id="{7D9FE84A-66E4-44AF-BA3E-A0DFB2B2456A}" type="slidenum">
              <a:rPr lang="en-US" smtClean="0"/>
              <a:pPr/>
              <a:t>1</a:t>
            </a:fld>
            <a:endParaRPr lang="en-US"/>
          </a:p>
        </p:txBody>
      </p:sp>
    </p:spTree>
    <p:extLst>
      <p:ext uri="{BB962C8B-B14F-4D97-AF65-F5344CB8AC3E}">
        <p14:creationId xmlns:p14="http://schemas.microsoft.com/office/powerpoint/2010/main" val="229431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normAutofit/>
          </a:bodyPr>
          <a:lstStyle/>
          <a:p>
            <a:endParaRPr lang="bg-BG" dirty="0"/>
          </a:p>
        </p:txBody>
      </p:sp>
      <p:sp>
        <p:nvSpPr>
          <p:cNvPr id="4" name="Контейнер за номер на слайда 3"/>
          <p:cNvSpPr>
            <a:spLocks noGrp="1"/>
          </p:cNvSpPr>
          <p:nvPr>
            <p:ph type="sldNum" sz="quarter" idx="10"/>
          </p:nvPr>
        </p:nvSpPr>
        <p:spPr/>
        <p:txBody>
          <a:bodyPr/>
          <a:lstStyle/>
          <a:p>
            <a:fld id="{7D9FE84A-66E4-44AF-BA3E-A0DFB2B2456A}" type="slidenum">
              <a:rPr lang="en-US" smtClean="0"/>
              <a:pPr/>
              <a:t>2</a:t>
            </a:fld>
            <a:endParaRPr lang="en-US"/>
          </a:p>
        </p:txBody>
      </p:sp>
    </p:spTree>
    <p:extLst>
      <p:ext uri="{BB962C8B-B14F-4D97-AF65-F5344CB8AC3E}">
        <p14:creationId xmlns:p14="http://schemas.microsoft.com/office/powerpoint/2010/main" val="3389832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9FE84A-66E4-44AF-BA3E-A0DFB2B2456A}" type="slidenum">
              <a:rPr lang="en-US" smtClean="0"/>
              <a:pPr/>
              <a:t>21</a:t>
            </a:fld>
            <a:endParaRPr lang="en-US"/>
          </a:p>
        </p:txBody>
      </p:sp>
    </p:spTree>
    <p:extLst>
      <p:ext uri="{BB962C8B-B14F-4D97-AF65-F5344CB8AC3E}">
        <p14:creationId xmlns:p14="http://schemas.microsoft.com/office/powerpoint/2010/main" val="538028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81215B16-7E59-4ABD-A11F-56574DF0BA7B}" type="datetime1">
              <a:rPr lang="bg-BG" smtClean="0"/>
              <a:t>2.1.2023 г.</a:t>
            </a:fld>
            <a:endParaRPr lang="bg-BG"/>
          </a:p>
        </p:txBody>
      </p:sp>
      <p:sp>
        <p:nvSpPr>
          <p:cNvPr id="2" name="Footer Placeholder 1"/>
          <p:cNvSpPr>
            <a:spLocks noGrp="1"/>
          </p:cNvSpPr>
          <p:nvPr>
            <p:ph type="ftr" sz="quarter" idx="11"/>
          </p:nvPr>
        </p:nvSpPr>
        <p:spPr/>
        <p:txBody>
          <a:bodyPr/>
          <a:lstStyle/>
          <a:p>
            <a:endParaRPr lang="bg-BG"/>
          </a:p>
        </p:txBody>
      </p:sp>
      <p:sp>
        <p:nvSpPr>
          <p:cNvPr id="15" name="Slide Number Placeholder 14"/>
          <p:cNvSpPr>
            <a:spLocks noGrp="1"/>
          </p:cNvSpPr>
          <p:nvPr>
            <p:ph type="sldNum" sz="quarter" idx="12"/>
          </p:nvPr>
        </p:nvSpPr>
        <p:spPr>
          <a:xfrm>
            <a:off x="8229600" y="6473952"/>
            <a:ext cx="758952" cy="246888"/>
          </a:xfrm>
        </p:spPr>
        <p:txBody>
          <a:bodyPr/>
          <a:lstStyle/>
          <a:p>
            <a:fld id="{C4EAF6CF-5CD9-4B8B-B269-224AA8ACB598}" type="slidenum">
              <a:rPr lang="bg-BG" smtClean="0"/>
              <a:pPr/>
              <a:t>‹#›</a:t>
            </a:fld>
            <a:endParaRPr lang="bg-B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0A7C1F-8516-437B-A8D2-6C45E7E6E51C}" type="datetime1">
              <a:rPr lang="bg-BG" smtClean="0"/>
              <a:t>2.1.2023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4EAF6CF-5CD9-4B8B-B269-224AA8ACB598}" type="slidenum">
              <a:rPr lang="bg-BG" smtClean="0"/>
              <a:pPr/>
              <a:t>‹#›</a:t>
            </a:fld>
            <a:endParaRPr lang="bg-B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D243B9-80BA-49B0-9D32-0802A1399740}" type="datetime1">
              <a:rPr lang="bg-BG" smtClean="0"/>
              <a:t>2.1.2023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4EAF6CF-5CD9-4B8B-B269-224AA8ACB598}" type="slidenum">
              <a:rPr lang="bg-BG" smtClean="0"/>
              <a:pPr/>
              <a:t>‹#›</a:t>
            </a:fld>
            <a:endParaRPr lang="bg-B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0F556D8-37EE-4915-801B-434688277CC5}" type="datetime1">
              <a:rPr lang="bg-BG" smtClean="0"/>
              <a:t>2.1.2023 г.</a:t>
            </a:fld>
            <a:endParaRPr lang="bg-BG"/>
          </a:p>
        </p:txBody>
      </p:sp>
      <p:sp>
        <p:nvSpPr>
          <p:cNvPr id="19" name="Footer Placeholder 18"/>
          <p:cNvSpPr>
            <a:spLocks noGrp="1"/>
          </p:cNvSpPr>
          <p:nvPr>
            <p:ph type="ftr" sz="quarter" idx="11"/>
          </p:nvPr>
        </p:nvSpPr>
        <p:spPr>
          <a:xfrm>
            <a:off x="3581400" y="76200"/>
            <a:ext cx="2895600" cy="288925"/>
          </a:xfrm>
        </p:spPr>
        <p:txBody>
          <a:bodyPr/>
          <a:lstStyle/>
          <a:p>
            <a:endParaRPr lang="bg-BG"/>
          </a:p>
        </p:txBody>
      </p:sp>
      <p:sp>
        <p:nvSpPr>
          <p:cNvPr id="16" name="Slide Number Placeholder 15"/>
          <p:cNvSpPr>
            <a:spLocks noGrp="1"/>
          </p:cNvSpPr>
          <p:nvPr>
            <p:ph type="sldNum" sz="quarter" idx="12"/>
          </p:nvPr>
        </p:nvSpPr>
        <p:spPr>
          <a:xfrm>
            <a:off x="8229600" y="6473952"/>
            <a:ext cx="758952" cy="246888"/>
          </a:xfrm>
        </p:spPr>
        <p:txBody>
          <a:bodyPr/>
          <a:lstStyle/>
          <a:p>
            <a:fld id="{C4EAF6CF-5CD9-4B8B-B269-224AA8ACB598}" type="slidenum">
              <a:rPr lang="bg-BG" smtClean="0"/>
              <a:pPr/>
              <a:t>‹#›</a:t>
            </a:fld>
            <a:endParaRPr lang="bg-B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CE9D2222-C252-443F-B5DE-C9ACB9CFB628}" type="datetime1">
              <a:rPr lang="bg-BG" smtClean="0"/>
              <a:t>2.1.2023 г.</a:t>
            </a:fld>
            <a:endParaRPr lang="bg-BG"/>
          </a:p>
        </p:txBody>
      </p:sp>
      <p:sp>
        <p:nvSpPr>
          <p:cNvPr id="11" name="Footer Placeholder 10"/>
          <p:cNvSpPr>
            <a:spLocks noGrp="1"/>
          </p:cNvSpPr>
          <p:nvPr>
            <p:ph type="ftr" sz="quarter" idx="11"/>
          </p:nvPr>
        </p:nvSpPr>
        <p:spPr/>
        <p:txBody>
          <a:bodyPr/>
          <a:lstStyle/>
          <a:p>
            <a:endParaRPr lang="bg-BG"/>
          </a:p>
        </p:txBody>
      </p:sp>
      <p:sp>
        <p:nvSpPr>
          <p:cNvPr id="16" name="Slide Number Placeholder 15"/>
          <p:cNvSpPr>
            <a:spLocks noGrp="1"/>
          </p:cNvSpPr>
          <p:nvPr>
            <p:ph type="sldNum" sz="quarter" idx="12"/>
          </p:nvPr>
        </p:nvSpPr>
        <p:spPr/>
        <p:txBody>
          <a:bodyPr/>
          <a:lstStyle/>
          <a:p>
            <a:fld id="{C4EAF6CF-5CD9-4B8B-B269-224AA8ACB598}" type="slidenum">
              <a:rPr lang="bg-BG" smtClean="0"/>
              <a:pPr/>
              <a:t>‹#›</a:t>
            </a:fld>
            <a:endParaRPr lang="bg-BG"/>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8130C8E7-3A2C-405C-8200-38FB9015FD33}" type="datetime1">
              <a:rPr lang="bg-BG" smtClean="0"/>
              <a:t>2.1.2023 г.</a:t>
            </a:fld>
            <a:endParaRPr lang="bg-BG"/>
          </a:p>
        </p:txBody>
      </p:sp>
      <p:sp>
        <p:nvSpPr>
          <p:cNvPr id="10" name="Footer Placeholder 9"/>
          <p:cNvSpPr>
            <a:spLocks noGrp="1"/>
          </p:cNvSpPr>
          <p:nvPr>
            <p:ph type="ftr" sz="quarter" idx="11"/>
          </p:nvPr>
        </p:nvSpPr>
        <p:spPr/>
        <p:txBody>
          <a:bodyPr/>
          <a:lstStyle/>
          <a:p>
            <a:endParaRPr lang="bg-BG"/>
          </a:p>
        </p:txBody>
      </p:sp>
      <p:sp>
        <p:nvSpPr>
          <p:cNvPr id="31" name="Slide Number Placeholder 30"/>
          <p:cNvSpPr>
            <a:spLocks noGrp="1"/>
          </p:cNvSpPr>
          <p:nvPr>
            <p:ph type="sldNum" sz="quarter" idx="12"/>
          </p:nvPr>
        </p:nvSpPr>
        <p:spPr/>
        <p:txBody>
          <a:bodyPr/>
          <a:lstStyle/>
          <a:p>
            <a:fld id="{C4EAF6CF-5CD9-4B8B-B269-224AA8ACB598}" type="slidenum">
              <a:rPr lang="bg-BG" smtClean="0"/>
              <a:pPr/>
              <a:t>‹#›</a:t>
            </a:fld>
            <a:endParaRPr lang="bg-B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F0A3091C-3829-494B-8C18-179F7BDCA776}" type="datetime1">
              <a:rPr lang="bg-BG" smtClean="0"/>
              <a:t>2.1.2023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a:xfrm>
            <a:off x="8229600" y="6477000"/>
            <a:ext cx="762000" cy="246888"/>
          </a:xfrm>
        </p:spPr>
        <p:txBody>
          <a:bodyPr/>
          <a:lstStyle/>
          <a:p>
            <a:fld id="{C4EAF6CF-5CD9-4B8B-B269-224AA8ACB598}" type="slidenum">
              <a:rPr lang="bg-BG" smtClean="0"/>
              <a:pPr/>
              <a:t>‹#›</a:t>
            </a:fld>
            <a:endParaRPr lang="bg-BG"/>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5A7BB1A-1F9A-403E-AF85-7C1F3631282B}" type="datetime1">
              <a:rPr lang="bg-BG" smtClean="0"/>
              <a:t>2.1.2023 г.</a:t>
            </a:fld>
            <a:endParaRPr lang="bg-BG"/>
          </a:p>
        </p:txBody>
      </p:sp>
      <p:sp>
        <p:nvSpPr>
          <p:cNvPr id="21" name="Footer Placeholder 20"/>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4EAF6CF-5CD9-4B8B-B269-224AA8ACB598}" type="slidenum">
              <a:rPr lang="bg-BG" smtClean="0"/>
              <a:pPr/>
              <a:t>‹#›</a:t>
            </a:fld>
            <a:endParaRPr lang="bg-B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3E13B1E-CF16-4174-A89E-48D5BB9BF891}" type="datetime1">
              <a:rPr lang="bg-BG" smtClean="0"/>
              <a:t>2.1.2023 г.</a:t>
            </a:fld>
            <a:endParaRPr lang="bg-BG"/>
          </a:p>
        </p:txBody>
      </p:sp>
      <p:sp>
        <p:nvSpPr>
          <p:cNvPr id="24" name="Footer Placeholder 23"/>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C4EAF6CF-5CD9-4B8B-B269-224AA8ACB598}" type="slidenum">
              <a:rPr lang="bg-BG" smtClean="0"/>
              <a:pPr/>
              <a:t>‹#›</a:t>
            </a:fld>
            <a:endParaRPr lang="bg-B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7DF7963-44B7-4FAD-B452-DE4420ADA088}" type="datetime1">
              <a:rPr lang="bg-BG" smtClean="0"/>
              <a:t>2.1.2023 г.</a:t>
            </a:fld>
            <a:endParaRPr lang="bg-BG"/>
          </a:p>
        </p:txBody>
      </p:sp>
      <p:sp>
        <p:nvSpPr>
          <p:cNvPr id="29" name="Footer Placeholder 28"/>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C4EAF6CF-5CD9-4B8B-B269-224AA8ACB598}" type="slidenum">
              <a:rPr lang="bg-BG" smtClean="0"/>
              <a:pPr/>
              <a:t>‹#›</a:t>
            </a:fld>
            <a:endParaRPr lang="bg-B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B22BD386-016E-43C0-BDB0-F4FA0F914F1E}" type="datetime1">
              <a:rPr lang="bg-BG" smtClean="0"/>
              <a:t>2.1.2023 г.</a:t>
            </a:fld>
            <a:endParaRPr lang="bg-BG"/>
          </a:p>
        </p:txBody>
      </p:sp>
      <p:sp>
        <p:nvSpPr>
          <p:cNvPr id="5" name="Footer Placeholder 4"/>
          <p:cNvSpPr>
            <a:spLocks noGrp="1"/>
          </p:cNvSpPr>
          <p:nvPr>
            <p:ph type="ftr" sz="quarter" idx="11"/>
          </p:nvPr>
        </p:nvSpPr>
        <p:spPr/>
        <p:txBody>
          <a:bodyPr/>
          <a:lstStyle/>
          <a:p>
            <a:endParaRPr lang="bg-BG"/>
          </a:p>
        </p:txBody>
      </p:sp>
      <p:sp>
        <p:nvSpPr>
          <p:cNvPr id="31" name="Slide Number Placeholder 30"/>
          <p:cNvSpPr>
            <a:spLocks noGrp="1"/>
          </p:cNvSpPr>
          <p:nvPr>
            <p:ph type="sldNum" sz="quarter" idx="12"/>
          </p:nvPr>
        </p:nvSpPr>
        <p:spPr/>
        <p:txBody>
          <a:bodyPr/>
          <a:lstStyle/>
          <a:p>
            <a:fld id="{C4EAF6CF-5CD9-4B8B-B269-224AA8ACB598}" type="slidenum">
              <a:rPr lang="bg-BG" smtClean="0"/>
              <a:pPr/>
              <a:t>‹#›</a:t>
            </a:fld>
            <a:endParaRPr lang="bg-BG"/>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EE15A68-C3B9-4B6A-BB28-000584F3C74D}" type="datetime1">
              <a:rPr lang="bg-BG" smtClean="0"/>
              <a:t>2.1.2023 г.</a:t>
            </a:fld>
            <a:endParaRPr lang="bg-BG"/>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bg-BG"/>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4EAF6CF-5CD9-4B8B-B269-224AA8ACB598}" type="slidenum">
              <a:rPr lang="bg-BG" smtClean="0"/>
              <a:pPr/>
              <a:t>‹#›</a:t>
            </a:fld>
            <a:endParaRPr lang="bg-BG"/>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eufunds.b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3356993"/>
            <a:ext cx="8458200" cy="3193932"/>
          </a:xfrm>
          <a:solidFill>
            <a:schemeClr val="accent1">
              <a:lumMod val="60000"/>
              <a:lumOff val="40000"/>
            </a:schemeClr>
          </a:solidFill>
          <a:scene3d>
            <a:camera prst="orthographicFront"/>
            <a:lightRig rig="threePt" dir="t"/>
          </a:scene3d>
          <a:sp3d>
            <a:bevelT/>
          </a:sp3d>
        </p:spPr>
        <p:txBody>
          <a:bodyPr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lnSpc>
                <a:spcPct val="115000"/>
              </a:lnSpc>
              <a:spcAft>
                <a:spcPts val="1000"/>
              </a:spcAft>
            </a:pPr>
            <a:r>
              <a:rPr lang="bg-BG" sz="2800" b="1" dirty="0" smtClean="0">
                <a:latin typeface="+mn-lt"/>
              </a:rPr>
              <a:t>Тема </a:t>
            </a:r>
            <a:r>
              <a:rPr lang="en-US" sz="2800" b="1" dirty="0">
                <a:latin typeface="+mn-lt"/>
              </a:rPr>
              <a:t>10</a:t>
            </a:r>
            <a:r>
              <a:rPr lang="bg-BG" sz="2800" b="1" dirty="0">
                <a:latin typeface="+mn-lt"/>
              </a:rPr>
              <a:t>: Бракуване и унищожаване на активи </a:t>
            </a:r>
            <a:r>
              <a:rPr lang="en-US" sz="2800" b="1" dirty="0"/>
              <a:t/>
            </a:r>
            <a:br>
              <a:rPr lang="en-US" sz="2800" b="1" dirty="0"/>
            </a:br>
            <a:r>
              <a:rPr lang="bg-BG" sz="2800" b="1" dirty="0"/>
              <a:t/>
            </a:r>
            <a:br>
              <a:rPr lang="bg-BG" sz="2800" b="1" dirty="0"/>
            </a:br>
            <a:endParaRPr lang="bg-BG" sz="2800" b="1" i="1" cap="none" dirty="0">
              <a:ln w="11430"/>
              <a:solidFill>
                <a:schemeClr val="tx1"/>
              </a:solidFill>
              <a:effectLst>
                <a:outerShdw blurRad="50800" dist="39000" dir="5460000" algn="tl">
                  <a:srgbClr val="000000">
                    <a:alpha val="38000"/>
                  </a:srgbClr>
                </a:outerShdw>
              </a:effectLst>
              <a:latin typeface="+mn-lt"/>
            </a:endParaRPr>
          </a:p>
        </p:txBody>
      </p:sp>
      <p:sp>
        <p:nvSpPr>
          <p:cNvPr id="3" name="Subtitle 2"/>
          <p:cNvSpPr>
            <a:spLocks noGrp="1"/>
          </p:cNvSpPr>
          <p:nvPr>
            <p:ph type="subTitle" idx="1"/>
          </p:nvPr>
        </p:nvSpPr>
        <p:spPr>
          <a:xfrm>
            <a:off x="323528" y="332656"/>
            <a:ext cx="8458200" cy="2855810"/>
          </a:xfrm>
        </p:spPr>
        <p:style>
          <a:lnRef idx="1">
            <a:schemeClr val="accent4"/>
          </a:lnRef>
          <a:fillRef idx="2">
            <a:schemeClr val="accent4"/>
          </a:fillRef>
          <a:effectRef idx="1">
            <a:schemeClr val="accent4"/>
          </a:effectRef>
          <a:fontRef idx="minor">
            <a:schemeClr val="dk1"/>
          </a:fontRef>
        </p:style>
        <p:txBody>
          <a:bodyPr anchor="ctr">
            <a:normAutofit/>
          </a:bodyPr>
          <a:lstStyle/>
          <a:p>
            <a:pPr algn="ctr"/>
            <a:endParaRPr lang="bg-BG" sz="4000" b="1" i="1" dirty="0" smtClean="0">
              <a:solidFill>
                <a:schemeClr val="accent1">
                  <a:lumMod val="75000"/>
                </a:schemeClr>
              </a:solidFill>
            </a:endParaRPr>
          </a:p>
          <a:p>
            <a:pPr algn="ctr"/>
            <a:r>
              <a:rPr lang="en-US" sz="3600" b="1" i="1" dirty="0" smtClean="0">
                <a:solidFill>
                  <a:schemeClr val="accent1">
                    <a:lumMod val="75000"/>
                  </a:schemeClr>
                </a:solidFill>
              </a:rPr>
              <a:t>Обучителен </a:t>
            </a:r>
            <a:r>
              <a:rPr lang="en-US" sz="3600" b="1" i="1" dirty="0" err="1">
                <a:solidFill>
                  <a:schemeClr val="accent1">
                    <a:lumMod val="75000"/>
                  </a:schemeClr>
                </a:solidFill>
              </a:rPr>
              <a:t>модул</a:t>
            </a:r>
            <a:r>
              <a:rPr lang="en-US" sz="3600" b="1" i="1" dirty="0">
                <a:solidFill>
                  <a:schemeClr val="accent1">
                    <a:lumMod val="75000"/>
                  </a:schemeClr>
                </a:solidFill>
              </a:rPr>
              <a:t> </a:t>
            </a:r>
            <a:r>
              <a:rPr lang="bg-BG" sz="3600" b="1" i="1" dirty="0" smtClean="0">
                <a:solidFill>
                  <a:schemeClr val="accent1">
                    <a:lumMod val="75000"/>
                  </a:schemeClr>
                </a:solidFill>
              </a:rPr>
              <a:t>4</a:t>
            </a:r>
            <a:endParaRPr lang="en-US" sz="3600" b="1" i="1" dirty="0">
              <a:solidFill>
                <a:schemeClr val="accent1">
                  <a:lumMod val="75000"/>
                </a:schemeClr>
              </a:solidFill>
            </a:endParaRPr>
          </a:p>
          <a:p>
            <a:pPr algn="ctr"/>
            <a:r>
              <a:rPr lang="ru-RU" sz="4400" b="1" dirty="0" smtClean="0">
                <a:solidFill>
                  <a:schemeClr val="accent1">
                    <a:lumMod val="75000"/>
                  </a:schemeClr>
                </a:solidFill>
              </a:rPr>
              <a:t>«</a:t>
            </a:r>
            <a:r>
              <a:rPr lang="bg-BG" sz="4400" b="1" dirty="0" smtClean="0">
                <a:solidFill>
                  <a:schemeClr val="accent1">
                    <a:lumMod val="75000"/>
                  </a:schemeClr>
                </a:solidFill>
              </a:rPr>
              <a:t>Бюджетно счетоводство</a:t>
            </a:r>
            <a:r>
              <a:rPr lang="ru-RU" sz="4400" b="1" dirty="0" smtClean="0">
                <a:solidFill>
                  <a:schemeClr val="accent1">
                    <a:lumMod val="75000"/>
                  </a:schemeClr>
                </a:solidFill>
              </a:rPr>
              <a:t>»</a:t>
            </a:r>
            <a:endParaRPr lang="bg-BG" sz="4400" b="1" dirty="0"/>
          </a:p>
        </p:txBody>
      </p:sp>
      <p:sp>
        <p:nvSpPr>
          <p:cNvPr id="4" name="Rectangle 3"/>
          <p:cNvSpPr/>
          <p:nvPr/>
        </p:nvSpPr>
        <p:spPr>
          <a:xfrm>
            <a:off x="323528" y="5478135"/>
            <a:ext cx="8458200" cy="1269065"/>
          </a:xfrm>
          <a:prstGeom prst="rect">
            <a:avLst/>
          </a:prstGeom>
        </p:spPr>
        <p:txBody>
          <a:bodyPr wrap="square">
            <a:spAutoFit/>
          </a:bodyPr>
          <a:lstStyle/>
          <a:p>
            <a:pPr marL="45720" lvl="0" algn="ctr">
              <a:lnSpc>
                <a:spcPct val="90000"/>
              </a:lnSpc>
              <a:spcBef>
                <a:spcPts val="1400"/>
              </a:spcBef>
              <a:buClr>
                <a:srgbClr val="549E39"/>
              </a:buClr>
              <a:buSzPct val="80000"/>
            </a:pPr>
            <a:r>
              <a:rPr lang="en-US" sz="1400" i="1" dirty="0" err="1">
                <a:solidFill>
                  <a:srgbClr val="549E39"/>
                </a:solidFill>
                <a:latin typeface="Times New Roman" panose="02020603050405020304" pitchFamily="18" charset="0"/>
                <a:cs typeface="Times New Roman" panose="02020603050405020304" pitchFamily="18" charset="0"/>
              </a:rPr>
              <a:t>Този</a:t>
            </a:r>
            <a:r>
              <a:rPr lang="en-US" sz="1400" i="1" dirty="0">
                <a:solidFill>
                  <a:srgbClr val="549E39"/>
                </a:solidFill>
                <a:latin typeface="Times New Roman" panose="02020603050405020304" pitchFamily="18" charset="0"/>
                <a:cs typeface="Times New Roman" panose="02020603050405020304" pitchFamily="18" charset="0"/>
              </a:rPr>
              <a:t> </a:t>
            </a:r>
            <a:r>
              <a:rPr lang="en-US" sz="1400" i="1" dirty="0" err="1">
                <a:solidFill>
                  <a:srgbClr val="549E39"/>
                </a:solidFill>
                <a:latin typeface="Times New Roman" panose="02020603050405020304" pitchFamily="18" charset="0"/>
                <a:cs typeface="Times New Roman" panose="02020603050405020304" pitchFamily="18" charset="0"/>
              </a:rPr>
              <a:t>документ</a:t>
            </a:r>
            <a:r>
              <a:rPr lang="en-US" sz="1400" i="1" dirty="0">
                <a:solidFill>
                  <a:srgbClr val="549E39"/>
                </a:solidFill>
                <a:latin typeface="Times New Roman" panose="02020603050405020304" pitchFamily="18" charset="0"/>
                <a:cs typeface="Times New Roman" panose="02020603050405020304" pitchFamily="18" charset="0"/>
              </a:rPr>
              <a:t> е </a:t>
            </a:r>
            <a:r>
              <a:rPr lang="en-US" sz="1400" i="1" dirty="0" err="1">
                <a:solidFill>
                  <a:srgbClr val="549E39"/>
                </a:solidFill>
                <a:latin typeface="Times New Roman" panose="02020603050405020304" pitchFamily="18" charset="0"/>
                <a:cs typeface="Times New Roman" panose="02020603050405020304" pitchFamily="18" charset="0"/>
              </a:rPr>
              <a:t>създаден</a:t>
            </a:r>
            <a:r>
              <a:rPr lang="en-US" sz="1400" i="1" dirty="0">
                <a:solidFill>
                  <a:srgbClr val="549E39"/>
                </a:solidFill>
                <a:latin typeface="Times New Roman" panose="02020603050405020304" pitchFamily="18" charset="0"/>
                <a:cs typeface="Times New Roman" panose="02020603050405020304" pitchFamily="18" charset="0"/>
              </a:rPr>
              <a:t> </a:t>
            </a:r>
            <a:r>
              <a:rPr lang="en-US" sz="1400" i="1" dirty="0" err="1">
                <a:solidFill>
                  <a:srgbClr val="549E39"/>
                </a:solidFill>
                <a:latin typeface="Times New Roman" panose="02020603050405020304" pitchFamily="18" charset="0"/>
                <a:cs typeface="Times New Roman" panose="02020603050405020304" pitchFamily="18" charset="0"/>
              </a:rPr>
              <a:t>съгласно</a:t>
            </a:r>
            <a:r>
              <a:rPr lang="en-US" sz="1400" i="1" dirty="0">
                <a:solidFill>
                  <a:srgbClr val="549E39"/>
                </a:solidFill>
                <a:latin typeface="Times New Roman" panose="02020603050405020304" pitchFamily="18" charset="0"/>
                <a:cs typeface="Times New Roman" panose="02020603050405020304" pitchFamily="18" charset="0"/>
              </a:rPr>
              <a:t> </a:t>
            </a:r>
            <a:r>
              <a:rPr lang="en-US" sz="1400" i="1" dirty="0" err="1">
                <a:solidFill>
                  <a:srgbClr val="549E39"/>
                </a:solidFill>
                <a:latin typeface="Times New Roman" panose="02020603050405020304" pitchFamily="18" charset="0"/>
                <a:cs typeface="Times New Roman" panose="02020603050405020304" pitchFamily="18" charset="0"/>
              </a:rPr>
              <a:t>Административен</a:t>
            </a:r>
            <a:r>
              <a:rPr lang="en-US" sz="1400" i="1" dirty="0">
                <a:solidFill>
                  <a:srgbClr val="549E39"/>
                </a:solidFill>
                <a:latin typeface="Times New Roman" panose="02020603050405020304" pitchFamily="18" charset="0"/>
                <a:cs typeface="Times New Roman" panose="02020603050405020304" pitchFamily="18" charset="0"/>
              </a:rPr>
              <a:t> </a:t>
            </a:r>
            <a:r>
              <a:rPr lang="en-US" sz="1400" i="1" dirty="0" err="1">
                <a:solidFill>
                  <a:srgbClr val="549E39"/>
                </a:solidFill>
                <a:latin typeface="Times New Roman" panose="02020603050405020304" pitchFamily="18" charset="0"/>
                <a:cs typeface="Times New Roman" panose="02020603050405020304" pitchFamily="18" charset="0"/>
              </a:rPr>
              <a:t>договор</a:t>
            </a:r>
            <a:r>
              <a:rPr lang="en-US" sz="1400" i="1" dirty="0">
                <a:solidFill>
                  <a:srgbClr val="549E39"/>
                </a:solidFill>
                <a:latin typeface="Times New Roman" panose="02020603050405020304" pitchFamily="18" charset="0"/>
                <a:cs typeface="Times New Roman" panose="02020603050405020304" pitchFamily="18" charset="0"/>
              </a:rPr>
              <a:t> № </a:t>
            </a:r>
            <a:r>
              <a:rPr lang="ru-RU" sz="1400" i="1" dirty="0">
                <a:solidFill>
                  <a:srgbClr val="549E39"/>
                </a:solidFill>
                <a:latin typeface="Times New Roman" panose="02020603050405020304" pitchFamily="18" charset="0"/>
                <a:cs typeface="Times New Roman" panose="02020603050405020304" pitchFamily="18" charset="0"/>
              </a:rPr>
              <a:t> BG05SFOP001-2.015-0001-C01</a:t>
            </a:r>
            <a:r>
              <a:rPr lang="en-US" sz="1400" i="1" dirty="0">
                <a:solidFill>
                  <a:srgbClr val="549E39"/>
                </a:solidFill>
                <a:latin typeface="Times New Roman" panose="02020603050405020304" pitchFamily="18" charset="0"/>
                <a:cs typeface="Times New Roman" panose="02020603050405020304" pitchFamily="18" charset="0"/>
              </a:rPr>
              <a:t>, п</a:t>
            </a:r>
            <a:r>
              <a:rPr lang="ru-RU" sz="1400" i="1" dirty="0" err="1">
                <a:solidFill>
                  <a:srgbClr val="549E39"/>
                </a:solidFill>
                <a:latin typeface="Times New Roman" panose="02020603050405020304" pitchFamily="18" charset="0"/>
                <a:cs typeface="Times New Roman" panose="02020603050405020304" pitchFamily="18" charset="0"/>
              </a:rPr>
              <a:t>роект</a:t>
            </a:r>
            <a:r>
              <a:rPr lang="ru-RU" sz="1400" i="1" dirty="0">
                <a:solidFill>
                  <a:srgbClr val="549E39"/>
                </a:solidFill>
                <a:latin typeface="Times New Roman" panose="02020603050405020304" pitchFamily="18" charset="0"/>
                <a:cs typeface="Times New Roman" panose="02020603050405020304" pitchFamily="18" charset="0"/>
              </a:rPr>
              <a:t> „</a:t>
            </a:r>
            <a:r>
              <a:rPr lang="ru-RU" sz="1400" i="1" dirty="0" err="1">
                <a:solidFill>
                  <a:srgbClr val="549E39"/>
                </a:solidFill>
                <a:latin typeface="Times New Roman" panose="02020603050405020304" pitchFamily="18" charset="0"/>
                <a:cs typeface="Times New Roman" panose="02020603050405020304" pitchFamily="18" charset="0"/>
              </a:rPr>
              <a:t>Повишаване</a:t>
            </a:r>
            <a:r>
              <a:rPr lang="ru-RU" sz="1400" i="1" dirty="0">
                <a:solidFill>
                  <a:srgbClr val="549E39"/>
                </a:solidFill>
                <a:latin typeface="Times New Roman" panose="02020603050405020304" pitchFamily="18" charset="0"/>
                <a:cs typeface="Times New Roman" panose="02020603050405020304" pitchFamily="18" charset="0"/>
              </a:rPr>
              <a:t> на </a:t>
            </a:r>
            <a:r>
              <a:rPr lang="ru-RU" sz="1400" i="1" dirty="0" err="1">
                <a:solidFill>
                  <a:srgbClr val="549E39"/>
                </a:solidFill>
                <a:latin typeface="Times New Roman" panose="02020603050405020304" pitchFamily="18" charset="0"/>
                <a:cs typeface="Times New Roman" panose="02020603050405020304" pitchFamily="18" charset="0"/>
              </a:rPr>
              <a:t>знанията</a:t>
            </a:r>
            <a:r>
              <a:rPr lang="ru-RU" sz="1400" i="1" dirty="0">
                <a:solidFill>
                  <a:srgbClr val="549E39"/>
                </a:solidFill>
                <a:latin typeface="Times New Roman" panose="02020603050405020304" pitchFamily="18" charset="0"/>
                <a:cs typeface="Times New Roman" panose="02020603050405020304" pitchFamily="18" charset="0"/>
              </a:rPr>
              <a:t>, </a:t>
            </a:r>
            <a:r>
              <a:rPr lang="ru-RU" sz="1400" i="1" dirty="0" err="1">
                <a:solidFill>
                  <a:srgbClr val="549E39"/>
                </a:solidFill>
                <a:latin typeface="Times New Roman" panose="02020603050405020304" pitchFamily="18" charset="0"/>
                <a:cs typeface="Times New Roman" panose="02020603050405020304" pitchFamily="18" charset="0"/>
              </a:rPr>
              <a:t>уменията</a:t>
            </a:r>
            <a:r>
              <a:rPr lang="ru-RU" sz="1400" i="1" dirty="0">
                <a:solidFill>
                  <a:srgbClr val="549E39"/>
                </a:solidFill>
                <a:latin typeface="Times New Roman" panose="02020603050405020304" pitchFamily="18" charset="0"/>
                <a:cs typeface="Times New Roman" panose="02020603050405020304" pitchFamily="18" charset="0"/>
              </a:rPr>
              <a:t> и </a:t>
            </a:r>
            <a:r>
              <a:rPr lang="ru-RU" sz="1400" i="1" dirty="0" err="1">
                <a:solidFill>
                  <a:srgbClr val="549E39"/>
                </a:solidFill>
                <a:latin typeface="Times New Roman" panose="02020603050405020304" pitchFamily="18" charset="0"/>
                <a:cs typeface="Times New Roman" panose="02020603050405020304" pitchFamily="18" charset="0"/>
              </a:rPr>
              <a:t>квалификацията</a:t>
            </a:r>
            <a:r>
              <a:rPr lang="ru-RU" sz="1400" i="1" dirty="0">
                <a:solidFill>
                  <a:srgbClr val="549E39"/>
                </a:solidFill>
                <a:latin typeface="Times New Roman" panose="02020603050405020304" pitchFamily="18" charset="0"/>
                <a:cs typeface="Times New Roman" panose="02020603050405020304" pitchFamily="18" charset="0"/>
              </a:rPr>
              <a:t> на </a:t>
            </a:r>
            <a:r>
              <a:rPr lang="ru-RU" sz="1400" i="1" dirty="0" err="1">
                <a:solidFill>
                  <a:srgbClr val="549E39"/>
                </a:solidFill>
                <a:latin typeface="Times New Roman" panose="02020603050405020304" pitchFamily="18" charset="0"/>
                <a:cs typeface="Times New Roman" panose="02020603050405020304" pitchFamily="18" charset="0"/>
              </a:rPr>
              <a:t>общинските</a:t>
            </a:r>
            <a:r>
              <a:rPr lang="ru-RU" sz="1400" i="1" dirty="0">
                <a:solidFill>
                  <a:srgbClr val="549E39"/>
                </a:solidFill>
                <a:latin typeface="Times New Roman" panose="02020603050405020304" pitchFamily="18" charset="0"/>
                <a:cs typeface="Times New Roman" panose="02020603050405020304" pitchFamily="18" charset="0"/>
              </a:rPr>
              <a:t> служители“ </a:t>
            </a:r>
            <a:r>
              <a:rPr lang="en-US" sz="1400" i="1" dirty="0" err="1">
                <a:solidFill>
                  <a:srgbClr val="549E39"/>
                </a:solidFill>
                <a:latin typeface="Times New Roman" panose="02020603050405020304" pitchFamily="18" charset="0"/>
                <a:cs typeface="Times New Roman" panose="02020603050405020304" pitchFamily="18" charset="0"/>
              </a:rPr>
              <a:t>за</a:t>
            </a:r>
            <a:r>
              <a:rPr lang="en-US" sz="1400" i="1" dirty="0">
                <a:solidFill>
                  <a:srgbClr val="549E39"/>
                </a:solidFill>
                <a:latin typeface="Times New Roman" panose="02020603050405020304" pitchFamily="18" charset="0"/>
                <a:cs typeface="Times New Roman" panose="02020603050405020304" pitchFamily="18" charset="0"/>
              </a:rPr>
              <a:t> </a:t>
            </a:r>
            <a:r>
              <a:rPr lang="en-US" sz="1400" i="1" dirty="0" err="1">
                <a:solidFill>
                  <a:srgbClr val="549E39"/>
                </a:solidFill>
                <a:latin typeface="Times New Roman" panose="02020603050405020304" pitchFamily="18" charset="0"/>
                <a:cs typeface="Times New Roman" panose="02020603050405020304" pitchFamily="18" charset="0"/>
              </a:rPr>
              <a:t>предоставяне</a:t>
            </a:r>
            <a:r>
              <a:rPr lang="en-US" sz="1400" i="1" dirty="0">
                <a:solidFill>
                  <a:srgbClr val="549E39"/>
                </a:solidFill>
                <a:latin typeface="Times New Roman" panose="02020603050405020304" pitchFamily="18" charset="0"/>
                <a:cs typeface="Times New Roman" panose="02020603050405020304" pitchFamily="18" charset="0"/>
              </a:rPr>
              <a:t> на </a:t>
            </a:r>
            <a:r>
              <a:rPr lang="en-US" sz="1400" i="1" dirty="0" err="1">
                <a:solidFill>
                  <a:srgbClr val="549E39"/>
                </a:solidFill>
                <a:latin typeface="Times New Roman" panose="02020603050405020304" pitchFamily="18" charset="0"/>
                <a:cs typeface="Times New Roman" panose="02020603050405020304" pitchFamily="18" charset="0"/>
              </a:rPr>
              <a:t>безвъзмездна</a:t>
            </a:r>
            <a:r>
              <a:rPr lang="en-US" sz="1400" i="1" dirty="0">
                <a:solidFill>
                  <a:srgbClr val="549E39"/>
                </a:solidFill>
                <a:latin typeface="Times New Roman" panose="02020603050405020304" pitchFamily="18" charset="0"/>
                <a:cs typeface="Times New Roman" panose="02020603050405020304" pitchFamily="18" charset="0"/>
              </a:rPr>
              <a:t> </a:t>
            </a:r>
            <a:r>
              <a:rPr lang="en-US" sz="1400" i="1" dirty="0" err="1">
                <a:solidFill>
                  <a:srgbClr val="549E39"/>
                </a:solidFill>
                <a:latin typeface="Times New Roman" panose="02020603050405020304" pitchFamily="18" charset="0"/>
                <a:cs typeface="Times New Roman" panose="02020603050405020304" pitchFamily="18" charset="0"/>
              </a:rPr>
              <a:t>финансова</a:t>
            </a:r>
            <a:r>
              <a:rPr lang="en-US" sz="1400" i="1" dirty="0">
                <a:solidFill>
                  <a:srgbClr val="549E39"/>
                </a:solidFill>
                <a:latin typeface="Times New Roman" panose="02020603050405020304" pitchFamily="18" charset="0"/>
                <a:cs typeface="Times New Roman" panose="02020603050405020304" pitchFamily="18" charset="0"/>
              </a:rPr>
              <a:t> </a:t>
            </a:r>
            <a:r>
              <a:rPr lang="en-US" sz="1400" i="1" dirty="0" err="1">
                <a:solidFill>
                  <a:srgbClr val="549E39"/>
                </a:solidFill>
                <a:latin typeface="Times New Roman" panose="02020603050405020304" pitchFamily="18" charset="0"/>
                <a:cs typeface="Times New Roman" panose="02020603050405020304" pitchFamily="18" charset="0"/>
              </a:rPr>
              <a:t>помощ</a:t>
            </a:r>
            <a:r>
              <a:rPr lang="en-US" sz="1400" i="1" dirty="0">
                <a:solidFill>
                  <a:srgbClr val="549E39"/>
                </a:solidFill>
                <a:latin typeface="Times New Roman" panose="02020603050405020304" pitchFamily="18" charset="0"/>
                <a:cs typeface="Times New Roman" panose="02020603050405020304" pitchFamily="18" charset="0"/>
              </a:rPr>
              <a:t> </a:t>
            </a:r>
            <a:r>
              <a:rPr lang="en-US" sz="1400" i="1" dirty="0" err="1">
                <a:solidFill>
                  <a:srgbClr val="549E39"/>
                </a:solidFill>
                <a:latin typeface="Times New Roman" panose="02020603050405020304" pitchFamily="18" charset="0"/>
                <a:cs typeface="Times New Roman" panose="02020603050405020304" pitchFamily="18" charset="0"/>
              </a:rPr>
              <a:t>по</a:t>
            </a:r>
            <a:r>
              <a:rPr lang="ru-RU" sz="1400" i="1" dirty="0">
                <a:solidFill>
                  <a:srgbClr val="549E39"/>
                </a:solidFill>
                <a:latin typeface="Times New Roman" panose="02020603050405020304" pitchFamily="18" charset="0"/>
                <a:cs typeface="Times New Roman" panose="02020603050405020304" pitchFamily="18" charset="0"/>
              </a:rPr>
              <a:t> Оперативна </a:t>
            </a:r>
            <a:r>
              <a:rPr lang="ru-RU" sz="1400" i="1" dirty="0" err="1">
                <a:solidFill>
                  <a:srgbClr val="549E39"/>
                </a:solidFill>
                <a:latin typeface="Times New Roman" panose="02020603050405020304" pitchFamily="18" charset="0"/>
                <a:cs typeface="Times New Roman" panose="02020603050405020304" pitchFamily="18" charset="0"/>
              </a:rPr>
              <a:t>програма</a:t>
            </a:r>
            <a:r>
              <a:rPr lang="ru-RU" sz="1400" i="1" dirty="0">
                <a:solidFill>
                  <a:srgbClr val="549E39"/>
                </a:solidFill>
                <a:latin typeface="Times New Roman" panose="02020603050405020304" pitchFamily="18" charset="0"/>
                <a:cs typeface="Times New Roman" panose="02020603050405020304" pitchFamily="18" charset="0"/>
              </a:rPr>
              <a:t> „Добро управление“, </a:t>
            </a:r>
            <a:r>
              <a:rPr lang="ru-RU" sz="1400" i="1" dirty="0" err="1">
                <a:solidFill>
                  <a:srgbClr val="549E39"/>
                </a:solidFill>
                <a:latin typeface="Times New Roman" panose="02020603050405020304" pitchFamily="18" charset="0"/>
                <a:cs typeface="Times New Roman" panose="02020603050405020304" pitchFamily="18" charset="0"/>
              </a:rPr>
              <a:t>съфинансирана</a:t>
            </a:r>
            <a:r>
              <a:rPr lang="ru-RU" sz="1400" i="1" dirty="0">
                <a:solidFill>
                  <a:srgbClr val="549E39"/>
                </a:solidFill>
                <a:latin typeface="Times New Roman" panose="02020603050405020304" pitchFamily="18" charset="0"/>
                <a:cs typeface="Times New Roman" panose="02020603050405020304" pitchFamily="18" charset="0"/>
              </a:rPr>
              <a:t> от </a:t>
            </a:r>
            <a:r>
              <a:rPr lang="ru-RU" sz="1400" i="1" dirty="0" err="1">
                <a:solidFill>
                  <a:srgbClr val="549E39"/>
                </a:solidFill>
                <a:latin typeface="Times New Roman" panose="02020603050405020304" pitchFamily="18" charset="0"/>
                <a:cs typeface="Times New Roman" panose="02020603050405020304" pitchFamily="18" charset="0"/>
              </a:rPr>
              <a:t>Европейския</a:t>
            </a:r>
            <a:r>
              <a:rPr lang="ru-RU" sz="1400" i="1" dirty="0">
                <a:solidFill>
                  <a:srgbClr val="549E39"/>
                </a:solidFill>
                <a:latin typeface="Times New Roman" panose="02020603050405020304" pitchFamily="18" charset="0"/>
                <a:cs typeface="Times New Roman" panose="02020603050405020304" pitchFamily="18" charset="0"/>
              </a:rPr>
              <a:t> </a:t>
            </a:r>
            <a:r>
              <a:rPr lang="ru-RU" sz="1400" i="1" dirty="0" err="1">
                <a:solidFill>
                  <a:srgbClr val="549E39"/>
                </a:solidFill>
                <a:latin typeface="Times New Roman" panose="02020603050405020304" pitchFamily="18" charset="0"/>
                <a:cs typeface="Times New Roman" panose="02020603050405020304" pitchFamily="18" charset="0"/>
              </a:rPr>
              <a:t>съюз</a:t>
            </a:r>
            <a:r>
              <a:rPr lang="ru-RU" sz="1400" i="1" dirty="0">
                <a:solidFill>
                  <a:srgbClr val="549E39"/>
                </a:solidFill>
                <a:latin typeface="Times New Roman" panose="02020603050405020304" pitchFamily="18" charset="0"/>
                <a:cs typeface="Times New Roman" panose="02020603050405020304" pitchFamily="18" charset="0"/>
              </a:rPr>
              <a:t> чрез </a:t>
            </a:r>
            <a:r>
              <a:rPr lang="ru-RU" sz="1400" i="1" dirty="0" err="1">
                <a:solidFill>
                  <a:srgbClr val="549E39"/>
                </a:solidFill>
                <a:latin typeface="Times New Roman" panose="02020603050405020304" pitchFamily="18" charset="0"/>
                <a:cs typeface="Times New Roman" panose="02020603050405020304" pitchFamily="18" charset="0"/>
              </a:rPr>
              <a:t>Европейския</a:t>
            </a:r>
            <a:r>
              <a:rPr lang="ru-RU" sz="1400" i="1" dirty="0">
                <a:solidFill>
                  <a:srgbClr val="549E39"/>
                </a:solidFill>
                <a:latin typeface="Times New Roman" panose="02020603050405020304" pitchFamily="18" charset="0"/>
                <a:cs typeface="Times New Roman" panose="02020603050405020304" pitchFamily="18" charset="0"/>
              </a:rPr>
              <a:t> социален фонд</a:t>
            </a:r>
            <a:r>
              <a:rPr lang="ru-RU" sz="1600" i="1" dirty="0">
                <a:solidFill>
                  <a:srgbClr val="549E39"/>
                </a:solidFill>
                <a:latin typeface="Times New Roman" panose="02020603050405020304" pitchFamily="18" charset="0"/>
                <a:cs typeface="Times New Roman" panose="02020603050405020304" pitchFamily="18" charset="0"/>
              </a:rPr>
              <a:t>. </a:t>
            </a:r>
            <a:endParaRPr lang="en-US" sz="1600" i="1" dirty="0">
              <a:solidFill>
                <a:srgbClr val="549E39"/>
              </a:solidFill>
              <a:latin typeface="Times New Roman" panose="02020603050405020304" pitchFamily="18" charset="0"/>
              <a:cs typeface="Times New Roman" panose="02020603050405020304" pitchFamily="18" charset="0"/>
            </a:endParaRPr>
          </a:p>
          <a:p>
            <a:pPr marL="45720" lvl="0" algn="ctr">
              <a:lnSpc>
                <a:spcPct val="90000"/>
              </a:lnSpc>
              <a:spcBef>
                <a:spcPts val="1400"/>
              </a:spcBef>
              <a:buClr>
                <a:srgbClr val="549E39"/>
              </a:buClr>
              <a:buSzPct val="80000"/>
            </a:pPr>
            <a:r>
              <a:rPr lang="en-US" sz="1400" i="1" dirty="0">
                <a:solidFill>
                  <a:srgbClr val="549E39"/>
                </a:solidFill>
                <a:latin typeface="Times New Roman" panose="02020603050405020304" pitchFamily="18" charset="0"/>
                <a:cs typeface="Times New Roman" panose="02020603050405020304" pitchFamily="18" charset="0"/>
                <a:hlinkClick r:id="rId3"/>
              </a:rPr>
              <a:t>www.eufunds.bg</a:t>
            </a:r>
            <a:r>
              <a:rPr lang="en-US" sz="1400" i="1" dirty="0">
                <a:solidFill>
                  <a:srgbClr val="549E39"/>
                </a:solidFill>
                <a:latin typeface="Times New Roman" panose="02020603050405020304" pitchFamily="18" charset="0"/>
                <a:cs typeface="Times New Roman" panose="02020603050405020304" pitchFamily="18" charset="0"/>
              </a:rPr>
              <a:t> </a:t>
            </a:r>
            <a:endParaRPr lang="ru-RU" sz="1400" i="1" dirty="0">
              <a:solidFill>
                <a:srgbClr val="549E39"/>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4"/>
          <a:stretch>
            <a:fillRect/>
          </a:stretch>
        </p:blipFill>
        <p:spPr>
          <a:xfrm>
            <a:off x="395536" y="332656"/>
            <a:ext cx="2074486" cy="828527"/>
          </a:xfrm>
          <a:prstGeom prst="rect">
            <a:avLst/>
          </a:prstGeom>
        </p:spPr>
      </p:pic>
      <p:pic>
        <p:nvPicPr>
          <p:cNvPr id="6" name="Picture 5"/>
          <p:cNvPicPr>
            <a:picLocks noChangeAspect="1"/>
          </p:cNvPicPr>
          <p:nvPr/>
        </p:nvPicPr>
        <p:blipFill>
          <a:blip r:embed="rId5"/>
          <a:stretch>
            <a:fillRect/>
          </a:stretch>
        </p:blipFill>
        <p:spPr>
          <a:xfrm>
            <a:off x="7076425" y="354799"/>
            <a:ext cx="1705303" cy="828000"/>
          </a:xfrm>
          <a:prstGeom prst="rect">
            <a:avLst/>
          </a:prstGeom>
        </p:spPr>
      </p:pic>
      <p:pic>
        <p:nvPicPr>
          <p:cNvPr id="7" name="Picture 6"/>
          <p:cNvPicPr>
            <a:picLocks noChangeAspect="1"/>
          </p:cNvPicPr>
          <p:nvPr/>
        </p:nvPicPr>
        <p:blipFill>
          <a:blip r:embed="rId6"/>
          <a:stretch>
            <a:fillRect/>
          </a:stretch>
        </p:blipFill>
        <p:spPr>
          <a:xfrm>
            <a:off x="3995936" y="362767"/>
            <a:ext cx="1323114" cy="828000"/>
          </a:xfrm>
          <a:prstGeom prst="rect">
            <a:avLst/>
          </a:prstGeom>
        </p:spPr>
      </p:pic>
    </p:spTree>
    <p:extLst>
      <p:ext uri="{BB962C8B-B14F-4D97-AF65-F5344CB8AC3E}">
        <p14:creationId xmlns:p14="http://schemas.microsoft.com/office/powerpoint/2010/main" val="39106566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357166"/>
            <a:ext cx="8686800" cy="6000792"/>
          </a:xfrm>
        </p:spPr>
        <p:style>
          <a:lnRef idx="2">
            <a:schemeClr val="dk1"/>
          </a:lnRef>
          <a:fillRef idx="1">
            <a:schemeClr val="lt1"/>
          </a:fillRef>
          <a:effectRef idx="0">
            <a:schemeClr val="dk1"/>
          </a:effectRef>
          <a:fontRef idx="minor">
            <a:schemeClr val="dk1"/>
          </a:fontRef>
        </p:style>
        <p:txBody>
          <a:bodyPr>
            <a:normAutofit lnSpcReduction="10000"/>
          </a:bodyPr>
          <a:lstStyle/>
          <a:p>
            <a:pPr algn="just">
              <a:buNone/>
            </a:pPr>
            <a:r>
              <a:rPr lang="bg-BG" sz="2000" b="1" i="1" dirty="0" smtClean="0"/>
              <a:t>		</a:t>
            </a:r>
            <a:r>
              <a:rPr lang="bg-BG" sz="2400" b="1" i="1" u="sng" dirty="0" smtClean="0"/>
              <a:t>Четвърта стъпка</a:t>
            </a:r>
            <a:r>
              <a:rPr lang="bg-BG" sz="2400" b="1" i="1" dirty="0" smtClean="0"/>
              <a:t>:</a:t>
            </a:r>
          </a:p>
          <a:p>
            <a:pPr algn="just">
              <a:buNone/>
            </a:pPr>
            <a:r>
              <a:rPr lang="bg-BG" sz="2000" b="1" i="1" dirty="0" smtClean="0"/>
              <a:t>	       </a:t>
            </a:r>
            <a:r>
              <a:rPr lang="bg-BG" sz="2000" dirty="0" smtClean="0"/>
              <a:t>Следващата стъпка е</a:t>
            </a:r>
            <a:r>
              <a:rPr lang="bg-BG" sz="2000" b="1" i="1" dirty="0" smtClean="0"/>
              <a:t> </a:t>
            </a:r>
            <a:r>
              <a:rPr lang="bg-BG" sz="2400" b="1" i="1" dirty="0" smtClean="0"/>
              <a:t>бракуване на негодните активи. </a:t>
            </a:r>
            <a:r>
              <a:rPr lang="bg-BG" sz="2000" dirty="0" smtClean="0"/>
              <a:t>За да се извърши бракуване, в предложението на комисията следва да се включи мотивирана обосновка за </a:t>
            </a:r>
            <a:r>
              <a:rPr lang="bg-BG" sz="2000" i="1" dirty="0" smtClean="0"/>
              <a:t>невъзможността активите да бъдат продадени на търг, както и доказателства, че няма постъпили искания от ведомства и други организации на бюджетна издръжка за безвъзмездното им предоставяне. </a:t>
            </a:r>
            <a:r>
              <a:rPr lang="bg-BG" sz="2000" dirty="0" smtClean="0"/>
              <a:t>Чрез обосновката също може да се докаже, че за освобождаването от подобен род негодни (физически износени и/или морално изхабени) за използване активи, бюджетната организация би извършила повече разходи за осъществяване на търгове за продажба на движими вещи – частна държавна собственост или практическа невъзможност те да бъдат продадени, отколкото получаване на приходи от евентуалните им продажби. </a:t>
            </a:r>
          </a:p>
          <a:p>
            <a:pPr algn="just">
              <a:buNone/>
            </a:pPr>
            <a:r>
              <a:rPr lang="bg-BG" sz="2000" dirty="0" smtClean="0"/>
              <a:t>		Така практически с протокола/акта за брак по неоспорим начин се доказва невъзможност за реализация на бъдеща икономическа изгода при използването на активите, както и невъзможност за реализацията им при сделка за продажба. </a:t>
            </a:r>
          </a:p>
          <a:p>
            <a:pPr algn="just">
              <a:buNone/>
            </a:pPr>
            <a:r>
              <a:rPr lang="bg-BG" sz="2000" dirty="0" smtClean="0"/>
              <a:t>           </a:t>
            </a:r>
            <a:r>
              <a:rPr lang="en-US" sz="2000" dirty="0" smtClean="0"/>
              <a:t>	</a:t>
            </a:r>
            <a:r>
              <a:rPr lang="bg-BG" sz="2000" dirty="0" smtClean="0"/>
              <a:t> Протоколът/актът за брак </a:t>
            </a:r>
            <a:r>
              <a:rPr lang="bg-BG" sz="2000" b="1" i="1" dirty="0" smtClean="0"/>
              <a:t>се утвърждава </a:t>
            </a:r>
            <a:r>
              <a:rPr lang="bg-BG" sz="2000" dirty="0" smtClean="0"/>
              <a:t>от ръководителя на бюджетната организация.</a:t>
            </a:r>
            <a:endParaRPr lang="bg-BG" sz="2000"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10</a:t>
            </a:fld>
            <a:endParaRPr lang="bg-BG"/>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428604"/>
            <a:ext cx="8686800" cy="6072230"/>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a:buNone/>
            </a:pPr>
            <a:r>
              <a:rPr lang="en-US" b="1" i="1" dirty="0" smtClean="0"/>
              <a:t>	</a:t>
            </a:r>
            <a:r>
              <a:rPr lang="bg-BG" b="1" i="1" dirty="0" smtClean="0"/>
              <a:t>Изводи: </a:t>
            </a:r>
          </a:p>
          <a:p>
            <a:pPr>
              <a:buNone/>
            </a:pPr>
            <a:r>
              <a:rPr lang="bg-BG" b="1" i="1" dirty="0" smtClean="0"/>
              <a:t>Стъпките при бракуването на негодни активи (нефинансови активи и материални запаси) са: </a:t>
            </a:r>
            <a:endParaRPr lang="bg-BG" dirty="0" smtClean="0"/>
          </a:p>
          <a:p>
            <a:r>
              <a:rPr lang="bg-BG" b="1" i="1" dirty="0" smtClean="0"/>
              <a:t>издаване на заповед от ръководителя; </a:t>
            </a:r>
            <a:endParaRPr lang="bg-BG" dirty="0" smtClean="0"/>
          </a:p>
          <a:p>
            <a:r>
              <a:rPr lang="bg-BG" b="1" i="1" dirty="0" smtClean="0"/>
              <a:t>изразяване на независимо становище от експерт (вътрешно или външно лице;</a:t>
            </a:r>
            <a:endParaRPr lang="bg-BG" dirty="0" smtClean="0"/>
          </a:p>
          <a:p>
            <a:r>
              <a:rPr lang="bg-BG" b="1" i="1" dirty="0" smtClean="0"/>
              <a:t>съставяне на протокол, който съдържа мотивирано предложение за начина на разпореждане с негодните активи (възмезден – продажба чрез търг или безвъзмезден – дарение на др. бюджетни организации) или бракуване на активите;</a:t>
            </a:r>
            <a:endParaRPr lang="bg-BG" dirty="0" smtClean="0"/>
          </a:p>
          <a:p>
            <a:r>
              <a:rPr lang="bg-BG" b="1" i="1" dirty="0" smtClean="0"/>
              <a:t>утвърждаване на протокола/акта за брак от ръководителя на бюджетната организация.</a:t>
            </a:r>
            <a:endParaRPr lang="bg-BG"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11</a:t>
            </a:fld>
            <a:endParaRPr lang="bg-BG"/>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500042"/>
            <a:ext cx="8686800" cy="6072230"/>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pPr algn="just">
              <a:buNone/>
            </a:pPr>
            <a:r>
              <a:rPr lang="bg-BG" b="1" i="1" dirty="0" smtClean="0"/>
              <a:t>3. Кога и как се бракуват нефинансовите активи и материалните запаси?</a:t>
            </a:r>
          </a:p>
          <a:p>
            <a:pPr algn="just"/>
            <a:endParaRPr lang="bg-BG" dirty="0" smtClean="0"/>
          </a:p>
          <a:p>
            <a:pPr algn="just">
              <a:buNone/>
            </a:pPr>
            <a:r>
              <a:rPr lang="bg-BG" b="1" i="1" dirty="0" smtClean="0"/>
              <a:t>		3.1. Дълготрайните материални активи</a:t>
            </a:r>
            <a:r>
              <a:rPr lang="bg-BG" dirty="0" smtClean="0"/>
              <a:t> се бракуват, когато са</a:t>
            </a:r>
            <a:r>
              <a:rPr lang="bg-BG" b="1" i="1" dirty="0" smtClean="0"/>
              <a:t> физически износени или морално остарели</a:t>
            </a:r>
            <a:r>
              <a:rPr lang="bg-BG" dirty="0" smtClean="0"/>
              <a:t>, независимо дали е изтекъл/или не е изтекъл срока на  годност. Същите се бракуват по</a:t>
            </a:r>
            <a:r>
              <a:rPr lang="bg-BG" b="1" i="1" dirty="0" smtClean="0"/>
              <a:t> </a:t>
            </a:r>
            <a:r>
              <a:rPr lang="bg-BG" dirty="0" smtClean="0"/>
              <a:t>предложение на назначената със заповед на ръководителя на бюджетната организация комисия за бракуване. В нея може да участват външни/ или вътрешни експерти със специална квалификация или знания в област, свързана с конкретните активи, подлежащи на бракуване. 	</a:t>
            </a:r>
            <a:r>
              <a:rPr lang="bg-BG" b="1" i="1" dirty="0" smtClean="0"/>
              <a:t>Експертът  изготвя становище </a:t>
            </a:r>
            <a:r>
              <a:rPr lang="bg-BG" dirty="0" smtClean="0"/>
              <a:t>за негодността за ползване на дълготрайните активи. Становището на експерта е неразделна част от протокола. Комисията изготвя протокол, който се подписва от нейните членове. </a:t>
            </a:r>
            <a:endParaRPr lang="bg-BG"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12</a:t>
            </a:fld>
            <a:endParaRPr lang="bg-BG"/>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285728"/>
            <a:ext cx="8686800" cy="6215106"/>
          </a:xfrm>
        </p:spPr>
        <p:style>
          <a:lnRef idx="2">
            <a:schemeClr val="dk1"/>
          </a:lnRef>
          <a:fillRef idx="1">
            <a:schemeClr val="lt1"/>
          </a:fillRef>
          <a:effectRef idx="0">
            <a:schemeClr val="dk1"/>
          </a:effectRef>
          <a:fontRef idx="minor">
            <a:schemeClr val="dk1"/>
          </a:fontRef>
        </p:style>
        <p:txBody>
          <a:bodyPr>
            <a:normAutofit fontScale="85000" lnSpcReduction="10000"/>
          </a:bodyPr>
          <a:lstStyle/>
          <a:p>
            <a:pPr algn="just">
              <a:buNone/>
            </a:pPr>
            <a:r>
              <a:rPr lang="bg-BG" sz="2400" b="1" i="1" dirty="0" smtClean="0"/>
              <a:t>		3.2. Материалните запаси</a:t>
            </a:r>
            <a:r>
              <a:rPr lang="bg-BG" sz="2400" dirty="0" smtClean="0"/>
              <a:t> подлежат на бракуване тогава, когато са налице случаи, при които не могат да се използват по първоначалното си предназначение, за което са придобити, поради това че са станали негодни за ползване поради </a:t>
            </a:r>
            <a:r>
              <a:rPr lang="bg-BG" sz="2400" b="1" i="1" dirty="0" smtClean="0"/>
              <a:t>разваляне, счупване, разсипване </a:t>
            </a:r>
            <a:r>
              <a:rPr lang="bg-BG" sz="2400" dirty="0" smtClean="0"/>
              <a:t>и др. При установен брак на материални запаси, същият може да бъде отчетен като: </a:t>
            </a:r>
          </a:p>
          <a:p>
            <a:pPr lvl="0" algn="just">
              <a:buNone/>
            </a:pPr>
            <a:r>
              <a:rPr lang="bg-BG" sz="2400" b="1" i="1" dirty="0" smtClean="0"/>
              <a:t>      	- разход за сметка на бюджетната организация </a:t>
            </a:r>
            <a:r>
              <a:rPr lang="bg-BG" sz="2400" dirty="0" smtClean="0"/>
              <a:t>без вина на материалноотговорното лице; </a:t>
            </a:r>
          </a:p>
          <a:p>
            <a:pPr lvl="0" algn="just">
              <a:buNone/>
            </a:pPr>
            <a:r>
              <a:rPr lang="bg-BG" sz="2400" b="1" i="1" dirty="0" smtClean="0"/>
              <a:t>     	- вземане от материалноотговорно лице </a:t>
            </a:r>
            <a:r>
              <a:rPr lang="bg-BG" sz="2400" dirty="0" smtClean="0"/>
              <a:t>(подотчетно лице), допуснало брак по негова вина;</a:t>
            </a:r>
          </a:p>
          <a:p>
            <a:pPr lvl="0" algn="just">
              <a:buNone/>
            </a:pPr>
            <a:r>
              <a:rPr lang="bg-BG" sz="2400" b="1" i="1" dirty="0" smtClean="0"/>
              <a:t>    		-  вземане от трето лице за причинен брак.</a:t>
            </a:r>
          </a:p>
          <a:p>
            <a:pPr algn="just">
              <a:buNone/>
            </a:pPr>
            <a:r>
              <a:rPr lang="bg-BG" sz="2400" dirty="0" smtClean="0"/>
              <a:t>     		Протоколът за бракуване на </a:t>
            </a:r>
            <a:r>
              <a:rPr lang="bg-BG" sz="2400" b="1" i="1" dirty="0" smtClean="0"/>
              <a:t>материалните запаси</a:t>
            </a:r>
            <a:r>
              <a:rPr lang="bg-BG" sz="2400" dirty="0" smtClean="0"/>
              <a:t> се съставя веднага след констатиране на неизползваемостта на материалните запаси. Бракуваните материални запаси се отделят от останалите (годните). Съхраняват се в отделно помещение до окончателното им унищожаване или предоставяне на други лица/организации съгласно начина, утвърден от ръководителя на бюджетната организация.</a:t>
            </a:r>
          </a:p>
          <a:p>
            <a:pPr algn="just">
              <a:buNone/>
            </a:pPr>
            <a:r>
              <a:rPr lang="bg-BG" sz="2400" dirty="0" smtClean="0"/>
              <a:t>     		Допуснатият брак по вина на материалноотговорното лице означава, че системите за финансово управление не функционират, а за тях носи отговорност ръководителят на бюджетната организация.</a:t>
            </a:r>
          </a:p>
          <a:p>
            <a:pPr algn="just">
              <a:buNone/>
            </a:pPr>
            <a:r>
              <a:rPr lang="bg-BG" sz="2400" dirty="0" smtClean="0"/>
              <a:t> </a:t>
            </a:r>
            <a:endParaRPr lang="bg-BG" sz="2400"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13</a:t>
            </a:fld>
            <a:endParaRPr lang="bg-BG"/>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428604"/>
            <a:ext cx="8686800" cy="6143668"/>
          </a:xfrm>
        </p:spPr>
        <p:style>
          <a:lnRef idx="2">
            <a:schemeClr val="dk1"/>
          </a:lnRef>
          <a:fillRef idx="1">
            <a:schemeClr val="lt1"/>
          </a:fillRef>
          <a:effectRef idx="0">
            <a:schemeClr val="dk1"/>
          </a:effectRef>
          <a:fontRef idx="minor">
            <a:schemeClr val="dk1"/>
          </a:fontRef>
        </p:style>
        <p:txBody>
          <a:bodyPr/>
          <a:lstStyle/>
          <a:p>
            <a:pPr>
              <a:buNone/>
            </a:pPr>
            <a:r>
              <a:rPr lang="bg-BG" b="1" i="1" dirty="0" smtClean="0"/>
              <a:t>		Изводи: </a:t>
            </a:r>
          </a:p>
          <a:p>
            <a:pPr algn="just">
              <a:buNone/>
            </a:pPr>
            <a:r>
              <a:rPr lang="bg-BG" b="1" i="1" dirty="0" smtClean="0"/>
              <a:t>		</a:t>
            </a:r>
            <a:r>
              <a:rPr lang="bg-BG" b="1" i="1" u="sng" dirty="0" smtClean="0"/>
              <a:t>Дълготрайните материални активи</a:t>
            </a:r>
            <a:r>
              <a:rPr lang="bg-BG" b="1" i="1" dirty="0" smtClean="0"/>
              <a:t> се бракуват, когато са физически износени или морално остарели; </a:t>
            </a:r>
          </a:p>
          <a:p>
            <a:pPr algn="just">
              <a:buNone/>
            </a:pPr>
            <a:r>
              <a:rPr lang="bg-BG" b="1" i="1" dirty="0" smtClean="0"/>
              <a:t>  		</a:t>
            </a:r>
            <a:r>
              <a:rPr lang="bg-BG" b="1" i="1" u="sng" dirty="0" smtClean="0"/>
              <a:t>Материалните запаси</a:t>
            </a:r>
            <a:r>
              <a:rPr lang="bg-BG" dirty="0" smtClean="0"/>
              <a:t> </a:t>
            </a:r>
            <a:r>
              <a:rPr lang="bg-BG" b="1" i="1" dirty="0" smtClean="0"/>
              <a:t>подлежат на бракуване</a:t>
            </a:r>
            <a:r>
              <a:rPr lang="bg-BG" dirty="0" smtClean="0"/>
              <a:t> </a:t>
            </a:r>
            <a:r>
              <a:rPr lang="bg-BG" b="1" i="1" dirty="0" smtClean="0"/>
              <a:t>тогава, когато не могат да се използват по първоначалното си предназначение;</a:t>
            </a:r>
          </a:p>
          <a:p>
            <a:pPr algn="just">
              <a:buNone/>
            </a:pPr>
            <a:r>
              <a:rPr lang="bg-BG" b="1" i="1" dirty="0" smtClean="0"/>
              <a:t>   		</a:t>
            </a:r>
            <a:r>
              <a:rPr lang="bg-BG" b="1" i="1" u="sng" dirty="0" smtClean="0"/>
              <a:t>Лекарствата и медикаментите, млечни продукти, месни продукти и др.</a:t>
            </a:r>
            <a:r>
              <a:rPr lang="bg-BG" b="1" i="1" dirty="0" smtClean="0"/>
              <a:t> се унищожават от лицензирана фирма.</a:t>
            </a:r>
            <a:endParaRPr lang="bg-BG"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14</a:t>
            </a:fld>
            <a:endParaRPr lang="bg-BG"/>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285728"/>
            <a:ext cx="8686800" cy="6357982"/>
          </a:xfrm>
        </p:spPr>
        <p:style>
          <a:lnRef idx="2">
            <a:schemeClr val="dk1"/>
          </a:lnRef>
          <a:fillRef idx="1">
            <a:schemeClr val="lt1"/>
          </a:fillRef>
          <a:effectRef idx="0">
            <a:schemeClr val="dk1"/>
          </a:effectRef>
          <a:fontRef idx="minor">
            <a:schemeClr val="dk1"/>
          </a:fontRef>
        </p:style>
        <p:txBody>
          <a:bodyPr>
            <a:noAutofit/>
          </a:bodyPr>
          <a:lstStyle/>
          <a:p>
            <a:pPr>
              <a:buNone/>
            </a:pPr>
            <a:r>
              <a:rPr lang="bg-BG" sz="2400" b="1" i="1" dirty="0" smtClean="0"/>
              <a:t>    		Какви са  начините на унищожение на бракуваните активи?</a:t>
            </a:r>
            <a:endParaRPr lang="bg-BG" sz="2400" dirty="0" smtClean="0"/>
          </a:p>
          <a:p>
            <a:pPr algn="just">
              <a:buNone/>
            </a:pPr>
            <a:r>
              <a:rPr lang="bg-BG" sz="2400" dirty="0" smtClean="0"/>
              <a:t>    		</a:t>
            </a:r>
            <a:r>
              <a:rPr lang="bg-BG" sz="2000" dirty="0" smtClean="0"/>
              <a:t>На основание на протокола за брак съответните активи се отписват от баланса и се унищожават по ред, начин и срокове, регламентирани с утвърдените вътрешни правила. В акта за брак следва да се регламентира начина на </a:t>
            </a:r>
            <a:r>
              <a:rPr lang="bg-BG" sz="2000" b="1" i="1" dirty="0" smtClean="0"/>
              <a:t>унищожение (ликвидация</a:t>
            </a:r>
            <a:r>
              <a:rPr lang="bg-BG" sz="2000" dirty="0" smtClean="0"/>
              <a:t>) на активите.</a:t>
            </a:r>
          </a:p>
          <a:p>
            <a:pPr algn="just">
              <a:buNone/>
            </a:pPr>
            <a:endParaRPr lang="bg-BG" sz="2000" dirty="0" smtClean="0"/>
          </a:p>
          <a:p>
            <a:pPr algn="just">
              <a:buNone/>
            </a:pPr>
            <a:r>
              <a:rPr lang="bg-BG" sz="2000" dirty="0" smtClean="0"/>
              <a:t>     		В практиката са познати няколко начина за използване/ или унищожаване на бракуваните активи: </a:t>
            </a:r>
          </a:p>
          <a:p>
            <a:pPr lvl="0" algn="just">
              <a:buNone/>
            </a:pPr>
            <a:r>
              <a:rPr lang="bg-BG" sz="2000" dirty="0" smtClean="0"/>
              <a:t>   		 - част от брак. активи могат да се определят като годни за използване или така наречените </a:t>
            </a:r>
            <a:r>
              <a:rPr lang="bg-BG" sz="2000" b="1" i="1" dirty="0" smtClean="0"/>
              <a:t>полезни отпадъци.</a:t>
            </a:r>
            <a:r>
              <a:rPr lang="bg-BG" sz="2000" dirty="0" smtClean="0"/>
              <a:t> При наличие на използваеми материални запаси от бракувани активи, същите се </a:t>
            </a:r>
            <a:r>
              <a:rPr lang="bg-BG" sz="2000" dirty="0" err="1" smtClean="0"/>
              <a:t>заприходяват</a:t>
            </a:r>
            <a:r>
              <a:rPr lang="bg-BG" sz="2000" dirty="0" smtClean="0"/>
              <a:t> с изготвената за целта складова разписка, чийто номер се вписва в протокола и се осчетоводяват по </a:t>
            </a:r>
            <a:r>
              <a:rPr lang="bg-BG" sz="2000" b="1" dirty="0" smtClean="0"/>
              <a:t>сметка 3020</a:t>
            </a:r>
            <a:r>
              <a:rPr lang="bg-BG" sz="2000" dirty="0" smtClean="0"/>
              <a:t> </a:t>
            </a:r>
            <a:r>
              <a:rPr lang="bg-BG" sz="2000" i="1" dirty="0" smtClean="0"/>
              <a:t>Материали.</a:t>
            </a:r>
            <a:r>
              <a:rPr lang="bg-BG" sz="2000" dirty="0" smtClean="0"/>
              <a:t> </a:t>
            </a:r>
          </a:p>
          <a:p>
            <a:pPr algn="just">
              <a:buNone/>
            </a:pPr>
            <a:r>
              <a:rPr lang="bg-BG" sz="2000" dirty="0" smtClean="0"/>
              <a:t>   	 - останалите, които са </a:t>
            </a:r>
            <a:r>
              <a:rPr lang="bg-BG" sz="2000" b="1" i="1" dirty="0" smtClean="0"/>
              <a:t>негодни за използване</a:t>
            </a:r>
            <a:r>
              <a:rPr lang="bg-BG" sz="2000" dirty="0" smtClean="0"/>
              <a:t> се унищожават по утвърдения от ръководителя на бюджетната организация начин</a:t>
            </a:r>
            <a:r>
              <a:rPr lang="bg-BG" sz="2400" dirty="0" smtClean="0"/>
              <a:t>.</a:t>
            </a:r>
            <a:endParaRPr lang="bg-BG" sz="2400"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15</a:t>
            </a:fld>
            <a:endParaRPr lang="bg-BG"/>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285728"/>
            <a:ext cx="8686800" cy="6215106"/>
          </a:xfrm>
        </p:spPr>
        <p:style>
          <a:lnRef idx="2">
            <a:schemeClr val="dk1"/>
          </a:lnRef>
          <a:fillRef idx="1">
            <a:schemeClr val="lt1"/>
          </a:fillRef>
          <a:effectRef idx="0">
            <a:schemeClr val="dk1"/>
          </a:effectRef>
          <a:fontRef idx="minor">
            <a:schemeClr val="dk1"/>
          </a:fontRef>
        </p:style>
        <p:txBody>
          <a:bodyPr>
            <a:normAutofit fontScale="77500" lnSpcReduction="20000"/>
          </a:bodyPr>
          <a:lstStyle/>
          <a:p>
            <a:pPr algn="just">
              <a:buNone/>
            </a:pPr>
            <a:r>
              <a:rPr lang="bg-BG" b="1" i="1" dirty="0" smtClean="0"/>
              <a:t>   		</a:t>
            </a:r>
            <a:r>
              <a:rPr lang="bg-BG" b="1" i="1" u="sng" dirty="0" smtClean="0"/>
              <a:t> Компютърната техника </a:t>
            </a:r>
            <a:r>
              <a:rPr lang="bg-BG" b="1" i="1" dirty="0" smtClean="0"/>
              <a:t>- сървъри, компютри, монитори, принтери, копирна техника, лаптопи, скенери, UPS устройства и др.</a:t>
            </a:r>
            <a:r>
              <a:rPr lang="bg-BG" dirty="0" smtClean="0"/>
              <a:t> се унищожава при спазване на Закона за управление на отпадъците и Наредбата за изискванията за пускане на пазара на електрическо и електронно оборудване и третиране и транспортиране на отпадъци от електрическо и електронно оборудване и Наредба за условията и реда за пускане на пазара на електрическо и електронно оборудване във връзка с ограниченията за употреба на определени опасни вещества.</a:t>
            </a:r>
          </a:p>
          <a:p>
            <a:pPr algn="just">
              <a:buNone/>
            </a:pPr>
            <a:r>
              <a:rPr lang="bg-BG" b="1" i="1" dirty="0" smtClean="0"/>
              <a:t>    		Бракуването на </a:t>
            </a:r>
            <a:r>
              <a:rPr lang="bg-BG" b="1" i="1" u="sng" dirty="0" smtClean="0"/>
              <a:t>нематериалните дълготрайни активи</a:t>
            </a:r>
            <a:r>
              <a:rPr lang="bg-BG" u="sng" dirty="0" smtClean="0"/>
              <a:t> </a:t>
            </a:r>
            <a:r>
              <a:rPr lang="bg-BG" dirty="0" smtClean="0"/>
              <a:t>може да е в резултат на невъзможност за по-нататъшно използване.</a:t>
            </a:r>
          </a:p>
          <a:p>
            <a:pPr algn="just">
              <a:buNone/>
            </a:pPr>
            <a:r>
              <a:rPr lang="bg-BG" dirty="0" smtClean="0"/>
              <a:t>    		</a:t>
            </a:r>
            <a:r>
              <a:rPr lang="bg-BG" b="1" i="1" dirty="0" smtClean="0"/>
              <a:t>Продажбата на дълготрайните активи на </a:t>
            </a:r>
            <a:r>
              <a:rPr lang="bg-BG" b="1" i="1" u="sng" dirty="0" smtClean="0"/>
              <a:t>вторични суровини</a:t>
            </a:r>
            <a:r>
              <a:rPr lang="bg-BG" u="sng" dirty="0" smtClean="0"/>
              <a:t> </a:t>
            </a:r>
            <a:r>
              <a:rPr lang="bg-BG" dirty="0" smtClean="0"/>
              <a:t>се извършва също от лицензирано предприятие, което събира, транспортира, оползотворява или обезврежда отпадъци в съответствие със ЗУО.</a:t>
            </a:r>
            <a:endParaRPr lang="bg-BG"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16</a:t>
            </a:fld>
            <a:endParaRPr lang="bg-BG"/>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357166"/>
            <a:ext cx="8686800" cy="6143668"/>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pPr algn="just">
              <a:buNone/>
            </a:pPr>
            <a:r>
              <a:rPr lang="bg-BG" b="1" i="1" dirty="0" smtClean="0"/>
              <a:t>   		 </a:t>
            </a:r>
            <a:r>
              <a:rPr lang="bg-BG" b="1" i="1" u="sng" dirty="0" smtClean="0"/>
              <a:t>Лекарствата и медикаментите, млечни продукти, месни продукти и др.</a:t>
            </a:r>
            <a:r>
              <a:rPr lang="bg-BG" b="1" i="1" dirty="0" smtClean="0"/>
              <a:t> </a:t>
            </a:r>
            <a:r>
              <a:rPr lang="bg-BG" dirty="0" smtClean="0"/>
              <a:t>се унищожават от лицензирана фирма в съответствие с изискванията на Закона за управление на отпадъците  (ЗУО). </a:t>
            </a:r>
          </a:p>
          <a:p>
            <a:pPr algn="just">
              <a:buNone/>
            </a:pPr>
            <a:endParaRPr lang="bg-BG" dirty="0" smtClean="0"/>
          </a:p>
          <a:p>
            <a:pPr algn="just">
              <a:buNone/>
            </a:pPr>
            <a:r>
              <a:rPr lang="bg-BG" b="1" i="1" dirty="0" smtClean="0"/>
              <a:t>   		Унищожаването на бракуваните активи следва да се документира </a:t>
            </a:r>
            <a:r>
              <a:rPr lang="bg-BG" dirty="0" smtClean="0"/>
              <a:t>-  при разкомплектоване и продажба на части и/или предаване на вторични суровини, както и чрез физическо унищожаване (начупване, изгаряне и пр.), предаване на специализирани фирми на определени бракувани активи и др., към протокола за брак следва да бъде прикрепено </a:t>
            </a:r>
            <a:r>
              <a:rPr lang="bg-BG" b="1" i="1" dirty="0" smtClean="0"/>
              <a:t>копие от документа, удостоверяващ осъществяването на определения/ утвърдения в него конкретен начин на извършване на  ликвидация на активите. </a:t>
            </a:r>
            <a:endParaRPr lang="bg-BG" b="1" i="1"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17</a:t>
            </a:fld>
            <a:endParaRPr lang="bg-BG"/>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428604"/>
            <a:ext cx="8686800" cy="6215106"/>
          </a:xfrm>
        </p:spPr>
        <p:style>
          <a:lnRef idx="2">
            <a:schemeClr val="dk1"/>
          </a:lnRef>
          <a:fillRef idx="1">
            <a:schemeClr val="lt1"/>
          </a:fillRef>
          <a:effectRef idx="0">
            <a:schemeClr val="dk1"/>
          </a:effectRef>
          <a:fontRef idx="minor">
            <a:schemeClr val="dk1"/>
          </a:fontRef>
        </p:style>
        <p:txBody>
          <a:bodyPr>
            <a:normAutofit lnSpcReduction="10000"/>
          </a:bodyPr>
          <a:lstStyle/>
          <a:p>
            <a:pPr algn="just">
              <a:buNone/>
            </a:pPr>
            <a:r>
              <a:rPr lang="bg-BG" dirty="0" smtClean="0"/>
              <a:t>   		Протоколът/актът за брак се утвърждава от ръководителя на бюджетната организация, след като комисията по брак е изготвила мотивирано заключение по отношение състоянието на активите, подлежащи на бракуване. </a:t>
            </a:r>
          </a:p>
          <a:p>
            <a:endParaRPr lang="bg-BG" dirty="0" smtClean="0"/>
          </a:p>
          <a:p>
            <a:pPr>
              <a:buNone/>
            </a:pPr>
            <a:r>
              <a:rPr lang="bg-BG" b="1" i="1" dirty="0" smtClean="0"/>
              <a:t>    	 Изводи:</a:t>
            </a:r>
          </a:p>
          <a:p>
            <a:pPr>
              <a:buNone/>
            </a:pPr>
            <a:r>
              <a:rPr lang="bg-BG" b="1" i="1" dirty="0" smtClean="0"/>
              <a:t>		-</a:t>
            </a:r>
            <a:r>
              <a:rPr lang="bg-BG" dirty="0" smtClean="0"/>
              <a:t> </a:t>
            </a:r>
            <a:r>
              <a:rPr lang="bg-BG" b="1" i="1" dirty="0" smtClean="0"/>
              <a:t>като годни за използване или така наречените полезни отпадъци; </a:t>
            </a:r>
          </a:p>
          <a:p>
            <a:pPr>
              <a:buNone/>
            </a:pPr>
            <a:r>
              <a:rPr lang="bg-BG" b="1" i="1" dirty="0" smtClean="0"/>
              <a:t>  		 - като негодни за използване</a:t>
            </a:r>
            <a:r>
              <a:rPr lang="bg-BG" dirty="0" smtClean="0"/>
              <a:t> </a:t>
            </a:r>
            <a:r>
              <a:rPr lang="bg-BG" b="1" i="1" dirty="0" smtClean="0"/>
              <a:t>(унищожават се по утвърдения от ръководителя начин).</a:t>
            </a:r>
            <a:endParaRPr lang="bg-BG"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18</a:t>
            </a:fld>
            <a:endParaRPr lang="bg-BG"/>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214290"/>
            <a:ext cx="8686800" cy="6429420"/>
          </a:xfrm>
        </p:spPr>
        <p:style>
          <a:lnRef idx="2">
            <a:schemeClr val="dk1"/>
          </a:lnRef>
          <a:fillRef idx="1">
            <a:schemeClr val="lt1"/>
          </a:fillRef>
          <a:effectRef idx="0">
            <a:schemeClr val="dk1"/>
          </a:effectRef>
          <a:fontRef idx="minor">
            <a:schemeClr val="dk1"/>
          </a:fontRef>
        </p:style>
        <p:txBody>
          <a:bodyPr>
            <a:noAutofit/>
          </a:bodyPr>
          <a:lstStyle/>
          <a:p>
            <a:pPr>
              <a:buNone/>
            </a:pPr>
            <a:r>
              <a:rPr lang="bg-BG" sz="2400" b="1" i="1" dirty="0" smtClean="0"/>
              <a:t>    		 </a:t>
            </a:r>
            <a:r>
              <a:rPr lang="bg-BG" sz="2800" b="1" i="1" dirty="0" smtClean="0"/>
              <a:t>Как се осчетоводяват бракуваните активи</a:t>
            </a:r>
            <a:r>
              <a:rPr lang="bg-BG" sz="2400" b="1" i="1" dirty="0" smtClean="0"/>
              <a:t>?</a:t>
            </a:r>
          </a:p>
          <a:p>
            <a:pPr>
              <a:buNone/>
            </a:pPr>
            <a:r>
              <a:rPr lang="bg-BG" sz="2000" b="1" i="1" dirty="0" smtClean="0"/>
              <a:t>      	При</a:t>
            </a:r>
            <a:r>
              <a:rPr lang="bg-BG" sz="2000" dirty="0" smtClean="0"/>
              <a:t> </a:t>
            </a:r>
            <a:r>
              <a:rPr lang="bg-BG" sz="2000" b="1" i="1" dirty="0" smtClean="0"/>
              <a:t>бракуване на дълготрайни активи:</a:t>
            </a:r>
            <a:r>
              <a:rPr lang="bg-BG" sz="2000" dirty="0" smtClean="0"/>
              <a:t> </a:t>
            </a:r>
          </a:p>
          <a:p>
            <a:pPr>
              <a:buNone/>
            </a:pPr>
            <a:r>
              <a:rPr lang="bg-BG" sz="2000" dirty="0" smtClean="0"/>
              <a:t>		Съставя се следната счетоводна статия с отчетната стойност на бракуваните активи:</a:t>
            </a:r>
          </a:p>
          <a:p>
            <a:pPr>
              <a:buNone/>
            </a:pPr>
            <a:r>
              <a:rPr lang="bg-BG" sz="2000" b="1" dirty="0" smtClean="0"/>
              <a:t>	 Д-т с/</a:t>
            </a:r>
            <a:r>
              <a:rPr lang="bg-BG" sz="2000" b="1" dirty="0" err="1" smtClean="0"/>
              <a:t>ка</a:t>
            </a:r>
            <a:r>
              <a:rPr lang="bg-BG" sz="2000" b="1" dirty="0" smtClean="0"/>
              <a:t> 6992 </a:t>
            </a:r>
            <a:r>
              <a:rPr lang="bg-BG" sz="2000" i="1" dirty="0" smtClean="0"/>
              <a:t>Намаление на нефинансови дълготрайни активи от други събития </a:t>
            </a:r>
            <a:r>
              <a:rPr lang="bg-BG" sz="2000" dirty="0" smtClean="0"/>
              <a:t>- с балансовата стойност</a:t>
            </a:r>
          </a:p>
          <a:p>
            <a:pPr>
              <a:buNone/>
            </a:pPr>
            <a:r>
              <a:rPr lang="bg-BG" sz="2000" i="1" dirty="0" smtClean="0"/>
              <a:t>	  </a:t>
            </a:r>
            <a:r>
              <a:rPr lang="bg-BG" sz="2000" b="1" dirty="0" smtClean="0"/>
              <a:t>Д-т с/</a:t>
            </a:r>
            <a:r>
              <a:rPr lang="bg-BG" sz="2000" b="1" dirty="0" err="1" smtClean="0"/>
              <a:t>ка</a:t>
            </a:r>
            <a:r>
              <a:rPr lang="bg-BG" sz="2000" b="1" dirty="0" smtClean="0"/>
              <a:t> от група 24</a:t>
            </a:r>
            <a:r>
              <a:rPr lang="bg-BG" sz="2000" dirty="0" smtClean="0"/>
              <a:t> </a:t>
            </a:r>
            <a:r>
              <a:rPr lang="bg-BG" sz="2000" i="1" dirty="0" smtClean="0"/>
              <a:t>Амортизация на дълготрайните активи </a:t>
            </a:r>
          </a:p>
          <a:p>
            <a:pPr>
              <a:buNone/>
            </a:pPr>
            <a:r>
              <a:rPr lang="bg-BG" sz="2000" i="1" dirty="0" smtClean="0"/>
              <a:t>       - </a:t>
            </a:r>
            <a:r>
              <a:rPr lang="bg-BG" sz="2000" dirty="0" smtClean="0"/>
              <a:t>с акумулираната амортизация</a:t>
            </a:r>
          </a:p>
          <a:p>
            <a:pPr>
              <a:buNone/>
            </a:pPr>
            <a:r>
              <a:rPr lang="bg-BG" sz="2000" i="1" dirty="0" smtClean="0"/>
              <a:t>               </a:t>
            </a:r>
            <a:r>
              <a:rPr lang="bg-BG" sz="2000" b="1" dirty="0" smtClean="0"/>
              <a:t>К-т с/</a:t>
            </a:r>
            <a:r>
              <a:rPr lang="bg-BG" sz="2000" b="1" dirty="0" err="1" smtClean="0"/>
              <a:t>ки</a:t>
            </a:r>
            <a:r>
              <a:rPr lang="bg-BG" sz="2000" b="1" dirty="0" smtClean="0"/>
              <a:t> от раздел 2 </a:t>
            </a:r>
            <a:r>
              <a:rPr lang="bg-BG" sz="2000" i="1" dirty="0" smtClean="0"/>
              <a:t>Дълготрайни активи - </a:t>
            </a:r>
            <a:r>
              <a:rPr lang="bg-BG" sz="2000" dirty="0" smtClean="0"/>
              <a:t>с отчетната стойност</a:t>
            </a:r>
            <a:r>
              <a:rPr lang="bg-BG" sz="2000" i="1" dirty="0" smtClean="0"/>
              <a:t>   </a:t>
            </a:r>
          </a:p>
          <a:p>
            <a:pPr>
              <a:buNone/>
            </a:pPr>
            <a:r>
              <a:rPr lang="bg-BG" sz="2000" i="1" dirty="0" smtClean="0"/>
              <a:t> </a:t>
            </a:r>
            <a:endParaRPr lang="bg-BG" sz="2000" dirty="0" smtClean="0"/>
          </a:p>
          <a:p>
            <a:pPr>
              <a:buNone/>
            </a:pPr>
            <a:r>
              <a:rPr lang="bg-BG" sz="2000" dirty="0" smtClean="0"/>
              <a:t>    		Във връзка с </a:t>
            </a:r>
            <a:r>
              <a:rPr lang="bg-BG" sz="2000" b="1" i="1" dirty="0" smtClean="0"/>
              <a:t>ликвидацията на дълготрайни материални активи</a:t>
            </a:r>
            <a:r>
              <a:rPr lang="bg-BG" sz="2000" dirty="0" smtClean="0"/>
              <a:t>, може да възникнат разходи</a:t>
            </a:r>
            <a:r>
              <a:rPr lang="bg-BG" sz="2000" i="1" dirty="0" smtClean="0"/>
              <a:t>,</a:t>
            </a:r>
            <a:r>
              <a:rPr lang="bg-BG" sz="2000" dirty="0" smtClean="0"/>
              <a:t> както и да се отчетат приходи. За извършените разходи</a:t>
            </a:r>
            <a:r>
              <a:rPr lang="bg-BG" sz="2000" b="1" dirty="0" smtClean="0"/>
              <a:t> </a:t>
            </a:r>
            <a:r>
              <a:rPr lang="bg-BG" sz="2000" dirty="0" smtClean="0"/>
              <a:t>във връзка с ликвидацията на активите се съставя статията: </a:t>
            </a:r>
            <a:r>
              <a:rPr lang="bg-BG" sz="2000" i="1" dirty="0" smtClean="0"/>
              <a:t> </a:t>
            </a:r>
            <a:endParaRPr lang="bg-BG" sz="2000" dirty="0" smtClean="0"/>
          </a:p>
          <a:p>
            <a:pPr>
              <a:buNone/>
            </a:pPr>
            <a:r>
              <a:rPr lang="bg-BG" sz="2000" b="1" dirty="0" smtClean="0"/>
              <a:t>      Д-т с/</a:t>
            </a:r>
            <a:r>
              <a:rPr lang="bg-BG" sz="2000" b="1" dirty="0" err="1" smtClean="0"/>
              <a:t>ки</a:t>
            </a:r>
            <a:r>
              <a:rPr lang="bg-BG" sz="2000" b="1" dirty="0" smtClean="0"/>
              <a:t> от група 60</a:t>
            </a:r>
            <a:r>
              <a:rPr lang="bg-BG" sz="2000" dirty="0" smtClean="0"/>
              <a:t> </a:t>
            </a:r>
            <a:r>
              <a:rPr lang="bg-BG" sz="2000" i="1" dirty="0" smtClean="0"/>
              <a:t>Разходи по икономически елементи</a:t>
            </a:r>
            <a:endParaRPr lang="bg-BG" sz="2000" dirty="0" smtClean="0"/>
          </a:p>
          <a:p>
            <a:pPr>
              <a:buNone/>
            </a:pPr>
            <a:r>
              <a:rPr lang="bg-BG" sz="2000" i="1" dirty="0" smtClean="0"/>
              <a:t>              </a:t>
            </a:r>
            <a:r>
              <a:rPr lang="bg-BG" sz="2000" b="1" dirty="0" smtClean="0"/>
              <a:t>К-т с/</a:t>
            </a:r>
            <a:r>
              <a:rPr lang="bg-BG" sz="2000" b="1" dirty="0" err="1" smtClean="0"/>
              <a:t>ки</a:t>
            </a:r>
            <a:r>
              <a:rPr lang="bg-BG" sz="2000" b="1" dirty="0" smtClean="0"/>
              <a:t> 4010, 5013, 5011, 4887 и др.</a:t>
            </a:r>
            <a:endParaRPr lang="bg-BG" sz="2000" dirty="0" smtClean="0"/>
          </a:p>
          <a:p>
            <a:pPr>
              <a:buNone/>
            </a:pPr>
            <a:r>
              <a:rPr lang="bg-BG" sz="2000" b="1" dirty="0" smtClean="0"/>
              <a:t>      Разходни §§ …</a:t>
            </a:r>
            <a:endParaRPr lang="bg-BG" sz="2000" dirty="0" smtClean="0"/>
          </a:p>
          <a:p>
            <a:pPr>
              <a:buNone/>
            </a:pPr>
            <a:r>
              <a:rPr lang="bg-BG" sz="2000" b="1" dirty="0" smtClean="0"/>
              <a:t>              § 95-07 </a:t>
            </a:r>
            <a:r>
              <a:rPr lang="bg-BG" sz="2000" i="1" dirty="0" smtClean="0"/>
              <a:t>„Наличност в левове по сметки в края на периода (+)”</a:t>
            </a:r>
            <a:endParaRPr lang="bg-BG" sz="2000" dirty="0" smtClean="0"/>
          </a:p>
          <a:p>
            <a:endParaRPr lang="bg-BG" sz="2000" dirty="0" smtClean="0"/>
          </a:p>
          <a:p>
            <a:endParaRPr lang="bg-BG" sz="2000"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19</a:t>
            </a:fld>
            <a:endParaRPr lang="bg-BG"/>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bg-BG" sz="2400" b="1" dirty="0">
              <a:solidFill>
                <a:schemeClr val="tx1"/>
              </a:solidFill>
              <a:latin typeface="+mn-lt"/>
            </a:endParaRPr>
          </a:p>
        </p:txBody>
      </p:sp>
      <p:sp>
        <p:nvSpPr>
          <p:cNvPr id="3" name="Content Placeholder 2"/>
          <p:cNvSpPr>
            <a:spLocks noGrp="1"/>
          </p:cNvSpPr>
          <p:nvPr>
            <p:ph idx="1"/>
          </p:nvPr>
        </p:nvSpPr>
        <p:spPr>
          <a:xfrm>
            <a:off x="304800" y="571480"/>
            <a:ext cx="8686800" cy="6097880"/>
          </a:xfrm>
        </p:spPr>
        <p:style>
          <a:lnRef idx="2">
            <a:schemeClr val="dk1"/>
          </a:lnRef>
          <a:fillRef idx="1">
            <a:schemeClr val="lt1"/>
          </a:fillRef>
          <a:effectRef idx="0">
            <a:schemeClr val="dk1"/>
          </a:effectRef>
          <a:fontRef idx="minor">
            <a:schemeClr val="dk1"/>
          </a:fontRef>
        </p:style>
        <p:txBody>
          <a:bodyPr>
            <a:normAutofit fontScale="25000" lnSpcReduction="20000"/>
          </a:bodyPr>
          <a:lstStyle/>
          <a:p>
            <a:endParaRPr lang="bg-BG" dirty="0" smtClean="0">
              <a:solidFill>
                <a:schemeClr val="tx1"/>
              </a:solidFill>
            </a:endParaRPr>
          </a:p>
          <a:p>
            <a:pPr algn="just">
              <a:buNone/>
            </a:pPr>
            <a:r>
              <a:rPr lang="en-US" sz="8000" dirty="0" smtClean="0"/>
              <a:t>     		</a:t>
            </a:r>
            <a:r>
              <a:rPr lang="bg-BG" sz="8000" dirty="0" smtClean="0"/>
              <a:t>С писмо </a:t>
            </a:r>
            <a:r>
              <a:rPr lang="bg-BG" sz="8000" b="1" dirty="0" smtClean="0"/>
              <a:t>№ 12-00-650 от 20.08.2015 г</a:t>
            </a:r>
            <a:r>
              <a:rPr lang="bg-BG" sz="8000" dirty="0" smtClean="0"/>
              <a:t>. Министерството на финансите даде разяснения за разбиране на процеса „бракуване” в бюджетните организации. </a:t>
            </a:r>
          </a:p>
          <a:p>
            <a:pPr algn="just">
              <a:buNone/>
            </a:pPr>
            <a:r>
              <a:rPr lang="en-US" sz="8000" dirty="0" smtClean="0"/>
              <a:t>     		 </a:t>
            </a:r>
            <a:r>
              <a:rPr lang="bg-BG" sz="8000" dirty="0" smtClean="0"/>
              <a:t>Тези разяснения засягат някои от следните въпроси:</a:t>
            </a:r>
          </a:p>
          <a:p>
            <a:pPr algn="just">
              <a:buNone/>
            </a:pPr>
            <a:endParaRPr lang="bg-BG" sz="8000" dirty="0" smtClean="0"/>
          </a:p>
          <a:p>
            <a:pPr algn="just">
              <a:buNone/>
            </a:pPr>
            <a:r>
              <a:rPr lang="bg-BG" sz="8000" b="1" dirty="0" smtClean="0"/>
              <a:t>       </a:t>
            </a:r>
            <a:r>
              <a:rPr lang="en-US" sz="8000" b="1" dirty="0" smtClean="0"/>
              <a:t>	</a:t>
            </a:r>
            <a:r>
              <a:rPr lang="bg-BG" sz="8000" b="1" dirty="0" smtClean="0"/>
              <a:t>1.</a:t>
            </a:r>
            <a:r>
              <a:rPr lang="bg-BG" sz="8000" dirty="0" smtClean="0"/>
              <a:t>  </a:t>
            </a:r>
            <a:r>
              <a:rPr lang="bg-BG" sz="8000" b="1" i="1" dirty="0" smtClean="0"/>
              <a:t>Третира ли се бракуването на активите като  резултат от инвентаризацията в рамките на отчетната година?</a:t>
            </a:r>
            <a:endParaRPr lang="bg-BG" sz="8000" dirty="0" smtClean="0"/>
          </a:p>
          <a:p>
            <a:pPr algn="just">
              <a:buNone/>
            </a:pPr>
            <a:r>
              <a:rPr lang="bg-BG" sz="8000" dirty="0" smtClean="0"/>
              <a:t>		За разлика от инвентаризацията, дефинирането на процеса по бракуване, както и условията, реда, начина, сроковете и процедурите по извършване на бракуването на нефинансовите активи се определя от самата бюджетна организация със съответен </a:t>
            </a:r>
            <a:r>
              <a:rPr lang="bg-BG" sz="8000" b="1" i="1" dirty="0" smtClean="0"/>
              <a:t>вътрешен акт </a:t>
            </a:r>
            <a:r>
              <a:rPr lang="bg-BG" sz="8000" dirty="0" smtClean="0"/>
              <a:t>(</a:t>
            </a:r>
            <a:r>
              <a:rPr lang="bg-BG" sz="8000" i="1" dirty="0" smtClean="0"/>
              <a:t>например:</a:t>
            </a:r>
            <a:r>
              <a:rPr lang="bg-BG" sz="8000" dirty="0" smtClean="0"/>
              <a:t> </a:t>
            </a:r>
            <a:r>
              <a:rPr lang="bg-BG" sz="8000" b="1" i="1" dirty="0" smtClean="0"/>
              <a:t>вътрешни правила за бракуване на нефинансови активи; раздел, включен в счетоводната политика; заповед за бракуване на дълготрайни и краткотрайни активи; инструкция за бракуване на  нефинансови активи; вътрешни правила и др</a:t>
            </a:r>
            <a:r>
              <a:rPr lang="bg-BG" sz="8000" dirty="0" smtClean="0"/>
              <a:t>.), утвърден от ръководителя на бюджетната организация. </a:t>
            </a:r>
            <a:endParaRPr lang="en-US" sz="8000" dirty="0" smtClean="0"/>
          </a:p>
          <a:p>
            <a:pPr algn="just">
              <a:buNone/>
            </a:pPr>
            <a:r>
              <a:rPr lang="en-US" sz="8000" dirty="0" smtClean="0"/>
              <a:t>		</a:t>
            </a:r>
            <a:r>
              <a:rPr lang="bg-BG" sz="8000" dirty="0" smtClean="0"/>
              <a:t>По преценка на съответните разпоредители с бюджет (първостепенен/второстепенен), вътрешните правила за извършване на бракуване на нефинансови активи могат да бъдат утвърдени като отделен вътрешен документ или да бъдат обединени в един общ документ с правилата за провеждане на инвентаризацията в два раздела.</a:t>
            </a:r>
          </a:p>
          <a:p>
            <a:pPr algn="just"/>
            <a:endParaRPr lang="bg-BG" sz="8000" dirty="0" smtClean="0">
              <a:solidFill>
                <a:schemeClr val="tx1"/>
              </a:solidFill>
            </a:endParaRPr>
          </a:p>
          <a:p>
            <a:endParaRPr lang="bg-BG" sz="9600" dirty="0" smtClean="0">
              <a:solidFill>
                <a:schemeClr val="tx1"/>
              </a:solidFill>
            </a:endParaRPr>
          </a:p>
          <a:p>
            <a:endParaRPr lang="bg-BG" sz="9600" b="1" i="1" dirty="0" smtClean="0">
              <a:solidFill>
                <a:schemeClr val="tx1"/>
              </a:solidFill>
            </a:endParaRPr>
          </a:p>
          <a:p>
            <a:endParaRPr lang="bg-BG" sz="9600" dirty="0" smtClean="0">
              <a:solidFill>
                <a:schemeClr val="tx1"/>
              </a:solidFill>
            </a:endParaRPr>
          </a:p>
          <a:p>
            <a:endParaRPr lang="bg-BG" sz="9600" dirty="0" smtClean="0">
              <a:solidFill>
                <a:schemeClr val="tx1"/>
              </a:solidFill>
            </a:endParaRPr>
          </a:p>
          <a:p>
            <a:endParaRPr lang="bg-BG" sz="7200" dirty="0" smtClean="0">
              <a:solidFill>
                <a:schemeClr val="tx1"/>
              </a:solidFill>
            </a:endParaRPr>
          </a:p>
          <a:p>
            <a:pPr>
              <a:buNone/>
            </a:pPr>
            <a:r>
              <a:rPr lang="bg-BG" sz="7200" dirty="0" smtClean="0">
                <a:solidFill>
                  <a:schemeClr val="tx1"/>
                </a:solidFill>
              </a:rPr>
              <a:t> </a:t>
            </a:r>
          </a:p>
          <a:p>
            <a:endParaRPr lang="bg-BG" sz="7200" dirty="0">
              <a:solidFill>
                <a:schemeClr val="tx1"/>
              </a:solidFill>
            </a:endParaRPr>
          </a:p>
        </p:txBody>
      </p:sp>
      <p:sp>
        <p:nvSpPr>
          <p:cNvPr id="4" name="Slide Number Placeholder 3"/>
          <p:cNvSpPr>
            <a:spLocks noGrp="1"/>
          </p:cNvSpPr>
          <p:nvPr>
            <p:ph type="sldNum" sz="quarter" idx="12"/>
          </p:nvPr>
        </p:nvSpPr>
        <p:spPr/>
        <p:txBody>
          <a:bodyPr/>
          <a:lstStyle/>
          <a:p>
            <a:fld id="{C4EAF6CF-5CD9-4B8B-B269-224AA8ACB598}" type="slidenum">
              <a:rPr lang="bg-BG" smtClean="0"/>
              <a:pPr/>
              <a:t>2</a:t>
            </a:fld>
            <a:endParaRPr lang="bg-BG"/>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500042"/>
            <a:ext cx="8686800" cy="6072230"/>
          </a:xfrm>
        </p:spPr>
        <p:style>
          <a:lnRef idx="2">
            <a:schemeClr val="dk1"/>
          </a:lnRef>
          <a:fillRef idx="1">
            <a:schemeClr val="lt1"/>
          </a:fillRef>
          <a:effectRef idx="0">
            <a:schemeClr val="dk1"/>
          </a:effectRef>
          <a:fontRef idx="minor">
            <a:schemeClr val="dk1"/>
          </a:fontRef>
        </p:style>
        <p:txBody>
          <a:bodyPr>
            <a:normAutofit lnSpcReduction="10000"/>
          </a:bodyPr>
          <a:lstStyle/>
          <a:p>
            <a:pPr algn="just">
              <a:buNone/>
            </a:pPr>
            <a:r>
              <a:rPr lang="bg-BG" dirty="0" smtClean="0"/>
              <a:t>   		Получените</a:t>
            </a:r>
            <a:r>
              <a:rPr lang="bg-BG" b="1" i="1" dirty="0" smtClean="0"/>
              <a:t> </a:t>
            </a:r>
            <a:r>
              <a:rPr lang="bg-BG" dirty="0" smtClean="0"/>
              <a:t>приходи от ликвидацията на активите се отчитат по </a:t>
            </a:r>
            <a:r>
              <a:rPr lang="bg-BG" b="1" dirty="0" smtClean="0"/>
              <a:t>сметка 7199</a:t>
            </a:r>
            <a:r>
              <a:rPr lang="bg-BG" dirty="0" smtClean="0"/>
              <a:t> „</a:t>
            </a:r>
            <a:r>
              <a:rPr lang="bg-BG" i="1" dirty="0" smtClean="0"/>
              <a:t>Други приходи”</a:t>
            </a:r>
            <a:r>
              <a:rPr lang="bg-BG" dirty="0" smtClean="0"/>
              <a:t> и по </a:t>
            </a:r>
            <a:r>
              <a:rPr lang="bg-BG" b="1" dirty="0" smtClean="0"/>
              <a:t>§ 36-19</a:t>
            </a:r>
            <a:r>
              <a:rPr lang="bg-BG" dirty="0" smtClean="0"/>
              <a:t> </a:t>
            </a:r>
            <a:r>
              <a:rPr lang="bg-BG" i="1" dirty="0" smtClean="0"/>
              <a:t>„Други неданъчни приходи”.</a:t>
            </a:r>
            <a:endParaRPr lang="bg-BG" dirty="0" smtClean="0"/>
          </a:p>
          <a:p>
            <a:pPr algn="just">
              <a:buNone/>
            </a:pPr>
            <a:r>
              <a:rPr lang="bg-BG" dirty="0" smtClean="0"/>
              <a:t>    	Съставя се статията:</a:t>
            </a:r>
          </a:p>
          <a:p>
            <a:pPr algn="just">
              <a:buNone/>
            </a:pPr>
            <a:r>
              <a:rPr lang="bg-BG" b="1" dirty="0" smtClean="0"/>
              <a:t> 	Д-т с/</a:t>
            </a:r>
            <a:r>
              <a:rPr lang="bg-BG" b="1" dirty="0" err="1" smtClean="0"/>
              <a:t>ки</a:t>
            </a:r>
            <a:r>
              <a:rPr lang="bg-BG" b="1" dirty="0" smtClean="0"/>
              <a:t> от група 50 </a:t>
            </a:r>
            <a:r>
              <a:rPr lang="bg-BG" i="1" dirty="0" smtClean="0"/>
              <a:t>Парични средства</a:t>
            </a:r>
            <a:endParaRPr lang="bg-BG" dirty="0" smtClean="0"/>
          </a:p>
          <a:p>
            <a:pPr algn="just">
              <a:buNone/>
            </a:pPr>
            <a:r>
              <a:rPr lang="bg-BG" i="1" dirty="0" smtClean="0"/>
              <a:t>           </a:t>
            </a:r>
            <a:r>
              <a:rPr lang="bg-BG" b="1" dirty="0" smtClean="0"/>
              <a:t>К-т с/</a:t>
            </a:r>
            <a:r>
              <a:rPr lang="bg-BG" b="1" dirty="0" err="1" smtClean="0"/>
              <a:t>ка</a:t>
            </a:r>
            <a:r>
              <a:rPr lang="bg-BG" b="1" dirty="0" smtClean="0"/>
              <a:t> 7199 </a:t>
            </a:r>
            <a:r>
              <a:rPr lang="bg-BG" i="1" dirty="0" smtClean="0"/>
              <a:t>Други приходи</a:t>
            </a:r>
            <a:endParaRPr lang="bg-BG" dirty="0" smtClean="0"/>
          </a:p>
          <a:p>
            <a:pPr algn="just">
              <a:buNone/>
            </a:pPr>
            <a:r>
              <a:rPr lang="bg-BG" b="1" dirty="0" smtClean="0"/>
              <a:t>	§ 95-07 </a:t>
            </a:r>
            <a:r>
              <a:rPr lang="bg-BG" i="1" dirty="0" smtClean="0"/>
              <a:t>„Наличност в левове по сметки в края на периода (-)”</a:t>
            </a:r>
            <a:r>
              <a:rPr lang="bg-BG" dirty="0" smtClean="0"/>
              <a:t>или     </a:t>
            </a:r>
          </a:p>
          <a:p>
            <a:pPr algn="just">
              <a:buNone/>
            </a:pPr>
            <a:r>
              <a:rPr lang="bg-BG" b="1" dirty="0" smtClean="0"/>
              <a:t>   § 95-11  </a:t>
            </a:r>
            <a:r>
              <a:rPr lang="bg-BG" i="1" dirty="0" smtClean="0"/>
              <a:t>„Наличност в касата в левове в края </a:t>
            </a:r>
          </a:p>
          <a:p>
            <a:pPr algn="just">
              <a:buNone/>
            </a:pPr>
            <a:r>
              <a:rPr lang="bg-BG" i="1" dirty="0" smtClean="0"/>
              <a:t>    на периода (-)”</a:t>
            </a:r>
            <a:endParaRPr lang="bg-BG" dirty="0" smtClean="0"/>
          </a:p>
          <a:p>
            <a:pPr algn="just">
              <a:buNone/>
            </a:pPr>
            <a:r>
              <a:rPr lang="bg-BG" i="1" dirty="0" smtClean="0"/>
              <a:t>           </a:t>
            </a:r>
            <a:r>
              <a:rPr lang="bg-BG" b="1" dirty="0" smtClean="0"/>
              <a:t>§ 36-19 </a:t>
            </a:r>
            <a:r>
              <a:rPr lang="bg-BG" i="1" dirty="0" smtClean="0"/>
              <a:t>„Други неданъчни приходи (+)”</a:t>
            </a:r>
            <a:endParaRPr lang="bg-BG" dirty="0" smtClean="0"/>
          </a:p>
          <a:p>
            <a:endParaRPr lang="bg-BG"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20</a:t>
            </a:fld>
            <a:endParaRPr lang="bg-BG"/>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7784" y="692696"/>
            <a:ext cx="4754404" cy="4754404"/>
          </a:xfrm>
          <a:prstGeom prst="rect">
            <a:avLst/>
          </a:prstGeom>
        </p:spPr>
      </p:pic>
      <p:sp>
        <p:nvSpPr>
          <p:cNvPr id="5" name="Rectangle 4"/>
          <p:cNvSpPr/>
          <p:nvPr/>
        </p:nvSpPr>
        <p:spPr>
          <a:xfrm>
            <a:off x="1159529" y="5733256"/>
            <a:ext cx="7732951" cy="861774"/>
          </a:xfrm>
          <a:prstGeom prst="rect">
            <a:avLst/>
          </a:prstGeom>
          <a:noFill/>
        </p:spPr>
        <p:txBody>
          <a:bodyPr wrap="none" lIns="91440" tIns="45720" rIns="91440" bIns="45720">
            <a:spAutoFit/>
          </a:bodyPr>
          <a:lstStyle/>
          <a:p>
            <a:pPr algn="ctr"/>
            <a:r>
              <a:rPr lang="bg-BG" sz="50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Благодаря за вниманието!</a:t>
            </a:r>
            <a:endParaRPr lang="en-US" sz="50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2" name="Slide Number Placeholder 1"/>
          <p:cNvSpPr>
            <a:spLocks noGrp="1"/>
          </p:cNvSpPr>
          <p:nvPr>
            <p:ph type="sldNum" sz="quarter" idx="12"/>
          </p:nvPr>
        </p:nvSpPr>
        <p:spPr/>
        <p:txBody>
          <a:bodyPr/>
          <a:lstStyle/>
          <a:p>
            <a:fld id="{C4EAF6CF-5CD9-4B8B-B269-224AA8ACB598}" type="slidenum">
              <a:rPr lang="bg-BG" smtClean="0"/>
              <a:pPr/>
              <a:t>21</a:t>
            </a:fld>
            <a:endParaRPr lang="bg-BG"/>
          </a:p>
        </p:txBody>
      </p:sp>
    </p:spTree>
    <p:extLst>
      <p:ext uri="{BB962C8B-B14F-4D97-AF65-F5344CB8AC3E}">
        <p14:creationId xmlns:p14="http://schemas.microsoft.com/office/powerpoint/2010/main" val="39880281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2" presetClass="entr" presetSubtype="4" fill="hold" grpId="0" nodeType="afterEffect">
                                  <p:stCondLst>
                                    <p:cond delay="0"/>
                                  </p:stCondLst>
                                  <p:iterate type="lt">
                                    <p:tmPct val="0"/>
                                  </p:iterate>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par>
                          <p:cTn id="15" fill="hold">
                            <p:stCondLst>
                              <p:cond delay="1000"/>
                            </p:stCondLst>
                            <p:childTnLst>
                              <p:par>
                                <p:cTn id="16" presetID="34" presetClass="emph" presetSubtype="0" fill="hold" grpId="2" nodeType="afterEffect">
                                  <p:stCondLst>
                                    <p:cond delay="0"/>
                                  </p:stCondLst>
                                  <p:iterate type="lt">
                                    <p:tmPct val="10000"/>
                                  </p:iterate>
                                  <p:childTnLst>
                                    <p:animMotion origin="layout" path="M 0.0 0.0 L 0.0 -0.07213" pathEditMode="relative" ptsTypes="">
                                      <p:cBhvr>
                                        <p:cTn id="17" dur="250" accel="50000" decel="50000" autoRev="1" fill="hold">
                                          <p:stCondLst>
                                            <p:cond delay="0"/>
                                          </p:stCondLst>
                                        </p:cTn>
                                        <p:tgtEl>
                                          <p:spTgt spid="5"/>
                                        </p:tgtEl>
                                        <p:attrNameLst>
                                          <p:attrName>ppt_x</p:attrName>
                                          <p:attrName>ppt_y</p:attrName>
                                        </p:attrNameLst>
                                      </p:cBhvr>
                                    </p:animMotion>
                                    <p:animRot by="1500000">
                                      <p:cBhvr>
                                        <p:cTn id="18" dur="125" fill="hold">
                                          <p:stCondLst>
                                            <p:cond delay="0"/>
                                          </p:stCondLst>
                                        </p:cTn>
                                        <p:tgtEl>
                                          <p:spTgt spid="5"/>
                                        </p:tgtEl>
                                        <p:attrNameLst>
                                          <p:attrName>r</p:attrName>
                                        </p:attrNameLst>
                                      </p:cBhvr>
                                    </p:animRot>
                                    <p:animRot by="-1500000">
                                      <p:cBhvr>
                                        <p:cTn id="19" dur="125" fill="hold">
                                          <p:stCondLst>
                                            <p:cond delay="125"/>
                                          </p:stCondLst>
                                        </p:cTn>
                                        <p:tgtEl>
                                          <p:spTgt spid="5"/>
                                        </p:tgtEl>
                                        <p:attrNameLst>
                                          <p:attrName>r</p:attrName>
                                        </p:attrNameLst>
                                      </p:cBhvr>
                                    </p:animRot>
                                    <p:animRot by="-1500000">
                                      <p:cBhvr>
                                        <p:cTn id="20" dur="125" fill="hold">
                                          <p:stCondLst>
                                            <p:cond delay="250"/>
                                          </p:stCondLst>
                                        </p:cTn>
                                        <p:tgtEl>
                                          <p:spTgt spid="5"/>
                                        </p:tgtEl>
                                        <p:attrNameLst>
                                          <p:attrName>r</p:attrName>
                                        </p:attrNameLst>
                                      </p:cBhvr>
                                    </p:animRot>
                                    <p:animRot by="1500000">
                                      <p:cBhvr>
                                        <p:cTn id="21" dur="125" fill="hold">
                                          <p:stCondLst>
                                            <p:cond delay="375"/>
                                          </p:stCondLst>
                                        </p:cTn>
                                        <p:tgtEl>
                                          <p:spTgt spid="5"/>
                                        </p:tgtEl>
                                        <p:attrNameLst>
                                          <p:attrName>r</p:attrName>
                                        </p:attrNameLst>
                                      </p:cBhvr>
                                    </p:animRot>
                                  </p:childTnLst>
                                </p:cTn>
                              </p:par>
                            </p:childTnLst>
                          </p:cTn>
                        </p:par>
                        <p:par>
                          <p:cTn id="22" fill="hold">
                            <p:stCondLst>
                              <p:cond delay="2550"/>
                            </p:stCondLst>
                            <p:childTnLst>
                              <p:par>
                                <p:cTn id="23" presetID="26" presetClass="emph" presetSubtype="0" fill="hold" grpId="1" nodeType="afterEffect">
                                  <p:stCondLst>
                                    <p:cond delay="0"/>
                                  </p:stCondLst>
                                  <p:iterate type="lt">
                                    <p:tmPct val="0"/>
                                  </p:iterate>
                                  <p:childTnLst>
                                    <p:animEffect transition="out" filter="fade">
                                      <p:cBhvr>
                                        <p:cTn id="24" dur="500" tmFilter="0, 0; .2, .5; .8, .5; 1, 0"/>
                                        <p:tgtEl>
                                          <p:spTgt spid="5"/>
                                        </p:tgtEl>
                                      </p:cBhvr>
                                    </p:animEffect>
                                    <p:animScale>
                                      <p:cBhvr>
                                        <p:cTn id="25"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5" grpId="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214290"/>
            <a:ext cx="8686800" cy="6215106"/>
          </a:xfrm>
        </p:spPr>
        <p:style>
          <a:lnRef idx="2">
            <a:schemeClr val="dk1"/>
          </a:lnRef>
          <a:fillRef idx="1">
            <a:schemeClr val="lt1"/>
          </a:fillRef>
          <a:effectRef idx="0">
            <a:schemeClr val="dk1"/>
          </a:effectRef>
          <a:fontRef idx="minor">
            <a:schemeClr val="dk1"/>
          </a:fontRef>
        </p:style>
        <p:txBody>
          <a:bodyPr>
            <a:noAutofit/>
          </a:bodyPr>
          <a:lstStyle/>
          <a:p>
            <a:pPr algn="just">
              <a:buNone/>
            </a:pPr>
            <a:r>
              <a:rPr lang="bg-BG" sz="2400" dirty="0" smtClean="0"/>
              <a:t>   		 </a:t>
            </a:r>
          </a:p>
          <a:p>
            <a:pPr algn="just">
              <a:buNone/>
            </a:pPr>
            <a:r>
              <a:rPr lang="bg-BG" sz="2400" dirty="0" smtClean="0"/>
              <a:t>		</a:t>
            </a:r>
            <a:r>
              <a:rPr lang="bg-BG" sz="2000" dirty="0" smtClean="0"/>
              <a:t>Във вътрешните правила за инвентаризация и бракуване следва да е регламентирано, че инвентаризацията и бракуването се извършват от </a:t>
            </a:r>
            <a:r>
              <a:rPr lang="bg-BG" sz="2000" b="1" i="1" dirty="0" smtClean="0"/>
              <a:t>комисии</a:t>
            </a:r>
            <a:r>
              <a:rPr lang="bg-BG" sz="2000" dirty="0" smtClean="0"/>
              <a:t>, </a:t>
            </a:r>
            <a:r>
              <a:rPr lang="bg-BG" sz="2000" b="1" i="1" dirty="0" smtClean="0"/>
              <a:t>назначени с отделни заповеди.</a:t>
            </a:r>
            <a:r>
              <a:rPr lang="bg-BG" sz="2000" dirty="0" smtClean="0"/>
              <a:t> </a:t>
            </a:r>
          </a:p>
          <a:p>
            <a:pPr algn="just">
              <a:buNone/>
            </a:pPr>
            <a:r>
              <a:rPr lang="bg-BG" sz="2000" dirty="0" smtClean="0"/>
              <a:t>     		За разлика от инвентаризацията, това е продиктувано от целите на бракуването и </a:t>
            </a:r>
            <a:r>
              <a:rPr lang="bg-BG" sz="2000" i="1" dirty="0" smtClean="0"/>
              <a:t>различните</a:t>
            </a:r>
            <a:r>
              <a:rPr lang="bg-BG" sz="2000" dirty="0" smtClean="0"/>
              <a:t> </a:t>
            </a:r>
            <a:r>
              <a:rPr lang="bg-BG" sz="2000" i="1" dirty="0" smtClean="0"/>
              <a:t>компетентности </a:t>
            </a:r>
            <a:r>
              <a:rPr lang="bg-BG" sz="2000" dirty="0" smtClean="0"/>
              <a:t>на членовете на комисията, както и различните документи (протоколи), които се изготвят и подписват от съответните комисии. Работата на комисията приключва със съставяне на протокол/акт за брак на дълготрайни активи. </a:t>
            </a:r>
          </a:p>
          <a:p>
            <a:pPr algn="just">
              <a:buNone/>
            </a:pPr>
            <a:endParaRPr lang="bg-BG" sz="2000" dirty="0" smtClean="0"/>
          </a:p>
          <a:p>
            <a:pPr algn="just">
              <a:buNone/>
            </a:pPr>
            <a:r>
              <a:rPr lang="bg-BG" sz="2000" dirty="0" smtClean="0"/>
              <a:t>		Възможни са случаи, когато в процеса на инвентаризация на дълготрайни активи са открити негодни за употреба активи (физически износени и/или морално остарели). </a:t>
            </a:r>
            <a:endParaRPr lang="en-US" sz="2000" dirty="0" smtClean="0"/>
          </a:p>
          <a:p>
            <a:pPr algn="just">
              <a:buNone/>
            </a:pPr>
            <a:r>
              <a:rPr lang="en-US" sz="2000" dirty="0" smtClean="0"/>
              <a:t>		</a:t>
            </a:r>
            <a:r>
              <a:rPr lang="bg-BG" sz="2000" dirty="0" smtClean="0"/>
              <a:t>Инвентаризационната комисия изготвя </a:t>
            </a:r>
            <a:r>
              <a:rPr lang="bg-BG" sz="2000" b="1" i="1" dirty="0" smtClean="0"/>
              <a:t>списъци</a:t>
            </a:r>
            <a:r>
              <a:rPr lang="bg-BG" sz="2000" dirty="0" smtClean="0"/>
              <a:t> с предложения за бракуване на съответните активи. Списъците имат </a:t>
            </a:r>
            <a:r>
              <a:rPr lang="bg-BG" sz="2000" b="1" i="1" dirty="0" smtClean="0"/>
              <a:t>индикативен характер </a:t>
            </a:r>
            <a:r>
              <a:rPr lang="bg-BG" sz="2000" dirty="0" smtClean="0"/>
              <a:t>за ръководителя на бюджетната организация, който утвърждава само протоколираните резултати от инвентаризацията, подлежащи на отразяване във финансовите отчети. </a:t>
            </a:r>
            <a:endParaRPr lang="ru-RU" sz="2000" dirty="0" smtClean="0"/>
          </a:p>
        </p:txBody>
      </p:sp>
      <p:sp>
        <p:nvSpPr>
          <p:cNvPr id="4" name="Slide Number Placeholder 3"/>
          <p:cNvSpPr>
            <a:spLocks noGrp="1"/>
          </p:cNvSpPr>
          <p:nvPr>
            <p:ph type="sldNum" sz="quarter" idx="12"/>
          </p:nvPr>
        </p:nvSpPr>
        <p:spPr/>
        <p:txBody>
          <a:bodyPr/>
          <a:lstStyle/>
          <a:p>
            <a:fld id="{C4EAF6CF-5CD9-4B8B-B269-224AA8ACB598}" type="slidenum">
              <a:rPr lang="bg-BG" smtClean="0"/>
              <a:pPr/>
              <a:t>3</a:t>
            </a:fld>
            <a:endParaRPr lang="bg-BG"/>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642918"/>
            <a:ext cx="8686800" cy="5929354"/>
          </a:xfrm>
        </p:spPr>
        <p:style>
          <a:lnRef idx="2">
            <a:schemeClr val="dk1"/>
          </a:lnRef>
          <a:fillRef idx="1">
            <a:schemeClr val="lt1"/>
          </a:fillRef>
          <a:effectRef idx="0">
            <a:schemeClr val="dk1"/>
          </a:effectRef>
          <a:fontRef idx="minor">
            <a:schemeClr val="dk1"/>
          </a:fontRef>
        </p:style>
        <p:txBody>
          <a:bodyPr>
            <a:noAutofit/>
          </a:bodyPr>
          <a:lstStyle/>
          <a:p>
            <a:pPr algn="just">
              <a:buNone/>
            </a:pPr>
            <a:r>
              <a:rPr lang="bg-BG" sz="2400" dirty="0" smtClean="0"/>
              <a:t>		Предназначението на тези </a:t>
            </a:r>
            <a:r>
              <a:rPr lang="bg-BG" sz="2400" b="1" i="1" dirty="0" smtClean="0"/>
              <a:t>списъци</a:t>
            </a:r>
            <a:r>
              <a:rPr lang="bg-BG" sz="2400" dirty="0" smtClean="0"/>
              <a:t> (описи) е да информират ръководството на бюджетната организация за </a:t>
            </a:r>
            <a:r>
              <a:rPr lang="bg-BG" sz="2400" b="1" i="1" dirty="0" smtClean="0"/>
              <a:t>наличието на неупотребяеми (негодни) активи </a:t>
            </a:r>
            <a:r>
              <a:rPr lang="bg-BG" sz="2400" dirty="0" smtClean="0"/>
              <a:t>и съответно да подпомогнат комисията за брак при идентифицирането на активите, които следва да се бракуват. Установените по време на провеждане на инвентаризацията негодни активи подлежат на бракуване от назначена с друга заповед комисия за бракуване на активите.</a:t>
            </a:r>
          </a:p>
          <a:p>
            <a:pPr algn="just">
              <a:buNone/>
            </a:pPr>
            <a:r>
              <a:rPr lang="bg-BG" sz="2400" dirty="0" smtClean="0"/>
              <a:t>		Процедурата по извършване на брак изисква технологично време, което в много случаи прави невъзможно приключването на процеса на бракуване и ликвидация по време на годишната инвентаризация, поради което </a:t>
            </a:r>
            <a:r>
              <a:rPr lang="bg-BG" sz="2400" b="1" i="1" dirty="0" smtClean="0"/>
              <a:t>не е предвидено </a:t>
            </a:r>
            <a:r>
              <a:rPr lang="bg-BG" sz="2400" dirty="0" smtClean="0"/>
              <a:t>нормативно този процес и резултатите от него да се включват и отчитат едновременно с резултатите от инвентаризацията. </a:t>
            </a:r>
          </a:p>
          <a:p>
            <a:pPr algn="just">
              <a:buNone/>
            </a:pPr>
            <a:endParaRPr lang="bg-BG" sz="2400"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4</a:t>
            </a:fld>
            <a:endParaRPr lang="bg-BG"/>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428604"/>
            <a:ext cx="8686800" cy="6072230"/>
          </a:xfrm>
        </p:spPr>
        <p:style>
          <a:lnRef idx="2">
            <a:schemeClr val="dk1"/>
          </a:lnRef>
          <a:fillRef idx="1">
            <a:schemeClr val="lt1"/>
          </a:fillRef>
          <a:effectRef idx="0">
            <a:schemeClr val="dk1"/>
          </a:effectRef>
          <a:fontRef idx="minor">
            <a:schemeClr val="dk1"/>
          </a:fontRef>
        </p:style>
        <p:txBody>
          <a:bodyPr>
            <a:normAutofit/>
          </a:bodyPr>
          <a:lstStyle/>
          <a:p>
            <a:pPr algn="just">
              <a:buNone/>
            </a:pPr>
            <a:r>
              <a:rPr lang="bg-BG" sz="2800" dirty="0" smtClean="0"/>
              <a:t>   		Доколкото годишната инвентаризация приключва с осчетоводяване на резултатите от нея, в случаите, когато процесът по бракуване не е </a:t>
            </a:r>
            <a:r>
              <a:rPr lang="bg-BG" sz="2800" dirty="0" err="1" smtClean="0"/>
              <a:t>финализиран</a:t>
            </a:r>
            <a:r>
              <a:rPr lang="bg-BG" sz="2800" dirty="0" smtClean="0"/>
              <a:t> с изготвени за целта протоколи/актове за брак в рамките на сроковете за годишно счетоводно приключване на бюджетните организации, съответните описи/ предложения за брак не се осчетоводяват към датата на нейното приключване и това не оказва влияние върху достоверността на представянето на активите в ГФО, тъй като по същество представените от комисиите по инвентаризацията описи/предложения за брак не представляват документално основание за бракуване на активите.</a:t>
            </a:r>
            <a:endParaRPr lang="bg-BG" sz="2800"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5</a:t>
            </a:fld>
            <a:endParaRPr lang="bg-BG"/>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214282" y="357166"/>
            <a:ext cx="8686800" cy="6143668"/>
          </a:xfrm>
        </p:spPr>
        <p:style>
          <a:lnRef idx="2">
            <a:schemeClr val="dk1"/>
          </a:lnRef>
          <a:fillRef idx="1">
            <a:schemeClr val="lt1"/>
          </a:fillRef>
          <a:effectRef idx="0">
            <a:schemeClr val="dk1"/>
          </a:effectRef>
          <a:fontRef idx="minor">
            <a:schemeClr val="dk1"/>
          </a:fontRef>
        </p:style>
        <p:txBody>
          <a:bodyPr>
            <a:normAutofit lnSpcReduction="10000"/>
          </a:bodyPr>
          <a:lstStyle/>
          <a:p>
            <a:pPr algn="just">
              <a:buNone/>
            </a:pPr>
            <a:r>
              <a:rPr lang="bg-BG" b="1" i="1" dirty="0" smtClean="0"/>
              <a:t>   		Разходите за брак</a:t>
            </a:r>
            <a:r>
              <a:rPr lang="bg-BG" dirty="0" smtClean="0"/>
              <a:t> </a:t>
            </a:r>
            <a:r>
              <a:rPr lang="bg-BG" b="1" i="1" dirty="0" smtClean="0"/>
              <a:t>не са резултат от инвентаризацията</a:t>
            </a:r>
            <a:r>
              <a:rPr lang="bg-BG" b="1" dirty="0" smtClean="0"/>
              <a:t> </a:t>
            </a:r>
            <a:r>
              <a:rPr lang="bg-BG" dirty="0" smtClean="0"/>
              <a:t>и не е задължително да се отчитат в отчетния период.  Възможно е бракуването да се отчете в </a:t>
            </a:r>
            <a:r>
              <a:rPr lang="bg-BG" b="1" i="1" dirty="0" smtClean="0"/>
              <a:t>следващата година,</a:t>
            </a:r>
            <a:r>
              <a:rPr lang="bg-BG" i="1" dirty="0" smtClean="0"/>
              <a:t> </a:t>
            </a:r>
            <a:r>
              <a:rPr lang="bg-BG" dirty="0" smtClean="0"/>
              <a:t>както и самото унищожаване/ликвидация</a:t>
            </a:r>
            <a:r>
              <a:rPr lang="bg-BG" b="1" i="1" dirty="0" smtClean="0"/>
              <a:t> </a:t>
            </a:r>
            <a:r>
              <a:rPr lang="bg-BG" dirty="0" smtClean="0"/>
              <a:t> на негодните активи.</a:t>
            </a:r>
            <a:endParaRPr lang="en-US" dirty="0" smtClean="0"/>
          </a:p>
          <a:p>
            <a:pPr algn="just">
              <a:buNone/>
            </a:pPr>
            <a:r>
              <a:rPr lang="en-US" dirty="0" smtClean="0"/>
              <a:t>		</a:t>
            </a:r>
            <a:r>
              <a:rPr lang="bg-BG" dirty="0" smtClean="0"/>
              <a:t> В бюджетните организации, може да се извърши бракуване на </a:t>
            </a:r>
            <a:r>
              <a:rPr lang="bg-BG" b="1" i="1" dirty="0" smtClean="0"/>
              <a:t>активите</a:t>
            </a:r>
            <a:r>
              <a:rPr lang="bg-BG" dirty="0" smtClean="0"/>
              <a:t> </a:t>
            </a:r>
            <a:r>
              <a:rPr lang="bg-BG" b="1" i="1" dirty="0" smtClean="0"/>
              <a:t>през годината,</a:t>
            </a:r>
            <a:r>
              <a:rPr lang="bg-BG" i="1" dirty="0" smtClean="0"/>
              <a:t> </a:t>
            </a:r>
            <a:r>
              <a:rPr lang="bg-BG" dirty="0" smtClean="0"/>
              <a:t>ако обстоятелствата налагат това. </a:t>
            </a:r>
          </a:p>
          <a:p>
            <a:pPr algn="just">
              <a:buNone/>
            </a:pPr>
            <a:r>
              <a:rPr lang="en-US" b="1" i="1" dirty="0" smtClean="0"/>
              <a:t>		</a:t>
            </a:r>
            <a:r>
              <a:rPr lang="bg-BG" b="1" i="1" dirty="0" smtClean="0"/>
              <a:t>Извод: Бракуването е отделен процес и не е резултат от инвентаризацията и може да се извърши през цялата година.</a:t>
            </a:r>
            <a:endParaRPr lang="bg-BG"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6</a:t>
            </a:fld>
            <a:endParaRPr lang="bg-BG"/>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285728"/>
            <a:ext cx="8686800" cy="6357982"/>
          </a:xfrm>
        </p:spPr>
        <p:style>
          <a:lnRef idx="2">
            <a:schemeClr val="dk1"/>
          </a:lnRef>
          <a:fillRef idx="1">
            <a:schemeClr val="lt1"/>
          </a:fillRef>
          <a:effectRef idx="0">
            <a:schemeClr val="dk1"/>
          </a:effectRef>
          <a:fontRef idx="minor">
            <a:schemeClr val="dk1"/>
          </a:fontRef>
        </p:style>
        <p:txBody>
          <a:bodyPr>
            <a:noAutofit/>
          </a:bodyPr>
          <a:lstStyle/>
          <a:p>
            <a:pPr algn="just">
              <a:buNone/>
            </a:pPr>
            <a:r>
              <a:rPr lang="bg-BG" sz="2800" b="1" i="1" dirty="0" smtClean="0"/>
              <a:t>2. Каква е последователността при бракуването на нефинансовите активи? </a:t>
            </a:r>
          </a:p>
          <a:p>
            <a:pPr algn="just">
              <a:buNone/>
            </a:pPr>
            <a:endParaRPr lang="bg-BG" sz="2800" dirty="0" smtClean="0"/>
          </a:p>
          <a:p>
            <a:pPr algn="just">
              <a:buNone/>
            </a:pPr>
            <a:r>
              <a:rPr lang="bg-BG" sz="2800" b="1" i="1" dirty="0" smtClean="0"/>
              <a:t>    	</a:t>
            </a:r>
            <a:r>
              <a:rPr lang="bg-BG" sz="2800" b="1" i="1" u="sng" dirty="0" smtClean="0"/>
              <a:t>Първа стъпка</a:t>
            </a:r>
            <a:r>
              <a:rPr lang="bg-BG" sz="2800" b="1" i="1" dirty="0" smtClean="0"/>
              <a:t>:</a:t>
            </a:r>
            <a:r>
              <a:rPr lang="bg-BG" sz="2800" b="1" dirty="0" smtClean="0"/>
              <a:t> </a:t>
            </a:r>
            <a:r>
              <a:rPr lang="bg-BG" sz="2800" dirty="0" smtClean="0"/>
              <a:t>Въз основа на предоставената от инвентаризационната комисия с опис индикативна информация с предложения за брак, ръководителят на бюджетната организация </a:t>
            </a:r>
            <a:r>
              <a:rPr lang="bg-BG" sz="2800" b="1" i="1" dirty="0" smtClean="0"/>
              <a:t>назначава с</a:t>
            </a:r>
            <a:r>
              <a:rPr lang="bg-BG" sz="2800" dirty="0" smtClean="0"/>
              <a:t> </a:t>
            </a:r>
            <a:r>
              <a:rPr lang="bg-BG" sz="2800" b="1" i="1" dirty="0" smtClean="0"/>
              <a:t>отделна заповед</a:t>
            </a:r>
            <a:r>
              <a:rPr lang="bg-BG" sz="2800" dirty="0" smtClean="0"/>
              <a:t> </a:t>
            </a:r>
            <a:r>
              <a:rPr lang="bg-BG" sz="2800" b="1" i="1" dirty="0" smtClean="0"/>
              <a:t>комисия</a:t>
            </a:r>
            <a:r>
              <a:rPr lang="bg-BG" sz="2800" dirty="0" smtClean="0"/>
              <a:t> </a:t>
            </a:r>
            <a:r>
              <a:rPr lang="bg-BG" sz="2800" b="1" i="1" dirty="0" smtClean="0"/>
              <a:t>за бракуване </a:t>
            </a:r>
            <a:r>
              <a:rPr lang="bg-BG" sz="2800" dirty="0" smtClean="0"/>
              <a:t>на негодните нефинансови  активи. </a:t>
            </a:r>
            <a:endParaRPr lang="en-US" sz="2800" dirty="0" smtClean="0"/>
          </a:p>
          <a:p>
            <a:pPr algn="just">
              <a:buNone/>
            </a:pPr>
            <a:r>
              <a:rPr lang="en-US" sz="2800" dirty="0" smtClean="0"/>
              <a:t>		</a:t>
            </a:r>
            <a:r>
              <a:rPr lang="bg-BG" sz="2800" dirty="0" smtClean="0"/>
              <a:t>В нея се определят членовете на комисията, включително и </a:t>
            </a:r>
            <a:r>
              <a:rPr lang="bg-BG" sz="2800" b="1" i="1" dirty="0" smtClean="0"/>
              <a:t>експерт, </a:t>
            </a:r>
            <a:r>
              <a:rPr lang="bg-BG" sz="2800" dirty="0" smtClean="0"/>
              <a:t>който трябва да изрази независимо експертно становище, че активите са негодни, както и сроковете за приключване на бракуването на активите.</a:t>
            </a:r>
            <a:endParaRPr lang="bg-BG" sz="2800"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7</a:t>
            </a:fld>
            <a:endParaRPr lang="bg-BG"/>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500042"/>
            <a:ext cx="8686800" cy="6072230"/>
          </a:xfrm>
        </p:spPr>
        <p:style>
          <a:lnRef idx="2">
            <a:schemeClr val="dk1"/>
          </a:lnRef>
          <a:fillRef idx="1">
            <a:schemeClr val="lt1"/>
          </a:fillRef>
          <a:effectRef idx="0">
            <a:schemeClr val="dk1"/>
          </a:effectRef>
          <a:fontRef idx="minor">
            <a:schemeClr val="dk1"/>
          </a:fontRef>
        </p:style>
        <p:txBody>
          <a:bodyPr>
            <a:noAutofit/>
          </a:bodyPr>
          <a:lstStyle/>
          <a:p>
            <a:pPr>
              <a:buNone/>
            </a:pPr>
            <a:r>
              <a:rPr lang="bg-BG" sz="2800" b="1" i="1" dirty="0" smtClean="0"/>
              <a:t>  </a:t>
            </a:r>
            <a:r>
              <a:rPr lang="en-US" sz="2800" b="1" i="1" dirty="0" smtClean="0"/>
              <a:t>		</a:t>
            </a:r>
            <a:r>
              <a:rPr lang="bg-BG" sz="2800" b="1" i="1" dirty="0" smtClean="0"/>
              <a:t> </a:t>
            </a:r>
            <a:r>
              <a:rPr lang="bg-BG" sz="2800" b="1" i="1" u="sng" dirty="0" smtClean="0"/>
              <a:t>Втора стъпка</a:t>
            </a:r>
            <a:r>
              <a:rPr lang="bg-BG" sz="2800" b="1" i="1" dirty="0" smtClean="0"/>
              <a:t>:</a:t>
            </a:r>
            <a:r>
              <a:rPr lang="bg-BG" sz="2800" dirty="0" smtClean="0"/>
              <a:t> </a:t>
            </a:r>
          </a:p>
          <a:p>
            <a:endParaRPr lang="bg-BG" sz="2800" dirty="0" smtClean="0"/>
          </a:p>
          <a:p>
            <a:pPr algn="just">
              <a:buNone/>
            </a:pPr>
            <a:r>
              <a:rPr lang="bg-BG" sz="2800" dirty="0" smtClean="0"/>
              <a:t>   		 Комисията след приключване на съответните процедури </a:t>
            </a:r>
            <a:r>
              <a:rPr lang="bg-BG" sz="2800" b="1" i="1" dirty="0" smtClean="0"/>
              <a:t>съставя протокол</a:t>
            </a:r>
            <a:r>
              <a:rPr lang="bg-BG" sz="2800" dirty="0" smtClean="0"/>
              <a:t> за установените негодни за употреба – физически износени и/или морално остарели активи, които </a:t>
            </a:r>
            <a:r>
              <a:rPr lang="bg-BG" sz="2800" b="1" dirty="0" smtClean="0"/>
              <a:t>не могат </a:t>
            </a:r>
            <a:r>
              <a:rPr lang="bg-BG" sz="2800" dirty="0" smtClean="0"/>
              <a:t>да се ползват в дейността и от използването на които не се очаква бъдеща икономическа изгода. </a:t>
            </a:r>
          </a:p>
          <a:p>
            <a:pPr algn="just">
              <a:buNone/>
            </a:pPr>
            <a:endParaRPr lang="bg-BG" sz="2800" dirty="0" smtClean="0"/>
          </a:p>
          <a:p>
            <a:pPr algn="just">
              <a:buNone/>
            </a:pPr>
            <a:r>
              <a:rPr lang="bg-BG" sz="2800" dirty="0" smtClean="0"/>
              <a:t>    	 Неразделна част от протокола е изразеното независимото писмено становище на експерта за негодността на актива.</a:t>
            </a:r>
          </a:p>
          <a:p>
            <a:pPr algn="just">
              <a:buNone/>
            </a:pPr>
            <a:r>
              <a:rPr lang="bg-BG" sz="2800" dirty="0" smtClean="0"/>
              <a:t> </a:t>
            </a:r>
            <a:endParaRPr lang="bg-BG" sz="2800"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8</a:t>
            </a:fld>
            <a:endParaRPr lang="bg-BG"/>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endParaRPr lang="bg-BG"/>
          </a:p>
        </p:txBody>
      </p:sp>
      <p:sp>
        <p:nvSpPr>
          <p:cNvPr id="3" name="Контейнер за съдържание 2"/>
          <p:cNvSpPr>
            <a:spLocks noGrp="1"/>
          </p:cNvSpPr>
          <p:nvPr>
            <p:ph idx="1"/>
          </p:nvPr>
        </p:nvSpPr>
        <p:spPr>
          <a:xfrm>
            <a:off x="304800" y="500042"/>
            <a:ext cx="8686800" cy="571504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algn="just">
              <a:buNone/>
            </a:pPr>
            <a:r>
              <a:rPr lang="bg-BG" sz="3800" b="1" i="1" dirty="0" smtClean="0"/>
              <a:t>   </a:t>
            </a:r>
            <a:r>
              <a:rPr lang="en-US" sz="3800" b="1" i="1" dirty="0" smtClean="0"/>
              <a:t>		</a:t>
            </a:r>
            <a:r>
              <a:rPr lang="bg-BG" sz="3800" b="1" i="1" dirty="0" smtClean="0"/>
              <a:t> </a:t>
            </a:r>
            <a:r>
              <a:rPr lang="bg-BG" sz="3800" b="1" i="1" u="sng" dirty="0" smtClean="0"/>
              <a:t>Трета стъпка:</a:t>
            </a:r>
            <a:r>
              <a:rPr lang="bg-BG" sz="3800" u="sng" dirty="0" smtClean="0"/>
              <a:t> </a:t>
            </a:r>
          </a:p>
          <a:p>
            <a:pPr algn="just"/>
            <a:endParaRPr lang="bg-BG" sz="2800" dirty="0" smtClean="0"/>
          </a:p>
          <a:p>
            <a:pPr algn="just">
              <a:buNone/>
            </a:pPr>
            <a:r>
              <a:rPr lang="bg-BG" sz="4000" dirty="0" smtClean="0"/>
              <a:t>     	Протоколът съдържа </a:t>
            </a:r>
            <a:r>
              <a:rPr lang="bg-BG" sz="4000" b="1" i="1" dirty="0" smtClean="0"/>
              <a:t>мотивирано предложение за начина на разпореждане с негодните активи</a:t>
            </a:r>
            <a:r>
              <a:rPr lang="bg-BG" sz="4000" dirty="0" smtClean="0"/>
              <a:t> </a:t>
            </a:r>
          </a:p>
          <a:p>
            <a:pPr algn="just">
              <a:buNone/>
            </a:pPr>
            <a:r>
              <a:rPr lang="bg-BG" sz="4000" dirty="0" smtClean="0"/>
              <a:t>    	– </a:t>
            </a:r>
            <a:r>
              <a:rPr lang="bg-BG" sz="4000" b="1" i="1" u="sng" dirty="0" smtClean="0"/>
              <a:t>възмездно</a:t>
            </a:r>
            <a:r>
              <a:rPr lang="bg-BG" sz="4000" u="sng" dirty="0" smtClean="0"/>
              <a:t> </a:t>
            </a:r>
            <a:r>
              <a:rPr lang="bg-BG" sz="4000" dirty="0" smtClean="0"/>
              <a:t>чрез продажба на търг или</a:t>
            </a:r>
          </a:p>
          <a:p>
            <a:pPr algn="just">
              <a:buNone/>
            </a:pPr>
            <a:r>
              <a:rPr lang="bg-BG" sz="4000" dirty="0" smtClean="0"/>
              <a:t>   		- </a:t>
            </a:r>
            <a:r>
              <a:rPr lang="bg-BG" sz="4000" b="1" i="1" u="sng" dirty="0" smtClean="0"/>
              <a:t>безвъзмездно </a:t>
            </a:r>
            <a:r>
              <a:rPr lang="bg-BG" sz="4000" dirty="0" smtClean="0"/>
              <a:t>чрез дарение на други бюджетни организации. И в двата случая е необходима </a:t>
            </a:r>
            <a:r>
              <a:rPr lang="bg-BG" sz="4000" b="1" i="1" dirty="0" smtClean="0"/>
              <a:t>публичност на обявите </a:t>
            </a:r>
            <a:r>
              <a:rPr lang="bg-BG" sz="4000" dirty="0" smtClean="0"/>
              <a:t>(за провеждане на търг или за дарение) до населението. </a:t>
            </a:r>
          </a:p>
          <a:p>
            <a:pPr algn="just">
              <a:buNone/>
            </a:pPr>
            <a:r>
              <a:rPr lang="bg-BG" sz="4000" dirty="0" smtClean="0"/>
              <a:t>    	Общините провеждат търг за продажба по реда на </a:t>
            </a:r>
            <a:r>
              <a:rPr lang="bg-BG" sz="4000" b="1" i="1" dirty="0" smtClean="0"/>
              <a:t>наредба, приета с решение на общинския съвет. </a:t>
            </a:r>
          </a:p>
          <a:p>
            <a:pPr algn="just">
              <a:buNone/>
            </a:pPr>
            <a:r>
              <a:rPr lang="bg-BG" sz="4000" dirty="0" smtClean="0"/>
              <a:t>   		На физически лица </a:t>
            </a:r>
            <a:r>
              <a:rPr lang="bg-BG" sz="4000" b="1" i="1" dirty="0" smtClean="0"/>
              <a:t>не се </a:t>
            </a:r>
            <a:r>
              <a:rPr lang="bg-BG" sz="4000" dirty="0" smtClean="0"/>
              <a:t>даряват активи, а само на бюджетни организации.</a:t>
            </a:r>
          </a:p>
          <a:p>
            <a:pPr>
              <a:buNone/>
            </a:pPr>
            <a:endParaRPr lang="bg-BG" sz="4000" b="1" dirty="0"/>
          </a:p>
        </p:txBody>
      </p:sp>
      <p:sp>
        <p:nvSpPr>
          <p:cNvPr id="4" name="Slide Number Placeholder 3"/>
          <p:cNvSpPr>
            <a:spLocks noGrp="1"/>
          </p:cNvSpPr>
          <p:nvPr>
            <p:ph type="sldNum" sz="quarter" idx="12"/>
          </p:nvPr>
        </p:nvSpPr>
        <p:spPr/>
        <p:txBody>
          <a:bodyPr/>
          <a:lstStyle/>
          <a:p>
            <a:fld id="{C4EAF6CF-5CD9-4B8B-B269-224AA8ACB598}" type="slidenum">
              <a:rPr lang="bg-BG" smtClean="0"/>
              <a:pPr/>
              <a:t>9</a:t>
            </a:fld>
            <a:endParaRPr lang="bg-BG"/>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11363</TotalTime>
  <Words>126</Words>
  <Application>Microsoft Office PowerPoint</Application>
  <PresentationFormat>On-screen Show (4:3)</PresentationFormat>
  <Paragraphs>135</Paragraphs>
  <Slides>21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Book Antiqua</vt:lpstr>
      <vt:lpstr>Calibri</vt:lpstr>
      <vt:lpstr>Lucida Sans</vt:lpstr>
      <vt:lpstr>Times New Roman</vt:lpstr>
      <vt:lpstr>Wingdings 2</vt:lpstr>
      <vt:lpstr>Trek</vt:lpstr>
      <vt:lpstr>Тема 10: Бракуване и унищожаване на активи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Windows User</cp:lastModifiedBy>
  <cp:revision>1667</cp:revision>
  <dcterms:created xsi:type="dcterms:W3CDTF">2013-07-04T10:48:42Z</dcterms:created>
  <dcterms:modified xsi:type="dcterms:W3CDTF">2023-01-02T16:24:10Z</dcterms:modified>
</cp:coreProperties>
</file>