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4" r:id="rId1"/>
  </p:sldMasterIdLst>
  <p:notesMasterIdLst>
    <p:notesMasterId r:id="rId37"/>
  </p:notesMasterIdLst>
  <p:sldIdLst>
    <p:sldId id="363" r:id="rId2"/>
    <p:sldId id="330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60" r:id="rId33"/>
    <p:sldId id="361" r:id="rId34"/>
    <p:sldId id="362" r:id="rId35"/>
    <p:sldId id="257" r:id="rId3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9933FF"/>
    <a:srgbClr val="CDFFF9"/>
    <a:srgbClr val="C1FFDA"/>
    <a:srgbClr val="B8F2FE"/>
    <a:srgbClr val="B0FECA"/>
    <a:srgbClr val="FF4747"/>
    <a:srgbClr val="3EFA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33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944CF-9FA7-452B-9261-FAC3BAABA4F7}" type="datetimeFigureOut">
              <a:rPr lang="en-US" smtClean="0"/>
              <a:pPr/>
              <a:t>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FE84A-66E4-44AF-BA3E-A0DFB2B245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17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00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47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52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FE84A-66E4-44AF-BA3E-A0DFB2B2456A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4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6BD6-9DD8-43F3-B000-C80F695C302B}" type="datetime1">
              <a:rPr lang="bg-BG" smtClean="0"/>
              <a:t>2.1.2023 г.</a:t>
            </a:fld>
            <a:endParaRPr lang="bg-BG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DCC83-E435-4029-8789-9174982E6190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02499-AF7A-4C9E-8BF6-15BC2FC93643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ACDF-4964-4968-97EF-1A481892D8CA}" type="datetime1">
              <a:rPr lang="bg-BG" smtClean="0"/>
              <a:t>2.1.2023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7721-A775-4DFF-ADD9-F22F1F0719ED}" type="datetime1">
              <a:rPr lang="bg-BG" smtClean="0"/>
              <a:t>2.1.2023 г.</a:t>
            </a:fld>
            <a:endParaRPr lang="bg-BG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5E03D-C8D1-4B9F-B7FB-319D22237F60}" type="datetime1">
              <a:rPr lang="bg-BG" smtClean="0"/>
              <a:t>2.1.2023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ED48-2B4D-41A8-B095-842431C16976}" type="datetime1">
              <a:rPr lang="bg-BG" smtClean="0"/>
              <a:t>2.1.2023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8D17-BE8D-4592-90FE-335D45B04C50}" type="datetime1">
              <a:rPr lang="bg-BG" smtClean="0"/>
              <a:t>2.1.2023 г.</a:t>
            </a:fld>
            <a:endParaRPr lang="bg-BG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3D1E9-28F1-4B78-8E52-AA3C23ED5771}" type="datetime1">
              <a:rPr lang="bg-BG" smtClean="0"/>
              <a:t>2.1.2023 г.</a:t>
            </a:fld>
            <a:endParaRPr lang="bg-BG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787E-6DB0-47AB-91B5-8CD40F82E2F2}" type="datetime1">
              <a:rPr lang="bg-BG" smtClean="0"/>
              <a:t>2.1.2023 г.</a:t>
            </a:fld>
            <a:endParaRPr lang="bg-BG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9EDDF-3340-4F80-BF80-3B1299B27ABA}" type="datetime1">
              <a:rPr lang="bg-BG" smtClean="0"/>
              <a:t>2.1.2023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8D58E2-C948-4133-BBAF-06DD65B9EEFD}" type="datetime1">
              <a:rPr lang="bg-BG" smtClean="0"/>
              <a:t>2.1.2023 г.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EAF6CF-5CD9-4B8B-B269-224AA8ACB598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3212976"/>
            <a:ext cx="8458200" cy="3337949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g-BG" sz="2400" b="1" dirty="0" smtClean="0"/>
              <a:t>Тема </a:t>
            </a:r>
            <a:r>
              <a:rPr lang="en-US" sz="2400" b="1" dirty="0"/>
              <a:t>9</a:t>
            </a:r>
            <a:r>
              <a:rPr lang="bg-BG" sz="2400" b="1" dirty="0"/>
              <a:t>: </a:t>
            </a:r>
            <a:r>
              <a:rPr lang="bg-BG" sz="2400" b="1" dirty="0" smtClean="0"/>
              <a:t> </a:t>
            </a:r>
            <a:r>
              <a:rPr lang="bg-BG" sz="2400" b="1" dirty="0"/>
              <a:t>Инвентаризация на активите и пасивите в бюджетната организация. Етапи –</a:t>
            </a:r>
            <a:r>
              <a:rPr lang="en-US" sz="2400" b="1" dirty="0"/>
              <a:t> </a:t>
            </a:r>
            <a:r>
              <a:rPr lang="bg-BG" sz="2400" b="1" dirty="0"/>
              <a:t>подготовка, провеждане, документиране и </a:t>
            </a:r>
            <a:r>
              <a:rPr lang="bg-BG" sz="2400" b="1" dirty="0" smtClean="0"/>
              <a:t>осчетоводяване</a:t>
            </a:r>
            <a:r>
              <a:rPr lang="bg-BG" sz="2800" b="1" dirty="0"/>
              <a:t/>
            </a:r>
            <a:br>
              <a:rPr lang="bg-BG" sz="2800" b="1" dirty="0"/>
            </a:br>
            <a:endParaRPr lang="bg-BG" sz="2800" b="1" i="1" cap="none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2655"/>
            <a:ext cx="8458200" cy="268404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endParaRPr lang="bg-BG" sz="40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sz="3600" b="1" i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bg-BG" sz="4400" b="1" dirty="0" smtClean="0">
                <a:solidFill>
                  <a:schemeClr val="accent1">
                    <a:lumMod val="75000"/>
                  </a:schemeClr>
                </a:solidFill>
              </a:rPr>
              <a:t>Бюджетно счетоводство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endParaRPr lang="bg-BG" sz="4400" b="1" dirty="0"/>
          </a:p>
        </p:txBody>
      </p:sp>
      <p:sp>
        <p:nvSpPr>
          <p:cNvPr id="4" name="Rectangle 3"/>
          <p:cNvSpPr/>
          <p:nvPr/>
        </p:nvSpPr>
        <p:spPr>
          <a:xfrm>
            <a:off x="323528" y="5478135"/>
            <a:ext cx="8458200" cy="1269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 err="1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Този</a:t>
            </a:r>
            <a:r>
              <a:rPr lang="en-US" sz="1400" i="1" dirty="0" smtClean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създаден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съгласно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Административен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BG05SFOP001-2.015-0001-C01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Повишаване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квалификацията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общинските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служители“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предоставяне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безвъзмездна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Оперативна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„Добро управление“,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съфинансирана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съюз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</a:t>
            </a:r>
            <a:r>
              <a:rPr lang="ru-RU" sz="1400" i="1" dirty="0" err="1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Европейския</a:t>
            </a:r>
            <a:r>
              <a:rPr lang="ru-RU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социален фонд.</a:t>
            </a:r>
            <a:r>
              <a:rPr lang="ru-RU" sz="16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www.eufunds.bg</a:t>
            </a:r>
            <a:r>
              <a:rPr lang="en-US" sz="1400" i="1" dirty="0">
                <a:solidFill>
                  <a:srgbClr val="549E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i="1" dirty="0">
              <a:solidFill>
                <a:srgbClr val="549E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332656"/>
            <a:ext cx="2074486" cy="8285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6425" y="354799"/>
            <a:ext cx="1705303" cy="82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936" y="362767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33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14356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bg-BG" b="1" dirty="0" smtClean="0">
                <a:solidFill>
                  <a:schemeClr val="tx1"/>
                </a:solidFill>
              </a:rPr>
              <a:t>3.  </a:t>
            </a:r>
            <a:r>
              <a:rPr lang="bg-BG" b="1" u="sng" dirty="0" smtClean="0">
                <a:solidFill>
                  <a:schemeClr val="tx1"/>
                </a:solidFill>
              </a:rPr>
              <a:t>Нематериалните дълготрайни активи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:</a:t>
            </a:r>
          </a:p>
          <a:p>
            <a:pPr lvl="0"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- инвентаризацията се извършва чрез проверка на документите за тяхното придобиване</a:t>
            </a:r>
            <a:r>
              <a:rPr lang="bg-BG" dirty="0" smtClean="0">
                <a:solidFill>
                  <a:schemeClr val="tx1"/>
                </a:solidFill>
              </a:rPr>
              <a:t> и на документите за собственост, тъй като много от тях нямат друг материален носител освен специфичния документ – разрешителното за ползване или собственост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bg-BG" dirty="0" smtClean="0">
                <a:solidFill>
                  <a:schemeClr val="tx1"/>
                </a:solidFill>
              </a:rPr>
              <a:t>при тези, за които е възможно се извършва и преброяване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bg-BG" dirty="0" smtClean="0">
                <a:solidFill>
                  <a:schemeClr val="tx1"/>
                </a:solidFill>
              </a:rPr>
              <a:t>;</a:t>
            </a:r>
          </a:p>
          <a:p>
            <a:pPr lvl="0"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		</a:t>
            </a:r>
            <a:r>
              <a:rPr lang="bg-BG" i="1" dirty="0" smtClean="0">
                <a:solidFill>
                  <a:schemeClr val="tx1"/>
                </a:solidFill>
              </a:rPr>
              <a:t> Например,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i="1" dirty="0" smtClean="0">
                <a:solidFill>
                  <a:schemeClr val="tx1"/>
                </a:solidFill>
              </a:rPr>
              <a:t>лицензии, патенти </a:t>
            </a:r>
            <a:r>
              <a:rPr lang="bg-BG" dirty="0" smtClean="0">
                <a:solidFill>
                  <a:schemeClr val="tx1"/>
                </a:solidFill>
              </a:rPr>
              <a:t>и др., т.е. такива, които нямат веществен характер и не могат да се измерят, преброят или претеглят. На тях се извършва </a:t>
            </a:r>
            <a:r>
              <a:rPr lang="bg-BG" b="1" i="1" dirty="0" smtClean="0">
                <a:solidFill>
                  <a:schemeClr val="tx1"/>
                </a:solidFill>
              </a:rPr>
              <a:t>документална инвентаризация чрез преглед на създадената документация</a:t>
            </a:r>
            <a:r>
              <a:rPr lang="bg-BG" dirty="0" smtClean="0">
                <a:solidFill>
                  <a:schemeClr val="tx1"/>
                </a:solidFill>
              </a:rPr>
              <a:t> във връзка с тяхното придобиване и изполване в бюджетната организация.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bg-BG" dirty="0" smtClean="0"/>
              <a:t>        </a:t>
            </a:r>
          </a:p>
          <a:p>
            <a:pPr lvl="0">
              <a:buNone/>
            </a:pPr>
            <a:r>
              <a:rPr lang="bg-BG" sz="5000" dirty="0" smtClean="0">
                <a:solidFill>
                  <a:schemeClr val="tx1"/>
                </a:solidFill>
              </a:rPr>
              <a:t>    		</a:t>
            </a:r>
            <a:r>
              <a:rPr lang="bg-BG" sz="5000" b="1" dirty="0" smtClean="0">
                <a:solidFill>
                  <a:schemeClr val="tx1"/>
                </a:solidFill>
              </a:rPr>
              <a:t> </a:t>
            </a:r>
            <a:r>
              <a:rPr lang="bg-BG" sz="9600" b="1" dirty="0" smtClean="0">
                <a:solidFill>
                  <a:schemeClr val="tx1"/>
                </a:solidFill>
              </a:rPr>
              <a:t>4</a:t>
            </a:r>
            <a:r>
              <a:rPr lang="bg-BG" sz="9600" dirty="0" smtClean="0">
                <a:solidFill>
                  <a:schemeClr val="tx1"/>
                </a:solidFill>
              </a:rPr>
              <a:t>. </a:t>
            </a:r>
            <a:r>
              <a:rPr lang="bg-BG" sz="9600" b="1" u="sng" dirty="0" smtClean="0">
                <a:solidFill>
                  <a:schemeClr val="tx1"/>
                </a:solidFill>
              </a:rPr>
              <a:t>Касовата наличност:</a:t>
            </a:r>
            <a:r>
              <a:rPr lang="bg-BG" sz="9600" dirty="0" smtClean="0">
                <a:solidFill>
                  <a:schemeClr val="tx1"/>
                </a:solidFill>
              </a:rPr>
              <a:t> </a:t>
            </a:r>
          </a:p>
          <a:p>
            <a:pPr lvl="0"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 Инвентаризацията се извършва </a:t>
            </a:r>
            <a:r>
              <a:rPr lang="bg-BG" sz="9600" b="1" i="1" dirty="0" smtClean="0">
                <a:solidFill>
                  <a:schemeClr val="tx1"/>
                </a:solidFill>
              </a:rPr>
              <a:t>чрез </a:t>
            </a:r>
            <a:r>
              <a:rPr lang="bg-BG" sz="9600" b="1" i="1" u="sng" dirty="0" smtClean="0">
                <a:solidFill>
                  <a:schemeClr val="tx1"/>
                </a:solidFill>
              </a:rPr>
              <a:t>преброяване на паричните наличности в лева и във валута</a:t>
            </a:r>
            <a:r>
              <a:rPr lang="bg-BG" sz="9600" u="sng" dirty="0" smtClean="0">
                <a:solidFill>
                  <a:schemeClr val="tx1"/>
                </a:solidFill>
              </a:rPr>
              <a:t>, </a:t>
            </a:r>
            <a:r>
              <a:rPr lang="bg-BG" sz="9600" b="1" i="1" u="sng" dirty="0" smtClean="0">
                <a:solidFill>
                  <a:schemeClr val="tx1"/>
                </a:solidFill>
              </a:rPr>
              <a:t>ценните книжа, наличните таксови марки и други ценности</a:t>
            </a:r>
            <a:r>
              <a:rPr lang="bg-BG" sz="9600" b="1" i="1" dirty="0" smtClean="0">
                <a:solidFill>
                  <a:schemeClr val="tx1"/>
                </a:solidFill>
              </a:rPr>
              <a:t>,</a:t>
            </a:r>
            <a:r>
              <a:rPr lang="bg-BG" sz="9600" dirty="0" smtClean="0">
                <a:solidFill>
                  <a:schemeClr val="tx1"/>
                </a:solidFill>
              </a:rPr>
              <a:t> които се намират в касата на бюджетната организация.</a:t>
            </a:r>
          </a:p>
          <a:p>
            <a:pPr lvl="0"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Валутата, намираща се в касата се преброява по видове. </a:t>
            </a:r>
          </a:p>
          <a:p>
            <a:pPr lvl="0"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	При инвентаризация на касата </a:t>
            </a:r>
            <a:r>
              <a:rPr lang="bg-BG" sz="9600" b="1" i="1" dirty="0" smtClean="0">
                <a:solidFill>
                  <a:schemeClr val="tx1"/>
                </a:solidFill>
              </a:rPr>
              <a:t>не се включват документи или разписки. </a:t>
            </a:r>
            <a:endParaRPr lang="bg-BG" sz="9600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		 </a:t>
            </a:r>
            <a:r>
              <a:rPr lang="bg-BG" sz="9600" b="1" i="1" u="sng" dirty="0" smtClean="0">
                <a:solidFill>
                  <a:schemeClr val="tx1"/>
                </a:solidFill>
              </a:rPr>
              <a:t>Чужди пари и други движими ценности</a:t>
            </a:r>
            <a:r>
              <a:rPr lang="bg-BG" sz="9600" dirty="0" smtClean="0">
                <a:solidFill>
                  <a:schemeClr val="tx1"/>
                </a:solidFill>
              </a:rPr>
              <a:t>, които са постъпили в касата без законово основание се считат за собственост на организацията, тъй като в касата не се съхраняват ценности, които са чужда собственост до доказване на противното.</a:t>
            </a:r>
          </a:p>
          <a:p>
            <a:pPr lvl="0"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	За резултатите от инвентаризацията се съставя </a:t>
            </a:r>
            <a:r>
              <a:rPr lang="bg-BG" sz="9600" b="1" i="1" u="sng" dirty="0" smtClean="0">
                <a:solidFill>
                  <a:schemeClr val="tx1"/>
                </a:solidFill>
              </a:rPr>
              <a:t>акт за касова наличност</a:t>
            </a:r>
            <a:r>
              <a:rPr lang="bg-BG" sz="9600" b="1" i="1" dirty="0" smtClean="0">
                <a:solidFill>
                  <a:schemeClr val="tx1"/>
                </a:solidFill>
              </a:rPr>
              <a:t>, </a:t>
            </a:r>
            <a:r>
              <a:rPr lang="bg-BG" sz="9600" dirty="0" smtClean="0">
                <a:solidFill>
                  <a:schemeClr val="tx1"/>
                </a:solidFill>
              </a:rPr>
              <a:t>в който се посочва: датата на извършване на инвентаризацията, трите имена на членовете на комисията и на касиера, основанието за извършването на инвентаризацията, фактически остатък и остатъкът по данни на счетоводството в деня на инвентаризацията.</a:t>
            </a:r>
            <a:br>
              <a:rPr lang="bg-BG" sz="9600" dirty="0" smtClean="0">
                <a:solidFill>
                  <a:schemeClr val="tx1"/>
                </a:solidFill>
              </a:rPr>
            </a:br>
            <a:endParaRPr lang="bg-BG" sz="96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8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11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endParaRPr lang="bg-BG" b="1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3800" b="1" i="1" dirty="0" smtClean="0">
                <a:solidFill>
                  <a:schemeClr val="tx1"/>
                </a:solidFill>
              </a:rPr>
              <a:t>		</a:t>
            </a:r>
            <a:r>
              <a:rPr lang="bg-BG" sz="4500" b="1" dirty="0" smtClean="0">
                <a:solidFill>
                  <a:schemeClr val="tx1"/>
                </a:solidFill>
              </a:rPr>
              <a:t>5</a:t>
            </a:r>
            <a:r>
              <a:rPr lang="bg-BG" sz="4500" b="1" u="sng" dirty="0" smtClean="0">
                <a:solidFill>
                  <a:schemeClr val="tx1"/>
                </a:solidFill>
              </a:rPr>
              <a:t>. </a:t>
            </a:r>
            <a:r>
              <a:rPr lang="bg-BG" sz="4500" b="1" u="sng" dirty="0" err="1" smtClean="0">
                <a:solidFill>
                  <a:schemeClr val="tx1"/>
                </a:solidFill>
              </a:rPr>
              <a:t>Задбалансово</a:t>
            </a:r>
            <a:r>
              <a:rPr lang="bg-BG" sz="4500" b="1" u="sng" dirty="0" smtClean="0">
                <a:solidFill>
                  <a:schemeClr val="tx1"/>
                </a:solidFill>
              </a:rPr>
              <a:t> отчитани активи</a:t>
            </a:r>
          </a:p>
          <a:p>
            <a:pPr lvl="0">
              <a:buNone/>
            </a:pPr>
            <a:endParaRPr lang="bg-BG" sz="4500" b="1" i="1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4500" dirty="0" smtClean="0">
                <a:solidFill>
                  <a:schemeClr val="tx1"/>
                </a:solidFill>
              </a:rPr>
              <a:t>     	На инвентаризиране подлежат и задбалансово отчетените активи, включително и активите, осчетоводени по задбалансова </a:t>
            </a:r>
            <a:r>
              <a:rPr lang="bg-BG" sz="4500" b="1" dirty="0" smtClean="0">
                <a:solidFill>
                  <a:schemeClr val="tx1"/>
                </a:solidFill>
              </a:rPr>
              <a:t>сметка 9909 </a:t>
            </a:r>
            <a:r>
              <a:rPr lang="bg-BG" sz="4500" i="1" dirty="0" smtClean="0">
                <a:solidFill>
                  <a:schemeClr val="tx1"/>
                </a:solidFill>
              </a:rPr>
              <a:t>„Други активи в употреба, изписани като разход”, </a:t>
            </a:r>
            <a:r>
              <a:rPr lang="bg-BG" sz="4500" dirty="0" smtClean="0">
                <a:solidFill>
                  <a:schemeClr val="tx1"/>
                </a:solidFill>
              </a:rPr>
              <a:t>като същите </a:t>
            </a:r>
            <a:r>
              <a:rPr lang="bg-BG" sz="4500" b="1" i="1" dirty="0" smtClean="0">
                <a:solidFill>
                  <a:schemeClr val="tx1"/>
                </a:solidFill>
              </a:rPr>
              <a:t>не се обезценяват </a:t>
            </a:r>
            <a:r>
              <a:rPr lang="bg-BG" sz="4500" dirty="0" smtClean="0">
                <a:solidFill>
                  <a:schemeClr val="tx1"/>
                </a:solidFill>
              </a:rPr>
              <a:t>по реда на т. 36 от ДДС № 20 от 2004 г. на МФ.</a:t>
            </a:r>
            <a:endParaRPr lang="en-US" sz="45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4500" dirty="0" smtClean="0">
                <a:solidFill>
                  <a:schemeClr val="tx1"/>
                </a:solidFill>
              </a:rPr>
              <a:t>      	Инвентаризират се всички останали </a:t>
            </a:r>
            <a:r>
              <a:rPr lang="bg-BG" sz="4500" dirty="0" err="1" smtClean="0">
                <a:solidFill>
                  <a:schemeClr val="tx1"/>
                </a:solidFill>
              </a:rPr>
              <a:t>задбалансови</a:t>
            </a:r>
            <a:r>
              <a:rPr lang="bg-BG" sz="4500" dirty="0" smtClean="0">
                <a:solidFill>
                  <a:schemeClr val="tx1"/>
                </a:solidFill>
              </a:rPr>
              <a:t> </a:t>
            </a:r>
            <a:r>
              <a:rPr lang="bg-BG" sz="4500" b="1" dirty="0" smtClean="0">
                <a:solidFill>
                  <a:schemeClr val="tx1"/>
                </a:solidFill>
              </a:rPr>
              <a:t>сметки. </a:t>
            </a:r>
            <a:r>
              <a:rPr lang="bg-BG" sz="4500" dirty="0" smtClean="0">
                <a:solidFill>
                  <a:schemeClr val="tx1"/>
                </a:solidFill>
              </a:rPr>
              <a:t>Резултатите от инвентаризацията се документират по общия ред за другите активи. </a:t>
            </a:r>
          </a:p>
          <a:p>
            <a:pPr algn="just">
              <a:buNone/>
            </a:pPr>
            <a:r>
              <a:rPr lang="bg-BG" sz="4500" dirty="0" smtClean="0">
                <a:solidFill>
                  <a:schemeClr val="tx1"/>
                </a:solidFill>
              </a:rPr>
              <a:t> 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bg-BG" b="1" i="1" dirty="0" smtClean="0"/>
              <a:t>		</a:t>
            </a:r>
            <a:r>
              <a:rPr lang="bg-BG" sz="11200" b="1" dirty="0" smtClean="0"/>
              <a:t>6</a:t>
            </a:r>
            <a:r>
              <a:rPr lang="bg-BG" sz="11200" b="1" u="sng" dirty="0" smtClean="0"/>
              <a:t>.   </a:t>
            </a:r>
            <a:r>
              <a:rPr lang="bg-BG" sz="11200" b="1" u="sng" dirty="0" smtClean="0">
                <a:solidFill>
                  <a:schemeClr val="tx1"/>
                </a:solidFill>
              </a:rPr>
              <a:t>Разчети</a:t>
            </a:r>
            <a:endParaRPr lang="bg-BG" sz="112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Бюджетната организация инвентаризира разчетите си </a:t>
            </a:r>
            <a:r>
              <a:rPr lang="bg-BG" sz="9600" b="1" i="1" dirty="0" smtClean="0">
                <a:solidFill>
                  <a:schemeClr val="tx1"/>
                </a:solidFill>
              </a:rPr>
              <a:t>чрез писма, които изпраща до контрагентите си (всички физически или юридически лица),</a:t>
            </a:r>
            <a:r>
              <a:rPr lang="bg-BG" sz="9600" dirty="0" smtClean="0">
                <a:solidFill>
                  <a:schemeClr val="tx1"/>
                </a:solidFill>
              </a:rPr>
              <a:t> с които има неуредени разчети към 31 декември 2022 г.   </a:t>
            </a: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Извлеченията с остатъците по аналитични счетоводни сметки и </a:t>
            </a:r>
            <a:r>
              <a:rPr lang="bg-BG" sz="9600" b="1" i="1" dirty="0" smtClean="0">
                <a:solidFill>
                  <a:schemeClr val="tx1"/>
                </a:solidFill>
              </a:rPr>
              <a:t>писма-искания за потвърждаване на остатъците </a:t>
            </a:r>
            <a:r>
              <a:rPr lang="bg-BG" sz="9600" dirty="0" smtClean="0">
                <a:solidFill>
                  <a:schemeClr val="tx1"/>
                </a:solidFill>
              </a:rPr>
              <a:t>се изпращат от бюджетната организация до контрагентите, които трябва да потвърдят информацията за салдата по сметките или да възразят в срока, определен в писмото на бюджетната организация.</a:t>
            </a: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При </a:t>
            </a:r>
            <a:r>
              <a:rPr lang="bg-BG" sz="9600" b="1" i="1" dirty="0" smtClean="0">
                <a:solidFill>
                  <a:schemeClr val="tx1"/>
                </a:solidFill>
              </a:rPr>
              <a:t>различия</a:t>
            </a:r>
            <a:r>
              <a:rPr lang="bg-BG" sz="9600" dirty="0" smtClean="0">
                <a:solidFill>
                  <a:schemeClr val="tx1"/>
                </a:solidFill>
              </a:rPr>
              <a:t> между двете страни (по натуралните и стойностни параметри), същите се уточняват отново. </a:t>
            </a: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При невъзможност да се постигне съгласие със съответните контрагенти за уреждане на констатираните различия в счетоводните записвания, организацията, която е заинтересована, поставя проблема за решаване по </a:t>
            </a:r>
            <a:r>
              <a:rPr lang="bg-BG" sz="9600" b="1" i="1" dirty="0" smtClean="0">
                <a:solidFill>
                  <a:schemeClr val="tx1"/>
                </a:solidFill>
              </a:rPr>
              <a:t>съдебен ред.</a:t>
            </a:r>
          </a:p>
          <a:p>
            <a:pPr algn="just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 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	</a:t>
            </a:r>
            <a:r>
              <a:rPr lang="bg-BG" sz="2600" b="1" dirty="0" smtClean="0">
                <a:solidFill>
                  <a:schemeClr val="tx1"/>
                </a:solidFill>
              </a:rPr>
              <a:t>7. </a:t>
            </a:r>
            <a:r>
              <a:rPr lang="bg-BG" sz="2600" b="1" u="sng" dirty="0" smtClean="0">
                <a:solidFill>
                  <a:schemeClr val="tx1"/>
                </a:solidFill>
              </a:rPr>
              <a:t>Движимите културни ценности</a:t>
            </a:r>
            <a:endParaRPr lang="bg-BG" sz="26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400" dirty="0" smtClean="0">
                <a:solidFill>
                  <a:schemeClr val="tx1"/>
                </a:solidFill>
              </a:rPr>
              <a:t>     	Инвентаризацията на движимите ценности в музеите се извършва съгласно изискванията на </a:t>
            </a:r>
            <a:r>
              <a:rPr lang="bg-BG" sz="2400" b="1" dirty="0" smtClean="0">
                <a:solidFill>
                  <a:schemeClr val="tx1"/>
                </a:solidFill>
              </a:rPr>
              <a:t>издадената от  </a:t>
            </a:r>
            <a:r>
              <a:rPr lang="bg-BG" sz="2400" b="1" i="1" dirty="0" smtClean="0">
                <a:solidFill>
                  <a:schemeClr val="tx1"/>
                </a:solidFill>
              </a:rPr>
              <a:t>Министерството на културата Наредба № Н- 6 от 11 декември 2009 г. за формиране и управление на музейните фондове. (ДВ бр. 2, 2010 г.).</a:t>
            </a:r>
          </a:p>
          <a:p>
            <a:pPr algn="just">
              <a:buNone/>
            </a:pPr>
            <a:r>
              <a:rPr lang="ru-RU" sz="2400" b="1" dirty="0" smtClean="0"/>
              <a:t>     	Чл. 30.</a:t>
            </a:r>
            <a:r>
              <a:rPr lang="ru-RU" sz="2400" dirty="0" smtClean="0"/>
              <a:t> (</a:t>
            </a:r>
            <a:r>
              <a:rPr lang="ru-RU" sz="2400" dirty="0" err="1" smtClean="0"/>
              <a:t>Изм</a:t>
            </a:r>
            <a:r>
              <a:rPr lang="ru-RU" sz="2400" dirty="0" smtClean="0"/>
              <a:t>. - ДВ, </a:t>
            </a:r>
            <a:r>
              <a:rPr lang="ru-RU" sz="2400" dirty="0" err="1" smtClean="0"/>
              <a:t>бр</a:t>
            </a:r>
            <a:r>
              <a:rPr lang="ru-RU" sz="2400" dirty="0" smtClean="0"/>
              <a:t>. 87 от 2020 г., в сила от 09.10.2020 г.) </a:t>
            </a:r>
          </a:p>
          <a:p>
            <a:pPr algn="just">
              <a:buNone/>
            </a:pPr>
            <a:r>
              <a:rPr lang="ru-RU" sz="2400" dirty="0" smtClean="0"/>
              <a:t>     	(1) </a:t>
            </a:r>
            <a:r>
              <a:rPr lang="ru-RU" sz="2400" dirty="0" err="1" smtClean="0"/>
              <a:t>Инвентаризацията</a:t>
            </a:r>
            <a:r>
              <a:rPr lang="ru-RU" sz="2400" dirty="0" smtClean="0"/>
              <a:t> на </a:t>
            </a:r>
            <a:r>
              <a:rPr lang="ru-RU" sz="2400" b="1" dirty="0" err="1" smtClean="0"/>
              <a:t>движимите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културни</a:t>
            </a:r>
            <a:r>
              <a:rPr lang="ru-RU" sz="2400" b="1" dirty="0" smtClean="0"/>
              <a:t> ценности </a:t>
            </a:r>
            <a:r>
              <a:rPr lang="ru-RU" sz="2400" dirty="0" smtClean="0"/>
              <a:t>по чл. 29, ал. 2, т. 1 се </a:t>
            </a:r>
            <a:r>
              <a:rPr lang="ru-RU" sz="2400" dirty="0" err="1" smtClean="0"/>
              <a:t>извършва</a:t>
            </a:r>
            <a:r>
              <a:rPr lang="ru-RU" sz="2400" dirty="0" smtClean="0"/>
              <a:t>, </a:t>
            </a:r>
            <a:r>
              <a:rPr lang="ru-RU" sz="2400" dirty="0" err="1" smtClean="0"/>
              <a:t>както</a:t>
            </a:r>
            <a:r>
              <a:rPr lang="ru-RU" sz="2400" dirty="0" smtClean="0"/>
              <a:t> </a:t>
            </a:r>
            <a:r>
              <a:rPr lang="ru-RU" sz="2400" dirty="0" err="1" smtClean="0"/>
              <a:t>следва</a:t>
            </a:r>
            <a:r>
              <a:rPr lang="ru-RU" sz="2400" dirty="0" smtClean="0"/>
              <a:t>:</a:t>
            </a:r>
          </a:p>
          <a:p>
            <a:pPr algn="just">
              <a:buNone/>
            </a:pPr>
            <a:r>
              <a:rPr lang="ru-RU" sz="2400" dirty="0" smtClean="0"/>
              <a:t>     	1</a:t>
            </a:r>
            <a:r>
              <a:rPr lang="ru-RU" sz="2400" b="1" i="1" dirty="0" smtClean="0"/>
              <a:t>. </a:t>
            </a:r>
            <a:r>
              <a:rPr lang="ru-RU" sz="2400" b="1" i="1" u="sng" dirty="0" err="1" smtClean="0"/>
              <a:t>пълна</a:t>
            </a:r>
            <a:r>
              <a:rPr lang="ru-RU" sz="2400" b="1" i="1" dirty="0" smtClean="0"/>
              <a:t> инвентаризация </a:t>
            </a:r>
            <a:r>
              <a:rPr lang="ru-RU" sz="2400" dirty="0" smtClean="0"/>
              <a:t>на </a:t>
            </a:r>
            <a:r>
              <a:rPr lang="ru-RU" sz="2400" dirty="0" err="1" smtClean="0"/>
              <a:t>основния</a:t>
            </a:r>
            <a:r>
              <a:rPr lang="ru-RU" sz="2400" dirty="0" smtClean="0"/>
              <a:t> и </a:t>
            </a:r>
            <a:r>
              <a:rPr lang="ru-RU" sz="2400" dirty="0" err="1" smtClean="0"/>
              <a:t>обменния</a:t>
            </a:r>
            <a:r>
              <a:rPr lang="ru-RU" sz="2400" dirty="0" smtClean="0"/>
              <a:t> фонд - един </a:t>
            </a:r>
            <a:r>
              <a:rPr lang="ru-RU" sz="2400" dirty="0" err="1" smtClean="0"/>
              <a:t>път</a:t>
            </a:r>
            <a:r>
              <a:rPr lang="ru-RU" sz="2400" dirty="0" smtClean="0"/>
              <a:t> на пет </a:t>
            </a:r>
            <a:r>
              <a:rPr lang="ru-RU" sz="2400" dirty="0" err="1" smtClean="0"/>
              <a:t>години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като</a:t>
            </a:r>
            <a:r>
              <a:rPr lang="ru-RU" sz="2400" dirty="0" smtClean="0"/>
              <a:t> се </a:t>
            </a:r>
            <a:r>
              <a:rPr lang="ru-RU" sz="2400" dirty="0" err="1" smtClean="0"/>
              <a:t>включват</a:t>
            </a:r>
            <a:r>
              <a:rPr lang="ru-RU" sz="2400" dirty="0" smtClean="0"/>
              <a:t> </a:t>
            </a:r>
            <a:r>
              <a:rPr lang="ru-RU" sz="2400" dirty="0" err="1" smtClean="0"/>
              <a:t>всички</a:t>
            </a:r>
            <a:r>
              <a:rPr lang="ru-RU" sz="2400" dirty="0" smtClean="0"/>
              <a:t> </a:t>
            </a:r>
            <a:r>
              <a:rPr lang="ru-RU" sz="2400" dirty="0" err="1" smtClean="0"/>
              <a:t>движими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културни</a:t>
            </a:r>
            <a:r>
              <a:rPr lang="ru-RU" sz="2400" dirty="0" smtClean="0"/>
              <a:t> ценности, а </a:t>
            </a:r>
            <a:r>
              <a:rPr lang="ru-RU" sz="2400" dirty="0" err="1" smtClean="0"/>
              <a:t>когато</a:t>
            </a:r>
            <a:r>
              <a:rPr lang="ru-RU" sz="2400" dirty="0" smtClean="0"/>
              <a:t> те </a:t>
            </a:r>
            <a:r>
              <a:rPr lang="ru-RU" sz="2400" dirty="0" err="1" smtClean="0"/>
              <a:t>са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повече</a:t>
            </a:r>
            <a:r>
              <a:rPr lang="ru-RU" sz="2400" dirty="0" smtClean="0"/>
              <a:t> от 400 - ежегодно;</a:t>
            </a:r>
          </a:p>
          <a:p>
            <a:pPr algn="just">
              <a:buNone/>
            </a:pPr>
            <a:r>
              <a:rPr lang="ru-RU" sz="2400" dirty="0" smtClean="0"/>
              <a:t>    		 2. инвентаризация на </a:t>
            </a:r>
            <a:r>
              <a:rPr lang="ru-RU" sz="2400" dirty="0" err="1" smtClean="0"/>
              <a:t>движимите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културни</a:t>
            </a:r>
            <a:r>
              <a:rPr lang="ru-RU" sz="2400" dirty="0" smtClean="0"/>
              <a:t> ценности от </a:t>
            </a:r>
            <a:r>
              <a:rPr lang="ru-RU" sz="2400" b="1" i="1" u="sng" dirty="0" err="1" smtClean="0"/>
              <a:t>благородни</a:t>
            </a:r>
            <a:r>
              <a:rPr lang="ru-RU" sz="2400" b="1" i="1" u="sng" dirty="0" smtClean="0"/>
              <a:t> метали и </a:t>
            </a:r>
            <a:r>
              <a:rPr lang="ru-RU" sz="2400" b="1" i="1" u="sng" dirty="0" err="1" smtClean="0"/>
              <a:t>скъпоценни</a:t>
            </a:r>
            <a:r>
              <a:rPr lang="ru-RU" sz="2400" b="1" i="1" u="sng" dirty="0" smtClean="0"/>
              <a:t> </a:t>
            </a:r>
            <a:r>
              <a:rPr lang="ru-RU" sz="2400" b="1" i="1" u="sng" dirty="0" err="1" smtClean="0"/>
              <a:t>камън</a:t>
            </a:r>
            <a:r>
              <a:rPr lang="ru-RU" sz="2400" b="1" i="1" dirty="0" err="1" smtClean="0"/>
              <a:t>и</a:t>
            </a:r>
            <a:r>
              <a:rPr lang="ru-RU" sz="2400" b="1" i="1" dirty="0" smtClean="0"/>
              <a:t> или </a:t>
            </a:r>
            <a:r>
              <a:rPr lang="ru-RU" sz="2400" b="1" i="1" dirty="0" err="1" smtClean="0"/>
              <a:t>украсени</a:t>
            </a:r>
            <a:r>
              <a:rPr lang="ru-RU" sz="2400" b="1" i="1" dirty="0" smtClean="0"/>
              <a:t> с </a:t>
            </a:r>
            <a:r>
              <a:rPr lang="ru-RU" sz="2400" b="1" i="1" dirty="0" err="1" smtClean="0"/>
              <a:t>тях</a:t>
            </a:r>
            <a:r>
              <a:rPr lang="ru-RU" sz="2400" dirty="0" smtClean="0"/>
              <a:t>, </a:t>
            </a:r>
            <a:r>
              <a:rPr lang="ru-RU" sz="2400" dirty="0" err="1" smtClean="0"/>
              <a:t>както</a:t>
            </a:r>
            <a:r>
              <a:rPr lang="ru-RU" sz="2400" dirty="0" smtClean="0"/>
              <a:t> и на </a:t>
            </a:r>
            <a:r>
              <a:rPr lang="ru-RU" sz="2400" dirty="0" err="1" smtClean="0"/>
              <a:t>вписаните</a:t>
            </a:r>
            <a:r>
              <a:rPr lang="ru-RU" sz="2400" dirty="0" smtClean="0"/>
              <a:t> в </a:t>
            </a:r>
            <a:r>
              <a:rPr lang="ru-RU" sz="2400" dirty="0" err="1" smtClean="0"/>
              <a:t>регистъра</a:t>
            </a:r>
            <a:r>
              <a:rPr lang="ru-RU" sz="2400" dirty="0" smtClean="0"/>
              <a:t> по чл. 102, ал. 1 от ЗКН - ежегодно;</a:t>
            </a:r>
          </a:p>
          <a:p>
            <a:pPr algn="just">
              <a:buNone/>
            </a:pPr>
            <a:r>
              <a:rPr lang="ru-RU" sz="2400" dirty="0" smtClean="0"/>
              <a:t>     	3. инвентаризация по </a:t>
            </a:r>
            <a:r>
              <a:rPr lang="ru-RU" sz="2400" b="1" i="1" u="sng" dirty="0" err="1" smtClean="0"/>
              <a:t>репрезентативния</a:t>
            </a:r>
            <a:r>
              <a:rPr lang="ru-RU" sz="2400" b="1" i="1" u="sng" dirty="0" smtClean="0"/>
              <a:t> метод - ежегодно</a:t>
            </a:r>
            <a:r>
              <a:rPr lang="ru-RU" sz="2400" u="sng" dirty="0" smtClean="0"/>
              <a:t>.</a:t>
            </a:r>
          </a:p>
          <a:p>
            <a:pPr algn="just">
              <a:buNone/>
            </a:pPr>
            <a:endParaRPr lang="bg-BG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b="1" dirty="0" smtClean="0"/>
          </a:p>
          <a:p>
            <a:pPr>
              <a:buNone/>
            </a:pPr>
            <a:r>
              <a:rPr lang="ru-RU" sz="8000" dirty="0" smtClean="0"/>
              <a:t>	(2) </a:t>
            </a:r>
            <a:r>
              <a:rPr lang="ru-RU" sz="8000" dirty="0" err="1" smtClean="0"/>
              <a:t>Инвентаризацията</a:t>
            </a:r>
            <a:r>
              <a:rPr lang="ru-RU" sz="8000" dirty="0" smtClean="0"/>
              <a:t> по </a:t>
            </a:r>
            <a:r>
              <a:rPr lang="ru-RU" sz="8000" b="1" u="sng" dirty="0" err="1" smtClean="0"/>
              <a:t>репрезентативния</a:t>
            </a:r>
            <a:r>
              <a:rPr lang="ru-RU" sz="8000" b="1" u="sng" dirty="0" smtClean="0"/>
              <a:t> метод </a:t>
            </a:r>
            <a:r>
              <a:rPr lang="ru-RU" sz="8000" dirty="0" smtClean="0"/>
              <a:t>се </a:t>
            </a:r>
            <a:r>
              <a:rPr lang="ru-RU" sz="8000" dirty="0" err="1" smtClean="0"/>
              <a:t>извършва</a:t>
            </a:r>
            <a:r>
              <a:rPr lang="ru-RU" sz="8000" dirty="0" smtClean="0"/>
              <a:t> в </a:t>
            </a:r>
            <a:r>
              <a:rPr lang="ru-RU" sz="8000" dirty="0" err="1" smtClean="0"/>
              <a:t>рамките</a:t>
            </a:r>
            <a:r>
              <a:rPr lang="ru-RU" sz="8000" dirty="0" smtClean="0"/>
              <a:t> на </a:t>
            </a:r>
            <a:r>
              <a:rPr lang="ru-RU" sz="8000" dirty="0" err="1" smtClean="0"/>
              <a:t>всяка</a:t>
            </a:r>
            <a:r>
              <a:rPr lang="ru-RU" sz="8000" dirty="0" smtClean="0"/>
              <a:t> </a:t>
            </a:r>
            <a:r>
              <a:rPr lang="ru-RU" sz="8000" dirty="0" err="1" smtClean="0"/>
              <a:t>календарна</a:t>
            </a:r>
            <a:r>
              <a:rPr lang="ru-RU" sz="8000" dirty="0" smtClean="0"/>
              <a:t> година на </a:t>
            </a:r>
            <a:r>
              <a:rPr lang="ru-RU" sz="8000" dirty="0" err="1" smtClean="0"/>
              <a:t>всички</a:t>
            </a:r>
            <a:r>
              <a:rPr lang="ru-RU" sz="8000" dirty="0" smtClean="0"/>
              <a:t> </a:t>
            </a:r>
            <a:r>
              <a:rPr lang="ru-RU" sz="8000" dirty="0" err="1" smtClean="0"/>
              <a:t>движими</a:t>
            </a:r>
            <a:r>
              <a:rPr lang="ru-RU" sz="8000" dirty="0" smtClean="0"/>
              <a:t> </a:t>
            </a:r>
            <a:r>
              <a:rPr lang="ru-RU" sz="8000" dirty="0" err="1" smtClean="0"/>
              <a:t>културни</a:t>
            </a:r>
            <a:r>
              <a:rPr lang="ru-RU" sz="8000" dirty="0" smtClean="0"/>
              <a:t> ценности от </a:t>
            </a:r>
            <a:r>
              <a:rPr lang="ru-RU" sz="8000" dirty="0" err="1" smtClean="0"/>
              <a:t>основен</a:t>
            </a:r>
            <a:r>
              <a:rPr lang="ru-RU" sz="8000" dirty="0" smtClean="0"/>
              <a:t> и обменен фонд, </a:t>
            </a:r>
            <a:r>
              <a:rPr lang="ru-RU" sz="8000" dirty="0" err="1" smtClean="0"/>
              <a:t>като</a:t>
            </a:r>
            <a:r>
              <a:rPr lang="ru-RU" sz="8000" dirty="0" smtClean="0"/>
              <a:t> при </a:t>
            </a:r>
            <a:r>
              <a:rPr lang="ru-RU" sz="8000" dirty="0" err="1" smtClean="0"/>
              <a:t>музейни</a:t>
            </a:r>
            <a:r>
              <a:rPr lang="ru-RU" sz="8000" dirty="0" smtClean="0"/>
              <a:t> </a:t>
            </a:r>
            <a:r>
              <a:rPr lang="ru-RU" sz="8000" dirty="0" err="1" smtClean="0"/>
              <a:t>фондове</a:t>
            </a:r>
            <a:r>
              <a:rPr lang="ru-RU" sz="8000" dirty="0" smtClean="0"/>
              <a:t> с </a:t>
            </a:r>
            <a:r>
              <a:rPr lang="ru-RU" sz="8000" dirty="0" err="1" smtClean="0"/>
              <a:t>повече</a:t>
            </a:r>
            <a:r>
              <a:rPr lang="ru-RU" sz="8000" dirty="0" smtClean="0"/>
              <a:t> от 400 </a:t>
            </a:r>
            <a:r>
              <a:rPr lang="ru-RU" sz="8000" dirty="0" err="1" smtClean="0"/>
              <a:t>движими</a:t>
            </a:r>
            <a:r>
              <a:rPr lang="ru-RU" sz="8000" dirty="0" smtClean="0"/>
              <a:t> </a:t>
            </a:r>
            <a:r>
              <a:rPr lang="ru-RU" sz="8000" dirty="0" err="1" smtClean="0"/>
              <a:t>културни</a:t>
            </a:r>
            <a:r>
              <a:rPr lang="ru-RU" sz="8000" dirty="0" smtClean="0"/>
              <a:t> ценности </a:t>
            </a:r>
            <a:r>
              <a:rPr lang="ru-RU" sz="8000" dirty="0" err="1" smtClean="0"/>
              <a:t>тя</a:t>
            </a:r>
            <a:r>
              <a:rPr lang="ru-RU" sz="8000" dirty="0" smtClean="0"/>
              <a:t> </a:t>
            </a:r>
            <a:r>
              <a:rPr lang="ru-RU" sz="8000" dirty="0" err="1" smtClean="0"/>
              <a:t>включва</a:t>
            </a:r>
            <a:r>
              <a:rPr lang="ru-RU" sz="8000" dirty="0" smtClean="0"/>
              <a:t> проверка, </a:t>
            </a:r>
            <a:r>
              <a:rPr lang="ru-RU" sz="8000" dirty="0" err="1" smtClean="0"/>
              <a:t>както</a:t>
            </a:r>
            <a:r>
              <a:rPr lang="ru-RU" sz="8000" dirty="0" smtClean="0"/>
              <a:t> </a:t>
            </a:r>
            <a:r>
              <a:rPr lang="ru-RU" sz="8000" dirty="0" err="1" smtClean="0"/>
              <a:t>следва</a:t>
            </a:r>
            <a:r>
              <a:rPr lang="ru-RU" sz="8000" dirty="0" smtClean="0"/>
              <a:t>:</a:t>
            </a:r>
          </a:p>
          <a:p>
            <a:pPr>
              <a:buNone/>
            </a:pPr>
            <a:r>
              <a:rPr lang="ru-RU" sz="8000" dirty="0" smtClean="0"/>
              <a:t>	1. при </a:t>
            </a:r>
            <a:r>
              <a:rPr lang="ru-RU" sz="8000" dirty="0" err="1" smtClean="0"/>
              <a:t>движими</a:t>
            </a:r>
            <a:r>
              <a:rPr lang="ru-RU" sz="8000" dirty="0" smtClean="0"/>
              <a:t> </a:t>
            </a:r>
            <a:r>
              <a:rPr lang="ru-RU" sz="8000" dirty="0" err="1" smtClean="0"/>
              <a:t>културни</a:t>
            </a:r>
            <a:r>
              <a:rPr lang="ru-RU" sz="8000" dirty="0" smtClean="0"/>
              <a:t> ценности от 401 до 5000 се </a:t>
            </a:r>
            <a:r>
              <a:rPr lang="ru-RU" sz="8000" dirty="0" err="1" smtClean="0"/>
              <a:t>проверяват</a:t>
            </a:r>
            <a:r>
              <a:rPr lang="ru-RU" sz="8000" dirty="0" smtClean="0"/>
              <a:t> </a:t>
            </a:r>
            <a:r>
              <a:rPr lang="ru-RU" sz="8000" dirty="0" err="1" smtClean="0"/>
              <a:t>най-малко</a:t>
            </a:r>
            <a:r>
              <a:rPr lang="ru-RU" sz="8000" dirty="0" smtClean="0"/>
              <a:t> 400;</a:t>
            </a:r>
          </a:p>
          <a:p>
            <a:pPr>
              <a:buNone/>
            </a:pPr>
            <a:r>
              <a:rPr lang="ru-RU" sz="8000" dirty="0" smtClean="0"/>
              <a:t>	2. при </a:t>
            </a:r>
            <a:r>
              <a:rPr lang="ru-RU" sz="8000" dirty="0" err="1" smtClean="0"/>
              <a:t>движими</a:t>
            </a:r>
            <a:r>
              <a:rPr lang="ru-RU" sz="8000" dirty="0" smtClean="0"/>
              <a:t> </a:t>
            </a:r>
            <a:r>
              <a:rPr lang="ru-RU" sz="8000" dirty="0" err="1" smtClean="0"/>
              <a:t>културни</a:t>
            </a:r>
            <a:r>
              <a:rPr lang="ru-RU" sz="8000" dirty="0" smtClean="0"/>
              <a:t> ценности от 5001 до 10 000 се </a:t>
            </a:r>
            <a:r>
              <a:rPr lang="ru-RU" sz="8000" dirty="0" err="1" smtClean="0"/>
              <a:t>проверяват</a:t>
            </a:r>
            <a:r>
              <a:rPr lang="ru-RU" sz="8000" dirty="0" smtClean="0"/>
              <a:t> </a:t>
            </a:r>
            <a:r>
              <a:rPr lang="ru-RU" sz="8000" dirty="0" err="1" smtClean="0"/>
              <a:t>най-малко</a:t>
            </a:r>
            <a:r>
              <a:rPr lang="ru-RU" sz="8000" dirty="0" smtClean="0"/>
              <a:t> 800;</a:t>
            </a:r>
          </a:p>
          <a:p>
            <a:pPr>
              <a:buNone/>
            </a:pPr>
            <a:r>
              <a:rPr lang="ru-RU" sz="8000" dirty="0" smtClean="0"/>
              <a:t>	3. при </a:t>
            </a:r>
            <a:r>
              <a:rPr lang="ru-RU" sz="8000" dirty="0" err="1" smtClean="0"/>
              <a:t>движими</a:t>
            </a:r>
            <a:r>
              <a:rPr lang="ru-RU" sz="8000" dirty="0" smtClean="0"/>
              <a:t> </a:t>
            </a:r>
            <a:r>
              <a:rPr lang="ru-RU" sz="8000" dirty="0" err="1" smtClean="0"/>
              <a:t>културни</a:t>
            </a:r>
            <a:r>
              <a:rPr lang="ru-RU" sz="8000" dirty="0" smtClean="0"/>
              <a:t> ценности от 10 001 до 15 000 се </a:t>
            </a:r>
            <a:r>
              <a:rPr lang="ru-RU" sz="8000" dirty="0" err="1" smtClean="0"/>
              <a:t>проверяват</a:t>
            </a:r>
            <a:r>
              <a:rPr lang="ru-RU" sz="8000" dirty="0" smtClean="0"/>
              <a:t> </a:t>
            </a:r>
            <a:r>
              <a:rPr lang="ru-RU" sz="8000" dirty="0" err="1" smtClean="0"/>
              <a:t>най-малко</a:t>
            </a:r>
            <a:r>
              <a:rPr lang="ru-RU" sz="8000" dirty="0" smtClean="0"/>
              <a:t> 1000;</a:t>
            </a:r>
          </a:p>
          <a:p>
            <a:pPr>
              <a:buNone/>
            </a:pPr>
            <a:r>
              <a:rPr lang="ru-RU" sz="8000" dirty="0" smtClean="0"/>
              <a:t>	4. при </a:t>
            </a:r>
            <a:r>
              <a:rPr lang="ru-RU" sz="8000" dirty="0" err="1" smtClean="0"/>
              <a:t>движими</a:t>
            </a:r>
            <a:r>
              <a:rPr lang="ru-RU" sz="8000" dirty="0" smtClean="0"/>
              <a:t> </a:t>
            </a:r>
            <a:r>
              <a:rPr lang="ru-RU" sz="8000" dirty="0" err="1" smtClean="0"/>
              <a:t>културни</a:t>
            </a:r>
            <a:r>
              <a:rPr lang="ru-RU" sz="8000" dirty="0" smtClean="0"/>
              <a:t> ценности над 15 000 се </a:t>
            </a:r>
            <a:r>
              <a:rPr lang="ru-RU" sz="8000" dirty="0" err="1" smtClean="0"/>
              <a:t>проверяват</a:t>
            </a:r>
            <a:r>
              <a:rPr lang="ru-RU" sz="8000" dirty="0" smtClean="0"/>
              <a:t> </a:t>
            </a:r>
            <a:r>
              <a:rPr lang="ru-RU" sz="8000" dirty="0" err="1" smtClean="0"/>
              <a:t>най-малко</a:t>
            </a:r>
            <a:r>
              <a:rPr lang="ru-RU" sz="8000" dirty="0" smtClean="0"/>
              <a:t> 1200.</a:t>
            </a:r>
          </a:p>
          <a:p>
            <a:pPr>
              <a:buNone/>
            </a:pPr>
            <a:r>
              <a:rPr lang="ru-RU" sz="8000" dirty="0" smtClean="0"/>
              <a:t>	(3) Инвентаризация по </a:t>
            </a:r>
            <a:r>
              <a:rPr lang="ru-RU" sz="8000" dirty="0" err="1" smtClean="0"/>
              <a:t>репрезентативния</a:t>
            </a:r>
            <a:r>
              <a:rPr lang="ru-RU" sz="8000" dirty="0" smtClean="0"/>
              <a:t> метод </a:t>
            </a:r>
            <a:r>
              <a:rPr lang="ru-RU" sz="8000" b="1" dirty="0" smtClean="0"/>
              <a:t>се </a:t>
            </a:r>
            <a:r>
              <a:rPr lang="ru-RU" sz="8000" b="1" dirty="0" err="1" smtClean="0"/>
              <a:t>извършва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всяка</a:t>
            </a:r>
            <a:r>
              <a:rPr lang="ru-RU" sz="8000" b="1" dirty="0" smtClean="0"/>
              <a:t> година на </a:t>
            </a:r>
            <a:r>
              <a:rPr lang="ru-RU" sz="8000" b="1" dirty="0" err="1" smtClean="0"/>
              <a:t>различни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движими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културни</a:t>
            </a:r>
            <a:r>
              <a:rPr lang="ru-RU" sz="8000" b="1" dirty="0" smtClean="0"/>
              <a:t> ценности </a:t>
            </a:r>
            <a:r>
              <a:rPr lang="ru-RU" sz="8000" b="1" dirty="0" err="1" smtClean="0"/>
              <a:t>спрямо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предходната</a:t>
            </a:r>
            <a:r>
              <a:rPr lang="ru-RU" sz="8000" b="1" dirty="0" smtClean="0"/>
              <a:t> и </a:t>
            </a:r>
            <a:r>
              <a:rPr lang="ru-RU" sz="8000" b="1" dirty="0" err="1" smtClean="0"/>
              <a:t>обхваща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всички</a:t>
            </a:r>
            <a:r>
              <a:rPr lang="ru-RU" sz="8000" b="1" dirty="0" smtClean="0"/>
              <a:t> </a:t>
            </a:r>
            <a:r>
              <a:rPr lang="ru-RU" sz="8000" b="1" dirty="0" err="1" smtClean="0"/>
              <a:t>специализирани</a:t>
            </a:r>
            <a:r>
              <a:rPr lang="ru-RU" sz="8000" b="1" dirty="0" smtClean="0"/>
              <a:t> отдели.</a:t>
            </a:r>
            <a:r>
              <a:rPr lang="ru-RU" sz="7200" dirty="0" smtClean="0"/>
              <a:t/>
            </a:r>
            <a:br>
              <a:rPr lang="ru-RU" sz="7200" dirty="0" smtClean="0"/>
            </a:br>
            <a:endParaRPr lang="ru-RU" sz="7200" dirty="0" smtClean="0"/>
          </a:p>
          <a:p>
            <a:pPr>
              <a:buNone/>
            </a:pPr>
            <a:r>
              <a:rPr lang="ru-RU" sz="8000" b="1" dirty="0" smtClean="0"/>
              <a:t>	Чл. 30а.</a:t>
            </a:r>
            <a:r>
              <a:rPr lang="ru-RU" sz="8000" dirty="0" smtClean="0"/>
              <a:t> (Нов - ДВ, </a:t>
            </a:r>
            <a:r>
              <a:rPr lang="ru-RU" sz="8000" dirty="0" err="1" smtClean="0"/>
              <a:t>бр</a:t>
            </a:r>
            <a:r>
              <a:rPr lang="ru-RU" sz="8000" dirty="0" smtClean="0"/>
              <a:t>. 87 от 2020 г., в сила от 09.10.2020 г.) </a:t>
            </a:r>
            <a:r>
              <a:rPr lang="ru-RU" sz="8000" dirty="0" err="1" smtClean="0"/>
              <a:t>Инвентаризацията</a:t>
            </a:r>
            <a:r>
              <a:rPr lang="ru-RU" sz="8000" dirty="0" smtClean="0"/>
              <a:t> </a:t>
            </a:r>
            <a:r>
              <a:rPr lang="ru-RU" sz="8000" b="1" u="sng" dirty="0" smtClean="0"/>
              <a:t>на </a:t>
            </a:r>
            <a:r>
              <a:rPr lang="ru-RU" sz="8000" b="1" u="sng" dirty="0" err="1" smtClean="0"/>
              <a:t>предметите</a:t>
            </a:r>
            <a:r>
              <a:rPr lang="ru-RU" sz="8000" b="1" u="sng" dirty="0" smtClean="0"/>
              <a:t> и </a:t>
            </a:r>
            <a:r>
              <a:rPr lang="ru-RU" sz="8000" b="1" u="sng" dirty="0" err="1" smtClean="0"/>
              <a:t>други</a:t>
            </a:r>
            <a:r>
              <a:rPr lang="ru-RU" sz="8000" b="1" u="sng" dirty="0" smtClean="0"/>
              <a:t> </a:t>
            </a:r>
            <a:r>
              <a:rPr lang="ru-RU" sz="8000" b="1" u="sng" dirty="0" err="1" smtClean="0"/>
              <a:t>материали</a:t>
            </a:r>
            <a:r>
              <a:rPr lang="ru-RU" sz="8000" b="1" u="sng" dirty="0" smtClean="0"/>
              <a:t> от значение за </a:t>
            </a:r>
            <a:r>
              <a:rPr lang="ru-RU" sz="8000" b="1" u="sng" dirty="0" err="1" smtClean="0"/>
              <a:t>изследователската</a:t>
            </a:r>
            <a:r>
              <a:rPr lang="ru-RU" sz="8000" b="1" u="sng" dirty="0" smtClean="0"/>
              <a:t>, </a:t>
            </a:r>
            <a:r>
              <a:rPr lang="ru-RU" sz="8000" b="1" u="sng" dirty="0" err="1" smtClean="0"/>
              <a:t>експозиционната</a:t>
            </a:r>
            <a:r>
              <a:rPr lang="ru-RU" sz="8000" b="1" u="sng" dirty="0" smtClean="0"/>
              <a:t> и </a:t>
            </a:r>
            <a:r>
              <a:rPr lang="ru-RU" sz="8000" b="1" u="sng" dirty="0" err="1" smtClean="0"/>
              <a:t>образователната</a:t>
            </a:r>
            <a:r>
              <a:rPr lang="ru-RU" sz="8000" b="1" u="sng" dirty="0" smtClean="0"/>
              <a:t> </a:t>
            </a:r>
            <a:r>
              <a:rPr lang="ru-RU" sz="8000" b="1" u="sng" dirty="0" err="1" smtClean="0"/>
              <a:t>дейност</a:t>
            </a:r>
            <a:r>
              <a:rPr lang="ru-RU" sz="8000" b="1" u="sng" dirty="0" smtClean="0"/>
              <a:t> </a:t>
            </a:r>
            <a:r>
              <a:rPr lang="ru-RU" sz="8000" dirty="0" smtClean="0"/>
              <a:t>на музея по чл. 29, ал. 2, т. 1 се </a:t>
            </a:r>
            <a:r>
              <a:rPr lang="ru-RU" sz="8000" dirty="0" err="1" smtClean="0"/>
              <a:t>извършва</a:t>
            </a:r>
            <a:r>
              <a:rPr lang="ru-RU" sz="8000" dirty="0" smtClean="0"/>
              <a:t>, </a:t>
            </a:r>
            <a:r>
              <a:rPr lang="ru-RU" sz="8000" dirty="0" err="1" smtClean="0"/>
              <a:t>както</a:t>
            </a:r>
            <a:r>
              <a:rPr lang="ru-RU" sz="8000" dirty="0" smtClean="0"/>
              <a:t> </a:t>
            </a:r>
            <a:r>
              <a:rPr lang="ru-RU" sz="8000" dirty="0" err="1" smtClean="0"/>
              <a:t>следва</a:t>
            </a:r>
            <a:r>
              <a:rPr lang="ru-RU" sz="8000" dirty="0" smtClean="0"/>
              <a:t>:</a:t>
            </a:r>
          </a:p>
          <a:p>
            <a:pPr>
              <a:buNone/>
            </a:pPr>
            <a:r>
              <a:rPr lang="ru-RU" sz="8000" dirty="0" smtClean="0"/>
              <a:t>	1. </a:t>
            </a:r>
            <a:r>
              <a:rPr lang="ru-RU" sz="8000" b="1" dirty="0" err="1" smtClean="0"/>
              <a:t>пълна</a:t>
            </a:r>
            <a:r>
              <a:rPr lang="ru-RU" sz="8000" b="1" dirty="0" smtClean="0"/>
              <a:t> инвентаризация </a:t>
            </a:r>
            <a:r>
              <a:rPr lang="ru-RU" sz="8000" dirty="0" smtClean="0"/>
              <a:t>- един </a:t>
            </a:r>
            <a:r>
              <a:rPr lang="ru-RU" sz="8000" dirty="0" err="1" smtClean="0"/>
              <a:t>път</a:t>
            </a:r>
            <a:r>
              <a:rPr lang="ru-RU" sz="8000" dirty="0" smtClean="0"/>
              <a:t> на </a:t>
            </a:r>
            <a:r>
              <a:rPr lang="ru-RU" sz="8000" dirty="0" err="1" smtClean="0"/>
              <a:t>десет</a:t>
            </a:r>
            <a:r>
              <a:rPr lang="ru-RU" sz="8000" dirty="0" smtClean="0"/>
              <a:t> </a:t>
            </a:r>
            <a:r>
              <a:rPr lang="ru-RU" sz="8000" dirty="0" err="1" smtClean="0"/>
              <a:t>години</a:t>
            </a:r>
            <a:r>
              <a:rPr lang="ru-RU" sz="8000" dirty="0" smtClean="0"/>
              <a:t>, </a:t>
            </a:r>
            <a:r>
              <a:rPr lang="ru-RU" sz="8000" dirty="0" err="1" smtClean="0"/>
              <a:t>като</a:t>
            </a:r>
            <a:r>
              <a:rPr lang="ru-RU" sz="8000" dirty="0" smtClean="0"/>
              <a:t> се </a:t>
            </a:r>
            <a:r>
              <a:rPr lang="ru-RU" sz="8000" dirty="0" err="1" smtClean="0"/>
              <a:t>включват</a:t>
            </a:r>
            <a:r>
              <a:rPr lang="ru-RU" sz="8000" dirty="0" smtClean="0"/>
              <a:t> </a:t>
            </a:r>
            <a:r>
              <a:rPr lang="ru-RU" sz="8000" dirty="0" err="1" smtClean="0"/>
              <a:t>всички</a:t>
            </a:r>
            <a:r>
              <a:rPr lang="ru-RU" sz="8000" dirty="0" smtClean="0"/>
              <a:t> </a:t>
            </a:r>
            <a:r>
              <a:rPr lang="ru-RU" sz="8000" dirty="0" err="1" smtClean="0"/>
              <a:t>предмети</a:t>
            </a:r>
            <a:r>
              <a:rPr lang="ru-RU" sz="8000" dirty="0" smtClean="0"/>
              <a:t>;</a:t>
            </a:r>
          </a:p>
          <a:p>
            <a:pPr>
              <a:buNone/>
            </a:pPr>
            <a:r>
              <a:rPr lang="ru-RU" sz="8000" dirty="0" smtClean="0"/>
              <a:t>	2. инвентаризация по </a:t>
            </a:r>
            <a:r>
              <a:rPr lang="ru-RU" sz="8000" b="1" dirty="0" err="1" smtClean="0"/>
              <a:t>репрезентативния</a:t>
            </a:r>
            <a:r>
              <a:rPr lang="ru-RU" sz="8000" b="1" dirty="0" smtClean="0"/>
              <a:t> метод </a:t>
            </a:r>
            <a:r>
              <a:rPr lang="ru-RU" sz="8000" dirty="0" smtClean="0"/>
              <a:t>- на период и в </a:t>
            </a:r>
            <a:r>
              <a:rPr lang="ru-RU" sz="8000" dirty="0" err="1" smtClean="0"/>
              <a:t>обем</a:t>
            </a:r>
            <a:r>
              <a:rPr lang="ru-RU" sz="8000" dirty="0" smtClean="0"/>
              <a:t>, определен </a:t>
            </a:r>
            <a:r>
              <a:rPr lang="ru-RU" sz="8000" dirty="0" err="1" smtClean="0"/>
              <a:t>със</a:t>
            </a:r>
            <a:r>
              <a:rPr lang="ru-RU" sz="8000" dirty="0" smtClean="0"/>
              <a:t> </a:t>
            </a:r>
            <a:r>
              <a:rPr lang="ru-RU" sz="8000" dirty="0" err="1" smtClean="0"/>
              <a:t>заповед</a:t>
            </a:r>
            <a:r>
              <a:rPr lang="ru-RU" sz="8000" dirty="0" smtClean="0"/>
              <a:t> на директора на музея.</a:t>
            </a:r>
          </a:p>
          <a:p>
            <a:pPr>
              <a:buNone/>
            </a:pPr>
            <a:r>
              <a:rPr lang="ru-RU" sz="6200" dirty="0" smtClean="0"/>
              <a:t/>
            </a:r>
            <a:br>
              <a:rPr lang="ru-RU" sz="6200" dirty="0" smtClean="0"/>
            </a:br>
            <a:endParaRPr lang="bg-BG" sz="6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15</a:t>
            </a:fld>
            <a:endParaRPr lang="bg-B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/>
            <a:r>
              <a:rPr lang="bg-BG" sz="2400" b="1" i="1" dirty="0" smtClean="0">
                <a:solidFill>
                  <a:srgbClr val="A50021"/>
                </a:solidFill>
                <a:latin typeface="+mn-lt"/>
              </a:rPr>
              <a:t>	</a:t>
            </a:r>
            <a:r>
              <a:rPr lang="bg-BG" sz="2400" b="1" i="1" u="sng" dirty="0" smtClean="0">
                <a:solidFill>
                  <a:srgbClr val="A50021"/>
                </a:solidFill>
                <a:latin typeface="+mn-lt"/>
              </a:rPr>
              <a:t>Трети етап: </a:t>
            </a:r>
            <a:r>
              <a:rPr lang="bg-BG" sz="2400" b="1" dirty="0" smtClean="0">
                <a:solidFill>
                  <a:srgbClr val="A50021"/>
                </a:solidFill>
                <a:latin typeface="+mn-lt"/>
              </a:rPr>
              <a:t>Документиране </a:t>
            </a:r>
            <a:r>
              <a:rPr lang="bg-BG" sz="2400" b="1" dirty="0">
                <a:solidFill>
                  <a:srgbClr val="A50021"/>
                </a:solidFill>
                <a:latin typeface="+mn-lt"/>
              </a:rPr>
              <a:t>на инвентаризацията</a:t>
            </a:r>
            <a:endParaRPr lang="bg-BG" sz="2400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54737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bg-BG" sz="3400" dirty="0" smtClean="0">
                <a:solidFill>
                  <a:schemeClr val="tx1"/>
                </a:solidFill>
              </a:rPr>
              <a:t>     		</a:t>
            </a:r>
            <a:r>
              <a:rPr lang="bg-BG" sz="3600" dirty="0" smtClean="0">
                <a:solidFill>
                  <a:schemeClr val="tx1"/>
                </a:solidFill>
              </a:rPr>
              <a:t>Самото провеждане на годишната инвентаризация </a:t>
            </a:r>
            <a:r>
              <a:rPr lang="en-US" sz="3600" dirty="0" smtClean="0">
                <a:solidFill>
                  <a:schemeClr val="tx1"/>
                </a:solidFill>
              </a:rPr>
              <a:t>(</a:t>
            </a:r>
            <a:r>
              <a:rPr lang="bg-BG" sz="3600" dirty="0" smtClean="0">
                <a:solidFill>
                  <a:schemeClr val="tx1"/>
                </a:solidFill>
              </a:rPr>
              <a:t>измерване, преброяване и  претегляне</a:t>
            </a:r>
            <a:r>
              <a:rPr lang="en-US" sz="3600" dirty="0" smtClean="0">
                <a:solidFill>
                  <a:schemeClr val="tx1"/>
                </a:solidFill>
              </a:rPr>
              <a:t>)</a:t>
            </a:r>
            <a:r>
              <a:rPr lang="bg-BG" sz="3600" dirty="0" smtClean="0">
                <a:solidFill>
                  <a:schemeClr val="tx1"/>
                </a:solidFill>
              </a:rPr>
              <a:t> е свързано със </a:t>
            </a:r>
            <a:r>
              <a:rPr lang="bg-BG" sz="3600" b="1" i="1" u="sng" dirty="0" smtClean="0">
                <a:solidFill>
                  <a:schemeClr val="tx1"/>
                </a:solidFill>
              </a:rPr>
              <a:t>съставяне на инвентаризационните описи </a:t>
            </a:r>
            <a:r>
              <a:rPr lang="bg-BG" sz="3600" dirty="0" smtClean="0">
                <a:solidFill>
                  <a:schemeClr val="tx1"/>
                </a:solidFill>
              </a:rPr>
              <a:t>и приключва от определените със заповед от ръководителя на бюджетната организация инвентаризационни комисии  в определените срокове </a:t>
            </a:r>
            <a:r>
              <a:rPr lang="bg-BG" sz="3600" b="1" i="1" dirty="0" smtClean="0">
                <a:solidFill>
                  <a:schemeClr val="tx1"/>
                </a:solidFill>
              </a:rPr>
              <a:t>до 31 декември.</a:t>
            </a:r>
          </a:p>
          <a:p>
            <a:pPr algn="just">
              <a:buNone/>
            </a:pPr>
            <a:endParaRPr lang="bg-BG" sz="36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600" b="1" i="1" dirty="0" smtClean="0">
                <a:solidFill>
                  <a:schemeClr val="tx1"/>
                </a:solidFill>
              </a:rPr>
              <a:t>     		</a:t>
            </a:r>
            <a:r>
              <a:rPr lang="bg-BG" sz="3600" dirty="0" smtClean="0">
                <a:solidFill>
                  <a:schemeClr val="tx1"/>
                </a:solidFill>
              </a:rPr>
              <a:t>Инвентаризационните описи се </a:t>
            </a:r>
            <a:r>
              <a:rPr lang="bg-BG" sz="3600" b="1" i="1" dirty="0" smtClean="0">
                <a:solidFill>
                  <a:schemeClr val="tx1"/>
                </a:solidFill>
              </a:rPr>
              <a:t>подписват от всички членове на комисията и от материално отговорните лица.</a:t>
            </a:r>
            <a:r>
              <a:rPr lang="bg-BG" sz="3600" dirty="0" smtClean="0">
                <a:solidFill>
                  <a:schemeClr val="tx1"/>
                </a:solidFill>
              </a:rPr>
              <a:t> Върху всеки отделен опис МОЛ подписва декларация, че посочените в описа ценности са проверени в натура от комисията и вписани в описа в тяхно присъствие, поради което нямат възражения и, че описаните ценности се намират под тяхно отговорно пазене.</a:t>
            </a:r>
            <a:endParaRPr lang="bg-BG" sz="36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36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3600" dirty="0" smtClean="0">
                <a:solidFill>
                  <a:schemeClr val="tx1"/>
                </a:solidFill>
              </a:rPr>
              <a:t>		</a:t>
            </a:r>
            <a:r>
              <a:rPr lang="bg-BG" sz="3600" b="1" i="1" dirty="0" smtClean="0">
                <a:solidFill>
                  <a:schemeClr val="tx1"/>
                </a:solidFill>
              </a:rPr>
              <a:t>Останалата документация </a:t>
            </a:r>
            <a:r>
              <a:rPr lang="bg-BG" sz="3600" dirty="0" smtClean="0">
                <a:solidFill>
                  <a:schemeClr val="tx1"/>
                </a:solidFill>
              </a:rPr>
              <a:t>- сравнителните ведомости, протоколи  и други, съставени във връзка с инвентаризацията, задължително се оформят с всички реквизити, включително и подписи от съответните длъжностни лица, подреждат се и се класират в счетоводната документация </a:t>
            </a:r>
            <a:r>
              <a:rPr lang="bg-BG" sz="3600" b="1" i="1" dirty="0" smtClean="0">
                <a:solidFill>
                  <a:schemeClr val="tx1"/>
                </a:solidFill>
              </a:rPr>
              <a:t>до датата на съставяне и предаване на годишния финансов отчет </a:t>
            </a:r>
            <a:r>
              <a:rPr lang="bg-BG" sz="3600" dirty="0" smtClean="0">
                <a:solidFill>
                  <a:schemeClr val="tx1"/>
                </a:solidFill>
              </a:rPr>
              <a:t>в МФ и Сметната палата. </a:t>
            </a:r>
          </a:p>
          <a:p>
            <a:pPr>
              <a:buNone/>
            </a:pPr>
            <a:endParaRPr lang="bg-BG" sz="3600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48577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		</a:t>
            </a:r>
            <a:r>
              <a:rPr lang="bg-BG" dirty="0" smtClean="0">
                <a:solidFill>
                  <a:schemeClr val="tx1"/>
                </a:solidFill>
              </a:rPr>
              <a:t>В </a:t>
            </a:r>
            <a:r>
              <a:rPr lang="bg-BG" b="1" i="1" dirty="0" smtClean="0">
                <a:solidFill>
                  <a:schemeClr val="tx1"/>
                </a:solidFill>
              </a:rPr>
              <a:t>сравнителната ведомост </a:t>
            </a:r>
            <a:r>
              <a:rPr lang="bg-BG" dirty="0" smtClean="0">
                <a:solidFill>
                  <a:schemeClr val="tx1"/>
                </a:solidFill>
              </a:rPr>
              <a:t>се посочват и съпоставят данни за </a:t>
            </a:r>
            <a:r>
              <a:rPr lang="bg-BG" b="1" i="1" dirty="0" smtClean="0">
                <a:solidFill>
                  <a:schemeClr val="tx1"/>
                </a:solidFill>
              </a:rPr>
              <a:t>фактическата и счетоводна наличност </a:t>
            </a:r>
            <a:r>
              <a:rPr lang="bg-BG" dirty="0" smtClean="0">
                <a:solidFill>
                  <a:schemeClr val="tx1"/>
                </a:solidFill>
              </a:rPr>
              <a:t>в стойност и натурални измерители, както и установените разлики между тях, с информация за натура, единични цени, стойност.</a:t>
            </a:r>
            <a:endParaRPr lang="bg-BG" dirty="0" smtClean="0"/>
          </a:p>
          <a:p>
            <a:pPr algn="just"/>
            <a:endParaRPr lang="bg-BG" dirty="0" smtClean="0"/>
          </a:p>
          <a:p>
            <a:pPr>
              <a:buNone/>
            </a:pP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2144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/>
            <a:r>
              <a:rPr lang="bg-BG" sz="2400" b="1" i="1" dirty="0" smtClean="0">
                <a:solidFill>
                  <a:srgbClr val="A50021"/>
                </a:solidFill>
                <a:latin typeface="+mn-lt"/>
              </a:rPr>
              <a:t>	</a:t>
            </a:r>
            <a:r>
              <a:rPr lang="bg-BG" sz="2400" b="1" i="1" u="sng" dirty="0" smtClean="0">
                <a:solidFill>
                  <a:srgbClr val="A50021"/>
                </a:solidFill>
                <a:latin typeface="+mn-lt"/>
              </a:rPr>
              <a:t>Четвърти етап: </a:t>
            </a:r>
            <a:r>
              <a:rPr lang="bg-BG" sz="2400" b="1" dirty="0" smtClean="0">
                <a:solidFill>
                  <a:srgbClr val="A50021"/>
                </a:solidFill>
                <a:latin typeface="+mn-lt"/>
              </a:rPr>
              <a:t>Осчетоводяване </a:t>
            </a:r>
            <a:r>
              <a:rPr lang="bg-BG" sz="2400" b="1" dirty="0">
                <a:solidFill>
                  <a:srgbClr val="A50021"/>
                </a:solidFill>
                <a:latin typeface="+mn-lt"/>
              </a:rPr>
              <a:t>на резултатите от инвентаризацията – </a:t>
            </a:r>
            <a:r>
              <a:rPr lang="bg-BG" sz="2400" b="1" dirty="0" smtClean="0">
                <a:solidFill>
                  <a:srgbClr val="A50021"/>
                </a:solidFill>
                <a:latin typeface="+mn-lt"/>
              </a:rPr>
              <a:t>липси, </a:t>
            </a:r>
            <a:r>
              <a:rPr lang="bg-BG" sz="2400" b="1" dirty="0">
                <a:solidFill>
                  <a:srgbClr val="A50021"/>
                </a:solidFill>
                <a:latin typeface="+mn-lt"/>
              </a:rPr>
              <a:t>излишъци</a:t>
            </a:r>
            <a:r>
              <a:rPr lang="bg-BG" sz="2400" b="1" dirty="0" smtClean="0">
                <a:solidFill>
                  <a:srgbClr val="A50021"/>
                </a:solidFill>
                <a:latin typeface="+mn-lt"/>
              </a:rPr>
              <a:t>, компенсиране на липси и излишъци, кражби</a:t>
            </a:r>
            <a:endParaRPr lang="bg-BG" sz="2400" dirty="0">
              <a:solidFill>
                <a:srgbClr val="A5002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95430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   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	Резултатите от проведените годишни инвентаризации на активите и пасивите се осчетоводяват </a:t>
            </a:r>
            <a:r>
              <a:rPr lang="bg-BG" sz="8000" b="1" i="1" dirty="0" smtClean="0">
                <a:solidFill>
                  <a:schemeClr val="tx1"/>
                </a:solidFill>
              </a:rPr>
              <a:t>задължително за отчетната година.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	Бюджетните организации осчетоводяват резултатите от проведената инвентаризация по съответните счетоводни сметки и ги включват се в годишния финансов отчет за годината. </a:t>
            </a: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		Резултатите </a:t>
            </a:r>
            <a:r>
              <a:rPr lang="bg-BG" sz="8000" dirty="0" smtClean="0">
                <a:solidFill>
                  <a:schemeClr val="tx1"/>
                </a:solidFill>
              </a:rPr>
              <a:t>от проведената инвентаризация, които се осчетоводяват, са следните:</a:t>
            </a: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- Липси -  за сметка на бюджетната организация </a:t>
            </a:r>
            <a:r>
              <a:rPr lang="en-US" sz="8000" b="1" dirty="0" smtClean="0">
                <a:solidFill>
                  <a:schemeClr val="tx1"/>
                </a:solidFill>
              </a:rPr>
              <a:t>(</a:t>
            </a:r>
            <a:r>
              <a:rPr lang="bg-BG" sz="8000" b="1" dirty="0" smtClean="0">
                <a:solidFill>
                  <a:schemeClr val="tx1"/>
                </a:solidFill>
              </a:rPr>
              <a:t>без вина на материално 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отговорното и/или друго лице</a:t>
            </a:r>
            <a:r>
              <a:rPr lang="en-US" sz="8000" b="1" dirty="0" smtClean="0">
                <a:solidFill>
                  <a:schemeClr val="tx1"/>
                </a:solidFill>
              </a:rPr>
              <a:t>)</a:t>
            </a:r>
            <a:r>
              <a:rPr lang="bg-BG" sz="8000" b="1" dirty="0" smtClean="0">
                <a:solidFill>
                  <a:schemeClr val="tx1"/>
                </a:solidFill>
              </a:rPr>
              <a:t>;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по вина на материалноотговорното и/или друго лице.</a:t>
            </a:r>
            <a:endParaRPr lang="bg-BG" sz="8000" dirty="0" smtClean="0">
              <a:solidFill>
                <a:schemeClr val="tx1"/>
              </a:solidFill>
            </a:endParaRP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- Излишъци;</a:t>
            </a:r>
          </a:p>
          <a:p>
            <a:pPr lvl="0" algn="just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- Компенсиране на липси с излишъци.</a:t>
            </a:r>
          </a:p>
          <a:p>
            <a:pPr lvl="0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- Кражби.</a:t>
            </a:r>
            <a:endParaRPr lang="bg-BG" sz="80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 </a:t>
            </a:r>
            <a:endParaRPr lang="bg-BG" sz="8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2646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bg-BG" sz="4400" b="1" dirty="0" smtClean="0">
                <a:solidFill>
                  <a:srgbClr val="A50021"/>
                </a:solidFill>
              </a:rPr>
              <a:t>  </a:t>
            </a:r>
          </a:p>
          <a:p>
            <a:pPr lvl="0">
              <a:buNone/>
            </a:pPr>
            <a:r>
              <a:rPr lang="bg-BG" sz="4400" b="1" dirty="0" smtClean="0">
                <a:solidFill>
                  <a:schemeClr val="tx1"/>
                </a:solidFill>
              </a:rPr>
              <a:t>   		 </a:t>
            </a:r>
            <a:r>
              <a:rPr lang="bg-BG" sz="4400" b="1" u="sng" dirty="0" smtClean="0">
                <a:solidFill>
                  <a:schemeClr val="tx1"/>
                </a:solidFill>
              </a:rPr>
              <a:t>Установени липси на дълготрайни активи</a:t>
            </a:r>
            <a:endParaRPr lang="bg-BG" sz="44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		 Осчетоводяването на липсите на дълготрайни активи, установени при проведена инвентаризация, е в съответствие с указанията, дадени </a:t>
            </a:r>
            <a:r>
              <a:rPr lang="bg-BG" u="sng" dirty="0" smtClean="0">
                <a:solidFill>
                  <a:schemeClr val="tx1"/>
                </a:solidFill>
              </a:rPr>
              <a:t>в </a:t>
            </a:r>
            <a:r>
              <a:rPr lang="bg-BG" b="1" i="1" u="sng" dirty="0" smtClean="0">
                <a:solidFill>
                  <a:schemeClr val="tx1"/>
                </a:solidFill>
              </a:rPr>
              <a:t>т. 2.6 от ДДС № 20 </a:t>
            </a:r>
            <a:r>
              <a:rPr lang="bg-BG" b="1" i="1" dirty="0" smtClean="0">
                <a:solidFill>
                  <a:schemeClr val="tx1"/>
                </a:solidFill>
              </a:rPr>
              <a:t>от 2004 г.</a:t>
            </a:r>
            <a:r>
              <a:rPr lang="bg-BG" dirty="0" smtClean="0">
                <a:solidFill>
                  <a:schemeClr val="tx1"/>
                </a:solidFill>
              </a:rPr>
              <a:t> на МФ и СБО, утвърден от министъра на финансите с </a:t>
            </a:r>
            <a:r>
              <a:rPr lang="bg-BG" b="1" i="1" dirty="0" smtClean="0">
                <a:solidFill>
                  <a:schemeClr val="tx1"/>
                </a:solidFill>
              </a:rPr>
              <a:t>ДДС № 14 от 2013 г.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	 При установени липси на дълготрайни активи – </a:t>
            </a:r>
            <a:r>
              <a:rPr lang="bg-BG" b="1" i="1" dirty="0" smtClean="0">
                <a:solidFill>
                  <a:schemeClr val="tx1"/>
                </a:solidFill>
              </a:rPr>
              <a:t>без вина на МОЛ,</a:t>
            </a:r>
            <a:r>
              <a:rPr lang="bg-BG" dirty="0" smtClean="0">
                <a:solidFill>
                  <a:schemeClr val="tx1"/>
                </a:solidFill>
              </a:rPr>
              <a:t> липсата е за сметка на бюджетната организация. Установява се с протокол за липси на дълготрайни активи. Намалението на дълготрайните активи се отразява като намаление от други събития по тяхната </a:t>
            </a:r>
            <a:r>
              <a:rPr lang="bg-BG" b="1" i="1" dirty="0" smtClean="0">
                <a:solidFill>
                  <a:schemeClr val="tx1"/>
                </a:solidFill>
              </a:rPr>
              <a:t>отчетна стойност,</a:t>
            </a:r>
            <a:r>
              <a:rPr lang="bg-BG" dirty="0" smtClean="0">
                <a:solidFill>
                  <a:schemeClr val="tx1"/>
                </a:solidFill>
              </a:rPr>
              <a:t> по която са заведени по счетоводни сметки и регистри.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		 Съставя се следната счетоводна статия:</a:t>
            </a:r>
          </a:p>
          <a:p>
            <a:pPr>
              <a:buNone/>
            </a:pPr>
            <a:r>
              <a:rPr lang="bg-BG" dirty="0" smtClean="0">
                <a:solidFill>
                  <a:schemeClr val="tx1"/>
                </a:solidFill>
              </a:rPr>
              <a:t>       </a:t>
            </a:r>
            <a:r>
              <a:rPr lang="bg-BG" b="1" dirty="0" smtClean="0">
                <a:solidFill>
                  <a:schemeClr val="tx1"/>
                </a:solidFill>
              </a:rPr>
              <a:t>Д-т с/</a:t>
            </a:r>
            <a:r>
              <a:rPr lang="bg-BG" b="1" dirty="0" err="1" smtClean="0">
                <a:solidFill>
                  <a:schemeClr val="tx1"/>
                </a:solidFill>
              </a:rPr>
              <a:t>ка</a:t>
            </a:r>
            <a:r>
              <a:rPr lang="bg-BG" b="1" dirty="0" smtClean="0">
                <a:solidFill>
                  <a:schemeClr val="tx1"/>
                </a:solidFill>
              </a:rPr>
              <a:t> от гр. 24 </a:t>
            </a:r>
            <a:r>
              <a:rPr lang="bg-BG" i="1" dirty="0" smtClean="0"/>
              <a:t>Амортизация на дълготрайни активи</a:t>
            </a:r>
            <a:endParaRPr lang="bg-BG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Д-т с/ка 6992 </a:t>
            </a:r>
            <a:r>
              <a:rPr lang="bg-BG" i="1" dirty="0" smtClean="0">
                <a:solidFill>
                  <a:schemeClr val="tx1"/>
                </a:solidFill>
              </a:rPr>
              <a:t>Намаление на нефинансови дълготрайни активи от др. събития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         </a:t>
            </a:r>
            <a:r>
              <a:rPr lang="bg-BG" b="1" dirty="0" smtClean="0">
                <a:solidFill>
                  <a:schemeClr val="tx1"/>
                </a:solidFill>
              </a:rPr>
              <a:t> К-т с/ки от група 20</a:t>
            </a:r>
            <a:r>
              <a:rPr lang="bg-BG" i="1" dirty="0" smtClean="0">
                <a:solidFill>
                  <a:schemeClr val="tx1"/>
                </a:solidFill>
              </a:rPr>
              <a:t> Дълготрайни материални активи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   </a:t>
            </a:r>
            <a:r>
              <a:rPr lang="bg-BG" b="1" dirty="0" smtClean="0">
                <a:solidFill>
                  <a:schemeClr val="tx1"/>
                </a:solidFill>
              </a:rPr>
              <a:t>К-т с/ки от група 21 </a:t>
            </a:r>
            <a:r>
              <a:rPr lang="bg-BG" i="1" dirty="0" smtClean="0">
                <a:solidFill>
                  <a:schemeClr val="tx1"/>
                </a:solidFill>
              </a:rPr>
              <a:t>Нематериални дълготрайни активи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   </a:t>
            </a:r>
            <a:r>
              <a:rPr lang="bg-BG" b="1" dirty="0" smtClean="0">
                <a:solidFill>
                  <a:schemeClr val="tx1"/>
                </a:solidFill>
              </a:rPr>
              <a:t>К-т с/ки от група 22 </a:t>
            </a:r>
            <a:r>
              <a:rPr lang="bg-BG" i="1" dirty="0" smtClean="0">
                <a:solidFill>
                  <a:schemeClr val="tx1"/>
                </a:solidFill>
              </a:rPr>
              <a:t>Дълготрайни активи, капитализирани в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    отчетна група (стопанска област) „Други сметки и дейности"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 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  	При установени липси на дълготрайни активи</a:t>
            </a:r>
            <a:r>
              <a:rPr lang="bg-BG" b="1" i="1" dirty="0" smtClean="0">
                <a:solidFill>
                  <a:schemeClr val="tx1"/>
                </a:solidFill>
              </a:rPr>
              <a:t> по вина на материалноотговорното лице или </a:t>
            </a:r>
            <a:r>
              <a:rPr lang="bg-BG" dirty="0" smtClean="0">
                <a:solidFill>
                  <a:schemeClr val="tx1"/>
                </a:solidFill>
              </a:rPr>
              <a:t>друго лице, липсата е за сметка на лицето. Съставя се </a:t>
            </a:r>
            <a:r>
              <a:rPr lang="bg-BG" i="1" dirty="0" smtClean="0">
                <a:solidFill>
                  <a:schemeClr val="tx1"/>
                </a:solidFill>
              </a:rPr>
              <a:t>Акт за начет.</a:t>
            </a:r>
            <a:endParaRPr lang="bg-BG" dirty="0" smtClean="0">
              <a:solidFill>
                <a:schemeClr val="tx1"/>
              </a:solidFill>
            </a:endParaRPr>
          </a:p>
          <a:p>
            <a:pPr indent="450215" algn="just">
              <a:spcAft>
                <a:spcPts val="0"/>
              </a:spcAft>
            </a:pPr>
            <a:endParaRPr lang="bg-BG" dirty="0">
              <a:solidFill>
                <a:srgbClr val="000000"/>
              </a:solidFill>
              <a:ea typeface="Times New Roman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349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0007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bg-BG" dirty="0" smtClean="0"/>
              <a:t>         Съгласно т. 5 от § 1 от ДР на Закона за счетоводство </a:t>
            </a:r>
            <a:r>
              <a:rPr lang="en-US" dirty="0" smtClean="0"/>
              <a:t>(</a:t>
            </a:r>
            <a:r>
              <a:rPr lang="bg-BG" dirty="0" smtClean="0"/>
              <a:t>ЗСч</a:t>
            </a:r>
            <a:r>
              <a:rPr lang="en-US" dirty="0" smtClean="0"/>
              <a:t>) </a:t>
            </a:r>
            <a:r>
              <a:rPr lang="bg-BG" b="1" i="1" dirty="0" smtClean="0"/>
              <a:t>„Инвентаризация“ </a:t>
            </a:r>
            <a:r>
              <a:rPr lang="bg-BG" i="1" dirty="0" smtClean="0"/>
              <a:t>е процесът на подготовка и фактическа проверка чрез различни способи на натуралните и стойностните параметри на активите и пасивите на предприятието към точно определена дата, съпоставяне на получените резултати със счетоводните данни и установяване на евентуални разлики.”</a:t>
            </a:r>
          </a:p>
          <a:p>
            <a:pPr algn="just">
              <a:buNone/>
            </a:pPr>
            <a:r>
              <a:rPr lang="bg-BG" dirty="0" smtClean="0"/>
              <a:t>    или:</a:t>
            </a:r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bg-BG" dirty="0" smtClean="0"/>
              <a:t>- всяка проведена инвентаризация доказва, че </a:t>
            </a:r>
            <a:r>
              <a:rPr lang="bg-BG" b="1" i="1" dirty="0" smtClean="0"/>
              <a:t>наличните активи и пасиви са осчетоводени</a:t>
            </a:r>
            <a:r>
              <a:rPr lang="bg-BG" dirty="0" smtClean="0"/>
              <a:t> и намират обективно отражение по счетоводните сметки, което е предпоставка за тяхното </a:t>
            </a:r>
            <a:r>
              <a:rPr lang="bg-BG" b="1" i="1" dirty="0" smtClean="0"/>
              <a:t>вярно и честно </a:t>
            </a:r>
            <a:r>
              <a:rPr lang="bg-BG" dirty="0" smtClean="0"/>
              <a:t>представяне във финансовите отчети, в съответствие с изискването на чл. 24, ал. 1 от ЗСч. 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60486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dirty="0" smtClean="0"/>
          </a:p>
          <a:p>
            <a:pPr>
              <a:buNone/>
            </a:pPr>
            <a:endParaRPr lang="bg-BG" sz="6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6400" dirty="0" smtClean="0">
                <a:solidFill>
                  <a:schemeClr val="tx1"/>
                </a:solidFill>
              </a:rPr>
              <a:t>		</a:t>
            </a:r>
            <a:r>
              <a:rPr lang="bg-BG" sz="7200" dirty="0" smtClean="0">
                <a:solidFill>
                  <a:schemeClr val="tx1"/>
                </a:solidFill>
              </a:rPr>
              <a:t>Освен </a:t>
            </a:r>
            <a:r>
              <a:rPr lang="bg-BG" sz="7200" b="1" dirty="0" smtClean="0">
                <a:solidFill>
                  <a:schemeClr val="tx1"/>
                </a:solidFill>
              </a:rPr>
              <a:t>първата</a:t>
            </a:r>
            <a:r>
              <a:rPr lang="bg-BG" sz="7200" dirty="0" smtClean="0">
                <a:solidFill>
                  <a:schemeClr val="tx1"/>
                </a:solidFill>
              </a:rPr>
              <a:t> счетоводна статия за изписване на липсите на активите от баланса на бюджетната организация, се съставя още една – </a:t>
            </a:r>
            <a:r>
              <a:rPr lang="bg-BG" sz="7200" b="1" dirty="0" smtClean="0">
                <a:solidFill>
                  <a:schemeClr val="tx1"/>
                </a:solidFill>
              </a:rPr>
              <a:t>втора </a:t>
            </a:r>
            <a:r>
              <a:rPr lang="bg-BG" sz="7200" dirty="0" smtClean="0">
                <a:solidFill>
                  <a:schemeClr val="tx1"/>
                </a:solidFill>
              </a:rPr>
              <a:t>счетоводна статия, за да се  </a:t>
            </a:r>
            <a:r>
              <a:rPr lang="bg-BG" sz="7200" b="1" i="1" dirty="0" smtClean="0">
                <a:solidFill>
                  <a:schemeClr val="tx1"/>
                </a:solidFill>
              </a:rPr>
              <a:t>персонифицира вземането от виновното лице. </a:t>
            </a:r>
            <a:r>
              <a:rPr lang="bg-BG" sz="7200" dirty="0" smtClean="0">
                <a:solidFill>
                  <a:schemeClr val="tx1"/>
                </a:solidFill>
              </a:rPr>
              <a:t>Отчита се като приход по кредита на </a:t>
            </a:r>
            <a:r>
              <a:rPr lang="bg-BG" sz="7200" b="1" dirty="0" smtClean="0">
                <a:solidFill>
                  <a:schemeClr val="tx1"/>
                </a:solidFill>
              </a:rPr>
              <a:t>сметка 7198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„Приходи от неустойки, начети, обезщетения”</a:t>
            </a:r>
            <a:r>
              <a:rPr lang="bg-BG" sz="7200" dirty="0" smtClean="0">
                <a:solidFill>
                  <a:schemeClr val="tx1"/>
                </a:solidFill>
              </a:rPr>
              <a:t> на по-високата от двете стойности на липсващия актив - </a:t>
            </a:r>
            <a:r>
              <a:rPr lang="bg-BG" sz="7200" b="1" i="1" dirty="0" smtClean="0">
                <a:solidFill>
                  <a:schemeClr val="tx1"/>
                </a:solidFill>
              </a:rPr>
              <a:t>отчетната, по която са заведени дълготрайните активи или тяхната справедлива стойност.</a:t>
            </a:r>
          </a:p>
          <a:p>
            <a:pPr algn="just">
              <a:buNone/>
            </a:pPr>
            <a:r>
              <a:rPr lang="bg-BG" sz="7200" b="1" i="1" dirty="0" smtClean="0">
                <a:solidFill>
                  <a:schemeClr val="tx1"/>
                </a:solidFill>
              </a:rPr>
              <a:t>		</a:t>
            </a:r>
            <a:r>
              <a:rPr lang="bg-BG" sz="7200" dirty="0" smtClean="0">
                <a:solidFill>
                  <a:schemeClr val="tx1"/>
                </a:solidFill>
              </a:rPr>
              <a:t>Начисляване на вземанията: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</a:t>
            </a:r>
            <a:r>
              <a:rPr lang="bg-BG" sz="7200" b="1" dirty="0" smtClean="0">
                <a:solidFill>
                  <a:schemeClr val="tx1"/>
                </a:solidFill>
              </a:rPr>
              <a:t>Д-т с/ка 4213</a:t>
            </a:r>
            <a:r>
              <a:rPr lang="bg-BG" sz="7200" dirty="0" smtClean="0">
                <a:solidFill>
                  <a:schemeClr val="tx1"/>
                </a:solidFill>
              </a:rPr>
              <a:t>, </a:t>
            </a:r>
            <a:r>
              <a:rPr lang="bg-BG" sz="7200" b="1" dirty="0" smtClean="0">
                <a:solidFill>
                  <a:schemeClr val="tx1"/>
                </a:solidFill>
              </a:rPr>
              <a:t>4261, </a:t>
            </a:r>
            <a:r>
              <a:rPr lang="en-US" sz="7200" i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сметка 4262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r>
              <a:rPr lang="bg-BG" sz="7200" i="1" dirty="0" smtClean="0">
                <a:solidFill>
                  <a:schemeClr val="tx1"/>
                </a:solidFill>
              </a:rPr>
              <a:t>, 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4887</a:t>
            </a:r>
            <a:r>
              <a:rPr lang="bg-BG" sz="7200" dirty="0" smtClean="0">
                <a:solidFill>
                  <a:schemeClr val="tx1"/>
                </a:solidFill>
              </a:rPr>
              <a:t>,</a:t>
            </a:r>
            <a:r>
              <a:rPr lang="bg-BG" sz="7200" i="1" dirty="0" smtClean="0">
                <a:solidFill>
                  <a:schemeClr val="tx1"/>
                </a:solidFill>
              </a:rPr>
              <a:t> (</a:t>
            </a:r>
            <a:r>
              <a:rPr lang="bg-BG" sz="7200" b="1" dirty="0" smtClean="0">
                <a:solidFill>
                  <a:schemeClr val="tx1"/>
                </a:solidFill>
              </a:rPr>
              <a:t>сметка 4888</a:t>
            </a:r>
            <a:r>
              <a:rPr lang="bg-BG" sz="7200" i="1" dirty="0" smtClean="0">
                <a:solidFill>
                  <a:schemeClr val="tx1"/>
                </a:solidFill>
              </a:rPr>
              <a:t>)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              </a:t>
            </a:r>
            <a:r>
              <a:rPr lang="bg-BG" sz="7200" b="1" dirty="0" smtClean="0">
                <a:solidFill>
                  <a:schemeClr val="tx1"/>
                </a:solidFill>
              </a:rPr>
              <a:t>К-т с/ка 7198</a:t>
            </a:r>
            <a:r>
              <a:rPr lang="bg-BG" sz="7200" dirty="0" smtClean="0">
                <a:solidFill>
                  <a:schemeClr val="tx1"/>
                </a:solidFill>
              </a:rPr>
              <a:t>  </a:t>
            </a:r>
            <a:r>
              <a:rPr lang="bg-BG" sz="7200" i="1" dirty="0" smtClean="0">
                <a:solidFill>
                  <a:schemeClr val="tx1"/>
                </a:solidFill>
              </a:rPr>
              <a:t>Приходи от неустойки, начети, обезщетения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    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	 При внасяне на стойността на липсите: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	</a:t>
            </a:r>
            <a:r>
              <a:rPr lang="bg-BG" sz="7200" b="1" dirty="0" smtClean="0">
                <a:solidFill>
                  <a:schemeClr val="tx1"/>
                </a:solidFill>
              </a:rPr>
              <a:t>Д-т с/ки от група 5011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Касови наличности в левове </a:t>
            </a:r>
            <a:r>
              <a:rPr lang="en-US" sz="7200" i="1" dirty="0" smtClean="0">
                <a:solidFill>
                  <a:schemeClr val="tx1"/>
                </a:solidFill>
              </a:rPr>
              <a:t>(</a:t>
            </a:r>
            <a:r>
              <a:rPr lang="bg-BG" sz="7200" b="1" dirty="0" smtClean="0">
                <a:solidFill>
                  <a:schemeClr val="tx1"/>
                </a:solidFill>
              </a:rPr>
              <a:t>сметка 5013</a:t>
            </a:r>
            <a:r>
              <a:rPr lang="en-US" sz="7200" i="1" dirty="0" smtClean="0">
                <a:solidFill>
                  <a:schemeClr val="tx1"/>
                </a:solidFill>
              </a:rPr>
              <a:t>)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        К-т с/ка 4213 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Вземания от работници, служители и друг             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персонал – местни лица</a:t>
            </a:r>
            <a:r>
              <a:rPr lang="bg-BG" sz="7200" b="1" dirty="0" smtClean="0">
                <a:solidFill>
                  <a:schemeClr val="tx1"/>
                </a:solidFill>
              </a:rPr>
              <a:t> (или сметки  4261, 4262, 4887,  4888)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             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7200" b="1" dirty="0" smtClean="0">
                <a:solidFill>
                  <a:schemeClr val="tx1"/>
                </a:solidFill>
              </a:rPr>
              <a:t>       </a:t>
            </a:r>
            <a:r>
              <a:rPr lang="bg-BG" sz="7200" b="1" dirty="0" smtClean="0">
                <a:solidFill>
                  <a:schemeClr val="tx1"/>
                </a:solidFill>
              </a:rPr>
              <a:t>	</a:t>
            </a:r>
            <a:r>
              <a:rPr lang="en-US" sz="7200" b="1" dirty="0" smtClean="0">
                <a:solidFill>
                  <a:schemeClr val="tx1"/>
                </a:solidFill>
              </a:rPr>
              <a:t> </a:t>
            </a:r>
            <a:r>
              <a:rPr lang="bg-BG" sz="7200" b="1" dirty="0" smtClean="0">
                <a:solidFill>
                  <a:schemeClr val="tx1"/>
                </a:solidFill>
              </a:rPr>
              <a:t>§ 95-11 </a:t>
            </a:r>
            <a:r>
              <a:rPr lang="bg-BG" sz="7200" i="1" dirty="0" smtClean="0">
                <a:solidFill>
                  <a:schemeClr val="tx1"/>
                </a:solidFill>
              </a:rPr>
              <a:t>„Наличност в касата в левове в края на периода (-)”</a:t>
            </a:r>
            <a:r>
              <a:rPr lang="bg-BG" sz="7200" b="1" dirty="0" smtClean="0">
                <a:solidFill>
                  <a:schemeClr val="tx1"/>
                </a:solidFill>
              </a:rPr>
              <a:t>§ 95-07 </a:t>
            </a:r>
            <a:r>
              <a:rPr lang="en-US" sz="7200" b="1" dirty="0" smtClean="0">
                <a:solidFill>
                  <a:schemeClr val="tx1"/>
                </a:solidFill>
              </a:rPr>
              <a:t>(-)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        § 28-02 </a:t>
            </a:r>
            <a:r>
              <a:rPr lang="bg-BG" sz="7200" i="1" dirty="0" smtClean="0">
                <a:solidFill>
                  <a:schemeClr val="tx1"/>
                </a:solidFill>
              </a:rPr>
              <a:t>„Глоби, санкции, неустойки, наказателни лихви,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        </a:t>
            </a:r>
            <a:r>
              <a:rPr lang="bg-BG" sz="7200" i="1" dirty="0" smtClean="0">
                <a:solidFill>
                  <a:schemeClr val="tx1"/>
                </a:solidFill>
              </a:rPr>
              <a:t> обезщетения и начети (+)  ”</a:t>
            </a:r>
            <a:r>
              <a:rPr lang="bg-BG" sz="7200" b="1" dirty="0" smtClean="0">
                <a:solidFill>
                  <a:schemeClr val="tx1"/>
                </a:solidFill>
              </a:rPr>
              <a:t>	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 </a:t>
            </a:r>
            <a:endParaRPr lang="bg-BG" sz="7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693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None/>
            </a:pPr>
            <a:endParaRPr lang="bg-BG" sz="24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2400" b="1" dirty="0" smtClean="0">
                <a:solidFill>
                  <a:schemeClr val="tx1"/>
                </a:solidFill>
              </a:rPr>
              <a:t>     	</a:t>
            </a:r>
            <a:r>
              <a:rPr lang="bg-BG" sz="2400" b="1" u="sng" dirty="0" smtClean="0">
                <a:solidFill>
                  <a:schemeClr val="tx1"/>
                </a:solidFill>
              </a:rPr>
              <a:t>Установени липси на материални запаси</a:t>
            </a:r>
            <a:endParaRPr lang="bg-BG" sz="24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	 Осчетоводяването на липсите на материалните запаси, установени при проведена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bg-BG" sz="1800" dirty="0" smtClean="0">
                <a:solidFill>
                  <a:schemeClr val="tx1"/>
                </a:solidFill>
              </a:rPr>
              <a:t>инвентаризация, е в съответствие с указанията, дадени в </a:t>
            </a:r>
            <a:r>
              <a:rPr lang="bg-BG" sz="1800" b="1" i="1" u="sng" dirty="0" smtClean="0">
                <a:solidFill>
                  <a:schemeClr val="tx1"/>
                </a:solidFill>
              </a:rPr>
              <a:t>т. 2.6 от ДДС № 20 </a:t>
            </a:r>
            <a:r>
              <a:rPr lang="bg-BG" sz="1800" b="1" i="1" dirty="0" smtClean="0">
                <a:solidFill>
                  <a:schemeClr val="tx1"/>
                </a:solidFill>
              </a:rPr>
              <a:t>от 2004 г.</a:t>
            </a:r>
            <a:r>
              <a:rPr lang="bg-BG" sz="1800" dirty="0" smtClean="0">
                <a:solidFill>
                  <a:schemeClr val="tx1"/>
                </a:solidFill>
              </a:rPr>
              <a:t> на МФ и СБО, утвърден от министъра на финансите с </a:t>
            </a:r>
            <a:r>
              <a:rPr lang="bg-BG" sz="1800" b="1" i="1" dirty="0" smtClean="0">
                <a:solidFill>
                  <a:schemeClr val="tx1"/>
                </a:solidFill>
              </a:rPr>
              <a:t>ДДС № 14 от 2013 г.</a:t>
            </a:r>
            <a:endParaRPr lang="bg-BG" sz="1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</a:t>
            </a:r>
            <a:r>
              <a:rPr lang="bg-BG" sz="1800" dirty="0" smtClean="0">
                <a:solidFill>
                  <a:schemeClr val="tx1"/>
                </a:solidFill>
              </a:rPr>
              <a:t> 		При установени липси на материални запаси – </a:t>
            </a:r>
            <a:r>
              <a:rPr lang="bg-BG" sz="1800" b="1" i="1" dirty="0" smtClean="0">
                <a:solidFill>
                  <a:schemeClr val="tx1"/>
                </a:solidFill>
              </a:rPr>
              <a:t>без вина на материалноотговорното лице,</a:t>
            </a:r>
            <a:r>
              <a:rPr lang="bg-BG" sz="1800" dirty="0" smtClean="0">
                <a:solidFill>
                  <a:schemeClr val="tx1"/>
                </a:solidFill>
              </a:rPr>
              <a:t> липсата е за сметка на бюджетната организация. Установява се с протокол за липси. Липсите на материалните запаси се отразява като намаление от други събития по тяхната </a:t>
            </a:r>
            <a:r>
              <a:rPr lang="bg-BG" sz="1800" b="1" i="1" dirty="0" smtClean="0">
                <a:solidFill>
                  <a:schemeClr val="tx1"/>
                </a:solidFill>
              </a:rPr>
              <a:t>отчетна стойност</a:t>
            </a:r>
            <a:r>
              <a:rPr lang="bg-BG" sz="1800" dirty="0" smtClean="0">
                <a:solidFill>
                  <a:schemeClr val="tx1"/>
                </a:solidFill>
              </a:rPr>
              <a:t>, по която са заведени по счетоводни сметки и регистри.</a:t>
            </a:r>
          </a:p>
          <a:p>
            <a:pPr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      </a:t>
            </a:r>
            <a:r>
              <a:rPr lang="bg-BG" sz="1800" dirty="0" smtClean="0">
                <a:solidFill>
                  <a:schemeClr val="tx1"/>
                </a:solidFill>
              </a:rPr>
              <a:t>	 Съставя се следната счетоводна статия:</a:t>
            </a:r>
          </a:p>
          <a:p>
            <a:pPr>
              <a:buNone/>
            </a:pP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с/ка 6993 </a:t>
            </a:r>
            <a:r>
              <a:rPr lang="bg-BG" sz="1800" i="1" dirty="0" smtClean="0">
                <a:solidFill>
                  <a:schemeClr val="tx1"/>
                </a:solidFill>
              </a:rPr>
              <a:t>Намаление на материални запаси от други събития 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i="1" dirty="0" smtClean="0">
                <a:solidFill>
                  <a:schemeClr val="tx1"/>
                </a:solidFill>
              </a:rPr>
              <a:t>              </a:t>
            </a:r>
            <a:r>
              <a:rPr lang="bg-BG" sz="1800" b="1" dirty="0" smtClean="0">
                <a:solidFill>
                  <a:schemeClr val="tx1"/>
                </a:solidFill>
              </a:rPr>
              <a:t> К-т с/ки от група 30</a:t>
            </a:r>
            <a:r>
              <a:rPr lang="bg-BG" sz="1800" i="1" dirty="0" smtClean="0">
                <a:solidFill>
                  <a:schemeClr val="tx1"/>
                </a:solidFill>
              </a:rPr>
              <a:t> Материали, продукция, стоки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      </a:t>
            </a:r>
            <a:r>
              <a:rPr lang="bg-BG" sz="1800" b="1" dirty="0" smtClean="0">
                <a:solidFill>
                  <a:schemeClr val="tx1"/>
                </a:solidFill>
              </a:rPr>
              <a:t>К-т с/ки от група 31 </a:t>
            </a:r>
            <a:r>
              <a:rPr lang="bg-BG" sz="1800" i="1" dirty="0" smtClean="0">
                <a:solidFill>
                  <a:schemeClr val="tx1"/>
                </a:solidFill>
              </a:rPr>
              <a:t>Млади животни и животни за угояване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      </a:t>
            </a:r>
            <a:r>
              <a:rPr lang="bg-BG" sz="1800" b="1" dirty="0" smtClean="0">
                <a:solidFill>
                  <a:schemeClr val="tx1"/>
                </a:solidFill>
              </a:rPr>
              <a:t>К-т с/ки от група 32 </a:t>
            </a:r>
            <a:r>
              <a:rPr lang="bg-BG" sz="1800" i="1" dirty="0" smtClean="0">
                <a:solidFill>
                  <a:schemeClr val="tx1"/>
                </a:solidFill>
              </a:rPr>
              <a:t>Запаси на държавен резерв и изкупена продукция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       К-т с/ки от подгрупа 333 </a:t>
            </a:r>
            <a:r>
              <a:rPr lang="bg-BG" sz="1800" i="1" dirty="0" smtClean="0">
                <a:solidFill>
                  <a:schemeClr val="tx1"/>
                </a:solidFill>
              </a:rPr>
              <a:t>Конфискувани и придобити от обезпечения МЗ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                                               </a:t>
            </a:r>
            <a:endParaRPr lang="bg-BG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16931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 </a:t>
            </a:r>
            <a:r>
              <a:rPr lang="bg-BG" sz="2000" dirty="0" smtClean="0">
                <a:solidFill>
                  <a:schemeClr val="tx1"/>
                </a:solidFill>
              </a:rPr>
              <a:t>		При установени липси</a:t>
            </a:r>
            <a:r>
              <a:rPr lang="bg-BG" sz="2000" b="1" i="1" dirty="0" smtClean="0">
                <a:solidFill>
                  <a:schemeClr val="tx1"/>
                </a:solidFill>
              </a:rPr>
              <a:t> по вина на материалноотговорното лице</a:t>
            </a:r>
            <a:r>
              <a:rPr lang="bg-BG" sz="2000" dirty="0" smtClean="0">
                <a:solidFill>
                  <a:schemeClr val="tx1"/>
                </a:solidFill>
              </a:rPr>
              <a:t>,. освен първата се съставя и втора счетоводна статия, </a:t>
            </a:r>
            <a:r>
              <a:rPr lang="bg-BG" sz="2000" b="1" dirty="0" smtClean="0">
                <a:solidFill>
                  <a:schemeClr val="tx1"/>
                </a:solidFill>
              </a:rPr>
              <a:t>за да се  персонифицира вземането</a:t>
            </a:r>
            <a:r>
              <a:rPr lang="bg-BG" sz="2000" dirty="0" smtClean="0">
                <a:solidFill>
                  <a:schemeClr val="tx1"/>
                </a:solidFill>
              </a:rPr>
              <a:t>. Осчетоводява се по </a:t>
            </a:r>
            <a:r>
              <a:rPr lang="bg-BG" sz="2000" b="1" dirty="0" smtClean="0">
                <a:solidFill>
                  <a:schemeClr val="tx1"/>
                </a:solidFill>
              </a:rPr>
              <a:t>сметка 7198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„Приходи от неустойки, начети, обезщетения”</a:t>
            </a:r>
            <a:r>
              <a:rPr lang="bg-BG" sz="2000" dirty="0" smtClean="0">
                <a:solidFill>
                  <a:schemeClr val="tx1"/>
                </a:solidFill>
              </a:rPr>
              <a:t> на </a:t>
            </a:r>
            <a:r>
              <a:rPr lang="bg-BG" sz="2000" b="1" i="1" dirty="0" smtClean="0">
                <a:solidFill>
                  <a:schemeClr val="tx1"/>
                </a:solidFill>
              </a:rPr>
              <a:t>по-високата от двете стойности на липсващите активи - отчетната, по която са заведени материалните запаси или тяхната справедлива стойност.</a:t>
            </a:r>
            <a:r>
              <a:rPr lang="bg-BG" sz="2000" dirty="0" smtClean="0">
                <a:solidFill>
                  <a:schemeClr val="tx1"/>
                </a:solidFill>
              </a:rPr>
              <a:t> Съставя се счетоводната статия: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	 </a:t>
            </a:r>
            <a:r>
              <a:rPr lang="bg-BG" sz="2000" b="1" dirty="0" smtClean="0">
                <a:solidFill>
                  <a:schemeClr val="tx1"/>
                </a:solidFill>
              </a:rPr>
              <a:t>Д-т с/ка 4213</a:t>
            </a:r>
            <a:r>
              <a:rPr lang="bg-BG" sz="2000" dirty="0" smtClean="0">
                <a:solidFill>
                  <a:schemeClr val="tx1"/>
                </a:solidFill>
              </a:rPr>
              <a:t>  </a:t>
            </a:r>
            <a:r>
              <a:rPr lang="bg-BG" sz="2000" i="1" dirty="0" smtClean="0">
                <a:solidFill>
                  <a:schemeClr val="tx1"/>
                </a:solidFill>
              </a:rPr>
              <a:t>Вземания от работници, служители и друг  персонал – местни лица </a:t>
            </a:r>
            <a:r>
              <a:rPr lang="bg-BG" sz="2000" dirty="0" smtClean="0">
                <a:solidFill>
                  <a:schemeClr val="tx1"/>
                </a:solidFill>
              </a:rPr>
              <a:t>или </a:t>
            </a:r>
            <a:r>
              <a:rPr lang="bg-BG" sz="2000" b="1" dirty="0" smtClean="0">
                <a:solidFill>
                  <a:schemeClr val="tx1"/>
                </a:solidFill>
              </a:rPr>
              <a:t>с/ки 4261, 4262, 4887, 4888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      К-т с/ка 7198</a:t>
            </a:r>
            <a:r>
              <a:rPr lang="bg-BG" sz="2000" dirty="0" smtClean="0">
                <a:solidFill>
                  <a:schemeClr val="tx1"/>
                </a:solidFill>
              </a:rPr>
              <a:t>  </a:t>
            </a:r>
            <a:r>
              <a:rPr lang="bg-BG" sz="2000" i="1" dirty="0" smtClean="0">
                <a:solidFill>
                  <a:schemeClr val="tx1"/>
                </a:solidFill>
              </a:rPr>
              <a:t>Приходи от неустойки, начети, </a:t>
            </a:r>
          </a:p>
          <a:p>
            <a:pPr algn="just">
              <a:buNone/>
            </a:pP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</a:rPr>
              <a:t>	</a:t>
            </a:r>
            <a:r>
              <a:rPr lang="bg-BG" sz="2000" dirty="0" smtClean="0">
                <a:solidFill>
                  <a:schemeClr val="tx1"/>
                </a:solidFill>
              </a:rPr>
              <a:t>При внасяне на стойността на липсите:</a:t>
            </a:r>
          </a:p>
          <a:p>
            <a:pPr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 </a:t>
            </a:r>
            <a:r>
              <a:rPr lang="bg-BG" sz="2000" b="1" dirty="0" smtClean="0">
                <a:solidFill>
                  <a:schemeClr val="tx1"/>
                </a:solidFill>
              </a:rPr>
              <a:t>Д-т с/ки от група 5011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Касови наличности в левове </a:t>
            </a:r>
            <a:r>
              <a:rPr lang="en-US" sz="2000" i="1" dirty="0" smtClean="0">
                <a:solidFill>
                  <a:schemeClr val="tx1"/>
                </a:solidFill>
              </a:rPr>
              <a:t>(</a:t>
            </a:r>
            <a:r>
              <a:rPr lang="bg-BG" sz="2000" dirty="0" smtClean="0">
                <a:solidFill>
                  <a:schemeClr val="tx1"/>
                </a:solidFill>
              </a:rPr>
              <a:t>или</a:t>
            </a:r>
            <a:r>
              <a:rPr lang="bg-BG" sz="2000" b="1" dirty="0" smtClean="0">
                <a:solidFill>
                  <a:schemeClr val="tx1"/>
                </a:solidFill>
              </a:rPr>
              <a:t> сметка 5013</a:t>
            </a:r>
            <a:r>
              <a:rPr lang="en-US" sz="2000" i="1" dirty="0" smtClean="0">
                <a:solidFill>
                  <a:schemeClr val="tx1"/>
                </a:solidFill>
              </a:rPr>
              <a:t>)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   К-т с/ка 4213 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bg-BG" sz="2000" i="1" dirty="0" smtClean="0">
                <a:solidFill>
                  <a:schemeClr val="tx1"/>
                </a:solidFill>
              </a:rPr>
              <a:t>Вземания от работници, служители и друг                                   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персонал – местни лица</a:t>
            </a:r>
            <a:r>
              <a:rPr lang="bg-BG" sz="2000" b="1" dirty="0" smtClean="0">
                <a:solidFill>
                  <a:schemeClr val="tx1"/>
                </a:solidFill>
              </a:rPr>
              <a:t>   (или сметки  4261, 4262, 4887, 4888) 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§ 95-11 </a:t>
            </a:r>
            <a:r>
              <a:rPr lang="bg-BG" sz="2000" i="1" dirty="0" smtClean="0">
                <a:solidFill>
                  <a:schemeClr val="tx1"/>
                </a:solidFill>
              </a:rPr>
              <a:t>„Наличност в касата в левове в </a:t>
            </a:r>
            <a:r>
              <a:rPr lang="bg-BG" sz="2000" i="1" dirty="0" err="1" smtClean="0">
                <a:solidFill>
                  <a:schemeClr val="tx1"/>
                </a:solidFill>
              </a:rPr>
              <a:t>кр</a:t>
            </a:r>
            <a:r>
              <a:rPr lang="bg-BG" sz="2000" i="1" dirty="0" smtClean="0">
                <a:solidFill>
                  <a:schemeClr val="tx1"/>
                </a:solidFill>
              </a:rPr>
              <a:t>. на периода (-)”или </a:t>
            </a:r>
            <a:r>
              <a:rPr lang="bg-BG" sz="2000" b="1" dirty="0" smtClean="0">
                <a:solidFill>
                  <a:schemeClr val="tx1"/>
                </a:solidFill>
              </a:rPr>
              <a:t>§ 95-07 </a:t>
            </a:r>
            <a:r>
              <a:rPr lang="en-US" sz="2000" b="1" dirty="0" smtClean="0">
                <a:solidFill>
                  <a:schemeClr val="tx1"/>
                </a:solidFill>
              </a:rPr>
              <a:t>(-)</a:t>
            </a:r>
            <a:endParaRPr lang="bg-BG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      § 28-02 </a:t>
            </a:r>
            <a:r>
              <a:rPr lang="bg-BG" sz="2000" i="1" dirty="0" smtClean="0">
                <a:solidFill>
                  <a:schemeClr val="tx1"/>
                </a:solidFill>
              </a:rPr>
              <a:t>„Глоби, санкции, неустойки, </a:t>
            </a:r>
            <a:r>
              <a:rPr lang="bg-BG" sz="2000" i="1" dirty="0" err="1" smtClean="0">
                <a:solidFill>
                  <a:schemeClr val="tx1"/>
                </a:solidFill>
              </a:rPr>
              <a:t>наказат</a:t>
            </a:r>
            <a:r>
              <a:rPr lang="bg-BG" sz="2000" i="1" dirty="0" smtClean="0">
                <a:solidFill>
                  <a:schemeClr val="tx1"/>
                </a:solidFill>
              </a:rPr>
              <a:t>. лихви, обезщетения и </a:t>
            </a:r>
          </a:p>
          <a:p>
            <a:pPr algn="just"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начети (+) </a:t>
            </a:r>
            <a:r>
              <a:rPr lang="bg-BG" sz="1800" b="1" dirty="0" smtClean="0">
                <a:solidFill>
                  <a:schemeClr val="tx1"/>
                </a:solidFill>
              </a:rPr>
              <a:t>	                            </a:t>
            </a:r>
            <a:r>
              <a:rPr lang="bg-BG" sz="1800" i="1" dirty="0" smtClean="0">
                <a:solidFill>
                  <a:schemeClr val="tx1"/>
                </a:solidFill>
              </a:rPr>
              <a:t> </a:t>
            </a:r>
            <a:r>
              <a:rPr lang="bg-BG" sz="1600" b="1" dirty="0" smtClean="0">
                <a:solidFill>
                  <a:schemeClr val="tx1"/>
                </a:solidFill>
              </a:rPr>
              <a:t> </a:t>
            </a:r>
            <a:endParaRPr lang="bg-BG" sz="1600" dirty="0" smtClean="0">
              <a:solidFill>
                <a:schemeClr val="tx1"/>
              </a:solidFill>
            </a:endParaRPr>
          </a:p>
          <a:p>
            <a:endParaRPr lang="bg-BG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59293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en-US" sz="3400" b="1" dirty="0" smtClean="0">
                <a:solidFill>
                  <a:schemeClr val="tx1"/>
                </a:solidFill>
              </a:rPr>
              <a:t>    </a:t>
            </a:r>
            <a:r>
              <a:rPr lang="bg-BG" sz="3400" b="1" dirty="0" smtClean="0">
                <a:solidFill>
                  <a:schemeClr val="tx1"/>
                </a:solidFill>
              </a:rPr>
              <a:t>		</a:t>
            </a:r>
            <a:r>
              <a:rPr lang="en-US" sz="3400" b="1" u="sng" dirty="0" smtClean="0">
                <a:solidFill>
                  <a:schemeClr val="tx1"/>
                </a:solidFill>
              </a:rPr>
              <a:t> </a:t>
            </a:r>
            <a:r>
              <a:rPr lang="bg-BG" sz="3400" b="1" u="sng" dirty="0" smtClean="0">
                <a:solidFill>
                  <a:schemeClr val="tx1"/>
                </a:solidFill>
              </a:rPr>
              <a:t>Липса на парични средства в касата</a:t>
            </a:r>
          </a:p>
          <a:p>
            <a:pPr lvl="0">
              <a:buNone/>
            </a:pPr>
            <a:endParaRPr lang="bg-BG" sz="34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	 Съгласно дадените указания от МФ в </a:t>
            </a:r>
            <a:r>
              <a:rPr lang="bg-BG" b="1" i="1" u="sng" dirty="0" smtClean="0">
                <a:solidFill>
                  <a:schemeClr val="tx1"/>
                </a:solidFill>
              </a:rPr>
              <a:t>т. 7.28 от ДДС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b="1" i="1" u="sng" dirty="0" smtClean="0">
                <a:solidFill>
                  <a:schemeClr val="tx1"/>
                </a:solidFill>
              </a:rPr>
              <a:t>№ 20 </a:t>
            </a:r>
            <a:r>
              <a:rPr lang="bg-BG" b="1" i="1" dirty="0" smtClean="0">
                <a:solidFill>
                  <a:schemeClr val="tx1"/>
                </a:solidFill>
              </a:rPr>
              <a:t>от 2004 г.на МФ </a:t>
            </a:r>
            <a:r>
              <a:rPr lang="bg-BG" dirty="0" smtClean="0">
                <a:solidFill>
                  <a:schemeClr val="tx1"/>
                </a:solidFill>
              </a:rPr>
              <a:t> и СБО, утвърден от министъра на финансите с </a:t>
            </a:r>
            <a:r>
              <a:rPr lang="bg-BG" b="1" i="1" dirty="0" smtClean="0">
                <a:solidFill>
                  <a:schemeClr val="tx1"/>
                </a:solidFill>
              </a:rPr>
              <a:t>ДДС № 14 от 2013 г.</a:t>
            </a:r>
            <a:r>
              <a:rPr lang="bg-BG" dirty="0" smtClean="0">
                <a:solidFill>
                  <a:schemeClr val="tx1"/>
                </a:solidFill>
              </a:rPr>
              <a:t> липсата на парични средства в касата на бюджетната организация се отразява веднага при нейното установяване от инвентаризационната комисия.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	Съставя се счетоводната статия: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	На начислена основа с установената липса:</a:t>
            </a: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Д-т с/ка 6996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Намаление на парични средства от други събития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К-т с/ка 5011 </a:t>
            </a:r>
            <a:r>
              <a:rPr lang="bg-BG" i="1" dirty="0" smtClean="0">
                <a:solidFill>
                  <a:schemeClr val="tx1"/>
                </a:solidFill>
              </a:rPr>
              <a:t>Касови наличности в левове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 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</a:t>
            </a:r>
            <a:r>
              <a:rPr lang="bg-BG" dirty="0" smtClean="0">
                <a:solidFill>
                  <a:schemeClr val="tx1"/>
                </a:solidFill>
              </a:rPr>
              <a:t> 	На касова основа:</a:t>
            </a: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	 </a:t>
            </a:r>
            <a:r>
              <a:rPr lang="bg-BG" b="1" dirty="0" smtClean="0">
                <a:solidFill>
                  <a:schemeClr val="tx1"/>
                </a:solidFill>
              </a:rPr>
              <a:t>§ 10-98 </a:t>
            </a:r>
            <a:r>
              <a:rPr lang="bg-BG" i="1" dirty="0" smtClean="0">
                <a:solidFill>
                  <a:schemeClr val="tx1"/>
                </a:solidFill>
              </a:rPr>
              <a:t>„Други разходи, некласифицирани в другите параграфи  и 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подпараграфи”/</a:t>
            </a: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i="1" dirty="0" smtClean="0">
                <a:solidFill>
                  <a:schemeClr val="tx1"/>
                </a:solidFill>
              </a:rPr>
              <a:t>	       </a:t>
            </a:r>
            <a:r>
              <a:rPr lang="bg-BG" b="1" dirty="0" smtClean="0">
                <a:solidFill>
                  <a:schemeClr val="tx1"/>
                </a:solidFill>
              </a:rPr>
              <a:t>§ 95-11</a:t>
            </a:r>
            <a:r>
              <a:rPr lang="bg-BG" i="1" dirty="0" smtClean="0">
                <a:solidFill>
                  <a:schemeClr val="tx1"/>
                </a:solidFill>
              </a:rPr>
              <a:t> „Наличност в касата в левове в края на периода (+)”</a:t>
            </a:r>
            <a:endParaRPr lang="bg-BG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396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bg-BG" dirty="0" smtClean="0"/>
          </a:p>
          <a:p>
            <a:pPr algn="just">
              <a:buNone/>
            </a:pPr>
            <a:r>
              <a:rPr lang="bg-BG" sz="6400" dirty="0" smtClean="0">
                <a:solidFill>
                  <a:schemeClr val="tx1"/>
                </a:solidFill>
              </a:rPr>
              <a:t>       	</a:t>
            </a:r>
          </a:p>
          <a:p>
            <a:pPr algn="just">
              <a:buNone/>
            </a:pPr>
            <a:endParaRPr lang="bg-BG" sz="6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6400" dirty="0" smtClean="0">
                <a:solidFill>
                  <a:schemeClr val="tx1"/>
                </a:solidFill>
              </a:rPr>
              <a:t>		</a:t>
            </a:r>
            <a:r>
              <a:rPr lang="bg-BG" sz="8000" dirty="0" smtClean="0">
                <a:solidFill>
                  <a:schemeClr val="tx1"/>
                </a:solidFill>
              </a:rPr>
              <a:t>Виновното материалноотговорно лице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касиера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b="1" dirty="0" smtClean="0">
                <a:solidFill>
                  <a:schemeClr val="tx1"/>
                </a:solidFill>
              </a:rPr>
              <a:t>възстановява липсващата парична сума</a:t>
            </a:r>
            <a:r>
              <a:rPr lang="bg-BG" sz="8000" dirty="0" smtClean="0">
                <a:solidFill>
                  <a:schemeClr val="tx1"/>
                </a:solidFill>
              </a:rPr>
              <a:t>, установена при инвентаризация  и сумата по акта за начет, определена от ръководителя на бюджетната организация.</a:t>
            </a: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	Внасяне на липсата  на парични средства и начета в брой в касата: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Д-т с/ка 5011  </a:t>
            </a:r>
            <a:r>
              <a:rPr lang="bg-BG" sz="8000" i="1" dirty="0" smtClean="0">
                <a:solidFill>
                  <a:schemeClr val="tx1"/>
                </a:solidFill>
              </a:rPr>
              <a:t>Касови наличности в левове</a:t>
            </a:r>
            <a:r>
              <a:rPr lang="bg-BG" sz="8000" b="1" dirty="0" smtClean="0">
                <a:solidFill>
                  <a:schemeClr val="tx1"/>
                </a:solidFill>
              </a:rPr>
              <a:t>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К-т с/ка 6996</a:t>
            </a:r>
            <a:r>
              <a:rPr lang="bg-BG" sz="8000" i="1" dirty="0" smtClean="0">
                <a:solidFill>
                  <a:schemeClr val="tx1"/>
                </a:solidFill>
              </a:rPr>
              <a:t> Намаление на парични средства от други събития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парични средства за възстановяване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К-т с/ка 7198</a:t>
            </a:r>
            <a:r>
              <a:rPr lang="bg-BG" sz="8000" dirty="0" smtClean="0">
                <a:solidFill>
                  <a:schemeClr val="tx1"/>
                </a:solidFill>
              </a:rPr>
              <a:t>  </a:t>
            </a:r>
            <a:r>
              <a:rPr lang="bg-BG" sz="8000" i="1" dirty="0" smtClean="0">
                <a:solidFill>
                  <a:schemeClr val="tx1"/>
                </a:solidFill>
              </a:rPr>
              <a:t>Приходи от неустойки, начети, обезщетения</a:t>
            </a:r>
            <a:r>
              <a:rPr lang="bg-BG" sz="8000" b="1" dirty="0" smtClean="0">
                <a:solidFill>
                  <a:schemeClr val="tx1"/>
                </a:solidFill>
              </a:rPr>
              <a:t>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	     </a:t>
            </a:r>
            <a:r>
              <a:rPr lang="bg-BG" sz="8000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8000" dirty="0" smtClean="0">
                <a:solidFill>
                  <a:schemeClr val="tx1"/>
                </a:solidFill>
              </a:rPr>
              <a:t>(</a:t>
            </a:r>
            <a:r>
              <a:rPr lang="bg-BG" sz="8000" dirty="0" smtClean="0">
                <a:solidFill>
                  <a:schemeClr val="tx1"/>
                </a:solidFill>
              </a:rPr>
              <a:t>сума по начета</a:t>
            </a:r>
            <a:r>
              <a:rPr lang="en-US" sz="8000" dirty="0" smtClean="0">
                <a:solidFill>
                  <a:schemeClr val="tx1"/>
                </a:solidFill>
              </a:rPr>
              <a:t>)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§ 95-11 </a:t>
            </a:r>
            <a:r>
              <a:rPr lang="bg-BG" sz="8000" i="1" dirty="0" smtClean="0">
                <a:solidFill>
                  <a:schemeClr val="tx1"/>
                </a:solidFill>
              </a:rPr>
              <a:t>„Наличност в касата в левове в края на периода (-)”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§ 10-98 </a:t>
            </a:r>
            <a:r>
              <a:rPr lang="bg-BG" sz="8000" i="1" dirty="0" smtClean="0">
                <a:solidFill>
                  <a:schemeClr val="tx1"/>
                </a:solidFill>
              </a:rPr>
              <a:t>„Други разходи, некласифицирани в другите параграфи  и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 подпараграфи”</a:t>
            </a:r>
            <a:r>
              <a:rPr lang="en-US" sz="8000" i="1" dirty="0" smtClean="0">
                <a:solidFill>
                  <a:schemeClr val="tx1"/>
                </a:solidFill>
              </a:rPr>
              <a:t>(</a:t>
            </a:r>
            <a:r>
              <a:rPr lang="bg-BG" sz="8000" i="1" dirty="0" smtClean="0">
                <a:solidFill>
                  <a:schemeClr val="tx1"/>
                </a:solidFill>
              </a:rPr>
              <a:t>-</a:t>
            </a:r>
            <a:r>
              <a:rPr lang="en-US" sz="8000" i="1" dirty="0" smtClean="0">
                <a:solidFill>
                  <a:schemeClr val="tx1"/>
                </a:solidFill>
              </a:rPr>
              <a:t>)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§ 28-02 </a:t>
            </a:r>
            <a:r>
              <a:rPr lang="bg-BG" sz="8000" i="1" dirty="0" smtClean="0">
                <a:solidFill>
                  <a:schemeClr val="tx1"/>
                </a:solidFill>
              </a:rPr>
              <a:t>„Глоби, санкции, неустойки, наказателни лихви,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</a:t>
            </a:r>
            <a:r>
              <a:rPr lang="bg-BG" sz="8000" i="1" dirty="0" smtClean="0">
                <a:solidFill>
                  <a:schemeClr val="tx1"/>
                </a:solidFill>
              </a:rPr>
              <a:t> обезщетения и начети (+)”</a:t>
            </a:r>
            <a:r>
              <a:rPr lang="bg-BG" sz="8000" b="1" dirty="0" smtClean="0">
                <a:solidFill>
                  <a:schemeClr val="tx1"/>
                </a:solidFill>
              </a:rPr>
              <a:t>	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 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6400" i="1" dirty="0" smtClean="0">
                <a:solidFill>
                  <a:schemeClr val="tx1"/>
                </a:solidFill>
              </a:rPr>
              <a:t> </a:t>
            </a:r>
            <a:endParaRPr lang="bg-BG" sz="6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550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		</a:t>
            </a:r>
            <a:r>
              <a:rPr lang="bg-BG" sz="2000" b="1" u="sng" dirty="0" smtClean="0">
                <a:solidFill>
                  <a:schemeClr val="tx1"/>
                </a:solidFill>
              </a:rPr>
              <a:t>Установени излишъци на дълготрайни активи</a:t>
            </a:r>
            <a:endParaRPr lang="bg-BG" sz="20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	 При установени излишъци на дълготрайни активи, на основание инвентаризационния опис, се съставя следната счетоводна статия със </a:t>
            </a:r>
            <a:r>
              <a:rPr lang="bg-BG" sz="1800" b="1" i="1" dirty="0" smtClean="0">
                <a:solidFill>
                  <a:schemeClr val="tx1"/>
                </a:solidFill>
              </a:rPr>
              <a:t>справедливата стойност</a:t>
            </a:r>
            <a:r>
              <a:rPr lang="bg-BG" sz="1800" dirty="0" smtClean="0">
                <a:solidFill>
                  <a:schemeClr val="tx1"/>
                </a:solidFill>
              </a:rPr>
              <a:t> на установените излишъци на дълготрайни активи:</a:t>
            </a:r>
          </a:p>
          <a:p>
            <a:pPr>
              <a:buNone/>
            </a:pPr>
            <a:r>
              <a:rPr lang="bg-BG" sz="1800" b="1" i="1" dirty="0" smtClean="0">
                <a:solidFill>
                  <a:schemeClr val="tx1"/>
                </a:solidFill>
              </a:rPr>
              <a:t> 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с/ки от група 20</a:t>
            </a:r>
            <a:r>
              <a:rPr lang="bg-BG" sz="1800" i="1" dirty="0" smtClean="0">
                <a:solidFill>
                  <a:schemeClr val="tx1"/>
                </a:solidFill>
              </a:rPr>
              <a:t> Дълготрайни материални активи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с/ки от група 21 </a:t>
            </a:r>
            <a:r>
              <a:rPr lang="bg-BG" sz="1800" i="1" dirty="0" smtClean="0">
                <a:solidFill>
                  <a:schemeClr val="tx1"/>
                </a:solidFill>
              </a:rPr>
              <a:t>Нематериални дълготрайни активи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</a:t>
            </a:r>
            <a:r>
              <a:rPr lang="bg-BG" sz="1800" b="1" dirty="0" smtClean="0">
                <a:solidFill>
                  <a:schemeClr val="tx1"/>
                </a:solidFill>
              </a:rPr>
              <a:t>Д-т с/ки от група 22 </a:t>
            </a:r>
            <a:r>
              <a:rPr lang="bg-BG" sz="1800" i="1" dirty="0" smtClean="0">
                <a:solidFill>
                  <a:schemeClr val="tx1"/>
                </a:solidFill>
              </a:rPr>
              <a:t>Дълготрайни активи, капитализирани в отчетна 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група(стопанска област) „Други сметки и дейности"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          </a:t>
            </a:r>
            <a:r>
              <a:rPr lang="bg-BG" sz="1800" b="1" dirty="0" smtClean="0">
                <a:solidFill>
                  <a:schemeClr val="tx1"/>
                </a:solidFill>
              </a:rPr>
              <a:t>К-т с/ка 7992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Увеличение на нефинансови дълготрайни активи от други </a:t>
            </a:r>
            <a:r>
              <a:rPr lang="bg-BG" sz="1800" i="1" dirty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        събития</a:t>
            </a:r>
            <a:endParaRPr lang="bg-BG" sz="18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>
                <a:solidFill>
                  <a:schemeClr val="tx1"/>
                </a:solidFill>
              </a:rPr>
              <a:t> </a:t>
            </a:r>
            <a:endParaRPr lang="bg-BG" sz="20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      </a:t>
            </a:r>
            <a:r>
              <a:rPr lang="bg-BG" sz="2000" b="1" dirty="0" smtClean="0">
                <a:solidFill>
                  <a:schemeClr val="tx1"/>
                </a:solidFill>
              </a:rPr>
              <a:t>	</a:t>
            </a:r>
            <a:r>
              <a:rPr lang="en-US" sz="2000" b="1" u="sng" dirty="0" smtClean="0">
                <a:solidFill>
                  <a:schemeClr val="tx1"/>
                </a:solidFill>
              </a:rPr>
              <a:t> </a:t>
            </a:r>
            <a:r>
              <a:rPr lang="bg-BG" sz="2000" b="1" u="sng" dirty="0" smtClean="0">
                <a:solidFill>
                  <a:schemeClr val="tx1"/>
                </a:solidFill>
              </a:rPr>
              <a:t>Установени излишъци на материални запаси</a:t>
            </a:r>
            <a:endParaRPr lang="bg-BG" sz="20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800" dirty="0" smtClean="0">
                <a:solidFill>
                  <a:schemeClr val="tx1"/>
                </a:solidFill>
              </a:rPr>
              <a:t>       	При установени излишъци на материални запаси, на основание инвентаризационния опис, се съставя следната счетоводна статия със справедливата стойност на установените излишъци на материални запаси:</a:t>
            </a: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Д-т с/ки от група 30</a:t>
            </a:r>
            <a:r>
              <a:rPr lang="bg-BG" sz="1800" i="1" dirty="0" smtClean="0">
                <a:solidFill>
                  <a:schemeClr val="tx1"/>
                </a:solidFill>
              </a:rPr>
              <a:t> Материали, продукция, стоки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Д-т с/ки от група 31 </a:t>
            </a:r>
            <a:r>
              <a:rPr lang="bg-BG" sz="1800" i="1" dirty="0" smtClean="0">
                <a:solidFill>
                  <a:schemeClr val="tx1"/>
                </a:solidFill>
              </a:rPr>
              <a:t>Млади животни и животни за угояване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Д-т с/ки от група 32 </a:t>
            </a:r>
            <a:r>
              <a:rPr lang="bg-BG" sz="1800" i="1" dirty="0" smtClean="0">
                <a:solidFill>
                  <a:schemeClr val="tx1"/>
                </a:solidFill>
              </a:rPr>
              <a:t>Запаси на държавен резерв и изкупена продукция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Д-т с/ки от подгрупа 333 </a:t>
            </a:r>
            <a:r>
              <a:rPr lang="bg-BG" sz="1800" i="1" dirty="0" smtClean="0">
                <a:solidFill>
                  <a:schemeClr val="tx1"/>
                </a:solidFill>
              </a:rPr>
              <a:t>Конфискувани и придобити от обезпечения   МЗ                            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b="1" dirty="0" smtClean="0">
                <a:solidFill>
                  <a:schemeClr val="tx1"/>
                </a:solidFill>
              </a:rPr>
              <a:t>              К-т с/ки от подгрупа 7993</a:t>
            </a:r>
            <a:r>
              <a:rPr lang="bg-BG" sz="1800" dirty="0" smtClean="0">
                <a:solidFill>
                  <a:schemeClr val="tx1"/>
                </a:solidFill>
              </a:rPr>
              <a:t> </a:t>
            </a:r>
            <a:r>
              <a:rPr lang="bg-BG" sz="1800" i="1" dirty="0" smtClean="0">
                <a:solidFill>
                  <a:schemeClr val="tx1"/>
                </a:solidFill>
              </a:rPr>
              <a:t>Увеличение на материални запаси от др. събития</a:t>
            </a:r>
            <a:endParaRPr lang="bg-BG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800" i="1" dirty="0" smtClean="0">
                <a:solidFill>
                  <a:schemeClr val="tx1"/>
                </a:solidFill>
              </a:rPr>
              <a:t>                                                              </a:t>
            </a:r>
            <a:endParaRPr lang="bg-BG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sz="3100" b="1" dirty="0" smtClean="0">
                <a:solidFill>
                  <a:schemeClr val="tx1"/>
                </a:solidFill>
              </a:rPr>
              <a:t>    </a:t>
            </a:r>
            <a:r>
              <a:rPr lang="bg-BG" sz="3100" b="1" dirty="0" smtClean="0">
                <a:solidFill>
                  <a:schemeClr val="tx1"/>
                </a:solidFill>
              </a:rPr>
              <a:t>		</a:t>
            </a:r>
            <a:r>
              <a:rPr lang="bg-BG" sz="3100" b="1" u="sng" dirty="0" smtClean="0">
                <a:solidFill>
                  <a:schemeClr val="tx1"/>
                </a:solidFill>
              </a:rPr>
              <a:t>Установени излишъци на парични средства</a:t>
            </a:r>
            <a:endParaRPr lang="bg-BG" sz="31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	При установени излишъци на парични средства, на основание инвентаризационния опис, се съставя следната счетоводна статия с намерените в повече парични средства в касата: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Д-т с/ка 5011 </a:t>
            </a:r>
            <a:r>
              <a:rPr lang="bg-BG" i="1" dirty="0" smtClean="0">
                <a:solidFill>
                  <a:schemeClr val="tx1"/>
                </a:solidFill>
              </a:rPr>
              <a:t>Касови наличности в левове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К-т с/ка 7996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Увеличение на парични средства от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 други  събития</a:t>
            </a:r>
            <a:endParaRPr lang="bg-BG" dirty="0" smtClean="0">
              <a:solidFill>
                <a:schemeClr val="tx1"/>
              </a:solidFill>
            </a:endParaRPr>
          </a:p>
          <a:p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§ 95-11</a:t>
            </a:r>
            <a:r>
              <a:rPr lang="bg-BG" i="1" dirty="0" smtClean="0">
                <a:solidFill>
                  <a:schemeClr val="tx1"/>
                </a:solidFill>
              </a:rPr>
              <a:t> „Наличност в касата в левове в края на периода (-)”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</a:t>
            </a:r>
            <a:r>
              <a:rPr lang="bg-BG" b="1" dirty="0" smtClean="0">
                <a:solidFill>
                  <a:schemeClr val="tx1"/>
                </a:solidFill>
              </a:rPr>
              <a:t>§ 36-19 </a:t>
            </a:r>
            <a:r>
              <a:rPr lang="bg-BG" i="1" dirty="0" smtClean="0">
                <a:solidFill>
                  <a:schemeClr val="tx1"/>
                </a:solidFill>
              </a:rPr>
              <a:t>„Други неданъчни приходи </a:t>
            </a:r>
            <a:r>
              <a:rPr lang="en-US" i="1" dirty="0" smtClean="0">
                <a:solidFill>
                  <a:schemeClr val="tx1"/>
                </a:solidFill>
              </a:rPr>
              <a:t>(</a:t>
            </a:r>
            <a:r>
              <a:rPr lang="bg-BG" i="1" dirty="0" smtClean="0">
                <a:solidFill>
                  <a:schemeClr val="tx1"/>
                </a:solidFill>
              </a:rPr>
              <a:t>+</a:t>
            </a:r>
            <a:r>
              <a:rPr lang="en-US" i="1" dirty="0" smtClean="0">
                <a:solidFill>
                  <a:schemeClr val="tx1"/>
                </a:solidFill>
              </a:rPr>
              <a:t>)</a:t>
            </a:r>
            <a:r>
              <a:rPr lang="bg-BG" i="1" dirty="0" smtClean="0">
                <a:solidFill>
                  <a:schemeClr val="tx1"/>
                </a:solidFill>
              </a:rPr>
              <a:t>”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 </a:t>
            </a:r>
            <a:endParaRPr lang="bg-BG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8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/>
            <a:endParaRPr lang="bg-BG" b="1" dirty="0" smtClean="0">
              <a:solidFill>
                <a:schemeClr val="tx1"/>
              </a:solidFill>
            </a:endParaRPr>
          </a:p>
          <a:p>
            <a:pPr lvl="1" algn="just">
              <a:buNone/>
            </a:pPr>
            <a:r>
              <a:rPr lang="en-US" sz="10800" b="1" dirty="0" smtClean="0">
                <a:solidFill>
                  <a:schemeClr val="tx1"/>
                </a:solidFill>
              </a:rPr>
              <a:t>  </a:t>
            </a:r>
            <a:r>
              <a:rPr lang="bg-BG" sz="10800" b="1" dirty="0" smtClean="0">
                <a:solidFill>
                  <a:schemeClr val="tx1"/>
                </a:solidFill>
              </a:rPr>
              <a:t>	</a:t>
            </a:r>
            <a:r>
              <a:rPr lang="en-US" sz="10800" b="1" dirty="0" smtClean="0">
                <a:solidFill>
                  <a:schemeClr val="tx1"/>
                </a:solidFill>
              </a:rPr>
              <a:t> </a:t>
            </a:r>
            <a:r>
              <a:rPr lang="en-US" sz="10800" b="1" u="sng" dirty="0" smtClean="0">
                <a:solidFill>
                  <a:schemeClr val="tx1"/>
                </a:solidFill>
              </a:rPr>
              <a:t> </a:t>
            </a:r>
            <a:r>
              <a:rPr lang="bg-BG" sz="10800" b="1" u="sng" dirty="0" smtClean="0">
                <a:solidFill>
                  <a:schemeClr val="tx1"/>
                </a:solidFill>
              </a:rPr>
              <a:t>Компенсиране на липси на материални запаси с 	излишъци</a:t>
            </a:r>
            <a:endParaRPr lang="bg-BG" sz="108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11200" dirty="0" smtClean="0">
                <a:solidFill>
                  <a:schemeClr val="tx1"/>
                </a:solidFill>
              </a:rPr>
              <a:t>    	Компенсацията на липсите с излишъците се извършва с едни и същи </a:t>
            </a:r>
            <a:r>
              <a:rPr lang="bg-BG" sz="11200" b="1" i="1" dirty="0" smtClean="0">
                <a:solidFill>
                  <a:schemeClr val="tx1"/>
                </a:solidFill>
              </a:rPr>
              <a:t>количества</a:t>
            </a:r>
            <a:r>
              <a:rPr lang="bg-BG" sz="11200" dirty="0" smtClean="0">
                <a:solidFill>
                  <a:schemeClr val="tx1"/>
                </a:solidFill>
              </a:rPr>
              <a:t>, при наличие </a:t>
            </a:r>
            <a:r>
              <a:rPr lang="bg-BG" sz="11200" u="sng" dirty="0" smtClean="0">
                <a:solidFill>
                  <a:schemeClr val="tx1"/>
                </a:solidFill>
              </a:rPr>
              <a:t>на </a:t>
            </a:r>
            <a:r>
              <a:rPr lang="bg-BG" sz="11200" b="1" i="1" u="sng" dirty="0" smtClean="0">
                <a:solidFill>
                  <a:schemeClr val="tx1"/>
                </a:solidFill>
              </a:rPr>
              <a:t>причинно-следствена връзка</a:t>
            </a:r>
            <a:r>
              <a:rPr lang="bg-BG" sz="11200" u="sng" dirty="0" smtClean="0">
                <a:solidFill>
                  <a:schemeClr val="tx1"/>
                </a:solidFill>
              </a:rPr>
              <a:t> между активите, по </a:t>
            </a:r>
            <a:r>
              <a:rPr lang="bg-BG" sz="11200" b="1" i="1" u="sng" dirty="0" smtClean="0">
                <a:solidFill>
                  <a:schemeClr val="tx1"/>
                </a:solidFill>
              </a:rPr>
              <a:t>натурални и стойностни </a:t>
            </a:r>
            <a:r>
              <a:rPr lang="bg-BG" sz="11200" u="sng" dirty="0" smtClean="0">
                <a:solidFill>
                  <a:schemeClr val="tx1"/>
                </a:solidFill>
              </a:rPr>
              <a:t>измерители в </a:t>
            </a:r>
            <a:r>
              <a:rPr lang="bg-BG" sz="11200" b="1" i="1" u="sng" dirty="0" smtClean="0">
                <a:solidFill>
                  <a:schemeClr val="tx1"/>
                </a:solidFill>
              </a:rPr>
              <a:t>Протокол за компенсация на липси и излишъци.</a:t>
            </a:r>
          </a:p>
          <a:p>
            <a:pPr algn="just">
              <a:buNone/>
            </a:pPr>
            <a:r>
              <a:rPr lang="bg-BG" sz="11200" b="1" i="1" dirty="0" smtClean="0">
                <a:solidFill>
                  <a:schemeClr val="tx1"/>
                </a:solidFill>
              </a:rPr>
              <a:t>     </a:t>
            </a:r>
            <a:r>
              <a:rPr lang="bg-BG" sz="11200" dirty="0" smtClean="0">
                <a:solidFill>
                  <a:schemeClr val="tx1"/>
                </a:solidFill>
              </a:rPr>
              <a:t> 	Когато стойността на липсите е по-висока, разликата се урежда по решение на ръководителя на бюджетната организация. </a:t>
            </a:r>
          </a:p>
          <a:p>
            <a:pPr algn="just">
              <a:buNone/>
            </a:pPr>
            <a:r>
              <a:rPr lang="bg-BG" sz="11200" dirty="0" smtClean="0">
                <a:solidFill>
                  <a:schemeClr val="tx1"/>
                </a:solidFill>
              </a:rPr>
              <a:t>		</a:t>
            </a:r>
            <a:r>
              <a:rPr lang="bg-BG" sz="11200" b="1" i="1" dirty="0" smtClean="0">
                <a:solidFill>
                  <a:schemeClr val="tx1"/>
                </a:solidFill>
              </a:rPr>
              <a:t>Важно!</a:t>
            </a:r>
          </a:p>
          <a:p>
            <a:pPr algn="just">
              <a:buNone/>
            </a:pPr>
            <a:r>
              <a:rPr lang="bg-BG" sz="11200" i="1" dirty="0" smtClean="0">
                <a:solidFill>
                  <a:schemeClr val="tx1"/>
                </a:solidFill>
              </a:rPr>
              <a:t>     	В протокола </a:t>
            </a:r>
            <a:r>
              <a:rPr lang="bg-BG" sz="11200" dirty="0" smtClean="0">
                <a:solidFill>
                  <a:schemeClr val="tx1"/>
                </a:solidFill>
              </a:rPr>
              <a:t>за установяване на липсите ясно и категорично следва да е разписано заключението на инвентаризационната комисия - за чия сметка се отнасят липсите</a:t>
            </a:r>
            <a:r>
              <a:rPr lang="bg-BG" sz="11200" i="1" dirty="0" smtClean="0">
                <a:solidFill>
                  <a:schemeClr val="tx1"/>
                </a:solidFill>
              </a:rPr>
              <a:t> </a:t>
            </a:r>
            <a:r>
              <a:rPr lang="bg-BG" sz="11200" dirty="0" smtClean="0">
                <a:solidFill>
                  <a:schemeClr val="tx1"/>
                </a:solidFill>
              </a:rPr>
              <a:t>и каква компенсация на липси с излишъци може да се направи.</a:t>
            </a:r>
          </a:p>
          <a:p>
            <a:pPr algn="just">
              <a:buNone/>
            </a:pPr>
            <a:r>
              <a:rPr lang="bg-BG" sz="112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bg-BG" dirty="0" smtClean="0">
                <a:solidFill>
                  <a:schemeClr val="tx1"/>
                </a:solidFill>
              </a:rPr>
              <a:t>. 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 algn="just">
              <a:buNone/>
            </a:pPr>
            <a:r>
              <a:rPr lang="bg-BG" sz="7200" b="1" i="1" dirty="0" smtClean="0">
                <a:solidFill>
                  <a:schemeClr val="tx1"/>
                </a:solidFill>
              </a:rPr>
              <a:t>		</a:t>
            </a:r>
            <a:r>
              <a:rPr lang="bg-BG" sz="9600" b="1" u="sng" dirty="0" smtClean="0">
                <a:solidFill>
                  <a:schemeClr val="tx1"/>
                </a:solidFill>
              </a:rPr>
              <a:t>Признаване на естествени фири</a:t>
            </a:r>
            <a:endParaRPr lang="bg-BG" sz="96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	 Нормите за естествените фири се прилагат </a:t>
            </a:r>
            <a:r>
              <a:rPr lang="bg-BG" sz="8000" b="1" dirty="0" smtClean="0">
                <a:solidFill>
                  <a:schemeClr val="tx1"/>
                </a:solidFill>
              </a:rPr>
              <a:t>само веднъж</a:t>
            </a:r>
            <a:r>
              <a:rPr lang="bg-BG" sz="8000" dirty="0" smtClean="0">
                <a:solidFill>
                  <a:schemeClr val="tx1"/>
                </a:solidFill>
              </a:rPr>
              <a:t>, независимо че материалните запаси могат да се прехвърлят от един обект на друг обект (склад, павилион, магазин и др.) на основание </a:t>
            </a:r>
            <a:r>
              <a:rPr lang="bg-BG" sz="8000" i="1" dirty="0" smtClean="0">
                <a:solidFill>
                  <a:schemeClr val="tx1"/>
                </a:solidFill>
              </a:rPr>
              <a:t>Наредба № 13-а 10403 за пределните размери на естествените фири, брака и липсите на стоково-материалните ценности при съхраняването и транспортирането им </a:t>
            </a:r>
            <a:r>
              <a:rPr lang="en-US" sz="8000" i="1" dirty="0" smtClean="0">
                <a:solidFill>
                  <a:schemeClr val="tx1"/>
                </a:solidFill>
              </a:rPr>
              <a:t>(</a:t>
            </a:r>
            <a:r>
              <a:rPr lang="bg-BG" sz="8000" i="1" dirty="0" smtClean="0">
                <a:solidFill>
                  <a:schemeClr val="tx1"/>
                </a:solidFill>
              </a:rPr>
              <a:t>1959 - 2007 г.</a:t>
            </a:r>
            <a:r>
              <a:rPr lang="en-US" sz="8000" i="1" dirty="0" smtClean="0">
                <a:solidFill>
                  <a:schemeClr val="tx1"/>
                </a:solidFill>
              </a:rPr>
              <a:t>)</a:t>
            </a: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b="1" i="1" dirty="0" smtClean="0">
                <a:solidFill>
                  <a:schemeClr val="tx1"/>
                </a:solidFill>
              </a:rPr>
              <a:t>		Важно !!!</a:t>
            </a:r>
            <a:endParaRPr lang="en-US" sz="80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8000" b="1" i="1" dirty="0" smtClean="0">
                <a:solidFill>
                  <a:schemeClr val="tx1"/>
                </a:solidFill>
              </a:rPr>
              <a:t>    </a:t>
            </a:r>
            <a:r>
              <a:rPr lang="bg-BG" sz="8000" b="1" i="1" dirty="0" smtClean="0">
                <a:solidFill>
                  <a:schemeClr val="tx1"/>
                </a:solidFill>
              </a:rPr>
              <a:t>		</a:t>
            </a:r>
            <a:r>
              <a:rPr lang="en-US" sz="8000" b="1" i="1" dirty="0" smtClean="0">
                <a:solidFill>
                  <a:schemeClr val="tx1"/>
                </a:solidFill>
              </a:rPr>
              <a:t> </a:t>
            </a:r>
            <a:r>
              <a:rPr lang="bg-BG" sz="8000" b="1" i="1" dirty="0" smtClean="0">
                <a:solidFill>
                  <a:schemeClr val="tx1"/>
                </a:solidFill>
              </a:rPr>
              <a:t>Не се допуска отписване на материалните запаси до пределните норми преди да са установени липси от тях. Когато при инвентаризацията не се установят липси, естествени фири не се признават.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     </a:t>
            </a:r>
            <a:r>
              <a:rPr lang="bg-BG" sz="8000" dirty="0" smtClean="0">
                <a:solidFill>
                  <a:schemeClr val="tx1"/>
                </a:solidFill>
              </a:rPr>
              <a:t>		Приспадането на естествени фири се извършва </a:t>
            </a:r>
            <a:r>
              <a:rPr lang="bg-BG" sz="8000" b="1" i="1" dirty="0" smtClean="0">
                <a:solidFill>
                  <a:schemeClr val="tx1"/>
                </a:solidFill>
              </a:rPr>
              <a:t>до размера на липсите</a:t>
            </a:r>
            <a:r>
              <a:rPr lang="bg-BG" sz="8000" dirty="0" smtClean="0">
                <a:solidFill>
                  <a:schemeClr val="tx1"/>
                </a:solidFill>
              </a:rPr>
              <a:t>, </a:t>
            </a:r>
            <a:r>
              <a:rPr lang="bg-BG" sz="8000" b="1" i="1" dirty="0" smtClean="0">
                <a:solidFill>
                  <a:schemeClr val="tx1"/>
                </a:solidFill>
              </a:rPr>
              <a:t>установени при инвентаризацията след компенсирането им с излишъците. </a:t>
            </a:r>
          </a:p>
          <a:p>
            <a:pPr algn="just">
              <a:buNone/>
            </a:pPr>
            <a:r>
              <a:rPr lang="en-US" sz="8000" dirty="0" smtClean="0">
                <a:solidFill>
                  <a:schemeClr val="tx1"/>
                </a:solidFill>
              </a:rPr>
              <a:t>     </a:t>
            </a:r>
            <a:r>
              <a:rPr lang="bg-BG" sz="8000" dirty="0" smtClean="0">
                <a:solidFill>
                  <a:schemeClr val="tx1"/>
                </a:solidFill>
              </a:rPr>
              <a:t>		</a:t>
            </a:r>
            <a:r>
              <a:rPr lang="en-US" sz="8000" dirty="0" smtClean="0">
                <a:solidFill>
                  <a:schemeClr val="tx1"/>
                </a:solidFill>
              </a:rPr>
              <a:t> </a:t>
            </a:r>
            <a:r>
              <a:rPr lang="bg-BG" sz="8000" dirty="0" smtClean="0">
                <a:solidFill>
                  <a:schemeClr val="tx1"/>
                </a:solidFill>
              </a:rPr>
              <a:t>За целта резултатите от инвентаризацията </a:t>
            </a:r>
            <a:r>
              <a:rPr lang="bg-BG" sz="8000" b="1" u="sng" dirty="0" smtClean="0">
                <a:solidFill>
                  <a:schemeClr val="tx1"/>
                </a:solidFill>
              </a:rPr>
              <a:t>след компенсирането </a:t>
            </a:r>
            <a:r>
              <a:rPr lang="bg-BG" sz="8000" b="1" i="1" dirty="0" smtClean="0">
                <a:solidFill>
                  <a:schemeClr val="tx1"/>
                </a:solidFill>
              </a:rPr>
              <a:t>се  пренасят от Протокола за компенсация на липси и излишъци в Протокола за одобряване на естествени загуби (фири) и на липси </a:t>
            </a:r>
            <a:r>
              <a:rPr lang="bg-BG" sz="8000" dirty="0" smtClean="0">
                <a:solidFill>
                  <a:schemeClr val="tx1"/>
                </a:solidFill>
              </a:rPr>
              <a:t>за сметка на бюджетната организация.</a:t>
            </a:r>
            <a:endParaRPr lang="bg-BG" sz="8000" b="1" i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		 Одобрените естествени фири се документират в </a:t>
            </a:r>
            <a:r>
              <a:rPr lang="bg-BG" sz="8000" b="1" i="1" dirty="0" smtClean="0">
                <a:solidFill>
                  <a:schemeClr val="tx1"/>
                </a:solidFill>
              </a:rPr>
              <a:t>отделен опис/ведомост. </a:t>
            </a:r>
          </a:p>
          <a:p>
            <a:pPr algn="just"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7200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/>
            <a:endParaRPr lang="bg-BG" sz="9600" b="1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9600" b="1" dirty="0" smtClean="0">
                <a:solidFill>
                  <a:schemeClr val="tx1"/>
                </a:solidFill>
              </a:rPr>
              <a:t>    		 </a:t>
            </a:r>
            <a:r>
              <a:rPr lang="bg-BG" sz="9600" b="1" u="sng" dirty="0" smtClean="0">
                <a:solidFill>
                  <a:schemeClr val="tx1"/>
                </a:solidFill>
              </a:rPr>
              <a:t>Установяване на неотчетени пасиви</a:t>
            </a:r>
            <a:endParaRPr lang="bg-BG" sz="96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Ако при инвентаризацията се установи, че </a:t>
            </a:r>
            <a:r>
              <a:rPr lang="bg-BG" sz="9600" b="1" i="1" dirty="0" smtClean="0">
                <a:solidFill>
                  <a:schemeClr val="tx1"/>
                </a:solidFill>
              </a:rPr>
              <a:t>не са отразени </a:t>
            </a:r>
            <a:r>
              <a:rPr lang="bg-BG" sz="9600" dirty="0" smtClean="0">
                <a:solidFill>
                  <a:schemeClr val="tx1"/>
                </a:solidFill>
              </a:rPr>
              <a:t>по счетоводни сметки някои задължения </a:t>
            </a:r>
            <a:r>
              <a:rPr lang="bg-BG" sz="9600" b="1" i="1" dirty="0" smtClean="0">
                <a:solidFill>
                  <a:schemeClr val="tx1"/>
                </a:solidFill>
              </a:rPr>
              <a:t>или ако са отразени на по-ниска стойност</a:t>
            </a:r>
            <a:r>
              <a:rPr lang="bg-BG" sz="9600" dirty="0" smtClean="0">
                <a:solidFill>
                  <a:schemeClr val="tx1"/>
                </a:solidFill>
              </a:rPr>
              <a:t>, на база на протокола, съставен от инвентаризационната комисия, се съставя статията:</a:t>
            </a:r>
          </a:p>
          <a:p>
            <a:pPr algn="just"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      	С документално установената стойност или </a:t>
            </a:r>
            <a:r>
              <a:rPr lang="bg-BG" sz="9600" b="1" i="1" dirty="0" smtClean="0">
                <a:solidFill>
                  <a:schemeClr val="tx1"/>
                </a:solidFill>
              </a:rPr>
              <a:t>с разликата </a:t>
            </a:r>
            <a:r>
              <a:rPr lang="bg-BG" sz="9600" dirty="0" smtClean="0">
                <a:solidFill>
                  <a:schemeClr val="tx1"/>
                </a:solidFill>
              </a:rPr>
              <a:t>между действителната и отразената по счетоводните сметки сума се съставят статията:</a:t>
            </a:r>
          </a:p>
          <a:p>
            <a:pPr>
              <a:buNone/>
            </a:pPr>
            <a:endParaRPr lang="bg-BG" sz="9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9600" b="1" dirty="0" smtClean="0">
                <a:solidFill>
                  <a:schemeClr val="tx1"/>
                </a:solidFill>
              </a:rPr>
              <a:t>      Д-т с/ка 6998</a:t>
            </a:r>
            <a:r>
              <a:rPr lang="bg-BG" sz="9600" dirty="0" smtClean="0">
                <a:solidFill>
                  <a:schemeClr val="tx1"/>
                </a:solidFill>
              </a:rPr>
              <a:t>  </a:t>
            </a:r>
            <a:r>
              <a:rPr lang="bg-BG" sz="9600" i="1" dirty="0" smtClean="0">
                <a:solidFill>
                  <a:schemeClr val="tx1"/>
                </a:solidFill>
              </a:rPr>
              <a:t>Увеличение на пасиви (</a:t>
            </a:r>
            <a:r>
              <a:rPr lang="bg-BG" sz="9600" b="1" i="1" dirty="0" smtClean="0">
                <a:solidFill>
                  <a:schemeClr val="tx1"/>
                </a:solidFill>
              </a:rPr>
              <a:t>финансиращи позиции</a:t>
            </a:r>
            <a:r>
              <a:rPr lang="bg-BG" sz="9600" i="1" dirty="0" smtClean="0">
                <a:solidFill>
                  <a:schemeClr val="tx1"/>
                </a:solidFill>
              </a:rPr>
              <a:t>) от други  </a:t>
            </a:r>
          </a:p>
          <a:p>
            <a:pPr>
              <a:buNone/>
            </a:pPr>
            <a:r>
              <a:rPr lang="bg-BG" sz="9600" i="1" dirty="0" smtClean="0">
                <a:solidFill>
                  <a:schemeClr val="tx1"/>
                </a:solidFill>
              </a:rPr>
              <a:t>      събития -  </a:t>
            </a:r>
            <a:r>
              <a:rPr lang="bg-BG" sz="9600" b="1" dirty="0" smtClean="0">
                <a:solidFill>
                  <a:schemeClr val="tx1"/>
                </a:solidFill>
              </a:rPr>
              <a:t>за главницата</a:t>
            </a:r>
            <a:endParaRPr lang="bg-BG" sz="9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9600" b="1" dirty="0" smtClean="0">
                <a:solidFill>
                  <a:schemeClr val="tx1"/>
                </a:solidFill>
              </a:rPr>
              <a:t>      Д-т с/ка 6997</a:t>
            </a:r>
            <a:r>
              <a:rPr lang="bg-BG" sz="9600" dirty="0" smtClean="0">
                <a:solidFill>
                  <a:schemeClr val="tx1"/>
                </a:solidFill>
              </a:rPr>
              <a:t>  </a:t>
            </a:r>
            <a:r>
              <a:rPr lang="bg-BG" sz="9600" i="1" dirty="0" smtClean="0">
                <a:solidFill>
                  <a:schemeClr val="tx1"/>
                </a:solidFill>
              </a:rPr>
              <a:t>Увеличение на пасиви (</a:t>
            </a:r>
            <a:r>
              <a:rPr lang="bg-BG" sz="9600" b="1" i="1" dirty="0" smtClean="0">
                <a:solidFill>
                  <a:schemeClr val="tx1"/>
                </a:solidFill>
              </a:rPr>
              <a:t>ПРП)</a:t>
            </a:r>
            <a:r>
              <a:rPr lang="bg-BG" sz="9600" i="1" dirty="0" smtClean="0">
                <a:solidFill>
                  <a:schemeClr val="tx1"/>
                </a:solidFill>
              </a:rPr>
              <a:t> от други </a:t>
            </a:r>
            <a:r>
              <a:rPr lang="en-US" sz="9600" i="1" dirty="0" smtClean="0">
                <a:solidFill>
                  <a:schemeClr val="tx1"/>
                </a:solidFill>
              </a:rPr>
              <a:t>  </a:t>
            </a:r>
          </a:p>
          <a:p>
            <a:pPr>
              <a:buNone/>
            </a:pPr>
            <a:r>
              <a:rPr lang="en-US" sz="9600" i="1" dirty="0" smtClean="0">
                <a:solidFill>
                  <a:schemeClr val="tx1"/>
                </a:solidFill>
              </a:rPr>
              <a:t>      </a:t>
            </a:r>
            <a:r>
              <a:rPr lang="bg-BG" sz="9600" i="1" dirty="0" smtClean="0">
                <a:solidFill>
                  <a:schemeClr val="tx1"/>
                </a:solidFill>
              </a:rPr>
              <a:t>събития - </a:t>
            </a:r>
            <a:r>
              <a:rPr lang="bg-BG" sz="9600" b="1" dirty="0" smtClean="0">
                <a:solidFill>
                  <a:schemeClr val="tx1"/>
                </a:solidFill>
              </a:rPr>
              <a:t>за</a:t>
            </a:r>
            <a:r>
              <a:rPr lang="bg-BG" sz="9600" b="1" i="1" dirty="0" smtClean="0">
                <a:solidFill>
                  <a:schemeClr val="tx1"/>
                </a:solidFill>
              </a:rPr>
              <a:t> лихва:</a:t>
            </a:r>
            <a:endParaRPr lang="bg-BG" sz="9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9600" dirty="0" smtClean="0">
                <a:solidFill>
                  <a:schemeClr val="tx1"/>
                </a:solidFill>
              </a:rPr>
              <a:t>	         </a:t>
            </a:r>
            <a:r>
              <a:rPr lang="bg-BG" sz="9600" b="1" dirty="0" smtClean="0">
                <a:solidFill>
                  <a:schemeClr val="tx1"/>
                </a:solidFill>
              </a:rPr>
              <a:t>К-т с/ките, чрез които са отчетени задълженията        </a:t>
            </a:r>
            <a:endParaRPr lang="bg-BG" sz="9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</a:t>
            </a:r>
          </a:p>
          <a:p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29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715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bg-BG" b="1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bg-BG" b="1" dirty="0" smtClean="0">
                <a:solidFill>
                  <a:schemeClr val="tx1"/>
                </a:solidFill>
              </a:rPr>
              <a:t>	Указания, дадени с ДДС № 10 от 28.12.2017 г. на министъра на финансите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bg-BG" dirty="0" smtClean="0">
                <a:solidFill>
                  <a:schemeClr val="tx1"/>
                </a:solidFill>
              </a:rPr>
              <a:t>на основание чл. 66 от ЗСч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b="1" dirty="0" smtClean="0">
                <a:solidFill>
                  <a:schemeClr val="tx1"/>
                </a:solidFill>
              </a:rPr>
              <a:t>за провеждане на инвентаризация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r>
              <a:rPr lang="bg-BG" b="1" dirty="0" smtClean="0"/>
              <a:t> </a:t>
            </a:r>
            <a:r>
              <a:rPr lang="bg-BG" b="1" i="1" dirty="0" smtClean="0"/>
              <a:t>“Чл. 66.</a:t>
            </a:r>
            <a:r>
              <a:rPr lang="bg-BG" i="1" dirty="0" smtClean="0"/>
              <a:t> За бюджетните предприятия министърът на финансите </a:t>
            </a:r>
            <a:r>
              <a:rPr lang="bg-BG" b="1" i="1" u="sng" dirty="0" smtClean="0">
                <a:solidFill>
                  <a:srgbClr val="FF0000"/>
                </a:solidFill>
              </a:rPr>
              <a:t>може</a:t>
            </a:r>
            <a:r>
              <a:rPr lang="bg-BG" i="1" dirty="0" smtClean="0"/>
              <a:t> да определи срокове за извършване на инвентаризация, различни от посочените в този закон.”</a:t>
            </a:r>
          </a:p>
          <a:p>
            <a:pPr marL="514350" indent="-514350">
              <a:buAutoNum type="arabicPeriod"/>
            </a:pPr>
            <a:endParaRPr lang="bg-BG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bg-BG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9527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bg-BG" sz="3400" b="1" dirty="0" smtClean="0">
                <a:solidFill>
                  <a:schemeClr val="tx1"/>
                </a:solidFill>
              </a:rPr>
              <a:t>     </a:t>
            </a:r>
          </a:p>
          <a:p>
            <a:pPr lvl="0">
              <a:buNone/>
            </a:pPr>
            <a:r>
              <a:rPr lang="en-US" sz="3400" b="1" dirty="0" smtClean="0">
                <a:solidFill>
                  <a:schemeClr val="tx1"/>
                </a:solidFill>
              </a:rPr>
              <a:t>  </a:t>
            </a:r>
            <a:r>
              <a:rPr lang="bg-BG" sz="3400" b="1" dirty="0" smtClean="0">
                <a:solidFill>
                  <a:schemeClr val="tx1"/>
                </a:solidFill>
              </a:rPr>
              <a:t>		</a:t>
            </a:r>
            <a:r>
              <a:rPr lang="en-US" sz="3400" b="1" dirty="0" smtClean="0">
                <a:solidFill>
                  <a:schemeClr val="tx1"/>
                </a:solidFill>
              </a:rPr>
              <a:t> </a:t>
            </a:r>
            <a:r>
              <a:rPr lang="bg-BG" sz="3400" b="1" u="sng" dirty="0" smtClean="0">
                <a:solidFill>
                  <a:schemeClr val="tx1"/>
                </a:solidFill>
              </a:rPr>
              <a:t>Установяване на отчетени в повече пасиви</a:t>
            </a:r>
            <a:endParaRPr lang="bg-BG" sz="3400" u="sn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		Възможно е да се установи, </a:t>
            </a:r>
            <a:r>
              <a:rPr lang="bg-BG" b="1" i="1" dirty="0" smtClean="0">
                <a:solidFill>
                  <a:schemeClr val="tx1"/>
                </a:solidFill>
              </a:rPr>
              <a:t>че съществуват   задължения, които са погасени, но това не е отразено по счетоводни сметки</a:t>
            </a:r>
            <a:r>
              <a:rPr lang="bg-BG" dirty="0" smtClean="0">
                <a:solidFill>
                  <a:schemeClr val="tx1"/>
                </a:solidFill>
              </a:rPr>
              <a:t> или съществуват задължения в по-голям размер. </a:t>
            </a:r>
          </a:p>
          <a:p>
            <a:pPr algn="just"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	 Съставят се следните статии: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		  Д-т с/ките, чрез които са отчетени задълженията         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   К-т с/ки 7998</a:t>
            </a:r>
            <a:r>
              <a:rPr lang="bg-BG" dirty="0" smtClean="0">
                <a:solidFill>
                  <a:schemeClr val="tx1"/>
                </a:solidFill>
              </a:rPr>
              <a:t>  </a:t>
            </a:r>
            <a:r>
              <a:rPr lang="bg-BG" i="1" dirty="0" smtClean="0">
                <a:solidFill>
                  <a:schemeClr val="tx1"/>
                </a:solidFill>
              </a:rPr>
              <a:t>Намаление на пасиви 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         (</a:t>
            </a:r>
            <a:r>
              <a:rPr lang="bg-BG" b="1" i="1" dirty="0" smtClean="0">
                <a:solidFill>
                  <a:schemeClr val="tx1"/>
                </a:solidFill>
              </a:rPr>
              <a:t>финансиращи позиции</a:t>
            </a:r>
            <a:r>
              <a:rPr lang="bg-BG" i="1" dirty="0" smtClean="0">
                <a:solidFill>
                  <a:schemeClr val="tx1"/>
                </a:solidFill>
              </a:rPr>
              <a:t>) от други събития</a:t>
            </a:r>
          </a:p>
          <a:p>
            <a:pPr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                  </a:t>
            </a:r>
            <a:r>
              <a:rPr lang="en-US" b="1" i="1" dirty="0" smtClean="0">
                <a:solidFill>
                  <a:schemeClr val="tx1"/>
                </a:solidFill>
              </a:rPr>
              <a:t> – </a:t>
            </a:r>
            <a:r>
              <a:rPr lang="bg-BG" b="1" dirty="0" smtClean="0">
                <a:solidFill>
                  <a:schemeClr val="tx1"/>
                </a:solidFill>
              </a:rPr>
              <a:t>за главница                         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   К-т с/ки 7997</a:t>
            </a:r>
            <a:r>
              <a:rPr lang="bg-BG" dirty="0" smtClean="0">
                <a:solidFill>
                  <a:schemeClr val="tx1"/>
                </a:solidFill>
              </a:rPr>
              <a:t>  </a:t>
            </a:r>
            <a:r>
              <a:rPr lang="bg-BG" i="1" dirty="0" smtClean="0">
                <a:solidFill>
                  <a:schemeClr val="tx1"/>
                </a:solidFill>
              </a:rPr>
              <a:t>Намаление на пасиви (</a:t>
            </a:r>
            <a:r>
              <a:rPr lang="bg-BG" b="1" i="1" dirty="0" smtClean="0">
                <a:solidFill>
                  <a:schemeClr val="tx1"/>
                </a:solidFill>
              </a:rPr>
              <a:t>ПРП</a:t>
            </a:r>
            <a:r>
              <a:rPr lang="bg-BG" i="1" dirty="0" smtClean="0">
                <a:solidFill>
                  <a:schemeClr val="tx1"/>
                </a:solidFill>
              </a:rPr>
              <a:t>) 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             </a:t>
            </a:r>
            <a:r>
              <a:rPr lang="bg-BG" i="1" dirty="0" smtClean="0">
                <a:solidFill>
                  <a:schemeClr val="tx1"/>
                </a:solidFill>
              </a:rPr>
              <a:t>от други събития – </a:t>
            </a:r>
            <a:r>
              <a:rPr lang="bg-BG" b="1" dirty="0" smtClean="0">
                <a:solidFill>
                  <a:schemeClr val="tx1"/>
                </a:solidFill>
              </a:rPr>
              <a:t>за лихва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 </a:t>
            </a:r>
            <a:endParaRPr lang="bg-BG" dirty="0" smtClean="0">
              <a:solidFill>
                <a:schemeClr val="tx1"/>
              </a:solidFill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14346"/>
          </a:xfrm>
        </p:spPr>
        <p:txBody>
          <a:bodyPr>
            <a:noAutofit/>
          </a:bodyPr>
          <a:lstStyle/>
          <a:p>
            <a:pPr lvl="0"/>
            <a:r>
              <a:rPr lang="bg-BG" sz="2000" b="1" dirty="0" smtClean="0">
                <a:solidFill>
                  <a:srgbClr val="C00000"/>
                </a:solidFill>
                <a:latin typeface="+mn-lt"/>
              </a:rPr>
              <a:t>УСТАНОВЕНА КРАЖБА ОТ НЕИЗВЕСТЕН ИЗВЪРШИТЕЛ</a:t>
            </a:r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bg-BG" sz="2000" b="1" dirty="0" smtClean="0">
                <a:solidFill>
                  <a:schemeClr val="tx1"/>
                </a:solidFill>
                <a:latin typeface="+mn-lt"/>
              </a:rPr>
            </a:br>
            <a:endParaRPr lang="bg-BG" sz="2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552523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bg-BG" sz="2000" dirty="0" smtClean="0">
                <a:solidFill>
                  <a:schemeClr val="tx1"/>
                </a:solidFill>
              </a:rPr>
              <a:t>		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При установена кражба с неустановен извършител, първата счетоводна статия се съставя, </a:t>
            </a:r>
            <a:r>
              <a:rPr lang="bg-BG" sz="2000" b="1" dirty="0" smtClean="0">
                <a:solidFill>
                  <a:schemeClr val="tx1"/>
                </a:solidFill>
              </a:rPr>
              <a:t>за да се отрази намалението на активите </a:t>
            </a:r>
            <a:r>
              <a:rPr lang="bg-BG" sz="2000" dirty="0" smtClean="0">
                <a:solidFill>
                  <a:schemeClr val="tx1"/>
                </a:solidFill>
              </a:rPr>
              <a:t>от баланса на бюджетната организация по </a:t>
            </a:r>
            <a:r>
              <a:rPr lang="bg-BG" sz="2000" b="1" i="1" dirty="0" smtClean="0">
                <a:solidFill>
                  <a:schemeClr val="tx1"/>
                </a:solidFill>
              </a:rPr>
              <a:t>отчетна стойност:</a:t>
            </a:r>
          </a:p>
          <a:p>
            <a:pPr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		</a:t>
            </a:r>
            <a:r>
              <a:rPr lang="bg-BG" sz="2000" b="1" dirty="0" smtClean="0">
                <a:solidFill>
                  <a:schemeClr val="tx1"/>
                </a:solidFill>
              </a:rPr>
              <a:t>При кражба на дълготраен актив:</a:t>
            </a:r>
          </a:p>
          <a:p>
            <a:pPr>
              <a:buNone/>
            </a:pPr>
            <a:r>
              <a:rPr lang="bg-BG" sz="2000" b="1" i="1" dirty="0" smtClean="0">
                <a:solidFill>
                  <a:schemeClr val="tx1"/>
                </a:solidFill>
              </a:rPr>
              <a:t>        </a:t>
            </a:r>
            <a:r>
              <a:rPr lang="bg-BG" sz="2000" b="1" dirty="0" smtClean="0">
                <a:solidFill>
                  <a:schemeClr val="tx1"/>
                </a:solidFill>
              </a:rPr>
              <a:t>Д-т с/</a:t>
            </a:r>
            <a:r>
              <a:rPr lang="bg-BG" sz="2000" b="1" dirty="0" err="1" smtClean="0">
                <a:solidFill>
                  <a:schemeClr val="tx1"/>
                </a:solidFill>
              </a:rPr>
              <a:t>ка</a:t>
            </a:r>
            <a:r>
              <a:rPr lang="bg-BG" sz="2000" b="1" dirty="0" smtClean="0">
                <a:solidFill>
                  <a:schemeClr val="tx1"/>
                </a:solidFill>
              </a:rPr>
              <a:t> от гр. 24 </a:t>
            </a:r>
            <a:r>
              <a:rPr lang="bg-BG" sz="2000" i="1" dirty="0" smtClean="0">
                <a:solidFill>
                  <a:schemeClr val="tx1"/>
                </a:solidFill>
              </a:rPr>
              <a:t>Амортизация на дълготрайни активи – с АА</a:t>
            </a:r>
            <a:endParaRPr lang="bg-BG" sz="20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2000" b="1" dirty="0" smtClean="0">
                <a:solidFill>
                  <a:schemeClr val="tx1"/>
                </a:solidFill>
              </a:rPr>
              <a:t>       Д-т с/ка 6992 </a:t>
            </a:r>
            <a:r>
              <a:rPr lang="bg-BG" sz="2000" i="1" dirty="0" smtClean="0">
                <a:solidFill>
                  <a:schemeClr val="tx1"/>
                </a:solidFill>
              </a:rPr>
              <a:t>Намаление на нефинансови дълготрайни – с бал. ст.</a:t>
            </a: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активи от други събития </a:t>
            </a: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b="1" i="1" dirty="0" smtClean="0">
                <a:solidFill>
                  <a:schemeClr val="tx1"/>
                </a:solidFill>
              </a:rPr>
              <a:t>      </a:t>
            </a:r>
            <a:r>
              <a:rPr lang="bg-BG" sz="2000" b="1" dirty="0" smtClean="0">
                <a:solidFill>
                  <a:schemeClr val="tx1"/>
                </a:solidFill>
              </a:rPr>
              <a:t>         К-т с/ки от група 20</a:t>
            </a:r>
            <a:r>
              <a:rPr lang="bg-BG" sz="2000" i="1" dirty="0" smtClean="0">
                <a:solidFill>
                  <a:schemeClr val="tx1"/>
                </a:solidFill>
              </a:rPr>
              <a:t> Дълготрайни материални активи – с </a:t>
            </a:r>
            <a:r>
              <a:rPr lang="bg-BG" sz="2000" i="1" dirty="0" err="1" smtClean="0">
                <a:solidFill>
                  <a:schemeClr val="tx1"/>
                </a:solidFill>
              </a:rPr>
              <a:t>отч</a:t>
            </a:r>
            <a:r>
              <a:rPr lang="bg-BG" sz="2000" i="1" dirty="0" smtClean="0">
                <a:solidFill>
                  <a:schemeClr val="tx1"/>
                </a:solidFill>
              </a:rPr>
              <a:t>. ст.</a:t>
            </a: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 </a:t>
            </a:r>
            <a:r>
              <a:rPr lang="bg-BG" sz="2000" b="1" dirty="0" smtClean="0">
                <a:solidFill>
                  <a:schemeClr val="tx1"/>
                </a:solidFill>
              </a:rPr>
              <a:t>К-т с/ки от група 21 </a:t>
            </a:r>
            <a:r>
              <a:rPr lang="bg-BG" sz="2000" i="1" dirty="0" smtClean="0">
                <a:solidFill>
                  <a:schemeClr val="tx1"/>
                </a:solidFill>
              </a:rPr>
              <a:t>Нематериални дълготрайни  </a:t>
            </a: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 активи</a:t>
            </a:r>
            <a:endParaRPr lang="bg-BG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 </a:t>
            </a:r>
            <a:r>
              <a:rPr lang="bg-BG" sz="2000" b="1" dirty="0" smtClean="0">
                <a:solidFill>
                  <a:schemeClr val="tx1"/>
                </a:solidFill>
              </a:rPr>
              <a:t>К-т с/ки от група 22 </a:t>
            </a:r>
            <a:r>
              <a:rPr lang="bg-BG" sz="2000" i="1" dirty="0" smtClean="0">
                <a:solidFill>
                  <a:schemeClr val="tx1"/>
                </a:solidFill>
              </a:rPr>
              <a:t>Дълготрайни активи, </a:t>
            </a: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 капитализирани в отчетна  група(стопанска област)    </a:t>
            </a:r>
          </a:p>
          <a:p>
            <a:pPr>
              <a:buNone/>
            </a:pPr>
            <a:r>
              <a:rPr lang="bg-BG" sz="2000" i="1" dirty="0" smtClean="0">
                <a:solidFill>
                  <a:schemeClr val="tx1"/>
                </a:solidFill>
              </a:rPr>
              <a:t>              „Други сметки и дейности"</a:t>
            </a:r>
            <a:endParaRPr lang="bg-BG" sz="20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  </a:t>
            </a:r>
            <a:endParaRPr lang="bg-BG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8579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 </a:t>
            </a:r>
          </a:p>
          <a:p>
            <a:pPr lvl="0">
              <a:buNone/>
            </a:pPr>
            <a:r>
              <a:rPr lang="bg-BG" b="1" i="1" dirty="0" smtClean="0">
                <a:solidFill>
                  <a:schemeClr val="tx1"/>
                </a:solidFill>
              </a:rPr>
              <a:t>		При кражба на материални запаси: </a:t>
            </a:r>
            <a:r>
              <a:rPr lang="bg-BG" i="1" dirty="0" smtClean="0">
                <a:solidFill>
                  <a:schemeClr val="tx1"/>
                </a:solidFill>
              </a:rPr>
              <a:t>с   </a:t>
            </a:r>
          </a:p>
          <a:p>
            <a:pPr lvl="0"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 отчетната стойност</a:t>
            </a: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Д-т с/ка 6993 </a:t>
            </a:r>
            <a:r>
              <a:rPr lang="bg-BG" i="1" dirty="0" smtClean="0">
                <a:solidFill>
                  <a:schemeClr val="tx1"/>
                </a:solidFill>
              </a:rPr>
              <a:t>Намаление на материални запаси от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други събития 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К-т с/ки от група 30</a:t>
            </a:r>
            <a:r>
              <a:rPr lang="bg-BG" i="1" dirty="0" smtClean="0">
                <a:solidFill>
                  <a:schemeClr val="tx1"/>
                </a:solidFill>
              </a:rPr>
              <a:t> Материали, продукция, стоки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</a:t>
            </a:r>
            <a:r>
              <a:rPr lang="bg-BG" b="1" dirty="0" smtClean="0">
                <a:solidFill>
                  <a:schemeClr val="tx1"/>
                </a:solidFill>
              </a:rPr>
              <a:t>К-т с/ки от група 31 </a:t>
            </a:r>
            <a:r>
              <a:rPr lang="bg-BG" i="1" dirty="0" smtClean="0">
                <a:solidFill>
                  <a:schemeClr val="tx1"/>
                </a:solidFill>
              </a:rPr>
              <a:t>Млади животни и животни за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угояване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</a:t>
            </a:r>
            <a:r>
              <a:rPr lang="bg-BG" b="1" dirty="0" smtClean="0">
                <a:solidFill>
                  <a:schemeClr val="tx1"/>
                </a:solidFill>
              </a:rPr>
              <a:t>К-т с/ки от група 32 </a:t>
            </a:r>
            <a:r>
              <a:rPr lang="bg-BG" i="1" dirty="0" smtClean="0">
                <a:solidFill>
                  <a:schemeClr val="tx1"/>
                </a:solidFill>
              </a:rPr>
              <a:t>Запаси на държавен резерв и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изкупена продукция</a:t>
            </a: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b="1" dirty="0" smtClean="0">
                <a:solidFill>
                  <a:schemeClr val="tx1"/>
                </a:solidFill>
              </a:rPr>
              <a:t>         К-т с/ки от подгрупа 333 </a:t>
            </a:r>
            <a:r>
              <a:rPr lang="bg-BG" i="1" dirty="0" smtClean="0">
                <a:solidFill>
                  <a:schemeClr val="tx1"/>
                </a:solidFill>
              </a:rPr>
              <a:t>Конфискувани и </a:t>
            </a:r>
          </a:p>
          <a:p>
            <a:pPr>
              <a:buNone/>
            </a:pPr>
            <a:r>
              <a:rPr lang="bg-BG" i="1" dirty="0" smtClean="0">
                <a:solidFill>
                  <a:schemeClr val="tx1"/>
                </a:solidFill>
              </a:rPr>
              <a:t>          придобити от обезпечения </a:t>
            </a:r>
            <a:r>
              <a:rPr lang="bg-BG" dirty="0" smtClean="0">
                <a:solidFill>
                  <a:schemeClr val="tx1"/>
                </a:solidFill>
              </a:rPr>
              <a:t> </a:t>
            </a:r>
            <a:r>
              <a:rPr lang="bg-BG" i="1" dirty="0" smtClean="0">
                <a:solidFill>
                  <a:schemeClr val="tx1"/>
                </a:solidFill>
              </a:rPr>
              <a:t>материални запаси 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pPr>
              <a:buNone/>
            </a:pPr>
            <a:endParaRPr lang="bg-B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		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	Евентуалното вземане се отразява </a:t>
            </a:r>
            <a:r>
              <a:rPr lang="bg-BG" sz="7200" b="1" i="1" dirty="0" smtClean="0">
                <a:solidFill>
                  <a:schemeClr val="tx1"/>
                </a:solidFill>
              </a:rPr>
              <a:t>задбалансово:</a:t>
            </a: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Д-т с/ка 9289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Други дебитори по условни вземания    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К-т с/</a:t>
            </a:r>
            <a:r>
              <a:rPr lang="bg-BG" sz="7200" b="1" dirty="0" err="1" smtClean="0">
                <a:solidFill>
                  <a:schemeClr val="tx1"/>
                </a:solidFill>
              </a:rPr>
              <a:t>ка</a:t>
            </a:r>
            <a:r>
              <a:rPr lang="bg-BG" sz="7200" b="1" dirty="0" smtClean="0">
                <a:solidFill>
                  <a:schemeClr val="tx1"/>
                </a:solidFill>
              </a:rPr>
              <a:t> 9981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Кореспондираща сметка за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</a:t>
            </a:r>
            <a:r>
              <a:rPr lang="bg-BG" sz="7200" i="1" dirty="0" err="1" smtClean="0">
                <a:solidFill>
                  <a:schemeClr val="tx1"/>
                </a:solidFill>
              </a:rPr>
              <a:t>задбалансови</a:t>
            </a:r>
            <a:r>
              <a:rPr lang="bg-BG" sz="7200" i="1" dirty="0" smtClean="0">
                <a:solidFill>
                  <a:schemeClr val="tx1"/>
                </a:solidFill>
              </a:rPr>
              <a:t> активи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               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	 Ако с </a:t>
            </a:r>
            <a:r>
              <a:rPr lang="bg-BG" sz="7200" b="1" i="1" dirty="0" smtClean="0">
                <a:solidFill>
                  <a:schemeClr val="tx1"/>
                </a:solidFill>
              </a:rPr>
              <a:t>полицейското разследване</a:t>
            </a:r>
            <a:r>
              <a:rPr lang="bg-BG" sz="7200" b="1" dirty="0" smtClean="0">
                <a:solidFill>
                  <a:schemeClr val="tx1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възникнат обстоятелства за реализиране на вземането и същото може да се персонифицира към определено лице </a:t>
            </a:r>
            <a:r>
              <a:rPr lang="en-US" sz="7200" dirty="0" smtClean="0">
                <a:solidFill>
                  <a:schemeClr val="tx1"/>
                </a:solidFill>
              </a:rPr>
              <a:t>(</a:t>
            </a:r>
            <a:r>
              <a:rPr lang="bg-BG" sz="7200" dirty="0" smtClean="0">
                <a:solidFill>
                  <a:schemeClr val="tx1"/>
                </a:solidFill>
              </a:rPr>
              <a:t>служител, подотчетно лице, друго лице</a:t>
            </a:r>
            <a:r>
              <a:rPr lang="en-US" sz="7200" dirty="0" smtClean="0">
                <a:solidFill>
                  <a:schemeClr val="tx1"/>
                </a:solidFill>
              </a:rPr>
              <a:t>)</a:t>
            </a:r>
            <a:r>
              <a:rPr lang="bg-BG" sz="7200" dirty="0" smtClean="0">
                <a:solidFill>
                  <a:schemeClr val="tx1"/>
                </a:solidFill>
              </a:rPr>
              <a:t>, задбалансовото отчитане се отписва, като се съставя обратна статия.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	</a:t>
            </a:r>
            <a:r>
              <a:rPr lang="bg-BG" sz="7200" dirty="0" err="1" smtClean="0">
                <a:solidFill>
                  <a:schemeClr val="tx1"/>
                </a:solidFill>
              </a:rPr>
              <a:t>Задбалансовото</a:t>
            </a:r>
            <a:r>
              <a:rPr lang="bg-BG" sz="7200" dirty="0" smtClean="0">
                <a:solidFill>
                  <a:schemeClr val="tx1"/>
                </a:solidFill>
              </a:rPr>
              <a:t> отчитане се </a:t>
            </a:r>
            <a:r>
              <a:rPr lang="bg-BG" sz="7200" b="1" i="1" dirty="0" smtClean="0">
                <a:solidFill>
                  <a:schemeClr val="tx1"/>
                </a:solidFill>
              </a:rPr>
              <a:t>сторнира:  </a:t>
            </a: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Д-т с/ка 9981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Кореспондираща сметка за 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      задбалансови активи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bg-BG" sz="7200" b="1" dirty="0" smtClean="0">
                <a:solidFill>
                  <a:schemeClr val="tx1"/>
                </a:solidFill>
              </a:rPr>
              <a:t>              К-т с/ка 9289</a:t>
            </a:r>
            <a:r>
              <a:rPr lang="bg-BG" sz="7200" dirty="0" smtClean="0">
                <a:solidFill>
                  <a:schemeClr val="tx1"/>
                </a:solidFill>
              </a:rPr>
              <a:t> </a:t>
            </a:r>
            <a:r>
              <a:rPr lang="bg-BG" sz="7200" i="1" dirty="0" smtClean="0">
                <a:solidFill>
                  <a:schemeClr val="tx1"/>
                </a:solidFill>
              </a:rPr>
              <a:t>Други дебитори по условни вземания            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7200" i="1" dirty="0" smtClean="0">
                <a:solidFill>
                  <a:schemeClr val="tx1"/>
                </a:solidFill>
              </a:rPr>
              <a:t> </a:t>
            </a:r>
            <a:endParaRPr lang="bg-BG" sz="72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bg-BG" sz="3400" dirty="0" smtClean="0">
              <a:solidFill>
                <a:schemeClr val="tx1"/>
              </a:solidFill>
            </a:endParaRP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__”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1480"/>
            <a:ext cx="8686800" cy="57864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bg-BG" sz="6000" dirty="0" smtClean="0">
                <a:solidFill>
                  <a:schemeClr val="tx1"/>
                </a:solidFill>
              </a:rPr>
              <a:t>      		</a:t>
            </a:r>
            <a:r>
              <a:rPr lang="bg-BG" sz="8000" b="1" i="1" dirty="0" smtClean="0">
                <a:solidFill>
                  <a:schemeClr val="tx1"/>
                </a:solidFill>
              </a:rPr>
              <a:t>Вземането </a:t>
            </a:r>
            <a:r>
              <a:rPr lang="bg-BG" sz="8000" dirty="0" smtClean="0">
                <a:solidFill>
                  <a:schemeClr val="tx1"/>
                </a:solidFill>
              </a:rPr>
              <a:t>се отразява от материалноотговорните/ или други лица с по-високата от отчетната и справедливата стойност:</a:t>
            </a:r>
            <a:endParaRPr lang="bg-BG" sz="80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</a:t>
            </a:r>
            <a:r>
              <a:rPr lang="bg-BG" sz="8000" b="1" dirty="0" smtClean="0">
                <a:solidFill>
                  <a:schemeClr val="tx1"/>
                </a:solidFill>
              </a:rPr>
              <a:t>Д-т с/ка 4213</a:t>
            </a:r>
            <a:r>
              <a:rPr lang="bg-BG" sz="8000" dirty="0" smtClean="0">
                <a:solidFill>
                  <a:schemeClr val="tx1"/>
                </a:solidFill>
              </a:rPr>
              <a:t>  </a:t>
            </a:r>
            <a:r>
              <a:rPr lang="bg-BG" sz="8000" i="1" dirty="0" smtClean="0">
                <a:solidFill>
                  <a:schemeClr val="tx1"/>
                </a:solidFill>
              </a:rPr>
              <a:t>Вземания от работници,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служители и друг  персонал – местни лица </a:t>
            </a:r>
            <a:r>
              <a:rPr lang="bg-BG" sz="8000" dirty="0" smtClean="0">
                <a:solidFill>
                  <a:schemeClr val="tx1"/>
                </a:solidFill>
              </a:rPr>
              <a:t> или </a:t>
            </a:r>
            <a:r>
              <a:rPr lang="bg-BG" sz="8000" b="1" dirty="0" smtClean="0">
                <a:solidFill>
                  <a:schemeClr val="tx1"/>
                </a:solidFill>
              </a:rPr>
              <a:t>4261, 4262, 4887, 4888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К-т с/ка 7198</a:t>
            </a:r>
            <a:r>
              <a:rPr lang="bg-BG" sz="8000" dirty="0" smtClean="0">
                <a:solidFill>
                  <a:schemeClr val="tx1"/>
                </a:solidFill>
              </a:rPr>
              <a:t>  </a:t>
            </a:r>
            <a:r>
              <a:rPr lang="bg-BG" sz="8000" i="1" dirty="0" smtClean="0">
                <a:solidFill>
                  <a:schemeClr val="tx1"/>
                </a:solidFill>
              </a:rPr>
              <a:t>Приходи от неустойки, начети, обезщетения</a:t>
            </a:r>
          </a:p>
          <a:p>
            <a:pPr>
              <a:buNone/>
            </a:pP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	При внасяне на стойността на липсите:</a:t>
            </a: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       </a:t>
            </a:r>
            <a:r>
              <a:rPr lang="bg-BG" sz="8000" b="1" dirty="0" smtClean="0">
                <a:solidFill>
                  <a:schemeClr val="tx1"/>
                </a:solidFill>
              </a:rPr>
              <a:t>Д-т с/ки от група 50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Парични средства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К-т с/ка 4213 </a:t>
            </a:r>
            <a:r>
              <a:rPr lang="bg-BG" sz="8000" dirty="0" smtClean="0">
                <a:solidFill>
                  <a:schemeClr val="tx1"/>
                </a:solidFill>
              </a:rPr>
              <a:t> </a:t>
            </a:r>
            <a:r>
              <a:rPr lang="bg-BG" sz="8000" i="1" dirty="0" smtClean="0">
                <a:solidFill>
                  <a:schemeClr val="tx1"/>
                </a:solidFill>
              </a:rPr>
              <a:t>Вземания от работници, служители и друг                            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i="1" dirty="0" smtClean="0">
                <a:solidFill>
                  <a:schemeClr val="tx1"/>
                </a:solidFill>
              </a:rPr>
              <a:t>              персонал – местни лица</a:t>
            </a:r>
            <a:r>
              <a:rPr lang="bg-BG" sz="8000" b="1" dirty="0" smtClean="0">
                <a:solidFill>
                  <a:schemeClr val="tx1"/>
                </a:solidFill>
              </a:rPr>
              <a:t>   </a:t>
            </a:r>
            <a:r>
              <a:rPr lang="bg-BG" sz="8000" dirty="0" smtClean="0">
                <a:solidFill>
                  <a:schemeClr val="tx1"/>
                </a:solidFill>
              </a:rPr>
              <a:t>(или </a:t>
            </a:r>
            <a:r>
              <a:rPr lang="bg-BG" sz="8000" b="1" dirty="0" smtClean="0">
                <a:solidFill>
                  <a:schemeClr val="tx1"/>
                </a:solidFill>
              </a:rPr>
              <a:t>сметки  4261, 4262, 4887, 4888</a:t>
            </a:r>
            <a:r>
              <a:rPr lang="bg-BG" sz="8000" dirty="0" smtClean="0">
                <a:solidFill>
                  <a:schemeClr val="tx1"/>
                </a:solidFill>
              </a:rPr>
              <a:t>)  </a:t>
            </a:r>
            <a:r>
              <a:rPr lang="bg-BG" sz="8000" b="1" dirty="0" smtClean="0">
                <a:solidFill>
                  <a:schemeClr val="tx1"/>
                </a:solidFill>
              </a:rPr>
              <a:t>                                   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§ 95-11 </a:t>
            </a:r>
            <a:r>
              <a:rPr lang="bg-BG" sz="8000" i="1" dirty="0" smtClean="0">
                <a:solidFill>
                  <a:schemeClr val="tx1"/>
                </a:solidFill>
              </a:rPr>
              <a:t>„Наличност в касата в левове в </a:t>
            </a:r>
            <a:r>
              <a:rPr lang="bg-BG" sz="8000" i="1" dirty="0" err="1" smtClean="0">
                <a:solidFill>
                  <a:schemeClr val="tx1"/>
                </a:solidFill>
              </a:rPr>
              <a:t>кр</a:t>
            </a:r>
            <a:r>
              <a:rPr lang="bg-BG" sz="8000" i="1" dirty="0" smtClean="0">
                <a:solidFill>
                  <a:schemeClr val="tx1"/>
                </a:solidFill>
              </a:rPr>
              <a:t>. на периода (-)” </a:t>
            </a:r>
            <a:r>
              <a:rPr lang="bg-BG" sz="8000" dirty="0" smtClean="0">
                <a:solidFill>
                  <a:schemeClr val="tx1"/>
                </a:solidFill>
              </a:rPr>
              <a:t>или </a:t>
            </a:r>
            <a:r>
              <a:rPr lang="bg-BG" sz="8000" b="1" dirty="0" smtClean="0">
                <a:solidFill>
                  <a:schemeClr val="tx1"/>
                </a:solidFill>
              </a:rPr>
              <a:t>§ 95-07 </a:t>
            </a:r>
            <a:r>
              <a:rPr lang="en-US" sz="8000" b="1" dirty="0" smtClean="0">
                <a:solidFill>
                  <a:schemeClr val="tx1"/>
                </a:solidFill>
              </a:rPr>
              <a:t>(-)</a:t>
            </a:r>
            <a:endParaRPr lang="bg-BG" sz="8000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§ 28-02 </a:t>
            </a:r>
            <a:r>
              <a:rPr lang="bg-BG" sz="8000" i="1" dirty="0" smtClean="0">
                <a:solidFill>
                  <a:schemeClr val="tx1"/>
                </a:solidFill>
              </a:rPr>
              <a:t>„Глоби, санкции, неустойки, наказателни лихви,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                </a:t>
            </a:r>
            <a:r>
              <a:rPr lang="bg-BG" sz="8000" i="1" dirty="0" smtClean="0">
                <a:solidFill>
                  <a:schemeClr val="tx1"/>
                </a:solidFill>
              </a:rPr>
              <a:t> обезщетения и начети (+)”</a:t>
            </a:r>
            <a:r>
              <a:rPr lang="bg-BG" sz="8000" b="1" dirty="0" smtClean="0">
                <a:solidFill>
                  <a:schemeClr val="tx1"/>
                </a:solidFill>
              </a:rPr>
              <a:t>	</a:t>
            </a:r>
            <a:endParaRPr lang="bg-BG" sz="8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8000" b="1" dirty="0" smtClean="0">
                <a:solidFill>
                  <a:schemeClr val="tx1"/>
                </a:solidFill>
              </a:rPr>
              <a:t> </a:t>
            </a:r>
            <a:endParaRPr lang="bg-BG" sz="8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3728" y="2704"/>
            <a:ext cx="5934348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3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ДИСКУСИЯ</a:t>
            </a:r>
            <a:endParaRPr lang="en-US" sz="4300" dirty="0"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868" y="1844824"/>
            <a:ext cx="5618500" cy="371928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35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2026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b="1" i="1" u="sng" dirty="0" smtClean="0">
                <a:solidFill>
                  <a:srgbClr val="C00000"/>
                </a:solidFill>
              </a:rPr>
              <a:t>Съществени моменти от ДДС № 10 от 28.12.2017 г.:</a:t>
            </a:r>
            <a:endParaRPr lang="bg-BG" b="1" i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1. </a:t>
            </a:r>
            <a:r>
              <a:rPr lang="ru-RU" dirty="0" err="1" smtClean="0">
                <a:solidFill>
                  <a:schemeClr val="tx1"/>
                </a:solidFill>
              </a:rPr>
              <a:t>Активите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dirty="0" err="1" smtClean="0">
                <a:solidFill>
                  <a:schemeClr val="tx1"/>
                </a:solidFill>
              </a:rPr>
              <a:t>пасивите</a:t>
            </a:r>
            <a:r>
              <a:rPr lang="ru-RU" dirty="0" smtClean="0">
                <a:solidFill>
                  <a:schemeClr val="tx1"/>
                </a:solidFill>
              </a:rPr>
              <a:t> в </a:t>
            </a:r>
            <a:r>
              <a:rPr lang="ru-RU" dirty="0" err="1" smtClean="0">
                <a:solidFill>
                  <a:schemeClr val="tx1"/>
                </a:solidFill>
              </a:rPr>
              <a:t>бюджетните</a:t>
            </a:r>
            <a:r>
              <a:rPr lang="ru-RU" dirty="0" smtClean="0">
                <a:solidFill>
                  <a:schemeClr val="tx1"/>
                </a:solidFill>
              </a:rPr>
              <a:t> организации се </a:t>
            </a:r>
            <a:r>
              <a:rPr lang="ru-RU" b="1" u="sng" dirty="0" err="1" smtClean="0">
                <a:solidFill>
                  <a:schemeClr val="tx1"/>
                </a:solidFill>
              </a:rPr>
              <a:t>инвентаризират</a:t>
            </a:r>
            <a:r>
              <a:rPr lang="ru-RU" b="1" u="sng" dirty="0" smtClean="0">
                <a:solidFill>
                  <a:schemeClr val="tx1"/>
                </a:solidFill>
              </a:rPr>
              <a:t> в </a:t>
            </a:r>
            <a:r>
              <a:rPr lang="ru-RU" b="1" u="sng" dirty="0" err="1" smtClean="0">
                <a:solidFill>
                  <a:schemeClr val="tx1"/>
                </a:solidFill>
              </a:rPr>
              <a:t>следните</a:t>
            </a:r>
            <a:r>
              <a:rPr lang="ru-RU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err="1" smtClean="0">
                <a:solidFill>
                  <a:schemeClr val="tx1"/>
                </a:solidFill>
              </a:rPr>
              <a:t>срокове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1.1. </a:t>
            </a:r>
            <a:r>
              <a:rPr lang="ru-RU" b="1" dirty="0" err="1" smtClean="0">
                <a:solidFill>
                  <a:schemeClr val="tx1"/>
                </a:solidFill>
              </a:rPr>
              <a:t>дълготрайните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материални</a:t>
            </a:r>
            <a:r>
              <a:rPr lang="ru-RU" b="1" dirty="0" smtClean="0">
                <a:solidFill>
                  <a:schemeClr val="tx1"/>
                </a:solidFill>
              </a:rPr>
              <a:t> и </a:t>
            </a:r>
            <a:r>
              <a:rPr lang="ru-RU" b="1" dirty="0" err="1" smtClean="0">
                <a:solidFill>
                  <a:schemeClr val="tx1"/>
                </a:solidFill>
              </a:rPr>
              <a:t>нематериални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- </a:t>
            </a:r>
            <a:r>
              <a:rPr lang="ru-RU" b="1" i="1" u="sng" dirty="0" err="1" smtClean="0">
                <a:solidFill>
                  <a:srgbClr val="C00000"/>
                </a:solidFill>
              </a:rPr>
              <a:t>най-малко</a:t>
            </a:r>
            <a:r>
              <a:rPr lang="ru-RU" b="1" i="1" u="sng" dirty="0" smtClean="0">
                <a:solidFill>
                  <a:srgbClr val="C00000"/>
                </a:solidFill>
              </a:rPr>
              <a:t> </a:t>
            </a:r>
            <a:r>
              <a:rPr lang="ru-RU" b="1" i="1" u="sng" dirty="0" err="1" smtClean="0">
                <a:solidFill>
                  <a:srgbClr val="C00000"/>
                </a:solidFill>
              </a:rPr>
              <a:t>веднъж</a:t>
            </a:r>
            <a:r>
              <a:rPr lang="ru-RU" b="1" i="1" u="sng" dirty="0" smtClean="0">
                <a:solidFill>
                  <a:srgbClr val="C00000"/>
                </a:solidFill>
              </a:rPr>
              <a:t> на три </a:t>
            </a:r>
            <a:r>
              <a:rPr lang="ru-RU" b="1" i="1" u="sng" dirty="0" err="1" smtClean="0">
                <a:solidFill>
                  <a:srgbClr val="C00000"/>
                </a:solidFill>
              </a:rPr>
              <a:t>години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като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smtClean="0">
                <a:solidFill>
                  <a:srgbClr val="C00000"/>
                </a:solidFill>
              </a:rPr>
              <a:t>се допуска </a:t>
            </a:r>
            <a:r>
              <a:rPr lang="ru-RU" b="1" i="1" u="sng" dirty="0" err="1" smtClean="0">
                <a:solidFill>
                  <a:srgbClr val="C00000"/>
                </a:solidFill>
              </a:rPr>
              <a:t>стъпаловидно</a:t>
            </a:r>
            <a:r>
              <a:rPr lang="ru-RU" u="sng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прилагане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процедурите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инвентаризиране</a:t>
            </a:r>
            <a:r>
              <a:rPr lang="ru-RU" dirty="0" smtClean="0">
                <a:solidFill>
                  <a:schemeClr val="tx1"/>
                </a:solidFill>
              </a:rPr>
              <a:t> по </a:t>
            </a:r>
            <a:r>
              <a:rPr lang="ru-RU" dirty="0" err="1" smtClean="0">
                <a:solidFill>
                  <a:schemeClr val="tx1"/>
                </a:solidFill>
              </a:rPr>
              <a:t>отделни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класове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нефинансови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дълготрайни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активи</a:t>
            </a:r>
            <a:r>
              <a:rPr lang="ru-RU" dirty="0" smtClean="0">
                <a:solidFill>
                  <a:schemeClr val="tx1"/>
                </a:solidFill>
              </a:rPr>
              <a:t> и/или по </a:t>
            </a:r>
            <a:r>
              <a:rPr lang="ru-RU" b="1" i="1" dirty="0" err="1" smtClean="0">
                <a:solidFill>
                  <a:schemeClr val="tx1"/>
                </a:solidFill>
              </a:rPr>
              <a:t>техни</a:t>
            </a:r>
            <a:r>
              <a:rPr lang="ru-RU" b="1" i="1" dirty="0" smtClean="0">
                <a:solidFill>
                  <a:schemeClr val="tx1"/>
                </a:solidFill>
              </a:rPr>
              <a:t> местонахождения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населени</a:t>
            </a:r>
            <a:r>
              <a:rPr lang="ru-RU" dirty="0" smtClean="0">
                <a:solidFill>
                  <a:schemeClr val="tx1"/>
                </a:solidFill>
              </a:rPr>
              <a:t> места, </a:t>
            </a:r>
            <a:r>
              <a:rPr lang="ru-RU" dirty="0" err="1" smtClean="0">
                <a:solidFill>
                  <a:schemeClr val="tx1"/>
                </a:solidFill>
              </a:rPr>
              <a:t>сгради</a:t>
            </a:r>
            <a:r>
              <a:rPr lang="ru-RU" dirty="0" smtClean="0">
                <a:solidFill>
                  <a:schemeClr val="tx1"/>
                </a:solidFill>
              </a:rPr>
              <a:t> или </a:t>
            </a:r>
            <a:r>
              <a:rPr lang="ru-RU" dirty="0" err="1" smtClean="0">
                <a:solidFill>
                  <a:schemeClr val="tx1"/>
                </a:solidFill>
              </a:rPr>
              <a:t>други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териториално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обособени</a:t>
            </a:r>
            <a:r>
              <a:rPr lang="ru-RU" dirty="0" smtClean="0">
                <a:solidFill>
                  <a:schemeClr val="tx1"/>
                </a:solidFill>
              </a:rPr>
              <a:t> места).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 При </a:t>
            </a:r>
            <a:r>
              <a:rPr lang="ru-RU" dirty="0" err="1" smtClean="0">
                <a:solidFill>
                  <a:schemeClr val="tx1"/>
                </a:solidFill>
              </a:rPr>
              <a:t>избор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такъв</a:t>
            </a:r>
            <a:r>
              <a:rPr lang="ru-RU" dirty="0" smtClean="0">
                <a:solidFill>
                  <a:schemeClr val="tx1"/>
                </a:solidFill>
              </a:rPr>
              <a:t> подход, той </a:t>
            </a:r>
            <a:r>
              <a:rPr lang="ru-RU" dirty="0" err="1" smtClean="0">
                <a:solidFill>
                  <a:schemeClr val="tx1"/>
                </a:solidFill>
              </a:rPr>
              <a:t>следва</a:t>
            </a:r>
            <a:r>
              <a:rPr lang="ru-RU" dirty="0" smtClean="0">
                <a:solidFill>
                  <a:schemeClr val="tx1"/>
                </a:solidFill>
              </a:rPr>
              <a:t> да се </a:t>
            </a:r>
            <a:r>
              <a:rPr lang="ru-RU" dirty="0" err="1" smtClean="0">
                <a:solidFill>
                  <a:schemeClr val="tx1"/>
                </a:solidFill>
              </a:rPr>
              <a:t>прилага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последователно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pPr>
              <a:buNone/>
            </a:pP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3300" dirty="0" smtClean="0">
                <a:solidFill>
                  <a:schemeClr val="tx1"/>
                </a:solidFill>
              </a:rPr>
              <a:t>1.2. </a:t>
            </a:r>
            <a:r>
              <a:rPr lang="ru-RU" sz="3300" b="1" dirty="0" err="1" smtClean="0">
                <a:solidFill>
                  <a:schemeClr val="tx1"/>
                </a:solidFill>
              </a:rPr>
              <a:t>книгите</a:t>
            </a:r>
            <a:r>
              <a:rPr lang="ru-RU" sz="3300" b="1" dirty="0" smtClean="0">
                <a:solidFill>
                  <a:schemeClr val="tx1"/>
                </a:solidFill>
              </a:rPr>
              <a:t> в </a:t>
            </a:r>
            <a:r>
              <a:rPr lang="ru-RU" sz="3300" b="1" dirty="0" err="1" smtClean="0">
                <a:solidFill>
                  <a:schemeClr val="tx1"/>
                </a:solidFill>
              </a:rPr>
              <a:t>библиотеките</a:t>
            </a:r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r>
              <a:rPr lang="ru-RU" sz="3300" dirty="0" smtClean="0">
                <a:solidFill>
                  <a:schemeClr val="tx1"/>
                </a:solidFill>
              </a:rPr>
              <a:t>-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най-малко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веднъж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на пет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години</a:t>
            </a:r>
            <a:r>
              <a:rPr lang="ru-RU" sz="3300" b="1" i="1" u="sng" dirty="0" smtClean="0">
                <a:solidFill>
                  <a:srgbClr val="C00000"/>
                </a:solidFill>
              </a:rPr>
              <a:t>,</a:t>
            </a:r>
            <a:r>
              <a:rPr lang="ru-RU" sz="3300" b="1" i="1" dirty="0" smtClean="0">
                <a:solidFill>
                  <a:srgbClr val="C00000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като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b="1" i="1" u="sng" dirty="0" smtClean="0">
                <a:solidFill>
                  <a:srgbClr val="C00000"/>
                </a:solidFill>
              </a:rPr>
              <a:t>се допуска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стъпаловидно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прилагане</a:t>
            </a:r>
            <a:r>
              <a:rPr lang="ru-RU" sz="3300" dirty="0" smtClean="0">
                <a:solidFill>
                  <a:schemeClr val="tx1"/>
                </a:solidFill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</a:rPr>
              <a:t>инвентаризациите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b="1" i="1" dirty="0" smtClean="0">
                <a:solidFill>
                  <a:schemeClr val="tx1"/>
                </a:solidFill>
              </a:rPr>
              <a:t>по </a:t>
            </a:r>
            <a:r>
              <a:rPr lang="ru-RU" sz="3300" b="1" i="1" dirty="0" err="1" smtClean="0">
                <a:solidFill>
                  <a:schemeClr val="tx1"/>
                </a:solidFill>
              </a:rPr>
              <a:t>отделни</a:t>
            </a:r>
            <a:r>
              <a:rPr lang="ru-RU" sz="3300" b="1" i="1" dirty="0" smtClean="0">
                <a:solidFill>
                  <a:schemeClr val="tx1"/>
                </a:solidFill>
              </a:rPr>
              <a:t> библиотеки </a:t>
            </a:r>
            <a:r>
              <a:rPr lang="ru-RU" sz="3300" dirty="0" smtClean="0">
                <a:solidFill>
                  <a:schemeClr val="tx1"/>
                </a:solidFill>
              </a:rPr>
              <a:t>в </a:t>
            </a:r>
            <a:r>
              <a:rPr lang="ru-RU" sz="3300" dirty="0" err="1" smtClean="0">
                <a:solidFill>
                  <a:schemeClr val="tx1"/>
                </a:solidFill>
              </a:rPr>
              <a:t>системата</a:t>
            </a:r>
            <a:r>
              <a:rPr lang="ru-RU" sz="3300" dirty="0" smtClean="0">
                <a:solidFill>
                  <a:schemeClr val="tx1"/>
                </a:solidFill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</a:rPr>
              <a:t>първостепенния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разпоредител</a:t>
            </a:r>
            <a:r>
              <a:rPr lang="ru-RU" sz="3300" dirty="0" smtClean="0">
                <a:solidFill>
                  <a:schemeClr val="tx1"/>
                </a:solidFill>
              </a:rPr>
              <a:t>; </a:t>
            </a:r>
          </a:p>
          <a:p>
            <a:pPr algn="just">
              <a:buNone/>
            </a:pPr>
            <a:r>
              <a:rPr lang="ru-RU" sz="3300" dirty="0" smtClean="0">
                <a:solidFill>
                  <a:schemeClr val="tx1"/>
                </a:solidFill>
              </a:rPr>
              <a:t>1.3. </a:t>
            </a:r>
            <a:r>
              <a:rPr lang="ru-RU" sz="33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3300" b="1" dirty="0" smtClean="0">
                <a:solidFill>
                  <a:schemeClr val="tx1"/>
                </a:solidFill>
              </a:rPr>
              <a:t> в </a:t>
            </a:r>
            <a:r>
              <a:rPr lang="ru-RU" sz="3300" b="1" dirty="0" err="1" smtClean="0">
                <a:solidFill>
                  <a:schemeClr val="tx1"/>
                </a:solidFill>
              </a:rPr>
              <a:t>употреба</a:t>
            </a:r>
            <a:r>
              <a:rPr lang="ru-RU" sz="3300" b="1" dirty="0" smtClean="0">
                <a:solidFill>
                  <a:schemeClr val="tx1"/>
                </a:solidFill>
              </a:rPr>
              <a:t>, </a:t>
            </a:r>
            <a:r>
              <a:rPr lang="ru-RU" sz="3300" b="1" dirty="0" err="1" smtClean="0">
                <a:solidFill>
                  <a:schemeClr val="tx1"/>
                </a:solidFill>
              </a:rPr>
              <a:t>изписани</a:t>
            </a:r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</a:rPr>
              <a:t>като</a:t>
            </a:r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</a:rPr>
              <a:t>разход</a:t>
            </a:r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r>
              <a:rPr lang="ru-RU" sz="3300" dirty="0" smtClean="0">
                <a:solidFill>
                  <a:schemeClr val="tx1"/>
                </a:solidFill>
              </a:rPr>
              <a:t>-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най-малко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веднъж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на две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години</a:t>
            </a:r>
            <a:r>
              <a:rPr lang="ru-RU" sz="3300" b="1" dirty="0" smtClean="0">
                <a:solidFill>
                  <a:schemeClr val="tx1"/>
                </a:solidFill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</a:rPr>
              <a:t>като</a:t>
            </a:r>
            <a:r>
              <a:rPr lang="ru-RU" sz="3300" dirty="0" smtClean="0">
                <a:solidFill>
                  <a:schemeClr val="tx1"/>
                </a:solidFill>
              </a:rPr>
              <a:t> се </a:t>
            </a:r>
            <a:r>
              <a:rPr lang="ru-RU" sz="3300" b="1" i="1" u="sng" dirty="0" smtClean="0">
                <a:solidFill>
                  <a:srgbClr val="C00000"/>
                </a:solidFill>
              </a:rPr>
              <a:t>допуска и подход на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стъпаловидно</a:t>
            </a:r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прилагане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на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процедурите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на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инвентаризиране</a:t>
            </a:r>
            <a:r>
              <a:rPr lang="ru-RU" sz="3300" dirty="0" smtClean="0">
                <a:solidFill>
                  <a:schemeClr val="tx1"/>
                </a:solidFill>
              </a:rPr>
              <a:t> за </a:t>
            </a:r>
            <a:r>
              <a:rPr lang="ru-RU" sz="3300" dirty="0" err="1" smtClean="0">
                <a:solidFill>
                  <a:schemeClr val="tx1"/>
                </a:solidFill>
              </a:rPr>
              <a:t>такива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активи</a:t>
            </a:r>
            <a:r>
              <a:rPr lang="ru-RU" sz="3300" dirty="0" smtClean="0">
                <a:solidFill>
                  <a:schemeClr val="tx1"/>
                </a:solidFill>
              </a:rPr>
              <a:t> по </a:t>
            </a:r>
            <a:r>
              <a:rPr lang="ru-RU" sz="3300" dirty="0" err="1" smtClean="0">
                <a:solidFill>
                  <a:schemeClr val="tx1"/>
                </a:solidFill>
              </a:rPr>
              <a:t>отделни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b="1" i="1" dirty="0" smtClean="0">
                <a:solidFill>
                  <a:schemeClr val="tx1"/>
                </a:solidFill>
              </a:rPr>
              <a:t>местонахождения.</a:t>
            </a:r>
            <a:r>
              <a:rPr lang="ru-RU" sz="3300" dirty="0" smtClean="0">
                <a:solidFill>
                  <a:schemeClr val="tx1"/>
                </a:solidFill>
              </a:rPr>
              <a:t> При </a:t>
            </a:r>
            <a:r>
              <a:rPr lang="ru-RU" sz="3300" dirty="0" err="1" smtClean="0">
                <a:solidFill>
                  <a:schemeClr val="tx1"/>
                </a:solidFill>
              </a:rPr>
              <a:t>избор</a:t>
            </a:r>
            <a:r>
              <a:rPr lang="ru-RU" sz="3300" dirty="0" smtClean="0">
                <a:solidFill>
                  <a:schemeClr val="tx1"/>
                </a:solidFill>
              </a:rPr>
              <a:t> на </a:t>
            </a:r>
            <a:r>
              <a:rPr lang="ru-RU" sz="3300" dirty="0" err="1" smtClean="0">
                <a:solidFill>
                  <a:schemeClr val="tx1"/>
                </a:solidFill>
              </a:rPr>
              <a:t>такъв</a:t>
            </a:r>
            <a:r>
              <a:rPr lang="ru-RU" sz="3300" dirty="0" smtClean="0">
                <a:solidFill>
                  <a:schemeClr val="tx1"/>
                </a:solidFill>
              </a:rPr>
              <a:t> подход, той </a:t>
            </a:r>
            <a:r>
              <a:rPr lang="ru-RU" sz="3300" dirty="0" err="1" smtClean="0">
                <a:solidFill>
                  <a:schemeClr val="tx1"/>
                </a:solidFill>
              </a:rPr>
              <a:t>следва</a:t>
            </a:r>
            <a:r>
              <a:rPr lang="ru-RU" sz="3300" dirty="0" smtClean="0">
                <a:solidFill>
                  <a:schemeClr val="tx1"/>
                </a:solidFill>
              </a:rPr>
              <a:t> да се </a:t>
            </a:r>
            <a:r>
              <a:rPr lang="ru-RU" sz="3300" dirty="0" err="1" smtClean="0">
                <a:solidFill>
                  <a:schemeClr val="tx1"/>
                </a:solidFill>
              </a:rPr>
              <a:t>прилага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последователно</a:t>
            </a:r>
            <a:r>
              <a:rPr lang="ru-RU" sz="33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ru-RU" sz="3300" dirty="0" smtClean="0">
                <a:solidFill>
                  <a:schemeClr val="tx1"/>
                </a:solidFill>
              </a:rPr>
              <a:t>1.4. </a:t>
            </a:r>
            <a:r>
              <a:rPr lang="ru-RU" sz="3300" b="1" dirty="0" err="1" smtClean="0">
                <a:solidFill>
                  <a:schemeClr val="tx1"/>
                </a:solidFill>
              </a:rPr>
              <a:t>материалните</a:t>
            </a:r>
            <a:r>
              <a:rPr lang="ru-RU" sz="3300" b="1" dirty="0" smtClean="0">
                <a:solidFill>
                  <a:schemeClr val="tx1"/>
                </a:solidFill>
              </a:rPr>
              <a:t> запаси </a:t>
            </a:r>
            <a:r>
              <a:rPr lang="ru-RU" sz="3300" dirty="0" smtClean="0">
                <a:solidFill>
                  <a:schemeClr val="tx1"/>
                </a:solidFill>
              </a:rPr>
              <a:t>-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най-малко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веднъж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dirty="0" smtClean="0">
                <a:solidFill>
                  <a:srgbClr val="C00000"/>
                </a:solidFill>
              </a:rPr>
              <a:t>в </a:t>
            </a:r>
            <a:r>
              <a:rPr lang="ru-RU" sz="3300" b="1" i="1" dirty="0" err="1" smtClean="0">
                <a:solidFill>
                  <a:srgbClr val="C00000"/>
                </a:solidFill>
              </a:rPr>
              <a:t>годината</a:t>
            </a:r>
            <a:r>
              <a:rPr lang="ru-RU" sz="3300" i="1" dirty="0" smtClean="0">
                <a:solidFill>
                  <a:srgbClr val="C00000"/>
                </a:solidFill>
              </a:rPr>
              <a:t>; </a:t>
            </a:r>
          </a:p>
          <a:p>
            <a:pPr algn="just">
              <a:buNone/>
            </a:pPr>
            <a:r>
              <a:rPr lang="ru-RU" sz="3300" dirty="0" smtClean="0">
                <a:solidFill>
                  <a:schemeClr val="tx1"/>
                </a:solidFill>
              </a:rPr>
              <a:t>1.5. </a:t>
            </a:r>
            <a:r>
              <a:rPr lang="ru-RU" sz="3300" b="1" dirty="0" err="1" smtClean="0">
                <a:solidFill>
                  <a:schemeClr val="tx1"/>
                </a:solidFill>
              </a:rPr>
              <a:t>останалите</a:t>
            </a:r>
            <a:r>
              <a:rPr lang="ru-RU" sz="3300" b="1" dirty="0" smtClean="0">
                <a:solidFill>
                  <a:schemeClr val="tx1"/>
                </a:solidFill>
              </a:rPr>
              <a:t> </a:t>
            </a:r>
            <a:r>
              <a:rPr lang="ru-RU" sz="3300" b="1" dirty="0" err="1" smtClean="0">
                <a:solidFill>
                  <a:schemeClr val="tx1"/>
                </a:solidFill>
              </a:rPr>
              <a:t>активи</a:t>
            </a:r>
            <a:r>
              <a:rPr lang="ru-RU" sz="3300" b="1" dirty="0" smtClean="0">
                <a:solidFill>
                  <a:schemeClr val="tx1"/>
                </a:solidFill>
              </a:rPr>
              <a:t> и </a:t>
            </a:r>
            <a:r>
              <a:rPr lang="ru-RU" sz="3300" b="1" dirty="0" err="1" smtClean="0">
                <a:solidFill>
                  <a:schemeClr val="tx1"/>
                </a:solidFill>
              </a:rPr>
              <a:t>пасиви</a:t>
            </a:r>
            <a:r>
              <a:rPr lang="ru-RU" sz="3300" b="1" dirty="0" smtClean="0">
                <a:solidFill>
                  <a:schemeClr val="tx1"/>
                </a:solidFill>
              </a:rPr>
              <a:t> -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най-малко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веднъж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dirty="0" smtClean="0">
                <a:solidFill>
                  <a:srgbClr val="C00000"/>
                </a:solidFill>
              </a:rPr>
              <a:t>в </a:t>
            </a:r>
            <a:r>
              <a:rPr lang="ru-RU" sz="3300" b="1" i="1" dirty="0" err="1" smtClean="0">
                <a:solidFill>
                  <a:srgbClr val="C00000"/>
                </a:solidFill>
              </a:rPr>
              <a:t>годината</a:t>
            </a:r>
            <a:r>
              <a:rPr lang="ru-RU" sz="3300" b="1" i="1" dirty="0" smtClean="0">
                <a:solidFill>
                  <a:srgbClr val="C00000"/>
                </a:solidFill>
              </a:rPr>
              <a:t>. </a:t>
            </a:r>
          </a:p>
          <a:p>
            <a:pPr algn="just">
              <a:buNone/>
            </a:pPr>
            <a:r>
              <a:rPr lang="ru-RU" sz="3300" dirty="0" smtClean="0">
                <a:solidFill>
                  <a:schemeClr val="tx1"/>
                </a:solidFill>
              </a:rPr>
              <a:t>2. По решение на </a:t>
            </a:r>
            <a:r>
              <a:rPr lang="ru-RU" sz="3300" dirty="0" err="1" smtClean="0">
                <a:solidFill>
                  <a:schemeClr val="tx1"/>
                </a:solidFill>
              </a:rPr>
              <a:t>ръководството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на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бюджетната</a:t>
            </a:r>
            <a:r>
              <a:rPr lang="ru-RU" sz="3300" dirty="0" smtClean="0">
                <a:solidFill>
                  <a:schemeClr val="tx1"/>
                </a:solidFill>
              </a:rPr>
              <a:t> организация </a:t>
            </a:r>
            <a:r>
              <a:rPr lang="ru-RU" sz="3300" dirty="0" err="1" smtClean="0">
                <a:solidFill>
                  <a:schemeClr val="tx1"/>
                </a:solidFill>
              </a:rPr>
              <a:t>може</a:t>
            </a:r>
            <a:r>
              <a:rPr lang="ru-RU" sz="3300" dirty="0" smtClean="0">
                <a:solidFill>
                  <a:schemeClr val="tx1"/>
                </a:solidFill>
              </a:rPr>
              <a:t> да се </a:t>
            </a:r>
            <a:r>
              <a:rPr lang="ru-RU" sz="3300" dirty="0" err="1" smtClean="0">
                <a:solidFill>
                  <a:schemeClr val="tx1"/>
                </a:solidFill>
              </a:rPr>
              <a:t>прилагат</a:t>
            </a:r>
            <a:r>
              <a:rPr lang="ru-RU" sz="3300" dirty="0" smtClean="0">
                <a:solidFill>
                  <a:schemeClr val="tx1"/>
                </a:solidFill>
              </a:rPr>
              <a:t> и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по-кратки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i="1" u="sng" dirty="0" err="1" smtClean="0">
                <a:solidFill>
                  <a:srgbClr val="C00000"/>
                </a:solidFill>
              </a:rPr>
              <a:t>срокове</a:t>
            </a:r>
            <a:r>
              <a:rPr lang="ru-RU" sz="3300" b="1" i="1" u="sng" dirty="0" smtClean="0">
                <a:solidFill>
                  <a:srgbClr val="C00000"/>
                </a:solidFill>
              </a:rPr>
              <a:t> </a:t>
            </a:r>
            <a:r>
              <a:rPr lang="ru-RU" sz="3300" b="1" dirty="0" smtClean="0">
                <a:solidFill>
                  <a:schemeClr val="tx1"/>
                </a:solidFill>
              </a:rPr>
              <a:t>на инвентаризация </a:t>
            </a:r>
            <a:r>
              <a:rPr lang="ru-RU" sz="3300" dirty="0" smtClean="0">
                <a:solidFill>
                  <a:schemeClr val="tx1"/>
                </a:solidFill>
              </a:rPr>
              <a:t>за </a:t>
            </a:r>
            <a:r>
              <a:rPr lang="ru-RU" sz="3300" dirty="0" err="1" smtClean="0">
                <a:solidFill>
                  <a:schemeClr val="tx1"/>
                </a:solidFill>
              </a:rPr>
              <a:t>съответните</a:t>
            </a:r>
            <a:r>
              <a:rPr lang="ru-RU" sz="3300" dirty="0" smtClean="0">
                <a:solidFill>
                  <a:schemeClr val="tx1"/>
                </a:solidFill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</a:rPr>
              <a:t>активи</a:t>
            </a:r>
            <a:r>
              <a:rPr lang="ru-RU" sz="3300" dirty="0" smtClean="0">
                <a:solidFill>
                  <a:schemeClr val="tx1"/>
                </a:solidFill>
              </a:rPr>
              <a:t> и </a:t>
            </a:r>
            <a:r>
              <a:rPr lang="ru-RU" sz="3300" dirty="0" err="1" smtClean="0">
                <a:solidFill>
                  <a:schemeClr val="tx1"/>
                </a:solidFill>
              </a:rPr>
              <a:t>пасиви</a:t>
            </a:r>
            <a:r>
              <a:rPr lang="ru-RU" sz="3300" dirty="0" smtClean="0">
                <a:solidFill>
                  <a:schemeClr val="tx1"/>
                </a:solidFill>
              </a:rPr>
              <a:t>. </a:t>
            </a:r>
            <a:endParaRPr lang="bg-BG" sz="33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996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215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bg-BG" dirty="0" smtClean="0"/>
              <a:t>  </a:t>
            </a:r>
            <a:r>
              <a:rPr lang="ru-RU" b="1" dirty="0" smtClean="0">
                <a:solidFill>
                  <a:schemeClr val="tx1"/>
                </a:solidFill>
              </a:rPr>
              <a:t>3. </a:t>
            </a:r>
            <a:r>
              <a:rPr lang="ru-RU" dirty="0" err="1" smtClean="0">
                <a:solidFill>
                  <a:schemeClr val="tx1"/>
                </a:solidFill>
              </a:rPr>
              <a:t>Препоръчва</a:t>
            </a:r>
            <a:r>
              <a:rPr lang="ru-RU" dirty="0" smtClean="0">
                <a:solidFill>
                  <a:schemeClr val="tx1"/>
                </a:solidFill>
              </a:rPr>
              <a:t> се в </a:t>
            </a:r>
            <a:r>
              <a:rPr lang="ru-RU" dirty="0" err="1" smtClean="0">
                <a:solidFill>
                  <a:schemeClr val="tx1"/>
                </a:solidFill>
              </a:rPr>
              <a:t>системата</a:t>
            </a:r>
            <a:r>
              <a:rPr lang="ru-RU" dirty="0" smtClean="0">
                <a:solidFill>
                  <a:schemeClr val="tx1"/>
                </a:solidFill>
              </a:rPr>
              <a:t> на ПРБ в </a:t>
            </a:r>
            <a:r>
              <a:rPr lang="ru-RU" dirty="0" err="1" smtClean="0">
                <a:solidFill>
                  <a:schemeClr val="tx1"/>
                </a:solidFill>
              </a:rPr>
              <a:t>максимално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възможна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степен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да се </a:t>
            </a:r>
            <a:r>
              <a:rPr lang="ru-RU" b="1" i="1" u="sng" dirty="0" err="1" smtClean="0">
                <a:solidFill>
                  <a:srgbClr val="C00000"/>
                </a:solidFill>
              </a:rPr>
              <a:t>унифицира</a:t>
            </a:r>
            <a:r>
              <a:rPr lang="ru-RU" b="1" i="1" u="sng" dirty="0" smtClean="0">
                <a:solidFill>
                  <a:srgbClr val="C00000"/>
                </a:solidFill>
              </a:rPr>
              <a:t> или </a:t>
            </a:r>
            <a:r>
              <a:rPr lang="ru-RU" b="1" i="1" u="sng" dirty="0" err="1" smtClean="0">
                <a:solidFill>
                  <a:srgbClr val="C00000"/>
                </a:solidFill>
              </a:rPr>
              <a:t>координира</a:t>
            </a:r>
            <a:r>
              <a:rPr lang="ru-RU" b="1" i="1" u="sng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прилагането</a:t>
            </a:r>
            <a:r>
              <a:rPr lang="ru-RU" b="1" i="1" dirty="0" smtClean="0">
                <a:solidFill>
                  <a:srgbClr val="C00000"/>
                </a:solidFill>
              </a:rPr>
              <a:t> на </a:t>
            </a:r>
            <a:r>
              <a:rPr lang="ru-RU" b="1" i="1" u="sng" dirty="0" smtClean="0">
                <a:solidFill>
                  <a:schemeClr val="tx1"/>
                </a:solidFill>
              </a:rPr>
              <a:t>подходите на </a:t>
            </a:r>
            <a:r>
              <a:rPr lang="ru-RU" b="1" i="1" u="sng" dirty="0" err="1" smtClean="0">
                <a:solidFill>
                  <a:schemeClr val="tx1"/>
                </a:solidFill>
              </a:rPr>
              <a:t>стъпаловидно</a:t>
            </a:r>
            <a:r>
              <a:rPr lang="ru-RU" b="1" i="1" u="sng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инвентаризиране</a:t>
            </a:r>
            <a:r>
              <a:rPr lang="ru-RU" b="1" i="1" dirty="0" smtClean="0">
                <a:solidFill>
                  <a:srgbClr val="C00000"/>
                </a:solidFill>
              </a:rPr>
              <a:t> и </a:t>
            </a:r>
            <a:r>
              <a:rPr lang="ru-RU" b="1" i="1" dirty="0" err="1" smtClean="0">
                <a:solidFill>
                  <a:srgbClr val="C00000"/>
                </a:solidFill>
              </a:rPr>
              <a:t>опцията</a:t>
            </a:r>
            <a:r>
              <a:rPr lang="ru-RU" b="1" i="1" dirty="0" smtClean="0">
                <a:solidFill>
                  <a:srgbClr val="C00000"/>
                </a:solidFill>
              </a:rPr>
              <a:t> за </a:t>
            </a:r>
            <a:r>
              <a:rPr lang="ru-RU" b="1" i="1" u="sng" dirty="0" err="1" smtClean="0">
                <a:solidFill>
                  <a:schemeClr val="tx1"/>
                </a:solidFill>
              </a:rPr>
              <a:t>по-кратки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u="sng" dirty="0" err="1" smtClean="0">
                <a:solidFill>
                  <a:schemeClr val="tx1"/>
                </a:solidFill>
              </a:rPr>
              <a:t>срокове</a:t>
            </a:r>
            <a:r>
              <a:rPr lang="ru-RU" b="1" i="1" u="sng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за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 smtClean="0">
                <a:solidFill>
                  <a:srgbClr val="C00000"/>
                </a:solidFill>
              </a:rPr>
              <a:t>инвентаризиране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b="1" i="1" dirty="0" smtClean="0">
                <a:solidFill>
                  <a:schemeClr val="tx1"/>
                </a:solidFill>
              </a:rPr>
              <a:t>Важно!</a:t>
            </a:r>
            <a:r>
              <a:rPr lang="bg-BG" b="1" i="1" dirty="0" smtClean="0"/>
              <a:t> </a:t>
            </a:r>
            <a:r>
              <a:rPr lang="bg-BG" i="1" dirty="0" smtClean="0"/>
              <a:t>“Чл. 16. (1) Ръководителят на предприятието:.....т. 7. определя реда и начина за извършване на инвентаризация…”</a:t>
            </a:r>
          </a:p>
          <a:p>
            <a:pPr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  С чл. 39, ал. 3 от </a:t>
            </a:r>
            <a:r>
              <a:rPr lang="bg-BG" b="1" dirty="0" smtClean="0">
                <a:solidFill>
                  <a:schemeClr val="tx1"/>
                </a:solidFill>
              </a:rPr>
              <a:t>Закона за Сметна палата </a:t>
            </a: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bg-BG" b="1" dirty="0" smtClean="0">
                <a:solidFill>
                  <a:schemeClr val="tx1"/>
                </a:solidFill>
              </a:rPr>
              <a:t>З</a:t>
            </a:r>
            <a:r>
              <a:rPr lang="ru-RU" b="1" dirty="0" smtClean="0">
                <a:solidFill>
                  <a:schemeClr val="tx1"/>
                </a:solidFill>
              </a:rPr>
              <a:t>СП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«</a:t>
            </a:r>
            <a:r>
              <a:rPr lang="ru-RU" i="1" dirty="0" err="1" smtClean="0">
                <a:solidFill>
                  <a:schemeClr val="tx1"/>
                </a:solidFill>
              </a:rPr>
              <a:t>Одиторите</a:t>
            </a:r>
            <a:r>
              <a:rPr lang="ru-RU" i="1" dirty="0" smtClean="0">
                <a:solidFill>
                  <a:schemeClr val="tx1"/>
                </a:solidFill>
              </a:rPr>
              <a:t> на </a:t>
            </a:r>
            <a:r>
              <a:rPr lang="ru-RU" i="1" dirty="0" err="1" smtClean="0">
                <a:solidFill>
                  <a:schemeClr val="tx1"/>
                </a:solidFill>
              </a:rPr>
              <a:t>Сметната</a:t>
            </a:r>
            <a:r>
              <a:rPr lang="ru-RU" i="1" dirty="0" smtClean="0">
                <a:solidFill>
                  <a:schemeClr val="tx1"/>
                </a:solidFill>
              </a:rPr>
              <a:t> палата </a:t>
            </a:r>
            <a:r>
              <a:rPr lang="ru-RU" i="1" dirty="0" err="1" smtClean="0">
                <a:solidFill>
                  <a:schemeClr val="tx1"/>
                </a:solidFill>
              </a:rPr>
              <a:t>могат</a:t>
            </a:r>
            <a:r>
              <a:rPr lang="ru-RU" i="1" dirty="0" smtClean="0">
                <a:solidFill>
                  <a:schemeClr val="tx1"/>
                </a:solidFill>
              </a:rPr>
              <a:t> да </a:t>
            </a:r>
            <a:r>
              <a:rPr lang="ru-RU" i="1" dirty="0" err="1" smtClean="0">
                <a:solidFill>
                  <a:schemeClr val="tx1"/>
                </a:solidFill>
              </a:rPr>
              <a:t>изискват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извършване</a:t>
            </a:r>
            <a:r>
              <a:rPr lang="ru-RU" i="1" dirty="0" smtClean="0">
                <a:solidFill>
                  <a:schemeClr val="tx1"/>
                </a:solidFill>
              </a:rPr>
              <a:t> на инвентаризации </a:t>
            </a:r>
            <a:r>
              <a:rPr lang="ru-RU" i="1" dirty="0" err="1" smtClean="0">
                <a:solidFill>
                  <a:schemeClr val="tx1"/>
                </a:solidFill>
              </a:rPr>
              <a:t>във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err="1" smtClean="0">
                <a:solidFill>
                  <a:schemeClr val="tx1"/>
                </a:solidFill>
              </a:rPr>
              <a:t>връзка</a:t>
            </a:r>
            <a:r>
              <a:rPr lang="ru-RU" i="1" dirty="0" smtClean="0">
                <a:solidFill>
                  <a:schemeClr val="tx1"/>
                </a:solidFill>
              </a:rPr>
              <a:t> с </a:t>
            </a:r>
            <a:r>
              <a:rPr lang="ru-RU" i="1" dirty="0" err="1" smtClean="0">
                <a:solidFill>
                  <a:schemeClr val="tx1"/>
                </a:solidFill>
              </a:rPr>
              <a:t>одитите</a:t>
            </a:r>
            <a:r>
              <a:rPr lang="ru-RU" i="1" dirty="0" smtClean="0">
                <a:solidFill>
                  <a:schemeClr val="tx1"/>
                </a:solidFill>
              </a:rPr>
              <a:t>.»</a:t>
            </a:r>
            <a:endParaRPr lang="bg-BG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34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g-BG" sz="2000" b="1" dirty="0" smtClean="0">
                <a:solidFill>
                  <a:schemeClr val="tx1"/>
                </a:solidFill>
                <a:latin typeface="+mn-lt"/>
              </a:rPr>
              <a:t>     </a:t>
            </a:r>
            <a:r>
              <a:rPr lang="bg-BG" sz="2400" b="1" dirty="0" smtClean="0">
                <a:solidFill>
                  <a:schemeClr val="tx1"/>
                </a:solidFill>
                <a:latin typeface="+mn-lt"/>
              </a:rPr>
              <a:t>Етапи НА ПРОВЕЖДАНЕ НА ИНВЕНТАРИЗАЦИЯ</a:t>
            </a:r>
            <a:endParaRPr lang="bg-BG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lvl="0" algn="just">
              <a:buNone/>
            </a:pPr>
            <a:r>
              <a:rPr lang="bg-BG" sz="72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     </a:t>
            </a:r>
          </a:p>
          <a:p>
            <a:pPr lvl="0" algn="just">
              <a:buNone/>
            </a:pPr>
            <a:r>
              <a:rPr lang="bg-BG" sz="72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            Провеждането на годишната инвентаризация преминава </a:t>
            </a:r>
            <a:r>
              <a:rPr lang="bg-BG" sz="8000" b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през 4 етапи: подготовка, провеждане, документиране и осчетоводяване.</a:t>
            </a:r>
          </a:p>
          <a:p>
            <a:pPr lvl="0" algn="just">
              <a:buNone/>
            </a:pPr>
            <a:r>
              <a:rPr lang="bg-BG" sz="7200" b="1" i="1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             </a:t>
            </a:r>
            <a:r>
              <a:rPr lang="bg-BG" sz="9600" b="1" i="1" u="sng" dirty="0" smtClean="0">
                <a:solidFill>
                  <a:srgbClr val="A50021"/>
                </a:solidFill>
                <a:ea typeface="Calibri" pitchFamily="34" charset="0"/>
                <a:cs typeface="Times New Roman" pitchFamily="18" charset="0"/>
              </a:rPr>
              <a:t>Първи етап:</a:t>
            </a:r>
            <a:r>
              <a:rPr lang="bg-BG" sz="9600" b="1" i="1" dirty="0" smtClean="0">
                <a:solidFill>
                  <a:srgbClr val="A50021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bg-BG" sz="9600" b="1" dirty="0" smtClean="0">
                <a:solidFill>
                  <a:srgbClr val="A50021"/>
                </a:solidFill>
                <a:ea typeface="Calibri" pitchFamily="34" charset="0"/>
                <a:cs typeface="Times New Roman" pitchFamily="18" charset="0"/>
              </a:rPr>
              <a:t>Подготовка за годишна инвентаризация </a:t>
            </a:r>
          </a:p>
          <a:p>
            <a:pPr algn="just">
              <a:buNone/>
            </a:pPr>
            <a:r>
              <a:rPr lang="en-US" sz="7200" dirty="0" smtClean="0">
                <a:solidFill>
                  <a:schemeClr val="tx1"/>
                </a:solidFill>
              </a:rPr>
              <a:t>   </a:t>
            </a:r>
            <a:r>
              <a:rPr lang="bg-BG" sz="7200" dirty="0" smtClean="0">
                <a:solidFill>
                  <a:schemeClr val="tx1"/>
                </a:solidFill>
              </a:rPr>
              <a:t>        </a:t>
            </a:r>
            <a:r>
              <a:rPr lang="en-US" sz="7200" dirty="0" smtClean="0">
                <a:solidFill>
                  <a:schemeClr val="tx1"/>
                </a:solidFill>
              </a:rPr>
              <a:t>   </a:t>
            </a:r>
            <a:r>
              <a:rPr lang="bg-BG" sz="7200" dirty="0" smtClean="0">
                <a:solidFill>
                  <a:schemeClr val="tx1"/>
                </a:solidFill>
              </a:rPr>
              <a:t>Подготовката за инвентаризация</a:t>
            </a:r>
            <a:r>
              <a:rPr lang="bg-BG" sz="7200" i="1" dirty="0" smtClean="0">
                <a:solidFill>
                  <a:schemeClr val="tx1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включва </a:t>
            </a:r>
            <a:r>
              <a:rPr lang="bg-BG" sz="7200" b="1" i="1" dirty="0" smtClean="0">
                <a:solidFill>
                  <a:schemeClr val="tx1"/>
                </a:solidFill>
              </a:rPr>
              <a:t>издаване </a:t>
            </a:r>
            <a:r>
              <a:rPr lang="bg-BG" sz="7200" b="1" i="1" dirty="0" smtClean="0">
                <a:solidFill>
                  <a:srgbClr val="C00000"/>
                </a:solidFill>
              </a:rPr>
              <a:t>на </a:t>
            </a:r>
            <a:r>
              <a:rPr lang="bg-BG" sz="7200" b="1" i="1" u="sng" dirty="0" smtClean="0">
                <a:solidFill>
                  <a:srgbClr val="C00000"/>
                </a:solidFill>
              </a:rPr>
              <a:t>заповед</a:t>
            </a:r>
            <a:r>
              <a:rPr lang="bg-BG" sz="7200" u="sng" dirty="0" smtClean="0">
                <a:solidFill>
                  <a:srgbClr val="C00000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от ръководителя на бюджетната организация за извършване на инвентаризация на активите и пасивите. В нея се определят</a:t>
            </a:r>
            <a:r>
              <a:rPr lang="bg-BG" sz="7200" i="1" dirty="0" smtClean="0">
                <a:solidFill>
                  <a:schemeClr val="tx1"/>
                </a:solidFill>
              </a:rPr>
              <a:t> </a:t>
            </a:r>
            <a:r>
              <a:rPr lang="bg-BG" sz="7200" b="1" i="1" u="sng" dirty="0" smtClean="0">
                <a:solidFill>
                  <a:srgbClr val="C00000"/>
                </a:solidFill>
              </a:rPr>
              <a:t>комисиите</a:t>
            </a:r>
            <a:r>
              <a:rPr lang="bg-BG" sz="7200" b="1" i="1" u="sng" dirty="0" smtClean="0">
                <a:solidFill>
                  <a:schemeClr val="tx1"/>
                </a:solidFill>
              </a:rPr>
              <a:t>,</a:t>
            </a:r>
            <a:r>
              <a:rPr lang="bg-BG" sz="7200" u="sng" dirty="0" smtClean="0">
                <a:solidFill>
                  <a:schemeClr val="tx1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които ще проведат инвентаризацията. В съответствие с обекта на инвентаризиране, в инвентаризационните комисии се </a:t>
            </a:r>
            <a:r>
              <a:rPr lang="bg-BG" sz="7200" b="1" i="1" dirty="0" smtClean="0">
                <a:solidFill>
                  <a:schemeClr val="tx1"/>
                </a:solidFill>
              </a:rPr>
              <a:t>включат счетоводители и подходящи специалисти/експерти</a:t>
            </a:r>
            <a:r>
              <a:rPr lang="bg-BG" sz="7200" dirty="0" smtClean="0">
                <a:solidFill>
                  <a:schemeClr val="tx1"/>
                </a:solidFill>
              </a:rPr>
              <a:t>. 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          В заповедта на ръководителя на бюджетната организация се посочва: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     - </a:t>
            </a:r>
            <a:r>
              <a:rPr lang="bg-BG" sz="7200" b="1" i="1" u="sng" dirty="0" smtClean="0">
                <a:solidFill>
                  <a:srgbClr val="C00000"/>
                </a:solidFill>
              </a:rPr>
              <a:t>проверяваният обект, неговия вид и обхвата</a:t>
            </a:r>
            <a:r>
              <a:rPr lang="bg-BG" sz="7200" i="1" u="sng" dirty="0" smtClean="0">
                <a:solidFill>
                  <a:srgbClr val="C00000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, като се конкретизира неговото местонахождение (в седалището на бюджетната организация или извън него);</a:t>
            </a:r>
          </a:p>
          <a:p>
            <a:pPr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	      - определят се </a:t>
            </a:r>
            <a:r>
              <a:rPr lang="bg-BG" sz="7200" b="1" i="1" u="sng" dirty="0" smtClean="0">
                <a:solidFill>
                  <a:srgbClr val="C00000"/>
                </a:solidFill>
              </a:rPr>
              <a:t>датата на започване</a:t>
            </a:r>
            <a:r>
              <a:rPr lang="bg-BG" sz="7200" i="1" u="sng" dirty="0" smtClean="0">
                <a:solidFill>
                  <a:srgbClr val="C00000"/>
                </a:solidFill>
              </a:rPr>
              <a:t> </a:t>
            </a:r>
            <a:r>
              <a:rPr lang="bg-BG" sz="7200" dirty="0" smtClean="0">
                <a:solidFill>
                  <a:schemeClr val="tx1"/>
                </a:solidFill>
              </a:rPr>
              <a:t>на инвентаризацията, както и </a:t>
            </a:r>
            <a:r>
              <a:rPr lang="bg-BG" sz="7200" b="1" i="1" u="sng" dirty="0" smtClean="0">
                <a:solidFill>
                  <a:srgbClr val="C00000"/>
                </a:solidFill>
              </a:rPr>
              <a:t>датата на  нейното приключване. </a:t>
            </a:r>
          </a:p>
          <a:p>
            <a:pPr lvl="1"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Проверяваното </a:t>
            </a:r>
            <a:r>
              <a:rPr lang="bg-BG" sz="7200" b="1" dirty="0" smtClean="0">
                <a:solidFill>
                  <a:schemeClr val="tx1"/>
                </a:solidFill>
              </a:rPr>
              <a:t>МОЛ </a:t>
            </a:r>
            <a:r>
              <a:rPr lang="bg-BG" sz="7200" b="1" i="1" dirty="0" smtClean="0">
                <a:solidFill>
                  <a:schemeClr val="tx1"/>
                </a:solidFill>
              </a:rPr>
              <a:t>не може да е член </a:t>
            </a:r>
            <a:r>
              <a:rPr lang="bg-BG" sz="7200" dirty="0" smtClean="0">
                <a:solidFill>
                  <a:schemeClr val="tx1"/>
                </a:solidFill>
              </a:rPr>
              <a:t>на комисията. Преди започване на инвентаризацията </a:t>
            </a:r>
            <a:r>
              <a:rPr lang="bg-BG" sz="7200" b="1" i="1" u="sng" dirty="0" smtClean="0">
                <a:solidFill>
                  <a:schemeClr val="tx1"/>
                </a:solidFill>
              </a:rPr>
              <a:t>МОЛ подписва декларация</a:t>
            </a:r>
            <a:r>
              <a:rPr lang="bg-BG" sz="7200" b="1" u="sng" dirty="0" smtClean="0">
                <a:solidFill>
                  <a:schemeClr val="tx1"/>
                </a:solidFill>
              </a:rPr>
              <a:t>, </a:t>
            </a:r>
            <a:r>
              <a:rPr lang="bg-BG" sz="7200" dirty="0" smtClean="0">
                <a:solidFill>
                  <a:schemeClr val="tx1"/>
                </a:solidFill>
              </a:rPr>
              <a:t>че всички документи са предадени в счетоводството и че няма н</a:t>
            </a:r>
            <a:r>
              <a:rPr lang="en-US" sz="7200" dirty="0" smtClean="0">
                <a:solidFill>
                  <a:schemeClr val="tx1"/>
                </a:solidFill>
              </a:rPr>
              <a:t>e</a:t>
            </a:r>
            <a:r>
              <a:rPr lang="bg-BG" sz="7200" dirty="0" err="1" smtClean="0">
                <a:solidFill>
                  <a:schemeClr val="tx1"/>
                </a:solidFill>
              </a:rPr>
              <a:t>заприходени</a:t>
            </a:r>
            <a:r>
              <a:rPr lang="bg-BG" sz="7200" dirty="0" smtClean="0">
                <a:solidFill>
                  <a:schemeClr val="tx1"/>
                </a:solidFill>
              </a:rPr>
              <a:t>, неописани или чужди ценности. </a:t>
            </a:r>
          </a:p>
          <a:p>
            <a:pPr lvl="1" algn="just"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   Такава декларация се изисква и от лицата на които са отпуснати </a:t>
            </a:r>
            <a:r>
              <a:rPr lang="bg-BG" sz="7200" b="1" i="1" dirty="0" smtClean="0">
                <a:solidFill>
                  <a:schemeClr val="tx1"/>
                </a:solidFill>
              </a:rPr>
              <a:t>подотчетни суми </a:t>
            </a:r>
            <a:r>
              <a:rPr lang="bg-BG" sz="7200" dirty="0" smtClean="0">
                <a:solidFill>
                  <a:schemeClr val="tx1"/>
                </a:solidFill>
              </a:rPr>
              <a:t>за придобиване на активи или на които са дадени пълномощни за получаване на активи.</a:t>
            </a:r>
          </a:p>
          <a:p>
            <a:pPr>
              <a:buNone/>
            </a:pPr>
            <a:r>
              <a:rPr lang="bg-BG" sz="7200" dirty="0" smtClean="0">
                <a:solidFill>
                  <a:schemeClr val="tx1"/>
                </a:solidFill>
              </a:rPr>
              <a:t> </a:t>
            </a:r>
          </a:p>
          <a:p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bg-BG" sz="2000" dirty="0" smtClean="0">
                <a:latin typeface="+mn-lt"/>
              </a:rPr>
              <a:t/>
            </a:r>
            <a:br>
              <a:rPr lang="bg-BG" sz="2000" dirty="0" smtClean="0">
                <a:latin typeface="+mn-lt"/>
              </a:rPr>
            </a:br>
            <a:endParaRPr lang="bg-BG" sz="2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57166"/>
            <a:ext cx="8712968" cy="63121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 algn="just">
              <a:buNone/>
            </a:pPr>
            <a:r>
              <a:rPr lang="bg-BG" sz="2400" b="1" i="1" dirty="0" smtClean="0">
                <a:solidFill>
                  <a:srgbClr val="A50021"/>
                </a:solidFill>
              </a:rPr>
              <a:t>    </a:t>
            </a:r>
            <a:r>
              <a:rPr lang="bg-BG" sz="2400" b="1" i="1" u="sng" dirty="0" smtClean="0">
                <a:solidFill>
                  <a:srgbClr val="A50021"/>
                </a:solidFill>
              </a:rPr>
              <a:t>Втори етап:</a:t>
            </a:r>
            <a:r>
              <a:rPr lang="bg-BG" sz="2400" b="1" i="1" dirty="0" smtClean="0">
                <a:solidFill>
                  <a:srgbClr val="A50021"/>
                </a:solidFill>
              </a:rPr>
              <a:t> </a:t>
            </a:r>
            <a:r>
              <a:rPr lang="bg-BG" sz="2400" b="1" dirty="0" smtClean="0">
                <a:solidFill>
                  <a:srgbClr val="A50021"/>
                </a:solidFill>
              </a:rPr>
              <a:t>Провеждане на годишната инвентаризация – измерване, претегляне и преброяване </a:t>
            </a:r>
            <a:r>
              <a:rPr lang="en-US" sz="2400" b="1" dirty="0" smtClean="0">
                <a:solidFill>
                  <a:srgbClr val="A50021"/>
                </a:solidFill>
              </a:rPr>
              <a:t>(</a:t>
            </a:r>
            <a:r>
              <a:rPr lang="bg-BG" sz="2400" b="1" dirty="0" smtClean="0">
                <a:solidFill>
                  <a:srgbClr val="A50021"/>
                </a:solidFill>
              </a:rPr>
              <a:t>фактическа и документална проверка на активите и пасивите</a:t>
            </a:r>
            <a:r>
              <a:rPr lang="en-US" sz="2400" b="1" dirty="0" smtClean="0">
                <a:solidFill>
                  <a:srgbClr val="A50021"/>
                </a:solidFill>
              </a:rPr>
              <a:t>)</a:t>
            </a:r>
            <a:r>
              <a:rPr lang="bg-BG" sz="2400" b="1" dirty="0" smtClean="0">
                <a:solidFill>
                  <a:srgbClr val="A50021"/>
                </a:solidFill>
              </a:rPr>
              <a:t> </a:t>
            </a:r>
          </a:p>
          <a:p>
            <a:pPr lvl="1">
              <a:buNone/>
            </a:pPr>
            <a:endParaRPr lang="bg-BG" sz="1600" b="1" dirty="0" smtClean="0">
              <a:solidFill>
                <a:schemeClr val="tx1"/>
              </a:solidFill>
            </a:endParaRPr>
          </a:p>
          <a:p>
            <a:pPr marL="914400" lvl="1" indent="-457200">
              <a:buNone/>
            </a:pPr>
            <a:r>
              <a:rPr lang="bg-BG" sz="2400" b="1" i="1" dirty="0" smtClean="0">
                <a:solidFill>
                  <a:schemeClr val="tx1"/>
                </a:solidFill>
              </a:rPr>
              <a:t>     </a:t>
            </a:r>
            <a:r>
              <a:rPr lang="bg-BG" sz="2400" b="1" dirty="0" smtClean="0">
                <a:solidFill>
                  <a:schemeClr val="tx1"/>
                </a:solidFill>
              </a:rPr>
              <a:t> 1. </a:t>
            </a:r>
            <a:r>
              <a:rPr lang="bg-BG" sz="2400" b="1" u="sng" dirty="0" smtClean="0">
                <a:solidFill>
                  <a:schemeClr val="tx1"/>
                </a:solidFill>
              </a:rPr>
              <a:t>ДМА и  и материалните запаси  </a:t>
            </a:r>
            <a:r>
              <a:rPr lang="bg-BG" sz="2400" dirty="0" smtClean="0">
                <a:solidFill>
                  <a:schemeClr val="tx1"/>
                </a:solidFill>
              </a:rPr>
              <a:t> </a:t>
            </a:r>
          </a:p>
          <a:p>
            <a:pPr marL="914400" lvl="1" indent="-457200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  От определените комисии със заповед на ръководителя на бюджетната организация 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bg-BG" sz="2000" dirty="0" smtClean="0">
                <a:solidFill>
                  <a:schemeClr val="tx1"/>
                </a:solidFill>
              </a:rPr>
              <a:t>кмет, директор, министър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r>
              <a:rPr lang="bg-BG" sz="2000" dirty="0" smtClean="0">
                <a:solidFill>
                  <a:schemeClr val="tx1"/>
                </a:solidFill>
              </a:rPr>
              <a:t> се инвентаризират </a:t>
            </a:r>
            <a:r>
              <a:rPr lang="bg-BG" sz="2000" b="1" i="1" dirty="0" smtClean="0">
                <a:solidFill>
                  <a:schemeClr val="tx1"/>
                </a:solidFill>
              </a:rPr>
              <a:t>чрез преброяване, измерване и претегляне </a:t>
            </a:r>
            <a:r>
              <a:rPr lang="bg-BG" sz="2000" dirty="0" smtClean="0">
                <a:solidFill>
                  <a:schemeClr val="tx1"/>
                </a:solidFill>
              </a:rPr>
              <a:t>към края на отчетния период. </a:t>
            </a:r>
          </a:p>
          <a:p>
            <a:pPr lvl="1" algn="just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bg-BG" sz="2000" dirty="0" smtClean="0">
                <a:solidFill>
                  <a:schemeClr val="tx1"/>
                </a:solidFill>
              </a:rPr>
              <a:t> Описват се индивидуално по:</a:t>
            </a:r>
          </a:p>
          <a:p>
            <a:pPr lvl="1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	  - </a:t>
            </a:r>
            <a:r>
              <a:rPr lang="bg-BG" sz="2000" b="1" i="1" dirty="0" smtClean="0">
                <a:solidFill>
                  <a:schemeClr val="tx1"/>
                </a:solidFill>
              </a:rPr>
              <a:t>местонахождение  на обекта и по МОЛ</a:t>
            </a:r>
            <a:r>
              <a:rPr lang="bg-BG" sz="2000" dirty="0" smtClean="0">
                <a:solidFill>
                  <a:schemeClr val="tx1"/>
                </a:solidFill>
              </a:rPr>
              <a:t>;</a:t>
            </a:r>
          </a:p>
          <a:p>
            <a:pPr lvl="1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  - </a:t>
            </a:r>
            <a:r>
              <a:rPr lang="bg-BG" sz="2000" b="1" i="1" dirty="0" smtClean="0">
                <a:solidFill>
                  <a:schemeClr val="tx1"/>
                </a:solidFill>
              </a:rPr>
              <a:t>по</a:t>
            </a:r>
            <a:r>
              <a:rPr lang="bg-BG" sz="2000" dirty="0" smtClean="0">
                <a:solidFill>
                  <a:schemeClr val="tx1"/>
                </a:solidFill>
              </a:rPr>
              <a:t>  </a:t>
            </a:r>
            <a:r>
              <a:rPr lang="bg-BG" sz="2000" b="1" i="1" dirty="0" smtClean="0">
                <a:solidFill>
                  <a:schemeClr val="tx1"/>
                </a:solidFill>
              </a:rPr>
              <a:t>инвентарни номера;</a:t>
            </a:r>
          </a:p>
          <a:p>
            <a:pPr lvl="1" algn="just">
              <a:buNone/>
            </a:pPr>
            <a:r>
              <a:rPr lang="bg-BG" sz="2000" b="1" i="1" dirty="0" smtClean="0">
                <a:solidFill>
                  <a:schemeClr val="tx1"/>
                </a:solidFill>
              </a:rPr>
              <a:t>       - наименование;</a:t>
            </a:r>
          </a:p>
          <a:p>
            <a:pPr lvl="1" algn="just">
              <a:buNone/>
            </a:pPr>
            <a:r>
              <a:rPr lang="bg-BG" sz="2000" b="1" i="1" dirty="0" smtClean="0">
                <a:solidFill>
                  <a:schemeClr val="tx1"/>
                </a:solidFill>
              </a:rPr>
              <a:t>       - отчетна стойност. </a:t>
            </a:r>
          </a:p>
          <a:p>
            <a:pPr lvl="1" algn="just">
              <a:buNone/>
            </a:pPr>
            <a:r>
              <a:rPr lang="bg-BG" sz="2000" dirty="0" smtClean="0">
                <a:solidFill>
                  <a:schemeClr val="tx1"/>
                </a:solidFill>
              </a:rPr>
              <a:t>       - </a:t>
            </a:r>
            <a:r>
              <a:rPr lang="bg-BG" sz="2000" b="1" i="1" dirty="0" smtClean="0">
                <a:solidFill>
                  <a:schemeClr val="tx1"/>
                </a:solidFill>
              </a:rPr>
              <a:t>фактическа наличност с данни за количество, единична цена и  </a:t>
            </a:r>
          </a:p>
          <a:p>
            <a:pPr lvl="1" algn="just">
              <a:buNone/>
            </a:pPr>
            <a:r>
              <a:rPr lang="bg-BG" sz="2000" b="1" i="1" dirty="0" smtClean="0">
                <a:solidFill>
                  <a:schemeClr val="tx1"/>
                </a:solidFill>
              </a:rPr>
              <a:t>      стойност. </a:t>
            </a:r>
          </a:p>
          <a:p>
            <a:pPr lvl="1">
              <a:buNone/>
            </a:pPr>
            <a:endParaRPr lang="bg-BG" sz="16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bg-BG" sz="1600" dirty="0" smtClean="0">
                <a:solidFill>
                  <a:schemeClr val="tx1"/>
                </a:solidFill>
              </a:rPr>
              <a:t/>
            </a:r>
            <a:br>
              <a:rPr lang="bg-BG" sz="1600" dirty="0" smtClean="0">
                <a:solidFill>
                  <a:schemeClr val="tx1"/>
                </a:solidFill>
              </a:rPr>
            </a:br>
            <a:r>
              <a:rPr lang="bg-BG" sz="1600" dirty="0" smtClean="0"/>
              <a:t/>
            </a:r>
            <a:br>
              <a:rPr lang="bg-BG" sz="1600" dirty="0" smtClean="0"/>
            </a:br>
            <a:r>
              <a:rPr lang="bg-BG" sz="1600" dirty="0" smtClean="0"/>
              <a:t/>
            </a:r>
            <a:br>
              <a:rPr lang="bg-BG" sz="1600" dirty="0" smtClean="0"/>
            </a:br>
            <a:r>
              <a:rPr lang="bg-BG" sz="1600" b="1" i="1" dirty="0" smtClean="0">
                <a:solidFill>
                  <a:schemeClr val="tx1"/>
                </a:solidFill>
              </a:rPr>
              <a:t/>
            </a:r>
            <a:br>
              <a:rPr lang="bg-BG" sz="1600" b="1" i="1" dirty="0" smtClean="0">
                <a:solidFill>
                  <a:schemeClr val="tx1"/>
                </a:solidFill>
              </a:rPr>
            </a:br>
            <a:endParaRPr lang="bg-BG" sz="1600" b="1" i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bg-BG" sz="1600" b="1" dirty="0" smtClean="0">
                <a:solidFill>
                  <a:schemeClr val="tx1"/>
                </a:solidFill>
              </a:rPr>
              <a:t>	</a:t>
            </a:r>
            <a:endParaRPr lang="bg-BG" sz="1600" dirty="0" smtClean="0">
              <a:solidFill>
                <a:schemeClr val="tx1"/>
              </a:solidFill>
            </a:endParaRPr>
          </a:p>
          <a:p>
            <a:endParaRPr lang="bg-BG" sz="1600" dirty="0" smtClean="0">
              <a:solidFill>
                <a:schemeClr val="tx1"/>
              </a:solidFill>
            </a:endParaRPr>
          </a:p>
          <a:p>
            <a:pPr lvl="0">
              <a:buNone/>
            </a:pPr>
            <a:r>
              <a:rPr lang="bg-BG" sz="1600" b="1" i="1" dirty="0" smtClean="0">
                <a:solidFill>
                  <a:schemeClr val="tx1"/>
                </a:solidFill>
              </a:rPr>
              <a:t>	</a:t>
            </a:r>
            <a:endParaRPr lang="bg-BG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07223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bg-BG" b="1" dirty="0" smtClean="0">
                <a:solidFill>
                  <a:schemeClr val="tx1"/>
                </a:solidFill>
              </a:rPr>
              <a:t>2. З</a:t>
            </a:r>
            <a:r>
              <a:rPr lang="bg-BG" b="1" u="sng" dirty="0" smtClean="0">
                <a:solidFill>
                  <a:schemeClr val="tx1"/>
                </a:solidFill>
              </a:rPr>
              <a:t>аеми и финансирания</a:t>
            </a:r>
            <a:r>
              <a:rPr lang="bg-BG" u="sng" dirty="0" smtClean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– инвентаризацията се извършва </a:t>
            </a:r>
            <a:r>
              <a:rPr lang="bg-BG" b="1" i="1" dirty="0" smtClean="0">
                <a:solidFill>
                  <a:schemeClr val="tx1"/>
                </a:solidFill>
              </a:rPr>
              <a:t>чрез документална проверка </a:t>
            </a:r>
            <a:r>
              <a:rPr lang="bg-BG" dirty="0" smtClean="0">
                <a:solidFill>
                  <a:schemeClr val="tx1"/>
                </a:solidFill>
              </a:rPr>
              <a:t>по съответните счетоводни регистри, която включва: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 - уточняване на </a:t>
            </a:r>
            <a:r>
              <a:rPr lang="bg-BG" b="1" i="1" dirty="0" smtClean="0">
                <a:solidFill>
                  <a:schemeClr val="tx1"/>
                </a:solidFill>
              </a:rPr>
              <a:t>поетите</a:t>
            </a:r>
            <a:r>
              <a:rPr lang="bg-BG" dirty="0" smtClean="0">
                <a:solidFill>
                  <a:schemeClr val="tx1"/>
                </a:solidFill>
              </a:rPr>
              <a:t> заеми;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-  сроковете и възможностите за тяхното  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  уреждане; </a:t>
            </a:r>
          </a:p>
          <a:p>
            <a:pPr algn="just">
              <a:buNone/>
            </a:pPr>
            <a:r>
              <a:rPr lang="bg-BG" dirty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   - полученото финансиране;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	- оставащото за получаване; </a:t>
            </a:r>
          </a:p>
          <a:p>
            <a:pPr algn="just">
              <a:buNone/>
            </a:pPr>
            <a:r>
              <a:rPr lang="bg-BG" dirty="0" smtClean="0">
                <a:solidFill>
                  <a:schemeClr val="tx1"/>
                </a:solidFill>
              </a:rPr>
              <a:t>    - наличностите на </a:t>
            </a:r>
            <a:r>
              <a:rPr lang="bg-BG" b="1" i="1" dirty="0" smtClean="0">
                <a:solidFill>
                  <a:schemeClr val="tx1"/>
                </a:solidFill>
              </a:rPr>
              <a:t>неусвоените</a:t>
            </a:r>
            <a:r>
              <a:rPr lang="bg-BG" dirty="0" smtClean="0">
                <a:solidFill>
                  <a:schemeClr val="tx1"/>
                </a:solidFill>
              </a:rPr>
              <a:t> заеми и финансирания – национални, европейски и по международни програми към 31 декември.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AF6CF-5CD9-4B8B-B269-224AA8ACB598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11363</TotalTime>
  <Words>690</Words>
  <Application>Microsoft Office PowerPoint</Application>
  <PresentationFormat>On-screen Show (4:3)</PresentationFormat>
  <Paragraphs>371</Paragraphs>
  <Slides>35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Book Antiqua</vt:lpstr>
      <vt:lpstr>Calibri</vt:lpstr>
      <vt:lpstr>Lucida Sans</vt:lpstr>
      <vt:lpstr>Times New Roman</vt:lpstr>
      <vt:lpstr>Wingdings 2</vt:lpstr>
      <vt:lpstr>Trek</vt:lpstr>
      <vt:lpstr>Тема 9:  Инвентаризация на активите и пасивите в бюджетната организация. Етапи – подготовка, провеждане, документиране и осчетоводяване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Етапи НА ПРОВЕЖДАНЕ НА ИНВЕНТАРИЗАЦИЯ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Трети етап: Документиране на инвентаризацията</vt:lpstr>
      <vt:lpstr>PowerPoint Presentation</vt:lpstr>
      <vt:lpstr> Четвърти етап: Осчетоводяване на резултатите от инвентаризацията – липси, излишъци, компенсиране на липси и излишъци, кражби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УСТАНОВЕНА КРАЖБА ОТ НЕИЗВЕСТЕН ИЗВЪРШИТЕЛ </vt:lpstr>
      <vt:lpstr>PowerPoint Presentation</vt:lpstr>
      <vt:lpstr>PowerPoint Presentation</vt:lpstr>
      <vt:lpstr>__”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1685</cp:revision>
  <dcterms:created xsi:type="dcterms:W3CDTF">2013-07-04T10:48:42Z</dcterms:created>
  <dcterms:modified xsi:type="dcterms:W3CDTF">2023-01-02T16:03:19Z</dcterms:modified>
</cp:coreProperties>
</file>