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25"/>
  </p:notesMasterIdLst>
  <p:sldIdLst>
    <p:sldId id="1849" r:id="rId2"/>
    <p:sldId id="1828" r:id="rId3"/>
    <p:sldId id="1843" r:id="rId4"/>
    <p:sldId id="1844" r:id="rId5"/>
    <p:sldId id="1845" r:id="rId6"/>
    <p:sldId id="1846" r:id="rId7"/>
    <p:sldId id="1847" r:id="rId8"/>
    <p:sldId id="1848" r:id="rId9"/>
    <p:sldId id="1829" r:id="rId10"/>
    <p:sldId id="1830" r:id="rId11"/>
    <p:sldId id="1831" r:id="rId12"/>
    <p:sldId id="1832" r:id="rId13"/>
    <p:sldId id="1833" r:id="rId14"/>
    <p:sldId id="1834" r:id="rId15"/>
    <p:sldId id="1835" r:id="rId16"/>
    <p:sldId id="1836" r:id="rId17"/>
    <p:sldId id="1837" r:id="rId18"/>
    <p:sldId id="1838" r:id="rId19"/>
    <p:sldId id="1839" r:id="rId20"/>
    <p:sldId id="1840" r:id="rId21"/>
    <p:sldId id="1841" r:id="rId22"/>
    <p:sldId id="1842" r:id="rId23"/>
    <p:sldId id="257" r:id="rId2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33FF"/>
    <a:srgbClr val="CDFFF9"/>
    <a:srgbClr val="C1FFDA"/>
    <a:srgbClr val="B8F2FE"/>
    <a:srgbClr val="B0FECA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3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1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EACA-0BFB-4BE2-AB15-FA0E5194D291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0DC1-B5E3-4B03-906F-420D39278DF4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64E-1236-4E54-8E1E-F4AC6A620BE4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8F713-4182-408A-AE91-4ADB742BC674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94E9-464E-4DFF-8493-430EB630EC25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5936-FE13-4DE5-8B62-03DC531D4D0E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FD91-BCC6-4408-9F51-48C9306179D2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1E9-64F0-491B-BDDC-72A7957B64D8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4A1-6423-4B9E-970B-38E155770130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6D6C-A887-4473-8A98-E43AEFD577B8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10A7-95CD-45BC-9E39-3A97AD375638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0E9456-7BE8-4388-8C3D-6A5E0A5364F1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140968"/>
            <a:ext cx="8458200" cy="3409957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g-BG" sz="2400" b="1" dirty="0" smtClean="0"/>
              <a:t>Тема </a:t>
            </a:r>
            <a:r>
              <a:rPr lang="en-US" sz="2400" b="1" dirty="0"/>
              <a:t>8</a:t>
            </a:r>
            <a:r>
              <a:rPr lang="bg-BG" sz="2400" b="1" dirty="0"/>
              <a:t>: </a:t>
            </a:r>
            <a:r>
              <a:rPr lang="bg-BG" sz="2400" b="1" dirty="0" err="1"/>
              <a:t>Задбалансово</a:t>
            </a:r>
            <a:r>
              <a:rPr lang="bg-BG" sz="2400" b="1" dirty="0"/>
              <a:t> отчитане на статистиката на финансиране на разходите за сметка на бенефициенти, </a:t>
            </a:r>
            <a:br>
              <a:rPr lang="bg-BG" sz="2400" b="1" dirty="0"/>
            </a:br>
            <a:r>
              <a:rPr lang="bg-BG" sz="2400" b="1" dirty="0"/>
              <a:t>Европейския съюз и други донори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bg-BG" sz="2400" dirty="0" smtClean="0"/>
              <a:t>.</a:t>
            </a:r>
            <a:r>
              <a:rPr lang="bg-BG" sz="2400" b="1" dirty="0"/>
              <a:t/>
            </a:r>
            <a:br>
              <a:rPr lang="bg-BG" sz="2400" b="1" dirty="0"/>
            </a:br>
            <a:r>
              <a:rPr lang="bg-BG" sz="2800" b="1" dirty="0"/>
              <a:t/>
            </a:r>
            <a:br>
              <a:rPr lang="bg-BG" sz="2800" b="1" dirty="0"/>
            </a:b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5"/>
            <a:ext cx="8458200" cy="261203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 smtClean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 smtClean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фонд.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30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Обобщение:</a:t>
            </a:r>
            <a:endParaRPr lang="bg-BG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5252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3400" dirty="0" smtClean="0">
                <a:solidFill>
                  <a:schemeClr val="tx1"/>
                </a:solidFill>
              </a:rPr>
              <a:t>		</a:t>
            </a:r>
            <a:r>
              <a:rPr lang="bg-BG" sz="3400" dirty="0" smtClean="0">
                <a:solidFill>
                  <a:schemeClr val="tx1"/>
                </a:solidFill>
              </a:rPr>
              <a:t>1. </a:t>
            </a:r>
            <a:r>
              <a:rPr lang="bg-BG" sz="3400" dirty="0" smtClean="0"/>
              <a:t>По сметките от </a:t>
            </a:r>
            <a:r>
              <a:rPr lang="bg-BG" sz="3400" i="1" dirty="0" smtClean="0"/>
              <a:t>подгрупа 994</a:t>
            </a:r>
            <a:r>
              <a:rPr lang="bg-BG" sz="3400" dirty="0" smtClean="0"/>
              <a:t> </a:t>
            </a:r>
            <a:r>
              <a:rPr lang="bg-BG" sz="3400" b="1" i="1" u="sng" dirty="0" smtClean="0"/>
              <a:t>не се отразява </a:t>
            </a:r>
            <a:r>
              <a:rPr lang="bg-BG" sz="3400" dirty="0" smtClean="0"/>
              <a:t>предоставено финансиране под формата на заем, а само сумите, които се предоставят безвъзмездно –</a:t>
            </a:r>
            <a:r>
              <a:rPr lang="bg-BG" sz="3400" b="1" i="1" dirty="0" smtClean="0"/>
              <a:t>т. 87 от ДДС № 14 от 2013 г</a:t>
            </a:r>
            <a:r>
              <a:rPr lang="bg-BG" sz="3400" dirty="0" smtClean="0"/>
              <a:t>.</a:t>
            </a:r>
            <a:endParaRPr lang="bg-BG" sz="3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3400" dirty="0" smtClean="0">
                <a:solidFill>
                  <a:schemeClr val="tx1"/>
                </a:solidFill>
              </a:rPr>
              <a:t>		</a:t>
            </a:r>
            <a:r>
              <a:rPr lang="bg-BG" sz="3400" dirty="0" smtClean="0">
                <a:solidFill>
                  <a:schemeClr val="tx1"/>
                </a:solidFill>
              </a:rPr>
              <a:t>2. </a:t>
            </a:r>
            <a:r>
              <a:rPr lang="bg-BG" sz="3400" b="1" dirty="0" smtClean="0">
                <a:solidFill>
                  <a:schemeClr val="tx1"/>
                </a:solidFill>
              </a:rPr>
              <a:t>Преди одобрение на проекта </a:t>
            </a:r>
            <a:r>
              <a:rPr lang="bg-BG" sz="3400" dirty="0" smtClean="0">
                <a:solidFill>
                  <a:schemeClr val="tx1"/>
                </a:solidFill>
              </a:rPr>
              <a:t>при предварително извършени разходи от бюджета, </a:t>
            </a:r>
            <a:r>
              <a:rPr lang="bg-BG" sz="3400" b="1" i="1" u="sng" dirty="0" smtClean="0">
                <a:solidFill>
                  <a:schemeClr val="tx1"/>
                </a:solidFill>
              </a:rPr>
              <a:t>подгрупа 994 не се води</a:t>
            </a:r>
            <a:r>
              <a:rPr lang="bg-BG" sz="3400" i="1" u="sng" dirty="0" smtClean="0">
                <a:solidFill>
                  <a:schemeClr val="tx1"/>
                </a:solidFill>
              </a:rPr>
              <a:t> </a:t>
            </a:r>
            <a:r>
              <a:rPr lang="bg-BG" sz="3400" dirty="0" smtClean="0">
                <a:solidFill>
                  <a:schemeClr val="tx1"/>
                </a:solidFill>
              </a:rPr>
              <a:t>– </a:t>
            </a:r>
            <a:r>
              <a:rPr lang="bg-BG" sz="3400" b="1" i="1" dirty="0" smtClean="0"/>
              <a:t>т. 84 от ДДС № 14 от 2013 г</a:t>
            </a:r>
            <a:r>
              <a:rPr lang="bg-BG" sz="3400" i="1" dirty="0" smtClean="0"/>
              <a:t>.</a:t>
            </a:r>
            <a:r>
              <a:rPr lang="bg-BG" sz="3400" i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en-US" sz="3400" dirty="0" smtClean="0">
                <a:solidFill>
                  <a:schemeClr val="tx1"/>
                </a:solidFill>
              </a:rPr>
              <a:t>		</a:t>
            </a:r>
            <a:r>
              <a:rPr lang="bg-BG" sz="3400" dirty="0" smtClean="0">
                <a:solidFill>
                  <a:schemeClr val="tx1"/>
                </a:solidFill>
              </a:rPr>
              <a:t>3. </a:t>
            </a:r>
            <a:r>
              <a:rPr lang="bg-BG" sz="3400" b="1" dirty="0" smtClean="0">
                <a:solidFill>
                  <a:schemeClr val="tx1"/>
                </a:solidFill>
              </a:rPr>
              <a:t>При одобрен проект и не получено европейско финансиране</a:t>
            </a:r>
            <a:r>
              <a:rPr lang="bg-BG" sz="3400" dirty="0" smtClean="0">
                <a:solidFill>
                  <a:schemeClr val="tx1"/>
                </a:solidFill>
              </a:rPr>
              <a:t>, но извършване на разходи с бюджетни средства, </a:t>
            </a:r>
            <a:r>
              <a:rPr lang="bg-BG" sz="3400" b="1" dirty="0" smtClean="0">
                <a:solidFill>
                  <a:schemeClr val="tx1"/>
                </a:solidFill>
              </a:rPr>
              <a:t>подгрупа 994 се </a:t>
            </a:r>
            <a:r>
              <a:rPr lang="bg-BG" sz="3400" b="1" i="1" u="sng" dirty="0" smtClean="0">
                <a:solidFill>
                  <a:schemeClr val="tx1"/>
                </a:solidFill>
              </a:rPr>
              <a:t>води само в “СЕС</a:t>
            </a:r>
            <a:r>
              <a:rPr lang="bg-BG" sz="3400" i="1" u="sng" dirty="0" smtClean="0">
                <a:solidFill>
                  <a:schemeClr val="tx1"/>
                </a:solidFill>
              </a:rPr>
              <a:t>” </a:t>
            </a:r>
            <a:r>
              <a:rPr lang="bg-BG" sz="3400" dirty="0" smtClean="0">
                <a:solidFill>
                  <a:schemeClr val="tx1"/>
                </a:solidFill>
              </a:rPr>
              <a:t>- </a:t>
            </a:r>
            <a:r>
              <a:rPr lang="bg-BG" b="1" i="1" dirty="0" smtClean="0">
                <a:solidFill>
                  <a:schemeClr val="tx1"/>
                </a:solidFill>
              </a:rPr>
              <a:t>т. 88 от ДДС № 14 от 2013 г.</a:t>
            </a:r>
          </a:p>
          <a:p>
            <a:pPr algn="just">
              <a:buNone/>
            </a:pPr>
            <a:r>
              <a:rPr lang="en-US" sz="3400" dirty="0" smtClean="0">
                <a:solidFill>
                  <a:schemeClr val="tx1"/>
                </a:solidFill>
              </a:rPr>
              <a:t>		</a:t>
            </a:r>
            <a:r>
              <a:rPr lang="bg-BG" sz="3400" dirty="0" smtClean="0">
                <a:solidFill>
                  <a:schemeClr val="tx1"/>
                </a:solidFill>
              </a:rPr>
              <a:t>4. При получаване на трансфер </a:t>
            </a:r>
            <a:r>
              <a:rPr lang="bg-BG" sz="3400" b="1" dirty="0" smtClean="0">
                <a:solidFill>
                  <a:schemeClr val="tx1"/>
                </a:solidFill>
              </a:rPr>
              <a:t>от администратора </a:t>
            </a:r>
            <a:r>
              <a:rPr lang="bg-BG" sz="3400" b="1" u="sng" dirty="0" smtClean="0">
                <a:solidFill>
                  <a:schemeClr val="tx1"/>
                </a:solidFill>
              </a:rPr>
              <a:t>в друг отчетен период</a:t>
            </a:r>
            <a:r>
              <a:rPr lang="bg-BG" sz="3400" b="1" dirty="0" smtClean="0">
                <a:solidFill>
                  <a:schemeClr val="tx1"/>
                </a:solidFill>
              </a:rPr>
              <a:t> </a:t>
            </a:r>
            <a:r>
              <a:rPr lang="bg-BG" sz="3400" dirty="0" smtClean="0">
                <a:solidFill>
                  <a:schemeClr val="tx1"/>
                </a:solidFill>
              </a:rPr>
              <a:t>вече осчетоводените разходи по сметките от подгрупа 994 не се сторнират и не се завеждат отново –</a:t>
            </a:r>
            <a:r>
              <a:rPr lang="bg-BG" sz="3400" b="1" i="1" dirty="0" smtClean="0">
                <a:solidFill>
                  <a:schemeClr val="tx1"/>
                </a:solidFill>
              </a:rPr>
              <a:t>т. 89 от ДДС № 14 от 2013 г.</a:t>
            </a:r>
          </a:p>
          <a:p>
            <a:pPr lvl="0" algn="just">
              <a:buNone/>
            </a:pPr>
            <a:r>
              <a:rPr lang="en-US" sz="3400" dirty="0" smtClean="0">
                <a:solidFill>
                  <a:schemeClr val="tx1"/>
                </a:solidFill>
              </a:rPr>
              <a:t>		</a:t>
            </a:r>
            <a:r>
              <a:rPr lang="bg-BG" sz="3400" dirty="0" smtClean="0">
                <a:solidFill>
                  <a:schemeClr val="tx1"/>
                </a:solidFill>
              </a:rPr>
              <a:t>5.</a:t>
            </a:r>
            <a:r>
              <a:rPr lang="bg-BG" sz="3400" dirty="0" smtClean="0"/>
              <a:t> Сметките от </a:t>
            </a:r>
            <a:r>
              <a:rPr lang="bg-BG" sz="3400" b="1" i="1" dirty="0" smtClean="0"/>
              <a:t>подгрупа 994</a:t>
            </a:r>
            <a:r>
              <a:rPr lang="bg-BG" sz="3400" b="1" i="1" u="sng" dirty="0" smtClean="0"/>
              <a:t> се прилагат за всички </a:t>
            </a:r>
            <a:r>
              <a:rPr lang="bg-BG" sz="3400" dirty="0" smtClean="0"/>
              <a:t>получени от бюджетните организации средства от Европейския съюз и по други международни програми, включително и когато бюджетните организации получават такива суми (и свързаното с тях национално </a:t>
            </a:r>
            <a:r>
              <a:rPr lang="bg-BG" sz="3400" dirty="0" err="1" smtClean="0"/>
              <a:t>съфинансиране</a:t>
            </a:r>
            <a:r>
              <a:rPr lang="bg-BG" sz="3400" dirty="0" smtClean="0"/>
              <a:t>) под формата на трансфери от други бюджетни организации – </a:t>
            </a:r>
            <a:r>
              <a:rPr lang="bg-BG" b="1" i="1" dirty="0" smtClean="0"/>
              <a:t>т. 92 от ДДС № 14 от 2013 г.</a:t>
            </a:r>
          </a:p>
          <a:p>
            <a:pPr lvl="0" algn="just">
              <a:buNone/>
            </a:pPr>
            <a:endParaRPr lang="bg-BG" dirty="0" smtClean="0"/>
          </a:p>
          <a:p>
            <a:pPr algn="just">
              <a:buNone/>
            </a:pPr>
            <a:endParaRPr lang="bg-BG" sz="3400" b="1" i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24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bg-BG" dirty="0" smtClean="0">
                <a:solidFill>
                  <a:schemeClr val="tx1"/>
                </a:solidFill>
              </a:rPr>
              <a:t>	</a:t>
            </a:r>
          </a:p>
          <a:p>
            <a:pPr marL="0" lvl="0" indent="0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	Пример 1</a:t>
            </a:r>
            <a:r>
              <a:rPr lang="bg-BG" sz="8000" i="1" dirty="0" smtClean="0">
                <a:solidFill>
                  <a:schemeClr val="tx1"/>
                </a:solidFill>
              </a:rPr>
              <a:t>:</a:t>
            </a:r>
            <a:r>
              <a:rPr lang="bg-BG" sz="8000" b="1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В случай, че недопустимите разходи са установени в отчетния период, в който приключва проекта.</a:t>
            </a:r>
          </a:p>
          <a:p>
            <a:pPr marL="0" lv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Проект на бенефициент “х” е за 100</a:t>
            </a:r>
            <a:r>
              <a:rPr lang="en-US" sz="8000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000 лв., от които 80 %  са предвидени да се финансират от  ЕС, 10 % - от  други международни организации и 10 % от бюджета на бенефициента. Към 31 март са извършени разходи от бюджета и придобити активи за 5000 лв. </a:t>
            </a:r>
          </a:p>
          <a:p>
            <a:pPr marL="0" lvl="0" indent="0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През годината текущо с припадащата се сума на съответното финансиране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b="1" i="1" dirty="0" smtClean="0">
                <a:solidFill>
                  <a:schemeClr val="tx1"/>
                </a:solidFill>
              </a:rPr>
              <a:t>относителният дял се умножава по обема на разходите към определен период</a:t>
            </a:r>
            <a:r>
              <a:rPr lang="en-US" sz="8000" b="1" i="1" dirty="0" smtClean="0">
                <a:solidFill>
                  <a:schemeClr val="tx1"/>
                </a:solidFill>
              </a:rPr>
              <a:t>)</a:t>
            </a:r>
            <a:endParaRPr lang="bg-BG" sz="8000" b="1" i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bg-BG" sz="8000" b="1" i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Разпределяне на разходите съгласно относителните дялове по договора  към 31 март:</a:t>
            </a:r>
          </a:p>
          <a:p>
            <a:pPr marL="0" indent="0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Д-т с/ка 9989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Кореспондираща сметка за задбалансови </a:t>
            </a: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        пасиви		                                                           </a:t>
            </a:r>
            <a:r>
              <a:rPr lang="en-US" sz="8000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      </a:t>
            </a:r>
            <a:r>
              <a:rPr lang="bg-BG" sz="8000" b="1" dirty="0" smtClean="0">
                <a:solidFill>
                  <a:schemeClr val="tx1"/>
                </a:solidFill>
              </a:rPr>
              <a:t>5000</a:t>
            </a: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</a:t>
            </a:r>
            <a:r>
              <a:rPr lang="bg-BG" sz="8000" b="1" dirty="0" smtClean="0">
                <a:solidFill>
                  <a:schemeClr val="tx1"/>
                </a:solidFill>
              </a:rPr>
              <a:t> К-т с/ка 9944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Финансиране на разходи за сметка на  </a:t>
            </a: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              средства  от Европейския съюз	                                    </a:t>
            </a:r>
            <a:r>
              <a:rPr lang="bg-BG" sz="8000" b="1" i="1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4000</a:t>
            </a:r>
            <a:r>
              <a:rPr lang="bg-BG" sz="8000" i="1" dirty="0" smtClean="0">
                <a:solidFill>
                  <a:schemeClr val="tx1"/>
                </a:solidFill>
              </a:rPr>
              <a:t>                      </a:t>
            </a:r>
            <a:r>
              <a:rPr lang="en-US" sz="8000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                  </a:t>
            </a:r>
            <a:r>
              <a:rPr lang="bg-BG" sz="8000" b="1" i="1" dirty="0" smtClean="0">
                <a:solidFill>
                  <a:schemeClr val="tx1"/>
                </a:solidFill>
              </a:rPr>
              <a:t>                        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       </a:t>
            </a:r>
            <a:r>
              <a:rPr lang="bg-BG" sz="8000" b="1" dirty="0" smtClean="0">
                <a:solidFill>
                  <a:schemeClr val="tx1"/>
                </a:solidFill>
              </a:rPr>
              <a:t>К-т с/ка  9945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Финансиране на разходи за сметка на</a:t>
            </a: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     средства от международни организации                                 </a:t>
            </a:r>
            <a:r>
              <a:rPr lang="bg-BG" sz="8000" b="1" dirty="0" smtClean="0">
                <a:solidFill>
                  <a:schemeClr val="tx1"/>
                </a:solidFill>
              </a:rPr>
              <a:t> 500</a:t>
            </a:r>
            <a:endParaRPr lang="en-US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</a:t>
            </a:r>
            <a:r>
              <a:rPr lang="en-US" sz="8000" b="1" dirty="0" smtClean="0">
                <a:solidFill>
                  <a:schemeClr val="tx1"/>
                </a:solidFill>
              </a:rPr>
              <a:t>       </a:t>
            </a:r>
            <a:r>
              <a:rPr lang="bg-BG" sz="8000" b="1" dirty="0" smtClean="0">
                <a:solidFill>
                  <a:schemeClr val="tx1"/>
                </a:solidFill>
              </a:rPr>
              <a:t>К-т с/ка  9949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Финансиране на разходи за сметка на </a:t>
            </a:r>
            <a:r>
              <a:rPr lang="en-US" sz="8000" i="1" dirty="0" smtClean="0">
                <a:solidFill>
                  <a:schemeClr val="tx1"/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en-US" sz="8000" i="1" dirty="0" smtClean="0">
                <a:solidFill>
                  <a:schemeClr val="tx1"/>
                </a:solidFill>
              </a:rPr>
              <a:t>                                  </a:t>
            </a:r>
            <a:r>
              <a:rPr lang="bg-BG" sz="8000" i="1" dirty="0" smtClean="0">
                <a:solidFill>
                  <a:schemeClr val="tx1"/>
                </a:solidFill>
              </a:rPr>
              <a:t>бенефициента</a:t>
            </a:r>
            <a:r>
              <a:rPr lang="en-US" sz="8000" i="1" dirty="0" smtClean="0">
                <a:solidFill>
                  <a:schemeClr val="tx1"/>
                </a:solidFill>
              </a:rPr>
              <a:t>                                         </a:t>
            </a:r>
            <a:r>
              <a:rPr lang="bg-BG" sz="8000" i="1" dirty="0" smtClean="0">
                <a:solidFill>
                  <a:schemeClr val="tx1"/>
                </a:solidFill>
              </a:rPr>
              <a:t>         </a:t>
            </a:r>
            <a:r>
              <a:rPr lang="en-US" sz="8000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             </a:t>
            </a:r>
            <a:r>
              <a:rPr lang="en-US" sz="8000" i="1" dirty="0" smtClean="0">
                <a:solidFill>
                  <a:schemeClr val="tx1"/>
                </a:solidFill>
              </a:rPr>
              <a:t>   </a:t>
            </a:r>
            <a:r>
              <a:rPr lang="bg-BG" sz="8000" b="1" dirty="0" smtClean="0">
                <a:solidFill>
                  <a:schemeClr val="tx1"/>
                </a:solidFill>
              </a:rPr>
              <a:t>500</a:t>
            </a:r>
            <a:endParaRPr lang="bg-BG" sz="8000" dirty="0" smtClean="0"/>
          </a:p>
          <a:p>
            <a:pPr marL="0" indent="0">
              <a:buNone/>
            </a:pPr>
            <a:endParaRPr lang="bg-BG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bg-BG" sz="8000" b="1" dirty="0" smtClean="0">
              <a:solidFill>
                <a:schemeClr val="tx1"/>
              </a:solidFill>
            </a:endParaRPr>
          </a:p>
          <a:p>
            <a:endParaRPr lang="bg-BG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bg-BG" dirty="0" smtClean="0"/>
              <a:t>    	</a:t>
            </a:r>
            <a:r>
              <a:rPr lang="bg-BG" sz="2200" dirty="0" smtClean="0"/>
              <a:t>В края на същата година извършените разходи по проекта са за 100 000 лв., но 10 000 лв. след проверка на контролните органи са определени като недопустими и същите остават за сметка на финансиране от бюджета на бенефициента.</a:t>
            </a:r>
          </a:p>
          <a:p>
            <a:pPr>
              <a:buNone/>
            </a:pPr>
            <a:r>
              <a:rPr lang="bg-BG" sz="2200" dirty="0" smtClean="0"/>
              <a:t>     	Общата сума на финансирането от  ЕС и МО по проекта е 90 000 лв., но същата следва да се коригира в посока на намаление с размера на недопустимите разходи 10 000 лв. и остава окончателно 80 000 лв</a:t>
            </a:r>
            <a:r>
              <a:rPr lang="bg-BG" dirty="0" smtClean="0"/>
              <a:t>.  </a:t>
            </a:r>
          </a:p>
          <a:p>
            <a:pPr>
              <a:buNone/>
            </a:pPr>
            <a:r>
              <a:rPr lang="bg-BG" sz="2000" b="1" dirty="0" smtClean="0"/>
              <a:t>                                    </a:t>
            </a:r>
            <a:r>
              <a:rPr lang="bg-BG" sz="2000" b="1" u="sng" dirty="0" smtClean="0"/>
              <a:t>          ЕС:                                 МО:                        Общо:</a:t>
            </a:r>
          </a:p>
          <a:p>
            <a:pPr marL="0" lvl="0" indent="0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</a:t>
            </a:r>
            <a:r>
              <a:rPr lang="bg-BG" sz="2000" b="1" dirty="0" smtClean="0">
                <a:solidFill>
                  <a:schemeClr val="tx1"/>
                </a:solidFill>
              </a:rPr>
              <a:t>По проекта                     </a:t>
            </a:r>
            <a:r>
              <a:rPr lang="bg-BG" sz="2000" dirty="0" smtClean="0">
                <a:solidFill>
                  <a:schemeClr val="tx1"/>
                </a:solidFill>
              </a:rPr>
              <a:t>80000                                10000                      </a:t>
            </a:r>
            <a:r>
              <a:rPr lang="bg-BG" sz="2000" b="1" dirty="0" smtClean="0">
                <a:solidFill>
                  <a:schemeClr val="tx1"/>
                </a:solidFill>
              </a:rPr>
              <a:t>90000</a:t>
            </a:r>
          </a:p>
          <a:p>
            <a:pPr marL="0" lvl="0" indent="0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</a:t>
            </a:r>
            <a:r>
              <a:rPr lang="bg-BG" sz="2000" b="1" dirty="0" smtClean="0">
                <a:solidFill>
                  <a:schemeClr val="tx1"/>
                </a:solidFill>
              </a:rPr>
              <a:t>Отн. дял                        </a:t>
            </a:r>
            <a:r>
              <a:rPr lang="bg-BG" sz="2000" dirty="0" smtClean="0">
                <a:solidFill>
                  <a:schemeClr val="tx1"/>
                </a:solidFill>
              </a:rPr>
              <a:t>88,89%                              11,11%                    100 %</a:t>
            </a:r>
          </a:p>
          <a:p>
            <a:pPr marL="0" lvl="0" indent="0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</a:t>
            </a:r>
            <a:r>
              <a:rPr lang="bg-BG" sz="2000" b="1" dirty="0" smtClean="0">
                <a:solidFill>
                  <a:schemeClr val="tx1"/>
                </a:solidFill>
              </a:rPr>
              <a:t>След корекцията:         71112  </a:t>
            </a:r>
            <a:r>
              <a:rPr lang="bg-BG" sz="2000" dirty="0" smtClean="0">
                <a:solidFill>
                  <a:schemeClr val="tx1"/>
                </a:solidFill>
              </a:rPr>
              <a:t>                                </a:t>
            </a:r>
            <a:r>
              <a:rPr lang="bg-BG" sz="2000" b="1" dirty="0" smtClean="0">
                <a:solidFill>
                  <a:schemeClr val="tx1"/>
                </a:solidFill>
              </a:rPr>
              <a:t>8888 </a:t>
            </a:r>
            <a:r>
              <a:rPr lang="bg-BG" sz="2000" dirty="0" smtClean="0">
                <a:solidFill>
                  <a:schemeClr val="tx1"/>
                </a:solidFill>
              </a:rPr>
              <a:t>                     </a:t>
            </a:r>
            <a:r>
              <a:rPr lang="bg-BG" sz="2000" b="1" dirty="0" smtClean="0">
                <a:solidFill>
                  <a:schemeClr val="tx1"/>
                </a:solidFill>
              </a:rPr>
              <a:t>80000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dirty="0" smtClean="0"/>
              <a:t>Относителен дял на финансирането от ЕС 80 000/90 000 х 100 = </a:t>
            </a:r>
            <a:r>
              <a:rPr lang="bg-BG" sz="2000" b="1" dirty="0" smtClean="0"/>
              <a:t>88,89% х           80 000 = 71 112</a:t>
            </a:r>
          </a:p>
          <a:p>
            <a:pPr>
              <a:buNone/>
            </a:pPr>
            <a:r>
              <a:rPr lang="bg-BG" sz="2000" dirty="0" smtClean="0"/>
              <a:t> Относителен дял на финансирането от МО 10 000/90 000 х 100 = </a:t>
            </a:r>
            <a:r>
              <a:rPr lang="bg-BG" sz="2000" b="1" dirty="0" smtClean="0"/>
              <a:t>11,11% х    80 000 = 8888</a:t>
            </a:r>
          </a:p>
          <a:p>
            <a:pPr>
              <a:buNone/>
            </a:pPr>
            <a:r>
              <a:rPr lang="bg-BG" sz="2000" dirty="0" smtClean="0"/>
              <a:t> </a:t>
            </a:r>
          </a:p>
          <a:p>
            <a:pPr marL="0" lvl="0" indent="0">
              <a:buNone/>
            </a:pPr>
            <a:endParaRPr lang="bg-BG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00042"/>
            <a:ext cx="8686800" cy="59532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Разпределяне на разходите съгласно относителните дялове, като недопустимите разходи остават за сметка на бенефициента. Приспадат се текущо отчетените през годината:</a:t>
            </a:r>
          </a:p>
          <a:p>
            <a:pPr marL="0" indent="0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Д-т с/ка 9989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Кореспондираща сметка за задбалансови </a:t>
            </a:r>
          </a:p>
          <a:p>
            <a:pPr marL="0" indent="0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       пасиви 	                                                      </a:t>
            </a:r>
            <a:r>
              <a:rPr lang="en-US" sz="7200" i="1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                             </a:t>
            </a:r>
            <a:r>
              <a:rPr lang="bg-BG" sz="7200" b="1" dirty="0" smtClean="0">
                <a:solidFill>
                  <a:schemeClr val="tx1"/>
                </a:solidFill>
              </a:rPr>
              <a:t> 95 000</a:t>
            </a:r>
          </a:p>
          <a:p>
            <a:pPr marL="0" indent="0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</a:t>
            </a:r>
            <a:r>
              <a:rPr lang="bg-BG" sz="7200" b="1" dirty="0" smtClean="0">
                <a:solidFill>
                  <a:schemeClr val="tx1"/>
                </a:solidFill>
              </a:rPr>
              <a:t> К-т с/ка 9944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Финансиране на разходи за сметка на  </a:t>
            </a:r>
          </a:p>
          <a:p>
            <a:pPr marL="0" indent="0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             средства  от Европейския съюз    </a:t>
            </a:r>
            <a:r>
              <a:rPr lang="en-US" sz="7200" i="1" dirty="0" smtClean="0">
                <a:solidFill>
                  <a:schemeClr val="tx1"/>
                </a:solidFill>
              </a:rPr>
              <a:t>(</a:t>
            </a:r>
            <a:r>
              <a:rPr lang="bg-BG" sz="7200" i="1" dirty="0" smtClean="0">
                <a:solidFill>
                  <a:schemeClr val="tx1"/>
                </a:solidFill>
              </a:rPr>
              <a:t> 71112 – 4000= 67112 </a:t>
            </a:r>
            <a:r>
              <a:rPr lang="en-US" sz="7200" i="1" dirty="0" smtClean="0">
                <a:solidFill>
                  <a:schemeClr val="tx1"/>
                </a:solidFill>
              </a:rPr>
              <a:t>)</a:t>
            </a:r>
            <a:r>
              <a:rPr lang="bg-BG" sz="7200" i="1" dirty="0" smtClean="0">
                <a:solidFill>
                  <a:schemeClr val="tx1"/>
                </a:solidFill>
              </a:rPr>
              <a:t>     </a:t>
            </a:r>
            <a:r>
              <a:rPr lang="bg-BG" sz="7200" b="1" dirty="0" smtClean="0">
                <a:solidFill>
                  <a:schemeClr val="tx1"/>
                </a:solidFill>
              </a:rPr>
              <a:t>67 112             </a:t>
            </a:r>
          </a:p>
          <a:p>
            <a:pPr marL="0" indent="0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       </a:t>
            </a:r>
            <a:r>
              <a:rPr lang="bg-BG" sz="7200" b="1" dirty="0" smtClean="0">
                <a:solidFill>
                  <a:schemeClr val="tx1"/>
                </a:solidFill>
              </a:rPr>
              <a:t>К-т с/ка  9945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Финансиране на разходи за сметка на</a:t>
            </a:r>
          </a:p>
          <a:p>
            <a:pPr marL="0" indent="0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    средства от международни организации   </a:t>
            </a:r>
            <a:r>
              <a:rPr lang="en-US" sz="7200" i="1" dirty="0" smtClean="0">
                <a:solidFill>
                  <a:schemeClr val="tx1"/>
                </a:solidFill>
              </a:rPr>
              <a:t>(8888 – 500 </a:t>
            </a:r>
            <a:r>
              <a:rPr lang="bg-BG" sz="7200" i="1" dirty="0" smtClean="0">
                <a:solidFill>
                  <a:schemeClr val="tx1"/>
                </a:solidFill>
              </a:rPr>
              <a:t>= 8388</a:t>
            </a:r>
            <a:r>
              <a:rPr lang="en-US" sz="7200" i="1" dirty="0" smtClean="0">
                <a:solidFill>
                  <a:schemeClr val="tx1"/>
                </a:solidFill>
              </a:rPr>
              <a:t>)</a:t>
            </a:r>
            <a:r>
              <a:rPr lang="bg-BG" sz="7200" i="1" dirty="0" smtClean="0">
                <a:solidFill>
                  <a:schemeClr val="tx1"/>
                </a:solidFill>
              </a:rPr>
              <a:t>      </a:t>
            </a:r>
            <a:r>
              <a:rPr lang="bg-BG" sz="7200" b="1" i="1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8 388 </a:t>
            </a:r>
            <a:r>
              <a:rPr lang="bg-BG" sz="7200" b="1" i="1" dirty="0" smtClean="0">
                <a:solidFill>
                  <a:schemeClr val="tx1"/>
                </a:solidFill>
              </a:rPr>
              <a:t>                         </a:t>
            </a:r>
            <a:endParaRPr lang="bg-BG" sz="7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</a:t>
            </a:r>
            <a:r>
              <a:rPr lang="bg-BG" sz="7200" b="1" dirty="0" smtClean="0">
                <a:solidFill>
                  <a:schemeClr val="tx1"/>
                </a:solidFill>
              </a:rPr>
              <a:t>К-т с/ка  9949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Финансиране на разходи за сметка на </a:t>
            </a:r>
            <a:r>
              <a:rPr lang="en-US" sz="7200" i="1" dirty="0" smtClean="0">
                <a:solidFill>
                  <a:schemeClr val="tx1"/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en-US" sz="7200" i="1" dirty="0" smtClean="0">
                <a:solidFill>
                  <a:schemeClr val="tx1"/>
                </a:solidFill>
              </a:rPr>
              <a:t>                                  </a:t>
            </a:r>
            <a:r>
              <a:rPr lang="bg-BG" sz="7200" i="1" dirty="0" smtClean="0">
                <a:solidFill>
                  <a:schemeClr val="tx1"/>
                </a:solidFill>
              </a:rPr>
              <a:t>бенефициента</a:t>
            </a:r>
            <a:r>
              <a:rPr lang="en-US" sz="7200" i="1" dirty="0" smtClean="0">
                <a:solidFill>
                  <a:schemeClr val="tx1"/>
                </a:solidFill>
              </a:rPr>
              <a:t>         (</a:t>
            </a:r>
            <a:r>
              <a:rPr lang="bg-BG" sz="7200" i="1" dirty="0" smtClean="0">
                <a:solidFill>
                  <a:schemeClr val="tx1"/>
                </a:solidFill>
              </a:rPr>
              <a:t>10000 – 500= 9500</a:t>
            </a:r>
            <a:r>
              <a:rPr lang="en-US" sz="7200" i="1" dirty="0" smtClean="0">
                <a:solidFill>
                  <a:schemeClr val="tx1"/>
                </a:solidFill>
              </a:rPr>
              <a:t>)</a:t>
            </a:r>
            <a:r>
              <a:rPr lang="bg-BG" sz="7200" i="1" dirty="0" smtClean="0">
                <a:solidFill>
                  <a:schemeClr val="tx1"/>
                </a:solidFill>
              </a:rPr>
              <a:t>                                </a:t>
            </a:r>
            <a:r>
              <a:rPr lang="bg-BG" sz="7200" b="1" dirty="0" smtClean="0">
                <a:solidFill>
                  <a:schemeClr val="tx1"/>
                </a:solidFill>
              </a:rPr>
              <a:t> 9 500</a:t>
            </a:r>
          </a:p>
          <a:p>
            <a:pPr marL="0" indent="0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К-т с/ка 9940 </a:t>
            </a:r>
            <a:r>
              <a:rPr lang="bg-BG" sz="7200" i="1" dirty="0" smtClean="0">
                <a:solidFill>
                  <a:schemeClr val="tx1"/>
                </a:solidFill>
              </a:rPr>
              <a:t>Недопустими разходи за сметка на </a:t>
            </a:r>
          </a:p>
          <a:p>
            <a:pPr marL="0" indent="0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                 бенефициента</a:t>
            </a:r>
            <a:r>
              <a:rPr lang="bg-BG" sz="7200" b="1" dirty="0" smtClean="0">
                <a:solidFill>
                  <a:schemeClr val="tx1"/>
                </a:solidFill>
              </a:rPr>
              <a:t>                                                                           10 000</a:t>
            </a:r>
          </a:p>
          <a:p>
            <a:pPr marL="0" indent="0">
              <a:buNone/>
            </a:pPr>
            <a:endParaRPr lang="bg-BG" sz="7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Закриване на сметка 9940 и прехвърляне на сумата по сметка 9949:</a:t>
            </a:r>
          </a:p>
          <a:p>
            <a:pPr marL="0" indent="0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Д-т с/ка 9940 </a:t>
            </a:r>
            <a:r>
              <a:rPr lang="bg-BG" sz="7200" i="1" dirty="0" smtClean="0">
                <a:solidFill>
                  <a:schemeClr val="tx1"/>
                </a:solidFill>
              </a:rPr>
              <a:t>Недопустими разходи за сметка на </a:t>
            </a:r>
          </a:p>
          <a:p>
            <a:pPr marL="0" indent="0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          бенефициента</a:t>
            </a:r>
            <a:r>
              <a:rPr lang="bg-BG" sz="7200" b="1" dirty="0" smtClean="0">
                <a:solidFill>
                  <a:schemeClr val="tx1"/>
                </a:solidFill>
              </a:rPr>
              <a:t>                                                                                   10 000</a:t>
            </a:r>
          </a:p>
          <a:p>
            <a:pPr marL="0" indent="0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К-т с/ка  9949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Финансиране на разходи за сметка на </a:t>
            </a:r>
            <a:r>
              <a:rPr lang="en-US" sz="7200" i="1" dirty="0" smtClean="0">
                <a:solidFill>
                  <a:schemeClr val="tx1"/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en-US" sz="7200" i="1" dirty="0" smtClean="0">
                <a:solidFill>
                  <a:schemeClr val="tx1"/>
                </a:solidFill>
              </a:rPr>
              <a:t>                                  </a:t>
            </a:r>
            <a:r>
              <a:rPr lang="bg-BG" sz="7200" i="1" dirty="0" smtClean="0">
                <a:solidFill>
                  <a:schemeClr val="tx1"/>
                </a:solidFill>
              </a:rPr>
              <a:t>бенефициента</a:t>
            </a:r>
            <a:r>
              <a:rPr lang="bg-BG" sz="7200" b="1" dirty="0" smtClean="0">
                <a:solidFill>
                  <a:schemeClr val="tx1"/>
                </a:solidFill>
              </a:rPr>
              <a:t>                                                                            10 000</a:t>
            </a:r>
            <a:endParaRPr lang="bg-BG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bg-BG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	В края на годината сметките от подгрупа 994 се приключват чрез сметка 9989 </a:t>
            </a:r>
            <a:r>
              <a:rPr lang="bg-BG" sz="2000" i="1" dirty="0" smtClean="0">
                <a:solidFill>
                  <a:schemeClr val="tx1"/>
                </a:solidFill>
              </a:rPr>
              <a:t>“Кореспондираща сметка за задбалансови пасиви”:</a:t>
            </a:r>
          </a:p>
          <a:p>
            <a:pPr marL="0" indent="0">
              <a:buNone/>
            </a:pPr>
            <a:endParaRPr lang="bg-BG" sz="20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Д-т с/ка 9944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Финансиране на разходи за </a:t>
            </a:r>
          </a:p>
          <a:p>
            <a:pPr marL="0" indent="0"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             сметка на  средства  от Европейския съюз               </a:t>
            </a:r>
            <a:r>
              <a:rPr lang="bg-BG" sz="2000" b="1" dirty="0" smtClean="0">
                <a:solidFill>
                  <a:schemeClr val="tx1"/>
                </a:solidFill>
              </a:rPr>
              <a:t>71 112</a:t>
            </a:r>
          </a:p>
          <a:p>
            <a:pPr marL="0" indent="0"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</a:rPr>
              <a:t>Д-т с/ка  9945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Финансиране на разходи за сметка на</a:t>
            </a:r>
          </a:p>
          <a:p>
            <a:pPr marL="0" indent="0"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             средства от международни организации                    </a:t>
            </a:r>
            <a:r>
              <a:rPr lang="bg-BG" sz="2000" b="1" dirty="0" smtClean="0">
                <a:solidFill>
                  <a:schemeClr val="tx1"/>
                </a:solidFill>
              </a:rPr>
              <a:t> 8 888                     </a:t>
            </a:r>
          </a:p>
          <a:p>
            <a:pPr marL="0" indent="0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Д-т с/ка  9949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Финансиране на разходи за сметка на </a:t>
            </a:r>
            <a:r>
              <a:rPr lang="en-US" sz="2000" i="1" dirty="0" smtClean="0">
                <a:solidFill>
                  <a:schemeClr val="tx1"/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tx1"/>
                </a:solidFill>
              </a:rPr>
              <a:t>                          </a:t>
            </a:r>
            <a:r>
              <a:rPr lang="bg-BG" sz="2000" i="1" dirty="0" smtClean="0">
                <a:solidFill>
                  <a:schemeClr val="tx1"/>
                </a:solidFill>
              </a:rPr>
              <a:t>бенефициента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					</a:t>
            </a:r>
            <a:r>
              <a:rPr lang="bg-BG" sz="2000" b="1" dirty="0" smtClean="0">
                <a:solidFill>
                  <a:schemeClr val="tx1"/>
                </a:solidFill>
              </a:rPr>
              <a:t> 20 000</a:t>
            </a:r>
          </a:p>
          <a:p>
            <a:pPr marL="0" lvl="0" indent="0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К-т с/ка 9989</a:t>
            </a:r>
            <a:r>
              <a:rPr lang="bg-BG" sz="2000" i="1" dirty="0" smtClean="0">
                <a:solidFill>
                  <a:schemeClr val="tx1"/>
                </a:solidFill>
              </a:rPr>
              <a:t> Кореспондираща сметка за </a:t>
            </a:r>
            <a:endParaRPr lang="bg-BG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                      </a:t>
            </a:r>
            <a:r>
              <a:rPr lang="bg-BG" sz="2000" i="1" dirty="0" smtClean="0">
                <a:solidFill>
                  <a:schemeClr val="tx1"/>
                </a:solidFill>
              </a:rPr>
              <a:t>задбалансови пасиви                                                </a:t>
            </a:r>
            <a:r>
              <a:rPr lang="bg-BG" sz="2000" b="1" dirty="0" smtClean="0">
                <a:solidFill>
                  <a:schemeClr val="tx1"/>
                </a:solidFill>
              </a:rPr>
              <a:t>100 000	</a:t>
            </a:r>
            <a:r>
              <a:rPr lang="bg-BG" sz="2000" i="1" dirty="0" smtClean="0">
                <a:solidFill>
                  <a:schemeClr val="tx1"/>
                </a:solidFill>
              </a:rPr>
              <a:t>		</a:t>
            </a:r>
            <a:endParaRPr lang="bg-BG" sz="2000" b="1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8128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bg-BG" dirty="0" smtClean="0">
                <a:solidFill>
                  <a:schemeClr val="tx1"/>
                </a:solidFill>
              </a:rPr>
              <a:t>	</a:t>
            </a:r>
          </a:p>
          <a:p>
            <a:pPr marL="0" lvl="0" indent="0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	Пример 2: </a:t>
            </a:r>
            <a:r>
              <a:rPr lang="bg-BG" sz="8000" i="1" dirty="0" smtClean="0">
                <a:solidFill>
                  <a:schemeClr val="tx1"/>
                </a:solidFill>
              </a:rPr>
              <a:t>В случай, че недопустимите разходи са установени в  следващия отчетен период, в който проекта е приключил.</a:t>
            </a:r>
            <a:endParaRPr lang="bg-BG" sz="8000" b="1" i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Проект на бенефициент “х” е за 100</a:t>
            </a:r>
            <a:r>
              <a:rPr lang="en-US" sz="8000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000 лв., от които 80 %  са предвидени да се финансират от  ЕС, 10 % - от  други международни организации и 10 % от бюджета на бенефициента. Към 31 март са извършени разходи от бюджета и придобити активи за 5000 лв. </a:t>
            </a:r>
          </a:p>
          <a:p>
            <a:pPr marL="0" lvl="0" indent="0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През годината текущо с припадащата се сума на съответното финансиране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b="1" i="1" dirty="0" smtClean="0">
                <a:solidFill>
                  <a:schemeClr val="tx1"/>
                </a:solidFill>
              </a:rPr>
              <a:t>относителният дял се умножава по обема на разходите към определен период</a:t>
            </a:r>
            <a:r>
              <a:rPr lang="en-US" sz="8000" b="1" i="1" dirty="0" smtClean="0">
                <a:solidFill>
                  <a:schemeClr val="tx1"/>
                </a:solidFill>
              </a:rPr>
              <a:t>)</a:t>
            </a:r>
            <a:endParaRPr lang="bg-BG" sz="8000" b="1" i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bg-BG" sz="8000" b="1" i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Разпределяне на разходите съгласно относителните дялове по договора  към 31 март:</a:t>
            </a:r>
          </a:p>
          <a:p>
            <a:pPr marL="0" indent="0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Д-т с/ка 9989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Кореспондираща сметка за задбалансови </a:t>
            </a: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        пасиви		                                                           </a:t>
            </a:r>
            <a:r>
              <a:rPr lang="en-US" sz="8000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     </a:t>
            </a:r>
            <a:r>
              <a:rPr lang="bg-BG" sz="8000" b="1" dirty="0" smtClean="0">
                <a:solidFill>
                  <a:schemeClr val="tx1"/>
                </a:solidFill>
              </a:rPr>
              <a:t>5 000</a:t>
            </a: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</a:t>
            </a:r>
            <a:r>
              <a:rPr lang="bg-BG" sz="8000" b="1" dirty="0" smtClean="0">
                <a:solidFill>
                  <a:schemeClr val="tx1"/>
                </a:solidFill>
              </a:rPr>
              <a:t> К-т с/ка 9944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Финансиране на разходи за сметка на  </a:t>
            </a: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              средства  от Европейския съюз	                                   </a:t>
            </a:r>
            <a:r>
              <a:rPr lang="bg-BG" sz="8000" b="1" i="1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4 000</a:t>
            </a:r>
            <a:r>
              <a:rPr lang="bg-BG" sz="8000" i="1" dirty="0" smtClean="0">
                <a:solidFill>
                  <a:schemeClr val="tx1"/>
                </a:solidFill>
              </a:rPr>
              <a:t>                      </a:t>
            </a:r>
            <a:r>
              <a:rPr lang="en-US" sz="8000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                  </a:t>
            </a:r>
            <a:r>
              <a:rPr lang="bg-BG" sz="8000" b="1" i="1" dirty="0" smtClean="0">
                <a:solidFill>
                  <a:schemeClr val="tx1"/>
                </a:solidFill>
              </a:rPr>
              <a:t>                        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       </a:t>
            </a:r>
            <a:r>
              <a:rPr lang="bg-BG" sz="8000" b="1" dirty="0" smtClean="0">
                <a:solidFill>
                  <a:schemeClr val="tx1"/>
                </a:solidFill>
              </a:rPr>
              <a:t>К-т с/ка  9945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Финансиране на разходи за сметка на</a:t>
            </a: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     средства от международни организации                                </a:t>
            </a:r>
            <a:r>
              <a:rPr lang="bg-BG" sz="8000" b="1" dirty="0" smtClean="0">
                <a:solidFill>
                  <a:schemeClr val="tx1"/>
                </a:solidFill>
              </a:rPr>
              <a:t> 500</a:t>
            </a:r>
            <a:endParaRPr lang="en-US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</a:t>
            </a:r>
            <a:r>
              <a:rPr lang="en-US" sz="8000" b="1" dirty="0" smtClean="0">
                <a:solidFill>
                  <a:schemeClr val="tx1"/>
                </a:solidFill>
              </a:rPr>
              <a:t>       </a:t>
            </a:r>
            <a:r>
              <a:rPr lang="bg-BG" sz="8000" b="1" dirty="0" smtClean="0">
                <a:solidFill>
                  <a:schemeClr val="tx1"/>
                </a:solidFill>
              </a:rPr>
              <a:t>К-т с/ка  9949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Финансиране на разходи за сметка на </a:t>
            </a:r>
            <a:r>
              <a:rPr lang="en-US" sz="8000" i="1" dirty="0" smtClean="0">
                <a:solidFill>
                  <a:schemeClr val="tx1"/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en-US" sz="8000" i="1" dirty="0" smtClean="0">
                <a:solidFill>
                  <a:schemeClr val="tx1"/>
                </a:solidFill>
              </a:rPr>
              <a:t>                                  </a:t>
            </a:r>
            <a:r>
              <a:rPr lang="bg-BG" sz="8000" i="1" dirty="0" smtClean="0">
                <a:solidFill>
                  <a:schemeClr val="tx1"/>
                </a:solidFill>
              </a:rPr>
              <a:t>бенефициента</a:t>
            </a:r>
            <a:r>
              <a:rPr lang="en-US" sz="8000" i="1" dirty="0" smtClean="0">
                <a:solidFill>
                  <a:schemeClr val="tx1"/>
                </a:solidFill>
              </a:rPr>
              <a:t>                                         </a:t>
            </a:r>
            <a:r>
              <a:rPr lang="bg-BG" sz="8000" i="1" dirty="0" smtClean="0">
                <a:solidFill>
                  <a:schemeClr val="tx1"/>
                </a:solidFill>
              </a:rPr>
              <a:t>         </a:t>
            </a:r>
            <a:r>
              <a:rPr lang="en-US" sz="8000" i="1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            </a:t>
            </a:r>
            <a:r>
              <a:rPr lang="en-US" sz="8000" i="1" dirty="0" smtClean="0">
                <a:solidFill>
                  <a:schemeClr val="tx1"/>
                </a:solidFill>
              </a:rPr>
              <a:t>   </a:t>
            </a:r>
            <a:r>
              <a:rPr lang="bg-BG" sz="8000" b="1" dirty="0" smtClean="0">
                <a:solidFill>
                  <a:schemeClr val="tx1"/>
                </a:solidFill>
              </a:rPr>
              <a:t>500</a:t>
            </a:r>
            <a:endParaRPr lang="bg-BG" sz="8000" dirty="0" smtClean="0"/>
          </a:p>
          <a:p>
            <a:pPr marL="0" indent="0">
              <a:buNone/>
            </a:pPr>
            <a:endParaRPr lang="bg-BG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bg-BG" sz="8000" b="1" dirty="0" smtClean="0">
              <a:solidFill>
                <a:schemeClr val="tx1"/>
              </a:solidFill>
            </a:endParaRPr>
          </a:p>
          <a:p>
            <a:endParaRPr lang="bg-BG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28604"/>
            <a:ext cx="8686800" cy="60247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bg-BG" sz="6400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bg-BG" sz="6400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bg-BG" sz="7400" b="1" dirty="0" smtClean="0">
                <a:solidFill>
                  <a:schemeClr val="tx1"/>
                </a:solidFill>
              </a:rPr>
              <a:t>	Разпределяне на останалите разходи, като се приспадат се текущо отчетените през годината:</a:t>
            </a:r>
          </a:p>
          <a:p>
            <a:pPr marL="0" lvl="0" indent="0">
              <a:buNone/>
            </a:pPr>
            <a:endParaRPr lang="bg-BG" sz="7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7400" b="1" dirty="0" smtClean="0">
                <a:solidFill>
                  <a:schemeClr val="tx1"/>
                </a:solidFill>
              </a:rPr>
              <a:t>Д-т с/ка 9989</a:t>
            </a:r>
            <a:r>
              <a:rPr lang="bg-BG" sz="7400" dirty="0" smtClean="0">
                <a:solidFill>
                  <a:schemeClr val="tx1"/>
                </a:solidFill>
              </a:rPr>
              <a:t> </a:t>
            </a:r>
            <a:r>
              <a:rPr lang="bg-BG" sz="7400" i="1" dirty="0" smtClean="0">
                <a:solidFill>
                  <a:schemeClr val="tx1"/>
                </a:solidFill>
              </a:rPr>
              <a:t>Кореспондираща сметка за задбалансови </a:t>
            </a:r>
          </a:p>
          <a:p>
            <a:pPr marL="0" indent="0">
              <a:buNone/>
            </a:pPr>
            <a:r>
              <a:rPr lang="bg-BG" sz="7400" i="1" dirty="0" smtClean="0">
                <a:solidFill>
                  <a:schemeClr val="tx1"/>
                </a:solidFill>
              </a:rPr>
              <a:t>                        пасиви 	                                               </a:t>
            </a:r>
            <a:r>
              <a:rPr lang="bg-BG" sz="7400" b="1" dirty="0" smtClean="0">
                <a:solidFill>
                  <a:schemeClr val="tx1"/>
                </a:solidFill>
              </a:rPr>
              <a:t>   95 000</a:t>
            </a:r>
          </a:p>
          <a:p>
            <a:pPr marL="0" indent="0">
              <a:buNone/>
            </a:pPr>
            <a:r>
              <a:rPr lang="bg-BG" sz="7400" i="1" dirty="0" smtClean="0">
                <a:solidFill>
                  <a:schemeClr val="tx1"/>
                </a:solidFill>
              </a:rPr>
              <a:t>      </a:t>
            </a:r>
            <a:r>
              <a:rPr lang="bg-BG" sz="7400" b="1" dirty="0" smtClean="0">
                <a:solidFill>
                  <a:schemeClr val="tx1"/>
                </a:solidFill>
              </a:rPr>
              <a:t> К-т с/ка 9944</a:t>
            </a:r>
            <a:r>
              <a:rPr lang="bg-BG" sz="7400" dirty="0" smtClean="0">
                <a:solidFill>
                  <a:schemeClr val="tx1"/>
                </a:solidFill>
              </a:rPr>
              <a:t> </a:t>
            </a:r>
            <a:r>
              <a:rPr lang="bg-BG" sz="7400" i="1" dirty="0" smtClean="0">
                <a:solidFill>
                  <a:schemeClr val="tx1"/>
                </a:solidFill>
              </a:rPr>
              <a:t>Финансиране на разходи за сметка на  </a:t>
            </a:r>
          </a:p>
          <a:p>
            <a:pPr marL="0" indent="0">
              <a:buNone/>
            </a:pPr>
            <a:r>
              <a:rPr lang="bg-BG" sz="7400" i="1" dirty="0" smtClean="0">
                <a:solidFill>
                  <a:schemeClr val="tx1"/>
                </a:solidFill>
              </a:rPr>
              <a:t>                              средства  от Европейския съюз              </a:t>
            </a:r>
            <a:r>
              <a:rPr lang="bg-BG" sz="7400" b="1" dirty="0" smtClean="0">
                <a:solidFill>
                  <a:schemeClr val="tx1"/>
                </a:solidFill>
              </a:rPr>
              <a:t>76 000             </a:t>
            </a:r>
          </a:p>
          <a:p>
            <a:pPr marL="0" indent="0">
              <a:buNone/>
            </a:pPr>
            <a:r>
              <a:rPr lang="bg-BG" sz="7400" dirty="0" smtClean="0">
                <a:solidFill>
                  <a:schemeClr val="tx1"/>
                </a:solidFill>
              </a:rPr>
              <a:t>       </a:t>
            </a:r>
            <a:r>
              <a:rPr lang="bg-BG" sz="7400" b="1" dirty="0" smtClean="0">
                <a:solidFill>
                  <a:schemeClr val="tx1"/>
                </a:solidFill>
              </a:rPr>
              <a:t>К-т с/ка  9945</a:t>
            </a:r>
            <a:r>
              <a:rPr lang="bg-BG" sz="7400" dirty="0" smtClean="0">
                <a:solidFill>
                  <a:schemeClr val="tx1"/>
                </a:solidFill>
              </a:rPr>
              <a:t> </a:t>
            </a:r>
            <a:r>
              <a:rPr lang="bg-BG" sz="7400" i="1" dirty="0" smtClean="0">
                <a:solidFill>
                  <a:schemeClr val="tx1"/>
                </a:solidFill>
              </a:rPr>
              <a:t>Финансиране на разходи за сметка на</a:t>
            </a:r>
          </a:p>
          <a:p>
            <a:pPr marL="0" indent="0">
              <a:buNone/>
            </a:pPr>
            <a:r>
              <a:rPr lang="bg-BG" sz="7400" i="1" dirty="0" smtClean="0">
                <a:solidFill>
                  <a:schemeClr val="tx1"/>
                </a:solidFill>
              </a:rPr>
              <a:t>                     средства от международни организации       </a:t>
            </a:r>
            <a:r>
              <a:rPr lang="bg-BG" sz="7400" b="1" i="1" dirty="0" smtClean="0">
                <a:solidFill>
                  <a:schemeClr val="tx1"/>
                </a:solidFill>
              </a:rPr>
              <a:t> </a:t>
            </a:r>
            <a:r>
              <a:rPr lang="bg-BG" sz="7400" b="1" dirty="0" smtClean="0">
                <a:solidFill>
                  <a:schemeClr val="tx1"/>
                </a:solidFill>
              </a:rPr>
              <a:t> 9 500 </a:t>
            </a:r>
            <a:r>
              <a:rPr lang="bg-BG" sz="7400" b="1" i="1" dirty="0" smtClean="0">
                <a:solidFill>
                  <a:schemeClr val="tx1"/>
                </a:solidFill>
              </a:rPr>
              <a:t>                         </a:t>
            </a:r>
            <a:endParaRPr lang="bg-BG" sz="7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7400" i="1" dirty="0" smtClean="0">
                <a:solidFill>
                  <a:schemeClr val="tx1"/>
                </a:solidFill>
              </a:rPr>
              <a:t>       </a:t>
            </a:r>
            <a:r>
              <a:rPr lang="bg-BG" sz="7400" b="1" dirty="0" smtClean="0">
                <a:solidFill>
                  <a:schemeClr val="tx1"/>
                </a:solidFill>
              </a:rPr>
              <a:t>К-т с/ка  9949</a:t>
            </a:r>
            <a:r>
              <a:rPr lang="bg-BG" sz="7400" dirty="0" smtClean="0">
                <a:solidFill>
                  <a:schemeClr val="tx1"/>
                </a:solidFill>
              </a:rPr>
              <a:t> </a:t>
            </a:r>
            <a:r>
              <a:rPr lang="bg-BG" sz="7400" i="1" dirty="0" smtClean="0">
                <a:solidFill>
                  <a:schemeClr val="tx1"/>
                </a:solidFill>
              </a:rPr>
              <a:t>Финансиране на разходи за сметка на </a:t>
            </a:r>
            <a:r>
              <a:rPr lang="en-US" sz="7400" i="1" dirty="0" smtClean="0">
                <a:solidFill>
                  <a:schemeClr val="tx1"/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en-US" sz="7400" i="1" dirty="0" smtClean="0">
                <a:solidFill>
                  <a:schemeClr val="tx1"/>
                </a:solidFill>
              </a:rPr>
              <a:t>                                  </a:t>
            </a:r>
            <a:r>
              <a:rPr lang="bg-BG" sz="7400" i="1" dirty="0" smtClean="0">
                <a:solidFill>
                  <a:schemeClr val="tx1"/>
                </a:solidFill>
              </a:rPr>
              <a:t>бенефициента</a:t>
            </a:r>
            <a:r>
              <a:rPr lang="en-US" sz="7400" i="1" dirty="0" smtClean="0">
                <a:solidFill>
                  <a:schemeClr val="tx1"/>
                </a:solidFill>
              </a:rPr>
              <a:t>   (</a:t>
            </a:r>
            <a:r>
              <a:rPr lang="bg-BG" sz="7400" i="1" dirty="0" smtClean="0">
                <a:solidFill>
                  <a:schemeClr val="tx1"/>
                </a:solidFill>
              </a:rPr>
              <a:t>10000 – 500= 9500</a:t>
            </a:r>
            <a:r>
              <a:rPr lang="en-US" sz="7400" i="1" dirty="0" smtClean="0">
                <a:solidFill>
                  <a:schemeClr val="tx1"/>
                </a:solidFill>
              </a:rPr>
              <a:t>)</a:t>
            </a:r>
            <a:r>
              <a:rPr lang="bg-BG" sz="7400" i="1" dirty="0" smtClean="0">
                <a:solidFill>
                  <a:schemeClr val="tx1"/>
                </a:solidFill>
              </a:rPr>
              <a:t>   </a:t>
            </a:r>
            <a:r>
              <a:rPr lang="bg-BG" sz="7400" b="1" dirty="0" smtClean="0">
                <a:solidFill>
                  <a:schemeClr val="tx1"/>
                </a:solidFill>
              </a:rPr>
              <a:t> 9 500</a:t>
            </a:r>
          </a:p>
          <a:p>
            <a:pPr marL="0" indent="0">
              <a:buNone/>
            </a:pPr>
            <a:endParaRPr lang="bg-BG" sz="7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bg-BG" sz="7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36576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Приключване в края на годината:</a:t>
            </a:r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9944                 80 000</a:t>
            </a:r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9945                 10 000</a:t>
            </a:r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9949                 10 000</a:t>
            </a:r>
          </a:p>
          <a:p>
            <a:pPr>
              <a:buNone/>
            </a:pPr>
            <a:r>
              <a:rPr lang="bg-BG" b="1" dirty="0" smtClean="0"/>
              <a:t>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9989         100 000</a:t>
            </a:r>
            <a:endParaRPr lang="bg-B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dirty="0" smtClean="0"/>
              <a:t>   		</a:t>
            </a:r>
            <a:r>
              <a:rPr lang="bg-BG" b="1" dirty="0" smtClean="0"/>
              <a:t> </a:t>
            </a:r>
            <a:r>
              <a:rPr lang="bg-BG" sz="2200" b="1" u="sng" dirty="0" smtClean="0"/>
              <a:t>В следващата година  10 000 лв</a:t>
            </a:r>
            <a:r>
              <a:rPr lang="bg-BG" sz="2200" u="sng" dirty="0" smtClean="0"/>
              <a:t>. </a:t>
            </a:r>
            <a:r>
              <a:rPr lang="bg-BG" sz="2200" dirty="0" smtClean="0"/>
              <a:t>след проверка на контролните органи са определени като недопустими и същите остават за сметка на финансиране от бюджета на бенефициента.</a:t>
            </a:r>
          </a:p>
          <a:p>
            <a:pPr>
              <a:buNone/>
            </a:pPr>
            <a:r>
              <a:rPr lang="bg-BG" sz="2200" dirty="0" smtClean="0"/>
              <a:t>     Общата сума на финансирането от  ЕС и МО по проекта е 90 000 лв., но същата следва да се коригира в посока на намаление с размера на недопустимите разходи 10 000 лв. и остава окончателно 80 000 лв</a:t>
            </a:r>
            <a:r>
              <a:rPr lang="bg-BG" dirty="0" smtClean="0"/>
              <a:t>.  </a:t>
            </a:r>
          </a:p>
          <a:p>
            <a:pPr>
              <a:buNone/>
            </a:pPr>
            <a:r>
              <a:rPr lang="bg-BG" sz="2000" b="1" dirty="0" smtClean="0"/>
              <a:t>                                    </a:t>
            </a:r>
            <a:r>
              <a:rPr lang="bg-BG" sz="2000" b="1" u="sng" dirty="0" smtClean="0"/>
              <a:t>          ЕС:                                 МО:                        Общо:</a:t>
            </a:r>
          </a:p>
          <a:p>
            <a:pPr marL="0" lvl="0" indent="0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</a:t>
            </a:r>
            <a:r>
              <a:rPr lang="bg-BG" sz="2000" b="1" dirty="0" smtClean="0">
                <a:solidFill>
                  <a:schemeClr val="tx1"/>
                </a:solidFill>
              </a:rPr>
              <a:t>По проекта                     </a:t>
            </a:r>
            <a:r>
              <a:rPr lang="bg-BG" sz="2000" dirty="0" smtClean="0">
                <a:solidFill>
                  <a:schemeClr val="tx1"/>
                </a:solidFill>
              </a:rPr>
              <a:t>80000                                10000                      </a:t>
            </a:r>
            <a:r>
              <a:rPr lang="bg-BG" sz="2000" b="1" dirty="0" smtClean="0">
                <a:solidFill>
                  <a:schemeClr val="tx1"/>
                </a:solidFill>
              </a:rPr>
              <a:t>90000</a:t>
            </a:r>
          </a:p>
          <a:p>
            <a:pPr marL="0" lvl="0" indent="0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</a:t>
            </a:r>
            <a:r>
              <a:rPr lang="bg-BG" sz="2000" b="1" dirty="0" smtClean="0">
                <a:solidFill>
                  <a:schemeClr val="tx1"/>
                </a:solidFill>
              </a:rPr>
              <a:t>Отн. дял                        </a:t>
            </a:r>
            <a:r>
              <a:rPr lang="bg-BG" sz="2000" dirty="0" smtClean="0">
                <a:solidFill>
                  <a:schemeClr val="tx1"/>
                </a:solidFill>
              </a:rPr>
              <a:t>88,89%                              11,11%                    100 %</a:t>
            </a:r>
          </a:p>
          <a:p>
            <a:pPr marL="0" lvl="0" indent="0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</a:t>
            </a:r>
            <a:r>
              <a:rPr lang="bg-BG" sz="2000" b="1" dirty="0" smtClean="0">
                <a:solidFill>
                  <a:schemeClr val="tx1"/>
                </a:solidFill>
              </a:rPr>
              <a:t>След корекцията:         71112  </a:t>
            </a:r>
            <a:r>
              <a:rPr lang="bg-BG" sz="2000" dirty="0" smtClean="0">
                <a:solidFill>
                  <a:schemeClr val="tx1"/>
                </a:solidFill>
              </a:rPr>
              <a:t>                                </a:t>
            </a:r>
            <a:r>
              <a:rPr lang="bg-BG" sz="2000" b="1" dirty="0" smtClean="0">
                <a:solidFill>
                  <a:schemeClr val="tx1"/>
                </a:solidFill>
              </a:rPr>
              <a:t>8888 </a:t>
            </a:r>
            <a:r>
              <a:rPr lang="bg-BG" sz="2000" dirty="0" smtClean="0">
                <a:solidFill>
                  <a:schemeClr val="tx1"/>
                </a:solidFill>
              </a:rPr>
              <a:t>                     </a:t>
            </a:r>
            <a:r>
              <a:rPr lang="bg-BG" sz="2000" b="1" dirty="0" smtClean="0">
                <a:solidFill>
                  <a:schemeClr val="tx1"/>
                </a:solidFill>
              </a:rPr>
              <a:t>80000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dirty="0" smtClean="0"/>
              <a:t>Относителен дял на финансирането от ЕС 80 000/90 000 х 100 = </a:t>
            </a:r>
            <a:r>
              <a:rPr lang="bg-BG" sz="2000" b="1" dirty="0" smtClean="0"/>
              <a:t>88,89% х 80 000</a:t>
            </a:r>
          </a:p>
          <a:p>
            <a:pPr>
              <a:buNone/>
            </a:pPr>
            <a:r>
              <a:rPr lang="bg-BG" sz="2000" b="1" dirty="0" smtClean="0"/>
              <a:t>= 71 112</a:t>
            </a:r>
          </a:p>
          <a:p>
            <a:pPr>
              <a:buNone/>
            </a:pPr>
            <a:r>
              <a:rPr lang="bg-BG" sz="2000" dirty="0" smtClean="0"/>
              <a:t> Относителен дял на финансирането от МО 10 000/90 000 х 100 = </a:t>
            </a:r>
            <a:r>
              <a:rPr lang="bg-BG" sz="2000" b="1" dirty="0" smtClean="0"/>
              <a:t>11,11% х 80000 = 8 888</a:t>
            </a:r>
          </a:p>
          <a:p>
            <a:pPr>
              <a:buNone/>
            </a:pPr>
            <a:r>
              <a:rPr lang="bg-BG" sz="2000" dirty="0" smtClean="0"/>
              <a:t> </a:t>
            </a:r>
          </a:p>
          <a:p>
            <a:pPr marL="0" lvl="0" indent="0">
              <a:buNone/>
            </a:pPr>
            <a:endParaRPr lang="bg-BG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	Недопустими разходи за 10 000 лв. в следващия отчетен период в отчетна група “СЕС”:</a:t>
            </a:r>
          </a:p>
          <a:p>
            <a:pPr marL="0" indent="0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Д-т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9944/                  8888</a:t>
            </a:r>
          </a:p>
          <a:p>
            <a:pPr marL="0" indent="0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Д-т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 9945/                   1112</a:t>
            </a:r>
          </a:p>
          <a:p>
            <a:pPr marL="0" indent="0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       К-т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9940            10000</a:t>
            </a:r>
          </a:p>
          <a:p>
            <a:pPr marL="0" indent="0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	Закриване на сметка 9940 и прехвърляне на сумата по сметка 9949:  </a:t>
            </a:r>
            <a:r>
              <a:rPr lang="bg-BG" sz="2800" b="1" dirty="0" smtClean="0">
                <a:solidFill>
                  <a:schemeClr val="tx1"/>
                </a:solidFill>
              </a:rPr>
              <a:t>Д-т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9940/К-т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9949  10 000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bg-BG" sz="2200" b="1" i="1" dirty="0" smtClean="0">
                <a:solidFill>
                  <a:schemeClr val="tx1"/>
                </a:solidFill>
              </a:rPr>
              <a:t>Допълнение</a:t>
            </a:r>
            <a:r>
              <a:rPr lang="bg-BG" sz="2200" b="1" i="1" u="sng" dirty="0" smtClean="0">
                <a:solidFill>
                  <a:schemeClr val="tx1"/>
                </a:solidFill>
              </a:rPr>
              <a:t>:</a:t>
            </a:r>
            <a:r>
              <a:rPr lang="bg-BG" sz="2200" b="1" i="1" u="sng" dirty="0" smtClean="0"/>
              <a:t> </a:t>
            </a:r>
            <a:r>
              <a:rPr lang="bg-BG" sz="2200" b="1" u="sng" dirty="0" smtClean="0"/>
              <a:t>т. 85 от ДДС № 14 от 2013 г.</a:t>
            </a:r>
          </a:p>
          <a:p>
            <a:pPr marL="0" indent="0" algn="just">
              <a:buNone/>
            </a:pPr>
            <a:r>
              <a:rPr lang="bg-BG" sz="2200" i="1" dirty="0" smtClean="0"/>
              <a:t>Сметките от подгрупа 994 се кредитират срещу </a:t>
            </a:r>
            <a:r>
              <a:rPr lang="bg-BG" sz="2200" i="1" dirty="0" err="1" smtClean="0"/>
              <a:t>дебитиране</a:t>
            </a:r>
            <a:r>
              <a:rPr lang="bg-BG" sz="2200" i="1" dirty="0" smtClean="0"/>
              <a:t> на сметка 9989 с припадащата се сума на съответното финансиране (национално, на Европейския съюз и от други донори) в общия размер на разходите (включително и сумите за придобиване на активи)</a:t>
            </a:r>
            <a:r>
              <a:rPr lang="bg-BG" sz="2200" dirty="0" smtClean="0"/>
              <a:t>. </a:t>
            </a:r>
            <a:r>
              <a:rPr lang="bg-BG" sz="2200" b="1" i="1" dirty="0" smtClean="0"/>
              <a:t>В определени случаи на корекции, ревизиране на приблизителни оценки и др. е възможно сметките от тази подгрупа да се </a:t>
            </a:r>
            <a:r>
              <a:rPr lang="bg-BG" sz="2200" b="1" i="1" dirty="0" err="1" smtClean="0"/>
              <a:t>дебитират</a:t>
            </a:r>
            <a:r>
              <a:rPr lang="bg-BG" sz="2200" b="1" i="1" dirty="0" smtClean="0"/>
              <a:t>. </a:t>
            </a:r>
          </a:p>
          <a:p>
            <a:pPr marL="0" indent="0" algn="just">
              <a:buNone/>
            </a:pPr>
            <a:endParaRPr lang="bg-BG" sz="2200" b="1" i="1" dirty="0" smtClean="0"/>
          </a:p>
          <a:p>
            <a:pPr marL="0" indent="0" algn="just">
              <a:buNone/>
            </a:pPr>
            <a:r>
              <a:rPr lang="bg-BG" sz="2200" b="1" u="sng" dirty="0" smtClean="0">
                <a:solidFill>
                  <a:schemeClr val="tx1"/>
                </a:solidFill>
              </a:rPr>
              <a:t>т. 89 от ДДС № 14 от 2014 г.: </a:t>
            </a:r>
            <a:r>
              <a:rPr lang="bg-BG" sz="2400" i="1" dirty="0" smtClean="0"/>
              <a:t>Сметка 9940 „Недопустими разходи за сметка на бенефициента” се предвижда да се използва за отчитане на недопустимите разходи, като в зависимост от конкретния случай, тази сметка може да се кредитира в кореспонденция с други сметки от подгрупата или със сметка 9989.</a:t>
            </a:r>
            <a:endParaRPr lang="bg-BG" sz="22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4292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</a:t>
            </a:r>
            <a:endParaRPr lang="en-US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Коректно отчитане на статистиката на финансиране на разходите </a:t>
            </a:r>
            <a:r>
              <a:rPr lang="bg-BG" b="1" i="1" dirty="0" smtClean="0"/>
              <a:t>за сметка на бенефициенти, Европейския съюз и други донори </a:t>
            </a:r>
            <a:r>
              <a:rPr lang="bg-BG" b="1" i="1" dirty="0" smtClean="0">
                <a:solidFill>
                  <a:schemeClr val="tx1"/>
                </a:solidFill>
              </a:rPr>
              <a:t>по </a:t>
            </a:r>
            <a:r>
              <a:rPr lang="bg-BG" b="1" i="1" dirty="0" err="1" smtClean="0">
                <a:solidFill>
                  <a:schemeClr val="tx1"/>
                </a:solidFill>
              </a:rPr>
              <a:t>задбалансовите</a:t>
            </a:r>
            <a:r>
              <a:rPr lang="bg-BG" b="1" i="1" dirty="0" smtClean="0">
                <a:solidFill>
                  <a:schemeClr val="tx1"/>
                </a:solidFill>
              </a:rPr>
              <a:t> сметки от подгрупа 994. </a:t>
            </a:r>
          </a:p>
          <a:p>
            <a:pPr algn="just">
              <a:buNone/>
            </a:pPr>
            <a:endParaRPr lang="bg-BG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- правилен прочит за коректно прилагане на съответните сметки от подгрупа 994;</a:t>
            </a:r>
          </a:p>
          <a:p>
            <a:pPr lvl="0"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- особености при отчитането;</a:t>
            </a:r>
          </a:p>
          <a:p>
            <a:pPr lvl="0">
              <a:buFontTx/>
              <a:buChar char="-"/>
            </a:pPr>
            <a:r>
              <a:rPr lang="bg-BG" i="1" dirty="0" smtClean="0">
                <a:solidFill>
                  <a:schemeClr val="tx1"/>
                </a:solidFill>
              </a:rPr>
              <a:t> - обобщение.</a:t>
            </a:r>
            <a:r>
              <a:rPr lang="bg-BG" dirty="0" smtClean="0"/>
              <a:t> </a:t>
            </a:r>
            <a:endParaRPr lang="bg-BG" i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857232"/>
            <a:ext cx="8686800" cy="522289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	Приключване на сметките от подгрупа 994 в края на годината:</a:t>
            </a:r>
          </a:p>
          <a:p>
            <a:pPr>
              <a:buNone/>
            </a:pPr>
            <a:r>
              <a:rPr lang="bg-BG" b="1" dirty="0" err="1" smtClean="0"/>
              <a:t>Дт</a:t>
            </a:r>
            <a:r>
              <a:rPr lang="bg-BG" b="1" dirty="0" smtClean="0"/>
              <a:t> ска 9989                         10 000</a:t>
            </a:r>
          </a:p>
          <a:p>
            <a:pPr>
              <a:buNone/>
            </a:pPr>
            <a:r>
              <a:rPr lang="bg-BG" b="1" dirty="0" smtClean="0"/>
              <a:t>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9944                   8 888</a:t>
            </a:r>
          </a:p>
          <a:p>
            <a:pPr>
              <a:buNone/>
            </a:pPr>
            <a:r>
              <a:rPr lang="bg-BG" b="1" dirty="0" smtClean="0"/>
              <a:t>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9945                    1112</a:t>
            </a:r>
          </a:p>
          <a:p>
            <a:pPr>
              <a:buNone/>
            </a:pPr>
            <a:endParaRPr lang="bg-BG" b="1" dirty="0" smtClean="0"/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9949/К-т с/</a:t>
            </a:r>
            <a:r>
              <a:rPr lang="bg-BG" b="1" dirty="0" err="1" smtClean="0"/>
              <a:t>ка</a:t>
            </a:r>
            <a:r>
              <a:rPr lang="bg-BG" b="1" dirty="0" smtClean="0"/>
              <a:t> 9989  10 000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1800" b="1" dirty="0" smtClean="0">
                <a:latin typeface="+mn-lt"/>
              </a:rPr>
              <a:t>В следващия отчетен  период, в който проекта е приключил, но са установени   недопустимите разходи в ГФО</a:t>
            </a:r>
            <a:endParaRPr lang="bg-BG" sz="1800" b="1" dirty="0">
              <a:latin typeface="+mn-lt"/>
            </a:endParaRP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19629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629"/>
                <a:gridCol w="819629"/>
                <a:gridCol w="819629"/>
                <a:gridCol w="819629"/>
                <a:gridCol w="819629"/>
                <a:gridCol w="819629"/>
                <a:gridCol w="819629"/>
                <a:gridCol w="819629"/>
                <a:gridCol w="819629"/>
                <a:gridCol w="81962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Сметка 9944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Сметка 9945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Сметка 9940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Сметка 9949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Сметка</a:t>
                      </a:r>
                      <a:r>
                        <a:rPr lang="bg-BG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9989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  </a:t>
                      </a:r>
                      <a:r>
                        <a:rPr lang="bg-BG" b="1" dirty="0" err="1" smtClean="0"/>
                        <a:t>Дт</a:t>
                      </a:r>
                      <a:r>
                        <a:rPr lang="bg-BG" b="1" dirty="0" smtClean="0"/>
                        <a:t> 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Кт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err="1" smtClean="0"/>
                        <a:t>Дт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Кт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 </a:t>
                      </a:r>
                      <a:r>
                        <a:rPr lang="bg-BG" b="1" dirty="0" err="1" smtClean="0"/>
                        <a:t>Дт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Кт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err="1" smtClean="0"/>
                        <a:t>Дт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Кт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err="1" smtClean="0"/>
                        <a:t>Дт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Кт</a:t>
                      </a:r>
                      <a:endParaRPr lang="bg-BG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 8888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1112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10000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10000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10000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8888</a:t>
                      </a:r>
                    </a:p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1112</a:t>
                      </a:r>
                    </a:p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10000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10000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10000</a:t>
                      </a:r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х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bg-BG" sz="2800" b="1" u="sng" dirty="0" smtClean="0"/>
              <a:t>Рекапитулация на сметките общо за 2-та отчетни периоди - обороти и салда по пример 2:</a:t>
            </a:r>
          </a:p>
          <a:p>
            <a:pPr>
              <a:buNone/>
            </a:pPr>
            <a:r>
              <a:rPr lang="bg-BG" sz="2800" b="1" dirty="0" smtClean="0"/>
              <a:t>Сметка 9944 </a:t>
            </a:r>
            <a:r>
              <a:rPr lang="bg-BG" sz="2800" dirty="0" smtClean="0"/>
              <a:t>–</a:t>
            </a:r>
            <a:r>
              <a:rPr lang="bg-BG" sz="2800" b="1" dirty="0" smtClean="0"/>
              <a:t> К-т</a:t>
            </a:r>
            <a:r>
              <a:rPr lang="bg-BG" sz="2800" dirty="0" smtClean="0"/>
              <a:t>: 4000 + 76000 =     80 000</a:t>
            </a:r>
          </a:p>
          <a:p>
            <a:pPr>
              <a:buNone/>
            </a:pPr>
            <a:r>
              <a:rPr lang="bg-BG" sz="2800" b="1" dirty="0" smtClean="0"/>
              <a:t>                          Д-т:                                  </a:t>
            </a:r>
            <a:r>
              <a:rPr lang="bg-BG" sz="2800" dirty="0" smtClean="0"/>
              <a:t>8 888</a:t>
            </a:r>
          </a:p>
          <a:p>
            <a:pPr>
              <a:buNone/>
            </a:pPr>
            <a:r>
              <a:rPr lang="bg-BG" sz="2800" dirty="0" smtClean="0"/>
              <a:t>                                    </a:t>
            </a:r>
            <a:r>
              <a:rPr lang="bg-BG" sz="2800" b="1" dirty="0" smtClean="0"/>
              <a:t>Салдо:                 </a:t>
            </a:r>
            <a:r>
              <a:rPr lang="bg-BG" sz="2800" b="1" dirty="0" smtClean="0">
                <a:solidFill>
                  <a:srgbClr val="0070C0"/>
                </a:solidFill>
              </a:rPr>
              <a:t>71 112</a:t>
            </a:r>
          </a:p>
          <a:p>
            <a:pPr>
              <a:buNone/>
            </a:pPr>
            <a:endParaRPr lang="bg-BG" sz="2800" dirty="0" smtClean="0"/>
          </a:p>
          <a:p>
            <a:pPr>
              <a:buNone/>
            </a:pPr>
            <a:r>
              <a:rPr lang="bg-BG" sz="2800" b="1" dirty="0" smtClean="0"/>
              <a:t>Сметка 9945 – К-т:                                </a:t>
            </a:r>
            <a:r>
              <a:rPr lang="bg-BG" sz="2800" dirty="0" smtClean="0"/>
              <a:t>10 000</a:t>
            </a:r>
          </a:p>
          <a:p>
            <a:pPr>
              <a:buNone/>
            </a:pPr>
            <a:r>
              <a:rPr lang="bg-BG" sz="2800" dirty="0" smtClean="0"/>
              <a:t>                          </a:t>
            </a:r>
            <a:r>
              <a:rPr lang="bg-BG" sz="2800" b="1" dirty="0" smtClean="0"/>
              <a:t>Д-т:                                   </a:t>
            </a:r>
            <a:r>
              <a:rPr lang="bg-BG" sz="2800" dirty="0" smtClean="0"/>
              <a:t>1 112</a:t>
            </a:r>
          </a:p>
          <a:p>
            <a:pPr>
              <a:buNone/>
            </a:pPr>
            <a:r>
              <a:rPr lang="bg-BG" sz="2800" dirty="0" smtClean="0"/>
              <a:t>                                     </a:t>
            </a:r>
            <a:r>
              <a:rPr lang="bg-BG" sz="2800" b="1" dirty="0" smtClean="0"/>
              <a:t>Салдо</a:t>
            </a:r>
            <a:r>
              <a:rPr lang="bg-BG" sz="2800" b="1" dirty="0" smtClean="0">
                <a:solidFill>
                  <a:srgbClr val="0070C0"/>
                </a:solidFill>
              </a:rPr>
              <a:t>:                   8 888</a:t>
            </a:r>
          </a:p>
          <a:p>
            <a:pPr>
              <a:buNone/>
            </a:pPr>
            <a:r>
              <a:rPr lang="bg-BG" sz="2800" b="1" u="sng" dirty="0" smtClean="0"/>
              <a:t>Сметка 9949 – К-т</a:t>
            </a:r>
            <a:r>
              <a:rPr lang="bg-BG" sz="2800" u="sng" dirty="0" smtClean="0"/>
              <a:t>:  10 000 + 10 000 =  </a:t>
            </a:r>
            <a:r>
              <a:rPr lang="bg-BG" sz="2800" b="1" u="sng" dirty="0" smtClean="0">
                <a:solidFill>
                  <a:srgbClr val="0070C0"/>
                </a:solidFill>
              </a:rPr>
              <a:t>20 000</a:t>
            </a:r>
          </a:p>
          <a:p>
            <a:pPr>
              <a:buNone/>
            </a:pPr>
            <a:r>
              <a:rPr lang="bg-BG" sz="2800" b="1" dirty="0" smtClean="0"/>
              <a:t>                         О Б Щ О по </a:t>
            </a:r>
            <a:r>
              <a:rPr lang="bg-BG" sz="2800" b="1" smtClean="0"/>
              <a:t>проекта:  100 </a:t>
            </a:r>
            <a:r>
              <a:rPr lang="bg-BG" sz="2800" b="1" dirty="0" smtClean="0"/>
              <a:t>000</a:t>
            </a:r>
            <a:endParaRPr lang="bg-BG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2704"/>
            <a:ext cx="593434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ДИСКУСИЯ</a:t>
            </a:r>
            <a:endParaRPr lang="en-US" sz="4300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868" y="1844824"/>
            <a:ext cx="5618500" cy="371928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202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5007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>
              <a:buNone/>
            </a:pPr>
            <a:r>
              <a:rPr lang="bg-BG" sz="2800" dirty="0" smtClean="0"/>
              <a:t>     </a:t>
            </a:r>
          </a:p>
          <a:p>
            <a:pPr lvl="0" algn="just">
              <a:buNone/>
            </a:pPr>
            <a:r>
              <a:rPr lang="en-US" sz="2800" dirty="0" smtClean="0"/>
              <a:t>		</a:t>
            </a:r>
            <a:r>
              <a:rPr lang="bg-BG" sz="2800" dirty="0" smtClean="0"/>
              <a:t>С т. 85 от ДДС № 14 от 2013 г., в Сметкоплана на бюджетните организации </a:t>
            </a:r>
            <a:r>
              <a:rPr lang="en-US" sz="2800" dirty="0" smtClean="0"/>
              <a:t>(</a:t>
            </a:r>
            <a:r>
              <a:rPr lang="bg-BG" sz="2800" dirty="0" smtClean="0"/>
              <a:t>СБО</a:t>
            </a:r>
            <a:r>
              <a:rPr lang="en-US" sz="2800" dirty="0" smtClean="0"/>
              <a:t>)</a:t>
            </a:r>
            <a:r>
              <a:rPr lang="bg-BG" sz="2800" dirty="0" smtClean="0"/>
              <a:t> е заложена  </a:t>
            </a:r>
            <a:r>
              <a:rPr lang="bg-BG" sz="2800" b="1" i="1" dirty="0" smtClean="0"/>
              <a:t>подгрупа 994 </a:t>
            </a:r>
            <a:r>
              <a:rPr lang="bg-BG" sz="2800" i="1" dirty="0" smtClean="0"/>
              <a:t>„Статистика за финансиране на разходи за сметка на бенефициенти, Европейския съюз и други донори”</a:t>
            </a:r>
            <a:r>
              <a:rPr lang="bg-BG" sz="2800" dirty="0" smtClean="0"/>
              <a:t> , по чиито сметки бюджетната организация-бенефициент ще отразява дела на        общината, Европейския съюз и останалите донори при финансирането на разходите и придобиването на активи по програми на Европейския съюз, както и по други международни програми и проекти.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bg-BG" dirty="0" smtClean="0"/>
              <a:t>   		 Сметките от </a:t>
            </a:r>
            <a:r>
              <a:rPr lang="bg-BG" b="1" dirty="0" smtClean="0"/>
              <a:t>подгрупа 994 </a:t>
            </a:r>
            <a:r>
              <a:rPr lang="bg-BG" dirty="0" smtClean="0"/>
              <a:t>се кредитират срещу </a:t>
            </a:r>
            <a:r>
              <a:rPr lang="bg-BG" dirty="0" err="1" smtClean="0"/>
              <a:t>дебитиране</a:t>
            </a:r>
            <a:r>
              <a:rPr lang="bg-BG" dirty="0" smtClean="0"/>
              <a:t> на </a:t>
            </a:r>
            <a:r>
              <a:rPr lang="bg-BG" b="1" dirty="0" smtClean="0"/>
              <a:t>сметка 9989 </a:t>
            </a:r>
            <a:r>
              <a:rPr lang="bg-BG" dirty="0" smtClean="0"/>
              <a:t>с припадащата се сума на съответното финансиране (национално, на Европейския съюз и от други донори) в общия размер на разходите (включително и сумите за придобиване на активи). </a:t>
            </a:r>
          </a:p>
          <a:p>
            <a:pPr algn="just">
              <a:buNone/>
            </a:pPr>
            <a:r>
              <a:rPr lang="bg-BG" dirty="0" smtClean="0"/>
              <a:t>    	В определени случаи на корекции, ревизиране на приблизителни оценки и др. е възможно сметките от тази подгрупа да се </a:t>
            </a:r>
            <a:r>
              <a:rPr lang="bg-BG" dirty="0" err="1" smtClean="0"/>
              <a:t>дебитират</a:t>
            </a:r>
            <a:r>
              <a:rPr lang="bg-BG" dirty="0" smtClean="0"/>
              <a:t>.</a:t>
            </a:r>
          </a:p>
          <a:p>
            <a:pPr algn="just">
              <a:buNone/>
            </a:pPr>
            <a:r>
              <a:rPr lang="bg-BG" dirty="0" smtClean="0"/>
              <a:t>		 Сметките от </a:t>
            </a:r>
            <a:r>
              <a:rPr lang="bg-BG" b="1" dirty="0" smtClean="0"/>
              <a:t>подгрупа 994 </a:t>
            </a:r>
            <a:r>
              <a:rPr lang="bg-BG" i="1" dirty="0" smtClean="0"/>
              <a:t>Статистика за финансиране на разходи за сметка на бенефициенти,  Европейския съюз и други донори </a:t>
            </a:r>
            <a:r>
              <a:rPr lang="bg-BG" dirty="0" smtClean="0"/>
              <a:t>се приключват в края на годината в кореспонденция със </a:t>
            </a:r>
            <a:r>
              <a:rPr lang="bg-BG" b="1" dirty="0" smtClean="0"/>
              <a:t>сметка 9989 </a:t>
            </a:r>
            <a:r>
              <a:rPr lang="bg-BG" i="1" dirty="0" smtClean="0"/>
              <a:t>Кореспондираща сметка за </a:t>
            </a:r>
            <a:r>
              <a:rPr lang="bg-BG" i="1" dirty="0" err="1" smtClean="0"/>
              <a:t>задбалансови</a:t>
            </a:r>
            <a:r>
              <a:rPr lang="bg-BG" i="1" dirty="0" smtClean="0"/>
              <a:t> пасиви</a:t>
            </a:r>
            <a:r>
              <a:rPr lang="bg-BG" b="1" i="1" dirty="0" smtClean="0"/>
              <a:t>.</a:t>
            </a:r>
            <a:endParaRPr lang="bg-BG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bg-BG" dirty="0" smtClean="0"/>
              <a:t>   		Записванията по тези сметки не е необходимо да се взимат при всеки извършен разход. Те могат да се извършват </a:t>
            </a:r>
            <a:r>
              <a:rPr lang="bg-BG" b="1" i="1" dirty="0" smtClean="0"/>
              <a:t>периодично, </a:t>
            </a:r>
            <a:r>
              <a:rPr lang="bg-BG" dirty="0" smtClean="0"/>
              <a:t>като се допускат и </a:t>
            </a:r>
            <a:r>
              <a:rPr lang="bg-BG" b="1" i="1" dirty="0" smtClean="0"/>
              <a:t>приблизителни оценки </a:t>
            </a:r>
            <a:r>
              <a:rPr lang="bg-BG" dirty="0" smtClean="0"/>
              <a:t>при изчисляването на относителния дял на съответния източник за финансиране, когато не може да се определи точно.</a:t>
            </a:r>
          </a:p>
          <a:p>
            <a:pPr algn="just">
              <a:buNone/>
            </a:pPr>
            <a:r>
              <a:rPr lang="bg-BG" dirty="0" smtClean="0"/>
              <a:t>		Следва да се има предвид, че сумата на съответното </a:t>
            </a:r>
            <a:r>
              <a:rPr lang="bg-BG" dirty="0" err="1" smtClean="0"/>
              <a:t>съфинансиране</a:t>
            </a:r>
            <a:r>
              <a:rPr lang="bg-BG" dirty="0" smtClean="0"/>
              <a:t> се изчислява, като заложеният в съответните програми и договори относителен дял (процент) на съответния източник на финансиране се приложи спрямо сумата на извършените за съответния период разходи и придобиване на активи, </a:t>
            </a:r>
            <a:r>
              <a:rPr lang="bg-BG" b="1" i="1" u="sng" dirty="0" smtClean="0"/>
              <a:t>независимо как са финансирани плащанията до момента</a:t>
            </a:r>
            <a:r>
              <a:rPr lang="bg-BG" b="1" dirty="0" smtClean="0"/>
              <a:t> </a:t>
            </a:r>
            <a:r>
              <a:rPr lang="en-US" i="1" dirty="0" smtClean="0"/>
              <a:t>(</a:t>
            </a:r>
            <a:r>
              <a:rPr lang="bg-BG" i="1" dirty="0" smtClean="0"/>
              <a:t>т. 89 от ДДС № 14 от 2013 г.</a:t>
            </a:r>
            <a:r>
              <a:rPr lang="en-US" i="1" dirty="0" smtClean="0"/>
              <a:t>)</a:t>
            </a:r>
            <a:endParaRPr lang="bg-BG" i="1" dirty="0" smtClean="0"/>
          </a:p>
          <a:p>
            <a:pPr lvl="0" algn="just">
              <a:buNone/>
            </a:pP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bg-BG" b="1" dirty="0" smtClean="0"/>
              <a:t>   		Сметка 9940 </a:t>
            </a:r>
            <a:r>
              <a:rPr lang="bg-BG" i="1" dirty="0" smtClean="0"/>
              <a:t>„Недопустими разходи за сметка на бенефициента”</a:t>
            </a:r>
            <a:r>
              <a:rPr lang="bg-BG" dirty="0" smtClean="0"/>
              <a:t> се предвижда да се използва за отчитане на недопустимите разходи, като в зависимост от конкретния случай, тази сметка може да се кредитира в кореспонденция с други сметки от подгрупата или със </a:t>
            </a:r>
            <a:r>
              <a:rPr lang="bg-BG" b="1" dirty="0" smtClean="0"/>
              <a:t>сметка 9989. </a:t>
            </a:r>
          </a:p>
          <a:p>
            <a:pPr lvl="0" algn="just">
              <a:buNone/>
            </a:pPr>
            <a:r>
              <a:rPr lang="bg-BG" b="1" dirty="0" smtClean="0"/>
              <a:t>		</a:t>
            </a:r>
            <a:r>
              <a:rPr lang="bg-BG" dirty="0" smtClean="0"/>
              <a:t>По същество </a:t>
            </a:r>
            <a:r>
              <a:rPr lang="bg-BG" dirty="0" err="1" smtClean="0"/>
              <a:t>недопусти-мите</a:t>
            </a:r>
            <a:r>
              <a:rPr lang="bg-BG" dirty="0" smtClean="0"/>
              <a:t> разходи увеличават относителния дял на националното или осигуреното от бенефициента-бюджетна организация финансиране, тъй като те не се покриват от осигуреното от донорите финансиране </a:t>
            </a:r>
            <a:r>
              <a:rPr lang="en-US" i="1" dirty="0" smtClean="0"/>
              <a:t>(</a:t>
            </a:r>
            <a:r>
              <a:rPr lang="bg-BG" i="1" dirty="0" smtClean="0"/>
              <a:t>т.90 от ДДС № 14 от 2013 г.</a:t>
            </a:r>
            <a:r>
              <a:rPr lang="en-US" i="1" dirty="0" smtClean="0"/>
              <a:t>)</a:t>
            </a:r>
            <a:r>
              <a:rPr lang="bg-BG" dirty="0" smtClean="0"/>
              <a:t>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algn="just">
              <a:buNone/>
            </a:pPr>
            <a:r>
              <a:rPr lang="bg-BG" i="1" dirty="0" smtClean="0"/>
              <a:t>   		</a:t>
            </a:r>
            <a:r>
              <a:rPr lang="bg-BG" b="1" dirty="0" smtClean="0"/>
              <a:t>Сметка 9949 </a:t>
            </a:r>
            <a:r>
              <a:rPr lang="bg-BG" i="1" dirty="0" smtClean="0"/>
              <a:t>„Финансиране на разходи за сметка на бенефициента”</a:t>
            </a:r>
            <a:r>
              <a:rPr lang="bg-BG" dirty="0" smtClean="0"/>
              <a:t> се предвижда </a:t>
            </a:r>
            <a:r>
              <a:rPr lang="bg-BG" b="1" i="1" dirty="0" smtClean="0"/>
              <a:t>да се използва за отчитане </a:t>
            </a:r>
            <a:r>
              <a:rPr lang="bg-BG" dirty="0" smtClean="0"/>
              <a:t>на предвиденото в съответните програми и договори финансиране за </a:t>
            </a:r>
            <a:r>
              <a:rPr lang="bg-BG" b="1" i="1" dirty="0" smtClean="0"/>
              <a:t>сметка на бенефициента-бюджетна организация, </a:t>
            </a:r>
            <a:r>
              <a:rPr lang="bg-BG" dirty="0" smtClean="0"/>
              <a:t>което се явява извън (или в допълнение на) националното </a:t>
            </a:r>
            <a:r>
              <a:rPr lang="bg-BG" dirty="0" err="1" smtClean="0"/>
              <a:t>съфинансиране</a:t>
            </a:r>
            <a:r>
              <a:rPr lang="en-US" i="1" dirty="0" smtClean="0"/>
              <a:t> (</a:t>
            </a:r>
            <a:r>
              <a:rPr lang="bg-BG" i="1" dirty="0" smtClean="0"/>
              <a:t>т.91 от ДДС № 14 от 2013 г.</a:t>
            </a:r>
            <a:r>
              <a:rPr lang="en-US" i="1" dirty="0" smtClean="0"/>
              <a:t>)</a:t>
            </a:r>
            <a:r>
              <a:rPr lang="bg-BG" dirty="0" smtClean="0"/>
              <a:t>.</a:t>
            </a:r>
          </a:p>
          <a:p>
            <a:pPr lvl="0" algn="just">
              <a:buNone/>
            </a:pPr>
            <a:r>
              <a:rPr lang="bg-BG" dirty="0" smtClean="0"/>
              <a:t>   		Сметките от </a:t>
            </a:r>
            <a:r>
              <a:rPr lang="bg-BG" b="1" dirty="0" smtClean="0"/>
              <a:t>подгрупа 994 </a:t>
            </a:r>
            <a:r>
              <a:rPr lang="bg-BG" b="1" i="1" dirty="0" smtClean="0"/>
              <a:t>не се прилагат </a:t>
            </a:r>
            <a:r>
              <a:rPr lang="bg-BG" dirty="0" smtClean="0"/>
              <a:t>за разпределените и преведени от бюджетна организация средства по международни програми </a:t>
            </a:r>
            <a:r>
              <a:rPr lang="bg-BG" b="1" i="1" dirty="0" smtClean="0"/>
              <a:t>към други бюджетни организации </a:t>
            </a:r>
            <a:r>
              <a:rPr lang="bg-BG" dirty="0" smtClean="0"/>
              <a:t>под формата на трансфери</a:t>
            </a:r>
            <a:r>
              <a:rPr lang="en-US" i="1" dirty="0" smtClean="0"/>
              <a:t> (</a:t>
            </a:r>
            <a:r>
              <a:rPr lang="bg-BG" i="1" dirty="0" smtClean="0"/>
              <a:t>т.92 от ДДС № 14 от 2013 г.</a:t>
            </a:r>
            <a:r>
              <a:rPr lang="en-US" i="1" dirty="0" smtClean="0"/>
              <a:t>)</a:t>
            </a:r>
            <a:r>
              <a:rPr lang="bg-BG" dirty="0" smtClean="0"/>
              <a:t>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algn="just">
              <a:buNone/>
            </a:pPr>
            <a:r>
              <a:rPr lang="bg-BG" dirty="0" smtClean="0"/>
              <a:t>   		Сметките от </a:t>
            </a:r>
            <a:r>
              <a:rPr lang="bg-BG" b="1" dirty="0" smtClean="0"/>
              <a:t>подгрупа 994 </a:t>
            </a:r>
            <a:r>
              <a:rPr lang="bg-BG" b="1" i="1" dirty="0" smtClean="0"/>
              <a:t>се прилагат </a:t>
            </a:r>
            <a:r>
              <a:rPr lang="bg-BG" dirty="0" smtClean="0"/>
              <a:t>за </a:t>
            </a:r>
            <a:r>
              <a:rPr lang="bg-BG" b="1" i="1" u="sng" dirty="0" smtClean="0"/>
              <a:t>всички</a:t>
            </a:r>
            <a:r>
              <a:rPr lang="bg-BG" dirty="0" smtClean="0"/>
              <a:t> получени от бюджетните организации средства от Европейския съюз и по други международни програми, включително и когато бюджетните организации получават такива суми (и свързаното с тях национално </a:t>
            </a:r>
            <a:r>
              <a:rPr lang="bg-BG" dirty="0" err="1" smtClean="0"/>
              <a:t>съфинансиране</a:t>
            </a:r>
            <a:r>
              <a:rPr lang="bg-BG" dirty="0" smtClean="0"/>
              <a:t>) под формата на трансфери от други бюджетни организации </a:t>
            </a:r>
            <a:r>
              <a:rPr lang="en-US" i="1" dirty="0" smtClean="0"/>
              <a:t>(</a:t>
            </a:r>
            <a:r>
              <a:rPr lang="bg-BG" i="1" dirty="0" smtClean="0"/>
              <a:t>т. 93 от ДДС № 14 от 2013 г.</a:t>
            </a:r>
            <a:r>
              <a:rPr lang="en-US" i="1" dirty="0" smtClean="0"/>
              <a:t>)</a:t>
            </a:r>
            <a:r>
              <a:rPr lang="bg-BG" dirty="0" smtClean="0"/>
              <a:t>.</a:t>
            </a:r>
          </a:p>
          <a:p>
            <a:pPr lvl="0" algn="just">
              <a:buNone/>
            </a:pPr>
            <a:r>
              <a:rPr lang="bg-BG" dirty="0" smtClean="0"/>
              <a:t>    	Предвид наличието на множество донорски програми, както и на различни подходи и начини на администриране на тези средства, изложените по горе общи насоки и принципи за отчитане по сметките от </a:t>
            </a:r>
            <a:r>
              <a:rPr lang="bg-BG" b="1" dirty="0" smtClean="0"/>
              <a:t>подгрупа 994 </a:t>
            </a:r>
            <a:r>
              <a:rPr lang="bg-BG" dirty="0" smtClean="0"/>
              <a:t>е възможно допълнително да бъдат модифицирани или конкретизирани от МФ по </a:t>
            </a:r>
            <a:r>
              <a:rPr lang="bg-BG" dirty="0" err="1" smtClean="0"/>
              <a:t>от-ношение</a:t>
            </a:r>
            <a:r>
              <a:rPr lang="bg-BG" dirty="0" smtClean="0"/>
              <a:t> на определени програми/проекти и бюджетни организации-бенефициенти/администратори на такива средства</a:t>
            </a:r>
            <a:r>
              <a:rPr lang="en-US" i="1" dirty="0" smtClean="0"/>
              <a:t> (</a:t>
            </a:r>
            <a:r>
              <a:rPr lang="bg-BG" i="1" dirty="0" smtClean="0"/>
              <a:t>т.94 от ДДС № 14 от 2013 г.</a:t>
            </a:r>
            <a:r>
              <a:rPr lang="en-US" i="1" dirty="0" smtClean="0"/>
              <a:t>)</a:t>
            </a:r>
            <a:r>
              <a:rPr lang="bg-BG" dirty="0" smtClean="0"/>
              <a:t>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sz="2600" b="1" dirty="0" smtClean="0"/>
              <a:t>Правилен прочит на сметките от подгрупа 994:</a:t>
            </a:r>
          </a:p>
          <a:p>
            <a:pPr>
              <a:buNone/>
            </a:pPr>
            <a:endParaRPr lang="bg-BG" sz="2600" b="1" dirty="0" smtClean="0"/>
          </a:p>
          <a:p>
            <a:r>
              <a:rPr lang="bg-BG" sz="2600" dirty="0" smtClean="0"/>
              <a:t>9940 Недопустими разходи за сметка на бенефициента </a:t>
            </a:r>
            <a:r>
              <a:rPr lang="en-US" sz="2600" b="1" dirty="0" smtClean="0">
                <a:solidFill>
                  <a:srgbClr val="FF0000"/>
                </a:solidFill>
              </a:rPr>
              <a:t>(</a:t>
            </a:r>
            <a:r>
              <a:rPr lang="bg-BG" sz="2600" b="1" i="1" dirty="0" smtClean="0">
                <a:solidFill>
                  <a:srgbClr val="FF0000"/>
                </a:solidFill>
              </a:rPr>
              <a:t>непризнати разходи от УО</a:t>
            </a:r>
            <a:r>
              <a:rPr lang="en-US" sz="2600" b="1" i="1" dirty="0" smtClean="0">
                <a:solidFill>
                  <a:srgbClr val="FF0000"/>
                </a:solidFill>
              </a:rPr>
              <a:t>)</a:t>
            </a:r>
            <a:endParaRPr lang="bg-BG" sz="2600" b="1" i="1" dirty="0" smtClean="0">
              <a:solidFill>
                <a:srgbClr val="FF0000"/>
              </a:solidFill>
            </a:endParaRPr>
          </a:p>
          <a:p>
            <a:r>
              <a:rPr lang="bg-BG" sz="2600" dirty="0" smtClean="0"/>
              <a:t>9941Финансиране на разходи за сметка на национално </a:t>
            </a:r>
            <a:r>
              <a:rPr lang="bg-BG" sz="2600" dirty="0" err="1" smtClean="0"/>
              <a:t>съфинансиране</a:t>
            </a:r>
            <a:r>
              <a:rPr lang="bg-BG" sz="2600" dirty="0" smtClean="0"/>
              <a:t> </a:t>
            </a:r>
            <a:r>
              <a:rPr lang="en-US" sz="2600" b="1" i="1" dirty="0" smtClean="0">
                <a:solidFill>
                  <a:srgbClr val="FF0000"/>
                </a:solidFill>
              </a:rPr>
              <a:t>(</a:t>
            </a:r>
            <a:r>
              <a:rPr lang="bg-BG" sz="2600" b="1" i="1" dirty="0" smtClean="0">
                <a:solidFill>
                  <a:srgbClr val="FF0000"/>
                </a:solidFill>
              </a:rPr>
              <a:t>от ЦБ</a:t>
            </a:r>
            <a:r>
              <a:rPr lang="en-US" sz="2600" b="1" i="1" dirty="0" smtClean="0">
                <a:solidFill>
                  <a:srgbClr val="FF0000"/>
                </a:solidFill>
              </a:rPr>
              <a:t>)</a:t>
            </a:r>
            <a:endParaRPr lang="bg-BG" sz="2600" b="1" i="1" dirty="0" smtClean="0">
              <a:solidFill>
                <a:srgbClr val="FF0000"/>
              </a:solidFill>
            </a:endParaRPr>
          </a:p>
          <a:p>
            <a:r>
              <a:rPr lang="bg-BG" sz="2600" dirty="0" smtClean="0"/>
              <a:t>9944 Финансиране на разходи за сметка на средства от Европейския съюз </a:t>
            </a:r>
            <a:r>
              <a:rPr lang="en-US" sz="2600" b="1" i="1" dirty="0" smtClean="0">
                <a:solidFill>
                  <a:srgbClr val="FF0000"/>
                </a:solidFill>
              </a:rPr>
              <a:t>(</a:t>
            </a:r>
            <a:r>
              <a:rPr lang="bg-BG" sz="2600" b="1" i="1" dirty="0" smtClean="0">
                <a:solidFill>
                  <a:srgbClr val="FF0000"/>
                </a:solidFill>
              </a:rPr>
              <a:t>от фондовете на ЕС</a:t>
            </a:r>
            <a:r>
              <a:rPr lang="en-US" sz="2600" b="1" i="1" dirty="0" smtClean="0">
                <a:solidFill>
                  <a:srgbClr val="FF0000"/>
                </a:solidFill>
              </a:rPr>
              <a:t>)</a:t>
            </a:r>
            <a:endParaRPr lang="bg-BG" sz="2600" b="1" i="1" dirty="0" smtClean="0">
              <a:solidFill>
                <a:srgbClr val="FF0000"/>
              </a:solidFill>
            </a:endParaRPr>
          </a:p>
          <a:p>
            <a:r>
              <a:rPr lang="bg-BG" sz="2600" dirty="0" smtClean="0"/>
              <a:t>9945 Финансиране на разходи за сметка на средства от международни организации </a:t>
            </a:r>
            <a:r>
              <a:rPr lang="en-US" sz="2600" b="1" i="1" dirty="0" smtClean="0">
                <a:solidFill>
                  <a:srgbClr val="FF0000"/>
                </a:solidFill>
              </a:rPr>
              <a:t>(</a:t>
            </a:r>
            <a:r>
              <a:rPr lang="bg-BG" sz="2600" b="1" i="1" dirty="0" smtClean="0">
                <a:solidFill>
                  <a:srgbClr val="FF0000"/>
                </a:solidFill>
              </a:rPr>
              <a:t>по програми от МО</a:t>
            </a:r>
            <a:r>
              <a:rPr lang="en-US" sz="2600" b="1" i="1" dirty="0" smtClean="0">
                <a:solidFill>
                  <a:srgbClr val="FF0000"/>
                </a:solidFill>
              </a:rPr>
              <a:t>)</a:t>
            </a:r>
            <a:endParaRPr lang="bg-BG" sz="2600" b="1" i="1" dirty="0" smtClean="0">
              <a:solidFill>
                <a:srgbClr val="FF0000"/>
              </a:solidFill>
            </a:endParaRPr>
          </a:p>
          <a:p>
            <a:r>
              <a:rPr lang="bg-BG" sz="2600" dirty="0" smtClean="0"/>
              <a:t>9946 Финансиране на разходи за сметка на средства от други държави </a:t>
            </a:r>
            <a:r>
              <a:rPr lang="en-US" sz="2600" b="1" i="1" dirty="0" smtClean="0">
                <a:solidFill>
                  <a:srgbClr val="FF0000"/>
                </a:solidFill>
              </a:rPr>
              <a:t>(</a:t>
            </a:r>
            <a:r>
              <a:rPr lang="bg-BG" sz="2600" b="1" i="1" dirty="0" smtClean="0">
                <a:solidFill>
                  <a:srgbClr val="FF0000"/>
                </a:solidFill>
              </a:rPr>
              <a:t>от държави, които не са членки на ЕС</a:t>
            </a:r>
            <a:r>
              <a:rPr lang="en-US" sz="2600" b="1" i="1" dirty="0" smtClean="0">
                <a:solidFill>
                  <a:srgbClr val="FF0000"/>
                </a:solidFill>
              </a:rPr>
              <a:t>)</a:t>
            </a:r>
            <a:endParaRPr lang="bg-BG" sz="2600" b="1" i="1" dirty="0" smtClean="0">
              <a:solidFill>
                <a:srgbClr val="FF0000"/>
              </a:solidFill>
            </a:endParaRPr>
          </a:p>
          <a:p>
            <a:r>
              <a:rPr lang="bg-BG" sz="2600" dirty="0" smtClean="0"/>
              <a:t>9947 Финансиране на разходи за сметка на други донори от чужбина </a:t>
            </a:r>
            <a:r>
              <a:rPr lang="en-US" sz="2600" b="1" dirty="0" smtClean="0">
                <a:solidFill>
                  <a:srgbClr val="FF0000"/>
                </a:solidFill>
              </a:rPr>
              <a:t>(</a:t>
            </a:r>
            <a:r>
              <a:rPr lang="bg-BG" sz="2600" b="1" i="1" dirty="0" smtClean="0">
                <a:solidFill>
                  <a:srgbClr val="FF0000"/>
                </a:solidFill>
              </a:rPr>
              <a:t>от </a:t>
            </a:r>
            <a:r>
              <a:rPr lang="bg-BG" sz="2600" b="1" i="1" dirty="0" err="1" smtClean="0">
                <a:solidFill>
                  <a:srgbClr val="FF0000"/>
                </a:solidFill>
              </a:rPr>
              <a:t>физич</a:t>
            </a:r>
            <a:r>
              <a:rPr lang="bg-BG" sz="2600" b="1" i="1" dirty="0" smtClean="0">
                <a:solidFill>
                  <a:srgbClr val="FF0000"/>
                </a:solidFill>
              </a:rPr>
              <a:t>. и </a:t>
            </a:r>
            <a:r>
              <a:rPr lang="bg-BG" sz="2600" b="1" i="1" dirty="0" err="1" smtClean="0">
                <a:solidFill>
                  <a:srgbClr val="FF0000"/>
                </a:solidFill>
              </a:rPr>
              <a:t>юридич</a:t>
            </a:r>
            <a:r>
              <a:rPr lang="bg-BG" sz="2600" b="1" i="1" dirty="0" smtClean="0">
                <a:solidFill>
                  <a:srgbClr val="FF0000"/>
                </a:solidFill>
              </a:rPr>
              <a:t>. лица от чужбина</a:t>
            </a:r>
            <a:r>
              <a:rPr lang="en-US" sz="2600" b="1" i="1" dirty="0" smtClean="0">
                <a:solidFill>
                  <a:srgbClr val="FF0000"/>
                </a:solidFill>
              </a:rPr>
              <a:t>)</a:t>
            </a:r>
            <a:endParaRPr lang="bg-BG" sz="2600" b="1" i="1" dirty="0" smtClean="0">
              <a:solidFill>
                <a:srgbClr val="FF0000"/>
              </a:solidFill>
            </a:endParaRPr>
          </a:p>
          <a:p>
            <a:r>
              <a:rPr lang="bg-BG" sz="2600" dirty="0" smtClean="0"/>
              <a:t>9948 Финансиране на разходи за сметка на други донори от страната </a:t>
            </a:r>
            <a:r>
              <a:rPr lang="en-US" sz="2600" b="1" i="1" dirty="0" smtClean="0">
                <a:solidFill>
                  <a:srgbClr val="FF0000"/>
                </a:solidFill>
              </a:rPr>
              <a:t>(</a:t>
            </a:r>
            <a:r>
              <a:rPr lang="bg-BG" sz="2600" b="1" i="1" dirty="0" smtClean="0">
                <a:solidFill>
                  <a:srgbClr val="FF0000"/>
                </a:solidFill>
              </a:rPr>
              <a:t>от </a:t>
            </a:r>
            <a:r>
              <a:rPr lang="bg-BG" sz="2600" b="1" i="1" dirty="0" err="1" smtClean="0">
                <a:solidFill>
                  <a:srgbClr val="FF0000"/>
                </a:solidFill>
              </a:rPr>
              <a:t>физич</a:t>
            </a:r>
            <a:r>
              <a:rPr lang="bg-BG" sz="2600" b="1" i="1" dirty="0" smtClean="0">
                <a:solidFill>
                  <a:srgbClr val="FF0000"/>
                </a:solidFill>
              </a:rPr>
              <a:t>. и </a:t>
            </a:r>
            <a:r>
              <a:rPr lang="bg-BG" sz="2600" b="1" i="1" dirty="0" err="1" smtClean="0">
                <a:solidFill>
                  <a:srgbClr val="FF0000"/>
                </a:solidFill>
              </a:rPr>
              <a:t>юридич</a:t>
            </a:r>
            <a:r>
              <a:rPr lang="bg-BG" sz="2600" b="1" i="1" dirty="0" smtClean="0">
                <a:solidFill>
                  <a:srgbClr val="FF0000"/>
                </a:solidFill>
              </a:rPr>
              <a:t>. лица от страната</a:t>
            </a:r>
            <a:r>
              <a:rPr lang="en-US" sz="2600" b="1" i="1" dirty="0" smtClean="0">
                <a:solidFill>
                  <a:srgbClr val="FF0000"/>
                </a:solidFill>
              </a:rPr>
              <a:t>)</a:t>
            </a:r>
            <a:endParaRPr lang="bg-BG" sz="2600" b="1" i="1" dirty="0" smtClean="0">
              <a:solidFill>
                <a:srgbClr val="FF0000"/>
              </a:solidFill>
            </a:endParaRPr>
          </a:p>
          <a:p>
            <a:r>
              <a:rPr lang="bg-BG" sz="2600" dirty="0" smtClean="0"/>
              <a:t>9949 Финансиране на разходи за сметка на бенефициента </a:t>
            </a:r>
            <a:r>
              <a:rPr lang="en-US" sz="2600" b="1" i="1" dirty="0" smtClean="0">
                <a:solidFill>
                  <a:srgbClr val="FF0000"/>
                </a:solidFill>
              </a:rPr>
              <a:t>(</a:t>
            </a:r>
            <a:r>
              <a:rPr lang="bg-BG" sz="2600" b="1" i="1" dirty="0" smtClean="0">
                <a:solidFill>
                  <a:srgbClr val="FF0000"/>
                </a:solidFill>
              </a:rPr>
              <a:t>от бюджета на БО</a:t>
            </a:r>
            <a:r>
              <a:rPr lang="en-US" sz="2600" b="1" i="1" dirty="0" smtClean="0">
                <a:solidFill>
                  <a:srgbClr val="FF0000"/>
                </a:solidFill>
              </a:rPr>
              <a:t>)</a:t>
            </a:r>
            <a:endParaRPr lang="bg-BG" sz="2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bg-BG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11338</TotalTime>
  <Words>484</Words>
  <Application>Microsoft Office PowerPoint</Application>
  <PresentationFormat>On-screen Show (4:3)</PresentationFormat>
  <Paragraphs>236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Book Antiqua</vt:lpstr>
      <vt:lpstr>Calibri</vt:lpstr>
      <vt:lpstr>Lucida Sans</vt:lpstr>
      <vt:lpstr>Times New Roman</vt:lpstr>
      <vt:lpstr>Wingdings 2</vt:lpstr>
      <vt:lpstr>Trek</vt:lpstr>
      <vt:lpstr>Тема 8: Задбалансово отчитане на статистиката на финансиране на разходите за сметка на бенефициенти,  Европейския съюз и други донори 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Обобщение: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В следващия отчетен  период, в който проекта е приключил, но са установени   недопустимите разходи в ГФО</vt:lpstr>
      <vt:lpstr>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1666</cp:revision>
  <dcterms:created xsi:type="dcterms:W3CDTF">2013-07-04T10:48:42Z</dcterms:created>
  <dcterms:modified xsi:type="dcterms:W3CDTF">2023-01-02T15:53:41Z</dcterms:modified>
</cp:coreProperties>
</file>