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24"/>
  </p:notesMasterIdLst>
  <p:sldIdLst>
    <p:sldId id="1828" r:id="rId2"/>
    <p:sldId id="1821" r:id="rId3"/>
    <p:sldId id="1822" r:id="rId4"/>
    <p:sldId id="1823" r:id="rId5"/>
    <p:sldId id="1824" r:id="rId6"/>
    <p:sldId id="1825" r:id="rId7"/>
    <p:sldId id="1826" r:id="rId8"/>
    <p:sldId id="1808" r:id="rId9"/>
    <p:sldId id="1827" r:id="rId10"/>
    <p:sldId id="1809" r:id="rId11"/>
    <p:sldId id="1810" r:id="rId12"/>
    <p:sldId id="1811" r:id="rId13"/>
    <p:sldId id="1812" r:id="rId14"/>
    <p:sldId id="1813" r:id="rId15"/>
    <p:sldId id="1814" r:id="rId16"/>
    <p:sldId id="1815" r:id="rId17"/>
    <p:sldId id="1816" r:id="rId18"/>
    <p:sldId id="1817" r:id="rId19"/>
    <p:sldId id="1818" r:id="rId20"/>
    <p:sldId id="1819" r:id="rId21"/>
    <p:sldId id="1820" r:id="rId22"/>
    <p:sldId id="257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4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81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969-8331-40C9-871F-ECFAD5FD0B00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DFCA4-87B9-4BA1-B806-9C6957761932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4862-2286-4FF2-A089-2419536F404D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626F0-0396-4072-98C6-47A6F1E4CD65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6CD1-8D15-4EF8-9F3F-7D579848DA77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C4ED2-5CA7-42F8-A1A1-F2EEF8C6D6AF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7798-2B9E-46E9-A7B1-BFF394E859F2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076F-A75E-4A2E-8A15-43B1997E8A3A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C820-E2E2-4969-B168-B935EF101C61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526E-03B3-4299-9C79-7A9E3F4220B1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8D39-4934-4DDC-BC14-CD0C459EA730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A20AF8-B087-45F5-B69C-59C892DEC15D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861" y="3450852"/>
            <a:ext cx="8458200" cy="3193932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400" b="1" dirty="0" smtClean="0"/>
              <a:t>Тема </a:t>
            </a:r>
            <a:r>
              <a:rPr lang="en-US" sz="2400" b="1" dirty="0"/>
              <a:t>7</a:t>
            </a:r>
            <a:r>
              <a:rPr lang="bg-BG" sz="2400" b="1" dirty="0"/>
              <a:t>: </a:t>
            </a:r>
            <a:r>
              <a:rPr lang="bg-BG" sz="2800" b="1" dirty="0" err="1"/>
              <a:t>Задбалансово</a:t>
            </a:r>
            <a:r>
              <a:rPr lang="bg-BG" sz="2800" b="1" dirty="0"/>
              <a:t> отчитане на двата бюджетни показатели – поети ангажименти за разходи и възникнали нови задължения за разходи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285581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1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586583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 smtClean="0"/>
              <a:t>		</a:t>
            </a:r>
            <a:r>
              <a:rPr lang="bg-BG" sz="2800" b="1" u="sng" dirty="0" smtClean="0"/>
              <a:t>БЮ- 4 от 23.08.2018 г. </a:t>
            </a:r>
            <a:r>
              <a:rPr lang="bg-BG" sz="2800" b="1" dirty="0" smtClean="0"/>
              <a:t>- </a:t>
            </a:r>
            <a:r>
              <a:rPr lang="bg-BG" sz="2800" i="1" dirty="0" smtClean="0"/>
              <a:t>извлечение </a:t>
            </a:r>
          </a:p>
          <a:p>
            <a:pPr algn="just">
              <a:buNone/>
            </a:pPr>
            <a:r>
              <a:rPr lang="en-US" sz="2800" i="1" dirty="0" smtClean="0">
                <a:solidFill>
                  <a:schemeClr val="tx1"/>
                </a:solidFill>
              </a:rPr>
              <a:t>		</a:t>
            </a:r>
            <a:r>
              <a:rPr lang="bg-BG" sz="2800" i="1" dirty="0" smtClean="0">
                <a:solidFill>
                  <a:schemeClr val="tx1"/>
                </a:solidFill>
              </a:rPr>
              <a:t>“Всички ангажименти, които се предвижда да бъдат реализирани през съответните години представляват нови задължения за разходи по съответните години. </a:t>
            </a:r>
          </a:p>
          <a:p>
            <a:pPr algn="just">
              <a:buNone/>
            </a:pPr>
            <a:r>
              <a:rPr lang="bg-BG" sz="2800" i="1" dirty="0" smtClean="0">
                <a:solidFill>
                  <a:schemeClr val="tx1"/>
                </a:solidFill>
              </a:rPr>
              <a:t>		Обръщаме внимание, че предвид дефиницията за нови задължения за разходи </a:t>
            </a:r>
            <a:r>
              <a:rPr lang="en-US" sz="2800" i="1" dirty="0" smtClean="0">
                <a:solidFill>
                  <a:schemeClr val="tx1"/>
                </a:solidFill>
              </a:rPr>
              <a:t>(</a:t>
            </a:r>
            <a:r>
              <a:rPr lang="bg-BG" sz="2800" i="1" dirty="0" smtClean="0">
                <a:solidFill>
                  <a:schemeClr val="tx1"/>
                </a:solidFill>
              </a:rPr>
              <a:t>§ 1, т. 22</a:t>
            </a:r>
            <a:r>
              <a:rPr lang="en-US" sz="2800" i="1" dirty="0" smtClean="0">
                <a:solidFill>
                  <a:schemeClr val="tx1"/>
                </a:solidFill>
              </a:rPr>
              <a:t>)</a:t>
            </a:r>
            <a:r>
              <a:rPr lang="bg-BG" sz="2800" i="1" dirty="0" smtClean="0">
                <a:solidFill>
                  <a:schemeClr val="tx1"/>
                </a:solidFill>
              </a:rPr>
              <a:t> </a:t>
            </a:r>
            <a:r>
              <a:rPr lang="bg-BG" sz="2800" b="1" i="1" dirty="0" smtClean="0">
                <a:solidFill>
                  <a:schemeClr val="tx1"/>
                </a:solidFill>
              </a:rPr>
              <a:t>за 2019 г. и следващите години</a:t>
            </a:r>
            <a:r>
              <a:rPr lang="bg-BG" sz="2800" i="1" dirty="0" smtClean="0">
                <a:solidFill>
                  <a:schemeClr val="tx1"/>
                </a:solidFill>
              </a:rPr>
              <a:t> в този показател </a:t>
            </a:r>
            <a:r>
              <a:rPr lang="bg-BG" sz="2800" b="1" i="1" u="sng" dirty="0" smtClean="0">
                <a:solidFill>
                  <a:schemeClr val="tx1"/>
                </a:solidFill>
              </a:rPr>
              <a:t>задължително трябва да се включват сумите, представляващи авансови плащания </a:t>
            </a:r>
            <a:r>
              <a:rPr lang="bg-BG" sz="2800" b="1" i="1" dirty="0" smtClean="0">
                <a:solidFill>
                  <a:schemeClr val="tx1"/>
                </a:solidFill>
              </a:rPr>
              <a:t>по съответните договори </a:t>
            </a:r>
            <a:r>
              <a:rPr lang="en-US" sz="2800" i="1" dirty="0" smtClean="0">
                <a:solidFill>
                  <a:schemeClr val="tx1"/>
                </a:solidFill>
              </a:rPr>
              <a:t>(</a:t>
            </a:r>
            <a:r>
              <a:rPr lang="bg-BG" sz="2800" i="1" dirty="0" smtClean="0">
                <a:solidFill>
                  <a:schemeClr val="tx1"/>
                </a:solidFill>
              </a:rPr>
              <a:t>всички плащания по договор/ангажимент, включително авансово плащане, които бюджетната организация е задължена да извърши, съгласно договорения ангажимент, следва да се третират по един и същ начин, тъй като всяко плащане представлява договорно задължение, независимо от това, кога ще бъде извършено</a:t>
            </a:r>
            <a:r>
              <a:rPr lang="en-US" sz="2800" i="1" dirty="0" smtClean="0">
                <a:solidFill>
                  <a:schemeClr val="tx1"/>
                </a:solidFill>
              </a:rPr>
              <a:t>)</a:t>
            </a:r>
            <a:r>
              <a:rPr lang="bg-BG" sz="2800" i="1" dirty="0" smtClean="0">
                <a:solidFill>
                  <a:schemeClr val="tx1"/>
                </a:solidFill>
              </a:rPr>
              <a:t>”.</a:t>
            </a:r>
          </a:p>
          <a:p>
            <a:pPr>
              <a:buNone/>
            </a:pPr>
            <a:endParaRPr lang="bg-BG" sz="28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        </a:t>
            </a:r>
            <a:r>
              <a:rPr lang="ru-RU" b="1" u="sng" dirty="0" smtClean="0"/>
              <a:t>т. 90. от ДДС № 08 от 21.12.2018 г.</a:t>
            </a:r>
          </a:p>
          <a:p>
            <a:pPr algn="just">
              <a:buNone/>
            </a:pPr>
            <a:endParaRPr lang="ru-RU" b="1" u="sng" dirty="0" smtClean="0"/>
          </a:p>
          <a:p>
            <a:pPr algn="just">
              <a:buNone/>
            </a:pPr>
            <a:r>
              <a:rPr lang="ru-RU" b="1" dirty="0" smtClean="0"/>
              <a:t>   	 	</a:t>
            </a:r>
            <a:r>
              <a:rPr lang="ru-RU" dirty="0" smtClean="0"/>
              <a:t>С </a:t>
            </a:r>
            <a:r>
              <a:rPr lang="ru-RU" dirty="0" err="1" smtClean="0"/>
              <a:t>оглед</a:t>
            </a:r>
            <a:r>
              <a:rPr lang="ru-RU" dirty="0" smtClean="0"/>
              <a:t> </a:t>
            </a:r>
            <a:r>
              <a:rPr lang="ru-RU" dirty="0" err="1" smtClean="0"/>
              <a:t>унифицирането</a:t>
            </a:r>
            <a:r>
              <a:rPr lang="ru-RU" dirty="0" smtClean="0"/>
              <a:t> и </a:t>
            </a:r>
            <a:r>
              <a:rPr lang="ru-RU" dirty="0" err="1" smtClean="0"/>
              <a:t>привеждането</a:t>
            </a:r>
            <a:r>
              <a:rPr lang="ru-RU" dirty="0" smtClean="0"/>
              <a:t> на </a:t>
            </a:r>
            <a:r>
              <a:rPr lang="ru-RU" dirty="0" err="1" smtClean="0"/>
              <a:t>практиката</a:t>
            </a:r>
            <a:r>
              <a:rPr lang="ru-RU" dirty="0" smtClean="0"/>
              <a:t> по </a:t>
            </a:r>
            <a:r>
              <a:rPr lang="ru-RU" dirty="0" err="1" smtClean="0"/>
              <a:t>отчитането</a:t>
            </a:r>
            <a:r>
              <a:rPr lang="ru-RU" dirty="0" smtClean="0"/>
              <a:t> на показателя </a:t>
            </a:r>
            <a:r>
              <a:rPr lang="ru-RU" b="1" i="1" u="sng" dirty="0" smtClean="0"/>
              <a:t>„нови </a:t>
            </a:r>
            <a:r>
              <a:rPr lang="ru-RU" b="1" i="1" u="sng" dirty="0" err="1" smtClean="0"/>
              <a:t>задължения</a:t>
            </a:r>
            <a:r>
              <a:rPr lang="ru-RU" b="1" i="1" u="sng" dirty="0" smtClean="0"/>
              <a:t> за </a:t>
            </a:r>
            <a:r>
              <a:rPr lang="ru-RU" b="1" i="1" u="sng" dirty="0" err="1" smtClean="0"/>
              <a:t>разходи</a:t>
            </a:r>
            <a:r>
              <a:rPr lang="ru-RU" b="1" i="1" u="sng" dirty="0" smtClean="0"/>
              <a:t>“</a:t>
            </a:r>
            <a:r>
              <a:rPr lang="ru-RU" dirty="0" smtClean="0"/>
              <a:t> в </a:t>
            </a:r>
            <a:r>
              <a:rPr lang="ru-RU" dirty="0" err="1" smtClean="0"/>
              <a:t>съответствие</a:t>
            </a:r>
            <a:r>
              <a:rPr lang="ru-RU" dirty="0" smtClean="0"/>
              <a:t> с </a:t>
            </a:r>
            <a:r>
              <a:rPr lang="ru-RU" dirty="0" err="1" smtClean="0"/>
              <a:t>изискванията</a:t>
            </a:r>
            <a:r>
              <a:rPr lang="ru-RU" dirty="0" smtClean="0"/>
              <a:t> на ЗПФ с указание на МФ БЮ-№ 4/23.08.2018 г. се </a:t>
            </a:r>
            <a:r>
              <a:rPr lang="ru-RU" dirty="0" err="1" smtClean="0"/>
              <a:t>конкретизира</a:t>
            </a:r>
            <a:r>
              <a:rPr lang="ru-RU" dirty="0" smtClean="0"/>
              <a:t>, </a:t>
            </a:r>
            <a:r>
              <a:rPr lang="ru-RU" dirty="0" err="1" smtClean="0"/>
              <a:t>че</a:t>
            </a:r>
            <a:r>
              <a:rPr lang="ru-RU" dirty="0" smtClean="0"/>
              <a:t> </a:t>
            </a:r>
            <a:r>
              <a:rPr lang="ru-RU" b="1" u="sng" dirty="0" smtClean="0"/>
              <a:t>от 2019 г. </a:t>
            </a:r>
            <a:r>
              <a:rPr lang="ru-RU" dirty="0" smtClean="0"/>
              <a:t>в </a:t>
            </a:r>
            <a:r>
              <a:rPr lang="ru-RU" dirty="0" err="1" smtClean="0"/>
              <a:t>изпълнението</a:t>
            </a:r>
            <a:r>
              <a:rPr lang="ru-RU" dirty="0" smtClean="0"/>
              <a:t> на </a:t>
            </a:r>
            <a:r>
              <a:rPr lang="ru-RU" dirty="0" err="1" smtClean="0"/>
              <a:t>този</a:t>
            </a:r>
            <a:r>
              <a:rPr lang="ru-RU" dirty="0" smtClean="0"/>
              <a:t> </a:t>
            </a:r>
            <a:r>
              <a:rPr lang="ru-RU" dirty="0" err="1" smtClean="0"/>
              <a:t>показател</a:t>
            </a:r>
            <a:r>
              <a:rPr lang="ru-RU" dirty="0" smtClean="0"/>
              <a:t> </a:t>
            </a:r>
            <a:r>
              <a:rPr lang="ru-RU" dirty="0" err="1" smtClean="0"/>
              <a:t>следва</a:t>
            </a:r>
            <a:r>
              <a:rPr lang="ru-RU" dirty="0" smtClean="0"/>
              <a:t> да се </a:t>
            </a:r>
            <a:r>
              <a:rPr lang="ru-RU" dirty="0" err="1" smtClean="0"/>
              <a:t>отразяват</a:t>
            </a:r>
            <a:r>
              <a:rPr lang="ru-RU" dirty="0" smtClean="0"/>
              <a:t> и </a:t>
            </a:r>
            <a:r>
              <a:rPr lang="ru-RU" dirty="0" err="1" smtClean="0"/>
              <a:t>съответните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от </a:t>
            </a:r>
            <a:r>
              <a:rPr lang="ru-RU" dirty="0" err="1" smtClean="0"/>
              <a:t>ангажимента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се </a:t>
            </a:r>
            <a:r>
              <a:rPr lang="ru-RU" dirty="0" err="1" smtClean="0"/>
              <a:t>реализират</a:t>
            </a:r>
            <a:r>
              <a:rPr lang="ru-RU" dirty="0" smtClean="0"/>
              <a:t>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авансови</a:t>
            </a:r>
            <a:r>
              <a:rPr lang="ru-RU" dirty="0" smtClean="0"/>
              <a:t> </a:t>
            </a:r>
            <a:r>
              <a:rPr lang="ru-RU" dirty="0" err="1" smtClean="0"/>
              <a:t>плащания</a:t>
            </a:r>
            <a:r>
              <a:rPr lang="ru-RU" dirty="0" smtClean="0"/>
              <a:t>, </a:t>
            </a:r>
            <a:r>
              <a:rPr lang="ru-RU" dirty="0" err="1" smtClean="0"/>
              <a:t>тъй</a:t>
            </a:r>
            <a:r>
              <a:rPr lang="ru-RU" dirty="0" smtClean="0"/>
              <a:t>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тези</a:t>
            </a:r>
            <a:r>
              <a:rPr lang="ru-RU" dirty="0" smtClean="0"/>
              <a:t> </a:t>
            </a:r>
            <a:r>
              <a:rPr lang="ru-RU" dirty="0" err="1" smtClean="0"/>
              <a:t>плащания</a:t>
            </a:r>
            <a:r>
              <a:rPr lang="ru-RU" dirty="0" smtClean="0"/>
              <a:t> </a:t>
            </a:r>
            <a:r>
              <a:rPr lang="ru-RU" b="1" dirty="0" err="1" smtClean="0"/>
              <a:t>също</a:t>
            </a:r>
            <a:r>
              <a:rPr lang="ru-RU" b="1" dirty="0" smtClean="0"/>
              <a:t> </a:t>
            </a:r>
            <a:r>
              <a:rPr lang="ru-RU" b="1" dirty="0" err="1" smtClean="0"/>
              <a:t>представляват</a:t>
            </a:r>
            <a:r>
              <a:rPr lang="ru-RU" b="1" dirty="0" smtClean="0"/>
              <a:t> </a:t>
            </a:r>
            <a:r>
              <a:rPr lang="ru-RU" b="1" dirty="0" err="1" smtClean="0"/>
              <a:t>договорно</a:t>
            </a:r>
            <a:r>
              <a:rPr lang="ru-RU" b="1" dirty="0" smtClean="0"/>
              <a:t> </a:t>
            </a:r>
            <a:r>
              <a:rPr lang="ru-RU" b="1" dirty="0" err="1" smtClean="0"/>
              <a:t>задължение</a:t>
            </a:r>
            <a:r>
              <a:rPr lang="ru-RU" b="1" dirty="0" smtClean="0"/>
              <a:t>, независимо от </a:t>
            </a:r>
            <a:r>
              <a:rPr lang="ru-RU" b="1" dirty="0" err="1" smtClean="0"/>
              <a:t>това</a:t>
            </a:r>
            <a:r>
              <a:rPr lang="ru-RU" b="1" dirty="0" smtClean="0"/>
              <a:t>, </a:t>
            </a:r>
            <a:r>
              <a:rPr lang="ru-RU" b="1" dirty="0" err="1" smtClean="0"/>
              <a:t>кога</a:t>
            </a:r>
            <a:r>
              <a:rPr lang="ru-RU" b="1" dirty="0" smtClean="0"/>
              <a:t> </a:t>
            </a:r>
            <a:r>
              <a:rPr lang="ru-RU" b="1" dirty="0" err="1" smtClean="0"/>
              <a:t>ще</a:t>
            </a:r>
            <a:r>
              <a:rPr lang="ru-RU" b="1" dirty="0" smtClean="0"/>
              <a:t> </a:t>
            </a:r>
            <a:r>
              <a:rPr lang="ru-RU" b="1" dirty="0" err="1" smtClean="0"/>
              <a:t>бъдат</a:t>
            </a:r>
            <a:r>
              <a:rPr lang="ru-RU" b="1" dirty="0" smtClean="0"/>
              <a:t> </a:t>
            </a:r>
            <a:r>
              <a:rPr lang="ru-RU" b="1" dirty="0" err="1" smtClean="0"/>
              <a:t>извършени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 err="1" smtClean="0"/>
              <a:t>тази</a:t>
            </a:r>
            <a:r>
              <a:rPr lang="ru-RU" dirty="0" smtClean="0"/>
              <a:t> </a:t>
            </a:r>
            <a:r>
              <a:rPr lang="ru-RU" dirty="0" err="1" smtClean="0"/>
              <a:t>връзка</a:t>
            </a:r>
            <a:r>
              <a:rPr lang="ru-RU" dirty="0" smtClean="0"/>
              <a:t> при </a:t>
            </a:r>
            <a:r>
              <a:rPr lang="ru-RU" dirty="0" err="1" smtClean="0"/>
              <a:t>извършването</a:t>
            </a:r>
            <a:r>
              <a:rPr lang="ru-RU" dirty="0" smtClean="0"/>
              <a:t> на </a:t>
            </a:r>
            <a:r>
              <a:rPr lang="ru-RU" dirty="0" err="1" smtClean="0"/>
              <a:t>такива</a:t>
            </a:r>
            <a:r>
              <a:rPr lang="ru-RU" dirty="0" smtClean="0"/>
              <a:t> </a:t>
            </a:r>
            <a:r>
              <a:rPr lang="ru-RU" dirty="0" err="1" smtClean="0"/>
              <a:t>плащания</a:t>
            </a:r>
            <a:r>
              <a:rPr lang="ru-RU" dirty="0" smtClean="0"/>
              <a:t>, </a:t>
            </a:r>
            <a:r>
              <a:rPr lang="ru-RU" dirty="0" err="1" smtClean="0"/>
              <a:t>съответното</a:t>
            </a:r>
            <a:r>
              <a:rPr lang="ru-RU" dirty="0" smtClean="0"/>
              <a:t> </a:t>
            </a:r>
            <a:r>
              <a:rPr lang="ru-RU" dirty="0" err="1" smtClean="0"/>
              <a:t>счетоводно</a:t>
            </a:r>
            <a:r>
              <a:rPr lang="ru-RU" dirty="0" smtClean="0"/>
              <a:t> </a:t>
            </a:r>
            <a:r>
              <a:rPr lang="ru-RU" dirty="0" err="1" smtClean="0"/>
              <a:t>записване</a:t>
            </a:r>
            <a:r>
              <a:rPr lang="ru-RU" dirty="0" smtClean="0"/>
              <a:t> по </a:t>
            </a:r>
            <a:r>
              <a:rPr lang="ru-RU" b="1" dirty="0" smtClean="0"/>
              <a:t>сметка 4020 </a:t>
            </a:r>
            <a:r>
              <a:rPr lang="ru-RU" dirty="0" smtClean="0"/>
              <a:t>за </a:t>
            </a:r>
            <a:r>
              <a:rPr lang="ru-RU" dirty="0" err="1" smtClean="0"/>
              <a:t>тези</a:t>
            </a:r>
            <a:r>
              <a:rPr lang="ru-RU" dirty="0" smtClean="0"/>
              <a:t> </a:t>
            </a:r>
            <a:r>
              <a:rPr lang="ru-RU" dirty="0" err="1" smtClean="0"/>
              <a:t>плащания</a:t>
            </a:r>
            <a:r>
              <a:rPr lang="ru-RU" dirty="0" smtClean="0"/>
              <a:t> </a:t>
            </a:r>
            <a:r>
              <a:rPr lang="ru-RU" dirty="0" err="1" smtClean="0"/>
              <a:t>следва</a:t>
            </a:r>
            <a:r>
              <a:rPr lang="ru-RU" dirty="0" smtClean="0"/>
              <a:t> да се </a:t>
            </a:r>
            <a:r>
              <a:rPr lang="ru-RU" dirty="0" err="1" smtClean="0"/>
              <a:t>съпроводи</a:t>
            </a:r>
            <a:r>
              <a:rPr lang="ru-RU" dirty="0" smtClean="0"/>
              <a:t> и </a:t>
            </a:r>
            <a:r>
              <a:rPr lang="ru-RU" dirty="0" err="1" smtClean="0"/>
              <a:t>със</a:t>
            </a:r>
            <a:r>
              <a:rPr lang="ru-RU" dirty="0" smtClean="0"/>
              <a:t> </a:t>
            </a:r>
            <a:r>
              <a:rPr lang="ru-RU" dirty="0" err="1" smtClean="0"/>
              <a:t>съответните</a:t>
            </a:r>
            <a:r>
              <a:rPr lang="ru-RU" dirty="0" smtClean="0"/>
              <a:t> </a:t>
            </a:r>
            <a:r>
              <a:rPr lang="ru-RU" dirty="0" err="1" smtClean="0"/>
              <a:t>задбалансови</a:t>
            </a:r>
            <a:r>
              <a:rPr lang="ru-RU" dirty="0" smtClean="0"/>
              <a:t> </a:t>
            </a:r>
            <a:r>
              <a:rPr lang="ru-RU" dirty="0" err="1" smtClean="0"/>
              <a:t>записвания</a:t>
            </a:r>
            <a:r>
              <a:rPr lang="ru-RU" dirty="0" smtClean="0"/>
              <a:t> за реализация на </a:t>
            </a:r>
            <a:r>
              <a:rPr lang="ru-RU" dirty="0" err="1" smtClean="0"/>
              <a:t>ангажимента</a:t>
            </a:r>
            <a:r>
              <a:rPr lang="ru-RU" dirty="0" smtClean="0"/>
              <a:t> и за </a:t>
            </a:r>
            <a:r>
              <a:rPr lang="ru-RU" dirty="0" err="1" smtClean="0"/>
              <a:t>изпълнението</a:t>
            </a:r>
            <a:r>
              <a:rPr lang="ru-RU" dirty="0" smtClean="0"/>
              <a:t> на показателя „нови </a:t>
            </a:r>
            <a:r>
              <a:rPr lang="ru-RU" dirty="0" err="1" smtClean="0"/>
              <a:t>задължения</a:t>
            </a:r>
            <a:r>
              <a:rPr lang="ru-RU" dirty="0" smtClean="0"/>
              <a:t> за </a:t>
            </a:r>
            <a:r>
              <a:rPr lang="ru-RU" dirty="0" err="1" smtClean="0"/>
              <a:t>разходи</a:t>
            </a:r>
            <a:r>
              <a:rPr lang="ru-RU" dirty="0" smtClean="0"/>
              <a:t>“.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3800" b="1" i="1" dirty="0" smtClean="0">
                <a:solidFill>
                  <a:schemeClr val="tx1"/>
                </a:solidFill>
              </a:rPr>
              <a:t>Счетоводни статии след БЮ-4 от 2018 г. </a:t>
            </a:r>
          </a:p>
          <a:p>
            <a:pPr>
              <a:buNone/>
            </a:pPr>
            <a:endParaRPr lang="bg-BG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1. </a:t>
            </a:r>
            <a:r>
              <a:rPr lang="bg-BG" dirty="0" smtClean="0">
                <a:solidFill>
                  <a:schemeClr val="tx1"/>
                </a:solidFill>
              </a:rPr>
              <a:t>Сключване на договор: </a:t>
            </a: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9800/К-т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9200 </a:t>
            </a:r>
            <a:r>
              <a:rPr lang="bg-BG" dirty="0" smtClean="0">
                <a:solidFill>
                  <a:schemeClr val="tx1"/>
                </a:solidFill>
              </a:rPr>
              <a:t>                     50 000</a:t>
            </a:r>
          </a:p>
          <a:p>
            <a:pPr marL="514350" indent="-514350">
              <a:buNone/>
            </a:pPr>
            <a:r>
              <a:rPr lang="bg-BG" b="1" dirty="0" smtClean="0">
                <a:solidFill>
                  <a:schemeClr val="tx1"/>
                </a:solidFill>
              </a:rPr>
              <a:t>2. </a:t>
            </a:r>
            <a:r>
              <a:rPr lang="bg-BG" dirty="0" smtClean="0">
                <a:solidFill>
                  <a:schemeClr val="tx1"/>
                </a:solidFill>
              </a:rPr>
              <a:t>Издаване на фактура от доставчика за авансово плащане, </a:t>
            </a:r>
          </a:p>
          <a:p>
            <a:pPr marL="514350" indent="-514350">
              <a:buNone/>
            </a:pPr>
            <a:r>
              <a:rPr lang="bg-BG" dirty="0" smtClean="0">
                <a:solidFill>
                  <a:schemeClr val="tx1"/>
                </a:solidFill>
              </a:rPr>
              <a:t>съгласно  договор:  </a:t>
            </a:r>
            <a:r>
              <a:rPr lang="bg-BG" b="1" dirty="0" smtClean="0">
                <a:solidFill>
                  <a:schemeClr val="tx1"/>
                </a:solidFill>
              </a:rPr>
              <a:t>		                                                            х	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3. </a:t>
            </a:r>
            <a:r>
              <a:rPr lang="bg-BG" dirty="0" smtClean="0">
                <a:solidFill>
                  <a:schemeClr val="tx1"/>
                </a:solidFill>
              </a:rPr>
              <a:t>Превеждане на аванса :                 </a:t>
            </a: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4020/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5013</a:t>
            </a:r>
            <a:r>
              <a:rPr lang="bg-BG" b="1" dirty="0" smtClean="0">
                <a:solidFill>
                  <a:schemeClr val="tx1"/>
                </a:solidFill>
              </a:rPr>
              <a:t>      </a:t>
            </a:r>
            <a:r>
              <a:rPr lang="bg-BG" dirty="0" smtClean="0">
                <a:solidFill>
                  <a:schemeClr val="tx1"/>
                </a:solidFill>
              </a:rPr>
              <a:t>10 000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4</a:t>
            </a:r>
            <a:r>
              <a:rPr lang="bg-BG" dirty="0" smtClean="0">
                <a:solidFill>
                  <a:schemeClr val="tx1"/>
                </a:solidFill>
              </a:rPr>
              <a:t>. Реализиран ангажимент: </a:t>
            </a:r>
            <a:r>
              <a:rPr lang="bg-BG" i="1" dirty="0" smtClean="0">
                <a:solidFill>
                  <a:schemeClr val="tx1"/>
                </a:solidFill>
              </a:rPr>
              <a:t>Д-т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9200/ К-т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9803</a:t>
            </a:r>
            <a:r>
              <a:rPr lang="bg-BG" b="1" dirty="0" smtClean="0">
                <a:solidFill>
                  <a:schemeClr val="tx1"/>
                </a:solidFill>
              </a:rPr>
              <a:t>	               10 000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5.  Нови </a:t>
            </a:r>
            <a:r>
              <a:rPr lang="bg-BG" b="1" dirty="0" err="1" smtClean="0">
                <a:solidFill>
                  <a:schemeClr val="tx1"/>
                </a:solidFill>
              </a:rPr>
              <a:t>възн</a:t>
            </a:r>
            <a:r>
              <a:rPr lang="bg-BG" b="1" dirty="0" smtClean="0">
                <a:solidFill>
                  <a:schemeClr val="tx1"/>
                </a:solidFill>
              </a:rPr>
              <a:t>. задължения</a:t>
            </a:r>
            <a:r>
              <a:rPr lang="bg-BG" i="1" dirty="0" smtClean="0">
                <a:solidFill>
                  <a:schemeClr val="tx1"/>
                </a:solidFill>
              </a:rPr>
              <a:t> Д-т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9989/ К-т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9860                  </a:t>
            </a:r>
            <a:r>
              <a:rPr lang="bg-BG" b="1" dirty="0" smtClean="0">
                <a:solidFill>
                  <a:schemeClr val="tx1"/>
                </a:solidFill>
              </a:rPr>
              <a:t>10 000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6</a:t>
            </a:r>
            <a:r>
              <a:rPr lang="bg-BG" b="1" dirty="0" smtClean="0">
                <a:solidFill>
                  <a:schemeClr val="tx1"/>
                </a:solidFill>
              </a:rPr>
              <a:t>.  </a:t>
            </a:r>
            <a:r>
              <a:rPr lang="bg-BG" dirty="0" smtClean="0">
                <a:solidFill>
                  <a:schemeClr val="tx1"/>
                </a:solidFill>
              </a:rPr>
              <a:t>Доставени са материали: </a:t>
            </a: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3020		                  </a:t>
            </a:r>
            <a:r>
              <a:rPr lang="bg-BG" dirty="0" smtClean="0">
                <a:solidFill>
                  <a:schemeClr val="tx1"/>
                </a:solidFill>
              </a:rPr>
              <a:t>           50 000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bg-BG" b="1" dirty="0" smtClean="0">
                <a:solidFill>
                  <a:schemeClr val="tx1"/>
                </a:solidFill>
              </a:rPr>
              <a:t>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4020                                      </a:t>
            </a:r>
            <a:r>
              <a:rPr lang="bg-BG" dirty="0" smtClean="0">
                <a:solidFill>
                  <a:schemeClr val="tx1"/>
                </a:solidFill>
              </a:rPr>
              <a:t>10 000</a:t>
            </a: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bg-BG" b="1" dirty="0" smtClean="0">
                <a:solidFill>
                  <a:schemeClr val="tx1"/>
                </a:solidFill>
              </a:rPr>
              <a:t>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4010                                      </a:t>
            </a:r>
            <a:r>
              <a:rPr lang="bg-BG" dirty="0" smtClean="0">
                <a:solidFill>
                  <a:schemeClr val="tx1"/>
                </a:solidFill>
              </a:rPr>
              <a:t>40 000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7</a:t>
            </a:r>
            <a:r>
              <a:rPr lang="bg-BG" b="1" dirty="0" smtClean="0">
                <a:solidFill>
                  <a:schemeClr val="tx1"/>
                </a:solidFill>
              </a:rPr>
              <a:t>. </a:t>
            </a:r>
            <a:r>
              <a:rPr lang="bg-BG" dirty="0" smtClean="0">
                <a:solidFill>
                  <a:schemeClr val="tx1"/>
                </a:solidFill>
              </a:rPr>
              <a:t>Реализиран ангажимент: </a:t>
            </a:r>
            <a:r>
              <a:rPr lang="bg-BG" i="1" dirty="0" smtClean="0">
                <a:solidFill>
                  <a:schemeClr val="tx1"/>
                </a:solidFill>
              </a:rPr>
              <a:t>Д-т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9200/ К-т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9803</a:t>
            </a:r>
            <a:r>
              <a:rPr lang="bg-BG" b="1" dirty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                   40 000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8</a:t>
            </a:r>
            <a:r>
              <a:rPr lang="bg-BG" b="1" dirty="0" smtClean="0">
                <a:solidFill>
                  <a:schemeClr val="tx1"/>
                </a:solidFill>
              </a:rPr>
              <a:t>.</a:t>
            </a:r>
            <a:r>
              <a:rPr lang="bg-BG" dirty="0" smtClean="0">
                <a:solidFill>
                  <a:schemeClr val="tx1"/>
                </a:solidFill>
              </a:rPr>
              <a:t> Ново възникнало задължение: </a:t>
            </a:r>
            <a:r>
              <a:rPr lang="bg-BG" i="1" dirty="0" smtClean="0">
                <a:solidFill>
                  <a:schemeClr val="tx1"/>
                </a:solidFill>
              </a:rPr>
              <a:t>Д-т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9989/ К-т с/</a:t>
            </a:r>
            <a:r>
              <a:rPr lang="bg-BG" i="1" dirty="0" err="1" smtClean="0">
                <a:solidFill>
                  <a:schemeClr val="tx1"/>
                </a:solidFill>
              </a:rPr>
              <a:t>ка</a:t>
            </a:r>
            <a:r>
              <a:rPr lang="bg-BG" i="1" dirty="0" smtClean="0">
                <a:solidFill>
                  <a:schemeClr val="tx1"/>
                </a:solidFill>
              </a:rPr>
              <a:t> 9860        </a:t>
            </a:r>
            <a:r>
              <a:rPr lang="bg-BG" b="1" dirty="0" smtClean="0">
                <a:solidFill>
                  <a:schemeClr val="tx1"/>
                </a:solidFill>
              </a:rPr>
              <a:t>   40 000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 smtClean="0"/>
              <a:t>9</a:t>
            </a:r>
            <a:r>
              <a:rPr lang="bg-BG" b="1" dirty="0" smtClean="0"/>
              <a:t>. </a:t>
            </a:r>
            <a:r>
              <a:rPr lang="bg-BG" dirty="0" smtClean="0"/>
              <a:t>Изплатена разликата на доставчика: Д-т с/</a:t>
            </a:r>
            <a:r>
              <a:rPr lang="bg-BG" dirty="0" err="1" smtClean="0"/>
              <a:t>ка</a:t>
            </a:r>
            <a:r>
              <a:rPr lang="bg-BG" dirty="0" smtClean="0"/>
              <a:t> 4010/К-т с/</a:t>
            </a:r>
            <a:r>
              <a:rPr lang="bg-BG" dirty="0" err="1" smtClean="0"/>
              <a:t>ка</a:t>
            </a:r>
            <a:r>
              <a:rPr lang="bg-BG" dirty="0" smtClean="0"/>
              <a:t> 5013     40 000</a:t>
            </a:r>
          </a:p>
          <a:p>
            <a:pPr>
              <a:buNone/>
            </a:pPr>
            <a:endParaRPr lang="bg-BG" dirty="0" smtClean="0"/>
          </a:p>
          <a:p>
            <a:pPr>
              <a:buNone/>
            </a:pPr>
            <a:r>
              <a:rPr lang="bg-BG" b="1" dirty="0" smtClean="0"/>
              <a:t>!!! Равнение между сметка 9860 и 9803 във всеки момент.</a:t>
            </a:r>
            <a:endParaRPr lang="bg-B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		</a:t>
            </a:r>
            <a:r>
              <a:rPr lang="ru-RU" b="1" u="sng" dirty="0" smtClean="0"/>
              <a:t>т. 91 от ДДС № 08 от 21.12.2018 г.</a:t>
            </a: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sz="3100" dirty="0" smtClean="0"/>
              <a:t>		За </a:t>
            </a:r>
            <a:r>
              <a:rPr lang="ru-RU" sz="3100" dirty="0" err="1" smtClean="0"/>
              <a:t>отчитането</a:t>
            </a:r>
            <a:r>
              <a:rPr lang="ru-RU" sz="3100" dirty="0" smtClean="0"/>
              <a:t> на показателя „нови </a:t>
            </a:r>
            <a:r>
              <a:rPr lang="ru-RU" sz="3100" dirty="0" err="1" smtClean="0"/>
              <a:t>задължения</a:t>
            </a:r>
            <a:r>
              <a:rPr lang="ru-RU" sz="3100" dirty="0" smtClean="0"/>
              <a:t> за </a:t>
            </a:r>
            <a:r>
              <a:rPr lang="ru-RU" sz="3100" dirty="0" err="1" smtClean="0"/>
              <a:t>разходи</a:t>
            </a:r>
            <a:r>
              <a:rPr lang="ru-RU" sz="3100" dirty="0" smtClean="0"/>
              <a:t>“ </a:t>
            </a:r>
            <a:r>
              <a:rPr lang="ru-RU" sz="3100" b="1" i="1" dirty="0" smtClean="0"/>
              <a:t>при </a:t>
            </a:r>
            <a:r>
              <a:rPr lang="ru-RU" sz="3100" b="1" i="1" dirty="0" err="1" smtClean="0"/>
              <a:t>предоставяне</a:t>
            </a:r>
            <a:r>
              <a:rPr lang="ru-RU" sz="3100" b="1" i="1" dirty="0" smtClean="0"/>
              <a:t> на </a:t>
            </a:r>
            <a:r>
              <a:rPr lang="ru-RU" sz="3100" b="1" i="1" dirty="0" err="1" smtClean="0"/>
              <a:t>аванси</a:t>
            </a:r>
            <a:r>
              <a:rPr lang="ru-RU" sz="3100" b="1" i="1" dirty="0" smtClean="0"/>
              <a:t> </a:t>
            </a:r>
            <a:r>
              <a:rPr lang="ru-RU" sz="3100" b="1" i="1" dirty="0" err="1" smtClean="0"/>
              <a:t>на</a:t>
            </a:r>
            <a:r>
              <a:rPr lang="ru-RU" sz="3100" b="1" i="1" dirty="0" smtClean="0"/>
              <a:t> основание </a:t>
            </a:r>
            <a:r>
              <a:rPr lang="ru-RU" sz="3100" b="1" i="1" dirty="0" err="1" smtClean="0"/>
              <a:t>издадена</a:t>
            </a:r>
            <a:r>
              <a:rPr lang="ru-RU" sz="3100" b="1" i="1" dirty="0" smtClean="0"/>
              <a:t> </a:t>
            </a:r>
            <a:r>
              <a:rPr lang="ru-RU" sz="3100" b="1" i="1" dirty="0" err="1" smtClean="0"/>
              <a:t>заповед</a:t>
            </a:r>
            <a:r>
              <a:rPr lang="ru-RU" sz="3100" b="1" i="1" dirty="0" smtClean="0"/>
              <a:t> за командировка, </a:t>
            </a:r>
            <a:r>
              <a:rPr lang="ru-RU" sz="3100" dirty="0" err="1" smtClean="0"/>
              <a:t>може</a:t>
            </a:r>
            <a:r>
              <a:rPr lang="ru-RU" sz="3100" dirty="0" smtClean="0"/>
              <a:t> да се </a:t>
            </a:r>
            <a:r>
              <a:rPr lang="ru-RU" sz="3100" dirty="0" err="1" smtClean="0"/>
              <a:t>възприеме</a:t>
            </a:r>
            <a:r>
              <a:rPr lang="ru-RU" sz="3100" dirty="0" smtClean="0"/>
              <a:t> </a:t>
            </a:r>
            <a:r>
              <a:rPr lang="ru-RU" sz="3100" b="1" i="1" u="sng" dirty="0" smtClean="0"/>
              <a:t>подход</a:t>
            </a:r>
            <a:r>
              <a:rPr lang="ru-RU" sz="3100" b="1" i="1" dirty="0" smtClean="0"/>
              <a:t>, </a:t>
            </a:r>
            <a:r>
              <a:rPr lang="ru-RU" sz="3100" dirty="0" smtClean="0"/>
              <a:t>при </a:t>
            </a:r>
            <a:r>
              <a:rPr lang="ru-RU" sz="3100" dirty="0" err="1" smtClean="0"/>
              <a:t>който</a:t>
            </a:r>
            <a:r>
              <a:rPr lang="ru-RU" sz="3100" dirty="0" smtClean="0"/>
              <a:t> </a:t>
            </a:r>
            <a:r>
              <a:rPr lang="ru-RU" sz="3100" dirty="0" err="1" smtClean="0"/>
              <a:t>отчитането</a:t>
            </a:r>
            <a:r>
              <a:rPr lang="ru-RU" sz="3100" dirty="0" smtClean="0"/>
              <a:t> на </a:t>
            </a:r>
            <a:r>
              <a:rPr lang="ru-RU" sz="3100" dirty="0" err="1" smtClean="0"/>
              <a:t>реализацията</a:t>
            </a:r>
            <a:r>
              <a:rPr lang="ru-RU" sz="3100" dirty="0" smtClean="0"/>
              <a:t> </a:t>
            </a:r>
            <a:r>
              <a:rPr lang="ru-RU" sz="3100" dirty="0" err="1" smtClean="0"/>
              <a:t>на</a:t>
            </a:r>
            <a:r>
              <a:rPr lang="ru-RU" sz="3100" dirty="0" smtClean="0"/>
              <a:t> </a:t>
            </a:r>
            <a:r>
              <a:rPr lang="ru-RU" sz="3100" dirty="0" err="1" smtClean="0"/>
              <a:t>ангажимента</a:t>
            </a:r>
            <a:r>
              <a:rPr lang="ru-RU" sz="3100" dirty="0" smtClean="0"/>
              <a:t> и </a:t>
            </a:r>
            <a:r>
              <a:rPr lang="ru-RU" sz="3100" dirty="0" err="1" smtClean="0"/>
              <a:t>новите</a:t>
            </a:r>
            <a:r>
              <a:rPr lang="ru-RU" sz="3100" dirty="0" smtClean="0"/>
              <a:t> </a:t>
            </a:r>
            <a:r>
              <a:rPr lang="ru-RU" sz="3100" dirty="0" err="1" smtClean="0"/>
              <a:t>задължения</a:t>
            </a:r>
            <a:r>
              <a:rPr lang="ru-RU" sz="3100" dirty="0" smtClean="0"/>
              <a:t> за </a:t>
            </a:r>
            <a:r>
              <a:rPr lang="ru-RU" sz="3100" dirty="0" err="1" smtClean="0"/>
              <a:t>разходи</a:t>
            </a:r>
            <a:r>
              <a:rPr lang="ru-RU" sz="3100" dirty="0" smtClean="0"/>
              <a:t> да се </a:t>
            </a:r>
            <a:r>
              <a:rPr lang="ru-RU" sz="3100" dirty="0" err="1" smtClean="0"/>
              <a:t>извършва</a:t>
            </a:r>
            <a:r>
              <a:rPr lang="ru-RU" sz="3100" dirty="0" smtClean="0"/>
              <a:t> </a:t>
            </a:r>
            <a:r>
              <a:rPr lang="ru-RU" sz="3100" b="1" i="1" u="sng" dirty="0" smtClean="0"/>
              <a:t>на стадия на </a:t>
            </a:r>
            <a:r>
              <a:rPr lang="ru-RU" sz="3100" b="1" i="1" u="sng" dirty="0" err="1" smtClean="0"/>
              <a:t>предоставяне</a:t>
            </a:r>
            <a:r>
              <a:rPr lang="ru-RU" sz="3100" b="1" i="1" u="sng" dirty="0" smtClean="0"/>
              <a:t> </a:t>
            </a:r>
            <a:r>
              <a:rPr lang="ru-RU" sz="3100" b="1" i="1" u="sng" dirty="0" err="1" smtClean="0"/>
              <a:t>на</a:t>
            </a:r>
            <a:r>
              <a:rPr lang="ru-RU" sz="3100" b="1" i="1" u="sng" dirty="0" smtClean="0"/>
              <a:t> аванса</a:t>
            </a:r>
            <a:r>
              <a:rPr lang="ru-RU" sz="3100" u="sng" dirty="0" smtClean="0"/>
              <a:t> </a:t>
            </a:r>
            <a:r>
              <a:rPr lang="ru-RU" sz="3100" dirty="0" smtClean="0"/>
              <a:t>на служителя. В случай, </a:t>
            </a:r>
            <a:r>
              <a:rPr lang="ru-RU" sz="3100" dirty="0" err="1" smtClean="0"/>
              <a:t>че</a:t>
            </a:r>
            <a:r>
              <a:rPr lang="ru-RU" sz="3100" dirty="0" smtClean="0"/>
              <a:t> е </a:t>
            </a:r>
            <a:r>
              <a:rPr lang="ru-RU" sz="3100" dirty="0" err="1" smtClean="0"/>
              <a:t>налице</a:t>
            </a:r>
            <a:r>
              <a:rPr lang="ru-RU" sz="3100" dirty="0" smtClean="0"/>
              <a:t> неусвоен аванс, </a:t>
            </a:r>
            <a:r>
              <a:rPr lang="ru-RU" sz="3100" dirty="0" err="1" smtClean="0"/>
              <a:t>неусвоената</a:t>
            </a:r>
            <a:r>
              <a:rPr lang="ru-RU" sz="3100" dirty="0" smtClean="0"/>
              <a:t> сума </a:t>
            </a:r>
            <a:r>
              <a:rPr lang="ru-RU" sz="3100" dirty="0" err="1" smtClean="0"/>
              <a:t>следва</a:t>
            </a:r>
            <a:r>
              <a:rPr lang="ru-RU" sz="3100" dirty="0" smtClean="0"/>
              <a:t> да се </a:t>
            </a:r>
            <a:r>
              <a:rPr lang="ru-RU" sz="3100" dirty="0" err="1" smtClean="0"/>
              <a:t>сторнира</a:t>
            </a:r>
            <a:r>
              <a:rPr lang="ru-RU" sz="3100" dirty="0" smtClean="0"/>
              <a:t> от </a:t>
            </a:r>
            <a:r>
              <a:rPr lang="ru-RU" sz="3100" dirty="0" err="1" smtClean="0"/>
              <a:t>първоначално</a:t>
            </a:r>
            <a:r>
              <a:rPr lang="ru-RU" sz="3100" dirty="0" smtClean="0"/>
              <a:t> </a:t>
            </a:r>
            <a:r>
              <a:rPr lang="ru-RU" sz="3100" dirty="0" err="1" smtClean="0"/>
              <a:t>отчетената</a:t>
            </a:r>
            <a:r>
              <a:rPr lang="ru-RU" sz="3100" dirty="0" smtClean="0"/>
              <a:t> по </a:t>
            </a:r>
            <a:r>
              <a:rPr lang="ru-RU" sz="3100" dirty="0" err="1" smtClean="0"/>
              <a:t>съответните</a:t>
            </a:r>
            <a:r>
              <a:rPr lang="ru-RU" sz="3100" dirty="0" smtClean="0"/>
              <a:t> </a:t>
            </a:r>
            <a:r>
              <a:rPr lang="ru-RU" sz="3100" dirty="0" err="1" smtClean="0"/>
              <a:t>задбалансови</a:t>
            </a:r>
            <a:r>
              <a:rPr lang="ru-RU" sz="3100" dirty="0" smtClean="0"/>
              <a:t> сметки. </a:t>
            </a:r>
          </a:p>
          <a:p>
            <a:pPr algn="just">
              <a:buNone/>
            </a:pPr>
            <a:endParaRPr lang="ru-RU" sz="3100" dirty="0" smtClean="0"/>
          </a:p>
          <a:p>
            <a:pPr algn="just">
              <a:buNone/>
            </a:pPr>
            <a:r>
              <a:rPr lang="ru-RU" sz="3100" b="1" i="1" dirty="0" smtClean="0"/>
              <a:t>		</a:t>
            </a:r>
            <a:r>
              <a:rPr lang="ru-RU" sz="3100" b="1" i="1" u="sng" dirty="0" smtClean="0"/>
              <a:t>Друг </a:t>
            </a:r>
            <a:r>
              <a:rPr lang="ru-RU" sz="3100" b="1" i="1" u="sng" dirty="0" err="1" smtClean="0"/>
              <a:t>възможен</a:t>
            </a:r>
            <a:r>
              <a:rPr lang="ru-RU" sz="3100" b="1" i="1" u="sng" dirty="0" smtClean="0"/>
              <a:t> подход </a:t>
            </a:r>
            <a:r>
              <a:rPr lang="ru-RU" sz="3100" dirty="0" smtClean="0"/>
              <a:t>е </a:t>
            </a:r>
            <a:r>
              <a:rPr lang="ru-RU" sz="3100" dirty="0" err="1" smtClean="0"/>
              <a:t>отчитането</a:t>
            </a:r>
            <a:r>
              <a:rPr lang="ru-RU" sz="3100" dirty="0" smtClean="0"/>
              <a:t> на </a:t>
            </a:r>
            <a:r>
              <a:rPr lang="ru-RU" sz="3100" dirty="0" err="1" smtClean="0"/>
              <a:t>поетите</a:t>
            </a:r>
            <a:r>
              <a:rPr lang="ru-RU" sz="3100" dirty="0" smtClean="0"/>
              <a:t> </a:t>
            </a:r>
            <a:r>
              <a:rPr lang="ru-RU" sz="3100" dirty="0" err="1" smtClean="0"/>
              <a:t>ангажименти</a:t>
            </a:r>
            <a:r>
              <a:rPr lang="ru-RU" sz="3100" dirty="0" smtClean="0"/>
              <a:t> и </a:t>
            </a:r>
            <a:r>
              <a:rPr lang="ru-RU" sz="3100" dirty="0" err="1" smtClean="0"/>
              <a:t>новите</a:t>
            </a:r>
            <a:r>
              <a:rPr lang="ru-RU" sz="3100" dirty="0" smtClean="0"/>
              <a:t> </a:t>
            </a:r>
            <a:r>
              <a:rPr lang="ru-RU" sz="3100" dirty="0" err="1" smtClean="0"/>
              <a:t>задължения</a:t>
            </a:r>
            <a:r>
              <a:rPr lang="ru-RU" sz="3100" dirty="0" smtClean="0"/>
              <a:t> за </a:t>
            </a:r>
            <a:r>
              <a:rPr lang="ru-RU" sz="3100" dirty="0" err="1" smtClean="0"/>
              <a:t>разходи</a:t>
            </a:r>
            <a:r>
              <a:rPr lang="ru-RU" sz="3100" dirty="0" smtClean="0"/>
              <a:t> при командировки за сметка на </a:t>
            </a:r>
            <a:r>
              <a:rPr lang="ru-RU" sz="3100" dirty="0" err="1" smtClean="0"/>
              <a:t>отпуснатия</a:t>
            </a:r>
            <a:r>
              <a:rPr lang="ru-RU" sz="3100" dirty="0" smtClean="0"/>
              <a:t> </a:t>
            </a:r>
            <a:r>
              <a:rPr lang="ru-RU" sz="3100" dirty="0" err="1" smtClean="0"/>
              <a:t>на</a:t>
            </a:r>
            <a:r>
              <a:rPr lang="ru-RU" sz="3100" dirty="0" smtClean="0"/>
              <a:t> служителя аванс за командировка </a:t>
            </a:r>
            <a:r>
              <a:rPr lang="ru-RU" sz="3100" b="1" i="1" dirty="0" smtClean="0"/>
              <a:t>да се </a:t>
            </a:r>
            <a:r>
              <a:rPr lang="ru-RU" sz="3100" b="1" i="1" dirty="0" err="1" smtClean="0"/>
              <a:t>извършва</a:t>
            </a:r>
            <a:r>
              <a:rPr lang="ru-RU" sz="3100" b="1" i="1" dirty="0" smtClean="0"/>
              <a:t> </a:t>
            </a:r>
            <a:r>
              <a:rPr lang="ru-RU" sz="3100" b="1" i="1" u="sng" dirty="0" smtClean="0"/>
              <a:t>след </a:t>
            </a:r>
            <a:r>
              <a:rPr lang="ru-RU" sz="3100" b="1" i="1" u="sng" dirty="0" err="1" smtClean="0"/>
              <a:t>отчитането</a:t>
            </a:r>
            <a:r>
              <a:rPr lang="ru-RU" sz="3100" b="1" i="1" u="sng" dirty="0" smtClean="0"/>
              <a:t> на аванса. </a:t>
            </a:r>
            <a:endParaRPr lang="bg-BG" sz="3100" b="1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endParaRPr lang="bg-BG" sz="2400" b="1" i="1" dirty="0" smtClean="0"/>
          </a:p>
          <a:p>
            <a:pPr>
              <a:buNone/>
            </a:pPr>
            <a:r>
              <a:rPr lang="bg-BG" sz="2400" b="1" i="1" dirty="0" smtClean="0"/>
              <a:t>Пример:</a:t>
            </a:r>
          </a:p>
          <a:p>
            <a:pPr>
              <a:buNone/>
            </a:pPr>
            <a:r>
              <a:rPr lang="bg-BG" sz="2400" b="1" i="1" dirty="0" smtClean="0"/>
              <a:t>При подход</a:t>
            </a:r>
            <a:r>
              <a:rPr lang="bg-BG" sz="2400" i="1" dirty="0" smtClean="0"/>
              <a:t>: на етап предоставяне на аванс на командированото лице 1000 лв.</a:t>
            </a:r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4261/К-т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гр. 50      1000</a:t>
            </a:r>
          </a:p>
          <a:p>
            <a:pPr>
              <a:buNone/>
            </a:pPr>
            <a:r>
              <a:rPr lang="bg-BG" sz="2400" i="1" dirty="0" smtClean="0"/>
              <a:t>Д-т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9801/К-т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9803       1000</a:t>
            </a:r>
          </a:p>
          <a:p>
            <a:pPr>
              <a:buNone/>
            </a:pPr>
            <a:r>
              <a:rPr lang="bg-BG" sz="2400" i="1" dirty="0" smtClean="0"/>
              <a:t>Д-т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9989/К-т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9860       1000</a:t>
            </a:r>
          </a:p>
          <a:p>
            <a:pPr>
              <a:buNone/>
            </a:pPr>
            <a:r>
              <a:rPr lang="bg-BG" sz="2400" b="1" dirty="0" smtClean="0"/>
              <a:t>Усвоен аванс                                800</a:t>
            </a:r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от гр. 50/К-т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4261    200</a:t>
            </a:r>
          </a:p>
          <a:p>
            <a:pPr>
              <a:buNone/>
            </a:pPr>
            <a:r>
              <a:rPr lang="bg-BG" sz="2400" i="1" dirty="0" smtClean="0">
                <a:solidFill>
                  <a:srgbClr val="FF0000"/>
                </a:solidFill>
              </a:rPr>
              <a:t>Д-т с/</a:t>
            </a:r>
            <a:r>
              <a:rPr lang="bg-BG" sz="2400" i="1" dirty="0" err="1" smtClean="0">
                <a:solidFill>
                  <a:srgbClr val="FF0000"/>
                </a:solidFill>
              </a:rPr>
              <a:t>ка</a:t>
            </a:r>
            <a:r>
              <a:rPr lang="bg-BG" sz="2400" i="1" dirty="0" smtClean="0">
                <a:solidFill>
                  <a:srgbClr val="FF0000"/>
                </a:solidFill>
              </a:rPr>
              <a:t> 9801/К-т с/</a:t>
            </a:r>
            <a:r>
              <a:rPr lang="bg-BG" sz="2400" i="1" dirty="0" err="1" smtClean="0">
                <a:solidFill>
                  <a:srgbClr val="FF0000"/>
                </a:solidFill>
              </a:rPr>
              <a:t>ка</a:t>
            </a:r>
            <a:r>
              <a:rPr lang="bg-BG" sz="2400" i="1" dirty="0" smtClean="0">
                <a:solidFill>
                  <a:srgbClr val="FF0000"/>
                </a:solidFill>
              </a:rPr>
              <a:t> 9803          200</a:t>
            </a:r>
          </a:p>
          <a:p>
            <a:pPr>
              <a:buNone/>
            </a:pPr>
            <a:r>
              <a:rPr lang="bg-BG" sz="2400" i="1" dirty="0" smtClean="0">
                <a:solidFill>
                  <a:srgbClr val="FF0000"/>
                </a:solidFill>
              </a:rPr>
              <a:t>Д-т с/</a:t>
            </a:r>
            <a:r>
              <a:rPr lang="bg-BG" sz="2400" i="1" dirty="0" err="1" smtClean="0">
                <a:solidFill>
                  <a:srgbClr val="FF0000"/>
                </a:solidFill>
              </a:rPr>
              <a:t>ка</a:t>
            </a:r>
            <a:r>
              <a:rPr lang="bg-BG" sz="2400" i="1" dirty="0" smtClean="0">
                <a:solidFill>
                  <a:srgbClr val="FF0000"/>
                </a:solidFill>
              </a:rPr>
              <a:t> 9989/К-т с/</a:t>
            </a:r>
            <a:r>
              <a:rPr lang="bg-BG" sz="2400" i="1" dirty="0" err="1" smtClean="0">
                <a:solidFill>
                  <a:srgbClr val="FF0000"/>
                </a:solidFill>
              </a:rPr>
              <a:t>ка</a:t>
            </a:r>
            <a:r>
              <a:rPr lang="bg-BG" sz="2400" i="1" dirty="0" smtClean="0">
                <a:solidFill>
                  <a:srgbClr val="FF0000"/>
                </a:solidFill>
              </a:rPr>
              <a:t> 9860          200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b="1" i="1" dirty="0" smtClean="0"/>
              <a:t>При подход: </a:t>
            </a:r>
            <a:r>
              <a:rPr lang="bg-BG" sz="2400" i="1" dirty="0" smtClean="0"/>
              <a:t>на етап отчитане на разходите за командировка за 2200 лв.</a:t>
            </a:r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4261/К-т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гр. 50       1000</a:t>
            </a:r>
            <a:endParaRPr lang="bg-BG" sz="2400" i="1" dirty="0" smtClean="0"/>
          </a:p>
          <a:p>
            <a:pPr>
              <a:buNone/>
            </a:pPr>
            <a:r>
              <a:rPr lang="bg-BG" sz="2400" b="1" dirty="0" smtClean="0"/>
              <a:t>Д-т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</a:t>
            </a:r>
            <a:r>
              <a:rPr lang="bg-BG" sz="2400" b="1" dirty="0" err="1" smtClean="0"/>
              <a:t>подгр</a:t>
            </a:r>
            <a:r>
              <a:rPr lang="bg-BG" sz="2400" b="1" dirty="0" smtClean="0"/>
              <a:t>. 609/                    2200</a:t>
            </a:r>
          </a:p>
          <a:p>
            <a:pPr>
              <a:buNone/>
            </a:pPr>
            <a:r>
              <a:rPr lang="bg-BG" sz="2400" b="1" dirty="0" smtClean="0"/>
              <a:t>       К-т с/</a:t>
            </a:r>
            <a:r>
              <a:rPr lang="bg-BG" sz="2400" b="1" dirty="0" err="1" smtClean="0"/>
              <a:t>ка</a:t>
            </a:r>
            <a:r>
              <a:rPr lang="bg-BG" sz="2400" b="1" dirty="0" smtClean="0"/>
              <a:t> 4261                         1000</a:t>
            </a:r>
          </a:p>
          <a:p>
            <a:pPr>
              <a:buNone/>
            </a:pPr>
            <a:r>
              <a:rPr lang="bg-BG" sz="2400" b="1" dirty="0" smtClean="0"/>
              <a:t>       К-т гр. 50                               1200</a:t>
            </a:r>
          </a:p>
          <a:p>
            <a:pPr>
              <a:buNone/>
            </a:pPr>
            <a:r>
              <a:rPr lang="bg-BG" sz="2400" i="1" dirty="0" smtClean="0"/>
              <a:t>Д-т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9801/К-т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9803        2200</a:t>
            </a:r>
          </a:p>
          <a:p>
            <a:pPr>
              <a:buNone/>
            </a:pPr>
            <a:r>
              <a:rPr lang="bg-BG" sz="2400" i="1" dirty="0" smtClean="0"/>
              <a:t>Д-т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9989/К-т с/</a:t>
            </a:r>
            <a:r>
              <a:rPr lang="bg-BG" sz="2400" i="1" dirty="0" err="1" smtClean="0"/>
              <a:t>ка</a:t>
            </a:r>
            <a:r>
              <a:rPr lang="bg-BG" sz="2400" i="1" dirty="0" smtClean="0"/>
              <a:t> 9860        2200</a:t>
            </a:r>
          </a:p>
          <a:p>
            <a:pPr>
              <a:buNone/>
            </a:pPr>
            <a:endParaRPr lang="bg-BG" sz="2400" b="1" dirty="0" smtClean="0"/>
          </a:p>
          <a:p>
            <a:pPr>
              <a:buNone/>
            </a:pPr>
            <a:r>
              <a:rPr lang="bg-BG" sz="2400" b="1" dirty="0" smtClean="0"/>
              <a:t>Важно! Подходът следва да е унифициран за цялата система на ПРБ!</a:t>
            </a:r>
            <a:endParaRPr lang="bg-BG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bg-BG" sz="2800" dirty="0" smtClean="0"/>
              <a:t>		От МФ няма указание, но по аналогичен начин следва да се третира и предоставянето на </a:t>
            </a:r>
            <a:r>
              <a:rPr lang="bg-BG" sz="2800" b="1" i="1" u="sng" dirty="0" smtClean="0"/>
              <a:t>аванси на други подотчетни лица </a:t>
            </a:r>
            <a:r>
              <a:rPr lang="bg-BG" sz="2800" b="1" i="1" dirty="0" smtClean="0"/>
              <a:t> - </a:t>
            </a:r>
            <a:r>
              <a:rPr lang="bg-BG" sz="2800" i="1" dirty="0" smtClean="0"/>
              <a:t>например за закупуване на  материални запаси </a:t>
            </a:r>
            <a:r>
              <a:rPr lang="en-US" sz="2800" i="1" dirty="0" smtClean="0"/>
              <a:t>(</a:t>
            </a:r>
            <a:r>
              <a:rPr lang="bg-BG" sz="2800" i="1" dirty="0" smtClean="0"/>
              <a:t>гориво, канцеларски материали, хранителни продукти и др.</a:t>
            </a:r>
            <a:r>
              <a:rPr lang="en-US" sz="2800" i="1" dirty="0" smtClean="0"/>
              <a:t>)</a:t>
            </a:r>
            <a:r>
              <a:rPr lang="bg-BG" sz="2800" i="1" dirty="0" smtClean="0"/>
              <a:t>.</a:t>
            </a:r>
          </a:p>
          <a:p>
            <a:pPr>
              <a:buNone/>
            </a:pPr>
            <a:r>
              <a:rPr lang="bg-BG" b="1" i="1" dirty="0" smtClean="0"/>
              <a:t>		При подход: </a:t>
            </a:r>
            <a:r>
              <a:rPr lang="bg-BG" i="1" dirty="0" smtClean="0"/>
              <a:t>отчитане на разходите за закупуване на материални запаси за 2000 лв.</a:t>
            </a:r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4261/К-т с/</a:t>
            </a:r>
            <a:r>
              <a:rPr lang="bg-BG" b="1" dirty="0" err="1" smtClean="0"/>
              <a:t>ка</a:t>
            </a:r>
            <a:r>
              <a:rPr lang="bg-BG" b="1" dirty="0" smtClean="0"/>
              <a:t> 5011     </a:t>
            </a:r>
            <a:r>
              <a:rPr lang="bg-BG" dirty="0" smtClean="0"/>
              <a:t>2000 – с аванса</a:t>
            </a:r>
          </a:p>
          <a:p>
            <a:pPr>
              <a:buNone/>
            </a:pPr>
            <a:r>
              <a:rPr lang="bg-BG" b="1" dirty="0" smtClean="0"/>
              <a:t>Д-т с/</a:t>
            </a:r>
            <a:r>
              <a:rPr lang="bg-BG" b="1" dirty="0" err="1" smtClean="0"/>
              <a:t>ка</a:t>
            </a:r>
            <a:r>
              <a:rPr lang="bg-BG" b="1" dirty="0" smtClean="0"/>
              <a:t> 3020/К-т с/</a:t>
            </a:r>
            <a:r>
              <a:rPr lang="bg-BG" b="1" dirty="0" err="1" smtClean="0"/>
              <a:t>ка</a:t>
            </a:r>
            <a:r>
              <a:rPr lang="bg-BG" b="1" dirty="0" smtClean="0"/>
              <a:t> 4261     2000 </a:t>
            </a:r>
            <a:r>
              <a:rPr lang="bg-BG" dirty="0" smtClean="0"/>
              <a:t>– с доставката</a:t>
            </a:r>
          </a:p>
          <a:p>
            <a:pPr algn="just">
              <a:buNone/>
            </a:pPr>
            <a:r>
              <a:rPr lang="bg-BG" i="1" dirty="0" smtClean="0"/>
              <a:t>Д-т с/</a:t>
            </a:r>
            <a:r>
              <a:rPr lang="bg-BG" i="1" dirty="0" err="1" smtClean="0"/>
              <a:t>ка</a:t>
            </a:r>
            <a:r>
              <a:rPr lang="bg-BG" i="1" dirty="0" smtClean="0"/>
              <a:t> 9801/К-т с/</a:t>
            </a:r>
            <a:r>
              <a:rPr lang="bg-BG" i="1" dirty="0" err="1" smtClean="0"/>
              <a:t>ка</a:t>
            </a:r>
            <a:r>
              <a:rPr lang="bg-BG" i="1" dirty="0" smtClean="0"/>
              <a:t> 9803     </a:t>
            </a:r>
            <a:r>
              <a:rPr lang="bg-BG" dirty="0" smtClean="0"/>
              <a:t>2000 - </a:t>
            </a:r>
            <a:r>
              <a:rPr lang="bg-BG" i="1" dirty="0" smtClean="0"/>
              <a:t>при незабавна  </a:t>
            </a:r>
          </a:p>
          <a:p>
            <a:pPr algn="just">
              <a:buNone/>
            </a:pPr>
            <a:r>
              <a:rPr lang="bg-BG" i="1" dirty="0" smtClean="0"/>
              <a:t>                                                            реализация</a:t>
            </a:r>
          </a:p>
          <a:p>
            <a:pPr>
              <a:buNone/>
            </a:pPr>
            <a:r>
              <a:rPr lang="bg-BG" i="1" dirty="0" smtClean="0"/>
              <a:t>Д-т с/</a:t>
            </a:r>
            <a:r>
              <a:rPr lang="bg-BG" i="1" dirty="0" err="1" smtClean="0"/>
              <a:t>ка</a:t>
            </a:r>
            <a:r>
              <a:rPr lang="bg-BG" i="1" dirty="0" smtClean="0"/>
              <a:t> 9989/К-т с/</a:t>
            </a:r>
            <a:r>
              <a:rPr lang="bg-BG" i="1" dirty="0" err="1" smtClean="0"/>
              <a:t>ка</a:t>
            </a:r>
            <a:r>
              <a:rPr lang="bg-BG" i="1" dirty="0" smtClean="0"/>
              <a:t> 9860     </a:t>
            </a:r>
            <a:r>
              <a:rPr lang="bg-BG" dirty="0" smtClean="0"/>
              <a:t>2000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757222"/>
          </a:xfrm>
        </p:spPr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ДОПУСКАНИ ГРЕШКИ ПРЕЗ минали години</a:t>
            </a:r>
            <a:endParaRPr lang="bg-BG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buNone/>
            </a:pPr>
            <a:endParaRPr lang="bg-BG" sz="2000" dirty="0" smtClean="0"/>
          </a:p>
          <a:p>
            <a:pPr marL="457200" lvl="0" indent="-457200" algn="just">
              <a:buNone/>
            </a:pPr>
            <a:r>
              <a:rPr lang="bg-BG" sz="2000" b="1" dirty="0" smtClean="0"/>
              <a:t>		1</a:t>
            </a:r>
            <a:r>
              <a:rPr lang="bg-BG" sz="2000" dirty="0" smtClean="0"/>
              <a:t>. Допускат се грешки при осчетоводяването на предоставените </a:t>
            </a:r>
            <a:r>
              <a:rPr lang="bg-BG" sz="2000" b="1" i="1" dirty="0" smtClean="0"/>
              <a:t>аванси</a:t>
            </a:r>
            <a:r>
              <a:rPr lang="bg-BG" sz="2000" dirty="0" smtClean="0"/>
              <a:t> по договори, като се осчетоводява неправилно получената фактура от доставчика/изпълнителя, без да е налице данъчно събитие (не е преведен аванса). </a:t>
            </a:r>
          </a:p>
          <a:p>
            <a:pPr marL="457200" lvl="0" indent="-457200" algn="just">
              <a:buNone/>
            </a:pPr>
            <a:r>
              <a:rPr lang="bg-BG" sz="2000" dirty="0" smtClean="0"/>
              <a:t>       		Некоректно се съставя статията:</a:t>
            </a:r>
          </a:p>
          <a:p>
            <a:pPr algn="just">
              <a:buNone/>
            </a:pPr>
            <a:r>
              <a:rPr lang="bg-BG" sz="2000" b="1" dirty="0" smtClean="0"/>
              <a:t>       Д-т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4020</a:t>
            </a:r>
            <a:r>
              <a:rPr lang="bg-BG" sz="2000" dirty="0" smtClean="0"/>
              <a:t> </a:t>
            </a:r>
            <a:r>
              <a:rPr lang="bg-BG" sz="2000" i="1" dirty="0" smtClean="0"/>
              <a:t>Доставчици по аванси от страната</a:t>
            </a:r>
            <a:r>
              <a:rPr lang="bg-BG" sz="2000" dirty="0" smtClean="0"/>
              <a:t>  </a:t>
            </a:r>
          </a:p>
          <a:p>
            <a:pPr algn="just">
              <a:buNone/>
            </a:pPr>
            <a:r>
              <a:rPr lang="bg-BG" sz="2000" b="1" dirty="0" smtClean="0"/>
              <a:t>             К-т с/</a:t>
            </a:r>
            <a:r>
              <a:rPr lang="bg-BG" sz="2000" b="1" dirty="0" err="1" smtClean="0"/>
              <a:t>ка</a:t>
            </a:r>
            <a:r>
              <a:rPr lang="bg-BG" sz="2000" b="1" dirty="0" smtClean="0"/>
              <a:t> 4010 </a:t>
            </a:r>
            <a:r>
              <a:rPr lang="bg-BG" sz="2000" i="1" dirty="0" smtClean="0"/>
              <a:t>Задължения към доставчици от страната</a:t>
            </a:r>
          </a:p>
          <a:p>
            <a:pPr algn="just">
              <a:buNone/>
            </a:pPr>
            <a:endParaRPr lang="bg-BG" sz="2000" dirty="0" smtClean="0"/>
          </a:p>
          <a:p>
            <a:pPr algn="just">
              <a:buNone/>
            </a:pPr>
            <a:r>
              <a:rPr lang="bg-BG" sz="2000" dirty="0" smtClean="0"/>
              <a:t>    		  В този случай се кредитира неправилно пасивна сметка за задължение, а в същност такова няма, тъй като все още не е преведена авансовата сума. Пасивната сметка е наличие на обстоятелство, което изисква и </a:t>
            </a:r>
            <a:r>
              <a:rPr lang="bg-BG" sz="2000" dirty="0" err="1" smtClean="0"/>
              <a:t>задбалансово</a:t>
            </a:r>
            <a:r>
              <a:rPr lang="bg-BG" sz="2000" dirty="0" smtClean="0"/>
              <a:t> отчитане на реализирани поети ангажименти за разходи по кредита на сметка 9803, както и нови задължения за разходи по сметка 9860, а такива  все още няма. </a:t>
            </a:r>
          </a:p>
          <a:p>
            <a:pPr algn="just"/>
            <a:r>
              <a:rPr lang="bg-BG" sz="2000" dirty="0" smtClean="0"/>
              <a:t> </a:t>
            </a:r>
          </a:p>
          <a:p>
            <a:endParaRPr lang="bg-BG" sz="2000" dirty="0" smtClean="0"/>
          </a:p>
          <a:p>
            <a:pPr>
              <a:buNone/>
            </a:pPr>
            <a:endParaRPr lang="bg-BG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bg-BG" dirty="0" smtClean="0"/>
              <a:t>   		Обикновено при превеждане на аванса на доставчика се закрива </a:t>
            </a:r>
            <a:r>
              <a:rPr lang="bg-BG" b="1" dirty="0" smtClean="0"/>
              <a:t>сметка 4010</a:t>
            </a:r>
            <a:r>
              <a:rPr lang="bg-BG" dirty="0" smtClean="0"/>
              <a:t> като се </a:t>
            </a:r>
            <a:r>
              <a:rPr lang="bg-BG" dirty="0" err="1" smtClean="0"/>
              <a:t>дебитира</a:t>
            </a:r>
            <a:r>
              <a:rPr lang="bg-BG" dirty="0" smtClean="0"/>
              <a:t>, но бюджетните показатели вече са осчетоводени преди превода, което води до некоректен финансов отчет към тази дата.</a:t>
            </a:r>
            <a:endParaRPr lang="bg-BG" sz="2800" dirty="0" smtClean="0"/>
          </a:p>
          <a:p>
            <a:pPr algn="just">
              <a:buNone/>
            </a:pPr>
            <a:r>
              <a:rPr lang="bg-BG" dirty="0" smtClean="0"/>
              <a:t>   		Коректната счетоводна статия при превеждане на аванса е следната:</a:t>
            </a:r>
            <a:endParaRPr lang="bg-BG" sz="2800" dirty="0" smtClean="0"/>
          </a:p>
          <a:p>
            <a:pPr algn="just">
              <a:buNone/>
            </a:pPr>
            <a:r>
              <a:rPr lang="bg-BG" b="1" dirty="0" smtClean="0"/>
              <a:t>   Д-т с/</a:t>
            </a:r>
            <a:r>
              <a:rPr lang="bg-BG" b="1" dirty="0" err="1" smtClean="0"/>
              <a:t>ка</a:t>
            </a:r>
            <a:r>
              <a:rPr lang="bg-BG" b="1" dirty="0" smtClean="0"/>
              <a:t> 4020 </a:t>
            </a:r>
            <a:r>
              <a:rPr lang="bg-BG" i="1" dirty="0" smtClean="0"/>
              <a:t>Доставчици по аванси от страната</a:t>
            </a:r>
            <a:endParaRPr lang="bg-BG" sz="2800" dirty="0" smtClean="0"/>
          </a:p>
          <a:p>
            <a:pPr algn="just">
              <a:buNone/>
            </a:pPr>
            <a:r>
              <a:rPr lang="bg-BG" i="1" dirty="0" smtClean="0"/>
              <a:t>        </a:t>
            </a:r>
            <a:r>
              <a:rPr lang="bg-BG" dirty="0" smtClean="0"/>
              <a:t>  </a:t>
            </a:r>
            <a:r>
              <a:rPr lang="bg-BG" b="1" dirty="0" smtClean="0"/>
              <a:t>К-т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 50</a:t>
            </a:r>
            <a:r>
              <a:rPr lang="bg-BG" dirty="0" smtClean="0"/>
              <a:t> </a:t>
            </a:r>
            <a:r>
              <a:rPr lang="bg-BG" i="1" dirty="0" smtClean="0"/>
              <a:t>Парични средства</a:t>
            </a:r>
            <a:endParaRPr lang="bg-BG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dirty="0" smtClean="0"/>
              <a:t>   		 За правилното осчетоводяване на стопанската операция, при която се превежда аванс на доставчик или изпълнител е необходимо да се спазват разпоредбите на ЗДДС, а именно:</a:t>
            </a:r>
            <a:endParaRPr lang="bg-BG" sz="2800" dirty="0" smtClean="0"/>
          </a:p>
          <a:p>
            <a:pPr algn="just">
              <a:buNone/>
            </a:pPr>
            <a:r>
              <a:rPr lang="bg-BG" b="1" dirty="0" smtClean="0"/>
              <a:t>		Чл. 113, ал. 4.</a:t>
            </a:r>
            <a:r>
              <a:rPr lang="bg-BG" dirty="0" smtClean="0"/>
              <a:t> Фактурата се издава задължително не по-късно от 5 дни от датата на възникване на данъчното събитие за доставката, а в случаите на авансово плащане - не по-късно </a:t>
            </a:r>
            <a:r>
              <a:rPr lang="bg-BG" b="1" i="1" dirty="0" smtClean="0"/>
              <a:t>от 5 дни от датата на получаване на плащането</a:t>
            </a:r>
            <a:r>
              <a:rPr lang="bg-BG" dirty="0" smtClean="0"/>
              <a:t>.</a:t>
            </a:r>
            <a:endParaRPr lang="bg-BG" sz="2800" dirty="0" smtClean="0"/>
          </a:p>
          <a:p>
            <a:pPr algn="just">
              <a:buNone/>
            </a:pPr>
            <a:r>
              <a:rPr lang="bg-BG" dirty="0" smtClean="0"/>
              <a:t>		На основание именно на тази законова разпоредба коректното осчетоводяване при преведена авансова сума на доставчик/изпълнител е: </a:t>
            </a:r>
          </a:p>
          <a:p>
            <a:pPr algn="just">
              <a:buNone/>
            </a:pPr>
            <a:endParaRPr lang="bg-BG" dirty="0" smtClean="0"/>
          </a:p>
          <a:p>
            <a:pPr algn="just">
              <a:buNone/>
            </a:pPr>
            <a:r>
              <a:rPr lang="bg-BG" b="1" dirty="0" smtClean="0"/>
              <a:t>     Д-т с/</a:t>
            </a:r>
            <a:r>
              <a:rPr lang="bg-BG" b="1" dirty="0" err="1" smtClean="0"/>
              <a:t>ка</a:t>
            </a:r>
            <a:r>
              <a:rPr lang="bg-BG" b="1" dirty="0" smtClean="0"/>
              <a:t> 4020/К-т с/</a:t>
            </a:r>
            <a:r>
              <a:rPr lang="bg-BG" b="1" dirty="0" err="1" smtClean="0"/>
              <a:t>ка</a:t>
            </a:r>
            <a:r>
              <a:rPr lang="bg-BG" b="1" dirty="0" smtClean="0"/>
              <a:t> от гр. 50.</a:t>
            </a:r>
            <a:endParaRPr lang="bg-BG" sz="2800" dirty="0" smtClean="0"/>
          </a:p>
          <a:p>
            <a:pPr algn="just">
              <a:buNone/>
            </a:pPr>
            <a:endParaRPr lang="bg-BG" b="1" i="1" dirty="0" smtClean="0"/>
          </a:p>
          <a:p>
            <a:pPr algn="just">
              <a:buNone/>
            </a:pPr>
            <a:r>
              <a:rPr lang="bg-BG" b="1" i="1" dirty="0" smtClean="0"/>
              <a:t>		Извод:</a:t>
            </a:r>
          </a:p>
          <a:p>
            <a:pPr algn="just">
              <a:buNone/>
            </a:pPr>
            <a:r>
              <a:rPr lang="bg-BG" b="1" i="1" dirty="0" smtClean="0"/>
              <a:t>            Основанието за превеждане на аванса е клауза в сключения договор, а не получената фактура преди плащането.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bg-BG" sz="2900" b="1" dirty="0" smtClean="0"/>
              <a:t>		2. Не се прави разлика между </a:t>
            </a:r>
            <a:r>
              <a:rPr lang="bg-BG" sz="2900" b="1" u="sng" dirty="0" smtClean="0"/>
              <a:t>сметки 9808 и 9809</a:t>
            </a:r>
            <a:r>
              <a:rPr lang="bg-BG" sz="2900" b="1" dirty="0" smtClean="0"/>
              <a:t>,</a:t>
            </a:r>
            <a:r>
              <a:rPr lang="bg-BG" sz="2900" dirty="0" smtClean="0"/>
              <a:t> които се прилагат при различни счетоводни ситуации. </a:t>
            </a:r>
            <a:r>
              <a:rPr lang="bg-BG" sz="2900" b="1" dirty="0" smtClean="0"/>
              <a:t>Сметка 9808</a:t>
            </a:r>
            <a:r>
              <a:rPr lang="bg-BG" sz="2900" dirty="0" smtClean="0"/>
              <a:t> „</a:t>
            </a:r>
            <a:r>
              <a:rPr lang="bg-BG" sz="2900" i="1" dirty="0" smtClean="0"/>
              <a:t>Корекции в обема/стойността на поетите ангажименти за  разходи” </a:t>
            </a:r>
            <a:r>
              <a:rPr lang="bg-BG" sz="2900" dirty="0" smtClean="0"/>
              <a:t>се прилага в случаите, при които се </a:t>
            </a:r>
            <a:r>
              <a:rPr lang="bg-BG" sz="2900" b="1" i="1" dirty="0" smtClean="0"/>
              <a:t>коригира</a:t>
            </a:r>
            <a:r>
              <a:rPr lang="bg-BG" sz="2900" dirty="0" smtClean="0"/>
              <a:t> </a:t>
            </a:r>
            <a:r>
              <a:rPr lang="bg-BG" sz="2900" b="1" i="1" dirty="0" smtClean="0"/>
              <a:t>приблизителната стойност </a:t>
            </a:r>
            <a:r>
              <a:rPr lang="bg-BG" sz="2900" dirty="0" smtClean="0"/>
              <a:t>на поетия ангажимент за разходи до неговата фактическа стойност. </a:t>
            </a:r>
            <a:r>
              <a:rPr lang="bg-BG" sz="2900" b="1" dirty="0" smtClean="0"/>
              <a:t>Сметка 9809</a:t>
            </a:r>
            <a:r>
              <a:rPr lang="bg-BG" sz="2900" dirty="0" smtClean="0"/>
              <a:t> „</a:t>
            </a:r>
            <a:r>
              <a:rPr lang="bg-BG" sz="2900" i="1" dirty="0" smtClean="0"/>
              <a:t>Анулиране (</a:t>
            </a:r>
            <a:r>
              <a:rPr lang="bg-BG" sz="2900" i="1" dirty="0" err="1" smtClean="0"/>
              <a:t>канцелиране</a:t>
            </a:r>
            <a:r>
              <a:rPr lang="bg-BG" sz="2900" i="1" dirty="0" smtClean="0"/>
              <a:t>) на поети ангажименти за разходи” </a:t>
            </a:r>
            <a:r>
              <a:rPr lang="bg-BG" sz="2900" dirty="0" smtClean="0"/>
              <a:t>се прилага в случаите, когато </a:t>
            </a:r>
            <a:r>
              <a:rPr lang="bg-BG" sz="2900" b="1" i="1" dirty="0" smtClean="0"/>
              <a:t>цялостно или частично се прекратява </a:t>
            </a:r>
            <a:r>
              <a:rPr lang="bg-BG" sz="2900" dirty="0" smtClean="0"/>
              <a:t>изпълнението на вече сключен договор, с който е поет определен ангажимент за разходи.</a:t>
            </a:r>
          </a:p>
          <a:p>
            <a:pPr algn="just">
              <a:buNone/>
            </a:pPr>
            <a:endParaRPr lang="bg-BG" sz="2900" dirty="0" smtClean="0"/>
          </a:p>
          <a:p>
            <a:pPr algn="just">
              <a:buNone/>
            </a:pPr>
            <a:r>
              <a:rPr lang="bg-BG" sz="2900" b="1" dirty="0" smtClean="0"/>
              <a:t>		3</a:t>
            </a:r>
            <a:r>
              <a:rPr lang="bg-BG" sz="2900" dirty="0" smtClean="0"/>
              <a:t>. Между </a:t>
            </a:r>
            <a:r>
              <a:rPr lang="bg-BG" sz="2900" b="1" i="1" dirty="0" smtClean="0"/>
              <a:t>балансовите и </a:t>
            </a:r>
            <a:r>
              <a:rPr lang="bg-BG" sz="2900" b="1" i="1" dirty="0" err="1" smtClean="0"/>
              <a:t>задбалансовите</a:t>
            </a:r>
            <a:r>
              <a:rPr lang="bg-BG" sz="2900" b="1" i="1" dirty="0" smtClean="0"/>
              <a:t> сметки при отчитане на поетите ангажименти и новите възникнали задължения за разходи </a:t>
            </a:r>
            <a:r>
              <a:rPr lang="bg-BG" sz="2900" b="1" i="1" u="sng" dirty="0" smtClean="0"/>
              <a:t>съществува взаимовръзка</a:t>
            </a:r>
            <a:r>
              <a:rPr lang="bg-BG" sz="2900" dirty="0" smtClean="0"/>
              <a:t>. Допускат се грешки, като не се проследява намалението или увеличението по балансовите сметки и в тази връзка не се коригират </a:t>
            </a:r>
            <a:r>
              <a:rPr lang="bg-BG" sz="2900" dirty="0" err="1" smtClean="0"/>
              <a:t>задбалансовите</a:t>
            </a:r>
            <a:r>
              <a:rPr lang="bg-BG" sz="2900" dirty="0" smtClean="0"/>
              <a:t> бюджетни показатели при промяна на обстоятелствата.</a:t>
            </a:r>
          </a:p>
          <a:p>
            <a:pPr algn="just">
              <a:buNone/>
            </a:pPr>
            <a:r>
              <a:rPr lang="bg-BG" sz="2900" i="1" dirty="0" smtClean="0"/>
              <a:t>    </a:t>
            </a:r>
          </a:p>
          <a:p>
            <a:pPr algn="just">
              <a:buNone/>
            </a:pPr>
            <a:r>
              <a:rPr lang="bg-BG" sz="2900" i="1" dirty="0" smtClean="0"/>
              <a:t>     		Например </a:t>
            </a:r>
            <a:r>
              <a:rPr lang="bg-BG" sz="2900" dirty="0" smtClean="0"/>
              <a:t>при </a:t>
            </a:r>
            <a:r>
              <a:rPr lang="bg-BG" sz="2900" dirty="0" err="1" smtClean="0"/>
              <a:t>префактуриране</a:t>
            </a:r>
            <a:r>
              <a:rPr lang="bg-BG" sz="2900" dirty="0" smtClean="0"/>
              <a:t> на </a:t>
            </a:r>
            <a:r>
              <a:rPr lang="bg-BG" sz="2900" dirty="0" err="1" smtClean="0"/>
              <a:t>еленергия</a:t>
            </a:r>
            <a:r>
              <a:rPr lang="bg-BG" sz="2900" dirty="0" smtClean="0"/>
              <a:t> на външен потребител, коректните записвания са:  </a:t>
            </a:r>
          </a:p>
          <a:p>
            <a:pPr algn="just">
              <a:buNone/>
            </a:pPr>
            <a:r>
              <a:rPr lang="bg-BG" sz="2900" dirty="0" smtClean="0"/>
              <a:t>      Начислени разходи за електрическа енергия в общината за 2000 лв.:</a:t>
            </a:r>
          </a:p>
          <a:p>
            <a:pPr algn="just">
              <a:buNone/>
            </a:pPr>
            <a:r>
              <a:rPr lang="bg-BG" sz="2900" dirty="0" smtClean="0"/>
              <a:t>           </a:t>
            </a:r>
            <a:r>
              <a:rPr lang="bg-BG" sz="2900" b="1" dirty="0" smtClean="0"/>
              <a:t>Д-т с/</a:t>
            </a:r>
            <a:r>
              <a:rPr lang="bg-BG" sz="2900" b="1" dirty="0" err="1" smtClean="0"/>
              <a:t>ка</a:t>
            </a:r>
            <a:r>
              <a:rPr lang="bg-BG" sz="2900" b="1" dirty="0" smtClean="0"/>
              <a:t> 6010</a:t>
            </a:r>
            <a:r>
              <a:rPr lang="bg-BG" sz="2900" dirty="0" smtClean="0"/>
              <a:t> </a:t>
            </a:r>
            <a:r>
              <a:rPr lang="bg-BG" sz="2900" i="1" dirty="0" smtClean="0"/>
              <a:t>Разходи за горива, вода и енергия     </a:t>
            </a:r>
            <a:r>
              <a:rPr lang="bg-BG" sz="2900" dirty="0" smtClean="0"/>
              <a:t>                    2000                   </a:t>
            </a:r>
          </a:p>
          <a:p>
            <a:pPr algn="just">
              <a:buNone/>
            </a:pPr>
            <a:r>
              <a:rPr lang="bg-BG" sz="2900" dirty="0" smtClean="0"/>
              <a:t>                 </a:t>
            </a:r>
            <a:r>
              <a:rPr lang="bg-BG" sz="2900" b="1" dirty="0" smtClean="0"/>
              <a:t>К-т с/</a:t>
            </a:r>
            <a:r>
              <a:rPr lang="bg-BG" sz="2900" b="1" dirty="0" err="1" smtClean="0"/>
              <a:t>ка</a:t>
            </a:r>
            <a:r>
              <a:rPr lang="bg-BG" sz="2900" b="1" dirty="0" smtClean="0"/>
              <a:t> 4010 </a:t>
            </a:r>
            <a:r>
              <a:rPr lang="bg-BG" sz="2900" i="1" dirty="0" smtClean="0"/>
              <a:t>Задължения към доставчици от страната</a:t>
            </a:r>
            <a:r>
              <a:rPr lang="bg-BG" sz="2900" dirty="0" smtClean="0"/>
              <a:t>     2000       		</a:t>
            </a:r>
          </a:p>
          <a:p>
            <a:pPr algn="just">
              <a:buNone/>
            </a:pPr>
            <a:endParaRPr lang="bg-B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35784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</a:t>
            </a:r>
            <a:r>
              <a:rPr lang="ru-RU" b="1" dirty="0" err="1" smtClean="0">
                <a:solidFill>
                  <a:schemeClr val="tx1"/>
                </a:solidFill>
              </a:rPr>
              <a:t>Счетоводна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отчетност</a:t>
            </a:r>
            <a:r>
              <a:rPr lang="ru-RU" b="1" dirty="0" smtClean="0">
                <a:solidFill>
                  <a:schemeClr val="tx1"/>
                </a:solidFill>
              </a:rPr>
              <a:t> на </a:t>
            </a:r>
            <a:r>
              <a:rPr lang="ru-RU" b="1" dirty="0" err="1" smtClean="0">
                <a:solidFill>
                  <a:schemeClr val="tx1"/>
                </a:solidFill>
              </a:rPr>
              <a:t>задбалансовите</a:t>
            </a:r>
            <a:r>
              <a:rPr lang="ru-RU" b="1" dirty="0" smtClean="0">
                <a:solidFill>
                  <a:schemeClr val="tx1"/>
                </a:solidFill>
              </a:rPr>
              <a:t> сметки за </a:t>
            </a:r>
            <a:r>
              <a:rPr lang="ru-RU" b="1" dirty="0" err="1" smtClean="0">
                <a:solidFill>
                  <a:schemeClr val="tx1"/>
                </a:solidFill>
              </a:rPr>
              <a:t>поети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ангажименти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за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разходи</a:t>
            </a:r>
            <a:r>
              <a:rPr lang="ru-RU" b="1" dirty="0" smtClean="0">
                <a:solidFill>
                  <a:schemeClr val="tx1"/>
                </a:solidFill>
              </a:rPr>
              <a:t> (</a:t>
            </a:r>
            <a:r>
              <a:rPr lang="bg-BG" b="1" dirty="0" smtClean="0">
                <a:solidFill>
                  <a:schemeClr val="tx1"/>
                </a:solidFill>
              </a:rPr>
              <a:t>сметки </a:t>
            </a:r>
            <a:r>
              <a:rPr lang="ru-RU" b="1" dirty="0" smtClean="0">
                <a:solidFill>
                  <a:schemeClr val="tx1"/>
                </a:solidFill>
              </a:rPr>
              <a:t>9200, 9800,  9801, 9803, 9808, 9809)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600" i="1" dirty="0" smtClean="0">
                <a:solidFill>
                  <a:schemeClr val="tx1"/>
                </a:solidFill>
              </a:rPr>
              <a:t>	- понятия;</a:t>
            </a:r>
          </a:p>
          <a:p>
            <a:pPr>
              <a:buNone/>
            </a:pPr>
            <a:r>
              <a:rPr lang="ru-RU" sz="2600" i="1" dirty="0" smtClean="0">
                <a:solidFill>
                  <a:schemeClr val="tx1"/>
                </a:solidFill>
              </a:rPr>
              <a:t>	- </a:t>
            </a:r>
            <a:r>
              <a:rPr lang="ru-RU" sz="2600" i="1" dirty="0" err="1" smtClean="0">
                <a:solidFill>
                  <a:schemeClr val="tx1"/>
                </a:solidFill>
              </a:rPr>
              <a:t>видове</a:t>
            </a:r>
            <a:r>
              <a:rPr lang="ru-RU" sz="2600" i="1" dirty="0" smtClean="0">
                <a:solidFill>
                  <a:schemeClr val="tx1"/>
                </a:solidFill>
              </a:rPr>
              <a:t> договори;</a:t>
            </a:r>
          </a:p>
          <a:p>
            <a:pPr>
              <a:buNone/>
            </a:pPr>
            <a:r>
              <a:rPr lang="ru-RU" sz="2600" i="1" dirty="0" smtClean="0">
                <a:solidFill>
                  <a:schemeClr val="tx1"/>
                </a:solidFill>
              </a:rPr>
              <a:t>	- </a:t>
            </a:r>
            <a:r>
              <a:rPr lang="ru-RU" sz="2600" i="1" dirty="0" err="1" smtClean="0">
                <a:solidFill>
                  <a:schemeClr val="tx1"/>
                </a:solidFill>
              </a:rPr>
              <a:t>счетоводни</a:t>
            </a:r>
            <a:r>
              <a:rPr lang="ru-RU" sz="2600" i="1" dirty="0" smtClean="0">
                <a:solidFill>
                  <a:schemeClr val="tx1"/>
                </a:solidFill>
              </a:rPr>
              <a:t> </a:t>
            </a:r>
            <a:r>
              <a:rPr lang="ru-RU" sz="2600" i="1" dirty="0" err="1" smtClean="0">
                <a:solidFill>
                  <a:schemeClr val="tx1"/>
                </a:solidFill>
              </a:rPr>
              <a:t>статии</a:t>
            </a:r>
            <a:r>
              <a:rPr lang="ru-RU" sz="2600" i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dirty="0" smtClean="0"/>
              <a:t>		 </a:t>
            </a:r>
            <a:r>
              <a:rPr lang="bg-BG" sz="7200" dirty="0" smtClean="0"/>
              <a:t>Издължена сумата на НЕК:</a:t>
            </a:r>
          </a:p>
          <a:p>
            <a:pPr>
              <a:buNone/>
            </a:pPr>
            <a:r>
              <a:rPr lang="bg-BG" sz="7200" b="1" dirty="0" smtClean="0"/>
              <a:t>Д-т с/</a:t>
            </a:r>
            <a:r>
              <a:rPr lang="bg-BG" sz="7200" b="1" dirty="0" err="1" smtClean="0"/>
              <a:t>ка</a:t>
            </a:r>
            <a:r>
              <a:rPr lang="bg-BG" sz="7200" dirty="0" smtClean="0"/>
              <a:t> </a:t>
            </a:r>
            <a:r>
              <a:rPr lang="bg-BG" sz="7200" b="1" dirty="0" smtClean="0"/>
              <a:t>4010 </a:t>
            </a:r>
            <a:r>
              <a:rPr lang="bg-BG" sz="7200" i="1" dirty="0" smtClean="0"/>
              <a:t>Задължения към доставчици от страната</a:t>
            </a:r>
            <a:r>
              <a:rPr lang="bg-BG" sz="7200" dirty="0" smtClean="0"/>
              <a:t>     		2000</a:t>
            </a:r>
          </a:p>
          <a:p>
            <a:pPr>
              <a:buNone/>
            </a:pPr>
            <a:r>
              <a:rPr lang="bg-BG" sz="7200" b="1" dirty="0" smtClean="0"/>
              <a:t>      К-т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от гр. 50</a:t>
            </a:r>
            <a:r>
              <a:rPr lang="bg-BG" sz="7200" dirty="0" smtClean="0"/>
              <a:t> </a:t>
            </a:r>
            <a:r>
              <a:rPr lang="bg-BG" sz="7200" i="1" dirty="0" smtClean="0"/>
              <a:t>Парични средства</a:t>
            </a:r>
            <a:r>
              <a:rPr lang="bg-BG" sz="7200" dirty="0" smtClean="0"/>
              <a:t>                                     		2000</a:t>
            </a:r>
          </a:p>
          <a:p>
            <a:pPr>
              <a:buNone/>
            </a:pPr>
            <a:r>
              <a:rPr lang="bg-BG" sz="7200" dirty="0" smtClean="0"/>
              <a:t>            </a:t>
            </a:r>
            <a:r>
              <a:rPr lang="bg-BG" sz="7200" b="1" dirty="0" smtClean="0"/>
              <a:t>§ 10-16</a:t>
            </a:r>
            <a:r>
              <a:rPr lang="bg-BG" sz="7200" dirty="0" smtClean="0"/>
              <a:t> </a:t>
            </a:r>
            <a:r>
              <a:rPr lang="bg-BG" sz="7200" i="1" dirty="0" smtClean="0"/>
              <a:t>„Вода, горива и енергия”                                   </a:t>
            </a:r>
            <a:r>
              <a:rPr lang="bg-BG" sz="7200" dirty="0" smtClean="0"/>
              <a:t> 		2000</a:t>
            </a:r>
          </a:p>
          <a:p>
            <a:pPr>
              <a:buNone/>
            </a:pPr>
            <a:r>
              <a:rPr lang="bg-BG" sz="7200" dirty="0" smtClean="0"/>
              <a:t>                 </a:t>
            </a:r>
            <a:r>
              <a:rPr lang="bg-BG" sz="7200" b="1" dirty="0" smtClean="0"/>
              <a:t>§ 95-07</a:t>
            </a:r>
            <a:r>
              <a:rPr lang="bg-BG" sz="7200" dirty="0" smtClean="0"/>
              <a:t> </a:t>
            </a:r>
            <a:r>
              <a:rPr lang="bg-BG" sz="7200" i="1" dirty="0" smtClean="0"/>
              <a:t>„Наличност в левове по сметки в края на периода</a:t>
            </a:r>
            <a:r>
              <a:rPr lang="bg-BG" sz="7200" dirty="0" smtClean="0"/>
              <a:t> </a:t>
            </a:r>
            <a:r>
              <a:rPr lang="bg-BG" sz="7200" i="1" dirty="0" smtClean="0"/>
              <a:t>(+)</a:t>
            </a:r>
            <a:r>
              <a:rPr lang="bg-BG" sz="7200" dirty="0" smtClean="0"/>
              <a:t>”    2000</a:t>
            </a:r>
          </a:p>
          <a:p>
            <a:pPr>
              <a:buNone/>
            </a:pPr>
            <a:r>
              <a:rPr lang="bg-BG" sz="7200" dirty="0" smtClean="0"/>
              <a:t> </a:t>
            </a:r>
          </a:p>
          <a:p>
            <a:pPr>
              <a:buNone/>
            </a:pPr>
            <a:r>
              <a:rPr lang="bg-BG" sz="7200" i="1" dirty="0" smtClean="0"/>
              <a:t>   		  </a:t>
            </a:r>
            <a:r>
              <a:rPr lang="bg-BG" sz="7200" dirty="0" smtClean="0"/>
              <a:t>Осчетоводяване на двата бюджетни показателя:</a:t>
            </a:r>
            <a:r>
              <a:rPr lang="bg-BG" sz="7200" i="1" dirty="0" smtClean="0"/>
              <a:t> </a:t>
            </a:r>
            <a:endParaRPr lang="bg-BG" sz="7200" dirty="0" smtClean="0"/>
          </a:p>
          <a:p>
            <a:pPr>
              <a:buNone/>
            </a:pPr>
            <a:r>
              <a:rPr lang="bg-BG" sz="7200" i="1" dirty="0" smtClean="0"/>
              <a:t>       </a:t>
            </a:r>
            <a:r>
              <a:rPr lang="bg-BG" sz="7200" b="1" i="1" dirty="0" smtClean="0"/>
              <a:t>Д-т с/</a:t>
            </a:r>
            <a:r>
              <a:rPr lang="bg-BG" sz="7200" b="1" i="1" dirty="0" err="1" smtClean="0"/>
              <a:t>ка</a:t>
            </a:r>
            <a:r>
              <a:rPr lang="bg-BG" sz="7200" b="1" i="1" dirty="0" smtClean="0"/>
              <a:t> 9801</a:t>
            </a:r>
            <a:r>
              <a:rPr lang="bg-BG" sz="7200" i="1" dirty="0" smtClean="0"/>
              <a:t> Възникнали ангажименти за разходи с незабавна</a:t>
            </a:r>
          </a:p>
          <a:p>
            <a:pPr>
              <a:buNone/>
            </a:pPr>
            <a:r>
              <a:rPr lang="bg-BG" sz="7200" i="1" dirty="0" smtClean="0"/>
              <a:t>         реализация  						                2000</a:t>
            </a:r>
          </a:p>
          <a:p>
            <a:pPr>
              <a:buNone/>
            </a:pPr>
            <a:r>
              <a:rPr lang="bg-BG" sz="7200" b="1" i="1" dirty="0" smtClean="0"/>
              <a:t>              К-т с/</a:t>
            </a:r>
            <a:r>
              <a:rPr lang="bg-BG" sz="7200" b="1" i="1" dirty="0" err="1" smtClean="0"/>
              <a:t>ка</a:t>
            </a:r>
            <a:r>
              <a:rPr lang="bg-BG" sz="7200" b="1" i="1" dirty="0" smtClean="0"/>
              <a:t> 9803</a:t>
            </a:r>
            <a:r>
              <a:rPr lang="bg-BG" sz="7200" i="1" dirty="0" smtClean="0"/>
              <a:t> Реализирани ангажименти за разходи чрез плащане/</a:t>
            </a:r>
          </a:p>
          <a:p>
            <a:pPr>
              <a:buNone/>
            </a:pPr>
            <a:r>
              <a:rPr lang="bg-BG" sz="7200" i="1" dirty="0" smtClean="0"/>
              <a:t>               възникване  на задължение                                                                 	2000</a:t>
            </a:r>
          </a:p>
          <a:p>
            <a:pPr>
              <a:buNone/>
            </a:pPr>
            <a:r>
              <a:rPr lang="bg-BG" sz="7200" b="1" i="1" dirty="0" smtClean="0"/>
              <a:t> </a:t>
            </a:r>
            <a:endParaRPr lang="bg-BG" sz="7200" i="1" dirty="0" smtClean="0"/>
          </a:p>
          <a:p>
            <a:pPr>
              <a:buNone/>
            </a:pPr>
            <a:r>
              <a:rPr lang="bg-BG" sz="7200" i="1" dirty="0" smtClean="0"/>
              <a:t>          </a:t>
            </a:r>
            <a:r>
              <a:rPr lang="bg-BG" sz="7200" b="1" i="1" dirty="0" smtClean="0"/>
              <a:t>Д-т с/</a:t>
            </a:r>
            <a:r>
              <a:rPr lang="bg-BG" sz="7200" b="1" i="1" dirty="0" err="1" smtClean="0"/>
              <a:t>ка</a:t>
            </a:r>
            <a:r>
              <a:rPr lang="bg-BG" sz="7200" b="1" i="1" dirty="0" smtClean="0"/>
              <a:t> 9989</a:t>
            </a:r>
            <a:r>
              <a:rPr lang="bg-BG" sz="7200" i="1" dirty="0" smtClean="0"/>
              <a:t> Кореспондираща сметка за </a:t>
            </a:r>
            <a:r>
              <a:rPr lang="bg-BG" sz="7200" i="1" dirty="0" err="1" smtClean="0"/>
              <a:t>задбалансови</a:t>
            </a:r>
            <a:r>
              <a:rPr lang="bg-BG" sz="7200" i="1" dirty="0" smtClean="0"/>
              <a:t> пасиви        	 2000</a:t>
            </a:r>
          </a:p>
          <a:p>
            <a:pPr>
              <a:buNone/>
            </a:pPr>
            <a:r>
              <a:rPr lang="bg-BG" sz="7200" b="1" i="1" dirty="0" smtClean="0"/>
              <a:t>                К-т с/</a:t>
            </a:r>
            <a:r>
              <a:rPr lang="bg-BG" sz="7200" b="1" i="1" dirty="0" err="1" smtClean="0"/>
              <a:t>ка</a:t>
            </a:r>
            <a:r>
              <a:rPr lang="bg-BG" sz="7200" b="1" i="1" dirty="0" smtClean="0"/>
              <a:t> 9860</a:t>
            </a:r>
            <a:r>
              <a:rPr lang="bg-BG" sz="7200" i="1" dirty="0" smtClean="0"/>
              <a:t> Възникнали нови задължения за разходи                  	 2000   </a:t>
            </a:r>
          </a:p>
          <a:p>
            <a:pPr>
              <a:buNone/>
            </a:pPr>
            <a:endParaRPr lang="bg-BG" sz="7200" dirty="0" smtClean="0"/>
          </a:p>
          <a:p>
            <a:pPr>
              <a:buNone/>
            </a:pPr>
            <a:r>
              <a:rPr lang="bg-BG" sz="7200" dirty="0" smtClean="0"/>
              <a:t>       	</a:t>
            </a:r>
            <a:r>
              <a:rPr lang="bg-BG" sz="7200" dirty="0" err="1" smtClean="0"/>
              <a:t>Префактурирана</a:t>
            </a:r>
            <a:r>
              <a:rPr lang="bg-BG" sz="7200" dirty="0" smtClean="0"/>
              <a:t> на друг потребител на електрическа енергия за 200 лв. и отчитане й като възстановен разход:</a:t>
            </a:r>
          </a:p>
          <a:p>
            <a:pPr>
              <a:buNone/>
            </a:pPr>
            <a:r>
              <a:rPr lang="bg-BG" sz="7200" dirty="0" smtClean="0"/>
              <a:t>        </a:t>
            </a:r>
            <a:r>
              <a:rPr lang="bg-BG" sz="7200" b="1" dirty="0" smtClean="0"/>
              <a:t>Д-т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4110 </a:t>
            </a:r>
            <a:r>
              <a:rPr lang="bg-BG" sz="7200" i="1" dirty="0" smtClean="0"/>
              <a:t>Вземания от клиенти от страната, </a:t>
            </a:r>
            <a:r>
              <a:rPr lang="bg-BG" sz="7200" b="1" dirty="0" smtClean="0"/>
              <a:t>гр. 50                          </a:t>
            </a:r>
            <a:r>
              <a:rPr lang="bg-BG" sz="7200" dirty="0" smtClean="0"/>
              <a:t>200</a:t>
            </a:r>
          </a:p>
          <a:p>
            <a:pPr>
              <a:buNone/>
            </a:pPr>
            <a:r>
              <a:rPr lang="bg-BG" sz="7200" b="1" dirty="0" smtClean="0"/>
              <a:t>               К-т с/</a:t>
            </a:r>
            <a:r>
              <a:rPr lang="bg-BG" sz="7200" b="1" dirty="0" err="1" smtClean="0"/>
              <a:t>ка</a:t>
            </a:r>
            <a:r>
              <a:rPr lang="bg-BG" sz="7200" b="1" dirty="0" smtClean="0"/>
              <a:t> 6010 </a:t>
            </a:r>
            <a:r>
              <a:rPr lang="bg-BG" sz="7200" i="1" dirty="0" smtClean="0"/>
              <a:t>Разходи за горива, вода и енергия     </a:t>
            </a:r>
            <a:r>
              <a:rPr lang="bg-BG" sz="7200" dirty="0" smtClean="0"/>
              <a:t>                               200                   </a:t>
            </a:r>
          </a:p>
          <a:p>
            <a:pPr>
              <a:buNone/>
            </a:pPr>
            <a:r>
              <a:rPr lang="bg-BG" sz="7200" i="1" dirty="0" smtClean="0"/>
              <a:t> </a:t>
            </a:r>
            <a:endParaRPr lang="bg-BG" sz="7200" dirty="0" smtClean="0"/>
          </a:p>
          <a:p>
            <a:pPr>
              <a:buNone/>
            </a:pPr>
            <a:r>
              <a:rPr lang="bg-BG" sz="7200" b="1" dirty="0" smtClean="0"/>
              <a:t>         § 95-07</a:t>
            </a:r>
            <a:r>
              <a:rPr lang="bg-BG" sz="7200" dirty="0" smtClean="0"/>
              <a:t> </a:t>
            </a:r>
            <a:r>
              <a:rPr lang="bg-BG" sz="7200" i="1" dirty="0" smtClean="0"/>
              <a:t>„Наличност в левове по сметки в края на периода</a:t>
            </a:r>
            <a:r>
              <a:rPr lang="bg-BG" sz="7200" dirty="0" smtClean="0"/>
              <a:t> </a:t>
            </a:r>
            <a:r>
              <a:rPr lang="bg-BG" sz="7200" i="1" dirty="0" smtClean="0"/>
              <a:t>(-)</a:t>
            </a:r>
            <a:r>
              <a:rPr lang="bg-BG" sz="7200" dirty="0" smtClean="0"/>
              <a:t>”               200</a:t>
            </a:r>
          </a:p>
          <a:p>
            <a:pPr>
              <a:buNone/>
            </a:pPr>
            <a:r>
              <a:rPr lang="bg-BG" sz="7200" b="1" dirty="0" smtClean="0"/>
              <a:t>                 § 10-16 </a:t>
            </a:r>
            <a:r>
              <a:rPr lang="bg-BG" sz="7200" i="1" dirty="0" smtClean="0"/>
              <a:t>„Вода, горива и енергия”  (-)                                                 </a:t>
            </a:r>
            <a:r>
              <a:rPr lang="bg-BG" sz="7200" dirty="0" smtClean="0"/>
              <a:t>  200 </a:t>
            </a:r>
            <a:endParaRPr lang="bg-BG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bg-BG" dirty="0" smtClean="0">
                <a:solidFill>
                  <a:schemeClr val="tx1"/>
                </a:solidFill>
              </a:rPr>
              <a:t>		Червено </a:t>
            </a:r>
            <a:r>
              <a:rPr lang="bg-BG" dirty="0" err="1" smtClean="0">
                <a:solidFill>
                  <a:schemeClr val="tx1"/>
                </a:solidFill>
              </a:rPr>
              <a:t>сторно</a:t>
            </a:r>
            <a:r>
              <a:rPr lang="bg-BG" dirty="0" smtClean="0">
                <a:solidFill>
                  <a:schemeClr val="tx1"/>
                </a:solidFill>
              </a:rPr>
              <a:t> на </a:t>
            </a:r>
            <a:r>
              <a:rPr lang="bg-BG" dirty="0" err="1" smtClean="0">
                <a:solidFill>
                  <a:schemeClr val="tx1"/>
                </a:solidFill>
              </a:rPr>
              <a:t>префактурираната</a:t>
            </a:r>
            <a:r>
              <a:rPr lang="bg-BG" dirty="0" smtClean="0">
                <a:solidFill>
                  <a:schemeClr val="tx1"/>
                </a:solidFill>
              </a:rPr>
              <a:t> сума при бюджетните показатели:</a:t>
            </a:r>
          </a:p>
          <a:p>
            <a:pPr>
              <a:lnSpc>
                <a:spcPct val="120000"/>
              </a:lnSpc>
              <a:buNone/>
            </a:pPr>
            <a:r>
              <a:rPr lang="bg-BG" b="1" dirty="0" smtClean="0">
                <a:solidFill>
                  <a:srgbClr val="C00000"/>
                </a:solidFill>
              </a:rPr>
              <a:t>  </a:t>
            </a:r>
            <a:r>
              <a:rPr lang="bg-BG" sz="3300" b="1" dirty="0" smtClean="0">
                <a:solidFill>
                  <a:srgbClr val="C00000"/>
                </a:solidFill>
              </a:rPr>
              <a:t>Д-т с/</a:t>
            </a:r>
            <a:r>
              <a:rPr lang="bg-BG" sz="3300" b="1" dirty="0" err="1" smtClean="0">
                <a:solidFill>
                  <a:srgbClr val="C00000"/>
                </a:solidFill>
              </a:rPr>
              <a:t>ка</a:t>
            </a:r>
            <a:r>
              <a:rPr lang="bg-BG" sz="3300" b="1" dirty="0" smtClean="0">
                <a:solidFill>
                  <a:srgbClr val="C00000"/>
                </a:solidFill>
              </a:rPr>
              <a:t> 9801</a:t>
            </a:r>
            <a:r>
              <a:rPr lang="bg-BG" sz="3300" dirty="0" smtClean="0">
                <a:solidFill>
                  <a:srgbClr val="C00000"/>
                </a:solidFill>
              </a:rPr>
              <a:t> </a:t>
            </a:r>
            <a:r>
              <a:rPr lang="bg-BG" sz="3300" i="1" dirty="0" smtClean="0">
                <a:solidFill>
                  <a:srgbClr val="C00000"/>
                </a:solidFill>
              </a:rPr>
              <a:t>Възникнали ангажименти за разходи с незабавна реализация  </a:t>
            </a:r>
            <a:r>
              <a:rPr lang="bg-BG" sz="3300" dirty="0" smtClean="0">
                <a:solidFill>
                  <a:srgbClr val="C00000"/>
                </a:solidFill>
              </a:rPr>
              <a:t>  200</a:t>
            </a:r>
          </a:p>
          <a:p>
            <a:pPr>
              <a:lnSpc>
                <a:spcPct val="120000"/>
              </a:lnSpc>
              <a:buNone/>
            </a:pPr>
            <a:r>
              <a:rPr lang="bg-BG" sz="3300" b="1" dirty="0" smtClean="0">
                <a:solidFill>
                  <a:srgbClr val="C00000"/>
                </a:solidFill>
              </a:rPr>
              <a:t>         К-т с/</a:t>
            </a:r>
            <a:r>
              <a:rPr lang="bg-BG" sz="3300" b="1" dirty="0" err="1" smtClean="0">
                <a:solidFill>
                  <a:srgbClr val="C00000"/>
                </a:solidFill>
              </a:rPr>
              <a:t>ка</a:t>
            </a:r>
            <a:r>
              <a:rPr lang="bg-BG" sz="3300" b="1" dirty="0" smtClean="0">
                <a:solidFill>
                  <a:srgbClr val="C00000"/>
                </a:solidFill>
              </a:rPr>
              <a:t> 9803</a:t>
            </a:r>
            <a:r>
              <a:rPr lang="bg-BG" sz="3300" dirty="0" smtClean="0">
                <a:solidFill>
                  <a:srgbClr val="C00000"/>
                </a:solidFill>
              </a:rPr>
              <a:t> </a:t>
            </a:r>
            <a:r>
              <a:rPr lang="bg-BG" sz="3300" i="1" dirty="0" smtClean="0">
                <a:solidFill>
                  <a:srgbClr val="C00000"/>
                </a:solidFill>
              </a:rPr>
              <a:t>Реализирани ангажименти за разходи чрез плащане/</a:t>
            </a:r>
            <a:endParaRPr lang="bg-BG" sz="3300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bg-BG" sz="3300" i="1" dirty="0" smtClean="0">
                <a:solidFill>
                  <a:srgbClr val="C00000"/>
                </a:solidFill>
              </a:rPr>
              <a:t>          възникване  на задължение    - </a:t>
            </a:r>
            <a:r>
              <a:rPr lang="bg-BG" sz="3300" b="1" i="1" dirty="0" smtClean="0">
                <a:solidFill>
                  <a:srgbClr val="C00000"/>
                </a:solidFill>
              </a:rPr>
              <a:t>червено </a:t>
            </a:r>
            <a:r>
              <a:rPr lang="bg-BG" sz="3300" b="1" i="1" dirty="0" err="1" smtClean="0">
                <a:solidFill>
                  <a:srgbClr val="C00000"/>
                </a:solidFill>
              </a:rPr>
              <a:t>сторно</a:t>
            </a:r>
            <a:r>
              <a:rPr lang="bg-BG" sz="3300" i="1" dirty="0" smtClean="0">
                <a:solidFill>
                  <a:srgbClr val="C00000"/>
                </a:solidFill>
              </a:rPr>
              <a:t>                             </a:t>
            </a:r>
            <a:r>
              <a:rPr lang="bg-BG" sz="3300" dirty="0" smtClean="0">
                <a:solidFill>
                  <a:srgbClr val="C00000"/>
                </a:solidFill>
              </a:rPr>
              <a:t>              200                                 </a:t>
            </a:r>
          </a:p>
          <a:p>
            <a:pPr>
              <a:lnSpc>
                <a:spcPct val="120000"/>
              </a:lnSpc>
              <a:buNone/>
            </a:pPr>
            <a:r>
              <a:rPr lang="bg-BG" sz="3300" b="1" i="1" dirty="0" smtClean="0">
                <a:solidFill>
                  <a:srgbClr val="C00000"/>
                </a:solidFill>
              </a:rPr>
              <a:t> </a:t>
            </a:r>
            <a:endParaRPr lang="bg-BG" sz="3300" dirty="0" smtClean="0">
              <a:solidFill>
                <a:srgbClr val="C000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bg-BG" sz="3300" dirty="0" smtClean="0">
                <a:solidFill>
                  <a:srgbClr val="C00000"/>
                </a:solidFill>
              </a:rPr>
              <a:t>           </a:t>
            </a:r>
            <a:r>
              <a:rPr lang="bg-BG" sz="3300" b="1" dirty="0" smtClean="0">
                <a:solidFill>
                  <a:srgbClr val="C00000"/>
                </a:solidFill>
              </a:rPr>
              <a:t>Д-т с/</a:t>
            </a:r>
            <a:r>
              <a:rPr lang="bg-BG" sz="3300" b="1" dirty="0" err="1" smtClean="0">
                <a:solidFill>
                  <a:srgbClr val="C00000"/>
                </a:solidFill>
              </a:rPr>
              <a:t>ка</a:t>
            </a:r>
            <a:r>
              <a:rPr lang="bg-BG" sz="3300" b="1" dirty="0" smtClean="0">
                <a:solidFill>
                  <a:srgbClr val="C00000"/>
                </a:solidFill>
              </a:rPr>
              <a:t> 9989</a:t>
            </a:r>
            <a:r>
              <a:rPr lang="bg-BG" sz="3300" dirty="0" smtClean="0">
                <a:solidFill>
                  <a:srgbClr val="C00000"/>
                </a:solidFill>
              </a:rPr>
              <a:t> </a:t>
            </a:r>
            <a:r>
              <a:rPr lang="bg-BG" sz="3300" i="1" dirty="0" smtClean="0">
                <a:solidFill>
                  <a:srgbClr val="C00000"/>
                </a:solidFill>
              </a:rPr>
              <a:t>Кореспондираща сметка за </a:t>
            </a:r>
            <a:r>
              <a:rPr lang="bg-BG" sz="3300" i="1" dirty="0" err="1" smtClean="0">
                <a:solidFill>
                  <a:srgbClr val="C00000"/>
                </a:solidFill>
              </a:rPr>
              <a:t>задбалансови</a:t>
            </a:r>
            <a:r>
              <a:rPr lang="bg-BG" sz="3300" i="1" dirty="0" smtClean="0">
                <a:solidFill>
                  <a:srgbClr val="C00000"/>
                </a:solidFill>
              </a:rPr>
              <a:t> пасиви  </a:t>
            </a:r>
            <a:r>
              <a:rPr lang="bg-BG" sz="3300" dirty="0" smtClean="0">
                <a:solidFill>
                  <a:srgbClr val="C00000"/>
                </a:solidFill>
              </a:rPr>
              <a:t>              200</a:t>
            </a:r>
          </a:p>
          <a:p>
            <a:pPr>
              <a:lnSpc>
                <a:spcPct val="120000"/>
              </a:lnSpc>
              <a:buNone/>
            </a:pPr>
            <a:r>
              <a:rPr lang="bg-BG" sz="3300" b="1" dirty="0" smtClean="0">
                <a:solidFill>
                  <a:srgbClr val="C00000"/>
                </a:solidFill>
              </a:rPr>
              <a:t>                   К-т с/</a:t>
            </a:r>
            <a:r>
              <a:rPr lang="bg-BG" sz="3300" b="1" dirty="0" err="1" smtClean="0">
                <a:solidFill>
                  <a:srgbClr val="C00000"/>
                </a:solidFill>
              </a:rPr>
              <a:t>ка</a:t>
            </a:r>
            <a:r>
              <a:rPr lang="bg-BG" sz="3300" b="1" dirty="0" smtClean="0">
                <a:solidFill>
                  <a:srgbClr val="C00000"/>
                </a:solidFill>
              </a:rPr>
              <a:t> 9860</a:t>
            </a:r>
            <a:r>
              <a:rPr lang="bg-BG" sz="3300" dirty="0" smtClean="0">
                <a:solidFill>
                  <a:srgbClr val="C00000"/>
                </a:solidFill>
              </a:rPr>
              <a:t> </a:t>
            </a:r>
            <a:r>
              <a:rPr lang="bg-BG" sz="3300" i="1" dirty="0" smtClean="0">
                <a:solidFill>
                  <a:srgbClr val="C00000"/>
                </a:solidFill>
              </a:rPr>
              <a:t>Възникнали нови задължения за разходи             </a:t>
            </a:r>
            <a:r>
              <a:rPr lang="bg-BG" sz="3300" dirty="0" smtClean="0">
                <a:solidFill>
                  <a:srgbClr val="C00000"/>
                </a:solidFill>
              </a:rPr>
              <a:t>          200</a:t>
            </a:r>
          </a:p>
          <a:p>
            <a:pPr>
              <a:lnSpc>
                <a:spcPct val="120000"/>
              </a:lnSpc>
              <a:buNone/>
            </a:pPr>
            <a:r>
              <a:rPr lang="bg-BG" sz="3300" b="1" i="1" dirty="0" smtClean="0">
                <a:solidFill>
                  <a:srgbClr val="C00000"/>
                </a:solidFill>
              </a:rPr>
              <a:t>	              -червено </a:t>
            </a:r>
            <a:r>
              <a:rPr lang="bg-BG" sz="3300" b="1" i="1" dirty="0" err="1" smtClean="0">
                <a:solidFill>
                  <a:srgbClr val="C00000"/>
                </a:solidFill>
              </a:rPr>
              <a:t>сторно</a:t>
            </a:r>
            <a:r>
              <a:rPr lang="bg-BG" sz="3300" i="1" dirty="0" smtClean="0">
                <a:solidFill>
                  <a:srgbClr val="C00000"/>
                </a:solidFill>
              </a:rPr>
              <a:t>                             </a:t>
            </a:r>
            <a:r>
              <a:rPr lang="bg-BG" sz="3300" dirty="0" smtClean="0">
                <a:solidFill>
                  <a:srgbClr val="C00000"/>
                </a:solidFill>
              </a:rPr>
              <a:t>                 </a:t>
            </a:r>
          </a:p>
          <a:p>
            <a:pPr>
              <a:lnSpc>
                <a:spcPct val="120000"/>
              </a:lnSpc>
              <a:buNone/>
            </a:pPr>
            <a:r>
              <a:rPr lang="bg-BG" b="1" i="1" dirty="0" smtClean="0"/>
              <a:t> </a:t>
            </a:r>
            <a:endParaRPr lang="bg-BG" dirty="0" smtClean="0"/>
          </a:p>
          <a:p>
            <a:pPr algn="just">
              <a:lnSpc>
                <a:spcPct val="120000"/>
              </a:lnSpc>
              <a:buNone/>
            </a:pPr>
            <a:r>
              <a:rPr lang="bg-BG" sz="4400" dirty="0" smtClean="0"/>
              <a:t>  		4</a:t>
            </a:r>
            <a:r>
              <a:rPr lang="bg-BG" dirty="0" smtClean="0"/>
              <a:t>. </a:t>
            </a:r>
            <a:r>
              <a:rPr lang="bg-BG" sz="4400" dirty="0" smtClean="0">
                <a:solidFill>
                  <a:schemeClr val="tx1"/>
                </a:solidFill>
              </a:rPr>
              <a:t>Друга грешка е, че по кредита на </a:t>
            </a:r>
            <a:r>
              <a:rPr lang="bg-BG" sz="4400" b="1" dirty="0" smtClean="0">
                <a:solidFill>
                  <a:schemeClr val="tx1"/>
                </a:solidFill>
              </a:rPr>
              <a:t>сметка 9200</a:t>
            </a:r>
            <a:r>
              <a:rPr lang="bg-BG" sz="4400" dirty="0" smtClean="0">
                <a:solidFill>
                  <a:schemeClr val="tx1"/>
                </a:solidFill>
              </a:rPr>
              <a:t> при поемане на ангажимент за разходи чрез сключен договор </a:t>
            </a:r>
            <a:r>
              <a:rPr lang="bg-BG" sz="4400" b="1" i="1" u="sng" dirty="0" smtClean="0">
                <a:solidFill>
                  <a:schemeClr val="tx1"/>
                </a:solidFill>
              </a:rPr>
              <a:t>за повече от една година </a:t>
            </a:r>
            <a:r>
              <a:rPr lang="bg-BG" sz="4400" dirty="0" smtClean="0">
                <a:solidFill>
                  <a:schemeClr val="tx1"/>
                </a:solidFill>
              </a:rPr>
              <a:t>неправилно се отразява в кредита по </a:t>
            </a:r>
            <a:r>
              <a:rPr lang="bg-BG" sz="4400" b="1" dirty="0" smtClean="0">
                <a:solidFill>
                  <a:schemeClr val="tx1"/>
                </a:solidFill>
              </a:rPr>
              <a:t>сметка 9200</a:t>
            </a:r>
            <a:r>
              <a:rPr lang="bg-BG" sz="4400" dirty="0" smtClean="0">
                <a:solidFill>
                  <a:schemeClr val="tx1"/>
                </a:solidFill>
              </a:rPr>
              <a:t> само тази част от него, която се отнася за отчетната година, а не </a:t>
            </a:r>
            <a:r>
              <a:rPr lang="bg-BG" sz="4400" b="1" i="1" dirty="0" smtClean="0">
                <a:solidFill>
                  <a:schemeClr val="tx1"/>
                </a:solidFill>
              </a:rPr>
              <a:t>цялата стойност на договора</a:t>
            </a:r>
            <a:r>
              <a:rPr lang="bg-BG" sz="4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bg-BG" sz="4400" dirty="0" smtClean="0">
                <a:solidFill>
                  <a:schemeClr val="tx1"/>
                </a:solidFill>
              </a:rPr>
              <a:t>    		Коректното записване е, да се </a:t>
            </a:r>
            <a:r>
              <a:rPr lang="bg-BG" sz="4400" b="1" i="1" dirty="0" smtClean="0">
                <a:solidFill>
                  <a:schemeClr val="tx1"/>
                </a:solidFill>
              </a:rPr>
              <a:t>осчетоводи цялата стойност на договора</a:t>
            </a:r>
            <a:r>
              <a:rPr lang="bg-BG" sz="4400" dirty="0" smtClean="0">
                <a:solidFill>
                  <a:schemeClr val="tx1"/>
                </a:solidFill>
              </a:rPr>
              <a:t>, която се погасява с неговото изпълнение за всяка отчетна година. </a:t>
            </a:r>
            <a:endParaRPr lang="bg-BG" sz="4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10898"/>
          </a:xfrm>
        </p:spPr>
        <p:txBody>
          <a:bodyPr>
            <a:noAutofit/>
          </a:bodyPr>
          <a:lstStyle/>
          <a:p>
            <a:endParaRPr lang="bg-BG" sz="2400" dirty="0"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85728"/>
            <a:ext cx="8812088" cy="63836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lvl="0" indent="363538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</a:t>
            </a:r>
            <a:r>
              <a:rPr lang="bg-BG" b="1" dirty="0" smtClean="0">
                <a:solidFill>
                  <a:schemeClr val="tx1"/>
                </a:solidFill>
              </a:rPr>
              <a:t>ПОЕТИ АНГАЖИМЕНТИ ЗА РАЗХОДИ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lvl="0" indent="363538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bg-BG" dirty="0" smtClean="0">
                <a:solidFill>
                  <a:schemeClr val="tx1"/>
                </a:solidFill>
              </a:rPr>
              <a:t>Текущо през годината записванията по всички сметки от </a:t>
            </a:r>
            <a:r>
              <a:rPr lang="bg-BG" b="1" dirty="0" smtClean="0">
                <a:solidFill>
                  <a:schemeClr val="tx1"/>
                </a:solidFill>
              </a:rPr>
              <a:t>подгрупа 980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„Поети ангажименти за разходи – потоци” </a:t>
            </a:r>
            <a:r>
              <a:rPr lang="bg-BG" dirty="0" smtClean="0">
                <a:solidFill>
                  <a:schemeClr val="tx1"/>
                </a:solidFill>
              </a:rPr>
              <a:t>(с изключение на </a:t>
            </a:r>
            <a:r>
              <a:rPr lang="bg-BG" b="1" dirty="0" smtClean="0">
                <a:solidFill>
                  <a:schemeClr val="tx1"/>
                </a:solidFill>
              </a:rPr>
              <a:t>сметка 9801</a:t>
            </a:r>
            <a:r>
              <a:rPr lang="bg-BG" dirty="0" smtClean="0">
                <a:solidFill>
                  <a:schemeClr val="tx1"/>
                </a:solidFill>
              </a:rPr>
              <a:t>) се взимат в кореспонденция със </a:t>
            </a:r>
            <a:r>
              <a:rPr lang="bg-BG" b="1" dirty="0" smtClean="0">
                <a:solidFill>
                  <a:schemeClr val="tx1"/>
                </a:solidFill>
              </a:rPr>
              <a:t>сметка 9200</a:t>
            </a:r>
            <a:r>
              <a:rPr lang="bg-BG" dirty="0" smtClean="0">
                <a:solidFill>
                  <a:schemeClr val="tx1"/>
                </a:solidFill>
              </a:rPr>
              <a:t>  - като при увеличение на поетите ангажименти, съответната сметка от </a:t>
            </a:r>
            <a:r>
              <a:rPr lang="bg-BG" b="1" dirty="0" smtClean="0">
                <a:solidFill>
                  <a:schemeClr val="tx1"/>
                </a:solidFill>
              </a:rPr>
              <a:t>подгрупа  980</a:t>
            </a:r>
            <a:r>
              <a:rPr lang="bg-BG" dirty="0" smtClean="0">
                <a:solidFill>
                  <a:schemeClr val="tx1"/>
                </a:solidFill>
              </a:rPr>
              <a:t> се дебитира срещу кредитиране на </a:t>
            </a:r>
            <a:r>
              <a:rPr lang="bg-BG" b="1" dirty="0" smtClean="0">
                <a:solidFill>
                  <a:schemeClr val="tx1"/>
                </a:solidFill>
              </a:rPr>
              <a:t>сметка 9200,</a:t>
            </a:r>
            <a:r>
              <a:rPr lang="bg-BG" dirty="0" smtClean="0">
                <a:solidFill>
                  <a:schemeClr val="tx1"/>
                </a:solidFill>
              </a:rPr>
              <a:t> а при намаление и анулиране (канцелиране) се съставя обратно записване – </a:t>
            </a:r>
            <a:r>
              <a:rPr lang="bg-BG" b="1" dirty="0" smtClean="0">
                <a:solidFill>
                  <a:schemeClr val="tx1"/>
                </a:solidFill>
              </a:rPr>
              <a:t>сметка 9200</a:t>
            </a:r>
            <a:r>
              <a:rPr lang="bg-BG" dirty="0" smtClean="0">
                <a:solidFill>
                  <a:schemeClr val="tx1"/>
                </a:solidFill>
              </a:rPr>
              <a:t> се дебитира срещу кредитиране на сметка от </a:t>
            </a:r>
            <a:r>
              <a:rPr lang="bg-BG" b="1" dirty="0" smtClean="0">
                <a:solidFill>
                  <a:schemeClr val="tx1"/>
                </a:solidFill>
              </a:rPr>
              <a:t>подгрупа  980</a:t>
            </a:r>
            <a:r>
              <a:rPr lang="bg-BG" dirty="0" smtClean="0">
                <a:solidFill>
                  <a:schemeClr val="tx1"/>
                </a:solidFill>
              </a:rPr>
              <a:t>. </a:t>
            </a:r>
          </a:p>
          <a:p>
            <a:pPr marL="0" lvl="0" indent="363538"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0" indent="363538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В </a:t>
            </a:r>
            <a:r>
              <a:rPr lang="bg-BG" b="1" i="1" dirty="0" smtClean="0">
                <a:solidFill>
                  <a:schemeClr val="tx1"/>
                </a:solidFill>
              </a:rPr>
              <a:t>края на годината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всички сметки</a:t>
            </a:r>
            <a:r>
              <a:rPr lang="bg-BG" dirty="0" smtClean="0">
                <a:solidFill>
                  <a:schemeClr val="tx1"/>
                </a:solidFill>
              </a:rPr>
              <a:t> от </a:t>
            </a:r>
            <a:r>
              <a:rPr lang="bg-BG" b="1" dirty="0" smtClean="0">
                <a:solidFill>
                  <a:schemeClr val="tx1"/>
                </a:solidFill>
              </a:rPr>
              <a:t>подгрупа 980</a:t>
            </a:r>
            <a:r>
              <a:rPr lang="bg-BG" dirty="0" smtClean="0">
                <a:solidFill>
                  <a:schemeClr val="tx1"/>
                </a:solidFill>
              </a:rPr>
              <a:t> (включително и </a:t>
            </a:r>
            <a:r>
              <a:rPr lang="bg-BG" b="1" dirty="0" smtClean="0">
                <a:solidFill>
                  <a:schemeClr val="tx1"/>
                </a:solidFill>
              </a:rPr>
              <a:t>сметка 9801</a:t>
            </a:r>
            <a:r>
              <a:rPr lang="bg-BG" dirty="0" smtClean="0">
                <a:solidFill>
                  <a:schemeClr val="tx1"/>
                </a:solidFill>
              </a:rPr>
              <a:t>) се приключват със </a:t>
            </a:r>
            <a:r>
              <a:rPr lang="bg-BG" b="1" dirty="0" smtClean="0">
                <a:solidFill>
                  <a:schemeClr val="tx1"/>
                </a:solidFill>
              </a:rPr>
              <a:t>сметка 9989 заедно с приключването на сметките от раздели 6 </a:t>
            </a:r>
            <a:r>
              <a:rPr lang="bg-BG" i="1" dirty="0" smtClean="0">
                <a:solidFill>
                  <a:schemeClr val="tx1"/>
                </a:solidFill>
              </a:rPr>
              <a:t>Сметки за разходи </a:t>
            </a:r>
            <a:r>
              <a:rPr lang="bg-BG" b="1" dirty="0" smtClean="0">
                <a:solidFill>
                  <a:schemeClr val="tx1"/>
                </a:solidFill>
              </a:rPr>
              <a:t>и 7 със сметка 1201 </a:t>
            </a:r>
            <a:r>
              <a:rPr lang="bg-BG" i="1" dirty="0" smtClean="0">
                <a:solidFill>
                  <a:schemeClr val="tx1"/>
                </a:solidFill>
              </a:rPr>
              <a:t>Сметка за приходи и трансфери.</a:t>
            </a:r>
            <a:endParaRPr lang="bg-BG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42918"/>
            <a:ext cx="8812088" cy="588242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 marL="0" indent="363538"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	</a:t>
            </a:r>
            <a:r>
              <a:rPr lang="bg-BG" sz="8000" b="1" dirty="0" smtClean="0">
                <a:solidFill>
                  <a:schemeClr val="tx1"/>
                </a:solidFill>
              </a:rPr>
              <a:t>"Поети ангажименти за разходи"</a:t>
            </a:r>
            <a:r>
              <a:rPr lang="bg-BG" sz="8000" dirty="0" smtClean="0">
                <a:solidFill>
                  <a:schemeClr val="tx1"/>
                </a:solidFill>
              </a:rPr>
              <a:t> са клаузи на договори, разпоредби на нормативни и административни актове, съдебни и арбитражни решения, които </a:t>
            </a:r>
            <a:r>
              <a:rPr lang="bg-BG" sz="8000" b="1" u="sng" dirty="0" smtClean="0">
                <a:solidFill>
                  <a:schemeClr val="tx1"/>
                </a:solidFill>
              </a:rPr>
              <a:t>обвързват</a:t>
            </a:r>
            <a:r>
              <a:rPr lang="bg-BG" sz="8000" dirty="0" smtClean="0">
                <a:solidFill>
                  <a:schemeClr val="tx1"/>
                </a:solidFill>
              </a:rPr>
              <a:t> бюджетните организации с бъдещи плащания за разходи и/или нови задължения за разходи с </a:t>
            </a:r>
            <a:r>
              <a:rPr lang="bg-BG" sz="8000" b="1" u="sng" dirty="0" err="1" smtClean="0">
                <a:solidFill>
                  <a:schemeClr val="tx1"/>
                </a:solidFill>
              </a:rPr>
              <a:t>определима</a:t>
            </a:r>
            <a:r>
              <a:rPr lang="bg-BG" sz="8000" b="1" u="sng" dirty="0" smtClean="0">
                <a:solidFill>
                  <a:schemeClr val="tx1"/>
                </a:solidFill>
              </a:rPr>
              <a:t> стойност, </a:t>
            </a:r>
            <a:r>
              <a:rPr lang="bg-BG" sz="8000" dirty="0" smtClean="0">
                <a:solidFill>
                  <a:schemeClr val="tx1"/>
                </a:solidFill>
              </a:rPr>
              <a:t>с изключение на: разходите за персонал, пенсии и приравнени на тях плащания, лихви по дълга (включително по гарантирания от държавата и общините дълг), както и разходите за данъци и други публични държавни и общински вземания </a:t>
            </a:r>
            <a:r>
              <a:rPr lang="en-US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9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</a:t>
            </a:r>
            <a:r>
              <a:rPr lang="bg-BG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 от § 1 на ДР на ЗПФ</a:t>
            </a:r>
            <a:r>
              <a:rPr lang="en-US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8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363538"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- </a:t>
            </a:r>
            <a:r>
              <a:rPr lang="bg-BG" sz="8000" b="1" i="1" u="sng" dirty="0" smtClean="0">
                <a:solidFill>
                  <a:schemeClr val="tx1"/>
                </a:solidFill>
              </a:rPr>
              <a:t>обвързат</a:t>
            </a:r>
            <a:r>
              <a:rPr lang="en-US" sz="8000" b="1" i="1" u="sng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– означава, че е налице поет ангажимент само в размера на очакваното/ реално финансиране  на договора, по който бюджетната организация  очаква / или се обвързва да извърши определени плащания, т.е. токова колкото очакваме да платим по даден договор за 1, 2 или повече години.</a:t>
            </a:r>
          </a:p>
          <a:p>
            <a:pPr marL="0" indent="363538" algn="just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	</a:t>
            </a:r>
            <a:r>
              <a:rPr lang="en-US" sz="8000" i="1" dirty="0" smtClean="0">
                <a:solidFill>
                  <a:schemeClr val="tx1"/>
                </a:solidFill>
              </a:rPr>
              <a:t>- </a:t>
            </a:r>
            <a:r>
              <a:rPr lang="bg-BG" sz="8000" b="1" i="1" u="sng" dirty="0" smtClean="0">
                <a:solidFill>
                  <a:schemeClr val="tx1"/>
                </a:solidFill>
              </a:rPr>
              <a:t>с определима</a:t>
            </a:r>
            <a:r>
              <a:rPr lang="bg-BG" sz="8000" b="1" i="1" dirty="0" smtClean="0">
                <a:solidFill>
                  <a:schemeClr val="tx1"/>
                </a:solidFill>
              </a:rPr>
              <a:t> стойност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договор , в който има други параметри , но няма точно определена стойност; или договор, в който съществува запис „до......лв.”</a:t>
            </a:r>
          </a:p>
          <a:p>
            <a:pPr marL="0" indent="363538"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marL="0" indent="363538"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!!!! Или определената стойност е точно фиксираната сума в договора, а определима стойност е приблизителната стойност, с която бюджетната организация е обвързана с бъдещо плащане/или задължение.</a:t>
            </a:r>
            <a:endParaRPr lang="bg-BG" sz="8000" b="1" dirty="0" smtClean="0">
              <a:solidFill>
                <a:schemeClr val="tx1"/>
              </a:solidFill>
            </a:endParaRPr>
          </a:p>
          <a:p>
            <a:pPr marL="0" indent="363538" algn="just"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 marL="0" indent="363538" algn="just">
              <a:buNone/>
            </a:pPr>
            <a:endParaRPr lang="bg-BG" sz="4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409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Видове договори</a:t>
            </a:r>
            <a:endParaRPr lang="bg-BG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	</a:t>
            </a:r>
            <a:r>
              <a:rPr lang="bg-BG" sz="2600" b="1" i="1" dirty="0" smtClean="0">
                <a:solidFill>
                  <a:srgbClr val="C00000"/>
                </a:solidFill>
              </a:rPr>
              <a:t>Примери: </a:t>
            </a:r>
            <a:r>
              <a:rPr lang="bg-BG" sz="2600" u="sng" dirty="0" smtClean="0">
                <a:solidFill>
                  <a:schemeClr val="tx1"/>
                </a:solidFill>
              </a:rPr>
              <a:t>1. </a:t>
            </a:r>
            <a:r>
              <a:rPr lang="bg-BG" sz="2600" b="1" u="sng" dirty="0" smtClean="0">
                <a:solidFill>
                  <a:schemeClr val="tx1"/>
                </a:solidFill>
              </a:rPr>
              <a:t>Рамков договор </a:t>
            </a:r>
            <a:r>
              <a:rPr lang="bg-BG" sz="2600" dirty="0" smtClean="0">
                <a:solidFill>
                  <a:schemeClr val="tx1"/>
                </a:solidFill>
              </a:rPr>
              <a:t>– само договор с текст, без параметри:</a:t>
            </a:r>
          </a:p>
          <a:p>
            <a:pPr>
              <a:buNone/>
            </a:pPr>
            <a:r>
              <a:rPr lang="bg-BG" sz="2600" i="1" dirty="0" smtClean="0">
                <a:solidFill>
                  <a:schemeClr val="tx1"/>
                </a:solidFill>
              </a:rPr>
              <a:t>     		Например </a:t>
            </a:r>
            <a:r>
              <a:rPr lang="bg-BG" sz="2600" dirty="0" smtClean="0">
                <a:solidFill>
                  <a:schemeClr val="tx1"/>
                </a:solidFill>
              </a:rPr>
              <a:t>договор с НЕК, с В и К, Топлофикация и др. </a:t>
            </a:r>
            <a:r>
              <a:rPr lang="en-US" sz="2600" dirty="0" smtClean="0">
                <a:solidFill>
                  <a:schemeClr val="tx1"/>
                </a:solidFill>
              </a:rPr>
              <a:t>(</a:t>
            </a:r>
            <a:r>
              <a:rPr lang="bg-BG" sz="2600" i="1" dirty="0" smtClean="0">
                <a:solidFill>
                  <a:schemeClr val="tx1"/>
                </a:solidFill>
              </a:rPr>
              <a:t>без</a:t>
            </a:r>
            <a:r>
              <a:rPr lang="bg-BG" sz="2600" dirty="0" smtClean="0">
                <a:solidFill>
                  <a:schemeClr val="tx1"/>
                </a:solidFill>
              </a:rPr>
              <a:t> </a:t>
            </a:r>
            <a:r>
              <a:rPr lang="bg-BG" sz="2600" i="1" dirty="0" smtClean="0">
                <a:solidFill>
                  <a:schemeClr val="tx1"/>
                </a:solidFill>
              </a:rPr>
              <a:t>количества, ед. цена и стойност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  <a:r>
              <a:rPr lang="bg-BG" sz="2600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	Тъй като в неговия обхват не са включени параметри, изпълнението се третира като незабавна реализация  с всяка получена фактура и всяко регулярно плащане. Не се прилага </a:t>
            </a:r>
            <a:r>
              <a:rPr lang="bg-BG" sz="2600" b="1" dirty="0" smtClean="0">
                <a:solidFill>
                  <a:schemeClr val="tx1"/>
                </a:solidFill>
              </a:rPr>
              <a:t>сметка 9200.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	</a:t>
            </a:r>
            <a:r>
              <a:rPr lang="bg-BG" sz="2600" dirty="0" smtClean="0">
                <a:solidFill>
                  <a:schemeClr val="tx1"/>
                </a:solidFill>
              </a:rPr>
              <a:t>         Начисляване на разходите: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	         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6010 </a:t>
            </a:r>
            <a:r>
              <a:rPr lang="bg-BG" sz="2600" i="1" dirty="0" smtClean="0"/>
              <a:t>Разходи за горива, вода и енергия</a:t>
            </a:r>
            <a:endParaRPr lang="bg-BG" sz="26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      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4010 </a:t>
            </a:r>
            <a:r>
              <a:rPr lang="bg-BG" sz="2600" i="1" dirty="0" smtClean="0"/>
              <a:t>Задължения към доставчици от страната</a:t>
            </a:r>
          </a:p>
          <a:p>
            <a:pPr>
              <a:buNone/>
            </a:pPr>
            <a:endParaRPr lang="bg-BG" sz="26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b="1" i="1" dirty="0" smtClean="0">
                <a:solidFill>
                  <a:schemeClr val="tx1"/>
                </a:solidFill>
              </a:rPr>
              <a:t>	</a:t>
            </a:r>
            <a:r>
              <a:rPr lang="bg-BG" sz="2600" dirty="0" smtClean="0">
                <a:solidFill>
                  <a:schemeClr val="tx1"/>
                </a:solidFill>
              </a:rPr>
              <a:t>          Издължаване на доставчика: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  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4010 </a:t>
            </a:r>
            <a:r>
              <a:rPr lang="bg-BG" sz="2600" i="1" dirty="0" smtClean="0"/>
              <a:t>Задължения към доставчици от страната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        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от група 50 </a:t>
            </a:r>
            <a:r>
              <a:rPr lang="bg-BG" sz="2600" i="1" dirty="0" smtClean="0">
                <a:solidFill>
                  <a:schemeClr val="tx1"/>
                </a:solidFill>
              </a:rPr>
              <a:t>Парични средства</a:t>
            </a: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		§ 10-16/ § 95-07 </a:t>
            </a:r>
            <a:r>
              <a:rPr lang="en-US" sz="2600" b="1" dirty="0" smtClean="0">
                <a:solidFill>
                  <a:schemeClr val="tx1"/>
                </a:solidFill>
              </a:rPr>
              <a:t>(</a:t>
            </a:r>
            <a:r>
              <a:rPr lang="bg-BG" sz="2600" b="1" dirty="0" smtClean="0">
                <a:solidFill>
                  <a:schemeClr val="tx1"/>
                </a:solidFill>
              </a:rPr>
              <a:t>+</a:t>
            </a:r>
            <a:r>
              <a:rPr lang="en-US" sz="2600" b="1" dirty="0" smtClean="0">
                <a:solidFill>
                  <a:schemeClr val="tx1"/>
                </a:solidFill>
              </a:rPr>
              <a:t>)</a:t>
            </a:r>
            <a:endParaRPr lang="bg-BG" sz="26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		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	</a:t>
            </a:r>
            <a:r>
              <a:rPr lang="bg-BG" sz="2600" dirty="0" smtClean="0">
                <a:solidFill>
                  <a:schemeClr val="tx1"/>
                </a:solidFill>
              </a:rPr>
              <a:t>          Осчетоводяване по </a:t>
            </a:r>
            <a:r>
              <a:rPr lang="bg-BG" sz="2600" dirty="0" err="1" smtClean="0">
                <a:solidFill>
                  <a:schemeClr val="tx1"/>
                </a:solidFill>
              </a:rPr>
              <a:t>задбалансови</a:t>
            </a:r>
            <a:r>
              <a:rPr lang="bg-BG" sz="2600" dirty="0" smtClean="0">
                <a:solidFill>
                  <a:schemeClr val="tx1"/>
                </a:solidFill>
              </a:rPr>
              <a:t> сметки:</a:t>
            </a: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 Д-т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9801</a:t>
            </a:r>
            <a:r>
              <a:rPr lang="bg-BG" sz="2600" i="1" dirty="0" smtClean="0"/>
              <a:t>Възникнали ангажименти за разходи с незабавна реализация</a:t>
            </a:r>
            <a:endParaRPr lang="bg-BG" sz="26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b="1" dirty="0" smtClean="0">
                <a:solidFill>
                  <a:schemeClr val="tx1"/>
                </a:solidFill>
              </a:rPr>
              <a:t>                      К-т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9803 </a:t>
            </a:r>
            <a:r>
              <a:rPr lang="bg-BG" sz="2600" i="1" dirty="0" smtClean="0"/>
              <a:t>Реализирани ангажименти за разходи чрез плащане/възникване на  </a:t>
            </a:r>
          </a:p>
          <a:p>
            <a:pPr>
              <a:buNone/>
            </a:pPr>
            <a:r>
              <a:rPr lang="bg-BG" sz="2600" i="1" dirty="0" smtClean="0"/>
              <a:t>                     задължение</a:t>
            </a:r>
            <a:endParaRPr lang="bg-BG" sz="26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2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600" dirty="0" smtClean="0">
                <a:solidFill>
                  <a:schemeClr val="tx1"/>
                </a:solidFill>
              </a:rPr>
              <a:t>	          При възстановяване на разходи от друг потребител, освен балансовото записване </a:t>
            </a:r>
            <a:r>
              <a:rPr lang="en-US" sz="2600" dirty="0" smtClean="0">
                <a:solidFill>
                  <a:schemeClr val="tx1"/>
                </a:solidFill>
              </a:rPr>
              <a:t>(</a:t>
            </a:r>
            <a:r>
              <a:rPr lang="bg-BG" sz="2600" b="1" dirty="0" err="1" smtClean="0">
                <a:solidFill>
                  <a:schemeClr val="tx1"/>
                </a:solidFill>
              </a:rPr>
              <a:t>Дт</a:t>
            </a:r>
            <a:r>
              <a:rPr lang="bg-BG" sz="2600" b="1" dirty="0" smtClean="0">
                <a:solidFill>
                  <a:schemeClr val="tx1"/>
                </a:solidFill>
              </a:rPr>
              <a:t>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от гр. 50/Кт с/</a:t>
            </a:r>
            <a:r>
              <a:rPr lang="bg-BG" sz="2600" b="1" dirty="0" err="1" smtClean="0">
                <a:solidFill>
                  <a:schemeClr val="tx1"/>
                </a:solidFill>
              </a:rPr>
              <a:t>ка</a:t>
            </a:r>
            <a:r>
              <a:rPr lang="bg-BG" sz="2600" b="1" dirty="0" smtClean="0">
                <a:solidFill>
                  <a:schemeClr val="tx1"/>
                </a:solidFill>
              </a:rPr>
              <a:t> 6010 </a:t>
            </a:r>
            <a:r>
              <a:rPr lang="bg-BG" sz="2600" i="1" dirty="0" smtClean="0">
                <a:solidFill>
                  <a:schemeClr val="tx1"/>
                </a:solidFill>
              </a:rPr>
              <a:t>– съгласно т. 7.14 и т. 8.6. от ДДС № 20 от 2006 г.</a:t>
            </a:r>
            <a:r>
              <a:rPr lang="en-US" sz="2600" i="1" dirty="0" smtClean="0">
                <a:solidFill>
                  <a:schemeClr val="tx1"/>
                </a:solidFill>
              </a:rPr>
              <a:t>] </a:t>
            </a:r>
            <a:r>
              <a:rPr lang="bg-BG" sz="2600" b="1" dirty="0" smtClean="0">
                <a:solidFill>
                  <a:schemeClr val="tx1"/>
                </a:solidFill>
              </a:rPr>
              <a:t>§ 95-07 </a:t>
            </a:r>
            <a:r>
              <a:rPr lang="en-US" sz="2600" b="1" dirty="0" smtClean="0">
                <a:solidFill>
                  <a:schemeClr val="tx1"/>
                </a:solidFill>
              </a:rPr>
              <a:t>(</a:t>
            </a:r>
            <a:r>
              <a:rPr lang="bg-BG" sz="2600" b="1" dirty="0" smtClean="0">
                <a:solidFill>
                  <a:schemeClr val="tx1"/>
                </a:solidFill>
              </a:rPr>
              <a:t>-</a:t>
            </a:r>
            <a:r>
              <a:rPr lang="en-US" sz="2600" b="1" dirty="0" smtClean="0">
                <a:solidFill>
                  <a:schemeClr val="tx1"/>
                </a:solidFill>
              </a:rPr>
              <a:t>)</a:t>
            </a:r>
            <a:r>
              <a:rPr lang="bg-BG" sz="2600" b="1" dirty="0" smtClean="0">
                <a:solidFill>
                  <a:schemeClr val="tx1"/>
                </a:solidFill>
              </a:rPr>
              <a:t>/§ </a:t>
            </a:r>
            <a:r>
              <a:rPr lang="en-US" sz="2600" b="1" dirty="0" smtClean="0">
                <a:solidFill>
                  <a:schemeClr val="tx1"/>
                </a:solidFill>
              </a:rPr>
              <a:t>10-16 (</a:t>
            </a:r>
            <a:r>
              <a:rPr lang="bg-BG" sz="2600" b="1" dirty="0" smtClean="0">
                <a:solidFill>
                  <a:schemeClr val="tx1"/>
                </a:solidFill>
              </a:rPr>
              <a:t>-</a:t>
            </a:r>
            <a:r>
              <a:rPr lang="en-US" sz="2600" b="1" dirty="0" smtClean="0">
                <a:solidFill>
                  <a:schemeClr val="tx1"/>
                </a:solidFill>
              </a:rPr>
              <a:t>)</a:t>
            </a:r>
            <a:r>
              <a:rPr lang="bg-BG" sz="2600" b="1" dirty="0" smtClean="0">
                <a:solidFill>
                  <a:schemeClr val="tx1"/>
                </a:solidFill>
              </a:rPr>
              <a:t> </a:t>
            </a:r>
            <a:r>
              <a:rPr lang="bg-BG" sz="2600" dirty="0" smtClean="0">
                <a:solidFill>
                  <a:schemeClr val="tx1"/>
                </a:solidFill>
              </a:rPr>
              <a:t>се съставя и втора </a:t>
            </a:r>
            <a:r>
              <a:rPr lang="bg-BG" sz="2600" dirty="0" err="1" smtClean="0">
                <a:solidFill>
                  <a:schemeClr val="tx1"/>
                </a:solidFill>
              </a:rPr>
              <a:t>сторнировъчна</a:t>
            </a:r>
            <a:r>
              <a:rPr lang="bg-BG" sz="2600" dirty="0" smtClean="0">
                <a:solidFill>
                  <a:schemeClr val="tx1"/>
                </a:solidFill>
              </a:rPr>
              <a:t> статия за </a:t>
            </a:r>
            <a:r>
              <a:rPr lang="bg-BG" sz="2600" dirty="0" err="1" smtClean="0">
                <a:solidFill>
                  <a:schemeClr val="tx1"/>
                </a:solidFill>
              </a:rPr>
              <a:t>задбалансовото</a:t>
            </a:r>
            <a:r>
              <a:rPr lang="bg-BG" sz="2600" dirty="0" smtClean="0">
                <a:solidFill>
                  <a:schemeClr val="tx1"/>
                </a:solidFill>
              </a:rPr>
              <a:t> отчитане:</a:t>
            </a:r>
          </a:p>
          <a:p>
            <a:pPr>
              <a:buNone/>
            </a:pPr>
            <a:r>
              <a:rPr lang="bg-BG" sz="2600" b="1" dirty="0" smtClean="0">
                <a:solidFill>
                  <a:srgbClr val="C00000"/>
                </a:solidFill>
              </a:rPr>
              <a:t>                 Д-т с/</a:t>
            </a:r>
            <a:r>
              <a:rPr lang="bg-BG" sz="2600" b="1" dirty="0" err="1" smtClean="0">
                <a:solidFill>
                  <a:srgbClr val="C00000"/>
                </a:solidFill>
              </a:rPr>
              <a:t>ка</a:t>
            </a:r>
            <a:r>
              <a:rPr lang="bg-BG" sz="2600" b="1" dirty="0" smtClean="0">
                <a:solidFill>
                  <a:srgbClr val="C00000"/>
                </a:solidFill>
              </a:rPr>
              <a:t> 9801</a:t>
            </a:r>
            <a:r>
              <a:rPr lang="bg-BG" sz="2600" i="1" dirty="0" smtClean="0">
                <a:solidFill>
                  <a:srgbClr val="C00000"/>
                </a:solidFill>
              </a:rPr>
              <a:t>Възникнали ангажименти за разходи с незабавна реализация</a:t>
            </a:r>
            <a:endParaRPr lang="bg-BG" sz="26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bg-BG" sz="2600" b="1" dirty="0" smtClean="0">
                <a:solidFill>
                  <a:srgbClr val="C00000"/>
                </a:solidFill>
              </a:rPr>
              <a:t>                      К-т с/</a:t>
            </a:r>
            <a:r>
              <a:rPr lang="bg-BG" sz="2600" b="1" dirty="0" err="1" smtClean="0">
                <a:solidFill>
                  <a:srgbClr val="C00000"/>
                </a:solidFill>
              </a:rPr>
              <a:t>ка</a:t>
            </a:r>
            <a:r>
              <a:rPr lang="bg-BG" sz="2600" b="1" dirty="0" smtClean="0">
                <a:solidFill>
                  <a:srgbClr val="C00000"/>
                </a:solidFill>
              </a:rPr>
              <a:t> 9803</a:t>
            </a:r>
            <a:r>
              <a:rPr lang="bg-BG" sz="2600" i="1" dirty="0" smtClean="0">
                <a:solidFill>
                  <a:srgbClr val="C00000"/>
                </a:solidFill>
              </a:rPr>
              <a:t>Реализирани ангажименти за разходи чрез плащане/възникване на  </a:t>
            </a:r>
          </a:p>
          <a:p>
            <a:pPr>
              <a:buNone/>
            </a:pPr>
            <a:r>
              <a:rPr lang="bg-BG" sz="2600" i="1" dirty="0" smtClean="0">
                <a:solidFill>
                  <a:srgbClr val="C00000"/>
                </a:solidFill>
              </a:rPr>
              <a:t>                     задължение – </a:t>
            </a:r>
            <a:r>
              <a:rPr lang="bg-BG" sz="2600" b="1" i="1" dirty="0" smtClean="0">
                <a:solidFill>
                  <a:srgbClr val="C00000"/>
                </a:solidFill>
              </a:rPr>
              <a:t>червено </a:t>
            </a:r>
            <a:r>
              <a:rPr lang="bg-BG" sz="2600" b="1" i="1" dirty="0" err="1" smtClean="0">
                <a:solidFill>
                  <a:srgbClr val="C00000"/>
                </a:solidFill>
              </a:rPr>
              <a:t>сторно</a:t>
            </a:r>
            <a:endParaRPr lang="bg-BG" sz="26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bg-BG" sz="24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bg-B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9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532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2</a:t>
            </a:r>
            <a:r>
              <a:rPr lang="bg-BG" b="1" u="sng" dirty="0" smtClean="0">
                <a:solidFill>
                  <a:schemeClr val="tx1"/>
                </a:solidFill>
              </a:rPr>
              <a:t>. Договор с определена точно фиксирана </a:t>
            </a:r>
            <a:r>
              <a:rPr lang="bg-BG" b="1" dirty="0" smtClean="0">
                <a:solidFill>
                  <a:schemeClr val="tx1"/>
                </a:solidFill>
              </a:rPr>
              <a:t>стойност - </a:t>
            </a:r>
            <a:r>
              <a:rPr lang="bg-BG" i="1" dirty="0" smtClean="0">
                <a:solidFill>
                  <a:schemeClr val="tx1"/>
                </a:solidFill>
              </a:rPr>
              <a:t>например</a:t>
            </a:r>
            <a:r>
              <a:rPr lang="bg-BG" b="1" dirty="0" smtClean="0">
                <a:solidFill>
                  <a:schemeClr val="tx1"/>
                </a:solidFill>
              </a:rPr>
              <a:t>  </a:t>
            </a:r>
            <a:r>
              <a:rPr lang="bg-BG" i="1" dirty="0" smtClean="0">
                <a:solidFill>
                  <a:schemeClr val="tx1"/>
                </a:solidFill>
              </a:rPr>
              <a:t>10 000 лв.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9800 </a:t>
            </a:r>
            <a:r>
              <a:rPr lang="bg-BG" i="1" dirty="0" smtClean="0"/>
              <a:t>Възникнали ангажименти за разходи</a:t>
            </a:r>
            <a:endParaRPr lang="bg-BG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9200 </a:t>
            </a:r>
            <a:r>
              <a:rPr lang="bg-BG" i="1" dirty="0" smtClean="0"/>
              <a:t>Поети ангажименти за разходи - наличности</a:t>
            </a:r>
            <a:r>
              <a:rPr lang="bg-BG" b="1" i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3. </a:t>
            </a:r>
            <a:r>
              <a:rPr lang="bg-BG" b="1" u="sng" dirty="0" smtClean="0">
                <a:solidFill>
                  <a:schemeClr val="tx1"/>
                </a:solidFill>
              </a:rPr>
              <a:t>Договор с определима стойност </a:t>
            </a:r>
            <a:r>
              <a:rPr lang="bg-BG" b="1" dirty="0" smtClean="0">
                <a:solidFill>
                  <a:schemeClr val="tx1"/>
                </a:solidFill>
              </a:rPr>
              <a:t> - </a:t>
            </a:r>
            <a:r>
              <a:rPr lang="bg-BG" i="1" dirty="0" smtClean="0">
                <a:solidFill>
                  <a:schemeClr val="tx1"/>
                </a:solidFill>
              </a:rPr>
              <a:t>например</a:t>
            </a:r>
            <a:r>
              <a:rPr lang="bg-BG" b="1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”до 10 млн. лв.”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9800</a:t>
            </a:r>
            <a:r>
              <a:rPr lang="bg-BG" i="1" dirty="0" smtClean="0"/>
              <a:t> Възникнали ангажименти за разходи</a:t>
            </a: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К-т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9200</a:t>
            </a:r>
            <a:r>
              <a:rPr lang="bg-BG" i="1" dirty="0" smtClean="0"/>
              <a:t> Поети ангажименти за разходи – наличности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например </a:t>
            </a:r>
            <a:r>
              <a:rPr lang="bg-BG" dirty="0" smtClean="0">
                <a:solidFill>
                  <a:schemeClr val="tx1"/>
                </a:solidFill>
              </a:rPr>
              <a:t>приблизителна стойност, с  която общината се обвързва  за бъдещи  разходи</a:t>
            </a:r>
            <a:r>
              <a:rPr lang="bg-BG" b="1" dirty="0" smtClean="0">
                <a:solidFill>
                  <a:schemeClr val="tx1"/>
                </a:solidFill>
              </a:rPr>
              <a:t>  </a:t>
            </a:r>
            <a:r>
              <a:rPr lang="bg-BG" dirty="0" smtClean="0">
                <a:solidFill>
                  <a:schemeClr val="tx1"/>
                </a:solidFill>
              </a:rPr>
              <a:t>в размер на 50 000 лв. 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bg-BG" dirty="0" smtClean="0">
                <a:solidFill>
                  <a:schemeClr val="tx1"/>
                </a:solidFill>
              </a:rPr>
              <a:t>                                         </a:t>
            </a:r>
          </a:p>
          <a:p>
            <a:pPr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4</a:t>
            </a:r>
            <a:r>
              <a:rPr lang="bg-BG" b="1" u="sng" dirty="0" smtClean="0">
                <a:solidFill>
                  <a:schemeClr val="tx1"/>
                </a:solidFill>
              </a:rPr>
              <a:t>. Договор с параметри </a:t>
            </a:r>
            <a:r>
              <a:rPr lang="bg-BG" b="1" dirty="0" smtClean="0">
                <a:solidFill>
                  <a:schemeClr val="tx1"/>
                </a:solidFill>
              </a:rPr>
              <a:t>– количество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bg-BG" b="1" dirty="0" smtClean="0">
                <a:solidFill>
                  <a:schemeClr val="tx1"/>
                </a:solidFill>
              </a:rPr>
              <a:t>бр., м, кг, тонове, литри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r>
              <a:rPr lang="bg-BG" b="1" dirty="0" smtClean="0">
                <a:solidFill>
                  <a:schemeClr val="tx1"/>
                </a:solidFill>
              </a:rPr>
              <a:t>, ед. цена,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bg-BG" b="1" dirty="0" smtClean="0">
                <a:solidFill>
                  <a:schemeClr val="tx1"/>
                </a:solidFill>
              </a:rPr>
              <a:t>без стойност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9800</a:t>
            </a:r>
            <a:r>
              <a:rPr lang="bg-BG" i="1" dirty="0" smtClean="0"/>
              <a:t> Възникнали ангажименти за разходи</a:t>
            </a: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 К-т с/ка 9200 </a:t>
            </a:r>
            <a:r>
              <a:rPr lang="bg-BG" i="1" dirty="0" smtClean="0"/>
              <a:t>Поети ангажименти за разходи – наличности</a:t>
            </a:r>
            <a:endParaRPr lang="bg-BG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например </a:t>
            </a:r>
            <a:r>
              <a:rPr lang="bg-BG" dirty="0" smtClean="0">
                <a:solidFill>
                  <a:schemeClr val="tx1"/>
                </a:solidFill>
              </a:rPr>
              <a:t>получената приблизителна стойност в размер на 40 000 лв.,  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определена по дадените  параметри  в договора  - количество и       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единична цена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612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Счетоводни статии: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9800/ К-т с/ка 9200 – поемане по договор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9200/ К-т с/ка 9803 – реализиране по договор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9801/ К-т с/ка 9803 – незабавна реализация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9200/ К-т с/ка </a:t>
            </a:r>
            <a:r>
              <a:rPr lang="bg-BG" b="1" dirty="0" smtClean="0">
                <a:solidFill>
                  <a:schemeClr val="tx1"/>
                </a:solidFill>
              </a:rPr>
              <a:t>9804 – </a:t>
            </a:r>
            <a:r>
              <a:rPr lang="bg-BG" dirty="0" smtClean="0">
                <a:solidFill>
                  <a:schemeClr val="tx1"/>
                </a:solidFill>
              </a:rPr>
              <a:t>прехвърляне/вътрешни 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                                      разчети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9804/ К-т с/ка 9200 – поемане вътрешни разчети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9200/ К-т с/ка </a:t>
            </a:r>
            <a:r>
              <a:rPr lang="bg-BG" b="1" dirty="0" smtClean="0">
                <a:solidFill>
                  <a:schemeClr val="tx1"/>
                </a:solidFill>
              </a:rPr>
              <a:t>9805</a:t>
            </a:r>
            <a:r>
              <a:rPr lang="bg-BG" dirty="0" smtClean="0">
                <a:solidFill>
                  <a:schemeClr val="tx1"/>
                </a:solidFill>
              </a:rPr>
              <a:t>, </a:t>
            </a:r>
            <a:r>
              <a:rPr lang="bg-BG" b="1" dirty="0" smtClean="0">
                <a:solidFill>
                  <a:schemeClr val="tx1"/>
                </a:solidFill>
              </a:rPr>
              <a:t>9806 –</a:t>
            </a:r>
            <a:r>
              <a:rPr lang="bg-BG" dirty="0" smtClean="0">
                <a:solidFill>
                  <a:schemeClr val="tx1"/>
                </a:solidFill>
              </a:rPr>
              <a:t>прехвърляне извън ПРБ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9805,/ К-т с/ка 9200 – поемане от др. ПРБ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9200/ К-т с/ка </a:t>
            </a:r>
            <a:r>
              <a:rPr lang="bg-BG" b="1" dirty="0" smtClean="0">
                <a:solidFill>
                  <a:schemeClr val="tx1"/>
                </a:solidFill>
              </a:rPr>
              <a:t>9808</a:t>
            </a:r>
            <a:r>
              <a:rPr lang="bg-BG" dirty="0" smtClean="0">
                <a:solidFill>
                  <a:schemeClr val="tx1"/>
                </a:solidFill>
              </a:rPr>
              <a:t> – коригиране на приблизителна  с/т в нам.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9808/ К-т с/ка 9200 – коригиране на прилизителна  с/т в увел.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Д-т с/ка 9200/ К-т с/ка 9809 –анулиране/канцелиране на  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                                           ангажимента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74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5"/>
            <a:ext cx="8686800" cy="585791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bg-BG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 </a:t>
            </a:r>
            <a:r>
              <a:rPr lang="bg-BG" b="1" i="1" dirty="0" smtClean="0"/>
              <a:t>Осчетоводяване на бюджетния показател “Нови задължения за разходи” при превеждане на авансови суми по сключен договор с доставчици/ изпълнители.</a:t>
            </a:r>
            <a:endParaRPr lang="bg-BG" i="1" dirty="0" smtClean="0"/>
          </a:p>
          <a:p>
            <a:pPr>
              <a:buNone/>
            </a:pPr>
            <a:r>
              <a:rPr lang="bg-BG" i="1" dirty="0" smtClean="0"/>
              <a:t>   </a:t>
            </a:r>
          </a:p>
          <a:p>
            <a:pPr>
              <a:buNone/>
            </a:pPr>
            <a:r>
              <a:rPr lang="bg-BG" i="1" dirty="0" smtClean="0"/>
              <a:t>    Указания на МФ – БЮ- 4 от 23.08.2018 г.и ДДС № 08 от 21.12.2018 г. </a:t>
            </a:r>
          </a:p>
          <a:p>
            <a:pPr>
              <a:buNone/>
            </a:pPr>
            <a:r>
              <a:rPr lang="bg-BG" i="1" dirty="0" smtClean="0"/>
              <a:t>   Изискване на ЗДДС – чл. 113, ал. 4 </a:t>
            </a:r>
          </a:p>
          <a:p>
            <a:pPr>
              <a:buNone/>
            </a:pPr>
            <a:r>
              <a:rPr lang="bg-BG" i="1" dirty="0" smtClean="0"/>
              <a:t>     Възможни подходи при разходи за командировки и аванси на подотчетни лица. </a:t>
            </a:r>
          </a:p>
          <a:p>
            <a:pPr>
              <a:buNone/>
            </a:pPr>
            <a:r>
              <a:rPr lang="bg-BG" i="1" dirty="0" smtClean="0"/>
              <a:t>    Съставяне на счетоводни статии.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pPr algn="ctr"/>
            <a:endParaRPr lang="bg-BG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444500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"</a:t>
            </a:r>
            <a:r>
              <a:rPr lang="bg-BG" sz="2000" b="1" dirty="0" smtClean="0">
                <a:solidFill>
                  <a:schemeClr val="tx1"/>
                </a:solidFill>
              </a:rPr>
              <a:t>Нови задължения за разходи"</a:t>
            </a:r>
            <a:r>
              <a:rPr lang="bg-BG" sz="2000" dirty="0" smtClean="0">
                <a:solidFill>
                  <a:schemeClr val="tx1"/>
                </a:solidFill>
              </a:rPr>
              <a:t> са паричните задължения за разходи, които възникват през текущата година, </a:t>
            </a:r>
            <a:r>
              <a:rPr lang="bg-BG" sz="2000" b="1" u="sng" dirty="0" smtClean="0">
                <a:solidFill>
                  <a:schemeClr val="tx1"/>
                </a:solidFill>
              </a:rPr>
              <a:t>независимо от това дали са платени, </a:t>
            </a:r>
            <a:r>
              <a:rPr lang="bg-BG" sz="2000" dirty="0" smtClean="0">
                <a:solidFill>
                  <a:schemeClr val="tx1"/>
                </a:solidFill>
              </a:rPr>
              <a:t>с изключение на задълженията за разходи за персонал, пенсии и приравнени на тях плащания, лихви по дълга (включително по гарантирания от държавата и от общините дълг), за данъци и други публични държавни и общински вземания. Не са нови задължения за разходи провизиите за задължения съгласно счетоводното законодателство, приложимо за бюджетните организации, задълженията от предходни години, задълженията, които представляват дълг, както и поетите ангажименти за разходи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 22 от § 1 от ДР на  ЗПФ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44500"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Важно! Обхватът на разходите, попадащи в този показател, е идентичен с този на показателите за поети ангажименти. </a:t>
            </a:r>
          </a:p>
          <a:p>
            <a:pPr marL="0" lvl="0" indent="444500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Сумата на възникналите нови задължения се отразява по кредита на </a:t>
            </a:r>
            <a:r>
              <a:rPr lang="bg-BG" sz="2000" b="1" dirty="0" smtClean="0">
                <a:solidFill>
                  <a:schemeClr val="tx1"/>
                </a:solidFill>
              </a:rPr>
              <a:t>сметка 9860</a:t>
            </a:r>
            <a:r>
              <a:rPr lang="bg-BG" sz="2000" dirty="0" smtClean="0">
                <a:solidFill>
                  <a:schemeClr val="tx1"/>
                </a:solidFill>
              </a:rPr>
              <a:t> срещу дебитиране на </a:t>
            </a:r>
            <a:r>
              <a:rPr lang="bg-BG" sz="2000" b="1" dirty="0" smtClean="0">
                <a:solidFill>
                  <a:schemeClr val="tx1"/>
                </a:solidFill>
              </a:rPr>
              <a:t>сметка 9989.</a:t>
            </a:r>
            <a:r>
              <a:rPr lang="bg-BG" sz="2000" dirty="0" smtClean="0">
                <a:solidFill>
                  <a:schemeClr val="tx1"/>
                </a:solidFill>
              </a:rPr>
              <a:t>     </a:t>
            </a:r>
          </a:p>
          <a:p>
            <a:pPr marL="0" lvl="0" indent="444500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Сметката може да се дебитира, когато се налага да се коригира този показател в посока на намаление (</a:t>
            </a:r>
            <a:r>
              <a:rPr lang="bg-BG" sz="2000" i="1" dirty="0" smtClean="0">
                <a:solidFill>
                  <a:schemeClr val="tx1"/>
                </a:solidFill>
              </a:rPr>
              <a:t>например, </a:t>
            </a:r>
            <a:r>
              <a:rPr lang="bg-BG" sz="2000" dirty="0" smtClean="0">
                <a:solidFill>
                  <a:schemeClr val="tx1"/>
                </a:solidFill>
              </a:rPr>
              <a:t>при корекция на окончателно задължение към доставчик чрез издадено от него кредитно известие) срещу кредитиране на </a:t>
            </a:r>
            <a:r>
              <a:rPr lang="bg-BG" sz="2000" b="1" dirty="0" smtClean="0">
                <a:solidFill>
                  <a:schemeClr val="tx1"/>
                </a:solidFill>
              </a:rPr>
              <a:t>сметка 9989</a:t>
            </a:r>
            <a:r>
              <a:rPr lang="bg-BG" sz="2000" dirty="0" smtClean="0">
                <a:solidFill>
                  <a:schemeClr val="tx1"/>
                </a:solidFill>
              </a:rPr>
              <a:t>. 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marL="0" lvl="0" indent="444500"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Сметка 9860</a:t>
            </a:r>
            <a:r>
              <a:rPr lang="bg-BG" sz="2000" dirty="0" smtClean="0">
                <a:solidFill>
                  <a:schemeClr val="tx1"/>
                </a:solidFill>
              </a:rPr>
              <a:t> се приключва </a:t>
            </a:r>
            <a:r>
              <a:rPr lang="bg-BG" sz="2000" b="1" dirty="0" smtClean="0">
                <a:solidFill>
                  <a:schemeClr val="tx1"/>
                </a:solidFill>
              </a:rPr>
              <a:t>в края на годината</a:t>
            </a:r>
            <a:r>
              <a:rPr lang="bg-BG" sz="2000" dirty="0" smtClean="0">
                <a:solidFill>
                  <a:schemeClr val="tx1"/>
                </a:solidFill>
              </a:rPr>
              <a:t> със </a:t>
            </a:r>
            <a:r>
              <a:rPr lang="bg-BG" sz="2000" b="1" dirty="0" smtClean="0">
                <a:solidFill>
                  <a:schemeClr val="tx1"/>
                </a:solidFill>
              </a:rPr>
              <a:t>сметка 9989.</a:t>
            </a:r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61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11325</TotalTime>
  <Words>875</Words>
  <Application>Microsoft Office PowerPoint</Application>
  <PresentationFormat>On-screen Show (4:3)</PresentationFormat>
  <Paragraphs>228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Book Antiqua</vt:lpstr>
      <vt:lpstr>Calibri</vt:lpstr>
      <vt:lpstr>Lucida Sans</vt:lpstr>
      <vt:lpstr>Times New Roman</vt:lpstr>
      <vt:lpstr>Wingdings 2</vt:lpstr>
      <vt:lpstr>Trek</vt:lpstr>
      <vt:lpstr>Тема 7: Задбалансово отчитане на двата бюджетни показатели – поети ангажименти за разходи и възникнали нови задължения за разходи  </vt:lpstr>
      <vt:lpstr>PowerPoint Presentation</vt:lpstr>
      <vt:lpstr>PowerPoint Presentation</vt:lpstr>
      <vt:lpstr>PowerPoint Presentation</vt:lpstr>
      <vt:lpstr>Видове договори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ДОПУСКАНИ ГРЕШКИ ПРЕЗ минали години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1657</cp:revision>
  <dcterms:created xsi:type="dcterms:W3CDTF">2013-07-04T10:48:42Z</dcterms:created>
  <dcterms:modified xsi:type="dcterms:W3CDTF">2023-01-02T15:43:36Z</dcterms:modified>
</cp:coreProperties>
</file>