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44" r:id="rId1"/>
  </p:sldMasterIdLst>
  <p:notesMasterIdLst>
    <p:notesMasterId r:id="rId50"/>
  </p:notesMasterIdLst>
  <p:sldIdLst>
    <p:sldId id="408" r:id="rId2"/>
    <p:sldId id="350" r:id="rId3"/>
    <p:sldId id="351" r:id="rId4"/>
    <p:sldId id="352" r:id="rId5"/>
    <p:sldId id="353" r:id="rId6"/>
    <p:sldId id="354" r:id="rId7"/>
    <p:sldId id="355" r:id="rId8"/>
    <p:sldId id="356" r:id="rId9"/>
    <p:sldId id="357" r:id="rId10"/>
    <p:sldId id="358" r:id="rId11"/>
    <p:sldId id="360" r:id="rId12"/>
    <p:sldId id="361" r:id="rId13"/>
    <p:sldId id="363" r:id="rId14"/>
    <p:sldId id="364" r:id="rId15"/>
    <p:sldId id="365" r:id="rId16"/>
    <p:sldId id="369" r:id="rId17"/>
    <p:sldId id="370" r:id="rId18"/>
    <p:sldId id="371" r:id="rId19"/>
    <p:sldId id="372" r:id="rId20"/>
    <p:sldId id="373" r:id="rId21"/>
    <p:sldId id="374" r:id="rId22"/>
    <p:sldId id="375" r:id="rId23"/>
    <p:sldId id="376" r:id="rId24"/>
    <p:sldId id="402" r:id="rId25"/>
    <p:sldId id="378" r:id="rId26"/>
    <p:sldId id="380" r:id="rId27"/>
    <p:sldId id="381" r:id="rId28"/>
    <p:sldId id="382" r:id="rId29"/>
    <p:sldId id="383" r:id="rId30"/>
    <p:sldId id="384" r:id="rId31"/>
    <p:sldId id="385" r:id="rId32"/>
    <p:sldId id="404" r:id="rId33"/>
    <p:sldId id="405" r:id="rId34"/>
    <p:sldId id="406" r:id="rId35"/>
    <p:sldId id="407" r:id="rId36"/>
    <p:sldId id="386" r:id="rId37"/>
    <p:sldId id="387" r:id="rId38"/>
    <p:sldId id="388" r:id="rId39"/>
    <p:sldId id="389" r:id="rId40"/>
    <p:sldId id="390" r:id="rId41"/>
    <p:sldId id="391" r:id="rId42"/>
    <p:sldId id="392" r:id="rId43"/>
    <p:sldId id="393" r:id="rId44"/>
    <p:sldId id="394" r:id="rId45"/>
    <p:sldId id="395" r:id="rId46"/>
    <p:sldId id="396" r:id="rId47"/>
    <p:sldId id="397" r:id="rId48"/>
    <p:sldId id="257" r:id="rId49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9933FF"/>
    <a:srgbClr val="CDFFF9"/>
    <a:srgbClr val="C1FFDA"/>
    <a:srgbClr val="B8F2FE"/>
    <a:srgbClr val="B0FECA"/>
    <a:srgbClr val="FF4747"/>
    <a:srgbClr val="3EFA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33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451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A944CF-9FA7-452B-9261-FAC3BAABA4F7}" type="datetimeFigureOut">
              <a:rPr lang="en-US" smtClean="0"/>
              <a:pPr/>
              <a:t>1/2/2023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9FE84A-66E4-44AF-BA3E-A0DFB2B245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917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05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6556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6556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864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CC710-6F37-4DCD-850C-8E9EC00F7224}" type="datetime1">
              <a:rPr lang="bg-BG" smtClean="0"/>
              <a:t>2.1.2023 г.</a:t>
            </a:fld>
            <a:endParaRPr lang="bg-BG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BEDC2-5657-4398-81FF-196328A3496E}" type="datetime1">
              <a:rPr lang="bg-BG" smtClean="0"/>
              <a:t>2.1.2023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6F08-71FC-4F5D-B87B-F3FBDB830DF9}" type="datetime1">
              <a:rPr lang="bg-BG" smtClean="0"/>
              <a:t>2.1.2023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56BFD-E93A-479F-A599-08810E0A2235}" type="datetime1">
              <a:rPr lang="bg-BG" smtClean="0"/>
              <a:t>2.1.2023 г.</a:t>
            </a:fld>
            <a:endParaRPr lang="bg-B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bg-BG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8DCC0-3087-42C8-8A2E-7246A4B61EBC}" type="datetime1">
              <a:rPr lang="bg-BG" smtClean="0"/>
              <a:t>2.1.2023 г.</a:t>
            </a:fld>
            <a:endParaRPr lang="bg-BG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E54BC-6E0E-46B1-9F02-FADF55FC4815}" type="datetime1">
              <a:rPr lang="bg-BG" smtClean="0"/>
              <a:t>2.1.2023 г.</a:t>
            </a:fld>
            <a:endParaRPr lang="bg-BG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6116-873C-493A-999C-352D179D7556}" type="datetime1">
              <a:rPr lang="bg-BG" smtClean="0"/>
              <a:t>2.1.2023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3F8E7-BC6C-4647-BDD2-C033D5179A98}" type="datetime1">
              <a:rPr lang="bg-BG" smtClean="0"/>
              <a:t>2.1.2023 г.</a:t>
            </a:fld>
            <a:endParaRPr lang="bg-BG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613A2-4479-47B4-8A12-D967CAAD861A}" type="datetime1">
              <a:rPr lang="bg-BG" smtClean="0"/>
              <a:t>2.1.2023 г.</a:t>
            </a:fld>
            <a:endParaRPr lang="bg-BG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0D7FC-F9FC-4109-A0F6-1710BA3639C3}" type="datetime1">
              <a:rPr lang="bg-BG" smtClean="0"/>
              <a:t>2.1.2023 г.</a:t>
            </a:fld>
            <a:endParaRPr lang="bg-BG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1934-3BFF-4A85-BB6D-8FFE1F6C05D9}" type="datetime1">
              <a:rPr lang="bg-BG" smtClean="0"/>
              <a:t>2.1.2023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3A30403-1F5A-4C5A-8274-DA301A854B85}" type="datetime1">
              <a:rPr lang="bg-BG" smtClean="0"/>
              <a:t>2.1.2023 г.</a:t>
            </a:fld>
            <a:endParaRPr lang="bg-BG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funds.b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3356993"/>
            <a:ext cx="8458200" cy="3193932"/>
          </a:xfr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bg-BG" sz="2800" b="1" dirty="0" smtClean="0"/>
              <a:t>Тема </a:t>
            </a:r>
            <a:r>
              <a:rPr lang="en-US" sz="2800" b="1" dirty="0"/>
              <a:t>6</a:t>
            </a:r>
            <a:r>
              <a:rPr lang="bg-BG" sz="2800" b="1" dirty="0"/>
              <a:t>: Счетоводно отчитане на разходите на начислена и касова основа в бюджетната </a:t>
            </a:r>
            <a:r>
              <a:rPr lang="bg-BG" sz="2800" b="1" dirty="0" smtClean="0"/>
              <a:t>организация</a:t>
            </a:r>
            <a:r>
              <a:rPr lang="bg-BG" sz="2800" b="1" dirty="0"/>
              <a:t/>
            </a:r>
            <a:br>
              <a:rPr lang="bg-BG" sz="2800" b="1" dirty="0"/>
            </a:br>
            <a:endParaRPr lang="bg-BG" sz="2800" b="1" i="1" cap="none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32656"/>
            <a:ext cx="8458200" cy="285581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endParaRPr lang="bg-BG" sz="40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</a:rPr>
              <a:t>Обучителен </a:t>
            </a:r>
            <a:r>
              <a:rPr lang="en-US" sz="3600" b="1" i="1" dirty="0" err="1">
                <a:solidFill>
                  <a:schemeClr val="accent1">
                    <a:lumMod val="75000"/>
                  </a:schemeClr>
                </a:solidFill>
              </a:rPr>
              <a:t>модул</a:t>
            </a:r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bg-BG" sz="3600" b="1" i="1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endParaRPr lang="en-US" sz="36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bg-BG" sz="4400" b="1" dirty="0" smtClean="0">
                <a:solidFill>
                  <a:schemeClr val="accent1">
                    <a:lumMod val="75000"/>
                  </a:schemeClr>
                </a:solidFill>
              </a:rPr>
              <a:t>Бюджетно счетоводство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»</a:t>
            </a:r>
            <a:endParaRPr lang="bg-BG" sz="4400" b="1" dirty="0"/>
          </a:p>
        </p:txBody>
      </p:sp>
      <p:sp>
        <p:nvSpPr>
          <p:cNvPr id="4" name="Rectangle 3"/>
          <p:cNvSpPr/>
          <p:nvPr/>
        </p:nvSpPr>
        <p:spPr>
          <a:xfrm>
            <a:off x="323528" y="5478135"/>
            <a:ext cx="8458200" cy="1269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Този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създаден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съгласно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Административен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 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BG05SFOP001-2.015-0001-C01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роект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Повишаване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знанията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уменията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квалификацията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общинските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служители“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предоставяне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безвъзмездна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финансова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Оперативна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„Добро управление“,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съфинансирана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Европейския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съюз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чрез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Европейския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социален фонд</a:t>
            </a:r>
            <a:r>
              <a:rPr lang="ru-RU" sz="16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1600" i="1" dirty="0">
              <a:solidFill>
                <a:srgbClr val="549E3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www.eufunds.bg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i="1" dirty="0">
              <a:solidFill>
                <a:srgbClr val="549E3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332656"/>
            <a:ext cx="2074486" cy="8285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76425" y="354799"/>
            <a:ext cx="1705303" cy="82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95936" y="362767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25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1436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lvl="0" algn="just">
              <a:buNone/>
            </a:pPr>
            <a:r>
              <a:rPr lang="bg-BG" sz="2800" b="1" i="1" dirty="0" smtClean="0">
                <a:solidFill>
                  <a:schemeClr val="tx1"/>
                </a:solidFill>
              </a:rPr>
              <a:t>		Разбиране на предполагаемата остатъчна стойност </a:t>
            </a:r>
            <a:endParaRPr lang="bg-BG" sz="28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800" b="1" dirty="0" smtClean="0">
                <a:solidFill>
                  <a:schemeClr val="tx1"/>
                </a:solidFill>
              </a:rPr>
              <a:t>   		 Съгласно т. 9, буква “л” от ДДС № 05 от 2016 г. </a:t>
            </a:r>
            <a:r>
              <a:rPr lang="ru-RU" sz="2800" dirty="0" err="1" smtClean="0">
                <a:solidFill>
                  <a:schemeClr val="tx1"/>
                </a:solidFill>
              </a:rPr>
              <a:t>остатъчна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стойност</a:t>
            </a:r>
            <a:r>
              <a:rPr lang="ru-RU" sz="2800" dirty="0" smtClean="0">
                <a:solidFill>
                  <a:schemeClr val="tx1"/>
                </a:solidFill>
              </a:rPr>
              <a:t> е </a:t>
            </a:r>
            <a:r>
              <a:rPr lang="ru-RU" sz="2800" dirty="0" err="1" smtClean="0">
                <a:solidFill>
                  <a:schemeClr val="tx1"/>
                </a:solidFill>
              </a:rPr>
              <a:t>предполагаемата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стойност</a:t>
            </a:r>
            <a:r>
              <a:rPr lang="ru-RU" sz="2800" dirty="0" smtClean="0">
                <a:solidFill>
                  <a:schemeClr val="tx1"/>
                </a:solidFill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</a:rPr>
              <a:t>която</a:t>
            </a:r>
            <a:r>
              <a:rPr lang="ru-RU" sz="2800" dirty="0" smtClean="0">
                <a:solidFill>
                  <a:schemeClr val="tx1"/>
                </a:solidFill>
              </a:rPr>
              <a:t> се </a:t>
            </a:r>
            <a:r>
              <a:rPr lang="ru-RU" sz="2800" dirty="0" err="1" smtClean="0">
                <a:solidFill>
                  <a:schemeClr val="tx1"/>
                </a:solidFill>
              </a:rPr>
              <a:t>очаква</a:t>
            </a:r>
            <a:r>
              <a:rPr lang="ru-RU" sz="2800" dirty="0" smtClean="0">
                <a:solidFill>
                  <a:schemeClr val="tx1"/>
                </a:solidFill>
              </a:rPr>
              <a:t> да се получи от амортизируем актив при </a:t>
            </a:r>
            <a:r>
              <a:rPr lang="ru-RU" sz="2800" dirty="0" err="1" smtClean="0">
                <a:solidFill>
                  <a:schemeClr val="tx1"/>
                </a:solidFill>
              </a:rPr>
              <a:t>изтичането</a:t>
            </a:r>
            <a:r>
              <a:rPr lang="ru-RU" sz="2800" dirty="0" smtClean="0">
                <a:solidFill>
                  <a:schemeClr val="tx1"/>
                </a:solidFill>
              </a:rPr>
              <a:t> на срока </a:t>
            </a:r>
            <a:r>
              <a:rPr lang="ru-RU" sz="2800" dirty="0" err="1" smtClean="0">
                <a:solidFill>
                  <a:schemeClr val="tx1"/>
                </a:solidFill>
              </a:rPr>
              <a:t>му</a:t>
            </a:r>
            <a:r>
              <a:rPr lang="ru-RU" sz="2800" dirty="0" smtClean="0">
                <a:solidFill>
                  <a:schemeClr val="tx1"/>
                </a:solidFill>
              </a:rPr>
              <a:t> на </a:t>
            </a:r>
            <a:r>
              <a:rPr lang="ru-RU" sz="2800" dirty="0" err="1" smtClean="0">
                <a:solidFill>
                  <a:schemeClr val="tx1"/>
                </a:solidFill>
              </a:rPr>
              <a:t>годност</a:t>
            </a:r>
            <a:r>
              <a:rPr lang="ru-RU" sz="2800" dirty="0" smtClean="0">
                <a:solidFill>
                  <a:schemeClr val="tx1"/>
                </a:solidFill>
              </a:rPr>
              <a:t> след </a:t>
            </a:r>
            <a:r>
              <a:rPr lang="ru-RU" sz="2800" dirty="0" err="1" smtClean="0">
                <a:solidFill>
                  <a:schemeClr val="tx1"/>
                </a:solidFill>
              </a:rPr>
              <a:t>извеждането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му</a:t>
            </a:r>
            <a:r>
              <a:rPr lang="ru-RU" sz="2800" dirty="0" smtClean="0">
                <a:solidFill>
                  <a:schemeClr val="tx1"/>
                </a:solidFill>
              </a:rPr>
              <a:t> от </a:t>
            </a:r>
            <a:r>
              <a:rPr lang="ru-RU" sz="2800" dirty="0" err="1" smtClean="0">
                <a:solidFill>
                  <a:schemeClr val="tx1"/>
                </a:solidFill>
              </a:rPr>
              <a:t>употреба</a:t>
            </a:r>
            <a:r>
              <a:rPr lang="ru-RU" sz="2800" b="1" i="1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None/>
            </a:pPr>
            <a:endParaRPr lang="bg-BG" sz="28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800" b="1" dirty="0" smtClean="0">
                <a:solidFill>
                  <a:schemeClr val="tx1"/>
                </a:solidFill>
              </a:rPr>
              <a:t>     	Съгласно т. </a:t>
            </a:r>
            <a:r>
              <a:rPr lang="ru-RU" sz="2800" b="1" dirty="0" smtClean="0">
                <a:solidFill>
                  <a:schemeClr val="tx1"/>
                </a:solidFill>
              </a:rPr>
              <a:t>40 от ДДС № 05 от 2016 г.,</a:t>
            </a:r>
          </a:p>
          <a:p>
            <a:pPr algn="just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    	За целите на </a:t>
            </a:r>
            <a:r>
              <a:rPr lang="ru-RU" sz="2800" dirty="0" err="1" smtClean="0">
                <a:solidFill>
                  <a:schemeClr val="tx1"/>
                </a:solidFill>
              </a:rPr>
              <a:t>начисляването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на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амортизациите</a:t>
            </a:r>
            <a:r>
              <a:rPr lang="ru-RU" sz="2800" dirty="0" smtClean="0">
                <a:solidFill>
                  <a:schemeClr val="tx1"/>
                </a:solidFill>
              </a:rPr>
              <a:t> се </a:t>
            </a:r>
            <a:r>
              <a:rPr lang="ru-RU" sz="2800" dirty="0" err="1" smtClean="0">
                <a:solidFill>
                  <a:schemeClr val="tx1"/>
                </a:solidFill>
              </a:rPr>
              <a:t>следват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b="1" u="sng" dirty="0" err="1" smtClean="0">
                <a:solidFill>
                  <a:schemeClr val="tx1"/>
                </a:solidFill>
              </a:rPr>
              <a:t>насоките</a:t>
            </a:r>
            <a:r>
              <a:rPr lang="ru-RU" sz="2800" b="1" u="sng" dirty="0" smtClean="0">
                <a:solidFill>
                  <a:schemeClr val="tx1"/>
                </a:solidFill>
              </a:rPr>
              <a:t> на т. 4.1 и 4.2 от СС 4</a:t>
            </a:r>
            <a:r>
              <a:rPr lang="ru-RU" sz="2800" dirty="0" smtClean="0">
                <a:solidFill>
                  <a:schemeClr val="tx1"/>
                </a:solidFill>
              </a:rPr>
              <a:t>,  </a:t>
            </a:r>
          </a:p>
          <a:p>
            <a:pPr algn="just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          ПРБ </a:t>
            </a:r>
            <a:r>
              <a:rPr lang="ru-RU" sz="2800" dirty="0" err="1" smtClean="0">
                <a:solidFill>
                  <a:schemeClr val="tx1"/>
                </a:solidFill>
              </a:rPr>
              <a:t>определя</a:t>
            </a:r>
            <a:r>
              <a:rPr lang="ru-RU" sz="2800" dirty="0" smtClean="0">
                <a:solidFill>
                  <a:schemeClr val="tx1"/>
                </a:solidFill>
              </a:rPr>
              <a:t> и </a:t>
            </a:r>
            <a:r>
              <a:rPr lang="ru-RU" sz="2800" b="1" i="1" dirty="0" err="1" smtClean="0">
                <a:solidFill>
                  <a:schemeClr val="tx1"/>
                </a:solidFill>
              </a:rPr>
              <a:t>степента</a:t>
            </a:r>
            <a:r>
              <a:rPr lang="ru-RU" sz="2800" b="1" i="1" dirty="0" smtClean="0">
                <a:solidFill>
                  <a:schemeClr val="tx1"/>
                </a:solidFill>
              </a:rPr>
              <a:t> на </a:t>
            </a:r>
            <a:r>
              <a:rPr lang="ru-RU" sz="2800" b="1" i="1" dirty="0" err="1" smtClean="0">
                <a:solidFill>
                  <a:schemeClr val="tx1"/>
                </a:solidFill>
              </a:rPr>
              <a:t>значителност</a:t>
            </a:r>
            <a:r>
              <a:rPr lang="ru-RU" sz="2800" b="1" i="1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на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остатъчната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стойност</a:t>
            </a:r>
            <a:r>
              <a:rPr lang="ru-RU" sz="2800" dirty="0" smtClean="0">
                <a:solidFill>
                  <a:schemeClr val="tx1"/>
                </a:solidFill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</a:rPr>
              <a:t>която</a:t>
            </a:r>
            <a:r>
              <a:rPr lang="ru-RU" sz="2800" dirty="0" smtClean="0">
                <a:solidFill>
                  <a:schemeClr val="tx1"/>
                </a:solidFill>
              </a:rPr>
              <a:t> се </a:t>
            </a:r>
            <a:r>
              <a:rPr lang="ru-RU" sz="2800" i="1" dirty="0" err="1" smtClean="0">
                <a:solidFill>
                  <a:schemeClr val="tx1"/>
                </a:solidFill>
              </a:rPr>
              <a:t>игнорира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(</a:t>
            </a:r>
            <a:r>
              <a:rPr lang="bg-BG" sz="2800" dirty="0" smtClean="0">
                <a:solidFill>
                  <a:schemeClr val="tx1"/>
                </a:solidFill>
              </a:rPr>
              <a:t>в лева или в % спрямо отчетната стойност</a:t>
            </a:r>
            <a:r>
              <a:rPr lang="en-US" sz="2800" dirty="0" smtClean="0">
                <a:solidFill>
                  <a:schemeClr val="tx1"/>
                </a:solidFill>
              </a:rPr>
              <a:t>)</a:t>
            </a:r>
            <a:r>
              <a:rPr lang="bg-BG" sz="2800" dirty="0" smtClean="0">
                <a:solidFill>
                  <a:schemeClr val="tx1"/>
                </a:solidFill>
              </a:rPr>
              <a:t>.</a:t>
            </a:r>
            <a:r>
              <a:rPr lang="bg-BG" sz="2800" b="1" dirty="0" smtClean="0">
                <a:solidFill>
                  <a:schemeClr val="tx1"/>
                </a:solidFill>
              </a:rPr>
              <a:t> </a:t>
            </a:r>
          </a:p>
          <a:p>
            <a:pPr algn="just">
              <a:buNone/>
            </a:pPr>
            <a:endParaRPr lang="bg-BG" sz="2800" b="1" dirty="0" smtClean="0">
              <a:solidFill>
                <a:schemeClr val="tx1"/>
              </a:solidFill>
            </a:endParaRPr>
          </a:p>
          <a:p>
            <a:pPr algn="just"/>
            <a:endParaRPr lang="bg-BG" sz="28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10</a:t>
            </a:fld>
            <a:endParaRPr lang="bg-BG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28596" y="260351"/>
            <a:ext cx="8286808" cy="624048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620713" algn="just">
              <a:buClrTx/>
              <a:buSzPct val="100000"/>
              <a:buFont typeface="Wingdings" panose="05000000000000000000" pitchFamily="2" charset="2"/>
              <a:buChar char="Ø"/>
            </a:pPr>
            <a:r>
              <a:rPr lang="bg-BG" b="1" dirty="0" smtClean="0">
                <a:solidFill>
                  <a:schemeClr val="tx1"/>
                </a:solidFill>
              </a:rPr>
              <a:t>Сметките от подгрупа 603 </a:t>
            </a:r>
            <a:r>
              <a:rPr lang="bg-BG" i="1" dirty="0" smtClean="0">
                <a:solidFill>
                  <a:schemeClr val="tx1"/>
                </a:solidFill>
              </a:rPr>
              <a:t>“Разходи за амортизации”</a:t>
            </a:r>
            <a:r>
              <a:rPr lang="bg-BG" b="1" dirty="0" smtClean="0">
                <a:solidFill>
                  <a:schemeClr val="tx1"/>
                </a:solidFill>
              </a:rPr>
              <a:t> – </a:t>
            </a:r>
            <a:r>
              <a:rPr lang="bg-BG" dirty="0" smtClean="0">
                <a:solidFill>
                  <a:schemeClr val="tx1"/>
                </a:solidFill>
              </a:rPr>
              <a:t>сметките са </a:t>
            </a:r>
            <a:r>
              <a:rPr lang="bg-BG" b="1" u="sng" dirty="0" smtClean="0">
                <a:solidFill>
                  <a:schemeClr val="tx1"/>
                </a:solidFill>
              </a:rPr>
              <a:t>активни</a:t>
            </a:r>
            <a:r>
              <a:rPr lang="bg-BG" dirty="0" smtClean="0">
                <a:solidFill>
                  <a:schemeClr val="tx1"/>
                </a:solidFill>
              </a:rPr>
              <a:t> балансови, транзитни сметки. </a:t>
            </a:r>
          </a:p>
          <a:p>
            <a:pPr marL="0" indent="620713" algn="just">
              <a:buClrTx/>
              <a:buSzPct val="100000"/>
              <a:buFont typeface="Wingdings" panose="05000000000000000000" pitchFamily="2" charset="2"/>
              <a:buChar char="Ø"/>
            </a:pPr>
            <a:r>
              <a:rPr lang="bg-BG" b="1" i="1" dirty="0" err="1" smtClean="0">
                <a:solidFill>
                  <a:schemeClr val="tx1"/>
                </a:solidFill>
              </a:rPr>
              <a:t>Дебитират</a:t>
            </a:r>
            <a:r>
              <a:rPr lang="bg-BG" b="1" i="1" dirty="0" smtClean="0">
                <a:solidFill>
                  <a:schemeClr val="tx1"/>
                </a:solidFill>
              </a:rPr>
              <a:t> се </a:t>
            </a:r>
            <a:r>
              <a:rPr lang="bg-BG" dirty="0" smtClean="0">
                <a:solidFill>
                  <a:schemeClr val="tx1"/>
                </a:solidFill>
              </a:rPr>
              <a:t>при начисляване на амортизация на съответния </a:t>
            </a:r>
            <a:r>
              <a:rPr lang="bg-BG" dirty="0" err="1" smtClean="0">
                <a:solidFill>
                  <a:schemeClr val="tx1"/>
                </a:solidFill>
              </a:rPr>
              <a:t>амортизируем</a:t>
            </a:r>
            <a:r>
              <a:rPr lang="bg-BG" dirty="0" smtClean="0">
                <a:solidFill>
                  <a:schemeClr val="tx1"/>
                </a:solidFill>
              </a:rPr>
              <a:t> актив срещу кредитиране на сметки от </a:t>
            </a:r>
            <a:r>
              <a:rPr lang="bg-BG" b="1" dirty="0" smtClean="0">
                <a:solidFill>
                  <a:schemeClr val="tx1"/>
                </a:solidFill>
              </a:rPr>
              <a:t>подгрупи 241 и 242</a:t>
            </a:r>
            <a:r>
              <a:rPr lang="bg-BG" dirty="0" smtClean="0">
                <a:solidFill>
                  <a:schemeClr val="tx1"/>
                </a:solidFill>
              </a:rPr>
              <a:t>. </a:t>
            </a:r>
          </a:p>
          <a:p>
            <a:pPr marL="0" indent="620713" algn="just">
              <a:buClrTx/>
              <a:buSzPct val="100000"/>
              <a:buFont typeface="Wingdings" panose="05000000000000000000" pitchFamily="2" charset="2"/>
              <a:buChar char="Ø"/>
            </a:pPr>
            <a:r>
              <a:rPr lang="bg-BG" b="1" i="1" dirty="0" smtClean="0">
                <a:solidFill>
                  <a:schemeClr val="tx1"/>
                </a:solidFill>
              </a:rPr>
              <a:t>Кредитират се </a:t>
            </a:r>
            <a:r>
              <a:rPr lang="bg-BG" dirty="0" smtClean="0">
                <a:solidFill>
                  <a:schemeClr val="tx1"/>
                </a:solidFill>
              </a:rPr>
              <a:t>при годишното приключване срещу </a:t>
            </a:r>
            <a:r>
              <a:rPr lang="bg-BG" dirty="0" err="1" smtClean="0">
                <a:solidFill>
                  <a:schemeClr val="tx1"/>
                </a:solidFill>
              </a:rPr>
              <a:t>дебитиране</a:t>
            </a:r>
            <a:r>
              <a:rPr lang="bg-BG" dirty="0" smtClean="0">
                <a:solidFill>
                  <a:schemeClr val="tx1"/>
                </a:solidFill>
              </a:rPr>
              <a:t> на </a:t>
            </a:r>
            <a:r>
              <a:rPr lang="bg-BG" b="1" dirty="0" smtClean="0">
                <a:solidFill>
                  <a:schemeClr val="tx1"/>
                </a:solidFill>
              </a:rPr>
              <a:t>сметка 1201</a:t>
            </a:r>
            <a:r>
              <a:rPr lang="bg-BG" dirty="0" smtClean="0">
                <a:solidFill>
                  <a:schemeClr val="tx1"/>
                </a:solidFill>
              </a:rPr>
              <a:t> “</a:t>
            </a:r>
            <a:r>
              <a:rPr lang="bg-BG" i="1" dirty="0" smtClean="0">
                <a:solidFill>
                  <a:schemeClr val="tx1"/>
                </a:solidFill>
              </a:rPr>
              <a:t>Изменение на нетните активи за периода”</a:t>
            </a:r>
            <a:endParaRPr lang="ru-RU" b="1" i="1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17507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57158" y="500041"/>
            <a:ext cx="8526492" cy="585791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620713" algn="just">
              <a:buClrTx/>
              <a:buSzPct val="100000"/>
              <a:buNone/>
            </a:pPr>
            <a:r>
              <a:rPr lang="bg-BG" sz="2800" b="1" dirty="0" smtClean="0">
                <a:solidFill>
                  <a:schemeClr val="tx1"/>
                </a:solidFill>
              </a:rPr>
              <a:t>Кореспондиращите сметки със подгрупа 603 са сметките от подгрупи 241 </a:t>
            </a:r>
            <a:r>
              <a:rPr lang="bg-BG" sz="2800" i="1" dirty="0" smtClean="0">
                <a:solidFill>
                  <a:schemeClr val="tx1"/>
                </a:solidFill>
              </a:rPr>
              <a:t>“Амортизация </a:t>
            </a:r>
            <a:r>
              <a:rPr lang="bg-BG" sz="2800" i="1" dirty="0">
                <a:solidFill>
                  <a:schemeClr val="tx1"/>
                </a:solidFill>
              </a:rPr>
              <a:t>на </a:t>
            </a:r>
            <a:r>
              <a:rPr lang="bg-BG" sz="2800" i="1" dirty="0" smtClean="0">
                <a:solidFill>
                  <a:schemeClr val="tx1"/>
                </a:solidFill>
              </a:rPr>
              <a:t>ДМА” </a:t>
            </a:r>
            <a:r>
              <a:rPr lang="bg-BG" sz="2800" b="1" dirty="0" smtClean="0">
                <a:solidFill>
                  <a:schemeClr val="tx1"/>
                </a:solidFill>
              </a:rPr>
              <a:t>и </a:t>
            </a:r>
            <a:r>
              <a:rPr lang="bg-BG" sz="2800" b="1" dirty="0">
                <a:solidFill>
                  <a:schemeClr val="tx1"/>
                </a:solidFill>
              </a:rPr>
              <a:t>242 </a:t>
            </a:r>
            <a:r>
              <a:rPr lang="bg-BG" sz="2800" i="1" dirty="0" smtClean="0">
                <a:solidFill>
                  <a:schemeClr val="tx1"/>
                </a:solidFill>
              </a:rPr>
              <a:t>“Амортизация </a:t>
            </a:r>
            <a:r>
              <a:rPr lang="bg-BG" sz="2800" i="1" dirty="0">
                <a:solidFill>
                  <a:schemeClr val="tx1"/>
                </a:solidFill>
              </a:rPr>
              <a:t>на </a:t>
            </a:r>
            <a:r>
              <a:rPr lang="bg-BG" sz="2800" i="1" dirty="0" smtClean="0">
                <a:solidFill>
                  <a:schemeClr val="tx1"/>
                </a:solidFill>
              </a:rPr>
              <a:t>НМДА”, които </a:t>
            </a:r>
            <a:r>
              <a:rPr lang="bg-BG" sz="2800" dirty="0" smtClean="0">
                <a:solidFill>
                  <a:schemeClr val="tx1"/>
                </a:solidFill>
              </a:rPr>
              <a:t>са </a:t>
            </a:r>
            <a:r>
              <a:rPr lang="bg-BG" sz="2800" b="1" i="1" u="sng" dirty="0" smtClean="0">
                <a:solidFill>
                  <a:schemeClr val="tx1"/>
                </a:solidFill>
              </a:rPr>
              <a:t>пасивни</a:t>
            </a:r>
            <a:r>
              <a:rPr lang="bg-BG" sz="2800" dirty="0" smtClean="0">
                <a:solidFill>
                  <a:schemeClr val="tx1"/>
                </a:solidFill>
              </a:rPr>
              <a:t> балансови, регулиращи сметки.</a:t>
            </a:r>
          </a:p>
          <a:p>
            <a:pPr marL="0" indent="0" algn="just">
              <a:buClrTx/>
              <a:buSzPct val="100000"/>
              <a:buNone/>
            </a:pPr>
            <a:r>
              <a:rPr lang="bg-BG" sz="2800" b="1" i="1" dirty="0" smtClean="0">
                <a:solidFill>
                  <a:schemeClr val="tx1"/>
                </a:solidFill>
              </a:rPr>
              <a:t>	Кредитират</a:t>
            </a:r>
            <a:r>
              <a:rPr lang="bg-BG" sz="2800" dirty="0" smtClean="0">
                <a:solidFill>
                  <a:schemeClr val="tx1"/>
                </a:solidFill>
              </a:rPr>
              <a:t> се при </a:t>
            </a:r>
            <a:r>
              <a:rPr lang="bg-BG" sz="2800" b="1" i="1" u="sng" dirty="0">
                <a:solidFill>
                  <a:schemeClr val="tx1"/>
                </a:solidFill>
              </a:rPr>
              <a:t>начисляване</a:t>
            </a:r>
            <a:r>
              <a:rPr lang="bg-BG" sz="2800" b="1" i="1" dirty="0">
                <a:solidFill>
                  <a:schemeClr val="tx1"/>
                </a:solidFill>
              </a:rPr>
              <a:t> </a:t>
            </a:r>
            <a:r>
              <a:rPr lang="bg-BG" sz="2800" dirty="0">
                <a:solidFill>
                  <a:schemeClr val="tx1"/>
                </a:solidFill>
              </a:rPr>
              <a:t>на амортизация за съответната група </a:t>
            </a:r>
            <a:r>
              <a:rPr lang="bg-BG" sz="2800" dirty="0" err="1">
                <a:solidFill>
                  <a:schemeClr val="tx1"/>
                </a:solidFill>
              </a:rPr>
              <a:t>амортизируеми</a:t>
            </a:r>
            <a:r>
              <a:rPr lang="bg-BG" sz="2800" dirty="0">
                <a:solidFill>
                  <a:schemeClr val="tx1"/>
                </a:solidFill>
              </a:rPr>
              <a:t> </a:t>
            </a:r>
            <a:r>
              <a:rPr lang="bg-BG" sz="2800" dirty="0" smtClean="0">
                <a:solidFill>
                  <a:schemeClr val="tx1"/>
                </a:solidFill>
              </a:rPr>
              <a:t>активи, съгласно </a:t>
            </a:r>
            <a:r>
              <a:rPr lang="bg-BG" sz="2800" dirty="0">
                <a:solidFill>
                  <a:schemeClr val="tx1"/>
                </a:solidFill>
              </a:rPr>
              <a:t>амортизационния план на </a:t>
            </a:r>
            <a:r>
              <a:rPr lang="bg-BG" sz="2800" dirty="0" smtClean="0">
                <a:solidFill>
                  <a:schemeClr val="tx1"/>
                </a:solidFill>
              </a:rPr>
              <a:t>бюджетната организация срещу </a:t>
            </a:r>
            <a:r>
              <a:rPr lang="bg-BG" sz="2800" dirty="0" err="1" smtClean="0">
                <a:solidFill>
                  <a:schemeClr val="tx1"/>
                </a:solidFill>
              </a:rPr>
              <a:t>дебитиране</a:t>
            </a:r>
            <a:r>
              <a:rPr lang="bg-BG" sz="2800" dirty="0" smtClean="0">
                <a:solidFill>
                  <a:schemeClr val="tx1"/>
                </a:solidFill>
              </a:rPr>
              <a:t> на сметките от </a:t>
            </a:r>
            <a:r>
              <a:rPr lang="bg-BG" sz="2800" b="1" dirty="0" smtClean="0">
                <a:solidFill>
                  <a:schemeClr val="tx1"/>
                </a:solidFill>
              </a:rPr>
              <a:t>подгрупа 603</a:t>
            </a:r>
            <a:r>
              <a:rPr lang="bg-BG" sz="2800" dirty="0" smtClean="0">
                <a:solidFill>
                  <a:schemeClr val="tx1"/>
                </a:solidFill>
              </a:rPr>
              <a:t>. </a:t>
            </a:r>
          </a:p>
          <a:p>
            <a:pPr marL="0" indent="0" algn="just">
              <a:buClrTx/>
              <a:buSzPct val="100000"/>
              <a:buNone/>
            </a:pPr>
            <a:r>
              <a:rPr lang="bg-BG" sz="2800" b="1" i="1" dirty="0" smtClean="0">
                <a:solidFill>
                  <a:schemeClr val="tx1"/>
                </a:solidFill>
              </a:rPr>
              <a:t>	</a:t>
            </a:r>
            <a:r>
              <a:rPr lang="bg-BG" sz="2800" b="1" i="1" dirty="0" err="1" smtClean="0">
                <a:solidFill>
                  <a:schemeClr val="tx1"/>
                </a:solidFill>
              </a:rPr>
              <a:t>Дебитират</a:t>
            </a:r>
            <a:r>
              <a:rPr lang="bg-BG" sz="2800" b="1" i="1" dirty="0" smtClean="0">
                <a:solidFill>
                  <a:schemeClr val="tx1"/>
                </a:solidFill>
              </a:rPr>
              <a:t> </a:t>
            </a:r>
            <a:r>
              <a:rPr lang="bg-BG" sz="2800" b="1" i="1" dirty="0">
                <a:solidFill>
                  <a:schemeClr val="tx1"/>
                </a:solidFill>
              </a:rPr>
              <a:t>се </a:t>
            </a:r>
            <a:r>
              <a:rPr lang="bg-BG" sz="2800" dirty="0">
                <a:solidFill>
                  <a:schemeClr val="tx1"/>
                </a:solidFill>
              </a:rPr>
              <a:t>при </a:t>
            </a:r>
            <a:r>
              <a:rPr lang="bg-BG" sz="2800" b="1" i="1" u="sng" dirty="0">
                <a:solidFill>
                  <a:schemeClr val="tx1"/>
                </a:solidFill>
              </a:rPr>
              <a:t>отписване</a:t>
            </a:r>
            <a:r>
              <a:rPr lang="bg-BG" sz="2800" dirty="0">
                <a:solidFill>
                  <a:schemeClr val="tx1"/>
                </a:solidFill>
              </a:rPr>
              <a:t> на начислената амортизация на съответния актив при неговата продажба, бракуване, </a:t>
            </a:r>
            <a:r>
              <a:rPr lang="bg-BG" sz="2800" dirty="0" smtClean="0">
                <a:solidFill>
                  <a:schemeClr val="tx1"/>
                </a:solidFill>
              </a:rPr>
              <a:t>прехвърляне </a:t>
            </a:r>
            <a:r>
              <a:rPr lang="bg-BG" sz="2800" dirty="0">
                <a:solidFill>
                  <a:schemeClr val="tx1"/>
                </a:solidFill>
              </a:rPr>
              <a:t>и др</a:t>
            </a:r>
            <a:r>
              <a:rPr lang="bg-BG" sz="280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63917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142852"/>
            <a:ext cx="8686800" cy="650085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ru-RU" b="1" i="1" dirty="0" smtClean="0"/>
              <a:t>	</a:t>
            </a:r>
            <a:r>
              <a:rPr lang="ru-RU" sz="9600" b="1" i="1" dirty="0" smtClean="0"/>
              <a:t>Специфика при </a:t>
            </a:r>
            <a:r>
              <a:rPr lang="ru-RU" sz="9600" b="1" i="1" dirty="0" err="1" smtClean="0"/>
              <a:t>амортизацията</a:t>
            </a:r>
            <a:r>
              <a:rPr lang="ru-RU" sz="9600" b="1" i="1" dirty="0" smtClean="0"/>
              <a:t> на </a:t>
            </a:r>
            <a:r>
              <a:rPr lang="ru-RU" sz="9600" b="1" i="1" dirty="0" err="1" smtClean="0"/>
              <a:t>активите</a:t>
            </a:r>
            <a:r>
              <a:rPr lang="ru-RU" sz="9600" b="1" i="1" dirty="0" smtClean="0"/>
              <a:t>:</a:t>
            </a:r>
          </a:p>
          <a:p>
            <a:pPr algn="just">
              <a:buNone/>
            </a:pPr>
            <a:r>
              <a:rPr lang="ru-RU" sz="9600" b="1" dirty="0" smtClean="0"/>
              <a:t> 	</a:t>
            </a:r>
            <a:r>
              <a:rPr lang="ru-RU" sz="9600" b="1" u="sng" dirty="0" err="1" smtClean="0"/>
              <a:t>Извършен</a:t>
            </a:r>
            <a:r>
              <a:rPr lang="ru-RU" sz="9600" b="1" u="sng" dirty="0" smtClean="0"/>
              <a:t> </a:t>
            </a:r>
            <a:r>
              <a:rPr lang="ru-RU" sz="9600" b="1" u="sng" dirty="0" err="1" smtClean="0"/>
              <a:t>основен</a:t>
            </a:r>
            <a:r>
              <a:rPr lang="ru-RU" sz="9600" b="1" u="sng" dirty="0" smtClean="0"/>
              <a:t> ремонт на </a:t>
            </a:r>
            <a:r>
              <a:rPr lang="ru-RU" sz="9600" b="1" u="sng" dirty="0" err="1" smtClean="0"/>
              <a:t>дълготраен</a:t>
            </a:r>
            <a:r>
              <a:rPr lang="ru-RU" sz="9600" b="1" u="sng" dirty="0" smtClean="0"/>
              <a:t> актив </a:t>
            </a:r>
            <a:r>
              <a:rPr lang="en-US" sz="9600" b="1" u="sng" dirty="0" smtClean="0"/>
              <a:t> </a:t>
            </a:r>
            <a:r>
              <a:rPr lang="ru-RU" sz="9600" b="1" dirty="0" smtClean="0"/>
              <a:t> </a:t>
            </a:r>
            <a:r>
              <a:rPr lang="en-US" sz="9600" u="sng" dirty="0" smtClean="0"/>
              <a:t>(</a:t>
            </a:r>
            <a:r>
              <a:rPr lang="ru-RU" sz="9600" i="1" dirty="0" smtClean="0"/>
              <a:t>например </a:t>
            </a:r>
            <a:r>
              <a:rPr lang="ru-RU" sz="9600" i="1" dirty="0" err="1" smtClean="0"/>
              <a:t>сграда</a:t>
            </a:r>
            <a:r>
              <a:rPr lang="en-US" sz="9600" i="1" dirty="0" smtClean="0"/>
              <a:t>)</a:t>
            </a:r>
            <a:endParaRPr lang="ru-RU" sz="9600" b="1" u="sng" dirty="0" smtClean="0"/>
          </a:p>
          <a:p>
            <a:pPr algn="just">
              <a:buNone/>
            </a:pPr>
            <a:r>
              <a:rPr lang="ru-RU" sz="9600" b="1" dirty="0" smtClean="0"/>
              <a:t>		</a:t>
            </a:r>
            <a:r>
              <a:rPr lang="ru-RU" sz="9600" b="1" u="sng" dirty="0" smtClean="0"/>
              <a:t>т. 33 от ДДС № 05 от 2016 г.  </a:t>
            </a:r>
          </a:p>
          <a:p>
            <a:pPr algn="just">
              <a:buNone/>
            </a:pPr>
            <a:r>
              <a:rPr lang="ru-RU" sz="9600" b="1" i="1" dirty="0" smtClean="0"/>
              <a:t> 		«</a:t>
            </a:r>
            <a:r>
              <a:rPr lang="ru-RU" sz="9600" i="1" dirty="0" err="1" smtClean="0"/>
              <a:t>Когато</a:t>
            </a:r>
            <a:r>
              <a:rPr lang="ru-RU" sz="9600" i="1" dirty="0" smtClean="0"/>
              <a:t> на </a:t>
            </a:r>
            <a:r>
              <a:rPr lang="ru-RU" sz="9600" i="1" dirty="0" err="1" smtClean="0"/>
              <a:t>бюджетна</a:t>
            </a:r>
            <a:r>
              <a:rPr lang="ru-RU" sz="9600" i="1" dirty="0" smtClean="0"/>
              <a:t> организация </a:t>
            </a:r>
            <a:r>
              <a:rPr lang="ru-RU" sz="9600" i="1" dirty="0" err="1" smtClean="0"/>
              <a:t>безсрочно</a:t>
            </a:r>
            <a:r>
              <a:rPr lang="ru-RU" sz="9600" i="1" dirty="0" smtClean="0"/>
              <a:t> </a:t>
            </a:r>
            <a:r>
              <a:rPr lang="ru-RU" sz="9600" i="1" dirty="0" err="1" smtClean="0"/>
              <a:t>са</a:t>
            </a:r>
            <a:r>
              <a:rPr lang="ru-RU" sz="9600" i="1" dirty="0" smtClean="0"/>
              <a:t> </a:t>
            </a:r>
            <a:r>
              <a:rPr lang="ru-RU" sz="9600" i="1" dirty="0" err="1" smtClean="0"/>
              <a:t>предоставени</a:t>
            </a:r>
            <a:r>
              <a:rPr lang="ru-RU" sz="9600" i="1" dirty="0" smtClean="0"/>
              <a:t> от </a:t>
            </a:r>
            <a:r>
              <a:rPr lang="ru-RU" sz="9600" i="1" dirty="0" err="1" smtClean="0"/>
              <a:t>държавата</a:t>
            </a:r>
            <a:r>
              <a:rPr lang="ru-RU" sz="9600" i="1" dirty="0" smtClean="0"/>
              <a:t>/</a:t>
            </a:r>
            <a:r>
              <a:rPr lang="ru-RU" sz="9600" i="1" dirty="0" err="1" smtClean="0"/>
              <a:t>общините</a:t>
            </a:r>
            <a:r>
              <a:rPr lang="ru-RU" sz="9600" i="1" dirty="0" smtClean="0"/>
              <a:t> за управление </a:t>
            </a:r>
            <a:r>
              <a:rPr lang="ru-RU" sz="9600" i="1" dirty="0" err="1" smtClean="0"/>
              <a:t>амортизируеми</a:t>
            </a:r>
            <a:r>
              <a:rPr lang="ru-RU" sz="9600" i="1" dirty="0" smtClean="0"/>
              <a:t> </a:t>
            </a:r>
            <a:r>
              <a:rPr lang="ru-RU" sz="9600" i="1" dirty="0" err="1" smtClean="0"/>
              <a:t>активи</a:t>
            </a:r>
            <a:r>
              <a:rPr lang="ru-RU" sz="9600" i="1" dirty="0" smtClean="0"/>
              <a:t> и </a:t>
            </a:r>
            <a:r>
              <a:rPr lang="ru-RU" sz="9600" i="1" dirty="0" err="1" smtClean="0"/>
              <a:t>тези</a:t>
            </a:r>
            <a:r>
              <a:rPr lang="ru-RU" sz="9600" i="1" dirty="0" smtClean="0"/>
              <a:t> </a:t>
            </a:r>
            <a:r>
              <a:rPr lang="ru-RU" sz="9600" i="1" dirty="0" err="1" smtClean="0"/>
              <a:t>активи</a:t>
            </a:r>
            <a:r>
              <a:rPr lang="ru-RU" sz="9600" i="1" dirty="0" smtClean="0"/>
              <a:t> </a:t>
            </a:r>
            <a:r>
              <a:rPr lang="ru-RU" sz="9600" i="1" dirty="0" err="1" smtClean="0"/>
              <a:t>са</a:t>
            </a:r>
            <a:r>
              <a:rPr lang="ru-RU" sz="9600" i="1" dirty="0" smtClean="0"/>
              <a:t> </a:t>
            </a:r>
            <a:r>
              <a:rPr lang="ru-RU" sz="9600" i="1" dirty="0" err="1" smtClean="0"/>
              <a:t>заведени</a:t>
            </a:r>
            <a:r>
              <a:rPr lang="ru-RU" sz="9600" i="1" dirty="0" smtClean="0"/>
              <a:t> по баланса на </a:t>
            </a:r>
            <a:r>
              <a:rPr lang="ru-RU" sz="9600" i="1" dirty="0" err="1" smtClean="0"/>
              <a:t>бюджетната</a:t>
            </a:r>
            <a:r>
              <a:rPr lang="ru-RU" sz="9600" i="1" dirty="0" smtClean="0"/>
              <a:t> </a:t>
            </a:r>
            <a:r>
              <a:rPr lang="ru-RU" sz="9600" i="1" dirty="0" err="1" smtClean="0"/>
              <a:t>организация-получател</a:t>
            </a:r>
            <a:r>
              <a:rPr lang="ru-RU" sz="9600" i="1" dirty="0" smtClean="0"/>
              <a:t>, </a:t>
            </a:r>
            <a:r>
              <a:rPr lang="ru-RU" sz="9600" i="1" dirty="0" err="1" smtClean="0"/>
              <a:t>амортизациите</a:t>
            </a:r>
            <a:r>
              <a:rPr lang="ru-RU" sz="9600" i="1" dirty="0" smtClean="0"/>
              <a:t> се </a:t>
            </a:r>
            <a:r>
              <a:rPr lang="ru-RU" sz="9600" i="1" dirty="0" err="1" smtClean="0"/>
              <a:t>начисляват</a:t>
            </a:r>
            <a:r>
              <a:rPr lang="ru-RU" sz="9600" i="1" dirty="0" smtClean="0"/>
              <a:t> от </a:t>
            </a:r>
            <a:r>
              <a:rPr lang="ru-RU" sz="9600" i="1" dirty="0" err="1" smtClean="0"/>
              <a:t>нея</a:t>
            </a:r>
            <a:r>
              <a:rPr lang="ru-RU" sz="9600" i="1" dirty="0" smtClean="0"/>
              <a:t>, </a:t>
            </a:r>
            <a:r>
              <a:rPr lang="ru-RU" sz="9600" i="1" dirty="0" err="1" smtClean="0"/>
              <a:t>като</a:t>
            </a:r>
            <a:r>
              <a:rPr lang="ru-RU" sz="9600" i="1" dirty="0" smtClean="0"/>
              <a:t> </a:t>
            </a:r>
            <a:r>
              <a:rPr lang="ru-RU" sz="9600" b="1" i="1" u="sng" dirty="0" err="1" smtClean="0"/>
              <a:t>срокът</a:t>
            </a:r>
            <a:r>
              <a:rPr lang="ru-RU" sz="9600" b="1" i="1" u="sng" dirty="0" smtClean="0"/>
              <a:t> на </a:t>
            </a:r>
            <a:r>
              <a:rPr lang="ru-RU" sz="9600" b="1" i="1" u="sng" dirty="0" err="1" smtClean="0"/>
              <a:t>годност</a:t>
            </a:r>
            <a:r>
              <a:rPr lang="ru-RU" sz="9600" b="1" i="1" u="sng" dirty="0" smtClean="0"/>
              <a:t> за </a:t>
            </a:r>
            <a:r>
              <a:rPr lang="ru-RU" sz="9600" b="1" i="1" u="sng" dirty="0" err="1" smtClean="0"/>
              <a:t>тези</a:t>
            </a:r>
            <a:r>
              <a:rPr lang="ru-RU" sz="9600" b="1" i="1" u="sng" dirty="0" smtClean="0"/>
              <a:t> </a:t>
            </a:r>
            <a:r>
              <a:rPr lang="ru-RU" sz="9600" b="1" i="1" u="sng" dirty="0" err="1" smtClean="0"/>
              <a:t>активи</a:t>
            </a:r>
            <a:r>
              <a:rPr lang="ru-RU" sz="9600" b="1" i="1" u="sng" dirty="0" smtClean="0"/>
              <a:t> и </a:t>
            </a:r>
            <a:r>
              <a:rPr lang="ru-RU" sz="9600" b="1" i="1" u="sng" dirty="0" err="1" smtClean="0"/>
              <a:t>капитализираните</a:t>
            </a:r>
            <a:r>
              <a:rPr lang="ru-RU" sz="9600" b="1" i="1" u="sng" dirty="0" smtClean="0"/>
              <a:t> </a:t>
            </a:r>
            <a:r>
              <a:rPr lang="ru-RU" sz="9600" b="1" i="1" u="sng" dirty="0" err="1" smtClean="0"/>
              <a:t>разходи</a:t>
            </a:r>
            <a:r>
              <a:rPr lang="ru-RU" sz="9600" b="1" i="1" u="sng" dirty="0" smtClean="0"/>
              <a:t> за </a:t>
            </a:r>
            <a:r>
              <a:rPr lang="ru-RU" sz="9600" b="1" i="1" u="sng" dirty="0" err="1" smtClean="0"/>
              <a:t>основен</a:t>
            </a:r>
            <a:r>
              <a:rPr lang="ru-RU" sz="9600" b="1" i="1" u="sng" dirty="0" smtClean="0"/>
              <a:t> ремонт и реконструкция се определят по </a:t>
            </a:r>
            <a:r>
              <a:rPr lang="ru-RU" sz="9600" b="1" i="1" u="sng" dirty="0" err="1" smtClean="0"/>
              <a:t>общия</a:t>
            </a:r>
            <a:r>
              <a:rPr lang="ru-RU" sz="9600" b="1" i="1" u="sng" dirty="0" smtClean="0"/>
              <a:t> ред</a:t>
            </a:r>
            <a:r>
              <a:rPr lang="ru-RU" sz="9600" i="1" u="sng" dirty="0" smtClean="0"/>
              <a:t>.» </a:t>
            </a:r>
          </a:p>
          <a:p>
            <a:pPr algn="just">
              <a:buNone/>
            </a:pPr>
            <a:r>
              <a:rPr lang="ru-RU" sz="9600" dirty="0" smtClean="0"/>
              <a:t>		За </a:t>
            </a:r>
            <a:r>
              <a:rPr lang="ru-RU" sz="9600" dirty="0" err="1" smtClean="0"/>
              <a:t>извършен</a:t>
            </a:r>
            <a:r>
              <a:rPr lang="ru-RU" sz="9600" dirty="0" smtClean="0"/>
              <a:t>/</a:t>
            </a:r>
            <a:r>
              <a:rPr lang="ru-RU" sz="9600" dirty="0" err="1" smtClean="0"/>
              <a:t>издължен</a:t>
            </a:r>
            <a:r>
              <a:rPr lang="ru-RU" sz="9600" dirty="0" smtClean="0"/>
              <a:t> на </a:t>
            </a:r>
            <a:r>
              <a:rPr lang="ru-RU" sz="9600" dirty="0" err="1" smtClean="0"/>
              <a:t>изпълнителите</a:t>
            </a:r>
            <a:r>
              <a:rPr lang="ru-RU" sz="9600" dirty="0" smtClean="0"/>
              <a:t> </a:t>
            </a:r>
            <a:r>
              <a:rPr lang="ru-RU" sz="9600" dirty="0" err="1" smtClean="0"/>
              <a:t>основен</a:t>
            </a:r>
            <a:r>
              <a:rPr lang="ru-RU" sz="9600" dirty="0" smtClean="0"/>
              <a:t> ремонт:</a:t>
            </a:r>
          </a:p>
          <a:p>
            <a:pPr>
              <a:buNone/>
            </a:pPr>
            <a:r>
              <a:rPr lang="bg-BG" sz="9600" dirty="0" smtClean="0"/>
              <a:t>		</a:t>
            </a:r>
            <a:r>
              <a:rPr lang="bg-BG" sz="9600" dirty="0" err="1" smtClean="0"/>
              <a:t>Дт</a:t>
            </a:r>
            <a:r>
              <a:rPr lang="bg-BG" sz="9600" dirty="0" smtClean="0"/>
              <a:t> с/</a:t>
            </a:r>
            <a:r>
              <a:rPr lang="bg-BG" sz="9600" dirty="0" err="1" smtClean="0"/>
              <a:t>ка</a:t>
            </a:r>
            <a:r>
              <a:rPr lang="bg-BG" sz="9600" dirty="0" smtClean="0"/>
              <a:t> </a:t>
            </a:r>
            <a:r>
              <a:rPr lang="bg-BG" sz="9600" b="1" dirty="0" smtClean="0"/>
              <a:t>2071</a:t>
            </a:r>
            <a:r>
              <a:rPr lang="bg-BG" sz="9600" dirty="0" smtClean="0"/>
              <a:t>/Кт с/</a:t>
            </a:r>
            <a:r>
              <a:rPr lang="bg-BG" sz="9600" dirty="0" err="1" smtClean="0"/>
              <a:t>ка</a:t>
            </a:r>
            <a:r>
              <a:rPr lang="bg-BG" sz="9600" dirty="0" smtClean="0"/>
              <a:t> 4010              </a:t>
            </a:r>
          </a:p>
          <a:p>
            <a:pPr>
              <a:buNone/>
            </a:pPr>
            <a:r>
              <a:rPr lang="bg-BG" sz="9600" dirty="0" smtClean="0"/>
              <a:t>		</a:t>
            </a:r>
            <a:r>
              <a:rPr lang="bg-BG" sz="9600" dirty="0" err="1" smtClean="0"/>
              <a:t>Дт</a:t>
            </a:r>
            <a:r>
              <a:rPr lang="bg-BG" sz="9600" dirty="0" smtClean="0"/>
              <a:t> с/</a:t>
            </a:r>
            <a:r>
              <a:rPr lang="bg-BG" sz="9600" dirty="0" err="1" smtClean="0"/>
              <a:t>ка</a:t>
            </a:r>
            <a:r>
              <a:rPr lang="bg-BG" sz="9600" dirty="0" smtClean="0"/>
              <a:t> 4010/Кт с/</a:t>
            </a:r>
            <a:r>
              <a:rPr lang="bg-BG" sz="9600" dirty="0" err="1" smtClean="0"/>
              <a:t>ка</a:t>
            </a:r>
            <a:r>
              <a:rPr lang="bg-BG" sz="9600" dirty="0" smtClean="0"/>
              <a:t> гр. 50</a:t>
            </a:r>
          </a:p>
          <a:p>
            <a:pPr>
              <a:buNone/>
            </a:pPr>
            <a:r>
              <a:rPr lang="bg-BG" sz="9600" dirty="0" smtClean="0"/>
              <a:t>            </a:t>
            </a:r>
          </a:p>
          <a:p>
            <a:pPr>
              <a:buNone/>
            </a:pPr>
            <a:r>
              <a:rPr lang="bg-BG" sz="9600" dirty="0" smtClean="0"/>
              <a:t>		За закриване на сметка 2071:</a:t>
            </a:r>
          </a:p>
          <a:p>
            <a:pPr algn="just">
              <a:buNone/>
            </a:pPr>
            <a:r>
              <a:rPr lang="bg-BG" sz="9600" dirty="0" smtClean="0"/>
              <a:t>		</a:t>
            </a:r>
            <a:r>
              <a:rPr lang="bg-BG" sz="9600" dirty="0" err="1" smtClean="0"/>
              <a:t>Дт</a:t>
            </a:r>
            <a:r>
              <a:rPr lang="bg-BG" sz="9600" dirty="0" smtClean="0"/>
              <a:t> с/</a:t>
            </a:r>
            <a:r>
              <a:rPr lang="bg-BG" sz="9600" dirty="0" err="1" smtClean="0"/>
              <a:t>ка</a:t>
            </a:r>
            <a:r>
              <a:rPr lang="bg-BG" sz="9600" dirty="0" smtClean="0"/>
              <a:t> </a:t>
            </a:r>
            <a:r>
              <a:rPr lang="bg-BG" sz="9600" b="1" dirty="0" smtClean="0"/>
              <a:t>2031, 2039/Кт с/</a:t>
            </a:r>
            <a:r>
              <a:rPr lang="bg-BG" sz="9600" b="1" dirty="0" err="1" smtClean="0"/>
              <a:t>ка</a:t>
            </a:r>
            <a:r>
              <a:rPr lang="bg-BG" sz="9600" b="1" dirty="0" smtClean="0"/>
              <a:t> 2071 – промяна на амортизационния план и начисляване на амортизация по нова </a:t>
            </a:r>
            <a:r>
              <a:rPr lang="bg-BG" sz="9600" b="1" dirty="0" err="1" smtClean="0"/>
              <a:t>амортизируема</a:t>
            </a:r>
            <a:r>
              <a:rPr lang="bg-BG" sz="9600" b="1" dirty="0" smtClean="0"/>
              <a:t> стойност   </a:t>
            </a:r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13</a:t>
            </a:fld>
            <a:endParaRPr lang="bg-BG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620688"/>
            <a:ext cx="8686800" cy="545943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800" b="1" u="sng" dirty="0" smtClean="0">
                <a:solidFill>
                  <a:schemeClr val="tx1"/>
                </a:solidFill>
              </a:rPr>
              <a:t> </a:t>
            </a:r>
            <a:r>
              <a:rPr lang="bg-BG" sz="2800" b="1" u="sng" dirty="0" smtClean="0">
                <a:solidFill>
                  <a:schemeClr val="tx1"/>
                </a:solidFill>
              </a:rPr>
              <a:t>Основен ремонт на инфраструктурните обекти</a:t>
            </a:r>
            <a:endParaRPr lang="bg-BG" sz="28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2800" b="1" dirty="0" smtClean="0">
                <a:solidFill>
                  <a:schemeClr val="tx1"/>
                </a:solidFill>
              </a:rPr>
              <a:t>		</a:t>
            </a:r>
            <a:r>
              <a:rPr lang="bg-BG" sz="2800" b="1" u="sng" dirty="0" smtClean="0">
                <a:solidFill>
                  <a:schemeClr val="tx1"/>
                </a:solidFill>
              </a:rPr>
              <a:t>т. 51 от ДДС № 05 от 30.09.2016 г.</a:t>
            </a:r>
          </a:p>
          <a:p>
            <a:pPr algn="just">
              <a:buNone/>
            </a:pPr>
            <a:r>
              <a:rPr lang="bg-BG" sz="2800" dirty="0" smtClean="0">
                <a:solidFill>
                  <a:schemeClr val="tx1"/>
                </a:solidFill>
              </a:rPr>
              <a:t>		“</a:t>
            </a:r>
            <a:r>
              <a:rPr lang="ru-RU" sz="2800" i="1" dirty="0" smtClean="0">
                <a:solidFill>
                  <a:schemeClr val="tx1"/>
                </a:solidFill>
              </a:rPr>
              <a:t>За </a:t>
            </a:r>
            <a:r>
              <a:rPr lang="ru-RU" sz="2800" i="1" dirty="0" err="1" smtClean="0">
                <a:solidFill>
                  <a:schemeClr val="tx1"/>
                </a:solidFill>
              </a:rPr>
              <a:t>инфраструктурни</a:t>
            </a:r>
            <a:r>
              <a:rPr lang="ru-RU" sz="2800" i="1" dirty="0" smtClean="0">
                <a:solidFill>
                  <a:schemeClr val="tx1"/>
                </a:solidFill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</a:rPr>
              <a:t>обекти</a:t>
            </a:r>
            <a:r>
              <a:rPr lang="ru-RU" sz="2800" i="1" dirty="0" smtClean="0">
                <a:solidFill>
                  <a:schemeClr val="tx1"/>
                </a:solidFill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</a:rPr>
              <a:t>като</a:t>
            </a:r>
            <a:r>
              <a:rPr lang="ru-RU" sz="2800" i="1" dirty="0" smtClean="0">
                <a:solidFill>
                  <a:schemeClr val="tx1"/>
                </a:solidFill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</a:rPr>
              <a:t>пътища</a:t>
            </a:r>
            <a:r>
              <a:rPr lang="ru-RU" sz="2800" i="1" dirty="0" smtClean="0">
                <a:solidFill>
                  <a:schemeClr val="tx1"/>
                </a:solidFill>
              </a:rPr>
              <a:t>, </a:t>
            </a:r>
            <a:r>
              <a:rPr lang="ru-RU" sz="2800" i="1" dirty="0" err="1" smtClean="0">
                <a:solidFill>
                  <a:schemeClr val="tx1"/>
                </a:solidFill>
              </a:rPr>
              <a:t>мостове</a:t>
            </a:r>
            <a:r>
              <a:rPr lang="ru-RU" sz="2800" i="1" dirty="0" smtClean="0">
                <a:solidFill>
                  <a:schemeClr val="tx1"/>
                </a:solidFill>
              </a:rPr>
              <a:t> и друга подобна инфраструктура </a:t>
            </a:r>
            <a:r>
              <a:rPr lang="ru-RU" sz="2800" i="1" dirty="0" err="1" smtClean="0">
                <a:solidFill>
                  <a:schemeClr val="tx1"/>
                </a:solidFill>
              </a:rPr>
              <a:t>може</a:t>
            </a:r>
            <a:r>
              <a:rPr lang="ru-RU" sz="2800" i="1" dirty="0" smtClean="0">
                <a:solidFill>
                  <a:schemeClr val="tx1"/>
                </a:solidFill>
              </a:rPr>
              <a:t> да се </a:t>
            </a:r>
            <a:r>
              <a:rPr lang="ru-RU" sz="2800" i="1" dirty="0" err="1" smtClean="0">
                <a:solidFill>
                  <a:schemeClr val="tx1"/>
                </a:solidFill>
              </a:rPr>
              <a:t>възприеме</a:t>
            </a:r>
            <a:r>
              <a:rPr lang="ru-RU" sz="2800" i="1" dirty="0" smtClean="0">
                <a:solidFill>
                  <a:schemeClr val="tx1"/>
                </a:solidFill>
              </a:rPr>
              <a:t> подход за </a:t>
            </a:r>
            <a:r>
              <a:rPr lang="ru-RU" sz="2800" i="1" dirty="0" err="1" smtClean="0">
                <a:solidFill>
                  <a:schemeClr val="tx1"/>
                </a:solidFill>
              </a:rPr>
              <a:t>амортизиране</a:t>
            </a:r>
            <a:r>
              <a:rPr lang="ru-RU" sz="2800" i="1" dirty="0" smtClean="0">
                <a:solidFill>
                  <a:schemeClr val="tx1"/>
                </a:solidFill>
              </a:rPr>
              <a:t> чрез </a:t>
            </a:r>
            <a:r>
              <a:rPr lang="ru-RU" sz="2800" i="1" dirty="0" err="1" smtClean="0">
                <a:solidFill>
                  <a:schemeClr val="tx1"/>
                </a:solidFill>
              </a:rPr>
              <a:t>разработване</a:t>
            </a:r>
            <a:r>
              <a:rPr lang="ru-RU" sz="2800" i="1" dirty="0" smtClean="0">
                <a:solidFill>
                  <a:schemeClr val="tx1"/>
                </a:solidFill>
              </a:rPr>
              <a:t> </a:t>
            </a:r>
            <a:r>
              <a:rPr lang="ru-RU" sz="2800" i="1" dirty="0" smtClean="0">
                <a:solidFill>
                  <a:schemeClr val="tx1"/>
                </a:solidFill>
              </a:rPr>
              <a:t>на </a:t>
            </a:r>
            <a:r>
              <a:rPr lang="ru-RU" sz="2800" b="1" i="1" dirty="0" smtClean="0">
                <a:solidFill>
                  <a:schemeClr val="tx1"/>
                </a:solidFill>
              </a:rPr>
              <a:t>отделен </a:t>
            </a:r>
            <a:r>
              <a:rPr lang="ru-RU" sz="2800" b="1" i="1" dirty="0" err="1" smtClean="0">
                <a:solidFill>
                  <a:schemeClr val="tx1"/>
                </a:solidFill>
              </a:rPr>
              <a:t>амортизационен</a:t>
            </a:r>
            <a:r>
              <a:rPr lang="ru-RU" sz="2800" b="1" i="1" dirty="0" smtClean="0">
                <a:solidFill>
                  <a:schemeClr val="tx1"/>
                </a:solidFill>
              </a:rPr>
              <a:t> план на</a:t>
            </a:r>
            <a:r>
              <a:rPr lang="ru-RU" sz="2800" i="1" dirty="0" smtClean="0">
                <a:solidFill>
                  <a:schemeClr val="tx1"/>
                </a:solidFill>
              </a:rPr>
              <a:t> </a:t>
            </a:r>
            <a:r>
              <a:rPr lang="ru-RU" sz="2800" b="1" i="1" dirty="0" err="1" smtClean="0">
                <a:solidFill>
                  <a:schemeClr val="tx1"/>
                </a:solidFill>
              </a:rPr>
              <a:t>извършените</a:t>
            </a:r>
            <a:r>
              <a:rPr lang="ru-RU" sz="2800" b="1" i="1" dirty="0" smtClean="0">
                <a:solidFill>
                  <a:schemeClr val="tx1"/>
                </a:solidFill>
              </a:rPr>
              <a:t> и </a:t>
            </a:r>
            <a:r>
              <a:rPr lang="ru-RU" sz="2800" b="1" i="1" dirty="0" err="1" smtClean="0">
                <a:solidFill>
                  <a:schemeClr val="tx1"/>
                </a:solidFill>
              </a:rPr>
              <a:t>капитализирани</a:t>
            </a:r>
            <a:r>
              <a:rPr lang="ru-RU" sz="2800" b="1" i="1" dirty="0" smtClean="0">
                <a:solidFill>
                  <a:schemeClr val="tx1"/>
                </a:solidFill>
              </a:rPr>
              <a:t> </a:t>
            </a:r>
            <a:r>
              <a:rPr lang="ru-RU" sz="2800" b="1" i="1" dirty="0" err="1" smtClean="0">
                <a:solidFill>
                  <a:schemeClr val="tx1"/>
                </a:solidFill>
              </a:rPr>
              <a:t>разходи</a:t>
            </a:r>
            <a:r>
              <a:rPr lang="ru-RU" sz="2800" b="1" i="1" dirty="0" smtClean="0">
                <a:solidFill>
                  <a:schemeClr val="tx1"/>
                </a:solidFill>
              </a:rPr>
              <a:t> за </a:t>
            </a:r>
            <a:r>
              <a:rPr lang="ru-RU" sz="2800" b="1" i="1" dirty="0" err="1" smtClean="0">
                <a:solidFill>
                  <a:schemeClr val="tx1"/>
                </a:solidFill>
              </a:rPr>
              <a:t>основен</a:t>
            </a:r>
            <a:r>
              <a:rPr lang="ru-RU" sz="2800" b="1" i="1" dirty="0" smtClean="0">
                <a:solidFill>
                  <a:schemeClr val="tx1"/>
                </a:solidFill>
              </a:rPr>
              <a:t> ремонт/реконструкция </a:t>
            </a:r>
            <a:r>
              <a:rPr lang="ru-RU" sz="2800" i="1" dirty="0" smtClean="0">
                <a:solidFill>
                  <a:schemeClr val="tx1"/>
                </a:solidFill>
              </a:rPr>
              <a:t>за </a:t>
            </a:r>
            <a:r>
              <a:rPr lang="ru-RU" sz="2800" i="1" dirty="0" err="1" smtClean="0">
                <a:solidFill>
                  <a:schemeClr val="tx1"/>
                </a:solidFill>
              </a:rPr>
              <a:t>съответната</a:t>
            </a:r>
            <a:r>
              <a:rPr lang="ru-RU" sz="2800" i="1" dirty="0" smtClean="0">
                <a:solidFill>
                  <a:schemeClr val="tx1"/>
                </a:solidFill>
              </a:rPr>
              <a:t> година на </a:t>
            </a:r>
            <a:r>
              <a:rPr lang="ru-RU" sz="2800" i="1" dirty="0" err="1" smtClean="0">
                <a:solidFill>
                  <a:schemeClr val="tx1"/>
                </a:solidFill>
              </a:rPr>
              <a:t>съответния</a:t>
            </a:r>
            <a:r>
              <a:rPr lang="ru-RU" sz="2800" i="1" dirty="0" smtClean="0">
                <a:solidFill>
                  <a:schemeClr val="tx1"/>
                </a:solidFill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</a:rPr>
              <a:t>обособен</a:t>
            </a:r>
            <a:r>
              <a:rPr lang="ru-RU" sz="2800" i="1" dirty="0" smtClean="0">
                <a:solidFill>
                  <a:schemeClr val="tx1"/>
                </a:solidFill>
              </a:rPr>
              <a:t> актив.»</a:t>
            </a:r>
          </a:p>
          <a:p>
            <a:pPr algn="just">
              <a:buNone/>
            </a:pPr>
            <a:r>
              <a:rPr lang="bg-BG" sz="2800" b="1" dirty="0" smtClean="0"/>
              <a:t>		Подходи:</a:t>
            </a:r>
          </a:p>
          <a:p>
            <a:pPr algn="just">
              <a:buNone/>
            </a:pPr>
            <a:r>
              <a:rPr lang="bg-BG" sz="2800" b="1" dirty="0" smtClean="0"/>
              <a:t>           - може с/</a:t>
            </a:r>
            <a:r>
              <a:rPr lang="bg-BG" sz="2800" b="1" dirty="0" err="1" smtClean="0"/>
              <a:t>ка</a:t>
            </a:r>
            <a:r>
              <a:rPr lang="bg-BG" sz="2800" b="1" dirty="0" smtClean="0"/>
              <a:t> 2071 да е с </a:t>
            </a:r>
            <a:r>
              <a:rPr lang="bg-BG" sz="2800" b="1" u="sng" dirty="0" smtClean="0"/>
              <a:t>отделен</a:t>
            </a:r>
            <a:r>
              <a:rPr lang="bg-BG" sz="2800" b="1" dirty="0" smtClean="0"/>
              <a:t> индивидуален амортизационен план от сметка 2202;</a:t>
            </a:r>
          </a:p>
          <a:p>
            <a:pPr algn="just">
              <a:buNone/>
            </a:pPr>
            <a:r>
              <a:rPr lang="bg-BG" sz="2800" b="1" dirty="0" smtClean="0"/>
              <a:t>            -може сметка 2071 да е в един индивидуален план   </a:t>
            </a:r>
            <a:r>
              <a:rPr lang="en-US" sz="2800" b="1" dirty="0" smtClean="0"/>
              <a:t>(</a:t>
            </a:r>
            <a:r>
              <a:rPr lang="bg-BG" sz="2800" b="1" u="sng" dirty="0" smtClean="0"/>
              <a:t>общо</a:t>
            </a:r>
            <a:r>
              <a:rPr lang="en-US" sz="2800" b="1" u="sng" dirty="0" smtClean="0"/>
              <a:t>)</a:t>
            </a:r>
            <a:r>
              <a:rPr lang="bg-BG" sz="2800" b="1" dirty="0" smtClean="0"/>
              <a:t> със сметка 2202.</a:t>
            </a:r>
            <a:endParaRPr lang="bg-BG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14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558008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sz="2400" b="1" dirty="0" smtClean="0"/>
              <a:t> </a:t>
            </a:r>
            <a:r>
              <a:rPr lang="ru-RU" sz="2400" b="1" dirty="0" smtClean="0"/>
              <a:t> </a:t>
            </a:r>
            <a:r>
              <a:rPr lang="ru-RU" sz="2400" b="1" u="sng" dirty="0" err="1" smtClean="0"/>
              <a:t>Основен</a:t>
            </a:r>
            <a:r>
              <a:rPr lang="ru-RU" sz="2400" b="1" u="sng" dirty="0" smtClean="0"/>
              <a:t> ремонт на </a:t>
            </a:r>
            <a:r>
              <a:rPr lang="ru-RU" sz="2400" b="1" u="sng" dirty="0" err="1" smtClean="0"/>
              <a:t>задбалансово</a:t>
            </a:r>
            <a:r>
              <a:rPr lang="ru-RU" sz="2400" b="1" u="sng" dirty="0" smtClean="0"/>
              <a:t> </a:t>
            </a:r>
            <a:r>
              <a:rPr lang="ru-RU" sz="2400" b="1" u="sng" dirty="0" err="1" smtClean="0"/>
              <a:t>отчитани</a:t>
            </a:r>
            <a:r>
              <a:rPr lang="ru-RU" sz="2400" b="1" u="sng" dirty="0" smtClean="0"/>
              <a:t> в </a:t>
            </a:r>
            <a:r>
              <a:rPr lang="ru-RU" sz="2400" b="1" u="sng" dirty="0" err="1" smtClean="0"/>
              <a:t>общината</a:t>
            </a:r>
            <a:r>
              <a:rPr lang="ru-RU" sz="2400" b="1" u="sng" dirty="0" smtClean="0"/>
              <a:t> </a:t>
            </a:r>
            <a:r>
              <a:rPr lang="ru-RU" sz="2400" b="1" u="sng" dirty="0" err="1" smtClean="0"/>
              <a:t>чужди</a:t>
            </a:r>
            <a:r>
              <a:rPr lang="ru-RU" sz="2400" b="1" u="sng" dirty="0" smtClean="0"/>
              <a:t> </a:t>
            </a:r>
            <a:r>
              <a:rPr lang="ru-RU" sz="2400" b="1" u="sng" dirty="0" err="1" smtClean="0"/>
              <a:t>активи</a:t>
            </a:r>
            <a:r>
              <a:rPr lang="ru-RU" sz="2400" b="1" u="sng" dirty="0" smtClean="0"/>
              <a:t> </a:t>
            </a:r>
          </a:p>
          <a:p>
            <a:pPr algn="just">
              <a:buNone/>
            </a:pPr>
            <a:endParaRPr lang="ru-RU" sz="2400" b="1" i="1" u="sng" dirty="0" smtClean="0"/>
          </a:p>
          <a:p>
            <a:pPr algn="just">
              <a:buNone/>
            </a:pPr>
            <a:r>
              <a:rPr lang="ru-RU" sz="2400" b="1" dirty="0" smtClean="0"/>
              <a:t>		</a:t>
            </a:r>
            <a:r>
              <a:rPr lang="ru-RU" sz="2400" b="1" u="sng" dirty="0" smtClean="0"/>
              <a:t>т. 34. от ДДС № 05 от 2016 г</a:t>
            </a:r>
            <a:r>
              <a:rPr lang="ru-RU" sz="2400" b="1" dirty="0" smtClean="0"/>
              <a:t>.</a:t>
            </a:r>
          </a:p>
          <a:p>
            <a:pPr algn="just">
              <a:buNone/>
            </a:pPr>
            <a:r>
              <a:rPr lang="ru-RU" sz="2400" i="1" dirty="0" smtClean="0"/>
              <a:t> 		</a:t>
            </a:r>
            <a:r>
              <a:rPr lang="ru-RU" sz="2400" b="1" i="1" dirty="0" err="1" smtClean="0"/>
              <a:t>Капитализираните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разходи</a:t>
            </a:r>
            <a:r>
              <a:rPr lang="ru-RU" sz="2400" b="1" i="1" dirty="0" smtClean="0"/>
              <a:t> за </a:t>
            </a:r>
            <a:r>
              <a:rPr lang="ru-RU" sz="2400" b="1" i="1" dirty="0" err="1" smtClean="0"/>
              <a:t>основен</a:t>
            </a:r>
            <a:r>
              <a:rPr lang="ru-RU" sz="2400" b="1" i="1" dirty="0" smtClean="0"/>
              <a:t> ремонт и реконструкция по </a:t>
            </a:r>
            <a:r>
              <a:rPr lang="ru-RU" sz="2400" b="1" i="1" dirty="0" err="1" smtClean="0"/>
              <a:t>задбалансово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отчитани</a:t>
            </a:r>
            <a:r>
              <a:rPr lang="ru-RU" sz="2400" b="1" i="1" dirty="0" smtClean="0"/>
              <a:t> </a:t>
            </a:r>
            <a:r>
              <a:rPr lang="ru-RU" sz="2400" i="1" dirty="0" smtClean="0"/>
              <a:t>от </a:t>
            </a:r>
            <a:r>
              <a:rPr lang="ru-RU" sz="2400" i="1" dirty="0" err="1" smtClean="0"/>
              <a:t>бюджетната</a:t>
            </a:r>
            <a:r>
              <a:rPr lang="ru-RU" sz="2400" i="1" dirty="0" smtClean="0"/>
              <a:t> организация </a:t>
            </a:r>
            <a:r>
              <a:rPr lang="ru-RU" sz="2400" i="1" dirty="0" err="1" smtClean="0"/>
              <a:t>наети</a:t>
            </a:r>
            <a:r>
              <a:rPr lang="ru-RU" sz="2400" i="1" dirty="0" smtClean="0"/>
              <a:t>/</a:t>
            </a:r>
            <a:r>
              <a:rPr lang="ru-RU" sz="2400" i="1" dirty="0" err="1" smtClean="0"/>
              <a:t>предоставени</a:t>
            </a:r>
            <a:r>
              <a:rPr lang="ru-RU" sz="2400" i="1" dirty="0" smtClean="0"/>
              <a:t> й за </a:t>
            </a:r>
            <a:r>
              <a:rPr lang="ru-RU" sz="2400" i="1" dirty="0" err="1" smtClean="0"/>
              <a:t>ползване</a:t>
            </a:r>
            <a:r>
              <a:rPr lang="ru-RU" sz="2400" i="1" dirty="0" smtClean="0"/>
              <a:t> за определен срок </a:t>
            </a:r>
            <a:r>
              <a:rPr lang="ru-RU" sz="2400" i="1" dirty="0" err="1" smtClean="0"/>
              <a:t>амортизируеми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активи</a:t>
            </a:r>
            <a:r>
              <a:rPr lang="ru-RU" sz="2400" i="1" dirty="0" smtClean="0"/>
              <a:t> се </a:t>
            </a:r>
            <a:r>
              <a:rPr lang="ru-RU" sz="2400" i="1" dirty="0" err="1" smtClean="0"/>
              <a:t>амортизират</a:t>
            </a:r>
            <a:r>
              <a:rPr lang="ru-RU" sz="2400" i="1" dirty="0" smtClean="0"/>
              <a:t> за </a:t>
            </a:r>
            <a:r>
              <a:rPr lang="ru-RU" sz="2400" i="1" dirty="0" err="1" smtClean="0"/>
              <a:t>по-краткия</a:t>
            </a:r>
            <a:r>
              <a:rPr lang="ru-RU" sz="2400" i="1" dirty="0" smtClean="0"/>
              <a:t> от </a:t>
            </a:r>
            <a:r>
              <a:rPr lang="ru-RU" sz="2400" i="1" dirty="0" err="1" smtClean="0"/>
              <a:t>двата</a:t>
            </a:r>
            <a:r>
              <a:rPr lang="ru-RU" sz="2400" i="1" dirty="0" smtClean="0"/>
              <a:t> срока: </a:t>
            </a:r>
          </a:p>
          <a:p>
            <a:pPr algn="just">
              <a:buNone/>
            </a:pPr>
            <a:r>
              <a:rPr lang="ru-RU" sz="2400" i="1" dirty="0" smtClean="0"/>
              <a:t>		а) </a:t>
            </a:r>
            <a:r>
              <a:rPr lang="ru-RU" sz="2400" i="1" dirty="0" err="1" smtClean="0"/>
              <a:t>очакваният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икономически</a:t>
            </a:r>
            <a:r>
              <a:rPr lang="ru-RU" sz="2400" i="1" dirty="0" smtClean="0"/>
              <a:t> полезен живот на </a:t>
            </a:r>
            <a:r>
              <a:rPr lang="ru-RU" sz="2400" i="1" dirty="0" err="1" smtClean="0"/>
              <a:t>капитализираните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разходи</a:t>
            </a:r>
            <a:r>
              <a:rPr lang="ru-RU" sz="2400" i="1" dirty="0" smtClean="0"/>
              <a:t>; </a:t>
            </a:r>
          </a:p>
          <a:p>
            <a:pPr algn="just">
              <a:buNone/>
            </a:pPr>
            <a:r>
              <a:rPr lang="ru-RU" sz="2400" i="1" dirty="0" smtClean="0"/>
              <a:t>		б) </a:t>
            </a:r>
            <a:r>
              <a:rPr lang="ru-RU" sz="2400" i="1" dirty="0" err="1" smtClean="0"/>
              <a:t>остатъчният</a:t>
            </a:r>
            <a:r>
              <a:rPr lang="ru-RU" sz="2400" i="1" dirty="0" smtClean="0"/>
              <a:t> срок на </a:t>
            </a:r>
            <a:r>
              <a:rPr lang="ru-RU" sz="2400" i="1" dirty="0" err="1" smtClean="0"/>
              <a:t>наема</a:t>
            </a:r>
            <a:r>
              <a:rPr lang="ru-RU" sz="2400" i="1" dirty="0" smtClean="0"/>
              <a:t>/</a:t>
            </a:r>
            <a:r>
              <a:rPr lang="ru-RU" sz="2400" i="1" dirty="0" err="1" smtClean="0"/>
              <a:t>ползването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на</a:t>
            </a:r>
            <a:r>
              <a:rPr lang="ru-RU" sz="2400" i="1" dirty="0" smtClean="0"/>
              <a:t> актива. </a:t>
            </a:r>
          </a:p>
          <a:p>
            <a:pPr algn="just">
              <a:buNone/>
            </a:pPr>
            <a:r>
              <a:rPr lang="ru-RU" sz="2400" b="1" dirty="0" smtClean="0"/>
              <a:t>   		</a:t>
            </a:r>
            <a:r>
              <a:rPr lang="ru-RU" sz="2400" b="1" u="sng" dirty="0" smtClean="0"/>
              <a:t>За </a:t>
            </a:r>
            <a:r>
              <a:rPr lang="bg-BG" sz="2400" b="1" u="sng" dirty="0" smtClean="0"/>
              <a:t>сметка 2091 се съставя </a:t>
            </a:r>
            <a:r>
              <a:rPr lang="bg-BG" sz="2400" b="1" i="1" u="sng" dirty="0" smtClean="0"/>
              <a:t>индивидуален</a:t>
            </a:r>
            <a:r>
              <a:rPr lang="bg-BG" sz="2400" b="1" u="sng" dirty="0" smtClean="0"/>
              <a:t> </a:t>
            </a:r>
            <a:r>
              <a:rPr lang="bg-BG" sz="2400" b="1" dirty="0" smtClean="0"/>
              <a:t>амортизационен план. Срокът на годност се определя за по-краткия от двата срока: полезен живот на капитализираните разходи или остатъчния срок на наема.</a:t>
            </a:r>
            <a:endParaRPr lang="ru-RU" sz="2400" b="1" dirty="0" smtClean="0"/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15</a:t>
            </a:fld>
            <a:endParaRPr lang="bg-BG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14290"/>
            <a:ext cx="8686800" cy="64294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lvl="1" algn="ctr">
              <a:buNone/>
            </a:pPr>
            <a:r>
              <a:rPr lang="bg-BG" sz="9600" b="1" i="1" u="sng" dirty="0" smtClean="0">
                <a:solidFill>
                  <a:srgbClr val="C00000"/>
                </a:solidFill>
              </a:rPr>
              <a:t>Сметки от подгрупа 604 „Разходи за заплати, други възнаграждения и провизии за персонала”</a:t>
            </a:r>
            <a:endParaRPr lang="bg-BG" sz="9600" b="1" u="sng" dirty="0" smtClean="0">
              <a:solidFill>
                <a:srgbClr val="C00000"/>
              </a:solidFill>
            </a:endParaRPr>
          </a:p>
          <a:p>
            <a:pPr algn="just">
              <a:buNone/>
            </a:pPr>
            <a:endParaRPr lang="bg-BG" sz="96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9600" dirty="0" smtClean="0">
                <a:solidFill>
                  <a:schemeClr val="tx1"/>
                </a:solidFill>
              </a:rPr>
              <a:t>		Чрез </a:t>
            </a:r>
            <a:r>
              <a:rPr lang="bg-BG" sz="9600" b="1" dirty="0" smtClean="0">
                <a:solidFill>
                  <a:schemeClr val="tx1"/>
                </a:solidFill>
              </a:rPr>
              <a:t>сметките от подгрупа 604</a:t>
            </a:r>
            <a:r>
              <a:rPr lang="bg-BG" sz="9600" dirty="0" smtClean="0">
                <a:solidFill>
                  <a:schemeClr val="tx1"/>
                </a:solidFill>
              </a:rPr>
              <a:t> </a:t>
            </a:r>
            <a:r>
              <a:rPr lang="bg-BG" sz="9600" i="1" dirty="0" smtClean="0">
                <a:solidFill>
                  <a:schemeClr val="tx1"/>
                </a:solidFill>
              </a:rPr>
              <a:t>„Разходи за заплати, други възнаграждения и провизии за персонала”</a:t>
            </a:r>
            <a:r>
              <a:rPr lang="bg-BG" sz="9600" dirty="0" smtClean="0">
                <a:solidFill>
                  <a:schemeClr val="tx1"/>
                </a:solidFill>
              </a:rPr>
              <a:t> се отчитат  разходите по:</a:t>
            </a:r>
            <a:endParaRPr lang="bg-BG" sz="9600" b="1" i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9600" b="1" i="1" dirty="0" smtClean="0">
                <a:solidFill>
                  <a:schemeClr val="tx1"/>
                </a:solidFill>
              </a:rPr>
              <a:t>     -  служебни, трудови и приравнени на тях   </a:t>
            </a:r>
          </a:p>
          <a:p>
            <a:pPr algn="just">
              <a:buNone/>
            </a:pPr>
            <a:r>
              <a:rPr lang="bg-BG" sz="9600" b="1" i="1" dirty="0" smtClean="0">
                <a:solidFill>
                  <a:schemeClr val="tx1"/>
                </a:solidFill>
              </a:rPr>
              <a:t>        правоотношения - </a:t>
            </a:r>
            <a:r>
              <a:rPr lang="bg-BG" sz="9600" i="1" dirty="0" smtClean="0">
                <a:solidFill>
                  <a:schemeClr val="tx1"/>
                </a:solidFill>
              </a:rPr>
              <a:t>сметки 6041, 6042, 6043;</a:t>
            </a:r>
          </a:p>
          <a:p>
            <a:pPr algn="just">
              <a:buNone/>
            </a:pPr>
            <a:r>
              <a:rPr lang="bg-BG" sz="9600" b="1" i="1" dirty="0" smtClean="0">
                <a:solidFill>
                  <a:schemeClr val="tx1"/>
                </a:solidFill>
              </a:rPr>
              <a:t>     - </a:t>
            </a:r>
            <a:r>
              <a:rPr lang="bg-BG" sz="9600" b="1" i="1" dirty="0" err="1" smtClean="0">
                <a:solidFill>
                  <a:schemeClr val="tx1"/>
                </a:solidFill>
              </a:rPr>
              <a:t>извънтрудови</a:t>
            </a:r>
            <a:r>
              <a:rPr lang="bg-BG" sz="9600" b="1" i="1" dirty="0" smtClean="0">
                <a:solidFill>
                  <a:schemeClr val="tx1"/>
                </a:solidFill>
              </a:rPr>
              <a:t> правоотношения – </a:t>
            </a:r>
            <a:r>
              <a:rPr lang="bg-BG" sz="9600" i="1" dirty="0" smtClean="0">
                <a:solidFill>
                  <a:schemeClr val="tx1"/>
                </a:solidFill>
              </a:rPr>
              <a:t>сметка 6044;</a:t>
            </a:r>
          </a:p>
          <a:p>
            <a:pPr algn="just">
              <a:buNone/>
            </a:pPr>
            <a:r>
              <a:rPr lang="bg-BG" sz="9600" b="1" i="1" dirty="0" smtClean="0">
                <a:solidFill>
                  <a:schemeClr val="tx1"/>
                </a:solidFill>
              </a:rPr>
              <a:t>     - разходи за провизии на персонал – </a:t>
            </a:r>
            <a:r>
              <a:rPr lang="bg-BG" sz="9600" i="1" dirty="0" smtClean="0">
                <a:solidFill>
                  <a:schemeClr val="tx1"/>
                </a:solidFill>
              </a:rPr>
              <a:t>сметка 6047;</a:t>
            </a:r>
          </a:p>
          <a:p>
            <a:pPr algn="just">
              <a:buNone/>
            </a:pPr>
            <a:r>
              <a:rPr lang="bg-BG" sz="9600" i="1" dirty="0" smtClean="0">
                <a:solidFill>
                  <a:schemeClr val="tx1"/>
                </a:solidFill>
              </a:rPr>
              <a:t>	- </a:t>
            </a:r>
            <a:r>
              <a:rPr lang="bg-BG" sz="9600" b="1" i="1" dirty="0" err="1" smtClean="0">
                <a:solidFill>
                  <a:schemeClr val="tx1"/>
                </a:solidFill>
              </a:rPr>
              <a:t>сторнирани</a:t>
            </a:r>
            <a:r>
              <a:rPr lang="bg-BG" sz="9600" b="1" i="1" dirty="0" smtClean="0">
                <a:solidFill>
                  <a:schemeClr val="tx1"/>
                </a:solidFill>
              </a:rPr>
              <a:t> разходи за провизии на персонал </a:t>
            </a:r>
            <a:r>
              <a:rPr lang="bg-BG" sz="9600" i="1" dirty="0" smtClean="0">
                <a:solidFill>
                  <a:schemeClr val="tx1"/>
                </a:solidFill>
              </a:rPr>
              <a:t>– сметка  </a:t>
            </a:r>
          </a:p>
          <a:p>
            <a:pPr algn="just">
              <a:buNone/>
            </a:pPr>
            <a:r>
              <a:rPr lang="bg-BG" sz="9600" i="1" dirty="0" smtClean="0">
                <a:solidFill>
                  <a:schemeClr val="tx1"/>
                </a:solidFill>
              </a:rPr>
              <a:t>       6048;</a:t>
            </a:r>
          </a:p>
          <a:p>
            <a:pPr algn="just">
              <a:buNone/>
            </a:pPr>
            <a:r>
              <a:rPr lang="bg-BG" sz="9600" b="1" i="1" dirty="0" smtClean="0">
                <a:solidFill>
                  <a:schemeClr val="tx1"/>
                </a:solidFill>
              </a:rPr>
              <a:t>     - разходи за възнаграждение на персонала в натура –   </a:t>
            </a:r>
          </a:p>
          <a:p>
            <a:pPr algn="just">
              <a:buNone/>
            </a:pPr>
            <a:r>
              <a:rPr lang="bg-BG" sz="9600" b="1" i="1" dirty="0" smtClean="0">
                <a:solidFill>
                  <a:schemeClr val="tx1"/>
                </a:solidFill>
              </a:rPr>
              <a:t>        </a:t>
            </a:r>
            <a:r>
              <a:rPr lang="bg-BG" sz="9600" i="1" dirty="0" smtClean="0">
                <a:solidFill>
                  <a:schemeClr val="tx1"/>
                </a:solidFill>
              </a:rPr>
              <a:t>сметка 6049.</a:t>
            </a:r>
          </a:p>
          <a:p>
            <a:pPr algn="just">
              <a:buNone/>
            </a:pPr>
            <a:r>
              <a:rPr lang="bg-BG" sz="9600" i="1" dirty="0" smtClean="0">
                <a:solidFill>
                  <a:schemeClr val="tx1"/>
                </a:solidFill>
              </a:rPr>
              <a:t>		</a:t>
            </a:r>
            <a:r>
              <a:rPr lang="bg-BG" sz="9600" dirty="0" smtClean="0">
                <a:solidFill>
                  <a:schemeClr val="tx1"/>
                </a:solidFill>
              </a:rPr>
              <a:t>Счетоводните сметки от </a:t>
            </a:r>
            <a:r>
              <a:rPr lang="bg-BG" sz="9600" b="1" dirty="0" smtClean="0">
                <a:solidFill>
                  <a:schemeClr val="tx1"/>
                </a:solidFill>
              </a:rPr>
              <a:t>подгрупа 604 </a:t>
            </a:r>
            <a:r>
              <a:rPr lang="bg-BG" sz="9600" dirty="0" smtClean="0">
                <a:solidFill>
                  <a:schemeClr val="tx1"/>
                </a:solidFill>
              </a:rPr>
              <a:t>са във взаимовръзка с </a:t>
            </a:r>
            <a:r>
              <a:rPr lang="bg-BG" sz="9600" b="1" dirty="0" smtClean="0">
                <a:solidFill>
                  <a:schemeClr val="tx1"/>
                </a:solidFill>
              </a:rPr>
              <a:t>параграфите/</a:t>
            </a:r>
            <a:r>
              <a:rPr lang="bg-BG" sz="9600" b="1" dirty="0" err="1" smtClean="0">
                <a:solidFill>
                  <a:schemeClr val="tx1"/>
                </a:solidFill>
              </a:rPr>
              <a:t>подпараграфите</a:t>
            </a:r>
            <a:r>
              <a:rPr lang="bg-BG" sz="9600" b="1" dirty="0" smtClean="0">
                <a:solidFill>
                  <a:schemeClr val="tx1"/>
                </a:solidFill>
              </a:rPr>
              <a:t> 01-00 </a:t>
            </a:r>
            <a:r>
              <a:rPr lang="bg-BG" sz="9600" i="1" dirty="0" smtClean="0">
                <a:solidFill>
                  <a:schemeClr val="tx1"/>
                </a:solidFill>
              </a:rPr>
              <a:t>“З</a:t>
            </a:r>
            <a:r>
              <a:rPr lang="ru-RU" sz="9600" i="1" dirty="0" err="1" smtClean="0">
                <a:solidFill>
                  <a:schemeClr val="tx1"/>
                </a:solidFill>
              </a:rPr>
              <a:t>аплати</a:t>
            </a:r>
            <a:r>
              <a:rPr lang="ru-RU" sz="9600" i="1" dirty="0" smtClean="0">
                <a:solidFill>
                  <a:schemeClr val="tx1"/>
                </a:solidFill>
              </a:rPr>
              <a:t> и </a:t>
            </a:r>
            <a:r>
              <a:rPr lang="ru-RU" sz="9600" i="1" dirty="0" err="1" smtClean="0">
                <a:solidFill>
                  <a:schemeClr val="tx1"/>
                </a:solidFill>
              </a:rPr>
              <a:t>възнаграждения</a:t>
            </a:r>
            <a:r>
              <a:rPr lang="ru-RU" sz="9600" i="1" dirty="0" smtClean="0">
                <a:solidFill>
                  <a:schemeClr val="tx1"/>
                </a:solidFill>
              </a:rPr>
              <a:t> на персонала </a:t>
            </a:r>
            <a:r>
              <a:rPr lang="ru-RU" sz="9600" i="1" dirty="0" err="1" smtClean="0">
                <a:solidFill>
                  <a:schemeClr val="tx1"/>
                </a:solidFill>
              </a:rPr>
              <a:t>нает</a:t>
            </a:r>
            <a:r>
              <a:rPr lang="ru-RU" sz="9600" i="1" dirty="0" smtClean="0">
                <a:solidFill>
                  <a:schemeClr val="tx1"/>
                </a:solidFill>
              </a:rPr>
              <a:t> по </a:t>
            </a:r>
            <a:r>
              <a:rPr lang="ru-RU" sz="9600" i="1" dirty="0" err="1" smtClean="0">
                <a:solidFill>
                  <a:schemeClr val="tx1"/>
                </a:solidFill>
              </a:rPr>
              <a:t>трудови</a:t>
            </a:r>
            <a:r>
              <a:rPr lang="ru-RU" sz="9600" i="1" dirty="0" smtClean="0">
                <a:solidFill>
                  <a:schemeClr val="tx1"/>
                </a:solidFill>
              </a:rPr>
              <a:t> и </a:t>
            </a:r>
            <a:r>
              <a:rPr lang="ru-RU" sz="9600" i="1" dirty="0" err="1" smtClean="0">
                <a:solidFill>
                  <a:schemeClr val="tx1"/>
                </a:solidFill>
              </a:rPr>
              <a:t>служебни</a:t>
            </a:r>
            <a:r>
              <a:rPr lang="ru-RU" sz="9600" i="1" dirty="0" smtClean="0">
                <a:solidFill>
                  <a:schemeClr val="tx1"/>
                </a:solidFill>
              </a:rPr>
              <a:t> правоотношения"</a:t>
            </a:r>
            <a:r>
              <a:rPr lang="bg-BG" sz="9600" i="1" dirty="0" smtClean="0">
                <a:solidFill>
                  <a:schemeClr val="tx1"/>
                </a:solidFill>
              </a:rPr>
              <a:t> </a:t>
            </a:r>
            <a:r>
              <a:rPr lang="bg-BG" sz="9600" b="1" dirty="0" smtClean="0">
                <a:solidFill>
                  <a:schemeClr val="tx1"/>
                </a:solidFill>
              </a:rPr>
              <a:t>и 02-00 </a:t>
            </a:r>
            <a:r>
              <a:rPr lang="bg-BG" sz="9600" i="1" dirty="0" smtClean="0">
                <a:solidFill>
                  <a:schemeClr val="tx1"/>
                </a:solidFill>
              </a:rPr>
              <a:t>“Други възнаграждения и плащания на персонала”.</a:t>
            </a:r>
          </a:p>
          <a:p>
            <a:pPr algn="just">
              <a:buNone/>
            </a:pPr>
            <a:endParaRPr lang="bg-BG" sz="96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9600" b="1" dirty="0" smtClean="0">
                <a:solidFill>
                  <a:schemeClr val="tx1"/>
                </a:solidFill>
              </a:rPr>
              <a:t>		</a:t>
            </a:r>
            <a:endParaRPr lang="bg-BG" sz="96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9600" dirty="0" smtClean="0">
                <a:solidFill>
                  <a:schemeClr val="tx1"/>
                </a:solidFill>
              </a:rPr>
              <a:t> </a:t>
            </a:r>
            <a:endParaRPr lang="bg-BG" sz="9600" b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bg-BG" sz="28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16</a:t>
            </a:fld>
            <a:endParaRPr lang="bg-BG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71480"/>
            <a:ext cx="8686800" cy="585791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lvl="1" algn="just">
              <a:buNone/>
            </a:pPr>
            <a:r>
              <a:rPr lang="bg-BG" sz="9600" b="1" i="1" u="sng" dirty="0" smtClean="0">
                <a:solidFill>
                  <a:srgbClr val="C00000"/>
                </a:solidFill>
              </a:rPr>
              <a:t>Сметки от подгрупа 606 „Разходи за данъци и такси”</a:t>
            </a:r>
          </a:p>
          <a:p>
            <a:pPr lvl="1" algn="just">
              <a:buNone/>
            </a:pPr>
            <a:endParaRPr lang="bg-BG" sz="8000" i="1" u="sng" dirty="0" smtClean="0">
              <a:solidFill>
                <a:schemeClr val="tx1"/>
              </a:solidFill>
            </a:endParaRPr>
          </a:p>
          <a:p>
            <a:pPr marL="0" indent="538163" algn="just"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За отчитането на разходите за данъци и такси, в СБО са предвидени сметки от </a:t>
            </a:r>
            <a:r>
              <a:rPr lang="bg-BG" sz="8000" b="1" dirty="0" smtClean="0">
                <a:solidFill>
                  <a:schemeClr val="tx1"/>
                </a:solidFill>
              </a:rPr>
              <a:t>подгрупа 606</a:t>
            </a:r>
            <a:r>
              <a:rPr lang="bg-BG" sz="8000" dirty="0" smtClean="0">
                <a:solidFill>
                  <a:schemeClr val="tx1"/>
                </a:solidFill>
              </a:rPr>
              <a:t> „</a:t>
            </a:r>
            <a:r>
              <a:rPr lang="bg-BG" sz="8000" i="1" dirty="0" smtClean="0">
                <a:solidFill>
                  <a:schemeClr val="tx1"/>
                </a:solidFill>
              </a:rPr>
              <a:t>Разходи за данъци и такси”,</a:t>
            </a:r>
            <a:r>
              <a:rPr lang="bg-BG" sz="8000" dirty="0" smtClean="0">
                <a:solidFill>
                  <a:schemeClr val="tx1"/>
                </a:solidFill>
              </a:rPr>
              <a:t> в т.ч. :</a:t>
            </a:r>
          </a:p>
          <a:p>
            <a:pPr marL="0" indent="538163" algn="just"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Сметките от тази подгрупа са във взаимовръзка с </a:t>
            </a:r>
            <a:r>
              <a:rPr lang="bg-BG" sz="8000" b="1" dirty="0" smtClean="0">
                <a:solidFill>
                  <a:schemeClr val="tx1"/>
                </a:solidFill>
              </a:rPr>
              <a:t>§ 19-00  </a:t>
            </a:r>
            <a:r>
              <a:rPr lang="bg-BG" sz="8000" i="1" dirty="0" smtClean="0">
                <a:solidFill>
                  <a:schemeClr val="tx1"/>
                </a:solidFill>
              </a:rPr>
              <a:t>“Платени данъци, такси и административни санкции”.</a:t>
            </a:r>
          </a:p>
          <a:p>
            <a:pPr marL="0" indent="538163" algn="just"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с/</a:t>
            </a:r>
            <a:r>
              <a:rPr lang="bg-BG" sz="8000" b="1" dirty="0" err="1" smtClean="0">
                <a:solidFill>
                  <a:schemeClr val="tx1"/>
                </a:solidFill>
              </a:rPr>
              <a:t>ка</a:t>
            </a:r>
            <a:r>
              <a:rPr lang="bg-BG" sz="8000" b="1" dirty="0" smtClean="0">
                <a:solidFill>
                  <a:schemeClr val="tx1"/>
                </a:solidFill>
              </a:rPr>
              <a:t> 6061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  <a:r>
              <a:rPr lang="bg-BG" sz="8000" i="1" dirty="0" smtClean="0">
                <a:solidFill>
                  <a:schemeClr val="tx1"/>
                </a:solidFill>
              </a:rPr>
              <a:t>Разходи за държавни такси - </a:t>
            </a:r>
            <a:r>
              <a:rPr lang="bg-BG" sz="8000" b="1" dirty="0" smtClean="0">
                <a:solidFill>
                  <a:schemeClr val="tx1"/>
                </a:solidFill>
              </a:rPr>
              <a:t>§ 19-01</a:t>
            </a:r>
          </a:p>
          <a:p>
            <a:pPr marL="0" indent="538163" algn="just"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с/</a:t>
            </a:r>
            <a:r>
              <a:rPr lang="bg-BG" sz="8000" b="1" dirty="0" err="1" smtClean="0">
                <a:solidFill>
                  <a:schemeClr val="tx1"/>
                </a:solidFill>
              </a:rPr>
              <a:t>ка</a:t>
            </a:r>
            <a:r>
              <a:rPr lang="bg-BG" sz="8000" b="1" dirty="0" smtClean="0">
                <a:solidFill>
                  <a:schemeClr val="tx1"/>
                </a:solidFill>
              </a:rPr>
              <a:t> 6062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  <a:r>
              <a:rPr lang="bg-BG" sz="8000" i="1" dirty="0" smtClean="0">
                <a:solidFill>
                  <a:schemeClr val="tx1"/>
                </a:solidFill>
              </a:rPr>
              <a:t>Разходи за общински такси - </a:t>
            </a:r>
            <a:r>
              <a:rPr lang="bg-BG" sz="8000" b="1" dirty="0" smtClean="0">
                <a:solidFill>
                  <a:schemeClr val="tx1"/>
                </a:solidFill>
              </a:rPr>
              <a:t>§ 19-81</a:t>
            </a:r>
          </a:p>
          <a:p>
            <a:pPr marL="0" indent="538163" algn="just"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с/</a:t>
            </a:r>
            <a:r>
              <a:rPr lang="bg-BG" sz="8000" dirty="0" err="1" smtClean="0">
                <a:solidFill>
                  <a:schemeClr val="tx1"/>
                </a:solidFill>
              </a:rPr>
              <a:t>ка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  <a:r>
              <a:rPr lang="bg-BG" sz="8000" b="1" dirty="0" smtClean="0">
                <a:solidFill>
                  <a:schemeClr val="tx1"/>
                </a:solidFill>
              </a:rPr>
              <a:t>6063 </a:t>
            </a:r>
            <a:r>
              <a:rPr lang="bg-BG" sz="8000" b="1" i="1" dirty="0" smtClean="0">
                <a:solidFill>
                  <a:schemeClr val="tx1"/>
                </a:solidFill>
              </a:rPr>
              <a:t>Разходи за съдебни такси  в страната - </a:t>
            </a:r>
            <a:r>
              <a:rPr lang="bg-BG" sz="8000" b="1" dirty="0" smtClean="0">
                <a:solidFill>
                  <a:schemeClr val="tx1"/>
                </a:solidFill>
              </a:rPr>
              <a:t>§ 19-01</a:t>
            </a:r>
          </a:p>
          <a:p>
            <a:pPr marL="0" indent="538163" algn="just"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с/</a:t>
            </a:r>
            <a:r>
              <a:rPr lang="bg-BG" sz="8000" b="1" dirty="0" err="1" smtClean="0">
                <a:solidFill>
                  <a:schemeClr val="tx1"/>
                </a:solidFill>
              </a:rPr>
              <a:t>ка</a:t>
            </a:r>
            <a:r>
              <a:rPr lang="bg-BG" sz="8000" b="1" dirty="0" smtClean="0">
                <a:solidFill>
                  <a:schemeClr val="tx1"/>
                </a:solidFill>
              </a:rPr>
              <a:t> 6064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  <a:r>
              <a:rPr lang="bg-BG" sz="8000" i="1" dirty="0" smtClean="0">
                <a:solidFill>
                  <a:schemeClr val="tx1"/>
                </a:solidFill>
              </a:rPr>
              <a:t>Разходи за държавни данъци - </a:t>
            </a:r>
            <a:r>
              <a:rPr lang="bg-BG" sz="8000" b="1" dirty="0" smtClean="0">
                <a:solidFill>
                  <a:schemeClr val="tx1"/>
                </a:solidFill>
              </a:rPr>
              <a:t>§ 19-01</a:t>
            </a:r>
          </a:p>
          <a:p>
            <a:pPr marL="0" indent="538163" algn="just"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с/</a:t>
            </a:r>
            <a:r>
              <a:rPr lang="bg-BG" sz="8000" b="1" dirty="0" err="1" smtClean="0">
                <a:solidFill>
                  <a:schemeClr val="tx1"/>
                </a:solidFill>
              </a:rPr>
              <a:t>ка</a:t>
            </a:r>
            <a:r>
              <a:rPr lang="bg-BG" sz="8000" b="1" dirty="0" smtClean="0">
                <a:solidFill>
                  <a:schemeClr val="tx1"/>
                </a:solidFill>
              </a:rPr>
              <a:t> 6065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  <a:r>
              <a:rPr lang="bg-BG" sz="8000" i="1" dirty="0" smtClean="0">
                <a:solidFill>
                  <a:schemeClr val="tx1"/>
                </a:solidFill>
              </a:rPr>
              <a:t>Разходи за общински данъци </a:t>
            </a:r>
            <a:r>
              <a:rPr lang="bg-BG" sz="8000" b="1" dirty="0" smtClean="0">
                <a:solidFill>
                  <a:schemeClr val="tx1"/>
                </a:solidFill>
              </a:rPr>
              <a:t>- § 19-81</a:t>
            </a:r>
          </a:p>
          <a:p>
            <a:pPr marL="0" indent="538163" algn="just"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с/</a:t>
            </a:r>
            <a:r>
              <a:rPr lang="bg-BG" sz="8000" b="1" dirty="0" err="1" smtClean="0">
                <a:solidFill>
                  <a:schemeClr val="tx1"/>
                </a:solidFill>
              </a:rPr>
              <a:t>ка</a:t>
            </a:r>
            <a:r>
              <a:rPr lang="bg-BG" sz="8000" b="1" dirty="0" smtClean="0">
                <a:solidFill>
                  <a:schemeClr val="tx1"/>
                </a:solidFill>
              </a:rPr>
              <a:t> 6067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  <a:r>
              <a:rPr lang="bg-BG" sz="8000" i="1" dirty="0" smtClean="0">
                <a:solidFill>
                  <a:schemeClr val="tx1"/>
                </a:solidFill>
              </a:rPr>
              <a:t>Разходи за такси в чужбина - </a:t>
            </a:r>
            <a:r>
              <a:rPr lang="bg-BG" sz="8000" b="1" dirty="0" smtClean="0">
                <a:solidFill>
                  <a:schemeClr val="tx1"/>
                </a:solidFill>
              </a:rPr>
              <a:t>§ 19-91</a:t>
            </a:r>
          </a:p>
          <a:p>
            <a:pPr marL="0" indent="538163" algn="just"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с/</a:t>
            </a:r>
            <a:r>
              <a:rPr lang="bg-BG" sz="8000" b="1" dirty="0" err="1" smtClean="0">
                <a:solidFill>
                  <a:schemeClr val="tx1"/>
                </a:solidFill>
              </a:rPr>
              <a:t>ка</a:t>
            </a:r>
            <a:r>
              <a:rPr lang="bg-BG" sz="8000" b="1" dirty="0" smtClean="0">
                <a:solidFill>
                  <a:schemeClr val="tx1"/>
                </a:solidFill>
              </a:rPr>
              <a:t> 6068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  <a:r>
              <a:rPr lang="bg-BG" sz="8000" i="1" dirty="0" smtClean="0">
                <a:solidFill>
                  <a:schemeClr val="tx1"/>
                </a:solidFill>
              </a:rPr>
              <a:t>Разходи за съдебни такси в чужбина - </a:t>
            </a:r>
            <a:r>
              <a:rPr lang="bg-BG" sz="8000" b="1" dirty="0" smtClean="0">
                <a:solidFill>
                  <a:schemeClr val="tx1"/>
                </a:solidFill>
              </a:rPr>
              <a:t>§ 19-91</a:t>
            </a:r>
          </a:p>
          <a:p>
            <a:pPr marL="0" indent="538163" algn="just"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с/</a:t>
            </a:r>
            <a:r>
              <a:rPr lang="bg-BG" sz="8000" b="1" dirty="0" err="1" smtClean="0">
                <a:solidFill>
                  <a:schemeClr val="tx1"/>
                </a:solidFill>
              </a:rPr>
              <a:t>ка</a:t>
            </a:r>
            <a:r>
              <a:rPr lang="bg-BG" sz="8000" b="1" dirty="0" smtClean="0">
                <a:solidFill>
                  <a:schemeClr val="tx1"/>
                </a:solidFill>
              </a:rPr>
              <a:t> 6069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  <a:r>
              <a:rPr lang="bg-BG" sz="8000" i="1" dirty="0" smtClean="0">
                <a:solidFill>
                  <a:schemeClr val="tx1"/>
                </a:solidFill>
              </a:rPr>
              <a:t>Разходи за данъци в чужбина - </a:t>
            </a:r>
            <a:r>
              <a:rPr lang="bg-BG" sz="8000" b="1" dirty="0" smtClean="0">
                <a:solidFill>
                  <a:schemeClr val="tx1"/>
                </a:solidFill>
              </a:rPr>
              <a:t>§ 19-91</a:t>
            </a:r>
          </a:p>
          <a:p>
            <a:pPr marL="0" indent="538163" algn="just">
              <a:buNone/>
            </a:pPr>
            <a:endParaRPr lang="bg-BG" sz="8000" i="1" dirty="0" smtClean="0">
              <a:solidFill>
                <a:schemeClr val="tx1"/>
              </a:solidFill>
            </a:endParaRPr>
          </a:p>
          <a:p>
            <a:pPr marL="0" indent="538163" algn="just">
              <a:buNone/>
            </a:pPr>
            <a:r>
              <a:rPr lang="ru-RU" sz="8000" b="1" i="1" dirty="0" smtClean="0">
                <a:solidFill>
                  <a:schemeClr val="tx1"/>
                </a:solidFill>
              </a:rPr>
              <a:t>Важно! </a:t>
            </a:r>
          </a:p>
          <a:p>
            <a:pPr marL="0" indent="538163" algn="just">
              <a:buNone/>
            </a:pPr>
            <a:r>
              <a:rPr lang="ru-RU" sz="8000" b="1" dirty="0" smtClean="0">
                <a:solidFill>
                  <a:schemeClr val="tx1"/>
                </a:solidFill>
              </a:rPr>
              <a:t>По </a:t>
            </a:r>
            <a:r>
              <a:rPr lang="ru-RU" sz="8000" b="1" dirty="0" err="1" smtClean="0">
                <a:solidFill>
                  <a:schemeClr val="tx1"/>
                </a:solidFill>
              </a:rPr>
              <a:t>подпараграфите</a:t>
            </a:r>
            <a:r>
              <a:rPr lang="ru-RU" sz="8000" b="1" dirty="0" smtClean="0">
                <a:solidFill>
                  <a:schemeClr val="tx1"/>
                </a:solidFill>
              </a:rPr>
              <a:t>  19-01, 19-81 и 19-91 се </a:t>
            </a:r>
            <a:r>
              <a:rPr lang="ru-RU" sz="8000" b="1" dirty="0" err="1" smtClean="0">
                <a:solidFill>
                  <a:schemeClr val="tx1"/>
                </a:solidFill>
              </a:rPr>
              <a:t>отчитат</a:t>
            </a:r>
            <a:r>
              <a:rPr lang="ru-RU" sz="8000" b="1" dirty="0" smtClean="0">
                <a:solidFill>
                  <a:schemeClr val="tx1"/>
                </a:solidFill>
              </a:rPr>
              <a:t>  </a:t>
            </a:r>
            <a:r>
              <a:rPr lang="ru-RU" sz="8000" b="1" dirty="0" err="1" smtClean="0">
                <a:solidFill>
                  <a:schemeClr val="tx1"/>
                </a:solidFill>
              </a:rPr>
              <a:t>освен</a:t>
            </a:r>
            <a:r>
              <a:rPr lang="ru-RU" sz="8000" b="1" dirty="0" smtClean="0">
                <a:solidFill>
                  <a:schemeClr val="tx1"/>
                </a:solidFill>
              </a:rPr>
              <a:t> </a:t>
            </a:r>
            <a:r>
              <a:rPr lang="ru-RU" sz="8000" b="1" dirty="0" err="1" smtClean="0">
                <a:solidFill>
                  <a:schemeClr val="tx1"/>
                </a:solidFill>
              </a:rPr>
              <a:t>данъци</a:t>
            </a:r>
            <a:r>
              <a:rPr lang="ru-RU" sz="8000" b="1" dirty="0" smtClean="0">
                <a:solidFill>
                  <a:schemeClr val="tx1"/>
                </a:solidFill>
              </a:rPr>
              <a:t> и такси, и </a:t>
            </a:r>
            <a:r>
              <a:rPr lang="ru-RU" sz="8000" b="1" dirty="0" err="1" smtClean="0">
                <a:solidFill>
                  <a:schemeClr val="tx1"/>
                </a:solidFill>
              </a:rPr>
              <a:t>наказателните</a:t>
            </a:r>
            <a:r>
              <a:rPr lang="ru-RU" sz="8000" b="1" dirty="0" smtClean="0">
                <a:solidFill>
                  <a:schemeClr val="tx1"/>
                </a:solidFill>
              </a:rPr>
              <a:t> </a:t>
            </a:r>
            <a:r>
              <a:rPr lang="ru-RU" sz="8000" b="1" dirty="0" err="1" smtClean="0">
                <a:solidFill>
                  <a:schemeClr val="tx1"/>
                </a:solidFill>
              </a:rPr>
              <a:t>лихви</a:t>
            </a:r>
            <a:r>
              <a:rPr lang="ru-RU" sz="8000" b="1" dirty="0" smtClean="0">
                <a:solidFill>
                  <a:schemeClr val="tx1"/>
                </a:solidFill>
              </a:rPr>
              <a:t>  </a:t>
            </a:r>
            <a:r>
              <a:rPr lang="en-US" sz="8000" b="1" dirty="0" smtClean="0">
                <a:solidFill>
                  <a:schemeClr val="tx1"/>
                </a:solidFill>
              </a:rPr>
              <a:t>(</a:t>
            </a:r>
            <a:r>
              <a:rPr lang="bg-BG" sz="8000" b="1" dirty="0" smtClean="0">
                <a:solidFill>
                  <a:schemeClr val="tx1"/>
                </a:solidFill>
              </a:rPr>
              <a:t>гр. 62</a:t>
            </a:r>
            <a:r>
              <a:rPr lang="en-US" sz="8000" b="1" dirty="0" smtClean="0">
                <a:solidFill>
                  <a:schemeClr val="tx1"/>
                </a:solidFill>
              </a:rPr>
              <a:t>) </a:t>
            </a:r>
            <a:r>
              <a:rPr lang="ru-RU" sz="8000" b="1" dirty="0" smtClean="0">
                <a:solidFill>
                  <a:schemeClr val="tx1"/>
                </a:solidFill>
              </a:rPr>
              <a:t>и </a:t>
            </a:r>
            <a:r>
              <a:rPr lang="ru-RU" sz="8000" b="1" dirty="0" err="1" smtClean="0">
                <a:solidFill>
                  <a:schemeClr val="tx1"/>
                </a:solidFill>
              </a:rPr>
              <a:t>административни</a:t>
            </a:r>
            <a:r>
              <a:rPr lang="ru-RU" sz="8000" b="1" dirty="0" smtClean="0">
                <a:solidFill>
                  <a:schemeClr val="tx1"/>
                </a:solidFill>
              </a:rPr>
              <a:t> санкции </a:t>
            </a:r>
            <a:r>
              <a:rPr lang="en-US" sz="8000" b="1" dirty="0" smtClean="0">
                <a:solidFill>
                  <a:schemeClr val="tx1"/>
                </a:solidFill>
              </a:rPr>
              <a:t>(</a:t>
            </a:r>
            <a:r>
              <a:rPr lang="bg-BG" sz="8000" b="1" dirty="0" smtClean="0">
                <a:solidFill>
                  <a:schemeClr val="tx1"/>
                </a:solidFill>
              </a:rPr>
              <a:t> с/</a:t>
            </a:r>
            <a:r>
              <a:rPr lang="bg-BG" sz="8000" b="1" dirty="0" err="1" smtClean="0">
                <a:solidFill>
                  <a:schemeClr val="tx1"/>
                </a:solidFill>
              </a:rPr>
              <a:t>ка</a:t>
            </a:r>
            <a:r>
              <a:rPr lang="bg-BG" sz="8000" b="1" dirty="0" smtClean="0">
                <a:solidFill>
                  <a:schemeClr val="tx1"/>
                </a:solidFill>
              </a:rPr>
              <a:t> 6095</a:t>
            </a:r>
            <a:r>
              <a:rPr lang="en-US" sz="8000" b="1" dirty="0" smtClean="0">
                <a:solidFill>
                  <a:schemeClr val="tx1"/>
                </a:solidFill>
              </a:rPr>
              <a:t>)</a:t>
            </a:r>
            <a:r>
              <a:rPr lang="ru-RU" sz="8000" b="1" dirty="0" smtClean="0">
                <a:solidFill>
                  <a:schemeClr val="tx1"/>
                </a:solidFill>
              </a:rPr>
              <a:t>					</a:t>
            </a:r>
          </a:p>
          <a:p>
            <a:pPr lvl="1" algn="just">
              <a:buNone/>
            </a:pPr>
            <a:endParaRPr lang="bg-BG" sz="8000" u="sng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17</a:t>
            </a:fld>
            <a:endParaRPr lang="bg-BG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642918"/>
            <a:ext cx="8686800" cy="571504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lvl="1" algn="just">
              <a:buNone/>
            </a:pPr>
            <a:endParaRPr lang="bg-BG" sz="2400" b="1" i="1" u="sng" dirty="0" smtClean="0">
              <a:solidFill>
                <a:srgbClr val="C00000"/>
              </a:solidFill>
            </a:endParaRPr>
          </a:p>
          <a:p>
            <a:pPr lvl="1" algn="just">
              <a:buNone/>
            </a:pPr>
            <a:r>
              <a:rPr lang="bg-BG" b="1" i="1" u="sng" dirty="0" smtClean="0">
                <a:solidFill>
                  <a:srgbClr val="C00000"/>
                </a:solidFill>
              </a:rPr>
              <a:t>Сметки от подгрупа 609 „Други разходи”</a:t>
            </a:r>
          </a:p>
          <a:p>
            <a:pPr lvl="1" algn="just">
              <a:buNone/>
            </a:pPr>
            <a:endParaRPr lang="bg-BG" u="sng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	</a:t>
            </a:r>
            <a:r>
              <a:rPr lang="bg-BG" sz="2800" dirty="0" smtClean="0">
                <a:solidFill>
                  <a:schemeClr val="tx1"/>
                </a:solidFill>
              </a:rPr>
              <a:t>	Чрез </a:t>
            </a:r>
            <a:r>
              <a:rPr lang="bg-BG" sz="2800" b="1" dirty="0" smtClean="0">
                <a:solidFill>
                  <a:schemeClr val="tx1"/>
                </a:solidFill>
              </a:rPr>
              <a:t>сметката от подгрупа 609</a:t>
            </a:r>
            <a:r>
              <a:rPr lang="bg-BG" sz="2800" dirty="0" smtClean="0">
                <a:solidFill>
                  <a:schemeClr val="tx1"/>
                </a:solidFill>
              </a:rPr>
              <a:t> се отчитат разходите за </a:t>
            </a:r>
            <a:r>
              <a:rPr lang="bg-BG" sz="2800" b="1" i="1" dirty="0" smtClean="0">
                <a:solidFill>
                  <a:schemeClr val="tx1"/>
                </a:solidFill>
              </a:rPr>
              <a:t>служебни пътувания и командировки, глоби и неустойки, членски внос и други вноски в международни организации и други разходи.</a:t>
            </a:r>
          </a:p>
          <a:p>
            <a:pPr algn="just">
              <a:buNone/>
            </a:pPr>
            <a:r>
              <a:rPr lang="bg-BG" sz="2800" dirty="0" smtClean="0">
                <a:solidFill>
                  <a:schemeClr val="tx1"/>
                </a:solidFill>
              </a:rPr>
              <a:t>		Сметките от </a:t>
            </a:r>
            <a:r>
              <a:rPr lang="bg-BG" sz="2800" b="1" dirty="0" smtClean="0">
                <a:solidFill>
                  <a:schemeClr val="tx1"/>
                </a:solidFill>
              </a:rPr>
              <a:t>подгрупа 609 </a:t>
            </a:r>
            <a:r>
              <a:rPr lang="bg-BG" sz="2800" dirty="0" smtClean="0">
                <a:solidFill>
                  <a:schemeClr val="tx1"/>
                </a:solidFill>
              </a:rPr>
              <a:t>са във взаимовръзка с </a:t>
            </a:r>
            <a:r>
              <a:rPr lang="bg-BG" sz="2800" b="1" dirty="0" smtClean="0">
                <a:solidFill>
                  <a:schemeClr val="tx1"/>
                </a:solidFill>
              </a:rPr>
              <a:t>§§:</a:t>
            </a:r>
          </a:p>
          <a:p>
            <a:pPr algn="just">
              <a:buNone/>
            </a:pPr>
            <a:r>
              <a:rPr lang="bg-BG" sz="2800" b="1" dirty="0" smtClean="0">
                <a:solidFill>
                  <a:schemeClr val="tx1"/>
                </a:solidFill>
              </a:rPr>
              <a:t>	 - 10-51 </a:t>
            </a:r>
            <a:r>
              <a:rPr lang="bg-BG" sz="2800" dirty="0" smtClean="0">
                <a:solidFill>
                  <a:schemeClr val="tx1"/>
                </a:solidFill>
              </a:rPr>
              <a:t>“</a:t>
            </a:r>
            <a:r>
              <a:rPr lang="bg-BG" sz="2800" i="1" dirty="0" smtClean="0">
                <a:solidFill>
                  <a:schemeClr val="tx1"/>
                </a:solidFill>
              </a:rPr>
              <a:t>Командировки в страната”</a:t>
            </a:r>
            <a:r>
              <a:rPr lang="bg-BG" sz="2800" b="1" dirty="0" smtClean="0">
                <a:solidFill>
                  <a:schemeClr val="tx1"/>
                </a:solidFill>
              </a:rPr>
              <a:t>;</a:t>
            </a:r>
          </a:p>
          <a:p>
            <a:pPr algn="just">
              <a:buNone/>
            </a:pPr>
            <a:r>
              <a:rPr lang="bg-BG" sz="2800" b="1" dirty="0" smtClean="0">
                <a:solidFill>
                  <a:schemeClr val="tx1"/>
                </a:solidFill>
              </a:rPr>
              <a:t>    	-  10-52 </a:t>
            </a:r>
            <a:r>
              <a:rPr lang="bg-BG" sz="2800" i="1" dirty="0" smtClean="0">
                <a:solidFill>
                  <a:schemeClr val="tx1"/>
                </a:solidFill>
              </a:rPr>
              <a:t>“Краткосрочни командировки в чужбина”, </a:t>
            </a:r>
            <a:r>
              <a:rPr lang="bg-BG" sz="2800" b="1" dirty="0" smtClean="0">
                <a:solidFill>
                  <a:schemeClr val="tx1"/>
                </a:solidFill>
              </a:rPr>
              <a:t>§ 10-53 </a:t>
            </a:r>
            <a:r>
              <a:rPr lang="bg-BG" sz="2800" i="1" dirty="0" smtClean="0">
                <a:solidFill>
                  <a:schemeClr val="tx1"/>
                </a:solidFill>
              </a:rPr>
              <a:t>;</a:t>
            </a:r>
          </a:p>
          <a:p>
            <a:pPr algn="just">
              <a:buNone/>
            </a:pPr>
            <a:r>
              <a:rPr lang="bg-BG" sz="2800" i="1" dirty="0" smtClean="0">
                <a:solidFill>
                  <a:schemeClr val="tx1"/>
                </a:solidFill>
              </a:rPr>
              <a:t>    - </a:t>
            </a:r>
            <a:r>
              <a:rPr lang="bg-BG" sz="2800" b="1" dirty="0" smtClean="0">
                <a:solidFill>
                  <a:schemeClr val="tx1"/>
                </a:solidFill>
              </a:rPr>
              <a:t>10-92</a:t>
            </a:r>
            <a:r>
              <a:rPr lang="bg-BG" sz="2800" i="1" dirty="0" smtClean="0">
                <a:solidFill>
                  <a:schemeClr val="tx1"/>
                </a:solidFill>
              </a:rPr>
              <a:t>“</a:t>
            </a:r>
            <a:r>
              <a:rPr lang="ru-RU" sz="2800" i="1" dirty="0" err="1" smtClean="0">
                <a:solidFill>
                  <a:schemeClr val="tx1"/>
                </a:solidFill>
              </a:rPr>
              <a:t>Разходи</a:t>
            </a:r>
            <a:r>
              <a:rPr lang="ru-RU" sz="2800" i="1" dirty="0" smtClean="0">
                <a:solidFill>
                  <a:schemeClr val="tx1"/>
                </a:solidFill>
              </a:rPr>
              <a:t> за </a:t>
            </a:r>
            <a:r>
              <a:rPr lang="ru-RU" sz="2800" i="1" dirty="0" err="1" smtClean="0">
                <a:solidFill>
                  <a:schemeClr val="tx1"/>
                </a:solidFill>
              </a:rPr>
              <a:t>договорни</a:t>
            </a:r>
            <a:r>
              <a:rPr lang="ru-RU" sz="2800" i="1" dirty="0" smtClean="0">
                <a:solidFill>
                  <a:schemeClr val="tx1"/>
                </a:solidFill>
              </a:rPr>
              <a:t> санкции и неустойки, </a:t>
            </a:r>
            <a:r>
              <a:rPr lang="ru-RU" sz="2800" i="1" dirty="0" err="1" smtClean="0">
                <a:solidFill>
                  <a:schemeClr val="tx1"/>
                </a:solidFill>
              </a:rPr>
              <a:t>съдебни</a:t>
            </a:r>
            <a:r>
              <a:rPr lang="ru-RU" sz="2800" i="1" dirty="0" smtClean="0">
                <a:solidFill>
                  <a:schemeClr val="tx1"/>
                </a:solidFill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</a:rPr>
              <a:t>обезщетения</a:t>
            </a:r>
            <a:r>
              <a:rPr lang="ru-RU" sz="2800" i="1" dirty="0" smtClean="0">
                <a:solidFill>
                  <a:schemeClr val="tx1"/>
                </a:solidFill>
              </a:rPr>
              <a:t> и разноски</a:t>
            </a:r>
            <a:r>
              <a:rPr lang="bg-BG" sz="2800" i="1" dirty="0" smtClean="0">
                <a:solidFill>
                  <a:schemeClr val="tx1"/>
                </a:solidFill>
              </a:rPr>
              <a:t>”;</a:t>
            </a:r>
          </a:p>
          <a:p>
            <a:pPr algn="just">
              <a:buNone/>
            </a:pPr>
            <a:r>
              <a:rPr lang="bg-BG" sz="2800" i="1" dirty="0" smtClean="0">
                <a:solidFill>
                  <a:schemeClr val="tx1"/>
                </a:solidFill>
              </a:rPr>
              <a:t>    - </a:t>
            </a:r>
            <a:r>
              <a:rPr lang="bg-BG" sz="2800" b="1" dirty="0" smtClean="0">
                <a:solidFill>
                  <a:schemeClr val="tx1"/>
                </a:solidFill>
              </a:rPr>
              <a:t>10-98 </a:t>
            </a:r>
            <a:r>
              <a:rPr lang="bg-BG" sz="2800" i="1" dirty="0" smtClean="0">
                <a:solidFill>
                  <a:schemeClr val="tx1"/>
                </a:solidFill>
              </a:rPr>
              <a:t>“Д</a:t>
            </a:r>
            <a:r>
              <a:rPr lang="ru-RU" sz="2800" i="1" dirty="0" smtClean="0">
                <a:solidFill>
                  <a:schemeClr val="tx1"/>
                </a:solidFill>
              </a:rPr>
              <a:t>руги </a:t>
            </a:r>
            <a:r>
              <a:rPr lang="ru-RU" sz="2800" i="1" dirty="0" err="1" smtClean="0">
                <a:solidFill>
                  <a:schemeClr val="tx1"/>
                </a:solidFill>
              </a:rPr>
              <a:t>разходи</a:t>
            </a:r>
            <a:r>
              <a:rPr lang="ru-RU" sz="2800" i="1" dirty="0" smtClean="0">
                <a:solidFill>
                  <a:schemeClr val="tx1"/>
                </a:solidFill>
              </a:rPr>
              <a:t>, </a:t>
            </a:r>
            <a:r>
              <a:rPr lang="ru-RU" sz="2800" i="1" dirty="0" err="1" smtClean="0">
                <a:solidFill>
                  <a:schemeClr val="tx1"/>
                </a:solidFill>
              </a:rPr>
              <a:t>некласифицирани</a:t>
            </a:r>
            <a:r>
              <a:rPr lang="ru-RU" sz="2800" i="1" dirty="0" smtClean="0">
                <a:solidFill>
                  <a:schemeClr val="tx1"/>
                </a:solidFill>
              </a:rPr>
              <a:t> в </a:t>
            </a:r>
            <a:r>
              <a:rPr lang="ru-RU" sz="2800" i="1" dirty="0" err="1" smtClean="0">
                <a:solidFill>
                  <a:schemeClr val="tx1"/>
                </a:solidFill>
              </a:rPr>
              <a:t>другите</a:t>
            </a:r>
            <a:r>
              <a:rPr lang="ru-RU" sz="2800" i="1" dirty="0" smtClean="0">
                <a:solidFill>
                  <a:schemeClr val="tx1"/>
                </a:solidFill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</a:rPr>
              <a:t>параграфи</a:t>
            </a:r>
            <a:r>
              <a:rPr lang="ru-RU" sz="2800" i="1" dirty="0" smtClean="0">
                <a:solidFill>
                  <a:schemeClr val="tx1"/>
                </a:solidFill>
              </a:rPr>
              <a:t> и </a:t>
            </a:r>
            <a:r>
              <a:rPr lang="ru-RU" sz="2800" i="1" dirty="0" err="1" smtClean="0">
                <a:solidFill>
                  <a:schemeClr val="tx1"/>
                </a:solidFill>
              </a:rPr>
              <a:t>подпараграфи</a:t>
            </a:r>
            <a:r>
              <a:rPr lang="bg-BG" sz="2800" i="1" dirty="0" smtClean="0">
                <a:solidFill>
                  <a:schemeClr val="tx1"/>
                </a:solidFill>
              </a:rPr>
              <a:t>”;</a:t>
            </a:r>
          </a:p>
          <a:p>
            <a:pPr algn="just">
              <a:buNone/>
            </a:pPr>
            <a:r>
              <a:rPr lang="bg-BG" sz="2800" i="1" dirty="0" smtClean="0">
                <a:solidFill>
                  <a:schemeClr val="tx1"/>
                </a:solidFill>
              </a:rPr>
              <a:t>    - </a:t>
            </a:r>
            <a:r>
              <a:rPr lang="bg-BG" sz="2800" b="1" dirty="0" smtClean="0">
                <a:solidFill>
                  <a:schemeClr val="tx1"/>
                </a:solidFill>
              </a:rPr>
              <a:t>46-00 </a:t>
            </a:r>
            <a:r>
              <a:rPr lang="bg-BG" sz="2800" i="1" dirty="0" smtClean="0">
                <a:solidFill>
                  <a:schemeClr val="tx1"/>
                </a:solidFill>
              </a:rPr>
              <a:t>“</a:t>
            </a:r>
            <a:r>
              <a:rPr lang="ru-RU" sz="2800" i="1" dirty="0" err="1" smtClean="0">
                <a:solidFill>
                  <a:schemeClr val="tx1"/>
                </a:solidFill>
              </a:rPr>
              <a:t>Разходи</a:t>
            </a:r>
            <a:r>
              <a:rPr lang="ru-RU" sz="2800" i="1" dirty="0" smtClean="0">
                <a:solidFill>
                  <a:schemeClr val="tx1"/>
                </a:solidFill>
              </a:rPr>
              <a:t> за </a:t>
            </a:r>
            <a:r>
              <a:rPr lang="ru-RU" sz="2800" i="1" dirty="0" err="1" smtClean="0">
                <a:solidFill>
                  <a:schemeClr val="tx1"/>
                </a:solidFill>
              </a:rPr>
              <a:t>членски</a:t>
            </a:r>
            <a:r>
              <a:rPr lang="ru-RU" sz="2800" i="1" dirty="0" smtClean="0">
                <a:solidFill>
                  <a:schemeClr val="tx1"/>
                </a:solidFill>
              </a:rPr>
              <a:t> внос и участие в </a:t>
            </a:r>
            <a:r>
              <a:rPr lang="ru-RU" sz="2800" i="1" dirty="0" err="1" smtClean="0">
                <a:solidFill>
                  <a:schemeClr val="tx1"/>
                </a:solidFill>
              </a:rPr>
              <a:t>нетърговски</a:t>
            </a:r>
            <a:r>
              <a:rPr lang="ru-RU" sz="2800" i="1" dirty="0" smtClean="0">
                <a:solidFill>
                  <a:schemeClr val="tx1"/>
                </a:solidFill>
              </a:rPr>
              <a:t> организации и </a:t>
            </a:r>
            <a:r>
              <a:rPr lang="ru-RU" sz="2800" i="1" dirty="0" err="1" smtClean="0">
                <a:solidFill>
                  <a:schemeClr val="tx1"/>
                </a:solidFill>
              </a:rPr>
              <a:t>дейности</a:t>
            </a:r>
            <a:r>
              <a:rPr lang="bg-BG" sz="2800" i="1" dirty="0" smtClean="0">
                <a:solidFill>
                  <a:schemeClr val="tx1"/>
                </a:solidFill>
              </a:rPr>
              <a:t>”.</a:t>
            </a:r>
            <a:endParaRPr lang="bg-BG" sz="2800" i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18</a:t>
            </a:fld>
            <a:endParaRPr lang="bg-BG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000" b="1" dirty="0" smtClean="0">
                <a:solidFill>
                  <a:srgbClr val="C00000"/>
                </a:solidFill>
                <a:latin typeface="+mn-lt"/>
              </a:rPr>
              <a:t>     Взаимовръзки между сметки и разходни параграфи</a:t>
            </a:r>
            <a:endParaRPr lang="bg-BG" sz="20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528641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bg-BG" b="1" dirty="0" smtClean="0"/>
              <a:t>		1</a:t>
            </a:r>
            <a:r>
              <a:rPr lang="bg-BG" dirty="0" smtClean="0"/>
              <a:t>. Изисква се </a:t>
            </a:r>
            <a:r>
              <a:rPr lang="bg-BG" b="1" i="1" dirty="0" smtClean="0"/>
              <a:t>взаимовръзка</a:t>
            </a:r>
            <a:r>
              <a:rPr lang="bg-BG" i="1" dirty="0" smtClean="0"/>
              <a:t> </a:t>
            </a:r>
            <a:r>
              <a:rPr lang="bg-BG" dirty="0" smtClean="0"/>
              <a:t>на отчетените суми по </a:t>
            </a:r>
            <a:r>
              <a:rPr lang="bg-BG" b="1" dirty="0" smtClean="0"/>
              <a:t>§ 01-00</a:t>
            </a:r>
            <a:r>
              <a:rPr lang="bg-BG" dirty="0" smtClean="0"/>
              <a:t> </a:t>
            </a:r>
            <a:r>
              <a:rPr lang="bg-BG" i="1" dirty="0" smtClean="0"/>
              <a:t>„Заплати и възнаграждения на персонала, нает по трудови и служебни правоотношения”</a:t>
            </a:r>
            <a:r>
              <a:rPr lang="bg-BG" dirty="0" smtClean="0"/>
              <a:t> и</a:t>
            </a:r>
            <a:r>
              <a:rPr lang="en-US" dirty="0" smtClean="0"/>
              <a:t> </a:t>
            </a:r>
            <a:r>
              <a:rPr lang="bg-BG" b="1" dirty="0" smtClean="0"/>
              <a:t>§ 02-00</a:t>
            </a:r>
            <a:r>
              <a:rPr lang="bg-BG" dirty="0" smtClean="0"/>
              <a:t> </a:t>
            </a:r>
            <a:r>
              <a:rPr lang="bg-BG" i="1" dirty="0" smtClean="0"/>
              <a:t>„Други възнаграждения и плащания за персонала” </a:t>
            </a:r>
            <a:r>
              <a:rPr lang="bg-BG" dirty="0" smtClean="0"/>
              <a:t>със сумите, отразени като дебитни салда по счетоводните </a:t>
            </a:r>
            <a:r>
              <a:rPr lang="bg-BG" b="1" dirty="0" smtClean="0"/>
              <a:t>сметки от</a:t>
            </a:r>
            <a:r>
              <a:rPr lang="bg-BG" dirty="0" smtClean="0"/>
              <a:t> </a:t>
            </a:r>
            <a:r>
              <a:rPr lang="bg-BG" b="1" dirty="0" smtClean="0"/>
              <a:t>подгрупа 604</a:t>
            </a:r>
            <a:r>
              <a:rPr lang="bg-BG" dirty="0" smtClean="0"/>
              <a:t> „</a:t>
            </a:r>
            <a:r>
              <a:rPr lang="bg-BG" i="1" dirty="0" smtClean="0"/>
              <a:t>Разходи за заплати, други възнаграждения и провизии за персонала”</a:t>
            </a:r>
            <a:r>
              <a:rPr lang="bg-BG" dirty="0" smtClean="0"/>
              <a:t>, включително </a:t>
            </a:r>
            <a:r>
              <a:rPr lang="bg-BG" b="1" dirty="0" smtClean="0"/>
              <a:t>сметка 6049 </a:t>
            </a:r>
            <a:r>
              <a:rPr lang="bg-BG" i="1" dirty="0" smtClean="0"/>
              <a:t>„Разходи за възнаграждения на персонал в натура”,</a:t>
            </a:r>
            <a:r>
              <a:rPr lang="bg-BG" dirty="0" smtClean="0"/>
              <a:t> когато сумите имат характер на възнаграждения</a:t>
            </a:r>
            <a:r>
              <a:rPr lang="bg-BG" i="1" dirty="0" smtClean="0"/>
              <a:t> </a:t>
            </a:r>
            <a:r>
              <a:rPr lang="bg-BG" dirty="0" smtClean="0"/>
              <a:t>за персонала </a:t>
            </a:r>
            <a:r>
              <a:rPr lang="bg-BG" b="1" i="1" dirty="0" smtClean="0"/>
              <a:t>в лева</a:t>
            </a:r>
            <a:r>
              <a:rPr lang="bg-BG" dirty="0" smtClean="0"/>
              <a:t> (без </a:t>
            </a:r>
            <a:r>
              <a:rPr lang="bg-BG" b="1" dirty="0" smtClean="0"/>
              <a:t>сметки 6047 </a:t>
            </a:r>
            <a:r>
              <a:rPr lang="bg-BG" i="1" dirty="0" smtClean="0"/>
              <a:t>„Разходи за провизии за персонал”,</a:t>
            </a:r>
            <a:r>
              <a:rPr lang="bg-BG" b="1" dirty="0" smtClean="0"/>
              <a:t> 6048 </a:t>
            </a:r>
            <a:r>
              <a:rPr lang="bg-BG" i="1" dirty="0" smtClean="0"/>
              <a:t>„</a:t>
            </a:r>
            <a:r>
              <a:rPr lang="bg-BG" i="1" dirty="0" err="1" smtClean="0"/>
              <a:t>Сторнирани</a:t>
            </a:r>
            <a:r>
              <a:rPr lang="bg-BG" i="1" dirty="0" smtClean="0"/>
              <a:t> разходи за провизии за персонал”</a:t>
            </a:r>
            <a:r>
              <a:rPr lang="bg-BG" b="1" dirty="0" smtClean="0"/>
              <a:t> </a:t>
            </a:r>
            <a:r>
              <a:rPr lang="bg-BG" dirty="0" smtClean="0"/>
              <a:t>и</a:t>
            </a:r>
            <a:r>
              <a:rPr lang="bg-BG" b="1" dirty="0" smtClean="0"/>
              <a:t> </a:t>
            </a:r>
            <a:r>
              <a:rPr lang="bg-BG" dirty="0" smtClean="0"/>
              <a:t>частта от сметка</a:t>
            </a:r>
            <a:r>
              <a:rPr lang="bg-BG" b="1" dirty="0" smtClean="0"/>
              <a:t> 6049</a:t>
            </a:r>
            <a:r>
              <a:rPr lang="bg-BG" i="1" dirty="0" smtClean="0"/>
              <a:t>, </a:t>
            </a:r>
            <a:r>
              <a:rPr lang="bg-BG" dirty="0" smtClean="0"/>
              <a:t>при която</a:t>
            </a:r>
            <a:r>
              <a:rPr lang="bg-BG" i="1" dirty="0" smtClean="0"/>
              <a:t> </a:t>
            </a:r>
            <a:r>
              <a:rPr lang="bg-BG" dirty="0" smtClean="0"/>
              <a:t>разходите с характер на възнаграждения на персонала се отчитат в </a:t>
            </a:r>
            <a:r>
              <a:rPr lang="bg-BG" b="1" i="1" dirty="0" smtClean="0"/>
              <a:t>натура</a:t>
            </a:r>
            <a:r>
              <a:rPr lang="bg-BG" i="1" dirty="0" smtClean="0"/>
              <a:t>).</a:t>
            </a:r>
            <a:r>
              <a:rPr lang="bg-BG" dirty="0" smtClean="0"/>
              <a:t> </a:t>
            </a:r>
          </a:p>
          <a:p>
            <a:pPr algn="just">
              <a:buNone/>
            </a:pPr>
            <a:r>
              <a:rPr lang="bg-BG" dirty="0" smtClean="0"/>
              <a:t>		 </a:t>
            </a:r>
            <a:r>
              <a:rPr lang="bg-BG" i="1" dirty="0" smtClean="0"/>
              <a:t>Примерна схема за установяване на взаимовръзките между параграфи и сметки:</a:t>
            </a:r>
          </a:p>
          <a:p>
            <a:pPr algn="just">
              <a:buNone/>
            </a:pPr>
            <a:endParaRPr lang="bg-BG" i="1" dirty="0" smtClean="0"/>
          </a:p>
          <a:p>
            <a:pPr algn="just">
              <a:buNone/>
            </a:pPr>
            <a:r>
              <a:rPr lang="bg-BG" dirty="0" smtClean="0"/>
              <a:t>    		</a:t>
            </a:r>
            <a:r>
              <a:rPr lang="bg-BG" b="1" i="1" dirty="0" smtClean="0"/>
              <a:t>  Важно!</a:t>
            </a:r>
          </a:p>
          <a:p>
            <a:pPr algn="just">
              <a:buNone/>
            </a:pPr>
            <a:r>
              <a:rPr lang="bg-BG" b="1" i="1" dirty="0" smtClean="0">
                <a:solidFill>
                  <a:srgbClr val="C00000"/>
                </a:solidFill>
              </a:rPr>
              <a:t>     § 01-00 + § 02-00 = (с/</a:t>
            </a:r>
            <a:r>
              <a:rPr lang="bg-BG" b="1" i="1" dirty="0" err="1" smtClean="0">
                <a:solidFill>
                  <a:srgbClr val="C00000"/>
                </a:solidFill>
              </a:rPr>
              <a:t>ки</a:t>
            </a:r>
            <a:r>
              <a:rPr lang="bg-BG" b="1" i="1" dirty="0" smtClean="0">
                <a:solidFill>
                  <a:srgbClr val="C00000"/>
                </a:solidFill>
              </a:rPr>
              <a:t> от 6041 до 6046 + с/</a:t>
            </a:r>
            <a:r>
              <a:rPr lang="bg-BG" b="1" i="1" dirty="0" err="1" smtClean="0">
                <a:solidFill>
                  <a:srgbClr val="C00000"/>
                </a:solidFill>
              </a:rPr>
              <a:t>ка</a:t>
            </a:r>
            <a:r>
              <a:rPr lang="bg-BG" b="1" i="1" dirty="0" smtClean="0">
                <a:solidFill>
                  <a:srgbClr val="C00000"/>
                </a:solidFill>
              </a:rPr>
              <a:t> 6049 при съставяне на счетоводна статия: Д-т с/</a:t>
            </a:r>
            <a:r>
              <a:rPr lang="bg-BG" b="1" i="1" dirty="0" err="1" smtClean="0">
                <a:solidFill>
                  <a:srgbClr val="C00000"/>
                </a:solidFill>
              </a:rPr>
              <a:t>ка</a:t>
            </a:r>
            <a:r>
              <a:rPr lang="bg-BG" b="1" i="1" dirty="0" smtClean="0">
                <a:solidFill>
                  <a:srgbClr val="C00000"/>
                </a:solidFill>
              </a:rPr>
              <a:t> 6049/ К-т с/</a:t>
            </a:r>
            <a:r>
              <a:rPr lang="bg-BG" b="1" i="1" dirty="0" err="1" smtClean="0">
                <a:solidFill>
                  <a:srgbClr val="C00000"/>
                </a:solidFill>
              </a:rPr>
              <a:t>ки</a:t>
            </a:r>
            <a:r>
              <a:rPr lang="bg-BG" b="1" i="1" dirty="0" smtClean="0">
                <a:solidFill>
                  <a:srgbClr val="C00000"/>
                </a:solidFill>
              </a:rPr>
              <a:t> от група 50); не се вземат предвид с/</a:t>
            </a:r>
            <a:r>
              <a:rPr lang="bg-BG" b="1" i="1" dirty="0" err="1" smtClean="0">
                <a:solidFill>
                  <a:srgbClr val="C00000"/>
                </a:solidFill>
              </a:rPr>
              <a:t>ки</a:t>
            </a:r>
            <a:r>
              <a:rPr lang="bg-BG" b="1" i="1" dirty="0" smtClean="0">
                <a:solidFill>
                  <a:srgbClr val="C00000"/>
                </a:solidFill>
              </a:rPr>
              <a:t>: 6047, 6048, с/</a:t>
            </a:r>
            <a:r>
              <a:rPr lang="bg-BG" b="1" i="1" dirty="0" err="1" smtClean="0">
                <a:solidFill>
                  <a:srgbClr val="C00000"/>
                </a:solidFill>
              </a:rPr>
              <a:t>ка</a:t>
            </a:r>
            <a:r>
              <a:rPr lang="bg-BG" b="1" i="1" dirty="0" smtClean="0">
                <a:solidFill>
                  <a:srgbClr val="C00000"/>
                </a:solidFill>
              </a:rPr>
              <a:t> 6049 за възнагражденията в натура при съставяне на счетоводни статии: Д-т с/</a:t>
            </a:r>
            <a:r>
              <a:rPr lang="bg-BG" b="1" i="1" dirty="0" err="1" smtClean="0">
                <a:solidFill>
                  <a:srgbClr val="C00000"/>
                </a:solidFill>
              </a:rPr>
              <a:t>ка</a:t>
            </a:r>
            <a:r>
              <a:rPr lang="bg-BG" b="1" i="1" dirty="0" smtClean="0">
                <a:solidFill>
                  <a:srgbClr val="C00000"/>
                </a:solidFill>
              </a:rPr>
              <a:t> 6049/ К-т с/</a:t>
            </a:r>
            <a:r>
              <a:rPr lang="bg-BG" b="1" i="1" dirty="0" err="1" smtClean="0">
                <a:solidFill>
                  <a:srgbClr val="C00000"/>
                </a:solidFill>
              </a:rPr>
              <a:t>ки</a:t>
            </a:r>
            <a:r>
              <a:rPr lang="bg-BG" b="1" i="1" dirty="0" smtClean="0">
                <a:solidFill>
                  <a:srgbClr val="C00000"/>
                </a:solidFill>
              </a:rPr>
              <a:t> от раздел 3)</a:t>
            </a:r>
          </a:p>
          <a:p>
            <a:pPr>
              <a:buNone/>
            </a:pPr>
            <a:r>
              <a:rPr lang="bg-BG" dirty="0" smtClean="0"/>
              <a:t>	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19</a:t>
            </a:fld>
            <a:endParaRPr lang="bg-BG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642918"/>
            <a:ext cx="8686800" cy="557216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ru-RU" b="1" dirty="0" err="1" smtClean="0">
                <a:solidFill>
                  <a:schemeClr val="tx1"/>
                </a:solidFill>
              </a:rPr>
              <a:t>Счетоводно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отчитане</a:t>
            </a:r>
            <a:r>
              <a:rPr lang="ru-RU" b="1" dirty="0" smtClean="0">
                <a:solidFill>
                  <a:schemeClr val="tx1"/>
                </a:solidFill>
              </a:rPr>
              <a:t> на </a:t>
            </a:r>
            <a:r>
              <a:rPr lang="ru-RU" b="1" dirty="0" err="1" smtClean="0">
                <a:solidFill>
                  <a:schemeClr val="tx1"/>
                </a:solidFill>
              </a:rPr>
              <a:t>разходите</a:t>
            </a:r>
            <a:r>
              <a:rPr lang="ru-RU" b="1" dirty="0" smtClean="0">
                <a:solidFill>
                  <a:schemeClr val="tx1"/>
                </a:solidFill>
              </a:rPr>
              <a:t> в </a:t>
            </a:r>
            <a:r>
              <a:rPr lang="ru-RU" b="1" dirty="0" err="1" smtClean="0">
                <a:solidFill>
                  <a:schemeClr val="tx1"/>
                </a:solidFill>
              </a:rPr>
              <a:t>бюджетната</a:t>
            </a:r>
            <a:r>
              <a:rPr lang="ru-RU" b="1" dirty="0" smtClean="0">
                <a:solidFill>
                  <a:schemeClr val="tx1"/>
                </a:solidFill>
              </a:rPr>
              <a:t> организация по </a:t>
            </a:r>
            <a:r>
              <a:rPr lang="ru-RU" b="1" dirty="0" err="1" smtClean="0">
                <a:solidFill>
                  <a:schemeClr val="tx1"/>
                </a:solidFill>
              </a:rPr>
              <a:t>счетоводни</a:t>
            </a:r>
            <a:r>
              <a:rPr lang="ru-RU" b="1" dirty="0" smtClean="0">
                <a:solidFill>
                  <a:schemeClr val="tx1"/>
                </a:solidFill>
              </a:rPr>
              <a:t> сметки от раздел 6 «</a:t>
            </a:r>
            <a:r>
              <a:rPr lang="ru-RU" b="1" i="1" dirty="0" smtClean="0">
                <a:solidFill>
                  <a:schemeClr val="tx1"/>
                </a:solidFill>
              </a:rPr>
              <a:t>Сметки за </a:t>
            </a:r>
            <a:r>
              <a:rPr lang="ru-RU" b="1" i="1" dirty="0" err="1" smtClean="0">
                <a:solidFill>
                  <a:schemeClr val="tx1"/>
                </a:solidFill>
              </a:rPr>
              <a:t>разходи</a:t>
            </a:r>
            <a:r>
              <a:rPr lang="ru-RU" b="1" i="1" dirty="0" smtClean="0">
                <a:solidFill>
                  <a:schemeClr val="tx1"/>
                </a:solidFill>
              </a:rPr>
              <a:t>»</a:t>
            </a:r>
          </a:p>
          <a:p>
            <a:pPr lvl="0">
              <a:buNone/>
            </a:pPr>
            <a:r>
              <a:rPr lang="en-US" b="1" dirty="0" smtClean="0"/>
              <a:t>	</a:t>
            </a:r>
            <a:r>
              <a:rPr lang="ru-RU" b="1" dirty="0" smtClean="0"/>
              <a:t>- </a:t>
            </a:r>
            <a:r>
              <a:rPr lang="ru-RU" i="1" dirty="0" err="1" smtClean="0"/>
              <a:t>разходи</a:t>
            </a:r>
            <a:r>
              <a:rPr lang="ru-RU" i="1" dirty="0" smtClean="0"/>
              <a:t> за </a:t>
            </a:r>
            <a:r>
              <a:rPr lang="ru-RU" i="1" dirty="0" err="1" smtClean="0"/>
              <a:t>материали</a:t>
            </a:r>
            <a:r>
              <a:rPr lang="ru-RU" i="1" dirty="0" smtClean="0"/>
              <a:t>;</a:t>
            </a:r>
            <a:endParaRPr lang="bg-BG" i="1" dirty="0" smtClean="0"/>
          </a:p>
          <a:p>
            <a:pPr lvl="0">
              <a:buNone/>
            </a:pPr>
            <a:r>
              <a:rPr lang="ru-RU" i="1" dirty="0" smtClean="0"/>
              <a:t>	- </a:t>
            </a:r>
            <a:r>
              <a:rPr lang="ru-RU" i="1" dirty="0" err="1" smtClean="0"/>
              <a:t>разходи</a:t>
            </a:r>
            <a:r>
              <a:rPr lang="ru-RU" i="1" dirty="0" smtClean="0"/>
              <a:t> за </a:t>
            </a:r>
            <a:r>
              <a:rPr lang="ru-RU" i="1" dirty="0" err="1" smtClean="0"/>
              <a:t>външни</a:t>
            </a:r>
            <a:r>
              <a:rPr lang="ru-RU" i="1" dirty="0" smtClean="0"/>
              <a:t> услуги;</a:t>
            </a:r>
            <a:endParaRPr lang="bg-BG" i="1" dirty="0" smtClean="0"/>
          </a:p>
          <a:p>
            <a:pPr lvl="0">
              <a:buNone/>
            </a:pPr>
            <a:r>
              <a:rPr lang="ru-RU" i="1" dirty="0" smtClean="0"/>
              <a:t>	- </a:t>
            </a:r>
            <a:r>
              <a:rPr lang="ru-RU" i="1" dirty="0" err="1" smtClean="0"/>
              <a:t>разходи</a:t>
            </a:r>
            <a:r>
              <a:rPr lang="ru-RU" i="1" dirty="0" smtClean="0"/>
              <a:t> за амортизация;</a:t>
            </a:r>
            <a:endParaRPr lang="bg-BG" i="1" dirty="0" smtClean="0"/>
          </a:p>
          <a:p>
            <a:pPr lvl="0">
              <a:buNone/>
            </a:pPr>
            <a:r>
              <a:rPr lang="bg-BG" i="1" dirty="0" smtClean="0"/>
              <a:t>	- р</a:t>
            </a:r>
            <a:r>
              <a:rPr lang="ru-RU" i="1" dirty="0" err="1" smtClean="0"/>
              <a:t>азходи</a:t>
            </a:r>
            <a:r>
              <a:rPr lang="ru-RU" i="1" dirty="0" smtClean="0"/>
              <a:t> за заплати и </a:t>
            </a:r>
            <a:r>
              <a:rPr lang="ru-RU" i="1" dirty="0" err="1" smtClean="0"/>
              <a:t>възнаграждения</a:t>
            </a:r>
            <a:r>
              <a:rPr lang="ru-RU" i="1" dirty="0" smtClean="0"/>
              <a:t>;</a:t>
            </a:r>
            <a:endParaRPr lang="bg-BG" i="1" dirty="0" smtClean="0"/>
          </a:p>
          <a:p>
            <a:pPr lvl="0">
              <a:buNone/>
            </a:pPr>
            <a:r>
              <a:rPr lang="bg-BG" i="1" dirty="0" smtClean="0"/>
              <a:t>	- разходи </a:t>
            </a:r>
            <a:r>
              <a:rPr lang="ru-RU" i="1" dirty="0" smtClean="0"/>
              <a:t>за </a:t>
            </a:r>
            <a:r>
              <a:rPr lang="ru-RU" i="1" dirty="0" err="1" smtClean="0"/>
              <a:t>данъци</a:t>
            </a:r>
            <a:r>
              <a:rPr lang="ru-RU" i="1" dirty="0" smtClean="0"/>
              <a:t> и такси;</a:t>
            </a:r>
            <a:endParaRPr lang="bg-BG" i="1" dirty="0" smtClean="0"/>
          </a:p>
          <a:p>
            <a:pPr lvl="0">
              <a:buNone/>
            </a:pPr>
            <a:r>
              <a:rPr lang="ru-RU" i="1" dirty="0" smtClean="0"/>
              <a:t>	- </a:t>
            </a:r>
            <a:r>
              <a:rPr lang="ru-RU" i="1" dirty="0" err="1" smtClean="0"/>
              <a:t>други</a:t>
            </a:r>
            <a:endParaRPr lang="bg-BG" i="1" dirty="0" smtClean="0"/>
          </a:p>
          <a:p>
            <a:pPr lvl="0">
              <a:buNone/>
            </a:pPr>
            <a:r>
              <a:rPr lang="bg-BG" i="1" dirty="0" smtClean="0"/>
              <a:t>	- п</a:t>
            </a:r>
            <a:r>
              <a:rPr lang="ru-RU" i="1" dirty="0" err="1" smtClean="0"/>
              <a:t>римери</a:t>
            </a:r>
            <a:r>
              <a:rPr lang="ru-RU" i="1" dirty="0" smtClean="0"/>
              <a:t>.</a:t>
            </a:r>
            <a:endParaRPr lang="bg-BG" i="1" dirty="0" smtClean="0"/>
          </a:p>
          <a:p>
            <a:pPr lvl="0">
              <a:buNone/>
            </a:pPr>
            <a:r>
              <a:rPr lang="bg-BG" i="1" dirty="0" smtClean="0"/>
              <a:t>	Взаимовръзки между счетоводни сметки и разходни па</a:t>
            </a:r>
            <a:r>
              <a:rPr lang="ru-RU" i="1" dirty="0" err="1" smtClean="0"/>
              <a:t>раграфи</a:t>
            </a:r>
            <a:r>
              <a:rPr lang="ru-RU" i="1" dirty="0" smtClean="0"/>
              <a:t>/</a:t>
            </a:r>
            <a:r>
              <a:rPr lang="ru-RU" i="1" dirty="0" err="1" smtClean="0"/>
              <a:t>подпараграфи</a:t>
            </a:r>
            <a:r>
              <a:rPr lang="ru-RU" i="1" dirty="0" smtClean="0"/>
              <a:t>.</a:t>
            </a:r>
            <a:endParaRPr lang="bg-BG" i="1" dirty="0" smtClean="0"/>
          </a:p>
          <a:p>
            <a:pPr algn="ctr"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</a:t>
            </a:fld>
            <a:endParaRPr lang="bg-BG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714356"/>
            <a:ext cx="8686800" cy="585791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en-US" sz="2400" b="1" i="1" dirty="0" smtClean="0"/>
              <a:t>2</a:t>
            </a:r>
            <a:r>
              <a:rPr lang="bg-BG" sz="2400" b="1" i="1" dirty="0" smtClean="0"/>
              <a:t>. Предметните награди на персонала</a:t>
            </a:r>
            <a:r>
              <a:rPr lang="bg-BG" sz="2400" dirty="0" smtClean="0"/>
              <a:t>, по повод годишнини и юбилеи, се отчитат като разходи за материали (</a:t>
            </a:r>
            <a:r>
              <a:rPr lang="bg-BG" sz="2400" b="1" dirty="0" smtClean="0"/>
              <a:t>под</a:t>
            </a:r>
            <a:r>
              <a:rPr lang="bg-BG" sz="2400" dirty="0" smtClean="0"/>
              <a:t> утвърдения стойностен праг на същественост) или капиталови разходи (над утвърдения стойностен праг на същественост), като се съставя статията</a:t>
            </a:r>
            <a:r>
              <a:rPr lang="en-US" sz="2400" dirty="0" smtClean="0"/>
              <a:t> </a:t>
            </a:r>
            <a:r>
              <a:rPr lang="bg-BG" sz="2400" i="1" dirty="0" smtClean="0"/>
              <a:t> </a:t>
            </a:r>
            <a:r>
              <a:rPr lang="en-US" sz="2400" i="1" dirty="0" smtClean="0"/>
              <a:t>(</a:t>
            </a:r>
            <a:r>
              <a:rPr lang="bg-BG" sz="2400" i="1" dirty="0" smtClean="0"/>
              <a:t>2.10.5 от ДДС № 20 от 2004 г.</a:t>
            </a:r>
            <a:r>
              <a:rPr lang="en-US" sz="2400" i="1" dirty="0" smtClean="0"/>
              <a:t>)</a:t>
            </a:r>
            <a:r>
              <a:rPr lang="bg-BG" sz="2400" i="1" dirty="0" smtClean="0"/>
              <a:t>:</a:t>
            </a:r>
          </a:p>
          <a:p>
            <a:pPr algn="just">
              <a:buNone/>
            </a:pPr>
            <a:r>
              <a:rPr lang="bg-BG" sz="2400" b="1" dirty="0" smtClean="0"/>
              <a:t>           Д-т с/</a:t>
            </a:r>
            <a:r>
              <a:rPr lang="bg-BG" sz="2400" b="1" dirty="0" err="1" smtClean="0"/>
              <a:t>ки</a:t>
            </a:r>
            <a:r>
              <a:rPr lang="bg-BG" sz="2400" b="1" dirty="0" smtClean="0"/>
              <a:t> 6019</a:t>
            </a:r>
            <a:r>
              <a:rPr lang="bg-BG" sz="2400" dirty="0" smtClean="0"/>
              <a:t> </a:t>
            </a:r>
            <a:r>
              <a:rPr lang="bg-BG" sz="2400" i="1" dirty="0" smtClean="0"/>
              <a:t>Разходи за други материали </a:t>
            </a:r>
            <a:r>
              <a:rPr lang="bg-BG" sz="2400" b="1" dirty="0" smtClean="0"/>
              <a:t>(</a:t>
            </a:r>
            <a:r>
              <a:rPr lang="bg-BG" sz="2400" dirty="0" smtClean="0"/>
              <a:t>или </a:t>
            </a:r>
            <a:r>
              <a:rPr lang="bg-BG" sz="2400" b="1" dirty="0" smtClean="0"/>
              <a:t>група 20)</a:t>
            </a:r>
            <a:r>
              <a:rPr lang="bg-BG" sz="2400" i="1" dirty="0" smtClean="0"/>
              <a:t>                                   </a:t>
            </a:r>
            <a:endParaRPr lang="bg-BG" sz="2400" dirty="0" smtClean="0"/>
          </a:p>
          <a:p>
            <a:pPr algn="just">
              <a:buNone/>
            </a:pPr>
            <a:r>
              <a:rPr lang="bg-BG" sz="2400" b="1" dirty="0" smtClean="0"/>
              <a:t>                  К-т с/</a:t>
            </a:r>
            <a:r>
              <a:rPr lang="bg-BG" sz="2400" b="1" dirty="0" err="1" smtClean="0"/>
              <a:t>ки</a:t>
            </a:r>
            <a:r>
              <a:rPr lang="bg-BG" sz="2400" b="1" dirty="0" smtClean="0"/>
              <a:t> от група 50</a:t>
            </a:r>
            <a:r>
              <a:rPr lang="bg-BG" sz="2400" dirty="0" smtClean="0"/>
              <a:t> </a:t>
            </a:r>
            <a:r>
              <a:rPr lang="bg-BG" sz="2400" i="1" dirty="0" smtClean="0"/>
              <a:t>Парични средства</a:t>
            </a:r>
            <a:endParaRPr lang="bg-BG" sz="2400" dirty="0" smtClean="0"/>
          </a:p>
          <a:p>
            <a:pPr algn="just">
              <a:buNone/>
            </a:pPr>
            <a:r>
              <a:rPr lang="bg-BG" sz="2400" i="1" dirty="0" smtClean="0"/>
              <a:t> </a:t>
            </a:r>
            <a:endParaRPr lang="bg-BG" sz="2400" dirty="0" smtClean="0"/>
          </a:p>
          <a:p>
            <a:pPr algn="just">
              <a:buNone/>
            </a:pPr>
            <a:r>
              <a:rPr lang="bg-BG" sz="2400" dirty="0" smtClean="0"/>
              <a:t>          </a:t>
            </a:r>
            <a:r>
              <a:rPr lang="bg-BG" sz="2400" b="1" dirty="0" smtClean="0"/>
              <a:t>§ 10-15</a:t>
            </a:r>
            <a:r>
              <a:rPr lang="bg-BG" sz="2400" i="1" dirty="0" smtClean="0"/>
              <a:t> „Материали” </a:t>
            </a:r>
            <a:r>
              <a:rPr lang="bg-BG" sz="2400" dirty="0" smtClean="0"/>
              <a:t>или</a:t>
            </a:r>
          </a:p>
          <a:p>
            <a:pPr algn="just">
              <a:buNone/>
            </a:pPr>
            <a:r>
              <a:rPr lang="bg-BG" sz="2400" i="1" dirty="0" smtClean="0"/>
              <a:t>          </a:t>
            </a:r>
            <a:r>
              <a:rPr lang="bg-BG" sz="2400" b="1" dirty="0" smtClean="0"/>
              <a:t>§ 52-00</a:t>
            </a:r>
            <a:r>
              <a:rPr lang="bg-BG" sz="2400" i="1" dirty="0" smtClean="0"/>
              <a:t> „Придобиване на дълготрайни материални </a:t>
            </a:r>
            <a:endParaRPr lang="en-US" sz="2400" i="1" dirty="0" smtClean="0"/>
          </a:p>
          <a:p>
            <a:pPr algn="just">
              <a:buNone/>
            </a:pPr>
            <a:r>
              <a:rPr lang="en-US" sz="2400" i="1" dirty="0" smtClean="0"/>
              <a:t>           </a:t>
            </a:r>
            <a:r>
              <a:rPr lang="bg-BG" sz="2400" i="1" dirty="0" smtClean="0"/>
              <a:t>активи”/</a:t>
            </a:r>
            <a:endParaRPr lang="bg-BG" sz="2400" dirty="0" smtClean="0"/>
          </a:p>
          <a:p>
            <a:pPr algn="just">
              <a:buNone/>
            </a:pPr>
            <a:r>
              <a:rPr lang="bg-BG" sz="2400" b="1" dirty="0" smtClean="0"/>
              <a:t>                   § 95-07 </a:t>
            </a:r>
            <a:r>
              <a:rPr lang="bg-BG" sz="2400" i="1" dirty="0" smtClean="0"/>
              <a:t>„Наличност в левове по сметки в края на  </a:t>
            </a:r>
            <a:endParaRPr lang="en-US" sz="2400" i="1" dirty="0" smtClean="0"/>
          </a:p>
          <a:p>
            <a:pPr algn="just">
              <a:buNone/>
            </a:pPr>
            <a:r>
              <a:rPr lang="en-US" sz="2400" i="1" dirty="0" smtClean="0"/>
              <a:t>                    </a:t>
            </a:r>
            <a:r>
              <a:rPr lang="bg-BG" sz="2400" i="1" dirty="0" smtClean="0"/>
              <a:t>периода (+)”</a:t>
            </a:r>
            <a:r>
              <a:rPr lang="bg-BG" sz="2400" b="1" dirty="0" smtClean="0"/>
              <a:t>  </a:t>
            </a:r>
            <a:endParaRPr lang="bg-B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20</a:t>
            </a:fld>
            <a:endParaRPr lang="bg-BG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35798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dirty="0" smtClean="0"/>
          </a:p>
          <a:p>
            <a:pPr algn="just">
              <a:buNone/>
            </a:pPr>
            <a:r>
              <a:rPr lang="bg-BG" dirty="0" smtClean="0"/>
              <a:t>		</a:t>
            </a:r>
            <a:r>
              <a:rPr lang="bg-BG" b="1" dirty="0" smtClean="0"/>
              <a:t>3. </a:t>
            </a:r>
            <a:r>
              <a:rPr lang="bg-BG" dirty="0" smtClean="0"/>
              <a:t>Отчетената информация по </a:t>
            </a:r>
            <a:r>
              <a:rPr lang="bg-BG" b="1" dirty="0" smtClean="0"/>
              <a:t>§ 02-05</a:t>
            </a:r>
            <a:r>
              <a:rPr lang="bg-BG" dirty="0" smtClean="0"/>
              <a:t> </a:t>
            </a:r>
            <a:r>
              <a:rPr lang="bg-BG" i="1" dirty="0" smtClean="0"/>
              <a:t>„Изплатени суми от СБКО, за облекло и други на персонала, с характер на възнаграждение”</a:t>
            </a:r>
            <a:r>
              <a:rPr lang="bg-BG" dirty="0" smtClean="0"/>
              <a:t> е във  </a:t>
            </a:r>
            <a:r>
              <a:rPr lang="bg-BG" b="1" i="1" dirty="0" smtClean="0"/>
              <a:t>взаимовръзка</a:t>
            </a:r>
            <a:r>
              <a:rPr lang="bg-BG" i="1" dirty="0" smtClean="0"/>
              <a:t> </a:t>
            </a:r>
            <a:r>
              <a:rPr lang="bg-BG" dirty="0" smtClean="0"/>
              <a:t>с отразените суми по счетоводните </a:t>
            </a:r>
            <a:r>
              <a:rPr lang="bg-BG" b="1" dirty="0" smtClean="0"/>
              <a:t>сметки от подгрупа</a:t>
            </a:r>
            <a:r>
              <a:rPr lang="bg-BG" dirty="0" smtClean="0"/>
              <a:t> </a:t>
            </a:r>
            <a:r>
              <a:rPr lang="bg-BG" b="1" dirty="0" smtClean="0"/>
              <a:t>604</a:t>
            </a:r>
            <a:r>
              <a:rPr lang="bg-BG" dirty="0" smtClean="0"/>
              <a:t> „</a:t>
            </a:r>
            <a:r>
              <a:rPr lang="bg-BG" i="1" dirty="0" smtClean="0"/>
              <a:t>Разходи за заплати, други възнаграждения и провизии за персонала”. </a:t>
            </a:r>
            <a:endParaRPr lang="bg-BG" dirty="0" smtClean="0"/>
          </a:p>
          <a:p>
            <a:pPr algn="just">
              <a:buNone/>
            </a:pPr>
            <a:r>
              <a:rPr lang="bg-BG" b="1" dirty="0" smtClean="0"/>
              <a:t>   		Първата част</a:t>
            </a:r>
            <a:r>
              <a:rPr lang="bg-BG" dirty="0" smtClean="0"/>
              <a:t> от наименованието на </a:t>
            </a:r>
            <a:r>
              <a:rPr lang="bg-BG" dirty="0" err="1" smtClean="0"/>
              <a:t>подпараграфа</a:t>
            </a:r>
            <a:r>
              <a:rPr lang="bg-BG" dirty="0" smtClean="0"/>
              <a:t> е </a:t>
            </a:r>
            <a:r>
              <a:rPr lang="bg-BG" i="1" dirty="0" smtClean="0"/>
              <a:t>„</a:t>
            </a:r>
            <a:r>
              <a:rPr lang="bg-BG" b="1" i="1" dirty="0" smtClean="0"/>
              <a:t>Изплатени суми от СБКО...</a:t>
            </a:r>
            <a:r>
              <a:rPr lang="bg-BG" i="1" dirty="0" smtClean="0"/>
              <a:t>”</a:t>
            </a:r>
            <a:r>
              <a:rPr lang="bg-BG" b="1" i="1" dirty="0" smtClean="0"/>
              <a:t>.</a:t>
            </a:r>
            <a:r>
              <a:rPr lang="bg-BG" dirty="0" smtClean="0"/>
              <a:t> СБКО се </a:t>
            </a:r>
            <a:r>
              <a:rPr lang="bg-BG" b="1" i="1" dirty="0" smtClean="0"/>
              <a:t>планира</a:t>
            </a:r>
            <a:r>
              <a:rPr lang="bg-BG" dirty="0" smtClean="0"/>
              <a:t> по бюджета по </a:t>
            </a:r>
            <a:r>
              <a:rPr lang="bg-BG" b="1" dirty="0" smtClean="0"/>
              <a:t>§ 10-91 </a:t>
            </a:r>
            <a:r>
              <a:rPr lang="bg-BG" i="1" dirty="0" smtClean="0"/>
              <a:t>„Други разходи за СБКО</a:t>
            </a:r>
            <a:r>
              <a:rPr lang="bg-BG" b="1" i="1" dirty="0" smtClean="0"/>
              <a:t>”</a:t>
            </a:r>
            <a:r>
              <a:rPr lang="bg-BG" dirty="0" smtClean="0"/>
              <a:t> до провеждане на общото събрание на служителите. На основание взетото решение на общото събрание за начина на разходване на СБКО, документиран с протокол, средствата се коригират по съответните разходни параграфи на бюджета. </a:t>
            </a:r>
          </a:p>
          <a:p>
            <a:pPr algn="just">
              <a:buNone/>
            </a:pPr>
            <a:r>
              <a:rPr lang="bg-BG" i="1" dirty="0" smtClean="0"/>
              <a:t>		Например:</a:t>
            </a:r>
            <a:r>
              <a:rPr lang="bg-BG" dirty="0" smtClean="0"/>
              <a:t> общото събрание взема решение средствата от СБКО да се разходват: към заплатите </a:t>
            </a:r>
            <a:r>
              <a:rPr lang="bg-BG" b="1" dirty="0" smtClean="0"/>
              <a:t>(§ 02-05</a:t>
            </a:r>
            <a:r>
              <a:rPr lang="bg-BG" dirty="0" smtClean="0"/>
              <a:t>); за придобиване на ДМА </a:t>
            </a:r>
            <a:r>
              <a:rPr lang="bg-BG" b="1" dirty="0" smtClean="0"/>
              <a:t>(§ 52-00);</a:t>
            </a:r>
            <a:r>
              <a:rPr lang="bg-BG" dirty="0" smtClean="0"/>
              <a:t> за закупуване на материални запаси </a:t>
            </a:r>
            <a:r>
              <a:rPr lang="bg-BG" b="1" dirty="0" smtClean="0"/>
              <a:t>(§ 10-15);</a:t>
            </a:r>
            <a:r>
              <a:rPr lang="bg-BG" dirty="0" smtClean="0"/>
              <a:t> за здравноосигурителни вноски </a:t>
            </a:r>
            <a:r>
              <a:rPr lang="bg-BG" b="1" dirty="0" smtClean="0"/>
              <a:t>(§ 05-60);</a:t>
            </a:r>
            <a:r>
              <a:rPr lang="bg-BG" dirty="0" smtClean="0"/>
              <a:t> за покриване на разходите на служителите за лечение на болни и скъпоструващи лекарства </a:t>
            </a:r>
            <a:r>
              <a:rPr lang="bg-BG" b="1" dirty="0" smtClean="0"/>
              <a:t>(§ 02-05) –</a:t>
            </a:r>
            <a:r>
              <a:rPr lang="bg-BG" dirty="0" smtClean="0"/>
              <a:t> съгласно на чл. 24, ал. 2, т. 10 от ЗДДФЛ тези суми не се облагат с ДДФЛ</a:t>
            </a:r>
            <a:r>
              <a:rPr lang="bg-BG" b="1" dirty="0" smtClean="0"/>
              <a:t>;</a:t>
            </a:r>
            <a:r>
              <a:rPr lang="bg-BG" dirty="0" smtClean="0"/>
              <a:t> други разходи, например абонамент за медицинско обслужване, за които няма конкретни разходни параграфи в ЕБК </a:t>
            </a:r>
            <a:r>
              <a:rPr lang="bg-BG" b="1" dirty="0" smtClean="0"/>
              <a:t>(§ 10-91)</a:t>
            </a:r>
            <a:r>
              <a:rPr lang="bg-BG" dirty="0" smtClean="0"/>
              <a:t> и др. По същите параграфи/</a:t>
            </a:r>
            <a:r>
              <a:rPr lang="bg-BG" dirty="0" err="1" smtClean="0"/>
              <a:t>подпараграфи</a:t>
            </a:r>
            <a:r>
              <a:rPr lang="bg-BG" dirty="0" smtClean="0"/>
              <a:t> се извършва и тяхното отчитане. Отчетените суми по </a:t>
            </a:r>
            <a:r>
              <a:rPr lang="bg-BG" dirty="0" err="1" smtClean="0"/>
              <a:t>подпараграфите</a:t>
            </a:r>
            <a:r>
              <a:rPr lang="bg-BG" dirty="0" smtClean="0"/>
              <a:t> са във взаимовръзка с отразените суми по съответните </a:t>
            </a:r>
            <a:r>
              <a:rPr lang="bg-BG" b="1" dirty="0" smtClean="0"/>
              <a:t>сметки от раздел 6 </a:t>
            </a:r>
            <a:r>
              <a:rPr lang="bg-BG" i="1" dirty="0" smtClean="0"/>
              <a:t>„Сметки за разходи”. </a:t>
            </a:r>
            <a:r>
              <a:rPr lang="bg-BG" dirty="0" smtClean="0"/>
              <a:t>Изплатената сума от СБКО към заплатите на служителите е доход и се облага по реда на ЗДДФЛ.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21</a:t>
            </a:fld>
            <a:endParaRPr lang="bg-BG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14290"/>
            <a:ext cx="8686800" cy="650085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bg-BG" sz="1600" b="1" dirty="0" smtClean="0"/>
              <a:t>	        </a:t>
            </a:r>
            <a:r>
              <a:rPr lang="bg-BG" sz="1800" b="1" dirty="0" smtClean="0"/>
              <a:t>4. Втората част</a:t>
            </a:r>
            <a:r>
              <a:rPr lang="bg-BG" sz="1800" dirty="0" smtClean="0"/>
              <a:t> от наименованието на </a:t>
            </a:r>
            <a:r>
              <a:rPr lang="bg-BG" sz="1800" dirty="0" err="1" smtClean="0"/>
              <a:t>подпараграфа</a:t>
            </a:r>
            <a:r>
              <a:rPr lang="bg-BG" sz="1800" dirty="0" smtClean="0"/>
              <a:t> е</a:t>
            </a:r>
            <a:r>
              <a:rPr lang="bg-BG" sz="1800" i="1" dirty="0" smtClean="0"/>
              <a:t> </a:t>
            </a:r>
            <a:r>
              <a:rPr lang="bg-BG" sz="1800" b="1" i="1" dirty="0" smtClean="0"/>
              <a:t>„...за облекло....”.</a:t>
            </a:r>
            <a:endParaRPr lang="bg-BG" sz="1800" dirty="0" smtClean="0"/>
          </a:p>
          <a:p>
            <a:pPr>
              <a:buNone/>
            </a:pPr>
            <a:r>
              <a:rPr lang="bg-BG" sz="1800" b="1" dirty="0" smtClean="0"/>
              <a:t>             4.1. За предоставеното облекло на служителите,с нормативен акт (закон):</a:t>
            </a:r>
            <a:endParaRPr lang="bg-BG" sz="1800" dirty="0" smtClean="0"/>
          </a:p>
          <a:p>
            <a:pPr algn="just">
              <a:buNone/>
            </a:pPr>
            <a:r>
              <a:rPr lang="bg-BG" sz="1800" dirty="0" smtClean="0"/>
              <a:t>	        При отчитането на предоставените парични средства за представително и униформено облекло, които се изплащат ежегодно на служителите се прилага правилото на т. 19.3.5 от ДДС № 20 от 2004 г. на МФ, според което предоставените към възнагражденията средства за облекло се отчитат като разходи за парични възнаграждения на персонал. На служителите се предоставя сума, определена с вътрешен акт (</a:t>
            </a:r>
            <a:r>
              <a:rPr lang="bg-BG" sz="1800" i="1" dirty="0" smtClean="0"/>
              <a:t>например </a:t>
            </a:r>
            <a:r>
              <a:rPr lang="bg-BG" sz="1800" dirty="0" smtClean="0"/>
              <a:t>утвърдени от ръководителя вътрешни правила) чрез списък, заповед или по друг начин. Средствата по характер представляват доход за служителя. Отчитат се на касова основа по </a:t>
            </a:r>
            <a:r>
              <a:rPr lang="bg-BG" sz="1800" b="1" dirty="0" smtClean="0"/>
              <a:t>§ 02-05</a:t>
            </a:r>
            <a:r>
              <a:rPr lang="bg-BG" sz="1800" dirty="0" smtClean="0"/>
              <a:t> </a:t>
            </a:r>
            <a:r>
              <a:rPr lang="bg-BG" sz="1800" i="1" dirty="0" smtClean="0"/>
              <a:t>„Изплатени суми от СБКО, за облекло и други на персонала, с характер на възнаграждение” </a:t>
            </a:r>
            <a:r>
              <a:rPr lang="bg-BG" sz="1800" dirty="0" smtClean="0"/>
              <a:t>и на начислена основа по сметките от </a:t>
            </a:r>
            <a:r>
              <a:rPr lang="bg-BG" sz="1800" b="1" dirty="0" smtClean="0"/>
              <a:t>6041 до 6046. </a:t>
            </a:r>
            <a:r>
              <a:rPr lang="bg-BG" sz="1800" dirty="0" smtClean="0"/>
              <a:t>Сумите не подлежат на данъчно облагане.</a:t>
            </a:r>
          </a:p>
          <a:p>
            <a:pPr>
              <a:buNone/>
            </a:pPr>
            <a:r>
              <a:rPr lang="bg-BG" sz="1800" dirty="0" smtClean="0"/>
              <a:t>		При начисляване на разходите:</a:t>
            </a:r>
          </a:p>
          <a:p>
            <a:pPr>
              <a:buNone/>
            </a:pPr>
            <a:r>
              <a:rPr lang="bg-BG" sz="1800" b="1" dirty="0" smtClean="0"/>
              <a:t>		Д-т с/</a:t>
            </a:r>
            <a:r>
              <a:rPr lang="bg-BG" sz="1800" b="1" dirty="0" err="1" smtClean="0"/>
              <a:t>ки</a:t>
            </a:r>
            <a:r>
              <a:rPr lang="bg-BG" sz="1800" b="1" dirty="0" smtClean="0"/>
              <a:t> от 6041 до 6046 /К-т с/</a:t>
            </a:r>
            <a:r>
              <a:rPr lang="bg-BG" sz="1800" b="1" dirty="0" err="1" smtClean="0"/>
              <a:t>ка</a:t>
            </a:r>
            <a:r>
              <a:rPr lang="bg-BG" sz="1800" b="1" dirty="0" smtClean="0"/>
              <a:t> 4211</a:t>
            </a:r>
            <a:r>
              <a:rPr lang="bg-BG" sz="1800" dirty="0" smtClean="0"/>
              <a:t> </a:t>
            </a:r>
          </a:p>
          <a:p>
            <a:pPr>
              <a:buNone/>
            </a:pPr>
            <a:r>
              <a:rPr lang="bg-BG" sz="1800" b="1" dirty="0" smtClean="0"/>
              <a:t>          	</a:t>
            </a:r>
            <a:r>
              <a:rPr lang="bg-BG" sz="1800" dirty="0" smtClean="0"/>
              <a:t>При изплащане на сумите:</a:t>
            </a:r>
          </a:p>
          <a:p>
            <a:pPr>
              <a:buNone/>
            </a:pPr>
            <a:r>
              <a:rPr lang="bg-BG" sz="1800" b="1" dirty="0" smtClean="0"/>
              <a:t>        	 Д-т с/</a:t>
            </a:r>
            <a:r>
              <a:rPr lang="bg-BG" sz="1800" b="1" dirty="0" err="1" smtClean="0"/>
              <a:t>ка</a:t>
            </a:r>
            <a:r>
              <a:rPr lang="bg-BG" sz="1800" b="1" dirty="0" smtClean="0"/>
              <a:t> 4211</a:t>
            </a:r>
            <a:r>
              <a:rPr lang="bg-BG" sz="1800" dirty="0" smtClean="0"/>
              <a:t>   </a:t>
            </a:r>
            <a:r>
              <a:rPr lang="bg-BG" sz="1800" i="1" dirty="0" smtClean="0"/>
              <a:t>Задължения към работници, служители и друг персонал  м.л                        </a:t>
            </a:r>
            <a:endParaRPr lang="bg-BG" sz="1800" dirty="0" smtClean="0"/>
          </a:p>
          <a:p>
            <a:pPr>
              <a:buNone/>
            </a:pPr>
            <a:r>
              <a:rPr lang="bg-BG" sz="1800" b="1" dirty="0" smtClean="0"/>
              <a:t>                        К-т с/</a:t>
            </a:r>
            <a:r>
              <a:rPr lang="bg-BG" sz="1800" b="1" dirty="0" err="1" smtClean="0"/>
              <a:t>ки</a:t>
            </a:r>
            <a:r>
              <a:rPr lang="bg-BG" sz="1800" b="1" dirty="0" smtClean="0"/>
              <a:t> от група 50</a:t>
            </a:r>
            <a:r>
              <a:rPr lang="bg-BG" sz="1800" dirty="0" smtClean="0"/>
              <a:t> </a:t>
            </a:r>
            <a:r>
              <a:rPr lang="bg-BG" sz="1800" i="1" dirty="0" smtClean="0"/>
              <a:t>Парични средства</a:t>
            </a:r>
            <a:endParaRPr lang="bg-BG" sz="1800" dirty="0" smtClean="0"/>
          </a:p>
          <a:p>
            <a:pPr>
              <a:buNone/>
            </a:pPr>
            <a:r>
              <a:rPr lang="bg-BG" sz="1800" b="1" dirty="0" smtClean="0"/>
              <a:t>                 § 02-05</a:t>
            </a:r>
            <a:r>
              <a:rPr lang="bg-BG" sz="1800" dirty="0" smtClean="0"/>
              <a:t>   </a:t>
            </a:r>
            <a:r>
              <a:rPr lang="bg-BG" sz="1800" i="1" dirty="0" smtClean="0"/>
              <a:t>„Изплатени суми от СБКО, работно  облекло и др.с характер на   </a:t>
            </a:r>
          </a:p>
          <a:p>
            <a:pPr>
              <a:buNone/>
            </a:pPr>
            <a:r>
              <a:rPr lang="bg-BG" sz="1800" i="1" dirty="0" smtClean="0"/>
              <a:t>                  възнаграждение”</a:t>
            </a:r>
            <a:r>
              <a:rPr lang="bg-BG" sz="1800" b="1" dirty="0" smtClean="0"/>
              <a:t> </a:t>
            </a:r>
            <a:r>
              <a:rPr lang="bg-BG" sz="1800" i="1" dirty="0" smtClean="0"/>
              <a:t> </a:t>
            </a:r>
            <a:r>
              <a:rPr lang="bg-BG" sz="1800" b="1" dirty="0" smtClean="0"/>
              <a:t>/</a:t>
            </a:r>
          </a:p>
          <a:p>
            <a:pPr>
              <a:buNone/>
            </a:pPr>
            <a:r>
              <a:rPr lang="bg-BG" sz="1800" b="1" dirty="0" smtClean="0"/>
              <a:t>                       § 95-07 </a:t>
            </a:r>
            <a:r>
              <a:rPr lang="bg-BG" sz="1800" i="1" dirty="0" smtClean="0"/>
              <a:t>„Наличност в левове по сметки в края на  периода (+)</a:t>
            </a:r>
            <a:endParaRPr lang="bg-BG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22</a:t>
            </a:fld>
            <a:endParaRPr lang="bg-BG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607223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bg-BG" sz="2400" b="1" dirty="0" smtClean="0"/>
              <a:t>     	5</a:t>
            </a:r>
            <a:r>
              <a:rPr lang="bg-BG" sz="2400" dirty="0" smtClean="0"/>
              <a:t>.</a:t>
            </a:r>
            <a:r>
              <a:rPr lang="bg-BG" sz="2400" b="1" dirty="0" smtClean="0"/>
              <a:t> Третата част</a:t>
            </a:r>
            <a:r>
              <a:rPr lang="bg-BG" sz="2400" dirty="0" smtClean="0"/>
              <a:t> от наименованието на </a:t>
            </a:r>
            <a:r>
              <a:rPr lang="bg-BG" sz="2400" b="1" dirty="0" err="1" smtClean="0"/>
              <a:t>подпараграф</a:t>
            </a:r>
            <a:r>
              <a:rPr lang="bg-BG" sz="2400" b="1" dirty="0" smtClean="0"/>
              <a:t> 02-05</a:t>
            </a:r>
            <a:r>
              <a:rPr lang="bg-BG" sz="2400" dirty="0" smtClean="0"/>
              <a:t> е</a:t>
            </a:r>
            <a:r>
              <a:rPr lang="bg-BG" sz="2400" i="1" dirty="0" smtClean="0"/>
              <a:t> </a:t>
            </a:r>
            <a:r>
              <a:rPr lang="bg-BG" sz="2400" b="1" i="1" dirty="0" smtClean="0"/>
              <a:t>„...и други на персонала, с характер на възнаграждение”. </a:t>
            </a:r>
            <a:endParaRPr lang="bg-BG" sz="2400" dirty="0" smtClean="0"/>
          </a:p>
          <a:p>
            <a:pPr algn="just">
              <a:buNone/>
            </a:pPr>
            <a:r>
              <a:rPr lang="bg-BG" sz="2400" b="1" dirty="0" smtClean="0"/>
              <a:t>		</a:t>
            </a:r>
            <a:r>
              <a:rPr lang="bg-BG" sz="2400" i="1" dirty="0" smtClean="0"/>
              <a:t>Например такива са:</a:t>
            </a:r>
            <a:endParaRPr lang="bg-BG" sz="2400" dirty="0" smtClean="0"/>
          </a:p>
          <a:p>
            <a:pPr lvl="0" algn="just">
              <a:buNone/>
            </a:pPr>
            <a:r>
              <a:rPr lang="bg-BG" sz="2400" dirty="0" smtClean="0"/>
              <a:t>		- предоставените </a:t>
            </a:r>
            <a:r>
              <a:rPr lang="bg-BG" sz="2400" b="1" i="1" dirty="0" smtClean="0"/>
              <a:t>ваучери за храна</a:t>
            </a:r>
            <a:r>
              <a:rPr lang="bg-BG" sz="2400" dirty="0" smtClean="0"/>
              <a:t> на персонала, които се отчитат по реда на изискванията на </a:t>
            </a:r>
            <a:r>
              <a:rPr lang="bg-BG" sz="2400" b="1" dirty="0" smtClean="0"/>
              <a:t>т. 60.3.1 от ДДС № 20 от 2004 г. </a:t>
            </a:r>
            <a:r>
              <a:rPr lang="bg-BG" sz="2400" dirty="0" smtClean="0"/>
              <a:t>на МФ.</a:t>
            </a:r>
          </a:p>
          <a:p>
            <a:pPr algn="just">
              <a:buNone/>
            </a:pPr>
            <a:r>
              <a:rPr lang="bg-BG" sz="2400" dirty="0" smtClean="0"/>
              <a:t>		В съответствие с изискванията на т.19.3.8 от ДДС 20 от 2004 г. предоставените ваучери за храна и други подобни бонуси се отчитат на начислена основа като </a:t>
            </a:r>
            <a:r>
              <a:rPr lang="bg-BG" sz="2400" b="1" i="1" dirty="0" smtClean="0"/>
              <a:t>разходи за персонала в натура.    </a:t>
            </a:r>
          </a:p>
          <a:p>
            <a:pPr algn="just">
              <a:buNone/>
            </a:pPr>
            <a:r>
              <a:rPr lang="bg-BG" sz="2400" b="1" i="1" dirty="0" smtClean="0"/>
              <a:t>            </a:t>
            </a:r>
            <a:r>
              <a:rPr lang="bg-BG" sz="2400" dirty="0" smtClean="0"/>
              <a:t>Сумата на заплатената от бюджетната организация номинална стойност на ваучери за храна, които се предоставят на персонала от средствата за СБКО, се отчита на касова основа по разходен </a:t>
            </a:r>
            <a:r>
              <a:rPr lang="bg-BG" sz="2400" b="1" dirty="0" smtClean="0"/>
              <a:t>§ 02-05 </a:t>
            </a:r>
            <a:r>
              <a:rPr lang="bg-BG" sz="2400" dirty="0" smtClean="0"/>
              <a:t>„</a:t>
            </a:r>
            <a:r>
              <a:rPr lang="bg-BG" sz="2400" i="1" dirty="0" smtClean="0"/>
              <a:t>Изплатени суми от СБКО, за облекло и други на персонала, с характер на възнаграждение”</a:t>
            </a:r>
            <a:r>
              <a:rPr lang="bg-BG" sz="2400" b="1" dirty="0" smtClean="0"/>
              <a:t>.</a:t>
            </a:r>
            <a:r>
              <a:rPr lang="bg-BG" sz="2400" dirty="0" smtClean="0"/>
              <a:t> На начислена основа сумата на предоставените на персонала ваучери за храна се отчитат по </a:t>
            </a:r>
            <a:r>
              <a:rPr lang="bg-BG" sz="2400" b="1" dirty="0" smtClean="0"/>
              <a:t>сметка 6049 </a:t>
            </a:r>
            <a:r>
              <a:rPr lang="bg-BG" sz="2400" dirty="0" smtClean="0"/>
              <a:t>„</a:t>
            </a:r>
            <a:r>
              <a:rPr lang="bg-BG" sz="2400" i="1" dirty="0" smtClean="0"/>
              <a:t>Разходи за възнаграждения на персонала в натура”.</a:t>
            </a:r>
            <a:endParaRPr lang="bg-BG" sz="2400" dirty="0" smtClean="0"/>
          </a:p>
          <a:p>
            <a:pPr algn="just">
              <a:buNone/>
            </a:pPr>
            <a:r>
              <a:rPr lang="bg-BG" sz="2400" dirty="0" smtClean="0"/>
              <a:t>		Възнаграждението на оператора на ваучери за храна се отчита на касова основа в съответствие с икономическия характер на този разход - като за външни услуги по </a:t>
            </a:r>
            <a:r>
              <a:rPr lang="bg-BG" sz="2400" b="1" dirty="0" smtClean="0"/>
              <a:t>§  10-20 </a:t>
            </a:r>
            <a:r>
              <a:rPr lang="bg-BG" sz="2400" dirty="0" smtClean="0"/>
              <a:t>„</a:t>
            </a:r>
            <a:r>
              <a:rPr lang="bg-BG" sz="2400" i="1" dirty="0" smtClean="0"/>
              <a:t>Разходи за външни услуги”</a:t>
            </a:r>
            <a:r>
              <a:rPr lang="bg-BG" sz="2400" b="1" dirty="0" smtClean="0"/>
              <a:t> </a:t>
            </a:r>
            <a:r>
              <a:rPr lang="bg-BG" sz="2400" dirty="0" smtClean="0"/>
              <a:t>и по</a:t>
            </a:r>
            <a:r>
              <a:rPr lang="bg-BG" sz="2400" b="1" dirty="0" smtClean="0"/>
              <a:t> сметка 6029 </a:t>
            </a:r>
            <a:r>
              <a:rPr lang="bg-BG" sz="2400" b="1" i="1" dirty="0" smtClean="0"/>
              <a:t>“</a:t>
            </a:r>
            <a:r>
              <a:rPr lang="bg-BG" sz="2400" i="1" dirty="0" smtClean="0"/>
              <a:t>Други разходи за външни услуги”</a:t>
            </a:r>
            <a:r>
              <a:rPr lang="bg-BG" sz="2400" b="1" i="1" dirty="0" smtClean="0"/>
              <a:t>.</a:t>
            </a:r>
            <a:r>
              <a:rPr lang="bg-BG" sz="2400" i="1" dirty="0" smtClean="0"/>
              <a:t> </a:t>
            </a:r>
            <a:endParaRPr lang="bg-BG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23</a:t>
            </a:fld>
            <a:endParaRPr lang="bg-BG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0"/>
            <a:ext cx="8686800" cy="664371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bg-BG" sz="6400" b="1" dirty="0" smtClean="0"/>
              <a:t>Вариант 1: пример</a:t>
            </a:r>
            <a:endParaRPr lang="bg-BG" sz="6400" dirty="0" smtClean="0"/>
          </a:p>
          <a:p>
            <a:pPr>
              <a:buNone/>
            </a:pPr>
            <a:r>
              <a:rPr lang="en-US" sz="6400" b="1" dirty="0" smtClean="0"/>
              <a:t> </a:t>
            </a:r>
            <a:r>
              <a:rPr lang="bg-BG" sz="6400" b="1" dirty="0" smtClean="0"/>
              <a:t>	</a:t>
            </a:r>
            <a:r>
              <a:rPr lang="bg-BG" sz="6400" dirty="0" smtClean="0"/>
              <a:t>Превеждане на оператора номиналната стойност  на ваучерите :</a:t>
            </a:r>
            <a:endParaRPr lang="bg-BG" sz="6400" i="1" dirty="0" smtClean="0"/>
          </a:p>
          <a:p>
            <a:pPr lvl="0">
              <a:buNone/>
            </a:pPr>
            <a:r>
              <a:rPr lang="bg-BG" sz="6400" b="1" dirty="0" smtClean="0"/>
              <a:t>	Д-т с/</a:t>
            </a:r>
            <a:r>
              <a:rPr lang="bg-BG" sz="6400" b="1" dirty="0" err="1" smtClean="0"/>
              <a:t>ка</a:t>
            </a:r>
            <a:r>
              <a:rPr lang="bg-BG" sz="6400" b="1" dirty="0" smtClean="0"/>
              <a:t> 4887 </a:t>
            </a:r>
            <a:r>
              <a:rPr lang="bg-BG" sz="6400" i="1" dirty="0" smtClean="0"/>
              <a:t>Вземания от други дебитори - местни лица (ПРП) </a:t>
            </a:r>
          </a:p>
          <a:p>
            <a:pPr lvl="0">
              <a:buNone/>
            </a:pPr>
            <a:r>
              <a:rPr lang="bg-BG" sz="6400" b="1" i="1" dirty="0" smtClean="0"/>
              <a:t>              </a:t>
            </a:r>
            <a:r>
              <a:rPr lang="bg-BG" sz="6400" b="1" dirty="0" smtClean="0"/>
              <a:t>К-т ска  гр. 50 </a:t>
            </a:r>
            <a:r>
              <a:rPr lang="bg-BG" sz="6400" i="1" dirty="0" smtClean="0"/>
              <a:t>Парични средства        </a:t>
            </a:r>
          </a:p>
          <a:p>
            <a:pPr>
              <a:buNone/>
            </a:pPr>
            <a:r>
              <a:rPr lang="bg-BG" sz="6400" b="1" dirty="0" smtClean="0"/>
              <a:t>	§  02-05/ § 95-07 </a:t>
            </a:r>
            <a:r>
              <a:rPr lang="en-US" sz="6400" b="1" dirty="0" smtClean="0"/>
              <a:t>(</a:t>
            </a:r>
            <a:r>
              <a:rPr lang="bg-BG" sz="6400" b="1" dirty="0" smtClean="0"/>
              <a:t>+</a:t>
            </a:r>
            <a:r>
              <a:rPr lang="en-US" sz="6400" b="1" dirty="0" smtClean="0"/>
              <a:t>)</a:t>
            </a:r>
            <a:r>
              <a:rPr lang="bg-BG" sz="6400" b="1" dirty="0" smtClean="0"/>
              <a:t>   </a:t>
            </a:r>
          </a:p>
          <a:p>
            <a:pPr>
              <a:buNone/>
            </a:pPr>
            <a:r>
              <a:rPr lang="bg-BG" sz="6400" b="1" dirty="0" smtClean="0"/>
              <a:t>             </a:t>
            </a:r>
            <a:endParaRPr lang="bg-BG" sz="6400" dirty="0" smtClean="0"/>
          </a:p>
          <a:p>
            <a:pPr>
              <a:buNone/>
            </a:pPr>
            <a:r>
              <a:rPr lang="bg-BG" sz="6400" dirty="0" smtClean="0"/>
              <a:t>	Превеждане аванс на оператора:</a:t>
            </a:r>
          </a:p>
          <a:p>
            <a:pPr lvl="0">
              <a:buNone/>
            </a:pPr>
            <a:r>
              <a:rPr lang="bg-BG" sz="6400" b="1" dirty="0" smtClean="0"/>
              <a:t>	Д-т с/</a:t>
            </a:r>
            <a:r>
              <a:rPr lang="bg-BG" sz="6400" b="1" dirty="0" err="1" smtClean="0"/>
              <a:t>ка</a:t>
            </a:r>
            <a:r>
              <a:rPr lang="bg-BG" sz="6400" b="1" dirty="0" smtClean="0"/>
              <a:t> 4020 </a:t>
            </a:r>
            <a:r>
              <a:rPr lang="bg-BG" sz="6400" i="1" dirty="0" smtClean="0"/>
              <a:t>Доставчици по аванси от страната</a:t>
            </a:r>
          </a:p>
          <a:p>
            <a:pPr lvl="0">
              <a:buNone/>
            </a:pPr>
            <a:r>
              <a:rPr lang="bg-BG" sz="6400" b="1" dirty="0" smtClean="0"/>
              <a:t>              К-т ска  гр. 50 </a:t>
            </a:r>
            <a:r>
              <a:rPr lang="bg-BG" sz="6400" i="1" dirty="0" smtClean="0"/>
              <a:t>Парични средства            </a:t>
            </a:r>
          </a:p>
          <a:p>
            <a:pPr>
              <a:buNone/>
            </a:pPr>
            <a:r>
              <a:rPr lang="bg-BG" sz="6400" dirty="0" smtClean="0"/>
              <a:t>        </a:t>
            </a:r>
            <a:r>
              <a:rPr lang="bg-BG" sz="6400" b="1" dirty="0" smtClean="0"/>
              <a:t>§ 10-20/§ 95-07 </a:t>
            </a:r>
            <a:r>
              <a:rPr lang="en-US" sz="6400" b="1" dirty="0" smtClean="0"/>
              <a:t>(</a:t>
            </a:r>
            <a:r>
              <a:rPr lang="bg-BG" sz="6400" b="1" dirty="0" smtClean="0"/>
              <a:t>+</a:t>
            </a:r>
            <a:r>
              <a:rPr lang="en-US" sz="6400" b="1" dirty="0" smtClean="0"/>
              <a:t>)</a:t>
            </a:r>
            <a:r>
              <a:rPr lang="bg-BG" sz="6400" b="1" dirty="0" smtClean="0"/>
              <a:t>                     </a:t>
            </a:r>
            <a:endParaRPr lang="bg-BG" sz="6400" dirty="0" smtClean="0"/>
          </a:p>
          <a:p>
            <a:pPr>
              <a:buNone/>
            </a:pPr>
            <a:r>
              <a:rPr lang="bg-BG" sz="6400" dirty="0" smtClean="0"/>
              <a:t>       Доплащане за отпечатване :</a:t>
            </a:r>
          </a:p>
          <a:p>
            <a:pPr lvl="0">
              <a:buNone/>
            </a:pPr>
            <a:r>
              <a:rPr lang="bg-BG" sz="6400" dirty="0" smtClean="0"/>
              <a:t>       </a:t>
            </a:r>
            <a:r>
              <a:rPr lang="bg-BG" sz="6400" b="1" dirty="0" smtClean="0"/>
              <a:t>Д-т с/</a:t>
            </a:r>
            <a:r>
              <a:rPr lang="bg-BG" sz="6400" b="1" dirty="0" err="1" smtClean="0"/>
              <a:t>ка</a:t>
            </a:r>
            <a:r>
              <a:rPr lang="bg-BG" sz="6400" b="1" dirty="0" smtClean="0"/>
              <a:t> 6029 </a:t>
            </a:r>
            <a:r>
              <a:rPr lang="bg-BG" sz="6400" i="1" dirty="0" smtClean="0"/>
              <a:t>Други разходи за външни услуги</a:t>
            </a:r>
            <a:r>
              <a:rPr lang="bg-BG" sz="6400" b="1" dirty="0" smtClean="0"/>
              <a:t>                                 </a:t>
            </a:r>
          </a:p>
          <a:p>
            <a:pPr>
              <a:buNone/>
            </a:pPr>
            <a:r>
              <a:rPr lang="bg-BG" sz="6400" b="1" dirty="0" smtClean="0"/>
              <a:t>            К-т ска 4020 </a:t>
            </a:r>
            <a:r>
              <a:rPr lang="bg-BG" sz="6400" i="1" dirty="0" smtClean="0"/>
              <a:t>Доставчици по аванси от страната</a:t>
            </a:r>
            <a:r>
              <a:rPr lang="bg-BG" sz="6400" b="1" dirty="0" smtClean="0"/>
              <a:t>                            </a:t>
            </a:r>
          </a:p>
          <a:p>
            <a:pPr>
              <a:buNone/>
            </a:pPr>
            <a:r>
              <a:rPr lang="bg-BG" sz="6400" b="1" dirty="0" smtClean="0"/>
              <a:t>            К-т ска 4010 </a:t>
            </a:r>
            <a:r>
              <a:rPr lang="bg-BG" sz="6400" i="1" dirty="0" smtClean="0"/>
              <a:t>Задължения към доставчици от страната</a:t>
            </a:r>
            <a:r>
              <a:rPr lang="bg-BG" sz="6400" b="1" i="1" dirty="0" smtClean="0"/>
              <a:t>                            </a:t>
            </a:r>
            <a:endParaRPr lang="bg-BG" sz="6400" b="1" dirty="0" smtClean="0"/>
          </a:p>
          <a:p>
            <a:pPr lvl="0">
              <a:buNone/>
            </a:pPr>
            <a:r>
              <a:rPr lang="bg-BG" sz="6400" b="1" dirty="0" smtClean="0"/>
              <a:t>      Д-т с/</a:t>
            </a:r>
            <a:r>
              <a:rPr lang="bg-BG" sz="6400" b="1" dirty="0" err="1" smtClean="0"/>
              <a:t>ка</a:t>
            </a:r>
            <a:r>
              <a:rPr lang="bg-BG" sz="6400" b="1" dirty="0" smtClean="0"/>
              <a:t> 4010</a:t>
            </a:r>
            <a:r>
              <a:rPr lang="bg-BG" sz="6400" dirty="0" smtClean="0"/>
              <a:t> </a:t>
            </a:r>
            <a:r>
              <a:rPr lang="bg-BG" sz="6400" i="1" dirty="0" smtClean="0"/>
              <a:t>Задължения към доставчици от страната</a:t>
            </a:r>
            <a:endParaRPr lang="bg-BG" sz="6400" b="1" i="1" dirty="0" smtClean="0"/>
          </a:p>
          <a:p>
            <a:pPr lvl="0">
              <a:buNone/>
            </a:pPr>
            <a:r>
              <a:rPr lang="bg-BG" sz="6400" b="1" dirty="0" smtClean="0"/>
              <a:t>           К-т ска от  гр. 50 </a:t>
            </a:r>
            <a:r>
              <a:rPr lang="bg-BG" sz="6400" i="1" dirty="0" smtClean="0"/>
              <a:t>Парични средства </a:t>
            </a:r>
            <a:r>
              <a:rPr lang="bg-BG" sz="6400" b="1" dirty="0" smtClean="0"/>
              <a:t>            </a:t>
            </a:r>
          </a:p>
          <a:p>
            <a:pPr>
              <a:buNone/>
            </a:pPr>
            <a:r>
              <a:rPr lang="bg-BG" sz="6400" b="1" dirty="0" smtClean="0"/>
              <a:t>      § 10-20/§ 95-07 </a:t>
            </a:r>
            <a:r>
              <a:rPr lang="en-US" sz="6400" b="1" dirty="0" smtClean="0"/>
              <a:t>(</a:t>
            </a:r>
            <a:r>
              <a:rPr lang="bg-BG" sz="6400" b="1" dirty="0" smtClean="0"/>
              <a:t>+</a:t>
            </a:r>
            <a:r>
              <a:rPr lang="en-US" sz="6400" b="1" dirty="0" smtClean="0"/>
              <a:t>)</a:t>
            </a:r>
            <a:r>
              <a:rPr lang="bg-BG" sz="6400" b="1" dirty="0" smtClean="0"/>
              <a:t>                       </a:t>
            </a:r>
            <a:endParaRPr lang="bg-BG" sz="6400" dirty="0" smtClean="0"/>
          </a:p>
          <a:p>
            <a:pPr>
              <a:buNone/>
            </a:pPr>
            <a:r>
              <a:rPr lang="bg-BG" sz="6400" dirty="0" smtClean="0"/>
              <a:t> </a:t>
            </a:r>
          </a:p>
          <a:p>
            <a:pPr>
              <a:buNone/>
            </a:pPr>
            <a:r>
              <a:rPr lang="bg-BG" sz="6400" dirty="0" smtClean="0"/>
              <a:t>      Осчетоводяване на получените ваучери по номинал:</a:t>
            </a:r>
          </a:p>
          <a:p>
            <a:pPr lvl="0">
              <a:buNone/>
            </a:pPr>
            <a:r>
              <a:rPr lang="bg-BG" sz="6400" dirty="0" smtClean="0"/>
              <a:t>     </a:t>
            </a:r>
            <a:r>
              <a:rPr lang="bg-BG" sz="6400" b="1" dirty="0" smtClean="0"/>
              <a:t>Д-т с/</a:t>
            </a:r>
            <a:r>
              <a:rPr lang="bg-BG" sz="6400" b="1" dirty="0" err="1" smtClean="0"/>
              <a:t>ка</a:t>
            </a:r>
            <a:r>
              <a:rPr lang="bg-BG" sz="6400" b="1" dirty="0" smtClean="0"/>
              <a:t> 9978</a:t>
            </a:r>
            <a:r>
              <a:rPr lang="bg-BG" sz="6400" dirty="0" smtClean="0"/>
              <a:t>  </a:t>
            </a:r>
            <a:r>
              <a:rPr lang="bg-BG" sz="6400" i="1" dirty="0" smtClean="0"/>
              <a:t>Други </a:t>
            </a:r>
            <a:r>
              <a:rPr lang="bg-BG" sz="6400" i="1" dirty="0" err="1" smtClean="0"/>
              <a:t>задбалансови</a:t>
            </a:r>
            <a:r>
              <a:rPr lang="bg-BG" sz="6400" i="1" dirty="0" smtClean="0"/>
              <a:t> активи</a:t>
            </a:r>
            <a:endParaRPr lang="bg-BG" sz="6400" b="1" i="1" dirty="0" smtClean="0"/>
          </a:p>
          <a:p>
            <a:pPr lvl="0">
              <a:buNone/>
            </a:pPr>
            <a:r>
              <a:rPr lang="bg-BG" sz="6400" b="1" dirty="0" smtClean="0"/>
              <a:t>           К-т ска 9981</a:t>
            </a:r>
            <a:r>
              <a:rPr lang="bg-BG" sz="6400" i="1" dirty="0" smtClean="0"/>
              <a:t> Кореспондираща сметка за </a:t>
            </a:r>
            <a:r>
              <a:rPr lang="bg-BG" sz="6400" i="1" dirty="0" err="1" smtClean="0"/>
              <a:t>задбалансови</a:t>
            </a:r>
            <a:r>
              <a:rPr lang="bg-BG" sz="6400" i="1" dirty="0" smtClean="0"/>
              <a:t> активи</a:t>
            </a:r>
            <a:endParaRPr lang="bg-BG" sz="6400" b="1" dirty="0" smtClean="0"/>
          </a:p>
          <a:p>
            <a:pPr lvl="0">
              <a:buNone/>
            </a:pPr>
            <a:r>
              <a:rPr lang="bg-BG" sz="6400" b="1" dirty="0" smtClean="0"/>
              <a:t> </a:t>
            </a:r>
          </a:p>
          <a:p>
            <a:pPr>
              <a:buNone/>
            </a:pPr>
            <a:r>
              <a:rPr lang="bg-BG" sz="6400" b="1" dirty="0" smtClean="0"/>
              <a:t>      П</a:t>
            </a:r>
            <a:r>
              <a:rPr lang="bg-BG" sz="6400" dirty="0" smtClean="0"/>
              <a:t>редоставяне на персонала:</a:t>
            </a:r>
            <a:endParaRPr lang="bg-BG" sz="6400" b="1" dirty="0" smtClean="0"/>
          </a:p>
          <a:p>
            <a:pPr lvl="0">
              <a:buNone/>
            </a:pPr>
            <a:r>
              <a:rPr lang="bg-BG" sz="6400" b="1" dirty="0" smtClean="0"/>
              <a:t>     Д-т с/</a:t>
            </a:r>
            <a:r>
              <a:rPr lang="bg-BG" sz="6400" b="1" dirty="0" err="1" smtClean="0"/>
              <a:t>ка</a:t>
            </a:r>
            <a:r>
              <a:rPr lang="bg-BG" sz="6400" b="1" dirty="0" smtClean="0"/>
              <a:t> 6049</a:t>
            </a:r>
            <a:r>
              <a:rPr lang="bg-BG" sz="6400" dirty="0" smtClean="0"/>
              <a:t> </a:t>
            </a:r>
            <a:r>
              <a:rPr lang="bg-BG" sz="6400" i="1" dirty="0" smtClean="0"/>
              <a:t>Разходи за възнаграждения на персонал в натура</a:t>
            </a:r>
            <a:endParaRPr lang="bg-BG" sz="6400" b="1" i="1" dirty="0" smtClean="0"/>
          </a:p>
          <a:p>
            <a:pPr lvl="0">
              <a:buNone/>
            </a:pPr>
            <a:r>
              <a:rPr lang="bg-BG" sz="6400" b="1" dirty="0" smtClean="0"/>
              <a:t>          К-т ска 4887 </a:t>
            </a:r>
            <a:r>
              <a:rPr lang="bg-BG" sz="6400" i="1" dirty="0" smtClean="0"/>
              <a:t>Вземания от други дебитори - местни лица (ПРП) </a:t>
            </a:r>
            <a:endParaRPr lang="bg-BG" sz="6400" dirty="0" smtClean="0"/>
          </a:p>
          <a:p>
            <a:pPr>
              <a:buNone/>
            </a:pPr>
            <a:r>
              <a:rPr lang="bg-BG" sz="6400" dirty="0" smtClean="0"/>
              <a:t>     </a:t>
            </a:r>
            <a:r>
              <a:rPr lang="bg-BG" sz="6400" b="1" dirty="0" smtClean="0"/>
              <a:t>Д-т с/</a:t>
            </a:r>
            <a:r>
              <a:rPr lang="bg-BG" sz="6400" b="1" dirty="0" err="1" smtClean="0"/>
              <a:t>ка</a:t>
            </a:r>
            <a:r>
              <a:rPr lang="bg-BG" sz="6400" b="1" dirty="0" smtClean="0"/>
              <a:t> 9981</a:t>
            </a:r>
            <a:r>
              <a:rPr lang="bg-BG" sz="6400" dirty="0" smtClean="0"/>
              <a:t> </a:t>
            </a:r>
            <a:r>
              <a:rPr lang="bg-BG" sz="6400" i="1" dirty="0" smtClean="0"/>
              <a:t>Кореспондираща сметка за </a:t>
            </a:r>
            <a:r>
              <a:rPr lang="bg-BG" sz="6400" i="1" dirty="0" err="1" smtClean="0"/>
              <a:t>задбалансови</a:t>
            </a:r>
            <a:r>
              <a:rPr lang="bg-BG" sz="6400" i="1" dirty="0" smtClean="0"/>
              <a:t> активи</a:t>
            </a:r>
            <a:endParaRPr lang="bg-BG" sz="6400" b="1" i="1" dirty="0" smtClean="0"/>
          </a:p>
          <a:p>
            <a:pPr>
              <a:buNone/>
            </a:pPr>
            <a:r>
              <a:rPr lang="bg-BG" sz="6400" b="1" dirty="0" smtClean="0"/>
              <a:t>          К-т ска 9978 </a:t>
            </a:r>
            <a:r>
              <a:rPr lang="bg-BG" sz="6400" i="1" dirty="0" smtClean="0"/>
              <a:t>Други </a:t>
            </a:r>
            <a:r>
              <a:rPr lang="bg-BG" sz="6400" i="1" dirty="0" err="1" smtClean="0"/>
              <a:t>задбалансови</a:t>
            </a:r>
            <a:r>
              <a:rPr lang="bg-BG" sz="6400" i="1" dirty="0" smtClean="0"/>
              <a:t> активи</a:t>
            </a:r>
            <a:endParaRPr lang="bg-BG" sz="6400" b="1" dirty="0" smtClean="0"/>
          </a:p>
          <a:p>
            <a:pPr>
              <a:buNone/>
            </a:pPr>
            <a:r>
              <a:rPr lang="bg-BG" sz="5600" dirty="0" smtClean="0"/>
              <a:t> </a:t>
            </a:r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24</a:t>
            </a:fld>
            <a:endParaRPr lang="bg-BG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457200"/>
            <a:ext cx="8686800" cy="55435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bg-BG" dirty="0" smtClean="0"/>
              <a:t>            </a:t>
            </a:r>
          </a:p>
          <a:p>
            <a:pPr algn="just">
              <a:buNone/>
            </a:pPr>
            <a:r>
              <a:rPr lang="bg-BG" i="1" dirty="0" smtClean="0"/>
              <a:t>		Стойността на ваучерите за храна не се облага с ДДФЛ съгласно изискванията на чл. 24, ал. 2, т. 1, буква „е” от ЗДДФЛ и върху стойността на ваучерите за храна не се внасят осигурителни вноски съгласно чл. 1, ал. 7 от Наредбата за елементите на възнагражденията и за доходите.</a:t>
            </a:r>
            <a:endParaRPr lang="bg-BG" dirty="0" smtClean="0"/>
          </a:p>
          <a:p>
            <a:pPr algn="just">
              <a:buNone/>
            </a:pPr>
            <a:r>
              <a:rPr lang="bg-BG" b="1" i="1" dirty="0" smtClean="0"/>
              <a:t> 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25</a:t>
            </a:fld>
            <a:endParaRPr lang="bg-BG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07223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>
              <a:buNone/>
            </a:pPr>
            <a:endParaRPr lang="bg-BG" dirty="0" smtClean="0"/>
          </a:p>
          <a:p>
            <a:pPr algn="just">
              <a:buNone/>
            </a:pPr>
            <a:r>
              <a:rPr lang="bg-BG" dirty="0" smtClean="0"/>
              <a:t>      </a:t>
            </a:r>
            <a:r>
              <a:rPr lang="bg-BG" sz="3600" dirty="0" smtClean="0"/>
              <a:t>От 01.</a:t>
            </a:r>
            <a:r>
              <a:rPr lang="bg-BG" sz="3600" dirty="0" err="1" smtClean="0"/>
              <a:t>01</a:t>
            </a:r>
            <a:r>
              <a:rPr lang="bg-BG" sz="3600" dirty="0" smtClean="0"/>
              <a:t>.2021 г. </a:t>
            </a:r>
            <a:r>
              <a:rPr lang="bg-BG" sz="3600" b="1" i="1" u="sng" dirty="0" smtClean="0"/>
              <a:t>не се облагат с данък социалните разходи по чл. 204, ал. 1, т. 2, буква “б” в размер до 80 лв. месечно</a:t>
            </a:r>
            <a:r>
              <a:rPr lang="bg-BG" sz="3600" b="1" i="1" dirty="0" smtClean="0"/>
              <a:t>, </a:t>
            </a:r>
            <a:r>
              <a:rPr lang="bg-BG" sz="3600" b="1" i="1" u="sng" dirty="0" smtClean="0"/>
              <a:t>предоставени под формата на ваучери за храна </a:t>
            </a:r>
            <a:r>
              <a:rPr lang="bg-BG" sz="3600" dirty="0" smtClean="0"/>
              <a:t>на всяко наето лице, когато са налице едновременно следните условия:</a:t>
            </a:r>
          </a:p>
          <a:p>
            <a:pPr algn="just">
              <a:buNone/>
            </a:pPr>
            <a:r>
              <a:rPr lang="bg-BG" sz="3600" dirty="0" smtClean="0"/>
              <a:t>- договореното основно месечно възнаграждение на лицето в месеца на предоставяне на ваучерите </a:t>
            </a:r>
            <a:r>
              <a:rPr lang="bg-BG" sz="3600" b="1" dirty="0" smtClean="0"/>
              <a:t>е не по-малко </a:t>
            </a:r>
            <a:r>
              <a:rPr lang="bg-BG" sz="3600" dirty="0" smtClean="0"/>
              <a:t>от </a:t>
            </a:r>
            <a:r>
              <a:rPr lang="bg-BG" sz="3600" dirty="0" err="1" smtClean="0"/>
              <a:t>средномесечното</a:t>
            </a:r>
            <a:r>
              <a:rPr lang="bg-BG" sz="3600" dirty="0" smtClean="0"/>
              <a:t> договорно основно възнаграждение на лицето за предходните три месеца; </a:t>
            </a:r>
          </a:p>
          <a:p>
            <a:pPr algn="just">
              <a:buNone/>
            </a:pPr>
            <a:r>
              <a:rPr lang="bg-BG" sz="3600" dirty="0" smtClean="0"/>
              <a:t>- към края на месеца, през който са начислени разходите за ваучери, ДЗЛ </a:t>
            </a:r>
            <a:r>
              <a:rPr lang="bg-BG" sz="3600" b="1" dirty="0" smtClean="0"/>
              <a:t>няма</a:t>
            </a:r>
            <a:r>
              <a:rPr lang="bg-BG" sz="3600" dirty="0" smtClean="0"/>
              <a:t> подлежащи на принудително изпълнение публични задължения; за горните цели не са налице задължения, когато към края на месеца, през който са начислени разходите, задълженията не са отразени в данъчно-осигурителната сметка или не са отразени като предявени за принудително изпълнение в НАП.</a:t>
            </a:r>
          </a:p>
          <a:p>
            <a:pPr algn="just">
              <a:buNone/>
            </a:pPr>
            <a:r>
              <a:rPr lang="bg-BG" sz="3600" dirty="0" smtClean="0"/>
              <a:t>- ваучерите са предоставени на ДЗЛ от лице, получило разрешение за осъществяване на дейност като </a:t>
            </a:r>
            <a:r>
              <a:rPr lang="bg-BG" sz="3600" b="1" dirty="0" smtClean="0"/>
              <a:t>оператор </a:t>
            </a:r>
            <a:r>
              <a:rPr lang="bg-BG" sz="3600" dirty="0" smtClean="0"/>
              <a:t>от министъра на финансите въз основа на конкурс.</a:t>
            </a:r>
          </a:p>
          <a:p>
            <a:pPr algn="just">
              <a:buNone/>
            </a:pPr>
            <a:r>
              <a:rPr lang="bg-BG" sz="3600" b="1" dirty="0" smtClean="0"/>
              <a:t>     </a:t>
            </a:r>
            <a:r>
              <a:rPr lang="bg-BG" sz="3600" dirty="0" smtClean="0"/>
              <a:t>Срокът за внасяне </a:t>
            </a:r>
            <a:r>
              <a:rPr lang="bg-BG" sz="3600" b="1" i="1" dirty="0" smtClean="0"/>
              <a:t>на данък върху разходите е </a:t>
            </a:r>
            <a:r>
              <a:rPr lang="bg-BG" sz="3600" b="1" i="1" u="sng" dirty="0" smtClean="0"/>
              <a:t>до 30 юни на следващата година.</a:t>
            </a:r>
          </a:p>
          <a:p>
            <a:pPr algn="just">
              <a:buFontTx/>
              <a:buChar char="-"/>
            </a:pPr>
            <a:r>
              <a:rPr lang="bg-BG" sz="3600" b="1" u="sng" dirty="0" smtClean="0"/>
              <a:t>Разходи за ваучери за храна</a:t>
            </a:r>
            <a:r>
              <a:rPr lang="bg-BG" sz="3600" b="1" dirty="0" smtClean="0"/>
              <a:t>  от 01 април са определени в размер до 200 лв. </a:t>
            </a:r>
            <a:r>
              <a:rPr lang="bg-BG" sz="3600" dirty="0" smtClean="0"/>
              <a:t>Освен за храна с тях могат да се плащат и сметки за парно, вода, ел. енергия.</a:t>
            </a:r>
            <a:endParaRPr lang="bg-BG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26</a:t>
            </a:fld>
            <a:endParaRPr lang="bg-BG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600079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bg-BG" dirty="0" smtClean="0"/>
              <a:t>		</a:t>
            </a:r>
            <a:endParaRPr lang="bg-BG" b="1" dirty="0" smtClean="0"/>
          </a:p>
          <a:p>
            <a:pPr>
              <a:buNone/>
            </a:pPr>
            <a:r>
              <a:rPr lang="bg-BG" dirty="0" smtClean="0"/>
              <a:t>         </a:t>
            </a:r>
            <a:r>
              <a:rPr lang="bg-BG" b="1" dirty="0" smtClean="0"/>
              <a:t> Счетоводно отчитане на данъка върху социалните разходи:</a:t>
            </a:r>
          </a:p>
          <a:p>
            <a:pPr>
              <a:buNone/>
            </a:pPr>
            <a:endParaRPr lang="bg-BG" b="1" dirty="0" smtClean="0"/>
          </a:p>
          <a:p>
            <a:pPr>
              <a:buNone/>
            </a:pPr>
            <a:r>
              <a:rPr lang="bg-BG" b="1" dirty="0" smtClean="0"/>
              <a:t>		</a:t>
            </a:r>
            <a:r>
              <a:rPr lang="bg-BG" dirty="0" smtClean="0"/>
              <a:t>Начисляване на данъка:</a:t>
            </a:r>
          </a:p>
          <a:p>
            <a:pPr>
              <a:buNone/>
            </a:pPr>
            <a:r>
              <a:rPr lang="bg-BG" dirty="0" smtClean="0"/>
              <a:t>           </a:t>
            </a:r>
            <a:r>
              <a:rPr lang="bg-BG" b="1" dirty="0" smtClean="0"/>
              <a:t>Д-т с/</a:t>
            </a:r>
            <a:r>
              <a:rPr lang="bg-BG" b="1" dirty="0" err="1" smtClean="0"/>
              <a:t>ка</a:t>
            </a:r>
            <a:r>
              <a:rPr lang="bg-BG" b="1" dirty="0" smtClean="0"/>
              <a:t> 6064</a:t>
            </a:r>
            <a:r>
              <a:rPr lang="bg-BG" dirty="0" smtClean="0"/>
              <a:t> </a:t>
            </a:r>
            <a:r>
              <a:rPr lang="bg-BG" i="1" dirty="0" smtClean="0"/>
              <a:t>Разходи за държавни данъци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                  К-т с/</a:t>
            </a:r>
            <a:r>
              <a:rPr lang="bg-BG" b="1" dirty="0" err="1" smtClean="0"/>
              <a:t>ка</a:t>
            </a:r>
            <a:r>
              <a:rPr lang="bg-BG" b="1" dirty="0" smtClean="0"/>
              <a:t> 4518 </a:t>
            </a:r>
            <a:r>
              <a:rPr lang="bg-BG" i="1" dirty="0" smtClean="0"/>
              <a:t>Разчети за други държавни данъци</a:t>
            </a:r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r>
              <a:rPr lang="bg-BG" i="1" dirty="0" smtClean="0"/>
              <a:t>            </a:t>
            </a:r>
            <a:r>
              <a:rPr lang="bg-BG" dirty="0" smtClean="0"/>
              <a:t>Внасяне на данъка:           </a:t>
            </a:r>
          </a:p>
          <a:p>
            <a:pPr>
              <a:buNone/>
            </a:pPr>
            <a:r>
              <a:rPr lang="bg-BG" b="1" i="1" dirty="0" smtClean="0"/>
              <a:t>           </a:t>
            </a:r>
            <a:r>
              <a:rPr lang="bg-BG" b="1" dirty="0" smtClean="0"/>
              <a:t>Д-т с/</a:t>
            </a:r>
            <a:r>
              <a:rPr lang="bg-BG" b="1" dirty="0" err="1" smtClean="0"/>
              <a:t>ка</a:t>
            </a:r>
            <a:r>
              <a:rPr lang="bg-BG" b="1" dirty="0" smtClean="0"/>
              <a:t> 4518 </a:t>
            </a:r>
            <a:r>
              <a:rPr lang="bg-BG" i="1" dirty="0" smtClean="0"/>
              <a:t>Разчети за други държавни данъци                            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                  К-т с/</a:t>
            </a:r>
            <a:r>
              <a:rPr lang="bg-BG" b="1" dirty="0" err="1" smtClean="0"/>
              <a:t>ка</a:t>
            </a:r>
            <a:r>
              <a:rPr lang="bg-BG" b="1" dirty="0" smtClean="0"/>
              <a:t> 5013</a:t>
            </a:r>
            <a:r>
              <a:rPr lang="bg-BG" dirty="0" smtClean="0"/>
              <a:t> </a:t>
            </a:r>
            <a:r>
              <a:rPr lang="bg-BG" i="1" dirty="0" smtClean="0"/>
              <a:t>Текущи банкови сметки в  левове</a:t>
            </a:r>
            <a:endParaRPr lang="bg-BG" dirty="0" smtClean="0"/>
          </a:p>
          <a:p>
            <a:pPr lvl="1">
              <a:buNone/>
            </a:pPr>
            <a:r>
              <a:rPr lang="bg-BG" dirty="0" smtClean="0"/>
              <a:t>     </a:t>
            </a:r>
          </a:p>
          <a:p>
            <a:pPr lvl="1">
              <a:buNone/>
            </a:pPr>
            <a:r>
              <a:rPr lang="bg-BG" dirty="0" smtClean="0"/>
              <a:t>      Отразяване на касова основа:</a:t>
            </a:r>
          </a:p>
          <a:p>
            <a:pPr>
              <a:buNone/>
            </a:pPr>
            <a:r>
              <a:rPr lang="bg-BG" b="1" i="1" dirty="0" smtClean="0"/>
              <a:t>            </a:t>
            </a:r>
            <a:r>
              <a:rPr lang="bg-BG" b="1" dirty="0" smtClean="0"/>
              <a:t>§ 19-01 </a:t>
            </a:r>
            <a:r>
              <a:rPr lang="bg-BG" i="1" dirty="0" smtClean="0"/>
              <a:t>„Платени държавни данъци, такси, наказателни                 </a:t>
            </a:r>
          </a:p>
          <a:p>
            <a:pPr>
              <a:buNone/>
            </a:pPr>
            <a:r>
              <a:rPr lang="bg-BG" i="1" dirty="0" smtClean="0"/>
              <a:t>            лихви и административни санкции</a:t>
            </a:r>
            <a:r>
              <a:rPr lang="bg-BG" dirty="0" smtClean="0"/>
              <a:t>”</a:t>
            </a:r>
          </a:p>
          <a:p>
            <a:pPr>
              <a:buNone/>
            </a:pPr>
            <a:r>
              <a:rPr lang="bg-BG" b="1" dirty="0" smtClean="0"/>
              <a:t>		     § 95-07 </a:t>
            </a:r>
            <a:r>
              <a:rPr lang="bg-BG" i="1" dirty="0" smtClean="0"/>
              <a:t>„Наличност в левове по сметки в края на  </a:t>
            </a:r>
          </a:p>
          <a:p>
            <a:pPr>
              <a:buNone/>
            </a:pPr>
            <a:r>
              <a:rPr lang="bg-BG" i="1" dirty="0" smtClean="0"/>
              <a:t>                   периода (+)”  </a:t>
            </a:r>
          </a:p>
          <a:p>
            <a:pPr>
              <a:buNone/>
            </a:pPr>
            <a:r>
              <a:rPr lang="bg-BG" b="1" dirty="0" smtClean="0"/>
              <a:t> </a:t>
            </a:r>
            <a:endParaRPr lang="bg-BG" dirty="0" smtClean="0"/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27</a:t>
            </a:fld>
            <a:endParaRPr lang="bg-BG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14290"/>
            <a:ext cx="8686800" cy="635798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lvl="0" algn="just">
              <a:buNone/>
            </a:pPr>
            <a:r>
              <a:rPr lang="bg-BG" dirty="0" smtClean="0"/>
              <a:t>		</a:t>
            </a:r>
            <a:r>
              <a:rPr lang="bg-BG" sz="7200" b="1" dirty="0" smtClean="0"/>
              <a:t>6. </a:t>
            </a:r>
            <a:r>
              <a:rPr lang="bg-BG" sz="7200" dirty="0" smtClean="0"/>
              <a:t>Когато бюджетната организация заплаща </a:t>
            </a:r>
            <a:r>
              <a:rPr lang="bg-BG" sz="7200" b="1" i="1" dirty="0" smtClean="0"/>
              <a:t>на външен превозвач</a:t>
            </a:r>
            <a:r>
              <a:rPr lang="bg-BG" sz="7200" dirty="0" smtClean="0"/>
              <a:t> за транспорт на персонала до местоработата му и обратно, включително и за поименни </a:t>
            </a:r>
            <a:r>
              <a:rPr lang="bg-BG" sz="7200" b="1" i="1" dirty="0" smtClean="0"/>
              <a:t>абонаментни карти</a:t>
            </a:r>
            <a:r>
              <a:rPr lang="bg-BG" sz="7200" dirty="0" smtClean="0"/>
              <a:t> на служителите за пътуване, вкл. безплатните билети на учителите се съставя статията </a:t>
            </a:r>
            <a:r>
              <a:rPr lang="bg-BG" sz="7200" i="1" dirty="0" smtClean="0"/>
              <a:t>(т. 19.3.7 от ДДС № 20 от 2004 г.):</a:t>
            </a:r>
          </a:p>
          <a:p>
            <a:pPr algn="just">
              <a:buNone/>
            </a:pPr>
            <a:r>
              <a:rPr lang="bg-BG" sz="7200" dirty="0" smtClean="0"/>
              <a:t>         </a:t>
            </a:r>
            <a:r>
              <a:rPr lang="bg-BG" sz="7200" b="1" dirty="0" smtClean="0"/>
              <a:t>Д-т с/</a:t>
            </a:r>
            <a:r>
              <a:rPr lang="bg-BG" sz="7200" b="1" dirty="0" err="1" smtClean="0"/>
              <a:t>ки</a:t>
            </a:r>
            <a:r>
              <a:rPr lang="bg-BG" sz="7200" b="1" dirty="0" smtClean="0"/>
              <a:t> 6049</a:t>
            </a:r>
            <a:r>
              <a:rPr lang="bg-BG" sz="7200" dirty="0" smtClean="0"/>
              <a:t> </a:t>
            </a:r>
            <a:r>
              <a:rPr lang="bg-BG" sz="7200" i="1" dirty="0" smtClean="0"/>
              <a:t>Разходи за възнаграждения на персонал в натура                        </a:t>
            </a:r>
            <a:endParaRPr lang="bg-BG" sz="7200" dirty="0" smtClean="0"/>
          </a:p>
          <a:p>
            <a:pPr algn="just">
              <a:buNone/>
            </a:pPr>
            <a:r>
              <a:rPr lang="bg-BG" sz="7200" dirty="0" smtClean="0"/>
              <a:t>                 </a:t>
            </a:r>
            <a:r>
              <a:rPr lang="bg-BG" sz="7200" b="1" dirty="0" smtClean="0"/>
              <a:t>К-т с/</a:t>
            </a:r>
            <a:r>
              <a:rPr lang="bg-BG" sz="7200" b="1" dirty="0" err="1" smtClean="0"/>
              <a:t>ка</a:t>
            </a:r>
            <a:r>
              <a:rPr lang="bg-BG" sz="7200" b="1" dirty="0" smtClean="0"/>
              <a:t> 4211</a:t>
            </a:r>
            <a:r>
              <a:rPr lang="bg-BG" sz="7200" dirty="0" smtClean="0"/>
              <a:t>  </a:t>
            </a:r>
            <a:r>
              <a:rPr lang="bg-BG" sz="7200" i="1" dirty="0" smtClean="0"/>
              <a:t>Задължения към работници, </a:t>
            </a:r>
            <a:endParaRPr lang="bg-BG" sz="7200" dirty="0" smtClean="0"/>
          </a:p>
          <a:p>
            <a:pPr algn="just">
              <a:buNone/>
            </a:pPr>
            <a:r>
              <a:rPr lang="bg-BG" sz="7200" i="1" dirty="0" smtClean="0"/>
              <a:t>                  служители и друг персонал – местни лица</a:t>
            </a:r>
            <a:endParaRPr lang="bg-BG" sz="7200" dirty="0" smtClean="0"/>
          </a:p>
          <a:p>
            <a:pPr algn="just">
              <a:buNone/>
            </a:pPr>
            <a:r>
              <a:rPr lang="bg-BG" sz="7200" i="1" dirty="0" smtClean="0"/>
              <a:t>          </a:t>
            </a:r>
            <a:r>
              <a:rPr lang="bg-BG" sz="7200" dirty="0" smtClean="0"/>
              <a:t>При изплащане на сумите:</a:t>
            </a:r>
            <a:r>
              <a:rPr lang="bg-BG" sz="7200" i="1" dirty="0" smtClean="0"/>
              <a:t>                   </a:t>
            </a:r>
            <a:endParaRPr lang="bg-BG" sz="7200" dirty="0" smtClean="0"/>
          </a:p>
          <a:p>
            <a:pPr algn="just">
              <a:buNone/>
            </a:pPr>
            <a:r>
              <a:rPr lang="bg-BG" sz="7200" b="1" dirty="0" smtClean="0"/>
              <a:t>         Д-т с/</a:t>
            </a:r>
            <a:r>
              <a:rPr lang="bg-BG" sz="7200" b="1" dirty="0" err="1" smtClean="0"/>
              <a:t>ка</a:t>
            </a:r>
            <a:r>
              <a:rPr lang="bg-BG" sz="7200" b="1" dirty="0" smtClean="0"/>
              <a:t> 4211</a:t>
            </a:r>
            <a:r>
              <a:rPr lang="bg-BG" sz="7200" dirty="0" smtClean="0"/>
              <a:t> </a:t>
            </a:r>
            <a:r>
              <a:rPr lang="bg-BG" sz="7200" i="1" dirty="0" smtClean="0"/>
              <a:t>Задължения към работници, </a:t>
            </a:r>
            <a:endParaRPr lang="bg-BG" sz="7200" dirty="0" smtClean="0"/>
          </a:p>
          <a:p>
            <a:pPr algn="just">
              <a:buNone/>
            </a:pPr>
            <a:r>
              <a:rPr lang="bg-BG" sz="7200" i="1" dirty="0" smtClean="0"/>
              <a:t>          служители и друг персонал – местни лица                    </a:t>
            </a:r>
            <a:endParaRPr lang="bg-BG" sz="7200" dirty="0" smtClean="0"/>
          </a:p>
          <a:p>
            <a:pPr algn="just">
              <a:buNone/>
            </a:pPr>
            <a:r>
              <a:rPr lang="bg-BG" sz="7200" b="1" dirty="0" smtClean="0"/>
              <a:t>                 К-т с/</a:t>
            </a:r>
            <a:r>
              <a:rPr lang="bg-BG" sz="7200" b="1" dirty="0" err="1" smtClean="0"/>
              <a:t>ка</a:t>
            </a:r>
            <a:r>
              <a:rPr lang="bg-BG" sz="7200" b="1" dirty="0" smtClean="0"/>
              <a:t> 5013</a:t>
            </a:r>
            <a:r>
              <a:rPr lang="bg-BG" sz="7200" dirty="0" smtClean="0"/>
              <a:t> </a:t>
            </a:r>
            <a:r>
              <a:rPr lang="bg-BG" sz="7200" i="1" dirty="0" smtClean="0"/>
              <a:t>Текущи банкови сметки в  левове  </a:t>
            </a:r>
            <a:endParaRPr lang="bg-BG" sz="7200" dirty="0" smtClean="0"/>
          </a:p>
          <a:p>
            <a:pPr algn="just">
              <a:buNone/>
            </a:pPr>
            <a:r>
              <a:rPr lang="bg-BG" sz="7200" dirty="0" smtClean="0"/>
              <a:t>           </a:t>
            </a:r>
            <a:r>
              <a:rPr lang="bg-BG" sz="7200" b="1" dirty="0" smtClean="0"/>
              <a:t>§ 10-20 </a:t>
            </a:r>
            <a:r>
              <a:rPr lang="bg-BG" sz="7200" b="1" i="1" dirty="0" smtClean="0"/>
              <a:t>„Разходи за външни услуги”</a:t>
            </a:r>
            <a:endParaRPr lang="bg-BG" sz="7200" b="1" dirty="0" smtClean="0"/>
          </a:p>
          <a:p>
            <a:pPr algn="just">
              <a:buNone/>
            </a:pPr>
            <a:r>
              <a:rPr lang="bg-BG" sz="7200" b="1" dirty="0" smtClean="0"/>
              <a:t>                  § 95-07 </a:t>
            </a:r>
            <a:r>
              <a:rPr lang="bg-BG" sz="7200" i="1" dirty="0" smtClean="0"/>
              <a:t>„Наличност в левове по сметки в края на  периода (+)”</a:t>
            </a:r>
            <a:endParaRPr lang="bg-BG" sz="7200" dirty="0" smtClean="0"/>
          </a:p>
          <a:p>
            <a:pPr algn="just">
              <a:buNone/>
            </a:pPr>
            <a:r>
              <a:rPr lang="bg-BG" sz="7200" dirty="0" smtClean="0"/>
              <a:t>          </a:t>
            </a:r>
            <a:r>
              <a:rPr lang="en-US" sz="7200" i="1" dirty="0" smtClean="0"/>
              <a:t>(</a:t>
            </a:r>
            <a:r>
              <a:rPr lang="bg-BG" sz="7200" i="1" dirty="0" smtClean="0"/>
              <a:t>т. 19.3.9 от ДДС № 20 от 2004 г. на МФ и указанията, дадени в т. 37 от ДДС   № 07 от</a:t>
            </a:r>
            <a:r>
              <a:rPr lang="bg-BG" sz="7200" b="1" i="1" dirty="0" smtClean="0"/>
              <a:t> </a:t>
            </a:r>
            <a:r>
              <a:rPr lang="bg-BG" sz="7200" i="1" dirty="0" smtClean="0"/>
              <a:t>29.09.2011 г. на МФ</a:t>
            </a:r>
            <a:r>
              <a:rPr lang="en-US" sz="7200" i="1" dirty="0" smtClean="0"/>
              <a:t>)</a:t>
            </a:r>
            <a:r>
              <a:rPr lang="en-US" sz="7200" dirty="0" smtClean="0"/>
              <a:t>	</a:t>
            </a:r>
          </a:p>
          <a:p>
            <a:pPr algn="just">
              <a:buNone/>
            </a:pPr>
            <a:r>
              <a:rPr lang="en-US" sz="7200" dirty="0" smtClean="0"/>
              <a:t>	</a:t>
            </a:r>
            <a:r>
              <a:rPr lang="bg-BG" sz="7200" dirty="0" smtClean="0"/>
              <a:t>        Когато абонаментните карти, закупени от бюджетната организация се използват за </a:t>
            </a:r>
            <a:r>
              <a:rPr lang="bg-BG" sz="7200" b="1" i="1" dirty="0" smtClean="0"/>
              <a:t>целите на нейната дейност</a:t>
            </a:r>
            <a:r>
              <a:rPr lang="bg-BG" sz="7200" dirty="0" smtClean="0"/>
              <a:t>, (</a:t>
            </a:r>
            <a:r>
              <a:rPr lang="bg-BG" sz="7200" i="1" dirty="0" smtClean="0"/>
              <a:t>например</a:t>
            </a:r>
            <a:r>
              <a:rPr lang="bg-BG" sz="7200" dirty="0" smtClean="0"/>
              <a:t> </a:t>
            </a:r>
            <a:r>
              <a:rPr lang="bg-BG" sz="7200" i="1" dirty="0" smtClean="0"/>
              <a:t>за дейността на касиерката при представяне на документи до банките, или дейността на домакина, снабдителя до стоковата борса и др.), </a:t>
            </a:r>
            <a:r>
              <a:rPr lang="bg-BG" sz="7200" dirty="0" smtClean="0"/>
              <a:t>разходите за тях се отчитат като разходи за външни услуги по </a:t>
            </a:r>
            <a:r>
              <a:rPr lang="bg-BG" sz="7200" b="1" dirty="0" smtClean="0"/>
              <a:t>§ 10-20</a:t>
            </a:r>
            <a:r>
              <a:rPr lang="bg-BG" sz="7200" dirty="0" smtClean="0"/>
              <a:t> </a:t>
            </a:r>
            <a:r>
              <a:rPr lang="bg-BG" sz="7200" i="1" dirty="0" smtClean="0"/>
              <a:t>„Разходи за външни услуги” </a:t>
            </a:r>
            <a:r>
              <a:rPr lang="bg-BG" sz="7200" dirty="0" smtClean="0"/>
              <a:t>и по </a:t>
            </a:r>
            <a:r>
              <a:rPr lang="bg-BG" sz="7200" b="1" dirty="0" smtClean="0"/>
              <a:t>сметка 6022 </a:t>
            </a:r>
            <a:r>
              <a:rPr lang="bg-BG" sz="7200" i="1" dirty="0" smtClean="0"/>
              <a:t>„Разходи за транспорт”</a:t>
            </a:r>
            <a:r>
              <a:rPr lang="bg-BG" sz="7200" b="1" dirty="0" smtClean="0"/>
              <a:t>.</a:t>
            </a:r>
            <a:endParaRPr lang="bg-BG" sz="7200" dirty="0" smtClean="0"/>
          </a:p>
          <a:p>
            <a:pPr algn="just">
              <a:buNone/>
            </a:pPr>
            <a:r>
              <a:rPr lang="bg-BG" sz="7200" dirty="0" smtClean="0"/>
              <a:t>	</a:t>
            </a:r>
            <a:r>
              <a:rPr lang="en-US" sz="7200" dirty="0" smtClean="0"/>
              <a:t>	</a:t>
            </a:r>
            <a:r>
              <a:rPr lang="bg-BG" sz="7200" dirty="0" smtClean="0"/>
              <a:t>Когато превозването се извършва </a:t>
            </a:r>
            <a:r>
              <a:rPr lang="bg-BG" sz="7200" b="1" dirty="0" smtClean="0"/>
              <a:t>от </a:t>
            </a:r>
            <a:r>
              <a:rPr lang="bg-BG" sz="7200" b="1" i="1" dirty="0" smtClean="0"/>
              <a:t>служебен транспорт,</a:t>
            </a:r>
            <a:r>
              <a:rPr lang="bg-BG" sz="7200" dirty="0" smtClean="0"/>
              <a:t> тези разходи се отчитат по сметките за съответния вид разход – </a:t>
            </a:r>
            <a:r>
              <a:rPr lang="bg-BG" sz="7200" i="1" dirty="0" smtClean="0"/>
              <a:t>например изразходваното гориво за служебната кола на директора на общинско предприятие </a:t>
            </a:r>
            <a:r>
              <a:rPr lang="bg-BG" sz="7200" dirty="0" smtClean="0"/>
              <a:t>-  по </a:t>
            </a:r>
            <a:r>
              <a:rPr lang="bg-BG" sz="7200" b="1" dirty="0" smtClean="0"/>
              <a:t>сметка 6010</a:t>
            </a:r>
            <a:r>
              <a:rPr lang="bg-BG" sz="7200" dirty="0" smtClean="0"/>
              <a:t> </a:t>
            </a:r>
            <a:r>
              <a:rPr lang="bg-BG" sz="7200" i="1" dirty="0" smtClean="0"/>
              <a:t>„Разходи за горива, вода и енергия”</a:t>
            </a:r>
            <a:r>
              <a:rPr lang="bg-BG" sz="7200" dirty="0" smtClean="0"/>
              <a:t> и </a:t>
            </a:r>
            <a:r>
              <a:rPr lang="bg-BG" sz="7200" b="1" dirty="0" smtClean="0"/>
              <a:t>§ 10-16</a:t>
            </a:r>
            <a:r>
              <a:rPr lang="bg-BG" sz="7200" dirty="0" smtClean="0"/>
              <a:t> </a:t>
            </a:r>
            <a:r>
              <a:rPr lang="bg-BG" sz="7200" i="1" dirty="0" smtClean="0"/>
              <a:t>„Вода, горива и енергия” и др.</a:t>
            </a:r>
            <a:endParaRPr lang="bg-BG" sz="7200" dirty="0" smtClean="0"/>
          </a:p>
          <a:p>
            <a:pPr>
              <a:buNone/>
            </a:pPr>
            <a:r>
              <a:rPr lang="bg-BG" sz="7200" i="1" dirty="0" smtClean="0"/>
              <a:t> </a:t>
            </a:r>
            <a:endParaRPr lang="bg-BG" sz="7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28</a:t>
            </a:fld>
            <a:endParaRPr lang="bg-BG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14282" y="214290"/>
            <a:ext cx="8686800" cy="650085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 algn="just">
              <a:buNone/>
            </a:pPr>
            <a:r>
              <a:rPr lang="en-US" dirty="0" smtClean="0"/>
              <a:t>		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bg-BG" sz="4000" dirty="0" smtClean="0">
                <a:latin typeface="Times New Roman" pitchFamily="18" charset="0"/>
                <a:cs typeface="Times New Roman" pitchFamily="18" charset="0"/>
              </a:rPr>
              <a:t>. Изисква се правилно отчитане на извършените разходи за </a:t>
            </a:r>
            <a:r>
              <a:rPr lang="bg-BG" sz="4000" b="1" i="1" dirty="0" smtClean="0">
                <a:latin typeface="Times New Roman" pitchFamily="18" charset="0"/>
                <a:cs typeface="Times New Roman" pitchFamily="18" charset="0"/>
              </a:rPr>
              <a:t>храна</a:t>
            </a:r>
            <a:r>
              <a:rPr lang="bg-BG" sz="4000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bg-BG" sz="4000" b="1" dirty="0" smtClean="0"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bg-BG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4000" b="1" dirty="0" smtClean="0">
                <a:latin typeface="Times New Roman" pitchFamily="18" charset="0"/>
                <a:cs typeface="Times New Roman" pitchFamily="18" charset="0"/>
              </a:rPr>
              <a:t>10-11</a:t>
            </a:r>
            <a:r>
              <a:rPr lang="bg-BG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4000" i="1" dirty="0" smtClean="0">
                <a:latin typeface="Times New Roman" pitchFamily="18" charset="0"/>
                <a:cs typeface="Times New Roman" pitchFamily="18" charset="0"/>
              </a:rPr>
              <a:t>„Храна” </a:t>
            </a:r>
            <a:r>
              <a:rPr lang="bg-BG" sz="40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bg-BG" sz="4000" b="1" i="1" dirty="0" smtClean="0">
                <a:latin typeface="Times New Roman" pitchFamily="18" charset="0"/>
                <a:cs typeface="Times New Roman" pitchFamily="18" charset="0"/>
              </a:rPr>
              <a:t>взаимовръзка</a:t>
            </a:r>
            <a:r>
              <a:rPr lang="bg-BG" sz="4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4000" dirty="0" smtClean="0">
                <a:latin typeface="Times New Roman" pitchFamily="18" charset="0"/>
                <a:cs typeface="Times New Roman" pitchFamily="18" charset="0"/>
              </a:rPr>
              <a:t>със сумата, получена като аритметичен резултат </a:t>
            </a:r>
            <a:r>
              <a:rPr lang="bg-BG" sz="4000" b="1" dirty="0" smtClean="0">
                <a:latin typeface="Times New Roman" pitchFamily="18" charset="0"/>
                <a:cs typeface="Times New Roman" pitchFamily="18" charset="0"/>
              </a:rPr>
              <a:t>от крайното дебитно салдо към 31 декември на счетоводна сметка 6012 </a:t>
            </a:r>
            <a:r>
              <a:rPr lang="bg-BG" sz="4000" b="1" i="1" dirty="0" smtClean="0">
                <a:latin typeface="Times New Roman" pitchFamily="18" charset="0"/>
                <a:cs typeface="Times New Roman" pitchFamily="18" charset="0"/>
              </a:rPr>
              <a:t>„Разходи за храна”, </a:t>
            </a:r>
            <a:r>
              <a:rPr lang="bg-BG" sz="4000" b="1" dirty="0" smtClean="0">
                <a:latin typeface="Times New Roman" pitchFamily="18" charset="0"/>
                <a:cs typeface="Times New Roman" pitchFamily="18" charset="0"/>
              </a:rPr>
              <a:t>минус началното дебитно салдо на 01 януари на </a:t>
            </a:r>
            <a:r>
              <a:rPr lang="bg-BG" sz="4000" b="1" dirty="0" err="1" smtClean="0">
                <a:latin typeface="Times New Roman" pitchFamily="18" charset="0"/>
                <a:cs typeface="Times New Roman" pitchFamily="18" charset="0"/>
              </a:rPr>
              <a:t>подсметка</a:t>
            </a:r>
            <a:r>
              <a:rPr lang="bg-BG" sz="4000" b="1" dirty="0" smtClean="0">
                <a:latin typeface="Times New Roman" pitchFamily="18" charset="0"/>
                <a:cs typeface="Times New Roman" pitchFamily="18" charset="0"/>
              </a:rPr>
              <a:t> „х” </a:t>
            </a:r>
            <a:r>
              <a:rPr lang="bg-BG" sz="4000" b="1" i="1" dirty="0" smtClean="0">
                <a:latin typeface="Times New Roman" pitchFamily="18" charset="0"/>
                <a:cs typeface="Times New Roman" pitchFamily="18" charset="0"/>
              </a:rPr>
              <a:t>„Храна”</a:t>
            </a:r>
            <a:r>
              <a:rPr lang="bg-BG" sz="4000" b="1" dirty="0" smtClean="0">
                <a:latin typeface="Times New Roman" pitchFamily="18" charset="0"/>
                <a:cs typeface="Times New Roman" pitchFamily="18" charset="0"/>
              </a:rPr>
              <a:t> към сметка 3020 </a:t>
            </a:r>
            <a:r>
              <a:rPr lang="bg-BG" sz="4000" b="1" i="1" dirty="0" smtClean="0">
                <a:latin typeface="Times New Roman" pitchFamily="18" charset="0"/>
                <a:cs typeface="Times New Roman" pitchFamily="18" charset="0"/>
              </a:rPr>
              <a:t>„Материали”,</a:t>
            </a:r>
            <a:r>
              <a:rPr lang="bg-BG" sz="4000" b="1" dirty="0" smtClean="0">
                <a:latin typeface="Times New Roman" pitchFamily="18" charset="0"/>
                <a:cs typeface="Times New Roman" pitchFamily="18" charset="0"/>
              </a:rPr>
              <a:t> плюс крайното дебитно салдо на същата </a:t>
            </a:r>
            <a:r>
              <a:rPr lang="bg-BG" sz="4000" b="1" dirty="0" err="1" smtClean="0">
                <a:latin typeface="Times New Roman" pitchFamily="18" charset="0"/>
                <a:cs typeface="Times New Roman" pitchFamily="18" charset="0"/>
              </a:rPr>
              <a:t>подсметка</a:t>
            </a:r>
            <a:r>
              <a:rPr lang="bg-BG" sz="4000" b="1" dirty="0" smtClean="0">
                <a:latin typeface="Times New Roman" pitchFamily="18" charset="0"/>
                <a:cs typeface="Times New Roman" pitchFamily="18" charset="0"/>
              </a:rPr>
              <a:t> към 31 декември. </a:t>
            </a:r>
          </a:p>
          <a:p>
            <a:pPr algn="just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bg-BG" sz="4000" dirty="0" smtClean="0">
                <a:latin typeface="Times New Roman" pitchFamily="18" charset="0"/>
                <a:cs typeface="Times New Roman" pitchFamily="18" charset="0"/>
              </a:rPr>
              <a:t>Обективна причина за наличие на разлика между отчетените суми по </a:t>
            </a:r>
            <a:r>
              <a:rPr lang="bg-BG" sz="4000" dirty="0" err="1" smtClean="0">
                <a:latin typeface="Times New Roman" pitchFamily="18" charset="0"/>
                <a:cs typeface="Times New Roman" pitchFamily="18" charset="0"/>
              </a:rPr>
              <a:t>подпараграфа</a:t>
            </a:r>
            <a:r>
              <a:rPr lang="bg-BG" sz="40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bg-BG" sz="4000" b="1" dirty="0" smtClean="0">
                <a:latin typeface="Times New Roman" pitchFamily="18" charset="0"/>
                <a:cs typeface="Times New Roman" pitchFamily="18" charset="0"/>
              </a:rPr>
              <a:t>сметка 6012</a:t>
            </a:r>
            <a:r>
              <a:rPr lang="bg-BG" sz="4000" dirty="0" smtClean="0">
                <a:latin typeface="Times New Roman" pitchFamily="18" charset="0"/>
                <a:cs typeface="Times New Roman" pitchFamily="18" charset="0"/>
              </a:rPr>
              <a:t>, коригирана с материалните </a:t>
            </a:r>
            <a:r>
              <a:rPr lang="bg-BG" sz="4000" dirty="0" err="1" smtClean="0">
                <a:latin typeface="Times New Roman" pitchFamily="18" charset="0"/>
                <a:cs typeface="Times New Roman" pitchFamily="18" charset="0"/>
              </a:rPr>
              <a:t>подсметки</a:t>
            </a:r>
            <a:r>
              <a:rPr lang="bg-BG" sz="4000" dirty="0" smtClean="0">
                <a:latin typeface="Times New Roman" pitchFamily="18" charset="0"/>
                <a:cs typeface="Times New Roman" pitchFamily="18" charset="0"/>
              </a:rPr>
              <a:t> са начислените разходи по </a:t>
            </a:r>
            <a:r>
              <a:rPr lang="bg-BG" sz="4000" dirty="0" err="1" smtClean="0">
                <a:latin typeface="Times New Roman" pitchFamily="18" charset="0"/>
                <a:cs typeface="Times New Roman" pitchFamily="18" charset="0"/>
              </a:rPr>
              <a:t>корективни</a:t>
            </a:r>
            <a:r>
              <a:rPr lang="bg-BG" sz="4000" dirty="0" smtClean="0">
                <a:latin typeface="Times New Roman" pitchFamily="18" charset="0"/>
                <a:cs typeface="Times New Roman" pitchFamily="18" charset="0"/>
              </a:rPr>
              <a:t> сметки за месец декември от предходната година, но платими в следващата година в съответствие с указанията на МФ, дадени в т. 49 от ДДС № 20 от 2004 г. </a:t>
            </a:r>
          </a:p>
          <a:p>
            <a:pPr algn="just">
              <a:buNone/>
            </a:pPr>
            <a:r>
              <a:rPr lang="bg-BG" sz="4000" dirty="0" smtClean="0">
                <a:latin typeface="Times New Roman" pitchFamily="18" charset="0"/>
                <a:cs typeface="Times New Roman" pitchFamily="18" charset="0"/>
              </a:rPr>
              <a:t>	Даренията в натура също оказват влияние, тъй като се отчитат само на начислена основа – храната, придобита като дарения, се </a:t>
            </a:r>
            <a:r>
              <a:rPr lang="bg-BG" sz="4000" dirty="0" err="1" smtClean="0">
                <a:latin typeface="Times New Roman" pitchFamily="18" charset="0"/>
                <a:cs typeface="Times New Roman" pitchFamily="18" charset="0"/>
              </a:rPr>
              <a:t>заприходява</a:t>
            </a:r>
            <a:r>
              <a:rPr lang="bg-BG" sz="4000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bg-BG" sz="4000" b="1" dirty="0" smtClean="0">
                <a:latin typeface="Times New Roman" pitchFamily="18" charset="0"/>
                <a:cs typeface="Times New Roman" pitchFamily="18" charset="0"/>
              </a:rPr>
              <a:t>сметка 3020 </a:t>
            </a:r>
            <a:r>
              <a:rPr lang="bg-BG" sz="4000" i="1" dirty="0" smtClean="0">
                <a:latin typeface="Times New Roman" pitchFamily="18" charset="0"/>
                <a:cs typeface="Times New Roman" pitchFamily="18" charset="0"/>
              </a:rPr>
              <a:t>„Материали”,</a:t>
            </a:r>
            <a:r>
              <a:rPr lang="bg-BG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4000" b="1" dirty="0" err="1" smtClean="0">
                <a:latin typeface="Times New Roman" pitchFamily="18" charset="0"/>
                <a:cs typeface="Times New Roman" pitchFamily="18" charset="0"/>
              </a:rPr>
              <a:t>подсметка</a:t>
            </a:r>
            <a:r>
              <a:rPr lang="bg-BG" sz="4000" b="1" dirty="0" smtClean="0">
                <a:latin typeface="Times New Roman" pitchFamily="18" charset="0"/>
                <a:cs typeface="Times New Roman" pitchFamily="18" charset="0"/>
              </a:rPr>
              <a:t> „х”</a:t>
            </a:r>
            <a:r>
              <a:rPr lang="bg-BG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4000" i="1" dirty="0" smtClean="0">
                <a:latin typeface="Times New Roman" pitchFamily="18" charset="0"/>
                <a:cs typeface="Times New Roman" pitchFamily="18" charset="0"/>
              </a:rPr>
              <a:t>„Храна”</a:t>
            </a:r>
            <a:r>
              <a:rPr lang="bg-BG" sz="4000" dirty="0" smtClean="0">
                <a:latin typeface="Times New Roman" pitchFamily="18" charset="0"/>
                <a:cs typeface="Times New Roman" pitchFamily="18" charset="0"/>
              </a:rPr>
              <a:t> или се изписва чрез сметка </a:t>
            </a:r>
            <a:r>
              <a:rPr lang="bg-BG" sz="4000" b="1" dirty="0" smtClean="0">
                <a:latin typeface="Times New Roman" pitchFamily="18" charset="0"/>
                <a:cs typeface="Times New Roman" pitchFamily="18" charset="0"/>
              </a:rPr>
              <a:t>6012</a:t>
            </a:r>
            <a:r>
              <a:rPr lang="bg-BG" sz="4000" dirty="0" smtClean="0">
                <a:latin typeface="Times New Roman" pitchFamily="18" charset="0"/>
                <a:cs typeface="Times New Roman" pitchFamily="18" charset="0"/>
              </a:rPr>
              <a:t> „</a:t>
            </a:r>
            <a:r>
              <a:rPr lang="bg-BG" sz="4000" i="1" dirty="0" smtClean="0">
                <a:latin typeface="Times New Roman" pitchFamily="18" charset="0"/>
                <a:cs typeface="Times New Roman" pitchFamily="18" charset="0"/>
              </a:rPr>
              <a:t>Разходи за храна”,</a:t>
            </a:r>
            <a:r>
              <a:rPr lang="bg-BG" sz="4000" dirty="0" smtClean="0">
                <a:latin typeface="Times New Roman" pitchFamily="18" charset="0"/>
                <a:cs typeface="Times New Roman" pitchFamily="18" charset="0"/>
              </a:rPr>
              <a:t> но не се отразява на касова основа по </a:t>
            </a:r>
            <a:r>
              <a:rPr lang="bg-BG" sz="4000" b="1" dirty="0" smtClean="0">
                <a:latin typeface="Times New Roman" pitchFamily="18" charset="0"/>
                <a:cs typeface="Times New Roman" pitchFamily="18" charset="0"/>
              </a:rPr>
              <a:t>§ 10-11</a:t>
            </a:r>
            <a:r>
              <a:rPr lang="bg-BG" sz="4000" dirty="0" smtClean="0">
                <a:latin typeface="Times New Roman" pitchFamily="18" charset="0"/>
                <a:cs typeface="Times New Roman" pitchFamily="18" charset="0"/>
              </a:rPr>
              <a:t> „</a:t>
            </a:r>
            <a:r>
              <a:rPr lang="bg-BG" sz="4000" i="1" dirty="0" smtClean="0">
                <a:latin typeface="Times New Roman" pitchFamily="18" charset="0"/>
                <a:cs typeface="Times New Roman" pitchFamily="18" charset="0"/>
              </a:rPr>
              <a:t>Храна”.</a:t>
            </a:r>
            <a:endParaRPr lang="bg-BG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bg-BG" sz="4000" dirty="0" smtClean="0">
                <a:latin typeface="Times New Roman" pitchFamily="18" charset="0"/>
                <a:cs typeface="Times New Roman" pitchFamily="18" charset="0"/>
              </a:rPr>
              <a:t>Предоставената храна на персонала за целите на дейността на бюджетната организация </a:t>
            </a:r>
            <a:r>
              <a:rPr lang="bg-BG" sz="4000" i="1" dirty="0" smtClean="0">
                <a:latin typeface="Times New Roman" pitchFamily="18" charset="0"/>
                <a:cs typeface="Times New Roman" pitchFamily="18" charset="0"/>
              </a:rPr>
              <a:t>(по време на дежурства, при вредни условия, предпазна храна, по време на занятия, тренировки, лагери и др.), се отчита, като се спазват указанията на МФ, дадени в т. 2.10.3 от ДДС № 20 от 2004 г.</a:t>
            </a:r>
          </a:p>
          <a:p>
            <a:pPr algn="just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bg-BG" sz="4000" dirty="0" smtClean="0">
                <a:latin typeface="Times New Roman" pitchFamily="18" charset="0"/>
                <a:cs typeface="Times New Roman" pitchFamily="18" charset="0"/>
              </a:rPr>
              <a:t> Съставят се  статиите:</a:t>
            </a:r>
          </a:p>
          <a:p>
            <a:pPr algn="just">
              <a:buNone/>
            </a:pPr>
            <a:r>
              <a:rPr lang="bg-BG" sz="4000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bg-BG" sz="4000" dirty="0" err="1" smtClean="0">
                <a:latin typeface="Times New Roman" pitchFamily="18" charset="0"/>
                <a:cs typeface="Times New Roman" pitchFamily="18" charset="0"/>
              </a:rPr>
              <a:t>Заприходяване</a:t>
            </a:r>
            <a:r>
              <a:rPr lang="bg-BG" sz="4000" dirty="0" smtClean="0">
                <a:latin typeface="Times New Roman" pitchFamily="18" charset="0"/>
                <a:cs typeface="Times New Roman" pitchFamily="18" charset="0"/>
              </a:rPr>
              <a:t> на доставените хранителни продукти:</a:t>
            </a:r>
          </a:p>
          <a:p>
            <a:pPr algn="just">
              <a:buNone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bg-BG" sz="4000" b="1" dirty="0" smtClean="0">
                <a:latin typeface="Times New Roman" pitchFamily="18" charset="0"/>
                <a:cs typeface="Times New Roman" pitchFamily="18" charset="0"/>
              </a:rPr>
              <a:t>Д-т с/</a:t>
            </a:r>
            <a:r>
              <a:rPr lang="bg-BG" sz="4000" b="1" dirty="0" err="1" smtClean="0">
                <a:latin typeface="Times New Roman" pitchFamily="18" charset="0"/>
                <a:cs typeface="Times New Roman" pitchFamily="18" charset="0"/>
              </a:rPr>
              <a:t>ка</a:t>
            </a:r>
            <a:r>
              <a:rPr lang="bg-BG" sz="4000" b="1" dirty="0" smtClean="0">
                <a:latin typeface="Times New Roman" pitchFamily="18" charset="0"/>
                <a:cs typeface="Times New Roman" pitchFamily="18" charset="0"/>
              </a:rPr>
              <a:t> 302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bg-BG" sz="4000" i="1" dirty="0" smtClean="0">
                <a:latin typeface="Times New Roman" pitchFamily="18" charset="0"/>
                <a:cs typeface="Times New Roman" pitchFamily="18" charset="0"/>
              </a:rPr>
              <a:t> Храна</a:t>
            </a:r>
            <a:endParaRPr lang="bg-BG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bg-BG" sz="40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		       </a:t>
            </a:r>
            <a:r>
              <a:rPr lang="bg-BG" sz="4000" b="1" dirty="0" smtClean="0">
                <a:latin typeface="Times New Roman" pitchFamily="18" charset="0"/>
                <a:cs typeface="Times New Roman" pitchFamily="18" charset="0"/>
              </a:rPr>
              <a:t> К-т с/</a:t>
            </a:r>
            <a:r>
              <a:rPr lang="bg-BG" sz="4000" b="1" dirty="0" err="1" smtClean="0">
                <a:latin typeface="Times New Roman" pitchFamily="18" charset="0"/>
                <a:cs typeface="Times New Roman" pitchFamily="18" charset="0"/>
              </a:rPr>
              <a:t>ка</a:t>
            </a:r>
            <a:r>
              <a:rPr lang="bg-BG" sz="4000" b="1" dirty="0" smtClean="0">
                <a:latin typeface="Times New Roman" pitchFamily="18" charset="0"/>
                <a:cs typeface="Times New Roman" pitchFamily="18" charset="0"/>
              </a:rPr>
              <a:t> 5013</a:t>
            </a:r>
            <a:r>
              <a:rPr lang="bg-BG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4000" i="1" dirty="0" smtClean="0">
                <a:latin typeface="Times New Roman" pitchFamily="18" charset="0"/>
                <a:cs typeface="Times New Roman" pitchFamily="18" charset="0"/>
              </a:rPr>
              <a:t>Текущи банкови сметки в  левове  </a:t>
            </a:r>
          </a:p>
          <a:p>
            <a:pPr algn="just">
              <a:buNone/>
            </a:pPr>
            <a:endParaRPr lang="bg-BG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bg-BG" sz="4000" dirty="0" smtClean="0">
                <a:latin typeface="Times New Roman" pitchFamily="18" charset="0"/>
                <a:cs typeface="Times New Roman" pitchFamily="18" charset="0"/>
              </a:rPr>
              <a:t>                    Влагане на хранителните продукти в производството на храна:</a:t>
            </a:r>
          </a:p>
          <a:p>
            <a:pPr algn="just">
              <a:buNone/>
            </a:pPr>
            <a:r>
              <a:rPr lang="bg-BG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bg-BG" sz="4000" b="1" dirty="0" smtClean="0">
                <a:latin typeface="Times New Roman" pitchFamily="18" charset="0"/>
                <a:cs typeface="Times New Roman" pitchFamily="18" charset="0"/>
              </a:rPr>
              <a:t>Д-т с/</a:t>
            </a:r>
            <a:r>
              <a:rPr lang="bg-BG" sz="4000" b="1" dirty="0" err="1" smtClean="0">
                <a:latin typeface="Times New Roman" pitchFamily="18" charset="0"/>
                <a:cs typeface="Times New Roman" pitchFamily="18" charset="0"/>
              </a:rPr>
              <a:t>ка</a:t>
            </a:r>
            <a:r>
              <a:rPr lang="bg-BG" sz="4000" b="1" dirty="0" smtClean="0">
                <a:latin typeface="Times New Roman" pitchFamily="18" charset="0"/>
                <a:cs typeface="Times New Roman" pitchFamily="18" charset="0"/>
              </a:rPr>
              <a:t> 6012</a:t>
            </a:r>
            <a:r>
              <a:rPr lang="bg-BG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4000" i="1" dirty="0" smtClean="0">
                <a:latin typeface="Times New Roman" pitchFamily="18" charset="0"/>
                <a:cs typeface="Times New Roman" pitchFamily="18" charset="0"/>
              </a:rPr>
              <a:t>Разходи за храна</a:t>
            </a:r>
            <a:endParaRPr lang="bg-BG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bg-BG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bg-BG" sz="4000" b="1" dirty="0" smtClean="0">
                <a:latin typeface="Times New Roman" pitchFamily="18" charset="0"/>
                <a:cs typeface="Times New Roman" pitchFamily="18" charset="0"/>
              </a:rPr>
              <a:t>      К-т с/</a:t>
            </a:r>
            <a:r>
              <a:rPr lang="bg-BG" sz="4000" b="1" dirty="0" err="1" smtClean="0">
                <a:latin typeface="Times New Roman" pitchFamily="18" charset="0"/>
                <a:cs typeface="Times New Roman" pitchFamily="18" charset="0"/>
              </a:rPr>
              <a:t>ка</a:t>
            </a:r>
            <a:r>
              <a:rPr lang="bg-BG" sz="4000" b="1" dirty="0" smtClean="0">
                <a:latin typeface="Times New Roman" pitchFamily="18" charset="0"/>
                <a:cs typeface="Times New Roman" pitchFamily="18" charset="0"/>
              </a:rPr>
              <a:t> 3020 </a:t>
            </a:r>
            <a:r>
              <a:rPr lang="bg-BG" sz="4000" i="1" dirty="0" smtClean="0">
                <a:latin typeface="Times New Roman" pitchFamily="18" charset="0"/>
                <a:cs typeface="Times New Roman" pitchFamily="18" charset="0"/>
              </a:rPr>
              <a:t>Материали</a:t>
            </a:r>
            <a:r>
              <a:rPr lang="bg-BG" sz="4000" b="1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bg-BG" sz="4000" b="1" dirty="0" err="1" smtClean="0">
                <a:latin typeface="Times New Roman" pitchFamily="18" charset="0"/>
                <a:cs typeface="Times New Roman" pitchFamily="18" charset="0"/>
              </a:rPr>
              <a:t>подсметка</a:t>
            </a:r>
            <a:r>
              <a:rPr lang="bg-BG" sz="4000" b="1" dirty="0" smtClean="0">
                <a:latin typeface="Times New Roman" pitchFamily="18" charset="0"/>
                <a:cs typeface="Times New Roman" pitchFamily="18" charset="0"/>
              </a:rPr>
              <a:t> „х” </a:t>
            </a:r>
            <a:r>
              <a:rPr lang="bg-BG" sz="4000" i="1" dirty="0" smtClean="0">
                <a:latin typeface="Times New Roman" pitchFamily="18" charset="0"/>
                <a:cs typeface="Times New Roman" pitchFamily="18" charset="0"/>
              </a:rPr>
              <a:t>Храна</a:t>
            </a:r>
            <a:endParaRPr lang="bg-BG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bg-BG" sz="40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bg-BG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bg-BG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4000" b="1" dirty="0" smtClean="0">
                <a:latin typeface="Times New Roman" pitchFamily="18" charset="0"/>
                <a:cs typeface="Times New Roman" pitchFamily="18" charset="0"/>
              </a:rPr>
              <a:t>§ 10-11</a:t>
            </a:r>
            <a:r>
              <a:rPr lang="bg-BG" sz="4000" i="1" dirty="0" smtClean="0">
                <a:latin typeface="Times New Roman" pitchFamily="18" charset="0"/>
                <a:cs typeface="Times New Roman" pitchFamily="18" charset="0"/>
              </a:rPr>
              <a:t> „Храна”</a:t>
            </a:r>
            <a:r>
              <a:rPr lang="bg-BG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bg-BG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		 </a:t>
            </a:r>
            <a:r>
              <a:rPr lang="bg-BG" sz="4000" b="1" dirty="0" smtClean="0">
                <a:latin typeface="Times New Roman" pitchFamily="18" charset="0"/>
                <a:cs typeface="Times New Roman" pitchFamily="18" charset="0"/>
              </a:rPr>
              <a:t>     § 95-07 </a:t>
            </a:r>
            <a:r>
              <a:rPr lang="bg-BG" sz="4000" i="1" dirty="0" smtClean="0">
                <a:latin typeface="Times New Roman" pitchFamily="18" charset="0"/>
                <a:cs typeface="Times New Roman" pitchFamily="18" charset="0"/>
              </a:rPr>
              <a:t>„Наличност в левове по сметки в края на  периода (+)”</a:t>
            </a:r>
            <a:endParaRPr lang="bg-BG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3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29</a:t>
            </a:fld>
            <a:endParaRPr lang="bg-BG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07223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    </a:t>
            </a: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          В съответствие с </a:t>
            </a:r>
            <a:r>
              <a:rPr lang="bg-BG" b="1" dirty="0" smtClean="0">
                <a:solidFill>
                  <a:schemeClr val="tx1"/>
                </a:solidFill>
              </a:rPr>
              <a:t>чл. 26, ал. 1, т. 4 </a:t>
            </a:r>
            <a:r>
              <a:rPr lang="bg-BG" dirty="0" smtClean="0">
                <a:solidFill>
                  <a:schemeClr val="tx1"/>
                </a:solidFill>
              </a:rPr>
              <a:t>от ЗСч общината изготвя финансовите си отчети, с изключение на отчетите, свързани с паричните потоци, на базата на </a:t>
            </a:r>
            <a:r>
              <a:rPr lang="bg-BG" b="1" dirty="0" smtClean="0">
                <a:solidFill>
                  <a:schemeClr val="tx1"/>
                </a:solidFill>
              </a:rPr>
              <a:t>принципа на начисляването </a:t>
            </a:r>
            <a:r>
              <a:rPr lang="bg-BG" dirty="0" smtClean="0">
                <a:solidFill>
                  <a:schemeClr val="tx1"/>
                </a:solidFill>
              </a:rPr>
              <a:t>– </a:t>
            </a:r>
            <a:r>
              <a:rPr lang="bg-BG" i="1" dirty="0" smtClean="0">
                <a:solidFill>
                  <a:schemeClr val="tx1"/>
                </a:solidFill>
              </a:rPr>
              <a:t>ефектите от сделки и други събития се признават в момента на тяхното възникване, независимо от момента на получаването или плащането на паричните средства или техните еквиваленти, и се включват във финансовите отчети за периода, за който се отнасят</a:t>
            </a:r>
            <a:r>
              <a:rPr lang="bg-BG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          Отчитането на разходите се организира в счетоводството на общината и нейните разпоредители на начислена основа по счетоводните сметки и на касова основа по разходни параграфи/</a:t>
            </a:r>
            <a:r>
              <a:rPr lang="bg-BG" dirty="0" err="1" smtClean="0">
                <a:solidFill>
                  <a:schemeClr val="tx1"/>
                </a:solidFill>
              </a:rPr>
              <a:t>подпараграфи</a:t>
            </a:r>
            <a:r>
              <a:rPr lang="bg-BG" dirty="0" smtClean="0">
                <a:solidFill>
                  <a:schemeClr val="tx1"/>
                </a:solidFill>
              </a:rPr>
              <a:t>.</a:t>
            </a:r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</a:t>
            </a:fld>
            <a:endParaRPr lang="bg-BG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607223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bg-BG" dirty="0" smtClean="0"/>
              <a:t>		</a:t>
            </a:r>
          </a:p>
          <a:p>
            <a:pPr algn="just">
              <a:buNone/>
            </a:pPr>
            <a:r>
              <a:rPr lang="bg-BG" sz="3400" b="1" dirty="0" smtClean="0"/>
              <a:t>		8.</a:t>
            </a:r>
            <a:r>
              <a:rPr lang="bg-BG" sz="3400" dirty="0" smtClean="0"/>
              <a:t> Изисква се правилно отчитане на извършените разходи за </a:t>
            </a:r>
            <a:r>
              <a:rPr lang="bg-BG" sz="3400" b="1" i="1" dirty="0" smtClean="0"/>
              <a:t>медикаменти </a:t>
            </a:r>
            <a:r>
              <a:rPr lang="bg-BG" sz="3400" dirty="0" smtClean="0"/>
              <a:t>по </a:t>
            </a:r>
            <a:r>
              <a:rPr lang="bg-BG" sz="3400" b="1" dirty="0" smtClean="0"/>
              <a:t>§</a:t>
            </a:r>
            <a:r>
              <a:rPr lang="bg-BG" sz="3400" dirty="0" smtClean="0"/>
              <a:t> </a:t>
            </a:r>
            <a:r>
              <a:rPr lang="bg-BG" sz="3400" b="1" dirty="0" smtClean="0"/>
              <a:t>10-12</a:t>
            </a:r>
            <a:r>
              <a:rPr lang="bg-BG" sz="3400" dirty="0" smtClean="0"/>
              <a:t> </a:t>
            </a:r>
            <a:r>
              <a:rPr lang="bg-BG" sz="3400" i="1" dirty="0" smtClean="0"/>
              <a:t>„Медикаменти”</a:t>
            </a:r>
            <a:r>
              <a:rPr lang="bg-BG" sz="3400" dirty="0" smtClean="0"/>
              <a:t> и</a:t>
            </a:r>
            <a:r>
              <a:rPr lang="bg-BG" sz="3400" i="1" dirty="0" smtClean="0"/>
              <a:t> </a:t>
            </a:r>
            <a:r>
              <a:rPr lang="bg-BG" sz="3400" b="1" i="1" dirty="0" smtClean="0"/>
              <a:t>взаимовръзка </a:t>
            </a:r>
            <a:r>
              <a:rPr lang="bg-BG" sz="3400" dirty="0" smtClean="0"/>
              <a:t>със сумата, получена като аритметичен резултат от </a:t>
            </a:r>
            <a:r>
              <a:rPr lang="bg-BG" sz="3400" b="1" dirty="0" smtClean="0">
                <a:solidFill>
                  <a:schemeClr val="tx1"/>
                </a:solidFill>
              </a:rPr>
              <a:t>крайното дебитно салдо към 31 декември на счетоводна сметка 6013 </a:t>
            </a:r>
            <a:r>
              <a:rPr lang="bg-BG" sz="3400" b="1" i="1" dirty="0" smtClean="0">
                <a:solidFill>
                  <a:schemeClr val="tx1"/>
                </a:solidFill>
              </a:rPr>
              <a:t>„Разходи за медикаменти и лекарства”,</a:t>
            </a:r>
            <a:r>
              <a:rPr lang="bg-BG" sz="3400" b="1" dirty="0" smtClean="0">
                <a:solidFill>
                  <a:schemeClr val="tx1"/>
                </a:solidFill>
              </a:rPr>
              <a:t> минус началното дебитно салдо на 01 януари на сметка 3020 </a:t>
            </a:r>
            <a:r>
              <a:rPr lang="bg-BG" sz="3400" b="1" i="1" dirty="0" smtClean="0">
                <a:solidFill>
                  <a:schemeClr val="tx1"/>
                </a:solidFill>
              </a:rPr>
              <a:t>„Материали”,</a:t>
            </a:r>
            <a:r>
              <a:rPr lang="bg-BG" sz="3400" b="1" dirty="0" smtClean="0">
                <a:solidFill>
                  <a:schemeClr val="tx1"/>
                </a:solidFill>
              </a:rPr>
              <a:t> </a:t>
            </a:r>
            <a:r>
              <a:rPr lang="bg-BG" sz="3400" b="1" dirty="0" err="1" smtClean="0">
                <a:solidFill>
                  <a:schemeClr val="tx1"/>
                </a:solidFill>
              </a:rPr>
              <a:t>подсметка</a:t>
            </a:r>
            <a:r>
              <a:rPr lang="bg-BG" sz="3400" b="1" dirty="0" smtClean="0">
                <a:solidFill>
                  <a:schemeClr val="tx1"/>
                </a:solidFill>
              </a:rPr>
              <a:t> „х” </a:t>
            </a:r>
            <a:r>
              <a:rPr lang="bg-BG" sz="3400" b="1" i="1" dirty="0" smtClean="0">
                <a:solidFill>
                  <a:schemeClr val="tx1"/>
                </a:solidFill>
              </a:rPr>
              <a:t>„Медикаменти и лекарства”,</a:t>
            </a:r>
            <a:r>
              <a:rPr lang="bg-BG" sz="3400" b="1" dirty="0" smtClean="0">
                <a:solidFill>
                  <a:schemeClr val="tx1"/>
                </a:solidFill>
              </a:rPr>
              <a:t> плюс  крайното дебитно салдо. на същата </a:t>
            </a:r>
            <a:r>
              <a:rPr lang="bg-BG" sz="3400" b="1" dirty="0" err="1" smtClean="0">
                <a:solidFill>
                  <a:schemeClr val="tx1"/>
                </a:solidFill>
              </a:rPr>
              <a:t>подсметка</a:t>
            </a:r>
            <a:r>
              <a:rPr lang="bg-BG" sz="3400" b="1" dirty="0" smtClean="0">
                <a:solidFill>
                  <a:schemeClr val="tx1"/>
                </a:solidFill>
              </a:rPr>
              <a:t> към 31 декември</a:t>
            </a:r>
            <a:r>
              <a:rPr lang="bg-BG" sz="3400" dirty="0" smtClean="0">
                <a:solidFill>
                  <a:schemeClr val="tx1"/>
                </a:solidFill>
              </a:rPr>
              <a:t>.</a:t>
            </a:r>
          </a:p>
          <a:p>
            <a:pPr>
              <a:buNone/>
            </a:pPr>
            <a:r>
              <a:rPr lang="bg-BG" sz="3400" dirty="0" smtClean="0"/>
              <a:t>		Обективна причина за наличие на разлика между отчетените суми по </a:t>
            </a:r>
            <a:r>
              <a:rPr lang="bg-BG" sz="3400" dirty="0" err="1" smtClean="0"/>
              <a:t>подпараграфа</a:t>
            </a:r>
            <a:r>
              <a:rPr lang="bg-BG" sz="3400" dirty="0" smtClean="0"/>
              <a:t> и </a:t>
            </a:r>
            <a:r>
              <a:rPr lang="bg-BG" sz="3400" b="1" dirty="0" smtClean="0"/>
              <a:t>сметка 6013</a:t>
            </a:r>
            <a:r>
              <a:rPr lang="bg-BG" sz="3400" dirty="0" smtClean="0"/>
              <a:t>, коригирана с материалните </a:t>
            </a:r>
            <a:r>
              <a:rPr lang="bg-BG" sz="3400" dirty="0" err="1" smtClean="0"/>
              <a:t>подсметки</a:t>
            </a:r>
            <a:r>
              <a:rPr lang="bg-BG" sz="3400" dirty="0" smtClean="0"/>
              <a:t> са начислените разходи по </a:t>
            </a:r>
            <a:r>
              <a:rPr lang="bg-BG" sz="3400" dirty="0" err="1" smtClean="0"/>
              <a:t>корективни</a:t>
            </a:r>
            <a:r>
              <a:rPr lang="bg-BG" sz="3400" dirty="0" smtClean="0"/>
              <a:t> сметки за месец декември от предходната година, но платени през отчетната година, както и начислените разходи по </a:t>
            </a:r>
            <a:r>
              <a:rPr lang="bg-BG" sz="3400" dirty="0" err="1" smtClean="0"/>
              <a:t>корективни</a:t>
            </a:r>
            <a:r>
              <a:rPr lang="bg-BG" sz="3400" dirty="0" smtClean="0"/>
              <a:t> сметки през отчетната година, но платими в следващата година в съответствие с указанията на МФ, дадени в т. 49 от ДДС № 20 от 2004 г. Даренията в натура също оказват влияние, тъй като се отчитат само на начислена основа. Придобитите медикаменти като дарения, се </a:t>
            </a:r>
            <a:r>
              <a:rPr lang="bg-BG" sz="3400" dirty="0" err="1" smtClean="0"/>
              <a:t>заприходяват</a:t>
            </a:r>
            <a:r>
              <a:rPr lang="bg-BG" sz="3400" dirty="0" smtClean="0"/>
              <a:t> по </a:t>
            </a:r>
            <a:r>
              <a:rPr lang="bg-BG" sz="3400" b="1" dirty="0" smtClean="0"/>
              <a:t>сметка 3020 </a:t>
            </a:r>
            <a:r>
              <a:rPr lang="bg-BG" sz="3400" i="1" dirty="0" smtClean="0"/>
              <a:t>„Материали”,</a:t>
            </a:r>
            <a:r>
              <a:rPr lang="bg-BG" sz="3400" b="1" dirty="0" smtClean="0"/>
              <a:t> </a:t>
            </a:r>
            <a:r>
              <a:rPr lang="bg-BG" sz="3400" b="1" dirty="0" err="1" smtClean="0"/>
              <a:t>подсметка</a:t>
            </a:r>
            <a:r>
              <a:rPr lang="bg-BG" sz="3400" b="1" dirty="0" smtClean="0"/>
              <a:t> „х”</a:t>
            </a:r>
            <a:r>
              <a:rPr lang="bg-BG" sz="3400" dirty="0" smtClean="0"/>
              <a:t> </a:t>
            </a:r>
            <a:r>
              <a:rPr lang="bg-BG" sz="3400" i="1" dirty="0" smtClean="0"/>
              <a:t>„Медикаменти и </a:t>
            </a:r>
            <a:r>
              <a:rPr lang="bg-BG" sz="3400" i="1" dirty="0" err="1" smtClean="0"/>
              <a:t>лекалства</a:t>
            </a:r>
            <a:r>
              <a:rPr lang="bg-BG" sz="3400" i="1" dirty="0" smtClean="0"/>
              <a:t>”</a:t>
            </a:r>
            <a:r>
              <a:rPr lang="bg-BG" sz="3400" dirty="0" smtClean="0"/>
              <a:t> или се изписват чрез </a:t>
            </a:r>
            <a:r>
              <a:rPr lang="bg-BG" sz="3400" b="1" dirty="0" smtClean="0"/>
              <a:t>сметка 6013</a:t>
            </a:r>
            <a:r>
              <a:rPr lang="bg-BG" sz="3400" dirty="0" smtClean="0"/>
              <a:t> </a:t>
            </a:r>
            <a:r>
              <a:rPr lang="bg-BG" sz="3400" i="1" dirty="0" smtClean="0"/>
              <a:t>„Разходи за медикаменти и лекарства”,</a:t>
            </a:r>
            <a:r>
              <a:rPr lang="bg-BG" sz="3400" dirty="0" smtClean="0"/>
              <a:t> но не се отразяват на касова основа по </a:t>
            </a:r>
            <a:r>
              <a:rPr lang="bg-BG" sz="3400" b="1" dirty="0" smtClean="0"/>
              <a:t>§ 10-12</a:t>
            </a:r>
            <a:r>
              <a:rPr lang="bg-BG" sz="3400" dirty="0" smtClean="0"/>
              <a:t> </a:t>
            </a:r>
            <a:r>
              <a:rPr lang="bg-BG" sz="3400" i="1" dirty="0" smtClean="0"/>
              <a:t>„Медикаменти”.</a:t>
            </a:r>
            <a:r>
              <a:rPr lang="bg-BG" sz="3400" dirty="0" smtClean="0"/>
              <a:t> </a:t>
            </a:r>
          </a:p>
          <a:p>
            <a:pPr>
              <a:buNone/>
            </a:pPr>
            <a:r>
              <a:rPr lang="bg-BG" sz="3400" dirty="0" smtClean="0"/>
              <a:t>		Отчитане на доставените медикаменти:</a:t>
            </a:r>
          </a:p>
          <a:p>
            <a:pPr>
              <a:buNone/>
            </a:pPr>
            <a:r>
              <a:rPr lang="bg-BG" sz="3400" b="1" dirty="0" smtClean="0"/>
              <a:t>		 Д-т с/</a:t>
            </a:r>
            <a:r>
              <a:rPr lang="bg-BG" sz="3400" b="1" dirty="0" err="1" smtClean="0"/>
              <a:t>ка</a:t>
            </a:r>
            <a:r>
              <a:rPr lang="bg-BG" sz="3400" b="1" dirty="0" smtClean="0"/>
              <a:t> 3020 Материали, </a:t>
            </a:r>
            <a:r>
              <a:rPr lang="bg-BG" sz="3400" b="1" dirty="0" err="1" smtClean="0"/>
              <a:t>подс</a:t>
            </a:r>
            <a:r>
              <a:rPr lang="bg-BG" sz="3400" b="1" dirty="0" smtClean="0"/>
              <a:t>/</a:t>
            </a:r>
            <a:r>
              <a:rPr lang="bg-BG" sz="3400" b="1" dirty="0" err="1" smtClean="0"/>
              <a:t>ка</a:t>
            </a:r>
            <a:r>
              <a:rPr lang="bg-BG" sz="3400" b="1" dirty="0" smtClean="0"/>
              <a:t> </a:t>
            </a:r>
            <a:r>
              <a:rPr lang="bg-BG" sz="3400" i="1" dirty="0" smtClean="0"/>
              <a:t>Медикаменти и лекарства</a:t>
            </a:r>
            <a:endParaRPr lang="bg-BG" sz="3400" dirty="0" smtClean="0"/>
          </a:p>
          <a:p>
            <a:pPr>
              <a:buNone/>
            </a:pPr>
            <a:r>
              <a:rPr lang="bg-BG" sz="3400" b="1" dirty="0" smtClean="0"/>
              <a:t>		      К-т с/</a:t>
            </a:r>
            <a:r>
              <a:rPr lang="bg-BG" sz="3400" b="1" dirty="0" err="1" smtClean="0"/>
              <a:t>ка</a:t>
            </a:r>
            <a:r>
              <a:rPr lang="bg-BG" sz="3400" b="1" dirty="0" smtClean="0"/>
              <a:t> 5013</a:t>
            </a:r>
            <a:r>
              <a:rPr lang="bg-BG" sz="3400" dirty="0" smtClean="0"/>
              <a:t> </a:t>
            </a:r>
            <a:r>
              <a:rPr lang="bg-BG" sz="3400" i="1" dirty="0" smtClean="0"/>
              <a:t>Текущи банкови сметки в  левове , </a:t>
            </a:r>
            <a:r>
              <a:rPr lang="bg-BG" sz="3400" dirty="0" smtClean="0"/>
              <a:t>или</a:t>
            </a:r>
            <a:r>
              <a:rPr lang="bg-BG" sz="3400" b="1" dirty="0" smtClean="0"/>
              <a:t> с/</a:t>
            </a:r>
            <a:r>
              <a:rPr lang="bg-BG" sz="3400" b="1" dirty="0" err="1" smtClean="0"/>
              <a:t>ка</a:t>
            </a:r>
            <a:r>
              <a:rPr lang="bg-BG" sz="3400" b="1" dirty="0" smtClean="0"/>
              <a:t> 4010</a:t>
            </a:r>
            <a:r>
              <a:rPr lang="bg-BG" sz="3400" i="1" dirty="0" smtClean="0"/>
              <a:t> </a:t>
            </a:r>
            <a:endParaRPr lang="bg-BG" sz="3400" dirty="0" smtClean="0"/>
          </a:p>
          <a:p>
            <a:pPr>
              <a:buNone/>
            </a:pPr>
            <a:r>
              <a:rPr lang="bg-BG" sz="3400" dirty="0" smtClean="0"/>
              <a:t>                   </a:t>
            </a:r>
          </a:p>
          <a:p>
            <a:pPr>
              <a:buNone/>
            </a:pPr>
            <a:r>
              <a:rPr lang="bg-BG" sz="3400" dirty="0" smtClean="0"/>
              <a:t>                    Изписване на употребените:</a:t>
            </a:r>
          </a:p>
          <a:p>
            <a:pPr>
              <a:buNone/>
            </a:pPr>
            <a:r>
              <a:rPr lang="bg-BG" sz="3400" b="1" dirty="0" smtClean="0"/>
              <a:t>		  Д-т с/</a:t>
            </a:r>
            <a:r>
              <a:rPr lang="bg-BG" sz="3400" b="1" dirty="0" err="1" smtClean="0"/>
              <a:t>ка</a:t>
            </a:r>
            <a:r>
              <a:rPr lang="bg-BG" sz="3400" b="1" dirty="0" smtClean="0"/>
              <a:t> 6013</a:t>
            </a:r>
            <a:r>
              <a:rPr lang="bg-BG" sz="3400" dirty="0" smtClean="0"/>
              <a:t> </a:t>
            </a:r>
            <a:r>
              <a:rPr lang="bg-BG" sz="3400" i="1" dirty="0" smtClean="0"/>
              <a:t>Разходи за медикаменти и лекарства</a:t>
            </a:r>
            <a:endParaRPr lang="bg-BG" sz="3400" dirty="0" smtClean="0"/>
          </a:p>
          <a:p>
            <a:pPr>
              <a:buNone/>
            </a:pPr>
            <a:r>
              <a:rPr lang="bg-BG" sz="3400" b="1" dirty="0" smtClean="0"/>
              <a:t>		        К-т с/</a:t>
            </a:r>
            <a:r>
              <a:rPr lang="bg-BG" sz="3400" b="1" dirty="0" err="1" smtClean="0"/>
              <a:t>ка</a:t>
            </a:r>
            <a:r>
              <a:rPr lang="bg-BG" sz="3400" b="1" dirty="0" smtClean="0"/>
              <a:t> 3020 </a:t>
            </a:r>
            <a:r>
              <a:rPr lang="bg-BG" sz="3400" i="1" dirty="0" smtClean="0"/>
              <a:t>Материали,</a:t>
            </a:r>
            <a:r>
              <a:rPr lang="bg-BG" sz="3400" b="1" dirty="0" smtClean="0"/>
              <a:t> </a:t>
            </a:r>
            <a:r>
              <a:rPr lang="bg-BG" sz="3400" b="1" dirty="0" err="1" smtClean="0"/>
              <a:t>подсметка</a:t>
            </a:r>
            <a:r>
              <a:rPr lang="bg-BG" sz="3400" b="1" dirty="0" smtClean="0"/>
              <a:t> „х” </a:t>
            </a:r>
            <a:r>
              <a:rPr lang="bg-BG" sz="3400" i="1" dirty="0" smtClean="0"/>
              <a:t>Медикаменти и лекарства</a:t>
            </a:r>
            <a:endParaRPr lang="bg-BG" sz="3400" dirty="0" smtClean="0"/>
          </a:p>
          <a:p>
            <a:pPr>
              <a:buNone/>
            </a:pPr>
            <a:r>
              <a:rPr lang="bg-BG" sz="3400" i="1" dirty="0" smtClean="0"/>
              <a:t> </a:t>
            </a:r>
            <a:endParaRPr lang="bg-BG" sz="3400" dirty="0" smtClean="0"/>
          </a:p>
          <a:p>
            <a:pPr>
              <a:buNone/>
            </a:pPr>
            <a:r>
              <a:rPr lang="bg-BG" sz="3400" b="1" dirty="0" smtClean="0"/>
              <a:t>		 § 10-12</a:t>
            </a:r>
            <a:r>
              <a:rPr lang="bg-BG" sz="3400" dirty="0" smtClean="0"/>
              <a:t> „</a:t>
            </a:r>
            <a:r>
              <a:rPr lang="bg-BG" sz="3400" i="1" dirty="0" smtClean="0"/>
              <a:t>Медикаменти”</a:t>
            </a:r>
            <a:endParaRPr lang="bg-BG" sz="3400" dirty="0" smtClean="0"/>
          </a:p>
          <a:p>
            <a:pPr>
              <a:buNone/>
            </a:pPr>
            <a:r>
              <a:rPr lang="bg-BG" sz="3400" b="1" dirty="0" smtClean="0"/>
              <a:t>   		       § 95-07 </a:t>
            </a:r>
            <a:r>
              <a:rPr lang="bg-BG" sz="3400" i="1" dirty="0" smtClean="0"/>
              <a:t>„Наличност в левове по сметки в края на  периода (+)”</a:t>
            </a:r>
            <a:endParaRPr lang="bg-BG" sz="3400" dirty="0" smtClean="0"/>
          </a:p>
          <a:p>
            <a:pPr>
              <a:buNone/>
            </a:pPr>
            <a:endParaRPr lang="bg-BG" sz="3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30</a:t>
            </a:fld>
            <a:endParaRPr lang="bg-BG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592935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bg-BG" sz="2000" b="1" dirty="0" smtClean="0"/>
              <a:t>		9.</a:t>
            </a:r>
            <a:r>
              <a:rPr lang="bg-BG" sz="2000" dirty="0" smtClean="0"/>
              <a:t> Изисква се правилно отчитане на извършените разходи за </a:t>
            </a:r>
            <a:r>
              <a:rPr lang="bg-BG" sz="2000" b="1" i="1" dirty="0" err="1" smtClean="0"/>
              <a:t>постелен</a:t>
            </a:r>
            <a:r>
              <a:rPr lang="bg-BG" sz="2000" b="1" i="1" dirty="0" smtClean="0"/>
              <a:t> инвентар и облекло</a:t>
            </a:r>
            <a:r>
              <a:rPr lang="bg-BG" sz="2000" dirty="0" smtClean="0"/>
              <a:t> по </a:t>
            </a:r>
            <a:r>
              <a:rPr lang="bg-BG" sz="2000" b="1" dirty="0" smtClean="0"/>
              <a:t>§</a:t>
            </a:r>
            <a:r>
              <a:rPr lang="bg-BG" sz="2000" dirty="0" smtClean="0"/>
              <a:t> </a:t>
            </a:r>
            <a:r>
              <a:rPr lang="bg-BG" sz="2000" b="1" dirty="0" smtClean="0"/>
              <a:t>10-13</a:t>
            </a:r>
            <a:r>
              <a:rPr lang="bg-BG" sz="2000" dirty="0" smtClean="0"/>
              <a:t> </a:t>
            </a:r>
            <a:r>
              <a:rPr lang="bg-BG" sz="2000" i="1" dirty="0" smtClean="0"/>
              <a:t>„</a:t>
            </a:r>
            <a:r>
              <a:rPr lang="bg-BG" sz="2000" i="1" dirty="0" err="1" smtClean="0"/>
              <a:t>Постелен</a:t>
            </a:r>
            <a:r>
              <a:rPr lang="bg-BG" sz="2000" i="1" dirty="0" smtClean="0"/>
              <a:t> инвентар и облекло”</a:t>
            </a:r>
            <a:r>
              <a:rPr lang="bg-BG" sz="2000" dirty="0" smtClean="0"/>
              <a:t> и </a:t>
            </a:r>
            <a:r>
              <a:rPr lang="bg-BG" sz="2000" b="1" i="1" dirty="0" smtClean="0"/>
              <a:t>равенство/ взаимовръзка</a:t>
            </a:r>
            <a:r>
              <a:rPr lang="bg-BG" sz="2000" dirty="0" smtClean="0"/>
              <a:t> със сумата, получена като аритметичен резултат от </a:t>
            </a:r>
            <a:r>
              <a:rPr lang="bg-BG" sz="2000" b="1" dirty="0" smtClean="0"/>
              <a:t>крайното дебитно салдо към 31 декември на счетоводна сметка 6015 </a:t>
            </a:r>
            <a:r>
              <a:rPr lang="bg-BG" sz="2000" b="1" i="1" dirty="0" smtClean="0"/>
              <a:t>„Разходи за </a:t>
            </a:r>
            <a:r>
              <a:rPr lang="bg-BG" sz="2000" b="1" i="1" dirty="0" err="1" smtClean="0"/>
              <a:t>постелен</a:t>
            </a:r>
            <a:r>
              <a:rPr lang="bg-BG" sz="2000" b="1" i="1" dirty="0" smtClean="0"/>
              <a:t> инвентар и работно облекло” </a:t>
            </a:r>
            <a:r>
              <a:rPr lang="bg-BG" sz="2000" b="1" dirty="0" smtClean="0"/>
              <a:t>минус началното дебитно салдо на 01 януари на сметка 3020 </a:t>
            </a:r>
            <a:r>
              <a:rPr lang="bg-BG" sz="2000" b="1" i="1" dirty="0" smtClean="0"/>
              <a:t>Материали,</a:t>
            </a:r>
            <a:r>
              <a:rPr lang="bg-BG" sz="2000" b="1" dirty="0" smtClean="0"/>
              <a:t> </a:t>
            </a:r>
            <a:r>
              <a:rPr lang="bg-BG" sz="2000" b="1" dirty="0" err="1" smtClean="0"/>
              <a:t>подсметка</a:t>
            </a:r>
            <a:r>
              <a:rPr lang="bg-BG" sz="2000" b="1" dirty="0" smtClean="0"/>
              <a:t> „х” </a:t>
            </a:r>
            <a:r>
              <a:rPr lang="bg-BG" sz="2000" b="1" i="1" dirty="0" smtClean="0"/>
              <a:t>„</a:t>
            </a:r>
            <a:r>
              <a:rPr lang="bg-BG" sz="2000" b="1" i="1" dirty="0" err="1" smtClean="0"/>
              <a:t>Постелен</a:t>
            </a:r>
            <a:r>
              <a:rPr lang="bg-BG" sz="2000" b="1" i="1" dirty="0" smtClean="0"/>
              <a:t> инвентар и работно облекло”</a:t>
            </a:r>
            <a:r>
              <a:rPr lang="bg-BG" sz="2000" b="1" dirty="0" smtClean="0"/>
              <a:t> плюс крайното дебитно салдо на същата </a:t>
            </a:r>
            <a:r>
              <a:rPr lang="bg-BG" sz="2000" b="1" dirty="0" err="1" smtClean="0"/>
              <a:t>подсметка</a:t>
            </a:r>
            <a:r>
              <a:rPr lang="bg-BG" sz="2000" b="1" dirty="0" smtClean="0"/>
              <a:t> към 31 декември. </a:t>
            </a:r>
          </a:p>
          <a:p>
            <a:pPr algn="just">
              <a:buNone/>
            </a:pPr>
            <a:r>
              <a:rPr lang="bg-BG" sz="2000" dirty="0" smtClean="0"/>
              <a:t>		Обективна причина за наличие на разлика между отчетените суми по </a:t>
            </a:r>
            <a:r>
              <a:rPr lang="bg-BG" sz="2000" dirty="0" err="1" smtClean="0"/>
              <a:t>подпараграфа</a:t>
            </a:r>
            <a:r>
              <a:rPr lang="bg-BG" sz="2000" dirty="0" smtClean="0"/>
              <a:t> и </a:t>
            </a:r>
            <a:r>
              <a:rPr lang="bg-BG" sz="2000" b="1" dirty="0" smtClean="0"/>
              <a:t>сметка 6015</a:t>
            </a:r>
            <a:r>
              <a:rPr lang="bg-BG" sz="2000" dirty="0" smtClean="0"/>
              <a:t>, коригирана с материалните </a:t>
            </a:r>
            <a:r>
              <a:rPr lang="bg-BG" sz="2000" dirty="0" err="1" smtClean="0"/>
              <a:t>подсметки</a:t>
            </a:r>
            <a:r>
              <a:rPr lang="bg-BG" sz="2000" dirty="0" smtClean="0"/>
              <a:t> са  начислените разходи по </a:t>
            </a:r>
            <a:r>
              <a:rPr lang="bg-BG" sz="2000" dirty="0" err="1" smtClean="0"/>
              <a:t>корективни</a:t>
            </a:r>
            <a:r>
              <a:rPr lang="bg-BG" sz="2000" dirty="0" smtClean="0"/>
              <a:t> сметки за месец декември от предходната година, но платени през отчетната година, както и начислените разходи по </a:t>
            </a:r>
            <a:r>
              <a:rPr lang="bg-BG" sz="2000" dirty="0" err="1" smtClean="0"/>
              <a:t>корективни</a:t>
            </a:r>
            <a:r>
              <a:rPr lang="bg-BG" sz="2000" dirty="0" smtClean="0"/>
              <a:t> сметки през отчетната година, но платими в следващата година в съответствие с указанията на МФ, дадени в т. 49 от ДДС № 20 от 2004 г. </a:t>
            </a:r>
          </a:p>
          <a:p>
            <a:pPr algn="just">
              <a:buNone/>
            </a:pPr>
            <a:r>
              <a:rPr lang="bg-BG" sz="2000" dirty="0" smtClean="0"/>
              <a:t>		Даренията в натура също оказват влияние, тъй като се отчитат само на начислена основа. Придобитите </a:t>
            </a:r>
            <a:r>
              <a:rPr lang="bg-BG" sz="2000" dirty="0" err="1" smtClean="0"/>
              <a:t>постелен</a:t>
            </a:r>
            <a:r>
              <a:rPr lang="bg-BG" sz="2000" dirty="0" smtClean="0"/>
              <a:t> инвентар и облекло  като дарения, се </a:t>
            </a:r>
            <a:r>
              <a:rPr lang="bg-BG" sz="2000" dirty="0" err="1" smtClean="0"/>
              <a:t>заприходяват</a:t>
            </a:r>
            <a:r>
              <a:rPr lang="bg-BG" sz="2000" dirty="0" smtClean="0"/>
              <a:t> по </a:t>
            </a:r>
            <a:r>
              <a:rPr lang="bg-BG" sz="2000" b="1" dirty="0" smtClean="0"/>
              <a:t>сметка 3020 Материали, </a:t>
            </a:r>
            <a:r>
              <a:rPr lang="bg-BG" sz="2000" b="1" dirty="0" err="1" smtClean="0"/>
              <a:t>подсметка</a:t>
            </a:r>
            <a:r>
              <a:rPr lang="bg-BG" sz="2000" b="1" dirty="0" smtClean="0"/>
              <a:t> „х” </a:t>
            </a:r>
            <a:r>
              <a:rPr lang="bg-BG" sz="2000" i="1" dirty="0" smtClean="0"/>
              <a:t>„</a:t>
            </a:r>
            <a:r>
              <a:rPr lang="bg-BG" sz="2000" i="1" dirty="0" err="1" smtClean="0"/>
              <a:t>Постелен</a:t>
            </a:r>
            <a:r>
              <a:rPr lang="bg-BG" sz="2000" i="1" dirty="0" smtClean="0"/>
              <a:t> инвентар и работно облекло”</a:t>
            </a:r>
            <a:r>
              <a:rPr lang="bg-BG" sz="2000" dirty="0" smtClean="0"/>
              <a:t> или се изписват чрез </a:t>
            </a:r>
            <a:r>
              <a:rPr lang="bg-BG" sz="2000" b="1" dirty="0" smtClean="0"/>
              <a:t>сметка</a:t>
            </a:r>
            <a:r>
              <a:rPr lang="bg-BG" sz="2000" dirty="0" smtClean="0"/>
              <a:t> </a:t>
            </a:r>
            <a:r>
              <a:rPr lang="bg-BG" sz="2000" b="1" dirty="0" smtClean="0"/>
              <a:t>6015</a:t>
            </a:r>
            <a:r>
              <a:rPr lang="bg-BG" sz="2000" dirty="0" smtClean="0"/>
              <a:t> </a:t>
            </a:r>
            <a:r>
              <a:rPr lang="bg-BG" sz="2000" i="1" dirty="0" smtClean="0"/>
              <a:t>„Разходи за </a:t>
            </a:r>
            <a:r>
              <a:rPr lang="bg-BG" sz="2000" i="1" dirty="0" err="1" smtClean="0"/>
              <a:t>постелен</a:t>
            </a:r>
            <a:r>
              <a:rPr lang="bg-BG" sz="2000" i="1" dirty="0" smtClean="0"/>
              <a:t> инвентар и работно облекло”</a:t>
            </a:r>
            <a:r>
              <a:rPr lang="bg-BG" sz="2000" dirty="0" smtClean="0"/>
              <a:t>, но не се отразяват на касова основа по </a:t>
            </a:r>
            <a:r>
              <a:rPr lang="bg-BG" sz="2000" b="1" dirty="0" smtClean="0"/>
              <a:t>§</a:t>
            </a:r>
            <a:r>
              <a:rPr lang="bg-BG" sz="2000" dirty="0" smtClean="0"/>
              <a:t> </a:t>
            </a:r>
            <a:r>
              <a:rPr lang="bg-BG" sz="2000" b="1" dirty="0" smtClean="0"/>
              <a:t>10-13</a:t>
            </a:r>
            <a:r>
              <a:rPr lang="bg-BG" sz="2000" dirty="0" smtClean="0"/>
              <a:t> </a:t>
            </a:r>
            <a:r>
              <a:rPr lang="bg-BG" sz="2000" i="1" dirty="0" smtClean="0"/>
              <a:t>„</a:t>
            </a:r>
            <a:r>
              <a:rPr lang="bg-BG" sz="2000" i="1" dirty="0" err="1" smtClean="0"/>
              <a:t>Постелен</a:t>
            </a:r>
            <a:r>
              <a:rPr lang="bg-BG" sz="2000" i="1" dirty="0" smtClean="0"/>
              <a:t> инвентар и облекло”.</a:t>
            </a:r>
            <a:r>
              <a:rPr lang="bg-BG" sz="2000" dirty="0" smtClean="0"/>
              <a:t> </a:t>
            </a:r>
          </a:p>
          <a:p>
            <a:pPr>
              <a:buNone/>
            </a:pPr>
            <a:endParaRPr lang="bg-BG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31</a:t>
            </a:fld>
            <a:endParaRPr lang="bg-BG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142852"/>
            <a:ext cx="8686800" cy="650085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fontAlgn="ctr">
              <a:buNone/>
            </a:pPr>
            <a:r>
              <a:rPr lang="bg-BG" sz="1600" b="1" dirty="0" smtClean="0"/>
              <a:t>	</a:t>
            </a:r>
            <a:r>
              <a:rPr lang="bg-BG" sz="1800" b="1" dirty="0" smtClean="0"/>
              <a:t>   За предоставеното облекло на служителите, в изпълнение на Наредбата за безплатното и униформено облекло,  </a:t>
            </a:r>
            <a:r>
              <a:rPr lang="bg-BG" sz="1800" dirty="0" smtClean="0"/>
              <a:t>приета на основание чл. 296, ал. 1 от Кодекса на труда (ДВ бр. 9 от 2011 г.):</a:t>
            </a:r>
          </a:p>
          <a:p>
            <a:pPr algn="just" fontAlgn="ctr">
              <a:buNone/>
            </a:pPr>
            <a:r>
              <a:rPr lang="bg-BG" sz="1600" b="1" dirty="0" smtClean="0"/>
              <a:t>             Съгласно чл. 5, ал. 1 от наредбата </a:t>
            </a:r>
            <a:r>
              <a:rPr lang="bg-BG" sz="1600" b="1" i="1" dirty="0" smtClean="0"/>
              <a:t>„</a:t>
            </a:r>
            <a:r>
              <a:rPr lang="bg-BG" sz="1600" i="1" dirty="0" smtClean="0"/>
              <a:t>работното и униформеното облекло е </a:t>
            </a:r>
            <a:r>
              <a:rPr lang="bg-BG" sz="1600" b="1" i="1" dirty="0" smtClean="0"/>
              <a:t>краткотраен актив</a:t>
            </a:r>
            <a:r>
              <a:rPr lang="bg-BG" sz="1600" i="1" dirty="0" smtClean="0"/>
              <a:t> на предприятието и се отчита като </a:t>
            </a:r>
            <a:r>
              <a:rPr lang="bg-BG" sz="1600" b="1" i="1" dirty="0" smtClean="0"/>
              <a:t>материали</a:t>
            </a:r>
            <a:r>
              <a:rPr lang="bg-BG" sz="1600" i="1" dirty="0" smtClean="0"/>
              <a:t> по установения ред до момента на предоставянето му на </a:t>
            </a:r>
            <a:r>
              <a:rPr lang="bg-BG" sz="1600" i="1" dirty="0" err="1" smtClean="0"/>
              <a:t>правоимащите</a:t>
            </a:r>
            <a:r>
              <a:rPr lang="bg-BG" sz="1600" i="1" dirty="0" smtClean="0"/>
              <a:t> работници и служители.”</a:t>
            </a:r>
            <a:endParaRPr lang="bg-BG" sz="1600" dirty="0" smtClean="0"/>
          </a:p>
          <a:p>
            <a:pPr algn="just" fontAlgn="ctr">
              <a:buNone/>
            </a:pPr>
            <a:r>
              <a:rPr lang="bg-BG" sz="1600" dirty="0" smtClean="0"/>
              <a:t>            Съгласно ал. 2 на същия член </a:t>
            </a:r>
            <a:r>
              <a:rPr lang="bg-BG" sz="1600" b="1" i="1" dirty="0" smtClean="0"/>
              <a:t>раб. и </a:t>
            </a:r>
            <a:r>
              <a:rPr lang="bg-BG" sz="1600" b="1" i="1" dirty="0" err="1" smtClean="0"/>
              <a:t>униф</a:t>
            </a:r>
            <a:r>
              <a:rPr lang="bg-BG" sz="1600" b="1" i="1" dirty="0" smtClean="0"/>
              <a:t>. облекло</a:t>
            </a:r>
            <a:r>
              <a:rPr lang="bg-BG" sz="1600" dirty="0" smtClean="0"/>
              <a:t> </a:t>
            </a:r>
            <a:r>
              <a:rPr lang="bg-BG" sz="1600" b="1" i="1" dirty="0" smtClean="0"/>
              <a:t>се изписва на разход в издръжката</a:t>
            </a:r>
            <a:r>
              <a:rPr lang="bg-BG" sz="1600" dirty="0" smtClean="0"/>
              <a:t> на бюджетната организация след получаването му от работниците и служителите, като за срока на неговото износване може да се води оперативна (</a:t>
            </a:r>
            <a:r>
              <a:rPr lang="bg-BG" sz="1600" dirty="0" err="1" smtClean="0"/>
              <a:t>извънсчетоводна</a:t>
            </a:r>
            <a:r>
              <a:rPr lang="bg-BG" sz="1600" dirty="0" smtClean="0"/>
              <a:t>) отчетност.</a:t>
            </a:r>
          </a:p>
          <a:p>
            <a:pPr algn="just" fontAlgn="ctr">
              <a:buNone/>
            </a:pPr>
            <a:r>
              <a:rPr lang="bg-BG" sz="1600" dirty="0" smtClean="0"/>
              <a:t>             В изпълнение на ч</a:t>
            </a:r>
            <a:r>
              <a:rPr lang="bg-BG" sz="1600" b="1" dirty="0" smtClean="0"/>
              <a:t>л. 6, ал. 2 „</a:t>
            </a:r>
            <a:r>
              <a:rPr lang="bg-BG" sz="1600" dirty="0" smtClean="0"/>
              <a:t>след предварителни консултации с представителите на синдикалните организации, с представителите на работниците и служителите по чл. 7, ал. 2 от КТ и с комитета/групата по условия на труд работодателят писмено определя:</a:t>
            </a:r>
          </a:p>
          <a:p>
            <a:pPr algn="just" fontAlgn="ctr">
              <a:buNone/>
            </a:pPr>
            <a:r>
              <a:rPr lang="bg-BG" sz="1600" dirty="0" smtClean="0"/>
              <a:t>       - работните места и видовете работа, за които се осигурява раб. и/или </a:t>
            </a:r>
            <a:r>
              <a:rPr lang="bg-BG" sz="1600" dirty="0" err="1" smtClean="0"/>
              <a:t>униф</a:t>
            </a:r>
            <a:r>
              <a:rPr lang="bg-BG" sz="1600" dirty="0" smtClean="0"/>
              <a:t>. облекло; </a:t>
            </a:r>
          </a:p>
          <a:p>
            <a:pPr algn="just" fontAlgn="ctr">
              <a:buNone/>
            </a:pPr>
            <a:r>
              <a:rPr lang="bg-BG" sz="1600" dirty="0" smtClean="0"/>
              <a:t>       - работниците и служителите, които имат право на работно и/или униформено облекло;</a:t>
            </a:r>
          </a:p>
          <a:p>
            <a:pPr algn="just" fontAlgn="ctr">
              <a:buNone/>
            </a:pPr>
            <a:r>
              <a:rPr lang="bg-BG" sz="1600" dirty="0" smtClean="0"/>
              <a:t>       - вида, характеристиките и отличителните знаци на раб.и/или </a:t>
            </a:r>
            <a:r>
              <a:rPr lang="bg-BG" sz="1600" dirty="0" err="1" smtClean="0"/>
              <a:t>униф</a:t>
            </a:r>
            <a:r>
              <a:rPr lang="bg-BG" sz="1600" dirty="0" smtClean="0"/>
              <a:t>. облекло;</a:t>
            </a:r>
          </a:p>
          <a:p>
            <a:pPr algn="just" fontAlgn="ctr">
              <a:buNone/>
            </a:pPr>
            <a:r>
              <a:rPr lang="bg-BG" sz="1600" dirty="0" smtClean="0"/>
              <a:t>       - срока за износване на работното и/или униформеното облекло;</a:t>
            </a:r>
          </a:p>
          <a:p>
            <a:pPr algn="just" fontAlgn="ctr">
              <a:buNone/>
            </a:pPr>
            <a:r>
              <a:rPr lang="bg-BG" sz="1600" dirty="0" smtClean="0"/>
              <a:t>       - условията за ползване. </a:t>
            </a:r>
          </a:p>
          <a:p>
            <a:pPr algn="just" fontAlgn="ctr">
              <a:buNone/>
            </a:pPr>
            <a:r>
              <a:rPr lang="bg-BG" sz="1600" dirty="0" smtClean="0"/>
              <a:t>        Условията по ал. 2 могат да се договорят и с колективен трудов договор.</a:t>
            </a:r>
          </a:p>
          <a:p>
            <a:pPr algn="just">
              <a:buNone/>
            </a:pPr>
            <a:r>
              <a:rPr lang="bg-BG" sz="1600" dirty="0" smtClean="0"/>
              <a:t>            Съгласно чл. 8, ал. 4 от наредбата</a:t>
            </a:r>
            <a:r>
              <a:rPr lang="bg-BG" sz="1600" b="1" dirty="0" smtClean="0"/>
              <a:t> </a:t>
            </a:r>
            <a:r>
              <a:rPr lang="bg-BG" sz="1600" dirty="0" smtClean="0"/>
              <a:t>н</a:t>
            </a:r>
            <a:r>
              <a:rPr lang="bg-BG" sz="1600" b="1" dirty="0" smtClean="0"/>
              <a:t>е се</a:t>
            </a:r>
            <a:r>
              <a:rPr lang="bg-BG" sz="1600" dirty="0" smtClean="0"/>
              <a:t> допуска заменянето на раб. и/или </a:t>
            </a:r>
            <a:r>
              <a:rPr lang="bg-BG" sz="1600" dirty="0" err="1" smtClean="0"/>
              <a:t>униф</a:t>
            </a:r>
            <a:r>
              <a:rPr lang="bg-BG" sz="1600" dirty="0" smtClean="0"/>
              <a:t>. облекло с пари.</a:t>
            </a:r>
            <a:r>
              <a:rPr lang="bg-BG" sz="1600" i="1" dirty="0" smtClean="0"/>
              <a:t> </a:t>
            </a:r>
            <a:endParaRPr lang="bg-BG" sz="1600" dirty="0" smtClean="0"/>
          </a:p>
          <a:p>
            <a:pPr algn="just">
              <a:buNone/>
            </a:pPr>
            <a:r>
              <a:rPr lang="bg-BG" sz="1600" b="1" i="1" dirty="0" smtClean="0"/>
              <a:t>            Забележка</a:t>
            </a:r>
            <a:r>
              <a:rPr lang="bg-BG" sz="1600" i="1" dirty="0" smtClean="0"/>
              <a:t>:  </a:t>
            </a:r>
            <a:r>
              <a:rPr lang="bg-BG" sz="1600" dirty="0" smtClean="0"/>
              <a:t>В случаите, на замяна на облеклото с пари,  (незаконосъобразно управленско решение), сумата се отчита по </a:t>
            </a:r>
            <a:r>
              <a:rPr lang="bg-BG" sz="1600" b="1" dirty="0" smtClean="0"/>
              <a:t>сметките 6041-6046 и по § 02-05 </a:t>
            </a:r>
            <a:r>
              <a:rPr lang="bg-BG" sz="1600" dirty="0" smtClean="0"/>
              <a:t>и подлежи на облагане с ДДФЛ и на начисляване на вноски за ДОО</a:t>
            </a:r>
            <a:r>
              <a:rPr lang="bg-BG" sz="1600" b="1" dirty="0" smtClean="0"/>
              <a:t>.</a:t>
            </a:r>
            <a:endParaRPr lang="bg-BG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32</a:t>
            </a:fld>
            <a:endParaRPr lang="bg-BG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21510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bg-BG" sz="1800" dirty="0" smtClean="0"/>
              <a:t>            В случаите, когато на служителите се предоставя закупено от бюджетната организация </a:t>
            </a:r>
            <a:r>
              <a:rPr lang="bg-BG" sz="1800" b="1" i="1" dirty="0" smtClean="0"/>
              <a:t>работно облекло или униформено облекло,</a:t>
            </a:r>
            <a:r>
              <a:rPr lang="bg-BG" sz="1800" dirty="0" smtClean="0"/>
              <a:t> или се предоставя </a:t>
            </a:r>
            <a:r>
              <a:rPr lang="bg-BG" sz="1800" b="1" i="1" dirty="0" smtClean="0"/>
              <a:t>левовата равностойност за пряко (лично) закупуване съобразно конкретни размери от</a:t>
            </a:r>
            <a:r>
              <a:rPr lang="bg-BG" sz="1800" dirty="0" smtClean="0"/>
              <a:t> </a:t>
            </a:r>
            <a:r>
              <a:rPr lang="bg-BG" sz="1800" b="1" i="1" dirty="0" smtClean="0"/>
              <a:t>определени търговски обекти,</a:t>
            </a:r>
            <a:r>
              <a:rPr lang="bg-BG" sz="1800" dirty="0" smtClean="0"/>
              <a:t> за която покупка се представя в счетоводството фактура, се прилага правилото на т. 19.3.3, съответно т. 2.10.3 от ДДС № 20 от 2004 г. на МФ и разходите се отчитат като разходи за издръжка. </a:t>
            </a:r>
          </a:p>
          <a:p>
            <a:pPr>
              <a:buNone/>
            </a:pPr>
            <a:r>
              <a:rPr lang="bg-BG" sz="1800" dirty="0" smtClean="0"/>
              <a:t>	       На касова основа разходите се отчитат по </a:t>
            </a:r>
            <a:r>
              <a:rPr lang="bg-BG" sz="1800" b="1" dirty="0" smtClean="0"/>
              <a:t>§ 10-13</a:t>
            </a:r>
            <a:r>
              <a:rPr lang="bg-BG" sz="1800" dirty="0" smtClean="0"/>
              <a:t> „</a:t>
            </a:r>
            <a:r>
              <a:rPr lang="bg-BG" sz="1800" i="1" dirty="0" err="1" smtClean="0"/>
              <a:t>Постелен</a:t>
            </a:r>
            <a:r>
              <a:rPr lang="bg-BG" sz="1800" i="1" dirty="0" smtClean="0"/>
              <a:t> инвентар и облекло” </a:t>
            </a:r>
            <a:r>
              <a:rPr lang="bg-BG" sz="1800" dirty="0" smtClean="0"/>
              <a:t>и на начислена основа - по дебита на </a:t>
            </a:r>
            <a:r>
              <a:rPr lang="bg-BG" sz="1800" b="1" dirty="0" smtClean="0"/>
              <a:t>сметка 6015</a:t>
            </a:r>
            <a:r>
              <a:rPr lang="bg-BG" sz="1800" dirty="0" smtClean="0"/>
              <a:t> „</a:t>
            </a:r>
            <a:r>
              <a:rPr lang="bg-BG" sz="1800" i="1" dirty="0" smtClean="0"/>
              <a:t>Разходи за </a:t>
            </a:r>
            <a:r>
              <a:rPr lang="bg-BG" sz="1800" i="1" dirty="0" err="1" smtClean="0"/>
              <a:t>постелен</a:t>
            </a:r>
            <a:r>
              <a:rPr lang="bg-BG" sz="1800" i="1" dirty="0" smtClean="0"/>
              <a:t> инвентар и работно облекло</a:t>
            </a:r>
            <a:r>
              <a:rPr lang="bg-BG" sz="1800" dirty="0" smtClean="0"/>
              <a:t>”.    </a:t>
            </a:r>
          </a:p>
          <a:p>
            <a:pPr>
              <a:buNone/>
            </a:pPr>
            <a:r>
              <a:rPr lang="bg-BG" sz="1800" dirty="0" smtClean="0"/>
              <a:t>             Съгласно т. 2.13 от указанията на МФ, за целите на контрола и отчетността на материално отговорните лица, изписаното работно облекло може да се отрази </a:t>
            </a:r>
            <a:r>
              <a:rPr lang="bg-BG" sz="1800" dirty="0" err="1" smtClean="0"/>
              <a:t>задбалансово</a:t>
            </a:r>
            <a:r>
              <a:rPr lang="bg-BG" sz="1800" dirty="0" smtClean="0"/>
              <a:t> по </a:t>
            </a:r>
            <a:r>
              <a:rPr lang="bg-BG" sz="1800" b="1" dirty="0" smtClean="0"/>
              <a:t>сметка 9909</a:t>
            </a:r>
            <a:r>
              <a:rPr lang="bg-BG" sz="1800" dirty="0" smtClean="0"/>
              <a:t> </a:t>
            </a:r>
            <a:r>
              <a:rPr lang="bg-BG" sz="1800" i="1" dirty="0" smtClean="0"/>
              <a:t>„Други активи в употреба, изписани като разход”. </a:t>
            </a:r>
            <a:endParaRPr lang="bg-BG" sz="1800" dirty="0" smtClean="0"/>
          </a:p>
          <a:p>
            <a:pPr>
              <a:buNone/>
            </a:pPr>
            <a:r>
              <a:rPr lang="bg-BG" sz="1800" i="1" dirty="0" smtClean="0"/>
              <a:t>	      </a:t>
            </a:r>
            <a:r>
              <a:rPr lang="bg-BG" sz="1800" dirty="0" smtClean="0"/>
              <a:t>Съставят се статиите:</a:t>
            </a:r>
          </a:p>
          <a:p>
            <a:pPr>
              <a:buNone/>
            </a:pPr>
            <a:r>
              <a:rPr lang="bg-BG" sz="1800" dirty="0" smtClean="0"/>
              <a:t>	      С придобиването на облеклото:</a:t>
            </a:r>
          </a:p>
          <a:p>
            <a:pPr>
              <a:buNone/>
            </a:pPr>
            <a:r>
              <a:rPr lang="bg-BG" sz="1800" b="1" dirty="0" smtClean="0"/>
              <a:t>             Д-т с/</a:t>
            </a:r>
            <a:r>
              <a:rPr lang="bg-BG" sz="1800" b="1" dirty="0" err="1" smtClean="0"/>
              <a:t>ка</a:t>
            </a:r>
            <a:r>
              <a:rPr lang="bg-BG" sz="1800" b="1" dirty="0" smtClean="0"/>
              <a:t> 3025</a:t>
            </a:r>
            <a:r>
              <a:rPr lang="bg-BG" sz="1800" dirty="0" smtClean="0"/>
              <a:t> </a:t>
            </a:r>
            <a:r>
              <a:rPr lang="bg-BG" sz="1800" i="1" dirty="0" err="1" smtClean="0"/>
              <a:t>Постелен</a:t>
            </a:r>
            <a:r>
              <a:rPr lang="bg-BG" sz="1800" i="1" dirty="0" smtClean="0"/>
              <a:t> инвентар и облекло</a:t>
            </a:r>
            <a:endParaRPr lang="bg-BG" sz="1800" dirty="0" smtClean="0"/>
          </a:p>
          <a:p>
            <a:pPr>
              <a:buNone/>
            </a:pPr>
            <a:r>
              <a:rPr lang="bg-BG" sz="1800" b="1" dirty="0" smtClean="0"/>
              <a:t>                    К-т с/</a:t>
            </a:r>
            <a:r>
              <a:rPr lang="bg-BG" sz="1800" b="1" dirty="0" err="1" smtClean="0"/>
              <a:t>ка</a:t>
            </a:r>
            <a:r>
              <a:rPr lang="bg-BG" sz="1800" b="1" dirty="0" smtClean="0"/>
              <a:t>  5013</a:t>
            </a:r>
            <a:r>
              <a:rPr lang="bg-BG" sz="1800" dirty="0" smtClean="0"/>
              <a:t> </a:t>
            </a:r>
            <a:r>
              <a:rPr lang="bg-BG" sz="1800" i="1" dirty="0" smtClean="0"/>
              <a:t>Текущи банкови сметки в  левове, </a:t>
            </a:r>
            <a:r>
              <a:rPr lang="bg-BG" sz="1800" dirty="0" smtClean="0"/>
              <a:t>или</a:t>
            </a:r>
            <a:r>
              <a:rPr lang="bg-BG" sz="1800" b="1" dirty="0" smtClean="0"/>
              <a:t> с/</a:t>
            </a:r>
            <a:r>
              <a:rPr lang="bg-BG" sz="1800" b="1" dirty="0" err="1" smtClean="0"/>
              <a:t>ка</a:t>
            </a:r>
            <a:r>
              <a:rPr lang="bg-BG" sz="1800" b="1" dirty="0" smtClean="0"/>
              <a:t> 5011</a:t>
            </a:r>
            <a:r>
              <a:rPr lang="bg-BG" sz="1800" i="1" dirty="0" smtClean="0"/>
              <a:t>  </a:t>
            </a:r>
            <a:endParaRPr lang="bg-BG" sz="1800" dirty="0" smtClean="0"/>
          </a:p>
          <a:p>
            <a:pPr>
              <a:buNone/>
            </a:pPr>
            <a:r>
              <a:rPr lang="bg-BG" sz="1800" i="1" dirty="0" smtClean="0"/>
              <a:t> </a:t>
            </a:r>
            <a:r>
              <a:rPr lang="bg-BG" sz="1800" dirty="0" smtClean="0"/>
              <a:t>           </a:t>
            </a:r>
          </a:p>
          <a:p>
            <a:pPr>
              <a:buNone/>
            </a:pPr>
            <a:r>
              <a:rPr lang="bg-BG" sz="1800" dirty="0" smtClean="0"/>
              <a:t>            Изписване на работното облекло:</a:t>
            </a:r>
          </a:p>
          <a:p>
            <a:pPr>
              <a:buNone/>
            </a:pPr>
            <a:r>
              <a:rPr lang="bg-BG" sz="1800" b="1" dirty="0" smtClean="0"/>
              <a:t>             Д-т с/</a:t>
            </a:r>
            <a:r>
              <a:rPr lang="bg-BG" sz="1800" b="1" dirty="0" err="1" smtClean="0"/>
              <a:t>ка</a:t>
            </a:r>
            <a:r>
              <a:rPr lang="bg-BG" sz="1800" b="1" dirty="0" smtClean="0"/>
              <a:t> 6015</a:t>
            </a:r>
            <a:r>
              <a:rPr lang="bg-BG" sz="1800" dirty="0" smtClean="0"/>
              <a:t> </a:t>
            </a:r>
            <a:r>
              <a:rPr lang="bg-BG" sz="1800" i="1" dirty="0" smtClean="0"/>
              <a:t>Разходи за </a:t>
            </a:r>
            <a:r>
              <a:rPr lang="bg-BG" sz="1800" i="1" dirty="0" err="1" smtClean="0"/>
              <a:t>постелен</a:t>
            </a:r>
            <a:r>
              <a:rPr lang="bg-BG" sz="1800" i="1" dirty="0" smtClean="0"/>
              <a:t> инвентар и работно облекло                        </a:t>
            </a:r>
            <a:endParaRPr lang="bg-BG" sz="1800" dirty="0" smtClean="0"/>
          </a:p>
          <a:p>
            <a:pPr>
              <a:buNone/>
            </a:pPr>
            <a:r>
              <a:rPr lang="bg-BG" sz="1800" b="1" dirty="0" smtClean="0"/>
              <a:t>                    К-т с/</a:t>
            </a:r>
            <a:r>
              <a:rPr lang="bg-BG" sz="1800" b="1" dirty="0" err="1" smtClean="0"/>
              <a:t>ка</a:t>
            </a:r>
            <a:r>
              <a:rPr lang="bg-BG" sz="1800" b="1" dirty="0" smtClean="0"/>
              <a:t> 3025</a:t>
            </a:r>
            <a:r>
              <a:rPr lang="bg-BG" sz="1800" dirty="0" smtClean="0"/>
              <a:t> </a:t>
            </a:r>
            <a:r>
              <a:rPr lang="bg-BG" sz="1800" i="1" dirty="0" err="1" smtClean="0"/>
              <a:t>Постелен</a:t>
            </a:r>
            <a:r>
              <a:rPr lang="bg-BG" sz="1800" i="1" dirty="0" smtClean="0"/>
              <a:t> инвентар и облекло</a:t>
            </a:r>
            <a:endParaRPr lang="bg-BG" sz="1800" dirty="0" smtClean="0"/>
          </a:p>
          <a:p>
            <a:pPr>
              <a:buNone/>
            </a:pPr>
            <a:r>
              <a:rPr lang="bg-BG" sz="1800" b="1" dirty="0" smtClean="0"/>
              <a:t>            § 10-13</a:t>
            </a:r>
            <a:r>
              <a:rPr lang="bg-BG" sz="1800" dirty="0" smtClean="0"/>
              <a:t> „</a:t>
            </a:r>
            <a:r>
              <a:rPr lang="bg-BG" sz="1800" i="1" dirty="0" err="1" smtClean="0"/>
              <a:t>Постелен</a:t>
            </a:r>
            <a:r>
              <a:rPr lang="bg-BG" sz="1800" i="1" dirty="0" smtClean="0"/>
              <a:t> инвентар и облекло”</a:t>
            </a:r>
            <a:r>
              <a:rPr lang="bg-BG" sz="1800" b="1" dirty="0" smtClean="0"/>
              <a:t> </a:t>
            </a:r>
            <a:endParaRPr lang="bg-BG" sz="1800" dirty="0" smtClean="0"/>
          </a:p>
          <a:p>
            <a:pPr>
              <a:buNone/>
            </a:pPr>
            <a:r>
              <a:rPr lang="bg-BG" sz="1800" b="1" dirty="0" smtClean="0"/>
              <a:t>                    § 95-07 </a:t>
            </a:r>
            <a:r>
              <a:rPr lang="bg-BG" sz="1800" i="1" dirty="0" smtClean="0"/>
              <a:t>„Наличност в левове по сметки в края на  периода (+)”</a:t>
            </a:r>
            <a:r>
              <a:rPr lang="bg-BG" sz="1800" b="1" dirty="0" smtClean="0"/>
              <a:t>  </a:t>
            </a:r>
            <a:endParaRPr lang="bg-BG" sz="1800" dirty="0" smtClean="0"/>
          </a:p>
          <a:p>
            <a:pPr>
              <a:buNone/>
            </a:pPr>
            <a:r>
              <a:rPr lang="bg-BG" sz="1800" b="1" dirty="0" smtClean="0"/>
              <a:t>                   </a:t>
            </a:r>
            <a:r>
              <a:rPr lang="bg-BG" sz="1800" dirty="0" smtClean="0"/>
              <a:t>(или </a:t>
            </a:r>
            <a:r>
              <a:rPr lang="bg-BG" sz="1800" b="1" dirty="0" smtClean="0"/>
              <a:t>§ 95-11 (+)</a:t>
            </a:r>
            <a:endParaRPr lang="bg-BG" sz="1800" dirty="0" smtClean="0"/>
          </a:p>
          <a:p>
            <a:pPr>
              <a:buNone/>
            </a:pPr>
            <a:r>
              <a:rPr lang="bg-BG" sz="1800" b="1" dirty="0" smtClean="0"/>
              <a:t>            Завеждане </a:t>
            </a:r>
            <a:r>
              <a:rPr lang="bg-BG" sz="1800" b="1" dirty="0" err="1" smtClean="0"/>
              <a:t>задбалансово</a:t>
            </a:r>
            <a:r>
              <a:rPr lang="bg-BG" sz="1800" b="1" dirty="0" smtClean="0"/>
              <a:t> – </a:t>
            </a:r>
            <a:r>
              <a:rPr lang="bg-BG" sz="1800" i="1" dirty="0" smtClean="0"/>
              <a:t>не е задължително</a:t>
            </a:r>
          </a:p>
          <a:p>
            <a:pPr>
              <a:buNone/>
            </a:pPr>
            <a:r>
              <a:rPr lang="bg-BG" sz="1800" b="1" dirty="0" smtClean="0"/>
              <a:t>            Д-т с/</a:t>
            </a:r>
            <a:r>
              <a:rPr lang="bg-BG" sz="1800" b="1" dirty="0" err="1" smtClean="0"/>
              <a:t>ка</a:t>
            </a:r>
            <a:r>
              <a:rPr lang="bg-BG" sz="1800" b="1" dirty="0" smtClean="0"/>
              <a:t> 9909</a:t>
            </a:r>
            <a:r>
              <a:rPr lang="bg-BG" sz="1800" dirty="0" smtClean="0"/>
              <a:t> </a:t>
            </a:r>
            <a:r>
              <a:rPr lang="bg-BG" sz="1800" i="1" dirty="0" smtClean="0"/>
              <a:t>Други активи в употреба, изписани като разход                        </a:t>
            </a:r>
            <a:endParaRPr lang="bg-BG" sz="1800" dirty="0" smtClean="0"/>
          </a:p>
          <a:p>
            <a:pPr>
              <a:buNone/>
            </a:pPr>
            <a:r>
              <a:rPr lang="bg-BG" sz="1800" b="1" dirty="0" smtClean="0"/>
              <a:t>                    К-т с/</a:t>
            </a:r>
            <a:r>
              <a:rPr lang="bg-BG" sz="1800" b="1" dirty="0" err="1" smtClean="0"/>
              <a:t>ка</a:t>
            </a:r>
            <a:r>
              <a:rPr lang="bg-BG" sz="1800" b="1" dirty="0" smtClean="0"/>
              <a:t> 9981</a:t>
            </a:r>
            <a:r>
              <a:rPr lang="bg-BG" sz="1800" dirty="0" smtClean="0"/>
              <a:t> </a:t>
            </a:r>
            <a:r>
              <a:rPr lang="bg-BG" sz="1800" i="1" dirty="0" smtClean="0"/>
              <a:t>Кореспондираща сметка за </a:t>
            </a:r>
            <a:r>
              <a:rPr lang="bg-BG" sz="1800" i="1" dirty="0" err="1" smtClean="0"/>
              <a:t>задбалансови</a:t>
            </a:r>
            <a:r>
              <a:rPr lang="bg-BG" sz="1800" i="1" dirty="0" smtClean="0"/>
              <a:t> активи</a:t>
            </a:r>
            <a:endParaRPr lang="bg-BG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33</a:t>
            </a:fld>
            <a:endParaRPr lang="bg-BG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71480"/>
            <a:ext cx="8686800" cy="607223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 fontAlgn="ctr">
              <a:buNone/>
            </a:pPr>
            <a:r>
              <a:rPr lang="bg-BG" dirty="0" smtClean="0"/>
              <a:t>	     </a:t>
            </a:r>
            <a:r>
              <a:rPr lang="bg-BG" sz="3000" dirty="0" smtClean="0"/>
              <a:t>Съгласно</a:t>
            </a:r>
            <a:r>
              <a:rPr lang="bg-BG" sz="3000" b="1" dirty="0" smtClean="0"/>
              <a:t> ч</a:t>
            </a:r>
            <a:r>
              <a:rPr lang="bg-BG" sz="3000" dirty="0" smtClean="0"/>
              <a:t>л. 14, ал. 1 от наредбата,</a:t>
            </a:r>
            <a:r>
              <a:rPr lang="bg-BG" sz="3000" b="1" dirty="0" smtClean="0"/>
              <a:t> </a:t>
            </a:r>
            <a:r>
              <a:rPr lang="bg-BG" sz="3000" dirty="0" smtClean="0"/>
              <a:t>работникът или служителят </a:t>
            </a:r>
            <a:r>
              <a:rPr lang="bg-BG" sz="3000" b="1" i="1" dirty="0" smtClean="0"/>
              <a:t>връща</a:t>
            </a:r>
            <a:r>
              <a:rPr lang="bg-BG" sz="3000" dirty="0" smtClean="0"/>
              <a:t> на работодателя предоставеното му работно и/или униформено облекло:</a:t>
            </a:r>
          </a:p>
          <a:p>
            <a:pPr algn="just" fontAlgn="ctr">
              <a:buNone/>
            </a:pPr>
            <a:r>
              <a:rPr lang="bg-BG" sz="3000" dirty="0" smtClean="0"/>
              <a:t>    -  при прекратяване на трудовото право­отношение; </a:t>
            </a:r>
          </a:p>
          <a:p>
            <a:pPr algn="just" fontAlgn="ctr">
              <a:buNone/>
            </a:pPr>
            <a:r>
              <a:rPr lang="bg-BG" sz="3000" dirty="0" smtClean="0"/>
              <a:t>    - при преминаване на друга работа в организацията, за която не е необходимо носенето на предоставеното облекло; </a:t>
            </a:r>
          </a:p>
          <a:p>
            <a:pPr algn="just" fontAlgn="ctr">
              <a:buNone/>
            </a:pPr>
            <a:r>
              <a:rPr lang="bg-BG" sz="3000" dirty="0" smtClean="0"/>
              <a:t>    - след приключване на работата в организацията, когато е работник или служител в организация, която осигурява временна заетост; след изтичане срока на износване.</a:t>
            </a:r>
          </a:p>
          <a:p>
            <a:pPr algn="just" fontAlgn="ctr">
              <a:buNone/>
            </a:pPr>
            <a:r>
              <a:rPr lang="bg-BG" sz="3000" dirty="0" smtClean="0"/>
              <a:t>         Съгласно ал. 2 на същия член, в случаите по ал. 1 работникът или служителят може да задържи облеклото при условия, определени от работодателя (</a:t>
            </a:r>
            <a:r>
              <a:rPr lang="bg-BG" sz="3000" i="1" dirty="0" smtClean="0"/>
              <a:t>например</a:t>
            </a:r>
            <a:r>
              <a:rPr lang="bg-BG" sz="3000" dirty="0" smtClean="0"/>
              <a:t> </a:t>
            </a:r>
            <a:r>
              <a:rPr lang="bg-BG" sz="3000" i="1" dirty="0" smtClean="0"/>
              <a:t>при смъртен случай, при пенсиониране, при износване и др.).</a:t>
            </a:r>
            <a:endParaRPr lang="bg-BG" sz="30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34</a:t>
            </a:fld>
            <a:endParaRPr lang="bg-BG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14282" y="214290"/>
            <a:ext cx="8686800" cy="650085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bg-BG" sz="1800" dirty="0" smtClean="0"/>
              <a:t>		</a:t>
            </a:r>
            <a:r>
              <a:rPr lang="bg-BG" sz="1900" dirty="0" smtClean="0"/>
              <a:t>В счетоводната практика възниква въпрос: </a:t>
            </a:r>
            <a:r>
              <a:rPr lang="bg-BG" sz="1900" i="1" dirty="0" smtClean="0"/>
              <a:t>В случай, че работникът напусне преди да е изтекъл срока на ползване на работното облекло, има ли работодателят право да удържи от заплатата стойността на работното облекло, което не е върнато?</a:t>
            </a:r>
            <a:endParaRPr lang="bg-BG" sz="1900" dirty="0" smtClean="0"/>
          </a:p>
          <a:p>
            <a:pPr algn="just">
              <a:buNone/>
            </a:pPr>
            <a:r>
              <a:rPr lang="bg-BG" sz="1900" dirty="0" smtClean="0"/>
              <a:t>	           Срокът на износване на работното облекло започва да тече от деня на предоставянето му на работника или служителя. При отсъствие повече от 3 месеца работодателят може да удължи срока на износване на работното и/или униформеното облекло. </a:t>
            </a:r>
          </a:p>
          <a:p>
            <a:pPr algn="just">
              <a:buNone/>
            </a:pPr>
            <a:r>
              <a:rPr lang="bg-BG" sz="1900" dirty="0" smtClean="0"/>
              <a:t>		Съгласно </a:t>
            </a:r>
            <a:r>
              <a:rPr lang="bg-BG" sz="1900" b="1" dirty="0" smtClean="0"/>
              <a:t>чл. 272, ал. 1 от Кодекса на труда </a:t>
            </a:r>
            <a:r>
              <a:rPr lang="bg-BG" sz="1900" dirty="0" smtClean="0"/>
              <a:t>без съгласието на работника или служителя не могат да се правят удръжки от трудовото му възнаграждение освен за:</a:t>
            </a:r>
          </a:p>
          <a:p>
            <a:pPr lvl="0" algn="just">
              <a:buNone/>
            </a:pPr>
            <a:r>
              <a:rPr lang="bg-BG" sz="1900" dirty="0" smtClean="0"/>
              <a:t>		</a:t>
            </a:r>
            <a:r>
              <a:rPr lang="bg-BG" sz="1900" i="1" dirty="0" smtClean="0"/>
              <a:t>- получени аванси.</a:t>
            </a:r>
          </a:p>
          <a:p>
            <a:pPr lvl="0" algn="just">
              <a:buNone/>
            </a:pPr>
            <a:r>
              <a:rPr lang="bg-BG" sz="1900" i="1" dirty="0" smtClean="0"/>
              <a:t>		- надвзети суми вследствие на технически грешки;</a:t>
            </a:r>
          </a:p>
          <a:p>
            <a:pPr lvl="0" algn="just">
              <a:buNone/>
            </a:pPr>
            <a:r>
              <a:rPr lang="bg-BG" sz="1900" i="1" dirty="0" smtClean="0"/>
              <a:t>		- данъци, които по специални закони могат да се удържат от трудовото възнаграждение;</a:t>
            </a:r>
          </a:p>
          <a:p>
            <a:pPr lvl="0" algn="just">
              <a:buNone/>
            </a:pPr>
            <a:r>
              <a:rPr lang="bg-BG" sz="1900" i="1" dirty="0" smtClean="0"/>
              <a:t>		- осигурителни вноски, които са за сметка на работника или служителя, осигурен за всички осигурителни случаи;</a:t>
            </a:r>
          </a:p>
          <a:p>
            <a:pPr lvl="0" algn="just">
              <a:buNone/>
            </a:pPr>
            <a:r>
              <a:rPr lang="bg-BG" sz="1900" i="1" dirty="0" smtClean="0"/>
              <a:t>                - запори, наложени по съответния ред;</a:t>
            </a:r>
          </a:p>
          <a:p>
            <a:pPr lvl="0" algn="just">
              <a:buNone/>
            </a:pPr>
            <a:r>
              <a:rPr lang="bg-BG" sz="1900" i="1" dirty="0" smtClean="0"/>
              <a:t>                - удръжки в случая по чл. 210, ал. 4.</a:t>
            </a:r>
          </a:p>
          <a:p>
            <a:pPr algn="just">
              <a:buNone/>
            </a:pPr>
            <a:r>
              <a:rPr lang="bg-BG" sz="1900" dirty="0" smtClean="0"/>
              <a:t>                Като се вземе в предвид, че работното облекло подлежи на връщане, както и удръжките, които работодателят има право на прави без съгласие на работника или служителя, то от тук следва, че работодателят </a:t>
            </a:r>
            <a:r>
              <a:rPr lang="bg-BG" sz="1900" b="1" i="1" dirty="0" smtClean="0"/>
              <a:t>няма право </a:t>
            </a:r>
            <a:r>
              <a:rPr lang="bg-BG" sz="1900" dirty="0" smtClean="0"/>
              <a:t>да удържа стойността на работното облекло от дължимите на лицето възнаграждение и обезщетения. </a:t>
            </a:r>
          </a:p>
          <a:p>
            <a:pPr algn="just">
              <a:buNone/>
            </a:pPr>
            <a:r>
              <a:rPr lang="bg-BG" sz="1900" dirty="0" smtClean="0"/>
              <a:t>                В случая работодателят може </a:t>
            </a:r>
            <a:r>
              <a:rPr lang="bg-BG" sz="1900" b="1" i="1" dirty="0" smtClean="0"/>
              <a:t>писмено да покани работника или служителя да върне предоставеното му работно облекло или да заплати остатъчната му стойност.</a:t>
            </a:r>
            <a:endParaRPr lang="bg-BG" sz="1900" dirty="0" smtClean="0"/>
          </a:p>
          <a:p>
            <a:pPr algn="just"/>
            <a:endParaRPr lang="bg-BG" sz="1800" dirty="0" smtClean="0"/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35</a:t>
            </a:fld>
            <a:endParaRPr lang="bg-BG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1436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bg-BG" sz="2400" dirty="0" smtClean="0"/>
              <a:t>		</a:t>
            </a:r>
          </a:p>
          <a:p>
            <a:pPr algn="just">
              <a:buNone/>
            </a:pPr>
            <a:r>
              <a:rPr lang="bg-BG" sz="2400" b="1" dirty="0" smtClean="0"/>
              <a:t>		10. </a:t>
            </a:r>
            <a:r>
              <a:rPr lang="bg-BG" sz="2400" dirty="0" smtClean="0"/>
              <a:t>Изисква се правилно отчитане на извършените разходи</a:t>
            </a:r>
            <a:r>
              <a:rPr lang="bg-BG" sz="2400" i="1" dirty="0" smtClean="0"/>
              <a:t> </a:t>
            </a:r>
            <a:r>
              <a:rPr lang="bg-BG" sz="2400" b="1" i="1" dirty="0" smtClean="0"/>
              <a:t>за вода, горива и енергия</a:t>
            </a:r>
            <a:r>
              <a:rPr lang="bg-BG" sz="2400" dirty="0" smtClean="0"/>
              <a:t> по </a:t>
            </a:r>
            <a:r>
              <a:rPr lang="bg-BG" sz="2400" b="1" dirty="0" smtClean="0"/>
              <a:t>§ 10-16</a:t>
            </a:r>
            <a:r>
              <a:rPr lang="bg-BG" sz="2400" dirty="0" smtClean="0"/>
              <a:t> </a:t>
            </a:r>
            <a:r>
              <a:rPr lang="bg-BG" sz="2400" i="1" dirty="0" smtClean="0"/>
              <a:t>„Вода, горива и енергия”</a:t>
            </a:r>
            <a:r>
              <a:rPr lang="bg-BG" sz="2400" dirty="0" smtClean="0"/>
              <a:t> и </a:t>
            </a:r>
            <a:r>
              <a:rPr lang="bg-BG" sz="2400" b="1" i="1" dirty="0" smtClean="0"/>
              <a:t>взаимовръзка </a:t>
            </a:r>
            <a:r>
              <a:rPr lang="bg-BG" sz="2400" dirty="0" smtClean="0"/>
              <a:t>със сумата, получена като аритметичен резултат от крайното дебитно салдо към 31 декември на счетоводна </a:t>
            </a:r>
            <a:r>
              <a:rPr lang="bg-BG" sz="2400" b="1" dirty="0" smtClean="0"/>
              <a:t>сметка 6010 </a:t>
            </a:r>
            <a:r>
              <a:rPr lang="bg-BG" sz="2400" i="1" dirty="0" smtClean="0"/>
              <a:t>„Разходи за горива, вода и енергия”</a:t>
            </a:r>
            <a:r>
              <a:rPr lang="bg-BG" sz="2400" dirty="0" smtClean="0"/>
              <a:t>,</a:t>
            </a:r>
            <a:r>
              <a:rPr lang="bg-BG" sz="2400" i="1" dirty="0" smtClean="0"/>
              <a:t> </a:t>
            </a:r>
            <a:r>
              <a:rPr lang="bg-BG" sz="2400" dirty="0" smtClean="0"/>
              <a:t>минус началното дебитно салдо на 01 януари на </a:t>
            </a:r>
            <a:r>
              <a:rPr lang="bg-BG" sz="2400" b="1" dirty="0" smtClean="0"/>
              <a:t>сметка 3020 </a:t>
            </a:r>
            <a:r>
              <a:rPr lang="bg-BG" sz="2400" i="1" dirty="0" smtClean="0"/>
              <a:t>„Материали”,</a:t>
            </a:r>
            <a:r>
              <a:rPr lang="bg-BG" sz="2400" dirty="0" smtClean="0"/>
              <a:t> </a:t>
            </a:r>
            <a:r>
              <a:rPr lang="bg-BG" sz="2400" dirty="0" err="1" smtClean="0"/>
              <a:t>подсметка</a:t>
            </a:r>
            <a:r>
              <a:rPr lang="bg-BG" sz="2400" dirty="0" smtClean="0"/>
              <a:t> „х” </a:t>
            </a:r>
            <a:r>
              <a:rPr lang="bg-BG" sz="2400" i="1" dirty="0" smtClean="0"/>
              <a:t>„Горива”</a:t>
            </a:r>
            <a:r>
              <a:rPr lang="bg-BG" sz="2400" dirty="0" smtClean="0"/>
              <a:t> плюс крайното дебитно салдо на същата </a:t>
            </a:r>
            <a:r>
              <a:rPr lang="bg-BG" sz="2400" dirty="0" err="1" smtClean="0"/>
              <a:t>подсметка</a:t>
            </a:r>
            <a:r>
              <a:rPr lang="bg-BG" sz="2400" dirty="0" smtClean="0"/>
              <a:t> съм 31 декември. </a:t>
            </a:r>
          </a:p>
          <a:p>
            <a:pPr algn="just">
              <a:buNone/>
            </a:pPr>
            <a:r>
              <a:rPr lang="bg-BG" sz="2400" dirty="0" smtClean="0"/>
              <a:t>		Влияние за разлика спрямо касовата основа оказват начислените разходи за месец декември от предходната година, но платени през текущата отчетна година и начислените в отчетната година, които ще се платят в следващата година в съответствие с указанията на МФ, дадени с т. 49 от ДДС № 20 от 2004 г.</a:t>
            </a:r>
            <a:endParaRPr lang="bg-B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36</a:t>
            </a:fld>
            <a:endParaRPr lang="bg-BG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592935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bg-BG" sz="2400" b="1" dirty="0" smtClean="0"/>
              <a:t>		11.</a:t>
            </a:r>
            <a:r>
              <a:rPr lang="bg-BG" sz="2400" dirty="0" smtClean="0"/>
              <a:t> Правилно отразяване на разходите на персонала за обучение - отчитат се по </a:t>
            </a:r>
            <a:r>
              <a:rPr lang="bg-BG" sz="2400" b="1" dirty="0" smtClean="0"/>
              <a:t>§</a:t>
            </a:r>
            <a:r>
              <a:rPr lang="bg-BG" sz="2400" dirty="0" smtClean="0"/>
              <a:t> </a:t>
            </a:r>
            <a:r>
              <a:rPr lang="bg-BG" sz="2400" b="1" dirty="0" smtClean="0"/>
              <a:t>10-20</a:t>
            </a:r>
            <a:r>
              <a:rPr lang="bg-BG" sz="2400" dirty="0" smtClean="0"/>
              <a:t> „</a:t>
            </a:r>
            <a:r>
              <a:rPr lang="bg-BG" sz="2400" i="1" dirty="0" smtClean="0"/>
              <a:t>Разходи за външни услуги”</a:t>
            </a:r>
            <a:r>
              <a:rPr lang="bg-BG" sz="2400" dirty="0" smtClean="0"/>
              <a:t> и по дебита на </a:t>
            </a:r>
            <a:r>
              <a:rPr lang="bg-BG" sz="2400" b="1" dirty="0" smtClean="0"/>
              <a:t>сметка 6025</a:t>
            </a:r>
            <a:r>
              <a:rPr lang="bg-BG" sz="2400" dirty="0" smtClean="0"/>
              <a:t> </a:t>
            </a:r>
            <a:r>
              <a:rPr lang="bg-BG" sz="2400" i="1" dirty="0" smtClean="0"/>
              <a:t>„Разходи за квалификация и преквалификация на персонала”</a:t>
            </a:r>
            <a:r>
              <a:rPr lang="bg-BG" sz="2400" dirty="0" smtClean="0"/>
              <a:t>, когато обучението е осъществено от външен изпълнител и е налице документална обоснованост (фактура). </a:t>
            </a:r>
          </a:p>
          <a:p>
            <a:pPr algn="just">
              <a:buNone/>
            </a:pPr>
            <a:r>
              <a:rPr lang="bg-BG" sz="2400" dirty="0" smtClean="0"/>
              <a:t>		В случаите на обучение на служителите в бюджетната организация, разходите за закупените учебни материали и пособия се отчитат по </a:t>
            </a:r>
            <a:r>
              <a:rPr lang="bg-BG" sz="2400" b="1" dirty="0" smtClean="0"/>
              <a:t>§ 10-14 </a:t>
            </a:r>
            <a:r>
              <a:rPr lang="bg-BG" sz="2400" i="1" dirty="0" smtClean="0"/>
              <a:t>„Учебни и научноизследователски разходи и книги за библиотеките”</a:t>
            </a:r>
            <a:r>
              <a:rPr lang="bg-BG" sz="2400" b="1" dirty="0" smtClean="0"/>
              <a:t> </a:t>
            </a:r>
            <a:r>
              <a:rPr lang="bg-BG" sz="2400" dirty="0" smtClean="0"/>
              <a:t>и по</a:t>
            </a:r>
            <a:r>
              <a:rPr lang="bg-BG" sz="2400" b="1" dirty="0" smtClean="0"/>
              <a:t> сметка 6014 </a:t>
            </a:r>
            <a:r>
              <a:rPr lang="bg-BG" sz="2400" dirty="0" smtClean="0"/>
              <a:t>„</a:t>
            </a:r>
            <a:r>
              <a:rPr lang="bg-BG" sz="2400" i="1" dirty="0" smtClean="0"/>
              <a:t>Разходи за учебни материали и помагала”.</a:t>
            </a:r>
          </a:p>
          <a:p>
            <a:pPr algn="just">
              <a:buNone/>
            </a:pPr>
            <a:r>
              <a:rPr lang="bg-BG" sz="2400" dirty="0" smtClean="0"/>
              <a:t>		 В случаите на командировка с цел обучение извън седалището на работното място, разходите (пътни, дневни и квартирни) се отчитат като разходи за командировка, а разходите за наетото помещение (</a:t>
            </a:r>
            <a:r>
              <a:rPr lang="bg-BG" sz="2400" dirty="0" err="1" smtClean="0"/>
              <a:t>конферентна</a:t>
            </a:r>
            <a:r>
              <a:rPr lang="bg-BG" sz="2400" dirty="0" smtClean="0"/>
              <a:t> зала) – като разходи за външни услуги.</a:t>
            </a:r>
          </a:p>
          <a:p>
            <a:pPr algn="just">
              <a:buNone/>
            </a:pPr>
            <a:r>
              <a:rPr lang="bg-BG" sz="2400" b="1" dirty="0" smtClean="0"/>
              <a:t> 		12.</a:t>
            </a:r>
            <a:r>
              <a:rPr lang="bg-BG" sz="2400" dirty="0" smtClean="0"/>
              <a:t> Правилно отчитане на разходите за текущ ремонт с характер на външна услуга по </a:t>
            </a:r>
            <a:r>
              <a:rPr lang="bg-BG" sz="2400" b="1" dirty="0" smtClean="0"/>
              <a:t>§ 10-30</a:t>
            </a:r>
            <a:r>
              <a:rPr lang="bg-BG" sz="2400" dirty="0" smtClean="0"/>
              <a:t> </a:t>
            </a:r>
            <a:r>
              <a:rPr lang="bg-BG" sz="2400" i="1" dirty="0" smtClean="0"/>
              <a:t>„Текущ ремонт”</a:t>
            </a:r>
            <a:r>
              <a:rPr lang="bg-BG" sz="2400" dirty="0" smtClean="0"/>
              <a:t> и </a:t>
            </a:r>
            <a:r>
              <a:rPr lang="bg-BG" sz="2400" b="1" i="1" dirty="0" smtClean="0"/>
              <a:t>взаимовръзка</a:t>
            </a:r>
            <a:r>
              <a:rPr lang="bg-BG" sz="2400" i="1" dirty="0" smtClean="0"/>
              <a:t> (или </a:t>
            </a:r>
            <a:r>
              <a:rPr lang="bg-BG" sz="2400" b="1" i="1" dirty="0" smtClean="0"/>
              <a:t>равенство</a:t>
            </a:r>
            <a:r>
              <a:rPr lang="bg-BG" sz="2400" i="1" dirty="0" smtClean="0"/>
              <a:t>,</a:t>
            </a:r>
            <a:r>
              <a:rPr lang="bg-BG" sz="2400" dirty="0" smtClean="0"/>
              <a:t> когато няма неразплатени разходи) с отразените суми по счетоводна </a:t>
            </a:r>
            <a:r>
              <a:rPr lang="bg-BG" sz="2400" b="1" dirty="0" smtClean="0"/>
              <a:t>сметка 6021</a:t>
            </a:r>
            <a:r>
              <a:rPr lang="bg-BG" sz="2400" dirty="0" smtClean="0"/>
              <a:t> </a:t>
            </a:r>
            <a:r>
              <a:rPr lang="bg-BG" sz="2400" i="1" dirty="0" smtClean="0"/>
              <a:t>„Разходи за текущ ремонт”</a:t>
            </a:r>
            <a:r>
              <a:rPr lang="bg-BG" sz="2400" dirty="0" smtClean="0"/>
              <a:t>.</a:t>
            </a:r>
            <a:endParaRPr lang="bg-B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37</a:t>
            </a:fld>
            <a:endParaRPr lang="bg-BG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14290"/>
            <a:ext cx="8686800" cy="64294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endParaRPr lang="bg-BG" sz="2000" dirty="0" smtClean="0"/>
          </a:p>
          <a:p>
            <a:pPr algn="just">
              <a:buNone/>
            </a:pPr>
            <a:r>
              <a:rPr lang="bg-BG" sz="2000" b="1" dirty="0" smtClean="0"/>
              <a:t>		13. </a:t>
            </a:r>
            <a:r>
              <a:rPr lang="bg-BG" sz="2000" dirty="0" smtClean="0"/>
              <a:t>В случаите, когато бюджетните организации</a:t>
            </a:r>
            <a:r>
              <a:rPr lang="bg-BG" sz="2000" i="1" dirty="0" smtClean="0"/>
              <a:t> </a:t>
            </a:r>
            <a:r>
              <a:rPr lang="bg-BG" sz="2000" dirty="0" smtClean="0"/>
              <a:t>заплащат такса</a:t>
            </a:r>
            <a:r>
              <a:rPr lang="bg-BG" sz="2000" i="1" dirty="0" smtClean="0"/>
              <a:t> </a:t>
            </a:r>
            <a:r>
              <a:rPr lang="bg-BG" sz="2000" dirty="0" smtClean="0"/>
              <a:t>за подлежащи на обнародване обявления, съобщения и др. известия в </a:t>
            </a:r>
            <a:r>
              <a:rPr lang="bg-BG" sz="2000" b="1" i="1" dirty="0" smtClean="0"/>
              <a:t>неофициалния раздел </a:t>
            </a:r>
            <a:r>
              <a:rPr lang="bg-BG" sz="2000" dirty="0" smtClean="0"/>
              <a:t>на „Държавен вестник“, регламентирана в чл. 7, ал. 1 от Закона за „Държавен вестник“ (ЗДВ) в размер, определен от председателя на Народното събрание с разпореждане на основание на чл. 9, ал. 2 от ЗДВ, и същите постъпват по бюджета на Народното събрание, разходите за задължителното обнародване на обяви в „Държавен вестник“, заплащани чрез тези такси, по същество представляват държавна такса и следва да се отчитат </a:t>
            </a:r>
            <a:r>
              <a:rPr lang="bg-BG" sz="2000" b="1" i="1" dirty="0" smtClean="0"/>
              <a:t>като държавни такси на касова основа</a:t>
            </a:r>
            <a:r>
              <a:rPr lang="bg-BG" sz="2000" i="1" dirty="0" smtClean="0"/>
              <a:t> </a:t>
            </a:r>
            <a:r>
              <a:rPr lang="bg-BG" sz="2000" dirty="0" smtClean="0"/>
              <a:t>по </a:t>
            </a:r>
            <a:r>
              <a:rPr lang="bg-BG" sz="2000" b="1" u="sng" dirty="0" smtClean="0"/>
              <a:t>§ 19-01 </a:t>
            </a:r>
            <a:r>
              <a:rPr lang="bg-BG" sz="2000" i="1" dirty="0" smtClean="0"/>
              <a:t>„Платени държавни данъци, такси, наказателни  лихви и административни санкции</a:t>
            </a:r>
            <a:r>
              <a:rPr lang="bg-BG" sz="2000" dirty="0" smtClean="0"/>
              <a:t>”, а на начислена основа</a:t>
            </a:r>
            <a:r>
              <a:rPr lang="bg-BG" sz="2000" i="1" dirty="0" smtClean="0"/>
              <a:t> </a:t>
            </a:r>
            <a:r>
              <a:rPr lang="bg-BG" sz="2000" dirty="0" smtClean="0"/>
              <a:t>– по </a:t>
            </a:r>
            <a:r>
              <a:rPr lang="bg-BG" sz="2000" b="1" u="sng" dirty="0" smtClean="0"/>
              <a:t>сметка 6061 </a:t>
            </a:r>
            <a:r>
              <a:rPr lang="bg-BG" sz="2000" dirty="0" smtClean="0"/>
              <a:t>„</a:t>
            </a:r>
            <a:r>
              <a:rPr lang="bg-BG" sz="2000" i="1" dirty="0" smtClean="0"/>
              <a:t>Разходи за държавни такси” </a:t>
            </a:r>
            <a:r>
              <a:rPr lang="bg-BG" sz="2000" dirty="0" smtClean="0"/>
              <a:t>от СБО. </a:t>
            </a:r>
          </a:p>
          <a:p>
            <a:pPr algn="just">
              <a:buNone/>
            </a:pPr>
            <a:r>
              <a:rPr lang="bg-BG" sz="2000" dirty="0" smtClean="0"/>
              <a:t>		Правилно отчитане на платените от бюджетната организация ДДС, акцизи, мита и митнически сборове </a:t>
            </a:r>
            <a:r>
              <a:rPr lang="bg-BG" sz="2000" b="1" i="1" u="sng" dirty="0" smtClean="0"/>
              <a:t>при внос</a:t>
            </a:r>
            <a:r>
              <a:rPr lang="bg-BG" sz="2000" u="sng" dirty="0" smtClean="0"/>
              <a:t> </a:t>
            </a:r>
            <a:r>
              <a:rPr lang="bg-BG" sz="2000" b="1" i="1" u="sng" dirty="0" smtClean="0"/>
              <a:t>по разходен </a:t>
            </a:r>
            <a:r>
              <a:rPr lang="bg-BG" sz="2000" b="1" u="sng" dirty="0" smtClean="0"/>
              <a:t>§ 19-01 </a:t>
            </a:r>
            <a:r>
              <a:rPr lang="bg-BG" sz="2000" i="1" dirty="0" smtClean="0"/>
              <a:t>„Платени държавни данъци,  такси, наказателни лихви и административни санкции”</a:t>
            </a:r>
            <a:r>
              <a:rPr lang="bg-BG" sz="2000" dirty="0" smtClean="0"/>
              <a:t> със знак (+).</a:t>
            </a:r>
          </a:p>
          <a:p>
            <a:pPr algn="just">
              <a:buNone/>
            </a:pPr>
            <a:r>
              <a:rPr lang="bg-BG" sz="2000" dirty="0" smtClean="0"/>
              <a:t>		</a:t>
            </a:r>
          </a:p>
          <a:p>
            <a:pPr algn="just">
              <a:buNone/>
            </a:pPr>
            <a:endParaRPr lang="bg-BG" sz="1800" dirty="0" smtClean="0"/>
          </a:p>
          <a:p>
            <a:pPr algn="just">
              <a:buNone/>
            </a:pPr>
            <a:endParaRPr lang="bg-BG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38</a:t>
            </a:fld>
            <a:endParaRPr lang="bg-BG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1436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>
              <a:buNone/>
            </a:pPr>
            <a:endParaRPr lang="bg-BG" dirty="0" smtClean="0"/>
          </a:p>
          <a:p>
            <a:pPr algn="just">
              <a:buNone/>
            </a:pPr>
            <a:r>
              <a:rPr lang="bg-BG" dirty="0" smtClean="0"/>
              <a:t>		Правилно отчитане на </a:t>
            </a:r>
            <a:r>
              <a:rPr lang="bg-BG" b="1" i="1" u="sng" dirty="0" smtClean="0"/>
              <a:t>възстановения данъчен кредит</a:t>
            </a:r>
            <a:r>
              <a:rPr lang="bg-BG" u="sng" dirty="0" smtClean="0"/>
              <a:t> по </a:t>
            </a:r>
            <a:r>
              <a:rPr lang="bg-BG" b="1" u="sng" dirty="0" smtClean="0"/>
              <a:t>§ 19-01 </a:t>
            </a:r>
            <a:r>
              <a:rPr lang="bg-BG" i="1" dirty="0" smtClean="0"/>
              <a:t>„Платени държавни данъци,  такси, наказателни лихви и административни санкции”</a:t>
            </a:r>
            <a:r>
              <a:rPr lang="bg-BG" dirty="0" smtClean="0"/>
              <a:t> със знак (-);</a:t>
            </a:r>
          </a:p>
          <a:p>
            <a:pPr algn="just">
              <a:buNone/>
            </a:pPr>
            <a:r>
              <a:rPr lang="bg-BG" dirty="0" smtClean="0"/>
              <a:t>		Използване на правото на подлежащия на връщане данъчен кредит да се </a:t>
            </a:r>
            <a:r>
              <a:rPr lang="bg-BG" b="1" i="1" u="sng" dirty="0" smtClean="0"/>
              <a:t>прихваща</a:t>
            </a:r>
            <a:r>
              <a:rPr lang="bg-BG" u="sng" dirty="0" smtClean="0"/>
              <a:t> </a:t>
            </a:r>
            <a:r>
              <a:rPr lang="bg-BG" dirty="0" smtClean="0"/>
              <a:t>с дължимо публично държавно вземане в намаление на </a:t>
            </a:r>
            <a:r>
              <a:rPr lang="bg-BG" b="1" dirty="0" smtClean="0"/>
              <a:t>§ 19-01 </a:t>
            </a:r>
            <a:r>
              <a:rPr lang="bg-BG" i="1" dirty="0" smtClean="0"/>
              <a:t>„Платени държавни данъци,  такси, наказателни лихви и административни санкции”</a:t>
            </a:r>
            <a:r>
              <a:rPr lang="bg-BG" dirty="0" smtClean="0"/>
              <a:t> със знак</a:t>
            </a:r>
            <a:r>
              <a:rPr lang="bg-BG" b="1" dirty="0" smtClean="0"/>
              <a:t> </a:t>
            </a:r>
            <a:r>
              <a:rPr lang="bg-BG" dirty="0" smtClean="0"/>
              <a:t>(-) и в кореспондиращо записване по съответния параграф, по който подлежи на отчитане надвнесеното вземане.</a:t>
            </a:r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39</a:t>
            </a:fld>
            <a:endParaRPr lang="bg-BG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61436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>
              <a:buNone/>
            </a:pPr>
            <a:endParaRPr lang="bg-BG" b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           Разходите в общината като първостепенен разпоредител с бюджет и нейните второстепенни/третостепенни разпоредители са основен обект на счетоводно отчитане. За отчитането на разходите по икономически елементи в СБО са предвидени сметки от </a:t>
            </a:r>
            <a:r>
              <a:rPr lang="bg-BG" b="1" dirty="0" smtClean="0">
                <a:solidFill>
                  <a:schemeClr val="tx1"/>
                </a:solidFill>
              </a:rPr>
              <a:t>раздел 6</a:t>
            </a:r>
            <a:r>
              <a:rPr lang="bg-BG" dirty="0" smtClean="0">
                <a:solidFill>
                  <a:schemeClr val="tx1"/>
                </a:solidFill>
              </a:rPr>
              <a:t> </a:t>
            </a:r>
            <a:r>
              <a:rPr lang="bg-BG" i="1" dirty="0" smtClean="0">
                <a:solidFill>
                  <a:schemeClr val="tx1"/>
                </a:solidFill>
              </a:rPr>
              <a:t>„Сметки за разходи”</a:t>
            </a:r>
            <a:r>
              <a:rPr lang="bg-BG" dirty="0" smtClean="0">
                <a:solidFill>
                  <a:schemeClr val="tx1"/>
                </a:solidFill>
              </a:rPr>
              <a:t> в следните групи:</a:t>
            </a:r>
          </a:p>
          <a:p>
            <a:pPr algn="just">
              <a:buNone/>
            </a:pPr>
            <a:endParaRPr lang="bg-BG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	Сметки от група 60 </a:t>
            </a:r>
            <a:r>
              <a:rPr lang="bg-BG" i="1" dirty="0" smtClean="0">
                <a:solidFill>
                  <a:schemeClr val="tx1"/>
                </a:solidFill>
              </a:rPr>
              <a:t>Разходи по икономически елементи</a:t>
            </a:r>
            <a:endParaRPr lang="bg-BG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	Сметки от група 61 </a:t>
            </a:r>
            <a:r>
              <a:rPr lang="bg-BG" i="1" dirty="0" smtClean="0">
                <a:solidFill>
                  <a:schemeClr val="tx1"/>
                </a:solidFill>
              </a:rPr>
              <a:t>Отчетна стойност на продадени запаси, дълготрайни активи и конфискувано и придобито по залог имущество</a:t>
            </a:r>
            <a:endParaRPr lang="bg-BG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	Сметки от група 62 </a:t>
            </a:r>
            <a:r>
              <a:rPr lang="bg-BG" i="1" dirty="0" smtClean="0">
                <a:solidFill>
                  <a:schemeClr val="tx1"/>
                </a:solidFill>
              </a:rPr>
              <a:t>Разходи за лихви и финансови услуги</a:t>
            </a:r>
            <a:endParaRPr lang="bg-BG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	Сметки от група 64 </a:t>
            </a:r>
            <a:r>
              <a:rPr lang="bg-BG" i="1" dirty="0" smtClean="0">
                <a:solidFill>
                  <a:schemeClr val="tx1"/>
                </a:solidFill>
              </a:rPr>
              <a:t>Пенсии, социални помощи и обезщетения, субсидии и капиталови трансфери</a:t>
            </a:r>
            <a:endParaRPr lang="bg-BG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	Сметки от група 65 </a:t>
            </a:r>
            <a:r>
              <a:rPr lang="bg-BG" i="1" dirty="0" smtClean="0">
                <a:solidFill>
                  <a:schemeClr val="tx1"/>
                </a:solidFill>
              </a:rPr>
              <a:t>Разходи за придобиване на активи, текущ и основен ремонт по стопански начин</a:t>
            </a:r>
            <a:endParaRPr lang="bg-BG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	Сметки от група 67 </a:t>
            </a:r>
            <a:r>
              <a:rPr lang="bg-BG" i="1" dirty="0" smtClean="0">
                <a:solidFill>
                  <a:schemeClr val="tx1"/>
                </a:solidFill>
              </a:rPr>
              <a:t>Разходи за провизии – нето</a:t>
            </a:r>
            <a:endParaRPr lang="bg-BG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	Сметки от група 69 </a:t>
            </a:r>
            <a:r>
              <a:rPr lang="bg-BG" i="1" dirty="0" smtClean="0">
                <a:solidFill>
                  <a:schemeClr val="tx1"/>
                </a:solidFill>
              </a:rPr>
              <a:t>Намаление на нетните активи от други събития</a:t>
            </a:r>
            <a:endParaRPr lang="bg-BG" dirty="0" smtClean="0">
              <a:solidFill>
                <a:schemeClr val="tx1"/>
              </a:solidFill>
            </a:endParaRPr>
          </a:p>
          <a:p>
            <a:endParaRPr lang="bg-BG" dirty="0" smtClean="0"/>
          </a:p>
          <a:p>
            <a:pPr algn="just"/>
            <a:endParaRPr lang="bg-BG" dirty="0" smtClean="0">
              <a:solidFill>
                <a:schemeClr val="tx1"/>
              </a:solidFill>
            </a:endParaRP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4</a:t>
            </a:fld>
            <a:endParaRPr lang="bg-BG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642918"/>
            <a:ext cx="8686800" cy="571504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bg-BG" b="1" dirty="0" smtClean="0"/>
              <a:t>		15. </a:t>
            </a:r>
            <a:r>
              <a:rPr lang="bg-BG" dirty="0" smtClean="0"/>
              <a:t>В случаите, когато общините заплащат такси, които независимо че са нормативно регламентирани по отделни закони с тарифи, не постъпват и не се отчитат като приходи по консолидираната фискална програма, заплащането се третира като цена за </a:t>
            </a:r>
            <a:r>
              <a:rPr lang="bg-BG" b="1" i="1" dirty="0" smtClean="0"/>
              <a:t>предоставяне на услуга</a:t>
            </a:r>
            <a:r>
              <a:rPr lang="bg-BG" i="1" dirty="0" smtClean="0"/>
              <a:t> </a:t>
            </a:r>
            <a:r>
              <a:rPr lang="bg-BG" dirty="0" smtClean="0"/>
              <a:t>(</a:t>
            </a:r>
            <a:r>
              <a:rPr lang="bg-BG" i="1" dirty="0" smtClean="0"/>
              <a:t>например</a:t>
            </a:r>
            <a:r>
              <a:rPr lang="bg-BG" dirty="0" smtClean="0"/>
              <a:t> </a:t>
            </a:r>
            <a:r>
              <a:rPr lang="bg-BG" i="1" dirty="0" smtClean="0"/>
              <a:t>нотариални такси, таксите за частни съдебни изпълнители, съобщения в ежедневници и др. подобни)</a:t>
            </a:r>
            <a:r>
              <a:rPr lang="bg-BG" dirty="0" smtClean="0"/>
              <a:t> и се отчита като разходи за външни услуги, съответно на касова основа</a:t>
            </a:r>
            <a:r>
              <a:rPr lang="bg-BG" i="1" dirty="0" smtClean="0"/>
              <a:t> </a:t>
            </a:r>
            <a:r>
              <a:rPr lang="bg-BG" dirty="0" smtClean="0"/>
              <a:t>– по </a:t>
            </a:r>
            <a:r>
              <a:rPr lang="bg-BG" b="1" u="sng" dirty="0" smtClean="0"/>
              <a:t>§ 10-20</a:t>
            </a:r>
            <a:r>
              <a:rPr lang="bg-BG" dirty="0" smtClean="0"/>
              <a:t>, а на начислена основа</a:t>
            </a:r>
            <a:r>
              <a:rPr lang="bg-BG" i="1" dirty="0" smtClean="0"/>
              <a:t> </a:t>
            </a:r>
            <a:r>
              <a:rPr lang="bg-BG" dirty="0" smtClean="0"/>
              <a:t>– по </a:t>
            </a:r>
            <a:r>
              <a:rPr lang="bg-BG" b="1" u="sng" dirty="0" smtClean="0"/>
              <a:t>сметка 6029 </a:t>
            </a:r>
            <a:r>
              <a:rPr lang="bg-BG" i="1" dirty="0" smtClean="0"/>
              <a:t>„Други разходи за външни услуги”</a:t>
            </a:r>
            <a:r>
              <a:rPr lang="bg-BG" dirty="0" smtClean="0"/>
              <a:t>.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40</a:t>
            </a:fld>
            <a:endParaRPr lang="bg-BG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07223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just">
              <a:buNone/>
            </a:pPr>
            <a:r>
              <a:rPr lang="bg-BG" sz="2000" b="1" dirty="0" smtClean="0"/>
              <a:t>		</a:t>
            </a:r>
          </a:p>
          <a:p>
            <a:pPr algn="just">
              <a:buNone/>
            </a:pPr>
            <a:r>
              <a:rPr lang="bg-BG" sz="2000" b="1" dirty="0" smtClean="0"/>
              <a:t>		 </a:t>
            </a:r>
            <a:r>
              <a:rPr lang="bg-BG" sz="2400" b="1" dirty="0" smtClean="0"/>
              <a:t>16.</a:t>
            </a:r>
            <a:r>
              <a:rPr lang="bg-BG" sz="2400" dirty="0" smtClean="0"/>
              <a:t> Изисква се правилно отчитане на </a:t>
            </a:r>
            <a:r>
              <a:rPr lang="bg-BG" sz="2400" b="1" i="1" dirty="0" smtClean="0"/>
              <a:t>разходите за командировка</a:t>
            </a:r>
            <a:r>
              <a:rPr lang="bg-BG" sz="2400" dirty="0" smtClean="0"/>
              <a:t> по </a:t>
            </a:r>
            <a:r>
              <a:rPr lang="bg-BG" sz="2400" b="1" dirty="0" smtClean="0"/>
              <a:t>§ 10-51</a:t>
            </a:r>
            <a:r>
              <a:rPr lang="bg-BG" sz="2400" dirty="0" smtClean="0"/>
              <a:t> </a:t>
            </a:r>
            <a:r>
              <a:rPr lang="bg-BG" sz="2400" i="1" dirty="0" smtClean="0"/>
              <a:t>„Командировки в страната”,</a:t>
            </a:r>
            <a:r>
              <a:rPr lang="bg-BG" sz="2400" dirty="0" smtClean="0"/>
              <a:t> </a:t>
            </a:r>
            <a:r>
              <a:rPr lang="bg-BG" sz="2400" b="1" dirty="0" smtClean="0"/>
              <a:t>§ 10-52</a:t>
            </a:r>
            <a:r>
              <a:rPr lang="bg-BG" sz="2400" dirty="0" smtClean="0"/>
              <a:t> </a:t>
            </a:r>
            <a:r>
              <a:rPr lang="bg-BG" sz="2400" i="1" dirty="0" smtClean="0"/>
              <a:t>„Краткосрочни командировки в чужбина”</a:t>
            </a:r>
            <a:r>
              <a:rPr lang="bg-BG" sz="2400" dirty="0" smtClean="0"/>
              <a:t> и</a:t>
            </a:r>
            <a:r>
              <a:rPr lang="bg-BG" sz="2400" b="1" dirty="0" smtClean="0"/>
              <a:t>   § 10-53</a:t>
            </a:r>
            <a:r>
              <a:rPr lang="bg-BG" sz="2400" dirty="0" smtClean="0"/>
              <a:t> </a:t>
            </a:r>
            <a:r>
              <a:rPr lang="bg-BG" sz="2400" i="1" dirty="0" smtClean="0"/>
              <a:t>„Дългосрочни командировки в чужбина”</a:t>
            </a:r>
            <a:r>
              <a:rPr lang="bg-BG" sz="2400" dirty="0" smtClean="0"/>
              <a:t> в съответствие с вида на командировката</a:t>
            </a:r>
            <a:r>
              <a:rPr lang="bg-BG" sz="2400" i="1" dirty="0" smtClean="0"/>
              <a:t> </a:t>
            </a:r>
            <a:r>
              <a:rPr lang="bg-BG" sz="2400" dirty="0" smtClean="0"/>
              <a:t>и </a:t>
            </a:r>
            <a:r>
              <a:rPr lang="bg-BG" sz="2400" b="1" i="1" dirty="0" smtClean="0"/>
              <a:t>взаимовръзка</a:t>
            </a:r>
            <a:r>
              <a:rPr lang="bg-BG" sz="2400" b="1" dirty="0" smtClean="0"/>
              <a:t> </a:t>
            </a:r>
            <a:r>
              <a:rPr lang="bg-BG" sz="2400" dirty="0" smtClean="0"/>
              <a:t>със съответните счетоводни сметки за начисляване на разходите за командировки - </a:t>
            </a:r>
            <a:r>
              <a:rPr lang="bg-BG" sz="2400" b="1" dirty="0" smtClean="0"/>
              <a:t>6093</a:t>
            </a:r>
            <a:r>
              <a:rPr lang="bg-BG" sz="2400" dirty="0" smtClean="0"/>
              <a:t> </a:t>
            </a:r>
            <a:r>
              <a:rPr lang="bg-BG" sz="2400" i="1" dirty="0" smtClean="0"/>
              <a:t>„Разходи за командировки в страната”</a:t>
            </a:r>
            <a:r>
              <a:rPr lang="bg-BG" sz="2400" dirty="0" smtClean="0"/>
              <a:t> и </a:t>
            </a:r>
            <a:r>
              <a:rPr lang="bg-BG" sz="2400" b="1" dirty="0" smtClean="0"/>
              <a:t>6094 </a:t>
            </a:r>
            <a:r>
              <a:rPr lang="bg-BG" sz="2400" i="1" dirty="0" smtClean="0"/>
              <a:t>„Разходи за командировки в чужбина”. </a:t>
            </a:r>
          </a:p>
          <a:p>
            <a:pPr algn="just">
              <a:buNone/>
            </a:pPr>
            <a:endParaRPr lang="bg-BG" sz="2400" dirty="0" smtClean="0"/>
          </a:p>
          <a:p>
            <a:pPr algn="just">
              <a:buNone/>
            </a:pPr>
            <a:r>
              <a:rPr lang="bg-BG" sz="2400" dirty="0" smtClean="0"/>
              <a:t>		Обективна причина за наличие на </a:t>
            </a:r>
            <a:r>
              <a:rPr lang="bg-BG" sz="2400" b="1" dirty="0" smtClean="0"/>
              <a:t>разлика</a:t>
            </a:r>
            <a:r>
              <a:rPr lang="bg-BG" sz="2400" dirty="0" smtClean="0"/>
              <a:t> между отчетените суми по </a:t>
            </a:r>
            <a:r>
              <a:rPr lang="bg-BG" sz="2400" dirty="0" err="1" smtClean="0"/>
              <a:t>подпараграфа</a:t>
            </a:r>
            <a:r>
              <a:rPr lang="bg-BG" sz="2400" dirty="0" smtClean="0"/>
              <a:t> и сметките са получените аванси от подотчетни  лица през предходната година и отчетени през текущата година, както и получените аванси през текущата година, но отчетени в следващия отчетен период.</a:t>
            </a:r>
          </a:p>
          <a:p>
            <a:pPr algn="just">
              <a:buNone/>
            </a:pPr>
            <a:endParaRPr lang="bg-BG" sz="2200" dirty="0" smtClean="0"/>
          </a:p>
          <a:p>
            <a:pPr>
              <a:buNone/>
            </a:pPr>
            <a:r>
              <a:rPr lang="bg-BG" sz="2200" dirty="0" smtClean="0"/>
              <a:t>		</a:t>
            </a:r>
            <a:endParaRPr lang="bg-BG" sz="2200" b="1" dirty="0" smtClean="0"/>
          </a:p>
          <a:p>
            <a:pPr>
              <a:buNone/>
            </a:pPr>
            <a:endParaRPr lang="bg-BG" sz="2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41</a:t>
            </a:fld>
            <a:endParaRPr lang="bg-BG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621510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bg-BG" b="1" dirty="0" smtClean="0"/>
              <a:t> 		17.</a:t>
            </a:r>
            <a:r>
              <a:rPr lang="bg-BG" dirty="0" smtClean="0"/>
              <a:t> Изисква се правилно отчитане на изразходваните средства за </a:t>
            </a:r>
            <a:r>
              <a:rPr lang="bg-BG" b="1" i="1" dirty="0" smtClean="0"/>
              <a:t>застраховки</a:t>
            </a:r>
            <a:r>
              <a:rPr lang="bg-BG" dirty="0" smtClean="0"/>
              <a:t> по   </a:t>
            </a:r>
            <a:r>
              <a:rPr lang="bg-BG" b="1" dirty="0" smtClean="0"/>
              <a:t>§ 10-62</a:t>
            </a:r>
            <a:r>
              <a:rPr lang="bg-BG" dirty="0" smtClean="0"/>
              <a:t> </a:t>
            </a:r>
            <a:r>
              <a:rPr lang="bg-BG" i="1" dirty="0" smtClean="0"/>
              <a:t>„Разходи за застраховки”</a:t>
            </a:r>
            <a:r>
              <a:rPr lang="bg-BG" dirty="0" smtClean="0"/>
              <a:t>, когато са преведени на застрахователните институти, включително и в случаите на сключени застраховки при командировки на служители в чужбина. По </a:t>
            </a:r>
            <a:r>
              <a:rPr lang="bg-BG" b="1" dirty="0" smtClean="0"/>
              <a:t>сметка 6203</a:t>
            </a:r>
            <a:r>
              <a:rPr lang="bg-BG" dirty="0" smtClean="0"/>
              <a:t> </a:t>
            </a:r>
            <a:r>
              <a:rPr lang="bg-BG" i="1" dirty="0" smtClean="0"/>
              <a:t>„Разходи за застраховане” </a:t>
            </a:r>
            <a:r>
              <a:rPr lang="bg-BG" dirty="0" smtClean="0"/>
              <a:t>разходите се начисляват в периода, за който се отнасят.</a:t>
            </a:r>
          </a:p>
          <a:p>
            <a:pPr algn="just">
              <a:buNone/>
            </a:pPr>
            <a:r>
              <a:rPr lang="bg-BG" dirty="0" smtClean="0"/>
              <a:t>        	При плащане на разходите в  отчетната година, когато се отнасят за бъдещ отчетен период, същите се отчитат като предоставени аванси по </a:t>
            </a:r>
            <a:r>
              <a:rPr lang="bg-BG" b="1" dirty="0" smtClean="0"/>
              <a:t>сметка 4020</a:t>
            </a:r>
            <a:r>
              <a:rPr lang="bg-BG" dirty="0" smtClean="0"/>
              <a:t> </a:t>
            </a:r>
            <a:r>
              <a:rPr lang="bg-BG" i="1" dirty="0" smtClean="0"/>
              <a:t>„Доставчици по аванси от страната</a:t>
            </a:r>
            <a:r>
              <a:rPr lang="bg-BG" dirty="0" smtClean="0"/>
              <a:t>”. В следващата година се отчитат като разход:</a:t>
            </a:r>
          </a:p>
          <a:p>
            <a:pPr algn="just">
              <a:buNone/>
            </a:pPr>
            <a:r>
              <a:rPr lang="bg-BG" dirty="0" smtClean="0"/>
              <a:t>		С  вноските в застрахователните институти се съставя статията:</a:t>
            </a:r>
          </a:p>
          <a:p>
            <a:pPr algn="just">
              <a:buNone/>
            </a:pPr>
            <a:r>
              <a:rPr lang="bg-BG" dirty="0" smtClean="0"/>
              <a:t>	</a:t>
            </a:r>
            <a:r>
              <a:rPr lang="bg-BG" b="1" dirty="0" smtClean="0"/>
              <a:t>Д-т с/</a:t>
            </a:r>
            <a:r>
              <a:rPr lang="bg-BG" b="1" dirty="0" err="1" smtClean="0"/>
              <a:t>ка</a:t>
            </a:r>
            <a:r>
              <a:rPr lang="bg-BG" b="1" dirty="0" smtClean="0"/>
              <a:t> 4020</a:t>
            </a:r>
            <a:r>
              <a:rPr lang="bg-BG" dirty="0" smtClean="0"/>
              <a:t> </a:t>
            </a:r>
            <a:r>
              <a:rPr lang="bg-BG" i="1" dirty="0" smtClean="0"/>
              <a:t>Доставчици по аванси от страната</a:t>
            </a:r>
            <a:endParaRPr lang="bg-BG" dirty="0" smtClean="0"/>
          </a:p>
          <a:p>
            <a:pPr algn="just">
              <a:buNone/>
            </a:pPr>
            <a:r>
              <a:rPr lang="bg-BG" dirty="0" smtClean="0"/>
              <a:t>                    </a:t>
            </a:r>
            <a:r>
              <a:rPr lang="bg-BG" b="1" dirty="0" smtClean="0"/>
              <a:t>К-т с/</a:t>
            </a:r>
            <a:r>
              <a:rPr lang="bg-BG" b="1" dirty="0" err="1" smtClean="0"/>
              <a:t>ка</a:t>
            </a:r>
            <a:r>
              <a:rPr lang="bg-BG" b="1" dirty="0" smtClean="0"/>
              <a:t> 5013</a:t>
            </a:r>
            <a:r>
              <a:rPr lang="bg-BG" dirty="0" smtClean="0"/>
              <a:t> </a:t>
            </a:r>
            <a:r>
              <a:rPr lang="bg-BG" i="1" dirty="0" smtClean="0"/>
              <a:t>Текущи банкови сметки в  левове</a:t>
            </a:r>
            <a:endParaRPr lang="bg-BG" dirty="0" smtClean="0"/>
          </a:p>
          <a:p>
            <a:pPr algn="just">
              <a:buNone/>
            </a:pPr>
            <a:r>
              <a:rPr lang="bg-BG" i="1" dirty="0" smtClean="0"/>
              <a:t>       </a:t>
            </a:r>
            <a:r>
              <a:rPr lang="bg-BG" b="1" dirty="0" smtClean="0"/>
              <a:t>§ 10-62</a:t>
            </a:r>
            <a:r>
              <a:rPr lang="bg-BG" dirty="0" smtClean="0"/>
              <a:t> </a:t>
            </a:r>
            <a:r>
              <a:rPr lang="bg-BG" i="1" dirty="0" smtClean="0"/>
              <a:t>„Разходи за застраховки”/ </a:t>
            </a:r>
            <a:endParaRPr lang="bg-BG" dirty="0" smtClean="0"/>
          </a:p>
          <a:p>
            <a:pPr algn="just">
              <a:buNone/>
            </a:pPr>
            <a:r>
              <a:rPr lang="bg-BG" b="1" dirty="0" smtClean="0"/>
              <a:t>                   § 95-07 </a:t>
            </a:r>
            <a:r>
              <a:rPr lang="bg-BG" i="1" dirty="0" smtClean="0"/>
              <a:t>„Наличност в левове по сметки в края на  периода (+)”</a:t>
            </a:r>
            <a:endParaRPr lang="bg-BG" dirty="0" smtClean="0"/>
          </a:p>
          <a:p>
            <a:pPr algn="just">
              <a:buNone/>
            </a:pPr>
            <a:r>
              <a:rPr lang="bg-BG" i="1" dirty="0" smtClean="0"/>
              <a:t> </a:t>
            </a:r>
            <a:endParaRPr lang="bg-BG" dirty="0" smtClean="0"/>
          </a:p>
          <a:p>
            <a:pPr algn="just">
              <a:buNone/>
            </a:pPr>
            <a:r>
              <a:rPr lang="bg-BG" i="1" dirty="0" smtClean="0"/>
              <a:t>		</a:t>
            </a:r>
            <a:r>
              <a:rPr lang="bg-BG" dirty="0" smtClean="0"/>
              <a:t>Начисляване на разходите в следващата отчетна година:</a:t>
            </a:r>
          </a:p>
          <a:p>
            <a:pPr algn="just">
              <a:buNone/>
            </a:pPr>
            <a:r>
              <a:rPr lang="bg-BG" b="1" dirty="0" smtClean="0"/>
              <a:t>        Д-т с/</a:t>
            </a:r>
            <a:r>
              <a:rPr lang="bg-BG" b="1" dirty="0" err="1" smtClean="0"/>
              <a:t>ка</a:t>
            </a:r>
            <a:r>
              <a:rPr lang="bg-BG" b="1" dirty="0" smtClean="0"/>
              <a:t> 6203</a:t>
            </a:r>
            <a:r>
              <a:rPr lang="bg-BG" dirty="0" smtClean="0"/>
              <a:t> </a:t>
            </a:r>
            <a:r>
              <a:rPr lang="bg-BG" i="1" dirty="0" smtClean="0"/>
              <a:t>Разходи за застраховане</a:t>
            </a:r>
            <a:endParaRPr lang="bg-BG" dirty="0" smtClean="0"/>
          </a:p>
          <a:p>
            <a:pPr algn="just">
              <a:buNone/>
            </a:pPr>
            <a:r>
              <a:rPr lang="bg-BG" b="1" dirty="0" smtClean="0"/>
              <a:t>               К-т с/</a:t>
            </a:r>
            <a:r>
              <a:rPr lang="bg-BG" b="1" dirty="0" err="1" smtClean="0"/>
              <a:t>ка</a:t>
            </a:r>
            <a:r>
              <a:rPr lang="bg-BG" b="1" dirty="0" smtClean="0"/>
              <a:t> 4020</a:t>
            </a:r>
            <a:r>
              <a:rPr lang="bg-BG" dirty="0" smtClean="0"/>
              <a:t> </a:t>
            </a:r>
            <a:r>
              <a:rPr lang="bg-BG" i="1" dirty="0" smtClean="0"/>
              <a:t>Доставчици по аванси от страната</a:t>
            </a:r>
          </a:p>
          <a:p>
            <a:pPr algn="just">
              <a:buNone/>
            </a:pPr>
            <a:endParaRPr lang="bg-BG" dirty="0" smtClean="0"/>
          </a:p>
          <a:p>
            <a:pPr algn="just">
              <a:buNone/>
            </a:pPr>
            <a:r>
              <a:rPr lang="bg-BG" dirty="0" smtClean="0"/>
              <a:t>               По същия начин се отчитат платения абонамент,  авансови суми по договори и др., когато се отнасят за следващ отчетен период.</a:t>
            </a:r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42</a:t>
            </a:fld>
            <a:endParaRPr lang="bg-BG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61436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bg-BG" sz="2000" b="1" dirty="0" smtClean="0"/>
              <a:t>		</a:t>
            </a:r>
          </a:p>
          <a:p>
            <a:pPr algn="just">
              <a:buNone/>
            </a:pPr>
            <a:r>
              <a:rPr lang="bg-BG" sz="2400" b="1" dirty="0" smtClean="0"/>
              <a:t>		18.</a:t>
            </a:r>
            <a:r>
              <a:rPr lang="bg-BG" sz="2400" dirty="0" smtClean="0"/>
              <a:t> Правилно отчитане на установените при инвентаризация </a:t>
            </a:r>
            <a:r>
              <a:rPr lang="bg-BG" sz="2400" b="1" i="1" dirty="0" smtClean="0"/>
              <a:t>касови липси</a:t>
            </a:r>
            <a:r>
              <a:rPr lang="bg-BG" sz="2400" dirty="0" smtClean="0"/>
              <a:t>: по </a:t>
            </a:r>
            <a:r>
              <a:rPr lang="bg-BG" sz="2400" b="1" dirty="0" smtClean="0"/>
              <a:t>§ 10-98</a:t>
            </a:r>
            <a:r>
              <a:rPr lang="bg-BG" sz="2400" b="1" i="1" dirty="0" smtClean="0"/>
              <a:t> </a:t>
            </a:r>
            <a:r>
              <a:rPr lang="bg-BG" sz="2400" i="1" dirty="0" smtClean="0"/>
              <a:t>„Други разходи, некласифицирани в другите параграфи и </a:t>
            </a:r>
            <a:r>
              <a:rPr lang="bg-BG" sz="2400" i="1" dirty="0" err="1" smtClean="0"/>
              <a:t>подпараграфи</a:t>
            </a:r>
            <a:r>
              <a:rPr lang="bg-BG" sz="2400" i="1" dirty="0" smtClean="0"/>
              <a:t>”</a:t>
            </a:r>
            <a:r>
              <a:rPr lang="bg-BG" sz="2400" dirty="0" smtClean="0"/>
              <a:t> и отразяването им по дебита на </a:t>
            </a:r>
            <a:r>
              <a:rPr lang="bg-BG" sz="2400" b="1" dirty="0" smtClean="0"/>
              <a:t>сметка 6996</a:t>
            </a:r>
            <a:r>
              <a:rPr lang="bg-BG" sz="2400" dirty="0" smtClean="0"/>
              <a:t> </a:t>
            </a:r>
            <a:r>
              <a:rPr lang="bg-BG" sz="2400" i="1" dirty="0" smtClean="0"/>
              <a:t>„Намаление на парични средства от други събития”.</a:t>
            </a:r>
            <a:r>
              <a:rPr lang="bg-BG" sz="2400" dirty="0" smtClean="0"/>
              <a:t> В частта на установените липси в касата е налице </a:t>
            </a:r>
            <a:r>
              <a:rPr lang="bg-BG" sz="2400" b="1" i="1" dirty="0" smtClean="0"/>
              <a:t>равенство</a:t>
            </a:r>
            <a:r>
              <a:rPr lang="bg-BG" sz="2400" dirty="0" smtClean="0"/>
              <a:t> между сметката и  отразената сума в </a:t>
            </a:r>
            <a:r>
              <a:rPr lang="bg-BG" sz="2400" dirty="0" err="1" smtClean="0"/>
              <a:t>подпараграфа</a:t>
            </a:r>
            <a:r>
              <a:rPr lang="bg-BG" sz="2400" i="1" dirty="0" smtClean="0"/>
              <a:t>.</a:t>
            </a:r>
            <a:endParaRPr lang="bg-BG" sz="2400" dirty="0" smtClean="0"/>
          </a:p>
          <a:p>
            <a:pPr algn="just">
              <a:buNone/>
            </a:pPr>
            <a:r>
              <a:rPr lang="bg-BG" sz="2400" dirty="0" smtClean="0"/>
              <a:t> </a:t>
            </a:r>
          </a:p>
          <a:p>
            <a:pPr algn="just">
              <a:buNone/>
            </a:pPr>
            <a:r>
              <a:rPr lang="bg-BG" sz="2400" b="1" dirty="0" smtClean="0"/>
              <a:t>		19.</a:t>
            </a:r>
            <a:r>
              <a:rPr lang="bg-BG" sz="2400" dirty="0" smtClean="0"/>
              <a:t> Спазване на принципното изискване за отчитане по </a:t>
            </a:r>
            <a:r>
              <a:rPr lang="bg-BG" sz="2400" b="1" dirty="0" smtClean="0"/>
              <a:t>§ 10-98</a:t>
            </a:r>
            <a:r>
              <a:rPr lang="bg-BG" sz="2400" b="1" i="1" dirty="0" smtClean="0"/>
              <a:t> </a:t>
            </a:r>
            <a:r>
              <a:rPr lang="bg-BG" sz="2400" i="1" dirty="0" smtClean="0"/>
              <a:t>„Други разходи, некласифицирани в другите параграфи и </a:t>
            </a:r>
            <a:r>
              <a:rPr lang="bg-BG" sz="2400" i="1" dirty="0" err="1" smtClean="0"/>
              <a:t>подпараграфи</a:t>
            </a:r>
            <a:r>
              <a:rPr lang="bg-BG" sz="2400" i="1" dirty="0" smtClean="0"/>
              <a:t>”</a:t>
            </a:r>
            <a:r>
              <a:rPr lang="bg-BG" sz="2400" dirty="0" smtClean="0"/>
              <a:t> на</a:t>
            </a:r>
            <a:r>
              <a:rPr lang="bg-BG" sz="2400" b="1" i="1" dirty="0" smtClean="0"/>
              <a:t> </a:t>
            </a:r>
            <a:r>
              <a:rPr lang="bg-BG" sz="2400" dirty="0" smtClean="0"/>
              <a:t>всички разходи, за които не са предвидени конкретни разходни параграфи в ЕБК и </a:t>
            </a:r>
            <a:r>
              <a:rPr lang="bg-BG" sz="2400" b="1" i="1" dirty="0" smtClean="0"/>
              <a:t>взаимовръзка</a:t>
            </a:r>
            <a:r>
              <a:rPr lang="bg-BG" sz="2400" dirty="0" smtClean="0"/>
              <a:t> на отчетените суми с отразените по сметки </a:t>
            </a:r>
            <a:r>
              <a:rPr lang="bg-BG" sz="2400" b="1" dirty="0" smtClean="0"/>
              <a:t>6098</a:t>
            </a:r>
            <a:r>
              <a:rPr lang="bg-BG" sz="2400" dirty="0" smtClean="0"/>
              <a:t> </a:t>
            </a:r>
            <a:r>
              <a:rPr lang="bg-BG" sz="2400" i="1" dirty="0" smtClean="0"/>
              <a:t>„Други разходи в страната”, </a:t>
            </a:r>
            <a:r>
              <a:rPr lang="bg-BG" sz="2400" dirty="0" smtClean="0"/>
              <a:t> </a:t>
            </a:r>
            <a:r>
              <a:rPr lang="bg-BG" sz="2400" b="1" dirty="0" smtClean="0"/>
              <a:t>6099</a:t>
            </a:r>
            <a:r>
              <a:rPr lang="bg-BG" sz="2400" dirty="0" smtClean="0"/>
              <a:t> </a:t>
            </a:r>
            <a:r>
              <a:rPr lang="bg-BG" sz="2400" i="1" dirty="0" smtClean="0"/>
              <a:t>„Други разходи в чужбина” </a:t>
            </a:r>
            <a:r>
              <a:rPr lang="bg-BG" sz="2400" dirty="0" smtClean="0"/>
              <a:t>и сметка </a:t>
            </a:r>
            <a:r>
              <a:rPr lang="bg-BG" sz="2400" b="1" dirty="0" smtClean="0"/>
              <a:t>6996 </a:t>
            </a:r>
            <a:r>
              <a:rPr lang="bg-BG" sz="2400" i="1" dirty="0" smtClean="0"/>
              <a:t>„Намаление на парични средства от други събития”.</a:t>
            </a:r>
            <a:endParaRPr lang="bg-B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43</a:t>
            </a:fld>
            <a:endParaRPr lang="bg-BG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600079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bg-BG" sz="2400" b="1" dirty="0" smtClean="0"/>
              <a:t>		20. </a:t>
            </a:r>
            <a:r>
              <a:rPr lang="bg-BG" sz="2400" dirty="0" smtClean="0"/>
              <a:t>Анализ на отчетените</a:t>
            </a:r>
            <a:r>
              <a:rPr lang="bg-BG" sz="2400" b="1" i="1" dirty="0" smtClean="0"/>
              <a:t> капиталови разходи</a:t>
            </a:r>
            <a:r>
              <a:rPr lang="bg-BG" sz="2400" dirty="0" smtClean="0"/>
              <a:t> по </a:t>
            </a:r>
            <a:r>
              <a:rPr lang="bg-BG" sz="2400" b="1" dirty="0" smtClean="0"/>
              <a:t>§ 51-00</a:t>
            </a:r>
            <a:r>
              <a:rPr lang="bg-BG" sz="2400" b="1" i="1" dirty="0" smtClean="0"/>
              <a:t> </a:t>
            </a:r>
            <a:r>
              <a:rPr lang="bg-BG" sz="2400" i="1" dirty="0" smtClean="0"/>
              <a:t>„Основен ремонт на дълготрайни материални активи”</a:t>
            </a:r>
            <a:r>
              <a:rPr lang="bg-BG" sz="2400" dirty="0" smtClean="0"/>
              <a:t> и </a:t>
            </a:r>
            <a:r>
              <a:rPr lang="bg-BG" sz="2400" b="1" i="1" dirty="0" smtClean="0"/>
              <a:t>взаимовръзка</a:t>
            </a:r>
            <a:r>
              <a:rPr lang="bg-BG" sz="2400" dirty="0" smtClean="0"/>
              <a:t> на отчетените суми по параграфа с отразените суми по дебитните обороти на сметките от </a:t>
            </a:r>
            <a:r>
              <a:rPr lang="bg-BG" sz="2400" b="1" dirty="0" smtClean="0"/>
              <a:t>подгрупа 2071</a:t>
            </a:r>
            <a:r>
              <a:rPr lang="bg-BG" sz="2400" dirty="0" smtClean="0"/>
              <a:t> </a:t>
            </a:r>
            <a:r>
              <a:rPr lang="bg-BG" sz="2400" i="1" dirty="0" smtClean="0"/>
              <a:t>„Незавършено строителство, производство и </a:t>
            </a:r>
            <a:r>
              <a:rPr lang="bg-BG" sz="2400" i="1" dirty="0" err="1" smtClean="0"/>
              <a:t>основин</a:t>
            </a:r>
            <a:r>
              <a:rPr lang="bg-BG" sz="2400" i="1" dirty="0" smtClean="0"/>
              <a:t> ремонт”</a:t>
            </a:r>
            <a:r>
              <a:rPr lang="bg-BG" sz="2400" dirty="0" smtClean="0"/>
              <a:t>, когато ремонтът е извършен чрез възлагане или </a:t>
            </a:r>
            <a:r>
              <a:rPr lang="bg-BG" sz="2400" b="1" dirty="0" smtClean="0"/>
              <a:t>сметка 6076</a:t>
            </a:r>
            <a:r>
              <a:rPr lang="bg-BG" sz="2400" dirty="0" smtClean="0"/>
              <a:t> </a:t>
            </a:r>
            <a:r>
              <a:rPr lang="bg-BG" sz="2400" i="1" dirty="0" smtClean="0"/>
              <a:t>„Основен ремонт на инфраструктурни обекти чрез външни доставки”,</a:t>
            </a:r>
            <a:r>
              <a:rPr lang="bg-BG" sz="2400" dirty="0" smtClean="0"/>
              <a:t> когато</a:t>
            </a:r>
            <a:r>
              <a:rPr lang="bg-BG" sz="2400" i="1" dirty="0" smtClean="0"/>
              <a:t> </a:t>
            </a:r>
            <a:r>
              <a:rPr lang="bg-BG" sz="2400" dirty="0" smtClean="0"/>
              <a:t>ремонтът е извършен на инфраструктурни обекти чрез </a:t>
            </a:r>
            <a:r>
              <a:rPr lang="bg-BG" sz="2400" b="1" i="1" dirty="0" smtClean="0"/>
              <a:t>външни доставки.</a:t>
            </a:r>
          </a:p>
          <a:p>
            <a:pPr algn="just">
              <a:buNone/>
            </a:pPr>
            <a:r>
              <a:rPr lang="bg-BG" sz="2400" dirty="0" smtClean="0"/>
              <a:t>		В случаите, когато ремонтът е извършен по </a:t>
            </a:r>
            <a:r>
              <a:rPr lang="bg-BG" sz="2400" b="1" i="1" dirty="0" smtClean="0"/>
              <a:t>стопански начин </a:t>
            </a:r>
            <a:r>
              <a:rPr lang="bg-BG" sz="2400" dirty="0" smtClean="0"/>
              <a:t>и разходите са осчетоводени по </a:t>
            </a:r>
            <a:r>
              <a:rPr lang="bg-BG" sz="2400" b="1" dirty="0" smtClean="0"/>
              <a:t>сметка 6507</a:t>
            </a:r>
            <a:r>
              <a:rPr lang="bg-BG" sz="2400" dirty="0" smtClean="0"/>
              <a:t> </a:t>
            </a:r>
            <a:r>
              <a:rPr lang="bg-BG" sz="2400" i="1" dirty="0" smtClean="0"/>
              <a:t>„Основен ремонт на дълготрайни материални активи по стопански начин”</a:t>
            </a:r>
            <a:r>
              <a:rPr lang="bg-BG" sz="2400" dirty="0" smtClean="0"/>
              <a:t> или </a:t>
            </a:r>
            <a:r>
              <a:rPr lang="bg-BG" sz="2400" b="1" dirty="0" smtClean="0"/>
              <a:t>сметка 6508</a:t>
            </a:r>
            <a:r>
              <a:rPr lang="bg-BG" sz="2400" dirty="0" smtClean="0"/>
              <a:t> </a:t>
            </a:r>
            <a:r>
              <a:rPr lang="bg-BG" sz="2400" i="1" dirty="0" smtClean="0"/>
              <a:t>„Основен ремонт на инфраструктурни обекти по стопански начин”,</a:t>
            </a:r>
            <a:r>
              <a:rPr lang="bg-BG" sz="2400" dirty="0" smtClean="0"/>
              <a:t> разходите </a:t>
            </a:r>
            <a:r>
              <a:rPr lang="bg-BG" sz="2400" b="1" i="1" dirty="0" smtClean="0"/>
              <a:t>не се отразяват </a:t>
            </a:r>
            <a:r>
              <a:rPr lang="bg-BG" sz="2400" dirty="0" smtClean="0"/>
              <a:t>по </a:t>
            </a:r>
            <a:r>
              <a:rPr lang="bg-BG" sz="2400" b="1" dirty="0" smtClean="0"/>
              <a:t>§ 51-00,</a:t>
            </a:r>
            <a:r>
              <a:rPr lang="bg-BG" sz="2400" dirty="0" smtClean="0"/>
              <a:t> а се отчитат по </a:t>
            </a:r>
            <a:r>
              <a:rPr lang="bg-BG" sz="2400" dirty="0" err="1" smtClean="0"/>
              <a:t>подпараграфите</a:t>
            </a:r>
            <a:r>
              <a:rPr lang="bg-BG" sz="2400" dirty="0" smtClean="0"/>
              <a:t> по </a:t>
            </a:r>
            <a:r>
              <a:rPr lang="bg-BG" sz="2400" b="1" i="1" dirty="0" smtClean="0"/>
              <a:t>икономически елементи. </a:t>
            </a:r>
            <a:r>
              <a:rPr lang="bg-BG" sz="2400" dirty="0" smtClean="0"/>
              <a:t>Същото правило се отнася и за придобиване на ДМА по стопански начин.</a:t>
            </a:r>
          </a:p>
          <a:p>
            <a:pPr algn="just">
              <a:buNone/>
            </a:pPr>
            <a:r>
              <a:rPr lang="bg-BG" sz="2400" b="1" i="1" dirty="0" smtClean="0"/>
              <a:t>		Разходите за саниране на сгради, строителен и инвеститорски контрол  </a:t>
            </a:r>
            <a:r>
              <a:rPr lang="bg-BG" sz="2400" dirty="0" smtClean="0"/>
              <a:t>се отчитат на касова основа по </a:t>
            </a:r>
            <a:r>
              <a:rPr lang="bg-BG" sz="2400" b="1" dirty="0" smtClean="0"/>
              <a:t>§ 51-00</a:t>
            </a:r>
            <a:r>
              <a:rPr lang="bg-BG" sz="2400" dirty="0" smtClean="0"/>
              <a:t> </a:t>
            </a:r>
            <a:r>
              <a:rPr lang="bg-BG" sz="2400" i="1" dirty="0" smtClean="0"/>
              <a:t>„Основен ремонт на дълготрайни материални активи”</a:t>
            </a:r>
            <a:r>
              <a:rPr lang="bg-BG" sz="2400" dirty="0" smtClean="0"/>
              <a:t> и на начислена основа по </a:t>
            </a:r>
            <a:r>
              <a:rPr lang="bg-BG" sz="2400" b="1" dirty="0" smtClean="0"/>
              <a:t>сметка 2071</a:t>
            </a:r>
            <a:r>
              <a:rPr lang="bg-BG" sz="2400" dirty="0" smtClean="0"/>
              <a:t> </a:t>
            </a:r>
            <a:r>
              <a:rPr lang="bg-BG" sz="2400" i="1" dirty="0" smtClean="0"/>
              <a:t>„Незавършено строителство, производство и основен ремонт” </a:t>
            </a:r>
            <a:r>
              <a:rPr lang="bg-BG" sz="2400" dirty="0" smtClean="0"/>
              <a:t>и съответно по </a:t>
            </a:r>
            <a:r>
              <a:rPr lang="bg-BG" sz="2400" b="1" dirty="0" smtClean="0"/>
              <a:t>сметките от подгрупа 203</a:t>
            </a:r>
            <a:r>
              <a:rPr lang="bg-BG" sz="2400" dirty="0" smtClean="0"/>
              <a:t> </a:t>
            </a:r>
            <a:r>
              <a:rPr lang="bg-BG" sz="2400" i="1" dirty="0" smtClean="0"/>
              <a:t>„Сгради”.</a:t>
            </a:r>
            <a:endParaRPr lang="bg-B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44</a:t>
            </a:fld>
            <a:endParaRPr lang="bg-BG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642918"/>
            <a:ext cx="8686800" cy="585791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bg-BG" sz="2400" b="1" dirty="0" smtClean="0"/>
              <a:t>		21. </a:t>
            </a:r>
            <a:r>
              <a:rPr lang="bg-BG" sz="2400" dirty="0" err="1" smtClean="0"/>
              <a:t>Подпараграф</a:t>
            </a:r>
            <a:r>
              <a:rPr lang="bg-BG" sz="2400" dirty="0" smtClean="0"/>
              <a:t> </a:t>
            </a:r>
            <a:r>
              <a:rPr lang="bg-BG" sz="2400" b="1" dirty="0" smtClean="0"/>
              <a:t>52-01</a:t>
            </a:r>
            <a:r>
              <a:rPr lang="bg-BG" sz="2400" dirty="0" smtClean="0"/>
              <a:t> </a:t>
            </a:r>
            <a:r>
              <a:rPr lang="bg-BG" sz="2400" i="1" dirty="0" smtClean="0"/>
              <a:t>„Придобиване на компютри и хардуер</a:t>
            </a:r>
            <a:r>
              <a:rPr lang="bg-BG" sz="2400" dirty="0" smtClean="0"/>
              <a:t>” е </a:t>
            </a:r>
            <a:r>
              <a:rPr lang="bg-BG" sz="2400" b="1" i="1" dirty="0" smtClean="0"/>
              <a:t>взаимовръзка</a:t>
            </a:r>
            <a:r>
              <a:rPr lang="bg-BG" sz="2400" dirty="0" smtClean="0"/>
              <a:t> със </a:t>
            </a:r>
            <a:r>
              <a:rPr lang="bg-BG" sz="2400" b="1" dirty="0" smtClean="0"/>
              <a:t>сметка</a:t>
            </a:r>
            <a:r>
              <a:rPr lang="bg-BG" sz="2400" i="1" dirty="0" smtClean="0"/>
              <a:t> </a:t>
            </a:r>
            <a:r>
              <a:rPr lang="bg-BG" sz="2400" b="1" dirty="0" smtClean="0"/>
              <a:t>2041</a:t>
            </a:r>
            <a:r>
              <a:rPr lang="bg-BG" sz="2400" dirty="0" smtClean="0"/>
              <a:t> </a:t>
            </a:r>
            <a:r>
              <a:rPr lang="bg-BG" sz="2400" i="1" dirty="0" smtClean="0"/>
              <a:t>„Компютри и хардуерно оборудване</a:t>
            </a:r>
            <a:r>
              <a:rPr lang="bg-BG" sz="2400" dirty="0" smtClean="0"/>
              <a:t>”; </a:t>
            </a:r>
          </a:p>
          <a:p>
            <a:pPr algn="just">
              <a:buNone/>
            </a:pPr>
            <a:r>
              <a:rPr lang="bg-BG" sz="2400" dirty="0" smtClean="0"/>
              <a:t> 		</a:t>
            </a:r>
            <a:r>
              <a:rPr lang="bg-BG" sz="2400" b="1" dirty="0" smtClean="0"/>
              <a:t>§ 52-02</a:t>
            </a:r>
            <a:r>
              <a:rPr lang="bg-BG" sz="2400" dirty="0" smtClean="0"/>
              <a:t> </a:t>
            </a:r>
            <a:r>
              <a:rPr lang="bg-BG" sz="2400" i="1" dirty="0" smtClean="0"/>
              <a:t>„Придобиване на сгради”</a:t>
            </a:r>
            <a:r>
              <a:rPr lang="bg-BG" sz="2400" dirty="0" smtClean="0"/>
              <a:t> е във </a:t>
            </a:r>
            <a:r>
              <a:rPr lang="bg-BG" sz="2400" b="1" dirty="0" smtClean="0"/>
              <a:t>взаимовръзка</a:t>
            </a:r>
            <a:r>
              <a:rPr lang="bg-BG" sz="2400" dirty="0" smtClean="0"/>
              <a:t> със </a:t>
            </a:r>
            <a:r>
              <a:rPr lang="bg-BG" sz="2400" b="1" dirty="0" smtClean="0"/>
              <a:t>сметки от подгрупа 203 </a:t>
            </a:r>
            <a:r>
              <a:rPr lang="bg-BG" sz="2400" i="1" dirty="0" smtClean="0"/>
              <a:t>„Сгради”</a:t>
            </a:r>
            <a:r>
              <a:rPr lang="bg-BG" sz="2400" b="1" dirty="0" smtClean="0"/>
              <a:t> (2031, 2032, 2038, 2039) </a:t>
            </a:r>
            <a:r>
              <a:rPr lang="bg-BG" sz="2400" dirty="0" smtClean="0"/>
              <a:t>при покупка на сгради, както и със с/</a:t>
            </a:r>
            <a:r>
              <a:rPr lang="bg-BG" sz="2400" dirty="0" err="1" smtClean="0"/>
              <a:t>ка</a:t>
            </a:r>
            <a:r>
              <a:rPr lang="bg-BG" sz="2400" dirty="0" smtClean="0"/>
              <a:t> 2071 при незавършено строителство </a:t>
            </a:r>
            <a:r>
              <a:rPr lang="en-US" sz="2400" dirty="0" smtClean="0"/>
              <a:t>(</a:t>
            </a:r>
            <a:r>
              <a:rPr lang="bg-BG" sz="2400" i="1" dirty="0" smtClean="0"/>
              <a:t>за отчета за капиталовите разходи с/</a:t>
            </a:r>
            <a:r>
              <a:rPr lang="bg-BG" sz="2400" i="1" dirty="0" err="1" smtClean="0"/>
              <a:t>ка</a:t>
            </a:r>
            <a:r>
              <a:rPr lang="bg-BG" sz="2400" i="1" dirty="0" smtClean="0"/>
              <a:t> 2071 се третира като </a:t>
            </a:r>
            <a:r>
              <a:rPr lang="bg-BG" sz="2400" i="1" dirty="0" err="1" smtClean="0"/>
              <a:t>инфраструкурни</a:t>
            </a:r>
            <a:r>
              <a:rPr lang="bg-BG" sz="2400" i="1" dirty="0" smtClean="0"/>
              <a:t> обекти и се отразява по § 52-06</a:t>
            </a:r>
            <a:r>
              <a:rPr lang="en-US" sz="2400" i="1" dirty="0" smtClean="0"/>
              <a:t>)</a:t>
            </a:r>
            <a:r>
              <a:rPr lang="bg-BG" sz="2400" i="1" dirty="0" smtClean="0"/>
              <a:t>; </a:t>
            </a:r>
          </a:p>
          <a:p>
            <a:pPr algn="just">
              <a:buNone/>
            </a:pPr>
            <a:r>
              <a:rPr lang="bg-BG" sz="2400" b="1" dirty="0" smtClean="0"/>
              <a:t> 		 §</a:t>
            </a:r>
            <a:r>
              <a:rPr lang="bg-BG" sz="2400" i="1" dirty="0" smtClean="0"/>
              <a:t> </a:t>
            </a:r>
            <a:r>
              <a:rPr lang="bg-BG" sz="2400" b="1" dirty="0" smtClean="0"/>
              <a:t>52-03 </a:t>
            </a:r>
            <a:r>
              <a:rPr lang="bg-BG" sz="2400" i="1" dirty="0" smtClean="0"/>
              <a:t>„Придобиване на друго оборудване, машини и съоръжения”</a:t>
            </a:r>
            <a:r>
              <a:rPr lang="bg-BG" sz="2400" dirty="0" smtClean="0"/>
              <a:t> е във </a:t>
            </a:r>
            <a:r>
              <a:rPr lang="bg-BG" sz="2400" b="1" i="1" dirty="0" smtClean="0"/>
              <a:t>взаимовръзка</a:t>
            </a:r>
            <a:r>
              <a:rPr lang="bg-BG" sz="2400" dirty="0" smtClean="0"/>
              <a:t> със </a:t>
            </a:r>
            <a:r>
              <a:rPr lang="bg-BG" sz="2400" b="1" dirty="0" smtClean="0"/>
              <a:t>сметка</a:t>
            </a:r>
            <a:r>
              <a:rPr lang="bg-BG" sz="2400" dirty="0" smtClean="0"/>
              <a:t> </a:t>
            </a:r>
            <a:r>
              <a:rPr lang="bg-BG" sz="2400" b="1" dirty="0" smtClean="0"/>
              <a:t>2049 </a:t>
            </a:r>
            <a:r>
              <a:rPr lang="bg-BG" sz="2400" i="1" dirty="0" smtClean="0"/>
              <a:t>„Други машини, съоръжения и оборудване”;</a:t>
            </a:r>
          </a:p>
          <a:p>
            <a:pPr algn="just">
              <a:buNone/>
            </a:pPr>
            <a:r>
              <a:rPr lang="bg-BG" sz="2400" dirty="0" smtClean="0"/>
              <a:t>		 </a:t>
            </a:r>
            <a:r>
              <a:rPr lang="bg-BG" sz="2400" b="1" dirty="0" smtClean="0"/>
              <a:t>§ 52-04</a:t>
            </a:r>
            <a:r>
              <a:rPr lang="bg-BG" sz="2400" dirty="0" smtClean="0"/>
              <a:t> „Придобиване на транспортни средства” е във </a:t>
            </a:r>
            <a:r>
              <a:rPr lang="bg-BG" sz="2400" b="1" i="1" dirty="0" smtClean="0"/>
              <a:t>взаимовръзка</a:t>
            </a:r>
            <a:r>
              <a:rPr lang="bg-BG" sz="2400" dirty="0" smtClean="0"/>
              <a:t> със </a:t>
            </a:r>
            <a:r>
              <a:rPr lang="bg-BG" sz="2400" b="1" dirty="0" smtClean="0"/>
              <a:t>сметки 2051</a:t>
            </a:r>
            <a:r>
              <a:rPr lang="bg-BG" sz="2400" dirty="0" smtClean="0"/>
              <a:t> </a:t>
            </a:r>
            <a:r>
              <a:rPr lang="bg-BG" sz="2400" i="1" dirty="0" smtClean="0"/>
              <a:t>„Леки автомобили”</a:t>
            </a:r>
            <a:r>
              <a:rPr lang="bg-BG" sz="2400" dirty="0" smtClean="0"/>
              <a:t> и </a:t>
            </a:r>
            <a:r>
              <a:rPr lang="bg-BG" sz="2400" b="1" dirty="0" smtClean="0"/>
              <a:t>2059</a:t>
            </a:r>
            <a:r>
              <a:rPr lang="bg-BG" sz="2400" dirty="0" smtClean="0"/>
              <a:t> </a:t>
            </a:r>
            <a:r>
              <a:rPr lang="bg-BG" sz="2400" i="1" dirty="0" smtClean="0"/>
              <a:t>„Други транспортни средства”;</a:t>
            </a:r>
          </a:p>
          <a:p>
            <a:pPr algn="just">
              <a:buNone/>
            </a:pPr>
            <a:r>
              <a:rPr lang="bg-BG" sz="2400" b="1" dirty="0" smtClean="0"/>
              <a:t>		 § 52-05</a:t>
            </a:r>
            <a:r>
              <a:rPr lang="bg-BG" sz="2400" dirty="0" smtClean="0"/>
              <a:t> „</a:t>
            </a:r>
            <a:r>
              <a:rPr lang="bg-BG" sz="2400" i="1" dirty="0" smtClean="0"/>
              <a:t>Придобиване на стопански инвентар”</a:t>
            </a:r>
            <a:r>
              <a:rPr lang="bg-BG" sz="2400" dirty="0" smtClean="0"/>
              <a:t> е във </a:t>
            </a:r>
            <a:r>
              <a:rPr lang="bg-BG" sz="2400" b="1" i="1" dirty="0" smtClean="0"/>
              <a:t>взаимовръзка</a:t>
            </a:r>
            <a:r>
              <a:rPr lang="bg-BG" sz="2400" dirty="0" smtClean="0"/>
              <a:t> със </a:t>
            </a:r>
            <a:r>
              <a:rPr lang="bg-BG" sz="2400" b="1" dirty="0" smtClean="0"/>
              <a:t>сметка 2060 </a:t>
            </a:r>
            <a:r>
              <a:rPr lang="bg-BG" sz="2400" i="1" dirty="0" smtClean="0"/>
              <a:t>„Стопански инвентар”;</a:t>
            </a:r>
            <a:r>
              <a:rPr lang="bg-BG" sz="2400" b="1" dirty="0" smtClean="0"/>
              <a:t>  </a:t>
            </a:r>
          </a:p>
          <a:p>
            <a:pPr algn="just">
              <a:buNone/>
            </a:pPr>
            <a:r>
              <a:rPr lang="bg-BG" sz="2400" b="1" dirty="0" smtClean="0"/>
              <a:t> 		§  52-19</a:t>
            </a:r>
            <a:r>
              <a:rPr lang="bg-BG" sz="2400" dirty="0" smtClean="0"/>
              <a:t>  е във </a:t>
            </a:r>
            <a:r>
              <a:rPr lang="bg-BG" sz="2400" b="1" i="1" dirty="0" smtClean="0"/>
              <a:t>взаимовръзка</a:t>
            </a:r>
            <a:r>
              <a:rPr lang="bg-BG" sz="2400" i="1" dirty="0" smtClean="0"/>
              <a:t> </a:t>
            </a:r>
            <a:r>
              <a:rPr lang="bg-BG" sz="2400" dirty="0" smtClean="0"/>
              <a:t>на отчетените разходи с отразените суми по </a:t>
            </a:r>
            <a:r>
              <a:rPr lang="bg-BG" sz="2400" b="1" dirty="0" smtClean="0"/>
              <a:t>сметка 2099</a:t>
            </a:r>
            <a:r>
              <a:rPr lang="bg-BG" sz="2400" dirty="0" smtClean="0"/>
              <a:t> </a:t>
            </a:r>
            <a:r>
              <a:rPr lang="bg-BG" sz="2400" i="1" dirty="0" smtClean="0"/>
              <a:t>„Други дълготрайни материални активи”</a:t>
            </a:r>
            <a:r>
              <a:rPr lang="bg-BG" sz="2400" dirty="0" smtClean="0"/>
              <a:t> - отчетни групи „Бюджет” и „СЕС”, както и  </a:t>
            </a:r>
            <a:r>
              <a:rPr lang="bg-BG" sz="2400" b="1" dirty="0" smtClean="0"/>
              <a:t>с/</a:t>
            </a:r>
            <a:r>
              <a:rPr lang="bg-BG" sz="2400" b="1" dirty="0" err="1" smtClean="0"/>
              <a:t>ка</a:t>
            </a:r>
            <a:r>
              <a:rPr lang="bg-BG" sz="2400" b="1" dirty="0" smtClean="0"/>
              <a:t> 2203.</a:t>
            </a:r>
            <a:endParaRPr lang="bg-BG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45</a:t>
            </a:fld>
            <a:endParaRPr lang="bg-BG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592935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bg-BG" dirty="0" smtClean="0"/>
              <a:t>		</a:t>
            </a:r>
          </a:p>
          <a:p>
            <a:pPr algn="just">
              <a:buNone/>
            </a:pPr>
            <a:r>
              <a:rPr lang="bg-BG" b="1" dirty="0" smtClean="0"/>
              <a:t>		22.    </a:t>
            </a:r>
            <a:r>
              <a:rPr lang="bg-BG" dirty="0" smtClean="0"/>
              <a:t>Разходите за придобиване на </a:t>
            </a:r>
            <a:r>
              <a:rPr lang="bg-BG" b="1" i="1" dirty="0" smtClean="0"/>
              <a:t>инфраструктурни обекти</a:t>
            </a:r>
            <a:r>
              <a:rPr lang="bg-BG" dirty="0" smtClean="0"/>
              <a:t> чрез външен изпълнител се отчитат на касова основа по       </a:t>
            </a:r>
            <a:r>
              <a:rPr lang="bg-BG" b="1" dirty="0" smtClean="0"/>
              <a:t>§ 52-06</a:t>
            </a:r>
            <a:r>
              <a:rPr lang="bg-BG" dirty="0" smtClean="0"/>
              <a:t> </a:t>
            </a:r>
            <a:r>
              <a:rPr lang="bg-BG" i="1" dirty="0" smtClean="0"/>
              <a:t>„Изграждане на инфраструктурни обекти”</a:t>
            </a:r>
            <a:r>
              <a:rPr lang="bg-BG" dirty="0" smtClean="0"/>
              <a:t> и същите са във </a:t>
            </a:r>
            <a:r>
              <a:rPr lang="bg-BG" b="1" i="1" dirty="0" smtClean="0"/>
              <a:t>взаимовръзка</a:t>
            </a:r>
            <a:r>
              <a:rPr lang="bg-BG" dirty="0" smtClean="0"/>
              <a:t> със </a:t>
            </a:r>
            <a:r>
              <a:rPr lang="bg-BG" b="1" dirty="0" smtClean="0"/>
              <a:t>сметка 6075 </a:t>
            </a:r>
            <a:r>
              <a:rPr lang="bg-BG" i="1" dirty="0" smtClean="0"/>
              <a:t>„Разходи за придобиване на инфраструктурни обекти чрез външни доставки”</a:t>
            </a:r>
            <a:r>
              <a:rPr lang="bg-BG" b="1" dirty="0" smtClean="0"/>
              <a:t>. </a:t>
            </a:r>
            <a:r>
              <a:rPr lang="bg-BG" dirty="0" smtClean="0"/>
              <a:t>Изписват се на разход в отчетни групи „Бюджет” или „СЕС”, като едновременно се завеждат като активи в отчетна група „ДСД” по </a:t>
            </a:r>
            <a:r>
              <a:rPr lang="bg-BG" b="1" dirty="0" smtClean="0"/>
              <a:t>сметка 2202</a:t>
            </a:r>
            <a:r>
              <a:rPr lang="bg-BG" dirty="0" smtClean="0"/>
              <a:t> </a:t>
            </a:r>
            <a:r>
              <a:rPr lang="bg-BG" i="1" dirty="0" smtClean="0"/>
              <a:t>„Инфраструктурни обекти”(съгласно указанията, дадени от МФ в т. 16.3 от ДДС № 20 и т. 18 и 19 от ДДС № 14 от 2013 г.).</a:t>
            </a:r>
            <a:r>
              <a:rPr lang="bg-BG" b="1" i="1" dirty="0" smtClean="0"/>
              <a:t> </a:t>
            </a:r>
            <a:endParaRPr lang="bg-BG" i="1" dirty="0" smtClean="0"/>
          </a:p>
          <a:p>
            <a:pPr algn="just">
              <a:buNone/>
            </a:pPr>
            <a:r>
              <a:rPr lang="bg-BG" dirty="0" smtClean="0"/>
              <a:t>          Разходите за </a:t>
            </a:r>
            <a:r>
              <a:rPr lang="bg-BG" b="1" i="1" dirty="0" smtClean="0"/>
              <a:t>строителен надзор, вкл. авторски и инвеститорски контрол</a:t>
            </a:r>
            <a:r>
              <a:rPr lang="bg-BG" dirty="0" smtClean="0"/>
              <a:t> на </a:t>
            </a:r>
            <a:r>
              <a:rPr lang="bg-BG" b="1" i="1" dirty="0" smtClean="0"/>
              <a:t>инфраструктурни обекти</a:t>
            </a:r>
            <a:r>
              <a:rPr lang="bg-BG" dirty="0" smtClean="0"/>
              <a:t> се отчитат на касова основа по </a:t>
            </a:r>
            <a:r>
              <a:rPr lang="bg-BG" b="1" dirty="0" smtClean="0"/>
              <a:t>§ 52-06</a:t>
            </a:r>
            <a:r>
              <a:rPr lang="bg-BG" dirty="0" smtClean="0"/>
              <a:t> </a:t>
            </a:r>
            <a:r>
              <a:rPr lang="bg-BG" i="1" dirty="0" smtClean="0"/>
              <a:t>„Изграждане на инфраструктурни обекти”</a:t>
            </a:r>
            <a:r>
              <a:rPr lang="bg-BG" dirty="0" smtClean="0"/>
              <a:t> и на начислена основа по </a:t>
            </a:r>
            <a:r>
              <a:rPr lang="bg-BG" b="1" dirty="0" smtClean="0"/>
              <a:t>сметка 6075</a:t>
            </a:r>
            <a:r>
              <a:rPr lang="bg-BG" i="1" dirty="0" smtClean="0"/>
              <a:t> „Разходи за придобиване на инфраструктурни обекти чрез външни доставки”. </a:t>
            </a:r>
            <a:r>
              <a:rPr lang="bg-BG" dirty="0" smtClean="0"/>
              <a:t> 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46</a:t>
            </a:fld>
            <a:endParaRPr lang="bg-BG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585791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bg-BG" sz="2000" b="1" dirty="0" smtClean="0"/>
              <a:t>		</a:t>
            </a:r>
          </a:p>
          <a:p>
            <a:pPr algn="just">
              <a:buNone/>
            </a:pPr>
            <a:r>
              <a:rPr lang="bg-BG" sz="2400" b="1" dirty="0" smtClean="0"/>
              <a:t>		23.</a:t>
            </a:r>
            <a:r>
              <a:rPr lang="bg-BG" sz="2400" dirty="0" smtClean="0"/>
              <a:t> Анализ на отчетените </a:t>
            </a:r>
            <a:r>
              <a:rPr lang="bg-BG" sz="2400" b="1" i="1" dirty="0" smtClean="0"/>
              <a:t>капиталови разходи</a:t>
            </a:r>
            <a:r>
              <a:rPr lang="bg-BG" sz="2400" dirty="0" smtClean="0"/>
              <a:t> по </a:t>
            </a:r>
            <a:r>
              <a:rPr lang="bg-BG" sz="2400" b="1" dirty="0" smtClean="0"/>
              <a:t>§ 53-00</a:t>
            </a:r>
            <a:r>
              <a:rPr lang="bg-BG" sz="2400" b="1" i="1" dirty="0" smtClean="0"/>
              <a:t> </a:t>
            </a:r>
            <a:r>
              <a:rPr lang="bg-BG" sz="2400" i="1" dirty="0" smtClean="0"/>
              <a:t>„Придобиване на нематериални дълготрайни активи”</a:t>
            </a:r>
            <a:r>
              <a:rPr lang="bg-BG" sz="2400" dirty="0" smtClean="0"/>
              <a:t> и </a:t>
            </a:r>
            <a:r>
              <a:rPr lang="bg-BG" sz="2400" b="1" i="1" dirty="0" smtClean="0"/>
              <a:t>взаимовръзка</a:t>
            </a:r>
            <a:r>
              <a:rPr lang="bg-BG" sz="2400" dirty="0" smtClean="0"/>
              <a:t> на отчетените суми по параграфа с отразените суми по дебитните обороти на сметките от </a:t>
            </a:r>
            <a:r>
              <a:rPr lang="bg-BG" sz="2400" b="1" dirty="0" smtClean="0"/>
              <a:t>група 21</a:t>
            </a:r>
            <a:r>
              <a:rPr lang="bg-BG" sz="2400" dirty="0" smtClean="0"/>
              <a:t> </a:t>
            </a:r>
            <a:r>
              <a:rPr lang="bg-BG" sz="2400" i="1" dirty="0" smtClean="0"/>
              <a:t>„Нематериални дълготрайни активи”.</a:t>
            </a:r>
            <a:r>
              <a:rPr lang="bg-BG" sz="2400" dirty="0" smtClean="0"/>
              <a:t> </a:t>
            </a:r>
          </a:p>
          <a:p>
            <a:pPr algn="just">
              <a:buNone/>
            </a:pPr>
            <a:r>
              <a:rPr lang="bg-BG" sz="2400" dirty="0" smtClean="0"/>
              <a:t> </a:t>
            </a:r>
          </a:p>
          <a:p>
            <a:pPr algn="just">
              <a:buNone/>
            </a:pPr>
            <a:r>
              <a:rPr lang="bg-BG" sz="2400" b="1" dirty="0" smtClean="0"/>
              <a:t>		24.</a:t>
            </a:r>
            <a:r>
              <a:rPr lang="bg-BG" sz="2400" dirty="0" smtClean="0"/>
              <a:t> Анализ на отчетените </a:t>
            </a:r>
            <a:r>
              <a:rPr lang="bg-BG" sz="2400" b="1" i="1" dirty="0" smtClean="0"/>
              <a:t>капиталови разходи </a:t>
            </a:r>
            <a:r>
              <a:rPr lang="bg-BG" sz="2400" dirty="0" smtClean="0"/>
              <a:t>по </a:t>
            </a:r>
            <a:r>
              <a:rPr lang="bg-BG" sz="2400" b="1" dirty="0" smtClean="0"/>
              <a:t>§ 54-00</a:t>
            </a:r>
            <a:r>
              <a:rPr lang="bg-BG" sz="2400" b="1" i="1" dirty="0" smtClean="0"/>
              <a:t> </a:t>
            </a:r>
            <a:r>
              <a:rPr lang="bg-BG" sz="2400" i="1" dirty="0" smtClean="0"/>
              <a:t>„Придобиване на земя”</a:t>
            </a:r>
            <a:r>
              <a:rPr lang="bg-BG" sz="2400" dirty="0" smtClean="0"/>
              <a:t> и </a:t>
            </a:r>
            <a:r>
              <a:rPr lang="bg-BG" sz="2400" b="1" i="1" dirty="0" smtClean="0"/>
              <a:t>взаимовръзка</a:t>
            </a:r>
            <a:r>
              <a:rPr lang="bg-BG" sz="2400" i="1" dirty="0" smtClean="0"/>
              <a:t> </a:t>
            </a:r>
            <a:r>
              <a:rPr lang="bg-BG" sz="2400" dirty="0" smtClean="0"/>
              <a:t>на отчетените суми по параграфа със сумите, отразени по дебитните обороти на </a:t>
            </a:r>
            <a:r>
              <a:rPr lang="bg-BG" sz="2400" b="1" dirty="0" smtClean="0"/>
              <a:t>сметки 6077 </a:t>
            </a:r>
            <a:r>
              <a:rPr lang="bg-BG" sz="2400" i="1" dirty="0" smtClean="0"/>
              <a:t>„Разходи за придобиване на земя в страната”</a:t>
            </a:r>
            <a:r>
              <a:rPr lang="bg-BG" sz="2400" b="1" dirty="0" smtClean="0"/>
              <a:t> </a:t>
            </a:r>
            <a:r>
              <a:rPr lang="bg-BG" sz="2400" dirty="0" smtClean="0"/>
              <a:t>и</a:t>
            </a:r>
            <a:r>
              <a:rPr lang="bg-BG" sz="2400" b="1" dirty="0" smtClean="0"/>
              <a:t> 6078</a:t>
            </a:r>
            <a:r>
              <a:rPr lang="bg-BG" sz="2400" dirty="0" smtClean="0"/>
              <a:t> </a:t>
            </a:r>
            <a:r>
              <a:rPr lang="bg-BG" sz="2400" i="1" dirty="0" smtClean="0"/>
              <a:t>„Разходи за придобиване на земя в чужбина”.</a:t>
            </a:r>
          </a:p>
          <a:p>
            <a:pPr algn="just">
              <a:buNone/>
            </a:pPr>
            <a:r>
              <a:rPr lang="bg-BG" sz="2400" i="1" dirty="0" smtClean="0"/>
              <a:t>	 </a:t>
            </a:r>
            <a:endParaRPr lang="bg-BG" sz="2400" dirty="0" smtClean="0"/>
          </a:p>
          <a:p>
            <a:pPr>
              <a:buNone/>
            </a:pPr>
            <a:endParaRPr lang="bg-BG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47</a:t>
            </a:fld>
            <a:endParaRPr lang="bg-BG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23728" y="2704"/>
            <a:ext cx="5934348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43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ДИСКУСИЯ</a:t>
            </a:r>
            <a:endParaRPr lang="en-US" sz="4300" dirty="0">
              <a:solidFill>
                <a:schemeClr val="accent6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5868" y="1844824"/>
            <a:ext cx="5618500" cy="3719289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48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220267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714356"/>
            <a:ext cx="8686800" cy="542928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bg-BG" b="1" dirty="0" smtClean="0">
                <a:solidFill>
                  <a:schemeClr val="tx1"/>
                </a:solidFill>
              </a:rPr>
              <a:t>	</a:t>
            </a:r>
          </a:p>
          <a:p>
            <a:pPr algn="just">
              <a:buNone/>
            </a:pPr>
            <a:r>
              <a:rPr lang="bg-BG" sz="2800" b="1" dirty="0" smtClean="0">
                <a:solidFill>
                  <a:schemeClr val="tx1"/>
                </a:solidFill>
              </a:rPr>
              <a:t>    </a:t>
            </a:r>
            <a:r>
              <a:rPr lang="bg-BG" b="1" dirty="0" smtClean="0">
                <a:solidFill>
                  <a:schemeClr val="tx1"/>
                </a:solidFill>
              </a:rPr>
              <a:t>Сметките от група 60</a:t>
            </a:r>
            <a:r>
              <a:rPr lang="bg-BG" i="1" dirty="0" smtClean="0">
                <a:solidFill>
                  <a:schemeClr val="tx1"/>
                </a:solidFill>
              </a:rPr>
              <a:t> “Разходи по икономически елементи”</a:t>
            </a:r>
            <a:r>
              <a:rPr lang="bg-BG" dirty="0" smtClean="0">
                <a:solidFill>
                  <a:schemeClr val="tx1"/>
                </a:solidFill>
              </a:rPr>
              <a:t> са активни, операционни сметки. </a:t>
            </a:r>
          </a:p>
          <a:p>
            <a:pPr algn="just"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	</a:t>
            </a:r>
            <a:r>
              <a:rPr lang="bg-BG" b="1" i="1" dirty="0" err="1" smtClean="0">
                <a:solidFill>
                  <a:schemeClr val="tx1"/>
                </a:solidFill>
              </a:rPr>
              <a:t>Дебитират</a:t>
            </a:r>
            <a:r>
              <a:rPr lang="bg-BG" b="1" i="1" dirty="0" smtClean="0">
                <a:solidFill>
                  <a:schemeClr val="tx1"/>
                </a:solidFill>
              </a:rPr>
              <a:t> се </a:t>
            </a:r>
            <a:r>
              <a:rPr lang="bg-BG" dirty="0" smtClean="0">
                <a:solidFill>
                  <a:schemeClr val="tx1"/>
                </a:solidFill>
              </a:rPr>
              <a:t>с извършените разходи по икономически елементи. </a:t>
            </a:r>
          </a:p>
          <a:p>
            <a:pPr algn="just"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	Кредитират се </a:t>
            </a:r>
            <a:r>
              <a:rPr lang="bg-BG" dirty="0" smtClean="0">
                <a:solidFill>
                  <a:schemeClr val="tx1"/>
                </a:solidFill>
              </a:rPr>
              <a:t>с възстановените разходи и със </a:t>
            </a:r>
            <a:r>
              <a:rPr lang="bg-BG" b="1" dirty="0" smtClean="0">
                <a:solidFill>
                  <a:schemeClr val="tx1"/>
                </a:solidFill>
              </a:rPr>
              <a:t>сметка 1201</a:t>
            </a:r>
            <a:r>
              <a:rPr lang="bg-BG" dirty="0" smtClean="0">
                <a:solidFill>
                  <a:schemeClr val="tx1"/>
                </a:solidFill>
              </a:rPr>
              <a:t> </a:t>
            </a:r>
            <a:r>
              <a:rPr lang="bg-BG" i="1" dirty="0" smtClean="0">
                <a:solidFill>
                  <a:schemeClr val="tx1"/>
                </a:solidFill>
              </a:rPr>
              <a:t>„Изменение на нетните активи за периода”</a:t>
            </a:r>
            <a:r>
              <a:rPr lang="bg-BG" dirty="0" smtClean="0">
                <a:solidFill>
                  <a:schemeClr val="tx1"/>
                </a:solidFill>
              </a:rPr>
              <a:t> при годишното счетоводно приключване</a:t>
            </a:r>
            <a:r>
              <a:rPr lang="bg-BG" sz="28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   </a:t>
            </a:r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5</a:t>
            </a:fld>
            <a:endParaRPr lang="bg-BG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600079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lvl="1" algn="just">
              <a:buNone/>
            </a:pPr>
            <a:endParaRPr lang="bg-BG" sz="2400" b="1" i="1" u="sng" dirty="0" smtClean="0">
              <a:solidFill>
                <a:schemeClr val="tx1"/>
              </a:solidFill>
            </a:endParaRPr>
          </a:p>
          <a:p>
            <a:pPr lvl="1" algn="just">
              <a:buNone/>
            </a:pPr>
            <a:r>
              <a:rPr lang="bg-BG" sz="9600" b="1" i="1" u="sng" dirty="0" smtClean="0">
                <a:solidFill>
                  <a:srgbClr val="C00000"/>
                </a:solidFill>
              </a:rPr>
              <a:t>Сметки от подгрупа 601 „Разходи за материали”</a:t>
            </a:r>
          </a:p>
          <a:p>
            <a:pPr lvl="1" algn="just">
              <a:buNone/>
            </a:pPr>
            <a:endParaRPr lang="bg-BG" sz="8000" u="sng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		Чрез </a:t>
            </a:r>
            <a:r>
              <a:rPr lang="bg-BG" sz="8000" b="1" dirty="0" smtClean="0">
                <a:solidFill>
                  <a:schemeClr val="tx1"/>
                </a:solidFill>
              </a:rPr>
              <a:t>сметките от подгрупа 601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  <a:r>
              <a:rPr lang="bg-BG" sz="8000" i="1" dirty="0" smtClean="0">
                <a:solidFill>
                  <a:schemeClr val="tx1"/>
                </a:solidFill>
              </a:rPr>
              <a:t>„Разходи за материали”</a:t>
            </a:r>
            <a:r>
              <a:rPr lang="bg-BG" sz="8000" dirty="0" smtClean="0">
                <a:solidFill>
                  <a:schemeClr val="tx1"/>
                </a:solidFill>
              </a:rPr>
              <a:t> се отчитат </a:t>
            </a:r>
            <a:r>
              <a:rPr lang="bg-BG" sz="8000" b="1" dirty="0" smtClean="0">
                <a:solidFill>
                  <a:schemeClr val="tx1"/>
                </a:solidFill>
              </a:rPr>
              <a:t>изразходваните горива, вода и енергия, канцеларски материали, храна, медикаменти и лекарства, учебни материали и помагала, </a:t>
            </a:r>
            <a:r>
              <a:rPr lang="bg-BG" sz="8000" b="1" dirty="0" err="1" smtClean="0">
                <a:solidFill>
                  <a:schemeClr val="tx1"/>
                </a:solidFill>
              </a:rPr>
              <a:t>постелен</a:t>
            </a:r>
            <a:r>
              <a:rPr lang="bg-BG" sz="8000" b="1" dirty="0" smtClean="0">
                <a:solidFill>
                  <a:schemeClr val="tx1"/>
                </a:solidFill>
              </a:rPr>
              <a:t> инвентар и работно облекло, строителни материали, консумативи и резервни части за хардуер, други резервни части, други материали.</a:t>
            </a:r>
          </a:p>
          <a:p>
            <a:pPr algn="just"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	 	</a:t>
            </a:r>
            <a:r>
              <a:rPr lang="bg-BG" sz="8000" b="1" dirty="0" smtClean="0">
                <a:solidFill>
                  <a:schemeClr val="tx1"/>
                </a:solidFill>
              </a:rPr>
              <a:t>Сметките от подгрупа 601</a:t>
            </a:r>
            <a:r>
              <a:rPr lang="bg-BG" sz="8000" dirty="0" smtClean="0">
                <a:solidFill>
                  <a:schemeClr val="tx1"/>
                </a:solidFill>
              </a:rPr>
              <a:t> са във взаимовръзка с  </a:t>
            </a:r>
            <a:r>
              <a:rPr lang="bg-BG" sz="8000" dirty="0" err="1" smtClean="0">
                <a:solidFill>
                  <a:schemeClr val="tx1"/>
                </a:solidFill>
              </a:rPr>
              <a:t>подпараграфите</a:t>
            </a:r>
            <a:r>
              <a:rPr lang="bg-BG" sz="8000" dirty="0" smtClean="0">
                <a:solidFill>
                  <a:schemeClr val="tx1"/>
                </a:solidFill>
              </a:rPr>
              <a:t> на </a:t>
            </a:r>
            <a:r>
              <a:rPr lang="bg-BG" sz="8000" b="1" dirty="0" smtClean="0">
                <a:solidFill>
                  <a:schemeClr val="tx1"/>
                </a:solidFill>
              </a:rPr>
              <a:t>§ 10-00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  <a:r>
              <a:rPr lang="bg-BG" sz="8000" i="1" dirty="0" smtClean="0">
                <a:solidFill>
                  <a:schemeClr val="tx1"/>
                </a:solidFill>
              </a:rPr>
              <a:t>„Издръжка”</a:t>
            </a:r>
            <a:r>
              <a:rPr lang="bg-BG" sz="8000" dirty="0" smtClean="0">
                <a:solidFill>
                  <a:schemeClr val="tx1"/>
                </a:solidFill>
              </a:rPr>
              <a:t> .</a:t>
            </a:r>
          </a:p>
          <a:p>
            <a:pPr algn="just"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      Счетоводни статии:</a:t>
            </a:r>
          </a:p>
          <a:p>
            <a:pPr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	 Д-т с/</a:t>
            </a:r>
            <a:r>
              <a:rPr lang="bg-BG" sz="8000" b="1" dirty="0" err="1" smtClean="0">
                <a:solidFill>
                  <a:schemeClr val="tx1"/>
                </a:solidFill>
              </a:rPr>
              <a:t>ки</a:t>
            </a:r>
            <a:r>
              <a:rPr lang="bg-BG" sz="8000" b="1" dirty="0" smtClean="0">
                <a:solidFill>
                  <a:schemeClr val="tx1"/>
                </a:solidFill>
              </a:rPr>
              <a:t> от подгрупа 601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  <a:r>
              <a:rPr lang="bg-BG" sz="8000" i="1" dirty="0" smtClean="0">
                <a:solidFill>
                  <a:schemeClr val="tx1"/>
                </a:solidFill>
              </a:rPr>
              <a:t>Разходи за материали</a:t>
            </a: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      	К-т с/</a:t>
            </a:r>
            <a:r>
              <a:rPr lang="bg-BG" sz="8000" b="1" dirty="0" err="1" smtClean="0">
                <a:solidFill>
                  <a:schemeClr val="tx1"/>
                </a:solidFill>
              </a:rPr>
              <a:t>ка</a:t>
            </a:r>
            <a:r>
              <a:rPr lang="bg-BG" sz="8000" b="1" dirty="0" smtClean="0">
                <a:solidFill>
                  <a:schemeClr val="tx1"/>
                </a:solidFill>
              </a:rPr>
              <a:t> 3020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  <a:r>
              <a:rPr lang="bg-BG" sz="8000" i="1" dirty="0" smtClean="0">
                <a:solidFill>
                  <a:schemeClr val="tx1"/>
                </a:solidFill>
              </a:rPr>
              <a:t>Материали</a:t>
            </a:r>
            <a:r>
              <a:rPr lang="bg-BG" sz="8000" dirty="0" smtClean="0">
                <a:solidFill>
                  <a:schemeClr val="tx1"/>
                </a:solidFill>
              </a:rPr>
              <a:t> или</a:t>
            </a:r>
          </a:p>
          <a:p>
            <a:pPr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       	</a:t>
            </a:r>
            <a:r>
              <a:rPr lang="bg-BG" sz="8000" b="1" dirty="0" smtClean="0">
                <a:solidFill>
                  <a:schemeClr val="tx1"/>
                </a:solidFill>
              </a:rPr>
              <a:t>К-т с/</a:t>
            </a:r>
            <a:r>
              <a:rPr lang="bg-BG" sz="8000" b="1" dirty="0" err="1" smtClean="0">
                <a:solidFill>
                  <a:schemeClr val="tx1"/>
                </a:solidFill>
              </a:rPr>
              <a:t>ка</a:t>
            </a:r>
            <a:r>
              <a:rPr lang="bg-BG" sz="8000" b="1" dirty="0" smtClean="0">
                <a:solidFill>
                  <a:schemeClr val="tx1"/>
                </a:solidFill>
              </a:rPr>
              <a:t> 5013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  <a:r>
              <a:rPr lang="bg-BG" sz="8000" i="1" dirty="0" smtClean="0">
                <a:solidFill>
                  <a:schemeClr val="tx1"/>
                </a:solidFill>
              </a:rPr>
              <a:t>Текущи банкови сметки в левове</a:t>
            </a:r>
            <a:r>
              <a:rPr lang="bg-BG" sz="8000" dirty="0" smtClean="0">
                <a:solidFill>
                  <a:schemeClr val="tx1"/>
                </a:solidFill>
              </a:rPr>
              <a:t> или</a:t>
            </a:r>
          </a:p>
          <a:p>
            <a:pPr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              К-т с/</a:t>
            </a:r>
            <a:r>
              <a:rPr lang="bg-BG" sz="8000" b="1" dirty="0" err="1" smtClean="0">
                <a:solidFill>
                  <a:schemeClr val="tx1"/>
                </a:solidFill>
              </a:rPr>
              <a:t>ка</a:t>
            </a:r>
            <a:r>
              <a:rPr lang="bg-BG" sz="8000" b="1" dirty="0" smtClean="0">
                <a:solidFill>
                  <a:schemeClr val="tx1"/>
                </a:solidFill>
              </a:rPr>
              <a:t> 4010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  <a:r>
              <a:rPr lang="bg-BG" sz="8000" i="1" dirty="0" smtClean="0">
                <a:solidFill>
                  <a:schemeClr val="tx1"/>
                </a:solidFill>
              </a:rPr>
              <a:t>Задължения към доставчици от страната</a:t>
            </a:r>
            <a:r>
              <a:rPr lang="bg-BG" sz="8000" dirty="0" smtClean="0">
                <a:solidFill>
                  <a:schemeClr val="tx1"/>
                </a:solidFill>
              </a:rPr>
              <a:t>  </a:t>
            </a:r>
          </a:p>
          <a:p>
            <a:pPr>
              <a:buNone/>
            </a:pP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	Разходен § 10-00 </a:t>
            </a:r>
            <a:r>
              <a:rPr lang="bg-BG" sz="8000" i="1" dirty="0" smtClean="0">
                <a:solidFill>
                  <a:schemeClr val="tx1"/>
                </a:solidFill>
              </a:rPr>
              <a:t>„Издръжка”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  <a:r>
              <a:rPr lang="bg-BG" sz="8000" b="1" dirty="0" smtClean="0">
                <a:solidFill>
                  <a:schemeClr val="tx1"/>
                </a:solidFill>
              </a:rPr>
              <a:t>/</a:t>
            </a:r>
            <a:r>
              <a:rPr lang="bg-BG" sz="8000" dirty="0" smtClean="0">
                <a:solidFill>
                  <a:schemeClr val="tx1"/>
                </a:solidFill>
              </a:rPr>
              <a:t>						</a:t>
            </a:r>
            <a:r>
              <a:rPr lang="bg-BG" sz="8000" b="1" dirty="0" smtClean="0">
                <a:solidFill>
                  <a:schemeClr val="tx1"/>
                </a:solidFill>
              </a:rPr>
              <a:t>Финансиращ § 95-07</a:t>
            </a:r>
            <a:r>
              <a:rPr lang="bg-BG" sz="8000" i="1" dirty="0" smtClean="0">
                <a:solidFill>
                  <a:schemeClr val="tx1"/>
                </a:solidFill>
              </a:rPr>
              <a:t>„Наличност в левове по сметки в края на </a:t>
            </a:r>
          </a:p>
          <a:p>
            <a:pPr>
              <a:buNone/>
            </a:pPr>
            <a:r>
              <a:rPr lang="bg-BG" sz="8000" i="1" dirty="0" smtClean="0">
                <a:solidFill>
                  <a:schemeClr val="tx1"/>
                </a:solidFill>
              </a:rPr>
              <a:t>               периода (+)”</a:t>
            </a: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dirty="0" smtClean="0">
                <a:solidFill>
                  <a:schemeClr val="tx1"/>
                </a:solidFill>
              </a:rPr>
              <a:t> </a:t>
            </a:r>
          </a:p>
          <a:p>
            <a:pPr>
              <a:buNone/>
            </a:pPr>
            <a:r>
              <a:rPr lang="bg-BG" sz="2400" b="1" dirty="0" smtClean="0">
                <a:solidFill>
                  <a:schemeClr val="tx1"/>
                </a:solidFill>
              </a:rPr>
              <a:t> </a:t>
            </a:r>
            <a:r>
              <a:rPr lang="bg-BG" sz="2400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endParaRPr lang="bg-BG" sz="22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6</a:t>
            </a:fld>
            <a:endParaRPr lang="bg-BG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21510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342900" lvl="1" indent="-342900" algn="just">
              <a:buNone/>
            </a:pPr>
            <a:r>
              <a:rPr lang="bg-BG" sz="3400" b="1" i="1" dirty="0" smtClean="0">
                <a:solidFill>
                  <a:schemeClr val="tx1"/>
                </a:solidFill>
              </a:rPr>
              <a:t>		</a:t>
            </a:r>
            <a:r>
              <a:rPr lang="bg-BG" sz="3800" b="1" i="1" u="sng" dirty="0" smtClean="0">
                <a:solidFill>
                  <a:srgbClr val="C00000"/>
                </a:solidFill>
              </a:rPr>
              <a:t>Сметки от подгрупа 602 „Разходи за външни услуги”</a:t>
            </a:r>
          </a:p>
          <a:p>
            <a:pPr marL="342900" lvl="1" indent="-342900" algn="just">
              <a:buNone/>
            </a:pPr>
            <a:endParaRPr lang="bg-BG" i="1" u="sng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		</a:t>
            </a:r>
            <a:r>
              <a:rPr lang="bg-BG" sz="2900" dirty="0" smtClean="0">
                <a:solidFill>
                  <a:schemeClr val="tx1"/>
                </a:solidFill>
              </a:rPr>
              <a:t>Чрез </a:t>
            </a:r>
            <a:r>
              <a:rPr lang="bg-BG" sz="2900" b="1" dirty="0" smtClean="0">
                <a:solidFill>
                  <a:schemeClr val="tx1"/>
                </a:solidFill>
              </a:rPr>
              <a:t>сметките от подгрупа 602</a:t>
            </a:r>
            <a:r>
              <a:rPr lang="bg-BG" sz="2900" dirty="0" smtClean="0">
                <a:solidFill>
                  <a:schemeClr val="tx1"/>
                </a:solidFill>
              </a:rPr>
              <a:t> </a:t>
            </a:r>
            <a:r>
              <a:rPr lang="bg-BG" sz="2900" i="1" dirty="0" smtClean="0">
                <a:solidFill>
                  <a:schemeClr val="tx1"/>
                </a:solidFill>
              </a:rPr>
              <a:t>„Разходи за външни услуги”</a:t>
            </a:r>
            <a:r>
              <a:rPr lang="bg-BG" sz="2900" dirty="0" smtClean="0">
                <a:solidFill>
                  <a:schemeClr val="tx1"/>
                </a:solidFill>
              </a:rPr>
              <a:t> се отчитат ползваните услуги от </a:t>
            </a:r>
            <a:r>
              <a:rPr lang="bg-BG" sz="2900" dirty="0" err="1" smtClean="0">
                <a:solidFill>
                  <a:schemeClr val="tx1"/>
                </a:solidFill>
              </a:rPr>
              <a:t>общкините</a:t>
            </a:r>
            <a:r>
              <a:rPr lang="bg-BG" sz="2900" dirty="0" smtClean="0">
                <a:solidFill>
                  <a:schemeClr val="tx1"/>
                </a:solidFill>
              </a:rPr>
              <a:t>, като </a:t>
            </a:r>
            <a:r>
              <a:rPr lang="bg-BG" sz="2900" b="1" dirty="0" smtClean="0">
                <a:solidFill>
                  <a:schemeClr val="tx1"/>
                </a:solidFill>
              </a:rPr>
              <a:t>пощенски услуги, съобщения, такси за телефон, поддържане на офис-техника, абонаментни такси, консултантски услуги, квалификация на персонала, наеми на помещения и други. </a:t>
            </a:r>
            <a:r>
              <a:rPr lang="bg-BG" sz="2900" dirty="0" smtClean="0">
                <a:solidFill>
                  <a:schemeClr val="tx1"/>
                </a:solidFill>
              </a:rPr>
              <a:t>Когато бюджетната организация е сключила договор за медицинско обслужване на неговия персонал се ползва </a:t>
            </a:r>
            <a:r>
              <a:rPr lang="bg-BG" sz="2900" b="1" dirty="0" smtClean="0">
                <a:solidFill>
                  <a:schemeClr val="tx1"/>
                </a:solidFill>
              </a:rPr>
              <a:t>сметка 6029</a:t>
            </a:r>
            <a:r>
              <a:rPr lang="bg-BG" sz="2900" dirty="0" smtClean="0">
                <a:solidFill>
                  <a:schemeClr val="tx1"/>
                </a:solidFill>
              </a:rPr>
              <a:t> </a:t>
            </a:r>
            <a:r>
              <a:rPr lang="bg-BG" sz="2900" i="1" dirty="0" smtClean="0">
                <a:solidFill>
                  <a:schemeClr val="tx1"/>
                </a:solidFill>
              </a:rPr>
              <a:t>„Други разходи за външни услуги”.</a:t>
            </a:r>
            <a:endParaRPr lang="bg-BG" sz="29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900" b="1" dirty="0" smtClean="0">
                <a:solidFill>
                  <a:schemeClr val="tx1"/>
                </a:solidFill>
              </a:rPr>
              <a:t>		Сметките от подгрупа 602</a:t>
            </a:r>
            <a:r>
              <a:rPr lang="bg-BG" sz="2900" dirty="0" smtClean="0">
                <a:solidFill>
                  <a:schemeClr val="tx1"/>
                </a:solidFill>
              </a:rPr>
              <a:t> са във взаимовръзка с </a:t>
            </a:r>
            <a:r>
              <a:rPr lang="bg-BG" sz="2900" dirty="0" err="1" smtClean="0">
                <a:solidFill>
                  <a:schemeClr val="tx1"/>
                </a:solidFill>
              </a:rPr>
              <a:t>подпараграфи</a:t>
            </a:r>
            <a:r>
              <a:rPr lang="bg-BG" sz="2900" dirty="0" smtClean="0">
                <a:solidFill>
                  <a:schemeClr val="tx1"/>
                </a:solidFill>
              </a:rPr>
              <a:t>:     </a:t>
            </a:r>
            <a:r>
              <a:rPr lang="bg-BG" sz="2900" b="1" dirty="0" smtClean="0">
                <a:solidFill>
                  <a:schemeClr val="tx1"/>
                </a:solidFill>
              </a:rPr>
              <a:t>10-20</a:t>
            </a:r>
            <a:r>
              <a:rPr lang="bg-BG" sz="2900" dirty="0" smtClean="0">
                <a:solidFill>
                  <a:schemeClr val="tx1"/>
                </a:solidFill>
              </a:rPr>
              <a:t> </a:t>
            </a:r>
            <a:r>
              <a:rPr lang="bg-BG" sz="2900" i="1" dirty="0" smtClean="0">
                <a:solidFill>
                  <a:schemeClr val="tx1"/>
                </a:solidFill>
              </a:rPr>
              <a:t>„Разходи за външни услуги”</a:t>
            </a:r>
            <a:r>
              <a:rPr lang="bg-BG" sz="2900" dirty="0" smtClean="0">
                <a:solidFill>
                  <a:schemeClr val="tx1"/>
                </a:solidFill>
              </a:rPr>
              <a:t>; </a:t>
            </a:r>
            <a:r>
              <a:rPr lang="bg-BG" sz="2900" b="1" dirty="0" smtClean="0">
                <a:solidFill>
                  <a:schemeClr val="tx1"/>
                </a:solidFill>
              </a:rPr>
              <a:t>10-30</a:t>
            </a:r>
            <a:r>
              <a:rPr lang="bg-BG" sz="2900" dirty="0" smtClean="0">
                <a:solidFill>
                  <a:schemeClr val="tx1"/>
                </a:solidFill>
              </a:rPr>
              <a:t> </a:t>
            </a:r>
            <a:r>
              <a:rPr lang="bg-BG" sz="2900" i="1" dirty="0" smtClean="0">
                <a:solidFill>
                  <a:schemeClr val="tx1"/>
                </a:solidFill>
              </a:rPr>
              <a:t>„Текущ ремонт”</a:t>
            </a:r>
            <a:r>
              <a:rPr lang="bg-BG" sz="2900" dirty="0" smtClean="0">
                <a:solidFill>
                  <a:schemeClr val="tx1"/>
                </a:solidFill>
              </a:rPr>
              <a:t> и </a:t>
            </a:r>
            <a:r>
              <a:rPr lang="bg-BG" sz="2900" b="1" dirty="0" smtClean="0">
                <a:solidFill>
                  <a:schemeClr val="tx1"/>
                </a:solidFill>
              </a:rPr>
              <a:t>10-91</a:t>
            </a:r>
            <a:r>
              <a:rPr lang="bg-BG" sz="2900" dirty="0" smtClean="0">
                <a:solidFill>
                  <a:schemeClr val="tx1"/>
                </a:solidFill>
              </a:rPr>
              <a:t> </a:t>
            </a:r>
            <a:r>
              <a:rPr lang="bg-BG" sz="2900" i="1" dirty="0" smtClean="0">
                <a:solidFill>
                  <a:schemeClr val="tx1"/>
                </a:solidFill>
              </a:rPr>
              <a:t>„Други разходи за СБКО”</a:t>
            </a:r>
            <a:r>
              <a:rPr lang="bg-BG" sz="2900" dirty="0" smtClean="0">
                <a:solidFill>
                  <a:schemeClr val="tx1"/>
                </a:solidFill>
              </a:rPr>
              <a:t> на ЕБК.</a:t>
            </a:r>
          </a:p>
          <a:p>
            <a:pPr algn="just">
              <a:buNone/>
            </a:pPr>
            <a:endParaRPr lang="bg-BG" sz="29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900" dirty="0" smtClean="0">
                <a:solidFill>
                  <a:schemeClr val="tx1"/>
                </a:solidFill>
              </a:rPr>
              <a:t>		Счетоводно отчитане на разходите за външни разходи:</a:t>
            </a:r>
          </a:p>
          <a:p>
            <a:pPr algn="just">
              <a:buNone/>
            </a:pPr>
            <a:r>
              <a:rPr lang="bg-BG" sz="2900" dirty="0" smtClean="0">
                <a:solidFill>
                  <a:schemeClr val="tx1"/>
                </a:solidFill>
              </a:rPr>
              <a:t>      	 Начисляване на разходите:</a:t>
            </a:r>
          </a:p>
          <a:p>
            <a:pPr algn="just">
              <a:buNone/>
            </a:pPr>
            <a:r>
              <a:rPr lang="bg-BG" sz="2900" b="1" dirty="0" smtClean="0">
                <a:solidFill>
                  <a:schemeClr val="tx1"/>
                </a:solidFill>
              </a:rPr>
              <a:t>		Д-т с/</a:t>
            </a:r>
            <a:r>
              <a:rPr lang="bg-BG" sz="2900" b="1" dirty="0" err="1" smtClean="0">
                <a:solidFill>
                  <a:schemeClr val="tx1"/>
                </a:solidFill>
              </a:rPr>
              <a:t>ки</a:t>
            </a:r>
            <a:r>
              <a:rPr lang="bg-BG" sz="2900" b="1" dirty="0" smtClean="0">
                <a:solidFill>
                  <a:schemeClr val="tx1"/>
                </a:solidFill>
              </a:rPr>
              <a:t> от подгрупа 602</a:t>
            </a:r>
            <a:r>
              <a:rPr lang="bg-BG" sz="2900" dirty="0" smtClean="0">
                <a:solidFill>
                  <a:schemeClr val="tx1"/>
                </a:solidFill>
              </a:rPr>
              <a:t> </a:t>
            </a:r>
            <a:r>
              <a:rPr lang="bg-BG" sz="2900" i="1" dirty="0" smtClean="0">
                <a:solidFill>
                  <a:schemeClr val="tx1"/>
                </a:solidFill>
              </a:rPr>
              <a:t>Разходи за външни услуги</a:t>
            </a:r>
            <a:endParaRPr lang="bg-BG" sz="29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900" b="1" dirty="0" smtClean="0">
                <a:solidFill>
                  <a:schemeClr val="tx1"/>
                </a:solidFill>
              </a:rPr>
              <a:t>	                 К-т с/</a:t>
            </a:r>
            <a:r>
              <a:rPr lang="bg-BG" sz="2900" b="1" dirty="0" err="1" smtClean="0">
                <a:solidFill>
                  <a:schemeClr val="tx1"/>
                </a:solidFill>
              </a:rPr>
              <a:t>ка</a:t>
            </a:r>
            <a:r>
              <a:rPr lang="bg-BG" sz="2900" b="1" dirty="0" smtClean="0">
                <a:solidFill>
                  <a:schemeClr val="tx1"/>
                </a:solidFill>
              </a:rPr>
              <a:t> 4010</a:t>
            </a:r>
            <a:r>
              <a:rPr lang="bg-BG" sz="2900" dirty="0" smtClean="0">
                <a:solidFill>
                  <a:schemeClr val="tx1"/>
                </a:solidFill>
              </a:rPr>
              <a:t> </a:t>
            </a:r>
            <a:r>
              <a:rPr lang="bg-BG" sz="2900" i="1" dirty="0" smtClean="0">
                <a:solidFill>
                  <a:schemeClr val="tx1"/>
                </a:solidFill>
              </a:rPr>
              <a:t>Задължения към доставчици от страната</a:t>
            </a:r>
          </a:p>
          <a:p>
            <a:pPr algn="just">
              <a:buNone/>
            </a:pPr>
            <a:endParaRPr lang="bg-BG" sz="2900" i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900" i="1" dirty="0" smtClean="0">
                <a:solidFill>
                  <a:schemeClr val="tx1"/>
                </a:solidFill>
              </a:rPr>
              <a:t>      	 </a:t>
            </a:r>
            <a:r>
              <a:rPr lang="bg-BG" sz="2900" dirty="0" smtClean="0">
                <a:solidFill>
                  <a:schemeClr val="tx1"/>
                </a:solidFill>
              </a:rPr>
              <a:t>Издължаване на разходите:</a:t>
            </a:r>
          </a:p>
          <a:p>
            <a:pPr algn="just">
              <a:buNone/>
            </a:pPr>
            <a:r>
              <a:rPr lang="bg-BG" sz="2900" dirty="0" smtClean="0">
                <a:solidFill>
                  <a:schemeClr val="tx1"/>
                </a:solidFill>
              </a:rPr>
              <a:t>               </a:t>
            </a:r>
            <a:r>
              <a:rPr lang="bg-BG" sz="2900" b="1" dirty="0" smtClean="0">
                <a:solidFill>
                  <a:schemeClr val="tx1"/>
                </a:solidFill>
              </a:rPr>
              <a:t> Д-т с/</a:t>
            </a:r>
            <a:r>
              <a:rPr lang="bg-BG" sz="2900" b="1" dirty="0" err="1" smtClean="0">
                <a:solidFill>
                  <a:schemeClr val="tx1"/>
                </a:solidFill>
              </a:rPr>
              <a:t>ка</a:t>
            </a:r>
            <a:r>
              <a:rPr lang="bg-BG" sz="2900" b="1" dirty="0" smtClean="0">
                <a:solidFill>
                  <a:schemeClr val="tx1"/>
                </a:solidFill>
              </a:rPr>
              <a:t> 4010</a:t>
            </a:r>
            <a:r>
              <a:rPr lang="bg-BG" sz="2900" dirty="0" smtClean="0">
                <a:solidFill>
                  <a:schemeClr val="tx1"/>
                </a:solidFill>
              </a:rPr>
              <a:t> </a:t>
            </a:r>
            <a:r>
              <a:rPr lang="bg-BG" sz="2900" i="1" dirty="0" smtClean="0">
                <a:solidFill>
                  <a:schemeClr val="tx1"/>
                </a:solidFill>
              </a:rPr>
              <a:t>Задължения към доставчици от страната</a:t>
            </a:r>
            <a:endParaRPr lang="bg-BG" sz="29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900" b="1" dirty="0" smtClean="0">
                <a:solidFill>
                  <a:schemeClr val="tx1"/>
                </a:solidFill>
              </a:rPr>
              <a:t>                       К-т с/</a:t>
            </a:r>
            <a:r>
              <a:rPr lang="bg-BG" sz="2900" b="1" dirty="0" err="1" smtClean="0">
                <a:solidFill>
                  <a:schemeClr val="tx1"/>
                </a:solidFill>
              </a:rPr>
              <a:t>ки</a:t>
            </a:r>
            <a:r>
              <a:rPr lang="bg-BG" sz="2900" b="1" dirty="0" smtClean="0">
                <a:solidFill>
                  <a:schemeClr val="tx1"/>
                </a:solidFill>
              </a:rPr>
              <a:t> от група 50</a:t>
            </a:r>
            <a:r>
              <a:rPr lang="bg-BG" sz="2900" dirty="0" smtClean="0">
                <a:solidFill>
                  <a:schemeClr val="tx1"/>
                </a:solidFill>
              </a:rPr>
              <a:t> </a:t>
            </a:r>
            <a:r>
              <a:rPr lang="bg-BG" sz="2900" i="1" dirty="0" smtClean="0">
                <a:solidFill>
                  <a:schemeClr val="tx1"/>
                </a:solidFill>
              </a:rPr>
              <a:t>Парични средства</a:t>
            </a:r>
            <a:r>
              <a:rPr lang="bg-BG" sz="2900" dirty="0" smtClean="0">
                <a:solidFill>
                  <a:schemeClr val="tx1"/>
                </a:solidFill>
              </a:rPr>
              <a:t> или</a:t>
            </a:r>
            <a:endParaRPr lang="bg-BG" sz="2900" i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900" b="1" dirty="0" smtClean="0">
                <a:solidFill>
                  <a:schemeClr val="tx1"/>
                </a:solidFill>
              </a:rPr>
              <a:t>      	 Разходен § 10-00 </a:t>
            </a:r>
            <a:r>
              <a:rPr lang="bg-BG" sz="2900" i="1" dirty="0" smtClean="0">
                <a:solidFill>
                  <a:schemeClr val="tx1"/>
                </a:solidFill>
              </a:rPr>
              <a:t>„Издръжка”</a:t>
            </a:r>
            <a:r>
              <a:rPr lang="bg-BG" sz="2900" dirty="0" smtClean="0">
                <a:solidFill>
                  <a:schemeClr val="tx1"/>
                </a:solidFill>
              </a:rPr>
              <a:t> </a:t>
            </a:r>
            <a:r>
              <a:rPr lang="bg-BG" sz="2900" b="1" dirty="0" smtClean="0">
                <a:solidFill>
                  <a:schemeClr val="tx1"/>
                </a:solidFill>
              </a:rPr>
              <a:t>/</a:t>
            </a:r>
            <a:r>
              <a:rPr lang="bg-BG" sz="2900" dirty="0" smtClean="0">
                <a:solidFill>
                  <a:schemeClr val="tx1"/>
                </a:solidFill>
              </a:rPr>
              <a:t>			</a:t>
            </a:r>
          </a:p>
          <a:p>
            <a:pPr algn="just">
              <a:buNone/>
            </a:pPr>
            <a:r>
              <a:rPr lang="bg-BG" sz="2900" dirty="0" smtClean="0">
                <a:solidFill>
                  <a:schemeClr val="tx1"/>
                </a:solidFill>
              </a:rPr>
              <a:t>                    </a:t>
            </a:r>
            <a:r>
              <a:rPr lang="bg-BG" sz="2900" b="1" dirty="0" smtClean="0">
                <a:solidFill>
                  <a:schemeClr val="tx1"/>
                </a:solidFill>
              </a:rPr>
              <a:t> Финансиращ § 95-07</a:t>
            </a:r>
            <a:r>
              <a:rPr lang="bg-BG" sz="2900" i="1" dirty="0" smtClean="0">
                <a:solidFill>
                  <a:schemeClr val="tx1"/>
                </a:solidFill>
              </a:rPr>
              <a:t>„Наличност в левове по сметки в края на </a:t>
            </a:r>
          </a:p>
          <a:p>
            <a:pPr algn="just">
              <a:buNone/>
            </a:pPr>
            <a:r>
              <a:rPr lang="bg-BG" sz="2900" i="1" dirty="0" smtClean="0">
                <a:solidFill>
                  <a:schemeClr val="tx1"/>
                </a:solidFill>
              </a:rPr>
              <a:t>                      периода (+)”</a:t>
            </a:r>
            <a:endParaRPr lang="bg-BG" sz="2900" dirty="0" smtClean="0">
              <a:solidFill>
                <a:schemeClr val="tx1"/>
              </a:solidFill>
            </a:endParaRPr>
          </a:p>
          <a:p>
            <a:pPr marL="342900" lvl="1" indent="-342900">
              <a:buNone/>
            </a:pPr>
            <a:endParaRPr lang="bg-BG" sz="2900" dirty="0" smtClean="0"/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7</a:t>
            </a:fld>
            <a:endParaRPr lang="bg-BG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14282" y="285728"/>
            <a:ext cx="8686800" cy="635798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lvl="1" algn="just">
              <a:buNone/>
            </a:pPr>
            <a:r>
              <a:rPr lang="bg-BG" sz="1900" b="1" i="1" dirty="0" smtClean="0">
                <a:solidFill>
                  <a:schemeClr val="tx1"/>
                </a:solidFill>
              </a:rPr>
              <a:t>     		</a:t>
            </a:r>
            <a:r>
              <a:rPr lang="bg-BG" sz="9600" b="1" i="1" u="sng" dirty="0" smtClean="0">
                <a:solidFill>
                  <a:srgbClr val="C00000"/>
                </a:solidFill>
              </a:rPr>
              <a:t>Сметки от подгрупа 603 „Разходи за 	амортизация”</a:t>
            </a:r>
            <a:endParaRPr lang="bg-BG" sz="9600" b="1" u="sng" dirty="0" smtClean="0">
              <a:solidFill>
                <a:srgbClr val="C00000"/>
              </a:solidFill>
            </a:endParaRPr>
          </a:p>
          <a:p>
            <a:pPr algn="just"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		</a:t>
            </a:r>
          </a:p>
          <a:p>
            <a:pPr algn="just"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             Чрез </a:t>
            </a:r>
            <a:r>
              <a:rPr lang="bg-BG" sz="8000" b="1" dirty="0" smtClean="0">
                <a:solidFill>
                  <a:schemeClr val="tx1"/>
                </a:solidFill>
              </a:rPr>
              <a:t>сметките от подгрупа 603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  <a:r>
              <a:rPr lang="bg-BG" sz="8000" i="1" dirty="0" smtClean="0">
                <a:solidFill>
                  <a:schemeClr val="tx1"/>
                </a:solidFill>
              </a:rPr>
              <a:t>„Разходи за амортизация”</a:t>
            </a:r>
            <a:r>
              <a:rPr lang="bg-BG" sz="8000" dirty="0" smtClean="0">
                <a:solidFill>
                  <a:schemeClr val="tx1"/>
                </a:solidFill>
              </a:rPr>
              <a:t> се отчитат разходите за амортизация на материални и нематериални дълготрайни активи.</a:t>
            </a:r>
          </a:p>
          <a:p>
            <a:pPr algn="just">
              <a:buNone/>
            </a:pPr>
            <a:r>
              <a:rPr lang="ru-RU" sz="8000" dirty="0" smtClean="0">
                <a:solidFill>
                  <a:schemeClr val="tx1"/>
                </a:solidFill>
              </a:rPr>
              <a:t>      	</a:t>
            </a:r>
            <a:r>
              <a:rPr lang="ru-RU" sz="8000" dirty="0" err="1" smtClean="0">
                <a:solidFill>
                  <a:schemeClr val="tx1"/>
                </a:solidFill>
              </a:rPr>
              <a:t>Разходът</a:t>
            </a:r>
            <a:r>
              <a:rPr lang="ru-RU" sz="8000" dirty="0" smtClean="0">
                <a:solidFill>
                  <a:schemeClr val="tx1"/>
                </a:solidFill>
              </a:rPr>
              <a:t> за амортизации се </a:t>
            </a:r>
            <a:r>
              <a:rPr lang="ru-RU" sz="8000" dirty="0" err="1" smtClean="0">
                <a:solidFill>
                  <a:schemeClr val="tx1"/>
                </a:solidFill>
              </a:rPr>
              <a:t>начислява</a:t>
            </a:r>
            <a:r>
              <a:rPr lang="ru-RU" sz="8000" dirty="0" smtClean="0">
                <a:solidFill>
                  <a:schemeClr val="tx1"/>
                </a:solidFill>
              </a:rPr>
              <a:t> в </a:t>
            </a:r>
            <a:r>
              <a:rPr lang="ru-RU" sz="8000" b="1" i="1" dirty="0" err="1" smtClean="0">
                <a:solidFill>
                  <a:schemeClr val="tx1"/>
                </a:solidFill>
              </a:rPr>
              <a:t>отчетната</a:t>
            </a:r>
            <a:r>
              <a:rPr lang="ru-RU" sz="8000" b="1" i="1" dirty="0" smtClean="0">
                <a:solidFill>
                  <a:schemeClr val="tx1"/>
                </a:solidFill>
              </a:rPr>
              <a:t> </a:t>
            </a:r>
            <a:r>
              <a:rPr lang="ru-RU" sz="8000" b="1" i="1" dirty="0" err="1" smtClean="0">
                <a:solidFill>
                  <a:schemeClr val="tx1"/>
                </a:solidFill>
              </a:rPr>
              <a:t>група</a:t>
            </a:r>
            <a:r>
              <a:rPr lang="ru-RU" sz="8000" dirty="0" smtClean="0">
                <a:solidFill>
                  <a:schemeClr val="tx1"/>
                </a:solidFill>
              </a:rPr>
              <a:t>, </a:t>
            </a:r>
            <a:r>
              <a:rPr lang="ru-RU" sz="8000" dirty="0" err="1" smtClean="0">
                <a:solidFill>
                  <a:schemeClr val="tx1"/>
                </a:solidFill>
              </a:rPr>
              <a:t>където</a:t>
            </a:r>
            <a:r>
              <a:rPr lang="ru-RU" sz="8000" dirty="0" smtClean="0">
                <a:solidFill>
                  <a:schemeClr val="tx1"/>
                </a:solidFill>
              </a:rPr>
              <a:t> е </a:t>
            </a:r>
            <a:r>
              <a:rPr lang="ru-RU" sz="8000" dirty="0" err="1" smtClean="0">
                <a:solidFill>
                  <a:schemeClr val="tx1"/>
                </a:solidFill>
              </a:rPr>
              <a:t>позициониран</a:t>
            </a:r>
            <a:r>
              <a:rPr lang="ru-RU" sz="8000" dirty="0" smtClean="0">
                <a:solidFill>
                  <a:schemeClr val="tx1"/>
                </a:solidFill>
              </a:rPr>
              <a:t> </a:t>
            </a:r>
            <a:r>
              <a:rPr lang="ru-RU" sz="8000" dirty="0" err="1" smtClean="0">
                <a:solidFill>
                  <a:schemeClr val="tx1"/>
                </a:solidFill>
              </a:rPr>
              <a:t>активът</a:t>
            </a:r>
            <a:r>
              <a:rPr lang="ru-RU" sz="8000" dirty="0" smtClean="0">
                <a:solidFill>
                  <a:schemeClr val="tx1"/>
                </a:solidFill>
              </a:rPr>
              <a:t> </a:t>
            </a:r>
            <a:r>
              <a:rPr lang="ru-RU" sz="8000" dirty="0" err="1" smtClean="0">
                <a:solidFill>
                  <a:schemeClr val="tx1"/>
                </a:solidFill>
              </a:rPr>
              <a:t>към</a:t>
            </a:r>
            <a:r>
              <a:rPr lang="ru-RU" sz="8000" dirty="0" smtClean="0">
                <a:solidFill>
                  <a:schemeClr val="tx1"/>
                </a:solidFill>
              </a:rPr>
              <a:t> </a:t>
            </a:r>
            <a:r>
              <a:rPr lang="ru-RU" sz="8000" dirty="0" err="1" smtClean="0">
                <a:solidFill>
                  <a:schemeClr val="tx1"/>
                </a:solidFill>
              </a:rPr>
              <a:t>датата</a:t>
            </a:r>
            <a:r>
              <a:rPr lang="ru-RU" sz="8000" dirty="0" smtClean="0">
                <a:solidFill>
                  <a:schemeClr val="tx1"/>
                </a:solidFill>
              </a:rPr>
              <a:t> на </a:t>
            </a:r>
            <a:r>
              <a:rPr lang="ru-RU" sz="8000" dirty="0" err="1" smtClean="0">
                <a:solidFill>
                  <a:schemeClr val="tx1"/>
                </a:solidFill>
              </a:rPr>
              <a:t>стартиране</a:t>
            </a:r>
            <a:r>
              <a:rPr lang="ru-RU" sz="8000" dirty="0" smtClean="0">
                <a:solidFill>
                  <a:schemeClr val="tx1"/>
                </a:solidFill>
              </a:rPr>
              <a:t> </a:t>
            </a:r>
            <a:r>
              <a:rPr lang="ru-RU" sz="8000" dirty="0" err="1" smtClean="0">
                <a:solidFill>
                  <a:schemeClr val="tx1"/>
                </a:solidFill>
              </a:rPr>
              <a:t>начисляването</a:t>
            </a:r>
            <a:r>
              <a:rPr lang="ru-RU" sz="8000" dirty="0" smtClean="0">
                <a:solidFill>
                  <a:schemeClr val="tx1"/>
                </a:solidFill>
              </a:rPr>
              <a:t> </a:t>
            </a:r>
            <a:r>
              <a:rPr lang="ru-RU" sz="8000" dirty="0" err="1" smtClean="0">
                <a:solidFill>
                  <a:schemeClr val="tx1"/>
                </a:solidFill>
              </a:rPr>
              <a:t>на</a:t>
            </a:r>
            <a:r>
              <a:rPr lang="ru-RU" sz="8000" dirty="0" smtClean="0">
                <a:solidFill>
                  <a:schemeClr val="tx1"/>
                </a:solidFill>
              </a:rPr>
              <a:t> </a:t>
            </a:r>
            <a:r>
              <a:rPr lang="ru-RU" sz="8000" dirty="0" err="1" smtClean="0">
                <a:solidFill>
                  <a:schemeClr val="tx1"/>
                </a:solidFill>
              </a:rPr>
              <a:t>амортизациите</a:t>
            </a:r>
            <a:r>
              <a:rPr lang="ru-RU" sz="8000" dirty="0" smtClean="0">
                <a:solidFill>
                  <a:schemeClr val="tx1"/>
                </a:solidFill>
              </a:rPr>
              <a:t> </a:t>
            </a:r>
            <a:r>
              <a:rPr lang="en-US" sz="8000" dirty="0" smtClean="0">
                <a:solidFill>
                  <a:schemeClr val="tx1"/>
                </a:solidFill>
              </a:rPr>
              <a:t>(</a:t>
            </a:r>
            <a:r>
              <a:rPr lang="bg-BG" sz="8000" dirty="0" smtClean="0">
                <a:solidFill>
                  <a:schemeClr val="tx1"/>
                </a:solidFill>
              </a:rPr>
              <a:t>„</a:t>
            </a:r>
            <a:r>
              <a:rPr lang="bg-BG" sz="8000" b="1" dirty="0" smtClean="0">
                <a:solidFill>
                  <a:schemeClr val="tx1"/>
                </a:solidFill>
              </a:rPr>
              <a:t>Бюджет” </a:t>
            </a:r>
            <a:r>
              <a:rPr lang="bg-BG" sz="8000" dirty="0" smtClean="0">
                <a:solidFill>
                  <a:schemeClr val="tx1"/>
                </a:solidFill>
              </a:rPr>
              <a:t>или</a:t>
            </a:r>
            <a:r>
              <a:rPr lang="bg-BG" sz="8000" b="1" dirty="0" smtClean="0">
                <a:solidFill>
                  <a:schemeClr val="tx1"/>
                </a:solidFill>
              </a:rPr>
              <a:t> „</a:t>
            </a:r>
            <a:r>
              <a:rPr lang="ru-RU" sz="8000" b="1" dirty="0" smtClean="0">
                <a:solidFill>
                  <a:schemeClr val="tx1"/>
                </a:solidFill>
              </a:rPr>
              <a:t>ДСД</a:t>
            </a:r>
            <a:r>
              <a:rPr lang="bg-BG" sz="8000" b="1" dirty="0" smtClean="0">
                <a:solidFill>
                  <a:schemeClr val="tx1"/>
                </a:solidFill>
              </a:rPr>
              <a:t>”</a:t>
            </a:r>
            <a:r>
              <a:rPr lang="en-US" sz="8000" b="1" dirty="0" smtClean="0">
                <a:solidFill>
                  <a:schemeClr val="tx1"/>
                </a:solidFill>
              </a:rPr>
              <a:t>)</a:t>
            </a:r>
            <a:r>
              <a:rPr lang="ru-RU" sz="8000" dirty="0" smtClean="0">
                <a:solidFill>
                  <a:schemeClr val="tx1"/>
                </a:solidFill>
              </a:rPr>
              <a:t>.</a:t>
            </a:r>
            <a:r>
              <a:rPr lang="bg-BG" sz="8000" dirty="0" smtClean="0">
                <a:solidFill>
                  <a:schemeClr val="tx1"/>
                </a:solidFill>
              </a:rPr>
              <a:t> В отчетна група </a:t>
            </a:r>
            <a:r>
              <a:rPr lang="bg-BG" sz="8000" b="1" dirty="0" smtClean="0">
                <a:solidFill>
                  <a:schemeClr val="tx1"/>
                </a:solidFill>
              </a:rPr>
              <a:t>„СЕС” не се начисляват </a:t>
            </a:r>
            <a:r>
              <a:rPr lang="bg-BG" sz="8000" dirty="0" smtClean="0">
                <a:solidFill>
                  <a:schemeClr val="tx1"/>
                </a:solidFill>
              </a:rPr>
              <a:t>амортизации, тъй като</a:t>
            </a:r>
            <a:r>
              <a:rPr lang="ru-RU" sz="8000" dirty="0" smtClean="0">
                <a:solidFill>
                  <a:schemeClr val="tx1"/>
                </a:solidFill>
              </a:rPr>
              <a:t> </a:t>
            </a:r>
            <a:r>
              <a:rPr lang="ru-RU" sz="8000" dirty="0" err="1" smtClean="0">
                <a:solidFill>
                  <a:schemeClr val="tx1"/>
                </a:solidFill>
              </a:rPr>
              <a:t>отчитането</a:t>
            </a:r>
            <a:r>
              <a:rPr lang="ru-RU" sz="8000" dirty="0" smtClean="0">
                <a:solidFill>
                  <a:schemeClr val="tx1"/>
                </a:solidFill>
              </a:rPr>
              <a:t> на </a:t>
            </a:r>
            <a:r>
              <a:rPr lang="ru-RU" sz="8000" dirty="0" err="1" smtClean="0">
                <a:solidFill>
                  <a:schemeClr val="tx1"/>
                </a:solidFill>
              </a:rPr>
              <a:t>нефинансовите</a:t>
            </a:r>
            <a:r>
              <a:rPr lang="ru-RU" sz="8000" dirty="0" smtClean="0">
                <a:solidFill>
                  <a:schemeClr val="tx1"/>
                </a:solidFill>
              </a:rPr>
              <a:t> </a:t>
            </a:r>
            <a:r>
              <a:rPr lang="ru-RU" sz="8000" dirty="0" err="1" smtClean="0">
                <a:solidFill>
                  <a:schemeClr val="tx1"/>
                </a:solidFill>
              </a:rPr>
              <a:t>дълготрайни</a:t>
            </a:r>
            <a:r>
              <a:rPr lang="ru-RU" sz="8000" dirty="0" smtClean="0">
                <a:solidFill>
                  <a:schemeClr val="tx1"/>
                </a:solidFill>
              </a:rPr>
              <a:t> </a:t>
            </a:r>
            <a:r>
              <a:rPr lang="ru-RU" sz="8000" dirty="0" err="1" smtClean="0">
                <a:solidFill>
                  <a:schemeClr val="tx1"/>
                </a:solidFill>
              </a:rPr>
              <a:t>активи</a:t>
            </a:r>
            <a:r>
              <a:rPr lang="ru-RU" sz="8000" dirty="0" smtClean="0">
                <a:solidFill>
                  <a:schemeClr val="tx1"/>
                </a:solidFill>
              </a:rPr>
              <a:t> в </a:t>
            </a:r>
            <a:r>
              <a:rPr lang="ru-RU" sz="8000" dirty="0" err="1" smtClean="0">
                <a:solidFill>
                  <a:schemeClr val="tx1"/>
                </a:solidFill>
              </a:rPr>
              <a:t>тази</a:t>
            </a:r>
            <a:r>
              <a:rPr lang="ru-RU" sz="8000" dirty="0" smtClean="0">
                <a:solidFill>
                  <a:schemeClr val="tx1"/>
                </a:solidFill>
              </a:rPr>
              <a:t> </a:t>
            </a:r>
            <a:r>
              <a:rPr lang="ru-RU" sz="8000" dirty="0" err="1" smtClean="0">
                <a:solidFill>
                  <a:schemeClr val="tx1"/>
                </a:solidFill>
              </a:rPr>
              <a:t>група</a:t>
            </a:r>
            <a:r>
              <a:rPr lang="ru-RU" sz="8000" dirty="0" smtClean="0">
                <a:solidFill>
                  <a:schemeClr val="tx1"/>
                </a:solidFill>
              </a:rPr>
              <a:t> по </a:t>
            </a:r>
            <a:r>
              <a:rPr lang="ru-RU" sz="8000" dirty="0" err="1" smtClean="0">
                <a:solidFill>
                  <a:schemeClr val="tx1"/>
                </a:solidFill>
              </a:rPr>
              <a:t>съответните</a:t>
            </a:r>
            <a:r>
              <a:rPr lang="ru-RU" sz="8000" dirty="0" smtClean="0">
                <a:solidFill>
                  <a:schemeClr val="tx1"/>
                </a:solidFill>
              </a:rPr>
              <a:t> </a:t>
            </a:r>
            <a:r>
              <a:rPr lang="ru-RU" sz="8000" dirty="0" err="1" smtClean="0">
                <a:solidFill>
                  <a:schemeClr val="tx1"/>
                </a:solidFill>
              </a:rPr>
              <a:t>проекти</a:t>
            </a:r>
            <a:r>
              <a:rPr lang="ru-RU" sz="8000" dirty="0" smtClean="0">
                <a:solidFill>
                  <a:schemeClr val="tx1"/>
                </a:solidFill>
              </a:rPr>
              <a:t> е временно.</a:t>
            </a:r>
            <a:r>
              <a:rPr lang="bg-BG" sz="8000" b="1" dirty="0" smtClean="0">
                <a:solidFill>
                  <a:srgbClr val="C00000"/>
                </a:solidFill>
              </a:rPr>
              <a:t> </a:t>
            </a:r>
            <a:r>
              <a:rPr lang="en-US" sz="8000" b="1" dirty="0" smtClean="0">
                <a:solidFill>
                  <a:srgbClr val="C00000"/>
                </a:solidFill>
              </a:rPr>
              <a:t> </a:t>
            </a:r>
            <a:r>
              <a:rPr lang="bg-BG" sz="8000" b="1" dirty="0" smtClean="0">
                <a:solidFill>
                  <a:srgbClr val="C00000"/>
                </a:solidFill>
              </a:rPr>
              <a:t>	</a:t>
            </a:r>
            <a:r>
              <a:rPr lang="bg-BG" sz="8000" dirty="0" smtClean="0">
                <a:solidFill>
                  <a:schemeClr val="tx1"/>
                </a:solidFill>
              </a:rPr>
              <a:t>Прехвърлянето в </a:t>
            </a:r>
            <a:r>
              <a:rPr lang="bg-BG" sz="8000" dirty="0" err="1" smtClean="0">
                <a:solidFill>
                  <a:schemeClr val="tx1"/>
                </a:solidFill>
              </a:rPr>
              <a:t>отч</a:t>
            </a:r>
            <a:r>
              <a:rPr lang="bg-BG" sz="8000" dirty="0" smtClean="0">
                <a:solidFill>
                  <a:schemeClr val="tx1"/>
                </a:solidFill>
              </a:rPr>
              <a:t>. гр. Бюджет се извършва чрез </a:t>
            </a:r>
            <a:r>
              <a:rPr lang="bg-BG" sz="8000" b="1" dirty="0" smtClean="0">
                <a:solidFill>
                  <a:schemeClr val="tx1"/>
                </a:solidFill>
              </a:rPr>
              <a:t>сметка 7601</a:t>
            </a:r>
            <a:r>
              <a:rPr lang="en-US" sz="8000" b="1" dirty="0" smtClean="0">
                <a:solidFill>
                  <a:schemeClr val="tx1"/>
                </a:solidFill>
              </a:rPr>
              <a:t> </a:t>
            </a:r>
            <a:r>
              <a:rPr lang="bg-BG" sz="8000" b="1" dirty="0" smtClean="0">
                <a:solidFill>
                  <a:schemeClr val="tx1"/>
                </a:solidFill>
              </a:rPr>
              <a:t>:</a:t>
            </a:r>
          </a:p>
          <a:p>
            <a:pPr algn="just">
              <a:buNone/>
            </a:pPr>
            <a:r>
              <a:rPr lang="bg-BG" sz="8000" b="1" i="1" dirty="0" smtClean="0">
                <a:solidFill>
                  <a:schemeClr val="tx1"/>
                </a:solidFill>
              </a:rPr>
              <a:t>              Варианти:</a:t>
            </a:r>
          </a:p>
          <a:p>
            <a:pPr algn="just">
              <a:buNone/>
            </a:pPr>
            <a:r>
              <a:rPr lang="en-US" sz="8000" b="1" dirty="0" smtClean="0">
                <a:solidFill>
                  <a:schemeClr val="tx1"/>
                </a:solidFill>
              </a:rPr>
              <a:t>	</a:t>
            </a:r>
            <a:r>
              <a:rPr lang="bg-BG" sz="8000" b="1" dirty="0" smtClean="0">
                <a:solidFill>
                  <a:schemeClr val="tx1"/>
                </a:solidFill>
              </a:rPr>
              <a:t>        - </a:t>
            </a:r>
            <a:r>
              <a:rPr lang="bg-BG" sz="8000" b="1" u="sng" dirty="0" smtClean="0">
                <a:solidFill>
                  <a:schemeClr val="tx1"/>
                </a:solidFill>
              </a:rPr>
              <a:t>при придобиване </a:t>
            </a:r>
            <a:r>
              <a:rPr lang="bg-BG" sz="8000" dirty="0" smtClean="0">
                <a:solidFill>
                  <a:schemeClr val="tx1"/>
                </a:solidFill>
              </a:rPr>
              <a:t>на всеки отделен актив;</a:t>
            </a:r>
          </a:p>
          <a:p>
            <a:pPr algn="just">
              <a:buNone/>
            </a:pPr>
            <a:r>
              <a:rPr lang="en-US" sz="8000" dirty="0" smtClean="0">
                <a:solidFill>
                  <a:schemeClr val="tx1"/>
                </a:solidFill>
              </a:rPr>
              <a:t>	</a:t>
            </a:r>
            <a:r>
              <a:rPr lang="bg-BG" sz="8000" dirty="0" smtClean="0">
                <a:solidFill>
                  <a:schemeClr val="tx1"/>
                </a:solidFill>
              </a:rPr>
              <a:t>        -  </a:t>
            </a:r>
            <a:r>
              <a:rPr lang="bg-BG" sz="8000" b="1" u="sng" dirty="0" smtClean="0">
                <a:solidFill>
                  <a:schemeClr val="tx1"/>
                </a:solidFill>
              </a:rPr>
              <a:t>периодично</a:t>
            </a:r>
            <a:r>
              <a:rPr lang="bg-BG" sz="8000" b="1" dirty="0" smtClean="0">
                <a:solidFill>
                  <a:schemeClr val="tx1"/>
                </a:solidFill>
              </a:rPr>
              <a:t> </a:t>
            </a:r>
            <a:r>
              <a:rPr lang="bg-BG" sz="8000" dirty="0" smtClean="0">
                <a:solidFill>
                  <a:schemeClr val="tx1"/>
                </a:solidFill>
              </a:rPr>
              <a:t>(например за придобитите активи чрез “СЕС” за съответното тримесечие</a:t>
            </a:r>
            <a:r>
              <a:rPr lang="bg-BG" sz="8000" u="sng" dirty="0" smtClean="0">
                <a:solidFill>
                  <a:schemeClr val="tx1"/>
                </a:solidFill>
              </a:rPr>
              <a:t>) </a:t>
            </a:r>
          </a:p>
          <a:p>
            <a:pPr algn="just">
              <a:buNone/>
            </a:pPr>
            <a:r>
              <a:rPr lang="en-US" sz="8000" b="1" dirty="0" smtClean="0">
                <a:solidFill>
                  <a:schemeClr val="tx1"/>
                </a:solidFill>
              </a:rPr>
              <a:t>	</a:t>
            </a:r>
            <a:r>
              <a:rPr lang="bg-BG" sz="8000" b="1" dirty="0" smtClean="0">
                <a:solidFill>
                  <a:schemeClr val="tx1"/>
                </a:solidFill>
              </a:rPr>
              <a:t>        - </a:t>
            </a:r>
            <a:r>
              <a:rPr lang="bg-BG" sz="8000" b="1" u="sng" dirty="0" smtClean="0">
                <a:solidFill>
                  <a:schemeClr val="tx1"/>
                </a:solidFill>
              </a:rPr>
              <a:t>на база на друг подход </a:t>
            </a:r>
            <a:r>
              <a:rPr lang="bg-BG" sz="8000" b="1" dirty="0" smtClean="0">
                <a:solidFill>
                  <a:schemeClr val="tx1"/>
                </a:solidFill>
              </a:rPr>
              <a:t>(например при приключване на съответния проект или относително обособен етап от проекта)</a:t>
            </a:r>
            <a:r>
              <a:rPr lang="bg-BG" sz="8000" dirty="0" smtClean="0">
                <a:solidFill>
                  <a:schemeClr val="tx1"/>
                </a:solidFill>
              </a:rPr>
              <a:t>.</a:t>
            </a:r>
            <a:endParaRPr lang="bg-BG" sz="8000" b="1" dirty="0" smtClean="0">
              <a:solidFill>
                <a:srgbClr val="C00000"/>
              </a:solidFill>
            </a:endParaRPr>
          </a:p>
          <a:p>
            <a:pPr algn="just">
              <a:buNone/>
            </a:pPr>
            <a:r>
              <a:rPr lang="bg-BG" sz="8000" b="1" dirty="0" smtClean="0">
                <a:solidFill>
                  <a:srgbClr val="C00000"/>
                </a:solidFill>
              </a:rPr>
              <a:t>		</a:t>
            </a:r>
          </a:p>
          <a:p>
            <a:pPr algn="just">
              <a:buNone/>
            </a:pPr>
            <a:r>
              <a:rPr lang="bg-BG" sz="8000" b="1" dirty="0" smtClean="0">
                <a:solidFill>
                  <a:srgbClr val="C00000"/>
                </a:solidFill>
              </a:rPr>
              <a:t>              </a:t>
            </a:r>
            <a:r>
              <a:rPr lang="bg-BG" sz="8000" b="1" i="1" dirty="0" smtClean="0">
                <a:solidFill>
                  <a:schemeClr val="tx1"/>
                </a:solidFill>
              </a:rPr>
              <a:t>Важно!!! </a:t>
            </a:r>
          </a:p>
          <a:p>
            <a:pPr algn="just">
              <a:buNone/>
            </a:pPr>
            <a:r>
              <a:rPr lang="bg-BG" sz="8000" b="1" dirty="0" smtClean="0">
                <a:solidFill>
                  <a:srgbClr val="C00000"/>
                </a:solidFill>
              </a:rPr>
              <a:t>              Съгласно т. 17 от ДДС № 05 от 2016 г.  следва да се стартира начисляването на амортизацията до 3 м. след прехвърлянето им от отчетна група “СЕС” в отчетна група “Бюджет”.</a:t>
            </a:r>
            <a:endParaRPr lang="ru-RU" sz="80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ru-RU" sz="80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ru-RU" sz="8000" dirty="0" smtClean="0">
                <a:solidFill>
                  <a:schemeClr val="tx1"/>
                </a:solidFill>
              </a:rPr>
              <a:t>		</a:t>
            </a:r>
            <a:endParaRPr lang="bg-BG" sz="8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8</a:t>
            </a:fld>
            <a:endParaRPr lang="bg-BG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21510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    </a:t>
            </a:r>
          </a:p>
          <a:p>
            <a:pPr algn="just"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    		Разбиране на срока на годност, който се включва в амортизационния план</a:t>
            </a:r>
          </a:p>
          <a:p>
            <a:pPr algn="just"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     	</a:t>
            </a:r>
            <a:r>
              <a:rPr lang="ru-RU" dirty="0" err="1" smtClean="0">
                <a:solidFill>
                  <a:schemeClr val="tx1"/>
                </a:solidFill>
              </a:rPr>
              <a:t>Определянето</a:t>
            </a:r>
            <a:r>
              <a:rPr lang="ru-RU" dirty="0" smtClean="0">
                <a:solidFill>
                  <a:schemeClr val="tx1"/>
                </a:solidFill>
              </a:rPr>
              <a:t> на срока на </a:t>
            </a:r>
            <a:r>
              <a:rPr lang="ru-RU" dirty="0" err="1" smtClean="0">
                <a:solidFill>
                  <a:schemeClr val="tx1"/>
                </a:solidFill>
              </a:rPr>
              <a:t>годност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амортизируемите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активи</a:t>
            </a:r>
            <a:r>
              <a:rPr lang="ru-RU" dirty="0" smtClean="0">
                <a:solidFill>
                  <a:schemeClr val="tx1"/>
                </a:solidFill>
              </a:rPr>
              <a:t> се </a:t>
            </a:r>
            <a:r>
              <a:rPr lang="ru-RU" dirty="0" err="1" smtClean="0">
                <a:solidFill>
                  <a:schemeClr val="tx1"/>
                </a:solidFill>
              </a:rPr>
              <a:t>извършва</a:t>
            </a:r>
            <a:r>
              <a:rPr lang="bg-BG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като</a:t>
            </a:r>
            <a:r>
              <a:rPr lang="ru-RU" dirty="0" smtClean="0">
                <a:solidFill>
                  <a:schemeClr val="tx1"/>
                </a:solidFill>
              </a:rPr>
              <a:t> се </a:t>
            </a:r>
            <a:r>
              <a:rPr lang="ru-RU" dirty="0" err="1" smtClean="0">
                <a:solidFill>
                  <a:schemeClr val="tx1"/>
                </a:solidFill>
              </a:rPr>
              <a:t>следват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насоките</a:t>
            </a:r>
            <a:r>
              <a:rPr lang="ru-RU" dirty="0" smtClean="0">
                <a:solidFill>
                  <a:schemeClr val="tx1"/>
                </a:solidFill>
              </a:rPr>
              <a:t> на: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	-  </a:t>
            </a:r>
            <a:r>
              <a:rPr lang="ru-RU" b="1" dirty="0" smtClean="0">
                <a:solidFill>
                  <a:schemeClr val="tx1"/>
                </a:solidFill>
              </a:rPr>
              <a:t>т. 3 от СС 4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ru-RU" dirty="0" smtClean="0">
                <a:solidFill>
                  <a:schemeClr val="tx1"/>
                </a:solidFill>
              </a:rPr>
              <a:t>общ </a:t>
            </a:r>
            <a:r>
              <a:rPr lang="ru-RU" dirty="0" err="1" smtClean="0">
                <a:solidFill>
                  <a:schemeClr val="tx1"/>
                </a:solidFill>
              </a:rPr>
              <a:t>ред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r>
              <a:rPr lang="bg-BG" dirty="0" smtClean="0">
                <a:solidFill>
                  <a:schemeClr val="tx1"/>
                </a:solidFill>
              </a:rPr>
              <a:t> – физическо износване и морално остаряване;</a:t>
            </a: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		Срокът на годност е </a:t>
            </a:r>
            <a:r>
              <a:rPr lang="bg-BG" b="1" i="1" u="sng" dirty="0" smtClean="0">
                <a:solidFill>
                  <a:schemeClr val="tx1"/>
                </a:solidFill>
              </a:rPr>
              <a:t>предполагаем.</a:t>
            </a:r>
            <a:r>
              <a:rPr lang="bg-BG" u="sng" dirty="0" smtClean="0">
                <a:solidFill>
                  <a:schemeClr val="tx1"/>
                </a:solidFill>
              </a:rPr>
              <a:t> </a:t>
            </a: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		Срокът на годност е</a:t>
            </a:r>
            <a:r>
              <a:rPr lang="bg-BG" u="sng" dirty="0" smtClean="0">
                <a:solidFill>
                  <a:schemeClr val="tx1"/>
                </a:solidFill>
              </a:rPr>
              <a:t> </a:t>
            </a:r>
            <a:r>
              <a:rPr lang="bg-BG" b="1" i="1" u="sng" dirty="0" smtClean="0">
                <a:solidFill>
                  <a:schemeClr val="tx1"/>
                </a:solidFill>
              </a:rPr>
              <a:t>различен</a:t>
            </a:r>
            <a:r>
              <a:rPr lang="bg-BG" u="sng" dirty="0" smtClean="0">
                <a:solidFill>
                  <a:schemeClr val="tx1"/>
                </a:solidFill>
              </a:rPr>
              <a:t> </a:t>
            </a:r>
            <a:r>
              <a:rPr lang="bg-BG" dirty="0" smtClean="0">
                <a:solidFill>
                  <a:schemeClr val="tx1"/>
                </a:solidFill>
              </a:rPr>
              <a:t>от полезния живот на актива. </a:t>
            </a: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		Срокът на годност е </a:t>
            </a:r>
            <a:r>
              <a:rPr lang="bg-BG" b="1" i="1" u="sng" dirty="0" smtClean="0">
                <a:solidFill>
                  <a:schemeClr val="tx1"/>
                </a:solidFill>
              </a:rPr>
              <a:t>остатъчният срок</a:t>
            </a:r>
            <a:r>
              <a:rPr lang="bg-BG" u="sng" dirty="0" smtClean="0">
                <a:solidFill>
                  <a:schemeClr val="tx1"/>
                </a:solidFill>
              </a:rPr>
              <a:t> </a:t>
            </a:r>
            <a:r>
              <a:rPr lang="bg-BG" dirty="0" smtClean="0">
                <a:solidFill>
                  <a:schemeClr val="tx1"/>
                </a:solidFill>
              </a:rPr>
              <a:t>на годност за наличните активи, определен в амортизационния план.</a:t>
            </a: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		Срокът на годност за активи, на които са извършени подобрения, основен ремонт и др.  се определя като се направи </a:t>
            </a:r>
            <a:r>
              <a:rPr lang="bg-BG" b="1" i="1" u="sng" dirty="0" smtClean="0">
                <a:solidFill>
                  <a:schemeClr val="tx1"/>
                </a:solidFill>
              </a:rPr>
              <a:t>експертна оценка</a:t>
            </a:r>
            <a:r>
              <a:rPr lang="bg-BG" dirty="0" smtClean="0">
                <a:solidFill>
                  <a:schemeClr val="tx1"/>
                </a:solidFill>
              </a:rPr>
              <a:t>, за да се прецени още колко години полезен живот има този актив и съответно се определя предполагаемия полезен срок на годност, който се залага в амортизационния план.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	</a:t>
            </a:r>
            <a:r>
              <a:rPr lang="bg-BG" dirty="0" smtClean="0">
                <a:solidFill>
                  <a:schemeClr val="tx1"/>
                </a:solidFill>
              </a:rPr>
              <a:t>	- </a:t>
            </a:r>
            <a:r>
              <a:rPr lang="ru-RU" dirty="0" err="1" smtClean="0">
                <a:solidFill>
                  <a:schemeClr val="tx1"/>
                </a:solidFill>
              </a:rPr>
              <a:t>указанията</a:t>
            </a:r>
            <a:r>
              <a:rPr lang="ru-RU" dirty="0" smtClean="0">
                <a:solidFill>
                  <a:schemeClr val="tx1"/>
                </a:solidFill>
              </a:rPr>
              <a:t> на МФ, </a:t>
            </a:r>
            <a:r>
              <a:rPr lang="ru-RU" dirty="0" err="1" smtClean="0">
                <a:solidFill>
                  <a:schemeClr val="tx1"/>
                </a:solidFill>
              </a:rPr>
              <a:t>дадени</a:t>
            </a:r>
            <a:r>
              <a:rPr lang="ru-RU" dirty="0" smtClean="0">
                <a:solidFill>
                  <a:schemeClr val="tx1"/>
                </a:solidFill>
              </a:rPr>
              <a:t> в </a:t>
            </a:r>
            <a:r>
              <a:rPr lang="bg-BG" b="1" dirty="0" smtClean="0">
                <a:solidFill>
                  <a:schemeClr val="tx1"/>
                </a:solidFill>
              </a:rPr>
              <a:t>т. 30 от ДДС № 05 </a:t>
            </a:r>
            <a:r>
              <a:rPr lang="bg-BG" dirty="0" smtClean="0">
                <a:solidFill>
                  <a:schemeClr val="tx1"/>
                </a:solidFill>
              </a:rPr>
              <a:t>от 30.09.2016 г. – 2 годишен срок за ДА със стойност до 1500 лв.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9</a:t>
            </a:fld>
            <a:endParaRPr lang="bg-BG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12344</TotalTime>
  <Words>989</Words>
  <Application>Microsoft Office PowerPoint</Application>
  <PresentationFormat>On-screen Show (4:3)</PresentationFormat>
  <Paragraphs>453</Paragraphs>
  <Slides>48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6" baseType="lpstr">
      <vt:lpstr>Arial</vt:lpstr>
      <vt:lpstr>Book Antiqua</vt:lpstr>
      <vt:lpstr>Calibri</vt:lpstr>
      <vt:lpstr>Lucida Sans</vt:lpstr>
      <vt:lpstr>Times New Roman</vt:lpstr>
      <vt:lpstr>Wingdings</vt:lpstr>
      <vt:lpstr>Wingdings 2</vt:lpstr>
      <vt:lpstr>Trek</vt:lpstr>
      <vt:lpstr>Тема 6: Счетоводно отчитане на разходите на начислена и касова основа в бюджетната организация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Взаимовръзки между сметки и разходни параграфи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 User</cp:lastModifiedBy>
  <cp:revision>1717</cp:revision>
  <dcterms:created xsi:type="dcterms:W3CDTF">2013-07-04T10:48:42Z</dcterms:created>
  <dcterms:modified xsi:type="dcterms:W3CDTF">2023-01-03T07:18:07Z</dcterms:modified>
</cp:coreProperties>
</file>