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44" r:id="rId1"/>
  </p:sldMasterIdLst>
  <p:notesMasterIdLst>
    <p:notesMasterId r:id="rId24"/>
  </p:notesMasterIdLst>
  <p:sldIdLst>
    <p:sldId id="350" r:id="rId2"/>
    <p:sldId id="330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349" r:id="rId22"/>
    <p:sldId id="257" r:id="rId2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9933FF"/>
    <a:srgbClr val="CDFFF9"/>
    <a:srgbClr val="C1FFDA"/>
    <a:srgbClr val="B8F2FE"/>
    <a:srgbClr val="B0FECA"/>
    <a:srgbClr val="FF4747"/>
    <a:srgbClr val="3EFA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33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451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944CF-9FA7-452B-9261-FAC3BAABA4F7}" type="datetimeFigureOut">
              <a:rPr lang="en-US" smtClean="0"/>
              <a:pPr/>
              <a:t>1/2/2023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FE84A-66E4-44AF-BA3E-A0DFB2B245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17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03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175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1349-3030-4CCA-893F-05913DF1E309}" type="datetime1">
              <a:rPr lang="bg-BG" smtClean="0"/>
              <a:t>2.1.2023 г.</a:t>
            </a:fld>
            <a:endParaRPr lang="bg-BG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849E-C769-4C3D-AECD-0E4C8A798147}" type="datetime1">
              <a:rPr lang="bg-BG" smtClean="0"/>
              <a:t>2.1.2023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3147-CB3B-44AB-819A-A0B3E2D18607}" type="datetime1">
              <a:rPr lang="bg-BG" smtClean="0"/>
              <a:t>2.1.2023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CF23D-05C4-44C5-85F6-FF3D6AA9AD21}" type="datetime1">
              <a:rPr lang="bg-BG" smtClean="0"/>
              <a:t>2.1.2023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bg-B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DF8C-6689-4F22-BA6E-1AAD69CFE50E}" type="datetime1">
              <a:rPr lang="bg-BG" smtClean="0"/>
              <a:t>2.1.2023 г.</a:t>
            </a:fld>
            <a:endParaRPr lang="bg-BG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D48AC-1CF2-4DB5-9205-3FF2D9DF8D48}" type="datetime1">
              <a:rPr lang="bg-BG" smtClean="0"/>
              <a:t>2.1.2023 г.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BA3A-BCC5-488A-98CD-902FFB13CE23}" type="datetime1">
              <a:rPr lang="bg-BG" smtClean="0"/>
              <a:t>2.1.2023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8A7D-B652-4783-87EB-D07FABE0B557}" type="datetime1">
              <a:rPr lang="bg-BG" smtClean="0"/>
              <a:t>2.1.2023 г.</a:t>
            </a:fld>
            <a:endParaRPr lang="bg-BG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C330-41A2-4039-96B6-CFEF028F62D3}" type="datetime1">
              <a:rPr lang="bg-BG" smtClean="0"/>
              <a:t>2.1.2023 г.</a:t>
            </a:fld>
            <a:endParaRPr lang="bg-BG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7DA9A-A263-42AE-A4BB-F8CA10B2DC43}" type="datetime1">
              <a:rPr lang="bg-BG" smtClean="0"/>
              <a:t>2.1.2023 г.</a:t>
            </a:fld>
            <a:endParaRPr lang="bg-BG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B00F-C8CA-4161-AE85-9D4D9E1EDA3D}" type="datetime1">
              <a:rPr lang="bg-BG" smtClean="0"/>
              <a:t>2.1.2023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65B354E-0EF1-475E-A073-9A2DBFE7E14B}" type="datetime1">
              <a:rPr lang="bg-BG" smtClean="0"/>
              <a:t>2.1.2023 г.</a:t>
            </a:fld>
            <a:endParaRPr lang="bg-BG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funds.b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356993"/>
            <a:ext cx="8458200" cy="3193932"/>
          </a:xfr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bg-BG" sz="2800" b="1" dirty="0" smtClean="0"/>
              <a:t>Тема </a:t>
            </a:r>
            <a:r>
              <a:rPr lang="en-US" sz="2800" b="1" dirty="0"/>
              <a:t>5</a:t>
            </a:r>
            <a:r>
              <a:rPr lang="bg-BG" sz="2800" b="1" dirty="0"/>
              <a:t>:</a:t>
            </a:r>
            <a:r>
              <a:rPr lang="bg-BG" sz="2400" b="1" dirty="0"/>
              <a:t> </a:t>
            </a:r>
            <a:r>
              <a:rPr lang="ru-RU" sz="2800" b="1" dirty="0" err="1"/>
              <a:t>Счетоводно</a:t>
            </a:r>
            <a:r>
              <a:rPr lang="ru-RU" sz="2800" b="1" dirty="0"/>
              <a:t> </a:t>
            </a:r>
            <a:r>
              <a:rPr lang="ru-RU" sz="2800" b="1" dirty="0" err="1"/>
              <a:t>отчитане</a:t>
            </a:r>
            <a:r>
              <a:rPr lang="ru-RU" sz="2800" b="1" dirty="0"/>
              <a:t> на приходите на начислена и </a:t>
            </a:r>
            <a:r>
              <a:rPr lang="ru-RU" sz="2800" b="1" dirty="0" err="1"/>
              <a:t>касова</a:t>
            </a:r>
            <a:r>
              <a:rPr lang="ru-RU" sz="2800" b="1" dirty="0"/>
              <a:t> основа в </a:t>
            </a:r>
            <a:r>
              <a:rPr lang="ru-RU" sz="2800" b="1" dirty="0" err="1"/>
              <a:t>бюджетната</a:t>
            </a:r>
            <a:r>
              <a:rPr lang="ru-RU" sz="2800" b="1" dirty="0"/>
              <a:t> </a:t>
            </a:r>
            <a:r>
              <a:rPr lang="ru-RU" sz="2800" b="1" dirty="0" err="1"/>
              <a:t>организаци</a:t>
            </a:r>
            <a:r>
              <a:rPr lang="bg-BG" sz="2800" b="1" dirty="0"/>
              <a:t>я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bg-BG" sz="2800" b="1" dirty="0"/>
              <a:t/>
            </a:r>
            <a:br>
              <a:rPr lang="bg-BG" sz="2800" b="1" dirty="0"/>
            </a:br>
            <a:endParaRPr lang="bg-BG" sz="2800" b="1" i="1" cap="none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458200" cy="285581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endParaRPr lang="bg-BG" sz="40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Обучителен </a:t>
            </a:r>
            <a:r>
              <a:rPr lang="en-US" sz="3600" b="1" i="1" dirty="0" err="1">
                <a:solidFill>
                  <a:schemeClr val="accent1">
                    <a:lumMod val="75000"/>
                  </a:schemeClr>
                </a:solidFill>
              </a:rPr>
              <a:t>модул</a:t>
            </a:r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bg-BG" sz="3600" b="1" i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en-US" sz="36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bg-BG" sz="4400" b="1" dirty="0" smtClean="0">
                <a:solidFill>
                  <a:schemeClr val="accent1">
                    <a:lumMod val="75000"/>
                  </a:schemeClr>
                </a:solidFill>
              </a:rPr>
              <a:t>Бюджетно счетоводство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bg-BG" sz="4400" b="1" dirty="0"/>
          </a:p>
        </p:txBody>
      </p:sp>
      <p:sp>
        <p:nvSpPr>
          <p:cNvPr id="4" name="Rectangle 3"/>
          <p:cNvSpPr/>
          <p:nvPr/>
        </p:nvSpPr>
        <p:spPr>
          <a:xfrm>
            <a:off x="323528" y="5478135"/>
            <a:ext cx="8458200" cy="1269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Този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създаден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съгласно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Административен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BG05SFOP001-2.015-0001-C01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роект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Повишаване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знанията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уменията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квалификацията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общинските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служители“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предоставяне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безвъзмездна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Оперативна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„Добро управление“,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съфинансирана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Европейския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съюз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чрез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Европейския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социален фонд</a:t>
            </a:r>
            <a:r>
              <a:rPr lang="ru-RU" sz="16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600" i="1" dirty="0">
              <a:solidFill>
                <a:srgbClr val="549E3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www.eufunds.bg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i="1" dirty="0">
              <a:solidFill>
                <a:srgbClr val="549E3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332656"/>
            <a:ext cx="2074486" cy="8285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6425" y="354799"/>
            <a:ext cx="1705303" cy="82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95936" y="362767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28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58008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endParaRPr lang="bg-BG" b="1" dirty="0" smtClean="0"/>
          </a:p>
          <a:p>
            <a:pPr algn="just">
              <a:buNone/>
            </a:pPr>
            <a:r>
              <a:rPr lang="bg-BG" b="1" dirty="0" smtClean="0">
                <a:solidFill>
                  <a:schemeClr val="tx1"/>
                </a:solidFill>
              </a:rPr>
              <a:t>		</a:t>
            </a:r>
            <a:r>
              <a:rPr lang="bg-BG" sz="3400" b="1" dirty="0" smtClean="0">
                <a:solidFill>
                  <a:srgbClr val="C00000"/>
                </a:solidFill>
              </a:rPr>
              <a:t>9. Сметки от група 79 </a:t>
            </a:r>
            <a:r>
              <a:rPr lang="bg-BG" i="1" dirty="0" smtClean="0">
                <a:solidFill>
                  <a:schemeClr val="tx1"/>
                </a:solidFill>
              </a:rPr>
              <a:t>„Увеличение на нетните активи от други събития”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		  </a:t>
            </a:r>
            <a:r>
              <a:rPr lang="bg-BG" dirty="0" smtClean="0">
                <a:solidFill>
                  <a:schemeClr val="tx1"/>
                </a:solidFill>
              </a:rPr>
              <a:t>Към тази група сметки са класифицирани следните подгрупи: </a:t>
            </a:r>
          </a:p>
          <a:p>
            <a:pPr algn="just"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     Сметки от подгрупа 790 </a:t>
            </a:r>
            <a:r>
              <a:rPr lang="bg-BG" i="1" dirty="0" smtClean="0">
                <a:solidFill>
                  <a:schemeClr val="tx1"/>
                </a:solidFill>
              </a:rPr>
              <a:t>Отписани задължения към бюджетни </a:t>
            </a:r>
            <a:endParaRPr lang="bg-B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i="1" dirty="0" smtClean="0">
                <a:solidFill>
                  <a:schemeClr val="tx1"/>
                </a:solidFill>
              </a:rPr>
              <a:t>     организации</a:t>
            </a:r>
            <a:endParaRPr lang="bg-B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    Сметки от подгрупа 791 </a:t>
            </a:r>
            <a:r>
              <a:rPr lang="bg-BG" i="1" dirty="0" smtClean="0">
                <a:solidFill>
                  <a:schemeClr val="tx1"/>
                </a:solidFill>
              </a:rPr>
              <a:t>Отписани задължения към други лица</a:t>
            </a:r>
            <a:endParaRPr lang="bg-B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    Сметки от подгрупа 792 </a:t>
            </a:r>
            <a:r>
              <a:rPr lang="bg-BG" i="1" dirty="0" smtClean="0">
                <a:solidFill>
                  <a:schemeClr val="tx1"/>
                </a:solidFill>
              </a:rPr>
              <a:t>Приходи от конфискувани активи</a:t>
            </a:r>
            <a:endParaRPr lang="bg-B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    Сметки от подгрупа 799 </a:t>
            </a:r>
            <a:r>
              <a:rPr lang="bg-BG" i="1" dirty="0" smtClean="0">
                <a:solidFill>
                  <a:schemeClr val="tx1"/>
                </a:solidFill>
              </a:rPr>
              <a:t>Увеличение на нетните активи от други събития </a:t>
            </a:r>
            <a:endParaRPr lang="bg-B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		 Сметките от подгрупите имат пасивен характер. Те се</a:t>
            </a:r>
            <a:r>
              <a:rPr lang="bg-BG" b="1" i="1" dirty="0" smtClean="0">
                <a:solidFill>
                  <a:schemeClr val="tx1"/>
                </a:solidFill>
              </a:rPr>
              <a:t> кредитират </a:t>
            </a:r>
            <a:r>
              <a:rPr lang="bg-BG" dirty="0" smtClean="0">
                <a:solidFill>
                  <a:schemeClr val="tx1"/>
                </a:solidFill>
              </a:rPr>
              <a:t>срещу </a:t>
            </a:r>
            <a:r>
              <a:rPr lang="bg-BG" dirty="0" err="1" smtClean="0">
                <a:solidFill>
                  <a:schemeClr val="tx1"/>
                </a:solidFill>
              </a:rPr>
              <a:t>дебитиране</a:t>
            </a:r>
            <a:r>
              <a:rPr lang="bg-BG" dirty="0" smtClean="0">
                <a:solidFill>
                  <a:schemeClr val="tx1"/>
                </a:solidFill>
              </a:rPr>
              <a:t> на </a:t>
            </a:r>
            <a:r>
              <a:rPr lang="bg-BG" b="1" dirty="0" smtClean="0">
                <a:solidFill>
                  <a:schemeClr val="tx1"/>
                </a:solidFill>
              </a:rPr>
              <a:t>сметките от раздели 2, 3, 4, 5</a:t>
            </a:r>
            <a:r>
              <a:rPr lang="bg-BG" dirty="0" smtClean="0">
                <a:solidFill>
                  <a:schemeClr val="tx1"/>
                </a:solidFill>
              </a:rPr>
              <a:t> и се </a:t>
            </a:r>
            <a:r>
              <a:rPr lang="bg-BG" i="1" dirty="0" err="1" smtClean="0">
                <a:solidFill>
                  <a:schemeClr val="tx1"/>
                </a:solidFill>
              </a:rPr>
              <a:t>дебитират</a:t>
            </a:r>
            <a:r>
              <a:rPr lang="bg-BG" dirty="0" smtClean="0">
                <a:solidFill>
                  <a:schemeClr val="tx1"/>
                </a:solidFill>
              </a:rPr>
              <a:t> при годишното счетоводно приключване срещу </a:t>
            </a:r>
            <a:r>
              <a:rPr lang="bg-BG" b="1" dirty="0" smtClean="0">
                <a:solidFill>
                  <a:schemeClr val="tx1"/>
                </a:solidFill>
              </a:rPr>
              <a:t>сметка 1201</a:t>
            </a:r>
            <a:r>
              <a:rPr lang="bg-BG" dirty="0" smtClean="0">
                <a:solidFill>
                  <a:schemeClr val="tx1"/>
                </a:solidFill>
              </a:rPr>
              <a:t> </a:t>
            </a:r>
            <a:r>
              <a:rPr lang="bg-BG" i="1" dirty="0" smtClean="0">
                <a:solidFill>
                  <a:schemeClr val="tx1"/>
                </a:solidFill>
              </a:rPr>
              <a:t>„Изменение в нетните активи за периода”.</a:t>
            </a:r>
            <a:endParaRPr lang="bg-B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		Сметките от тази </a:t>
            </a:r>
            <a:r>
              <a:rPr lang="bg-BG" b="1" dirty="0" smtClean="0">
                <a:solidFill>
                  <a:schemeClr val="tx1"/>
                </a:solidFill>
              </a:rPr>
              <a:t>подгрупа 799</a:t>
            </a:r>
            <a:r>
              <a:rPr lang="bg-BG" dirty="0" smtClean="0">
                <a:solidFill>
                  <a:schemeClr val="tx1"/>
                </a:solidFill>
              </a:rPr>
              <a:t> се използват и при счетоводно </a:t>
            </a:r>
            <a:r>
              <a:rPr lang="bg-BG" dirty="0" err="1" smtClean="0">
                <a:solidFill>
                  <a:schemeClr val="tx1"/>
                </a:solidFill>
              </a:rPr>
              <a:t>изправление</a:t>
            </a:r>
            <a:r>
              <a:rPr lang="bg-BG" dirty="0" smtClean="0">
                <a:solidFill>
                  <a:schemeClr val="tx1"/>
                </a:solidFill>
              </a:rPr>
              <a:t> на грешки, произтичащи от неотчетени активи, или от отчетени несъществуващи пасиви (т. 8.9 от ДДС № 20 от 14.12.2004 г. на МФ ), както и при установени излишъци на активи.</a:t>
            </a:r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10</a:t>
            </a:fld>
            <a:endParaRPr lang="bg-BG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60007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bg-BG" sz="2400" b="1" dirty="0" smtClean="0"/>
              <a:t>	</a:t>
            </a:r>
            <a:r>
              <a:rPr lang="bg-BG" b="1" dirty="0" smtClean="0"/>
              <a:t>Взаимовръзка между счетоводни сметки и приходни параграфи</a:t>
            </a:r>
          </a:p>
          <a:p>
            <a:pPr>
              <a:buNone/>
            </a:pPr>
            <a:endParaRPr lang="bg-BG" sz="2400" b="1" dirty="0" smtClean="0"/>
          </a:p>
          <a:p>
            <a:pPr algn="just">
              <a:buNone/>
            </a:pPr>
            <a:r>
              <a:rPr lang="bg-BG" sz="2400" dirty="0" smtClean="0"/>
              <a:t>		</a:t>
            </a:r>
            <a:r>
              <a:rPr lang="bg-BG" sz="2600" b="1" dirty="0" smtClean="0"/>
              <a:t>1. </a:t>
            </a:r>
            <a:r>
              <a:rPr lang="bg-BG" sz="2600" dirty="0" smtClean="0"/>
              <a:t>В съответствие с указанията на МФ, дадени в т. 7.24 от ДДС № 20 от 2004 г., за дейностите на</a:t>
            </a:r>
            <a:r>
              <a:rPr lang="bg-BG" sz="2600" i="1" dirty="0" smtClean="0"/>
              <a:t> </a:t>
            </a:r>
            <a:r>
              <a:rPr lang="bg-BG" sz="2600" dirty="0" smtClean="0"/>
              <a:t>столове, павилиони, барчета, бюфети, помощни стопанства и други подобни (</a:t>
            </a:r>
            <a:r>
              <a:rPr lang="bg-BG" sz="2600" b="1" i="1" u="sng" dirty="0" smtClean="0"/>
              <a:t>стопанска дейност</a:t>
            </a:r>
            <a:r>
              <a:rPr lang="bg-BG" sz="2600" dirty="0" smtClean="0"/>
              <a:t>) се изисква правилно нетно отчитане на приходите и разходите по приходен </a:t>
            </a:r>
            <a:r>
              <a:rPr lang="bg-BG" sz="2600" b="1" dirty="0" smtClean="0"/>
              <a:t>§ 24-04</a:t>
            </a:r>
            <a:r>
              <a:rPr lang="bg-BG" sz="2600" b="1" i="1" dirty="0" smtClean="0"/>
              <a:t> </a:t>
            </a:r>
            <a:r>
              <a:rPr lang="bg-BG" sz="2600" i="1" dirty="0" smtClean="0"/>
              <a:t>„Нетни приходи от продажби на услуги, стоки и продукция (+/-)”</a:t>
            </a:r>
            <a:r>
              <a:rPr lang="bg-BG" sz="2600" dirty="0" smtClean="0"/>
              <a:t>. Приходите от продажбите на стоки, услуги и продукция се отразяват по </a:t>
            </a:r>
            <a:r>
              <a:rPr lang="bg-BG" sz="2600" b="1" dirty="0" smtClean="0"/>
              <a:t>§ 24-04</a:t>
            </a:r>
            <a:r>
              <a:rPr lang="bg-BG" sz="2600" dirty="0" smtClean="0"/>
              <a:t> със знак (+), а разходите за тяхното закупуване/добиване  със знак (-).</a:t>
            </a:r>
          </a:p>
          <a:p>
            <a:pPr algn="just">
              <a:buNone/>
            </a:pPr>
            <a:r>
              <a:rPr lang="bg-BG" sz="2600" dirty="0" smtClean="0"/>
              <a:t> Отчетените нетни приходи по </a:t>
            </a:r>
            <a:r>
              <a:rPr lang="bg-BG" sz="2600" b="1" dirty="0" smtClean="0"/>
              <a:t>§ 24-04</a:t>
            </a:r>
            <a:r>
              <a:rPr lang="bg-BG" sz="2600" dirty="0" smtClean="0"/>
              <a:t> са във </a:t>
            </a:r>
            <a:r>
              <a:rPr lang="bg-BG" sz="2600" b="1" i="1" dirty="0" smtClean="0"/>
              <a:t>взаимовръзка</a:t>
            </a:r>
            <a:r>
              <a:rPr lang="bg-BG" sz="2600" i="1" dirty="0" smtClean="0"/>
              <a:t> </a:t>
            </a:r>
            <a:r>
              <a:rPr lang="bg-BG" sz="2600" dirty="0" smtClean="0"/>
              <a:t>с разликата между кредитните салда на сметките от </a:t>
            </a:r>
            <a:r>
              <a:rPr lang="bg-BG" sz="2600" b="1" dirty="0" smtClean="0"/>
              <a:t>подгрупа 711</a:t>
            </a:r>
            <a:r>
              <a:rPr lang="bg-BG" sz="2600" dirty="0" smtClean="0"/>
              <a:t> </a:t>
            </a:r>
            <a:r>
              <a:rPr lang="bg-BG" sz="2600" i="1" dirty="0" smtClean="0"/>
              <a:t>„Приходи от продажби на услуги, стоки и продукция</a:t>
            </a:r>
            <a:r>
              <a:rPr lang="bg-BG" sz="2600" dirty="0" smtClean="0"/>
              <a:t>, по които се отчита продажната стойност на материалните запаси и дебитните салда на сметките от </a:t>
            </a:r>
            <a:r>
              <a:rPr lang="bg-BG" sz="2600" b="1" dirty="0" smtClean="0"/>
              <a:t>подгрупа 611</a:t>
            </a:r>
            <a:r>
              <a:rPr lang="bg-BG" sz="2600" dirty="0" smtClean="0"/>
              <a:t> </a:t>
            </a:r>
            <a:r>
              <a:rPr lang="bg-BG" sz="2600" i="1" dirty="0" smtClean="0"/>
              <a:t>„Отчетна стойност на продадени материални запаси”</a:t>
            </a:r>
            <a:r>
              <a:rPr lang="bg-BG" sz="2600" b="1" dirty="0" smtClean="0"/>
              <a:t>,</a:t>
            </a:r>
            <a:r>
              <a:rPr lang="bg-BG" sz="2600" dirty="0" smtClean="0"/>
              <a:t> по които се отразява отчетната стойност на продадените стоки, продукция и др., но не са равни.            </a:t>
            </a:r>
          </a:p>
          <a:p>
            <a:pPr algn="just">
              <a:buNone/>
            </a:pPr>
            <a:r>
              <a:rPr lang="bg-BG" sz="2600" dirty="0" smtClean="0"/>
              <a:t>            </a:t>
            </a:r>
            <a:endParaRPr lang="bg-BG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11</a:t>
            </a:fld>
            <a:endParaRPr lang="bg-BG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607223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bg-BG" dirty="0" smtClean="0"/>
              <a:t>Причините са:</a:t>
            </a:r>
          </a:p>
          <a:p>
            <a:pPr algn="just">
              <a:buNone/>
            </a:pPr>
            <a:r>
              <a:rPr lang="bg-BG" dirty="0" smtClean="0"/>
              <a:t>		- данък добавена стойност се отчита по </a:t>
            </a:r>
            <a:r>
              <a:rPr lang="bg-BG" b="1" dirty="0" smtClean="0"/>
              <a:t>§ 24-04</a:t>
            </a:r>
            <a:r>
              <a:rPr lang="bg-BG" dirty="0" smtClean="0"/>
              <a:t>, но не се осчетоводява по </a:t>
            </a:r>
            <a:r>
              <a:rPr lang="bg-BG" b="1" dirty="0" smtClean="0"/>
              <a:t>сметките от подгрупи 711 и 611</a:t>
            </a:r>
            <a:r>
              <a:rPr lang="bg-BG" dirty="0" smtClean="0"/>
              <a:t>, тъй като за данъка е предвидена в СБО отделна </a:t>
            </a:r>
            <a:r>
              <a:rPr lang="bg-BG" b="1" dirty="0" smtClean="0"/>
              <a:t>сметка 4511 </a:t>
            </a:r>
            <a:r>
              <a:rPr lang="bg-BG" i="1" dirty="0" smtClean="0"/>
              <a:t>„Разчети за данък добавена стойност”</a:t>
            </a:r>
            <a:r>
              <a:rPr lang="bg-BG" dirty="0" smtClean="0"/>
              <a:t>;</a:t>
            </a:r>
          </a:p>
          <a:p>
            <a:pPr algn="just">
              <a:buNone/>
            </a:pPr>
            <a:r>
              <a:rPr lang="bg-BG" dirty="0" smtClean="0"/>
              <a:t>		- отчетната стойност на непродадените активи, </a:t>
            </a:r>
            <a:r>
              <a:rPr lang="bg-BG" dirty="0" err="1" smtClean="0"/>
              <a:t>заприходени</a:t>
            </a:r>
            <a:r>
              <a:rPr lang="bg-BG" dirty="0" smtClean="0"/>
              <a:t> в обектите и отразени с отрицателен знак по </a:t>
            </a:r>
            <a:r>
              <a:rPr lang="bg-BG" b="1" dirty="0" smtClean="0"/>
              <a:t>§ 24-04</a:t>
            </a:r>
            <a:r>
              <a:rPr lang="bg-BG" dirty="0" smtClean="0"/>
              <a:t>, до момента на тяхната продажба са все още неизписани и неосчетоводени като разход по </a:t>
            </a:r>
            <a:r>
              <a:rPr lang="bg-BG" b="1" dirty="0" smtClean="0"/>
              <a:t>сметките от подгрупа 611 </a:t>
            </a:r>
            <a:r>
              <a:rPr lang="bg-BG" i="1" dirty="0" smtClean="0"/>
              <a:t>„Отчетна стойност на продадени материални запаси”;</a:t>
            </a:r>
            <a:endParaRPr lang="bg-BG" dirty="0" smtClean="0"/>
          </a:p>
          <a:p>
            <a:pPr algn="just">
              <a:buNone/>
            </a:pPr>
            <a:r>
              <a:rPr lang="bg-BG" dirty="0" smtClean="0"/>
              <a:t>		- стойността на активите, получени от дарения, се осчетоводяват по сметките от </a:t>
            </a:r>
            <a:r>
              <a:rPr lang="bg-BG" b="1" dirty="0" smtClean="0"/>
              <a:t>раздел 3</a:t>
            </a:r>
            <a:r>
              <a:rPr lang="bg-BG" dirty="0" smtClean="0"/>
              <a:t> </a:t>
            </a:r>
            <a:r>
              <a:rPr lang="bg-BG" i="1" dirty="0" smtClean="0"/>
              <a:t>„Сметки за материални запаси и конфискувани активи”, </a:t>
            </a:r>
            <a:r>
              <a:rPr lang="bg-BG" dirty="0" smtClean="0"/>
              <a:t>но не се отразяват по </a:t>
            </a:r>
            <a:r>
              <a:rPr lang="bg-BG" b="1" dirty="0" smtClean="0"/>
              <a:t>§ 24-04</a:t>
            </a:r>
            <a:r>
              <a:rPr lang="bg-BG" dirty="0" smtClean="0"/>
              <a:t> със знак „минус”, тъй като за тях не са изразходвани бюджетни средства; пазарната стойност на тези активи ще се отрази след тяхната продажба по </a:t>
            </a:r>
            <a:r>
              <a:rPr lang="bg-BG" b="1" dirty="0" smtClean="0"/>
              <a:t>§ 24-04</a:t>
            </a:r>
            <a:r>
              <a:rPr lang="bg-BG" dirty="0" smtClean="0"/>
              <a:t> със знак „плюс” и по </a:t>
            </a:r>
            <a:r>
              <a:rPr lang="bg-BG" b="1" dirty="0" smtClean="0"/>
              <a:t>сметките от подгрупи 611</a:t>
            </a:r>
            <a:r>
              <a:rPr lang="bg-BG" b="1" i="1" dirty="0" smtClean="0"/>
              <a:t> </a:t>
            </a:r>
            <a:r>
              <a:rPr lang="bg-BG" b="1" dirty="0" smtClean="0"/>
              <a:t>и 711.</a:t>
            </a:r>
            <a:endParaRPr lang="bg-BG" dirty="0" smtClean="0"/>
          </a:p>
          <a:p>
            <a:pPr algn="just">
              <a:buNone/>
            </a:pPr>
            <a:r>
              <a:rPr lang="bg-BG" dirty="0" smtClean="0"/>
              <a:t>		- други причини.</a:t>
            </a:r>
          </a:p>
          <a:p>
            <a:pPr algn="just">
              <a:buNone/>
            </a:pPr>
            <a:r>
              <a:rPr lang="bg-BG" dirty="0" smtClean="0"/>
              <a:t>		Стопанската дейност се отчита в отчетна група „Бюджет”.</a:t>
            </a: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12</a:t>
            </a:fld>
            <a:endParaRPr lang="bg-BG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578647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bg-BG" sz="2400" b="1" dirty="0" smtClean="0"/>
              <a:t>		2. </a:t>
            </a:r>
            <a:r>
              <a:rPr lang="bg-BG" sz="2000" dirty="0" smtClean="0"/>
              <a:t>Изисква се правилно отчитане на </a:t>
            </a:r>
            <a:r>
              <a:rPr lang="bg-BG" sz="2000" b="1" u="sng" dirty="0" smtClean="0"/>
              <a:t>приходите от наеми </a:t>
            </a:r>
            <a:r>
              <a:rPr lang="bg-BG" sz="2000" dirty="0" smtClean="0"/>
              <a:t>по приходен </a:t>
            </a:r>
            <a:r>
              <a:rPr lang="bg-BG" sz="2000" b="1" dirty="0" smtClean="0"/>
              <a:t>§ 24-05</a:t>
            </a:r>
            <a:r>
              <a:rPr lang="bg-BG" sz="2000" b="1" i="1" dirty="0" smtClean="0"/>
              <a:t> </a:t>
            </a:r>
            <a:r>
              <a:rPr lang="bg-BG" sz="2000" i="1" dirty="0" smtClean="0"/>
              <a:t>„Приходи от наеми на имущество”</a:t>
            </a:r>
            <a:r>
              <a:rPr lang="bg-BG" sz="2000" dirty="0" smtClean="0"/>
              <a:t> (с ДДС) </a:t>
            </a:r>
            <a:r>
              <a:rPr lang="bg-BG" sz="2000" b="1" i="1" dirty="0" smtClean="0"/>
              <a:t>и взаимовръзка</a:t>
            </a:r>
            <a:r>
              <a:rPr lang="bg-BG" sz="2000" dirty="0" smtClean="0"/>
              <a:t> на отчетените с осчетоводените суми по кредита на </a:t>
            </a:r>
            <a:r>
              <a:rPr lang="bg-BG" sz="2000" b="1" dirty="0" smtClean="0"/>
              <a:t>сметка 7121</a:t>
            </a:r>
            <a:r>
              <a:rPr lang="bg-BG" sz="2000" dirty="0" smtClean="0"/>
              <a:t> </a:t>
            </a:r>
            <a:r>
              <a:rPr lang="bg-BG" sz="2000" i="1" dirty="0" smtClean="0"/>
              <a:t>„Приходи от наеми на имущество”</a:t>
            </a:r>
            <a:r>
              <a:rPr lang="bg-BG" sz="2000" dirty="0" smtClean="0"/>
              <a:t>(без ДДС). При установяване на тази взаимовръзка оказва влияние: </a:t>
            </a:r>
          </a:p>
          <a:p>
            <a:pPr algn="just">
              <a:buNone/>
            </a:pPr>
            <a:r>
              <a:rPr lang="bg-BG" sz="2000" dirty="0" smtClean="0"/>
              <a:t>		- начисления ДДС по счетоводни сметки;</a:t>
            </a:r>
          </a:p>
          <a:p>
            <a:pPr algn="just">
              <a:buNone/>
            </a:pPr>
            <a:r>
              <a:rPr lang="bg-BG" sz="2000" dirty="0" smtClean="0"/>
              <a:t>		- начислените приходи в предходната година, но внесени през отчетната година;</a:t>
            </a:r>
          </a:p>
          <a:p>
            <a:pPr algn="just">
              <a:buNone/>
            </a:pPr>
            <a:r>
              <a:rPr lang="bg-BG" sz="2000" dirty="0" smtClean="0"/>
              <a:t>		- начислените приходи през отчетната година, но внесени през следващата година.</a:t>
            </a:r>
          </a:p>
          <a:p>
            <a:pPr algn="just">
              <a:buNone/>
            </a:pPr>
            <a:endParaRPr lang="bg-BG" sz="2000" dirty="0" smtClean="0"/>
          </a:p>
          <a:p>
            <a:pPr algn="just">
              <a:buNone/>
            </a:pPr>
            <a:r>
              <a:rPr lang="bg-BG" sz="2000" dirty="0" smtClean="0"/>
              <a:t>		</a:t>
            </a:r>
            <a:r>
              <a:rPr lang="bg-BG" sz="2000" b="1" dirty="0" smtClean="0"/>
              <a:t>3. </a:t>
            </a:r>
            <a:r>
              <a:rPr lang="bg-BG" sz="2000" dirty="0" smtClean="0"/>
              <a:t>Спазване на указанията на МФ, дадени в т. 7.13 от ДДС № 20 от 2004 г. за отчитане на </a:t>
            </a:r>
            <a:r>
              <a:rPr lang="bg-BG" sz="2000" b="1" u="sng" dirty="0" smtClean="0"/>
              <a:t>възстановените (върнатите) надвнесени касови приходи </a:t>
            </a:r>
            <a:r>
              <a:rPr lang="bg-BG" sz="2000" dirty="0" smtClean="0"/>
              <a:t>по бюджета на бюджетната организация, включително и от минали години в </a:t>
            </a:r>
            <a:r>
              <a:rPr lang="bg-BG" sz="2000" b="1" i="1" dirty="0" smtClean="0"/>
              <a:t>намаление</a:t>
            </a:r>
            <a:r>
              <a:rPr lang="bg-BG" sz="2000" b="1" dirty="0" smtClean="0"/>
              <a:t> </a:t>
            </a:r>
            <a:r>
              <a:rPr lang="bg-BG" sz="2000" dirty="0" smtClean="0"/>
              <a:t>на съответния приходен параграф от ЕБК - посочват се със знак „минус” по параграфа, по който първоначално са били отчетени постъпилите суми. Съгласно т. 8.6 от ДДС № 20 от 2004 г. на МФ, намалението на прихода се отразява на начислена основа, като се </a:t>
            </a:r>
            <a:r>
              <a:rPr lang="bg-BG" sz="2000" dirty="0" err="1" smtClean="0"/>
              <a:t>дебитира</a:t>
            </a:r>
            <a:r>
              <a:rPr lang="bg-BG" sz="2000" dirty="0" smtClean="0"/>
              <a:t> съответната приходна сметка от </a:t>
            </a:r>
            <a:r>
              <a:rPr lang="bg-BG" sz="2000" b="1" dirty="0" smtClean="0"/>
              <a:t>раздел 7 </a:t>
            </a:r>
            <a:r>
              <a:rPr lang="bg-BG" sz="2000" i="1" dirty="0" smtClean="0"/>
              <a:t>„Сметки за приходи и трансфери” </a:t>
            </a:r>
            <a:r>
              <a:rPr lang="bg-BG" sz="2000" dirty="0" smtClean="0"/>
              <a:t>срещу кредитиране на банкова, </a:t>
            </a:r>
            <a:r>
              <a:rPr lang="bg-BG" sz="2000" dirty="0" err="1" smtClean="0"/>
              <a:t>разчетна</a:t>
            </a:r>
            <a:r>
              <a:rPr lang="bg-BG" sz="2000" dirty="0" smtClean="0"/>
              <a:t> или друга сметка.</a:t>
            </a:r>
          </a:p>
          <a:p>
            <a:pPr algn="just">
              <a:buNone/>
            </a:pPr>
            <a:endParaRPr lang="bg-BG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13</a:t>
            </a:fld>
            <a:endParaRPr lang="bg-BG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85791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>
              <a:buNone/>
            </a:pPr>
            <a:r>
              <a:rPr lang="bg-BG" sz="2400" dirty="0" smtClean="0"/>
              <a:t>		</a:t>
            </a:r>
            <a:r>
              <a:rPr lang="bg-BG" sz="2400" b="1" dirty="0" smtClean="0"/>
              <a:t>4.</a:t>
            </a:r>
            <a:r>
              <a:rPr lang="bg-BG" sz="2400" dirty="0" smtClean="0"/>
              <a:t> Спазване на изискването за взаимовръзка</a:t>
            </a:r>
            <a:r>
              <a:rPr lang="bg-BG" sz="2400" b="1" dirty="0" smtClean="0"/>
              <a:t> </a:t>
            </a:r>
            <a:r>
              <a:rPr lang="bg-BG" sz="2400" dirty="0" smtClean="0"/>
              <a:t>при отчитането на приходите от: </a:t>
            </a:r>
            <a:r>
              <a:rPr lang="bg-BG" sz="2400" b="1" i="1" u="sng" dirty="0" smtClean="0"/>
              <a:t>държавните такси</a:t>
            </a:r>
            <a:r>
              <a:rPr lang="bg-BG" sz="2400" dirty="0" smtClean="0"/>
              <a:t> по </a:t>
            </a:r>
            <a:r>
              <a:rPr lang="bg-BG" sz="2400" b="1" dirty="0" smtClean="0"/>
              <a:t>§ 25-01 </a:t>
            </a:r>
            <a:r>
              <a:rPr lang="bg-BG" sz="2400" i="1" dirty="0" smtClean="0"/>
              <a:t>„Такси за административни и други услуги и дейности”,</a:t>
            </a:r>
            <a:r>
              <a:rPr lang="bg-BG" sz="2400" b="1" i="1" dirty="0" smtClean="0"/>
              <a:t>  съдебните такси </a:t>
            </a:r>
            <a:r>
              <a:rPr lang="bg-BG" sz="2400" dirty="0" smtClean="0"/>
              <a:t>по</a:t>
            </a:r>
            <a:r>
              <a:rPr lang="bg-BG" sz="2400" b="1" i="1" dirty="0" smtClean="0"/>
              <a:t> </a:t>
            </a:r>
            <a:r>
              <a:rPr lang="bg-BG" sz="2400" b="1" dirty="0" smtClean="0"/>
              <a:t>§ 26-00 </a:t>
            </a:r>
            <a:r>
              <a:rPr lang="bg-BG" sz="2400" i="1" dirty="0" smtClean="0"/>
              <a:t>„Съдебни такси”, </a:t>
            </a:r>
            <a:r>
              <a:rPr lang="bg-BG" sz="2400" b="1" i="1" dirty="0" smtClean="0"/>
              <a:t>общинските такси</a:t>
            </a:r>
            <a:r>
              <a:rPr lang="bg-BG" sz="2400" i="1" dirty="0" smtClean="0"/>
              <a:t> </a:t>
            </a:r>
            <a:r>
              <a:rPr lang="bg-BG" sz="2400" b="1" i="1" dirty="0" smtClean="0"/>
              <a:t> </a:t>
            </a:r>
            <a:r>
              <a:rPr lang="bg-BG" sz="2400" b="1" dirty="0" smtClean="0"/>
              <a:t>по § 27-00</a:t>
            </a:r>
            <a:r>
              <a:rPr lang="bg-BG" sz="2400" dirty="0" smtClean="0"/>
              <a:t> с кредитното салдо на </a:t>
            </a:r>
            <a:r>
              <a:rPr lang="bg-BG" sz="2400" b="1" dirty="0" smtClean="0"/>
              <a:t>сметка 7051</a:t>
            </a:r>
            <a:r>
              <a:rPr lang="bg-BG" sz="2400" dirty="0" smtClean="0"/>
              <a:t> </a:t>
            </a:r>
            <a:r>
              <a:rPr lang="bg-BG" sz="2400" i="1" dirty="0" smtClean="0"/>
              <a:t>„Приходи от такси в лева”. </a:t>
            </a:r>
            <a:r>
              <a:rPr lang="bg-BG" sz="2400" dirty="0" smtClean="0"/>
              <a:t>За общинските такси се има предвид и </a:t>
            </a:r>
            <a:r>
              <a:rPr lang="bg-BG" sz="2400" b="1" dirty="0" smtClean="0"/>
              <a:t>сметка 7041</a:t>
            </a:r>
            <a:r>
              <a:rPr lang="bg-BG" sz="2400" dirty="0" smtClean="0"/>
              <a:t>, по която се отчитат такси битови отпадъци, които са с данъчен характер.</a:t>
            </a:r>
          </a:p>
          <a:p>
            <a:pPr algn="just">
              <a:buNone/>
            </a:pPr>
            <a:endParaRPr lang="bg-BG" sz="2400" dirty="0" smtClean="0"/>
          </a:p>
          <a:p>
            <a:pPr algn="just">
              <a:buNone/>
            </a:pPr>
            <a:r>
              <a:rPr lang="bg-BG" sz="2400" dirty="0" smtClean="0"/>
              <a:t>		</a:t>
            </a:r>
            <a:r>
              <a:rPr lang="bg-BG" sz="2400" b="1" dirty="0" smtClean="0"/>
              <a:t>5. </a:t>
            </a:r>
            <a:r>
              <a:rPr lang="bg-BG" sz="2400" dirty="0" smtClean="0"/>
              <a:t>Взаимовръзка на отчетените суми по </a:t>
            </a:r>
            <a:r>
              <a:rPr lang="bg-BG" sz="2400" b="1" dirty="0" smtClean="0"/>
              <a:t>§ 28-02 </a:t>
            </a:r>
            <a:r>
              <a:rPr lang="bg-BG" sz="2400" b="1" i="1" u="sng" dirty="0" smtClean="0"/>
              <a:t>„Глоби, санкции, неустойки, наказателни лихви и обезщетения и начети”</a:t>
            </a:r>
            <a:r>
              <a:rPr lang="bg-BG" sz="2400" b="1" u="sng" dirty="0" smtClean="0"/>
              <a:t> </a:t>
            </a:r>
            <a:r>
              <a:rPr lang="bg-BG" sz="2400" dirty="0" smtClean="0"/>
              <a:t>с кредитните салда на </a:t>
            </a:r>
            <a:r>
              <a:rPr lang="bg-BG" sz="2400" b="1" dirty="0" smtClean="0"/>
              <a:t>сметки 7090</a:t>
            </a:r>
            <a:r>
              <a:rPr lang="bg-BG" sz="2400" dirty="0" smtClean="0"/>
              <a:t> </a:t>
            </a:r>
            <a:r>
              <a:rPr lang="bg-BG" sz="2400" i="1" dirty="0" smtClean="0"/>
              <a:t>„Приходи от административни глоби и санкции”</a:t>
            </a:r>
            <a:r>
              <a:rPr lang="bg-BG" sz="2400" dirty="0" smtClean="0"/>
              <a:t> (при сключени договори по силата на нормативни актове)</a:t>
            </a:r>
            <a:r>
              <a:rPr lang="bg-BG" sz="2400" i="1" dirty="0" smtClean="0"/>
              <a:t>,</a:t>
            </a:r>
            <a:r>
              <a:rPr lang="bg-BG" sz="2400" dirty="0" smtClean="0"/>
              <a:t> </a:t>
            </a:r>
            <a:r>
              <a:rPr lang="bg-BG" sz="2400" b="1" dirty="0" smtClean="0"/>
              <a:t>7198</a:t>
            </a:r>
            <a:r>
              <a:rPr lang="bg-BG" sz="2400" dirty="0" smtClean="0"/>
              <a:t> </a:t>
            </a:r>
            <a:r>
              <a:rPr lang="bg-BG" sz="2400" i="1" dirty="0" smtClean="0"/>
              <a:t>„Приходи от неустойки, начети и обезщетения”</a:t>
            </a:r>
            <a:r>
              <a:rPr lang="bg-BG" sz="2400" dirty="0" smtClean="0"/>
              <a:t> (при сключени договори при трудови, облигационни, търговски и др. взаимоотношения). </a:t>
            </a:r>
          </a:p>
          <a:p>
            <a:pPr algn="just">
              <a:buNone/>
            </a:pPr>
            <a:r>
              <a:rPr lang="bg-BG" sz="2400" b="1" i="1" dirty="0" smtClean="0"/>
              <a:t>		</a:t>
            </a:r>
            <a:endParaRPr lang="bg-BG" sz="2400" dirty="0" smtClean="0"/>
          </a:p>
          <a:p>
            <a:pPr algn="just">
              <a:buNone/>
            </a:pPr>
            <a:endParaRPr lang="bg-BG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14</a:t>
            </a:fld>
            <a:endParaRPr lang="bg-BG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578647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bg-BG" dirty="0" smtClean="0"/>
              <a:t>		</a:t>
            </a:r>
            <a:r>
              <a:rPr lang="bg-BG" b="1" dirty="0" smtClean="0"/>
              <a:t>6. </a:t>
            </a:r>
            <a:r>
              <a:rPr lang="bg-BG" dirty="0" smtClean="0"/>
              <a:t>В съответствие с указанията на МФ, дадени в т. 7.9 от ДДС № 20 от 2004 г., се изисква правилно отчитане на </a:t>
            </a:r>
            <a:r>
              <a:rPr lang="bg-BG" b="1" i="1" dirty="0" smtClean="0"/>
              <a:t>реализираните курсови разлики</a:t>
            </a:r>
            <a:r>
              <a:rPr lang="bg-BG" dirty="0" smtClean="0"/>
              <a:t> от продажба на валута: </a:t>
            </a:r>
          </a:p>
          <a:p>
            <a:pPr algn="just">
              <a:buNone/>
            </a:pPr>
            <a:r>
              <a:rPr lang="bg-BG" b="1" dirty="0" smtClean="0"/>
              <a:t>		- </a:t>
            </a:r>
            <a:r>
              <a:rPr lang="bg-BG" dirty="0" smtClean="0"/>
              <a:t>реализираната курсова разлика от валутни операции </a:t>
            </a:r>
            <a:r>
              <a:rPr lang="bg-BG" b="1" dirty="0" smtClean="0"/>
              <a:t>при увеличение </a:t>
            </a:r>
            <a:r>
              <a:rPr lang="bg-BG" dirty="0" smtClean="0"/>
              <a:t>се отразява по </a:t>
            </a:r>
            <a:r>
              <a:rPr lang="bg-BG" b="1" dirty="0" smtClean="0"/>
              <a:t>§ 36-01</a:t>
            </a:r>
            <a:r>
              <a:rPr lang="bg-BG" b="1" i="1" dirty="0" smtClean="0"/>
              <a:t> </a:t>
            </a:r>
            <a:r>
              <a:rPr lang="bg-BG" i="1" dirty="0" smtClean="0"/>
              <a:t>„Реализирани курсови разлики от валутни операции”</a:t>
            </a:r>
            <a:r>
              <a:rPr lang="bg-BG" dirty="0" smtClean="0"/>
              <a:t> със знак (+). На начислена основа сумата се осчетоводява по кредита на сметка</a:t>
            </a:r>
            <a:r>
              <a:rPr lang="bg-BG" b="1" dirty="0" smtClean="0"/>
              <a:t> 7391</a:t>
            </a:r>
            <a:r>
              <a:rPr lang="bg-BG" dirty="0" smtClean="0"/>
              <a:t> </a:t>
            </a:r>
            <a:r>
              <a:rPr lang="bg-BG" i="1" dirty="0" smtClean="0"/>
              <a:t>„Реализирани  курсови разлики от операции с валутни активи</a:t>
            </a:r>
            <a:r>
              <a:rPr lang="bg-BG" dirty="0" smtClean="0"/>
              <a:t>”; </a:t>
            </a:r>
          </a:p>
          <a:p>
            <a:pPr algn="just">
              <a:buNone/>
            </a:pPr>
            <a:r>
              <a:rPr lang="bg-BG" dirty="0" smtClean="0"/>
              <a:t>	</a:t>
            </a:r>
            <a:r>
              <a:rPr lang="bg-BG" b="1" dirty="0" smtClean="0"/>
              <a:t>	- </a:t>
            </a:r>
            <a:r>
              <a:rPr lang="bg-BG" dirty="0" smtClean="0"/>
              <a:t>реализирана курсова разлика от валутни операции </a:t>
            </a:r>
            <a:r>
              <a:rPr lang="bg-BG" b="1" dirty="0" smtClean="0"/>
              <a:t>при намаление </a:t>
            </a:r>
            <a:r>
              <a:rPr lang="bg-BG" dirty="0" smtClean="0"/>
              <a:t>се отразява по  </a:t>
            </a:r>
            <a:r>
              <a:rPr lang="bg-BG" b="1" dirty="0" smtClean="0"/>
              <a:t>§ 36-01</a:t>
            </a:r>
            <a:r>
              <a:rPr lang="bg-BG" b="1" i="1" dirty="0" smtClean="0"/>
              <a:t> </a:t>
            </a:r>
            <a:r>
              <a:rPr lang="bg-BG" i="1" dirty="0" smtClean="0"/>
              <a:t>„Реализирани курсови разлики от валутни операции - нето”</a:t>
            </a:r>
            <a:r>
              <a:rPr lang="bg-BG" dirty="0" smtClean="0"/>
              <a:t> със знак (-). На начислена основа сумата се осчетоводява по дебита на сметка</a:t>
            </a:r>
            <a:r>
              <a:rPr lang="bg-BG" b="1" dirty="0" smtClean="0"/>
              <a:t> 7391</a:t>
            </a:r>
            <a:r>
              <a:rPr lang="bg-BG" dirty="0" smtClean="0"/>
              <a:t> </a:t>
            </a:r>
            <a:r>
              <a:rPr lang="bg-BG" i="1" dirty="0" smtClean="0"/>
              <a:t>„Реализирани  курсови разлики от операции с валутни активи</a:t>
            </a:r>
            <a:r>
              <a:rPr lang="bg-BG" dirty="0" smtClean="0"/>
              <a:t>”.</a:t>
            </a:r>
          </a:p>
          <a:p>
            <a:pPr algn="just">
              <a:buNone/>
            </a:pPr>
            <a:r>
              <a:rPr lang="bg-BG" dirty="0" smtClean="0"/>
              <a:t>		</a:t>
            </a:r>
            <a:r>
              <a:rPr lang="bg-BG" b="1" dirty="0" smtClean="0"/>
              <a:t>- </a:t>
            </a:r>
            <a:r>
              <a:rPr lang="bg-BG" dirty="0" smtClean="0"/>
              <a:t>отчетената сума по </a:t>
            </a:r>
            <a:r>
              <a:rPr lang="bg-BG" b="1" dirty="0" smtClean="0"/>
              <a:t>§ 36-01</a:t>
            </a:r>
            <a:r>
              <a:rPr lang="bg-BG" dirty="0" smtClean="0"/>
              <a:t> </a:t>
            </a:r>
            <a:r>
              <a:rPr lang="bg-BG" i="1" dirty="0" smtClean="0"/>
              <a:t>„Реализирани курсови разлики от валутни операции”</a:t>
            </a:r>
            <a:r>
              <a:rPr lang="bg-BG" dirty="0" smtClean="0"/>
              <a:t> (+/-) е</a:t>
            </a:r>
            <a:r>
              <a:rPr lang="bg-BG" b="1" i="1" dirty="0" smtClean="0"/>
              <a:t> </a:t>
            </a:r>
            <a:r>
              <a:rPr lang="bg-BG" b="1" i="1" u="sng" dirty="0" smtClean="0"/>
              <a:t>равна</a:t>
            </a:r>
            <a:r>
              <a:rPr lang="bg-BG" b="1" i="1" dirty="0" smtClean="0"/>
              <a:t> </a:t>
            </a:r>
            <a:r>
              <a:rPr lang="bg-BG" dirty="0" smtClean="0"/>
              <a:t>на разликата между дебитното и кредитно салдо на сметките от </a:t>
            </a:r>
            <a:r>
              <a:rPr lang="bg-BG" b="1" dirty="0" smtClean="0"/>
              <a:t>подгрупа 739</a:t>
            </a:r>
            <a:r>
              <a:rPr lang="bg-BG" dirty="0" smtClean="0"/>
              <a:t> </a:t>
            </a:r>
            <a:r>
              <a:rPr lang="bg-BG" i="1" dirty="0" smtClean="0"/>
              <a:t>„Реализирани курсови разлики от операции с валута – нето”.</a:t>
            </a:r>
            <a:endParaRPr lang="bg-BG" dirty="0" smtClean="0"/>
          </a:p>
          <a:p>
            <a:pPr algn="just">
              <a:buNone/>
            </a:pPr>
            <a:r>
              <a:rPr lang="bg-BG" dirty="0" smtClean="0"/>
              <a:t>		 При сделки с валута, когато между фактурирането и датата на плащането се променя курса на валутата и при други валутни операции спрямо централния курс на БНБ се отчитат реализирани курсови разлики.</a:t>
            </a:r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15</a:t>
            </a:fld>
            <a:endParaRPr lang="bg-BG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50864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bg-BG" sz="2400" b="1" dirty="0" smtClean="0"/>
              <a:t>		</a:t>
            </a:r>
          </a:p>
          <a:p>
            <a:pPr algn="just">
              <a:buNone/>
            </a:pPr>
            <a:r>
              <a:rPr lang="bg-BG" sz="2400" b="1" dirty="0" smtClean="0"/>
              <a:t>		7. </a:t>
            </a:r>
            <a:r>
              <a:rPr lang="bg-BG" sz="2400" dirty="0" smtClean="0"/>
              <a:t>Изисква се правилно отчитане на установените при инвентаризация </a:t>
            </a:r>
            <a:r>
              <a:rPr lang="bg-BG" sz="2400" b="1" i="1" u="sng" dirty="0" smtClean="0"/>
              <a:t>касови излишъци</a:t>
            </a:r>
            <a:r>
              <a:rPr lang="bg-BG" sz="2400" u="sng" dirty="0" smtClean="0"/>
              <a:t> </a:t>
            </a:r>
            <a:r>
              <a:rPr lang="bg-BG" sz="2400" dirty="0" smtClean="0"/>
              <a:t>по </a:t>
            </a:r>
            <a:r>
              <a:rPr lang="bg-BG" sz="2400" b="1" dirty="0" smtClean="0"/>
              <a:t>§ 36-19</a:t>
            </a:r>
            <a:r>
              <a:rPr lang="bg-BG" sz="2400" b="1" i="1" dirty="0" smtClean="0"/>
              <a:t> </a:t>
            </a:r>
            <a:r>
              <a:rPr lang="bg-BG" sz="2400" i="1" dirty="0" smtClean="0"/>
              <a:t>„Други неданъчни  приходи” </a:t>
            </a:r>
            <a:r>
              <a:rPr lang="bg-BG" sz="2400" dirty="0" smtClean="0"/>
              <a:t>(от </a:t>
            </a:r>
            <a:r>
              <a:rPr lang="bg-BG" sz="2400" dirty="0" err="1" smtClean="0"/>
              <a:t>разшифровката</a:t>
            </a:r>
            <a:r>
              <a:rPr lang="bg-BG" sz="2400" dirty="0" smtClean="0"/>
              <a:t> на </a:t>
            </a:r>
            <a:r>
              <a:rPr lang="bg-BG" sz="2400" b="1" dirty="0" smtClean="0"/>
              <a:t>§ 36-19 </a:t>
            </a:r>
            <a:r>
              <a:rPr lang="bg-BG" sz="2400" dirty="0" smtClean="0"/>
              <a:t>в отчета за касово изпълнение на бюджета) и отразяването им по </a:t>
            </a:r>
            <a:r>
              <a:rPr lang="bg-BG" sz="2400" b="1" dirty="0" smtClean="0"/>
              <a:t>сметка 7996</a:t>
            </a:r>
            <a:r>
              <a:rPr lang="bg-BG" sz="2400" dirty="0" smtClean="0"/>
              <a:t> </a:t>
            </a:r>
            <a:r>
              <a:rPr lang="bg-BG" sz="2400" i="1" dirty="0" smtClean="0"/>
              <a:t>„Увеличение на паричните средства от други събития”.</a:t>
            </a:r>
            <a:r>
              <a:rPr lang="bg-BG" sz="2400" dirty="0" smtClean="0"/>
              <a:t> Между сметката и </a:t>
            </a:r>
            <a:r>
              <a:rPr lang="bg-BG" sz="2400" dirty="0" err="1" smtClean="0"/>
              <a:t>подпараграфа</a:t>
            </a:r>
            <a:r>
              <a:rPr lang="bg-BG" sz="2400" dirty="0" smtClean="0"/>
              <a:t> е налице </a:t>
            </a:r>
            <a:r>
              <a:rPr lang="bg-BG" sz="2400" b="1" i="1" u="sng" dirty="0" smtClean="0"/>
              <a:t>равенство</a:t>
            </a:r>
            <a:r>
              <a:rPr lang="bg-BG" sz="2400" b="1" i="1" dirty="0" smtClean="0"/>
              <a:t>,</a:t>
            </a:r>
            <a:r>
              <a:rPr lang="bg-BG" sz="2400" b="1" dirty="0" smtClean="0"/>
              <a:t> </a:t>
            </a:r>
            <a:r>
              <a:rPr lang="bg-BG" sz="2400" dirty="0" smtClean="0"/>
              <a:t>след елиминиране на отчетените други неданъчни приходи от </a:t>
            </a:r>
            <a:r>
              <a:rPr lang="bg-BG" sz="2400" dirty="0" err="1" smtClean="0"/>
              <a:t>разшифровка</a:t>
            </a:r>
            <a:r>
              <a:rPr lang="bg-BG" sz="2400" dirty="0" smtClean="0"/>
              <a:t> на разходите по </a:t>
            </a:r>
            <a:r>
              <a:rPr lang="bg-BG" sz="2400" dirty="0" err="1" smtClean="0"/>
              <a:t>подпараграфа</a:t>
            </a:r>
            <a:r>
              <a:rPr lang="bg-BG" sz="2400" dirty="0" smtClean="0"/>
              <a:t> в отчета за касовото изпълнение.</a:t>
            </a:r>
          </a:p>
          <a:p>
            <a:pPr algn="just">
              <a:buNone/>
            </a:pPr>
            <a:r>
              <a:rPr lang="bg-BG" sz="2400" dirty="0" smtClean="0"/>
              <a:t>		 Спазване на принципното изискване за отчитане по </a:t>
            </a:r>
            <a:r>
              <a:rPr lang="bg-BG" sz="2400" b="1" dirty="0" smtClean="0"/>
              <a:t>§ 36-19 </a:t>
            </a:r>
            <a:r>
              <a:rPr lang="bg-BG" sz="2400" i="1" dirty="0" smtClean="0"/>
              <a:t>„Други неданъчни приходи”</a:t>
            </a:r>
            <a:r>
              <a:rPr lang="bg-BG" sz="2400" dirty="0" smtClean="0"/>
              <a:t> на всички приходи, за които няма конкретни приходни параграфи (</a:t>
            </a:r>
            <a:r>
              <a:rPr lang="bg-BG" sz="2400" i="1" dirty="0" smtClean="0"/>
              <a:t>например </a:t>
            </a:r>
            <a:r>
              <a:rPr lang="bg-BG" sz="2400" dirty="0" smtClean="0"/>
              <a:t>приходите от продажба на </a:t>
            </a:r>
            <a:r>
              <a:rPr lang="bg-BG" sz="2400" i="1" dirty="0" smtClean="0"/>
              <a:t>тръжна документация, продажби от продажби на  вторични суровини, включително и бракувани автомобили, депозити за вещи лица с изтекъл </a:t>
            </a:r>
            <a:r>
              <a:rPr lang="bg-BG" sz="2400" i="1" dirty="0" err="1" smtClean="0"/>
              <a:t>давностен</a:t>
            </a:r>
            <a:r>
              <a:rPr lang="bg-BG" sz="2400" i="1" dirty="0" smtClean="0"/>
              <a:t> срок и др</a:t>
            </a:r>
            <a:r>
              <a:rPr lang="bg-BG" sz="2400" dirty="0" smtClean="0"/>
              <a:t>.) и съответно </a:t>
            </a:r>
            <a:r>
              <a:rPr lang="bg-BG" sz="2400" b="1" i="1" dirty="0" smtClean="0"/>
              <a:t>взаимовръзка</a:t>
            </a:r>
            <a:r>
              <a:rPr lang="bg-BG" sz="2400" i="1" dirty="0" smtClean="0"/>
              <a:t> </a:t>
            </a:r>
            <a:r>
              <a:rPr lang="bg-BG" sz="2400" dirty="0" smtClean="0"/>
              <a:t>с осчетоводените суми по </a:t>
            </a:r>
            <a:r>
              <a:rPr lang="bg-BG" sz="2400" b="1" dirty="0" smtClean="0"/>
              <a:t>сметка 7199</a:t>
            </a:r>
            <a:r>
              <a:rPr lang="bg-BG" sz="2400" dirty="0" smtClean="0"/>
              <a:t> „</a:t>
            </a:r>
            <a:r>
              <a:rPr lang="bg-BG" sz="2400" i="1" dirty="0" smtClean="0"/>
              <a:t>Други  приходи”, </a:t>
            </a:r>
            <a:r>
              <a:rPr lang="bg-BG" sz="2400" b="1" dirty="0" smtClean="0"/>
              <a:t>сметка 7996</a:t>
            </a:r>
            <a:r>
              <a:rPr lang="bg-BG" sz="2400" i="1" dirty="0" smtClean="0"/>
              <a:t>, </a:t>
            </a:r>
            <a:r>
              <a:rPr lang="bg-BG" sz="2400" b="1" dirty="0" err="1" smtClean="0"/>
              <a:t>подгр</a:t>
            </a:r>
            <a:r>
              <a:rPr lang="bg-BG" sz="2400" b="1" dirty="0" smtClean="0"/>
              <a:t>. 790 и 791 </a:t>
            </a:r>
            <a:r>
              <a:rPr lang="en-US" sz="2400" i="1" dirty="0" smtClean="0"/>
              <a:t>(</a:t>
            </a:r>
            <a:r>
              <a:rPr lang="bg-BG" sz="2400" i="1" dirty="0" smtClean="0"/>
              <a:t>за прехвърлените чужди средства в бюджета</a:t>
            </a:r>
            <a:r>
              <a:rPr lang="en-US" sz="2400" i="1" dirty="0" smtClean="0"/>
              <a:t>) </a:t>
            </a:r>
            <a:r>
              <a:rPr lang="bg-BG" sz="2400" dirty="0" smtClean="0"/>
              <a:t>и др.</a:t>
            </a:r>
          </a:p>
          <a:p>
            <a:pPr algn="just">
              <a:buNone/>
            </a:pPr>
            <a:r>
              <a:rPr lang="bg-BG" sz="2400" b="1" dirty="0" smtClean="0"/>
              <a:t> </a:t>
            </a:r>
            <a:endParaRPr lang="bg-BG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16</a:t>
            </a:fld>
            <a:endParaRPr lang="bg-BG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85791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bg-BG" b="1" i="1" dirty="0" smtClean="0"/>
              <a:t>		</a:t>
            </a:r>
          </a:p>
          <a:p>
            <a:pPr algn="just">
              <a:buNone/>
            </a:pPr>
            <a:r>
              <a:rPr lang="bg-BG" sz="2800" b="1" dirty="0" smtClean="0"/>
              <a:t>8. </a:t>
            </a:r>
            <a:r>
              <a:rPr lang="bg-BG" sz="2800" b="1" i="1" dirty="0" smtClean="0"/>
              <a:t>Внесеният ДДС</a:t>
            </a:r>
            <a:r>
              <a:rPr lang="bg-BG" sz="2800" b="1" dirty="0" smtClean="0"/>
              <a:t> </a:t>
            </a:r>
            <a:r>
              <a:rPr lang="bg-BG" sz="2800" dirty="0" smtClean="0"/>
              <a:t>в Националната агенция за приходи (НАП) се отчита по приходен </a:t>
            </a:r>
            <a:r>
              <a:rPr lang="bg-BG" sz="2800" b="1" dirty="0" smtClean="0"/>
              <a:t>§ 37-01 </a:t>
            </a:r>
            <a:r>
              <a:rPr lang="bg-BG" sz="2800" i="1" dirty="0" smtClean="0"/>
              <a:t>„Внесен ДДС”</a:t>
            </a:r>
            <a:r>
              <a:rPr lang="bg-BG" sz="2800" dirty="0" smtClean="0"/>
              <a:t> със знак (-) и е във взаимовръзка със дебита на </a:t>
            </a:r>
            <a:r>
              <a:rPr lang="bg-BG" sz="2800" b="1" dirty="0" smtClean="0"/>
              <a:t>сметка 4511 </a:t>
            </a:r>
            <a:r>
              <a:rPr lang="bg-BG" sz="2800" i="1" dirty="0" smtClean="0"/>
              <a:t>Разчети с ДДС.</a:t>
            </a:r>
          </a:p>
          <a:p>
            <a:pPr algn="just">
              <a:buNone/>
            </a:pPr>
            <a:r>
              <a:rPr lang="bg-BG" sz="2800" dirty="0" smtClean="0"/>
              <a:t>		</a:t>
            </a:r>
            <a:r>
              <a:rPr lang="bg-BG" sz="2800" b="1" dirty="0" smtClean="0"/>
              <a:t>- </a:t>
            </a:r>
            <a:r>
              <a:rPr lang="bg-BG" sz="2800" dirty="0" smtClean="0"/>
              <a:t> подлежащият на внасяне от бюджетната организация ДДС се </a:t>
            </a:r>
            <a:r>
              <a:rPr lang="bg-BG" sz="2800" b="1" i="1" dirty="0" smtClean="0"/>
              <a:t>прихваща</a:t>
            </a:r>
            <a:r>
              <a:rPr lang="bg-BG" sz="2800" dirty="0" smtClean="0"/>
              <a:t> с надвнесено публично държавно вземане, като операцията се отразява по </a:t>
            </a:r>
            <a:r>
              <a:rPr lang="bg-BG" sz="2800" b="1" dirty="0" smtClean="0"/>
              <a:t>§ 37-01</a:t>
            </a:r>
            <a:r>
              <a:rPr lang="bg-BG" sz="2800" dirty="0" smtClean="0"/>
              <a:t> </a:t>
            </a:r>
            <a:r>
              <a:rPr lang="bg-BG" sz="2800" i="1" dirty="0" smtClean="0"/>
              <a:t>„Внесен ДДС (-)”</a:t>
            </a:r>
            <a:r>
              <a:rPr lang="bg-BG" sz="2800" dirty="0" smtClean="0"/>
              <a:t> и в кореспондиращо записване по съответния параграф, по който подлежи на отчитане надвнесеното вземане.</a:t>
            </a:r>
            <a:endParaRPr lang="bg-BG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17</a:t>
            </a:fld>
            <a:endParaRPr lang="bg-BG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550072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bg-BG" dirty="0" smtClean="0"/>
              <a:t>		</a:t>
            </a:r>
          </a:p>
          <a:p>
            <a:pPr algn="just">
              <a:buNone/>
            </a:pPr>
            <a:r>
              <a:rPr lang="bg-BG" b="1" dirty="0" smtClean="0"/>
              <a:t>	9. </a:t>
            </a:r>
            <a:r>
              <a:rPr lang="bg-BG" dirty="0" smtClean="0"/>
              <a:t>Правилно определяне и отчитане на </a:t>
            </a:r>
            <a:r>
              <a:rPr lang="bg-BG" b="1" i="1" u="sng" dirty="0" smtClean="0"/>
              <a:t>данъка върху приходите </a:t>
            </a:r>
            <a:r>
              <a:rPr lang="bg-BG" dirty="0" smtClean="0"/>
              <a:t>от стопанска дейност в съответствие с указанията на МФ, дадени в т. 7.12 от ДДС № 20 от 2004 г.: изчислява се на </a:t>
            </a:r>
            <a:r>
              <a:rPr lang="bg-BG" b="1" i="1" dirty="0" smtClean="0"/>
              <a:t>начислена основа</a:t>
            </a:r>
            <a:r>
              <a:rPr lang="bg-BG" b="1" dirty="0" smtClean="0"/>
              <a:t> </a:t>
            </a:r>
            <a:r>
              <a:rPr lang="bg-BG" dirty="0" smtClean="0"/>
              <a:t>и се отчита по приходен</a:t>
            </a:r>
            <a:r>
              <a:rPr lang="bg-BG" b="1" dirty="0" smtClean="0"/>
              <a:t> § 37-02</a:t>
            </a:r>
            <a:r>
              <a:rPr lang="bg-BG" b="1" i="1" dirty="0" smtClean="0"/>
              <a:t> </a:t>
            </a:r>
            <a:r>
              <a:rPr lang="bg-BG" i="1" dirty="0" smtClean="0"/>
              <a:t>„Внесен данък върху приходите от стопанска дейност на бюджетните предприятия”</a:t>
            </a:r>
            <a:r>
              <a:rPr lang="bg-BG" dirty="0" smtClean="0"/>
              <a:t> със знак (-) при внасянето му в НАП, като възстановяването му се отчита по същия </a:t>
            </a:r>
            <a:r>
              <a:rPr lang="bg-BG" dirty="0" err="1" smtClean="0"/>
              <a:t>подпараграф</a:t>
            </a:r>
            <a:r>
              <a:rPr lang="bg-BG" dirty="0" smtClean="0"/>
              <a:t>, но със знак (+). </a:t>
            </a:r>
          </a:p>
          <a:p>
            <a:pPr algn="just">
              <a:buNone/>
            </a:pPr>
            <a:r>
              <a:rPr lang="bg-BG" dirty="0" smtClean="0"/>
              <a:t>Сумата на внесения данък върху приходите, отразена по </a:t>
            </a:r>
            <a:r>
              <a:rPr lang="bg-BG" b="1" dirty="0" smtClean="0"/>
              <a:t>§ 37-02</a:t>
            </a:r>
            <a:r>
              <a:rPr lang="bg-BG" dirty="0" smtClean="0"/>
              <a:t> е </a:t>
            </a:r>
            <a:r>
              <a:rPr lang="bg-BG" b="1" i="1" u="sng" dirty="0" smtClean="0"/>
              <a:t>равна</a:t>
            </a:r>
            <a:r>
              <a:rPr lang="bg-BG" dirty="0" smtClean="0"/>
              <a:t> на отразената сума по дебитния оборот на </a:t>
            </a:r>
            <a:r>
              <a:rPr lang="bg-BG" b="1" dirty="0" smtClean="0"/>
              <a:t>сметка 4512</a:t>
            </a:r>
            <a:r>
              <a:rPr lang="bg-BG" dirty="0" smtClean="0"/>
              <a:t> </a:t>
            </a:r>
            <a:r>
              <a:rPr lang="bg-BG" i="1" dirty="0" smtClean="0"/>
              <a:t>„Разчети за данък върху приходите от стопанска дейност</a:t>
            </a:r>
            <a:r>
              <a:rPr lang="bg-BG" dirty="0" smtClean="0"/>
              <a:t> след елиминиране на начисления данък върху приходите през предходната година, но внесен в текущата година).</a:t>
            </a:r>
          </a:p>
          <a:p>
            <a:pPr algn="just">
              <a:buNone/>
            </a:pPr>
            <a:r>
              <a:rPr lang="bg-BG" dirty="0" smtClean="0"/>
              <a:t>		Данъчните ставки са: 2 на сто за общините; 3 на сто за всички останали бюджетни организации, включително и за общинските и държавни училища. Училищата са с делегирани бюджети и попадат в хипотезата на данъчно задължени лица като юридически лица, поради което сами начисляват и превеждат данъците на НАП. </a:t>
            </a:r>
          </a:p>
          <a:p>
            <a:pPr algn="just">
              <a:buNone/>
            </a:pPr>
            <a:r>
              <a:rPr lang="bg-BG" dirty="0" smtClean="0"/>
              <a:t>		</a:t>
            </a:r>
          </a:p>
          <a:p>
            <a:pPr algn="just"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18</a:t>
            </a:fld>
            <a:endParaRPr lang="bg-BG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92935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457200" indent="-457200" algn="just">
              <a:buNone/>
            </a:pPr>
            <a:r>
              <a:rPr lang="bg-BG" dirty="0" smtClean="0"/>
              <a:t>Съгласно измененията на чл. 251, ал. 1 и на чл. 253 от ЗКПО, когато подлежат на облагане с данък върху приходите, бюджетните организации подават годишна данъчна декларация по образец </a:t>
            </a:r>
            <a:r>
              <a:rPr lang="bg-BG" b="1" i="1" u="sng" dirty="0" smtClean="0"/>
              <a:t>от 1 март до 30 юни </a:t>
            </a:r>
            <a:r>
              <a:rPr lang="bg-BG" dirty="0" smtClean="0"/>
              <a:t>на следващата година и </a:t>
            </a:r>
            <a:r>
              <a:rPr lang="bg-BG" b="1" i="1" dirty="0" smtClean="0"/>
              <a:t>внасят дължимия данък в срок до 30 юни </a:t>
            </a:r>
            <a:r>
              <a:rPr lang="bg-BG" dirty="0" smtClean="0"/>
              <a:t>на следващата година.</a:t>
            </a:r>
          </a:p>
          <a:p>
            <a:pPr algn="just">
              <a:buNone/>
            </a:pPr>
            <a:r>
              <a:rPr lang="bg-BG" dirty="0" smtClean="0"/>
              <a:t>Декларирането на данъка върху приходите се извършва по </a:t>
            </a:r>
            <a:r>
              <a:rPr lang="bg-BG" b="1" dirty="0" smtClean="0"/>
              <a:t>образец на годишната данъчна декларация по чл. 252 </a:t>
            </a:r>
            <a:r>
              <a:rPr lang="bg-BG" dirty="0" smtClean="0"/>
              <a:t>от </a:t>
            </a:r>
            <a:r>
              <a:rPr lang="bg-BG" b="1" dirty="0" smtClean="0"/>
              <a:t>ЗКПО</a:t>
            </a:r>
            <a:r>
              <a:rPr lang="bg-BG" dirty="0" smtClean="0"/>
              <a:t>, който е утвърден със Заповед № ЗМФ-1013 от 18.12.2020 г. на министъра на финансите, </a:t>
            </a:r>
            <a:r>
              <a:rPr lang="bg-BG" dirty="0" err="1" smtClean="0"/>
              <a:t>обн</a:t>
            </a:r>
            <a:r>
              <a:rPr lang="bg-BG" dirty="0" smtClean="0"/>
              <a:t>. в неофициалния раздел на ДВ бр. 110 от 29.12.2020 г.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19</a:t>
            </a:fld>
            <a:endParaRPr lang="bg-B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71504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b="1" dirty="0" smtClean="0"/>
              <a:t>     </a:t>
            </a:r>
            <a:r>
              <a:rPr lang="ru-RU" b="1" dirty="0" err="1" smtClean="0"/>
              <a:t>Счетоводно</a:t>
            </a:r>
            <a:r>
              <a:rPr lang="ru-RU" b="1" dirty="0" smtClean="0"/>
              <a:t> </a:t>
            </a:r>
            <a:r>
              <a:rPr lang="ru-RU" b="1" dirty="0" err="1" smtClean="0"/>
              <a:t>отчитане</a:t>
            </a:r>
            <a:r>
              <a:rPr lang="ru-RU" b="1" dirty="0" smtClean="0"/>
              <a:t> на приходите в </a:t>
            </a:r>
            <a:r>
              <a:rPr lang="ru-RU" b="1" dirty="0" err="1" smtClean="0"/>
              <a:t>бюджетната</a:t>
            </a:r>
            <a:r>
              <a:rPr lang="ru-RU" b="1" dirty="0" smtClean="0"/>
              <a:t> организация</a:t>
            </a:r>
            <a:endParaRPr lang="bg-BG" b="1" dirty="0" smtClean="0"/>
          </a:p>
          <a:p>
            <a:pPr lvl="0">
              <a:buNone/>
            </a:pPr>
            <a:r>
              <a:rPr lang="bg-BG" b="1" dirty="0" smtClean="0"/>
              <a:t>	</a:t>
            </a:r>
            <a:r>
              <a:rPr lang="bg-BG" i="1" dirty="0" smtClean="0"/>
              <a:t>- приходи от данъци,  такси и административни глоби и санкции;</a:t>
            </a:r>
          </a:p>
          <a:p>
            <a:pPr lvl="0">
              <a:buNone/>
            </a:pPr>
            <a:r>
              <a:rPr lang="bg-BG" i="1" dirty="0" smtClean="0"/>
              <a:t>	- приходите от лихви;</a:t>
            </a:r>
          </a:p>
          <a:p>
            <a:pPr lvl="0">
              <a:buNone/>
            </a:pPr>
            <a:r>
              <a:rPr lang="bg-BG" i="1" dirty="0" smtClean="0"/>
              <a:t>	- помощи и дарения от страната и чужбина;</a:t>
            </a:r>
          </a:p>
          <a:p>
            <a:pPr lvl="0">
              <a:buNone/>
            </a:pPr>
            <a:r>
              <a:rPr lang="bg-BG" i="1" dirty="0" smtClean="0"/>
              <a:t>	- трансферите между бюджетни сметки, </a:t>
            </a:r>
            <a:r>
              <a:rPr lang="bg-BG" i="1" dirty="0" err="1" smtClean="0"/>
              <a:t>сметки</a:t>
            </a:r>
            <a:r>
              <a:rPr lang="bg-BG" i="1" dirty="0" smtClean="0"/>
              <a:t> на СЕС и чужди средства;</a:t>
            </a:r>
          </a:p>
          <a:p>
            <a:pPr lvl="0">
              <a:buNone/>
            </a:pPr>
            <a:r>
              <a:rPr lang="ru-RU" i="1" dirty="0" smtClean="0"/>
              <a:t>	- </a:t>
            </a:r>
            <a:r>
              <a:rPr lang="ru-RU" i="1" dirty="0" err="1" smtClean="0"/>
              <a:t>п</a:t>
            </a:r>
            <a:r>
              <a:rPr lang="bg-BG" i="1" dirty="0" err="1" smtClean="0"/>
              <a:t>рехвърлени</a:t>
            </a:r>
            <a:r>
              <a:rPr lang="bg-BG" i="1" dirty="0" smtClean="0"/>
              <a:t> обособени активи и пасиви между държавата, общините и други сектори на икономиката;</a:t>
            </a:r>
          </a:p>
          <a:p>
            <a:pPr lvl="0">
              <a:buNone/>
            </a:pPr>
            <a:r>
              <a:rPr lang="bg-BG" i="1" dirty="0" smtClean="0"/>
              <a:t>	- увеличение/намаление на нетните активи от преоценка;</a:t>
            </a:r>
          </a:p>
          <a:p>
            <a:pPr lvl="0">
              <a:buNone/>
            </a:pPr>
            <a:r>
              <a:rPr lang="bg-BG" i="1" dirty="0" smtClean="0"/>
              <a:t>	- увеличение на нетните активи от други събития.</a:t>
            </a:r>
          </a:p>
          <a:p>
            <a:pPr lvl="0">
              <a:buNone/>
            </a:pPr>
            <a:r>
              <a:rPr lang="bg-BG" i="1" dirty="0" smtClean="0"/>
              <a:t>	- взаимовръзки между счетоводни сметки и приходни па</a:t>
            </a:r>
            <a:r>
              <a:rPr lang="ru-RU" i="1" dirty="0" err="1" smtClean="0"/>
              <a:t>раграфи</a:t>
            </a:r>
            <a:r>
              <a:rPr lang="ru-RU" i="1" dirty="0" smtClean="0"/>
              <a:t>/</a:t>
            </a:r>
            <a:r>
              <a:rPr lang="ru-RU" i="1" dirty="0" err="1" smtClean="0"/>
              <a:t>подпараграфи</a:t>
            </a:r>
            <a:r>
              <a:rPr lang="ru-RU" i="1" dirty="0" smtClean="0"/>
              <a:t>.</a:t>
            </a:r>
            <a:endParaRPr lang="bg-BG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</a:t>
            </a:fld>
            <a:endParaRPr lang="bg-BG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62151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bg-BG" dirty="0" smtClean="0"/>
              <a:t>	</a:t>
            </a:r>
          </a:p>
          <a:p>
            <a:pPr algn="just">
              <a:buNone/>
            </a:pPr>
            <a:r>
              <a:rPr lang="bg-BG" sz="3800" b="1" dirty="0" smtClean="0"/>
              <a:t>10. </a:t>
            </a:r>
            <a:r>
              <a:rPr lang="bg-BG" sz="3800" dirty="0" smtClean="0"/>
              <a:t>Спазване на изискването за </a:t>
            </a:r>
            <a:r>
              <a:rPr lang="bg-BG" sz="3800" b="1" i="1" u="sng" dirty="0" smtClean="0"/>
              <a:t>равенство</a:t>
            </a:r>
            <a:r>
              <a:rPr lang="bg-BG" sz="3800" dirty="0" smtClean="0"/>
              <a:t> на отчетените суми </a:t>
            </a:r>
            <a:r>
              <a:rPr lang="bg-BG" sz="3800" b="1" u="sng" dirty="0" smtClean="0"/>
              <a:t>за дарения </a:t>
            </a:r>
            <a:r>
              <a:rPr lang="bg-BG" sz="3800" dirty="0" smtClean="0"/>
              <a:t>по приходните </a:t>
            </a:r>
            <a:r>
              <a:rPr lang="bg-BG" sz="3800" b="1" dirty="0" err="1" smtClean="0"/>
              <a:t>подпараграфи</a:t>
            </a:r>
            <a:r>
              <a:rPr lang="bg-BG" sz="3800" b="1" dirty="0" smtClean="0"/>
              <a:t> на § 45-00 </a:t>
            </a:r>
            <a:r>
              <a:rPr lang="bg-BG" sz="3800" i="1" dirty="0" smtClean="0"/>
              <a:t>„Помощи, дарения и други безвъзмездно получени суми от страната”</a:t>
            </a:r>
            <a:r>
              <a:rPr lang="bg-BG" sz="3800" dirty="0" smtClean="0"/>
              <a:t> </a:t>
            </a:r>
            <a:r>
              <a:rPr lang="bg-BG" sz="3800" b="1" dirty="0" smtClean="0"/>
              <a:t>и § 46-00</a:t>
            </a:r>
            <a:r>
              <a:rPr lang="bg-BG" sz="3800" b="1" i="1" dirty="0" smtClean="0"/>
              <a:t> </a:t>
            </a:r>
            <a:r>
              <a:rPr lang="bg-BG" sz="3800" i="1" dirty="0" smtClean="0"/>
              <a:t>„Помощи, дарения и други безвъзмездно получени суми от чужбина”</a:t>
            </a:r>
            <a:r>
              <a:rPr lang="bg-BG" sz="3800" dirty="0" smtClean="0"/>
              <a:t> с кредитните салда на </a:t>
            </a:r>
            <a:r>
              <a:rPr lang="bg-BG" sz="3800" b="1" dirty="0" smtClean="0"/>
              <a:t>сметките от</a:t>
            </a:r>
            <a:r>
              <a:rPr lang="bg-BG" sz="3800" dirty="0" smtClean="0"/>
              <a:t> </a:t>
            </a:r>
            <a:r>
              <a:rPr lang="bg-BG" sz="3800" b="1" dirty="0" smtClean="0"/>
              <a:t>група 74</a:t>
            </a:r>
            <a:r>
              <a:rPr lang="bg-BG" sz="3800" dirty="0" smtClean="0"/>
              <a:t> </a:t>
            </a:r>
            <a:r>
              <a:rPr lang="bg-BG" sz="3800" i="1" dirty="0" smtClean="0"/>
              <a:t>„Помощи и дарения от страната и чужбина”</a:t>
            </a:r>
            <a:r>
              <a:rPr lang="bg-BG" sz="3800" dirty="0" smtClean="0"/>
              <a:t> (без сметките за отчитане на дарения в натура - </a:t>
            </a:r>
            <a:r>
              <a:rPr lang="bg-BG" sz="3800" b="1" dirty="0" smtClean="0"/>
              <a:t>7413, 7414, 7473, 7474, 7484, 7493 и 7494)</a:t>
            </a:r>
            <a:r>
              <a:rPr lang="bg-BG" sz="3800" dirty="0" smtClean="0"/>
              <a:t>.</a:t>
            </a:r>
            <a:r>
              <a:rPr lang="bg-BG" sz="3800" b="1" dirty="0" smtClean="0"/>
              <a:t> </a:t>
            </a:r>
          </a:p>
          <a:p>
            <a:pPr algn="just">
              <a:buNone/>
            </a:pPr>
            <a:r>
              <a:rPr lang="bg-BG" sz="3800" dirty="0" smtClean="0"/>
              <a:t>Отчитането на касова основа на даренията и безвъзмездно получените суми се извършва само въз основа на писмено съобщение от дарителя в момента на неговото получаване. Аналогично се отчита и отпускането на банкови заеми чрез директно превеждане на сумите на доставчиците и др. кредитори. </a:t>
            </a:r>
          </a:p>
          <a:p>
            <a:pPr algn="just">
              <a:buNone/>
            </a:pPr>
            <a:endParaRPr lang="bg-BG" sz="3800" dirty="0" smtClean="0"/>
          </a:p>
          <a:p>
            <a:pPr algn="just">
              <a:buNone/>
            </a:pPr>
            <a:r>
              <a:rPr lang="bg-BG" sz="3800" dirty="0" smtClean="0"/>
              <a:t>		</a:t>
            </a:r>
            <a:r>
              <a:rPr lang="bg-BG" sz="3800" b="1" dirty="0" smtClean="0"/>
              <a:t>Важно! </a:t>
            </a:r>
          </a:p>
          <a:p>
            <a:pPr algn="just">
              <a:buNone/>
            </a:pPr>
            <a:r>
              <a:rPr lang="bg-BG" sz="3800" b="1" dirty="0" smtClean="0"/>
              <a:t>              Съгласно указанията на МФ, дадени в т. 7.4.5 от ДДС № 20 от 2004 г., превеждането на парични дарения директно на доставчика, без да преминава сумата по банковата сметка на бюджетната организация, се отчита едновременно като приходи по параграфите/ </a:t>
            </a:r>
            <a:r>
              <a:rPr lang="bg-BG" sz="3800" b="1" dirty="0" err="1" smtClean="0"/>
              <a:t>подпараграфите</a:t>
            </a:r>
            <a:r>
              <a:rPr lang="bg-BG" sz="3800" b="1" dirty="0" smtClean="0"/>
              <a:t> за дарения (§ 45-00, § 46-00) и като разход по параграфите/ </a:t>
            </a:r>
            <a:r>
              <a:rPr lang="bg-BG" sz="3800" b="1" dirty="0" err="1" smtClean="0"/>
              <a:t>подпараграфите</a:t>
            </a:r>
            <a:r>
              <a:rPr lang="bg-BG" sz="3800" b="1" dirty="0" smtClean="0"/>
              <a:t> за разход, без да се отразява по параграфите за наличности по банкови сметки. </a:t>
            </a:r>
            <a:endParaRPr lang="bg-BG" sz="3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20</a:t>
            </a:fld>
            <a:endParaRPr lang="bg-BG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2151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bg-BG" sz="2400" b="1" dirty="0" smtClean="0"/>
              <a:t>		</a:t>
            </a:r>
          </a:p>
          <a:p>
            <a:pPr algn="just">
              <a:buNone/>
            </a:pPr>
            <a:r>
              <a:rPr lang="bg-BG" sz="2400" b="1" dirty="0" smtClean="0"/>
              <a:t>		</a:t>
            </a:r>
            <a:r>
              <a:rPr lang="bg-BG" sz="8000" b="1" dirty="0" smtClean="0"/>
              <a:t>11.</a:t>
            </a:r>
            <a:r>
              <a:rPr lang="bg-BG" sz="8000" dirty="0" smtClean="0"/>
              <a:t> В ЕБК  е предвиден </a:t>
            </a:r>
            <a:r>
              <a:rPr lang="bg-BG" sz="8000" b="1" dirty="0" smtClean="0"/>
              <a:t>приходен </a:t>
            </a:r>
            <a:r>
              <a:rPr lang="bg-BG" sz="8000" b="1" dirty="0" err="1" smtClean="0"/>
              <a:t>подпараграф</a:t>
            </a:r>
            <a:r>
              <a:rPr lang="bg-BG" sz="8000" b="1" dirty="0" smtClean="0"/>
              <a:t> 28-09 </a:t>
            </a:r>
            <a:r>
              <a:rPr lang="bg-BG" sz="8000" i="1" dirty="0" smtClean="0"/>
              <a:t>„Наказателни лихви за данъци, мита и осигурителни вноски”</a:t>
            </a:r>
            <a:r>
              <a:rPr lang="bg-BG" sz="8000" b="1" i="1" dirty="0" smtClean="0"/>
              <a:t> </a:t>
            </a:r>
            <a:r>
              <a:rPr lang="bg-BG" sz="8000" dirty="0" smtClean="0"/>
              <a:t>с оглед </a:t>
            </a:r>
            <a:r>
              <a:rPr lang="bg-BG" sz="8000" dirty="0" err="1" smtClean="0"/>
              <a:t>отграничаването</a:t>
            </a:r>
            <a:r>
              <a:rPr lang="bg-BG" sz="8000" dirty="0" smtClean="0"/>
              <a:t> на </a:t>
            </a:r>
            <a:r>
              <a:rPr lang="bg-BG" sz="8000" b="1" u="sng" dirty="0" smtClean="0"/>
              <a:t>приходите от наказателни лихви върху данъци и осигурителни вноски </a:t>
            </a:r>
            <a:r>
              <a:rPr lang="bg-BG" sz="8000" dirty="0" smtClean="0"/>
              <a:t> от останалите суми от санкции, които се отчитат по </a:t>
            </a:r>
            <a:r>
              <a:rPr lang="bg-BG" sz="8000" b="1" dirty="0" smtClean="0"/>
              <a:t>§ 28-02 </a:t>
            </a:r>
            <a:r>
              <a:rPr lang="bg-BG" sz="8000" i="1" dirty="0" smtClean="0"/>
              <a:t>„Глоби,</a:t>
            </a:r>
            <a:r>
              <a:rPr lang="bg-BG" sz="8000" dirty="0" smtClean="0"/>
              <a:t> </a:t>
            </a:r>
            <a:r>
              <a:rPr lang="bg-BG" sz="8000" i="1" dirty="0" smtClean="0"/>
              <a:t>санкции, неустойки, наказателни лихви, обезщетения и начети”. </a:t>
            </a:r>
            <a:endParaRPr lang="bg-BG" sz="8000" dirty="0" smtClean="0"/>
          </a:p>
          <a:p>
            <a:pPr algn="just">
              <a:buNone/>
            </a:pPr>
            <a:r>
              <a:rPr lang="bg-BG" sz="8000" dirty="0" smtClean="0"/>
              <a:t>		 При начисляване на вземания от лихви по просрочени публични вземания (включително и от бюджетни организации, съгласно т. 96 от ДДС № 14 от 2013 г.), бюджетната организация съставя статията:</a:t>
            </a:r>
          </a:p>
          <a:p>
            <a:pPr algn="just">
              <a:buNone/>
            </a:pPr>
            <a:r>
              <a:rPr lang="bg-BG" sz="8000" b="1" dirty="0" smtClean="0"/>
              <a:t>	Д-т с/</a:t>
            </a:r>
            <a:r>
              <a:rPr lang="bg-BG" sz="8000" b="1" dirty="0" err="1" smtClean="0"/>
              <a:t>ка</a:t>
            </a:r>
            <a:r>
              <a:rPr lang="bg-BG" sz="8000" b="1" dirty="0" smtClean="0"/>
              <a:t> 4303</a:t>
            </a:r>
            <a:r>
              <a:rPr lang="bg-BG" sz="8000" dirty="0" smtClean="0"/>
              <a:t> </a:t>
            </a:r>
            <a:r>
              <a:rPr lang="bg-BG" sz="8000" i="1" dirty="0" smtClean="0"/>
              <a:t>Разчети за лихви върху вземания от данъци, вноски, </a:t>
            </a:r>
            <a:endParaRPr lang="bg-BG" sz="8000" dirty="0" smtClean="0"/>
          </a:p>
          <a:p>
            <a:pPr algn="just">
              <a:buNone/>
            </a:pPr>
            <a:r>
              <a:rPr lang="bg-BG" sz="8000" i="1" dirty="0" smtClean="0"/>
              <a:t>	  такси и административни глоби и санкции</a:t>
            </a:r>
            <a:r>
              <a:rPr lang="bg-BG" sz="8000" dirty="0" smtClean="0"/>
              <a:t> </a:t>
            </a:r>
          </a:p>
          <a:p>
            <a:pPr algn="just">
              <a:buNone/>
            </a:pPr>
            <a:r>
              <a:rPr lang="bg-BG" sz="8000" b="1" dirty="0" smtClean="0"/>
              <a:t>	       К-т с/</a:t>
            </a:r>
            <a:r>
              <a:rPr lang="bg-BG" sz="8000" b="1" dirty="0" err="1" smtClean="0"/>
              <a:t>ка</a:t>
            </a:r>
            <a:r>
              <a:rPr lang="bg-BG" sz="8000" b="1" dirty="0" smtClean="0"/>
              <a:t> 7277 </a:t>
            </a:r>
            <a:r>
              <a:rPr lang="bg-BG" sz="8000" i="1" dirty="0" smtClean="0"/>
              <a:t>Приходи от лихви върху просрочени публични  </a:t>
            </a:r>
            <a:endParaRPr lang="bg-BG" sz="8000" dirty="0" smtClean="0"/>
          </a:p>
          <a:p>
            <a:pPr algn="just">
              <a:buNone/>
            </a:pPr>
            <a:r>
              <a:rPr lang="bg-BG" sz="8000" i="1" dirty="0" smtClean="0"/>
              <a:t>	       вземания</a:t>
            </a:r>
            <a:r>
              <a:rPr lang="bg-BG" sz="8000" dirty="0" smtClean="0"/>
              <a:t> </a:t>
            </a:r>
          </a:p>
          <a:p>
            <a:pPr algn="just">
              <a:buNone/>
            </a:pPr>
            <a:r>
              <a:rPr lang="bg-BG" sz="8000" dirty="0" smtClean="0"/>
              <a:t>	 </a:t>
            </a:r>
          </a:p>
          <a:p>
            <a:pPr algn="just">
              <a:buNone/>
            </a:pPr>
            <a:r>
              <a:rPr lang="bg-BG" sz="8000" dirty="0" smtClean="0"/>
              <a:t>		Постъпване на сумите:</a:t>
            </a:r>
          </a:p>
          <a:p>
            <a:pPr algn="just">
              <a:buNone/>
            </a:pPr>
            <a:r>
              <a:rPr lang="bg-BG" sz="8000" b="1" dirty="0" smtClean="0"/>
              <a:t>	Д-т с/</a:t>
            </a:r>
            <a:r>
              <a:rPr lang="bg-BG" sz="8000" b="1" dirty="0" err="1" smtClean="0"/>
              <a:t>ки</a:t>
            </a:r>
            <a:r>
              <a:rPr lang="bg-BG" sz="8000" b="1" dirty="0" smtClean="0"/>
              <a:t> от подгрупа 50</a:t>
            </a:r>
            <a:r>
              <a:rPr lang="bg-BG" sz="8000" dirty="0" smtClean="0"/>
              <a:t> </a:t>
            </a:r>
            <a:r>
              <a:rPr lang="bg-BG" sz="8000" i="1" dirty="0" smtClean="0"/>
              <a:t>Парични средства</a:t>
            </a:r>
            <a:r>
              <a:rPr lang="bg-BG" sz="8000" dirty="0" smtClean="0"/>
              <a:t> </a:t>
            </a:r>
          </a:p>
          <a:p>
            <a:pPr algn="just">
              <a:buNone/>
            </a:pPr>
            <a:r>
              <a:rPr lang="bg-BG" sz="8000" dirty="0" smtClean="0"/>
              <a:t>	       </a:t>
            </a:r>
            <a:r>
              <a:rPr lang="bg-BG" sz="8000" b="1" dirty="0" smtClean="0"/>
              <a:t>К-т с/</a:t>
            </a:r>
            <a:r>
              <a:rPr lang="bg-BG" sz="8000" b="1" dirty="0" err="1" smtClean="0"/>
              <a:t>ка</a:t>
            </a:r>
            <a:r>
              <a:rPr lang="bg-BG" sz="8000" dirty="0" smtClean="0"/>
              <a:t> </a:t>
            </a:r>
            <a:r>
              <a:rPr lang="bg-BG" sz="8000" b="1" dirty="0" smtClean="0"/>
              <a:t>4303</a:t>
            </a:r>
            <a:r>
              <a:rPr lang="bg-BG" sz="8000" dirty="0" smtClean="0"/>
              <a:t> </a:t>
            </a:r>
            <a:r>
              <a:rPr lang="bg-BG" sz="8000" i="1" dirty="0" smtClean="0"/>
              <a:t>Разчети за лихви върху вземания от данъци,  </a:t>
            </a:r>
            <a:endParaRPr lang="bg-BG" sz="8000" dirty="0" smtClean="0"/>
          </a:p>
          <a:p>
            <a:pPr algn="just">
              <a:buNone/>
            </a:pPr>
            <a:r>
              <a:rPr lang="bg-BG" sz="8000" i="1" dirty="0" smtClean="0"/>
              <a:t>	        вноски, такси и административни глоби и санкции</a:t>
            </a:r>
            <a:r>
              <a:rPr lang="bg-BG" sz="8000" dirty="0" smtClean="0"/>
              <a:t> </a:t>
            </a:r>
          </a:p>
          <a:p>
            <a:pPr algn="just">
              <a:buNone/>
            </a:pPr>
            <a:r>
              <a:rPr lang="bg-BG" sz="8000" dirty="0" smtClean="0"/>
              <a:t>	 </a:t>
            </a:r>
          </a:p>
          <a:p>
            <a:pPr algn="just">
              <a:buNone/>
            </a:pPr>
            <a:r>
              <a:rPr lang="bg-BG" sz="8000" b="1" dirty="0" smtClean="0"/>
              <a:t>	§ 95-07</a:t>
            </a:r>
            <a:r>
              <a:rPr lang="bg-BG" sz="8000" dirty="0" smtClean="0"/>
              <a:t> „</a:t>
            </a:r>
            <a:r>
              <a:rPr lang="bg-BG" sz="8000" i="1" dirty="0" smtClean="0"/>
              <a:t>Наличност в левове по сметки в края на периода</a:t>
            </a:r>
            <a:r>
              <a:rPr lang="bg-BG" sz="8000" dirty="0" smtClean="0"/>
              <a:t> (-), </a:t>
            </a:r>
            <a:r>
              <a:rPr lang="bg-BG" sz="8000" b="1" dirty="0" smtClean="0"/>
              <a:t>(§ 96-07 (-</a:t>
            </a:r>
            <a:r>
              <a:rPr lang="bg-BG" sz="8000" dirty="0" smtClean="0"/>
              <a:t>)”</a:t>
            </a:r>
          </a:p>
          <a:p>
            <a:pPr algn="just">
              <a:buNone/>
            </a:pPr>
            <a:r>
              <a:rPr lang="bg-BG" sz="8000" b="1" dirty="0" smtClean="0"/>
              <a:t>		§ 28-09 </a:t>
            </a:r>
            <a:r>
              <a:rPr lang="bg-BG" sz="8000" i="1" dirty="0" smtClean="0"/>
              <a:t>„Наказателни лихви за данъци, мита и осигурителни </a:t>
            </a:r>
            <a:endParaRPr lang="bg-BG" sz="8000" dirty="0" smtClean="0"/>
          </a:p>
          <a:p>
            <a:pPr algn="just">
              <a:buNone/>
            </a:pPr>
            <a:r>
              <a:rPr lang="bg-BG" sz="8000" i="1" dirty="0" smtClean="0"/>
              <a:t>	            вноски”</a:t>
            </a:r>
            <a:r>
              <a:rPr lang="bg-BG" sz="8000" dirty="0" smtClean="0"/>
              <a:t> </a:t>
            </a:r>
          </a:p>
          <a:p>
            <a:pPr>
              <a:buNone/>
            </a:pPr>
            <a:r>
              <a:rPr lang="bg-BG" sz="8000" dirty="0" smtClean="0"/>
              <a:t> </a:t>
            </a:r>
            <a:endParaRPr lang="bg-BG" sz="8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21</a:t>
            </a:fld>
            <a:endParaRPr lang="bg-BG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23728" y="2704"/>
            <a:ext cx="5934348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3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ДИСКУСИЯ</a:t>
            </a:r>
            <a:endParaRPr lang="en-US" sz="4300" dirty="0"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868" y="1844824"/>
            <a:ext cx="5618500" cy="3719289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220267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7143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endParaRPr lang="bg-BG" sz="20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07223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algn="just">
              <a:buNone/>
            </a:pPr>
            <a:endParaRPr lang="bg-BG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5500" dirty="0" smtClean="0">
                <a:solidFill>
                  <a:schemeClr val="tx1"/>
                </a:solidFill>
              </a:rPr>
              <a:t>		</a:t>
            </a:r>
          </a:p>
          <a:p>
            <a:pPr algn="just">
              <a:buNone/>
            </a:pPr>
            <a:r>
              <a:rPr lang="bg-BG" sz="6200" dirty="0" smtClean="0">
                <a:solidFill>
                  <a:schemeClr val="tx1"/>
                </a:solidFill>
              </a:rPr>
              <a:t>Според </a:t>
            </a:r>
            <a:r>
              <a:rPr lang="bg-BG" sz="6200" b="1" i="1" u="sng" dirty="0" smtClean="0">
                <a:solidFill>
                  <a:schemeClr val="tx1"/>
                </a:solidFill>
              </a:rPr>
              <a:t>източника на финансиране</a:t>
            </a:r>
            <a:r>
              <a:rPr lang="bg-BG" sz="6200" dirty="0" smtClean="0">
                <a:solidFill>
                  <a:schemeClr val="tx1"/>
                </a:solidFill>
              </a:rPr>
              <a:t>, приходите се класифицират като:</a:t>
            </a:r>
          </a:p>
          <a:p>
            <a:pPr algn="just">
              <a:buNone/>
            </a:pPr>
            <a:r>
              <a:rPr lang="bg-BG" sz="6200" dirty="0" smtClean="0">
                <a:solidFill>
                  <a:schemeClr val="tx1"/>
                </a:solidFill>
              </a:rPr>
              <a:t>	- </a:t>
            </a:r>
            <a:r>
              <a:rPr lang="bg-BG" sz="6200" b="1" dirty="0" smtClean="0">
                <a:solidFill>
                  <a:schemeClr val="tx1"/>
                </a:solidFill>
              </a:rPr>
              <a:t>бюджетни</a:t>
            </a:r>
            <a:r>
              <a:rPr lang="bg-BG" sz="6200" dirty="0" smtClean="0">
                <a:solidFill>
                  <a:schemeClr val="tx1"/>
                </a:solidFill>
              </a:rPr>
              <a:t> - когато постъпват от други бюджети и се отчитат в отчетна група „Бюджет”;</a:t>
            </a:r>
          </a:p>
          <a:p>
            <a:pPr algn="just">
              <a:buNone/>
            </a:pPr>
            <a:r>
              <a:rPr lang="bg-BG" sz="6200" dirty="0" smtClean="0">
                <a:solidFill>
                  <a:schemeClr val="tx1"/>
                </a:solidFill>
              </a:rPr>
              <a:t>	- </a:t>
            </a:r>
            <a:r>
              <a:rPr lang="bg-BG" sz="6200" b="1" dirty="0" smtClean="0">
                <a:solidFill>
                  <a:schemeClr val="tx1"/>
                </a:solidFill>
              </a:rPr>
              <a:t>приходи по сметките за средства от Европейския съюз </a:t>
            </a:r>
            <a:r>
              <a:rPr lang="bg-BG" sz="6200" dirty="0" smtClean="0">
                <a:solidFill>
                  <a:schemeClr val="tx1"/>
                </a:solidFill>
              </a:rPr>
              <a:t>– когато постъпват от европейските фондове и от международни организации и се отчитат в отчетна група „Сметки за средства от Европейския съюз”;</a:t>
            </a:r>
          </a:p>
          <a:p>
            <a:pPr algn="just">
              <a:buNone/>
            </a:pPr>
            <a:r>
              <a:rPr lang="bg-BG" sz="6200" b="1" dirty="0" smtClean="0">
                <a:solidFill>
                  <a:schemeClr val="tx1"/>
                </a:solidFill>
              </a:rPr>
              <a:t>	- чужди средства </a:t>
            </a:r>
            <a:r>
              <a:rPr lang="bg-BG" sz="6200" dirty="0" smtClean="0">
                <a:solidFill>
                  <a:schemeClr val="tx1"/>
                </a:solidFill>
              </a:rPr>
              <a:t>– когато постъпват от физически лица, небюджетни предприятия и бюджетни организации и имат характер на временни депозити и гаранции, и се отчитат в отчетна група „ДСД”.</a:t>
            </a:r>
          </a:p>
          <a:p>
            <a:pPr algn="just"/>
            <a:endParaRPr lang="bg-BG" sz="62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6200" dirty="0" smtClean="0">
                <a:solidFill>
                  <a:schemeClr val="tx1"/>
                </a:solidFill>
              </a:rPr>
              <a:t>Според </a:t>
            </a:r>
            <a:r>
              <a:rPr lang="bg-BG" sz="6200" b="1" i="1" u="sng" dirty="0" smtClean="0">
                <a:solidFill>
                  <a:schemeClr val="tx1"/>
                </a:solidFill>
              </a:rPr>
              <a:t>отчитането им</a:t>
            </a:r>
            <a:r>
              <a:rPr lang="bg-BG" sz="6200" dirty="0" smtClean="0">
                <a:solidFill>
                  <a:schemeClr val="tx1"/>
                </a:solidFill>
              </a:rPr>
              <a:t> по съответните параграфи и </a:t>
            </a:r>
            <a:r>
              <a:rPr lang="bg-BG" sz="6200" dirty="0" err="1" smtClean="0">
                <a:solidFill>
                  <a:schemeClr val="tx1"/>
                </a:solidFill>
              </a:rPr>
              <a:t>подпараграфи</a:t>
            </a:r>
            <a:r>
              <a:rPr lang="bg-BG" sz="6200" dirty="0" smtClean="0">
                <a:solidFill>
                  <a:schemeClr val="tx1"/>
                </a:solidFill>
              </a:rPr>
              <a:t> в съответствие с изискванията на ЕБК, приходите се класифицират като:</a:t>
            </a:r>
          </a:p>
          <a:p>
            <a:pPr algn="just">
              <a:buNone/>
            </a:pPr>
            <a:r>
              <a:rPr lang="bg-BG" sz="6200" dirty="0" smtClean="0">
                <a:solidFill>
                  <a:schemeClr val="tx1"/>
                </a:solidFill>
              </a:rPr>
              <a:t>	- </a:t>
            </a:r>
            <a:r>
              <a:rPr lang="bg-BG" sz="6200" b="1" i="1" dirty="0" smtClean="0">
                <a:solidFill>
                  <a:schemeClr val="tx1"/>
                </a:solidFill>
              </a:rPr>
              <a:t>данъчни приходи </a:t>
            </a:r>
            <a:r>
              <a:rPr lang="bg-BG" sz="6200" dirty="0" smtClean="0">
                <a:solidFill>
                  <a:schemeClr val="tx1"/>
                </a:solidFill>
              </a:rPr>
              <a:t>- когато постъпват в резултат на данъчното законодателство;</a:t>
            </a:r>
          </a:p>
          <a:p>
            <a:pPr algn="just">
              <a:buNone/>
            </a:pPr>
            <a:r>
              <a:rPr lang="bg-BG" sz="6200" dirty="0" smtClean="0">
                <a:solidFill>
                  <a:schemeClr val="tx1"/>
                </a:solidFill>
              </a:rPr>
              <a:t>	</a:t>
            </a:r>
            <a:r>
              <a:rPr lang="bg-BG" sz="6200" b="1" i="1" dirty="0" smtClean="0">
                <a:solidFill>
                  <a:schemeClr val="tx1"/>
                </a:solidFill>
              </a:rPr>
              <a:t>- неданъчни </a:t>
            </a:r>
            <a:r>
              <a:rPr lang="bg-BG" sz="6200" dirty="0" smtClean="0">
                <a:solidFill>
                  <a:schemeClr val="tx1"/>
                </a:solidFill>
              </a:rPr>
              <a:t>- когато постъпват по бюджета в резултат на  приходи и доходи от собственост, такси, глоби, санкции, наказателни лихви, застрахователни обезщетения и други неданъчни приходи;</a:t>
            </a:r>
          </a:p>
          <a:p>
            <a:pPr algn="just">
              <a:buNone/>
            </a:pPr>
            <a:r>
              <a:rPr lang="bg-BG" sz="6200" dirty="0" smtClean="0">
                <a:solidFill>
                  <a:schemeClr val="tx1"/>
                </a:solidFill>
              </a:rPr>
              <a:t>	</a:t>
            </a:r>
            <a:r>
              <a:rPr lang="bg-BG" sz="6200" b="1" dirty="0" smtClean="0">
                <a:solidFill>
                  <a:schemeClr val="tx1"/>
                </a:solidFill>
              </a:rPr>
              <a:t>-  </a:t>
            </a:r>
            <a:r>
              <a:rPr lang="bg-BG" sz="6200" b="1" i="1" dirty="0" smtClean="0">
                <a:solidFill>
                  <a:schemeClr val="tx1"/>
                </a:solidFill>
              </a:rPr>
              <a:t>помощи, дарения и други безвъзмездно получени суми.</a:t>
            </a:r>
          </a:p>
          <a:p>
            <a:pPr>
              <a:buNone/>
            </a:pPr>
            <a:endParaRPr lang="bg-BG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</a:t>
            </a:fld>
            <a:endParaRPr lang="bg-BG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571504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bg-BG" dirty="0" smtClean="0">
                <a:solidFill>
                  <a:schemeClr val="tx1"/>
                </a:solidFill>
              </a:rPr>
              <a:t>	Сметките за приходи и трансфери се класифицират в девет групи:</a:t>
            </a:r>
          </a:p>
          <a:p>
            <a:pPr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	Сметки от група 70 </a:t>
            </a:r>
            <a:r>
              <a:rPr lang="bg-BG" i="1" dirty="0" smtClean="0">
                <a:solidFill>
                  <a:schemeClr val="tx1"/>
                </a:solidFill>
              </a:rPr>
              <a:t>Приходи от данъци,  такси и административни глоби и  санкции</a:t>
            </a:r>
            <a:endParaRPr lang="bg-B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	Сметки от група 71 </a:t>
            </a:r>
            <a:r>
              <a:rPr lang="bg-BG" i="1" dirty="0" smtClean="0">
                <a:solidFill>
                  <a:schemeClr val="tx1"/>
                </a:solidFill>
              </a:rPr>
              <a:t>Приходи от продажби на активи и услуги и доходи от дялови участия</a:t>
            </a:r>
            <a:endParaRPr lang="bg-B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	Сметки от група 72 </a:t>
            </a:r>
            <a:r>
              <a:rPr lang="bg-BG" i="1" dirty="0" smtClean="0">
                <a:solidFill>
                  <a:schemeClr val="tx1"/>
                </a:solidFill>
              </a:rPr>
              <a:t>Приходи от лихви и финансови услуги</a:t>
            </a:r>
            <a:endParaRPr lang="bg-B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	Сметки от група 73 </a:t>
            </a:r>
            <a:r>
              <a:rPr lang="bg-BG" i="1" dirty="0" smtClean="0">
                <a:solidFill>
                  <a:schemeClr val="tx1"/>
                </a:solidFill>
              </a:rPr>
              <a:t>Постъпления от приватизация и други финансови операции – нето</a:t>
            </a:r>
            <a:endParaRPr lang="bg-B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	Сметки от група 74 </a:t>
            </a:r>
            <a:r>
              <a:rPr lang="bg-BG" i="1" dirty="0" smtClean="0">
                <a:solidFill>
                  <a:schemeClr val="tx1"/>
                </a:solidFill>
              </a:rPr>
              <a:t>Помощи и дарения от страната и чужбина</a:t>
            </a:r>
            <a:endParaRPr lang="bg-B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	Сметки от група 75 </a:t>
            </a:r>
            <a:r>
              <a:rPr lang="bg-BG" i="1" dirty="0" smtClean="0">
                <a:solidFill>
                  <a:schemeClr val="tx1"/>
                </a:solidFill>
              </a:rPr>
              <a:t>Трансфери между бюджети, сметки за средства от Европейския съюз и</a:t>
            </a:r>
            <a:r>
              <a:rPr lang="bg-BG" dirty="0" smtClean="0">
                <a:solidFill>
                  <a:schemeClr val="tx1"/>
                </a:solidFill>
              </a:rPr>
              <a:t> </a:t>
            </a:r>
            <a:r>
              <a:rPr lang="bg-BG" i="1" dirty="0" smtClean="0">
                <a:solidFill>
                  <a:schemeClr val="tx1"/>
                </a:solidFill>
              </a:rPr>
              <a:t>сметки за чужди средства</a:t>
            </a:r>
            <a:endParaRPr lang="bg-B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	Сметки от група 76 </a:t>
            </a:r>
            <a:r>
              <a:rPr lang="bg-BG" i="1" dirty="0" smtClean="0">
                <a:solidFill>
                  <a:schemeClr val="tx1"/>
                </a:solidFill>
              </a:rPr>
              <a:t>Прехвърлени обособени активи и пасиви между държавата, общините и други сектори на икономиката</a:t>
            </a:r>
            <a:endParaRPr lang="bg-B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 	Сметки от група 78 </a:t>
            </a:r>
            <a:r>
              <a:rPr lang="bg-BG" i="1" dirty="0" smtClean="0">
                <a:solidFill>
                  <a:schemeClr val="tx1"/>
                </a:solidFill>
              </a:rPr>
              <a:t>Увеличение/намаление на нетните активи от преоценка</a:t>
            </a:r>
            <a:endParaRPr lang="bg-B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	Сметки от група 79 </a:t>
            </a:r>
            <a:r>
              <a:rPr lang="bg-BG" i="1" dirty="0" smtClean="0">
                <a:solidFill>
                  <a:schemeClr val="tx1"/>
                </a:solidFill>
              </a:rPr>
              <a:t>Увеличение на нетните активи от други събития</a:t>
            </a:r>
            <a:endParaRPr lang="bg-BG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4</a:t>
            </a:fld>
            <a:endParaRPr lang="bg-BG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61436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		1. </a:t>
            </a:r>
            <a:r>
              <a:rPr lang="bg-BG" sz="2400" b="1" dirty="0" smtClean="0">
                <a:solidFill>
                  <a:srgbClr val="C00000"/>
                </a:solidFill>
              </a:rPr>
              <a:t>Сметките от група 70 </a:t>
            </a:r>
            <a:r>
              <a:rPr lang="bg-BG" sz="2000" dirty="0" smtClean="0">
                <a:solidFill>
                  <a:schemeClr val="tx1"/>
                </a:solidFill>
              </a:rPr>
              <a:t>„</a:t>
            </a:r>
            <a:r>
              <a:rPr lang="bg-BG" sz="2000" i="1" dirty="0" smtClean="0">
                <a:solidFill>
                  <a:schemeClr val="tx1"/>
                </a:solidFill>
              </a:rPr>
              <a:t>Приходи от данъци,  такси и административни глоби и санкции” </a:t>
            </a:r>
            <a:r>
              <a:rPr lang="bg-BG" sz="2000" dirty="0" smtClean="0">
                <a:solidFill>
                  <a:schemeClr val="tx1"/>
                </a:solidFill>
              </a:rPr>
              <a:t>са предвидени за отчитане на </a:t>
            </a:r>
            <a:r>
              <a:rPr lang="bg-BG" sz="2000" b="1" u="sng" dirty="0" smtClean="0">
                <a:solidFill>
                  <a:schemeClr val="tx1"/>
                </a:solidFill>
              </a:rPr>
              <a:t>приходите от данъци и такси</a:t>
            </a:r>
            <a:r>
              <a:rPr lang="bg-BG" sz="2000" b="1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None/>
            </a:pPr>
            <a:r>
              <a:rPr lang="bg-BG" sz="2000" dirty="0" smtClean="0">
                <a:solidFill>
                  <a:schemeClr val="tx1"/>
                </a:solidFill>
              </a:rPr>
              <a:t>		</a:t>
            </a:r>
            <a:r>
              <a:rPr lang="bg-BG" sz="2000" b="1" dirty="0" smtClean="0">
                <a:solidFill>
                  <a:schemeClr val="tx1"/>
                </a:solidFill>
              </a:rPr>
              <a:t>2. </a:t>
            </a:r>
            <a:r>
              <a:rPr lang="bg-BG" sz="2000" b="1" u="sng" dirty="0" smtClean="0">
                <a:solidFill>
                  <a:schemeClr val="tx1"/>
                </a:solidFill>
              </a:rPr>
              <a:t>Приходите от продажби</a:t>
            </a:r>
            <a:r>
              <a:rPr lang="bg-BG" sz="2000" dirty="0" smtClean="0">
                <a:solidFill>
                  <a:schemeClr val="tx1"/>
                </a:solidFill>
              </a:rPr>
              <a:t>, които постъпват по сметките на бюджетните организации са резултат от тяхната дейност.  Отразяват се в отчетна група „Бюджет” по </a:t>
            </a:r>
            <a:r>
              <a:rPr lang="bg-BG" sz="2400" b="1" dirty="0" smtClean="0">
                <a:solidFill>
                  <a:srgbClr val="C00000"/>
                </a:solidFill>
              </a:rPr>
              <a:t>сметките от група 71</a:t>
            </a:r>
            <a:r>
              <a:rPr lang="bg-BG" sz="2400" dirty="0" smtClean="0">
                <a:solidFill>
                  <a:srgbClr val="C00000"/>
                </a:solidFill>
              </a:rPr>
              <a:t>. </a:t>
            </a:r>
            <a:r>
              <a:rPr lang="bg-BG" sz="2000" dirty="0" smtClean="0">
                <a:solidFill>
                  <a:schemeClr val="tx1"/>
                </a:solidFill>
              </a:rPr>
              <a:t>Сметките</a:t>
            </a:r>
            <a:r>
              <a:rPr lang="bg-BG" sz="2000" b="1" dirty="0" smtClean="0">
                <a:solidFill>
                  <a:schemeClr val="tx1"/>
                </a:solidFill>
              </a:rPr>
              <a:t> </a:t>
            </a:r>
            <a:r>
              <a:rPr lang="bg-BG" sz="2000" dirty="0" smtClean="0">
                <a:solidFill>
                  <a:schemeClr val="tx1"/>
                </a:solidFill>
              </a:rPr>
              <a:t>са с характер на пасивни сметки. При увеличение на приходите сметките се кредитират и при годишното им приключване се </a:t>
            </a:r>
            <a:r>
              <a:rPr lang="bg-BG" sz="2000" dirty="0" err="1" smtClean="0">
                <a:solidFill>
                  <a:schemeClr val="tx1"/>
                </a:solidFill>
              </a:rPr>
              <a:t>дебитират</a:t>
            </a:r>
            <a:r>
              <a:rPr lang="bg-BG" sz="2000" dirty="0" smtClean="0">
                <a:solidFill>
                  <a:schemeClr val="tx1"/>
                </a:solidFill>
              </a:rPr>
              <a:t> срещу </a:t>
            </a:r>
            <a:r>
              <a:rPr lang="bg-BG" sz="2000" b="1" dirty="0" smtClean="0">
                <a:solidFill>
                  <a:schemeClr val="tx1"/>
                </a:solidFill>
              </a:rPr>
              <a:t>сметка 1201</a:t>
            </a:r>
            <a:r>
              <a:rPr lang="bg-BG" sz="2000" dirty="0" smtClean="0">
                <a:solidFill>
                  <a:schemeClr val="tx1"/>
                </a:solidFill>
              </a:rPr>
              <a:t> </a:t>
            </a:r>
            <a:r>
              <a:rPr lang="bg-BG" sz="2000" i="1" dirty="0" smtClean="0">
                <a:solidFill>
                  <a:schemeClr val="tx1"/>
                </a:solidFill>
              </a:rPr>
              <a:t>„Изменение на нетните активи за периода”.</a:t>
            </a:r>
            <a:r>
              <a:rPr lang="bg-BG" sz="2000" dirty="0" smtClean="0">
                <a:solidFill>
                  <a:schemeClr val="tx1"/>
                </a:solidFill>
              </a:rPr>
              <a:t> При намаление (възстановяване) на приходите, сметките се </a:t>
            </a:r>
            <a:r>
              <a:rPr lang="bg-BG" sz="2000" dirty="0" err="1" smtClean="0">
                <a:solidFill>
                  <a:schemeClr val="tx1"/>
                </a:solidFill>
              </a:rPr>
              <a:t>дебитират</a:t>
            </a:r>
            <a:r>
              <a:rPr lang="bg-BG" sz="2000" dirty="0" smtClean="0">
                <a:solidFill>
                  <a:schemeClr val="tx1"/>
                </a:solidFill>
              </a:rPr>
              <a:t>. Сметките се класифицират в осем подгрупи по видове - </a:t>
            </a:r>
            <a:r>
              <a:rPr lang="bg-BG" sz="2000" b="1" dirty="0" smtClean="0">
                <a:solidFill>
                  <a:schemeClr val="tx1"/>
                </a:solidFill>
              </a:rPr>
              <a:t>от подгрупа 711 до подгрупа 719.</a:t>
            </a:r>
          </a:p>
          <a:p>
            <a:pPr algn="just">
              <a:buNone/>
            </a:pPr>
            <a:r>
              <a:rPr lang="bg-BG" sz="2000" dirty="0" smtClean="0">
                <a:solidFill>
                  <a:schemeClr val="tx1"/>
                </a:solidFill>
              </a:rPr>
              <a:t>		</a:t>
            </a:r>
            <a:r>
              <a:rPr lang="bg-BG" sz="2000" b="1" dirty="0" smtClean="0">
                <a:solidFill>
                  <a:schemeClr val="tx1"/>
                </a:solidFill>
              </a:rPr>
              <a:t>3</a:t>
            </a:r>
            <a:r>
              <a:rPr lang="bg-BG" sz="2000" dirty="0" smtClean="0">
                <a:solidFill>
                  <a:schemeClr val="tx1"/>
                </a:solidFill>
              </a:rPr>
              <a:t>. По </a:t>
            </a:r>
            <a:r>
              <a:rPr lang="bg-BG" sz="2400" b="1" dirty="0" smtClean="0">
                <a:solidFill>
                  <a:srgbClr val="C00000"/>
                </a:solidFill>
              </a:rPr>
              <a:t>сметките от група 72</a:t>
            </a:r>
            <a:r>
              <a:rPr lang="bg-BG" sz="2400" dirty="0" smtClean="0">
                <a:solidFill>
                  <a:srgbClr val="C00000"/>
                </a:solidFill>
              </a:rPr>
              <a:t> </a:t>
            </a:r>
            <a:r>
              <a:rPr lang="bg-BG" sz="2000" dirty="0" smtClean="0">
                <a:solidFill>
                  <a:schemeClr val="tx1"/>
                </a:solidFill>
              </a:rPr>
              <a:t>се отразяват </a:t>
            </a:r>
            <a:r>
              <a:rPr lang="bg-BG" sz="2000" b="1" u="sng" dirty="0" smtClean="0">
                <a:solidFill>
                  <a:schemeClr val="tx1"/>
                </a:solidFill>
              </a:rPr>
              <a:t>приходите от лихви</a:t>
            </a:r>
            <a:r>
              <a:rPr lang="bg-BG" sz="2000" dirty="0" smtClean="0">
                <a:solidFill>
                  <a:schemeClr val="tx1"/>
                </a:solidFill>
              </a:rPr>
              <a:t>, които постъпват по бюджета. По характер сметките са пасивни. При увеличение на приходите от лихви, сметките се кредитират, а при намаление (възстановяване) и при годишното приключване се </a:t>
            </a:r>
            <a:r>
              <a:rPr lang="bg-BG" sz="2000" dirty="0" err="1" smtClean="0">
                <a:solidFill>
                  <a:schemeClr val="tx1"/>
                </a:solidFill>
              </a:rPr>
              <a:t>дебитират</a:t>
            </a:r>
            <a:r>
              <a:rPr lang="bg-BG" sz="2000" dirty="0" smtClean="0">
                <a:solidFill>
                  <a:schemeClr val="tx1"/>
                </a:solidFill>
              </a:rPr>
              <a:t>. Сметките се класифицират в девет подгрупи по видове - от подгрупа </a:t>
            </a:r>
            <a:r>
              <a:rPr lang="bg-BG" sz="2000" b="1" dirty="0" smtClean="0">
                <a:solidFill>
                  <a:schemeClr val="tx1"/>
                </a:solidFill>
              </a:rPr>
              <a:t>720 </a:t>
            </a:r>
            <a:r>
              <a:rPr lang="bg-BG" sz="2000" dirty="0" smtClean="0">
                <a:solidFill>
                  <a:schemeClr val="tx1"/>
                </a:solidFill>
              </a:rPr>
              <a:t>до подгрупа </a:t>
            </a:r>
            <a:r>
              <a:rPr lang="bg-BG" sz="2000" b="1" dirty="0" smtClean="0">
                <a:solidFill>
                  <a:schemeClr val="tx1"/>
                </a:solidFill>
              </a:rPr>
              <a:t>729. </a:t>
            </a:r>
            <a:endParaRPr lang="bg-BG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5</a:t>
            </a:fld>
            <a:endParaRPr lang="bg-BG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85791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		</a:t>
            </a:r>
            <a:r>
              <a:rPr lang="bg-BG" sz="2400" b="1" dirty="0" smtClean="0">
                <a:solidFill>
                  <a:schemeClr val="tx1"/>
                </a:solidFill>
              </a:rPr>
              <a:t>4. </a:t>
            </a:r>
            <a:r>
              <a:rPr lang="bg-BG" sz="2400" b="1" dirty="0" smtClean="0">
                <a:solidFill>
                  <a:srgbClr val="C00000"/>
                </a:solidFill>
              </a:rPr>
              <a:t>Сметките от група 74</a:t>
            </a:r>
            <a:r>
              <a:rPr lang="bg-BG" sz="2400" dirty="0" smtClean="0">
                <a:solidFill>
                  <a:srgbClr val="C00000"/>
                </a:solidFill>
              </a:rPr>
              <a:t> </a:t>
            </a:r>
            <a:r>
              <a:rPr lang="bg-BG" sz="2000" i="1" dirty="0" smtClean="0">
                <a:solidFill>
                  <a:schemeClr val="tx1"/>
                </a:solidFill>
              </a:rPr>
              <a:t>„Помощи и дарения от страната и чужбина”</a:t>
            </a:r>
            <a:r>
              <a:rPr lang="bg-BG" sz="2000" dirty="0" smtClean="0">
                <a:solidFill>
                  <a:schemeClr val="tx1"/>
                </a:solidFill>
              </a:rPr>
              <a:t> по характер са пасивни сметки. Сметките се кредитират се срещу </a:t>
            </a:r>
            <a:r>
              <a:rPr lang="bg-BG" sz="2000" dirty="0" err="1" smtClean="0">
                <a:solidFill>
                  <a:schemeClr val="tx1"/>
                </a:solidFill>
              </a:rPr>
              <a:t>дебитиране</a:t>
            </a:r>
            <a:r>
              <a:rPr lang="bg-BG" sz="2000" dirty="0" smtClean="0">
                <a:solidFill>
                  <a:schemeClr val="tx1"/>
                </a:solidFill>
              </a:rPr>
              <a:t> на сметките от </a:t>
            </a:r>
            <a:r>
              <a:rPr lang="bg-BG" sz="2000" b="1" dirty="0" smtClean="0">
                <a:solidFill>
                  <a:schemeClr val="tx1"/>
                </a:solidFill>
              </a:rPr>
              <a:t>раздели 2, 3</a:t>
            </a:r>
            <a:r>
              <a:rPr lang="bg-BG" sz="2000" dirty="0" smtClean="0">
                <a:solidFill>
                  <a:schemeClr val="tx1"/>
                </a:solidFill>
              </a:rPr>
              <a:t> и </a:t>
            </a:r>
            <a:r>
              <a:rPr lang="bg-BG" sz="2000" b="1" dirty="0" smtClean="0">
                <a:solidFill>
                  <a:schemeClr val="tx1"/>
                </a:solidFill>
              </a:rPr>
              <a:t>сметките от група 50</a:t>
            </a:r>
            <a:r>
              <a:rPr lang="bg-BG" sz="2000" dirty="0" smtClean="0">
                <a:solidFill>
                  <a:schemeClr val="tx1"/>
                </a:solidFill>
              </a:rPr>
              <a:t> </a:t>
            </a:r>
            <a:r>
              <a:rPr lang="bg-BG" sz="2000" i="1" dirty="0" smtClean="0">
                <a:solidFill>
                  <a:schemeClr val="tx1"/>
                </a:solidFill>
              </a:rPr>
              <a:t>„Парични средства”</a:t>
            </a:r>
            <a:r>
              <a:rPr lang="bg-BG" sz="2000" dirty="0" smtClean="0">
                <a:solidFill>
                  <a:schemeClr val="tx1"/>
                </a:solidFill>
              </a:rPr>
              <a:t> при получаване на помощи и дарения в  натура и парични дарения. Сметките се </a:t>
            </a:r>
            <a:r>
              <a:rPr lang="bg-BG" sz="2000" dirty="0" err="1" smtClean="0">
                <a:solidFill>
                  <a:schemeClr val="tx1"/>
                </a:solidFill>
              </a:rPr>
              <a:t>дебитират</a:t>
            </a:r>
            <a:r>
              <a:rPr lang="bg-BG" sz="2000" dirty="0" smtClean="0">
                <a:solidFill>
                  <a:schemeClr val="tx1"/>
                </a:solidFill>
              </a:rPr>
              <a:t> срещу кредитиране на сметка</a:t>
            </a:r>
            <a:r>
              <a:rPr lang="bg-BG" sz="2000" b="1" dirty="0" smtClean="0">
                <a:solidFill>
                  <a:schemeClr val="tx1"/>
                </a:solidFill>
              </a:rPr>
              <a:t> 1201</a:t>
            </a:r>
            <a:r>
              <a:rPr lang="bg-BG" sz="2000" dirty="0" smtClean="0">
                <a:solidFill>
                  <a:schemeClr val="tx1"/>
                </a:solidFill>
              </a:rPr>
              <a:t> при годишното счетоводно приключване и срещу </a:t>
            </a:r>
            <a:r>
              <a:rPr lang="bg-BG" sz="2000" b="1" dirty="0" smtClean="0">
                <a:solidFill>
                  <a:schemeClr val="tx1"/>
                </a:solidFill>
              </a:rPr>
              <a:t>сметките от група 50</a:t>
            </a:r>
            <a:r>
              <a:rPr lang="bg-BG" sz="2000" dirty="0" smtClean="0">
                <a:solidFill>
                  <a:schemeClr val="tx1"/>
                </a:solidFill>
              </a:rPr>
              <a:t> при възстановяване на неусвоени средства от помощи и дарения.</a:t>
            </a:r>
          </a:p>
          <a:p>
            <a:pPr algn="just">
              <a:buNone/>
            </a:pPr>
            <a:r>
              <a:rPr lang="bg-BG" sz="2000" dirty="0" smtClean="0">
                <a:solidFill>
                  <a:schemeClr val="tx1"/>
                </a:solidFill>
              </a:rPr>
              <a:t>		С указанията, дадени в ДДС № 14 от 2013 г. се въвеждат процедури за  </a:t>
            </a:r>
            <a:r>
              <a:rPr lang="bg-BG" sz="2000" b="1" u="sng" dirty="0" smtClean="0">
                <a:solidFill>
                  <a:schemeClr val="tx1"/>
                </a:solidFill>
              </a:rPr>
              <a:t>признаването или непризнаване на приходите от помощи и дарения. </a:t>
            </a:r>
          </a:p>
          <a:p>
            <a:pPr algn="just">
              <a:buNone/>
            </a:pPr>
            <a:r>
              <a:rPr lang="bg-BG" sz="2000" dirty="0" smtClean="0">
                <a:solidFill>
                  <a:schemeClr val="tx1"/>
                </a:solidFill>
              </a:rPr>
              <a:t>		В края на годината следва да се установи сумата на </a:t>
            </a:r>
            <a:r>
              <a:rPr lang="bg-BG" sz="2000" b="1" dirty="0" smtClean="0">
                <a:solidFill>
                  <a:schemeClr val="tx1"/>
                </a:solidFill>
              </a:rPr>
              <a:t>неусвоените средства </a:t>
            </a:r>
            <a:r>
              <a:rPr lang="bg-BG" sz="2000" dirty="0" smtClean="0">
                <a:solidFill>
                  <a:schemeClr val="tx1"/>
                </a:solidFill>
              </a:rPr>
              <a:t>от получените помощи и дарения, отчетени като приход по сметки от </a:t>
            </a:r>
            <a:r>
              <a:rPr lang="bg-BG" sz="2000" b="1" dirty="0" smtClean="0">
                <a:solidFill>
                  <a:schemeClr val="tx1"/>
                </a:solidFill>
              </a:rPr>
              <a:t>група 74 </a:t>
            </a:r>
            <a:r>
              <a:rPr lang="bg-BG" sz="2000" dirty="0" smtClean="0">
                <a:solidFill>
                  <a:schemeClr val="tx1"/>
                </a:solidFill>
              </a:rPr>
              <a:t>(подгрупи 741, 745, 747, 748 и 749) – </a:t>
            </a:r>
            <a:r>
              <a:rPr lang="bg-BG" sz="2000" b="1" u="sng" dirty="0" smtClean="0">
                <a:solidFill>
                  <a:schemeClr val="tx1"/>
                </a:solidFill>
              </a:rPr>
              <a:t>от физически лица и юридически лица, изразили своята воля на дарение.</a:t>
            </a:r>
          </a:p>
          <a:p>
            <a:pPr>
              <a:buNone/>
            </a:pPr>
            <a:r>
              <a:rPr lang="bg-BG" sz="2000" b="1" i="1" dirty="0" smtClean="0">
                <a:solidFill>
                  <a:schemeClr val="tx1"/>
                </a:solidFill>
              </a:rPr>
              <a:t>		Към 31 декември на отчетната година: </a:t>
            </a:r>
            <a:endParaRPr lang="bg-BG" sz="2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	Д-т с/</a:t>
            </a:r>
            <a:r>
              <a:rPr lang="bg-BG" sz="2000" b="1" dirty="0" err="1" smtClean="0">
                <a:solidFill>
                  <a:schemeClr val="tx1"/>
                </a:solidFill>
              </a:rPr>
              <a:t>ки</a:t>
            </a:r>
            <a:r>
              <a:rPr lang="bg-BG" sz="2000" b="1" dirty="0" smtClean="0">
                <a:solidFill>
                  <a:schemeClr val="tx1"/>
                </a:solidFill>
              </a:rPr>
              <a:t>  от подгрупа 740</a:t>
            </a:r>
            <a:r>
              <a:rPr lang="bg-BG" sz="2000" dirty="0" smtClean="0">
                <a:solidFill>
                  <a:schemeClr val="tx1"/>
                </a:solidFill>
              </a:rPr>
              <a:t> </a:t>
            </a:r>
            <a:r>
              <a:rPr lang="bg-BG" sz="2000" i="1" dirty="0" smtClean="0">
                <a:solidFill>
                  <a:schemeClr val="tx1"/>
                </a:solidFill>
              </a:rPr>
              <a:t>Коректив на приходите от помощи и дарения</a:t>
            </a:r>
            <a:r>
              <a:rPr lang="bg-BG" sz="2000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bg-BG" sz="2000" dirty="0" smtClean="0">
                <a:solidFill>
                  <a:schemeClr val="tx1"/>
                </a:solidFill>
              </a:rPr>
              <a:t>	       </a:t>
            </a:r>
            <a:r>
              <a:rPr lang="bg-BG" sz="2000" b="1" dirty="0" smtClean="0">
                <a:solidFill>
                  <a:schemeClr val="tx1"/>
                </a:solidFill>
              </a:rPr>
              <a:t>К-т с/</a:t>
            </a:r>
            <a:r>
              <a:rPr lang="bg-BG" sz="2000" b="1" dirty="0" err="1" smtClean="0">
                <a:solidFill>
                  <a:schemeClr val="tx1"/>
                </a:solidFill>
              </a:rPr>
              <a:t>ка</a:t>
            </a:r>
            <a:r>
              <a:rPr lang="bg-BG" sz="2000" b="1" dirty="0" smtClean="0">
                <a:solidFill>
                  <a:schemeClr val="tx1"/>
                </a:solidFill>
              </a:rPr>
              <a:t> 4989 </a:t>
            </a:r>
            <a:r>
              <a:rPr lang="bg-BG" sz="2000" i="1" dirty="0" smtClean="0">
                <a:solidFill>
                  <a:schemeClr val="tx1"/>
                </a:solidFill>
              </a:rPr>
              <a:t>Коректив за неусвоени помощи и дарения</a:t>
            </a:r>
            <a:r>
              <a:rPr lang="bg-BG" sz="2000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buNone/>
            </a:pPr>
            <a:r>
              <a:rPr lang="bg-BG" sz="2000" dirty="0" smtClean="0">
                <a:solidFill>
                  <a:schemeClr val="tx1"/>
                </a:solidFill>
              </a:rPr>
              <a:t>	В следващата година – червено </a:t>
            </a:r>
            <a:r>
              <a:rPr lang="bg-BG" sz="2000" dirty="0" err="1" smtClean="0">
                <a:solidFill>
                  <a:schemeClr val="tx1"/>
                </a:solidFill>
              </a:rPr>
              <a:t>сторно</a:t>
            </a:r>
            <a:r>
              <a:rPr lang="bg-BG" sz="2000" dirty="0" smtClean="0">
                <a:solidFill>
                  <a:schemeClr val="tx1"/>
                </a:solidFill>
              </a:rPr>
              <a:t> на статията.</a:t>
            </a:r>
          </a:p>
          <a:p>
            <a:pPr algn="just">
              <a:buNone/>
            </a:pPr>
            <a:endParaRPr lang="bg-BG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6</a:t>
            </a:fld>
            <a:endParaRPr lang="bg-BG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785794"/>
            <a:ext cx="8686800" cy="529433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endParaRPr lang="bg-BG" sz="2000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		</a:t>
            </a:r>
            <a:r>
              <a:rPr lang="bg-BG" sz="2400" b="1" dirty="0" smtClean="0">
                <a:solidFill>
                  <a:schemeClr val="tx1"/>
                </a:solidFill>
              </a:rPr>
              <a:t>5. </a:t>
            </a:r>
            <a:r>
              <a:rPr lang="bg-BG" sz="2400" b="1" dirty="0" smtClean="0">
                <a:solidFill>
                  <a:srgbClr val="C00000"/>
                </a:solidFill>
              </a:rPr>
              <a:t>Сметките от група 75</a:t>
            </a:r>
            <a:r>
              <a:rPr lang="bg-BG" sz="2400" dirty="0" smtClean="0">
                <a:solidFill>
                  <a:srgbClr val="C00000"/>
                </a:solidFill>
              </a:rPr>
              <a:t> </a:t>
            </a:r>
            <a:r>
              <a:rPr lang="bg-BG" sz="2400" dirty="0" smtClean="0">
                <a:solidFill>
                  <a:schemeClr val="tx1"/>
                </a:solidFill>
              </a:rPr>
              <a:t>се използват от бюджетната организация за </a:t>
            </a:r>
            <a:r>
              <a:rPr lang="bg-BG" sz="2400" b="1" u="sng" dirty="0" smtClean="0">
                <a:solidFill>
                  <a:schemeClr val="tx1"/>
                </a:solidFill>
              </a:rPr>
              <a:t>отчитане на трансферите </a:t>
            </a:r>
            <a:r>
              <a:rPr lang="bg-BG" sz="2400" dirty="0" smtClean="0">
                <a:solidFill>
                  <a:schemeClr val="tx1"/>
                </a:solidFill>
              </a:rPr>
              <a:t>между бюджетни сметки, </a:t>
            </a:r>
            <a:r>
              <a:rPr lang="bg-BG" sz="2400" dirty="0" err="1" smtClean="0">
                <a:solidFill>
                  <a:schemeClr val="tx1"/>
                </a:solidFill>
              </a:rPr>
              <a:t>сметки</a:t>
            </a:r>
            <a:r>
              <a:rPr lang="bg-BG" sz="2400" dirty="0" smtClean="0">
                <a:solidFill>
                  <a:schemeClr val="tx1"/>
                </a:solidFill>
              </a:rPr>
              <a:t> на СЕС и чужди средства. По характер сметките са </a:t>
            </a:r>
            <a:r>
              <a:rPr lang="bg-BG" sz="2400" b="1" i="1" dirty="0" smtClean="0">
                <a:solidFill>
                  <a:schemeClr val="tx1"/>
                </a:solidFill>
              </a:rPr>
              <a:t>пасивни </a:t>
            </a:r>
            <a:r>
              <a:rPr lang="bg-BG" sz="2400" dirty="0" smtClean="0">
                <a:solidFill>
                  <a:schemeClr val="tx1"/>
                </a:solidFill>
              </a:rPr>
              <a:t>сметки. </a:t>
            </a:r>
          </a:p>
          <a:p>
            <a:pPr algn="just">
              <a:buNone/>
            </a:pPr>
            <a:r>
              <a:rPr lang="bg-BG" sz="2400" b="1" i="1" dirty="0" smtClean="0">
                <a:solidFill>
                  <a:schemeClr val="tx1"/>
                </a:solidFill>
              </a:rPr>
              <a:t>		</a:t>
            </a:r>
            <a:r>
              <a:rPr lang="bg-BG" sz="2400" b="1" i="1" dirty="0" err="1" smtClean="0">
                <a:solidFill>
                  <a:schemeClr val="tx1"/>
                </a:solidFill>
              </a:rPr>
              <a:t>Дебитират</a:t>
            </a:r>
            <a:r>
              <a:rPr lang="bg-BG" sz="2400" b="1" i="1" dirty="0" smtClean="0">
                <a:solidFill>
                  <a:schemeClr val="tx1"/>
                </a:solidFill>
              </a:rPr>
              <a:t> се </a:t>
            </a:r>
            <a:r>
              <a:rPr lang="bg-BG" sz="2400" dirty="0" smtClean="0">
                <a:solidFill>
                  <a:schemeClr val="tx1"/>
                </a:solidFill>
              </a:rPr>
              <a:t>срещу кредитиране на </a:t>
            </a:r>
            <a:r>
              <a:rPr lang="bg-BG" sz="2400" b="1" dirty="0" smtClean="0">
                <a:solidFill>
                  <a:schemeClr val="tx1"/>
                </a:solidFill>
              </a:rPr>
              <a:t>сметка 1201</a:t>
            </a:r>
            <a:r>
              <a:rPr lang="bg-BG" sz="2400" dirty="0" smtClean="0">
                <a:solidFill>
                  <a:schemeClr val="tx1"/>
                </a:solidFill>
              </a:rPr>
              <a:t> при годишното счетоводно приключване, </a:t>
            </a:r>
            <a:r>
              <a:rPr lang="bg-BG" sz="2400" b="1" dirty="0" smtClean="0">
                <a:solidFill>
                  <a:schemeClr val="tx1"/>
                </a:solidFill>
              </a:rPr>
              <a:t>сметките от подгрупа 501</a:t>
            </a:r>
            <a:r>
              <a:rPr lang="bg-BG" sz="2400" dirty="0" smtClean="0">
                <a:solidFill>
                  <a:schemeClr val="tx1"/>
                </a:solidFill>
              </a:rPr>
              <a:t> при възстановени трансфери, </a:t>
            </a:r>
            <a:r>
              <a:rPr lang="bg-BG" sz="2400" b="1" dirty="0" smtClean="0">
                <a:solidFill>
                  <a:schemeClr val="tx1"/>
                </a:solidFill>
              </a:rPr>
              <a:t>сметка 7011 </a:t>
            </a:r>
            <a:r>
              <a:rPr lang="bg-BG" sz="2400" dirty="0" smtClean="0">
                <a:solidFill>
                  <a:schemeClr val="tx1"/>
                </a:solidFill>
              </a:rPr>
              <a:t>при взаимоотношенията на общините с данъчната администрация.</a:t>
            </a:r>
          </a:p>
          <a:p>
            <a:pPr algn="just">
              <a:buNone/>
            </a:pPr>
            <a:r>
              <a:rPr lang="bg-BG" sz="2400" b="1" i="1" dirty="0" smtClean="0">
                <a:solidFill>
                  <a:schemeClr val="tx1"/>
                </a:solidFill>
              </a:rPr>
              <a:t>		Кредитират се </a:t>
            </a:r>
            <a:r>
              <a:rPr lang="bg-BG" sz="2400" dirty="0" smtClean="0">
                <a:solidFill>
                  <a:schemeClr val="tx1"/>
                </a:solidFill>
              </a:rPr>
              <a:t>срещу </a:t>
            </a:r>
            <a:r>
              <a:rPr lang="bg-BG" sz="2400" dirty="0" err="1" smtClean="0">
                <a:solidFill>
                  <a:schemeClr val="tx1"/>
                </a:solidFill>
              </a:rPr>
              <a:t>дебитиране</a:t>
            </a:r>
            <a:r>
              <a:rPr lang="bg-BG" sz="2400" dirty="0" smtClean="0">
                <a:solidFill>
                  <a:schemeClr val="tx1"/>
                </a:solidFill>
              </a:rPr>
              <a:t> на </a:t>
            </a:r>
            <a:r>
              <a:rPr lang="bg-BG" sz="2400" b="1" dirty="0" smtClean="0">
                <a:solidFill>
                  <a:schemeClr val="tx1"/>
                </a:solidFill>
              </a:rPr>
              <a:t>сметка 1201</a:t>
            </a:r>
            <a:r>
              <a:rPr lang="bg-BG" sz="2400" dirty="0" smtClean="0">
                <a:solidFill>
                  <a:schemeClr val="tx1"/>
                </a:solidFill>
              </a:rPr>
              <a:t> при годишното счетоводно приключване, </a:t>
            </a:r>
            <a:r>
              <a:rPr lang="bg-BG" sz="2400" b="1" dirty="0" smtClean="0">
                <a:solidFill>
                  <a:schemeClr val="tx1"/>
                </a:solidFill>
              </a:rPr>
              <a:t>сметки от подгрупа 501</a:t>
            </a:r>
            <a:r>
              <a:rPr lang="bg-BG" sz="2400" dirty="0" smtClean="0">
                <a:solidFill>
                  <a:schemeClr val="tx1"/>
                </a:solidFill>
              </a:rPr>
              <a:t> при получени трансфери и </a:t>
            </a:r>
            <a:r>
              <a:rPr lang="bg-BG" sz="2400" b="1" dirty="0" smtClean="0">
                <a:solidFill>
                  <a:schemeClr val="tx1"/>
                </a:solidFill>
              </a:rPr>
              <a:t>сметки от подгрупа 508</a:t>
            </a:r>
            <a:r>
              <a:rPr lang="bg-BG" sz="2400" dirty="0" smtClean="0">
                <a:solidFill>
                  <a:schemeClr val="tx1"/>
                </a:solidFill>
              </a:rPr>
              <a:t> при  преводи в процес на </a:t>
            </a:r>
            <a:r>
              <a:rPr lang="bg-BG" sz="2400" dirty="0" err="1" smtClean="0">
                <a:solidFill>
                  <a:schemeClr val="tx1"/>
                </a:solidFill>
              </a:rPr>
              <a:t>сетълмент</a:t>
            </a:r>
            <a:r>
              <a:rPr lang="bg-BG" sz="24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None/>
            </a:pPr>
            <a:endParaRPr lang="bg-B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7</a:t>
            </a:fld>
            <a:endParaRPr lang="bg-BG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785794"/>
            <a:ext cx="8686800" cy="529433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bg-BG" b="1" dirty="0" smtClean="0">
                <a:solidFill>
                  <a:schemeClr val="tx1"/>
                </a:solidFill>
              </a:rPr>
              <a:t>		</a:t>
            </a:r>
          </a:p>
          <a:p>
            <a:pPr algn="just">
              <a:buNone/>
            </a:pPr>
            <a:r>
              <a:rPr lang="bg-BG" b="1" dirty="0" smtClean="0">
                <a:solidFill>
                  <a:schemeClr val="tx1"/>
                </a:solidFill>
              </a:rPr>
              <a:t>		6. </a:t>
            </a:r>
            <a:r>
              <a:rPr lang="bg-BG" sz="3400" b="1" dirty="0" smtClean="0">
                <a:solidFill>
                  <a:srgbClr val="C00000"/>
                </a:solidFill>
              </a:rPr>
              <a:t>Сметки от група 76 </a:t>
            </a:r>
            <a:r>
              <a:rPr lang="bg-BG" i="1" dirty="0" smtClean="0">
                <a:solidFill>
                  <a:schemeClr val="tx1"/>
                </a:solidFill>
              </a:rPr>
              <a:t>„Прехвърлени обособени активи и пасиви между държавата, общините и други сектори на икономиката”</a:t>
            </a:r>
            <a:endParaRPr lang="bg-B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	</a:t>
            </a:r>
            <a:r>
              <a:rPr lang="ru-RU" dirty="0" err="1" smtClean="0">
                <a:solidFill>
                  <a:schemeClr val="tx1"/>
                </a:solidFill>
              </a:rPr>
              <a:t>Когато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i="1" u="sng" dirty="0" err="1" smtClean="0">
                <a:solidFill>
                  <a:schemeClr val="tx1"/>
                </a:solidFill>
              </a:rPr>
              <a:t>безвъзмездно</a:t>
            </a:r>
            <a:r>
              <a:rPr lang="ru-RU" b="1" i="1" u="sng" dirty="0" smtClean="0">
                <a:solidFill>
                  <a:schemeClr val="tx1"/>
                </a:solidFill>
              </a:rPr>
              <a:t> се</a:t>
            </a:r>
            <a:r>
              <a:rPr lang="ru-RU" u="sng" dirty="0" smtClean="0">
                <a:solidFill>
                  <a:schemeClr val="tx1"/>
                </a:solidFill>
              </a:rPr>
              <a:t> </a:t>
            </a:r>
            <a:r>
              <a:rPr lang="ru-RU" b="1" i="1" u="sng" dirty="0" err="1" smtClean="0">
                <a:solidFill>
                  <a:schemeClr val="tx1"/>
                </a:solidFill>
              </a:rPr>
              <a:t>прехвърлят</a:t>
            </a:r>
            <a:r>
              <a:rPr lang="ru-RU" b="1" i="1" u="sng" dirty="0" smtClean="0">
                <a:solidFill>
                  <a:schemeClr val="tx1"/>
                </a:solidFill>
              </a:rPr>
              <a:t> </a:t>
            </a:r>
            <a:r>
              <a:rPr lang="ru-RU" b="1" i="1" u="sng" dirty="0" err="1" smtClean="0">
                <a:solidFill>
                  <a:schemeClr val="tx1"/>
                </a:solidFill>
              </a:rPr>
              <a:t>активи</a:t>
            </a:r>
            <a:r>
              <a:rPr lang="ru-RU" b="1" i="1" u="sng" dirty="0" smtClean="0">
                <a:solidFill>
                  <a:schemeClr val="tx1"/>
                </a:solidFill>
              </a:rPr>
              <a:t> и </a:t>
            </a:r>
            <a:r>
              <a:rPr lang="ru-RU" b="1" i="1" u="sng" dirty="0" err="1" smtClean="0">
                <a:solidFill>
                  <a:schemeClr val="tx1"/>
                </a:solidFill>
              </a:rPr>
              <a:t>пасиви</a:t>
            </a:r>
            <a:r>
              <a:rPr lang="ru-RU" u="sng" dirty="0" smtClean="0">
                <a:solidFill>
                  <a:schemeClr val="tx1"/>
                </a:solidFill>
              </a:rPr>
              <a:t> </a:t>
            </a:r>
            <a:r>
              <a:rPr lang="ru-RU" b="1" i="1" u="sng" dirty="0" smtClean="0">
                <a:solidFill>
                  <a:schemeClr val="tx1"/>
                </a:solidFill>
              </a:rPr>
              <a:t>между </a:t>
            </a:r>
            <a:r>
              <a:rPr lang="ru-RU" b="1" i="1" u="sng" dirty="0" err="1" smtClean="0">
                <a:solidFill>
                  <a:schemeClr val="tx1"/>
                </a:solidFill>
              </a:rPr>
              <a:t>бюджетни</a:t>
            </a:r>
            <a:r>
              <a:rPr lang="ru-RU" b="1" i="1" u="sng" dirty="0" smtClean="0">
                <a:solidFill>
                  <a:schemeClr val="tx1"/>
                </a:solidFill>
              </a:rPr>
              <a:t> организации на </a:t>
            </a:r>
            <a:r>
              <a:rPr lang="ru-RU" b="1" i="1" u="sng" dirty="0" err="1" smtClean="0">
                <a:solidFill>
                  <a:schemeClr val="tx1"/>
                </a:solidFill>
              </a:rPr>
              <a:t>различни</a:t>
            </a:r>
            <a:r>
              <a:rPr lang="ru-RU" b="1" i="1" u="sng" dirty="0" smtClean="0">
                <a:solidFill>
                  <a:schemeClr val="tx1"/>
                </a:solidFill>
              </a:rPr>
              <a:t> </a:t>
            </a:r>
            <a:r>
              <a:rPr lang="ru-RU" b="1" i="1" u="sng" dirty="0" err="1" smtClean="0">
                <a:solidFill>
                  <a:schemeClr val="tx1"/>
                </a:solidFill>
              </a:rPr>
              <a:t>първостепенни</a:t>
            </a:r>
            <a:r>
              <a:rPr lang="ru-RU" b="1" i="1" u="sng" dirty="0" smtClean="0">
                <a:solidFill>
                  <a:schemeClr val="tx1"/>
                </a:solidFill>
              </a:rPr>
              <a:t> </a:t>
            </a:r>
            <a:r>
              <a:rPr lang="ru-RU" b="1" i="1" u="sng" dirty="0" err="1" smtClean="0">
                <a:solidFill>
                  <a:schemeClr val="tx1"/>
                </a:solidFill>
              </a:rPr>
              <a:t>разпоредители</a:t>
            </a:r>
            <a:r>
              <a:rPr lang="ru-RU" dirty="0" smtClean="0">
                <a:solidFill>
                  <a:schemeClr val="tx1"/>
                </a:solidFill>
              </a:rPr>
              <a:t>, при </a:t>
            </a:r>
            <a:r>
              <a:rPr lang="ru-RU" dirty="0" err="1" smtClean="0">
                <a:solidFill>
                  <a:schemeClr val="tx1"/>
                </a:solidFill>
              </a:rPr>
              <a:t>отчитането</a:t>
            </a:r>
            <a:r>
              <a:rPr lang="ru-RU" dirty="0" smtClean="0">
                <a:solidFill>
                  <a:schemeClr val="tx1"/>
                </a:solidFill>
              </a:rPr>
              <a:t> на </a:t>
            </a:r>
            <a:r>
              <a:rPr lang="ru-RU" dirty="0" err="1" smtClean="0">
                <a:solidFill>
                  <a:schemeClr val="tx1"/>
                </a:solidFill>
              </a:rPr>
              <a:t>тези</a:t>
            </a:r>
            <a:r>
              <a:rPr lang="ru-RU" dirty="0" smtClean="0">
                <a:solidFill>
                  <a:schemeClr val="tx1"/>
                </a:solidFill>
              </a:rPr>
              <a:t> операции по </a:t>
            </a:r>
            <a:r>
              <a:rPr lang="ru-RU" dirty="0" err="1" smtClean="0">
                <a:solidFill>
                  <a:schemeClr val="tx1"/>
                </a:solidFill>
              </a:rPr>
              <a:t>съответните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сметки от </a:t>
            </a:r>
            <a:r>
              <a:rPr lang="ru-RU" b="1" dirty="0" err="1" smtClean="0">
                <a:solidFill>
                  <a:schemeClr val="tx1"/>
                </a:solidFill>
              </a:rPr>
              <a:t>група</a:t>
            </a:r>
            <a:r>
              <a:rPr lang="ru-RU" b="1" dirty="0" smtClean="0">
                <a:solidFill>
                  <a:schemeClr val="tx1"/>
                </a:solidFill>
              </a:rPr>
              <a:t> 76</a:t>
            </a:r>
            <a:r>
              <a:rPr lang="ru-RU" dirty="0" smtClean="0">
                <a:solidFill>
                  <a:schemeClr val="tx1"/>
                </a:solidFill>
              </a:rPr>
              <a:t> се </a:t>
            </a:r>
            <a:r>
              <a:rPr lang="ru-RU" dirty="0" err="1" smtClean="0">
                <a:solidFill>
                  <a:schemeClr val="tx1"/>
                </a:solidFill>
              </a:rPr>
              <a:t>има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предвид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следното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  <a:endParaRPr lang="bg-B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	- </a:t>
            </a:r>
            <a:r>
              <a:rPr lang="ru-RU" dirty="0" err="1" smtClean="0">
                <a:solidFill>
                  <a:schemeClr val="tx1"/>
                </a:solidFill>
              </a:rPr>
              <a:t>отчетените</a:t>
            </a:r>
            <a:r>
              <a:rPr lang="ru-RU" dirty="0" smtClean="0">
                <a:solidFill>
                  <a:schemeClr val="tx1"/>
                </a:solidFill>
              </a:rPr>
              <a:t> по </a:t>
            </a:r>
            <a:r>
              <a:rPr lang="ru-RU" dirty="0" err="1" smtClean="0">
                <a:solidFill>
                  <a:schemeClr val="tx1"/>
                </a:solidFill>
              </a:rPr>
              <a:t>съответните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сметки от </a:t>
            </a:r>
            <a:r>
              <a:rPr lang="ru-RU" b="1" dirty="0" err="1" smtClean="0">
                <a:solidFill>
                  <a:schemeClr val="tx1"/>
                </a:solidFill>
              </a:rPr>
              <a:t>група</a:t>
            </a:r>
            <a:r>
              <a:rPr lang="ru-RU" b="1" dirty="0" smtClean="0">
                <a:solidFill>
                  <a:schemeClr val="tx1"/>
                </a:solidFill>
              </a:rPr>
              <a:t> 76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суми</a:t>
            </a:r>
            <a:r>
              <a:rPr lang="ru-RU" dirty="0" smtClean="0">
                <a:solidFill>
                  <a:schemeClr val="tx1"/>
                </a:solidFill>
              </a:rPr>
              <a:t> на </a:t>
            </a:r>
            <a:r>
              <a:rPr lang="ru-RU" dirty="0" err="1" smtClean="0">
                <a:solidFill>
                  <a:schemeClr val="tx1"/>
                </a:solidFill>
              </a:rPr>
              <a:t>прехвърлените</a:t>
            </a:r>
            <a:r>
              <a:rPr lang="ru-RU" dirty="0" smtClean="0">
                <a:solidFill>
                  <a:schemeClr val="tx1"/>
                </a:solidFill>
              </a:rPr>
              <a:t>/</a:t>
            </a:r>
            <a:r>
              <a:rPr lang="ru-RU" dirty="0" err="1" smtClean="0">
                <a:solidFill>
                  <a:schemeClr val="tx1"/>
                </a:solidFill>
              </a:rPr>
              <a:t>поетите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балансово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признати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активи</a:t>
            </a:r>
            <a:r>
              <a:rPr lang="ru-RU" dirty="0" smtClean="0">
                <a:solidFill>
                  <a:schemeClr val="tx1"/>
                </a:solidFill>
              </a:rPr>
              <a:t> и </a:t>
            </a:r>
            <a:r>
              <a:rPr lang="ru-RU" dirty="0" err="1" smtClean="0">
                <a:solidFill>
                  <a:schemeClr val="tx1"/>
                </a:solidFill>
              </a:rPr>
              <a:t>пасиви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както</a:t>
            </a:r>
            <a:r>
              <a:rPr lang="ru-RU" dirty="0" smtClean="0">
                <a:solidFill>
                  <a:schemeClr val="tx1"/>
                </a:solidFill>
              </a:rPr>
              <a:t> при </a:t>
            </a:r>
            <a:r>
              <a:rPr lang="ru-RU" dirty="0" err="1" smtClean="0">
                <a:solidFill>
                  <a:schemeClr val="tx1"/>
                </a:solidFill>
              </a:rPr>
              <a:t>прехвърлителя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така</a:t>
            </a:r>
            <a:r>
              <a:rPr lang="ru-RU" dirty="0" smtClean="0">
                <a:solidFill>
                  <a:schemeClr val="tx1"/>
                </a:solidFill>
              </a:rPr>
              <a:t> и при получателя, </a:t>
            </a:r>
            <a:r>
              <a:rPr lang="ru-RU" dirty="0" err="1" smtClean="0">
                <a:solidFill>
                  <a:schemeClr val="tx1"/>
                </a:solidFill>
              </a:rPr>
              <a:t>следва</a:t>
            </a:r>
            <a:r>
              <a:rPr lang="ru-RU" dirty="0" smtClean="0">
                <a:solidFill>
                  <a:schemeClr val="tx1"/>
                </a:solidFill>
              </a:rPr>
              <a:t> да </a:t>
            </a:r>
            <a:r>
              <a:rPr lang="ru-RU" dirty="0" err="1" smtClean="0">
                <a:solidFill>
                  <a:schemeClr val="tx1"/>
                </a:solidFill>
              </a:rPr>
              <a:t>са</a:t>
            </a:r>
            <a:r>
              <a:rPr lang="ru-RU" dirty="0" smtClean="0">
                <a:solidFill>
                  <a:schemeClr val="tx1"/>
                </a:solidFill>
              </a:rPr>
              <a:t> в </a:t>
            </a:r>
            <a:r>
              <a:rPr lang="ru-RU" b="1" i="1" dirty="0" smtClean="0">
                <a:solidFill>
                  <a:schemeClr val="tx1"/>
                </a:solidFill>
              </a:rPr>
              <a:t>равен размер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endParaRPr lang="bg-B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	- </a:t>
            </a:r>
            <a:r>
              <a:rPr lang="ru-RU" dirty="0" err="1" smtClean="0">
                <a:solidFill>
                  <a:schemeClr val="tx1"/>
                </a:solidFill>
              </a:rPr>
              <a:t>получателят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следва</a:t>
            </a:r>
            <a:r>
              <a:rPr lang="ru-RU" dirty="0" smtClean="0">
                <a:solidFill>
                  <a:schemeClr val="tx1"/>
                </a:solidFill>
              </a:rPr>
              <a:t> да </a:t>
            </a:r>
            <a:r>
              <a:rPr lang="ru-RU" dirty="0" err="1" smtClean="0">
                <a:solidFill>
                  <a:schemeClr val="tx1"/>
                </a:solidFill>
              </a:rPr>
              <a:t>бъде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уведомен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b="1" i="1" dirty="0" smtClean="0">
                <a:solidFill>
                  <a:schemeClr val="tx1"/>
                </a:solidFill>
              </a:rPr>
              <a:t>от </a:t>
            </a:r>
            <a:r>
              <a:rPr lang="ru-RU" b="1" i="1" dirty="0" err="1" smtClean="0">
                <a:solidFill>
                  <a:schemeClr val="tx1"/>
                </a:solidFill>
              </a:rPr>
              <a:t>прехвърлителя</a:t>
            </a:r>
            <a:r>
              <a:rPr lang="ru-RU" dirty="0" smtClean="0">
                <a:solidFill>
                  <a:schemeClr val="tx1"/>
                </a:solidFill>
              </a:rPr>
              <a:t> за </a:t>
            </a:r>
            <a:r>
              <a:rPr lang="ru-RU" dirty="0" err="1" smtClean="0">
                <a:solidFill>
                  <a:schemeClr val="tx1"/>
                </a:solidFill>
              </a:rPr>
              <a:t>стойността</a:t>
            </a:r>
            <a:r>
              <a:rPr lang="ru-RU" dirty="0" smtClean="0">
                <a:solidFill>
                  <a:schemeClr val="tx1"/>
                </a:solidFill>
              </a:rPr>
              <a:t> на </a:t>
            </a:r>
            <a:r>
              <a:rPr lang="ru-RU" dirty="0" err="1" smtClean="0">
                <a:solidFill>
                  <a:schemeClr val="tx1"/>
                </a:solidFill>
              </a:rPr>
              <a:t>прехвърлените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активи</a:t>
            </a:r>
            <a:r>
              <a:rPr lang="ru-RU" dirty="0" smtClean="0">
                <a:solidFill>
                  <a:schemeClr val="tx1"/>
                </a:solidFill>
              </a:rPr>
              <a:t> и </a:t>
            </a:r>
            <a:r>
              <a:rPr lang="ru-RU" dirty="0" err="1" smtClean="0">
                <a:solidFill>
                  <a:schemeClr val="tx1"/>
                </a:solidFill>
              </a:rPr>
              <a:t>пасиви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отчетени</a:t>
            </a:r>
            <a:r>
              <a:rPr lang="ru-RU" dirty="0" smtClean="0">
                <a:solidFill>
                  <a:schemeClr val="tx1"/>
                </a:solidFill>
              </a:rPr>
              <a:t> по </a:t>
            </a:r>
            <a:r>
              <a:rPr lang="ru-RU" b="1" dirty="0" smtClean="0">
                <a:solidFill>
                  <a:schemeClr val="tx1"/>
                </a:solidFill>
              </a:rPr>
              <a:t>сметки от </a:t>
            </a:r>
            <a:r>
              <a:rPr lang="ru-RU" b="1" dirty="0" err="1" smtClean="0">
                <a:solidFill>
                  <a:schemeClr val="tx1"/>
                </a:solidFill>
              </a:rPr>
              <a:t>група</a:t>
            </a:r>
            <a:r>
              <a:rPr lang="ru-RU" b="1" dirty="0" smtClean="0">
                <a:solidFill>
                  <a:schemeClr val="tx1"/>
                </a:solidFill>
              </a:rPr>
              <a:t> 76</a:t>
            </a:r>
            <a:r>
              <a:rPr lang="ru-RU" dirty="0" smtClean="0">
                <a:solidFill>
                  <a:schemeClr val="tx1"/>
                </a:solidFill>
              </a:rPr>
              <a:t> от </a:t>
            </a:r>
            <a:r>
              <a:rPr lang="ru-RU" dirty="0" err="1" smtClean="0">
                <a:solidFill>
                  <a:schemeClr val="tx1"/>
                </a:solidFill>
              </a:rPr>
              <a:t>прехвърлителя</a:t>
            </a:r>
            <a:r>
              <a:rPr lang="ru-RU" dirty="0" smtClean="0">
                <a:solidFill>
                  <a:schemeClr val="tx1"/>
                </a:solidFill>
              </a:rPr>
              <a:t>. С </a:t>
            </a:r>
            <a:r>
              <a:rPr lang="ru-RU" dirty="0" err="1" smtClean="0">
                <a:solidFill>
                  <a:schemeClr val="tx1"/>
                </a:solidFill>
              </a:rPr>
              <a:t>тази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стойност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получателят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първоначално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вписва</a:t>
            </a:r>
            <a:r>
              <a:rPr lang="ru-RU" dirty="0" smtClean="0">
                <a:solidFill>
                  <a:schemeClr val="tx1"/>
                </a:solidFill>
              </a:rPr>
              <a:t> в </a:t>
            </a:r>
            <a:r>
              <a:rPr lang="ru-RU" dirty="0" err="1" smtClean="0">
                <a:solidFill>
                  <a:schemeClr val="tx1"/>
                </a:solidFill>
              </a:rPr>
              <a:t>неговата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отчетност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получените</a:t>
            </a:r>
            <a:r>
              <a:rPr lang="ru-RU" dirty="0" smtClean="0">
                <a:solidFill>
                  <a:schemeClr val="tx1"/>
                </a:solidFill>
              </a:rPr>
              <a:t>/</a:t>
            </a:r>
            <a:r>
              <a:rPr lang="ru-RU" dirty="0" err="1" smtClean="0">
                <a:solidFill>
                  <a:schemeClr val="tx1"/>
                </a:solidFill>
              </a:rPr>
              <a:t>поетите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активи</a:t>
            </a:r>
            <a:r>
              <a:rPr lang="ru-RU" dirty="0" smtClean="0">
                <a:solidFill>
                  <a:schemeClr val="tx1"/>
                </a:solidFill>
              </a:rPr>
              <a:t> и </a:t>
            </a:r>
            <a:r>
              <a:rPr lang="ru-RU" dirty="0" err="1" smtClean="0">
                <a:solidFill>
                  <a:schemeClr val="tx1"/>
                </a:solidFill>
              </a:rPr>
              <a:t>пасиви</a:t>
            </a:r>
            <a:r>
              <a:rPr lang="ru-RU" dirty="0" smtClean="0">
                <a:solidFill>
                  <a:schemeClr val="tx1"/>
                </a:solidFill>
              </a:rPr>
              <a:t> в </a:t>
            </a:r>
            <a:r>
              <a:rPr lang="ru-RU" dirty="0" err="1" smtClean="0">
                <a:solidFill>
                  <a:schemeClr val="tx1"/>
                </a:solidFill>
              </a:rPr>
              <a:t>кореспонденция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със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сметки  от </a:t>
            </a:r>
            <a:r>
              <a:rPr lang="ru-RU" b="1" dirty="0" err="1" smtClean="0">
                <a:solidFill>
                  <a:schemeClr val="tx1"/>
                </a:solidFill>
              </a:rPr>
              <a:t>група</a:t>
            </a:r>
            <a:r>
              <a:rPr lang="ru-RU" b="1" dirty="0" smtClean="0">
                <a:solidFill>
                  <a:schemeClr val="tx1"/>
                </a:solidFill>
              </a:rPr>
              <a:t> 76.</a:t>
            </a:r>
            <a:endParaRPr lang="bg-BG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8</a:t>
            </a:fld>
            <a:endParaRPr lang="bg-BG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65152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bg-BG" b="1" dirty="0" smtClean="0">
                <a:solidFill>
                  <a:schemeClr val="tx1"/>
                </a:solidFill>
              </a:rPr>
              <a:t>	7. </a:t>
            </a:r>
            <a:r>
              <a:rPr lang="bg-BG" b="1" dirty="0" smtClean="0">
                <a:solidFill>
                  <a:srgbClr val="C00000"/>
                </a:solidFill>
              </a:rPr>
              <a:t>Сметки от група 78 </a:t>
            </a:r>
            <a:r>
              <a:rPr lang="bg-BG" i="1" dirty="0" smtClean="0">
                <a:solidFill>
                  <a:schemeClr val="tx1"/>
                </a:solidFill>
              </a:rPr>
              <a:t>„Увеличение/намаление на нетните активи от преоценка”</a:t>
            </a:r>
            <a:endParaRPr lang="bg-B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	В СБО са структурирани следните сметки:</a:t>
            </a:r>
            <a:r>
              <a:rPr lang="bg-BG" sz="2800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buNone/>
            </a:pPr>
            <a:r>
              <a:rPr lang="bg-BG" sz="2800" b="1" dirty="0" smtClean="0">
                <a:solidFill>
                  <a:schemeClr val="tx1"/>
                </a:solidFill>
              </a:rPr>
              <a:t>с/</a:t>
            </a:r>
            <a:r>
              <a:rPr lang="bg-BG" sz="2800" b="1" dirty="0" err="1" smtClean="0">
                <a:solidFill>
                  <a:schemeClr val="tx1"/>
                </a:solidFill>
              </a:rPr>
              <a:t>ка</a:t>
            </a:r>
            <a:r>
              <a:rPr lang="bg-BG" sz="2800" b="1" dirty="0" smtClean="0">
                <a:solidFill>
                  <a:schemeClr val="tx1"/>
                </a:solidFill>
              </a:rPr>
              <a:t> 7801 </a:t>
            </a:r>
            <a:r>
              <a:rPr lang="bg-BG" sz="2800" i="1" dirty="0" smtClean="0">
                <a:solidFill>
                  <a:schemeClr val="tx1"/>
                </a:solidFill>
              </a:rPr>
              <a:t>Преоценки на нефинансови дълготрайни активи</a:t>
            </a:r>
            <a:endParaRPr lang="bg-BG" sz="2800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800" b="1" dirty="0" smtClean="0">
                <a:solidFill>
                  <a:schemeClr val="tx1"/>
                </a:solidFill>
              </a:rPr>
              <a:t>с/</a:t>
            </a:r>
            <a:r>
              <a:rPr lang="bg-BG" sz="2800" b="1" dirty="0" err="1" smtClean="0">
                <a:solidFill>
                  <a:schemeClr val="tx1"/>
                </a:solidFill>
              </a:rPr>
              <a:t>ка</a:t>
            </a:r>
            <a:r>
              <a:rPr lang="bg-BG" sz="2800" b="1" dirty="0" smtClean="0">
                <a:solidFill>
                  <a:schemeClr val="tx1"/>
                </a:solidFill>
              </a:rPr>
              <a:t> 7802</a:t>
            </a:r>
            <a:r>
              <a:rPr lang="bg-BG" sz="2800" dirty="0" smtClean="0">
                <a:solidFill>
                  <a:schemeClr val="tx1"/>
                </a:solidFill>
              </a:rPr>
              <a:t> </a:t>
            </a:r>
            <a:r>
              <a:rPr lang="bg-BG" sz="2800" i="1" dirty="0" smtClean="0">
                <a:solidFill>
                  <a:schemeClr val="tx1"/>
                </a:solidFill>
              </a:rPr>
              <a:t>Преоценки на материални запаси</a:t>
            </a:r>
          </a:p>
          <a:p>
            <a:pPr algn="just">
              <a:buNone/>
            </a:pPr>
            <a:r>
              <a:rPr lang="bg-BG" sz="2800" b="1" dirty="0" smtClean="0">
                <a:solidFill>
                  <a:schemeClr val="tx1"/>
                </a:solidFill>
              </a:rPr>
              <a:t>с/</a:t>
            </a:r>
            <a:r>
              <a:rPr lang="bg-BG" sz="2800" b="1" dirty="0" err="1" smtClean="0">
                <a:solidFill>
                  <a:schemeClr val="tx1"/>
                </a:solidFill>
              </a:rPr>
              <a:t>ка</a:t>
            </a:r>
            <a:r>
              <a:rPr lang="bg-BG" sz="2800" i="1" dirty="0" smtClean="0">
                <a:solidFill>
                  <a:schemeClr val="tx1"/>
                </a:solidFill>
              </a:rPr>
              <a:t> </a:t>
            </a:r>
            <a:r>
              <a:rPr lang="bg-BG" sz="2800" b="1" dirty="0" smtClean="0">
                <a:solidFill>
                  <a:schemeClr val="tx1"/>
                </a:solidFill>
              </a:rPr>
              <a:t>7803</a:t>
            </a:r>
            <a:r>
              <a:rPr lang="bg-BG" sz="2800" dirty="0" smtClean="0">
                <a:solidFill>
                  <a:schemeClr val="tx1"/>
                </a:solidFill>
              </a:rPr>
              <a:t> </a:t>
            </a:r>
            <a:r>
              <a:rPr lang="bg-BG" sz="2800" i="1" dirty="0" smtClean="0">
                <a:solidFill>
                  <a:schemeClr val="tx1"/>
                </a:solidFill>
              </a:rPr>
              <a:t>Преоценки на финансови активи (ПРП) </a:t>
            </a:r>
          </a:p>
          <a:p>
            <a:pPr algn="just">
              <a:buNone/>
            </a:pPr>
            <a:r>
              <a:rPr lang="bg-BG" sz="2800" b="1" dirty="0" smtClean="0">
                <a:solidFill>
                  <a:schemeClr val="tx1"/>
                </a:solidFill>
              </a:rPr>
              <a:t>с/</a:t>
            </a:r>
            <a:r>
              <a:rPr lang="bg-BG" sz="2800" b="1" dirty="0" err="1" smtClean="0">
                <a:solidFill>
                  <a:schemeClr val="tx1"/>
                </a:solidFill>
              </a:rPr>
              <a:t>ка</a:t>
            </a:r>
            <a:r>
              <a:rPr lang="bg-BG" sz="2800" b="1" dirty="0" smtClean="0">
                <a:solidFill>
                  <a:schemeClr val="tx1"/>
                </a:solidFill>
              </a:rPr>
              <a:t> 7804 </a:t>
            </a:r>
            <a:r>
              <a:rPr lang="bg-BG" sz="2800" i="1" dirty="0" smtClean="0">
                <a:solidFill>
                  <a:schemeClr val="tx1"/>
                </a:solidFill>
              </a:rPr>
              <a:t>Преоценки на финансови активи (ФП)</a:t>
            </a:r>
          </a:p>
          <a:p>
            <a:pPr algn="just">
              <a:buNone/>
            </a:pPr>
            <a:r>
              <a:rPr lang="bg-BG" sz="2800" b="1" dirty="0" smtClean="0">
                <a:solidFill>
                  <a:schemeClr val="tx1"/>
                </a:solidFill>
              </a:rPr>
              <a:t>с/</a:t>
            </a:r>
            <a:r>
              <a:rPr lang="bg-BG" sz="2800" b="1" dirty="0" err="1" smtClean="0">
                <a:solidFill>
                  <a:schemeClr val="tx1"/>
                </a:solidFill>
              </a:rPr>
              <a:t>ка</a:t>
            </a:r>
            <a:r>
              <a:rPr lang="bg-BG" sz="2800" b="1" dirty="0" smtClean="0">
                <a:solidFill>
                  <a:schemeClr val="tx1"/>
                </a:solidFill>
              </a:rPr>
              <a:t> </a:t>
            </a:r>
            <a:r>
              <a:rPr lang="bg-BG" sz="2800" i="1" dirty="0" smtClean="0">
                <a:solidFill>
                  <a:schemeClr val="tx1"/>
                </a:solidFill>
              </a:rPr>
              <a:t> </a:t>
            </a:r>
            <a:r>
              <a:rPr lang="bg-BG" sz="2800" b="1" dirty="0" smtClean="0">
                <a:solidFill>
                  <a:schemeClr val="tx1"/>
                </a:solidFill>
              </a:rPr>
              <a:t>7807 </a:t>
            </a:r>
            <a:r>
              <a:rPr lang="bg-BG" sz="2800" i="1" dirty="0" smtClean="0">
                <a:solidFill>
                  <a:schemeClr val="tx1"/>
                </a:solidFill>
              </a:rPr>
              <a:t>Преоценки на пасиви (ПРП)</a:t>
            </a:r>
          </a:p>
          <a:p>
            <a:pPr algn="just">
              <a:buNone/>
            </a:pPr>
            <a:r>
              <a:rPr lang="bg-BG" sz="2800" b="1" dirty="0" smtClean="0">
                <a:solidFill>
                  <a:schemeClr val="tx1"/>
                </a:solidFill>
              </a:rPr>
              <a:t>с/</a:t>
            </a:r>
            <a:r>
              <a:rPr lang="bg-BG" sz="2800" b="1" dirty="0" err="1" smtClean="0">
                <a:solidFill>
                  <a:schemeClr val="tx1"/>
                </a:solidFill>
              </a:rPr>
              <a:t>ка</a:t>
            </a:r>
            <a:r>
              <a:rPr lang="bg-BG" sz="2800" i="1" dirty="0" smtClean="0">
                <a:solidFill>
                  <a:schemeClr val="tx1"/>
                </a:solidFill>
              </a:rPr>
              <a:t> </a:t>
            </a:r>
            <a:r>
              <a:rPr lang="bg-BG" sz="2800" b="1" dirty="0" smtClean="0">
                <a:solidFill>
                  <a:schemeClr val="tx1"/>
                </a:solidFill>
              </a:rPr>
              <a:t>7808 </a:t>
            </a:r>
            <a:r>
              <a:rPr lang="bg-BG" sz="2800" i="1" dirty="0" smtClean="0">
                <a:solidFill>
                  <a:schemeClr val="tx1"/>
                </a:solidFill>
              </a:rPr>
              <a:t>Преоценки на пасиви (ФП)</a:t>
            </a:r>
            <a:endParaRPr lang="bg-BG" sz="28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i="1" dirty="0" smtClean="0">
                <a:solidFill>
                  <a:schemeClr val="tx1"/>
                </a:solidFill>
              </a:rPr>
              <a:t> </a:t>
            </a:r>
            <a:endParaRPr lang="bg-B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		Ефектът от преоценката на активите се отразява чрез сметките за увеличение/намаление на отчетната стойност на активите. </a:t>
            </a: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    	От 2018 г. – </a:t>
            </a:r>
            <a:r>
              <a:rPr lang="bg-BG" dirty="0" err="1" smtClean="0">
                <a:solidFill>
                  <a:schemeClr val="tx1"/>
                </a:solidFill>
              </a:rPr>
              <a:t>обезценка</a:t>
            </a:r>
            <a:r>
              <a:rPr lang="bg-BG" dirty="0" smtClean="0">
                <a:solidFill>
                  <a:schemeClr val="tx1"/>
                </a:solidFill>
              </a:rPr>
              <a:t> на активите се извършва </a:t>
            </a:r>
            <a:r>
              <a:rPr lang="bg-BG" b="1" dirty="0" smtClean="0">
                <a:solidFill>
                  <a:schemeClr val="tx1"/>
                </a:solidFill>
              </a:rPr>
              <a:t>най-малко веднъж на 3 години</a:t>
            </a:r>
            <a:r>
              <a:rPr lang="bg-BG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9</a:t>
            </a:fld>
            <a:endParaRPr lang="bg-BG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11290</TotalTime>
  <Words>212</Words>
  <Application>Microsoft Office PowerPoint</Application>
  <PresentationFormat>On-screen Show (4:3)</PresentationFormat>
  <Paragraphs>163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Book Antiqua</vt:lpstr>
      <vt:lpstr>Calibri</vt:lpstr>
      <vt:lpstr>Lucida Sans</vt:lpstr>
      <vt:lpstr>Times New Roman</vt:lpstr>
      <vt:lpstr>Wingdings 2</vt:lpstr>
      <vt:lpstr>Trek</vt:lpstr>
      <vt:lpstr>Тема 5: Счетоводно отчитане на приходите на начислена и касова основа в бюджетната организация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Windows User</cp:lastModifiedBy>
  <cp:revision>1644</cp:revision>
  <dcterms:created xsi:type="dcterms:W3CDTF">2013-07-04T10:48:42Z</dcterms:created>
  <dcterms:modified xsi:type="dcterms:W3CDTF">2023-01-02T15:23:28Z</dcterms:modified>
</cp:coreProperties>
</file>