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44" r:id="rId1"/>
  </p:sldMasterIdLst>
  <p:notesMasterIdLst>
    <p:notesMasterId r:id="rId61"/>
  </p:notesMasterIdLst>
  <p:sldIdLst>
    <p:sldId id="400" r:id="rId2"/>
    <p:sldId id="330" r:id="rId3"/>
    <p:sldId id="331" r:id="rId4"/>
    <p:sldId id="332" r:id="rId5"/>
    <p:sldId id="398" r:id="rId6"/>
    <p:sldId id="339" r:id="rId7"/>
    <p:sldId id="340" r:id="rId8"/>
    <p:sldId id="341" r:id="rId9"/>
    <p:sldId id="342" r:id="rId10"/>
    <p:sldId id="343" r:id="rId11"/>
    <p:sldId id="344" r:id="rId12"/>
    <p:sldId id="345" r:id="rId13"/>
    <p:sldId id="346" r:id="rId14"/>
    <p:sldId id="347" r:id="rId15"/>
    <p:sldId id="348" r:id="rId16"/>
    <p:sldId id="349" r:id="rId17"/>
    <p:sldId id="350" r:id="rId18"/>
    <p:sldId id="351" r:id="rId19"/>
    <p:sldId id="352" r:id="rId20"/>
    <p:sldId id="353" r:id="rId21"/>
    <p:sldId id="354" r:id="rId22"/>
    <p:sldId id="355" r:id="rId23"/>
    <p:sldId id="358" r:id="rId24"/>
    <p:sldId id="359" r:id="rId25"/>
    <p:sldId id="363" r:id="rId26"/>
    <p:sldId id="364" r:id="rId27"/>
    <p:sldId id="366" r:id="rId28"/>
    <p:sldId id="367" r:id="rId29"/>
    <p:sldId id="368" r:id="rId30"/>
    <p:sldId id="369" r:id="rId31"/>
    <p:sldId id="370" r:id="rId32"/>
    <p:sldId id="371" r:id="rId33"/>
    <p:sldId id="372" r:id="rId34"/>
    <p:sldId id="373" r:id="rId35"/>
    <p:sldId id="374" r:id="rId36"/>
    <p:sldId id="375" r:id="rId37"/>
    <p:sldId id="376" r:id="rId38"/>
    <p:sldId id="377" r:id="rId39"/>
    <p:sldId id="378" r:id="rId40"/>
    <p:sldId id="379" r:id="rId41"/>
    <p:sldId id="380" r:id="rId42"/>
    <p:sldId id="381" r:id="rId43"/>
    <p:sldId id="382" r:id="rId44"/>
    <p:sldId id="383" r:id="rId45"/>
    <p:sldId id="384" r:id="rId46"/>
    <p:sldId id="385" r:id="rId47"/>
    <p:sldId id="386" r:id="rId48"/>
    <p:sldId id="387" r:id="rId49"/>
    <p:sldId id="388" r:id="rId50"/>
    <p:sldId id="389" r:id="rId51"/>
    <p:sldId id="390" r:id="rId52"/>
    <p:sldId id="391" r:id="rId53"/>
    <p:sldId id="392" r:id="rId54"/>
    <p:sldId id="393" r:id="rId55"/>
    <p:sldId id="394" r:id="rId56"/>
    <p:sldId id="395" r:id="rId57"/>
    <p:sldId id="396" r:id="rId58"/>
    <p:sldId id="397" r:id="rId59"/>
    <p:sldId id="257" r:id="rId60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9933FF"/>
    <a:srgbClr val="CDFFF9"/>
    <a:srgbClr val="C1FFDA"/>
    <a:srgbClr val="B8F2FE"/>
    <a:srgbClr val="B0FECA"/>
    <a:srgbClr val="FF4747"/>
    <a:srgbClr val="3EFA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33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451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944CF-9FA7-452B-9261-FAC3BAABA4F7}" type="datetimeFigureOut">
              <a:rPr lang="en-US" smtClean="0"/>
              <a:pPr/>
              <a:t>1/2/2023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FE84A-66E4-44AF-BA3E-A0DFB2B245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917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6090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6556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6556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266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655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6556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655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655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6556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655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6556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655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54B20-CD82-41C3-BC97-54C228D52A84}" type="datetime1">
              <a:rPr lang="bg-BG" smtClean="0"/>
              <a:t>2.1.2023 г.</a:t>
            </a:fld>
            <a:endParaRPr lang="bg-BG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A6F3-F584-4B6D-8623-D11B8B32FDBE}" type="datetime1">
              <a:rPr lang="bg-BG" smtClean="0"/>
              <a:t>2.1.2023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86224-8150-4DEB-8BE2-ED80D467F6B5}" type="datetime1">
              <a:rPr lang="bg-BG" smtClean="0"/>
              <a:t>2.1.2023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6B9B-550D-4A1E-BA58-44D678639941}" type="datetime1">
              <a:rPr lang="bg-BG" smtClean="0"/>
              <a:t>2.1.2023 г.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bg-BG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B9D2-051B-44FB-BCC8-F246F926386C}" type="datetime1">
              <a:rPr lang="bg-BG" smtClean="0"/>
              <a:t>2.1.2023 г.</a:t>
            </a:fld>
            <a:endParaRPr lang="bg-BG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821DC-4E6D-41B4-ACEA-A5812CD9CDB6}" type="datetime1">
              <a:rPr lang="bg-BG" smtClean="0"/>
              <a:t>2.1.2023 г.</a:t>
            </a:fld>
            <a:endParaRPr lang="bg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AE1A9-A96D-478F-BF99-026208C63BB9}" type="datetime1">
              <a:rPr lang="bg-BG" smtClean="0"/>
              <a:t>2.1.2023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036F8-0D3D-48D7-80F6-EDBF32196C32}" type="datetime1">
              <a:rPr lang="bg-BG" smtClean="0"/>
              <a:t>2.1.2023 г.</a:t>
            </a:fld>
            <a:endParaRPr lang="bg-BG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2175E-AE2F-4282-A7B6-BDD141E55CFD}" type="datetime1">
              <a:rPr lang="bg-BG" smtClean="0"/>
              <a:t>2.1.2023 г.</a:t>
            </a:fld>
            <a:endParaRPr lang="bg-BG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1677D-E0A0-43BF-8F47-53C9970F7F28}" type="datetime1">
              <a:rPr lang="bg-BG" smtClean="0"/>
              <a:t>2.1.2023 г.</a:t>
            </a:fld>
            <a:endParaRPr lang="bg-BG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69EF-6356-43D3-B5C2-0C976D24FB1F}" type="datetime1">
              <a:rPr lang="bg-BG" smtClean="0"/>
              <a:t>2.1.2023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C842B09-0910-444F-9AFE-B3FB099CB2EC}" type="datetime1">
              <a:rPr lang="bg-BG" smtClean="0"/>
              <a:t>2.1.2023 г.</a:t>
            </a:fld>
            <a:endParaRPr lang="bg-BG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funds.b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861" y="3450852"/>
            <a:ext cx="8458200" cy="3193932"/>
          </a:xfr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bg-BG" sz="2800" b="1" dirty="0" smtClean="0"/>
              <a:t>Тема </a:t>
            </a:r>
            <a:r>
              <a:rPr lang="bg-BG" sz="2800" b="1" dirty="0"/>
              <a:t>4:Счетоводно отчитане на амортизацията на ДМА. Промени в амортизационния план</a:t>
            </a:r>
            <a:br>
              <a:rPr lang="bg-BG" sz="2800" b="1" dirty="0"/>
            </a:br>
            <a:r>
              <a:rPr lang="bg-BG" sz="2800" b="1" dirty="0"/>
              <a:t/>
            </a:r>
            <a:br>
              <a:rPr lang="bg-BG" sz="2800" b="1" dirty="0"/>
            </a:br>
            <a:endParaRPr lang="bg-BG" sz="2800" b="1" i="1" cap="none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32656"/>
            <a:ext cx="8458200" cy="285581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endParaRPr lang="bg-BG" sz="40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Обучителен </a:t>
            </a:r>
            <a:r>
              <a:rPr lang="en-US" sz="3600" b="1" i="1" dirty="0" err="1">
                <a:solidFill>
                  <a:schemeClr val="accent1">
                    <a:lumMod val="75000"/>
                  </a:schemeClr>
                </a:solidFill>
              </a:rPr>
              <a:t>модул</a:t>
            </a:r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bg-BG" sz="3600" b="1" i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endParaRPr lang="en-US" sz="36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bg-BG" sz="4400" b="1" dirty="0" smtClean="0">
                <a:solidFill>
                  <a:schemeClr val="accent1">
                    <a:lumMod val="75000"/>
                  </a:schemeClr>
                </a:solidFill>
              </a:rPr>
              <a:t>Бюджетно счетоводство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  <a:endParaRPr lang="bg-BG" sz="4400" b="1" dirty="0"/>
          </a:p>
        </p:txBody>
      </p:sp>
      <p:sp>
        <p:nvSpPr>
          <p:cNvPr id="4" name="Rectangle 3"/>
          <p:cNvSpPr/>
          <p:nvPr/>
        </p:nvSpPr>
        <p:spPr>
          <a:xfrm>
            <a:off x="323528" y="5478135"/>
            <a:ext cx="8458200" cy="1269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Този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създаден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съгласно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Административен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BG05SFOP001-2.015-0001-C01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роект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Повишаване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знанията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уменията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квалификацията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общинските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служители“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предоставяне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безвъзмездна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Оперативна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„Добро управление“,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съфинансирана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Европейския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съюз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чрез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Европейския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социален фонд</a:t>
            </a:r>
            <a:r>
              <a:rPr lang="ru-RU" sz="16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600" i="1" dirty="0">
              <a:solidFill>
                <a:srgbClr val="549E3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www.eufunds.bg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i="1" dirty="0">
              <a:solidFill>
                <a:srgbClr val="549E3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332656"/>
            <a:ext cx="2074486" cy="8285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6425" y="354799"/>
            <a:ext cx="1705303" cy="82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95936" y="362767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17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28600" y="11663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bg-BG" sz="2400" b="1" dirty="0" smtClean="0">
                <a:solidFill>
                  <a:schemeClr val="tx1"/>
                </a:solidFill>
                <a:latin typeface="+mn-lt"/>
              </a:rPr>
              <a:t>ОБОБЩЕНИЕ:</a:t>
            </a:r>
            <a:endParaRPr lang="bg-BG" sz="2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486570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>
              <a:buNone/>
            </a:pPr>
            <a:r>
              <a:rPr lang="bg-BG" sz="2400" b="1" dirty="0" smtClean="0"/>
              <a:t>1. </a:t>
            </a:r>
            <a:r>
              <a:rPr lang="bg-BG" sz="2400" b="1" dirty="0" err="1" smtClean="0">
                <a:solidFill>
                  <a:schemeClr val="tx1"/>
                </a:solidFill>
              </a:rPr>
              <a:t>Обезценка</a:t>
            </a:r>
            <a:r>
              <a:rPr lang="bg-BG" sz="2400" b="1" dirty="0" smtClean="0">
                <a:solidFill>
                  <a:schemeClr val="tx1"/>
                </a:solidFill>
              </a:rPr>
              <a:t> -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Обезценката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измерва</a:t>
            </a:r>
            <a:r>
              <a:rPr lang="ru-RU" sz="2400" b="1" i="1" dirty="0" smtClean="0">
                <a:solidFill>
                  <a:schemeClr val="tx1"/>
                </a:solidFill>
              </a:rPr>
              <a:t>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евентуалната</a:t>
            </a:r>
            <a:r>
              <a:rPr lang="ru-RU" sz="2400" b="1" i="1" dirty="0" smtClean="0">
                <a:solidFill>
                  <a:schemeClr val="tx1"/>
                </a:solidFill>
              </a:rPr>
              <a:t>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загуба</a:t>
            </a:r>
            <a:r>
              <a:rPr lang="ru-RU" sz="2400" b="1" i="1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от </a:t>
            </a:r>
            <a:r>
              <a:rPr lang="ru-RU" sz="2400" dirty="0" err="1" smtClean="0">
                <a:solidFill>
                  <a:schemeClr val="tx1"/>
                </a:solidFill>
              </a:rPr>
              <a:t>държането</a:t>
            </a:r>
            <a:r>
              <a:rPr lang="ru-RU" sz="2400" dirty="0" smtClean="0">
                <a:solidFill>
                  <a:schemeClr val="tx1"/>
                </a:solidFill>
              </a:rPr>
              <a:t> на актива в </a:t>
            </a:r>
            <a:r>
              <a:rPr lang="ru-RU" sz="2400" dirty="0" err="1" smtClean="0">
                <a:solidFill>
                  <a:schemeClr val="tx1"/>
                </a:solidFill>
              </a:rPr>
              <a:t>резултат</a:t>
            </a:r>
            <a:r>
              <a:rPr lang="ru-RU" sz="2400" dirty="0" smtClean="0">
                <a:solidFill>
                  <a:schemeClr val="tx1"/>
                </a:solidFill>
              </a:rPr>
              <a:t> на множество </a:t>
            </a:r>
            <a:r>
              <a:rPr lang="ru-RU" sz="2400" dirty="0" err="1" smtClean="0">
                <a:solidFill>
                  <a:schemeClr val="tx1"/>
                </a:solidFill>
              </a:rPr>
              <a:t>фактори</a:t>
            </a:r>
            <a:r>
              <a:rPr lang="ru-RU" sz="2400" dirty="0" smtClean="0">
                <a:solidFill>
                  <a:schemeClr val="tx1"/>
                </a:solidFill>
              </a:rPr>
              <a:t> и причини</a:t>
            </a:r>
            <a:r>
              <a:rPr lang="en-US" sz="2400" dirty="0" smtClean="0">
                <a:solidFill>
                  <a:schemeClr val="tx1"/>
                </a:solidFill>
              </a:rPr>
              <a:t> (</a:t>
            </a:r>
            <a:r>
              <a:rPr lang="bg-BG" sz="2400" b="1" dirty="0" err="1" smtClean="0">
                <a:solidFill>
                  <a:schemeClr val="tx1"/>
                </a:solidFill>
              </a:rPr>
              <a:t>Дт</a:t>
            </a:r>
            <a:r>
              <a:rPr lang="bg-BG" sz="2400" b="1" dirty="0" smtClean="0">
                <a:solidFill>
                  <a:schemeClr val="tx1"/>
                </a:solidFill>
              </a:rPr>
              <a:t> с/</a:t>
            </a:r>
            <a:r>
              <a:rPr lang="bg-BG" sz="2400" b="1" dirty="0" err="1" smtClean="0">
                <a:solidFill>
                  <a:schemeClr val="tx1"/>
                </a:solidFill>
              </a:rPr>
              <a:t>ка</a:t>
            </a:r>
            <a:r>
              <a:rPr lang="bg-BG" sz="2400" b="1" dirty="0" smtClean="0">
                <a:solidFill>
                  <a:schemeClr val="tx1"/>
                </a:solidFill>
              </a:rPr>
              <a:t> 7801/Кт с/</a:t>
            </a:r>
            <a:r>
              <a:rPr lang="bg-BG" sz="2400" b="1" dirty="0" err="1" smtClean="0">
                <a:solidFill>
                  <a:schemeClr val="tx1"/>
                </a:solidFill>
              </a:rPr>
              <a:t>ки</a:t>
            </a:r>
            <a:r>
              <a:rPr lang="bg-BG" sz="2400" b="1" dirty="0" smtClean="0">
                <a:solidFill>
                  <a:schemeClr val="tx1"/>
                </a:solidFill>
              </a:rPr>
              <a:t>  от раздел 2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r>
              <a:rPr lang="ru-RU" sz="2400" dirty="0" smtClean="0">
                <a:solidFill>
                  <a:schemeClr val="tx1"/>
                </a:solidFill>
              </a:rPr>
              <a:t>. </a:t>
            </a:r>
          </a:p>
          <a:p>
            <a:pPr algn="just">
              <a:buNone/>
            </a:pPr>
            <a:endParaRPr lang="ru-RU" sz="24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2. Преоценка - </a:t>
            </a:r>
            <a:r>
              <a:rPr lang="bg-BG" sz="2400" dirty="0" smtClean="0">
                <a:solidFill>
                  <a:schemeClr val="tx1"/>
                </a:solidFill>
              </a:rPr>
              <a:t>Преоценките се правят въз основа на </a:t>
            </a:r>
            <a:r>
              <a:rPr lang="bg-BG" sz="2400" b="1" i="1" dirty="0" smtClean="0">
                <a:solidFill>
                  <a:schemeClr val="tx1"/>
                </a:solidFill>
              </a:rPr>
              <a:t>справедливата стойност</a:t>
            </a:r>
            <a:r>
              <a:rPr lang="bg-BG" sz="2400" dirty="0" smtClean="0">
                <a:solidFill>
                  <a:schemeClr val="tx1"/>
                </a:solidFill>
              </a:rPr>
              <a:t>, която се влияе от пазарните условия </a:t>
            </a: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bg-BG" sz="2400" b="1" dirty="0" err="1" smtClean="0">
                <a:solidFill>
                  <a:schemeClr val="tx1"/>
                </a:solidFill>
              </a:rPr>
              <a:t>Дт</a:t>
            </a:r>
            <a:r>
              <a:rPr lang="bg-BG" sz="2400" b="1" dirty="0" smtClean="0">
                <a:solidFill>
                  <a:schemeClr val="tx1"/>
                </a:solidFill>
              </a:rPr>
              <a:t> с/</a:t>
            </a:r>
            <a:r>
              <a:rPr lang="bg-BG" sz="2400" b="1" dirty="0" err="1" smtClean="0">
                <a:solidFill>
                  <a:schemeClr val="tx1"/>
                </a:solidFill>
              </a:rPr>
              <a:t>ка</a:t>
            </a:r>
            <a:r>
              <a:rPr lang="bg-BG" sz="2400" b="1" dirty="0" smtClean="0">
                <a:solidFill>
                  <a:schemeClr val="tx1"/>
                </a:solidFill>
              </a:rPr>
              <a:t> 7801/Кт с/</a:t>
            </a:r>
            <a:r>
              <a:rPr lang="bg-BG" sz="2400" b="1" dirty="0" err="1" smtClean="0">
                <a:solidFill>
                  <a:schemeClr val="tx1"/>
                </a:solidFill>
              </a:rPr>
              <a:t>ки</a:t>
            </a:r>
            <a:r>
              <a:rPr lang="bg-BG" sz="2400" b="1" dirty="0" smtClean="0">
                <a:solidFill>
                  <a:schemeClr val="tx1"/>
                </a:solidFill>
              </a:rPr>
              <a:t>  от раздел 2 и </a:t>
            </a:r>
            <a:r>
              <a:rPr lang="bg-BG" sz="2400" b="1" dirty="0" err="1" smtClean="0">
                <a:solidFill>
                  <a:schemeClr val="tx1"/>
                </a:solidFill>
              </a:rPr>
              <a:t>Дт</a:t>
            </a:r>
            <a:r>
              <a:rPr lang="bg-BG" sz="2400" b="1" dirty="0" smtClean="0">
                <a:solidFill>
                  <a:schemeClr val="tx1"/>
                </a:solidFill>
              </a:rPr>
              <a:t> с/</a:t>
            </a:r>
            <a:r>
              <a:rPr lang="bg-BG" sz="2400" b="1" dirty="0" err="1" smtClean="0">
                <a:solidFill>
                  <a:schemeClr val="tx1"/>
                </a:solidFill>
              </a:rPr>
              <a:t>ки</a:t>
            </a:r>
            <a:r>
              <a:rPr lang="bg-BG" sz="2400" b="1" dirty="0" smtClean="0">
                <a:solidFill>
                  <a:schemeClr val="tx1"/>
                </a:solidFill>
              </a:rPr>
              <a:t> от раздел 2/Кт с/</a:t>
            </a:r>
            <a:r>
              <a:rPr lang="bg-BG" sz="2400" b="1" dirty="0" err="1" smtClean="0">
                <a:solidFill>
                  <a:schemeClr val="tx1"/>
                </a:solidFill>
              </a:rPr>
              <a:t>ка</a:t>
            </a:r>
            <a:r>
              <a:rPr lang="bg-BG" sz="2400" b="1" dirty="0" smtClean="0">
                <a:solidFill>
                  <a:schemeClr val="tx1"/>
                </a:solidFill>
              </a:rPr>
              <a:t> 7801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r>
              <a:rPr lang="bg-BG" sz="24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None/>
            </a:pPr>
            <a:endParaRPr lang="bg-BG" sz="24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3. Амортизация -  </a:t>
            </a:r>
            <a:r>
              <a:rPr lang="ru-RU" sz="2400" dirty="0" err="1" smtClean="0">
                <a:solidFill>
                  <a:schemeClr val="tx1"/>
                </a:solidFill>
              </a:rPr>
              <a:t>Начисляването</a:t>
            </a:r>
            <a:r>
              <a:rPr lang="ru-RU" sz="2400" dirty="0" smtClean="0">
                <a:solidFill>
                  <a:schemeClr val="tx1"/>
                </a:solidFill>
              </a:rPr>
              <a:t> на амортизации е </a:t>
            </a:r>
            <a:r>
              <a:rPr lang="ru-RU" sz="2400" dirty="0" err="1" smtClean="0">
                <a:solidFill>
                  <a:schemeClr val="tx1"/>
                </a:solidFill>
              </a:rPr>
              <a:t>насочено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най-вече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към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отразяването</a:t>
            </a:r>
            <a:r>
              <a:rPr lang="ru-RU" sz="2400" dirty="0" smtClean="0">
                <a:solidFill>
                  <a:schemeClr val="tx1"/>
                </a:solidFill>
              </a:rPr>
              <a:t> по систематичен начин на потока на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потреблението</a:t>
            </a:r>
            <a:r>
              <a:rPr lang="ru-RU" sz="2400" b="1" i="1" dirty="0" smtClean="0">
                <a:solidFill>
                  <a:schemeClr val="tx1"/>
                </a:solidFill>
              </a:rPr>
              <a:t>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на</a:t>
            </a:r>
            <a:r>
              <a:rPr lang="ru-RU" sz="2400" b="1" i="1" dirty="0" smtClean="0">
                <a:solidFill>
                  <a:schemeClr val="tx1"/>
                </a:solidFill>
              </a:rPr>
              <a:t>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икономическите</a:t>
            </a:r>
            <a:r>
              <a:rPr lang="ru-RU" sz="2400" b="1" i="1" dirty="0" smtClean="0">
                <a:solidFill>
                  <a:schemeClr val="tx1"/>
                </a:solidFill>
              </a:rPr>
              <a:t>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изгоди</a:t>
            </a:r>
            <a:r>
              <a:rPr lang="ru-RU" sz="2400" b="1" i="1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и потенциал на </a:t>
            </a:r>
            <a:r>
              <a:rPr lang="ru-RU" sz="2400" dirty="0" err="1" smtClean="0">
                <a:solidFill>
                  <a:schemeClr val="tx1"/>
                </a:solidFill>
              </a:rPr>
              <a:t>нефинансовия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дълготраен</a:t>
            </a:r>
            <a:r>
              <a:rPr lang="ru-RU" sz="2400" dirty="0" smtClean="0">
                <a:solidFill>
                  <a:schemeClr val="tx1"/>
                </a:solidFill>
              </a:rPr>
              <a:t> актив за периода от </a:t>
            </a:r>
            <a:r>
              <a:rPr lang="ru-RU" sz="2400" dirty="0" err="1" smtClean="0">
                <a:solidFill>
                  <a:schemeClr val="tx1"/>
                </a:solidFill>
              </a:rPr>
              <a:t>придобиването</a:t>
            </a:r>
            <a:r>
              <a:rPr lang="ru-RU" sz="2400" dirty="0" smtClean="0">
                <a:solidFill>
                  <a:schemeClr val="tx1"/>
                </a:solidFill>
              </a:rPr>
              <a:t> до </a:t>
            </a:r>
            <a:r>
              <a:rPr lang="ru-RU" sz="2400" dirty="0" err="1" smtClean="0">
                <a:solidFill>
                  <a:schemeClr val="tx1"/>
                </a:solidFill>
              </a:rPr>
              <a:t>неговото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отписване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(</a:t>
            </a:r>
            <a:r>
              <a:rPr lang="bg-BG" sz="2400" b="1" dirty="0" err="1" smtClean="0">
                <a:solidFill>
                  <a:schemeClr val="tx1"/>
                </a:solidFill>
              </a:rPr>
              <a:t>Дт</a:t>
            </a:r>
            <a:r>
              <a:rPr lang="bg-BG" sz="2400" b="1" dirty="0" smtClean="0">
                <a:solidFill>
                  <a:schemeClr val="tx1"/>
                </a:solidFill>
              </a:rPr>
              <a:t> с/</a:t>
            </a:r>
            <a:r>
              <a:rPr lang="bg-BG" sz="2400" b="1" dirty="0" err="1" smtClean="0">
                <a:solidFill>
                  <a:schemeClr val="tx1"/>
                </a:solidFill>
              </a:rPr>
              <a:t>ки</a:t>
            </a:r>
            <a:r>
              <a:rPr lang="bg-BG" sz="2400" b="1" dirty="0" smtClean="0">
                <a:solidFill>
                  <a:schemeClr val="tx1"/>
                </a:solidFill>
              </a:rPr>
              <a:t> от </a:t>
            </a:r>
            <a:r>
              <a:rPr lang="bg-BG" sz="2400" b="1" dirty="0" err="1" smtClean="0">
                <a:solidFill>
                  <a:schemeClr val="tx1"/>
                </a:solidFill>
              </a:rPr>
              <a:t>подгр</a:t>
            </a:r>
            <a:r>
              <a:rPr lang="bg-BG" sz="2400" b="1" dirty="0" smtClean="0">
                <a:solidFill>
                  <a:schemeClr val="tx1"/>
                </a:solidFill>
              </a:rPr>
              <a:t>. 603/Кт с/</a:t>
            </a:r>
            <a:r>
              <a:rPr lang="bg-BG" sz="2400" b="1" dirty="0" err="1" smtClean="0">
                <a:solidFill>
                  <a:schemeClr val="tx1"/>
                </a:solidFill>
              </a:rPr>
              <a:t>ки</a:t>
            </a:r>
            <a:r>
              <a:rPr lang="bg-BG" sz="2400" b="1" dirty="0" smtClean="0">
                <a:solidFill>
                  <a:schemeClr val="tx1"/>
                </a:solidFill>
              </a:rPr>
              <a:t> от гр. 24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r>
              <a:rPr lang="ru-RU" sz="2400" dirty="0" smtClean="0">
                <a:solidFill>
                  <a:schemeClr val="tx1"/>
                </a:solidFill>
              </a:rPr>
              <a:t>. </a:t>
            </a:r>
          </a:p>
          <a:p>
            <a:pPr algn="just">
              <a:buNone/>
            </a:pPr>
            <a:endParaRPr lang="bg-BG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10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812088" cy="64087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ClrTx/>
              <a:buSzPct val="100000"/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   </a:t>
            </a:r>
            <a:r>
              <a:rPr lang="ru-RU" sz="2400" b="1" dirty="0" err="1" smtClean="0">
                <a:solidFill>
                  <a:schemeClr val="tx1"/>
                </a:solidFill>
              </a:rPr>
              <a:t>Неамортизируеми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активи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а) </a:t>
            </a:r>
            <a:r>
              <a:rPr lang="ru-RU" sz="2000" b="1" i="1" u="sng" dirty="0" err="1" smtClean="0">
                <a:solidFill>
                  <a:schemeClr val="tx1"/>
                </a:solidFill>
              </a:rPr>
              <a:t>земи</a:t>
            </a:r>
            <a:r>
              <a:rPr lang="ru-RU" sz="2000" b="1" i="1" u="sng" dirty="0" smtClean="0">
                <a:solidFill>
                  <a:schemeClr val="tx1"/>
                </a:solidFill>
              </a:rPr>
              <a:t>, гори и </a:t>
            </a:r>
            <a:r>
              <a:rPr lang="ru-RU" sz="2000" b="1" i="1" u="sng" dirty="0" err="1" smtClean="0">
                <a:solidFill>
                  <a:schemeClr val="tx1"/>
                </a:solidFill>
              </a:rPr>
              <a:t>трайни</a:t>
            </a:r>
            <a:r>
              <a:rPr lang="ru-RU" sz="2000" b="1" i="1" u="sng" dirty="0" smtClean="0">
                <a:solidFill>
                  <a:schemeClr val="tx1"/>
                </a:solidFill>
              </a:rPr>
              <a:t> насаждения</a:t>
            </a:r>
            <a:r>
              <a:rPr lang="ru-RU" sz="2000" u="sng" dirty="0" smtClean="0">
                <a:solidFill>
                  <a:schemeClr val="tx1"/>
                </a:solidFill>
              </a:rPr>
              <a:t> </a:t>
            </a:r>
            <a:r>
              <a:rPr lang="ru-RU" sz="2000" i="1" dirty="0" smtClean="0">
                <a:solidFill>
                  <a:schemeClr val="tx1"/>
                </a:solidFill>
              </a:rPr>
              <a:t>-  с/</a:t>
            </a:r>
            <a:r>
              <a:rPr lang="ru-RU" sz="2000" i="1" dirty="0" err="1" smtClean="0">
                <a:solidFill>
                  <a:schemeClr val="tx1"/>
                </a:solidFill>
              </a:rPr>
              <a:t>ки</a:t>
            </a:r>
            <a:r>
              <a:rPr lang="ru-RU" sz="2000" i="1" dirty="0" smtClean="0">
                <a:solidFill>
                  <a:schemeClr val="tx1"/>
                </a:solidFill>
              </a:rPr>
              <a:t> 2201, 2010</a:t>
            </a:r>
            <a:r>
              <a:rPr lang="ru-RU" sz="2000" u="sng" dirty="0" smtClean="0">
                <a:solidFill>
                  <a:schemeClr val="tx1"/>
                </a:solidFill>
              </a:rPr>
              <a:t>; </a:t>
            </a:r>
            <a:endParaRPr lang="ru-RU" sz="2000" i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б) </a:t>
            </a:r>
            <a:r>
              <a:rPr lang="ru-RU" sz="2000" dirty="0" err="1" smtClean="0">
                <a:solidFill>
                  <a:schemeClr val="tx1"/>
                </a:solidFill>
              </a:rPr>
              <a:t>активи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u="sng" dirty="0" smtClean="0">
                <a:solidFill>
                  <a:schemeClr val="tx1"/>
                </a:solidFill>
              </a:rPr>
              <a:t>с </a:t>
            </a:r>
            <a:r>
              <a:rPr lang="ru-RU" sz="2000" b="1" i="1" u="sng" dirty="0" err="1" smtClean="0">
                <a:solidFill>
                  <a:schemeClr val="tx1"/>
                </a:solidFill>
              </a:rPr>
              <a:t>историческа</a:t>
            </a:r>
            <a:r>
              <a:rPr lang="ru-RU" sz="2000" b="1" i="1" u="sng" dirty="0" smtClean="0">
                <a:solidFill>
                  <a:schemeClr val="tx1"/>
                </a:solidFill>
              </a:rPr>
              <a:t> и </a:t>
            </a:r>
            <a:r>
              <a:rPr lang="ru-RU" sz="2000" b="1" i="1" u="sng" dirty="0" err="1" smtClean="0">
                <a:solidFill>
                  <a:schemeClr val="tx1"/>
                </a:solidFill>
              </a:rPr>
              <a:t>художествена</a:t>
            </a:r>
            <a:r>
              <a:rPr lang="ru-RU" sz="2000" b="1" i="1" u="sng" dirty="0" smtClean="0">
                <a:solidFill>
                  <a:schemeClr val="tx1"/>
                </a:solidFill>
              </a:rPr>
              <a:t> </a:t>
            </a:r>
            <a:r>
              <a:rPr lang="ru-RU" sz="2000" b="1" i="1" u="sng" dirty="0" err="1" smtClean="0">
                <a:solidFill>
                  <a:schemeClr val="tx1"/>
                </a:solidFill>
              </a:rPr>
              <a:t>стойност</a:t>
            </a:r>
            <a:r>
              <a:rPr lang="ru-RU" sz="2000" b="1" i="1" u="sng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(</a:t>
            </a:r>
            <a:r>
              <a:rPr lang="ru-RU" sz="2000" dirty="0" err="1" smtClean="0">
                <a:solidFill>
                  <a:schemeClr val="tx1"/>
                </a:solidFill>
              </a:rPr>
              <a:t>включително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музейни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експонати</a:t>
            </a:r>
            <a:r>
              <a:rPr lang="ru-RU" sz="2000" dirty="0" smtClean="0">
                <a:solidFill>
                  <a:schemeClr val="tx1"/>
                </a:solidFill>
              </a:rPr>
              <a:t>) – </a:t>
            </a:r>
            <a:r>
              <a:rPr lang="ru-RU" sz="2000" i="1" dirty="0" smtClean="0">
                <a:solidFill>
                  <a:schemeClr val="tx1"/>
                </a:solidFill>
              </a:rPr>
              <a:t>с/</a:t>
            </a:r>
            <a:r>
              <a:rPr lang="ru-RU" sz="2000" i="1" dirty="0" err="1" smtClean="0">
                <a:solidFill>
                  <a:schemeClr val="tx1"/>
                </a:solidFill>
              </a:rPr>
              <a:t>ка</a:t>
            </a:r>
            <a:r>
              <a:rPr lang="ru-RU" sz="2000" i="1" dirty="0" smtClean="0">
                <a:solidFill>
                  <a:schemeClr val="tx1"/>
                </a:solidFill>
              </a:rPr>
              <a:t> 2203; </a:t>
            </a:r>
          </a:p>
          <a:p>
            <a:pPr marL="0" indent="0" algn="just"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в)</a:t>
            </a:r>
            <a:r>
              <a:rPr lang="bg-BG" sz="2000" b="1" i="1" dirty="0" smtClean="0">
                <a:solidFill>
                  <a:schemeClr val="tx1"/>
                </a:solidFill>
              </a:rPr>
              <a:t> </a:t>
            </a:r>
            <a:r>
              <a:rPr lang="bg-BG" sz="2000" b="1" i="1" u="sng" dirty="0" smtClean="0">
                <a:solidFill>
                  <a:schemeClr val="tx1"/>
                </a:solidFill>
              </a:rPr>
              <a:t>книги </a:t>
            </a:r>
            <a:r>
              <a:rPr lang="bg-BG" sz="2000" dirty="0" smtClean="0">
                <a:solidFill>
                  <a:schemeClr val="tx1"/>
                </a:solidFill>
              </a:rPr>
              <a:t>в библиотеките – </a:t>
            </a:r>
            <a:r>
              <a:rPr lang="bg-BG" sz="2000" i="1" dirty="0" smtClean="0">
                <a:solidFill>
                  <a:schemeClr val="tx1"/>
                </a:solidFill>
              </a:rPr>
              <a:t>с/</a:t>
            </a:r>
            <a:r>
              <a:rPr lang="bg-BG" sz="2000" i="1" dirty="0" err="1" smtClean="0">
                <a:solidFill>
                  <a:schemeClr val="tx1"/>
                </a:solidFill>
              </a:rPr>
              <a:t>ка</a:t>
            </a:r>
            <a:r>
              <a:rPr lang="bg-BG" sz="2000" i="1" dirty="0" smtClean="0">
                <a:solidFill>
                  <a:schemeClr val="tx1"/>
                </a:solidFill>
              </a:rPr>
              <a:t> 2204; </a:t>
            </a:r>
          </a:p>
          <a:p>
            <a:pPr marL="0" indent="0" algn="just"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г) </a:t>
            </a:r>
            <a:r>
              <a:rPr lang="ru-RU" sz="2000" dirty="0" err="1" smtClean="0">
                <a:solidFill>
                  <a:schemeClr val="tx1"/>
                </a:solidFill>
              </a:rPr>
              <a:t>активи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b="1" i="1" u="sng" dirty="0" smtClean="0">
                <a:solidFill>
                  <a:schemeClr val="tx1"/>
                </a:solidFill>
              </a:rPr>
              <a:t>в </a:t>
            </a:r>
            <a:r>
              <a:rPr lang="ru-RU" sz="2000" b="1" i="1" u="sng" dirty="0" err="1" smtClean="0">
                <a:solidFill>
                  <a:schemeClr val="tx1"/>
                </a:solidFill>
              </a:rPr>
              <a:t>процес</a:t>
            </a:r>
            <a:r>
              <a:rPr lang="ru-RU" sz="2000" b="1" i="1" u="sng" dirty="0" smtClean="0">
                <a:solidFill>
                  <a:schemeClr val="tx1"/>
                </a:solidFill>
              </a:rPr>
              <a:t> на </a:t>
            </a:r>
            <a:r>
              <a:rPr lang="ru-RU" sz="2000" b="1" i="1" u="sng" dirty="0" err="1" smtClean="0">
                <a:solidFill>
                  <a:schemeClr val="tx1"/>
                </a:solidFill>
              </a:rPr>
              <a:t>придобиване</a:t>
            </a:r>
            <a:r>
              <a:rPr lang="ru-RU" sz="2000" b="1" i="1" u="sng" dirty="0" smtClean="0">
                <a:solidFill>
                  <a:schemeClr val="tx1"/>
                </a:solidFill>
              </a:rPr>
              <a:t> – </a:t>
            </a:r>
            <a:r>
              <a:rPr lang="ru-RU" sz="2000" i="1" dirty="0" smtClean="0">
                <a:solidFill>
                  <a:schemeClr val="tx1"/>
                </a:solidFill>
              </a:rPr>
              <a:t>с/</a:t>
            </a:r>
            <a:r>
              <a:rPr lang="ru-RU" sz="2000" i="1" dirty="0" err="1" smtClean="0">
                <a:solidFill>
                  <a:schemeClr val="tx1"/>
                </a:solidFill>
              </a:rPr>
              <a:t>ки</a:t>
            </a:r>
            <a:r>
              <a:rPr lang="ru-RU" sz="2000" i="1" dirty="0" smtClean="0">
                <a:solidFill>
                  <a:schemeClr val="tx1"/>
                </a:solidFill>
              </a:rPr>
              <a:t> 2071, 2079, 2107; </a:t>
            </a:r>
          </a:p>
          <a:p>
            <a:pPr marL="0" indent="0" algn="just"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д) </a:t>
            </a:r>
            <a:r>
              <a:rPr lang="ru-RU" sz="2000" dirty="0" err="1" smtClean="0">
                <a:solidFill>
                  <a:schemeClr val="tx1"/>
                </a:solidFill>
              </a:rPr>
              <a:t>придобити</a:t>
            </a:r>
            <a:r>
              <a:rPr lang="ru-RU" sz="2000" dirty="0" smtClean="0">
                <a:solidFill>
                  <a:schemeClr val="tx1"/>
                </a:solidFill>
              </a:rPr>
              <a:t> и </a:t>
            </a:r>
            <a:r>
              <a:rPr lang="ru-RU" sz="2000" b="1" i="1" u="sng" dirty="0" smtClean="0">
                <a:solidFill>
                  <a:schemeClr val="tx1"/>
                </a:solidFill>
              </a:rPr>
              <a:t>временно </a:t>
            </a:r>
            <a:r>
              <a:rPr lang="ru-RU" sz="2000" b="1" i="1" u="sng" dirty="0" err="1" smtClean="0">
                <a:solidFill>
                  <a:schemeClr val="tx1"/>
                </a:solidFill>
              </a:rPr>
              <a:t>съхранявани</a:t>
            </a:r>
            <a:r>
              <a:rPr lang="ru-RU" sz="2000" b="1" i="1" u="sng" dirty="0" smtClean="0">
                <a:solidFill>
                  <a:schemeClr val="tx1"/>
                </a:solidFill>
              </a:rPr>
              <a:t> от </a:t>
            </a:r>
            <a:r>
              <a:rPr lang="ru-RU" sz="2000" b="1" i="1" u="sng" dirty="0" err="1" smtClean="0">
                <a:solidFill>
                  <a:schemeClr val="tx1"/>
                </a:solidFill>
              </a:rPr>
              <a:t>бюджетна</a:t>
            </a:r>
            <a:r>
              <a:rPr lang="ru-RU" sz="2000" b="1" i="1" u="sng" dirty="0" smtClean="0">
                <a:solidFill>
                  <a:schemeClr val="tx1"/>
                </a:solidFill>
              </a:rPr>
              <a:t> организация </a:t>
            </a:r>
            <a:r>
              <a:rPr lang="ru-RU" sz="2000" b="1" i="1" u="sng" dirty="0" err="1" smtClean="0">
                <a:solidFill>
                  <a:schemeClr val="tx1"/>
                </a:solidFill>
              </a:rPr>
              <a:t>нефинансови</a:t>
            </a:r>
            <a:r>
              <a:rPr lang="ru-RU" sz="2000" b="1" i="1" u="sng" dirty="0" smtClean="0">
                <a:solidFill>
                  <a:schemeClr val="tx1"/>
                </a:solidFill>
              </a:rPr>
              <a:t> </a:t>
            </a:r>
            <a:r>
              <a:rPr lang="ru-RU" sz="2000" b="1" i="1" u="sng" dirty="0" err="1" smtClean="0">
                <a:solidFill>
                  <a:schemeClr val="tx1"/>
                </a:solidFill>
              </a:rPr>
              <a:t>дълготрайни</a:t>
            </a:r>
            <a:r>
              <a:rPr lang="ru-RU" sz="2000" b="1" i="1" u="sng" dirty="0" smtClean="0">
                <a:solidFill>
                  <a:schemeClr val="tx1"/>
                </a:solidFill>
              </a:rPr>
              <a:t> </a:t>
            </a:r>
            <a:r>
              <a:rPr lang="ru-RU" sz="2000" b="1" i="1" u="sng" dirty="0" err="1" smtClean="0">
                <a:solidFill>
                  <a:schemeClr val="tx1"/>
                </a:solidFill>
              </a:rPr>
              <a:t>активи</a:t>
            </a:r>
            <a:r>
              <a:rPr lang="ru-RU" sz="2000" b="1" i="1" u="sng" dirty="0" smtClean="0">
                <a:solidFill>
                  <a:schemeClr val="tx1"/>
                </a:solidFill>
              </a:rPr>
              <a:t>, </a:t>
            </a:r>
            <a:r>
              <a:rPr lang="ru-RU" sz="2000" b="1" i="1" u="sng" dirty="0" err="1" smtClean="0">
                <a:solidFill>
                  <a:schemeClr val="tx1"/>
                </a:solidFill>
              </a:rPr>
              <a:t>които</a:t>
            </a:r>
            <a:r>
              <a:rPr lang="ru-RU" sz="2000" b="1" i="1" u="sng" dirty="0" smtClean="0">
                <a:solidFill>
                  <a:schemeClr val="tx1"/>
                </a:solidFill>
              </a:rPr>
              <a:t> подлежат на </a:t>
            </a:r>
            <a:r>
              <a:rPr lang="ru-RU" sz="2000" b="1" i="1" u="sng" dirty="0" err="1" smtClean="0">
                <a:solidFill>
                  <a:schemeClr val="tx1"/>
                </a:solidFill>
              </a:rPr>
              <a:t>разпределение</a:t>
            </a:r>
            <a:r>
              <a:rPr lang="ru-RU" sz="2000" b="1" i="1" u="sng" dirty="0" smtClean="0">
                <a:solidFill>
                  <a:schemeClr val="tx1"/>
                </a:solidFill>
              </a:rPr>
              <a:t>/</a:t>
            </a:r>
            <a:r>
              <a:rPr lang="ru-RU" sz="2000" dirty="0" err="1" smtClean="0">
                <a:solidFill>
                  <a:schemeClr val="tx1"/>
                </a:solidFill>
              </a:rPr>
              <a:t>предоставяне</a:t>
            </a:r>
            <a:r>
              <a:rPr lang="ru-RU" sz="2000" dirty="0" smtClean="0">
                <a:solidFill>
                  <a:schemeClr val="tx1"/>
                </a:solidFill>
              </a:rPr>
              <a:t>/</a:t>
            </a:r>
            <a:r>
              <a:rPr lang="ru-RU" sz="2000" dirty="0" err="1" smtClean="0">
                <a:solidFill>
                  <a:schemeClr val="tx1"/>
                </a:solidFill>
              </a:rPr>
              <a:t>прехвърляне</a:t>
            </a:r>
            <a:r>
              <a:rPr lang="ru-RU" sz="2000" dirty="0" smtClean="0">
                <a:solidFill>
                  <a:schemeClr val="tx1"/>
                </a:solidFill>
              </a:rPr>
              <a:t> на </a:t>
            </a:r>
            <a:r>
              <a:rPr lang="ru-RU" sz="2000" dirty="0" err="1" smtClean="0">
                <a:solidFill>
                  <a:schemeClr val="tx1"/>
                </a:solidFill>
              </a:rPr>
              <a:t>други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бюджетни</a:t>
            </a:r>
            <a:r>
              <a:rPr lang="ru-RU" sz="2000" dirty="0" smtClean="0">
                <a:solidFill>
                  <a:schemeClr val="tx1"/>
                </a:solidFill>
              </a:rPr>
              <a:t> организации, </a:t>
            </a:r>
            <a:r>
              <a:rPr lang="ru-RU" sz="2000" dirty="0" err="1" smtClean="0">
                <a:solidFill>
                  <a:schemeClr val="tx1"/>
                </a:solidFill>
              </a:rPr>
              <a:t>включително</a:t>
            </a:r>
            <a:r>
              <a:rPr lang="ru-RU" sz="2000" dirty="0" smtClean="0">
                <a:solidFill>
                  <a:schemeClr val="tx1"/>
                </a:solidFill>
              </a:rPr>
              <a:t> в </a:t>
            </a:r>
            <a:r>
              <a:rPr lang="ru-RU" sz="2000" dirty="0" err="1" smtClean="0">
                <a:solidFill>
                  <a:schemeClr val="tx1"/>
                </a:solidFill>
              </a:rPr>
              <a:t>рамките</a:t>
            </a:r>
            <a:r>
              <a:rPr lang="ru-RU" sz="2000" dirty="0" smtClean="0">
                <a:solidFill>
                  <a:schemeClr val="tx1"/>
                </a:solidFill>
              </a:rPr>
              <a:t> на </a:t>
            </a:r>
            <a:r>
              <a:rPr lang="ru-RU" sz="2000" dirty="0" err="1" smtClean="0">
                <a:solidFill>
                  <a:schemeClr val="tx1"/>
                </a:solidFill>
              </a:rPr>
              <a:t>първостепенната</a:t>
            </a:r>
            <a:r>
              <a:rPr lang="ru-RU" sz="2000" dirty="0" smtClean="0">
                <a:solidFill>
                  <a:schemeClr val="tx1"/>
                </a:solidFill>
              </a:rPr>
              <a:t> система/ДВУ/БАН; </a:t>
            </a:r>
          </a:p>
          <a:p>
            <a:pPr marL="0" indent="0" algn="just"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е) </a:t>
            </a:r>
            <a:r>
              <a:rPr lang="ru-RU" sz="2000" dirty="0" err="1" smtClean="0">
                <a:solidFill>
                  <a:schemeClr val="tx1"/>
                </a:solidFill>
              </a:rPr>
              <a:t>приети</a:t>
            </a:r>
            <a:r>
              <a:rPr lang="ru-RU" sz="2000" dirty="0" smtClean="0">
                <a:solidFill>
                  <a:schemeClr val="tx1"/>
                </a:solidFill>
              </a:rPr>
              <a:t> от </a:t>
            </a:r>
            <a:r>
              <a:rPr lang="ru-RU" sz="2000" dirty="0" err="1" smtClean="0">
                <a:solidFill>
                  <a:schemeClr val="tx1"/>
                </a:solidFill>
              </a:rPr>
              <a:t>държавен</a:t>
            </a:r>
            <a:r>
              <a:rPr lang="ru-RU" sz="2000" dirty="0" smtClean="0">
                <a:solidFill>
                  <a:schemeClr val="tx1"/>
                </a:solidFill>
              </a:rPr>
              <a:t>/</a:t>
            </a:r>
            <a:r>
              <a:rPr lang="ru-RU" sz="2000" dirty="0" err="1" smtClean="0">
                <a:solidFill>
                  <a:schemeClr val="tx1"/>
                </a:solidFill>
              </a:rPr>
              <a:t>общински</a:t>
            </a:r>
            <a:r>
              <a:rPr lang="ru-RU" sz="2000" dirty="0" smtClean="0">
                <a:solidFill>
                  <a:schemeClr val="tx1"/>
                </a:solidFill>
              </a:rPr>
              <a:t> орган за временно </a:t>
            </a:r>
            <a:r>
              <a:rPr lang="ru-RU" sz="2000" dirty="0" err="1" smtClean="0">
                <a:solidFill>
                  <a:schemeClr val="tx1"/>
                </a:solidFill>
              </a:rPr>
              <a:t>съхранение</a:t>
            </a:r>
            <a:r>
              <a:rPr lang="ru-RU" sz="2000" dirty="0" smtClean="0">
                <a:solidFill>
                  <a:schemeClr val="tx1"/>
                </a:solidFill>
              </a:rPr>
              <a:t>, управление и </a:t>
            </a:r>
            <a:r>
              <a:rPr lang="ru-RU" sz="2000" dirty="0" err="1" smtClean="0">
                <a:solidFill>
                  <a:schemeClr val="tx1"/>
                </a:solidFill>
              </a:rPr>
              <a:t>продажба</a:t>
            </a:r>
            <a:r>
              <a:rPr lang="ru-RU" sz="2000" dirty="0" smtClean="0">
                <a:solidFill>
                  <a:schemeClr val="tx1"/>
                </a:solidFill>
              </a:rPr>
              <a:t> (или друга реализация) </a:t>
            </a:r>
            <a:r>
              <a:rPr lang="ru-RU" sz="2000" u="sng" dirty="0" smtClean="0">
                <a:solidFill>
                  <a:schemeClr val="tx1"/>
                </a:solidFill>
              </a:rPr>
              <a:t>на </a:t>
            </a:r>
            <a:r>
              <a:rPr lang="ru-RU" sz="2000" b="1" i="1" u="sng" dirty="0" err="1" smtClean="0">
                <a:solidFill>
                  <a:schemeClr val="tx1"/>
                </a:solidFill>
              </a:rPr>
              <a:t>конфискувани</a:t>
            </a:r>
            <a:r>
              <a:rPr lang="ru-RU" sz="2000" b="1" i="1" u="sng" dirty="0" smtClean="0">
                <a:solidFill>
                  <a:schemeClr val="tx1"/>
                </a:solidFill>
              </a:rPr>
              <a:t>, </a:t>
            </a:r>
            <a:r>
              <a:rPr lang="ru-RU" sz="2000" b="1" i="1" u="sng" dirty="0" err="1" smtClean="0">
                <a:solidFill>
                  <a:schemeClr val="tx1"/>
                </a:solidFill>
              </a:rPr>
              <a:t>отнети</a:t>
            </a:r>
            <a:r>
              <a:rPr lang="ru-RU" sz="2000" b="1" i="1" u="sng" dirty="0" smtClean="0">
                <a:solidFill>
                  <a:schemeClr val="tx1"/>
                </a:solidFill>
              </a:rPr>
              <a:t> и </a:t>
            </a:r>
            <a:r>
              <a:rPr lang="ru-RU" sz="2000" b="1" i="1" u="sng" dirty="0" err="1" smtClean="0">
                <a:solidFill>
                  <a:schemeClr val="tx1"/>
                </a:solidFill>
              </a:rPr>
              <a:t>изоставени</a:t>
            </a:r>
            <a:r>
              <a:rPr lang="ru-RU" sz="2000" b="1" i="1" u="sng" dirty="0" smtClean="0">
                <a:solidFill>
                  <a:schemeClr val="tx1"/>
                </a:solidFill>
              </a:rPr>
              <a:t> в </a:t>
            </a:r>
            <a:r>
              <a:rPr lang="ru-RU" sz="2000" b="1" i="1" u="sng" dirty="0" err="1" smtClean="0">
                <a:solidFill>
                  <a:schemeClr val="tx1"/>
                </a:solidFill>
              </a:rPr>
              <a:t>полза</a:t>
            </a:r>
            <a:r>
              <a:rPr lang="ru-RU" sz="2000" b="1" i="1" u="sng" dirty="0" smtClean="0">
                <a:solidFill>
                  <a:schemeClr val="tx1"/>
                </a:solidFill>
              </a:rPr>
              <a:t> на </a:t>
            </a:r>
            <a:r>
              <a:rPr lang="ru-RU" sz="2000" b="1" i="1" u="sng" dirty="0" err="1" smtClean="0">
                <a:solidFill>
                  <a:schemeClr val="tx1"/>
                </a:solidFill>
              </a:rPr>
              <a:t>държавата</a:t>
            </a:r>
            <a:r>
              <a:rPr lang="ru-RU" sz="2000" b="1" i="1" u="sng" dirty="0" smtClean="0">
                <a:solidFill>
                  <a:schemeClr val="tx1"/>
                </a:solidFill>
              </a:rPr>
              <a:t>/</a:t>
            </a:r>
            <a:r>
              <a:rPr lang="ru-RU" sz="2000" b="1" i="1" u="sng" dirty="0" err="1" smtClean="0">
                <a:solidFill>
                  <a:schemeClr val="tx1"/>
                </a:solidFill>
              </a:rPr>
              <a:t>общината</a:t>
            </a:r>
            <a:r>
              <a:rPr lang="ru-RU" sz="2000" b="1" i="1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нефинансови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дълготрайни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активи</a:t>
            </a:r>
            <a:r>
              <a:rPr lang="ru-RU" sz="2000" dirty="0" smtClean="0">
                <a:solidFill>
                  <a:schemeClr val="tx1"/>
                </a:solidFill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</a:rPr>
              <a:t>включително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придобити</a:t>
            </a:r>
            <a:r>
              <a:rPr lang="ru-RU" sz="2000" dirty="0" smtClean="0">
                <a:solidFill>
                  <a:schemeClr val="tx1"/>
                </a:solidFill>
              </a:rPr>
              <a:t> от </a:t>
            </a:r>
            <a:r>
              <a:rPr lang="ru-RU" sz="2000" dirty="0" err="1" smtClean="0">
                <a:solidFill>
                  <a:schemeClr val="tx1"/>
                </a:solidFill>
              </a:rPr>
              <a:t>държавата</a:t>
            </a:r>
            <a:r>
              <a:rPr lang="ru-RU" sz="2000" dirty="0" smtClean="0">
                <a:solidFill>
                  <a:schemeClr val="tx1"/>
                </a:solidFill>
              </a:rPr>
              <a:t>/</a:t>
            </a:r>
            <a:r>
              <a:rPr lang="ru-RU" sz="2000" dirty="0" err="1" smtClean="0">
                <a:solidFill>
                  <a:schemeClr val="tx1"/>
                </a:solidFill>
              </a:rPr>
              <a:t>общината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такива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активи</a:t>
            </a:r>
            <a:r>
              <a:rPr lang="ru-RU" sz="2000" dirty="0" smtClean="0">
                <a:solidFill>
                  <a:schemeClr val="tx1"/>
                </a:solidFill>
              </a:rPr>
              <a:t> на </a:t>
            </a:r>
            <a:r>
              <a:rPr lang="ru-RU" sz="2000" dirty="0" err="1" smtClean="0">
                <a:solidFill>
                  <a:schemeClr val="tx1"/>
                </a:solidFill>
              </a:rPr>
              <a:t>нейни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длъжници</a:t>
            </a:r>
            <a:r>
              <a:rPr lang="ru-RU" sz="2000" dirty="0" smtClean="0">
                <a:solidFill>
                  <a:schemeClr val="tx1"/>
                </a:solidFill>
              </a:rPr>
              <a:t> в </a:t>
            </a:r>
            <a:r>
              <a:rPr lang="ru-RU" sz="2000" dirty="0" err="1" smtClean="0">
                <a:solidFill>
                  <a:schemeClr val="tx1"/>
                </a:solidFill>
              </a:rPr>
              <a:t>производството</a:t>
            </a:r>
            <a:r>
              <a:rPr lang="ru-RU" sz="2000" dirty="0" smtClean="0">
                <a:solidFill>
                  <a:schemeClr val="tx1"/>
                </a:solidFill>
              </a:rPr>
              <a:t> по </a:t>
            </a:r>
            <a:r>
              <a:rPr lang="ru-RU" sz="2000" dirty="0" err="1" smtClean="0">
                <a:solidFill>
                  <a:schemeClr val="tx1"/>
                </a:solidFill>
              </a:rPr>
              <a:t>несъстоятелност</a:t>
            </a:r>
            <a:r>
              <a:rPr lang="ru-RU" sz="2000" dirty="0" smtClean="0">
                <a:solidFill>
                  <a:schemeClr val="tx1"/>
                </a:solidFill>
              </a:rPr>
              <a:t>;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ж) </a:t>
            </a:r>
            <a:r>
              <a:rPr lang="ru-RU" sz="2000" dirty="0" err="1" smtClean="0">
                <a:solidFill>
                  <a:schemeClr val="tx1"/>
                </a:solidFill>
              </a:rPr>
              <a:t>нефинансови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дълготрайни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активи</a:t>
            </a:r>
            <a:r>
              <a:rPr lang="ru-RU" sz="2000" dirty="0" smtClean="0">
                <a:solidFill>
                  <a:schemeClr val="tx1"/>
                </a:solidFill>
              </a:rPr>
              <a:t>, </a:t>
            </a:r>
            <a:r>
              <a:rPr lang="ru-RU" sz="2000" b="1" i="1" u="sng" dirty="0" err="1" smtClean="0">
                <a:solidFill>
                  <a:schemeClr val="tx1"/>
                </a:solidFill>
              </a:rPr>
              <a:t>които</a:t>
            </a:r>
            <a:r>
              <a:rPr lang="ru-RU" sz="2000" b="1" i="1" u="sng" dirty="0" smtClean="0">
                <a:solidFill>
                  <a:schemeClr val="tx1"/>
                </a:solidFill>
              </a:rPr>
              <a:t> </a:t>
            </a:r>
            <a:r>
              <a:rPr lang="ru-RU" sz="2000" b="1" i="1" u="sng" dirty="0" err="1" smtClean="0">
                <a:solidFill>
                  <a:schemeClr val="tx1"/>
                </a:solidFill>
              </a:rPr>
              <a:t>са</a:t>
            </a:r>
            <a:r>
              <a:rPr lang="ru-RU" sz="2000" b="1" i="1" u="sng" dirty="0" smtClean="0">
                <a:solidFill>
                  <a:schemeClr val="tx1"/>
                </a:solidFill>
              </a:rPr>
              <a:t> в </a:t>
            </a:r>
            <a:r>
              <a:rPr lang="ru-RU" sz="2000" b="1" i="1" u="sng" dirty="0" err="1" smtClean="0">
                <a:solidFill>
                  <a:schemeClr val="tx1"/>
                </a:solidFill>
              </a:rPr>
              <a:t>процес</a:t>
            </a:r>
            <a:r>
              <a:rPr lang="ru-RU" sz="2000" b="1" i="1" u="sng" dirty="0" smtClean="0">
                <a:solidFill>
                  <a:schemeClr val="tx1"/>
                </a:solidFill>
              </a:rPr>
              <a:t> на реализация </a:t>
            </a:r>
            <a:r>
              <a:rPr lang="ru-RU" sz="2000" b="1" dirty="0" smtClean="0">
                <a:solidFill>
                  <a:schemeClr val="tx1"/>
                </a:solidFill>
              </a:rPr>
              <a:t>(</a:t>
            </a:r>
            <a:r>
              <a:rPr lang="ru-RU" sz="2000" b="1" dirty="0" err="1" smtClean="0">
                <a:solidFill>
                  <a:schemeClr val="tx1"/>
                </a:solidFill>
              </a:rPr>
              <a:t>включително</a:t>
            </a:r>
            <a:r>
              <a:rPr lang="ru-RU" sz="2000" b="1" dirty="0" smtClean="0">
                <a:solidFill>
                  <a:schemeClr val="tx1"/>
                </a:solidFill>
              </a:rPr>
              <a:t> и при ликвидация </a:t>
            </a:r>
            <a:r>
              <a:rPr lang="ru-RU" sz="2000" b="1" i="1" dirty="0" smtClean="0">
                <a:solidFill>
                  <a:schemeClr val="tx1"/>
                </a:solidFill>
              </a:rPr>
              <a:t>на </a:t>
            </a:r>
            <a:r>
              <a:rPr lang="ru-RU" sz="2000" b="1" i="1" dirty="0" err="1" smtClean="0">
                <a:solidFill>
                  <a:schemeClr val="tx1"/>
                </a:solidFill>
              </a:rPr>
              <a:t>съответните</a:t>
            </a:r>
            <a:r>
              <a:rPr lang="ru-RU" sz="2000" b="1" i="1" dirty="0" smtClean="0">
                <a:solidFill>
                  <a:schemeClr val="tx1"/>
                </a:solidFill>
              </a:rPr>
              <a:t> </a:t>
            </a:r>
            <a:r>
              <a:rPr lang="ru-RU" sz="2000" b="1" i="1" dirty="0" err="1" smtClean="0">
                <a:solidFill>
                  <a:schemeClr val="tx1"/>
                </a:solidFill>
              </a:rPr>
              <a:t>дейности</a:t>
            </a:r>
            <a:r>
              <a:rPr lang="ru-RU" sz="2000" b="1" i="1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и </a:t>
            </a:r>
            <a:r>
              <a:rPr lang="ru-RU" sz="2000" dirty="0" err="1" smtClean="0">
                <a:solidFill>
                  <a:schemeClr val="tx1"/>
                </a:solidFill>
              </a:rPr>
              <a:t>обособени</a:t>
            </a:r>
            <a:r>
              <a:rPr lang="ru-RU" sz="2000" dirty="0" smtClean="0">
                <a:solidFill>
                  <a:schemeClr val="tx1"/>
                </a:solidFill>
              </a:rPr>
              <a:t> звена); </a:t>
            </a:r>
          </a:p>
          <a:p>
            <a:pPr marL="0" indent="0" algn="just"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0" lvl="0" indent="0" algn="just">
              <a:buClrTx/>
              <a:buSzPct val="100000"/>
              <a:buNone/>
            </a:pPr>
            <a:endParaRPr lang="bg-BG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0071981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85728"/>
            <a:ext cx="8750206" cy="60007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b="1" dirty="0" smtClean="0">
                <a:solidFill>
                  <a:schemeClr val="tx1"/>
                </a:solidFill>
              </a:rPr>
              <a:t>     </a:t>
            </a:r>
            <a:r>
              <a:rPr lang="ru-RU" b="1" dirty="0" err="1" smtClean="0">
                <a:solidFill>
                  <a:schemeClr val="tx1"/>
                </a:solidFill>
              </a:rPr>
              <a:t>з</a:t>
            </a:r>
            <a:r>
              <a:rPr lang="ru-RU" sz="3800" b="1" dirty="0" smtClean="0">
                <a:solidFill>
                  <a:schemeClr val="tx1"/>
                </a:solidFill>
              </a:rPr>
              <a:t>) </a:t>
            </a:r>
            <a:r>
              <a:rPr lang="ru-RU" sz="3800" b="1" i="1" u="sng" dirty="0" err="1" smtClean="0">
                <a:solidFill>
                  <a:schemeClr val="tx1"/>
                </a:solidFill>
              </a:rPr>
              <a:t>трайно</a:t>
            </a:r>
            <a:r>
              <a:rPr lang="ru-RU" sz="3800" b="1" i="1" u="sng" dirty="0" smtClean="0">
                <a:solidFill>
                  <a:schemeClr val="tx1"/>
                </a:solidFill>
              </a:rPr>
              <a:t> </a:t>
            </a:r>
            <a:r>
              <a:rPr lang="ru-RU" sz="3800" b="1" i="1" u="sng" dirty="0" err="1" smtClean="0">
                <a:solidFill>
                  <a:schemeClr val="tx1"/>
                </a:solidFill>
              </a:rPr>
              <a:t>неупотребявани</a:t>
            </a:r>
            <a:r>
              <a:rPr lang="ru-RU" sz="3800" b="1" i="1" u="sng" dirty="0" smtClean="0">
                <a:solidFill>
                  <a:schemeClr val="tx1"/>
                </a:solidFill>
              </a:rPr>
              <a:t> в </a:t>
            </a:r>
            <a:r>
              <a:rPr lang="ru-RU" sz="3800" b="1" i="1" u="sng" dirty="0" err="1" smtClean="0">
                <a:solidFill>
                  <a:schemeClr val="tx1"/>
                </a:solidFill>
              </a:rPr>
              <a:t>дейността</a:t>
            </a:r>
            <a:r>
              <a:rPr lang="ru-RU" sz="3800" b="1" i="1" u="sng" dirty="0" smtClean="0">
                <a:solidFill>
                  <a:schemeClr val="tx1"/>
                </a:solidFill>
              </a:rPr>
              <a:t> </a:t>
            </a:r>
            <a:r>
              <a:rPr lang="ru-RU" sz="3800" dirty="0" smtClean="0">
                <a:solidFill>
                  <a:schemeClr val="tx1"/>
                </a:solidFill>
              </a:rPr>
              <a:t>на     </a:t>
            </a:r>
          </a:p>
          <a:p>
            <a:pPr marL="0" indent="0" algn="just">
              <a:buNone/>
            </a:pPr>
            <a:r>
              <a:rPr lang="ru-RU" sz="3800" dirty="0" smtClean="0">
                <a:solidFill>
                  <a:schemeClr val="tx1"/>
                </a:solidFill>
              </a:rPr>
              <a:t>    </a:t>
            </a:r>
            <a:r>
              <a:rPr lang="ru-RU" sz="3800" dirty="0" err="1" smtClean="0">
                <a:solidFill>
                  <a:schemeClr val="tx1"/>
                </a:solidFill>
              </a:rPr>
              <a:t>бюджетната</a:t>
            </a:r>
            <a:r>
              <a:rPr lang="ru-RU" sz="3800" dirty="0" smtClean="0">
                <a:solidFill>
                  <a:schemeClr val="tx1"/>
                </a:solidFill>
              </a:rPr>
              <a:t> организация </a:t>
            </a:r>
            <a:r>
              <a:rPr lang="ru-RU" sz="3800" dirty="0" err="1" smtClean="0">
                <a:solidFill>
                  <a:schemeClr val="tx1"/>
                </a:solidFill>
              </a:rPr>
              <a:t>нефинансови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дълготрайни</a:t>
            </a:r>
            <a:r>
              <a:rPr lang="ru-RU" sz="3800" dirty="0" smtClean="0">
                <a:solidFill>
                  <a:schemeClr val="tx1"/>
                </a:solidFill>
              </a:rPr>
              <a:t>  </a:t>
            </a:r>
            <a:r>
              <a:rPr lang="ru-RU" sz="3800" dirty="0" err="1" smtClean="0">
                <a:solidFill>
                  <a:schemeClr val="tx1"/>
                </a:solidFill>
              </a:rPr>
              <a:t>активи</a:t>
            </a:r>
            <a:r>
              <a:rPr lang="ru-RU" sz="3800" dirty="0" smtClean="0">
                <a:solidFill>
                  <a:schemeClr val="tx1"/>
                </a:solidFill>
              </a:rPr>
              <a:t> (за </a:t>
            </a:r>
            <a:r>
              <a:rPr lang="en-US" sz="3800" dirty="0" smtClean="0">
                <a:solidFill>
                  <a:schemeClr val="tx1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en-US" sz="3800" dirty="0" smtClean="0">
                <a:solidFill>
                  <a:schemeClr val="tx1"/>
                </a:solidFill>
              </a:rPr>
              <a:t>    </a:t>
            </a:r>
            <a:r>
              <a:rPr lang="ru-RU" sz="3800" dirty="0" smtClean="0">
                <a:solidFill>
                  <a:schemeClr val="tx1"/>
                </a:solidFill>
              </a:rPr>
              <a:t>срок </a:t>
            </a:r>
            <a:r>
              <a:rPr lang="ru-RU" sz="3800" b="1" i="1" u="sng" dirty="0" smtClean="0">
                <a:solidFill>
                  <a:schemeClr val="tx1"/>
                </a:solidFill>
              </a:rPr>
              <a:t>над </a:t>
            </a:r>
            <a:r>
              <a:rPr lang="ru-RU" sz="3800" b="1" i="1" u="sng" dirty="0" err="1" smtClean="0">
                <a:solidFill>
                  <a:schemeClr val="tx1"/>
                </a:solidFill>
              </a:rPr>
              <a:t>една</a:t>
            </a:r>
            <a:r>
              <a:rPr lang="ru-RU" sz="3800" b="1" i="1" u="sng" dirty="0" smtClean="0">
                <a:solidFill>
                  <a:schemeClr val="tx1"/>
                </a:solidFill>
              </a:rPr>
              <a:t> година</a:t>
            </a:r>
            <a:r>
              <a:rPr lang="ru-RU" sz="3800" dirty="0" smtClean="0">
                <a:solidFill>
                  <a:schemeClr val="tx1"/>
                </a:solidFill>
              </a:rPr>
              <a:t>) </a:t>
            </a:r>
          </a:p>
          <a:p>
            <a:pPr marL="0" indent="0" algn="just">
              <a:buNone/>
            </a:pPr>
            <a:r>
              <a:rPr lang="ru-RU" sz="3800" dirty="0" smtClean="0">
                <a:solidFill>
                  <a:schemeClr val="tx1"/>
                </a:solidFill>
              </a:rPr>
              <a:t>    </a:t>
            </a:r>
            <a:r>
              <a:rPr lang="ru-RU" sz="3800" dirty="0" err="1" smtClean="0">
                <a:solidFill>
                  <a:schemeClr val="tx1"/>
                </a:solidFill>
              </a:rPr>
              <a:t>Условието</a:t>
            </a:r>
            <a:r>
              <a:rPr lang="ru-RU" sz="3800" dirty="0" smtClean="0">
                <a:solidFill>
                  <a:schemeClr val="tx1"/>
                </a:solidFill>
              </a:rPr>
              <a:t> е </a:t>
            </a:r>
            <a:r>
              <a:rPr lang="ru-RU" sz="3800" dirty="0" err="1" smtClean="0">
                <a:solidFill>
                  <a:schemeClr val="tx1"/>
                </a:solidFill>
              </a:rPr>
              <a:t>бюджетната</a:t>
            </a:r>
            <a:r>
              <a:rPr lang="ru-RU" sz="3800" dirty="0" smtClean="0">
                <a:solidFill>
                  <a:schemeClr val="tx1"/>
                </a:solidFill>
              </a:rPr>
              <a:t> организация </a:t>
            </a:r>
            <a:r>
              <a:rPr lang="ru-RU" sz="3800" dirty="0" err="1" smtClean="0">
                <a:solidFill>
                  <a:schemeClr val="tx1"/>
                </a:solidFill>
              </a:rPr>
              <a:t>изрично</a:t>
            </a:r>
            <a:r>
              <a:rPr lang="ru-RU" sz="3800" dirty="0" smtClean="0">
                <a:solidFill>
                  <a:schemeClr val="tx1"/>
                </a:solidFill>
              </a:rPr>
              <a:t> да </a:t>
            </a:r>
            <a:r>
              <a:rPr lang="ru-RU" sz="3800" dirty="0" err="1" smtClean="0">
                <a:solidFill>
                  <a:schemeClr val="tx1"/>
                </a:solidFill>
              </a:rPr>
              <a:t>ги</a:t>
            </a:r>
            <a:r>
              <a:rPr lang="ru-RU" sz="3800" dirty="0" smtClean="0">
                <a:solidFill>
                  <a:schemeClr val="tx1"/>
                </a:solidFill>
              </a:rPr>
              <a:t> е    </a:t>
            </a:r>
          </a:p>
          <a:p>
            <a:pPr marL="0" indent="0" algn="just">
              <a:buNone/>
            </a:pPr>
            <a:r>
              <a:rPr lang="ru-RU" sz="3800" dirty="0" smtClean="0">
                <a:solidFill>
                  <a:schemeClr val="tx1"/>
                </a:solidFill>
              </a:rPr>
              <a:t>    </a:t>
            </a:r>
            <a:r>
              <a:rPr lang="ru-RU" sz="3800" dirty="0" err="1" smtClean="0">
                <a:solidFill>
                  <a:schemeClr val="tx1"/>
                </a:solidFill>
              </a:rPr>
              <a:t>идентифицирала</a:t>
            </a:r>
            <a:r>
              <a:rPr lang="ru-RU" sz="3800" dirty="0" smtClean="0">
                <a:solidFill>
                  <a:schemeClr val="tx1"/>
                </a:solidFill>
              </a:rPr>
              <a:t> и е </a:t>
            </a:r>
            <a:r>
              <a:rPr lang="ru-RU" sz="3800" dirty="0" err="1" smtClean="0">
                <a:solidFill>
                  <a:schemeClr val="tx1"/>
                </a:solidFill>
              </a:rPr>
              <a:t>изготвила</a:t>
            </a:r>
            <a:r>
              <a:rPr lang="ru-RU" sz="3800" dirty="0" smtClean="0">
                <a:solidFill>
                  <a:schemeClr val="tx1"/>
                </a:solidFill>
              </a:rPr>
              <a:t> реалистична </a:t>
            </a:r>
            <a:r>
              <a:rPr lang="ru-RU" sz="3800" dirty="0" err="1" smtClean="0">
                <a:solidFill>
                  <a:schemeClr val="tx1"/>
                </a:solidFill>
              </a:rPr>
              <a:t>обосновка</a:t>
            </a:r>
            <a:r>
              <a:rPr lang="ru-RU" sz="3800" dirty="0" smtClean="0">
                <a:solidFill>
                  <a:schemeClr val="tx1"/>
                </a:solidFill>
              </a:rPr>
              <a:t> за </a:t>
            </a:r>
            <a:r>
              <a:rPr lang="ru-RU" sz="3800" dirty="0" err="1" smtClean="0">
                <a:solidFill>
                  <a:schemeClr val="tx1"/>
                </a:solidFill>
              </a:rPr>
              <a:t>това</a:t>
            </a:r>
            <a:r>
              <a:rPr lang="ru-RU" sz="3800" dirty="0" smtClean="0">
                <a:solidFill>
                  <a:schemeClr val="tx1"/>
                </a:solidFill>
              </a:rPr>
              <a:t>.  </a:t>
            </a:r>
          </a:p>
          <a:p>
            <a:pPr marL="0" indent="0" algn="just">
              <a:buNone/>
            </a:pPr>
            <a:r>
              <a:rPr lang="ru-RU" sz="3800" dirty="0" smtClean="0">
                <a:solidFill>
                  <a:schemeClr val="tx1"/>
                </a:solidFill>
              </a:rPr>
              <a:t>   В случай, </a:t>
            </a:r>
            <a:r>
              <a:rPr lang="ru-RU" sz="3800" dirty="0" err="1" smtClean="0">
                <a:solidFill>
                  <a:schemeClr val="tx1"/>
                </a:solidFill>
              </a:rPr>
              <a:t>че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активите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започнат</a:t>
            </a:r>
            <a:r>
              <a:rPr lang="ru-RU" sz="3800" dirty="0" smtClean="0">
                <a:solidFill>
                  <a:schemeClr val="tx1"/>
                </a:solidFill>
              </a:rPr>
              <a:t> да се </a:t>
            </a:r>
            <a:r>
              <a:rPr lang="ru-RU" sz="3800" dirty="0" err="1" smtClean="0">
                <a:solidFill>
                  <a:schemeClr val="tx1"/>
                </a:solidFill>
              </a:rPr>
              <a:t>използват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отново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като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ru-RU" sz="3800" dirty="0" smtClean="0">
                <a:solidFill>
                  <a:schemeClr val="tx1"/>
                </a:solidFill>
              </a:rPr>
              <a:t>   </a:t>
            </a:r>
            <a:r>
              <a:rPr lang="ru-RU" sz="3800" dirty="0" err="1" smtClean="0">
                <a:solidFill>
                  <a:schemeClr val="tx1"/>
                </a:solidFill>
              </a:rPr>
              <a:t>нефинансови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дълготрайни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активи</a:t>
            </a:r>
            <a:r>
              <a:rPr lang="ru-RU" sz="3800" dirty="0" smtClean="0">
                <a:solidFill>
                  <a:schemeClr val="tx1"/>
                </a:solidFill>
              </a:rPr>
              <a:t>, за </a:t>
            </a:r>
            <a:r>
              <a:rPr lang="ru-RU" sz="3800" dirty="0" err="1" smtClean="0">
                <a:solidFill>
                  <a:schemeClr val="tx1"/>
                </a:solidFill>
              </a:rPr>
              <a:t>тях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продължава</a:t>
            </a:r>
            <a:r>
              <a:rPr lang="ru-RU" sz="3800" dirty="0" smtClean="0">
                <a:solidFill>
                  <a:schemeClr val="tx1"/>
                </a:solidFill>
              </a:rPr>
              <a:t> (</a:t>
            </a:r>
            <a:r>
              <a:rPr lang="ru-RU" sz="3800" dirty="0" err="1" smtClean="0">
                <a:solidFill>
                  <a:schemeClr val="tx1"/>
                </a:solidFill>
              </a:rPr>
              <a:t>започва</a:t>
            </a:r>
            <a:r>
              <a:rPr lang="ru-RU" sz="3800" dirty="0" smtClean="0">
                <a:solidFill>
                  <a:schemeClr val="tx1"/>
                </a:solidFill>
              </a:rPr>
              <a:t>) </a:t>
            </a:r>
          </a:p>
          <a:p>
            <a:pPr marL="0" indent="0" algn="just">
              <a:buNone/>
            </a:pPr>
            <a:r>
              <a:rPr lang="ru-RU" sz="3800" dirty="0" smtClean="0">
                <a:solidFill>
                  <a:schemeClr val="tx1"/>
                </a:solidFill>
              </a:rPr>
              <a:t>   да се </a:t>
            </a:r>
            <a:r>
              <a:rPr lang="ru-RU" sz="3800" dirty="0" err="1" smtClean="0">
                <a:solidFill>
                  <a:schemeClr val="tx1"/>
                </a:solidFill>
              </a:rPr>
              <a:t>начислява</a:t>
            </a:r>
            <a:r>
              <a:rPr lang="ru-RU" sz="3800" dirty="0" smtClean="0">
                <a:solidFill>
                  <a:schemeClr val="tx1"/>
                </a:solidFill>
              </a:rPr>
              <a:t> амортизация; </a:t>
            </a:r>
          </a:p>
          <a:p>
            <a:pPr algn="just">
              <a:buNone/>
            </a:pPr>
            <a:endParaRPr lang="ru-RU" sz="38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sz="3800" dirty="0" smtClean="0">
                <a:solidFill>
                  <a:schemeClr val="tx1"/>
                </a:solidFill>
              </a:rPr>
              <a:t>    </a:t>
            </a:r>
            <a:r>
              <a:rPr lang="ru-RU" sz="3800" dirty="0" err="1" smtClean="0">
                <a:solidFill>
                  <a:schemeClr val="tx1"/>
                </a:solidFill>
              </a:rPr>
              <a:t>Разпоредбата</a:t>
            </a:r>
            <a:r>
              <a:rPr lang="ru-RU" sz="3800" dirty="0" smtClean="0">
                <a:solidFill>
                  <a:schemeClr val="tx1"/>
                </a:solidFill>
              </a:rPr>
              <a:t> на буква </a:t>
            </a:r>
            <a:r>
              <a:rPr lang="ru-RU" sz="3800" b="1" i="1" dirty="0" smtClean="0">
                <a:solidFill>
                  <a:schemeClr val="tx1"/>
                </a:solidFill>
              </a:rPr>
              <a:t>„</a:t>
            </a:r>
            <a:r>
              <a:rPr lang="ru-RU" sz="3800" b="1" i="1" dirty="0" err="1" smtClean="0">
                <a:solidFill>
                  <a:schemeClr val="tx1"/>
                </a:solidFill>
              </a:rPr>
              <a:t>з</a:t>
            </a:r>
            <a:r>
              <a:rPr lang="ru-RU" sz="3800" b="1" i="1" dirty="0" smtClean="0">
                <a:solidFill>
                  <a:schemeClr val="tx1"/>
                </a:solidFill>
              </a:rPr>
              <a:t>“ </a:t>
            </a:r>
            <a:r>
              <a:rPr lang="en-US" sz="3800" i="1" dirty="0" smtClean="0">
                <a:solidFill>
                  <a:schemeClr val="tx1"/>
                </a:solidFill>
              </a:rPr>
              <a:t>(</a:t>
            </a:r>
            <a:r>
              <a:rPr lang="ru-RU" sz="3800" i="1" dirty="0" err="1" smtClean="0">
                <a:solidFill>
                  <a:schemeClr val="tx1"/>
                </a:solidFill>
              </a:rPr>
              <a:t>трайно</a:t>
            </a:r>
            <a:r>
              <a:rPr lang="ru-RU" sz="3800" i="1" dirty="0" smtClean="0">
                <a:solidFill>
                  <a:schemeClr val="tx1"/>
                </a:solidFill>
              </a:rPr>
              <a:t> </a:t>
            </a:r>
            <a:r>
              <a:rPr lang="ru-RU" sz="3800" i="1" dirty="0" err="1" smtClean="0">
                <a:solidFill>
                  <a:schemeClr val="tx1"/>
                </a:solidFill>
              </a:rPr>
              <a:t>неупотребявани</a:t>
            </a:r>
            <a:r>
              <a:rPr lang="en-US" sz="3800" i="1" dirty="0" smtClean="0">
                <a:solidFill>
                  <a:schemeClr val="tx1"/>
                </a:solidFill>
              </a:rPr>
              <a:t>)</a:t>
            </a:r>
            <a:r>
              <a:rPr lang="ru-RU" sz="3800" i="1" dirty="0" smtClean="0">
                <a:solidFill>
                  <a:schemeClr val="tx1"/>
                </a:solidFill>
              </a:rPr>
              <a:t> </a:t>
            </a:r>
            <a:r>
              <a:rPr lang="ru-RU" sz="3800" dirty="0" smtClean="0">
                <a:solidFill>
                  <a:schemeClr val="tx1"/>
                </a:solidFill>
              </a:rPr>
              <a:t>се </a:t>
            </a:r>
            <a:r>
              <a:rPr lang="ru-RU" sz="3800" dirty="0" err="1" smtClean="0">
                <a:solidFill>
                  <a:schemeClr val="tx1"/>
                </a:solidFill>
              </a:rPr>
              <a:t>прилага</a:t>
            </a:r>
            <a:r>
              <a:rPr lang="ru-RU" sz="3800" dirty="0" smtClean="0">
                <a:solidFill>
                  <a:schemeClr val="tx1"/>
                </a:solidFill>
              </a:rPr>
              <a:t> и в </a:t>
            </a:r>
            <a:r>
              <a:rPr lang="ru-RU" sz="3800" dirty="0" err="1" smtClean="0">
                <a:solidFill>
                  <a:schemeClr val="tx1"/>
                </a:solidFill>
              </a:rPr>
              <a:t>случаите</a:t>
            </a:r>
            <a:r>
              <a:rPr lang="ru-RU" sz="3800" dirty="0" smtClean="0">
                <a:solidFill>
                  <a:schemeClr val="tx1"/>
                </a:solidFill>
              </a:rPr>
              <a:t>, </a:t>
            </a:r>
            <a:r>
              <a:rPr lang="ru-RU" sz="3800" dirty="0" err="1" smtClean="0">
                <a:solidFill>
                  <a:schemeClr val="tx1"/>
                </a:solidFill>
              </a:rPr>
              <a:t>когато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бюджетната</a:t>
            </a:r>
            <a:r>
              <a:rPr lang="ru-RU" sz="3800" dirty="0" smtClean="0">
                <a:solidFill>
                  <a:schemeClr val="tx1"/>
                </a:solidFill>
              </a:rPr>
              <a:t> организация е получила/</a:t>
            </a:r>
            <a:r>
              <a:rPr lang="ru-RU" sz="3800" dirty="0" err="1" smtClean="0">
                <a:solidFill>
                  <a:schemeClr val="tx1"/>
                </a:solidFill>
              </a:rPr>
              <a:t>придобила</a:t>
            </a:r>
            <a:r>
              <a:rPr lang="ru-RU" sz="3800" dirty="0" smtClean="0">
                <a:solidFill>
                  <a:schemeClr val="tx1"/>
                </a:solidFill>
              </a:rPr>
              <a:t> актив </a:t>
            </a:r>
            <a:r>
              <a:rPr lang="ru-RU" sz="3800" i="1" dirty="0" smtClean="0">
                <a:solidFill>
                  <a:schemeClr val="tx1"/>
                </a:solidFill>
              </a:rPr>
              <a:t>(например </a:t>
            </a:r>
            <a:r>
              <a:rPr lang="ru-RU" sz="3800" dirty="0" smtClean="0">
                <a:solidFill>
                  <a:schemeClr val="tx1"/>
                </a:solidFill>
              </a:rPr>
              <a:t>чрез </a:t>
            </a:r>
            <a:r>
              <a:rPr lang="ru-RU" sz="3800" dirty="0" err="1" smtClean="0">
                <a:solidFill>
                  <a:schemeClr val="tx1"/>
                </a:solidFill>
              </a:rPr>
              <a:t>безвъзмездно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прехвърляне</a:t>
            </a:r>
            <a:r>
              <a:rPr lang="ru-RU" sz="3800" dirty="0" smtClean="0">
                <a:solidFill>
                  <a:schemeClr val="tx1"/>
                </a:solidFill>
              </a:rPr>
              <a:t> от </a:t>
            </a:r>
            <a:r>
              <a:rPr lang="ru-RU" sz="3800" dirty="0" err="1" smtClean="0">
                <a:solidFill>
                  <a:schemeClr val="tx1"/>
                </a:solidFill>
              </a:rPr>
              <a:t>други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бюджетни</a:t>
            </a:r>
            <a:r>
              <a:rPr lang="ru-RU" sz="3800" dirty="0" smtClean="0">
                <a:solidFill>
                  <a:schemeClr val="tx1"/>
                </a:solidFill>
              </a:rPr>
              <a:t> организации), </a:t>
            </a:r>
            <a:r>
              <a:rPr lang="ru-RU" sz="3800" b="1" dirty="0" err="1" smtClean="0">
                <a:solidFill>
                  <a:schemeClr val="tx1"/>
                </a:solidFill>
              </a:rPr>
              <a:t>който</a:t>
            </a:r>
            <a:r>
              <a:rPr lang="ru-RU" sz="3800" b="1" dirty="0" smtClean="0">
                <a:solidFill>
                  <a:schemeClr val="tx1"/>
                </a:solidFill>
              </a:rPr>
              <a:t> се </a:t>
            </a:r>
            <a:r>
              <a:rPr lang="ru-RU" sz="3800" b="1" dirty="0" err="1" smtClean="0">
                <a:solidFill>
                  <a:schemeClr val="tx1"/>
                </a:solidFill>
              </a:rPr>
              <a:t>очаква</a:t>
            </a:r>
            <a:r>
              <a:rPr lang="ru-RU" sz="3800" b="1" dirty="0" smtClean="0">
                <a:solidFill>
                  <a:schemeClr val="tx1"/>
                </a:solidFill>
              </a:rPr>
              <a:t> да </a:t>
            </a:r>
            <a:r>
              <a:rPr lang="ru-RU" sz="3800" b="1" dirty="0" err="1" smtClean="0">
                <a:solidFill>
                  <a:schemeClr val="tx1"/>
                </a:solidFill>
              </a:rPr>
              <a:t>бъде</a:t>
            </a:r>
            <a:r>
              <a:rPr lang="ru-RU" sz="3800" b="1" dirty="0" smtClean="0">
                <a:solidFill>
                  <a:schemeClr val="tx1"/>
                </a:solidFill>
              </a:rPr>
              <a:t> </a:t>
            </a:r>
            <a:r>
              <a:rPr lang="ru-RU" sz="3800" b="1" dirty="0" err="1" smtClean="0">
                <a:solidFill>
                  <a:schemeClr val="tx1"/>
                </a:solidFill>
              </a:rPr>
              <a:t>реално</a:t>
            </a:r>
            <a:r>
              <a:rPr lang="ru-RU" sz="3800" b="1" dirty="0" smtClean="0">
                <a:solidFill>
                  <a:schemeClr val="tx1"/>
                </a:solidFill>
              </a:rPr>
              <a:t> </a:t>
            </a:r>
            <a:r>
              <a:rPr lang="ru-RU" sz="3800" b="1" dirty="0" err="1" smtClean="0">
                <a:solidFill>
                  <a:schemeClr val="tx1"/>
                </a:solidFill>
              </a:rPr>
              <a:t>използван</a:t>
            </a:r>
            <a:r>
              <a:rPr lang="ru-RU" sz="3800" b="1" dirty="0" smtClean="0">
                <a:solidFill>
                  <a:schemeClr val="tx1"/>
                </a:solidFill>
              </a:rPr>
              <a:t> от </a:t>
            </a:r>
            <a:r>
              <a:rPr lang="ru-RU" sz="3800" b="1" dirty="0" err="1" smtClean="0">
                <a:solidFill>
                  <a:schemeClr val="tx1"/>
                </a:solidFill>
              </a:rPr>
              <a:t>нея</a:t>
            </a:r>
            <a:r>
              <a:rPr lang="ru-RU" sz="3800" b="1" dirty="0" smtClean="0">
                <a:solidFill>
                  <a:schemeClr val="tx1"/>
                </a:solidFill>
              </a:rPr>
              <a:t> </a:t>
            </a:r>
            <a:r>
              <a:rPr lang="ru-RU" sz="3800" b="1" dirty="0" err="1" smtClean="0">
                <a:solidFill>
                  <a:schemeClr val="tx1"/>
                </a:solidFill>
              </a:rPr>
              <a:t>като</a:t>
            </a:r>
            <a:r>
              <a:rPr lang="ru-RU" sz="3800" b="1" dirty="0" smtClean="0">
                <a:solidFill>
                  <a:schemeClr val="tx1"/>
                </a:solidFill>
              </a:rPr>
              <a:t> амортизируем актив в </a:t>
            </a:r>
            <a:r>
              <a:rPr lang="ru-RU" sz="3800" b="1" dirty="0" err="1" smtClean="0">
                <a:solidFill>
                  <a:schemeClr val="tx1"/>
                </a:solidFill>
              </a:rPr>
              <a:t>нейната</a:t>
            </a:r>
            <a:r>
              <a:rPr lang="ru-RU" sz="3800" b="1" dirty="0" smtClean="0">
                <a:solidFill>
                  <a:schemeClr val="tx1"/>
                </a:solidFill>
              </a:rPr>
              <a:t> </a:t>
            </a:r>
            <a:r>
              <a:rPr lang="ru-RU" sz="3800" b="1" dirty="0" err="1" smtClean="0">
                <a:solidFill>
                  <a:schemeClr val="tx1"/>
                </a:solidFill>
              </a:rPr>
              <a:t>дейност</a:t>
            </a:r>
            <a:r>
              <a:rPr lang="ru-RU" sz="3800" b="1" dirty="0" smtClean="0">
                <a:solidFill>
                  <a:schemeClr val="tx1"/>
                </a:solidFill>
              </a:rPr>
              <a:t> </a:t>
            </a:r>
            <a:r>
              <a:rPr lang="ru-RU" sz="3800" b="1" u="sng" dirty="0" smtClean="0">
                <a:solidFill>
                  <a:schemeClr val="tx1"/>
                </a:solidFill>
              </a:rPr>
              <a:t>след срок, не </a:t>
            </a:r>
            <a:r>
              <a:rPr lang="ru-RU" sz="3800" b="1" u="sng" dirty="0" err="1" smtClean="0">
                <a:solidFill>
                  <a:schemeClr val="tx1"/>
                </a:solidFill>
              </a:rPr>
              <a:t>по-малък</a:t>
            </a:r>
            <a:r>
              <a:rPr lang="ru-RU" sz="3800" b="1" u="sng" dirty="0" smtClean="0">
                <a:solidFill>
                  <a:schemeClr val="tx1"/>
                </a:solidFill>
              </a:rPr>
              <a:t> от </a:t>
            </a:r>
            <a:r>
              <a:rPr lang="ru-RU" sz="3800" b="1" u="sng" dirty="0" err="1" smtClean="0">
                <a:solidFill>
                  <a:schemeClr val="tx1"/>
                </a:solidFill>
              </a:rPr>
              <a:t>една</a:t>
            </a:r>
            <a:r>
              <a:rPr lang="ru-RU" sz="3800" b="1" u="sng" dirty="0" smtClean="0">
                <a:solidFill>
                  <a:schemeClr val="tx1"/>
                </a:solidFill>
              </a:rPr>
              <a:t> година от </a:t>
            </a:r>
            <a:r>
              <a:rPr lang="ru-RU" sz="3800" b="1" u="sng" dirty="0" err="1" smtClean="0">
                <a:solidFill>
                  <a:schemeClr val="tx1"/>
                </a:solidFill>
              </a:rPr>
              <a:t>придобиването</a:t>
            </a:r>
            <a:r>
              <a:rPr lang="ru-RU" sz="3800" b="1" u="sng" dirty="0" smtClean="0">
                <a:solidFill>
                  <a:schemeClr val="tx1"/>
                </a:solidFill>
              </a:rPr>
              <a:t> </a:t>
            </a:r>
            <a:r>
              <a:rPr lang="ru-RU" sz="3800" b="1" u="sng" dirty="0" err="1" smtClean="0">
                <a:solidFill>
                  <a:schemeClr val="tx1"/>
                </a:solidFill>
              </a:rPr>
              <a:t>му</a:t>
            </a:r>
            <a:r>
              <a:rPr lang="ru-RU" sz="3800" b="1" u="sng" dirty="0" smtClean="0">
                <a:solidFill>
                  <a:schemeClr val="tx1"/>
                </a:solidFill>
              </a:rPr>
              <a:t>, </a:t>
            </a:r>
            <a:r>
              <a:rPr lang="ru-RU" sz="3800" dirty="0" smtClean="0">
                <a:solidFill>
                  <a:schemeClr val="tx1"/>
                </a:solidFill>
              </a:rPr>
              <a:t>независимо </a:t>
            </a:r>
            <a:r>
              <a:rPr lang="ru-RU" sz="3800" dirty="0" err="1" smtClean="0">
                <a:solidFill>
                  <a:schemeClr val="tx1"/>
                </a:solidFill>
              </a:rPr>
              <a:t>че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преди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това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прехвърлителят</a:t>
            </a: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</a:rPr>
              <a:t>може</a:t>
            </a:r>
            <a:r>
              <a:rPr lang="ru-RU" sz="3800" dirty="0" smtClean="0">
                <a:solidFill>
                  <a:schemeClr val="tx1"/>
                </a:solidFill>
              </a:rPr>
              <a:t> да е </a:t>
            </a:r>
            <a:r>
              <a:rPr lang="ru-RU" sz="3800" dirty="0" err="1" smtClean="0">
                <a:solidFill>
                  <a:schemeClr val="tx1"/>
                </a:solidFill>
              </a:rPr>
              <a:t>ползвал</a:t>
            </a:r>
            <a:r>
              <a:rPr lang="ru-RU" sz="3800" dirty="0" smtClean="0">
                <a:solidFill>
                  <a:schemeClr val="tx1"/>
                </a:solidFill>
              </a:rPr>
              <a:t> актива. </a:t>
            </a:r>
          </a:p>
          <a:p>
            <a:pPr marL="0" indent="0" algn="just">
              <a:buNone/>
            </a:pPr>
            <a:endParaRPr lang="ru-RU" sz="3800" dirty="0" smtClean="0"/>
          </a:p>
          <a:p>
            <a:pPr marL="0" indent="0" algn="just">
              <a:buNone/>
            </a:pP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09025344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0007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b="1" dirty="0" smtClean="0">
                <a:solidFill>
                  <a:schemeClr val="tx1"/>
                </a:solidFill>
              </a:rPr>
              <a:t>и) </a:t>
            </a:r>
            <a:r>
              <a:rPr lang="ru-RU" dirty="0" err="1" smtClean="0">
                <a:solidFill>
                  <a:schemeClr val="tx1"/>
                </a:solidFill>
              </a:rPr>
              <a:t>амортизируеми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активи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които</a:t>
            </a:r>
            <a:r>
              <a:rPr lang="ru-RU" dirty="0" smtClean="0">
                <a:solidFill>
                  <a:schemeClr val="tx1"/>
                </a:solidFill>
              </a:rPr>
              <a:t> след </a:t>
            </a:r>
            <a:r>
              <a:rPr lang="ru-RU" b="1" i="1" u="sng" dirty="0" smtClean="0">
                <a:solidFill>
                  <a:schemeClr val="tx1"/>
                </a:solidFill>
              </a:rPr>
              <a:t>реконструкция, </a:t>
            </a:r>
            <a:r>
              <a:rPr lang="ru-RU" b="1" i="1" u="sng" dirty="0" err="1" smtClean="0">
                <a:solidFill>
                  <a:schemeClr val="tx1"/>
                </a:solidFill>
              </a:rPr>
              <a:t>преустройство</a:t>
            </a:r>
            <a:r>
              <a:rPr lang="ru-RU" b="1" i="1" u="sng" dirty="0" smtClean="0">
                <a:solidFill>
                  <a:schemeClr val="tx1"/>
                </a:solidFill>
              </a:rPr>
              <a:t> и/или ремонт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или в </a:t>
            </a:r>
            <a:r>
              <a:rPr lang="ru-RU" dirty="0" err="1" smtClean="0">
                <a:solidFill>
                  <a:schemeClr val="tx1"/>
                </a:solidFill>
              </a:rPr>
              <a:t>резултат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dirty="0" err="1" smtClean="0">
                <a:solidFill>
                  <a:schemeClr val="tx1"/>
                </a:solidFill>
              </a:rPr>
              <a:t>други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събития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трансформирани</a:t>
            </a:r>
            <a:r>
              <a:rPr lang="ru-RU" dirty="0" smtClean="0">
                <a:solidFill>
                  <a:schemeClr val="tx1"/>
                </a:solidFill>
              </a:rPr>
              <a:t> в </a:t>
            </a:r>
            <a:r>
              <a:rPr lang="ru-RU" dirty="0" err="1" smtClean="0">
                <a:solidFill>
                  <a:schemeClr val="tx1"/>
                </a:solidFill>
              </a:rPr>
              <a:t>активи</a:t>
            </a:r>
            <a:r>
              <a:rPr lang="ru-RU" dirty="0" smtClean="0">
                <a:solidFill>
                  <a:schemeClr val="tx1"/>
                </a:solidFill>
              </a:rPr>
              <a:t> по буква „б“ </a:t>
            </a:r>
            <a:r>
              <a:rPr lang="ru-RU" dirty="0" err="1" smtClean="0">
                <a:solidFill>
                  <a:schemeClr val="tx1"/>
                </a:solidFill>
              </a:rPr>
              <a:t>като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активи</a:t>
            </a:r>
            <a:r>
              <a:rPr lang="ru-RU" dirty="0" smtClean="0">
                <a:solidFill>
                  <a:schemeClr val="tx1"/>
                </a:solidFill>
              </a:rPr>
              <a:t> с </a:t>
            </a:r>
            <a:r>
              <a:rPr lang="ru-RU" b="1" i="1" dirty="0" err="1" smtClean="0">
                <a:solidFill>
                  <a:schemeClr val="tx1"/>
                </a:solidFill>
              </a:rPr>
              <a:t>историческа</a:t>
            </a:r>
            <a:r>
              <a:rPr lang="ru-RU" b="1" i="1" dirty="0" smtClean="0">
                <a:solidFill>
                  <a:schemeClr val="tx1"/>
                </a:solidFill>
              </a:rPr>
              <a:t> и </a:t>
            </a:r>
            <a:r>
              <a:rPr lang="ru-RU" b="1" i="1" dirty="0" err="1" smtClean="0">
                <a:solidFill>
                  <a:schemeClr val="tx1"/>
                </a:solidFill>
              </a:rPr>
              <a:t>художествена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стойност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(</a:t>
            </a:r>
            <a:r>
              <a:rPr lang="bg-BG" i="1" dirty="0" smtClean="0">
                <a:solidFill>
                  <a:schemeClr val="tx1"/>
                </a:solidFill>
              </a:rPr>
              <a:t>в музеите</a:t>
            </a:r>
            <a:r>
              <a:rPr lang="en-US" i="1" dirty="0" smtClean="0">
                <a:solidFill>
                  <a:schemeClr val="tx1"/>
                </a:solidFill>
              </a:rPr>
              <a:t>)</a:t>
            </a:r>
            <a:r>
              <a:rPr lang="ru-RU" i="1" dirty="0" smtClean="0">
                <a:solidFill>
                  <a:schemeClr val="tx1"/>
                </a:solidFill>
              </a:rPr>
              <a:t>;</a:t>
            </a:r>
            <a:endParaRPr lang="ru-RU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b="1" dirty="0" smtClean="0">
                <a:solidFill>
                  <a:schemeClr val="tx1"/>
                </a:solidFill>
              </a:rPr>
              <a:t>к) </a:t>
            </a:r>
            <a:r>
              <a:rPr lang="ru-RU" dirty="0" err="1" smtClean="0">
                <a:solidFill>
                  <a:schemeClr val="tx1"/>
                </a:solidFill>
              </a:rPr>
              <a:t>активи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b="1" i="1" u="sng" dirty="0" smtClean="0">
                <a:solidFill>
                  <a:schemeClr val="tx1"/>
                </a:solidFill>
              </a:rPr>
              <a:t>за </a:t>
            </a:r>
            <a:r>
              <a:rPr lang="ru-RU" b="1" i="1" u="sng" dirty="0" err="1" smtClean="0">
                <a:solidFill>
                  <a:schemeClr val="tx1"/>
                </a:solidFill>
              </a:rPr>
              <a:t>които</a:t>
            </a:r>
            <a:r>
              <a:rPr lang="ru-RU" b="1" i="1" u="sng" dirty="0" smtClean="0">
                <a:solidFill>
                  <a:schemeClr val="tx1"/>
                </a:solidFill>
              </a:rPr>
              <a:t> с указание на МФ </a:t>
            </a:r>
            <a:r>
              <a:rPr lang="ru-RU" b="1" i="1" u="sng" dirty="0" err="1" smtClean="0">
                <a:solidFill>
                  <a:schemeClr val="tx1"/>
                </a:solidFill>
              </a:rPr>
              <a:t>изрично</a:t>
            </a:r>
            <a:r>
              <a:rPr lang="ru-RU" b="1" i="1" u="sng" dirty="0" smtClean="0">
                <a:solidFill>
                  <a:schemeClr val="tx1"/>
                </a:solidFill>
              </a:rPr>
              <a:t> е определено да не се </a:t>
            </a:r>
            <a:r>
              <a:rPr lang="ru-RU" b="1" i="1" u="sng" dirty="0" err="1" smtClean="0">
                <a:solidFill>
                  <a:schemeClr val="tx1"/>
                </a:solidFill>
              </a:rPr>
              <a:t>амортизират</a:t>
            </a:r>
            <a:r>
              <a:rPr lang="ru-RU" b="1" u="sng" dirty="0" smtClean="0">
                <a:solidFill>
                  <a:schemeClr val="tx1"/>
                </a:solidFill>
              </a:rPr>
              <a:t>, </a:t>
            </a:r>
            <a:r>
              <a:rPr lang="ru-RU" b="1" i="1" u="sng" dirty="0" smtClean="0">
                <a:solidFill>
                  <a:schemeClr val="tx1"/>
                </a:solidFill>
              </a:rPr>
              <a:t>а да се </a:t>
            </a:r>
            <a:r>
              <a:rPr lang="ru-RU" b="1" i="1" u="sng" dirty="0" err="1" smtClean="0">
                <a:solidFill>
                  <a:schemeClr val="tx1"/>
                </a:solidFill>
              </a:rPr>
              <a:t>прилага</a:t>
            </a:r>
            <a:r>
              <a:rPr lang="ru-RU" b="1" i="1" u="sng" dirty="0" smtClean="0">
                <a:solidFill>
                  <a:schemeClr val="tx1"/>
                </a:solidFill>
              </a:rPr>
              <a:t> само </a:t>
            </a:r>
            <a:r>
              <a:rPr lang="ru-RU" b="1" i="1" u="sng" dirty="0" err="1" smtClean="0">
                <a:solidFill>
                  <a:schemeClr val="tx1"/>
                </a:solidFill>
              </a:rPr>
              <a:t>обезценка</a:t>
            </a:r>
            <a:r>
              <a:rPr lang="ru-RU" b="1" i="1" u="sng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(</a:t>
            </a:r>
            <a:r>
              <a:rPr lang="ru-RU" dirty="0" err="1" smtClean="0">
                <a:solidFill>
                  <a:schemeClr val="tx1"/>
                </a:solidFill>
              </a:rPr>
              <a:t>това</a:t>
            </a:r>
            <a:r>
              <a:rPr lang="ru-RU" dirty="0" smtClean="0">
                <a:solidFill>
                  <a:schemeClr val="tx1"/>
                </a:solidFill>
              </a:rPr>
              <a:t> положение не </a:t>
            </a:r>
            <a:r>
              <a:rPr lang="ru-RU" dirty="0" err="1" smtClean="0">
                <a:solidFill>
                  <a:schemeClr val="tx1"/>
                </a:solidFill>
              </a:rPr>
              <a:t>изключва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възможността</a:t>
            </a:r>
            <a:r>
              <a:rPr lang="ru-RU" dirty="0" smtClean="0">
                <a:solidFill>
                  <a:schemeClr val="tx1"/>
                </a:solidFill>
              </a:rPr>
              <a:t> за </a:t>
            </a:r>
            <a:r>
              <a:rPr lang="ru-RU" dirty="0" err="1" smtClean="0">
                <a:solidFill>
                  <a:schemeClr val="tx1"/>
                </a:solidFill>
              </a:rPr>
              <a:t>съответните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активи</a:t>
            </a:r>
            <a:r>
              <a:rPr lang="ru-RU" dirty="0" smtClean="0">
                <a:solidFill>
                  <a:schemeClr val="tx1"/>
                </a:solidFill>
              </a:rPr>
              <a:t> да се </a:t>
            </a:r>
            <a:r>
              <a:rPr lang="ru-RU" dirty="0" err="1" smtClean="0">
                <a:solidFill>
                  <a:schemeClr val="tx1"/>
                </a:solidFill>
              </a:rPr>
              <a:t>прилага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модел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dirty="0" err="1" smtClean="0">
                <a:solidFill>
                  <a:schemeClr val="tx1"/>
                </a:solidFill>
              </a:rPr>
              <a:t>последваща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преоценка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доколкото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изрично</a:t>
            </a:r>
            <a:r>
              <a:rPr lang="ru-RU" dirty="0" smtClean="0">
                <a:solidFill>
                  <a:schemeClr val="tx1"/>
                </a:solidFill>
              </a:rPr>
              <a:t> не е определено </a:t>
            </a:r>
            <a:r>
              <a:rPr lang="ru-RU" dirty="0" err="1" smtClean="0">
                <a:solidFill>
                  <a:schemeClr val="tx1"/>
                </a:solidFill>
              </a:rPr>
              <a:t>друго</a:t>
            </a:r>
            <a:r>
              <a:rPr lang="ru-RU" dirty="0" smtClean="0">
                <a:solidFill>
                  <a:schemeClr val="tx1"/>
                </a:solidFill>
              </a:rPr>
              <a:t> с указания на МФ); </a:t>
            </a:r>
          </a:p>
          <a:p>
            <a:pPr algn="just">
              <a:buNone/>
            </a:pPr>
            <a:r>
              <a:rPr lang="ru-RU" b="1" dirty="0" smtClean="0">
                <a:solidFill>
                  <a:schemeClr val="tx1"/>
                </a:solidFill>
              </a:rPr>
              <a:t>л) </a:t>
            </a:r>
            <a:r>
              <a:rPr lang="ru-RU" b="1" i="1" u="sng" dirty="0" err="1" smtClean="0">
                <a:solidFill>
                  <a:schemeClr val="tx1"/>
                </a:solidFill>
              </a:rPr>
              <a:t>напълно</a:t>
            </a:r>
            <a:r>
              <a:rPr lang="ru-RU" b="1" i="1" u="sng" dirty="0" smtClean="0">
                <a:solidFill>
                  <a:schemeClr val="tx1"/>
                </a:solidFill>
              </a:rPr>
              <a:t> </a:t>
            </a:r>
            <a:r>
              <a:rPr lang="ru-RU" b="1" i="1" u="sng" dirty="0" err="1" smtClean="0">
                <a:solidFill>
                  <a:schemeClr val="tx1"/>
                </a:solidFill>
              </a:rPr>
              <a:t>амортизираните</a:t>
            </a:r>
            <a:r>
              <a:rPr lang="ru-RU" b="1" i="1" u="sng" dirty="0" smtClean="0">
                <a:solidFill>
                  <a:schemeClr val="tx1"/>
                </a:solidFill>
              </a:rPr>
              <a:t> (до </a:t>
            </a:r>
            <a:r>
              <a:rPr lang="ru-RU" b="1" i="1" u="sng" dirty="0" err="1" smtClean="0">
                <a:solidFill>
                  <a:schemeClr val="tx1"/>
                </a:solidFill>
              </a:rPr>
              <a:t>остатъчна</a:t>
            </a:r>
            <a:r>
              <a:rPr lang="ru-RU" b="1" i="1" u="sng" dirty="0" smtClean="0">
                <a:solidFill>
                  <a:schemeClr val="tx1"/>
                </a:solidFill>
              </a:rPr>
              <a:t> </a:t>
            </a:r>
            <a:r>
              <a:rPr lang="ru-RU" b="1" i="1" u="sng" dirty="0" err="1" smtClean="0">
                <a:solidFill>
                  <a:schemeClr val="tx1"/>
                </a:solidFill>
              </a:rPr>
              <a:t>стойност</a:t>
            </a:r>
            <a:r>
              <a:rPr lang="ru-RU" b="1" i="1" u="sng" dirty="0" smtClean="0">
                <a:solidFill>
                  <a:schemeClr val="tx1"/>
                </a:solidFill>
              </a:rPr>
              <a:t>) </a:t>
            </a:r>
            <a:r>
              <a:rPr lang="ru-RU" b="1" i="1" u="sng" dirty="0" err="1" smtClean="0">
                <a:solidFill>
                  <a:schemeClr val="tx1"/>
                </a:solidFill>
              </a:rPr>
              <a:t>активи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доколкото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балансовата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стойност</a:t>
            </a:r>
            <a:r>
              <a:rPr lang="ru-RU" dirty="0" smtClean="0">
                <a:solidFill>
                  <a:schemeClr val="tx1"/>
                </a:solidFill>
              </a:rPr>
              <a:t> не е увеличена чрез </a:t>
            </a:r>
            <a:r>
              <a:rPr lang="ru-RU" dirty="0" err="1" smtClean="0">
                <a:solidFill>
                  <a:schemeClr val="tx1"/>
                </a:solidFill>
              </a:rPr>
              <a:t>преоценка</a:t>
            </a:r>
            <a:r>
              <a:rPr lang="ru-RU" dirty="0" smtClean="0">
                <a:solidFill>
                  <a:schemeClr val="tx1"/>
                </a:solidFill>
              </a:rPr>
              <a:t> на актива или не е </a:t>
            </a:r>
            <a:r>
              <a:rPr lang="ru-RU" dirty="0" err="1" smtClean="0">
                <a:solidFill>
                  <a:schemeClr val="tx1"/>
                </a:solidFill>
              </a:rPr>
              <a:t>ревизирана</a:t>
            </a:r>
            <a:r>
              <a:rPr lang="ru-RU" dirty="0" smtClean="0">
                <a:solidFill>
                  <a:schemeClr val="tx1"/>
                </a:solidFill>
              </a:rPr>
              <a:t> в </a:t>
            </a:r>
            <a:r>
              <a:rPr lang="ru-RU" dirty="0" err="1" smtClean="0">
                <a:solidFill>
                  <a:schemeClr val="tx1"/>
                </a:solidFill>
              </a:rPr>
              <a:t>посока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намаление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оценката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dirty="0" err="1" smtClean="0">
                <a:solidFill>
                  <a:schemeClr val="tx1"/>
                </a:solidFill>
              </a:rPr>
              <a:t>бюджетната</a:t>
            </a:r>
            <a:r>
              <a:rPr lang="ru-RU" dirty="0" smtClean="0">
                <a:solidFill>
                  <a:schemeClr val="tx1"/>
                </a:solidFill>
              </a:rPr>
              <a:t> организация за </a:t>
            </a:r>
            <a:r>
              <a:rPr lang="ru-RU" dirty="0" err="1" smtClean="0">
                <a:solidFill>
                  <a:schemeClr val="tx1"/>
                </a:solidFill>
              </a:rPr>
              <a:t>остатъчната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стойност</a:t>
            </a:r>
            <a:r>
              <a:rPr lang="ru-RU" dirty="0" smtClean="0">
                <a:solidFill>
                  <a:schemeClr val="tx1"/>
                </a:solidFill>
              </a:rPr>
              <a:t> на актива; </a:t>
            </a:r>
          </a:p>
          <a:p>
            <a:pPr algn="just">
              <a:buNone/>
            </a:pPr>
            <a:r>
              <a:rPr lang="bg-BG" b="1" dirty="0" smtClean="0">
                <a:solidFill>
                  <a:schemeClr val="tx1"/>
                </a:solidFill>
              </a:rPr>
              <a:t>м) </a:t>
            </a:r>
            <a:r>
              <a:rPr lang="bg-BG" b="1" i="1" u="sng" dirty="0" smtClean="0">
                <a:solidFill>
                  <a:schemeClr val="tx1"/>
                </a:solidFill>
              </a:rPr>
              <a:t>други нефинансови</a:t>
            </a:r>
            <a:r>
              <a:rPr lang="ru-RU" b="1" i="1" u="sng" dirty="0" smtClean="0">
                <a:solidFill>
                  <a:schemeClr val="tx1"/>
                </a:solidFill>
              </a:rPr>
              <a:t> </a:t>
            </a:r>
            <a:r>
              <a:rPr lang="ru-RU" b="1" i="1" u="sng" dirty="0" err="1" smtClean="0">
                <a:solidFill>
                  <a:schemeClr val="tx1"/>
                </a:solidFill>
              </a:rPr>
              <a:t>активи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определени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със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стандартите</a:t>
            </a:r>
            <a:r>
              <a:rPr lang="ru-RU" dirty="0" smtClean="0">
                <a:solidFill>
                  <a:schemeClr val="tx1"/>
                </a:solidFill>
              </a:rPr>
              <a:t> и/или </a:t>
            </a:r>
            <a:r>
              <a:rPr lang="ru-RU" dirty="0" err="1" smtClean="0">
                <a:solidFill>
                  <a:schemeClr val="tx1"/>
                </a:solidFill>
              </a:rPr>
              <a:t>указанията</a:t>
            </a:r>
            <a:r>
              <a:rPr lang="ru-RU" dirty="0" smtClean="0">
                <a:solidFill>
                  <a:schemeClr val="tx1"/>
                </a:solidFill>
              </a:rPr>
              <a:t> по чл. 164, ал. 1 и 3 от ЗПФ</a:t>
            </a:r>
            <a:r>
              <a:rPr lang="ru-RU" dirty="0" smtClean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13</a:t>
            </a:fld>
            <a:endParaRPr lang="bg-BG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85784"/>
          </a:xfrm>
        </p:spPr>
        <p:txBody>
          <a:bodyPr/>
          <a:lstStyle/>
          <a:p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4282" y="285728"/>
            <a:ext cx="8686800" cy="635798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bg-BG" sz="8800" b="1" dirty="0" smtClean="0">
                <a:solidFill>
                  <a:schemeClr val="tx1"/>
                </a:solidFill>
              </a:rPr>
              <a:t>О</a:t>
            </a:r>
            <a:r>
              <a:rPr lang="ru-RU" sz="9600" b="1" dirty="0" err="1" smtClean="0">
                <a:solidFill>
                  <a:schemeClr val="tx1"/>
                </a:solidFill>
              </a:rPr>
              <a:t>пределяне</a:t>
            </a:r>
            <a:r>
              <a:rPr lang="ru-RU" sz="9600" b="1" dirty="0" smtClean="0">
                <a:solidFill>
                  <a:schemeClr val="tx1"/>
                </a:solidFill>
              </a:rPr>
              <a:t> на срока на </a:t>
            </a:r>
            <a:r>
              <a:rPr lang="ru-RU" sz="9600" b="1" dirty="0" err="1" smtClean="0">
                <a:solidFill>
                  <a:schemeClr val="tx1"/>
                </a:solidFill>
              </a:rPr>
              <a:t>годност</a:t>
            </a:r>
            <a:r>
              <a:rPr lang="ru-RU" sz="9600" b="1" dirty="0" smtClean="0">
                <a:solidFill>
                  <a:schemeClr val="tx1"/>
                </a:solidFill>
              </a:rPr>
              <a:t> и </a:t>
            </a:r>
            <a:r>
              <a:rPr lang="ru-RU" sz="9600" b="1" dirty="0" err="1" smtClean="0">
                <a:solidFill>
                  <a:schemeClr val="tx1"/>
                </a:solidFill>
              </a:rPr>
              <a:t>остатъчната</a:t>
            </a:r>
            <a:r>
              <a:rPr lang="ru-RU" sz="9600" b="1" dirty="0" smtClean="0">
                <a:solidFill>
                  <a:schemeClr val="tx1"/>
                </a:solidFill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</a:rPr>
              <a:t>стойност</a:t>
            </a:r>
            <a:r>
              <a:rPr lang="ru-RU" sz="9600" b="1" dirty="0" smtClean="0">
                <a:solidFill>
                  <a:schemeClr val="tx1"/>
                </a:solidFill>
              </a:rPr>
              <a:t> на </a:t>
            </a:r>
            <a:r>
              <a:rPr lang="ru-RU" sz="9600" b="1" dirty="0" err="1" smtClean="0">
                <a:solidFill>
                  <a:schemeClr val="tx1"/>
                </a:solidFill>
              </a:rPr>
              <a:t>дълготрайните</a:t>
            </a:r>
            <a:r>
              <a:rPr lang="ru-RU" sz="9600" b="1" dirty="0" smtClean="0">
                <a:solidFill>
                  <a:schemeClr val="tx1"/>
                </a:solidFill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</a:rPr>
              <a:t>активи</a:t>
            </a:r>
            <a:endParaRPr lang="ru-RU" sz="9600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sz="8000" b="1" u="sng" dirty="0" smtClean="0">
                <a:solidFill>
                  <a:schemeClr val="tx1"/>
                </a:solidFill>
              </a:rPr>
              <a:t>Срок на </a:t>
            </a:r>
            <a:r>
              <a:rPr lang="ru-RU" sz="8000" b="1" u="sng" dirty="0" err="1" smtClean="0">
                <a:solidFill>
                  <a:schemeClr val="tx1"/>
                </a:solidFill>
              </a:rPr>
              <a:t>годност</a:t>
            </a:r>
            <a:r>
              <a:rPr lang="ru-RU" sz="8000" b="1" u="sng" dirty="0" smtClean="0">
                <a:solidFill>
                  <a:schemeClr val="tx1"/>
                </a:solidFill>
              </a:rPr>
              <a:t> </a:t>
            </a:r>
          </a:p>
          <a:p>
            <a:pPr algn="just">
              <a:buNone/>
            </a:pPr>
            <a:r>
              <a:rPr lang="ru-RU" sz="8800" dirty="0" err="1" smtClean="0">
                <a:solidFill>
                  <a:schemeClr val="tx1"/>
                </a:solidFill>
              </a:rPr>
              <a:t>Съгласно</a:t>
            </a:r>
            <a:r>
              <a:rPr lang="ru-RU" sz="8800" dirty="0" smtClean="0">
                <a:solidFill>
                  <a:schemeClr val="tx1"/>
                </a:solidFill>
              </a:rPr>
              <a:t> т. 28 от ДДС № 05 от 2016 г. «За целите на </a:t>
            </a:r>
            <a:r>
              <a:rPr lang="ru-RU" sz="8800" dirty="0" err="1" smtClean="0">
                <a:solidFill>
                  <a:schemeClr val="tx1"/>
                </a:solidFill>
              </a:rPr>
              <a:t>начисляването</a:t>
            </a:r>
            <a:r>
              <a:rPr lang="ru-RU" sz="8800" dirty="0" smtClean="0">
                <a:solidFill>
                  <a:schemeClr val="tx1"/>
                </a:solidFill>
              </a:rPr>
              <a:t> </a:t>
            </a:r>
            <a:r>
              <a:rPr lang="ru-RU" sz="8800" dirty="0" err="1" smtClean="0">
                <a:solidFill>
                  <a:schemeClr val="tx1"/>
                </a:solidFill>
              </a:rPr>
              <a:t>на</a:t>
            </a:r>
            <a:r>
              <a:rPr lang="ru-RU" sz="8800" dirty="0" smtClean="0">
                <a:solidFill>
                  <a:schemeClr val="tx1"/>
                </a:solidFill>
              </a:rPr>
              <a:t> </a:t>
            </a:r>
            <a:r>
              <a:rPr lang="ru-RU" sz="8800" dirty="0" err="1" smtClean="0">
                <a:solidFill>
                  <a:schemeClr val="tx1"/>
                </a:solidFill>
              </a:rPr>
              <a:t>амортизациите</a:t>
            </a:r>
            <a:r>
              <a:rPr lang="ru-RU" sz="8800" dirty="0" smtClean="0">
                <a:solidFill>
                  <a:schemeClr val="tx1"/>
                </a:solidFill>
              </a:rPr>
              <a:t> и </a:t>
            </a:r>
            <a:r>
              <a:rPr lang="ru-RU" sz="8800" dirty="0" err="1" smtClean="0">
                <a:solidFill>
                  <a:schemeClr val="tx1"/>
                </a:solidFill>
              </a:rPr>
              <a:t>разработването</a:t>
            </a:r>
            <a:r>
              <a:rPr lang="ru-RU" sz="8800" dirty="0" smtClean="0">
                <a:solidFill>
                  <a:schemeClr val="tx1"/>
                </a:solidFill>
              </a:rPr>
              <a:t> на </a:t>
            </a:r>
            <a:r>
              <a:rPr lang="ru-RU" sz="8800" dirty="0" err="1" smtClean="0">
                <a:solidFill>
                  <a:schemeClr val="tx1"/>
                </a:solidFill>
              </a:rPr>
              <a:t>амортизационните</a:t>
            </a:r>
            <a:r>
              <a:rPr lang="ru-RU" sz="8800" dirty="0" smtClean="0">
                <a:solidFill>
                  <a:schemeClr val="tx1"/>
                </a:solidFill>
              </a:rPr>
              <a:t> </a:t>
            </a:r>
            <a:r>
              <a:rPr lang="ru-RU" sz="8800" dirty="0" err="1" smtClean="0">
                <a:solidFill>
                  <a:schemeClr val="tx1"/>
                </a:solidFill>
              </a:rPr>
              <a:t>планове</a:t>
            </a:r>
            <a:r>
              <a:rPr lang="ru-RU" sz="8800" dirty="0" smtClean="0">
                <a:solidFill>
                  <a:schemeClr val="tx1"/>
                </a:solidFill>
              </a:rPr>
              <a:t> </a:t>
            </a:r>
            <a:r>
              <a:rPr lang="ru-RU" sz="8800" b="1" dirty="0" err="1" smtClean="0">
                <a:solidFill>
                  <a:schemeClr val="tx1"/>
                </a:solidFill>
              </a:rPr>
              <a:t>определянето</a:t>
            </a:r>
            <a:r>
              <a:rPr lang="ru-RU" sz="8800" b="1" dirty="0" smtClean="0">
                <a:solidFill>
                  <a:schemeClr val="tx1"/>
                </a:solidFill>
              </a:rPr>
              <a:t> </a:t>
            </a:r>
            <a:r>
              <a:rPr lang="ru-RU" sz="8800" b="1" dirty="0" err="1" smtClean="0">
                <a:solidFill>
                  <a:schemeClr val="tx1"/>
                </a:solidFill>
              </a:rPr>
              <a:t>на</a:t>
            </a:r>
            <a:r>
              <a:rPr lang="ru-RU" sz="8800" b="1" dirty="0" smtClean="0">
                <a:solidFill>
                  <a:schemeClr val="tx1"/>
                </a:solidFill>
              </a:rPr>
              <a:t> срока на </a:t>
            </a:r>
            <a:r>
              <a:rPr lang="ru-RU" sz="8800" b="1" dirty="0" err="1" smtClean="0">
                <a:solidFill>
                  <a:schemeClr val="tx1"/>
                </a:solidFill>
              </a:rPr>
              <a:t>годност</a:t>
            </a:r>
            <a:r>
              <a:rPr lang="ru-RU" sz="8800" dirty="0" smtClean="0">
                <a:solidFill>
                  <a:schemeClr val="tx1"/>
                </a:solidFill>
              </a:rPr>
              <a:t> </a:t>
            </a:r>
            <a:r>
              <a:rPr lang="ru-RU" sz="8800" dirty="0" err="1" smtClean="0">
                <a:solidFill>
                  <a:schemeClr val="tx1"/>
                </a:solidFill>
              </a:rPr>
              <a:t>на</a:t>
            </a:r>
            <a:r>
              <a:rPr lang="ru-RU" sz="8800" dirty="0" smtClean="0">
                <a:solidFill>
                  <a:schemeClr val="tx1"/>
                </a:solidFill>
              </a:rPr>
              <a:t> </a:t>
            </a:r>
            <a:r>
              <a:rPr lang="ru-RU" sz="8800" dirty="0" err="1" smtClean="0">
                <a:solidFill>
                  <a:schemeClr val="tx1"/>
                </a:solidFill>
              </a:rPr>
              <a:t>амортизируемите</a:t>
            </a:r>
            <a:r>
              <a:rPr lang="ru-RU" sz="8800" dirty="0" smtClean="0">
                <a:solidFill>
                  <a:schemeClr val="tx1"/>
                </a:solidFill>
              </a:rPr>
              <a:t> </a:t>
            </a:r>
            <a:r>
              <a:rPr lang="ru-RU" sz="8800" dirty="0" err="1" smtClean="0">
                <a:solidFill>
                  <a:schemeClr val="tx1"/>
                </a:solidFill>
              </a:rPr>
              <a:t>активи</a:t>
            </a:r>
            <a:r>
              <a:rPr lang="ru-RU" sz="8800" dirty="0" smtClean="0">
                <a:solidFill>
                  <a:schemeClr val="tx1"/>
                </a:solidFill>
              </a:rPr>
              <a:t> се </a:t>
            </a:r>
            <a:r>
              <a:rPr lang="ru-RU" sz="8800" dirty="0" err="1" smtClean="0">
                <a:solidFill>
                  <a:schemeClr val="tx1"/>
                </a:solidFill>
              </a:rPr>
              <a:t>извършва</a:t>
            </a:r>
            <a:r>
              <a:rPr lang="ru-RU" sz="8800" dirty="0" smtClean="0">
                <a:solidFill>
                  <a:schemeClr val="tx1"/>
                </a:solidFill>
              </a:rPr>
              <a:t> от </a:t>
            </a:r>
            <a:r>
              <a:rPr lang="ru-RU" sz="8800" dirty="0" err="1" smtClean="0">
                <a:solidFill>
                  <a:schemeClr val="tx1"/>
                </a:solidFill>
              </a:rPr>
              <a:t>бюджетната</a:t>
            </a:r>
            <a:r>
              <a:rPr lang="ru-RU" sz="8800" dirty="0" smtClean="0">
                <a:solidFill>
                  <a:schemeClr val="tx1"/>
                </a:solidFill>
              </a:rPr>
              <a:t> организация, </a:t>
            </a:r>
            <a:r>
              <a:rPr lang="ru-RU" sz="8800" dirty="0" err="1" smtClean="0">
                <a:solidFill>
                  <a:schemeClr val="tx1"/>
                </a:solidFill>
              </a:rPr>
              <a:t>като</a:t>
            </a:r>
            <a:r>
              <a:rPr lang="ru-RU" sz="8800" dirty="0" smtClean="0">
                <a:solidFill>
                  <a:schemeClr val="tx1"/>
                </a:solidFill>
              </a:rPr>
              <a:t> се </a:t>
            </a:r>
            <a:r>
              <a:rPr lang="ru-RU" sz="8800" dirty="0" err="1" smtClean="0">
                <a:solidFill>
                  <a:schemeClr val="tx1"/>
                </a:solidFill>
              </a:rPr>
              <a:t>следват</a:t>
            </a:r>
            <a:r>
              <a:rPr lang="ru-RU" sz="8800" dirty="0" smtClean="0">
                <a:solidFill>
                  <a:schemeClr val="tx1"/>
                </a:solidFill>
              </a:rPr>
              <a:t> </a:t>
            </a:r>
            <a:r>
              <a:rPr lang="ru-RU" sz="8800" b="1" dirty="0" err="1" smtClean="0">
                <a:solidFill>
                  <a:schemeClr val="tx1"/>
                </a:solidFill>
              </a:rPr>
              <a:t>насоките</a:t>
            </a:r>
            <a:r>
              <a:rPr lang="ru-RU" sz="8800" b="1" dirty="0" smtClean="0">
                <a:solidFill>
                  <a:schemeClr val="tx1"/>
                </a:solidFill>
              </a:rPr>
              <a:t> на т. 3 от СС 4, </a:t>
            </a:r>
            <a:r>
              <a:rPr lang="ru-RU" sz="8800" dirty="0" err="1" smtClean="0">
                <a:solidFill>
                  <a:schemeClr val="tx1"/>
                </a:solidFill>
              </a:rPr>
              <a:t>освен</a:t>
            </a:r>
            <a:r>
              <a:rPr lang="ru-RU" sz="8800" dirty="0" smtClean="0">
                <a:solidFill>
                  <a:schemeClr val="tx1"/>
                </a:solidFill>
              </a:rPr>
              <a:t> в </a:t>
            </a:r>
            <a:r>
              <a:rPr lang="ru-RU" sz="8800" dirty="0" err="1" smtClean="0">
                <a:solidFill>
                  <a:schemeClr val="tx1"/>
                </a:solidFill>
              </a:rPr>
              <a:t>случаите</a:t>
            </a:r>
            <a:r>
              <a:rPr lang="ru-RU" sz="8800" dirty="0" smtClean="0">
                <a:solidFill>
                  <a:schemeClr val="tx1"/>
                </a:solidFill>
              </a:rPr>
              <a:t>, </a:t>
            </a:r>
            <a:r>
              <a:rPr lang="ru-RU" sz="8800" dirty="0" err="1" smtClean="0">
                <a:solidFill>
                  <a:schemeClr val="tx1"/>
                </a:solidFill>
              </a:rPr>
              <a:t>когато</a:t>
            </a:r>
            <a:r>
              <a:rPr lang="ru-RU" sz="8800" dirty="0" smtClean="0">
                <a:solidFill>
                  <a:schemeClr val="tx1"/>
                </a:solidFill>
              </a:rPr>
              <a:t> с указания на МФ </a:t>
            </a:r>
            <a:r>
              <a:rPr lang="ru-RU" sz="8800" dirty="0" err="1" smtClean="0">
                <a:solidFill>
                  <a:schemeClr val="tx1"/>
                </a:solidFill>
              </a:rPr>
              <a:t>са</a:t>
            </a:r>
            <a:r>
              <a:rPr lang="ru-RU" sz="8800" dirty="0" smtClean="0">
                <a:solidFill>
                  <a:schemeClr val="tx1"/>
                </a:solidFill>
              </a:rPr>
              <a:t> </a:t>
            </a:r>
            <a:r>
              <a:rPr lang="ru-RU" sz="8800" dirty="0" err="1" smtClean="0">
                <a:solidFill>
                  <a:schemeClr val="tx1"/>
                </a:solidFill>
              </a:rPr>
              <a:t>определени</a:t>
            </a:r>
            <a:r>
              <a:rPr lang="ru-RU" sz="8800" dirty="0" smtClean="0">
                <a:solidFill>
                  <a:schemeClr val="tx1"/>
                </a:solidFill>
              </a:rPr>
              <a:t> </a:t>
            </a:r>
            <a:r>
              <a:rPr lang="ru-RU" sz="8800" dirty="0" err="1" smtClean="0">
                <a:solidFill>
                  <a:schemeClr val="tx1"/>
                </a:solidFill>
              </a:rPr>
              <a:t>срокове</a:t>
            </a:r>
            <a:r>
              <a:rPr lang="ru-RU" sz="8800" dirty="0" smtClean="0">
                <a:solidFill>
                  <a:schemeClr val="tx1"/>
                </a:solidFill>
              </a:rPr>
              <a:t> за </a:t>
            </a:r>
            <a:r>
              <a:rPr lang="ru-RU" sz="8800" dirty="0" err="1" smtClean="0">
                <a:solidFill>
                  <a:schemeClr val="tx1"/>
                </a:solidFill>
              </a:rPr>
              <a:t>определени</a:t>
            </a:r>
            <a:r>
              <a:rPr lang="ru-RU" sz="8800" dirty="0" smtClean="0">
                <a:solidFill>
                  <a:schemeClr val="tx1"/>
                </a:solidFill>
              </a:rPr>
              <a:t> </a:t>
            </a:r>
            <a:r>
              <a:rPr lang="ru-RU" sz="8800" dirty="0" err="1" smtClean="0">
                <a:solidFill>
                  <a:schemeClr val="tx1"/>
                </a:solidFill>
              </a:rPr>
              <a:t>активи</a:t>
            </a:r>
            <a:r>
              <a:rPr lang="ru-RU" sz="8800" dirty="0" smtClean="0">
                <a:solidFill>
                  <a:schemeClr val="tx1"/>
                </a:solidFill>
              </a:rPr>
              <a:t>.»</a:t>
            </a:r>
          </a:p>
          <a:p>
            <a:pPr algn="just">
              <a:buNone/>
            </a:pPr>
            <a:r>
              <a:rPr lang="ru-RU" sz="8800" b="1" i="1" dirty="0" smtClean="0">
                <a:solidFill>
                  <a:schemeClr val="tx1"/>
                </a:solidFill>
              </a:rPr>
              <a:t>     </a:t>
            </a:r>
            <a:r>
              <a:rPr lang="ru-RU" sz="8800" b="1" i="1" dirty="0" err="1" smtClean="0">
                <a:solidFill>
                  <a:schemeClr val="tx1"/>
                </a:solidFill>
              </a:rPr>
              <a:t>Разбиране</a:t>
            </a:r>
            <a:r>
              <a:rPr lang="ru-RU" sz="8800" b="1" i="1" dirty="0" smtClean="0">
                <a:solidFill>
                  <a:schemeClr val="tx1"/>
                </a:solidFill>
              </a:rPr>
              <a:t> на срока на </a:t>
            </a:r>
            <a:r>
              <a:rPr lang="ru-RU" sz="8800" b="1" i="1" dirty="0" err="1" smtClean="0">
                <a:solidFill>
                  <a:schemeClr val="tx1"/>
                </a:solidFill>
              </a:rPr>
              <a:t>годност</a:t>
            </a:r>
            <a:r>
              <a:rPr lang="ru-RU" sz="8800" b="1" i="1" dirty="0" smtClean="0">
                <a:solidFill>
                  <a:schemeClr val="tx1"/>
                </a:solidFill>
              </a:rPr>
              <a:t>:</a:t>
            </a:r>
            <a:r>
              <a:rPr lang="ru-RU" sz="8800" dirty="0" smtClean="0">
                <a:solidFill>
                  <a:schemeClr val="tx1"/>
                </a:solidFill>
              </a:rPr>
              <a:t> </a:t>
            </a:r>
          </a:p>
          <a:p>
            <a:pPr algn="just">
              <a:buNone/>
            </a:pPr>
            <a:r>
              <a:rPr lang="ru-RU" sz="8800" dirty="0" smtClean="0">
                <a:solidFill>
                  <a:schemeClr val="tx1"/>
                </a:solidFill>
              </a:rPr>
              <a:t>	- </a:t>
            </a:r>
            <a:r>
              <a:rPr lang="ru-RU" sz="8800" dirty="0" err="1" smtClean="0">
                <a:solidFill>
                  <a:schemeClr val="tx1"/>
                </a:solidFill>
              </a:rPr>
              <a:t>срокът</a:t>
            </a:r>
            <a:r>
              <a:rPr lang="ru-RU" sz="8800" dirty="0" smtClean="0">
                <a:solidFill>
                  <a:schemeClr val="tx1"/>
                </a:solidFill>
              </a:rPr>
              <a:t> на </a:t>
            </a:r>
            <a:r>
              <a:rPr lang="ru-RU" sz="8800" dirty="0" err="1" smtClean="0">
                <a:solidFill>
                  <a:schemeClr val="tx1"/>
                </a:solidFill>
              </a:rPr>
              <a:t>годност</a:t>
            </a:r>
            <a:r>
              <a:rPr lang="ru-RU" sz="8800" dirty="0" smtClean="0">
                <a:solidFill>
                  <a:schemeClr val="tx1"/>
                </a:solidFill>
              </a:rPr>
              <a:t> е </a:t>
            </a:r>
            <a:r>
              <a:rPr lang="ru-RU" sz="8800" b="1" i="1" dirty="0" smtClean="0">
                <a:solidFill>
                  <a:schemeClr val="tx1"/>
                </a:solidFill>
              </a:rPr>
              <a:t>предполагаем</a:t>
            </a:r>
            <a:r>
              <a:rPr lang="ru-RU" sz="8800" dirty="0" smtClean="0">
                <a:solidFill>
                  <a:schemeClr val="tx1"/>
                </a:solidFill>
              </a:rPr>
              <a:t>; </a:t>
            </a:r>
          </a:p>
          <a:p>
            <a:pPr algn="just">
              <a:buNone/>
            </a:pPr>
            <a:r>
              <a:rPr lang="ru-RU" sz="8800" dirty="0" smtClean="0">
                <a:solidFill>
                  <a:schemeClr val="tx1"/>
                </a:solidFill>
              </a:rPr>
              <a:t>	-  той е </a:t>
            </a:r>
            <a:r>
              <a:rPr lang="ru-RU" sz="8800" b="1" i="1" dirty="0" smtClean="0">
                <a:solidFill>
                  <a:schemeClr val="tx1"/>
                </a:solidFill>
              </a:rPr>
              <a:t>различен от </a:t>
            </a:r>
            <a:r>
              <a:rPr lang="ru-RU" sz="8800" b="1" i="1" dirty="0" err="1" smtClean="0">
                <a:solidFill>
                  <a:schemeClr val="tx1"/>
                </a:solidFill>
              </a:rPr>
              <a:t>реалния</a:t>
            </a:r>
            <a:r>
              <a:rPr lang="ru-RU" sz="8800" b="1" i="1" dirty="0" smtClean="0">
                <a:solidFill>
                  <a:schemeClr val="tx1"/>
                </a:solidFill>
              </a:rPr>
              <a:t> </a:t>
            </a:r>
            <a:r>
              <a:rPr lang="ru-RU" sz="8800" dirty="0" smtClean="0">
                <a:solidFill>
                  <a:schemeClr val="tx1"/>
                </a:solidFill>
              </a:rPr>
              <a:t>срок на полезен живот на актива;</a:t>
            </a:r>
          </a:p>
          <a:p>
            <a:pPr algn="just">
              <a:buNone/>
            </a:pPr>
            <a:r>
              <a:rPr lang="ru-RU" sz="8800" dirty="0" smtClean="0">
                <a:solidFill>
                  <a:schemeClr val="tx1"/>
                </a:solidFill>
              </a:rPr>
              <a:t>     - </a:t>
            </a:r>
            <a:r>
              <a:rPr lang="ru-RU" sz="8800" dirty="0" err="1" smtClean="0">
                <a:solidFill>
                  <a:schemeClr val="tx1"/>
                </a:solidFill>
              </a:rPr>
              <a:t>със</a:t>
            </a:r>
            <a:r>
              <a:rPr lang="ru-RU" sz="8800" dirty="0" smtClean="0">
                <a:solidFill>
                  <a:schemeClr val="tx1"/>
                </a:solidFill>
              </a:rPr>
              <a:t> </a:t>
            </a:r>
            <a:r>
              <a:rPr lang="ru-RU" sz="8800" b="1" i="1" dirty="0" err="1" smtClean="0">
                <a:solidFill>
                  <a:schemeClr val="tx1"/>
                </a:solidFill>
              </a:rPr>
              <a:t>заповед</a:t>
            </a:r>
            <a:r>
              <a:rPr lang="ru-RU" sz="8800" b="1" i="1" dirty="0" smtClean="0">
                <a:solidFill>
                  <a:schemeClr val="tx1"/>
                </a:solidFill>
              </a:rPr>
              <a:t> на </a:t>
            </a:r>
            <a:r>
              <a:rPr lang="ru-RU" sz="8800" b="1" i="1" dirty="0" err="1" smtClean="0">
                <a:solidFill>
                  <a:schemeClr val="tx1"/>
                </a:solidFill>
              </a:rPr>
              <a:t>ръководителя</a:t>
            </a:r>
            <a:r>
              <a:rPr lang="ru-RU" sz="8800" b="1" i="1" dirty="0" smtClean="0">
                <a:solidFill>
                  <a:schemeClr val="tx1"/>
                </a:solidFill>
              </a:rPr>
              <a:t> </a:t>
            </a:r>
            <a:r>
              <a:rPr lang="ru-RU" sz="8800" dirty="0" err="1" smtClean="0">
                <a:solidFill>
                  <a:schemeClr val="tx1"/>
                </a:solidFill>
              </a:rPr>
              <a:t>на</a:t>
            </a:r>
            <a:r>
              <a:rPr lang="ru-RU" sz="8800" dirty="0" smtClean="0">
                <a:solidFill>
                  <a:schemeClr val="tx1"/>
                </a:solidFill>
              </a:rPr>
              <a:t> </a:t>
            </a:r>
            <a:r>
              <a:rPr lang="ru-RU" sz="8800" dirty="0" err="1" smtClean="0">
                <a:solidFill>
                  <a:schemeClr val="tx1"/>
                </a:solidFill>
              </a:rPr>
              <a:t>бюджетната</a:t>
            </a:r>
            <a:r>
              <a:rPr lang="ru-RU" sz="8800" dirty="0" smtClean="0">
                <a:solidFill>
                  <a:schemeClr val="tx1"/>
                </a:solidFill>
              </a:rPr>
              <a:t> организация се </a:t>
            </a:r>
            <a:r>
              <a:rPr lang="ru-RU" sz="8800" dirty="0" err="1" smtClean="0">
                <a:solidFill>
                  <a:schemeClr val="tx1"/>
                </a:solidFill>
              </a:rPr>
              <a:t>определя</a:t>
            </a:r>
            <a:r>
              <a:rPr lang="ru-RU" sz="8800" dirty="0" smtClean="0">
                <a:solidFill>
                  <a:schemeClr val="tx1"/>
                </a:solidFill>
              </a:rPr>
              <a:t> </a:t>
            </a:r>
            <a:r>
              <a:rPr lang="ru-RU" sz="8800" dirty="0" err="1" smtClean="0">
                <a:solidFill>
                  <a:schemeClr val="tx1"/>
                </a:solidFill>
              </a:rPr>
              <a:t>работна</a:t>
            </a:r>
            <a:r>
              <a:rPr lang="ru-RU" sz="8800" dirty="0" smtClean="0">
                <a:solidFill>
                  <a:schemeClr val="tx1"/>
                </a:solidFill>
              </a:rPr>
              <a:t> </a:t>
            </a:r>
            <a:r>
              <a:rPr lang="ru-RU" sz="8800" dirty="0" err="1" smtClean="0">
                <a:solidFill>
                  <a:schemeClr val="tx1"/>
                </a:solidFill>
              </a:rPr>
              <a:t>група</a:t>
            </a:r>
            <a:r>
              <a:rPr lang="ru-RU" sz="8800" dirty="0" smtClean="0">
                <a:solidFill>
                  <a:schemeClr val="tx1"/>
                </a:solidFill>
              </a:rPr>
              <a:t>, </a:t>
            </a:r>
            <a:r>
              <a:rPr lang="ru-RU" sz="8800" dirty="0" err="1" smtClean="0">
                <a:solidFill>
                  <a:schemeClr val="tx1"/>
                </a:solidFill>
              </a:rPr>
              <a:t>която</a:t>
            </a:r>
            <a:r>
              <a:rPr lang="ru-RU" sz="8800" dirty="0" smtClean="0">
                <a:solidFill>
                  <a:schemeClr val="tx1"/>
                </a:solidFill>
              </a:rPr>
              <a:t> </a:t>
            </a:r>
            <a:r>
              <a:rPr lang="ru-RU" sz="8800" dirty="0" err="1" smtClean="0">
                <a:solidFill>
                  <a:schemeClr val="tx1"/>
                </a:solidFill>
              </a:rPr>
              <a:t>описва</a:t>
            </a:r>
            <a:r>
              <a:rPr lang="ru-RU" sz="8800" dirty="0" smtClean="0">
                <a:solidFill>
                  <a:schemeClr val="tx1"/>
                </a:solidFill>
              </a:rPr>
              <a:t> ДМА и НДА в </a:t>
            </a:r>
            <a:r>
              <a:rPr lang="ru-RU" sz="8800" dirty="0" err="1" smtClean="0">
                <a:solidFill>
                  <a:schemeClr val="tx1"/>
                </a:solidFill>
              </a:rPr>
              <a:t>констативен</a:t>
            </a:r>
            <a:r>
              <a:rPr lang="ru-RU" sz="8800" dirty="0" smtClean="0">
                <a:solidFill>
                  <a:schemeClr val="tx1"/>
                </a:solidFill>
              </a:rPr>
              <a:t> протокол с два колони – «Срок на </a:t>
            </a:r>
            <a:r>
              <a:rPr lang="ru-RU" sz="8800" dirty="0" err="1" smtClean="0">
                <a:solidFill>
                  <a:schemeClr val="tx1"/>
                </a:solidFill>
              </a:rPr>
              <a:t>годност</a:t>
            </a:r>
            <a:r>
              <a:rPr lang="ru-RU" sz="8800" dirty="0" smtClean="0">
                <a:solidFill>
                  <a:schemeClr val="tx1"/>
                </a:solidFill>
              </a:rPr>
              <a:t>» и «Основание». В </a:t>
            </a:r>
            <a:r>
              <a:rPr lang="ru-RU" sz="8800" dirty="0" err="1" smtClean="0">
                <a:solidFill>
                  <a:schemeClr val="tx1"/>
                </a:solidFill>
              </a:rPr>
              <a:t>първата</a:t>
            </a:r>
            <a:r>
              <a:rPr lang="ru-RU" sz="8800" dirty="0" smtClean="0">
                <a:solidFill>
                  <a:schemeClr val="tx1"/>
                </a:solidFill>
              </a:rPr>
              <a:t> колонка се </a:t>
            </a:r>
            <a:r>
              <a:rPr lang="ru-RU" sz="8800" dirty="0" err="1" smtClean="0">
                <a:solidFill>
                  <a:schemeClr val="tx1"/>
                </a:solidFill>
              </a:rPr>
              <a:t>посочва</a:t>
            </a:r>
            <a:r>
              <a:rPr lang="ru-RU" sz="8800" dirty="0" smtClean="0">
                <a:solidFill>
                  <a:schemeClr val="tx1"/>
                </a:solidFill>
              </a:rPr>
              <a:t> </a:t>
            </a:r>
            <a:r>
              <a:rPr lang="ru-RU" sz="8800" dirty="0" err="1" smtClean="0">
                <a:solidFill>
                  <a:schemeClr val="tx1"/>
                </a:solidFill>
              </a:rPr>
              <a:t>предполагаемия</a:t>
            </a:r>
            <a:r>
              <a:rPr lang="ru-RU" sz="8800" dirty="0" smtClean="0">
                <a:solidFill>
                  <a:schemeClr val="tx1"/>
                </a:solidFill>
              </a:rPr>
              <a:t> срок на </a:t>
            </a:r>
            <a:r>
              <a:rPr lang="ru-RU" sz="8800" dirty="0" err="1" smtClean="0">
                <a:solidFill>
                  <a:schemeClr val="tx1"/>
                </a:solidFill>
              </a:rPr>
              <a:t>годност</a:t>
            </a:r>
            <a:r>
              <a:rPr lang="ru-RU" sz="8800" dirty="0" smtClean="0">
                <a:solidFill>
                  <a:schemeClr val="tx1"/>
                </a:solidFill>
              </a:rPr>
              <a:t> </a:t>
            </a:r>
            <a:r>
              <a:rPr lang="ru-RU" sz="8800" dirty="0" err="1" smtClean="0">
                <a:solidFill>
                  <a:schemeClr val="tx1"/>
                </a:solidFill>
              </a:rPr>
              <a:t>на</a:t>
            </a:r>
            <a:r>
              <a:rPr lang="ru-RU" sz="8800" dirty="0" smtClean="0">
                <a:solidFill>
                  <a:schemeClr val="tx1"/>
                </a:solidFill>
              </a:rPr>
              <a:t> </a:t>
            </a:r>
            <a:r>
              <a:rPr lang="ru-RU" sz="8800" dirty="0" err="1" smtClean="0">
                <a:solidFill>
                  <a:schemeClr val="tx1"/>
                </a:solidFill>
              </a:rPr>
              <a:t>амортизируемия</a:t>
            </a:r>
            <a:r>
              <a:rPr lang="ru-RU" sz="8800" dirty="0" smtClean="0">
                <a:solidFill>
                  <a:schemeClr val="tx1"/>
                </a:solidFill>
              </a:rPr>
              <a:t> актив, </a:t>
            </a:r>
            <a:r>
              <a:rPr lang="ru-RU" sz="8800" dirty="0" err="1" smtClean="0">
                <a:solidFill>
                  <a:schemeClr val="tx1"/>
                </a:solidFill>
              </a:rPr>
              <a:t>който</a:t>
            </a:r>
            <a:r>
              <a:rPr lang="ru-RU" sz="8800" dirty="0" smtClean="0">
                <a:solidFill>
                  <a:schemeClr val="tx1"/>
                </a:solidFill>
              </a:rPr>
              <a:t> се </a:t>
            </a:r>
            <a:r>
              <a:rPr lang="ru-RU" sz="8800" dirty="0" err="1" smtClean="0">
                <a:solidFill>
                  <a:schemeClr val="tx1"/>
                </a:solidFill>
              </a:rPr>
              <a:t>отразява</a:t>
            </a:r>
            <a:r>
              <a:rPr lang="ru-RU" sz="8800" dirty="0" smtClean="0">
                <a:solidFill>
                  <a:schemeClr val="tx1"/>
                </a:solidFill>
              </a:rPr>
              <a:t> в </a:t>
            </a:r>
            <a:r>
              <a:rPr lang="ru-RU" sz="8800" dirty="0" err="1" smtClean="0">
                <a:solidFill>
                  <a:schemeClr val="tx1"/>
                </a:solidFill>
              </a:rPr>
              <a:t>амортизационния</a:t>
            </a:r>
            <a:r>
              <a:rPr lang="ru-RU" sz="8800" dirty="0" smtClean="0">
                <a:solidFill>
                  <a:schemeClr val="tx1"/>
                </a:solidFill>
              </a:rPr>
              <a:t> план. В колонка «Основание» се </a:t>
            </a:r>
            <a:r>
              <a:rPr lang="ru-RU" sz="8800" dirty="0" err="1" smtClean="0">
                <a:solidFill>
                  <a:schemeClr val="tx1"/>
                </a:solidFill>
              </a:rPr>
              <a:t>посочва</a:t>
            </a:r>
            <a:r>
              <a:rPr lang="ru-RU" sz="8800" dirty="0" smtClean="0">
                <a:solidFill>
                  <a:schemeClr val="tx1"/>
                </a:solidFill>
              </a:rPr>
              <a:t> </a:t>
            </a:r>
            <a:r>
              <a:rPr lang="ru-RU" sz="8800" dirty="0" err="1" smtClean="0">
                <a:solidFill>
                  <a:schemeClr val="tx1"/>
                </a:solidFill>
              </a:rPr>
              <a:t>някои</a:t>
            </a:r>
            <a:r>
              <a:rPr lang="ru-RU" sz="8800" dirty="0" smtClean="0">
                <a:solidFill>
                  <a:schemeClr val="tx1"/>
                </a:solidFill>
              </a:rPr>
              <a:t> от </a:t>
            </a:r>
            <a:r>
              <a:rPr lang="ru-RU" sz="8800" dirty="0" err="1" smtClean="0">
                <a:solidFill>
                  <a:schemeClr val="tx1"/>
                </a:solidFill>
              </a:rPr>
              <a:t>изброените</a:t>
            </a:r>
            <a:r>
              <a:rPr lang="ru-RU" sz="8800" dirty="0" smtClean="0">
                <a:solidFill>
                  <a:schemeClr val="tx1"/>
                </a:solidFill>
              </a:rPr>
              <a:t> </a:t>
            </a:r>
            <a:r>
              <a:rPr lang="ru-RU" sz="8800" dirty="0" err="1" smtClean="0">
                <a:solidFill>
                  <a:schemeClr val="tx1"/>
                </a:solidFill>
              </a:rPr>
              <a:t>фактори</a:t>
            </a:r>
            <a:r>
              <a:rPr lang="ru-RU" sz="8800" dirty="0" smtClean="0">
                <a:solidFill>
                  <a:schemeClr val="tx1"/>
                </a:solidFill>
              </a:rPr>
              <a:t> </a:t>
            </a:r>
            <a:r>
              <a:rPr lang="en-US" sz="8800" dirty="0" smtClean="0">
                <a:solidFill>
                  <a:schemeClr val="tx1"/>
                </a:solidFill>
              </a:rPr>
              <a:t>(</a:t>
            </a:r>
            <a:r>
              <a:rPr lang="bg-BG" sz="8800" dirty="0" smtClean="0">
                <a:solidFill>
                  <a:schemeClr val="tx1"/>
                </a:solidFill>
              </a:rPr>
              <a:t>един или повече</a:t>
            </a:r>
            <a:r>
              <a:rPr lang="en-US" sz="8800" dirty="0" smtClean="0">
                <a:solidFill>
                  <a:schemeClr val="tx1"/>
                </a:solidFill>
              </a:rPr>
              <a:t>)</a:t>
            </a:r>
            <a:r>
              <a:rPr lang="bg-BG" sz="8800" dirty="0" smtClean="0">
                <a:solidFill>
                  <a:schemeClr val="tx1"/>
                </a:solidFill>
              </a:rPr>
              <a:t> в т. 3, букви “а” </a:t>
            </a:r>
            <a:r>
              <a:rPr lang="en-US" sz="8800" dirty="0" smtClean="0">
                <a:solidFill>
                  <a:schemeClr val="tx1"/>
                </a:solidFill>
              </a:rPr>
              <a:t>(</a:t>
            </a:r>
            <a:r>
              <a:rPr lang="bg-BG" sz="8800" dirty="0" smtClean="0">
                <a:solidFill>
                  <a:schemeClr val="tx1"/>
                </a:solidFill>
              </a:rPr>
              <a:t>физическо износване</a:t>
            </a:r>
            <a:r>
              <a:rPr lang="en-US" sz="8800" dirty="0" smtClean="0">
                <a:solidFill>
                  <a:schemeClr val="tx1"/>
                </a:solidFill>
              </a:rPr>
              <a:t>)</a:t>
            </a:r>
            <a:r>
              <a:rPr lang="bg-BG" sz="8800" dirty="0" smtClean="0">
                <a:solidFill>
                  <a:schemeClr val="tx1"/>
                </a:solidFill>
              </a:rPr>
              <a:t> и “б” </a:t>
            </a:r>
            <a:r>
              <a:rPr lang="en-US" sz="8800" dirty="0" smtClean="0">
                <a:solidFill>
                  <a:schemeClr val="tx1"/>
                </a:solidFill>
              </a:rPr>
              <a:t>(</a:t>
            </a:r>
            <a:r>
              <a:rPr lang="bg-BG" sz="8800" dirty="0" smtClean="0">
                <a:solidFill>
                  <a:schemeClr val="tx1"/>
                </a:solidFill>
              </a:rPr>
              <a:t>морално остаряване</a:t>
            </a:r>
            <a:r>
              <a:rPr lang="en-US" sz="8800" dirty="0" smtClean="0">
                <a:solidFill>
                  <a:schemeClr val="tx1"/>
                </a:solidFill>
              </a:rPr>
              <a:t>)</a:t>
            </a:r>
            <a:r>
              <a:rPr lang="bg-BG" sz="8800" dirty="0" smtClean="0">
                <a:solidFill>
                  <a:schemeClr val="tx1"/>
                </a:solidFill>
              </a:rPr>
              <a:t>, въз основа на който е определен срока на годност. Насоките в </a:t>
            </a:r>
            <a:r>
              <a:rPr lang="bg-BG" sz="8800" b="1" dirty="0" smtClean="0">
                <a:solidFill>
                  <a:schemeClr val="tx1"/>
                </a:solidFill>
              </a:rPr>
              <a:t>т. 3 от СС 4</a:t>
            </a:r>
            <a:r>
              <a:rPr lang="bg-BG" sz="8800" dirty="0" smtClean="0">
                <a:solidFill>
                  <a:schemeClr val="tx1"/>
                </a:solidFill>
              </a:rPr>
              <a:t> се считат за </a:t>
            </a:r>
            <a:r>
              <a:rPr lang="bg-BG" sz="8800" b="1" dirty="0" smtClean="0">
                <a:solidFill>
                  <a:schemeClr val="tx1"/>
                </a:solidFill>
              </a:rPr>
              <a:t>общ ред </a:t>
            </a:r>
            <a:r>
              <a:rPr lang="bg-BG" sz="8800" dirty="0" smtClean="0">
                <a:solidFill>
                  <a:schemeClr val="tx1"/>
                </a:solidFill>
              </a:rPr>
              <a:t>при определяне на предполагаемия срок на годност.</a:t>
            </a:r>
          </a:p>
          <a:p>
            <a:pPr algn="just">
              <a:buNone/>
            </a:pPr>
            <a:r>
              <a:rPr lang="bg-BG" sz="8800" b="1" dirty="0" smtClean="0">
                <a:solidFill>
                  <a:schemeClr val="tx1"/>
                </a:solidFill>
              </a:rPr>
              <a:t> </a:t>
            </a:r>
            <a:endParaRPr lang="ru-RU" sz="88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8800" b="1" dirty="0" smtClean="0">
                <a:solidFill>
                  <a:schemeClr val="tx1"/>
                </a:solidFill>
              </a:rPr>
              <a:t> </a:t>
            </a:r>
            <a:endParaRPr lang="ru-RU" sz="88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14</a:t>
            </a:fld>
            <a:endParaRPr lang="bg-BG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35798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 </a:t>
            </a:r>
            <a:r>
              <a:rPr lang="bg-BG" sz="2800" dirty="0" smtClean="0">
                <a:solidFill>
                  <a:schemeClr val="tx1"/>
                </a:solidFill>
              </a:rPr>
              <a:t>-</a:t>
            </a:r>
          </a:p>
          <a:p>
            <a:pPr algn="just">
              <a:buNone/>
            </a:pPr>
            <a:r>
              <a:rPr lang="bg-BG" sz="9600" dirty="0" smtClean="0">
                <a:solidFill>
                  <a:schemeClr val="tx1"/>
                </a:solidFill>
              </a:rPr>
              <a:t> </a:t>
            </a:r>
          </a:p>
          <a:p>
            <a:pPr algn="just">
              <a:buNone/>
            </a:pPr>
            <a:r>
              <a:rPr lang="bg-BG" sz="9600" dirty="0" smtClean="0">
                <a:solidFill>
                  <a:schemeClr val="tx1"/>
                </a:solidFill>
              </a:rPr>
              <a:t>Имат се предвид и конкретните указания на МФ, дадени в </a:t>
            </a:r>
            <a:r>
              <a:rPr lang="bg-BG" sz="9600" b="1" dirty="0" smtClean="0">
                <a:solidFill>
                  <a:schemeClr val="tx1"/>
                </a:solidFill>
              </a:rPr>
              <a:t>т. 30 от ДДС № 05 от 2016 г. </a:t>
            </a:r>
            <a:r>
              <a:rPr lang="bg-BG" sz="9600" dirty="0" smtClean="0">
                <a:solidFill>
                  <a:schemeClr val="tx1"/>
                </a:solidFill>
              </a:rPr>
              <a:t>за определяне на срок на годност </a:t>
            </a:r>
            <a:r>
              <a:rPr lang="bg-BG" sz="9600" b="1" i="1" dirty="0" smtClean="0">
                <a:solidFill>
                  <a:schemeClr val="tx1"/>
                </a:solidFill>
              </a:rPr>
              <a:t>две години </a:t>
            </a:r>
            <a:r>
              <a:rPr lang="bg-BG" sz="9600" dirty="0" smtClean="0">
                <a:solidFill>
                  <a:schemeClr val="tx1"/>
                </a:solidFill>
              </a:rPr>
              <a:t>за дълготрайни активи, които са с отчетна стойност </a:t>
            </a:r>
            <a:r>
              <a:rPr lang="bg-BG" sz="9600" b="1" dirty="0" smtClean="0">
                <a:solidFill>
                  <a:schemeClr val="tx1"/>
                </a:solidFill>
              </a:rPr>
              <a:t>до 1500 лв. </a:t>
            </a:r>
            <a:r>
              <a:rPr lang="bg-BG" sz="9600" dirty="0" smtClean="0">
                <a:solidFill>
                  <a:schemeClr val="tx1"/>
                </a:solidFill>
              </a:rPr>
              <a:t>За тези активи може да не се определя остатъчна стойност. В амортизационната политика се утвърждава приложението на т. 30 за всички класове активи или само за определени класове активи.</a:t>
            </a:r>
          </a:p>
          <a:p>
            <a:pPr algn="just">
              <a:buNone/>
            </a:pPr>
            <a:r>
              <a:rPr lang="ru-RU" sz="9600" dirty="0" err="1" smtClean="0">
                <a:solidFill>
                  <a:schemeClr val="tx1"/>
                </a:solidFill>
              </a:rPr>
              <a:t>Съгласно</a:t>
            </a:r>
            <a:r>
              <a:rPr lang="ru-RU" sz="9600" dirty="0" smtClean="0">
                <a:solidFill>
                  <a:schemeClr val="tx1"/>
                </a:solidFill>
              </a:rPr>
              <a:t> </a:t>
            </a:r>
            <a:r>
              <a:rPr lang="ru-RU" sz="9600" b="1" dirty="0" smtClean="0">
                <a:solidFill>
                  <a:schemeClr val="tx1"/>
                </a:solidFill>
              </a:rPr>
              <a:t>т. 65 от ДДС № 05 от 2016 г. </a:t>
            </a:r>
            <a:r>
              <a:rPr lang="ru-RU" sz="9600" dirty="0" smtClean="0">
                <a:solidFill>
                  <a:schemeClr val="tx1"/>
                </a:solidFill>
              </a:rPr>
              <a:t>при </a:t>
            </a:r>
            <a:r>
              <a:rPr lang="ru-RU" sz="9600" dirty="0" err="1" smtClean="0">
                <a:solidFill>
                  <a:schemeClr val="tx1"/>
                </a:solidFill>
              </a:rPr>
              <a:t>първоначалното</a:t>
            </a:r>
            <a:r>
              <a:rPr lang="ru-RU" sz="9600" dirty="0" smtClean="0">
                <a:solidFill>
                  <a:schemeClr val="tx1"/>
                </a:solidFill>
              </a:rPr>
              <a:t> </a:t>
            </a:r>
            <a:r>
              <a:rPr lang="ru-RU" sz="9600" dirty="0" err="1" smtClean="0">
                <a:solidFill>
                  <a:schemeClr val="tx1"/>
                </a:solidFill>
              </a:rPr>
              <a:t>определяне</a:t>
            </a:r>
            <a:r>
              <a:rPr lang="ru-RU" sz="9600" dirty="0" smtClean="0">
                <a:solidFill>
                  <a:schemeClr val="tx1"/>
                </a:solidFill>
              </a:rPr>
              <a:t> на </a:t>
            </a:r>
            <a:r>
              <a:rPr lang="ru-RU" sz="9600" dirty="0" err="1" smtClean="0">
                <a:solidFill>
                  <a:schemeClr val="tx1"/>
                </a:solidFill>
              </a:rPr>
              <a:t>остатъчния</a:t>
            </a:r>
            <a:r>
              <a:rPr lang="ru-RU" sz="9600" dirty="0" smtClean="0">
                <a:solidFill>
                  <a:schemeClr val="tx1"/>
                </a:solidFill>
              </a:rPr>
              <a:t> срок на </a:t>
            </a:r>
            <a:r>
              <a:rPr lang="ru-RU" sz="9600" dirty="0" err="1" smtClean="0">
                <a:solidFill>
                  <a:schemeClr val="tx1"/>
                </a:solidFill>
              </a:rPr>
              <a:t>годност</a:t>
            </a:r>
            <a:r>
              <a:rPr lang="ru-RU" sz="9600" dirty="0" smtClean="0">
                <a:solidFill>
                  <a:schemeClr val="tx1"/>
                </a:solidFill>
              </a:rPr>
              <a:t> </a:t>
            </a:r>
            <a:r>
              <a:rPr lang="ru-RU" sz="9600" dirty="0" err="1" smtClean="0">
                <a:solidFill>
                  <a:schemeClr val="tx1"/>
                </a:solidFill>
              </a:rPr>
              <a:t>на</a:t>
            </a:r>
            <a:r>
              <a:rPr lang="ru-RU" sz="9600" dirty="0" smtClean="0">
                <a:solidFill>
                  <a:schemeClr val="tx1"/>
                </a:solidFill>
              </a:rPr>
              <a:t> </a:t>
            </a:r>
            <a:r>
              <a:rPr lang="ru-RU" sz="9600" dirty="0" err="1" smtClean="0">
                <a:solidFill>
                  <a:schemeClr val="tx1"/>
                </a:solidFill>
              </a:rPr>
              <a:t>амортизируемите</a:t>
            </a:r>
            <a:r>
              <a:rPr lang="ru-RU" sz="9600" dirty="0" smtClean="0">
                <a:solidFill>
                  <a:schemeClr val="tx1"/>
                </a:solidFill>
              </a:rPr>
              <a:t> </a:t>
            </a:r>
            <a:r>
              <a:rPr lang="ru-RU" sz="9600" dirty="0" err="1" smtClean="0">
                <a:solidFill>
                  <a:schemeClr val="tx1"/>
                </a:solidFill>
              </a:rPr>
              <a:t>активи</a:t>
            </a:r>
            <a:r>
              <a:rPr lang="ru-RU" sz="9600" dirty="0" smtClean="0">
                <a:solidFill>
                  <a:schemeClr val="tx1"/>
                </a:solidFill>
              </a:rPr>
              <a:t> се допуска </a:t>
            </a:r>
            <a:r>
              <a:rPr lang="ru-RU" sz="9600" b="1" dirty="0" smtClean="0">
                <a:solidFill>
                  <a:schemeClr val="tx1"/>
                </a:solidFill>
              </a:rPr>
              <a:t>да се определи </a:t>
            </a:r>
            <a:r>
              <a:rPr lang="ru-RU" sz="9600" b="1" i="1" dirty="0" smtClean="0">
                <a:solidFill>
                  <a:schemeClr val="tx1"/>
                </a:solidFill>
              </a:rPr>
              <a:t>един и </a:t>
            </a:r>
            <a:r>
              <a:rPr lang="ru-RU" sz="9600" b="1" i="1" dirty="0" err="1" smtClean="0">
                <a:solidFill>
                  <a:schemeClr val="tx1"/>
                </a:solidFill>
              </a:rPr>
              <a:t>същи</a:t>
            </a:r>
            <a:r>
              <a:rPr lang="ru-RU" sz="9600" b="1" i="1" dirty="0" smtClean="0">
                <a:solidFill>
                  <a:schemeClr val="tx1"/>
                </a:solidFill>
              </a:rPr>
              <a:t> срок за </a:t>
            </a:r>
            <a:r>
              <a:rPr lang="ru-RU" sz="9600" b="1" i="1" dirty="0" err="1" smtClean="0">
                <a:solidFill>
                  <a:schemeClr val="tx1"/>
                </a:solidFill>
              </a:rPr>
              <a:t>еднакви</a:t>
            </a:r>
            <a:r>
              <a:rPr lang="ru-RU" sz="9600" b="1" i="1" dirty="0" smtClean="0">
                <a:solidFill>
                  <a:schemeClr val="tx1"/>
                </a:solidFill>
              </a:rPr>
              <a:t> по вид </a:t>
            </a:r>
            <a:r>
              <a:rPr lang="ru-RU" sz="9600" b="1" i="1" dirty="0" err="1" smtClean="0">
                <a:solidFill>
                  <a:schemeClr val="tx1"/>
                </a:solidFill>
              </a:rPr>
              <a:t>активи</a:t>
            </a:r>
            <a:r>
              <a:rPr lang="ru-RU" sz="9600" b="1" i="1" dirty="0" smtClean="0">
                <a:solidFill>
                  <a:schemeClr val="tx1"/>
                </a:solidFill>
              </a:rPr>
              <a:t>,</a:t>
            </a:r>
            <a:r>
              <a:rPr lang="ru-RU" sz="9600" b="1" dirty="0" smtClean="0">
                <a:solidFill>
                  <a:schemeClr val="tx1"/>
                </a:solidFill>
              </a:rPr>
              <a:t> </a:t>
            </a:r>
            <a:r>
              <a:rPr lang="ru-RU" sz="9600" dirty="0" smtClean="0">
                <a:solidFill>
                  <a:schemeClr val="tx1"/>
                </a:solidFill>
              </a:rPr>
              <a:t>при условие, </a:t>
            </a:r>
            <a:r>
              <a:rPr lang="ru-RU" sz="9600" dirty="0" err="1" smtClean="0">
                <a:solidFill>
                  <a:schemeClr val="tx1"/>
                </a:solidFill>
              </a:rPr>
              <a:t>че</a:t>
            </a:r>
            <a:r>
              <a:rPr lang="ru-RU" sz="9600" dirty="0" smtClean="0">
                <a:solidFill>
                  <a:schemeClr val="tx1"/>
                </a:solidFill>
              </a:rPr>
              <a:t> </a:t>
            </a:r>
            <a:r>
              <a:rPr lang="ru-RU" sz="9600" dirty="0" err="1" smtClean="0">
                <a:solidFill>
                  <a:schemeClr val="tx1"/>
                </a:solidFill>
              </a:rPr>
              <a:t>активите</a:t>
            </a:r>
            <a:r>
              <a:rPr lang="ru-RU" sz="9600" dirty="0" smtClean="0">
                <a:solidFill>
                  <a:schemeClr val="tx1"/>
                </a:solidFill>
              </a:rPr>
              <a:t> </a:t>
            </a:r>
            <a:r>
              <a:rPr lang="ru-RU" sz="9600" dirty="0" err="1" smtClean="0">
                <a:solidFill>
                  <a:schemeClr val="tx1"/>
                </a:solidFill>
              </a:rPr>
              <a:t>са</a:t>
            </a:r>
            <a:r>
              <a:rPr lang="ru-RU" sz="9600" dirty="0" smtClean="0">
                <a:solidFill>
                  <a:schemeClr val="tx1"/>
                </a:solidFill>
              </a:rPr>
              <a:t> </a:t>
            </a:r>
            <a:r>
              <a:rPr lang="ru-RU" sz="9600" dirty="0" err="1" smtClean="0">
                <a:solidFill>
                  <a:schemeClr val="tx1"/>
                </a:solidFill>
              </a:rPr>
              <a:t>придобити</a:t>
            </a:r>
            <a:r>
              <a:rPr lang="ru-RU" sz="9600" dirty="0" smtClean="0">
                <a:solidFill>
                  <a:schemeClr val="tx1"/>
                </a:solidFill>
              </a:rPr>
              <a:t> в </a:t>
            </a:r>
            <a:r>
              <a:rPr lang="ru-RU" sz="9600" dirty="0" err="1" smtClean="0">
                <a:solidFill>
                  <a:schemeClr val="tx1"/>
                </a:solidFill>
              </a:rPr>
              <a:t>рамките</a:t>
            </a:r>
            <a:r>
              <a:rPr lang="ru-RU" sz="9600" dirty="0" smtClean="0">
                <a:solidFill>
                  <a:schemeClr val="tx1"/>
                </a:solidFill>
              </a:rPr>
              <a:t> на </a:t>
            </a:r>
            <a:r>
              <a:rPr lang="ru-RU" sz="9600" dirty="0" err="1" smtClean="0">
                <a:solidFill>
                  <a:schemeClr val="tx1"/>
                </a:solidFill>
              </a:rPr>
              <a:t>относително</a:t>
            </a:r>
            <a:r>
              <a:rPr lang="ru-RU" sz="9600" dirty="0" smtClean="0">
                <a:solidFill>
                  <a:schemeClr val="tx1"/>
                </a:solidFill>
              </a:rPr>
              <a:t> </a:t>
            </a:r>
            <a:r>
              <a:rPr lang="ru-RU" sz="9600" dirty="0" err="1" smtClean="0">
                <a:solidFill>
                  <a:schemeClr val="tx1"/>
                </a:solidFill>
              </a:rPr>
              <a:t>близък</a:t>
            </a:r>
            <a:r>
              <a:rPr lang="ru-RU" sz="9600" dirty="0" smtClean="0">
                <a:solidFill>
                  <a:schemeClr val="tx1"/>
                </a:solidFill>
              </a:rPr>
              <a:t> период (например три доставки </a:t>
            </a:r>
            <a:r>
              <a:rPr lang="ru-RU" sz="9600" dirty="0" err="1" smtClean="0">
                <a:solidFill>
                  <a:schemeClr val="tx1"/>
                </a:solidFill>
              </a:rPr>
              <a:t>преди</a:t>
            </a:r>
            <a:r>
              <a:rPr lang="ru-RU" sz="9600" dirty="0" smtClean="0">
                <a:solidFill>
                  <a:schemeClr val="tx1"/>
                </a:solidFill>
              </a:rPr>
              <a:t> 3 г., 2 г., 1,5 </a:t>
            </a:r>
            <a:r>
              <a:rPr lang="ru-RU" sz="9600" dirty="0" err="1" smtClean="0">
                <a:solidFill>
                  <a:schemeClr val="tx1"/>
                </a:solidFill>
              </a:rPr>
              <a:t>години</a:t>
            </a:r>
            <a:r>
              <a:rPr lang="ru-RU" sz="9600" dirty="0" smtClean="0">
                <a:solidFill>
                  <a:schemeClr val="tx1"/>
                </a:solidFill>
              </a:rPr>
              <a:t>) и </a:t>
            </a:r>
            <a:r>
              <a:rPr lang="ru-RU" sz="9600" dirty="0" err="1" smtClean="0">
                <a:solidFill>
                  <a:schemeClr val="tx1"/>
                </a:solidFill>
              </a:rPr>
              <a:t>са</a:t>
            </a:r>
            <a:r>
              <a:rPr lang="ru-RU" sz="9600" dirty="0" smtClean="0">
                <a:solidFill>
                  <a:schemeClr val="tx1"/>
                </a:solidFill>
              </a:rPr>
              <a:t> </a:t>
            </a:r>
            <a:r>
              <a:rPr lang="ru-RU" sz="9600" dirty="0" err="1" smtClean="0">
                <a:solidFill>
                  <a:schemeClr val="tx1"/>
                </a:solidFill>
              </a:rPr>
              <a:t>със</a:t>
            </a:r>
            <a:r>
              <a:rPr lang="ru-RU" sz="9600" dirty="0" smtClean="0">
                <a:solidFill>
                  <a:schemeClr val="tx1"/>
                </a:solidFill>
              </a:rPr>
              <a:t> сходно </a:t>
            </a:r>
            <a:r>
              <a:rPr lang="ru-RU" sz="9600" dirty="0" err="1" smtClean="0">
                <a:solidFill>
                  <a:schemeClr val="tx1"/>
                </a:solidFill>
              </a:rPr>
              <a:t>физическо</a:t>
            </a:r>
            <a:r>
              <a:rPr lang="ru-RU" sz="9600" dirty="0" smtClean="0">
                <a:solidFill>
                  <a:schemeClr val="tx1"/>
                </a:solidFill>
              </a:rPr>
              <a:t> </a:t>
            </a:r>
            <a:r>
              <a:rPr lang="ru-RU" sz="9600" dirty="0" err="1" smtClean="0">
                <a:solidFill>
                  <a:schemeClr val="tx1"/>
                </a:solidFill>
              </a:rPr>
              <a:t>състояние</a:t>
            </a:r>
            <a:r>
              <a:rPr lang="ru-RU" sz="9600" dirty="0" smtClean="0">
                <a:solidFill>
                  <a:schemeClr val="tx1"/>
                </a:solidFill>
              </a:rPr>
              <a:t> и </a:t>
            </a:r>
            <a:r>
              <a:rPr lang="ru-RU" sz="9600" dirty="0" err="1" smtClean="0">
                <a:solidFill>
                  <a:schemeClr val="tx1"/>
                </a:solidFill>
              </a:rPr>
              <a:t>разликите</a:t>
            </a:r>
            <a:r>
              <a:rPr lang="ru-RU" sz="9600" dirty="0" smtClean="0">
                <a:solidFill>
                  <a:schemeClr val="tx1"/>
                </a:solidFill>
              </a:rPr>
              <a:t> в </a:t>
            </a:r>
            <a:r>
              <a:rPr lang="ru-RU" sz="9600" dirty="0" err="1" smtClean="0">
                <a:solidFill>
                  <a:schemeClr val="tx1"/>
                </a:solidFill>
              </a:rPr>
              <a:t>техните</a:t>
            </a:r>
            <a:r>
              <a:rPr lang="ru-RU" sz="9600" dirty="0" smtClean="0">
                <a:solidFill>
                  <a:schemeClr val="tx1"/>
                </a:solidFill>
              </a:rPr>
              <a:t> </a:t>
            </a:r>
            <a:r>
              <a:rPr lang="ru-RU" sz="9600" dirty="0" err="1" smtClean="0">
                <a:solidFill>
                  <a:schemeClr val="tx1"/>
                </a:solidFill>
              </a:rPr>
              <a:t>очаквани</a:t>
            </a:r>
            <a:r>
              <a:rPr lang="ru-RU" sz="9600" dirty="0" smtClean="0">
                <a:solidFill>
                  <a:schemeClr val="tx1"/>
                </a:solidFill>
              </a:rPr>
              <a:t> </a:t>
            </a:r>
            <a:r>
              <a:rPr lang="ru-RU" sz="9600" dirty="0" err="1" smtClean="0">
                <a:solidFill>
                  <a:schemeClr val="tx1"/>
                </a:solidFill>
              </a:rPr>
              <a:t>остатъчни</a:t>
            </a:r>
            <a:r>
              <a:rPr lang="ru-RU" sz="9600" dirty="0" smtClean="0">
                <a:solidFill>
                  <a:schemeClr val="tx1"/>
                </a:solidFill>
              </a:rPr>
              <a:t> </a:t>
            </a:r>
            <a:r>
              <a:rPr lang="ru-RU" sz="9600" dirty="0" err="1" smtClean="0">
                <a:solidFill>
                  <a:schemeClr val="tx1"/>
                </a:solidFill>
              </a:rPr>
              <a:t>срокове</a:t>
            </a:r>
            <a:r>
              <a:rPr lang="ru-RU" sz="9600" dirty="0" smtClean="0">
                <a:solidFill>
                  <a:schemeClr val="tx1"/>
                </a:solidFill>
              </a:rPr>
              <a:t> на </a:t>
            </a:r>
            <a:r>
              <a:rPr lang="ru-RU" sz="9600" dirty="0" err="1" smtClean="0">
                <a:solidFill>
                  <a:schemeClr val="tx1"/>
                </a:solidFill>
              </a:rPr>
              <a:t>годност</a:t>
            </a:r>
            <a:r>
              <a:rPr lang="ru-RU" sz="9600" dirty="0" smtClean="0">
                <a:solidFill>
                  <a:schemeClr val="tx1"/>
                </a:solidFill>
              </a:rPr>
              <a:t> </a:t>
            </a:r>
            <a:r>
              <a:rPr lang="ru-RU" sz="9600" dirty="0" err="1" smtClean="0">
                <a:solidFill>
                  <a:schemeClr val="tx1"/>
                </a:solidFill>
              </a:rPr>
              <a:t>варират</a:t>
            </a:r>
            <a:r>
              <a:rPr lang="ru-RU" sz="9600" dirty="0" smtClean="0">
                <a:solidFill>
                  <a:schemeClr val="tx1"/>
                </a:solidFill>
              </a:rPr>
              <a:t> в близки </a:t>
            </a:r>
            <a:r>
              <a:rPr lang="ru-RU" sz="9600" dirty="0" err="1" smtClean="0">
                <a:solidFill>
                  <a:schemeClr val="tx1"/>
                </a:solidFill>
              </a:rPr>
              <a:t>граници</a:t>
            </a:r>
            <a:r>
              <a:rPr lang="ru-RU" sz="9600" dirty="0" smtClean="0">
                <a:solidFill>
                  <a:schemeClr val="tx1"/>
                </a:solidFill>
              </a:rPr>
              <a:t>. За </a:t>
            </a:r>
            <a:r>
              <a:rPr lang="ru-RU" sz="9600" dirty="0" err="1" smtClean="0">
                <a:solidFill>
                  <a:schemeClr val="tx1"/>
                </a:solidFill>
              </a:rPr>
              <a:t>тези</a:t>
            </a:r>
            <a:r>
              <a:rPr lang="ru-RU" sz="9600" dirty="0" smtClean="0">
                <a:solidFill>
                  <a:schemeClr val="tx1"/>
                </a:solidFill>
              </a:rPr>
              <a:t> </a:t>
            </a:r>
            <a:r>
              <a:rPr lang="ru-RU" sz="9600" dirty="0" err="1" smtClean="0">
                <a:solidFill>
                  <a:schemeClr val="tx1"/>
                </a:solidFill>
              </a:rPr>
              <a:t>активи</a:t>
            </a:r>
            <a:r>
              <a:rPr lang="ru-RU" sz="9600" dirty="0" smtClean="0">
                <a:solidFill>
                  <a:schemeClr val="tx1"/>
                </a:solidFill>
              </a:rPr>
              <a:t> </a:t>
            </a:r>
            <a:r>
              <a:rPr lang="ru-RU" sz="9600" dirty="0" err="1" smtClean="0">
                <a:solidFill>
                  <a:schemeClr val="tx1"/>
                </a:solidFill>
              </a:rPr>
              <a:t>би</a:t>
            </a:r>
            <a:r>
              <a:rPr lang="ru-RU" sz="9600" dirty="0" smtClean="0">
                <a:solidFill>
                  <a:schemeClr val="tx1"/>
                </a:solidFill>
              </a:rPr>
              <a:t> могло да се определи един и </a:t>
            </a:r>
            <a:r>
              <a:rPr lang="ru-RU" sz="9600" dirty="0" err="1" smtClean="0">
                <a:solidFill>
                  <a:schemeClr val="tx1"/>
                </a:solidFill>
              </a:rPr>
              <a:t>същи</a:t>
            </a:r>
            <a:r>
              <a:rPr lang="ru-RU" sz="9600" dirty="0" smtClean="0">
                <a:solidFill>
                  <a:schemeClr val="tx1"/>
                </a:solidFill>
              </a:rPr>
              <a:t> срок на </a:t>
            </a:r>
            <a:r>
              <a:rPr lang="ru-RU" sz="9600" dirty="0" err="1" smtClean="0">
                <a:solidFill>
                  <a:schemeClr val="tx1"/>
                </a:solidFill>
              </a:rPr>
              <a:t>годност</a:t>
            </a:r>
            <a:r>
              <a:rPr lang="ru-RU" sz="9600" dirty="0" smtClean="0">
                <a:solidFill>
                  <a:schemeClr val="tx1"/>
                </a:solidFill>
              </a:rPr>
              <a:t> – 2 </a:t>
            </a:r>
            <a:r>
              <a:rPr lang="ru-RU" sz="9600" dirty="0" err="1" smtClean="0">
                <a:solidFill>
                  <a:schemeClr val="tx1"/>
                </a:solidFill>
              </a:rPr>
              <a:t>години</a:t>
            </a:r>
            <a:r>
              <a:rPr lang="ru-RU" sz="96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None/>
            </a:pPr>
            <a:endParaRPr lang="bg-BG" sz="9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15</a:t>
            </a:fld>
            <a:endParaRPr lang="bg-BG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78647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bg-BG" sz="2400" b="1" i="1" dirty="0" smtClean="0">
                <a:solidFill>
                  <a:schemeClr val="tx1"/>
                </a:solidFill>
              </a:rPr>
              <a:t>Изключение: </a:t>
            </a:r>
            <a:r>
              <a:rPr lang="bg-BG" sz="2400" dirty="0" smtClean="0">
                <a:solidFill>
                  <a:schemeClr val="tx1"/>
                </a:solidFill>
              </a:rPr>
              <a:t>Дълготрайните активи, за които </a:t>
            </a:r>
            <a:r>
              <a:rPr lang="bg-BG" sz="2400" b="1" dirty="0" smtClean="0">
                <a:solidFill>
                  <a:srgbClr val="C00000"/>
                </a:solidFill>
              </a:rPr>
              <a:t>не може </a:t>
            </a:r>
            <a:r>
              <a:rPr lang="bg-BG" sz="2400" dirty="0" smtClean="0">
                <a:solidFill>
                  <a:schemeClr val="tx1"/>
                </a:solidFill>
              </a:rPr>
              <a:t>да се прилага т. 30 от указанието за 2-годишен срок на годност, въпреки че са с отчетна стойност до 1500 лв., а именно:</a:t>
            </a:r>
          </a:p>
          <a:p>
            <a:pPr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- </a:t>
            </a:r>
            <a:r>
              <a:rPr lang="ru-RU" sz="2400" dirty="0" smtClean="0">
                <a:solidFill>
                  <a:schemeClr val="tx1"/>
                </a:solidFill>
              </a:rPr>
              <a:t>не се </a:t>
            </a:r>
            <a:r>
              <a:rPr lang="ru-RU" sz="2400" dirty="0" err="1" smtClean="0">
                <a:solidFill>
                  <a:schemeClr val="tx1"/>
                </a:solidFill>
              </a:rPr>
              <a:t>прилага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b="1" i="1" dirty="0" smtClean="0">
                <a:solidFill>
                  <a:schemeClr val="tx1"/>
                </a:solidFill>
              </a:rPr>
              <a:t>за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компютърните</a:t>
            </a:r>
            <a:r>
              <a:rPr lang="ru-RU" sz="2400" b="1" i="1" dirty="0" smtClean="0">
                <a:solidFill>
                  <a:schemeClr val="tx1"/>
                </a:solidFill>
              </a:rPr>
              <a:t> конфигурации </a:t>
            </a:r>
            <a:r>
              <a:rPr lang="ru-RU" sz="2400" dirty="0" smtClean="0">
                <a:solidFill>
                  <a:schemeClr val="tx1"/>
                </a:solidFill>
              </a:rPr>
              <a:t>(</a:t>
            </a:r>
            <a:r>
              <a:rPr lang="ru-RU" sz="2400" dirty="0" err="1" smtClean="0">
                <a:solidFill>
                  <a:schemeClr val="tx1"/>
                </a:solidFill>
              </a:rPr>
              <a:t>активите</a:t>
            </a:r>
            <a:r>
              <a:rPr lang="ru-RU" sz="2400" dirty="0" smtClean="0">
                <a:solidFill>
                  <a:schemeClr val="tx1"/>
                </a:solidFill>
              </a:rPr>
              <a:t> по т. 16.16.6 от ДДС № 20/2004 г.), </a:t>
            </a:r>
            <a:r>
              <a:rPr lang="ru-RU" sz="2400" dirty="0" err="1" smtClean="0">
                <a:solidFill>
                  <a:schemeClr val="tx1"/>
                </a:solidFill>
              </a:rPr>
              <a:t>освен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когато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очакваният</a:t>
            </a:r>
            <a:r>
              <a:rPr lang="ru-RU" sz="2400" dirty="0" smtClean="0">
                <a:solidFill>
                  <a:schemeClr val="tx1"/>
                </a:solidFill>
              </a:rPr>
              <a:t> реален срок на </a:t>
            </a:r>
            <a:r>
              <a:rPr lang="ru-RU" sz="2400" dirty="0" err="1" smtClean="0">
                <a:solidFill>
                  <a:schemeClr val="tx1"/>
                </a:solidFill>
              </a:rPr>
              <a:t>годност</a:t>
            </a:r>
            <a:r>
              <a:rPr lang="ru-RU" sz="2400" dirty="0" smtClean="0">
                <a:solidFill>
                  <a:schemeClr val="tx1"/>
                </a:solidFill>
              </a:rPr>
              <a:t> е две </a:t>
            </a:r>
            <a:r>
              <a:rPr lang="ru-RU" sz="2400" dirty="0" err="1" smtClean="0">
                <a:solidFill>
                  <a:schemeClr val="tx1"/>
                </a:solidFill>
              </a:rPr>
              <a:t>години</a:t>
            </a:r>
            <a:r>
              <a:rPr lang="ru-RU" sz="2400" dirty="0" smtClean="0">
                <a:solidFill>
                  <a:schemeClr val="tx1"/>
                </a:solidFill>
              </a:rPr>
              <a:t> (</a:t>
            </a:r>
            <a:r>
              <a:rPr lang="ru-RU" sz="2400" i="1" dirty="0" smtClean="0">
                <a:solidFill>
                  <a:schemeClr val="tx1"/>
                </a:solidFill>
              </a:rPr>
              <a:t>например</a:t>
            </a:r>
            <a:r>
              <a:rPr lang="ru-RU" sz="2400" dirty="0" smtClean="0">
                <a:solidFill>
                  <a:schemeClr val="tx1"/>
                </a:solidFill>
              </a:rPr>
              <a:t> в </a:t>
            </a:r>
            <a:r>
              <a:rPr lang="ru-RU" sz="2400" dirty="0" err="1" smtClean="0">
                <a:solidFill>
                  <a:schemeClr val="tx1"/>
                </a:solidFill>
              </a:rPr>
              <a:t>случаите</a:t>
            </a:r>
            <a:r>
              <a:rPr lang="ru-RU" sz="2400" dirty="0" smtClean="0">
                <a:solidFill>
                  <a:schemeClr val="tx1"/>
                </a:solidFill>
              </a:rPr>
              <a:t> на </a:t>
            </a:r>
            <a:r>
              <a:rPr lang="ru-RU" sz="2400" dirty="0" err="1" smtClean="0">
                <a:solidFill>
                  <a:schemeClr val="tx1"/>
                </a:solidFill>
              </a:rPr>
              <a:t>закупени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такива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активи</a:t>
            </a:r>
            <a:r>
              <a:rPr lang="ru-RU" sz="2400" dirty="0" smtClean="0">
                <a:solidFill>
                  <a:schemeClr val="tx1"/>
                </a:solidFill>
              </a:rPr>
              <a:t> втора </a:t>
            </a:r>
            <a:r>
              <a:rPr lang="ru-RU" sz="2400" dirty="0" err="1" smtClean="0">
                <a:solidFill>
                  <a:schemeClr val="tx1"/>
                </a:solidFill>
              </a:rPr>
              <a:t>употреба</a:t>
            </a:r>
            <a:r>
              <a:rPr lang="ru-RU" sz="2400" dirty="0" smtClean="0">
                <a:solidFill>
                  <a:schemeClr val="tx1"/>
                </a:solidFill>
              </a:rPr>
              <a:t>, очевидно </a:t>
            </a:r>
            <a:r>
              <a:rPr lang="ru-RU" sz="2400" dirty="0" err="1" smtClean="0">
                <a:solidFill>
                  <a:schemeClr val="tx1"/>
                </a:solidFill>
              </a:rPr>
              <a:t>морално</a:t>
            </a:r>
            <a:r>
              <a:rPr lang="ru-RU" sz="2400" dirty="0" smtClean="0">
                <a:solidFill>
                  <a:schemeClr val="tx1"/>
                </a:solidFill>
              </a:rPr>
              <a:t> остарели и др.);</a:t>
            </a:r>
          </a:p>
          <a:p>
            <a:pPr algn="just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- не се прилага при дълготрайни активи, чиято </a:t>
            </a:r>
            <a:r>
              <a:rPr lang="ru-RU" sz="2400" dirty="0" err="1" smtClean="0">
                <a:solidFill>
                  <a:schemeClr val="tx1"/>
                </a:solidFill>
              </a:rPr>
              <a:t>първоначална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отчетна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стойност</a:t>
            </a:r>
            <a:r>
              <a:rPr lang="ru-RU" sz="2400" dirty="0" smtClean="0">
                <a:solidFill>
                  <a:schemeClr val="tx1"/>
                </a:solidFill>
              </a:rPr>
              <a:t> на актива е очевидно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нереално</a:t>
            </a:r>
            <a:r>
              <a:rPr lang="ru-RU" sz="2400" b="1" i="1" dirty="0" smtClean="0">
                <a:solidFill>
                  <a:schemeClr val="tx1"/>
                </a:solidFill>
              </a:rPr>
              <a:t> занижена </a:t>
            </a:r>
            <a:r>
              <a:rPr lang="ru-RU" sz="2400" dirty="0" smtClean="0">
                <a:solidFill>
                  <a:schemeClr val="tx1"/>
                </a:solidFill>
              </a:rPr>
              <a:t>и </a:t>
            </a:r>
            <a:r>
              <a:rPr lang="ru-RU" sz="2400" dirty="0" err="1" smtClean="0">
                <a:solidFill>
                  <a:schemeClr val="tx1"/>
                </a:solidFill>
              </a:rPr>
              <a:t>тя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би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надвишавала</a:t>
            </a:r>
            <a:r>
              <a:rPr lang="ru-RU" sz="2400" dirty="0" smtClean="0">
                <a:solidFill>
                  <a:schemeClr val="tx1"/>
                </a:solidFill>
              </a:rPr>
              <a:t> 1500 </a:t>
            </a:r>
            <a:r>
              <a:rPr lang="ru-RU" sz="2400" dirty="0" err="1" smtClean="0">
                <a:solidFill>
                  <a:schemeClr val="tx1"/>
                </a:solidFill>
              </a:rPr>
              <a:t>лв</a:t>
            </a:r>
            <a:r>
              <a:rPr lang="ru-RU" sz="2400" dirty="0" smtClean="0">
                <a:solidFill>
                  <a:schemeClr val="tx1"/>
                </a:solidFill>
              </a:rPr>
              <a:t>. при </a:t>
            </a:r>
            <a:r>
              <a:rPr lang="ru-RU" sz="2400" dirty="0" err="1" smtClean="0">
                <a:solidFill>
                  <a:schemeClr val="tx1"/>
                </a:solidFill>
              </a:rPr>
              <a:t>преоценка</a:t>
            </a:r>
            <a:r>
              <a:rPr lang="ru-RU" sz="2400" dirty="0" smtClean="0">
                <a:solidFill>
                  <a:schemeClr val="tx1"/>
                </a:solidFill>
              </a:rPr>
              <a:t>;</a:t>
            </a:r>
          </a:p>
          <a:p>
            <a:pPr algn="just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- </a:t>
            </a:r>
            <a:r>
              <a:rPr lang="bg-BG" sz="2400" dirty="0" smtClean="0">
                <a:solidFill>
                  <a:schemeClr val="tx1"/>
                </a:solidFill>
              </a:rPr>
              <a:t>к</a:t>
            </a:r>
            <a:r>
              <a:rPr lang="ru-RU" sz="2400" dirty="0" err="1" smtClean="0">
                <a:solidFill>
                  <a:schemeClr val="tx1"/>
                </a:solidFill>
              </a:rPr>
              <a:t>огато</a:t>
            </a:r>
            <a:r>
              <a:rPr lang="ru-RU" sz="2400" dirty="0" smtClean="0">
                <a:solidFill>
                  <a:schemeClr val="tx1"/>
                </a:solidFill>
              </a:rPr>
              <a:t> на </a:t>
            </a:r>
            <a:r>
              <a:rPr lang="ru-RU" sz="2400" dirty="0" err="1" smtClean="0">
                <a:solidFill>
                  <a:schemeClr val="tx1"/>
                </a:solidFill>
              </a:rPr>
              <a:t>бюджетна</a:t>
            </a:r>
            <a:r>
              <a:rPr lang="ru-RU" sz="2400" dirty="0" smtClean="0">
                <a:solidFill>
                  <a:schemeClr val="tx1"/>
                </a:solidFill>
              </a:rPr>
              <a:t> организация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безсрочно</a:t>
            </a:r>
            <a:r>
              <a:rPr lang="ru-RU" sz="2400" b="1" i="1" dirty="0" smtClean="0">
                <a:solidFill>
                  <a:schemeClr val="tx1"/>
                </a:solidFill>
              </a:rPr>
              <a:t> </a:t>
            </a:r>
            <a:r>
              <a:rPr lang="ru-RU" sz="2400" b="1" i="1" dirty="0" err="1" smtClean="0">
                <a:solidFill>
                  <a:schemeClr val="tx1"/>
                </a:solidFill>
              </a:rPr>
              <a:t>са</a:t>
            </a:r>
            <a:r>
              <a:rPr lang="ru-RU" sz="2400" b="1" i="1" dirty="0" smtClean="0">
                <a:solidFill>
                  <a:schemeClr val="tx1"/>
                </a:solidFill>
              </a:rPr>
              <a:t>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предоставени</a:t>
            </a:r>
            <a:r>
              <a:rPr lang="ru-RU" sz="2400" b="1" i="1" dirty="0" smtClean="0">
                <a:solidFill>
                  <a:schemeClr val="tx1"/>
                </a:solidFill>
              </a:rPr>
              <a:t> от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общините</a:t>
            </a:r>
            <a:r>
              <a:rPr lang="ru-RU" sz="2400" b="1" i="1" dirty="0" smtClean="0">
                <a:solidFill>
                  <a:schemeClr val="tx1"/>
                </a:solidFill>
              </a:rPr>
              <a:t> за управление </a:t>
            </a:r>
            <a:r>
              <a:rPr lang="ru-RU" sz="2400" dirty="0" err="1" smtClean="0">
                <a:solidFill>
                  <a:schemeClr val="tx1"/>
                </a:solidFill>
              </a:rPr>
              <a:t>амортизируеми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активи</a:t>
            </a:r>
            <a:r>
              <a:rPr lang="ru-RU" sz="2400" dirty="0" smtClean="0">
                <a:solidFill>
                  <a:schemeClr val="tx1"/>
                </a:solidFill>
              </a:rPr>
              <a:t> и </a:t>
            </a:r>
            <a:r>
              <a:rPr lang="ru-RU" sz="2400" dirty="0" err="1" smtClean="0">
                <a:solidFill>
                  <a:schemeClr val="tx1"/>
                </a:solidFill>
              </a:rPr>
              <a:t>тези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активи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са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заведени</a:t>
            </a:r>
            <a:r>
              <a:rPr lang="ru-RU" sz="2400" dirty="0" smtClean="0">
                <a:solidFill>
                  <a:schemeClr val="tx1"/>
                </a:solidFill>
              </a:rPr>
              <a:t> по баланса на </a:t>
            </a:r>
            <a:r>
              <a:rPr lang="ru-RU" sz="2400" dirty="0" err="1" smtClean="0">
                <a:solidFill>
                  <a:schemeClr val="tx1"/>
                </a:solidFill>
              </a:rPr>
              <a:t>бюджетната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организация-получател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bg-BG" sz="2400" dirty="0" smtClean="0">
                <a:solidFill>
                  <a:schemeClr val="tx1"/>
                </a:solidFill>
              </a:rPr>
              <a:t>по сметките от </a:t>
            </a:r>
            <a:r>
              <a:rPr lang="bg-BG" sz="2400" b="1" dirty="0" smtClean="0">
                <a:solidFill>
                  <a:schemeClr val="tx1"/>
                </a:solidFill>
              </a:rPr>
              <a:t>раздел 2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r>
              <a:rPr lang="bg-BG" sz="2400" dirty="0" smtClean="0">
                <a:solidFill>
                  <a:schemeClr val="tx1"/>
                </a:solidFill>
              </a:rPr>
              <a:t> и за тях бюджетната организация начислява амортизация по общия ред.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bg-BG" sz="2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16</a:t>
            </a:fld>
            <a:endParaRPr lang="bg-BG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71504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bg-BG" dirty="0" smtClean="0"/>
              <a:t>- </a:t>
            </a:r>
            <a:r>
              <a:rPr lang="bg-BG" sz="2600" dirty="0" smtClean="0">
                <a:solidFill>
                  <a:schemeClr val="tx1"/>
                </a:solidFill>
              </a:rPr>
              <a:t>к</a:t>
            </a:r>
            <a:r>
              <a:rPr lang="ru-RU" sz="2600" dirty="0" err="1" smtClean="0">
                <a:solidFill>
                  <a:schemeClr val="tx1"/>
                </a:solidFill>
              </a:rPr>
              <a:t>апитализираните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разходи</a:t>
            </a:r>
            <a:r>
              <a:rPr lang="ru-RU" sz="2600" dirty="0" smtClean="0">
                <a:solidFill>
                  <a:schemeClr val="tx1"/>
                </a:solidFill>
              </a:rPr>
              <a:t> за </a:t>
            </a:r>
            <a:r>
              <a:rPr lang="ru-RU" sz="2600" dirty="0" err="1" smtClean="0">
                <a:solidFill>
                  <a:schemeClr val="tx1"/>
                </a:solidFill>
              </a:rPr>
              <a:t>основен</a:t>
            </a:r>
            <a:r>
              <a:rPr lang="ru-RU" sz="2600" dirty="0" smtClean="0">
                <a:solidFill>
                  <a:schemeClr val="tx1"/>
                </a:solidFill>
              </a:rPr>
              <a:t> ремонт и реконструкция по </a:t>
            </a:r>
            <a:r>
              <a:rPr lang="ru-RU" sz="2600" b="1" i="1" dirty="0" err="1" smtClean="0">
                <a:solidFill>
                  <a:schemeClr val="tx1"/>
                </a:solidFill>
              </a:rPr>
              <a:t>задбалансово</a:t>
            </a:r>
            <a:r>
              <a:rPr lang="ru-RU" sz="2600" b="1" i="1" dirty="0" smtClean="0">
                <a:solidFill>
                  <a:schemeClr val="tx1"/>
                </a:solidFill>
              </a:rPr>
              <a:t> </a:t>
            </a:r>
            <a:r>
              <a:rPr lang="ru-RU" sz="2600" b="1" i="1" dirty="0" err="1" smtClean="0">
                <a:solidFill>
                  <a:schemeClr val="tx1"/>
                </a:solidFill>
              </a:rPr>
              <a:t>отчитани</a:t>
            </a:r>
            <a:r>
              <a:rPr lang="ru-RU" sz="2600" b="1" i="1" dirty="0" smtClean="0">
                <a:solidFill>
                  <a:schemeClr val="tx1"/>
                </a:solidFill>
              </a:rPr>
              <a:t> </a:t>
            </a:r>
            <a:r>
              <a:rPr lang="ru-RU" sz="2600" dirty="0" smtClean="0">
                <a:solidFill>
                  <a:schemeClr val="tx1"/>
                </a:solidFill>
              </a:rPr>
              <a:t>от </a:t>
            </a:r>
            <a:r>
              <a:rPr lang="ru-RU" sz="2600" dirty="0" err="1" smtClean="0">
                <a:solidFill>
                  <a:schemeClr val="tx1"/>
                </a:solidFill>
              </a:rPr>
              <a:t>бюджетната</a:t>
            </a:r>
            <a:r>
              <a:rPr lang="ru-RU" sz="2600" dirty="0" smtClean="0">
                <a:solidFill>
                  <a:schemeClr val="tx1"/>
                </a:solidFill>
              </a:rPr>
              <a:t> организация </a:t>
            </a:r>
            <a:r>
              <a:rPr lang="ru-RU" sz="2600" dirty="0" err="1" smtClean="0">
                <a:solidFill>
                  <a:schemeClr val="tx1"/>
                </a:solidFill>
              </a:rPr>
              <a:t>наети</a:t>
            </a:r>
            <a:r>
              <a:rPr lang="ru-RU" sz="2600" dirty="0" smtClean="0">
                <a:solidFill>
                  <a:schemeClr val="tx1"/>
                </a:solidFill>
              </a:rPr>
              <a:t>/</a:t>
            </a:r>
            <a:r>
              <a:rPr lang="ru-RU" sz="2600" dirty="0" err="1" smtClean="0">
                <a:solidFill>
                  <a:schemeClr val="tx1"/>
                </a:solidFill>
              </a:rPr>
              <a:t>предоставени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й</a:t>
            </a:r>
            <a:r>
              <a:rPr lang="ru-RU" sz="2600" dirty="0" smtClean="0">
                <a:solidFill>
                  <a:schemeClr val="tx1"/>
                </a:solidFill>
              </a:rPr>
              <a:t> за </a:t>
            </a:r>
            <a:r>
              <a:rPr lang="ru-RU" sz="2600" dirty="0" err="1" smtClean="0">
                <a:solidFill>
                  <a:schemeClr val="tx1"/>
                </a:solidFill>
              </a:rPr>
              <a:t>ползване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за</a:t>
            </a:r>
            <a:r>
              <a:rPr lang="ru-RU" sz="2600" dirty="0" smtClean="0">
                <a:solidFill>
                  <a:schemeClr val="tx1"/>
                </a:solidFill>
              </a:rPr>
              <a:t> определен срок </a:t>
            </a:r>
            <a:r>
              <a:rPr lang="ru-RU" sz="2600" dirty="0" err="1" smtClean="0">
                <a:solidFill>
                  <a:schemeClr val="tx1"/>
                </a:solidFill>
              </a:rPr>
              <a:t>амортизируеми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активи</a:t>
            </a:r>
            <a:r>
              <a:rPr lang="ru-RU" sz="2600" dirty="0" smtClean="0">
                <a:solidFill>
                  <a:schemeClr val="tx1"/>
                </a:solidFill>
              </a:rPr>
              <a:t> се </a:t>
            </a:r>
            <a:r>
              <a:rPr lang="ru-RU" sz="2600" dirty="0" err="1" smtClean="0">
                <a:solidFill>
                  <a:schemeClr val="tx1"/>
                </a:solidFill>
              </a:rPr>
              <a:t>амортизират</a:t>
            </a:r>
            <a:r>
              <a:rPr lang="ru-RU" sz="2600" dirty="0" smtClean="0">
                <a:solidFill>
                  <a:schemeClr val="tx1"/>
                </a:solidFill>
              </a:rPr>
              <a:t> за </a:t>
            </a:r>
            <a:r>
              <a:rPr lang="ru-RU" sz="2600" dirty="0" err="1" smtClean="0">
                <a:solidFill>
                  <a:schemeClr val="tx1"/>
                </a:solidFill>
              </a:rPr>
              <a:t>по-краткия</a:t>
            </a:r>
            <a:r>
              <a:rPr lang="ru-RU" sz="2600" dirty="0" smtClean="0">
                <a:solidFill>
                  <a:schemeClr val="tx1"/>
                </a:solidFill>
              </a:rPr>
              <a:t> от </a:t>
            </a:r>
            <a:r>
              <a:rPr lang="ru-RU" sz="2600" dirty="0" err="1" smtClean="0">
                <a:solidFill>
                  <a:schemeClr val="tx1"/>
                </a:solidFill>
              </a:rPr>
              <a:t>двата</a:t>
            </a:r>
            <a:r>
              <a:rPr lang="ru-RU" sz="2600" dirty="0" smtClean="0">
                <a:solidFill>
                  <a:schemeClr val="tx1"/>
                </a:solidFill>
              </a:rPr>
              <a:t> срока: </a:t>
            </a:r>
          </a:p>
          <a:p>
            <a:pPr algn="just">
              <a:buNone/>
            </a:pPr>
            <a:r>
              <a:rPr lang="ru-RU" sz="2600" dirty="0" smtClean="0">
                <a:solidFill>
                  <a:schemeClr val="tx1"/>
                </a:solidFill>
              </a:rPr>
              <a:t>    а) </a:t>
            </a:r>
            <a:r>
              <a:rPr lang="ru-RU" sz="2600" dirty="0" err="1" smtClean="0">
                <a:solidFill>
                  <a:schemeClr val="tx1"/>
                </a:solidFill>
              </a:rPr>
              <a:t>очакваният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икономически</a:t>
            </a:r>
            <a:r>
              <a:rPr lang="ru-RU" sz="2600" dirty="0" smtClean="0">
                <a:solidFill>
                  <a:schemeClr val="tx1"/>
                </a:solidFill>
              </a:rPr>
              <a:t> полезен живот на </a:t>
            </a:r>
            <a:r>
              <a:rPr lang="ru-RU" sz="2600" dirty="0" err="1" smtClean="0">
                <a:solidFill>
                  <a:schemeClr val="tx1"/>
                </a:solidFill>
              </a:rPr>
              <a:t>капитализираните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разходи</a:t>
            </a:r>
            <a:r>
              <a:rPr lang="ru-RU" sz="2600" dirty="0" smtClean="0">
                <a:solidFill>
                  <a:schemeClr val="tx1"/>
                </a:solidFill>
              </a:rPr>
              <a:t>; </a:t>
            </a:r>
          </a:p>
          <a:p>
            <a:pPr algn="just">
              <a:buNone/>
            </a:pPr>
            <a:r>
              <a:rPr lang="ru-RU" sz="2600" dirty="0" smtClean="0">
                <a:solidFill>
                  <a:schemeClr val="tx1"/>
                </a:solidFill>
              </a:rPr>
              <a:t>    б)      </a:t>
            </a:r>
            <a:r>
              <a:rPr lang="ru-RU" sz="2600" dirty="0" err="1" smtClean="0">
                <a:solidFill>
                  <a:schemeClr val="tx1"/>
                </a:solidFill>
              </a:rPr>
              <a:t>остатъчният</a:t>
            </a:r>
            <a:r>
              <a:rPr lang="ru-RU" sz="2600" dirty="0" smtClean="0">
                <a:solidFill>
                  <a:schemeClr val="tx1"/>
                </a:solidFill>
              </a:rPr>
              <a:t> срок на </a:t>
            </a:r>
            <a:r>
              <a:rPr lang="ru-RU" sz="2600" dirty="0" err="1" smtClean="0">
                <a:solidFill>
                  <a:schemeClr val="tx1"/>
                </a:solidFill>
              </a:rPr>
              <a:t>наема</a:t>
            </a:r>
            <a:r>
              <a:rPr lang="ru-RU" sz="2600" dirty="0" smtClean="0">
                <a:solidFill>
                  <a:schemeClr val="tx1"/>
                </a:solidFill>
              </a:rPr>
              <a:t>/</a:t>
            </a:r>
            <a:r>
              <a:rPr lang="ru-RU" sz="2600" dirty="0" err="1" smtClean="0">
                <a:solidFill>
                  <a:schemeClr val="tx1"/>
                </a:solidFill>
              </a:rPr>
              <a:t>ползването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на</a:t>
            </a:r>
            <a:r>
              <a:rPr lang="ru-RU" sz="2600" dirty="0" smtClean="0">
                <a:solidFill>
                  <a:schemeClr val="tx1"/>
                </a:solidFill>
              </a:rPr>
              <a:t> актива.      </a:t>
            </a:r>
          </a:p>
          <a:p>
            <a:pPr algn="just">
              <a:buNone/>
            </a:pPr>
            <a:endParaRPr lang="ru-RU" sz="26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sz="2600" dirty="0" smtClean="0">
                <a:solidFill>
                  <a:schemeClr val="tx1"/>
                </a:solidFill>
              </a:rPr>
              <a:t>    </a:t>
            </a:r>
            <a:r>
              <a:rPr lang="ru-RU" sz="2600" dirty="0" err="1" smtClean="0">
                <a:solidFill>
                  <a:schemeClr val="tx1"/>
                </a:solidFill>
              </a:rPr>
              <a:t>Указанието</a:t>
            </a:r>
            <a:r>
              <a:rPr lang="ru-RU" sz="2600" dirty="0" smtClean="0">
                <a:solidFill>
                  <a:schemeClr val="tx1"/>
                </a:solidFill>
              </a:rPr>
              <a:t> се </a:t>
            </a:r>
            <a:r>
              <a:rPr lang="ru-RU" sz="2600" dirty="0" err="1" smtClean="0">
                <a:solidFill>
                  <a:schemeClr val="tx1"/>
                </a:solidFill>
              </a:rPr>
              <a:t>отнася</a:t>
            </a:r>
            <a:r>
              <a:rPr lang="ru-RU" sz="2600" dirty="0" smtClean="0">
                <a:solidFill>
                  <a:schemeClr val="tx1"/>
                </a:solidFill>
              </a:rPr>
              <a:t> за </a:t>
            </a:r>
            <a:r>
              <a:rPr lang="ru-RU" sz="2600" dirty="0" err="1" smtClean="0">
                <a:solidFill>
                  <a:schemeClr val="tx1"/>
                </a:solidFill>
              </a:rPr>
              <a:t>чужди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активи</a:t>
            </a:r>
            <a:r>
              <a:rPr lang="ru-RU" sz="2600" dirty="0" smtClean="0">
                <a:solidFill>
                  <a:schemeClr val="tx1"/>
                </a:solidFill>
              </a:rPr>
              <a:t>, </a:t>
            </a:r>
            <a:r>
              <a:rPr lang="ru-RU" sz="2600" dirty="0" err="1" smtClean="0">
                <a:solidFill>
                  <a:schemeClr val="tx1"/>
                </a:solidFill>
              </a:rPr>
              <a:t>заведени</a:t>
            </a:r>
            <a:r>
              <a:rPr lang="ru-RU" sz="2600" dirty="0" smtClean="0">
                <a:solidFill>
                  <a:schemeClr val="tx1"/>
                </a:solidFill>
              </a:rPr>
              <a:t> по </a:t>
            </a:r>
            <a:r>
              <a:rPr lang="ru-RU" sz="2600" b="1" dirty="0" smtClean="0">
                <a:solidFill>
                  <a:schemeClr val="tx1"/>
                </a:solidFill>
              </a:rPr>
              <a:t>сметка 9110, </a:t>
            </a:r>
            <a:r>
              <a:rPr lang="ru-RU" sz="2600" dirty="0" smtClean="0">
                <a:solidFill>
                  <a:schemeClr val="tx1"/>
                </a:solidFill>
              </a:rPr>
              <a:t>на </a:t>
            </a:r>
            <a:r>
              <a:rPr lang="ru-RU" sz="2600" dirty="0" err="1" smtClean="0">
                <a:solidFill>
                  <a:schemeClr val="tx1"/>
                </a:solidFill>
              </a:rPr>
              <a:t>които</a:t>
            </a:r>
            <a:r>
              <a:rPr lang="ru-RU" sz="2600" dirty="0" smtClean="0">
                <a:solidFill>
                  <a:schemeClr val="tx1"/>
                </a:solidFill>
              </a:rPr>
              <a:t> е </a:t>
            </a:r>
            <a:r>
              <a:rPr lang="ru-RU" sz="2600" dirty="0" err="1" smtClean="0">
                <a:solidFill>
                  <a:schemeClr val="tx1"/>
                </a:solidFill>
              </a:rPr>
              <a:t>извършен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основен</a:t>
            </a:r>
            <a:r>
              <a:rPr lang="ru-RU" sz="2600" dirty="0" smtClean="0">
                <a:solidFill>
                  <a:schemeClr val="tx1"/>
                </a:solidFill>
              </a:rPr>
              <a:t> ремонт/ </a:t>
            </a:r>
            <a:r>
              <a:rPr lang="ru-RU" sz="2600" dirty="0" err="1" smtClean="0">
                <a:solidFill>
                  <a:schemeClr val="tx1"/>
                </a:solidFill>
              </a:rPr>
              <a:t>подобрение</a:t>
            </a:r>
            <a:r>
              <a:rPr lang="ru-RU" sz="2600" dirty="0" smtClean="0">
                <a:solidFill>
                  <a:schemeClr val="tx1"/>
                </a:solidFill>
              </a:rPr>
              <a:t>, </a:t>
            </a:r>
            <a:r>
              <a:rPr lang="ru-RU" sz="2600" dirty="0" err="1" smtClean="0">
                <a:solidFill>
                  <a:schemeClr val="tx1"/>
                </a:solidFill>
              </a:rPr>
              <a:t>отчетен</a:t>
            </a:r>
            <a:r>
              <a:rPr lang="ru-RU" sz="2600" dirty="0" smtClean="0">
                <a:solidFill>
                  <a:schemeClr val="tx1"/>
                </a:solidFill>
              </a:rPr>
              <a:t> по </a:t>
            </a:r>
            <a:r>
              <a:rPr lang="ru-RU" sz="2600" b="1" dirty="0" smtClean="0">
                <a:solidFill>
                  <a:schemeClr val="tx1"/>
                </a:solidFill>
              </a:rPr>
              <a:t>сметка 2091</a:t>
            </a:r>
            <a:r>
              <a:rPr lang="ru-RU" sz="2600" dirty="0" smtClean="0">
                <a:solidFill>
                  <a:schemeClr val="tx1"/>
                </a:solidFill>
              </a:rPr>
              <a:t>. </a:t>
            </a:r>
            <a:endParaRPr lang="bg-BG" sz="2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17</a:t>
            </a:fld>
            <a:endParaRPr lang="bg-BG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42908"/>
          </a:xfrm>
        </p:spPr>
        <p:txBody>
          <a:bodyPr>
            <a:normAutofit fontScale="90000"/>
          </a:bodyPr>
          <a:lstStyle/>
          <a:p>
            <a:r>
              <a:rPr lang="bg-BG" sz="2000" b="1" dirty="0" smtClean="0">
                <a:solidFill>
                  <a:schemeClr val="tx1"/>
                </a:solidFill>
                <a:latin typeface="+mn-lt"/>
              </a:rPr>
              <a:t>               Счетоводни статии:</a:t>
            </a:r>
            <a:br>
              <a:rPr lang="bg-BG" sz="2000" b="1" dirty="0" smtClean="0">
                <a:solidFill>
                  <a:schemeClr val="tx1"/>
                </a:solidFill>
                <a:latin typeface="+mn-lt"/>
              </a:rPr>
            </a:br>
            <a:endParaRPr lang="bg-BG" sz="20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857232"/>
            <a:ext cx="8686800" cy="578647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		</a:t>
            </a:r>
            <a:r>
              <a:rPr lang="bg-BG" sz="2600" dirty="0" smtClean="0">
                <a:solidFill>
                  <a:schemeClr val="tx1"/>
                </a:solidFill>
              </a:rPr>
              <a:t>За заведените чужди дълготрайни активи:</a:t>
            </a:r>
          </a:p>
          <a:p>
            <a:pPr>
              <a:buNone/>
            </a:pPr>
            <a:r>
              <a:rPr lang="bg-BG" sz="2600" dirty="0" smtClean="0">
                <a:solidFill>
                  <a:schemeClr val="tx1"/>
                </a:solidFill>
              </a:rPr>
              <a:t>     	</a:t>
            </a:r>
            <a:r>
              <a:rPr lang="bg-BG" sz="2600" b="1" dirty="0" smtClean="0">
                <a:solidFill>
                  <a:schemeClr val="tx1"/>
                </a:solidFill>
              </a:rPr>
              <a:t>Д-т с/</a:t>
            </a:r>
            <a:r>
              <a:rPr lang="bg-BG" sz="2600" b="1" dirty="0" err="1" smtClean="0">
                <a:solidFill>
                  <a:schemeClr val="tx1"/>
                </a:solidFill>
              </a:rPr>
              <a:t>ка</a:t>
            </a:r>
            <a:r>
              <a:rPr lang="bg-BG" sz="2600" b="1" dirty="0" smtClean="0">
                <a:solidFill>
                  <a:schemeClr val="tx1"/>
                </a:solidFill>
              </a:rPr>
              <a:t> 9110/К-т с/</a:t>
            </a:r>
            <a:r>
              <a:rPr lang="bg-BG" sz="2600" b="1" dirty="0" err="1" smtClean="0">
                <a:solidFill>
                  <a:schemeClr val="tx1"/>
                </a:solidFill>
              </a:rPr>
              <a:t>ка</a:t>
            </a:r>
            <a:r>
              <a:rPr lang="bg-BG" sz="2600" b="1" dirty="0" smtClean="0">
                <a:solidFill>
                  <a:schemeClr val="tx1"/>
                </a:solidFill>
              </a:rPr>
              <a:t> 9981</a:t>
            </a:r>
          </a:p>
          <a:p>
            <a:pPr>
              <a:buNone/>
            </a:pPr>
            <a:endParaRPr lang="bg-BG" sz="2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2600" dirty="0" smtClean="0">
                <a:solidFill>
                  <a:schemeClr val="tx1"/>
                </a:solidFill>
              </a:rPr>
              <a:t>		За извършения основен ремонт:</a:t>
            </a:r>
          </a:p>
          <a:p>
            <a:pPr>
              <a:buNone/>
            </a:pPr>
            <a:r>
              <a:rPr lang="bg-BG" sz="2600" dirty="0" smtClean="0">
                <a:solidFill>
                  <a:schemeClr val="tx1"/>
                </a:solidFill>
              </a:rPr>
              <a:t>    		</a:t>
            </a:r>
            <a:r>
              <a:rPr lang="bg-BG" sz="2600" b="1" dirty="0" smtClean="0">
                <a:solidFill>
                  <a:schemeClr val="tx1"/>
                </a:solidFill>
              </a:rPr>
              <a:t>Д-т с/</a:t>
            </a:r>
            <a:r>
              <a:rPr lang="bg-BG" sz="2600" b="1" dirty="0" err="1" smtClean="0">
                <a:solidFill>
                  <a:schemeClr val="tx1"/>
                </a:solidFill>
              </a:rPr>
              <a:t>ка</a:t>
            </a:r>
            <a:r>
              <a:rPr lang="bg-BG" sz="2600" b="1" dirty="0" smtClean="0">
                <a:solidFill>
                  <a:schemeClr val="tx1"/>
                </a:solidFill>
              </a:rPr>
              <a:t> 2091/К-т с/</a:t>
            </a:r>
            <a:r>
              <a:rPr lang="bg-BG" sz="2600" b="1" dirty="0" err="1" smtClean="0">
                <a:solidFill>
                  <a:schemeClr val="tx1"/>
                </a:solidFill>
              </a:rPr>
              <a:t>ка</a:t>
            </a:r>
            <a:r>
              <a:rPr lang="bg-BG" sz="2600" b="1" dirty="0" smtClean="0">
                <a:solidFill>
                  <a:schemeClr val="tx1"/>
                </a:solidFill>
              </a:rPr>
              <a:t> 4010</a:t>
            </a:r>
          </a:p>
          <a:p>
            <a:pPr>
              <a:buNone/>
            </a:pPr>
            <a:endParaRPr lang="bg-BG" sz="2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2600" dirty="0" smtClean="0">
                <a:solidFill>
                  <a:schemeClr val="tx1"/>
                </a:solidFill>
              </a:rPr>
              <a:t>		Издължаване към доставчика:</a:t>
            </a:r>
          </a:p>
          <a:p>
            <a:pPr>
              <a:buNone/>
            </a:pPr>
            <a:r>
              <a:rPr lang="bg-BG" sz="2600" dirty="0" smtClean="0">
                <a:solidFill>
                  <a:schemeClr val="tx1"/>
                </a:solidFill>
              </a:rPr>
              <a:t>    		</a:t>
            </a:r>
            <a:r>
              <a:rPr lang="bg-BG" sz="2600" b="1" dirty="0" smtClean="0">
                <a:solidFill>
                  <a:schemeClr val="tx1"/>
                </a:solidFill>
              </a:rPr>
              <a:t>Д-т с/</a:t>
            </a:r>
            <a:r>
              <a:rPr lang="bg-BG" sz="2600" b="1" dirty="0" err="1" smtClean="0">
                <a:solidFill>
                  <a:schemeClr val="tx1"/>
                </a:solidFill>
              </a:rPr>
              <a:t>ка</a:t>
            </a:r>
            <a:r>
              <a:rPr lang="bg-BG" sz="2600" b="1" dirty="0" smtClean="0">
                <a:solidFill>
                  <a:schemeClr val="tx1"/>
                </a:solidFill>
              </a:rPr>
              <a:t> 4010/К-т с/</a:t>
            </a:r>
            <a:r>
              <a:rPr lang="bg-BG" sz="2600" b="1" dirty="0" err="1" smtClean="0">
                <a:solidFill>
                  <a:schemeClr val="tx1"/>
                </a:solidFill>
              </a:rPr>
              <a:t>ка</a:t>
            </a:r>
            <a:r>
              <a:rPr lang="bg-BG" sz="2600" b="1" dirty="0" smtClean="0">
                <a:solidFill>
                  <a:schemeClr val="tx1"/>
                </a:solidFill>
              </a:rPr>
              <a:t> 5013</a:t>
            </a:r>
          </a:p>
          <a:p>
            <a:pPr>
              <a:buNone/>
            </a:pPr>
            <a:r>
              <a:rPr lang="bg-BG" sz="2600" b="1" dirty="0" smtClean="0">
                <a:solidFill>
                  <a:schemeClr val="tx1"/>
                </a:solidFill>
              </a:rPr>
              <a:t>    		§ 51-00/§ 95-07 </a:t>
            </a:r>
            <a:r>
              <a:rPr lang="en-US" sz="2600" b="1" dirty="0" smtClean="0">
                <a:solidFill>
                  <a:schemeClr val="tx1"/>
                </a:solidFill>
              </a:rPr>
              <a:t>(</a:t>
            </a:r>
            <a:r>
              <a:rPr lang="bg-BG" sz="2600" b="1" dirty="0" smtClean="0">
                <a:solidFill>
                  <a:schemeClr val="tx1"/>
                </a:solidFill>
              </a:rPr>
              <a:t>+</a:t>
            </a:r>
            <a:r>
              <a:rPr lang="en-US" sz="2600" b="1" dirty="0" smtClean="0">
                <a:solidFill>
                  <a:schemeClr val="tx1"/>
                </a:solidFill>
              </a:rPr>
              <a:t>)</a:t>
            </a:r>
            <a:endParaRPr lang="bg-BG" sz="2600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sz="2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2600" dirty="0" smtClean="0">
                <a:solidFill>
                  <a:schemeClr val="tx1"/>
                </a:solidFill>
              </a:rPr>
              <a:t>		Начисляване на разходи за амортизация:</a:t>
            </a:r>
          </a:p>
          <a:p>
            <a:pPr>
              <a:buNone/>
            </a:pPr>
            <a:r>
              <a:rPr lang="bg-BG" sz="2600" dirty="0" smtClean="0">
                <a:solidFill>
                  <a:schemeClr val="tx1"/>
                </a:solidFill>
              </a:rPr>
              <a:t>   		</a:t>
            </a:r>
            <a:r>
              <a:rPr lang="bg-BG" sz="2600" b="1" dirty="0" smtClean="0">
                <a:solidFill>
                  <a:schemeClr val="tx1"/>
                </a:solidFill>
              </a:rPr>
              <a:t>Д-т с/</a:t>
            </a:r>
            <a:r>
              <a:rPr lang="bg-BG" sz="2600" b="1" dirty="0" err="1" smtClean="0">
                <a:solidFill>
                  <a:schemeClr val="tx1"/>
                </a:solidFill>
              </a:rPr>
              <a:t>ка</a:t>
            </a:r>
            <a:r>
              <a:rPr lang="bg-BG" sz="2600" b="1" dirty="0" smtClean="0">
                <a:solidFill>
                  <a:schemeClr val="tx1"/>
                </a:solidFill>
              </a:rPr>
              <a:t> 6039/ К-т с/</a:t>
            </a:r>
            <a:r>
              <a:rPr lang="bg-BG" sz="2600" b="1" dirty="0" err="1" smtClean="0">
                <a:solidFill>
                  <a:schemeClr val="tx1"/>
                </a:solidFill>
              </a:rPr>
              <a:t>ка</a:t>
            </a:r>
            <a:r>
              <a:rPr lang="bg-BG" sz="2600" b="1" dirty="0" smtClean="0">
                <a:solidFill>
                  <a:schemeClr val="tx1"/>
                </a:solidFill>
              </a:rPr>
              <a:t> 2419</a:t>
            </a:r>
          </a:p>
          <a:p>
            <a:pPr>
              <a:buNone/>
            </a:pPr>
            <a:endParaRPr lang="bg-BG" sz="2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2600" dirty="0" smtClean="0">
                <a:solidFill>
                  <a:schemeClr val="tx1"/>
                </a:solidFill>
              </a:rPr>
              <a:t>		Връщане на дълготрайния актив на собственика:</a:t>
            </a:r>
          </a:p>
          <a:p>
            <a:pPr>
              <a:buNone/>
            </a:pPr>
            <a:r>
              <a:rPr lang="bg-BG" sz="2600" dirty="0" smtClean="0">
                <a:solidFill>
                  <a:schemeClr val="tx1"/>
                </a:solidFill>
              </a:rPr>
              <a:t>		</a:t>
            </a:r>
            <a:r>
              <a:rPr lang="bg-BG" sz="2600" b="1" dirty="0" smtClean="0">
                <a:solidFill>
                  <a:schemeClr val="tx1"/>
                </a:solidFill>
              </a:rPr>
              <a:t>Д-т с/</a:t>
            </a:r>
            <a:r>
              <a:rPr lang="bg-BG" sz="2600" b="1" dirty="0" err="1" smtClean="0">
                <a:solidFill>
                  <a:schemeClr val="tx1"/>
                </a:solidFill>
              </a:rPr>
              <a:t>ка</a:t>
            </a:r>
            <a:r>
              <a:rPr lang="bg-BG" sz="2600" b="1" dirty="0" smtClean="0">
                <a:solidFill>
                  <a:schemeClr val="tx1"/>
                </a:solidFill>
              </a:rPr>
              <a:t> 9981/К-т с/</a:t>
            </a:r>
            <a:r>
              <a:rPr lang="bg-BG" sz="2600" b="1" dirty="0" err="1" smtClean="0">
                <a:solidFill>
                  <a:schemeClr val="tx1"/>
                </a:solidFill>
              </a:rPr>
              <a:t>ка</a:t>
            </a:r>
            <a:r>
              <a:rPr lang="bg-BG" sz="2600" b="1" dirty="0" smtClean="0">
                <a:solidFill>
                  <a:schemeClr val="tx1"/>
                </a:solidFill>
              </a:rPr>
              <a:t> 9110</a:t>
            </a:r>
          </a:p>
          <a:p>
            <a:pPr>
              <a:buNone/>
            </a:pPr>
            <a:endParaRPr lang="bg-BG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18</a:t>
            </a:fld>
            <a:endParaRPr lang="bg-BG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92935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bg-BG" sz="2800" dirty="0" smtClean="0">
                <a:solidFill>
                  <a:schemeClr val="tx1"/>
                </a:solidFill>
              </a:rPr>
              <a:t>Отписване на акумулираната амортизация и капитализираните разходи:</a:t>
            </a:r>
          </a:p>
          <a:p>
            <a:pPr algn="just">
              <a:buNone/>
            </a:pPr>
            <a:r>
              <a:rPr lang="bg-BG" sz="2800" dirty="0" smtClean="0">
                <a:solidFill>
                  <a:schemeClr val="tx1"/>
                </a:solidFill>
              </a:rPr>
              <a:t>В случай, че е усвоена цялата </a:t>
            </a:r>
            <a:r>
              <a:rPr lang="bg-BG" sz="2800" dirty="0" err="1" smtClean="0">
                <a:solidFill>
                  <a:schemeClr val="tx1"/>
                </a:solidFill>
              </a:rPr>
              <a:t>амортизируема</a:t>
            </a:r>
            <a:r>
              <a:rPr lang="bg-BG" sz="2800" dirty="0" smtClean="0">
                <a:solidFill>
                  <a:schemeClr val="tx1"/>
                </a:solidFill>
              </a:rPr>
              <a:t> стойност:</a:t>
            </a:r>
          </a:p>
          <a:p>
            <a:pPr algn="just">
              <a:buNone/>
            </a:pPr>
            <a:r>
              <a:rPr lang="bg-BG" sz="2800" b="1" dirty="0" smtClean="0">
                <a:solidFill>
                  <a:schemeClr val="tx1"/>
                </a:solidFill>
              </a:rPr>
              <a:t>Д-т с/</a:t>
            </a:r>
            <a:r>
              <a:rPr lang="bg-BG" sz="2800" b="1" dirty="0" err="1" smtClean="0">
                <a:solidFill>
                  <a:schemeClr val="tx1"/>
                </a:solidFill>
              </a:rPr>
              <a:t>ка</a:t>
            </a:r>
            <a:r>
              <a:rPr lang="bg-BG" sz="2800" b="1" dirty="0" smtClean="0">
                <a:solidFill>
                  <a:schemeClr val="tx1"/>
                </a:solidFill>
              </a:rPr>
              <a:t> 2419                     </a:t>
            </a:r>
            <a:r>
              <a:rPr lang="bg-BG" sz="2800" dirty="0" smtClean="0">
                <a:solidFill>
                  <a:schemeClr val="tx1"/>
                </a:solidFill>
              </a:rPr>
              <a:t>- с АА</a:t>
            </a:r>
          </a:p>
          <a:p>
            <a:pPr algn="just">
              <a:buNone/>
            </a:pPr>
            <a:r>
              <a:rPr lang="bg-BG" sz="2800" dirty="0" smtClean="0">
                <a:solidFill>
                  <a:schemeClr val="tx1"/>
                </a:solidFill>
              </a:rPr>
              <a:t>     </a:t>
            </a:r>
            <a:r>
              <a:rPr lang="bg-BG" sz="2800" b="1" dirty="0" smtClean="0">
                <a:solidFill>
                  <a:schemeClr val="tx1"/>
                </a:solidFill>
              </a:rPr>
              <a:t>К-т с/</a:t>
            </a:r>
            <a:r>
              <a:rPr lang="bg-BG" sz="2800" b="1" dirty="0" err="1" smtClean="0">
                <a:solidFill>
                  <a:schemeClr val="tx1"/>
                </a:solidFill>
              </a:rPr>
              <a:t>ка</a:t>
            </a:r>
            <a:r>
              <a:rPr lang="bg-BG" sz="2800" b="1" dirty="0" smtClean="0">
                <a:solidFill>
                  <a:schemeClr val="tx1"/>
                </a:solidFill>
              </a:rPr>
              <a:t> 2091                </a:t>
            </a:r>
            <a:r>
              <a:rPr lang="bg-BG" sz="2800" dirty="0" smtClean="0">
                <a:solidFill>
                  <a:schemeClr val="tx1"/>
                </a:solidFill>
              </a:rPr>
              <a:t>- с капитализираните разходи</a:t>
            </a:r>
          </a:p>
          <a:p>
            <a:pPr algn="just">
              <a:buNone/>
            </a:pPr>
            <a:endParaRPr lang="bg-BG" sz="28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800" dirty="0" smtClean="0">
                <a:solidFill>
                  <a:schemeClr val="tx1"/>
                </a:solidFill>
              </a:rPr>
              <a:t>В случай, че не е усвоен целия размер на </a:t>
            </a:r>
            <a:r>
              <a:rPr lang="bg-BG" sz="2800" dirty="0" err="1" smtClean="0">
                <a:solidFill>
                  <a:schemeClr val="tx1"/>
                </a:solidFill>
              </a:rPr>
              <a:t>амортизируемите</a:t>
            </a:r>
            <a:r>
              <a:rPr lang="bg-BG" sz="2800" dirty="0" smtClean="0">
                <a:solidFill>
                  <a:schemeClr val="tx1"/>
                </a:solidFill>
              </a:rPr>
              <a:t> капитализирани разходи:</a:t>
            </a:r>
          </a:p>
          <a:p>
            <a:pPr algn="just">
              <a:buNone/>
            </a:pPr>
            <a:r>
              <a:rPr lang="bg-BG" sz="2800" b="1" dirty="0" smtClean="0">
                <a:solidFill>
                  <a:schemeClr val="tx1"/>
                </a:solidFill>
              </a:rPr>
              <a:t>Д-т с/</a:t>
            </a:r>
            <a:r>
              <a:rPr lang="bg-BG" sz="2800" b="1" dirty="0" err="1" smtClean="0">
                <a:solidFill>
                  <a:schemeClr val="tx1"/>
                </a:solidFill>
              </a:rPr>
              <a:t>ка</a:t>
            </a:r>
            <a:r>
              <a:rPr lang="bg-BG" sz="2800" b="1" dirty="0" smtClean="0">
                <a:solidFill>
                  <a:schemeClr val="tx1"/>
                </a:solidFill>
              </a:rPr>
              <a:t> 2419                    </a:t>
            </a:r>
            <a:r>
              <a:rPr lang="bg-BG" sz="2800" dirty="0" smtClean="0">
                <a:solidFill>
                  <a:schemeClr val="tx1"/>
                </a:solidFill>
              </a:rPr>
              <a:t>- с АА</a:t>
            </a:r>
          </a:p>
          <a:p>
            <a:pPr algn="just">
              <a:buNone/>
            </a:pPr>
            <a:r>
              <a:rPr lang="bg-BG" sz="2800" b="1" dirty="0" smtClean="0">
                <a:solidFill>
                  <a:schemeClr val="tx1"/>
                </a:solidFill>
              </a:rPr>
              <a:t>Д-т с/</a:t>
            </a:r>
            <a:r>
              <a:rPr lang="bg-BG" sz="2800" b="1" dirty="0" err="1" smtClean="0">
                <a:solidFill>
                  <a:schemeClr val="tx1"/>
                </a:solidFill>
              </a:rPr>
              <a:t>ка</a:t>
            </a:r>
            <a:r>
              <a:rPr lang="bg-BG" sz="2800" b="1" dirty="0" smtClean="0">
                <a:solidFill>
                  <a:schemeClr val="tx1"/>
                </a:solidFill>
              </a:rPr>
              <a:t> от гр. 64</a:t>
            </a:r>
            <a:r>
              <a:rPr lang="bg-BG" sz="2800" dirty="0" smtClean="0">
                <a:solidFill>
                  <a:schemeClr val="tx1"/>
                </a:solidFill>
              </a:rPr>
              <a:t>              - с балансовата стойност</a:t>
            </a:r>
          </a:p>
          <a:p>
            <a:pPr algn="just">
              <a:buNone/>
            </a:pPr>
            <a:r>
              <a:rPr lang="bg-BG" sz="2800" dirty="0" smtClean="0">
                <a:solidFill>
                  <a:schemeClr val="tx1"/>
                </a:solidFill>
              </a:rPr>
              <a:t>      </a:t>
            </a:r>
            <a:r>
              <a:rPr lang="bg-BG" sz="2800" b="1" dirty="0" smtClean="0">
                <a:solidFill>
                  <a:schemeClr val="tx1"/>
                </a:solidFill>
              </a:rPr>
              <a:t>К-т с/</a:t>
            </a:r>
            <a:r>
              <a:rPr lang="bg-BG" sz="2800" b="1" dirty="0" err="1" smtClean="0">
                <a:solidFill>
                  <a:schemeClr val="tx1"/>
                </a:solidFill>
              </a:rPr>
              <a:t>ка</a:t>
            </a:r>
            <a:r>
              <a:rPr lang="bg-BG" sz="2800" b="1" dirty="0" smtClean="0">
                <a:solidFill>
                  <a:schemeClr val="tx1"/>
                </a:solidFill>
              </a:rPr>
              <a:t> 2091               </a:t>
            </a:r>
            <a:r>
              <a:rPr lang="bg-BG" sz="2800" dirty="0" smtClean="0">
                <a:solidFill>
                  <a:schemeClr val="tx1"/>
                </a:solidFill>
              </a:rPr>
              <a:t>- с капитализираните разходи</a:t>
            </a: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19</a:t>
            </a:fld>
            <a:endParaRPr lang="bg-BG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28600" y="332656"/>
            <a:ext cx="8686800" cy="6857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+mn-lt"/>
              </a:rPr>
              <a:t>НОРМАТИВНИ ИЗИСКВАНИЯ ЗА ОТЧИТАНЕ НА АМОРТИЗАЦИИ</a:t>
            </a:r>
            <a:br>
              <a:rPr lang="ru-RU" sz="2400" b="1" dirty="0" smtClean="0">
                <a:solidFill>
                  <a:schemeClr val="tx1"/>
                </a:solidFill>
                <a:latin typeface="+mn-lt"/>
              </a:rPr>
            </a:br>
            <a:endParaRPr lang="bg-BG" sz="2400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486570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357188"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1. </a:t>
            </a:r>
            <a:r>
              <a:rPr lang="bg-BG" b="1" dirty="0" smtClean="0">
                <a:solidFill>
                  <a:schemeClr val="tx1"/>
                </a:solidFill>
              </a:rPr>
              <a:t>Закон за счетоводство</a:t>
            </a:r>
          </a:p>
          <a:p>
            <a:pPr marL="0" indent="357188" algn="just">
              <a:buNone/>
            </a:pPr>
            <a:r>
              <a:rPr lang="bg-BG" b="1" dirty="0" smtClean="0">
                <a:solidFill>
                  <a:schemeClr val="tx1"/>
                </a:solidFill>
              </a:rPr>
              <a:t>Съгласно </a:t>
            </a:r>
            <a:r>
              <a:rPr lang="bg-BG" b="1" i="1" dirty="0">
                <a:solidFill>
                  <a:schemeClr val="tx1"/>
                </a:solidFill>
              </a:rPr>
              <a:t>чл. 65 от ЗСч </a:t>
            </a:r>
            <a:r>
              <a:rPr lang="bg-BG" i="1" dirty="0" smtClean="0">
                <a:solidFill>
                  <a:schemeClr val="tx1"/>
                </a:solidFill>
              </a:rPr>
              <a:t>“Амортизациите </a:t>
            </a:r>
            <a:r>
              <a:rPr lang="bg-BG" i="1" dirty="0">
                <a:solidFill>
                  <a:schemeClr val="tx1"/>
                </a:solidFill>
              </a:rPr>
              <a:t>в бюджетните предприятия се начисляват въз основа на акт на Министерския </a:t>
            </a:r>
            <a:r>
              <a:rPr lang="bg-BG" i="1" dirty="0" smtClean="0">
                <a:solidFill>
                  <a:schemeClr val="tx1"/>
                </a:solidFill>
              </a:rPr>
              <a:t>съвет”.</a:t>
            </a:r>
            <a:endParaRPr lang="bg-BG" i="1" dirty="0">
              <a:solidFill>
                <a:schemeClr val="tx1"/>
              </a:solidFill>
            </a:endParaRPr>
          </a:p>
          <a:p>
            <a:pPr marL="0" indent="357188" algn="just"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marL="0" indent="357188" algn="just">
              <a:buNone/>
            </a:pPr>
            <a:r>
              <a:rPr lang="ru-RU" b="1" dirty="0" smtClean="0">
                <a:solidFill>
                  <a:schemeClr val="tx1"/>
                </a:solidFill>
              </a:rPr>
              <a:t>2. СС 4 </a:t>
            </a:r>
            <a:r>
              <a:rPr lang="ru-RU" i="1" dirty="0" err="1" smtClean="0">
                <a:solidFill>
                  <a:schemeClr val="tx1"/>
                </a:solidFill>
              </a:rPr>
              <a:t>Отчитане</a:t>
            </a:r>
            <a:r>
              <a:rPr lang="ru-RU" i="1" dirty="0" smtClean="0">
                <a:solidFill>
                  <a:schemeClr val="tx1"/>
                </a:solidFill>
              </a:rPr>
              <a:t> на </a:t>
            </a:r>
            <a:r>
              <a:rPr lang="ru-RU" i="1" dirty="0" err="1" smtClean="0">
                <a:solidFill>
                  <a:schemeClr val="tx1"/>
                </a:solidFill>
              </a:rPr>
              <a:t>амортизациите</a:t>
            </a:r>
            <a:endParaRPr lang="ru-RU" i="1" dirty="0" smtClean="0">
              <a:solidFill>
                <a:schemeClr val="tx1"/>
              </a:solidFill>
            </a:endParaRPr>
          </a:p>
          <a:p>
            <a:pPr marL="0" indent="357188" algn="just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0" indent="357188" algn="just">
              <a:buNone/>
            </a:pPr>
            <a:r>
              <a:rPr lang="ru-RU" b="1" dirty="0" smtClean="0">
                <a:solidFill>
                  <a:schemeClr val="tx1"/>
                </a:solidFill>
              </a:rPr>
              <a:t>3. </a:t>
            </a:r>
            <a:r>
              <a:rPr lang="ru-RU" dirty="0" smtClean="0">
                <a:solidFill>
                  <a:schemeClr val="tx1"/>
                </a:solidFill>
              </a:rPr>
              <a:t>Указания на МФ, </a:t>
            </a:r>
            <a:r>
              <a:rPr lang="ru-RU" dirty="0" err="1" smtClean="0">
                <a:solidFill>
                  <a:schemeClr val="tx1"/>
                </a:solidFill>
              </a:rPr>
              <a:t>дадени</a:t>
            </a:r>
            <a:r>
              <a:rPr lang="ru-RU" dirty="0" smtClean="0">
                <a:solidFill>
                  <a:schemeClr val="tx1"/>
                </a:solidFill>
              </a:rPr>
              <a:t> в </a:t>
            </a:r>
            <a:r>
              <a:rPr lang="ru-RU" b="1" i="1" dirty="0" smtClean="0">
                <a:solidFill>
                  <a:schemeClr val="tx1"/>
                </a:solidFill>
              </a:rPr>
              <a:t>ДДС № 05 от 30.09.2016 г.</a:t>
            </a:r>
            <a:r>
              <a:rPr lang="ru-RU" dirty="0" smtClean="0">
                <a:solidFill>
                  <a:schemeClr val="tx1"/>
                </a:solidFill>
              </a:rPr>
              <a:t> за </a:t>
            </a:r>
            <a:r>
              <a:rPr lang="ru-RU" dirty="0" err="1" smtClean="0">
                <a:solidFill>
                  <a:schemeClr val="tx1"/>
                </a:solidFill>
              </a:rPr>
              <a:t>отчитане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dirty="0" err="1" smtClean="0">
                <a:solidFill>
                  <a:schemeClr val="tx1"/>
                </a:solidFill>
              </a:rPr>
              <a:t>амортизациите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нефинансовите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активи</a:t>
            </a:r>
            <a:r>
              <a:rPr lang="ru-RU" dirty="0" smtClean="0">
                <a:solidFill>
                  <a:schemeClr val="tx1"/>
                </a:solidFill>
              </a:rPr>
              <a:t> в </a:t>
            </a:r>
            <a:r>
              <a:rPr lang="ru-RU" dirty="0" err="1" smtClean="0">
                <a:solidFill>
                  <a:schemeClr val="tx1"/>
                </a:solidFill>
              </a:rPr>
              <a:t>бюджетните</a:t>
            </a:r>
            <a:r>
              <a:rPr lang="ru-RU" dirty="0" smtClean="0">
                <a:solidFill>
                  <a:schemeClr val="tx1"/>
                </a:solidFill>
              </a:rPr>
              <a:t> организации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85784"/>
          </a:xfrm>
        </p:spPr>
        <p:txBody>
          <a:bodyPr/>
          <a:lstStyle/>
          <a:p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215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 </a:t>
            </a:r>
          </a:p>
          <a:p>
            <a:pPr algn="just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За </a:t>
            </a:r>
            <a:r>
              <a:rPr lang="ru-RU" sz="2400" dirty="0" err="1" smtClean="0">
                <a:solidFill>
                  <a:schemeClr val="tx1"/>
                </a:solidFill>
              </a:rPr>
              <a:t>амортизируемите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активи</a:t>
            </a:r>
            <a:r>
              <a:rPr lang="ru-RU" sz="2400" b="1" dirty="0" smtClean="0">
                <a:solidFill>
                  <a:schemeClr val="tx1"/>
                </a:solidFill>
              </a:rPr>
              <a:t>,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придобити</a:t>
            </a:r>
            <a:r>
              <a:rPr lang="ru-RU" sz="2400" b="1" i="1" dirty="0" smtClean="0">
                <a:solidFill>
                  <a:schemeClr val="tx1"/>
                </a:solidFill>
              </a:rPr>
              <a:t> чрез </a:t>
            </a:r>
            <a:r>
              <a:rPr lang="ru-RU" sz="2400" b="1" i="1" dirty="0" smtClean="0">
                <a:solidFill>
                  <a:srgbClr val="C00000"/>
                </a:solidFill>
              </a:rPr>
              <a:t>финансов лизинг </a:t>
            </a:r>
            <a:r>
              <a:rPr lang="ru-RU" sz="2400" dirty="0" smtClean="0">
                <a:solidFill>
                  <a:schemeClr val="tx1"/>
                </a:solidFill>
              </a:rPr>
              <a:t>се </a:t>
            </a:r>
            <a:r>
              <a:rPr lang="ru-RU" sz="2400" dirty="0" err="1" smtClean="0">
                <a:solidFill>
                  <a:schemeClr val="tx1"/>
                </a:solidFill>
              </a:rPr>
              <a:t>определя</a:t>
            </a:r>
            <a:r>
              <a:rPr lang="ru-RU" sz="2400" dirty="0" smtClean="0">
                <a:solidFill>
                  <a:schemeClr val="tx1"/>
                </a:solidFill>
              </a:rPr>
              <a:t> срок на </a:t>
            </a:r>
            <a:r>
              <a:rPr lang="ru-RU" sz="2400" dirty="0" err="1" smtClean="0">
                <a:solidFill>
                  <a:schemeClr val="tx1"/>
                </a:solidFill>
              </a:rPr>
              <a:t>годност</a:t>
            </a:r>
            <a:r>
              <a:rPr lang="ru-RU" sz="2400" dirty="0" smtClean="0">
                <a:solidFill>
                  <a:schemeClr val="tx1"/>
                </a:solidFill>
              </a:rPr>
              <a:t> по </a:t>
            </a:r>
            <a:r>
              <a:rPr lang="ru-RU" sz="2400" dirty="0" err="1" smtClean="0">
                <a:solidFill>
                  <a:schemeClr val="tx1"/>
                </a:solidFill>
              </a:rPr>
              <a:t>общия</a:t>
            </a:r>
            <a:r>
              <a:rPr lang="ru-RU" sz="2400" dirty="0" smtClean="0">
                <a:solidFill>
                  <a:schemeClr val="tx1"/>
                </a:solidFill>
              </a:rPr>
              <a:t> ред. В случай, </a:t>
            </a:r>
            <a:r>
              <a:rPr lang="ru-RU" sz="2400" dirty="0" err="1" smtClean="0">
                <a:solidFill>
                  <a:schemeClr val="tx1"/>
                </a:solidFill>
              </a:rPr>
              <a:t>че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към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датата</a:t>
            </a:r>
            <a:r>
              <a:rPr lang="ru-RU" sz="2400" dirty="0" smtClean="0">
                <a:solidFill>
                  <a:schemeClr val="tx1"/>
                </a:solidFill>
              </a:rPr>
              <a:t> на </a:t>
            </a:r>
            <a:r>
              <a:rPr lang="ru-RU" sz="2400" dirty="0" err="1" smtClean="0">
                <a:solidFill>
                  <a:schemeClr val="tx1"/>
                </a:solidFill>
              </a:rPr>
              <a:t>придобиване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на</a:t>
            </a:r>
            <a:r>
              <a:rPr lang="ru-RU" sz="2400" dirty="0" smtClean="0">
                <a:solidFill>
                  <a:schemeClr val="tx1"/>
                </a:solidFill>
              </a:rPr>
              <a:t> актива чрез финансов лизинг е </a:t>
            </a:r>
            <a:r>
              <a:rPr lang="ru-RU" sz="2400" dirty="0" err="1" smtClean="0">
                <a:solidFill>
                  <a:schemeClr val="tx1"/>
                </a:solidFill>
              </a:rPr>
              <a:t>налице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голяма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вероятност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бюджетната</a:t>
            </a:r>
            <a:r>
              <a:rPr lang="ru-RU" sz="2400" dirty="0" smtClean="0">
                <a:solidFill>
                  <a:schemeClr val="tx1"/>
                </a:solidFill>
              </a:rPr>
              <a:t> организация да </a:t>
            </a:r>
            <a:r>
              <a:rPr lang="ru-RU" sz="2400" dirty="0" err="1" smtClean="0">
                <a:solidFill>
                  <a:schemeClr val="tx1"/>
                </a:solidFill>
              </a:rPr>
              <a:t>върне</a:t>
            </a:r>
            <a:r>
              <a:rPr lang="ru-RU" sz="2400" dirty="0" smtClean="0">
                <a:solidFill>
                  <a:schemeClr val="tx1"/>
                </a:solidFill>
              </a:rPr>
              <a:t> актива на лизингодателя </a:t>
            </a:r>
            <a:r>
              <a:rPr lang="ru-RU" sz="2400" dirty="0" err="1" smtClean="0">
                <a:solidFill>
                  <a:schemeClr val="tx1"/>
                </a:solidFill>
              </a:rPr>
              <a:t>преди</a:t>
            </a:r>
            <a:r>
              <a:rPr lang="ru-RU" sz="2400" dirty="0" smtClean="0">
                <a:solidFill>
                  <a:schemeClr val="tx1"/>
                </a:solidFill>
              </a:rPr>
              <a:t> или </a:t>
            </a:r>
            <a:r>
              <a:rPr lang="ru-RU" sz="2400" dirty="0" err="1" smtClean="0">
                <a:solidFill>
                  <a:schemeClr val="tx1"/>
                </a:solidFill>
              </a:rPr>
              <a:t>към</a:t>
            </a:r>
            <a:r>
              <a:rPr lang="ru-RU" sz="2400" dirty="0" smtClean="0">
                <a:solidFill>
                  <a:schemeClr val="tx1"/>
                </a:solidFill>
              </a:rPr>
              <a:t> края на </a:t>
            </a:r>
            <a:r>
              <a:rPr lang="ru-RU" sz="2400" dirty="0" err="1" smtClean="0">
                <a:solidFill>
                  <a:schemeClr val="tx1"/>
                </a:solidFill>
              </a:rPr>
              <a:t>лизинговия</a:t>
            </a:r>
            <a:r>
              <a:rPr lang="ru-RU" sz="2400" dirty="0" smtClean="0">
                <a:solidFill>
                  <a:schemeClr val="tx1"/>
                </a:solidFill>
              </a:rPr>
              <a:t> договор, </a:t>
            </a:r>
            <a:r>
              <a:rPr lang="ru-RU" sz="2400" dirty="0" err="1" smtClean="0">
                <a:solidFill>
                  <a:schemeClr val="tx1"/>
                </a:solidFill>
              </a:rPr>
              <a:t>срокът</a:t>
            </a:r>
            <a:r>
              <a:rPr lang="ru-RU" sz="2400" dirty="0" smtClean="0">
                <a:solidFill>
                  <a:schemeClr val="tx1"/>
                </a:solidFill>
              </a:rPr>
              <a:t> на </a:t>
            </a:r>
            <a:r>
              <a:rPr lang="ru-RU" sz="2400" dirty="0" err="1" smtClean="0">
                <a:solidFill>
                  <a:schemeClr val="tx1"/>
                </a:solidFill>
              </a:rPr>
              <a:t>годност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на</a:t>
            </a:r>
            <a:r>
              <a:rPr lang="ru-RU" sz="2400" dirty="0" smtClean="0">
                <a:solidFill>
                  <a:schemeClr val="tx1"/>
                </a:solidFill>
              </a:rPr>
              <a:t> актива се </a:t>
            </a:r>
            <a:r>
              <a:rPr lang="ru-RU" sz="2400" dirty="0" err="1" smtClean="0">
                <a:solidFill>
                  <a:schemeClr val="tx1"/>
                </a:solidFill>
              </a:rPr>
              <a:t>определя</a:t>
            </a:r>
            <a:r>
              <a:rPr lang="ru-RU" sz="2400" dirty="0" smtClean="0">
                <a:solidFill>
                  <a:schemeClr val="tx1"/>
                </a:solidFill>
              </a:rPr>
              <a:t> в </a:t>
            </a:r>
            <a:r>
              <a:rPr lang="ru-RU" sz="2400" dirty="0" err="1" smtClean="0">
                <a:solidFill>
                  <a:schemeClr val="tx1"/>
                </a:solidFill>
              </a:rPr>
              <a:t>рамките</a:t>
            </a:r>
            <a:r>
              <a:rPr lang="ru-RU" sz="2400" dirty="0" smtClean="0">
                <a:solidFill>
                  <a:schemeClr val="tx1"/>
                </a:solidFill>
              </a:rPr>
              <a:t> на срока на </a:t>
            </a:r>
            <a:r>
              <a:rPr lang="ru-RU" sz="2400" dirty="0" err="1" smtClean="0">
                <a:solidFill>
                  <a:schemeClr val="tx1"/>
                </a:solidFill>
              </a:rPr>
              <a:t>лизинговия</a:t>
            </a:r>
            <a:r>
              <a:rPr lang="ru-RU" sz="2400" dirty="0" smtClean="0">
                <a:solidFill>
                  <a:schemeClr val="tx1"/>
                </a:solidFill>
              </a:rPr>
              <a:t> договор. </a:t>
            </a:r>
          </a:p>
          <a:p>
            <a:pPr algn="just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По подобен начин се </a:t>
            </a:r>
            <a:r>
              <a:rPr lang="ru-RU" sz="2400" dirty="0" err="1" smtClean="0">
                <a:solidFill>
                  <a:schemeClr val="tx1"/>
                </a:solidFill>
              </a:rPr>
              <a:t>процедира</a:t>
            </a:r>
            <a:r>
              <a:rPr lang="ru-RU" sz="2400" dirty="0" smtClean="0">
                <a:solidFill>
                  <a:schemeClr val="tx1"/>
                </a:solidFill>
              </a:rPr>
              <a:t> и за </a:t>
            </a:r>
            <a:r>
              <a:rPr lang="ru-RU" sz="2400" dirty="0" err="1" smtClean="0">
                <a:solidFill>
                  <a:schemeClr val="tx1"/>
                </a:solidFill>
              </a:rPr>
              <a:t>амортизиране</a:t>
            </a:r>
            <a:r>
              <a:rPr lang="ru-RU" sz="2400" dirty="0" smtClean="0">
                <a:solidFill>
                  <a:schemeClr val="tx1"/>
                </a:solidFill>
              </a:rPr>
              <a:t> на </a:t>
            </a:r>
            <a:r>
              <a:rPr lang="ru-RU" sz="2400" dirty="0" err="1" smtClean="0">
                <a:solidFill>
                  <a:schemeClr val="tx1"/>
                </a:solidFill>
              </a:rPr>
              <a:t>капитализираните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разходи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</a:rPr>
              <a:t>за </a:t>
            </a:r>
            <a:r>
              <a:rPr lang="ru-RU" sz="2400" b="1" dirty="0" err="1" smtClean="0">
                <a:solidFill>
                  <a:schemeClr val="tx1"/>
                </a:solidFill>
              </a:rPr>
              <a:t>основен</a:t>
            </a:r>
            <a:r>
              <a:rPr lang="ru-RU" sz="2400" b="1" dirty="0" smtClean="0">
                <a:solidFill>
                  <a:schemeClr val="tx1"/>
                </a:solidFill>
              </a:rPr>
              <a:t> ремонт на </a:t>
            </a:r>
            <a:r>
              <a:rPr lang="ru-RU" sz="2400" b="1" dirty="0" err="1" smtClean="0">
                <a:solidFill>
                  <a:schemeClr val="tx1"/>
                </a:solidFill>
              </a:rPr>
              <a:t>придобит</a:t>
            </a:r>
            <a:r>
              <a:rPr lang="ru-RU" sz="2400" b="1" dirty="0" smtClean="0">
                <a:solidFill>
                  <a:schemeClr val="tx1"/>
                </a:solidFill>
              </a:rPr>
              <a:t> чрез финансов лизинг актив,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като</a:t>
            </a:r>
            <a:r>
              <a:rPr lang="ru-RU" sz="2400" dirty="0" smtClean="0">
                <a:solidFill>
                  <a:schemeClr val="tx1"/>
                </a:solidFill>
              </a:rPr>
              <a:t> в случай, </a:t>
            </a:r>
            <a:r>
              <a:rPr lang="ru-RU" sz="2400" dirty="0" err="1" smtClean="0">
                <a:solidFill>
                  <a:schemeClr val="tx1"/>
                </a:solidFill>
              </a:rPr>
              <a:t>че</a:t>
            </a:r>
            <a:r>
              <a:rPr lang="ru-RU" sz="2400" dirty="0" smtClean="0">
                <a:solidFill>
                  <a:schemeClr val="tx1"/>
                </a:solidFill>
              </a:rPr>
              <a:t> се </a:t>
            </a:r>
            <a:r>
              <a:rPr lang="ru-RU" sz="2400" dirty="0" err="1" smtClean="0">
                <a:solidFill>
                  <a:schemeClr val="tx1"/>
                </a:solidFill>
              </a:rPr>
              <a:t>очаква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активът</a:t>
            </a:r>
            <a:r>
              <a:rPr lang="ru-RU" sz="2400" dirty="0" smtClean="0">
                <a:solidFill>
                  <a:schemeClr val="tx1"/>
                </a:solidFill>
              </a:rPr>
              <a:t> да </a:t>
            </a:r>
            <a:r>
              <a:rPr lang="ru-RU" sz="2400" dirty="0" err="1" smtClean="0">
                <a:solidFill>
                  <a:schemeClr val="tx1"/>
                </a:solidFill>
              </a:rPr>
              <a:t>бъде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върнат</a:t>
            </a:r>
            <a:r>
              <a:rPr lang="ru-RU" sz="2400" dirty="0" smtClean="0">
                <a:solidFill>
                  <a:schemeClr val="tx1"/>
                </a:solidFill>
              </a:rPr>
              <a:t> в </a:t>
            </a:r>
            <a:r>
              <a:rPr lang="ru-RU" sz="2400" dirty="0" err="1" smtClean="0">
                <a:solidFill>
                  <a:schemeClr val="tx1"/>
                </a:solidFill>
              </a:rPr>
              <a:t>рамките</a:t>
            </a:r>
            <a:r>
              <a:rPr lang="ru-RU" sz="2400" dirty="0" smtClean="0">
                <a:solidFill>
                  <a:schemeClr val="tx1"/>
                </a:solidFill>
              </a:rPr>
              <a:t> на срока на </a:t>
            </a:r>
            <a:r>
              <a:rPr lang="ru-RU" sz="2400" dirty="0" err="1" smtClean="0">
                <a:solidFill>
                  <a:schemeClr val="tx1"/>
                </a:solidFill>
              </a:rPr>
              <a:t>лизинговия</a:t>
            </a:r>
            <a:r>
              <a:rPr lang="ru-RU" sz="2400" dirty="0" smtClean="0">
                <a:solidFill>
                  <a:schemeClr val="tx1"/>
                </a:solidFill>
              </a:rPr>
              <a:t> договор, </a:t>
            </a:r>
            <a:r>
              <a:rPr lang="ru-RU" sz="2400" dirty="0" err="1" smtClean="0">
                <a:solidFill>
                  <a:schemeClr val="tx1"/>
                </a:solidFill>
              </a:rPr>
              <a:t>срокът</a:t>
            </a:r>
            <a:r>
              <a:rPr lang="ru-RU" sz="2400" dirty="0" smtClean="0">
                <a:solidFill>
                  <a:schemeClr val="tx1"/>
                </a:solidFill>
              </a:rPr>
              <a:t> за </a:t>
            </a:r>
            <a:r>
              <a:rPr lang="ru-RU" sz="2400" dirty="0" err="1" smtClean="0">
                <a:solidFill>
                  <a:schemeClr val="tx1"/>
                </a:solidFill>
              </a:rPr>
              <a:t>амортизиране</a:t>
            </a:r>
            <a:r>
              <a:rPr lang="ru-RU" sz="2400" dirty="0" smtClean="0">
                <a:solidFill>
                  <a:schemeClr val="tx1"/>
                </a:solidFill>
              </a:rPr>
              <a:t> на </a:t>
            </a:r>
            <a:r>
              <a:rPr lang="ru-RU" sz="2400" dirty="0" err="1" smtClean="0">
                <a:solidFill>
                  <a:schemeClr val="tx1"/>
                </a:solidFill>
              </a:rPr>
              <a:t>тези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разходи</a:t>
            </a:r>
            <a:r>
              <a:rPr lang="ru-RU" sz="2400" dirty="0" smtClean="0">
                <a:solidFill>
                  <a:schemeClr val="tx1"/>
                </a:solidFill>
              </a:rPr>
              <a:t> се </a:t>
            </a:r>
            <a:r>
              <a:rPr lang="ru-RU" sz="2400" dirty="0" err="1" smtClean="0">
                <a:solidFill>
                  <a:schemeClr val="tx1"/>
                </a:solidFill>
              </a:rPr>
              <a:t>определя</a:t>
            </a:r>
            <a:r>
              <a:rPr lang="ru-RU" sz="2400" dirty="0" smtClean="0">
                <a:solidFill>
                  <a:schemeClr val="tx1"/>
                </a:solidFill>
              </a:rPr>
              <a:t> за </a:t>
            </a:r>
            <a:r>
              <a:rPr lang="ru-RU" sz="2400" dirty="0" err="1" smtClean="0">
                <a:solidFill>
                  <a:schemeClr val="tx1"/>
                </a:solidFill>
              </a:rPr>
              <a:t>по-краткия</a:t>
            </a:r>
            <a:r>
              <a:rPr lang="ru-RU" sz="2400" dirty="0" smtClean="0">
                <a:solidFill>
                  <a:schemeClr val="tx1"/>
                </a:solidFill>
              </a:rPr>
              <a:t> от </a:t>
            </a:r>
            <a:r>
              <a:rPr lang="ru-RU" sz="2400" dirty="0" err="1" smtClean="0">
                <a:solidFill>
                  <a:schemeClr val="tx1"/>
                </a:solidFill>
              </a:rPr>
              <a:t>двата</a:t>
            </a:r>
            <a:r>
              <a:rPr lang="ru-RU" sz="2400" dirty="0" smtClean="0">
                <a:solidFill>
                  <a:schemeClr val="tx1"/>
                </a:solidFill>
              </a:rPr>
              <a:t> срока: </a:t>
            </a:r>
          </a:p>
          <a:p>
            <a:pPr algn="just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     а) </a:t>
            </a:r>
            <a:r>
              <a:rPr lang="ru-RU" sz="2400" dirty="0" err="1" smtClean="0">
                <a:solidFill>
                  <a:schemeClr val="tx1"/>
                </a:solidFill>
              </a:rPr>
              <a:t>очакваният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икономически</a:t>
            </a:r>
            <a:r>
              <a:rPr lang="ru-RU" sz="2400" dirty="0" smtClean="0">
                <a:solidFill>
                  <a:schemeClr val="tx1"/>
                </a:solidFill>
              </a:rPr>
              <a:t> полезен живот на </a:t>
            </a:r>
            <a:r>
              <a:rPr lang="ru-RU" sz="2400" dirty="0" err="1" smtClean="0">
                <a:solidFill>
                  <a:schemeClr val="tx1"/>
                </a:solidFill>
              </a:rPr>
              <a:t>капитализираните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разходи</a:t>
            </a:r>
            <a:r>
              <a:rPr lang="ru-RU" sz="2400" dirty="0" smtClean="0">
                <a:solidFill>
                  <a:schemeClr val="tx1"/>
                </a:solidFill>
              </a:rPr>
              <a:t>; </a:t>
            </a:r>
          </a:p>
          <a:p>
            <a:pPr algn="just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     б) </a:t>
            </a:r>
            <a:r>
              <a:rPr lang="ru-RU" sz="2400" dirty="0" err="1" smtClean="0">
                <a:solidFill>
                  <a:schemeClr val="tx1"/>
                </a:solidFill>
              </a:rPr>
              <a:t>остатъчният</a:t>
            </a:r>
            <a:r>
              <a:rPr lang="ru-RU" sz="2400" dirty="0" smtClean="0">
                <a:solidFill>
                  <a:schemeClr val="tx1"/>
                </a:solidFill>
              </a:rPr>
              <a:t> срок на </a:t>
            </a:r>
            <a:r>
              <a:rPr lang="ru-RU" sz="2400" dirty="0" err="1" smtClean="0">
                <a:solidFill>
                  <a:schemeClr val="tx1"/>
                </a:solidFill>
              </a:rPr>
              <a:t>наема</a:t>
            </a:r>
            <a:r>
              <a:rPr lang="ru-RU" sz="2400" dirty="0" smtClean="0">
                <a:solidFill>
                  <a:schemeClr val="tx1"/>
                </a:solidFill>
              </a:rPr>
              <a:t>/</a:t>
            </a:r>
            <a:r>
              <a:rPr lang="ru-RU" sz="2400" dirty="0" err="1" smtClean="0">
                <a:solidFill>
                  <a:schemeClr val="tx1"/>
                </a:solidFill>
              </a:rPr>
              <a:t>ползването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на</a:t>
            </a:r>
            <a:r>
              <a:rPr lang="ru-RU" sz="2400" dirty="0" smtClean="0">
                <a:solidFill>
                  <a:schemeClr val="tx1"/>
                </a:solidFill>
              </a:rPr>
              <a:t> актива.</a:t>
            </a:r>
            <a:r>
              <a:rPr lang="bg-BG" sz="2400" b="1" dirty="0" smtClean="0">
                <a:solidFill>
                  <a:schemeClr val="tx1"/>
                </a:solidFill>
              </a:rPr>
              <a:t> </a:t>
            </a:r>
          </a:p>
          <a:p>
            <a:pPr algn="just"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 Съгласно т. 7.2</a:t>
            </a:r>
            <a:r>
              <a:rPr lang="bg-BG" sz="2400" dirty="0" smtClean="0">
                <a:solidFill>
                  <a:schemeClr val="tx1"/>
                </a:solidFill>
              </a:rPr>
              <a:t> от СС 4, предприятието трябва периодично да преразглежда оценката за полезния</a:t>
            </a:r>
            <a:r>
              <a:rPr lang="bg-BG" sz="2400" b="1" dirty="0" smtClean="0">
                <a:solidFill>
                  <a:schemeClr val="tx1"/>
                </a:solidFill>
              </a:rPr>
              <a:t> срок на годност </a:t>
            </a:r>
            <a:r>
              <a:rPr lang="bg-BG" sz="2400" dirty="0" smtClean="0">
                <a:solidFill>
                  <a:schemeClr val="tx1"/>
                </a:solidFill>
              </a:rPr>
              <a:t>на дълготрайните материални и нематериални активи и ако очакванията се различават значително от предишните оценки, полезният срок на годност следва да се коригира, както и начислената амортизация за текущия и бъдещи периоди.</a:t>
            </a:r>
          </a:p>
          <a:p>
            <a:pPr algn="just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20</a:t>
            </a:fld>
            <a:endParaRPr lang="bg-BG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78647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bg-BG" sz="2900" b="1" dirty="0" smtClean="0">
                <a:solidFill>
                  <a:schemeClr val="tx1"/>
                </a:solidFill>
              </a:rPr>
              <a:t>    </a:t>
            </a:r>
            <a:r>
              <a:rPr lang="bg-BG" sz="3400" b="1" u="sng" dirty="0" smtClean="0">
                <a:solidFill>
                  <a:schemeClr val="tx1"/>
                </a:solidFill>
              </a:rPr>
              <a:t>Остатъчна стойност на </a:t>
            </a:r>
            <a:r>
              <a:rPr lang="bg-BG" sz="3400" b="1" u="sng" dirty="0" err="1" smtClean="0">
                <a:solidFill>
                  <a:schemeClr val="tx1"/>
                </a:solidFill>
              </a:rPr>
              <a:t>амортизируемите</a:t>
            </a:r>
            <a:r>
              <a:rPr lang="bg-BG" sz="3400" b="1" u="sng" dirty="0" smtClean="0">
                <a:solidFill>
                  <a:schemeClr val="tx1"/>
                </a:solidFill>
              </a:rPr>
              <a:t> активи</a:t>
            </a:r>
          </a:p>
          <a:p>
            <a:pPr algn="just">
              <a:buNone/>
            </a:pPr>
            <a:r>
              <a:rPr lang="bg-BG" sz="2900" b="1" dirty="0" smtClean="0">
                <a:solidFill>
                  <a:schemeClr val="tx1"/>
                </a:solidFill>
              </a:rPr>
              <a:t>    Съгласно т. 9, буква “л” от ДДС № 05 от 2016 г. </a:t>
            </a:r>
            <a:r>
              <a:rPr lang="ru-RU" sz="2900" dirty="0" err="1" smtClean="0">
                <a:solidFill>
                  <a:schemeClr val="tx1"/>
                </a:solidFill>
              </a:rPr>
              <a:t>остатъчна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</a:rPr>
              <a:t>стойност</a:t>
            </a:r>
            <a:r>
              <a:rPr lang="ru-RU" sz="2900" dirty="0" smtClean="0">
                <a:solidFill>
                  <a:schemeClr val="tx1"/>
                </a:solidFill>
              </a:rPr>
              <a:t> е </a:t>
            </a:r>
            <a:r>
              <a:rPr lang="ru-RU" sz="2900" dirty="0" err="1" smtClean="0">
                <a:solidFill>
                  <a:schemeClr val="tx1"/>
                </a:solidFill>
              </a:rPr>
              <a:t>предполагаемата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</a:rPr>
              <a:t>стойност</a:t>
            </a:r>
            <a:r>
              <a:rPr lang="ru-RU" sz="2900" dirty="0" smtClean="0">
                <a:solidFill>
                  <a:schemeClr val="tx1"/>
                </a:solidFill>
              </a:rPr>
              <a:t>, </a:t>
            </a:r>
            <a:r>
              <a:rPr lang="ru-RU" sz="2900" dirty="0" err="1" smtClean="0">
                <a:solidFill>
                  <a:schemeClr val="tx1"/>
                </a:solidFill>
              </a:rPr>
              <a:t>която</a:t>
            </a:r>
            <a:r>
              <a:rPr lang="ru-RU" sz="2900" dirty="0" smtClean="0">
                <a:solidFill>
                  <a:schemeClr val="tx1"/>
                </a:solidFill>
              </a:rPr>
              <a:t> се </a:t>
            </a:r>
            <a:r>
              <a:rPr lang="ru-RU" sz="2900" dirty="0" err="1" smtClean="0">
                <a:solidFill>
                  <a:schemeClr val="tx1"/>
                </a:solidFill>
              </a:rPr>
              <a:t>очаква</a:t>
            </a:r>
            <a:r>
              <a:rPr lang="ru-RU" sz="2900" dirty="0" smtClean="0">
                <a:solidFill>
                  <a:schemeClr val="tx1"/>
                </a:solidFill>
              </a:rPr>
              <a:t> да се получи от амортизируем актив при </a:t>
            </a:r>
            <a:r>
              <a:rPr lang="ru-RU" sz="2900" dirty="0" err="1" smtClean="0">
                <a:solidFill>
                  <a:schemeClr val="tx1"/>
                </a:solidFill>
              </a:rPr>
              <a:t>изтичането</a:t>
            </a:r>
            <a:r>
              <a:rPr lang="ru-RU" sz="2900" dirty="0" smtClean="0">
                <a:solidFill>
                  <a:schemeClr val="tx1"/>
                </a:solidFill>
              </a:rPr>
              <a:t> на срока </a:t>
            </a:r>
            <a:r>
              <a:rPr lang="ru-RU" sz="2900" dirty="0" err="1" smtClean="0">
                <a:solidFill>
                  <a:schemeClr val="tx1"/>
                </a:solidFill>
              </a:rPr>
              <a:t>му</a:t>
            </a:r>
            <a:r>
              <a:rPr lang="ru-RU" sz="2900" dirty="0" smtClean="0">
                <a:solidFill>
                  <a:schemeClr val="tx1"/>
                </a:solidFill>
              </a:rPr>
              <a:t> на </a:t>
            </a:r>
            <a:r>
              <a:rPr lang="ru-RU" sz="2900" dirty="0" err="1" smtClean="0">
                <a:solidFill>
                  <a:schemeClr val="tx1"/>
                </a:solidFill>
              </a:rPr>
              <a:t>годност</a:t>
            </a:r>
            <a:r>
              <a:rPr lang="ru-RU" sz="2900" dirty="0" smtClean="0">
                <a:solidFill>
                  <a:schemeClr val="tx1"/>
                </a:solidFill>
              </a:rPr>
              <a:t> след </a:t>
            </a:r>
            <a:r>
              <a:rPr lang="ru-RU" sz="2900" dirty="0" err="1" smtClean="0">
                <a:solidFill>
                  <a:schemeClr val="tx1"/>
                </a:solidFill>
              </a:rPr>
              <a:t>извеждането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</a:rPr>
              <a:t>му</a:t>
            </a:r>
            <a:r>
              <a:rPr lang="ru-RU" sz="2900" dirty="0" smtClean="0">
                <a:solidFill>
                  <a:schemeClr val="tx1"/>
                </a:solidFill>
              </a:rPr>
              <a:t> от </a:t>
            </a:r>
            <a:r>
              <a:rPr lang="ru-RU" sz="2900" dirty="0" err="1" smtClean="0">
                <a:solidFill>
                  <a:schemeClr val="tx1"/>
                </a:solidFill>
              </a:rPr>
              <a:t>употреба</a:t>
            </a:r>
            <a:r>
              <a:rPr lang="ru-RU" sz="29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None/>
            </a:pPr>
            <a:endParaRPr lang="bg-BG" sz="29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900" b="1" dirty="0" smtClean="0">
                <a:solidFill>
                  <a:schemeClr val="tx1"/>
                </a:solidFill>
              </a:rPr>
              <a:t>    Съгласно т. </a:t>
            </a:r>
            <a:r>
              <a:rPr lang="ru-RU" sz="2900" b="1" dirty="0" smtClean="0">
                <a:solidFill>
                  <a:schemeClr val="tx1"/>
                </a:solidFill>
              </a:rPr>
              <a:t>40 от ДДС № 05 от 2016 г.,</a:t>
            </a:r>
          </a:p>
          <a:p>
            <a:pPr algn="just">
              <a:buNone/>
            </a:pPr>
            <a:r>
              <a:rPr lang="ru-RU" sz="2900" dirty="0" smtClean="0">
                <a:solidFill>
                  <a:schemeClr val="tx1"/>
                </a:solidFill>
              </a:rPr>
              <a:t>    «За целите на </a:t>
            </a:r>
            <a:r>
              <a:rPr lang="ru-RU" sz="2900" dirty="0" err="1" smtClean="0">
                <a:solidFill>
                  <a:schemeClr val="tx1"/>
                </a:solidFill>
              </a:rPr>
              <a:t>начисляването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</a:rPr>
              <a:t>на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</a:rPr>
              <a:t>амортизациите</a:t>
            </a:r>
            <a:r>
              <a:rPr lang="ru-RU" sz="2900" dirty="0" smtClean="0">
                <a:solidFill>
                  <a:schemeClr val="tx1"/>
                </a:solidFill>
              </a:rPr>
              <a:t> и </a:t>
            </a:r>
            <a:r>
              <a:rPr lang="ru-RU" sz="2900" dirty="0" err="1" smtClean="0">
                <a:solidFill>
                  <a:schemeClr val="tx1"/>
                </a:solidFill>
              </a:rPr>
              <a:t>разработването</a:t>
            </a:r>
            <a:r>
              <a:rPr lang="ru-RU" sz="2900" dirty="0" smtClean="0">
                <a:solidFill>
                  <a:schemeClr val="tx1"/>
                </a:solidFill>
              </a:rPr>
              <a:t> на </a:t>
            </a:r>
            <a:r>
              <a:rPr lang="ru-RU" sz="2900" dirty="0" err="1" smtClean="0">
                <a:solidFill>
                  <a:schemeClr val="tx1"/>
                </a:solidFill>
              </a:rPr>
              <a:t>амортизационните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</a:rPr>
              <a:t>планове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</a:rPr>
              <a:t>определянето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</a:rPr>
              <a:t>на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b="1" dirty="0" err="1" smtClean="0">
                <a:solidFill>
                  <a:schemeClr val="tx1"/>
                </a:solidFill>
              </a:rPr>
              <a:t>остатъчната</a:t>
            </a:r>
            <a:r>
              <a:rPr lang="ru-RU" sz="2900" b="1" dirty="0" smtClean="0">
                <a:solidFill>
                  <a:schemeClr val="tx1"/>
                </a:solidFill>
              </a:rPr>
              <a:t> </a:t>
            </a:r>
            <a:r>
              <a:rPr lang="ru-RU" sz="2900" b="1" dirty="0" err="1" smtClean="0">
                <a:solidFill>
                  <a:schemeClr val="tx1"/>
                </a:solidFill>
              </a:rPr>
              <a:t>стойност</a:t>
            </a:r>
            <a:r>
              <a:rPr lang="ru-RU" sz="2900" b="1" dirty="0" smtClean="0">
                <a:solidFill>
                  <a:schemeClr val="tx1"/>
                </a:solidFill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</a:rPr>
              <a:t>на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</a:rPr>
              <a:t>амортизируемите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</a:rPr>
              <a:t>активи</a:t>
            </a:r>
            <a:r>
              <a:rPr lang="ru-RU" sz="2900" dirty="0" smtClean="0">
                <a:solidFill>
                  <a:schemeClr val="tx1"/>
                </a:solidFill>
              </a:rPr>
              <a:t> се </a:t>
            </a:r>
            <a:r>
              <a:rPr lang="ru-RU" sz="2900" dirty="0" err="1" smtClean="0">
                <a:solidFill>
                  <a:schemeClr val="tx1"/>
                </a:solidFill>
              </a:rPr>
              <a:t>извършва</a:t>
            </a:r>
            <a:r>
              <a:rPr lang="ru-RU" sz="2900" dirty="0" smtClean="0">
                <a:solidFill>
                  <a:schemeClr val="tx1"/>
                </a:solidFill>
              </a:rPr>
              <a:t> от </a:t>
            </a:r>
            <a:r>
              <a:rPr lang="ru-RU" sz="2900" dirty="0" err="1" smtClean="0">
                <a:solidFill>
                  <a:schemeClr val="tx1"/>
                </a:solidFill>
              </a:rPr>
              <a:t>бюджетната</a:t>
            </a:r>
            <a:r>
              <a:rPr lang="ru-RU" sz="2900" dirty="0" smtClean="0">
                <a:solidFill>
                  <a:schemeClr val="tx1"/>
                </a:solidFill>
              </a:rPr>
              <a:t> организация, </a:t>
            </a:r>
            <a:r>
              <a:rPr lang="ru-RU" sz="2900" dirty="0" err="1" smtClean="0">
                <a:solidFill>
                  <a:schemeClr val="tx1"/>
                </a:solidFill>
              </a:rPr>
              <a:t>като</a:t>
            </a:r>
            <a:r>
              <a:rPr lang="ru-RU" sz="2900" dirty="0" smtClean="0">
                <a:solidFill>
                  <a:schemeClr val="tx1"/>
                </a:solidFill>
              </a:rPr>
              <a:t> се </a:t>
            </a:r>
            <a:r>
              <a:rPr lang="ru-RU" sz="2900" dirty="0" err="1" smtClean="0">
                <a:solidFill>
                  <a:schemeClr val="tx1"/>
                </a:solidFill>
              </a:rPr>
              <a:t>следват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</a:rPr>
              <a:t>насоките</a:t>
            </a:r>
            <a:r>
              <a:rPr lang="ru-RU" sz="2900" dirty="0" smtClean="0">
                <a:solidFill>
                  <a:schemeClr val="tx1"/>
                </a:solidFill>
              </a:rPr>
              <a:t> на т. 4.1 и 4.2 от СС 4, </a:t>
            </a:r>
            <a:r>
              <a:rPr lang="ru-RU" sz="2900" dirty="0" err="1" smtClean="0">
                <a:solidFill>
                  <a:schemeClr val="tx1"/>
                </a:solidFill>
              </a:rPr>
              <a:t>освен</a:t>
            </a:r>
            <a:r>
              <a:rPr lang="ru-RU" sz="2900" dirty="0" smtClean="0">
                <a:solidFill>
                  <a:schemeClr val="tx1"/>
                </a:solidFill>
              </a:rPr>
              <a:t> в </a:t>
            </a:r>
            <a:r>
              <a:rPr lang="ru-RU" sz="2900" dirty="0" err="1" smtClean="0">
                <a:solidFill>
                  <a:schemeClr val="tx1"/>
                </a:solidFill>
              </a:rPr>
              <a:t>случаите</a:t>
            </a:r>
            <a:r>
              <a:rPr lang="ru-RU" sz="2900" dirty="0" smtClean="0">
                <a:solidFill>
                  <a:schemeClr val="tx1"/>
                </a:solidFill>
              </a:rPr>
              <a:t>, </a:t>
            </a:r>
            <a:r>
              <a:rPr lang="ru-RU" sz="2900" dirty="0" err="1" smtClean="0">
                <a:solidFill>
                  <a:schemeClr val="tx1"/>
                </a:solidFill>
              </a:rPr>
              <a:t>когато</a:t>
            </a:r>
            <a:r>
              <a:rPr lang="ru-RU" sz="2900" dirty="0" smtClean="0">
                <a:solidFill>
                  <a:schemeClr val="tx1"/>
                </a:solidFill>
              </a:rPr>
              <a:t> с указания на МФ </a:t>
            </a:r>
            <a:r>
              <a:rPr lang="ru-RU" sz="2900" dirty="0" err="1" smtClean="0">
                <a:solidFill>
                  <a:schemeClr val="tx1"/>
                </a:solidFill>
              </a:rPr>
              <a:t>са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</a:rPr>
              <a:t>определени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</a:rPr>
              <a:t>конкретни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</a:rPr>
              <a:t>изисквания</a:t>
            </a:r>
            <a:r>
              <a:rPr lang="ru-RU" sz="2900" dirty="0" smtClean="0">
                <a:solidFill>
                  <a:schemeClr val="tx1"/>
                </a:solidFill>
              </a:rPr>
              <a:t> за размер или процент на </a:t>
            </a:r>
            <a:r>
              <a:rPr lang="ru-RU" sz="2900" dirty="0" err="1" smtClean="0">
                <a:solidFill>
                  <a:schemeClr val="tx1"/>
                </a:solidFill>
              </a:rPr>
              <a:t>остатъчната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</a:rPr>
              <a:t>стойност</a:t>
            </a:r>
            <a:r>
              <a:rPr lang="ru-RU" sz="2900" dirty="0" smtClean="0">
                <a:solidFill>
                  <a:schemeClr val="tx1"/>
                </a:solidFill>
              </a:rPr>
              <a:t>».</a:t>
            </a:r>
          </a:p>
          <a:p>
            <a:pPr algn="just">
              <a:buNone/>
            </a:pPr>
            <a:endParaRPr lang="ru-RU" sz="29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sz="2900" dirty="0" smtClean="0">
                <a:solidFill>
                  <a:schemeClr val="tx1"/>
                </a:solidFill>
              </a:rPr>
              <a:t>	</a:t>
            </a:r>
            <a:r>
              <a:rPr lang="ru-RU" sz="2900" b="1" i="1" dirty="0" smtClean="0">
                <a:solidFill>
                  <a:schemeClr val="tx1"/>
                </a:solidFill>
              </a:rPr>
              <a:t>Практически действия: </a:t>
            </a:r>
          </a:p>
          <a:p>
            <a:pPr algn="just">
              <a:buNone/>
            </a:pPr>
            <a:r>
              <a:rPr lang="ru-RU" sz="2900" b="1" dirty="0" smtClean="0">
                <a:solidFill>
                  <a:schemeClr val="tx1"/>
                </a:solidFill>
              </a:rPr>
              <a:t>    а. </a:t>
            </a:r>
            <a:r>
              <a:rPr lang="ru-RU" sz="2900" dirty="0" smtClean="0">
                <a:solidFill>
                  <a:schemeClr val="tx1"/>
                </a:solidFill>
              </a:rPr>
              <a:t>ПРБ </a:t>
            </a:r>
            <a:r>
              <a:rPr lang="ru-RU" sz="2900" dirty="0" err="1" smtClean="0">
                <a:solidFill>
                  <a:schemeClr val="tx1"/>
                </a:solidFill>
              </a:rPr>
              <a:t>може</a:t>
            </a:r>
            <a:r>
              <a:rPr lang="ru-RU" sz="2900" dirty="0" smtClean="0">
                <a:solidFill>
                  <a:schemeClr val="tx1"/>
                </a:solidFill>
              </a:rPr>
              <a:t> да </a:t>
            </a:r>
            <a:r>
              <a:rPr lang="ru-RU" sz="2900" dirty="0" err="1" smtClean="0">
                <a:solidFill>
                  <a:schemeClr val="tx1"/>
                </a:solidFill>
              </a:rPr>
              <a:t>унифицира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</a:rPr>
              <a:t>определянето</a:t>
            </a:r>
            <a:r>
              <a:rPr lang="ru-RU" sz="2900" dirty="0" smtClean="0">
                <a:solidFill>
                  <a:schemeClr val="tx1"/>
                </a:solidFill>
              </a:rPr>
              <a:t> на </a:t>
            </a:r>
            <a:r>
              <a:rPr lang="ru-RU" sz="2900" dirty="0" err="1" smtClean="0">
                <a:solidFill>
                  <a:schemeClr val="tx1"/>
                </a:solidFill>
              </a:rPr>
              <a:t>предполагаемата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</a:rPr>
              <a:t>остатъчна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</a:rPr>
              <a:t>стойност</a:t>
            </a:r>
            <a:r>
              <a:rPr lang="ru-RU" sz="2900" dirty="0" smtClean="0">
                <a:solidFill>
                  <a:schemeClr val="tx1"/>
                </a:solidFill>
              </a:rPr>
              <a:t> за </a:t>
            </a:r>
            <a:r>
              <a:rPr lang="ru-RU" sz="2900" dirty="0" err="1" smtClean="0">
                <a:solidFill>
                  <a:schemeClr val="tx1"/>
                </a:solidFill>
              </a:rPr>
              <a:t>всички</a:t>
            </a:r>
            <a:r>
              <a:rPr lang="ru-RU" sz="2900" dirty="0" smtClean="0">
                <a:solidFill>
                  <a:schemeClr val="tx1"/>
                </a:solidFill>
              </a:rPr>
              <a:t> ВРБ в  </a:t>
            </a:r>
            <a:r>
              <a:rPr lang="ru-RU" sz="2900" dirty="0" err="1" smtClean="0">
                <a:solidFill>
                  <a:schemeClr val="tx1"/>
                </a:solidFill>
              </a:rPr>
              <a:t>системата</a:t>
            </a:r>
            <a:r>
              <a:rPr lang="ru-RU" sz="2900" dirty="0" smtClean="0">
                <a:solidFill>
                  <a:schemeClr val="tx1"/>
                </a:solidFill>
              </a:rPr>
              <a:t> на ПРБ за </a:t>
            </a:r>
            <a:r>
              <a:rPr lang="ru-RU" sz="2900" dirty="0" err="1" smtClean="0">
                <a:solidFill>
                  <a:schemeClr val="tx1"/>
                </a:solidFill>
              </a:rPr>
              <a:t>отделни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</a:rPr>
              <a:t>класове</a:t>
            </a:r>
            <a:r>
              <a:rPr lang="ru-RU" sz="2900" dirty="0" smtClean="0">
                <a:solidFill>
                  <a:schemeClr val="tx1"/>
                </a:solidFill>
              </a:rPr>
              <a:t> </a:t>
            </a:r>
            <a:r>
              <a:rPr lang="ru-RU" sz="2900" dirty="0" err="1" smtClean="0">
                <a:solidFill>
                  <a:schemeClr val="tx1"/>
                </a:solidFill>
              </a:rPr>
              <a:t>активи</a:t>
            </a:r>
            <a:r>
              <a:rPr lang="ru-RU" sz="2900" dirty="0" smtClean="0">
                <a:solidFill>
                  <a:schemeClr val="tx1"/>
                </a:solidFill>
              </a:rPr>
              <a:t>. </a:t>
            </a:r>
            <a:r>
              <a:rPr lang="ru-RU" sz="2900" dirty="0" err="1" smtClean="0">
                <a:solidFill>
                  <a:schemeClr val="tx1"/>
                </a:solidFill>
              </a:rPr>
              <a:t>Унифицирането</a:t>
            </a:r>
            <a:r>
              <a:rPr lang="ru-RU" sz="2900" dirty="0" smtClean="0">
                <a:solidFill>
                  <a:schemeClr val="tx1"/>
                </a:solidFill>
              </a:rPr>
              <a:t> се </a:t>
            </a:r>
            <a:r>
              <a:rPr lang="ru-RU" sz="2900" dirty="0" err="1" smtClean="0">
                <a:solidFill>
                  <a:schemeClr val="tx1"/>
                </a:solidFill>
              </a:rPr>
              <a:t>утвърждава</a:t>
            </a:r>
            <a:r>
              <a:rPr lang="ru-RU" sz="2900" dirty="0" smtClean="0">
                <a:solidFill>
                  <a:schemeClr val="tx1"/>
                </a:solidFill>
              </a:rPr>
              <a:t> в </a:t>
            </a:r>
            <a:r>
              <a:rPr lang="ru-RU" sz="2900" dirty="0" err="1" smtClean="0">
                <a:solidFill>
                  <a:schemeClr val="tx1"/>
                </a:solidFill>
              </a:rPr>
              <a:t>амортизационната</a:t>
            </a:r>
            <a:r>
              <a:rPr lang="ru-RU" sz="2900" dirty="0" smtClean="0">
                <a:solidFill>
                  <a:schemeClr val="tx1"/>
                </a:solidFill>
              </a:rPr>
              <a:t> политика на ПРБ.</a:t>
            </a:r>
          </a:p>
          <a:p>
            <a:pPr algn="just"/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21</a:t>
            </a:fld>
            <a:endParaRPr lang="bg-BG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92935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bg-BG" sz="2800" b="1" dirty="0" smtClean="0">
                <a:solidFill>
                  <a:schemeClr val="tx1"/>
                </a:solidFill>
              </a:rPr>
              <a:t>    </a:t>
            </a:r>
          </a:p>
          <a:p>
            <a:pPr algn="just">
              <a:buNone/>
            </a:pPr>
            <a:r>
              <a:rPr lang="bg-BG" sz="2800" b="1" dirty="0" smtClean="0">
                <a:solidFill>
                  <a:schemeClr val="tx1"/>
                </a:solidFill>
              </a:rPr>
              <a:t>   б. Съгласно т. </a:t>
            </a:r>
            <a:r>
              <a:rPr lang="ru-RU" sz="2800" b="1" dirty="0" smtClean="0">
                <a:solidFill>
                  <a:schemeClr val="tx1"/>
                </a:solidFill>
              </a:rPr>
              <a:t>41 от ДДС № 05 от 2016 г., </a:t>
            </a:r>
          </a:p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    «</a:t>
            </a:r>
            <a:r>
              <a:rPr lang="ru-RU" sz="2800" dirty="0" err="1" smtClean="0">
                <a:solidFill>
                  <a:schemeClr val="tx1"/>
                </a:solidFill>
              </a:rPr>
              <a:t>Определянето</a:t>
            </a:r>
            <a:r>
              <a:rPr lang="ru-RU" sz="2800" dirty="0" smtClean="0">
                <a:solidFill>
                  <a:schemeClr val="tx1"/>
                </a:solidFill>
              </a:rPr>
              <a:t> на </a:t>
            </a:r>
            <a:r>
              <a:rPr lang="ru-RU" sz="2800" dirty="0" err="1" smtClean="0">
                <a:solidFill>
                  <a:schemeClr val="tx1"/>
                </a:solidFill>
              </a:rPr>
              <a:t>остатъчната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стойност</a:t>
            </a:r>
            <a:r>
              <a:rPr lang="ru-RU" sz="2800" dirty="0" smtClean="0">
                <a:solidFill>
                  <a:schemeClr val="tx1"/>
                </a:solidFill>
              </a:rPr>
              <a:t> се </a:t>
            </a:r>
            <a:r>
              <a:rPr lang="ru-RU" sz="2800" dirty="0" err="1" smtClean="0">
                <a:solidFill>
                  <a:schemeClr val="tx1"/>
                </a:solidFill>
              </a:rPr>
              <a:t>извършва</a:t>
            </a:r>
            <a:r>
              <a:rPr lang="ru-RU" sz="2800" dirty="0" smtClean="0">
                <a:solidFill>
                  <a:schemeClr val="tx1"/>
                </a:solidFill>
              </a:rPr>
              <a:t> от </a:t>
            </a:r>
            <a:r>
              <a:rPr lang="ru-RU" sz="2800" dirty="0" err="1" smtClean="0">
                <a:solidFill>
                  <a:schemeClr val="tx1"/>
                </a:solidFill>
              </a:rPr>
              <a:t>бюджетната</a:t>
            </a:r>
            <a:r>
              <a:rPr lang="ru-RU" sz="2800" dirty="0" smtClean="0">
                <a:solidFill>
                  <a:schemeClr val="tx1"/>
                </a:solidFill>
              </a:rPr>
              <a:t> организация, </a:t>
            </a:r>
            <a:r>
              <a:rPr lang="ru-RU" sz="2800" dirty="0" err="1" smtClean="0">
                <a:solidFill>
                  <a:schemeClr val="tx1"/>
                </a:solidFill>
              </a:rPr>
              <a:t>доколкото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първостепенният</a:t>
            </a:r>
            <a:r>
              <a:rPr lang="ru-RU" sz="2800" dirty="0" smtClean="0">
                <a:solidFill>
                  <a:schemeClr val="tx1"/>
                </a:solidFill>
              </a:rPr>
              <a:t> (</a:t>
            </a:r>
            <a:r>
              <a:rPr lang="ru-RU" sz="2800" dirty="0" err="1" smtClean="0">
                <a:solidFill>
                  <a:schemeClr val="tx1"/>
                </a:solidFill>
              </a:rPr>
              <a:t>висшестоящият</a:t>
            </a:r>
            <a:r>
              <a:rPr lang="ru-RU" sz="2800" dirty="0" smtClean="0">
                <a:solidFill>
                  <a:schemeClr val="tx1"/>
                </a:solidFill>
              </a:rPr>
              <a:t>) </a:t>
            </a:r>
            <a:r>
              <a:rPr lang="ru-RU" sz="2800" dirty="0" err="1" smtClean="0">
                <a:solidFill>
                  <a:schemeClr val="tx1"/>
                </a:solidFill>
              </a:rPr>
              <a:t>разпоредител</a:t>
            </a:r>
            <a:r>
              <a:rPr lang="ru-RU" sz="2800" dirty="0" smtClean="0">
                <a:solidFill>
                  <a:schemeClr val="tx1"/>
                </a:solidFill>
              </a:rPr>
              <a:t> с бюджет не е определил </a:t>
            </a:r>
            <a:r>
              <a:rPr lang="ru-RU" sz="2800" dirty="0" err="1" smtClean="0">
                <a:solidFill>
                  <a:schemeClr val="tx1"/>
                </a:solidFill>
              </a:rPr>
              <a:t>конкретни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унифицирани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изисквания</a:t>
            </a:r>
            <a:r>
              <a:rPr lang="ru-RU" sz="2800" dirty="0" smtClean="0">
                <a:solidFill>
                  <a:schemeClr val="tx1"/>
                </a:solidFill>
              </a:rPr>
              <a:t> в </a:t>
            </a:r>
            <a:r>
              <a:rPr lang="ru-RU" sz="2800" dirty="0" err="1" smtClean="0">
                <a:solidFill>
                  <a:schemeClr val="tx1"/>
                </a:solidFill>
              </a:rPr>
              <a:t>тази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насока</a:t>
            </a:r>
            <a:r>
              <a:rPr lang="ru-RU" sz="2800" dirty="0" smtClean="0">
                <a:solidFill>
                  <a:schemeClr val="tx1"/>
                </a:solidFill>
              </a:rPr>
              <a:t>».</a:t>
            </a:r>
          </a:p>
          <a:p>
            <a:pPr algn="just">
              <a:buNone/>
            </a:pPr>
            <a:r>
              <a:rPr lang="ru-RU" sz="2800" i="1" dirty="0" smtClean="0">
                <a:solidFill>
                  <a:schemeClr val="tx1"/>
                </a:solidFill>
              </a:rPr>
              <a:t>   </a:t>
            </a:r>
            <a:r>
              <a:rPr lang="ru-RU" sz="2800" i="1" dirty="0" err="1" smtClean="0">
                <a:solidFill>
                  <a:schemeClr val="tx1"/>
                </a:solidFill>
              </a:rPr>
              <a:t>Следователно</a:t>
            </a:r>
            <a:r>
              <a:rPr lang="ru-RU" sz="2800" i="1" dirty="0" smtClean="0">
                <a:solidFill>
                  <a:schemeClr val="tx1"/>
                </a:solidFill>
              </a:rPr>
              <a:t>, </a:t>
            </a:r>
            <a:r>
              <a:rPr lang="ru-RU" sz="2800" dirty="0" smtClean="0">
                <a:solidFill>
                  <a:schemeClr val="tx1"/>
                </a:solidFill>
              </a:rPr>
              <a:t>ПРБ </a:t>
            </a:r>
            <a:r>
              <a:rPr lang="ru-RU" sz="2800" dirty="0" err="1" smtClean="0">
                <a:solidFill>
                  <a:schemeClr val="tx1"/>
                </a:solidFill>
              </a:rPr>
              <a:t>има</a:t>
            </a:r>
            <a:r>
              <a:rPr lang="ru-RU" sz="2800" dirty="0" smtClean="0">
                <a:solidFill>
                  <a:schemeClr val="tx1"/>
                </a:solidFill>
              </a:rPr>
              <a:t> право на </a:t>
            </a:r>
            <a:r>
              <a:rPr lang="ru-RU" sz="2800" dirty="0" err="1" smtClean="0">
                <a:solidFill>
                  <a:schemeClr val="tx1"/>
                </a:solidFill>
              </a:rPr>
              <a:t>избор</a:t>
            </a:r>
            <a:r>
              <a:rPr lang="ru-RU" sz="2800" dirty="0" smtClean="0">
                <a:solidFill>
                  <a:schemeClr val="tx1"/>
                </a:solidFill>
              </a:rPr>
              <a:t>: да </a:t>
            </a:r>
            <a:r>
              <a:rPr lang="ru-RU" sz="2800" dirty="0" err="1" smtClean="0">
                <a:solidFill>
                  <a:schemeClr val="tx1"/>
                </a:solidFill>
              </a:rPr>
              <a:t>унифицира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практиката</a:t>
            </a:r>
            <a:r>
              <a:rPr lang="ru-RU" sz="2800" dirty="0" smtClean="0">
                <a:solidFill>
                  <a:schemeClr val="tx1"/>
                </a:solidFill>
              </a:rPr>
              <a:t> за </a:t>
            </a:r>
            <a:r>
              <a:rPr lang="ru-RU" sz="2800" dirty="0" err="1" smtClean="0">
                <a:solidFill>
                  <a:schemeClr val="tx1"/>
                </a:solidFill>
              </a:rPr>
              <a:t>определяне</a:t>
            </a:r>
            <a:r>
              <a:rPr lang="ru-RU" sz="2800" dirty="0" smtClean="0">
                <a:solidFill>
                  <a:schemeClr val="tx1"/>
                </a:solidFill>
              </a:rPr>
              <a:t> на </a:t>
            </a:r>
            <a:r>
              <a:rPr lang="ru-RU" sz="2800" dirty="0" err="1" smtClean="0">
                <a:solidFill>
                  <a:schemeClr val="tx1"/>
                </a:solidFill>
              </a:rPr>
              <a:t>остатъчната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стойност</a:t>
            </a:r>
            <a:r>
              <a:rPr lang="ru-RU" sz="2800" dirty="0" smtClean="0">
                <a:solidFill>
                  <a:schemeClr val="tx1"/>
                </a:solidFill>
              </a:rPr>
              <a:t> или да </a:t>
            </a:r>
            <a:r>
              <a:rPr lang="ru-RU" sz="2800" dirty="0" err="1" smtClean="0">
                <a:solidFill>
                  <a:schemeClr val="tx1"/>
                </a:solidFill>
              </a:rPr>
              <a:t>даде</a:t>
            </a:r>
            <a:r>
              <a:rPr lang="ru-RU" sz="2800" dirty="0" smtClean="0">
                <a:solidFill>
                  <a:schemeClr val="tx1"/>
                </a:solidFill>
              </a:rPr>
              <a:t> право на ВРБ да определят </a:t>
            </a:r>
            <a:r>
              <a:rPr lang="ru-RU" sz="2800" dirty="0" err="1" smtClean="0">
                <a:solidFill>
                  <a:schemeClr val="tx1"/>
                </a:solidFill>
              </a:rPr>
              <a:t>остатъчната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стойност</a:t>
            </a:r>
            <a:r>
              <a:rPr lang="ru-RU" sz="2800" dirty="0" smtClean="0">
                <a:solidFill>
                  <a:schemeClr val="tx1"/>
                </a:solidFill>
              </a:rPr>
              <a:t> в </a:t>
            </a:r>
            <a:r>
              <a:rPr lang="ru-RU" sz="2800" dirty="0" err="1" smtClean="0">
                <a:solidFill>
                  <a:schemeClr val="tx1"/>
                </a:solidFill>
              </a:rPr>
              <a:t>съответствие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със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спецификата</a:t>
            </a:r>
            <a:r>
              <a:rPr lang="ru-RU" sz="2800" dirty="0" smtClean="0">
                <a:solidFill>
                  <a:schemeClr val="tx1"/>
                </a:solidFill>
              </a:rPr>
              <a:t> на </a:t>
            </a:r>
            <a:r>
              <a:rPr lang="ru-RU" sz="2800" dirty="0" err="1" smtClean="0">
                <a:solidFill>
                  <a:schemeClr val="tx1"/>
                </a:solidFill>
              </a:rPr>
              <a:t>дейността</a:t>
            </a:r>
            <a:r>
              <a:rPr lang="ru-RU" sz="2800" dirty="0" smtClean="0">
                <a:solidFill>
                  <a:schemeClr val="tx1"/>
                </a:solidFill>
              </a:rPr>
              <a:t> им.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22</a:t>
            </a:fld>
            <a:endParaRPr lang="bg-BG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857256"/>
          </a:xfrm>
        </p:spPr>
        <p:txBody>
          <a:bodyPr>
            <a:normAutofit fontScale="90000"/>
          </a:bodyPr>
          <a:lstStyle/>
          <a:p>
            <a:r>
              <a:rPr lang="bg-BG" sz="24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bg-BG" sz="2400" b="1" dirty="0" smtClean="0">
                <a:solidFill>
                  <a:schemeClr val="tx1"/>
                </a:solidFill>
                <a:latin typeface="+mn-lt"/>
              </a:rPr>
            </a:br>
            <a:r>
              <a:rPr lang="bg-BG" sz="2400" b="1" dirty="0" smtClean="0">
                <a:solidFill>
                  <a:schemeClr val="tx1"/>
                </a:solidFill>
                <a:latin typeface="+mn-lt"/>
              </a:rPr>
              <a:t> Амортизационна политика</a:t>
            </a:r>
            <a:br>
              <a:rPr lang="bg-BG" sz="2400" b="1" dirty="0" smtClean="0">
                <a:solidFill>
                  <a:schemeClr val="tx1"/>
                </a:solidFill>
                <a:latin typeface="+mn-lt"/>
              </a:rPr>
            </a:br>
            <a:endParaRPr lang="bg-BG" sz="2400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1000108"/>
            <a:ext cx="8686800" cy="52864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endParaRPr lang="bg-BG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dirty="0" err="1" smtClean="0">
                <a:solidFill>
                  <a:schemeClr val="tx1"/>
                </a:solidFill>
              </a:rPr>
              <a:t>Разпоредбите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b="1" dirty="0" smtClean="0">
                <a:solidFill>
                  <a:schemeClr val="tx1"/>
                </a:solidFill>
              </a:rPr>
              <a:t>т. 7.1-7.3 от СС 4 </a:t>
            </a:r>
            <a:r>
              <a:rPr lang="ru-RU" dirty="0" smtClean="0">
                <a:solidFill>
                  <a:schemeClr val="tx1"/>
                </a:solidFill>
              </a:rPr>
              <a:t>се </a:t>
            </a:r>
            <a:r>
              <a:rPr lang="ru-RU" dirty="0" err="1" smtClean="0">
                <a:solidFill>
                  <a:schemeClr val="tx1"/>
                </a:solidFill>
              </a:rPr>
              <a:t>прилагат</a:t>
            </a:r>
            <a:r>
              <a:rPr lang="ru-RU" dirty="0" smtClean="0">
                <a:solidFill>
                  <a:schemeClr val="tx1"/>
                </a:solidFill>
              </a:rPr>
              <a:t> на общо основание от </a:t>
            </a:r>
            <a:r>
              <a:rPr lang="ru-RU" dirty="0" err="1" smtClean="0">
                <a:solidFill>
                  <a:schemeClr val="tx1"/>
                </a:solidFill>
              </a:rPr>
              <a:t>бюджетните</a:t>
            </a:r>
            <a:r>
              <a:rPr lang="ru-RU" dirty="0" smtClean="0">
                <a:solidFill>
                  <a:schemeClr val="tx1"/>
                </a:solidFill>
              </a:rPr>
              <a:t> организации. </a:t>
            </a:r>
          </a:p>
          <a:p>
            <a:pPr algn="just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dirty="0" err="1" smtClean="0">
                <a:solidFill>
                  <a:schemeClr val="tx1"/>
                </a:solidFill>
              </a:rPr>
              <a:t>Съгласно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т. 26 от ДДС № 05 от 2016 г. </a:t>
            </a:r>
            <a:r>
              <a:rPr lang="ru-RU" dirty="0" err="1" smtClean="0">
                <a:solidFill>
                  <a:schemeClr val="tx1"/>
                </a:solidFill>
              </a:rPr>
              <a:t>във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връзка</a:t>
            </a:r>
            <a:r>
              <a:rPr lang="ru-RU" dirty="0" smtClean="0">
                <a:solidFill>
                  <a:schemeClr val="tx1"/>
                </a:solidFill>
              </a:rPr>
              <a:t> с т. 61 от ДДС № 20/2004 г. се </a:t>
            </a:r>
            <a:r>
              <a:rPr lang="ru-RU" dirty="0" err="1" smtClean="0">
                <a:solidFill>
                  <a:schemeClr val="tx1"/>
                </a:solidFill>
              </a:rPr>
              <a:t>препоръчва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постигането</a:t>
            </a:r>
            <a:r>
              <a:rPr lang="ru-RU" dirty="0" smtClean="0">
                <a:solidFill>
                  <a:schemeClr val="tx1"/>
                </a:solidFill>
              </a:rPr>
              <a:t> в </a:t>
            </a:r>
            <a:r>
              <a:rPr lang="ru-RU" dirty="0" err="1" smtClean="0">
                <a:solidFill>
                  <a:schemeClr val="tx1"/>
                </a:solidFill>
              </a:rPr>
              <a:t>максимално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възможна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степен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b="1" dirty="0" err="1" smtClean="0">
                <a:solidFill>
                  <a:schemeClr val="tx1"/>
                </a:solidFill>
              </a:rPr>
              <a:t>унифицираност</a:t>
            </a:r>
            <a:r>
              <a:rPr lang="ru-RU" b="1" dirty="0" smtClean="0">
                <a:solidFill>
                  <a:schemeClr val="tx1"/>
                </a:solidFill>
              </a:rPr>
              <a:t> и </a:t>
            </a:r>
            <a:r>
              <a:rPr lang="ru-RU" b="1" dirty="0" err="1" smtClean="0">
                <a:solidFill>
                  <a:schemeClr val="tx1"/>
                </a:solidFill>
              </a:rPr>
              <a:t>съгласуваност</a:t>
            </a:r>
            <a:r>
              <a:rPr lang="ru-RU" b="1" dirty="0" smtClean="0">
                <a:solidFill>
                  <a:schemeClr val="tx1"/>
                </a:solidFill>
              </a:rPr>
              <a:t> по </a:t>
            </a:r>
            <a:r>
              <a:rPr lang="ru-RU" b="1" dirty="0" err="1" smtClean="0">
                <a:solidFill>
                  <a:schemeClr val="tx1"/>
                </a:solidFill>
              </a:rPr>
              <a:t>основните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въпроси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на </a:t>
            </a:r>
            <a:r>
              <a:rPr lang="ru-RU" dirty="0" err="1" smtClean="0">
                <a:solidFill>
                  <a:schemeClr val="tx1"/>
                </a:solidFill>
              </a:rPr>
              <a:t>амортизационната</a:t>
            </a:r>
            <a:r>
              <a:rPr lang="ru-RU" dirty="0" smtClean="0">
                <a:solidFill>
                  <a:schemeClr val="tx1"/>
                </a:solidFill>
              </a:rPr>
              <a:t> политика.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 algn="just">
              <a:buNone/>
            </a:pPr>
            <a:r>
              <a:rPr lang="ru-RU" dirty="0" err="1" smtClean="0">
                <a:solidFill>
                  <a:schemeClr val="tx1"/>
                </a:solidFill>
              </a:rPr>
              <a:t>Когато</a:t>
            </a:r>
            <a:r>
              <a:rPr lang="ru-RU" dirty="0" smtClean="0">
                <a:solidFill>
                  <a:schemeClr val="tx1"/>
                </a:solidFill>
              </a:rPr>
              <a:t> в </a:t>
            </a:r>
            <a:r>
              <a:rPr lang="ru-RU" dirty="0" err="1" smtClean="0">
                <a:solidFill>
                  <a:schemeClr val="tx1"/>
                </a:solidFill>
              </a:rPr>
              <a:t>системата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dirty="0" err="1" smtClean="0">
                <a:solidFill>
                  <a:schemeClr val="tx1"/>
                </a:solidFill>
              </a:rPr>
              <a:t>съответния</a:t>
            </a:r>
            <a:r>
              <a:rPr lang="ru-RU" dirty="0" smtClean="0">
                <a:solidFill>
                  <a:schemeClr val="tx1"/>
                </a:solidFill>
              </a:rPr>
              <a:t> ПРБ даден подведомствен </a:t>
            </a:r>
            <a:r>
              <a:rPr lang="ru-RU" dirty="0" err="1" smtClean="0">
                <a:solidFill>
                  <a:schemeClr val="tx1"/>
                </a:solidFill>
              </a:rPr>
              <a:t>разпоредител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оперира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със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специализирани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активи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които</a:t>
            </a:r>
            <a:r>
              <a:rPr lang="ru-RU" dirty="0" smtClean="0">
                <a:solidFill>
                  <a:schemeClr val="tx1"/>
                </a:solidFill>
              </a:rPr>
              <a:t> не се </a:t>
            </a:r>
            <a:r>
              <a:rPr lang="ru-RU" dirty="0" err="1" smtClean="0">
                <a:solidFill>
                  <a:schemeClr val="tx1"/>
                </a:solidFill>
              </a:rPr>
              <a:t>използват</a:t>
            </a:r>
            <a:r>
              <a:rPr lang="ru-RU" dirty="0" smtClean="0">
                <a:solidFill>
                  <a:schemeClr val="tx1"/>
                </a:solidFill>
              </a:rPr>
              <a:t> в </a:t>
            </a:r>
            <a:r>
              <a:rPr lang="ru-RU" dirty="0" err="1" smtClean="0">
                <a:solidFill>
                  <a:schemeClr val="tx1"/>
                </a:solidFill>
              </a:rPr>
              <a:t>дейността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dirty="0" err="1" smtClean="0">
                <a:solidFill>
                  <a:schemeClr val="tx1"/>
                </a:solidFill>
              </a:rPr>
              <a:t>останалите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разпоредители</a:t>
            </a:r>
            <a:r>
              <a:rPr lang="ru-RU" dirty="0" smtClean="0">
                <a:solidFill>
                  <a:schemeClr val="tx1"/>
                </a:solidFill>
              </a:rPr>
              <a:t> в </a:t>
            </a:r>
            <a:r>
              <a:rPr lang="ru-RU" dirty="0" err="1" smtClean="0">
                <a:solidFill>
                  <a:schemeClr val="tx1"/>
                </a:solidFill>
              </a:rPr>
              <a:t>системата</a:t>
            </a:r>
            <a:r>
              <a:rPr lang="ru-RU" dirty="0" smtClean="0">
                <a:solidFill>
                  <a:schemeClr val="tx1"/>
                </a:solidFill>
              </a:rPr>
              <a:t>, на него </a:t>
            </a:r>
            <a:r>
              <a:rPr lang="ru-RU" dirty="0" err="1" smtClean="0">
                <a:solidFill>
                  <a:schemeClr val="tx1"/>
                </a:solidFill>
              </a:rPr>
              <a:t>може</a:t>
            </a:r>
            <a:r>
              <a:rPr lang="ru-RU" dirty="0" smtClean="0">
                <a:solidFill>
                  <a:schemeClr val="tx1"/>
                </a:solidFill>
              </a:rPr>
              <a:t> да се </a:t>
            </a:r>
            <a:r>
              <a:rPr lang="ru-RU" dirty="0" err="1" smtClean="0">
                <a:solidFill>
                  <a:schemeClr val="tx1"/>
                </a:solidFill>
              </a:rPr>
              <a:t>предостави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възможността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сам да </a:t>
            </a:r>
            <a:r>
              <a:rPr lang="ru-RU" b="1" dirty="0" err="1" smtClean="0">
                <a:solidFill>
                  <a:schemeClr val="tx1"/>
                </a:solidFill>
              </a:rPr>
              <a:t>определя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амортизационната</a:t>
            </a:r>
            <a:r>
              <a:rPr lang="ru-RU" dirty="0" smtClean="0">
                <a:solidFill>
                  <a:schemeClr val="tx1"/>
                </a:solidFill>
              </a:rPr>
              <a:t> си политика за </a:t>
            </a:r>
            <a:r>
              <a:rPr lang="ru-RU" dirty="0" err="1" smtClean="0">
                <a:solidFill>
                  <a:schemeClr val="tx1"/>
                </a:solidFill>
              </a:rPr>
              <a:t>тези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активи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23</a:t>
            </a:fld>
            <a:endParaRPr lang="bg-BG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71504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	</a:t>
            </a:r>
            <a:r>
              <a:rPr lang="ru-RU" sz="2400" dirty="0" err="1" smtClean="0">
                <a:solidFill>
                  <a:schemeClr val="tx1"/>
                </a:solidFill>
              </a:rPr>
              <a:t>Амортизационната</a:t>
            </a:r>
            <a:r>
              <a:rPr lang="ru-RU" sz="2400" dirty="0" smtClean="0">
                <a:solidFill>
                  <a:schemeClr val="tx1"/>
                </a:solidFill>
              </a:rPr>
              <a:t> политика е </a:t>
            </a:r>
            <a:r>
              <a:rPr lang="ru-RU" sz="2400" dirty="0" err="1" smtClean="0">
                <a:solidFill>
                  <a:schemeClr val="tx1"/>
                </a:solidFill>
              </a:rPr>
              <a:t>неразделна</a:t>
            </a:r>
            <a:r>
              <a:rPr lang="ru-RU" sz="2400" dirty="0" smtClean="0">
                <a:solidFill>
                  <a:schemeClr val="tx1"/>
                </a:solidFill>
              </a:rPr>
              <a:t> част от </a:t>
            </a:r>
            <a:r>
              <a:rPr lang="ru-RU" sz="2400" dirty="0" err="1" smtClean="0">
                <a:solidFill>
                  <a:schemeClr val="tx1"/>
                </a:solidFill>
              </a:rPr>
              <a:t>счетоводната</a:t>
            </a:r>
            <a:r>
              <a:rPr lang="ru-RU" sz="2400" dirty="0" smtClean="0">
                <a:solidFill>
                  <a:schemeClr val="tx1"/>
                </a:solidFill>
              </a:rPr>
              <a:t> политика.</a:t>
            </a:r>
            <a:r>
              <a:rPr lang="bg-BG" sz="2400" dirty="0" smtClean="0">
                <a:solidFill>
                  <a:schemeClr val="tx1"/>
                </a:solidFill>
              </a:rPr>
              <a:t> Възможен е вариант да се разработи отделно от счетоводната политика и да се утвърди от ръководителя на бюджетната организация като отделен документ.</a:t>
            </a:r>
            <a:endParaRPr lang="ru-RU" sz="24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	</a:t>
            </a:r>
            <a:r>
              <a:rPr lang="ru-RU" sz="2400" dirty="0" err="1" smtClean="0">
                <a:solidFill>
                  <a:schemeClr val="tx1"/>
                </a:solidFill>
              </a:rPr>
              <a:t>Предвид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необходимостта</a:t>
            </a:r>
            <a:r>
              <a:rPr lang="ru-RU" sz="2400" dirty="0" smtClean="0">
                <a:solidFill>
                  <a:schemeClr val="tx1"/>
                </a:solidFill>
              </a:rPr>
              <a:t> от </a:t>
            </a:r>
            <a:r>
              <a:rPr lang="ru-RU" sz="2400" dirty="0" err="1" smtClean="0">
                <a:solidFill>
                  <a:schemeClr val="tx1"/>
                </a:solidFill>
              </a:rPr>
              <a:t>последователно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прилагане</a:t>
            </a:r>
            <a:r>
              <a:rPr lang="ru-RU" sz="2400" dirty="0" smtClean="0">
                <a:solidFill>
                  <a:schemeClr val="tx1"/>
                </a:solidFill>
              </a:rPr>
              <a:t> на </a:t>
            </a:r>
            <a:r>
              <a:rPr lang="ru-RU" sz="2400" dirty="0" err="1" smtClean="0">
                <a:solidFill>
                  <a:schemeClr val="tx1"/>
                </a:solidFill>
              </a:rPr>
              <a:t>счетоводната</a:t>
            </a:r>
            <a:r>
              <a:rPr lang="ru-RU" sz="2400" dirty="0" smtClean="0">
                <a:solidFill>
                  <a:schemeClr val="tx1"/>
                </a:solidFill>
              </a:rPr>
              <a:t> политика и </a:t>
            </a:r>
            <a:r>
              <a:rPr lang="ru-RU" sz="2400" dirty="0" err="1" smtClean="0">
                <a:solidFill>
                  <a:schemeClr val="tx1"/>
                </a:solidFill>
              </a:rPr>
              <a:t>осигуряване</a:t>
            </a:r>
            <a:r>
              <a:rPr lang="ru-RU" sz="2400" dirty="0" smtClean="0">
                <a:solidFill>
                  <a:schemeClr val="tx1"/>
                </a:solidFill>
              </a:rPr>
              <a:t> на </a:t>
            </a:r>
            <a:r>
              <a:rPr lang="ru-RU" sz="2400" dirty="0" err="1" smtClean="0">
                <a:solidFill>
                  <a:schemeClr val="tx1"/>
                </a:solidFill>
              </a:rPr>
              <a:t>сравнимост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промяна</a:t>
            </a:r>
            <a:r>
              <a:rPr lang="ru-RU" sz="2400" dirty="0" smtClean="0">
                <a:solidFill>
                  <a:schemeClr val="tx1"/>
                </a:solidFill>
              </a:rPr>
              <a:t> в </a:t>
            </a:r>
            <a:r>
              <a:rPr lang="ru-RU" sz="2400" dirty="0" err="1" smtClean="0">
                <a:solidFill>
                  <a:schemeClr val="tx1"/>
                </a:solidFill>
              </a:rPr>
              <a:t>счетоводната</a:t>
            </a:r>
            <a:r>
              <a:rPr lang="ru-RU" sz="2400" dirty="0" smtClean="0">
                <a:solidFill>
                  <a:schemeClr val="tx1"/>
                </a:solidFill>
              </a:rPr>
              <a:t> политика (</a:t>
            </a:r>
            <a:r>
              <a:rPr lang="ru-RU" sz="2400" b="1" i="1" dirty="0" err="1" smtClean="0">
                <a:solidFill>
                  <a:schemeClr val="tx1"/>
                </a:solidFill>
              </a:rPr>
              <a:t>смяна</a:t>
            </a:r>
            <a:r>
              <a:rPr lang="ru-RU" sz="2400" b="1" i="1" dirty="0" smtClean="0">
                <a:solidFill>
                  <a:schemeClr val="tx1"/>
                </a:solidFill>
              </a:rPr>
              <a:t> на метод на амортизация и др.) по принцип </a:t>
            </a:r>
            <a:r>
              <a:rPr lang="ru-RU" sz="2400" b="1" i="1" dirty="0" err="1" smtClean="0">
                <a:solidFill>
                  <a:schemeClr val="tx1"/>
                </a:solidFill>
              </a:rPr>
              <a:t>следва</a:t>
            </a:r>
            <a:r>
              <a:rPr lang="ru-RU" sz="2400" b="1" i="1" dirty="0" smtClean="0">
                <a:solidFill>
                  <a:schemeClr val="tx1"/>
                </a:solidFill>
              </a:rPr>
              <a:t> да се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извършва</a:t>
            </a:r>
            <a:r>
              <a:rPr lang="ru-RU" sz="2400" b="1" i="1" dirty="0" smtClean="0">
                <a:solidFill>
                  <a:schemeClr val="tx1"/>
                </a:solidFill>
              </a:rPr>
              <a:t> само по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изключение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доколкото</a:t>
            </a:r>
            <a:r>
              <a:rPr lang="ru-RU" sz="2400" dirty="0" smtClean="0">
                <a:solidFill>
                  <a:schemeClr val="tx1"/>
                </a:solidFill>
              </a:rPr>
              <a:t> при </a:t>
            </a:r>
            <a:r>
              <a:rPr lang="ru-RU" sz="2400" dirty="0" err="1" smtClean="0">
                <a:solidFill>
                  <a:schemeClr val="tx1"/>
                </a:solidFill>
              </a:rPr>
              <a:t>конкретните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обстоятелства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това</a:t>
            </a:r>
            <a:r>
              <a:rPr lang="ru-RU" sz="2400" dirty="0" smtClean="0">
                <a:solidFill>
                  <a:schemeClr val="tx1"/>
                </a:solidFill>
              </a:rPr>
              <a:t> е оправдано. </a:t>
            </a:r>
            <a:r>
              <a:rPr lang="ru-RU" sz="2400" dirty="0" err="1" smtClean="0">
                <a:solidFill>
                  <a:schemeClr val="tx1"/>
                </a:solidFill>
              </a:rPr>
              <a:t>Промяната</a:t>
            </a:r>
            <a:r>
              <a:rPr lang="ru-RU" sz="2400" dirty="0" smtClean="0">
                <a:solidFill>
                  <a:schemeClr val="tx1"/>
                </a:solidFill>
              </a:rPr>
              <a:t> в </a:t>
            </a:r>
            <a:r>
              <a:rPr lang="ru-RU" sz="2400" dirty="0" err="1" smtClean="0">
                <a:solidFill>
                  <a:schemeClr val="tx1"/>
                </a:solidFill>
              </a:rPr>
              <a:t>счетоводната</a:t>
            </a:r>
            <a:r>
              <a:rPr lang="ru-RU" sz="2400" dirty="0" smtClean="0">
                <a:solidFill>
                  <a:schemeClr val="tx1"/>
                </a:solidFill>
              </a:rPr>
              <a:t> политика по отношение на </a:t>
            </a:r>
            <a:r>
              <a:rPr lang="ru-RU" sz="2400" dirty="0" err="1" smtClean="0">
                <a:solidFill>
                  <a:schemeClr val="tx1"/>
                </a:solidFill>
              </a:rPr>
              <a:t>амортизацията</a:t>
            </a:r>
            <a:r>
              <a:rPr lang="ru-RU" sz="2400" dirty="0" smtClean="0">
                <a:solidFill>
                  <a:schemeClr val="tx1"/>
                </a:solidFill>
              </a:rPr>
              <a:t> се </a:t>
            </a:r>
            <a:r>
              <a:rPr lang="ru-RU" sz="2400" dirty="0" err="1" smtClean="0">
                <a:solidFill>
                  <a:schemeClr val="tx1"/>
                </a:solidFill>
              </a:rPr>
              <a:t>отразява</a:t>
            </a:r>
            <a:r>
              <a:rPr lang="ru-RU" sz="2400" dirty="0" smtClean="0">
                <a:solidFill>
                  <a:schemeClr val="tx1"/>
                </a:solidFill>
              </a:rPr>
              <a:t> в </a:t>
            </a:r>
            <a:r>
              <a:rPr lang="ru-RU" sz="2400" dirty="0" err="1" smtClean="0">
                <a:solidFill>
                  <a:schemeClr val="tx1"/>
                </a:solidFill>
              </a:rPr>
              <a:t>съответствие</a:t>
            </a:r>
            <a:r>
              <a:rPr lang="ru-RU" sz="2400" dirty="0" smtClean="0">
                <a:solidFill>
                  <a:schemeClr val="tx1"/>
                </a:solidFill>
              </a:rPr>
              <a:t> с </a:t>
            </a:r>
            <a:r>
              <a:rPr lang="ru-RU" sz="2400" dirty="0" err="1" smtClean="0">
                <a:solidFill>
                  <a:schemeClr val="tx1"/>
                </a:solidFill>
              </a:rPr>
              <a:t>изискванията</a:t>
            </a:r>
            <a:r>
              <a:rPr lang="ru-RU" sz="2400" dirty="0" smtClean="0">
                <a:solidFill>
                  <a:schemeClr val="tx1"/>
                </a:solidFill>
              </a:rPr>
              <a:t> на т. 8.8 от ДДС № 20/2004 г.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Промяна</a:t>
            </a:r>
            <a:r>
              <a:rPr lang="ru-RU" sz="2400" b="1" i="1" dirty="0" smtClean="0">
                <a:solidFill>
                  <a:schemeClr val="tx1"/>
                </a:solidFill>
              </a:rPr>
              <a:t> в </a:t>
            </a:r>
            <a:r>
              <a:rPr lang="ru-RU" sz="2400" b="1" i="1" dirty="0" err="1" smtClean="0">
                <a:solidFill>
                  <a:schemeClr val="tx1"/>
                </a:solidFill>
              </a:rPr>
              <a:t>счетоводната</a:t>
            </a:r>
            <a:r>
              <a:rPr lang="ru-RU" sz="2400" b="1" i="1" dirty="0" smtClean="0">
                <a:solidFill>
                  <a:schemeClr val="tx1"/>
                </a:solidFill>
              </a:rPr>
              <a:t> политика не се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прилага</a:t>
            </a:r>
            <a:r>
              <a:rPr lang="ru-RU" sz="2400" b="1" i="1" dirty="0" smtClean="0">
                <a:solidFill>
                  <a:schemeClr val="tx1"/>
                </a:solidFill>
              </a:rPr>
              <a:t> с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обратна</a:t>
            </a:r>
            <a:r>
              <a:rPr lang="ru-RU" sz="2400" b="1" i="1" dirty="0" smtClean="0">
                <a:solidFill>
                  <a:schemeClr val="tx1"/>
                </a:solidFill>
              </a:rPr>
              <a:t> сила за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минали</a:t>
            </a:r>
            <a:r>
              <a:rPr lang="ru-RU" sz="2400" b="1" i="1" dirty="0" smtClean="0">
                <a:solidFill>
                  <a:schemeClr val="tx1"/>
                </a:solidFill>
              </a:rPr>
              <a:t>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години</a:t>
            </a:r>
            <a:r>
              <a:rPr lang="ru-RU" sz="2400" b="1" i="1" dirty="0" smtClean="0">
                <a:solidFill>
                  <a:schemeClr val="tx1"/>
                </a:solidFill>
              </a:rPr>
              <a:t>, не се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преизчислява</a:t>
            </a:r>
            <a:r>
              <a:rPr lang="ru-RU" sz="2400" b="1" i="1" dirty="0" smtClean="0">
                <a:solidFill>
                  <a:schemeClr val="tx1"/>
                </a:solidFill>
              </a:rPr>
              <a:t> </a:t>
            </a:r>
            <a:r>
              <a:rPr lang="ru-RU" sz="2400" b="1" i="1" dirty="0" err="1" smtClean="0">
                <a:solidFill>
                  <a:schemeClr val="tx1"/>
                </a:solidFill>
              </a:rPr>
              <a:t>сравнителната</a:t>
            </a:r>
            <a:r>
              <a:rPr lang="ru-RU" sz="2400" b="1" i="1" dirty="0" smtClean="0">
                <a:solidFill>
                  <a:schemeClr val="tx1"/>
                </a:solidFill>
              </a:rPr>
              <a:t> информация за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предходни</a:t>
            </a:r>
            <a:r>
              <a:rPr lang="ru-RU" sz="2400" b="1" i="1" dirty="0" smtClean="0">
                <a:solidFill>
                  <a:schemeClr val="tx1"/>
                </a:solidFill>
              </a:rPr>
              <a:t>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периоди</a:t>
            </a:r>
            <a:r>
              <a:rPr lang="ru-RU" sz="2400" b="1" i="1" dirty="0" smtClean="0">
                <a:solidFill>
                  <a:schemeClr val="tx1"/>
                </a:solidFill>
              </a:rPr>
              <a:t> и не се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изготвят</a:t>
            </a:r>
            <a:r>
              <a:rPr lang="ru-RU" sz="2400" b="1" i="1" dirty="0" smtClean="0">
                <a:solidFill>
                  <a:schemeClr val="tx1"/>
                </a:solidFill>
              </a:rPr>
              <a:t>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проформа-отчети</a:t>
            </a:r>
            <a:r>
              <a:rPr lang="ru-RU" sz="2400" b="1" i="1" dirty="0" smtClean="0">
                <a:solidFill>
                  <a:schemeClr val="tx1"/>
                </a:solidFill>
              </a:rPr>
              <a:t>.</a:t>
            </a:r>
            <a:r>
              <a:rPr lang="en-US" sz="2400" b="1" i="1" dirty="0" smtClean="0">
                <a:solidFill>
                  <a:schemeClr val="tx1"/>
                </a:solidFill>
              </a:rPr>
              <a:t>)</a:t>
            </a:r>
            <a:r>
              <a:rPr lang="bg-BG" sz="2400" b="1" i="1" dirty="0" smtClean="0">
                <a:solidFill>
                  <a:schemeClr val="tx1"/>
                </a:solidFill>
              </a:rPr>
              <a:t> – </a:t>
            </a:r>
            <a:r>
              <a:rPr lang="bg-BG" sz="2400" dirty="0" smtClean="0">
                <a:solidFill>
                  <a:schemeClr val="tx1"/>
                </a:solidFill>
              </a:rPr>
              <a:t>т</a:t>
            </a:r>
            <a:r>
              <a:rPr lang="bg-BG" sz="2400" i="1" dirty="0" smtClean="0">
                <a:solidFill>
                  <a:schemeClr val="tx1"/>
                </a:solidFill>
              </a:rPr>
              <a:t>. 47 от ДДС № 05 от 2016 г.</a:t>
            </a:r>
            <a:endParaRPr lang="ru-RU" sz="2400" i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24</a:t>
            </a:fld>
            <a:endParaRPr lang="bg-BG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4294967295"/>
          </p:nvPr>
        </p:nvSpPr>
        <p:spPr>
          <a:xfrm>
            <a:off x="357158" y="188640"/>
            <a:ext cx="8572560" cy="631219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bg-BG" dirty="0" smtClean="0"/>
              <a:t>	</a:t>
            </a:r>
            <a:r>
              <a:rPr lang="bg-BG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АМОРТИЗАЦИОНЕН ПЛАН</a:t>
            </a:r>
          </a:p>
          <a:p>
            <a:pPr marL="0" indent="268288" algn="just">
              <a:buNone/>
            </a:pPr>
            <a:r>
              <a:rPr lang="bg-BG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разработване на амортизационния план, съгласно т. 48 от ДДС № 05 от 2016 г., се спазват насоките, дадени в </a:t>
            </a:r>
            <a:r>
              <a:rPr lang="bg-BG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т.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8.1-8.3 от СС 4 </a:t>
            </a:r>
            <a:r>
              <a:rPr lang="bg-BG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относно определяне на реквизитите в амортизационния план за всеки дълготраен актив или група еднородни активи, както и обобщен амортизационен план.</a:t>
            </a:r>
          </a:p>
          <a:p>
            <a:pPr marL="0" indent="268288" algn="just">
              <a:buNone/>
            </a:pPr>
            <a:r>
              <a:rPr lang="bg-BG" sz="2800" dirty="0" smtClean="0">
                <a:solidFill>
                  <a:schemeClr val="tx1"/>
                </a:solidFill>
              </a:rPr>
              <a:t>Във връзка с разпоредбите на </a:t>
            </a:r>
            <a:r>
              <a:rPr lang="ru-RU" sz="2800" b="1" dirty="0" smtClean="0">
                <a:solidFill>
                  <a:schemeClr val="tx1"/>
                </a:solidFill>
              </a:rPr>
              <a:t>т. 8.3 от СС 4 </a:t>
            </a:r>
            <a:r>
              <a:rPr lang="ru-RU" sz="2800" dirty="0" err="1" smtClean="0">
                <a:solidFill>
                  <a:schemeClr val="tx1"/>
                </a:solidFill>
              </a:rPr>
              <a:t>са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дадени</a:t>
            </a:r>
            <a:r>
              <a:rPr lang="ru-RU" sz="2800" dirty="0" smtClean="0">
                <a:solidFill>
                  <a:schemeClr val="tx1"/>
                </a:solidFill>
              </a:rPr>
              <a:t> указания от МФ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bg-BG" sz="2800" dirty="0" smtClean="0">
                <a:solidFill>
                  <a:schemeClr val="tx1"/>
                </a:solidFill>
              </a:rPr>
              <a:t> за </a:t>
            </a:r>
            <a:r>
              <a:rPr lang="ru-RU" sz="2800" dirty="0" err="1" smtClean="0">
                <a:solidFill>
                  <a:schemeClr val="tx1"/>
                </a:solidFill>
              </a:rPr>
              <a:t>изготвяне</a:t>
            </a:r>
            <a:r>
              <a:rPr lang="ru-RU" sz="2800" dirty="0" smtClean="0">
                <a:solidFill>
                  <a:schemeClr val="tx1"/>
                </a:solidFill>
              </a:rPr>
              <a:t> на обобщен </a:t>
            </a:r>
            <a:r>
              <a:rPr lang="ru-RU" sz="2800" dirty="0" err="1" smtClean="0">
                <a:solidFill>
                  <a:schemeClr val="tx1"/>
                </a:solidFill>
              </a:rPr>
              <a:t>амортизационен</a:t>
            </a:r>
            <a:r>
              <a:rPr lang="ru-RU" sz="2800" dirty="0" smtClean="0">
                <a:solidFill>
                  <a:schemeClr val="tx1"/>
                </a:solidFill>
              </a:rPr>
              <a:t> план </a:t>
            </a:r>
            <a:r>
              <a:rPr lang="ru-RU" sz="2800" b="1" i="1" dirty="0" smtClean="0">
                <a:solidFill>
                  <a:schemeClr val="tx1"/>
                </a:solidFill>
              </a:rPr>
              <a:t>на </a:t>
            </a:r>
            <a:r>
              <a:rPr lang="ru-RU" sz="2800" b="1" i="1" dirty="0" err="1" smtClean="0">
                <a:solidFill>
                  <a:schemeClr val="tx1"/>
                </a:solidFill>
              </a:rPr>
              <a:t>ниво</a:t>
            </a:r>
            <a:r>
              <a:rPr lang="ru-RU" sz="2800" b="1" i="1" dirty="0" smtClean="0">
                <a:solidFill>
                  <a:schemeClr val="tx1"/>
                </a:solidFill>
              </a:rPr>
              <a:t> синтетична </a:t>
            </a:r>
            <a:r>
              <a:rPr lang="ru-RU" sz="2800" b="1" i="1" dirty="0" err="1" smtClean="0">
                <a:solidFill>
                  <a:schemeClr val="tx1"/>
                </a:solidFill>
              </a:rPr>
              <a:t>счетоводна</a:t>
            </a:r>
            <a:r>
              <a:rPr lang="ru-RU" sz="2800" b="1" i="1" dirty="0" smtClean="0">
                <a:solidFill>
                  <a:schemeClr val="tx1"/>
                </a:solidFill>
              </a:rPr>
              <a:t> сметка или </a:t>
            </a:r>
            <a:r>
              <a:rPr lang="ru-RU" sz="2800" b="1" i="1" dirty="0" err="1" smtClean="0">
                <a:solidFill>
                  <a:schemeClr val="tx1"/>
                </a:solidFill>
              </a:rPr>
              <a:t>подсметка</a:t>
            </a:r>
            <a:r>
              <a:rPr lang="ru-RU" sz="2800" dirty="0" smtClean="0">
                <a:solidFill>
                  <a:schemeClr val="tx1"/>
                </a:solidFill>
              </a:rPr>
              <a:t>, т.е. вместо</a:t>
            </a:r>
            <a:r>
              <a:rPr lang="ru-RU" sz="2800" i="1" dirty="0" smtClean="0">
                <a:solidFill>
                  <a:schemeClr val="tx1"/>
                </a:solidFill>
              </a:rPr>
              <a:t> </a:t>
            </a:r>
            <a:r>
              <a:rPr lang="ru-RU" sz="2800" b="1" i="1" dirty="0" smtClean="0">
                <a:solidFill>
                  <a:schemeClr val="tx1"/>
                </a:solidFill>
              </a:rPr>
              <a:t>един</a:t>
            </a:r>
            <a:r>
              <a:rPr lang="ru-RU" sz="2800" b="1" dirty="0" smtClean="0">
                <a:solidFill>
                  <a:schemeClr val="tx1"/>
                </a:solidFill>
              </a:rPr>
              <a:t> обобщен </a:t>
            </a:r>
            <a:r>
              <a:rPr lang="ru-RU" sz="2800" dirty="0" err="1" smtClean="0">
                <a:solidFill>
                  <a:schemeClr val="tx1"/>
                </a:solidFill>
              </a:rPr>
              <a:t>амортизационен</a:t>
            </a:r>
            <a:r>
              <a:rPr lang="ru-RU" sz="2800" dirty="0" smtClean="0">
                <a:solidFill>
                  <a:schemeClr val="tx1"/>
                </a:solidFill>
              </a:rPr>
              <a:t> план се </a:t>
            </a:r>
            <a:r>
              <a:rPr lang="ru-RU" sz="2800" dirty="0" err="1" smtClean="0">
                <a:solidFill>
                  <a:schemeClr val="tx1"/>
                </a:solidFill>
              </a:rPr>
              <a:t>разработват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обобщени</a:t>
            </a:r>
            <a:r>
              <a:rPr lang="ru-RU" sz="2800" i="1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амортизационни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планове</a:t>
            </a:r>
            <a:r>
              <a:rPr lang="ru-RU" sz="2800" dirty="0" smtClean="0">
                <a:solidFill>
                  <a:schemeClr val="tx1"/>
                </a:solidFill>
              </a:rPr>
              <a:t> за </a:t>
            </a:r>
            <a:r>
              <a:rPr lang="ru-RU" sz="2800" dirty="0" err="1" smtClean="0">
                <a:solidFill>
                  <a:schemeClr val="tx1"/>
                </a:solidFill>
              </a:rPr>
              <a:t>амортизируемите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активи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отчитани</a:t>
            </a:r>
            <a:r>
              <a:rPr lang="ru-RU" sz="2800" dirty="0" smtClean="0">
                <a:solidFill>
                  <a:schemeClr val="tx1"/>
                </a:solidFill>
              </a:rPr>
              <a:t> по дадена синтетична </a:t>
            </a:r>
            <a:r>
              <a:rPr lang="ru-RU" sz="2800" dirty="0" err="1" smtClean="0">
                <a:solidFill>
                  <a:schemeClr val="tx1"/>
                </a:solidFill>
              </a:rPr>
              <a:t>счетоводна</a:t>
            </a:r>
            <a:r>
              <a:rPr lang="ru-RU" sz="2800" dirty="0" smtClean="0">
                <a:solidFill>
                  <a:schemeClr val="tx1"/>
                </a:solidFill>
              </a:rPr>
              <a:t> сметка/</a:t>
            </a:r>
            <a:r>
              <a:rPr lang="ru-RU" sz="2800" dirty="0" err="1" smtClean="0">
                <a:solidFill>
                  <a:schemeClr val="tx1"/>
                </a:solidFill>
              </a:rPr>
              <a:t>подсметка</a:t>
            </a:r>
            <a:r>
              <a:rPr lang="ru-RU" sz="2800" i="1" dirty="0" smtClean="0">
                <a:solidFill>
                  <a:schemeClr val="tx1"/>
                </a:solidFill>
              </a:rPr>
              <a:t> – т. 54 от ДДС № 05 от 2016 г.</a:t>
            </a:r>
            <a:endParaRPr lang="ru-RU" sz="28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68288" algn="just">
              <a:buNone/>
            </a:pPr>
            <a:endParaRPr lang="bg-BG" sz="3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68288" algn="just">
              <a:buNone/>
            </a:pPr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25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4294967295"/>
          </p:nvPr>
        </p:nvSpPr>
        <p:spPr>
          <a:xfrm>
            <a:off x="357158" y="188640"/>
            <a:ext cx="8572560" cy="624075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bg-BG" dirty="0" smtClean="0"/>
              <a:t>	</a:t>
            </a:r>
            <a:r>
              <a:rPr lang="ru-RU" sz="2800" dirty="0" err="1" smtClean="0">
                <a:solidFill>
                  <a:schemeClr val="tx1"/>
                </a:solidFill>
              </a:rPr>
              <a:t>Разпределението</a:t>
            </a:r>
            <a:r>
              <a:rPr lang="ru-RU" sz="2800" dirty="0" smtClean="0">
                <a:solidFill>
                  <a:schemeClr val="tx1"/>
                </a:solidFill>
              </a:rPr>
              <a:t> на </a:t>
            </a:r>
            <a:r>
              <a:rPr lang="ru-RU" sz="2800" dirty="0" err="1" smtClean="0">
                <a:solidFill>
                  <a:schemeClr val="tx1"/>
                </a:solidFill>
              </a:rPr>
              <a:t>годишната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амортизационната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квота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може</a:t>
            </a:r>
            <a:r>
              <a:rPr lang="ru-RU" sz="2800" dirty="0" smtClean="0">
                <a:solidFill>
                  <a:schemeClr val="tx1"/>
                </a:solidFill>
              </a:rPr>
              <a:t> да </a:t>
            </a:r>
            <a:r>
              <a:rPr lang="ru-RU" sz="2800" dirty="0" err="1" smtClean="0">
                <a:solidFill>
                  <a:schemeClr val="tx1"/>
                </a:solidFill>
              </a:rPr>
              <a:t>бъде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отразено</a:t>
            </a:r>
            <a:r>
              <a:rPr lang="ru-RU" sz="2800" dirty="0" smtClean="0">
                <a:solidFill>
                  <a:schemeClr val="tx1"/>
                </a:solidFill>
              </a:rPr>
              <a:t> в </a:t>
            </a:r>
            <a:r>
              <a:rPr lang="ru-RU" sz="2800" dirty="0" err="1" smtClean="0">
                <a:solidFill>
                  <a:schemeClr val="tx1"/>
                </a:solidFill>
              </a:rPr>
              <a:t>обобщените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амортизационни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планове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</a:rPr>
              <a:t>месечно</a:t>
            </a:r>
            <a:r>
              <a:rPr lang="ru-RU" sz="2800" b="1" dirty="0" smtClean="0">
                <a:solidFill>
                  <a:schemeClr val="tx1"/>
                </a:solidFill>
              </a:rPr>
              <a:t> или по </a:t>
            </a:r>
            <a:r>
              <a:rPr lang="ru-RU" sz="2800" b="1" dirty="0" err="1" smtClean="0">
                <a:solidFill>
                  <a:schemeClr val="tx1"/>
                </a:solidFill>
              </a:rPr>
              <a:t>тримесечия</a:t>
            </a:r>
            <a:r>
              <a:rPr lang="ru-RU" sz="2800" b="1" dirty="0" smtClean="0">
                <a:solidFill>
                  <a:schemeClr val="tx1"/>
                </a:solidFill>
              </a:rPr>
              <a:t> –    т. 55 от ДДС № 05 от 2016 г.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2800" b="1" u="sng" dirty="0" smtClean="0">
              <a:solidFill>
                <a:schemeClr val="tx1"/>
              </a:solidFill>
            </a:endParaRPr>
          </a:p>
          <a:p>
            <a:pPr marL="0" indent="268288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Амортизационният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план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следва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да се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актуализира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   </a:t>
            </a:r>
          </a:p>
          <a:p>
            <a:pPr marL="0" indent="268288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преизчисления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преоценки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други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подобни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корекции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на  </a:t>
            </a:r>
          </a:p>
          <a:p>
            <a:pPr marL="0" indent="268288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балансовата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стойност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влияещи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последващо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268288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начисляване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амортизациите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bg-BG" sz="2800" dirty="0" smtClean="0">
                <a:solidFill>
                  <a:schemeClr val="tx1"/>
                </a:solidFill>
              </a:rPr>
              <a:t>    Във връзка с </a:t>
            </a:r>
            <a:r>
              <a:rPr lang="ru-RU" sz="2800" b="1" dirty="0" smtClean="0">
                <a:solidFill>
                  <a:schemeClr val="tx1"/>
                </a:solidFill>
              </a:rPr>
              <a:t>т. 9 от СС 4, </a:t>
            </a:r>
            <a:r>
              <a:rPr lang="ru-RU" sz="2800" dirty="0" err="1" smtClean="0">
                <a:solidFill>
                  <a:schemeClr val="tx1"/>
                </a:solidFill>
              </a:rPr>
              <a:t>когато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разходите</a:t>
            </a:r>
            <a:r>
              <a:rPr lang="ru-RU" sz="2800" dirty="0" smtClean="0">
                <a:solidFill>
                  <a:schemeClr val="tx1"/>
                </a:solidFill>
              </a:rPr>
              <a:t> за амортизация 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    за </a:t>
            </a:r>
            <a:r>
              <a:rPr lang="ru-RU" sz="2800" dirty="0" err="1" smtClean="0">
                <a:solidFill>
                  <a:schemeClr val="tx1"/>
                </a:solidFill>
              </a:rPr>
              <a:t>текущата</a:t>
            </a:r>
            <a:r>
              <a:rPr lang="ru-RU" sz="2800" dirty="0" smtClean="0">
                <a:solidFill>
                  <a:schemeClr val="tx1"/>
                </a:solidFill>
              </a:rPr>
              <a:t> или </a:t>
            </a:r>
            <a:r>
              <a:rPr lang="ru-RU" sz="2800" dirty="0" err="1" smtClean="0">
                <a:solidFill>
                  <a:schemeClr val="tx1"/>
                </a:solidFill>
              </a:rPr>
              <a:t>предходната</a:t>
            </a:r>
            <a:r>
              <a:rPr lang="ru-RU" sz="2800" dirty="0" smtClean="0">
                <a:solidFill>
                  <a:schemeClr val="tx1"/>
                </a:solidFill>
              </a:rPr>
              <a:t> година </a:t>
            </a:r>
            <a:r>
              <a:rPr lang="ru-RU" sz="2800" dirty="0" err="1" smtClean="0">
                <a:solidFill>
                  <a:schemeClr val="tx1"/>
                </a:solidFill>
              </a:rPr>
              <a:t>са</a:t>
            </a:r>
            <a:r>
              <a:rPr lang="ru-RU" sz="2800" dirty="0" smtClean="0">
                <a:solidFill>
                  <a:schemeClr val="tx1"/>
                </a:solidFill>
              </a:rPr>
              <a:t> в </a:t>
            </a:r>
            <a:r>
              <a:rPr lang="ru-RU" sz="2800" b="1" i="1" dirty="0" err="1" smtClean="0">
                <a:solidFill>
                  <a:schemeClr val="tx1"/>
                </a:solidFill>
              </a:rPr>
              <a:t>съществен</a:t>
            </a:r>
            <a:r>
              <a:rPr lang="ru-RU" sz="2800" b="1" i="1" dirty="0" smtClean="0">
                <a:solidFill>
                  <a:schemeClr val="tx1"/>
                </a:solidFill>
              </a:rPr>
              <a:t> размер</a:t>
            </a:r>
            <a:r>
              <a:rPr lang="ru-RU" sz="2800" dirty="0" smtClean="0">
                <a:solidFill>
                  <a:schemeClr val="tx1"/>
                </a:solidFill>
              </a:rPr>
              <a:t>, 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    се </a:t>
            </a:r>
            <a:r>
              <a:rPr lang="ru-RU" sz="2800" b="1" i="1" dirty="0" err="1" smtClean="0">
                <a:solidFill>
                  <a:schemeClr val="tx1"/>
                </a:solidFill>
              </a:rPr>
              <a:t>оповестява</a:t>
            </a:r>
            <a:r>
              <a:rPr lang="ru-RU" sz="2800" b="1" i="1" dirty="0" smtClean="0">
                <a:solidFill>
                  <a:schemeClr val="tx1"/>
                </a:solidFill>
              </a:rPr>
              <a:t> </a:t>
            </a:r>
            <a:r>
              <a:rPr lang="ru-RU" sz="2800" b="1" i="1" dirty="0" err="1" smtClean="0">
                <a:solidFill>
                  <a:schemeClr val="tx1"/>
                </a:solidFill>
              </a:rPr>
              <a:t>информацията</a:t>
            </a:r>
            <a:r>
              <a:rPr lang="ru-RU" sz="2800" b="1" i="1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в ГФО </a:t>
            </a:r>
            <a:r>
              <a:rPr lang="ru-RU" sz="2800" dirty="0" err="1" smtClean="0">
                <a:solidFill>
                  <a:schemeClr val="tx1"/>
                </a:solidFill>
              </a:rPr>
              <a:t>относно</a:t>
            </a:r>
            <a:r>
              <a:rPr lang="ru-RU" sz="2800" dirty="0" smtClean="0">
                <a:solidFill>
                  <a:schemeClr val="tx1"/>
                </a:solidFill>
              </a:rPr>
              <a:t>: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    - </a:t>
            </a:r>
            <a:r>
              <a:rPr lang="bg-BG" sz="2800" b="1" i="1" dirty="0" smtClean="0">
                <a:solidFill>
                  <a:schemeClr val="tx1"/>
                </a:solidFill>
              </a:rPr>
              <a:t>възприетите</a:t>
            </a:r>
            <a:r>
              <a:rPr lang="bg-BG" sz="2800" dirty="0" smtClean="0">
                <a:solidFill>
                  <a:schemeClr val="tx1"/>
                </a:solidFill>
              </a:rPr>
              <a:t> </a:t>
            </a:r>
            <a:r>
              <a:rPr lang="bg-BG" sz="2800" b="1" i="1" dirty="0" smtClean="0">
                <a:solidFill>
                  <a:schemeClr val="tx1"/>
                </a:solidFill>
              </a:rPr>
              <a:t>методи</a:t>
            </a:r>
            <a:r>
              <a:rPr lang="bg-BG" sz="2800" dirty="0" smtClean="0">
                <a:solidFill>
                  <a:schemeClr val="tx1"/>
                </a:solidFill>
              </a:rPr>
              <a:t> на амортизация за отделните групи    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bg-BG" sz="2800" dirty="0" smtClean="0">
                <a:solidFill>
                  <a:schemeClr val="tx1"/>
                </a:solidFill>
              </a:rPr>
              <a:t>    активи;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bg-BG" sz="2800" b="1" dirty="0" smtClean="0">
                <a:solidFill>
                  <a:schemeClr val="tx1"/>
                </a:solidFill>
              </a:rPr>
              <a:t>    - </a:t>
            </a:r>
            <a:r>
              <a:rPr lang="bg-BG" sz="2800" b="1" i="1" dirty="0" smtClean="0">
                <a:solidFill>
                  <a:schemeClr val="tx1"/>
                </a:solidFill>
              </a:rPr>
              <a:t>обосновка за промяна в методите </a:t>
            </a:r>
            <a:r>
              <a:rPr lang="bg-BG" sz="2800" dirty="0" smtClean="0">
                <a:solidFill>
                  <a:schemeClr val="tx1"/>
                </a:solidFill>
              </a:rPr>
              <a:t>на амортизация, ако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bg-BG" sz="2800" dirty="0" smtClean="0">
                <a:solidFill>
                  <a:schemeClr val="tx1"/>
                </a:solidFill>
              </a:rPr>
              <a:t>    такава е извършена -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i="1" dirty="0" smtClean="0">
                <a:solidFill>
                  <a:schemeClr val="tx1"/>
                </a:solidFill>
              </a:rPr>
              <a:t>т. 56 от ДДС № 05 от 2016 г.</a:t>
            </a:r>
            <a:endParaRPr lang="bg-BG" sz="2800" i="1" dirty="0" smtClean="0">
              <a:solidFill>
                <a:schemeClr val="tx1"/>
              </a:solidFill>
            </a:endParaRPr>
          </a:p>
          <a:p>
            <a:pPr marL="0" indent="268288" algn="just">
              <a:spcBef>
                <a:spcPts val="0"/>
              </a:spcBef>
              <a:buNone/>
            </a:pPr>
            <a:endParaRPr lang="bg-BG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68288" algn="just">
              <a:buNone/>
            </a:pPr>
            <a:endParaRPr lang="ru-RU" sz="3400" b="1" i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bg-BG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26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4294967295"/>
          </p:nvPr>
        </p:nvSpPr>
        <p:spPr>
          <a:xfrm>
            <a:off x="285720" y="428604"/>
            <a:ext cx="8501122" cy="592935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 	</a:t>
            </a:r>
            <a:r>
              <a:rPr lang="ru-RU" sz="2400" dirty="0" err="1" smtClean="0">
                <a:solidFill>
                  <a:schemeClr val="tx1"/>
                </a:solidFill>
              </a:rPr>
              <a:t>Съгласно</a:t>
            </a:r>
            <a:r>
              <a:rPr lang="ru-RU" sz="2400" b="1" dirty="0" smtClean="0">
                <a:solidFill>
                  <a:schemeClr val="tx1"/>
                </a:solidFill>
              </a:rPr>
              <a:t> т. 49 от ДДС № 05 от 2016 г. </a:t>
            </a:r>
            <a:r>
              <a:rPr lang="ru-RU" sz="2400" dirty="0" smtClean="0">
                <a:solidFill>
                  <a:schemeClr val="tx1"/>
                </a:solidFill>
              </a:rPr>
              <a:t>се допуска да се </a:t>
            </a:r>
            <a:r>
              <a:rPr lang="ru-RU" sz="2400" dirty="0" err="1" smtClean="0">
                <a:solidFill>
                  <a:schemeClr val="tx1"/>
                </a:solidFill>
              </a:rPr>
              <a:t>разработи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един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</a:rPr>
              <a:t>амортизационен</a:t>
            </a:r>
            <a:r>
              <a:rPr lang="ru-RU" sz="2400" b="1" dirty="0" smtClean="0">
                <a:solidFill>
                  <a:srgbClr val="C00000"/>
                </a:solidFill>
              </a:rPr>
              <a:t> план </a:t>
            </a:r>
            <a:r>
              <a:rPr lang="ru-RU" sz="2400" dirty="0" smtClean="0">
                <a:solidFill>
                  <a:schemeClr val="tx1"/>
                </a:solidFill>
              </a:rPr>
              <a:t>за: </a:t>
            </a:r>
            <a:endParaRPr lang="bg-BG" sz="2400" dirty="0" smtClean="0"/>
          </a:p>
          <a:p>
            <a:pPr marL="0" indent="0" algn="just"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- компютърни конфигурации; 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- </a:t>
            </a:r>
            <a:r>
              <a:rPr lang="ru-RU" sz="2400" b="1" dirty="0" err="1" smtClean="0">
                <a:solidFill>
                  <a:schemeClr val="tx1"/>
                </a:solidFill>
              </a:rPr>
              <a:t>компютърни</a:t>
            </a:r>
            <a:r>
              <a:rPr lang="ru-RU" sz="2400" b="1" dirty="0" smtClean="0">
                <a:solidFill>
                  <a:schemeClr val="tx1"/>
                </a:solidFill>
              </a:rPr>
              <a:t>/</a:t>
            </a:r>
            <a:r>
              <a:rPr lang="ru-RU" sz="2400" b="1" dirty="0" err="1" smtClean="0">
                <a:solidFill>
                  <a:schemeClr val="tx1"/>
                </a:solidFill>
              </a:rPr>
              <a:t>комуникационни</a:t>
            </a:r>
            <a:r>
              <a:rPr lang="ru-RU" sz="2400" b="1" dirty="0" smtClean="0">
                <a:solidFill>
                  <a:schemeClr val="tx1"/>
                </a:solidFill>
              </a:rPr>
              <a:t> мрежи;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- </a:t>
            </a:r>
            <a:r>
              <a:rPr lang="ru-RU" sz="2400" b="1" dirty="0" err="1" smtClean="0">
                <a:solidFill>
                  <a:schemeClr val="tx1"/>
                </a:solidFill>
              </a:rPr>
              <a:t>други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подобни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свързани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съвкупности</a:t>
            </a:r>
            <a:r>
              <a:rPr lang="ru-RU" sz="2400" b="1" dirty="0" smtClean="0">
                <a:solidFill>
                  <a:schemeClr val="tx1"/>
                </a:solidFill>
              </a:rPr>
              <a:t>;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- </a:t>
            </a:r>
            <a:r>
              <a:rPr lang="ru-RU" sz="2400" b="1" dirty="0" err="1" smtClean="0">
                <a:solidFill>
                  <a:schemeClr val="tx1"/>
                </a:solidFill>
              </a:rPr>
              <a:t>отделни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сборни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блокове</a:t>
            </a:r>
            <a:r>
              <a:rPr lang="ru-RU" sz="2400" b="1" dirty="0" smtClean="0">
                <a:solidFill>
                  <a:schemeClr val="tx1"/>
                </a:solidFill>
              </a:rPr>
              <a:t> (</a:t>
            </a:r>
            <a:r>
              <a:rPr lang="ru-RU" sz="2400" b="1" dirty="0" err="1" smtClean="0">
                <a:solidFill>
                  <a:schemeClr val="tx1"/>
                </a:solidFill>
              </a:rPr>
              <a:t>сектори</a:t>
            </a:r>
            <a:r>
              <a:rPr lang="ru-RU" sz="2400" b="1" dirty="0" smtClean="0">
                <a:solidFill>
                  <a:schemeClr val="tx1"/>
                </a:solidFill>
              </a:rPr>
              <a:t>), </a:t>
            </a:r>
            <a:r>
              <a:rPr lang="ru-RU" sz="2400" b="1" dirty="0" err="1" smtClean="0">
                <a:solidFill>
                  <a:schemeClr val="tx1"/>
                </a:solidFill>
              </a:rPr>
              <a:t>когато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са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обособени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като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един актив </a:t>
            </a:r>
            <a:r>
              <a:rPr lang="ru-RU" sz="2400" dirty="0" err="1" smtClean="0">
                <a:solidFill>
                  <a:schemeClr val="tx1"/>
                </a:solidFill>
              </a:rPr>
              <a:t>съгласно</a:t>
            </a:r>
            <a:r>
              <a:rPr lang="ru-RU" sz="2400" dirty="0" smtClean="0">
                <a:solidFill>
                  <a:schemeClr val="tx1"/>
                </a:solidFill>
              </a:rPr>
              <a:t> т. 16.15.6 от ДДС № 20/2004 г.; 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- </a:t>
            </a:r>
            <a:r>
              <a:rPr lang="ru-RU" sz="2400" b="1" dirty="0" err="1" smtClean="0">
                <a:solidFill>
                  <a:schemeClr val="tx1"/>
                </a:solidFill>
              </a:rPr>
              <a:t>групи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еднородни</a:t>
            </a:r>
            <a:r>
              <a:rPr lang="ru-RU" sz="2400" b="1" dirty="0" smtClean="0">
                <a:solidFill>
                  <a:schemeClr val="tx1"/>
                </a:solidFill>
              </a:rPr>
              <a:t> по вид и </a:t>
            </a:r>
            <a:r>
              <a:rPr lang="ru-RU" sz="2400" b="1" dirty="0" err="1" smtClean="0">
                <a:solidFill>
                  <a:schemeClr val="tx1"/>
                </a:solidFill>
              </a:rPr>
              <a:t>еднакви</a:t>
            </a:r>
            <a:r>
              <a:rPr lang="ru-RU" sz="2400" b="1" dirty="0" smtClean="0">
                <a:solidFill>
                  <a:schemeClr val="tx1"/>
                </a:solidFill>
              </a:rPr>
              <a:t> по </a:t>
            </a:r>
            <a:r>
              <a:rPr lang="ru-RU" sz="2400" b="1" dirty="0" err="1" smtClean="0">
                <a:solidFill>
                  <a:schemeClr val="tx1"/>
                </a:solidFill>
              </a:rPr>
              <a:t>стойност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амортизируеми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активи</a:t>
            </a:r>
            <a:r>
              <a:rPr lang="ru-RU" sz="2400" dirty="0" smtClean="0">
                <a:solidFill>
                  <a:schemeClr val="tx1"/>
                </a:solidFill>
              </a:rPr>
              <a:t> - </a:t>
            </a:r>
            <a:r>
              <a:rPr lang="ru-RU" sz="2400" dirty="0" err="1" smtClean="0">
                <a:solidFill>
                  <a:schemeClr val="tx1"/>
                </a:solidFill>
              </a:rPr>
              <a:t>когато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отделните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активи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са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придобити</a:t>
            </a:r>
            <a:r>
              <a:rPr lang="ru-RU" sz="2400" dirty="0" smtClean="0">
                <a:solidFill>
                  <a:schemeClr val="tx1"/>
                </a:solidFill>
              </a:rPr>
              <a:t> или </a:t>
            </a:r>
            <a:r>
              <a:rPr lang="ru-RU" sz="2400" dirty="0" err="1" smtClean="0">
                <a:solidFill>
                  <a:schemeClr val="tx1"/>
                </a:solidFill>
              </a:rPr>
              <a:t>въведени</a:t>
            </a:r>
            <a:r>
              <a:rPr lang="ru-RU" sz="2400" dirty="0" smtClean="0">
                <a:solidFill>
                  <a:schemeClr val="tx1"/>
                </a:solidFill>
              </a:rPr>
              <a:t> в </a:t>
            </a:r>
            <a:r>
              <a:rPr lang="ru-RU" sz="2400" dirty="0" err="1" smtClean="0">
                <a:solidFill>
                  <a:schemeClr val="tx1"/>
                </a:solidFill>
              </a:rPr>
              <a:t>употреба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в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рамките</a:t>
            </a:r>
            <a:r>
              <a:rPr lang="ru-RU" sz="2400" dirty="0" smtClean="0">
                <a:solidFill>
                  <a:schemeClr val="tx1"/>
                </a:solidFill>
              </a:rPr>
              <a:t> на </a:t>
            </a:r>
            <a:r>
              <a:rPr lang="ru-RU" sz="2400" dirty="0" err="1" smtClean="0">
                <a:solidFill>
                  <a:schemeClr val="tx1"/>
                </a:solidFill>
              </a:rPr>
              <a:t>месеца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респективно</a:t>
            </a:r>
            <a:r>
              <a:rPr lang="ru-RU" sz="2400" dirty="0" smtClean="0">
                <a:solidFill>
                  <a:schemeClr val="tx1"/>
                </a:solidFill>
              </a:rPr>
              <a:t> – в </a:t>
            </a:r>
            <a:r>
              <a:rPr lang="ru-RU" sz="2400" dirty="0" err="1" smtClean="0">
                <a:solidFill>
                  <a:schemeClr val="tx1"/>
                </a:solidFill>
              </a:rPr>
              <a:t>рамките</a:t>
            </a:r>
            <a:r>
              <a:rPr lang="ru-RU" sz="2400" dirty="0" smtClean="0">
                <a:solidFill>
                  <a:schemeClr val="tx1"/>
                </a:solidFill>
              </a:rPr>
              <a:t> на </a:t>
            </a:r>
            <a:r>
              <a:rPr lang="ru-RU" sz="2400" dirty="0" err="1" smtClean="0">
                <a:solidFill>
                  <a:schemeClr val="tx1"/>
                </a:solidFill>
              </a:rPr>
              <a:t>отчетното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тримесечие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когато</a:t>
            </a:r>
            <a:r>
              <a:rPr lang="ru-RU" sz="2400" dirty="0" smtClean="0">
                <a:solidFill>
                  <a:schemeClr val="tx1"/>
                </a:solidFill>
              </a:rPr>
              <a:t> за </a:t>
            </a:r>
            <a:r>
              <a:rPr lang="ru-RU" sz="2400" dirty="0" err="1" smtClean="0">
                <a:solidFill>
                  <a:schemeClr val="tx1"/>
                </a:solidFill>
              </a:rPr>
              <a:t>такива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активи</a:t>
            </a:r>
            <a:r>
              <a:rPr lang="ru-RU" sz="2400" dirty="0" smtClean="0">
                <a:solidFill>
                  <a:schemeClr val="tx1"/>
                </a:solidFill>
              </a:rPr>
              <a:t> е приложена </a:t>
            </a:r>
            <a:r>
              <a:rPr lang="ru-RU" sz="2400" dirty="0" err="1" smtClean="0">
                <a:solidFill>
                  <a:schemeClr val="tx1"/>
                </a:solidFill>
              </a:rPr>
              <a:t>възможността</a:t>
            </a:r>
            <a:r>
              <a:rPr lang="ru-RU" sz="2400" dirty="0" smtClean="0">
                <a:solidFill>
                  <a:schemeClr val="tx1"/>
                </a:solidFill>
              </a:rPr>
              <a:t> по т. 37; 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- </a:t>
            </a:r>
            <a:r>
              <a:rPr lang="ru-RU" sz="2400" b="1" dirty="0" err="1" smtClean="0">
                <a:solidFill>
                  <a:schemeClr val="tx1"/>
                </a:solidFill>
              </a:rPr>
              <a:t>други</a:t>
            </a:r>
            <a:r>
              <a:rPr lang="ru-RU" sz="2400" b="1" dirty="0" smtClean="0">
                <a:solidFill>
                  <a:schemeClr val="tx1"/>
                </a:solidFill>
              </a:rPr>
              <a:t> конфигурации от </a:t>
            </a:r>
            <a:r>
              <a:rPr lang="ru-RU" sz="2400" b="1" dirty="0" err="1" smtClean="0">
                <a:solidFill>
                  <a:schemeClr val="tx1"/>
                </a:solidFill>
              </a:rPr>
              <a:t>активи</a:t>
            </a:r>
            <a:r>
              <a:rPr lang="ru-RU" sz="2400" b="1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определени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със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стандартите</a:t>
            </a:r>
            <a:r>
              <a:rPr lang="ru-RU" sz="2400" dirty="0" smtClean="0">
                <a:solidFill>
                  <a:schemeClr val="tx1"/>
                </a:solidFill>
              </a:rPr>
              <a:t> и/или </a:t>
            </a:r>
            <a:r>
              <a:rPr lang="ru-RU" sz="2400" dirty="0" err="1" smtClean="0">
                <a:solidFill>
                  <a:schemeClr val="tx1"/>
                </a:solidFill>
              </a:rPr>
              <a:t>указанията</a:t>
            </a:r>
            <a:r>
              <a:rPr lang="ru-RU" sz="2400" dirty="0" smtClean="0">
                <a:solidFill>
                  <a:schemeClr val="tx1"/>
                </a:solidFill>
              </a:rPr>
              <a:t> по чл. 164, ал. 1 и 3 от ЗПФ.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27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4294967295"/>
          </p:nvPr>
        </p:nvSpPr>
        <p:spPr>
          <a:xfrm>
            <a:off x="285720" y="357166"/>
            <a:ext cx="8643998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bg-BG" b="1" dirty="0" smtClean="0"/>
              <a:t> </a:t>
            </a:r>
            <a:r>
              <a:rPr lang="bg-BG" b="1" dirty="0" smtClean="0">
                <a:solidFill>
                  <a:schemeClr val="tx1"/>
                </a:solidFill>
              </a:rPr>
              <a:t>      Бюджетните организации </a:t>
            </a:r>
            <a:r>
              <a:rPr lang="bg-BG" dirty="0" smtClean="0">
                <a:solidFill>
                  <a:schemeClr val="tx1"/>
                </a:solidFill>
              </a:rPr>
              <a:t>разработват и утвърждават амортизационен план </a:t>
            </a:r>
            <a:r>
              <a:rPr lang="bg-BG" b="1" dirty="0" smtClean="0">
                <a:solidFill>
                  <a:schemeClr val="tx1"/>
                </a:solidFill>
              </a:rPr>
              <a:t>за </a:t>
            </a:r>
            <a:r>
              <a:rPr lang="bg-BG" b="1" u="sng" dirty="0" smtClean="0">
                <a:solidFill>
                  <a:schemeClr val="tx1"/>
                </a:solidFill>
              </a:rPr>
              <a:t>всеки </a:t>
            </a:r>
            <a:r>
              <a:rPr lang="bg-BG" b="1" u="sng" dirty="0" err="1" smtClean="0">
                <a:solidFill>
                  <a:schemeClr val="tx1"/>
                </a:solidFill>
              </a:rPr>
              <a:t>амортизируем</a:t>
            </a:r>
            <a:r>
              <a:rPr lang="bg-BG" b="1" u="sng" dirty="0" smtClean="0">
                <a:solidFill>
                  <a:schemeClr val="tx1"/>
                </a:solidFill>
              </a:rPr>
              <a:t> актив или за групи еднородни по вид и еднакви по стойност </a:t>
            </a:r>
            <a:r>
              <a:rPr lang="bg-BG" dirty="0" err="1" smtClean="0">
                <a:solidFill>
                  <a:schemeClr val="tx1"/>
                </a:solidFill>
              </a:rPr>
              <a:t>амортизируеми</a:t>
            </a:r>
            <a:r>
              <a:rPr lang="bg-BG" dirty="0" smtClean="0">
                <a:solidFill>
                  <a:schemeClr val="tx1"/>
                </a:solidFill>
              </a:rPr>
              <a:t> активи. 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	Планът съдържа следния </a:t>
            </a:r>
            <a:r>
              <a:rPr lang="bg-BG" b="1" i="1" u="sng" dirty="0" smtClean="0">
                <a:solidFill>
                  <a:schemeClr val="tx1"/>
                </a:solidFill>
              </a:rPr>
              <a:t>минимален брой </a:t>
            </a:r>
            <a:r>
              <a:rPr lang="bg-BG" b="1" i="1" dirty="0" smtClean="0">
                <a:solidFill>
                  <a:schemeClr val="tx1"/>
                </a:solidFill>
              </a:rPr>
              <a:t>реквизити: 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	- дата на придобиване; 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	- дата на въвеждане в експлоатация; 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	- срок на годност;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	- отчетна стойност;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	-  остатъчна стойност; 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	- </a:t>
            </a:r>
            <a:r>
              <a:rPr lang="bg-BG" dirty="0" err="1" smtClean="0">
                <a:solidFill>
                  <a:schemeClr val="tx1"/>
                </a:solidFill>
              </a:rPr>
              <a:t>амортизируема</a:t>
            </a:r>
            <a:r>
              <a:rPr lang="bg-BG" dirty="0" smtClean="0">
                <a:solidFill>
                  <a:schemeClr val="tx1"/>
                </a:solidFill>
              </a:rPr>
              <a:t> стойност; 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	- метод на амортизация;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	-  амортизационна норма; 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	- годишна амортизационна квота; 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	- дата на извеждане от употреба; </a:t>
            </a:r>
          </a:p>
          <a:p>
            <a:pPr algn="just">
              <a:buFontTx/>
              <a:buChar char="-"/>
            </a:pPr>
            <a:r>
              <a:rPr lang="bg-BG" dirty="0" smtClean="0">
                <a:solidFill>
                  <a:schemeClr val="tx1"/>
                </a:solidFill>
              </a:rPr>
              <a:t>- година на промяна на метода за амортизация или на полезния срок на годност – </a:t>
            </a:r>
            <a:r>
              <a:rPr lang="bg-BG" b="1" i="1" dirty="0" smtClean="0">
                <a:solidFill>
                  <a:schemeClr val="tx1"/>
                </a:solidFill>
              </a:rPr>
              <a:t>по изключение!</a:t>
            </a:r>
          </a:p>
          <a:p>
            <a:pPr algn="just">
              <a:buFontTx/>
              <a:buChar char="-"/>
            </a:pPr>
            <a:r>
              <a:rPr lang="bg-BG" b="1" i="1" dirty="0" smtClean="0">
                <a:solidFill>
                  <a:schemeClr val="tx1"/>
                </a:solidFill>
              </a:rPr>
              <a:t>------------------------------------------------------------</a:t>
            </a:r>
          </a:p>
          <a:p>
            <a:pPr algn="just">
              <a:buFontTx/>
              <a:buChar char="-"/>
            </a:pPr>
            <a:r>
              <a:rPr lang="bg-BG" b="1" i="1" dirty="0" smtClean="0">
                <a:solidFill>
                  <a:schemeClr val="tx1"/>
                </a:solidFill>
              </a:rPr>
              <a:t>Други допълнителни реквизити </a:t>
            </a:r>
            <a:r>
              <a:rPr lang="bg-BG" dirty="0" smtClean="0">
                <a:solidFill>
                  <a:schemeClr val="tx1"/>
                </a:solidFill>
              </a:rPr>
              <a:t>– </a:t>
            </a:r>
            <a:r>
              <a:rPr lang="bg-BG" b="1" i="1" dirty="0" smtClean="0">
                <a:solidFill>
                  <a:schemeClr val="tx1"/>
                </a:solidFill>
              </a:rPr>
              <a:t>Наименование на ДА, инвентарен номер,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bg-BG" b="1" i="1" dirty="0" smtClean="0">
                <a:solidFill>
                  <a:schemeClr val="tx1"/>
                </a:solidFill>
              </a:rPr>
              <a:t>акумулирана амортизация, балансова стойност и др.</a:t>
            </a:r>
          </a:p>
          <a:p>
            <a:pPr algn="just">
              <a:buFontTx/>
              <a:buChar char="-"/>
            </a:pPr>
            <a:endParaRPr lang="bg-B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b="1" dirty="0" smtClean="0">
                <a:solidFill>
                  <a:schemeClr val="tx1"/>
                </a:solidFill>
              </a:rPr>
              <a:t>     </a:t>
            </a:r>
            <a:r>
              <a:rPr lang="bg-BG" dirty="0" smtClean="0">
                <a:solidFill>
                  <a:schemeClr val="tx1"/>
                </a:solidFill>
              </a:rPr>
              <a:t>Информацията, необходима за попълване на амортизационния план, се получава </a:t>
            </a:r>
            <a:r>
              <a:rPr lang="bg-BG" b="1" i="1" dirty="0" smtClean="0">
                <a:solidFill>
                  <a:schemeClr val="tx1"/>
                </a:solidFill>
              </a:rPr>
              <a:t>от аналитичните сметки </a:t>
            </a:r>
            <a:r>
              <a:rPr lang="bg-BG" dirty="0" smtClean="0">
                <a:solidFill>
                  <a:schemeClr val="tx1"/>
                </a:solidFill>
              </a:rPr>
              <a:t>за съответния </a:t>
            </a:r>
            <a:r>
              <a:rPr lang="bg-BG" dirty="0" err="1" smtClean="0">
                <a:solidFill>
                  <a:schemeClr val="tx1"/>
                </a:solidFill>
              </a:rPr>
              <a:t>амортизируем</a:t>
            </a:r>
            <a:r>
              <a:rPr lang="bg-BG" dirty="0" smtClean="0">
                <a:solidFill>
                  <a:schemeClr val="tx1"/>
                </a:solidFill>
              </a:rPr>
              <a:t> актив. </a:t>
            </a:r>
            <a:r>
              <a:rPr lang="bg-BG" b="1" dirty="0" smtClean="0">
                <a:solidFill>
                  <a:schemeClr val="tx1"/>
                </a:solidFill>
              </a:rPr>
              <a:t>          </a:t>
            </a:r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28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4294967295"/>
          </p:nvPr>
        </p:nvSpPr>
        <p:spPr>
          <a:xfrm>
            <a:off x="107504" y="116632"/>
            <a:ext cx="8822214" cy="655272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bg-BG" b="1" dirty="0" smtClean="0"/>
              <a:t> </a:t>
            </a:r>
            <a:r>
              <a:rPr lang="bg-BG" sz="3000" dirty="0" smtClean="0">
                <a:solidFill>
                  <a:schemeClr val="tx1"/>
                </a:solidFill>
              </a:rPr>
              <a:t>Въз основа на индивидуалните амортизационни планове за всеки </a:t>
            </a:r>
            <a:r>
              <a:rPr lang="bg-BG" sz="3000" dirty="0" err="1" smtClean="0">
                <a:solidFill>
                  <a:schemeClr val="tx1"/>
                </a:solidFill>
              </a:rPr>
              <a:t>амортизируем</a:t>
            </a:r>
            <a:r>
              <a:rPr lang="bg-BG" sz="3000" dirty="0" smtClean="0">
                <a:solidFill>
                  <a:schemeClr val="tx1"/>
                </a:solidFill>
              </a:rPr>
              <a:t> актив се съставя </a:t>
            </a:r>
            <a:r>
              <a:rPr lang="bg-BG" sz="3000" b="1" dirty="0" smtClean="0">
                <a:solidFill>
                  <a:schemeClr val="tx1"/>
                </a:solidFill>
              </a:rPr>
              <a:t>обобщен амортизационен план </a:t>
            </a:r>
            <a:r>
              <a:rPr lang="bg-BG" sz="3000" dirty="0" smtClean="0">
                <a:solidFill>
                  <a:schemeClr val="tx1"/>
                </a:solidFill>
              </a:rPr>
              <a:t>за отчетния период за всички </a:t>
            </a:r>
            <a:r>
              <a:rPr lang="bg-BG" sz="3000" dirty="0" err="1" smtClean="0">
                <a:solidFill>
                  <a:schemeClr val="tx1"/>
                </a:solidFill>
              </a:rPr>
              <a:t>амортизируеми</a:t>
            </a:r>
            <a:r>
              <a:rPr lang="bg-BG" sz="3000" dirty="0" smtClean="0">
                <a:solidFill>
                  <a:schemeClr val="tx1"/>
                </a:solidFill>
              </a:rPr>
              <a:t> дълготрайни материални и нематериални активи със следното съдържание: </a:t>
            </a:r>
          </a:p>
          <a:p>
            <a:pPr algn="just">
              <a:buNone/>
            </a:pPr>
            <a:r>
              <a:rPr lang="bg-BG" sz="3000" dirty="0" smtClean="0">
                <a:solidFill>
                  <a:schemeClr val="tx1"/>
                </a:solidFill>
              </a:rPr>
              <a:t>- номер по ред;</a:t>
            </a:r>
            <a:endParaRPr lang="bg-BG" sz="3000" i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3000" dirty="0" smtClean="0">
                <a:solidFill>
                  <a:schemeClr val="tx1"/>
                </a:solidFill>
              </a:rPr>
              <a:t>- номер на групата (класа)</a:t>
            </a:r>
            <a:r>
              <a:rPr lang="bg-BG" sz="3000" i="1" dirty="0" smtClean="0">
                <a:solidFill>
                  <a:schemeClr val="tx1"/>
                </a:solidFill>
              </a:rPr>
              <a:t>;</a:t>
            </a:r>
          </a:p>
          <a:p>
            <a:pPr algn="just">
              <a:buNone/>
            </a:pPr>
            <a:r>
              <a:rPr lang="bg-BG" sz="3000" dirty="0" smtClean="0">
                <a:solidFill>
                  <a:schemeClr val="tx1"/>
                </a:solidFill>
              </a:rPr>
              <a:t>-наименование;</a:t>
            </a:r>
            <a:endParaRPr lang="bg-BG" sz="3000" i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3000" dirty="0" smtClean="0">
                <a:solidFill>
                  <a:schemeClr val="tx1"/>
                </a:solidFill>
              </a:rPr>
              <a:t>- инвентарен номер на актива;</a:t>
            </a:r>
            <a:r>
              <a:rPr lang="bg-BG" sz="3000" i="1" dirty="0" smtClean="0">
                <a:solidFill>
                  <a:schemeClr val="tx1"/>
                </a:solidFill>
              </a:rPr>
              <a:t> </a:t>
            </a:r>
          </a:p>
          <a:p>
            <a:pPr algn="just">
              <a:buNone/>
            </a:pPr>
            <a:r>
              <a:rPr lang="bg-BG" sz="3000" dirty="0" smtClean="0">
                <a:solidFill>
                  <a:schemeClr val="tx1"/>
                </a:solidFill>
              </a:rPr>
              <a:t>- отчетна стойност на актива;</a:t>
            </a:r>
            <a:endParaRPr lang="bg-BG" sz="3000" i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3000" dirty="0" smtClean="0">
                <a:solidFill>
                  <a:schemeClr val="tx1"/>
                </a:solidFill>
              </a:rPr>
              <a:t>- годишна амортизационна квота; </a:t>
            </a:r>
          </a:p>
          <a:p>
            <a:pPr algn="just">
              <a:buNone/>
            </a:pPr>
            <a:r>
              <a:rPr lang="bg-BG" sz="3000" dirty="0" smtClean="0">
                <a:solidFill>
                  <a:schemeClr val="tx1"/>
                </a:solidFill>
              </a:rPr>
              <a:t>      общо;</a:t>
            </a:r>
            <a:endParaRPr lang="bg-BG" sz="3000" i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3000" dirty="0" smtClean="0">
                <a:solidFill>
                  <a:schemeClr val="tx1"/>
                </a:solidFill>
              </a:rPr>
              <a:t>      по месеци;</a:t>
            </a:r>
            <a:r>
              <a:rPr lang="bg-BG" sz="3000" i="1" dirty="0" smtClean="0">
                <a:solidFill>
                  <a:schemeClr val="tx1"/>
                </a:solidFill>
              </a:rPr>
              <a:t> </a:t>
            </a:r>
          </a:p>
          <a:p>
            <a:pPr algn="just">
              <a:buNone/>
            </a:pPr>
            <a:r>
              <a:rPr lang="bg-BG" sz="3000" dirty="0" smtClean="0">
                <a:solidFill>
                  <a:schemeClr val="tx1"/>
                </a:solidFill>
              </a:rPr>
              <a:t> - акумулирана амортизация;</a:t>
            </a:r>
            <a:endParaRPr lang="bg-BG" sz="3000" i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3000" dirty="0" smtClean="0">
                <a:solidFill>
                  <a:schemeClr val="tx1"/>
                </a:solidFill>
              </a:rPr>
              <a:t>- балансова стойност</a:t>
            </a:r>
            <a:r>
              <a:rPr lang="bg-BG" sz="3000" i="1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29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bg-BG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Разграничаване на понятията </a:t>
            </a:r>
            <a:r>
              <a:rPr lang="bg-BG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обезценка</a:t>
            </a:r>
            <a:r>
              <a:rPr lang="bg-BG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преоценка и амортизации.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неамортизируеми</a:t>
            </a:r>
            <a:r>
              <a:rPr lang="bg-BG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активи</a:t>
            </a:r>
            <a:endParaRPr lang="bg-BG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1357298"/>
            <a:ext cx="8686800" cy="492922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268288" algn="just">
              <a:buNone/>
            </a:pPr>
            <a:endParaRPr lang="bg-BG" b="1" dirty="0" smtClean="0">
              <a:solidFill>
                <a:schemeClr val="tx1"/>
              </a:solidFill>
            </a:endParaRPr>
          </a:p>
          <a:p>
            <a:pPr marL="0" indent="268288" algn="just">
              <a:buNone/>
            </a:pPr>
            <a:r>
              <a:rPr lang="bg-BG" sz="3400" b="1" u="sng" dirty="0" smtClean="0">
                <a:solidFill>
                  <a:schemeClr val="tx1"/>
                </a:solidFill>
              </a:rPr>
              <a:t>ОБЕЗЦЕНКА</a:t>
            </a:r>
            <a:r>
              <a:rPr lang="bg-BG" sz="3400" b="1" dirty="0" smtClean="0">
                <a:solidFill>
                  <a:schemeClr val="tx1"/>
                </a:solidFill>
              </a:rPr>
              <a:t> </a:t>
            </a:r>
            <a:r>
              <a:rPr lang="en-US" sz="3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3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ДДС № 20 от 2004 г.</a:t>
            </a:r>
            <a:r>
              <a:rPr lang="en-US" sz="3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bg-BG" sz="3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68288" algn="just">
              <a:buNone/>
            </a:pPr>
            <a:r>
              <a:rPr lang="ru-RU" sz="3400" b="1" dirty="0" err="1" smtClean="0">
                <a:solidFill>
                  <a:schemeClr val="tx1"/>
                </a:solidFill>
              </a:rPr>
              <a:t>Обезценката</a:t>
            </a:r>
            <a:r>
              <a:rPr lang="ru-RU" sz="3400" b="1" dirty="0" smtClean="0">
                <a:solidFill>
                  <a:schemeClr val="tx1"/>
                </a:solidFill>
              </a:rPr>
              <a:t> </a:t>
            </a:r>
            <a:r>
              <a:rPr lang="ru-RU" sz="3400" b="1" dirty="0" err="1" smtClean="0">
                <a:solidFill>
                  <a:schemeClr val="tx1"/>
                </a:solidFill>
              </a:rPr>
              <a:t>измерва</a:t>
            </a:r>
            <a:r>
              <a:rPr lang="ru-RU" sz="3400" b="1" dirty="0" smtClean="0">
                <a:solidFill>
                  <a:schemeClr val="tx1"/>
                </a:solidFill>
              </a:rPr>
              <a:t> </a:t>
            </a:r>
            <a:r>
              <a:rPr lang="ru-RU" sz="3400" b="1" i="1" dirty="0" err="1" smtClean="0">
                <a:solidFill>
                  <a:schemeClr val="tx1"/>
                </a:solidFill>
              </a:rPr>
              <a:t>евентуалната</a:t>
            </a:r>
            <a:r>
              <a:rPr lang="ru-RU" sz="3400" b="1" i="1" dirty="0" smtClean="0">
                <a:solidFill>
                  <a:schemeClr val="tx1"/>
                </a:solidFill>
              </a:rPr>
              <a:t> </a:t>
            </a:r>
            <a:r>
              <a:rPr lang="ru-RU" sz="3400" b="1" i="1" dirty="0" err="1" smtClean="0">
                <a:solidFill>
                  <a:schemeClr val="tx1"/>
                </a:solidFill>
              </a:rPr>
              <a:t>загуба</a:t>
            </a:r>
            <a:r>
              <a:rPr lang="ru-RU" sz="3400" b="1" i="1" dirty="0" smtClean="0">
                <a:solidFill>
                  <a:schemeClr val="tx1"/>
                </a:solidFill>
              </a:rPr>
              <a:t> от </a:t>
            </a:r>
            <a:r>
              <a:rPr lang="ru-RU" sz="3400" b="1" i="1" dirty="0" err="1" smtClean="0">
                <a:solidFill>
                  <a:schemeClr val="tx1"/>
                </a:solidFill>
              </a:rPr>
              <a:t>държането</a:t>
            </a:r>
            <a:r>
              <a:rPr lang="ru-RU" sz="3400" b="1" i="1" dirty="0" smtClean="0">
                <a:solidFill>
                  <a:schemeClr val="tx1"/>
                </a:solidFill>
              </a:rPr>
              <a:t> на актива </a:t>
            </a:r>
            <a:r>
              <a:rPr lang="ru-RU" sz="3400" b="1" dirty="0" smtClean="0">
                <a:solidFill>
                  <a:schemeClr val="tx1"/>
                </a:solidFill>
              </a:rPr>
              <a:t>в </a:t>
            </a:r>
            <a:r>
              <a:rPr lang="ru-RU" sz="3400" b="1" dirty="0" err="1" smtClean="0">
                <a:solidFill>
                  <a:schemeClr val="tx1"/>
                </a:solidFill>
              </a:rPr>
              <a:t>резултат</a:t>
            </a:r>
            <a:r>
              <a:rPr lang="ru-RU" sz="3400" b="1" dirty="0" smtClean="0">
                <a:solidFill>
                  <a:schemeClr val="tx1"/>
                </a:solidFill>
              </a:rPr>
              <a:t> на множество </a:t>
            </a:r>
            <a:r>
              <a:rPr lang="ru-RU" sz="3400" b="1" dirty="0" err="1" smtClean="0">
                <a:solidFill>
                  <a:schemeClr val="tx1"/>
                </a:solidFill>
              </a:rPr>
              <a:t>фактори</a:t>
            </a:r>
            <a:r>
              <a:rPr lang="ru-RU" sz="3400" b="1" dirty="0" smtClean="0">
                <a:solidFill>
                  <a:schemeClr val="tx1"/>
                </a:solidFill>
              </a:rPr>
              <a:t> и причини. </a:t>
            </a:r>
          </a:p>
          <a:p>
            <a:pPr marL="0" indent="268288" algn="just">
              <a:buNone/>
            </a:pPr>
            <a:r>
              <a:rPr lang="ru-RU" sz="3400" dirty="0" err="1" smtClean="0">
                <a:solidFill>
                  <a:schemeClr val="tx1"/>
                </a:solidFill>
              </a:rPr>
              <a:t>Счетоводната</a:t>
            </a:r>
            <a:r>
              <a:rPr lang="ru-RU" sz="3400" dirty="0" smtClean="0">
                <a:solidFill>
                  <a:schemeClr val="tx1"/>
                </a:solidFill>
              </a:rPr>
              <a:t> </a:t>
            </a:r>
            <a:r>
              <a:rPr lang="ru-RU" sz="3400" b="1" i="1" dirty="0" err="1" smtClean="0">
                <a:solidFill>
                  <a:schemeClr val="tx1"/>
                </a:solidFill>
              </a:rPr>
              <a:t>загуба</a:t>
            </a:r>
            <a:r>
              <a:rPr lang="ru-RU" sz="3400" b="1" i="1" dirty="0" smtClean="0">
                <a:solidFill>
                  <a:schemeClr val="tx1"/>
                </a:solidFill>
              </a:rPr>
              <a:t> от </a:t>
            </a:r>
            <a:r>
              <a:rPr lang="ru-RU" sz="3400" b="1" i="1" dirty="0" err="1" smtClean="0">
                <a:solidFill>
                  <a:schemeClr val="tx1"/>
                </a:solidFill>
              </a:rPr>
              <a:t>обезценка</a:t>
            </a:r>
            <a:r>
              <a:rPr lang="ru-RU" sz="3400" b="1" i="1" dirty="0" smtClean="0">
                <a:solidFill>
                  <a:schemeClr val="tx1"/>
                </a:solidFill>
              </a:rPr>
              <a:t> </a:t>
            </a:r>
            <a:r>
              <a:rPr lang="en-US" sz="3400" dirty="0" smtClean="0">
                <a:solidFill>
                  <a:schemeClr val="tx1"/>
                </a:solidFill>
              </a:rPr>
              <a:t>e </a:t>
            </a:r>
            <a:r>
              <a:rPr lang="bg-BG" sz="3400" b="1" i="1" dirty="0" smtClean="0">
                <a:solidFill>
                  <a:schemeClr val="tx1"/>
                </a:solidFill>
              </a:rPr>
              <a:t>сумата, с която текущата балансова стойност на актива превишава неговата възстановима стойност. </a:t>
            </a:r>
            <a:endParaRPr lang="en-US" sz="3400" b="1" i="1" dirty="0" smtClean="0">
              <a:solidFill>
                <a:schemeClr val="tx1"/>
              </a:solidFill>
            </a:endParaRPr>
          </a:p>
          <a:p>
            <a:pPr marL="0" indent="268288" algn="just">
              <a:buNone/>
            </a:pPr>
            <a:r>
              <a:rPr lang="bg-BG" sz="3400" dirty="0" smtClean="0">
                <a:solidFill>
                  <a:schemeClr val="tx1"/>
                </a:solidFill>
              </a:rPr>
              <a:t>Съгласно т</a:t>
            </a:r>
            <a:r>
              <a:rPr lang="bg-BG" sz="3400" b="1" dirty="0" smtClean="0">
                <a:solidFill>
                  <a:schemeClr val="tx1"/>
                </a:solidFill>
              </a:rPr>
              <a:t>. 36.1.1 </a:t>
            </a:r>
            <a:r>
              <a:rPr lang="bg-BG" sz="3400" i="1" dirty="0" smtClean="0">
                <a:solidFill>
                  <a:schemeClr val="tx1"/>
                </a:solidFill>
              </a:rPr>
              <a:t>“</a:t>
            </a:r>
            <a:r>
              <a:rPr lang="ru-RU" sz="3400" i="1" dirty="0" smtClean="0">
                <a:solidFill>
                  <a:schemeClr val="tx1"/>
                </a:solidFill>
              </a:rPr>
              <a:t>За </a:t>
            </a:r>
            <a:r>
              <a:rPr lang="ru-RU" sz="3400" b="1" i="1" dirty="0" err="1" smtClean="0">
                <a:solidFill>
                  <a:schemeClr val="tx1"/>
                </a:solidFill>
              </a:rPr>
              <a:t>текуща</a:t>
            </a:r>
            <a:r>
              <a:rPr lang="ru-RU" sz="3400" b="1" i="1" dirty="0" smtClean="0">
                <a:solidFill>
                  <a:schemeClr val="tx1"/>
                </a:solidFill>
              </a:rPr>
              <a:t> </a:t>
            </a:r>
            <a:r>
              <a:rPr lang="ru-RU" sz="3400" b="1" i="1" dirty="0" err="1" smtClean="0">
                <a:solidFill>
                  <a:schemeClr val="tx1"/>
                </a:solidFill>
              </a:rPr>
              <a:t>възстановима</a:t>
            </a:r>
            <a:r>
              <a:rPr lang="ru-RU" sz="3400" b="1" i="1" dirty="0" smtClean="0">
                <a:solidFill>
                  <a:schemeClr val="tx1"/>
                </a:solidFill>
              </a:rPr>
              <a:t> </a:t>
            </a:r>
            <a:r>
              <a:rPr lang="ru-RU" sz="3400" i="1" dirty="0" err="1" smtClean="0">
                <a:solidFill>
                  <a:schemeClr val="tx1"/>
                </a:solidFill>
              </a:rPr>
              <a:t>стойност</a:t>
            </a:r>
            <a:r>
              <a:rPr lang="ru-RU" sz="3400" i="1" dirty="0" smtClean="0">
                <a:solidFill>
                  <a:schemeClr val="tx1"/>
                </a:solidFill>
              </a:rPr>
              <a:t> на </a:t>
            </a:r>
            <a:r>
              <a:rPr lang="ru-RU" sz="3400" i="1" dirty="0" err="1" smtClean="0">
                <a:solidFill>
                  <a:schemeClr val="tx1"/>
                </a:solidFill>
              </a:rPr>
              <a:t>тези</a:t>
            </a:r>
            <a:r>
              <a:rPr lang="ru-RU" sz="3400" i="1" dirty="0" smtClean="0">
                <a:solidFill>
                  <a:schemeClr val="tx1"/>
                </a:solidFill>
              </a:rPr>
              <a:t> </a:t>
            </a:r>
            <a:r>
              <a:rPr lang="ru-RU" sz="3400" i="1" dirty="0" err="1" smtClean="0">
                <a:solidFill>
                  <a:schemeClr val="tx1"/>
                </a:solidFill>
              </a:rPr>
              <a:t>активи</a:t>
            </a:r>
            <a:r>
              <a:rPr lang="ru-RU" sz="3400" i="1" dirty="0" smtClean="0">
                <a:solidFill>
                  <a:schemeClr val="tx1"/>
                </a:solidFill>
              </a:rPr>
              <a:t> се приема </a:t>
            </a:r>
            <a:r>
              <a:rPr lang="ru-RU" sz="3400" i="1" dirty="0" err="1" smtClean="0">
                <a:solidFill>
                  <a:schemeClr val="tx1"/>
                </a:solidFill>
              </a:rPr>
              <a:t>справедливата</a:t>
            </a:r>
            <a:r>
              <a:rPr lang="ru-RU" sz="3400" i="1" dirty="0" smtClean="0">
                <a:solidFill>
                  <a:schemeClr val="tx1"/>
                </a:solidFill>
              </a:rPr>
              <a:t> им </a:t>
            </a:r>
            <a:r>
              <a:rPr lang="ru-RU" sz="3400" i="1" dirty="0" err="1" smtClean="0">
                <a:solidFill>
                  <a:schemeClr val="tx1"/>
                </a:solidFill>
              </a:rPr>
              <a:t>стойност</a:t>
            </a:r>
            <a:r>
              <a:rPr lang="ru-RU" sz="3400" i="1" dirty="0" smtClean="0">
                <a:solidFill>
                  <a:schemeClr val="tx1"/>
                </a:solidFill>
              </a:rPr>
              <a:t>, </a:t>
            </a:r>
            <a:r>
              <a:rPr lang="ru-RU" sz="3400" i="1" dirty="0" err="1" smtClean="0">
                <a:solidFill>
                  <a:schemeClr val="tx1"/>
                </a:solidFill>
              </a:rPr>
              <a:t>като</a:t>
            </a:r>
            <a:r>
              <a:rPr lang="ru-RU" sz="3400" i="1" dirty="0" smtClean="0">
                <a:solidFill>
                  <a:schemeClr val="tx1"/>
                </a:solidFill>
              </a:rPr>
              <a:t> за </a:t>
            </a:r>
            <a:r>
              <a:rPr lang="ru-RU" sz="3400" i="1" dirty="0" err="1" smtClean="0">
                <a:solidFill>
                  <a:schemeClr val="tx1"/>
                </a:solidFill>
              </a:rPr>
              <a:t>нейна</a:t>
            </a:r>
            <a:r>
              <a:rPr lang="ru-RU" sz="3400" i="1" dirty="0" smtClean="0">
                <a:solidFill>
                  <a:schemeClr val="tx1"/>
                </a:solidFill>
              </a:rPr>
              <a:t> индикация </a:t>
            </a:r>
            <a:r>
              <a:rPr lang="ru-RU" sz="3400" i="1" dirty="0" err="1" smtClean="0">
                <a:solidFill>
                  <a:schemeClr val="tx1"/>
                </a:solidFill>
              </a:rPr>
              <a:t>може</a:t>
            </a:r>
            <a:r>
              <a:rPr lang="ru-RU" sz="3400" i="1" dirty="0" smtClean="0">
                <a:solidFill>
                  <a:schemeClr val="tx1"/>
                </a:solidFill>
              </a:rPr>
              <a:t> да се </a:t>
            </a:r>
            <a:r>
              <a:rPr lang="ru-RU" sz="3400" i="1" dirty="0" err="1" smtClean="0">
                <a:solidFill>
                  <a:schemeClr val="tx1"/>
                </a:solidFill>
              </a:rPr>
              <a:t>ползва</a:t>
            </a:r>
            <a:r>
              <a:rPr lang="ru-RU" sz="3400" i="1" dirty="0" smtClean="0">
                <a:solidFill>
                  <a:schemeClr val="tx1"/>
                </a:solidFill>
              </a:rPr>
              <a:t> и </a:t>
            </a:r>
            <a:r>
              <a:rPr lang="ru-RU" sz="3400" i="1" dirty="0" err="1" smtClean="0">
                <a:solidFill>
                  <a:schemeClr val="tx1"/>
                </a:solidFill>
              </a:rPr>
              <a:t>текущата</a:t>
            </a:r>
            <a:r>
              <a:rPr lang="ru-RU" sz="3400" i="1" dirty="0" smtClean="0">
                <a:solidFill>
                  <a:schemeClr val="tx1"/>
                </a:solidFill>
              </a:rPr>
              <a:t> </a:t>
            </a:r>
            <a:r>
              <a:rPr lang="ru-RU" sz="3400" i="1" dirty="0" err="1" smtClean="0">
                <a:solidFill>
                  <a:schemeClr val="tx1"/>
                </a:solidFill>
              </a:rPr>
              <a:t>покупна</a:t>
            </a:r>
            <a:r>
              <a:rPr lang="ru-RU" sz="3400" i="1" dirty="0" smtClean="0">
                <a:solidFill>
                  <a:schemeClr val="tx1"/>
                </a:solidFill>
              </a:rPr>
              <a:t> цена на сходен актив </a:t>
            </a:r>
            <a:r>
              <a:rPr lang="ru-RU" sz="3400" i="1" dirty="0" err="1" smtClean="0">
                <a:solidFill>
                  <a:schemeClr val="tx1"/>
                </a:solidFill>
              </a:rPr>
              <a:t>със</a:t>
            </a:r>
            <a:r>
              <a:rPr lang="ru-RU" sz="3400" i="1" dirty="0" smtClean="0">
                <a:solidFill>
                  <a:schemeClr val="tx1"/>
                </a:solidFill>
              </a:rPr>
              <a:t> </a:t>
            </a:r>
            <a:r>
              <a:rPr lang="ru-RU" sz="3400" i="1" dirty="0" err="1" smtClean="0">
                <a:solidFill>
                  <a:schemeClr val="tx1"/>
                </a:solidFill>
              </a:rPr>
              <a:t>същия</a:t>
            </a:r>
            <a:r>
              <a:rPr lang="ru-RU" sz="3400" i="1" dirty="0" smtClean="0">
                <a:solidFill>
                  <a:schemeClr val="tx1"/>
                </a:solidFill>
              </a:rPr>
              <a:t> потенциал на </a:t>
            </a:r>
            <a:r>
              <a:rPr lang="ru-RU" sz="3400" i="1" dirty="0" err="1" smtClean="0">
                <a:solidFill>
                  <a:schemeClr val="tx1"/>
                </a:solidFill>
              </a:rPr>
              <a:t>икономическа</a:t>
            </a:r>
            <a:r>
              <a:rPr lang="ru-RU" sz="3400" i="1" dirty="0" smtClean="0">
                <a:solidFill>
                  <a:schemeClr val="tx1"/>
                </a:solidFill>
              </a:rPr>
              <a:t> </a:t>
            </a:r>
            <a:r>
              <a:rPr lang="ru-RU" sz="3400" i="1" dirty="0" err="1" smtClean="0">
                <a:solidFill>
                  <a:schemeClr val="tx1"/>
                </a:solidFill>
              </a:rPr>
              <a:t>изгода</a:t>
            </a:r>
            <a:r>
              <a:rPr lang="ru-RU" sz="3400" i="1" dirty="0" smtClean="0">
                <a:solidFill>
                  <a:schemeClr val="tx1"/>
                </a:solidFill>
              </a:rPr>
              <a:t>»</a:t>
            </a:r>
            <a:r>
              <a:rPr lang="ru-RU" sz="3400" dirty="0" smtClean="0">
                <a:solidFill>
                  <a:schemeClr val="tx1"/>
                </a:solidFill>
              </a:rPr>
              <a:t>.</a:t>
            </a:r>
            <a:endParaRPr lang="en-US" sz="3400" dirty="0" smtClean="0">
              <a:solidFill>
                <a:schemeClr val="tx1"/>
              </a:solidFill>
            </a:endParaRPr>
          </a:p>
          <a:p>
            <a:pPr marL="0" indent="268288" algn="just">
              <a:buNone/>
            </a:pPr>
            <a:r>
              <a:rPr lang="bg-BG" sz="3400" dirty="0" err="1" smtClean="0">
                <a:solidFill>
                  <a:schemeClr val="tx1"/>
                </a:solidFill>
              </a:rPr>
              <a:t>Обезценката</a:t>
            </a:r>
            <a:r>
              <a:rPr lang="bg-BG" sz="3400" dirty="0" smtClean="0">
                <a:solidFill>
                  <a:schemeClr val="tx1"/>
                </a:solidFill>
              </a:rPr>
              <a:t> </a:t>
            </a:r>
            <a:r>
              <a:rPr lang="ru-RU" sz="3400" dirty="0" smtClean="0">
                <a:solidFill>
                  <a:schemeClr val="tx1"/>
                </a:solidFill>
              </a:rPr>
              <a:t>не </a:t>
            </a:r>
            <a:r>
              <a:rPr lang="ru-RU" sz="3400" dirty="0" err="1" smtClean="0">
                <a:solidFill>
                  <a:schemeClr val="tx1"/>
                </a:solidFill>
              </a:rPr>
              <a:t>може</a:t>
            </a:r>
            <a:r>
              <a:rPr lang="ru-RU" sz="3400" dirty="0" smtClean="0">
                <a:solidFill>
                  <a:schemeClr val="tx1"/>
                </a:solidFill>
              </a:rPr>
              <a:t> да </a:t>
            </a:r>
            <a:r>
              <a:rPr lang="ru-RU" sz="3400" dirty="0" err="1" smtClean="0">
                <a:solidFill>
                  <a:schemeClr val="tx1"/>
                </a:solidFill>
              </a:rPr>
              <a:t>бъде</a:t>
            </a:r>
            <a:r>
              <a:rPr lang="ru-RU" sz="3400" dirty="0" smtClean="0">
                <a:solidFill>
                  <a:schemeClr val="tx1"/>
                </a:solidFill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</a:rPr>
              <a:t>заместител</a:t>
            </a:r>
            <a:r>
              <a:rPr lang="ru-RU" sz="3400" dirty="0" smtClean="0">
                <a:solidFill>
                  <a:schemeClr val="tx1"/>
                </a:solidFill>
              </a:rPr>
              <a:t> на </a:t>
            </a:r>
            <a:r>
              <a:rPr lang="ru-RU" sz="3400" dirty="0" err="1" smtClean="0">
                <a:solidFill>
                  <a:schemeClr val="tx1"/>
                </a:solidFill>
              </a:rPr>
              <a:t>начисляването</a:t>
            </a:r>
            <a:r>
              <a:rPr lang="ru-RU" sz="3400" dirty="0" smtClean="0">
                <a:solidFill>
                  <a:schemeClr val="tx1"/>
                </a:solidFill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</a:rPr>
              <a:t>на</a:t>
            </a:r>
            <a:r>
              <a:rPr lang="ru-RU" sz="3400" dirty="0" smtClean="0">
                <a:solidFill>
                  <a:schemeClr val="tx1"/>
                </a:solidFill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</a:rPr>
              <a:t>амортизациите</a:t>
            </a:r>
            <a:r>
              <a:rPr lang="bg-BG" sz="3400" dirty="0" smtClean="0">
                <a:solidFill>
                  <a:schemeClr val="tx1"/>
                </a:solidFill>
              </a:rPr>
              <a:t>.</a:t>
            </a:r>
          </a:p>
          <a:p>
            <a:pPr marL="0" indent="268288" algn="just">
              <a:buNone/>
            </a:pPr>
            <a:endParaRPr lang="bg-BG" sz="3400" dirty="0" smtClean="0">
              <a:solidFill>
                <a:schemeClr val="tx1"/>
              </a:solidFill>
            </a:endParaRPr>
          </a:p>
          <a:p>
            <a:endParaRPr lang="bg-BG" sz="3600" i="1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</a:t>
            </a:fld>
            <a:endParaRPr lang="bg-BG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8382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+mn-lt"/>
              </a:rPr>
              <a:t>Метод на амортизация</a:t>
            </a:r>
            <a:endParaRPr lang="ru-RU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00857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При </a:t>
            </a:r>
            <a:r>
              <a:rPr lang="ru-RU" dirty="0" err="1" smtClean="0">
                <a:solidFill>
                  <a:schemeClr val="tx1"/>
                </a:solidFill>
              </a:rPr>
              <a:t>разработването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dirty="0" err="1" smtClean="0">
                <a:solidFill>
                  <a:schemeClr val="tx1"/>
                </a:solidFill>
              </a:rPr>
              <a:t>амортизационния</a:t>
            </a:r>
            <a:r>
              <a:rPr lang="ru-RU" dirty="0" smtClean="0">
                <a:solidFill>
                  <a:schemeClr val="tx1"/>
                </a:solidFill>
              </a:rPr>
              <a:t> план е важен </a:t>
            </a:r>
            <a:r>
              <a:rPr lang="ru-RU" dirty="0" err="1" smtClean="0">
                <a:solidFill>
                  <a:schemeClr val="tx1"/>
                </a:solidFill>
              </a:rPr>
              <a:t>избора</a:t>
            </a:r>
            <a:r>
              <a:rPr lang="ru-RU" dirty="0" smtClean="0">
                <a:solidFill>
                  <a:schemeClr val="tx1"/>
                </a:solidFill>
              </a:rPr>
              <a:t> на метода на амортизация.</a:t>
            </a:r>
          </a:p>
          <a:p>
            <a:pPr algn="just">
              <a:buNone/>
            </a:pPr>
            <a:r>
              <a:rPr lang="ru-RU" sz="3600" dirty="0" smtClean="0">
                <a:solidFill>
                  <a:schemeClr val="tx1"/>
                </a:solidFill>
              </a:rPr>
              <a:t>За </a:t>
            </a:r>
            <a:r>
              <a:rPr lang="ru-RU" sz="3600" dirty="0" err="1" smtClean="0">
                <a:solidFill>
                  <a:schemeClr val="tx1"/>
                </a:solidFill>
              </a:rPr>
              <a:t>избор</a:t>
            </a:r>
            <a:r>
              <a:rPr lang="ru-RU" sz="3600" dirty="0" smtClean="0">
                <a:solidFill>
                  <a:schemeClr val="tx1"/>
                </a:solidFill>
              </a:rPr>
              <a:t> на конкретен метод на амортизация за даден актив се </a:t>
            </a:r>
            <a:r>
              <a:rPr lang="ru-RU" sz="3600" dirty="0" err="1" smtClean="0">
                <a:solidFill>
                  <a:schemeClr val="tx1"/>
                </a:solidFill>
              </a:rPr>
              <a:t>следват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насоките</a:t>
            </a:r>
            <a:r>
              <a:rPr lang="ru-RU" sz="3600" dirty="0" smtClean="0">
                <a:solidFill>
                  <a:schemeClr val="tx1"/>
                </a:solidFill>
              </a:rPr>
              <a:t> на </a:t>
            </a:r>
            <a:r>
              <a:rPr lang="ru-RU" sz="3600" b="1" dirty="0" smtClean="0">
                <a:solidFill>
                  <a:schemeClr val="tx1"/>
                </a:solidFill>
              </a:rPr>
              <a:t>т. 5.1-5.4 от СС 4, </a:t>
            </a:r>
            <a:r>
              <a:rPr lang="ru-RU" sz="3600" dirty="0" err="1" smtClean="0">
                <a:solidFill>
                  <a:schemeClr val="tx1"/>
                </a:solidFill>
              </a:rPr>
              <a:t>освен</a:t>
            </a:r>
            <a:r>
              <a:rPr lang="ru-RU" sz="3600" dirty="0" smtClean="0">
                <a:solidFill>
                  <a:schemeClr val="tx1"/>
                </a:solidFill>
              </a:rPr>
              <a:t> в </a:t>
            </a:r>
            <a:r>
              <a:rPr lang="ru-RU" sz="3600" dirty="0" err="1" smtClean="0">
                <a:solidFill>
                  <a:schemeClr val="tx1"/>
                </a:solidFill>
              </a:rPr>
              <a:t>случаите</a:t>
            </a:r>
            <a:r>
              <a:rPr lang="ru-RU" sz="3600" dirty="0" smtClean="0">
                <a:solidFill>
                  <a:schemeClr val="tx1"/>
                </a:solidFill>
              </a:rPr>
              <a:t>, </a:t>
            </a:r>
            <a:r>
              <a:rPr lang="ru-RU" sz="3600" dirty="0" err="1" smtClean="0">
                <a:solidFill>
                  <a:schemeClr val="tx1"/>
                </a:solidFill>
              </a:rPr>
              <a:t>когато</a:t>
            </a:r>
            <a:r>
              <a:rPr lang="ru-RU" sz="3600" dirty="0" smtClean="0">
                <a:solidFill>
                  <a:schemeClr val="tx1"/>
                </a:solidFill>
              </a:rPr>
              <a:t> с указания на МФ </a:t>
            </a:r>
            <a:r>
              <a:rPr lang="ru-RU" sz="3600" dirty="0" err="1" smtClean="0">
                <a:solidFill>
                  <a:schemeClr val="tx1"/>
                </a:solidFill>
              </a:rPr>
              <a:t>са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определени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конкретни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изисквания</a:t>
            </a:r>
            <a:r>
              <a:rPr lang="ru-RU" sz="3600" dirty="0" smtClean="0">
                <a:solidFill>
                  <a:schemeClr val="tx1"/>
                </a:solidFill>
              </a:rPr>
              <a:t> за </a:t>
            </a:r>
            <a:r>
              <a:rPr lang="ru-RU" sz="3600" dirty="0" err="1" smtClean="0">
                <a:solidFill>
                  <a:schemeClr val="tx1"/>
                </a:solidFill>
              </a:rPr>
              <a:t>определяне</a:t>
            </a:r>
            <a:r>
              <a:rPr lang="ru-RU" sz="3600" dirty="0" smtClean="0">
                <a:solidFill>
                  <a:schemeClr val="tx1"/>
                </a:solidFill>
              </a:rPr>
              <a:t> на </a:t>
            </a:r>
            <a:r>
              <a:rPr lang="ru-RU" sz="3600" dirty="0" err="1" smtClean="0">
                <a:solidFill>
                  <a:schemeClr val="tx1"/>
                </a:solidFill>
              </a:rPr>
              <a:t>методи</a:t>
            </a:r>
            <a:r>
              <a:rPr lang="ru-RU" sz="3600" dirty="0" smtClean="0">
                <a:solidFill>
                  <a:schemeClr val="tx1"/>
                </a:solidFill>
              </a:rPr>
              <a:t> на амортизация за </a:t>
            </a:r>
            <a:r>
              <a:rPr lang="ru-RU" sz="3600" dirty="0" err="1" smtClean="0">
                <a:solidFill>
                  <a:schemeClr val="tx1"/>
                </a:solidFill>
              </a:rPr>
              <a:t>определени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активи</a:t>
            </a:r>
            <a:r>
              <a:rPr lang="ru-RU" sz="3600" dirty="0" smtClean="0">
                <a:solidFill>
                  <a:schemeClr val="tx1"/>
                </a:solidFill>
              </a:rPr>
              <a:t>. </a:t>
            </a:r>
          </a:p>
          <a:p>
            <a:pPr algn="just">
              <a:buNone/>
            </a:pPr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30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4294967295"/>
          </p:nvPr>
        </p:nvSpPr>
        <p:spPr>
          <a:xfrm>
            <a:off x="357158" y="188640"/>
            <a:ext cx="8501122" cy="655272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712788" algn="just">
              <a:buNone/>
            </a:pPr>
            <a:r>
              <a:rPr lang="ru-RU" sz="3600" dirty="0" err="1" smtClean="0">
                <a:solidFill>
                  <a:schemeClr val="tx1"/>
                </a:solidFill>
              </a:rPr>
              <a:t>Изборът</a:t>
            </a:r>
            <a:r>
              <a:rPr lang="ru-RU" sz="3600" dirty="0" smtClean="0">
                <a:solidFill>
                  <a:schemeClr val="tx1"/>
                </a:solidFill>
              </a:rPr>
              <a:t> на метод на амортизация по принцип </a:t>
            </a:r>
            <a:r>
              <a:rPr lang="ru-RU" sz="3600" dirty="0" err="1" smtClean="0">
                <a:solidFill>
                  <a:schemeClr val="tx1"/>
                </a:solidFill>
              </a:rPr>
              <a:t>следва</a:t>
            </a:r>
            <a:r>
              <a:rPr lang="ru-RU" sz="3600" dirty="0" smtClean="0">
                <a:solidFill>
                  <a:schemeClr val="tx1"/>
                </a:solidFill>
              </a:rPr>
              <a:t> да </a:t>
            </a:r>
            <a:r>
              <a:rPr lang="ru-RU" sz="3600" dirty="0" err="1" smtClean="0">
                <a:solidFill>
                  <a:schemeClr val="tx1"/>
                </a:solidFill>
              </a:rPr>
              <a:t>отразява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b="1" i="1" dirty="0" err="1" smtClean="0">
                <a:solidFill>
                  <a:schemeClr val="tx1"/>
                </a:solidFill>
              </a:rPr>
              <a:t>модела</a:t>
            </a:r>
            <a:r>
              <a:rPr lang="ru-RU" sz="3600" b="1" i="1" dirty="0" smtClean="0">
                <a:solidFill>
                  <a:schemeClr val="tx1"/>
                </a:solidFill>
              </a:rPr>
              <a:t> на потребление на </a:t>
            </a:r>
            <a:r>
              <a:rPr lang="ru-RU" sz="3600" b="1" i="1" dirty="0" err="1" smtClean="0">
                <a:solidFill>
                  <a:schemeClr val="tx1"/>
                </a:solidFill>
              </a:rPr>
              <a:t>икономическите</a:t>
            </a:r>
            <a:r>
              <a:rPr lang="ru-RU" sz="3600" b="1" i="1" dirty="0" smtClean="0">
                <a:solidFill>
                  <a:schemeClr val="tx1"/>
                </a:solidFill>
              </a:rPr>
              <a:t> </a:t>
            </a:r>
            <a:r>
              <a:rPr lang="ru-RU" sz="3600" b="1" i="1" dirty="0" err="1" smtClean="0">
                <a:solidFill>
                  <a:schemeClr val="tx1"/>
                </a:solidFill>
              </a:rPr>
              <a:t>изгоди</a:t>
            </a:r>
            <a:r>
              <a:rPr lang="ru-RU" sz="3600" b="1" i="1" dirty="0" smtClean="0">
                <a:solidFill>
                  <a:schemeClr val="tx1"/>
                </a:solidFill>
              </a:rPr>
              <a:t> </a:t>
            </a:r>
            <a:r>
              <a:rPr lang="ru-RU" sz="3600" dirty="0" smtClean="0">
                <a:solidFill>
                  <a:schemeClr val="tx1"/>
                </a:solidFill>
              </a:rPr>
              <a:t>и потенциал, </a:t>
            </a:r>
            <a:r>
              <a:rPr lang="ru-RU" sz="3600" dirty="0" err="1" smtClean="0">
                <a:solidFill>
                  <a:schemeClr val="tx1"/>
                </a:solidFill>
              </a:rPr>
              <a:t>съдържащи</a:t>
            </a:r>
            <a:r>
              <a:rPr lang="ru-RU" sz="3600" dirty="0" smtClean="0">
                <a:solidFill>
                  <a:schemeClr val="tx1"/>
                </a:solidFill>
              </a:rPr>
              <a:t> се в </a:t>
            </a:r>
            <a:r>
              <a:rPr lang="ru-RU" sz="3600" dirty="0" err="1" smtClean="0">
                <a:solidFill>
                  <a:schemeClr val="tx1"/>
                </a:solidFill>
              </a:rPr>
              <a:t>амортизируемия</a:t>
            </a:r>
            <a:r>
              <a:rPr lang="ru-RU" sz="3600" dirty="0" smtClean="0">
                <a:solidFill>
                  <a:schemeClr val="tx1"/>
                </a:solidFill>
              </a:rPr>
              <a:t> актив. </a:t>
            </a:r>
          </a:p>
          <a:p>
            <a:pPr marL="0" indent="712788" algn="just">
              <a:buNone/>
            </a:pPr>
            <a:r>
              <a:rPr lang="ru-RU" sz="3600" b="1" i="1" dirty="0" smtClean="0">
                <a:solidFill>
                  <a:schemeClr val="tx1"/>
                </a:solidFill>
              </a:rPr>
              <a:t>Важно!</a:t>
            </a:r>
          </a:p>
          <a:p>
            <a:pPr marL="0" indent="712788" algn="just">
              <a:buNone/>
            </a:pPr>
            <a:r>
              <a:rPr lang="ru-RU" sz="3600" dirty="0" err="1" smtClean="0">
                <a:solidFill>
                  <a:schemeClr val="tx1"/>
                </a:solidFill>
              </a:rPr>
              <a:t>Съгласно</a:t>
            </a:r>
            <a:r>
              <a:rPr lang="ru-RU" sz="3600" dirty="0" smtClean="0">
                <a:solidFill>
                  <a:schemeClr val="tx1"/>
                </a:solidFill>
              </a:rPr>
              <a:t> т. 44 от </a:t>
            </a:r>
            <a:r>
              <a:rPr lang="ru-RU" sz="3600" dirty="0" err="1" smtClean="0">
                <a:solidFill>
                  <a:schemeClr val="tx1"/>
                </a:solidFill>
              </a:rPr>
              <a:t>указанието</a:t>
            </a:r>
            <a:r>
              <a:rPr lang="ru-RU" sz="3600" dirty="0" smtClean="0">
                <a:solidFill>
                  <a:schemeClr val="tx1"/>
                </a:solidFill>
              </a:rPr>
              <a:t>, 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предвид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естеството</a:t>
            </a:r>
            <a:r>
              <a:rPr lang="ru-RU" sz="3600" dirty="0" smtClean="0">
                <a:solidFill>
                  <a:schemeClr val="tx1"/>
                </a:solidFill>
              </a:rPr>
              <a:t> на </a:t>
            </a:r>
            <a:r>
              <a:rPr lang="ru-RU" sz="3600" dirty="0" err="1" smtClean="0">
                <a:solidFill>
                  <a:schemeClr val="tx1"/>
                </a:solidFill>
              </a:rPr>
              <a:t>дейността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на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бюджетните</a:t>
            </a:r>
            <a:r>
              <a:rPr lang="ru-RU" sz="3600" dirty="0" smtClean="0">
                <a:solidFill>
                  <a:schemeClr val="tx1"/>
                </a:solidFill>
              </a:rPr>
              <a:t> организации за </a:t>
            </a:r>
            <a:r>
              <a:rPr lang="ru-RU" sz="3600" dirty="0" err="1" smtClean="0">
                <a:solidFill>
                  <a:schemeClr val="tx1"/>
                </a:solidFill>
              </a:rPr>
              <a:t>повечето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амортизируеми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активи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</a:rPr>
              <a:t>линейният</a:t>
            </a:r>
            <a:r>
              <a:rPr lang="ru-RU" sz="3600" b="1" dirty="0" smtClean="0">
                <a:solidFill>
                  <a:srgbClr val="C00000"/>
                </a:solidFill>
              </a:rPr>
              <a:t> метод</a:t>
            </a:r>
            <a:r>
              <a:rPr lang="ru-RU" sz="3600" dirty="0" smtClean="0">
                <a:solidFill>
                  <a:srgbClr val="C00000"/>
                </a:solidFill>
              </a:rPr>
              <a:t> </a:t>
            </a:r>
            <a:r>
              <a:rPr lang="ru-RU" sz="3600" dirty="0" smtClean="0">
                <a:solidFill>
                  <a:schemeClr val="tx1"/>
                </a:solidFill>
              </a:rPr>
              <a:t>на практика е </a:t>
            </a:r>
            <a:r>
              <a:rPr lang="ru-RU" sz="3600" dirty="0" err="1" smtClean="0">
                <a:solidFill>
                  <a:schemeClr val="tx1"/>
                </a:solidFill>
              </a:rPr>
              <a:t>най-подходящия</a:t>
            </a:r>
            <a:r>
              <a:rPr lang="ru-RU" sz="3600" dirty="0" smtClean="0">
                <a:solidFill>
                  <a:schemeClr val="tx1"/>
                </a:solidFill>
              </a:rPr>
              <a:t> за </a:t>
            </a:r>
            <a:r>
              <a:rPr lang="ru-RU" sz="3600" dirty="0" err="1" smtClean="0">
                <a:solidFill>
                  <a:schemeClr val="tx1"/>
                </a:solidFill>
              </a:rPr>
              <a:t>амортизиране</a:t>
            </a:r>
            <a:r>
              <a:rPr lang="ru-RU" sz="3600" dirty="0" smtClean="0">
                <a:solidFill>
                  <a:schemeClr val="tx1"/>
                </a:solidFill>
              </a:rPr>
              <a:t> на </a:t>
            </a:r>
            <a:r>
              <a:rPr lang="ru-RU" sz="3600" dirty="0" err="1" smtClean="0">
                <a:solidFill>
                  <a:schemeClr val="tx1"/>
                </a:solidFill>
              </a:rPr>
              <a:t>съответния</a:t>
            </a:r>
            <a:r>
              <a:rPr lang="ru-RU" sz="3600" dirty="0" smtClean="0">
                <a:solidFill>
                  <a:schemeClr val="tx1"/>
                </a:solidFill>
              </a:rPr>
              <a:t> актив.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31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1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4294967295"/>
          </p:nvPr>
        </p:nvSpPr>
        <p:spPr>
          <a:xfrm>
            <a:off x="500034" y="285728"/>
            <a:ext cx="8286808" cy="607223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bg-BG" sz="2800" dirty="0" smtClean="0">
                <a:solidFill>
                  <a:schemeClr val="tx1"/>
                </a:solidFill>
              </a:rPr>
              <a:t>   Прилаганият </a:t>
            </a:r>
            <a:r>
              <a:rPr lang="bg-BG" sz="2800" b="1" dirty="0" smtClean="0">
                <a:solidFill>
                  <a:schemeClr val="tx1"/>
                </a:solidFill>
              </a:rPr>
              <a:t>метод на амортизация </a:t>
            </a:r>
            <a:r>
              <a:rPr lang="bg-BG" sz="2800" dirty="0" smtClean="0">
                <a:solidFill>
                  <a:schemeClr val="tx1"/>
                </a:solidFill>
              </a:rPr>
              <a:t>следва периодично </a:t>
            </a:r>
            <a:r>
              <a:rPr lang="bg-BG" sz="2800" b="1" i="1" dirty="0" smtClean="0">
                <a:solidFill>
                  <a:schemeClr val="tx1"/>
                </a:solidFill>
              </a:rPr>
              <a:t>да се преразглежда </a:t>
            </a:r>
            <a:r>
              <a:rPr lang="bg-BG" sz="2800" dirty="0" smtClean="0">
                <a:solidFill>
                  <a:schemeClr val="tx1"/>
                </a:solidFill>
              </a:rPr>
              <a:t>и ако е настъпила значителна промяна в очакваните икономически изгоди от тези активи, методът следва да се промени. Промяната на метода на амортизация се осчетоводява </a:t>
            </a:r>
            <a:r>
              <a:rPr lang="bg-BG" sz="2800" i="1" dirty="0" smtClean="0">
                <a:solidFill>
                  <a:schemeClr val="tx1"/>
                </a:solidFill>
              </a:rPr>
              <a:t>като промяна в приблизителните счетоводни оценки</a:t>
            </a:r>
            <a:r>
              <a:rPr lang="bg-BG" sz="2800" dirty="0" smtClean="0">
                <a:solidFill>
                  <a:schemeClr val="tx1"/>
                </a:solidFill>
              </a:rPr>
              <a:t>, а амортизационните отчисления за текущия и бъдещите периоди трябва да се коригират – </a:t>
            </a:r>
            <a:r>
              <a:rPr lang="bg-BG" sz="2800" i="1" dirty="0" smtClean="0">
                <a:solidFill>
                  <a:schemeClr val="tx1"/>
                </a:solidFill>
              </a:rPr>
              <a:t>т. 7.3 от СС 4.</a:t>
            </a:r>
            <a:r>
              <a:rPr lang="bg-BG" sz="2800" b="1" i="1" dirty="0" smtClean="0">
                <a:solidFill>
                  <a:schemeClr val="tx1"/>
                </a:solidFill>
              </a:rPr>
              <a:t>  </a:t>
            </a:r>
          </a:p>
          <a:p>
            <a:pPr algn="just">
              <a:buNone/>
            </a:pPr>
            <a:r>
              <a:rPr lang="bg-BG" sz="2800" b="1" dirty="0" smtClean="0">
                <a:solidFill>
                  <a:schemeClr val="tx1"/>
                </a:solidFill>
              </a:rPr>
              <a:t>   </a:t>
            </a:r>
            <a:r>
              <a:rPr lang="bg-BG" sz="2800" dirty="0" smtClean="0">
                <a:solidFill>
                  <a:schemeClr val="tx1"/>
                </a:solidFill>
              </a:rPr>
              <a:t>Общините може</a:t>
            </a:r>
            <a:r>
              <a:rPr lang="ru-RU" sz="2800" dirty="0" smtClean="0">
                <a:solidFill>
                  <a:schemeClr val="tx1"/>
                </a:solidFill>
              </a:rPr>
              <a:t> да </a:t>
            </a:r>
            <a:r>
              <a:rPr lang="ru-RU" sz="2800" dirty="0" err="1" smtClean="0">
                <a:solidFill>
                  <a:schemeClr val="tx1"/>
                </a:solidFill>
              </a:rPr>
              <a:t>прилагат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</a:rPr>
              <a:t>различни</a:t>
            </a:r>
            <a:r>
              <a:rPr lang="ru-RU" sz="2800" i="1" dirty="0" smtClean="0">
                <a:solidFill>
                  <a:schemeClr val="tx1"/>
                </a:solidFill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</a:rPr>
              <a:t>методи</a:t>
            </a:r>
            <a:r>
              <a:rPr lang="ru-RU" sz="2800" i="1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на амортизация за </a:t>
            </a:r>
            <a:r>
              <a:rPr lang="ru-RU" sz="2800" dirty="0" err="1" smtClean="0">
                <a:solidFill>
                  <a:schemeClr val="tx1"/>
                </a:solidFill>
              </a:rPr>
              <a:t>различните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групи</a:t>
            </a:r>
            <a:r>
              <a:rPr lang="ru-RU" sz="2800" dirty="0" smtClean="0">
                <a:solidFill>
                  <a:schemeClr val="tx1"/>
                </a:solidFill>
              </a:rPr>
              <a:t> от сходни по предназначение </a:t>
            </a:r>
            <a:r>
              <a:rPr lang="ru-RU" sz="2800" dirty="0" err="1" smtClean="0">
                <a:solidFill>
                  <a:schemeClr val="tx1"/>
                </a:solidFill>
              </a:rPr>
              <a:t>активи</a:t>
            </a:r>
            <a:r>
              <a:rPr lang="ru-RU" sz="2800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ClrTx/>
              <a:buSzPct val="100000"/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   </a:t>
            </a:r>
            <a:r>
              <a:rPr lang="ru-RU" sz="2800" dirty="0" smtClean="0">
                <a:solidFill>
                  <a:schemeClr val="tx1"/>
                </a:solidFill>
              </a:rPr>
              <a:t>За </a:t>
            </a:r>
            <a:r>
              <a:rPr lang="ru-RU" sz="2800" dirty="0" err="1" smtClean="0">
                <a:solidFill>
                  <a:schemeClr val="tx1"/>
                </a:solidFill>
              </a:rPr>
              <a:t>една</a:t>
            </a:r>
            <a:r>
              <a:rPr lang="ru-RU" sz="2800" dirty="0" smtClean="0">
                <a:solidFill>
                  <a:schemeClr val="tx1"/>
                </a:solidFill>
              </a:rPr>
              <a:t> и </a:t>
            </a:r>
            <a:r>
              <a:rPr lang="ru-RU" sz="2800" dirty="0" err="1" smtClean="0">
                <a:solidFill>
                  <a:schemeClr val="tx1"/>
                </a:solidFill>
              </a:rPr>
              <a:t>съща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група</a:t>
            </a:r>
            <a:r>
              <a:rPr lang="ru-RU" sz="2800" dirty="0" smtClean="0">
                <a:solidFill>
                  <a:schemeClr val="tx1"/>
                </a:solidFill>
              </a:rPr>
              <a:t> сходни </a:t>
            </a:r>
            <a:r>
              <a:rPr lang="ru-RU" sz="2800" dirty="0" err="1" smtClean="0">
                <a:solidFill>
                  <a:schemeClr val="tx1"/>
                </a:solidFill>
              </a:rPr>
              <a:t>активи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i="1" dirty="0" smtClean="0">
                <a:solidFill>
                  <a:schemeClr val="tx1"/>
                </a:solidFill>
              </a:rPr>
              <a:t>не се </a:t>
            </a:r>
            <a:r>
              <a:rPr lang="ru-RU" sz="2800" dirty="0" smtClean="0">
                <a:solidFill>
                  <a:schemeClr val="tx1"/>
                </a:solidFill>
              </a:rPr>
              <a:t>допуска </a:t>
            </a:r>
            <a:r>
              <a:rPr lang="ru-RU" sz="2800" dirty="0" err="1" smtClean="0">
                <a:solidFill>
                  <a:schemeClr val="tx1"/>
                </a:solidFill>
              </a:rPr>
              <a:t>прилагането</a:t>
            </a:r>
            <a:r>
              <a:rPr lang="ru-RU" sz="2800" dirty="0" smtClean="0">
                <a:solidFill>
                  <a:schemeClr val="tx1"/>
                </a:solidFill>
              </a:rPr>
              <a:t> на </a:t>
            </a:r>
            <a:r>
              <a:rPr lang="ru-RU" sz="2800" dirty="0" err="1" smtClean="0">
                <a:solidFill>
                  <a:schemeClr val="tx1"/>
                </a:solidFill>
              </a:rPr>
              <a:t>различни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методи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на</a:t>
            </a:r>
            <a:r>
              <a:rPr lang="ru-RU" sz="2800" dirty="0" smtClean="0">
                <a:solidFill>
                  <a:schemeClr val="tx1"/>
                </a:solidFill>
              </a:rPr>
              <a:t> амортизация</a:t>
            </a:r>
            <a:r>
              <a:rPr lang="ru-RU" sz="2800" b="1" dirty="0" smtClean="0">
                <a:solidFill>
                  <a:schemeClr val="tx1"/>
                </a:solidFill>
              </a:rPr>
              <a:t>. </a:t>
            </a:r>
          </a:p>
          <a:p>
            <a:pPr marL="0" indent="174625" algn="just">
              <a:buNone/>
            </a:pPr>
            <a:endParaRPr lang="bg-BG" sz="2800" b="1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32</a:t>
            </a:fld>
            <a:endParaRPr lang="bg-BG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>
            <a:normAutofit/>
          </a:bodyPr>
          <a:lstStyle/>
          <a:p>
            <a:r>
              <a:rPr lang="ru-RU" sz="2400" b="1" dirty="0" err="1" smtClean="0">
                <a:solidFill>
                  <a:schemeClr val="tx1"/>
                </a:solidFill>
                <a:latin typeface="+mn-lt"/>
              </a:rPr>
              <a:t>Линейният</a:t>
            </a:r>
            <a:r>
              <a:rPr lang="ru-RU" sz="2400" b="1" dirty="0" smtClean="0">
                <a:solidFill>
                  <a:schemeClr val="tx1"/>
                </a:solidFill>
                <a:latin typeface="+mn-lt"/>
              </a:rPr>
              <a:t> метод на </a:t>
            </a:r>
            <a:r>
              <a:rPr lang="ru-RU" sz="2400" b="1" dirty="0" err="1" smtClean="0">
                <a:solidFill>
                  <a:schemeClr val="tx1"/>
                </a:solidFill>
                <a:latin typeface="+mn-lt"/>
              </a:rPr>
              <a:t>амортизацията</a:t>
            </a:r>
            <a:endParaRPr lang="bg-BG" sz="2400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7504" y="1124744"/>
            <a:ext cx="8884096" cy="554461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538163" algn="just">
              <a:buNone/>
            </a:pPr>
            <a:endParaRPr lang="bg-BG" dirty="0" smtClean="0">
              <a:solidFill>
                <a:schemeClr val="tx1"/>
              </a:solidFill>
            </a:endParaRPr>
          </a:p>
          <a:p>
            <a:pPr marL="0" indent="538163"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При линейния метод </a:t>
            </a:r>
            <a:r>
              <a:rPr lang="bg-BG" b="1" dirty="0" smtClean="0">
                <a:solidFill>
                  <a:schemeClr val="tx1"/>
                </a:solidFill>
              </a:rPr>
              <a:t>амортизацията се разпределя пропорционално на периодите</a:t>
            </a:r>
            <a:r>
              <a:rPr lang="bg-BG" dirty="0" smtClean="0">
                <a:solidFill>
                  <a:schemeClr val="tx1"/>
                </a:solidFill>
              </a:rPr>
              <a:t>, които обхващат предполагаемия срок на годност на </a:t>
            </a:r>
            <a:r>
              <a:rPr lang="bg-BG" dirty="0" err="1" smtClean="0">
                <a:solidFill>
                  <a:schemeClr val="tx1"/>
                </a:solidFill>
              </a:rPr>
              <a:t>амортизируемия</a:t>
            </a:r>
            <a:r>
              <a:rPr lang="bg-BG" dirty="0" smtClean="0">
                <a:solidFill>
                  <a:schemeClr val="tx1"/>
                </a:solidFill>
              </a:rPr>
              <a:t> актив. </a:t>
            </a:r>
          </a:p>
          <a:p>
            <a:pPr marL="0" indent="538163"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Този метод се прилага тогава, когато предприятието не може да определи ползата от употребата на активите в рамките на срока на годност.</a:t>
            </a:r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33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912" y="428604"/>
            <a:ext cx="8454930" cy="60007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lvl="0" indent="0" algn="ctr">
              <a:buClrTx/>
              <a:buSzPct val="100000"/>
              <a:buNone/>
            </a:pPr>
            <a:r>
              <a:rPr lang="ru-RU" b="1" dirty="0" err="1">
                <a:solidFill>
                  <a:schemeClr val="tx1"/>
                </a:solidFill>
              </a:rPr>
              <a:t>Линейният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метод на </a:t>
            </a:r>
            <a:r>
              <a:rPr lang="ru-RU" b="1" dirty="0" err="1" smtClean="0">
                <a:solidFill>
                  <a:schemeClr val="tx1"/>
                </a:solidFill>
              </a:rPr>
              <a:t>амортизацията</a:t>
            </a:r>
            <a:r>
              <a:rPr lang="ru-RU" dirty="0">
                <a:solidFill>
                  <a:schemeClr val="tx1"/>
                </a:solidFill>
              </a:rPr>
              <a:t> </a:t>
            </a: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bg-BG" b="1" dirty="0" smtClean="0">
                <a:solidFill>
                  <a:srgbClr val="C00000"/>
                </a:solidFill>
              </a:rPr>
              <a:t>Годишна амортизационна норма </a:t>
            </a:r>
            <a:r>
              <a:rPr lang="en-US" b="1" dirty="0" smtClean="0">
                <a:solidFill>
                  <a:schemeClr val="tx1"/>
                </a:solidFill>
              </a:rPr>
              <a:t>=</a:t>
            </a:r>
            <a:r>
              <a:rPr lang="bg-BG" b="1" dirty="0" smtClean="0">
                <a:solidFill>
                  <a:schemeClr val="tx1"/>
                </a:solidFill>
              </a:rPr>
              <a:t> </a:t>
            </a:r>
            <a:r>
              <a:rPr lang="bg-BG" b="1" u="sng" dirty="0" smtClean="0">
                <a:solidFill>
                  <a:schemeClr val="tx1"/>
                </a:solidFill>
              </a:rPr>
              <a:t>100</a:t>
            </a:r>
            <a:r>
              <a:rPr lang="en-US" b="1" u="sng" dirty="0" smtClean="0">
                <a:solidFill>
                  <a:schemeClr val="tx1"/>
                </a:solidFill>
              </a:rPr>
              <a:t> </a:t>
            </a:r>
            <a:endParaRPr lang="bg-BG" b="1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bg-BG" b="1" dirty="0" smtClean="0">
                <a:solidFill>
                  <a:schemeClr val="tx1"/>
                </a:solidFill>
              </a:rPr>
              <a:t>                                                                 </a:t>
            </a:r>
            <a:r>
              <a:rPr lang="en-US" b="1" dirty="0" smtClean="0">
                <a:solidFill>
                  <a:schemeClr val="tx1"/>
                </a:solidFill>
              </a:rPr>
              <a:t> n</a:t>
            </a:r>
            <a:endParaRPr lang="bg-BG" b="1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bg-BG" b="1" dirty="0" smtClean="0">
                <a:solidFill>
                  <a:schemeClr val="tx1"/>
                </a:solidFill>
              </a:rPr>
              <a:t> </a:t>
            </a:r>
            <a:r>
              <a:rPr lang="bg-BG" i="1" dirty="0">
                <a:solidFill>
                  <a:schemeClr val="tx1"/>
                </a:solidFill>
              </a:rPr>
              <a:t>където </a:t>
            </a:r>
            <a:r>
              <a:rPr lang="ru-RU" b="1" i="1" dirty="0">
                <a:solidFill>
                  <a:schemeClr val="tx1"/>
                </a:solidFill>
              </a:rPr>
              <a:t>  </a:t>
            </a:r>
            <a:r>
              <a:rPr lang="en-US" sz="3400" b="1" i="1" dirty="0">
                <a:solidFill>
                  <a:schemeClr val="tx1"/>
                </a:solidFill>
              </a:rPr>
              <a:t>n</a:t>
            </a:r>
            <a:r>
              <a:rPr lang="bg-BG" b="1" i="1" dirty="0">
                <a:solidFill>
                  <a:schemeClr val="tx1"/>
                </a:solidFill>
              </a:rPr>
              <a:t>- </a:t>
            </a:r>
            <a:r>
              <a:rPr lang="bg-BG" i="1" dirty="0">
                <a:solidFill>
                  <a:schemeClr val="tx1"/>
                </a:solidFill>
              </a:rPr>
              <a:t>срок на използване в години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bg-BG" b="1" dirty="0">
                <a:solidFill>
                  <a:schemeClr val="tx1"/>
                </a:solidFill>
              </a:rPr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bg-BG" b="1" dirty="0" smtClean="0">
                <a:solidFill>
                  <a:srgbClr val="C00000"/>
                </a:solidFill>
              </a:rPr>
              <a:t>Годишна амортизационна квота </a:t>
            </a:r>
            <a:r>
              <a:rPr lang="bg-BG" b="1" dirty="0">
                <a:solidFill>
                  <a:schemeClr val="tx1"/>
                </a:solidFill>
              </a:rPr>
              <a:t>= </a:t>
            </a:r>
            <a:r>
              <a:rPr lang="bg-BG" b="1" dirty="0" err="1" smtClean="0">
                <a:solidFill>
                  <a:schemeClr val="tx1"/>
                </a:solidFill>
              </a:rPr>
              <a:t>Амортизируемата</a:t>
            </a:r>
            <a:r>
              <a:rPr lang="bg-BG" b="1" dirty="0" smtClean="0">
                <a:solidFill>
                  <a:schemeClr val="tx1"/>
                </a:solidFill>
              </a:rPr>
              <a:t> стойност  х годишната амортизационна норма (%)</a:t>
            </a:r>
          </a:p>
          <a:p>
            <a:pPr marL="0" indent="0">
              <a:spcBef>
                <a:spcPts val="0"/>
              </a:spcBef>
              <a:buNone/>
            </a:pPr>
            <a:endParaRPr lang="bg-BG" b="1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bg-BG" b="1" dirty="0" smtClean="0">
                <a:solidFill>
                  <a:srgbClr val="C00000"/>
                </a:solidFill>
              </a:rPr>
              <a:t>Месечната амортизационна квота </a:t>
            </a:r>
            <a:r>
              <a:rPr lang="bg-BG" b="1" dirty="0">
                <a:solidFill>
                  <a:schemeClr val="tx1"/>
                </a:solidFill>
              </a:rPr>
              <a:t>= </a:t>
            </a:r>
            <a:r>
              <a:rPr lang="bg-BG" b="1" dirty="0" smtClean="0">
                <a:solidFill>
                  <a:schemeClr val="tx1"/>
                </a:solidFill>
              </a:rPr>
              <a:t>Годишната амортизационна квота </a:t>
            </a:r>
            <a:r>
              <a:rPr lang="bg-BG" b="1" dirty="0">
                <a:solidFill>
                  <a:schemeClr val="tx1"/>
                </a:solidFill>
              </a:rPr>
              <a:t>: 12</a:t>
            </a:r>
          </a:p>
          <a:p>
            <a:pPr marL="0" indent="0" algn="ctr">
              <a:spcBef>
                <a:spcPts val="0"/>
              </a:spcBef>
              <a:buClrTx/>
              <a:buSzPct val="100000"/>
              <a:buNone/>
            </a:pP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22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632"/>
            <a:ext cx="8978044" cy="65167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	Пример</a:t>
            </a:r>
            <a:r>
              <a:rPr lang="bg-BG" sz="2400" b="1" dirty="0">
                <a:solidFill>
                  <a:schemeClr val="tx1"/>
                </a:solidFill>
              </a:rPr>
              <a:t>:</a:t>
            </a:r>
            <a:endParaRPr lang="bg-BG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	</a:t>
            </a:r>
            <a:r>
              <a:rPr lang="bg-BG" sz="2400" b="1" dirty="0" err="1" smtClean="0">
                <a:solidFill>
                  <a:schemeClr val="tx1"/>
                </a:solidFill>
              </a:rPr>
              <a:t>Амортизируема</a:t>
            </a:r>
            <a:r>
              <a:rPr lang="bg-BG" sz="2400" b="1" dirty="0" smtClean="0">
                <a:solidFill>
                  <a:schemeClr val="tx1"/>
                </a:solidFill>
              </a:rPr>
              <a:t> </a:t>
            </a:r>
            <a:r>
              <a:rPr lang="bg-BG" sz="2400" b="1" dirty="0">
                <a:solidFill>
                  <a:schemeClr val="tx1"/>
                </a:solidFill>
              </a:rPr>
              <a:t>стойност </a:t>
            </a:r>
            <a:r>
              <a:rPr lang="bg-BG" sz="2400" dirty="0">
                <a:solidFill>
                  <a:schemeClr val="tx1"/>
                </a:solidFill>
              </a:rPr>
              <a:t>– 60 000 лв.</a:t>
            </a:r>
          </a:p>
          <a:p>
            <a:pPr marL="0" indent="0"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	Полезен </a:t>
            </a:r>
            <a:r>
              <a:rPr lang="bg-BG" sz="2400" b="1" dirty="0">
                <a:solidFill>
                  <a:schemeClr val="tx1"/>
                </a:solidFill>
              </a:rPr>
              <a:t>срок на годност</a:t>
            </a:r>
            <a:r>
              <a:rPr lang="bg-BG" sz="2400" dirty="0">
                <a:solidFill>
                  <a:schemeClr val="tx1"/>
                </a:solidFill>
              </a:rPr>
              <a:t> – 5 год.</a:t>
            </a:r>
          </a:p>
          <a:p>
            <a:pPr marL="0" indent="0"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	Годишна </a:t>
            </a:r>
            <a:r>
              <a:rPr lang="bg-BG" sz="2400" b="1" dirty="0" err="1">
                <a:solidFill>
                  <a:schemeClr val="tx1"/>
                </a:solidFill>
              </a:rPr>
              <a:t>а</a:t>
            </a:r>
            <a:r>
              <a:rPr lang="bg-BG" sz="2400" b="1" dirty="0" err="1" smtClean="0">
                <a:solidFill>
                  <a:schemeClr val="tx1"/>
                </a:solidFill>
              </a:rPr>
              <a:t>м</a:t>
            </a:r>
            <a:r>
              <a:rPr lang="bg-BG" sz="2400" b="1" dirty="0" smtClean="0">
                <a:solidFill>
                  <a:schemeClr val="tx1"/>
                </a:solidFill>
              </a:rPr>
              <a:t>. норма </a:t>
            </a:r>
            <a:r>
              <a:rPr lang="en-US" sz="2400" b="1" dirty="0" smtClean="0">
                <a:solidFill>
                  <a:schemeClr val="tx1"/>
                </a:solidFill>
              </a:rPr>
              <a:t>=</a:t>
            </a:r>
            <a:r>
              <a:rPr lang="bg-BG" sz="2400" b="1" dirty="0" smtClean="0">
                <a:solidFill>
                  <a:schemeClr val="tx1"/>
                </a:solidFill>
              </a:rPr>
              <a:t> 100/5</a:t>
            </a:r>
            <a:r>
              <a:rPr lang="en-US" sz="2400" b="1" dirty="0" smtClean="0">
                <a:solidFill>
                  <a:schemeClr val="tx1"/>
                </a:solidFill>
              </a:rPr>
              <a:t>=</a:t>
            </a:r>
            <a:r>
              <a:rPr lang="bg-BG" sz="2400" b="1" dirty="0" smtClean="0">
                <a:solidFill>
                  <a:schemeClr val="tx1"/>
                </a:solidFill>
              </a:rPr>
              <a:t> 20 %</a:t>
            </a:r>
            <a:endParaRPr lang="bg-BG" sz="2400" dirty="0">
              <a:solidFill>
                <a:schemeClr val="tx1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180520"/>
              </p:ext>
            </p:extLst>
          </p:nvPr>
        </p:nvGraphicFramePr>
        <p:xfrm>
          <a:off x="143508" y="2060848"/>
          <a:ext cx="8856984" cy="452970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28071"/>
                <a:gridCol w="2083996"/>
                <a:gridCol w="1935139"/>
                <a:gridCol w="2083996"/>
                <a:gridCol w="1525782"/>
              </a:tblGrid>
              <a:tr h="13063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solidFill>
                            <a:schemeClr val="tx1"/>
                          </a:solidFill>
                          <a:effectLst/>
                        </a:rPr>
                        <a:t>Година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err="1">
                          <a:solidFill>
                            <a:schemeClr val="tx1"/>
                          </a:solidFill>
                          <a:effectLst/>
                        </a:rPr>
                        <a:t>Амортизируема</a:t>
                      </a:r>
                      <a:r>
                        <a:rPr lang="bg-BG" sz="1800" dirty="0">
                          <a:solidFill>
                            <a:schemeClr val="tx1"/>
                          </a:solidFill>
                          <a:effectLst/>
                        </a:rPr>
                        <a:t> стойност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</a:rPr>
                        <a:t>Год.</a:t>
                      </a:r>
                      <a:r>
                        <a:rPr lang="bg-BG" sz="18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</a:rPr>
                        <a:t>Ам. </a:t>
                      </a:r>
                      <a:r>
                        <a:rPr lang="bg-BG" sz="1800" dirty="0">
                          <a:solidFill>
                            <a:schemeClr val="tx1"/>
                          </a:solidFill>
                          <a:effectLst/>
                        </a:rPr>
                        <a:t>норма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</a:rPr>
                        <a:t>Год. Ам. квота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(к.2*к.3)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Мес</a:t>
                      </a: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bg-BG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Ам. Квота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(к.4/12)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bg-BG" sz="1800" baseline="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</a:tr>
              <a:tr h="2618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b="1" i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bg-BG" sz="1600" b="1" i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b="1" i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bg-BG" sz="1600" b="1" i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b="1" i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bg-BG" sz="1600" b="1" i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b="1" i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bg-BG" sz="1600" b="1" i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b="1" i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bg-BG" sz="1600" b="1" i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4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bg-BG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>
                          <a:solidFill>
                            <a:schemeClr val="tx1"/>
                          </a:solidFill>
                          <a:effectLst/>
                        </a:rPr>
                        <a:t>60 000</a:t>
                      </a:r>
                      <a:endParaRPr lang="bg-BG" sz="2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 dirty="0" smtClea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r>
                        <a:rPr lang="bg-BG" sz="2400" dirty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bg-BG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 dirty="0" smtClean="0">
                          <a:solidFill>
                            <a:schemeClr val="tx1"/>
                          </a:solidFill>
                          <a:effectLst/>
                        </a:rPr>
                        <a:t>12 </a:t>
                      </a:r>
                      <a:r>
                        <a:rPr lang="bg-BG" sz="2400" dirty="0">
                          <a:solidFill>
                            <a:schemeClr val="tx1"/>
                          </a:solidFill>
                          <a:effectLst/>
                        </a:rPr>
                        <a:t>000</a:t>
                      </a:r>
                      <a:endParaRPr lang="bg-BG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bg-BG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000</a:t>
                      </a:r>
                      <a:endParaRPr lang="bg-BG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232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bg-BG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 dirty="0">
                          <a:solidFill>
                            <a:schemeClr val="tx1"/>
                          </a:solidFill>
                          <a:effectLst/>
                        </a:rPr>
                        <a:t>60 000</a:t>
                      </a:r>
                      <a:endParaRPr lang="bg-BG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 smtClean="0">
                          <a:solidFill>
                            <a:schemeClr val="tx1"/>
                          </a:solidFill>
                          <a:effectLst/>
                        </a:rPr>
                        <a:t>20%</a:t>
                      </a:r>
                      <a:endParaRPr lang="bg-BG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 smtClean="0">
                          <a:solidFill>
                            <a:schemeClr val="tx1"/>
                          </a:solidFill>
                          <a:effectLst/>
                        </a:rPr>
                        <a:t>12 000</a:t>
                      </a:r>
                      <a:endParaRPr lang="bg-BG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bg-BG" sz="2400" baseline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000</a:t>
                      </a:r>
                      <a:endParaRPr lang="bg-BG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4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bg-BG" sz="2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 dirty="0">
                          <a:solidFill>
                            <a:schemeClr val="tx1"/>
                          </a:solidFill>
                          <a:effectLst/>
                        </a:rPr>
                        <a:t>60 000</a:t>
                      </a:r>
                      <a:endParaRPr lang="bg-BG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 smtClean="0">
                          <a:solidFill>
                            <a:schemeClr val="tx1"/>
                          </a:solidFill>
                          <a:effectLst/>
                        </a:rPr>
                        <a:t>20%</a:t>
                      </a:r>
                      <a:endParaRPr lang="bg-BG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 smtClean="0">
                          <a:solidFill>
                            <a:schemeClr val="tx1"/>
                          </a:solidFill>
                          <a:effectLst/>
                        </a:rPr>
                        <a:t>12 000</a:t>
                      </a:r>
                      <a:endParaRPr lang="bg-BG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bg-BG" sz="2400" baseline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000</a:t>
                      </a:r>
                      <a:endParaRPr lang="bg-BG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4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bg-BG" sz="2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 dirty="0">
                          <a:solidFill>
                            <a:schemeClr val="tx1"/>
                          </a:solidFill>
                          <a:effectLst/>
                        </a:rPr>
                        <a:t>60 000</a:t>
                      </a:r>
                      <a:endParaRPr lang="bg-BG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 smtClean="0">
                          <a:solidFill>
                            <a:schemeClr val="tx1"/>
                          </a:solidFill>
                          <a:effectLst/>
                        </a:rPr>
                        <a:t>20%</a:t>
                      </a:r>
                      <a:endParaRPr lang="bg-BG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 smtClean="0">
                          <a:solidFill>
                            <a:schemeClr val="tx1"/>
                          </a:solidFill>
                          <a:effectLst/>
                        </a:rPr>
                        <a:t>12 000</a:t>
                      </a:r>
                      <a:endParaRPr lang="bg-BG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bg-BG" sz="2400" baseline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000</a:t>
                      </a:r>
                      <a:endParaRPr lang="bg-BG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46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bg-BG" sz="2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 dirty="0">
                          <a:solidFill>
                            <a:schemeClr val="tx1"/>
                          </a:solidFill>
                          <a:effectLst/>
                        </a:rPr>
                        <a:t>60 000</a:t>
                      </a:r>
                      <a:endParaRPr lang="bg-BG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 dirty="0" smtClean="0">
                          <a:solidFill>
                            <a:schemeClr val="tx1"/>
                          </a:solidFill>
                          <a:effectLst/>
                        </a:rPr>
                        <a:t>20%</a:t>
                      </a:r>
                      <a:endParaRPr lang="bg-BG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 dirty="0" smtClean="0">
                          <a:solidFill>
                            <a:schemeClr val="tx1"/>
                          </a:solidFill>
                          <a:effectLst/>
                        </a:rPr>
                        <a:t>12 000</a:t>
                      </a:r>
                      <a:endParaRPr lang="bg-BG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bg-BG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000</a:t>
                      </a:r>
                      <a:endParaRPr lang="bg-BG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4604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bg-BG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bg-BG" sz="2400" dirty="0" smtClean="0">
                          <a:solidFill>
                            <a:schemeClr val="tx1"/>
                          </a:solidFill>
                          <a:effectLst/>
                        </a:rPr>
                        <a:t>сбор:</a:t>
                      </a:r>
                      <a:endParaRPr lang="bg-BG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bg-BG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400" dirty="0">
                          <a:solidFill>
                            <a:schemeClr val="tx1"/>
                          </a:solidFill>
                          <a:effectLst/>
                        </a:rPr>
                        <a:t>60 000</a:t>
                      </a:r>
                      <a:endParaRPr lang="bg-BG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06835"/>
              </p:ext>
            </p:extLst>
          </p:nvPr>
        </p:nvGraphicFramePr>
        <p:xfrm>
          <a:off x="108488" y="2014780"/>
          <a:ext cx="8942522" cy="4633993"/>
        </p:xfrm>
        <a:graphic>
          <a:graphicData uri="http://schemas.openxmlformats.org/drawingml/2006/table">
            <a:tbl>
              <a:tblPr/>
              <a:tblGrid>
                <a:gridCol w="8942522"/>
              </a:tblGrid>
              <a:tr h="4633993"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2990" y="2030278"/>
          <a:ext cx="8927024" cy="1410346"/>
        </p:xfrm>
        <a:graphic>
          <a:graphicData uri="http://schemas.openxmlformats.org/drawingml/2006/table">
            <a:tbl>
              <a:tblPr/>
              <a:tblGrid>
                <a:gridCol w="8927024"/>
              </a:tblGrid>
              <a:tr h="1410346"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0323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авоъгълник 1"/>
          <p:cNvSpPr/>
          <p:nvPr/>
        </p:nvSpPr>
        <p:spPr>
          <a:xfrm>
            <a:off x="642910" y="500042"/>
            <a:ext cx="7786742" cy="59093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b="1" dirty="0" smtClean="0"/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</a:rPr>
              <a:t>СЧЕТОВОДНИ </a:t>
            </a:r>
            <a:r>
              <a:rPr lang="bg-BG" sz="2400" b="1" dirty="0" smtClean="0">
                <a:solidFill>
                  <a:schemeClr val="tx1"/>
                </a:solidFill>
              </a:rPr>
              <a:t>ПРАВИЛА</a:t>
            </a:r>
            <a:r>
              <a:rPr lang="ru-RU" sz="2400" b="1" dirty="0" smtClean="0">
                <a:solidFill>
                  <a:schemeClr val="tx1"/>
                </a:solidFill>
              </a:rPr>
              <a:t> ЗА НАЧИСЛЯВАНЕ НА АМОРТИЗАЦИИТЕ </a:t>
            </a:r>
          </a:p>
          <a:p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     ПРАВИЛА</a:t>
            </a:r>
            <a:r>
              <a:rPr lang="bg-BG" b="1" dirty="0" smtClean="0"/>
              <a:t>:</a:t>
            </a:r>
            <a:endParaRPr lang="en-US" b="1" dirty="0" smtClean="0"/>
          </a:p>
          <a:p>
            <a:endParaRPr lang="bg-BG" b="1" dirty="0" smtClean="0"/>
          </a:p>
          <a:p>
            <a:pPr marL="342900" indent="-342900">
              <a:buAutoNum type="arabicPeriod"/>
            </a:pPr>
            <a:r>
              <a:rPr lang="bg-BG" sz="2000" b="1" dirty="0" smtClean="0"/>
              <a:t>Отчетната с/</a:t>
            </a:r>
            <a:r>
              <a:rPr lang="bg-BG" sz="2000" b="1" dirty="0" err="1" smtClean="0"/>
              <a:t>ст</a:t>
            </a:r>
            <a:r>
              <a:rPr lang="bg-BG" sz="2000" b="1" dirty="0" smtClean="0"/>
              <a:t> минус </a:t>
            </a:r>
            <a:r>
              <a:rPr lang="bg-BG" sz="2000" b="1" dirty="0" err="1" smtClean="0"/>
              <a:t>остататъчната</a:t>
            </a:r>
            <a:r>
              <a:rPr lang="bg-BG" sz="2000" b="1" dirty="0" smtClean="0"/>
              <a:t> с/</a:t>
            </a:r>
            <a:r>
              <a:rPr lang="bg-BG" sz="2000" b="1" dirty="0" err="1" smtClean="0"/>
              <a:t>ст</a:t>
            </a:r>
            <a:r>
              <a:rPr lang="bg-BG" sz="2000" b="1" dirty="0" smtClean="0"/>
              <a:t> е равна на </a:t>
            </a:r>
            <a:r>
              <a:rPr lang="bg-BG" sz="2000" b="1" dirty="0" err="1" smtClean="0"/>
              <a:t>амортизируемата</a:t>
            </a:r>
            <a:r>
              <a:rPr lang="bg-BG" sz="2000" b="1" dirty="0" smtClean="0"/>
              <a:t> с/ст.</a:t>
            </a:r>
          </a:p>
          <a:p>
            <a:pPr marL="342900" indent="-342900"/>
            <a:r>
              <a:rPr lang="bg-BG" sz="2000" b="1" dirty="0" smtClean="0"/>
              <a:t>2. Отчетната с/</a:t>
            </a:r>
            <a:r>
              <a:rPr lang="bg-BG" sz="2000" b="1" dirty="0" err="1" smtClean="0"/>
              <a:t>ст</a:t>
            </a:r>
            <a:r>
              <a:rPr lang="bg-BG" sz="2000" b="1" dirty="0" smtClean="0"/>
              <a:t> минус акумулираната амортизация е равна на балансовата с/ст.</a:t>
            </a:r>
          </a:p>
          <a:p>
            <a:pPr marL="342900" indent="-342900"/>
            <a:r>
              <a:rPr lang="bg-BG" sz="2000" b="1" dirty="0" smtClean="0"/>
              <a:t>3. Размер на значителност, утвърден в амортизационната политика …….. лв. или % спрямо отчетната стойност.</a:t>
            </a:r>
          </a:p>
          <a:p>
            <a:pPr marL="342900" indent="-342900"/>
            <a:r>
              <a:rPr lang="bg-BG" sz="2000" b="1" dirty="0" smtClean="0"/>
              <a:t>4. Балансовата с/</a:t>
            </a:r>
            <a:r>
              <a:rPr lang="bg-BG" sz="2000" b="1" dirty="0" err="1" smtClean="0"/>
              <a:t>ст</a:t>
            </a:r>
            <a:r>
              <a:rPr lang="bg-BG" sz="2000" b="1" dirty="0" smtClean="0"/>
              <a:t> не може да е по-малка от остатъчната с/ст.</a:t>
            </a:r>
          </a:p>
          <a:p>
            <a:pPr marL="342900" indent="-342900"/>
            <a:r>
              <a:rPr lang="bg-BG" sz="2000" b="1" dirty="0" smtClean="0"/>
              <a:t>5. Акумулираната амортизация </a:t>
            </a:r>
            <a:r>
              <a:rPr lang="en-US" sz="2000" b="1" dirty="0" smtClean="0"/>
              <a:t>(</a:t>
            </a:r>
            <a:r>
              <a:rPr lang="bg-BG" sz="2000" b="1" dirty="0" smtClean="0"/>
              <a:t>гр. 24</a:t>
            </a:r>
            <a:r>
              <a:rPr lang="en-US" sz="2000" b="1" dirty="0" smtClean="0"/>
              <a:t>)</a:t>
            </a:r>
            <a:r>
              <a:rPr lang="bg-BG" sz="2000" b="1" dirty="0" smtClean="0"/>
              <a:t> се начислява до размера на определената </a:t>
            </a:r>
            <a:r>
              <a:rPr lang="bg-BG" sz="2000" b="1" dirty="0" err="1" smtClean="0"/>
              <a:t>амортизируемата</a:t>
            </a:r>
            <a:r>
              <a:rPr lang="bg-BG" sz="2000" b="1" dirty="0" smtClean="0"/>
              <a:t> с/ст.</a:t>
            </a:r>
          </a:p>
          <a:p>
            <a:pPr marL="457200" indent="-457200">
              <a:buAutoNum type="arabicPeriod" startAt="6"/>
            </a:pPr>
            <a:r>
              <a:rPr lang="bg-BG" sz="2000" b="1" dirty="0" smtClean="0"/>
              <a:t>ГАК е равна на сбора на сметките от подгрупа 603 </a:t>
            </a:r>
            <a:r>
              <a:rPr lang="bg-BG" sz="2000" b="1" i="1" dirty="0" smtClean="0"/>
              <a:t>Разходи за амортизация.</a:t>
            </a:r>
            <a:endParaRPr lang="en-US" sz="2000" b="1" i="1" dirty="0" smtClean="0"/>
          </a:p>
          <a:p>
            <a:pPr marL="457200" indent="-457200">
              <a:buAutoNum type="arabicPeriod" startAt="6"/>
            </a:pPr>
            <a:endParaRPr lang="en-US" sz="2000" b="1" dirty="0" smtClean="0"/>
          </a:p>
          <a:p>
            <a:pPr>
              <a:buFontTx/>
              <a:buChar char="-"/>
            </a:pPr>
            <a:endParaRPr lang="en-US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36</a:t>
            </a:fld>
            <a:endParaRPr lang="bg-BG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28600" y="188640"/>
            <a:ext cx="8686800" cy="93823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err="1" smtClean="0">
                <a:solidFill>
                  <a:schemeClr val="tx1"/>
                </a:solidFill>
                <a:latin typeface="+mn-lt"/>
              </a:rPr>
              <a:t>счетоводни</a:t>
            </a:r>
            <a:r>
              <a:rPr lang="ru-RU" sz="2400" b="1" dirty="0" smtClean="0">
                <a:solidFill>
                  <a:schemeClr val="tx1"/>
                </a:solidFill>
                <a:latin typeface="+mn-lt"/>
              </a:rPr>
              <a:t> СМЕТКИ ЗА НАЧИСЛЯВАНЕ НА </a:t>
            </a:r>
            <a:r>
              <a:rPr lang="ru-RU" sz="2400" b="1" dirty="0" err="1" smtClean="0">
                <a:solidFill>
                  <a:schemeClr val="tx1"/>
                </a:solidFill>
                <a:latin typeface="+mn-lt"/>
              </a:rPr>
              <a:t>АМОРтизациите</a:t>
            </a:r>
            <a:r>
              <a:rPr lang="ru-RU" sz="2400" b="1" dirty="0" smtClean="0">
                <a:solidFill>
                  <a:schemeClr val="tx1"/>
                </a:solidFill>
                <a:latin typeface="+mn-lt"/>
              </a:rPr>
              <a:t> </a:t>
            </a:r>
            <a:endParaRPr lang="bg-BG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1142984"/>
            <a:ext cx="8624918" cy="521497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bg-BG" dirty="0" smtClean="0"/>
              <a:t>	</a:t>
            </a:r>
            <a:r>
              <a:rPr lang="ru-RU" dirty="0" smtClean="0">
                <a:solidFill>
                  <a:schemeClr val="tx1"/>
                </a:solidFill>
              </a:rPr>
              <a:t>В СБО </a:t>
            </a:r>
            <a:r>
              <a:rPr lang="ru-RU" dirty="0" err="1" smtClean="0">
                <a:solidFill>
                  <a:schemeClr val="tx1"/>
                </a:solidFill>
              </a:rPr>
              <a:t>са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предвидени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два</a:t>
            </a:r>
            <a:r>
              <a:rPr lang="ru-RU" dirty="0" smtClean="0">
                <a:solidFill>
                  <a:schemeClr val="tx1"/>
                </a:solidFill>
              </a:rPr>
              <a:t> типа сметки за </a:t>
            </a:r>
            <a:r>
              <a:rPr lang="ru-RU" dirty="0" err="1" smtClean="0">
                <a:solidFill>
                  <a:schemeClr val="tx1"/>
                </a:solidFill>
              </a:rPr>
              <a:t>отразяването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dirty="0" err="1" smtClean="0">
                <a:solidFill>
                  <a:schemeClr val="tx1"/>
                </a:solidFill>
              </a:rPr>
              <a:t>двете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страни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процеса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амортизацията</a:t>
            </a:r>
            <a:r>
              <a:rPr lang="ru-RU" dirty="0" smtClean="0">
                <a:solidFill>
                  <a:schemeClr val="tx1"/>
                </a:solidFill>
              </a:rPr>
              <a:t>: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	- сметки за </a:t>
            </a:r>
            <a:r>
              <a:rPr lang="ru-RU" dirty="0" err="1" smtClean="0">
                <a:solidFill>
                  <a:schemeClr val="tx1"/>
                </a:solidFill>
              </a:rPr>
              <a:t>отчитане</a:t>
            </a:r>
            <a:r>
              <a:rPr lang="ru-RU" dirty="0" smtClean="0">
                <a:solidFill>
                  <a:schemeClr val="tx1"/>
                </a:solidFill>
              </a:rPr>
              <a:t> на (</a:t>
            </a:r>
            <a:r>
              <a:rPr lang="ru-RU" dirty="0" err="1" smtClean="0">
                <a:solidFill>
                  <a:schemeClr val="tx1"/>
                </a:solidFill>
              </a:rPr>
              <a:t>разходни</a:t>
            </a:r>
            <a:r>
              <a:rPr lang="ru-RU" dirty="0" smtClean="0">
                <a:solidFill>
                  <a:schemeClr val="tx1"/>
                </a:solidFill>
              </a:rPr>
              <a:t>) </a:t>
            </a:r>
            <a:r>
              <a:rPr lang="ru-RU" dirty="0" err="1" smtClean="0">
                <a:solidFill>
                  <a:schemeClr val="tx1"/>
                </a:solidFill>
              </a:rPr>
              <a:t>потоци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от </a:t>
            </a:r>
            <a:r>
              <a:rPr lang="ru-RU" b="1" dirty="0" err="1" smtClean="0">
                <a:solidFill>
                  <a:schemeClr val="tx1"/>
                </a:solidFill>
              </a:rPr>
              <a:t>подгрупа</a:t>
            </a:r>
            <a:r>
              <a:rPr lang="ru-RU" b="1" dirty="0" smtClean="0">
                <a:solidFill>
                  <a:schemeClr val="tx1"/>
                </a:solidFill>
              </a:rPr>
              <a:t> 603</a:t>
            </a:r>
            <a:r>
              <a:rPr lang="ru-RU" dirty="0" smtClean="0">
                <a:solidFill>
                  <a:schemeClr val="tx1"/>
                </a:solidFill>
              </a:rPr>
              <a:t> за </a:t>
            </a:r>
            <a:r>
              <a:rPr lang="ru-RU" dirty="0" err="1" smtClean="0">
                <a:solidFill>
                  <a:schemeClr val="tx1"/>
                </a:solidFill>
              </a:rPr>
              <a:t>начислените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разходи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за</a:t>
            </a:r>
            <a:r>
              <a:rPr lang="ru-RU" dirty="0" smtClean="0">
                <a:solidFill>
                  <a:schemeClr val="tx1"/>
                </a:solidFill>
              </a:rPr>
              <a:t> амортизация за </a:t>
            </a:r>
            <a:r>
              <a:rPr lang="ru-RU" dirty="0" err="1" smtClean="0">
                <a:solidFill>
                  <a:schemeClr val="tx1"/>
                </a:solidFill>
              </a:rPr>
              <a:t>съответния</a:t>
            </a:r>
            <a:r>
              <a:rPr lang="ru-RU" dirty="0" smtClean="0">
                <a:solidFill>
                  <a:schemeClr val="tx1"/>
                </a:solidFill>
              </a:rPr>
              <a:t> период;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         - сметки за </a:t>
            </a:r>
            <a:r>
              <a:rPr lang="ru-RU" dirty="0" err="1" smtClean="0">
                <a:solidFill>
                  <a:schemeClr val="tx1"/>
                </a:solidFill>
              </a:rPr>
              <a:t>отчитане</a:t>
            </a:r>
            <a:r>
              <a:rPr lang="ru-RU" dirty="0" smtClean="0">
                <a:solidFill>
                  <a:schemeClr val="tx1"/>
                </a:solidFill>
              </a:rPr>
              <a:t> на наличности (</a:t>
            </a:r>
            <a:r>
              <a:rPr lang="ru-RU" dirty="0" err="1" smtClean="0">
                <a:solidFill>
                  <a:schemeClr val="tx1"/>
                </a:solidFill>
              </a:rPr>
              <a:t>коректив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dirty="0" err="1" smtClean="0">
                <a:solidFill>
                  <a:schemeClr val="tx1"/>
                </a:solidFill>
              </a:rPr>
              <a:t>отчетната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стойност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съответните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активи</a:t>
            </a:r>
            <a:r>
              <a:rPr lang="ru-RU" dirty="0" smtClean="0">
                <a:solidFill>
                  <a:schemeClr val="tx1"/>
                </a:solidFill>
              </a:rPr>
              <a:t>) – сметки от </a:t>
            </a:r>
            <a:r>
              <a:rPr lang="ru-RU" b="1" dirty="0" err="1" smtClean="0">
                <a:solidFill>
                  <a:schemeClr val="tx1"/>
                </a:solidFill>
              </a:rPr>
              <a:t>група</a:t>
            </a:r>
            <a:r>
              <a:rPr lang="ru-RU" b="1" dirty="0" smtClean="0">
                <a:solidFill>
                  <a:schemeClr val="tx1"/>
                </a:solidFill>
              </a:rPr>
              <a:t> 24 </a:t>
            </a:r>
            <a:r>
              <a:rPr lang="ru-RU" dirty="0" smtClean="0">
                <a:solidFill>
                  <a:schemeClr val="tx1"/>
                </a:solidFill>
              </a:rPr>
              <a:t>от СБО за </a:t>
            </a:r>
            <a:r>
              <a:rPr lang="ru-RU" dirty="0" err="1" smtClean="0">
                <a:solidFill>
                  <a:schemeClr val="tx1"/>
                </a:solidFill>
              </a:rPr>
              <a:t>акумулираната</a:t>
            </a:r>
            <a:r>
              <a:rPr lang="ru-RU" dirty="0" smtClean="0">
                <a:solidFill>
                  <a:schemeClr val="tx1"/>
                </a:solidFill>
              </a:rPr>
              <a:t> амортизация </a:t>
            </a:r>
            <a:r>
              <a:rPr lang="ru-RU" dirty="0" err="1" smtClean="0">
                <a:solidFill>
                  <a:schemeClr val="tx1"/>
                </a:solidFill>
              </a:rPr>
              <a:t>към</a:t>
            </a:r>
            <a:r>
              <a:rPr lang="ru-RU" dirty="0" smtClean="0">
                <a:solidFill>
                  <a:schemeClr val="tx1"/>
                </a:solidFill>
              </a:rPr>
              <a:t> определена дата. </a:t>
            </a:r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37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260350"/>
            <a:ext cx="8883650" cy="6481763"/>
          </a:xfrm>
        </p:spPr>
        <p:txBody>
          <a:bodyPr>
            <a:normAutofit/>
          </a:bodyPr>
          <a:lstStyle/>
          <a:p>
            <a:pPr marL="0" indent="620713" algn="just">
              <a:buClrTx/>
              <a:buSzPct val="100000"/>
              <a:buFont typeface="Wingdings" panose="05000000000000000000" pitchFamily="2" charset="2"/>
              <a:buChar char="Ø"/>
            </a:pPr>
            <a:r>
              <a:rPr lang="bg-BG" sz="2600" dirty="0">
                <a:solidFill>
                  <a:schemeClr val="tx1"/>
                </a:solidFill>
              </a:rPr>
              <a:t>За </a:t>
            </a:r>
            <a:r>
              <a:rPr lang="bg-BG" sz="2600" dirty="0" smtClean="0">
                <a:solidFill>
                  <a:schemeClr val="tx1"/>
                </a:solidFill>
              </a:rPr>
              <a:t>осчетоводяване </a:t>
            </a:r>
            <a:r>
              <a:rPr lang="bg-BG" sz="2600" dirty="0">
                <a:solidFill>
                  <a:schemeClr val="tx1"/>
                </a:solidFill>
              </a:rPr>
              <a:t>на амортизацията се предвидени следните </a:t>
            </a:r>
            <a:r>
              <a:rPr lang="bg-BG" sz="2600" dirty="0" smtClean="0">
                <a:solidFill>
                  <a:schemeClr val="tx1"/>
                </a:solidFill>
              </a:rPr>
              <a:t>разходни счетоводни сметки</a:t>
            </a:r>
            <a:r>
              <a:rPr lang="bg-BG" dirty="0" smtClean="0">
                <a:solidFill>
                  <a:schemeClr val="tx1"/>
                </a:solidFill>
              </a:rPr>
              <a:t>:</a:t>
            </a:r>
            <a:endParaRPr lang="bg-BG" dirty="0">
              <a:solidFill>
                <a:schemeClr val="tx1"/>
              </a:solidFill>
            </a:endParaRPr>
          </a:p>
          <a:p>
            <a:pPr marL="0" indent="0" algn="just">
              <a:buClrTx/>
              <a:buSzPct val="100000"/>
              <a:buNone/>
            </a:pPr>
            <a:endParaRPr lang="ru-RU" b="1" i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236487"/>
              </p:ext>
            </p:extLst>
          </p:nvPr>
        </p:nvGraphicFramePr>
        <p:xfrm>
          <a:off x="0" y="1340768"/>
          <a:ext cx="9144000" cy="5020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5568"/>
                <a:gridCol w="6658432"/>
              </a:tblGrid>
              <a:tr h="493430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СБО</a:t>
                      </a:r>
                      <a:r>
                        <a:rPr lang="bg-BG" baseline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bg-BG" baseline="0" dirty="0" err="1" smtClean="0">
                          <a:solidFill>
                            <a:schemeClr val="tx1"/>
                          </a:solidFill>
                        </a:rPr>
                        <a:t>сч</a:t>
                      </a:r>
                      <a:r>
                        <a:rPr lang="bg-BG" baseline="0" dirty="0" smtClean="0">
                          <a:solidFill>
                            <a:schemeClr val="tx1"/>
                          </a:solidFill>
                        </a:rPr>
                        <a:t>. сметка </a:t>
                      </a:r>
                      <a:endParaRPr lang="bg-B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Наименование </a:t>
                      </a:r>
                      <a:endParaRPr lang="bg-B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</a:tr>
              <a:tr h="498381">
                <a:tc>
                  <a:txBody>
                    <a:bodyPr/>
                    <a:lstStyle/>
                    <a:p>
                      <a:pPr algn="ctr"/>
                      <a:r>
                        <a:rPr lang="bg-BG" sz="2800" b="1" dirty="0" err="1" smtClean="0"/>
                        <a:t>Подгр</a:t>
                      </a:r>
                      <a:r>
                        <a:rPr lang="bg-BG" sz="2800" b="1" dirty="0" smtClean="0"/>
                        <a:t>. 603</a:t>
                      </a:r>
                      <a:endParaRPr lang="bg-BG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i="0" u="none" strike="noStrike" dirty="0" err="1" smtClean="0">
                          <a:effectLst/>
                        </a:rPr>
                        <a:t>Разходи</a:t>
                      </a:r>
                      <a:r>
                        <a:rPr lang="ru-RU" sz="1900" b="1" i="0" u="none" strike="noStrike" dirty="0" smtClean="0">
                          <a:effectLst/>
                        </a:rPr>
                        <a:t> за амортизации </a:t>
                      </a:r>
                      <a:endParaRPr lang="ru-RU" sz="1900" b="1" i="0" u="none" strike="noStrike" dirty="0" smtClean="0">
                        <a:effectLst/>
                        <a:latin typeface="Times New Roman CYR"/>
                      </a:endParaRPr>
                    </a:p>
                  </a:txBody>
                  <a:tcPr/>
                </a:tc>
              </a:tr>
              <a:tr h="419593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bg-BG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i="1" u="none" strike="noStrike" dirty="0" err="1" smtClean="0">
                          <a:effectLst/>
                        </a:rPr>
                        <a:t>Разходи</a:t>
                      </a:r>
                      <a:r>
                        <a:rPr lang="ru-RU" sz="1900" i="1" u="none" strike="noStrike" dirty="0" smtClean="0">
                          <a:effectLst/>
                        </a:rPr>
                        <a:t> за амортизации на </a:t>
                      </a:r>
                      <a:r>
                        <a:rPr lang="ru-RU" sz="1900" i="1" u="none" strike="noStrike" dirty="0" err="1" smtClean="0">
                          <a:effectLst/>
                        </a:rPr>
                        <a:t>нематериални</a:t>
                      </a:r>
                      <a:r>
                        <a:rPr lang="ru-RU" sz="1900" i="1" u="none" strike="noStrike" dirty="0" smtClean="0">
                          <a:effectLst/>
                        </a:rPr>
                        <a:t> </a:t>
                      </a:r>
                      <a:r>
                        <a:rPr lang="ru-RU" sz="1900" i="1" u="none" strike="noStrike" dirty="0" err="1" smtClean="0">
                          <a:effectLst/>
                        </a:rPr>
                        <a:t>дълготрайни</a:t>
                      </a:r>
                      <a:r>
                        <a:rPr lang="ru-RU" sz="1900" i="1" u="none" strike="noStrike" dirty="0" smtClean="0">
                          <a:effectLst/>
                        </a:rPr>
                        <a:t> </a:t>
                      </a:r>
                      <a:r>
                        <a:rPr lang="ru-RU" sz="1900" i="1" u="none" strike="noStrike" dirty="0" err="1" smtClean="0">
                          <a:effectLst/>
                        </a:rPr>
                        <a:t>активи</a:t>
                      </a:r>
                      <a:endParaRPr lang="ru-RU" sz="1900" b="0" i="1" u="none" strike="noStrike" dirty="0" smtClean="0">
                        <a:effectLst/>
                        <a:latin typeface="Times New Roman CYR"/>
                      </a:endParaRPr>
                    </a:p>
                  </a:txBody>
                  <a:tcPr anchor="ctr"/>
                </a:tc>
              </a:tr>
              <a:tr h="419593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bg-BG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900" i="1" dirty="0" err="1" smtClean="0"/>
                        <a:t>Разходи</a:t>
                      </a:r>
                      <a:r>
                        <a:rPr lang="ru-RU" sz="1900" i="1" dirty="0" smtClean="0"/>
                        <a:t> за амортизация на </a:t>
                      </a:r>
                      <a:r>
                        <a:rPr lang="ru-RU" sz="1900" i="1" dirty="0" err="1" smtClean="0"/>
                        <a:t>продуктивни</a:t>
                      </a:r>
                      <a:r>
                        <a:rPr lang="ru-RU" sz="1900" i="1" dirty="0" smtClean="0"/>
                        <a:t> и работни </a:t>
                      </a:r>
                      <a:r>
                        <a:rPr lang="ru-RU" sz="1900" i="1" dirty="0" err="1" smtClean="0"/>
                        <a:t>животни</a:t>
                      </a:r>
                      <a:endParaRPr lang="bg-BG" sz="1900" i="1" dirty="0"/>
                    </a:p>
                  </a:txBody>
                  <a:tcPr anchor="ctr"/>
                </a:tc>
              </a:tr>
              <a:tr h="419593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bg-BG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900" i="1" dirty="0" err="1" smtClean="0"/>
                        <a:t>Разходи</a:t>
                      </a:r>
                      <a:r>
                        <a:rPr lang="ru-RU" sz="1900" i="1" dirty="0" smtClean="0"/>
                        <a:t> за амортизация на </a:t>
                      </a:r>
                      <a:r>
                        <a:rPr lang="ru-RU" sz="1900" i="1" dirty="0" err="1" smtClean="0"/>
                        <a:t>сгради</a:t>
                      </a:r>
                      <a:endParaRPr lang="bg-BG" sz="1900" i="1" dirty="0"/>
                    </a:p>
                  </a:txBody>
                  <a:tcPr anchor="ctr"/>
                </a:tc>
              </a:tr>
              <a:tr h="419593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bg-BG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900" i="1" dirty="0" err="1" smtClean="0"/>
                        <a:t>Разходи</a:t>
                      </a:r>
                      <a:r>
                        <a:rPr lang="ru-RU" sz="1900" i="1" dirty="0" smtClean="0"/>
                        <a:t> за амортизация на </a:t>
                      </a:r>
                      <a:r>
                        <a:rPr lang="ru-RU" sz="1900" i="1" dirty="0" err="1" smtClean="0"/>
                        <a:t>машини</a:t>
                      </a:r>
                      <a:r>
                        <a:rPr lang="ru-RU" sz="1900" i="1" dirty="0" smtClean="0"/>
                        <a:t>, </a:t>
                      </a:r>
                      <a:r>
                        <a:rPr lang="ru-RU" sz="1900" i="1" dirty="0" err="1" smtClean="0"/>
                        <a:t>съоръжения</a:t>
                      </a:r>
                      <a:r>
                        <a:rPr lang="ru-RU" sz="1900" i="1" dirty="0" smtClean="0"/>
                        <a:t>, </a:t>
                      </a:r>
                      <a:r>
                        <a:rPr lang="ru-RU" sz="1900" i="1" dirty="0" err="1" smtClean="0"/>
                        <a:t>оборудване</a:t>
                      </a:r>
                      <a:endParaRPr lang="bg-BG" sz="1900" i="1" dirty="0"/>
                    </a:p>
                  </a:txBody>
                  <a:tcPr anchor="ctr"/>
                </a:tc>
              </a:tr>
              <a:tr h="419593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bg-BG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900" i="1" dirty="0" err="1" smtClean="0"/>
                        <a:t>Разходи</a:t>
                      </a:r>
                      <a:r>
                        <a:rPr lang="ru-RU" sz="1900" i="1" dirty="0" smtClean="0"/>
                        <a:t> за амортизация на </a:t>
                      </a:r>
                      <a:r>
                        <a:rPr lang="ru-RU" sz="1900" i="1" dirty="0" err="1" smtClean="0"/>
                        <a:t>транспортни</a:t>
                      </a:r>
                      <a:r>
                        <a:rPr lang="ru-RU" sz="1900" i="1" dirty="0" smtClean="0"/>
                        <a:t> средства</a:t>
                      </a:r>
                      <a:endParaRPr lang="bg-BG" sz="1900" i="1" dirty="0"/>
                    </a:p>
                  </a:txBody>
                  <a:tcPr anchor="ctr"/>
                </a:tc>
              </a:tr>
              <a:tr h="419593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bg-BG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900" i="1" dirty="0" err="1" smtClean="0"/>
                        <a:t>Разходи</a:t>
                      </a:r>
                      <a:r>
                        <a:rPr lang="ru-RU" sz="1900" i="1" dirty="0" smtClean="0"/>
                        <a:t> за амортизация на </a:t>
                      </a:r>
                      <a:r>
                        <a:rPr lang="ru-RU" sz="1900" i="1" dirty="0" err="1" smtClean="0"/>
                        <a:t>стопански</a:t>
                      </a:r>
                      <a:r>
                        <a:rPr lang="ru-RU" sz="1900" i="1" dirty="0" smtClean="0"/>
                        <a:t> </a:t>
                      </a:r>
                      <a:r>
                        <a:rPr lang="ru-RU" sz="1900" i="1" dirty="0" err="1" smtClean="0"/>
                        <a:t>инвентар</a:t>
                      </a:r>
                      <a:endParaRPr lang="bg-BG" sz="1900" i="1" dirty="0"/>
                    </a:p>
                  </a:txBody>
                  <a:tcPr anchor="ctr"/>
                </a:tc>
              </a:tr>
              <a:tr h="516926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bg-BG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1900" i="1" dirty="0" err="1" smtClean="0"/>
                        <a:t>Разходи</a:t>
                      </a:r>
                      <a:r>
                        <a:rPr lang="ru-RU" sz="1900" i="1" dirty="0" smtClean="0"/>
                        <a:t> за амортизация на </a:t>
                      </a:r>
                      <a:r>
                        <a:rPr lang="ru-RU" sz="1900" i="1" dirty="0" err="1" smtClean="0"/>
                        <a:t>инфраструктурни</a:t>
                      </a:r>
                      <a:r>
                        <a:rPr lang="ru-RU" sz="1900" i="1" dirty="0" smtClean="0"/>
                        <a:t> </a:t>
                      </a:r>
                      <a:r>
                        <a:rPr lang="ru-RU" sz="1900" i="1" dirty="0" err="1" smtClean="0"/>
                        <a:t>обекти</a:t>
                      </a:r>
                      <a:endParaRPr lang="bg-BG" sz="1900" i="1" dirty="0"/>
                    </a:p>
                  </a:txBody>
                  <a:tcPr anchor="ctr"/>
                </a:tc>
              </a:tr>
              <a:tr h="639433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bg-BG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i="1" dirty="0" err="1" smtClean="0"/>
                        <a:t>Разходи</a:t>
                      </a:r>
                      <a:r>
                        <a:rPr lang="ru-RU" i="1" dirty="0" smtClean="0"/>
                        <a:t> за амортизация на </a:t>
                      </a:r>
                      <a:r>
                        <a:rPr lang="ru-RU" i="1" dirty="0" err="1" smtClean="0"/>
                        <a:t>други</a:t>
                      </a:r>
                      <a:r>
                        <a:rPr lang="ru-RU" i="1" dirty="0" smtClean="0"/>
                        <a:t> </a:t>
                      </a:r>
                      <a:r>
                        <a:rPr lang="ru-RU" i="1" dirty="0" err="1" smtClean="0"/>
                        <a:t>дълготрайни</a:t>
                      </a:r>
                      <a:r>
                        <a:rPr lang="ru-RU" i="1" dirty="0" smtClean="0"/>
                        <a:t> </a:t>
                      </a:r>
                      <a:r>
                        <a:rPr lang="ru-RU" i="1" dirty="0" err="1" smtClean="0"/>
                        <a:t>материални</a:t>
                      </a:r>
                      <a:r>
                        <a:rPr lang="ru-RU" i="1" dirty="0" smtClean="0"/>
                        <a:t> </a:t>
                      </a:r>
                      <a:r>
                        <a:rPr lang="ru-RU" i="1" dirty="0" err="1" smtClean="0"/>
                        <a:t>активи</a:t>
                      </a:r>
                      <a:endParaRPr lang="bg-BG" i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05996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28596" y="428603"/>
            <a:ext cx="8455054" cy="600079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620713" algn="just">
              <a:buClrTx/>
              <a:buSzPct val="100000"/>
              <a:buFont typeface="Wingdings" panose="05000000000000000000" pitchFamily="2" charset="2"/>
              <a:buChar char="Ø"/>
            </a:pPr>
            <a:r>
              <a:rPr lang="bg-BG" b="1" dirty="0" smtClean="0">
                <a:solidFill>
                  <a:schemeClr val="tx1"/>
                </a:solidFill>
              </a:rPr>
              <a:t>Сметките от подгрупа 603 </a:t>
            </a:r>
            <a:r>
              <a:rPr lang="bg-BG" i="1" dirty="0" smtClean="0">
                <a:solidFill>
                  <a:schemeClr val="tx1"/>
                </a:solidFill>
              </a:rPr>
              <a:t>Разходи за амортизации</a:t>
            </a:r>
            <a:r>
              <a:rPr lang="bg-BG" b="1" dirty="0" smtClean="0">
                <a:solidFill>
                  <a:schemeClr val="tx1"/>
                </a:solidFill>
              </a:rPr>
              <a:t> – </a:t>
            </a:r>
            <a:r>
              <a:rPr lang="bg-BG" dirty="0" smtClean="0">
                <a:solidFill>
                  <a:schemeClr val="tx1"/>
                </a:solidFill>
              </a:rPr>
              <a:t>сметките са </a:t>
            </a:r>
            <a:r>
              <a:rPr lang="bg-BG" b="1" dirty="0" smtClean="0">
                <a:solidFill>
                  <a:schemeClr val="tx1"/>
                </a:solidFill>
              </a:rPr>
              <a:t>активни</a:t>
            </a:r>
            <a:r>
              <a:rPr lang="bg-BG" dirty="0" smtClean="0">
                <a:solidFill>
                  <a:schemeClr val="tx1"/>
                </a:solidFill>
              </a:rPr>
              <a:t> балансови, транзитни сметки. </a:t>
            </a:r>
          </a:p>
          <a:p>
            <a:pPr marL="0" indent="620713" algn="just">
              <a:buClrTx/>
              <a:buSzPct val="100000"/>
              <a:buFont typeface="Wingdings" panose="05000000000000000000" pitchFamily="2" charset="2"/>
              <a:buChar char="Ø"/>
            </a:pPr>
            <a:r>
              <a:rPr lang="bg-BG" b="1" i="1" dirty="0" err="1" smtClean="0">
                <a:solidFill>
                  <a:schemeClr val="tx1"/>
                </a:solidFill>
              </a:rPr>
              <a:t>Дебитират</a:t>
            </a:r>
            <a:r>
              <a:rPr lang="bg-BG" b="1" i="1" dirty="0" smtClean="0">
                <a:solidFill>
                  <a:schemeClr val="tx1"/>
                </a:solidFill>
              </a:rPr>
              <a:t> се </a:t>
            </a:r>
            <a:r>
              <a:rPr lang="bg-BG" dirty="0" smtClean="0">
                <a:solidFill>
                  <a:schemeClr val="tx1"/>
                </a:solidFill>
              </a:rPr>
              <a:t>при начисляване на амортизация на съответния </a:t>
            </a:r>
            <a:r>
              <a:rPr lang="bg-BG" dirty="0" err="1" smtClean="0">
                <a:solidFill>
                  <a:schemeClr val="tx1"/>
                </a:solidFill>
              </a:rPr>
              <a:t>амортизируем</a:t>
            </a:r>
            <a:r>
              <a:rPr lang="bg-BG" dirty="0" smtClean="0">
                <a:solidFill>
                  <a:schemeClr val="tx1"/>
                </a:solidFill>
              </a:rPr>
              <a:t> актив срещу кредитиране на сметки от </a:t>
            </a:r>
            <a:r>
              <a:rPr lang="bg-BG" b="1" dirty="0" smtClean="0">
                <a:solidFill>
                  <a:schemeClr val="tx1"/>
                </a:solidFill>
              </a:rPr>
              <a:t>подгрупи 241 и 242</a:t>
            </a:r>
            <a:r>
              <a:rPr lang="bg-BG" dirty="0" smtClean="0">
                <a:solidFill>
                  <a:schemeClr val="tx1"/>
                </a:solidFill>
              </a:rPr>
              <a:t>. </a:t>
            </a:r>
          </a:p>
          <a:p>
            <a:pPr marL="0" indent="620713" algn="just">
              <a:buClrTx/>
              <a:buSzPct val="100000"/>
              <a:buFont typeface="Wingdings" panose="05000000000000000000" pitchFamily="2" charset="2"/>
              <a:buChar char="Ø"/>
            </a:pPr>
            <a:r>
              <a:rPr lang="bg-BG" b="1" i="1" dirty="0" smtClean="0">
                <a:solidFill>
                  <a:schemeClr val="tx1"/>
                </a:solidFill>
              </a:rPr>
              <a:t>Кредитират се </a:t>
            </a:r>
            <a:r>
              <a:rPr lang="bg-BG" dirty="0" smtClean="0">
                <a:solidFill>
                  <a:schemeClr val="tx1"/>
                </a:solidFill>
              </a:rPr>
              <a:t>при годишното приключване срещу </a:t>
            </a:r>
            <a:r>
              <a:rPr lang="bg-BG" dirty="0" err="1" smtClean="0">
                <a:solidFill>
                  <a:schemeClr val="tx1"/>
                </a:solidFill>
              </a:rPr>
              <a:t>дебитиране</a:t>
            </a:r>
            <a:r>
              <a:rPr lang="bg-BG" dirty="0" smtClean="0">
                <a:solidFill>
                  <a:schemeClr val="tx1"/>
                </a:solidFill>
              </a:rPr>
              <a:t> на </a:t>
            </a:r>
            <a:r>
              <a:rPr lang="bg-BG" b="1" dirty="0" smtClean="0">
                <a:solidFill>
                  <a:schemeClr val="tx1"/>
                </a:solidFill>
              </a:rPr>
              <a:t>сметка 1201</a:t>
            </a:r>
            <a:r>
              <a:rPr lang="bg-BG" dirty="0" smtClean="0">
                <a:solidFill>
                  <a:schemeClr val="tx1"/>
                </a:solidFill>
              </a:rPr>
              <a:t> </a:t>
            </a:r>
            <a:r>
              <a:rPr lang="bg-BG" i="1" dirty="0" smtClean="0">
                <a:solidFill>
                  <a:schemeClr val="tx1"/>
                </a:solidFill>
              </a:rPr>
              <a:t>Изменение на нетните активи за периода.</a:t>
            </a:r>
            <a:endParaRPr lang="ru-RU" b="1" i="1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17507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Съществува взаимовръзка между </a:t>
            </a:r>
            <a:r>
              <a:rPr lang="bg-BG" dirty="0" err="1" smtClean="0">
                <a:solidFill>
                  <a:schemeClr val="tx1"/>
                </a:solidFill>
              </a:rPr>
              <a:t>обезценка</a:t>
            </a:r>
            <a:r>
              <a:rPr lang="bg-BG" dirty="0" smtClean="0">
                <a:solidFill>
                  <a:schemeClr val="tx1"/>
                </a:solidFill>
              </a:rPr>
              <a:t>/ преоценка и счетоводният принцип </a:t>
            </a:r>
            <a:r>
              <a:rPr lang="bg-BG" i="1" dirty="0" smtClean="0">
                <a:solidFill>
                  <a:schemeClr val="tx1"/>
                </a:solidFill>
              </a:rPr>
              <a:t>“</a:t>
            </a:r>
            <a:r>
              <a:rPr lang="bg-BG" b="1" i="1" dirty="0" smtClean="0">
                <a:solidFill>
                  <a:srgbClr val="C00000"/>
                </a:solidFill>
              </a:rPr>
              <a:t>предпазливост”.</a:t>
            </a:r>
          </a:p>
          <a:p>
            <a:pPr algn="just">
              <a:buNone/>
            </a:pPr>
            <a:r>
              <a:rPr lang="bg-BG" b="1" i="1" u="sng" dirty="0" smtClean="0"/>
              <a:t>Предпазливостта</a:t>
            </a:r>
            <a:r>
              <a:rPr lang="bg-BG" b="1" i="1" dirty="0" smtClean="0"/>
              <a:t> е, оценяване и отчитане на предполагаемите рискове и очакваните евентуални загуби при счетоводното третиране на стопанските операции с цел получаване на действителен финансов резултат – чл. 26, ал. 1, т. 3 от ЗСч.</a:t>
            </a:r>
          </a:p>
          <a:p>
            <a:pPr algn="just">
              <a:buNone/>
            </a:pPr>
            <a:r>
              <a:rPr lang="bg-BG" dirty="0" smtClean="0"/>
              <a:t>В бюджетните организации това е установяване на </a:t>
            </a:r>
            <a:r>
              <a:rPr lang="bg-BG" b="1" dirty="0" smtClean="0"/>
              <a:t>изменението на нетните активи </a:t>
            </a:r>
            <a:r>
              <a:rPr lang="bg-BG" dirty="0" smtClean="0"/>
              <a:t>за отчетния период, възникнали в резултат на влиянието на редица  фактори, като: цени, валутни курсове, инфлация и др.</a:t>
            </a:r>
          </a:p>
          <a:p>
            <a:pPr algn="just">
              <a:buNone/>
            </a:pPr>
            <a:endParaRPr lang="bg-BG" dirty="0" smtClean="0"/>
          </a:p>
          <a:p>
            <a:pPr algn="just">
              <a:buNone/>
            </a:pPr>
            <a:endParaRPr lang="bg-BG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</a:t>
            </a:fld>
            <a:endParaRPr lang="bg-BG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4294967295"/>
          </p:nvPr>
        </p:nvSpPr>
        <p:spPr>
          <a:xfrm>
            <a:off x="357158" y="857232"/>
            <a:ext cx="8501122" cy="485778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dirty="0" err="1" smtClean="0">
                <a:solidFill>
                  <a:schemeClr val="tx1"/>
                </a:solidFill>
              </a:rPr>
              <a:t>Сметките</a:t>
            </a:r>
            <a:r>
              <a:rPr lang="ru-RU" dirty="0" smtClean="0">
                <a:solidFill>
                  <a:schemeClr val="tx1"/>
                </a:solidFill>
              </a:rPr>
              <a:t> от </a:t>
            </a:r>
            <a:r>
              <a:rPr lang="ru-RU" b="1" dirty="0" err="1" smtClean="0">
                <a:solidFill>
                  <a:schemeClr val="tx1"/>
                </a:solidFill>
              </a:rPr>
              <a:t>подгрупа</a:t>
            </a:r>
            <a:r>
              <a:rPr lang="ru-RU" b="1" dirty="0" smtClean="0">
                <a:solidFill>
                  <a:schemeClr val="tx1"/>
                </a:solidFill>
              </a:rPr>
              <a:t> 603 </a:t>
            </a:r>
            <a:r>
              <a:rPr lang="bg-BG" i="1" dirty="0" smtClean="0"/>
              <a:t>Разходи за амортизации </a:t>
            </a:r>
            <a:r>
              <a:rPr lang="ru-RU" dirty="0" err="1" smtClean="0">
                <a:solidFill>
                  <a:schemeClr val="tx1"/>
                </a:solidFill>
              </a:rPr>
              <a:t>са</a:t>
            </a:r>
            <a:r>
              <a:rPr lang="ru-RU" dirty="0" smtClean="0">
                <a:solidFill>
                  <a:schemeClr val="tx1"/>
                </a:solidFill>
              </a:rPr>
              <a:t> с режим на </a:t>
            </a:r>
            <a:r>
              <a:rPr lang="ru-RU" dirty="0" err="1" smtClean="0">
                <a:solidFill>
                  <a:schemeClr val="tx1"/>
                </a:solidFill>
              </a:rPr>
              <a:t>приключване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като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всички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останали</a:t>
            </a:r>
            <a:r>
              <a:rPr lang="ru-RU" dirty="0" smtClean="0">
                <a:solidFill>
                  <a:schemeClr val="tx1"/>
                </a:solidFill>
              </a:rPr>
              <a:t> сметки от </a:t>
            </a:r>
            <a:r>
              <a:rPr lang="ru-RU" b="1" dirty="0" smtClean="0">
                <a:solidFill>
                  <a:schemeClr val="tx1"/>
                </a:solidFill>
              </a:rPr>
              <a:t>раздел 6 </a:t>
            </a:r>
            <a:r>
              <a:rPr lang="ru-RU" i="1" dirty="0" smtClean="0">
                <a:solidFill>
                  <a:schemeClr val="tx1"/>
                </a:solidFill>
              </a:rPr>
              <a:t>Сметки за </a:t>
            </a:r>
            <a:r>
              <a:rPr lang="ru-RU" i="1" dirty="0" err="1" smtClean="0">
                <a:solidFill>
                  <a:schemeClr val="tx1"/>
                </a:solidFill>
              </a:rPr>
              <a:t>разходи</a:t>
            </a:r>
            <a:r>
              <a:rPr lang="ru-RU" i="1" dirty="0" smtClean="0">
                <a:solidFill>
                  <a:schemeClr val="tx1"/>
                </a:solidFill>
              </a:rPr>
              <a:t>. </a:t>
            </a:r>
            <a:r>
              <a:rPr lang="ru-RU" dirty="0" smtClean="0">
                <a:solidFill>
                  <a:schemeClr val="tx1"/>
                </a:solidFill>
              </a:rPr>
              <a:t>Те се </a:t>
            </a:r>
            <a:r>
              <a:rPr lang="ru-RU" dirty="0" err="1" smtClean="0">
                <a:solidFill>
                  <a:schemeClr val="tx1"/>
                </a:solidFill>
              </a:rPr>
              <a:t>приключват</a:t>
            </a:r>
            <a:r>
              <a:rPr lang="ru-RU" dirty="0" smtClean="0">
                <a:solidFill>
                  <a:schemeClr val="tx1"/>
                </a:solidFill>
              </a:rPr>
              <a:t> в края на </a:t>
            </a:r>
            <a:r>
              <a:rPr lang="ru-RU" dirty="0" err="1" smtClean="0">
                <a:solidFill>
                  <a:schemeClr val="tx1"/>
                </a:solidFill>
              </a:rPr>
              <a:t>годината</a:t>
            </a:r>
            <a:r>
              <a:rPr lang="ru-RU" dirty="0" smtClean="0">
                <a:solidFill>
                  <a:schemeClr val="tx1"/>
                </a:solidFill>
              </a:rPr>
              <a:t> (след </a:t>
            </a:r>
            <a:r>
              <a:rPr lang="ru-RU" dirty="0" err="1" smtClean="0">
                <a:solidFill>
                  <a:schemeClr val="tx1"/>
                </a:solidFill>
              </a:rPr>
              <a:t>изготвяне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dirty="0" err="1" smtClean="0">
                <a:solidFill>
                  <a:schemeClr val="tx1"/>
                </a:solidFill>
              </a:rPr>
              <a:t>подлежащата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представяне</a:t>
            </a:r>
            <a:r>
              <a:rPr lang="ru-RU" dirty="0" smtClean="0">
                <a:solidFill>
                  <a:schemeClr val="tx1"/>
                </a:solidFill>
              </a:rPr>
              <a:t> в МФ </a:t>
            </a:r>
            <a:r>
              <a:rPr lang="ru-RU" dirty="0" err="1" smtClean="0">
                <a:solidFill>
                  <a:schemeClr val="tx1"/>
                </a:solidFill>
              </a:rPr>
              <a:t>оборотна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ведомост</a:t>
            </a:r>
            <a:r>
              <a:rPr lang="ru-RU" dirty="0" smtClean="0">
                <a:solidFill>
                  <a:schemeClr val="tx1"/>
                </a:solidFill>
              </a:rPr>
              <a:t>) </a:t>
            </a:r>
            <a:r>
              <a:rPr lang="ru-RU" dirty="0" err="1" smtClean="0">
                <a:solidFill>
                  <a:schemeClr val="tx1"/>
                </a:solidFill>
              </a:rPr>
              <a:t>със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сметка 1201 </a:t>
            </a:r>
            <a:r>
              <a:rPr lang="bg-BG" i="1" dirty="0" smtClean="0"/>
              <a:t>Изменение на нетните активи за периода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по </a:t>
            </a:r>
            <a:r>
              <a:rPr lang="ru-RU" dirty="0" err="1" smtClean="0">
                <a:solidFill>
                  <a:schemeClr val="tx1"/>
                </a:solidFill>
              </a:rPr>
              <a:t>общия</a:t>
            </a:r>
            <a:r>
              <a:rPr lang="ru-RU" dirty="0" smtClean="0">
                <a:solidFill>
                  <a:schemeClr val="tx1"/>
                </a:solidFill>
              </a:rPr>
              <a:t> ред.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40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260350"/>
            <a:ext cx="8883650" cy="6481763"/>
          </a:xfrm>
        </p:spPr>
        <p:txBody>
          <a:bodyPr>
            <a:normAutofit/>
          </a:bodyPr>
          <a:lstStyle/>
          <a:p>
            <a:pPr marL="0" indent="620713" algn="just">
              <a:buClrTx/>
              <a:buSzPct val="100000"/>
              <a:buFont typeface="Wingdings" panose="05000000000000000000" pitchFamily="2" charset="2"/>
              <a:buChar char="Ø"/>
            </a:pPr>
            <a:r>
              <a:rPr lang="bg-BG" sz="2600" dirty="0">
                <a:solidFill>
                  <a:schemeClr val="tx1"/>
                </a:solidFill>
              </a:rPr>
              <a:t>За </a:t>
            </a:r>
            <a:r>
              <a:rPr lang="bg-BG" sz="2600" dirty="0" smtClean="0">
                <a:solidFill>
                  <a:schemeClr val="tx1"/>
                </a:solidFill>
              </a:rPr>
              <a:t>осчетоводяване </a:t>
            </a:r>
            <a:r>
              <a:rPr lang="bg-BG" sz="2600" dirty="0">
                <a:solidFill>
                  <a:schemeClr val="tx1"/>
                </a:solidFill>
              </a:rPr>
              <a:t>на амортизацията се предвидени следните </a:t>
            </a:r>
            <a:r>
              <a:rPr lang="bg-BG" sz="2600" dirty="0" smtClean="0">
                <a:solidFill>
                  <a:schemeClr val="tx1"/>
                </a:solidFill>
              </a:rPr>
              <a:t>счетоводни сметки от </a:t>
            </a:r>
            <a:r>
              <a:rPr lang="bg-BG" sz="2600" b="1" dirty="0" smtClean="0">
                <a:solidFill>
                  <a:schemeClr val="tx1"/>
                </a:solidFill>
              </a:rPr>
              <a:t>гр. 24 </a:t>
            </a:r>
            <a:r>
              <a:rPr lang="bg-BG" sz="2600" i="1" dirty="0" smtClean="0">
                <a:solidFill>
                  <a:schemeClr val="tx1"/>
                </a:solidFill>
              </a:rPr>
              <a:t>Амортизация </a:t>
            </a:r>
            <a:r>
              <a:rPr lang="bg-BG" i="1" dirty="0" smtClean="0">
                <a:solidFill>
                  <a:schemeClr val="tx1"/>
                </a:solidFill>
              </a:rPr>
              <a:t>на ДА </a:t>
            </a:r>
            <a:r>
              <a:rPr lang="bg-BG" dirty="0" smtClean="0">
                <a:solidFill>
                  <a:schemeClr val="tx1"/>
                </a:solidFill>
              </a:rPr>
              <a:t>:</a:t>
            </a:r>
            <a:endParaRPr lang="bg-BG" dirty="0">
              <a:solidFill>
                <a:schemeClr val="tx1"/>
              </a:solidFill>
            </a:endParaRPr>
          </a:p>
          <a:p>
            <a:pPr marL="0" indent="0" algn="just">
              <a:buClrTx/>
              <a:buSzPct val="100000"/>
              <a:buNone/>
            </a:pPr>
            <a:endParaRPr lang="ru-RU" b="1" i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929851"/>
              </p:ext>
            </p:extLst>
          </p:nvPr>
        </p:nvGraphicFramePr>
        <p:xfrm>
          <a:off x="285720" y="1214422"/>
          <a:ext cx="8496944" cy="5182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9682"/>
                <a:gridCol w="6187262"/>
              </a:tblGrid>
              <a:tr h="493430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СБО</a:t>
                      </a:r>
                      <a:r>
                        <a:rPr lang="bg-BG" baseline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bg-BG" baseline="0" dirty="0" err="1" smtClean="0">
                          <a:solidFill>
                            <a:schemeClr val="tx1"/>
                          </a:solidFill>
                        </a:rPr>
                        <a:t>сч</a:t>
                      </a:r>
                      <a:r>
                        <a:rPr lang="bg-BG" baseline="0" dirty="0" smtClean="0">
                          <a:solidFill>
                            <a:schemeClr val="tx1"/>
                          </a:solidFill>
                        </a:rPr>
                        <a:t>. сметка </a:t>
                      </a:r>
                      <a:endParaRPr lang="bg-B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Наименование </a:t>
                      </a:r>
                      <a:endParaRPr lang="bg-B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</a:tr>
              <a:tr h="498381">
                <a:tc>
                  <a:txBody>
                    <a:bodyPr/>
                    <a:lstStyle/>
                    <a:p>
                      <a:pPr algn="ctr"/>
                      <a:r>
                        <a:rPr lang="bg-BG" sz="2800" b="1" dirty="0" err="1" smtClean="0"/>
                        <a:t>Подгр</a:t>
                      </a:r>
                      <a:r>
                        <a:rPr lang="bg-BG" sz="2800" b="1" dirty="0" smtClean="0"/>
                        <a:t>. 241</a:t>
                      </a:r>
                      <a:endParaRPr lang="bg-BG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i="0" u="none" strike="noStrike" dirty="0" smtClean="0">
                          <a:effectLst/>
                        </a:rPr>
                        <a:t>Амортизация на </a:t>
                      </a:r>
                      <a:r>
                        <a:rPr lang="ru-RU" sz="1900" b="1" i="0" u="none" strike="noStrike" dirty="0" err="1" smtClean="0">
                          <a:effectLst/>
                        </a:rPr>
                        <a:t>дълготрайни</a:t>
                      </a:r>
                      <a:r>
                        <a:rPr lang="ru-RU" sz="1900" b="1" i="0" u="none" strike="noStrike" dirty="0" smtClean="0">
                          <a:effectLst/>
                        </a:rPr>
                        <a:t> </a:t>
                      </a:r>
                      <a:r>
                        <a:rPr lang="ru-RU" sz="1900" b="1" i="0" u="none" strike="noStrike" dirty="0" err="1" smtClean="0">
                          <a:effectLst/>
                        </a:rPr>
                        <a:t>материални</a:t>
                      </a:r>
                      <a:r>
                        <a:rPr lang="ru-RU" sz="1900" b="1" i="0" u="none" strike="noStrike" dirty="0" smtClean="0">
                          <a:effectLst/>
                        </a:rPr>
                        <a:t> </a:t>
                      </a:r>
                      <a:r>
                        <a:rPr lang="ru-RU" sz="1900" b="1" i="0" u="none" strike="noStrike" dirty="0" err="1" smtClean="0">
                          <a:effectLst/>
                        </a:rPr>
                        <a:t>активи</a:t>
                      </a:r>
                      <a:endParaRPr lang="ru-RU" sz="1900" b="1" i="0" u="none" strike="noStrike" dirty="0" smtClean="0">
                        <a:effectLst/>
                        <a:latin typeface="Times New Roman CYR"/>
                      </a:endParaRPr>
                    </a:p>
                  </a:txBody>
                  <a:tcPr/>
                </a:tc>
              </a:tr>
              <a:tr h="419593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bg-BG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i="1" u="none" strike="noStrike" dirty="0" smtClean="0">
                          <a:effectLst/>
                        </a:rPr>
                        <a:t>Амортизация на </a:t>
                      </a:r>
                      <a:r>
                        <a:rPr lang="ru-RU" sz="1900" i="1" u="none" strike="noStrike" dirty="0" err="1" smtClean="0">
                          <a:effectLst/>
                        </a:rPr>
                        <a:t>продуктивни</a:t>
                      </a:r>
                      <a:r>
                        <a:rPr lang="ru-RU" sz="1900" i="1" u="none" strike="noStrike" dirty="0" smtClean="0">
                          <a:effectLst/>
                        </a:rPr>
                        <a:t> и работни </a:t>
                      </a:r>
                      <a:r>
                        <a:rPr lang="ru-RU" sz="1900" i="1" u="none" strike="noStrike" dirty="0" err="1" smtClean="0">
                          <a:effectLst/>
                        </a:rPr>
                        <a:t>животни</a:t>
                      </a:r>
                      <a:endParaRPr lang="ru-RU" sz="1900" b="0" i="1" u="none" strike="noStrike" dirty="0" smtClean="0">
                        <a:effectLst/>
                        <a:latin typeface="Times New Roman CYR"/>
                      </a:endParaRPr>
                    </a:p>
                  </a:txBody>
                  <a:tcPr/>
                </a:tc>
              </a:tr>
              <a:tr h="419593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bg-BG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bg-BG" sz="1900" i="1" dirty="0" smtClean="0"/>
                        <a:t>Амортизация на сгради</a:t>
                      </a:r>
                      <a:endParaRPr lang="bg-BG" sz="1900" i="1" dirty="0"/>
                    </a:p>
                  </a:txBody>
                  <a:tcPr/>
                </a:tc>
              </a:tr>
              <a:tr h="419593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bg-BG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ru-RU" sz="1900" i="1" dirty="0" smtClean="0"/>
                        <a:t>Амортизация на </a:t>
                      </a:r>
                      <a:r>
                        <a:rPr lang="ru-RU" sz="1900" i="1" dirty="0" err="1" smtClean="0"/>
                        <a:t>машини</a:t>
                      </a:r>
                      <a:r>
                        <a:rPr lang="ru-RU" sz="1900" i="1" dirty="0" smtClean="0"/>
                        <a:t>, </a:t>
                      </a:r>
                      <a:r>
                        <a:rPr lang="ru-RU" sz="1900" i="1" dirty="0" err="1" smtClean="0"/>
                        <a:t>съоръжения</a:t>
                      </a:r>
                      <a:r>
                        <a:rPr lang="ru-RU" sz="1900" i="1" dirty="0" smtClean="0"/>
                        <a:t>, </a:t>
                      </a:r>
                      <a:r>
                        <a:rPr lang="ru-RU" sz="1900" i="1" dirty="0" err="1" smtClean="0"/>
                        <a:t>оборудване</a:t>
                      </a:r>
                      <a:endParaRPr lang="bg-BG" sz="1900" i="1" dirty="0"/>
                    </a:p>
                  </a:txBody>
                  <a:tcPr/>
                </a:tc>
              </a:tr>
              <a:tr h="419593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bg-BG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bg-BG" sz="1900" i="1" dirty="0" smtClean="0"/>
                        <a:t>Амортизация на транспортни средства</a:t>
                      </a:r>
                      <a:endParaRPr lang="bg-BG" sz="1900" i="1" dirty="0"/>
                    </a:p>
                  </a:txBody>
                  <a:tcPr/>
                </a:tc>
              </a:tr>
              <a:tr h="419593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bg-BG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bg-BG" sz="1900" i="1" dirty="0" smtClean="0"/>
                        <a:t>Амортизация на стопански инвентар</a:t>
                      </a:r>
                      <a:endParaRPr lang="bg-BG" sz="1900" i="1" dirty="0"/>
                    </a:p>
                  </a:txBody>
                  <a:tcPr/>
                </a:tc>
              </a:tr>
              <a:tr h="419593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bg-BG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bg-BG" sz="1900" i="1" dirty="0" smtClean="0"/>
                        <a:t>Амортизация на инфраструктурни обекти</a:t>
                      </a:r>
                      <a:endParaRPr lang="bg-BG" sz="1900" i="1" dirty="0"/>
                    </a:p>
                  </a:txBody>
                  <a:tcPr/>
                </a:tc>
              </a:tr>
              <a:tr h="516926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bg-BG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ru-RU" sz="1900" i="1" dirty="0" smtClean="0"/>
                        <a:t>Амортизация на </a:t>
                      </a:r>
                      <a:r>
                        <a:rPr lang="ru-RU" sz="1900" i="1" dirty="0" err="1" smtClean="0"/>
                        <a:t>други</a:t>
                      </a:r>
                      <a:r>
                        <a:rPr lang="ru-RU" sz="1900" i="1" dirty="0" smtClean="0"/>
                        <a:t> </a:t>
                      </a:r>
                      <a:r>
                        <a:rPr lang="ru-RU" sz="1900" i="1" dirty="0" err="1" smtClean="0"/>
                        <a:t>дълготрайни</a:t>
                      </a:r>
                      <a:r>
                        <a:rPr lang="ru-RU" sz="1900" i="1" dirty="0" smtClean="0"/>
                        <a:t> </a:t>
                      </a:r>
                      <a:r>
                        <a:rPr lang="ru-RU" sz="1900" i="1" dirty="0" err="1" smtClean="0"/>
                        <a:t>материални</a:t>
                      </a:r>
                      <a:r>
                        <a:rPr lang="ru-RU" sz="1900" i="1" dirty="0" smtClean="0"/>
                        <a:t> </a:t>
                      </a:r>
                      <a:r>
                        <a:rPr lang="ru-RU" sz="1900" i="1" dirty="0" err="1" smtClean="0"/>
                        <a:t>активи</a:t>
                      </a:r>
                      <a:endParaRPr lang="bg-BG" sz="1900" i="1" dirty="0"/>
                    </a:p>
                  </a:txBody>
                  <a:tcPr/>
                </a:tc>
              </a:tr>
              <a:tr h="5140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2800" b="1" dirty="0" err="1" smtClean="0"/>
                        <a:t>Подгр</a:t>
                      </a:r>
                      <a:r>
                        <a:rPr lang="bg-BG" sz="2800" b="1" dirty="0" smtClean="0"/>
                        <a:t>. 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Амортизация на </a:t>
                      </a:r>
                      <a:r>
                        <a:rPr lang="ru-RU" b="1" dirty="0" err="1" smtClean="0"/>
                        <a:t>нематериални</a:t>
                      </a:r>
                      <a:r>
                        <a:rPr lang="ru-RU" b="1" dirty="0" smtClean="0"/>
                        <a:t> </a:t>
                      </a:r>
                      <a:r>
                        <a:rPr lang="ru-RU" b="1" dirty="0" err="1" smtClean="0"/>
                        <a:t>дълготрайни</a:t>
                      </a:r>
                      <a:r>
                        <a:rPr lang="ru-RU" b="1" dirty="0" smtClean="0"/>
                        <a:t> </a:t>
                      </a:r>
                      <a:r>
                        <a:rPr lang="ru-RU" b="1" dirty="0" err="1" smtClean="0"/>
                        <a:t>активи</a:t>
                      </a:r>
                      <a:endParaRPr lang="bg-BG" b="1" dirty="0"/>
                    </a:p>
                  </a:txBody>
                  <a:tcPr/>
                </a:tc>
              </a:tr>
              <a:tr h="498381">
                <a:tc>
                  <a:txBody>
                    <a:bodyPr/>
                    <a:lstStyle/>
                    <a:p>
                      <a:pPr algn="ctr"/>
                      <a:r>
                        <a:rPr lang="bg-BG" sz="2800" b="1" dirty="0" smtClean="0"/>
                        <a:t>2420</a:t>
                      </a:r>
                      <a:endParaRPr lang="bg-BG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Амортизация на </a:t>
                      </a:r>
                      <a:r>
                        <a:rPr lang="ru-RU" dirty="0" err="1" smtClean="0"/>
                        <a:t>нематериални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дълготрайни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активи</a:t>
                      </a:r>
                      <a:endParaRPr lang="bg-BG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4057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85720" y="260351"/>
            <a:ext cx="8597930" cy="624048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620713" algn="just">
              <a:buClrTx/>
              <a:buSzPct val="100000"/>
              <a:buNone/>
            </a:pPr>
            <a:endParaRPr lang="bg-BG" sz="2800" dirty="0" smtClean="0">
              <a:solidFill>
                <a:schemeClr val="tx1"/>
              </a:solidFill>
            </a:endParaRPr>
          </a:p>
          <a:p>
            <a:pPr marL="0" indent="620713" algn="just">
              <a:buClrTx/>
              <a:buSzPct val="100000"/>
              <a:buNone/>
            </a:pPr>
            <a:r>
              <a:rPr lang="bg-BG" sz="2800" dirty="0" smtClean="0">
                <a:solidFill>
                  <a:schemeClr val="tx1"/>
                </a:solidFill>
              </a:rPr>
              <a:t>Сметките от </a:t>
            </a:r>
            <a:r>
              <a:rPr lang="bg-BG" sz="2800" b="1" dirty="0" err="1" smtClean="0">
                <a:solidFill>
                  <a:schemeClr val="tx1"/>
                </a:solidFill>
              </a:rPr>
              <a:t>подгр</a:t>
            </a:r>
            <a:r>
              <a:rPr lang="bg-BG" sz="2800" b="1" dirty="0" smtClean="0">
                <a:solidFill>
                  <a:schemeClr val="tx1"/>
                </a:solidFill>
              </a:rPr>
              <a:t>. </a:t>
            </a:r>
            <a:r>
              <a:rPr lang="bg-BG" sz="2800" b="1" dirty="0">
                <a:solidFill>
                  <a:schemeClr val="tx1"/>
                </a:solidFill>
              </a:rPr>
              <a:t>241 </a:t>
            </a:r>
            <a:r>
              <a:rPr lang="bg-BG" sz="2800" dirty="0" smtClean="0">
                <a:solidFill>
                  <a:schemeClr val="tx1"/>
                </a:solidFill>
              </a:rPr>
              <a:t>“</a:t>
            </a:r>
            <a:r>
              <a:rPr lang="bg-BG" sz="2800" i="1" dirty="0" smtClean="0">
                <a:solidFill>
                  <a:schemeClr val="tx1"/>
                </a:solidFill>
              </a:rPr>
              <a:t>Амортизация </a:t>
            </a:r>
            <a:r>
              <a:rPr lang="bg-BG" sz="2800" i="1" dirty="0">
                <a:solidFill>
                  <a:schemeClr val="tx1"/>
                </a:solidFill>
              </a:rPr>
              <a:t>на </a:t>
            </a:r>
            <a:r>
              <a:rPr lang="bg-BG" sz="2800" i="1" dirty="0" smtClean="0">
                <a:solidFill>
                  <a:schemeClr val="tx1"/>
                </a:solidFill>
              </a:rPr>
              <a:t>ДМА” </a:t>
            </a:r>
            <a:r>
              <a:rPr lang="bg-BG" sz="2800" dirty="0" smtClean="0">
                <a:solidFill>
                  <a:schemeClr val="tx1"/>
                </a:solidFill>
              </a:rPr>
              <a:t>и   сметките </a:t>
            </a:r>
            <a:r>
              <a:rPr lang="bg-BG" sz="2800" dirty="0">
                <a:solidFill>
                  <a:schemeClr val="tx1"/>
                </a:solidFill>
              </a:rPr>
              <a:t>от </a:t>
            </a:r>
            <a:r>
              <a:rPr lang="bg-BG" sz="2800" b="1" dirty="0" err="1">
                <a:solidFill>
                  <a:schemeClr val="tx1"/>
                </a:solidFill>
              </a:rPr>
              <a:t>подгр</a:t>
            </a:r>
            <a:r>
              <a:rPr lang="bg-BG" sz="2800" b="1" dirty="0">
                <a:solidFill>
                  <a:schemeClr val="tx1"/>
                </a:solidFill>
              </a:rPr>
              <a:t>. 242 </a:t>
            </a:r>
            <a:r>
              <a:rPr lang="bg-BG" sz="2800" i="1" dirty="0" smtClean="0">
                <a:solidFill>
                  <a:schemeClr val="tx1"/>
                </a:solidFill>
              </a:rPr>
              <a:t>“Амортизация </a:t>
            </a:r>
            <a:r>
              <a:rPr lang="bg-BG" sz="2800" i="1" dirty="0">
                <a:solidFill>
                  <a:schemeClr val="tx1"/>
                </a:solidFill>
              </a:rPr>
              <a:t>на </a:t>
            </a:r>
            <a:r>
              <a:rPr lang="bg-BG" sz="2800" i="1" dirty="0" smtClean="0">
                <a:solidFill>
                  <a:schemeClr val="tx1"/>
                </a:solidFill>
              </a:rPr>
              <a:t>НМДА” </a:t>
            </a:r>
            <a:r>
              <a:rPr lang="bg-BG" sz="2800" dirty="0" smtClean="0">
                <a:solidFill>
                  <a:schemeClr val="tx1"/>
                </a:solidFill>
              </a:rPr>
              <a:t>са пасивни балансови, регулиращи сметки.</a:t>
            </a:r>
          </a:p>
          <a:p>
            <a:pPr marL="0" indent="620713" algn="just">
              <a:buClrTx/>
              <a:buSzPct val="100000"/>
              <a:buNone/>
            </a:pPr>
            <a:r>
              <a:rPr lang="bg-BG" sz="2800" dirty="0" smtClean="0">
                <a:solidFill>
                  <a:schemeClr val="tx1"/>
                </a:solidFill>
              </a:rPr>
              <a:t> </a:t>
            </a:r>
          </a:p>
          <a:p>
            <a:pPr marL="0" indent="0" algn="just">
              <a:buClrTx/>
              <a:buSzPct val="100000"/>
              <a:buNone/>
            </a:pPr>
            <a:r>
              <a:rPr lang="bg-BG" sz="2800" b="1" i="1" dirty="0" smtClean="0">
                <a:solidFill>
                  <a:schemeClr val="tx1"/>
                </a:solidFill>
              </a:rPr>
              <a:t>      Кредитират</a:t>
            </a:r>
            <a:r>
              <a:rPr lang="bg-BG" sz="2800" dirty="0" smtClean="0">
                <a:solidFill>
                  <a:schemeClr val="tx1"/>
                </a:solidFill>
              </a:rPr>
              <a:t> се при </a:t>
            </a:r>
            <a:r>
              <a:rPr lang="bg-BG" sz="2800" b="1" i="1" dirty="0">
                <a:solidFill>
                  <a:schemeClr val="tx1"/>
                </a:solidFill>
              </a:rPr>
              <a:t>начисляване </a:t>
            </a:r>
            <a:r>
              <a:rPr lang="bg-BG" sz="2800" dirty="0">
                <a:solidFill>
                  <a:schemeClr val="tx1"/>
                </a:solidFill>
              </a:rPr>
              <a:t>на амортизация за съответната група </a:t>
            </a:r>
            <a:r>
              <a:rPr lang="bg-BG" sz="2800" dirty="0" err="1">
                <a:solidFill>
                  <a:schemeClr val="tx1"/>
                </a:solidFill>
              </a:rPr>
              <a:t>амортизируеми</a:t>
            </a:r>
            <a:r>
              <a:rPr lang="bg-BG" sz="2800" dirty="0">
                <a:solidFill>
                  <a:schemeClr val="tx1"/>
                </a:solidFill>
              </a:rPr>
              <a:t> </a:t>
            </a:r>
            <a:r>
              <a:rPr lang="bg-BG" sz="2800" dirty="0" smtClean="0">
                <a:solidFill>
                  <a:schemeClr val="tx1"/>
                </a:solidFill>
              </a:rPr>
              <a:t>активи, съгласно </a:t>
            </a:r>
            <a:r>
              <a:rPr lang="bg-BG" sz="2800" dirty="0">
                <a:solidFill>
                  <a:schemeClr val="tx1"/>
                </a:solidFill>
              </a:rPr>
              <a:t>амортизационния план на </a:t>
            </a:r>
            <a:r>
              <a:rPr lang="bg-BG" sz="2800" dirty="0" smtClean="0">
                <a:solidFill>
                  <a:schemeClr val="tx1"/>
                </a:solidFill>
              </a:rPr>
              <a:t>бюджетната организация срещу </a:t>
            </a:r>
            <a:r>
              <a:rPr lang="bg-BG" sz="2800" dirty="0" err="1" smtClean="0">
                <a:solidFill>
                  <a:schemeClr val="tx1"/>
                </a:solidFill>
              </a:rPr>
              <a:t>дебитиране</a:t>
            </a:r>
            <a:r>
              <a:rPr lang="bg-BG" sz="2800" dirty="0" smtClean="0">
                <a:solidFill>
                  <a:schemeClr val="tx1"/>
                </a:solidFill>
              </a:rPr>
              <a:t> на сметките от </a:t>
            </a:r>
            <a:r>
              <a:rPr lang="bg-BG" sz="2800" b="1" dirty="0" smtClean="0">
                <a:solidFill>
                  <a:schemeClr val="tx1"/>
                </a:solidFill>
              </a:rPr>
              <a:t>подгрупа 603</a:t>
            </a:r>
            <a:r>
              <a:rPr lang="bg-BG" sz="2800" dirty="0" smtClean="0">
                <a:solidFill>
                  <a:schemeClr val="tx1"/>
                </a:solidFill>
              </a:rPr>
              <a:t>. </a:t>
            </a:r>
          </a:p>
          <a:p>
            <a:pPr marL="0" indent="0" algn="just">
              <a:buClrTx/>
              <a:buSzPct val="100000"/>
              <a:buNone/>
            </a:pPr>
            <a:r>
              <a:rPr lang="bg-BG" sz="2800" b="1" i="1" dirty="0" smtClean="0">
                <a:solidFill>
                  <a:schemeClr val="tx1"/>
                </a:solidFill>
              </a:rPr>
              <a:t>      </a:t>
            </a:r>
            <a:r>
              <a:rPr lang="bg-BG" sz="2800" b="1" i="1" dirty="0" err="1" smtClean="0">
                <a:solidFill>
                  <a:schemeClr val="tx1"/>
                </a:solidFill>
              </a:rPr>
              <a:t>Дебитират</a:t>
            </a:r>
            <a:r>
              <a:rPr lang="bg-BG" sz="2800" b="1" i="1" dirty="0" smtClean="0">
                <a:solidFill>
                  <a:schemeClr val="tx1"/>
                </a:solidFill>
              </a:rPr>
              <a:t> </a:t>
            </a:r>
            <a:r>
              <a:rPr lang="bg-BG" sz="2800" b="1" i="1" dirty="0">
                <a:solidFill>
                  <a:schemeClr val="tx1"/>
                </a:solidFill>
              </a:rPr>
              <a:t>се </a:t>
            </a:r>
            <a:r>
              <a:rPr lang="bg-BG" sz="2800" dirty="0">
                <a:solidFill>
                  <a:schemeClr val="tx1"/>
                </a:solidFill>
              </a:rPr>
              <a:t>при </a:t>
            </a:r>
            <a:r>
              <a:rPr lang="bg-BG" sz="2800" b="1" i="1" dirty="0">
                <a:solidFill>
                  <a:schemeClr val="tx1"/>
                </a:solidFill>
              </a:rPr>
              <a:t>отписване</a:t>
            </a:r>
            <a:r>
              <a:rPr lang="bg-BG" sz="2800" dirty="0">
                <a:solidFill>
                  <a:schemeClr val="tx1"/>
                </a:solidFill>
              </a:rPr>
              <a:t> на начислената амортизация на съответния актив при неговата продажба, бракуване, ликвидация и др</a:t>
            </a:r>
            <a:r>
              <a:rPr lang="bg-BG" sz="28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63917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4294967295"/>
          </p:nvPr>
        </p:nvSpPr>
        <p:spPr>
          <a:xfrm>
            <a:off x="285720" y="428604"/>
            <a:ext cx="8501122" cy="592935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dirty="0" smtClean="0"/>
              <a:t>	</a:t>
            </a:r>
            <a:r>
              <a:rPr lang="ru-RU" sz="3300" dirty="0" err="1" smtClean="0">
                <a:solidFill>
                  <a:schemeClr val="tx1"/>
                </a:solidFill>
              </a:rPr>
              <a:t>Структурата</a:t>
            </a:r>
            <a:r>
              <a:rPr lang="ru-RU" sz="3300" dirty="0" smtClean="0">
                <a:solidFill>
                  <a:schemeClr val="tx1"/>
                </a:solidFill>
              </a:rPr>
              <a:t> от сметки от </a:t>
            </a:r>
            <a:r>
              <a:rPr lang="ru-RU" sz="3300" b="1" dirty="0" err="1" smtClean="0">
                <a:solidFill>
                  <a:schemeClr val="tx1"/>
                </a:solidFill>
              </a:rPr>
              <a:t>група</a:t>
            </a:r>
            <a:r>
              <a:rPr lang="ru-RU" sz="3300" b="1" dirty="0" smtClean="0">
                <a:solidFill>
                  <a:schemeClr val="tx1"/>
                </a:solidFill>
              </a:rPr>
              <a:t> 24 </a:t>
            </a:r>
            <a:r>
              <a:rPr lang="ru-RU" sz="3300" dirty="0" err="1" smtClean="0">
                <a:solidFill>
                  <a:schemeClr val="tx1"/>
                </a:solidFill>
              </a:rPr>
              <a:t>съответства</a:t>
            </a:r>
            <a:r>
              <a:rPr lang="ru-RU" sz="3300" dirty="0" smtClean="0">
                <a:solidFill>
                  <a:schemeClr val="tx1"/>
                </a:solidFill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</a:rPr>
              <a:t>еднозначно</a:t>
            </a:r>
            <a:r>
              <a:rPr lang="ru-RU" sz="3300" dirty="0" smtClean="0">
                <a:solidFill>
                  <a:schemeClr val="tx1"/>
                </a:solidFill>
              </a:rPr>
              <a:t> на </a:t>
            </a:r>
            <a:r>
              <a:rPr lang="ru-RU" sz="3300" dirty="0" err="1" smtClean="0">
                <a:solidFill>
                  <a:schemeClr val="tx1"/>
                </a:solidFill>
              </a:rPr>
              <a:t>балансовите</a:t>
            </a:r>
            <a:r>
              <a:rPr lang="ru-RU" sz="3300" dirty="0" smtClean="0">
                <a:solidFill>
                  <a:schemeClr val="tx1"/>
                </a:solidFill>
              </a:rPr>
              <a:t> позиции за </a:t>
            </a:r>
            <a:r>
              <a:rPr lang="ru-RU" sz="3300" dirty="0" err="1" smtClean="0">
                <a:solidFill>
                  <a:schemeClr val="tx1"/>
                </a:solidFill>
              </a:rPr>
              <a:t>съответните</a:t>
            </a:r>
            <a:r>
              <a:rPr lang="ru-RU" sz="3300" dirty="0" smtClean="0">
                <a:solidFill>
                  <a:schemeClr val="tx1"/>
                </a:solidFill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</a:rPr>
              <a:t>нефинансови</a:t>
            </a:r>
            <a:r>
              <a:rPr lang="ru-RU" sz="3300" dirty="0" smtClean="0">
                <a:solidFill>
                  <a:schemeClr val="tx1"/>
                </a:solidFill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</a:rPr>
              <a:t>дълготрайни</a:t>
            </a:r>
            <a:r>
              <a:rPr lang="ru-RU" sz="3300" dirty="0" smtClean="0">
                <a:solidFill>
                  <a:schemeClr val="tx1"/>
                </a:solidFill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</a:rPr>
              <a:t>активи</a:t>
            </a:r>
            <a:r>
              <a:rPr lang="ru-RU" sz="3300" dirty="0" smtClean="0">
                <a:solidFill>
                  <a:schemeClr val="tx1"/>
                </a:solidFill>
              </a:rPr>
              <a:t>, </a:t>
            </a:r>
            <a:r>
              <a:rPr lang="ru-RU" sz="3300" dirty="0" err="1" smtClean="0">
                <a:solidFill>
                  <a:schemeClr val="tx1"/>
                </a:solidFill>
              </a:rPr>
              <a:t>което</a:t>
            </a:r>
            <a:r>
              <a:rPr lang="ru-RU" sz="3300" dirty="0" smtClean="0">
                <a:solidFill>
                  <a:schemeClr val="tx1"/>
                </a:solidFill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</a:rPr>
              <a:t>позволява</a:t>
            </a:r>
            <a:r>
              <a:rPr lang="ru-RU" sz="3300" dirty="0" smtClean="0">
                <a:solidFill>
                  <a:schemeClr val="tx1"/>
                </a:solidFill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</a:rPr>
              <a:t>данните</a:t>
            </a:r>
            <a:r>
              <a:rPr lang="ru-RU" sz="3300" dirty="0" smtClean="0">
                <a:solidFill>
                  <a:schemeClr val="tx1"/>
                </a:solidFill>
              </a:rPr>
              <a:t> от </a:t>
            </a:r>
            <a:r>
              <a:rPr lang="ru-RU" sz="3300" dirty="0" err="1" smtClean="0">
                <a:solidFill>
                  <a:schemeClr val="tx1"/>
                </a:solidFill>
              </a:rPr>
              <a:t>съответната</a:t>
            </a:r>
            <a:r>
              <a:rPr lang="ru-RU" sz="3300" dirty="0" smtClean="0">
                <a:solidFill>
                  <a:schemeClr val="tx1"/>
                </a:solidFill>
              </a:rPr>
              <a:t> сметка от </a:t>
            </a:r>
            <a:r>
              <a:rPr lang="ru-RU" sz="3300" dirty="0" err="1" smtClean="0">
                <a:solidFill>
                  <a:schemeClr val="tx1"/>
                </a:solidFill>
              </a:rPr>
              <a:t>група</a:t>
            </a:r>
            <a:r>
              <a:rPr lang="ru-RU" sz="3300" dirty="0" smtClean="0">
                <a:solidFill>
                  <a:schemeClr val="tx1"/>
                </a:solidFill>
              </a:rPr>
              <a:t> 24 да </a:t>
            </a:r>
            <a:r>
              <a:rPr lang="ru-RU" sz="3300" dirty="0" err="1" smtClean="0">
                <a:solidFill>
                  <a:schemeClr val="tx1"/>
                </a:solidFill>
              </a:rPr>
              <a:t>бъдат</a:t>
            </a:r>
            <a:r>
              <a:rPr lang="ru-RU" sz="3300" dirty="0" smtClean="0">
                <a:solidFill>
                  <a:schemeClr val="tx1"/>
                </a:solidFill>
              </a:rPr>
              <a:t> </a:t>
            </a:r>
            <a:r>
              <a:rPr lang="ru-RU" sz="3300" b="1" i="1" dirty="0" smtClean="0">
                <a:solidFill>
                  <a:schemeClr val="tx1"/>
                </a:solidFill>
              </a:rPr>
              <a:t>автоматично </a:t>
            </a:r>
            <a:r>
              <a:rPr lang="ru-RU" sz="3300" b="1" i="1" dirty="0" err="1" smtClean="0">
                <a:solidFill>
                  <a:schemeClr val="tx1"/>
                </a:solidFill>
              </a:rPr>
              <a:t>отнесени</a:t>
            </a:r>
            <a:r>
              <a:rPr lang="ru-RU" sz="3300" b="1" i="1" dirty="0" smtClean="0">
                <a:solidFill>
                  <a:schemeClr val="tx1"/>
                </a:solidFill>
              </a:rPr>
              <a:t> в баланса </a:t>
            </a:r>
            <a:r>
              <a:rPr lang="ru-RU" sz="3300" b="1" i="1" dirty="0" err="1" smtClean="0">
                <a:solidFill>
                  <a:schemeClr val="tx1"/>
                </a:solidFill>
              </a:rPr>
              <a:t>като</a:t>
            </a:r>
            <a:r>
              <a:rPr lang="ru-RU" sz="3300" b="1" i="1" dirty="0" smtClean="0">
                <a:solidFill>
                  <a:schemeClr val="tx1"/>
                </a:solidFill>
              </a:rPr>
              <a:t> </a:t>
            </a:r>
            <a:r>
              <a:rPr lang="ru-RU" sz="3300" b="1" i="1" dirty="0" err="1" smtClean="0">
                <a:solidFill>
                  <a:schemeClr val="tx1"/>
                </a:solidFill>
              </a:rPr>
              <a:t>коректив</a:t>
            </a:r>
            <a:r>
              <a:rPr lang="ru-RU" sz="3300" b="1" i="1" dirty="0" smtClean="0">
                <a:solidFill>
                  <a:schemeClr val="tx1"/>
                </a:solidFill>
              </a:rPr>
              <a:t> (</a:t>
            </a:r>
            <a:r>
              <a:rPr lang="ru-RU" sz="3300" b="1" i="1" dirty="0" err="1" smtClean="0">
                <a:solidFill>
                  <a:schemeClr val="tx1"/>
                </a:solidFill>
              </a:rPr>
              <a:t>намаление</a:t>
            </a:r>
            <a:r>
              <a:rPr lang="ru-RU" sz="3300" b="1" i="1" dirty="0" smtClean="0">
                <a:solidFill>
                  <a:schemeClr val="tx1"/>
                </a:solidFill>
              </a:rPr>
              <a:t> на </a:t>
            </a:r>
            <a:r>
              <a:rPr lang="ru-RU" sz="3300" b="1" i="1" dirty="0" err="1" smtClean="0">
                <a:solidFill>
                  <a:schemeClr val="tx1"/>
                </a:solidFill>
              </a:rPr>
              <a:t>отчетната</a:t>
            </a:r>
            <a:r>
              <a:rPr lang="ru-RU" sz="3300" b="1" i="1" dirty="0" smtClean="0">
                <a:solidFill>
                  <a:schemeClr val="tx1"/>
                </a:solidFill>
              </a:rPr>
              <a:t> </a:t>
            </a:r>
            <a:r>
              <a:rPr lang="ru-RU" sz="3300" b="1" i="1" dirty="0" err="1" smtClean="0">
                <a:solidFill>
                  <a:schemeClr val="tx1"/>
                </a:solidFill>
              </a:rPr>
              <a:t>стойност</a:t>
            </a:r>
            <a:r>
              <a:rPr lang="ru-RU" sz="3300" b="1" i="1" dirty="0" smtClean="0">
                <a:solidFill>
                  <a:schemeClr val="tx1"/>
                </a:solidFill>
              </a:rPr>
              <a:t>) </a:t>
            </a:r>
            <a:r>
              <a:rPr lang="ru-RU" sz="3300" dirty="0" smtClean="0">
                <a:solidFill>
                  <a:schemeClr val="tx1"/>
                </a:solidFill>
              </a:rPr>
              <a:t>за </a:t>
            </a:r>
            <a:r>
              <a:rPr lang="ru-RU" sz="3300" dirty="0" err="1" smtClean="0">
                <a:solidFill>
                  <a:schemeClr val="tx1"/>
                </a:solidFill>
              </a:rPr>
              <a:t>съответната</a:t>
            </a:r>
            <a:r>
              <a:rPr lang="ru-RU" sz="3300" dirty="0" smtClean="0">
                <a:solidFill>
                  <a:schemeClr val="tx1"/>
                </a:solidFill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</a:rPr>
              <a:t>балансова</a:t>
            </a:r>
            <a:r>
              <a:rPr lang="ru-RU" sz="3300" dirty="0" smtClean="0">
                <a:solidFill>
                  <a:schemeClr val="tx1"/>
                </a:solidFill>
              </a:rPr>
              <a:t> позиция, без да е необходимо </a:t>
            </a:r>
            <a:r>
              <a:rPr lang="ru-RU" sz="3300" dirty="0" err="1" smtClean="0">
                <a:solidFill>
                  <a:schemeClr val="tx1"/>
                </a:solidFill>
              </a:rPr>
              <a:t>допълнителна</a:t>
            </a:r>
            <a:r>
              <a:rPr lang="ru-RU" sz="3300" dirty="0" smtClean="0">
                <a:solidFill>
                  <a:schemeClr val="tx1"/>
                </a:solidFill>
              </a:rPr>
              <a:t> идентификация на </a:t>
            </a:r>
            <a:r>
              <a:rPr lang="ru-RU" sz="3300" dirty="0" err="1" smtClean="0">
                <a:solidFill>
                  <a:schemeClr val="tx1"/>
                </a:solidFill>
              </a:rPr>
              <a:t>аналитично</a:t>
            </a:r>
            <a:r>
              <a:rPr lang="ru-RU" sz="3300" dirty="0" smtClean="0">
                <a:solidFill>
                  <a:schemeClr val="tx1"/>
                </a:solidFill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</a:rPr>
              <a:t>ниво</a:t>
            </a:r>
            <a:r>
              <a:rPr lang="ru-RU" sz="3300" dirty="0" smtClean="0">
                <a:solidFill>
                  <a:schemeClr val="tx1"/>
                </a:solidFill>
              </a:rPr>
              <a:t>. </a:t>
            </a:r>
          </a:p>
          <a:p>
            <a:pPr algn="just"/>
            <a:endParaRPr lang="ru-RU" sz="4200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43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504" y="116632"/>
            <a:ext cx="8776146" cy="6625481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Взаимовръзка между счетоводните сметки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bg-BG" sz="2400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sz="2400" b="1" i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571480"/>
          <a:ext cx="8286808" cy="5633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112427"/>
                <a:gridCol w="1888101"/>
                <a:gridCol w="2000264"/>
              </a:tblGrid>
              <a:tr h="928694">
                <a:tc>
                  <a:txBody>
                    <a:bodyPr/>
                    <a:lstStyle/>
                    <a:p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Наименование на ДА/клас активи</a:t>
                      </a:r>
                      <a:endParaRPr lang="bg-B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err="1" smtClean="0">
                          <a:solidFill>
                            <a:schemeClr val="tx1"/>
                          </a:solidFill>
                        </a:rPr>
                        <a:t>Амортизируемите</a:t>
                      </a:r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 активи</a:t>
                      </a:r>
                      <a:endParaRPr lang="bg-B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С/</a:t>
                      </a:r>
                      <a:r>
                        <a:rPr lang="bg-BG" dirty="0" err="1" smtClean="0">
                          <a:solidFill>
                            <a:schemeClr val="tx1"/>
                          </a:solidFill>
                        </a:rPr>
                        <a:t>ки</a:t>
                      </a:r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 за </a:t>
                      </a:r>
                      <a:r>
                        <a:rPr lang="bg-BG" dirty="0" err="1" smtClean="0">
                          <a:solidFill>
                            <a:schemeClr val="tx1"/>
                          </a:solidFill>
                        </a:rPr>
                        <a:t>отчит</a:t>
                      </a:r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. на разходите за амортизация</a:t>
                      </a:r>
                      <a:endParaRPr lang="bg-B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С/</a:t>
                      </a:r>
                      <a:r>
                        <a:rPr lang="bg-BG" dirty="0" err="1" smtClean="0">
                          <a:solidFill>
                            <a:schemeClr val="tx1"/>
                          </a:solidFill>
                        </a:rPr>
                        <a:t>ки</a:t>
                      </a:r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 за </a:t>
                      </a:r>
                      <a:r>
                        <a:rPr lang="bg-BG" dirty="0" err="1" smtClean="0">
                          <a:solidFill>
                            <a:schemeClr val="tx1"/>
                          </a:solidFill>
                        </a:rPr>
                        <a:t>отчит</a:t>
                      </a:r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. на акумулираната амортизация</a:t>
                      </a:r>
                      <a:endParaRPr lang="bg-B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36127">
                <a:tc>
                  <a:txBody>
                    <a:bodyPr/>
                    <a:lstStyle/>
                    <a:p>
                      <a:r>
                        <a:rPr lang="bg-BG" dirty="0" smtClean="0"/>
                        <a:t>НМА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 </a:t>
                      </a:r>
                      <a:r>
                        <a:rPr lang="bg-BG" dirty="0" err="1" smtClean="0"/>
                        <a:t>подгр</a:t>
                      </a:r>
                      <a:r>
                        <a:rPr lang="bg-BG" dirty="0" smtClean="0"/>
                        <a:t>. 201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 6030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2420</a:t>
                      </a:r>
                      <a:endParaRPr lang="bg-BG" dirty="0"/>
                    </a:p>
                  </a:txBody>
                  <a:tcPr/>
                </a:tc>
              </a:tr>
              <a:tr h="536127">
                <a:tc>
                  <a:txBody>
                    <a:bodyPr/>
                    <a:lstStyle/>
                    <a:p>
                      <a:r>
                        <a:rPr lang="bg-BG" dirty="0" smtClean="0"/>
                        <a:t>Продукт.</a:t>
                      </a:r>
                      <a:r>
                        <a:rPr lang="bg-BG" baseline="0" dirty="0" smtClean="0"/>
                        <a:t>  и работни животни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         2020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6032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2412</a:t>
                      </a:r>
                      <a:endParaRPr lang="bg-BG" dirty="0"/>
                    </a:p>
                  </a:txBody>
                  <a:tcPr/>
                </a:tc>
              </a:tr>
              <a:tr h="536127">
                <a:tc>
                  <a:txBody>
                    <a:bodyPr/>
                    <a:lstStyle/>
                    <a:p>
                      <a:r>
                        <a:rPr lang="bg-BG" dirty="0" smtClean="0"/>
                        <a:t>Сгради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err="1" smtClean="0"/>
                        <a:t>подгр</a:t>
                      </a:r>
                      <a:r>
                        <a:rPr lang="bg-BG" dirty="0" smtClean="0"/>
                        <a:t>. 203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6033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2413</a:t>
                      </a:r>
                      <a:endParaRPr lang="bg-BG" dirty="0"/>
                    </a:p>
                  </a:txBody>
                  <a:tcPr/>
                </a:tc>
              </a:tr>
              <a:tr h="536127">
                <a:tc>
                  <a:txBody>
                    <a:bodyPr/>
                    <a:lstStyle/>
                    <a:p>
                      <a:r>
                        <a:rPr lang="bg-BG" dirty="0" smtClean="0"/>
                        <a:t>Машини, </a:t>
                      </a:r>
                      <a:r>
                        <a:rPr lang="bg-BG" dirty="0" err="1" smtClean="0"/>
                        <a:t>съоръж</a:t>
                      </a:r>
                      <a:r>
                        <a:rPr lang="bg-BG" dirty="0" smtClean="0"/>
                        <a:t>. оборудване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err="1" smtClean="0"/>
                        <a:t>подгр</a:t>
                      </a:r>
                      <a:r>
                        <a:rPr lang="bg-BG" dirty="0" smtClean="0"/>
                        <a:t>. 204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6034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2414</a:t>
                      </a:r>
                      <a:endParaRPr lang="bg-BG" dirty="0"/>
                    </a:p>
                  </a:txBody>
                  <a:tcPr/>
                </a:tc>
              </a:tr>
              <a:tr h="536127">
                <a:tc>
                  <a:txBody>
                    <a:bodyPr/>
                    <a:lstStyle/>
                    <a:p>
                      <a:r>
                        <a:rPr lang="bg-BG" dirty="0" smtClean="0"/>
                        <a:t>Транспортни средства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err="1" smtClean="0"/>
                        <a:t>подгр</a:t>
                      </a:r>
                      <a:r>
                        <a:rPr lang="bg-BG" dirty="0" smtClean="0"/>
                        <a:t>. 205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6035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/>
                        <a:t>2415</a:t>
                      </a:r>
                      <a:endParaRPr lang="bg-BG" dirty="0"/>
                    </a:p>
                  </a:txBody>
                  <a:tcPr/>
                </a:tc>
              </a:tr>
              <a:tr h="536127">
                <a:tc>
                  <a:txBody>
                    <a:bodyPr/>
                    <a:lstStyle/>
                    <a:p>
                      <a:r>
                        <a:rPr lang="bg-BG" dirty="0" smtClean="0"/>
                        <a:t>Стопански инвентар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        </a:t>
                      </a:r>
                      <a:r>
                        <a:rPr lang="bg-BG" dirty="0" err="1" smtClean="0"/>
                        <a:t>подгр</a:t>
                      </a:r>
                      <a:r>
                        <a:rPr lang="bg-BG" dirty="0" smtClean="0"/>
                        <a:t>. 206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           6036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            2416</a:t>
                      </a:r>
                      <a:endParaRPr lang="bg-BG" dirty="0"/>
                    </a:p>
                  </a:txBody>
                  <a:tcPr/>
                </a:tc>
              </a:tr>
              <a:tr h="536127">
                <a:tc>
                  <a:txBody>
                    <a:bodyPr/>
                    <a:lstStyle/>
                    <a:p>
                      <a:r>
                        <a:rPr lang="bg-BG" dirty="0" smtClean="0"/>
                        <a:t>Инфраструктурни обекти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                  2202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           6037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            2417</a:t>
                      </a:r>
                      <a:endParaRPr lang="bg-BG" dirty="0"/>
                    </a:p>
                  </a:txBody>
                  <a:tcPr/>
                </a:tc>
              </a:tr>
              <a:tr h="536127">
                <a:tc>
                  <a:txBody>
                    <a:bodyPr/>
                    <a:lstStyle/>
                    <a:p>
                      <a:r>
                        <a:rPr lang="bg-BG" dirty="0" smtClean="0"/>
                        <a:t>Други ДМА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        </a:t>
                      </a:r>
                      <a:r>
                        <a:rPr lang="bg-BG" dirty="0" err="1" smtClean="0"/>
                        <a:t>подгр</a:t>
                      </a:r>
                      <a:r>
                        <a:rPr lang="bg-BG" dirty="0" smtClean="0"/>
                        <a:t>. 209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           6039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             2419</a:t>
                      </a:r>
                      <a:endParaRPr lang="bg-BG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09423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57158" y="285727"/>
            <a:ext cx="8526492" cy="628654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       За начислените амортизации на ДМА  от </a:t>
            </a:r>
            <a:r>
              <a:rPr lang="bg-BG" sz="2400" b="1" u="sng" dirty="0" smtClean="0">
                <a:solidFill>
                  <a:srgbClr val="C00000"/>
                </a:solidFill>
              </a:rPr>
              <a:t>група 20</a:t>
            </a:r>
            <a:r>
              <a:rPr lang="bg-BG" sz="2400" u="sng" dirty="0" smtClean="0">
                <a:solidFill>
                  <a:srgbClr val="C00000"/>
                </a:solidFill>
              </a:rPr>
              <a:t>:  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bg-BG" sz="2400" dirty="0" smtClean="0">
                <a:solidFill>
                  <a:srgbClr val="C00000"/>
                </a:solidFill>
              </a:rPr>
              <a:t>       </a:t>
            </a: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bg-BG" sz="2400" dirty="0" smtClean="0">
                <a:solidFill>
                  <a:schemeClr val="tx1"/>
                </a:solidFill>
              </a:rPr>
              <a:t>продуктивни и работни животни; сгради; машини, съоръжения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       и оборудване; транспортни средства; стопански инвентар и др.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       ДМА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endParaRPr lang="bg-BG" sz="2400" dirty="0" smtClean="0">
              <a:solidFill>
                <a:schemeClr val="tx1"/>
              </a:solidFill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       Д-т с/</a:t>
            </a:r>
            <a:r>
              <a:rPr lang="bg-BG" sz="2400" b="1" dirty="0" err="1" smtClean="0">
                <a:solidFill>
                  <a:schemeClr val="tx1"/>
                </a:solidFill>
              </a:rPr>
              <a:t>ки</a:t>
            </a:r>
            <a:r>
              <a:rPr lang="bg-BG" sz="2400" b="1" dirty="0" smtClean="0">
                <a:solidFill>
                  <a:schemeClr val="tx1"/>
                </a:solidFill>
              </a:rPr>
              <a:t> 6032-6036, 6039</a:t>
            </a:r>
            <a:endParaRPr lang="bg-BG" sz="2400" i="1" dirty="0">
              <a:solidFill>
                <a:schemeClr val="tx1"/>
              </a:solidFill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bg-BG" sz="2400" i="1" dirty="0">
                <a:solidFill>
                  <a:schemeClr val="tx1"/>
                </a:solidFill>
              </a:rPr>
              <a:t>     </a:t>
            </a:r>
            <a:r>
              <a:rPr lang="bg-BG" sz="2400" i="1" dirty="0" smtClean="0">
                <a:solidFill>
                  <a:schemeClr val="tx1"/>
                </a:solidFill>
              </a:rPr>
              <a:t>         </a:t>
            </a:r>
            <a:r>
              <a:rPr lang="bg-BG" sz="2400" b="1" dirty="0">
                <a:solidFill>
                  <a:schemeClr val="tx1"/>
                </a:solidFill>
              </a:rPr>
              <a:t>К-т </a:t>
            </a:r>
            <a:r>
              <a:rPr lang="bg-BG" sz="2400" b="1" dirty="0" smtClean="0">
                <a:solidFill>
                  <a:schemeClr val="tx1"/>
                </a:solidFill>
              </a:rPr>
              <a:t>с/</a:t>
            </a:r>
            <a:r>
              <a:rPr lang="bg-BG" sz="2400" b="1" dirty="0" err="1" smtClean="0">
                <a:solidFill>
                  <a:schemeClr val="tx1"/>
                </a:solidFill>
              </a:rPr>
              <a:t>ки</a:t>
            </a:r>
            <a:r>
              <a:rPr lang="bg-BG" sz="2400" b="1" dirty="0" smtClean="0">
                <a:solidFill>
                  <a:schemeClr val="tx1"/>
                </a:solidFill>
              </a:rPr>
              <a:t> 2412-2416, 2419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bg-BG" sz="2400" b="1" dirty="0">
              <a:solidFill>
                <a:schemeClr val="tx1"/>
              </a:solidFill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        За начислените амортизации на НМДА от </a:t>
            </a:r>
            <a:r>
              <a:rPr lang="bg-BG" sz="2400" b="1" u="sng" dirty="0" smtClean="0">
                <a:solidFill>
                  <a:srgbClr val="C00000"/>
                </a:solidFill>
              </a:rPr>
              <a:t>група 21</a:t>
            </a:r>
            <a:r>
              <a:rPr lang="bg-BG" sz="2400" u="sng" dirty="0" smtClean="0">
                <a:solidFill>
                  <a:srgbClr val="C00000"/>
                </a:solidFill>
              </a:rPr>
              <a:t>: </a:t>
            </a:r>
            <a:endParaRPr lang="bg-BG" sz="2400" b="1" u="sng" dirty="0" smtClean="0">
              <a:solidFill>
                <a:srgbClr val="C00000"/>
              </a:solidFill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bg-BG" sz="2400" dirty="0">
                <a:solidFill>
                  <a:schemeClr val="tx1"/>
                </a:solidFill>
              </a:rPr>
              <a:t> </a:t>
            </a:r>
            <a:r>
              <a:rPr lang="bg-BG" sz="2400" b="1" dirty="0" smtClean="0">
                <a:solidFill>
                  <a:schemeClr val="tx1"/>
                </a:solidFill>
              </a:rPr>
              <a:t>       Д-т с/</a:t>
            </a:r>
            <a:r>
              <a:rPr lang="bg-BG" sz="2400" b="1" dirty="0" err="1" smtClean="0">
                <a:solidFill>
                  <a:schemeClr val="tx1"/>
                </a:solidFill>
              </a:rPr>
              <a:t>ки</a:t>
            </a:r>
            <a:r>
              <a:rPr lang="bg-BG" sz="2400" b="1" dirty="0" smtClean="0">
                <a:solidFill>
                  <a:schemeClr val="tx1"/>
                </a:solidFill>
              </a:rPr>
              <a:t> 6030/ Кт с/</a:t>
            </a:r>
            <a:r>
              <a:rPr lang="bg-BG" sz="2400" b="1" dirty="0" err="1" smtClean="0">
                <a:solidFill>
                  <a:schemeClr val="tx1"/>
                </a:solidFill>
              </a:rPr>
              <a:t>ка</a:t>
            </a:r>
            <a:r>
              <a:rPr lang="bg-BG" sz="2400" b="1" dirty="0" smtClean="0">
                <a:solidFill>
                  <a:schemeClr val="tx1"/>
                </a:solidFill>
              </a:rPr>
              <a:t> 2420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bg-BG" sz="2400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	  З</a:t>
            </a:r>
            <a:r>
              <a:rPr lang="ru-RU" sz="2400" dirty="0" smtClean="0">
                <a:solidFill>
                  <a:schemeClr val="tx1"/>
                </a:solidFill>
              </a:rPr>
              <a:t>а амортизация на </a:t>
            </a:r>
            <a:r>
              <a:rPr lang="ru-RU" sz="2400" dirty="0" err="1" smtClean="0">
                <a:solidFill>
                  <a:schemeClr val="tx1"/>
                </a:solidFill>
              </a:rPr>
              <a:t>инфраструктурните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обекти</a:t>
            </a:r>
            <a:r>
              <a:rPr lang="ru-RU" sz="2400" dirty="0" smtClean="0">
                <a:solidFill>
                  <a:schemeClr val="tx1"/>
                </a:solidFill>
              </a:rPr>
              <a:t> от </a:t>
            </a:r>
            <a:r>
              <a:rPr lang="ru-RU" sz="2400" b="1" u="sng" dirty="0" smtClean="0">
                <a:solidFill>
                  <a:srgbClr val="C00000"/>
                </a:solidFill>
              </a:rPr>
              <a:t>сметка 2202</a:t>
            </a:r>
            <a:r>
              <a:rPr lang="ru-RU" sz="2400" u="sng" dirty="0" smtClean="0">
                <a:solidFill>
                  <a:schemeClr val="tx1"/>
                </a:solidFill>
              </a:rPr>
              <a:t>:</a:t>
            </a:r>
          </a:p>
          <a:p>
            <a:pPr algn="just">
              <a:buNone/>
            </a:pPr>
            <a:r>
              <a:rPr lang="ru-RU" sz="2400" b="1" i="1" dirty="0" smtClean="0">
                <a:solidFill>
                  <a:schemeClr val="tx1"/>
                </a:solidFill>
              </a:rPr>
              <a:t>       </a:t>
            </a:r>
            <a:r>
              <a:rPr lang="bg-BG" sz="2400" b="1" dirty="0" smtClean="0">
                <a:solidFill>
                  <a:schemeClr val="tx1"/>
                </a:solidFill>
              </a:rPr>
              <a:t>Д-т с/</a:t>
            </a:r>
            <a:r>
              <a:rPr lang="bg-BG" sz="2400" b="1" dirty="0" err="1" smtClean="0">
                <a:solidFill>
                  <a:schemeClr val="tx1"/>
                </a:solidFill>
              </a:rPr>
              <a:t>ки</a:t>
            </a:r>
            <a:r>
              <a:rPr lang="bg-BG" sz="2400" b="1" dirty="0" smtClean="0">
                <a:solidFill>
                  <a:schemeClr val="tx1"/>
                </a:solidFill>
              </a:rPr>
              <a:t> 6037/ Кт с/</a:t>
            </a:r>
            <a:r>
              <a:rPr lang="bg-BG" sz="2400" b="1" dirty="0" err="1" smtClean="0">
                <a:solidFill>
                  <a:schemeClr val="tx1"/>
                </a:solidFill>
              </a:rPr>
              <a:t>ка</a:t>
            </a:r>
            <a:r>
              <a:rPr lang="bg-BG" sz="2400" b="1" dirty="0" smtClean="0">
                <a:solidFill>
                  <a:schemeClr val="tx1"/>
                </a:solidFill>
              </a:rPr>
              <a:t> 2417</a:t>
            </a:r>
            <a:r>
              <a:rPr lang="bg-BG" sz="2400" dirty="0" smtClean="0"/>
              <a:t> </a:t>
            </a:r>
          </a:p>
          <a:p>
            <a:pPr algn="just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	  </a:t>
            </a:r>
            <a:r>
              <a:rPr lang="ru-RU" sz="2400" dirty="0" err="1" smtClean="0">
                <a:solidFill>
                  <a:schemeClr val="tx1"/>
                </a:solidFill>
              </a:rPr>
              <a:t>Базисното</a:t>
            </a:r>
            <a:r>
              <a:rPr lang="ru-RU" sz="2400" dirty="0" smtClean="0">
                <a:solidFill>
                  <a:schemeClr val="tx1"/>
                </a:solidFill>
              </a:rPr>
              <a:t> положение за </a:t>
            </a:r>
            <a:r>
              <a:rPr lang="ru-RU" sz="2400" dirty="0" err="1" smtClean="0">
                <a:solidFill>
                  <a:schemeClr val="tx1"/>
                </a:solidFill>
              </a:rPr>
              <a:t>обособено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отчитане</a:t>
            </a:r>
            <a:r>
              <a:rPr lang="ru-RU" sz="2400" dirty="0" smtClean="0">
                <a:solidFill>
                  <a:schemeClr val="tx1"/>
                </a:solidFill>
              </a:rPr>
              <a:t> в трите </a:t>
            </a:r>
            <a:r>
              <a:rPr lang="ru-RU" sz="2400" dirty="0" err="1" smtClean="0">
                <a:solidFill>
                  <a:schemeClr val="tx1"/>
                </a:solidFill>
              </a:rPr>
              <a:t>отчетни</a:t>
            </a:r>
            <a:r>
              <a:rPr lang="ru-RU" sz="2400" dirty="0" smtClean="0">
                <a:solidFill>
                  <a:schemeClr val="tx1"/>
                </a:solidFill>
              </a:rPr>
              <a:t>   </a:t>
            </a:r>
          </a:p>
          <a:p>
            <a:pPr algn="just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       </a:t>
            </a:r>
            <a:r>
              <a:rPr lang="ru-RU" sz="2400" dirty="0" err="1" smtClean="0">
                <a:solidFill>
                  <a:schemeClr val="tx1"/>
                </a:solidFill>
              </a:rPr>
              <a:t>групи</a:t>
            </a:r>
            <a:r>
              <a:rPr lang="ru-RU" sz="2400" dirty="0" smtClean="0">
                <a:solidFill>
                  <a:schemeClr val="tx1"/>
                </a:solidFill>
              </a:rPr>
              <a:t> се </a:t>
            </a:r>
            <a:r>
              <a:rPr lang="ru-RU" sz="2400" dirty="0" err="1" smtClean="0">
                <a:solidFill>
                  <a:schemeClr val="tx1"/>
                </a:solidFill>
              </a:rPr>
              <a:t>прилага</a:t>
            </a:r>
            <a:r>
              <a:rPr lang="ru-RU" sz="2400" dirty="0" smtClean="0">
                <a:solidFill>
                  <a:schemeClr val="tx1"/>
                </a:solidFill>
              </a:rPr>
              <a:t> и за </a:t>
            </a:r>
            <a:r>
              <a:rPr lang="ru-RU" sz="2400" dirty="0" err="1" smtClean="0">
                <a:solidFill>
                  <a:schemeClr val="tx1"/>
                </a:solidFill>
              </a:rPr>
              <a:t>начисляването</a:t>
            </a:r>
            <a:r>
              <a:rPr lang="ru-RU" sz="2400" dirty="0" smtClean="0">
                <a:solidFill>
                  <a:schemeClr val="tx1"/>
                </a:solidFill>
              </a:rPr>
              <a:t> на </a:t>
            </a:r>
            <a:r>
              <a:rPr lang="ru-RU" sz="2400" dirty="0" err="1" smtClean="0">
                <a:solidFill>
                  <a:schemeClr val="tx1"/>
                </a:solidFill>
              </a:rPr>
              <a:t>амортизациите</a:t>
            </a:r>
            <a:r>
              <a:rPr lang="ru-RU" sz="2400" dirty="0" smtClean="0">
                <a:solidFill>
                  <a:schemeClr val="tx1"/>
                </a:solidFill>
              </a:rPr>
              <a:t>, т.е. </a:t>
            </a:r>
          </a:p>
          <a:p>
            <a:pPr algn="just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       </a:t>
            </a:r>
            <a:r>
              <a:rPr lang="ru-RU" sz="2400" b="1" dirty="0" err="1" smtClean="0">
                <a:solidFill>
                  <a:schemeClr val="tx1"/>
                </a:solidFill>
              </a:rPr>
              <a:t>разходът</a:t>
            </a:r>
            <a:r>
              <a:rPr lang="ru-RU" sz="2400" b="1" dirty="0" smtClean="0">
                <a:solidFill>
                  <a:schemeClr val="tx1"/>
                </a:solidFill>
              </a:rPr>
              <a:t> за амортизации се </a:t>
            </a:r>
            <a:r>
              <a:rPr lang="ru-RU" sz="2400" b="1" dirty="0" err="1" smtClean="0">
                <a:solidFill>
                  <a:schemeClr val="tx1"/>
                </a:solidFill>
              </a:rPr>
              <a:t>начислява</a:t>
            </a:r>
            <a:r>
              <a:rPr lang="ru-RU" sz="2400" b="1" dirty="0" smtClean="0">
                <a:solidFill>
                  <a:schemeClr val="tx1"/>
                </a:solidFill>
              </a:rPr>
              <a:t> в </a:t>
            </a:r>
            <a:r>
              <a:rPr lang="ru-RU" sz="2400" b="1" dirty="0" err="1" smtClean="0">
                <a:solidFill>
                  <a:schemeClr val="tx1"/>
                </a:solidFill>
              </a:rPr>
              <a:t>отчетната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група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</a:p>
          <a:p>
            <a:pPr algn="just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       (</a:t>
            </a:r>
            <a:r>
              <a:rPr lang="ru-RU" sz="2400" b="1" dirty="0" err="1" smtClean="0">
                <a:solidFill>
                  <a:schemeClr val="tx1"/>
                </a:solidFill>
              </a:rPr>
              <a:t>стопанска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област</a:t>
            </a:r>
            <a:r>
              <a:rPr lang="ru-RU" sz="2400" b="1" dirty="0" smtClean="0">
                <a:solidFill>
                  <a:schemeClr val="tx1"/>
                </a:solidFill>
              </a:rPr>
              <a:t>), </a:t>
            </a:r>
            <a:r>
              <a:rPr lang="ru-RU" sz="2400" b="1" dirty="0" err="1" smtClean="0">
                <a:solidFill>
                  <a:schemeClr val="tx1"/>
                </a:solidFill>
              </a:rPr>
              <a:t>където</a:t>
            </a:r>
            <a:r>
              <a:rPr lang="ru-RU" sz="2400" b="1" dirty="0" smtClean="0">
                <a:solidFill>
                  <a:schemeClr val="tx1"/>
                </a:solidFill>
              </a:rPr>
              <a:t> е </a:t>
            </a:r>
            <a:r>
              <a:rPr lang="ru-RU" sz="2400" b="1" dirty="0" err="1" smtClean="0">
                <a:solidFill>
                  <a:schemeClr val="tx1"/>
                </a:solidFill>
              </a:rPr>
              <a:t>позициониран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активът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към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</a:p>
          <a:p>
            <a:pPr algn="just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       </a:t>
            </a:r>
            <a:r>
              <a:rPr lang="ru-RU" sz="2400" b="1" dirty="0" err="1" smtClean="0">
                <a:solidFill>
                  <a:schemeClr val="tx1"/>
                </a:solidFill>
              </a:rPr>
              <a:t>датата</a:t>
            </a:r>
            <a:r>
              <a:rPr lang="ru-RU" sz="2400" b="1" dirty="0" smtClean="0">
                <a:solidFill>
                  <a:schemeClr val="tx1"/>
                </a:solidFill>
              </a:rPr>
              <a:t> на </a:t>
            </a:r>
            <a:r>
              <a:rPr lang="ru-RU" sz="2400" b="1" dirty="0" err="1" smtClean="0">
                <a:solidFill>
                  <a:schemeClr val="tx1"/>
                </a:solidFill>
              </a:rPr>
              <a:t>стартиране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начисляването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на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амортизациите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</a:p>
          <a:p>
            <a:pPr algn="just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       </a:t>
            </a:r>
            <a:r>
              <a:rPr lang="en-US" sz="2400" b="1" dirty="0" smtClean="0">
                <a:solidFill>
                  <a:schemeClr val="tx1"/>
                </a:solidFill>
              </a:rPr>
              <a:t>(</a:t>
            </a:r>
            <a:r>
              <a:rPr lang="bg-BG" sz="2400" b="1" dirty="0" smtClean="0">
                <a:solidFill>
                  <a:schemeClr val="tx1"/>
                </a:solidFill>
              </a:rPr>
              <a:t>“Бюджет” или “ДСД”</a:t>
            </a:r>
            <a:r>
              <a:rPr lang="en-US" sz="2400" b="1" dirty="0" smtClean="0">
                <a:solidFill>
                  <a:schemeClr val="tx1"/>
                </a:solidFill>
              </a:rPr>
              <a:t>)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sz="2400" b="1" i="1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09423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28600" y="188640"/>
            <a:ext cx="8807896" cy="857256"/>
          </a:xfrm>
        </p:spPr>
        <p:txBody>
          <a:bodyPr>
            <a:normAutofit/>
          </a:bodyPr>
          <a:lstStyle/>
          <a:p>
            <a:r>
              <a:rPr lang="bg-BG" sz="2400" b="1" dirty="0" smtClean="0">
                <a:solidFill>
                  <a:schemeClr val="tx1"/>
                </a:solidFill>
                <a:latin typeface="+mn-lt"/>
              </a:rPr>
              <a:t>Не се начисляват амортизации в </a:t>
            </a:r>
            <a:r>
              <a:rPr lang="bg-BG" sz="2400" b="1" dirty="0" err="1" smtClean="0">
                <a:solidFill>
                  <a:schemeClr val="tx1"/>
                </a:solidFill>
                <a:latin typeface="+mn-lt"/>
              </a:rPr>
              <a:t>отч</a:t>
            </a:r>
            <a:r>
              <a:rPr lang="bg-BG" sz="2400" b="1" dirty="0" smtClean="0">
                <a:solidFill>
                  <a:schemeClr val="tx1"/>
                </a:solidFill>
                <a:latin typeface="+mn-lt"/>
              </a:rPr>
              <a:t>. гр. “СЕС”</a:t>
            </a:r>
            <a:endParaRPr lang="bg-BG" sz="2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4282" y="908720"/>
            <a:ext cx="8715436" cy="573499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endParaRPr lang="ru-RU" sz="1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	«СЕС» е </a:t>
            </a:r>
            <a:r>
              <a:rPr lang="ru-RU" sz="1800" dirty="0" err="1" smtClean="0">
                <a:solidFill>
                  <a:schemeClr val="tx1"/>
                </a:solidFill>
              </a:rPr>
              <a:t>финансово-правна</a:t>
            </a:r>
            <a:r>
              <a:rPr lang="ru-RU" sz="1800" dirty="0" smtClean="0">
                <a:solidFill>
                  <a:schemeClr val="tx1"/>
                </a:solidFill>
              </a:rPr>
              <a:t> форма на </a:t>
            </a:r>
            <a:r>
              <a:rPr lang="ru-RU" sz="1800" dirty="0" err="1" smtClean="0">
                <a:solidFill>
                  <a:schemeClr val="tx1"/>
                </a:solidFill>
              </a:rPr>
              <a:t>публичните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финанси</a:t>
            </a:r>
            <a:r>
              <a:rPr lang="ru-RU" sz="1800" dirty="0" smtClean="0">
                <a:solidFill>
                  <a:schemeClr val="tx1"/>
                </a:solidFill>
              </a:rPr>
              <a:t>, </a:t>
            </a:r>
            <a:r>
              <a:rPr lang="ru-RU" sz="1800" dirty="0" err="1" smtClean="0">
                <a:solidFill>
                  <a:schemeClr val="tx1"/>
                </a:solidFill>
              </a:rPr>
              <a:t>която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обхваща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финансирането</a:t>
            </a:r>
            <a:r>
              <a:rPr lang="ru-RU" sz="1800" dirty="0" smtClean="0">
                <a:solidFill>
                  <a:schemeClr val="tx1"/>
                </a:solidFill>
              </a:rPr>
              <a:t> и </a:t>
            </a:r>
            <a:r>
              <a:rPr lang="ru-RU" sz="1800" dirty="0" err="1" smtClean="0">
                <a:solidFill>
                  <a:schemeClr val="tx1"/>
                </a:solidFill>
              </a:rPr>
              <a:t>изпълнението</a:t>
            </a:r>
            <a:r>
              <a:rPr lang="ru-RU" sz="1800" dirty="0" smtClean="0">
                <a:solidFill>
                  <a:schemeClr val="tx1"/>
                </a:solidFill>
              </a:rPr>
              <a:t> на </a:t>
            </a:r>
            <a:r>
              <a:rPr lang="ru-RU" sz="1800" b="1" i="1" dirty="0" err="1" smtClean="0">
                <a:solidFill>
                  <a:schemeClr val="tx1"/>
                </a:solidFill>
              </a:rPr>
              <a:t>проектите</a:t>
            </a:r>
            <a:r>
              <a:rPr lang="ru-RU" sz="1800" b="1" i="1" dirty="0" smtClean="0">
                <a:solidFill>
                  <a:schemeClr val="tx1"/>
                </a:solidFill>
              </a:rPr>
              <a:t> по </a:t>
            </a:r>
            <a:r>
              <a:rPr lang="ru-RU" sz="1800" b="1" i="1" dirty="0" err="1" smtClean="0">
                <a:solidFill>
                  <a:schemeClr val="tx1"/>
                </a:solidFill>
              </a:rPr>
              <a:t>програми</a:t>
            </a:r>
            <a:r>
              <a:rPr lang="ru-RU" sz="1800" b="1" i="1" dirty="0" smtClean="0">
                <a:solidFill>
                  <a:schemeClr val="tx1"/>
                </a:solidFill>
              </a:rPr>
              <a:t> на </a:t>
            </a:r>
            <a:r>
              <a:rPr lang="ru-RU" sz="1800" b="1" i="1" dirty="0" err="1" smtClean="0">
                <a:solidFill>
                  <a:schemeClr val="tx1"/>
                </a:solidFill>
              </a:rPr>
              <a:t>Европейския</a:t>
            </a:r>
            <a:r>
              <a:rPr lang="ru-RU" sz="1800" b="1" i="1" dirty="0" smtClean="0">
                <a:solidFill>
                  <a:schemeClr val="tx1"/>
                </a:solidFill>
              </a:rPr>
              <a:t> </a:t>
            </a:r>
            <a:r>
              <a:rPr lang="ru-RU" sz="1800" b="1" i="1" dirty="0" err="1" smtClean="0">
                <a:solidFill>
                  <a:schemeClr val="tx1"/>
                </a:solidFill>
              </a:rPr>
              <a:t>съюз</a:t>
            </a:r>
            <a:r>
              <a:rPr lang="ru-RU" sz="1800" dirty="0" smtClean="0">
                <a:solidFill>
                  <a:schemeClr val="tx1"/>
                </a:solidFill>
              </a:rPr>
              <a:t>, </a:t>
            </a:r>
            <a:r>
              <a:rPr lang="ru-RU" sz="1800" dirty="0" err="1" smtClean="0">
                <a:solidFill>
                  <a:schemeClr val="tx1"/>
                </a:solidFill>
              </a:rPr>
              <a:t>както</a:t>
            </a:r>
            <a:r>
              <a:rPr lang="ru-RU" sz="1800" dirty="0" smtClean="0">
                <a:solidFill>
                  <a:schemeClr val="tx1"/>
                </a:solidFill>
              </a:rPr>
              <a:t> и по </a:t>
            </a:r>
            <a:r>
              <a:rPr lang="ru-RU" sz="1800" dirty="0" err="1" smtClean="0">
                <a:solidFill>
                  <a:schemeClr val="tx1"/>
                </a:solidFill>
              </a:rPr>
              <a:t>други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b="1" i="1" dirty="0" err="1" smtClean="0">
                <a:solidFill>
                  <a:schemeClr val="tx1"/>
                </a:solidFill>
              </a:rPr>
              <a:t>международни</a:t>
            </a:r>
            <a:r>
              <a:rPr lang="ru-RU" sz="1800" b="1" i="1" dirty="0" smtClean="0">
                <a:solidFill>
                  <a:schemeClr val="tx1"/>
                </a:solidFill>
              </a:rPr>
              <a:t> договори и </a:t>
            </a:r>
            <a:r>
              <a:rPr lang="ru-RU" sz="1800" b="1" i="1" dirty="0" err="1" smtClean="0">
                <a:solidFill>
                  <a:schemeClr val="tx1"/>
                </a:solidFill>
              </a:rPr>
              <a:t>програми</a:t>
            </a:r>
            <a:r>
              <a:rPr lang="bg-BG" sz="1800" dirty="0" smtClean="0">
                <a:solidFill>
                  <a:schemeClr val="tx1"/>
                </a:solidFill>
              </a:rPr>
              <a:t>.</a:t>
            </a:r>
            <a:endParaRPr lang="ru-RU" sz="1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	</a:t>
            </a:r>
            <a:r>
              <a:rPr lang="ru-RU" sz="1800" dirty="0" err="1" smtClean="0">
                <a:solidFill>
                  <a:schemeClr val="tx1"/>
                </a:solidFill>
              </a:rPr>
              <a:t>Поради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това</a:t>
            </a:r>
            <a:r>
              <a:rPr lang="ru-RU" sz="1800" dirty="0" smtClean="0">
                <a:solidFill>
                  <a:schemeClr val="tx1"/>
                </a:solidFill>
              </a:rPr>
              <a:t>, в СЕС </a:t>
            </a:r>
            <a:r>
              <a:rPr lang="ru-RU" sz="1800" dirty="0" err="1" smtClean="0">
                <a:solidFill>
                  <a:schemeClr val="tx1"/>
                </a:solidFill>
              </a:rPr>
              <a:t>отчитането</a:t>
            </a:r>
            <a:r>
              <a:rPr lang="ru-RU" sz="1800" dirty="0" smtClean="0">
                <a:solidFill>
                  <a:schemeClr val="tx1"/>
                </a:solidFill>
              </a:rPr>
              <a:t> на </a:t>
            </a:r>
            <a:r>
              <a:rPr lang="ru-RU" sz="1800" dirty="0" err="1" smtClean="0">
                <a:solidFill>
                  <a:schemeClr val="tx1"/>
                </a:solidFill>
              </a:rPr>
              <a:t>нефинансовите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дълготрайни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активи</a:t>
            </a:r>
            <a:r>
              <a:rPr lang="ru-RU" sz="1800" dirty="0" smtClean="0">
                <a:solidFill>
                  <a:schemeClr val="tx1"/>
                </a:solidFill>
              </a:rPr>
              <a:t> е ограничено до </a:t>
            </a:r>
            <a:r>
              <a:rPr lang="ru-RU" sz="1800" dirty="0" err="1" smtClean="0">
                <a:solidFill>
                  <a:schemeClr val="tx1"/>
                </a:solidFill>
              </a:rPr>
              <a:t>процесите</a:t>
            </a:r>
            <a:r>
              <a:rPr lang="ru-RU" sz="1800" dirty="0" smtClean="0">
                <a:solidFill>
                  <a:schemeClr val="tx1"/>
                </a:solidFill>
              </a:rPr>
              <a:t> на </a:t>
            </a:r>
            <a:r>
              <a:rPr lang="ru-RU" sz="1800" dirty="0" err="1" smtClean="0">
                <a:solidFill>
                  <a:schemeClr val="tx1"/>
                </a:solidFill>
              </a:rPr>
              <a:t>тяхното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придобиване</a:t>
            </a:r>
            <a:r>
              <a:rPr lang="ru-RU" sz="1800" dirty="0" smtClean="0">
                <a:solidFill>
                  <a:schemeClr val="tx1"/>
                </a:solidFill>
              </a:rPr>
              <a:t>, временно </a:t>
            </a:r>
            <a:r>
              <a:rPr lang="ru-RU" sz="1800" dirty="0" err="1" smtClean="0">
                <a:solidFill>
                  <a:schemeClr val="tx1"/>
                </a:solidFill>
              </a:rPr>
              <a:t>съхраняване</a:t>
            </a:r>
            <a:r>
              <a:rPr lang="ru-RU" sz="1800" dirty="0" smtClean="0">
                <a:solidFill>
                  <a:schemeClr val="tx1"/>
                </a:solidFill>
              </a:rPr>
              <a:t> и </a:t>
            </a:r>
            <a:r>
              <a:rPr lang="ru-RU" sz="1800" dirty="0" err="1" smtClean="0">
                <a:solidFill>
                  <a:schemeClr val="tx1"/>
                </a:solidFill>
              </a:rPr>
              <a:t>разпределение</a:t>
            </a:r>
            <a:r>
              <a:rPr lang="ru-RU" sz="1800" dirty="0" smtClean="0">
                <a:solidFill>
                  <a:schemeClr val="tx1"/>
                </a:solidFill>
              </a:rPr>
              <a:t>/</a:t>
            </a:r>
            <a:r>
              <a:rPr lang="ru-RU" sz="1800" dirty="0" err="1" smtClean="0">
                <a:solidFill>
                  <a:schemeClr val="tx1"/>
                </a:solidFill>
              </a:rPr>
              <a:t>прехвърляне</a:t>
            </a:r>
            <a:r>
              <a:rPr lang="ru-RU" sz="1800" dirty="0" smtClean="0">
                <a:solidFill>
                  <a:schemeClr val="tx1"/>
                </a:solidFill>
              </a:rPr>
              <a:t>. </a:t>
            </a:r>
            <a:r>
              <a:rPr lang="ru-RU" sz="1800" dirty="0" err="1" smtClean="0">
                <a:solidFill>
                  <a:schemeClr val="tx1"/>
                </a:solidFill>
              </a:rPr>
              <a:t>Трайното</a:t>
            </a:r>
            <a:r>
              <a:rPr lang="ru-RU" sz="1800" dirty="0" smtClean="0">
                <a:solidFill>
                  <a:schemeClr val="tx1"/>
                </a:solidFill>
              </a:rPr>
              <a:t> им </a:t>
            </a:r>
            <a:r>
              <a:rPr lang="ru-RU" sz="1800" dirty="0" err="1" smtClean="0">
                <a:solidFill>
                  <a:schemeClr val="tx1"/>
                </a:solidFill>
              </a:rPr>
              <a:t>завеждане</a:t>
            </a:r>
            <a:r>
              <a:rPr lang="ru-RU" sz="1800" dirty="0" smtClean="0">
                <a:solidFill>
                  <a:schemeClr val="tx1"/>
                </a:solidFill>
              </a:rPr>
              <a:t> и </a:t>
            </a:r>
            <a:r>
              <a:rPr lang="ru-RU" sz="1800" dirty="0" err="1" smtClean="0">
                <a:solidFill>
                  <a:schemeClr val="tx1"/>
                </a:solidFill>
              </a:rPr>
              <a:t>начисляването</a:t>
            </a:r>
            <a:r>
              <a:rPr lang="ru-RU" sz="1800" dirty="0" smtClean="0">
                <a:solidFill>
                  <a:schemeClr val="tx1"/>
                </a:solidFill>
              </a:rPr>
              <a:t> на </a:t>
            </a:r>
            <a:r>
              <a:rPr lang="ru-RU" sz="1800" dirty="0" err="1" smtClean="0">
                <a:solidFill>
                  <a:schemeClr val="tx1"/>
                </a:solidFill>
              </a:rPr>
              <a:t>амортизациите</a:t>
            </a:r>
            <a:r>
              <a:rPr lang="ru-RU" sz="1800" dirty="0" smtClean="0">
                <a:solidFill>
                  <a:schemeClr val="tx1"/>
                </a:solidFill>
              </a:rPr>
              <a:t> (</a:t>
            </a:r>
            <a:r>
              <a:rPr lang="ru-RU" sz="1800" dirty="0" err="1" smtClean="0">
                <a:solidFill>
                  <a:schemeClr val="tx1"/>
                </a:solidFill>
              </a:rPr>
              <a:t>като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счетоводен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израз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на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потреблението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на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тези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активи</a:t>
            </a:r>
            <a:r>
              <a:rPr lang="ru-RU" sz="1800" dirty="0" smtClean="0">
                <a:solidFill>
                  <a:schemeClr val="tx1"/>
                </a:solidFill>
              </a:rPr>
              <a:t>) се </a:t>
            </a:r>
            <a:r>
              <a:rPr lang="ru-RU" sz="1800" dirty="0" err="1" smtClean="0">
                <a:solidFill>
                  <a:schemeClr val="tx1"/>
                </a:solidFill>
              </a:rPr>
              <a:t>отразяват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i="1" dirty="0" smtClean="0">
                <a:solidFill>
                  <a:schemeClr val="tx1"/>
                </a:solidFill>
              </a:rPr>
              <a:t>само в БЮДЖЕТ и </a:t>
            </a:r>
            <a:r>
              <a:rPr lang="ru-RU" sz="1800" i="1" dirty="0" err="1" smtClean="0">
                <a:solidFill>
                  <a:schemeClr val="tx1"/>
                </a:solidFill>
              </a:rPr>
              <a:t>Други</a:t>
            </a:r>
            <a:r>
              <a:rPr lang="ru-RU" sz="1800" i="1" dirty="0" smtClean="0">
                <a:solidFill>
                  <a:schemeClr val="tx1"/>
                </a:solidFill>
              </a:rPr>
              <a:t> сметки и </a:t>
            </a:r>
            <a:r>
              <a:rPr lang="ru-RU" sz="1800" i="1" dirty="0" err="1" smtClean="0">
                <a:solidFill>
                  <a:schemeClr val="tx1"/>
                </a:solidFill>
              </a:rPr>
              <a:t>дейности</a:t>
            </a:r>
            <a:r>
              <a:rPr lang="ru-RU" sz="1800" i="1" dirty="0" smtClean="0">
                <a:solidFill>
                  <a:schemeClr val="tx1"/>
                </a:solidFill>
              </a:rPr>
              <a:t> (ДСД). </a:t>
            </a:r>
          </a:p>
          <a:p>
            <a:pPr marL="0" indent="0" algn="just">
              <a:buNone/>
            </a:pPr>
            <a:endParaRPr lang="ru-RU" sz="1800" i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	</a:t>
            </a:r>
            <a:r>
              <a:rPr lang="ru-RU" sz="1800" dirty="0" err="1" smtClean="0">
                <a:solidFill>
                  <a:schemeClr val="tx1"/>
                </a:solidFill>
              </a:rPr>
              <a:t>Прехвърлянето</a:t>
            </a:r>
            <a:r>
              <a:rPr lang="ru-RU" sz="1800" dirty="0" smtClean="0">
                <a:solidFill>
                  <a:schemeClr val="tx1"/>
                </a:solidFill>
              </a:rPr>
              <a:t> на </a:t>
            </a:r>
            <a:r>
              <a:rPr lang="ru-RU" sz="1800" dirty="0" err="1" smtClean="0">
                <a:solidFill>
                  <a:schemeClr val="tx1"/>
                </a:solidFill>
              </a:rPr>
              <a:t>активите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придобивани</a:t>
            </a:r>
            <a:r>
              <a:rPr lang="ru-RU" sz="1800" dirty="0" smtClean="0">
                <a:solidFill>
                  <a:schemeClr val="tx1"/>
                </a:solidFill>
              </a:rPr>
              <a:t> чрез «СЕС», от </a:t>
            </a:r>
            <a:r>
              <a:rPr lang="ru-RU" sz="1800" dirty="0" err="1" smtClean="0">
                <a:solidFill>
                  <a:schemeClr val="tx1"/>
                </a:solidFill>
              </a:rPr>
              <a:t>отч</a:t>
            </a:r>
            <a:r>
              <a:rPr lang="ru-RU" sz="1800" dirty="0" smtClean="0">
                <a:solidFill>
                  <a:schemeClr val="tx1"/>
                </a:solidFill>
              </a:rPr>
              <a:t>. гр. «</a:t>
            </a:r>
            <a:r>
              <a:rPr lang="ru-RU" sz="1800" b="1" dirty="0" smtClean="0">
                <a:solidFill>
                  <a:schemeClr val="tx1"/>
                </a:solidFill>
              </a:rPr>
              <a:t>СЕС» в </a:t>
            </a:r>
            <a:r>
              <a:rPr lang="ru-RU" sz="1800" b="1" dirty="0" err="1" smtClean="0">
                <a:solidFill>
                  <a:schemeClr val="tx1"/>
                </a:solidFill>
              </a:rPr>
              <a:t>отч</a:t>
            </a:r>
            <a:r>
              <a:rPr lang="ru-RU" sz="1800" b="1" dirty="0" smtClean="0">
                <a:solidFill>
                  <a:schemeClr val="tx1"/>
                </a:solidFill>
              </a:rPr>
              <a:t>. </a:t>
            </a:r>
            <a:r>
              <a:rPr lang="ru-RU" sz="1800" b="1" dirty="0" err="1" smtClean="0">
                <a:solidFill>
                  <a:schemeClr val="tx1"/>
                </a:solidFill>
              </a:rPr>
              <a:t>групи</a:t>
            </a:r>
            <a:r>
              <a:rPr lang="ru-RU" sz="1800" b="1" dirty="0" smtClean="0">
                <a:solidFill>
                  <a:schemeClr val="tx1"/>
                </a:solidFill>
              </a:rPr>
              <a:t> «БЮДЖЕТ» и «ДСД» </a:t>
            </a:r>
            <a:r>
              <a:rPr lang="ru-RU" sz="1800" dirty="0" smtClean="0">
                <a:solidFill>
                  <a:schemeClr val="tx1"/>
                </a:solidFill>
              </a:rPr>
              <a:t>се </a:t>
            </a:r>
            <a:r>
              <a:rPr lang="ru-RU" sz="1800" dirty="0" err="1" smtClean="0">
                <a:solidFill>
                  <a:schemeClr val="tx1"/>
                </a:solidFill>
              </a:rPr>
              <a:t>извършва</a:t>
            </a:r>
            <a:r>
              <a:rPr lang="ru-RU" sz="1800" dirty="0" smtClean="0">
                <a:solidFill>
                  <a:schemeClr val="tx1"/>
                </a:solidFill>
              </a:rPr>
              <a:t> (чрез </a:t>
            </a:r>
            <a:r>
              <a:rPr lang="ru-RU" sz="1800" b="1" dirty="0" smtClean="0">
                <a:solidFill>
                  <a:schemeClr val="tx1"/>
                </a:solidFill>
              </a:rPr>
              <a:t>сметки 7601 и 7603</a:t>
            </a:r>
            <a:r>
              <a:rPr lang="ru-RU" sz="1800" dirty="0" smtClean="0">
                <a:solidFill>
                  <a:schemeClr val="tx1"/>
                </a:solidFill>
              </a:rPr>
              <a:t>) чрез </a:t>
            </a:r>
            <a:r>
              <a:rPr lang="ru-RU" sz="1800" dirty="0" err="1" smtClean="0">
                <a:solidFill>
                  <a:schemeClr val="tx1"/>
                </a:solidFill>
              </a:rPr>
              <a:t>някой</a:t>
            </a:r>
            <a:r>
              <a:rPr lang="ru-RU" sz="1800" dirty="0" smtClean="0">
                <a:solidFill>
                  <a:schemeClr val="tx1"/>
                </a:solidFill>
              </a:rPr>
              <a:t> от </a:t>
            </a:r>
            <a:r>
              <a:rPr lang="ru-RU" sz="1800" dirty="0" err="1" smtClean="0">
                <a:solidFill>
                  <a:schemeClr val="tx1"/>
                </a:solidFill>
              </a:rPr>
              <a:t>следните</a:t>
            </a:r>
            <a:r>
              <a:rPr lang="ru-RU" sz="1800" dirty="0" smtClean="0">
                <a:solidFill>
                  <a:schemeClr val="tx1"/>
                </a:solidFill>
              </a:rPr>
              <a:t> подходи (за </a:t>
            </a:r>
            <a:r>
              <a:rPr lang="ru-RU" sz="1800" dirty="0" err="1" smtClean="0">
                <a:solidFill>
                  <a:schemeClr val="tx1"/>
                </a:solidFill>
              </a:rPr>
              <a:t>различни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активи</a:t>
            </a:r>
            <a:r>
              <a:rPr lang="ru-RU" sz="1800" dirty="0" smtClean="0">
                <a:solidFill>
                  <a:schemeClr val="tx1"/>
                </a:solidFill>
              </a:rPr>
              <a:t> и </a:t>
            </a:r>
            <a:r>
              <a:rPr lang="ru-RU" sz="1800" dirty="0" err="1" smtClean="0">
                <a:solidFill>
                  <a:schemeClr val="tx1"/>
                </a:solidFill>
              </a:rPr>
              <a:t>проекти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може</a:t>
            </a:r>
            <a:r>
              <a:rPr lang="ru-RU" sz="1800" dirty="0" smtClean="0">
                <a:solidFill>
                  <a:schemeClr val="tx1"/>
                </a:solidFill>
              </a:rPr>
              <a:t> да се </a:t>
            </a:r>
            <a:r>
              <a:rPr lang="ru-RU" sz="1800" dirty="0" err="1" smtClean="0">
                <a:solidFill>
                  <a:schemeClr val="tx1"/>
                </a:solidFill>
              </a:rPr>
              <a:t>прилагат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b="1" dirty="0" err="1" smtClean="0">
                <a:solidFill>
                  <a:schemeClr val="tx1"/>
                </a:solidFill>
              </a:rPr>
              <a:t>различни</a:t>
            </a:r>
            <a:r>
              <a:rPr lang="ru-RU" sz="1800" b="1" dirty="0" smtClean="0">
                <a:solidFill>
                  <a:schemeClr val="tx1"/>
                </a:solidFill>
              </a:rPr>
              <a:t> подходи</a:t>
            </a:r>
            <a:r>
              <a:rPr lang="ru-RU" sz="1800" dirty="0" smtClean="0">
                <a:solidFill>
                  <a:schemeClr val="tx1"/>
                </a:solidFill>
              </a:rPr>
              <a:t>, </a:t>
            </a:r>
            <a:r>
              <a:rPr lang="ru-RU" sz="1800" dirty="0" err="1" smtClean="0">
                <a:solidFill>
                  <a:schemeClr val="tx1"/>
                </a:solidFill>
              </a:rPr>
              <a:t>доколкото</a:t>
            </a:r>
            <a:r>
              <a:rPr lang="ru-RU" sz="1800" dirty="0" smtClean="0">
                <a:solidFill>
                  <a:schemeClr val="tx1"/>
                </a:solidFill>
              </a:rPr>
              <a:t> е оправдано при </a:t>
            </a:r>
            <a:r>
              <a:rPr lang="ru-RU" sz="1800" dirty="0" err="1" smtClean="0">
                <a:solidFill>
                  <a:schemeClr val="tx1"/>
                </a:solidFill>
              </a:rPr>
              <a:t>конкретните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обстоятелства</a:t>
            </a:r>
            <a:r>
              <a:rPr lang="ru-RU" sz="1800" dirty="0" smtClean="0">
                <a:solidFill>
                  <a:schemeClr val="tx1"/>
                </a:solidFill>
              </a:rPr>
              <a:t>): </a:t>
            </a:r>
            <a:r>
              <a:rPr lang="en-US" sz="1800" i="1" dirty="0" smtClean="0">
                <a:solidFill>
                  <a:schemeClr val="tx1"/>
                </a:solidFill>
              </a:rPr>
              <a:t>(</a:t>
            </a:r>
            <a:r>
              <a:rPr lang="bg-BG" sz="2000" i="1" dirty="0" smtClean="0">
                <a:solidFill>
                  <a:schemeClr val="tx1"/>
                </a:solidFill>
              </a:rPr>
              <a:t> т. 36 от ДДС № 03 от 2016 г.</a:t>
            </a:r>
            <a:r>
              <a:rPr lang="en-US" sz="2000" i="1" dirty="0" smtClean="0">
                <a:solidFill>
                  <a:schemeClr val="tx1"/>
                </a:solidFill>
              </a:rPr>
              <a:t>)</a:t>
            </a:r>
            <a:endParaRPr lang="ru-RU" sz="2000" i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	 а) </a:t>
            </a:r>
            <a:r>
              <a:rPr lang="ru-RU" sz="1800" b="1" dirty="0" smtClean="0">
                <a:solidFill>
                  <a:schemeClr val="tx1"/>
                </a:solidFill>
              </a:rPr>
              <a:t>при </a:t>
            </a:r>
            <a:r>
              <a:rPr lang="ru-RU" sz="1800" b="1" dirty="0" err="1" smtClean="0">
                <a:solidFill>
                  <a:schemeClr val="tx1"/>
                </a:solidFill>
              </a:rPr>
              <a:t>придобиване</a:t>
            </a: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на </a:t>
            </a:r>
            <a:r>
              <a:rPr lang="ru-RU" sz="1800" dirty="0" err="1" smtClean="0">
                <a:solidFill>
                  <a:schemeClr val="tx1"/>
                </a:solidFill>
              </a:rPr>
              <a:t>всеки</a:t>
            </a:r>
            <a:r>
              <a:rPr lang="ru-RU" sz="1800" dirty="0" smtClean="0">
                <a:solidFill>
                  <a:schemeClr val="tx1"/>
                </a:solidFill>
              </a:rPr>
              <a:t> отделен актив; </a:t>
            </a:r>
          </a:p>
          <a:p>
            <a:pPr marL="0" indent="0" algn="just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	б) </a:t>
            </a:r>
            <a:r>
              <a:rPr lang="ru-RU" sz="1800" b="1" dirty="0" smtClean="0">
                <a:solidFill>
                  <a:schemeClr val="tx1"/>
                </a:solidFill>
              </a:rPr>
              <a:t>периодично - </a:t>
            </a:r>
            <a:r>
              <a:rPr lang="ru-RU" sz="1800" b="1" dirty="0" err="1" smtClean="0">
                <a:solidFill>
                  <a:schemeClr val="tx1"/>
                </a:solidFill>
              </a:rPr>
              <a:t>месечно</a:t>
            </a:r>
            <a:r>
              <a:rPr lang="ru-RU" sz="1800" b="1" dirty="0" smtClean="0">
                <a:solidFill>
                  <a:schemeClr val="tx1"/>
                </a:solidFill>
              </a:rPr>
              <a:t> или </a:t>
            </a:r>
            <a:r>
              <a:rPr lang="ru-RU" sz="1800" b="1" dirty="0" err="1" smtClean="0">
                <a:solidFill>
                  <a:schemeClr val="tx1"/>
                </a:solidFill>
              </a:rPr>
              <a:t>тримесечно</a:t>
            </a: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- за </a:t>
            </a:r>
            <a:r>
              <a:rPr lang="ru-RU" sz="1800" dirty="0" err="1" smtClean="0">
                <a:solidFill>
                  <a:schemeClr val="tx1"/>
                </a:solidFill>
              </a:rPr>
              <a:t>всички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придобити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за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този</a:t>
            </a:r>
            <a:r>
              <a:rPr lang="ru-RU" sz="1800" dirty="0" smtClean="0">
                <a:solidFill>
                  <a:schemeClr val="tx1"/>
                </a:solidFill>
              </a:rPr>
              <a:t> период </a:t>
            </a:r>
            <a:r>
              <a:rPr lang="ru-RU" sz="1800" dirty="0" err="1" smtClean="0">
                <a:solidFill>
                  <a:schemeClr val="tx1"/>
                </a:solidFill>
              </a:rPr>
              <a:t>активи</a:t>
            </a:r>
            <a:r>
              <a:rPr lang="ru-RU" sz="1800" dirty="0" smtClean="0">
                <a:solidFill>
                  <a:schemeClr val="tx1"/>
                </a:solidFill>
              </a:rPr>
              <a:t> чрез СЕС; </a:t>
            </a:r>
          </a:p>
          <a:p>
            <a:pPr marL="0" indent="0" algn="just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	в) </a:t>
            </a:r>
            <a:r>
              <a:rPr lang="ru-RU" sz="1800" b="1" dirty="0" smtClean="0">
                <a:solidFill>
                  <a:schemeClr val="tx1"/>
                </a:solidFill>
              </a:rPr>
              <a:t>на база на друг подход </a:t>
            </a:r>
            <a:r>
              <a:rPr lang="ru-RU" sz="1800" dirty="0" smtClean="0">
                <a:solidFill>
                  <a:schemeClr val="tx1"/>
                </a:solidFill>
              </a:rPr>
              <a:t>(например при </a:t>
            </a:r>
            <a:r>
              <a:rPr lang="ru-RU" sz="1800" dirty="0" err="1" smtClean="0">
                <a:solidFill>
                  <a:schemeClr val="tx1"/>
                </a:solidFill>
              </a:rPr>
              <a:t>приключване</a:t>
            </a:r>
            <a:r>
              <a:rPr lang="ru-RU" sz="1800" dirty="0" smtClean="0">
                <a:solidFill>
                  <a:schemeClr val="tx1"/>
                </a:solidFill>
              </a:rPr>
              <a:t> на проект или </a:t>
            </a:r>
            <a:r>
              <a:rPr lang="ru-RU" sz="1800" dirty="0" err="1" smtClean="0">
                <a:solidFill>
                  <a:schemeClr val="tx1"/>
                </a:solidFill>
              </a:rPr>
              <a:t>относително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обособен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етап</a:t>
            </a:r>
            <a:r>
              <a:rPr lang="ru-RU" sz="1800" dirty="0" smtClean="0">
                <a:solidFill>
                  <a:schemeClr val="tx1"/>
                </a:solidFill>
              </a:rPr>
              <a:t> от проекта), при условие, </a:t>
            </a:r>
            <a:r>
              <a:rPr lang="ru-RU" sz="1800" dirty="0" err="1" smtClean="0">
                <a:solidFill>
                  <a:schemeClr val="tx1"/>
                </a:solidFill>
              </a:rPr>
              <a:t>че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b="1" dirty="0" err="1" smtClean="0">
                <a:solidFill>
                  <a:schemeClr val="tx1"/>
                </a:solidFill>
              </a:rPr>
              <a:t>начисляването</a:t>
            </a:r>
            <a:r>
              <a:rPr lang="ru-RU" sz="1800" b="1" dirty="0" smtClean="0">
                <a:solidFill>
                  <a:schemeClr val="tx1"/>
                </a:solidFill>
              </a:rPr>
              <a:t> на </a:t>
            </a:r>
            <a:r>
              <a:rPr lang="ru-RU" sz="1800" b="1" dirty="0" err="1" smtClean="0">
                <a:solidFill>
                  <a:schemeClr val="tx1"/>
                </a:solidFill>
              </a:rPr>
              <a:t>амортизациите</a:t>
            </a:r>
            <a:r>
              <a:rPr lang="ru-RU" sz="1800" b="1" dirty="0" smtClean="0">
                <a:solidFill>
                  <a:schemeClr val="tx1"/>
                </a:solidFill>
              </a:rPr>
              <a:t> за актива </a:t>
            </a:r>
            <a:r>
              <a:rPr lang="ru-RU" sz="1800" b="1" dirty="0" err="1" smtClean="0">
                <a:solidFill>
                  <a:schemeClr val="tx1"/>
                </a:solidFill>
              </a:rPr>
              <a:t>започне</a:t>
            </a:r>
            <a:r>
              <a:rPr lang="ru-RU" sz="1800" b="1" dirty="0" smtClean="0">
                <a:solidFill>
                  <a:schemeClr val="tx1"/>
                </a:solidFill>
              </a:rPr>
              <a:t> не </a:t>
            </a:r>
            <a:r>
              <a:rPr lang="ru-RU" sz="1800" b="1" dirty="0" err="1" smtClean="0">
                <a:solidFill>
                  <a:schemeClr val="tx1"/>
                </a:solidFill>
              </a:rPr>
              <a:t>по-късно</a:t>
            </a:r>
            <a:r>
              <a:rPr lang="ru-RU" sz="1800" b="1" dirty="0" smtClean="0">
                <a:solidFill>
                  <a:schemeClr val="tx1"/>
                </a:solidFill>
              </a:rPr>
              <a:t> от три </a:t>
            </a:r>
            <a:r>
              <a:rPr lang="ru-RU" sz="1800" b="1" dirty="0" err="1" smtClean="0">
                <a:solidFill>
                  <a:schemeClr val="tx1"/>
                </a:solidFill>
              </a:rPr>
              <a:t>месеца</a:t>
            </a:r>
            <a:r>
              <a:rPr lang="ru-RU" sz="1800" b="1" dirty="0" smtClean="0">
                <a:solidFill>
                  <a:schemeClr val="tx1"/>
                </a:solidFill>
              </a:rPr>
              <a:t> от </a:t>
            </a:r>
            <a:r>
              <a:rPr lang="ru-RU" sz="1800" b="1" dirty="0" err="1" smtClean="0">
                <a:solidFill>
                  <a:schemeClr val="tx1"/>
                </a:solidFill>
              </a:rPr>
              <a:t>месеца</a:t>
            </a:r>
            <a:r>
              <a:rPr lang="ru-RU" sz="1800" b="1" dirty="0" smtClean="0">
                <a:solidFill>
                  <a:schemeClr val="tx1"/>
                </a:solidFill>
              </a:rPr>
              <a:t>/</a:t>
            </a:r>
            <a:r>
              <a:rPr lang="ru-RU" sz="1800" b="1" dirty="0" err="1" smtClean="0">
                <a:solidFill>
                  <a:schemeClr val="tx1"/>
                </a:solidFill>
              </a:rPr>
              <a:t>тримесечието</a:t>
            </a:r>
            <a:r>
              <a:rPr lang="ru-RU" sz="1800" dirty="0" smtClean="0">
                <a:solidFill>
                  <a:schemeClr val="tx1"/>
                </a:solidFill>
              </a:rPr>
              <a:t>, в </a:t>
            </a:r>
            <a:r>
              <a:rPr lang="ru-RU" sz="1800" dirty="0" err="1" smtClean="0">
                <a:solidFill>
                  <a:schemeClr val="tx1"/>
                </a:solidFill>
              </a:rPr>
              <a:t>който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би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стартирало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начисляването</a:t>
            </a:r>
            <a:r>
              <a:rPr lang="ru-RU" sz="1800" dirty="0" smtClean="0">
                <a:solidFill>
                  <a:schemeClr val="tx1"/>
                </a:solidFill>
              </a:rPr>
              <a:t> на </a:t>
            </a:r>
            <a:r>
              <a:rPr lang="ru-RU" sz="1800" dirty="0" err="1" smtClean="0">
                <a:solidFill>
                  <a:schemeClr val="tx1"/>
                </a:solidFill>
              </a:rPr>
              <a:t>амортизациите</a:t>
            </a:r>
            <a:r>
              <a:rPr lang="ru-RU" sz="1800" dirty="0" smtClean="0">
                <a:solidFill>
                  <a:schemeClr val="tx1"/>
                </a:solidFill>
              </a:rPr>
              <a:t>, </a:t>
            </a:r>
            <a:r>
              <a:rPr lang="ru-RU" sz="1800" dirty="0" err="1" smtClean="0">
                <a:solidFill>
                  <a:schemeClr val="tx1"/>
                </a:solidFill>
              </a:rPr>
              <a:t>ако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активът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беше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директно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придобит</a:t>
            </a:r>
            <a:r>
              <a:rPr lang="ru-RU" sz="1800" dirty="0" smtClean="0">
                <a:solidFill>
                  <a:schemeClr val="tx1"/>
                </a:solidFill>
              </a:rPr>
              <a:t> в «БЮДЖЕТ» или «ДСД».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46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4294967295"/>
          </p:nvPr>
        </p:nvSpPr>
        <p:spPr>
          <a:xfrm>
            <a:off x="214282" y="188640"/>
            <a:ext cx="8715436" cy="64807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268288" algn="just"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ОТПИСВАНЕ НА АМОРТИЗИРУЕМ АКТИВ</a:t>
            </a:r>
          </a:p>
          <a:p>
            <a:pPr marL="0" indent="268288" algn="just">
              <a:buNone/>
            </a:pPr>
            <a:endParaRPr lang="ru-RU" sz="2800" dirty="0" smtClean="0">
              <a:solidFill>
                <a:schemeClr val="tx1"/>
              </a:solidFill>
            </a:endParaRPr>
          </a:p>
          <a:p>
            <a:pPr marL="0" indent="268288" algn="just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За </a:t>
            </a:r>
            <a:r>
              <a:rPr lang="ru-RU" sz="2800" dirty="0" err="1" smtClean="0">
                <a:solidFill>
                  <a:schemeClr val="tx1"/>
                </a:solidFill>
              </a:rPr>
              <a:t>всички</a:t>
            </a:r>
            <a:r>
              <a:rPr lang="ru-RU" sz="2800" dirty="0" smtClean="0">
                <a:solidFill>
                  <a:schemeClr val="tx1"/>
                </a:solidFill>
              </a:rPr>
              <a:t> случаи на </a:t>
            </a:r>
            <a:r>
              <a:rPr lang="ru-RU" sz="2800" b="1" dirty="0" err="1" smtClean="0">
                <a:solidFill>
                  <a:schemeClr val="tx1"/>
                </a:solidFill>
              </a:rPr>
              <a:t>отписване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на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нефинансов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дълготраен</a:t>
            </a:r>
            <a:r>
              <a:rPr lang="ru-RU" sz="2800" dirty="0" smtClean="0">
                <a:solidFill>
                  <a:schemeClr val="tx1"/>
                </a:solidFill>
              </a:rPr>
              <a:t> актив, </a:t>
            </a:r>
            <a:r>
              <a:rPr lang="ru-RU" sz="2800" dirty="0" err="1" smtClean="0">
                <a:solidFill>
                  <a:schemeClr val="tx1"/>
                </a:solidFill>
              </a:rPr>
              <a:t>както</a:t>
            </a:r>
            <a:r>
              <a:rPr lang="ru-RU" sz="2800" dirty="0" smtClean="0">
                <a:solidFill>
                  <a:schemeClr val="tx1"/>
                </a:solidFill>
              </a:rPr>
              <a:t> в </a:t>
            </a:r>
            <a:r>
              <a:rPr lang="ru-RU" sz="2800" dirty="0" err="1" smtClean="0">
                <a:solidFill>
                  <a:schemeClr val="tx1"/>
                </a:solidFill>
              </a:rPr>
              <a:t>резултат</a:t>
            </a:r>
            <a:r>
              <a:rPr lang="ru-RU" sz="2800" dirty="0" smtClean="0">
                <a:solidFill>
                  <a:schemeClr val="tx1"/>
                </a:solidFill>
              </a:rPr>
              <a:t> на трансакции (</a:t>
            </a:r>
            <a:r>
              <a:rPr lang="ru-RU" sz="2800" b="1" i="1" dirty="0" smtClean="0">
                <a:solidFill>
                  <a:schemeClr val="tx1"/>
                </a:solidFill>
              </a:rPr>
              <a:t>чрез </a:t>
            </a:r>
            <a:r>
              <a:rPr lang="ru-RU" sz="2800" b="1" i="1" dirty="0" err="1" smtClean="0">
                <a:solidFill>
                  <a:schemeClr val="tx1"/>
                </a:solidFill>
              </a:rPr>
              <a:t>продажба</a:t>
            </a:r>
            <a:r>
              <a:rPr lang="ru-RU" sz="2800" b="1" i="1" dirty="0" smtClean="0">
                <a:solidFill>
                  <a:schemeClr val="tx1"/>
                </a:solidFill>
              </a:rPr>
              <a:t>, </a:t>
            </a:r>
            <a:r>
              <a:rPr lang="ru-RU" sz="2800" b="1" i="1" dirty="0" err="1" smtClean="0">
                <a:solidFill>
                  <a:schemeClr val="tx1"/>
                </a:solidFill>
              </a:rPr>
              <a:t>безвъзмездно</a:t>
            </a:r>
            <a:r>
              <a:rPr lang="ru-RU" sz="2800" b="1" i="1" dirty="0" smtClean="0">
                <a:solidFill>
                  <a:schemeClr val="tx1"/>
                </a:solidFill>
              </a:rPr>
              <a:t> </a:t>
            </a:r>
            <a:r>
              <a:rPr lang="ru-RU" sz="2800" b="1" i="1" dirty="0" err="1" smtClean="0">
                <a:solidFill>
                  <a:schemeClr val="tx1"/>
                </a:solidFill>
              </a:rPr>
              <a:t>прехвърляне</a:t>
            </a:r>
            <a:r>
              <a:rPr lang="ru-RU" sz="2800" b="1" i="1" dirty="0" smtClean="0">
                <a:solidFill>
                  <a:schemeClr val="tx1"/>
                </a:solidFill>
              </a:rPr>
              <a:t>, </a:t>
            </a:r>
            <a:r>
              <a:rPr lang="ru-RU" sz="2800" b="1" i="1" dirty="0" err="1" smtClean="0">
                <a:solidFill>
                  <a:schemeClr val="tx1"/>
                </a:solidFill>
              </a:rPr>
              <a:t>други</a:t>
            </a:r>
            <a:r>
              <a:rPr lang="ru-RU" sz="2800" b="1" i="1" dirty="0" smtClean="0">
                <a:solidFill>
                  <a:schemeClr val="tx1"/>
                </a:solidFill>
              </a:rPr>
              <a:t> </a:t>
            </a:r>
            <a:r>
              <a:rPr lang="ru-RU" sz="2800" b="1" i="1" dirty="0" err="1" smtClean="0">
                <a:solidFill>
                  <a:schemeClr val="tx1"/>
                </a:solidFill>
              </a:rPr>
              <a:t>форми</a:t>
            </a:r>
            <a:r>
              <a:rPr lang="ru-RU" sz="2800" b="1" i="1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на реализация), </a:t>
            </a:r>
            <a:r>
              <a:rPr lang="ru-RU" sz="2800" dirty="0" err="1" smtClean="0">
                <a:solidFill>
                  <a:schemeClr val="tx1"/>
                </a:solidFill>
              </a:rPr>
              <a:t>така</a:t>
            </a:r>
            <a:r>
              <a:rPr lang="ru-RU" sz="2800" dirty="0" smtClean="0">
                <a:solidFill>
                  <a:schemeClr val="tx1"/>
                </a:solidFill>
              </a:rPr>
              <a:t> и в </a:t>
            </a:r>
            <a:r>
              <a:rPr lang="ru-RU" sz="2800" dirty="0" err="1" smtClean="0">
                <a:solidFill>
                  <a:schemeClr val="tx1"/>
                </a:solidFill>
              </a:rPr>
              <a:t>резултат</a:t>
            </a:r>
            <a:r>
              <a:rPr lang="ru-RU" sz="2800" dirty="0" smtClean="0">
                <a:solidFill>
                  <a:schemeClr val="tx1"/>
                </a:solidFill>
              </a:rPr>
              <a:t> на </a:t>
            </a:r>
            <a:r>
              <a:rPr lang="ru-RU" sz="2800" dirty="0" err="1" smtClean="0">
                <a:solidFill>
                  <a:schemeClr val="tx1"/>
                </a:solidFill>
              </a:rPr>
              <a:t>други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събития</a:t>
            </a:r>
            <a:r>
              <a:rPr lang="ru-RU" sz="2800" dirty="0" smtClean="0">
                <a:solidFill>
                  <a:schemeClr val="tx1"/>
                </a:solidFill>
              </a:rPr>
              <a:t> (</a:t>
            </a:r>
            <a:r>
              <a:rPr lang="ru-RU" sz="2800" b="1" i="1" dirty="0" err="1" smtClean="0">
                <a:solidFill>
                  <a:schemeClr val="tx1"/>
                </a:solidFill>
              </a:rPr>
              <a:t>липси</a:t>
            </a:r>
            <a:r>
              <a:rPr lang="ru-RU" sz="2800" b="1" i="1" dirty="0" smtClean="0">
                <a:solidFill>
                  <a:schemeClr val="tx1"/>
                </a:solidFill>
              </a:rPr>
              <a:t>, </a:t>
            </a:r>
            <a:r>
              <a:rPr lang="ru-RU" sz="2800" b="1" i="1" dirty="0" err="1" smtClean="0">
                <a:solidFill>
                  <a:schemeClr val="tx1"/>
                </a:solidFill>
              </a:rPr>
              <a:t>кражби</a:t>
            </a:r>
            <a:r>
              <a:rPr lang="ru-RU" sz="2800" b="1" i="1" dirty="0" smtClean="0">
                <a:solidFill>
                  <a:schemeClr val="tx1"/>
                </a:solidFill>
              </a:rPr>
              <a:t>, брак </a:t>
            </a:r>
            <a:r>
              <a:rPr lang="ru-RU" sz="2800" dirty="0" smtClean="0">
                <a:solidFill>
                  <a:schemeClr val="tx1"/>
                </a:solidFill>
              </a:rPr>
              <a:t>и др.), </a:t>
            </a:r>
            <a:r>
              <a:rPr lang="ru-RU" sz="2800" dirty="0" err="1" smtClean="0">
                <a:solidFill>
                  <a:schemeClr val="tx1"/>
                </a:solidFill>
              </a:rPr>
              <a:t>отписването</a:t>
            </a:r>
            <a:r>
              <a:rPr lang="ru-RU" sz="2800" dirty="0" smtClean="0">
                <a:solidFill>
                  <a:schemeClr val="tx1"/>
                </a:solidFill>
              </a:rPr>
              <a:t> се </a:t>
            </a:r>
            <a:r>
              <a:rPr lang="ru-RU" sz="2800" dirty="0" err="1" smtClean="0">
                <a:solidFill>
                  <a:schemeClr val="tx1"/>
                </a:solidFill>
              </a:rPr>
              <a:t>извършва</a:t>
            </a:r>
            <a:r>
              <a:rPr lang="ru-RU" sz="2800" dirty="0" smtClean="0">
                <a:solidFill>
                  <a:schemeClr val="tx1"/>
                </a:solidFill>
              </a:rPr>
              <a:t> по </a:t>
            </a:r>
            <a:r>
              <a:rPr lang="ru-RU" sz="2800" i="1" dirty="0" err="1" smtClean="0">
                <a:solidFill>
                  <a:schemeClr val="tx1"/>
                </a:solidFill>
              </a:rPr>
              <a:t>балансова</a:t>
            </a:r>
            <a:r>
              <a:rPr lang="ru-RU" sz="2800" i="1" dirty="0" smtClean="0">
                <a:solidFill>
                  <a:schemeClr val="tx1"/>
                </a:solidFill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</a:rPr>
              <a:t>стойност</a:t>
            </a:r>
            <a:r>
              <a:rPr lang="ru-RU" sz="2800" i="1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(</a:t>
            </a:r>
            <a:r>
              <a:rPr lang="ru-RU" sz="2800" dirty="0" err="1" smtClean="0">
                <a:solidFill>
                  <a:schemeClr val="tx1"/>
                </a:solidFill>
              </a:rPr>
              <a:t>отчетната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стойност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намалена</a:t>
            </a:r>
            <a:r>
              <a:rPr lang="ru-RU" sz="2800" dirty="0" smtClean="0">
                <a:solidFill>
                  <a:schemeClr val="tx1"/>
                </a:solidFill>
              </a:rPr>
              <a:t> с </a:t>
            </a:r>
            <a:r>
              <a:rPr lang="ru-RU" sz="2800" dirty="0" err="1" smtClean="0">
                <a:solidFill>
                  <a:schemeClr val="tx1"/>
                </a:solidFill>
              </a:rPr>
              <a:t>акумулираната</a:t>
            </a:r>
            <a:r>
              <a:rPr lang="ru-RU" sz="2800" dirty="0" smtClean="0">
                <a:solidFill>
                  <a:schemeClr val="tx1"/>
                </a:solidFill>
              </a:rPr>
              <a:t> амортизация), </a:t>
            </a:r>
            <a:r>
              <a:rPr lang="ru-RU" sz="2800" dirty="0" err="1" smtClean="0">
                <a:solidFill>
                  <a:schemeClr val="tx1"/>
                </a:solidFill>
              </a:rPr>
              <a:t>като</a:t>
            </a:r>
            <a:r>
              <a:rPr lang="ru-RU" sz="2800" dirty="0" smtClean="0">
                <a:solidFill>
                  <a:schemeClr val="tx1"/>
                </a:solidFill>
              </a:rPr>
              <a:t> се </a:t>
            </a:r>
            <a:r>
              <a:rPr lang="ru-RU" sz="2800" dirty="0" err="1" smtClean="0">
                <a:solidFill>
                  <a:schemeClr val="tx1"/>
                </a:solidFill>
              </a:rPr>
              <a:t>съставя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съответното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записване</a:t>
            </a:r>
            <a:r>
              <a:rPr lang="ru-RU" sz="2800" dirty="0" smtClean="0">
                <a:solidFill>
                  <a:schemeClr val="tx1"/>
                </a:solidFill>
              </a:rPr>
              <a:t>: </a:t>
            </a:r>
          </a:p>
          <a:p>
            <a:pPr algn="just">
              <a:buNone/>
            </a:pPr>
            <a:r>
              <a:rPr lang="ru-RU" sz="2800" b="1" dirty="0" err="1" smtClean="0">
                <a:solidFill>
                  <a:schemeClr val="tx1"/>
                </a:solidFill>
              </a:rPr>
              <a:t>Д-т</a:t>
            </a:r>
            <a:r>
              <a:rPr lang="ru-RU" sz="2800" b="1" dirty="0" smtClean="0">
                <a:solidFill>
                  <a:schemeClr val="tx1"/>
                </a:solidFill>
              </a:rPr>
              <a:t> с/</a:t>
            </a:r>
            <a:r>
              <a:rPr lang="ru-RU" sz="2800" b="1" dirty="0" err="1" smtClean="0">
                <a:solidFill>
                  <a:schemeClr val="tx1"/>
                </a:solidFill>
              </a:rPr>
              <a:t>ки</a:t>
            </a:r>
            <a:r>
              <a:rPr lang="ru-RU" sz="2800" b="1" dirty="0" smtClean="0">
                <a:solidFill>
                  <a:schemeClr val="tx1"/>
                </a:solidFill>
              </a:rPr>
              <a:t> гр. 24   </a:t>
            </a:r>
            <a:r>
              <a:rPr lang="ru-RU" sz="2800" dirty="0" smtClean="0">
                <a:solidFill>
                  <a:schemeClr val="tx1"/>
                </a:solidFill>
              </a:rPr>
              <a:t>-    </a:t>
            </a:r>
            <a:r>
              <a:rPr lang="ru-RU" sz="2800" dirty="0" err="1" smtClean="0">
                <a:solidFill>
                  <a:schemeClr val="tx1"/>
                </a:solidFill>
              </a:rPr>
              <a:t>акумулирана</a:t>
            </a:r>
            <a:r>
              <a:rPr lang="ru-RU" sz="2800" dirty="0" smtClean="0">
                <a:solidFill>
                  <a:schemeClr val="tx1"/>
                </a:solidFill>
              </a:rPr>
              <a:t> амортизация (АА) </a:t>
            </a:r>
          </a:p>
          <a:p>
            <a:pPr algn="just">
              <a:buNone/>
            </a:pPr>
            <a:r>
              <a:rPr lang="ru-RU" sz="2800" b="1" dirty="0" err="1" smtClean="0">
                <a:solidFill>
                  <a:schemeClr val="tx1"/>
                </a:solidFill>
              </a:rPr>
              <a:t>Д-т</a:t>
            </a:r>
            <a:r>
              <a:rPr lang="ru-RU" sz="2800" b="1" dirty="0" smtClean="0">
                <a:solidFill>
                  <a:schemeClr val="tx1"/>
                </a:solidFill>
              </a:rPr>
              <a:t> с/</a:t>
            </a:r>
            <a:r>
              <a:rPr lang="ru-RU" sz="2800" b="1" dirty="0" err="1" smtClean="0">
                <a:solidFill>
                  <a:schemeClr val="tx1"/>
                </a:solidFill>
              </a:rPr>
              <a:t>ки</a:t>
            </a:r>
            <a:r>
              <a:rPr lang="ru-RU" sz="2800" b="1" dirty="0" smtClean="0">
                <a:solidFill>
                  <a:schemeClr val="tx1"/>
                </a:solidFill>
              </a:rPr>
              <a:t> 613, 614, 64, 6992, 7612, 7642, 7652</a:t>
            </a:r>
          </a:p>
          <a:p>
            <a:pPr algn="just"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                            </a:t>
            </a:r>
            <a:r>
              <a:rPr lang="ru-RU" sz="2800" dirty="0" smtClean="0">
                <a:solidFill>
                  <a:schemeClr val="tx1"/>
                </a:solidFill>
              </a:rPr>
              <a:t> - </a:t>
            </a:r>
            <a:r>
              <a:rPr lang="ru-RU" sz="2800" dirty="0" err="1" smtClean="0">
                <a:solidFill>
                  <a:schemeClr val="tx1"/>
                </a:solidFill>
              </a:rPr>
              <a:t>балансова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стойност</a:t>
            </a:r>
            <a:r>
              <a:rPr lang="ru-RU" sz="2800" dirty="0" smtClean="0">
                <a:solidFill>
                  <a:schemeClr val="tx1"/>
                </a:solidFill>
              </a:rPr>
              <a:t> (ОС-АА) </a:t>
            </a:r>
          </a:p>
          <a:p>
            <a:pPr algn="just"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       </a:t>
            </a:r>
            <a:r>
              <a:rPr lang="ru-RU" sz="2800" b="1" dirty="0" err="1" smtClean="0">
                <a:solidFill>
                  <a:schemeClr val="tx1"/>
                </a:solidFill>
              </a:rPr>
              <a:t>К-т</a:t>
            </a:r>
            <a:r>
              <a:rPr lang="ru-RU" sz="2800" b="1" dirty="0" smtClean="0">
                <a:solidFill>
                  <a:schemeClr val="tx1"/>
                </a:solidFill>
              </a:rPr>
              <a:t> с/</a:t>
            </a:r>
            <a:r>
              <a:rPr lang="ru-RU" sz="2800" b="1" dirty="0" err="1" smtClean="0">
                <a:solidFill>
                  <a:schemeClr val="tx1"/>
                </a:solidFill>
              </a:rPr>
              <a:t>ки</a:t>
            </a:r>
            <a:r>
              <a:rPr lang="ru-RU" sz="2800" b="1" dirty="0" smtClean="0">
                <a:solidFill>
                  <a:schemeClr val="tx1"/>
                </a:solidFill>
              </a:rPr>
              <a:t> гр. 20, 21, 22  </a:t>
            </a:r>
            <a:r>
              <a:rPr lang="ru-RU" sz="2800" dirty="0" smtClean="0">
                <a:solidFill>
                  <a:schemeClr val="tx1"/>
                </a:solidFill>
              </a:rPr>
              <a:t>- </a:t>
            </a:r>
            <a:r>
              <a:rPr lang="ru-RU" sz="2800" dirty="0" err="1" smtClean="0">
                <a:solidFill>
                  <a:schemeClr val="tx1"/>
                </a:solidFill>
              </a:rPr>
              <a:t>отчетна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стойност</a:t>
            </a:r>
            <a:r>
              <a:rPr lang="ru-RU" sz="2800" dirty="0" smtClean="0">
                <a:solidFill>
                  <a:schemeClr val="tx1"/>
                </a:solidFill>
              </a:rPr>
              <a:t> (ОС)</a:t>
            </a:r>
            <a:endParaRPr lang="bg-BG" sz="28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47</a:t>
            </a:fld>
            <a:endParaRPr lang="bg-BG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4294967295"/>
          </p:nvPr>
        </p:nvSpPr>
        <p:spPr>
          <a:xfrm>
            <a:off x="107504" y="188640"/>
            <a:ext cx="8776146" cy="64807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ПРОДАЖБА НА ИНФРАСТРУКТУРЕН ОБЕКТ</a:t>
            </a:r>
          </a:p>
          <a:p>
            <a:pPr marL="0" indent="0" algn="ctr"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И ДМА, СВЪРЗАНИ С ОТБРАНАТА</a:t>
            </a:r>
          </a:p>
          <a:p>
            <a:pPr marL="0" indent="0" algn="ctr">
              <a:buNone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В случай на </a:t>
            </a:r>
            <a:r>
              <a:rPr lang="ru-RU" sz="2800" b="1" dirty="0" err="1" smtClean="0">
                <a:solidFill>
                  <a:schemeClr val="tx1"/>
                </a:solidFill>
              </a:rPr>
              <a:t>продажба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на </a:t>
            </a:r>
            <a:r>
              <a:rPr lang="ru-RU" sz="2800" dirty="0" err="1" smtClean="0">
                <a:solidFill>
                  <a:schemeClr val="tx1"/>
                </a:solidFill>
              </a:rPr>
              <a:t>отчитани</a:t>
            </a:r>
            <a:r>
              <a:rPr lang="ru-RU" sz="2800" dirty="0" smtClean="0">
                <a:solidFill>
                  <a:schemeClr val="tx1"/>
                </a:solidFill>
              </a:rPr>
              <a:t> в </a:t>
            </a:r>
            <a:r>
              <a:rPr lang="ru-RU" sz="2800" dirty="0" err="1" smtClean="0">
                <a:solidFill>
                  <a:schemeClr val="tx1"/>
                </a:solidFill>
              </a:rPr>
              <a:t>отч</a:t>
            </a:r>
            <a:r>
              <a:rPr lang="ru-RU" sz="2800" dirty="0" smtClean="0">
                <a:solidFill>
                  <a:schemeClr val="tx1"/>
                </a:solidFill>
              </a:rPr>
              <a:t>. гр. «ДСД» </a:t>
            </a:r>
            <a:r>
              <a:rPr lang="ru-RU" sz="2800" dirty="0" err="1" smtClean="0">
                <a:solidFill>
                  <a:schemeClr val="tx1"/>
                </a:solidFill>
              </a:rPr>
              <a:t>амортизируеми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нефинансови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дълготрайни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активи</a:t>
            </a:r>
            <a:r>
              <a:rPr lang="ru-RU" sz="2800" dirty="0" smtClean="0">
                <a:solidFill>
                  <a:schemeClr val="tx1"/>
                </a:solidFill>
              </a:rPr>
              <a:t> от </a:t>
            </a:r>
            <a:r>
              <a:rPr lang="ru-RU" sz="2800" b="1" dirty="0" err="1" smtClean="0">
                <a:solidFill>
                  <a:schemeClr val="tx1"/>
                </a:solidFill>
              </a:rPr>
              <a:t>група</a:t>
            </a:r>
            <a:r>
              <a:rPr lang="ru-RU" sz="2800" b="1" dirty="0" smtClean="0">
                <a:solidFill>
                  <a:schemeClr val="tx1"/>
                </a:solidFill>
              </a:rPr>
              <a:t> 22 </a:t>
            </a:r>
            <a:r>
              <a:rPr lang="ru-RU" sz="2800" dirty="0" smtClean="0">
                <a:solidFill>
                  <a:schemeClr val="tx1"/>
                </a:solidFill>
              </a:rPr>
              <a:t>(на практика, </a:t>
            </a:r>
            <a:r>
              <a:rPr lang="ru-RU" sz="2800" dirty="0" err="1" smtClean="0">
                <a:solidFill>
                  <a:schemeClr val="tx1"/>
                </a:solidFill>
              </a:rPr>
              <a:t>това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са</a:t>
            </a:r>
            <a:r>
              <a:rPr lang="ru-RU" sz="2800" dirty="0" smtClean="0">
                <a:solidFill>
                  <a:schemeClr val="tx1"/>
                </a:solidFill>
              </a:rPr>
              <a:t> само </a:t>
            </a:r>
            <a:r>
              <a:rPr lang="ru-RU" sz="2800" dirty="0" err="1" smtClean="0">
                <a:solidFill>
                  <a:schemeClr val="tx1"/>
                </a:solidFill>
              </a:rPr>
              <a:t>инфраструктурните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обекти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отчитани</a:t>
            </a:r>
            <a:r>
              <a:rPr lang="ru-RU" sz="2800" dirty="0" smtClean="0">
                <a:solidFill>
                  <a:schemeClr val="tx1"/>
                </a:solidFill>
              </a:rPr>
              <a:t> по </a:t>
            </a:r>
            <a:r>
              <a:rPr lang="ru-RU" sz="2800" b="1" dirty="0" smtClean="0">
                <a:solidFill>
                  <a:schemeClr val="tx1"/>
                </a:solidFill>
              </a:rPr>
              <a:t>сметка 2202 и сметка 2099</a:t>
            </a:r>
            <a:r>
              <a:rPr lang="ru-RU" sz="2800" dirty="0" smtClean="0">
                <a:solidFill>
                  <a:schemeClr val="tx1"/>
                </a:solidFill>
              </a:rPr>
              <a:t>), </a:t>
            </a:r>
            <a:r>
              <a:rPr lang="ru-RU" sz="2800" dirty="0" err="1" smtClean="0">
                <a:solidFill>
                  <a:schemeClr val="tx1"/>
                </a:solidFill>
              </a:rPr>
              <a:t>тя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следва</a:t>
            </a:r>
            <a:r>
              <a:rPr lang="ru-RU" sz="2800" dirty="0" smtClean="0">
                <a:solidFill>
                  <a:schemeClr val="tx1"/>
                </a:solidFill>
              </a:rPr>
              <a:t> да се </a:t>
            </a:r>
            <a:r>
              <a:rPr lang="ru-RU" sz="2800" dirty="0" err="1" smtClean="0">
                <a:solidFill>
                  <a:schemeClr val="tx1"/>
                </a:solidFill>
              </a:rPr>
              <a:t>отразява</a:t>
            </a:r>
            <a:r>
              <a:rPr lang="ru-RU" sz="2800" dirty="0" smtClean="0">
                <a:solidFill>
                  <a:schemeClr val="tx1"/>
                </a:solidFill>
              </a:rPr>
              <a:t> в «БЮДЖЕТ», </a:t>
            </a:r>
            <a:r>
              <a:rPr lang="ru-RU" sz="2800" dirty="0" err="1" smtClean="0">
                <a:solidFill>
                  <a:schemeClr val="tx1"/>
                </a:solidFill>
              </a:rPr>
              <a:t>включително</a:t>
            </a:r>
            <a:r>
              <a:rPr lang="ru-RU" sz="2800" dirty="0" smtClean="0">
                <a:solidFill>
                  <a:schemeClr val="tx1"/>
                </a:solidFill>
              </a:rPr>
              <a:t> и </a:t>
            </a:r>
            <a:r>
              <a:rPr lang="ru-RU" sz="2800" b="1" dirty="0" err="1" smtClean="0">
                <a:solidFill>
                  <a:schemeClr val="tx1"/>
                </a:solidFill>
              </a:rPr>
              <a:t>балансовата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</a:rPr>
              <a:t>стойност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на </a:t>
            </a:r>
            <a:r>
              <a:rPr lang="ru-RU" sz="2800" dirty="0" err="1" smtClean="0">
                <a:solidFill>
                  <a:schemeClr val="tx1"/>
                </a:solidFill>
              </a:rPr>
              <a:t>продадените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амортизируеми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активи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която</a:t>
            </a:r>
            <a:r>
              <a:rPr lang="ru-RU" sz="2800" dirty="0" smtClean="0">
                <a:solidFill>
                  <a:schemeClr val="tx1"/>
                </a:solidFill>
              </a:rPr>
              <a:t> се </a:t>
            </a:r>
            <a:r>
              <a:rPr lang="ru-RU" sz="2800" dirty="0" err="1" smtClean="0">
                <a:solidFill>
                  <a:schemeClr val="tx1"/>
                </a:solidFill>
              </a:rPr>
              <a:t>прехвърля</a:t>
            </a:r>
            <a:r>
              <a:rPr lang="ru-RU" sz="2800" dirty="0" smtClean="0">
                <a:solidFill>
                  <a:schemeClr val="tx1"/>
                </a:solidFill>
              </a:rPr>
              <a:t> от «ДСД» в «БЮДЖЕТ» чрез </a:t>
            </a:r>
            <a:r>
              <a:rPr lang="ru-RU" sz="2800" b="1" dirty="0" smtClean="0">
                <a:solidFill>
                  <a:schemeClr val="tx1"/>
                </a:solidFill>
              </a:rPr>
              <a:t>сметка 7602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Указания – т. 35 от ДДС № 03 от 2016 г.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bg-BG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48</a:t>
            </a:fld>
            <a:endParaRPr lang="bg-BG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4294967295"/>
          </p:nvPr>
        </p:nvSpPr>
        <p:spPr>
          <a:xfrm>
            <a:off x="107504" y="116633"/>
            <a:ext cx="8822214" cy="652705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2900" b="1" dirty="0" smtClean="0">
                <a:solidFill>
                  <a:schemeClr val="tx1"/>
                </a:solidFill>
              </a:rPr>
              <a:t>ПРЕХВЪРЛЯНЕ НА АМОРТИЗИРУЕМИ АКТИВИ МЕЖДУ БЮДЖЕТНИ ОРГАНИЗАЦИИ В РАМКИТЕ НА СИСТЕМАТА НА ПРБ/ДВУ/БАН,</a:t>
            </a:r>
          </a:p>
          <a:p>
            <a:pPr marL="0" indent="0" algn="just">
              <a:buNone/>
            </a:pPr>
            <a:endParaRPr lang="ru-RU" sz="24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	 </a:t>
            </a:r>
            <a:r>
              <a:rPr lang="ru-RU" sz="2400" dirty="0" err="1" smtClean="0">
                <a:solidFill>
                  <a:schemeClr val="tx1"/>
                </a:solidFill>
              </a:rPr>
              <a:t>Отчитането</a:t>
            </a:r>
            <a:r>
              <a:rPr lang="ru-RU" sz="2400" dirty="0" smtClean="0">
                <a:solidFill>
                  <a:schemeClr val="tx1"/>
                </a:solidFill>
              </a:rPr>
              <a:t> е по сметки от </a:t>
            </a:r>
            <a:r>
              <a:rPr lang="ru-RU" sz="2400" b="1" dirty="0" err="1" smtClean="0">
                <a:solidFill>
                  <a:schemeClr val="tx1"/>
                </a:solidFill>
              </a:rPr>
              <a:t>подгрупи</a:t>
            </a:r>
            <a:r>
              <a:rPr lang="ru-RU" sz="2400" b="1" dirty="0" smtClean="0">
                <a:solidFill>
                  <a:schemeClr val="tx1"/>
                </a:solidFill>
              </a:rPr>
              <a:t> 450 или 760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като</a:t>
            </a:r>
            <a:r>
              <a:rPr lang="ru-RU" sz="2400" dirty="0" smtClean="0">
                <a:solidFill>
                  <a:schemeClr val="tx1"/>
                </a:solidFill>
              </a:rPr>
              <a:t> се </a:t>
            </a:r>
            <a:r>
              <a:rPr lang="ru-RU" sz="2400" dirty="0" err="1" smtClean="0">
                <a:solidFill>
                  <a:schemeClr val="tx1"/>
                </a:solidFill>
              </a:rPr>
              <a:t>запазва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балансовата</a:t>
            </a:r>
            <a:r>
              <a:rPr lang="ru-RU" sz="2400" b="1" i="1" dirty="0" smtClean="0">
                <a:solidFill>
                  <a:schemeClr val="tx1"/>
                </a:solidFill>
              </a:rPr>
              <a:t> </a:t>
            </a:r>
            <a:r>
              <a:rPr lang="ru-RU" sz="2400" b="1" i="1" dirty="0" err="1" smtClean="0">
                <a:solidFill>
                  <a:schemeClr val="tx1"/>
                </a:solidFill>
              </a:rPr>
              <a:t>стойност</a:t>
            </a:r>
            <a:r>
              <a:rPr lang="ru-RU" sz="2400" b="1" i="1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на </a:t>
            </a:r>
            <a:r>
              <a:rPr lang="ru-RU" sz="2400" dirty="0" err="1" smtClean="0">
                <a:solidFill>
                  <a:schemeClr val="tx1"/>
                </a:solidFill>
              </a:rPr>
              <a:t>отчитане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на</a:t>
            </a:r>
            <a:r>
              <a:rPr lang="ru-RU" sz="2400" dirty="0" smtClean="0">
                <a:solidFill>
                  <a:schemeClr val="tx1"/>
                </a:solidFill>
              </a:rPr>
              <a:t> актива след </a:t>
            </a:r>
            <a:r>
              <a:rPr lang="ru-RU" sz="2400" dirty="0" err="1" smtClean="0">
                <a:solidFill>
                  <a:schemeClr val="tx1"/>
                </a:solidFill>
              </a:rPr>
              <a:t>прехвърлянето</a:t>
            </a:r>
            <a:r>
              <a:rPr lang="ru-RU" sz="2400" dirty="0" smtClean="0">
                <a:solidFill>
                  <a:schemeClr val="tx1"/>
                </a:solidFill>
              </a:rPr>
              <a:t>. 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	</a:t>
            </a:r>
            <a:r>
              <a:rPr lang="ru-RU" sz="2400" dirty="0" err="1" smtClean="0">
                <a:solidFill>
                  <a:schemeClr val="tx1"/>
                </a:solidFill>
              </a:rPr>
              <a:t>П</a:t>
            </a:r>
            <a:r>
              <a:rPr lang="ru-RU" sz="2400" b="1" dirty="0" err="1" smtClean="0">
                <a:solidFill>
                  <a:schemeClr val="tx1"/>
                </a:solidFill>
              </a:rPr>
              <a:t>олучател</a:t>
            </a:r>
            <a:r>
              <a:rPr lang="ru-RU" sz="2400" dirty="0" err="1" smtClean="0">
                <a:solidFill>
                  <a:schemeClr val="tx1"/>
                </a:solidFill>
              </a:rPr>
              <a:t>ят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може</a:t>
            </a:r>
            <a:r>
              <a:rPr lang="ru-RU" sz="2400" dirty="0" smtClean="0">
                <a:solidFill>
                  <a:schemeClr val="tx1"/>
                </a:solidFill>
              </a:rPr>
              <a:t> да </a:t>
            </a:r>
            <a:r>
              <a:rPr lang="ru-RU" sz="2400" dirty="0" err="1" smtClean="0">
                <a:solidFill>
                  <a:schemeClr val="tx1"/>
                </a:solidFill>
              </a:rPr>
              <a:t>заведе</a:t>
            </a:r>
            <a:r>
              <a:rPr lang="ru-RU" sz="2400" dirty="0" smtClean="0">
                <a:solidFill>
                  <a:schemeClr val="tx1"/>
                </a:solidFill>
              </a:rPr>
              <a:t> актива по един от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u="sng" dirty="0" err="1" smtClean="0">
                <a:solidFill>
                  <a:schemeClr val="tx1"/>
                </a:solidFill>
              </a:rPr>
              <a:t>двата</a:t>
            </a:r>
            <a:r>
              <a:rPr lang="ru-RU" sz="2400" b="1" u="sng" dirty="0" smtClean="0">
                <a:solidFill>
                  <a:schemeClr val="tx1"/>
                </a:solidFill>
              </a:rPr>
              <a:t> подхода: 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	а) подход на </a:t>
            </a:r>
            <a:r>
              <a:rPr lang="ru-RU" sz="2400" b="1" dirty="0" err="1" smtClean="0">
                <a:solidFill>
                  <a:schemeClr val="tx1"/>
                </a:solidFill>
              </a:rPr>
              <a:t>брутно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отразяване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на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отчетната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стойност</a:t>
            </a:r>
            <a:r>
              <a:rPr lang="ru-RU" sz="2400" b="1" dirty="0" smtClean="0">
                <a:solidFill>
                  <a:schemeClr val="tx1"/>
                </a:solidFill>
              </a:rPr>
              <a:t> и </a:t>
            </a:r>
            <a:r>
              <a:rPr lang="ru-RU" sz="2400" b="1" dirty="0" err="1" smtClean="0">
                <a:solidFill>
                  <a:schemeClr val="tx1"/>
                </a:solidFill>
              </a:rPr>
              <a:t>акумулираната</a:t>
            </a:r>
            <a:r>
              <a:rPr lang="ru-RU" sz="2400" b="1" dirty="0" smtClean="0">
                <a:solidFill>
                  <a:schemeClr val="tx1"/>
                </a:solidFill>
              </a:rPr>
              <a:t> амортизация (</a:t>
            </a:r>
            <a:r>
              <a:rPr lang="ru-RU" sz="2400" b="1" dirty="0" err="1" smtClean="0">
                <a:solidFill>
                  <a:schemeClr val="tx1"/>
                </a:solidFill>
              </a:rPr>
              <a:t>препоръчителен</a:t>
            </a:r>
            <a:r>
              <a:rPr lang="ru-RU" sz="2400" b="1" dirty="0" smtClean="0">
                <a:solidFill>
                  <a:schemeClr val="tx1"/>
                </a:solidFill>
              </a:rPr>
              <a:t> подход), </a:t>
            </a:r>
            <a:r>
              <a:rPr lang="ru-RU" sz="2400" dirty="0" smtClean="0">
                <a:solidFill>
                  <a:schemeClr val="tx1"/>
                </a:solidFill>
              </a:rPr>
              <a:t>т.е. по </a:t>
            </a:r>
            <a:r>
              <a:rPr lang="ru-RU" sz="2400" dirty="0" err="1" smtClean="0">
                <a:solidFill>
                  <a:schemeClr val="tx1"/>
                </a:solidFill>
              </a:rPr>
              <a:t>сметките</a:t>
            </a:r>
            <a:r>
              <a:rPr lang="ru-RU" sz="2400" dirty="0" smtClean="0">
                <a:solidFill>
                  <a:schemeClr val="tx1"/>
                </a:solidFill>
              </a:rPr>
              <a:t> от </a:t>
            </a:r>
            <a:r>
              <a:rPr lang="ru-RU" sz="2400" b="1" dirty="0" err="1" smtClean="0">
                <a:solidFill>
                  <a:schemeClr val="tx1"/>
                </a:solidFill>
              </a:rPr>
              <a:t>групи</a:t>
            </a:r>
            <a:r>
              <a:rPr lang="ru-RU" sz="2400" b="1" dirty="0" smtClean="0">
                <a:solidFill>
                  <a:schemeClr val="tx1"/>
                </a:solidFill>
              </a:rPr>
              <a:t> 20, 21 и 22 </a:t>
            </a:r>
            <a:r>
              <a:rPr lang="ru-RU" sz="2400" dirty="0" smtClean="0">
                <a:solidFill>
                  <a:schemeClr val="tx1"/>
                </a:solidFill>
              </a:rPr>
              <a:t>се </a:t>
            </a:r>
            <a:r>
              <a:rPr lang="ru-RU" sz="2400" dirty="0" err="1" smtClean="0">
                <a:solidFill>
                  <a:schemeClr val="tx1"/>
                </a:solidFill>
              </a:rPr>
              <a:t>отразява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досегашната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отчетна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стойност</a:t>
            </a:r>
            <a:r>
              <a:rPr lang="ru-RU" sz="2400" b="1" dirty="0" smtClean="0">
                <a:solidFill>
                  <a:schemeClr val="tx1"/>
                </a:solidFill>
              </a:rPr>
              <a:t>,</a:t>
            </a:r>
            <a:r>
              <a:rPr lang="ru-RU" sz="2400" dirty="0" smtClean="0">
                <a:solidFill>
                  <a:schemeClr val="tx1"/>
                </a:solidFill>
              </a:rPr>
              <a:t> а по </a:t>
            </a:r>
            <a:r>
              <a:rPr lang="ru-RU" sz="2400" dirty="0" err="1" smtClean="0">
                <a:solidFill>
                  <a:schemeClr val="tx1"/>
                </a:solidFill>
              </a:rPr>
              <a:t>съответната</a:t>
            </a:r>
            <a:r>
              <a:rPr lang="ru-RU" sz="2400" dirty="0" smtClean="0">
                <a:solidFill>
                  <a:schemeClr val="tx1"/>
                </a:solidFill>
              </a:rPr>
              <a:t> сметка от </a:t>
            </a:r>
            <a:r>
              <a:rPr lang="ru-RU" sz="2400" b="1" dirty="0" err="1" smtClean="0">
                <a:solidFill>
                  <a:schemeClr val="tx1"/>
                </a:solidFill>
              </a:rPr>
              <a:t>група</a:t>
            </a:r>
            <a:r>
              <a:rPr lang="ru-RU" sz="2400" b="1" dirty="0" smtClean="0">
                <a:solidFill>
                  <a:schemeClr val="tx1"/>
                </a:solidFill>
              </a:rPr>
              <a:t> 24 </a:t>
            </a:r>
            <a:r>
              <a:rPr lang="ru-RU" sz="2400" dirty="0" smtClean="0">
                <a:solidFill>
                  <a:schemeClr val="tx1"/>
                </a:solidFill>
              </a:rPr>
              <a:t>– </a:t>
            </a:r>
            <a:r>
              <a:rPr lang="ru-RU" sz="2400" b="1" dirty="0" err="1" smtClean="0">
                <a:solidFill>
                  <a:schemeClr val="tx1"/>
                </a:solidFill>
              </a:rPr>
              <a:t>акумулираната</a:t>
            </a:r>
            <a:r>
              <a:rPr lang="ru-RU" sz="2400" b="1" dirty="0" smtClean="0">
                <a:solidFill>
                  <a:schemeClr val="tx1"/>
                </a:solidFill>
              </a:rPr>
              <a:t> до момента амортизация. </a:t>
            </a:r>
          </a:p>
          <a:p>
            <a:pPr marL="0" indent="0" algn="just">
              <a:buNone/>
            </a:pPr>
            <a:r>
              <a:rPr lang="en-US" sz="2400" b="1" i="1" dirty="0" smtClean="0">
                <a:solidFill>
                  <a:schemeClr val="tx1"/>
                </a:solidFill>
              </a:rPr>
              <a:t>	</a:t>
            </a:r>
            <a:r>
              <a:rPr lang="ru-RU" sz="2400" b="1" i="1" dirty="0" smtClean="0">
                <a:solidFill>
                  <a:schemeClr val="tx1"/>
                </a:solidFill>
              </a:rPr>
              <a:t>Пример: </a:t>
            </a:r>
            <a:r>
              <a:rPr lang="bg-BG" sz="2400" i="1" dirty="0" smtClean="0">
                <a:solidFill>
                  <a:schemeClr val="tx1"/>
                </a:solidFill>
              </a:rPr>
              <a:t>О</a:t>
            </a:r>
            <a:r>
              <a:rPr lang="ru-RU" sz="2400" i="1" dirty="0" err="1" smtClean="0">
                <a:solidFill>
                  <a:schemeClr val="tx1"/>
                </a:solidFill>
              </a:rPr>
              <a:t>тчетна</a:t>
            </a:r>
            <a:r>
              <a:rPr lang="ru-RU" sz="2400" i="1" dirty="0" smtClean="0">
                <a:solidFill>
                  <a:schemeClr val="tx1"/>
                </a:solidFill>
              </a:rPr>
              <a:t> с/</a:t>
            </a:r>
            <a:r>
              <a:rPr lang="ru-RU" sz="2400" i="1" dirty="0" err="1" smtClean="0">
                <a:solidFill>
                  <a:schemeClr val="tx1"/>
                </a:solidFill>
              </a:rPr>
              <a:t>ст</a:t>
            </a:r>
            <a:r>
              <a:rPr lang="ru-RU" sz="2400" i="1" dirty="0" smtClean="0">
                <a:solidFill>
                  <a:schemeClr val="tx1"/>
                </a:solidFill>
              </a:rPr>
              <a:t> на ДМА 1500 </a:t>
            </a:r>
            <a:r>
              <a:rPr lang="ru-RU" sz="2400" i="1" dirty="0" err="1" smtClean="0">
                <a:solidFill>
                  <a:schemeClr val="tx1"/>
                </a:solidFill>
              </a:rPr>
              <a:t>лв</a:t>
            </a:r>
            <a:r>
              <a:rPr lang="ru-RU" sz="2400" i="1" dirty="0" smtClean="0">
                <a:solidFill>
                  <a:schemeClr val="tx1"/>
                </a:solidFill>
              </a:rPr>
              <a:t>; </a:t>
            </a:r>
            <a:r>
              <a:rPr lang="ru-RU" sz="2400" i="1" dirty="0" err="1" smtClean="0">
                <a:solidFill>
                  <a:schemeClr val="tx1"/>
                </a:solidFill>
              </a:rPr>
              <a:t>акумулирана</a:t>
            </a:r>
            <a:r>
              <a:rPr lang="ru-RU" sz="2400" i="1" dirty="0" smtClean="0">
                <a:solidFill>
                  <a:schemeClr val="tx1"/>
                </a:solidFill>
              </a:rPr>
              <a:t> амортизация – 500 </a:t>
            </a:r>
            <a:r>
              <a:rPr lang="ru-RU" sz="2400" i="1" dirty="0" err="1" smtClean="0">
                <a:solidFill>
                  <a:schemeClr val="tx1"/>
                </a:solidFill>
              </a:rPr>
              <a:t>лв</a:t>
            </a:r>
            <a:r>
              <a:rPr lang="ru-RU" sz="2400" b="1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	</a:t>
            </a:r>
            <a:r>
              <a:rPr lang="ru-RU" sz="2400" b="1" dirty="0" smtClean="0">
                <a:solidFill>
                  <a:schemeClr val="tx1"/>
                </a:solidFill>
              </a:rPr>
              <a:t>ПРИ 	ПРЕХВЪРЛИТЕЛЯ</a:t>
            </a:r>
            <a:r>
              <a:rPr lang="ru-RU" sz="2400" dirty="0" smtClean="0">
                <a:solidFill>
                  <a:schemeClr val="tx1"/>
                </a:solidFill>
              </a:rPr>
              <a:t>:</a:t>
            </a:r>
          </a:p>
          <a:p>
            <a:pPr algn="just"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      Д-т с/</a:t>
            </a:r>
            <a:r>
              <a:rPr lang="bg-BG" sz="2400" b="1" dirty="0" err="1" smtClean="0">
                <a:solidFill>
                  <a:schemeClr val="tx1"/>
                </a:solidFill>
              </a:rPr>
              <a:t>ка</a:t>
            </a:r>
            <a:r>
              <a:rPr lang="bg-BG" sz="2400" b="1" dirty="0" smtClean="0">
                <a:solidFill>
                  <a:schemeClr val="tx1"/>
                </a:solidFill>
              </a:rPr>
              <a:t> от гр. 24 </a:t>
            </a:r>
            <a:r>
              <a:rPr lang="bg-BG" sz="2400" dirty="0" smtClean="0">
                <a:solidFill>
                  <a:schemeClr val="tx1"/>
                </a:solidFill>
              </a:rPr>
              <a:t>– с акумулираната амортизация</a:t>
            </a:r>
            <a:r>
              <a:rPr lang="ru-RU" sz="2400" dirty="0" smtClean="0">
                <a:solidFill>
                  <a:schemeClr val="tx1"/>
                </a:solidFill>
              </a:rPr>
              <a:t> (АА)                    500</a:t>
            </a:r>
            <a:endParaRPr lang="bg-BG" sz="24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      Д-т с/</a:t>
            </a:r>
            <a:r>
              <a:rPr lang="bg-BG" sz="2400" b="1" dirty="0" err="1" smtClean="0">
                <a:solidFill>
                  <a:schemeClr val="tx1"/>
                </a:solidFill>
              </a:rPr>
              <a:t>ки</a:t>
            </a:r>
            <a:r>
              <a:rPr lang="bg-BG" sz="2400" b="1" dirty="0" smtClean="0">
                <a:solidFill>
                  <a:schemeClr val="tx1"/>
                </a:solidFill>
              </a:rPr>
              <a:t> 4500 или 7600  - </a:t>
            </a:r>
            <a:r>
              <a:rPr lang="bg-BG" sz="2400" dirty="0" smtClean="0">
                <a:solidFill>
                  <a:schemeClr val="tx1"/>
                </a:solidFill>
              </a:rPr>
              <a:t>с </a:t>
            </a:r>
            <a:r>
              <a:rPr lang="ru-RU" sz="2400" dirty="0" err="1" smtClean="0">
                <a:solidFill>
                  <a:schemeClr val="tx1"/>
                </a:solidFill>
              </a:rPr>
              <a:t>балансова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стойност</a:t>
            </a:r>
            <a:r>
              <a:rPr lang="ru-RU" sz="2400" dirty="0" smtClean="0">
                <a:solidFill>
                  <a:schemeClr val="tx1"/>
                </a:solidFill>
              </a:rPr>
              <a:t> (ОС-АА)                1000</a:t>
            </a:r>
          </a:p>
          <a:p>
            <a:pPr algn="just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              </a:t>
            </a:r>
            <a:r>
              <a:rPr lang="ru-RU" sz="2400" b="1" dirty="0" err="1" smtClean="0">
                <a:solidFill>
                  <a:schemeClr val="tx1"/>
                </a:solidFill>
              </a:rPr>
              <a:t>К-т</a:t>
            </a:r>
            <a:r>
              <a:rPr lang="ru-RU" sz="2400" b="1" dirty="0" smtClean="0">
                <a:solidFill>
                  <a:schemeClr val="tx1"/>
                </a:solidFill>
              </a:rPr>
              <a:t> с/</a:t>
            </a:r>
            <a:r>
              <a:rPr lang="ru-RU" sz="2400" b="1" dirty="0" err="1" smtClean="0">
                <a:solidFill>
                  <a:schemeClr val="tx1"/>
                </a:solidFill>
              </a:rPr>
              <a:t>ки</a:t>
            </a:r>
            <a:r>
              <a:rPr lang="ru-RU" sz="2400" b="1" dirty="0" smtClean="0">
                <a:solidFill>
                  <a:schemeClr val="tx1"/>
                </a:solidFill>
              </a:rPr>
              <a:t> от гр. 20, 21 и 22 - </a:t>
            </a:r>
            <a:r>
              <a:rPr lang="ru-RU" sz="2400" dirty="0" smtClean="0">
                <a:solidFill>
                  <a:schemeClr val="tx1"/>
                </a:solidFill>
              </a:rPr>
              <a:t>с </a:t>
            </a:r>
            <a:r>
              <a:rPr lang="ru-RU" sz="2400" dirty="0" err="1" smtClean="0">
                <a:solidFill>
                  <a:schemeClr val="tx1"/>
                </a:solidFill>
              </a:rPr>
              <a:t>отчетна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стойност</a:t>
            </a:r>
            <a:r>
              <a:rPr lang="ru-RU" sz="2400" dirty="0" smtClean="0">
                <a:solidFill>
                  <a:schemeClr val="tx1"/>
                </a:solidFill>
              </a:rPr>
              <a:t> (ОС)               1500</a:t>
            </a:r>
            <a:endParaRPr lang="bg-BG" sz="2400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	</a:t>
            </a:r>
            <a:r>
              <a:rPr lang="ru-RU" sz="2400" b="1" dirty="0" smtClean="0">
                <a:solidFill>
                  <a:schemeClr val="tx1"/>
                </a:solidFill>
              </a:rPr>
              <a:t>ПРИ ПОЛУЧАТЕЛЯ:</a:t>
            </a:r>
            <a:r>
              <a:rPr lang="ru-RU" sz="2400" b="1" u="sng" dirty="0" smtClean="0">
                <a:solidFill>
                  <a:schemeClr val="tx1"/>
                </a:solidFill>
              </a:rPr>
              <a:t> </a:t>
            </a:r>
          </a:p>
          <a:p>
            <a:pPr algn="just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       </a:t>
            </a:r>
            <a:r>
              <a:rPr lang="ru-RU" sz="2400" b="1" dirty="0" err="1" smtClean="0">
                <a:solidFill>
                  <a:schemeClr val="tx1"/>
                </a:solidFill>
              </a:rPr>
              <a:t>Д-т</a:t>
            </a:r>
            <a:r>
              <a:rPr lang="ru-RU" sz="2400" b="1" dirty="0" smtClean="0">
                <a:solidFill>
                  <a:schemeClr val="tx1"/>
                </a:solidFill>
              </a:rPr>
              <a:t> с/</a:t>
            </a:r>
            <a:r>
              <a:rPr lang="ru-RU" sz="2400" b="1" dirty="0" err="1" smtClean="0">
                <a:solidFill>
                  <a:schemeClr val="tx1"/>
                </a:solidFill>
              </a:rPr>
              <a:t>ки</a:t>
            </a:r>
            <a:r>
              <a:rPr lang="ru-RU" sz="2400" b="1" dirty="0" smtClean="0">
                <a:solidFill>
                  <a:schemeClr val="tx1"/>
                </a:solidFill>
              </a:rPr>
              <a:t> гр. 20, 21 и 22 </a:t>
            </a:r>
            <a:r>
              <a:rPr lang="ru-RU" sz="2400" dirty="0" smtClean="0">
                <a:solidFill>
                  <a:schemeClr val="tx1"/>
                </a:solidFill>
              </a:rPr>
              <a:t>– с </a:t>
            </a:r>
            <a:r>
              <a:rPr lang="ru-RU" sz="2400" dirty="0" err="1" smtClean="0">
                <a:solidFill>
                  <a:schemeClr val="tx1"/>
                </a:solidFill>
              </a:rPr>
              <a:t>отчетна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стойност</a:t>
            </a:r>
            <a:r>
              <a:rPr lang="ru-RU" sz="2400" dirty="0" smtClean="0">
                <a:solidFill>
                  <a:schemeClr val="tx1"/>
                </a:solidFill>
              </a:rPr>
              <a:t> (ОС)                           1500</a:t>
            </a:r>
          </a:p>
          <a:p>
            <a:pPr algn="just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              </a:t>
            </a:r>
            <a:r>
              <a:rPr lang="ru-RU" sz="2400" b="1" dirty="0" err="1" smtClean="0">
                <a:solidFill>
                  <a:schemeClr val="tx1"/>
                </a:solidFill>
              </a:rPr>
              <a:t>К-т</a:t>
            </a:r>
            <a:r>
              <a:rPr lang="ru-RU" sz="2400" b="1" dirty="0" smtClean="0">
                <a:solidFill>
                  <a:schemeClr val="tx1"/>
                </a:solidFill>
              </a:rPr>
              <a:t> с/</a:t>
            </a:r>
            <a:r>
              <a:rPr lang="ru-RU" sz="2400" b="1" dirty="0" err="1" smtClean="0">
                <a:solidFill>
                  <a:schemeClr val="tx1"/>
                </a:solidFill>
              </a:rPr>
              <a:t>ки</a:t>
            </a:r>
            <a:r>
              <a:rPr lang="ru-RU" sz="2400" b="1" dirty="0" smtClean="0">
                <a:solidFill>
                  <a:schemeClr val="tx1"/>
                </a:solidFill>
              </a:rPr>
              <a:t> 4500 или 7600 </a:t>
            </a:r>
            <a:r>
              <a:rPr lang="ru-RU" sz="2400" dirty="0" smtClean="0">
                <a:solidFill>
                  <a:schemeClr val="tx1"/>
                </a:solidFill>
              </a:rPr>
              <a:t>– с </a:t>
            </a:r>
            <a:r>
              <a:rPr lang="ru-RU" sz="2400" dirty="0" err="1" smtClean="0">
                <a:solidFill>
                  <a:schemeClr val="tx1"/>
                </a:solidFill>
              </a:rPr>
              <a:t>балансова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стойност</a:t>
            </a:r>
            <a:r>
              <a:rPr lang="ru-RU" sz="2400" dirty="0" smtClean="0">
                <a:solidFill>
                  <a:schemeClr val="tx1"/>
                </a:solidFill>
              </a:rPr>
              <a:t> (ОС-АА)        1000</a:t>
            </a:r>
          </a:p>
          <a:p>
            <a:pPr algn="just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              </a:t>
            </a:r>
            <a:r>
              <a:rPr lang="ru-RU" sz="2400" b="1" dirty="0" err="1" smtClean="0">
                <a:solidFill>
                  <a:schemeClr val="tx1"/>
                </a:solidFill>
              </a:rPr>
              <a:t>К-т</a:t>
            </a:r>
            <a:r>
              <a:rPr lang="ru-RU" sz="2400" b="1" dirty="0" smtClean="0">
                <a:solidFill>
                  <a:schemeClr val="tx1"/>
                </a:solidFill>
              </a:rPr>
              <a:t> с/</a:t>
            </a:r>
            <a:r>
              <a:rPr lang="ru-RU" sz="2400" b="1" dirty="0" err="1" smtClean="0">
                <a:solidFill>
                  <a:schemeClr val="tx1"/>
                </a:solidFill>
              </a:rPr>
              <a:t>ки</a:t>
            </a:r>
            <a:r>
              <a:rPr lang="ru-RU" sz="2400" b="1" dirty="0" smtClean="0">
                <a:solidFill>
                  <a:schemeClr val="tx1"/>
                </a:solidFill>
              </a:rPr>
              <a:t> гр. 24 </a:t>
            </a:r>
            <a:r>
              <a:rPr lang="ru-RU" sz="2400" dirty="0" smtClean="0">
                <a:solidFill>
                  <a:schemeClr val="tx1"/>
                </a:solidFill>
              </a:rPr>
              <a:t>– с </a:t>
            </a:r>
            <a:r>
              <a:rPr lang="ru-RU" sz="2400" dirty="0" err="1" smtClean="0">
                <a:solidFill>
                  <a:schemeClr val="tx1"/>
                </a:solidFill>
              </a:rPr>
              <a:t>акумулирана</a:t>
            </a:r>
            <a:r>
              <a:rPr lang="ru-RU" sz="2400" dirty="0" smtClean="0">
                <a:solidFill>
                  <a:schemeClr val="tx1"/>
                </a:solidFill>
              </a:rPr>
              <a:t> амортизация (АА)                     500</a:t>
            </a:r>
          </a:p>
          <a:p>
            <a:pPr algn="just">
              <a:buNone/>
            </a:pPr>
            <a:endParaRPr lang="ru-RU" sz="24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      В т. 37 от ДДС № 03 от</a:t>
            </a:r>
            <a:r>
              <a:rPr lang="en-US" sz="2400" b="1" dirty="0" smtClean="0">
                <a:solidFill>
                  <a:schemeClr val="tx1"/>
                </a:solidFill>
              </a:rPr>
              <a:t> 31</a:t>
            </a:r>
            <a:r>
              <a:rPr lang="bg-BG" sz="2400" b="1" dirty="0" smtClean="0">
                <a:solidFill>
                  <a:schemeClr val="tx1"/>
                </a:solidFill>
              </a:rPr>
              <a:t>.03.</a:t>
            </a:r>
            <a:r>
              <a:rPr lang="ru-RU" sz="2400" b="1" dirty="0" smtClean="0">
                <a:solidFill>
                  <a:schemeClr val="tx1"/>
                </a:solidFill>
              </a:rPr>
              <a:t>2016 г. </a:t>
            </a:r>
            <a:r>
              <a:rPr lang="ru-RU" sz="2400" b="1" dirty="0" err="1" smtClean="0">
                <a:solidFill>
                  <a:schemeClr val="tx1"/>
                </a:solidFill>
              </a:rPr>
              <a:t>са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дадени</a:t>
            </a:r>
            <a:r>
              <a:rPr lang="ru-RU" sz="2400" b="1" dirty="0" smtClean="0">
                <a:solidFill>
                  <a:schemeClr val="tx1"/>
                </a:solidFill>
              </a:rPr>
              <a:t> указания </a:t>
            </a:r>
            <a:r>
              <a:rPr lang="ru-RU" sz="2400" dirty="0" smtClean="0">
                <a:solidFill>
                  <a:schemeClr val="tx1"/>
                </a:solidFill>
              </a:rPr>
              <a:t>за </a:t>
            </a:r>
            <a:r>
              <a:rPr lang="ru-RU" sz="2400" dirty="0" err="1" smtClean="0">
                <a:solidFill>
                  <a:schemeClr val="tx1"/>
                </a:solidFill>
              </a:rPr>
              <a:t>приключване</a:t>
            </a:r>
            <a:r>
              <a:rPr lang="ru-RU" sz="2400" dirty="0" smtClean="0">
                <a:solidFill>
                  <a:schemeClr val="tx1"/>
                </a:solidFill>
              </a:rPr>
              <a:t> на с/</a:t>
            </a:r>
            <a:r>
              <a:rPr lang="ru-RU" sz="2400" dirty="0" err="1" smtClean="0">
                <a:solidFill>
                  <a:schemeClr val="tx1"/>
                </a:solidFill>
              </a:rPr>
              <a:t>ка</a:t>
            </a:r>
            <a:r>
              <a:rPr lang="ru-RU" sz="2400" dirty="0" smtClean="0">
                <a:solidFill>
                  <a:schemeClr val="tx1"/>
                </a:solidFill>
              </a:rPr>
              <a:t> 4500 </a:t>
            </a:r>
            <a:r>
              <a:rPr lang="ru-RU" sz="2400" dirty="0" err="1" smtClean="0">
                <a:solidFill>
                  <a:schemeClr val="tx1"/>
                </a:solidFill>
              </a:rPr>
              <a:t>със</a:t>
            </a:r>
            <a:r>
              <a:rPr lang="ru-RU" sz="2400" dirty="0" smtClean="0">
                <a:solidFill>
                  <a:schemeClr val="tx1"/>
                </a:solidFill>
              </a:rPr>
              <a:t> с/</a:t>
            </a:r>
            <a:r>
              <a:rPr lang="ru-RU" sz="2400" dirty="0" err="1" smtClean="0">
                <a:solidFill>
                  <a:schemeClr val="tx1"/>
                </a:solidFill>
              </a:rPr>
              <a:t>ка</a:t>
            </a:r>
            <a:r>
              <a:rPr lang="ru-RU" sz="2400" dirty="0" smtClean="0">
                <a:solidFill>
                  <a:schemeClr val="tx1"/>
                </a:solidFill>
              </a:rPr>
              <a:t> 7600 </a:t>
            </a:r>
            <a:r>
              <a:rPr lang="ru-RU" sz="2400" b="1" dirty="0" err="1" smtClean="0">
                <a:solidFill>
                  <a:schemeClr val="tx1"/>
                </a:solidFill>
              </a:rPr>
              <a:t>преди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годишното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приключване</a:t>
            </a:r>
            <a:r>
              <a:rPr lang="ru-RU" sz="2400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49</a:t>
            </a:fld>
            <a:endParaRPr lang="bg-BG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28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bg-BG" sz="2000" b="1" i="1" dirty="0" smtClean="0"/>
              <a:t>Пример: за влиянието на </a:t>
            </a:r>
            <a:r>
              <a:rPr lang="bg-BG" sz="2000" b="1" i="1" dirty="0" err="1" smtClean="0"/>
              <a:t>обезценката</a:t>
            </a:r>
            <a:r>
              <a:rPr lang="bg-BG" sz="2000" b="1" i="1" dirty="0" smtClean="0"/>
              <a:t> върху балансовата стойност</a:t>
            </a:r>
          </a:p>
          <a:p>
            <a:pPr>
              <a:buNone/>
            </a:pPr>
            <a:r>
              <a:rPr lang="bg-BG" sz="2000" b="1" i="1" dirty="0" smtClean="0"/>
              <a:t>	</a:t>
            </a:r>
            <a:r>
              <a:rPr lang="bg-BG" sz="2000" b="1" i="1" u="sng" dirty="0" smtClean="0"/>
              <a:t>Преди </a:t>
            </a:r>
            <a:r>
              <a:rPr lang="bg-BG" sz="2000" b="1" i="1" u="sng" dirty="0" err="1" smtClean="0"/>
              <a:t>обезценката</a:t>
            </a:r>
            <a:r>
              <a:rPr lang="bg-BG" sz="2000" b="1" i="1" u="sng" dirty="0" smtClean="0"/>
              <a:t>:</a:t>
            </a:r>
          </a:p>
          <a:p>
            <a:pPr>
              <a:buNone/>
            </a:pPr>
            <a:r>
              <a:rPr lang="bg-BG" sz="2000" i="1" dirty="0" smtClean="0"/>
              <a:t>	1200  Отчетна стойност</a:t>
            </a:r>
          </a:p>
          <a:p>
            <a:pPr>
              <a:buNone/>
            </a:pPr>
            <a:r>
              <a:rPr lang="bg-BG" sz="2000" i="1" dirty="0" smtClean="0"/>
              <a:t>	  200   Остатъчна стойност</a:t>
            </a:r>
          </a:p>
          <a:p>
            <a:pPr>
              <a:buNone/>
            </a:pPr>
            <a:r>
              <a:rPr lang="bg-BG" sz="2000" i="1" dirty="0" smtClean="0"/>
              <a:t>	1000 </a:t>
            </a:r>
            <a:r>
              <a:rPr lang="bg-BG" sz="2000" i="1" dirty="0" err="1" smtClean="0"/>
              <a:t>Амортизируема</a:t>
            </a:r>
            <a:r>
              <a:rPr lang="bg-BG" sz="2000" i="1" dirty="0" smtClean="0"/>
              <a:t> стойност </a:t>
            </a:r>
            <a:r>
              <a:rPr lang="en-US" sz="2000" i="1" dirty="0" smtClean="0"/>
              <a:t>(</a:t>
            </a:r>
            <a:r>
              <a:rPr lang="bg-BG" sz="2000" i="1" dirty="0" smtClean="0"/>
              <a:t>1200-200</a:t>
            </a:r>
            <a:r>
              <a:rPr lang="en-US" sz="2000" i="1" dirty="0" smtClean="0"/>
              <a:t>)</a:t>
            </a:r>
            <a:endParaRPr lang="bg-BG" sz="2000" i="1" dirty="0" smtClean="0"/>
          </a:p>
          <a:p>
            <a:pPr>
              <a:buNone/>
            </a:pPr>
            <a:r>
              <a:rPr lang="bg-BG" sz="2000" i="1" dirty="0" smtClean="0"/>
              <a:t>      333 Акумулирана амортизация </a:t>
            </a:r>
            <a:r>
              <a:rPr lang="en-US" sz="2000" i="1" dirty="0" smtClean="0"/>
              <a:t>(</a:t>
            </a:r>
            <a:r>
              <a:rPr lang="bg-BG" sz="2000" i="1" dirty="0" smtClean="0"/>
              <a:t>1000/3 г.</a:t>
            </a:r>
            <a:r>
              <a:rPr lang="en-US" sz="2000" i="1" dirty="0" smtClean="0"/>
              <a:t>)</a:t>
            </a:r>
            <a:endParaRPr lang="bg-BG" sz="2000" i="1" dirty="0" smtClean="0"/>
          </a:p>
          <a:p>
            <a:pPr>
              <a:buNone/>
            </a:pPr>
            <a:r>
              <a:rPr lang="bg-BG" sz="2000" i="1" dirty="0" smtClean="0"/>
              <a:t>      867  Балансова стойност </a:t>
            </a:r>
            <a:r>
              <a:rPr lang="en-US" sz="2000" i="1" dirty="0" smtClean="0"/>
              <a:t>(1200-333)</a:t>
            </a:r>
          </a:p>
          <a:p>
            <a:pPr>
              <a:buNone/>
            </a:pPr>
            <a:r>
              <a:rPr lang="bg-BG" sz="2000" b="1" i="1" dirty="0" smtClean="0"/>
              <a:t>	</a:t>
            </a:r>
            <a:r>
              <a:rPr lang="bg-BG" sz="2000" b="1" i="1" u="sng" dirty="0" err="1" smtClean="0"/>
              <a:t>Обезценка</a:t>
            </a:r>
            <a:r>
              <a:rPr lang="bg-BG" sz="2000" b="1" i="1" u="sng" dirty="0" smtClean="0"/>
              <a:t>:</a:t>
            </a:r>
          </a:p>
          <a:p>
            <a:pPr>
              <a:buNone/>
            </a:pPr>
            <a:r>
              <a:rPr lang="bg-BG" sz="2000" i="1" dirty="0" smtClean="0"/>
              <a:t>     867 Балансова стойност</a:t>
            </a:r>
          </a:p>
          <a:p>
            <a:pPr>
              <a:buNone/>
            </a:pPr>
            <a:r>
              <a:rPr lang="bg-BG" sz="2000" i="1" dirty="0" smtClean="0"/>
              <a:t>     800 Текуща възстановима стойност</a:t>
            </a:r>
          </a:p>
          <a:p>
            <a:pPr>
              <a:buNone/>
            </a:pPr>
            <a:r>
              <a:rPr lang="bg-BG" sz="2000" i="1" dirty="0" smtClean="0"/>
              <a:t>      - 67 </a:t>
            </a:r>
            <a:r>
              <a:rPr lang="bg-BG" sz="2000" b="1" i="1" dirty="0" smtClean="0"/>
              <a:t>разлика в намаление</a:t>
            </a:r>
          </a:p>
          <a:p>
            <a:pPr>
              <a:buNone/>
            </a:pPr>
            <a:r>
              <a:rPr lang="bg-BG" sz="2000" b="1" i="1" dirty="0" smtClean="0"/>
              <a:t>	</a:t>
            </a:r>
            <a:r>
              <a:rPr lang="bg-BG" sz="2000" b="1" i="1" dirty="0" err="1" smtClean="0"/>
              <a:t>Дт</a:t>
            </a:r>
            <a:r>
              <a:rPr lang="bg-BG" sz="2000" b="1" i="1" dirty="0" smtClean="0"/>
              <a:t> с/</a:t>
            </a:r>
            <a:r>
              <a:rPr lang="bg-BG" sz="2000" b="1" i="1" dirty="0" err="1" smtClean="0"/>
              <a:t>ка</a:t>
            </a:r>
            <a:r>
              <a:rPr lang="bg-BG" sz="2000" b="1" i="1" dirty="0" smtClean="0"/>
              <a:t> 7801/Кт с/</a:t>
            </a:r>
            <a:r>
              <a:rPr lang="bg-BG" sz="2000" b="1" i="1" dirty="0" err="1" smtClean="0"/>
              <a:t>ка</a:t>
            </a:r>
            <a:r>
              <a:rPr lang="bg-BG" sz="2000" b="1" i="1" dirty="0" smtClean="0"/>
              <a:t> от р. 2   </a:t>
            </a:r>
            <a:r>
              <a:rPr lang="en-US" sz="2000" b="1" i="1" dirty="0" smtClean="0"/>
              <a:t>       </a:t>
            </a:r>
            <a:r>
              <a:rPr lang="bg-BG" sz="2000" b="1" i="1" dirty="0" smtClean="0"/>
              <a:t> 67</a:t>
            </a:r>
          </a:p>
          <a:p>
            <a:pPr>
              <a:buNone/>
            </a:pPr>
            <a:r>
              <a:rPr lang="bg-BG" sz="2000" b="1" i="1" dirty="0" smtClean="0"/>
              <a:t>	</a:t>
            </a:r>
            <a:r>
              <a:rPr lang="bg-BG" sz="2000" b="1" i="1" u="sng" dirty="0" smtClean="0"/>
              <a:t>След </a:t>
            </a:r>
            <a:r>
              <a:rPr lang="bg-BG" sz="2000" b="1" i="1" u="sng" dirty="0" err="1" smtClean="0"/>
              <a:t>обезценката</a:t>
            </a:r>
            <a:r>
              <a:rPr lang="bg-BG" sz="2000" b="1" i="1" u="sng" dirty="0" smtClean="0"/>
              <a:t>:</a:t>
            </a:r>
          </a:p>
          <a:p>
            <a:pPr>
              <a:buNone/>
            </a:pPr>
            <a:r>
              <a:rPr lang="bg-BG" sz="2000" i="1" dirty="0" smtClean="0">
                <a:solidFill>
                  <a:srgbClr val="A50021"/>
                </a:solidFill>
              </a:rPr>
              <a:t>      </a:t>
            </a:r>
            <a:r>
              <a:rPr lang="bg-BG" sz="2000" b="1" i="1" dirty="0" smtClean="0">
                <a:solidFill>
                  <a:srgbClr val="A50021"/>
                </a:solidFill>
              </a:rPr>
              <a:t> 1133  </a:t>
            </a:r>
            <a:r>
              <a:rPr lang="bg-BG" sz="2000" i="1" dirty="0" smtClean="0">
                <a:solidFill>
                  <a:srgbClr val="A50021"/>
                </a:solidFill>
              </a:rPr>
              <a:t>Отчетна стойност</a:t>
            </a:r>
            <a:r>
              <a:rPr lang="bg-BG" sz="2000" i="1" dirty="0" smtClean="0"/>
              <a:t>……………………………    - 67</a:t>
            </a:r>
          </a:p>
          <a:p>
            <a:pPr>
              <a:buNone/>
            </a:pPr>
            <a:r>
              <a:rPr lang="bg-BG" sz="2000" i="1" dirty="0" smtClean="0"/>
              <a:t>	  200   Остатъчна стойност </a:t>
            </a:r>
            <a:r>
              <a:rPr lang="en-US" sz="2000" i="1" dirty="0" smtClean="0"/>
              <a:t>(</a:t>
            </a:r>
            <a:r>
              <a:rPr lang="bg-BG" sz="2000" i="1" dirty="0" smtClean="0"/>
              <a:t>може и да е променена, ако е в % с/о отчетната стойност</a:t>
            </a:r>
            <a:r>
              <a:rPr lang="en-US" sz="2000" i="1" dirty="0" smtClean="0"/>
              <a:t>)</a:t>
            </a:r>
            <a:endParaRPr lang="bg-BG" sz="2000" i="1" dirty="0" smtClean="0"/>
          </a:p>
          <a:p>
            <a:pPr>
              <a:buNone/>
            </a:pPr>
            <a:r>
              <a:rPr lang="bg-BG" sz="2000" i="1" dirty="0" smtClean="0"/>
              <a:t>	 </a:t>
            </a:r>
            <a:r>
              <a:rPr lang="bg-BG" sz="2000" b="1" i="1" dirty="0" smtClean="0">
                <a:solidFill>
                  <a:srgbClr val="A50021"/>
                </a:solidFill>
              </a:rPr>
              <a:t>933</a:t>
            </a:r>
            <a:r>
              <a:rPr lang="bg-BG" sz="2000" i="1" dirty="0" smtClean="0">
                <a:solidFill>
                  <a:srgbClr val="A50021"/>
                </a:solidFill>
              </a:rPr>
              <a:t> </a:t>
            </a:r>
            <a:r>
              <a:rPr lang="bg-BG" sz="2000" i="1" dirty="0" err="1" smtClean="0">
                <a:solidFill>
                  <a:srgbClr val="A50021"/>
                </a:solidFill>
              </a:rPr>
              <a:t>Амортизируема</a:t>
            </a:r>
            <a:r>
              <a:rPr lang="bg-BG" sz="2000" i="1" dirty="0" smtClean="0">
                <a:solidFill>
                  <a:srgbClr val="A50021"/>
                </a:solidFill>
              </a:rPr>
              <a:t> стойност </a:t>
            </a:r>
            <a:r>
              <a:rPr lang="en-US" sz="2000" i="1" dirty="0" smtClean="0">
                <a:solidFill>
                  <a:srgbClr val="A50021"/>
                </a:solidFill>
              </a:rPr>
              <a:t>(</a:t>
            </a:r>
            <a:r>
              <a:rPr lang="bg-BG" sz="2000" i="1" dirty="0" smtClean="0">
                <a:solidFill>
                  <a:srgbClr val="A50021"/>
                </a:solidFill>
              </a:rPr>
              <a:t>1133-200</a:t>
            </a:r>
            <a:r>
              <a:rPr lang="en-US" sz="2000" i="1" dirty="0" smtClean="0">
                <a:solidFill>
                  <a:srgbClr val="A50021"/>
                </a:solidFill>
              </a:rPr>
              <a:t>)</a:t>
            </a:r>
            <a:r>
              <a:rPr lang="bg-BG" sz="2000" i="1" dirty="0" smtClean="0"/>
              <a:t>………..    - 67</a:t>
            </a:r>
          </a:p>
          <a:p>
            <a:pPr>
              <a:buNone/>
            </a:pPr>
            <a:r>
              <a:rPr lang="bg-BG" sz="2000" i="1" dirty="0" smtClean="0"/>
              <a:t>      333 Акумулирана амортизация </a:t>
            </a:r>
            <a:r>
              <a:rPr lang="en-US" sz="2000" i="1" dirty="0" smtClean="0"/>
              <a:t>(</a:t>
            </a:r>
            <a:r>
              <a:rPr lang="bg-BG" sz="2000" i="1" dirty="0" smtClean="0"/>
              <a:t>1000/3 г.</a:t>
            </a:r>
            <a:r>
              <a:rPr lang="en-US" sz="2000" i="1" dirty="0" smtClean="0"/>
              <a:t>)</a:t>
            </a:r>
            <a:endParaRPr lang="bg-BG" sz="2000" i="1" dirty="0" smtClean="0"/>
          </a:p>
          <a:p>
            <a:pPr>
              <a:buNone/>
            </a:pPr>
            <a:r>
              <a:rPr lang="bg-BG" sz="2000" i="1" dirty="0" smtClean="0">
                <a:solidFill>
                  <a:srgbClr val="FF0000"/>
                </a:solidFill>
              </a:rPr>
              <a:t>      </a:t>
            </a:r>
            <a:r>
              <a:rPr lang="bg-BG" sz="2000" b="1" i="1" dirty="0" smtClean="0">
                <a:solidFill>
                  <a:srgbClr val="A50021"/>
                </a:solidFill>
              </a:rPr>
              <a:t>800 </a:t>
            </a:r>
            <a:r>
              <a:rPr lang="bg-BG" sz="2000" i="1" dirty="0" smtClean="0">
                <a:solidFill>
                  <a:srgbClr val="A50021"/>
                </a:solidFill>
              </a:rPr>
              <a:t> Балансова стойност </a:t>
            </a:r>
            <a:r>
              <a:rPr lang="en-US" sz="2000" i="1" dirty="0" smtClean="0">
                <a:solidFill>
                  <a:srgbClr val="A50021"/>
                </a:solidFill>
              </a:rPr>
              <a:t>(1</a:t>
            </a:r>
            <a:r>
              <a:rPr lang="bg-BG" sz="2000" i="1" dirty="0" smtClean="0">
                <a:solidFill>
                  <a:srgbClr val="A50021"/>
                </a:solidFill>
              </a:rPr>
              <a:t>133</a:t>
            </a:r>
            <a:r>
              <a:rPr lang="en-US" sz="2000" i="1" dirty="0" smtClean="0">
                <a:solidFill>
                  <a:srgbClr val="A50021"/>
                </a:solidFill>
              </a:rPr>
              <a:t>-333)</a:t>
            </a:r>
            <a:r>
              <a:rPr lang="bg-BG" sz="2000" i="1" dirty="0" smtClean="0"/>
              <a:t>………………..   - 67</a:t>
            </a:r>
            <a:endParaRPr lang="en-US" sz="2000" i="1" dirty="0" smtClean="0"/>
          </a:p>
          <a:p>
            <a:pPr>
              <a:buNone/>
            </a:pPr>
            <a:endParaRPr lang="bg-BG" sz="2000" b="1" i="1" dirty="0" smtClean="0"/>
          </a:p>
          <a:p>
            <a:pPr>
              <a:buNone/>
            </a:pPr>
            <a:endParaRPr lang="bg-BG" sz="20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5</a:t>
            </a:fld>
            <a:endParaRPr lang="bg-BG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4294967295"/>
          </p:nvPr>
        </p:nvSpPr>
        <p:spPr>
          <a:xfrm>
            <a:off x="285720" y="285727"/>
            <a:ext cx="8643998" cy="628654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just"/>
            <a:endParaRPr lang="ru-RU" sz="1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</a:rPr>
              <a:t>	б) подход на </a:t>
            </a:r>
            <a:r>
              <a:rPr lang="ru-RU" sz="7200" b="1" dirty="0" err="1" smtClean="0">
                <a:solidFill>
                  <a:schemeClr val="tx1"/>
                </a:solidFill>
              </a:rPr>
              <a:t>директно</a:t>
            </a:r>
            <a:r>
              <a:rPr lang="ru-RU" sz="7200" b="1" dirty="0" smtClean="0">
                <a:solidFill>
                  <a:schemeClr val="tx1"/>
                </a:solidFill>
              </a:rPr>
              <a:t> </a:t>
            </a:r>
            <a:r>
              <a:rPr lang="ru-RU" sz="7200" b="1" dirty="0" err="1" smtClean="0">
                <a:solidFill>
                  <a:schemeClr val="tx1"/>
                </a:solidFill>
              </a:rPr>
              <a:t>завеждане</a:t>
            </a:r>
            <a:r>
              <a:rPr lang="ru-RU" sz="7200" b="1" dirty="0" smtClean="0">
                <a:solidFill>
                  <a:schemeClr val="tx1"/>
                </a:solidFill>
              </a:rPr>
              <a:t> по </a:t>
            </a:r>
            <a:r>
              <a:rPr lang="ru-RU" sz="7200" b="1" dirty="0" err="1" smtClean="0">
                <a:solidFill>
                  <a:schemeClr val="tx1"/>
                </a:solidFill>
              </a:rPr>
              <a:t>нетна</a:t>
            </a:r>
            <a:r>
              <a:rPr lang="ru-RU" sz="7200" b="1" dirty="0" smtClean="0">
                <a:solidFill>
                  <a:schemeClr val="tx1"/>
                </a:solidFill>
              </a:rPr>
              <a:t> (</a:t>
            </a:r>
            <a:r>
              <a:rPr lang="ru-RU" sz="7200" b="1" dirty="0" err="1" smtClean="0">
                <a:solidFill>
                  <a:schemeClr val="tx1"/>
                </a:solidFill>
              </a:rPr>
              <a:t>балансова</a:t>
            </a:r>
            <a:r>
              <a:rPr lang="ru-RU" sz="7200" b="1" dirty="0" smtClean="0">
                <a:solidFill>
                  <a:schemeClr val="tx1"/>
                </a:solidFill>
              </a:rPr>
              <a:t>) </a:t>
            </a:r>
            <a:r>
              <a:rPr lang="ru-RU" sz="7200" b="1" dirty="0" err="1" smtClean="0">
                <a:solidFill>
                  <a:schemeClr val="tx1"/>
                </a:solidFill>
              </a:rPr>
              <a:t>стойност</a:t>
            </a:r>
            <a:r>
              <a:rPr lang="ru-RU" sz="7200" b="1" dirty="0" smtClean="0">
                <a:solidFill>
                  <a:schemeClr val="tx1"/>
                </a:solidFill>
              </a:rPr>
              <a:t> </a:t>
            </a:r>
            <a:r>
              <a:rPr lang="ru-RU" sz="7200" dirty="0" smtClean="0">
                <a:solidFill>
                  <a:schemeClr val="tx1"/>
                </a:solidFill>
              </a:rPr>
              <a:t>– </a:t>
            </a:r>
            <a:r>
              <a:rPr lang="ru-RU" sz="7200" dirty="0" err="1" smtClean="0">
                <a:solidFill>
                  <a:schemeClr val="tx1"/>
                </a:solidFill>
              </a:rPr>
              <a:t>активът</a:t>
            </a:r>
            <a:r>
              <a:rPr lang="ru-RU" sz="7200" dirty="0" smtClean="0">
                <a:solidFill>
                  <a:schemeClr val="tx1"/>
                </a:solidFill>
              </a:rPr>
              <a:t> се </a:t>
            </a:r>
            <a:r>
              <a:rPr lang="ru-RU" sz="7200" dirty="0" err="1" smtClean="0">
                <a:solidFill>
                  <a:schemeClr val="tx1"/>
                </a:solidFill>
              </a:rPr>
              <a:t>завежда</a:t>
            </a:r>
            <a:r>
              <a:rPr lang="ru-RU" sz="7200" dirty="0" smtClean="0">
                <a:solidFill>
                  <a:schemeClr val="tx1"/>
                </a:solidFill>
              </a:rPr>
              <a:t> по </a:t>
            </a:r>
            <a:r>
              <a:rPr lang="ru-RU" sz="7200" dirty="0" err="1" smtClean="0">
                <a:solidFill>
                  <a:schemeClr val="tx1"/>
                </a:solidFill>
              </a:rPr>
              <a:t>съответната</a:t>
            </a:r>
            <a:r>
              <a:rPr lang="ru-RU" sz="7200" dirty="0" smtClean="0">
                <a:solidFill>
                  <a:schemeClr val="tx1"/>
                </a:solidFill>
              </a:rPr>
              <a:t> сметка от </a:t>
            </a:r>
            <a:r>
              <a:rPr lang="ru-RU" sz="7200" b="1" dirty="0" err="1" smtClean="0">
                <a:solidFill>
                  <a:schemeClr val="tx1"/>
                </a:solidFill>
              </a:rPr>
              <a:t>групи</a:t>
            </a:r>
            <a:r>
              <a:rPr lang="ru-RU" sz="7200" b="1" dirty="0" smtClean="0">
                <a:solidFill>
                  <a:schemeClr val="tx1"/>
                </a:solidFill>
              </a:rPr>
              <a:t> 20, 21 и 22 </a:t>
            </a:r>
            <a:r>
              <a:rPr lang="ru-RU" sz="7200" b="1" dirty="0" err="1" smtClean="0">
                <a:solidFill>
                  <a:schemeClr val="tx1"/>
                </a:solidFill>
              </a:rPr>
              <a:t>директно</a:t>
            </a:r>
            <a:r>
              <a:rPr lang="ru-RU" sz="7200" b="1" dirty="0" smtClean="0">
                <a:solidFill>
                  <a:schemeClr val="tx1"/>
                </a:solidFill>
              </a:rPr>
              <a:t> с </a:t>
            </a:r>
            <a:r>
              <a:rPr lang="ru-RU" sz="7200" b="1" dirty="0" err="1" smtClean="0">
                <a:solidFill>
                  <a:schemeClr val="tx1"/>
                </a:solidFill>
              </a:rPr>
              <a:t>балансовата</a:t>
            </a:r>
            <a:r>
              <a:rPr lang="ru-RU" sz="7200" b="1" dirty="0" smtClean="0">
                <a:solidFill>
                  <a:schemeClr val="tx1"/>
                </a:solidFill>
              </a:rPr>
              <a:t> </a:t>
            </a:r>
            <a:r>
              <a:rPr lang="ru-RU" sz="7200" b="1" dirty="0" err="1" smtClean="0">
                <a:solidFill>
                  <a:schemeClr val="tx1"/>
                </a:solidFill>
              </a:rPr>
              <a:t>му</a:t>
            </a:r>
            <a:r>
              <a:rPr lang="ru-RU" sz="7200" b="1" dirty="0" smtClean="0">
                <a:solidFill>
                  <a:schemeClr val="tx1"/>
                </a:solidFill>
              </a:rPr>
              <a:t> </a:t>
            </a:r>
            <a:r>
              <a:rPr lang="ru-RU" sz="7200" b="1" dirty="0" err="1" smtClean="0">
                <a:solidFill>
                  <a:schemeClr val="tx1"/>
                </a:solidFill>
              </a:rPr>
              <a:t>стойност</a:t>
            </a:r>
            <a:r>
              <a:rPr lang="ru-RU" sz="7200" b="1" dirty="0" smtClean="0">
                <a:solidFill>
                  <a:schemeClr val="tx1"/>
                </a:solidFill>
              </a:rPr>
              <a:t> </a:t>
            </a:r>
            <a:r>
              <a:rPr lang="ru-RU" sz="7200" dirty="0" smtClean="0">
                <a:solidFill>
                  <a:schemeClr val="tx1"/>
                </a:solidFill>
              </a:rPr>
              <a:t>(</a:t>
            </a:r>
            <a:r>
              <a:rPr lang="ru-RU" sz="7200" dirty="0" err="1" smtClean="0">
                <a:solidFill>
                  <a:schemeClr val="tx1"/>
                </a:solidFill>
              </a:rPr>
              <a:t>съществуващата</a:t>
            </a:r>
            <a:r>
              <a:rPr lang="ru-RU" sz="7200" dirty="0" smtClean="0">
                <a:solidFill>
                  <a:schemeClr val="tx1"/>
                </a:solidFill>
              </a:rPr>
              <a:t> до момента </a:t>
            </a:r>
            <a:r>
              <a:rPr lang="ru-RU" sz="7200" dirty="0" err="1" smtClean="0">
                <a:solidFill>
                  <a:schemeClr val="tx1"/>
                </a:solidFill>
              </a:rPr>
              <a:t>отчетна</a:t>
            </a:r>
            <a:r>
              <a:rPr lang="ru-RU" sz="7200" dirty="0" smtClean="0">
                <a:solidFill>
                  <a:schemeClr val="tx1"/>
                </a:solidFill>
              </a:rPr>
              <a:t> </a:t>
            </a:r>
            <a:r>
              <a:rPr lang="ru-RU" sz="7200" dirty="0" err="1" smtClean="0">
                <a:solidFill>
                  <a:schemeClr val="tx1"/>
                </a:solidFill>
              </a:rPr>
              <a:t>стойност</a:t>
            </a:r>
            <a:r>
              <a:rPr lang="ru-RU" sz="7200" dirty="0" smtClean="0">
                <a:solidFill>
                  <a:schemeClr val="tx1"/>
                </a:solidFill>
              </a:rPr>
              <a:t>, </a:t>
            </a:r>
            <a:r>
              <a:rPr lang="ru-RU" sz="7200" dirty="0" err="1" smtClean="0">
                <a:solidFill>
                  <a:schemeClr val="tx1"/>
                </a:solidFill>
              </a:rPr>
              <a:t>намалена</a:t>
            </a:r>
            <a:r>
              <a:rPr lang="ru-RU" sz="7200" dirty="0" smtClean="0">
                <a:solidFill>
                  <a:schemeClr val="tx1"/>
                </a:solidFill>
              </a:rPr>
              <a:t> с </a:t>
            </a:r>
            <a:r>
              <a:rPr lang="ru-RU" sz="7200" dirty="0" err="1" smtClean="0">
                <a:solidFill>
                  <a:schemeClr val="tx1"/>
                </a:solidFill>
              </a:rPr>
              <a:t>акумулираната</a:t>
            </a:r>
            <a:r>
              <a:rPr lang="ru-RU" sz="7200" dirty="0" smtClean="0">
                <a:solidFill>
                  <a:schemeClr val="tx1"/>
                </a:solidFill>
              </a:rPr>
              <a:t> амортизация). </a:t>
            </a:r>
          </a:p>
          <a:p>
            <a:pPr marL="0" indent="0" algn="just">
              <a:buNone/>
            </a:pPr>
            <a:r>
              <a:rPr lang="ru-RU" sz="7200" b="1" i="1" dirty="0" smtClean="0">
                <a:solidFill>
                  <a:schemeClr val="tx1"/>
                </a:solidFill>
              </a:rPr>
              <a:t>	Пример:</a:t>
            </a:r>
            <a:endParaRPr lang="ru-RU" sz="72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7200" dirty="0" smtClean="0">
                <a:solidFill>
                  <a:schemeClr val="tx1"/>
                </a:solidFill>
              </a:rPr>
              <a:t>	При </a:t>
            </a:r>
            <a:r>
              <a:rPr lang="ru-RU" sz="7200" b="1" dirty="0" err="1" smtClean="0">
                <a:solidFill>
                  <a:schemeClr val="tx1"/>
                </a:solidFill>
              </a:rPr>
              <a:t>прехвърлителя</a:t>
            </a:r>
            <a:r>
              <a:rPr lang="ru-RU" sz="7200" b="1" dirty="0" smtClean="0">
                <a:solidFill>
                  <a:schemeClr val="tx1"/>
                </a:solidFill>
              </a:rPr>
              <a:t> </a:t>
            </a:r>
            <a:r>
              <a:rPr lang="ru-RU" sz="7200" dirty="0" smtClean="0">
                <a:solidFill>
                  <a:schemeClr val="tx1"/>
                </a:solidFill>
              </a:rPr>
              <a:t>в </a:t>
            </a:r>
            <a:r>
              <a:rPr lang="ru-RU" sz="7200" dirty="0" err="1" smtClean="0">
                <a:solidFill>
                  <a:schemeClr val="tx1"/>
                </a:solidFill>
              </a:rPr>
              <a:t>системата</a:t>
            </a:r>
            <a:r>
              <a:rPr lang="ru-RU" sz="7200" dirty="0" smtClean="0">
                <a:solidFill>
                  <a:schemeClr val="tx1"/>
                </a:solidFill>
              </a:rPr>
              <a:t> на ПРБ: </a:t>
            </a:r>
          </a:p>
          <a:p>
            <a:pPr marL="0" indent="0" algn="just">
              <a:buNone/>
            </a:pPr>
            <a:r>
              <a:rPr lang="ru-RU" sz="7200" dirty="0" smtClean="0">
                <a:solidFill>
                  <a:schemeClr val="tx1"/>
                </a:solidFill>
              </a:rPr>
              <a:t>	</a:t>
            </a:r>
            <a:r>
              <a:rPr lang="ru-RU" sz="7200" dirty="0" err="1" smtClean="0">
                <a:solidFill>
                  <a:schemeClr val="tx1"/>
                </a:solidFill>
              </a:rPr>
              <a:t>Намаление</a:t>
            </a:r>
            <a:r>
              <a:rPr lang="ru-RU" sz="7200" dirty="0" smtClean="0">
                <a:solidFill>
                  <a:schemeClr val="tx1"/>
                </a:solidFill>
              </a:rPr>
              <a:t> на </a:t>
            </a:r>
            <a:r>
              <a:rPr lang="ru-RU" sz="7200" dirty="0" err="1" smtClean="0">
                <a:solidFill>
                  <a:schemeClr val="tx1"/>
                </a:solidFill>
              </a:rPr>
              <a:t>отчетната</a:t>
            </a:r>
            <a:r>
              <a:rPr lang="ru-RU" sz="7200" dirty="0" smtClean="0">
                <a:solidFill>
                  <a:schemeClr val="tx1"/>
                </a:solidFill>
              </a:rPr>
              <a:t> </a:t>
            </a:r>
            <a:r>
              <a:rPr lang="ru-RU" sz="7200" dirty="0" err="1" smtClean="0">
                <a:solidFill>
                  <a:schemeClr val="tx1"/>
                </a:solidFill>
              </a:rPr>
              <a:t>стойност</a:t>
            </a:r>
            <a:r>
              <a:rPr lang="ru-RU" sz="7200" dirty="0" smtClean="0">
                <a:solidFill>
                  <a:schemeClr val="tx1"/>
                </a:solidFill>
              </a:rPr>
              <a:t> с  АА:</a:t>
            </a: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</a:rPr>
              <a:t>	</a:t>
            </a:r>
            <a:r>
              <a:rPr lang="ru-RU" sz="7200" b="1" dirty="0" err="1" smtClean="0">
                <a:solidFill>
                  <a:schemeClr val="tx1"/>
                </a:solidFill>
              </a:rPr>
              <a:t>Д-т</a:t>
            </a:r>
            <a:r>
              <a:rPr lang="ru-RU" sz="7200" b="1" dirty="0" smtClean="0">
                <a:solidFill>
                  <a:schemeClr val="tx1"/>
                </a:solidFill>
              </a:rPr>
              <a:t> с/</a:t>
            </a:r>
            <a:r>
              <a:rPr lang="ru-RU" sz="7200" b="1" dirty="0" err="1" smtClean="0">
                <a:solidFill>
                  <a:schemeClr val="tx1"/>
                </a:solidFill>
              </a:rPr>
              <a:t>ка</a:t>
            </a:r>
            <a:r>
              <a:rPr lang="ru-RU" sz="7200" b="1" dirty="0" smtClean="0">
                <a:solidFill>
                  <a:schemeClr val="tx1"/>
                </a:solidFill>
              </a:rPr>
              <a:t> 241, 242      - </a:t>
            </a:r>
            <a:r>
              <a:rPr lang="ru-RU" sz="7200" dirty="0" smtClean="0">
                <a:solidFill>
                  <a:schemeClr val="tx1"/>
                </a:solidFill>
              </a:rPr>
              <a:t>с </a:t>
            </a:r>
            <a:r>
              <a:rPr lang="ru-RU" sz="7200" dirty="0" err="1" smtClean="0">
                <a:solidFill>
                  <a:schemeClr val="tx1"/>
                </a:solidFill>
              </a:rPr>
              <a:t>акумулираната</a:t>
            </a:r>
            <a:r>
              <a:rPr lang="ru-RU" sz="7200" dirty="0" smtClean="0">
                <a:solidFill>
                  <a:schemeClr val="tx1"/>
                </a:solidFill>
              </a:rPr>
              <a:t> амортизация                               500</a:t>
            </a: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</a:rPr>
              <a:t>                       </a:t>
            </a:r>
            <a:r>
              <a:rPr lang="ru-RU" sz="7200" b="1" dirty="0" err="1" smtClean="0">
                <a:solidFill>
                  <a:schemeClr val="tx1"/>
                </a:solidFill>
              </a:rPr>
              <a:t>К-т</a:t>
            </a:r>
            <a:r>
              <a:rPr lang="ru-RU" sz="7200" b="1" dirty="0" smtClean="0">
                <a:solidFill>
                  <a:schemeClr val="tx1"/>
                </a:solidFill>
              </a:rPr>
              <a:t> с/</a:t>
            </a:r>
            <a:r>
              <a:rPr lang="ru-RU" sz="7200" b="1" dirty="0" err="1" smtClean="0">
                <a:solidFill>
                  <a:schemeClr val="tx1"/>
                </a:solidFill>
              </a:rPr>
              <a:t>ки</a:t>
            </a:r>
            <a:r>
              <a:rPr lang="ru-RU" sz="7200" b="1" dirty="0" smtClean="0">
                <a:solidFill>
                  <a:schemeClr val="tx1"/>
                </a:solidFill>
              </a:rPr>
              <a:t> от 20, 21, 2202, 2099 – </a:t>
            </a:r>
            <a:r>
              <a:rPr lang="ru-RU" sz="7200" dirty="0" smtClean="0">
                <a:solidFill>
                  <a:schemeClr val="tx1"/>
                </a:solidFill>
              </a:rPr>
              <a:t>с </a:t>
            </a:r>
            <a:r>
              <a:rPr lang="ru-RU" sz="7200" dirty="0" err="1" smtClean="0">
                <a:solidFill>
                  <a:schemeClr val="tx1"/>
                </a:solidFill>
              </a:rPr>
              <a:t>акумулираната</a:t>
            </a:r>
            <a:r>
              <a:rPr lang="ru-RU" sz="7200" dirty="0" smtClean="0">
                <a:solidFill>
                  <a:schemeClr val="tx1"/>
                </a:solidFill>
              </a:rPr>
              <a:t> амортизация       500    </a:t>
            </a:r>
          </a:p>
          <a:p>
            <a:pPr marL="0" indent="0" algn="just">
              <a:buNone/>
            </a:pPr>
            <a:endParaRPr lang="ru-RU" sz="72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7200" dirty="0" smtClean="0">
                <a:solidFill>
                  <a:schemeClr val="tx1"/>
                </a:solidFill>
              </a:rPr>
              <a:t>	</a:t>
            </a:r>
            <a:r>
              <a:rPr lang="ru-RU" sz="7200" dirty="0" err="1" smtClean="0">
                <a:solidFill>
                  <a:schemeClr val="tx1"/>
                </a:solidFill>
              </a:rPr>
              <a:t>Прехвърляне</a:t>
            </a:r>
            <a:r>
              <a:rPr lang="ru-RU" sz="7200" dirty="0" smtClean="0">
                <a:solidFill>
                  <a:schemeClr val="tx1"/>
                </a:solidFill>
              </a:rPr>
              <a:t> на </a:t>
            </a:r>
            <a:r>
              <a:rPr lang="ru-RU" sz="7200" dirty="0" err="1" smtClean="0">
                <a:solidFill>
                  <a:schemeClr val="tx1"/>
                </a:solidFill>
              </a:rPr>
              <a:t>активите</a:t>
            </a:r>
            <a:r>
              <a:rPr lang="ru-RU" sz="7200" dirty="0" smtClean="0">
                <a:solidFill>
                  <a:schemeClr val="tx1"/>
                </a:solidFill>
              </a:rPr>
              <a:t> </a:t>
            </a:r>
            <a:r>
              <a:rPr lang="ru-RU" sz="7200" dirty="0" err="1" smtClean="0">
                <a:solidFill>
                  <a:schemeClr val="tx1"/>
                </a:solidFill>
              </a:rPr>
              <a:t>на</a:t>
            </a:r>
            <a:r>
              <a:rPr lang="ru-RU" sz="7200" dirty="0" smtClean="0">
                <a:solidFill>
                  <a:schemeClr val="tx1"/>
                </a:solidFill>
              </a:rPr>
              <a:t> БО в </a:t>
            </a:r>
            <a:r>
              <a:rPr lang="ru-RU" sz="7200" dirty="0" err="1" smtClean="0">
                <a:solidFill>
                  <a:schemeClr val="tx1"/>
                </a:solidFill>
              </a:rPr>
              <a:t>системата</a:t>
            </a:r>
            <a:r>
              <a:rPr lang="ru-RU" sz="7200" dirty="0" smtClean="0">
                <a:solidFill>
                  <a:schemeClr val="tx1"/>
                </a:solidFill>
              </a:rPr>
              <a:t> на ПРБ:</a:t>
            </a: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</a:rPr>
              <a:t>	</a:t>
            </a:r>
            <a:r>
              <a:rPr lang="ru-RU" sz="7200" b="1" dirty="0" err="1" smtClean="0">
                <a:solidFill>
                  <a:schemeClr val="tx1"/>
                </a:solidFill>
              </a:rPr>
              <a:t>Д-т</a:t>
            </a:r>
            <a:r>
              <a:rPr lang="ru-RU" sz="7200" b="1" dirty="0" smtClean="0">
                <a:solidFill>
                  <a:schemeClr val="tx1"/>
                </a:solidFill>
              </a:rPr>
              <a:t> с/</a:t>
            </a:r>
            <a:r>
              <a:rPr lang="ru-RU" sz="7200" b="1" dirty="0" err="1" smtClean="0">
                <a:solidFill>
                  <a:schemeClr val="tx1"/>
                </a:solidFill>
              </a:rPr>
              <a:t>ка</a:t>
            </a:r>
            <a:r>
              <a:rPr lang="ru-RU" sz="7200" b="1" dirty="0" smtClean="0">
                <a:solidFill>
                  <a:schemeClr val="tx1"/>
                </a:solidFill>
              </a:rPr>
              <a:t> 4500 или 7600 </a:t>
            </a:r>
            <a:r>
              <a:rPr lang="ru-RU" sz="7200" dirty="0" smtClean="0">
                <a:solidFill>
                  <a:schemeClr val="tx1"/>
                </a:solidFill>
              </a:rPr>
              <a:t>– с </a:t>
            </a:r>
            <a:r>
              <a:rPr lang="ru-RU" sz="7200" dirty="0" err="1" smtClean="0">
                <a:solidFill>
                  <a:schemeClr val="tx1"/>
                </a:solidFill>
              </a:rPr>
              <a:t>балансова</a:t>
            </a:r>
            <a:r>
              <a:rPr lang="ru-RU" sz="7200" dirty="0" smtClean="0">
                <a:solidFill>
                  <a:schemeClr val="tx1"/>
                </a:solidFill>
              </a:rPr>
              <a:t> </a:t>
            </a:r>
            <a:r>
              <a:rPr lang="ru-RU" sz="7200" dirty="0" err="1" smtClean="0">
                <a:solidFill>
                  <a:schemeClr val="tx1"/>
                </a:solidFill>
              </a:rPr>
              <a:t>стойност</a:t>
            </a:r>
            <a:r>
              <a:rPr lang="ru-RU" sz="7200" dirty="0" smtClean="0">
                <a:solidFill>
                  <a:schemeClr val="tx1"/>
                </a:solidFill>
              </a:rPr>
              <a:t>                                      1000</a:t>
            </a: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</a:rPr>
              <a:t>                       </a:t>
            </a:r>
            <a:r>
              <a:rPr lang="ru-RU" sz="7200" b="1" dirty="0" err="1" smtClean="0">
                <a:solidFill>
                  <a:schemeClr val="tx1"/>
                </a:solidFill>
              </a:rPr>
              <a:t>К-т</a:t>
            </a:r>
            <a:r>
              <a:rPr lang="ru-RU" sz="7200" b="1" dirty="0" smtClean="0">
                <a:solidFill>
                  <a:schemeClr val="tx1"/>
                </a:solidFill>
              </a:rPr>
              <a:t> с/</a:t>
            </a:r>
            <a:r>
              <a:rPr lang="ru-RU" sz="7200" b="1" dirty="0" err="1" smtClean="0">
                <a:solidFill>
                  <a:schemeClr val="tx1"/>
                </a:solidFill>
              </a:rPr>
              <a:t>ка</a:t>
            </a:r>
            <a:r>
              <a:rPr lang="ru-RU" sz="7200" b="1" dirty="0" smtClean="0">
                <a:solidFill>
                  <a:schemeClr val="tx1"/>
                </a:solidFill>
              </a:rPr>
              <a:t> от гр. 20, 21, 2202, 2099 </a:t>
            </a:r>
            <a:r>
              <a:rPr lang="ru-RU" sz="7200" dirty="0" smtClean="0">
                <a:solidFill>
                  <a:schemeClr val="tx1"/>
                </a:solidFill>
              </a:rPr>
              <a:t>– с </a:t>
            </a:r>
            <a:r>
              <a:rPr lang="ru-RU" sz="7200" dirty="0" err="1" smtClean="0">
                <a:solidFill>
                  <a:schemeClr val="tx1"/>
                </a:solidFill>
              </a:rPr>
              <a:t>балансова</a:t>
            </a:r>
            <a:r>
              <a:rPr lang="ru-RU" sz="7200" dirty="0" smtClean="0">
                <a:solidFill>
                  <a:schemeClr val="tx1"/>
                </a:solidFill>
              </a:rPr>
              <a:t> </a:t>
            </a:r>
            <a:r>
              <a:rPr lang="ru-RU" sz="7200" dirty="0" err="1" smtClean="0">
                <a:solidFill>
                  <a:schemeClr val="tx1"/>
                </a:solidFill>
              </a:rPr>
              <a:t>стойност</a:t>
            </a:r>
            <a:r>
              <a:rPr lang="ru-RU" sz="7200" dirty="0" smtClean="0">
                <a:solidFill>
                  <a:schemeClr val="tx1"/>
                </a:solidFill>
              </a:rPr>
              <a:t>               1000</a:t>
            </a:r>
          </a:p>
          <a:p>
            <a:pPr marL="0" indent="0" algn="just">
              <a:buNone/>
            </a:pPr>
            <a:endParaRPr lang="ru-RU" sz="72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7200" dirty="0" smtClean="0">
                <a:solidFill>
                  <a:schemeClr val="tx1"/>
                </a:solidFill>
              </a:rPr>
              <a:t>	</a:t>
            </a:r>
            <a:r>
              <a:rPr lang="ru-RU" sz="7200" dirty="0" err="1" smtClean="0">
                <a:solidFill>
                  <a:schemeClr val="tx1"/>
                </a:solidFill>
              </a:rPr>
              <a:t>Записването</a:t>
            </a:r>
            <a:r>
              <a:rPr lang="ru-RU" sz="7200" dirty="0" smtClean="0">
                <a:solidFill>
                  <a:schemeClr val="tx1"/>
                </a:solidFill>
              </a:rPr>
              <a:t> в </a:t>
            </a:r>
            <a:r>
              <a:rPr lang="ru-RU" sz="7200" dirty="0" err="1" smtClean="0">
                <a:solidFill>
                  <a:schemeClr val="tx1"/>
                </a:solidFill>
              </a:rPr>
              <a:t>бюджетната</a:t>
            </a:r>
            <a:r>
              <a:rPr lang="ru-RU" sz="7200" dirty="0" smtClean="0">
                <a:solidFill>
                  <a:schemeClr val="tx1"/>
                </a:solidFill>
              </a:rPr>
              <a:t> </a:t>
            </a:r>
            <a:r>
              <a:rPr lang="ru-RU" sz="7200" b="1" dirty="0" err="1" smtClean="0">
                <a:solidFill>
                  <a:schemeClr val="tx1"/>
                </a:solidFill>
              </a:rPr>
              <a:t>организация-получател</a:t>
            </a:r>
            <a:r>
              <a:rPr lang="ru-RU" sz="7200" b="1" dirty="0" smtClean="0">
                <a:solidFill>
                  <a:schemeClr val="tx1"/>
                </a:solidFill>
              </a:rPr>
              <a:t>:</a:t>
            </a:r>
            <a:endParaRPr lang="ru-RU" sz="72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</a:rPr>
              <a:t>	</a:t>
            </a:r>
            <a:r>
              <a:rPr lang="ru-RU" sz="7200" b="1" dirty="0" err="1" smtClean="0">
                <a:solidFill>
                  <a:schemeClr val="tx1"/>
                </a:solidFill>
              </a:rPr>
              <a:t>Д-т</a:t>
            </a:r>
            <a:r>
              <a:rPr lang="ru-RU" sz="7200" b="1" dirty="0" smtClean="0">
                <a:solidFill>
                  <a:schemeClr val="tx1"/>
                </a:solidFill>
              </a:rPr>
              <a:t> с/</a:t>
            </a:r>
            <a:r>
              <a:rPr lang="ru-RU" sz="7200" b="1" dirty="0" err="1" smtClean="0">
                <a:solidFill>
                  <a:schemeClr val="tx1"/>
                </a:solidFill>
              </a:rPr>
              <a:t>ки</a:t>
            </a:r>
            <a:r>
              <a:rPr lang="ru-RU" sz="7200" b="1" dirty="0" smtClean="0">
                <a:solidFill>
                  <a:schemeClr val="tx1"/>
                </a:solidFill>
              </a:rPr>
              <a:t> гр. 20, 21, 2202, 2099 - </a:t>
            </a:r>
            <a:r>
              <a:rPr lang="ru-RU" sz="7200" dirty="0" smtClean="0">
                <a:solidFill>
                  <a:schemeClr val="tx1"/>
                </a:solidFill>
              </a:rPr>
              <a:t>с</a:t>
            </a:r>
            <a:r>
              <a:rPr lang="ru-RU" sz="7200" b="1" dirty="0" smtClean="0">
                <a:solidFill>
                  <a:schemeClr val="tx1"/>
                </a:solidFill>
              </a:rPr>
              <a:t> </a:t>
            </a:r>
            <a:r>
              <a:rPr lang="ru-RU" sz="7200" dirty="0" err="1" smtClean="0">
                <a:solidFill>
                  <a:schemeClr val="tx1"/>
                </a:solidFill>
              </a:rPr>
              <a:t>балансова</a:t>
            </a:r>
            <a:r>
              <a:rPr lang="ru-RU" sz="7200" dirty="0" smtClean="0">
                <a:solidFill>
                  <a:schemeClr val="tx1"/>
                </a:solidFill>
              </a:rPr>
              <a:t> </a:t>
            </a:r>
            <a:r>
              <a:rPr lang="ru-RU" sz="7200" dirty="0" err="1" smtClean="0">
                <a:solidFill>
                  <a:schemeClr val="tx1"/>
                </a:solidFill>
              </a:rPr>
              <a:t>стойност</a:t>
            </a:r>
            <a:r>
              <a:rPr lang="ru-RU" sz="7200" dirty="0" smtClean="0">
                <a:solidFill>
                  <a:schemeClr val="tx1"/>
                </a:solidFill>
              </a:rPr>
              <a:t>                            1000</a:t>
            </a:r>
          </a:p>
          <a:p>
            <a:pPr marL="0" indent="0" algn="just">
              <a:buNone/>
            </a:pPr>
            <a:r>
              <a:rPr lang="ru-RU" sz="7200" dirty="0" smtClean="0">
                <a:solidFill>
                  <a:schemeClr val="tx1"/>
                </a:solidFill>
              </a:rPr>
              <a:t>   	       </a:t>
            </a:r>
            <a:r>
              <a:rPr lang="ru-RU" sz="7200" b="1" dirty="0" err="1" smtClean="0">
                <a:solidFill>
                  <a:schemeClr val="tx1"/>
                </a:solidFill>
              </a:rPr>
              <a:t>К-т</a:t>
            </a:r>
            <a:r>
              <a:rPr lang="ru-RU" sz="7200" b="1" dirty="0" smtClean="0">
                <a:solidFill>
                  <a:schemeClr val="tx1"/>
                </a:solidFill>
              </a:rPr>
              <a:t> с/</a:t>
            </a:r>
            <a:r>
              <a:rPr lang="ru-RU" sz="7200" b="1" dirty="0" err="1" smtClean="0">
                <a:solidFill>
                  <a:schemeClr val="tx1"/>
                </a:solidFill>
              </a:rPr>
              <a:t>ки</a:t>
            </a:r>
            <a:r>
              <a:rPr lang="ru-RU" sz="7200" b="1" dirty="0" smtClean="0">
                <a:solidFill>
                  <a:schemeClr val="tx1"/>
                </a:solidFill>
              </a:rPr>
              <a:t> 4500 или 7600 - </a:t>
            </a:r>
            <a:r>
              <a:rPr lang="ru-RU" sz="7200" dirty="0" smtClean="0">
                <a:solidFill>
                  <a:schemeClr val="tx1"/>
                </a:solidFill>
              </a:rPr>
              <a:t>с</a:t>
            </a:r>
            <a:r>
              <a:rPr lang="ru-RU" sz="7200" b="1" dirty="0" smtClean="0">
                <a:solidFill>
                  <a:schemeClr val="tx1"/>
                </a:solidFill>
              </a:rPr>
              <a:t> </a:t>
            </a:r>
            <a:r>
              <a:rPr lang="ru-RU" sz="7200" dirty="0" err="1" smtClean="0">
                <a:solidFill>
                  <a:schemeClr val="tx1"/>
                </a:solidFill>
              </a:rPr>
              <a:t>балансова</a:t>
            </a:r>
            <a:r>
              <a:rPr lang="ru-RU" sz="7200" dirty="0" smtClean="0">
                <a:solidFill>
                  <a:schemeClr val="tx1"/>
                </a:solidFill>
              </a:rPr>
              <a:t> </a:t>
            </a:r>
            <a:r>
              <a:rPr lang="ru-RU" sz="7200" dirty="0" err="1" smtClean="0">
                <a:solidFill>
                  <a:schemeClr val="tx1"/>
                </a:solidFill>
              </a:rPr>
              <a:t>стойност</a:t>
            </a:r>
            <a:r>
              <a:rPr lang="ru-RU" sz="7200" dirty="0" smtClean="0">
                <a:solidFill>
                  <a:schemeClr val="tx1"/>
                </a:solidFill>
              </a:rPr>
              <a:t>                                1000</a:t>
            </a:r>
          </a:p>
          <a:p>
            <a:pPr marL="0" indent="0" algn="just">
              <a:buNone/>
            </a:pPr>
            <a:endParaRPr lang="ru-RU" sz="72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7200" dirty="0" smtClean="0">
                <a:solidFill>
                  <a:schemeClr val="tx1"/>
                </a:solidFill>
              </a:rPr>
              <a:t>	И при </a:t>
            </a:r>
            <a:r>
              <a:rPr lang="ru-RU" sz="7200" dirty="0" err="1" smtClean="0">
                <a:solidFill>
                  <a:schemeClr val="tx1"/>
                </a:solidFill>
              </a:rPr>
              <a:t>двата</a:t>
            </a:r>
            <a:r>
              <a:rPr lang="ru-RU" sz="7200" dirty="0" smtClean="0">
                <a:solidFill>
                  <a:schemeClr val="tx1"/>
                </a:solidFill>
              </a:rPr>
              <a:t> подхода </a:t>
            </a:r>
            <a:r>
              <a:rPr lang="ru-RU" sz="7200" dirty="0" err="1" smtClean="0">
                <a:solidFill>
                  <a:schemeClr val="tx1"/>
                </a:solidFill>
              </a:rPr>
              <a:t>получателят</a:t>
            </a:r>
            <a:r>
              <a:rPr lang="ru-RU" sz="7200" dirty="0" smtClean="0">
                <a:solidFill>
                  <a:schemeClr val="tx1"/>
                </a:solidFill>
              </a:rPr>
              <a:t> в </a:t>
            </a:r>
            <a:r>
              <a:rPr lang="ru-RU" sz="7200" dirty="0" err="1" smtClean="0">
                <a:solidFill>
                  <a:schemeClr val="tx1"/>
                </a:solidFill>
              </a:rPr>
              <a:t>системата</a:t>
            </a:r>
            <a:r>
              <a:rPr lang="ru-RU" sz="7200" dirty="0" smtClean="0">
                <a:solidFill>
                  <a:schemeClr val="tx1"/>
                </a:solidFill>
              </a:rPr>
              <a:t> на ПРБ </a:t>
            </a:r>
            <a:r>
              <a:rPr lang="ru-RU" sz="7200" dirty="0" err="1" smtClean="0">
                <a:solidFill>
                  <a:schemeClr val="tx1"/>
                </a:solidFill>
              </a:rPr>
              <a:t>може</a:t>
            </a:r>
            <a:r>
              <a:rPr lang="ru-RU" sz="7200" dirty="0" smtClean="0">
                <a:solidFill>
                  <a:schemeClr val="tx1"/>
                </a:solidFill>
              </a:rPr>
              <a:t> да </a:t>
            </a:r>
            <a:r>
              <a:rPr lang="ru-RU" sz="7200" dirty="0" err="1" smtClean="0">
                <a:solidFill>
                  <a:schemeClr val="tx1"/>
                </a:solidFill>
              </a:rPr>
              <a:t>продължи</a:t>
            </a:r>
            <a:r>
              <a:rPr lang="ru-RU" sz="7200" dirty="0" smtClean="0">
                <a:solidFill>
                  <a:schemeClr val="tx1"/>
                </a:solidFill>
              </a:rPr>
              <a:t> да </a:t>
            </a:r>
            <a:r>
              <a:rPr lang="ru-RU" sz="7200" dirty="0" err="1" smtClean="0">
                <a:solidFill>
                  <a:schemeClr val="tx1"/>
                </a:solidFill>
              </a:rPr>
              <a:t>амортизира</a:t>
            </a:r>
            <a:r>
              <a:rPr lang="ru-RU" sz="7200" dirty="0" smtClean="0">
                <a:solidFill>
                  <a:schemeClr val="tx1"/>
                </a:solidFill>
              </a:rPr>
              <a:t> актива </a:t>
            </a:r>
            <a:r>
              <a:rPr lang="ru-RU" sz="7200" dirty="0" err="1" smtClean="0">
                <a:solidFill>
                  <a:schemeClr val="tx1"/>
                </a:solidFill>
              </a:rPr>
              <a:t>като</a:t>
            </a:r>
            <a:r>
              <a:rPr lang="ru-RU" sz="7200" dirty="0" smtClean="0">
                <a:solidFill>
                  <a:schemeClr val="tx1"/>
                </a:solidFill>
              </a:rPr>
              <a:t> </a:t>
            </a:r>
            <a:r>
              <a:rPr lang="ru-RU" sz="7200" b="1" dirty="0" smtClean="0">
                <a:solidFill>
                  <a:schemeClr val="tx1"/>
                </a:solidFill>
              </a:rPr>
              <a:t>заложи </a:t>
            </a:r>
            <a:r>
              <a:rPr lang="ru-RU" sz="7200" b="1" dirty="0" err="1" smtClean="0">
                <a:solidFill>
                  <a:schemeClr val="tx1"/>
                </a:solidFill>
              </a:rPr>
              <a:t>същия</a:t>
            </a:r>
            <a:r>
              <a:rPr lang="ru-RU" sz="7200" b="1" dirty="0" smtClean="0">
                <a:solidFill>
                  <a:schemeClr val="tx1"/>
                </a:solidFill>
              </a:rPr>
              <a:t> </a:t>
            </a:r>
            <a:r>
              <a:rPr lang="ru-RU" sz="7200" b="1" dirty="0" err="1" smtClean="0">
                <a:solidFill>
                  <a:schemeClr val="tx1"/>
                </a:solidFill>
              </a:rPr>
              <a:t>остатъчен</a:t>
            </a:r>
            <a:r>
              <a:rPr lang="ru-RU" sz="7200" b="1" dirty="0" smtClean="0">
                <a:solidFill>
                  <a:schemeClr val="tx1"/>
                </a:solidFill>
              </a:rPr>
              <a:t> срок </a:t>
            </a:r>
            <a:r>
              <a:rPr lang="ru-RU" sz="7200" dirty="0" smtClean="0">
                <a:solidFill>
                  <a:schemeClr val="tx1"/>
                </a:solidFill>
              </a:rPr>
              <a:t>на актива и </a:t>
            </a:r>
            <a:r>
              <a:rPr lang="ru-RU" sz="7200" dirty="0" err="1" smtClean="0">
                <a:solidFill>
                  <a:schemeClr val="tx1"/>
                </a:solidFill>
              </a:rPr>
              <a:t>същите</a:t>
            </a:r>
            <a:r>
              <a:rPr lang="ru-RU" sz="7200" dirty="0" smtClean="0">
                <a:solidFill>
                  <a:schemeClr val="tx1"/>
                </a:solidFill>
              </a:rPr>
              <a:t> </a:t>
            </a:r>
            <a:r>
              <a:rPr lang="ru-RU" sz="7200" dirty="0" err="1" smtClean="0">
                <a:solidFill>
                  <a:schemeClr val="tx1"/>
                </a:solidFill>
              </a:rPr>
              <a:t>параметри</a:t>
            </a:r>
            <a:r>
              <a:rPr lang="ru-RU" sz="7200" dirty="0" smtClean="0">
                <a:solidFill>
                  <a:schemeClr val="tx1"/>
                </a:solidFill>
              </a:rPr>
              <a:t> на </a:t>
            </a:r>
            <a:r>
              <a:rPr lang="ru-RU" sz="7200" dirty="0" err="1" smtClean="0">
                <a:solidFill>
                  <a:schemeClr val="tx1"/>
                </a:solidFill>
              </a:rPr>
              <a:t>останалите</a:t>
            </a:r>
            <a:r>
              <a:rPr lang="ru-RU" sz="7200" dirty="0" smtClean="0">
                <a:solidFill>
                  <a:schemeClr val="tx1"/>
                </a:solidFill>
              </a:rPr>
              <a:t> </a:t>
            </a:r>
            <a:r>
              <a:rPr lang="ru-RU" sz="7200" dirty="0" err="1" smtClean="0">
                <a:solidFill>
                  <a:schemeClr val="tx1"/>
                </a:solidFill>
              </a:rPr>
              <a:t>компоненти</a:t>
            </a:r>
            <a:r>
              <a:rPr lang="ru-RU" sz="7200" dirty="0" smtClean="0">
                <a:solidFill>
                  <a:schemeClr val="tx1"/>
                </a:solidFill>
              </a:rPr>
              <a:t> от </a:t>
            </a:r>
            <a:r>
              <a:rPr lang="ru-RU" sz="7200" b="1" dirty="0" err="1" smtClean="0">
                <a:solidFill>
                  <a:schemeClr val="tx1"/>
                </a:solidFill>
              </a:rPr>
              <a:t>досегашния</a:t>
            </a:r>
            <a:r>
              <a:rPr lang="ru-RU" sz="7200" b="1" dirty="0" smtClean="0">
                <a:solidFill>
                  <a:schemeClr val="tx1"/>
                </a:solidFill>
              </a:rPr>
              <a:t> </a:t>
            </a:r>
            <a:r>
              <a:rPr lang="ru-RU" sz="7200" b="1" dirty="0" err="1" smtClean="0">
                <a:solidFill>
                  <a:schemeClr val="tx1"/>
                </a:solidFill>
              </a:rPr>
              <a:t>амортизационен</a:t>
            </a:r>
            <a:r>
              <a:rPr lang="ru-RU" sz="7200" b="1" dirty="0" smtClean="0">
                <a:solidFill>
                  <a:schemeClr val="tx1"/>
                </a:solidFill>
              </a:rPr>
              <a:t> план на </a:t>
            </a:r>
            <a:r>
              <a:rPr lang="ru-RU" sz="7200" b="1" dirty="0" err="1" smtClean="0">
                <a:solidFill>
                  <a:schemeClr val="tx1"/>
                </a:solidFill>
              </a:rPr>
              <a:t>прехвърлителя</a:t>
            </a:r>
            <a:r>
              <a:rPr lang="ru-RU" sz="7200" b="1" dirty="0" smtClean="0">
                <a:solidFill>
                  <a:schemeClr val="tx1"/>
                </a:solidFill>
              </a:rPr>
              <a:t> </a:t>
            </a:r>
            <a:r>
              <a:rPr lang="ru-RU" sz="7200" dirty="0" smtClean="0">
                <a:solidFill>
                  <a:schemeClr val="tx1"/>
                </a:solidFill>
              </a:rPr>
              <a:t>(</a:t>
            </a:r>
            <a:r>
              <a:rPr lang="ru-RU" sz="7200" dirty="0" err="1" smtClean="0">
                <a:solidFill>
                  <a:schemeClr val="tx1"/>
                </a:solidFill>
              </a:rPr>
              <a:t>въз</a:t>
            </a:r>
            <a:r>
              <a:rPr lang="ru-RU" sz="7200" dirty="0" smtClean="0">
                <a:solidFill>
                  <a:schemeClr val="tx1"/>
                </a:solidFill>
              </a:rPr>
              <a:t> основа на </a:t>
            </a:r>
            <a:r>
              <a:rPr lang="ru-RU" sz="7200" dirty="0" err="1" smtClean="0">
                <a:solidFill>
                  <a:schemeClr val="tx1"/>
                </a:solidFill>
              </a:rPr>
              <a:t>предоставена</a:t>
            </a:r>
            <a:r>
              <a:rPr lang="ru-RU" sz="7200" dirty="0" smtClean="0">
                <a:solidFill>
                  <a:schemeClr val="tx1"/>
                </a:solidFill>
              </a:rPr>
              <a:t> от </a:t>
            </a:r>
            <a:r>
              <a:rPr lang="ru-RU" sz="7200" dirty="0" err="1" smtClean="0">
                <a:solidFill>
                  <a:schemeClr val="tx1"/>
                </a:solidFill>
              </a:rPr>
              <a:t>прехвърлителя</a:t>
            </a:r>
            <a:r>
              <a:rPr lang="ru-RU" sz="7200" dirty="0" smtClean="0">
                <a:solidFill>
                  <a:schemeClr val="tx1"/>
                </a:solidFill>
              </a:rPr>
              <a:t> информация) или да заложи </a:t>
            </a:r>
            <a:r>
              <a:rPr lang="ru-RU" sz="7200" dirty="0" err="1" smtClean="0">
                <a:solidFill>
                  <a:schemeClr val="tx1"/>
                </a:solidFill>
              </a:rPr>
              <a:t>изцяло</a:t>
            </a:r>
            <a:r>
              <a:rPr lang="ru-RU" sz="7200" dirty="0" smtClean="0">
                <a:solidFill>
                  <a:schemeClr val="tx1"/>
                </a:solidFill>
              </a:rPr>
              <a:t> нов </a:t>
            </a:r>
            <a:r>
              <a:rPr lang="ru-RU" sz="7200" dirty="0" err="1" smtClean="0">
                <a:solidFill>
                  <a:schemeClr val="tx1"/>
                </a:solidFill>
              </a:rPr>
              <a:t>амортизационен</a:t>
            </a:r>
            <a:r>
              <a:rPr lang="ru-RU" sz="7200" dirty="0" smtClean="0">
                <a:solidFill>
                  <a:schemeClr val="tx1"/>
                </a:solidFill>
              </a:rPr>
              <a:t> план </a:t>
            </a:r>
            <a:r>
              <a:rPr lang="ru-RU" sz="7200" dirty="0" err="1" smtClean="0">
                <a:solidFill>
                  <a:schemeClr val="tx1"/>
                </a:solidFill>
              </a:rPr>
              <a:t>въз</a:t>
            </a:r>
            <a:r>
              <a:rPr lang="ru-RU" sz="7200" dirty="0" smtClean="0">
                <a:solidFill>
                  <a:schemeClr val="tx1"/>
                </a:solidFill>
              </a:rPr>
              <a:t> основа на </a:t>
            </a:r>
            <a:r>
              <a:rPr lang="ru-RU" sz="7200" dirty="0" err="1" smtClean="0">
                <a:solidFill>
                  <a:schemeClr val="tx1"/>
                </a:solidFill>
              </a:rPr>
              <a:t>негова</a:t>
            </a:r>
            <a:r>
              <a:rPr lang="ru-RU" sz="7200" dirty="0" smtClean="0">
                <a:solidFill>
                  <a:schemeClr val="tx1"/>
                </a:solidFill>
              </a:rPr>
              <a:t> </a:t>
            </a:r>
            <a:r>
              <a:rPr lang="ru-RU" sz="7200" dirty="0" err="1" smtClean="0">
                <a:solidFill>
                  <a:schemeClr val="tx1"/>
                </a:solidFill>
              </a:rPr>
              <a:t>преценка</a:t>
            </a:r>
            <a:r>
              <a:rPr lang="ru-RU" sz="7200" dirty="0" smtClean="0">
                <a:solidFill>
                  <a:schemeClr val="tx1"/>
                </a:solidFill>
              </a:rPr>
              <a:t> за </a:t>
            </a:r>
            <a:r>
              <a:rPr lang="ru-RU" sz="7200" dirty="0" err="1" smtClean="0">
                <a:solidFill>
                  <a:schemeClr val="tx1"/>
                </a:solidFill>
              </a:rPr>
              <a:t>съответните</a:t>
            </a:r>
            <a:r>
              <a:rPr lang="ru-RU" sz="7200" dirty="0" smtClean="0">
                <a:solidFill>
                  <a:schemeClr val="tx1"/>
                </a:solidFill>
              </a:rPr>
              <a:t> </a:t>
            </a:r>
            <a:r>
              <a:rPr lang="ru-RU" sz="7200" dirty="0" err="1" smtClean="0">
                <a:solidFill>
                  <a:schemeClr val="tx1"/>
                </a:solidFill>
              </a:rPr>
              <a:t>компоненти</a:t>
            </a:r>
            <a:r>
              <a:rPr lang="ru-RU" sz="72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50</a:t>
            </a:fld>
            <a:endParaRPr lang="bg-BG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4294967295"/>
          </p:nvPr>
        </p:nvSpPr>
        <p:spPr>
          <a:xfrm>
            <a:off x="214282" y="142852"/>
            <a:ext cx="8786874" cy="671514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endParaRPr lang="bg-BG" b="1" dirty="0" smtClean="0"/>
          </a:p>
          <a:p>
            <a:endParaRPr lang="bg-BG" b="1" dirty="0" smtClean="0"/>
          </a:p>
          <a:p>
            <a:pPr marL="0" indent="0" algn="ctr">
              <a:buNone/>
            </a:pPr>
            <a:r>
              <a:rPr lang="ru-RU" sz="9600" b="1" dirty="0" err="1" smtClean="0">
                <a:solidFill>
                  <a:schemeClr val="tx1"/>
                </a:solidFill>
              </a:rPr>
              <a:t>Прехвърляне</a:t>
            </a:r>
            <a:r>
              <a:rPr lang="ru-RU" sz="9600" b="1" dirty="0" smtClean="0">
                <a:solidFill>
                  <a:schemeClr val="tx1"/>
                </a:solidFill>
              </a:rPr>
              <a:t> на </a:t>
            </a:r>
            <a:r>
              <a:rPr lang="ru-RU" sz="9600" b="1" dirty="0" err="1" smtClean="0">
                <a:solidFill>
                  <a:schemeClr val="tx1"/>
                </a:solidFill>
              </a:rPr>
              <a:t>амортизируеми</a:t>
            </a:r>
            <a:r>
              <a:rPr lang="ru-RU" sz="9600" b="1" dirty="0" smtClean="0">
                <a:solidFill>
                  <a:schemeClr val="tx1"/>
                </a:solidFill>
              </a:rPr>
              <a:t> </a:t>
            </a:r>
            <a:r>
              <a:rPr lang="ru-RU" sz="9600" b="1" dirty="0" err="1" smtClean="0">
                <a:solidFill>
                  <a:schemeClr val="tx1"/>
                </a:solidFill>
              </a:rPr>
              <a:t>активи</a:t>
            </a:r>
            <a:r>
              <a:rPr lang="ru-RU" sz="9600" b="1" dirty="0" smtClean="0">
                <a:solidFill>
                  <a:schemeClr val="tx1"/>
                </a:solidFill>
              </a:rPr>
              <a:t> между </a:t>
            </a:r>
            <a:r>
              <a:rPr lang="ru-RU" sz="9600" b="1" dirty="0" err="1" smtClean="0">
                <a:solidFill>
                  <a:schemeClr val="tx1"/>
                </a:solidFill>
              </a:rPr>
              <a:t>бюджетни</a:t>
            </a:r>
            <a:r>
              <a:rPr lang="ru-RU" sz="9600" b="1" dirty="0" smtClean="0">
                <a:solidFill>
                  <a:schemeClr val="tx1"/>
                </a:solidFill>
              </a:rPr>
              <a:t> организации в </a:t>
            </a:r>
            <a:r>
              <a:rPr lang="ru-RU" sz="9600" b="1" dirty="0" err="1" smtClean="0">
                <a:solidFill>
                  <a:schemeClr val="tx1"/>
                </a:solidFill>
              </a:rPr>
              <a:t>системата</a:t>
            </a:r>
            <a:r>
              <a:rPr lang="ru-RU" sz="9600" b="1" dirty="0" smtClean="0">
                <a:solidFill>
                  <a:schemeClr val="tx1"/>
                </a:solidFill>
              </a:rPr>
              <a:t> на </a:t>
            </a:r>
            <a:r>
              <a:rPr lang="ru-RU" sz="9600" b="1" dirty="0" err="1" smtClean="0">
                <a:solidFill>
                  <a:schemeClr val="tx1"/>
                </a:solidFill>
              </a:rPr>
              <a:t>различни</a:t>
            </a:r>
            <a:r>
              <a:rPr lang="ru-RU" sz="9600" b="1" dirty="0" smtClean="0">
                <a:solidFill>
                  <a:schemeClr val="tx1"/>
                </a:solidFill>
              </a:rPr>
              <a:t> ПРБ/ДВУ/БАН</a:t>
            </a:r>
          </a:p>
          <a:p>
            <a:pPr marL="0" indent="0" algn="just">
              <a:buNone/>
            </a:pPr>
            <a:r>
              <a:rPr lang="ru-RU" sz="7600" dirty="0" smtClean="0">
                <a:solidFill>
                  <a:schemeClr val="tx1"/>
                </a:solidFill>
              </a:rPr>
              <a:t>	</a:t>
            </a:r>
            <a:r>
              <a:rPr lang="ru-RU" sz="7600" dirty="0" err="1" smtClean="0">
                <a:solidFill>
                  <a:schemeClr val="tx1"/>
                </a:solidFill>
              </a:rPr>
              <a:t>Изискванията</a:t>
            </a:r>
            <a:r>
              <a:rPr lang="ru-RU" sz="7600" dirty="0" smtClean="0">
                <a:solidFill>
                  <a:schemeClr val="tx1"/>
                </a:solidFill>
              </a:rPr>
              <a:t> на </a:t>
            </a:r>
            <a:r>
              <a:rPr lang="ru-RU" sz="7600" b="1" dirty="0" smtClean="0">
                <a:solidFill>
                  <a:schemeClr val="tx1"/>
                </a:solidFill>
              </a:rPr>
              <a:t>т. 20.6 от ДДС № 20 от 2004 г. </a:t>
            </a:r>
            <a:r>
              <a:rPr lang="ru-RU" sz="7600" dirty="0" err="1" smtClean="0">
                <a:solidFill>
                  <a:schemeClr val="tx1"/>
                </a:solidFill>
              </a:rPr>
              <a:t>продължават</a:t>
            </a:r>
            <a:r>
              <a:rPr lang="ru-RU" sz="7600" dirty="0" smtClean="0">
                <a:solidFill>
                  <a:schemeClr val="tx1"/>
                </a:solidFill>
              </a:rPr>
              <a:t> да се </a:t>
            </a:r>
            <a:r>
              <a:rPr lang="ru-RU" sz="7600" dirty="0" err="1" smtClean="0">
                <a:solidFill>
                  <a:schemeClr val="tx1"/>
                </a:solidFill>
              </a:rPr>
              <a:t>прилагат</a:t>
            </a:r>
            <a:r>
              <a:rPr lang="ru-RU" sz="7600" dirty="0" smtClean="0">
                <a:solidFill>
                  <a:schemeClr val="tx1"/>
                </a:solidFill>
              </a:rPr>
              <a:t> и в </a:t>
            </a:r>
            <a:r>
              <a:rPr lang="ru-RU" sz="7600" dirty="0" err="1" smtClean="0">
                <a:solidFill>
                  <a:schemeClr val="tx1"/>
                </a:solidFill>
              </a:rPr>
              <a:t>случаите</a:t>
            </a:r>
            <a:r>
              <a:rPr lang="ru-RU" sz="7600" dirty="0" smtClean="0">
                <a:solidFill>
                  <a:schemeClr val="tx1"/>
                </a:solidFill>
              </a:rPr>
              <a:t> на </a:t>
            </a:r>
            <a:r>
              <a:rPr lang="ru-RU" sz="7600" dirty="0" err="1" smtClean="0">
                <a:solidFill>
                  <a:schemeClr val="tx1"/>
                </a:solidFill>
              </a:rPr>
              <a:t>безвъзмездно</a:t>
            </a:r>
            <a:r>
              <a:rPr lang="ru-RU" sz="7600" dirty="0" smtClean="0">
                <a:solidFill>
                  <a:schemeClr val="tx1"/>
                </a:solidFill>
              </a:rPr>
              <a:t>, </a:t>
            </a:r>
            <a:r>
              <a:rPr lang="ru-RU" sz="7600" dirty="0" err="1" smtClean="0">
                <a:solidFill>
                  <a:schemeClr val="tx1"/>
                </a:solidFill>
              </a:rPr>
              <a:t>като</a:t>
            </a:r>
            <a:r>
              <a:rPr lang="ru-RU" sz="7600" dirty="0" smtClean="0">
                <a:solidFill>
                  <a:schemeClr val="tx1"/>
                </a:solidFill>
              </a:rPr>
              <a:t> </a:t>
            </a:r>
            <a:r>
              <a:rPr lang="ru-RU" sz="7600" dirty="0" err="1" smtClean="0">
                <a:solidFill>
                  <a:schemeClr val="tx1"/>
                </a:solidFill>
              </a:rPr>
              <a:t>прехвърлянето</a:t>
            </a:r>
            <a:r>
              <a:rPr lang="ru-RU" sz="7600" dirty="0" smtClean="0">
                <a:solidFill>
                  <a:schemeClr val="tx1"/>
                </a:solidFill>
              </a:rPr>
              <a:t> се </a:t>
            </a:r>
            <a:r>
              <a:rPr lang="ru-RU" sz="7600" dirty="0" err="1" smtClean="0">
                <a:solidFill>
                  <a:schemeClr val="tx1"/>
                </a:solidFill>
              </a:rPr>
              <a:t>отразява</a:t>
            </a:r>
            <a:r>
              <a:rPr lang="ru-RU" sz="7600" dirty="0" smtClean="0">
                <a:solidFill>
                  <a:schemeClr val="tx1"/>
                </a:solidFill>
              </a:rPr>
              <a:t> </a:t>
            </a:r>
            <a:r>
              <a:rPr lang="ru-RU" sz="7600" b="1" dirty="0" smtClean="0">
                <a:solidFill>
                  <a:schemeClr val="tx1"/>
                </a:solidFill>
              </a:rPr>
              <a:t>от </a:t>
            </a:r>
            <a:r>
              <a:rPr lang="ru-RU" sz="7600" b="1" dirty="0" err="1" smtClean="0">
                <a:solidFill>
                  <a:schemeClr val="tx1"/>
                </a:solidFill>
              </a:rPr>
              <a:t>прехвърлителя</a:t>
            </a:r>
            <a:r>
              <a:rPr lang="ru-RU" sz="7600" b="1" dirty="0" smtClean="0">
                <a:solidFill>
                  <a:schemeClr val="tx1"/>
                </a:solidFill>
              </a:rPr>
              <a:t> и получателя </a:t>
            </a:r>
            <a:r>
              <a:rPr lang="ru-RU" sz="7600" dirty="0" smtClean="0">
                <a:solidFill>
                  <a:schemeClr val="tx1"/>
                </a:solidFill>
              </a:rPr>
              <a:t>по </a:t>
            </a:r>
            <a:r>
              <a:rPr lang="ru-RU" sz="7600" dirty="0" err="1" smtClean="0">
                <a:solidFill>
                  <a:schemeClr val="tx1"/>
                </a:solidFill>
              </a:rPr>
              <a:t>съответните</a:t>
            </a:r>
            <a:r>
              <a:rPr lang="ru-RU" sz="7600" dirty="0" smtClean="0">
                <a:solidFill>
                  <a:schemeClr val="tx1"/>
                </a:solidFill>
              </a:rPr>
              <a:t> </a:t>
            </a:r>
            <a:r>
              <a:rPr lang="ru-RU" sz="7600" b="1" dirty="0" smtClean="0">
                <a:solidFill>
                  <a:schemeClr val="tx1"/>
                </a:solidFill>
              </a:rPr>
              <a:t>сметки 76Х2 </a:t>
            </a:r>
            <a:r>
              <a:rPr lang="ru-RU" sz="7600" dirty="0" smtClean="0">
                <a:solidFill>
                  <a:schemeClr val="tx1"/>
                </a:solidFill>
              </a:rPr>
              <a:t>по </a:t>
            </a:r>
            <a:r>
              <a:rPr lang="ru-RU" sz="7600" b="1" dirty="0" err="1" smtClean="0">
                <a:solidFill>
                  <a:schemeClr val="tx1"/>
                </a:solidFill>
              </a:rPr>
              <a:t>досегашната</a:t>
            </a:r>
            <a:r>
              <a:rPr lang="ru-RU" sz="7600" b="1" dirty="0" smtClean="0">
                <a:solidFill>
                  <a:schemeClr val="tx1"/>
                </a:solidFill>
              </a:rPr>
              <a:t> </a:t>
            </a:r>
            <a:r>
              <a:rPr lang="ru-RU" sz="7600" b="1" dirty="0" err="1" smtClean="0">
                <a:solidFill>
                  <a:schemeClr val="tx1"/>
                </a:solidFill>
              </a:rPr>
              <a:t>балансова</a:t>
            </a:r>
            <a:r>
              <a:rPr lang="ru-RU" sz="7600" b="1" dirty="0" smtClean="0">
                <a:solidFill>
                  <a:schemeClr val="tx1"/>
                </a:solidFill>
              </a:rPr>
              <a:t> </a:t>
            </a:r>
            <a:r>
              <a:rPr lang="ru-RU" sz="7600" b="1" dirty="0" err="1" smtClean="0">
                <a:solidFill>
                  <a:schemeClr val="tx1"/>
                </a:solidFill>
              </a:rPr>
              <a:t>стойност</a:t>
            </a:r>
            <a:r>
              <a:rPr lang="ru-RU" sz="7600" dirty="0" smtClean="0">
                <a:solidFill>
                  <a:schemeClr val="tx1"/>
                </a:solidFill>
              </a:rPr>
              <a:t>, </a:t>
            </a:r>
            <a:r>
              <a:rPr lang="ru-RU" sz="7600" dirty="0" err="1" smtClean="0">
                <a:solidFill>
                  <a:schemeClr val="tx1"/>
                </a:solidFill>
              </a:rPr>
              <a:t>фигурираща</a:t>
            </a:r>
            <a:r>
              <a:rPr lang="ru-RU" sz="7600" dirty="0" smtClean="0">
                <a:solidFill>
                  <a:schemeClr val="tx1"/>
                </a:solidFill>
              </a:rPr>
              <a:t> в </a:t>
            </a:r>
            <a:r>
              <a:rPr lang="ru-RU" sz="7600" dirty="0" err="1" smtClean="0">
                <a:solidFill>
                  <a:schemeClr val="tx1"/>
                </a:solidFill>
              </a:rPr>
              <a:t>отчетността</a:t>
            </a:r>
            <a:r>
              <a:rPr lang="ru-RU" sz="7600" dirty="0" smtClean="0">
                <a:solidFill>
                  <a:schemeClr val="tx1"/>
                </a:solidFill>
              </a:rPr>
              <a:t> на </a:t>
            </a:r>
            <a:r>
              <a:rPr lang="ru-RU" sz="7600" dirty="0" err="1" smtClean="0">
                <a:solidFill>
                  <a:schemeClr val="tx1"/>
                </a:solidFill>
              </a:rPr>
              <a:t>бюджетната</a:t>
            </a:r>
            <a:r>
              <a:rPr lang="ru-RU" sz="7600" dirty="0" smtClean="0">
                <a:solidFill>
                  <a:schemeClr val="tx1"/>
                </a:solidFill>
              </a:rPr>
              <a:t> </a:t>
            </a:r>
            <a:r>
              <a:rPr lang="ru-RU" sz="7600" dirty="0" err="1" smtClean="0">
                <a:solidFill>
                  <a:schemeClr val="tx1"/>
                </a:solidFill>
              </a:rPr>
              <a:t>организация-прехвърлител</a:t>
            </a:r>
            <a:r>
              <a:rPr lang="ru-RU" sz="7600" dirty="0" smtClean="0">
                <a:solidFill>
                  <a:schemeClr val="tx1"/>
                </a:solidFill>
              </a:rPr>
              <a:t>. </a:t>
            </a:r>
          </a:p>
          <a:p>
            <a:pPr marL="0" indent="0" algn="just">
              <a:buNone/>
            </a:pPr>
            <a:endParaRPr lang="bg-BG" sz="7600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8000" b="1" dirty="0" smtClean="0">
                <a:solidFill>
                  <a:schemeClr val="tx1"/>
                </a:solidFill>
              </a:rPr>
              <a:t>     П</a:t>
            </a:r>
            <a:r>
              <a:rPr lang="bg-BG" sz="7600" b="1" dirty="0" smtClean="0">
                <a:solidFill>
                  <a:schemeClr val="tx1"/>
                </a:solidFill>
              </a:rPr>
              <a:t>РИ ПРЕХВЪРЛИТЕЛЯ :</a:t>
            </a:r>
          </a:p>
          <a:p>
            <a:pPr>
              <a:buNone/>
            </a:pPr>
            <a:r>
              <a:rPr lang="bg-BG" sz="7600" b="1" dirty="0" smtClean="0">
                <a:solidFill>
                  <a:schemeClr val="tx1"/>
                </a:solidFill>
              </a:rPr>
              <a:t>      Д-т с/</a:t>
            </a:r>
            <a:r>
              <a:rPr lang="bg-BG" sz="7600" b="1" dirty="0" err="1" smtClean="0">
                <a:solidFill>
                  <a:schemeClr val="tx1"/>
                </a:solidFill>
              </a:rPr>
              <a:t>ки</a:t>
            </a:r>
            <a:r>
              <a:rPr lang="bg-BG" sz="7600" b="1" dirty="0" smtClean="0">
                <a:solidFill>
                  <a:schemeClr val="tx1"/>
                </a:solidFill>
              </a:rPr>
              <a:t> от </a:t>
            </a:r>
            <a:r>
              <a:rPr lang="bg-BG" sz="7600" b="1" dirty="0" err="1" smtClean="0">
                <a:solidFill>
                  <a:schemeClr val="tx1"/>
                </a:solidFill>
              </a:rPr>
              <a:t>подгр</a:t>
            </a:r>
            <a:r>
              <a:rPr lang="bg-BG" sz="7600" b="1" dirty="0" smtClean="0">
                <a:solidFill>
                  <a:schemeClr val="tx1"/>
                </a:solidFill>
              </a:rPr>
              <a:t>. 241, 242                              </a:t>
            </a:r>
            <a:r>
              <a:rPr lang="bg-BG" sz="7600" dirty="0" smtClean="0">
                <a:solidFill>
                  <a:schemeClr val="tx1"/>
                </a:solidFill>
              </a:rPr>
              <a:t>500</a:t>
            </a:r>
          </a:p>
          <a:p>
            <a:pPr>
              <a:buNone/>
            </a:pPr>
            <a:r>
              <a:rPr lang="ru-RU" sz="7600" b="1" dirty="0" smtClean="0">
                <a:solidFill>
                  <a:schemeClr val="tx1"/>
                </a:solidFill>
              </a:rPr>
              <a:t>      </a:t>
            </a:r>
            <a:r>
              <a:rPr lang="ru-RU" sz="7600" b="1" dirty="0" err="1" smtClean="0">
                <a:solidFill>
                  <a:schemeClr val="tx1"/>
                </a:solidFill>
              </a:rPr>
              <a:t>Д-т</a:t>
            </a:r>
            <a:r>
              <a:rPr lang="ru-RU" sz="7600" b="1" dirty="0" smtClean="0">
                <a:solidFill>
                  <a:schemeClr val="tx1"/>
                </a:solidFill>
              </a:rPr>
              <a:t> с/</a:t>
            </a:r>
            <a:r>
              <a:rPr lang="ru-RU" sz="7600" b="1" dirty="0" err="1" smtClean="0">
                <a:solidFill>
                  <a:schemeClr val="tx1"/>
                </a:solidFill>
              </a:rPr>
              <a:t>ка</a:t>
            </a:r>
            <a:r>
              <a:rPr lang="ru-RU" sz="7600" b="1" dirty="0" smtClean="0">
                <a:solidFill>
                  <a:schemeClr val="tx1"/>
                </a:solidFill>
              </a:rPr>
              <a:t> </a:t>
            </a:r>
            <a:r>
              <a:rPr lang="bg-BG" sz="7600" b="1" dirty="0" smtClean="0">
                <a:solidFill>
                  <a:schemeClr val="tx1"/>
                </a:solidFill>
              </a:rPr>
              <a:t>7612, 7642, 7652</a:t>
            </a:r>
            <a:r>
              <a:rPr lang="ru-RU" sz="7600" dirty="0" smtClean="0">
                <a:solidFill>
                  <a:schemeClr val="tx1"/>
                </a:solidFill>
              </a:rPr>
              <a:t>                                </a:t>
            </a:r>
            <a:r>
              <a:rPr lang="ru-RU" sz="7600" b="1" dirty="0" smtClean="0">
                <a:solidFill>
                  <a:schemeClr val="tx1"/>
                </a:solidFill>
              </a:rPr>
              <a:t>1000   -  </a:t>
            </a:r>
            <a:r>
              <a:rPr lang="ru-RU" sz="7600" dirty="0" err="1" smtClean="0">
                <a:solidFill>
                  <a:schemeClr val="tx1"/>
                </a:solidFill>
              </a:rPr>
              <a:t>балансова</a:t>
            </a:r>
            <a:r>
              <a:rPr lang="ru-RU" sz="7600" dirty="0" smtClean="0">
                <a:solidFill>
                  <a:schemeClr val="tx1"/>
                </a:solidFill>
              </a:rPr>
              <a:t> </a:t>
            </a:r>
            <a:r>
              <a:rPr lang="ru-RU" sz="7600" dirty="0" err="1" smtClean="0">
                <a:solidFill>
                  <a:schemeClr val="tx1"/>
                </a:solidFill>
              </a:rPr>
              <a:t>стойност</a:t>
            </a:r>
            <a:r>
              <a:rPr lang="ru-RU" sz="7600" dirty="0" smtClean="0">
                <a:solidFill>
                  <a:schemeClr val="tx1"/>
                </a:solidFill>
              </a:rPr>
              <a:t> </a:t>
            </a:r>
            <a:endParaRPr lang="ru-RU" sz="76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7600" b="1" dirty="0" smtClean="0">
                <a:solidFill>
                  <a:schemeClr val="tx1"/>
                </a:solidFill>
              </a:rPr>
              <a:t>              </a:t>
            </a:r>
            <a:r>
              <a:rPr lang="ru-RU" sz="7600" b="1" dirty="0" err="1" smtClean="0">
                <a:solidFill>
                  <a:schemeClr val="tx1"/>
                </a:solidFill>
              </a:rPr>
              <a:t>К-т</a:t>
            </a:r>
            <a:r>
              <a:rPr lang="ru-RU" sz="7600" b="1" dirty="0" smtClean="0">
                <a:solidFill>
                  <a:schemeClr val="tx1"/>
                </a:solidFill>
              </a:rPr>
              <a:t> с/</a:t>
            </a:r>
            <a:r>
              <a:rPr lang="ru-RU" sz="7600" b="1" dirty="0" err="1" smtClean="0">
                <a:solidFill>
                  <a:schemeClr val="tx1"/>
                </a:solidFill>
              </a:rPr>
              <a:t>ки</a:t>
            </a:r>
            <a:r>
              <a:rPr lang="ru-RU" sz="7600" b="1" dirty="0" smtClean="0">
                <a:solidFill>
                  <a:schemeClr val="tx1"/>
                </a:solidFill>
              </a:rPr>
              <a:t> гр. 20, 21 и 22                           </a:t>
            </a:r>
            <a:r>
              <a:rPr lang="ru-RU" sz="7600" dirty="0" smtClean="0">
                <a:solidFill>
                  <a:schemeClr val="tx1"/>
                </a:solidFill>
              </a:rPr>
              <a:t>1500</a:t>
            </a:r>
          </a:p>
          <a:p>
            <a:pPr algn="just"/>
            <a:endParaRPr lang="ru-RU" sz="76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7600" b="1" dirty="0" smtClean="0">
                <a:solidFill>
                  <a:schemeClr val="tx1"/>
                </a:solidFill>
              </a:rPr>
              <a:t>      ПРИ ПОЛУЧАТЕЛЯ :</a:t>
            </a:r>
          </a:p>
          <a:p>
            <a:pPr algn="just">
              <a:buNone/>
            </a:pPr>
            <a:r>
              <a:rPr lang="ru-RU" sz="7600" b="1" dirty="0" smtClean="0">
                <a:solidFill>
                  <a:schemeClr val="tx1"/>
                </a:solidFill>
              </a:rPr>
              <a:t>      </a:t>
            </a:r>
            <a:r>
              <a:rPr lang="ru-RU" sz="7600" b="1" dirty="0" err="1" smtClean="0">
                <a:solidFill>
                  <a:schemeClr val="tx1"/>
                </a:solidFill>
              </a:rPr>
              <a:t>Д-т</a:t>
            </a:r>
            <a:r>
              <a:rPr lang="ru-RU" sz="7600" b="1" dirty="0" smtClean="0">
                <a:solidFill>
                  <a:schemeClr val="tx1"/>
                </a:solidFill>
              </a:rPr>
              <a:t> с/</a:t>
            </a:r>
            <a:r>
              <a:rPr lang="ru-RU" sz="7600" b="1" dirty="0" err="1" smtClean="0">
                <a:solidFill>
                  <a:schemeClr val="tx1"/>
                </a:solidFill>
              </a:rPr>
              <a:t>ки</a:t>
            </a:r>
            <a:r>
              <a:rPr lang="ru-RU" sz="7600" b="1" dirty="0" smtClean="0">
                <a:solidFill>
                  <a:schemeClr val="tx1"/>
                </a:solidFill>
              </a:rPr>
              <a:t> </a:t>
            </a:r>
            <a:r>
              <a:rPr lang="bg-BG" sz="7600" b="1" dirty="0" smtClean="0">
                <a:solidFill>
                  <a:schemeClr val="tx1"/>
                </a:solidFill>
              </a:rPr>
              <a:t>от гр. </a:t>
            </a:r>
            <a:r>
              <a:rPr lang="ru-RU" sz="7600" b="1" dirty="0" smtClean="0">
                <a:solidFill>
                  <a:schemeClr val="tx1"/>
                </a:solidFill>
              </a:rPr>
              <a:t>20, 21 и 22                                 1000 - </a:t>
            </a:r>
            <a:r>
              <a:rPr lang="ru-RU" sz="7600" dirty="0" err="1" smtClean="0">
                <a:solidFill>
                  <a:schemeClr val="tx1"/>
                </a:solidFill>
              </a:rPr>
              <a:t>балансова</a:t>
            </a:r>
            <a:r>
              <a:rPr lang="ru-RU" sz="7600" dirty="0" smtClean="0">
                <a:solidFill>
                  <a:schemeClr val="tx1"/>
                </a:solidFill>
              </a:rPr>
              <a:t> </a:t>
            </a:r>
            <a:r>
              <a:rPr lang="ru-RU" sz="7600" dirty="0" err="1" smtClean="0">
                <a:solidFill>
                  <a:schemeClr val="tx1"/>
                </a:solidFill>
              </a:rPr>
              <a:t>стойност</a:t>
            </a:r>
            <a:r>
              <a:rPr lang="ru-RU" sz="7600" dirty="0" smtClean="0">
                <a:solidFill>
                  <a:schemeClr val="tx1"/>
                </a:solidFill>
              </a:rPr>
              <a:t> </a:t>
            </a:r>
            <a:endParaRPr lang="ru-RU" sz="7600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sz="7600" b="1" dirty="0" smtClean="0">
                <a:solidFill>
                  <a:schemeClr val="tx1"/>
                </a:solidFill>
              </a:rPr>
              <a:t>              </a:t>
            </a:r>
            <a:r>
              <a:rPr lang="ru-RU" sz="7600" b="1" dirty="0" err="1" smtClean="0">
                <a:solidFill>
                  <a:schemeClr val="tx1"/>
                </a:solidFill>
              </a:rPr>
              <a:t>К-т</a:t>
            </a:r>
            <a:r>
              <a:rPr lang="ru-RU" sz="7600" b="1" dirty="0" smtClean="0">
                <a:solidFill>
                  <a:schemeClr val="tx1"/>
                </a:solidFill>
              </a:rPr>
              <a:t> с/</a:t>
            </a:r>
            <a:r>
              <a:rPr lang="ru-RU" sz="7600" b="1" dirty="0" err="1" smtClean="0">
                <a:solidFill>
                  <a:schemeClr val="tx1"/>
                </a:solidFill>
              </a:rPr>
              <a:t>ка</a:t>
            </a:r>
            <a:r>
              <a:rPr lang="ru-RU" sz="7600" b="1" dirty="0" smtClean="0">
                <a:solidFill>
                  <a:schemeClr val="tx1"/>
                </a:solidFill>
              </a:rPr>
              <a:t> </a:t>
            </a:r>
            <a:r>
              <a:rPr lang="bg-BG" sz="7600" b="1" dirty="0" smtClean="0">
                <a:solidFill>
                  <a:schemeClr val="tx1"/>
                </a:solidFill>
              </a:rPr>
              <a:t>7612, 7642, 7652</a:t>
            </a:r>
            <a:r>
              <a:rPr lang="ru-RU" sz="7600" b="1" dirty="0" smtClean="0">
                <a:solidFill>
                  <a:schemeClr val="tx1"/>
                </a:solidFill>
              </a:rPr>
              <a:t>                          1000- </a:t>
            </a:r>
            <a:r>
              <a:rPr lang="ru-RU" sz="7600" dirty="0" err="1" smtClean="0">
                <a:solidFill>
                  <a:schemeClr val="tx1"/>
                </a:solidFill>
              </a:rPr>
              <a:t>балансова</a:t>
            </a:r>
            <a:r>
              <a:rPr lang="ru-RU" sz="7600" dirty="0" smtClean="0">
                <a:solidFill>
                  <a:schemeClr val="tx1"/>
                </a:solidFill>
              </a:rPr>
              <a:t> </a:t>
            </a:r>
            <a:r>
              <a:rPr lang="ru-RU" sz="7600" dirty="0" err="1" smtClean="0">
                <a:solidFill>
                  <a:schemeClr val="tx1"/>
                </a:solidFill>
              </a:rPr>
              <a:t>стойност</a:t>
            </a:r>
            <a:r>
              <a:rPr lang="ru-RU" sz="7600" dirty="0" smtClean="0">
                <a:solidFill>
                  <a:schemeClr val="tx1"/>
                </a:solidFill>
              </a:rPr>
              <a:t> </a:t>
            </a:r>
            <a:endParaRPr lang="ru-RU" sz="7600" b="1" dirty="0" smtClean="0">
              <a:solidFill>
                <a:schemeClr val="tx1"/>
              </a:solidFill>
            </a:endParaRPr>
          </a:p>
          <a:p>
            <a:pPr algn="just"/>
            <a:endParaRPr lang="ru-RU" sz="76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sz="7600" i="1" dirty="0" err="1" smtClean="0">
                <a:solidFill>
                  <a:schemeClr val="tx1"/>
                </a:solidFill>
              </a:rPr>
              <a:t>Забележка</a:t>
            </a:r>
            <a:r>
              <a:rPr lang="ru-RU" sz="7600" i="1" dirty="0" smtClean="0">
                <a:solidFill>
                  <a:schemeClr val="tx1"/>
                </a:solidFill>
              </a:rPr>
              <a:t>:</a:t>
            </a:r>
            <a:r>
              <a:rPr lang="ru-RU" sz="7600" dirty="0" smtClean="0">
                <a:solidFill>
                  <a:schemeClr val="tx1"/>
                </a:solidFill>
              </a:rPr>
              <a:t> при </a:t>
            </a:r>
            <a:r>
              <a:rPr lang="ru-RU" sz="7600" dirty="0" err="1" smtClean="0">
                <a:solidFill>
                  <a:schemeClr val="tx1"/>
                </a:solidFill>
              </a:rPr>
              <a:t>прехвърляния</a:t>
            </a:r>
            <a:r>
              <a:rPr lang="ru-RU" sz="7600" dirty="0" smtClean="0">
                <a:solidFill>
                  <a:schemeClr val="tx1"/>
                </a:solidFill>
              </a:rPr>
              <a:t> на </a:t>
            </a:r>
            <a:r>
              <a:rPr lang="ru-RU" sz="7600" dirty="0" err="1" smtClean="0">
                <a:solidFill>
                  <a:schemeClr val="tx1"/>
                </a:solidFill>
              </a:rPr>
              <a:t>активи</a:t>
            </a:r>
            <a:r>
              <a:rPr lang="ru-RU" sz="7600" dirty="0" smtClean="0">
                <a:solidFill>
                  <a:schemeClr val="tx1"/>
                </a:solidFill>
              </a:rPr>
              <a:t> между </a:t>
            </a:r>
            <a:r>
              <a:rPr lang="ru-RU" sz="7600" dirty="0" err="1" smtClean="0">
                <a:solidFill>
                  <a:schemeClr val="tx1"/>
                </a:solidFill>
              </a:rPr>
              <a:t>различни</a:t>
            </a:r>
            <a:r>
              <a:rPr lang="ru-RU" sz="7600" dirty="0" smtClean="0">
                <a:solidFill>
                  <a:schemeClr val="tx1"/>
                </a:solidFill>
              </a:rPr>
              <a:t> ПРБ </a:t>
            </a:r>
            <a:r>
              <a:rPr lang="ru-RU" sz="7600" dirty="0" err="1" smtClean="0">
                <a:solidFill>
                  <a:schemeClr val="tx1"/>
                </a:solidFill>
              </a:rPr>
              <a:t>получателят</a:t>
            </a:r>
            <a:r>
              <a:rPr lang="ru-RU" sz="7600" dirty="0" smtClean="0">
                <a:solidFill>
                  <a:schemeClr val="tx1"/>
                </a:solidFill>
              </a:rPr>
              <a:t> </a:t>
            </a:r>
            <a:r>
              <a:rPr lang="ru-RU" sz="7600" b="1" dirty="0" smtClean="0">
                <a:solidFill>
                  <a:schemeClr val="tx1"/>
                </a:solidFill>
              </a:rPr>
              <a:t>не </a:t>
            </a:r>
            <a:r>
              <a:rPr lang="ru-RU" sz="7600" b="1" dirty="0" err="1" smtClean="0">
                <a:solidFill>
                  <a:schemeClr val="tx1"/>
                </a:solidFill>
              </a:rPr>
              <a:t>може</a:t>
            </a:r>
            <a:r>
              <a:rPr lang="ru-RU" sz="7600" b="1" dirty="0" smtClean="0">
                <a:solidFill>
                  <a:schemeClr val="tx1"/>
                </a:solidFill>
              </a:rPr>
              <a:t> да </a:t>
            </a:r>
            <a:r>
              <a:rPr lang="ru-RU" sz="7600" b="1" dirty="0" err="1" smtClean="0">
                <a:solidFill>
                  <a:schemeClr val="tx1"/>
                </a:solidFill>
              </a:rPr>
              <a:t>завежда</a:t>
            </a:r>
            <a:r>
              <a:rPr lang="ru-RU" sz="7600" b="1" dirty="0" smtClean="0">
                <a:solidFill>
                  <a:schemeClr val="tx1"/>
                </a:solidFill>
              </a:rPr>
              <a:t> </a:t>
            </a:r>
            <a:r>
              <a:rPr lang="ru-RU" sz="7600" b="1" i="1" dirty="0" smtClean="0">
                <a:solidFill>
                  <a:schemeClr val="tx1"/>
                </a:solidFill>
              </a:rPr>
              <a:t>актива чрез подхода на </a:t>
            </a:r>
            <a:r>
              <a:rPr lang="ru-RU" sz="7600" b="1" i="1" dirty="0" err="1" smtClean="0">
                <a:solidFill>
                  <a:schemeClr val="tx1"/>
                </a:solidFill>
              </a:rPr>
              <a:t>брутно</a:t>
            </a:r>
            <a:r>
              <a:rPr lang="ru-RU" sz="7600" b="1" i="1" dirty="0" smtClean="0">
                <a:solidFill>
                  <a:schemeClr val="tx1"/>
                </a:solidFill>
              </a:rPr>
              <a:t> </a:t>
            </a:r>
            <a:r>
              <a:rPr lang="ru-RU" sz="7600" b="1" i="1" dirty="0" err="1" smtClean="0">
                <a:solidFill>
                  <a:schemeClr val="tx1"/>
                </a:solidFill>
              </a:rPr>
              <a:t>отразяване</a:t>
            </a:r>
            <a:r>
              <a:rPr lang="ru-RU" sz="76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None/>
            </a:pPr>
            <a:endParaRPr lang="bg-BG" sz="7600" u="sn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sz="7600" dirty="0" smtClean="0">
                <a:solidFill>
                  <a:schemeClr val="tx1"/>
                </a:solidFill>
              </a:rPr>
              <a:t>След </a:t>
            </a:r>
            <a:r>
              <a:rPr lang="ru-RU" sz="7600" dirty="0" err="1" smtClean="0">
                <a:solidFill>
                  <a:schemeClr val="tx1"/>
                </a:solidFill>
              </a:rPr>
              <a:t>прехвърлянето</a:t>
            </a:r>
            <a:r>
              <a:rPr lang="ru-RU" sz="7600" dirty="0" smtClean="0">
                <a:solidFill>
                  <a:schemeClr val="tx1"/>
                </a:solidFill>
              </a:rPr>
              <a:t> </a:t>
            </a:r>
            <a:r>
              <a:rPr lang="ru-RU" sz="7600" b="1" dirty="0" err="1" smtClean="0">
                <a:solidFill>
                  <a:schemeClr val="tx1"/>
                </a:solidFill>
              </a:rPr>
              <a:t>получателят</a:t>
            </a:r>
            <a:r>
              <a:rPr lang="ru-RU" sz="7600" b="1" dirty="0" smtClean="0">
                <a:solidFill>
                  <a:schemeClr val="tx1"/>
                </a:solidFill>
              </a:rPr>
              <a:t> </a:t>
            </a:r>
            <a:r>
              <a:rPr lang="ru-RU" sz="7600" b="1" dirty="0" err="1" smtClean="0">
                <a:solidFill>
                  <a:schemeClr val="tx1"/>
                </a:solidFill>
              </a:rPr>
              <a:t>може</a:t>
            </a:r>
            <a:r>
              <a:rPr lang="ru-RU" sz="7600" b="1" dirty="0" smtClean="0">
                <a:solidFill>
                  <a:schemeClr val="tx1"/>
                </a:solidFill>
              </a:rPr>
              <a:t> да </a:t>
            </a:r>
            <a:r>
              <a:rPr lang="ru-RU" sz="7600" b="1" dirty="0" err="1" smtClean="0">
                <a:solidFill>
                  <a:schemeClr val="tx1"/>
                </a:solidFill>
              </a:rPr>
              <a:t>направи</a:t>
            </a:r>
            <a:r>
              <a:rPr lang="ru-RU" sz="7600" b="1" dirty="0" smtClean="0">
                <a:solidFill>
                  <a:schemeClr val="tx1"/>
                </a:solidFill>
              </a:rPr>
              <a:t> </a:t>
            </a:r>
            <a:r>
              <a:rPr lang="ru-RU" sz="7600" b="1" dirty="0" err="1" smtClean="0">
                <a:solidFill>
                  <a:schemeClr val="tx1"/>
                </a:solidFill>
              </a:rPr>
              <a:t>преоценка</a:t>
            </a:r>
            <a:r>
              <a:rPr lang="ru-RU" sz="7600" b="1" dirty="0" smtClean="0">
                <a:solidFill>
                  <a:schemeClr val="tx1"/>
                </a:solidFill>
              </a:rPr>
              <a:t> </a:t>
            </a:r>
            <a:r>
              <a:rPr lang="ru-RU" sz="7600" dirty="0" smtClean="0">
                <a:solidFill>
                  <a:schemeClr val="tx1"/>
                </a:solidFill>
              </a:rPr>
              <a:t>на актива </a:t>
            </a:r>
            <a:r>
              <a:rPr lang="ru-RU" sz="7600" dirty="0" err="1" smtClean="0">
                <a:solidFill>
                  <a:schemeClr val="tx1"/>
                </a:solidFill>
              </a:rPr>
              <a:t>съгласно</a:t>
            </a:r>
            <a:r>
              <a:rPr lang="ru-RU" sz="7600" dirty="0" smtClean="0">
                <a:solidFill>
                  <a:schemeClr val="tx1"/>
                </a:solidFill>
              </a:rPr>
              <a:t> т. 20.6.9 от ДДС № 20/2004 г. и </a:t>
            </a:r>
            <a:r>
              <a:rPr lang="ru-RU" sz="7600" dirty="0" err="1" smtClean="0">
                <a:solidFill>
                  <a:schemeClr val="tx1"/>
                </a:solidFill>
              </a:rPr>
              <a:t>следва</a:t>
            </a:r>
            <a:r>
              <a:rPr lang="ru-RU" sz="7600" dirty="0" smtClean="0">
                <a:solidFill>
                  <a:schemeClr val="tx1"/>
                </a:solidFill>
              </a:rPr>
              <a:t> да </a:t>
            </a:r>
            <a:r>
              <a:rPr lang="ru-RU" sz="7600" dirty="0" err="1" smtClean="0">
                <a:solidFill>
                  <a:schemeClr val="tx1"/>
                </a:solidFill>
              </a:rPr>
              <a:t>амортизира</a:t>
            </a:r>
            <a:r>
              <a:rPr lang="ru-RU" sz="7600" dirty="0" smtClean="0">
                <a:solidFill>
                  <a:schemeClr val="tx1"/>
                </a:solidFill>
              </a:rPr>
              <a:t> </a:t>
            </a:r>
            <a:r>
              <a:rPr lang="ru-RU" sz="7600" dirty="0" err="1" smtClean="0">
                <a:solidFill>
                  <a:schemeClr val="tx1"/>
                </a:solidFill>
              </a:rPr>
              <a:t>нефинансовия</a:t>
            </a:r>
            <a:r>
              <a:rPr lang="ru-RU" sz="7600" dirty="0" smtClean="0">
                <a:solidFill>
                  <a:schemeClr val="tx1"/>
                </a:solidFill>
              </a:rPr>
              <a:t> </a:t>
            </a:r>
            <a:r>
              <a:rPr lang="ru-RU" sz="7600" dirty="0" err="1" smtClean="0">
                <a:solidFill>
                  <a:schemeClr val="tx1"/>
                </a:solidFill>
              </a:rPr>
              <a:t>дълготраен</a:t>
            </a:r>
            <a:r>
              <a:rPr lang="ru-RU" sz="7600" dirty="0" smtClean="0">
                <a:solidFill>
                  <a:schemeClr val="tx1"/>
                </a:solidFill>
              </a:rPr>
              <a:t> актив в </a:t>
            </a:r>
            <a:r>
              <a:rPr lang="ru-RU" sz="7600" dirty="0" err="1" smtClean="0">
                <a:solidFill>
                  <a:schemeClr val="tx1"/>
                </a:solidFill>
              </a:rPr>
              <a:t>съответствие</a:t>
            </a:r>
            <a:r>
              <a:rPr lang="ru-RU" sz="7600" dirty="0" smtClean="0">
                <a:solidFill>
                  <a:schemeClr val="tx1"/>
                </a:solidFill>
              </a:rPr>
              <a:t> </a:t>
            </a:r>
            <a:r>
              <a:rPr lang="ru-RU" sz="7600" dirty="0" err="1" smtClean="0">
                <a:solidFill>
                  <a:schemeClr val="tx1"/>
                </a:solidFill>
              </a:rPr>
              <a:t>със</a:t>
            </a:r>
            <a:r>
              <a:rPr lang="ru-RU" sz="7600" dirty="0" smtClean="0">
                <a:solidFill>
                  <a:schemeClr val="tx1"/>
                </a:solidFill>
              </a:rPr>
              <a:t> </a:t>
            </a:r>
            <a:r>
              <a:rPr lang="ru-RU" sz="7600" dirty="0" err="1" smtClean="0">
                <a:solidFill>
                  <a:schemeClr val="tx1"/>
                </a:solidFill>
              </a:rPr>
              <a:t>счетоводната</a:t>
            </a:r>
            <a:r>
              <a:rPr lang="ru-RU" sz="7600" dirty="0" smtClean="0">
                <a:solidFill>
                  <a:schemeClr val="tx1"/>
                </a:solidFill>
              </a:rPr>
              <a:t> си политика.</a:t>
            </a:r>
            <a:endParaRPr lang="bg-BG" sz="76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51</a:t>
            </a:fld>
            <a:endParaRPr lang="bg-BG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4294967295"/>
          </p:nvPr>
        </p:nvSpPr>
        <p:spPr>
          <a:xfrm>
            <a:off x="214282" y="357166"/>
            <a:ext cx="8643998" cy="607223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ru-RU" sz="2400" b="1" i="1" dirty="0" smtClean="0">
                <a:solidFill>
                  <a:schemeClr val="tx1"/>
                </a:solidFill>
              </a:rPr>
              <a:t>Важно!</a:t>
            </a:r>
          </a:p>
          <a:p>
            <a:pPr algn="just">
              <a:buNone/>
            </a:pPr>
            <a:endParaRPr lang="ru-RU" sz="2400" b="1" i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    т. 69 от ДДС № 05 от 2016 г. </a:t>
            </a:r>
          </a:p>
          <a:p>
            <a:pPr algn="just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    </a:t>
            </a:r>
            <a:r>
              <a:rPr lang="ru-RU" sz="2400" dirty="0" smtClean="0">
                <a:solidFill>
                  <a:schemeClr val="tx1"/>
                </a:solidFill>
              </a:rPr>
              <a:t>С </a:t>
            </a:r>
            <a:r>
              <a:rPr lang="ru-RU" sz="2400" dirty="0" err="1" smtClean="0">
                <a:solidFill>
                  <a:schemeClr val="tx1"/>
                </a:solidFill>
              </a:rPr>
              <a:t>въвеждането</a:t>
            </a:r>
            <a:r>
              <a:rPr lang="ru-RU" sz="2400" dirty="0" smtClean="0">
                <a:solidFill>
                  <a:schemeClr val="tx1"/>
                </a:solidFill>
              </a:rPr>
              <a:t> на </a:t>
            </a:r>
            <a:r>
              <a:rPr lang="ru-RU" sz="2400" dirty="0" err="1" smtClean="0">
                <a:solidFill>
                  <a:schemeClr val="tx1"/>
                </a:solidFill>
              </a:rPr>
              <a:t>амортизациите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на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нефинансовите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дълготрайни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активи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b="1" i="1" dirty="0" smtClean="0">
                <a:solidFill>
                  <a:schemeClr val="tx1"/>
                </a:solidFill>
              </a:rPr>
              <a:t>не се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извършва</a:t>
            </a:r>
            <a:r>
              <a:rPr lang="ru-RU" sz="2400" b="1" i="1" dirty="0" smtClean="0">
                <a:solidFill>
                  <a:schemeClr val="tx1"/>
                </a:solidFill>
              </a:rPr>
              <a:t>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прекласификация</a:t>
            </a:r>
            <a:r>
              <a:rPr lang="ru-RU" sz="2400" b="1" i="1" dirty="0" smtClean="0">
                <a:solidFill>
                  <a:schemeClr val="tx1"/>
                </a:solidFill>
              </a:rPr>
              <a:t> на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нефинансов</a:t>
            </a:r>
            <a:r>
              <a:rPr lang="ru-RU" sz="2400" b="1" i="1" dirty="0" smtClean="0">
                <a:solidFill>
                  <a:schemeClr val="tx1"/>
                </a:solidFill>
              </a:rPr>
              <a:t>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дълготраен</a:t>
            </a:r>
            <a:r>
              <a:rPr lang="ru-RU" sz="2400" b="1" i="1" dirty="0" smtClean="0">
                <a:solidFill>
                  <a:schemeClr val="tx1"/>
                </a:solidFill>
              </a:rPr>
              <a:t> актив в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краткотраен</a:t>
            </a:r>
            <a:r>
              <a:rPr lang="ru-RU" sz="2400" b="1" i="1" dirty="0" smtClean="0">
                <a:solidFill>
                  <a:schemeClr val="tx1"/>
                </a:solidFill>
              </a:rPr>
              <a:t> актив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поради</a:t>
            </a:r>
            <a:r>
              <a:rPr lang="ru-RU" sz="2400" b="1" i="1" dirty="0" smtClean="0">
                <a:solidFill>
                  <a:schemeClr val="tx1"/>
                </a:solidFill>
              </a:rPr>
              <a:t> спад на </a:t>
            </a:r>
            <a:r>
              <a:rPr lang="ru-RU" sz="2400" b="1" i="1" dirty="0" err="1" smtClean="0">
                <a:solidFill>
                  <a:schemeClr val="tx1"/>
                </a:solidFill>
              </a:rPr>
              <a:t>стойността</a:t>
            </a:r>
            <a:r>
              <a:rPr lang="ru-RU" sz="2400" b="1" i="1" dirty="0" smtClean="0">
                <a:solidFill>
                  <a:schemeClr val="tx1"/>
                </a:solidFill>
              </a:rPr>
              <a:t> под </a:t>
            </a:r>
            <a:r>
              <a:rPr lang="ru-RU" sz="2400" b="1" i="1" dirty="0" err="1" smtClean="0">
                <a:solidFill>
                  <a:schemeClr val="tx1"/>
                </a:solidFill>
              </a:rPr>
              <a:t>прага</a:t>
            </a:r>
            <a:r>
              <a:rPr lang="ru-RU" sz="2400" b="1" i="1" dirty="0" smtClean="0">
                <a:solidFill>
                  <a:schemeClr val="tx1"/>
                </a:solidFill>
              </a:rPr>
              <a:t> на </a:t>
            </a:r>
            <a:r>
              <a:rPr lang="ru-RU" sz="2400" b="1" i="1" dirty="0" err="1" smtClean="0">
                <a:solidFill>
                  <a:schemeClr val="tx1"/>
                </a:solidFill>
              </a:rPr>
              <a:t>същественост</a:t>
            </a:r>
            <a:r>
              <a:rPr lang="ru-RU" sz="2400" b="1" i="1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None/>
            </a:pPr>
            <a:endParaRPr lang="ru-RU" sz="24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     </a:t>
            </a:r>
            <a:r>
              <a:rPr lang="ru-RU" sz="2400" b="1" dirty="0" smtClean="0">
                <a:solidFill>
                  <a:srgbClr val="C00000"/>
                </a:solidFill>
              </a:rPr>
              <a:t>т. 70 от ДДС № 05 от 2016 г.</a:t>
            </a:r>
          </a:p>
          <a:p>
            <a:pPr algn="just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     </a:t>
            </a:r>
            <a:r>
              <a:rPr lang="ru-RU" sz="2400" dirty="0" smtClean="0">
                <a:solidFill>
                  <a:schemeClr val="tx1"/>
                </a:solidFill>
              </a:rPr>
              <a:t>В </a:t>
            </a:r>
            <a:r>
              <a:rPr lang="ru-RU" sz="2400" dirty="0" err="1" smtClean="0">
                <a:solidFill>
                  <a:schemeClr val="tx1"/>
                </a:solidFill>
              </a:rPr>
              <a:t>тази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връзка</a:t>
            </a:r>
            <a:r>
              <a:rPr lang="ru-RU" sz="2400" dirty="0" smtClean="0">
                <a:solidFill>
                  <a:schemeClr val="tx1"/>
                </a:solidFill>
              </a:rPr>
              <a:t>, считано от 01.01.2017 г., </a:t>
            </a:r>
            <a:r>
              <a:rPr lang="ru-RU" sz="2400" dirty="0" err="1" smtClean="0">
                <a:solidFill>
                  <a:schemeClr val="tx1"/>
                </a:solidFill>
              </a:rPr>
              <a:t>разпоредбата</a:t>
            </a:r>
            <a:r>
              <a:rPr lang="ru-RU" sz="2400" dirty="0" smtClean="0">
                <a:solidFill>
                  <a:schemeClr val="tx1"/>
                </a:solidFill>
              </a:rPr>
              <a:t> на т. 16.16.9 от ДДС № 20/2004 г. </a:t>
            </a:r>
            <a:r>
              <a:rPr lang="ru-RU" sz="2400" b="1" dirty="0" smtClean="0">
                <a:solidFill>
                  <a:schemeClr val="tx1"/>
                </a:solidFill>
              </a:rPr>
              <a:t>се </a:t>
            </a:r>
            <a:r>
              <a:rPr lang="ru-RU" sz="2400" b="1" dirty="0" err="1" smtClean="0">
                <a:solidFill>
                  <a:schemeClr val="tx1"/>
                </a:solidFill>
              </a:rPr>
              <a:t>прилага</a:t>
            </a:r>
            <a:r>
              <a:rPr lang="ru-RU" sz="2400" b="1" dirty="0" smtClean="0">
                <a:solidFill>
                  <a:schemeClr val="tx1"/>
                </a:solidFill>
              </a:rPr>
              <a:t> само за </a:t>
            </a:r>
            <a:r>
              <a:rPr lang="ru-RU" sz="2400" b="1" dirty="0" err="1" smtClean="0">
                <a:solidFill>
                  <a:schemeClr val="tx1"/>
                </a:solidFill>
              </a:rPr>
              <a:t>случаите</a:t>
            </a:r>
            <a:r>
              <a:rPr lang="ru-RU" sz="2400" b="1" dirty="0" smtClean="0">
                <a:solidFill>
                  <a:schemeClr val="tx1"/>
                </a:solidFill>
              </a:rPr>
              <a:t>, при </a:t>
            </a:r>
            <a:r>
              <a:rPr lang="ru-RU" sz="2400" b="1" dirty="0" err="1" smtClean="0">
                <a:solidFill>
                  <a:schemeClr val="tx1"/>
                </a:solidFill>
              </a:rPr>
              <a:t>които</a:t>
            </a:r>
            <a:r>
              <a:rPr lang="ru-RU" sz="2400" b="1" dirty="0" smtClean="0">
                <a:solidFill>
                  <a:schemeClr val="tx1"/>
                </a:solidFill>
              </a:rPr>
              <a:t> се </a:t>
            </a:r>
            <a:r>
              <a:rPr lang="ru-RU" sz="2400" b="1" dirty="0" err="1" smtClean="0">
                <a:solidFill>
                  <a:schemeClr val="tx1"/>
                </a:solidFill>
              </a:rPr>
              <a:t>налага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прекласифициране</a:t>
            </a:r>
            <a:r>
              <a:rPr lang="ru-RU" sz="2400" b="1" dirty="0" smtClean="0">
                <a:solidFill>
                  <a:schemeClr val="tx1"/>
                </a:solidFill>
              </a:rPr>
              <a:t> на </a:t>
            </a:r>
            <a:r>
              <a:rPr lang="ru-RU" sz="2400" b="1" dirty="0" err="1" smtClean="0">
                <a:solidFill>
                  <a:schemeClr val="tx1"/>
                </a:solidFill>
              </a:rPr>
              <a:t>краткотраен</a:t>
            </a:r>
            <a:r>
              <a:rPr lang="ru-RU" sz="2400" b="1" dirty="0" smtClean="0">
                <a:solidFill>
                  <a:schemeClr val="tx1"/>
                </a:solidFill>
              </a:rPr>
              <a:t> в </a:t>
            </a:r>
            <a:r>
              <a:rPr lang="ru-RU" sz="2400" b="1" dirty="0" err="1" smtClean="0">
                <a:solidFill>
                  <a:schemeClr val="tx1"/>
                </a:solidFill>
              </a:rPr>
              <a:t>дълготраен</a:t>
            </a:r>
            <a:r>
              <a:rPr lang="ru-RU" sz="2400" b="1" dirty="0" smtClean="0">
                <a:solidFill>
                  <a:schemeClr val="tx1"/>
                </a:solidFill>
              </a:rPr>
              <a:t> актив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поради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трайни</a:t>
            </a:r>
            <a:r>
              <a:rPr lang="ru-RU" sz="2400" b="1" dirty="0" smtClean="0">
                <a:solidFill>
                  <a:schemeClr val="tx1"/>
                </a:solidFill>
              </a:rPr>
              <a:t> и </a:t>
            </a:r>
            <a:r>
              <a:rPr lang="ru-RU" sz="2400" b="1" dirty="0" err="1" smtClean="0">
                <a:solidFill>
                  <a:schemeClr val="tx1"/>
                </a:solidFill>
              </a:rPr>
              <a:t>съществени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промени</a:t>
            </a:r>
            <a:r>
              <a:rPr lang="ru-RU" sz="2400" b="1" dirty="0" smtClean="0">
                <a:solidFill>
                  <a:schemeClr val="tx1"/>
                </a:solidFill>
              </a:rPr>
              <a:t> в </a:t>
            </a:r>
            <a:r>
              <a:rPr lang="ru-RU" sz="2400" b="1" dirty="0" err="1" smtClean="0">
                <a:solidFill>
                  <a:schemeClr val="tx1"/>
                </a:solidFill>
              </a:rPr>
              <a:t>стойността</a:t>
            </a:r>
            <a:r>
              <a:rPr lang="ru-RU" sz="2400" b="1" dirty="0" smtClean="0">
                <a:solidFill>
                  <a:schemeClr val="tx1"/>
                </a:solidFill>
              </a:rPr>
              <a:t> на </a:t>
            </a:r>
            <a:r>
              <a:rPr lang="ru-RU" sz="2400" b="1" dirty="0" err="1" smtClean="0">
                <a:solidFill>
                  <a:schemeClr val="tx1"/>
                </a:solidFill>
              </a:rPr>
              <a:t>съответните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активи</a:t>
            </a:r>
            <a:r>
              <a:rPr lang="ru-RU" sz="2400" b="1" dirty="0" smtClean="0">
                <a:solidFill>
                  <a:schemeClr val="tx1"/>
                </a:solidFill>
              </a:rPr>
              <a:t>. </a:t>
            </a:r>
            <a:r>
              <a:rPr lang="en-US" sz="2400" b="1" dirty="0" smtClean="0">
                <a:solidFill>
                  <a:schemeClr val="tx1"/>
                </a:solidFill>
              </a:rPr>
              <a:t>(</a:t>
            </a:r>
            <a:r>
              <a:rPr lang="bg-BG" sz="2400" b="1" dirty="0" smtClean="0">
                <a:solidFill>
                  <a:schemeClr val="tx1"/>
                </a:solidFill>
              </a:rPr>
              <a:t>р-л 2/р-л 3</a:t>
            </a:r>
            <a:r>
              <a:rPr lang="en-US" sz="2400" b="1" dirty="0" smtClean="0">
                <a:solidFill>
                  <a:schemeClr val="tx1"/>
                </a:solidFill>
              </a:rPr>
              <a:t>)</a:t>
            </a:r>
            <a:r>
              <a:rPr lang="bg-BG" sz="2400" b="1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None/>
            </a:pPr>
            <a:endParaRPr lang="bg-BG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52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78647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endParaRPr lang="bg-BG" sz="2800" b="1" dirty="0" smtClean="0"/>
          </a:p>
          <a:p>
            <a:pPr lvl="0">
              <a:buNone/>
            </a:pPr>
            <a:r>
              <a:rPr lang="bg-BG" sz="3600" b="1" dirty="0" smtClean="0"/>
              <a:t>  </a:t>
            </a:r>
          </a:p>
          <a:p>
            <a:pPr lvl="0">
              <a:buNone/>
            </a:pPr>
            <a:endParaRPr lang="bg-BG" sz="3600" b="1" dirty="0" smtClean="0"/>
          </a:p>
          <a:p>
            <a:pPr lvl="0">
              <a:buNone/>
            </a:pPr>
            <a:endParaRPr lang="bg-BG" sz="11200" b="1" dirty="0" smtClean="0"/>
          </a:p>
          <a:p>
            <a:pPr lvl="0">
              <a:buNone/>
            </a:pPr>
            <a:r>
              <a:rPr lang="bg-BG" sz="11200" b="1" i="1" dirty="0" smtClean="0"/>
              <a:t>    Промени в амортизационния план при наличие на събития по т. 6.5 от СС 4 </a:t>
            </a:r>
            <a:r>
              <a:rPr lang="bg-BG" sz="11200" i="1" dirty="0" smtClean="0"/>
              <a:t>Отчитане на амортизации.</a:t>
            </a:r>
          </a:p>
          <a:p>
            <a:pPr lvl="0">
              <a:buNone/>
            </a:pPr>
            <a:endParaRPr lang="bg-BG" sz="11200" i="1" dirty="0" smtClean="0"/>
          </a:p>
          <a:p>
            <a:pPr>
              <a:buNone/>
            </a:pPr>
            <a:r>
              <a:rPr lang="bg-BG" sz="11200" i="1" dirty="0" smtClean="0"/>
              <a:t>     Наличие на събития – основен ремонт, подобрения, модернизация, реконструкция, </a:t>
            </a:r>
            <a:r>
              <a:rPr lang="bg-BG" sz="11200" i="1" dirty="0" err="1" smtClean="0"/>
              <a:t>обезценка</a:t>
            </a:r>
            <a:r>
              <a:rPr lang="bg-BG" sz="11200" i="1" dirty="0" smtClean="0"/>
              <a:t>, преоценка, промяна на срока на годност, промяна на метода на амортизация, промяна на остатъчната стойност.</a:t>
            </a:r>
          </a:p>
          <a:p>
            <a:pPr>
              <a:buNone/>
            </a:pPr>
            <a:r>
              <a:rPr lang="bg-BG" sz="11200" i="1" dirty="0" smtClean="0"/>
              <a:t>     Пример за промяна при основен ремонт на нефинансов актив. Извод и заключение.</a:t>
            </a:r>
          </a:p>
          <a:p>
            <a:pPr>
              <a:buNone/>
            </a:pPr>
            <a:endParaRPr lang="bg-BG" sz="11200" i="1" dirty="0" smtClean="0"/>
          </a:p>
          <a:p>
            <a:pPr>
              <a:buNone/>
            </a:pPr>
            <a:endParaRPr lang="bg-BG" sz="11200" dirty="0" smtClean="0"/>
          </a:p>
          <a:p>
            <a:pPr algn="just">
              <a:buNone/>
            </a:pPr>
            <a:endParaRPr lang="bg-BG" sz="11200" b="1" dirty="0" smtClean="0"/>
          </a:p>
          <a:p>
            <a:pPr algn="just">
              <a:buNone/>
            </a:pPr>
            <a:endParaRPr lang="bg-BG" sz="11200" i="1" dirty="0" smtClean="0"/>
          </a:p>
          <a:p>
            <a:pPr algn="just">
              <a:buNone/>
            </a:pPr>
            <a:r>
              <a:rPr lang="bg-BG" sz="11200" b="1" dirty="0" smtClean="0"/>
              <a:t> </a:t>
            </a:r>
            <a:endParaRPr lang="bg-BG" sz="1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53</a:t>
            </a:fld>
            <a:endParaRPr lang="bg-BG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58008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bg-BG" sz="2400" b="1" u="sng" dirty="0" smtClean="0"/>
              <a:t>Наличие на събития съгласно т. 6.5 от СС 4 </a:t>
            </a:r>
            <a:r>
              <a:rPr lang="bg-BG" sz="2400" b="1" i="1" u="sng" dirty="0" smtClean="0"/>
              <a:t>Отчитане на амортизации</a:t>
            </a:r>
            <a:r>
              <a:rPr lang="bg-BG" sz="2400" b="1" u="sng" dirty="0" smtClean="0"/>
              <a:t>:</a:t>
            </a:r>
          </a:p>
          <a:p>
            <a:pPr>
              <a:buNone/>
            </a:pPr>
            <a:r>
              <a:rPr lang="bg-BG" sz="2400" b="1" dirty="0" smtClean="0"/>
              <a:t>т. </a:t>
            </a:r>
            <a:r>
              <a:rPr lang="bg-BG" sz="2400" b="1" dirty="0" smtClean="0">
                <a:solidFill>
                  <a:schemeClr val="tx1"/>
                </a:solidFill>
              </a:rPr>
              <a:t>6.5</a:t>
            </a:r>
            <a:r>
              <a:rPr lang="bg-BG" sz="2400" dirty="0" smtClean="0">
                <a:solidFill>
                  <a:schemeClr val="tx1"/>
                </a:solidFill>
              </a:rPr>
              <a:t>. Промени в отчитането на амортизациите се правят по изключение и могат да произтичат от:</a:t>
            </a:r>
          </a:p>
          <a:p>
            <a:pPr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     а)</a:t>
            </a:r>
            <a:r>
              <a:rPr lang="bg-BG" sz="2400" dirty="0" smtClean="0">
                <a:solidFill>
                  <a:schemeClr val="tx1"/>
                </a:solidFill>
              </a:rPr>
              <a:t> определяне на </a:t>
            </a:r>
            <a:r>
              <a:rPr lang="bg-BG" sz="2400" b="1" u="sng" dirty="0" smtClean="0">
                <a:solidFill>
                  <a:schemeClr val="tx1"/>
                </a:solidFill>
              </a:rPr>
              <a:t>нов метод </a:t>
            </a:r>
            <a:r>
              <a:rPr lang="bg-BG" sz="2400" dirty="0" smtClean="0">
                <a:solidFill>
                  <a:schemeClr val="tx1"/>
                </a:solidFill>
              </a:rPr>
              <a:t>за амортизация на група от сходни </a:t>
            </a:r>
            <a:r>
              <a:rPr lang="bg-BG" sz="2400" dirty="0" err="1" smtClean="0">
                <a:solidFill>
                  <a:schemeClr val="tx1"/>
                </a:solidFill>
              </a:rPr>
              <a:t>амортизируеми</a:t>
            </a:r>
            <a:r>
              <a:rPr lang="bg-BG" sz="2400" dirty="0" smtClean="0">
                <a:solidFill>
                  <a:schemeClr val="tx1"/>
                </a:solidFill>
              </a:rPr>
              <a:t> активи - при промяна в очаквания модел на икономическите ползи;</a:t>
            </a:r>
            <a:r>
              <a:rPr lang="bg-BG" sz="2400" b="1" dirty="0" smtClean="0">
                <a:solidFill>
                  <a:schemeClr val="tx1"/>
                </a:solidFill>
              </a:rPr>
              <a:t>               </a:t>
            </a:r>
          </a:p>
          <a:p>
            <a:pPr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     б)</a:t>
            </a:r>
            <a:r>
              <a:rPr lang="bg-BG" sz="2400" dirty="0" smtClean="0">
                <a:solidFill>
                  <a:schemeClr val="tx1"/>
                </a:solidFill>
              </a:rPr>
              <a:t> определяне на </a:t>
            </a:r>
            <a:r>
              <a:rPr lang="bg-BG" sz="2400" b="1" u="sng" dirty="0" smtClean="0">
                <a:solidFill>
                  <a:schemeClr val="tx1"/>
                </a:solidFill>
              </a:rPr>
              <a:t>нов срок на годност </a:t>
            </a:r>
            <a:r>
              <a:rPr lang="bg-BG" sz="2400" dirty="0" smtClean="0">
                <a:solidFill>
                  <a:schemeClr val="tx1"/>
                </a:solidFill>
              </a:rPr>
              <a:t>- при промяна в параметрите, които предприятието е взело предвид при определяне на първоначалния срок на годност;</a:t>
            </a:r>
          </a:p>
          <a:p>
            <a:pPr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      в)</a:t>
            </a:r>
            <a:r>
              <a:rPr lang="bg-BG" sz="2400" dirty="0" smtClean="0">
                <a:solidFill>
                  <a:schemeClr val="tx1"/>
                </a:solidFill>
              </a:rPr>
              <a:t> </a:t>
            </a:r>
            <a:r>
              <a:rPr lang="bg-BG" sz="2400" b="1" u="sng" dirty="0" smtClean="0">
                <a:solidFill>
                  <a:schemeClr val="tx1"/>
                </a:solidFill>
              </a:rPr>
              <a:t>изменения</a:t>
            </a:r>
            <a:r>
              <a:rPr lang="bg-BG" sz="2400" u="sng" dirty="0" smtClean="0">
                <a:solidFill>
                  <a:schemeClr val="tx1"/>
                </a:solidFill>
              </a:rPr>
              <a:t> </a:t>
            </a:r>
            <a:r>
              <a:rPr lang="bg-BG" sz="2400" b="1" u="sng" dirty="0" smtClean="0">
                <a:solidFill>
                  <a:schemeClr val="tx1"/>
                </a:solidFill>
              </a:rPr>
              <a:t>в отчетната стойност </a:t>
            </a:r>
            <a:r>
              <a:rPr lang="bg-BG" sz="2400" dirty="0" smtClean="0">
                <a:solidFill>
                  <a:schemeClr val="tx1"/>
                </a:solidFill>
              </a:rPr>
              <a:t>на налични </a:t>
            </a:r>
            <a:r>
              <a:rPr lang="bg-BG" sz="2400" dirty="0" err="1" smtClean="0">
                <a:solidFill>
                  <a:schemeClr val="tx1"/>
                </a:solidFill>
              </a:rPr>
              <a:t>амортизируеми</a:t>
            </a:r>
            <a:r>
              <a:rPr lang="bg-BG" sz="2400" dirty="0" smtClean="0">
                <a:solidFill>
                  <a:schemeClr val="tx1"/>
                </a:solidFill>
              </a:rPr>
              <a:t> активи, които могат да бъдат:</a:t>
            </a:r>
          </a:p>
          <a:p>
            <a:pPr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- </a:t>
            </a:r>
            <a:r>
              <a:rPr lang="bg-BG" sz="2400" b="1" dirty="0" smtClean="0">
                <a:solidFill>
                  <a:schemeClr val="tx1"/>
                </a:solidFill>
              </a:rPr>
              <a:t>увеличения на отчетната стойност </a:t>
            </a:r>
            <a:r>
              <a:rPr lang="bg-BG" sz="2400" dirty="0" smtClean="0">
                <a:solidFill>
                  <a:schemeClr val="tx1"/>
                </a:solidFill>
              </a:rPr>
              <a:t>от извършени от предприятието подобрения, и/или</a:t>
            </a:r>
          </a:p>
          <a:p>
            <a:pPr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- </a:t>
            </a:r>
            <a:r>
              <a:rPr lang="bg-BG" sz="2400" b="1" dirty="0" smtClean="0">
                <a:solidFill>
                  <a:schemeClr val="tx1"/>
                </a:solidFill>
              </a:rPr>
              <a:t>увеличения или намаления на отчетната стойност </a:t>
            </a:r>
            <a:r>
              <a:rPr lang="bg-BG" sz="2400" dirty="0" smtClean="0">
                <a:solidFill>
                  <a:schemeClr val="tx1"/>
                </a:solidFill>
              </a:rPr>
              <a:t>по реда на друг счетоводен стандарт;</a:t>
            </a:r>
          </a:p>
          <a:p>
            <a:pPr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     г)</a:t>
            </a:r>
            <a:r>
              <a:rPr lang="bg-BG" sz="2400" dirty="0" smtClean="0">
                <a:solidFill>
                  <a:schemeClr val="tx1"/>
                </a:solidFill>
              </a:rPr>
              <a:t> определяне на </a:t>
            </a:r>
            <a:r>
              <a:rPr lang="bg-BG" sz="2400" b="1" u="sng" dirty="0" smtClean="0">
                <a:solidFill>
                  <a:schemeClr val="tx1"/>
                </a:solidFill>
              </a:rPr>
              <a:t>нова остатъчна стойност </a:t>
            </a:r>
            <a:r>
              <a:rPr lang="bg-BG" sz="2400" dirty="0" smtClean="0">
                <a:solidFill>
                  <a:schemeClr val="tx1"/>
                </a:solidFill>
              </a:rPr>
              <a:t>- при промяна в параметрите, които предприятието е взело предвид при определяне на първоначалната остатъчна стойност.</a:t>
            </a:r>
          </a:p>
          <a:p>
            <a:pPr>
              <a:buNone/>
            </a:pPr>
            <a:endParaRPr lang="bg-BG" sz="2400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54</a:t>
            </a:fld>
            <a:endParaRPr lang="bg-BG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85720" y="142852"/>
            <a:ext cx="8686800" cy="657229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bg-BG" sz="2600" i="1" dirty="0" smtClean="0"/>
              <a:t>     Пример:</a:t>
            </a:r>
            <a:endParaRPr lang="bg-BG" sz="2000" i="1" dirty="0" smtClean="0"/>
          </a:p>
          <a:p>
            <a:pPr algn="just">
              <a:buNone/>
            </a:pPr>
            <a:r>
              <a:rPr lang="bg-BG" sz="2000" dirty="0" smtClean="0"/>
              <a:t>     В случай, че през годината е извършен основен ремонт </a:t>
            </a:r>
            <a:r>
              <a:rPr lang="bg-BG" sz="2000" b="1" dirty="0" smtClean="0"/>
              <a:t>(</a:t>
            </a:r>
            <a:r>
              <a:rPr lang="bg-BG" sz="2000" b="1" i="1" dirty="0" smtClean="0"/>
              <a:t>например</a:t>
            </a:r>
            <a:r>
              <a:rPr lang="bg-BG" sz="2000" b="1" dirty="0" smtClean="0"/>
              <a:t> </a:t>
            </a:r>
            <a:r>
              <a:rPr lang="bg-BG" sz="2000" b="1" i="1" dirty="0" smtClean="0"/>
              <a:t>през</a:t>
            </a:r>
            <a:r>
              <a:rPr lang="bg-BG" sz="2000" b="1" dirty="0" smtClean="0"/>
              <a:t> </a:t>
            </a:r>
            <a:r>
              <a:rPr lang="bg-BG" sz="2000" b="1" i="1" dirty="0" smtClean="0"/>
              <a:t>месец юни 2022 г.) </a:t>
            </a:r>
            <a:r>
              <a:rPr lang="bg-BG" sz="2000" dirty="0" smtClean="0"/>
              <a:t>от месец юли 2022 г. се прави промяна в амортизационния план. </a:t>
            </a:r>
            <a:r>
              <a:rPr lang="bg-BG" sz="2000" b="1" dirty="0" smtClean="0"/>
              <a:t>С цел математическа точност на изчисленията в годишната амортизационна квота, се прилага следната спомагателна таблица, като една година (12 месеца) се приравнява на коефициент единица</a:t>
            </a:r>
            <a:r>
              <a:rPr lang="bg-BG" sz="2000" dirty="0" smtClean="0"/>
              <a:t>. </a:t>
            </a:r>
          </a:p>
          <a:p>
            <a:r>
              <a:rPr lang="bg-BG" sz="2000" dirty="0" smtClean="0"/>
              <a:t>12 месеца = 1</a:t>
            </a:r>
          </a:p>
          <a:p>
            <a:r>
              <a:rPr lang="bg-BG" sz="2000" dirty="0" smtClean="0"/>
              <a:t>11 месеца = 11:12 = 0,92</a:t>
            </a:r>
          </a:p>
          <a:p>
            <a:r>
              <a:rPr lang="bg-BG" sz="2000" dirty="0" smtClean="0"/>
              <a:t>10 месеца = 10:12 = 0,83</a:t>
            </a:r>
          </a:p>
          <a:p>
            <a:r>
              <a:rPr lang="bg-BG" sz="2000" dirty="0" smtClean="0"/>
              <a:t>9 месеца = 9:12 = 0,75</a:t>
            </a:r>
          </a:p>
          <a:p>
            <a:r>
              <a:rPr lang="bg-BG" sz="2000" dirty="0" smtClean="0"/>
              <a:t>8 месеца = 8:12 = 0,67</a:t>
            </a:r>
          </a:p>
          <a:p>
            <a:r>
              <a:rPr lang="bg-BG" sz="2000" dirty="0" smtClean="0"/>
              <a:t>7 месеца = 7:12 = 0,58</a:t>
            </a:r>
          </a:p>
          <a:p>
            <a:r>
              <a:rPr lang="bg-BG" sz="2000" b="1" dirty="0" smtClean="0"/>
              <a:t>6 месеца = 6:12 = 0,50</a:t>
            </a:r>
            <a:endParaRPr lang="bg-BG" sz="2000" dirty="0" smtClean="0"/>
          </a:p>
          <a:p>
            <a:r>
              <a:rPr lang="bg-BG" sz="2000" dirty="0" smtClean="0"/>
              <a:t>5 месеца = 5:12 = 0,42</a:t>
            </a:r>
          </a:p>
          <a:p>
            <a:r>
              <a:rPr lang="bg-BG" sz="2000" dirty="0" smtClean="0"/>
              <a:t>4 месеца = 4:12 = 0,33</a:t>
            </a:r>
          </a:p>
          <a:p>
            <a:r>
              <a:rPr lang="bg-BG" sz="2000" dirty="0" smtClean="0"/>
              <a:t>3 месеца = 3:12 = 0,25</a:t>
            </a:r>
          </a:p>
          <a:p>
            <a:r>
              <a:rPr lang="bg-BG" sz="2000" dirty="0" smtClean="0"/>
              <a:t>2 месеца = 2:12 = 0,17</a:t>
            </a:r>
          </a:p>
          <a:p>
            <a:r>
              <a:rPr lang="bg-BG" sz="2000" dirty="0" smtClean="0"/>
              <a:t>1 месец = 1:12 = 0,08</a:t>
            </a:r>
          </a:p>
          <a:p>
            <a:pPr>
              <a:buNone/>
            </a:pPr>
            <a:endParaRPr lang="en-US" sz="20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55</a:t>
            </a:fld>
            <a:endParaRPr lang="bg-BG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bg-BG" i="1" dirty="0" smtClean="0"/>
              <a:t>Пример:</a:t>
            </a:r>
          </a:p>
          <a:p>
            <a:pPr>
              <a:buNone/>
            </a:pPr>
            <a:endParaRPr lang="bg-BG" i="1" dirty="0" smtClean="0"/>
          </a:p>
          <a:p>
            <a:pPr algn="just">
              <a:buNone/>
            </a:pPr>
            <a:r>
              <a:rPr lang="bg-BG" i="1" dirty="0" smtClean="0"/>
              <a:t>Наличие на събитие за промяна на амортизационния план: Отчетната стойност на ДМА през 2021 г. е 2000 лв. Извършен основен ремонт на ДМА през юни 2022 г. за 1800 лв.</a:t>
            </a:r>
          </a:p>
          <a:p>
            <a:pPr algn="just">
              <a:buNone/>
            </a:pPr>
            <a:endParaRPr lang="bg-BG" dirty="0" smtClean="0"/>
          </a:p>
          <a:p>
            <a:pPr algn="just">
              <a:buNone/>
            </a:pPr>
            <a:r>
              <a:rPr lang="bg-BG" b="1" i="1" dirty="0" smtClean="0"/>
              <a:t>Отчетната стойност на актива:  </a:t>
            </a:r>
            <a:r>
              <a:rPr lang="bg-BG" dirty="0" smtClean="0"/>
              <a:t>от м. юли 2022 г. се увеличава от 2000 лв. на </a:t>
            </a:r>
            <a:r>
              <a:rPr lang="bg-BG" b="1" dirty="0" smtClean="0"/>
              <a:t>3800  </a:t>
            </a:r>
            <a:r>
              <a:rPr lang="en-US" b="1" dirty="0" smtClean="0"/>
              <a:t>(</a:t>
            </a:r>
            <a:r>
              <a:rPr lang="bg-BG" b="1" dirty="0" smtClean="0"/>
              <a:t>2000 + 1800</a:t>
            </a:r>
            <a:r>
              <a:rPr lang="en-US" b="1" dirty="0" smtClean="0"/>
              <a:t>)  </a:t>
            </a:r>
            <a:r>
              <a:rPr lang="bg-BG" dirty="0" smtClean="0"/>
              <a:t>(</a:t>
            </a:r>
            <a:r>
              <a:rPr lang="bg-BG" dirty="0" err="1" smtClean="0"/>
              <a:t>Дт</a:t>
            </a:r>
            <a:r>
              <a:rPr lang="bg-BG" dirty="0" smtClean="0"/>
              <a:t> с/</a:t>
            </a:r>
            <a:r>
              <a:rPr lang="bg-BG" dirty="0" err="1" smtClean="0"/>
              <a:t>ка</a:t>
            </a:r>
            <a:r>
              <a:rPr lang="bg-BG" dirty="0" smtClean="0"/>
              <a:t> 203./Кт с/</a:t>
            </a:r>
            <a:r>
              <a:rPr lang="bg-BG" dirty="0" err="1" smtClean="0"/>
              <a:t>ка</a:t>
            </a:r>
            <a:r>
              <a:rPr lang="bg-BG" dirty="0" smtClean="0"/>
              <a:t> 2071); </a:t>
            </a:r>
          </a:p>
          <a:p>
            <a:pPr algn="just">
              <a:buNone/>
            </a:pPr>
            <a:r>
              <a:rPr lang="bg-BG" b="1" i="1" dirty="0" smtClean="0"/>
              <a:t>Остатъчната стойност:</a:t>
            </a:r>
            <a:r>
              <a:rPr lang="bg-BG" dirty="0" smtClean="0"/>
              <a:t> увеличава се от м. юли 2022 г. от 200 лв. на 380 (10 % от 3800);</a:t>
            </a:r>
          </a:p>
          <a:p>
            <a:pPr algn="just">
              <a:buNone/>
            </a:pPr>
            <a:r>
              <a:rPr lang="bg-BG" b="1" i="1" dirty="0" err="1" smtClean="0"/>
              <a:t>Амортизируемата</a:t>
            </a:r>
            <a:r>
              <a:rPr lang="bg-BG" b="1" i="1" dirty="0" smtClean="0"/>
              <a:t> стойност от м. юли за 2022 г</a:t>
            </a:r>
            <a:r>
              <a:rPr lang="bg-BG" b="1" dirty="0" smtClean="0"/>
              <a:t>. </a:t>
            </a:r>
            <a:r>
              <a:rPr lang="bg-BG" dirty="0" smtClean="0"/>
              <a:t>е: 3800  – 380 – 540 (360 + 180) = </a:t>
            </a:r>
            <a:r>
              <a:rPr lang="bg-BG" b="1" dirty="0" smtClean="0"/>
              <a:t>2880</a:t>
            </a:r>
            <a:r>
              <a:rPr lang="bg-BG" dirty="0" smtClean="0"/>
              <a:t> </a:t>
            </a:r>
            <a:r>
              <a:rPr lang="en-US" dirty="0" smtClean="0"/>
              <a:t>(</a:t>
            </a:r>
            <a:r>
              <a:rPr lang="bg-BG" dirty="0" smtClean="0"/>
              <a:t>нова </a:t>
            </a:r>
            <a:r>
              <a:rPr lang="bg-BG" dirty="0" err="1" smtClean="0"/>
              <a:t>отч</a:t>
            </a:r>
            <a:r>
              <a:rPr lang="bg-BG" dirty="0" smtClean="0"/>
              <a:t>. ст. – нова </a:t>
            </a:r>
            <a:r>
              <a:rPr lang="bg-BG" dirty="0" err="1" smtClean="0"/>
              <a:t>остат</a:t>
            </a:r>
            <a:r>
              <a:rPr lang="bg-BG" dirty="0" smtClean="0"/>
              <a:t>. ст. – </a:t>
            </a:r>
            <a:r>
              <a:rPr lang="bg-BG" dirty="0" err="1" smtClean="0"/>
              <a:t>акум</a:t>
            </a:r>
            <a:r>
              <a:rPr lang="bg-BG" dirty="0" smtClean="0"/>
              <a:t>. </a:t>
            </a:r>
            <a:r>
              <a:rPr lang="bg-BG" dirty="0" err="1" smtClean="0"/>
              <a:t>аморт</a:t>
            </a:r>
            <a:r>
              <a:rPr lang="bg-BG" dirty="0" smtClean="0"/>
              <a:t>. до промяната</a:t>
            </a:r>
            <a:r>
              <a:rPr lang="en-US" dirty="0" smtClean="0"/>
              <a:t>)</a:t>
            </a:r>
            <a:r>
              <a:rPr lang="bg-BG" dirty="0" smtClean="0"/>
              <a:t>;</a:t>
            </a:r>
          </a:p>
          <a:p>
            <a:pPr algn="just">
              <a:buNone/>
            </a:pPr>
            <a:r>
              <a:rPr lang="bg-BG" b="1" i="1" dirty="0" smtClean="0"/>
              <a:t>Срокът на годност: </a:t>
            </a:r>
            <a:r>
              <a:rPr lang="bg-BG" dirty="0" smtClean="0"/>
              <a:t>в случая не е променен, но може да бъде променен от постоянната работна група, назначена със заповед на ръководителя (съгласно т. 7.2 и т. 7.3 от СС 4 Отчитане на амортизациите), която проследява движението на ДМА и периодически преразглежда метода на амортизация и срока на годност. </a:t>
            </a:r>
            <a:r>
              <a:rPr lang="en-US" dirty="0" smtClean="0"/>
              <a:t>(</a:t>
            </a:r>
            <a:r>
              <a:rPr lang="bg-BG" dirty="0" smtClean="0"/>
              <a:t>срок на годност </a:t>
            </a:r>
            <a:r>
              <a:rPr lang="bg-BG" b="1" dirty="0" smtClean="0"/>
              <a:t>5 г. – 1,5 изминали = 3,5 г.</a:t>
            </a:r>
            <a:r>
              <a:rPr lang="en-US" dirty="0" smtClean="0"/>
              <a:t>)</a:t>
            </a:r>
            <a:r>
              <a:rPr lang="bg-BG" dirty="0" smtClean="0"/>
              <a:t>;</a:t>
            </a:r>
          </a:p>
          <a:p>
            <a:pPr algn="just">
              <a:buNone/>
            </a:pPr>
            <a:r>
              <a:rPr lang="bg-BG" b="1" i="1" dirty="0" smtClean="0"/>
              <a:t>Амортизационната норма:  </a:t>
            </a:r>
            <a:r>
              <a:rPr lang="bg-BG" b="1" dirty="0" smtClean="0"/>
              <a:t>100 : 3,5 г. = 28,6 %;</a:t>
            </a:r>
          </a:p>
          <a:p>
            <a:pPr algn="just">
              <a:buNone/>
            </a:pPr>
            <a:r>
              <a:rPr lang="bg-BG" b="1" i="1" dirty="0" smtClean="0"/>
              <a:t>ГАК</a:t>
            </a:r>
            <a:r>
              <a:rPr lang="bg-BG" b="1" dirty="0" smtClean="0"/>
              <a:t> : 28,6% х 2880 = 823 лв.  </a:t>
            </a:r>
            <a:r>
              <a:rPr lang="bg-BG" dirty="0" smtClean="0"/>
              <a:t>- </a:t>
            </a:r>
            <a:r>
              <a:rPr lang="bg-BG" dirty="0" err="1" smtClean="0"/>
              <a:t>аморт</a:t>
            </a:r>
            <a:r>
              <a:rPr lang="bg-BG" dirty="0" smtClean="0"/>
              <a:t>. норма  х  </a:t>
            </a:r>
            <a:r>
              <a:rPr lang="bg-BG" dirty="0" err="1" smtClean="0"/>
              <a:t>амортизируема</a:t>
            </a:r>
            <a:r>
              <a:rPr lang="bg-BG" dirty="0" smtClean="0"/>
              <a:t> ст.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56</a:t>
            </a:fld>
            <a:endParaRPr lang="bg-BG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</p:nvPr>
        </p:nvGraphicFramePr>
        <p:xfrm>
          <a:off x="304800" y="214290"/>
          <a:ext cx="8686800" cy="6514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"/>
                <a:gridCol w="868680"/>
                <a:gridCol w="868680"/>
                <a:gridCol w="868680"/>
                <a:gridCol w="868680"/>
                <a:gridCol w="709618"/>
                <a:gridCol w="857256"/>
                <a:gridCol w="928694"/>
                <a:gridCol w="928694"/>
                <a:gridCol w="919138"/>
              </a:tblGrid>
              <a:tr h="20021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ни</a:t>
                      </a:r>
                      <a:endParaRPr lang="bg-BG" sz="1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800" b="1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Срок </a:t>
                      </a:r>
                      <a:r>
                        <a:rPr lang="bg-BG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r>
                        <a:rPr lang="bg-BG" sz="1800" b="1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bg-BG" sz="1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ност</a:t>
                      </a:r>
                      <a:endParaRPr lang="bg-BG" sz="1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800" b="1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От-</a:t>
                      </a:r>
                      <a:endParaRPr lang="bg-BG" sz="1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</a:t>
                      </a:r>
                      <a:r>
                        <a:rPr lang="bg-BG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 стой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ност</a:t>
                      </a:r>
                      <a:endParaRPr lang="bg-BG" sz="1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800" b="1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Оста</a:t>
                      </a:r>
                      <a:endParaRPr lang="bg-BG" sz="1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тъч. ст.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800" b="1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Амор</a:t>
                      </a:r>
                      <a:endParaRPr lang="bg-BG" sz="1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тизи</a:t>
                      </a:r>
                      <a:endParaRPr lang="bg-BG" sz="1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руема</a:t>
                      </a:r>
                      <a:r>
                        <a:rPr lang="bg-BG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стой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ност</a:t>
                      </a:r>
                      <a:endParaRPr lang="bg-BG" sz="1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800" b="1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ГАН</a:t>
                      </a:r>
                      <a:endParaRPr lang="bg-BG" sz="1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800" b="1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ГАК</a:t>
                      </a:r>
                      <a:endParaRPr lang="bg-BG" sz="1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800" b="1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Аку</a:t>
                      </a:r>
                      <a:endParaRPr lang="bg-BG" sz="1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му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r>
                        <a:rPr lang="bg-BG" sz="1800" b="1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амор</a:t>
                      </a:r>
                      <a:r>
                        <a:rPr lang="bg-BG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 01.</a:t>
                      </a:r>
                      <a:r>
                        <a:rPr lang="bg-BG" sz="1800" b="1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r>
                        <a:rPr lang="bg-BG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800" b="1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Акуму</a:t>
                      </a:r>
                      <a:endParaRPr lang="bg-BG" sz="1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лирана</a:t>
                      </a:r>
                      <a:r>
                        <a:rPr lang="bg-BG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bg-BG" sz="1800" b="1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аморти</a:t>
                      </a:r>
                      <a:endParaRPr lang="bg-BG" sz="1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зация</a:t>
                      </a:r>
                      <a:r>
                        <a:rPr lang="bg-BG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към 31.12.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800" b="1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Балан</a:t>
                      </a:r>
                      <a:endParaRPr lang="bg-BG" sz="1800" b="1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сова</a:t>
                      </a:r>
                      <a:endParaRPr lang="bg-BG" sz="1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стой-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ност</a:t>
                      </a:r>
                      <a:endParaRPr lang="bg-BG" sz="1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81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i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i="1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i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i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i="1" dirty="0">
                          <a:latin typeface="Times New Roman"/>
                          <a:ea typeface="Times New Roman"/>
                          <a:cs typeface="Times New Roman"/>
                        </a:rPr>
                        <a:t>5=3-4-9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i="1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i="1" dirty="0">
                          <a:latin typeface="Times New Roman"/>
                          <a:ea typeface="Times New Roman"/>
                          <a:cs typeface="Times New Roman"/>
                        </a:rPr>
                        <a:t>7=5х6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i="1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i="1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i="1" dirty="0">
                          <a:latin typeface="Times New Roman"/>
                          <a:ea typeface="Times New Roman"/>
                          <a:cs typeface="Times New Roman"/>
                        </a:rPr>
                        <a:t>10=3-9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66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2021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2000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1800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360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360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1640</a:t>
                      </a:r>
                    </a:p>
                  </a:txBody>
                  <a:tcPr marL="68580" marR="68580" marT="0" marB="0"/>
                </a:tc>
              </a:tr>
              <a:tr h="9201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2022- </a:t>
                      </a:r>
                      <a:r>
                        <a:rPr lang="bg-BG" sz="1800" b="1" dirty="0">
                          <a:latin typeface="Times New Roman"/>
                          <a:ea typeface="Times New Roman"/>
                          <a:cs typeface="Times New Roman"/>
                        </a:rPr>
                        <a:t>от </a:t>
                      </a:r>
                      <a:r>
                        <a:rPr lang="bg-BG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01 -06</a:t>
                      </a:r>
                      <a:endParaRPr lang="bg-BG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latin typeface="Times New Roman"/>
                          <a:ea typeface="Times New Roman"/>
                          <a:cs typeface="Times New Roman"/>
                        </a:rPr>
                        <a:t>2000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latin typeface="Times New Roman"/>
                          <a:ea typeface="Times New Roman"/>
                          <a:cs typeface="Times New Roman"/>
                        </a:rPr>
                        <a:t>1800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latin typeface="Times New Roman"/>
                          <a:ea typeface="Times New Roman"/>
                          <a:cs typeface="Times New Roman"/>
                        </a:rPr>
                        <a:t>10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bg-BG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20х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bg-BG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,5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bg-BG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latin typeface="Times New Roman"/>
                          <a:ea typeface="Times New Roman"/>
                          <a:cs typeface="Times New Roman"/>
                        </a:rPr>
                        <a:t>180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bg-BG" sz="18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1800х10</a:t>
                      </a:r>
                      <a:r>
                        <a:rPr lang="en-US" sz="18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bg-BG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latin typeface="Times New Roman"/>
                          <a:ea typeface="Times New Roman"/>
                          <a:cs typeface="Times New Roman"/>
                        </a:rPr>
                        <a:t>360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latin typeface="Times New Roman"/>
                          <a:ea typeface="Times New Roman"/>
                          <a:cs typeface="Times New Roman"/>
                        </a:rPr>
                        <a:t>540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latin typeface="Times New Roman"/>
                          <a:ea typeface="Times New Roman"/>
                          <a:cs typeface="Times New Roman"/>
                        </a:rPr>
                        <a:t>1460</a:t>
                      </a:r>
                    </a:p>
                  </a:txBody>
                  <a:tcPr marL="68580" marR="68580" marT="0" marB="0"/>
                </a:tc>
              </a:tr>
              <a:tr h="11430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2022 </a:t>
                      </a:r>
                      <a:r>
                        <a:rPr lang="bg-BG" sz="1800" b="1" dirty="0">
                          <a:latin typeface="Times New Roman"/>
                          <a:ea typeface="Times New Roman"/>
                          <a:cs typeface="Times New Roman"/>
                        </a:rPr>
                        <a:t>–от м. 07 до м.12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latin typeface="Times New Roman"/>
                          <a:ea typeface="Times New Roman"/>
                          <a:cs typeface="Times New Roman"/>
                        </a:rPr>
                        <a:t>3,5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latin typeface="Times New Roman"/>
                          <a:ea typeface="Times New Roman"/>
                          <a:cs typeface="Times New Roman"/>
                        </a:rPr>
                        <a:t>3800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latin typeface="Times New Roman"/>
                          <a:ea typeface="Times New Roman"/>
                          <a:cs typeface="Times New Roman"/>
                        </a:rPr>
                        <a:t>380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latin typeface="Times New Roman"/>
                          <a:ea typeface="Times New Roman"/>
                          <a:cs typeface="Times New Roman"/>
                        </a:rPr>
                        <a:t>2880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bg-BG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3800-380-540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bg-BG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14,3</a:t>
                      </a:r>
                      <a:endParaRPr lang="bg-BG" sz="1800" b="1" i="1" baseline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bg-BG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bg-BG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,6х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bg-BG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,5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bg-BG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411</a:t>
                      </a:r>
                      <a:endParaRPr lang="bg-BG" sz="18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bg-BG" sz="18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2880х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14,3</a:t>
                      </a:r>
                      <a:r>
                        <a:rPr lang="en-US" sz="18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bg-BG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latin typeface="Times New Roman"/>
                          <a:ea typeface="Times New Roman"/>
                          <a:cs typeface="Times New Roman"/>
                        </a:rPr>
                        <a:t>540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latin typeface="Times New Roman"/>
                          <a:ea typeface="Times New Roman"/>
                          <a:cs typeface="Times New Roman"/>
                        </a:rPr>
                        <a:t>2849</a:t>
                      </a:r>
                    </a:p>
                  </a:txBody>
                  <a:tcPr marL="68580" marR="68580" marT="0" marB="0"/>
                </a:tc>
              </a:tr>
              <a:tr h="3866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2023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3,5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3800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380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2880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28,6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823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1774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2026</a:t>
                      </a:r>
                    </a:p>
                  </a:txBody>
                  <a:tcPr marL="68580" marR="68580" marT="0" marB="0"/>
                </a:tc>
              </a:tr>
              <a:tr h="3866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2024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3,5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3800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380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2880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28,6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823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1774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2597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Times New Roman"/>
                          <a:ea typeface="Times New Roman"/>
                          <a:cs typeface="Times New Roman"/>
                        </a:rPr>
                        <a:t>1203</a:t>
                      </a:r>
                    </a:p>
                  </a:txBody>
                  <a:tcPr marL="68580" marR="68580" marT="0" marB="0"/>
                </a:tc>
              </a:tr>
              <a:tr h="3866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2025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3,5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3800</a:t>
                      </a:r>
                      <a:endParaRPr lang="bg-BG" sz="1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380</a:t>
                      </a:r>
                      <a:endParaRPr lang="bg-BG" sz="1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2880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28,6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823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>
                          <a:latin typeface="Times New Roman"/>
                          <a:ea typeface="Times New Roman"/>
                          <a:cs typeface="Times New Roman"/>
                        </a:rPr>
                        <a:t>2597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latin typeface="Times New Roman"/>
                          <a:ea typeface="Times New Roman"/>
                          <a:cs typeface="Times New Roman"/>
                        </a:rPr>
                        <a:t>3420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latin typeface="Times New Roman"/>
                          <a:ea typeface="Times New Roman"/>
                          <a:cs typeface="Times New Roman"/>
                        </a:rPr>
                        <a:t>380</a:t>
                      </a:r>
                      <a:endParaRPr lang="bg-BG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57</a:t>
            </a:fld>
            <a:endParaRPr lang="bg-BG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14346"/>
          </a:xfrm>
        </p:spPr>
        <p:txBody>
          <a:bodyPr>
            <a:normAutofit fontScale="90000"/>
          </a:bodyPr>
          <a:lstStyle/>
          <a:p>
            <a:r>
              <a:rPr lang="bg-BG" sz="2400" b="1" dirty="0" smtClean="0">
                <a:solidFill>
                  <a:schemeClr val="tx1"/>
                </a:solidFill>
                <a:latin typeface="+mn-lt"/>
              </a:rPr>
              <a:t>ИЗПРАВЯНЕ НА ДОПУСНАТИ ГРЕШКИ ПРЕЗ минали години</a:t>
            </a:r>
            <a:br>
              <a:rPr lang="bg-BG" sz="2400" b="1" dirty="0" smtClean="0">
                <a:solidFill>
                  <a:schemeClr val="tx1"/>
                </a:solidFill>
                <a:latin typeface="+mn-lt"/>
              </a:rPr>
            </a:br>
            <a:endParaRPr lang="bg-BG" sz="2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435771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bg-BG" sz="2400" dirty="0" smtClean="0"/>
              <a:t>    </a:t>
            </a:r>
          </a:p>
          <a:p>
            <a:pPr algn="just">
              <a:buNone/>
            </a:pPr>
            <a:r>
              <a:rPr lang="bg-BG" sz="2400" dirty="0" smtClean="0"/>
              <a:t>      </a:t>
            </a:r>
            <a:r>
              <a:rPr lang="bg-BG" b="1" i="1" dirty="0" smtClean="0"/>
              <a:t>Важно!</a:t>
            </a:r>
            <a:r>
              <a:rPr lang="bg-BG" dirty="0" smtClean="0"/>
              <a:t>   </a:t>
            </a:r>
            <a:endParaRPr lang="bg-BG" b="1" i="1" dirty="0" smtClean="0"/>
          </a:p>
          <a:p>
            <a:pPr marL="457200" indent="-457200" algn="just">
              <a:buNone/>
            </a:pPr>
            <a:r>
              <a:rPr lang="bg-BG" b="1" i="1" dirty="0" smtClean="0"/>
              <a:t>     </a:t>
            </a:r>
            <a:r>
              <a:rPr lang="bg-BG" b="1" dirty="0" smtClean="0"/>
              <a:t>Д</a:t>
            </a:r>
            <a:r>
              <a:rPr lang="bg-BG" dirty="0" smtClean="0"/>
              <a:t>опусната грешка се изправя по общия ред, съгласно </a:t>
            </a:r>
            <a:r>
              <a:rPr lang="bg-BG" b="1" dirty="0" smtClean="0"/>
              <a:t>т. 8.9 от ДДС № 20 от 2004 г.</a:t>
            </a:r>
            <a:r>
              <a:rPr lang="bg-BG" dirty="0" smtClean="0"/>
              <a:t> чрез сметките от </a:t>
            </a:r>
            <a:r>
              <a:rPr lang="bg-BG" b="1" dirty="0" smtClean="0"/>
              <a:t>гр. 69 и 79.</a:t>
            </a:r>
          </a:p>
          <a:p>
            <a:pPr marL="457200" indent="-457200" algn="just">
              <a:buNone/>
            </a:pPr>
            <a:r>
              <a:rPr lang="bg-BG" b="1" dirty="0" smtClean="0"/>
              <a:t>     </a:t>
            </a:r>
            <a:r>
              <a:rPr lang="en-US" b="1" dirty="0" smtClean="0"/>
              <a:t>(</a:t>
            </a:r>
            <a:r>
              <a:rPr lang="bg-BG" b="1" dirty="0" err="1" smtClean="0"/>
              <a:t>Дт</a:t>
            </a:r>
            <a:r>
              <a:rPr lang="bg-BG" b="1" dirty="0" smtClean="0"/>
              <a:t> с/</a:t>
            </a:r>
            <a:r>
              <a:rPr lang="bg-BG" b="1" dirty="0" err="1" smtClean="0"/>
              <a:t>ка</a:t>
            </a:r>
            <a:r>
              <a:rPr lang="bg-BG" b="1" dirty="0" smtClean="0"/>
              <a:t> 6992/Кт с/</a:t>
            </a:r>
            <a:r>
              <a:rPr lang="bg-BG" b="1" dirty="0" err="1" smtClean="0"/>
              <a:t>ка</a:t>
            </a:r>
            <a:r>
              <a:rPr lang="bg-BG" b="1" dirty="0" smtClean="0"/>
              <a:t> от гр.24 </a:t>
            </a:r>
            <a:r>
              <a:rPr lang="bg-BG" dirty="0" smtClean="0"/>
              <a:t>или</a:t>
            </a:r>
            <a:r>
              <a:rPr lang="bg-BG" b="1" dirty="0" smtClean="0"/>
              <a:t> </a:t>
            </a:r>
          </a:p>
          <a:p>
            <a:pPr marL="457200" indent="-457200" algn="just">
              <a:buNone/>
            </a:pPr>
            <a:r>
              <a:rPr lang="bg-BG" b="1" dirty="0" smtClean="0"/>
              <a:t>        </a:t>
            </a:r>
            <a:r>
              <a:rPr lang="bg-BG" b="1" dirty="0" err="1" smtClean="0"/>
              <a:t>Дт</a:t>
            </a:r>
            <a:r>
              <a:rPr lang="bg-BG" b="1" dirty="0" smtClean="0"/>
              <a:t> с/</a:t>
            </a:r>
            <a:r>
              <a:rPr lang="bg-BG" b="1" dirty="0" err="1" smtClean="0"/>
              <a:t>ка</a:t>
            </a:r>
            <a:r>
              <a:rPr lang="bg-BG" b="1" dirty="0" smtClean="0"/>
              <a:t> от гр. 24/Кт с/</a:t>
            </a:r>
            <a:r>
              <a:rPr lang="bg-BG" b="1" dirty="0" err="1" smtClean="0"/>
              <a:t>ка</a:t>
            </a:r>
            <a:r>
              <a:rPr lang="bg-BG" b="1" dirty="0" smtClean="0"/>
              <a:t> 7992</a:t>
            </a:r>
            <a:r>
              <a:rPr lang="en-US" b="1" dirty="0" smtClean="0"/>
              <a:t>)</a:t>
            </a:r>
            <a:r>
              <a:rPr lang="bg-BG" b="1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58</a:t>
            </a:fld>
            <a:endParaRPr lang="bg-BG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23728" y="2704"/>
            <a:ext cx="5934348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43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ДИСКУСИЯ</a:t>
            </a:r>
            <a:endParaRPr lang="en-US" sz="4300" dirty="0"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5868" y="1844824"/>
            <a:ext cx="5618500" cy="371928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59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220267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215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bg-BG" sz="2400" b="1" dirty="0" smtClean="0"/>
              <a:t>	АКЦЕНТИ ПРИ ПРЕОЦЕНКА:</a:t>
            </a:r>
          </a:p>
          <a:p>
            <a:pPr>
              <a:buNone/>
            </a:pPr>
            <a:endParaRPr lang="bg-BG" sz="2400" b="1" u="sng" dirty="0" smtClean="0"/>
          </a:p>
          <a:p>
            <a:pPr algn="just">
              <a:buNone/>
            </a:pPr>
            <a:r>
              <a:rPr lang="bg-BG" sz="2400" b="1" i="1" dirty="0" smtClean="0"/>
              <a:t>     </a:t>
            </a:r>
            <a:r>
              <a:rPr lang="bg-BG" sz="2400" b="1" dirty="0" smtClean="0"/>
              <a:t>1. </a:t>
            </a:r>
            <a:r>
              <a:rPr lang="bg-BG" sz="2400" b="1" i="1" dirty="0" smtClean="0"/>
              <a:t>Съгласно т. 16.21 от ДДС № 20 от 2004 г. на МФ, </a:t>
            </a:r>
            <a:r>
              <a:rPr lang="ru-RU" sz="2400" dirty="0" err="1" smtClean="0"/>
              <a:t>бюджетните</a:t>
            </a:r>
            <a:r>
              <a:rPr lang="ru-RU" sz="2400" dirty="0" smtClean="0"/>
              <a:t> предприятия </a:t>
            </a:r>
            <a:r>
              <a:rPr lang="ru-RU" sz="2400" dirty="0" err="1" smtClean="0"/>
              <a:t>извършат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преглед</a:t>
            </a:r>
            <a:r>
              <a:rPr lang="ru-RU" sz="2400" dirty="0" smtClean="0"/>
              <a:t> на </a:t>
            </a:r>
            <a:r>
              <a:rPr lang="ru-RU" sz="2400" dirty="0" err="1" smtClean="0"/>
              <a:t>съществуващите</a:t>
            </a:r>
            <a:r>
              <a:rPr lang="ru-RU" sz="2400" dirty="0" smtClean="0"/>
              <a:t> </a:t>
            </a:r>
            <a:r>
              <a:rPr lang="ru-RU" sz="2400" dirty="0" err="1" smtClean="0"/>
              <a:t>счетоводни</a:t>
            </a:r>
            <a:r>
              <a:rPr lang="ru-RU" sz="2400" dirty="0" smtClean="0"/>
              <a:t> оценки на ДМА и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коригират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стойността</a:t>
            </a:r>
            <a:r>
              <a:rPr lang="ru-RU" sz="2400" b="1" i="1" dirty="0" smtClean="0"/>
              <a:t> им в </a:t>
            </a:r>
            <a:r>
              <a:rPr lang="ru-RU" sz="2400" b="1" i="1" dirty="0" err="1" smtClean="0"/>
              <a:t>случаите</a:t>
            </a:r>
            <a:r>
              <a:rPr lang="ru-RU" sz="2400" b="1" i="1" dirty="0" smtClean="0"/>
              <a:t> на очевидно </a:t>
            </a:r>
            <a:r>
              <a:rPr lang="ru-RU" sz="2400" b="1" i="1" dirty="0" err="1" smtClean="0"/>
              <a:t>нереално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занижени</a:t>
            </a:r>
            <a:r>
              <a:rPr lang="ru-RU" sz="2400" b="1" i="1" dirty="0" smtClean="0"/>
              <a:t> или </a:t>
            </a:r>
            <a:r>
              <a:rPr lang="ru-RU" sz="2400" b="1" i="1" dirty="0" err="1" smtClean="0"/>
              <a:t>завишени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отчетни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стойности</a:t>
            </a:r>
            <a:r>
              <a:rPr lang="ru-RU" sz="2400" b="1" i="1" dirty="0" smtClean="0"/>
              <a:t>, по </a:t>
            </a:r>
            <a:r>
              <a:rPr lang="ru-RU" sz="2400" b="1" i="1" dirty="0" err="1" smtClean="0"/>
              <a:t>които</a:t>
            </a:r>
            <a:r>
              <a:rPr lang="ru-RU" sz="2400" b="1" i="1" dirty="0" smtClean="0"/>
              <a:t> в момента се водят </a:t>
            </a:r>
            <a:r>
              <a:rPr lang="ru-RU" sz="2400" b="1" i="1" dirty="0" err="1" smtClean="0"/>
              <a:t>тези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активи</a:t>
            </a:r>
            <a:r>
              <a:rPr lang="ru-RU" sz="2400" b="1" i="1" dirty="0" smtClean="0"/>
              <a:t>.</a:t>
            </a:r>
            <a:r>
              <a:rPr lang="ru-RU" sz="2400" dirty="0" smtClean="0"/>
              <a:t> </a:t>
            </a:r>
            <a:r>
              <a:rPr lang="ru-RU" sz="2400" dirty="0" err="1" smtClean="0"/>
              <a:t>Извършената</a:t>
            </a:r>
            <a:r>
              <a:rPr lang="ru-RU" sz="2400" dirty="0" smtClean="0"/>
              <a:t> </a:t>
            </a:r>
            <a:r>
              <a:rPr lang="ru-RU" sz="2400" dirty="0" err="1" smtClean="0"/>
              <a:t>корекция</a:t>
            </a:r>
            <a:r>
              <a:rPr lang="ru-RU" sz="2400" dirty="0" smtClean="0"/>
              <a:t> се </a:t>
            </a:r>
            <a:r>
              <a:rPr lang="ru-RU" sz="2400" dirty="0" err="1" smtClean="0"/>
              <a:t>осчетоводява</a:t>
            </a:r>
            <a:r>
              <a:rPr lang="ru-RU" sz="2400" dirty="0" smtClean="0"/>
              <a:t> </a:t>
            </a:r>
            <a:r>
              <a:rPr lang="ru-RU" sz="2400" dirty="0" err="1" smtClean="0"/>
              <a:t>като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преоценка</a:t>
            </a:r>
            <a:r>
              <a:rPr lang="ru-RU" sz="2400" dirty="0" smtClean="0"/>
              <a:t> по </a:t>
            </a:r>
            <a:r>
              <a:rPr lang="ru-RU" sz="2400" dirty="0" err="1" smtClean="0"/>
              <a:t>съответните</a:t>
            </a:r>
            <a:r>
              <a:rPr lang="ru-RU" sz="2400" dirty="0" smtClean="0"/>
              <a:t> сметки от </a:t>
            </a:r>
            <a:r>
              <a:rPr lang="ru-RU" sz="2400" b="1" dirty="0" err="1" smtClean="0"/>
              <a:t>група</a:t>
            </a:r>
            <a:r>
              <a:rPr lang="ru-RU" sz="2400" b="1" dirty="0" smtClean="0"/>
              <a:t> 78. </a:t>
            </a:r>
          </a:p>
          <a:p>
            <a:pPr algn="just"/>
            <a:endParaRPr lang="ru-RU" sz="2400" b="1" dirty="0" smtClean="0"/>
          </a:p>
          <a:p>
            <a:pPr algn="just">
              <a:buNone/>
            </a:pPr>
            <a:r>
              <a:rPr lang="ru-RU" sz="2400" dirty="0" smtClean="0"/>
              <a:t>    </a:t>
            </a:r>
            <a:r>
              <a:rPr lang="ru-RU" sz="2400" b="1" dirty="0" smtClean="0"/>
              <a:t>2. </a:t>
            </a:r>
            <a:r>
              <a:rPr lang="ru-RU" sz="2400" dirty="0" err="1" smtClean="0"/>
              <a:t>Преоценките</a:t>
            </a:r>
            <a:r>
              <a:rPr lang="ru-RU" sz="2400" dirty="0" smtClean="0"/>
              <a:t> се </a:t>
            </a:r>
            <a:r>
              <a:rPr lang="ru-RU" sz="2400" dirty="0" err="1" smtClean="0"/>
              <a:t>изпълняват</a:t>
            </a:r>
            <a:r>
              <a:rPr lang="ru-RU" sz="2400" dirty="0" smtClean="0"/>
              <a:t> </a:t>
            </a:r>
            <a:r>
              <a:rPr lang="ru-RU" sz="2400" dirty="0" err="1" smtClean="0"/>
              <a:t>въз</a:t>
            </a:r>
            <a:r>
              <a:rPr lang="ru-RU" sz="2400" dirty="0" smtClean="0"/>
              <a:t> основа на </a:t>
            </a:r>
            <a:r>
              <a:rPr lang="ru-RU" sz="2400" b="1" dirty="0" err="1" smtClean="0"/>
              <a:t>справедливите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стойности</a:t>
            </a:r>
            <a:r>
              <a:rPr lang="ru-RU" sz="2400" b="1" dirty="0" smtClean="0"/>
              <a:t>, </a:t>
            </a:r>
            <a:r>
              <a:rPr lang="ru-RU" sz="2400" dirty="0" err="1" smtClean="0"/>
              <a:t>които</a:t>
            </a:r>
            <a:r>
              <a:rPr lang="ru-RU" sz="2400" dirty="0" smtClean="0"/>
              <a:t> се </a:t>
            </a:r>
            <a:r>
              <a:rPr lang="ru-RU" sz="2400" dirty="0" err="1" smtClean="0"/>
              <a:t>влияят</a:t>
            </a:r>
            <a:r>
              <a:rPr lang="ru-RU" sz="2400" dirty="0" smtClean="0"/>
              <a:t> от </a:t>
            </a:r>
            <a:r>
              <a:rPr lang="ru-RU" sz="2400" dirty="0" err="1" smtClean="0"/>
              <a:t>пазара</a:t>
            </a:r>
            <a:r>
              <a:rPr lang="ru-RU" sz="2400" dirty="0" smtClean="0"/>
              <a:t>. В </a:t>
            </a:r>
            <a:r>
              <a:rPr lang="ru-RU" sz="2400" dirty="0" err="1" smtClean="0"/>
              <a:t>зависимост</a:t>
            </a:r>
            <a:r>
              <a:rPr lang="ru-RU" sz="2400" dirty="0" smtClean="0"/>
              <a:t> от </a:t>
            </a:r>
            <a:r>
              <a:rPr lang="ru-RU" sz="2400" dirty="0" err="1" smtClean="0"/>
              <a:t>това</a:t>
            </a:r>
            <a:r>
              <a:rPr lang="ru-RU" sz="2400" dirty="0" smtClean="0"/>
              <a:t> дали </a:t>
            </a:r>
            <a:r>
              <a:rPr lang="ru-RU" sz="2400" dirty="0" err="1" smtClean="0"/>
              <a:t>балансовата</a:t>
            </a:r>
            <a:r>
              <a:rPr lang="ru-RU" sz="2400" dirty="0" smtClean="0"/>
              <a:t> </a:t>
            </a:r>
            <a:r>
              <a:rPr lang="ru-RU" sz="2400" dirty="0" err="1" smtClean="0"/>
              <a:t>стойност</a:t>
            </a:r>
            <a:r>
              <a:rPr lang="ru-RU" sz="2400" dirty="0" smtClean="0"/>
              <a:t> е </a:t>
            </a:r>
            <a:r>
              <a:rPr lang="ru-RU" sz="2400" dirty="0" err="1" smtClean="0"/>
              <a:t>по-висока</a:t>
            </a:r>
            <a:r>
              <a:rPr lang="ru-RU" sz="2400" dirty="0" smtClean="0"/>
              <a:t> или </a:t>
            </a:r>
            <a:r>
              <a:rPr lang="ru-RU" sz="2400" dirty="0" err="1" smtClean="0"/>
              <a:t>по-ниска</a:t>
            </a:r>
            <a:r>
              <a:rPr lang="ru-RU" sz="2400" dirty="0" smtClean="0"/>
              <a:t> от </a:t>
            </a:r>
            <a:r>
              <a:rPr lang="ru-RU" sz="2400" dirty="0" err="1" smtClean="0"/>
              <a:t>справедливата</a:t>
            </a:r>
            <a:r>
              <a:rPr lang="ru-RU" sz="2400" dirty="0" smtClean="0"/>
              <a:t> </a:t>
            </a:r>
            <a:r>
              <a:rPr lang="ru-RU" sz="2400" dirty="0" err="1" smtClean="0"/>
              <a:t>стойност</a:t>
            </a:r>
            <a:r>
              <a:rPr lang="ru-RU" sz="2400" dirty="0" smtClean="0"/>
              <a:t>, те </a:t>
            </a:r>
            <a:r>
              <a:rPr lang="ru-RU" sz="2400" dirty="0" err="1" smtClean="0"/>
              <a:t>могат</a:t>
            </a:r>
            <a:r>
              <a:rPr lang="ru-RU" sz="2400" dirty="0" smtClean="0"/>
              <a:t> да </a:t>
            </a:r>
            <a:r>
              <a:rPr lang="ru-RU" sz="2400" dirty="0" err="1" smtClean="0"/>
              <a:t>бъдат</a:t>
            </a:r>
            <a:r>
              <a:rPr lang="ru-RU" sz="2400" dirty="0" smtClean="0"/>
              <a:t> </a:t>
            </a:r>
            <a:r>
              <a:rPr lang="ru-RU" sz="2400" b="1" dirty="0" err="1" smtClean="0"/>
              <a:t>подоценка</a:t>
            </a:r>
            <a:r>
              <a:rPr lang="ru-RU" sz="2400" b="1" dirty="0" smtClean="0"/>
              <a:t> </a:t>
            </a:r>
            <a:r>
              <a:rPr lang="en-US" sz="2400" b="1" dirty="0" smtClean="0"/>
              <a:t>(</a:t>
            </a:r>
            <a:r>
              <a:rPr lang="bg-BG" sz="2400" b="1" dirty="0" smtClean="0"/>
              <a:t>7801/2</a:t>
            </a:r>
            <a:r>
              <a:rPr lang="en-US" sz="2400" b="1" dirty="0" smtClean="0"/>
              <a:t>)</a:t>
            </a:r>
            <a:r>
              <a:rPr lang="ru-RU" sz="2400" b="1" dirty="0" smtClean="0"/>
              <a:t>. или </a:t>
            </a:r>
            <a:r>
              <a:rPr lang="ru-RU" sz="2400" b="1" dirty="0" err="1" smtClean="0"/>
              <a:t>надоценка</a:t>
            </a:r>
            <a:r>
              <a:rPr lang="ru-RU" sz="2400" b="1" dirty="0" smtClean="0"/>
              <a:t> </a:t>
            </a:r>
            <a:r>
              <a:rPr lang="en-US" sz="2400" b="1" dirty="0" smtClean="0"/>
              <a:t>(</a:t>
            </a:r>
            <a:r>
              <a:rPr lang="bg-BG" sz="2400" b="1" dirty="0" smtClean="0"/>
              <a:t>2/7801</a:t>
            </a:r>
            <a:r>
              <a:rPr lang="en-US" sz="2400" b="1" dirty="0" smtClean="0"/>
              <a:t>)</a:t>
            </a:r>
            <a:r>
              <a:rPr lang="ru-RU" sz="2400" b="1" dirty="0" smtClean="0"/>
              <a:t>. </a:t>
            </a:r>
            <a:r>
              <a:rPr lang="ru-RU" sz="2400" dirty="0" err="1" smtClean="0"/>
              <a:t>Преоценките</a:t>
            </a:r>
            <a:r>
              <a:rPr lang="ru-RU" sz="2400" dirty="0" smtClean="0"/>
              <a:t> </a:t>
            </a:r>
            <a:r>
              <a:rPr lang="ru-RU" sz="2400" b="1" u="sng" dirty="0" smtClean="0"/>
              <a:t>не </a:t>
            </a:r>
            <a:r>
              <a:rPr lang="ru-RU" sz="2400" b="1" u="sng" dirty="0" err="1" smtClean="0"/>
              <a:t>са</a:t>
            </a:r>
            <a:r>
              <a:rPr lang="ru-RU" sz="2400" b="1" u="sng" dirty="0" smtClean="0"/>
              <a:t> </a:t>
            </a:r>
            <a:r>
              <a:rPr lang="ru-RU" sz="2400" dirty="0" err="1" smtClean="0"/>
              <a:t>задължителни</a:t>
            </a:r>
            <a:r>
              <a:rPr lang="ru-RU" sz="2400" dirty="0" smtClean="0"/>
              <a:t>. </a:t>
            </a:r>
            <a:r>
              <a:rPr lang="ru-RU" sz="2400" dirty="0" err="1" smtClean="0"/>
              <a:t>Извършват</a:t>
            </a:r>
            <a:r>
              <a:rPr lang="ru-RU" sz="2400" dirty="0" smtClean="0"/>
              <a:t> се по решение на </a:t>
            </a:r>
            <a:r>
              <a:rPr lang="ru-RU" sz="2400" dirty="0" err="1" smtClean="0"/>
              <a:t>ръководството</a:t>
            </a:r>
            <a:r>
              <a:rPr lang="ru-RU" sz="2400" dirty="0" smtClean="0"/>
              <a:t> </a:t>
            </a:r>
            <a:r>
              <a:rPr lang="ru-RU" sz="2400" dirty="0" err="1" smtClean="0"/>
              <a:t>на</a:t>
            </a:r>
            <a:r>
              <a:rPr lang="ru-RU" sz="2400" dirty="0" smtClean="0"/>
              <a:t> </a:t>
            </a:r>
            <a:r>
              <a:rPr lang="ru-RU" sz="2400" dirty="0" err="1" smtClean="0"/>
              <a:t>бюджетната</a:t>
            </a:r>
            <a:r>
              <a:rPr lang="ru-RU" sz="2400" dirty="0" smtClean="0"/>
              <a:t> организация и при </a:t>
            </a:r>
            <a:r>
              <a:rPr lang="ru-RU" sz="2400" dirty="0" err="1" smtClean="0"/>
              <a:t>утвърден</a:t>
            </a:r>
            <a:r>
              <a:rPr lang="ru-RU" sz="2400" dirty="0" smtClean="0"/>
              <a:t> подход в </a:t>
            </a:r>
            <a:r>
              <a:rPr lang="ru-RU" sz="2400" dirty="0" err="1" smtClean="0"/>
              <a:t>счетоводната</a:t>
            </a:r>
            <a:r>
              <a:rPr lang="ru-RU" sz="2400" dirty="0" smtClean="0"/>
              <a:t> политика.</a:t>
            </a:r>
            <a:endParaRPr lang="bg-B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6</a:t>
            </a:fld>
            <a:endParaRPr lang="bg-BG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215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lvl="1">
              <a:buNone/>
            </a:pPr>
            <a:r>
              <a:rPr lang="bg-BG" sz="3000" i="1" dirty="0" smtClean="0"/>
              <a:t>Важно!</a:t>
            </a:r>
          </a:p>
          <a:p>
            <a:pPr algn="just">
              <a:buNone/>
            </a:pPr>
            <a:r>
              <a:rPr lang="bg-BG" b="1" dirty="0" smtClean="0"/>
              <a:t>3</a:t>
            </a:r>
            <a:r>
              <a:rPr lang="bg-BG" dirty="0" smtClean="0"/>
              <a:t>. Преоценките трябва да се правят </a:t>
            </a:r>
            <a:r>
              <a:rPr lang="bg-BG" b="1" i="1" dirty="0" smtClean="0"/>
              <a:t>достатъчно редовно,</a:t>
            </a:r>
            <a:r>
              <a:rPr lang="bg-BG" dirty="0" smtClean="0"/>
              <a:t> така че </a:t>
            </a:r>
            <a:r>
              <a:rPr lang="bg-BG" b="1" i="1" dirty="0" smtClean="0"/>
              <a:t>балансовата стойност на дълготрайните материални активи да не се различава съществено от тази, която би била определена при използването </a:t>
            </a:r>
            <a:r>
              <a:rPr lang="bg-BG" b="1" i="1" u="sng" dirty="0" smtClean="0"/>
              <a:t>на справедливата стойност към датата на финансовия отчет.</a:t>
            </a:r>
          </a:p>
          <a:p>
            <a:pPr>
              <a:buNone/>
            </a:pPr>
            <a:r>
              <a:rPr lang="bg-BG" b="1" i="1" dirty="0" smtClean="0"/>
              <a:t>   </a:t>
            </a:r>
          </a:p>
          <a:p>
            <a:pPr>
              <a:buNone/>
            </a:pPr>
            <a:r>
              <a:rPr lang="en-US" b="1" i="1" dirty="0" smtClean="0"/>
              <a:t>	</a:t>
            </a:r>
            <a:r>
              <a:rPr lang="bg-BG" i="1" dirty="0" smtClean="0"/>
              <a:t>Важно! </a:t>
            </a:r>
          </a:p>
          <a:p>
            <a:pPr algn="just">
              <a:buNone/>
            </a:pPr>
            <a:r>
              <a:rPr lang="ru-RU" b="1" dirty="0" smtClean="0"/>
              <a:t>4. </a:t>
            </a:r>
            <a:r>
              <a:rPr lang="ru-RU" b="1" i="1" dirty="0" err="1" smtClean="0"/>
              <a:t>Амортизационният</a:t>
            </a:r>
            <a:r>
              <a:rPr lang="ru-RU" b="1" i="1" dirty="0" smtClean="0"/>
              <a:t> план </a:t>
            </a:r>
            <a:r>
              <a:rPr lang="ru-RU" dirty="0" err="1" smtClean="0"/>
              <a:t>следва</a:t>
            </a:r>
            <a:r>
              <a:rPr lang="ru-RU" dirty="0" smtClean="0"/>
              <a:t> да се </a:t>
            </a:r>
            <a:r>
              <a:rPr lang="ru-RU" dirty="0" err="1" smtClean="0"/>
              <a:t>актуализира</a:t>
            </a:r>
            <a:r>
              <a:rPr lang="ru-RU" dirty="0" smtClean="0"/>
              <a:t> при </a:t>
            </a:r>
            <a:r>
              <a:rPr lang="ru-RU" dirty="0" err="1" smtClean="0"/>
              <a:t>преизчисления</a:t>
            </a:r>
            <a:r>
              <a:rPr lang="ru-RU" dirty="0" smtClean="0"/>
              <a:t>, </a:t>
            </a:r>
            <a:r>
              <a:rPr lang="ru-RU" b="1" i="1" u="sng" dirty="0" err="1" smtClean="0"/>
              <a:t>преоценки</a:t>
            </a:r>
            <a:r>
              <a:rPr lang="ru-RU" u="sng" dirty="0" smtClean="0"/>
              <a:t> и </a:t>
            </a:r>
            <a:r>
              <a:rPr lang="ru-RU" b="1" i="1" u="sng" dirty="0" err="1" smtClean="0"/>
              <a:t>други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подобни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корекции</a:t>
            </a:r>
            <a:r>
              <a:rPr lang="ru-RU" b="1" i="1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балансовата</a:t>
            </a:r>
            <a:r>
              <a:rPr lang="ru-RU" dirty="0" smtClean="0"/>
              <a:t> </a:t>
            </a:r>
            <a:r>
              <a:rPr lang="ru-RU" dirty="0" err="1" smtClean="0"/>
              <a:t>стойност</a:t>
            </a:r>
            <a:r>
              <a:rPr lang="ru-RU" dirty="0" smtClean="0"/>
              <a:t>, </a:t>
            </a:r>
            <a:r>
              <a:rPr lang="ru-RU" dirty="0" err="1" smtClean="0"/>
              <a:t>влияещи</a:t>
            </a:r>
            <a:r>
              <a:rPr lang="ru-RU" dirty="0" smtClean="0"/>
              <a:t> на </a:t>
            </a:r>
            <a:r>
              <a:rPr lang="ru-RU" dirty="0" err="1" smtClean="0"/>
              <a:t>процеса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последващо</a:t>
            </a:r>
            <a:r>
              <a:rPr lang="ru-RU" dirty="0" smtClean="0"/>
              <a:t> </a:t>
            </a:r>
            <a:r>
              <a:rPr lang="ru-RU" dirty="0" err="1" smtClean="0"/>
              <a:t>начисляване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амортизациите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i="1" dirty="0" smtClean="0"/>
              <a:t> 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7</a:t>
            </a:fld>
            <a:endParaRPr lang="bg-BG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bg-BG" b="1" dirty="0" smtClean="0"/>
              <a:t>	</a:t>
            </a:r>
            <a:r>
              <a:rPr lang="bg-BG" b="1" u="sng" dirty="0" smtClean="0"/>
              <a:t>Практика:</a:t>
            </a:r>
          </a:p>
          <a:p>
            <a:pPr marL="514350" indent="-514350">
              <a:buNone/>
            </a:pPr>
            <a:r>
              <a:rPr lang="bg-BG" dirty="0" smtClean="0"/>
              <a:t>1. Издаване на заповед- комисия с длъжностни лица, техните длъжности, обхват, срокове до 31.12.</a:t>
            </a:r>
          </a:p>
          <a:p>
            <a:pPr marL="514350" indent="-514350">
              <a:buNone/>
            </a:pPr>
            <a:r>
              <a:rPr lang="bg-BG" dirty="0" smtClean="0"/>
              <a:t>2. Изготвяне на протокол  </a:t>
            </a:r>
            <a:r>
              <a:rPr lang="en-US" dirty="0" smtClean="0"/>
              <a:t>(</a:t>
            </a:r>
            <a:r>
              <a:rPr lang="bg-BG" dirty="0" smtClean="0"/>
              <a:t>по образец, утвърден в счетоводната политика</a:t>
            </a:r>
            <a:r>
              <a:rPr lang="en-US" dirty="0" smtClean="0"/>
              <a:t>)</a:t>
            </a:r>
            <a:r>
              <a:rPr lang="bg-BG" dirty="0" smtClean="0"/>
              <a:t> с колони:</a:t>
            </a:r>
          </a:p>
          <a:p>
            <a:pPr marL="514350" indent="-514350">
              <a:buNone/>
            </a:pPr>
            <a:r>
              <a:rPr lang="bg-BG" dirty="0" smtClean="0"/>
              <a:t>	- </a:t>
            </a:r>
            <a:r>
              <a:rPr lang="bg-BG" b="1" i="1" dirty="0" smtClean="0"/>
              <a:t>балансова стойност</a:t>
            </a:r>
            <a:r>
              <a:rPr lang="bg-BG" dirty="0" smtClean="0"/>
              <a:t>;</a:t>
            </a:r>
          </a:p>
          <a:p>
            <a:pPr marL="514350" indent="-514350">
              <a:buNone/>
            </a:pPr>
            <a:r>
              <a:rPr lang="bg-BG" dirty="0" smtClean="0"/>
              <a:t>	</a:t>
            </a:r>
            <a:r>
              <a:rPr lang="bg-BG" b="1" i="1" dirty="0" smtClean="0"/>
              <a:t>- текуща възстановима стойност </a:t>
            </a:r>
            <a:r>
              <a:rPr lang="en-US" dirty="0" smtClean="0"/>
              <a:t>(</a:t>
            </a:r>
            <a:r>
              <a:rPr lang="bg-BG" dirty="0" smtClean="0"/>
              <a:t>пазарна цена, борсова цена,</a:t>
            </a:r>
            <a:r>
              <a:rPr lang="en-US" dirty="0" smtClean="0"/>
              <a:t> </a:t>
            </a:r>
            <a:r>
              <a:rPr lang="bg-BG" dirty="0" smtClean="0"/>
              <a:t>продажна цена и др.</a:t>
            </a:r>
            <a:r>
              <a:rPr lang="en-US" dirty="0" smtClean="0"/>
              <a:t>)</a:t>
            </a:r>
            <a:r>
              <a:rPr lang="bg-BG" dirty="0" smtClean="0"/>
              <a:t>;</a:t>
            </a:r>
          </a:p>
          <a:p>
            <a:pPr marL="514350" indent="-514350">
              <a:buNone/>
            </a:pPr>
            <a:r>
              <a:rPr lang="bg-BG" dirty="0" smtClean="0"/>
              <a:t>	- разлика между тях;</a:t>
            </a:r>
          </a:p>
          <a:p>
            <a:pPr marL="514350" indent="-514350">
              <a:buNone/>
            </a:pPr>
            <a:r>
              <a:rPr lang="bg-BG" dirty="0" smtClean="0"/>
              <a:t> Оформяне с </a:t>
            </a:r>
            <a:r>
              <a:rPr lang="bg-BG" b="1" i="1" dirty="0" smtClean="0"/>
              <a:t>всички реквизити </a:t>
            </a:r>
            <a:r>
              <a:rPr lang="bg-BG" dirty="0" smtClean="0"/>
              <a:t>в Протокола  и предложение до ръководителя за промяна на балансовата стойност. </a:t>
            </a:r>
          </a:p>
          <a:p>
            <a:pPr marL="514350" indent="-514350">
              <a:buNone/>
            </a:pPr>
            <a:endParaRPr lang="bg-BG" dirty="0" smtClean="0"/>
          </a:p>
          <a:p>
            <a:pPr marL="514350" indent="-514350"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8</a:t>
            </a:fld>
            <a:endParaRPr lang="bg-BG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4294967295"/>
          </p:nvPr>
        </p:nvSpPr>
        <p:spPr>
          <a:xfrm>
            <a:off x="285720" y="500042"/>
            <a:ext cx="8572560" cy="616931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b="1" dirty="0" smtClean="0">
                <a:solidFill>
                  <a:schemeClr val="tx1"/>
                </a:solidFill>
              </a:rPr>
              <a:t>НАЧИСЛЯВАНЕ НА АМОРТИЗАЦИИ</a:t>
            </a:r>
          </a:p>
          <a:p>
            <a:pPr marL="0" indent="0" algn="just">
              <a:buNone/>
            </a:pPr>
            <a:r>
              <a:rPr lang="ru-RU" b="1" i="1" dirty="0" err="1" smtClean="0">
                <a:solidFill>
                  <a:schemeClr val="tx1"/>
                </a:solidFill>
              </a:rPr>
              <a:t>Начисляването</a:t>
            </a:r>
            <a:r>
              <a:rPr lang="ru-RU" b="1" i="1" dirty="0" smtClean="0">
                <a:solidFill>
                  <a:schemeClr val="tx1"/>
                </a:solidFill>
              </a:rPr>
              <a:t> на амортизации е </a:t>
            </a:r>
            <a:r>
              <a:rPr lang="ru-RU" b="1" i="1" dirty="0" err="1" smtClean="0">
                <a:solidFill>
                  <a:schemeClr val="tx1"/>
                </a:solidFill>
              </a:rPr>
              <a:t>насочено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най-вече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към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отразяването</a:t>
            </a:r>
            <a:r>
              <a:rPr lang="ru-RU" b="1" i="1" dirty="0" smtClean="0">
                <a:solidFill>
                  <a:schemeClr val="tx1"/>
                </a:solidFill>
              </a:rPr>
              <a:t> по систематичен начин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i="1" dirty="0" smtClean="0">
                <a:solidFill>
                  <a:schemeClr val="tx1"/>
                </a:solidFill>
              </a:rPr>
              <a:t>на </a:t>
            </a:r>
            <a:r>
              <a:rPr lang="ru-RU" b="1" i="1" u="sng" dirty="0" smtClean="0">
                <a:solidFill>
                  <a:schemeClr val="tx1"/>
                </a:solidFill>
              </a:rPr>
              <a:t>потока на </a:t>
            </a:r>
            <a:r>
              <a:rPr lang="ru-RU" b="1" i="1" u="sng" dirty="0" err="1" smtClean="0">
                <a:solidFill>
                  <a:schemeClr val="tx1"/>
                </a:solidFill>
              </a:rPr>
              <a:t>потреблението</a:t>
            </a:r>
            <a:r>
              <a:rPr lang="ru-RU" b="1" i="1" u="sng" dirty="0" smtClean="0">
                <a:solidFill>
                  <a:schemeClr val="tx1"/>
                </a:solidFill>
              </a:rPr>
              <a:t> </a:t>
            </a:r>
            <a:r>
              <a:rPr lang="ru-RU" b="1" i="1" u="sng" dirty="0" err="1" smtClean="0">
                <a:solidFill>
                  <a:schemeClr val="tx1"/>
                </a:solidFill>
              </a:rPr>
              <a:t>на</a:t>
            </a:r>
            <a:r>
              <a:rPr lang="ru-RU" b="1" i="1" u="sng" dirty="0" smtClean="0">
                <a:solidFill>
                  <a:schemeClr val="tx1"/>
                </a:solidFill>
              </a:rPr>
              <a:t> </a:t>
            </a:r>
            <a:r>
              <a:rPr lang="ru-RU" b="1" i="1" u="sng" dirty="0" err="1" smtClean="0">
                <a:solidFill>
                  <a:schemeClr val="tx1"/>
                </a:solidFill>
              </a:rPr>
              <a:t>икономическите</a:t>
            </a:r>
            <a:r>
              <a:rPr lang="ru-RU" b="1" i="1" u="sng" dirty="0" smtClean="0">
                <a:solidFill>
                  <a:schemeClr val="tx1"/>
                </a:solidFill>
              </a:rPr>
              <a:t> </a:t>
            </a:r>
            <a:r>
              <a:rPr lang="ru-RU" b="1" i="1" u="sng" dirty="0" err="1" smtClean="0">
                <a:solidFill>
                  <a:schemeClr val="tx1"/>
                </a:solidFill>
              </a:rPr>
              <a:t>изгоди</a:t>
            </a:r>
            <a:r>
              <a:rPr lang="ru-RU" b="1" i="1" u="sng" dirty="0" smtClean="0">
                <a:solidFill>
                  <a:schemeClr val="tx1"/>
                </a:solidFill>
              </a:rPr>
              <a:t> </a:t>
            </a:r>
            <a:r>
              <a:rPr lang="ru-RU" b="1" i="1" dirty="0" smtClean="0">
                <a:solidFill>
                  <a:schemeClr val="tx1"/>
                </a:solidFill>
              </a:rPr>
              <a:t>и потенциал на </a:t>
            </a:r>
            <a:r>
              <a:rPr lang="ru-RU" b="1" i="1" dirty="0" err="1" smtClean="0">
                <a:solidFill>
                  <a:schemeClr val="tx1"/>
                </a:solidFill>
              </a:rPr>
              <a:t>нефинансовия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дълготраен</a:t>
            </a:r>
            <a:r>
              <a:rPr lang="ru-RU" b="1" i="1" dirty="0" smtClean="0">
                <a:solidFill>
                  <a:schemeClr val="tx1"/>
                </a:solidFill>
              </a:rPr>
              <a:t> актив за периода от </a:t>
            </a:r>
            <a:r>
              <a:rPr lang="ru-RU" b="1" i="1" dirty="0" err="1" smtClean="0">
                <a:solidFill>
                  <a:schemeClr val="tx1"/>
                </a:solidFill>
              </a:rPr>
              <a:t>придобиването</a:t>
            </a:r>
            <a:r>
              <a:rPr lang="ru-RU" b="1" i="1" dirty="0" smtClean="0">
                <a:solidFill>
                  <a:schemeClr val="tx1"/>
                </a:solidFill>
              </a:rPr>
              <a:t> до </a:t>
            </a:r>
            <a:r>
              <a:rPr lang="ru-RU" b="1" i="1" dirty="0" err="1" smtClean="0">
                <a:solidFill>
                  <a:schemeClr val="tx1"/>
                </a:solidFill>
              </a:rPr>
              <a:t>неговото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отписване</a:t>
            </a:r>
            <a:r>
              <a:rPr lang="ru-RU" b="1" i="1" dirty="0" smtClean="0">
                <a:solidFill>
                  <a:schemeClr val="tx1"/>
                </a:solidFill>
              </a:rPr>
              <a:t>. </a:t>
            </a:r>
          </a:p>
          <a:p>
            <a:pPr marL="0" indent="0" algn="just">
              <a:buNone/>
            </a:pPr>
            <a:endParaRPr lang="ru-RU" b="1" i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b="1" dirty="0" err="1" smtClean="0">
                <a:solidFill>
                  <a:schemeClr val="tx1"/>
                </a:solidFill>
              </a:rPr>
              <a:t>Разходите</a:t>
            </a:r>
            <a:r>
              <a:rPr lang="ru-RU" b="1" dirty="0" smtClean="0">
                <a:solidFill>
                  <a:schemeClr val="tx1"/>
                </a:solidFill>
              </a:rPr>
              <a:t> за амортизация </a:t>
            </a:r>
            <a:r>
              <a:rPr lang="ru-RU" dirty="0" err="1" smtClean="0">
                <a:solidFill>
                  <a:schemeClr val="tx1"/>
                </a:solidFill>
              </a:rPr>
              <a:t>като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счетоводен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израз</a:t>
            </a:r>
            <a:r>
              <a:rPr lang="ru-RU" dirty="0" smtClean="0">
                <a:solidFill>
                  <a:schemeClr val="tx1"/>
                </a:solidFill>
              </a:rPr>
              <a:t> се </a:t>
            </a:r>
            <a:r>
              <a:rPr lang="ru-RU" b="1" i="1" dirty="0" err="1" smtClean="0">
                <a:solidFill>
                  <a:schemeClr val="tx1"/>
                </a:solidFill>
              </a:rPr>
              <a:t>включват</a:t>
            </a:r>
            <a:r>
              <a:rPr lang="ru-RU" b="1" i="1" dirty="0" smtClean="0">
                <a:solidFill>
                  <a:schemeClr val="tx1"/>
                </a:solidFill>
              </a:rPr>
              <a:t> в </a:t>
            </a:r>
            <a:r>
              <a:rPr lang="ru-RU" b="1" i="1" dirty="0" err="1" smtClean="0">
                <a:solidFill>
                  <a:schemeClr val="tx1"/>
                </a:solidFill>
              </a:rPr>
              <a:t>разходите</a:t>
            </a:r>
            <a:r>
              <a:rPr lang="ru-RU" b="1" i="1" dirty="0" smtClean="0">
                <a:solidFill>
                  <a:schemeClr val="tx1"/>
                </a:solidFill>
              </a:rPr>
              <a:t> за </a:t>
            </a:r>
            <a:r>
              <a:rPr lang="ru-RU" b="1" i="1" dirty="0" err="1" smtClean="0">
                <a:solidFill>
                  <a:schemeClr val="tx1"/>
                </a:solidFill>
              </a:rPr>
              <a:t>дейността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en-US" b="1" i="1" dirty="0" smtClean="0">
                <a:solidFill>
                  <a:schemeClr val="tx1"/>
                </a:solidFill>
              </a:rPr>
              <a:t>(</a:t>
            </a:r>
            <a:r>
              <a:rPr lang="bg-BG" b="1" i="1" dirty="0" smtClean="0">
                <a:solidFill>
                  <a:schemeClr val="tx1"/>
                </a:solidFill>
              </a:rPr>
              <a:t>с/</a:t>
            </a:r>
            <a:r>
              <a:rPr lang="bg-BG" b="1" i="1" dirty="0" err="1" smtClean="0">
                <a:solidFill>
                  <a:schemeClr val="tx1"/>
                </a:solidFill>
              </a:rPr>
              <a:t>ки</a:t>
            </a:r>
            <a:r>
              <a:rPr lang="bg-BG" b="1" i="1" dirty="0" smtClean="0">
                <a:solidFill>
                  <a:schemeClr val="tx1"/>
                </a:solidFill>
              </a:rPr>
              <a:t> от </a:t>
            </a:r>
            <a:r>
              <a:rPr lang="bg-BG" b="1" i="1" dirty="0" err="1" smtClean="0">
                <a:solidFill>
                  <a:schemeClr val="tx1"/>
                </a:solidFill>
              </a:rPr>
              <a:t>подгр</a:t>
            </a:r>
            <a:r>
              <a:rPr lang="bg-BG" b="1" i="1" dirty="0" smtClean="0">
                <a:solidFill>
                  <a:schemeClr val="tx1"/>
                </a:solidFill>
              </a:rPr>
              <a:t>. 603</a:t>
            </a:r>
            <a:r>
              <a:rPr lang="en-US" b="1" i="1" dirty="0" smtClean="0">
                <a:solidFill>
                  <a:schemeClr val="tx1"/>
                </a:solidFill>
              </a:rPr>
              <a:t>)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докато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счетоводните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обезценки</a:t>
            </a:r>
            <a:r>
              <a:rPr lang="ru-RU" b="1" dirty="0" smtClean="0">
                <a:solidFill>
                  <a:schemeClr val="tx1"/>
                </a:solidFill>
              </a:rPr>
              <a:t> /или </a:t>
            </a:r>
            <a:r>
              <a:rPr lang="ru-RU" b="1" dirty="0" err="1" smtClean="0">
                <a:solidFill>
                  <a:schemeClr val="tx1"/>
                </a:solidFill>
              </a:rPr>
              <a:t>преоценките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dirty="0" err="1" smtClean="0">
                <a:solidFill>
                  <a:schemeClr val="tx1"/>
                </a:solidFill>
              </a:rPr>
              <a:t>нефинансовите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активи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отразяват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ефекта</a:t>
            </a:r>
            <a:r>
              <a:rPr lang="ru-RU" dirty="0" smtClean="0">
                <a:solidFill>
                  <a:schemeClr val="tx1"/>
                </a:solidFill>
              </a:rPr>
              <a:t> от </a:t>
            </a:r>
            <a:r>
              <a:rPr lang="ru-RU" dirty="0" err="1" smtClean="0">
                <a:solidFill>
                  <a:schemeClr val="tx1"/>
                </a:solidFill>
              </a:rPr>
              <a:t>други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събития</a:t>
            </a:r>
            <a:r>
              <a:rPr lang="ru-RU" dirty="0" smtClean="0">
                <a:solidFill>
                  <a:schemeClr val="tx1"/>
                </a:solidFill>
              </a:rPr>
              <a:t> - загуби (</a:t>
            </a:r>
            <a:r>
              <a:rPr lang="ru-RU" dirty="0" err="1" smtClean="0">
                <a:solidFill>
                  <a:schemeClr val="tx1"/>
                </a:solidFill>
              </a:rPr>
              <a:t>печалби</a:t>
            </a:r>
            <a:r>
              <a:rPr lang="ru-RU" dirty="0" smtClean="0">
                <a:solidFill>
                  <a:schemeClr val="tx1"/>
                </a:solidFill>
              </a:rPr>
              <a:t>) от </a:t>
            </a:r>
            <a:r>
              <a:rPr lang="ru-RU" dirty="0" err="1" smtClean="0">
                <a:solidFill>
                  <a:schemeClr val="tx1"/>
                </a:solidFill>
              </a:rPr>
              <a:t>държането</a:t>
            </a:r>
            <a:r>
              <a:rPr lang="ru-RU" dirty="0" smtClean="0">
                <a:solidFill>
                  <a:schemeClr val="tx1"/>
                </a:solidFill>
              </a:rPr>
              <a:t> на актива и не се </a:t>
            </a:r>
            <a:r>
              <a:rPr lang="ru-RU" dirty="0" err="1" smtClean="0">
                <a:solidFill>
                  <a:schemeClr val="tx1"/>
                </a:solidFill>
              </a:rPr>
              <a:t>включват</a:t>
            </a:r>
            <a:r>
              <a:rPr lang="ru-RU" dirty="0" smtClean="0">
                <a:solidFill>
                  <a:schemeClr val="tx1"/>
                </a:solidFill>
              </a:rPr>
              <a:t> в </a:t>
            </a:r>
            <a:r>
              <a:rPr lang="ru-RU" dirty="0" err="1" smtClean="0">
                <a:solidFill>
                  <a:schemeClr val="tx1"/>
                </a:solidFill>
              </a:rPr>
              <a:t>измерването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dirty="0" err="1" smtClean="0">
                <a:solidFill>
                  <a:schemeClr val="tx1"/>
                </a:solidFill>
              </a:rPr>
              <a:t>разходите</a:t>
            </a:r>
            <a:r>
              <a:rPr lang="ru-RU" dirty="0" smtClean="0">
                <a:solidFill>
                  <a:schemeClr val="tx1"/>
                </a:solidFill>
              </a:rPr>
              <a:t> за </a:t>
            </a:r>
            <a:r>
              <a:rPr lang="ru-RU" dirty="0" err="1" smtClean="0">
                <a:solidFill>
                  <a:schemeClr val="tx1"/>
                </a:solidFill>
              </a:rPr>
              <a:t>публични</a:t>
            </a:r>
            <a:r>
              <a:rPr lang="ru-RU" dirty="0" smtClean="0">
                <a:solidFill>
                  <a:schemeClr val="tx1"/>
                </a:solidFill>
              </a:rPr>
              <a:t> услуги и </a:t>
            </a:r>
            <a:r>
              <a:rPr lang="ru-RU" dirty="0" err="1" smtClean="0">
                <a:solidFill>
                  <a:schemeClr val="tx1"/>
                </a:solidFill>
              </a:rPr>
              <a:t>дейности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9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11478</TotalTime>
  <Words>4201</Words>
  <Application>Microsoft Office PowerPoint</Application>
  <PresentationFormat>On-screen Show (4:3)</PresentationFormat>
  <Paragraphs>728</Paragraphs>
  <Slides>59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8" baseType="lpstr">
      <vt:lpstr>Arial</vt:lpstr>
      <vt:lpstr>Book Antiqua</vt:lpstr>
      <vt:lpstr>Calibri</vt:lpstr>
      <vt:lpstr>Lucida Sans</vt:lpstr>
      <vt:lpstr>Times New Roman</vt:lpstr>
      <vt:lpstr>Times New Roman CYR</vt:lpstr>
      <vt:lpstr>Wingdings</vt:lpstr>
      <vt:lpstr>Wingdings 2</vt:lpstr>
      <vt:lpstr>Trek</vt:lpstr>
      <vt:lpstr>Тема 4:Счетоводно отчитане на амортизацията на ДМА. Промени в амортизационния план  </vt:lpstr>
      <vt:lpstr>НОРМАТИВНИ ИЗИСКВАНИЯ ЗА ОТЧИТАНЕ НА АМОРТИЗАЦИИ </vt:lpstr>
      <vt:lpstr>Разграничаване на понятията обезценка, преоценка и амортизации.  неамортизируеми активи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ОБОБЩЕНИЕ: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Счетоводни статии: </vt:lpstr>
      <vt:lpstr>PowerPoint Presentation</vt:lpstr>
      <vt:lpstr>PowerPoint Presentation</vt:lpstr>
      <vt:lpstr>PowerPoint Presentation</vt:lpstr>
      <vt:lpstr>PowerPoint Presentation</vt:lpstr>
      <vt:lpstr>  Амортизационна политика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Метод на амортизация</vt:lpstr>
      <vt:lpstr>PowerPoint Presentation</vt:lpstr>
      <vt:lpstr>PowerPoint Presentation</vt:lpstr>
      <vt:lpstr>Линейният метод на амортизацията</vt:lpstr>
      <vt:lpstr>PowerPoint Presentation</vt:lpstr>
      <vt:lpstr>PowerPoint Presentation</vt:lpstr>
      <vt:lpstr>PowerPoint Presentation</vt:lpstr>
      <vt:lpstr>счетоводни СМЕТКИ ЗА НАЧИСЛЯВАНЕ НА АМОРтизациите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Не се начисляват амортизации в отч. гр. “СЕС”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ИЗПРАВЯНЕ НА ДОПУСНАТИ ГРЕШКИ ПРЕЗ минали години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1691</cp:revision>
  <dcterms:created xsi:type="dcterms:W3CDTF">2013-07-04T10:48:42Z</dcterms:created>
  <dcterms:modified xsi:type="dcterms:W3CDTF">2023-01-02T15:44:58Z</dcterms:modified>
</cp:coreProperties>
</file>