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44" r:id="rId1"/>
  </p:sldMasterIdLst>
  <p:notesMasterIdLst>
    <p:notesMasterId r:id="rId44"/>
  </p:notesMasterIdLst>
  <p:sldIdLst>
    <p:sldId id="3221" r:id="rId2"/>
    <p:sldId id="3178" r:id="rId3"/>
    <p:sldId id="3179" r:id="rId4"/>
    <p:sldId id="3181" r:id="rId5"/>
    <p:sldId id="3219" r:id="rId6"/>
    <p:sldId id="3182" r:id="rId7"/>
    <p:sldId id="3180" r:id="rId8"/>
    <p:sldId id="3183" r:id="rId9"/>
    <p:sldId id="3184" r:id="rId10"/>
    <p:sldId id="3185" r:id="rId11"/>
    <p:sldId id="3186" r:id="rId12"/>
    <p:sldId id="3187" r:id="rId13"/>
    <p:sldId id="3188" r:id="rId14"/>
    <p:sldId id="3189" r:id="rId15"/>
    <p:sldId id="3190" r:id="rId16"/>
    <p:sldId id="3191" r:id="rId17"/>
    <p:sldId id="3192" r:id="rId18"/>
    <p:sldId id="3218" r:id="rId19"/>
    <p:sldId id="3193" r:id="rId20"/>
    <p:sldId id="3194" r:id="rId21"/>
    <p:sldId id="3195" r:id="rId22"/>
    <p:sldId id="3196" r:id="rId23"/>
    <p:sldId id="3197" r:id="rId24"/>
    <p:sldId id="3198" r:id="rId25"/>
    <p:sldId id="3200" r:id="rId26"/>
    <p:sldId id="3201" r:id="rId27"/>
    <p:sldId id="3202" r:id="rId28"/>
    <p:sldId id="3203" r:id="rId29"/>
    <p:sldId id="3204" r:id="rId30"/>
    <p:sldId id="3205" r:id="rId31"/>
    <p:sldId id="3206" r:id="rId32"/>
    <p:sldId id="3207" r:id="rId33"/>
    <p:sldId id="3208" r:id="rId34"/>
    <p:sldId id="3209" r:id="rId35"/>
    <p:sldId id="3210" r:id="rId36"/>
    <p:sldId id="3211" r:id="rId37"/>
    <p:sldId id="3212" r:id="rId38"/>
    <p:sldId id="3213" r:id="rId39"/>
    <p:sldId id="3214" r:id="rId40"/>
    <p:sldId id="3215" r:id="rId41"/>
    <p:sldId id="3216" r:id="rId42"/>
    <p:sldId id="3220" r:id="rId43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9933FF"/>
    <a:srgbClr val="CDFFF9"/>
    <a:srgbClr val="C1FFDA"/>
    <a:srgbClr val="B8F2FE"/>
    <a:srgbClr val="B0FECA"/>
    <a:srgbClr val="FF4747"/>
    <a:srgbClr val="3EFA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45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944CF-9FA7-452B-9261-FAC3BAABA4F7}" type="datetimeFigureOut">
              <a:rPr lang="en-US" smtClean="0"/>
              <a:pPr/>
              <a:t>1/2/2023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FE84A-66E4-44AF-BA3E-A0DFB2B245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917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53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35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bg-BG" dirty="0" err="1" smtClean="0"/>
              <a:t>Лага</a:t>
            </a:r>
            <a:r>
              <a:rPr lang="bg-BG" dirty="0" smtClean="0"/>
              <a:t> и при обединяване на няколко </a:t>
            </a:r>
            <a:r>
              <a:rPr lang="bg-BG" dirty="0" err="1" smtClean="0"/>
              <a:t>имата</a:t>
            </a:r>
            <a:r>
              <a:rPr lang="bg-BG" dirty="0" smtClean="0"/>
              <a:t>.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678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97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876F-5E2F-4B98-BD5E-D4C290F2B00E}" type="datetime1">
              <a:rPr lang="bg-BG" smtClean="0"/>
              <a:t>2.1.2023 г.</a:t>
            </a:fld>
            <a:endParaRPr lang="bg-BG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286BD-3533-4B2B-AB0E-057ED3941033}" type="datetime1">
              <a:rPr lang="bg-BG" smtClean="0"/>
              <a:t>2.1.2023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149D-51CC-4C8A-BD1B-6F7FDC04B9C4}" type="datetime1">
              <a:rPr lang="bg-BG" smtClean="0"/>
              <a:t>2.1.2023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60EF5-D363-4F35-84AE-D156DF287FC3}" type="datetime1">
              <a:rPr lang="bg-BG" smtClean="0"/>
              <a:t>2.1.2023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bg-B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74BD0-E28F-4768-B936-BD847715A4CD}" type="datetime1">
              <a:rPr lang="bg-BG" smtClean="0"/>
              <a:t>2.1.2023 г.</a:t>
            </a:fld>
            <a:endParaRPr lang="bg-BG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BA52-927C-4B38-BB4C-33A198B712DB}" type="datetime1">
              <a:rPr lang="bg-BG" smtClean="0"/>
              <a:t>2.1.2023 г.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97EB6-7CCF-4B37-BC1C-0A49CD359909}" type="datetime1">
              <a:rPr lang="bg-BG" smtClean="0"/>
              <a:t>2.1.2023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00C02-03B3-48B8-A055-66E5946D161A}" type="datetime1">
              <a:rPr lang="bg-BG" smtClean="0"/>
              <a:t>2.1.2023 г.</a:t>
            </a:fld>
            <a:endParaRPr lang="bg-BG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B910-723E-495B-BF25-B562BD42BB48}" type="datetime1">
              <a:rPr lang="bg-BG" smtClean="0"/>
              <a:t>2.1.2023 г.</a:t>
            </a:fld>
            <a:endParaRPr lang="bg-BG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6CEF-0332-4B9D-B594-4532AB0B2EFC}" type="datetime1">
              <a:rPr lang="bg-BG" smtClean="0"/>
              <a:t>2.1.2023 г.</a:t>
            </a:fld>
            <a:endParaRPr lang="bg-BG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57918-69C5-46C5-9CD8-BA55521C0D21}" type="datetime1">
              <a:rPr lang="bg-BG" smtClean="0"/>
              <a:t>2.1.2023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B3E5B55-D070-47D4-9386-18CB878302E9}" type="datetime1">
              <a:rPr lang="bg-BG" smtClean="0"/>
              <a:t>2.1.2023 г.</a:t>
            </a:fld>
            <a:endParaRPr lang="bg-BG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3068960"/>
            <a:ext cx="8412480" cy="3240360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anchor="t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Тема </a:t>
            </a:r>
            <a:r>
              <a:rPr lang="ru-RU" sz="2800" b="1" dirty="0"/>
              <a:t>3: </a:t>
            </a:r>
            <a:r>
              <a:rPr lang="ru-RU" sz="2800" b="1" dirty="0" err="1" smtClean="0"/>
              <a:t>Счетоводно</a:t>
            </a:r>
            <a:r>
              <a:rPr lang="ru-RU" sz="2800" b="1" dirty="0" smtClean="0"/>
              <a:t> </a:t>
            </a:r>
            <a:r>
              <a:rPr lang="ru-RU" sz="2800" b="1" dirty="0" err="1"/>
              <a:t>отчитане</a:t>
            </a:r>
            <a:r>
              <a:rPr lang="ru-RU" sz="2800" b="1" dirty="0"/>
              <a:t> на начислена и </a:t>
            </a:r>
            <a:r>
              <a:rPr lang="ru-RU" sz="2800" b="1" dirty="0" err="1"/>
              <a:t>касова</a:t>
            </a:r>
            <a:r>
              <a:rPr lang="ru-RU" sz="2800" b="1" dirty="0"/>
              <a:t> основа </a:t>
            </a:r>
            <a:br>
              <a:rPr lang="ru-RU" sz="2800" b="1" dirty="0"/>
            </a:br>
            <a:r>
              <a:rPr lang="ru-RU" sz="2800" b="1" dirty="0"/>
              <a:t>на </a:t>
            </a:r>
            <a:r>
              <a:rPr lang="ru-RU" sz="2800" b="1" dirty="0" err="1"/>
              <a:t>дълготрайните</a:t>
            </a:r>
            <a:r>
              <a:rPr lang="ru-RU" sz="2800" b="1" dirty="0"/>
              <a:t> </a:t>
            </a:r>
            <a:r>
              <a:rPr lang="ru-RU" sz="2800" b="1" dirty="0" err="1"/>
              <a:t>материални</a:t>
            </a:r>
            <a:r>
              <a:rPr lang="ru-RU" sz="2800" b="1" dirty="0"/>
              <a:t> </a:t>
            </a:r>
            <a:br>
              <a:rPr lang="ru-RU" sz="2800" b="1" dirty="0"/>
            </a:br>
            <a:r>
              <a:rPr lang="ru-RU" sz="2800" b="1" dirty="0"/>
              <a:t>и </a:t>
            </a:r>
            <a:r>
              <a:rPr lang="ru-RU" sz="2800" b="1" dirty="0" err="1"/>
              <a:t>нематериални</a:t>
            </a:r>
            <a:r>
              <a:rPr lang="ru-RU" sz="2800" b="1" dirty="0"/>
              <a:t> </a:t>
            </a:r>
            <a:r>
              <a:rPr lang="ru-RU" sz="2800" b="1" dirty="0" err="1"/>
              <a:t>активи</a:t>
            </a:r>
            <a:endParaRPr lang="bg-BG" sz="2800" b="1" i="1" cap="none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8458200" cy="237626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endParaRPr lang="bg-BG" sz="40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Обучителен </a:t>
            </a:r>
            <a:r>
              <a:rPr lang="en-US" sz="3600" b="1" i="1" dirty="0" err="1">
                <a:solidFill>
                  <a:schemeClr val="accent1">
                    <a:lumMod val="75000"/>
                  </a:schemeClr>
                </a:solidFill>
              </a:rPr>
              <a:t>модул</a:t>
            </a:r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bg-BG" sz="3600" b="1" i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en-US" sz="36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bg-BG" sz="4400" b="1" dirty="0" smtClean="0">
                <a:solidFill>
                  <a:schemeClr val="accent1">
                    <a:lumMod val="75000"/>
                  </a:schemeClr>
                </a:solidFill>
              </a:rPr>
              <a:t>Бюджетно счетоводство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  <a:endParaRPr lang="bg-BG" sz="4400" b="1" dirty="0"/>
          </a:p>
        </p:txBody>
      </p:sp>
      <p:sp>
        <p:nvSpPr>
          <p:cNvPr id="4" name="Rectangle 3"/>
          <p:cNvSpPr/>
          <p:nvPr/>
        </p:nvSpPr>
        <p:spPr>
          <a:xfrm>
            <a:off x="323528" y="5478135"/>
            <a:ext cx="8458200" cy="1269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400" i="1" dirty="0" err="1" smtClean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Този</a:t>
            </a:r>
            <a:r>
              <a:rPr lang="en-US" sz="1400" i="1" dirty="0" smtClean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създаден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съгласно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Административен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BG05SFOP001-2.015-0001-C01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роект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Повишаване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знанията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уменията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квалификацията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общинските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служители“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безвъзмездна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Оперативна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„Добро управление“,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съфинансирана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Европейския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съюз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чрез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Европейския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социален фонд.</a:t>
            </a:r>
            <a:r>
              <a:rPr lang="ru-RU" sz="16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i="1" dirty="0">
              <a:solidFill>
                <a:srgbClr val="549E3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www.eufunds.bg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i="1" dirty="0">
              <a:solidFill>
                <a:srgbClr val="549E3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32656"/>
            <a:ext cx="2074486" cy="8285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6425" y="354799"/>
            <a:ext cx="1705303" cy="82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95936" y="362767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08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85720" y="357166"/>
            <a:ext cx="8643998" cy="578647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bg-BG" b="1" dirty="0" smtClean="0"/>
              <a:t>	 </a:t>
            </a:r>
          </a:p>
          <a:p>
            <a:pPr algn="ctr">
              <a:buNone/>
            </a:pPr>
            <a:r>
              <a:rPr lang="bg-BG" sz="4000" b="1" dirty="0" smtClean="0"/>
              <a:t>      </a:t>
            </a:r>
            <a:r>
              <a:rPr lang="bg-BG" sz="4000" b="1" u="sng" dirty="0" smtClean="0">
                <a:solidFill>
                  <a:schemeClr val="tx1"/>
                </a:solidFill>
              </a:rPr>
              <a:t>АКЦЕНТИ В ОТЧЕТНОСТТА НА ДМА</a:t>
            </a:r>
          </a:p>
          <a:p>
            <a:pPr>
              <a:buNone/>
            </a:pPr>
            <a:endParaRPr lang="bg-BG" sz="2400" dirty="0" smtClean="0"/>
          </a:p>
          <a:p>
            <a:pPr algn="just">
              <a:buNone/>
            </a:pPr>
            <a:r>
              <a:rPr lang="bg-BG" b="1" dirty="0" smtClean="0"/>
              <a:t>1. </a:t>
            </a:r>
            <a:r>
              <a:rPr lang="bg-BG" b="1" i="1" dirty="0" smtClean="0"/>
              <a:t>Дълготрайните материални активи, които са балансово признати </a:t>
            </a:r>
            <a:r>
              <a:rPr lang="bg-BG" dirty="0" smtClean="0"/>
              <a:t>се класифицират, когато надвишават утвърдения от ръководителя </a:t>
            </a:r>
            <a:r>
              <a:rPr lang="bg-BG" b="1" u="sng" dirty="0" smtClean="0">
                <a:solidFill>
                  <a:srgbClr val="C00000"/>
                </a:solidFill>
              </a:rPr>
              <a:t>стойностен праг </a:t>
            </a:r>
            <a:r>
              <a:rPr lang="bg-BG" b="1" i="1" dirty="0" smtClean="0"/>
              <a:t>в счетоводната политика</a:t>
            </a:r>
            <a:r>
              <a:rPr lang="bg-BG" dirty="0" smtClean="0"/>
              <a:t>, който може да бъде </a:t>
            </a:r>
            <a:r>
              <a:rPr lang="bg-BG" b="1" dirty="0" smtClean="0"/>
              <a:t>от 500 до 1000 лв.</a:t>
            </a:r>
            <a:r>
              <a:rPr lang="bg-BG" dirty="0" smtClean="0"/>
              <a:t> </a:t>
            </a:r>
            <a:r>
              <a:rPr lang="bg-BG" b="1" dirty="0" smtClean="0"/>
              <a:t>без включен ДДС</a:t>
            </a:r>
            <a:r>
              <a:rPr lang="bg-BG" dirty="0" smtClean="0"/>
              <a:t> </a:t>
            </a:r>
            <a:r>
              <a:rPr lang="bg-BG" b="1" i="1" dirty="0" smtClean="0">
                <a:solidFill>
                  <a:srgbClr val="C00000"/>
                </a:solidFill>
              </a:rPr>
              <a:t>(т. 16.</a:t>
            </a:r>
            <a:r>
              <a:rPr lang="bg-BG" b="1" i="1" dirty="0" err="1" smtClean="0">
                <a:solidFill>
                  <a:srgbClr val="C00000"/>
                </a:solidFill>
              </a:rPr>
              <a:t>16</a:t>
            </a:r>
            <a:r>
              <a:rPr lang="bg-BG" b="1" i="1" dirty="0" smtClean="0">
                <a:solidFill>
                  <a:srgbClr val="C00000"/>
                </a:solidFill>
              </a:rPr>
              <a:t>.3 от ДДС № 20 от 2004 г.).</a:t>
            </a:r>
            <a:endParaRPr lang="bg-BG" sz="20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bg-BG" dirty="0" smtClean="0"/>
              <a:t> </a:t>
            </a:r>
            <a:endParaRPr lang="bg-BG" sz="2400" dirty="0" smtClean="0"/>
          </a:p>
          <a:p>
            <a:pPr algn="just">
              <a:buNone/>
            </a:pPr>
            <a:r>
              <a:rPr lang="ru-RU" b="1" dirty="0" smtClean="0"/>
              <a:t>2. </a:t>
            </a:r>
            <a:r>
              <a:rPr lang="ru-RU" dirty="0" err="1" smtClean="0"/>
              <a:t>Дълготрайни</a:t>
            </a:r>
            <a:r>
              <a:rPr lang="ru-RU" dirty="0" smtClean="0"/>
              <a:t> </a:t>
            </a:r>
            <a:r>
              <a:rPr lang="ru-RU" dirty="0" err="1" smtClean="0"/>
              <a:t>материални</a:t>
            </a:r>
            <a:r>
              <a:rPr lang="ru-RU" dirty="0" smtClean="0"/>
              <a:t> </a:t>
            </a:r>
            <a:r>
              <a:rPr lang="ru-RU" dirty="0" err="1" smtClean="0"/>
              <a:t>активи</a:t>
            </a:r>
            <a:r>
              <a:rPr lang="ru-RU" dirty="0" smtClean="0"/>
              <a:t>, </a:t>
            </a:r>
            <a:r>
              <a:rPr lang="ru-RU" dirty="0" err="1" smtClean="0"/>
              <a:t>които</a:t>
            </a:r>
            <a:r>
              <a:rPr lang="ru-RU" dirty="0" smtClean="0"/>
              <a:t> се </a:t>
            </a:r>
            <a:r>
              <a:rPr lang="ru-RU" dirty="0" err="1" smtClean="0"/>
              <a:t>състоят</a:t>
            </a:r>
            <a:r>
              <a:rPr lang="ru-RU" dirty="0" smtClean="0"/>
              <a:t> от </a:t>
            </a:r>
            <a:r>
              <a:rPr lang="ru-RU" b="1" u="sng" dirty="0" err="1" smtClean="0">
                <a:solidFill>
                  <a:srgbClr val="C00000"/>
                </a:solidFill>
              </a:rPr>
              <a:t>разграничими</a:t>
            </a:r>
            <a:r>
              <a:rPr lang="ru-RU" b="1" u="sng" dirty="0" smtClean="0">
                <a:solidFill>
                  <a:srgbClr val="C00000"/>
                </a:solidFill>
              </a:rPr>
              <a:t> </a:t>
            </a:r>
            <a:r>
              <a:rPr lang="ru-RU" b="1" u="sng" dirty="0" err="1" smtClean="0">
                <a:solidFill>
                  <a:srgbClr val="C00000"/>
                </a:solidFill>
              </a:rPr>
              <a:t>съставни</a:t>
            </a:r>
            <a:r>
              <a:rPr lang="ru-RU" b="1" u="sng" dirty="0" smtClean="0">
                <a:solidFill>
                  <a:srgbClr val="C00000"/>
                </a:solidFill>
              </a:rPr>
              <a:t> части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/>
              <a:t>отговарящи</a:t>
            </a:r>
            <a:r>
              <a:rPr lang="ru-RU" dirty="0" smtClean="0"/>
              <a:t> </a:t>
            </a:r>
            <a:r>
              <a:rPr lang="ru-RU" dirty="0" err="1" smtClean="0"/>
              <a:t>поотделно</a:t>
            </a:r>
            <a:r>
              <a:rPr lang="ru-RU" dirty="0" smtClean="0"/>
              <a:t> на </a:t>
            </a:r>
            <a:r>
              <a:rPr lang="ru-RU" dirty="0" err="1" smtClean="0"/>
              <a:t>критериите</a:t>
            </a:r>
            <a:r>
              <a:rPr lang="ru-RU" dirty="0" smtClean="0"/>
              <a:t> за ДМА се </a:t>
            </a:r>
            <a:r>
              <a:rPr lang="ru-RU" dirty="0" err="1" smtClean="0"/>
              <a:t>третират</a:t>
            </a:r>
            <a:r>
              <a:rPr lang="ru-RU" dirty="0" smtClean="0"/>
              <a:t> </a:t>
            </a:r>
            <a:r>
              <a:rPr lang="ru-RU" dirty="0" err="1" smtClean="0"/>
              <a:t>като</a:t>
            </a:r>
            <a:r>
              <a:rPr lang="ru-RU" dirty="0" smtClean="0"/>
              <a:t> </a:t>
            </a:r>
            <a:r>
              <a:rPr lang="ru-RU" dirty="0" err="1" smtClean="0"/>
              <a:t>самостоятелни</a:t>
            </a:r>
            <a:r>
              <a:rPr lang="ru-RU" dirty="0" smtClean="0"/>
              <a:t> </a:t>
            </a:r>
            <a:r>
              <a:rPr lang="ru-RU" dirty="0" err="1" smtClean="0"/>
              <a:t>активи</a:t>
            </a:r>
            <a:r>
              <a:rPr lang="ru-RU" dirty="0" smtClean="0"/>
              <a:t> </a:t>
            </a:r>
            <a:r>
              <a:rPr lang="bg-BG" b="1" i="1" dirty="0" smtClean="0">
                <a:solidFill>
                  <a:srgbClr val="C00000"/>
                </a:solidFill>
              </a:rPr>
              <a:t>(т. 3.2 от СС 16).</a:t>
            </a:r>
          </a:p>
          <a:p>
            <a:pPr>
              <a:buNone/>
            </a:pPr>
            <a:endParaRPr lang="bg-BG" sz="2000" dirty="0" smtClean="0"/>
          </a:p>
          <a:p>
            <a:pPr algn="just">
              <a:buNone/>
            </a:pPr>
            <a:r>
              <a:rPr lang="bg-BG" b="1" dirty="0" smtClean="0">
                <a:solidFill>
                  <a:schemeClr val="tx1"/>
                </a:solidFill>
              </a:rPr>
              <a:t>3</a:t>
            </a:r>
            <a:r>
              <a:rPr lang="bg-BG" b="1" i="1" dirty="0" smtClean="0">
                <a:solidFill>
                  <a:srgbClr val="FF0000"/>
                </a:solidFill>
              </a:rPr>
              <a:t>. </a:t>
            </a:r>
            <a:r>
              <a:rPr lang="bg-BG" b="1" u="sng" dirty="0" smtClean="0">
                <a:solidFill>
                  <a:srgbClr val="C00000"/>
                </a:solidFill>
              </a:rPr>
              <a:t>Окончателното завеждане </a:t>
            </a:r>
            <a:r>
              <a:rPr lang="bg-BG" dirty="0" smtClean="0">
                <a:solidFill>
                  <a:schemeClr val="tx1"/>
                </a:solidFill>
              </a:rPr>
              <a:t>на ДМА се извършва</a:t>
            </a:r>
            <a:r>
              <a:rPr lang="bg-BG" b="1" i="1" dirty="0" smtClean="0"/>
              <a:t>, </a:t>
            </a:r>
            <a:r>
              <a:rPr lang="bg-BG" dirty="0" smtClean="0"/>
              <a:t>когато са били в процес на придобиване, </a:t>
            </a:r>
            <a:r>
              <a:rPr lang="bg-BG" b="1" i="1" u="sng" dirty="0" smtClean="0">
                <a:solidFill>
                  <a:srgbClr val="C00000"/>
                </a:solidFill>
              </a:rPr>
              <a:t>след приключване </a:t>
            </a:r>
            <a:r>
              <a:rPr lang="bg-BG" dirty="0" smtClean="0"/>
              <a:t>на цялостния процес на придобиване и наличие на изискуемата</a:t>
            </a:r>
            <a:r>
              <a:rPr lang="bg-BG" dirty="0" smtClean="0">
                <a:solidFill>
                  <a:srgbClr val="C00000"/>
                </a:solidFill>
              </a:rPr>
              <a:t> </a:t>
            </a:r>
            <a:r>
              <a:rPr lang="bg-BG" b="1" i="1" u="sng" dirty="0" smtClean="0">
                <a:solidFill>
                  <a:srgbClr val="C00000"/>
                </a:solidFill>
              </a:rPr>
              <a:t>документацията,</a:t>
            </a:r>
            <a:r>
              <a:rPr lang="bg-BG" dirty="0" smtClean="0">
                <a:solidFill>
                  <a:srgbClr val="C00000"/>
                </a:solidFill>
              </a:rPr>
              <a:t> </a:t>
            </a:r>
            <a:r>
              <a:rPr lang="bg-BG" dirty="0" smtClean="0"/>
              <a:t>удостоверяваща извършването на всички процедури за въвеждане на ДМА в експлоатация.</a:t>
            </a:r>
            <a:endParaRPr lang="bg-BG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10</a:t>
            </a:fld>
            <a:endParaRPr lang="bg-BG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971550" lvl="1" indent="-514350" algn="just">
              <a:buNone/>
            </a:pPr>
            <a:r>
              <a:rPr lang="bg-BG" dirty="0" smtClean="0"/>
              <a:t>4. Активите от </a:t>
            </a:r>
            <a:r>
              <a:rPr lang="bg-BG" b="1" dirty="0" smtClean="0">
                <a:solidFill>
                  <a:srgbClr val="C00000"/>
                </a:solidFill>
              </a:rPr>
              <a:t>група 22 </a:t>
            </a:r>
            <a:r>
              <a:rPr lang="bg-BG" dirty="0" smtClean="0"/>
              <a:t>(</a:t>
            </a:r>
            <a:r>
              <a:rPr lang="bg-BG" i="1" dirty="0" smtClean="0"/>
              <a:t>земи, гори, трайни насаждения, инфраструктурни обекти, активи с художествена и историческа стойност и книгите в библиотеките</a:t>
            </a:r>
            <a:r>
              <a:rPr lang="bg-BG" dirty="0" smtClean="0"/>
              <a:t>), </a:t>
            </a:r>
            <a:r>
              <a:rPr lang="bg-BG" b="1" u="sng" dirty="0" smtClean="0"/>
              <a:t>първоначално се изписват на разход</a:t>
            </a:r>
            <a:r>
              <a:rPr lang="bg-BG" b="1" dirty="0" smtClean="0"/>
              <a:t> по сметките от</a:t>
            </a:r>
            <a:r>
              <a:rPr lang="bg-BG" dirty="0" smtClean="0"/>
              <a:t> </a:t>
            </a:r>
            <a:r>
              <a:rPr lang="bg-BG" b="1" dirty="0" smtClean="0">
                <a:solidFill>
                  <a:srgbClr val="C00000"/>
                </a:solidFill>
              </a:rPr>
              <a:t>подгрупа 607</a:t>
            </a:r>
            <a:r>
              <a:rPr lang="bg-BG" dirty="0" smtClean="0">
                <a:solidFill>
                  <a:srgbClr val="C00000"/>
                </a:solidFill>
              </a:rPr>
              <a:t> </a:t>
            </a:r>
            <a:r>
              <a:rPr lang="bg-BG" dirty="0" smtClean="0"/>
              <a:t>в отчетна група </a:t>
            </a:r>
            <a:r>
              <a:rPr lang="bg-BG" b="1" dirty="0" smtClean="0"/>
              <a:t>„Бюджет”/ </a:t>
            </a:r>
            <a:r>
              <a:rPr lang="bg-BG" dirty="0" smtClean="0"/>
              <a:t>или</a:t>
            </a:r>
            <a:r>
              <a:rPr lang="bg-BG" b="1" dirty="0" smtClean="0"/>
              <a:t> „СЕС”,</a:t>
            </a:r>
            <a:r>
              <a:rPr lang="bg-BG" dirty="0" smtClean="0"/>
              <a:t> и </a:t>
            </a:r>
            <a:r>
              <a:rPr lang="bg-BG" b="1" u="sng" dirty="0" smtClean="0"/>
              <a:t>едновременно</a:t>
            </a:r>
            <a:r>
              <a:rPr lang="bg-BG" dirty="0" smtClean="0"/>
              <a:t> се осчетоводяват в </a:t>
            </a:r>
            <a:r>
              <a:rPr lang="bg-BG" b="1" dirty="0" smtClean="0"/>
              <a:t> </a:t>
            </a:r>
            <a:r>
              <a:rPr lang="bg-BG" dirty="0" smtClean="0"/>
              <a:t>отчетна група </a:t>
            </a:r>
            <a:r>
              <a:rPr lang="bg-BG" b="1" dirty="0" smtClean="0"/>
              <a:t>„ДСД”, </a:t>
            </a:r>
            <a:r>
              <a:rPr lang="bg-BG" dirty="0" smtClean="0"/>
              <a:t>като се </a:t>
            </a:r>
            <a:r>
              <a:rPr lang="bg-BG" dirty="0" err="1" smtClean="0"/>
              <a:t>дебитират</a:t>
            </a:r>
            <a:r>
              <a:rPr lang="bg-BG" dirty="0" smtClean="0"/>
              <a:t> сметките от </a:t>
            </a:r>
            <a:r>
              <a:rPr lang="bg-BG" b="1" dirty="0" smtClean="0">
                <a:solidFill>
                  <a:srgbClr val="C00000"/>
                </a:solidFill>
              </a:rPr>
              <a:t>група 22 </a:t>
            </a:r>
            <a:r>
              <a:rPr lang="bg-BG" i="1" dirty="0" smtClean="0"/>
              <a:t>Дълготрайни активи, капитализирани в отчетна група (стопанска област) ДСД”</a:t>
            </a:r>
            <a:r>
              <a:rPr lang="bg-BG" dirty="0" smtClean="0"/>
              <a:t> или сметка от </a:t>
            </a:r>
            <a:r>
              <a:rPr lang="bg-BG" b="1" dirty="0" smtClean="0"/>
              <a:t>подгрупа 207</a:t>
            </a:r>
            <a:r>
              <a:rPr lang="bg-BG" dirty="0" smtClean="0"/>
              <a:t> срещу кредитиране на  </a:t>
            </a:r>
            <a:r>
              <a:rPr lang="bg-BG" b="1" dirty="0" smtClean="0"/>
              <a:t>сметка 7609</a:t>
            </a:r>
            <a:r>
              <a:rPr lang="bg-BG" dirty="0" smtClean="0"/>
              <a:t> </a:t>
            </a:r>
            <a:r>
              <a:rPr lang="bg-BG" i="1" dirty="0" smtClean="0"/>
              <a:t>Коректив за капитализирани активи в отчетна група "Други сметки и дейности"</a:t>
            </a:r>
            <a:r>
              <a:rPr lang="bg-BG" b="1" i="1" dirty="0" smtClean="0"/>
              <a:t>  </a:t>
            </a:r>
            <a:r>
              <a:rPr lang="bg-BG" i="1" dirty="0" smtClean="0"/>
              <a:t>( т. 18 и 19 от ДДС № 14 от 2013 г.).</a:t>
            </a:r>
            <a:endParaRPr lang="bg-BG" sz="2000" dirty="0" smtClean="0"/>
          </a:p>
          <a:p>
            <a:pPr algn="just">
              <a:buNone/>
            </a:pPr>
            <a:r>
              <a:rPr lang="bg-BG" dirty="0" smtClean="0"/>
              <a:t> </a:t>
            </a:r>
            <a:endParaRPr lang="bg-BG" sz="2400" dirty="0" smtClean="0"/>
          </a:p>
          <a:p>
            <a:pPr>
              <a:buNone/>
            </a:pPr>
            <a:r>
              <a:rPr lang="bg-BG" dirty="0" smtClean="0"/>
              <a:t>     5. </a:t>
            </a:r>
            <a:r>
              <a:rPr lang="bg-BG" b="1" dirty="0" smtClean="0">
                <a:solidFill>
                  <a:srgbClr val="C00000"/>
                </a:solidFill>
              </a:rPr>
              <a:t>ДМА, които са в процес на придобиване </a:t>
            </a:r>
            <a:r>
              <a:rPr lang="bg-BG" b="1" u="sng" dirty="0" smtClean="0">
                <a:solidFill>
                  <a:srgbClr val="C00000"/>
                </a:solidFill>
              </a:rPr>
              <a:t>не   </a:t>
            </a:r>
          </a:p>
          <a:p>
            <a:pPr>
              <a:buNone/>
            </a:pPr>
            <a:r>
              <a:rPr lang="bg-BG" b="1" dirty="0" smtClean="0">
                <a:solidFill>
                  <a:srgbClr val="C00000"/>
                </a:solidFill>
              </a:rPr>
              <a:t>      </a:t>
            </a:r>
            <a:r>
              <a:rPr lang="bg-BG" b="1" u="sng" dirty="0" smtClean="0">
                <a:solidFill>
                  <a:srgbClr val="C00000"/>
                </a:solidFill>
              </a:rPr>
              <a:t>подлежат </a:t>
            </a:r>
            <a:r>
              <a:rPr lang="bg-BG" b="1" i="1" dirty="0" smtClean="0">
                <a:solidFill>
                  <a:srgbClr val="C00000"/>
                </a:solidFill>
              </a:rPr>
              <a:t>на амортизация ( т. 23 от ДДС № 05 от    2016 г.).</a:t>
            </a:r>
            <a:endParaRPr lang="bg-BG" sz="2000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bg-BG" b="1" dirty="0" smtClean="0"/>
              <a:t> </a:t>
            </a:r>
            <a:endParaRPr lang="bg-B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11</a:t>
            </a:fld>
            <a:endParaRPr lang="bg-BG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1" algn="just">
              <a:buNone/>
            </a:pPr>
            <a:r>
              <a:rPr lang="bg-BG" b="1" dirty="0" smtClean="0">
                <a:solidFill>
                  <a:srgbClr val="C00000"/>
                </a:solidFill>
              </a:rPr>
              <a:t>6. При придобиване на земя, принадлежаща към чужда сграда</a:t>
            </a:r>
            <a:r>
              <a:rPr lang="bg-BG" dirty="0" smtClean="0">
                <a:solidFill>
                  <a:srgbClr val="C00000"/>
                </a:solidFill>
              </a:rPr>
              <a:t>,</a:t>
            </a:r>
          </a:p>
          <a:p>
            <a:pPr lvl="1" algn="just">
              <a:buNone/>
            </a:pPr>
            <a:r>
              <a:rPr lang="bg-BG" dirty="0" smtClean="0"/>
              <a:t>    която </a:t>
            </a:r>
            <a:r>
              <a:rPr lang="bg-BG" b="1" dirty="0" smtClean="0">
                <a:solidFill>
                  <a:srgbClr val="C00000"/>
                </a:solidFill>
              </a:rPr>
              <a:t>не е</a:t>
            </a:r>
            <a:r>
              <a:rPr lang="bg-BG" dirty="0" smtClean="0"/>
              <a:t> собственост на бюджетната организация, осчетоводяването се отразява по </a:t>
            </a:r>
            <a:r>
              <a:rPr lang="bg-BG" b="1" dirty="0" smtClean="0">
                <a:solidFill>
                  <a:srgbClr val="C00000"/>
                </a:solidFill>
              </a:rPr>
              <a:t>сметка 2201</a:t>
            </a:r>
            <a:r>
              <a:rPr lang="bg-BG" dirty="0" smtClean="0">
                <a:solidFill>
                  <a:srgbClr val="C00000"/>
                </a:solidFill>
              </a:rPr>
              <a:t> </a:t>
            </a:r>
            <a:r>
              <a:rPr lang="bg-BG" dirty="0" smtClean="0"/>
              <a:t>„</a:t>
            </a:r>
            <a:r>
              <a:rPr lang="bg-BG" i="1" dirty="0" smtClean="0"/>
              <a:t>Земи, гори и трайни насаждения</a:t>
            </a:r>
            <a:r>
              <a:rPr lang="bg-BG" dirty="0" smtClean="0"/>
              <a:t>“ в </a:t>
            </a:r>
            <a:r>
              <a:rPr lang="bg-BG" dirty="0" err="1" smtClean="0"/>
              <a:t>отч</a:t>
            </a:r>
            <a:r>
              <a:rPr lang="bg-BG" dirty="0" smtClean="0"/>
              <a:t>. гр. „ДСД“, тъй като тази земя не принадлежи към сграда на предприятието </a:t>
            </a:r>
            <a:r>
              <a:rPr lang="bg-BG" b="1" i="1" dirty="0" smtClean="0">
                <a:solidFill>
                  <a:srgbClr val="C00000"/>
                </a:solidFill>
              </a:rPr>
              <a:t>(№ 08-00-1141 от 30.10.2017 г.)</a:t>
            </a:r>
            <a:r>
              <a:rPr lang="bg-BG" b="1" dirty="0" smtClean="0">
                <a:solidFill>
                  <a:srgbClr val="C00000"/>
                </a:solidFill>
              </a:rPr>
              <a:t>. </a:t>
            </a:r>
            <a:endParaRPr lang="bg-BG" sz="2400" b="1" dirty="0" smtClean="0">
              <a:solidFill>
                <a:srgbClr val="C00000"/>
              </a:solidFill>
            </a:endParaRPr>
          </a:p>
          <a:p>
            <a:endParaRPr lang="bg-BG" sz="2600" dirty="0" smtClean="0"/>
          </a:p>
          <a:p>
            <a:pPr lvl="1" algn="just">
              <a:buNone/>
            </a:pPr>
            <a:r>
              <a:rPr lang="bg-BG" sz="2600" b="1" dirty="0" smtClean="0">
                <a:solidFill>
                  <a:srgbClr val="C00000"/>
                </a:solidFill>
              </a:rPr>
              <a:t>7. При придобиване на земя с цел бъдещо   изграждане на сграда и при наличие на инвестиционен проект, </a:t>
            </a:r>
            <a:r>
              <a:rPr lang="bg-BG" sz="2600" dirty="0" smtClean="0"/>
              <a:t>който е възможно да се реализира, осчетоводяването е по </a:t>
            </a:r>
            <a:r>
              <a:rPr lang="bg-BG" sz="2600" b="1" dirty="0" smtClean="0">
                <a:solidFill>
                  <a:srgbClr val="C00000"/>
                </a:solidFill>
              </a:rPr>
              <a:t>сметка 2010</a:t>
            </a:r>
            <a:r>
              <a:rPr lang="bg-BG" sz="2600" dirty="0" smtClean="0">
                <a:solidFill>
                  <a:srgbClr val="C00000"/>
                </a:solidFill>
              </a:rPr>
              <a:t> </a:t>
            </a:r>
            <a:r>
              <a:rPr lang="bg-BG" sz="2600" dirty="0" smtClean="0"/>
              <a:t>в </a:t>
            </a:r>
            <a:r>
              <a:rPr lang="bg-BG" sz="2600" dirty="0" err="1" smtClean="0"/>
              <a:t>отч</a:t>
            </a:r>
            <a:r>
              <a:rPr lang="bg-BG" sz="2600" dirty="0" smtClean="0"/>
              <a:t>. гр. „Бюджет”</a:t>
            </a:r>
            <a:r>
              <a:rPr lang="bg-BG" sz="2600" i="1" dirty="0" smtClean="0"/>
              <a:t> (</a:t>
            </a:r>
            <a:r>
              <a:rPr lang="bg-BG" sz="2600" b="1" i="1" dirty="0" smtClean="0">
                <a:solidFill>
                  <a:srgbClr val="C00000"/>
                </a:solidFill>
              </a:rPr>
              <a:t>№ 08-00-1141 от 30.10.2017 г.)</a:t>
            </a:r>
            <a:r>
              <a:rPr lang="bg-BG" sz="2600" b="1" dirty="0" smtClean="0">
                <a:solidFill>
                  <a:srgbClr val="C00000"/>
                </a:solidFill>
              </a:rPr>
              <a:t>.</a:t>
            </a:r>
            <a:endParaRPr lang="bg-BG" sz="26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12</a:t>
            </a:fld>
            <a:endParaRPr lang="bg-BG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lvl="1">
              <a:buNone/>
            </a:pPr>
            <a:r>
              <a:rPr lang="bg-BG" b="1" dirty="0" smtClean="0">
                <a:solidFill>
                  <a:srgbClr val="C00000"/>
                </a:solidFill>
              </a:rPr>
              <a:t>8.  </a:t>
            </a:r>
            <a:r>
              <a:rPr lang="bg-BG" sz="3400" b="1" dirty="0" smtClean="0">
                <a:solidFill>
                  <a:srgbClr val="C00000"/>
                </a:solidFill>
              </a:rPr>
              <a:t>Отчитане на нов АОС, с  който се обединяват земя и сграда</a:t>
            </a:r>
            <a:endParaRPr lang="bg-BG" sz="34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bg-BG" dirty="0" smtClean="0"/>
              <a:t>    По отношение на </a:t>
            </a:r>
            <a:r>
              <a:rPr lang="bg-BG" b="1" dirty="0" smtClean="0"/>
              <a:t>отчитането на нов АОС</a:t>
            </a:r>
            <a:r>
              <a:rPr lang="bg-BG" dirty="0" smtClean="0"/>
              <a:t>, с който се </a:t>
            </a:r>
            <a:r>
              <a:rPr lang="bg-BG" b="1" u="sng" dirty="0" smtClean="0"/>
              <a:t>обединяват два съседни имота</a:t>
            </a:r>
            <a:r>
              <a:rPr lang="bg-BG" u="sng" dirty="0" smtClean="0"/>
              <a:t> </a:t>
            </a:r>
            <a:r>
              <a:rPr lang="bg-BG" b="1" u="sng" dirty="0" smtClean="0"/>
              <a:t>и новопостроената сграда</a:t>
            </a:r>
            <a:r>
              <a:rPr lang="bg-BG" b="1" dirty="0" smtClean="0"/>
              <a:t> </a:t>
            </a:r>
            <a:r>
              <a:rPr lang="bg-BG" dirty="0" smtClean="0"/>
              <a:t>се намира в новия обединен имот,  отчитаната в ДСД</a:t>
            </a:r>
            <a:r>
              <a:rPr lang="bg-BG" b="1" dirty="0" smtClean="0"/>
              <a:t> </a:t>
            </a:r>
            <a:r>
              <a:rPr lang="bg-BG" dirty="0" smtClean="0"/>
              <a:t>преди обединяването на двата имота в един земя следва да се отрази в отчетна група „Бюджет“, тъй като новият обединен имот представлява в крайна сметка </a:t>
            </a:r>
            <a:r>
              <a:rPr lang="bg-BG" b="1" dirty="0" smtClean="0"/>
              <a:t>сгради и прилежаща към тях земя</a:t>
            </a:r>
            <a:r>
              <a:rPr lang="bg-BG" dirty="0" smtClean="0"/>
              <a:t>.</a:t>
            </a:r>
            <a:endParaRPr lang="bg-BG" sz="2400" dirty="0" smtClean="0"/>
          </a:p>
          <a:p>
            <a:pPr>
              <a:buNone/>
            </a:pPr>
            <a:r>
              <a:rPr lang="bg-BG" dirty="0" smtClean="0"/>
              <a:t>     За </a:t>
            </a:r>
            <a:r>
              <a:rPr lang="bg-BG" b="1" dirty="0" smtClean="0"/>
              <a:t>отписването </a:t>
            </a:r>
            <a:r>
              <a:rPr lang="bg-BG" dirty="0" smtClean="0"/>
              <a:t>на земята от ДСД</a:t>
            </a:r>
            <a:r>
              <a:rPr lang="bg-BG" b="1" dirty="0" smtClean="0"/>
              <a:t> </a:t>
            </a:r>
            <a:r>
              <a:rPr lang="bg-BG" dirty="0" smtClean="0"/>
              <a:t>и завеждането ѝ в Бюджет </a:t>
            </a:r>
            <a:r>
              <a:rPr lang="bg-BG" b="1" dirty="0" smtClean="0"/>
              <a:t>може </a:t>
            </a:r>
            <a:r>
              <a:rPr lang="bg-BG" dirty="0" smtClean="0"/>
              <a:t>да се използва сметка </a:t>
            </a:r>
            <a:r>
              <a:rPr lang="bg-BG" b="1" dirty="0" smtClean="0"/>
              <a:t>7602 </a:t>
            </a:r>
            <a:r>
              <a:rPr lang="bg-BG" dirty="0" smtClean="0"/>
              <a:t>или</a:t>
            </a:r>
            <a:r>
              <a:rPr lang="bg-BG" b="1" dirty="0" smtClean="0"/>
              <a:t> </a:t>
            </a:r>
            <a:r>
              <a:rPr lang="bg-BG" dirty="0" smtClean="0"/>
              <a:t>да се възприеме подход чрез използването на сметка </a:t>
            </a:r>
            <a:r>
              <a:rPr lang="bg-BG" b="1" dirty="0" smtClean="0"/>
              <a:t>6992 </a:t>
            </a:r>
            <a:r>
              <a:rPr lang="bg-BG" dirty="0" smtClean="0"/>
              <a:t>(за отписване в ДСД) и сметка </a:t>
            </a:r>
            <a:r>
              <a:rPr lang="bg-BG" b="1" dirty="0" smtClean="0"/>
              <a:t>7992 </a:t>
            </a:r>
            <a:r>
              <a:rPr lang="bg-BG" dirty="0" smtClean="0"/>
              <a:t>(за завеждане в„Бюджет“).</a:t>
            </a:r>
            <a:endParaRPr lang="bg-BG" sz="2400" dirty="0" smtClean="0"/>
          </a:p>
          <a:p>
            <a:pPr>
              <a:buNone/>
            </a:pPr>
            <a:r>
              <a:rPr lang="bg-BG" b="1" dirty="0" smtClean="0"/>
              <a:t>	 </a:t>
            </a:r>
            <a:r>
              <a:rPr lang="bg-BG" b="1" u="sng" dirty="0" smtClean="0"/>
              <a:t> В </a:t>
            </a:r>
            <a:r>
              <a:rPr lang="bg-BG" b="1" u="sng" dirty="0" err="1" smtClean="0"/>
              <a:t>отч</a:t>
            </a:r>
            <a:r>
              <a:rPr lang="bg-BG" b="1" u="sng" dirty="0" smtClean="0"/>
              <a:t>. гр. ДСД</a:t>
            </a:r>
            <a:r>
              <a:rPr lang="bg-BG" dirty="0" smtClean="0"/>
              <a:t>:</a:t>
            </a:r>
            <a:endParaRPr lang="bg-BG" sz="2400" dirty="0" smtClean="0"/>
          </a:p>
          <a:p>
            <a:pPr>
              <a:buNone/>
            </a:pPr>
            <a:r>
              <a:rPr lang="bg-BG" b="1" dirty="0" smtClean="0"/>
              <a:t>	</a:t>
            </a:r>
            <a:r>
              <a:rPr lang="bg-BG" b="1" dirty="0" err="1" smtClean="0"/>
              <a:t>Дт</a:t>
            </a:r>
            <a:r>
              <a:rPr lang="bg-BG" b="1" dirty="0" smtClean="0"/>
              <a:t> с/</a:t>
            </a:r>
            <a:r>
              <a:rPr lang="bg-BG" b="1" dirty="0" err="1" smtClean="0"/>
              <a:t>ка</a:t>
            </a:r>
            <a:r>
              <a:rPr lang="bg-BG" b="1" dirty="0" smtClean="0"/>
              <a:t> 6992 или 7602/Кт с/</a:t>
            </a:r>
            <a:r>
              <a:rPr lang="bg-BG" b="1" dirty="0" err="1" smtClean="0"/>
              <a:t>ка</a:t>
            </a:r>
            <a:r>
              <a:rPr lang="bg-BG" b="1" dirty="0" smtClean="0"/>
              <a:t> 2201</a:t>
            </a:r>
            <a:r>
              <a:rPr lang="bg-BG" dirty="0" smtClean="0"/>
              <a:t> </a:t>
            </a:r>
            <a:endParaRPr lang="bg-BG" sz="2400" dirty="0" smtClean="0"/>
          </a:p>
          <a:p>
            <a:pPr>
              <a:buNone/>
            </a:pPr>
            <a:r>
              <a:rPr lang="bg-BG" b="1" dirty="0" smtClean="0"/>
              <a:t>	</a:t>
            </a:r>
            <a:r>
              <a:rPr lang="bg-BG" b="1" u="sng" dirty="0" smtClean="0"/>
              <a:t> В </a:t>
            </a:r>
            <a:r>
              <a:rPr lang="bg-BG" b="1" u="sng" dirty="0" err="1" smtClean="0"/>
              <a:t>отч</a:t>
            </a:r>
            <a:r>
              <a:rPr lang="bg-BG" b="1" u="sng" dirty="0" smtClean="0"/>
              <a:t>. гр. Бюджет:</a:t>
            </a:r>
            <a:r>
              <a:rPr lang="bg-BG" dirty="0" smtClean="0"/>
              <a:t> </a:t>
            </a:r>
            <a:endParaRPr lang="bg-BG" sz="2400" dirty="0" smtClean="0"/>
          </a:p>
          <a:p>
            <a:pPr>
              <a:buNone/>
            </a:pPr>
            <a:r>
              <a:rPr lang="bg-BG" b="1" dirty="0" smtClean="0"/>
              <a:t>	</a:t>
            </a:r>
            <a:r>
              <a:rPr lang="bg-BG" b="1" dirty="0" err="1" smtClean="0"/>
              <a:t>Дт</a:t>
            </a:r>
            <a:r>
              <a:rPr lang="bg-BG" b="1" dirty="0" smtClean="0"/>
              <a:t> с/</a:t>
            </a:r>
            <a:r>
              <a:rPr lang="bg-BG" b="1" dirty="0" err="1" smtClean="0"/>
              <a:t>ка</a:t>
            </a:r>
            <a:r>
              <a:rPr lang="bg-BG" b="1" dirty="0" smtClean="0"/>
              <a:t> 2010/Кт с/</a:t>
            </a:r>
            <a:r>
              <a:rPr lang="bg-BG" b="1" dirty="0" err="1" smtClean="0"/>
              <a:t>ка</a:t>
            </a:r>
            <a:r>
              <a:rPr lang="bg-BG" b="1" dirty="0" smtClean="0"/>
              <a:t> 7992 или 7602</a:t>
            </a:r>
            <a:r>
              <a:rPr lang="bg-BG" dirty="0" smtClean="0"/>
              <a:t> </a:t>
            </a:r>
            <a:endParaRPr lang="bg-BG" sz="2400" dirty="0" smtClean="0"/>
          </a:p>
          <a:p>
            <a:pPr>
              <a:buNone/>
            </a:pPr>
            <a:r>
              <a:rPr lang="bg-BG" dirty="0" smtClean="0"/>
              <a:t>	 Земята от новия обединен имот </a:t>
            </a:r>
            <a:r>
              <a:rPr lang="bg-BG" b="1" dirty="0" smtClean="0"/>
              <a:t>се завежда в „Бюджет“ по сметка 2010</a:t>
            </a:r>
            <a:r>
              <a:rPr lang="bg-BG" dirty="0" smtClean="0"/>
              <a:t>. Отчитаната до момента в „Бюджет“ по сметка 2010 земя на единия имот се прехвърля по новата аналитична сметка за земята на обединения имот, без да е необходимо да се използват сметки 6992 и 7992. </a:t>
            </a:r>
            <a:r>
              <a:rPr lang="bg-BG" sz="3400" b="1" i="1" dirty="0" smtClean="0">
                <a:solidFill>
                  <a:srgbClr val="C00000"/>
                </a:solidFill>
              </a:rPr>
              <a:t>(№ 08-00-1141 от 30.10.2017 г.)</a:t>
            </a:r>
            <a:endParaRPr lang="bg-BG" sz="34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13</a:t>
            </a:fld>
            <a:endParaRPr lang="bg-BG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bg-BG" b="1" dirty="0" smtClean="0">
                <a:solidFill>
                  <a:srgbClr val="C00000"/>
                </a:solidFill>
              </a:rPr>
              <a:t> 9</a:t>
            </a:r>
            <a:r>
              <a:rPr lang="bg-BG" dirty="0" smtClean="0">
                <a:solidFill>
                  <a:srgbClr val="C00000"/>
                </a:solidFill>
              </a:rPr>
              <a:t>. </a:t>
            </a:r>
            <a:r>
              <a:rPr lang="bg-BG" b="1" dirty="0" smtClean="0">
                <a:solidFill>
                  <a:srgbClr val="C00000"/>
                </a:solidFill>
              </a:rPr>
              <a:t>Относно преиздаване на нов АОС за вече заведен дълготраен актив</a:t>
            </a:r>
            <a:endParaRPr lang="bg-BG" sz="2000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bg-BG" dirty="0" smtClean="0"/>
              <a:t>    Преиздаването или издаването на нов АОС за съществуващ и вече заведен дълготраен актив (земя или сграда) не е основание за счетоводни записвания на ниво синтетична сметка, а само на нива аналитична сметка </a:t>
            </a:r>
            <a:r>
              <a:rPr lang="bg-BG" i="1" dirty="0" smtClean="0">
                <a:solidFill>
                  <a:srgbClr val="C00000"/>
                </a:solidFill>
              </a:rPr>
              <a:t>(№ 08-00-317 от 12.04.2018 г.).</a:t>
            </a:r>
            <a:endParaRPr lang="bg-BG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endParaRPr lang="bg-BG" sz="2400" dirty="0" smtClean="0"/>
          </a:p>
          <a:p>
            <a:pPr algn="just">
              <a:buNone/>
            </a:pPr>
            <a:r>
              <a:rPr lang="bg-BG" b="1" dirty="0" smtClean="0">
                <a:solidFill>
                  <a:srgbClr val="C00000"/>
                </a:solidFill>
              </a:rPr>
              <a:t>10. </a:t>
            </a:r>
            <a:r>
              <a:rPr lang="bg-BG" b="1" i="1" dirty="0" smtClean="0">
                <a:solidFill>
                  <a:srgbClr val="C00000"/>
                </a:solidFill>
              </a:rPr>
              <a:t>Възможност за прилагане на данъчна оценка</a:t>
            </a:r>
            <a:r>
              <a:rPr lang="bg-BG" dirty="0" smtClean="0">
                <a:solidFill>
                  <a:srgbClr val="C00000"/>
                </a:solidFill>
              </a:rPr>
              <a:t> </a:t>
            </a:r>
            <a:r>
              <a:rPr lang="bg-BG" b="1" i="1" dirty="0" smtClean="0">
                <a:solidFill>
                  <a:srgbClr val="C00000"/>
                </a:solidFill>
              </a:rPr>
              <a:t>вместо  справедлива стойност</a:t>
            </a:r>
            <a:endParaRPr lang="bg-BG" sz="2000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bg-BG" dirty="0" smtClean="0"/>
              <a:t>    Фигуриращата в съответния акт </a:t>
            </a:r>
            <a:r>
              <a:rPr lang="bg-BG" b="1" i="1" dirty="0" smtClean="0"/>
              <a:t>данъчна оценка </a:t>
            </a:r>
            <a:r>
              <a:rPr lang="bg-BG" dirty="0" smtClean="0"/>
              <a:t>може да се използва при </a:t>
            </a:r>
            <a:r>
              <a:rPr lang="bg-BG" b="1" i="1" dirty="0" err="1" smtClean="0"/>
              <a:t>обезценката</a:t>
            </a:r>
            <a:r>
              <a:rPr lang="bg-BG" b="1" i="1" dirty="0" smtClean="0"/>
              <a:t>/ преоценката </a:t>
            </a:r>
            <a:r>
              <a:rPr lang="bg-BG" dirty="0" smtClean="0"/>
              <a:t>само доколкото се явява </a:t>
            </a:r>
            <a:r>
              <a:rPr lang="bg-BG" b="1" i="1" dirty="0" smtClean="0"/>
              <a:t>надежден индикатор </a:t>
            </a:r>
            <a:r>
              <a:rPr lang="bg-BG" dirty="0" smtClean="0"/>
              <a:t>за </a:t>
            </a:r>
            <a:r>
              <a:rPr lang="bg-BG" b="1" i="1" dirty="0" smtClean="0"/>
              <a:t>справедлива стойност </a:t>
            </a:r>
            <a:r>
              <a:rPr lang="bg-BG" dirty="0" smtClean="0"/>
              <a:t>на съответния имот, в противен случай </a:t>
            </a:r>
            <a:r>
              <a:rPr lang="bg-BG" b="1" dirty="0" smtClean="0"/>
              <a:t>тя не би следвало да се взема предвид</a:t>
            </a:r>
            <a:r>
              <a:rPr lang="bg-BG" dirty="0" smtClean="0"/>
              <a:t>.</a:t>
            </a:r>
            <a:r>
              <a:rPr lang="bg-BG" sz="2800" b="1" i="1" dirty="0" smtClean="0">
                <a:solidFill>
                  <a:srgbClr val="C00000"/>
                </a:solidFill>
              </a:rPr>
              <a:t> (№ 08-00-317 от 12.04.2018 г.)</a:t>
            </a:r>
            <a:r>
              <a:rPr lang="bg-BG" sz="2000" b="1" i="1" dirty="0" smtClean="0">
                <a:solidFill>
                  <a:srgbClr val="C00000"/>
                </a:solidFill>
              </a:rPr>
              <a:t>.</a:t>
            </a:r>
            <a:endParaRPr lang="bg-BG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14</a:t>
            </a:fld>
            <a:endParaRPr lang="bg-BG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85720" y="428604"/>
            <a:ext cx="8643998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lvl="1" algn="just">
              <a:buNone/>
            </a:pPr>
            <a:r>
              <a:rPr lang="bg-BG" b="1" dirty="0" smtClean="0">
                <a:solidFill>
                  <a:srgbClr val="C00000"/>
                </a:solidFill>
              </a:rPr>
              <a:t>11. При  </a:t>
            </a:r>
            <a:r>
              <a:rPr lang="bg-BG" b="1" dirty="0" err="1" smtClean="0">
                <a:solidFill>
                  <a:srgbClr val="C00000"/>
                </a:solidFill>
              </a:rPr>
              <a:t>преактуване</a:t>
            </a:r>
            <a:r>
              <a:rPr lang="bg-BG" b="1" dirty="0" smtClean="0">
                <a:solidFill>
                  <a:srgbClr val="C00000"/>
                </a:solidFill>
              </a:rPr>
              <a:t> на дълготрайни активи, които имат нови стойности</a:t>
            </a:r>
            <a:endParaRPr lang="bg-BG" sz="2000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bg-BG" dirty="0" smtClean="0"/>
              <a:t>    </a:t>
            </a:r>
            <a:r>
              <a:rPr lang="bg-BG" b="1" i="1" dirty="0" err="1" smtClean="0"/>
              <a:t>Преактуването</a:t>
            </a:r>
            <a:r>
              <a:rPr lang="bg-BG" b="1" i="1" dirty="0" smtClean="0"/>
              <a:t> на активи (сгради/имоти), </a:t>
            </a:r>
            <a:r>
              <a:rPr lang="bg-BG" dirty="0" smtClean="0"/>
              <a:t>които до момента са били заведени по стойности, различни  от тези в новоиздадените за тях актове, т.е. по същество е отменен стар и е съставен </a:t>
            </a:r>
            <a:r>
              <a:rPr lang="bg-BG" b="1" dirty="0" smtClean="0"/>
              <a:t>нов АОС </a:t>
            </a:r>
            <a:r>
              <a:rPr lang="bg-BG" dirty="0" smtClean="0"/>
              <a:t>за вече заведен (наличен) недвижим имот, при които е налице промяна в стойността или обема на имота, </a:t>
            </a:r>
            <a:r>
              <a:rPr lang="bg-BG" dirty="0" err="1" smtClean="0"/>
              <a:t>включ</a:t>
            </a:r>
            <a:r>
              <a:rPr lang="bg-BG" dirty="0" smtClean="0"/>
              <a:t>. и </a:t>
            </a:r>
            <a:r>
              <a:rPr lang="bg-BG" b="1" i="1" dirty="0" smtClean="0"/>
              <a:t>коригиране на</a:t>
            </a:r>
            <a:r>
              <a:rPr lang="bg-BG" dirty="0" smtClean="0"/>
              <a:t> </a:t>
            </a:r>
            <a:r>
              <a:rPr lang="bg-BG" b="1" i="1" dirty="0" smtClean="0"/>
              <a:t>грешки</a:t>
            </a:r>
            <a:r>
              <a:rPr lang="bg-BG" dirty="0" smtClean="0"/>
              <a:t>, които не са намерили до момента счетоводно отражение), е </a:t>
            </a:r>
            <a:r>
              <a:rPr lang="bg-BG" b="1" i="1" u="sng" dirty="0" smtClean="0"/>
              <a:t>възможно съставянето на съответни счетоводни записвания в зависимост от контекста на конкретните обстоятелства и възприета счетоводна политика </a:t>
            </a:r>
            <a:r>
              <a:rPr lang="bg-BG" dirty="0" smtClean="0"/>
              <a:t>по отношение оценките след първоначално признаване н ДМА </a:t>
            </a:r>
          </a:p>
          <a:p>
            <a:pPr algn="just">
              <a:buNone/>
            </a:pPr>
            <a:r>
              <a:rPr lang="bg-BG" b="1" dirty="0" smtClean="0"/>
              <a:t>   </a:t>
            </a:r>
            <a:r>
              <a:rPr lang="bg-BG" sz="2600" b="1" i="1" dirty="0" smtClean="0">
                <a:solidFill>
                  <a:srgbClr val="C00000"/>
                </a:solidFill>
              </a:rPr>
              <a:t>( № 08-00-1222 от 15.08.2019 г.).</a:t>
            </a:r>
            <a:endParaRPr lang="bg-BG" sz="26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15</a:t>
            </a:fld>
            <a:endParaRPr lang="bg-BG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1">
              <a:buNone/>
            </a:pPr>
            <a:r>
              <a:rPr lang="bg-BG" b="1" dirty="0" smtClean="0">
                <a:solidFill>
                  <a:srgbClr val="C00000"/>
                </a:solidFill>
              </a:rPr>
              <a:t>12. При издаване на нов АОС, с който се разделя/или обединява  съществуващ имот         </a:t>
            </a:r>
            <a:r>
              <a:rPr lang="bg-BG" b="1" i="1" dirty="0" smtClean="0">
                <a:solidFill>
                  <a:srgbClr val="C00000"/>
                </a:solidFill>
              </a:rPr>
              <a:t>( № 08-00-1222 от 15.08.2019 г.).</a:t>
            </a:r>
          </a:p>
          <a:p>
            <a:pPr algn="just">
              <a:buNone/>
            </a:pPr>
            <a:r>
              <a:rPr lang="bg-BG" sz="2800" dirty="0" smtClean="0"/>
              <a:t>	При издаване на нов АОС, с който се разделя съществуващ имот (земя), заведен в отчетността на общината като един, на няколко отделни имота, </a:t>
            </a:r>
            <a:r>
              <a:rPr lang="bg-BG" sz="2800" b="1" dirty="0" smtClean="0"/>
              <a:t>когато общата стойност на отделните имоти не се променя,</a:t>
            </a:r>
            <a:r>
              <a:rPr lang="bg-BG" sz="2800" dirty="0" smtClean="0"/>
              <a:t> отчитаният до момента в отчетна група ДСД </a:t>
            </a:r>
            <a:r>
              <a:rPr lang="bg-BG" sz="2800" b="1" dirty="0" smtClean="0"/>
              <a:t>имот се прехвърля по новите аналитични сметки за земята на всеки отделен имот</a:t>
            </a:r>
            <a:r>
              <a:rPr lang="bg-BG" sz="2800" dirty="0" smtClean="0"/>
              <a:t>, </a:t>
            </a:r>
            <a:r>
              <a:rPr lang="bg-BG" sz="2800" b="1" u="sng" dirty="0" smtClean="0"/>
              <a:t>без да се ползват сметки 6992 и 7992</a:t>
            </a:r>
            <a:r>
              <a:rPr lang="bg-BG" sz="2800" dirty="0" smtClean="0"/>
              <a:t> от СБО, а се прилага само </a:t>
            </a:r>
            <a:r>
              <a:rPr lang="bg-BG" sz="2800" b="1" dirty="0" smtClean="0"/>
              <a:t>сметките от р. 2.</a:t>
            </a:r>
          </a:p>
          <a:p>
            <a:pPr>
              <a:buNone/>
            </a:pPr>
            <a:r>
              <a:rPr lang="bg-BG" sz="2800" dirty="0" smtClean="0"/>
              <a:t>    Същият вариант се прилага и при </a:t>
            </a:r>
            <a:r>
              <a:rPr lang="bg-BG" sz="2800" b="1" dirty="0" smtClean="0"/>
              <a:t>обединяване</a:t>
            </a:r>
            <a:r>
              <a:rPr lang="bg-BG" sz="2800" dirty="0" smtClean="0"/>
              <a:t> на имоти.</a:t>
            </a:r>
            <a:endParaRPr lang="bg-BG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16</a:t>
            </a:fld>
            <a:endParaRPr lang="bg-BG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3579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bg-BG" b="1" dirty="0" smtClean="0">
                <a:solidFill>
                  <a:srgbClr val="C00000"/>
                </a:solidFill>
              </a:rPr>
              <a:t>13</a:t>
            </a:r>
            <a:r>
              <a:rPr lang="bg-BG" dirty="0" smtClean="0">
                <a:solidFill>
                  <a:srgbClr val="C00000"/>
                </a:solidFill>
              </a:rPr>
              <a:t>.</a:t>
            </a:r>
            <a:r>
              <a:rPr lang="bg-BG" b="1" dirty="0" smtClean="0">
                <a:solidFill>
                  <a:srgbClr val="C00000"/>
                </a:solidFill>
              </a:rPr>
              <a:t> Отчитане на компютърната конфигурация</a:t>
            </a:r>
            <a:endParaRPr lang="bg-BG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ru-RU" dirty="0" err="1" smtClean="0"/>
              <a:t>Компютърната</a:t>
            </a:r>
            <a:r>
              <a:rPr lang="ru-RU" dirty="0" smtClean="0"/>
              <a:t> конфигурация е </a:t>
            </a:r>
            <a:r>
              <a:rPr lang="ru-RU" dirty="0" err="1" smtClean="0"/>
              <a:t>съвкупност</a:t>
            </a:r>
            <a:r>
              <a:rPr lang="ru-RU" dirty="0" smtClean="0"/>
              <a:t> от 4 </a:t>
            </a:r>
            <a:r>
              <a:rPr lang="ru-RU" dirty="0" err="1" smtClean="0"/>
              <a:t>елемента</a:t>
            </a:r>
            <a:r>
              <a:rPr lang="ru-RU" dirty="0" smtClean="0"/>
              <a:t> – </a:t>
            </a:r>
            <a:r>
              <a:rPr lang="ru-RU" dirty="0" err="1" smtClean="0"/>
              <a:t>компютър</a:t>
            </a:r>
            <a:r>
              <a:rPr lang="ru-RU" dirty="0" smtClean="0"/>
              <a:t>, монитор, мишка и клавиатура. Те е КК само, </a:t>
            </a:r>
            <a:r>
              <a:rPr lang="ru-RU" dirty="0" err="1" smtClean="0"/>
              <a:t>когато</a:t>
            </a:r>
            <a:r>
              <a:rPr lang="ru-RU" dirty="0" smtClean="0"/>
              <a:t> </a:t>
            </a:r>
            <a:r>
              <a:rPr lang="ru-RU" dirty="0" err="1" smtClean="0"/>
              <a:t>тези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 smtClean="0"/>
              <a:t>са</a:t>
            </a:r>
            <a:r>
              <a:rPr lang="ru-RU" dirty="0" smtClean="0"/>
              <a:t> </a:t>
            </a:r>
            <a:r>
              <a:rPr lang="ru-RU" dirty="0" err="1" smtClean="0"/>
              <a:t>свързани</a:t>
            </a:r>
            <a:r>
              <a:rPr lang="ru-RU" dirty="0" smtClean="0"/>
              <a:t> </a:t>
            </a:r>
            <a:r>
              <a:rPr lang="ru-RU" dirty="0" err="1" smtClean="0"/>
              <a:t>помежду</a:t>
            </a:r>
            <a:r>
              <a:rPr lang="ru-RU" dirty="0" smtClean="0"/>
              <a:t> си.</a:t>
            </a:r>
          </a:p>
          <a:p>
            <a:pPr algn="just">
              <a:buNone/>
            </a:pPr>
            <a:r>
              <a:rPr lang="ru-RU" dirty="0" err="1" smtClean="0"/>
              <a:t>Съгласно</a:t>
            </a:r>
            <a:r>
              <a:rPr lang="ru-RU" dirty="0" smtClean="0"/>
              <a:t> т. 16.16.6 от ДДС № 20 от 2004 г. , </a:t>
            </a:r>
            <a:r>
              <a:rPr lang="ru-RU" dirty="0" err="1" smtClean="0"/>
              <a:t>когато</a:t>
            </a:r>
            <a:r>
              <a:rPr lang="ru-RU" dirty="0" smtClean="0"/>
              <a:t> </a:t>
            </a:r>
            <a:r>
              <a:rPr lang="ru-RU" dirty="0" err="1" smtClean="0"/>
              <a:t>стойността</a:t>
            </a:r>
            <a:r>
              <a:rPr lang="ru-RU" dirty="0" smtClean="0"/>
              <a:t> на </a:t>
            </a:r>
            <a:r>
              <a:rPr lang="ru-RU" dirty="0" err="1" smtClean="0"/>
              <a:t>цялата</a:t>
            </a:r>
            <a:r>
              <a:rPr lang="ru-RU" dirty="0" smtClean="0"/>
              <a:t> конфигурация </a:t>
            </a:r>
            <a:r>
              <a:rPr lang="ru-RU" b="1" i="1" dirty="0" err="1" smtClean="0"/>
              <a:t>надвишава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минималния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праг</a:t>
            </a:r>
            <a:r>
              <a:rPr lang="ru-RU" b="1" i="1" dirty="0" smtClean="0"/>
              <a:t> на </a:t>
            </a:r>
            <a:r>
              <a:rPr lang="ru-RU" b="1" i="1" dirty="0" err="1" smtClean="0"/>
              <a:t>същественост</a:t>
            </a:r>
            <a:r>
              <a:rPr lang="ru-RU" b="1" i="1" dirty="0" smtClean="0"/>
              <a:t> от 500 </a:t>
            </a:r>
            <a:r>
              <a:rPr lang="ru-RU" b="1" i="1" dirty="0" err="1" smtClean="0"/>
              <a:t>лв</a:t>
            </a:r>
            <a:r>
              <a:rPr lang="ru-RU" b="1" i="1" dirty="0" smtClean="0"/>
              <a:t>., те ДМА и </a:t>
            </a:r>
            <a:r>
              <a:rPr lang="ru-RU" b="1" i="1" dirty="0" err="1" smtClean="0"/>
              <a:t>са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възможни</a:t>
            </a:r>
            <a:r>
              <a:rPr lang="ru-RU" b="1" i="1" dirty="0" smtClean="0"/>
              <a:t> два варианта на </a:t>
            </a:r>
            <a:r>
              <a:rPr lang="ru-RU" b="1" i="1" dirty="0" err="1" smtClean="0"/>
              <a:t>завеждане</a:t>
            </a:r>
            <a:r>
              <a:rPr lang="ru-RU" b="1" i="1" dirty="0" smtClean="0"/>
              <a:t>: </a:t>
            </a:r>
          </a:p>
          <a:p>
            <a:pPr algn="just">
              <a:buNone/>
            </a:pPr>
            <a:r>
              <a:rPr lang="ru-RU" b="1" i="1" u="sng" dirty="0" smtClean="0"/>
              <a:t>- по </a:t>
            </a:r>
            <a:r>
              <a:rPr lang="ru-RU" b="1" i="1" u="sng" dirty="0" err="1" smtClean="0"/>
              <a:t>съществените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елементи</a:t>
            </a:r>
            <a:r>
              <a:rPr lang="ru-RU" b="1" i="1" u="sng" dirty="0" smtClean="0"/>
              <a:t> (</a:t>
            </a:r>
            <a:r>
              <a:rPr lang="ru-RU" b="1" i="1" u="sng" dirty="0" err="1" smtClean="0"/>
              <a:t>компютър</a:t>
            </a:r>
            <a:r>
              <a:rPr lang="ru-RU" b="1" i="1" u="sng" dirty="0" smtClean="0"/>
              <a:t> и монитор) </a:t>
            </a:r>
            <a:r>
              <a:rPr lang="ru-RU" b="1" i="1" dirty="0" smtClean="0"/>
              <a:t>се </a:t>
            </a:r>
            <a:r>
              <a:rPr lang="ru-RU" b="1" i="1" dirty="0" err="1" smtClean="0"/>
              <a:t>завеждат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като</a:t>
            </a:r>
            <a:r>
              <a:rPr lang="ru-RU" b="1" i="1" dirty="0" smtClean="0"/>
              <a:t> ДМА, независимо, </a:t>
            </a:r>
            <a:r>
              <a:rPr lang="ru-RU" b="1" i="1" dirty="0" err="1" smtClean="0"/>
              <a:t>че</a:t>
            </a:r>
            <a:r>
              <a:rPr lang="ru-RU" b="1" i="1" dirty="0" smtClean="0"/>
              <a:t> </a:t>
            </a:r>
            <a:r>
              <a:rPr lang="ru-RU" b="1" i="1" dirty="0" err="1" smtClean="0"/>
              <a:t>тяхната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индивидуална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стойност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може</a:t>
            </a:r>
            <a:r>
              <a:rPr lang="ru-RU" b="1" i="1" dirty="0" smtClean="0"/>
              <a:t> да е под </a:t>
            </a:r>
            <a:r>
              <a:rPr lang="ru-RU" b="1" i="1" dirty="0" err="1" smtClean="0"/>
              <a:t>минималния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праг</a:t>
            </a:r>
            <a:r>
              <a:rPr lang="ru-RU" b="1" i="1" dirty="0" smtClean="0"/>
              <a:t>. </a:t>
            </a:r>
          </a:p>
          <a:p>
            <a:pPr algn="just">
              <a:buNone/>
            </a:pPr>
            <a:r>
              <a:rPr lang="ru-RU" b="1" i="1" dirty="0" smtClean="0"/>
              <a:t>- или </a:t>
            </a:r>
            <a:r>
              <a:rPr lang="bg-BG" b="1" i="1" dirty="0" smtClean="0"/>
              <a:t>вариант </a:t>
            </a:r>
            <a:r>
              <a:rPr lang="bg-BG" dirty="0" smtClean="0"/>
              <a:t>на осчетоводяване като </a:t>
            </a:r>
            <a:r>
              <a:rPr lang="bg-BG" b="1" i="1" u="sng" dirty="0" smtClean="0"/>
              <a:t>един цялостен ДМА </a:t>
            </a:r>
            <a:r>
              <a:rPr lang="bg-BG" b="1" u="sng" dirty="0" smtClean="0"/>
              <a:t>“</a:t>
            </a:r>
            <a:r>
              <a:rPr lang="bg-BG" b="1" i="1" u="sng" dirty="0" smtClean="0"/>
              <a:t>Компютърна конфигурация”,</a:t>
            </a:r>
            <a:r>
              <a:rPr lang="bg-BG" b="1" i="1" dirty="0" smtClean="0"/>
              <a:t> </a:t>
            </a:r>
            <a:r>
              <a:rPr lang="bg-BG" dirty="0" smtClean="0"/>
              <a:t>който включва стойностите на съществените елементи компютър и монитор и на несъществените – мишка и клавиатура. </a:t>
            </a:r>
          </a:p>
          <a:p>
            <a:pPr algn="just">
              <a:buFontTx/>
              <a:buChar char="-"/>
            </a:pPr>
            <a:r>
              <a:rPr lang="bg-BG" dirty="0" smtClean="0"/>
              <a:t>Подходът следва да е се </a:t>
            </a:r>
            <a:r>
              <a:rPr lang="bg-BG" b="1" dirty="0" smtClean="0"/>
              <a:t>унифицира </a:t>
            </a:r>
            <a:r>
              <a:rPr lang="bg-BG" dirty="0" smtClean="0"/>
              <a:t>за цялата система на ПРБ  (включително и ВРБ).</a:t>
            </a:r>
            <a:r>
              <a:rPr lang="bg-BG" b="1" i="1" dirty="0" smtClean="0"/>
              <a:t> </a:t>
            </a:r>
            <a:endParaRPr lang="bg-BG" dirty="0" smtClean="0"/>
          </a:p>
          <a:p>
            <a:pPr algn="just">
              <a:buFontTx/>
              <a:buChar char="-"/>
            </a:pPr>
            <a:endParaRPr lang="ru-RU" b="1" i="1" dirty="0" smtClean="0"/>
          </a:p>
          <a:p>
            <a:pPr algn="just">
              <a:buFontTx/>
              <a:buChar char="-"/>
            </a:pPr>
            <a:endParaRPr lang="ru-RU" b="1" i="1" dirty="0" smtClean="0"/>
          </a:p>
          <a:p>
            <a:pPr algn="just">
              <a:buFontTx/>
              <a:buChar char="-"/>
            </a:pPr>
            <a:endParaRPr lang="bg-BG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17</a:t>
            </a:fld>
            <a:endParaRPr lang="bg-BG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714356"/>
            <a:ext cx="8686800" cy="500066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endParaRPr lang="bg-BG" dirty="0" smtClean="0"/>
          </a:p>
          <a:p>
            <a:pPr algn="just">
              <a:buNone/>
            </a:pPr>
            <a:r>
              <a:rPr lang="bg-BG" dirty="0" smtClean="0"/>
              <a:t>Когато стойността на компютърната конфигурация </a:t>
            </a:r>
            <a:r>
              <a:rPr lang="en-US" dirty="0" smtClean="0"/>
              <a:t>e </a:t>
            </a:r>
            <a:r>
              <a:rPr lang="bg-BG" b="1" i="1" u="sng" dirty="0" smtClean="0"/>
              <a:t>под</a:t>
            </a:r>
            <a:r>
              <a:rPr lang="bg-BG" u="sng" dirty="0" smtClean="0"/>
              <a:t> </a:t>
            </a:r>
            <a:r>
              <a:rPr lang="bg-BG" b="1" i="1" u="sng" dirty="0" smtClean="0"/>
              <a:t>500 лв. </a:t>
            </a:r>
            <a:r>
              <a:rPr lang="bg-BG" b="1" i="1" dirty="0" smtClean="0"/>
              <a:t>без ДДС, </a:t>
            </a:r>
            <a:r>
              <a:rPr lang="bg-BG" dirty="0" smtClean="0"/>
              <a:t>същата се осчетоводява като </a:t>
            </a:r>
            <a:r>
              <a:rPr lang="bg-BG" b="1" u="sng" dirty="0" smtClean="0"/>
              <a:t>материален запас </a:t>
            </a:r>
            <a:r>
              <a:rPr lang="bg-BG" dirty="0" smtClean="0"/>
              <a:t>по </a:t>
            </a:r>
            <a:r>
              <a:rPr lang="bg-BG" b="1" dirty="0" smtClean="0"/>
              <a:t>сметка от</a:t>
            </a:r>
            <a:r>
              <a:rPr lang="bg-BG" dirty="0" smtClean="0"/>
              <a:t> </a:t>
            </a:r>
            <a:r>
              <a:rPr lang="bg-BG" b="1" dirty="0" smtClean="0"/>
              <a:t>раздел 3,</a:t>
            </a:r>
            <a:r>
              <a:rPr lang="bg-BG" dirty="0" smtClean="0"/>
              <a:t> изписва се на разход и се завежда </a:t>
            </a:r>
            <a:r>
              <a:rPr lang="bg-BG" dirty="0" err="1" smtClean="0"/>
              <a:t>задбалансово</a:t>
            </a:r>
            <a:r>
              <a:rPr lang="bg-BG" dirty="0" smtClean="0"/>
              <a:t> за целите на контрола по </a:t>
            </a:r>
            <a:r>
              <a:rPr lang="bg-BG" b="1" dirty="0" smtClean="0"/>
              <a:t>сметка 9909.</a:t>
            </a:r>
            <a:endParaRPr lang="bg-BG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18</a:t>
            </a:fld>
            <a:endParaRPr lang="bg-BG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bg-BG" dirty="0" smtClean="0"/>
              <a:t>При</a:t>
            </a:r>
            <a:r>
              <a:rPr lang="bg-BG" i="1" dirty="0" smtClean="0"/>
              <a:t> </a:t>
            </a:r>
            <a:r>
              <a:rPr lang="bg-BG" b="1" i="1" u="sng" dirty="0" smtClean="0"/>
              <a:t>брак на съществен  елемент</a:t>
            </a:r>
            <a:r>
              <a:rPr lang="bg-BG" dirty="0" smtClean="0"/>
              <a:t>, например бракува се  „монитор”, същият се отписва по отчетна стойност:</a:t>
            </a:r>
          </a:p>
          <a:p>
            <a:pPr algn="just">
              <a:buNone/>
            </a:pPr>
            <a:r>
              <a:rPr lang="bg-BG" dirty="0" smtClean="0"/>
              <a:t>  </a:t>
            </a:r>
            <a:r>
              <a:rPr lang="bg-BG" b="1" i="1" dirty="0" smtClean="0"/>
              <a:t>Д-т с/</a:t>
            </a:r>
            <a:r>
              <a:rPr lang="bg-BG" b="1" i="1" dirty="0" err="1" smtClean="0"/>
              <a:t>ка</a:t>
            </a:r>
            <a:r>
              <a:rPr lang="bg-BG" b="1" i="1" dirty="0" smtClean="0"/>
              <a:t> </a:t>
            </a:r>
            <a:r>
              <a:rPr lang="bg-BG" b="1" dirty="0" smtClean="0"/>
              <a:t>6992/</a:t>
            </a:r>
            <a:r>
              <a:rPr lang="bg-BG" b="1" i="1" dirty="0" smtClean="0"/>
              <a:t>       </a:t>
            </a:r>
            <a:r>
              <a:rPr lang="bg-BG" i="1" dirty="0" smtClean="0"/>
              <a:t>- с балансовата стойност</a:t>
            </a:r>
            <a:endParaRPr lang="bg-BG" dirty="0" smtClean="0"/>
          </a:p>
          <a:p>
            <a:pPr algn="just">
              <a:buNone/>
            </a:pPr>
            <a:r>
              <a:rPr lang="bg-BG" b="1" i="1" dirty="0" smtClean="0"/>
              <a:t>  </a:t>
            </a:r>
            <a:r>
              <a:rPr lang="bg-BG" b="1" i="1" dirty="0" err="1" smtClean="0"/>
              <a:t>Дт</a:t>
            </a:r>
            <a:r>
              <a:rPr lang="bg-BG" b="1" i="1" dirty="0" smtClean="0"/>
              <a:t> с/</a:t>
            </a:r>
            <a:r>
              <a:rPr lang="bg-BG" b="1" i="1" dirty="0" err="1" smtClean="0"/>
              <a:t>ка</a:t>
            </a:r>
            <a:r>
              <a:rPr lang="bg-BG" b="1" i="1" dirty="0" smtClean="0"/>
              <a:t> от подгрупа 241/ - </a:t>
            </a:r>
            <a:r>
              <a:rPr lang="bg-BG" i="1" dirty="0" smtClean="0"/>
              <a:t>с АА</a:t>
            </a:r>
            <a:endParaRPr lang="bg-BG" dirty="0" smtClean="0"/>
          </a:p>
          <a:p>
            <a:pPr algn="just">
              <a:buNone/>
            </a:pPr>
            <a:r>
              <a:rPr lang="bg-BG" b="1" i="1" dirty="0" smtClean="0"/>
              <a:t>        К-т с/</a:t>
            </a:r>
            <a:r>
              <a:rPr lang="bg-BG" b="1" i="1" dirty="0" err="1" smtClean="0"/>
              <a:t>ка</a:t>
            </a:r>
            <a:r>
              <a:rPr lang="bg-BG" b="1" i="1" dirty="0" smtClean="0"/>
              <a:t> 2041    - </a:t>
            </a:r>
            <a:r>
              <a:rPr lang="bg-BG" i="1" dirty="0" smtClean="0"/>
              <a:t>с отчетната стойност</a:t>
            </a:r>
            <a:endParaRPr lang="bg-BG" dirty="0" smtClean="0"/>
          </a:p>
          <a:p>
            <a:pPr algn="just">
              <a:buNone/>
            </a:pPr>
            <a:r>
              <a:rPr lang="bg-BG" dirty="0" smtClean="0"/>
              <a:t>  В КК се включва стойността на </a:t>
            </a:r>
            <a:r>
              <a:rPr lang="bg-BG" b="1" dirty="0" smtClean="0"/>
              <a:t>новия монитор.</a:t>
            </a:r>
          </a:p>
          <a:p>
            <a:pPr algn="just">
              <a:buNone/>
            </a:pPr>
            <a:r>
              <a:rPr lang="bg-BG" dirty="0" smtClean="0"/>
              <a:t>    Или при следваща подмяна на </a:t>
            </a:r>
            <a:r>
              <a:rPr lang="bg-BG" b="1" i="1" dirty="0" smtClean="0"/>
              <a:t>съществените елементи, следва да е</a:t>
            </a:r>
            <a:r>
              <a:rPr lang="bg-BG" dirty="0" smtClean="0"/>
              <a:t> спазено условието, цялата стойност на КК  да надвишава 500 лв.</a:t>
            </a:r>
          </a:p>
          <a:p>
            <a:pPr algn="just">
              <a:buNone/>
            </a:pPr>
            <a:r>
              <a:rPr lang="bg-BG" dirty="0" smtClean="0"/>
              <a:t> Разходите за следващата </a:t>
            </a:r>
            <a:r>
              <a:rPr lang="bg-BG" b="1" i="1" u="sng" dirty="0" smtClean="0"/>
              <a:t>подмяна на несъществените елементи </a:t>
            </a:r>
            <a:r>
              <a:rPr lang="bg-BG" dirty="0" smtClean="0"/>
              <a:t>се отчитат като </a:t>
            </a:r>
            <a:r>
              <a:rPr lang="bg-BG" b="1" i="1" dirty="0" smtClean="0"/>
              <a:t>текущи разходи.</a:t>
            </a:r>
            <a:r>
              <a:rPr lang="bg-BG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19</a:t>
            </a:fld>
            <a:endParaRPr lang="bg-BG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85720" y="214290"/>
            <a:ext cx="870588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bg-BG" dirty="0" smtClean="0"/>
              <a:t>	</a:t>
            </a:r>
            <a:r>
              <a:rPr lang="bg-BG" sz="9600" b="1" dirty="0" smtClean="0"/>
              <a:t>	</a:t>
            </a:r>
          </a:p>
          <a:p>
            <a:pPr algn="just">
              <a:buNone/>
            </a:pPr>
            <a:r>
              <a:rPr lang="bg-BG" sz="9600" b="1" dirty="0" smtClean="0"/>
              <a:t>    		 Достоверното представяне на ДМА в баланса на бюджетната организация е от съществено значение за коректността на съставения финансов отчет поради следните причини:</a:t>
            </a:r>
            <a:endParaRPr lang="bg-BG" sz="9600" dirty="0" smtClean="0"/>
          </a:p>
          <a:p>
            <a:pPr algn="just">
              <a:buNone/>
            </a:pPr>
            <a:r>
              <a:rPr lang="bg-BG" sz="9600" b="1" i="1" dirty="0" smtClean="0"/>
              <a:t>		Първо</a:t>
            </a:r>
            <a:r>
              <a:rPr lang="bg-BG" sz="9600" dirty="0" smtClean="0"/>
              <a:t>, защото е </a:t>
            </a:r>
            <a:r>
              <a:rPr lang="bg-BG" sz="9600" b="1" i="1" dirty="0" smtClean="0">
                <a:solidFill>
                  <a:srgbClr val="FF0000"/>
                </a:solidFill>
              </a:rPr>
              <a:t>значителен техният относителен дял </a:t>
            </a:r>
            <a:r>
              <a:rPr lang="bg-BG" sz="9600" dirty="0" smtClean="0"/>
              <a:t>в сумата на актива на баланса.</a:t>
            </a:r>
          </a:p>
          <a:p>
            <a:pPr algn="just">
              <a:buNone/>
            </a:pPr>
            <a:r>
              <a:rPr lang="bg-BG" sz="9600" b="1" i="1" dirty="0" smtClean="0"/>
              <a:t>		Второ,</a:t>
            </a:r>
            <a:r>
              <a:rPr lang="bg-BG" sz="9600" dirty="0" smtClean="0"/>
              <a:t> защото ДМА </a:t>
            </a:r>
            <a:r>
              <a:rPr lang="bg-BG" sz="9600" b="1" i="1" dirty="0" smtClean="0">
                <a:solidFill>
                  <a:srgbClr val="FF0000"/>
                </a:solidFill>
              </a:rPr>
              <a:t>могат имат различни стойности</a:t>
            </a:r>
            <a:r>
              <a:rPr lang="bg-BG" sz="9600" dirty="0" smtClean="0"/>
              <a:t>: цена на придобиване, себестойност, справедлива стойност,</a:t>
            </a:r>
            <a:r>
              <a:rPr lang="en-US" sz="9600" dirty="0" smtClean="0"/>
              <a:t> </a:t>
            </a:r>
            <a:r>
              <a:rPr lang="bg-BG" sz="9600" dirty="0" smtClean="0"/>
              <a:t> отчетна стойност, остатъчна стойност, </a:t>
            </a:r>
            <a:r>
              <a:rPr lang="bg-BG" sz="9600" dirty="0" err="1" smtClean="0"/>
              <a:t>амортизируема</a:t>
            </a:r>
            <a:r>
              <a:rPr lang="bg-BG" sz="9600" dirty="0" smtClean="0"/>
              <a:t> стойност, балансова стойност, данъчна оценка, застрахователна стойност.</a:t>
            </a:r>
          </a:p>
          <a:p>
            <a:pPr algn="just">
              <a:buNone/>
            </a:pPr>
            <a:r>
              <a:rPr lang="bg-BG" sz="9600" b="1" i="1" dirty="0" smtClean="0"/>
              <a:t>		Трето, </a:t>
            </a:r>
            <a:r>
              <a:rPr lang="bg-BG" sz="9600" dirty="0" smtClean="0"/>
              <a:t>защото ДМА могат да се </a:t>
            </a:r>
            <a:r>
              <a:rPr lang="bg-BG" sz="9600" b="1" i="1" dirty="0" smtClean="0">
                <a:solidFill>
                  <a:srgbClr val="FF0000"/>
                </a:solidFill>
              </a:rPr>
              <a:t>отразят и в трите отчетни групи</a:t>
            </a:r>
            <a:r>
              <a:rPr lang="bg-BG" sz="9600" dirty="0" smtClean="0"/>
              <a:t> по баланса: „Бюджет”, „Сметки за средства от Европейския съюз” (СЕС) и „Други сметки и дейности” (ДСД).</a:t>
            </a:r>
          </a:p>
          <a:p>
            <a:pPr algn="just">
              <a:buNone/>
            </a:pPr>
            <a:r>
              <a:rPr lang="bg-BG" sz="9600" dirty="0" smtClean="0"/>
              <a:t>		За да представите </a:t>
            </a:r>
            <a:r>
              <a:rPr lang="bg-BG" sz="9600" b="1" i="1" dirty="0" smtClean="0"/>
              <a:t>достоверно ДМА във финансовите отчети счетоводителите трябва да имат добри </a:t>
            </a:r>
            <a:r>
              <a:rPr lang="bg-BG" sz="9600" dirty="0" smtClean="0"/>
              <a:t>знания по следните въпроси</a:t>
            </a:r>
            <a:r>
              <a:rPr lang="bg-BG" sz="9600" b="1" i="1" dirty="0" smtClean="0"/>
              <a:t>:</a:t>
            </a:r>
            <a:endParaRPr lang="bg-BG" sz="9600" dirty="0" smtClean="0"/>
          </a:p>
          <a:p>
            <a:pPr>
              <a:buNone/>
            </a:pPr>
            <a:endParaRPr lang="bg-BG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bg-BG" dirty="0" smtClean="0"/>
              <a:t>Когато се придобива </a:t>
            </a:r>
            <a:r>
              <a:rPr lang="bg-BG" i="1" dirty="0" smtClean="0"/>
              <a:t>например, </a:t>
            </a:r>
            <a:r>
              <a:rPr lang="bg-BG" dirty="0" smtClean="0"/>
              <a:t>монитор с отчетна стойност </a:t>
            </a:r>
            <a:r>
              <a:rPr lang="bg-BG" b="1" dirty="0" smtClean="0"/>
              <a:t>под  утвърдения праг на същественост в счетоводната политика за др. ДА,</a:t>
            </a:r>
            <a:r>
              <a:rPr lang="bg-BG" dirty="0" smtClean="0"/>
              <a:t>  </a:t>
            </a:r>
            <a:r>
              <a:rPr lang="bg-BG" b="1" i="1" u="sng" dirty="0" smtClean="0"/>
              <a:t>доставен и съхранен в склада, </a:t>
            </a:r>
            <a:r>
              <a:rPr lang="bg-BG" dirty="0" smtClean="0"/>
              <a:t> същият се завежда като краткотраен актив по сметките от </a:t>
            </a:r>
            <a:r>
              <a:rPr lang="bg-BG" b="1" dirty="0" smtClean="0"/>
              <a:t>раздел 3,</a:t>
            </a:r>
            <a:r>
              <a:rPr lang="bg-BG" dirty="0" smtClean="0"/>
              <a:t> съгласно т. 16.</a:t>
            </a:r>
            <a:r>
              <a:rPr lang="bg-BG" dirty="0" err="1" smtClean="0"/>
              <a:t>16</a:t>
            </a:r>
            <a:r>
              <a:rPr lang="bg-BG" dirty="0" smtClean="0"/>
              <a:t>.3 от ДДС № 20 от 2004 г. на МФ  </a:t>
            </a:r>
            <a:r>
              <a:rPr lang="bg-BG" b="1" dirty="0" smtClean="0"/>
              <a:t>(3020/ 4010).</a:t>
            </a:r>
          </a:p>
          <a:p>
            <a:pPr algn="just">
              <a:buNone/>
            </a:pPr>
            <a:r>
              <a:rPr lang="bg-BG" b="1" dirty="0" smtClean="0"/>
              <a:t> </a:t>
            </a:r>
            <a:r>
              <a:rPr lang="bg-BG" dirty="0" smtClean="0"/>
              <a:t>В момента, в който мониторът бъде въведен в употреба, като елемент в компютърната конфигурация, същият се </a:t>
            </a:r>
            <a:r>
              <a:rPr lang="bg-BG" dirty="0" err="1" smtClean="0"/>
              <a:t>прекласифицира</a:t>
            </a:r>
            <a:r>
              <a:rPr lang="bg-BG" dirty="0" smtClean="0"/>
              <a:t> от </a:t>
            </a:r>
            <a:r>
              <a:rPr lang="bg-BG" b="1" dirty="0" smtClean="0"/>
              <a:t>раздел 3 </a:t>
            </a:r>
            <a:r>
              <a:rPr lang="bg-BG" dirty="0" smtClean="0"/>
              <a:t>в </a:t>
            </a:r>
            <a:r>
              <a:rPr lang="bg-BG" b="1" dirty="0" smtClean="0"/>
              <a:t>раздел 2</a:t>
            </a:r>
            <a:r>
              <a:rPr lang="bg-BG" dirty="0" smtClean="0"/>
              <a:t> като ДМА (</a:t>
            </a:r>
            <a:r>
              <a:rPr lang="bg-BG" b="1" dirty="0" smtClean="0"/>
              <a:t>2041/ 3020)</a:t>
            </a:r>
            <a:r>
              <a:rPr lang="bg-BG" dirty="0" smtClean="0"/>
              <a:t>.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20</a:t>
            </a:fld>
            <a:endParaRPr lang="bg-BG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bg-BG" b="1" dirty="0" smtClean="0">
                <a:solidFill>
                  <a:srgbClr val="C00000"/>
                </a:solidFill>
              </a:rPr>
              <a:t>14. Отчитане на закупени със значителна отстъпка ДМА</a:t>
            </a:r>
            <a:r>
              <a:rPr lang="bg-BG" dirty="0" smtClean="0">
                <a:solidFill>
                  <a:srgbClr val="C00000"/>
                </a:solidFill>
              </a:rPr>
              <a:t>   </a:t>
            </a:r>
          </a:p>
          <a:p>
            <a:pPr>
              <a:buNone/>
            </a:pPr>
            <a:r>
              <a:rPr lang="bg-BG" dirty="0" smtClean="0"/>
              <a:t>Съгласно </a:t>
            </a:r>
            <a:r>
              <a:rPr lang="bg-BG" b="1" dirty="0" smtClean="0"/>
              <a:t>т. 2.7 </a:t>
            </a:r>
            <a:r>
              <a:rPr lang="bg-BG" dirty="0" smtClean="0"/>
              <a:t>от ДДС № 20 от 2004 г., </a:t>
            </a:r>
            <a:r>
              <a:rPr lang="bg-BG" i="1" dirty="0" smtClean="0"/>
              <a:t>“При закупуване на материални запаси и </a:t>
            </a:r>
            <a:r>
              <a:rPr lang="bg-BG" b="1" i="1" dirty="0" smtClean="0"/>
              <a:t>други активи </a:t>
            </a:r>
            <a:r>
              <a:rPr lang="bg-BG" i="1" dirty="0" smtClean="0"/>
              <a:t>със значителна по размер отстъпка” </a:t>
            </a:r>
            <a:r>
              <a:rPr lang="en-US" i="1" dirty="0" smtClean="0"/>
              <a:t>(</a:t>
            </a:r>
            <a:r>
              <a:rPr lang="bg-BG" i="1" dirty="0" smtClean="0"/>
              <a:t>над 10 %</a:t>
            </a:r>
            <a:r>
              <a:rPr lang="en-US" i="1" dirty="0" smtClean="0"/>
              <a:t>)</a:t>
            </a:r>
            <a:r>
              <a:rPr lang="bg-BG" i="1" dirty="0" smtClean="0"/>
              <a:t> </a:t>
            </a:r>
            <a:r>
              <a:rPr lang="bg-BG" dirty="0" smtClean="0"/>
              <a:t> отстъпката се третира като дарение и се отчита по сметките от </a:t>
            </a:r>
            <a:r>
              <a:rPr lang="bg-BG" b="1" dirty="0" smtClean="0"/>
              <a:t>гр. 74. 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   </a:t>
            </a:r>
            <a:r>
              <a:rPr lang="bg-BG" b="1" dirty="0" err="1" smtClean="0"/>
              <a:t>Дт</a:t>
            </a:r>
            <a:r>
              <a:rPr lang="bg-BG" b="1" dirty="0" smtClean="0"/>
              <a:t> с/</a:t>
            </a:r>
            <a:r>
              <a:rPr lang="bg-BG" b="1" dirty="0" err="1" smtClean="0"/>
              <a:t>ка</a:t>
            </a:r>
            <a:r>
              <a:rPr lang="bg-BG" b="1" dirty="0" smtClean="0"/>
              <a:t> от р. 2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          Кт с/</a:t>
            </a:r>
            <a:r>
              <a:rPr lang="bg-BG" b="1" dirty="0" err="1" smtClean="0"/>
              <a:t>ка</a:t>
            </a:r>
            <a:r>
              <a:rPr lang="bg-BG" b="1" dirty="0" smtClean="0"/>
              <a:t>  7414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          Кт с/</a:t>
            </a:r>
            <a:r>
              <a:rPr lang="bg-BG" b="1" dirty="0" err="1" smtClean="0"/>
              <a:t>ка</a:t>
            </a:r>
            <a:r>
              <a:rPr lang="bg-BG" b="1" dirty="0" smtClean="0"/>
              <a:t> от гр. 50</a:t>
            </a:r>
            <a:endParaRPr lang="bg-BG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21</a:t>
            </a:fld>
            <a:endParaRPr lang="bg-BG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4282" y="357166"/>
            <a:ext cx="857256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bg-BG" b="1" dirty="0" smtClean="0">
                <a:solidFill>
                  <a:srgbClr val="C00000"/>
                </a:solidFill>
              </a:rPr>
              <a:t>15. Отписване на активи, които не съществуват</a:t>
            </a:r>
            <a:r>
              <a:rPr lang="bg-BG" dirty="0" smtClean="0">
                <a:solidFill>
                  <a:srgbClr val="C00000"/>
                </a:solidFill>
              </a:rPr>
              <a:t> </a:t>
            </a:r>
          </a:p>
          <a:p>
            <a:pPr algn="just">
              <a:buNone/>
            </a:pPr>
            <a:r>
              <a:rPr lang="bg-BG" b="1" i="1" dirty="0" smtClean="0"/>
              <a:t> </a:t>
            </a:r>
            <a:r>
              <a:rPr lang="bg-BG" dirty="0" smtClean="0"/>
              <a:t>Активи, които са осчетоводени, но на практика не несъществуват се отписват от баланса чрез </a:t>
            </a:r>
            <a:r>
              <a:rPr lang="bg-BG" b="1" u="sng" dirty="0" smtClean="0"/>
              <a:t>сметка 6992</a:t>
            </a:r>
            <a:r>
              <a:rPr lang="bg-BG" u="sng" dirty="0" smtClean="0"/>
              <a:t> </a:t>
            </a:r>
            <a:r>
              <a:rPr lang="bg-BG" dirty="0" smtClean="0"/>
              <a:t>(съгласно </a:t>
            </a:r>
            <a:r>
              <a:rPr lang="bg-BG" b="1" dirty="0" smtClean="0"/>
              <a:t>т. 8.9</a:t>
            </a:r>
            <a:r>
              <a:rPr lang="bg-BG" dirty="0" smtClean="0"/>
              <a:t>. от ДДС № 20/2004 г.). </a:t>
            </a:r>
          </a:p>
          <a:p>
            <a:pPr algn="just">
              <a:buNone/>
            </a:pPr>
            <a:r>
              <a:rPr lang="bg-BG" b="1" dirty="0" smtClean="0"/>
              <a:t>      </a:t>
            </a:r>
            <a:r>
              <a:rPr lang="bg-BG" b="1" dirty="0" err="1" smtClean="0"/>
              <a:t>Дт</a:t>
            </a:r>
            <a:r>
              <a:rPr lang="bg-BG" b="1" dirty="0" smtClean="0"/>
              <a:t> с/</a:t>
            </a:r>
            <a:r>
              <a:rPr lang="bg-BG" b="1" dirty="0" err="1" smtClean="0"/>
              <a:t>ка</a:t>
            </a:r>
            <a:r>
              <a:rPr lang="bg-BG" b="1" dirty="0" smtClean="0"/>
              <a:t> 6992/      - </a:t>
            </a:r>
            <a:r>
              <a:rPr lang="bg-BG" dirty="0" smtClean="0"/>
              <a:t>с балансовата стойност</a:t>
            </a:r>
          </a:p>
          <a:p>
            <a:pPr algn="just">
              <a:buNone/>
            </a:pPr>
            <a:r>
              <a:rPr lang="bg-BG" b="1" dirty="0" smtClean="0"/>
              <a:t>      </a:t>
            </a:r>
            <a:r>
              <a:rPr lang="bg-BG" b="1" dirty="0" err="1" smtClean="0"/>
              <a:t>Дт</a:t>
            </a:r>
            <a:r>
              <a:rPr lang="bg-BG" b="1" dirty="0" smtClean="0"/>
              <a:t> с/</a:t>
            </a:r>
            <a:r>
              <a:rPr lang="bg-BG" b="1" dirty="0" err="1" smtClean="0"/>
              <a:t>ка</a:t>
            </a:r>
            <a:r>
              <a:rPr lang="bg-BG" b="1" dirty="0" smtClean="0"/>
              <a:t> от гр. 24  - </a:t>
            </a:r>
            <a:r>
              <a:rPr lang="bg-BG" dirty="0" smtClean="0"/>
              <a:t>ако са </a:t>
            </a:r>
            <a:r>
              <a:rPr lang="bg-BG" dirty="0" err="1" smtClean="0"/>
              <a:t>амортизируеми</a:t>
            </a:r>
            <a:r>
              <a:rPr lang="bg-BG" dirty="0" smtClean="0"/>
              <a:t> </a:t>
            </a:r>
          </a:p>
          <a:p>
            <a:pPr algn="just">
              <a:buNone/>
            </a:pPr>
            <a:r>
              <a:rPr lang="bg-BG" b="1" dirty="0" smtClean="0"/>
              <a:t>            Кт с/</a:t>
            </a:r>
            <a:r>
              <a:rPr lang="bg-BG" b="1" dirty="0" err="1" smtClean="0"/>
              <a:t>ки</a:t>
            </a:r>
            <a:r>
              <a:rPr lang="bg-BG" b="1" dirty="0" smtClean="0"/>
              <a:t> от р. 2 – </a:t>
            </a:r>
            <a:r>
              <a:rPr lang="bg-BG" dirty="0" smtClean="0"/>
              <a:t>с отчетната стойност</a:t>
            </a:r>
          </a:p>
          <a:p>
            <a:pPr algn="just">
              <a:buNone/>
            </a:pPr>
            <a:r>
              <a:rPr lang="bg-BG" dirty="0" smtClean="0"/>
              <a:t> </a:t>
            </a:r>
          </a:p>
          <a:p>
            <a:pPr algn="just">
              <a:buNone/>
            </a:pPr>
            <a:r>
              <a:rPr lang="bg-BG" b="1" dirty="0" smtClean="0">
                <a:solidFill>
                  <a:srgbClr val="C00000"/>
                </a:solidFill>
              </a:rPr>
              <a:t>16. Отчитане на активи, незаведени в предходен баланс </a:t>
            </a:r>
          </a:p>
          <a:p>
            <a:pPr algn="just">
              <a:buNone/>
            </a:pPr>
            <a:r>
              <a:rPr lang="bg-BG" b="1" i="1" dirty="0" smtClean="0"/>
              <a:t>Незаведени ДА в предходен баланс</a:t>
            </a:r>
            <a:r>
              <a:rPr lang="bg-BG" dirty="0" smtClean="0"/>
              <a:t>, се </a:t>
            </a:r>
            <a:r>
              <a:rPr lang="bg-BG" dirty="0" err="1" smtClean="0"/>
              <a:t>заприходяват</a:t>
            </a:r>
            <a:r>
              <a:rPr lang="bg-BG" dirty="0" smtClean="0"/>
              <a:t> чрез </a:t>
            </a:r>
            <a:r>
              <a:rPr lang="bg-BG" b="1" u="sng" dirty="0" smtClean="0"/>
              <a:t>с/</a:t>
            </a:r>
            <a:r>
              <a:rPr lang="bg-BG" b="1" u="sng" dirty="0" err="1" smtClean="0"/>
              <a:t>ка</a:t>
            </a:r>
            <a:r>
              <a:rPr lang="bg-BG" b="1" u="sng" dirty="0" smtClean="0"/>
              <a:t> 7992 в </a:t>
            </a:r>
            <a:r>
              <a:rPr lang="bg-BG" b="1" u="sng" dirty="0" err="1" smtClean="0"/>
              <a:t>отч</a:t>
            </a:r>
            <a:r>
              <a:rPr lang="bg-BG" b="1" u="sng" dirty="0" smtClean="0"/>
              <a:t>. гр. “ДСД”, </a:t>
            </a:r>
            <a:r>
              <a:rPr lang="bg-BG" dirty="0" smtClean="0"/>
              <a:t>без да се отразява като разход в </a:t>
            </a:r>
            <a:r>
              <a:rPr lang="bg-BG" dirty="0" err="1" smtClean="0"/>
              <a:t>отч</a:t>
            </a:r>
            <a:r>
              <a:rPr lang="bg-BG" dirty="0" smtClean="0"/>
              <a:t>. гр. “Бюджет” или “СЕС” (съгласно </a:t>
            </a:r>
            <a:r>
              <a:rPr lang="bg-BG" b="1" dirty="0" smtClean="0"/>
              <a:t>т. 8.9</a:t>
            </a:r>
            <a:r>
              <a:rPr lang="bg-BG" dirty="0" smtClean="0"/>
              <a:t>. от ДДС № 20/2004 г.) и се включват в амортизационния план.</a:t>
            </a:r>
          </a:p>
          <a:p>
            <a:pPr algn="just">
              <a:buNone/>
            </a:pPr>
            <a:r>
              <a:rPr lang="bg-BG" b="1" dirty="0" smtClean="0"/>
              <a:t>    </a:t>
            </a:r>
            <a:r>
              <a:rPr lang="bg-BG" b="1" dirty="0" err="1" smtClean="0"/>
              <a:t>Дт</a:t>
            </a:r>
            <a:r>
              <a:rPr lang="bg-BG" b="1" dirty="0" smtClean="0"/>
              <a:t> с/</a:t>
            </a:r>
            <a:r>
              <a:rPr lang="bg-BG" b="1" dirty="0" err="1" smtClean="0"/>
              <a:t>ка</a:t>
            </a:r>
            <a:r>
              <a:rPr lang="bg-BG" b="1" dirty="0" smtClean="0"/>
              <a:t> от р.2/Кт с/</a:t>
            </a:r>
            <a:r>
              <a:rPr lang="bg-BG" b="1" dirty="0" err="1" smtClean="0"/>
              <a:t>ка</a:t>
            </a:r>
            <a:r>
              <a:rPr lang="bg-BG" b="1" dirty="0" smtClean="0"/>
              <a:t> 7992 – </a:t>
            </a:r>
            <a:r>
              <a:rPr lang="bg-BG" dirty="0" smtClean="0"/>
              <a:t>по справедлива стойност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22</a:t>
            </a:fld>
            <a:endParaRPr lang="bg-BG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bg-BG" sz="2000" b="1" dirty="0" smtClean="0">
                <a:solidFill>
                  <a:srgbClr val="C00000"/>
                </a:solidFill>
              </a:rPr>
              <a:t>17. Отчитане на приходите от продажба на ДМА отчитани  по сметките от гр. 22 </a:t>
            </a:r>
          </a:p>
          <a:p>
            <a:pPr algn="just">
              <a:buNone/>
            </a:pPr>
            <a:r>
              <a:rPr lang="ru-RU" sz="2000" dirty="0" smtClean="0"/>
              <a:t>В случай на </a:t>
            </a:r>
            <a:r>
              <a:rPr lang="ru-RU" sz="2000" dirty="0" err="1" smtClean="0"/>
              <a:t>продажба</a:t>
            </a:r>
            <a:r>
              <a:rPr lang="ru-RU" sz="2000" dirty="0" smtClean="0"/>
              <a:t> </a:t>
            </a:r>
            <a:r>
              <a:rPr lang="ru-RU" sz="2000" dirty="0" err="1" smtClean="0"/>
              <a:t>на</a:t>
            </a:r>
            <a:r>
              <a:rPr lang="ru-RU" sz="2000" dirty="0" smtClean="0"/>
              <a:t> </a:t>
            </a:r>
            <a:r>
              <a:rPr lang="ru-RU" sz="2000" dirty="0" err="1" smtClean="0"/>
              <a:t>отчитани</a:t>
            </a:r>
            <a:r>
              <a:rPr lang="ru-RU" sz="2000" dirty="0" smtClean="0"/>
              <a:t> в ДСД </a:t>
            </a:r>
            <a:r>
              <a:rPr lang="ru-RU" sz="2000" dirty="0" err="1" smtClean="0"/>
              <a:t>активи</a:t>
            </a:r>
            <a:r>
              <a:rPr lang="ru-RU" sz="2000" dirty="0" smtClean="0"/>
              <a:t> от </a:t>
            </a:r>
            <a:r>
              <a:rPr lang="ru-RU" sz="2000" b="1" dirty="0" err="1" smtClean="0"/>
              <a:t>група</a:t>
            </a:r>
            <a:r>
              <a:rPr lang="ru-RU" sz="2000" b="1" dirty="0" smtClean="0"/>
              <a:t> 22 и сметки 207 и 2099,</a:t>
            </a:r>
            <a:r>
              <a:rPr lang="ru-RU" sz="2000" dirty="0" smtClean="0"/>
              <a:t> </a:t>
            </a:r>
            <a:r>
              <a:rPr lang="ru-RU" sz="2000" dirty="0" err="1" smtClean="0"/>
              <a:t>тя</a:t>
            </a:r>
            <a:r>
              <a:rPr lang="ru-RU" sz="2000" dirty="0" smtClean="0"/>
              <a:t> </a:t>
            </a:r>
            <a:r>
              <a:rPr lang="ru-RU" sz="2000" dirty="0" err="1" smtClean="0"/>
              <a:t>следва</a:t>
            </a:r>
            <a:r>
              <a:rPr lang="ru-RU" sz="2000" dirty="0" smtClean="0"/>
              <a:t> </a:t>
            </a:r>
            <a:r>
              <a:rPr lang="ru-RU" sz="2000" b="1" i="1" dirty="0" smtClean="0"/>
              <a:t>да се </a:t>
            </a:r>
            <a:r>
              <a:rPr lang="ru-RU" sz="2000" b="1" i="1" dirty="0" err="1" smtClean="0"/>
              <a:t>отразява</a:t>
            </a:r>
            <a:r>
              <a:rPr lang="ru-RU" sz="2000" b="1" i="1" dirty="0" smtClean="0"/>
              <a:t> в БЮДЖЕТ</a:t>
            </a:r>
            <a:r>
              <a:rPr lang="ru-RU" sz="2000" dirty="0" smtClean="0"/>
              <a:t>, </a:t>
            </a:r>
            <a:r>
              <a:rPr lang="ru-RU" sz="2000" dirty="0" err="1" smtClean="0"/>
              <a:t>включително</a:t>
            </a:r>
            <a:r>
              <a:rPr lang="ru-RU" sz="2000" dirty="0" smtClean="0"/>
              <a:t> и </a:t>
            </a:r>
            <a:r>
              <a:rPr lang="ru-RU" sz="2000" dirty="0" err="1" smtClean="0"/>
              <a:t>отчетната</a:t>
            </a:r>
            <a:r>
              <a:rPr lang="ru-RU" sz="2000" dirty="0" smtClean="0"/>
              <a:t> </a:t>
            </a:r>
            <a:r>
              <a:rPr lang="ru-RU" sz="2000" dirty="0" err="1" smtClean="0"/>
              <a:t>стойност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продадените</a:t>
            </a:r>
            <a:r>
              <a:rPr lang="ru-RU" sz="2000" dirty="0" smtClean="0"/>
              <a:t> </a:t>
            </a:r>
            <a:r>
              <a:rPr lang="ru-RU" sz="2000" dirty="0" err="1" smtClean="0"/>
              <a:t>активи</a:t>
            </a:r>
            <a:r>
              <a:rPr lang="ru-RU" sz="2000" dirty="0" smtClean="0"/>
              <a:t>, </a:t>
            </a:r>
            <a:r>
              <a:rPr lang="ru-RU" sz="2000" dirty="0" err="1" smtClean="0"/>
              <a:t>която</a:t>
            </a:r>
            <a:r>
              <a:rPr lang="ru-RU" sz="2000" dirty="0" smtClean="0"/>
              <a:t> се </a:t>
            </a:r>
            <a:r>
              <a:rPr lang="ru-RU" sz="2000" dirty="0" err="1" smtClean="0"/>
              <a:t>прехвърля</a:t>
            </a:r>
            <a:r>
              <a:rPr lang="ru-RU" sz="2000" dirty="0" smtClean="0"/>
              <a:t> от ДСД в БЮДЖЕТ чрез </a:t>
            </a:r>
            <a:r>
              <a:rPr lang="ru-RU" sz="2000" b="1" dirty="0" smtClean="0"/>
              <a:t>сметка 7602</a:t>
            </a:r>
            <a:r>
              <a:rPr lang="ru-RU" sz="2000" i="1" dirty="0" smtClean="0"/>
              <a:t>  </a:t>
            </a:r>
            <a:r>
              <a:rPr lang="en-US" sz="2000" i="1" dirty="0" smtClean="0"/>
              <a:t>(</a:t>
            </a:r>
            <a:r>
              <a:rPr lang="bg-BG" sz="2000" i="1" dirty="0" smtClean="0"/>
              <a:t>т. 35 от ДДС № 03 от 31.03.2016 г.</a:t>
            </a:r>
            <a:r>
              <a:rPr lang="en-US" sz="2000" i="1" dirty="0" smtClean="0"/>
              <a:t>)</a:t>
            </a:r>
            <a:endParaRPr lang="bg-BG" sz="2000" dirty="0" smtClean="0"/>
          </a:p>
          <a:p>
            <a:pPr>
              <a:buNone/>
            </a:pPr>
            <a:r>
              <a:rPr lang="bg-BG" sz="2000" dirty="0" smtClean="0"/>
              <a:t>Отписване на продадените активи:</a:t>
            </a:r>
          </a:p>
          <a:p>
            <a:pPr>
              <a:buNone/>
            </a:pPr>
            <a:r>
              <a:rPr lang="bg-BG" sz="2000" b="1" u="sng" dirty="0" smtClean="0"/>
              <a:t>В отчетна група „ДСД”</a:t>
            </a:r>
            <a:r>
              <a:rPr lang="bg-BG" sz="2000" u="sng" dirty="0" smtClean="0"/>
              <a:t>:</a:t>
            </a:r>
            <a:endParaRPr lang="bg-BG" sz="2000" dirty="0" smtClean="0"/>
          </a:p>
          <a:p>
            <a:pPr>
              <a:buNone/>
            </a:pPr>
            <a:r>
              <a:rPr lang="bg-BG" sz="2000" b="1" dirty="0" smtClean="0"/>
              <a:t>Д-т с/</a:t>
            </a:r>
            <a:r>
              <a:rPr lang="bg-BG" sz="2000" b="1" dirty="0" err="1" smtClean="0"/>
              <a:t>ка</a:t>
            </a:r>
            <a:r>
              <a:rPr lang="bg-BG" sz="2000" b="1" dirty="0" smtClean="0"/>
              <a:t> 7602 </a:t>
            </a:r>
            <a:r>
              <a:rPr lang="bg-BG" sz="2000" i="1" dirty="0" smtClean="0"/>
              <a:t>Вътрешни некасови трансфери между “Бюджет” и  “ДСД”</a:t>
            </a:r>
            <a:r>
              <a:rPr lang="bg-BG" sz="2000" b="1" dirty="0" smtClean="0"/>
              <a:t> </a:t>
            </a:r>
            <a:endParaRPr lang="bg-BG" sz="2000" dirty="0" smtClean="0"/>
          </a:p>
          <a:p>
            <a:pPr>
              <a:buNone/>
            </a:pPr>
            <a:r>
              <a:rPr lang="bg-BG" sz="2000" b="1" dirty="0" smtClean="0"/>
              <a:t>       К-т с/</a:t>
            </a:r>
            <a:r>
              <a:rPr lang="bg-BG" sz="2000" b="1" dirty="0" err="1" smtClean="0"/>
              <a:t>ка</a:t>
            </a:r>
            <a:r>
              <a:rPr lang="bg-BG" sz="2000" b="1" dirty="0" smtClean="0"/>
              <a:t> от гр. 22</a:t>
            </a:r>
            <a:r>
              <a:rPr lang="bg-BG" sz="2000" i="1" dirty="0" smtClean="0"/>
              <a:t> Дълготрайни активи, капитализирани в </a:t>
            </a:r>
            <a:r>
              <a:rPr lang="bg-BG" sz="2000" i="1" dirty="0" err="1" smtClean="0"/>
              <a:t>отч</a:t>
            </a:r>
            <a:r>
              <a:rPr lang="bg-BG" sz="2000" i="1" dirty="0" smtClean="0"/>
              <a:t>.  гр. “ДСД”</a:t>
            </a:r>
            <a:r>
              <a:rPr lang="bg-BG" sz="2000" b="1" dirty="0" smtClean="0"/>
              <a:t> </a:t>
            </a:r>
            <a:endParaRPr lang="bg-BG" sz="2000" dirty="0" smtClean="0"/>
          </a:p>
          <a:p>
            <a:pPr>
              <a:buNone/>
            </a:pPr>
            <a:r>
              <a:rPr lang="bg-BG" sz="2000" b="1" u="sng" dirty="0" smtClean="0"/>
              <a:t>В отчетна група „Бюджет”</a:t>
            </a:r>
            <a:r>
              <a:rPr lang="bg-BG" sz="2000" u="sng" dirty="0" smtClean="0"/>
              <a:t>:</a:t>
            </a:r>
            <a:endParaRPr lang="bg-BG" sz="2000" dirty="0" smtClean="0"/>
          </a:p>
          <a:p>
            <a:pPr>
              <a:buNone/>
            </a:pPr>
            <a:r>
              <a:rPr lang="bg-BG" sz="2000" dirty="0" smtClean="0"/>
              <a:t>Отписване на продадения ДМА по отчетна стойност:</a:t>
            </a:r>
          </a:p>
          <a:p>
            <a:pPr>
              <a:buNone/>
            </a:pPr>
            <a:r>
              <a:rPr lang="bg-BG" sz="2000" b="1" dirty="0" smtClean="0"/>
              <a:t> Д-т с/</a:t>
            </a:r>
            <a:r>
              <a:rPr lang="bg-BG" sz="2000" b="1" dirty="0" err="1" smtClean="0"/>
              <a:t>ка</a:t>
            </a:r>
            <a:r>
              <a:rPr lang="bg-BG" sz="2000" b="1" dirty="0" smtClean="0"/>
              <a:t> от подгрупа 613 </a:t>
            </a:r>
            <a:r>
              <a:rPr lang="bg-BG" sz="2000" i="1" dirty="0" smtClean="0"/>
              <a:t>Отчетна с/т на продадени активи, </a:t>
            </a:r>
            <a:endParaRPr lang="bg-BG" sz="2000" dirty="0" smtClean="0"/>
          </a:p>
          <a:p>
            <a:pPr>
              <a:buNone/>
            </a:pPr>
            <a:r>
              <a:rPr lang="bg-BG" sz="2000" i="1" dirty="0" smtClean="0"/>
              <a:t> капитализирани в отчетна група “ДСД”, </a:t>
            </a:r>
            <a:r>
              <a:rPr lang="bg-BG" sz="2000" b="1" dirty="0" smtClean="0"/>
              <a:t>сметки 6147, 6149</a:t>
            </a:r>
            <a:endParaRPr lang="bg-BG" sz="2000" dirty="0" smtClean="0"/>
          </a:p>
          <a:p>
            <a:pPr>
              <a:buNone/>
            </a:pPr>
            <a:r>
              <a:rPr lang="bg-BG" sz="2000" b="1" dirty="0" smtClean="0"/>
              <a:t>       К-т с/</a:t>
            </a:r>
            <a:r>
              <a:rPr lang="bg-BG" sz="2000" b="1" dirty="0" err="1" smtClean="0"/>
              <a:t>ка</a:t>
            </a:r>
            <a:r>
              <a:rPr lang="bg-BG" sz="2000" b="1" dirty="0" smtClean="0"/>
              <a:t> 7602</a:t>
            </a:r>
            <a:r>
              <a:rPr lang="bg-BG" sz="2000" i="1" dirty="0" smtClean="0"/>
              <a:t> Вътрешни некасови трансфери между  “Бюджет” и  “ДСД”</a:t>
            </a:r>
            <a:endParaRPr lang="bg-BG" sz="2000" dirty="0" smtClean="0"/>
          </a:p>
          <a:p>
            <a:pPr>
              <a:buNone/>
            </a:pPr>
            <a:r>
              <a:rPr lang="bg-BG" sz="2000" dirty="0" smtClean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23</a:t>
            </a:fld>
            <a:endParaRPr lang="bg-BG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564360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bg-BG" sz="2400" dirty="0" smtClean="0"/>
              <a:t>Начисляване на вземанията от клиенти:</a:t>
            </a:r>
          </a:p>
          <a:p>
            <a:pPr>
              <a:buNone/>
            </a:pPr>
            <a:r>
              <a:rPr lang="bg-BG" sz="2400" b="1" dirty="0" smtClean="0"/>
              <a:t>Д-т 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4110 </a:t>
            </a:r>
            <a:r>
              <a:rPr lang="bg-BG" sz="2400" i="1" dirty="0" smtClean="0"/>
              <a:t>Вземания от клиенти от страната, </a:t>
            </a:r>
            <a:r>
              <a:rPr lang="bg-BG" sz="2400" b="1" dirty="0" smtClean="0"/>
              <a:t>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4887</a:t>
            </a:r>
            <a:endParaRPr lang="bg-BG" sz="2400" dirty="0" smtClean="0"/>
          </a:p>
          <a:p>
            <a:pPr>
              <a:buNone/>
            </a:pPr>
            <a:r>
              <a:rPr lang="bg-BG" sz="2400" i="1" dirty="0" smtClean="0"/>
              <a:t>        </a:t>
            </a:r>
            <a:r>
              <a:rPr lang="bg-BG" sz="2400" b="1" dirty="0" smtClean="0"/>
              <a:t>К-т с/</a:t>
            </a:r>
            <a:r>
              <a:rPr lang="bg-BG" sz="2400" b="1" dirty="0" err="1" smtClean="0"/>
              <a:t>ки</a:t>
            </a:r>
            <a:r>
              <a:rPr lang="bg-BG" sz="2400" b="1" dirty="0" smtClean="0"/>
              <a:t> 7131, 7132, 7133, 7147, 7149</a:t>
            </a:r>
          </a:p>
          <a:p>
            <a:pPr>
              <a:buNone/>
            </a:pPr>
            <a:endParaRPr lang="bg-BG" sz="2400" dirty="0" smtClean="0"/>
          </a:p>
          <a:p>
            <a:pPr>
              <a:buNone/>
            </a:pPr>
            <a:r>
              <a:rPr lang="bg-BG" sz="2400" dirty="0" smtClean="0"/>
              <a:t>Постъпления по бюджета на приходите от продажби на ДА от гр. 22:</a:t>
            </a:r>
            <a:r>
              <a:rPr lang="bg-BG" sz="2400" b="1" dirty="0" smtClean="0"/>
              <a:t>     </a:t>
            </a:r>
            <a:endParaRPr lang="bg-BG" sz="2400" dirty="0" smtClean="0"/>
          </a:p>
          <a:p>
            <a:pPr>
              <a:buNone/>
            </a:pPr>
            <a:r>
              <a:rPr lang="bg-BG" sz="2400" b="1" dirty="0" smtClean="0"/>
              <a:t>Д-т 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5013</a:t>
            </a:r>
            <a:r>
              <a:rPr lang="bg-BG" sz="2400" dirty="0" smtClean="0"/>
              <a:t> </a:t>
            </a:r>
            <a:r>
              <a:rPr lang="bg-BG" sz="2400" i="1" dirty="0" smtClean="0"/>
              <a:t>Текущи банкови сметки в левове </a:t>
            </a:r>
            <a:endParaRPr lang="bg-BG" sz="2400" dirty="0" smtClean="0"/>
          </a:p>
          <a:p>
            <a:pPr>
              <a:buNone/>
            </a:pPr>
            <a:r>
              <a:rPr lang="bg-BG" sz="2400" b="1" i="1" dirty="0" smtClean="0"/>
              <a:t>        </a:t>
            </a:r>
            <a:r>
              <a:rPr lang="bg-BG" sz="2400" b="1" dirty="0" smtClean="0"/>
              <a:t>К-т 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4110 </a:t>
            </a:r>
            <a:r>
              <a:rPr lang="bg-BG" sz="2400" i="1" dirty="0" smtClean="0"/>
              <a:t>Вземания от клиенти от страната</a:t>
            </a:r>
            <a:endParaRPr lang="bg-BG" sz="2400" dirty="0" smtClean="0"/>
          </a:p>
          <a:p>
            <a:pPr>
              <a:buNone/>
            </a:pPr>
            <a:r>
              <a:rPr lang="bg-BG" sz="2400" dirty="0" smtClean="0"/>
              <a:t> </a:t>
            </a:r>
          </a:p>
          <a:p>
            <a:pPr>
              <a:buNone/>
            </a:pPr>
            <a:r>
              <a:rPr lang="bg-BG" sz="2400" b="1" dirty="0" smtClean="0"/>
              <a:t>§ 95-07 </a:t>
            </a:r>
            <a:r>
              <a:rPr lang="bg-BG" sz="2400" i="1" dirty="0" smtClean="0"/>
              <a:t>“</a:t>
            </a:r>
            <a:r>
              <a:rPr lang="ru-RU" sz="2400" i="1" dirty="0" err="1" smtClean="0"/>
              <a:t>Наличност</a:t>
            </a:r>
            <a:r>
              <a:rPr lang="ru-RU" sz="2400" i="1" dirty="0" smtClean="0"/>
              <a:t> в </a:t>
            </a:r>
            <a:r>
              <a:rPr lang="ru-RU" sz="2400" i="1" dirty="0" err="1" smtClean="0"/>
              <a:t>левове</a:t>
            </a:r>
            <a:r>
              <a:rPr lang="ru-RU" sz="2400" i="1" dirty="0" smtClean="0"/>
              <a:t> по сметки в края на периода(-)</a:t>
            </a:r>
            <a:r>
              <a:rPr lang="ru-RU" sz="2400" b="1" i="1" dirty="0" smtClean="0"/>
              <a:t> </a:t>
            </a:r>
            <a:r>
              <a:rPr lang="bg-BG" sz="2400" i="1" dirty="0" smtClean="0"/>
              <a:t>”/ </a:t>
            </a:r>
            <a:endParaRPr lang="bg-BG" sz="2400" dirty="0" smtClean="0"/>
          </a:p>
          <a:p>
            <a:pPr>
              <a:buNone/>
            </a:pPr>
            <a:r>
              <a:rPr lang="bg-BG" sz="2400" b="1" dirty="0" smtClean="0"/>
              <a:t>     § 40-40 </a:t>
            </a:r>
            <a:r>
              <a:rPr lang="bg-BG" sz="2400" i="1" dirty="0" smtClean="0"/>
              <a:t>“П</a:t>
            </a:r>
            <a:r>
              <a:rPr lang="ru-RU" sz="2400" i="1" dirty="0" err="1" smtClean="0"/>
              <a:t>остъпления</a:t>
            </a:r>
            <a:r>
              <a:rPr lang="ru-RU" sz="2400" i="1" dirty="0" smtClean="0"/>
              <a:t> от </a:t>
            </a:r>
            <a:r>
              <a:rPr lang="ru-RU" sz="2400" i="1" dirty="0" err="1" smtClean="0"/>
              <a:t>продажба</a:t>
            </a:r>
            <a:r>
              <a:rPr lang="ru-RU" sz="2400" i="1" dirty="0" smtClean="0"/>
              <a:t> на </a:t>
            </a:r>
            <a:r>
              <a:rPr lang="ru-RU" sz="2400" i="1" dirty="0" err="1" smtClean="0"/>
              <a:t>земя</a:t>
            </a:r>
            <a:r>
              <a:rPr lang="ru-RU" sz="2400" i="1" dirty="0" smtClean="0"/>
              <a:t> </a:t>
            </a:r>
            <a:r>
              <a:rPr lang="bg-BG" sz="2400" i="1" dirty="0" smtClean="0"/>
              <a:t>(+)”</a:t>
            </a:r>
          </a:p>
          <a:p>
            <a:pPr>
              <a:buNone/>
            </a:pPr>
            <a:r>
              <a:rPr lang="bg-BG" sz="2400" i="1" dirty="0" smtClean="0"/>
              <a:t>     (</a:t>
            </a:r>
            <a:r>
              <a:rPr lang="bg-BG" sz="2400" b="1" dirty="0" smtClean="0"/>
              <a:t> § 40-26</a:t>
            </a:r>
            <a:r>
              <a:rPr lang="bg-BG" sz="2400" i="1" dirty="0" smtClean="0"/>
              <a:t>  (+)</a:t>
            </a:r>
            <a:r>
              <a:rPr lang="bg-BG" sz="2400" b="1" dirty="0" smtClean="0"/>
              <a:t>; § 40-29</a:t>
            </a:r>
            <a:r>
              <a:rPr lang="bg-BG" sz="2400" i="1" dirty="0" smtClean="0"/>
              <a:t> (+) </a:t>
            </a:r>
            <a:endParaRPr lang="bg-BG" sz="2400" dirty="0" smtClean="0"/>
          </a:p>
          <a:p>
            <a:pPr>
              <a:buNone/>
            </a:pPr>
            <a:r>
              <a:rPr lang="bg-BG" sz="2400" i="1" dirty="0" smtClean="0"/>
              <a:t> </a:t>
            </a:r>
            <a:endParaRPr lang="bg-BG" sz="2400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24</a:t>
            </a:fld>
            <a:endParaRPr lang="bg-BG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bg-BG" sz="9600" b="1" dirty="0" smtClean="0">
                <a:solidFill>
                  <a:srgbClr val="C00000"/>
                </a:solidFill>
              </a:rPr>
              <a:t>18. Разбиране на понятията основен и текущ ремонт на ДМА</a:t>
            </a:r>
            <a:endParaRPr lang="bg-BG" sz="9600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bg-BG" sz="8000" dirty="0" smtClean="0"/>
              <a:t>Легалните определения за основен ремонт, текущ ремонт, подобрения, реконструкции и др. в бюджетната организация са регламентирани в </a:t>
            </a:r>
            <a:r>
              <a:rPr lang="bg-BG" sz="8000" b="1" dirty="0" smtClean="0"/>
              <a:t>§ 5</a:t>
            </a:r>
            <a:r>
              <a:rPr lang="bg-BG" sz="8000" b="1" i="1" dirty="0" smtClean="0"/>
              <a:t> </a:t>
            </a:r>
            <a:r>
              <a:rPr lang="bg-BG" sz="8000" b="1" dirty="0" smtClean="0"/>
              <a:t>от Допълнителните разпоредби</a:t>
            </a:r>
            <a:r>
              <a:rPr lang="bg-BG" sz="8000" dirty="0" smtClean="0"/>
              <a:t> на Закона за устройство на територията.</a:t>
            </a:r>
          </a:p>
          <a:p>
            <a:pPr algn="just">
              <a:buNone/>
            </a:pPr>
            <a:r>
              <a:rPr lang="bg-BG" sz="8000" b="1" i="1" dirty="0" smtClean="0"/>
              <a:t> "Основен ремонт</a:t>
            </a:r>
            <a:r>
              <a:rPr lang="bg-BG" sz="8000" i="1" dirty="0" smtClean="0"/>
              <a:t>"</a:t>
            </a:r>
            <a:r>
              <a:rPr lang="bg-BG" sz="8000" dirty="0" smtClean="0"/>
              <a:t> на строеж е частично възстановяване и/или частична замяна на </a:t>
            </a:r>
            <a:r>
              <a:rPr lang="bg-BG" sz="8000" b="1" i="1" dirty="0" smtClean="0"/>
              <a:t>конструктивни елементи, основни части, съоръжения или инсталации на строежа, както и строително-монтажните работи,</a:t>
            </a:r>
            <a:r>
              <a:rPr lang="bg-BG" sz="8000" dirty="0" smtClean="0"/>
              <a:t> с които първоначално вложени, но износени материали, </a:t>
            </a:r>
            <a:r>
              <a:rPr lang="bg-BG" sz="8000" b="1" i="1" u="sng" dirty="0" smtClean="0"/>
              <a:t>конструкции и конструктивни елементи </a:t>
            </a:r>
            <a:r>
              <a:rPr lang="bg-BG" sz="8000" dirty="0" smtClean="0"/>
              <a:t>се заменят с други видове или се извършват нови видове работи, с които </a:t>
            </a:r>
            <a:r>
              <a:rPr lang="bg-BG" sz="8000" b="1" i="1" dirty="0" smtClean="0"/>
              <a:t>се възстановява експлоатационната им годност, подобрява се или се </a:t>
            </a:r>
            <a:r>
              <a:rPr lang="bg-BG" sz="8000" b="1" i="1" u="sng" dirty="0" smtClean="0"/>
              <a:t>удължава срокът на тяхната експлоатация</a:t>
            </a:r>
            <a:r>
              <a:rPr lang="bg-BG" sz="8000" dirty="0" smtClean="0"/>
              <a:t>. </a:t>
            </a:r>
            <a:r>
              <a:rPr lang="bg-BG" sz="8000" b="1" dirty="0" smtClean="0"/>
              <a:t>Санирането, инвеститорски контрол, строителен контрол са разходи за основен ремонт </a:t>
            </a:r>
            <a:r>
              <a:rPr lang="bg-BG" sz="8000" dirty="0" smtClean="0"/>
              <a:t>– с тях се подобрява икономическия полезен живот на актива.</a:t>
            </a:r>
          </a:p>
          <a:p>
            <a:pPr algn="just">
              <a:buNone/>
            </a:pPr>
            <a:endParaRPr lang="bg-BG" sz="8000" dirty="0" smtClean="0"/>
          </a:p>
          <a:p>
            <a:pPr algn="just">
              <a:buNone/>
            </a:pPr>
            <a:r>
              <a:rPr lang="bg-BG" sz="8000" b="1" i="1" dirty="0" smtClean="0"/>
              <a:t>"Текущ ремонт"</a:t>
            </a:r>
            <a:r>
              <a:rPr lang="bg-BG" sz="8000" i="1" dirty="0" smtClean="0"/>
              <a:t> </a:t>
            </a:r>
            <a:r>
              <a:rPr lang="bg-BG" sz="8000" dirty="0" smtClean="0"/>
              <a:t>на строеж</a:t>
            </a:r>
            <a:r>
              <a:rPr lang="bg-BG" sz="8000" i="1" dirty="0" smtClean="0"/>
              <a:t> </a:t>
            </a:r>
            <a:r>
              <a:rPr lang="bg-BG" sz="8000" i="1" u="sng" dirty="0" smtClean="0"/>
              <a:t>е </a:t>
            </a:r>
            <a:r>
              <a:rPr lang="bg-BG" sz="8000" b="1" i="1" u="sng" dirty="0" smtClean="0"/>
              <a:t>подобряването и поддържането в изправност на сградите,</a:t>
            </a:r>
            <a:r>
              <a:rPr lang="bg-BG" sz="8000" b="1" i="1" dirty="0" smtClean="0"/>
              <a:t> постройките, съоръженията и инсталациите, както и вътрешни преустройства,</a:t>
            </a:r>
            <a:r>
              <a:rPr lang="bg-BG" sz="8000" dirty="0" smtClean="0"/>
              <a:t> при които </a:t>
            </a:r>
            <a:r>
              <a:rPr lang="bg-BG" sz="8000" b="1" i="1" dirty="0" smtClean="0"/>
              <a:t>не се засяга конструкцията </a:t>
            </a:r>
            <a:r>
              <a:rPr lang="bg-BG" sz="8000" dirty="0" smtClean="0"/>
              <a:t>на сградата; </a:t>
            </a:r>
            <a:r>
              <a:rPr lang="bg-BG" sz="8000" b="1" i="1" dirty="0" smtClean="0"/>
              <a:t>не се извършват дейности като премахване, преместване на съществуващи зидове и направа на отвори в тях</a:t>
            </a:r>
            <a:r>
              <a:rPr lang="bg-BG" sz="8000" dirty="0" smtClean="0"/>
              <a:t>, когато засягат конструкцията на сградата; </a:t>
            </a:r>
            <a:r>
              <a:rPr lang="bg-BG" sz="8000" b="1" i="1" dirty="0" smtClean="0"/>
              <a:t>не се променя предназначението </a:t>
            </a:r>
            <a:r>
              <a:rPr lang="bg-BG" sz="8000" dirty="0" smtClean="0"/>
              <a:t>на помещенията и натоварванията в тях.</a:t>
            </a:r>
          </a:p>
          <a:p>
            <a:pPr algn="just">
              <a:buNone/>
            </a:pPr>
            <a:r>
              <a:rPr lang="bg-BG" sz="8000" dirty="0" smtClean="0"/>
              <a:t>    Спазва се принципа за </a:t>
            </a:r>
            <a:r>
              <a:rPr lang="bg-BG" sz="8000" b="1" dirty="0" smtClean="0"/>
              <a:t>предимство на съдържанието пред формата</a:t>
            </a:r>
            <a:r>
              <a:rPr lang="bg-BG" sz="8000" dirty="0" smtClean="0"/>
              <a:t>, като водеща е начислената основа.</a:t>
            </a:r>
          </a:p>
          <a:p>
            <a:pPr algn="just">
              <a:buNone/>
            </a:pPr>
            <a:r>
              <a:rPr lang="bg-BG" sz="8000" dirty="0" smtClean="0"/>
              <a:t> </a:t>
            </a:r>
          </a:p>
          <a:p>
            <a:pPr algn="just"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25</a:t>
            </a:fld>
            <a:endParaRPr lang="bg-BG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bg-BG" b="1" dirty="0" smtClean="0">
                <a:solidFill>
                  <a:srgbClr val="C00000"/>
                </a:solidFill>
              </a:rPr>
              <a:t>19. Придобиване на  инфраструктурни обекти/или основен ремонт чрез външен изпълнител</a:t>
            </a:r>
          </a:p>
          <a:p>
            <a:pPr>
              <a:buNone/>
            </a:pPr>
            <a:r>
              <a:rPr lang="bg-BG" b="1" u="sng" dirty="0" smtClean="0"/>
              <a:t>В отчетна група „Бюджет” или „СЕС” (при </a:t>
            </a:r>
            <a:r>
              <a:rPr lang="bg-BG" b="1" u="sng" dirty="0" err="1" smtClean="0"/>
              <a:t>европ</a:t>
            </a:r>
            <a:r>
              <a:rPr lang="bg-BG" b="1" u="sng" dirty="0" smtClean="0"/>
              <a:t>. финансиране):</a:t>
            </a:r>
            <a:r>
              <a:rPr lang="bg-BG" dirty="0" smtClean="0"/>
              <a:t> </a:t>
            </a:r>
          </a:p>
          <a:p>
            <a:pPr>
              <a:buNone/>
            </a:pPr>
            <a:r>
              <a:rPr lang="bg-BG" dirty="0" smtClean="0"/>
              <a:t>Начисляване на задълженията към доставчиците:</a:t>
            </a:r>
          </a:p>
          <a:p>
            <a:pPr>
              <a:buNone/>
            </a:pPr>
            <a:r>
              <a:rPr lang="bg-BG" dirty="0" smtClean="0"/>
              <a:t>      </a:t>
            </a:r>
            <a:r>
              <a:rPr lang="bg-BG" b="1" dirty="0" smtClean="0"/>
              <a:t>Д-т с/</a:t>
            </a:r>
            <a:r>
              <a:rPr lang="bg-BG" b="1" dirty="0" err="1" smtClean="0"/>
              <a:t>ка</a:t>
            </a:r>
            <a:r>
              <a:rPr lang="bg-BG" b="1" dirty="0" smtClean="0"/>
              <a:t> 6075</a:t>
            </a:r>
            <a:r>
              <a:rPr lang="bg-BG" dirty="0" smtClean="0"/>
              <a:t> </a:t>
            </a:r>
            <a:r>
              <a:rPr lang="bg-BG" i="1" dirty="0" smtClean="0"/>
              <a:t> Разходи за придобиване на инфраструктурни обекти  чрез външни изпълнители     </a:t>
            </a:r>
            <a:endParaRPr lang="bg-BG" dirty="0" smtClean="0"/>
          </a:p>
          <a:p>
            <a:pPr>
              <a:buNone/>
            </a:pPr>
            <a:r>
              <a:rPr lang="bg-BG" b="1" i="1" dirty="0" smtClean="0"/>
              <a:t>      </a:t>
            </a:r>
            <a:r>
              <a:rPr lang="bg-BG" b="1" dirty="0" smtClean="0"/>
              <a:t>Д-т с/</a:t>
            </a:r>
            <a:r>
              <a:rPr lang="bg-BG" b="1" dirty="0" err="1" smtClean="0"/>
              <a:t>ка</a:t>
            </a:r>
            <a:r>
              <a:rPr lang="bg-BG" b="1" dirty="0" smtClean="0"/>
              <a:t> 6076</a:t>
            </a:r>
            <a:r>
              <a:rPr lang="bg-BG" i="1" dirty="0" smtClean="0"/>
              <a:t>   Основен ремонт на </a:t>
            </a:r>
            <a:r>
              <a:rPr lang="bg-BG" i="1" dirty="0" err="1" smtClean="0"/>
              <a:t>инфрастр</a:t>
            </a:r>
            <a:r>
              <a:rPr lang="bg-BG" i="1" dirty="0" smtClean="0"/>
              <a:t>. обекти чрез външни  доставки                         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           К-т с/</a:t>
            </a:r>
            <a:r>
              <a:rPr lang="bg-BG" b="1" dirty="0" err="1" smtClean="0"/>
              <a:t>ка</a:t>
            </a:r>
            <a:r>
              <a:rPr lang="bg-BG" b="1" dirty="0" smtClean="0"/>
              <a:t> 4010</a:t>
            </a:r>
            <a:r>
              <a:rPr lang="bg-BG" dirty="0" smtClean="0"/>
              <a:t> </a:t>
            </a:r>
            <a:r>
              <a:rPr lang="bg-BG" i="1" dirty="0" smtClean="0"/>
              <a:t> Задължения към доставчици от страната  </a:t>
            </a:r>
            <a:endParaRPr lang="bg-BG" dirty="0" smtClean="0"/>
          </a:p>
          <a:p>
            <a:pPr>
              <a:buNone/>
            </a:pPr>
            <a:r>
              <a:rPr lang="bg-BG" dirty="0" smtClean="0"/>
              <a:t> </a:t>
            </a:r>
          </a:p>
          <a:p>
            <a:pPr>
              <a:buNone/>
            </a:pPr>
            <a:r>
              <a:rPr lang="bg-BG" i="1" dirty="0" smtClean="0"/>
              <a:t>     </a:t>
            </a:r>
            <a:r>
              <a:rPr lang="bg-BG" i="1" dirty="0" err="1" smtClean="0"/>
              <a:t>Дт</a:t>
            </a:r>
            <a:r>
              <a:rPr lang="bg-BG" i="1" dirty="0" smtClean="0"/>
              <a:t> с/</a:t>
            </a:r>
            <a:r>
              <a:rPr lang="bg-BG" i="1" dirty="0" err="1" smtClean="0"/>
              <a:t>ка</a:t>
            </a:r>
            <a:r>
              <a:rPr lang="bg-BG" i="1" dirty="0" smtClean="0"/>
              <a:t> 9200/Кт с/</a:t>
            </a:r>
            <a:r>
              <a:rPr lang="bg-BG" i="1" dirty="0" err="1" smtClean="0"/>
              <a:t>ка</a:t>
            </a:r>
            <a:r>
              <a:rPr lang="bg-BG" i="1" dirty="0" smtClean="0"/>
              <a:t> 9803</a:t>
            </a:r>
            <a:endParaRPr lang="bg-BG" dirty="0" smtClean="0"/>
          </a:p>
          <a:p>
            <a:pPr>
              <a:buNone/>
            </a:pPr>
            <a:r>
              <a:rPr lang="bg-BG" i="1" dirty="0" smtClean="0"/>
              <a:t>      </a:t>
            </a:r>
            <a:r>
              <a:rPr lang="bg-BG" i="1" dirty="0" err="1" smtClean="0"/>
              <a:t>Дт</a:t>
            </a:r>
            <a:r>
              <a:rPr lang="bg-BG" i="1" dirty="0" smtClean="0"/>
              <a:t> с/</a:t>
            </a:r>
            <a:r>
              <a:rPr lang="bg-BG" i="1" dirty="0" err="1" smtClean="0"/>
              <a:t>ка</a:t>
            </a:r>
            <a:r>
              <a:rPr lang="bg-BG" i="1" dirty="0" smtClean="0"/>
              <a:t> 9989/Кт с/</a:t>
            </a:r>
            <a:r>
              <a:rPr lang="bg-BG" i="1" dirty="0" err="1" smtClean="0"/>
              <a:t>ка</a:t>
            </a:r>
            <a:r>
              <a:rPr lang="bg-BG" i="1" dirty="0" smtClean="0"/>
              <a:t> 9860</a:t>
            </a:r>
            <a:endParaRPr lang="bg-BG" dirty="0" smtClean="0"/>
          </a:p>
          <a:p>
            <a:pPr>
              <a:buNone/>
            </a:pPr>
            <a:r>
              <a:rPr lang="bg-BG" dirty="0" smtClean="0"/>
              <a:t> </a:t>
            </a:r>
          </a:p>
          <a:p>
            <a:pPr>
              <a:buNone/>
            </a:pPr>
            <a:r>
              <a:rPr lang="bg-BG" dirty="0" smtClean="0"/>
              <a:t>  Издължаване към доставчиците:</a:t>
            </a:r>
          </a:p>
          <a:p>
            <a:pPr>
              <a:buNone/>
            </a:pPr>
            <a:r>
              <a:rPr lang="bg-BG" b="1" dirty="0" smtClean="0"/>
              <a:t>  Д-т с/</a:t>
            </a:r>
            <a:r>
              <a:rPr lang="bg-BG" b="1" dirty="0" err="1" smtClean="0"/>
              <a:t>ка</a:t>
            </a:r>
            <a:r>
              <a:rPr lang="bg-BG" b="1" dirty="0" smtClean="0"/>
              <a:t> 4010 </a:t>
            </a:r>
            <a:r>
              <a:rPr lang="bg-BG" i="1" dirty="0" smtClean="0"/>
              <a:t>/   </a:t>
            </a:r>
            <a:r>
              <a:rPr lang="bg-BG" b="1" dirty="0" smtClean="0"/>
              <a:t>К-т с/</a:t>
            </a:r>
            <a:r>
              <a:rPr lang="bg-BG" b="1" dirty="0" err="1" smtClean="0"/>
              <a:t>ки</a:t>
            </a:r>
            <a:r>
              <a:rPr lang="bg-BG" b="1" dirty="0" smtClean="0"/>
              <a:t> от група 50</a:t>
            </a:r>
            <a:r>
              <a:rPr lang="bg-BG" dirty="0" smtClean="0"/>
              <a:t> </a:t>
            </a:r>
            <a:r>
              <a:rPr lang="bg-BG" i="1" dirty="0" smtClean="0"/>
              <a:t> </a:t>
            </a:r>
            <a:r>
              <a:rPr lang="bg-BG" dirty="0" smtClean="0"/>
              <a:t> </a:t>
            </a:r>
          </a:p>
          <a:p>
            <a:pPr>
              <a:buNone/>
            </a:pPr>
            <a:r>
              <a:rPr lang="bg-BG" b="1" dirty="0" smtClean="0"/>
              <a:t>   § 52-06, § 51-00/ §  95-07 (+) </a:t>
            </a:r>
            <a:endParaRPr lang="bg-BG" dirty="0" smtClean="0"/>
          </a:p>
          <a:p>
            <a:pPr>
              <a:buNone/>
            </a:pPr>
            <a:r>
              <a:rPr lang="bg-BG" dirty="0" smtClean="0"/>
              <a:t> </a:t>
            </a:r>
          </a:p>
          <a:p>
            <a:pPr>
              <a:buNone/>
            </a:pPr>
            <a:r>
              <a:rPr lang="bg-BG" b="1" dirty="0" smtClean="0"/>
              <a:t>   </a:t>
            </a:r>
            <a:r>
              <a:rPr lang="bg-BG" b="1" u="sng" dirty="0" smtClean="0"/>
              <a:t> В  отчетна група „ДСД”:</a:t>
            </a:r>
            <a:endParaRPr lang="bg-BG" dirty="0" smtClean="0"/>
          </a:p>
          <a:p>
            <a:pPr>
              <a:buNone/>
            </a:pPr>
            <a:r>
              <a:rPr lang="bg-BG" dirty="0" smtClean="0"/>
              <a:t>     </a:t>
            </a:r>
            <a:r>
              <a:rPr lang="bg-BG" b="1" dirty="0" smtClean="0"/>
              <a:t>Д-т с/</a:t>
            </a:r>
            <a:r>
              <a:rPr lang="bg-BG" b="1" dirty="0" err="1" smtClean="0"/>
              <a:t>ка</a:t>
            </a:r>
            <a:r>
              <a:rPr lang="bg-BG" b="1" dirty="0" smtClean="0"/>
              <a:t> 2071 при незав. строителство или основен ремонт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            К-т с/</a:t>
            </a:r>
            <a:r>
              <a:rPr lang="bg-BG" b="1" dirty="0" err="1" smtClean="0"/>
              <a:t>ка</a:t>
            </a:r>
            <a:r>
              <a:rPr lang="bg-BG" b="1" dirty="0" smtClean="0"/>
              <a:t> 7609</a:t>
            </a:r>
            <a:r>
              <a:rPr lang="bg-BG" dirty="0" smtClean="0"/>
              <a:t>  </a:t>
            </a:r>
            <a:r>
              <a:rPr lang="bg-BG" i="1" dirty="0" smtClean="0"/>
              <a:t>Коректив за капитализирани активи в  отчетна група "ДСД"  </a:t>
            </a:r>
            <a:endParaRPr lang="bg-BG" dirty="0" smtClean="0"/>
          </a:p>
          <a:p>
            <a:pPr>
              <a:buNone/>
            </a:pPr>
            <a:r>
              <a:rPr lang="bg-BG" dirty="0" smtClean="0"/>
              <a:t>    </a:t>
            </a:r>
          </a:p>
          <a:p>
            <a:pPr>
              <a:buNone/>
            </a:pPr>
            <a:r>
              <a:rPr lang="bg-BG" dirty="0" smtClean="0"/>
              <a:t>При завършване на строителството:</a:t>
            </a:r>
          </a:p>
          <a:p>
            <a:pPr>
              <a:buNone/>
            </a:pPr>
            <a:r>
              <a:rPr lang="bg-BG" i="1" dirty="0" smtClean="0"/>
              <a:t>    </a:t>
            </a:r>
            <a:r>
              <a:rPr lang="bg-BG" b="1" dirty="0" smtClean="0"/>
              <a:t>Д-т с/</a:t>
            </a:r>
            <a:r>
              <a:rPr lang="bg-BG" b="1" dirty="0" err="1" smtClean="0"/>
              <a:t>ка</a:t>
            </a:r>
            <a:r>
              <a:rPr lang="bg-BG" b="1" dirty="0" smtClean="0"/>
              <a:t> 2202</a:t>
            </a:r>
            <a:r>
              <a:rPr lang="bg-BG" dirty="0" smtClean="0"/>
              <a:t>/ </a:t>
            </a:r>
            <a:r>
              <a:rPr lang="bg-BG" b="1" dirty="0" smtClean="0"/>
              <a:t>К-т с/</a:t>
            </a:r>
            <a:r>
              <a:rPr lang="bg-BG" b="1" dirty="0" err="1" smtClean="0"/>
              <a:t>ка</a:t>
            </a:r>
            <a:r>
              <a:rPr lang="bg-BG" b="1" dirty="0" smtClean="0"/>
              <a:t> 2071</a:t>
            </a:r>
            <a:r>
              <a:rPr lang="bg-BG" i="1" dirty="0" smtClean="0"/>
              <a:t> 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26</a:t>
            </a:fld>
            <a:endParaRPr lang="bg-BG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bg-BG" sz="2400" b="1" dirty="0" smtClean="0">
                <a:solidFill>
                  <a:srgbClr val="C00000"/>
                </a:solidFill>
              </a:rPr>
              <a:t>20. Изграждане  (придобиване) и основен ремонт на </a:t>
            </a:r>
            <a:r>
              <a:rPr lang="bg-BG" sz="2400" b="1" u="sng" dirty="0" smtClean="0">
                <a:solidFill>
                  <a:srgbClr val="C00000"/>
                </a:solidFill>
              </a:rPr>
              <a:t>инфраструктурни обекти </a:t>
            </a:r>
            <a:r>
              <a:rPr lang="bg-BG" sz="2400" b="1" dirty="0" smtClean="0">
                <a:solidFill>
                  <a:srgbClr val="C00000"/>
                </a:solidFill>
              </a:rPr>
              <a:t>по стопански начин</a:t>
            </a:r>
          </a:p>
          <a:p>
            <a:pPr>
              <a:buNone/>
            </a:pPr>
            <a:r>
              <a:rPr lang="bg-BG" sz="2400" dirty="0" smtClean="0"/>
              <a:t>Бюджетната организация поддържа информация за структурата на себестойността на придобиваните активи чрез </a:t>
            </a:r>
            <a:r>
              <a:rPr lang="bg-BG" sz="2400" b="1" dirty="0" smtClean="0"/>
              <a:t>сметките от група 60</a:t>
            </a:r>
            <a:r>
              <a:rPr lang="bg-BG" sz="2400" dirty="0" smtClean="0"/>
              <a:t> </a:t>
            </a:r>
            <a:r>
              <a:rPr lang="bg-BG" sz="2400" i="1" dirty="0" smtClean="0"/>
              <a:t>“Разходи по икономически елементи”:</a:t>
            </a:r>
            <a:endParaRPr lang="bg-BG" sz="2400" dirty="0" smtClean="0"/>
          </a:p>
          <a:p>
            <a:pPr>
              <a:buNone/>
            </a:pPr>
            <a:r>
              <a:rPr lang="bg-BG" sz="2400" b="1" u="sng" dirty="0" err="1" smtClean="0"/>
              <a:t>Отч</a:t>
            </a:r>
            <a:r>
              <a:rPr lang="bg-BG" sz="2400" b="1" u="sng" dirty="0" smtClean="0"/>
              <a:t>. гр. “Бюджет”/Б-3:</a:t>
            </a:r>
            <a:endParaRPr lang="bg-BG" sz="2400" dirty="0" smtClean="0"/>
          </a:p>
          <a:p>
            <a:pPr>
              <a:buNone/>
            </a:pPr>
            <a:r>
              <a:rPr lang="bg-BG" sz="2400" b="1" dirty="0" err="1" smtClean="0"/>
              <a:t>Дт</a:t>
            </a:r>
            <a:r>
              <a:rPr lang="bg-BG" sz="2400" b="1" dirty="0" smtClean="0"/>
              <a:t> 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от гр. 6019, 6029, 6044, 6098.../ Кт 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4010, 50, 7500</a:t>
            </a:r>
            <a:endParaRPr lang="bg-BG" sz="2400" dirty="0" smtClean="0"/>
          </a:p>
          <a:p>
            <a:pPr>
              <a:buNone/>
            </a:pPr>
            <a:r>
              <a:rPr lang="bg-BG" sz="2400" b="1" dirty="0" smtClean="0"/>
              <a:t>Разходни §§ (§ 10-15, 10-20, 02-02, 10-98)/ § 95-07 (-), § 96-07 (-), § 66-02 (+) </a:t>
            </a:r>
            <a:endParaRPr lang="bg-BG" sz="2400" dirty="0" smtClean="0"/>
          </a:p>
          <a:p>
            <a:pPr>
              <a:buNone/>
            </a:pPr>
            <a:r>
              <a:rPr lang="bg-BG" sz="2400" i="1" dirty="0" err="1" smtClean="0"/>
              <a:t>Дт</a:t>
            </a:r>
            <a:r>
              <a:rPr lang="bg-BG" sz="2400" i="1" dirty="0" smtClean="0"/>
              <a:t> с/</a:t>
            </a:r>
            <a:r>
              <a:rPr lang="bg-BG" sz="2400" i="1" dirty="0" err="1" smtClean="0"/>
              <a:t>ка</a:t>
            </a:r>
            <a:r>
              <a:rPr lang="bg-BG" sz="2400" i="1" dirty="0" smtClean="0"/>
              <a:t> 9801/Кт с/</a:t>
            </a:r>
            <a:r>
              <a:rPr lang="bg-BG" sz="2400" i="1" dirty="0" err="1" smtClean="0"/>
              <a:t>ка</a:t>
            </a:r>
            <a:r>
              <a:rPr lang="bg-BG" sz="2400" i="1" dirty="0" smtClean="0"/>
              <a:t> 9803</a:t>
            </a:r>
            <a:endParaRPr lang="bg-BG" sz="2400" dirty="0" smtClean="0"/>
          </a:p>
          <a:p>
            <a:pPr>
              <a:buNone/>
            </a:pPr>
            <a:r>
              <a:rPr lang="bg-BG" sz="2400" i="1" dirty="0" err="1" smtClean="0"/>
              <a:t>Дт</a:t>
            </a:r>
            <a:r>
              <a:rPr lang="bg-BG" sz="2400" i="1" dirty="0" smtClean="0"/>
              <a:t> с/</a:t>
            </a:r>
            <a:r>
              <a:rPr lang="bg-BG" sz="2400" i="1" dirty="0" err="1" smtClean="0"/>
              <a:t>ка</a:t>
            </a:r>
            <a:r>
              <a:rPr lang="bg-BG" sz="2400" i="1" dirty="0" smtClean="0"/>
              <a:t> 9989/Кт с/</a:t>
            </a:r>
            <a:r>
              <a:rPr lang="bg-BG" sz="2400" i="1" dirty="0" err="1" smtClean="0"/>
              <a:t>ка</a:t>
            </a:r>
            <a:r>
              <a:rPr lang="bg-BG" sz="2400" i="1" dirty="0" smtClean="0"/>
              <a:t> 9860</a:t>
            </a:r>
          </a:p>
          <a:p>
            <a:pPr>
              <a:buNone/>
            </a:pPr>
            <a:endParaRPr lang="bg-BG" sz="2400" i="1" dirty="0" smtClean="0"/>
          </a:p>
          <a:p>
            <a:pPr>
              <a:buNone/>
            </a:pPr>
            <a:r>
              <a:rPr lang="bg-BG" sz="2400" dirty="0" smtClean="0"/>
              <a:t>Идентифициране на разходите (тримесечно и в края на годината) и отнасяне по </a:t>
            </a:r>
            <a:r>
              <a:rPr lang="bg-BG" sz="2400" b="1" dirty="0" smtClean="0"/>
              <a:t>сметка 6504 или 6508: </a:t>
            </a:r>
            <a:r>
              <a:rPr lang="bg-BG" sz="2400" b="1" u="sng" dirty="0" smtClean="0"/>
              <a:t>указания, дадени в т. 9 от ДДС № 05 от 14.04.2015 г.</a:t>
            </a:r>
            <a:endParaRPr lang="bg-BG" sz="2400" dirty="0" smtClean="0"/>
          </a:p>
          <a:p>
            <a:pPr>
              <a:buNone/>
            </a:pPr>
            <a:r>
              <a:rPr lang="bg-BG" sz="2400" b="1" dirty="0" smtClean="0"/>
              <a:t>Д-т 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 6075,  6076  / К-т с/</a:t>
            </a:r>
            <a:r>
              <a:rPr lang="bg-BG" sz="2400" b="1" dirty="0" err="1" smtClean="0"/>
              <a:t>ки</a:t>
            </a:r>
            <a:r>
              <a:rPr lang="bg-BG" sz="2400" b="1" dirty="0" smtClean="0"/>
              <a:t> 6504, 6508 </a:t>
            </a:r>
          </a:p>
          <a:p>
            <a:pPr>
              <a:buNone/>
            </a:pPr>
            <a:endParaRPr lang="bg-BG" sz="2400" dirty="0" smtClean="0"/>
          </a:p>
          <a:p>
            <a:pPr>
              <a:buNone/>
            </a:pPr>
            <a:r>
              <a:rPr lang="bg-BG" sz="2400" dirty="0" smtClean="0"/>
              <a:t>Разходите се капитализират в ДСД:</a:t>
            </a:r>
          </a:p>
          <a:p>
            <a:pPr>
              <a:buNone/>
            </a:pPr>
            <a:r>
              <a:rPr lang="bg-BG" sz="2400" b="1" u="sng" dirty="0" smtClean="0"/>
              <a:t> В </a:t>
            </a:r>
            <a:r>
              <a:rPr lang="bg-BG" sz="2400" b="1" u="sng" dirty="0" err="1" smtClean="0"/>
              <a:t>отч</a:t>
            </a:r>
            <a:r>
              <a:rPr lang="bg-BG" sz="2400" b="1" u="sng" dirty="0" smtClean="0"/>
              <a:t>. гр. ДСД:  </a:t>
            </a:r>
            <a:endParaRPr lang="bg-BG" sz="2400" dirty="0" smtClean="0"/>
          </a:p>
          <a:p>
            <a:pPr>
              <a:buNone/>
            </a:pPr>
            <a:r>
              <a:rPr lang="bg-BG" sz="2400" b="1" dirty="0" err="1" smtClean="0"/>
              <a:t>Дт</a:t>
            </a:r>
            <a:r>
              <a:rPr lang="bg-BG" sz="2400" b="1" dirty="0" smtClean="0"/>
              <a:t> 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 2071/Кт 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7609 </a:t>
            </a:r>
            <a:endParaRPr lang="bg-BG" sz="2400" dirty="0" smtClean="0"/>
          </a:p>
          <a:p>
            <a:pPr>
              <a:buNone/>
            </a:pPr>
            <a:r>
              <a:rPr lang="bg-BG" sz="2400" dirty="0" smtClean="0"/>
              <a:t> При завършване на процеса на придобиване: </a:t>
            </a:r>
          </a:p>
          <a:p>
            <a:pPr>
              <a:buNone/>
            </a:pPr>
            <a:r>
              <a:rPr lang="bg-BG" sz="2400" b="1" dirty="0" err="1" smtClean="0"/>
              <a:t>Дт</a:t>
            </a:r>
            <a:r>
              <a:rPr lang="bg-BG" sz="2400" b="1" dirty="0" smtClean="0"/>
              <a:t> 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 2202/Кт 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2071</a:t>
            </a:r>
            <a:endParaRPr lang="bg-BG" sz="2400" dirty="0" smtClean="0"/>
          </a:p>
          <a:p>
            <a:pPr>
              <a:buNone/>
            </a:pPr>
            <a:r>
              <a:rPr lang="bg-BG" sz="2400" dirty="0" smtClean="0"/>
              <a:t> </a:t>
            </a:r>
          </a:p>
          <a:p>
            <a:pPr>
              <a:buNone/>
            </a:pPr>
            <a:endParaRPr lang="bg-B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27</a:t>
            </a:fld>
            <a:endParaRPr lang="bg-BG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bg-BG" sz="2000" b="1" dirty="0" smtClean="0">
                <a:solidFill>
                  <a:srgbClr val="C00000"/>
                </a:solidFill>
              </a:rPr>
              <a:t>21. Придобиване или основен ремонт на ДМА от гр. 20 чрез външен изпълнител</a:t>
            </a:r>
          </a:p>
          <a:p>
            <a:pPr>
              <a:buNone/>
            </a:pPr>
            <a:r>
              <a:rPr lang="bg-BG" sz="2000" dirty="0" smtClean="0"/>
              <a:t>За преведената авансово сума на изпълнителя:</a:t>
            </a:r>
          </a:p>
          <a:p>
            <a:pPr>
              <a:buNone/>
            </a:pPr>
            <a:r>
              <a:rPr lang="bg-BG" sz="2000" b="1" dirty="0" err="1" smtClean="0"/>
              <a:t>Дт</a:t>
            </a:r>
            <a:r>
              <a:rPr lang="bg-BG" sz="2000" b="1" dirty="0" smtClean="0"/>
              <a:t> с/</a:t>
            </a:r>
            <a:r>
              <a:rPr lang="bg-BG" sz="2000" b="1" dirty="0" err="1" smtClean="0"/>
              <a:t>ка</a:t>
            </a:r>
            <a:r>
              <a:rPr lang="bg-BG" sz="2000" b="1" dirty="0" smtClean="0"/>
              <a:t> 4020/Кт с/</a:t>
            </a:r>
            <a:r>
              <a:rPr lang="bg-BG" sz="2000" b="1" dirty="0" err="1" smtClean="0"/>
              <a:t>ка</a:t>
            </a:r>
            <a:r>
              <a:rPr lang="bg-BG" sz="2000" b="1" dirty="0" smtClean="0"/>
              <a:t> от гр. 50</a:t>
            </a:r>
            <a:endParaRPr lang="bg-BG" sz="2000" dirty="0" smtClean="0"/>
          </a:p>
          <a:p>
            <a:pPr>
              <a:buNone/>
            </a:pPr>
            <a:r>
              <a:rPr lang="bg-BG" sz="2000" b="1" dirty="0" smtClean="0"/>
              <a:t>§ 52-00, или § 51-00/ § 95-07 (+) </a:t>
            </a:r>
            <a:endParaRPr lang="bg-BG" sz="2000" dirty="0" smtClean="0"/>
          </a:p>
          <a:p>
            <a:pPr>
              <a:buNone/>
            </a:pPr>
            <a:r>
              <a:rPr lang="bg-BG" sz="2000" i="1" dirty="0" err="1" smtClean="0"/>
              <a:t>Дт</a:t>
            </a:r>
            <a:r>
              <a:rPr lang="bg-BG" sz="2000" i="1" dirty="0" smtClean="0"/>
              <a:t> с/</a:t>
            </a:r>
            <a:r>
              <a:rPr lang="bg-BG" sz="2000" i="1" dirty="0" err="1" smtClean="0"/>
              <a:t>ка</a:t>
            </a:r>
            <a:r>
              <a:rPr lang="bg-BG" sz="2000" i="1" dirty="0" smtClean="0"/>
              <a:t> 9200/Кт с/</a:t>
            </a:r>
            <a:r>
              <a:rPr lang="bg-BG" sz="2000" i="1" dirty="0" err="1" smtClean="0"/>
              <a:t>ка</a:t>
            </a:r>
            <a:r>
              <a:rPr lang="bg-BG" sz="2000" i="1" dirty="0" smtClean="0"/>
              <a:t> 9803 </a:t>
            </a:r>
            <a:r>
              <a:rPr lang="bg-BG" sz="2000" b="1" dirty="0" smtClean="0"/>
              <a:t>- с аванса за частично реализиран ангажимент</a:t>
            </a:r>
            <a:endParaRPr lang="bg-BG" sz="2000" dirty="0" smtClean="0"/>
          </a:p>
          <a:p>
            <a:pPr>
              <a:buNone/>
            </a:pPr>
            <a:r>
              <a:rPr lang="bg-BG" sz="2000" i="1" dirty="0" err="1" smtClean="0"/>
              <a:t>Дт</a:t>
            </a:r>
            <a:r>
              <a:rPr lang="bg-BG" sz="2000" i="1" dirty="0" smtClean="0"/>
              <a:t> с/</a:t>
            </a:r>
            <a:r>
              <a:rPr lang="bg-BG" sz="2000" i="1" dirty="0" err="1" smtClean="0"/>
              <a:t>ка</a:t>
            </a:r>
            <a:r>
              <a:rPr lang="bg-BG" sz="2000" i="1" dirty="0" smtClean="0"/>
              <a:t> 9989/Кт с/</a:t>
            </a:r>
            <a:r>
              <a:rPr lang="bg-BG" sz="2000" i="1" dirty="0" err="1" smtClean="0"/>
              <a:t>ка</a:t>
            </a:r>
            <a:r>
              <a:rPr lang="bg-BG" sz="2000" i="1" dirty="0" smtClean="0"/>
              <a:t> 9860 </a:t>
            </a:r>
            <a:r>
              <a:rPr lang="bg-BG" sz="2000" b="1" dirty="0" smtClean="0"/>
              <a:t>– с аванса</a:t>
            </a:r>
            <a:endParaRPr lang="bg-BG" sz="2000" dirty="0" smtClean="0"/>
          </a:p>
          <a:p>
            <a:pPr>
              <a:buNone/>
            </a:pPr>
            <a:r>
              <a:rPr lang="bg-BG" sz="2000" dirty="0" smtClean="0"/>
              <a:t>Отразяване на разходите с фактурираното изпълнение:</a:t>
            </a:r>
          </a:p>
          <a:p>
            <a:pPr>
              <a:buNone/>
            </a:pPr>
            <a:r>
              <a:rPr lang="bg-BG" sz="2000" b="1" dirty="0" err="1" smtClean="0"/>
              <a:t>Дт</a:t>
            </a:r>
            <a:r>
              <a:rPr lang="bg-BG" sz="2000" b="1" dirty="0" smtClean="0"/>
              <a:t> с/</a:t>
            </a:r>
            <a:r>
              <a:rPr lang="bg-BG" sz="2000" b="1" dirty="0" err="1" smtClean="0"/>
              <a:t>ка</a:t>
            </a:r>
            <a:r>
              <a:rPr lang="bg-BG" sz="2000" b="1" dirty="0" smtClean="0"/>
              <a:t> 2071/                             - с актуваната стойност</a:t>
            </a:r>
            <a:endParaRPr lang="bg-BG" sz="2000" dirty="0" smtClean="0"/>
          </a:p>
          <a:p>
            <a:pPr>
              <a:buNone/>
            </a:pPr>
            <a:r>
              <a:rPr lang="bg-BG" sz="2000" b="1" dirty="0" smtClean="0"/>
              <a:t>      Кт с/</a:t>
            </a:r>
            <a:r>
              <a:rPr lang="bg-BG" sz="2000" b="1" dirty="0" err="1" smtClean="0"/>
              <a:t>ка</a:t>
            </a:r>
            <a:r>
              <a:rPr lang="bg-BG" sz="2000" b="1" dirty="0" smtClean="0"/>
              <a:t> 4020                         - с изплатения аванс</a:t>
            </a:r>
            <a:endParaRPr lang="bg-BG" sz="2000" dirty="0" smtClean="0"/>
          </a:p>
          <a:p>
            <a:pPr>
              <a:buNone/>
            </a:pPr>
            <a:r>
              <a:rPr lang="bg-BG" sz="2000" b="1" dirty="0" smtClean="0"/>
              <a:t>       Кт с/</a:t>
            </a:r>
            <a:r>
              <a:rPr lang="bg-BG" sz="2000" b="1" dirty="0" err="1" smtClean="0"/>
              <a:t>ка</a:t>
            </a:r>
            <a:r>
              <a:rPr lang="bg-BG" sz="2000" b="1" dirty="0" smtClean="0"/>
              <a:t> 4010                        - с дължимата разлика</a:t>
            </a:r>
            <a:endParaRPr lang="bg-BG" sz="2000" dirty="0" smtClean="0"/>
          </a:p>
          <a:p>
            <a:pPr>
              <a:buNone/>
            </a:pPr>
            <a:r>
              <a:rPr lang="bg-BG" sz="2000" i="1" dirty="0" err="1" smtClean="0"/>
              <a:t>Дт</a:t>
            </a:r>
            <a:r>
              <a:rPr lang="bg-BG" sz="2000" i="1" dirty="0" smtClean="0"/>
              <a:t> с/</a:t>
            </a:r>
            <a:r>
              <a:rPr lang="bg-BG" sz="2000" i="1" dirty="0" err="1" smtClean="0"/>
              <a:t>ка</a:t>
            </a:r>
            <a:r>
              <a:rPr lang="bg-BG" sz="2000" i="1" dirty="0" smtClean="0"/>
              <a:t> 9200/Кт с/</a:t>
            </a:r>
            <a:r>
              <a:rPr lang="bg-BG" sz="2000" i="1" dirty="0" err="1" smtClean="0"/>
              <a:t>ка</a:t>
            </a:r>
            <a:r>
              <a:rPr lang="bg-BG" sz="2000" i="1" dirty="0" smtClean="0"/>
              <a:t> 9803 </a:t>
            </a:r>
            <a:r>
              <a:rPr lang="bg-BG" sz="2000" b="1" dirty="0" smtClean="0"/>
              <a:t>–</a:t>
            </a:r>
            <a:r>
              <a:rPr lang="bg-BG" sz="2000" dirty="0" smtClean="0"/>
              <a:t> с разликата</a:t>
            </a:r>
          </a:p>
          <a:p>
            <a:pPr>
              <a:buNone/>
            </a:pPr>
            <a:r>
              <a:rPr lang="bg-BG" sz="2000" i="1" dirty="0" err="1" smtClean="0"/>
              <a:t>Дт</a:t>
            </a:r>
            <a:r>
              <a:rPr lang="bg-BG" sz="2000" i="1" dirty="0" smtClean="0"/>
              <a:t> с/</a:t>
            </a:r>
            <a:r>
              <a:rPr lang="bg-BG" sz="2000" i="1" dirty="0" err="1" smtClean="0"/>
              <a:t>ка</a:t>
            </a:r>
            <a:r>
              <a:rPr lang="bg-BG" sz="2000" i="1" dirty="0" smtClean="0"/>
              <a:t> 9989/Кт с/</a:t>
            </a:r>
            <a:r>
              <a:rPr lang="bg-BG" sz="2000" i="1" dirty="0" err="1" smtClean="0"/>
              <a:t>ка</a:t>
            </a:r>
            <a:r>
              <a:rPr lang="bg-BG" sz="2000" i="1" dirty="0" smtClean="0"/>
              <a:t> 9860 </a:t>
            </a:r>
            <a:r>
              <a:rPr lang="bg-BG" sz="2000" b="1" dirty="0" smtClean="0"/>
              <a:t>– </a:t>
            </a:r>
            <a:r>
              <a:rPr lang="bg-BG" sz="2000" dirty="0" smtClean="0"/>
              <a:t>със </a:t>
            </a:r>
            <a:r>
              <a:rPr lang="bg-BG" sz="2000" dirty="0" err="1" smtClean="0"/>
              <a:t>задълж</a:t>
            </a:r>
            <a:r>
              <a:rPr lang="bg-BG" sz="2000" dirty="0" smtClean="0"/>
              <a:t>. по кредита на  с/</a:t>
            </a:r>
            <a:r>
              <a:rPr lang="bg-BG" sz="2000" dirty="0" err="1" smtClean="0"/>
              <a:t>ка</a:t>
            </a:r>
            <a:r>
              <a:rPr lang="bg-BG" sz="2000" dirty="0" smtClean="0"/>
              <a:t> 4010</a:t>
            </a:r>
          </a:p>
          <a:p>
            <a:pPr>
              <a:buNone/>
            </a:pPr>
            <a:r>
              <a:rPr lang="bg-BG" sz="2000" dirty="0" smtClean="0"/>
              <a:t> Издължаване на разликата на изпълнителя:   </a:t>
            </a:r>
          </a:p>
          <a:p>
            <a:pPr>
              <a:buNone/>
            </a:pPr>
            <a:r>
              <a:rPr lang="bg-BG" sz="2000" b="1" dirty="0" err="1" smtClean="0"/>
              <a:t>Дт</a:t>
            </a:r>
            <a:r>
              <a:rPr lang="bg-BG" sz="2000" b="1" dirty="0" smtClean="0"/>
              <a:t> с/</a:t>
            </a:r>
            <a:r>
              <a:rPr lang="bg-BG" sz="2000" b="1" dirty="0" err="1" smtClean="0"/>
              <a:t>ка</a:t>
            </a:r>
            <a:r>
              <a:rPr lang="bg-BG" sz="2000" b="1" dirty="0" smtClean="0"/>
              <a:t> 4010/Кт с/</a:t>
            </a:r>
            <a:r>
              <a:rPr lang="bg-BG" sz="2000" b="1" dirty="0" err="1" smtClean="0"/>
              <a:t>ка</a:t>
            </a:r>
            <a:r>
              <a:rPr lang="bg-BG" sz="2000" b="1" dirty="0" smtClean="0"/>
              <a:t> от гр. 50</a:t>
            </a:r>
            <a:endParaRPr lang="bg-BG" sz="2000" dirty="0" smtClean="0"/>
          </a:p>
          <a:p>
            <a:pPr>
              <a:buNone/>
            </a:pPr>
            <a:r>
              <a:rPr lang="bg-BG" sz="2000" b="1" dirty="0" smtClean="0"/>
              <a:t>§ 52-00, или § 51-00/ § 95-07 (+)</a:t>
            </a:r>
            <a:endParaRPr lang="bg-BG" sz="2000" dirty="0" smtClean="0"/>
          </a:p>
          <a:p>
            <a:pPr>
              <a:buNone/>
            </a:pPr>
            <a:r>
              <a:rPr lang="bg-BG" sz="2000" b="1" dirty="0" smtClean="0"/>
              <a:t> </a:t>
            </a:r>
            <a:endParaRPr lang="bg-BG" sz="2000" dirty="0" smtClean="0"/>
          </a:p>
          <a:p>
            <a:pPr>
              <a:buNone/>
            </a:pPr>
            <a:r>
              <a:rPr lang="bg-BG" sz="2000" dirty="0" smtClean="0"/>
              <a:t>Закриване на сметка 2071:</a:t>
            </a:r>
          </a:p>
          <a:p>
            <a:pPr>
              <a:buNone/>
            </a:pPr>
            <a:r>
              <a:rPr lang="bg-BG" sz="2000" b="1" dirty="0" err="1" smtClean="0"/>
              <a:t>Дт</a:t>
            </a:r>
            <a:r>
              <a:rPr lang="bg-BG" sz="2000" b="1" dirty="0" smtClean="0"/>
              <a:t> с/</a:t>
            </a:r>
            <a:r>
              <a:rPr lang="bg-BG" sz="2000" b="1" dirty="0" err="1" smtClean="0"/>
              <a:t>ка</a:t>
            </a:r>
            <a:r>
              <a:rPr lang="bg-BG" sz="2000" b="1" dirty="0" smtClean="0"/>
              <a:t> от група 203, 204/Кт с/</a:t>
            </a:r>
            <a:r>
              <a:rPr lang="bg-BG" sz="2000" b="1" dirty="0" err="1" smtClean="0"/>
              <a:t>ка</a:t>
            </a:r>
            <a:r>
              <a:rPr lang="bg-BG" sz="2000" b="1" dirty="0" smtClean="0"/>
              <a:t> 2071</a:t>
            </a:r>
            <a:endParaRPr lang="bg-BG" sz="2000" dirty="0" smtClean="0"/>
          </a:p>
          <a:p>
            <a:pPr>
              <a:buNone/>
            </a:pPr>
            <a:r>
              <a:rPr lang="bg-BG" sz="2000" dirty="0" smtClean="0"/>
              <a:t> </a:t>
            </a:r>
            <a:endParaRPr lang="bg-BG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28</a:t>
            </a:fld>
            <a:endParaRPr lang="bg-BG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3579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bg-BG" b="1" dirty="0" smtClean="0">
                <a:solidFill>
                  <a:srgbClr val="C00000"/>
                </a:solidFill>
              </a:rPr>
              <a:t>22.Придобиване на </a:t>
            </a:r>
            <a:r>
              <a:rPr lang="bg-BG" b="1" u="sng" dirty="0" smtClean="0">
                <a:solidFill>
                  <a:srgbClr val="C00000"/>
                </a:solidFill>
              </a:rPr>
              <a:t>балансово признати активи от гр. 20 </a:t>
            </a:r>
            <a:r>
              <a:rPr lang="bg-BG" b="1" dirty="0" smtClean="0">
                <a:solidFill>
                  <a:srgbClr val="C00000"/>
                </a:solidFill>
              </a:rPr>
              <a:t>и извършване на </a:t>
            </a:r>
            <a:r>
              <a:rPr lang="bg-BG" b="1" u="sng" dirty="0" smtClean="0">
                <a:solidFill>
                  <a:srgbClr val="C00000"/>
                </a:solidFill>
              </a:rPr>
              <a:t>основен ремонт </a:t>
            </a:r>
            <a:r>
              <a:rPr lang="bg-BG" b="1" dirty="0" smtClean="0">
                <a:solidFill>
                  <a:srgbClr val="C00000"/>
                </a:solidFill>
              </a:rPr>
              <a:t>по стопански начин </a:t>
            </a:r>
          </a:p>
          <a:p>
            <a:pPr>
              <a:buNone/>
            </a:pPr>
            <a:r>
              <a:rPr lang="bg-BG" dirty="0" smtClean="0"/>
              <a:t> БО поддържа информация за структурата на себестойността на придобиваните активи чрез </a:t>
            </a:r>
            <a:r>
              <a:rPr lang="bg-BG" b="1" dirty="0" smtClean="0"/>
              <a:t>сметките от група 60.</a:t>
            </a:r>
            <a:r>
              <a:rPr lang="bg-BG" i="1" dirty="0" smtClean="0"/>
              <a:t> </a:t>
            </a:r>
            <a:endParaRPr lang="bg-BG" dirty="0" smtClean="0"/>
          </a:p>
          <a:p>
            <a:pPr>
              <a:buNone/>
            </a:pPr>
            <a:r>
              <a:rPr lang="bg-BG" b="1" u="sng" dirty="0" smtClean="0"/>
              <a:t>Отчетна гр. Бюджет/или СЕС: </a:t>
            </a:r>
            <a:endParaRPr lang="bg-BG" dirty="0" smtClean="0"/>
          </a:p>
          <a:p>
            <a:pPr>
              <a:buNone/>
            </a:pPr>
            <a:r>
              <a:rPr lang="bg-BG" dirty="0" smtClean="0"/>
              <a:t> Начисляване на разходите по икономически елементи:</a:t>
            </a:r>
          </a:p>
          <a:p>
            <a:pPr>
              <a:buNone/>
            </a:pPr>
            <a:r>
              <a:rPr lang="bg-BG" b="1" dirty="0" err="1" smtClean="0"/>
              <a:t>Дт</a:t>
            </a:r>
            <a:r>
              <a:rPr lang="bg-BG" b="1" dirty="0" smtClean="0"/>
              <a:t> с/</a:t>
            </a:r>
            <a:r>
              <a:rPr lang="bg-BG" b="1" dirty="0" err="1" smtClean="0"/>
              <a:t>ка</a:t>
            </a:r>
            <a:r>
              <a:rPr lang="bg-BG" b="1" dirty="0" smtClean="0"/>
              <a:t> от гр. 6019, 6029, 6044, 6098.../ Кт с/</a:t>
            </a:r>
            <a:r>
              <a:rPr lang="bg-BG" b="1" dirty="0" err="1" smtClean="0"/>
              <a:t>ка</a:t>
            </a:r>
            <a:r>
              <a:rPr lang="bg-BG" b="1" dirty="0" smtClean="0"/>
              <a:t> 4010, 50, 7500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Разходни §§ (§ 10-15, 10-20, 02-02, 10-98)/ § 95-07 (-), § 96-07 (-), § 66-02 (+) </a:t>
            </a:r>
            <a:endParaRPr lang="bg-BG" dirty="0" smtClean="0"/>
          </a:p>
          <a:p>
            <a:pPr>
              <a:buNone/>
            </a:pPr>
            <a:r>
              <a:rPr lang="bg-BG" i="1" dirty="0" smtClean="0"/>
              <a:t> </a:t>
            </a:r>
            <a:endParaRPr lang="bg-BG" dirty="0" smtClean="0"/>
          </a:p>
          <a:p>
            <a:pPr>
              <a:buNone/>
            </a:pPr>
            <a:r>
              <a:rPr lang="bg-BG" i="1" dirty="0" err="1" smtClean="0"/>
              <a:t>Дт</a:t>
            </a:r>
            <a:r>
              <a:rPr lang="bg-BG" i="1" dirty="0" smtClean="0"/>
              <a:t> с/</a:t>
            </a:r>
            <a:r>
              <a:rPr lang="bg-BG" i="1" dirty="0" err="1" smtClean="0"/>
              <a:t>ка</a:t>
            </a:r>
            <a:r>
              <a:rPr lang="bg-BG" i="1" dirty="0" smtClean="0"/>
              <a:t> 9801/Кт с/</a:t>
            </a:r>
            <a:r>
              <a:rPr lang="bg-BG" i="1" dirty="0" err="1" smtClean="0"/>
              <a:t>ка</a:t>
            </a:r>
            <a:r>
              <a:rPr lang="bg-BG" i="1" dirty="0" smtClean="0"/>
              <a:t> 9803</a:t>
            </a:r>
            <a:endParaRPr lang="bg-BG" dirty="0" smtClean="0"/>
          </a:p>
          <a:p>
            <a:pPr>
              <a:buNone/>
            </a:pPr>
            <a:r>
              <a:rPr lang="bg-BG" i="1" dirty="0" err="1" smtClean="0"/>
              <a:t>Дт</a:t>
            </a:r>
            <a:r>
              <a:rPr lang="bg-BG" i="1" dirty="0" smtClean="0"/>
              <a:t> с/</a:t>
            </a:r>
            <a:r>
              <a:rPr lang="bg-BG" i="1" dirty="0" err="1" smtClean="0"/>
              <a:t>ка</a:t>
            </a:r>
            <a:r>
              <a:rPr lang="bg-BG" i="1" dirty="0" smtClean="0"/>
              <a:t> 9989/Кт с/</a:t>
            </a:r>
            <a:r>
              <a:rPr lang="bg-BG" i="1" dirty="0" err="1" smtClean="0"/>
              <a:t>ка</a:t>
            </a:r>
            <a:r>
              <a:rPr lang="bg-BG" i="1" dirty="0" smtClean="0"/>
              <a:t> 9860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 smtClean="0"/>
              <a:t>Идентифициране на разходите (тримесечно и в края на годината) и отнасяне по </a:t>
            </a:r>
            <a:r>
              <a:rPr lang="bg-BG" b="1" dirty="0" smtClean="0"/>
              <a:t>сметки 6501 </a:t>
            </a:r>
            <a:r>
              <a:rPr lang="bg-BG" dirty="0" smtClean="0"/>
              <a:t>(ДМА), </a:t>
            </a:r>
            <a:r>
              <a:rPr lang="bg-BG" b="1" dirty="0" smtClean="0"/>
              <a:t>6502 (</a:t>
            </a:r>
            <a:r>
              <a:rPr lang="bg-BG" dirty="0" smtClean="0"/>
              <a:t>НМДА), </a:t>
            </a:r>
            <a:r>
              <a:rPr lang="bg-BG" b="1" dirty="0" smtClean="0"/>
              <a:t>6507</a:t>
            </a:r>
            <a:r>
              <a:rPr lang="bg-BG" dirty="0" smtClean="0"/>
              <a:t> (</a:t>
            </a:r>
            <a:r>
              <a:rPr lang="bg-BG" dirty="0" err="1" smtClean="0"/>
              <a:t>осн</a:t>
            </a:r>
            <a:r>
              <a:rPr lang="bg-BG" dirty="0" smtClean="0"/>
              <a:t>. </a:t>
            </a:r>
            <a:r>
              <a:rPr lang="bg-BG" dirty="0" err="1" smtClean="0"/>
              <a:t>рем</a:t>
            </a:r>
            <a:r>
              <a:rPr lang="bg-BG" dirty="0" smtClean="0"/>
              <a:t> ДМА) </a:t>
            </a:r>
          </a:p>
          <a:p>
            <a:pPr>
              <a:buNone/>
            </a:pPr>
            <a:r>
              <a:rPr lang="bg-BG" b="1" i="1" dirty="0" smtClean="0"/>
              <a:t> </a:t>
            </a:r>
            <a:r>
              <a:rPr lang="bg-BG" b="1" dirty="0" smtClean="0"/>
              <a:t>Д-т с/</a:t>
            </a:r>
            <a:r>
              <a:rPr lang="bg-BG" b="1" dirty="0" err="1" smtClean="0"/>
              <a:t>ки</a:t>
            </a:r>
            <a:r>
              <a:rPr lang="bg-BG" b="1" dirty="0" smtClean="0"/>
              <a:t> от група 20, с/</a:t>
            </a:r>
            <a:r>
              <a:rPr lang="bg-BG" b="1" dirty="0" err="1" smtClean="0"/>
              <a:t>ка</a:t>
            </a:r>
            <a:r>
              <a:rPr lang="bg-BG" b="1" dirty="0" smtClean="0"/>
              <a:t> 2071/</a:t>
            </a:r>
            <a:endParaRPr lang="bg-BG" dirty="0" smtClean="0"/>
          </a:p>
          <a:p>
            <a:pPr>
              <a:buNone/>
            </a:pPr>
            <a:r>
              <a:rPr lang="bg-BG" b="1" i="1" dirty="0" smtClean="0"/>
              <a:t>         </a:t>
            </a:r>
            <a:r>
              <a:rPr lang="bg-BG" b="1" dirty="0" smtClean="0"/>
              <a:t>К-т с/</a:t>
            </a:r>
            <a:r>
              <a:rPr lang="bg-BG" b="1" dirty="0" err="1" smtClean="0"/>
              <a:t>ки</a:t>
            </a:r>
            <a:r>
              <a:rPr lang="bg-BG" b="1" dirty="0" smtClean="0"/>
              <a:t> 6501 (ДМА), 6502 (НДА),  6507 (</a:t>
            </a:r>
            <a:r>
              <a:rPr lang="bg-BG" b="1" dirty="0" err="1" smtClean="0"/>
              <a:t>осн</a:t>
            </a:r>
            <a:r>
              <a:rPr lang="bg-BG" b="1" dirty="0" smtClean="0"/>
              <a:t>. </a:t>
            </a:r>
            <a:r>
              <a:rPr lang="bg-BG" b="1" dirty="0" err="1" smtClean="0"/>
              <a:t>рем</a:t>
            </a:r>
            <a:r>
              <a:rPr lang="bg-BG" b="1" dirty="0" smtClean="0"/>
              <a:t>. на ДМА) 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b="1" dirty="0" smtClean="0"/>
              <a:t> </a:t>
            </a:r>
            <a:r>
              <a:rPr lang="bg-BG" dirty="0" smtClean="0"/>
              <a:t>Закриване на сметка 2071 (ако такава е заведена):</a:t>
            </a:r>
            <a:r>
              <a:rPr lang="bg-BG" b="1" u="sng" dirty="0" smtClean="0"/>
              <a:t> </a:t>
            </a:r>
            <a:endParaRPr lang="bg-BG" dirty="0" smtClean="0"/>
          </a:p>
          <a:p>
            <a:pPr>
              <a:buNone/>
            </a:pPr>
            <a:r>
              <a:rPr lang="bg-BG" dirty="0" smtClean="0"/>
              <a:t>  </a:t>
            </a:r>
            <a:r>
              <a:rPr lang="bg-BG" b="1" dirty="0" err="1" smtClean="0"/>
              <a:t>Дт</a:t>
            </a:r>
            <a:r>
              <a:rPr lang="bg-BG" b="1" dirty="0" smtClean="0"/>
              <a:t> с/</a:t>
            </a:r>
            <a:r>
              <a:rPr lang="bg-BG" b="1" dirty="0" err="1" smtClean="0"/>
              <a:t>ки</a:t>
            </a:r>
            <a:r>
              <a:rPr lang="bg-BG" b="1" dirty="0" smtClean="0"/>
              <a:t> от група 20/ Кт с/</a:t>
            </a:r>
            <a:r>
              <a:rPr lang="bg-BG" b="1" dirty="0" err="1" smtClean="0"/>
              <a:t>ка</a:t>
            </a:r>
            <a:r>
              <a:rPr lang="bg-BG" b="1" dirty="0" smtClean="0"/>
              <a:t> 2071 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    </a:t>
            </a:r>
            <a:endParaRPr lang="bg-BG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29</a:t>
            </a:fld>
            <a:endParaRPr lang="bg-BG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3579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lvl="0" indent="-514350">
              <a:spcBef>
                <a:spcPts val="0"/>
              </a:spcBef>
              <a:buNone/>
            </a:pPr>
            <a:r>
              <a:rPr lang="bg-BG" b="1" dirty="0" smtClean="0"/>
              <a:t>     </a:t>
            </a:r>
            <a:r>
              <a:rPr lang="bg-BG" sz="3000" b="1" i="1" dirty="0" smtClean="0">
                <a:solidFill>
                  <a:srgbClr val="00B050"/>
                </a:solidFill>
              </a:rPr>
              <a:t>Първи въпрос: </a:t>
            </a:r>
            <a:r>
              <a:rPr lang="bg-BG" sz="3000" b="1" dirty="0" smtClean="0">
                <a:solidFill>
                  <a:srgbClr val="00B050"/>
                </a:solidFill>
              </a:rPr>
              <a:t>Кои </a:t>
            </a:r>
            <a:r>
              <a:rPr lang="bg-BG" sz="3000" b="1" u="sng" dirty="0" smtClean="0">
                <a:solidFill>
                  <a:srgbClr val="00B050"/>
                </a:solidFill>
              </a:rPr>
              <a:t>са нормативните изисквания</a:t>
            </a:r>
            <a:r>
              <a:rPr lang="bg-BG" sz="3000" b="1" dirty="0" smtClean="0">
                <a:solidFill>
                  <a:srgbClr val="00B050"/>
                </a:solidFill>
              </a:rPr>
              <a:t> за коректната отчетност на ДМА?</a:t>
            </a:r>
            <a:endParaRPr lang="bg-BG" sz="3000" dirty="0" smtClean="0"/>
          </a:p>
          <a:p>
            <a:pPr algn="just">
              <a:spcBef>
                <a:spcPts val="0"/>
              </a:spcBef>
              <a:buNone/>
            </a:pPr>
            <a:r>
              <a:rPr lang="bg-BG" sz="3000" b="1" i="1" dirty="0" smtClean="0"/>
              <a:t>Нормативните изисквания</a:t>
            </a:r>
            <a:r>
              <a:rPr lang="bg-BG" sz="3000" dirty="0" smtClean="0"/>
              <a:t> са регламентирани в:</a:t>
            </a:r>
          </a:p>
          <a:p>
            <a:pPr lvl="0" algn="just">
              <a:spcBef>
                <a:spcPts val="0"/>
              </a:spcBef>
              <a:buNone/>
            </a:pPr>
            <a:r>
              <a:rPr lang="bg-BG" sz="3000" b="1" dirty="0" smtClean="0"/>
              <a:t>СС 16</a:t>
            </a:r>
            <a:r>
              <a:rPr lang="bg-BG" sz="3000" dirty="0" smtClean="0"/>
              <a:t> </a:t>
            </a:r>
            <a:r>
              <a:rPr lang="bg-BG" sz="3000" i="1" dirty="0" smtClean="0"/>
              <a:t>Дълготрайни активи;</a:t>
            </a:r>
          </a:p>
          <a:p>
            <a:pPr lvl="0" algn="just">
              <a:spcBef>
                <a:spcPts val="0"/>
              </a:spcBef>
              <a:buNone/>
            </a:pPr>
            <a:r>
              <a:rPr lang="bg-BG" sz="3000" b="1" dirty="0" smtClean="0"/>
              <a:t>Т. 16 от ДДС № 20 от 2004 г.;</a:t>
            </a:r>
          </a:p>
          <a:p>
            <a:pPr lvl="0" algn="just">
              <a:spcBef>
                <a:spcPts val="0"/>
              </a:spcBef>
              <a:buNone/>
            </a:pPr>
            <a:r>
              <a:rPr lang="bg-BG" sz="3000" b="1" dirty="0" smtClean="0"/>
              <a:t>ДДС № 14 от 2013 г.;</a:t>
            </a:r>
          </a:p>
          <a:p>
            <a:pPr lvl="0" algn="just">
              <a:spcBef>
                <a:spcPts val="0"/>
              </a:spcBef>
              <a:buNone/>
            </a:pPr>
            <a:r>
              <a:rPr lang="bg-BG" sz="3000" b="1" dirty="0" smtClean="0"/>
              <a:t>Отделни писма с указания </a:t>
            </a:r>
            <a:r>
              <a:rPr lang="bg-BG" sz="3000" dirty="0" smtClean="0"/>
              <a:t>на дирекция „Държавно съкровище” към МФ до БО във връзка с техни запитвания по някои счетоводни казуси;</a:t>
            </a:r>
          </a:p>
          <a:p>
            <a:pPr lvl="0" algn="just">
              <a:spcBef>
                <a:spcPts val="0"/>
              </a:spcBef>
              <a:buNone/>
            </a:pPr>
            <a:r>
              <a:rPr lang="bg-BG" sz="3000" b="1" dirty="0" smtClean="0"/>
              <a:t>СБО</a:t>
            </a:r>
            <a:r>
              <a:rPr lang="bg-BG" sz="3000" dirty="0" smtClean="0"/>
              <a:t> за коректно прилагане отчитането на начислена основа  по счетоводните сметки;</a:t>
            </a:r>
          </a:p>
          <a:p>
            <a:pPr lvl="0" algn="just">
              <a:spcBef>
                <a:spcPts val="0"/>
              </a:spcBef>
              <a:buNone/>
            </a:pPr>
            <a:r>
              <a:rPr lang="bg-BG" sz="3000" b="1" dirty="0" smtClean="0"/>
              <a:t>ЕБК</a:t>
            </a:r>
            <a:r>
              <a:rPr lang="bg-BG" sz="3000" dirty="0" smtClean="0"/>
              <a:t> за коректно прилагане отчитането на касова основа съответните параграфи/</a:t>
            </a:r>
            <a:r>
              <a:rPr lang="bg-BG" sz="3000" dirty="0" err="1" smtClean="0"/>
              <a:t>подпараграфи</a:t>
            </a:r>
            <a:r>
              <a:rPr lang="bg-BG" sz="3000" dirty="0" smtClean="0"/>
              <a:t>.</a:t>
            </a:r>
            <a:endParaRPr lang="bg-BG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bg-BG" sz="3100" b="1" u="sng" dirty="0" smtClean="0">
                <a:solidFill>
                  <a:srgbClr val="C00000"/>
                </a:solidFill>
              </a:rPr>
              <a:t>КЛАСИФИКАЦИЯ НА НЯКОИ ДМА ПО КЛАСОВЕ АКТИВИ</a:t>
            </a:r>
            <a:endParaRPr lang="bg-BG" sz="3100" u="sng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bg-BG" b="1" dirty="0" smtClean="0"/>
              <a:t> Язовири </a:t>
            </a:r>
            <a:r>
              <a:rPr lang="bg-BG" dirty="0" smtClean="0"/>
              <a:t>– </a:t>
            </a:r>
            <a:r>
              <a:rPr lang="bg-BG" b="1" dirty="0" smtClean="0"/>
              <a:t>с/</a:t>
            </a:r>
            <a:r>
              <a:rPr lang="bg-BG" b="1" dirty="0" err="1" smtClean="0"/>
              <a:t>ка</a:t>
            </a:r>
            <a:r>
              <a:rPr lang="bg-BG" b="1" dirty="0" smtClean="0"/>
              <a:t> 2202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Паркове, в т.ч. гробищни – с/</a:t>
            </a:r>
            <a:r>
              <a:rPr lang="bg-BG" b="1" dirty="0" err="1" smtClean="0"/>
              <a:t>ка</a:t>
            </a:r>
            <a:r>
              <a:rPr lang="bg-BG" b="1" dirty="0" smtClean="0"/>
              <a:t> 2201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Огради и заграждения – с/</a:t>
            </a:r>
            <a:r>
              <a:rPr lang="bg-BG" b="1" dirty="0" err="1" smtClean="0"/>
              <a:t>ка</a:t>
            </a:r>
            <a:r>
              <a:rPr lang="bg-BG" b="1" dirty="0" smtClean="0"/>
              <a:t> 2099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Съоръжения, извън сградите при язовири, стадиони и др. подобни, свързани с основната дейност – с/</a:t>
            </a:r>
            <a:r>
              <a:rPr lang="bg-BG" b="1" dirty="0" err="1" smtClean="0"/>
              <a:t>ка</a:t>
            </a:r>
            <a:r>
              <a:rPr lang="bg-BG" b="1" dirty="0" smtClean="0"/>
              <a:t> 2202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Сондажи – с/</a:t>
            </a:r>
            <a:r>
              <a:rPr lang="bg-BG" b="1" dirty="0" err="1" smtClean="0"/>
              <a:t>ка</a:t>
            </a:r>
            <a:r>
              <a:rPr lang="bg-BG" b="1" dirty="0" smtClean="0"/>
              <a:t> 2202; Земята за сондажите </a:t>
            </a:r>
            <a:r>
              <a:rPr lang="bg-BG" dirty="0" smtClean="0"/>
              <a:t>– </a:t>
            </a:r>
            <a:r>
              <a:rPr lang="bg-BG" b="1" dirty="0" smtClean="0"/>
              <a:t>с/</a:t>
            </a:r>
            <a:r>
              <a:rPr lang="bg-BG" b="1" dirty="0" err="1" smtClean="0"/>
              <a:t>ка</a:t>
            </a:r>
            <a:r>
              <a:rPr lang="bg-BG" b="1" dirty="0" smtClean="0"/>
              <a:t> 2201; огради –с/</a:t>
            </a:r>
            <a:r>
              <a:rPr lang="bg-BG" b="1" dirty="0" err="1" smtClean="0"/>
              <a:t>ка</a:t>
            </a:r>
            <a:r>
              <a:rPr lang="bg-BG" b="1" dirty="0" smtClean="0"/>
              <a:t> 2099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 Стадион </a:t>
            </a:r>
            <a:r>
              <a:rPr lang="bg-BG" i="1" dirty="0" smtClean="0"/>
              <a:t>(съвкупност от съоръжения, паркинги, съблекални, сервизни помещения, търговски обекти) </a:t>
            </a:r>
            <a:r>
              <a:rPr lang="bg-BG" b="1" dirty="0" smtClean="0"/>
              <a:t>разграничено по отделни активи, ако отговарят на критериите за ДМА, като: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а) сервизните помещения, съблекалните и др., </a:t>
            </a:r>
            <a:r>
              <a:rPr lang="bg-BG" dirty="0" smtClean="0"/>
              <a:t>които са  неразривно свързани с основната дейност на стадиона се отчитат по </a:t>
            </a:r>
            <a:r>
              <a:rPr lang="bg-BG" b="1" dirty="0" smtClean="0"/>
              <a:t>сметка 2202 </a:t>
            </a:r>
            <a:r>
              <a:rPr lang="bg-BG" dirty="0" smtClean="0"/>
              <a:t>заедно със стадиона;</a:t>
            </a:r>
          </a:p>
          <a:p>
            <a:pPr>
              <a:buNone/>
            </a:pPr>
            <a:r>
              <a:rPr lang="bg-BG" b="1" dirty="0" smtClean="0"/>
              <a:t>б)Търговските комплекси и др. </a:t>
            </a:r>
            <a:r>
              <a:rPr lang="bg-BG" dirty="0" smtClean="0"/>
              <a:t>се отчитат отделно по </a:t>
            </a:r>
            <a:r>
              <a:rPr lang="bg-BG" b="1" dirty="0" smtClean="0"/>
              <a:t>сметка 2039, </a:t>
            </a:r>
            <a:r>
              <a:rPr lang="bg-BG" dirty="0" smtClean="0"/>
              <a:t>когато не са свързани с основната дейност.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30</a:t>
            </a:fld>
            <a:endParaRPr lang="bg-BG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85720" y="428604"/>
            <a:ext cx="857256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bg-BG" b="1" dirty="0" smtClean="0"/>
              <a:t>Детски площадки в детски градини и ясли, както и игрища в училищата – с/</a:t>
            </a:r>
            <a:r>
              <a:rPr lang="bg-BG" b="1" dirty="0" err="1" smtClean="0"/>
              <a:t>ка</a:t>
            </a:r>
            <a:r>
              <a:rPr lang="bg-BG" b="1" dirty="0" smtClean="0"/>
              <a:t> 2099; сметка 2049 </a:t>
            </a:r>
            <a:r>
              <a:rPr lang="bg-BG" dirty="0" smtClean="0"/>
              <a:t>(за спортните съоръжения) </a:t>
            </a:r>
            <a:r>
              <a:rPr lang="bg-BG" b="1" dirty="0" smtClean="0"/>
              <a:t>– </a:t>
            </a:r>
            <a:r>
              <a:rPr lang="bg-BG" dirty="0" smtClean="0"/>
              <a:t>по избор на БО, утвърден в счетоводната политика. </a:t>
            </a:r>
          </a:p>
          <a:p>
            <a:pPr algn="just">
              <a:buNone/>
            </a:pPr>
            <a:r>
              <a:rPr lang="bg-BG" b="1" dirty="0" smtClean="0"/>
              <a:t>Спортни и детски площадки игрища и др. в общински паркове и междублокови пространства – с/</a:t>
            </a:r>
            <a:r>
              <a:rPr lang="bg-BG" b="1" dirty="0" err="1" smtClean="0"/>
              <a:t>ка</a:t>
            </a:r>
            <a:r>
              <a:rPr lang="bg-BG" b="1" dirty="0" smtClean="0"/>
              <a:t>  2202</a:t>
            </a:r>
            <a:r>
              <a:rPr lang="bg-BG" dirty="0" smtClean="0"/>
              <a:t> като инфраструктурни обекти (утвърден подход в счетоводната политика) </a:t>
            </a:r>
          </a:p>
          <a:p>
            <a:pPr algn="just">
              <a:buNone/>
            </a:pPr>
            <a:r>
              <a:rPr lang="bg-BG" b="1" dirty="0" smtClean="0"/>
              <a:t>Различни видове дървета, храсти и тревни площи (представляващи трайни насаждения) в дворовете на детските градини, детски ясли, училища и др.:</a:t>
            </a:r>
            <a:endParaRPr lang="bg-BG" dirty="0" smtClean="0"/>
          </a:p>
          <a:p>
            <a:pPr algn="just">
              <a:buNone/>
            </a:pPr>
            <a:r>
              <a:rPr lang="bg-BG" b="1" dirty="0" smtClean="0"/>
              <a:t>     а) </a:t>
            </a:r>
            <a:r>
              <a:rPr lang="bg-BG" b="1" i="1" dirty="0" smtClean="0"/>
              <a:t>Първи подход: </a:t>
            </a:r>
            <a:r>
              <a:rPr lang="bg-BG" i="1" dirty="0" smtClean="0"/>
              <a:t>не се капитализират – </a:t>
            </a:r>
            <a:r>
              <a:rPr lang="bg-BG" b="1" dirty="0" smtClean="0"/>
              <a:t>сметки от гр. 60</a:t>
            </a:r>
            <a:endParaRPr lang="bg-BG" dirty="0" smtClean="0"/>
          </a:p>
          <a:p>
            <a:pPr algn="just">
              <a:buNone/>
            </a:pPr>
            <a:r>
              <a:rPr lang="bg-BG" b="1" i="1" dirty="0" smtClean="0"/>
              <a:t>    б) Втори подход</a:t>
            </a:r>
            <a:r>
              <a:rPr lang="bg-BG" dirty="0" smtClean="0"/>
              <a:t>: </a:t>
            </a:r>
            <a:r>
              <a:rPr lang="bg-BG" i="1" dirty="0" smtClean="0"/>
              <a:t>капитализират се, </a:t>
            </a:r>
            <a:r>
              <a:rPr lang="bg-BG" dirty="0" smtClean="0"/>
              <a:t>като се включват в стойността на земята по </a:t>
            </a:r>
            <a:r>
              <a:rPr lang="bg-BG" b="1" dirty="0" smtClean="0"/>
              <a:t>сметка 2010 </a:t>
            </a:r>
            <a:r>
              <a:rPr lang="bg-BG" dirty="0" smtClean="0"/>
              <a:t>(когато са придобити със земята) </a:t>
            </a:r>
          </a:p>
          <a:p>
            <a:pPr algn="just">
              <a:buNone/>
            </a:pPr>
            <a:r>
              <a:rPr lang="bg-BG" dirty="0" smtClean="0"/>
              <a:t>    в) </a:t>
            </a:r>
            <a:r>
              <a:rPr lang="bg-BG" b="1" i="1" dirty="0" smtClean="0"/>
              <a:t>Трети подход</a:t>
            </a:r>
            <a:r>
              <a:rPr lang="bg-BG" dirty="0" smtClean="0"/>
              <a:t>: </a:t>
            </a:r>
            <a:r>
              <a:rPr lang="bg-BG" i="1" dirty="0" smtClean="0"/>
              <a:t>обособено</a:t>
            </a:r>
            <a:r>
              <a:rPr lang="bg-BG" dirty="0" smtClean="0"/>
              <a:t> по </a:t>
            </a:r>
            <a:r>
              <a:rPr lang="bg-BG" b="1" dirty="0" smtClean="0"/>
              <a:t>сметка 2010</a:t>
            </a:r>
            <a:r>
              <a:rPr lang="bg-BG" dirty="0" smtClean="0"/>
              <a:t>, отделно от земята</a:t>
            </a:r>
          </a:p>
          <a:p>
            <a:pPr algn="just">
              <a:buNone/>
            </a:pPr>
            <a:r>
              <a:rPr lang="bg-BG" b="1" i="1" dirty="0" smtClean="0"/>
              <a:t>   Важно! </a:t>
            </a:r>
            <a:r>
              <a:rPr lang="bg-BG" i="1" dirty="0" smtClean="0"/>
              <a:t>Подходите следва да се утвърдят в счетоводната политика.</a:t>
            </a:r>
            <a:r>
              <a:rPr lang="bg-BG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31</a:t>
            </a:fld>
            <a:endParaRPr lang="bg-BG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bg-BG" b="1" dirty="0" smtClean="0"/>
              <a:t>Тротоарни настилки, външни стълбища, огради и други подобни, изградени в посочените дворове - </a:t>
            </a:r>
            <a:r>
              <a:rPr lang="bg-BG" dirty="0" smtClean="0"/>
              <a:t>към </a:t>
            </a:r>
            <a:r>
              <a:rPr lang="bg-BG" b="1" dirty="0" smtClean="0"/>
              <a:t>с/</a:t>
            </a:r>
            <a:r>
              <a:rPr lang="bg-BG" b="1" dirty="0" err="1" smtClean="0"/>
              <a:t>ки</a:t>
            </a:r>
            <a:r>
              <a:rPr lang="bg-BG" b="1" dirty="0" smtClean="0"/>
              <a:t>  2031, 2049 или отделно по с/</a:t>
            </a:r>
            <a:r>
              <a:rPr lang="bg-BG" b="1" dirty="0" err="1" smtClean="0"/>
              <a:t>ка</a:t>
            </a:r>
            <a:r>
              <a:rPr lang="bg-BG" b="1" dirty="0" smtClean="0"/>
              <a:t> 2099 </a:t>
            </a:r>
            <a:r>
              <a:rPr lang="bg-BG" dirty="0" smtClean="0"/>
              <a:t>(да се утвърдят подходите в  счетоводната политика) </a:t>
            </a:r>
          </a:p>
          <a:p>
            <a:pPr algn="just">
              <a:buNone/>
            </a:pPr>
            <a:r>
              <a:rPr lang="bg-BG" b="1" dirty="0" smtClean="0"/>
              <a:t> </a:t>
            </a:r>
            <a:r>
              <a:rPr lang="bg-BG" b="1" dirty="0" err="1" smtClean="0"/>
              <a:t>Устройствени</a:t>
            </a:r>
            <a:r>
              <a:rPr lang="bg-BG" b="1" dirty="0" smtClean="0"/>
              <a:t> планове; стратегии за развитие, генерални планове, концепции и схеми за дългосрочно развитие, план за градско възстановяване и развитие, план за безопасност на движението и др.:</a:t>
            </a:r>
            <a:endParaRPr lang="bg-BG" dirty="0" smtClean="0"/>
          </a:p>
          <a:p>
            <a:pPr algn="just">
              <a:buNone/>
            </a:pPr>
            <a:r>
              <a:rPr lang="bg-BG" b="1" dirty="0" smtClean="0"/>
              <a:t>а)</a:t>
            </a:r>
            <a:r>
              <a:rPr lang="bg-BG" dirty="0" smtClean="0"/>
              <a:t> отчитат се като</a:t>
            </a:r>
            <a:r>
              <a:rPr lang="bg-BG" b="1" dirty="0" smtClean="0"/>
              <a:t> текущи разходи </a:t>
            </a:r>
            <a:r>
              <a:rPr lang="bg-BG" dirty="0" smtClean="0"/>
              <a:t>по</a:t>
            </a:r>
            <a:r>
              <a:rPr lang="bg-BG" b="1" dirty="0" smtClean="0"/>
              <a:t> сметките от р. 6 </a:t>
            </a:r>
            <a:r>
              <a:rPr lang="bg-BG" dirty="0" smtClean="0"/>
              <a:t>за направените разходи по подготовка и проучвания</a:t>
            </a:r>
            <a:r>
              <a:rPr lang="bg-BG" b="1" dirty="0" smtClean="0"/>
              <a:t> </a:t>
            </a:r>
            <a:r>
              <a:rPr lang="bg-BG" dirty="0" smtClean="0"/>
              <a:t>(напр. хидрогеоложки и </a:t>
            </a:r>
            <a:r>
              <a:rPr lang="bg-BG" dirty="0" err="1" smtClean="0"/>
              <a:t>инженеро-геоложки</a:t>
            </a:r>
            <a:r>
              <a:rPr lang="bg-BG" dirty="0" smtClean="0"/>
              <a:t> проучвания и др. подобни);</a:t>
            </a:r>
          </a:p>
          <a:p>
            <a:pPr algn="just">
              <a:buNone/>
            </a:pPr>
            <a:r>
              <a:rPr lang="bg-BG" b="1" dirty="0" smtClean="0"/>
              <a:t>б) </a:t>
            </a:r>
            <a:r>
              <a:rPr lang="bg-BG" dirty="0" smtClean="0"/>
              <a:t>отчитат се като </a:t>
            </a:r>
            <a:r>
              <a:rPr lang="bg-BG" b="1" dirty="0" smtClean="0"/>
              <a:t>нематериален дълготраен актив </a:t>
            </a:r>
            <a:r>
              <a:rPr lang="bg-BG" dirty="0" smtClean="0"/>
              <a:t>по</a:t>
            </a:r>
            <a:r>
              <a:rPr lang="bg-BG" b="1" dirty="0" smtClean="0"/>
              <a:t> сметка 2109 </a:t>
            </a:r>
            <a:r>
              <a:rPr lang="bg-BG" dirty="0" smtClean="0"/>
              <a:t>(когато отговарят на  критерии за признаване на НДА съгласно СС 38)</a:t>
            </a:r>
            <a:r>
              <a:rPr lang="bg-BG" b="1" dirty="0" smtClean="0"/>
              <a:t>;</a:t>
            </a:r>
            <a:endParaRPr lang="bg-BG" dirty="0" smtClean="0"/>
          </a:p>
          <a:p>
            <a:pPr algn="just">
              <a:buNone/>
            </a:pPr>
            <a:r>
              <a:rPr lang="bg-BG" b="1" dirty="0" smtClean="0"/>
              <a:t>в) </a:t>
            </a:r>
            <a:r>
              <a:rPr lang="bg-BG" dirty="0" smtClean="0"/>
              <a:t>на касова основа по </a:t>
            </a:r>
            <a:r>
              <a:rPr lang="bg-BG" b="1" dirty="0" smtClean="0"/>
              <a:t>§ 53-09.</a:t>
            </a:r>
            <a:endParaRPr lang="bg-BG" dirty="0" smtClean="0"/>
          </a:p>
          <a:p>
            <a:pPr algn="just">
              <a:buNone/>
            </a:pPr>
            <a:endParaRPr lang="bg-BG" dirty="0" smtClean="0"/>
          </a:p>
          <a:p>
            <a:pPr algn="just">
              <a:buNone/>
            </a:pPr>
            <a:endParaRPr lang="bg-BG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32</a:t>
            </a:fld>
            <a:endParaRPr lang="bg-BG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3579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lvl="0" algn="ctr">
              <a:buNone/>
            </a:pPr>
            <a:r>
              <a:rPr lang="bg-BG" b="1" dirty="0" smtClean="0"/>
              <a:t> </a:t>
            </a:r>
            <a:r>
              <a:rPr lang="bg-BG" sz="2800" b="1" u="sng" dirty="0" smtClean="0">
                <a:solidFill>
                  <a:srgbClr val="C00000"/>
                </a:solidFill>
              </a:rPr>
              <a:t>ОБЕЗЦЕНКА И ПРЕОЦЕНКА НА ДМА</a:t>
            </a:r>
          </a:p>
          <a:p>
            <a:pPr lvl="0">
              <a:buNone/>
            </a:pPr>
            <a:r>
              <a:rPr lang="bg-BG" b="1" i="1" dirty="0" smtClean="0"/>
              <a:t>!!! Активите, които се представят в баланса не трябва да са надценени, нито пасивите трябва да са подценени.</a:t>
            </a:r>
            <a:endParaRPr lang="bg-BG" i="1" dirty="0" smtClean="0"/>
          </a:p>
          <a:p>
            <a:pPr algn="just">
              <a:buNone/>
            </a:pPr>
            <a:r>
              <a:rPr lang="bg-BG" dirty="0" smtClean="0"/>
              <a:t>БО трябва да спазват основното правило: </a:t>
            </a:r>
            <a:r>
              <a:rPr lang="bg-BG" b="1" i="1" dirty="0" smtClean="0"/>
              <a:t>след първоначалното признаване</a:t>
            </a:r>
            <a:r>
              <a:rPr lang="bg-BG" dirty="0" smtClean="0"/>
              <a:t> ДМА да се оценяват по стойности, които </a:t>
            </a:r>
            <a:r>
              <a:rPr lang="bg-BG" b="1" i="1" dirty="0" smtClean="0">
                <a:solidFill>
                  <a:srgbClr val="C00000"/>
                </a:solidFill>
              </a:rPr>
              <a:t>да бъдат възстановени </a:t>
            </a:r>
            <a:r>
              <a:rPr lang="bg-BG" dirty="0" smtClean="0">
                <a:solidFill>
                  <a:srgbClr val="C00000"/>
                </a:solidFill>
              </a:rPr>
              <a:t>(реализирани). </a:t>
            </a:r>
          </a:p>
          <a:p>
            <a:pPr algn="just">
              <a:buNone/>
            </a:pPr>
            <a:r>
              <a:rPr lang="bg-BG" dirty="0" smtClean="0"/>
              <a:t>Доколкото се налага </a:t>
            </a:r>
            <a:r>
              <a:rPr lang="bg-BG" dirty="0" err="1" smtClean="0"/>
              <a:t>обезценка</a:t>
            </a:r>
            <a:r>
              <a:rPr lang="bg-BG" dirty="0" smtClean="0"/>
              <a:t> или преоценка на имота, тя би следвало да се извършва по общия ред. След първоначално признаване, в рамките на бюджетната организация, съгласно от.16.23 от ДДС № 20 от 2004 г. могат да се използват два подхода, като за даден клас активи следва да се прилага само един от тях, а в системата на ПРБ следва да се прилага унифицирана счетоводна политика. </a:t>
            </a:r>
          </a:p>
          <a:p>
            <a:pPr algn="just">
              <a:buNone/>
            </a:pPr>
            <a:r>
              <a:rPr lang="bg-BG" dirty="0" smtClean="0"/>
              <a:t>Това са </a:t>
            </a:r>
            <a:r>
              <a:rPr lang="bg-BG" b="1" i="1" dirty="0" smtClean="0"/>
              <a:t>препоръчителен подход или допустим алтернативен подход. </a:t>
            </a:r>
            <a:endParaRPr lang="bg-BG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33</a:t>
            </a:fld>
            <a:endParaRPr lang="bg-BG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bg-BG" dirty="0" smtClean="0"/>
              <a:t>С писмо № 08-00-317 от 12.04.2018 г. на МФ  се дава отговор за прилагането на двата подхода (препоръчителен и допустимо </a:t>
            </a:r>
            <a:r>
              <a:rPr lang="bg-BG" dirty="0" err="1" smtClean="0"/>
              <a:t>алтарнативен</a:t>
            </a:r>
            <a:r>
              <a:rPr lang="bg-BG" dirty="0" smtClean="0"/>
              <a:t>.) </a:t>
            </a:r>
          </a:p>
          <a:p>
            <a:pPr algn="just">
              <a:buNone/>
            </a:pPr>
            <a:r>
              <a:rPr lang="bg-BG" b="1" i="1" dirty="0" smtClean="0"/>
              <a:t>Препоръчителен подход  - 7.1.</a:t>
            </a:r>
            <a:r>
              <a:rPr lang="bg-BG" dirty="0" smtClean="0"/>
              <a:t> След първоначалното признаване като актив всеки отделен ДМА следва да се отчита </a:t>
            </a:r>
            <a:r>
              <a:rPr lang="bg-BG" u="sng" dirty="0" smtClean="0"/>
              <a:t>по цена на придобиване, намалена с начислените амортизации </a:t>
            </a:r>
            <a:r>
              <a:rPr lang="bg-BG" dirty="0" smtClean="0"/>
              <a:t>и натрупаната загуба от </a:t>
            </a:r>
            <a:r>
              <a:rPr lang="bg-BG" dirty="0" err="1" smtClean="0"/>
              <a:t>обезценка</a:t>
            </a:r>
            <a:r>
              <a:rPr lang="bg-BG" dirty="0" smtClean="0"/>
              <a:t>.</a:t>
            </a:r>
          </a:p>
          <a:p>
            <a:pPr algn="just">
              <a:buNone/>
            </a:pPr>
            <a:r>
              <a:rPr lang="bg-BG" b="1" i="1" dirty="0" smtClean="0"/>
              <a:t>Допустим алтернативен подход - 7.2.</a:t>
            </a:r>
            <a:r>
              <a:rPr lang="bg-BG" dirty="0" smtClean="0"/>
              <a:t> След първоначалното признаване като актив, всеки отделен ДМА трябва да се отчита </a:t>
            </a:r>
            <a:r>
              <a:rPr lang="bg-BG" u="sng" dirty="0" smtClean="0"/>
              <a:t>по преоценена стойност към датата на преоценката, намалена с начислените амортизации</a:t>
            </a:r>
            <a:r>
              <a:rPr lang="bg-BG" dirty="0" smtClean="0"/>
              <a:t>, и последвалата натрупана загуба от </a:t>
            </a:r>
            <a:r>
              <a:rPr lang="bg-BG" dirty="0" err="1" smtClean="0"/>
              <a:t>обезценка</a:t>
            </a:r>
            <a:r>
              <a:rPr lang="bg-BG" dirty="0" smtClean="0"/>
              <a:t>. </a:t>
            </a:r>
          </a:p>
          <a:p>
            <a:pPr algn="just">
              <a:buNone/>
            </a:pPr>
            <a:r>
              <a:rPr lang="bg-BG" b="1" i="1" dirty="0" smtClean="0"/>
              <a:t>Важно!</a:t>
            </a:r>
            <a:endParaRPr lang="bg-BG" dirty="0" smtClean="0"/>
          </a:p>
          <a:p>
            <a:pPr algn="just">
              <a:buNone/>
            </a:pPr>
            <a:r>
              <a:rPr lang="bg-BG" b="1" i="1" dirty="0" smtClean="0"/>
              <a:t>ПРБ следва да унифицира за своите разпоредители с бюджет, кой от двата подхода ще прилага.</a:t>
            </a:r>
            <a:endParaRPr lang="bg-BG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34</a:t>
            </a:fld>
            <a:endParaRPr lang="bg-BG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3579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bg-BG" sz="2000" b="1" dirty="0" smtClean="0">
                <a:solidFill>
                  <a:srgbClr val="C00000"/>
                </a:solidFill>
              </a:rPr>
              <a:t>АКЦЕНТИ ПРИ ОБЕЗЦЕНКА:</a:t>
            </a:r>
            <a:endParaRPr lang="bg-BG" sz="2000" dirty="0" smtClean="0">
              <a:solidFill>
                <a:srgbClr val="C00000"/>
              </a:solidFill>
            </a:endParaRPr>
          </a:p>
          <a:p>
            <a:pPr lvl="0">
              <a:buNone/>
            </a:pPr>
            <a:r>
              <a:rPr lang="bg-BG" sz="2000" b="1" dirty="0" smtClean="0"/>
              <a:t>1. </a:t>
            </a:r>
            <a:r>
              <a:rPr lang="bg-BG" sz="2000" dirty="0" smtClean="0"/>
              <a:t>При прегледа </a:t>
            </a:r>
            <a:r>
              <a:rPr lang="bg-BG" sz="2000" b="1" dirty="0" smtClean="0"/>
              <a:t>за </a:t>
            </a:r>
            <a:r>
              <a:rPr lang="bg-BG" sz="2000" b="1" dirty="0" err="1" smtClean="0"/>
              <a:t>обезценка</a:t>
            </a:r>
            <a:r>
              <a:rPr lang="bg-BG" sz="2000" b="1" dirty="0" smtClean="0"/>
              <a:t> на сгради</a:t>
            </a:r>
            <a:r>
              <a:rPr lang="bg-BG" sz="2000" b="1" i="1" u="sng" dirty="0" smtClean="0"/>
              <a:t> </a:t>
            </a:r>
            <a:r>
              <a:rPr lang="bg-BG" sz="2000" dirty="0" smtClean="0"/>
              <a:t>се вземат предвид пазарните цени и също </a:t>
            </a:r>
            <a:r>
              <a:rPr lang="bg-BG" sz="2000" b="1" u="sng" dirty="0" smtClean="0"/>
              <a:t>подобренията </a:t>
            </a:r>
            <a:r>
              <a:rPr lang="bg-BG" sz="2000" b="1" dirty="0" smtClean="0"/>
              <a:t>в сградите – т. 36.1.2. </a:t>
            </a:r>
            <a:r>
              <a:rPr lang="bg-BG" sz="2000" dirty="0" smtClean="0"/>
              <a:t>от ДДС № 20 от 2004 г.</a:t>
            </a:r>
          </a:p>
          <a:p>
            <a:pPr lvl="0">
              <a:buNone/>
            </a:pPr>
            <a:r>
              <a:rPr lang="ru-RU" sz="2000" b="1" dirty="0" smtClean="0"/>
              <a:t>2. Не се </a:t>
            </a:r>
            <a:r>
              <a:rPr lang="ru-RU" sz="2000" b="1" dirty="0" err="1" smtClean="0"/>
              <a:t>извършва</a:t>
            </a:r>
            <a:r>
              <a:rPr lang="ru-RU" sz="2000" dirty="0" smtClean="0"/>
              <a:t> тест за </a:t>
            </a:r>
            <a:r>
              <a:rPr lang="ru-RU" sz="2000" dirty="0" err="1" smtClean="0"/>
              <a:t>обезценка</a:t>
            </a:r>
            <a:r>
              <a:rPr lang="ru-RU" sz="2000" b="1" dirty="0" smtClean="0"/>
              <a:t> </a:t>
            </a:r>
            <a:r>
              <a:rPr lang="ru-RU" sz="2000" dirty="0" smtClean="0"/>
              <a:t>на </a:t>
            </a:r>
            <a:r>
              <a:rPr lang="ru-RU" sz="2000" dirty="0" err="1" smtClean="0"/>
              <a:t>активи</a:t>
            </a:r>
            <a:r>
              <a:rPr lang="ru-RU" sz="2000" dirty="0" smtClean="0"/>
              <a:t>, </a:t>
            </a:r>
            <a:r>
              <a:rPr lang="ru-RU" sz="2000" dirty="0" err="1" smtClean="0"/>
              <a:t>които</a:t>
            </a:r>
            <a:r>
              <a:rPr lang="ru-RU" sz="2000" dirty="0" smtClean="0"/>
              <a:t> </a:t>
            </a:r>
            <a:r>
              <a:rPr lang="ru-RU" sz="2000" dirty="0" err="1" smtClean="0"/>
              <a:t>са</a:t>
            </a:r>
            <a:r>
              <a:rPr lang="ru-RU" sz="2000" dirty="0" smtClean="0"/>
              <a:t> в </a:t>
            </a:r>
            <a:r>
              <a:rPr lang="ru-RU" sz="2000" b="1" dirty="0" err="1" smtClean="0"/>
              <a:t>процес</a:t>
            </a:r>
            <a:r>
              <a:rPr lang="ru-RU" sz="2000" b="1" dirty="0" smtClean="0"/>
              <a:t> на </a:t>
            </a:r>
            <a:r>
              <a:rPr lang="ru-RU" sz="2000" b="1" u="sng" dirty="0" err="1" smtClean="0"/>
              <a:t>придобиване</a:t>
            </a:r>
            <a:r>
              <a:rPr lang="ru-RU" sz="2000" b="1" dirty="0" smtClean="0"/>
              <a:t>/ </a:t>
            </a:r>
            <a:r>
              <a:rPr lang="ru-RU" sz="2000" b="1" dirty="0" err="1" smtClean="0"/>
              <a:t>строителство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със</a:t>
            </a:r>
            <a:r>
              <a:rPr lang="ru-RU" sz="2000" b="1" dirty="0" smtClean="0"/>
              <a:t> срок под </a:t>
            </a:r>
            <a:r>
              <a:rPr lang="ru-RU" sz="2000" b="1" dirty="0" err="1" smtClean="0"/>
              <a:t>една</a:t>
            </a:r>
            <a:r>
              <a:rPr lang="ru-RU" sz="2000" b="1" dirty="0" smtClean="0"/>
              <a:t> година </a:t>
            </a:r>
            <a:r>
              <a:rPr lang="ru-RU" sz="2000" i="1" dirty="0" smtClean="0"/>
              <a:t>-     т. 36.1.5 от ДДС № 20/2004 г. </a:t>
            </a:r>
            <a:endParaRPr lang="bg-BG" sz="2000" dirty="0" smtClean="0"/>
          </a:p>
          <a:p>
            <a:pPr lvl="0">
              <a:buNone/>
            </a:pPr>
            <a:r>
              <a:rPr lang="ru-RU" sz="2000" b="1" dirty="0" smtClean="0"/>
              <a:t>3. </a:t>
            </a:r>
            <a:r>
              <a:rPr lang="ru-RU" sz="2000" dirty="0" err="1" smtClean="0"/>
              <a:t>Евентуални</a:t>
            </a:r>
            <a:r>
              <a:rPr lang="ru-RU" sz="2000" dirty="0" smtClean="0"/>
              <a:t> </a:t>
            </a:r>
            <a:r>
              <a:rPr lang="ru-RU" sz="2000" dirty="0" err="1" smtClean="0"/>
              <a:t>последващи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преоценки</a:t>
            </a:r>
            <a:r>
              <a:rPr lang="ru-RU" sz="2000" dirty="0" smtClean="0"/>
              <a:t> и </a:t>
            </a:r>
            <a:r>
              <a:rPr lang="ru-RU" sz="2000" dirty="0" err="1" smtClean="0"/>
              <a:t>обезценки</a:t>
            </a:r>
            <a:r>
              <a:rPr lang="ru-RU" sz="2000" dirty="0" smtClean="0"/>
              <a:t> </a:t>
            </a:r>
            <a:r>
              <a:rPr lang="bg-BG" sz="2000" dirty="0" smtClean="0"/>
              <a:t>на </a:t>
            </a:r>
            <a:r>
              <a:rPr lang="bg-BG" sz="2000" b="1" dirty="0" smtClean="0"/>
              <a:t>компютърна конфигурация </a:t>
            </a:r>
            <a:r>
              <a:rPr lang="ru-RU" sz="2000" b="1" dirty="0" smtClean="0"/>
              <a:t>се </a:t>
            </a:r>
            <a:r>
              <a:rPr lang="ru-RU" sz="2000" b="1" u="sng" dirty="0" err="1" smtClean="0"/>
              <a:t>прилагат</a:t>
            </a:r>
            <a:r>
              <a:rPr lang="ru-RU" sz="2000" b="1" u="sng" dirty="0" smtClean="0"/>
              <a:t> </a:t>
            </a:r>
            <a:r>
              <a:rPr lang="ru-RU" sz="2000" b="1" u="sng" dirty="0" err="1" smtClean="0"/>
              <a:t>спрямо</a:t>
            </a:r>
            <a:r>
              <a:rPr lang="ru-RU" sz="2000" b="1" u="sng" dirty="0" smtClean="0"/>
              <a:t> </a:t>
            </a:r>
            <a:r>
              <a:rPr lang="ru-RU" sz="2000" b="1" u="sng" dirty="0" err="1" smtClean="0"/>
              <a:t>целия</a:t>
            </a:r>
            <a:r>
              <a:rPr lang="ru-RU" sz="2000" b="1" u="sng" dirty="0" smtClean="0"/>
              <a:t> актив</a:t>
            </a:r>
            <a:r>
              <a:rPr lang="ru-RU" sz="2000" b="1" i="1" u="sng" dirty="0" smtClean="0"/>
              <a:t>, </a:t>
            </a:r>
            <a:r>
              <a:rPr lang="ru-RU" sz="2000" dirty="0" smtClean="0"/>
              <a:t>а не </a:t>
            </a:r>
            <a:r>
              <a:rPr lang="ru-RU" sz="2000" dirty="0" err="1" smtClean="0"/>
              <a:t>поединично</a:t>
            </a:r>
            <a:r>
              <a:rPr lang="ru-RU" sz="2000" dirty="0" smtClean="0"/>
              <a:t> за </a:t>
            </a:r>
            <a:r>
              <a:rPr lang="ru-RU" sz="2000" dirty="0" err="1" smtClean="0"/>
              <a:t>отделните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компоненти</a:t>
            </a:r>
            <a:r>
              <a:rPr lang="ru-RU" sz="2000" dirty="0" smtClean="0"/>
              <a:t>. </a:t>
            </a:r>
            <a:endParaRPr lang="bg-BG" sz="2000" dirty="0" smtClean="0"/>
          </a:p>
          <a:p>
            <a:pPr lvl="0">
              <a:buNone/>
            </a:pPr>
            <a:r>
              <a:rPr lang="bg-BG" sz="2000" dirty="0" smtClean="0"/>
              <a:t>4. Съгласно т. 20 от ДДС № 05 от 2016 г. при извършване на преглед за </a:t>
            </a:r>
            <a:r>
              <a:rPr lang="bg-BG" sz="2000" dirty="0" err="1" smtClean="0"/>
              <a:t>обезценка</a:t>
            </a:r>
            <a:r>
              <a:rPr lang="bg-BG" sz="2000" dirty="0" smtClean="0"/>
              <a:t> за </a:t>
            </a:r>
            <a:r>
              <a:rPr lang="bg-BG" sz="2000" dirty="0" err="1" smtClean="0"/>
              <a:t>амортизируемите</a:t>
            </a:r>
            <a:r>
              <a:rPr lang="bg-BG" sz="2000" dirty="0" smtClean="0"/>
              <a:t> активи</a:t>
            </a:r>
            <a:r>
              <a:rPr lang="bg-BG" sz="2000" b="1" i="1" dirty="0" smtClean="0"/>
              <a:t> </a:t>
            </a:r>
            <a:r>
              <a:rPr lang="bg-BG" sz="2000" dirty="0" smtClean="0"/>
              <a:t>се съпоставя</a:t>
            </a:r>
            <a:r>
              <a:rPr lang="bg-BG" sz="2000" b="1" i="1" dirty="0" smtClean="0"/>
              <a:t> </a:t>
            </a:r>
            <a:r>
              <a:rPr lang="bg-BG" sz="2000" b="1" u="sng" dirty="0" smtClean="0"/>
              <a:t>балансовата стойност </a:t>
            </a:r>
            <a:r>
              <a:rPr lang="bg-BG" sz="2000" b="1" dirty="0" smtClean="0"/>
              <a:t>с текущата възстановима стойност</a:t>
            </a:r>
            <a:r>
              <a:rPr lang="bg-BG" sz="2000" dirty="0" smtClean="0"/>
              <a:t>. </a:t>
            </a:r>
          </a:p>
          <a:p>
            <a:pPr lvl="0">
              <a:buNone/>
            </a:pPr>
            <a:r>
              <a:rPr lang="ru-RU" sz="2000" dirty="0" smtClean="0"/>
              <a:t>5. </a:t>
            </a:r>
            <a:r>
              <a:rPr lang="ru-RU" sz="2000" dirty="0" err="1" smtClean="0"/>
              <a:t>Съгласно</a:t>
            </a:r>
            <a:r>
              <a:rPr lang="ru-RU" sz="2000" dirty="0" smtClean="0"/>
              <a:t> т. 86 от ДДС № 07 от 22.12.2017 г. «…. </a:t>
            </a:r>
            <a:r>
              <a:rPr lang="ru-RU" sz="2000" dirty="0" err="1" smtClean="0"/>
              <a:t>бюджетните</a:t>
            </a:r>
            <a:r>
              <a:rPr lang="ru-RU" sz="2000" dirty="0" smtClean="0"/>
              <a:t> организации </a:t>
            </a:r>
            <a:r>
              <a:rPr lang="ru-RU" sz="2000" dirty="0" err="1" smtClean="0"/>
              <a:t>могат</a:t>
            </a:r>
            <a:r>
              <a:rPr lang="ru-RU" sz="2000" dirty="0" smtClean="0"/>
              <a:t> да </a:t>
            </a:r>
            <a:r>
              <a:rPr lang="ru-RU" sz="2000" dirty="0" err="1" smtClean="0"/>
              <a:t>извършват</a:t>
            </a:r>
            <a:r>
              <a:rPr lang="ru-RU" sz="2000" dirty="0" smtClean="0"/>
              <a:t> </a:t>
            </a:r>
            <a:r>
              <a:rPr lang="ru-RU" sz="2000" b="1" u="sng" dirty="0" err="1" smtClean="0"/>
              <a:t>най-малко</a:t>
            </a:r>
            <a:r>
              <a:rPr lang="ru-RU" sz="2000" b="1" u="sng" dirty="0" smtClean="0"/>
              <a:t> </a:t>
            </a:r>
            <a:r>
              <a:rPr lang="ru-RU" sz="2000" b="1" u="sng" dirty="0" err="1" smtClean="0"/>
              <a:t>веднъж</a:t>
            </a:r>
            <a:r>
              <a:rPr lang="ru-RU" sz="2000" b="1" u="sng" dirty="0" smtClean="0"/>
              <a:t> на три </a:t>
            </a:r>
            <a:r>
              <a:rPr lang="ru-RU" sz="2000" b="1" u="sng" dirty="0" err="1" smtClean="0"/>
              <a:t>години</a:t>
            </a:r>
            <a:r>
              <a:rPr lang="ru-RU" sz="2000" b="1" u="sng" dirty="0" smtClean="0"/>
              <a:t> </a:t>
            </a:r>
            <a:r>
              <a:rPr lang="ru-RU" sz="2000" b="1" dirty="0" err="1" smtClean="0"/>
              <a:t>преглед</a:t>
            </a:r>
            <a:r>
              <a:rPr lang="ru-RU" sz="2000" b="1" dirty="0" smtClean="0"/>
              <a:t> за </a:t>
            </a:r>
            <a:r>
              <a:rPr lang="ru-RU" sz="2000" b="1" dirty="0" err="1" smtClean="0"/>
              <a:t>обезценка</a:t>
            </a:r>
            <a:r>
              <a:rPr lang="ru-RU" sz="2000" b="1" u="sng" dirty="0" smtClean="0"/>
              <a:t> </a:t>
            </a:r>
            <a:r>
              <a:rPr lang="ru-RU" sz="2000" dirty="0" smtClean="0"/>
              <a:t>на </a:t>
            </a:r>
            <a:r>
              <a:rPr lang="ru-RU" sz="2000" dirty="0" err="1" smtClean="0"/>
              <a:t>нефинансовите</a:t>
            </a:r>
            <a:r>
              <a:rPr lang="ru-RU" sz="2000" dirty="0" smtClean="0"/>
              <a:t> </a:t>
            </a:r>
            <a:r>
              <a:rPr lang="ru-RU" sz="2000" dirty="0" err="1" smtClean="0"/>
              <a:t>дълготрайни</a:t>
            </a:r>
            <a:r>
              <a:rPr lang="ru-RU" sz="2000" dirty="0" smtClean="0"/>
              <a:t> </a:t>
            </a:r>
            <a:r>
              <a:rPr lang="ru-RU" sz="2000" dirty="0" err="1" smtClean="0"/>
              <a:t>активи</a:t>
            </a:r>
            <a:r>
              <a:rPr lang="ru-RU" sz="2000" dirty="0" smtClean="0"/>
              <a:t> по </a:t>
            </a:r>
            <a:r>
              <a:rPr lang="ru-RU" sz="2000" dirty="0" err="1" smtClean="0"/>
              <a:t>реда</a:t>
            </a:r>
            <a:r>
              <a:rPr lang="ru-RU" sz="2000" dirty="0" smtClean="0"/>
              <a:t> на </a:t>
            </a:r>
            <a:r>
              <a:rPr lang="ru-RU" sz="2000" i="1" dirty="0" smtClean="0"/>
              <a:t>т. 16.24 и 36.1 от ДДС № 20/2004 г.» (</a:t>
            </a:r>
            <a:r>
              <a:rPr lang="bg-BG" sz="2000" i="1" dirty="0" smtClean="0"/>
              <a:t>отпада т. 36.1, съгласно която за нефинансовите активи се извършва преглед за </a:t>
            </a:r>
            <a:r>
              <a:rPr lang="bg-BG" sz="2000" i="1" dirty="0" err="1" smtClean="0"/>
              <a:t>обезценка</a:t>
            </a:r>
            <a:r>
              <a:rPr lang="bg-BG" sz="2000" i="1" dirty="0" smtClean="0"/>
              <a:t> веднъж на две години…</a:t>
            </a:r>
            <a:r>
              <a:rPr lang="ru-RU" sz="2000" i="1" dirty="0" smtClean="0"/>
              <a:t>).</a:t>
            </a:r>
            <a:endParaRPr lang="bg-BG" sz="2000" dirty="0" smtClean="0"/>
          </a:p>
          <a:p>
            <a:pPr>
              <a:buNone/>
            </a:pPr>
            <a:r>
              <a:rPr lang="bg-BG" sz="2000" dirty="0" smtClean="0"/>
              <a:t> </a:t>
            </a:r>
            <a:endParaRPr lang="bg-BG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35</a:t>
            </a:fld>
            <a:endParaRPr lang="bg-BG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4282" y="500042"/>
            <a:ext cx="8686800" cy="607223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lvl="0" algn="just">
              <a:buNone/>
            </a:pPr>
            <a:endParaRPr lang="ru-RU" sz="3400" dirty="0" smtClean="0"/>
          </a:p>
          <a:p>
            <a:pPr lvl="0" algn="just">
              <a:buNone/>
            </a:pPr>
            <a:r>
              <a:rPr lang="ru-RU" b="1" dirty="0" smtClean="0"/>
              <a:t>6</a:t>
            </a:r>
            <a:r>
              <a:rPr lang="ru-RU" dirty="0" smtClean="0"/>
              <a:t>. В </a:t>
            </a:r>
            <a:r>
              <a:rPr lang="ru-RU" b="1" dirty="0" smtClean="0"/>
              <a:t>т. 82 от ДДС № 08 от 21.12.2018 г. </a:t>
            </a:r>
            <a:r>
              <a:rPr lang="ru-RU" dirty="0" smtClean="0"/>
              <a:t>МФ </a:t>
            </a:r>
            <a:r>
              <a:rPr lang="ru-RU" dirty="0" err="1" smtClean="0"/>
              <a:t>дава</a:t>
            </a:r>
            <a:r>
              <a:rPr lang="ru-RU" dirty="0" smtClean="0"/>
              <a:t> </a:t>
            </a:r>
            <a:r>
              <a:rPr lang="ru-RU" dirty="0" err="1" smtClean="0"/>
              <a:t>следните</a:t>
            </a:r>
            <a:r>
              <a:rPr lang="ru-RU" dirty="0" smtClean="0"/>
              <a:t> указания:  «…при </a:t>
            </a:r>
            <a:r>
              <a:rPr lang="ru-RU" dirty="0" err="1" smtClean="0"/>
              <a:t>извършване</a:t>
            </a:r>
            <a:r>
              <a:rPr lang="ru-RU" dirty="0" smtClean="0"/>
              <a:t> на </a:t>
            </a:r>
            <a:r>
              <a:rPr lang="ru-RU" dirty="0" err="1" smtClean="0"/>
              <a:t>преглед</a:t>
            </a:r>
            <a:r>
              <a:rPr lang="ru-RU" dirty="0" smtClean="0"/>
              <a:t> за </a:t>
            </a:r>
            <a:r>
              <a:rPr lang="ru-RU" dirty="0" err="1" smtClean="0"/>
              <a:t>обезценка</a:t>
            </a:r>
            <a:r>
              <a:rPr lang="ru-RU" dirty="0" smtClean="0"/>
              <a:t> се </a:t>
            </a:r>
            <a:r>
              <a:rPr lang="ru-RU" dirty="0" err="1" smtClean="0"/>
              <a:t>съпоставя</a:t>
            </a:r>
            <a:r>
              <a:rPr lang="ru-RU" dirty="0" smtClean="0"/>
              <a:t> </a:t>
            </a:r>
            <a:r>
              <a:rPr lang="ru-RU" b="1" dirty="0" err="1" smtClean="0"/>
              <a:t>балансовата</a:t>
            </a:r>
            <a:r>
              <a:rPr lang="ru-RU" b="1" dirty="0" smtClean="0"/>
              <a:t> </a:t>
            </a:r>
            <a:r>
              <a:rPr lang="ru-RU" b="1" dirty="0" err="1" smtClean="0"/>
              <a:t>стойност</a:t>
            </a:r>
            <a:r>
              <a:rPr lang="ru-RU" b="1" dirty="0" smtClean="0"/>
              <a:t> на актива с </a:t>
            </a:r>
            <a:r>
              <a:rPr lang="ru-RU" b="1" dirty="0" err="1" smtClean="0"/>
              <a:t>текущата</a:t>
            </a:r>
            <a:r>
              <a:rPr lang="ru-RU" b="1" dirty="0" smtClean="0"/>
              <a:t> </a:t>
            </a:r>
            <a:r>
              <a:rPr lang="ru-RU" b="1" dirty="0" err="1" smtClean="0"/>
              <a:t>възстановима</a:t>
            </a:r>
            <a:r>
              <a:rPr lang="ru-RU" b="1" dirty="0" smtClean="0"/>
              <a:t> </a:t>
            </a:r>
            <a:r>
              <a:rPr lang="ru-RU" b="1" dirty="0" err="1" smtClean="0"/>
              <a:t>стойност</a:t>
            </a:r>
            <a:r>
              <a:rPr lang="ru-RU" dirty="0" smtClean="0"/>
              <a:t>, </a:t>
            </a:r>
            <a:r>
              <a:rPr lang="ru-RU" b="1" i="1" u="sng" dirty="0" err="1" smtClean="0"/>
              <a:t>съответстваща</a:t>
            </a:r>
            <a:r>
              <a:rPr lang="ru-RU" b="1" i="1" u="sng" dirty="0" smtClean="0"/>
              <a:t> на </a:t>
            </a:r>
            <a:r>
              <a:rPr lang="ru-RU" b="1" i="1" u="sng" dirty="0" err="1" smtClean="0"/>
              <a:t>оставащия</a:t>
            </a:r>
            <a:r>
              <a:rPr lang="ru-RU" b="1" i="1" u="sng" dirty="0" smtClean="0"/>
              <a:t> полезен срок и потенциал на </a:t>
            </a:r>
            <a:r>
              <a:rPr lang="ru-RU" b="1" i="1" u="sng" dirty="0" err="1" smtClean="0"/>
              <a:t>икономическа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изгода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на</a:t>
            </a:r>
            <a:r>
              <a:rPr lang="ru-RU" b="1" i="1" u="sng" dirty="0" smtClean="0"/>
              <a:t> актива</a:t>
            </a:r>
            <a:r>
              <a:rPr lang="ru-RU" b="1" i="1" dirty="0" smtClean="0"/>
              <a:t>.</a:t>
            </a:r>
            <a:r>
              <a:rPr lang="ru-RU" dirty="0" smtClean="0"/>
              <a:t> </a:t>
            </a:r>
            <a:r>
              <a:rPr lang="bg-BG" dirty="0" err="1" smtClean="0"/>
              <a:t>Обезценка</a:t>
            </a:r>
            <a:r>
              <a:rPr lang="bg-BG" dirty="0" smtClean="0"/>
              <a:t> се отчита само тогава, когато е налице траен спад в цените, а не временни спадове и </a:t>
            </a:r>
            <a:r>
              <a:rPr lang="bg-BG" dirty="0" err="1" smtClean="0"/>
              <a:t>флуктуации</a:t>
            </a:r>
            <a:r>
              <a:rPr lang="bg-BG" dirty="0" smtClean="0"/>
              <a:t>. </a:t>
            </a:r>
            <a:r>
              <a:rPr lang="ru-RU" dirty="0" smtClean="0"/>
              <a:t>В случай, </a:t>
            </a:r>
            <a:r>
              <a:rPr lang="ru-RU" dirty="0" err="1" smtClean="0"/>
              <a:t>че</a:t>
            </a:r>
            <a:r>
              <a:rPr lang="ru-RU" dirty="0" smtClean="0"/>
              <a:t> е </a:t>
            </a:r>
            <a:r>
              <a:rPr lang="ru-RU" dirty="0" err="1" smtClean="0"/>
              <a:t>налице</a:t>
            </a:r>
            <a:r>
              <a:rPr lang="ru-RU" dirty="0" smtClean="0"/>
              <a:t> </a:t>
            </a:r>
            <a:r>
              <a:rPr lang="ru-RU" dirty="0" err="1" smtClean="0"/>
              <a:t>траен</a:t>
            </a:r>
            <a:r>
              <a:rPr lang="ru-RU" dirty="0" smtClean="0"/>
              <a:t> спад в цените на актива, се </a:t>
            </a:r>
            <a:r>
              <a:rPr lang="ru-RU" dirty="0" err="1" smtClean="0"/>
              <a:t>отчита</a:t>
            </a:r>
            <a:r>
              <a:rPr lang="ru-RU" dirty="0" smtClean="0"/>
              <a:t> </a:t>
            </a:r>
            <a:r>
              <a:rPr lang="ru-RU" dirty="0" err="1" smtClean="0"/>
              <a:t>обезценка</a:t>
            </a:r>
            <a:r>
              <a:rPr lang="ru-RU" dirty="0" smtClean="0"/>
              <a:t>, при </a:t>
            </a:r>
            <a:r>
              <a:rPr lang="ru-RU" dirty="0" err="1" smtClean="0"/>
              <a:t>което</a:t>
            </a:r>
            <a:r>
              <a:rPr lang="ru-RU" dirty="0" smtClean="0"/>
              <a:t> </a:t>
            </a:r>
            <a:r>
              <a:rPr lang="ru-RU" b="1" i="1" dirty="0" err="1" smtClean="0"/>
              <a:t>балансовата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стойност</a:t>
            </a:r>
            <a:r>
              <a:rPr lang="ru-RU" b="1" i="1" dirty="0" smtClean="0"/>
              <a:t> се </a:t>
            </a:r>
            <a:r>
              <a:rPr lang="ru-RU" b="1" i="1" dirty="0" err="1" smtClean="0"/>
              <a:t>коригира</a:t>
            </a:r>
            <a:r>
              <a:rPr lang="ru-RU" b="1" i="1" dirty="0" smtClean="0"/>
              <a:t> до размера на </a:t>
            </a:r>
            <a:r>
              <a:rPr lang="ru-RU" b="1" i="1" dirty="0" err="1" smtClean="0"/>
              <a:t>текущата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възстановима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стойност</a:t>
            </a:r>
            <a:r>
              <a:rPr lang="ru-RU" b="1" i="1" dirty="0" smtClean="0"/>
              <a:t> </a:t>
            </a:r>
            <a:r>
              <a:rPr lang="ru-RU" dirty="0" smtClean="0"/>
              <a:t>чрез </a:t>
            </a:r>
            <a:r>
              <a:rPr lang="ru-RU" dirty="0" err="1" smtClean="0"/>
              <a:t>използването</a:t>
            </a:r>
            <a:r>
              <a:rPr lang="ru-RU" dirty="0" smtClean="0"/>
              <a:t> на </a:t>
            </a:r>
            <a:r>
              <a:rPr lang="ru-RU" b="1" dirty="0" smtClean="0"/>
              <a:t>сметка 7801 </a:t>
            </a:r>
            <a:r>
              <a:rPr lang="ru-RU" i="1" dirty="0" smtClean="0"/>
              <a:t>„</a:t>
            </a:r>
            <a:r>
              <a:rPr lang="ru-RU" i="1" dirty="0" err="1" smtClean="0"/>
              <a:t>Преоценки</a:t>
            </a:r>
            <a:r>
              <a:rPr lang="ru-RU" i="1" dirty="0" smtClean="0"/>
              <a:t> на </a:t>
            </a:r>
            <a:r>
              <a:rPr lang="ru-RU" i="1" dirty="0" err="1" smtClean="0"/>
              <a:t>нефинансови</a:t>
            </a:r>
            <a:r>
              <a:rPr lang="ru-RU" i="1" dirty="0" smtClean="0"/>
              <a:t> </a:t>
            </a:r>
            <a:r>
              <a:rPr lang="ru-RU" i="1" dirty="0" err="1" smtClean="0"/>
              <a:t>дълготрайни</a:t>
            </a:r>
            <a:r>
              <a:rPr lang="ru-RU" i="1" dirty="0" smtClean="0"/>
              <a:t> </a:t>
            </a:r>
            <a:r>
              <a:rPr lang="ru-RU" i="1" dirty="0" err="1" smtClean="0"/>
              <a:t>активи</a:t>
            </a:r>
            <a:r>
              <a:rPr lang="ru-RU" i="1" dirty="0" smtClean="0"/>
              <a:t>“ </a:t>
            </a:r>
            <a:r>
              <a:rPr lang="ru-RU" dirty="0" smtClean="0"/>
              <a:t>от СБО.  </a:t>
            </a:r>
            <a:endParaRPr lang="bg-BG" dirty="0" smtClean="0"/>
          </a:p>
          <a:p>
            <a:pPr algn="just">
              <a:buNone/>
            </a:pPr>
            <a:r>
              <a:rPr lang="ru-RU" dirty="0" smtClean="0"/>
              <a:t>   </a:t>
            </a:r>
            <a:r>
              <a:rPr lang="bg-BG" b="1" dirty="0" err="1" smtClean="0"/>
              <a:t>Дт</a:t>
            </a:r>
            <a:r>
              <a:rPr lang="bg-BG" b="1" dirty="0" smtClean="0"/>
              <a:t> с/</a:t>
            </a:r>
            <a:r>
              <a:rPr lang="bg-BG" b="1" dirty="0" err="1" smtClean="0"/>
              <a:t>ка</a:t>
            </a:r>
            <a:r>
              <a:rPr lang="bg-BG" b="1" dirty="0" smtClean="0"/>
              <a:t> 7801/Кт с/</a:t>
            </a:r>
            <a:r>
              <a:rPr lang="bg-BG" b="1" dirty="0" err="1" smtClean="0"/>
              <a:t>ка</a:t>
            </a:r>
            <a:r>
              <a:rPr lang="bg-BG" b="1" dirty="0" smtClean="0"/>
              <a:t> от р. 2 </a:t>
            </a:r>
            <a:endParaRPr lang="bg-BG" dirty="0" smtClean="0"/>
          </a:p>
          <a:p>
            <a:pPr algn="just">
              <a:buNone/>
            </a:pPr>
            <a:r>
              <a:rPr lang="bg-BG" dirty="0" smtClean="0"/>
              <a:t> </a:t>
            </a:r>
          </a:p>
          <a:p>
            <a:pPr lvl="0" algn="just">
              <a:buNone/>
            </a:pPr>
            <a:r>
              <a:rPr lang="ru-RU" b="1" dirty="0" smtClean="0"/>
              <a:t>7. </a:t>
            </a:r>
            <a:r>
              <a:rPr lang="ru-RU" dirty="0" err="1" smtClean="0"/>
              <a:t>Операциите</a:t>
            </a:r>
            <a:r>
              <a:rPr lang="ru-RU" dirty="0" smtClean="0"/>
              <a:t>, </a:t>
            </a:r>
            <a:r>
              <a:rPr lang="ru-RU" dirty="0" err="1" smtClean="0"/>
              <a:t>свързани</a:t>
            </a:r>
            <a:r>
              <a:rPr lang="ru-RU" dirty="0" smtClean="0"/>
              <a:t> с </a:t>
            </a:r>
            <a:r>
              <a:rPr lang="ru-RU" dirty="0" err="1" smtClean="0"/>
              <a:t>отразяване</a:t>
            </a:r>
            <a:r>
              <a:rPr lang="ru-RU" dirty="0" smtClean="0"/>
              <a:t> на </a:t>
            </a:r>
            <a:r>
              <a:rPr lang="ru-RU" dirty="0" err="1" smtClean="0"/>
              <a:t>обезценката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нефинансови</a:t>
            </a:r>
            <a:r>
              <a:rPr lang="ru-RU" dirty="0" smtClean="0"/>
              <a:t> </a:t>
            </a:r>
            <a:r>
              <a:rPr lang="ru-RU" dirty="0" err="1" smtClean="0"/>
              <a:t>дълготрайни</a:t>
            </a:r>
            <a:r>
              <a:rPr lang="ru-RU" dirty="0" smtClean="0"/>
              <a:t> </a:t>
            </a:r>
            <a:r>
              <a:rPr lang="ru-RU" dirty="0" err="1" smtClean="0"/>
              <a:t>активи</a:t>
            </a:r>
            <a:r>
              <a:rPr lang="ru-RU" dirty="0" smtClean="0"/>
              <a:t>, се </a:t>
            </a:r>
            <a:r>
              <a:rPr lang="ru-RU" dirty="0" err="1" smtClean="0"/>
              <a:t>осчетоводяват</a:t>
            </a:r>
            <a:r>
              <a:rPr lang="ru-RU" dirty="0" smtClean="0"/>
              <a:t>/ </a:t>
            </a:r>
            <a:r>
              <a:rPr lang="ru-RU" dirty="0" err="1" smtClean="0"/>
              <a:t>отразяват</a:t>
            </a:r>
            <a:r>
              <a:rPr lang="ru-RU" dirty="0" smtClean="0"/>
              <a:t> в края на </a:t>
            </a:r>
            <a:r>
              <a:rPr lang="ru-RU" dirty="0" err="1" smtClean="0"/>
              <a:t>отчетния</a:t>
            </a:r>
            <a:r>
              <a:rPr lang="ru-RU" dirty="0" smtClean="0"/>
              <a:t> период </a:t>
            </a:r>
            <a:r>
              <a:rPr lang="ru-RU" dirty="0" err="1" smtClean="0"/>
              <a:t>във</a:t>
            </a:r>
            <a:r>
              <a:rPr lang="ru-RU" dirty="0" smtClean="0"/>
              <a:t> </a:t>
            </a:r>
            <a:r>
              <a:rPr lang="ru-RU" dirty="0" err="1" smtClean="0"/>
              <a:t>връзка</a:t>
            </a:r>
            <a:r>
              <a:rPr lang="ru-RU" dirty="0" smtClean="0"/>
              <a:t> </a:t>
            </a:r>
            <a:r>
              <a:rPr lang="ru-RU" dirty="0" err="1" smtClean="0"/>
              <a:t>със</a:t>
            </a:r>
            <a:r>
              <a:rPr lang="ru-RU" dirty="0" smtClean="0"/>
              <a:t> </a:t>
            </a:r>
            <a:r>
              <a:rPr lang="ru-RU" dirty="0" err="1" smtClean="0"/>
              <a:t>съставянето</a:t>
            </a:r>
            <a:r>
              <a:rPr lang="ru-RU" dirty="0" smtClean="0"/>
              <a:t> на ГФО, </a:t>
            </a:r>
            <a:r>
              <a:rPr lang="ru-RU" b="1" u="sng" dirty="0" smtClean="0"/>
              <a:t>след </a:t>
            </a:r>
            <a:r>
              <a:rPr lang="ru-RU" b="1" u="sng" dirty="0" err="1" smtClean="0"/>
              <a:t>текущото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начисляване</a:t>
            </a:r>
            <a:r>
              <a:rPr lang="ru-RU" b="1" u="sng" dirty="0" smtClean="0"/>
              <a:t> на </a:t>
            </a:r>
            <a:r>
              <a:rPr lang="ru-RU" b="1" u="sng" dirty="0" err="1" smtClean="0"/>
              <a:t>амортизациите</a:t>
            </a:r>
            <a:r>
              <a:rPr lang="ru-RU" b="1" u="sng" dirty="0" smtClean="0"/>
              <a:t> за м. </a:t>
            </a:r>
            <a:r>
              <a:rPr lang="ru-RU" b="1" u="sng" dirty="0" err="1" smtClean="0"/>
              <a:t>декември</a:t>
            </a:r>
            <a:r>
              <a:rPr lang="ru-RU" b="1" u="sng" dirty="0" smtClean="0"/>
              <a:t> за 2022 г</a:t>
            </a:r>
            <a:r>
              <a:rPr lang="ru-RU" u="sng" dirty="0" smtClean="0"/>
              <a:t>. </a:t>
            </a:r>
            <a:r>
              <a:rPr lang="ru-RU" dirty="0" smtClean="0"/>
              <a:t>по </a:t>
            </a:r>
            <a:r>
              <a:rPr lang="ru-RU" dirty="0" err="1" smtClean="0"/>
              <a:t>реда</a:t>
            </a:r>
            <a:r>
              <a:rPr lang="ru-RU" dirty="0" smtClean="0"/>
              <a:t> на ДДС № 05/2016 г. </a:t>
            </a:r>
            <a:endParaRPr lang="bg-BG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36</a:t>
            </a:fld>
            <a:endParaRPr lang="bg-BG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bg-BG" sz="2800" b="1" dirty="0" smtClean="0">
                <a:solidFill>
                  <a:srgbClr val="C00000"/>
                </a:solidFill>
              </a:rPr>
              <a:t>АКЦЕНТИ ПРИ ПРЕОЦЕНКА:</a:t>
            </a:r>
            <a:endParaRPr lang="bg-BG" sz="2800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bg-BG" b="1" i="1" dirty="0" smtClean="0"/>
              <a:t>Съгласно т. 16.21 от ДДС № 20 от 2004 г. на МФ, </a:t>
            </a:r>
            <a:r>
              <a:rPr lang="ru-RU" dirty="0" err="1" smtClean="0"/>
              <a:t>бюджетните</a:t>
            </a:r>
            <a:r>
              <a:rPr lang="ru-RU" dirty="0" smtClean="0"/>
              <a:t> предприятия </a:t>
            </a:r>
            <a:r>
              <a:rPr lang="ru-RU" dirty="0" err="1" smtClean="0"/>
              <a:t>извършат</a:t>
            </a:r>
            <a:r>
              <a:rPr lang="ru-RU" dirty="0" smtClean="0"/>
              <a:t> </a:t>
            </a:r>
            <a:r>
              <a:rPr lang="ru-RU" dirty="0" err="1" smtClean="0"/>
              <a:t>преглед</a:t>
            </a:r>
            <a:r>
              <a:rPr lang="ru-RU" dirty="0" smtClean="0"/>
              <a:t> на </a:t>
            </a:r>
            <a:r>
              <a:rPr lang="ru-RU" dirty="0" err="1" smtClean="0"/>
              <a:t>съществуващите</a:t>
            </a:r>
            <a:r>
              <a:rPr lang="ru-RU" dirty="0" smtClean="0"/>
              <a:t> </a:t>
            </a:r>
            <a:r>
              <a:rPr lang="ru-RU" dirty="0" err="1" smtClean="0"/>
              <a:t>счетоводни</a:t>
            </a:r>
            <a:r>
              <a:rPr lang="ru-RU" dirty="0" smtClean="0"/>
              <a:t> оценки на ДМА 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коригират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стойността</a:t>
            </a:r>
            <a:r>
              <a:rPr lang="ru-RU" b="1" i="1" dirty="0" smtClean="0"/>
              <a:t> им в </a:t>
            </a:r>
            <a:r>
              <a:rPr lang="ru-RU" b="1" i="1" dirty="0" err="1" smtClean="0"/>
              <a:t>случаите</a:t>
            </a:r>
            <a:r>
              <a:rPr lang="ru-RU" b="1" i="1" dirty="0" smtClean="0"/>
              <a:t> на </a:t>
            </a:r>
            <a:r>
              <a:rPr lang="ru-RU" b="1" i="1" u="sng" dirty="0" smtClean="0"/>
              <a:t>очевидно </a:t>
            </a:r>
            <a:r>
              <a:rPr lang="ru-RU" b="1" i="1" u="sng" dirty="0" err="1" smtClean="0"/>
              <a:t>нереално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занижени</a:t>
            </a:r>
            <a:r>
              <a:rPr lang="ru-RU" b="1" i="1" u="sng" dirty="0" smtClean="0"/>
              <a:t> или </a:t>
            </a:r>
            <a:r>
              <a:rPr lang="ru-RU" b="1" i="1" u="sng" dirty="0" err="1" smtClean="0"/>
              <a:t>завишени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балансови</a:t>
            </a:r>
            <a:r>
              <a:rPr lang="ru-RU" b="1" i="1" u="sng" dirty="0" smtClean="0"/>
              <a:t>  </a:t>
            </a:r>
            <a:r>
              <a:rPr lang="ru-RU" b="1" i="1" u="sng" dirty="0" err="1" smtClean="0"/>
              <a:t>стойности</a:t>
            </a:r>
            <a:r>
              <a:rPr lang="ru-RU" b="1" i="1" u="sng" dirty="0" smtClean="0"/>
              <a:t>, </a:t>
            </a:r>
            <a:r>
              <a:rPr lang="ru-RU" b="1" i="1" dirty="0" smtClean="0"/>
              <a:t>по </a:t>
            </a:r>
            <a:r>
              <a:rPr lang="ru-RU" b="1" i="1" dirty="0" err="1" smtClean="0"/>
              <a:t>които</a:t>
            </a:r>
            <a:r>
              <a:rPr lang="ru-RU" b="1" i="1" dirty="0" smtClean="0"/>
              <a:t> в момента се водят </a:t>
            </a:r>
            <a:r>
              <a:rPr lang="ru-RU" b="1" i="1" dirty="0" err="1" smtClean="0"/>
              <a:t>тези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активи</a:t>
            </a:r>
            <a:r>
              <a:rPr lang="ru-RU" b="1" i="1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Извършената</a:t>
            </a:r>
            <a:r>
              <a:rPr lang="ru-RU" dirty="0" smtClean="0"/>
              <a:t> </a:t>
            </a:r>
            <a:r>
              <a:rPr lang="ru-RU" dirty="0" err="1" smtClean="0"/>
              <a:t>корекция</a:t>
            </a:r>
            <a:r>
              <a:rPr lang="ru-RU" dirty="0" smtClean="0"/>
              <a:t> се </a:t>
            </a:r>
            <a:r>
              <a:rPr lang="ru-RU" dirty="0" err="1" smtClean="0"/>
              <a:t>осчетоводява</a:t>
            </a:r>
            <a:r>
              <a:rPr lang="ru-RU" dirty="0" smtClean="0"/>
              <a:t> </a:t>
            </a:r>
            <a:r>
              <a:rPr lang="ru-RU" dirty="0" err="1" smtClean="0"/>
              <a:t>като</a:t>
            </a:r>
            <a:r>
              <a:rPr lang="ru-RU" dirty="0" smtClean="0"/>
              <a:t> </a:t>
            </a:r>
            <a:r>
              <a:rPr lang="ru-RU" dirty="0" err="1" smtClean="0"/>
              <a:t>преоценка</a:t>
            </a:r>
            <a:r>
              <a:rPr lang="ru-RU" dirty="0" smtClean="0"/>
              <a:t> по </a:t>
            </a:r>
            <a:r>
              <a:rPr lang="ru-RU" dirty="0" err="1" smtClean="0"/>
              <a:t>съответните</a:t>
            </a:r>
            <a:r>
              <a:rPr lang="ru-RU" dirty="0" smtClean="0"/>
              <a:t> сметки от </a:t>
            </a:r>
            <a:r>
              <a:rPr lang="ru-RU" b="1" dirty="0" err="1" smtClean="0"/>
              <a:t>група</a:t>
            </a:r>
            <a:r>
              <a:rPr lang="ru-RU" b="1" dirty="0" smtClean="0"/>
              <a:t> 78. </a:t>
            </a:r>
            <a:endParaRPr lang="bg-BG" dirty="0" smtClean="0"/>
          </a:p>
          <a:p>
            <a:pPr algn="just">
              <a:buNone/>
            </a:pPr>
            <a:r>
              <a:rPr lang="ru-RU" dirty="0" err="1" smtClean="0"/>
              <a:t>Преоценките</a:t>
            </a:r>
            <a:r>
              <a:rPr lang="ru-RU" dirty="0" smtClean="0"/>
              <a:t> се </a:t>
            </a:r>
            <a:r>
              <a:rPr lang="ru-RU" dirty="0" err="1" smtClean="0"/>
              <a:t>изпълняват</a:t>
            </a:r>
            <a:r>
              <a:rPr lang="ru-RU" dirty="0" smtClean="0"/>
              <a:t> </a:t>
            </a:r>
            <a:r>
              <a:rPr lang="ru-RU" dirty="0" err="1" smtClean="0"/>
              <a:t>въз</a:t>
            </a:r>
            <a:r>
              <a:rPr lang="ru-RU" dirty="0" smtClean="0"/>
              <a:t> основа на </a:t>
            </a:r>
            <a:r>
              <a:rPr lang="ru-RU" b="1" u="sng" dirty="0" err="1" smtClean="0"/>
              <a:t>справедливите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стойности</a:t>
            </a:r>
            <a:r>
              <a:rPr lang="ru-RU" b="1" u="sng" dirty="0" smtClean="0"/>
              <a:t>,</a:t>
            </a:r>
            <a:r>
              <a:rPr lang="ru-RU" b="1" dirty="0" smtClean="0"/>
              <a:t> </a:t>
            </a:r>
            <a:r>
              <a:rPr lang="ru-RU" dirty="0" err="1" smtClean="0"/>
              <a:t>които</a:t>
            </a:r>
            <a:r>
              <a:rPr lang="ru-RU" dirty="0" smtClean="0"/>
              <a:t> се </a:t>
            </a:r>
            <a:r>
              <a:rPr lang="ru-RU" dirty="0" err="1" smtClean="0"/>
              <a:t>влияят</a:t>
            </a:r>
            <a:r>
              <a:rPr lang="ru-RU" dirty="0" smtClean="0"/>
              <a:t> от </a:t>
            </a:r>
            <a:r>
              <a:rPr lang="ru-RU" dirty="0" err="1" smtClean="0"/>
              <a:t>пазара</a:t>
            </a:r>
            <a:r>
              <a:rPr lang="ru-RU" dirty="0" smtClean="0"/>
              <a:t>. В </a:t>
            </a:r>
            <a:r>
              <a:rPr lang="ru-RU" dirty="0" err="1" smtClean="0"/>
              <a:t>зависимост</a:t>
            </a:r>
            <a:r>
              <a:rPr lang="ru-RU" dirty="0" smtClean="0"/>
              <a:t> от </a:t>
            </a:r>
            <a:r>
              <a:rPr lang="ru-RU" dirty="0" err="1" smtClean="0"/>
              <a:t>това</a:t>
            </a:r>
            <a:r>
              <a:rPr lang="ru-RU" dirty="0" smtClean="0"/>
              <a:t> дали </a:t>
            </a:r>
            <a:r>
              <a:rPr lang="ru-RU" dirty="0" err="1" smtClean="0"/>
              <a:t>балансовата</a:t>
            </a:r>
            <a:r>
              <a:rPr lang="ru-RU" dirty="0" smtClean="0"/>
              <a:t> </a:t>
            </a:r>
            <a:r>
              <a:rPr lang="ru-RU" dirty="0" err="1" smtClean="0"/>
              <a:t>стойност</a:t>
            </a:r>
            <a:r>
              <a:rPr lang="ru-RU" dirty="0" smtClean="0"/>
              <a:t> е </a:t>
            </a:r>
            <a:r>
              <a:rPr lang="ru-RU" dirty="0" err="1" smtClean="0"/>
              <a:t>по-висока</a:t>
            </a:r>
            <a:r>
              <a:rPr lang="ru-RU" dirty="0" smtClean="0"/>
              <a:t> или </a:t>
            </a:r>
            <a:r>
              <a:rPr lang="ru-RU" dirty="0" err="1" smtClean="0"/>
              <a:t>по-ниска</a:t>
            </a:r>
            <a:r>
              <a:rPr lang="ru-RU" dirty="0" smtClean="0"/>
              <a:t> от </a:t>
            </a:r>
            <a:r>
              <a:rPr lang="ru-RU" dirty="0" err="1" smtClean="0"/>
              <a:t>справедливата</a:t>
            </a:r>
            <a:r>
              <a:rPr lang="ru-RU" dirty="0" smtClean="0"/>
              <a:t> </a:t>
            </a:r>
            <a:r>
              <a:rPr lang="ru-RU" dirty="0" err="1" smtClean="0"/>
              <a:t>стойност</a:t>
            </a:r>
            <a:r>
              <a:rPr lang="ru-RU" dirty="0" smtClean="0"/>
              <a:t>, те </a:t>
            </a:r>
            <a:r>
              <a:rPr lang="ru-RU" dirty="0" err="1" smtClean="0"/>
              <a:t>могат</a:t>
            </a:r>
            <a:r>
              <a:rPr lang="ru-RU" dirty="0" smtClean="0"/>
              <a:t> да </a:t>
            </a:r>
            <a:r>
              <a:rPr lang="ru-RU" dirty="0" err="1" smtClean="0"/>
              <a:t>бъдат</a:t>
            </a:r>
            <a:r>
              <a:rPr lang="ru-RU" dirty="0" smtClean="0"/>
              <a:t> </a:t>
            </a:r>
            <a:r>
              <a:rPr lang="ru-RU" b="1" u="sng" dirty="0" err="1" smtClean="0"/>
              <a:t>подоценка</a:t>
            </a:r>
            <a:r>
              <a:rPr lang="ru-RU" b="1" u="sng" dirty="0" smtClean="0"/>
              <a:t> (</a:t>
            </a:r>
            <a:r>
              <a:rPr lang="bg-BG" b="1" u="sng" dirty="0" smtClean="0"/>
              <a:t>7801/2</a:t>
            </a:r>
            <a:r>
              <a:rPr lang="ru-RU" b="1" u="sng" dirty="0" smtClean="0"/>
              <a:t>) </a:t>
            </a:r>
            <a:r>
              <a:rPr lang="ru-RU" u="sng" dirty="0" smtClean="0"/>
              <a:t>или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надоценка</a:t>
            </a:r>
            <a:r>
              <a:rPr lang="ru-RU" b="1" u="sng" dirty="0" smtClean="0"/>
              <a:t> (</a:t>
            </a:r>
            <a:r>
              <a:rPr lang="bg-BG" b="1" u="sng" dirty="0" smtClean="0"/>
              <a:t>2/7801</a:t>
            </a:r>
            <a:r>
              <a:rPr lang="ru-RU" b="1" u="sng" dirty="0" smtClean="0"/>
              <a:t>). </a:t>
            </a:r>
            <a:r>
              <a:rPr lang="ru-RU" dirty="0" err="1" smtClean="0"/>
              <a:t>Преоценките</a:t>
            </a:r>
            <a:r>
              <a:rPr lang="ru-RU" dirty="0" smtClean="0"/>
              <a:t> </a:t>
            </a:r>
            <a:r>
              <a:rPr lang="ru-RU" b="1" dirty="0" smtClean="0"/>
              <a:t>не </a:t>
            </a:r>
            <a:r>
              <a:rPr lang="ru-RU" b="1" dirty="0" err="1" smtClean="0"/>
              <a:t>са</a:t>
            </a:r>
            <a:r>
              <a:rPr lang="ru-RU" b="1" dirty="0" smtClean="0"/>
              <a:t> </a:t>
            </a:r>
            <a:r>
              <a:rPr lang="ru-RU" dirty="0" err="1" smtClean="0"/>
              <a:t>задължителни</a:t>
            </a:r>
            <a:r>
              <a:rPr lang="ru-RU" dirty="0" smtClean="0"/>
              <a:t>. </a:t>
            </a:r>
          </a:p>
          <a:p>
            <a:pPr algn="just">
              <a:buNone/>
            </a:pPr>
            <a:r>
              <a:rPr lang="ru-RU" dirty="0" err="1" smtClean="0"/>
              <a:t>Извършват</a:t>
            </a:r>
            <a:r>
              <a:rPr lang="ru-RU" dirty="0" smtClean="0"/>
              <a:t> се по решение на </a:t>
            </a:r>
            <a:r>
              <a:rPr lang="ru-RU" dirty="0" err="1" smtClean="0"/>
              <a:t>ръководството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бюджетната</a:t>
            </a:r>
            <a:r>
              <a:rPr lang="ru-RU" dirty="0" smtClean="0"/>
              <a:t> организация и при </a:t>
            </a:r>
            <a:r>
              <a:rPr lang="ru-RU" dirty="0" err="1" smtClean="0"/>
              <a:t>утвърден</a:t>
            </a:r>
            <a:r>
              <a:rPr lang="ru-RU" dirty="0" smtClean="0"/>
              <a:t> подход в </a:t>
            </a:r>
            <a:r>
              <a:rPr lang="ru-RU" dirty="0" err="1" smtClean="0"/>
              <a:t>счетоводната</a:t>
            </a:r>
            <a:r>
              <a:rPr lang="ru-RU" dirty="0" smtClean="0"/>
              <a:t> политика. </a:t>
            </a:r>
            <a:endParaRPr lang="bg-BG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37</a:t>
            </a:fld>
            <a:endParaRPr lang="bg-BG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sz="2600" b="1" dirty="0" smtClean="0">
                <a:solidFill>
                  <a:srgbClr val="C00000"/>
                </a:solidFill>
              </a:rPr>
              <a:t>ПРАКТИЧЕСКИ СТЪПКИ:</a:t>
            </a:r>
            <a:endParaRPr lang="bg-BG" sz="26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bg-BG" dirty="0" smtClean="0"/>
              <a:t>1. Издаване на заповед за преглед за </a:t>
            </a:r>
            <a:r>
              <a:rPr lang="bg-BG" dirty="0" err="1" smtClean="0"/>
              <a:t>обезценка</a:t>
            </a:r>
            <a:r>
              <a:rPr lang="bg-BG" dirty="0" smtClean="0"/>
              <a:t>/преоценка на ДА - лица, длъжности, обхват, срокове до 31.12.</a:t>
            </a:r>
          </a:p>
          <a:p>
            <a:pPr>
              <a:buNone/>
            </a:pPr>
            <a:r>
              <a:rPr lang="bg-BG" dirty="0" smtClean="0"/>
              <a:t>2. Изготвяне на протокол  (по образец, утвърден в счетоводната политика) с колони:</a:t>
            </a:r>
          </a:p>
          <a:p>
            <a:pPr>
              <a:buNone/>
            </a:pPr>
            <a:r>
              <a:rPr lang="bg-BG" dirty="0" smtClean="0"/>
              <a:t>- балансова стойност;</a:t>
            </a:r>
          </a:p>
          <a:p>
            <a:pPr>
              <a:buNone/>
            </a:pPr>
            <a:r>
              <a:rPr lang="bg-BG" dirty="0" smtClean="0"/>
              <a:t>- текуща възстановима стойност;</a:t>
            </a:r>
          </a:p>
          <a:p>
            <a:pPr>
              <a:buNone/>
            </a:pPr>
            <a:r>
              <a:rPr lang="bg-BG" dirty="0" smtClean="0"/>
              <a:t>- разлика;</a:t>
            </a:r>
          </a:p>
          <a:p>
            <a:pPr>
              <a:buNone/>
            </a:pPr>
            <a:r>
              <a:rPr lang="bg-BG" dirty="0" smtClean="0"/>
              <a:t>3. Оформяне на всички реквизити в Протокола  и предложение до ръководителя за промяна на балансовата стойност. 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38</a:t>
            </a:fld>
            <a:endParaRPr lang="bg-BG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607223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lvl="0" algn="ctr">
              <a:buNone/>
            </a:pPr>
            <a:r>
              <a:rPr lang="bg-BG" b="1" u="sng" dirty="0" smtClean="0">
                <a:solidFill>
                  <a:srgbClr val="C00000"/>
                </a:solidFill>
              </a:rPr>
              <a:t>ПРОМЕНИ В АМОРТИЗАЦИОННИЯ ПЛАН</a:t>
            </a:r>
            <a:endParaRPr lang="bg-BG" u="sng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bg-BG" b="1" dirty="0" smtClean="0"/>
              <a:t>Наличие на събития съгласно т. 6.5 от СС 4 </a:t>
            </a:r>
            <a:r>
              <a:rPr lang="bg-BG" b="1" i="1" dirty="0" smtClean="0"/>
              <a:t>Отчитане на амортизации</a:t>
            </a:r>
            <a:r>
              <a:rPr lang="bg-BG" b="1" dirty="0" smtClean="0"/>
              <a:t>: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т. 6.5</a:t>
            </a:r>
            <a:r>
              <a:rPr lang="bg-BG" dirty="0" smtClean="0"/>
              <a:t>. Промени в отчитането на амортизациите се правят по изключение и могат да произтичат от:</a:t>
            </a:r>
          </a:p>
          <a:p>
            <a:pPr>
              <a:buNone/>
            </a:pPr>
            <a:r>
              <a:rPr lang="bg-BG" b="1" dirty="0" smtClean="0"/>
              <a:t>а)</a:t>
            </a:r>
            <a:r>
              <a:rPr lang="bg-BG" dirty="0" smtClean="0"/>
              <a:t> определяне на </a:t>
            </a:r>
            <a:r>
              <a:rPr lang="bg-BG" b="1" u="sng" dirty="0" smtClean="0"/>
              <a:t>нов метод </a:t>
            </a:r>
            <a:r>
              <a:rPr lang="bg-BG" dirty="0" smtClean="0"/>
              <a:t>за амортизация на група от сходни </a:t>
            </a:r>
            <a:r>
              <a:rPr lang="bg-BG" dirty="0" err="1" smtClean="0"/>
              <a:t>амортизируеми</a:t>
            </a:r>
            <a:r>
              <a:rPr lang="bg-BG" dirty="0" smtClean="0"/>
              <a:t> активи - при промяна в очаквания модел на икономическите ползи;</a:t>
            </a:r>
            <a:r>
              <a:rPr lang="bg-BG" b="1" dirty="0" smtClean="0"/>
              <a:t>               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б)</a:t>
            </a:r>
            <a:r>
              <a:rPr lang="bg-BG" dirty="0" smtClean="0"/>
              <a:t> определяне на </a:t>
            </a:r>
            <a:r>
              <a:rPr lang="bg-BG" b="1" u="sng" dirty="0" smtClean="0"/>
              <a:t>нов срок на годност </a:t>
            </a:r>
            <a:r>
              <a:rPr lang="bg-BG" dirty="0" smtClean="0"/>
              <a:t>- при промяна в параметрите, които предприятието е взело предвид при определяне на първоначалния срок на годност;</a:t>
            </a:r>
          </a:p>
          <a:p>
            <a:pPr>
              <a:buNone/>
            </a:pPr>
            <a:r>
              <a:rPr lang="bg-BG" b="1" dirty="0" smtClean="0"/>
              <a:t>в)</a:t>
            </a:r>
            <a:r>
              <a:rPr lang="bg-BG" dirty="0" smtClean="0"/>
              <a:t> </a:t>
            </a:r>
            <a:r>
              <a:rPr lang="bg-BG" b="1" u="sng" dirty="0" smtClean="0"/>
              <a:t>изменения</a:t>
            </a:r>
            <a:r>
              <a:rPr lang="bg-BG" u="sng" dirty="0" smtClean="0"/>
              <a:t> </a:t>
            </a:r>
            <a:r>
              <a:rPr lang="bg-BG" b="1" u="sng" dirty="0" smtClean="0"/>
              <a:t>в отчетната стойност </a:t>
            </a:r>
            <a:r>
              <a:rPr lang="bg-BG" dirty="0" smtClean="0"/>
              <a:t>на налични </a:t>
            </a:r>
            <a:r>
              <a:rPr lang="bg-BG" dirty="0" err="1" smtClean="0"/>
              <a:t>амортизируеми</a:t>
            </a:r>
            <a:r>
              <a:rPr lang="bg-BG" dirty="0" smtClean="0"/>
              <a:t> активи, които могат да бъдат:</a:t>
            </a:r>
          </a:p>
          <a:p>
            <a:pPr>
              <a:buNone/>
            </a:pPr>
            <a:r>
              <a:rPr lang="bg-BG" dirty="0" smtClean="0"/>
              <a:t>- </a:t>
            </a:r>
            <a:r>
              <a:rPr lang="bg-BG" b="1" dirty="0" smtClean="0"/>
              <a:t>увеличения на отчетната стойност </a:t>
            </a:r>
            <a:r>
              <a:rPr lang="bg-BG" dirty="0" smtClean="0"/>
              <a:t>от извършени от предприятието подобрения, и/или</a:t>
            </a:r>
          </a:p>
          <a:p>
            <a:pPr>
              <a:buNone/>
            </a:pPr>
            <a:r>
              <a:rPr lang="bg-BG" dirty="0" smtClean="0"/>
              <a:t>- </a:t>
            </a:r>
            <a:r>
              <a:rPr lang="bg-BG" b="1" dirty="0" smtClean="0"/>
              <a:t>увеличения или намаления на отчетната стойност </a:t>
            </a:r>
            <a:r>
              <a:rPr lang="bg-BG" dirty="0" smtClean="0"/>
              <a:t>по реда на друг счетоводен стандарт;</a:t>
            </a:r>
          </a:p>
          <a:p>
            <a:pPr>
              <a:buNone/>
            </a:pPr>
            <a:r>
              <a:rPr lang="bg-BG" b="1" dirty="0" smtClean="0"/>
              <a:t>г)</a:t>
            </a:r>
            <a:r>
              <a:rPr lang="bg-BG" dirty="0" smtClean="0"/>
              <a:t> определяне на </a:t>
            </a:r>
            <a:r>
              <a:rPr lang="bg-BG" b="1" u="sng" dirty="0" smtClean="0"/>
              <a:t>нова остатъчна стойност </a:t>
            </a:r>
            <a:r>
              <a:rPr lang="bg-BG" dirty="0" smtClean="0"/>
              <a:t>- при промяна в параметрите, които предприятието е взело предвид при определяне на първоначалната остатъчна стойност.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39</a:t>
            </a:fld>
            <a:endParaRPr lang="bg-BG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bg-BG" sz="2400" b="1" i="1" dirty="0" smtClean="0"/>
              <a:t>Втори въпрос</a:t>
            </a:r>
            <a:r>
              <a:rPr lang="bg-BG" sz="2400" b="1" dirty="0" smtClean="0"/>
              <a:t>, </a:t>
            </a:r>
            <a:r>
              <a:rPr lang="bg-BG" sz="2400" b="1" i="1" dirty="0" smtClean="0">
                <a:solidFill>
                  <a:srgbClr val="00B050"/>
                </a:solidFill>
              </a:rPr>
              <a:t>да се разбира  </a:t>
            </a:r>
            <a:r>
              <a:rPr lang="bg-BG" sz="2400" b="1" i="1" u="sng" dirty="0" smtClean="0">
                <a:solidFill>
                  <a:srgbClr val="00B050"/>
                </a:solidFill>
              </a:rPr>
              <a:t>начина на придобиване и основен ремонт </a:t>
            </a:r>
            <a:r>
              <a:rPr lang="bg-BG" sz="2400" b="1" i="1" dirty="0" smtClean="0">
                <a:solidFill>
                  <a:srgbClr val="00B050"/>
                </a:solidFill>
              </a:rPr>
              <a:t>на ДМА </a:t>
            </a: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bg-BG" sz="2400" dirty="0" smtClean="0">
                <a:solidFill>
                  <a:schemeClr val="tx1"/>
                </a:solidFill>
              </a:rPr>
              <a:t>чрез външен изпълнител и по стопански начин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r>
              <a:rPr lang="bg-BG" sz="2400" dirty="0" smtClean="0">
                <a:solidFill>
                  <a:schemeClr val="tx1"/>
                </a:solidFill>
              </a:rPr>
              <a:t>, като се съобразяват с осчетоводяването в съответствие с дадените указания от МФ. </a:t>
            </a:r>
          </a:p>
          <a:p>
            <a:pPr algn="just">
              <a:buNone/>
            </a:pPr>
            <a:endParaRPr lang="bg-BG" sz="2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400" b="1" i="1" dirty="0" smtClean="0"/>
              <a:t>Трети въпрос, </a:t>
            </a:r>
            <a:r>
              <a:rPr lang="bg-BG" sz="2400" dirty="0" smtClean="0"/>
              <a:t>някои </a:t>
            </a:r>
            <a:r>
              <a:rPr lang="bg-BG" sz="2400" b="1" u="sng" dirty="0" smtClean="0">
                <a:solidFill>
                  <a:srgbClr val="00B050"/>
                </a:solidFill>
              </a:rPr>
              <a:t>специфични особености</a:t>
            </a:r>
            <a:r>
              <a:rPr lang="bg-BG" sz="2400" b="1" i="1" u="sng" dirty="0" smtClean="0">
                <a:solidFill>
                  <a:srgbClr val="00B050"/>
                </a:solidFill>
              </a:rPr>
              <a:t> при счетоводното отчитане  </a:t>
            </a:r>
            <a:r>
              <a:rPr lang="bg-BG" sz="2400" dirty="0" smtClean="0"/>
              <a:t>на:</a:t>
            </a:r>
          </a:p>
          <a:p>
            <a:pPr lvl="0" algn="just">
              <a:buNone/>
            </a:pPr>
            <a:r>
              <a:rPr lang="bg-BG" sz="2400" dirty="0" smtClean="0"/>
              <a:t>	- компютърната конфигурация;</a:t>
            </a:r>
          </a:p>
          <a:p>
            <a:pPr lvl="0" algn="just">
              <a:buNone/>
            </a:pPr>
            <a:r>
              <a:rPr lang="bg-BG" sz="2400" dirty="0" smtClean="0"/>
              <a:t>	- закупените ДМА със значителна отстъпка;  </a:t>
            </a:r>
          </a:p>
          <a:p>
            <a:pPr lvl="0" algn="just">
              <a:buNone/>
            </a:pPr>
            <a:r>
              <a:rPr lang="bg-BG" sz="2400" dirty="0" smtClean="0"/>
              <a:t>	- отписването на активи, които не съществуват;</a:t>
            </a:r>
          </a:p>
          <a:p>
            <a:pPr lvl="0" algn="just">
              <a:buNone/>
            </a:pPr>
            <a:r>
              <a:rPr lang="bg-BG" sz="2400" dirty="0" smtClean="0"/>
              <a:t>	- </a:t>
            </a:r>
            <a:r>
              <a:rPr lang="bg-BG" sz="2400" dirty="0" err="1" smtClean="0"/>
              <a:t>заприходяване</a:t>
            </a:r>
            <a:r>
              <a:rPr lang="bg-BG" sz="2400" dirty="0" smtClean="0"/>
              <a:t> на активи, незаведени в предходен баланс; </a:t>
            </a:r>
          </a:p>
          <a:p>
            <a:pPr lvl="0" algn="just">
              <a:buNone/>
            </a:pPr>
            <a:r>
              <a:rPr lang="bg-BG" sz="2400" dirty="0" smtClean="0"/>
              <a:t>	- приходите от продажба на ДМА, отчитани  по сметките от гр. 22;</a:t>
            </a:r>
          </a:p>
          <a:p>
            <a:pPr lvl="0" algn="just">
              <a:buNone/>
            </a:pPr>
            <a:r>
              <a:rPr lang="bg-BG" sz="2400" dirty="0" smtClean="0"/>
              <a:t>	- ДМА, свързани със сигурността и отбраната;</a:t>
            </a:r>
          </a:p>
          <a:p>
            <a:pPr lvl="0" algn="just">
              <a:buNone/>
            </a:pPr>
            <a:r>
              <a:rPr lang="bg-BG" sz="2400" dirty="0" smtClean="0"/>
              <a:t>	-  отчитане на бюджетните показатели – ПАР, НВЗР, СФР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07223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bg-BG" i="1" dirty="0" smtClean="0"/>
              <a:t>Например:</a:t>
            </a:r>
            <a:endParaRPr lang="bg-BG" dirty="0" smtClean="0"/>
          </a:p>
          <a:p>
            <a:pPr>
              <a:buNone/>
            </a:pPr>
            <a:r>
              <a:rPr lang="bg-BG" dirty="0" smtClean="0"/>
              <a:t>В случай, че през годината е извършен основен ремонт </a:t>
            </a:r>
            <a:r>
              <a:rPr lang="bg-BG" b="1" dirty="0" smtClean="0"/>
              <a:t>(</a:t>
            </a:r>
            <a:r>
              <a:rPr lang="bg-BG" b="1" i="1" dirty="0" smtClean="0"/>
              <a:t>например</a:t>
            </a:r>
            <a:r>
              <a:rPr lang="bg-BG" b="1" dirty="0" smtClean="0"/>
              <a:t> </a:t>
            </a:r>
            <a:r>
              <a:rPr lang="bg-BG" b="1" i="1" dirty="0" smtClean="0"/>
              <a:t>през</a:t>
            </a:r>
            <a:r>
              <a:rPr lang="bg-BG" b="1" dirty="0" smtClean="0"/>
              <a:t> </a:t>
            </a:r>
            <a:r>
              <a:rPr lang="bg-BG" b="1" i="1" dirty="0" smtClean="0"/>
              <a:t>месец юни 2022 г.) </a:t>
            </a:r>
            <a:r>
              <a:rPr lang="bg-BG" dirty="0" smtClean="0"/>
              <a:t>от месец юли 2022 г. се прави промяна в амортизационния план. </a:t>
            </a:r>
          </a:p>
          <a:p>
            <a:pPr>
              <a:buNone/>
            </a:pPr>
            <a:r>
              <a:rPr lang="bg-BG" dirty="0" smtClean="0"/>
              <a:t>С цел математическа точност на изчисленията в годишната амортизационна квота, се прилага следната спомагателна таблица, като една година (12 месеца) се приравнява на коефициент единица. Индивидуалният </a:t>
            </a:r>
            <a:r>
              <a:rPr lang="bg-BG" dirty="0" err="1" smtClean="0"/>
              <a:t>амортизационнен</a:t>
            </a:r>
            <a:r>
              <a:rPr lang="bg-BG" dirty="0" smtClean="0"/>
              <a:t> план на актива се отразява на две позиции в амортизационния план – до промяната и след промяната. По този начин след изтичане на срока на годност балансовата стойност на актива ще бъде равна на остатъчната стойност.</a:t>
            </a:r>
          </a:p>
          <a:p>
            <a:pPr>
              <a:buNone/>
            </a:pPr>
            <a:r>
              <a:rPr lang="bg-BG" dirty="0" smtClean="0"/>
              <a:t>      12 месеца = 1</a:t>
            </a:r>
          </a:p>
          <a:p>
            <a:pPr>
              <a:buNone/>
            </a:pPr>
            <a:r>
              <a:rPr lang="bg-BG" dirty="0" smtClean="0"/>
              <a:t>	11 месеца = 11:12 = 0,92</a:t>
            </a:r>
          </a:p>
          <a:p>
            <a:pPr lvl="0">
              <a:buNone/>
            </a:pPr>
            <a:r>
              <a:rPr lang="bg-BG" dirty="0" smtClean="0"/>
              <a:t>	10 месеца = 10:12 = 0,83</a:t>
            </a:r>
          </a:p>
          <a:p>
            <a:pPr lvl="0">
              <a:buNone/>
            </a:pPr>
            <a:r>
              <a:rPr lang="bg-BG" dirty="0" smtClean="0"/>
              <a:t>	9 месеца = 9:12 = 0,75</a:t>
            </a:r>
          </a:p>
          <a:p>
            <a:pPr lvl="0">
              <a:buNone/>
            </a:pPr>
            <a:r>
              <a:rPr lang="bg-BG" dirty="0" smtClean="0"/>
              <a:t>	8 месеца = 8:12 = 0,67</a:t>
            </a:r>
          </a:p>
          <a:p>
            <a:pPr>
              <a:buNone/>
            </a:pPr>
            <a:r>
              <a:rPr lang="bg-BG" dirty="0" smtClean="0"/>
              <a:t>     7 месеца = 7:12 = 0,58</a:t>
            </a:r>
          </a:p>
          <a:p>
            <a:pPr>
              <a:buNone/>
            </a:pPr>
            <a:r>
              <a:rPr lang="bg-BG" b="1" dirty="0" smtClean="0"/>
              <a:t>	6 месеца = 6:12 = 0,50</a:t>
            </a:r>
            <a:r>
              <a:rPr lang="bg-BG" dirty="0" smtClean="0"/>
              <a:t> </a:t>
            </a:r>
          </a:p>
          <a:p>
            <a:pPr>
              <a:buNone/>
            </a:pPr>
            <a:r>
              <a:rPr lang="bg-BG" dirty="0" smtClean="0"/>
              <a:t>	5 месеца = 5:12 = 0,42</a:t>
            </a:r>
          </a:p>
          <a:p>
            <a:pPr>
              <a:buNone/>
            </a:pPr>
            <a:r>
              <a:rPr lang="bg-BG" dirty="0" smtClean="0"/>
              <a:t>	4 месеца = 4:12 = 0,33</a:t>
            </a:r>
          </a:p>
          <a:p>
            <a:pPr>
              <a:buNone/>
            </a:pPr>
            <a:r>
              <a:rPr lang="bg-BG" dirty="0" smtClean="0"/>
              <a:t>	3 месеца = 3:12 = 0,25</a:t>
            </a:r>
          </a:p>
          <a:p>
            <a:pPr>
              <a:buNone/>
            </a:pPr>
            <a:r>
              <a:rPr lang="bg-BG" dirty="0" smtClean="0"/>
              <a:t>	2 месеца = 2:12 = 0,17</a:t>
            </a:r>
          </a:p>
          <a:p>
            <a:pPr>
              <a:buNone/>
            </a:pPr>
            <a:r>
              <a:rPr lang="bg-BG" dirty="0" smtClean="0"/>
              <a:t>       1 месец = 1:12 = 0,08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40</a:t>
            </a:fld>
            <a:endParaRPr lang="bg-BG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607223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bg-BG" b="1" i="1" dirty="0" smtClean="0">
                <a:solidFill>
                  <a:srgbClr val="C00000"/>
                </a:solidFill>
              </a:rPr>
              <a:t>Важни правила за амортизацията</a:t>
            </a:r>
            <a:r>
              <a:rPr lang="bg-BG" b="1" i="1" dirty="0" smtClean="0"/>
              <a:t>:</a:t>
            </a:r>
            <a:endParaRPr lang="bg-BG" dirty="0" smtClean="0"/>
          </a:p>
          <a:p>
            <a:pPr marL="514350" indent="-514350">
              <a:buNone/>
            </a:pPr>
            <a:r>
              <a:rPr lang="bg-BG" dirty="0" smtClean="0"/>
              <a:t>1. Отчетната с/</a:t>
            </a:r>
            <a:r>
              <a:rPr lang="bg-BG" dirty="0" err="1" smtClean="0"/>
              <a:t>ст</a:t>
            </a:r>
            <a:r>
              <a:rPr lang="bg-BG" dirty="0" smtClean="0"/>
              <a:t> минус </a:t>
            </a:r>
            <a:r>
              <a:rPr lang="bg-BG" dirty="0" err="1" smtClean="0"/>
              <a:t>остат</a:t>
            </a:r>
            <a:r>
              <a:rPr lang="bg-BG" dirty="0" smtClean="0"/>
              <a:t>. с/</a:t>
            </a:r>
            <a:r>
              <a:rPr lang="bg-BG" dirty="0" err="1" smtClean="0"/>
              <a:t>ст</a:t>
            </a:r>
            <a:r>
              <a:rPr lang="bg-BG" dirty="0" smtClean="0"/>
              <a:t> е равна на </a:t>
            </a:r>
            <a:r>
              <a:rPr lang="bg-BG" dirty="0" err="1" smtClean="0"/>
              <a:t>амортизируемата</a:t>
            </a:r>
            <a:r>
              <a:rPr lang="bg-BG" dirty="0" smtClean="0"/>
              <a:t> с/</a:t>
            </a:r>
            <a:r>
              <a:rPr lang="bg-BG" dirty="0" err="1" smtClean="0"/>
              <a:t>ст</a:t>
            </a:r>
            <a:r>
              <a:rPr lang="bg-BG" dirty="0" smtClean="0"/>
              <a:t>;</a:t>
            </a:r>
          </a:p>
          <a:p>
            <a:pPr marL="514350" indent="-514350">
              <a:buNone/>
            </a:pPr>
            <a:r>
              <a:rPr lang="bg-BG" dirty="0" smtClean="0"/>
              <a:t>2. Отчетната с/</a:t>
            </a:r>
            <a:r>
              <a:rPr lang="bg-BG" dirty="0" err="1" smtClean="0"/>
              <a:t>ст</a:t>
            </a:r>
            <a:r>
              <a:rPr lang="bg-BG" dirty="0" smtClean="0"/>
              <a:t> минус акумулираната </a:t>
            </a:r>
            <a:r>
              <a:rPr lang="bg-BG" dirty="0" err="1" smtClean="0"/>
              <a:t>амортиз</a:t>
            </a:r>
            <a:r>
              <a:rPr lang="bg-BG" dirty="0" smtClean="0"/>
              <a:t>. е равна на баланс. с/</a:t>
            </a:r>
            <a:r>
              <a:rPr lang="bg-BG" dirty="0" err="1" smtClean="0"/>
              <a:t>ст</a:t>
            </a:r>
            <a:r>
              <a:rPr lang="bg-BG" dirty="0" smtClean="0"/>
              <a:t>; </a:t>
            </a:r>
          </a:p>
          <a:p>
            <a:pPr marL="514350" indent="-514350">
              <a:buNone/>
            </a:pPr>
            <a:r>
              <a:rPr lang="bg-BG" dirty="0" smtClean="0"/>
              <a:t>3. Размер на значителност, утвърден в </a:t>
            </a:r>
            <a:r>
              <a:rPr lang="bg-BG" dirty="0" err="1" smtClean="0"/>
              <a:t>амортизац</a:t>
            </a:r>
            <a:r>
              <a:rPr lang="bg-BG" dirty="0" smtClean="0"/>
              <a:t>. политика.</a:t>
            </a:r>
          </a:p>
          <a:p>
            <a:pPr marL="514350" indent="-514350">
              <a:buNone/>
            </a:pPr>
            <a:r>
              <a:rPr lang="bg-BG" dirty="0" smtClean="0"/>
              <a:t>4. Балансовата с/</a:t>
            </a:r>
            <a:r>
              <a:rPr lang="bg-BG" dirty="0" err="1" smtClean="0"/>
              <a:t>ст</a:t>
            </a:r>
            <a:r>
              <a:rPr lang="bg-BG" dirty="0" smtClean="0"/>
              <a:t> не може да е по-малка от остатъчната с/ст.</a:t>
            </a:r>
          </a:p>
          <a:p>
            <a:pPr marL="514350" indent="-514350">
              <a:buNone/>
            </a:pPr>
            <a:r>
              <a:rPr lang="bg-BG" dirty="0" smtClean="0"/>
              <a:t>5. </a:t>
            </a:r>
            <a:r>
              <a:rPr lang="bg-BG" dirty="0" err="1" smtClean="0"/>
              <a:t>Акумулир</a:t>
            </a:r>
            <a:r>
              <a:rPr lang="bg-BG" dirty="0" smtClean="0"/>
              <a:t>. амортизация (гр. 24) е до размера на </a:t>
            </a:r>
            <a:r>
              <a:rPr lang="bg-BG" dirty="0" err="1" smtClean="0"/>
              <a:t>амортизир</a:t>
            </a:r>
            <a:r>
              <a:rPr lang="bg-BG" dirty="0" smtClean="0"/>
              <a:t>. с/</a:t>
            </a:r>
            <a:r>
              <a:rPr lang="bg-BG" dirty="0" err="1" smtClean="0"/>
              <a:t>ст</a:t>
            </a:r>
            <a:r>
              <a:rPr lang="bg-BG" dirty="0" smtClean="0"/>
              <a:t>;</a:t>
            </a:r>
          </a:p>
          <a:p>
            <a:pPr marL="514350" indent="-514350">
              <a:buNone/>
            </a:pPr>
            <a:r>
              <a:rPr lang="bg-BG" dirty="0" smtClean="0"/>
              <a:t>6. ГАК е равна на подгрупа 603 </a:t>
            </a:r>
            <a:r>
              <a:rPr lang="bg-BG" i="1" dirty="0" smtClean="0"/>
              <a:t>Разходи за амортизация</a:t>
            </a:r>
          </a:p>
          <a:p>
            <a:pPr>
              <a:buNone/>
            </a:pPr>
            <a:r>
              <a:rPr lang="bg-BG" b="1" dirty="0" smtClean="0"/>
              <a:t>7. Амортизационен план </a:t>
            </a:r>
            <a:r>
              <a:rPr lang="bg-BG" dirty="0" smtClean="0"/>
              <a:t>– гъвкав, променящ се при наличие на събития по т. 6.5 от НСС 4.</a:t>
            </a:r>
          </a:p>
          <a:p>
            <a:pPr>
              <a:buNone/>
            </a:pPr>
            <a:r>
              <a:rPr lang="bg-BG" b="1" i="1" dirty="0" smtClean="0"/>
              <a:t>	Важно! </a:t>
            </a:r>
            <a:endParaRPr lang="bg-BG" dirty="0" smtClean="0"/>
          </a:p>
          <a:p>
            <a:pPr>
              <a:buNone/>
            </a:pPr>
            <a:r>
              <a:rPr lang="bg-BG" b="1" dirty="0" smtClean="0"/>
              <a:t>8. При установена грешка същата изправя</a:t>
            </a:r>
            <a:r>
              <a:rPr lang="bg-BG" dirty="0" smtClean="0"/>
              <a:t> съгласно </a:t>
            </a:r>
            <a:r>
              <a:rPr lang="bg-BG" b="1" dirty="0" smtClean="0"/>
              <a:t>т. 8.9 </a:t>
            </a:r>
            <a:r>
              <a:rPr lang="bg-BG" dirty="0" smtClean="0"/>
              <a:t>от ДДС № 20 от 2004 г. чрез сметките от </a:t>
            </a:r>
            <a:r>
              <a:rPr lang="bg-BG" b="1" dirty="0" smtClean="0"/>
              <a:t>гр. 69 и 79 (6992/24; </a:t>
            </a:r>
            <a:r>
              <a:rPr lang="bg-BG" b="1" dirty="0" err="1" smtClean="0"/>
              <a:t>24</a:t>
            </a:r>
            <a:r>
              <a:rPr lang="bg-BG" b="1" dirty="0" smtClean="0"/>
              <a:t>/7992).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41</a:t>
            </a:fld>
            <a:endParaRPr lang="bg-BG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23728" y="2704"/>
            <a:ext cx="5934348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43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ДИСКУСИЯ</a:t>
            </a:r>
            <a:endParaRPr lang="en-US" sz="4300" dirty="0"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868" y="1844824"/>
            <a:ext cx="5618500" cy="371928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220267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78647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bg-BG" b="1" i="1" dirty="0" smtClean="0"/>
              <a:t>Четвърти въпрос, </a:t>
            </a:r>
            <a:r>
              <a:rPr lang="bg-BG" dirty="0" smtClean="0"/>
              <a:t>относно </a:t>
            </a:r>
            <a:r>
              <a:rPr lang="bg-BG" i="1" dirty="0" smtClean="0"/>
              <a:t> </a:t>
            </a:r>
            <a:r>
              <a:rPr lang="bg-BG" b="1" i="1" u="sng" dirty="0" smtClean="0">
                <a:solidFill>
                  <a:srgbClr val="00B050"/>
                </a:solidFill>
              </a:rPr>
              <a:t>класификацията</a:t>
            </a:r>
            <a:r>
              <a:rPr lang="bg-BG" b="1" i="1" dirty="0" smtClean="0">
                <a:solidFill>
                  <a:srgbClr val="00B050"/>
                </a:solidFill>
              </a:rPr>
              <a:t> </a:t>
            </a:r>
            <a:r>
              <a:rPr lang="bg-BG" dirty="0" smtClean="0"/>
              <a:t>на някои  класове ДМА.</a:t>
            </a:r>
          </a:p>
          <a:p>
            <a:pPr algn="just">
              <a:buNone/>
            </a:pPr>
            <a:endParaRPr lang="bg-BG" dirty="0" smtClean="0"/>
          </a:p>
          <a:p>
            <a:pPr algn="just">
              <a:buNone/>
            </a:pPr>
            <a:r>
              <a:rPr lang="bg-BG" b="1" i="1" dirty="0" smtClean="0"/>
              <a:t>Пети въпрос, </a:t>
            </a:r>
            <a:r>
              <a:rPr lang="bg-BG" dirty="0" smtClean="0"/>
              <a:t>относно</a:t>
            </a:r>
            <a:r>
              <a:rPr lang="bg-BG" i="1" dirty="0" smtClean="0"/>
              <a:t> </a:t>
            </a:r>
            <a:r>
              <a:rPr lang="bg-BG" dirty="0" smtClean="0"/>
              <a:t>разбирането на  </a:t>
            </a:r>
            <a:r>
              <a:rPr lang="bg-BG" b="1" i="1" u="sng" dirty="0" err="1" smtClean="0">
                <a:solidFill>
                  <a:srgbClr val="00B050"/>
                </a:solidFill>
              </a:rPr>
              <a:t>обезценката</a:t>
            </a:r>
            <a:r>
              <a:rPr lang="bg-BG" b="1" i="1" u="sng" dirty="0" smtClean="0">
                <a:solidFill>
                  <a:srgbClr val="00B050"/>
                </a:solidFill>
              </a:rPr>
              <a:t>  и преоценката </a:t>
            </a:r>
            <a:r>
              <a:rPr lang="bg-BG" dirty="0" smtClean="0"/>
              <a:t>на ДМА.</a:t>
            </a:r>
          </a:p>
          <a:p>
            <a:pPr algn="just">
              <a:buNone/>
            </a:pPr>
            <a:endParaRPr lang="bg-BG" dirty="0" smtClean="0"/>
          </a:p>
          <a:p>
            <a:pPr algn="just">
              <a:buNone/>
            </a:pPr>
            <a:r>
              <a:rPr lang="bg-BG" b="1" i="1" dirty="0" smtClean="0"/>
              <a:t>Шести въпрос</a:t>
            </a:r>
            <a:r>
              <a:rPr lang="bg-BG" b="1" dirty="0" smtClean="0"/>
              <a:t>, </a:t>
            </a:r>
            <a:r>
              <a:rPr lang="bg-BG" dirty="0" smtClean="0"/>
              <a:t>относно отчитането на </a:t>
            </a:r>
            <a:r>
              <a:rPr lang="bg-BG" b="1" i="1" u="sng" dirty="0" smtClean="0">
                <a:solidFill>
                  <a:srgbClr val="00B050"/>
                </a:solidFill>
              </a:rPr>
              <a:t>промените в амортизационния план.</a:t>
            </a:r>
            <a:endParaRPr lang="bg-BG" i="1" u="sng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3579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ctr">
              <a:buNone/>
            </a:pPr>
            <a:r>
              <a:rPr lang="bg-BG" b="1" dirty="0" smtClean="0"/>
              <a:t>	</a:t>
            </a:r>
            <a:r>
              <a:rPr lang="bg-BG" b="1" dirty="0" smtClean="0">
                <a:solidFill>
                  <a:srgbClr val="C00000"/>
                </a:solidFill>
              </a:rPr>
              <a:t>ПРИДОБИВАНЕ НА ДМА</a:t>
            </a:r>
            <a:endParaRPr lang="bg-BG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bg-BG" dirty="0" smtClean="0"/>
              <a:t>    	</a:t>
            </a:r>
            <a:r>
              <a:rPr lang="bg-BG" sz="2600" dirty="0" smtClean="0"/>
              <a:t>ДМА се оценяват и осчетоводяват при тяхното </a:t>
            </a:r>
            <a:r>
              <a:rPr lang="bg-BG" sz="2400" b="1" i="1" dirty="0" smtClean="0"/>
              <a:t>придобиване или възникване </a:t>
            </a:r>
            <a:r>
              <a:rPr lang="bg-BG" sz="2400" dirty="0" smtClean="0"/>
              <a:t>по:</a:t>
            </a:r>
          </a:p>
          <a:p>
            <a:pPr algn="just">
              <a:buNone/>
            </a:pPr>
            <a:r>
              <a:rPr lang="bg-BG" sz="2400" b="1" i="1" dirty="0" smtClean="0">
                <a:solidFill>
                  <a:srgbClr val="FF0000"/>
                </a:solidFill>
              </a:rPr>
              <a:t>	- цената на придобиване;</a:t>
            </a:r>
          </a:p>
          <a:p>
            <a:pPr algn="just">
              <a:buNone/>
            </a:pPr>
            <a:r>
              <a:rPr lang="bg-BG" sz="2400" b="1" i="1" dirty="0" smtClean="0">
                <a:solidFill>
                  <a:srgbClr val="FF0000"/>
                </a:solidFill>
              </a:rPr>
              <a:t>     - себестойността;</a:t>
            </a:r>
          </a:p>
          <a:p>
            <a:pPr algn="just">
              <a:buNone/>
            </a:pPr>
            <a:r>
              <a:rPr lang="bg-BG" sz="2400" b="1" i="1" dirty="0" smtClean="0">
                <a:solidFill>
                  <a:srgbClr val="FF0000"/>
                </a:solidFill>
              </a:rPr>
              <a:t>     - справедливата цена</a:t>
            </a:r>
            <a:r>
              <a:rPr lang="bg-BG" sz="2400" b="1" i="1" dirty="0" smtClean="0"/>
              <a:t>,</a:t>
            </a:r>
            <a:r>
              <a:rPr lang="bg-BG" sz="2400" dirty="0" smtClean="0"/>
              <a:t> в съответствие с приложимите счетоводни стандарти и указанията на МФ, дадени в ДДС № 20 от 2004 г. и ДДС № 14 от 2013 г.</a:t>
            </a:r>
          </a:p>
          <a:p>
            <a:pPr algn="just">
              <a:buNone/>
            </a:pPr>
            <a:r>
              <a:rPr lang="bg-BG" sz="2400" dirty="0" smtClean="0"/>
              <a:t> </a:t>
            </a:r>
          </a:p>
          <a:p>
            <a:pPr algn="just">
              <a:buNone/>
            </a:pPr>
            <a:r>
              <a:rPr lang="bg-BG" sz="2600" dirty="0" smtClean="0"/>
              <a:t> 	       </a:t>
            </a:r>
            <a:r>
              <a:rPr lang="bg-BG" sz="2400" b="1" dirty="0" smtClean="0">
                <a:solidFill>
                  <a:srgbClr val="0070C0"/>
                </a:solidFill>
              </a:rPr>
              <a:t>а)</a:t>
            </a:r>
            <a:r>
              <a:rPr lang="bg-BG" sz="2400" dirty="0" smtClean="0">
                <a:solidFill>
                  <a:srgbClr val="0070C0"/>
                </a:solidFill>
              </a:rPr>
              <a:t> </a:t>
            </a:r>
            <a:r>
              <a:rPr lang="bg-BG" sz="2400" b="1" dirty="0" smtClean="0">
                <a:solidFill>
                  <a:srgbClr val="0070C0"/>
                </a:solidFill>
              </a:rPr>
              <a:t>ПО ЦЕНА НА ПРИДОБИВАНЕ</a:t>
            </a:r>
            <a:r>
              <a:rPr lang="bg-BG" sz="2400" dirty="0" smtClean="0">
                <a:solidFill>
                  <a:srgbClr val="0070C0"/>
                </a:solidFill>
              </a:rPr>
              <a:t> </a:t>
            </a:r>
          </a:p>
          <a:p>
            <a:pPr algn="just">
              <a:buNone/>
            </a:pPr>
            <a:r>
              <a:rPr lang="bg-BG" sz="2400" i="1" dirty="0" smtClean="0"/>
              <a:t>     	</a:t>
            </a:r>
            <a:r>
              <a:rPr lang="bg-BG" sz="2400" b="1" i="1" dirty="0" smtClean="0"/>
              <a:t>Цената на придобиване</a:t>
            </a:r>
            <a:r>
              <a:rPr lang="bg-BG" sz="2400" b="1" dirty="0" smtClean="0"/>
              <a:t> </a:t>
            </a:r>
            <a:r>
              <a:rPr lang="bg-BG" sz="2400" dirty="0" smtClean="0"/>
              <a:t>е </a:t>
            </a:r>
            <a:r>
              <a:rPr lang="bg-BG" sz="2400" b="1" i="1" dirty="0" smtClean="0"/>
              <a:t>покупната цена плюс всички преки разходи</a:t>
            </a:r>
            <a:r>
              <a:rPr lang="bg-BG" sz="2400" dirty="0" smtClean="0"/>
              <a:t> по привеждане на актива във вид, готов за използване.</a:t>
            </a:r>
            <a:r>
              <a:rPr lang="bg-BG" sz="2400" b="1" dirty="0" smtClean="0"/>
              <a:t> </a:t>
            </a:r>
            <a:endParaRPr lang="bg-B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6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bg-BG" b="1" dirty="0" smtClean="0"/>
              <a:t>	</a:t>
            </a:r>
            <a:r>
              <a:rPr lang="bg-BG" b="1" u="sng" dirty="0" smtClean="0">
                <a:solidFill>
                  <a:srgbClr val="0070C0"/>
                </a:solidFill>
              </a:rPr>
              <a:t>Преките разходи</a:t>
            </a:r>
            <a:r>
              <a:rPr lang="bg-BG" b="1" dirty="0" smtClean="0">
                <a:solidFill>
                  <a:srgbClr val="0070C0"/>
                </a:solidFill>
              </a:rPr>
              <a:t> </a:t>
            </a:r>
            <a:r>
              <a:rPr lang="bg-BG" b="1" dirty="0" smtClean="0"/>
              <a:t>са регламентирани в т. 4.1</a:t>
            </a:r>
            <a:r>
              <a:rPr lang="bg-BG" dirty="0" smtClean="0"/>
              <a:t> </a:t>
            </a:r>
            <a:r>
              <a:rPr lang="bg-BG" b="1" dirty="0" smtClean="0"/>
              <a:t>ОТ СС 16 </a:t>
            </a:r>
            <a:r>
              <a:rPr lang="bg-BG" i="1" dirty="0" smtClean="0"/>
              <a:t>Дълготрайни материални активи</a:t>
            </a:r>
            <a:r>
              <a:rPr lang="bg-BG" dirty="0" smtClean="0"/>
              <a:t>. Това са разходите, които са необходими за привеждане на актива в работно състояние. Те са:</a:t>
            </a:r>
          </a:p>
          <a:p>
            <a:pPr lvl="0" algn="just">
              <a:buNone/>
            </a:pPr>
            <a:r>
              <a:rPr lang="bg-BG" dirty="0" smtClean="0"/>
              <a:t>- разходи за</a:t>
            </a:r>
            <a:r>
              <a:rPr lang="bg-BG" b="1" dirty="0" smtClean="0"/>
              <a:t> подготовка </a:t>
            </a:r>
            <a:r>
              <a:rPr lang="bg-BG" dirty="0" smtClean="0"/>
              <a:t>на обекта (на терена), където ще се използва активът;</a:t>
            </a:r>
          </a:p>
          <a:p>
            <a:pPr algn="just">
              <a:buNone/>
            </a:pPr>
            <a:r>
              <a:rPr lang="bg-BG" b="1" dirty="0" smtClean="0"/>
              <a:t> - </a:t>
            </a:r>
            <a:r>
              <a:rPr lang="bg-BG" dirty="0" smtClean="0"/>
              <a:t>разходи за </a:t>
            </a:r>
            <a:r>
              <a:rPr lang="bg-BG" b="1" dirty="0" smtClean="0"/>
              <a:t>първоначална доставка и обработка;</a:t>
            </a:r>
            <a:endParaRPr lang="bg-BG" dirty="0" smtClean="0"/>
          </a:p>
          <a:p>
            <a:pPr lvl="0" algn="just">
              <a:buNone/>
            </a:pPr>
            <a:r>
              <a:rPr lang="bg-BG" dirty="0" smtClean="0"/>
              <a:t>- разходи за </a:t>
            </a:r>
            <a:r>
              <a:rPr lang="bg-BG" b="1" dirty="0" smtClean="0"/>
              <a:t>монтаж</a:t>
            </a:r>
            <a:r>
              <a:rPr lang="bg-BG" u="sng" dirty="0" smtClean="0"/>
              <a:t>,</a:t>
            </a:r>
            <a:r>
              <a:rPr lang="bg-BG" dirty="0" smtClean="0"/>
              <a:t> включително направените през контролните и </a:t>
            </a:r>
            <a:r>
              <a:rPr lang="bg-BG" dirty="0" err="1" smtClean="0"/>
              <a:t>предпусковите</a:t>
            </a:r>
            <a:r>
              <a:rPr lang="bg-BG" dirty="0" smtClean="0"/>
              <a:t> периоди, както и обичайните разходи, свързани с поетапното въвеждане в употреба на ДМА;</a:t>
            </a:r>
          </a:p>
          <a:p>
            <a:pPr lvl="0" algn="just">
              <a:buNone/>
            </a:pPr>
            <a:r>
              <a:rPr lang="bg-BG" dirty="0" smtClean="0"/>
              <a:t>-  разходи за</a:t>
            </a:r>
            <a:r>
              <a:rPr lang="bg-BG" b="1" dirty="0" smtClean="0"/>
              <a:t> привеждане в работно състояние </a:t>
            </a:r>
            <a:r>
              <a:rPr lang="bg-BG" dirty="0" smtClean="0"/>
              <a:t>на придобития ДМА;</a:t>
            </a:r>
          </a:p>
          <a:p>
            <a:pPr lvl="0" algn="just">
              <a:buNone/>
            </a:pPr>
            <a:r>
              <a:rPr lang="bg-BG" dirty="0" smtClean="0"/>
              <a:t>- разходи за </a:t>
            </a:r>
            <a:r>
              <a:rPr lang="bg-BG" b="1" dirty="0" smtClean="0"/>
              <a:t>хонорари на архитекти, инженери, икономисти и други, свързани с проекта, икономическата обосновка, поръчката и/или изграждането, доставката, монтажа, въвеждането в употреба и др. на ДМА;</a:t>
            </a:r>
            <a:endParaRPr lang="bg-BG" dirty="0" smtClean="0"/>
          </a:p>
          <a:p>
            <a:pPr algn="just">
              <a:buNone/>
            </a:pPr>
            <a:r>
              <a:rPr lang="bg-BG" b="1" dirty="0" smtClean="0"/>
              <a:t>--  </a:t>
            </a:r>
            <a:r>
              <a:rPr lang="bg-BG" dirty="0" smtClean="0"/>
              <a:t>предполагаемите разходи до размера на </a:t>
            </a:r>
            <a:r>
              <a:rPr lang="bg-BG" b="1" dirty="0" smtClean="0"/>
              <a:t>начислената </a:t>
            </a:r>
            <a:r>
              <a:rPr lang="bg-BG" b="1" dirty="0" err="1" smtClean="0"/>
              <a:t>провизия</a:t>
            </a:r>
            <a:r>
              <a:rPr lang="bg-BG" b="1" dirty="0" smtClean="0"/>
              <a:t> за задължения </a:t>
            </a:r>
            <a:r>
              <a:rPr lang="bg-BG" dirty="0" smtClean="0"/>
              <a:t>за:</a:t>
            </a:r>
            <a:r>
              <a:rPr lang="bg-BG" b="1" i="1" dirty="0" smtClean="0"/>
              <a:t> </a:t>
            </a:r>
            <a:r>
              <a:rPr lang="bg-BG" b="1" dirty="0" smtClean="0"/>
              <a:t>демонтаж </a:t>
            </a:r>
            <a:r>
              <a:rPr lang="bg-BG" dirty="0" smtClean="0"/>
              <a:t>и извеждане на актива от употреба; за </a:t>
            </a:r>
            <a:r>
              <a:rPr lang="bg-BG" b="1" dirty="0" smtClean="0"/>
              <a:t>възстановяване на терена</a:t>
            </a:r>
            <a:r>
              <a:rPr lang="bg-BG" dirty="0" smtClean="0"/>
              <a:t>, върху който е бил инсталиран активът;</a:t>
            </a:r>
          </a:p>
          <a:p>
            <a:pPr lvl="0" algn="just">
              <a:buNone/>
            </a:pPr>
            <a:r>
              <a:rPr lang="bg-BG" dirty="0" smtClean="0"/>
              <a:t>- разходи, </a:t>
            </a:r>
            <a:r>
              <a:rPr lang="bg-BG" b="1" dirty="0" smtClean="0"/>
              <a:t>произтичащи от непризнат данъчен кредит</a:t>
            </a:r>
            <a:r>
              <a:rPr lang="bg-BG" dirty="0" smtClean="0"/>
              <a:t>, свързан с изброените преки разходи.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7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4282" y="285728"/>
            <a:ext cx="8686800" cy="63579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bg-BG" b="1" dirty="0" smtClean="0"/>
              <a:t>    </a:t>
            </a:r>
            <a:r>
              <a:rPr lang="bg-BG" b="1" dirty="0" smtClean="0">
                <a:solidFill>
                  <a:srgbClr val="C00000"/>
                </a:solidFill>
              </a:rPr>
              <a:t>НЕ СЕ ВКЛЮЧВАТ В ПЪРВОНАЧАЛНАТА ОЦЕНКА</a:t>
            </a:r>
            <a:r>
              <a:rPr lang="bg-BG" dirty="0" smtClean="0"/>
              <a:t>:</a:t>
            </a:r>
          </a:p>
          <a:p>
            <a:pPr lvl="0" algn="just">
              <a:buNone/>
            </a:pPr>
            <a:r>
              <a:rPr lang="bg-BG" b="1" i="1" dirty="0" smtClean="0">
                <a:solidFill>
                  <a:srgbClr val="FF0000"/>
                </a:solidFill>
              </a:rPr>
              <a:t>Административните и други общи разходи</a:t>
            </a:r>
            <a:r>
              <a:rPr lang="bg-BG" dirty="0" smtClean="0"/>
              <a:t>, с изключение на  пряко свързаните с придобиването или привеждането на ДМА в работно състояние.</a:t>
            </a:r>
          </a:p>
          <a:p>
            <a:pPr lvl="0" algn="just">
              <a:buNone/>
            </a:pPr>
            <a:r>
              <a:rPr lang="bg-BG" dirty="0" smtClean="0"/>
              <a:t>  </a:t>
            </a:r>
            <a:r>
              <a:rPr lang="bg-BG" b="1" i="1" dirty="0" smtClean="0">
                <a:solidFill>
                  <a:srgbClr val="FF0000"/>
                </a:solidFill>
              </a:rPr>
              <a:t>Разходите за пуск</a:t>
            </a:r>
            <a:r>
              <a:rPr lang="bg-BG" b="1" i="1" dirty="0" smtClean="0"/>
              <a:t> </a:t>
            </a:r>
            <a:r>
              <a:rPr lang="bg-BG" dirty="0" smtClean="0"/>
              <a:t>и др. подобни </a:t>
            </a:r>
            <a:r>
              <a:rPr lang="bg-BG" dirty="0" err="1" smtClean="0"/>
              <a:t>предпроизводствени</a:t>
            </a:r>
            <a:r>
              <a:rPr lang="bg-BG" dirty="0" smtClean="0"/>
              <a:t> разходи.</a:t>
            </a:r>
          </a:p>
          <a:p>
            <a:pPr lvl="0" algn="just">
              <a:buNone/>
            </a:pPr>
            <a:r>
              <a:rPr lang="bg-BG" b="1" i="1" dirty="0" smtClean="0"/>
              <a:t> </a:t>
            </a:r>
            <a:r>
              <a:rPr lang="bg-BG" b="1" i="1" dirty="0" smtClean="0">
                <a:solidFill>
                  <a:srgbClr val="FF0000"/>
                </a:solidFill>
              </a:rPr>
              <a:t>Разходите за обучение на персонала </a:t>
            </a:r>
            <a:r>
              <a:rPr lang="bg-BG" dirty="0" smtClean="0"/>
              <a:t>за работа с ДМА. Те се отразяват като разходи за квалификация на персонала.</a:t>
            </a:r>
          </a:p>
          <a:p>
            <a:pPr lvl="0" algn="just">
              <a:buNone/>
            </a:pPr>
            <a:r>
              <a:rPr lang="bg-BG" b="1" i="1" dirty="0" smtClean="0">
                <a:solidFill>
                  <a:srgbClr val="FF0000"/>
                </a:solidFill>
              </a:rPr>
              <a:t>Разходи (допустими и </a:t>
            </a:r>
            <a:r>
              <a:rPr lang="bg-BG" b="1" i="1" dirty="0" err="1" smtClean="0">
                <a:solidFill>
                  <a:srgbClr val="FF0000"/>
                </a:solidFill>
              </a:rPr>
              <a:t>верефицирани</a:t>
            </a:r>
            <a:r>
              <a:rPr lang="bg-BG" b="1" i="1" dirty="0" smtClean="0">
                <a:solidFill>
                  <a:srgbClr val="FF0000"/>
                </a:solidFill>
              </a:rPr>
              <a:t>), свързани с администрирането на проекти</a:t>
            </a:r>
            <a:r>
              <a:rPr lang="bg-BG" dirty="0" smtClean="0"/>
              <a:t>, като </a:t>
            </a:r>
            <a:r>
              <a:rPr lang="bg-BG" b="1" i="1" dirty="0" smtClean="0"/>
              <a:t>разходи свързани с услуги по изготвяне и </a:t>
            </a:r>
            <a:r>
              <a:rPr lang="bg-BG" b="1" i="1" dirty="0" err="1" smtClean="0"/>
              <a:t>комплектоване</a:t>
            </a:r>
            <a:r>
              <a:rPr lang="bg-BG" b="1" i="1" dirty="0" smtClean="0"/>
              <a:t> на заявления, правни услуги, подготовка на тръжна документация и др. </a:t>
            </a:r>
            <a:r>
              <a:rPr lang="bg-BG" dirty="0" smtClean="0"/>
              <a:t>за подпомагане на изпълнението не се третират като капиталови разходи, а се отчитат като </a:t>
            </a:r>
            <a:r>
              <a:rPr lang="bg-BG" b="1" i="1" u="sng" dirty="0" smtClean="0"/>
              <a:t>текущи разходи</a:t>
            </a:r>
            <a:r>
              <a:rPr lang="bg-BG" b="1" i="1" dirty="0" smtClean="0"/>
              <a:t>.</a:t>
            </a:r>
            <a:endParaRPr lang="bg-BG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8</a:t>
            </a:fld>
            <a:endParaRPr lang="bg-BG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just">
              <a:buNone/>
            </a:pPr>
            <a:endParaRPr lang="bg-BG" sz="5100" b="1" dirty="0" smtClean="0"/>
          </a:p>
          <a:p>
            <a:pPr algn="just">
              <a:buNone/>
            </a:pPr>
            <a:r>
              <a:rPr lang="bg-BG" sz="9600" b="1" dirty="0" smtClean="0">
                <a:solidFill>
                  <a:srgbClr val="0070C0"/>
                </a:solidFill>
              </a:rPr>
              <a:t>       б)</a:t>
            </a:r>
            <a:r>
              <a:rPr lang="bg-BG" sz="9600" dirty="0" smtClean="0">
                <a:solidFill>
                  <a:srgbClr val="0070C0"/>
                </a:solidFill>
              </a:rPr>
              <a:t> </a:t>
            </a:r>
            <a:r>
              <a:rPr lang="bg-BG" sz="9600" b="1" dirty="0" smtClean="0">
                <a:solidFill>
                  <a:srgbClr val="0070C0"/>
                </a:solidFill>
              </a:rPr>
              <a:t>ПО</a:t>
            </a:r>
            <a:r>
              <a:rPr lang="bg-BG" sz="9600" dirty="0" smtClean="0">
                <a:solidFill>
                  <a:srgbClr val="0070C0"/>
                </a:solidFill>
              </a:rPr>
              <a:t> </a:t>
            </a:r>
            <a:r>
              <a:rPr lang="bg-BG" sz="9600" b="1" dirty="0" smtClean="0">
                <a:solidFill>
                  <a:srgbClr val="0070C0"/>
                </a:solidFill>
              </a:rPr>
              <a:t>СЕБЕСТОЙНОСТ</a:t>
            </a:r>
            <a:r>
              <a:rPr lang="bg-BG" sz="9600" dirty="0" smtClean="0">
                <a:solidFill>
                  <a:srgbClr val="0070C0"/>
                </a:solidFill>
              </a:rPr>
              <a:t> </a:t>
            </a:r>
            <a:r>
              <a:rPr lang="bg-BG" sz="9600" b="1" i="1" dirty="0" smtClean="0">
                <a:solidFill>
                  <a:srgbClr val="0070C0"/>
                </a:solidFill>
              </a:rPr>
              <a:t> </a:t>
            </a:r>
          </a:p>
          <a:p>
            <a:pPr algn="just">
              <a:buNone/>
            </a:pPr>
            <a:r>
              <a:rPr lang="bg-BG" sz="9600" b="1" i="1" dirty="0" smtClean="0"/>
              <a:t>  	 Себестойността</a:t>
            </a:r>
            <a:r>
              <a:rPr lang="bg-BG" sz="9600" b="1" dirty="0" smtClean="0"/>
              <a:t> </a:t>
            </a:r>
            <a:r>
              <a:rPr lang="bg-BG" sz="9600" dirty="0" smtClean="0"/>
              <a:t>е оценката на произведените (създадените) в предприятието активи, в която не се включват административните разходи, разходите за продажби, финансовите и извънредните разходи или това </a:t>
            </a:r>
            <a:r>
              <a:rPr lang="bg-BG" sz="9600" b="1" i="1" dirty="0" smtClean="0"/>
              <a:t>са фактически натрупаните разходи</a:t>
            </a:r>
            <a:r>
              <a:rPr lang="bg-BG" sz="9600" dirty="0" smtClean="0"/>
              <a:t>.</a:t>
            </a:r>
          </a:p>
          <a:p>
            <a:pPr algn="just">
              <a:buNone/>
            </a:pPr>
            <a:endParaRPr lang="bg-BG" sz="9600" dirty="0" smtClean="0"/>
          </a:p>
          <a:p>
            <a:pPr algn="just">
              <a:buNone/>
            </a:pPr>
            <a:r>
              <a:rPr lang="bg-BG" sz="9600" b="1" dirty="0" smtClean="0"/>
              <a:t>	</a:t>
            </a:r>
            <a:r>
              <a:rPr lang="bg-BG" sz="9600" b="1" dirty="0" smtClean="0">
                <a:solidFill>
                  <a:srgbClr val="0070C0"/>
                </a:solidFill>
              </a:rPr>
              <a:t>в)</a:t>
            </a:r>
            <a:r>
              <a:rPr lang="bg-BG" sz="9600" dirty="0" smtClean="0">
                <a:solidFill>
                  <a:srgbClr val="0070C0"/>
                </a:solidFill>
              </a:rPr>
              <a:t> </a:t>
            </a:r>
            <a:r>
              <a:rPr lang="bg-BG" sz="9600" b="1" dirty="0" smtClean="0">
                <a:solidFill>
                  <a:srgbClr val="0070C0"/>
                </a:solidFill>
              </a:rPr>
              <a:t>ПО</a:t>
            </a:r>
            <a:r>
              <a:rPr lang="bg-BG" sz="9600" dirty="0" smtClean="0">
                <a:solidFill>
                  <a:srgbClr val="0070C0"/>
                </a:solidFill>
              </a:rPr>
              <a:t> </a:t>
            </a:r>
            <a:r>
              <a:rPr lang="bg-BG" sz="9600" b="1" dirty="0" smtClean="0">
                <a:solidFill>
                  <a:srgbClr val="0070C0"/>
                </a:solidFill>
              </a:rPr>
              <a:t>СПРАВЕДЛИВА (ПАЗАРНА) СТОЙНОСТ</a:t>
            </a:r>
            <a:endParaRPr lang="bg-BG" sz="9600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bg-BG" sz="9600" b="1" i="1" dirty="0" smtClean="0"/>
              <a:t> 	Справедливата цена </a:t>
            </a:r>
            <a:r>
              <a:rPr lang="bg-BG" sz="9600" dirty="0" smtClean="0"/>
              <a:t>е сумата, за която един актив може да бъде заменен или един пасив може да бъде погасен при пряка сделка между информирани и желаещи осъществяване на сделката купувач и продавач. </a:t>
            </a:r>
          </a:p>
          <a:p>
            <a:pPr algn="just">
              <a:buNone/>
            </a:pPr>
            <a:r>
              <a:rPr lang="bg-BG" sz="9600" dirty="0" smtClean="0"/>
              <a:t>    	Тя е </a:t>
            </a:r>
            <a:r>
              <a:rPr lang="bg-BG" sz="9600" b="1" i="1" dirty="0" smtClean="0"/>
              <a:t>продажна цена, борсова цена или пазарна цена</a:t>
            </a:r>
            <a:r>
              <a:rPr lang="bg-BG" sz="9600" dirty="0" smtClean="0"/>
              <a:t>.</a:t>
            </a:r>
            <a:r>
              <a:rPr lang="bg-BG" sz="9600" b="1" u="sng" dirty="0" smtClean="0"/>
              <a:t> </a:t>
            </a:r>
            <a:endParaRPr lang="bg-BG" sz="9600" dirty="0" smtClean="0"/>
          </a:p>
          <a:p>
            <a:pPr algn="just">
              <a:buNone/>
            </a:pPr>
            <a:r>
              <a:rPr lang="bg-BG" sz="9600" dirty="0" smtClean="0"/>
              <a:t>	Познатите ни случаи в практиката са различни. </a:t>
            </a:r>
            <a:endParaRPr lang="bg-BG" sz="9600" i="1" dirty="0" smtClean="0"/>
          </a:p>
          <a:p>
            <a:pPr algn="just">
              <a:buNone/>
            </a:pPr>
            <a:r>
              <a:rPr lang="bg-BG" sz="9600" i="1" dirty="0" smtClean="0"/>
              <a:t>     Например, по </a:t>
            </a:r>
            <a:r>
              <a:rPr lang="bg-BG" sz="9600" dirty="0" smtClean="0"/>
              <a:t>такива стойности се </a:t>
            </a:r>
            <a:r>
              <a:rPr lang="bg-BG" sz="9600" dirty="0" err="1" smtClean="0"/>
              <a:t>заприходяват</a:t>
            </a:r>
            <a:r>
              <a:rPr lang="bg-BG" sz="9600" dirty="0" smtClean="0"/>
              <a:t>:</a:t>
            </a:r>
            <a:r>
              <a:rPr lang="bg-BG" sz="9600" b="1" dirty="0" smtClean="0"/>
              <a:t> </a:t>
            </a:r>
            <a:r>
              <a:rPr lang="bg-BG" sz="9600" dirty="0" smtClean="0"/>
              <a:t>безвъзмездно придобитите активи; установените при инвентаризация излишъци на ДМА;  получените  без съпроводителен документ дарени активи и др.</a:t>
            </a:r>
          </a:p>
          <a:p>
            <a:pPr algn="just">
              <a:buNone/>
            </a:pPr>
            <a:r>
              <a:rPr lang="bg-BG" sz="9600" i="1" dirty="0" smtClean="0"/>
              <a:t>    	</a:t>
            </a:r>
            <a:r>
              <a:rPr lang="bg-BG" sz="9600" b="1" u="sng" dirty="0" smtClean="0"/>
              <a:t> </a:t>
            </a:r>
            <a:endParaRPr lang="bg-BG" sz="9600" dirty="0" smtClean="0"/>
          </a:p>
          <a:p>
            <a:endParaRPr lang="bg-BG" sz="9600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9</a:t>
            </a:fld>
            <a:endParaRPr lang="bg-BG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26763</TotalTime>
  <Words>3747</Words>
  <Application>Microsoft Office PowerPoint</Application>
  <PresentationFormat>On-screen Show (4:3)</PresentationFormat>
  <Paragraphs>376</Paragraphs>
  <Slides>42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Arial</vt:lpstr>
      <vt:lpstr>Book Antiqua</vt:lpstr>
      <vt:lpstr>Calibri</vt:lpstr>
      <vt:lpstr>Lucida Sans</vt:lpstr>
      <vt:lpstr>Times New Roman</vt:lpstr>
      <vt:lpstr>Wingdings 2</vt:lpstr>
      <vt:lpstr>Trek</vt:lpstr>
      <vt:lpstr> Тема 3: Счетоводно отчитане на начислена и касова основа  на дълготрайните материални  и нематериални активи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3956</cp:revision>
  <dcterms:created xsi:type="dcterms:W3CDTF">2013-07-04T10:48:42Z</dcterms:created>
  <dcterms:modified xsi:type="dcterms:W3CDTF">2023-01-02T15:08:38Z</dcterms:modified>
</cp:coreProperties>
</file>