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24"/>
  </p:notesMasterIdLst>
  <p:sldIdLst>
    <p:sldId id="1791" r:id="rId2"/>
    <p:sldId id="1781" r:id="rId3"/>
    <p:sldId id="1782" r:id="rId4"/>
    <p:sldId id="1783" r:id="rId5"/>
    <p:sldId id="1784" r:id="rId6"/>
    <p:sldId id="1785" r:id="rId7"/>
    <p:sldId id="1786" r:id="rId8"/>
    <p:sldId id="1787" r:id="rId9"/>
    <p:sldId id="1788" r:id="rId10"/>
    <p:sldId id="1789" r:id="rId11"/>
    <p:sldId id="1771" r:id="rId12"/>
    <p:sldId id="1772" r:id="rId13"/>
    <p:sldId id="1773" r:id="rId14"/>
    <p:sldId id="1774" r:id="rId15"/>
    <p:sldId id="1775" r:id="rId16"/>
    <p:sldId id="1776" r:id="rId17"/>
    <p:sldId id="1777" r:id="rId18"/>
    <p:sldId id="1778" r:id="rId19"/>
    <p:sldId id="1779" r:id="rId20"/>
    <p:sldId id="1780" r:id="rId21"/>
    <p:sldId id="1790" r:id="rId22"/>
    <p:sldId id="257" r:id="rId2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3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36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97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7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1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79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07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4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32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81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E403-F248-41A2-9912-B3A43E4CC268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9208-226D-4961-8D6D-BB7CB2DE0A5A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B6A-2594-4774-8E56-56009F3C39AF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7243-5856-4C6F-B26F-EF31C6A4A57E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A09C-6AE2-4168-A0E5-27D912946FB5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7D9-1B42-404C-8B61-4F89F7E52F59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7852-1E52-4BB4-B77F-50558F2EF1A2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A5DE-C9F6-479C-9CBA-736809AA5EC5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98AC-5638-4A15-8152-59D6B061DB95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7492-C185-4984-B795-FF2841A12461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F9C2-EF72-44A4-8259-B8673F9DA18E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AD4AEF-3771-4895-8363-F6563237B334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0;&#1083;&#1072;&#1089;&#1080;&#1092;&#1080;&#1082;&#1072;&#1094;&#1080;&#1103;%20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852936"/>
            <a:ext cx="8458200" cy="3697989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/>
              <a:t>Тема </a:t>
            </a:r>
            <a:r>
              <a:rPr lang="ru-RU" sz="2400" b="1" dirty="0"/>
              <a:t>2</a:t>
            </a:r>
            <a:r>
              <a:rPr lang="ru-RU" sz="2400" b="1" dirty="0" smtClean="0"/>
              <a:t>:</a:t>
            </a:r>
            <a:r>
              <a:rPr lang="ru-RU" sz="2800" b="1" dirty="0" smtClean="0"/>
              <a:t> </a:t>
            </a:r>
            <a:r>
              <a:rPr lang="ru-RU" sz="2400" b="1" i="1" dirty="0" smtClean="0"/>
              <a:t> </a:t>
            </a:r>
            <a:r>
              <a:rPr lang="ru-RU" sz="2400" b="1" dirty="0" err="1"/>
              <a:t>Прилагане</a:t>
            </a:r>
            <a:r>
              <a:rPr lang="ru-RU" sz="2400" b="1" dirty="0"/>
              <a:t> на </a:t>
            </a:r>
            <a:r>
              <a:rPr lang="ru-RU" sz="2400" b="1" dirty="0" err="1"/>
              <a:t>счетоводните</a:t>
            </a:r>
            <a:r>
              <a:rPr lang="ru-RU" sz="2400" b="1" dirty="0"/>
              <a:t> сметки от СБО </a:t>
            </a:r>
            <a:r>
              <a:rPr lang="ru-RU" sz="2400" b="1" dirty="0" err="1"/>
              <a:t>според</a:t>
            </a:r>
            <a:r>
              <a:rPr lang="ru-RU" sz="2400" b="1" dirty="0"/>
              <a:t> </a:t>
            </a:r>
            <a:r>
              <a:rPr lang="ru-RU" sz="2400" b="1" dirty="0" err="1"/>
              <a:t>критериите</a:t>
            </a:r>
            <a:r>
              <a:rPr lang="ru-RU" sz="2400" b="1" dirty="0"/>
              <a:t>:  приходно-</a:t>
            </a:r>
            <a:r>
              <a:rPr lang="ru-RU" sz="2400" b="1" dirty="0" err="1"/>
              <a:t>разходни</a:t>
            </a:r>
            <a:r>
              <a:rPr lang="ru-RU" sz="2400" b="1" dirty="0"/>
              <a:t> позиции и  </a:t>
            </a:r>
            <a:r>
              <a:rPr lang="ru-RU" sz="2400" b="1" dirty="0" err="1"/>
              <a:t>финансиращи</a:t>
            </a:r>
            <a:r>
              <a:rPr lang="ru-RU" sz="2400" b="1" dirty="0"/>
              <a:t> позиции. </a:t>
            </a:r>
            <a:r>
              <a:rPr lang="bg-BG" sz="2400" b="1" dirty="0"/>
              <a:t>Взаимовръзка между счетоводни сметки от СБО и параграфи/подпараграфите на ЕБК</a:t>
            </a:r>
            <a:r>
              <a:rPr lang="bg-BG" sz="2400" dirty="0"/>
              <a:t>.</a:t>
            </a: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23762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фонд.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57166"/>
            <a:ext cx="8884096" cy="62401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bg-BG" sz="3800" b="1" i="1" dirty="0" smtClean="0">
                <a:solidFill>
                  <a:schemeClr val="tx1"/>
                </a:solidFill>
              </a:rPr>
              <a:t>Счетоводни записвания:</a:t>
            </a:r>
          </a:p>
          <a:p>
            <a:pPr marL="0" indent="444500" algn="just">
              <a:buNone/>
            </a:pPr>
            <a:endParaRPr lang="bg-BG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bg-BG" sz="4200" b="1" dirty="0" smtClean="0">
                <a:solidFill>
                  <a:schemeClr val="tx1"/>
                </a:solidFill>
              </a:rPr>
              <a:t>§ 95-07 </a:t>
            </a:r>
            <a:r>
              <a:rPr lang="en-US" sz="4200" b="1" i="1" dirty="0" smtClean="0">
                <a:solidFill>
                  <a:schemeClr val="tx1"/>
                </a:solidFill>
              </a:rPr>
              <a:t>“</a:t>
            </a:r>
            <a:r>
              <a:rPr lang="bg-BG" sz="4200" i="1" dirty="0" smtClean="0">
                <a:solidFill>
                  <a:schemeClr val="tx1"/>
                </a:solidFill>
              </a:rPr>
              <a:t>Н</a:t>
            </a:r>
            <a:r>
              <a:rPr lang="ru-RU" sz="4200" i="1" dirty="0" err="1" smtClean="0">
                <a:solidFill>
                  <a:schemeClr val="tx1"/>
                </a:solidFill>
              </a:rPr>
              <a:t>аличност</a:t>
            </a:r>
            <a:r>
              <a:rPr lang="ru-RU" sz="4200" i="1" dirty="0" smtClean="0">
                <a:solidFill>
                  <a:schemeClr val="tx1"/>
                </a:solidFill>
              </a:rPr>
              <a:t> в </a:t>
            </a:r>
            <a:r>
              <a:rPr lang="ru-RU" sz="4200" i="1" dirty="0" err="1" smtClean="0">
                <a:solidFill>
                  <a:schemeClr val="tx1"/>
                </a:solidFill>
              </a:rPr>
              <a:t>левове</a:t>
            </a:r>
            <a:r>
              <a:rPr lang="ru-RU" sz="4200" i="1" dirty="0" smtClean="0">
                <a:solidFill>
                  <a:schemeClr val="tx1"/>
                </a:solidFill>
              </a:rPr>
              <a:t> по сметки </a:t>
            </a:r>
          </a:p>
          <a:p>
            <a:pPr marL="0" indent="444500" algn="just">
              <a:buNone/>
            </a:pPr>
            <a:r>
              <a:rPr lang="ru-RU" sz="4200" i="1" dirty="0" smtClean="0">
                <a:solidFill>
                  <a:schemeClr val="tx1"/>
                </a:solidFill>
              </a:rPr>
              <a:t>в края на периода (-)</a:t>
            </a:r>
            <a:r>
              <a:rPr lang="en-US" sz="4200" b="1" i="1" dirty="0" smtClean="0">
                <a:solidFill>
                  <a:schemeClr val="tx1"/>
                </a:solidFill>
              </a:rPr>
              <a:t>”</a:t>
            </a:r>
            <a:r>
              <a:rPr lang="bg-BG" sz="4200" b="1" i="1" dirty="0" smtClean="0">
                <a:solidFill>
                  <a:schemeClr val="tx1"/>
                </a:solidFill>
              </a:rPr>
              <a:t>/</a:t>
            </a:r>
          </a:p>
          <a:p>
            <a:pPr marL="0" indent="444500" algn="just">
              <a:buNone/>
            </a:pPr>
            <a:r>
              <a:rPr lang="bg-BG" sz="4200" b="1" i="1" dirty="0" smtClean="0">
                <a:solidFill>
                  <a:schemeClr val="tx1"/>
                </a:solidFill>
              </a:rPr>
              <a:t>  </a:t>
            </a:r>
            <a:r>
              <a:rPr lang="en-US" sz="4200" b="1" i="1" dirty="0" smtClean="0">
                <a:solidFill>
                  <a:schemeClr val="tx1"/>
                </a:solidFill>
              </a:rPr>
              <a:t>  </a:t>
            </a:r>
            <a:r>
              <a:rPr lang="bg-BG" sz="4200" b="1" i="1" dirty="0" smtClean="0">
                <a:solidFill>
                  <a:schemeClr val="tx1"/>
                </a:solidFill>
              </a:rPr>
              <a:t> </a:t>
            </a:r>
            <a:r>
              <a:rPr lang="bg-BG" sz="4200" b="1" dirty="0" smtClean="0">
                <a:solidFill>
                  <a:schemeClr val="tx1"/>
                </a:solidFill>
              </a:rPr>
              <a:t>§ 93-10 </a:t>
            </a:r>
            <a:r>
              <a:rPr lang="en-US" sz="4200" b="1" i="1" dirty="0" smtClean="0">
                <a:solidFill>
                  <a:schemeClr val="tx1"/>
                </a:solidFill>
              </a:rPr>
              <a:t>“</a:t>
            </a:r>
            <a:r>
              <a:rPr lang="ru-RU" sz="4200" i="1" dirty="0" err="1" smtClean="0">
                <a:solidFill>
                  <a:schemeClr val="tx1"/>
                </a:solidFill>
              </a:rPr>
              <a:t>Чужди</a:t>
            </a:r>
            <a:r>
              <a:rPr lang="ru-RU" sz="4200" i="1" dirty="0" smtClean="0">
                <a:solidFill>
                  <a:schemeClr val="tx1"/>
                </a:solidFill>
              </a:rPr>
              <a:t> средства от </a:t>
            </a:r>
            <a:r>
              <a:rPr lang="ru-RU" sz="4200" i="1" dirty="0" err="1" smtClean="0">
                <a:solidFill>
                  <a:schemeClr val="tx1"/>
                </a:solidFill>
              </a:rPr>
              <a:t>други</a:t>
            </a:r>
            <a:r>
              <a:rPr lang="ru-RU" sz="4200" i="1" dirty="0" smtClean="0">
                <a:solidFill>
                  <a:schemeClr val="tx1"/>
                </a:solidFill>
              </a:rPr>
              <a:t> лица (</a:t>
            </a:r>
            <a:r>
              <a:rPr lang="ru-RU" sz="4200" i="1" dirty="0" err="1" smtClean="0">
                <a:solidFill>
                  <a:schemeClr val="tx1"/>
                </a:solidFill>
              </a:rPr>
              <a:t>небюджетни</a:t>
            </a:r>
            <a:r>
              <a:rPr lang="ru-RU" sz="4200" i="1" dirty="0" smtClean="0">
                <a:solidFill>
                  <a:schemeClr val="tx1"/>
                </a:solidFill>
              </a:rPr>
              <a:t> </a:t>
            </a:r>
          </a:p>
          <a:p>
            <a:pPr marL="0" indent="444500" algn="just">
              <a:buNone/>
            </a:pPr>
            <a:r>
              <a:rPr lang="ru-RU" sz="4200" i="1" dirty="0" smtClean="0">
                <a:solidFill>
                  <a:schemeClr val="tx1"/>
                </a:solidFill>
              </a:rPr>
              <a:t>   </a:t>
            </a:r>
            <a:r>
              <a:rPr lang="en-US" sz="4200" i="1" dirty="0" smtClean="0">
                <a:solidFill>
                  <a:schemeClr val="tx1"/>
                </a:solidFill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</a:rPr>
              <a:t> предприятия и физически лица) (+)</a:t>
            </a:r>
            <a:r>
              <a:rPr lang="en-US" sz="4200" b="1" i="1" dirty="0" smtClean="0">
                <a:solidFill>
                  <a:schemeClr val="tx1"/>
                </a:solidFill>
              </a:rPr>
              <a:t>”</a:t>
            </a:r>
            <a:endParaRPr lang="bg-BG" sz="4200" b="1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endParaRPr lang="bg-BG" sz="4200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ru-RU" sz="4200" b="1" dirty="0" err="1" smtClean="0">
                <a:solidFill>
                  <a:schemeClr val="tx1"/>
                </a:solidFill>
              </a:rPr>
              <a:t>Д-т</a:t>
            </a:r>
            <a:r>
              <a:rPr lang="ru-RU" sz="4200" b="1" dirty="0" smtClean="0">
                <a:solidFill>
                  <a:schemeClr val="tx1"/>
                </a:solidFill>
              </a:rPr>
              <a:t> с/ка 5013 </a:t>
            </a:r>
            <a:r>
              <a:rPr lang="ru-RU" sz="4200" i="1" dirty="0" smtClean="0">
                <a:solidFill>
                  <a:schemeClr val="tx1"/>
                </a:solidFill>
              </a:rPr>
              <a:t>Текущи банкови сметки в левове</a:t>
            </a:r>
          </a:p>
          <a:p>
            <a:pPr marL="0" indent="444500" algn="just">
              <a:buNone/>
            </a:pPr>
            <a:r>
              <a:rPr lang="ru-RU" sz="4200" b="1" dirty="0" smtClean="0">
                <a:solidFill>
                  <a:schemeClr val="tx1"/>
                </a:solidFill>
              </a:rPr>
              <a:t>       К-т с/ка </a:t>
            </a:r>
            <a:r>
              <a:rPr lang="bg-BG" sz="4200" b="1" dirty="0" smtClean="0">
                <a:solidFill>
                  <a:schemeClr val="tx1"/>
                </a:solidFill>
              </a:rPr>
              <a:t>4831 </a:t>
            </a:r>
            <a:r>
              <a:rPr lang="ru-RU" sz="4200" i="1" dirty="0">
                <a:solidFill>
                  <a:schemeClr val="tx1"/>
                </a:solidFill>
              </a:rPr>
              <a:t>Временни депозити, гаранции и други </a:t>
            </a:r>
            <a:endParaRPr lang="ru-RU" sz="4200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ru-RU" sz="4200" i="1" dirty="0">
                <a:solidFill>
                  <a:schemeClr val="tx1"/>
                </a:solidFill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</a:rPr>
              <a:t>       </a:t>
            </a:r>
            <a:r>
              <a:rPr lang="ru-RU" sz="4200" i="1" dirty="0" err="1" smtClean="0">
                <a:solidFill>
                  <a:schemeClr val="tx1"/>
                </a:solidFill>
              </a:rPr>
              <a:t>чужди</a:t>
            </a:r>
            <a:r>
              <a:rPr lang="ru-RU" sz="4200" i="1" dirty="0" smtClean="0">
                <a:solidFill>
                  <a:schemeClr val="tx1"/>
                </a:solidFill>
              </a:rPr>
              <a:t> </a:t>
            </a:r>
            <a:r>
              <a:rPr lang="ru-RU" sz="4200" i="1" dirty="0">
                <a:solidFill>
                  <a:schemeClr val="tx1"/>
                </a:solidFill>
              </a:rPr>
              <a:t>средства от </a:t>
            </a:r>
            <a:r>
              <a:rPr lang="ru-RU" sz="4200" i="1" dirty="0" err="1">
                <a:solidFill>
                  <a:schemeClr val="tx1"/>
                </a:solidFill>
              </a:rPr>
              <a:t>местни</a:t>
            </a:r>
            <a:r>
              <a:rPr lang="ru-RU" sz="4200" i="1" dirty="0">
                <a:solidFill>
                  <a:schemeClr val="tx1"/>
                </a:solidFill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</a:rPr>
              <a:t>лица</a:t>
            </a:r>
          </a:p>
          <a:p>
            <a:pPr marL="0" indent="444500" algn="just">
              <a:buNone/>
            </a:pPr>
            <a:endParaRPr lang="ru-RU" sz="4200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ru-RU" sz="4200" b="1" i="1" dirty="0" smtClean="0">
                <a:solidFill>
                  <a:schemeClr val="tx1"/>
                </a:solidFill>
              </a:rPr>
              <a:t>Важно! </a:t>
            </a:r>
          </a:p>
          <a:p>
            <a:pPr marL="0" indent="444500" algn="just">
              <a:buNone/>
            </a:pPr>
            <a:r>
              <a:rPr lang="ru-RU" sz="4200" i="1" dirty="0" smtClean="0">
                <a:solidFill>
                  <a:schemeClr val="tx1"/>
                </a:solidFill>
              </a:rPr>
              <a:t>В СБО </a:t>
            </a:r>
            <a:r>
              <a:rPr lang="ru-RU" sz="4200" b="1" i="1" dirty="0" smtClean="0">
                <a:solidFill>
                  <a:schemeClr val="tx1"/>
                </a:solidFill>
              </a:rPr>
              <a:t>сметка 4831 </a:t>
            </a:r>
            <a:r>
              <a:rPr lang="ru-RU" sz="4200" i="1" dirty="0" smtClean="0">
                <a:solidFill>
                  <a:schemeClr val="tx1"/>
                </a:solidFill>
              </a:rPr>
              <a:t>не е определена дали е </a:t>
            </a:r>
            <a:r>
              <a:rPr lang="bg-BG" sz="4200" i="1" dirty="0" smtClean="0">
                <a:solidFill>
                  <a:schemeClr val="tx1"/>
                </a:solidFill>
              </a:rPr>
              <a:t>„приходно-разходна позиция“ или е „финансираща позиция“, т.е. не е посочена позиция. Разяснения за класификацията на сметките по този признак се съдържат в таблицата към </a:t>
            </a:r>
            <a:r>
              <a:rPr lang="bg-BG" sz="4200" b="1" i="1" dirty="0" smtClean="0">
                <a:solidFill>
                  <a:srgbClr val="FF0000"/>
                </a:solidFill>
                <a:hlinkClick r:id="rId3" action="ppaction://hlinkfile"/>
              </a:rPr>
              <a:t>т. 48 от ДДС № 14 от 2013 г.</a:t>
            </a:r>
            <a:endParaRPr lang="ru-RU" sz="4200" b="1" i="1" dirty="0" smtClean="0">
              <a:solidFill>
                <a:srgbClr val="FF0000"/>
              </a:solidFill>
            </a:endParaRPr>
          </a:p>
          <a:p>
            <a:pPr marL="0" indent="444500" algn="just">
              <a:buNone/>
            </a:pPr>
            <a:endParaRPr lang="bg-BG" sz="42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817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bg-BG" sz="2700" b="1" dirty="0" smtClean="0">
                <a:solidFill>
                  <a:schemeClr val="tx1"/>
                </a:solidFill>
                <a:latin typeface="+mn-lt"/>
              </a:rPr>
              <a:t> </a:t>
            </a:r>
            <a:br>
              <a:rPr lang="bg-BG" sz="2700" b="1" dirty="0" smtClean="0">
                <a:solidFill>
                  <a:schemeClr val="tx1"/>
                </a:solidFill>
                <a:latin typeface="+mn-lt"/>
              </a:rPr>
            </a:br>
            <a:r>
              <a:rPr lang="bg-BG" sz="2700" b="1" dirty="0" smtClean="0">
                <a:solidFill>
                  <a:schemeClr val="tx1"/>
                </a:solidFill>
                <a:latin typeface="+mn-lt"/>
              </a:rPr>
              <a:t> ПРАКТИЧЕСКИ ОРИЕНТИРИ при Прилагане на счетоводните сметки според </a:t>
            </a:r>
            <a:r>
              <a:rPr lang="bg-BG" sz="2700" b="1" dirty="0" err="1" smtClean="0">
                <a:solidFill>
                  <a:schemeClr val="tx1"/>
                </a:solidFill>
                <a:latin typeface="+mn-lt"/>
              </a:rPr>
              <a:t>критерииТЕ</a:t>
            </a:r>
            <a:endParaRPr lang="bg-BG" sz="27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85926"/>
            <a:ext cx="8686800" cy="47149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1. </a:t>
            </a:r>
            <a:r>
              <a:rPr lang="bg-BG" dirty="0" smtClean="0">
                <a:solidFill>
                  <a:schemeClr val="tx1"/>
                </a:solidFill>
              </a:rPr>
              <a:t>В случай, че има </a:t>
            </a:r>
            <a:r>
              <a:rPr lang="bg-BG" b="1" i="1" dirty="0" smtClean="0">
                <a:solidFill>
                  <a:schemeClr val="tx1"/>
                </a:solidFill>
              </a:rPr>
              <a:t>касов поток, се </a:t>
            </a:r>
            <a:r>
              <a:rPr lang="bg-BG" dirty="0" smtClean="0">
                <a:solidFill>
                  <a:schemeClr val="tx1"/>
                </a:solidFill>
              </a:rPr>
              <a:t>избира счетоводната сметка, според параграфа: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</a:t>
            </a:r>
            <a:r>
              <a:rPr lang="bg-BG" b="1" dirty="0" smtClean="0">
                <a:solidFill>
                  <a:schemeClr val="tx1"/>
                </a:solidFill>
              </a:rPr>
              <a:t>1.</a:t>
            </a:r>
            <a:r>
              <a:rPr lang="bg-BG" b="1" dirty="0" err="1" smtClean="0">
                <a:solidFill>
                  <a:schemeClr val="tx1"/>
                </a:solidFill>
              </a:rPr>
              <a:t>1</a:t>
            </a:r>
            <a:r>
              <a:rPr lang="bg-BG" b="1" dirty="0" smtClean="0">
                <a:solidFill>
                  <a:schemeClr val="tx1"/>
                </a:solidFill>
              </a:rPr>
              <a:t>. </a:t>
            </a:r>
            <a:r>
              <a:rPr lang="bg-BG" dirty="0" smtClean="0">
                <a:solidFill>
                  <a:schemeClr val="tx1"/>
                </a:solidFill>
              </a:rPr>
              <a:t> За приходите, разходите и трансферите прилаганите параграфи от ЕБК са от </a:t>
            </a:r>
            <a:r>
              <a:rPr lang="bg-BG" b="1" dirty="0" smtClean="0">
                <a:solidFill>
                  <a:schemeClr val="tx1"/>
                </a:solidFill>
              </a:rPr>
              <a:t>§ 01-00 до 69-00</a:t>
            </a:r>
            <a:r>
              <a:rPr lang="bg-BG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 </a:t>
            </a:r>
            <a:r>
              <a:rPr lang="bg-BG" b="1" i="1" dirty="0" smtClean="0">
                <a:solidFill>
                  <a:schemeClr val="tx1"/>
                </a:solidFill>
              </a:rPr>
              <a:t>Важно! </a:t>
            </a:r>
            <a:r>
              <a:rPr lang="bg-BG" b="1" dirty="0" smtClean="0">
                <a:solidFill>
                  <a:schemeClr val="tx1"/>
                </a:solidFill>
              </a:rPr>
              <a:t>Прилаганите счетоводни сметки, свързани с тези параграфи следва да са с критерий </a:t>
            </a:r>
            <a:r>
              <a:rPr lang="bg-BG" b="1" i="1" dirty="0" smtClean="0">
                <a:solidFill>
                  <a:schemeClr val="tx1"/>
                </a:solidFill>
              </a:rPr>
              <a:t>„приходно-разходни позиции”.</a:t>
            </a:r>
          </a:p>
          <a:p>
            <a:pPr algn="just"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	1.2. </a:t>
            </a:r>
            <a:r>
              <a:rPr lang="bg-BG" dirty="0" smtClean="0">
                <a:solidFill>
                  <a:schemeClr val="tx1"/>
                </a:solidFill>
              </a:rPr>
              <a:t>За операциите с финансови активи и пасиви, прилаганите параграфи от ЕБК са </a:t>
            </a:r>
            <a:r>
              <a:rPr lang="bg-BG" b="1" i="1" dirty="0" smtClean="0">
                <a:solidFill>
                  <a:schemeClr val="tx1"/>
                </a:solidFill>
              </a:rPr>
              <a:t>финансиращите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от 70-00 до 98-00. </a:t>
            </a: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	</a:t>
            </a:r>
            <a:r>
              <a:rPr lang="bg-BG" b="1" i="1" dirty="0" smtClean="0">
                <a:solidFill>
                  <a:schemeClr val="tx1"/>
                </a:solidFill>
              </a:rPr>
              <a:t> Важно! </a:t>
            </a:r>
            <a:r>
              <a:rPr lang="bg-BG" b="1" dirty="0" smtClean="0">
                <a:solidFill>
                  <a:schemeClr val="tx1"/>
                </a:solidFill>
              </a:rPr>
              <a:t>Прилаганите счетоводни сметки, свързани с тези параграфи следва да са с критерий </a:t>
            </a:r>
            <a:r>
              <a:rPr lang="bg-BG" b="1" i="1" dirty="0" smtClean="0">
                <a:solidFill>
                  <a:schemeClr val="tx1"/>
                </a:solidFill>
              </a:rPr>
              <a:t>„финансиращи позиции”.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6436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2. </a:t>
            </a:r>
            <a:r>
              <a:rPr lang="bg-BG" dirty="0" smtClean="0">
                <a:solidFill>
                  <a:schemeClr val="tx1"/>
                </a:solidFill>
              </a:rPr>
              <a:t>В случай, че </a:t>
            </a:r>
            <a:r>
              <a:rPr lang="bg-BG" b="1" i="1" dirty="0" smtClean="0">
                <a:solidFill>
                  <a:schemeClr val="tx1"/>
                </a:solidFill>
              </a:rPr>
              <a:t>няма касов поток</a:t>
            </a:r>
            <a:r>
              <a:rPr lang="bg-BG" dirty="0" smtClean="0">
                <a:solidFill>
                  <a:schemeClr val="tx1"/>
                </a:solidFill>
              </a:rPr>
              <a:t>, се ориентирате за прилагането на сметката по съответната позиция – ПРП или ФП чрез таблицата, дадена в </a:t>
            </a:r>
            <a:r>
              <a:rPr lang="bg-BG" b="1" dirty="0" smtClean="0">
                <a:solidFill>
                  <a:schemeClr val="tx1"/>
                </a:solidFill>
              </a:rPr>
              <a:t>т. 48 от ДДС № 14 от 2013 г</a:t>
            </a:r>
            <a:r>
              <a:rPr lang="bg-BG" dirty="0" smtClean="0">
                <a:solidFill>
                  <a:schemeClr val="tx1"/>
                </a:solidFill>
              </a:rPr>
              <a:t>. на МФ.</a:t>
            </a:r>
          </a:p>
          <a:p>
            <a:pPr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3. </a:t>
            </a:r>
            <a:r>
              <a:rPr lang="bg-BG" dirty="0" smtClean="0">
                <a:solidFill>
                  <a:schemeClr val="tx1"/>
                </a:solidFill>
              </a:rPr>
              <a:t>За сметките, в </a:t>
            </a:r>
            <a:r>
              <a:rPr lang="bg-BG" b="1" i="1" dirty="0" smtClean="0">
                <a:solidFill>
                  <a:schemeClr val="tx1"/>
                </a:solidFill>
              </a:rPr>
              <a:t>наименованията на които липсва </a:t>
            </a:r>
            <a:r>
              <a:rPr lang="bg-BG" dirty="0" smtClean="0">
                <a:solidFill>
                  <a:schemeClr val="tx1"/>
                </a:solidFill>
              </a:rPr>
              <a:t>изписана съответната позиция, отново се ползва таблицата, дадена в </a:t>
            </a:r>
            <a:r>
              <a:rPr lang="bg-BG" b="1" dirty="0" smtClean="0">
                <a:solidFill>
                  <a:schemeClr val="tx1"/>
                </a:solidFill>
              </a:rPr>
              <a:t>т. 48 от ДДС № 14 от 2013 г</a:t>
            </a:r>
            <a:r>
              <a:rPr lang="bg-BG" dirty="0" smtClean="0">
                <a:solidFill>
                  <a:schemeClr val="tx1"/>
                </a:solidFill>
              </a:rPr>
              <a:t>. на МФ, за да се избере подходящата сметка в  случаите, когато прилаганата сметка е посочена в нея.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5760639" cy="674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47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812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4. </a:t>
            </a:r>
            <a:r>
              <a:rPr lang="bg-BG" dirty="0" smtClean="0">
                <a:solidFill>
                  <a:schemeClr val="tx1"/>
                </a:solidFill>
              </a:rPr>
              <a:t>При кореспонденциите между сметките, при които </a:t>
            </a:r>
            <a:r>
              <a:rPr lang="bg-BG" b="1" dirty="0" smtClean="0">
                <a:solidFill>
                  <a:schemeClr val="tx1"/>
                </a:solidFill>
              </a:rPr>
              <a:t>няма касов поток </a:t>
            </a:r>
            <a:r>
              <a:rPr lang="bg-BG" dirty="0" smtClean="0">
                <a:solidFill>
                  <a:schemeClr val="tx1"/>
                </a:solidFill>
              </a:rPr>
              <a:t>е налице </a:t>
            </a:r>
            <a:r>
              <a:rPr lang="bg-BG" b="1" i="1" dirty="0" smtClean="0">
                <a:solidFill>
                  <a:schemeClr val="tx1"/>
                </a:solidFill>
              </a:rPr>
              <a:t>кореспонденция на сметки с едни и същи критерии </a:t>
            </a:r>
            <a:r>
              <a:rPr lang="bg-BG" dirty="0" smtClean="0">
                <a:solidFill>
                  <a:schemeClr val="tx1"/>
                </a:solidFill>
              </a:rPr>
              <a:t>– </a:t>
            </a:r>
            <a:r>
              <a:rPr lang="bg-BG" b="1" dirty="0" smtClean="0">
                <a:solidFill>
                  <a:schemeClr val="tx1"/>
                </a:solidFill>
              </a:rPr>
              <a:t>ФП с ФП;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ПРП с ПРП.</a:t>
            </a:r>
          </a:p>
          <a:p>
            <a:pPr lvl="0" algn="just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5. </a:t>
            </a:r>
            <a:r>
              <a:rPr lang="bg-BG" b="1" i="1" dirty="0" smtClean="0">
                <a:solidFill>
                  <a:schemeClr val="tx1"/>
                </a:solidFill>
              </a:rPr>
              <a:t>Съгласно</a:t>
            </a:r>
            <a:r>
              <a:rPr lang="bg-BG" b="1" dirty="0" smtClean="0">
                <a:solidFill>
                  <a:schemeClr val="tx1"/>
                </a:solidFill>
              </a:rPr>
              <a:t> т. 43, т 44 от ДДС № 14 от 2013 г., </a:t>
            </a:r>
            <a:r>
              <a:rPr lang="bg-BG" dirty="0" smtClean="0">
                <a:solidFill>
                  <a:schemeClr val="tx1"/>
                </a:solidFill>
              </a:rPr>
              <a:t>спазването на този класификационен критерий е особено важно да се има предвид при отчитането на </a:t>
            </a:r>
            <a:r>
              <a:rPr lang="bg-BG" b="1" dirty="0" smtClean="0">
                <a:solidFill>
                  <a:schemeClr val="tx1"/>
                </a:solidFill>
              </a:rPr>
              <a:t>разчетите за лихви,  които са ПРП</a:t>
            </a:r>
            <a:r>
              <a:rPr lang="bg-BG" dirty="0" smtClean="0">
                <a:solidFill>
                  <a:schemeClr val="tx1"/>
                </a:solidFill>
              </a:rPr>
              <a:t>, тъй като касовият поток на начислената лихва за даден финансов актив (пасив) влияе на бюджетното салдо (</a:t>
            </a:r>
            <a:r>
              <a:rPr lang="bg-BG" b="1" dirty="0" smtClean="0">
                <a:solidFill>
                  <a:schemeClr val="tx1"/>
                </a:solidFill>
              </a:rPr>
              <a:t>дефицит/излишък</a:t>
            </a:r>
            <a:r>
              <a:rPr lang="bg-BG" dirty="0" smtClean="0">
                <a:solidFill>
                  <a:schemeClr val="tx1"/>
                </a:solidFill>
              </a:rPr>
              <a:t>), за разлика от </a:t>
            </a:r>
            <a:r>
              <a:rPr lang="bg-BG" b="1" dirty="0" smtClean="0">
                <a:solidFill>
                  <a:schemeClr val="tx1"/>
                </a:solidFill>
              </a:rPr>
              <a:t>неутралния спрямо бюджетното салдо касов поток на „финансиращата позиция” </a:t>
            </a:r>
            <a:r>
              <a:rPr lang="bg-BG" dirty="0" smtClean="0">
                <a:solidFill>
                  <a:schemeClr val="tx1"/>
                </a:solidFill>
              </a:rPr>
              <a:t>(</a:t>
            </a:r>
            <a:r>
              <a:rPr lang="bg-BG" b="1" dirty="0" smtClean="0">
                <a:solidFill>
                  <a:schemeClr val="tx1"/>
                </a:solidFill>
              </a:rPr>
              <a:t>главница</a:t>
            </a:r>
            <a:r>
              <a:rPr lang="bg-BG" dirty="0" smtClean="0">
                <a:solidFill>
                  <a:schemeClr val="tx1"/>
                </a:solidFill>
              </a:rPr>
              <a:t>).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5794"/>
            <a:ext cx="8686800" cy="55955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bg-BG" b="1" dirty="0" smtClean="0">
                <a:solidFill>
                  <a:schemeClr val="tx1"/>
                </a:solidFill>
              </a:rPr>
              <a:t>6. </a:t>
            </a:r>
            <a:r>
              <a:rPr lang="bg-BG" dirty="0" smtClean="0">
                <a:solidFill>
                  <a:schemeClr val="tx1"/>
                </a:solidFill>
              </a:rPr>
              <a:t>Сметки от </a:t>
            </a:r>
            <a:r>
              <a:rPr lang="bg-BG" b="1" dirty="0" smtClean="0">
                <a:solidFill>
                  <a:schemeClr val="tx1"/>
                </a:solidFill>
              </a:rPr>
              <a:t>групи 40, 41 и 42 </a:t>
            </a:r>
            <a:r>
              <a:rPr lang="bg-BG" dirty="0" smtClean="0">
                <a:solidFill>
                  <a:schemeClr val="tx1"/>
                </a:solidFill>
              </a:rPr>
              <a:t>са винаги с критерий “</a:t>
            </a:r>
            <a:r>
              <a:rPr lang="bg-BG" b="1" dirty="0" smtClean="0">
                <a:solidFill>
                  <a:schemeClr val="tx1"/>
                </a:solidFill>
              </a:rPr>
              <a:t>приходно-разходни позиции”.</a:t>
            </a:r>
          </a:p>
          <a:p>
            <a:pPr algn="just">
              <a:spcBef>
                <a:spcPts val="0"/>
              </a:spcBef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0"/>
              </a:spcBef>
              <a:buNone/>
            </a:pPr>
            <a:r>
              <a:rPr lang="bg-BG" b="1" dirty="0" smtClean="0">
                <a:solidFill>
                  <a:schemeClr val="tx1"/>
                </a:solidFill>
              </a:rPr>
              <a:t> 7. </a:t>
            </a:r>
            <a:r>
              <a:rPr lang="bg-BG" dirty="0" smtClean="0">
                <a:solidFill>
                  <a:schemeClr val="tx1"/>
                </a:solidFill>
              </a:rPr>
              <a:t>Сметките, в наименованието на които липсва </a:t>
            </a:r>
            <a:r>
              <a:rPr lang="bg-BG" b="1" dirty="0" smtClean="0">
                <a:solidFill>
                  <a:schemeClr val="tx1"/>
                </a:solidFill>
              </a:rPr>
              <a:t>определен критерий </a:t>
            </a:r>
            <a:r>
              <a:rPr lang="bg-BG" dirty="0" smtClean="0">
                <a:solidFill>
                  <a:schemeClr val="tx1"/>
                </a:solidFill>
              </a:rPr>
              <a:t>“ПРП” или “ФП” и които не са определени с критерий в посочените сметки в т. 48 от ДДС № 14/2013 г.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напр. р-ли 2, 3 и др.</a:t>
            </a:r>
            <a:r>
              <a:rPr lang="en-US" i="1" dirty="0" smtClean="0">
                <a:solidFill>
                  <a:schemeClr val="tx1"/>
                </a:solidFill>
              </a:rPr>
              <a:t>) </a:t>
            </a:r>
            <a:r>
              <a:rPr lang="bg-BG" dirty="0" smtClean="0">
                <a:solidFill>
                  <a:schemeClr val="tx1"/>
                </a:solidFill>
              </a:rPr>
              <a:t>могат да кореспондират, както със сметки </a:t>
            </a:r>
            <a:r>
              <a:rPr lang="bg-BG" b="1" dirty="0" smtClean="0">
                <a:solidFill>
                  <a:schemeClr val="tx1"/>
                </a:solidFill>
              </a:rPr>
              <a:t>с определена позиция,</a:t>
            </a:r>
            <a:r>
              <a:rPr lang="bg-BG" dirty="0" smtClean="0">
                <a:solidFill>
                  <a:schemeClr val="tx1"/>
                </a:solidFill>
              </a:rPr>
              <a:t> така и със сметки </a:t>
            </a:r>
            <a:r>
              <a:rPr lang="bg-BG" b="1" dirty="0" smtClean="0">
                <a:solidFill>
                  <a:schemeClr val="tx1"/>
                </a:solidFill>
              </a:rPr>
              <a:t>без позиция. За тях няма правила.</a:t>
            </a:r>
            <a:endParaRPr lang="bg-BG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36576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2800" b="1" i="1" dirty="0" smtClean="0">
                <a:solidFill>
                  <a:schemeClr val="tx1"/>
                </a:solidFill>
              </a:rPr>
              <a:t> </a:t>
            </a:r>
            <a:r>
              <a:rPr lang="bg-BG" sz="2800" b="1" i="1" dirty="0" smtClean="0"/>
              <a:t> </a:t>
            </a:r>
            <a:r>
              <a:rPr lang="bg-BG" sz="2800" b="1" dirty="0" smtClean="0"/>
              <a:t>Спазване на взаимовръзките между счетоводните сметки от СБО  и параграфите/ </a:t>
            </a:r>
            <a:r>
              <a:rPr lang="bg-BG" sz="2800" b="1" dirty="0" err="1" smtClean="0"/>
              <a:t>подпараграфите</a:t>
            </a:r>
            <a:r>
              <a:rPr lang="bg-BG" sz="2800" b="1" dirty="0" smtClean="0"/>
              <a:t> на ЕБК </a:t>
            </a:r>
            <a:endParaRPr lang="bg-BG" sz="2800" dirty="0" smtClean="0"/>
          </a:p>
          <a:p>
            <a:pPr>
              <a:buNone/>
            </a:pPr>
            <a:r>
              <a:rPr lang="bg-BG" sz="2800" i="1" dirty="0" smtClean="0"/>
              <a:t> - причини/мотиви за наличие на взаимовръзка между сметките от СБО и параграфите/</a:t>
            </a:r>
            <a:r>
              <a:rPr lang="bg-BG" sz="2800" i="1" dirty="0" err="1" smtClean="0"/>
              <a:t>подпараграфите</a:t>
            </a:r>
            <a:r>
              <a:rPr lang="bg-BG" sz="2800" i="1" dirty="0" smtClean="0"/>
              <a:t>  на ЕБК ;</a:t>
            </a:r>
          </a:p>
          <a:p>
            <a:pPr>
              <a:buNone/>
            </a:pPr>
            <a:r>
              <a:rPr lang="bg-BG" sz="2800" i="1" dirty="0" smtClean="0"/>
              <a:t>- случаи на липса на взаимовръзка между сметки и параграфи;</a:t>
            </a:r>
          </a:p>
          <a:p>
            <a:pPr>
              <a:buNone/>
            </a:pPr>
            <a:r>
              <a:rPr lang="bg-BG" sz="2800" i="1" dirty="0" smtClean="0"/>
              <a:t>- случаи на равенства;</a:t>
            </a:r>
          </a:p>
          <a:p>
            <a:pPr>
              <a:buNone/>
            </a:pPr>
            <a:r>
              <a:rPr lang="bg-BG" sz="2800" i="1" dirty="0" smtClean="0"/>
              <a:t> - примери;</a:t>
            </a:r>
          </a:p>
          <a:p>
            <a:pPr>
              <a:buNone/>
            </a:pPr>
            <a:r>
              <a:rPr lang="bg-BG" sz="2800" i="1" dirty="0" smtClean="0"/>
              <a:t>- обобщение и изводи.</a:t>
            </a:r>
          </a:p>
          <a:p>
            <a:pPr>
              <a:buNone/>
            </a:pPr>
            <a:r>
              <a:rPr lang="bg-BG" sz="2800" i="1" dirty="0" smtClean="0"/>
              <a:t>  </a:t>
            </a:r>
          </a:p>
          <a:p>
            <a:pPr>
              <a:buNone/>
            </a:pPr>
            <a:r>
              <a:rPr lang="bg-BG" sz="2800" b="1" i="1" dirty="0" smtClean="0"/>
              <a:t> </a:t>
            </a:r>
            <a:endParaRPr lang="bg-BG" sz="2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 Допускани грешки в отчетността:</a:t>
            </a:r>
          </a:p>
          <a:p>
            <a:pPr>
              <a:buNone/>
            </a:pPr>
            <a:endParaRPr lang="bg-BG" sz="2400" b="1" dirty="0" smtClean="0"/>
          </a:p>
          <a:p>
            <a:pPr algn="just">
              <a:buNone/>
            </a:pPr>
            <a:r>
              <a:rPr lang="bg-BG" sz="2400" dirty="0" smtClean="0"/>
              <a:t>1. Неразбиране, на правилото, че </a:t>
            </a:r>
            <a:r>
              <a:rPr lang="bg-BG" sz="2400" b="1" i="1" dirty="0" smtClean="0"/>
              <a:t>“взаимовръзката не е задължително равенство”.</a:t>
            </a:r>
          </a:p>
          <a:p>
            <a:pPr algn="just">
              <a:buNone/>
            </a:pPr>
            <a:r>
              <a:rPr lang="bg-BG" sz="2400" dirty="0" smtClean="0"/>
              <a:t>2. Неразбиране на логическата взаимовръзка между двете основи – </a:t>
            </a:r>
            <a:r>
              <a:rPr lang="bg-BG" sz="2400" b="1" i="1" dirty="0" smtClean="0"/>
              <a:t>начислена и касова</a:t>
            </a:r>
            <a:r>
              <a:rPr lang="bg-BG" sz="2400" dirty="0" smtClean="0"/>
              <a:t>, при отчитане на една и съща стопанска операция и оттук и взаимовръзката между счетоводните сметки от СБО и параграфи/</a:t>
            </a:r>
            <a:r>
              <a:rPr lang="bg-BG" sz="2400" dirty="0" err="1" smtClean="0"/>
              <a:t>подпараграфи</a:t>
            </a:r>
            <a:r>
              <a:rPr lang="bg-BG" sz="2400" dirty="0" smtClean="0"/>
              <a:t> на ЕБК.</a:t>
            </a:r>
          </a:p>
          <a:p>
            <a:pPr algn="just">
              <a:buNone/>
            </a:pPr>
            <a:r>
              <a:rPr lang="bg-BG" sz="2400" dirty="0" smtClean="0"/>
              <a:t>3. Непознаване на някои случаи, при които </a:t>
            </a:r>
            <a:r>
              <a:rPr lang="bg-BG" sz="2400" b="1" i="1" dirty="0" smtClean="0"/>
              <a:t>тази връзка не се прилага по указания на МФ.</a:t>
            </a:r>
            <a:endParaRPr lang="bg-BG" sz="2400" dirty="0" smtClean="0"/>
          </a:p>
          <a:p>
            <a:pPr>
              <a:buNone/>
            </a:pPr>
            <a:endParaRPr lang="bg-BG" sz="24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1693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Мотивите /причините </a:t>
            </a:r>
            <a:r>
              <a:rPr lang="bg-BG" dirty="0" smtClean="0">
                <a:solidFill>
                  <a:schemeClr val="tx1"/>
                </a:solidFill>
              </a:rPr>
              <a:t>за установяване на тези взаимовръзки/ равенства</a:t>
            </a:r>
            <a:r>
              <a:rPr lang="bg-BG" i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са следните: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 ●  в т. 13 от Ръководството за прилагането на СБП е указано: „</a:t>
            </a:r>
            <a:r>
              <a:rPr lang="bg-BG" i="1" dirty="0" smtClean="0">
                <a:solidFill>
                  <a:schemeClr val="tx1"/>
                </a:solidFill>
              </a:rPr>
              <a:t>Счетоводната информация на начислена основа следва </a:t>
            </a:r>
            <a:r>
              <a:rPr lang="bg-BG" b="1" i="1" dirty="0" smtClean="0">
                <a:solidFill>
                  <a:schemeClr val="tx1"/>
                </a:solidFill>
              </a:rPr>
              <a:t>същата схема и логика</a:t>
            </a:r>
            <a:r>
              <a:rPr lang="bg-BG" i="1" dirty="0" smtClean="0">
                <a:solidFill>
                  <a:schemeClr val="tx1"/>
                </a:solidFill>
              </a:rPr>
              <a:t>, залегнали в отчетите за касовото изпълнение на бюджета и извънбюджетните сметки и фондове, изготвени въз основа на ЕБК”;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  ● счетоводните сметки от СБО и параграфите на ЕБК изразяват </a:t>
            </a:r>
            <a:r>
              <a:rPr lang="bg-BG" b="1" i="1" dirty="0" smtClean="0">
                <a:solidFill>
                  <a:schemeClr val="tx1"/>
                </a:solidFill>
              </a:rPr>
              <a:t>две страни (начислена и касова основа)</a:t>
            </a:r>
            <a:r>
              <a:rPr lang="bg-BG" dirty="0" smtClean="0">
                <a:solidFill>
                  <a:schemeClr val="tx1"/>
                </a:solidFill>
              </a:rPr>
              <a:t> на една и съща стопанска операция;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  ● за първи път в закон (в § 44 от Допълнителните разпоредби ЗДБРБ за 2006 г.) беше регламентирано, че </a:t>
            </a:r>
            <a:r>
              <a:rPr lang="bg-BG" i="1" dirty="0" smtClean="0">
                <a:solidFill>
                  <a:schemeClr val="tx1"/>
                </a:solidFill>
              </a:rPr>
              <a:t>„</a:t>
            </a:r>
            <a:r>
              <a:rPr lang="bg-BG" b="1" i="1" dirty="0" smtClean="0">
                <a:solidFill>
                  <a:schemeClr val="tx1"/>
                </a:solidFill>
              </a:rPr>
              <a:t>ЕБК е самостоятелно обособена част от СБП</a:t>
            </a:r>
            <a:r>
              <a:rPr lang="bg-BG" i="1" dirty="0" smtClean="0">
                <a:solidFill>
                  <a:schemeClr val="tx1"/>
                </a:solidFill>
              </a:rPr>
              <a:t>”</a:t>
            </a:r>
            <a:r>
              <a:rPr lang="bg-BG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  ●съгласно Заповед № 1338 от 2015 г. на министъра на финансите, бюджетните организации изготвят финансови отчети, включващи четири елементи, един от които е</a:t>
            </a:r>
            <a:r>
              <a:rPr lang="bg-BG" b="1" i="1" dirty="0" smtClean="0">
                <a:solidFill>
                  <a:schemeClr val="tx1"/>
                </a:solidFill>
              </a:rPr>
              <a:t> отчет за касовото изпълнение на бюджета, СЕС и чуждите средства. </a:t>
            </a:r>
            <a:endParaRPr lang="bg-BG" dirty="0" smtClean="0">
              <a:solidFill>
                <a:schemeClr val="tx1"/>
              </a:solidFill>
            </a:endParaRPr>
          </a:p>
          <a:p>
            <a:endParaRPr lang="bg-BG" dirty="0" smtClean="0">
              <a:solidFill>
                <a:schemeClr val="tx1"/>
              </a:solidFill>
            </a:endParaRPr>
          </a:p>
          <a:p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  </a:t>
            </a:r>
            <a:r>
              <a:rPr lang="bg-BG" sz="2400" b="1" dirty="0" smtClean="0"/>
              <a:t>  Някои случаи, при които тази взаимовръзка</a:t>
            </a:r>
            <a:r>
              <a:rPr lang="bg-BG" sz="2400" b="1" u="sng" dirty="0" smtClean="0"/>
              <a:t> не се прилага </a:t>
            </a:r>
            <a:r>
              <a:rPr lang="en-US" sz="2400" b="1" i="1" dirty="0" smtClean="0"/>
              <a:t>(</a:t>
            </a:r>
            <a:r>
              <a:rPr lang="bg-BG" sz="2400" b="1" i="1" dirty="0" smtClean="0"/>
              <a:t>нарушена</a:t>
            </a:r>
            <a:r>
              <a:rPr lang="en-US" sz="2400" b="1" i="1" dirty="0" smtClean="0"/>
              <a:t>) </a:t>
            </a:r>
            <a:r>
              <a:rPr lang="bg-BG" sz="2400" b="1" dirty="0" smtClean="0"/>
              <a:t>по указания на МФ:</a:t>
            </a:r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r>
              <a:rPr lang="bg-BG" sz="2400" i="1" dirty="0" smtClean="0"/>
              <a:t>     Например: </a:t>
            </a:r>
          </a:p>
          <a:p>
            <a:pPr>
              <a:buNone/>
            </a:pPr>
            <a:r>
              <a:rPr lang="bg-BG" sz="2400" dirty="0" smtClean="0"/>
              <a:t>- поименни абонаментни карти на служители</a:t>
            </a:r>
          </a:p>
          <a:p>
            <a:pPr>
              <a:buFontTx/>
              <a:buChar char="-"/>
            </a:pPr>
            <a:r>
              <a:rPr lang="bg-BG" sz="2400" dirty="0" smtClean="0"/>
              <a:t>    - с/</a:t>
            </a:r>
            <a:r>
              <a:rPr lang="bg-BG" sz="2400" dirty="0" err="1" smtClean="0"/>
              <a:t>ка</a:t>
            </a:r>
            <a:r>
              <a:rPr lang="bg-BG" sz="2400" dirty="0" smtClean="0"/>
              <a:t> 6049 и §10-20;</a:t>
            </a:r>
          </a:p>
          <a:p>
            <a:pPr>
              <a:buNone/>
            </a:pPr>
            <a:r>
              <a:rPr lang="bg-BG" sz="2400" dirty="0" smtClean="0"/>
              <a:t>- възстановени транспортни разходи за педагогическия персонал –с/</a:t>
            </a:r>
            <a:r>
              <a:rPr lang="bg-BG" sz="2400" dirty="0" err="1" smtClean="0"/>
              <a:t>ка</a:t>
            </a:r>
            <a:r>
              <a:rPr lang="bg-BG" sz="2400" dirty="0" smtClean="0"/>
              <a:t> 6049 и § 10-20;</a:t>
            </a:r>
          </a:p>
          <a:p>
            <a:pPr>
              <a:buNone/>
            </a:pPr>
            <a:r>
              <a:rPr lang="bg-BG" sz="2400" dirty="0" smtClean="0"/>
              <a:t>- библиотечен фонд - с/</a:t>
            </a:r>
            <a:r>
              <a:rPr lang="bg-BG" sz="2400" dirty="0" err="1" smtClean="0"/>
              <a:t>ка</a:t>
            </a:r>
            <a:r>
              <a:rPr lang="bg-BG" sz="2400" dirty="0" smtClean="0"/>
              <a:t> 2204 и § 10-14;</a:t>
            </a:r>
          </a:p>
          <a:p>
            <a:pPr>
              <a:buNone/>
            </a:pPr>
            <a:r>
              <a:rPr lang="bg-BG" sz="2400" dirty="0" smtClean="0"/>
              <a:t>- активи с историческа и художествена стойност - с/</a:t>
            </a:r>
            <a:r>
              <a:rPr lang="bg-BG" sz="2400" dirty="0" err="1" smtClean="0"/>
              <a:t>ка</a:t>
            </a:r>
            <a:r>
              <a:rPr lang="bg-BG" sz="2400" dirty="0" smtClean="0"/>
              <a:t> 2203 и § 52-19;</a:t>
            </a:r>
          </a:p>
          <a:p>
            <a:pPr>
              <a:buNone/>
            </a:pPr>
            <a:r>
              <a:rPr lang="bg-BG" sz="2400" dirty="0" smtClean="0"/>
              <a:t>- активи, свързани с отбраната и сигурността на страната – с/</a:t>
            </a:r>
            <a:r>
              <a:rPr lang="bg-BG" sz="2400" dirty="0" err="1" smtClean="0"/>
              <a:t>ка</a:t>
            </a:r>
            <a:r>
              <a:rPr lang="bg-BG" sz="2400" dirty="0" smtClean="0"/>
              <a:t> 2099 в </a:t>
            </a:r>
            <a:r>
              <a:rPr lang="bg-BG" sz="2400" dirty="0" err="1" smtClean="0"/>
              <a:t>отч</a:t>
            </a:r>
            <a:r>
              <a:rPr lang="bg-BG" sz="2400" dirty="0" smtClean="0"/>
              <a:t>. гр. “ДСД” и § 10-98 в отчет Б-3;</a:t>
            </a:r>
          </a:p>
          <a:p>
            <a:pPr>
              <a:buNone/>
            </a:pPr>
            <a:r>
              <a:rPr lang="bg-BG" sz="2400" dirty="0" smtClean="0"/>
              <a:t>- отписани задължения към бюджетни организации/или др. лица – подгрупи 790, 791 и § 36-19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 Прилагане на счетоводните сметки според критериите „приходно-разходни позиции” и „финансиращи позиции”.</a:t>
            </a:r>
            <a:endParaRPr lang="bg-BG" b="1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Съгласно т. 39 от ДДС № 14 от 2013 г. </a:t>
            </a:r>
            <a:r>
              <a:rPr lang="bg-BG" dirty="0" smtClean="0">
                <a:solidFill>
                  <a:schemeClr val="tx1"/>
                </a:solidFill>
              </a:rPr>
              <a:t>за финансовите активи и пасиви се въвежда допълнителен класификационен разрез от гледна точка на </a:t>
            </a:r>
            <a:r>
              <a:rPr lang="bg-BG" b="1" dirty="0" smtClean="0">
                <a:solidFill>
                  <a:schemeClr val="tx1"/>
                </a:solidFill>
              </a:rPr>
              <a:t>ефекта върху бюджетното салдо (дефицит/ излишък)</a:t>
            </a:r>
            <a:r>
              <a:rPr lang="bg-BG" dirty="0" smtClean="0">
                <a:solidFill>
                  <a:schemeClr val="tx1"/>
                </a:solidFill>
              </a:rPr>
              <a:t>, произтичащ от генерираните от финансовия актив/пасив входящи и изходящи касови потоци при възникване и/ или реализиране/ уреждане на актива/ пасива.</a:t>
            </a:r>
          </a:p>
          <a:p>
            <a:pPr marL="0" indent="44450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В този аспект всеки финансов актив или пасив се класифицира еднозначно чрез  съответните счетоводни сметки от СБО в една от следните две категории:</a:t>
            </a:r>
          </a:p>
          <a:p>
            <a:pPr marL="0" indent="44450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- </a:t>
            </a:r>
            <a:r>
              <a:rPr lang="bg-BG" b="1" dirty="0" smtClean="0">
                <a:solidFill>
                  <a:schemeClr val="tx1"/>
                </a:solidFill>
              </a:rPr>
              <a:t>приходно-разходни позиции</a:t>
            </a:r>
            <a:r>
              <a:rPr lang="bg-BG" dirty="0" smtClean="0">
                <a:solidFill>
                  <a:schemeClr val="tx1"/>
                </a:solidFill>
              </a:rPr>
              <a:t> - когато генерираните от финансовия актив/пасив касови потоци </a:t>
            </a:r>
            <a:r>
              <a:rPr lang="bg-BG" b="1" dirty="0" smtClean="0">
                <a:solidFill>
                  <a:schemeClr val="tx1"/>
                </a:solidFill>
              </a:rPr>
              <a:t>влияят на бюджетното салдо </a:t>
            </a:r>
            <a:r>
              <a:rPr lang="bg-BG" dirty="0" smtClean="0">
                <a:solidFill>
                  <a:schemeClr val="tx1"/>
                </a:solidFill>
              </a:rPr>
              <a:t>(т.е. отчитат се </a:t>
            </a:r>
            <a:r>
              <a:rPr lang="bg-BG" b="1" dirty="0" smtClean="0">
                <a:solidFill>
                  <a:schemeClr val="tx1"/>
                </a:solidFill>
              </a:rPr>
              <a:t>като приходи и разходи съгласно ЕБК </a:t>
            </a:r>
            <a:r>
              <a:rPr lang="bg-BG" dirty="0" smtClean="0">
                <a:solidFill>
                  <a:schemeClr val="tx1"/>
                </a:solidFill>
              </a:rPr>
              <a:t>и попадат в обхвата на съответните </a:t>
            </a:r>
            <a:r>
              <a:rPr lang="bg-BG" b="1" dirty="0" smtClean="0">
                <a:solidFill>
                  <a:schemeClr val="tx1"/>
                </a:solidFill>
              </a:rPr>
              <a:t>дефиниции за касови приходи и разходи </a:t>
            </a:r>
            <a:r>
              <a:rPr lang="bg-BG" dirty="0" smtClean="0">
                <a:solidFill>
                  <a:schemeClr val="tx1"/>
                </a:solidFill>
              </a:rPr>
              <a:t>съгласно </a:t>
            </a:r>
            <a:r>
              <a:rPr lang="bg-BG" b="1" dirty="0" smtClean="0">
                <a:solidFill>
                  <a:schemeClr val="tx1"/>
                </a:solidFill>
              </a:rPr>
              <a:t>т. 29 и 31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от § 1 от ЗПФ</a:t>
            </a:r>
            <a:r>
              <a:rPr lang="bg-BG" dirty="0" smtClean="0">
                <a:solidFill>
                  <a:schemeClr val="tx1"/>
                </a:solidFill>
              </a:rPr>
              <a:t>).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-  </a:t>
            </a:r>
            <a:r>
              <a:rPr lang="bg-BG" b="1" dirty="0" smtClean="0">
                <a:solidFill>
                  <a:schemeClr val="tx1"/>
                </a:solidFill>
              </a:rPr>
              <a:t>финансиращи позиции</a:t>
            </a:r>
            <a:r>
              <a:rPr lang="bg-BG" dirty="0" smtClean="0">
                <a:solidFill>
                  <a:schemeClr val="tx1"/>
                </a:solidFill>
              </a:rPr>
              <a:t> - когато генерираните от финансовия актив/пасив касови потоци </a:t>
            </a:r>
            <a:r>
              <a:rPr lang="bg-BG" b="1" dirty="0" smtClean="0">
                <a:solidFill>
                  <a:schemeClr val="tx1"/>
                </a:solidFill>
              </a:rPr>
              <a:t>не влияят на бюджетното салдо </a:t>
            </a:r>
            <a:r>
              <a:rPr lang="bg-BG" dirty="0" smtClean="0">
                <a:solidFill>
                  <a:schemeClr val="tx1"/>
                </a:solidFill>
              </a:rPr>
              <a:t>(т.е. </a:t>
            </a:r>
            <a:r>
              <a:rPr lang="bg-BG" b="1" dirty="0" smtClean="0">
                <a:solidFill>
                  <a:schemeClr val="tx1"/>
                </a:solidFill>
              </a:rPr>
              <a:t>отчитат се като елемент на финансирането съгласно ЕБК </a:t>
            </a:r>
            <a:r>
              <a:rPr lang="bg-BG" dirty="0" smtClean="0">
                <a:solidFill>
                  <a:schemeClr val="tx1"/>
                </a:solidFill>
              </a:rPr>
              <a:t>и попадат в обхвата на дефиницията за</a:t>
            </a:r>
            <a:r>
              <a:rPr lang="bg-BG" b="1" dirty="0" smtClean="0">
                <a:solidFill>
                  <a:schemeClr val="tx1"/>
                </a:solidFill>
              </a:rPr>
              <a:t> финансиране </a:t>
            </a:r>
            <a:r>
              <a:rPr lang="bg-BG" dirty="0" smtClean="0">
                <a:solidFill>
                  <a:schemeClr val="tx1"/>
                </a:solidFill>
              </a:rPr>
              <a:t>съгласно </a:t>
            </a:r>
            <a:r>
              <a:rPr lang="bg-BG" b="1" dirty="0" smtClean="0">
                <a:solidFill>
                  <a:schemeClr val="tx1"/>
                </a:solidFill>
              </a:rPr>
              <a:t>т. 40 от § 1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от ЗПФ.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42876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bg-BG" sz="1600" b="1" dirty="0" smtClean="0">
                <a:solidFill>
                  <a:schemeClr val="tx1"/>
                </a:solidFill>
                <a:latin typeface="+mn-lt"/>
              </a:rPr>
            </a:br>
            <a:r>
              <a:rPr lang="bg-BG" sz="1600" b="1" dirty="0" smtClean="0">
                <a:solidFill>
                  <a:schemeClr val="tx1"/>
                </a:solidFill>
                <a:latin typeface="+mn-lt"/>
              </a:rPr>
              <a:t> </a:t>
            </a:r>
            <a:br>
              <a:rPr lang="bg-BG" sz="1600" b="1" dirty="0" smtClean="0">
                <a:solidFill>
                  <a:schemeClr val="tx1"/>
                </a:solidFill>
                <a:latin typeface="+mn-lt"/>
              </a:rPr>
            </a:br>
            <a:endParaRPr lang="bg-BG" sz="1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07223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</a:t>
            </a:r>
            <a:r>
              <a:rPr lang="bg-BG" sz="2400" b="1" dirty="0" smtClean="0">
                <a:solidFill>
                  <a:schemeClr val="tx1"/>
                </a:solidFill>
              </a:rPr>
              <a:t>Наличие на </a:t>
            </a:r>
            <a:r>
              <a:rPr lang="bg-BG" sz="2400" b="1" i="1" u="sng" dirty="0" smtClean="0">
                <a:solidFill>
                  <a:schemeClr val="tx1"/>
                </a:solidFill>
              </a:rPr>
              <a:t>равенства</a:t>
            </a:r>
            <a:r>
              <a:rPr lang="bg-BG" sz="2400" b="1" dirty="0" smtClean="0">
                <a:solidFill>
                  <a:schemeClr val="tx1"/>
                </a:solidFill>
              </a:rPr>
              <a:t> между сметки и параграфи/</a:t>
            </a:r>
            <a:r>
              <a:rPr lang="bg-BG" sz="2400" b="1" dirty="0" err="1" smtClean="0">
                <a:solidFill>
                  <a:schemeClr val="tx1"/>
                </a:solidFill>
              </a:rPr>
              <a:t>подпараграфи</a:t>
            </a:r>
            <a:r>
              <a:rPr lang="bg-BG" sz="2400" b="1" dirty="0" smtClean="0">
                <a:solidFill>
                  <a:schemeClr val="tx1"/>
                </a:solidFill>
              </a:rPr>
              <a:t> - в редки случаи</a:t>
            </a:r>
          </a:p>
          <a:p>
            <a:pPr algn="just">
              <a:buNone/>
            </a:pPr>
            <a:endParaRPr lang="bg-BG" sz="24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</a:t>
            </a:r>
            <a:r>
              <a:rPr lang="bg-BG" sz="2400" b="1" i="1" dirty="0" smtClean="0">
                <a:solidFill>
                  <a:schemeClr val="tx1"/>
                </a:solidFill>
              </a:rPr>
              <a:t>Например:</a:t>
            </a:r>
          </a:p>
          <a:p>
            <a:pPr algn="just">
              <a:buNone/>
            </a:pPr>
            <a:endParaRPr lang="bg-BG" sz="24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§ 36-01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+/-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bg-BG" sz="2400" dirty="0" smtClean="0">
                <a:solidFill>
                  <a:schemeClr val="tx1"/>
                </a:solidFill>
              </a:rPr>
              <a:t> = оборотите на  </a:t>
            </a:r>
            <a:r>
              <a:rPr lang="bg-BG" sz="2400" dirty="0" err="1" smtClean="0">
                <a:solidFill>
                  <a:schemeClr val="tx1"/>
                </a:solidFill>
              </a:rPr>
              <a:t>Дт</a:t>
            </a:r>
            <a:r>
              <a:rPr lang="bg-BG" sz="2400" dirty="0" smtClean="0">
                <a:solidFill>
                  <a:schemeClr val="tx1"/>
                </a:solidFill>
              </a:rPr>
              <a:t>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7391 - Кт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7391;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§ 25-01 + § 26-00 +  27-00 = </a:t>
            </a:r>
            <a:r>
              <a:rPr lang="bg-BG" sz="2400" dirty="0" err="1" smtClean="0">
                <a:solidFill>
                  <a:schemeClr val="tx1"/>
                </a:solidFill>
              </a:rPr>
              <a:t>Кред</a:t>
            </a:r>
            <a:r>
              <a:rPr lang="bg-BG" sz="2400" dirty="0" smtClean="0">
                <a:solidFill>
                  <a:schemeClr val="tx1"/>
                </a:solidFill>
              </a:rPr>
              <a:t>. салдо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7051 +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7041;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§ 36-19 = </a:t>
            </a:r>
            <a:r>
              <a:rPr lang="bg-BG" sz="2400" dirty="0" err="1" smtClean="0">
                <a:solidFill>
                  <a:schemeClr val="tx1"/>
                </a:solidFill>
              </a:rPr>
              <a:t>Кр</a:t>
            </a:r>
            <a:r>
              <a:rPr lang="bg-BG" sz="2400" dirty="0" smtClean="0">
                <a:solidFill>
                  <a:schemeClr val="tx1"/>
                </a:solidFill>
              </a:rPr>
              <a:t>. салдо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7199 +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7996 + ….;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§§ 45-00 + §§ 46-00 = </a:t>
            </a:r>
            <a:r>
              <a:rPr lang="bg-BG" sz="2400" dirty="0" err="1" smtClean="0">
                <a:solidFill>
                  <a:schemeClr val="tx1"/>
                </a:solidFill>
              </a:rPr>
              <a:t>Кр</a:t>
            </a:r>
            <a:r>
              <a:rPr lang="bg-BG" sz="2400" dirty="0" smtClean="0">
                <a:solidFill>
                  <a:schemeClr val="tx1"/>
                </a:solidFill>
              </a:rPr>
              <a:t>. салдо на с/</a:t>
            </a:r>
            <a:r>
              <a:rPr lang="bg-BG" sz="2400" dirty="0" err="1" smtClean="0">
                <a:solidFill>
                  <a:schemeClr val="tx1"/>
                </a:solidFill>
              </a:rPr>
              <a:t>ките</a:t>
            </a:r>
            <a:r>
              <a:rPr lang="bg-BG" sz="2400" dirty="0" smtClean="0">
                <a:solidFill>
                  <a:schemeClr val="tx1"/>
                </a:solidFill>
              </a:rPr>
              <a:t>  от гр. 74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без тези за натура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и сметка 7450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§§47-00 = </a:t>
            </a:r>
            <a:r>
              <a:rPr lang="bg-BG" sz="2400" dirty="0" err="1" smtClean="0">
                <a:solidFill>
                  <a:schemeClr val="tx1"/>
                </a:solidFill>
              </a:rPr>
              <a:t>Кр</a:t>
            </a:r>
            <a:r>
              <a:rPr lang="bg-BG" sz="2400" dirty="0" smtClean="0">
                <a:solidFill>
                  <a:schemeClr val="tx1"/>
                </a:solidFill>
              </a:rPr>
              <a:t>. салдо на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7450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§ 37-02 </a:t>
            </a:r>
            <a:r>
              <a:rPr lang="en-US" sz="2400" dirty="0" smtClean="0">
                <a:solidFill>
                  <a:schemeClr val="tx1"/>
                </a:solidFill>
              </a:rPr>
              <a:t>(-) </a:t>
            </a:r>
            <a:r>
              <a:rPr lang="bg-BG" sz="2400" dirty="0" smtClean="0">
                <a:solidFill>
                  <a:schemeClr val="tx1"/>
                </a:solidFill>
              </a:rPr>
              <a:t>= </a:t>
            </a:r>
            <a:r>
              <a:rPr lang="bg-BG" sz="2400" dirty="0" err="1" smtClean="0">
                <a:solidFill>
                  <a:schemeClr val="tx1"/>
                </a:solidFill>
              </a:rPr>
              <a:t>Дт</a:t>
            </a:r>
            <a:r>
              <a:rPr lang="bg-BG" sz="2400" dirty="0" smtClean="0">
                <a:solidFill>
                  <a:schemeClr val="tx1"/>
                </a:solidFill>
              </a:rPr>
              <a:t> оборот на с/</a:t>
            </a:r>
            <a:r>
              <a:rPr lang="bg-BG" sz="2400" dirty="0" err="1" smtClean="0">
                <a:solidFill>
                  <a:schemeClr val="tx1"/>
                </a:solidFill>
              </a:rPr>
              <a:t>ка</a:t>
            </a:r>
            <a:r>
              <a:rPr lang="bg-BG" sz="2400" dirty="0" smtClean="0">
                <a:solidFill>
                  <a:schemeClr val="tx1"/>
                </a:solidFill>
              </a:rPr>
              <a:t> 4512</a:t>
            </a:r>
          </a:p>
          <a:p>
            <a:pPr algn="just">
              <a:buNone/>
            </a:pP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2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3578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За целите на анализа и контрола този преглед се извършва от счетоводителите, за да се установят </a:t>
            </a:r>
            <a:r>
              <a:rPr lang="bg-BG" b="1" dirty="0" smtClean="0">
                <a:solidFill>
                  <a:schemeClr val="tx1"/>
                </a:solidFill>
              </a:rPr>
              <a:t>допуснатите грешки</a:t>
            </a:r>
            <a:r>
              <a:rPr lang="bg-BG" dirty="0" smtClean="0">
                <a:solidFill>
                  <a:schemeClr val="tx1"/>
                </a:solidFill>
              </a:rPr>
              <a:t>, които си съдържат в салдата или оборотите на счетоводните сметки, или в </a:t>
            </a:r>
            <a:r>
              <a:rPr lang="bg-BG" dirty="0" err="1" smtClean="0">
                <a:solidFill>
                  <a:schemeClr val="tx1"/>
                </a:solidFill>
              </a:rPr>
              <a:t>параграфитe</a:t>
            </a:r>
            <a:r>
              <a:rPr lang="bg-BG" dirty="0" smtClean="0">
                <a:solidFill>
                  <a:schemeClr val="tx1"/>
                </a:solidFill>
              </a:rPr>
              <a:t>/</a:t>
            </a:r>
            <a:r>
              <a:rPr lang="bg-BG" dirty="0" err="1" smtClean="0">
                <a:solidFill>
                  <a:schemeClr val="tx1"/>
                </a:solidFill>
              </a:rPr>
              <a:t>подпараграфите</a:t>
            </a:r>
            <a:r>
              <a:rPr lang="bg-BG" dirty="0" smtClean="0">
                <a:solidFill>
                  <a:schemeClr val="tx1"/>
                </a:solidFill>
              </a:rPr>
              <a:t> и да се коригират същите преди заверката на ГФО от Сметна палата.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2704"/>
            <a:ext cx="593434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ДИСКУСИЯ</a:t>
            </a:r>
            <a:endParaRPr lang="en-US" sz="43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68" y="1844824"/>
            <a:ext cx="5618500" cy="371928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202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7389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bg-BG" sz="3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000" b="1" dirty="0" smtClean="0">
                <a:solidFill>
                  <a:schemeClr val="tx1"/>
                </a:solidFill>
              </a:rPr>
              <a:t>	</a:t>
            </a:r>
            <a:r>
              <a:rPr lang="bg-BG" sz="3000" b="1" dirty="0" smtClean="0">
                <a:solidFill>
                  <a:srgbClr val="00B050"/>
                </a:solidFill>
              </a:rPr>
              <a:t>ПРИХОДИ</a:t>
            </a:r>
            <a:r>
              <a:rPr lang="bg-BG" sz="3000" b="1" dirty="0" smtClean="0">
                <a:solidFill>
                  <a:schemeClr val="tx1"/>
                </a:solidFill>
              </a:rPr>
              <a:t> – </a:t>
            </a:r>
            <a:r>
              <a:rPr lang="bg-BG" sz="3000" b="1" dirty="0" smtClean="0">
                <a:solidFill>
                  <a:srgbClr val="0070C0"/>
                </a:solidFill>
              </a:rPr>
              <a:t>РАЗХОДИ </a:t>
            </a:r>
            <a:r>
              <a:rPr lang="bg-BG" sz="3000" b="1" dirty="0" smtClean="0">
                <a:solidFill>
                  <a:schemeClr val="tx1"/>
                </a:solidFill>
              </a:rPr>
              <a:t>+ </a:t>
            </a:r>
            <a:r>
              <a:rPr lang="bg-BG" sz="3000" b="1" dirty="0" smtClean="0">
                <a:solidFill>
                  <a:schemeClr val="accent6">
                    <a:lumMod val="75000"/>
                  </a:schemeClr>
                </a:solidFill>
              </a:rPr>
              <a:t>(+/–) ТРАНСФЕРИ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bg-BG" sz="3000" b="1" dirty="0" smtClean="0">
                <a:solidFill>
                  <a:schemeClr val="tx1"/>
                </a:solidFill>
              </a:rPr>
              <a:t>= </a:t>
            </a:r>
          </a:p>
          <a:p>
            <a:pPr algn="ctr">
              <a:buNone/>
            </a:pPr>
            <a:r>
              <a:rPr lang="bg-BG" sz="3000" b="1" dirty="0" smtClean="0">
                <a:solidFill>
                  <a:srgbClr val="FF0000"/>
                </a:solidFill>
              </a:rPr>
              <a:t>БЮДЖЕТНО САЛДО </a:t>
            </a:r>
            <a:r>
              <a:rPr lang="en-US" sz="3000" b="1" dirty="0" smtClean="0">
                <a:solidFill>
                  <a:srgbClr val="FF0000"/>
                </a:solidFill>
              </a:rPr>
              <a:t>(</a:t>
            </a:r>
            <a:r>
              <a:rPr lang="bg-BG" sz="3000" b="1" dirty="0" smtClean="0">
                <a:solidFill>
                  <a:srgbClr val="FF0000"/>
                </a:solidFill>
              </a:rPr>
              <a:t>ДЕФИЦИТ/ИЗЛИШЪК</a:t>
            </a:r>
            <a:r>
              <a:rPr lang="en-US" sz="3000" b="1" dirty="0" smtClean="0">
                <a:solidFill>
                  <a:srgbClr val="FF0000"/>
                </a:solidFill>
              </a:rPr>
              <a:t>) </a:t>
            </a:r>
            <a:r>
              <a:rPr lang="bg-BG" sz="3000" b="1" dirty="0" smtClean="0">
                <a:solidFill>
                  <a:srgbClr val="FF0000"/>
                </a:solidFill>
              </a:rPr>
              <a:t>=</a:t>
            </a:r>
          </a:p>
          <a:p>
            <a:pPr>
              <a:buNone/>
            </a:pPr>
            <a:r>
              <a:rPr lang="bg-BG" sz="3000" b="1" dirty="0" smtClean="0">
                <a:solidFill>
                  <a:schemeClr val="tx1"/>
                </a:solidFill>
              </a:rPr>
              <a:t> 	</a:t>
            </a:r>
            <a:r>
              <a:rPr lang="en-US" sz="3000" b="1" dirty="0" smtClean="0">
                <a:solidFill>
                  <a:schemeClr val="tx1"/>
                </a:solidFill>
              </a:rPr>
              <a:t>(-) </a:t>
            </a:r>
            <a:r>
              <a:rPr lang="bg-BG" sz="3000" b="1" dirty="0" smtClean="0">
                <a:solidFill>
                  <a:schemeClr val="tx1"/>
                </a:solidFill>
              </a:rPr>
              <a:t>ФИНАНСИРАНЕ, В Т.Ч. ВРЕМЕННИ </a:t>
            </a:r>
          </a:p>
          <a:p>
            <a:pPr>
              <a:buNone/>
            </a:pPr>
            <a:r>
              <a:rPr lang="bg-BG" sz="3000" b="1" dirty="0" smtClean="0">
                <a:solidFill>
                  <a:schemeClr val="tx1"/>
                </a:solidFill>
              </a:rPr>
              <a:t>	БЕЗЛИХВЕНИ ЗАЕМИ </a:t>
            </a:r>
          </a:p>
          <a:p>
            <a:pPr>
              <a:buNone/>
            </a:pPr>
            <a:r>
              <a:rPr lang="bg-BG" sz="3000" b="1" i="1" dirty="0" smtClean="0">
                <a:solidFill>
                  <a:schemeClr val="tx1"/>
                </a:solidFill>
              </a:rPr>
              <a:t>	</a:t>
            </a:r>
            <a:r>
              <a:rPr lang="en-US" sz="3000" i="1" dirty="0" smtClean="0">
                <a:solidFill>
                  <a:schemeClr val="tx1"/>
                </a:solidFill>
              </a:rPr>
              <a:t>(</a:t>
            </a:r>
            <a:r>
              <a:rPr lang="bg-BG" sz="2800" i="1" dirty="0" smtClean="0">
                <a:solidFill>
                  <a:schemeClr val="tx1"/>
                </a:solidFill>
              </a:rPr>
              <a:t>временните безлихвени заеми</a:t>
            </a:r>
            <a:r>
              <a:rPr lang="bg-BG" sz="2800" dirty="0" smtClean="0">
                <a:solidFill>
                  <a:schemeClr val="tx1"/>
                </a:solidFill>
              </a:rPr>
              <a:t> се третират като </a:t>
            </a:r>
            <a:r>
              <a:rPr lang="bg-BG" sz="2800" i="1" dirty="0" smtClean="0">
                <a:solidFill>
                  <a:schemeClr val="tx1"/>
                </a:solidFill>
              </a:rPr>
              <a:t>финансиращи позции;</a:t>
            </a:r>
            <a:r>
              <a:rPr lang="bg-BG" sz="2800" dirty="0" smtClean="0">
                <a:solidFill>
                  <a:schemeClr val="tx1"/>
                </a:solidFill>
              </a:rPr>
              <a:t> </a:t>
            </a:r>
            <a:r>
              <a:rPr lang="bg-BG" sz="2800" i="1" dirty="0" smtClean="0">
                <a:solidFill>
                  <a:schemeClr val="tx1"/>
                </a:solidFill>
              </a:rPr>
              <a:t>те</a:t>
            </a:r>
            <a:r>
              <a:rPr lang="bg-BG" sz="2800" dirty="0" smtClean="0">
                <a:solidFill>
                  <a:schemeClr val="tx1"/>
                </a:solidFill>
              </a:rPr>
              <a:t> </a:t>
            </a:r>
            <a:r>
              <a:rPr lang="bg-BG" sz="2800" i="1" dirty="0" smtClean="0">
                <a:solidFill>
                  <a:schemeClr val="tx1"/>
                </a:solidFill>
              </a:rPr>
              <a:t>не оказват влияние върху бюджетното салдо</a:t>
            </a:r>
            <a:r>
              <a:rPr lang="en-US" sz="2800" i="1" dirty="0" smtClean="0">
                <a:solidFill>
                  <a:schemeClr val="tx1"/>
                </a:solidFill>
              </a:rPr>
              <a:t> – (</a:t>
            </a:r>
            <a:r>
              <a:rPr lang="bg-BG" sz="2800" b="1" dirty="0" smtClean="0">
                <a:solidFill>
                  <a:schemeClr val="tx1"/>
                </a:solidFill>
              </a:rPr>
              <a:t>§</a:t>
            </a:r>
            <a:r>
              <a:rPr lang="en-US" sz="2800" b="1" dirty="0" smtClean="0">
                <a:solidFill>
                  <a:schemeClr val="tx1"/>
                </a:solidFill>
              </a:rPr>
              <a:t> 7</a:t>
            </a:r>
            <a:r>
              <a:rPr lang="bg-BG" sz="2800" b="1" dirty="0" smtClean="0">
                <a:solidFill>
                  <a:schemeClr val="tx1"/>
                </a:solidFill>
              </a:rPr>
              <a:t>4</a:t>
            </a:r>
            <a:r>
              <a:rPr lang="en-US" sz="2800" b="1" dirty="0" smtClean="0">
                <a:solidFill>
                  <a:schemeClr val="tx1"/>
                </a:solidFill>
              </a:rPr>
              <a:t>-00</a:t>
            </a:r>
            <a:r>
              <a:rPr lang="bg-BG" sz="2800" b="1" dirty="0" smtClean="0">
                <a:solidFill>
                  <a:schemeClr val="tx1"/>
                </a:solidFill>
              </a:rPr>
              <a:t> - § 78-00</a:t>
            </a:r>
            <a:r>
              <a:rPr lang="en-US" sz="2800" i="1" dirty="0" smtClean="0"/>
              <a:t>)</a:t>
            </a:r>
            <a:endParaRPr lang="bg-BG" sz="2800" i="1" dirty="0" smtClean="0"/>
          </a:p>
          <a:p>
            <a:pPr>
              <a:buNone/>
            </a:pPr>
            <a:endParaRPr lang="bg-BG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	</a:t>
            </a:r>
            <a:r>
              <a:rPr lang="bg-BG" sz="3000" b="1" dirty="0" smtClean="0">
                <a:solidFill>
                  <a:schemeClr val="tx1"/>
                </a:solidFill>
              </a:rPr>
              <a:t>Финансирането е равно на бюджетното салдо с противоположен знак</a:t>
            </a:r>
            <a:r>
              <a:rPr lang="en-US" sz="2800" b="1" dirty="0" smtClean="0">
                <a:solidFill>
                  <a:schemeClr val="tx1"/>
                </a:solidFill>
              </a:rPr>
              <a:t>!</a:t>
            </a:r>
            <a:endParaRPr lang="bg-BG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884096" cy="64087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Пример 1:</a:t>
            </a:r>
          </a:p>
          <a:p>
            <a:pPr marL="0" indent="444500"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Начисляване на </a:t>
            </a:r>
            <a:r>
              <a:rPr lang="bg-BG" i="1" dirty="0">
                <a:solidFill>
                  <a:schemeClr val="tx1"/>
                </a:solidFill>
              </a:rPr>
              <a:t>вземане от лице извън бюджетната </a:t>
            </a:r>
            <a:r>
              <a:rPr lang="bg-BG" i="1" dirty="0" smtClean="0">
                <a:solidFill>
                  <a:schemeClr val="tx1"/>
                </a:solidFill>
              </a:rPr>
              <a:t>организация, при установена извършена кражба: </a:t>
            </a:r>
          </a:p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Въпрос: </a:t>
            </a:r>
            <a:r>
              <a:rPr lang="bg-BG" i="1" dirty="0" smtClean="0">
                <a:solidFill>
                  <a:schemeClr val="tx1"/>
                </a:solidFill>
              </a:rPr>
              <a:t>Съществуват </a:t>
            </a:r>
            <a:r>
              <a:rPr lang="bg-BG" b="1" i="1" dirty="0" smtClean="0">
                <a:solidFill>
                  <a:schemeClr val="tx1"/>
                </a:solidFill>
              </a:rPr>
              <a:t>ДВЕ </a:t>
            </a:r>
            <a:r>
              <a:rPr lang="bg-BG" i="1" dirty="0" smtClean="0">
                <a:solidFill>
                  <a:schemeClr val="tx1"/>
                </a:solidFill>
              </a:rPr>
              <a:t>счетоводни сметки в СБО за вземания с еднакво наименование, но класифицирани по различен начин:</a:t>
            </a:r>
          </a:p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4885 </a:t>
            </a:r>
            <a:r>
              <a:rPr lang="ru-RU" i="1" dirty="0">
                <a:solidFill>
                  <a:schemeClr val="tx1"/>
                </a:solidFill>
              </a:rPr>
              <a:t>Вземания от други дебитори - местни лица (финансиращи позиции</a:t>
            </a:r>
            <a:r>
              <a:rPr lang="ru-RU" b="1" i="1" dirty="0" smtClean="0">
                <a:solidFill>
                  <a:schemeClr val="tx1"/>
                </a:solidFill>
              </a:rPr>
              <a:t>)</a:t>
            </a:r>
          </a:p>
          <a:p>
            <a:pPr marL="0" indent="444500" algn="just">
              <a:buNone/>
            </a:pPr>
            <a:r>
              <a:rPr lang="ru-RU" dirty="0">
                <a:solidFill>
                  <a:schemeClr val="tx1"/>
                </a:solidFill>
              </a:rPr>
              <a:t>и</a:t>
            </a:r>
            <a:endParaRPr lang="bg-BG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4887 </a:t>
            </a:r>
            <a:r>
              <a:rPr lang="ru-RU" i="1" dirty="0">
                <a:solidFill>
                  <a:schemeClr val="tx1"/>
                </a:solidFill>
              </a:rPr>
              <a:t>Вземания от други дебитори - местни лица </a:t>
            </a:r>
            <a:r>
              <a:rPr lang="ru-RU" i="1" dirty="0" smtClean="0">
                <a:solidFill>
                  <a:schemeClr val="tx1"/>
                </a:solidFill>
              </a:rPr>
              <a:t>(приходно-разходни </a:t>
            </a:r>
            <a:r>
              <a:rPr lang="ru-RU" i="1" dirty="0">
                <a:solidFill>
                  <a:schemeClr val="tx1"/>
                </a:solidFill>
              </a:rPr>
              <a:t>позиции)</a:t>
            </a:r>
            <a:endParaRPr lang="bg-BG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Коя от двете сметки да се приложи при осчетоводяването?</a:t>
            </a:r>
          </a:p>
          <a:p>
            <a:pPr marL="0" indent="444500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	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822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884096" cy="64087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Как бихме отчели стопанската операция на касова основа?</a:t>
            </a:r>
          </a:p>
          <a:p>
            <a:pPr marL="0" indent="444500" algn="just">
              <a:buNone/>
            </a:pPr>
            <a:endParaRPr lang="bg-BG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При парични постъпления от лицето се съставя операция:</a:t>
            </a:r>
          </a:p>
          <a:p>
            <a:pPr marL="0" indent="444500"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§ 95-07 </a:t>
            </a:r>
            <a:r>
              <a:rPr lang="bg-BG" i="1" dirty="0" smtClean="0">
                <a:solidFill>
                  <a:schemeClr val="tx1"/>
                </a:solidFill>
              </a:rPr>
              <a:t>“Н</a:t>
            </a:r>
            <a:r>
              <a:rPr lang="ru-RU" i="1" dirty="0" err="1" smtClean="0">
                <a:solidFill>
                  <a:schemeClr val="tx1"/>
                </a:solidFill>
              </a:rPr>
              <a:t>аличност</a:t>
            </a:r>
            <a:r>
              <a:rPr lang="ru-RU" i="1" dirty="0" smtClean="0">
                <a:solidFill>
                  <a:schemeClr val="tx1"/>
                </a:solidFill>
              </a:rPr>
              <a:t> в </a:t>
            </a:r>
            <a:r>
              <a:rPr lang="ru-RU" i="1" dirty="0" err="1" smtClean="0">
                <a:solidFill>
                  <a:schemeClr val="tx1"/>
                </a:solidFill>
              </a:rPr>
              <a:t>левове</a:t>
            </a:r>
            <a:r>
              <a:rPr lang="ru-RU" i="1" dirty="0" smtClean="0">
                <a:solidFill>
                  <a:schemeClr val="tx1"/>
                </a:solidFill>
              </a:rPr>
              <a:t> по сметки в края    </a:t>
            </a:r>
          </a:p>
          <a:p>
            <a:pPr marL="0" indent="444500" algn="just">
              <a:buNone/>
            </a:pPr>
            <a:r>
              <a:rPr lang="ru-RU" i="1" dirty="0" smtClean="0">
                <a:solidFill>
                  <a:schemeClr val="tx1"/>
                </a:solidFill>
              </a:rPr>
              <a:t> на периода (-)</a:t>
            </a:r>
            <a:r>
              <a:rPr lang="en-US" i="1" dirty="0" smtClean="0">
                <a:solidFill>
                  <a:schemeClr val="tx1"/>
                </a:solidFill>
              </a:rPr>
              <a:t>”</a:t>
            </a:r>
            <a:r>
              <a:rPr lang="bg-BG" i="1" dirty="0" smtClean="0">
                <a:solidFill>
                  <a:schemeClr val="tx1"/>
                </a:solidFill>
              </a:rPr>
              <a:t>/</a:t>
            </a:r>
          </a:p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</a:t>
            </a:r>
            <a:r>
              <a:rPr lang="bg-BG" b="1" dirty="0" smtClean="0">
                <a:solidFill>
                  <a:schemeClr val="tx1"/>
                </a:solidFill>
              </a:rPr>
              <a:t>  § 28-02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“Г</a:t>
            </a:r>
            <a:r>
              <a:rPr lang="ru-RU" i="1" dirty="0" err="1" smtClean="0">
                <a:solidFill>
                  <a:schemeClr val="tx1"/>
                </a:solidFill>
              </a:rPr>
              <a:t>лоби</a:t>
            </a:r>
            <a:r>
              <a:rPr lang="ru-RU" i="1" dirty="0" smtClean="0">
                <a:solidFill>
                  <a:schemeClr val="tx1"/>
                </a:solidFill>
              </a:rPr>
              <a:t>, санкции, неустойки,   </a:t>
            </a:r>
          </a:p>
          <a:p>
            <a:pPr marL="0" indent="444500" algn="just">
              <a:buNone/>
            </a:pPr>
            <a:r>
              <a:rPr lang="ru-RU" i="1" dirty="0" smtClean="0">
                <a:solidFill>
                  <a:schemeClr val="tx1"/>
                </a:solidFill>
              </a:rPr>
              <a:t>     </a:t>
            </a:r>
            <a:r>
              <a:rPr lang="ru-RU" i="1" dirty="0" err="1" smtClean="0">
                <a:solidFill>
                  <a:schemeClr val="tx1"/>
                </a:solidFill>
              </a:rPr>
              <a:t>наказателни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лихви</a:t>
            </a:r>
            <a:r>
              <a:rPr lang="ru-RU" i="1" dirty="0" smtClean="0">
                <a:solidFill>
                  <a:schemeClr val="tx1"/>
                </a:solidFill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</a:rPr>
              <a:t>обезщетения</a:t>
            </a:r>
            <a:r>
              <a:rPr lang="ru-RU" i="1" dirty="0" smtClean="0">
                <a:solidFill>
                  <a:schemeClr val="tx1"/>
                </a:solidFill>
              </a:rPr>
              <a:t> и </a:t>
            </a:r>
            <a:r>
              <a:rPr lang="ru-RU" i="1" dirty="0" err="1" smtClean="0">
                <a:solidFill>
                  <a:schemeClr val="tx1"/>
                </a:solidFill>
              </a:rPr>
              <a:t>начети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+</a:t>
            </a:r>
            <a:r>
              <a:rPr lang="en-US" i="1" dirty="0" smtClean="0">
                <a:solidFill>
                  <a:schemeClr val="tx1"/>
                </a:solidFill>
              </a:rPr>
              <a:t>)”</a:t>
            </a:r>
            <a:endParaRPr lang="bg-BG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Важно!: </a:t>
            </a:r>
            <a:r>
              <a:rPr lang="bg-BG" b="1" dirty="0" smtClean="0">
                <a:solidFill>
                  <a:schemeClr val="tx1"/>
                </a:solidFill>
              </a:rPr>
              <a:t>§ </a:t>
            </a:r>
            <a:r>
              <a:rPr lang="bg-BG" b="1" dirty="0">
                <a:solidFill>
                  <a:schemeClr val="tx1"/>
                </a:solidFill>
              </a:rPr>
              <a:t>28-02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bg-BG" i="1" dirty="0">
                <a:solidFill>
                  <a:schemeClr val="tx1"/>
                </a:solidFill>
              </a:rPr>
              <a:t>Г</a:t>
            </a:r>
            <a:r>
              <a:rPr lang="ru-RU" i="1" dirty="0">
                <a:solidFill>
                  <a:schemeClr val="tx1"/>
                </a:solidFill>
              </a:rPr>
              <a:t>лоби, санкции, неустойки, наказателни лихви, обезщетения и начети</a:t>
            </a:r>
            <a:r>
              <a:rPr lang="en-US" b="1" i="1" dirty="0" smtClean="0">
                <a:solidFill>
                  <a:schemeClr val="tx1"/>
                </a:solidFill>
              </a:rPr>
              <a:t>”</a:t>
            </a:r>
            <a:r>
              <a:rPr lang="bg-BG" b="1" i="1" dirty="0" smtClean="0">
                <a:solidFill>
                  <a:schemeClr val="tx1"/>
                </a:solidFill>
              </a:rPr>
              <a:t> е </a:t>
            </a:r>
            <a:r>
              <a:rPr lang="bg-BG" b="1" i="1" dirty="0" smtClean="0">
                <a:solidFill>
                  <a:srgbClr val="C00000"/>
                </a:solidFill>
              </a:rPr>
              <a:t>приходен</a:t>
            </a:r>
            <a:r>
              <a:rPr lang="bg-BG" b="1" i="1" dirty="0" smtClean="0">
                <a:solidFill>
                  <a:schemeClr val="tx1"/>
                </a:solidFill>
              </a:rPr>
              <a:t> параграф, поради което избираме и сметка, която е „</a:t>
            </a:r>
            <a:r>
              <a:rPr lang="bg-BG" b="1" i="1" dirty="0" smtClean="0">
                <a:solidFill>
                  <a:srgbClr val="C00000"/>
                </a:solidFill>
              </a:rPr>
              <a:t>приходно-разходна позиция</a:t>
            </a:r>
            <a:r>
              <a:rPr lang="bg-BG" b="1" i="1" dirty="0" smtClean="0">
                <a:solidFill>
                  <a:schemeClr val="tx1"/>
                </a:solidFill>
              </a:rPr>
              <a:t>“! 	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541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4290"/>
            <a:ext cx="8884096" cy="645507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44500" algn="just">
              <a:spcBef>
                <a:spcPts val="0"/>
              </a:spcBef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Счетоводни статии:</a:t>
            </a:r>
          </a:p>
          <a:p>
            <a:pPr marL="0" indent="444500" algn="just">
              <a:spcBef>
                <a:spcPts val="0"/>
              </a:spcBef>
              <a:buNone/>
            </a:pPr>
            <a:endParaRPr lang="bg-BG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Начисляване на вземането</a:t>
            </a:r>
            <a:r>
              <a:rPr lang="bg-BG" sz="2400" i="1" dirty="0" smtClean="0">
                <a:solidFill>
                  <a:schemeClr val="tx1"/>
                </a:solidFill>
              </a:rPr>
              <a:t>: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4887 </a:t>
            </a:r>
            <a:r>
              <a:rPr lang="ru-RU" sz="2400" i="1" dirty="0">
                <a:solidFill>
                  <a:schemeClr val="tx1"/>
                </a:solidFill>
              </a:rPr>
              <a:t>Вземания от други дебитори - местни лица 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 (</a:t>
            </a:r>
            <a:r>
              <a:rPr lang="ru-RU" sz="2400" b="1" i="1" dirty="0">
                <a:solidFill>
                  <a:schemeClr val="tx1"/>
                </a:solidFill>
              </a:rPr>
              <a:t>приходно-разходни позиции</a:t>
            </a:r>
            <a:r>
              <a:rPr lang="ru-RU" sz="2400" i="1" dirty="0" smtClean="0">
                <a:solidFill>
                  <a:schemeClr val="tx1"/>
                </a:solidFill>
              </a:rPr>
              <a:t>)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b="1" i="1" dirty="0">
                <a:solidFill>
                  <a:schemeClr val="tx1"/>
                </a:solidFill>
              </a:rPr>
              <a:t>         </a:t>
            </a:r>
            <a:r>
              <a:rPr lang="ru-RU" sz="2400" b="1" dirty="0">
                <a:solidFill>
                  <a:schemeClr val="tx1"/>
                </a:solidFill>
              </a:rPr>
              <a:t>К-т с/ка 7198 </a:t>
            </a:r>
            <a:r>
              <a:rPr lang="ru-RU" sz="2400" i="1" dirty="0">
                <a:solidFill>
                  <a:schemeClr val="tx1"/>
                </a:solidFill>
              </a:rPr>
              <a:t>Приходи от неустойки, начети и 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         </a:t>
            </a:r>
            <a:r>
              <a:rPr lang="ru-RU" sz="2400" i="1" dirty="0" err="1" smtClean="0">
                <a:solidFill>
                  <a:schemeClr val="tx1"/>
                </a:solidFill>
              </a:rPr>
              <a:t>обезщетения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bg-BG" sz="2400" dirty="0">
                <a:solidFill>
                  <a:schemeClr val="tx1"/>
                </a:solidFill>
              </a:rPr>
              <a:t>При парични постъпления от лицето се съставя операция: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Д-т </a:t>
            </a:r>
            <a:r>
              <a:rPr lang="ru-RU" sz="2400" b="1" dirty="0">
                <a:solidFill>
                  <a:schemeClr val="tx1"/>
                </a:solidFill>
              </a:rPr>
              <a:t>с/ка 5013 </a:t>
            </a:r>
            <a:r>
              <a:rPr lang="ru-RU" sz="2400" i="1" dirty="0">
                <a:solidFill>
                  <a:schemeClr val="tx1"/>
                </a:solidFill>
              </a:rPr>
              <a:t>Текущи банкови сметки в левове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      К-т с/ка </a:t>
            </a:r>
            <a:r>
              <a:rPr lang="bg-BG" sz="2400" b="1" dirty="0">
                <a:solidFill>
                  <a:schemeClr val="tx1"/>
                </a:solidFill>
              </a:rPr>
              <a:t>4887 </a:t>
            </a:r>
            <a:r>
              <a:rPr lang="ru-RU" sz="2400" i="1" dirty="0">
                <a:solidFill>
                  <a:schemeClr val="tx1"/>
                </a:solidFill>
              </a:rPr>
              <a:t>Вземания от други дебитори - местни 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       лица </a:t>
            </a:r>
            <a:r>
              <a:rPr lang="ru-RU" sz="2400" i="1" dirty="0">
                <a:solidFill>
                  <a:schemeClr val="tx1"/>
                </a:solidFill>
              </a:rPr>
              <a:t>(</a:t>
            </a:r>
            <a:r>
              <a:rPr lang="ru-RU" sz="2400" b="1" i="1" dirty="0">
                <a:solidFill>
                  <a:schemeClr val="tx1"/>
                </a:solidFill>
              </a:rPr>
              <a:t>приходно-разходни </a:t>
            </a:r>
            <a:r>
              <a:rPr lang="ru-RU" sz="2400" b="1" i="1" dirty="0" smtClean="0">
                <a:solidFill>
                  <a:schemeClr val="tx1"/>
                </a:solidFill>
              </a:rPr>
              <a:t>позиции)</a:t>
            </a:r>
          </a:p>
          <a:p>
            <a:pPr marL="0" indent="444500" algn="just">
              <a:spcBef>
                <a:spcPts val="0"/>
              </a:spcBef>
              <a:buNone/>
            </a:pPr>
            <a:endParaRPr lang="bg-BG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§ 95-07 </a:t>
            </a:r>
            <a:r>
              <a:rPr lang="en-US" sz="2400" b="1" i="1" dirty="0" smtClean="0">
                <a:solidFill>
                  <a:schemeClr val="tx1"/>
                </a:solidFill>
              </a:rPr>
              <a:t>“</a:t>
            </a:r>
            <a:r>
              <a:rPr lang="bg-BG" sz="2400" i="1" dirty="0" smtClean="0">
                <a:solidFill>
                  <a:schemeClr val="tx1"/>
                </a:solidFill>
              </a:rPr>
              <a:t>Н</a:t>
            </a:r>
            <a:r>
              <a:rPr lang="ru-RU" sz="2400" i="1" dirty="0" smtClean="0">
                <a:solidFill>
                  <a:schemeClr val="tx1"/>
                </a:solidFill>
              </a:rPr>
              <a:t>аличност </a:t>
            </a:r>
            <a:r>
              <a:rPr lang="ru-RU" sz="2400" i="1" dirty="0">
                <a:solidFill>
                  <a:schemeClr val="tx1"/>
                </a:solidFill>
              </a:rPr>
              <a:t>в левове по сметки 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в </a:t>
            </a:r>
            <a:r>
              <a:rPr lang="ru-RU" sz="2400" i="1" dirty="0">
                <a:solidFill>
                  <a:schemeClr val="tx1"/>
                </a:solidFill>
              </a:rPr>
              <a:t>края на периода </a:t>
            </a:r>
            <a:r>
              <a:rPr lang="ru-RU" sz="2400" i="1" dirty="0" smtClean="0">
                <a:solidFill>
                  <a:schemeClr val="tx1"/>
                </a:solidFill>
              </a:rPr>
              <a:t>(-)</a:t>
            </a:r>
            <a:r>
              <a:rPr lang="en-US" sz="2400" b="1" i="1" dirty="0" smtClean="0">
                <a:solidFill>
                  <a:schemeClr val="tx1"/>
                </a:solidFill>
              </a:rPr>
              <a:t>”</a:t>
            </a:r>
            <a:r>
              <a:rPr lang="bg-BG" sz="2400" b="1" i="1" dirty="0" smtClean="0">
                <a:solidFill>
                  <a:schemeClr val="tx1"/>
                </a:solidFill>
              </a:rPr>
              <a:t>/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   </a:t>
            </a:r>
            <a:r>
              <a:rPr lang="bg-BG" sz="2400" b="1" dirty="0" smtClean="0">
                <a:solidFill>
                  <a:schemeClr val="tx1"/>
                </a:solidFill>
              </a:rPr>
              <a:t>    § 28-02 </a:t>
            </a:r>
            <a:r>
              <a:rPr lang="en-US" sz="2400" b="1" i="1" dirty="0" smtClean="0">
                <a:solidFill>
                  <a:schemeClr val="tx1"/>
                </a:solidFill>
              </a:rPr>
              <a:t>“</a:t>
            </a:r>
            <a:r>
              <a:rPr lang="bg-BG" sz="2400" i="1" dirty="0" smtClean="0">
                <a:solidFill>
                  <a:schemeClr val="tx1"/>
                </a:solidFill>
              </a:rPr>
              <a:t>Г</a:t>
            </a:r>
            <a:r>
              <a:rPr lang="ru-RU" sz="2400" i="1" dirty="0" smtClean="0">
                <a:solidFill>
                  <a:schemeClr val="tx1"/>
                </a:solidFill>
              </a:rPr>
              <a:t>лоби</a:t>
            </a:r>
            <a:r>
              <a:rPr lang="ru-RU" sz="2400" i="1" dirty="0">
                <a:solidFill>
                  <a:schemeClr val="tx1"/>
                </a:solidFill>
              </a:rPr>
              <a:t>, санкции, неустойки, наказателни лихви, 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      </a:t>
            </a:r>
            <a:r>
              <a:rPr lang="ru-RU" sz="2400" i="1" dirty="0" err="1" smtClean="0">
                <a:solidFill>
                  <a:schemeClr val="tx1"/>
                </a:solidFill>
              </a:rPr>
              <a:t>обезщетения</a:t>
            </a:r>
            <a:r>
              <a:rPr lang="ru-RU" sz="2400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>
                <a:solidFill>
                  <a:schemeClr val="tx1"/>
                </a:solidFill>
              </a:rPr>
              <a:t>и </a:t>
            </a:r>
            <a:r>
              <a:rPr lang="ru-RU" sz="2400" i="1" dirty="0" smtClean="0">
                <a:solidFill>
                  <a:schemeClr val="tx1"/>
                </a:solidFill>
              </a:rPr>
              <a:t>начети</a:t>
            </a:r>
            <a:r>
              <a:rPr lang="en-US" sz="2400" b="1" i="1" dirty="0" smtClean="0">
                <a:solidFill>
                  <a:schemeClr val="tx1"/>
                </a:solidFill>
              </a:rPr>
              <a:t> (</a:t>
            </a:r>
            <a:r>
              <a:rPr lang="bg-BG" sz="2400" b="1" i="1" dirty="0" smtClean="0">
                <a:solidFill>
                  <a:schemeClr val="tx1"/>
                </a:solidFill>
              </a:rPr>
              <a:t>+</a:t>
            </a:r>
            <a:r>
              <a:rPr lang="en-US" sz="2400" b="1" i="1" dirty="0" smtClean="0">
                <a:solidFill>
                  <a:schemeClr val="tx1"/>
                </a:solidFill>
              </a:rPr>
              <a:t>)</a:t>
            </a:r>
            <a:r>
              <a:rPr lang="bg-BG" sz="2400" b="1" i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460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581947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 fontScale="85000" lnSpcReduction="20000"/>
          </a:bodyPr>
          <a:lstStyle/>
          <a:p>
            <a:pPr>
              <a:buNone/>
            </a:pPr>
            <a:r>
              <a:rPr lang="bg-BG" sz="4000" b="1" i="1" dirty="0" smtClean="0">
                <a:solidFill>
                  <a:schemeClr val="tx1"/>
                </a:solidFill>
              </a:rPr>
              <a:t>Извод:</a:t>
            </a:r>
          </a:p>
          <a:p>
            <a:pPr>
              <a:buNone/>
            </a:pPr>
            <a:endParaRPr lang="bg-BG" b="1" i="1" dirty="0">
              <a:solidFill>
                <a:schemeClr val="tx1"/>
              </a:solidFill>
            </a:endParaRPr>
          </a:p>
          <a:p>
            <a:pPr marL="0" indent="533400" algn="just">
              <a:buNone/>
            </a:pPr>
            <a:r>
              <a:rPr lang="bg-BG" sz="5300" b="1" i="1" dirty="0" smtClean="0">
                <a:solidFill>
                  <a:schemeClr val="tx1"/>
                </a:solidFill>
              </a:rPr>
              <a:t>Водещо е по какъв начин ще се отчете стопанската операция на касова основа, ако има наличие на касов поток, независимо кога </a:t>
            </a:r>
            <a:r>
              <a:rPr lang="en-US" sz="5300" b="1" i="1" dirty="0" smtClean="0">
                <a:solidFill>
                  <a:schemeClr val="tx1"/>
                </a:solidFill>
              </a:rPr>
              <a:t>(</a:t>
            </a:r>
            <a:r>
              <a:rPr lang="bg-BG" sz="5300" b="1" i="1" dirty="0" smtClean="0">
                <a:solidFill>
                  <a:schemeClr val="tx1"/>
                </a:solidFill>
              </a:rPr>
              <a:t>към момента на осчетоводяване или по-късно</a:t>
            </a:r>
            <a:r>
              <a:rPr lang="en-US" sz="5300" b="1" i="1" dirty="0" smtClean="0">
                <a:solidFill>
                  <a:schemeClr val="tx1"/>
                </a:solidFill>
              </a:rPr>
              <a:t>)</a:t>
            </a:r>
            <a:r>
              <a:rPr lang="bg-BG" sz="5300" b="1" i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	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874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12088" cy="64087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444500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Пример 2:</a:t>
            </a:r>
          </a:p>
          <a:p>
            <a:pPr marL="0" indent="444500"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По </a:t>
            </a:r>
            <a:r>
              <a:rPr lang="bg-BG" i="1" dirty="0" err="1" smtClean="0">
                <a:solidFill>
                  <a:schemeClr val="tx1"/>
                </a:solidFill>
              </a:rPr>
              <a:t>набирателната</a:t>
            </a:r>
            <a:r>
              <a:rPr lang="bg-BG" i="1" dirty="0" smtClean="0">
                <a:solidFill>
                  <a:schemeClr val="tx1"/>
                </a:solidFill>
              </a:rPr>
              <a:t> сметка на бюджетната организация са постъпили суми, които представляват </a:t>
            </a:r>
            <a:r>
              <a:rPr lang="bg-BG" b="1" i="1" dirty="0" smtClean="0">
                <a:solidFill>
                  <a:schemeClr val="tx1"/>
                </a:solidFill>
              </a:rPr>
              <a:t>гаранция за участие, платена от физическо лице </a:t>
            </a:r>
            <a:r>
              <a:rPr lang="bg-BG" i="1" dirty="0" smtClean="0">
                <a:solidFill>
                  <a:schemeClr val="tx1"/>
                </a:solidFill>
              </a:rPr>
              <a:t>в обявена процедура за продажба. Съставени са следните счетоводни записвания:</a:t>
            </a:r>
          </a:p>
          <a:p>
            <a:pPr marL="0" indent="444500" algn="just">
              <a:buNone/>
            </a:pPr>
            <a:r>
              <a:rPr lang="bg-BG" b="1" u="sng" dirty="0" smtClean="0">
                <a:solidFill>
                  <a:schemeClr val="tx1"/>
                </a:solidFill>
              </a:rPr>
              <a:t>В </a:t>
            </a:r>
            <a:r>
              <a:rPr lang="bg-BG" b="1" u="sng" dirty="0" err="1" smtClean="0">
                <a:solidFill>
                  <a:schemeClr val="tx1"/>
                </a:solidFill>
              </a:rPr>
              <a:t>отч</a:t>
            </a:r>
            <a:r>
              <a:rPr lang="bg-BG" b="1" u="sng" dirty="0" smtClean="0">
                <a:solidFill>
                  <a:schemeClr val="tx1"/>
                </a:solidFill>
              </a:rPr>
              <a:t>. гр. “ДСД”:</a:t>
            </a:r>
            <a:endParaRPr lang="bg-BG" b="1" u="sng" dirty="0">
              <a:solidFill>
                <a:schemeClr val="tx1"/>
              </a:solidFill>
            </a:endParaRPr>
          </a:p>
          <a:p>
            <a:pPr marL="0" indent="444500">
              <a:buNone/>
            </a:pP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5013 </a:t>
            </a:r>
            <a:r>
              <a:rPr lang="bg-BG" i="1" dirty="0" smtClean="0">
                <a:solidFill>
                  <a:schemeClr val="tx1"/>
                </a:solidFill>
              </a:rPr>
              <a:t>Текущи банкови сметки в левове</a:t>
            </a:r>
          </a:p>
          <a:p>
            <a:pPr marL="0" indent="444500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	</a:t>
            </a:r>
            <a:r>
              <a:rPr lang="bg-BG" b="1" dirty="0" smtClean="0">
                <a:solidFill>
                  <a:schemeClr val="tx1"/>
                </a:solidFill>
              </a:rPr>
              <a:t>    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???</a:t>
            </a:r>
          </a:p>
          <a:p>
            <a:pPr marL="0" indent="444500" algn="just">
              <a:buNone/>
            </a:pPr>
            <a:r>
              <a:rPr lang="bg-BG" sz="2800" b="1" i="1" dirty="0" smtClean="0">
                <a:solidFill>
                  <a:schemeClr val="tx1"/>
                </a:solidFill>
              </a:rPr>
              <a:t>Изборът на кореспондираща сметка зависи от това дали паричният поток оказва влияние на бюджетното салдо или не. С други думи по кой § от ЕБК трябва да се отчете операцията?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201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926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44450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Съгласно указанията на Министерството на финансите, постъпленията от депозити и гаранции следва да се отчитат на касова основа по </a:t>
            </a:r>
            <a:r>
              <a:rPr lang="bg-BG" b="1" i="1" dirty="0" smtClean="0">
                <a:solidFill>
                  <a:srgbClr val="FF0000"/>
                </a:solidFill>
              </a:rPr>
              <a:t>финансиращ § 93-10 </a:t>
            </a:r>
            <a:r>
              <a:rPr lang="bg-BG" i="1" dirty="0" smtClean="0">
                <a:solidFill>
                  <a:schemeClr val="tx1"/>
                </a:solidFill>
              </a:rPr>
              <a:t>„</a:t>
            </a:r>
            <a:r>
              <a:rPr lang="ru-RU" i="1" dirty="0" err="1" smtClean="0">
                <a:solidFill>
                  <a:schemeClr val="tx1"/>
                </a:solidFill>
              </a:rPr>
              <a:t>Чужди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средства от други лица (небюджетни предприятия и физически лица) (+/-)</a:t>
            </a:r>
            <a:r>
              <a:rPr lang="bg-BG" i="1" dirty="0" smtClean="0">
                <a:solidFill>
                  <a:schemeClr val="tx1"/>
                </a:solidFill>
              </a:rPr>
              <a:t>“, </a:t>
            </a:r>
            <a:r>
              <a:rPr lang="bg-BG" dirty="0" smtClean="0">
                <a:solidFill>
                  <a:schemeClr val="tx1"/>
                </a:solidFill>
              </a:rPr>
              <a:t>който е част от раздел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bg-BG" dirty="0" smtClean="0">
                <a:solidFill>
                  <a:schemeClr val="tx1"/>
                </a:solidFill>
              </a:rPr>
              <a:t> „Финансиране“ от ЕБК.</a:t>
            </a:r>
          </a:p>
          <a:p>
            <a:pPr marL="0" indent="44450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Извод: Следователно и на начислена основа, счетоводните сметки трябва да са </a:t>
            </a:r>
            <a:r>
              <a:rPr lang="bg-BG" b="1" i="1" dirty="0" smtClean="0">
                <a:solidFill>
                  <a:srgbClr val="FF0000"/>
                </a:solidFill>
              </a:rPr>
              <a:t>„Финансиращи позиции“! </a:t>
            </a:r>
            <a:r>
              <a:rPr lang="bg-BG" b="1" i="1" dirty="0" smtClean="0"/>
              <a:t>	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168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11303</TotalTime>
  <Words>1474</Words>
  <Application>Microsoft Office PowerPoint</Application>
  <PresentationFormat>On-screen Show (4:3)</PresentationFormat>
  <Paragraphs>175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Book Antiqua</vt:lpstr>
      <vt:lpstr>Calibri</vt:lpstr>
      <vt:lpstr>Lucida Sans</vt:lpstr>
      <vt:lpstr>Times New Roman</vt:lpstr>
      <vt:lpstr>Wingdings 2</vt:lpstr>
      <vt:lpstr>Trek</vt:lpstr>
      <vt:lpstr>Тема 2:  Прилагане на счетоводните сметки от СБО според критериите:  приходно-разходни позиции и  финансиращи позиции. Взаимовръзка между счетоводни сметки от СБО и параграфи/подпараграфите на ЕБК.  </vt:lpstr>
      <vt:lpstr> Прилагане на счетоводните сметки според критериите „приходно-разходни позиции” и „финансиращи позиции”.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ПРАКТИЧЕСКИ ОРИЕНТИРИ при Прилагане на счетоводните сметки според критерииТЕ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1623</cp:revision>
  <dcterms:created xsi:type="dcterms:W3CDTF">2013-07-04T10:48:42Z</dcterms:created>
  <dcterms:modified xsi:type="dcterms:W3CDTF">2023-01-02T16:24:48Z</dcterms:modified>
</cp:coreProperties>
</file>