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38"/>
  </p:notesMasterIdLst>
  <p:sldIdLst>
    <p:sldId id="1817" r:id="rId2"/>
    <p:sldId id="1783" r:id="rId3"/>
    <p:sldId id="1784" r:id="rId4"/>
    <p:sldId id="1798" r:id="rId5"/>
    <p:sldId id="1799" r:id="rId6"/>
    <p:sldId id="1800" r:id="rId7"/>
    <p:sldId id="1801" r:id="rId8"/>
    <p:sldId id="1802" r:id="rId9"/>
    <p:sldId id="1803" r:id="rId10"/>
    <p:sldId id="1804" r:id="rId11"/>
    <p:sldId id="1805" r:id="rId12"/>
    <p:sldId id="1806" r:id="rId13"/>
    <p:sldId id="1785" r:id="rId14"/>
    <p:sldId id="1786" r:id="rId15"/>
    <p:sldId id="1787" r:id="rId16"/>
    <p:sldId id="1788" r:id="rId17"/>
    <p:sldId id="1789" r:id="rId18"/>
    <p:sldId id="1790" r:id="rId19"/>
    <p:sldId id="1791" r:id="rId20"/>
    <p:sldId id="1792" r:id="rId21"/>
    <p:sldId id="1793" r:id="rId22"/>
    <p:sldId id="1794" r:id="rId23"/>
    <p:sldId id="1795" r:id="rId24"/>
    <p:sldId id="1807" r:id="rId25"/>
    <p:sldId id="1679" r:id="rId26"/>
    <p:sldId id="1680" r:id="rId27"/>
    <p:sldId id="1708" r:id="rId28"/>
    <p:sldId id="1681" r:id="rId29"/>
    <p:sldId id="1814" r:id="rId30"/>
    <p:sldId id="1715" r:id="rId31"/>
    <p:sldId id="1705" r:id="rId32"/>
    <p:sldId id="1707" r:id="rId33"/>
    <p:sldId id="1815" r:id="rId34"/>
    <p:sldId id="1816" r:id="rId35"/>
    <p:sldId id="1796" r:id="rId36"/>
    <p:sldId id="1797" r:id="rId3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77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8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AA7C-5C15-44EA-9F14-727D96F3A388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40E3-5C1A-4329-9AB3-35F7BDE6B881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F131-02AA-4B7A-854B-14838EF8F7DB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3AA3-DA5C-4851-A93E-E8F10B321E7D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CEA6-D601-4340-AC7E-FB1A5E421FF6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F09B-7F43-4766-BEB5-390890E49D25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E74-6ADC-4D31-B236-A2C518564FDE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A10A-93DB-4126-B232-3DDE0EB78DEE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D537-44DE-4B56-8091-A2C6A8AC6E4E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4DE4-9523-4776-A60B-EA3488A0009C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C240-BAF6-43AD-A643-A990E6889D12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F39D29-BCB3-4660-918A-1F5011BCFE1D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56993"/>
            <a:ext cx="8458200" cy="3193932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800" b="1" dirty="0" smtClean="0">
                <a:latin typeface="+mn-lt"/>
              </a:rPr>
              <a:t>Тема </a:t>
            </a:r>
            <a:r>
              <a:rPr lang="bg-BG" sz="2800" b="1" dirty="0">
                <a:latin typeface="+mn-lt"/>
              </a:rPr>
              <a:t>1</a:t>
            </a:r>
            <a:r>
              <a:rPr lang="bg-BG" sz="2800" b="1" i="1" dirty="0">
                <a:latin typeface="+mn-lt"/>
              </a:rPr>
              <a:t>: </a:t>
            </a:r>
            <a:r>
              <a:rPr lang="bg-BG" sz="2800" b="1" dirty="0" smtClean="0">
                <a:latin typeface="+mn-lt"/>
              </a:rPr>
              <a:t>Нормативни </a:t>
            </a:r>
            <a:r>
              <a:rPr lang="bg-BG" sz="2800" b="1" dirty="0">
                <a:latin typeface="+mn-lt"/>
              </a:rPr>
              <a:t>изисквания в счетоводната практика. Общи и конкретни познания</a:t>
            </a: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8558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Съгласно </a:t>
            </a:r>
            <a:r>
              <a:rPr lang="bg-BG" b="1" dirty="0" smtClean="0">
                <a:solidFill>
                  <a:srgbClr val="C00000"/>
                </a:solidFill>
              </a:rPr>
              <a:t>чл. 6, ал. 5 </a:t>
            </a:r>
            <a:r>
              <a:rPr lang="bg-BG" b="1" dirty="0" smtClean="0">
                <a:solidFill>
                  <a:schemeClr val="tx1"/>
                </a:solidFill>
              </a:rPr>
              <a:t>от ЗСч, документална обоснованост е налице</a:t>
            </a:r>
            <a:r>
              <a:rPr lang="bg-BG" dirty="0" smtClean="0">
                <a:solidFill>
                  <a:schemeClr val="tx1"/>
                </a:solidFill>
              </a:rPr>
              <a:t>, когато в първичния счетоводен документ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липсва част от изискуемата информация</a:t>
            </a:r>
            <a:r>
              <a:rPr lang="bg-BG" dirty="0" smtClean="0">
                <a:solidFill>
                  <a:schemeClr val="tx1"/>
                </a:solidFill>
              </a:rPr>
              <a:t> по ал. 1 и 3, но за нея има документи, които я удостоверяват.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Освен в случаите по ал. 5 </a:t>
            </a:r>
            <a:r>
              <a:rPr lang="bg-BG" b="1" dirty="0" smtClean="0">
                <a:solidFill>
                  <a:schemeClr val="tx1"/>
                </a:solidFill>
              </a:rPr>
              <a:t>документална обоснованост е налице </a:t>
            </a:r>
            <a:r>
              <a:rPr lang="bg-BG" dirty="0" smtClean="0">
                <a:solidFill>
                  <a:schemeClr val="tx1"/>
                </a:solidFill>
              </a:rPr>
              <a:t>и когато първичният счетоводен документ е </a:t>
            </a:r>
            <a:r>
              <a:rPr lang="bg-BG" b="1" i="1" dirty="0" smtClean="0">
                <a:solidFill>
                  <a:schemeClr val="tx1"/>
                </a:solidFill>
              </a:rPr>
              <a:t>издаден от лице, което не е предприятие </a:t>
            </a:r>
            <a:r>
              <a:rPr lang="bg-BG" dirty="0" smtClean="0">
                <a:solidFill>
                  <a:schemeClr val="tx1"/>
                </a:solidFill>
              </a:rPr>
              <a:t>по смисъла на този закон, и в документа липсва част от изискуемата информация по ал. 1, когато този документ отразява вярно документираната стопанска операция – </a:t>
            </a:r>
            <a:r>
              <a:rPr lang="bg-BG" b="1" i="1" dirty="0" smtClean="0">
                <a:solidFill>
                  <a:srgbClr val="C00000"/>
                </a:solidFill>
              </a:rPr>
              <a:t>чл. 6, ал. 6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При плащане на </a:t>
            </a:r>
            <a:r>
              <a:rPr lang="bg-BG" b="1" dirty="0" smtClean="0">
                <a:solidFill>
                  <a:schemeClr val="tx1"/>
                </a:solidFill>
              </a:rPr>
              <a:t>публични и частни държавни и общински задължения,</a:t>
            </a:r>
            <a:r>
              <a:rPr lang="bg-BG" dirty="0" smtClean="0">
                <a:solidFill>
                  <a:schemeClr val="tx1"/>
                </a:solidFill>
              </a:rPr>
              <a:t> възникнали на основание и по реда на закон, се приема, че стопанската операция е документално обоснована при </a:t>
            </a:r>
            <a:r>
              <a:rPr lang="bg-BG" b="1" i="1" u="sng" dirty="0" smtClean="0">
                <a:solidFill>
                  <a:schemeClr val="tx1"/>
                </a:solidFill>
              </a:rPr>
              <a:t>наличие на съответния платежен документ за извършеното плащан</a:t>
            </a:r>
            <a:r>
              <a:rPr lang="bg-BG" b="1" i="1" dirty="0" smtClean="0">
                <a:solidFill>
                  <a:schemeClr val="tx1"/>
                </a:solidFill>
              </a:rPr>
              <a:t>е</a:t>
            </a:r>
          </a:p>
          <a:p>
            <a:pPr algn="just" fontAlgn="ctr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rgbClr val="C00000"/>
                </a:solidFill>
              </a:rPr>
              <a:t>– </a:t>
            </a:r>
            <a:r>
              <a:rPr lang="bg-BG" b="1" i="1" dirty="0" smtClean="0">
                <a:solidFill>
                  <a:srgbClr val="C00000"/>
                </a:solidFill>
              </a:rPr>
              <a:t>чл. 6, ал. 7.</a:t>
            </a:r>
            <a:endParaRPr lang="bg-BG" b="1" i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 fontAlgn="ctr"/>
            <a:endParaRPr lang="bg-BG" b="1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Първичен счетоводен документ по чл. 6, ал. 1 </a:t>
            </a:r>
            <a:r>
              <a:rPr lang="bg-BG" b="1" i="1" dirty="0" smtClean="0">
                <a:solidFill>
                  <a:schemeClr val="tx1"/>
                </a:solidFill>
              </a:rPr>
              <a:t>се издава</a:t>
            </a:r>
            <a:r>
              <a:rPr lang="bg-BG" b="1" dirty="0" smtClean="0">
                <a:solidFill>
                  <a:schemeClr val="tx1"/>
                </a:solidFill>
              </a:rPr>
              <a:t>, </a:t>
            </a:r>
            <a:r>
              <a:rPr lang="bg-BG" dirty="0" smtClean="0">
                <a:solidFill>
                  <a:schemeClr val="tx1"/>
                </a:solidFill>
              </a:rPr>
              <a:t>когато това е предвидено в закон – </a:t>
            </a:r>
            <a:r>
              <a:rPr lang="bg-BG" b="1" i="1" dirty="0" smtClean="0">
                <a:solidFill>
                  <a:srgbClr val="C00000"/>
                </a:solidFill>
              </a:rPr>
              <a:t>чл. 7, ал. 1</a:t>
            </a:r>
            <a:r>
              <a:rPr lang="bg-BG" b="1" dirty="0" smtClean="0">
                <a:solidFill>
                  <a:srgbClr val="C00000"/>
                </a:solidFill>
              </a:rPr>
              <a:t>.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		Първичен счетоводен документ </a:t>
            </a:r>
            <a:r>
              <a:rPr lang="bg-BG" b="1" i="1" u="sng" dirty="0" smtClean="0">
                <a:solidFill>
                  <a:schemeClr val="tx1"/>
                </a:solidFill>
              </a:rPr>
              <a:t>може да не бъде издаден</a:t>
            </a:r>
            <a:r>
              <a:rPr lang="bg-BG" dirty="0" smtClean="0">
                <a:solidFill>
                  <a:schemeClr val="tx1"/>
                </a:solidFill>
              </a:rPr>
              <a:t>, когато стопанската операция е документирана с </a:t>
            </a:r>
            <a:r>
              <a:rPr lang="bg-BG" b="1" dirty="0" smtClean="0">
                <a:solidFill>
                  <a:schemeClr val="tx1"/>
                </a:solidFill>
              </a:rPr>
              <a:t>фискален бон или системен бон,</a:t>
            </a:r>
            <a:r>
              <a:rPr lang="bg-BG" dirty="0" smtClean="0">
                <a:solidFill>
                  <a:schemeClr val="tx1"/>
                </a:solidFill>
              </a:rPr>
              <a:t> издаден по реда на наредбата по чл. 118, ал. 4 от ЗДДС, или с ценна книга, издадена по реда на Наредбата за условията и реда за отпечатване и контрол върху ценни книжа и получател по нея е физическо лице, което не е търговец – чл.7, ал. 2.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		</a:t>
            </a:r>
            <a:r>
              <a:rPr lang="bg-BG" b="1" dirty="0" smtClean="0">
                <a:solidFill>
                  <a:schemeClr val="tx1"/>
                </a:solidFill>
              </a:rPr>
              <a:t>Алинея 2 не се прилага, когато получателят е изискал издаването на първичен счетоводен документ</a:t>
            </a:r>
            <a:r>
              <a:rPr lang="bg-BG" dirty="0" smtClean="0">
                <a:solidFill>
                  <a:schemeClr val="tx1"/>
                </a:solidFill>
              </a:rPr>
              <a:t> – </a:t>
            </a:r>
            <a:r>
              <a:rPr lang="bg-BG" b="1" i="1" dirty="0" smtClean="0">
                <a:solidFill>
                  <a:srgbClr val="C00000"/>
                </a:solidFill>
              </a:rPr>
              <a:t>чл. 7, ал. 3.</a:t>
            </a:r>
          </a:p>
          <a:p>
            <a:pPr algn="just" fontAlgn="ctr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lvl="1"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</a:t>
            </a:r>
            <a:r>
              <a:rPr lang="bg-BG" i="1" dirty="0" smtClean="0">
                <a:solidFill>
                  <a:schemeClr val="tx1"/>
                </a:solidFill>
              </a:rPr>
              <a:t>Важно!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      </a:t>
            </a:r>
            <a:r>
              <a:rPr lang="bg-BG" b="1" i="1" dirty="0" smtClean="0">
                <a:solidFill>
                  <a:schemeClr val="tx1"/>
                </a:solidFill>
              </a:rPr>
              <a:t>Поправки и добавки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в първичните счетоводни документи </a:t>
            </a:r>
            <a:r>
              <a:rPr lang="bg-BG" b="1" i="1" u="sng" dirty="0" smtClean="0">
                <a:solidFill>
                  <a:schemeClr val="tx1"/>
                </a:solidFill>
              </a:rPr>
              <a:t>не </a:t>
            </a:r>
            <a:r>
              <a:rPr lang="bg-BG" b="1" i="1" dirty="0" smtClean="0">
                <a:solidFill>
                  <a:schemeClr val="tx1"/>
                </a:solidFill>
              </a:rPr>
              <a:t>се допускат. Погрешно съставени първични счетоводни документи се анулират и се съставят нови </a:t>
            </a:r>
            <a:r>
              <a:rPr lang="bg-BG" b="1" dirty="0" smtClean="0">
                <a:solidFill>
                  <a:schemeClr val="tx1"/>
                </a:solidFill>
              </a:rPr>
              <a:t>– </a:t>
            </a:r>
            <a:r>
              <a:rPr lang="bg-BG" b="1" i="1" dirty="0" smtClean="0">
                <a:solidFill>
                  <a:srgbClr val="C00000"/>
                </a:solidFill>
              </a:rPr>
              <a:t>чл. 8.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6408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1" algn="just">
              <a:buNone/>
            </a:pPr>
            <a:endParaRPr lang="bg-BG" b="1" i="1" u="sng" dirty="0" smtClean="0">
              <a:solidFill>
                <a:srgbClr val="C00000"/>
              </a:solidFill>
            </a:endParaRPr>
          </a:p>
          <a:p>
            <a:pPr lvl="1" algn="just">
              <a:buNone/>
            </a:pPr>
            <a:r>
              <a:rPr lang="bg-BG" sz="4400" b="1" dirty="0" smtClean="0">
                <a:solidFill>
                  <a:schemeClr val="tx1"/>
                </a:solidFill>
              </a:rPr>
              <a:t>СЪГЛАСНО </a:t>
            </a:r>
            <a:r>
              <a:rPr lang="bg-BG" sz="4400" b="1" dirty="0" smtClean="0">
                <a:solidFill>
                  <a:srgbClr val="C00000"/>
                </a:solidFill>
              </a:rPr>
              <a:t>ЧЛ. 16 </a:t>
            </a:r>
            <a:r>
              <a:rPr lang="bg-BG" sz="4400" b="1" dirty="0" smtClean="0">
                <a:solidFill>
                  <a:schemeClr val="tx1"/>
                </a:solidFill>
              </a:rPr>
              <a:t>ОТ ЗСЧ, ПРАВАТА И ЗАДЪЛЖЕНИЯТА НА РЪКОВОДИТЕЛЯ НА  БЮДЖЕТНАТА ОРГАНИЗАЦИЯ ОТНОСНО ОТЧЕТНОСТТА СА: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endParaRPr lang="bg-BG" sz="4400" b="1" dirty="0" smtClean="0">
              <a:solidFill>
                <a:schemeClr val="tx1"/>
              </a:solidFill>
            </a:endParaRPr>
          </a:p>
          <a:p>
            <a:pPr lvl="1" algn="just">
              <a:buNone/>
            </a:pPr>
            <a:endParaRPr lang="bg-BG" sz="2400" i="1" dirty="0">
              <a:solidFill>
                <a:schemeClr val="tx1"/>
              </a:solidFill>
            </a:endParaRPr>
          </a:p>
          <a:p>
            <a:pPr marL="0" indent="268288" algn="just">
              <a:buClrTx/>
              <a:buSzPct val="100000"/>
              <a:buNone/>
            </a:pPr>
            <a:r>
              <a:rPr lang="bg-BG" sz="5000" b="1" dirty="0">
                <a:solidFill>
                  <a:schemeClr val="tx1"/>
                </a:solidFill>
              </a:rPr>
              <a:t>Раздел V</a:t>
            </a:r>
            <a:r>
              <a:rPr lang="bg-BG" sz="5000" dirty="0">
                <a:solidFill>
                  <a:schemeClr val="tx1"/>
                </a:solidFill>
              </a:rPr>
              <a:t> от закона определя конкретните отговорности на </a:t>
            </a:r>
            <a:r>
              <a:rPr lang="bg-BG" sz="5000" dirty="0" smtClean="0">
                <a:solidFill>
                  <a:schemeClr val="tx1"/>
                </a:solidFill>
              </a:rPr>
              <a:t>ръководителя:</a:t>
            </a:r>
            <a:endParaRPr lang="bg-BG" sz="5000" dirty="0">
              <a:solidFill>
                <a:schemeClr val="tx1"/>
              </a:solidFill>
            </a:endParaRP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dirty="0">
                <a:solidFill>
                  <a:schemeClr val="tx1"/>
                </a:solidFill>
              </a:rPr>
              <a:t>утвърждава </a:t>
            </a:r>
            <a:r>
              <a:rPr lang="bg-BG" sz="5000" b="1" i="1" dirty="0">
                <a:solidFill>
                  <a:schemeClr val="tx1"/>
                </a:solidFill>
              </a:rPr>
              <a:t>индивидуалния сметкоплан</a:t>
            </a:r>
            <a:r>
              <a:rPr lang="bg-BG" sz="5000" dirty="0">
                <a:solidFill>
                  <a:schemeClr val="tx1"/>
                </a:solidFill>
              </a:rPr>
              <a:t> на предприятието;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b="1" i="1" dirty="0">
                <a:solidFill>
                  <a:schemeClr val="tx1"/>
                </a:solidFill>
              </a:rPr>
              <a:t>организира</a:t>
            </a:r>
            <a:r>
              <a:rPr lang="bg-BG" sz="5000" dirty="0">
                <a:solidFill>
                  <a:schemeClr val="tx1"/>
                </a:solidFill>
              </a:rPr>
              <a:t> </a:t>
            </a:r>
            <a:r>
              <a:rPr lang="bg-BG" sz="5000" b="1" i="1" dirty="0">
                <a:solidFill>
                  <a:schemeClr val="tx1"/>
                </a:solidFill>
              </a:rPr>
              <a:t>текущото</a:t>
            </a:r>
            <a:r>
              <a:rPr lang="bg-BG" sz="5000" dirty="0">
                <a:solidFill>
                  <a:schemeClr val="tx1"/>
                </a:solidFill>
              </a:rPr>
              <a:t> счетоводно отчитане в съответствие с разпоредбите на този закон;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b="1" i="1" dirty="0">
                <a:solidFill>
                  <a:schemeClr val="tx1"/>
                </a:solidFill>
              </a:rPr>
              <a:t>утвърждава</a:t>
            </a:r>
            <a:r>
              <a:rPr lang="bg-BG" sz="5000" dirty="0">
                <a:solidFill>
                  <a:schemeClr val="tx1"/>
                </a:solidFill>
              </a:rPr>
              <a:t> </a:t>
            </a:r>
            <a:r>
              <a:rPr lang="bg-BG" sz="5000" b="1" i="1" dirty="0">
                <a:solidFill>
                  <a:schemeClr val="tx1"/>
                </a:solidFill>
              </a:rPr>
              <a:t>формата</a:t>
            </a:r>
            <a:r>
              <a:rPr lang="bg-BG" sz="5000" dirty="0">
                <a:solidFill>
                  <a:schemeClr val="tx1"/>
                </a:solidFill>
              </a:rPr>
              <a:t> на </a:t>
            </a:r>
            <a:r>
              <a:rPr lang="bg-BG" sz="5000" b="1" i="1" dirty="0">
                <a:solidFill>
                  <a:schemeClr val="tx1"/>
                </a:solidFill>
              </a:rPr>
              <a:t>счетоводството</a:t>
            </a:r>
            <a:r>
              <a:rPr lang="bg-BG" sz="5000" dirty="0">
                <a:solidFill>
                  <a:schemeClr val="tx1"/>
                </a:solidFill>
              </a:rPr>
              <a:t>, която осигурява синхронизирано осъществяване на хронологичното и систематичното (аналитично и синтетично) счетоводно отчитане;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b="1" i="1" dirty="0">
                <a:solidFill>
                  <a:schemeClr val="tx1"/>
                </a:solidFill>
              </a:rPr>
              <a:t>отговаря</a:t>
            </a:r>
            <a:r>
              <a:rPr lang="bg-BG" sz="5000" dirty="0">
                <a:solidFill>
                  <a:schemeClr val="tx1"/>
                </a:solidFill>
              </a:rPr>
              <a:t> за </a:t>
            </a:r>
            <a:r>
              <a:rPr lang="bg-BG" sz="5000" b="1" i="1" dirty="0">
                <a:solidFill>
                  <a:schemeClr val="tx1"/>
                </a:solidFill>
              </a:rPr>
              <a:t>съставянето</a:t>
            </a:r>
            <a:r>
              <a:rPr lang="bg-BG" sz="5000" dirty="0">
                <a:solidFill>
                  <a:schemeClr val="tx1"/>
                </a:solidFill>
              </a:rPr>
              <a:t>, </a:t>
            </a:r>
            <a:r>
              <a:rPr lang="bg-BG" sz="5000" b="1" i="1" dirty="0">
                <a:solidFill>
                  <a:schemeClr val="tx1"/>
                </a:solidFill>
              </a:rPr>
              <a:t>съдържанието</a:t>
            </a:r>
            <a:r>
              <a:rPr lang="bg-BG" sz="5000" dirty="0">
                <a:solidFill>
                  <a:schemeClr val="tx1"/>
                </a:solidFill>
              </a:rPr>
              <a:t> и </a:t>
            </a:r>
            <a:r>
              <a:rPr lang="bg-BG" sz="5000" b="1" i="1" dirty="0">
                <a:solidFill>
                  <a:schemeClr val="tx1"/>
                </a:solidFill>
              </a:rPr>
              <a:t>публикуването</a:t>
            </a:r>
            <a:r>
              <a:rPr lang="bg-BG" sz="5000" dirty="0">
                <a:solidFill>
                  <a:schemeClr val="tx1"/>
                </a:solidFill>
              </a:rPr>
              <a:t> на финансовите отчети и на годишните доклади, изисквани по този закон;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b="1" i="1" dirty="0">
                <a:solidFill>
                  <a:schemeClr val="tx1"/>
                </a:solidFill>
              </a:rPr>
              <a:t>определя</a:t>
            </a:r>
            <a:r>
              <a:rPr lang="bg-BG" sz="5000" dirty="0">
                <a:solidFill>
                  <a:schemeClr val="tx1"/>
                </a:solidFill>
              </a:rPr>
              <a:t> </a:t>
            </a:r>
            <a:r>
              <a:rPr lang="bg-BG" sz="5000" b="1" i="1" dirty="0">
                <a:solidFill>
                  <a:schemeClr val="tx1"/>
                </a:solidFill>
              </a:rPr>
              <a:t>периодичността</a:t>
            </a:r>
            <a:r>
              <a:rPr lang="bg-BG" sz="5000" dirty="0">
                <a:solidFill>
                  <a:schemeClr val="tx1"/>
                </a:solidFill>
              </a:rPr>
              <a:t> на </a:t>
            </a:r>
            <a:r>
              <a:rPr lang="bg-BG" sz="5000" b="1" i="1" dirty="0">
                <a:solidFill>
                  <a:schemeClr val="tx1"/>
                </a:solidFill>
              </a:rPr>
              <a:t>финансовите</a:t>
            </a:r>
            <a:r>
              <a:rPr lang="bg-BG" sz="5000" dirty="0">
                <a:solidFill>
                  <a:schemeClr val="tx1"/>
                </a:solidFill>
              </a:rPr>
              <a:t> </a:t>
            </a:r>
            <a:r>
              <a:rPr lang="bg-BG" sz="5000" b="1" i="1" dirty="0">
                <a:solidFill>
                  <a:schemeClr val="tx1"/>
                </a:solidFill>
              </a:rPr>
              <a:t>отчети</a:t>
            </a:r>
            <a:r>
              <a:rPr lang="bg-BG" sz="5000" dirty="0">
                <a:solidFill>
                  <a:schemeClr val="tx1"/>
                </a:solidFill>
              </a:rPr>
              <a:t> за </a:t>
            </a:r>
            <a:r>
              <a:rPr lang="bg-BG" sz="5000" b="1" i="1" dirty="0">
                <a:solidFill>
                  <a:schemeClr val="tx1"/>
                </a:solidFill>
              </a:rPr>
              <a:t>нуждите</a:t>
            </a:r>
            <a:r>
              <a:rPr lang="bg-BG" sz="5000" dirty="0">
                <a:solidFill>
                  <a:schemeClr val="tx1"/>
                </a:solidFill>
              </a:rPr>
              <a:t> на </a:t>
            </a:r>
            <a:r>
              <a:rPr lang="bg-BG" sz="5000" b="1" i="1" dirty="0">
                <a:solidFill>
                  <a:schemeClr val="tx1"/>
                </a:solidFill>
              </a:rPr>
              <a:t>управлението</a:t>
            </a:r>
            <a:r>
              <a:rPr lang="bg-BG" sz="5000" dirty="0">
                <a:solidFill>
                  <a:schemeClr val="tx1"/>
                </a:solidFill>
              </a:rPr>
              <a:t> на предприятието;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b="1" i="1" dirty="0">
                <a:solidFill>
                  <a:schemeClr val="tx1"/>
                </a:solidFill>
              </a:rPr>
              <a:t>отговаря</a:t>
            </a:r>
            <a:r>
              <a:rPr lang="bg-BG" sz="5000" dirty="0">
                <a:solidFill>
                  <a:schemeClr val="tx1"/>
                </a:solidFill>
              </a:rPr>
              <a:t> за извършването на независим финансов одит от регистрирани одитори;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dirty="0">
                <a:solidFill>
                  <a:schemeClr val="tx1"/>
                </a:solidFill>
              </a:rPr>
              <a:t>определя реда и начина за извършване на </a:t>
            </a:r>
            <a:r>
              <a:rPr lang="bg-BG" sz="5000" b="1" i="1" dirty="0">
                <a:solidFill>
                  <a:schemeClr val="tx1"/>
                </a:solidFill>
              </a:rPr>
              <a:t>инвентаризация</a:t>
            </a:r>
            <a:r>
              <a:rPr lang="bg-BG" sz="5000" dirty="0">
                <a:solidFill>
                  <a:schemeClr val="tx1"/>
                </a:solidFill>
              </a:rPr>
              <a:t>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dirty="0">
                <a:solidFill>
                  <a:schemeClr val="tx1"/>
                </a:solidFill>
              </a:rPr>
              <a:t>отговаря за </a:t>
            </a:r>
            <a:r>
              <a:rPr lang="bg-BG" sz="5000" b="1" i="1" dirty="0">
                <a:solidFill>
                  <a:schemeClr val="tx1"/>
                </a:solidFill>
              </a:rPr>
              <a:t>съхраняването</a:t>
            </a:r>
            <a:r>
              <a:rPr lang="bg-BG" sz="5000" dirty="0">
                <a:solidFill>
                  <a:schemeClr val="tx1"/>
                </a:solidFill>
              </a:rPr>
              <a:t> на счетоводната информация по реда и в сроковете по раздел III;</a:t>
            </a:r>
          </a:p>
          <a:p>
            <a:pPr marL="0" lvl="0" indent="268288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5000" dirty="0">
                <a:solidFill>
                  <a:schemeClr val="tx1"/>
                </a:solidFill>
              </a:rPr>
              <a:t>определя </a:t>
            </a:r>
            <a:r>
              <a:rPr lang="bg-BG" sz="5000" b="1" i="1" dirty="0">
                <a:solidFill>
                  <a:schemeClr val="tx1"/>
                </a:solidFill>
              </a:rPr>
              <a:t>реда и движението на счетоводните документи</a:t>
            </a:r>
            <a:r>
              <a:rPr lang="bg-BG" sz="5000" dirty="0">
                <a:solidFill>
                  <a:schemeClr val="tx1"/>
                </a:solidFill>
              </a:rPr>
              <a:t> от момента на тяхното създаване или получаване в предприятието до момента на унищожаването или предаването им съгласно този закон.</a:t>
            </a:r>
          </a:p>
          <a:p>
            <a:pPr algn="just">
              <a:buClr>
                <a:srgbClr val="A50021"/>
              </a:buClr>
              <a:buNone/>
            </a:pPr>
            <a:endParaRPr lang="bg-BG" sz="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709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25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25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1. Изисквания на ЗСч при счетоводното отчитане в бюджетните организации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bg-BG" sz="2400" b="1" i="1" dirty="0" smtClean="0"/>
          </a:p>
          <a:p>
            <a:pPr algn="just"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	</a:t>
            </a:r>
            <a:r>
              <a:rPr lang="bg-BG" sz="3300" b="1" dirty="0" smtClean="0">
                <a:solidFill>
                  <a:schemeClr val="tx1"/>
                </a:solidFill>
              </a:rPr>
              <a:t>Изисквания на ЗСч при счетоводното отчитане и при съставяне на финансовите отчети в бюджетните организации</a:t>
            </a:r>
          </a:p>
          <a:p>
            <a:pPr>
              <a:buNone/>
            </a:pPr>
            <a:endParaRPr lang="bg-BG" sz="24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Закона за счетоводство </a:t>
            </a:r>
            <a:r>
              <a:rPr lang="bg-BG" sz="2400" dirty="0" smtClean="0">
                <a:solidFill>
                  <a:schemeClr val="tx1"/>
                </a:solidFill>
              </a:rPr>
              <a:t>влезе в сила от 01.</a:t>
            </a:r>
            <a:r>
              <a:rPr lang="bg-BG" sz="2400" dirty="0" err="1" smtClean="0">
                <a:solidFill>
                  <a:schemeClr val="tx1"/>
                </a:solidFill>
              </a:rPr>
              <a:t>01</a:t>
            </a:r>
            <a:r>
              <a:rPr lang="bg-BG" sz="2400" dirty="0" smtClean="0">
                <a:solidFill>
                  <a:schemeClr val="tx1"/>
                </a:solidFill>
              </a:rPr>
              <a:t>.2016 г. Основните изисквания, регламентирани в закона, които се отнасят за достоверното съставянето на финансовите отчети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са следните:</a:t>
            </a:r>
          </a:p>
          <a:p>
            <a:pPr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chemeClr val="tx1"/>
                </a:solidFill>
              </a:rPr>
              <a:t>Финансовите отчети трябва да представят </a:t>
            </a:r>
            <a:r>
              <a:rPr lang="bg-BG" sz="2400" b="1" i="1" dirty="0" smtClean="0">
                <a:solidFill>
                  <a:schemeClr val="tx1"/>
                </a:solidFill>
              </a:rPr>
              <a:t>вярно и честно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  <a:r>
              <a:rPr lang="bg-BG" sz="2400" b="1" i="1" dirty="0" smtClean="0">
                <a:solidFill>
                  <a:schemeClr val="tx1"/>
                </a:solidFill>
              </a:rPr>
              <a:t>имущественото и финансовото състояние </a:t>
            </a:r>
            <a:r>
              <a:rPr lang="bg-BG" sz="2400" dirty="0" smtClean="0">
                <a:solidFill>
                  <a:schemeClr val="tx1"/>
                </a:solidFill>
              </a:rPr>
              <a:t>и финансовите резултати от дейността на предприятието, паричните потоци и собствения капитал </a:t>
            </a:r>
            <a:r>
              <a:rPr lang="bg-BG" sz="2400" dirty="0" smtClean="0">
                <a:solidFill>
                  <a:srgbClr val="C00000"/>
                </a:solidFill>
              </a:rPr>
              <a:t>- </a:t>
            </a:r>
            <a:r>
              <a:rPr lang="bg-BG" sz="2400" b="1" i="1" dirty="0" smtClean="0">
                <a:solidFill>
                  <a:srgbClr val="C00000"/>
                </a:solidFill>
              </a:rPr>
              <a:t>чл. 24, ал. 1</a:t>
            </a:r>
            <a:r>
              <a:rPr lang="bg-BG" sz="24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chemeClr val="tx1"/>
                </a:solidFill>
              </a:rPr>
              <a:t>Вярното и честното представяне изисква </a:t>
            </a:r>
            <a:r>
              <a:rPr lang="bg-BG" sz="2400" b="1" i="1" dirty="0" smtClean="0">
                <a:solidFill>
                  <a:schemeClr val="tx1"/>
                </a:solidFill>
              </a:rPr>
              <a:t>достоверно показване на ефектите</a:t>
            </a:r>
            <a:r>
              <a:rPr lang="bg-BG" sz="2400" dirty="0" smtClean="0">
                <a:solidFill>
                  <a:schemeClr val="tx1"/>
                </a:solidFill>
              </a:rPr>
              <a:t> от операциите, други събития и условия в съответствие с определенията и критериите за признаване на активи, пасиви, приходи и разходи, заложени в приложимите счетоводни стандарти </a:t>
            </a:r>
            <a:r>
              <a:rPr lang="bg-BG" sz="2400" i="1" dirty="0" smtClean="0">
                <a:solidFill>
                  <a:srgbClr val="C00000"/>
                </a:solidFill>
              </a:rPr>
              <a:t>- </a:t>
            </a:r>
            <a:r>
              <a:rPr lang="bg-BG" sz="2400" b="1" i="1" dirty="0" smtClean="0">
                <a:solidFill>
                  <a:srgbClr val="C00000"/>
                </a:solidFill>
              </a:rPr>
              <a:t>чл. 24, ал. 2</a:t>
            </a:r>
            <a:r>
              <a:rPr lang="bg-BG" sz="2400" i="1" dirty="0" smtClean="0">
                <a:solidFill>
                  <a:srgbClr val="C00000"/>
                </a:solidFill>
              </a:rPr>
              <a:t>. </a:t>
            </a:r>
          </a:p>
          <a:p>
            <a:pPr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chemeClr val="tx1"/>
                </a:solidFill>
              </a:rPr>
              <a:t>Съдържанието на финансовите отчети трябва да е </a:t>
            </a:r>
            <a:r>
              <a:rPr lang="bg-BG" sz="2400" b="1" i="1" dirty="0" smtClean="0">
                <a:solidFill>
                  <a:schemeClr val="tx1"/>
                </a:solidFill>
              </a:rPr>
              <a:t>ясно и разбираемо - </a:t>
            </a:r>
            <a:r>
              <a:rPr lang="bg-BG" sz="2400" b="1" i="1" dirty="0" smtClean="0">
                <a:solidFill>
                  <a:srgbClr val="C00000"/>
                </a:solidFill>
              </a:rPr>
              <a:t>чл. 24, ал. 3</a:t>
            </a:r>
            <a:r>
              <a:rPr lang="bg-BG" sz="2400" dirty="0" smtClean="0">
                <a:solidFill>
                  <a:srgbClr val="C00000"/>
                </a:solidFill>
              </a:rPr>
              <a:t>. </a:t>
            </a:r>
            <a:endParaRPr lang="bg-BG" sz="24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/>
          </a:bodyPr>
          <a:lstStyle/>
          <a:p>
            <a:endParaRPr lang="bg-BG" sz="28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Финансовите отчети се подписват от: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1. </a:t>
            </a:r>
            <a:r>
              <a:rPr lang="bg-BG" b="1" i="1" dirty="0" smtClean="0">
                <a:solidFill>
                  <a:schemeClr val="tx1"/>
                </a:solidFill>
              </a:rPr>
              <a:t>ръководителя</a:t>
            </a:r>
            <a:r>
              <a:rPr lang="bg-BG" dirty="0" smtClean="0">
                <a:solidFill>
                  <a:schemeClr val="tx1"/>
                </a:solidFill>
              </a:rPr>
              <a:t> на предприятието;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2. физическото </a:t>
            </a:r>
            <a:r>
              <a:rPr lang="bg-BG" b="1" i="1" dirty="0" smtClean="0">
                <a:solidFill>
                  <a:schemeClr val="tx1"/>
                </a:solidFill>
              </a:rPr>
              <a:t>лице, което е съставило финансовия отчет</a:t>
            </a:r>
            <a:r>
              <a:rPr lang="bg-BG" dirty="0" smtClean="0">
                <a:solidFill>
                  <a:schemeClr val="tx1"/>
                </a:solidFill>
              </a:rPr>
              <a:t>, или от представляващия и/или управляващия счетоводното предприятие, когато финансовият отчет е съставен от счетоводно предприятие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bg-BG" b="1" i="1" dirty="0" smtClean="0">
                <a:solidFill>
                  <a:srgbClr val="C00000"/>
                </a:solidFill>
              </a:rPr>
              <a:t>чл. 25, ал. 2. </a:t>
            </a:r>
          </a:p>
          <a:p>
            <a:pPr algn="just" fontAlgn="ctr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bg-BG" dirty="0" smtClean="0">
                <a:solidFill>
                  <a:schemeClr val="tx1"/>
                </a:solidFill>
              </a:rPr>
              <a:t> Във финансовите отчети се посочва </a:t>
            </a:r>
            <a:r>
              <a:rPr lang="bg-BG" b="1" i="1" dirty="0" smtClean="0">
                <a:solidFill>
                  <a:schemeClr val="tx1"/>
                </a:solidFill>
              </a:rPr>
              <a:t>името на лицето по ал. 2 </a:t>
            </a:r>
            <a:r>
              <a:rPr lang="bg-BG" dirty="0" smtClean="0">
                <a:solidFill>
                  <a:schemeClr val="tx1"/>
                </a:solidFill>
              </a:rPr>
              <a:t>и се поставят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печатът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на предприятието и печатът на счетоводното предприятие</a:t>
            </a:r>
            <a:r>
              <a:rPr lang="en-US" dirty="0" smtClean="0">
                <a:solidFill>
                  <a:schemeClr val="tx1"/>
                </a:solidFill>
              </a:rPr>
              <a:t> - </a:t>
            </a:r>
            <a:r>
              <a:rPr lang="bg-BG" b="1" i="1" dirty="0" smtClean="0">
                <a:solidFill>
                  <a:srgbClr val="C00000"/>
                </a:solidFill>
              </a:rPr>
              <a:t>чл. 25, ал. 3.</a:t>
            </a:r>
            <a:endParaRPr lang="bg-BG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714357"/>
            <a:ext cx="8686800" cy="47149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0" lvl="1" indent="0">
              <a:buNone/>
            </a:pPr>
            <a:endParaRPr lang="bg-BG" sz="2600" b="1" u="sng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bg-BG" sz="3200" b="1" dirty="0" smtClean="0">
                <a:solidFill>
                  <a:srgbClr val="C00000"/>
                </a:solidFill>
              </a:rPr>
              <a:t>Отговорност за достоверността на информацията</a:t>
            </a:r>
            <a:endParaRPr lang="bg-BG" sz="2600" b="1" i="1" dirty="0" smtClean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bg-BG" sz="2600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r>
              <a:rPr lang="bg-BG" sz="2600" b="1" i="1" dirty="0" smtClean="0">
                <a:solidFill>
                  <a:schemeClr val="tx1"/>
                </a:solidFill>
              </a:rPr>
              <a:t>    Лицата, които са съставили</a:t>
            </a:r>
            <a:r>
              <a:rPr lang="bg-BG" sz="2600" i="1" dirty="0" smtClean="0">
                <a:solidFill>
                  <a:schemeClr val="tx1"/>
                </a:solidFill>
              </a:rPr>
              <a:t> и </a:t>
            </a:r>
            <a:r>
              <a:rPr lang="bg-BG" sz="2600" b="1" i="1" dirty="0" smtClean="0">
                <a:solidFill>
                  <a:schemeClr val="tx1"/>
                </a:solidFill>
              </a:rPr>
              <a:t>подписали</a:t>
            </a:r>
            <a:r>
              <a:rPr lang="bg-BG" sz="2600" i="1" dirty="0" smtClean="0">
                <a:solidFill>
                  <a:schemeClr val="tx1"/>
                </a:solidFill>
              </a:rPr>
              <a:t> </a:t>
            </a:r>
            <a:r>
              <a:rPr lang="bg-BG" sz="2600" b="1" i="1" dirty="0" smtClean="0">
                <a:solidFill>
                  <a:schemeClr val="tx1"/>
                </a:solidFill>
              </a:rPr>
              <a:t>счетоводните документи </a:t>
            </a:r>
            <a:r>
              <a:rPr lang="bg-BG" sz="2600" dirty="0" smtClean="0">
                <a:solidFill>
                  <a:schemeClr val="tx1"/>
                </a:solidFill>
              </a:rPr>
              <a:t>и </a:t>
            </a:r>
            <a:r>
              <a:rPr lang="bg-BG" sz="2600" b="1" i="1" dirty="0" smtClean="0">
                <a:solidFill>
                  <a:schemeClr val="tx1"/>
                </a:solidFill>
              </a:rPr>
              <a:t>техническите информационни носители, носят отговорност за достоверността на информацията в тях </a:t>
            </a:r>
            <a:r>
              <a:rPr lang="bg-BG" sz="2600" dirty="0" smtClean="0">
                <a:solidFill>
                  <a:schemeClr val="tx1"/>
                </a:solidFill>
              </a:rPr>
              <a:t>- </a:t>
            </a:r>
            <a:r>
              <a:rPr lang="bg-BG" sz="2600" b="1" i="1" dirty="0" smtClean="0">
                <a:solidFill>
                  <a:srgbClr val="C00000"/>
                </a:solidFill>
              </a:rPr>
              <a:t>чл.10.</a:t>
            </a: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588299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rgbClr val="C00000"/>
                </a:solidFill>
              </a:rPr>
              <a:t> 	</a:t>
            </a:r>
            <a:r>
              <a:rPr lang="bg-BG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r>
              <a:rPr lang="bg-BG" b="1" dirty="0" smtClean="0">
                <a:solidFill>
                  <a:srgbClr val="C00000"/>
                </a:solidFill>
              </a:rPr>
              <a:t>    	Съгласно чл.</a:t>
            </a:r>
            <a:r>
              <a:rPr lang="bg-BG" sz="2600" b="1" dirty="0" smtClean="0">
                <a:solidFill>
                  <a:srgbClr val="C00000"/>
                </a:solidFill>
              </a:rPr>
              <a:t> 9.   НЕ СЕ ДОПУСКА</a:t>
            </a:r>
            <a:r>
              <a:rPr lang="bg-BG" sz="2600" b="1" i="1" dirty="0" smtClean="0">
                <a:solidFill>
                  <a:srgbClr val="C00000"/>
                </a:solidFill>
              </a:rPr>
              <a:t>:</a:t>
            </a:r>
            <a:endParaRPr lang="bg-BG" sz="26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1. отчитане </a:t>
            </a:r>
            <a:r>
              <a:rPr lang="bg-BG" sz="2600" dirty="0">
                <a:solidFill>
                  <a:schemeClr val="tx1"/>
                </a:solidFill>
              </a:rPr>
              <a:t>на стопански операции в </a:t>
            </a:r>
            <a:r>
              <a:rPr lang="bg-BG" sz="2600" b="1" i="1" dirty="0" err="1">
                <a:solidFill>
                  <a:schemeClr val="tx1"/>
                </a:solidFill>
              </a:rPr>
              <a:t>извънсчетоводни</a:t>
            </a:r>
            <a:r>
              <a:rPr lang="bg-BG" sz="2600" b="1" i="1" dirty="0">
                <a:solidFill>
                  <a:schemeClr val="tx1"/>
                </a:solidFill>
              </a:rPr>
              <a:t> книги или регистри</a:t>
            </a:r>
            <a:r>
              <a:rPr lang="bg-BG" sz="26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endParaRPr lang="bg-BG" sz="2600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2. счетоводно </a:t>
            </a:r>
            <a:r>
              <a:rPr lang="bg-BG" sz="2600" dirty="0">
                <a:solidFill>
                  <a:schemeClr val="tx1"/>
                </a:solidFill>
              </a:rPr>
              <a:t>отчитане на </a:t>
            </a:r>
            <a:r>
              <a:rPr lang="bg-BG" sz="2600" b="1" i="1" dirty="0">
                <a:solidFill>
                  <a:schemeClr val="tx1"/>
                </a:solidFill>
              </a:rPr>
              <a:t>фиктивни или недостатъчно идентифицирани сделки</a:t>
            </a:r>
            <a:r>
              <a:rPr lang="bg-BG" sz="2600" dirty="0">
                <a:solidFill>
                  <a:schemeClr val="tx1"/>
                </a:solidFill>
              </a:rPr>
              <a:t>, </a:t>
            </a:r>
            <a:r>
              <a:rPr lang="bg-BG" sz="2600" b="1" i="1" dirty="0">
                <a:solidFill>
                  <a:schemeClr val="tx1"/>
                </a:solidFill>
              </a:rPr>
              <a:t>несъществуващи разходи</a:t>
            </a:r>
            <a:r>
              <a:rPr lang="bg-BG" sz="2600" dirty="0">
                <a:solidFill>
                  <a:schemeClr val="tx1"/>
                </a:solidFill>
              </a:rPr>
              <a:t>, както и </a:t>
            </a:r>
            <a:r>
              <a:rPr lang="bg-BG" sz="2600" b="1" i="1" dirty="0">
                <a:solidFill>
                  <a:schemeClr val="tx1"/>
                </a:solidFill>
              </a:rPr>
              <a:t>задължения с неточно определен предмет</a:t>
            </a:r>
            <a:r>
              <a:rPr lang="bg-BG" sz="2600" dirty="0">
                <a:solidFill>
                  <a:schemeClr val="tx1"/>
                </a:solidFill>
              </a:rPr>
              <a:t>, извършено с цел </a:t>
            </a:r>
            <a:r>
              <a:rPr lang="bg-BG" sz="2600" b="1" i="1" dirty="0">
                <a:solidFill>
                  <a:schemeClr val="tx1"/>
                </a:solidFill>
              </a:rPr>
              <a:t>подкупване</a:t>
            </a:r>
            <a:r>
              <a:rPr lang="bg-BG" sz="2600" dirty="0">
                <a:solidFill>
                  <a:schemeClr val="tx1"/>
                </a:solidFill>
              </a:rPr>
              <a:t> на длъжностни лица или </a:t>
            </a:r>
            <a:r>
              <a:rPr lang="bg-BG" sz="2600" b="1" i="1" dirty="0">
                <a:solidFill>
                  <a:schemeClr val="tx1"/>
                </a:solidFill>
              </a:rPr>
              <a:t>прикриване</a:t>
            </a:r>
            <a:r>
              <a:rPr lang="bg-BG" sz="2600" dirty="0">
                <a:solidFill>
                  <a:schemeClr val="tx1"/>
                </a:solidFill>
              </a:rPr>
              <a:t> на подкуп</a:t>
            </a:r>
            <a:r>
              <a:rPr lang="bg-BG" sz="2600" dirty="0" smtClean="0">
                <a:solidFill>
                  <a:schemeClr val="tx1"/>
                </a:solidFill>
              </a:rPr>
              <a:t>.</a:t>
            </a:r>
            <a:r>
              <a:rPr lang="bg-BG" sz="2600" b="1" u="sng" dirty="0" smtClean="0">
                <a:solidFill>
                  <a:srgbClr val="C00000"/>
                </a:solidFill>
              </a:rPr>
              <a:t> </a:t>
            </a:r>
          </a:p>
          <a:p>
            <a:pPr marL="457200" lvl="1" indent="0">
              <a:buNone/>
            </a:pPr>
            <a:endParaRPr lang="bg-BG" sz="2600" b="1" u="sng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bg-BG" dirty="0">
              <a:solidFill>
                <a:schemeClr val="tx1"/>
              </a:solidFill>
            </a:endParaRPr>
          </a:p>
          <a:p>
            <a:pPr algn="just">
              <a:buClr>
                <a:srgbClr val="A50021"/>
              </a:buClr>
              <a:buNone/>
            </a:pPr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47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3000" b="1" dirty="0" smtClean="0">
                <a:solidFill>
                  <a:schemeClr val="tx1"/>
                </a:solidFill>
              </a:rPr>
              <a:t>Счетоводни принципи  </a:t>
            </a:r>
            <a:r>
              <a:rPr lang="en-US" sz="3000" b="1" i="1" dirty="0" smtClean="0">
                <a:solidFill>
                  <a:srgbClr val="C00000"/>
                </a:solidFill>
              </a:rPr>
              <a:t>(</a:t>
            </a:r>
            <a:r>
              <a:rPr lang="bg-BG" sz="3000" b="1" i="1" dirty="0" smtClean="0">
                <a:solidFill>
                  <a:srgbClr val="C00000"/>
                </a:solidFill>
              </a:rPr>
              <a:t>чл. 26, ал. 1 от ЗСч</a:t>
            </a:r>
            <a:r>
              <a:rPr lang="en-US" sz="3000" b="1" i="1" dirty="0" smtClean="0">
                <a:solidFill>
                  <a:srgbClr val="C00000"/>
                </a:solidFill>
              </a:rPr>
              <a:t> )</a:t>
            </a:r>
            <a:endParaRPr lang="bg-BG" sz="3000" b="1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Позициите, които се представят във финансовите отчети, се признават и оценяват в съответствие със следните принципи</a:t>
            </a:r>
            <a:r>
              <a:rPr lang="bg-BG" sz="2400" dirty="0" smtClean="0">
                <a:solidFill>
                  <a:schemeClr val="tx1"/>
                </a:solidFill>
              </a:rPr>
              <a:t>:</a:t>
            </a:r>
          </a:p>
          <a:p>
            <a:pPr algn="just" fontAlgn="ctr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1. действащо предприятие </a:t>
            </a:r>
            <a:r>
              <a:rPr lang="bg-BG" sz="2400" dirty="0" smtClean="0">
                <a:solidFill>
                  <a:schemeClr val="tx1"/>
                </a:solidFill>
              </a:rPr>
              <a:t>– приема се, че предприятието е действащо и ще остане такова в предвидимо бъдеще; приема се, че предприятието няма нито намерение, нито необходимост да ликвидира или значително да намали обема на своята дейност;</a:t>
            </a:r>
          </a:p>
          <a:p>
            <a:pPr algn="just" fontAlgn="ctr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2. последователност на представянето и сравнителна информация </a:t>
            </a:r>
            <a:r>
              <a:rPr lang="bg-BG" sz="2400" dirty="0" smtClean="0">
                <a:solidFill>
                  <a:schemeClr val="tx1"/>
                </a:solidFill>
              </a:rPr>
              <a:t>– представянето и класификацията на статиите във финансовите отчети, счетоводните политики и методите на оценяване се запазват и прилагат последователно и през следващите отчетни периоди с цел постигане на сравнимост на счетоводните данни и показатели на финансовите отчети;</a:t>
            </a:r>
          </a:p>
          <a:p>
            <a:pPr algn="just" fontAlgn="ctr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3. предпазливост – </a:t>
            </a:r>
            <a:r>
              <a:rPr lang="bg-BG" sz="2400" dirty="0" smtClean="0">
                <a:solidFill>
                  <a:schemeClr val="tx1"/>
                </a:solidFill>
              </a:rPr>
              <a:t>оценяване и отчитане на предполагаемите рискове и очакваните евентуални загуби при счетоводното третиране на стопанските операции с цел получаване на действителен финансов резултат;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b="1" u="sng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fontAlgn="ctr"/>
            <a:endParaRPr lang="bg-BG" dirty="0" smtClean="0"/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4. </a:t>
            </a:r>
            <a:r>
              <a:rPr lang="bg-BG" b="1" dirty="0" smtClean="0">
                <a:solidFill>
                  <a:srgbClr val="C00000"/>
                </a:solidFill>
              </a:rPr>
              <a:t>начисляване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– предприятието изготвя финансовите си отчети, с изключение на отчетите, свързани с паричните потоци, на базата на принципа на начисляването – ефектите от сделки и други събития се признават в момента на тяхното възникване, независимо от момента на получаването или плащането на паричните средства или техните еквиваленти, и се включват във финансовите отчети за периода, за който се отнасят;</a:t>
            </a:r>
          </a:p>
          <a:p>
            <a:pPr algn="just" fontAlgn="ctr"/>
            <a:endParaRPr lang="bg-BG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5. </a:t>
            </a:r>
            <a:r>
              <a:rPr lang="bg-BG" b="1" dirty="0" smtClean="0">
                <a:solidFill>
                  <a:srgbClr val="C00000"/>
                </a:solidFill>
              </a:rPr>
              <a:t>независимост на отделните отчетни периоди и стойностна връзка между начален и краен баланс </a:t>
            </a:r>
            <a:r>
              <a:rPr lang="bg-BG" dirty="0" smtClean="0">
                <a:solidFill>
                  <a:schemeClr val="tx1"/>
                </a:solidFill>
              </a:rPr>
              <a:t>– всеки отчетен период се третира счетоводно сам за себе си, независимо от обективната му връзка с предходния и със следващия отчетен период, като данните на финансовия отчет в началото на текущия отчетен период трябва да съвпадат с данните в края на предходния отчетен период;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6. същественост </a:t>
            </a:r>
            <a:r>
              <a:rPr lang="bg-BG" dirty="0" smtClean="0">
                <a:solidFill>
                  <a:schemeClr val="tx1"/>
                </a:solidFill>
              </a:rPr>
              <a:t>– предприятието </a:t>
            </a:r>
            <a:r>
              <a:rPr lang="bg-BG" b="1" i="1" dirty="0" smtClean="0">
                <a:solidFill>
                  <a:schemeClr val="tx1"/>
                </a:solidFill>
              </a:rPr>
              <a:t>представя поотделно всяка съществена група статии с подобен характер</a:t>
            </a:r>
            <a:r>
              <a:rPr lang="bg-BG" dirty="0" smtClean="0">
                <a:solidFill>
                  <a:schemeClr val="tx1"/>
                </a:solidFill>
              </a:rPr>
              <a:t>; обединяване на суми по статии с подобен характер се допуска, когато сумите са несъществени или обединяването е направено с цел постигане на по-голяма яснота; сумата по статия е съществена, ако пропуските и неточното представяне на позицията биха могли да повлияят върху икономическите решения на ползвателите, взети въз основа на финансовите отчети, или биха довели до нарушаване на изискването за вярно и честно представяне на имущественото и финансовото състояние, финансовите резултати от дейността, промените в паричните потоци и в собствения капитал;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 </a:t>
            </a:r>
            <a:r>
              <a:rPr lang="bg-BG" sz="2400" b="1" dirty="0" smtClean="0">
                <a:solidFill>
                  <a:srgbClr val="C00000"/>
                </a:solidFill>
                <a:latin typeface="+mn-lt"/>
              </a:rPr>
              <a:t>нормативна йерархия</a:t>
            </a:r>
            <a:endParaRPr lang="bg-BG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1. Закони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общи и специални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bg-BG" sz="2000" b="1" dirty="0" smtClean="0">
                <a:solidFill>
                  <a:schemeClr val="tx1"/>
                </a:solidFill>
              </a:rPr>
              <a:t>, Кодекси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КСО, КТ….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bg-BG" sz="2000" i="1" dirty="0" smtClean="0">
                <a:solidFill>
                  <a:schemeClr val="tx1"/>
                </a:solidFill>
              </a:rPr>
              <a:t>Пример:</a:t>
            </a:r>
            <a:r>
              <a:rPr lang="bg-BG" sz="2000" b="1" dirty="0" smtClean="0">
                <a:solidFill>
                  <a:schemeClr val="tx1"/>
                </a:solidFill>
              </a:rPr>
              <a:t> Закон за счетоводството </a:t>
            </a:r>
            <a:r>
              <a:rPr lang="bg-BG" sz="2000" dirty="0" smtClean="0">
                <a:solidFill>
                  <a:schemeClr val="tx1"/>
                </a:solidFill>
              </a:rPr>
              <a:t>– </a:t>
            </a:r>
            <a:r>
              <a:rPr lang="bg-BG" sz="2000" b="1" dirty="0" smtClean="0">
                <a:solidFill>
                  <a:schemeClr val="tx1"/>
                </a:solidFill>
              </a:rPr>
              <a:t>общ закон</a:t>
            </a:r>
          </a:p>
          <a:p>
            <a:pPr>
              <a:buFontTx/>
              <a:buChar char="-"/>
            </a:pPr>
            <a:r>
              <a:rPr lang="bg-BG" sz="2000" dirty="0" smtClean="0">
                <a:solidFill>
                  <a:schemeClr val="tx1"/>
                </a:solidFill>
              </a:rPr>
              <a:t>Закон за общинската собственост  – </a:t>
            </a:r>
            <a:r>
              <a:rPr lang="bg-BG" sz="2000" b="1" dirty="0" smtClean="0">
                <a:solidFill>
                  <a:schemeClr val="tx1"/>
                </a:solidFill>
              </a:rPr>
              <a:t>специални</a:t>
            </a:r>
          </a:p>
          <a:p>
            <a:pPr>
              <a:buFontTx/>
              <a:buChar char="-"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2. Подзаконови  актове 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bg-BG" sz="2000" b="1" dirty="0" smtClean="0">
                <a:solidFill>
                  <a:schemeClr val="tx1"/>
                </a:solidFill>
              </a:rPr>
              <a:t>ПМС, Наредби, Правилници, Инструкции, Решения на МС….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3. Указания, писма….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i="1" dirty="0" smtClean="0">
                <a:solidFill>
                  <a:schemeClr val="tx1"/>
                </a:solidFill>
              </a:rPr>
              <a:t>например</a:t>
            </a:r>
            <a:r>
              <a:rPr lang="bg-BG" sz="2000" dirty="0" smtClean="0">
                <a:solidFill>
                  <a:schemeClr val="tx1"/>
                </a:solidFill>
              </a:rPr>
              <a:t>, писмата 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dirty="0" smtClean="0">
                <a:solidFill>
                  <a:schemeClr val="tx1"/>
                </a:solidFill>
              </a:rPr>
              <a:t>ДДС 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bg-BG" sz="2000" dirty="0" smtClean="0">
                <a:solidFill>
                  <a:schemeClr val="tx1"/>
                </a:solidFill>
              </a:rPr>
              <a:t>на МФ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4. Вътрешни актове/документи в БО</a:t>
            </a:r>
          </a:p>
          <a:p>
            <a:pPr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bg-BG" sz="2000" b="1" dirty="0" smtClean="0">
                <a:solidFill>
                  <a:schemeClr val="tx1"/>
                </a:solidFill>
              </a:rPr>
              <a:t>4.1. </a:t>
            </a:r>
            <a:r>
              <a:rPr lang="bg-BG" sz="2000" dirty="0" smtClean="0">
                <a:solidFill>
                  <a:schemeClr val="tx1"/>
                </a:solidFill>
              </a:rPr>
              <a:t>в съответствие с изискванията на нормативен акт – </a:t>
            </a:r>
            <a:r>
              <a:rPr lang="bg-BG" sz="2000" i="1" dirty="0" smtClean="0">
                <a:solidFill>
                  <a:schemeClr val="tx1"/>
                </a:solidFill>
              </a:rPr>
              <a:t>например,  </a:t>
            </a:r>
            <a:r>
              <a:rPr lang="bg-BG" sz="2000" dirty="0" smtClean="0">
                <a:solidFill>
                  <a:schemeClr val="tx1"/>
                </a:solidFill>
              </a:rPr>
              <a:t>в изпълнение на </a:t>
            </a:r>
            <a:r>
              <a:rPr lang="bg-BG" sz="2000" b="1" dirty="0" smtClean="0">
                <a:solidFill>
                  <a:srgbClr val="C00000"/>
                </a:solidFill>
              </a:rPr>
              <a:t>чл. 13, ал. 1 </a:t>
            </a:r>
            <a:r>
              <a:rPr lang="bg-BG" sz="2000" dirty="0" smtClean="0">
                <a:solidFill>
                  <a:schemeClr val="tx1"/>
                </a:solidFill>
              </a:rPr>
              <a:t>от ЗФУКПС  р</a:t>
            </a:r>
            <a:r>
              <a:rPr lang="ru-RU" sz="2000" dirty="0" err="1" smtClean="0">
                <a:solidFill>
                  <a:schemeClr val="tx1"/>
                </a:solidFill>
              </a:rPr>
              <a:t>ъководителите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организациите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въвеждат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контролни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дейности</a:t>
            </a:r>
            <a:r>
              <a:rPr lang="ru-RU" sz="2000" b="1" i="1" dirty="0" smtClean="0">
                <a:solidFill>
                  <a:schemeClr val="tx1"/>
                </a:solidFill>
              </a:rPr>
              <a:t>,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включващи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писмени</a:t>
            </a:r>
            <a:r>
              <a:rPr lang="ru-RU" sz="2000" b="1" i="1" dirty="0" smtClean="0">
                <a:solidFill>
                  <a:schemeClr val="tx1"/>
                </a:solidFill>
              </a:rPr>
              <a:t> политики и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процедури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създадени</a:t>
            </a:r>
            <a:r>
              <a:rPr lang="ru-RU" sz="2000" dirty="0" smtClean="0">
                <a:solidFill>
                  <a:schemeClr val="tx1"/>
                </a:solidFill>
              </a:rPr>
              <a:t> да </a:t>
            </a:r>
            <a:r>
              <a:rPr lang="ru-RU" sz="2000" dirty="0" err="1" smtClean="0">
                <a:solidFill>
                  <a:schemeClr val="tx1"/>
                </a:solidFill>
              </a:rPr>
              <a:t>дават</a:t>
            </a:r>
            <a:r>
              <a:rPr lang="ru-RU" sz="2000" dirty="0" smtClean="0">
                <a:solidFill>
                  <a:schemeClr val="tx1"/>
                </a:solidFill>
              </a:rPr>
              <a:t> разумна </a:t>
            </a:r>
            <a:r>
              <a:rPr lang="ru-RU" sz="2000" dirty="0" err="1" smtClean="0">
                <a:solidFill>
                  <a:schemeClr val="tx1"/>
                </a:solidFill>
              </a:rPr>
              <a:t>увереност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че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рисковете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ограничени</a:t>
            </a:r>
            <a:r>
              <a:rPr lang="ru-RU" sz="2000" dirty="0" smtClean="0">
                <a:solidFill>
                  <a:schemeClr val="tx1"/>
                </a:solidFill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</a:rPr>
              <a:t>допустимите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граници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процеса</a:t>
            </a:r>
            <a:r>
              <a:rPr lang="ru-RU" sz="2000" dirty="0" smtClean="0">
                <a:solidFill>
                  <a:schemeClr val="tx1"/>
                </a:solidFill>
              </a:rPr>
              <a:t> на управление на риска. 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bg-BG" sz="2000" b="1" dirty="0" smtClean="0">
                <a:solidFill>
                  <a:schemeClr val="tx1"/>
                </a:solidFill>
              </a:rPr>
              <a:t>4.2</a:t>
            </a:r>
            <a:r>
              <a:rPr lang="bg-BG" sz="2000" dirty="0" smtClean="0">
                <a:solidFill>
                  <a:schemeClr val="tx1"/>
                </a:solidFill>
              </a:rPr>
              <a:t>. при липса на норма в други актове на национално ниво – </a:t>
            </a:r>
            <a:r>
              <a:rPr lang="bg-BG" sz="2000" i="1" dirty="0" smtClean="0">
                <a:solidFill>
                  <a:schemeClr val="tx1"/>
                </a:solidFill>
              </a:rPr>
              <a:t>например, </a:t>
            </a:r>
            <a:r>
              <a:rPr lang="bg-BG" sz="2000" b="1" i="1" dirty="0" smtClean="0">
                <a:solidFill>
                  <a:schemeClr val="tx1"/>
                </a:solidFill>
              </a:rPr>
              <a:t>класификацията на ДМА </a:t>
            </a:r>
            <a:r>
              <a:rPr lang="bg-BG" sz="2000" dirty="0" smtClean="0">
                <a:solidFill>
                  <a:schemeClr val="tx1"/>
                </a:solidFill>
              </a:rPr>
              <a:t>може да се регламентира в амортизационната политика на бюджетната организация.</a:t>
            </a: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4" name="Стрелка надолу 3"/>
          <p:cNvSpPr/>
          <p:nvPr/>
        </p:nvSpPr>
        <p:spPr>
          <a:xfrm>
            <a:off x="1857356" y="207167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Стрелка надолу 4"/>
          <p:cNvSpPr/>
          <p:nvPr/>
        </p:nvSpPr>
        <p:spPr>
          <a:xfrm>
            <a:off x="1785918" y="2928934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Стрелка надолу 5"/>
          <p:cNvSpPr/>
          <p:nvPr/>
        </p:nvSpPr>
        <p:spPr>
          <a:xfrm>
            <a:off x="1785918" y="3786190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08014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7. </a:t>
            </a:r>
            <a:r>
              <a:rPr lang="bg-BG" b="1" dirty="0" smtClean="0">
                <a:solidFill>
                  <a:srgbClr val="C00000"/>
                </a:solidFill>
              </a:rPr>
              <a:t>компенсиране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– предприятието не извършва прихващания между активи и пасиви или приходи и разходи и отчита поотделно както активи и пасиви, така и приходи и разходи;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8. </a:t>
            </a:r>
            <a:r>
              <a:rPr lang="bg-BG" b="1" dirty="0" smtClean="0">
                <a:solidFill>
                  <a:srgbClr val="C00000"/>
                </a:solidFill>
              </a:rPr>
              <a:t>предимство на съдържанието пред формата </a:t>
            </a:r>
            <a:r>
              <a:rPr lang="bg-BG" dirty="0" smtClean="0">
                <a:solidFill>
                  <a:schemeClr val="tx1"/>
                </a:solidFill>
              </a:rPr>
              <a:t>– сделките и събитията се отразяват </a:t>
            </a:r>
            <a:r>
              <a:rPr lang="bg-BG" b="1" dirty="0" smtClean="0">
                <a:solidFill>
                  <a:srgbClr val="A50021"/>
                </a:solidFill>
              </a:rPr>
              <a:t>счетоводно </a:t>
            </a:r>
            <a:r>
              <a:rPr lang="bg-BG" dirty="0" smtClean="0">
                <a:solidFill>
                  <a:schemeClr val="tx1"/>
                </a:solidFill>
              </a:rPr>
              <a:t>в съответствие с тяхното съдържание, същност и икономическа реалност, а не формално според правната им форма;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9. оценяване на позициите, които са признати във финансовите отчети</a:t>
            </a:r>
            <a:r>
              <a:rPr lang="bg-BG" dirty="0" smtClean="0">
                <a:solidFill>
                  <a:schemeClr val="tx1"/>
                </a:solidFill>
              </a:rPr>
              <a:t>, се извършва по цена на придобиване, която може да е покупна цена или себестойност или по друг метод, когато това се изисква в приложимите счетоводни стандарти.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  <a:latin typeface="+mn-lt"/>
              </a:rPr>
              <a:t>ДДС № 20 от 2004 г. на МФ и ДДС № 14 от 2013 г.</a:t>
            </a:r>
            <a:endParaRPr lang="bg-BG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bg-BG" dirty="0" smtClean="0"/>
              <a:t>1.ДДС № 20 от 2004 г. - адаптирани указания към отменени НСС.</a:t>
            </a:r>
          </a:p>
          <a:p>
            <a:pPr marL="514350" indent="-514350">
              <a:buNone/>
            </a:pPr>
            <a:r>
              <a:rPr lang="bg-BG" dirty="0" smtClean="0"/>
              <a:t>2. </a:t>
            </a:r>
            <a:r>
              <a:rPr lang="bg-BG" dirty="0" err="1" smtClean="0"/>
              <a:t>Усазанията</a:t>
            </a:r>
            <a:r>
              <a:rPr lang="bg-BG" dirty="0" smtClean="0"/>
              <a:t> са допълнени и частично изменени с ДДС № 14 от 2013 г.</a:t>
            </a:r>
          </a:p>
          <a:p>
            <a:pPr marL="514350" indent="-514350">
              <a:buNone/>
            </a:pPr>
            <a:r>
              <a:rPr lang="bg-BG" dirty="0" smtClean="0"/>
              <a:t>3. Приет с ДДС № 14 от 2013 г. нов СБО.</a:t>
            </a:r>
          </a:p>
          <a:p>
            <a:pPr marL="514350" indent="-514350">
              <a:buNone/>
            </a:pPr>
            <a:r>
              <a:rPr lang="bg-BG" dirty="0" smtClean="0"/>
              <a:t>3. В отделни случаи указанията препращат към съответния счетоводен стандарт.</a:t>
            </a:r>
          </a:p>
          <a:p>
            <a:pPr marL="514350" indent="-514350">
              <a:buNone/>
            </a:pPr>
            <a:r>
              <a:rPr lang="bg-BG" dirty="0" smtClean="0"/>
              <a:t>4.Правилата на финансово отчитане се допълват през годините с конкретни указания чрез писма от Дирекция Държавно съкровище” на МФ – тримесечни и годишни указания 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800" b="1" dirty="0" smtClean="0">
                <a:latin typeface="+mn-lt"/>
              </a:rPr>
              <a:t>    </a:t>
            </a:r>
            <a:r>
              <a:rPr lang="bg-BG" sz="2800" b="1" dirty="0" smtClean="0">
                <a:solidFill>
                  <a:srgbClr val="C00000"/>
                </a:solidFill>
                <a:latin typeface="+mn-lt"/>
              </a:rPr>
              <a:t>Вътрешни документи и актове</a:t>
            </a:r>
            <a:endParaRPr lang="bg-BG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bg-BG" dirty="0" smtClean="0"/>
              <a:t>   		 В съответствие със ЗФУПС бюджетните организации разработват вътрешни правила за целите на контрола на разходите.</a:t>
            </a:r>
          </a:p>
          <a:p>
            <a:pPr algn="just">
              <a:buNone/>
            </a:pPr>
            <a:r>
              <a:rPr lang="bg-BG" dirty="0" smtClean="0"/>
              <a:t>		Вътрешните правила се утвърждават от ръководителя на бюджетната организация </a:t>
            </a:r>
            <a:r>
              <a:rPr lang="en-US" dirty="0" smtClean="0"/>
              <a:t>(</a:t>
            </a:r>
            <a:r>
              <a:rPr lang="bg-BG" dirty="0" smtClean="0"/>
              <a:t>кмет, директор</a:t>
            </a:r>
            <a:r>
              <a:rPr lang="en-US" dirty="0" smtClean="0"/>
              <a:t>)</a:t>
            </a:r>
            <a:r>
              <a:rPr lang="bg-BG" dirty="0" smtClean="0"/>
              <a:t>.</a:t>
            </a:r>
          </a:p>
          <a:p>
            <a:pPr algn="just">
              <a:buNone/>
            </a:pPr>
            <a:r>
              <a:rPr lang="bg-BG" dirty="0" smtClean="0"/>
              <a:t>		Един от тези вътрешни документи в   счетоводната практика е утвърдена от ръководителя на бюджетната организация </a:t>
            </a:r>
            <a:r>
              <a:rPr lang="bg-BG" b="1" i="1" dirty="0" smtClean="0"/>
              <a:t>счетоводна политика.</a:t>
            </a:r>
            <a:endParaRPr lang="bg-BG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g-BG" sz="2000" dirty="0" smtClean="0"/>
              <a:t>    В съответствие с </a:t>
            </a:r>
            <a:r>
              <a:rPr lang="bg-BG" sz="2000" b="1" dirty="0" smtClean="0">
                <a:solidFill>
                  <a:srgbClr val="C00000"/>
                </a:solidFill>
              </a:rPr>
              <a:t>т. 6.1 от СС 1 </a:t>
            </a:r>
            <a:r>
              <a:rPr lang="bg-BG" sz="2000" i="1" dirty="0" smtClean="0"/>
              <a:t>Представяне на финансови отчети</a:t>
            </a:r>
          </a:p>
          <a:p>
            <a:pPr>
              <a:buNone/>
            </a:pPr>
            <a:r>
              <a:rPr lang="bg-BG" sz="2000" b="1" i="1" dirty="0" smtClean="0"/>
              <a:t>    Важно!</a:t>
            </a:r>
          </a:p>
          <a:p>
            <a:pPr algn="just">
              <a:buNone/>
            </a:pPr>
            <a:r>
              <a:rPr lang="bg-BG" sz="2000" b="1" i="1" dirty="0" smtClean="0"/>
              <a:t>   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Счетоводната</a:t>
            </a:r>
            <a:r>
              <a:rPr lang="ru-RU" sz="2000" b="1" i="1" dirty="0" smtClean="0"/>
              <a:t> политика </a:t>
            </a:r>
            <a:r>
              <a:rPr lang="ru-RU" sz="2000" b="1" i="1" dirty="0" err="1" smtClean="0"/>
              <a:t>представлява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съвкупност</a:t>
            </a:r>
            <a:r>
              <a:rPr lang="ru-RU" sz="2000" dirty="0" smtClean="0"/>
              <a:t> </a:t>
            </a:r>
            <a:r>
              <a:rPr lang="ru-RU" sz="2000" b="1" i="1" dirty="0" smtClean="0"/>
              <a:t>от </a:t>
            </a:r>
            <a:r>
              <a:rPr lang="ru-RU" sz="2000" b="1" i="1" dirty="0" err="1" smtClean="0"/>
              <a:t>принципи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изходни</a:t>
            </a:r>
            <a:r>
              <a:rPr lang="ru-RU" sz="2000" b="1" i="1" dirty="0" smtClean="0"/>
              <a:t> положения, концепции, правила, </a:t>
            </a:r>
            <a:r>
              <a:rPr lang="ru-RU" sz="2000" b="1" i="1" dirty="0" err="1" smtClean="0"/>
              <a:t>бази</a:t>
            </a:r>
            <a:r>
              <a:rPr lang="ru-RU" sz="2000" b="1" i="1" dirty="0" smtClean="0"/>
              <a:t> и </a:t>
            </a:r>
            <a:r>
              <a:rPr lang="ru-RU" sz="2000" b="1" i="1" dirty="0" err="1" smtClean="0"/>
              <a:t>процедури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възприети</a:t>
            </a:r>
            <a:r>
              <a:rPr lang="ru-RU" sz="2000" b="1" i="1" dirty="0" smtClean="0"/>
              <a:t> от </a:t>
            </a:r>
            <a:r>
              <a:rPr lang="ru-RU" sz="2000" b="1" i="1" dirty="0" err="1" smtClean="0"/>
              <a:t>предприятието</a:t>
            </a:r>
            <a:r>
              <a:rPr lang="ru-RU" sz="2000" b="1" i="1" dirty="0" smtClean="0"/>
              <a:t> за </a:t>
            </a:r>
            <a:r>
              <a:rPr lang="ru-RU" sz="2000" b="1" i="1" dirty="0" err="1" smtClean="0"/>
              <a:t>отчитане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неговата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дейност</a:t>
            </a:r>
            <a:r>
              <a:rPr lang="ru-RU" sz="2000" b="1" i="1" dirty="0" smtClean="0"/>
              <a:t> и за </a:t>
            </a:r>
            <a:r>
              <a:rPr lang="ru-RU" sz="2000" b="1" i="1" dirty="0" err="1" smtClean="0"/>
              <a:t>представяне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информацията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във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финансовия</a:t>
            </a:r>
            <a:r>
              <a:rPr lang="ru-RU" sz="2000" b="1" i="1" dirty="0" smtClean="0"/>
              <a:t> отчет.</a:t>
            </a:r>
          </a:p>
          <a:p>
            <a:pPr algn="just">
              <a:buNone/>
            </a:pPr>
            <a:endParaRPr lang="ru-RU" sz="2000" b="1" i="1" dirty="0" smtClean="0"/>
          </a:p>
          <a:p>
            <a:pPr algn="just">
              <a:buNone/>
            </a:pPr>
            <a:r>
              <a:rPr lang="ru-RU" sz="2000" b="1" dirty="0" smtClean="0"/>
              <a:t>Т. 6.2. </a:t>
            </a:r>
            <a:r>
              <a:rPr lang="ru-RU" sz="2000" dirty="0" err="1" smtClean="0"/>
              <a:t>Предприятието</a:t>
            </a:r>
            <a:r>
              <a:rPr lang="ru-RU" sz="2000" dirty="0" smtClean="0"/>
              <a:t> </a:t>
            </a:r>
            <a:r>
              <a:rPr lang="ru-RU" sz="2000" dirty="0" err="1" smtClean="0"/>
              <a:t>разработва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счетоводната</a:t>
            </a:r>
            <a:r>
              <a:rPr lang="ru-RU" sz="2000" dirty="0" smtClean="0"/>
              <a:t> си политика </a:t>
            </a:r>
            <a:r>
              <a:rPr lang="ru-RU" sz="2000" b="1" i="1" dirty="0" smtClean="0"/>
              <a:t>до </a:t>
            </a:r>
            <a:r>
              <a:rPr lang="ru-RU" sz="2000" b="1" i="1" dirty="0" err="1" smtClean="0"/>
              <a:t>началото</a:t>
            </a:r>
            <a:r>
              <a:rPr lang="ru-RU" sz="2000" b="1" i="1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отчетния</a:t>
            </a:r>
            <a:r>
              <a:rPr lang="ru-RU" sz="2000" dirty="0" smtClean="0"/>
              <a:t> период в </a:t>
            </a:r>
            <a:r>
              <a:rPr lang="ru-RU" sz="2000" dirty="0" err="1" smtClean="0"/>
              <a:t>съответствие</a:t>
            </a:r>
            <a:r>
              <a:rPr lang="ru-RU" sz="2000" dirty="0" smtClean="0"/>
              <a:t> </a:t>
            </a:r>
            <a:r>
              <a:rPr lang="ru-RU" sz="2000" dirty="0" err="1" smtClean="0"/>
              <a:t>със</a:t>
            </a:r>
            <a:r>
              <a:rPr lang="ru-RU" sz="2000" dirty="0" smtClean="0"/>
              <a:t>:</a:t>
            </a:r>
          </a:p>
          <a:p>
            <a:pPr algn="just">
              <a:buNone/>
            </a:pPr>
            <a:r>
              <a:rPr lang="ru-RU" sz="2000" dirty="0" smtClean="0"/>
              <a:t>	а) </a:t>
            </a:r>
            <a:r>
              <a:rPr lang="ru-RU" sz="2000" dirty="0" err="1" smtClean="0"/>
              <a:t>принципите</a:t>
            </a:r>
            <a:r>
              <a:rPr lang="ru-RU" sz="2000" dirty="0" smtClean="0"/>
              <a:t>, </a:t>
            </a:r>
            <a:r>
              <a:rPr lang="ru-RU" sz="2000" dirty="0" err="1" smtClean="0"/>
              <a:t>определени</a:t>
            </a:r>
            <a:r>
              <a:rPr lang="ru-RU" sz="2000" dirty="0" smtClean="0"/>
              <a:t> в Закона за </a:t>
            </a:r>
            <a:r>
              <a:rPr lang="ru-RU" sz="2000" dirty="0" err="1" smtClean="0"/>
              <a:t>счетоводството</a:t>
            </a:r>
            <a:r>
              <a:rPr lang="ru-RU" sz="2000" dirty="0" smtClean="0"/>
              <a:t>;</a:t>
            </a:r>
          </a:p>
          <a:p>
            <a:pPr algn="just">
              <a:buNone/>
            </a:pPr>
            <a:r>
              <a:rPr lang="ru-RU" sz="2000" dirty="0" smtClean="0"/>
              <a:t>	б) </a:t>
            </a:r>
            <a:r>
              <a:rPr lang="ru-RU" sz="2000" dirty="0" err="1" smtClean="0"/>
              <a:t>изискванията</a:t>
            </a:r>
            <a:r>
              <a:rPr lang="ru-RU" sz="2000" dirty="0" smtClean="0"/>
              <a:t>, </a:t>
            </a:r>
            <a:r>
              <a:rPr lang="ru-RU" sz="2000" dirty="0" err="1" smtClean="0"/>
              <a:t>определени</a:t>
            </a:r>
            <a:r>
              <a:rPr lang="ru-RU" sz="2000" dirty="0" smtClean="0"/>
              <a:t> в Закона за </a:t>
            </a:r>
            <a:r>
              <a:rPr lang="ru-RU" sz="2000" dirty="0" err="1" smtClean="0"/>
              <a:t>счетоводството</a:t>
            </a:r>
            <a:r>
              <a:rPr lang="ru-RU" sz="2000" dirty="0" smtClean="0"/>
              <a:t> и в </a:t>
            </a:r>
            <a:r>
              <a:rPr lang="ru-RU" sz="2000" dirty="0" err="1" smtClean="0"/>
              <a:t>Националните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счетоводни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стандарти</a:t>
            </a:r>
            <a:r>
              <a:rPr lang="ru-RU" sz="2000" dirty="0" smtClean="0"/>
              <a:t>;</a:t>
            </a:r>
          </a:p>
          <a:p>
            <a:pPr algn="just">
              <a:buNone/>
            </a:pPr>
            <a:r>
              <a:rPr lang="ru-RU" sz="2000" dirty="0" smtClean="0"/>
              <a:t>	в) </a:t>
            </a:r>
            <a:r>
              <a:rPr lang="ru-RU" sz="2000" dirty="0" err="1" smtClean="0"/>
              <a:t>изискванията</a:t>
            </a:r>
            <a:r>
              <a:rPr lang="ru-RU" sz="2000" dirty="0" smtClean="0"/>
              <a:t>, </a:t>
            </a:r>
            <a:r>
              <a:rPr lang="ru-RU" sz="2000" dirty="0" err="1" smtClean="0"/>
              <a:t>определени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Международните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счетоводни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стандарти</a:t>
            </a:r>
            <a:r>
              <a:rPr lang="ru-RU" sz="2000" dirty="0" smtClean="0"/>
              <a:t> - по </a:t>
            </a:r>
            <a:r>
              <a:rPr lang="ru-RU" sz="2000" dirty="0" err="1" smtClean="0"/>
              <a:t>въпроси</a:t>
            </a:r>
            <a:r>
              <a:rPr lang="ru-RU" sz="2000" dirty="0" smtClean="0"/>
              <a:t>, за </a:t>
            </a:r>
            <a:r>
              <a:rPr lang="ru-RU" sz="2000" dirty="0" err="1" smtClean="0"/>
              <a:t>чието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решаване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няма</a:t>
            </a:r>
            <a:r>
              <a:rPr lang="ru-RU" sz="2000" dirty="0" smtClean="0"/>
              <a:t> </a:t>
            </a:r>
            <a:r>
              <a:rPr lang="ru-RU" sz="2000" dirty="0" err="1" smtClean="0"/>
              <a:t>изрични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разпоредби</a:t>
            </a:r>
            <a:r>
              <a:rPr lang="ru-RU" sz="2000" dirty="0" smtClean="0"/>
              <a:t> в </a:t>
            </a:r>
            <a:r>
              <a:rPr lang="ru-RU" sz="2000" dirty="0" err="1" smtClean="0"/>
              <a:t>националните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нормативни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актове</a:t>
            </a:r>
            <a:r>
              <a:rPr lang="ru-RU" sz="2000" dirty="0" smtClean="0"/>
              <a:t> по счетоводство;</a:t>
            </a:r>
          </a:p>
          <a:p>
            <a:pPr algn="just">
              <a:buNone/>
            </a:pPr>
            <a:r>
              <a:rPr lang="ru-RU" sz="2000" dirty="0" smtClean="0"/>
              <a:t>	г) </a:t>
            </a:r>
            <a:r>
              <a:rPr lang="ru-RU" sz="2000" dirty="0" err="1" smtClean="0"/>
              <a:t>вътрешните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нормативни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актове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предприятието</a:t>
            </a:r>
            <a:r>
              <a:rPr lang="ru-RU" sz="2000" dirty="0" smtClean="0"/>
              <a:t>, </a:t>
            </a:r>
            <a:r>
              <a:rPr lang="ru-RU" sz="2000" dirty="0" err="1" smtClean="0"/>
              <a:t>отразяващи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спецификата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неговата</a:t>
            </a:r>
            <a:r>
              <a:rPr lang="ru-RU" sz="2000" dirty="0" smtClean="0"/>
              <a:t> </a:t>
            </a:r>
            <a:r>
              <a:rPr lang="ru-RU" sz="2000" dirty="0" err="1" smtClean="0"/>
              <a:t>дейност</a:t>
            </a:r>
            <a:r>
              <a:rPr lang="ru-RU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Т. 6.3</a:t>
            </a:r>
            <a:r>
              <a:rPr lang="ru-RU" dirty="0" smtClean="0"/>
              <a:t>. </a:t>
            </a:r>
            <a:r>
              <a:rPr lang="ru-RU" dirty="0" err="1" smtClean="0"/>
              <a:t>Управляващият</a:t>
            </a:r>
            <a:r>
              <a:rPr lang="ru-RU" dirty="0" smtClean="0"/>
              <a:t> орган на </a:t>
            </a:r>
            <a:r>
              <a:rPr lang="ru-RU" dirty="0" err="1" smtClean="0"/>
              <a:t>предприятието</a:t>
            </a:r>
            <a:r>
              <a:rPr lang="ru-RU" dirty="0" smtClean="0"/>
              <a:t> </a:t>
            </a:r>
            <a:r>
              <a:rPr lang="ru-RU" dirty="0" err="1" smtClean="0"/>
              <a:t>определя</a:t>
            </a:r>
            <a:r>
              <a:rPr lang="ru-RU" dirty="0" smtClean="0"/>
              <a:t> </a:t>
            </a:r>
            <a:r>
              <a:rPr lang="ru-RU" dirty="0" err="1" smtClean="0"/>
              <a:t>счетоводна</a:t>
            </a:r>
            <a:r>
              <a:rPr lang="ru-RU" dirty="0" smtClean="0"/>
              <a:t> политика, </a:t>
            </a:r>
            <a:r>
              <a:rPr lang="ru-RU" dirty="0" err="1" smtClean="0"/>
              <a:t>която</a:t>
            </a:r>
            <a:r>
              <a:rPr lang="ru-RU" dirty="0" smtClean="0"/>
              <a:t> да </a:t>
            </a:r>
            <a:r>
              <a:rPr lang="ru-RU" dirty="0" err="1" smtClean="0"/>
              <a:t>дава</a:t>
            </a:r>
            <a:r>
              <a:rPr lang="ru-RU" dirty="0" smtClean="0"/>
              <a:t> </a:t>
            </a:r>
            <a:r>
              <a:rPr lang="ru-RU" dirty="0" err="1" smtClean="0"/>
              <a:t>сигурност</a:t>
            </a:r>
            <a:r>
              <a:rPr lang="ru-RU" dirty="0" smtClean="0"/>
              <a:t>, </a:t>
            </a:r>
            <a:r>
              <a:rPr lang="ru-RU" dirty="0" err="1" smtClean="0"/>
              <a:t>че</a:t>
            </a:r>
            <a:r>
              <a:rPr lang="ru-RU" dirty="0" smtClean="0"/>
              <a:t> </a:t>
            </a:r>
            <a:r>
              <a:rPr lang="ru-RU" dirty="0" err="1" smtClean="0"/>
              <a:t>информацията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финансовите</a:t>
            </a:r>
            <a:r>
              <a:rPr lang="ru-RU" dirty="0" smtClean="0"/>
              <a:t> </a:t>
            </a:r>
            <a:r>
              <a:rPr lang="ru-RU" dirty="0" err="1" smtClean="0"/>
              <a:t>отчети</a:t>
            </a:r>
            <a:r>
              <a:rPr lang="ru-RU" dirty="0" smtClean="0"/>
              <a:t>:</a:t>
            </a:r>
          </a:p>
          <a:p>
            <a:pPr algn="just">
              <a:buNone/>
            </a:pPr>
            <a:r>
              <a:rPr lang="ru-RU" dirty="0" smtClean="0"/>
              <a:t>	а) е необходима за </a:t>
            </a:r>
            <a:r>
              <a:rPr lang="ru-RU" b="1" i="1" dirty="0" err="1" smtClean="0"/>
              <a:t>вземане</a:t>
            </a:r>
            <a:r>
              <a:rPr lang="ru-RU" b="1" i="1" dirty="0" smtClean="0"/>
              <a:t> на решение </a:t>
            </a:r>
            <a:r>
              <a:rPr lang="ru-RU" dirty="0" smtClean="0"/>
              <a:t>от </a:t>
            </a:r>
            <a:r>
              <a:rPr lang="ru-RU" dirty="0" err="1" smtClean="0"/>
              <a:t>потребителите</a:t>
            </a:r>
            <a:r>
              <a:rPr lang="ru-RU" dirty="0" smtClean="0"/>
              <a:t> на </a:t>
            </a:r>
            <a:r>
              <a:rPr lang="ru-RU" dirty="0" err="1" smtClean="0"/>
              <a:t>финансови</a:t>
            </a:r>
            <a:r>
              <a:rPr lang="ru-RU" dirty="0" smtClean="0"/>
              <a:t> </a:t>
            </a:r>
            <a:r>
              <a:rPr lang="ru-RU" dirty="0" err="1" smtClean="0"/>
              <a:t>отчети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	б) е </a:t>
            </a:r>
            <a:r>
              <a:rPr lang="ru-RU" b="1" i="1" dirty="0" err="1" smtClean="0"/>
              <a:t>надеждна</a:t>
            </a:r>
            <a:r>
              <a:rPr lang="ru-RU" dirty="0" smtClean="0"/>
              <a:t>, т. е.:</a:t>
            </a:r>
          </a:p>
          <a:p>
            <a:pPr algn="just">
              <a:buNone/>
            </a:pPr>
            <a:r>
              <a:rPr lang="ru-RU" dirty="0" smtClean="0"/>
              <a:t>       - </a:t>
            </a:r>
            <a:r>
              <a:rPr lang="ru-RU" dirty="0" err="1" smtClean="0"/>
              <a:t>представя</a:t>
            </a:r>
            <a:r>
              <a:rPr lang="ru-RU" dirty="0" smtClean="0"/>
              <a:t> </a:t>
            </a:r>
            <a:r>
              <a:rPr lang="ru-RU" b="1" i="1" dirty="0" smtClean="0"/>
              <a:t>достоверно</a:t>
            </a:r>
            <a:r>
              <a:rPr lang="ru-RU" dirty="0" smtClean="0"/>
              <a:t> </a:t>
            </a:r>
            <a:r>
              <a:rPr lang="ru-RU" dirty="0" err="1" smtClean="0"/>
              <a:t>резултатите</a:t>
            </a:r>
            <a:r>
              <a:rPr lang="ru-RU" dirty="0" smtClean="0"/>
              <a:t> и </a:t>
            </a:r>
            <a:r>
              <a:rPr lang="ru-RU" dirty="0" err="1" smtClean="0"/>
              <a:t>финансовото</a:t>
            </a:r>
            <a:r>
              <a:rPr lang="ru-RU" dirty="0" smtClean="0"/>
              <a:t> </a:t>
            </a:r>
            <a:r>
              <a:rPr lang="ru-RU" dirty="0" err="1" smtClean="0"/>
              <a:t>състояние</a:t>
            </a:r>
            <a:r>
              <a:rPr lang="ru-RU" dirty="0" smtClean="0"/>
              <a:t> на </a:t>
            </a:r>
            <a:r>
              <a:rPr lang="ru-RU" dirty="0" err="1" smtClean="0"/>
              <a:t>предприятието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отразява</a:t>
            </a:r>
            <a:r>
              <a:rPr lang="ru-RU" dirty="0" smtClean="0"/>
              <a:t> </a:t>
            </a:r>
            <a:r>
              <a:rPr lang="ru-RU" b="1" i="1" dirty="0" err="1" smtClean="0"/>
              <a:t>икономическата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същност</a:t>
            </a:r>
            <a:r>
              <a:rPr lang="ru-RU" b="1" i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събитията</a:t>
            </a:r>
            <a:r>
              <a:rPr lang="ru-RU" dirty="0" smtClean="0"/>
              <a:t> и </a:t>
            </a:r>
            <a:r>
              <a:rPr lang="ru-RU" dirty="0" err="1" smtClean="0"/>
              <a:t>операциите</a:t>
            </a:r>
            <a:r>
              <a:rPr lang="ru-RU" dirty="0" smtClean="0"/>
              <a:t>, а не просто </a:t>
            </a:r>
            <a:r>
              <a:rPr lang="ru-RU" dirty="0" err="1" smtClean="0"/>
              <a:t>тяхната</a:t>
            </a:r>
            <a:r>
              <a:rPr lang="ru-RU" dirty="0" smtClean="0"/>
              <a:t> </a:t>
            </a:r>
            <a:r>
              <a:rPr lang="ru-RU" dirty="0" err="1" smtClean="0"/>
              <a:t>правна</a:t>
            </a:r>
            <a:r>
              <a:rPr lang="ru-RU" dirty="0" smtClean="0"/>
              <a:t> форма;</a:t>
            </a:r>
          </a:p>
          <a:p>
            <a:pPr algn="just">
              <a:buNone/>
            </a:pPr>
            <a:r>
              <a:rPr lang="ru-RU" dirty="0" smtClean="0"/>
              <a:t>- е </a:t>
            </a:r>
            <a:r>
              <a:rPr lang="ru-RU" b="1" i="1" dirty="0" err="1" smtClean="0"/>
              <a:t>неутрална</a:t>
            </a:r>
            <a:r>
              <a:rPr lang="ru-RU" b="1" i="1" dirty="0" smtClean="0"/>
              <a:t> и </a:t>
            </a:r>
            <a:r>
              <a:rPr lang="ru-RU" b="1" i="1" dirty="0" err="1" smtClean="0"/>
              <a:t>безпристрастна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- е </a:t>
            </a:r>
            <a:r>
              <a:rPr lang="ru-RU" b="1" i="1" dirty="0" err="1" smtClean="0"/>
              <a:t>предпазлива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- е </a:t>
            </a:r>
            <a:r>
              <a:rPr lang="ru-RU" b="1" i="1" dirty="0" err="1" smtClean="0"/>
              <a:t>пълна</a:t>
            </a:r>
            <a:r>
              <a:rPr lang="ru-RU" dirty="0" smtClean="0"/>
              <a:t> </a:t>
            </a:r>
            <a:r>
              <a:rPr lang="ru-RU" dirty="0" err="1" smtClean="0"/>
              <a:t>във</a:t>
            </a:r>
            <a:r>
              <a:rPr lang="ru-RU" dirty="0" smtClean="0"/>
              <a:t>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съществени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endParaRPr lang="bg-BG" i="1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bg-BG" sz="2600" b="1" dirty="0" smtClean="0"/>
              <a:t>ОБЩИ  ЗНАНИЯ</a:t>
            </a:r>
          </a:p>
          <a:p>
            <a:pPr algn="just">
              <a:buNone/>
            </a:pPr>
            <a:r>
              <a:rPr lang="bg-BG" sz="2400" b="1" dirty="0" smtClean="0"/>
              <a:t>Счетоводната отчетност в бюджетните организации се характеризира със следните акценти:</a:t>
            </a:r>
          </a:p>
          <a:p>
            <a:pPr marL="457200" indent="-457200" algn="just">
              <a:buNone/>
            </a:pPr>
            <a:r>
              <a:rPr lang="bg-BG" sz="2400" b="1" dirty="0" smtClean="0"/>
              <a:t>1.   </a:t>
            </a:r>
            <a:r>
              <a:rPr lang="bg-BG" sz="2400" dirty="0" smtClean="0"/>
              <a:t>Стопанските операции се съставят в съответствие с указанията на Министерството на финансите </a:t>
            </a:r>
            <a:r>
              <a:rPr lang="en-US" sz="2400" dirty="0" smtClean="0"/>
              <a:t>(</a:t>
            </a:r>
            <a:r>
              <a:rPr lang="bg-BG" sz="2400" dirty="0" smtClean="0"/>
              <a:t>МФ</a:t>
            </a:r>
            <a:r>
              <a:rPr lang="en-US" sz="2400" dirty="0" smtClean="0"/>
              <a:t>)</a:t>
            </a:r>
            <a:r>
              <a:rPr lang="bg-BG" sz="2400" dirty="0" smtClean="0"/>
              <a:t>, дадени в </a:t>
            </a:r>
            <a:r>
              <a:rPr lang="bg-BG" sz="2400" b="1" dirty="0" smtClean="0"/>
              <a:t>ДДС № 20 от 2004 г., ДДС № 14 от 2013 г. </a:t>
            </a:r>
            <a:r>
              <a:rPr lang="bg-BG" sz="2400" dirty="0" smtClean="0"/>
              <a:t>и др. допълнителни указания, дадени от МФ. Указанията са адаптирани към отменени счетоводни стандарти.</a:t>
            </a:r>
            <a:r>
              <a:rPr lang="en-US" sz="2400" dirty="0" smtClean="0"/>
              <a:t> </a:t>
            </a:r>
            <a:r>
              <a:rPr lang="bg-BG" sz="2400" dirty="0" smtClean="0"/>
              <a:t>От 2004 г. до сега тези указания се допълват, изменят, променят.</a:t>
            </a:r>
          </a:p>
          <a:p>
            <a:pPr marL="457200" indent="-457200" algn="just">
              <a:buNone/>
            </a:pPr>
            <a:r>
              <a:rPr lang="bg-BG" sz="2400" b="1" dirty="0" smtClean="0"/>
              <a:t>2.    </a:t>
            </a:r>
            <a:r>
              <a:rPr lang="bg-BG" sz="2400" dirty="0" smtClean="0"/>
              <a:t>Отчетността е организирана на </a:t>
            </a:r>
            <a:r>
              <a:rPr lang="bg-BG" sz="2400" b="1" dirty="0" smtClean="0"/>
              <a:t>две основи </a:t>
            </a:r>
            <a:r>
              <a:rPr lang="bg-BG" sz="2400" dirty="0" smtClean="0"/>
              <a:t>–</a:t>
            </a:r>
            <a:r>
              <a:rPr lang="bg-BG" sz="2400" b="1" dirty="0" smtClean="0"/>
              <a:t> касова и начислена.</a:t>
            </a:r>
          </a:p>
          <a:p>
            <a:pPr marL="457200" indent="-457200" algn="just">
              <a:buNone/>
            </a:pPr>
            <a:r>
              <a:rPr lang="bg-BG" sz="2400" b="1" dirty="0" smtClean="0"/>
              <a:t>2.1. Касовата </a:t>
            </a:r>
            <a:r>
              <a:rPr lang="bg-BG" sz="2400" dirty="0" smtClean="0"/>
              <a:t>отчетност се представя във финансовия отчет по параграфи/</a:t>
            </a:r>
            <a:r>
              <a:rPr lang="bg-BG" sz="2400" dirty="0" err="1" smtClean="0"/>
              <a:t>подпараграфи</a:t>
            </a:r>
            <a:r>
              <a:rPr lang="bg-BG" sz="2400" dirty="0" smtClean="0"/>
              <a:t> на Единната бюджетна класификация </a:t>
            </a:r>
            <a:r>
              <a:rPr lang="en-US" sz="2400" dirty="0" smtClean="0"/>
              <a:t>(E</a:t>
            </a:r>
            <a:r>
              <a:rPr lang="bg-BG" sz="2400" dirty="0" smtClean="0"/>
              <a:t>БК</a:t>
            </a:r>
            <a:r>
              <a:rPr lang="en-US" sz="2400" dirty="0" smtClean="0"/>
              <a:t>)</a:t>
            </a:r>
            <a:r>
              <a:rPr lang="bg-BG" sz="2400" dirty="0" smtClean="0"/>
              <a:t>, която се утвърждава всяка година от министъра на финансите.</a:t>
            </a:r>
          </a:p>
          <a:p>
            <a:pPr marL="457200" indent="-457200" algn="just">
              <a:buNone/>
            </a:pPr>
            <a:r>
              <a:rPr lang="bg-BG" sz="2400" dirty="0" smtClean="0"/>
              <a:t> </a:t>
            </a:r>
            <a:r>
              <a:rPr lang="bg-BG" sz="2400" b="1" dirty="0" smtClean="0"/>
              <a:t>2.</a:t>
            </a:r>
            <a:r>
              <a:rPr lang="bg-BG" sz="2400" b="1" dirty="0" err="1" smtClean="0"/>
              <a:t>2</a:t>
            </a:r>
            <a:r>
              <a:rPr lang="bg-BG" sz="2400" dirty="0" smtClean="0"/>
              <a:t>.На начислена основа отчетността е </a:t>
            </a:r>
            <a:r>
              <a:rPr lang="bg-BG" sz="2400" b="1" dirty="0" smtClean="0"/>
              <a:t>организирана съгласно СБО, утвърден от министъра на финансите от 01.</a:t>
            </a:r>
            <a:r>
              <a:rPr lang="bg-BG" sz="2400" b="1" dirty="0" err="1" smtClean="0"/>
              <a:t>01</a:t>
            </a:r>
            <a:r>
              <a:rPr lang="bg-BG" sz="2400" b="1" dirty="0" smtClean="0"/>
              <a:t>.2014 г. </a:t>
            </a:r>
            <a:r>
              <a:rPr lang="bg-BG" sz="2400" dirty="0" smtClean="0"/>
              <a:t>Характерно е, че в него са структурирани </a:t>
            </a:r>
            <a:r>
              <a:rPr lang="bg-BG" sz="2400" b="1" dirty="0" smtClean="0"/>
              <a:t>двойка еднакви сметки, </a:t>
            </a:r>
            <a:r>
              <a:rPr lang="bg-BG" sz="2400" dirty="0" smtClean="0"/>
              <a:t>с една и съща характеристика, които се разграничават помежду се само по критериите – приходно-разходни позиции или финансиращи позиции.</a:t>
            </a:r>
          </a:p>
          <a:p>
            <a:pPr marL="457200" indent="-457200" algn="just">
              <a:buNone/>
            </a:pP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2149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bg-BG" sz="2400" b="1" dirty="0" smtClean="0"/>
          </a:p>
          <a:p>
            <a:pPr algn="just">
              <a:buNone/>
            </a:pPr>
            <a:endParaRPr lang="bg-BG" sz="2400" b="1" dirty="0" smtClean="0"/>
          </a:p>
          <a:p>
            <a:pPr algn="just">
              <a:buNone/>
            </a:pPr>
            <a:endParaRPr lang="bg-BG" sz="2400" b="1" dirty="0" smtClean="0"/>
          </a:p>
          <a:p>
            <a:pPr algn="just">
              <a:buNone/>
            </a:pPr>
            <a:r>
              <a:rPr lang="bg-BG" sz="2400" b="1" dirty="0" smtClean="0"/>
              <a:t>3. </a:t>
            </a:r>
            <a:r>
              <a:rPr lang="bg-BG" sz="2400" dirty="0" smtClean="0"/>
              <a:t>Начислената основа е организирана в три отчетни групи – “</a:t>
            </a:r>
            <a:r>
              <a:rPr lang="bg-BG" sz="2400" b="1" dirty="0" smtClean="0"/>
              <a:t>Бюджет”, “СЕС” </a:t>
            </a:r>
            <a:r>
              <a:rPr lang="en-US" sz="2400" dirty="0" smtClean="0"/>
              <a:t>(</a:t>
            </a:r>
            <a:r>
              <a:rPr lang="bg-BG" sz="2400" dirty="0" smtClean="0"/>
              <a:t>Сметки за средства от Европейския съюз</a:t>
            </a:r>
            <a:r>
              <a:rPr lang="en-US" sz="2400" dirty="0" smtClean="0"/>
              <a:t>)</a:t>
            </a:r>
            <a:r>
              <a:rPr lang="bg-BG" sz="2400" dirty="0" smtClean="0"/>
              <a:t> и “</a:t>
            </a:r>
            <a:r>
              <a:rPr lang="bg-BG" sz="2400" b="1" dirty="0" smtClean="0"/>
              <a:t>ДСД”</a:t>
            </a:r>
            <a:r>
              <a:rPr lang="bg-BG" sz="2400" dirty="0" smtClean="0"/>
              <a:t> </a:t>
            </a:r>
            <a:r>
              <a:rPr lang="en-US" sz="2400" dirty="0" smtClean="0"/>
              <a:t>(</a:t>
            </a:r>
            <a:r>
              <a:rPr lang="bg-BG" sz="2400" dirty="0" smtClean="0"/>
              <a:t>Други сметки и дейности</a:t>
            </a:r>
            <a:r>
              <a:rPr lang="en-US" sz="2400" dirty="0" smtClean="0"/>
              <a:t>)</a:t>
            </a:r>
            <a:r>
              <a:rPr lang="bg-BG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bg-BG" sz="2400" b="1" dirty="0" smtClean="0"/>
              <a:t>4. </a:t>
            </a:r>
            <a:r>
              <a:rPr lang="bg-BG" sz="2400" dirty="0" smtClean="0"/>
              <a:t>Между сметките и параграфите/ </a:t>
            </a:r>
            <a:r>
              <a:rPr lang="bg-BG" sz="2400" dirty="0" err="1" smtClean="0"/>
              <a:t>подпараграфите</a:t>
            </a:r>
            <a:r>
              <a:rPr lang="bg-BG" sz="2400" dirty="0" smtClean="0"/>
              <a:t> съществува </a:t>
            </a:r>
            <a:r>
              <a:rPr lang="bg-BG" sz="2400" b="1" dirty="0" smtClean="0"/>
              <a:t>взаимовръзка. </a:t>
            </a:r>
            <a:r>
              <a:rPr lang="bg-BG" sz="2400" dirty="0" smtClean="0"/>
              <a:t>Взаимовръзката не е равенство. Взаимовръзката е хармонизация, синхрон между двете основи –</a:t>
            </a:r>
            <a:r>
              <a:rPr lang="en-US" sz="2400" dirty="0" smtClean="0"/>
              <a:t> </a:t>
            </a:r>
            <a:r>
              <a:rPr lang="bg-BG" sz="2400" dirty="0" smtClean="0"/>
              <a:t>начислена и касова.</a:t>
            </a:r>
          </a:p>
          <a:p>
            <a:pPr algn="just">
              <a:buNone/>
            </a:pP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400" b="1" dirty="0" smtClean="0"/>
              <a:t>5. </a:t>
            </a:r>
            <a:r>
              <a:rPr lang="bg-BG" sz="2400" dirty="0" smtClean="0"/>
              <a:t>В публичния сектор не се формира финансов резултат </a:t>
            </a:r>
            <a:r>
              <a:rPr lang="en-US" sz="2400" dirty="0" smtClean="0"/>
              <a:t>(</a:t>
            </a:r>
            <a:r>
              <a:rPr lang="bg-BG" sz="2400" dirty="0" smtClean="0"/>
              <a:t>печалба или загуба</a:t>
            </a:r>
            <a:r>
              <a:rPr lang="en-US" sz="2400" dirty="0" smtClean="0"/>
              <a:t>)</a:t>
            </a:r>
            <a:r>
              <a:rPr lang="bg-BG" sz="2400" dirty="0" smtClean="0"/>
              <a:t>. Бюджетните организации отчитат финансовото състояние чрез сметки, които са позиционирани в капитала </a:t>
            </a:r>
            <a:r>
              <a:rPr lang="en-US" sz="2400" dirty="0" smtClean="0"/>
              <a:t>(</a:t>
            </a:r>
            <a:r>
              <a:rPr lang="bg-BG" sz="2400" dirty="0" smtClean="0"/>
              <a:t>раздел А от пасива на баланса</a:t>
            </a:r>
            <a:r>
              <a:rPr lang="en-US" sz="2400" dirty="0" smtClean="0"/>
              <a:t>)</a:t>
            </a:r>
            <a:r>
              <a:rPr lang="bg-BG" sz="2400" dirty="0" smtClean="0"/>
              <a:t>:</a:t>
            </a:r>
          </a:p>
          <a:p>
            <a:pPr>
              <a:buNone/>
            </a:pPr>
            <a:r>
              <a:rPr lang="bg-BG" sz="2400" dirty="0" smtClean="0"/>
              <a:t>    </a:t>
            </a:r>
            <a:r>
              <a:rPr lang="bg-BG" sz="2400" b="1" dirty="0" smtClean="0"/>
              <a:t>- 1201 Изменение на нетните активи за периода</a:t>
            </a:r>
          </a:p>
          <a:p>
            <a:pPr>
              <a:buNone/>
            </a:pPr>
            <a:r>
              <a:rPr lang="bg-BG" sz="2400" b="1" dirty="0" smtClean="0"/>
              <a:t>   - 1101 Акумулирано изменение на нетните активи</a:t>
            </a:r>
          </a:p>
          <a:p>
            <a:pPr algn="just">
              <a:buNone/>
            </a:pPr>
            <a:r>
              <a:rPr lang="bg-BG" sz="2400" b="1" dirty="0" smtClean="0"/>
              <a:t>6. </a:t>
            </a:r>
            <a:r>
              <a:rPr lang="bg-BG" sz="2400" dirty="0" smtClean="0"/>
              <a:t>Финансовия отчет </a:t>
            </a:r>
            <a:r>
              <a:rPr lang="en-US" sz="2400" dirty="0" smtClean="0"/>
              <a:t>(</a:t>
            </a:r>
            <a:r>
              <a:rPr lang="bg-BG" sz="2400" dirty="0" smtClean="0"/>
              <a:t>тримесечен и годишен</a:t>
            </a:r>
            <a:r>
              <a:rPr lang="en-US" sz="2400" dirty="0" smtClean="0"/>
              <a:t>)</a:t>
            </a:r>
            <a:r>
              <a:rPr lang="bg-BG" sz="2400" dirty="0" smtClean="0"/>
              <a:t> се представя съгласно </a:t>
            </a:r>
            <a:r>
              <a:rPr lang="bg-BG" sz="2400" b="1" dirty="0" smtClean="0"/>
              <a:t>Заповед № 1338 от 2015 г. </a:t>
            </a:r>
            <a:r>
              <a:rPr lang="bg-BG" sz="2400" dirty="0" smtClean="0"/>
              <a:t>на министъра на финансите. Съдържа: баланс, отчет за приходи и разходи, отчет за касово изпълнение на бюджета, СЕС и чуждите средства и приложение.</a:t>
            </a:r>
          </a:p>
          <a:p>
            <a:pPr algn="just">
              <a:buNone/>
            </a:pPr>
            <a:r>
              <a:rPr lang="bg-BG" sz="2400" b="1" dirty="0" smtClean="0"/>
              <a:t>7. </a:t>
            </a:r>
            <a:r>
              <a:rPr lang="bg-BG" sz="2400" dirty="0" smtClean="0"/>
              <a:t>В ЗПФ са регламентирани два бюджетни показателя – поети ангажименти за разходи и нови възникнали задължения за разходи, които се осчетоводяват по </a:t>
            </a:r>
            <a:r>
              <a:rPr lang="bg-BG" sz="2400" dirty="0" err="1" smtClean="0"/>
              <a:t>задбалансови</a:t>
            </a:r>
            <a:r>
              <a:rPr lang="bg-BG" sz="2400" dirty="0" smtClean="0"/>
              <a:t> сметки от подгрупа </a:t>
            </a:r>
            <a:r>
              <a:rPr lang="bg-BG" sz="2400" b="1" dirty="0" smtClean="0"/>
              <a:t>980, сметки 9200 и 9860. </a:t>
            </a:r>
            <a:r>
              <a:rPr lang="bg-BG" sz="2400" dirty="0" smtClean="0"/>
              <a:t>За отчитане на разходите по проектите в </a:t>
            </a:r>
            <a:r>
              <a:rPr lang="bg-BG" sz="2400" dirty="0" err="1" smtClean="0"/>
              <a:t>отч</a:t>
            </a:r>
            <a:r>
              <a:rPr lang="bg-BG" sz="2400" dirty="0" smtClean="0"/>
              <a:t>. гр. “СЕС” се водят сметките от </a:t>
            </a:r>
            <a:r>
              <a:rPr lang="bg-BG" sz="2400" b="1" dirty="0" smtClean="0"/>
              <a:t>подгрупа 994 </a:t>
            </a:r>
            <a:r>
              <a:rPr lang="bg-BG" sz="2400" i="1" dirty="0" smtClean="0"/>
              <a:t>Статистика на финансиране на разходите.</a:t>
            </a:r>
          </a:p>
          <a:p>
            <a:pPr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8. Счетоводните сметки, структурирани в СБО са:</a:t>
            </a:r>
          </a:p>
          <a:p>
            <a:pPr algn="just">
              <a:buNone/>
            </a:pPr>
            <a:r>
              <a:rPr lang="bg-BG" sz="2400" b="1" i="1" dirty="0" smtClean="0"/>
              <a:t>Активни</a:t>
            </a:r>
            <a:r>
              <a:rPr lang="bg-BG" sz="2400" dirty="0" smtClean="0"/>
              <a:t> – отразяват се в актива на баланса; когато се </a:t>
            </a:r>
            <a:r>
              <a:rPr lang="bg-BG" sz="2400" dirty="0" err="1" smtClean="0"/>
              <a:t>дебитират</a:t>
            </a:r>
            <a:r>
              <a:rPr lang="bg-BG" sz="2400" dirty="0" smtClean="0"/>
              <a:t> се увеличава сумата на актива; когато се кредитират се намалява сумата на актива.</a:t>
            </a:r>
          </a:p>
          <a:p>
            <a:pPr algn="just">
              <a:buNone/>
            </a:pPr>
            <a:r>
              <a:rPr lang="bg-BG" sz="2400" b="1" i="1" dirty="0" smtClean="0"/>
              <a:t>Пасивни</a:t>
            </a:r>
            <a:r>
              <a:rPr lang="bg-BG" sz="2400" dirty="0" smtClean="0"/>
              <a:t> – отразяват се в пасива на баланса; когато се кредитират се увеличава сумата на пасива; когато се </a:t>
            </a:r>
            <a:r>
              <a:rPr lang="bg-BG" sz="2400" dirty="0" err="1" smtClean="0"/>
              <a:t>дебитират</a:t>
            </a:r>
            <a:r>
              <a:rPr lang="bg-BG" sz="2400" dirty="0" smtClean="0"/>
              <a:t> се намалява сумата на пасива.</a:t>
            </a:r>
          </a:p>
          <a:p>
            <a:pPr algn="just">
              <a:buNone/>
            </a:pPr>
            <a:r>
              <a:rPr lang="bg-BG" sz="2400" b="1" dirty="0" smtClean="0"/>
              <a:t>Способът на двойното записване </a:t>
            </a:r>
            <a:r>
              <a:rPr lang="bg-BG" sz="2400" dirty="0" smtClean="0"/>
              <a:t>е характерен за счетоводното отчитане, т.е. прилага се чрез едновременно </a:t>
            </a:r>
            <a:r>
              <a:rPr lang="bg-BG" sz="2400" dirty="0" err="1" smtClean="0"/>
              <a:t>контиране</a:t>
            </a:r>
            <a:r>
              <a:rPr lang="bg-BG" sz="2400" dirty="0" smtClean="0"/>
              <a:t> на две или повече сметки срещу една, но така че да се балансира актива и пасива.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304800" y="571475"/>
          <a:ext cx="8686800" cy="611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441032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Отчетна група       БЮДЖЕТ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Отчетна група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     СЕС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Отчетна група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  ДСД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бюджет  на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първостепенния разпоредител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бюджет 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сметки за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от ЕС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администрирани от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Националния фонд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обособени сметки за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чужди средства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(доколкото такива операции не се извършват от „БЮДЖЕТ” и „СЕС”)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бюджети  на 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подведомствени разпоредители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 бюджет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сметки за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от ЕС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администрирани от Разплащателната агенция към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ДФ „Земеделие”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капитализация на дълготрайни материални активи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изписани на </a:t>
                      </a:r>
                      <a:r>
                        <a:rPr kumimoji="0" lang="bg-BG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разход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групи „БЮДЖЕТ” и “СЕС” при придобиването им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приравнени на бюджет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средства, операции и дейности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сметки за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 средства от ЕС</a:t>
                      </a:r>
                      <a:endParaRPr kumimoji="0" lang="bg-BG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дейности по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принудително изпълнение и конфискация</a:t>
                      </a:r>
                      <a:endParaRPr kumimoji="0" lang="bg-BG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сметки за средства по </a:t>
                      </a:r>
                      <a:r>
                        <a:rPr kumimoji="0" lang="bg-BG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 международни програми</a:t>
                      </a:r>
                      <a:endParaRPr kumimoji="0" lang="bg-BG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bg-BG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 позиции,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 от МФ </a:t>
                      </a:r>
                      <a:endParaRPr kumimoji="0" lang="bg-BG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69443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1. Нормативни  Изисквания на закона за счетоводство 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в сила от 01.</a:t>
            </a:r>
            <a:r>
              <a:rPr lang="bg-BG" sz="2400" b="1" dirty="0" err="1" smtClean="0">
                <a:solidFill>
                  <a:schemeClr val="tx1"/>
                </a:solidFill>
                <a:latin typeface="+mn-lt"/>
              </a:rPr>
              <a:t>01</a:t>
            </a: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.2016 г.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86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 fontAlgn="ctr">
              <a:buNone/>
            </a:pPr>
            <a:r>
              <a:rPr lang="bg-BG" sz="3800" b="1" dirty="0" smtClean="0">
                <a:solidFill>
                  <a:srgbClr val="C00000"/>
                </a:solidFill>
              </a:rPr>
              <a:t>		При изграждането и поддържането на счетоводната система предприятията осигуряват: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1. </a:t>
            </a:r>
            <a:r>
              <a:rPr lang="bg-BG" b="1" dirty="0" smtClean="0">
                <a:solidFill>
                  <a:schemeClr val="tx1"/>
                </a:solidFill>
              </a:rPr>
              <a:t>всеобхватно хронологично регистриране </a:t>
            </a:r>
            <a:r>
              <a:rPr lang="bg-BG" dirty="0" smtClean="0">
                <a:solidFill>
                  <a:schemeClr val="tx1"/>
                </a:solidFill>
              </a:rPr>
              <a:t>на счетоводните операции;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2. получаване на </a:t>
            </a:r>
            <a:r>
              <a:rPr lang="bg-BG" b="1" dirty="0" smtClean="0">
                <a:solidFill>
                  <a:schemeClr val="tx1"/>
                </a:solidFill>
              </a:rPr>
              <a:t>аналитична и обобщена информация </a:t>
            </a:r>
            <a:r>
              <a:rPr lang="bg-BG" dirty="0" smtClean="0">
                <a:solidFill>
                  <a:schemeClr val="tx1"/>
                </a:solidFill>
              </a:rPr>
              <a:t>по счетоводен път, представяща най-точно и по най-подходящ начин ГФО на предприятието;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3</a:t>
            </a:r>
            <a:r>
              <a:rPr lang="bg-BG" b="1" dirty="0" smtClean="0">
                <a:solidFill>
                  <a:schemeClr val="tx1"/>
                </a:solidFill>
              </a:rPr>
              <a:t>. междинно и годишно приключване </a:t>
            </a:r>
            <a:r>
              <a:rPr lang="bg-BG" dirty="0" smtClean="0">
                <a:solidFill>
                  <a:schemeClr val="tx1"/>
                </a:solidFill>
              </a:rPr>
              <a:t>на счетоводните регистри;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4. изменения в извършените счетоводни записвания чрез </a:t>
            </a:r>
            <a:r>
              <a:rPr lang="bg-BG" b="1" dirty="0" smtClean="0">
                <a:solidFill>
                  <a:schemeClr val="tx1"/>
                </a:solidFill>
              </a:rPr>
              <a:t>съставяне на коригиращи счетоводни статии;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5. прилагане на утвърдения от ръководителя на предприятието </a:t>
            </a:r>
            <a:r>
              <a:rPr lang="bg-BG" b="1" dirty="0" smtClean="0">
                <a:solidFill>
                  <a:schemeClr val="tx1"/>
                </a:solidFill>
              </a:rPr>
              <a:t>индивидуален сметкоплан;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6. прилагане на утвърдена от ръководителя на предприятието </a:t>
            </a:r>
            <a:r>
              <a:rPr lang="bg-BG" b="1" dirty="0" smtClean="0">
                <a:solidFill>
                  <a:schemeClr val="tx1"/>
                </a:solidFill>
              </a:rPr>
              <a:t>счетоводна политика </a:t>
            </a:r>
            <a:r>
              <a:rPr lang="bg-BG" b="1" i="1" dirty="0" smtClean="0">
                <a:solidFill>
                  <a:srgbClr val="C00000"/>
                </a:solidFill>
              </a:rPr>
              <a:t>- чл. 11, ал. 1.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(2) </a:t>
            </a:r>
            <a:r>
              <a:rPr lang="bg-BG" dirty="0" smtClean="0">
                <a:solidFill>
                  <a:schemeClr val="tx1"/>
                </a:solidFill>
              </a:rPr>
              <a:t>Когато при осъществяване на счетоводството се използва </a:t>
            </a:r>
            <a:r>
              <a:rPr lang="bg-BG" b="1" dirty="0" smtClean="0">
                <a:solidFill>
                  <a:schemeClr val="tx1"/>
                </a:solidFill>
              </a:rPr>
              <a:t>счетоводен софтуер, </a:t>
            </a:r>
            <a:r>
              <a:rPr lang="bg-BG" dirty="0" smtClean="0">
                <a:solidFill>
                  <a:schemeClr val="tx1"/>
                </a:solidFill>
              </a:rPr>
              <a:t>той трябва да е разработен при спазване на изискванията на този закон и да дава възможност обработваните чрез него данни и изходните документи да са на български език.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i="1" dirty="0" smtClean="0"/>
              <a:t>Примери: </a:t>
            </a:r>
          </a:p>
          <a:p>
            <a:pPr algn="just">
              <a:buNone/>
            </a:pPr>
            <a:r>
              <a:rPr lang="bg-BG" sz="2400" dirty="0" smtClean="0"/>
              <a:t>1. Внасяне на парични средства от касата в банката:</a:t>
            </a:r>
          </a:p>
          <a:p>
            <a:pPr algn="just"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5013</a:t>
            </a:r>
            <a:r>
              <a:rPr lang="bg-BG" sz="2400" dirty="0" smtClean="0"/>
              <a:t> </a:t>
            </a:r>
            <a:r>
              <a:rPr lang="bg-BG" sz="2400" i="1" dirty="0" smtClean="0"/>
              <a:t>Текущи банкови сметки в левове                       2000</a:t>
            </a:r>
            <a:endParaRPr lang="bg-BG" sz="2400" b="1" i="1" dirty="0" smtClean="0"/>
          </a:p>
          <a:p>
            <a:pPr algn="just">
              <a:buNone/>
            </a:pPr>
            <a:r>
              <a:rPr lang="bg-BG" sz="2400" b="1" dirty="0" smtClean="0"/>
              <a:t>       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5011</a:t>
            </a:r>
            <a:r>
              <a:rPr lang="bg-BG" sz="2400" dirty="0" smtClean="0"/>
              <a:t> </a:t>
            </a:r>
            <a:r>
              <a:rPr lang="bg-BG" sz="2400" i="1" dirty="0" smtClean="0"/>
              <a:t>Касови наличности в левове                       2000</a:t>
            </a:r>
          </a:p>
          <a:p>
            <a:pPr algn="just">
              <a:buNone/>
            </a:pP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увеличава се активна сметка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5013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чрез намаляване на друга активна сметка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5011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24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24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Придобиване на ДМА чрез доставка по договор:</a:t>
            </a:r>
          </a:p>
          <a:p>
            <a:pPr algn="just">
              <a:buNone/>
            </a:pPr>
            <a:r>
              <a:rPr lang="bg-BG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2041 </a:t>
            </a:r>
            <a:r>
              <a:rPr lang="bg-BG" sz="2400" i="1" dirty="0" smtClean="0"/>
              <a:t>Компютри и хардуерно оборудване                 20 000</a:t>
            </a:r>
            <a:endParaRPr lang="bg-BG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Кт с/</a:t>
            </a:r>
            <a:r>
              <a:rPr lang="bg-BG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4010</a:t>
            </a:r>
            <a:r>
              <a:rPr lang="bg-BG" sz="2400" i="1" dirty="0" smtClean="0"/>
              <a:t> Задължения към доставчици от страната 20000</a:t>
            </a:r>
          </a:p>
          <a:p>
            <a:pPr algn="just">
              <a:buNone/>
            </a:pP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увеличава се активна сметка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2041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чрез увеличаване на пасивна сметка 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4010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2400" b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dirty="0" smtClean="0"/>
              <a:t>3. Начисляване на задължение към доставчици:</a:t>
            </a:r>
          </a:p>
          <a:p>
            <a:pPr algn="just"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3020 </a:t>
            </a:r>
            <a:r>
              <a:rPr lang="bg-BG" sz="2400" i="1" dirty="0" smtClean="0"/>
              <a:t>Материали                                                             300</a:t>
            </a:r>
          </a:p>
          <a:p>
            <a:pPr algn="just">
              <a:buNone/>
            </a:pPr>
            <a:r>
              <a:rPr lang="bg-BG" sz="2400" i="1" dirty="0" smtClean="0"/>
              <a:t>      </a:t>
            </a:r>
            <a:r>
              <a:rPr lang="bg-BG" sz="2400" b="1" dirty="0" smtClean="0"/>
              <a:t>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4010</a:t>
            </a:r>
            <a:r>
              <a:rPr lang="bg-BG" sz="2400" dirty="0" smtClean="0"/>
              <a:t> </a:t>
            </a:r>
            <a:r>
              <a:rPr lang="bg-BG" sz="2400" i="1" dirty="0" smtClean="0"/>
              <a:t>Задължения към доставчици от страната 300</a:t>
            </a:r>
          </a:p>
          <a:p>
            <a:pPr algn="just">
              <a:buNone/>
            </a:pP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увеличение на активна сметка 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сметка 3020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) 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чрез увеличение на пасивна сметка 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сметка 4010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)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)</a:t>
            </a:r>
            <a:endParaRPr lang="bg-BG" sz="2400" b="1" i="1" dirty="0" smtClean="0">
              <a:solidFill>
                <a:srgbClr val="A50021"/>
              </a:solidFill>
              <a:cs typeface="Times New Roman" pitchFamily="18" charset="0"/>
            </a:endParaRPr>
          </a:p>
          <a:p>
            <a:pPr algn="just">
              <a:buNone/>
            </a:pPr>
            <a:endParaRPr lang="bg-BG" sz="2400" b="1" i="1" dirty="0" smtClean="0">
              <a:solidFill>
                <a:srgbClr val="A50021"/>
              </a:solidFill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dirty="0" smtClean="0"/>
              <a:t>4. Издължаване към доставчика:</a:t>
            </a:r>
          </a:p>
          <a:p>
            <a:pPr algn="just"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4010</a:t>
            </a:r>
            <a:r>
              <a:rPr lang="bg-BG" sz="2400" i="1" dirty="0" smtClean="0"/>
              <a:t> Задължения към доставчици от страната  300</a:t>
            </a: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      </a:t>
            </a:r>
            <a:r>
              <a:rPr lang="bg-BG" sz="2400" b="1" dirty="0" smtClean="0"/>
              <a:t>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5013 </a:t>
            </a:r>
            <a:r>
              <a:rPr lang="bg-BG" sz="2400" i="1" dirty="0" smtClean="0"/>
              <a:t>Текущи банкови сметки в левове               300</a:t>
            </a:r>
          </a:p>
          <a:p>
            <a:pPr algn="just">
              <a:buNone/>
            </a:pPr>
            <a:r>
              <a:rPr lang="bg-BG" sz="2400" b="1" dirty="0" smtClean="0"/>
              <a:t>                      </a:t>
            </a:r>
            <a:r>
              <a:rPr lang="bg-BG" sz="2400" i="1" dirty="0" smtClean="0"/>
              <a:t>					</a:t>
            </a:r>
            <a:endParaRPr lang="en-US" sz="2400" i="1" dirty="0" smtClean="0"/>
          </a:p>
          <a:p>
            <a:pPr algn="just">
              <a:buNone/>
            </a:pP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намаление на пасивна сметка 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сметка 4010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)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 чрез намаление на активна сметка 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cs typeface="Times New Roman" pitchFamily="18" charset="0"/>
              </a:rPr>
              <a:t>сметка 5013</a:t>
            </a:r>
            <a:r>
              <a:rPr lang="en-US" sz="2400" b="1" i="1" dirty="0" smtClean="0">
                <a:solidFill>
                  <a:srgbClr val="A50021"/>
                </a:solidFill>
                <a:cs typeface="Times New Roman" pitchFamily="18" charset="0"/>
              </a:rPr>
              <a:t>)</a:t>
            </a:r>
            <a:endParaRPr lang="bg-BG" sz="2400" b="1" i="1" dirty="0" smtClean="0">
              <a:solidFill>
                <a:srgbClr val="A50021"/>
              </a:solidFill>
              <a:cs typeface="Times New Roman" pitchFamily="18" charset="0"/>
            </a:endParaRPr>
          </a:p>
          <a:p>
            <a:pPr algn="just">
              <a:buNone/>
            </a:pPr>
            <a:endParaRPr lang="bg-BG" sz="24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  <a:cs typeface="Times New Roman" pitchFamily="18" charset="0"/>
              </a:rPr>
              <a:t>5</a:t>
            </a:r>
            <a:r>
              <a:rPr lang="bg-BG" sz="2400" dirty="0" smtClean="0">
                <a:solidFill>
                  <a:schemeClr val="tx1"/>
                </a:solidFill>
                <a:cs typeface="Times New Roman" pitchFamily="18" charset="0"/>
              </a:rPr>
              <a:t>. Прехвърляне на млади животни в основните стада:</a:t>
            </a:r>
          </a:p>
          <a:p>
            <a:pPr algn="just">
              <a:buNone/>
            </a:pPr>
            <a:r>
              <a:rPr lang="bg-BG" sz="2400" b="1" dirty="0" err="1" smtClean="0">
                <a:solidFill>
                  <a:schemeClr val="tx1"/>
                </a:solidFill>
                <a:cs typeface="Times New Roman" pitchFamily="18" charset="0"/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  <a:cs typeface="Times New Roman" pitchFamily="18" charset="0"/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  <a:cs typeface="Times New Roman" pitchFamily="18" charset="0"/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  <a:cs typeface="Times New Roman" pitchFamily="18" charset="0"/>
              </a:rPr>
              <a:t> 2020</a:t>
            </a:r>
            <a:r>
              <a:rPr lang="bg-BG" sz="2400" b="1" dirty="0" smtClean="0"/>
              <a:t> </a:t>
            </a:r>
            <a:r>
              <a:rPr lang="bg-BG" sz="2400" i="1" dirty="0" smtClean="0"/>
              <a:t>Продуктивни и работни животни                10000</a:t>
            </a:r>
          </a:p>
          <a:p>
            <a:pPr algn="just">
              <a:buNone/>
            </a:pPr>
            <a:r>
              <a:rPr lang="bg-BG" sz="2400" i="1" dirty="0" smtClean="0">
                <a:solidFill>
                  <a:schemeClr val="tx1"/>
                </a:solidFill>
                <a:cs typeface="Times New Roman" pitchFamily="18" charset="0"/>
              </a:rPr>
              <a:t>      </a:t>
            </a:r>
            <a:r>
              <a:rPr lang="bg-BG" sz="2400" b="1" dirty="0" smtClean="0">
                <a:solidFill>
                  <a:schemeClr val="tx1"/>
                </a:solidFill>
                <a:cs typeface="Times New Roman" pitchFamily="18" charset="0"/>
              </a:rPr>
              <a:t>Кт с/</a:t>
            </a:r>
            <a:r>
              <a:rPr lang="bg-BG" sz="2400" b="1" dirty="0" err="1" smtClean="0">
                <a:solidFill>
                  <a:schemeClr val="tx1"/>
                </a:solidFill>
                <a:cs typeface="Times New Roman" pitchFamily="18" charset="0"/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  <a:cs typeface="Times New Roman" pitchFamily="18" charset="0"/>
              </a:rPr>
              <a:t> 3100</a:t>
            </a:r>
            <a:r>
              <a:rPr lang="bg-BG" sz="2400" dirty="0" smtClean="0"/>
              <a:t> </a:t>
            </a:r>
            <a:r>
              <a:rPr lang="bg-BG" sz="2400" i="1" dirty="0" smtClean="0"/>
              <a:t>Млади животни и животни за угояване 10000</a:t>
            </a:r>
          </a:p>
          <a:p>
            <a:pPr algn="just">
              <a:buNone/>
            </a:pP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увеличава се активна сметка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2020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чрез намаляване на друга активна сметка 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сметка 3100</a:t>
            </a:r>
            <a:r>
              <a:rPr lang="en-US" sz="24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24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24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Приключване на сметките от раздел 7 със сметка 1201 при годишното приключване</a:t>
            </a:r>
          </a:p>
          <a:p>
            <a:pPr>
              <a:buNone/>
            </a:pPr>
            <a:r>
              <a:rPr lang="bg-BG" sz="2400" b="1" dirty="0" err="1" smtClean="0"/>
              <a:t>Дт</a:t>
            </a:r>
            <a:r>
              <a:rPr lang="bg-BG" sz="2400" b="1" dirty="0" smtClean="0"/>
              <a:t>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от раздел 7 </a:t>
            </a:r>
            <a:r>
              <a:rPr lang="bg-BG" sz="2400" i="1" dirty="0" smtClean="0"/>
              <a:t>Сметки за приходи и трансфери          3000</a:t>
            </a:r>
          </a:p>
          <a:p>
            <a:pPr>
              <a:buNone/>
            </a:pPr>
            <a:r>
              <a:rPr lang="bg-BG" sz="2400" b="1" dirty="0" smtClean="0"/>
              <a:t>      Кт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1201 </a:t>
            </a:r>
            <a:r>
              <a:rPr lang="bg-BG" sz="2400" i="1" dirty="0" smtClean="0"/>
              <a:t>Изменение на нетните активи за периода 3000</a:t>
            </a:r>
          </a:p>
          <a:p>
            <a:pPr>
              <a:buNone/>
            </a:pPr>
            <a:r>
              <a:rPr lang="en-US" sz="2400" b="1" i="1" dirty="0" smtClean="0">
                <a:solidFill>
                  <a:srgbClr val="A50021"/>
                </a:solidFill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</a:rPr>
              <a:t>намаление на пасивна сметка </a:t>
            </a:r>
            <a:r>
              <a:rPr lang="en-US" sz="2400" b="1" i="1" dirty="0" smtClean="0">
                <a:solidFill>
                  <a:srgbClr val="A50021"/>
                </a:solidFill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</a:rPr>
              <a:t>сметка от р. 7</a:t>
            </a:r>
            <a:r>
              <a:rPr lang="en-US" sz="2400" b="1" i="1" dirty="0" smtClean="0">
                <a:solidFill>
                  <a:srgbClr val="A50021"/>
                </a:solidFill>
              </a:rPr>
              <a:t>) </a:t>
            </a:r>
            <a:r>
              <a:rPr lang="bg-BG" sz="2400" b="1" i="1" dirty="0" smtClean="0">
                <a:solidFill>
                  <a:srgbClr val="A50021"/>
                </a:solidFill>
              </a:rPr>
              <a:t>чрез увеличение на друга пасивна сметка </a:t>
            </a:r>
            <a:r>
              <a:rPr lang="en-US" sz="2400" b="1" i="1" dirty="0" smtClean="0">
                <a:solidFill>
                  <a:srgbClr val="A50021"/>
                </a:solidFill>
              </a:rPr>
              <a:t>(</a:t>
            </a:r>
            <a:r>
              <a:rPr lang="bg-BG" sz="2400" b="1" i="1" dirty="0" smtClean="0">
                <a:solidFill>
                  <a:srgbClr val="A50021"/>
                </a:solidFill>
              </a:rPr>
              <a:t>сметка 1201</a:t>
            </a:r>
            <a:r>
              <a:rPr lang="en-US" sz="2400" b="1" i="1" dirty="0" smtClean="0">
                <a:solidFill>
                  <a:srgbClr val="A50021"/>
                </a:solidFill>
              </a:rPr>
              <a:t>)</a:t>
            </a:r>
            <a:endParaRPr lang="bg-BG" sz="2400" b="1" i="1" dirty="0">
              <a:solidFill>
                <a:srgbClr val="A5002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latin typeface="+mn-lt"/>
              </a:rPr>
              <a:t>Пример за балансиране на актива и пасива</a:t>
            </a:r>
            <a:endParaRPr lang="bg-BG" sz="2400" b="1" dirty="0">
              <a:latin typeface="+mn-lt"/>
            </a:endParaRP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785786" y="1357297"/>
          <a:ext cx="7572428" cy="4984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684182"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         АКТИВ – Сметки</a:t>
                      </a:r>
                    </a:p>
                    <a:p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   ПАСИВ - Сметки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4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/>
                        <a:t>Сметка 5011            - 2000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/>
                        <a:t>Сметка 5013           +</a:t>
                      </a:r>
                      <a:r>
                        <a:rPr lang="bg-BG" b="1" baseline="0" dirty="0" smtClean="0"/>
                        <a:t> 2000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90961"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rgbClr val="002060"/>
                          </a:solidFill>
                        </a:rPr>
                        <a:t>Сметка 2041       +  20 000</a:t>
                      </a:r>
                      <a:endParaRPr lang="bg-BG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rgbClr val="002060"/>
                          </a:solidFill>
                        </a:rPr>
                        <a:t>Сметка 4010   + 20 000</a:t>
                      </a:r>
                      <a:endParaRPr lang="bg-BG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84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rgbClr val="00B050"/>
                          </a:solidFill>
                        </a:rPr>
                        <a:t>Сметка 3020             + 300</a:t>
                      </a:r>
                    </a:p>
                    <a:p>
                      <a:endParaRPr lang="bg-BG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rgbClr val="00B050"/>
                          </a:solidFill>
                        </a:rPr>
                        <a:t>Сметка 4010        + 300</a:t>
                      </a:r>
                    </a:p>
                    <a:p>
                      <a:endParaRPr lang="bg-BG" dirty="0" smtClean="0"/>
                    </a:p>
                  </a:txBody>
                  <a:tcPr/>
                </a:tc>
              </a:tr>
              <a:tr h="684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rgbClr val="A50021"/>
                          </a:solidFill>
                        </a:rPr>
                        <a:t>Сметка 5013              -300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rgbClr val="A50021"/>
                          </a:solidFill>
                        </a:rPr>
                        <a:t>Сметка 4010         - 300</a:t>
                      </a:r>
                    </a:p>
                    <a:p>
                      <a:endParaRPr lang="bg-BG" dirty="0" smtClean="0"/>
                    </a:p>
                  </a:txBody>
                  <a:tcPr/>
                </a:tc>
              </a:tr>
              <a:tr h="1857064"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rgbClr val="00B0F0"/>
                          </a:solidFill>
                        </a:rPr>
                        <a:t>Сметка 2020        + 10000</a:t>
                      </a:r>
                    </a:p>
                    <a:p>
                      <a:r>
                        <a:rPr lang="bg-BG" b="1" dirty="0" smtClean="0">
                          <a:solidFill>
                            <a:srgbClr val="00B0F0"/>
                          </a:solidFill>
                        </a:rPr>
                        <a:t>Сметка 3100         - 10000</a:t>
                      </a:r>
                    </a:p>
                    <a:p>
                      <a:r>
                        <a:rPr lang="bg-BG" b="1" dirty="0" smtClean="0">
                          <a:solidFill>
                            <a:srgbClr val="00B0F0"/>
                          </a:solidFill>
                        </a:rPr>
                        <a:t>          </a:t>
                      </a:r>
                    </a:p>
                    <a:p>
                      <a:r>
                        <a:rPr lang="bg-BG" b="1" u="sng" dirty="0" smtClean="0">
                          <a:solidFill>
                            <a:schemeClr val="tx1"/>
                          </a:solidFill>
                        </a:rPr>
                        <a:t> Сума на актива:</a:t>
                      </a:r>
                      <a:r>
                        <a:rPr lang="bg-BG" b="1" u="sng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bg-BG" b="1" u="sng" dirty="0" smtClean="0">
                          <a:solidFill>
                            <a:schemeClr val="tx1"/>
                          </a:solidFill>
                        </a:rPr>
                        <a:t>  20 000                                              </a:t>
                      </a:r>
                    </a:p>
                    <a:p>
                      <a:endParaRPr lang="bg-BG" dirty="0" smtClean="0"/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Сметка от р. 7    – 3000</a:t>
                      </a:r>
                    </a:p>
                    <a:p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Сметка</a:t>
                      </a:r>
                      <a:r>
                        <a:rPr lang="bg-BG" b="1" baseline="0" dirty="0" smtClean="0">
                          <a:solidFill>
                            <a:schemeClr val="tx1"/>
                          </a:solidFill>
                        </a:rPr>
                        <a:t> 1201       + 3000</a:t>
                      </a:r>
                    </a:p>
                    <a:p>
                      <a:endParaRPr lang="bg-BG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bg-BG" b="1" baseline="0" dirty="0" smtClean="0">
                          <a:solidFill>
                            <a:schemeClr val="tx1"/>
                          </a:solidFill>
                        </a:rPr>
                        <a:t> Сума на пасива:</a:t>
                      </a:r>
                      <a:r>
                        <a:rPr lang="bg-BG" b="1" u="sng" baseline="0" dirty="0" smtClean="0">
                          <a:solidFill>
                            <a:schemeClr val="tx1"/>
                          </a:solidFill>
                        </a:rPr>
                        <a:t>  20 000</a:t>
                      </a:r>
                    </a:p>
                    <a:p>
                      <a:r>
                        <a:rPr lang="bg-BG" b="1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Съединител &quot;права стрелка&quot; 5"/>
          <p:cNvCxnSpPr/>
          <p:nvPr/>
        </p:nvCxnSpPr>
        <p:spPr>
          <a:xfrm>
            <a:off x="3500430" y="2500306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ъединител &quot;права стрелка&quot; 8"/>
          <p:cNvCxnSpPr/>
          <p:nvPr/>
        </p:nvCxnSpPr>
        <p:spPr>
          <a:xfrm>
            <a:off x="3500430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ъединител &quot;права стрелка&quot; 12"/>
          <p:cNvCxnSpPr/>
          <p:nvPr/>
        </p:nvCxnSpPr>
        <p:spPr>
          <a:xfrm>
            <a:off x="3214678" y="350043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ъединител &quot;права стрелка&quot; 15"/>
          <p:cNvCxnSpPr/>
          <p:nvPr/>
        </p:nvCxnSpPr>
        <p:spPr>
          <a:xfrm>
            <a:off x="3214678" y="421481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ъединител &quot;права стрелка&quot; 30"/>
          <p:cNvCxnSpPr/>
          <p:nvPr/>
        </p:nvCxnSpPr>
        <p:spPr>
          <a:xfrm>
            <a:off x="3357554" y="4857760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ъединител &quot;права стрелка&quot; 33"/>
          <p:cNvCxnSpPr/>
          <p:nvPr/>
        </p:nvCxnSpPr>
        <p:spPr>
          <a:xfrm flipV="1">
            <a:off x="3357554" y="5000636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ъединител &quot;права стрелка&quot; 39"/>
          <p:cNvCxnSpPr/>
          <p:nvPr/>
        </p:nvCxnSpPr>
        <p:spPr>
          <a:xfrm>
            <a:off x="7000892" y="4857760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ъединител &quot;права стрелка&quot; 42"/>
          <p:cNvCxnSpPr/>
          <p:nvPr/>
        </p:nvCxnSpPr>
        <p:spPr>
          <a:xfrm flipV="1">
            <a:off x="7072330" y="5000636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ъединител &quot;права стрелка&quot; 54"/>
          <p:cNvCxnSpPr/>
          <p:nvPr/>
        </p:nvCxnSpPr>
        <p:spPr>
          <a:xfrm>
            <a:off x="3571868" y="314324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dirty="0" smtClean="0"/>
              <a:t>                                                    </a:t>
            </a:r>
            <a:r>
              <a:rPr lang="bg-BG" sz="2800" b="1" dirty="0" smtClean="0"/>
              <a:t>БАЛАНС</a:t>
            </a:r>
          </a:p>
          <a:p>
            <a:pPr>
              <a:buNone/>
            </a:pPr>
            <a:r>
              <a:rPr lang="bg-BG" sz="2600" dirty="0" smtClean="0"/>
              <a:t>                                                                   към …………</a:t>
            </a:r>
          </a:p>
          <a:p>
            <a:pPr>
              <a:buNone/>
            </a:pPr>
            <a:endParaRPr lang="bg-BG" sz="2800" b="1" dirty="0" smtClean="0"/>
          </a:p>
          <a:p>
            <a:pPr>
              <a:buNone/>
            </a:pPr>
            <a:endParaRPr lang="bg-BG" sz="2800" b="1" dirty="0" smtClean="0"/>
          </a:p>
          <a:p>
            <a:pPr>
              <a:buNone/>
            </a:pPr>
            <a:endParaRPr lang="bg-BG" sz="2800" b="1" dirty="0" smtClean="0"/>
          </a:p>
          <a:p>
            <a:pPr>
              <a:buNone/>
            </a:pPr>
            <a:endParaRPr lang="bg-BG" sz="2800" b="1" dirty="0" smtClean="0"/>
          </a:p>
          <a:p>
            <a:pPr>
              <a:buNone/>
            </a:pPr>
            <a:r>
              <a:rPr lang="bg-BG" sz="2800" b="1" dirty="0" smtClean="0"/>
              <a:t>	</a:t>
            </a:r>
            <a:r>
              <a:rPr lang="bg-BG" sz="2400" b="1" dirty="0" smtClean="0"/>
              <a:t>  </a:t>
            </a:r>
          </a:p>
          <a:p>
            <a:pPr>
              <a:buNone/>
            </a:pPr>
            <a:r>
              <a:rPr lang="bg-BG" sz="2400" b="1" dirty="0" smtClean="0"/>
              <a:t>       </a:t>
            </a:r>
          </a:p>
          <a:p>
            <a:pPr>
              <a:buNone/>
            </a:pPr>
            <a:r>
              <a:rPr lang="bg-BG" sz="2400" b="1" dirty="0" smtClean="0"/>
              <a:t>                                                                       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bg-BG" sz="2400" b="1" dirty="0" smtClean="0">
                <a:solidFill>
                  <a:schemeClr val="tx1"/>
                </a:solidFill>
              </a:rPr>
              <a:t>РАВНИ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bg-BG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400" b="1" dirty="0" smtClean="0"/>
              <a:t>   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  	          + 2000 / - </a:t>
            </a:r>
            <a:r>
              <a:rPr lang="bg-BG" sz="2400" b="1" dirty="0" err="1" smtClean="0"/>
              <a:t>2000</a:t>
            </a:r>
            <a:r>
              <a:rPr lang="bg-BG" sz="2400" b="1" dirty="0" smtClean="0"/>
              <a:t>                                                               		 х</a:t>
            </a:r>
          </a:p>
          <a:p>
            <a:pPr>
              <a:buNone/>
            </a:pPr>
            <a:r>
              <a:rPr lang="bg-BG" sz="2400" b="1" dirty="0" smtClean="0"/>
              <a:t>                 + 20 000                                                                                        + 20 000</a:t>
            </a:r>
          </a:p>
          <a:p>
            <a:pPr>
              <a:buNone/>
            </a:pPr>
            <a:r>
              <a:rPr lang="bg-BG" sz="2800" b="1" dirty="0" smtClean="0"/>
              <a:t>              </a:t>
            </a:r>
            <a:r>
              <a:rPr lang="bg-BG" sz="2400" b="1" dirty="0" smtClean="0"/>
              <a:t>+  300/                                                                             	    + </a:t>
            </a:r>
            <a:r>
              <a:rPr lang="bg-BG" sz="2400" b="1" dirty="0" err="1" smtClean="0"/>
              <a:t>300</a:t>
            </a: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             - 300/                                                                       	     - </a:t>
            </a:r>
            <a:r>
              <a:rPr lang="bg-BG" sz="2400" b="1" dirty="0" err="1" smtClean="0"/>
              <a:t>300</a:t>
            </a: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            + 10 000/ - 10 000                                                    	       х</a:t>
            </a:r>
          </a:p>
          <a:p>
            <a:pPr>
              <a:buNone/>
            </a:pPr>
            <a:r>
              <a:rPr lang="bg-BG" sz="2400" b="1" dirty="0" smtClean="0"/>
              <a:t>                      х                                                                         	    - 3000/ + </a:t>
            </a:r>
            <a:r>
              <a:rPr lang="bg-BG" sz="2400" b="1" dirty="0" err="1" smtClean="0"/>
              <a:t>3000</a:t>
            </a: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                                                                             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     </a:t>
            </a:r>
            <a:endParaRPr lang="bg-BG" sz="2800" b="1" dirty="0"/>
          </a:p>
        </p:txBody>
      </p:sp>
      <p:sp>
        <p:nvSpPr>
          <p:cNvPr id="4" name="Хоризонтално превъртане 3"/>
          <p:cNvSpPr/>
          <p:nvPr/>
        </p:nvSpPr>
        <p:spPr>
          <a:xfrm>
            <a:off x="1285852" y="2143116"/>
            <a:ext cx="1857380" cy="178595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>
                <a:solidFill>
                  <a:schemeClr val="tx1"/>
                </a:solidFill>
              </a:rPr>
              <a:t>АКТИВ</a:t>
            </a:r>
          </a:p>
          <a:p>
            <a:pPr algn="ctr"/>
            <a:r>
              <a:rPr lang="bg-BG" b="1" dirty="0" smtClean="0">
                <a:solidFill>
                  <a:schemeClr val="tx1"/>
                </a:solidFill>
              </a:rPr>
              <a:t>20 000</a:t>
            </a:r>
            <a:endParaRPr lang="bg-BG" b="1" dirty="0">
              <a:solidFill>
                <a:schemeClr val="tx1"/>
              </a:solidFill>
            </a:endParaRPr>
          </a:p>
        </p:txBody>
      </p:sp>
      <p:sp>
        <p:nvSpPr>
          <p:cNvPr id="5" name="Хоризонтално превъртане 4"/>
          <p:cNvSpPr/>
          <p:nvPr/>
        </p:nvSpPr>
        <p:spPr>
          <a:xfrm>
            <a:off x="6000760" y="2214554"/>
            <a:ext cx="1857388" cy="1643074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>
                <a:solidFill>
                  <a:schemeClr val="tx1"/>
                </a:solidFill>
              </a:rPr>
              <a:t>ПАСИВ</a:t>
            </a:r>
          </a:p>
          <a:p>
            <a:pPr algn="ctr"/>
            <a:r>
              <a:rPr lang="bg-BG" b="1" dirty="0" smtClean="0">
                <a:solidFill>
                  <a:schemeClr val="tx1"/>
                </a:solidFill>
              </a:rPr>
              <a:t>20 000</a:t>
            </a:r>
            <a:endParaRPr lang="bg-BG" b="1" dirty="0">
              <a:solidFill>
                <a:schemeClr val="tx1"/>
              </a:solidFill>
            </a:endParaRPr>
          </a:p>
        </p:txBody>
      </p:sp>
      <p:cxnSp>
        <p:nvCxnSpPr>
          <p:cNvPr id="7" name="Съединител &quot;права стрелка&quot; 6"/>
          <p:cNvCxnSpPr/>
          <p:nvPr/>
        </p:nvCxnSpPr>
        <p:spPr>
          <a:xfrm rot="10800000" flipV="1">
            <a:off x="2857488" y="1500174"/>
            <a:ext cx="171451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ъединител &quot;права стрелка&quot; 9"/>
          <p:cNvCxnSpPr/>
          <p:nvPr/>
        </p:nvCxnSpPr>
        <p:spPr>
          <a:xfrm>
            <a:off x="4572000" y="1500174"/>
            <a:ext cx="171451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rgbClr val="C00000"/>
                </a:solidFill>
                <a:latin typeface="+mn-lt"/>
              </a:rPr>
              <a:t>Конкретни указания ОТ </a:t>
            </a:r>
            <a:r>
              <a:rPr lang="bg-BG" sz="2400" b="1" dirty="0" err="1" smtClean="0">
                <a:solidFill>
                  <a:srgbClr val="C00000"/>
                </a:solidFill>
                <a:latin typeface="+mn-lt"/>
              </a:rPr>
              <a:t>мф</a:t>
            </a:r>
            <a:r>
              <a:rPr lang="bg-BG" sz="2400" b="1" dirty="0" smtClean="0">
                <a:solidFill>
                  <a:srgbClr val="C00000"/>
                </a:solidFill>
                <a:latin typeface="+mn-lt"/>
              </a:rPr>
              <a:t> – ДДС; отделни писма</a:t>
            </a:r>
            <a:endParaRPr lang="bg-BG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149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Министерството на финансите дава конкретни указания за счетоводното отчитане на начислена и касова основа на отделни счетоводни казуси в свои писма </a:t>
            </a:r>
            <a:r>
              <a:rPr lang="en-US" dirty="0" smtClean="0"/>
              <a:t>(</a:t>
            </a:r>
            <a:r>
              <a:rPr lang="bg-BG" dirty="0" smtClean="0"/>
              <a:t>ДДС</a:t>
            </a:r>
            <a:r>
              <a:rPr lang="en-US" dirty="0" smtClean="0"/>
              <a:t>)</a:t>
            </a:r>
            <a:r>
              <a:rPr lang="bg-BG" dirty="0" smtClean="0"/>
              <a:t>, които се изпращат до бюджетните организации всяко тримесечие и в конкретни писма-отговори до отделни бюджетни организации по повод поставени от тях въпроси.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35824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36</a:t>
            </a:fld>
            <a:endParaRPr lang="bg-B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bg-BG" sz="2400" b="1" dirty="0" smtClean="0">
                <a:solidFill>
                  <a:srgbClr val="A50021"/>
                </a:solidFill>
              </a:rPr>
              <a:t>    		</a:t>
            </a:r>
            <a:r>
              <a:rPr lang="bg-BG" sz="2400" b="1" u="sng" dirty="0" smtClean="0">
                <a:solidFill>
                  <a:srgbClr val="A50021"/>
                </a:solidFill>
              </a:rPr>
              <a:t>Документална обоснованост на стопанските операции</a:t>
            </a:r>
            <a:r>
              <a:rPr lang="bg-BG" sz="2400" b="1" dirty="0" smtClean="0">
                <a:solidFill>
                  <a:srgbClr val="A50021"/>
                </a:solidFill>
              </a:rPr>
              <a:t>:</a:t>
            </a:r>
            <a:endParaRPr lang="ru-RU" sz="2400" b="1" dirty="0" smtClean="0">
              <a:solidFill>
                <a:srgbClr val="A50021"/>
              </a:solidFill>
            </a:endParaRPr>
          </a:p>
          <a:p>
            <a:pPr algn="just" fontAlgn="ctr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		</a:t>
            </a:r>
            <a:r>
              <a:rPr lang="bg-BG" sz="2400" b="1" i="1" dirty="0" smtClean="0">
                <a:solidFill>
                  <a:schemeClr val="tx1"/>
                </a:solidFill>
              </a:rPr>
              <a:t>Текущото счетоводно от</a:t>
            </a:r>
            <a:r>
              <a:rPr lang="bg-BG" sz="2400" i="1" dirty="0" smtClean="0">
                <a:solidFill>
                  <a:schemeClr val="tx1"/>
                </a:solidFill>
              </a:rPr>
              <a:t>читане</a:t>
            </a:r>
            <a:r>
              <a:rPr lang="bg-BG" sz="2400" dirty="0" smtClean="0">
                <a:solidFill>
                  <a:schemeClr val="tx1"/>
                </a:solidFill>
              </a:rPr>
              <a:t> се организира по реда на този закон и се извършва по способа на </a:t>
            </a:r>
            <a:r>
              <a:rPr lang="bg-BG" sz="2400" b="1" i="1" dirty="0" smtClean="0">
                <a:solidFill>
                  <a:schemeClr val="tx1"/>
                </a:solidFill>
              </a:rPr>
              <a:t>двустранното счетоводно записване 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  <a:r>
              <a:rPr lang="bg-BG" sz="2400" i="1" dirty="0" smtClean="0">
                <a:solidFill>
                  <a:srgbClr val="C00000"/>
                </a:solidFill>
              </a:rPr>
              <a:t>чл. 3, ал 1.</a:t>
            </a:r>
          </a:p>
          <a:p>
            <a:pPr algn="just" fontAlgn="ctr">
              <a:buNone/>
            </a:pPr>
            <a:endParaRPr lang="bg-BG" sz="2400" i="1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	</a:t>
            </a:r>
            <a:r>
              <a:rPr lang="bg-BG" sz="2400" dirty="0" smtClean="0">
                <a:solidFill>
                  <a:schemeClr val="tx1"/>
                </a:solidFill>
              </a:rPr>
              <a:t>Предприятията осъществяват текущото счетоводно отчитане на всички стопански операции, които водят до изменения на имущественото и финансовото им състояние, финансовите резултати от дейността, паричните потоци и собствения капитал, в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b="1" i="1" dirty="0" smtClean="0">
                <a:solidFill>
                  <a:schemeClr val="tx1"/>
                </a:solidFill>
              </a:rPr>
              <a:t>хронологичен ред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– </a:t>
            </a:r>
            <a:r>
              <a:rPr lang="bg-BG" sz="2400" b="1" i="1" dirty="0" smtClean="0">
                <a:solidFill>
                  <a:srgbClr val="C00000"/>
                </a:solidFill>
              </a:rPr>
              <a:t>чл. 3, ал 2.</a:t>
            </a:r>
          </a:p>
          <a:p>
            <a:pPr algn="just" fontAlgn="ctr">
              <a:buNone/>
            </a:pPr>
            <a:endParaRPr lang="bg-BG" sz="2400" b="1" u="sng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		</a:t>
            </a:r>
            <a:r>
              <a:rPr lang="bg-BG" sz="2400" dirty="0" smtClean="0">
                <a:solidFill>
                  <a:schemeClr val="tx1"/>
                </a:solidFill>
              </a:rPr>
              <a:t>Предприятията осъществяват текущото счетоводно отчитане на основата на </a:t>
            </a:r>
            <a:r>
              <a:rPr lang="bg-BG" sz="2400" b="1" i="1" dirty="0" smtClean="0">
                <a:solidFill>
                  <a:schemeClr val="tx1"/>
                </a:solidFill>
              </a:rPr>
              <a:t>документална обоснованост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dirty="0" smtClean="0">
                <a:solidFill>
                  <a:schemeClr val="tx1"/>
                </a:solidFill>
              </a:rPr>
              <a:t>на стопанските операции и факти при спазване изискванията за съставянето на документи по този закон</a:t>
            </a:r>
            <a:r>
              <a:rPr lang="en-US" sz="2400" b="1" dirty="0" smtClean="0">
                <a:solidFill>
                  <a:schemeClr val="tx1"/>
                </a:solidFill>
              </a:rPr>
              <a:t> – </a:t>
            </a:r>
            <a:r>
              <a:rPr lang="bg-BG" sz="2400" b="1" i="1" dirty="0" smtClean="0">
                <a:solidFill>
                  <a:srgbClr val="C00000"/>
                </a:solidFill>
              </a:rPr>
              <a:t>чл. 3, ал 3</a:t>
            </a:r>
            <a:r>
              <a:rPr lang="bg-BG" sz="2400" b="1" dirty="0" smtClean="0">
                <a:solidFill>
                  <a:srgbClr val="C00000"/>
                </a:solidFill>
              </a:rPr>
              <a:t>.</a:t>
            </a:r>
          </a:p>
          <a:p>
            <a:pPr marL="457200" indent="-457200">
              <a:buNone/>
            </a:pPr>
            <a:endParaRPr lang="bg-BG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fontAlgn="ctr"/>
            <a:endParaRPr lang="bg-BG" b="1" dirty="0" smtClean="0"/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	       Счетоводният документ е хартиен или технически носител на счетоводна информация, класифициран като </a:t>
            </a:r>
            <a:r>
              <a:rPr lang="bg-BG" b="1" i="1" dirty="0" smtClean="0">
                <a:solidFill>
                  <a:schemeClr val="tx1"/>
                </a:solidFill>
              </a:rPr>
              <a:t>първичен, вторичен и регистър</a:t>
            </a:r>
            <a:r>
              <a:rPr lang="bg-BG" i="1" dirty="0" smtClean="0">
                <a:solidFill>
                  <a:schemeClr val="tx1"/>
                </a:solidFill>
              </a:rPr>
              <a:t> – </a:t>
            </a:r>
            <a:r>
              <a:rPr lang="bg-BG" b="1" i="1" dirty="0" smtClean="0">
                <a:solidFill>
                  <a:srgbClr val="C00000"/>
                </a:solidFill>
              </a:rPr>
              <a:t>чл. 4, ал. 1.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b="1" i="1" dirty="0" smtClean="0">
                <a:solidFill>
                  <a:schemeClr val="tx1"/>
                </a:solidFill>
              </a:rPr>
              <a:t>Първичният документ </a:t>
            </a:r>
            <a:r>
              <a:rPr lang="bg-BG" dirty="0" smtClean="0">
                <a:solidFill>
                  <a:schemeClr val="tx1"/>
                </a:solidFill>
              </a:rPr>
              <a:t>е носител на информация за регистрирана за първи път стопанска операция -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чл. 4, ал. 2</a:t>
            </a:r>
            <a:r>
              <a:rPr lang="bg-BG" b="1" i="1" dirty="0" smtClean="0">
                <a:solidFill>
                  <a:schemeClr val="tx1"/>
                </a:solidFill>
              </a:rPr>
              <a:t>.</a:t>
            </a:r>
            <a:endParaRPr lang="bg-BG" b="1" dirty="0" smtClean="0">
              <a:solidFill>
                <a:schemeClr val="tx1"/>
              </a:solidFill>
            </a:endParaRP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		 Вторичният документ </a:t>
            </a:r>
            <a:r>
              <a:rPr lang="bg-BG" dirty="0" smtClean="0">
                <a:solidFill>
                  <a:schemeClr val="tx1"/>
                </a:solidFill>
              </a:rPr>
              <a:t>е носител на преобразувана (обобщена или диференцирана) информация, получена от първичните счетоводни документи -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чл. 4, ал. 3</a:t>
            </a:r>
            <a:r>
              <a:rPr lang="bg-BG" b="1" dirty="0" smtClean="0">
                <a:solidFill>
                  <a:srgbClr val="C00000"/>
                </a:solidFill>
              </a:rPr>
              <a:t>.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Регистърът </a:t>
            </a:r>
            <a:r>
              <a:rPr lang="bg-BG" dirty="0" smtClean="0">
                <a:solidFill>
                  <a:schemeClr val="tx1"/>
                </a:solidFill>
              </a:rPr>
              <a:t>е носител на хронологично систематизирана информация за стопански операции от първични и/или вторични счетоводни документи -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чл. 4, ал. 4</a:t>
            </a:r>
            <a:r>
              <a:rPr lang="bg-BG" b="1" dirty="0" smtClean="0">
                <a:solidFill>
                  <a:srgbClr val="C00000"/>
                </a:solidFill>
              </a:rPr>
              <a:t>.</a:t>
            </a:r>
          </a:p>
          <a:p>
            <a:pPr algn="just" fontAlgn="ctr">
              <a:buNone/>
            </a:pPr>
            <a:r>
              <a:rPr lang="bg-BG" b="1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Счетоводен документ по ал. 1 може да е </a:t>
            </a:r>
            <a:r>
              <a:rPr lang="bg-BG" b="1" i="1" dirty="0" smtClean="0">
                <a:solidFill>
                  <a:schemeClr val="tx1"/>
                </a:solidFill>
              </a:rPr>
              <a:t>електронен документ</a:t>
            </a:r>
            <a:r>
              <a:rPr lang="bg-BG" i="1" dirty="0" smtClean="0">
                <a:solidFill>
                  <a:schemeClr val="tx1"/>
                </a:solidFill>
              </a:rPr>
              <a:t>,</a:t>
            </a:r>
            <a:r>
              <a:rPr lang="bg-BG" dirty="0" smtClean="0">
                <a:solidFill>
                  <a:schemeClr val="tx1"/>
                </a:solidFill>
              </a:rPr>
              <a:t> който съдържа информацията, изисквана по този закон, издаден и получен в какъвто и да е електронен формат при спазване на изискванията на Закона за електронния документ и електронния подпис -</a:t>
            </a:r>
            <a:r>
              <a:rPr lang="bg-BG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rgbClr val="C00000"/>
                </a:solidFill>
              </a:rPr>
              <a:t>чл. 4, ал. 5</a:t>
            </a:r>
            <a:r>
              <a:rPr lang="bg-BG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55348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   		Счетоводните документи в предприятията се съставят на </a:t>
            </a:r>
            <a:r>
              <a:rPr lang="bg-BG" b="1" i="1" dirty="0" smtClean="0">
                <a:solidFill>
                  <a:schemeClr val="tx1"/>
                </a:solidFill>
              </a:rPr>
              <a:t>български език с арабски цифри и в левове</a:t>
            </a:r>
            <a:r>
              <a:rPr lang="bg-BG" dirty="0" smtClean="0">
                <a:solidFill>
                  <a:schemeClr val="tx1"/>
                </a:solidFill>
              </a:rPr>
              <a:t>. Те могат да се съставят и на съответния </a:t>
            </a:r>
            <a:r>
              <a:rPr lang="bg-BG" b="1" i="1" dirty="0" smtClean="0">
                <a:solidFill>
                  <a:schemeClr val="tx1"/>
                </a:solidFill>
              </a:rPr>
              <a:t>чужд език в чуждестранна валута в случаите на сделки, уговорени в чуждестранна валута</a:t>
            </a:r>
            <a:r>
              <a:rPr lang="bg-BG" dirty="0" smtClean="0">
                <a:solidFill>
                  <a:schemeClr val="tx1"/>
                </a:solidFill>
              </a:rPr>
              <a:t> с чуждестранни контрагенти.</a:t>
            </a:r>
          </a:p>
          <a:p>
            <a:pPr algn="just" fontAlgn="ctr">
              <a:buNone/>
            </a:pPr>
            <a:r>
              <a:rPr lang="bg-BG" dirty="0" smtClean="0">
                <a:solidFill>
                  <a:schemeClr val="tx1"/>
                </a:solidFill>
              </a:rPr>
              <a:t>		 Когато сделката е уговорена в чуждестранна валута, левовата й равностойност се определя, като към сумата в чуждестранна валута се прилага </a:t>
            </a:r>
            <a:r>
              <a:rPr lang="bg-BG" b="1" i="1" dirty="0" smtClean="0">
                <a:solidFill>
                  <a:schemeClr val="tx1"/>
                </a:solidFill>
              </a:rPr>
              <a:t>централният курс на Българска народна банка </a:t>
            </a:r>
            <a:r>
              <a:rPr lang="bg-BG" dirty="0" smtClean="0">
                <a:solidFill>
                  <a:schemeClr val="tx1"/>
                </a:solidFill>
              </a:rPr>
              <a:t>към датата на сделката </a:t>
            </a:r>
            <a:r>
              <a:rPr lang="bg-BG" i="1" dirty="0" smtClean="0">
                <a:solidFill>
                  <a:schemeClr val="tx1"/>
                </a:solidFill>
              </a:rPr>
              <a:t>- </a:t>
            </a:r>
            <a:r>
              <a:rPr lang="bg-BG" b="1" i="1" dirty="0" smtClean="0">
                <a:solidFill>
                  <a:srgbClr val="C00000"/>
                </a:solidFill>
              </a:rPr>
              <a:t>чл. 5, ал. 1.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bg-BG" dirty="0" smtClean="0"/>
              <a:t> 	      </a:t>
            </a:r>
            <a:r>
              <a:rPr lang="bg-BG" sz="2400" i="1" dirty="0" smtClean="0"/>
              <a:t>Пояснение: </a:t>
            </a:r>
          </a:p>
          <a:p>
            <a:pPr algn="just">
              <a:buNone/>
            </a:pPr>
            <a:r>
              <a:rPr lang="bg-BG" sz="2400" i="1" dirty="0" smtClean="0"/>
              <a:t>		</a:t>
            </a:r>
            <a:r>
              <a:rPr lang="bg-BG" sz="2400" dirty="0" smtClean="0"/>
              <a:t>В този случай може да се появи реализирана курсова разлика </a:t>
            </a:r>
            <a:r>
              <a:rPr lang="en-US" sz="2400" i="1" dirty="0" smtClean="0">
                <a:cs typeface="Times New Roman" pitchFamily="18" charset="0"/>
              </a:rPr>
              <a:t>(</a:t>
            </a:r>
            <a:r>
              <a:rPr lang="bg-BG" sz="2400" i="1" dirty="0" smtClean="0">
                <a:cs typeface="Times New Roman" pitchFamily="18" charset="0"/>
              </a:rPr>
              <a:t>разликата между левовата равностойност на сделката в чуждестранната валута и ЦК на БНБ</a:t>
            </a:r>
            <a:r>
              <a:rPr lang="en-US" sz="2400" i="1" dirty="0" smtClean="0">
                <a:cs typeface="Times New Roman" pitchFamily="18" charset="0"/>
              </a:rPr>
              <a:t>)</a:t>
            </a:r>
            <a:r>
              <a:rPr lang="bg-BG" sz="2400" i="1" dirty="0" smtClean="0"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bg-BG" sz="2400" b="1" i="1" dirty="0" smtClean="0">
                <a:cs typeface="Times New Roman" pitchFamily="18" charset="0"/>
              </a:rPr>
              <a:t>		На начислена основа </a:t>
            </a:r>
            <a:r>
              <a:rPr lang="bg-BG" sz="2400" dirty="0" smtClean="0">
                <a:cs typeface="Times New Roman" pitchFamily="18" charset="0"/>
              </a:rPr>
              <a:t>разликата се отчита в увеличение или намаление чрез прилагане на </a:t>
            </a:r>
            <a:r>
              <a:rPr lang="bg-BG" sz="2400" b="1" dirty="0" smtClean="0">
                <a:cs typeface="Times New Roman" pitchFamily="18" charset="0"/>
              </a:rPr>
              <a:t>сметка 7391</a:t>
            </a:r>
            <a:r>
              <a:rPr lang="bg-BG" sz="2400" b="1" dirty="0" smtClean="0"/>
              <a:t> </a:t>
            </a:r>
            <a:r>
              <a:rPr lang="bg-BG" sz="2400" dirty="0" smtClean="0"/>
              <a:t>“</a:t>
            </a:r>
            <a:r>
              <a:rPr lang="bg-BG" sz="2400" i="1" dirty="0" smtClean="0"/>
              <a:t>Реализирани курсови разлики от операции с валутни активи”.</a:t>
            </a:r>
          </a:p>
          <a:p>
            <a:pPr algn="just">
              <a:buNone/>
            </a:pPr>
            <a:r>
              <a:rPr lang="bg-BG" sz="2400" dirty="0" smtClean="0">
                <a:cs typeface="Times New Roman" pitchFamily="18" charset="0"/>
              </a:rPr>
              <a:t>	При увеличение: </a:t>
            </a:r>
            <a:r>
              <a:rPr lang="bg-BG" sz="2400" b="1" dirty="0" err="1" smtClean="0">
                <a:cs typeface="Times New Roman" pitchFamily="18" charset="0"/>
              </a:rPr>
              <a:t>Дт</a:t>
            </a:r>
            <a:r>
              <a:rPr lang="bg-BG" sz="2400" b="1" dirty="0" smtClean="0">
                <a:cs typeface="Times New Roman" pitchFamily="18" charset="0"/>
              </a:rPr>
              <a:t> с/</a:t>
            </a:r>
            <a:r>
              <a:rPr lang="bg-BG" sz="2400" b="1" dirty="0" err="1" smtClean="0">
                <a:cs typeface="Times New Roman" pitchFamily="18" charset="0"/>
              </a:rPr>
              <a:t>ка</a:t>
            </a:r>
            <a:r>
              <a:rPr lang="bg-BG" sz="2400" b="1" dirty="0" smtClean="0">
                <a:cs typeface="Times New Roman" pitchFamily="18" charset="0"/>
              </a:rPr>
              <a:t> гр. 50 </a:t>
            </a:r>
            <a:r>
              <a:rPr lang="bg-BG" sz="2400" i="1" dirty="0" smtClean="0">
                <a:cs typeface="Times New Roman" pitchFamily="18" charset="0"/>
              </a:rPr>
              <a:t>Парични средства</a:t>
            </a:r>
            <a:endParaRPr lang="bg-BG" sz="2400" b="1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dirty="0" smtClean="0">
                <a:cs typeface="Times New Roman" pitchFamily="18" charset="0"/>
              </a:rPr>
              <a:t>                                        Кт с/</a:t>
            </a:r>
            <a:r>
              <a:rPr lang="bg-BG" sz="2400" b="1" dirty="0" err="1" smtClean="0">
                <a:cs typeface="Times New Roman" pitchFamily="18" charset="0"/>
              </a:rPr>
              <a:t>ка</a:t>
            </a:r>
            <a:r>
              <a:rPr lang="bg-BG" sz="2400" b="1" dirty="0" smtClean="0">
                <a:cs typeface="Times New Roman" pitchFamily="18" charset="0"/>
              </a:rPr>
              <a:t> 7391</a:t>
            </a:r>
            <a:r>
              <a:rPr lang="bg-BG" sz="2400" dirty="0" smtClean="0"/>
              <a:t> </a:t>
            </a:r>
            <a:r>
              <a:rPr lang="bg-BG" sz="2400" i="1" dirty="0" smtClean="0"/>
              <a:t>Реализирани курсови разлики от </a:t>
            </a:r>
          </a:p>
          <a:p>
            <a:pPr algn="just">
              <a:buNone/>
            </a:pPr>
            <a:r>
              <a:rPr lang="bg-BG" sz="2400" i="1" dirty="0" smtClean="0"/>
              <a:t>                                         операции с валутни активи </a:t>
            </a:r>
            <a:r>
              <a:rPr lang="bg-BG" sz="2400" dirty="0" smtClean="0"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bg-BG" sz="24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dirty="0" smtClean="0">
                <a:cs typeface="Times New Roman" pitchFamily="18" charset="0"/>
              </a:rPr>
              <a:t>     При намаление: </a:t>
            </a:r>
            <a:r>
              <a:rPr lang="bg-BG" sz="2400" b="1" dirty="0" err="1" smtClean="0">
                <a:cs typeface="Times New Roman" pitchFamily="18" charset="0"/>
              </a:rPr>
              <a:t>Дт</a:t>
            </a:r>
            <a:r>
              <a:rPr lang="bg-BG" sz="2400" b="1" dirty="0" smtClean="0">
                <a:cs typeface="Times New Roman" pitchFamily="18" charset="0"/>
              </a:rPr>
              <a:t> с/</a:t>
            </a:r>
            <a:r>
              <a:rPr lang="bg-BG" sz="2400" b="1" dirty="0" err="1" smtClean="0">
                <a:cs typeface="Times New Roman" pitchFamily="18" charset="0"/>
              </a:rPr>
              <a:t>ка</a:t>
            </a:r>
            <a:r>
              <a:rPr lang="bg-BG" sz="2400" b="1" dirty="0" smtClean="0">
                <a:cs typeface="Times New Roman" pitchFamily="18" charset="0"/>
              </a:rPr>
              <a:t> 7391</a:t>
            </a:r>
            <a:r>
              <a:rPr lang="bg-BG" sz="2400" i="1" dirty="0" smtClean="0"/>
              <a:t> Реализирани курсови разлики от </a:t>
            </a:r>
          </a:p>
          <a:p>
            <a:pPr algn="just">
              <a:buNone/>
            </a:pPr>
            <a:r>
              <a:rPr lang="bg-BG" sz="2400" i="1" dirty="0" smtClean="0"/>
              <a:t>                                операции с валутни активи </a:t>
            </a:r>
            <a:endParaRPr lang="bg-BG" sz="2400" b="1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dirty="0" smtClean="0">
                <a:cs typeface="Times New Roman" pitchFamily="18" charset="0"/>
              </a:rPr>
              <a:t>                                       Кт с/</a:t>
            </a:r>
            <a:r>
              <a:rPr lang="bg-BG" sz="2400" b="1" dirty="0" err="1" smtClean="0">
                <a:cs typeface="Times New Roman" pitchFamily="18" charset="0"/>
              </a:rPr>
              <a:t>ка</a:t>
            </a:r>
            <a:r>
              <a:rPr lang="bg-BG" sz="2400" b="1" dirty="0" smtClean="0">
                <a:cs typeface="Times New Roman" pitchFamily="18" charset="0"/>
              </a:rPr>
              <a:t> от гр</a:t>
            </a:r>
            <a:r>
              <a:rPr lang="bg-BG" sz="2400" b="1" i="1" dirty="0" smtClean="0">
                <a:cs typeface="Times New Roman" pitchFamily="18" charset="0"/>
              </a:rPr>
              <a:t>.</a:t>
            </a:r>
            <a:r>
              <a:rPr lang="bg-BG" sz="2400" b="1" dirty="0" smtClean="0">
                <a:cs typeface="Times New Roman" pitchFamily="18" charset="0"/>
              </a:rPr>
              <a:t> 50</a:t>
            </a:r>
            <a:r>
              <a:rPr lang="bg-BG" sz="2400" i="1" dirty="0" smtClean="0">
                <a:cs typeface="Times New Roman" pitchFamily="18" charset="0"/>
              </a:rPr>
              <a:t> Парични средства</a:t>
            </a:r>
            <a:endParaRPr lang="bg-BG" sz="2400" b="1" dirty="0" smtClean="0">
              <a:cs typeface="Times New Roman" pitchFamily="18" charset="0"/>
            </a:endParaRPr>
          </a:p>
          <a:p>
            <a:pPr algn="just">
              <a:buNone/>
            </a:pPr>
            <a:endParaRPr lang="bg-BG" sz="2400" b="1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bg-BG" sz="2400" b="1" i="1" dirty="0" smtClean="0">
                <a:cs typeface="Times New Roman" pitchFamily="18" charset="0"/>
              </a:rPr>
              <a:t>		На касова основа </a:t>
            </a:r>
            <a:r>
              <a:rPr lang="bg-BG" sz="2400" dirty="0" smtClean="0">
                <a:cs typeface="Times New Roman" pitchFamily="18" charset="0"/>
              </a:rPr>
              <a:t>тази разлика има </a:t>
            </a:r>
            <a:r>
              <a:rPr lang="bg-BG" sz="2400" b="1" i="1" dirty="0" smtClean="0">
                <a:cs typeface="Times New Roman" pitchFamily="18" charset="0"/>
              </a:rPr>
              <a:t>нетно</a:t>
            </a:r>
            <a:r>
              <a:rPr lang="bg-BG" sz="2400" dirty="0" smtClean="0">
                <a:cs typeface="Times New Roman" pitchFamily="18" charset="0"/>
              </a:rPr>
              <a:t> отражение и се посочва в отчета за касовото изпълнение на бюджета в раздел “</a:t>
            </a:r>
            <a:r>
              <a:rPr lang="bg-BG" sz="2400" b="1" dirty="0" smtClean="0">
                <a:cs typeface="Times New Roman" pitchFamily="18" charset="0"/>
              </a:rPr>
              <a:t>Приходи”, </a:t>
            </a:r>
            <a:r>
              <a:rPr lang="bg-BG" sz="2400" dirty="0" smtClean="0">
                <a:cs typeface="Times New Roman" pitchFamily="18" charset="0"/>
              </a:rPr>
              <a:t>по </a:t>
            </a:r>
            <a:r>
              <a:rPr lang="bg-BG" sz="2400" b="1" dirty="0" smtClean="0">
                <a:cs typeface="Times New Roman" pitchFamily="18" charset="0"/>
              </a:rPr>
              <a:t>§ 36-01 </a:t>
            </a:r>
            <a:r>
              <a:rPr lang="bg-BG" sz="2400" i="1" dirty="0" smtClean="0">
                <a:cs typeface="Times New Roman" pitchFamily="18" charset="0"/>
              </a:rPr>
              <a:t>“</a:t>
            </a:r>
            <a:r>
              <a:rPr lang="ru-RU" sz="2400" i="1" dirty="0" err="1" smtClean="0"/>
              <a:t>Реализирани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курсови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разлики</a:t>
            </a:r>
            <a:r>
              <a:rPr lang="ru-RU" sz="2400" i="1" dirty="0" smtClean="0"/>
              <a:t> от </a:t>
            </a:r>
            <a:r>
              <a:rPr lang="ru-RU" sz="2400" i="1" dirty="0" err="1" smtClean="0"/>
              <a:t>валутни</a:t>
            </a:r>
            <a:r>
              <a:rPr lang="ru-RU" sz="2400" i="1" dirty="0" smtClean="0"/>
              <a:t> операции (</a:t>
            </a:r>
            <a:r>
              <a:rPr lang="ru-RU" sz="2400" i="1" dirty="0" err="1" smtClean="0"/>
              <a:t>нето</a:t>
            </a:r>
            <a:r>
              <a:rPr lang="ru-RU" sz="2400" i="1" dirty="0" smtClean="0"/>
              <a:t>)  </a:t>
            </a:r>
            <a:r>
              <a:rPr lang="en-US" sz="2400" i="1" dirty="0" smtClean="0">
                <a:cs typeface="Times New Roman" pitchFamily="18" charset="0"/>
              </a:rPr>
              <a:t>(</a:t>
            </a:r>
            <a:r>
              <a:rPr lang="bg-BG" sz="2400" i="1" dirty="0" smtClean="0">
                <a:cs typeface="Times New Roman" pitchFamily="18" charset="0"/>
              </a:rPr>
              <a:t>+/-</a:t>
            </a:r>
            <a:r>
              <a:rPr lang="en-US" sz="2400" i="1" dirty="0" smtClean="0">
                <a:cs typeface="Times New Roman" pitchFamily="18" charset="0"/>
              </a:rPr>
              <a:t>)</a:t>
            </a:r>
            <a:r>
              <a:rPr lang="bg-BG" sz="2400" i="1" dirty="0" smtClean="0">
                <a:cs typeface="Times New Roman" pitchFamily="18" charset="0"/>
              </a:rPr>
              <a:t>”</a:t>
            </a:r>
            <a:endParaRPr lang="bg-BG" sz="2400" i="1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fontAlgn="ctr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</a:t>
            </a:r>
          </a:p>
          <a:p>
            <a:pPr algn="just" fontAlgn="ctr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В </a:t>
            </a:r>
            <a:r>
              <a:rPr lang="bg-BG" sz="2400" b="1" dirty="0" smtClean="0">
                <a:solidFill>
                  <a:srgbClr val="C00000"/>
                </a:solidFill>
              </a:rPr>
              <a:t>чл. 6, ал. 1 </a:t>
            </a:r>
            <a:r>
              <a:rPr lang="bg-BG" sz="2400" dirty="0" smtClean="0">
                <a:solidFill>
                  <a:schemeClr val="tx1"/>
                </a:solidFill>
              </a:rPr>
              <a:t>от ЗСч са регламентирани реквизитите на първичният счетоводен документ, адресиран до </a:t>
            </a:r>
            <a:r>
              <a:rPr lang="bg-BG" sz="2400" b="1" i="1" dirty="0" smtClean="0">
                <a:solidFill>
                  <a:schemeClr val="tx1"/>
                </a:solidFill>
              </a:rPr>
              <a:t>външен получател</a:t>
            </a:r>
            <a:r>
              <a:rPr lang="bg-BG" sz="2400" dirty="0" smtClean="0">
                <a:solidFill>
                  <a:schemeClr val="tx1"/>
                </a:solidFill>
              </a:rPr>
              <a:t>:</a:t>
            </a:r>
          </a:p>
          <a:p>
            <a:pPr algn="just" fontAlgn="ctr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fontAlgn="ctr">
              <a:buNone/>
            </a:pPr>
            <a:r>
              <a:rPr lang="bg-BG" sz="2400" dirty="0" smtClean="0"/>
              <a:t>1. наименование и номер на документа, съдържащ само арабски цифри;</a:t>
            </a:r>
          </a:p>
          <a:p>
            <a:pPr fontAlgn="ctr">
              <a:buNone/>
            </a:pPr>
            <a:r>
              <a:rPr lang="bg-BG" sz="2400" dirty="0" smtClean="0"/>
              <a:t>2. дата на издаване;</a:t>
            </a:r>
          </a:p>
          <a:p>
            <a:pPr fontAlgn="ctr">
              <a:buNone/>
            </a:pPr>
            <a:r>
              <a:rPr lang="bg-BG" sz="2400" dirty="0" smtClean="0"/>
              <a:t>3. наименование или име, адрес и единен идентификационен код от Търговския регистър или единен идентификационен код по Булстат или единен граждански номер или личен номер на чужденец на издателя и получателя;</a:t>
            </a:r>
          </a:p>
          <a:p>
            <a:pPr fontAlgn="ctr">
              <a:buNone/>
            </a:pPr>
            <a:r>
              <a:rPr lang="bg-BG" sz="2400" dirty="0" smtClean="0"/>
              <a:t>4. предмет, натурално и стойностно изражение на стопанската операция.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В </a:t>
            </a:r>
            <a:r>
              <a:rPr lang="bg-BG" dirty="0" smtClean="0">
                <a:solidFill>
                  <a:srgbClr val="C00000"/>
                </a:solidFill>
              </a:rPr>
              <a:t>чл. 6, ал. 3 </a:t>
            </a:r>
            <a:r>
              <a:rPr lang="bg-BG" dirty="0" smtClean="0">
                <a:solidFill>
                  <a:schemeClr val="tx1"/>
                </a:solidFill>
              </a:rPr>
              <a:t>са регламентирани реквизитите на първичният счетоводен документ, който засяга само </a:t>
            </a:r>
            <a:r>
              <a:rPr lang="bg-BG" b="1" i="1" dirty="0" smtClean="0">
                <a:solidFill>
                  <a:schemeClr val="tx1"/>
                </a:solidFill>
              </a:rPr>
              <a:t>дейността</a:t>
            </a:r>
            <a:r>
              <a:rPr lang="bg-BG" dirty="0" smtClean="0">
                <a:solidFill>
                  <a:schemeClr val="tx1"/>
                </a:solidFill>
              </a:rPr>
              <a:t> на предприятието:</a:t>
            </a:r>
          </a:p>
          <a:p>
            <a:pPr fontAlgn="ctr">
              <a:buNone/>
            </a:pPr>
            <a:r>
              <a:rPr lang="bg-BG" dirty="0" smtClean="0"/>
              <a:t>1. наименование и номер на документа, съдържащ само арабски цифри;</a:t>
            </a:r>
          </a:p>
          <a:p>
            <a:pPr fontAlgn="ctr">
              <a:buNone/>
            </a:pPr>
            <a:r>
              <a:rPr lang="bg-BG" dirty="0" smtClean="0"/>
              <a:t>2. дата на издаване;</a:t>
            </a:r>
          </a:p>
          <a:p>
            <a:pPr fontAlgn="ctr">
              <a:buNone/>
            </a:pPr>
            <a:r>
              <a:rPr lang="bg-BG" dirty="0" smtClean="0"/>
              <a:t>3. наименование на предприятието;</a:t>
            </a:r>
          </a:p>
          <a:p>
            <a:pPr fontAlgn="ctr">
              <a:buNone/>
            </a:pPr>
            <a:r>
              <a:rPr lang="bg-BG" dirty="0" smtClean="0"/>
              <a:t>4. предмет, натурално и стойностно изражение на стопанската операция;</a:t>
            </a:r>
          </a:p>
          <a:p>
            <a:pPr fontAlgn="ctr">
              <a:buNone/>
            </a:pPr>
            <a:r>
              <a:rPr lang="bg-BG" dirty="0" smtClean="0"/>
              <a:t>5. име и подпис на съставителя.</a:t>
            </a:r>
          </a:p>
          <a:p>
            <a:pPr algn="just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11485</TotalTime>
  <Words>1817</Words>
  <Application>Microsoft Office PowerPoint</Application>
  <PresentationFormat>On-screen Show (4:3)</PresentationFormat>
  <Paragraphs>315</Paragraphs>
  <Slides>36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Trek</vt:lpstr>
      <vt:lpstr>Тема 1: Нормативни изисквания в счетоводната практика. Общи и конкретни познания </vt:lpstr>
      <vt:lpstr> нормативна йерархия</vt:lpstr>
      <vt:lpstr>1. Нормативни  Изисквания на закона за счетоводство  (в сила от 01.01.2016 г.)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Изисквания на ЗСч при счетоводното отчитане в бюджетните организации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ДДС № 20 от 2004 г. на МФ и ДДС № 14 от 2013 г.</vt:lpstr>
      <vt:lpstr>    Вътрешни документи и актове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Пример за балансиране на актива и пасива</vt:lpstr>
      <vt:lpstr>PowerPoint Presentation</vt:lpstr>
      <vt:lpstr>Конкретни указания ОТ мф – ДДС; отделни писма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1664</cp:revision>
  <dcterms:created xsi:type="dcterms:W3CDTF">2013-07-04T10:48:42Z</dcterms:created>
  <dcterms:modified xsi:type="dcterms:W3CDTF">2023-01-02T15:47:31Z</dcterms:modified>
</cp:coreProperties>
</file>