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37"/>
  </p:notesMasterIdLst>
  <p:sldIdLst>
    <p:sldId id="258" r:id="rId2"/>
    <p:sldId id="308" r:id="rId3"/>
    <p:sldId id="293" r:id="rId4"/>
    <p:sldId id="294" r:id="rId5"/>
    <p:sldId id="313" r:id="rId6"/>
    <p:sldId id="295" r:id="rId7"/>
    <p:sldId id="309" r:id="rId8"/>
    <p:sldId id="310" r:id="rId9"/>
    <p:sldId id="296" r:id="rId10"/>
    <p:sldId id="297" r:id="rId11"/>
    <p:sldId id="298" r:id="rId12"/>
    <p:sldId id="311" r:id="rId13"/>
    <p:sldId id="300" r:id="rId14"/>
    <p:sldId id="312" r:id="rId15"/>
    <p:sldId id="315" r:id="rId16"/>
    <p:sldId id="299" r:id="rId17"/>
    <p:sldId id="314" r:id="rId18"/>
    <p:sldId id="318" r:id="rId19"/>
    <p:sldId id="324" r:id="rId20"/>
    <p:sldId id="319" r:id="rId21"/>
    <p:sldId id="320" r:id="rId22"/>
    <p:sldId id="321" r:id="rId23"/>
    <p:sldId id="326" r:id="rId24"/>
    <p:sldId id="322" r:id="rId25"/>
    <p:sldId id="327" r:id="rId26"/>
    <p:sldId id="323" r:id="rId27"/>
    <p:sldId id="328" r:id="rId28"/>
    <p:sldId id="325" r:id="rId29"/>
    <p:sldId id="329" r:id="rId30"/>
    <p:sldId id="304" r:id="rId31"/>
    <p:sldId id="301" r:id="rId32"/>
    <p:sldId id="302" r:id="rId33"/>
    <p:sldId id="305" r:id="rId34"/>
    <p:sldId id="306" r:id="rId35"/>
    <p:sldId id="307" r:id="rId36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howGuides="1">
      <p:cViewPr varScale="1">
        <p:scale>
          <a:sx n="62" d="100"/>
          <a:sy n="62" d="100"/>
        </p:scale>
        <p:origin x="-91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B1399-56F9-4591-B089-D27B0E544B10}" type="datetimeFigureOut">
              <a:rPr lang="bg-BG" smtClean="0"/>
              <a:pPr/>
              <a:t>26.9.2022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BD8FA6-F95E-48E9-B35F-5632467E8100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866123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D8FA6-F95E-48E9-B35F-5632467E8100}" type="slidenum">
              <a:rPr lang="bg-BG" smtClean="0"/>
              <a:pPr/>
              <a:t>15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0666661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D8FA6-F95E-48E9-B35F-5632467E8100}" type="slidenum">
              <a:rPr lang="bg-BG" smtClean="0"/>
              <a:pPr/>
              <a:t>24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4327941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D8FA6-F95E-48E9-B35F-5632467E8100}" type="slidenum">
              <a:rPr lang="bg-BG" smtClean="0"/>
              <a:pPr/>
              <a:t>25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41780043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D8FA6-F95E-48E9-B35F-5632467E8100}" type="slidenum">
              <a:rPr lang="bg-BG" smtClean="0"/>
              <a:pPr/>
              <a:t>26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41389549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D8FA6-F95E-48E9-B35F-5632467E8100}" type="slidenum">
              <a:rPr lang="bg-BG" smtClean="0"/>
              <a:pPr/>
              <a:t>27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42234903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D8FA6-F95E-48E9-B35F-5632467E8100}" type="slidenum">
              <a:rPr lang="bg-BG" smtClean="0"/>
              <a:pPr/>
              <a:t>28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2280739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D8FA6-F95E-48E9-B35F-5632467E8100}" type="slidenum">
              <a:rPr lang="bg-BG" smtClean="0"/>
              <a:pPr/>
              <a:t>29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056882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D8FA6-F95E-48E9-B35F-5632467E8100}" type="slidenum">
              <a:rPr lang="bg-BG" smtClean="0"/>
              <a:pPr/>
              <a:t>16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767355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D8FA6-F95E-48E9-B35F-5632467E8100}" type="slidenum">
              <a:rPr lang="bg-BG" smtClean="0"/>
              <a:pPr/>
              <a:t>17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538768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D8FA6-F95E-48E9-B35F-5632467E8100}" type="slidenum">
              <a:rPr lang="bg-BG" smtClean="0"/>
              <a:pPr/>
              <a:t>18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4269495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D8FA6-F95E-48E9-B35F-5632467E8100}" type="slidenum">
              <a:rPr lang="bg-BG" smtClean="0"/>
              <a:pPr/>
              <a:t>19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813095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D8FA6-F95E-48E9-B35F-5632467E8100}" type="slidenum">
              <a:rPr lang="bg-BG" smtClean="0"/>
              <a:pPr/>
              <a:t>20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341958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D8FA6-F95E-48E9-B35F-5632467E8100}" type="slidenum">
              <a:rPr lang="bg-BG" smtClean="0"/>
              <a:pPr/>
              <a:t>21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118923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D8FA6-F95E-48E9-B35F-5632467E8100}" type="slidenum">
              <a:rPr lang="bg-BG" smtClean="0"/>
              <a:pPr/>
              <a:t>22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532319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D8FA6-F95E-48E9-B35F-5632467E8100}" type="slidenum">
              <a:rPr lang="bg-BG" smtClean="0"/>
              <a:pPr/>
              <a:t>23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072509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4E374BC-D410-45E1-AF0F-3795EB5352C9}" type="datetimeFigureOut">
              <a:rPr lang="bg-BG" smtClean="0"/>
              <a:pPr/>
              <a:t>26.9.2022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0FD718E-46A7-4A98-A9FE-3E1E2C2192EB}" type="slidenum">
              <a:rPr lang="bg-BG" smtClean="0"/>
              <a:pPr/>
              <a:t>‹#›</a:t>
            </a:fld>
            <a:endParaRPr lang="bg-BG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35603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74BC-D410-45E1-AF0F-3795EB5352C9}" type="datetimeFigureOut">
              <a:rPr lang="bg-BG" smtClean="0"/>
              <a:pPr/>
              <a:t>26.9.2022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897055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74BC-D410-45E1-AF0F-3795EB5352C9}" type="datetimeFigureOut">
              <a:rPr lang="bg-BG" smtClean="0"/>
              <a:pPr/>
              <a:t>26.9.2022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13471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74BC-D410-45E1-AF0F-3795EB5352C9}" type="datetimeFigureOut">
              <a:rPr lang="bg-BG" smtClean="0"/>
              <a:pPr/>
              <a:t>26.9.2022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4081362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74BC-D410-45E1-AF0F-3795EB5352C9}" type="datetimeFigureOut">
              <a:rPr lang="bg-BG" smtClean="0"/>
              <a:pPr/>
              <a:t>26.9.2022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pPr/>
              <a:t>‹#›</a:t>
            </a:fld>
            <a:endParaRPr lang="bg-BG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1805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74BC-D410-45E1-AF0F-3795EB5352C9}" type="datetimeFigureOut">
              <a:rPr lang="bg-BG" smtClean="0"/>
              <a:pPr/>
              <a:t>26.9.2022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995767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74BC-D410-45E1-AF0F-3795EB5352C9}" type="datetimeFigureOut">
              <a:rPr lang="bg-BG" smtClean="0"/>
              <a:pPr/>
              <a:t>26.9.2022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096664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74BC-D410-45E1-AF0F-3795EB5352C9}" type="datetimeFigureOut">
              <a:rPr lang="bg-BG" smtClean="0"/>
              <a:pPr/>
              <a:t>26.9.2022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310818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74BC-D410-45E1-AF0F-3795EB5352C9}" type="datetimeFigureOut">
              <a:rPr lang="bg-BG" smtClean="0"/>
              <a:pPr/>
              <a:t>26.9.2022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841385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74BC-D410-45E1-AF0F-3795EB5352C9}" type="datetimeFigureOut">
              <a:rPr lang="bg-BG" smtClean="0"/>
              <a:pPr/>
              <a:t>26.9.2022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574538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74BC-D410-45E1-AF0F-3795EB5352C9}" type="datetimeFigureOut">
              <a:rPr lang="bg-BG" smtClean="0"/>
              <a:pPr/>
              <a:t>26.9.2022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085312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24E374BC-D410-45E1-AF0F-3795EB5352C9}" type="datetimeFigureOut">
              <a:rPr lang="bg-BG" smtClean="0"/>
              <a:pPr/>
              <a:t>26.9.2022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0FD718E-46A7-4A98-A9FE-3E1E2C2192EB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4074630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eufunds.bg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583894"/>
            <a:ext cx="10515600" cy="559306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g-BG" dirty="0"/>
          </a:p>
          <a:p>
            <a:pPr marL="0" indent="0" algn="ctr">
              <a:buNone/>
            </a:pPr>
            <a:endParaRPr lang="bg-BG" dirty="0" smtClean="0"/>
          </a:p>
          <a:p>
            <a:pPr marL="0" indent="0" algn="ctr">
              <a:buNone/>
            </a:pPr>
            <a:endParaRPr lang="en-US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Обучителен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модул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bg-BG" sz="35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2</a:t>
            </a:r>
            <a:endParaRPr lang="en-US" sz="11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lnSpc>
                <a:spcPct val="200000"/>
              </a:lnSpc>
              <a:buNone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«ЕФЕКТИВНО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УПРАВЛЕНИЕ НА ОБЩИНСКОТО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ОБРАЗОВАНИЕ»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bg-BG" sz="2600" dirty="0">
                <a:solidFill>
                  <a:srgbClr val="FF0000"/>
                </a:solidFill>
              </a:rPr>
              <a:t>(актуализация 2022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bg-BG" sz="2600" dirty="0">
                <a:solidFill>
                  <a:srgbClr val="FF0000"/>
                </a:solidFill>
              </a:rPr>
              <a:t>г.)</a:t>
            </a:r>
            <a:endParaRPr lang="bg-BG" sz="32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689" y="904789"/>
            <a:ext cx="2074486" cy="8285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1422" y="927775"/>
            <a:ext cx="1705303" cy="82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2257" y="5638800"/>
            <a:ext cx="10611543" cy="1254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lvl="0" algn="ctr">
              <a:lnSpc>
                <a:spcPct val="90000"/>
              </a:lnSpc>
              <a:spcBef>
                <a:spcPts val="1400"/>
              </a:spcBef>
              <a:buClr>
                <a:srgbClr val="549E39"/>
              </a:buClr>
              <a:buSzPct val="80000"/>
            </a:pPr>
            <a:r>
              <a:rPr lang="en-US" sz="1200" i="1" dirty="0">
                <a:solidFill>
                  <a:srgbClr val="549E39"/>
                </a:solidFill>
              </a:rPr>
              <a:t>Този документ е създаден съгласно Административен договор № </a:t>
            </a:r>
            <a:r>
              <a:rPr lang="ru-RU" sz="1200" i="1" dirty="0" smtClean="0">
                <a:solidFill>
                  <a:srgbClr val="549E39"/>
                </a:solidFill>
              </a:rPr>
              <a:t> BG05SFOP001-2.015-0001-C01</a:t>
            </a:r>
            <a:r>
              <a:rPr lang="en-US" sz="1200" i="1" dirty="0" smtClean="0">
                <a:solidFill>
                  <a:srgbClr val="549E39"/>
                </a:solidFill>
              </a:rPr>
              <a:t>, </a:t>
            </a:r>
            <a:r>
              <a:rPr lang="en-US" sz="1200" i="1" dirty="0">
                <a:solidFill>
                  <a:srgbClr val="549E39"/>
                </a:solidFill>
              </a:rPr>
              <a:t>п</a:t>
            </a:r>
            <a:r>
              <a:rPr lang="ru-RU" sz="1200" i="1" dirty="0">
                <a:solidFill>
                  <a:srgbClr val="549E39"/>
                </a:solidFill>
              </a:rPr>
              <a:t>роект „Повишаване на знанията, уменията и квалификацията на общинските служители</a:t>
            </a:r>
            <a:r>
              <a:rPr lang="ru-RU" sz="1200" i="1" dirty="0" smtClean="0">
                <a:solidFill>
                  <a:srgbClr val="549E39"/>
                </a:solidFill>
              </a:rPr>
              <a:t>“ </a:t>
            </a:r>
            <a:r>
              <a:rPr lang="en-US" sz="1200" i="1" dirty="0" err="1" smtClean="0">
                <a:solidFill>
                  <a:srgbClr val="549E39"/>
                </a:solidFill>
              </a:rPr>
              <a:t>за</a:t>
            </a:r>
            <a:r>
              <a:rPr lang="en-US" sz="1200" i="1" dirty="0" smtClean="0">
                <a:solidFill>
                  <a:srgbClr val="549E39"/>
                </a:solidFill>
              </a:rPr>
              <a:t> </a:t>
            </a:r>
            <a:r>
              <a:rPr lang="en-US" sz="1200" i="1" dirty="0" err="1" smtClean="0">
                <a:solidFill>
                  <a:srgbClr val="549E39"/>
                </a:solidFill>
              </a:rPr>
              <a:t>предоставяне</a:t>
            </a:r>
            <a:r>
              <a:rPr lang="en-US" sz="1200" i="1" dirty="0" smtClean="0">
                <a:solidFill>
                  <a:srgbClr val="549E39"/>
                </a:solidFill>
              </a:rPr>
              <a:t> на </a:t>
            </a:r>
            <a:r>
              <a:rPr lang="en-US" sz="1200" i="1" dirty="0" err="1" smtClean="0">
                <a:solidFill>
                  <a:srgbClr val="549E39"/>
                </a:solidFill>
              </a:rPr>
              <a:t>безвъзмездна</a:t>
            </a:r>
            <a:r>
              <a:rPr lang="en-US" sz="1200" i="1" dirty="0" smtClean="0">
                <a:solidFill>
                  <a:srgbClr val="549E39"/>
                </a:solidFill>
              </a:rPr>
              <a:t> </a:t>
            </a:r>
            <a:r>
              <a:rPr lang="en-US" sz="1200" i="1" dirty="0" err="1" smtClean="0">
                <a:solidFill>
                  <a:srgbClr val="549E39"/>
                </a:solidFill>
              </a:rPr>
              <a:t>финансова</a:t>
            </a:r>
            <a:r>
              <a:rPr lang="en-US" sz="1200" i="1" dirty="0" smtClean="0">
                <a:solidFill>
                  <a:srgbClr val="549E39"/>
                </a:solidFill>
              </a:rPr>
              <a:t> </a:t>
            </a:r>
            <a:r>
              <a:rPr lang="en-US" sz="1200" i="1" dirty="0" err="1" smtClean="0">
                <a:solidFill>
                  <a:srgbClr val="549E39"/>
                </a:solidFill>
              </a:rPr>
              <a:t>помощ</a:t>
            </a:r>
            <a:r>
              <a:rPr lang="en-US" sz="1200" i="1" dirty="0" smtClean="0">
                <a:solidFill>
                  <a:srgbClr val="549E39"/>
                </a:solidFill>
              </a:rPr>
              <a:t> </a:t>
            </a:r>
            <a:r>
              <a:rPr lang="en-US" sz="1200" i="1" dirty="0" err="1" smtClean="0">
                <a:solidFill>
                  <a:srgbClr val="549E39"/>
                </a:solidFill>
              </a:rPr>
              <a:t>по</a:t>
            </a:r>
            <a:r>
              <a:rPr lang="ru-RU" sz="1200" i="1" dirty="0" smtClean="0">
                <a:solidFill>
                  <a:srgbClr val="549E39"/>
                </a:solidFill>
              </a:rPr>
              <a:t> </a:t>
            </a:r>
            <a:r>
              <a:rPr lang="ru-RU" sz="1200" i="1" dirty="0">
                <a:solidFill>
                  <a:srgbClr val="549E39"/>
                </a:solidFill>
              </a:rPr>
              <a:t>Оперативна </a:t>
            </a:r>
            <a:r>
              <a:rPr lang="ru-RU" sz="1200" i="1" dirty="0" err="1">
                <a:solidFill>
                  <a:srgbClr val="549E39"/>
                </a:solidFill>
              </a:rPr>
              <a:t>програма</a:t>
            </a:r>
            <a:r>
              <a:rPr lang="ru-RU" sz="1200" i="1" dirty="0">
                <a:solidFill>
                  <a:srgbClr val="549E39"/>
                </a:solidFill>
              </a:rPr>
              <a:t> „Добро управление“, съфинансирана от Европейския съюз чрез Европейския социален фонд. </a:t>
            </a:r>
            <a:endParaRPr lang="en-US" sz="1200" i="1" dirty="0">
              <a:solidFill>
                <a:srgbClr val="549E39"/>
              </a:solidFill>
            </a:endParaRPr>
          </a:p>
          <a:p>
            <a:pPr marL="45720" lvl="0" algn="ctr">
              <a:lnSpc>
                <a:spcPct val="90000"/>
              </a:lnSpc>
              <a:spcBef>
                <a:spcPts val="1400"/>
              </a:spcBef>
              <a:buClr>
                <a:srgbClr val="549E39"/>
              </a:buClr>
              <a:buSzPct val="80000"/>
            </a:pPr>
            <a:r>
              <a:rPr lang="en-US" sz="1100" i="1" dirty="0" smtClean="0">
                <a:solidFill>
                  <a:srgbClr val="549E39"/>
                </a:solidFill>
                <a:hlinkClick r:id="rId4"/>
              </a:rPr>
              <a:t>www.eufunds.bg</a:t>
            </a:r>
            <a:r>
              <a:rPr lang="en-US" sz="1100" i="1" dirty="0" smtClean="0">
                <a:solidFill>
                  <a:srgbClr val="549E39"/>
                </a:solidFill>
              </a:rPr>
              <a:t> </a:t>
            </a:r>
            <a:endParaRPr lang="ru-RU" sz="1100" i="1" dirty="0">
              <a:solidFill>
                <a:srgbClr val="549E39"/>
              </a:solidFill>
            </a:endParaRPr>
          </a:p>
          <a:p>
            <a:pPr marL="45720" lvl="0" algn="ctr">
              <a:lnSpc>
                <a:spcPct val="90000"/>
              </a:lnSpc>
              <a:spcBef>
                <a:spcPts val="1400"/>
              </a:spcBef>
              <a:buClr>
                <a:srgbClr val="549E39"/>
              </a:buClr>
              <a:buSzPct val="80000"/>
            </a:pPr>
            <a:endParaRPr lang="ru-RU" sz="1100" i="1" dirty="0">
              <a:solidFill>
                <a:srgbClr val="549E3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86470" y="903594"/>
            <a:ext cx="1323114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4204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3200" b="1" dirty="0" smtClean="0">
                <a:latin typeface="+mn-lt"/>
              </a:rPr>
              <a:t>Планиране на развитието на физическата среда</a:t>
            </a:r>
            <a:endParaRPr lang="bg-BG" sz="3200" b="1" dirty="0">
              <a:latin typeface="+mn-lt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143000" y="1636295"/>
            <a:ext cx="9872871" cy="445970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b="1" dirty="0" smtClean="0"/>
              <a:t> </a:t>
            </a:r>
            <a:r>
              <a:rPr lang="ru-RU" b="1" dirty="0" err="1" smtClean="0"/>
              <a:t>Хоризонт</a:t>
            </a:r>
            <a:r>
              <a:rPr lang="ru-RU" b="1" dirty="0" smtClean="0"/>
              <a:t> на </a:t>
            </a:r>
            <a:r>
              <a:rPr lang="ru-RU" b="1" dirty="0" err="1" smtClean="0"/>
              <a:t>планирането</a:t>
            </a:r>
            <a:r>
              <a:rPr lang="ru-RU" b="1" dirty="0" smtClean="0"/>
              <a:t>: </a:t>
            </a:r>
            <a:r>
              <a:rPr lang="ru-RU" dirty="0"/>
              <a:t>краткосрочно – </a:t>
            </a:r>
            <a:r>
              <a:rPr lang="ru-RU" dirty="0" err="1"/>
              <a:t>обикновено</a:t>
            </a:r>
            <a:r>
              <a:rPr lang="ru-RU" dirty="0"/>
              <a:t> за 1-2 </a:t>
            </a:r>
            <a:r>
              <a:rPr lang="ru-RU" dirty="0" err="1"/>
              <a:t>години</a:t>
            </a:r>
            <a:r>
              <a:rPr lang="ru-RU" dirty="0"/>
              <a:t>; </a:t>
            </a:r>
            <a:r>
              <a:rPr lang="ru-RU" dirty="0" smtClean="0"/>
              <a:t>                             </a:t>
            </a:r>
            <a:r>
              <a:rPr lang="ru-RU" dirty="0" err="1" smtClean="0"/>
              <a:t>средносрочно</a:t>
            </a:r>
            <a:r>
              <a:rPr lang="ru-RU" dirty="0" smtClean="0"/>
              <a:t> </a:t>
            </a:r>
            <a:r>
              <a:rPr lang="ru-RU" dirty="0"/>
              <a:t>– 3-5 год.; </a:t>
            </a:r>
            <a:r>
              <a:rPr lang="ru-RU" dirty="0" err="1"/>
              <a:t>дългосрочно</a:t>
            </a:r>
            <a:r>
              <a:rPr lang="ru-RU" dirty="0"/>
              <a:t> – над 5 г. </a:t>
            </a:r>
            <a:endParaRPr lang="ru-RU" dirty="0" smtClean="0"/>
          </a:p>
          <a:p>
            <a:pPr lvl="0">
              <a:buClr>
                <a:srgbClr val="549E39"/>
              </a:buClr>
              <a:buFont typeface="Wingdings" panose="05000000000000000000" pitchFamily="2" charset="2"/>
              <a:buChar char="q"/>
            </a:pPr>
            <a:r>
              <a:rPr lang="ru-RU" dirty="0" smtClean="0"/>
              <a:t> </a:t>
            </a:r>
            <a:r>
              <a:rPr lang="ru-RU" b="1" dirty="0">
                <a:solidFill>
                  <a:srgbClr val="549E39"/>
                </a:solidFill>
              </a:rPr>
              <a:t>Цел на </a:t>
            </a:r>
            <a:r>
              <a:rPr lang="ru-RU" b="1" dirty="0" err="1">
                <a:solidFill>
                  <a:srgbClr val="549E39"/>
                </a:solidFill>
              </a:rPr>
              <a:t>планираното</a:t>
            </a:r>
            <a:r>
              <a:rPr lang="ru-RU" b="1" dirty="0">
                <a:solidFill>
                  <a:srgbClr val="549E39"/>
                </a:solidFill>
              </a:rPr>
              <a:t> </a:t>
            </a:r>
            <a:r>
              <a:rPr lang="ru-RU" b="1" dirty="0" smtClean="0">
                <a:solidFill>
                  <a:srgbClr val="549E39"/>
                </a:solidFill>
              </a:rPr>
              <a:t>развитие</a:t>
            </a:r>
            <a:endParaRPr lang="ru-RU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 smtClean="0"/>
              <a:t> Начини за </a:t>
            </a:r>
            <a:r>
              <a:rPr lang="ru-RU" b="1" dirty="0" err="1" smtClean="0"/>
              <a:t>реализиране</a:t>
            </a:r>
            <a:r>
              <a:rPr lang="ru-RU" b="1" dirty="0" smtClean="0"/>
              <a:t> на </a:t>
            </a:r>
            <a:r>
              <a:rPr lang="ru-RU" b="1" dirty="0" err="1" smtClean="0"/>
              <a:t>развитието</a:t>
            </a:r>
            <a:r>
              <a:rPr lang="ru-RU" b="1" dirty="0" smtClean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Ново </a:t>
            </a:r>
            <a:r>
              <a:rPr lang="ru-RU" dirty="0" err="1" smtClean="0"/>
              <a:t>строителство</a:t>
            </a:r>
            <a:r>
              <a:rPr lang="ru-RU" dirty="0" smtClean="0"/>
              <a:t>; 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dirty="0" err="1" smtClean="0"/>
              <a:t>Разширение</a:t>
            </a:r>
            <a:r>
              <a:rPr lang="ru-RU" dirty="0" smtClean="0"/>
              <a:t>, </a:t>
            </a:r>
            <a:r>
              <a:rPr lang="ru-RU" dirty="0" err="1" smtClean="0"/>
              <a:t>надстрояване</a:t>
            </a:r>
            <a:r>
              <a:rPr lang="ru-RU" dirty="0" smtClean="0"/>
              <a:t>, </a:t>
            </a:r>
            <a:r>
              <a:rPr lang="ru-RU" dirty="0" err="1" smtClean="0"/>
              <a:t>пристрояване</a:t>
            </a:r>
            <a:r>
              <a:rPr lang="ru-RU" dirty="0" smtClean="0"/>
              <a:t>;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Реконструкция</a:t>
            </a:r>
            <a:r>
              <a:rPr lang="ru-RU" dirty="0"/>
              <a:t>, </a:t>
            </a:r>
            <a:r>
              <a:rPr lang="ru-RU" dirty="0" err="1" smtClean="0"/>
              <a:t>обновяване</a:t>
            </a:r>
            <a:r>
              <a:rPr lang="ru-RU" dirty="0" smtClean="0"/>
              <a:t>;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dirty="0" err="1"/>
              <a:t>О</a:t>
            </a:r>
            <a:r>
              <a:rPr lang="ru-RU" dirty="0" err="1" smtClean="0"/>
              <a:t>сновен</a:t>
            </a:r>
            <a:r>
              <a:rPr lang="ru-RU" dirty="0" smtClean="0"/>
              <a:t> ремонт;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dirty="0" smtClean="0"/>
              <a:t>Модернизация.  </a:t>
            </a:r>
          </a:p>
          <a:p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2686" y="2293258"/>
            <a:ext cx="4397828" cy="348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6015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 err="1">
                <a:latin typeface="+mn-lt"/>
              </a:rPr>
              <a:t>Разпределение</a:t>
            </a:r>
            <a:r>
              <a:rPr lang="ru-RU" sz="3200" b="1" dirty="0">
                <a:latin typeface="+mn-lt"/>
              </a:rPr>
              <a:t> на </a:t>
            </a:r>
            <a:r>
              <a:rPr lang="ru-RU" sz="3200" b="1" dirty="0" err="1">
                <a:latin typeface="+mn-lt"/>
              </a:rPr>
              <a:t>ангажиментите</a:t>
            </a:r>
            <a:r>
              <a:rPr lang="ru-RU" sz="3200" b="1" dirty="0">
                <a:latin typeface="+mn-lt"/>
              </a:rPr>
              <a:t> между община и </a:t>
            </a:r>
            <a:r>
              <a:rPr lang="ru-RU" sz="3200" b="1" dirty="0" err="1">
                <a:latin typeface="+mn-lt"/>
              </a:rPr>
              <a:t>образователни</a:t>
            </a:r>
            <a:r>
              <a:rPr lang="ru-RU" sz="3200" b="1" dirty="0">
                <a:latin typeface="+mn-lt"/>
              </a:rPr>
              <a:t> институции</a:t>
            </a:r>
            <a:r>
              <a:rPr lang="ru-RU" sz="3200" dirty="0">
                <a:latin typeface="+mn-lt"/>
              </a:rPr>
              <a:t/>
            </a:r>
            <a:br>
              <a:rPr lang="ru-RU" sz="3200" dirty="0">
                <a:latin typeface="+mn-lt"/>
              </a:rPr>
            </a:br>
            <a:endParaRPr lang="bg-BG" sz="3200" dirty="0">
              <a:latin typeface="+mn-lt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721896" y="1529256"/>
            <a:ext cx="11149538" cy="4997668"/>
          </a:xfrm>
        </p:spPr>
        <p:txBody>
          <a:bodyPr>
            <a:normAutofit fontScale="77500" lnSpcReduction="20000"/>
          </a:bodyPr>
          <a:lstStyle/>
          <a:p>
            <a:pPr marL="45720" indent="0">
              <a:lnSpc>
                <a:spcPct val="150000"/>
              </a:lnSpc>
              <a:buNone/>
            </a:pPr>
            <a:r>
              <a:rPr lang="ru-RU" sz="2400" b="1" dirty="0" smtClean="0"/>
              <a:t>РАБОТА ПО ГРУПИ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2400" b="1" dirty="0" err="1" smtClean="0"/>
              <a:t>Общината</a:t>
            </a:r>
            <a:r>
              <a:rPr lang="ru-RU" sz="2400" dirty="0" smtClean="0"/>
              <a:t> </a:t>
            </a:r>
            <a:r>
              <a:rPr lang="ru-RU" sz="2400" dirty="0" err="1" smtClean="0"/>
              <a:t>като</a:t>
            </a:r>
            <a:r>
              <a:rPr lang="ru-RU" sz="2400" dirty="0" smtClean="0"/>
              <a:t> </a:t>
            </a:r>
            <a:r>
              <a:rPr lang="en-US" sz="2400" dirty="0" smtClean="0"/>
              <a:t>“</a:t>
            </a:r>
            <a:r>
              <a:rPr lang="ru-RU" sz="2400" dirty="0" err="1" smtClean="0"/>
              <a:t>финансиращ</a:t>
            </a:r>
            <a:r>
              <a:rPr lang="ru-RU" sz="2400" dirty="0" smtClean="0"/>
              <a:t> орган </a:t>
            </a:r>
            <a:r>
              <a:rPr lang="ru-RU" sz="2400" b="1" dirty="0" err="1" smtClean="0"/>
              <a:t>със</a:t>
            </a:r>
            <a:r>
              <a:rPr lang="ru-RU" sz="2400" b="1" dirty="0" smtClean="0"/>
              <a:t> 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ru-RU" sz="2400" b="1" dirty="0" err="1" smtClean="0"/>
              <a:t>съдействието</a:t>
            </a:r>
            <a:r>
              <a:rPr lang="ru-RU" sz="2400" b="1" dirty="0" smtClean="0"/>
              <a:t> </a:t>
            </a:r>
            <a:r>
              <a:rPr lang="ru-RU" sz="2400" dirty="0" smtClean="0"/>
              <a:t>на директора</a:t>
            </a:r>
            <a:r>
              <a:rPr lang="en-US" sz="2400" dirty="0" smtClean="0"/>
              <a:t>…</a:t>
            </a:r>
            <a:r>
              <a:rPr lang="ru-RU" sz="2400" dirty="0" smtClean="0"/>
              <a:t> </a:t>
            </a:r>
            <a:r>
              <a:rPr lang="ru-RU" sz="2400" dirty="0" err="1" smtClean="0"/>
              <a:t>следва</a:t>
            </a:r>
            <a:r>
              <a:rPr lang="ru-RU" sz="2400" dirty="0" smtClean="0"/>
              <a:t>  </a:t>
            </a:r>
            <a:r>
              <a:rPr lang="en-US" sz="2400" dirty="0" smtClean="0"/>
              <a:t> </a:t>
            </a:r>
            <a:r>
              <a:rPr lang="bg-BG" sz="2400" dirty="0" smtClean="0"/>
              <a:t>да</a:t>
            </a:r>
            <a:r>
              <a:rPr lang="ru-RU" sz="2400" dirty="0" smtClean="0"/>
              <a:t>  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ru-RU" sz="2400" dirty="0" err="1" smtClean="0"/>
              <a:t>приведе</a:t>
            </a:r>
            <a:r>
              <a:rPr lang="ru-RU" sz="2400" dirty="0" smtClean="0"/>
              <a:t> </a:t>
            </a:r>
            <a:r>
              <a:rPr lang="ru-RU" sz="2400" dirty="0" err="1" smtClean="0"/>
              <a:t>физическата</a:t>
            </a:r>
            <a:r>
              <a:rPr lang="ru-RU" sz="2400" dirty="0" smtClean="0"/>
              <a:t> среда на  </a:t>
            </a:r>
            <a:r>
              <a:rPr lang="ru-RU" sz="2400" dirty="0" err="1" smtClean="0"/>
              <a:t>образователната</a:t>
            </a:r>
            <a:endParaRPr lang="ru-RU" sz="2400" dirty="0" smtClean="0"/>
          </a:p>
          <a:p>
            <a:pPr marL="45720" indent="0">
              <a:lnSpc>
                <a:spcPct val="120000"/>
              </a:lnSpc>
              <a:buNone/>
            </a:pPr>
            <a:r>
              <a:rPr lang="ru-RU" sz="2400" dirty="0"/>
              <a:t>и</a:t>
            </a:r>
            <a:r>
              <a:rPr lang="ru-RU" sz="2400" dirty="0" smtClean="0"/>
              <a:t>нституция в </a:t>
            </a:r>
            <a:r>
              <a:rPr lang="ru-RU" sz="2400" dirty="0" err="1" smtClean="0"/>
              <a:t>съответствие</a:t>
            </a:r>
            <a:r>
              <a:rPr lang="ru-RU" sz="2400" dirty="0" smtClean="0"/>
              <a:t>  с </a:t>
            </a:r>
            <a:r>
              <a:rPr lang="ru-RU" sz="2400" dirty="0" err="1" smtClean="0"/>
              <a:t>изискванията</a:t>
            </a:r>
            <a:r>
              <a:rPr lang="ru-RU" sz="2400" dirty="0" smtClean="0"/>
              <a:t> на 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ru-RU" sz="2400" dirty="0" err="1" smtClean="0"/>
              <a:t>Наредба</a:t>
            </a:r>
            <a:r>
              <a:rPr lang="ru-RU" sz="2400" dirty="0" smtClean="0"/>
              <a:t> № 24 (</a:t>
            </a:r>
            <a:r>
              <a:rPr lang="ru-RU" i="1" dirty="0" smtClean="0"/>
              <a:t>§1, ал.2 от ПЗР)</a:t>
            </a:r>
          </a:p>
          <a:p>
            <a:pPr marL="45720" indent="0">
              <a:buNone/>
            </a:pPr>
            <a:r>
              <a:rPr lang="ru-RU" sz="2400" dirty="0" smtClean="0"/>
              <a:t>          </a:t>
            </a:r>
            <a:r>
              <a:rPr lang="ru-RU" sz="2400" i="1" dirty="0" smtClean="0"/>
              <a:t>Как </a:t>
            </a:r>
            <a:r>
              <a:rPr lang="ru-RU" sz="2400" i="1" dirty="0" err="1" smtClean="0"/>
              <a:t>разбирате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тази</a:t>
            </a:r>
            <a:r>
              <a:rPr lang="ru-RU" sz="2400" i="1" dirty="0" smtClean="0"/>
              <a:t> формулировка?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 Принципно </a:t>
            </a:r>
            <a:r>
              <a:rPr lang="ru-RU" sz="2400" dirty="0" err="1"/>
              <a:t>и</a:t>
            </a:r>
            <a:r>
              <a:rPr lang="ru-RU" sz="2400" dirty="0" err="1" smtClean="0"/>
              <a:t>нтересите</a:t>
            </a:r>
            <a:r>
              <a:rPr lang="ru-RU" sz="2400" dirty="0" smtClean="0"/>
              <a:t> </a:t>
            </a:r>
            <a:r>
              <a:rPr lang="ru-RU" sz="2400" dirty="0"/>
              <a:t>по управление на </a:t>
            </a:r>
            <a:endParaRPr lang="ru-RU" sz="2400" dirty="0" smtClean="0"/>
          </a:p>
          <a:p>
            <a:pPr marL="45720" indent="0">
              <a:buNone/>
            </a:pPr>
            <a:r>
              <a:rPr lang="ru-RU" sz="2400" dirty="0" err="1"/>
              <a:t>с</a:t>
            </a:r>
            <a:r>
              <a:rPr lang="ru-RU" sz="2400" dirty="0" err="1" smtClean="0"/>
              <a:t>обствеността</a:t>
            </a:r>
            <a:r>
              <a:rPr lang="ru-RU" sz="2400" dirty="0" smtClean="0"/>
              <a:t>  на </a:t>
            </a:r>
            <a:r>
              <a:rPr lang="ru-RU" sz="2400" dirty="0" err="1" smtClean="0"/>
              <a:t>общината</a:t>
            </a:r>
            <a:r>
              <a:rPr lang="ru-RU" sz="2400" dirty="0" smtClean="0"/>
              <a:t> </a:t>
            </a:r>
            <a:r>
              <a:rPr lang="ru-RU" sz="2400" dirty="0"/>
              <a:t>и на директора </a:t>
            </a:r>
            <a:endParaRPr lang="ru-RU" sz="2400" dirty="0" smtClean="0"/>
          </a:p>
          <a:p>
            <a:pPr marL="45720" indent="0">
              <a:buNone/>
            </a:pPr>
            <a:r>
              <a:rPr lang="ru-RU" sz="2400" dirty="0" err="1"/>
              <a:t>т</a:t>
            </a:r>
            <a:r>
              <a:rPr lang="ru-RU" sz="2400" dirty="0" err="1" smtClean="0"/>
              <a:t>рябва</a:t>
            </a:r>
            <a:r>
              <a:rPr lang="ru-RU" sz="2400" dirty="0" smtClean="0"/>
              <a:t> да </a:t>
            </a:r>
            <a:r>
              <a:rPr lang="ru-RU" sz="2400" dirty="0" err="1" smtClean="0"/>
              <a:t>съвпадат</a:t>
            </a:r>
            <a:r>
              <a:rPr lang="ru-RU" sz="2400" dirty="0" smtClean="0"/>
              <a:t>!</a:t>
            </a:r>
          </a:p>
          <a:p>
            <a:pPr marL="45720" indent="0">
              <a:buNone/>
            </a:pPr>
            <a:r>
              <a:rPr lang="ru-RU" sz="2400" i="1" dirty="0"/>
              <a:t> </a:t>
            </a:r>
            <a:r>
              <a:rPr lang="ru-RU" sz="2400" i="1" dirty="0" smtClean="0"/>
              <a:t>        </a:t>
            </a:r>
            <a:r>
              <a:rPr lang="ru-RU" sz="2400" i="1" dirty="0" err="1" smtClean="0"/>
              <a:t>Така</a:t>
            </a:r>
            <a:r>
              <a:rPr lang="ru-RU" sz="2400" i="1" dirty="0" smtClean="0"/>
              <a:t> ли е на практика? 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          </a:t>
            </a:r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193" y="1734207"/>
            <a:ext cx="5401432" cy="460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7504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latin typeface="+mn-lt"/>
              </a:rPr>
              <a:t>Насоки за модернизация на </a:t>
            </a:r>
            <a:r>
              <a:rPr lang="ru-RU" sz="3200" b="1" dirty="0" err="1">
                <a:latin typeface="+mn-lt"/>
              </a:rPr>
              <a:t>физическата</a:t>
            </a:r>
            <a:r>
              <a:rPr lang="ru-RU" sz="3200" b="1" dirty="0">
                <a:latin typeface="+mn-lt"/>
              </a:rPr>
              <a:t> среда </a:t>
            </a:r>
            <a:endParaRPr lang="bg-BG" sz="3200" b="1" dirty="0">
              <a:latin typeface="+mn-lt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143000" y="1732547"/>
            <a:ext cx="9872871" cy="4363453"/>
          </a:xfrm>
        </p:spPr>
        <p:txBody>
          <a:bodyPr/>
          <a:lstStyle/>
          <a:p>
            <a:r>
              <a:rPr lang="ru-RU" dirty="0"/>
              <a:t>1. </a:t>
            </a:r>
            <a:r>
              <a:rPr lang="ru-RU" dirty="0" err="1"/>
              <a:t>Интегрираност</a:t>
            </a:r>
            <a:r>
              <a:rPr lang="ru-RU" dirty="0"/>
              <a:t> и устойчивост на </a:t>
            </a:r>
            <a:r>
              <a:rPr lang="ru-RU" dirty="0" err="1"/>
              <a:t>идеята</a:t>
            </a:r>
            <a:r>
              <a:rPr lang="ru-RU" dirty="0"/>
              <a:t>, </a:t>
            </a:r>
            <a:r>
              <a:rPr lang="ru-RU" dirty="0" err="1"/>
              <a:t>цялостен</a:t>
            </a:r>
            <a:r>
              <a:rPr lang="ru-RU" dirty="0"/>
              <a:t> подход. </a:t>
            </a:r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/>
              <a:t>. </a:t>
            </a:r>
            <a:r>
              <a:rPr lang="ru-RU" dirty="0" err="1"/>
              <a:t>Иновативност</a:t>
            </a:r>
            <a:r>
              <a:rPr lang="ru-RU" dirty="0"/>
              <a:t> на </a:t>
            </a:r>
            <a:r>
              <a:rPr lang="ru-RU" dirty="0" err="1"/>
              <a:t>цялостната</a:t>
            </a:r>
            <a:r>
              <a:rPr lang="ru-RU" dirty="0"/>
              <a:t> концепция и </a:t>
            </a:r>
            <a:r>
              <a:rPr lang="ru-RU" dirty="0" err="1"/>
              <a:t>проектните</a:t>
            </a:r>
            <a:r>
              <a:rPr lang="ru-RU" dirty="0"/>
              <a:t> решения. </a:t>
            </a:r>
            <a:endParaRPr lang="ru-RU" dirty="0" smtClean="0"/>
          </a:p>
          <a:p>
            <a:r>
              <a:rPr lang="ru-RU" dirty="0" smtClean="0"/>
              <a:t>3</a:t>
            </a:r>
            <a:r>
              <a:rPr lang="ru-RU" dirty="0"/>
              <a:t>. </a:t>
            </a:r>
            <a:r>
              <a:rPr lang="ru-RU" dirty="0" err="1"/>
              <a:t>Използване</a:t>
            </a:r>
            <a:r>
              <a:rPr lang="ru-RU" dirty="0"/>
              <a:t> на нови, </a:t>
            </a:r>
            <a:r>
              <a:rPr lang="ru-RU" dirty="0" err="1"/>
              <a:t>ефективни</a:t>
            </a:r>
            <a:r>
              <a:rPr lang="ru-RU" dirty="0"/>
              <a:t> </a:t>
            </a:r>
            <a:r>
              <a:rPr lang="ru-RU" dirty="0" err="1"/>
              <a:t>информационни</a:t>
            </a:r>
            <a:r>
              <a:rPr lang="ru-RU" dirty="0"/>
              <a:t> и </a:t>
            </a:r>
            <a:r>
              <a:rPr lang="ru-RU" dirty="0" err="1"/>
              <a:t>комуникационни</a:t>
            </a:r>
            <a:r>
              <a:rPr lang="ru-RU" dirty="0"/>
              <a:t> технологии за интерактивно образование. </a:t>
            </a:r>
            <a:endParaRPr lang="ru-RU" dirty="0" smtClean="0"/>
          </a:p>
          <a:p>
            <a:r>
              <a:rPr lang="ru-RU" dirty="0" smtClean="0"/>
              <a:t>4</a:t>
            </a:r>
            <a:r>
              <a:rPr lang="ru-RU" dirty="0"/>
              <a:t>. Комфорт на </a:t>
            </a:r>
            <a:r>
              <a:rPr lang="ru-RU" dirty="0" err="1"/>
              <a:t>физическата</a:t>
            </a:r>
            <a:r>
              <a:rPr lang="ru-RU" dirty="0"/>
              <a:t> среда за обучение и </a:t>
            </a:r>
            <a:r>
              <a:rPr lang="ru-RU" dirty="0" err="1"/>
              <a:t>работното</a:t>
            </a:r>
            <a:r>
              <a:rPr lang="ru-RU" dirty="0"/>
              <a:t> </a:t>
            </a:r>
            <a:r>
              <a:rPr lang="ru-RU" dirty="0" err="1"/>
              <a:t>място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5</a:t>
            </a:r>
            <a:r>
              <a:rPr lang="ru-RU" dirty="0"/>
              <a:t>. </a:t>
            </a:r>
            <a:r>
              <a:rPr lang="ru-RU" dirty="0" err="1"/>
              <a:t>Безопасност</a:t>
            </a:r>
            <a:r>
              <a:rPr lang="ru-RU" dirty="0"/>
              <a:t> и </a:t>
            </a:r>
            <a:r>
              <a:rPr lang="ru-RU" dirty="0" err="1"/>
              <a:t>достъпност</a:t>
            </a:r>
            <a:r>
              <a:rPr lang="ru-RU" dirty="0"/>
              <a:t> на </a:t>
            </a:r>
            <a:r>
              <a:rPr lang="ru-RU" dirty="0" err="1"/>
              <a:t>средата</a:t>
            </a:r>
            <a:r>
              <a:rPr lang="ru-RU" dirty="0"/>
              <a:t>, </a:t>
            </a:r>
            <a:r>
              <a:rPr lang="ru-RU" dirty="0" err="1"/>
              <a:t>отговаряща</a:t>
            </a:r>
            <a:r>
              <a:rPr lang="ru-RU" dirty="0"/>
              <a:t> на </a:t>
            </a:r>
            <a:r>
              <a:rPr lang="ru-RU" dirty="0" err="1"/>
              <a:t>действащата</a:t>
            </a:r>
            <a:r>
              <a:rPr lang="ru-RU" dirty="0"/>
              <a:t> нормативна </a:t>
            </a:r>
            <a:r>
              <a:rPr lang="ru-RU" dirty="0" err="1"/>
              <a:t>уредба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6. </a:t>
            </a:r>
            <a:r>
              <a:rPr lang="ru-RU" dirty="0" err="1"/>
              <a:t>Естетизация</a:t>
            </a:r>
            <a:r>
              <a:rPr lang="ru-RU" dirty="0"/>
              <a:t> (</a:t>
            </a:r>
            <a:r>
              <a:rPr lang="ru-RU" dirty="0" err="1"/>
              <a:t>естетическите</a:t>
            </a:r>
            <a:r>
              <a:rPr lang="ru-RU" dirty="0"/>
              <a:t> и </a:t>
            </a:r>
            <a:r>
              <a:rPr lang="ru-RU" dirty="0" err="1"/>
              <a:t>художествените</a:t>
            </a:r>
            <a:r>
              <a:rPr lang="ru-RU" dirty="0"/>
              <a:t> качества) на </a:t>
            </a:r>
            <a:r>
              <a:rPr lang="ru-RU" dirty="0" err="1"/>
              <a:t>физическата</a:t>
            </a:r>
            <a:r>
              <a:rPr lang="ru-RU" dirty="0"/>
              <a:t> среда за </a:t>
            </a:r>
            <a:r>
              <a:rPr lang="ru-RU" dirty="0" err="1"/>
              <a:t>художественото</a:t>
            </a:r>
            <a:r>
              <a:rPr lang="ru-RU" dirty="0"/>
              <a:t> и </a:t>
            </a:r>
            <a:r>
              <a:rPr lang="ru-RU" dirty="0" err="1"/>
              <a:t>естетическото</a:t>
            </a:r>
            <a:r>
              <a:rPr lang="ru-RU" dirty="0"/>
              <a:t> </a:t>
            </a:r>
            <a:r>
              <a:rPr lang="ru-RU" dirty="0" err="1"/>
              <a:t>въздействие</a:t>
            </a:r>
            <a:r>
              <a:rPr lang="ru-RU" dirty="0"/>
              <a:t> на </a:t>
            </a:r>
            <a:r>
              <a:rPr lang="ru-RU" dirty="0" err="1"/>
              <a:t>сградите</a:t>
            </a:r>
            <a:r>
              <a:rPr lang="ru-RU" dirty="0"/>
              <a:t>, </a:t>
            </a:r>
            <a:r>
              <a:rPr lang="ru-RU" dirty="0" err="1"/>
              <a:t>формите</a:t>
            </a:r>
            <a:r>
              <a:rPr lang="ru-RU" dirty="0"/>
              <a:t>, </a:t>
            </a:r>
            <a:r>
              <a:rPr lang="ru-RU" dirty="0" err="1"/>
              <a:t>съоръженията</a:t>
            </a:r>
            <a:r>
              <a:rPr lang="ru-RU" dirty="0"/>
              <a:t> и </a:t>
            </a:r>
            <a:r>
              <a:rPr lang="ru-RU" dirty="0" err="1"/>
              <a:t>елементите</a:t>
            </a:r>
            <a:r>
              <a:rPr lang="ru-RU" dirty="0"/>
              <a:t> за </a:t>
            </a:r>
            <a:r>
              <a:rPr lang="ru-RU" dirty="0" err="1"/>
              <a:t>привличането</a:t>
            </a:r>
            <a:r>
              <a:rPr lang="ru-RU" dirty="0"/>
              <a:t> и </a:t>
            </a:r>
            <a:r>
              <a:rPr lang="ru-RU" dirty="0" err="1"/>
              <a:t>задържането</a:t>
            </a:r>
            <a:r>
              <a:rPr lang="ru-RU" dirty="0"/>
              <a:t> на </a:t>
            </a:r>
            <a:r>
              <a:rPr lang="ru-RU" dirty="0" err="1"/>
              <a:t>децата</a:t>
            </a:r>
            <a:r>
              <a:rPr lang="ru-RU" dirty="0"/>
              <a:t> в </a:t>
            </a:r>
            <a:r>
              <a:rPr lang="ru-RU" dirty="0" err="1"/>
              <a:t>училищната</a:t>
            </a:r>
            <a:r>
              <a:rPr lang="ru-RU" dirty="0"/>
              <a:t> </a:t>
            </a:r>
            <a:r>
              <a:rPr lang="ru-RU" dirty="0" smtClean="0"/>
              <a:t>среда.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3483464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latin typeface="+mn-lt"/>
              </a:rPr>
              <a:t>Практически </a:t>
            </a:r>
            <a:r>
              <a:rPr lang="ru-RU" sz="3200" b="1" dirty="0" err="1">
                <a:latin typeface="+mn-lt"/>
              </a:rPr>
              <a:t>стъпки</a:t>
            </a:r>
            <a:r>
              <a:rPr lang="ru-RU" sz="3200" b="1" dirty="0">
                <a:latin typeface="+mn-lt"/>
              </a:rPr>
              <a:t> за </a:t>
            </a:r>
            <a:r>
              <a:rPr lang="ru-RU" sz="3200" b="1" dirty="0" err="1">
                <a:latin typeface="+mn-lt"/>
              </a:rPr>
              <a:t>по-ефективно</a:t>
            </a:r>
            <a:r>
              <a:rPr lang="ru-RU" sz="3200" b="1" dirty="0">
                <a:latin typeface="+mn-lt"/>
              </a:rPr>
              <a:t> управление на </a:t>
            </a:r>
            <a:r>
              <a:rPr lang="ru-RU" sz="3200" b="1" dirty="0" err="1" smtClean="0">
                <a:latin typeface="+mn-lt"/>
              </a:rPr>
              <a:t>собствеността</a:t>
            </a:r>
            <a:r>
              <a:rPr lang="ru-RU" sz="3200" b="1" dirty="0" smtClean="0">
                <a:latin typeface="+mn-lt"/>
              </a:rPr>
              <a:t> от </a:t>
            </a:r>
            <a:r>
              <a:rPr lang="ru-RU" sz="3200" b="1" dirty="0" err="1" smtClean="0">
                <a:latin typeface="+mn-lt"/>
              </a:rPr>
              <a:t>образователните</a:t>
            </a:r>
            <a:r>
              <a:rPr lang="ru-RU" sz="3200" b="1" dirty="0" smtClean="0">
                <a:latin typeface="+mn-lt"/>
              </a:rPr>
              <a:t> институции</a:t>
            </a:r>
            <a:r>
              <a:rPr lang="ru-RU" sz="3200" dirty="0">
                <a:latin typeface="+mn-lt"/>
              </a:rPr>
              <a:t/>
            </a:r>
            <a:br>
              <a:rPr lang="ru-RU" sz="3200" dirty="0">
                <a:latin typeface="+mn-lt"/>
              </a:rPr>
            </a:br>
            <a:endParaRPr lang="bg-BG" sz="3200" dirty="0">
              <a:latin typeface="+mn-lt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143000" y="2057399"/>
            <a:ext cx="10334297" cy="445375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 </a:t>
            </a:r>
            <a:r>
              <a:rPr lang="ru-RU" sz="2400" dirty="0" smtClean="0"/>
              <a:t>Реализиране </a:t>
            </a:r>
            <a:r>
              <a:rPr lang="ru-RU" sz="2400" dirty="0"/>
              <a:t>на </a:t>
            </a:r>
            <a:r>
              <a:rPr lang="ru-RU" sz="2400" dirty="0" err="1"/>
              <a:t>проекти</a:t>
            </a:r>
            <a:r>
              <a:rPr lang="ru-RU" sz="2400" dirty="0"/>
              <a:t> </a:t>
            </a:r>
            <a:r>
              <a:rPr lang="ru-RU" sz="2400" dirty="0" smtClean="0"/>
              <a:t>за </a:t>
            </a:r>
            <a:r>
              <a:rPr lang="ru-RU" sz="2400" dirty="0" err="1"/>
              <a:t>енергийна</a:t>
            </a:r>
            <a:r>
              <a:rPr lang="ru-RU" sz="2400" dirty="0"/>
              <a:t> </a:t>
            </a:r>
            <a:r>
              <a:rPr lang="ru-RU" sz="2400" dirty="0" err="1"/>
              <a:t>ефективност</a:t>
            </a:r>
            <a:r>
              <a:rPr lang="ru-RU" sz="2400" dirty="0" smtClean="0"/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 </a:t>
            </a:r>
            <a:r>
              <a:rPr lang="ru-RU" sz="2400" dirty="0" err="1" smtClean="0"/>
              <a:t>Закупуване</a:t>
            </a:r>
            <a:r>
              <a:rPr lang="ru-RU" sz="2400" dirty="0" smtClean="0"/>
              <a:t> </a:t>
            </a:r>
            <a:r>
              <a:rPr lang="ru-RU" sz="2400" dirty="0"/>
              <a:t>на </a:t>
            </a:r>
            <a:r>
              <a:rPr lang="ru-RU" sz="2400" dirty="0" err="1"/>
              <a:t>енергоспестяваща</a:t>
            </a:r>
            <a:r>
              <a:rPr lang="ru-RU" sz="2400" dirty="0"/>
              <a:t> техника и </a:t>
            </a:r>
            <a:r>
              <a:rPr lang="ru-RU" sz="2400" dirty="0" err="1"/>
              <a:t>оборудване</a:t>
            </a:r>
            <a:r>
              <a:rPr lang="ru-RU" sz="2400" dirty="0" smtClean="0"/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 Подобряване отоплеността и осветеността на сградите;</a:t>
            </a:r>
            <a:endParaRPr lang="ru-RU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 </a:t>
            </a:r>
            <a:r>
              <a:rPr lang="ru-RU" sz="2400" dirty="0" err="1" smtClean="0"/>
              <a:t>Обновяване</a:t>
            </a:r>
            <a:r>
              <a:rPr lang="ru-RU" sz="2400" dirty="0" smtClean="0"/>
              <a:t> </a:t>
            </a:r>
            <a:r>
              <a:rPr lang="ru-RU" sz="2400" dirty="0"/>
              <a:t>на </a:t>
            </a:r>
            <a:r>
              <a:rPr lang="ru-RU" sz="2400" dirty="0" err="1"/>
              <a:t>санитарните</a:t>
            </a:r>
            <a:r>
              <a:rPr lang="ru-RU" sz="2400" dirty="0"/>
              <a:t> </a:t>
            </a:r>
            <a:r>
              <a:rPr lang="ru-RU" sz="2400" dirty="0" err="1"/>
              <a:t>възли</a:t>
            </a:r>
            <a:r>
              <a:rPr lang="ru-RU" sz="2400" dirty="0"/>
              <a:t> и </a:t>
            </a:r>
            <a:r>
              <a:rPr lang="ru-RU" sz="2400" dirty="0" err="1"/>
              <a:t>кухненските</a:t>
            </a:r>
            <a:r>
              <a:rPr lang="ru-RU" sz="2400" dirty="0"/>
              <a:t> </a:t>
            </a:r>
            <a:r>
              <a:rPr lang="ru-RU" sz="2400" dirty="0" err="1"/>
              <a:t>блокове</a:t>
            </a:r>
            <a:r>
              <a:rPr lang="ru-RU" sz="2400" dirty="0"/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 Закупуване </a:t>
            </a:r>
            <a:r>
              <a:rPr lang="ru-RU" sz="2400" dirty="0"/>
              <a:t>на </a:t>
            </a:r>
            <a:r>
              <a:rPr lang="ru-RU" sz="2400" dirty="0" err="1"/>
              <a:t>енергоспестяваща</a:t>
            </a:r>
            <a:r>
              <a:rPr lang="ru-RU" sz="2400" dirty="0"/>
              <a:t> техника и </a:t>
            </a:r>
            <a:r>
              <a:rPr lang="ru-RU" sz="2400" dirty="0" err="1"/>
              <a:t>оборудване</a:t>
            </a:r>
            <a:r>
              <a:rPr lang="ru-RU" sz="2400" dirty="0" smtClean="0"/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 </a:t>
            </a:r>
            <a:r>
              <a:rPr lang="ru-RU" sz="2400" dirty="0" err="1" smtClean="0"/>
              <a:t>Застраховане</a:t>
            </a:r>
            <a:r>
              <a:rPr lang="ru-RU" sz="2400" dirty="0" smtClean="0"/>
              <a:t>;</a:t>
            </a:r>
            <a:endParaRPr lang="ru-RU" sz="2400" dirty="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2400" dirty="0" smtClean="0"/>
              <a:t> </a:t>
            </a:r>
            <a:r>
              <a:rPr lang="ru-RU" sz="2400" dirty="0" err="1" smtClean="0"/>
              <a:t>Разпореждане</a:t>
            </a:r>
            <a:r>
              <a:rPr lang="ru-RU" sz="2400" dirty="0" smtClean="0"/>
              <a:t> </a:t>
            </a:r>
            <a:r>
              <a:rPr lang="ru-RU" sz="2400" dirty="0"/>
              <a:t>с </a:t>
            </a:r>
            <a:r>
              <a:rPr lang="ru-RU" sz="2400" dirty="0" err="1"/>
              <a:t>предоставената</a:t>
            </a:r>
            <a:r>
              <a:rPr lang="ru-RU" sz="2400" dirty="0"/>
              <a:t> за управление </a:t>
            </a:r>
            <a:r>
              <a:rPr lang="ru-RU" sz="2400" dirty="0" err="1" smtClean="0"/>
              <a:t>собственост</a:t>
            </a:r>
            <a:r>
              <a:rPr lang="ru-RU" sz="2400" dirty="0" smtClean="0"/>
              <a:t> и </a:t>
            </a:r>
            <a:r>
              <a:rPr lang="ru-RU" sz="2400" dirty="0" err="1" smtClean="0"/>
              <a:t>реализиране</a:t>
            </a:r>
            <a:r>
              <a:rPr lang="ru-RU" sz="2400" dirty="0" smtClean="0"/>
              <a:t> на </a:t>
            </a:r>
            <a:r>
              <a:rPr lang="ru-RU" sz="2400" dirty="0" err="1" smtClean="0"/>
              <a:t>собствени</a:t>
            </a:r>
            <a:r>
              <a:rPr lang="ru-RU" sz="2400" dirty="0" smtClean="0"/>
              <a:t> приходи.</a:t>
            </a:r>
            <a:endParaRPr lang="ru-RU" sz="2400" dirty="0"/>
          </a:p>
          <a:p>
            <a:pPr marL="45720" indent="0">
              <a:buNone/>
            </a:pP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xmlns="" val="83888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200" b="1" dirty="0" smtClean="0">
                <a:latin typeface="+mn-lt"/>
              </a:rPr>
              <a:t>Въпрос за дискусия</a:t>
            </a:r>
            <a:endParaRPr lang="bg-BG" sz="3200" b="1" dirty="0">
              <a:latin typeface="+mn-lt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143000" y="1625600"/>
            <a:ext cx="10062029" cy="44704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bg-BG" sz="2400" i="1" dirty="0" smtClean="0"/>
              <a:t>Как могат да се осигурят достатъчно средства за развитие и модернизиране на материалната база 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bg-BG" sz="2400" i="1" dirty="0" smtClean="0"/>
              <a:t>  на образователните институции?</a:t>
            </a:r>
          </a:p>
          <a:p>
            <a:pPr>
              <a:lnSpc>
                <a:spcPct val="150000"/>
              </a:lnSpc>
            </a:pPr>
            <a:r>
              <a:rPr lang="bg-BG" sz="2400" i="1" dirty="0" smtClean="0"/>
              <a:t>Дайте примери! </a:t>
            </a:r>
          </a:p>
          <a:p>
            <a:pPr>
              <a:lnSpc>
                <a:spcPct val="150000"/>
              </a:lnSpc>
            </a:pPr>
            <a:r>
              <a:rPr lang="bg-BG" sz="2400" i="1" dirty="0" smtClean="0"/>
              <a:t>Споделете добри практики </a:t>
            </a:r>
          </a:p>
          <a:p>
            <a:pPr marL="45720" indent="0">
              <a:buNone/>
            </a:pPr>
            <a:endParaRPr lang="bg-BG" sz="2400" i="1" dirty="0" smtClean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8814" y="2837794"/>
            <a:ext cx="4840014" cy="269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222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143000" y="429718"/>
            <a:ext cx="9875520" cy="1356360"/>
          </a:xfrm>
        </p:spPr>
        <p:txBody>
          <a:bodyPr>
            <a:normAutofit fontScale="90000"/>
          </a:bodyPr>
          <a:lstStyle/>
          <a:p>
            <a:pPr algn="ctr"/>
            <a:r>
              <a:rPr lang="bg-BG" sz="3200" b="1" dirty="0" smtClean="0">
                <a:latin typeface="+mn-lt"/>
              </a:rPr>
              <a:t/>
            </a:r>
            <a:br>
              <a:rPr lang="bg-BG" sz="3200" b="1" dirty="0" smtClean="0">
                <a:latin typeface="+mn-lt"/>
              </a:rPr>
            </a:br>
            <a:r>
              <a:rPr lang="bg-BG" sz="3100" b="1" dirty="0" smtClean="0">
                <a:solidFill>
                  <a:srgbClr val="FF0000"/>
                </a:solidFill>
                <a:latin typeface="+mn-lt"/>
              </a:rPr>
              <a:t>Възможни </a:t>
            </a:r>
            <a:r>
              <a:rPr lang="bg-BG" sz="3100" b="1" dirty="0">
                <a:solidFill>
                  <a:srgbClr val="FF0000"/>
                </a:solidFill>
                <a:latin typeface="+mn-lt"/>
              </a:rPr>
              <a:t>източници за </a:t>
            </a:r>
            <a:r>
              <a:rPr lang="bg-BG" sz="3100" b="1" dirty="0" smtClean="0">
                <a:solidFill>
                  <a:srgbClr val="FF0000"/>
                </a:solidFill>
                <a:latin typeface="+mn-lt"/>
              </a:rPr>
              <a:t>финансиране за </a:t>
            </a:r>
            <a:br>
              <a:rPr lang="bg-BG" sz="3100" b="1" dirty="0" smtClean="0">
                <a:solidFill>
                  <a:srgbClr val="FF0000"/>
                </a:solidFill>
                <a:latin typeface="+mn-lt"/>
              </a:rPr>
            </a:br>
            <a:r>
              <a:rPr lang="bg-BG" sz="3100" b="1" dirty="0" smtClean="0">
                <a:solidFill>
                  <a:srgbClr val="FF0000"/>
                </a:solidFill>
                <a:latin typeface="+mn-lt"/>
              </a:rPr>
              <a:t>подобряване на физическата среда</a:t>
            </a:r>
            <a:r>
              <a:rPr lang="bg-BG" sz="3100" dirty="0">
                <a:solidFill>
                  <a:srgbClr val="FF0000"/>
                </a:solidFill>
                <a:latin typeface="+mn-lt"/>
              </a:rPr>
              <a:t/>
            </a:r>
            <a:br>
              <a:rPr lang="bg-BG" sz="3100" dirty="0">
                <a:solidFill>
                  <a:srgbClr val="FF0000"/>
                </a:solidFill>
                <a:latin typeface="+mn-lt"/>
              </a:rPr>
            </a:br>
            <a:endParaRPr lang="bg-BG" sz="31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794480" y="1828800"/>
            <a:ext cx="10399038" cy="4267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600" dirty="0"/>
              <a:t>Държавен бюджет (</a:t>
            </a:r>
            <a:r>
              <a:rPr lang="ru-RU" sz="2600" dirty="0" smtClean="0"/>
              <a:t>вкл. целеви </a:t>
            </a:r>
            <a:r>
              <a:rPr lang="ru-RU" sz="2600" dirty="0" smtClean="0"/>
              <a:t>средства и средства по Н</a:t>
            </a:r>
            <a:r>
              <a:rPr lang="bg-BG" sz="2600" dirty="0" err="1" smtClean="0"/>
              <a:t>ационални</a:t>
            </a:r>
            <a:r>
              <a:rPr lang="bg-BG" sz="2600" dirty="0" smtClean="0"/>
              <a:t> </a:t>
            </a:r>
            <a:r>
              <a:rPr lang="ru-RU" sz="2600" dirty="0" err="1" smtClean="0"/>
              <a:t>програми</a:t>
            </a:r>
            <a:r>
              <a:rPr lang="ru-RU" sz="2600" dirty="0" smtClean="0"/>
              <a:t> </a:t>
            </a:r>
            <a:r>
              <a:rPr lang="ru-RU" sz="2600" dirty="0"/>
              <a:t>за развитие </a:t>
            </a:r>
            <a:r>
              <a:rPr lang="ru-RU" sz="2600" dirty="0" smtClean="0"/>
              <a:t>на </a:t>
            </a:r>
            <a:r>
              <a:rPr lang="ru-RU" sz="2600" dirty="0" err="1" smtClean="0"/>
              <a:t>образованието</a:t>
            </a:r>
            <a:r>
              <a:rPr lang="ru-RU" sz="2600" dirty="0"/>
              <a:t>)  </a:t>
            </a:r>
            <a:endParaRPr lang="ru-RU" sz="2600" dirty="0" smtClean="0"/>
          </a:p>
          <a:p>
            <a:r>
              <a:rPr lang="ru-RU" sz="2600" dirty="0" smtClean="0"/>
              <a:t>Бюджет </a:t>
            </a:r>
            <a:r>
              <a:rPr lang="ru-RU" sz="2600" dirty="0"/>
              <a:t>на </a:t>
            </a:r>
            <a:r>
              <a:rPr lang="ru-RU" sz="2600" dirty="0" smtClean="0"/>
              <a:t>общините</a:t>
            </a:r>
            <a:endParaRPr lang="ru-RU" sz="2600" dirty="0" smtClean="0"/>
          </a:p>
          <a:p>
            <a:pPr>
              <a:lnSpc>
                <a:spcPct val="150000"/>
              </a:lnSpc>
            </a:pPr>
            <a:r>
              <a:rPr lang="ru-RU" sz="2600" dirty="0">
                <a:solidFill>
                  <a:srgbClr val="FF0000"/>
                </a:solidFill>
              </a:rPr>
              <a:t>Национален план за </a:t>
            </a:r>
            <a:r>
              <a:rPr lang="ru-RU" sz="2600" dirty="0" err="1">
                <a:solidFill>
                  <a:srgbClr val="FF0000"/>
                </a:solidFill>
              </a:rPr>
              <a:t>възстановяване</a:t>
            </a:r>
            <a:r>
              <a:rPr lang="ru-RU" sz="2600" dirty="0">
                <a:solidFill>
                  <a:srgbClr val="FF0000"/>
                </a:solidFill>
              </a:rPr>
              <a:t> и </a:t>
            </a:r>
            <a:r>
              <a:rPr lang="ru-RU" sz="2600" dirty="0" err="1">
                <a:solidFill>
                  <a:srgbClr val="FF0000"/>
                </a:solidFill>
              </a:rPr>
              <a:t>устойчивост</a:t>
            </a:r>
            <a:r>
              <a:rPr lang="ru-RU" sz="2600" dirty="0">
                <a:solidFill>
                  <a:srgbClr val="FF0000"/>
                </a:solidFill>
              </a:rPr>
              <a:t> (НПВУ) </a:t>
            </a:r>
            <a:endParaRPr lang="ru-RU" sz="26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600" dirty="0" err="1" smtClean="0">
                <a:solidFill>
                  <a:srgbClr val="FF0000"/>
                </a:solidFill>
              </a:rPr>
              <a:t>Програма</a:t>
            </a:r>
            <a:r>
              <a:rPr lang="ru-RU" sz="2600" dirty="0" smtClean="0">
                <a:solidFill>
                  <a:srgbClr val="FF0000"/>
                </a:solidFill>
              </a:rPr>
              <a:t> </a:t>
            </a:r>
            <a:r>
              <a:rPr lang="ru-RU" sz="2600" dirty="0">
                <a:solidFill>
                  <a:srgbClr val="FF0000"/>
                </a:solidFill>
              </a:rPr>
              <a:t>„Развитие на </a:t>
            </a:r>
            <a:r>
              <a:rPr lang="ru-RU" sz="2600" dirty="0" err="1">
                <a:solidFill>
                  <a:srgbClr val="FF0000"/>
                </a:solidFill>
              </a:rPr>
              <a:t>регионите</a:t>
            </a:r>
            <a:r>
              <a:rPr lang="ru-RU" sz="2600" dirty="0">
                <a:solidFill>
                  <a:srgbClr val="FF0000"/>
                </a:solidFill>
              </a:rPr>
              <a:t>“ </a:t>
            </a:r>
            <a:r>
              <a:rPr lang="ru-RU" sz="2600" dirty="0" smtClean="0">
                <a:solidFill>
                  <a:srgbClr val="FF0000"/>
                </a:solidFill>
              </a:rPr>
              <a:t>2021–</a:t>
            </a:r>
            <a:r>
              <a:rPr lang="en-US" sz="2600" dirty="0" smtClean="0">
                <a:solidFill>
                  <a:srgbClr val="FF0000"/>
                </a:solidFill>
              </a:rPr>
              <a:t>20</a:t>
            </a:r>
            <a:r>
              <a:rPr lang="ru-RU" sz="2600" dirty="0" smtClean="0">
                <a:solidFill>
                  <a:srgbClr val="FF0000"/>
                </a:solidFill>
              </a:rPr>
              <a:t>27</a:t>
            </a:r>
            <a:endParaRPr lang="ru-RU" sz="26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600" dirty="0" smtClean="0">
                <a:solidFill>
                  <a:srgbClr val="FF0000"/>
                </a:solidFill>
              </a:rPr>
              <a:t>Програма за </a:t>
            </a:r>
            <a:r>
              <a:rPr lang="ru-RU" sz="2600" dirty="0">
                <a:solidFill>
                  <a:srgbClr val="FF0000"/>
                </a:solidFill>
              </a:rPr>
              <a:t>развитие на селските райони </a:t>
            </a:r>
            <a:r>
              <a:rPr lang="ru-RU" sz="2600" dirty="0" smtClean="0">
                <a:solidFill>
                  <a:srgbClr val="FF0000"/>
                </a:solidFill>
              </a:rPr>
              <a:t>(ПРСР 2021 </a:t>
            </a:r>
            <a:r>
              <a:rPr lang="ru-RU" sz="2600" dirty="0">
                <a:solidFill>
                  <a:srgbClr val="FF0000"/>
                </a:solidFill>
              </a:rPr>
              <a:t>– </a:t>
            </a:r>
            <a:r>
              <a:rPr lang="ru-RU" sz="2600" dirty="0" smtClean="0">
                <a:solidFill>
                  <a:srgbClr val="FF0000"/>
                </a:solidFill>
              </a:rPr>
              <a:t>2027</a:t>
            </a:r>
            <a:r>
              <a:rPr lang="ru-RU" sz="2600" dirty="0" smtClean="0">
                <a:solidFill>
                  <a:srgbClr val="FF0000"/>
                </a:solidFill>
              </a:rPr>
              <a:t>)</a:t>
            </a:r>
            <a:endParaRPr lang="ru-RU" sz="2600" dirty="0" smtClean="0">
              <a:solidFill>
                <a:srgbClr val="FF0000"/>
              </a:solidFill>
            </a:endParaRPr>
          </a:p>
          <a:p>
            <a:endParaRPr lang="bg-BG" dirty="0"/>
          </a:p>
        </p:txBody>
      </p:sp>
      <p:sp>
        <p:nvSpPr>
          <p:cNvPr id="4" name="Правоъгълник 3"/>
          <p:cNvSpPr/>
          <p:nvPr/>
        </p:nvSpPr>
        <p:spPr>
          <a:xfrm>
            <a:off x="5952371" y="3244334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/>
              <a:t>„</a:t>
            </a:r>
          </a:p>
        </p:txBody>
      </p:sp>
    </p:spTree>
    <p:extLst>
      <p:ext uri="{BB962C8B-B14F-4D97-AF65-F5344CB8AC3E}">
        <p14:creationId xmlns:p14="http://schemas.microsoft.com/office/powerpoint/2010/main" xmlns="" val="1731987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0543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+mn-lt"/>
              </a:rPr>
              <a:t/>
            </a:r>
            <a:br>
              <a:rPr lang="ru-RU" sz="3200" b="1" dirty="0" smtClean="0">
                <a:latin typeface="+mn-lt"/>
              </a:rPr>
            </a:br>
            <a:r>
              <a:rPr lang="ru-RU" sz="3200" b="1" dirty="0">
                <a:latin typeface="+mn-lt"/>
              </a:rPr>
              <a:t/>
            </a:r>
            <a:br>
              <a:rPr lang="ru-RU" sz="3200" b="1" dirty="0">
                <a:latin typeface="+mn-lt"/>
              </a:rPr>
            </a:br>
            <a:r>
              <a:rPr lang="ru-RU" sz="2700" b="1" dirty="0" smtClean="0">
                <a:solidFill>
                  <a:srgbClr val="FF0000"/>
                </a:solidFill>
                <a:latin typeface="+mn-lt"/>
              </a:rPr>
              <a:t>ВЪЗМОЖНОСТИ </a:t>
            </a:r>
            <a:r>
              <a:rPr lang="ru-RU" sz="2700" b="1" dirty="0">
                <a:solidFill>
                  <a:srgbClr val="FF0000"/>
                </a:solidFill>
                <a:latin typeface="+mn-lt"/>
              </a:rPr>
              <a:t>ЗА ФИНАНСИРАНЕ  ПО  МЕХАНИЗМА ЗА ВЪЗСТАНОВЯВАНЕ И УСТОЙЧИВОСТ (REACT-EU) </a:t>
            </a:r>
            <a:br>
              <a:rPr lang="ru-RU" sz="2700" b="1" dirty="0">
                <a:solidFill>
                  <a:srgbClr val="FF0000"/>
                </a:solidFill>
                <a:latin typeface="+mn-lt"/>
              </a:rPr>
            </a:br>
            <a:r>
              <a:rPr lang="bg-BG" sz="3200" b="1" dirty="0" smtClean="0">
                <a:latin typeface="+mn-lt"/>
              </a:rPr>
              <a:t/>
            </a:r>
            <a:br>
              <a:rPr lang="bg-BG" sz="3200" b="1" dirty="0" smtClean="0">
                <a:latin typeface="+mn-lt"/>
              </a:rPr>
            </a:br>
            <a:r>
              <a:rPr lang="bg-BG" sz="3200" dirty="0">
                <a:latin typeface="+mn-lt"/>
              </a:rPr>
              <a:t/>
            </a:r>
            <a:br>
              <a:rPr lang="bg-BG" sz="3200" dirty="0">
                <a:latin typeface="+mn-lt"/>
              </a:rPr>
            </a:br>
            <a:endParaRPr lang="bg-BG" sz="3200" dirty="0">
              <a:latin typeface="+mn-lt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39645" y="1387365"/>
            <a:ext cx="8724276" cy="4708635"/>
          </a:xfrm>
        </p:spPr>
        <p:txBody>
          <a:bodyPr>
            <a:normAutofit/>
          </a:bodyPr>
          <a:lstStyle/>
          <a:p>
            <a:pPr marL="45720" indent="0" algn="ctr">
              <a:lnSpc>
                <a:spcPct val="150000"/>
              </a:lnSpc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З</a:t>
            </a:r>
            <a:r>
              <a:rPr lang="ru-RU" sz="2400" dirty="0" smtClean="0">
                <a:solidFill>
                  <a:srgbClr val="FF0000"/>
                </a:solidFill>
              </a:rPr>
              <a:t>а преодоляване на социално-икономическите последици от </a:t>
            </a:r>
            <a:r>
              <a:rPr lang="ru-RU" sz="2400" dirty="0">
                <a:solidFill>
                  <a:srgbClr val="FF0000"/>
                </a:solidFill>
              </a:rPr>
              <a:t>COVID-19 </a:t>
            </a:r>
          </a:p>
          <a:p>
            <a:pPr marL="45720" lvl="0" indent="0">
              <a:lnSpc>
                <a:spcPct val="100000"/>
              </a:lnSpc>
              <a:buClr>
                <a:srgbClr val="549E39"/>
              </a:buClr>
              <a:buNone/>
            </a:pPr>
            <a:r>
              <a:rPr lang="bg-BG" sz="2500" b="1" dirty="0" smtClean="0">
                <a:solidFill>
                  <a:srgbClr val="FF0000"/>
                </a:solidFill>
              </a:rPr>
              <a:t>Национален план за възстановяване</a:t>
            </a:r>
            <a:r>
              <a:rPr lang="en-US" sz="2500" b="1" dirty="0" smtClean="0">
                <a:solidFill>
                  <a:srgbClr val="FF0000"/>
                </a:solidFill>
              </a:rPr>
              <a:t> </a:t>
            </a:r>
            <a:r>
              <a:rPr lang="bg-BG" sz="2500" b="1" dirty="0" smtClean="0">
                <a:solidFill>
                  <a:srgbClr val="FF0000"/>
                </a:solidFill>
              </a:rPr>
              <a:t>и устойчивост на РБ </a:t>
            </a:r>
            <a:endParaRPr lang="ru-RU" sz="2500" b="1" dirty="0" smtClean="0"/>
          </a:p>
          <a:p>
            <a:pPr marL="45720" lvl="0" indent="0">
              <a:lnSpc>
                <a:spcPct val="100000"/>
              </a:lnSpc>
              <a:buClr>
                <a:srgbClr val="549E39"/>
              </a:buClr>
              <a:buNone/>
            </a:pPr>
            <a:r>
              <a:rPr lang="ru-RU" sz="2500" b="1" u="sng" dirty="0" smtClean="0">
                <a:solidFill>
                  <a:srgbClr val="FF0000"/>
                </a:solidFill>
              </a:rPr>
              <a:t>Ц</a:t>
            </a:r>
            <a:r>
              <a:rPr lang="ru-RU" sz="2500" b="1" u="sng" dirty="0" smtClean="0">
                <a:solidFill>
                  <a:srgbClr val="FF0000"/>
                </a:solidFill>
              </a:rPr>
              <a:t>ЕЛТА Е</a:t>
            </a:r>
            <a:r>
              <a:rPr lang="ru-RU" sz="2500" b="1" dirty="0" smtClean="0">
                <a:solidFill>
                  <a:srgbClr val="FF0000"/>
                </a:solidFill>
              </a:rPr>
              <a:t>: </a:t>
            </a:r>
            <a:r>
              <a:rPr lang="ru-RU" sz="2500" b="1" dirty="0" smtClean="0">
                <a:solidFill>
                  <a:srgbClr val="FF0000"/>
                </a:solidFill>
              </a:rPr>
              <a:t>получаване </a:t>
            </a:r>
            <a:r>
              <a:rPr lang="ru-RU" sz="2500" b="1" dirty="0">
                <a:solidFill>
                  <a:srgbClr val="FF0000"/>
                </a:solidFill>
              </a:rPr>
              <a:t>на европейски пари </a:t>
            </a:r>
            <a:r>
              <a:rPr lang="ru-RU" sz="2500" b="1" dirty="0" smtClean="0">
                <a:solidFill>
                  <a:srgbClr val="FF0000"/>
                </a:solidFill>
              </a:rPr>
              <a:t>срещу </a:t>
            </a:r>
            <a:r>
              <a:rPr lang="ru-RU" sz="2500" b="1" dirty="0">
                <a:solidFill>
                  <a:srgbClr val="FF0000"/>
                </a:solidFill>
              </a:rPr>
              <a:t>постигане на цели и резултати, </a:t>
            </a:r>
            <a:r>
              <a:rPr lang="ru-RU" sz="2500" b="1" dirty="0" smtClean="0">
                <a:solidFill>
                  <a:srgbClr val="FF0000"/>
                </a:solidFill>
              </a:rPr>
              <a:t>т</a:t>
            </a:r>
            <a:r>
              <a:rPr lang="ru-RU" sz="2500" b="1" dirty="0">
                <a:solidFill>
                  <a:srgbClr val="FF0000"/>
                </a:solidFill>
              </a:rPr>
              <a:t>. е. </a:t>
            </a:r>
            <a:r>
              <a:rPr lang="ru-RU" sz="2500" b="1" dirty="0" smtClean="0">
                <a:solidFill>
                  <a:srgbClr val="FF0000"/>
                </a:solidFill>
              </a:rPr>
              <a:t>"</a:t>
            </a:r>
            <a:r>
              <a:rPr lang="ru-RU" sz="2500" b="1" i="1" dirty="0">
                <a:solidFill>
                  <a:srgbClr val="FF0000"/>
                </a:solidFill>
              </a:rPr>
              <a:t>ПАРИ СРЕЩУ РЕФОРМИ</a:t>
            </a:r>
            <a:r>
              <a:rPr lang="en-US" sz="2500" b="1" dirty="0">
                <a:solidFill>
                  <a:srgbClr val="FF0000"/>
                </a:solidFill>
              </a:rPr>
              <a:t>”</a:t>
            </a:r>
            <a:endParaRPr lang="bg-BG" sz="2500" b="1" dirty="0">
              <a:solidFill>
                <a:srgbClr val="FF0000"/>
              </a:solidFill>
            </a:endParaRPr>
          </a:p>
          <a:p>
            <a:endParaRPr lang="bg-BG" dirty="0"/>
          </a:p>
        </p:txBody>
      </p:sp>
      <p:sp>
        <p:nvSpPr>
          <p:cNvPr id="4" name="Правоъгълник 3"/>
          <p:cNvSpPr/>
          <p:nvPr/>
        </p:nvSpPr>
        <p:spPr>
          <a:xfrm>
            <a:off x="5952371" y="3244334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/>
              <a:t>„</a:t>
            </a: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4332" y="3314575"/>
            <a:ext cx="2763187" cy="262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383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19528" y="599090"/>
            <a:ext cx="11017770" cy="1004858"/>
          </a:xfrm>
        </p:spPr>
        <p:txBody>
          <a:bodyPr>
            <a:noAutofit/>
          </a:bodyPr>
          <a:lstStyle/>
          <a:p>
            <a:pPr marL="45720" lvl="0" algn="ctr">
              <a:lnSpc>
                <a:spcPct val="100000"/>
              </a:lnSpc>
              <a:spcBef>
                <a:spcPts val="1400"/>
              </a:spcBef>
              <a:buClr>
                <a:srgbClr val="549E39"/>
              </a:buClr>
              <a:buSzPct val="80000"/>
            </a:pPr>
            <a:r>
              <a:rPr lang="bg-BG" sz="2400" b="1" dirty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  <a:t>НАЦИОНАЛЕН ПЛАН ЗА ВЪЗСТАНОВЯВАНЕ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  <a:t> </a:t>
            </a:r>
            <a:r>
              <a:rPr lang="bg-BG" sz="2400" b="1" dirty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  <a:t>И УСТОЙЧИВОСТ (НПВУ)</a:t>
            </a:r>
            <a:br>
              <a:rPr lang="bg-BG" sz="2400" b="1" dirty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</a:br>
            <a:r>
              <a:rPr lang="bg-BG" sz="2400" b="1" dirty="0" smtClean="0">
                <a:latin typeface="+mn-lt"/>
              </a:rPr>
              <a:t/>
            </a:r>
            <a:br>
              <a:rPr lang="bg-BG" sz="2400" b="1" dirty="0" smtClean="0">
                <a:latin typeface="+mn-lt"/>
              </a:rPr>
            </a:br>
            <a:endParaRPr lang="bg-BG" sz="2400" dirty="0">
              <a:latin typeface="+mn-lt"/>
            </a:endParaRP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idx="1"/>
          </p:nvPr>
        </p:nvSpPr>
        <p:spPr>
          <a:xfrm>
            <a:off x="520262" y="1355834"/>
            <a:ext cx="11177752" cy="4740166"/>
          </a:xfrm>
        </p:spPr>
        <p:txBody>
          <a:bodyPr/>
          <a:lstStyle/>
          <a:p>
            <a:pPr marL="45720" lvl="0" indent="0">
              <a:lnSpc>
                <a:spcPct val="100000"/>
              </a:lnSpc>
              <a:buClr>
                <a:srgbClr val="549E39"/>
              </a:buCl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П</a:t>
            </a:r>
            <a:r>
              <a:rPr lang="ru-RU" sz="2400" b="1" dirty="0" smtClean="0">
                <a:solidFill>
                  <a:srgbClr val="FF0000"/>
                </a:solidFill>
              </a:rPr>
              <a:t>ЛАНЪТ </a:t>
            </a:r>
            <a:r>
              <a:rPr lang="ru-RU" sz="2400" b="1" dirty="0" smtClean="0">
                <a:solidFill>
                  <a:srgbClr val="FF0000"/>
                </a:solidFill>
              </a:rPr>
              <a:t>Е СТРУКТУРИРАН В ЧЕТИРИ СТЪЛБА:</a:t>
            </a:r>
          </a:p>
          <a:p>
            <a:pPr marL="45720" lvl="0" indent="0">
              <a:lnSpc>
                <a:spcPct val="100000"/>
              </a:lnSpc>
              <a:buClr>
                <a:srgbClr val="549E39"/>
              </a:buClr>
              <a:buNone/>
            </a:pPr>
            <a:endParaRPr lang="ru-RU" sz="1400" b="1" dirty="0">
              <a:solidFill>
                <a:srgbClr val="FF0000"/>
              </a:solidFill>
            </a:endParaRPr>
          </a:p>
          <a:p>
            <a:pPr marL="502920" lvl="0" indent="-457200">
              <a:lnSpc>
                <a:spcPct val="150000"/>
              </a:lnSpc>
              <a:buClr>
                <a:srgbClr val="549E39"/>
              </a:buClr>
              <a:buFont typeface="Corbel" pitchFamily="34" charset="0"/>
              <a:buAutoNum type="arabicPeriod"/>
            </a:pPr>
            <a:r>
              <a:rPr lang="ru-RU" sz="2600" b="1" dirty="0">
                <a:solidFill>
                  <a:srgbClr val="FF0000"/>
                </a:solidFill>
              </a:rPr>
              <a:t>Иновативна </a:t>
            </a:r>
            <a:r>
              <a:rPr lang="ru-RU" sz="2600" b="1" dirty="0" err="1">
                <a:solidFill>
                  <a:srgbClr val="FF0000"/>
                </a:solidFill>
              </a:rPr>
              <a:t>България</a:t>
            </a:r>
            <a:r>
              <a:rPr lang="ru-RU" sz="2600" b="1" dirty="0">
                <a:solidFill>
                  <a:srgbClr val="FF0000"/>
                </a:solidFill>
              </a:rPr>
              <a:t>  </a:t>
            </a:r>
            <a:r>
              <a:rPr lang="ru-RU" sz="2800" b="1" dirty="0">
                <a:solidFill>
                  <a:srgbClr val="FF0000"/>
                </a:solidFill>
              </a:rPr>
              <a:t>- 3.4 </a:t>
            </a:r>
            <a:r>
              <a:rPr lang="ru-RU" sz="2800" dirty="0">
                <a:solidFill>
                  <a:srgbClr val="FF0000"/>
                </a:solidFill>
              </a:rPr>
              <a:t>млрд. </a:t>
            </a:r>
            <a:r>
              <a:rPr lang="ru-RU" sz="2800" dirty="0" err="1">
                <a:solidFill>
                  <a:srgbClr val="FF0000"/>
                </a:solidFill>
              </a:rPr>
              <a:t>лв</a:t>
            </a:r>
            <a:r>
              <a:rPr lang="ru-RU" sz="2800" dirty="0">
                <a:solidFill>
                  <a:srgbClr val="FF0000"/>
                </a:solidFill>
              </a:rPr>
              <a:t>. </a:t>
            </a:r>
            <a:r>
              <a:rPr lang="ru-RU" sz="2800" b="1" dirty="0">
                <a:solidFill>
                  <a:srgbClr val="FF0000"/>
                </a:solidFill>
              </a:rPr>
              <a:t>-25.3%</a:t>
            </a:r>
          </a:p>
          <a:p>
            <a:pPr marL="502920" lvl="0" indent="-457200">
              <a:lnSpc>
                <a:spcPct val="150000"/>
              </a:lnSpc>
              <a:buClr>
                <a:srgbClr val="549E39"/>
              </a:buClr>
              <a:buFont typeface="Corbel" pitchFamily="34" charset="0"/>
              <a:buAutoNum type="arabicPeriod"/>
            </a:pPr>
            <a:r>
              <a:rPr lang="ru-RU" sz="2600" b="1" dirty="0">
                <a:solidFill>
                  <a:srgbClr val="FF0000"/>
                </a:solidFill>
              </a:rPr>
              <a:t>Зелена </a:t>
            </a:r>
            <a:r>
              <a:rPr lang="ru-RU" sz="2600" b="1" dirty="0" err="1">
                <a:solidFill>
                  <a:srgbClr val="FF0000"/>
                </a:solidFill>
              </a:rPr>
              <a:t>България</a:t>
            </a:r>
            <a:r>
              <a:rPr lang="ru-RU" sz="2600" b="1" dirty="0">
                <a:solidFill>
                  <a:srgbClr val="FF0000"/>
                </a:solidFill>
              </a:rPr>
              <a:t>            </a:t>
            </a:r>
            <a:r>
              <a:rPr lang="ru-RU" sz="2800" b="1" dirty="0">
                <a:solidFill>
                  <a:srgbClr val="FF0000"/>
                </a:solidFill>
              </a:rPr>
              <a:t>- 5.7 </a:t>
            </a:r>
            <a:r>
              <a:rPr lang="ru-RU" sz="2800" dirty="0">
                <a:solidFill>
                  <a:srgbClr val="FF0000"/>
                </a:solidFill>
              </a:rPr>
              <a:t>млрд. </a:t>
            </a:r>
            <a:r>
              <a:rPr lang="ru-RU" sz="2800" dirty="0" err="1">
                <a:solidFill>
                  <a:srgbClr val="FF0000"/>
                </a:solidFill>
              </a:rPr>
              <a:t>лв</a:t>
            </a:r>
            <a:r>
              <a:rPr lang="ru-RU" sz="2800" dirty="0">
                <a:solidFill>
                  <a:srgbClr val="FF0000"/>
                </a:solidFill>
              </a:rPr>
              <a:t>. </a:t>
            </a:r>
            <a:r>
              <a:rPr lang="ru-RU" sz="2800" b="1" dirty="0">
                <a:solidFill>
                  <a:srgbClr val="FF0000"/>
                </a:solidFill>
              </a:rPr>
              <a:t>-41.8%</a:t>
            </a:r>
          </a:p>
          <a:p>
            <a:pPr marL="502920" lvl="0" indent="-457200">
              <a:lnSpc>
                <a:spcPct val="150000"/>
              </a:lnSpc>
              <a:buClr>
                <a:srgbClr val="549E39"/>
              </a:buClr>
              <a:buFont typeface="Corbel" pitchFamily="34" charset="0"/>
              <a:buAutoNum type="arabicPeriod"/>
            </a:pPr>
            <a:r>
              <a:rPr lang="bg-BG" sz="2600" b="1" dirty="0">
                <a:solidFill>
                  <a:srgbClr val="FF0000"/>
                </a:solidFill>
              </a:rPr>
              <a:t>Свързана </a:t>
            </a:r>
            <a:r>
              <a:rPr lang="ru-RU" sz="2600" b="1" dirty="0" err="1">
                <a:solidFill>
                  <a:srgbClr val="FF0000"/>
                </a:solidFill>
              </a:rPr>
              <a:t>България</a:t>
            </a:r>
            <a:r>
              <a:rPr lang="ru-RU" sz="2600" b="1" dirty="0">
                <a:solidFill>
                  <a:srgbClr val="FF0000"/>
                </a:solidFill>
              </a:rPr>
              <a:t>       </a:t>
            </a:r>
            <a:r>
              <a:rPr lang="ru-RU" sz="2800" b="1" dirty="0">
                <a:solidFill>
                  <a:srgbClr val="FF0000"/>
                </a:solidFill>
              </a:rPr>
              <a:t>- 2.5 </a:t>
            </a:r>
            <a:r>
              <a:rPr lang="ru-RU" sz="2800" dirty="0">
                <a:solidFill>
                  <a:srgbClr val="FF0000"/>
                </a:solidFill>
              </a:rPr>
              <a:t>млрд. </a:t>
            </a:r>
            <a:r>
              <a:rPr lang="ru-RU" sz="2800" dirty="0" err="1">
                <a:solidFill>
                  <a:srgbClr val="FF0000"/>
                </a:solidFill>
              </a:rPr>
              <a:t>лв</a:t>
            </a:r>
            <a:r>
              <a:rPr lang="ru-RU" sz="2800" dirty="0">
                <a:solidFill>
                  <a:srgbClr val="FF0000"/>
                </a:solidFill>
              </a:rPr>
              <a:t>. </a:t>
            </a:r>
            <a:r>
              <a:rPr lang="ru-RU" sz="2800" b="1" dirty="0">
                <a:solidFill>
                  <a:srgbClr val="FF0000"/>
                </a:solidFill>
              </a:rPr>
              <a:t>-18.3%</a:t>
            </a:r>
          </a:p>
          <a:p>
            <a:pPr marL="502920" lvl="0" indent="-457200">
              <a:lnSpc>
                <a:spcPct val="150000"/>
              </a:lnSpc>
              <a:buClr>
                <a:srgbClr val="549E39"/>
              </a:buClr>
              <a:buFont typeface="Corbel" pitchFamily="34" charset="0"/>
              <a:buAutoNum type="arabicPeriod"/>
            </a:pPr>
            <a:r>
              <a:rPr lang="bg-BG" sz="2600" b="1" dirty="0">
                <a:solidFill>
                  <a:srgbClr val="FF0000"/>
                </a:solidFill>
              </a:rPr>
              <a:t>Справедлива </a:t>
            </a:r>
            <a:r>
              <a:rPr lang="ru-RU" sz="2600" b="1" dirty="0" err="1">
                <a:solidFill>
                  <a:srgbClr val="FF0000"/>
                </a:solidFill>
              </a:rPr>
              <a:t>България</a:t>
            </a:r>
            <a:r>
              <a:rPr lang="ru-RU" sz="2800" b="1" dirty="0">
                <a:solidFill>
                  <a:srgbClr val="FF0000"/>
                </a:solidFill>
              </a:rPr>
              <a:t>- 2.0 </a:t>
            </a:r>
            <a:r>
              <a:rPr lang="ru-RU" sz="2800" dirty="0">
                <a:solidFill>
                  <a:srgbClr val="FF0000"/>
                </a:solidFill>
              </a:rPr>
              <a:t>млрд. </a:t>
            </a:r>
            <a:r>
              <a:rPr lang="ru-RU" sz="2800" dirty="0" err="1">
                <a:solidFill>
                  <a:srgbClr val="FF0000"/>
                </a:solidFill>
              </a:rPr>
              <a:t>лв</a:t>
            </a:r>
            <a:r>
              <a:rPr lang="ru-RU" sz="2800" dirty="0">
                <a:solidFill>
                  <a:srgbClr val="FF0000"/>
                </a:solidFill>
              </a:rPr>
              <a:t>. </a:t>
            </a:r>
            <a:r>
              <a:rPr lang="ru-RU" sz="2800" b="1" dirty="0">
                <a:solidFill>
                  <a:srgbClr val="FF0000"/>
                </a:solidFill>
              </a:rPr>
              <a:t>-14.6%</a:t>
            </a:r>
            <a:endParaRPr lang="bg-BG" sz="2800" b="1" dirty="0">
              <a:solidFill>
                <a:srgbClr val="FF0000"/>
              </a:solidFill>
            </a:endParaRPr>
          </a:p>
          <a:p>
            <a:endParaRPr lang="bg-BG" dirty="0"/>
          </a:p>
        </p:txBody>
      </p:sp>
      <p:sp>
        <p:nvSpPr>
          <p:cNvPr id="4" name="Правоъгълник 3"/>
          <p:cNvSpPr/>
          <p:nvPr/>
        </p:nvSpPr>
        <p:spPr>
          <a:xfrm>
            <a:off x="5952371" y="3244334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/>
              <a:t>„</a:t>
            </a:r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3021" y="2396358"/>
            <a:ext cx="3415540" cy="332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621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143000" y="599090"/>
            <a:ext cx="9872872" cy="1458310"/>
          </a:xfrm>
        </p:spPr>
        <p:txBody>
          <a:bodyPr>
            <a:noAutofit/>
          </a:bodyPr>
          <a:lstStyle/>
          <a:p>
            <a:pPr marL="45720" lvl="0" algn="ctr">
              <a:lnSpc>
                <a:spcPct val="100000"/>
              </a:lnSpc>
              <a:spcBef>
                <a:spcPts val="1400"/>
              </a:spcBef>
              <a:buClr>
                <a:srgbClr val="549E39"/>
              </a:buClr>
              <a:buSzPct val="80000"/>
            </a:pPr>
            <a:r>
              <a:rPr lang="bg-BG" sz="2400" b="1" dirty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  <a:t>НАЦИОНАЛЕН ПЛАН ЗА ВЪЗСТАНОВЯВАНЕ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  <a:t> </a:t>
            </a:r>
            <a:r>
              <a:rPr lang="bg-BG" sz="2400" b="1" dirty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  <a:t>И </a:t>
            </a:r>
            <a:r>
              <a:rPr lang="bg-BG" sz="2400" b="1" dirty="0" smtClean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  <a:t>УСТОЙЧИВОСТ</a:t>
            </a:r>
            <a:r>
              <a:rPr lang="bg-BG" sz="2400" b="1" dirty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bg-BG" sz="2400" b="1" dirty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</a:br>
            <a:r>
              <a:rPr lang="bg-BG" sz="2400" b="1" dirty="0" smtClean="0">
                <a:latin typeface="+mn-lt"/>
              </a:rPr>
              <a:t/>
            </a:r>
            <a:br>
              <a:rPr lang="bg-BG" sz="2400" b="1" dirty="0" smtClean="0">
                <a:latin typeface="+mn-lt"/>
              </a:rPr>
            </a:br>
            <a:endParaRPr lang="bg-BG" sz="2400" dirty="0">
              <a:latin typeface="+mn-lt"/>
            </a:endParaRP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idx="1"/>
          </p:nvPr>
        </p:nvSpPr>
        <p:spPr>
          <a:xfrm>
            <a:off x="520262" y="1403131"/>
            <a:ext cx="11177752" cy="5171090"/>
          </a:xfrm>
        </p:spPr>
        <p:txBody>
          <a:bodyPr>
            <a:normAutofit fontScale="55000" lnSpcReduction="20000"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549E39"/>
              </a:buClr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Стълб </a:t>
            </a:r>
            <a:r>
              <a:rPr lang="ru-RU" sz="4400" b="1" dirty="0">
                <a:solidFill>
                  <a:srgbClr val="FF0000"/>
                </a:solidFill>
              </a:rPr>
              <a:t>1 „</a:t>
            </a:r>
            <a:r>
              <a:rPr lang="ru-RU" sz="4400" b="1" i="1" dirty="0">
                <a:solidFill>
                  <a:srgbClr val="FF0000"/>
                </a:solidFill>
              </a:rPr>
              <a:t>Иновативна </a:t>
            </a:r>
            <a:r>
              <a:rPr lang="ru-RU" sz="4400" b="1" i="1" dirty="0" err="1">
                <a:solidFill>
                  <a:srgbClr val="FF0000"/>
                </a:solidFill>
              </a:rPr>
              <a:t>България</a:t>
            </a:r>
            <a:r>
              <a:rPr lang="ru-RU" sz="4400" b="1" dirty="0">
                <a:solidFill>
                  <a:srgbClr val="FF0000"/>
                </a:solidFill>
              </a:rPr>
              <a:t>“, Компонент </a:t>
            </a:r>
            <a:r>
              <a:rPr lang="ru-RU" sz="4400" b="1" dirty="0" smtClean="0">
                <a:solidFill>
                  <a:srgbClr val="FF0000"/>
                </a:solidFill>
              </a:rPr>
              <a:t>1 </a:t>
            </a:r>
            <a:r>
              <a:rPr lang="ru-RU" sz="4400" b="1" dirty="0">
                <a:solidFill>
                  <a:srgbClr val="FF0000"/>
                </a:solidFill>
              </a:rPr>
              <a:t>„</a:t>
            </a:r>
            <a:r>
              <a:rPr lang="ru-RU" sz="4400" b="1" i="1" dirty="0">
                <a:solidFill>
                  <a:srgbClr val="FF0000"/>
                </a:solidFill>
              </a:rPr>
              <a:t>Образование и </a:t>
            </a:r>
            <a:r>
              <a:rPr lang="ru-RU" sz="4400" b="1" i="1" dirty="0" smtClean="0">
                <a:solidFill>
                  <a:srgbClr val="FF0000"/>
                </a:solidFill>
              </a:rPr>
              <a:t>умения</a:t>
            </a:r>
            <a:r>
              <a:rPr lang="ru-RU" sz="4400" b="1" dirty="0" smtClean="0">
                <a:solidFill>
                  <a:srgbClr val="FF0000"/>
                </a:solidFill>
              </a:rPr>
              <a:t>“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549E39"/>
              </a:buClr>
              <a:buNone/>
            </a:pPr>
            <a:endParaRPr lang="ru-RU" sz="4400" b="1" dirty="0">
              <a:solidFill>
                <a:srgbClr val="FF0000"/>
              </a:solidFill>
            </a:endParaRPr>
          </a:p>
          <a:p>
            <a:pPr marL="0" lvl="0" indent="0">
              <a:lnSpc>
                <a:spcPct val="170000"/>
              </a:lnSpc>
              <a:spcBef>
                <a:spcPts val="0"/>
              </a:spcBef>
              <a:buClr>
                <a:srgbClr val="549E39"/>
              </a:buClr>
              <a:buNone/>
            </a:pPr>
            <a:r>
              <a:rPr lang="ru-RU" sz="3800" dirty="0" err="1" smtClean="0">
                <a:solidFill>
                  <a:srgbClr val="FF0000"/>
                </a:solidFill>
              </a:rPr>
              <a:t>Общо</a:t>
            </a:r>
            <a:r>
              <a:rPr lang="ru-RU" sz="3800" dirty="0" smtClean="0">
                <a:solidFill>
                  <a:srgbClr val="FF0000"/>
                </a:solidFill>
              </a:rPr>
              <a:t> </a:t>
            </a:r>
            <a:r>
              <a:rPr lang="ru-RU" sz="3800" dirty="0" err="1">
                <a:solidFill>
                  <a:srgbClr val="FF0000"/>
                </a:solidFill>
              </a:rPr>
              <a:t>предвидените</a:t>
            </a:r>
            <a:r>
              <a:rPr lang="ru-RU" sz="3800" dirty="0">
                <a:solidFill>
                  <a:srgbClr val="FF0000"/>
                </a:solidFill>
              </a:rPr>
              <a:t> </a:t>
            </a:r>
            <a:r>
              <a:rPr lang="ru-RU" sz="3800" dirty="0" err="1">
                <a:solidFill>
                  <a:srgbClr val="FF0000"/>
                </a:solidFill>
              </a:rPr>
              <a:t>разходи</a:t>
            </a:r>
            <a:r>
              <a:rPr lang="ru-RU" sz="3800" dirty="0">
                <a:solidFill>
                  <a:srgbClr val="FF0000"/>
                </a:solidFill>
              </a:rPr>
              <a:t> по Компонент 1 </a:t>
            </a:r>
            <a:r>
              <a:rPr lang="ru-RU" sz="3800" dirty="0" err="1">
                <a:solidFill>
                  <a:srgbClr val="FF0000"/>
                </a:solidFill>
              </a:rPr>
              <a:t>възлизат</a:t>
            </a:r>
            <a:r>
              <a:rPr lang="ru-RU" sz="3800" dirty="0">
                <a:solidFill>
                  <a:srgbClr val="FF0000"/>
                </a:solidFill>
              </a:rPr>
              <a:t> </a:t>
            </a:r>
            <a:r>
              <a:rPr lang="ru-RU" sz="3800" dirty="0" smtClean="0">
                <a:solidFill>
                  <a:srgbClr val="FF0000"/>
                </a:solidFill>
              </a:rPr>
              <a:t>на </a:t>
            </a:r>
            <a:r>
              <a:rPr lang="ru-RU" sz="3800" b="1" u="sng" dirty="0" smtClean="0">
                <a:solidFill>
                  <a:srgbClr val="FF0000"/>
                </a:solidFill>
              </a:rPr>
              <a:t> 1 </a:t>
            </a:r>
            <a:r>
              <a:rPr lang="ru-RU" sz="3800" b="1" u="sng" dirty="0">
                <a:solidFill>
                  <a:srgbClr val="FF0000"/>
                </a:solidFill>
              </a:rPr>
              <a:t>705 600 000 </a:t>
            </a:r>
            <a:r>
              <a:rPr lang="ru-RU" sz="3800" b="1" u="sng" dirty="0" err="1">
                <a:solidFill>
                  <a:srgbClr val="FF0000"/>
                </a:solidFill>
              </a:rPr>
              <a:t>лв</a:t>
            </a:r>
            <a:r>
              <a:rPr lang="ru-RU" sz="3800" b="1" u="sng" dirty="0">
                <a:solidFill>
                  <a:srgbClr val="FF0000"/>
                </a:solidFill>
              </a:rPr>
              <a:t>., </a:t>
            </a:r>
            <a:r>
              <a:rPr lang="ru-RU" sz="3800" dirty="0">
                <a:solidFill>
                  <a:srgbClr val="FF0000"/>
                </a:solidFill>
              </a:rPr>
              <a:t>от </a:t>
            </a:r>
            <a:r>
              <a:rPr lang="ru-RU" sz="3800" dirty="0" err="1">
                <a:solidFill>
                  <a:srgbClr val="FF0000"/>
                </a:solidFill>
              </a:rPr>
              <a:t>които</a:t>
            </a:r>
            <a:r>
              <a:rPr lang="ru-RU" sz="3800" dirty="0">
                <a:solidFill>
                  <a:srgbClr val="FF0000"/>
                </a:solidFill>
              </a:rPr>
              <a:t> </a:t>
            </a:r>
            <a:r>
              <a:rPr lang="ru-RU" sz="3800" dirty="0" smtClean="0">
                <a:solidFill>
                  <a:srgbClr val="FF0000"/>
                </a:solidFill>
              </a:rPr>
              <a:t>1 434,7 х. </a:t>
            </a:r>
            <a:r>
              <a:rPr lang="ru-RU" sz="3800" dirty="0" err="1" smtClean="0">
                <a:solidFill>
                  <a:srgbClr val="FF0000"/>
                </a:solidFill>
              </a:rPr>
              <a:t>лв</a:t>
            </a:r>
            <a:r>
              <a:rPr lang="ru-RU" sz="3800" dirty="0">
                <a:solidFill>
                  <a:srgbClr val="FF0000"/>
                </a:solidFill>
              </a:rPr>
              <a:t>. </a:t>
            </a:r>
            <a:r>
              <a:rPr lang="ru-RU" sz="3800" dirty="0" err="1">
                <a:solidFill>
                  <a:srgbClr val="FF0000"/>
                </a:solidFill>
              </a:rPr>
              <a:t>с</a:t>
            </a:r>
            <a:r>
              <a:rPr lang="ru-RU" sz="3800" dirty="0" err="1" smtClean="0">
                <a:solidFill>
                  <a:srgbClr val="FF0000"/>
                </a:solidFill>
              </a:rPr>
              <a:t>а</a:t>
            </a:r>
            <a:r>
              <a:rPr lang="ru-RU" sz="3800" dirty="0" smtClean="0">
                <a:solidFill>
                  <a:srgbClr val="FF0000"/>
                </a:solidFill>
              </a:rPr>
              <a:t> за </a:t>
            </a:r>
            <a:r>
              <a:rPr lang="ru-RU" sz="3800" dirty="0">
                <a:solidFill>
                  <a:srgbClr val="FF0000"/>
                </a:solidFill>
              </a:rPr>
              <a:t>сметка </a:t>
            </a:r>
            <a:r>
              <a:rPr lang="ru-RU" sz="3800" dirty="0" smtClean="0">
                <a:solidFill>
                  <a:srgbClr val="FF0000"/>
                </a:solidFill>
              </a:rPr>
              <a:t>на МВУ, а  270,9 х. </a:t>
            </a:r>
            <a:r>
              <a:rPr lang="ru-RU" sz="3800" dirty="0" err="1">
                <a:solidFill>
                  <a:srgbClr val="FF0000"/>
                </a:solidFill>
              </a:rPr>
              <a:t>лв</a:t>
            </a:r>
            <a:r>
              <a:rPr lang="ru-RU" sz="3800" dirty="0">
                <a:solidFill>
                  <a:srgbClr val="FF0000"/>
                </a:solidFill>
              </a:rPr>
              <a:t>. – </a:t>
            </a:r>
            <a:r>
              <a:rPr lang="ru-RU" sz="3800" dirty="0" err="1">
                <a:solidFill>
                  <a:srgbClr val="FF0000"/>
                </a:solidFill>
              </a:rPr>
              <a:t>национално</a:t>
            </a:r>
            <a:r>
              <a:rPr lang="ru-RU" sz="3800" dirty="0">
                <a:solidFill>
                  <a:srgbClr val="FF0000"/>
                </a:solidFill>
              </a:rPr>
              <a:t> </a:t>
            </a:r>
            <a:r>
              <a:rPr lang="ru-RU" sz="3800" dirty="0" err="1">
                <a:solidFill>
                  <a:srgbClr val="FF0000"/>
                </a:solidFill>
              </a:rPr>
              <a:t>съфинансиране</a:t>
            </a:r>
            <a:r>
              <a:rPr lang="ru-RU" sz="3800" dirty="0" smtClean="0">
                <a:solidFill>
                  <a:srgbClr val="FF0000"/>
                </a:solidFill>
              </a:rPr>
              <a:t>.</a:t>
            </a:r>
          </a:p>
          <a:p>
            <a:pPr marL="0" lvl="0" indent="0">
              <a:lnSpc>
                <a:spcPct val="170000"/>
              </a:lnSpc>
              <a:spcBef>
                <a:spcPts val="0"/>
              </a:spcBef>
              <a:buClr>
                <a:srgbClr val="549E39"/>
              </a:buClr>
              <a:buNone/>
            </a:pPr>
            <a:r>
              <a:rPr lang="ru-RU" sz="3800" b="1" dirty="0" smtClean="0">
                <a:solidFill>
                  <a:srgbClr val="FF0000"/>
                </a:solidFill>
              </a:rPr>
              <a:t>Планират </a:t>
            </a:r>
            <a:r>
              <a:rPr lang="ru-RU" sz="3800" b="1" dirty="0" smtClean="0">
                <a:solidFill>
                  <a:srgbClr val="FF0000"/>
                </a:solidFill>
              </a:rPr>
              <a:t>се следните </a:t>
            </a:r>
            <a:r>
              <a:rPr lang="ru-RU" sz="3800" b="1" dirty="0">
                <a:solidFill>
                  <a:srgbClr val="FF0000"/>
                </a:solidFill>
              </a:rPr>
              <a:t>инвестиции в образованието</a:t>
            </a:r>
            <a:r>
              <a:rPr lang="ru-RU" sz="3800" b="1" dirty="0" smtClean="0">
                <a:solidFill>
                  <a:srgbClr val="FF0000"/>
                </a:solidFill>
              </a:rPr>
              <a:t>:</a:t>
            </a:r>
            <a:endParaRPr lang="ru-RU" sz="3800" b="1" dirty="0">
              <a:solidFill>
                <a:srgbClr val="FF0000"/>
              </a:solidFill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>
                <a:srgbClr val="549E39"/>
              </a:buClr>
              <a:buNone/>
            </a:pPr>
            <a:r>
              <a:rPr lang="ru-RU" sz="3400" b="1" u="sng" dirty="0" smtClean="0">
                <a:solidFill>
                  <a:srgbClr val="FF0000"/>
                </a:solidFill>
              </a:rPr>
              <a:t> </a:t>
            </a:r>
            <a:r>
              <a:rPr lang="ru-RU" sz="4400" b="1" u="sng" dirty="0">
                <a:solidFill>
                  <a:srgbClr val="FF0000"/>
                </a:solidFill>
              </a:rPr>
              <a:t>ПРОЕКТ 1 </a:t>
            </a:r>
            <a:r>
              <a:rPr lang="ru-RU" sz="4400" b="1" dirty="0">
                <a:solidFill>
                  <a:srgbClr val="FF0000"/>
                </a:solidFill>
              </a:rPr>
              <a:t>„</a:t>
            </a:r>
            <a:r>
              <a:rPr lang="ru-RU" sz="4400" b="1" i="1" dirty="0">
                <a:solidFill>
                  <a:srgbClr val="FF0000"/>
                </a:solidFill>
              </a:rPr>
              <a:t>STEM </a:t>
            </a:r>
            <a:r>
              <a:rPr lang="ru-RU" sz="4400" b="1" i="1" dirty="0" err="1">
                <a:solidFill>
                  <a:srgbClr val="FF0000"/>
                </a:solidFill>
              </a:rPr>
              <a:t>центрове</a:t>
            </a:r>
            <a:r>
              <a:rPr lang="ru-RU" sz="4400" b="1" i="1" dirty="0">
                <a:solidFill>
                  <a:srgbClr val="FF0000"/>
                </a:solidFill>
              </a:rPr>
              <a:t> и </a:t>
            </a:r>
            <a:r>
              <a:rPr lang="ru-RU" sz="4400" b="1" i="1" dirty="0" err="1">
                <a:solidFill>
                  <a:srgbClr val="FF0000"/>
                </a:solidFill>
              </a:rPr>
              <a:t>иновации</a:t>
            </a:r>
            <a:r>
              <a:rPr lang="ru-RU" sz="4400" b="1" i="1" dirty="0">
                <a:solidFill>
                  <a:srgbClr val="FF0000"/>
                </a:solidFill>
              </a:rPr>
              <a:t> в </a:t>
            </a:r>
            <a:r>
              <a:rPr lang="ru-RU" sz="4400" b="1" i="1" dirty="0" err="1">
                <a:solidFill>
                  <a:srgbClr val="FF0000"/>
                </a:solidFill>
              </a:rPr>
              <a:t>образованието</a:t>
            </a:r>
            <a:r>
              <a:rPr lang="ru-RU" sz="4400" b="1" i="1" dirty="0">
                <a:solidFill>
                  <a:srgbClr val="FF0000"/>
                </a:solidFill>
              </a:rPr>
              <a:t>“ 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>
                <a:srgbClr val="549E39"/>
              </a:buClr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480 </a:t>
            </a:r>
            <a:r>
              <a:rPr lang="ru-RU" sz="4400" b="1" dirty="0">
                <a:solidFill>
                  <a:srgbClr val="FF0000"/>
                </a:solidFill>
              </a:rPr>
              <a:t>126</a:t>
            </a:r>
            <a:r>
              <a:rPr lang="ru-RU" sz="4400" b="1" i="1" dirty="0">
                <a:solidFill>
                  <a:srgbClr val="FF0000"/>
                </a:solidFill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000 лв</a:t>
            </a:r>
            <a:r>
              <a:rPr lang="ru-RU" sz="4400" b="1" i="1" dirty="0">
                <a:solidFill>
                  <a:srgbClr val="FF0000"/>
                </a:solidFill>
              </a:rPr>
              <a:t>.</a:t>
            </a:r>
          </a:p>
          <a:p>
            <a:pPr lvl="0" algn="just" fontAlgn="base">
              <a:buClr>
                <a:srgbClr val="549E39"/>
              </a:buClr>
              <a:buFont typeface="Arial" panose="020B0604020202020204" pitchFamily="34" charset="0"/>
              <a:buChar char="•"/>
            </a:pP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Изграждане на Национален STEM </a:t>
            </a:r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център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buClr>
                <a:srgbClr val="549E39"/>
              </a:buClr>
              <a:buFont typeface="Arial" panose="020B0604020202020204" pitchFamily="34" charset="0"/>
              <a:buChar char="•"/>
            </a:pP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Създаване на 3 регионални STEM </a:t>
            </a:r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центъра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buClr>
                <a:srgbClr val="549E39"/>
              </a:buClr>
              <a:buFont typeface="Arial" panose="020B0604020202020204" pitchFamily="34" charset="0"/>
              <a:buChar char="•"/>
            </a:pP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Създаване на над 2240 училищни STEM центъра в </a:t>
            </a:r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страната</a:t>
            </a:r>
            <a:endParaRPr lang="ru-RU" sz="3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60000"/>
              </a:lnSpc>
              <a:spcBef>
                <a:spcPts val="0"/>
              </a:spcBef>
              <a:buClr>
                <a:srgbClr val="549E39"/>
              </a:buClr>
              <a:buNone/>
            </a:pPr>
            <a:endParaRPr lang="ru-RU" sz="3400" b="1" u="sng" dirty="0" smtClean="0">
              <a:solidFill>
                <a:srgbClr val="FF0000"/>
              </a:solidFill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>
                <a:srgbClr val="549E39"/>
              </a:buClr>
              <a:buNone/>
            </a:pPr>
            <a:r>
              <a:rPr lang="ru-RU" sz="3400" b="1" dirty="0" smtClean="0">
                <a:solidFill>
                  <a:srgbClr val="FF0000"/>
                </a:solidFill>
              </a:rPr>
              <a:t> </a:t>
            </a:r>
            <a:endParaRPr lang="ru-RU" sz="3400" b="1" dirty="0">
              <a:solidFill>
                <a:srgbClr val="FF0000"/>
              </a:solidFill>
            </a:endParaRPr>
          </a:p>
          <a:p>
            <a:endParaRPr lang="bg-BG" dirty="0"/>
          </a:p>
        </p:txBody>
      </p:sp>
      <p:sp>
        <p:nvSpPr>
          <p:cNvPr id="4" name="Правоъгълник 3"/>
          <p:cNvSpPr/>
          <p:nvPr/>
        </p:nvSpPr>
        <p:spPr>
          <a:xfrm>
            <a:off x="5952371" y="3244334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/>
              <a:t>„</a:t>
            </a:r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1035" y="3244333"/>
            <a:ext cx="3026980" cy="290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247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143000" y="599090"/>
            <a:ext cx="9872872" cy="1458310"/>
          </a:xfrm>
        </p:spPr>
        <p:txBody>
          <a:bodyPr>
            <a:noAutofit/>
          </a:bodyPr>
          <a:lstStyle/>
          <a:p>
            <a:pPr marL="45720" lvl="0" algn="ctr">
              <a:lnSpc>
                <a:spcPct val="100000"/>
              </a:lnSpc>
              <a:spcBef>
                <a:spcPts val="1400"/>
              </a:spcBef>
              <a:buClr>
                <a:srgbClr val="549E39"/>
              </a:buClr>
              <a:buSzPct val="80000"/>
            </a:pPr>
            <a:r>
              <a:rPr lang="bg-BG" sz="2400" b="1" dirty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  <a:t>НАЦИОНАЛЕН ПЛАН ЗА ВЪЗСТАНОВЯВАНЕ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  <a:t> </a:t>
            </a:r>
            <a:r>
              <a:rPr lang="bg-BG" sz="2400" b="1" dirty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  <a:t>И </a:t>
            </a:r>
            <a:r>
              <a:rPr lang="bg-BG" sz="2400" b="1" dirty="0" smtClean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  <a:t>УСТОЙЧИВОСТ</a:t>
            </a:r>
            <a:r>
              <a:rPr lang="bg-BG" sz="2400" b="1" dirty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bg-BG" sz="2400" b="1" dirty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</a:br>
            <a:r>
              <a:rPr lang="bg-BG" sz="2400" b="1" dirty="0" smtClean="0">
                <a:latin typeface="+mn-lt"/>
              </a:rPr>
              <a:t/>
            </a:r>
            <a:br>
              <a:rPr lang="bg-BG" sz="2400" b="1" dirty="0" smtClean="0">
                <a:latin typeface="+mn-lt"/>
              </a:rPr>
            </a:br>
            <a:endParaRPr lang="bg-BG" sz="2400" dirty="0">
              <a:latin typeface="+mn-lt"/>
            </a:endParaRP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idx="1"/>
          </p:nvPr>
        </p:nvSpPr>
        <p:spPr>
          <a:xfrm>
            <a:off x="520262" y="1430141"/>
            <a:ext cx="11336958" cy="5144080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buClr>
                <a:srgbClr val="549E39"/>
              </a:buClr>
              <a:buNone/>
            </a:pPr>
            <a:r>
              <a:rPr lang="ru-RU" sz="2300" b="1" u="sng" dirty="0" smtClean="0">
                <a:solidFill>
                  <a:srgbClr val="FF0000"/>
                </a:solidFill>
              </a:rPr>
              <a:t>ПРОЕКТ </a:t>
            </a:r>
            <a:r>
              <a:rPr lang="ru-RU" sz="2300" b="1" u="sng" dirty="0">
                <a:solidFill>
                  <a:srgbClr val="FF0000"/>
                </a:solidFill>
              </a:rPr>
              <a:t>2 </a:t>
            </a:r>
            <a:r>
              <a:rPr lang="ru-RU" sz="2300" b="1" dirty="0">
                <a:solidFill>
                  <a:srgbClr val="FF0000"/>
                </a:solidFill>
              </a:rPr>
              <a:t>„</a:t>
            </a:r>
            <a:r>
              <a:rPr lang="ru-RU" sz="2300" b="1" i="1" dirty="0">
                <a:solidFill>
                  <a:srgbClr val="FF0000"/>
                </a:solidFill>
              </a:rPr>
              <a:t>Модернизация на образователна инфраструктура</a:t>
            </a:r>
            <a:r>
              <a:rPr lang="ru-RU" sz="2300" b="1" dirty="0">
                <a:solidFill>
                  <a:srgbClr val="FF0000"/>
                </a:solidFill>
              </a:rPr>
              <a:t>“ </a:t>
            </a:r>
            <a:r>
              <a:rPr lang="ru-RU" sz="2300" b="1" dirty="0" smtClean="0">
                <a:solidFill>
                  <a:srgbClr val="FF0000"/>
                </a:solidFill>
              </a:rPr>
              <a:t>– 569 418 000 лв.                              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>
                <a:srgbClr val="549E39"/>
              </a:buClr>
              <a:buNone/>
            </a:pPr>
            <a:endParaRPr lang="ru-RU" sz="2300" b="1" dirty="0">
              <a:solidFill>
                <a:srgbClr val="FF0000"/>
              </a:solidFill>
            </a:endParaRP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Clr>
                <a:srgbClr val="549E39"/>
              </a:buClr>
            </a:pPr>
            <a:r>
              <a:rPr lang="ru-RU" sz="2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Придобиване</a:t>
            </a:r>
            <a:r>
              <a:rPr lang="ru-RU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цялостен</a:t>
            </a:r>
            <a:r>
              <a:rPr lang="ru-RU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обновен</a:t>
            </a:r>
            <a:r>
              <a:rPr lang="ru-RU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облик на </a:t>
            </a:r>
            <a:r>
              <a:rPr lang="ru-RU" sz="2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образователните</a:t>
            </a:r>
            <a:r>
              <a:rPr lang="ru-RU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институции на </a:t>
            </a:r>
            <a:r>
              <a:rPr lang="ru-RU" sz="2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общо</a:t>
            </a:r>
            <a:r>
              <a:rPr lang="ru-RU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минимум 57 детски </a:t>
            </a:r>
            <a:r>
              <a:rPr lang="ru-RU" sz="2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градини</a:t>
            </a:r>
            <a:r>
              <a:rPr lang="ru-RU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83 училища, от </a:t>
            </a:r>
            <a:r>
              <a:rPr lang="ru-RU" sz="2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ru-RU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ru-RU" sz="2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професионални</a:t>
            </a:r>
            <a:r>
              <a:rPr lang="ru-RU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гимназии;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Clr>
                <a:srgbClr val="549E39"/>
              </a:buClr>
            </a:pPr>
            <a:r>
              <a:rPr lang="ru-RU" sz="2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Проектиране</a:t>
            </a:r>
            <a:r>
              <a:rPr lang="ru-RU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строителство</a:t>
            </a:r>
            <a:r>
              <a:rPr lang="ru-RU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не </a:t>
            </a:r>
            <a:r>
              <a:rPr lang="ru-RU" sz="2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по-малко</a:t>
            </a:r>
            <a:r>
              <a:rPr lang="ru-RU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8 нови детски </a:t>
            </a:r>
            <a:r>
              <a:rPr lang="ru-RU" sz="2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градини</a:t>
            </a:r>
            <a:r>
              <a:rPr lang="ru-RU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8 училища;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Clr>
                <a:srgbClr val="549E39"/>
              </a:buClr>
            </a:pPr>
            <a:r>
              <a:rPr lang="ru-RU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и </a:t>
            </a:r>
            <a:r>
              <a:rPr lang="ru-RU" sz="2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рехабилитация</a:t>
            </a:r>
            <a:r>
              <a:rPr lang="ru-RU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минимум 23 </a:t>
            </a:r>
            <a:r>
              <a:rPr lang="ru-RU" sz="2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общежития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>
                <a:srgbClr val="549E39"/>
              </a:buClr>
              <a:buNone/>
            </a:pPr>
            <a:r>
              <a:rPr lang="ru-RU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системата</a:t>
            </a:r>
            <a:r>
              <a:rPr lang="ru-RU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образованието</a:t>
            </a:r>
            <a:r>
              <a:rPr lang="ru-RU" sz="2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Clr>
                <a:srgbClr val="549E39"/>
              </a:buClr>
            </a:pPr>
            <a:r>
              <a:rPr lang="ru-RU" sz="2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Изграждане</a:t>
            </a:r>
            <a:r>
              <a:rPr lang="ru-RU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Центрове</a:t>
            </a:r>
            <a:r>
              <a:rPr lang="ru-RU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3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високи</a:t>
            </a:r>
            <a:r>
              <a:rPr lang="ru-RU" sz="2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постижения в </a:t>
            </a:r>
            <a:r>
              <a:rPr lang="ru-RU" sz="2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ПОО;</a:t>
            </a:r>
            <a:endParaRPr lang="ru-RU" sz="23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Clr>
                <a:srgbClr val="549E39"/>
              </a:buClr>
            </a:pPr>
            <a:r>
              <a:rPr lang="ru-RU" sz="2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Изграждане</a:t>
            </a:r>
            <a:r>
              <a:rPr lang="ru-RU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минимум 3 </a:t>
            </a:r>
            <a:r>
              <a:rPr lang="ru-RU" sz="2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студентски</a:t>
            </a:r>
            <a:r>
              <a:rPr lang="ru-RU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кампуса.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>
                <a:srgbClr val="549E39"/>
              </a:buCl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endParaRPr lang="ru-RU" sz="1400" b="1" dirty="0">
              <a:solidFill>
                <a:srgbClr val="FF0000"/>
              </a:solidFill>
            </a:endParaRPr>
          </a:p>
          <a:p>
            <a:endParaRPr lang="bg-BG" dirty="0"/>
          </a:p>
        </p:txBody>
      </p:sp>
      <p:sp>
        <p:nvSpPr>
          <p:cNvPr id="4" name="Правоъгълник 3"/>
          <p:cNvSpPr/>
          <p:nvPr/>
        </p:nvSpPr>
        <p:spPr>
          <a:xfrm>
            <a:off x="5952371" y="3244334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/>
              <a:t>„</a:t>
            </a:r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2924" y="4002181"/>
            <a:ext cx="2569779" cy="238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624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latin typeface="+mn-lt"/>
              </a:rPr>
              <a:t>Тема </a:t>
            </a:r>
            <a:r>
              <a:rPr lang="ru-RU" sz="3200" b="1" dirty="0" smtClean="0">
                <a:latin typeface="+mn-lt"/>
              </a:rPr>
              <a:t>7:   </a:t>
            </a:r>
            <a:r>
              <a:rPr lang="ru-RU" sz="3200" dirty="0" smtClean="0">
                <a:latin typeface="+mn-lt"/>
              </a:rPr>
              <a:t>Управление </a:t>
            </a:r>
            <a:r>
              <a:rPr lang="ru-RU" sz="3200" dirty="0">
                <a:latin typeface="+mn-lt"/>
              </a:rPr>
              <a:t>на </a:t>
            </a:r>
            <a:r>
              <a:rPr lang="ru-RU" sz="3200" dirty="0" err="1">
                <a:latin typeface="+mn-lt"/>
              </a:rPr>
              <a:t>собствеността</a:t>
            </a:r>
            <a:r>
              <a:rPr lang="ru-RU" sz="3200" dirty="0">
                <a:latin typeface="+mn-lt"/>
              </a:rPr>
              <a:t> и </a:t>
            </a:r>
            <a:r>
              <a:rPr lang="ru-RU" sz="3200" dirty="0" err="1">
                <a:latin typeface="+mn-lt"/>
              </a:rPr>
              <a:t>подобряване</a:t>
            </a:r>
            <a:r>
              <a:rPr lang="ru-RU" sz="3200" dirty="0">
                <a:latin typeface="+mn-lt"/>
              </a:rPr>
              <a:t>     на </a:t>
            </a:r>
            <a:r>
              <a:rPr lang="ru-RU" sz="3200" dirty="0" err="1">
                <a:latin typeface="+mn-lt"/>
              </a:rPr>
              <a:t>материалната</a:t>
            </a:r>
            <a:r>
              <a:rPr lang="ru-RU" sz="3200" dirty="0">
                <a:latin typeface="+mn-lt"/>
              </a:rPr>
              <a:t> база </a:t>
            </a:r>
            <a:endParaRPr lang="bg-BG" sz="3200" dirty="0">
              <a:latin typeface="+mn-lt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lnSpc>
                <a:spcPct val="150000"/>
              </a:lnSpc>
              <a:buNone/>
            </a:pPr>
            <a:r>
              <a:rPr lang="ru-RU" sz="2800" dirty="0" err="1" smtClean="0"/>
              <a:t>Държавен</a:t>
            </a:r>
            <a:r>
              <a:rPr lang="ru-RU" sz="2800" dirty="0" smtClean="0"/>
              <a:t> </a:t>
            </a:r>
            <a:r>
              <a:rPr lang="ru-RU" sz="2800" dirty="0"/>
              <a:t>стандарт,  </a:t>
            </a:r>
            <a:r>
              <a:rPr lang="ru-RU" sz="2800" dirty="0" err="1"/>
              <a:t>разпределение</a:t>
            </a:r>
            <a:r>
              <a:rPr lang="ru-RU" sz="2800" dirty="0"/>
              <a:t> на </a:t>
            </a:r>
            <a:r>
              <a:rPr lang="ru-RU" sz="2800" dirty="0" err="1"/>
              <a:t>ангажиментите</a:t>
            </a:r>
            <a:r>
              <a:rPr lang="ru-RU" sz="2800" dirty="0"/>
              <a:t> между община </a:t>
            </a:r>
            <a:r>
              <a:rPr lang="ru-RU" sz="2800" dirty="0" smtClean="0"/>
              <a:t>и </a:t>
            </a:r>
            <a:r>
              <a:rPr lang="ru-RU" sz="2800" dirty="0" err="1"/>
              <a:t>образователни</a:t>
            </a:r>
            <a:r>
              <a:rPr lang="ru-RU" sz="2800" dirty="0"/>
              <a:t> институции, </a:t>
            </a:r>
            <a:r>
              <a:rPr lang="ru-RU" sz="2800" dirty="0" err="1"/>
              <a:t>възможни</a:t>
            </a:r>
            <a:r>
              <a:rPr lang="ru-RU" sz="2800" dirty="0"/>
              <a:t> </a:t>
            </a:r>
            <a:r>
              <a:rPr lang="ru-RU" sz="2800" dirty="0" err="1"/>
              <a:t>източници</a:t>
            </a:r>
            <a:r>
              <a:rPr lang="ru-RU" sz="2800" dirty="0"/>
              <a:t> </a:t>
            </a:r>
            <a:r>
              <a:rPr lang="ru-RU" sz="2800" dirty="0" smtClean="0"/>
              <a:t> </a:t>
            </a:r>
            <a:r>
              <a:rPr lang="ru-RU" sz="2800" dirty="0"/>
              <a:t>за </a:t>
            </a:r>
            <a:r>
              <a:rPr lang="ru-RU" sz="2800" dirty="0" err="1"/>
              <a:t>финансиране</a:t>
            </a:r>
            <a:r>
              <a:rPr lang="ru-RU" sz="2800" dirty="0"/>
              <a:t>. Устойчивост на </a:t>
            </a:r>
            <a:r>
              <a:rPr lang="ru-RU" sz="2800" dirty="0" err="1"/>
              <a:t>инвестициите</a:t>
            </a:r>
            <a:r>
              <a:rPr lang="ru-RU" sz="2800" dirty="0"/>
              <a:t> в инфраструктура.   </a:t>
            </a:r>
            <a:r>
              <a:rPr lang="ru-RU" sz="2800" dirty="0" smtClean="0"/>
              <a:t>                            Управление </a:t>
            </a:r>
            <a:r>
              <a:rPr lang="ru-RU" sz="2800" dirty="0"/>
              <a:t>на </a:t>
            </a:r>
            <a:r>
              <a:rPr lang="ru-RU" sz="2800" dirty="0" err="1"/>
              <a:t>сградите</a:t>
            </a:r>
            <a:r>
              <a:rPr lang="ru-RU" sz="2800" dirty="0"/>
              <a:t> на </a:t>
            </a:r>
            <a:r>
              <a:rPr lang="ru-RU" sz="2800" dirty="0" err="1"/>
              <a:t>закрити</a:t>
            </a:r>
            <a:r>
              <a:rPr lang="ru-RU" sz="2800" dirty="0"/>
              <a:t> училища и детски </a:t>
            </a:r>
            <a:r>
              <a:rPr lang="ru-RU" sz="2800" dirty="0" err="1"/>
              <a:t>градини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xmlns="" val="2607643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143000" y="599090"/>
            <a:ext cx="9872872" cy="1458310"/>
          </a:xfrm>
        </p:spPr>
        <p:txBody>
          <a:bodyPr>
            <a:noAutofit/>
          </a:bodyPr>
          <a:lstStyle/>
          <a:p>
            <a:pPr marL="45720" lvl="0" algn="ctr">
              <a:lnSpc>
                <a:spcPct val="100000"/>
              </a:lnSpc>
              <a:spcBef>
                <a:spcPts val="1400"/>
              </a:spcBef>
              <a:buClr>
                <a:srgbClr val="549E39"/>
              </a:buClr>
              <a:buSzPct val="80000"/>
            </a:pPr>
            <a:r>
              <a:rPr lang="bg-BG" sz="2400" b="1" dirty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  <a:t>НАЦИОНАЛЕН ПЛАН ЗА ВЪЗСТАНОВЯВАНЕ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  <a:t> </a:t>
            </a:r>
            <a:r>
              <a:rPr lang="bg-BG" sz="2400" b="1" dirty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  <a:t>И </a:t>
            </a:r>
            <a:r>
              <a:rPr lang="bg-BG" sz="2400" b="1" dirty="0" smtClean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  <a:t>УСТОЙЧИВОСТ</a:t>
            </a:r>
            <a:r>
              <a:rPr lang="bg-BG" sz="2400" b="1" dirty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bg-BG" sz="2400" b="1" dirty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</a:br>
            <a:r>
              <a:rPr lang="bg-BG" sz="2400" b="1" dirty="0" smtClean="0">
                <a:latin typeface="+mn-lt"/>
              </a:rPr>
              <a:t/>
            </a:r>
            <a:br>
              <a:rPr lang="bg-BG" sz="2400" b="1" dirty="0" smtClean="0">
                <a:latin typeface="+mn-lt"/>
              </a:rPr>
            </a:br>
            <a:endParaRPr lang="bg-BG" sz="2400" dirty="0">
              <a:latin typeface="+mn-lt"/>
            </a:endParaRP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idx="1"/>
          </p:nvPr>
        </p:nvSpPr>
        <p:spPr>
          <a:xfrm>
            <a:off x="520262" y="1213945"/>
            <a:ext cx="11177752" cy="5360276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549E39"/>
              </a:buClr>
              <a:buNone/>
            </a:pPr>
            <a:r>
              <a:rPr lang="ru-RU" sz="23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В </a:t>
            </a:r>
            <a:r>
              <a:rPr lang="ru-RU" sz="2400" b="1" dirty="0" err="1">
                <a:solidFill>
                  <a:srgbClr val="FF0000"/>
                </a:solidFill>
              </a:rPr>
              <a:t>рамките</a:t>
            </a:r>
            <a:r>
              <a:rPr lang="ru-RU" sz="2400" b="1" dirty="0">
                <a:solidFill>
                  <a:srgbClr val="FF0000"/>
                </a:solidFill>
              </a:rPr>
              <a:t> на Компонент 1 „</a:t>
            </a:r>
            <a:r>
              <a:rPr lang="ru-RU" sz="2400" b="1" i="1" dirty="0">
                <a:solidFill>
                  <a:srgbClr val="FF0000"/>
                </a:solidFill>
              </a:rPr>
              <a:t>Образование и умения</a:t>
            </a:r>
            <a:r>
              <a:rPr lang="ru-RU" sz="2400" b="1" dirty="0">
                <a:solidFill>
                  <a:srgbClr val="FF0000"/>
                </a:solidFill>
              </a:rPr>
              <a:t>“ се планират </a:t>
            </a:r>
            <a:r>
              <a:rPr lang="ru-RU" sz="2400" b="1" dirty="0" err="1">
                <a:solidFill>
                  <a:srgbClr val="FF0000"/>
                </a:solidFill>
              </a:rPr>
              <a:t>още</a:t>
            </a:r>
            <a:r>
              <a:rPr lang="ru-RU" sz="2400" b="1" dirty="0">
                <a:solidFill>
                  <a:srgbClr val="FF0000"/>
                </a:solidFill>
              </a:rPr>
              <a:t>: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549E39"/>
              </a:buClr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Clr>
                <a:srgbClr val="549E39"/>
              </a:buClr>
              <a:buNone/>
            </a:pPr>
            <a:r>
              <a:rPr lang="ru-RU" sz="2400" b="1" u="sng" dirty="0" smtClean="0">
                <a:solidFill>
                  <a:srgbClr val="FF0000"/>
                </a:solidFill>
              </a:rPr>
              <a:t>ПРОЕКТ </a:t>
            </a:r>
            <a:r>
              <a:rPr lang="ru-RU" sz="2400" b="1" u="sng" dirty="0">
                <a:solidFill>
                  <a:srgbClr val="FF0000"/>
                </a:solidFill>
              </a:rPr>
              <a:t>3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 „</a:t>
            </a:r>
            <a:r>
              <a:rPr lang="ru-RU" sz="2400" b="1" i="1" dirty="0">
                <a:solidFill>
                  <a:srgbClr val="FF0000"/>
                </a:solidFill>
              </a:rPr>
              <a:t>Предоставяне на обучения за дигитални умения и </a:t>
            </a: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Clr>
                <a:srgbClr val="549E39"/>
              </a:buClr>
              <a:buNone/>
            </a:pPr>
            <a:r>
              <a:rPr lang="ru-RU" sz="2400" b="1" i="1" dirty="0" err="1">
                <a:solidFill>
                  <a:srgbClr val="FF0000"/>
                </a:solidFill>
              </a:rPr>
              <a:t>създаване</a:t>
            </a:r>
            <a:r>
              <a:rPr lang="ru-RU" sz="2400" b="1" i="1" dirty="0">
                <a:solidFill>
                  <a:srgbClr val="FF0000"/>
                </a:solidFill>
              </a:rPr>
              <a:t> на платформа за обучение на </a:t>
            </a:r>
            <a:r>
              <a:rPr lang="ru-RU" sz="2400" b="1" i="1" dirty="0" err="1">
                <a:solidFill>
                  <a:srgbClr val="FF0000"/>
                </a:solidFill>
              </a:rPr>
              <a:t>възрастни</a:t>
            </a:r>
            <a:r>
              <a:rPr lang="ru-RU" sz="2400" b="1" dirty="0">
                <a:solidFill>
                  <a:srgbClr val="FF0000"/>
                </a:solidFill>
              </a:rPr>
              <a:t>“–322 </a:t>
            </a:r>
            <a:r>
              <a:rPr lang="ru-RU" sz="2400" b="1" dirty="0" smtClean="0">
                <a:solidFill>
                  <a:srgbClr val="FF0000"/>
                </a:solidFill>
              </a:rPr>
              <a:t>041 000 </a:t>
            </a:r>
            <a:r>
              <a:rPr lang="ru-RU" sz="2400" b="1" dirty="0" err="1" smtClean="0">
                <a:solidFill>
                  <a:srgbClr val="FF0000"/>
                </a:solidFill>
              </a:rPr>
              <a:t>лв</a:t>
            </a:r>
            <a:r>
              <a:rPr lang="ru-RU" sz="2400" b="1" i="1" dirty="0" smtClean="0">
                <a:solidFill>
                  <a:srgbClr val="FF0000"/>
                </a:solidFill>
              </a:rPr>
              <a:t>.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sz="800" b="1" dirty="0" smtClean="0">
              <a:solidFill>
                <a:srgbClr val="FF0000"/>
              </a:solidFill>
            </a:endParaRP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Clr>
                <a:srgbClr val="549E39"/>
              </a:buClr>
              <a:buNone/>
            </a:pPr>
            <a:r>
              <a:rPr lang="ru-RU" sz="800" b="1" dirty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rgbClr val="FF0000"/>
                </a:solidFill>
              </a:rPr>
              <a:t>Компонент 1: </a:t>
            </a:r>
            <a:r>
              <a:rPr lang="ru-RU" dirty="0" err="1">
                <a:solidFill>
                  <a:srgbClr val="FF0000"/>
                </a:solidFill>
              </a:rPr>
              <a:t>Национална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виртуална</a:t>
            </a:r>
            <a:r>
              <a:rPr lang="ru-RU" dirty="0">
                <a:solidFill>
                  <a:srgbClr val="FF0000"/>
                </a:solidFill>
              </a:rPr>
              <a:t> платформа за </a:t>
            </a:r>
            <a:r>
              <a:rPr lang="ru-RU" dirty="0" err="1">
                <a:solidFill>
                  <a:srgbClr val="FF0000"/>
                </a:solidFill>
              </a:rPr>
              <a:t>електронно</a:t>
            </a:r>
            <a:r>
              <a:rPr lang="ru-RU" dirty="0">
                <a:solidFill>
                  <a:srgbClr val="FF0000"/>
                </a:solidFill>
              </a:rPr>
              <a:t> обучение </a:t>
            </a: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Clr>
                <a:srgbClr val="549E39"/>
              </a:buClr>
              <a:buNone/>
            </a:pPr>
            <a:r>
              <a:rPr lang="ru-RU" sz="2000" b="1" dirty="0">
                <a:solidFill>
                  <a:srgbClr val="FF0000"/>
                </a:solidFill>
              </a:rPr>
              <a:t>Компонент 2: </a:t>
            </a:r>
            <a:r>
              <a:rPr lang="ru-RU" dirty="0">
                <a:solidFill>
                  <a:srgbClr val="FF0000"/>
                </a:solidFill>
              </a:rPr>
              <a:t>Обучения за DI-GI умения и компетенции</a:t>
            </a:r>
          </a:p>
          <a:p>
            <a:pPr marL="0" lvl="0" indent="0">
              <a:lnSpc>
                <a:spcPct val="160000"/>
              </a:lnSpc>
              <a:spcBef>
                <a:spcPts val="0"/>
              </a:spcBef>
              <a:buClr>
                <a:srgbClr val="549E39"/>
              </a:buClr>
              <a:buNone/>
            </a:pPr>
            <a:endParaRPr lang="ru-RU" sz="800" b="1" dirty="0" smtClean="0">
              <a:solidFill>
                <a:srgbClr val="FF0000"/>
              </a:solidFill>
            </a:endParaRPr>
          </a:p>
          <a:p>
            <a:pPr marL="0" lvl="0" indent="0">
              <a:lnSpc>
                <a:spcPct val="160000"/>
              </a:lnSpc>
              <a:spcBef>
                <a:spcPts val="0"/>
              </a:spcBef>
              <a:buClr>
                <a:srgbClr val="549E39"/>
              </a:buClr>
              <a:buNone/>
            </a:pPr>
            <a:r>
              <a:rPr lang="ru-RU" sz="800" b="1" dirty="0" smtClean="0">
                <a:solidFill>
                  <a:srgbClr val="FF0000"/>
                </a:solidFill>
              </a:rPr>
              <a:t>  </a:t>
            </a:r>
            <a:r>
              <a:rPr lang="ru-RU" sz="2400" b="1" u="sng" dirty="0" smtClean="0">
                <a:solidFill>
                  <a:srgbClr val="FF0000"/>
                </a:solidFill>
              </a:rPr>
              <a:t>ПРОЕКТ </a:t>
            </a:r>
            <a:r>
              <a:rPr lang="ru-RU" sz="2400" b="1" u="sng" dirty="0">
                <a:solidFill>
                  <a:srgbClr val="FF0000"/>
                </a:solidFill>
              </a:rPr>
              <a:t>4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 „</a:t>
            </a:r>
            <a:r>
              <a:rPr lang="ru-RU" sz="2400" b="1" i="1" dirty="0" err="1">
                <a:solidFill>
                  <a:srgbClr val="FF0000"/>
                </a:solidFill>
              </a:rPr>
              <a:t>Младежки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</a:rPr>
              <a:t>центрове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“ – 63 082 </a:t>
            </a:r>
            <a:r>
              <a:rPr lang="ru-RU" sz="2400" b="1" dirty="0" smtClean="0">
                <a:solidFill>
                  <a:srgbClr val="FF0000"/>
                </a:solidFill>
              </a:rPr>
              <a:t>000 </a:t>
            </a:r>
            <a:r>
              <a:rPr lang="ru-RU" sz="2400" b="1" dirty="0" err="1">
                <a:solidFill>
                  <a:srgbClr val="FF0000"/>
                </a:solidFill>
              </a:rPr>
              <a:t>лв</a:t>
            </a:r>
            <a:r>
              <a:rPr lang="ru-RU" sz="2400" b="1" dirty="0">
                <a:solidFill>
                  <a:srgbClr val="FF0000"/>
                </a:solidFill>
              </a:rPr>
              <a:t>.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549E39"/>
              </a:buClr>
              <a:buNone/>
            </a:pPr>
            <a:r>
              <a:rPr lang="ru-RU" dirty="0" smtClean="0">
                <a:solidFill>
                  <a:srgbClr val="FF0000"/>
                </a:solidFill>
              </a:rPr>
              <a:t>(за ученици </a:t>
            </a:r>
            <a:r>
              <a:rPr lang="ru-RU" dirty="0">
                <a:solidFill>
                  <a:srgbClr val="FF0000"/>
                </a:solidFill>
              </a:rPr>
              <a:t>и </a:t>
            </a:r>
            <a:r>
              <a:rPr lang="ru-RU" dirty="0" smtClean="0">
                <a:solidFill>
                  <a:srgbClr val="FF0000"/>
                </a:solidFill>
              </a:rPr>
              <a:t>младежи </a:t>
            </a:r>
            <a:r>
              <a:rPr lang="ru-RU" dirty="0">
                <a:solidFill>
                  <a:srgbClr val="FF0000"/>
                </a:solidFill>
              </a:rPr>
              <a:t>на </a:t>
            </a:r>
            <a:r>
              <a:rPr lang="ru-RU" dirty="0" smtClean="0">
                <a:solidFill>
                  <a:srgbClr val="FF0000"/>
                </a:solidFill>
              </a:rPr>
              <a:t>възраст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от 13 до </a:t>
            </a:r>
            <a:r>
              <a:rPr lang="ru-RU" dirty="0">
                <a:solidFill>
                  <a:srgbClr val="FF0000"/>
                </a:solidFill>
              </a:rPr>
              <a:t>29 </a:t>
            </a:r>
            <a:r>
              <a:rPr lang="ru-RU" dirty="0" smtClean="0">
                <a:solidFill>
                  <a:srgbClr val="FF0000"/>
                </a:solidFill>
              </a:rPr>
              <a:t>год.)</a:t>
            </a:r>
            <a:endParaRPr lang="ru-RU" dirty="0">
              <a:solidFill>
                <a:srgbClr val="FF0000"/>
              </a:solidFill>
            </a:endParaRPr>
          </a:p>
          <a:p>
            <a:pPr marL="4572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Дейност</a:t>
            </a:r>
            <a:r>
              <a:rPr lang="ru-RU" b="1" dirty="0">
                <a:solidFill>
                  <a:srgbClr val="FF0000"/>
                </a:solidFill>
              </a:rPr>
              <a:t> 1</a:t>
            </a:r>
            <a:r>
              <a:rPr lang="ru-RU" dirty="0">
                <a:solidFill>
                  <a:srgbClr val="FF0000"/>
                </a:solidFill>
              </a:rPr>
              <a:t>: </a:t>
            </a:r>
            <a:r>
              <a:rPr lang="ru-RU" dirty="0" err="1">
                <a:solidFill>
                  <a:srgbClr val="FF0000"/>
                </a:solidFill>
              </a:rPr>
              <a:t>Изграждане</a:t>
            </a:r>
            <a:r>
              <a:rPr lang="ru-RU" dirty="0">
                <a:solidFill>
                  <a:srgbClr val="FF0000"/>
                </a:solidFill>
              </a:rPr>
              <a:t> на </a:t>
            </a:r>
            <a:r>
              <a:rPr lang="ru-RU" dirty="0" err="1">
                <a:solidFill>
                  <a:srgbClr val="FF0000"/>
                </a:solidFill>
              </a:rPr>
              <a:t>младежки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центрове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(в </a:t>
            </a:r>
            <a:r>
              <a:rPr lang="ru-RU" dirty="0" err="1">
                <a:solidFill>
                  <a:srgbClr val="FF0000"/>
                </a:solidFill>
              </a:rPr>
              <a:t>областни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градове</a:t>
            </a:r>
            <a:r>
              <a:rPr lang="ru-RU" dirty="0">
                <a:solidFill>
                  <a:srgbClr val="FF0000"/>
                </a:solidFill>
              </a:rPr>
              <a:t>) </a:t>
            </a:r>
            <a:endParaRPr lang="ru-RU" dirty="0" smtClean="0">
              <a:solidFill>
                <a:srgbClr val="FF0000"/>
              </a:solidFill>
            </a:endParaRPr>
          </a:p>
          <a:p>
            <a:pPr marL="45720" indent="0">
              <a:buNone/>
            </a:pPr>
            <a:r>
              <a:rPr lang="ru-RU" b="1" dirty="0" err="1" smtClean="0">
                <a:solidFill>
                  <a:srgbClr val="FF0000"/>
                </a:solidFill>
              </a:rPr>
              <a:t>Дейност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2</a:t>
            </a:r>
            <a:r>
              <a:rPr lang="ru-RU" dirty="0">
                <a:solidFill>
                  <a:srgbClr val="FF0000"/>
                </a:solidFill>
              </a:rPr>
              <a:t>: </a:t>
            </a:r>
            <a:r>
              <a:rPr lang="ru-RU" dirty="0" err="1" smtClean="0">
                <a:solidFill>
                  <a:srgbClr val="FF0000"/>
                </a:solidFill>
              </a:rPr>
              <a:t>Изграждане</a:t>
            </a:r>
            <a:r>
              <a:rPr lang="ru-RU" dirty="0" smtClean="0">
                <a:solidFill>
                  <a:srgbClr val="FF0000"/>
                </a:solidFill>
              </a:rPr>
              <a:t> на </a:t>
            </a:r>
            <a:r>
              <a:rPr lang="ru-RU" dirty="0" err="1" smtClean="0">
                <a:solidFill>
                  <a:srgbClr val="FF0000"/>
                </a:solidFill>
              </a:rPr>
              <a:t>младежки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центрове</a:t>
            </a:r>
            <a:r>
              <a:rPr lang="ru-RU" dirty="0" smtClean="0">
                <a:solidFill>
                  <a:srgbClr val="FF0000"/>
                </a:solidFill>
              </a:rPr>
              <a:t>  </a:t>
            </a:r>
            <a:r>
              <a:rPr lang="ru-RU" dirty="0">
                <a:solidFill>
                  <a:srgbClr val="FF0000"/>
                </a:solidFill>
              </a:rPr>
              <a:t>(в </a:t>
            </a:r>
            <a:r>
              <a:rPr lang="ru-RU" dirty="0" err="1">
                <a:solidFill>
                  <a:srgbClr val="FF0000"/>
                </a:solidFill>
              </a:rPr>
              <a:t>градове</a:t>
            </a:r>
            <a:r>
              <a:rPr lang="ru-RU" dirty="0" smtClean="0">
                <a:solidFill>
                  <a:srgbClr val="FF0000"/>
                </a:solidFill>
              </a:rPr>
              <a:t>,</a:t>
            </a:r>
          </a:p>
          <a:p>
            <a:pPr marL="4572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които</a:t>
            </a:r>
            <a:r>
              <a:rPr lang="ru-RU" dirty="0">
                <a:solidFill>
                  <a:srgbClr val="FF0000"/>
                </a:solidFill>
              </a:rPr>
              <a:t> не </a:t>
            </a:r>
            <a:r>
              <a:rPr lang="ru-RU" dirty="0" err="1">
                <a:solidFill>
                  <a:srgbClr val="FF0000"/>
                </a:solidFill>
              </a:rPr>
              <a:t>са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областни</a:t>
            </a:r>
            <a:r>
              <a:rPr lang="ru-RU" dirty="0">
                <a:solidFill>
                  <a:srgbClr val="FF0000"/>
                </a:solidFill>
              </a:rPr>
              <a:t>)</a:t>
            </a:r>
            <a:endParaRPr lang="bg-BG" dirty="0">
              <a:solidFill>
                <a:srgbClr val="FF0000"/>
              </a:solidFill>
            </a:endParaRPr>
          </a:p>
        </p:txBody>
      </p:sp>
      <p:sp>
        <p:nvSpPr>
          <p:cNvPr id="4" name="Правоъгълник 3"/>
          <p:cNvSpPr/>
          <p:nvPr/>
        </p:nvSpPr>
        <p:spPr>
          <a:xfrm>
            <a:off x="5952371" y="3244334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/>
              <a:t>„</a:t>
            </a:r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5321" y="3074275"/>
            <a:ext cx="2822693" cy="315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965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143000" y="599090"/>
            <a:ext cx="9872872" cy="1060055"/>
          </a:xfrm>
        </p:spPr>
        <p:txBody>
          <a:bodyPr>
            <a:noAutofit/>
          </a:bodyPr>
          <a:lstStyle/>
          <a:p>
            <a:pPr marL="45720" lvl="0" algn="ctr">
              <a:lnSpc>
                <a:spcPct val="100000"/>
              </a:lnSpc>
              <a:spcBef>
                <a:spcPts val="1400"/>
              </a:spcBef>
              <a:buClr>
                <a:srgbClr val="549E39"/>
              </a:buClr>
              <a:buSzPct val="80000"/>
            </a:pPr>
            <a:r>
              <a:rPr lang="bg-BG" sz="2400" b="1" dirty="0" smtClean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  <a:t>НПВУ 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  <a:t>- </a:t>
            </a:r>
            <a:r>
              <a:rPr lang="bg-BG" sz="2400" b="1" dirty="0" smtClean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  <a:t>ИНВЕСТИЦИОНЕН ПРОЕКТ 2:</a:t>
            </a:r>
            <a:br>
              <a:rPr lang="bg-BG" sz="2400" b="1" dirty="0" smtClean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</a:br>
            <a:r>
              <a:rPr lang="bg-BG" sz="2400" b="1" dirty="0" smtClean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  <a:t>„МОДЕРНИЗАЦИЯ </a:t>
            </a:r>
            <a:r>
              <a:rPr lang="bg-BG" sz="2400" b="1" dirty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  <a:t>НА ОБРАЗОВАТЕЛНА </a:t>
            </a:r>
            <a:r>
              <a:rPr lang="bg-BG" sz="2400" b="1" dirty="0" smtClean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  <a:t>ИНФРАСТРУКТУРА“</a:t>
            </a:r>
            <a:endParaRPr lang="bg-BG" sz="2400" dirty="0">
              <a:latin typeface="+mn-lt"/>
            </a:endParaRP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idx="1"/>
          </p:nvPr>
        </p:nvSpPr>
        <p:spPr>
          <a:xfrm>
            <a:off x="520262" y="2081047"/>
            <a:ext cx="11177752" cy="4493173"/>
          </a:xfrm>
        </p:spPr>
        <p:txBody>
          <a:bodyPr>
            <a:normAutofit lnSpcReduction="10000"/>
          </a:bodyPr>
          <a:lstStyle/>
          <a:p>
            <a:pPr marL="57150" algn="just">
              <a:lnSpc>
                <a:spcPct val="107000"/>
              </a:lnSpc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</a:rPr>
              <a:t>   Кои </a:t>
            </a:r>
            <a:r>
              <a:rPr lang="ru-RU" sz="2400" b="1" dirty="0" err="1" smtClean="0">
                <a:solidFill>
                  <a:srgbClr val="FF0000"/>
                </a:solidFill>
              </a:rPr>
              <a:t>са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аргументите</a:t>
            </a:r>
            <a:r>
              <a:rPr lang="ru-RU" sz="2400" b="1" dirty="0" smtClean="0">
                <a:solidFill>
                  <a:srgbClr val="FF0000"/>
                </a:solidFill>
              </a:rPr>
              <a:t> на </a:t>
            </a:r>
            <a:r>
              <a:rPr lang="ru-RU" sz="2400" b="1" dirty="0" err="1" smtClean="0">
                <a:solidFill>
                  <a:srgbClr val="FF0000"/>
                </a:solidFill>
              </a:rPr>
              <a:t>работната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група</a:t>
            </a:r>
            <a:r>
              <a:rPr lang="ru-RU" sz="2400" b="1" dirty="0" smtClean="0">
                <a:solidFill>
                  <a:srgbClr val="FF0000"/>
                </a:solidFill>
              </a:rPr>
              <a:t> за </a:t>
            </a:r>
            <a:r>
              <a:rPr lang="ru-RU" sz="2400" b="1" dirty="0" err="1" smtClean="0">
                <a:solidFill>
                  <a:srgbClr val="FF0000"/>
                </a:solidFill>
              </a:rPr>
              <a:t>необходимостта</a:t>
            </a:r>
            <a:r>
              <a:rPr lang="ru-RU" sz="2400" b="1" dirty="0" smtClean="0">
                <a:solidFill>
                  <a:srgbClr val="FF0000"/>
                </a:solidFill>
              </a:rPr>
              <a:t> от </a:t>
            </a:r>
            <a:r>
              <a:rPr lang="ru-RU" sz="2400" b="1" dirty="0" err="1" smtClean="0">
                <a:solidFill>
                  <a:srgbClr val="FF0000"/>
                </a:solidFill>
              </a:rPr>
              <a:t>този</a:t>
            </a:r>
            <a:r>
              <a:rPr lang="ru-RU" sz="2400" b="1" dirty="0" smtClean="0">
                <a:solidFill>
                  <a:srgbClr val="FF0000"/>
                </a:solidFill>
              </a:rPr>
              <a:t> проект?</a:t>
            </a:r>
            <a:endParaRPr lang="ru-RU" sz="2400" b="1" dirty="0">
              <a:solidFill>
                <a:srgbClr val="FF0000"/>
              </a:solidFill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549E39"/>
              </a:buClr>
              <a:buNone/>
            </a:pPr>
            <a:r>
              <a:rPr lang="ru-RU" i="1" dirty="0" smtClean="0">
                <a:solidFill>
                  <a:srgbClr val="FF0000"/>
                </a:solidFill>
              </a:rPr>
              <a:t>- </a:t>
            </a:r>
            <a:r>
              <a:rPr lang="ru-RU" b="1" i="1" u="sng" dirty="0">
                <a:solidFill>
                  <a:srgbClr val="FF0000"/>
                </a:solidFill>
              </a:rPr>
              <a:t>П</a:t>
            </a:r>
            <a:r>
              <a:rPr lang="ru-RU" b="1" i="1" u="sng" dirty="0" smtClean="0">
                <a:solidFill>
                  <a:srgbClr val="FF0000"/>
                </a:solidFill>
              </a:rPr>
              <a:t>о </a:t>
            </a:r>
            <a:r>
              <a:rPr lang="ru-RU" b="1" i="1" u="sng" dirty="0" err="1" smtClean="0">
                <a:solidFill>
                  <a:srgbClr val="FF0000"/>
                </a:solidFill>
              </a:rPr>
              <a:t>данни</a:t>
            </a:r>
            <a:r>
              <a:rPr lang="ru-RU" b="1" i="1" u="sng" dirty="0" smtClean="0">
                <a:solidFill>
                  <a:srgbClr val="FF0000"/>
                </a:solidFill>
              </a:rPr>
              <a:t> на МОН </a:t>
            </a:r>
            <a:r>
              <a:rPr lang="ru-RU" i="1" dirty="0" smtClean="0">
                <a:solidFill>
                  <a:srgbClr val="FF0000"/>
                </a:solidFill>
              </a:rPr>
              <a:t>(от </a:t>
            </a:r>
            <a:r>
              <a:rPr lang="ru-RU" i="1" dirty="0" err="1" smtClean="0">
                <a:solidFill>
                  <a:srgbClr val="FF0000"/>
                </a:solidFill>
              </a:rPr>
              <a:t>директорите</a:t>
            </a:r>
            <a:r>
              <a:rPr lang="ru-RU" i="1" dirty="0" smtClean="0">
                <a:solidFill>
                  <a:srgbClr val="FF0000"/>
                </a:solidFill>
              </a:rPr>
              <a:t> на </a:t>
            </a:r>
            <a:r>
              <a:rPr lang="ru-RU" i="1" dirty="0" err="1" smtClean="0">
                <a:solidFill>
                  <a:srgbClr val="FF0000"/>
                </a:solidFill>
              </a:rPr>
              <a:t>образователни</a:t>
            </a:r>
            <a:r>
              <a:rPr lang="ru-RU" i="1" dirty="0" smtClean="0">
                <a:solidFill>
                  <a:srgbClr val="FF0000"/>
                </a:solidFill>
              </a:rPr>
              <a:t> институции - </a:t>
            </a:r>
            <a:r>
              <a:rPr lang="ru-RU" i="1" dirty="0">
                <a:solidFill>
                  <a:srgbClr val="FF0000"/>
                </a:solidFill>
              </a:rPr>
              <a:t>2020 г. </a:t>
            </a:r>
            <a:r>
              <a:rPr lang="ru-RU" i="1" dirty="0" smtClean="0">
                <a:solidFill>
                  <a:srgbClr val="FF0000"/>
                </a:solidFill>
              </a:rPr>
              <a:t>)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549E39"/>
              </a:buClr>
              <a:buNone/>
            </a:pPr>
            <a:endParaRPr lang="ru-RU" i="1" dirty="0" smtClean="0">
              <a:solidFill>
                <a:srgbClr val="FF0000"/>
              </a:solidFill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549E39"/>
              </a:buClr>
              <a:buNone/>
            </a:pPr>
            <a:endParaRPr lang="ru-RU" i="1" dirty="0">
              <a:solidFill>
                <a:srgbClr val="FF0000"/>
              </a:solidFill>
            </a:endParaRPr>
          </a:p>
          <a:p>
            <a:endParaRPr lang="bg-BG" dirty="0" smtClean="0"/>
          </a:p>
          <a:p>
            <a:endParaRPr lang="bg-BG" dirty="0"/>
          </a:p>
          <a:p>
            <a:endParaRPr lang="bg-BG" dirty="0" smtClean="0"/>
          </a:p>
          <a:p>
            <a:pPr marL="45720" indent="0">
              <a:buNone/>
            </a:pPr>
            <a:endParaRPr lang="bg-BG" dirty="0"/>
          </a:p>
          <a:p>
            <a:pPr marL="57150" lvl="0">
              <a:lnSpc>
                <a:spcPct val="107000"/>
              </a:lnSpc>
              <a:spcAft>
                <a:spcPts val="600"/>
              </a:spcAft>
              <a:buClr>
                <a:srgbClr val="549E39"/>
              </a:buClr>
            </a:pPr>
            <a:r>
              <a:rPr lang="bg-BG" dirty="0" smtClean="0"/>
              <a:t>      </a:t>
            </a:r>
            <a:r>
              <a:rPr lang="bg-BG" dirty="0" smtClean="0">
                <a:solidFill>
                  <a:srgbClr val="FF0000"/>
                </a:solidFill>
              </a:rPr>
              <a:t>-   </a:t>
            </a:r>
            <a:r>
              <a:rPr lang="ru-RU" b="1" i="1" u="sng" dirty="0" err="1" smtClean="0">
                <a:solidFill>
                  <a:srgbClr val="FF0000"/>
                </a:solidFill>
              </a:rPr>
              <a:t>Според</a:t>
            </a:r>
            <a:r>
              <a:rPr lang="ru-RU" b="1" i="1" u="sng" dirty="0" smtClean="0">
                <a:solidFill>
                  <a:srgbClr val="FF0000"/>
                </a:solidFill>
              </a:rPr>
              <a:t> </a:t>
            </a:r>
            <a:r>
              <a:rPr lang="ru-RU" b="1" i="1" u="sng" dirty="0">
                <a:solidFill>
                  <a:srgbClr val="FF0000"/>
                </a:solidFill>
              </a:rPr>
              <a:t>PISA 2018 г</a:t>
            </a:r>
            <a:r>
              <a:rPr lang="ru-RU" dirty="0" smtClean="0">
                <a:solidFill>
                  <a:srgbClr val="FF0000"/>
                </a:solidFill>
              </a:rPr>
              <a:t>. - </a:t>
            </a:r>
            <a:r>
              <a:rPr lang="ru-RU" dirty="0">
                <a:solidFill>
                  <a:srgbClr val="FF0000"/>
                </a:solidFill>
              </a:rPr>
              <a:t>1 от 3 </a:t>
            </a:r>
            <a:r>
              <a:rPr lang="ru-RU" dirty="0" err="1">
                <a:solidFill>
                  <a:srgbClr val="FF0000"/>
                </a:solidFill>
              </a:rPr>
              <a:t>ученици</a:t>
            </a:r>
            <a:r>
              <a:rPr lang="ru-RU" dirty="0">
                <a:solidFill>
                  <a:srgbClr val="FF0000"/>
                </a:solidFill>
              </a:rPr>
              <a:t> в </a:t>
            </a:r>
            <a:r>
              <a:rPr lang="ru-RU" dirty="0" err="1">
                <a:solidFill>
                  <a:srgbClr val="FF0000"/>
                </a:solidFill>
              </a:rPr>
              <a:t>България</a:t>
            </a:r>
            <a:r>
              <a:rPr lang="ru-RU" dirty="0">
                <a:solidFill>
                  <a:srgbClr val="FF0000"/>
                </a:solidFill>
              </a:rPr>
              <a:t> учи в училище, в </a:t>
            </a:r>
            <a:r>
              <a:rPr lang="ru-RU" dirty="0" err="1">
                <a:solidFill>
                  <a:srgbClr val="FF0000"/>
                </a:solidFill>
              </a:rPr>
              <a:t>което</a:t>
            </a:r>
            <a:r>
              <a:rPr lang="ru-RU" dirty="0">
                <a:solidFill>
                  <a:srgbClr val="FF0000"/>
                </a:solidFill>
              </a:rPr>
              <a:t> е </a:t>
            </a:r>
            <a:r>
              <a:rPr lang="ru-RU" dirty="0" smtClean="0">
                <a:solidFill>
                  <a:srgbClr val="FF0000"/>
                </a:solidFill>
              </a:rPr>
              <a:t>      	</a:t>
            </a:r>
            <a:r>
              <a:rPr lang="ru-RU" dirty="0" err="1" smtClean="0">
                <a:solidFill>
                  <a:srgbClr val="FF0000"/>
                </a:solidFill>
              </a:rPr>
              <a:t>установена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липса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на </a:t>
            </a:r>
            <a:r>
              <a:rPr lang="ru-RU" dirty="0" err="1">
                <a:solidFill>
                  <a:srgbClr val="FF0000"/>
                </a:solidFill>
              </a:rPr>
              <a:t>физическа</a:t>
            </a:r>
            <a:r>
              <a:rPr lang="ru-RU" dirty="0">
                <a:solidFill>
                  <a:srgbClr val="FF0000"/>
                </a:solidFill>
              </a:rPr>
              <a:t> инфраструктура; 1 на </a:t>
            </a:r>
            <a:r>
              <a:rPr lang="ru-RU" dirty="0" err="1">
                <a:solidFill>
                  <a:srgbClr val="FF0000"/>
                </a:solidFill>
              </a:rPr>
              <a:t>всеки</a:t>
            </a:r>
            <a:r>
              <a:rPr lang="ru-RU" dirty="0">
                <a:solidFill>
                  <a:srgbClr val="FF0000"/>
                </a:solidFill>
              </a:rPr>
              <a:t> 5 </a:t>
            </a:r>
            <a:r>
              <a:rPr lang="ru-RU" dirty="0" err="1">
                <a:solidFill>
                  <a:srgbClr val="FF0000"/>
                </a:solidFill>
              </a:rPr>
              <a:t>ученици</a:t>
            </a:r>
            <a:r>
              <a:rPr lang="ru-RU" dirty="0">
                <a:solidFill>
                  <a:srgbClr val="FF0000"/>
                </a:solidFill>
              </a:rPr>
              <a:t> учи в </a:t>
            </a:r>
            <a:r>
              <a:rPr lang="ru-RU" dirty="0" smtClean="0">
                <a:solidFill>
                  <a:srgbClr val="FF0000"/>
                </a:solidFill>
              </a:rPr>
              <a:t>	училище с неадекватна </a:t>
            </a:r>
            <a:r>
              <a:rPr lang="ru-RU" dirty="0">
                <a:solidFill>
                  <a:srgbClr val="FF0000"/>
                </a:solidFill>
              </a:rPr>
              <a:t>или </a:t>
            </a:r>
            <a:r>
              <a:rPr lang="ru-RU" dirty="0" err="1">
                <a:solidFill>
                  <a:srgbClr val="FF0000"/>
                </a:solidFill>
              </a:rPr>
              <a:t>некачествена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физическа</a:t>
            </a:r>
            <a:r>
              <a:rPr lang="ru-RU" dirty="0">
                <a:solidFill>
                  <a:srgbClr val="FF0000"/>
                </a:solidFill>
              </a:rPr>
              <a:t> инфраструктура. </a:t>
            </a:r>
            <a:endParaRPr lang="bg-BG" dirty="0">
              <a:solidFill>
                <a:srgbClr val="FF0000"/>
              </a:solidFill>
            </a:endParaRPr>
          </a:p>
        </p:txBody>
      </p:sp>
      <p:sp>
        <p:nvSpPr>
          <p:cNvPr id="4" name="Правоъгълник 3"/>
          <p:cNvSpPr/>
          <p:nvPr/>
        </p:nvSpPr>
        <p:spPr>
          <a:xfrm>
            <a:off x="5952371" y="3244334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/>
              <a:t>„</a:t>
            </a:r>
          </a:p>
        </p:txBody>
      </p:sp>
      <p:pic>
        <p:nvPicPr>
          <p:cNvPr id="7" name="Картина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431" y="1558553"/>
            <a:ext cx="5377138" cy="402371"/>
          </a:xfrm>
          <a:prstGeom prst="rect">
            <a:avLst/>
          </a:prstGeom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90233182"/>
              </p:ext>
            </p:extLst>
          </p:nvPr>
        </p:nvGraphicFramePr>
        <p:xfrm>
          <a:off x="961698" y="3090041"/>
          <a:ext cx="10168758" cy="2222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726">
                  <a:extLst>
                    <a:ext uri="{9D8B030D-6E8A-4147-A177-3AD203B41FA5}">
                      <a16:colId xmlns:a16="http://schemas.microsoft.com/office/drawing/2014/main" xmlns="" val="2308997754"/>
                    </a:ext>
                  </a:extLst>
                </a:gridCol>
                <a:gridCol w="2590813">
                  <a:extLst>
                    <a:ext uri="{9D8B030D-6E8A-4147-A177-3AD203B41FA5}">
                      <a16:colId xmlns:a16="http://schemas.microsoft.com/office/drawing/2014/main" xmlns="" val="2540533972"/>
                    </a:ext>
                  </a:extLst>
                </a:gridCol>
                <a:gridCol w="2391705">
                  <a:extLst>
                    <a:ext uri="{9D8B030D-6E8A-4147-A177-3AD203B41FA5}">
                      <a16:colId xmlns:a16="http://schemas.microsoft.com/office/drawing/2014/main" xmlns="" val="924717769"/>
                    </a:ext>
                  </a:extLst>
                </a:gridCol>
                <a:gridCol w="2953514">
                  <a:extLst>
                    <a:ext uri="{9D8B030D-6E8A-4147-A177-3AD203B41FA5}">
                      <a16:colId xmlns:a16="http://schemas.microsoft.com/office/drawing/2014/main" xmlns="" val="1694179151"/>
                    </a:ext>
                  </a:extLst>
                </a:gridCol>
              </a:tblGrid>
              <a:tr h="1520527"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Необходимост от рехабилитация  на</a:t>
                      </a:r>
                    </a:p>
                    <a:p>
                      <a:pPr algn="ctr"/>
                      <a:r>
                        <a:rPr lang="bg-BG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директната образователната среда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Необходимост</a:t>
                      </a:r>
                      <a:r>
                        <a:rPr lang="bg-BG" sz="18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от </a:t>
                      </a:r>
                      <a:r>
                        <a:rPr lang="bg-BG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изграждане</a:t>
                      </a:r>
                      <a:r>
                        <a:rPr lang="bg-BG" sz="18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на</a:t>
                      </a:r>
                      <a:r>
                        <a:rPr lang="bg-BG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изцяло нови класни стаи, стаи за активности,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STEM</a:t>
                      </a:r>
                      <a:r>
                        <a:rPr lang="bg-BG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зони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Необходимост от създаването на нова приобщаваща образователна среда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Институции, п</a:t>
                      </a:r>
                      <a:r>
                        <a:rPr lang="bg-BG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ланиращи да </a:t>
                      </a:r>
                      <a:r>
                        <a:rPr lang="bg-BG" sz="1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рехабилитират</a:t>
                      </a:r>
                      <a:r>
                        <a:rPr lang="bg-BG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съществуващи учебни зони за деца със СОП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67684253"/>
                  </a:ext>
                </a:extLst>
              </a:tr>
              <a:tr h="702410">
                <a:tc>
                  <a:txBody>
                    <a:bodyPr/>
                    <a:lstStyle/>
                    <a:p>
                      <a:pPr algn="ctr"/>
                      <a:r>
                        <a:rPr lang="bg-BG" sz="2800" b="1" dirty="0" smtClean="0"/>
                        <a:t>75 %</a:t>
                      </a:r>
                      <a:endParaRPr lang="bg-BG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800" b="1" dirty="0" smtClean="0"/>
                        <a:t>67 %</a:t>
                      </a:r>
                      <a:endParaRPr lang="bg-BG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800" b="1" dirty="0" smtClean="0"/>
                        <a:t>31 %</a:t>
                      </a:r>
                      <a:endParaRPr lang="bg-BG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800" b="1" dirty="0" smtClean="0"/>
                        <a:t>13 %</a:t>
                      </a:r>
                      <a:endParaRPr lang="bg-BG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037083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736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88731" y="509150"/>
            <a:ext cx="11256579" cy="756744"/>
          </a:xfrm>
        </p:spPr>
        <p:txBody>
          <a:bodyPr>
            <a:noAutofit/>
          </a:bodyPr>
          <a:lstStyle/>
          <a:p>
            <a:pPr marL="45720" lvl="0" algn="ctr">
              <a:lnSpc>
                <a:spcPct val="100000"/>
              </a:lnSpc>
              <a:spcBef>
                <a:spcPts val="1400"/>
              </a:spcBef>
              <a:buClr>
                <a:srgbClr val="549E39"/>
              </a:buClr>
              <a:buSzPct val="80000"/>
            </a:pPr>
            <a:r>
              <a:rPr lang="bg-BG" sz="2400" b="1" dirty="0" smtClean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  <a:t>ПРОЕКТ 2„МОДЕРНИЗАЦИЯ </a:t>
            </a:r>
            <a:r>
              <a:rPr lang="bg-BG" sz="2400" b="1" dirty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  <a:t>НА ОБРАЗОВАТЕЛНА </a:t>
            </a:r>
            <a:r>
              <a:rPr lang="bg-BG" sz="2400" b="1" dirty="0" smtClean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  <a:t>ИНФРАСТРУКТУРА“</a:t>
            </a:r>
            <a:endParaRPr lang="bg-BG" sz="2400" dirty="0">
              <a:latin typeface="+mn-lt"/>
            </a:endParaRP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idx="1"/>
          </p:nvPr>
        </p:nvSpPr>
        <p:spPr>
          <a:xfrm>
            <a:off x="659567" y="1349116"/>
            <a:ext cx="11047751" cy="5141626"/>
          </a:xfrm>
        </p:spPr>
        <p:txBody>
          <a:bodyPr>
            <a:normAutofit/>
          </a:bodyPr>
          <a:lstStyle/>
          <a:p>
            <a:pPr marL="36000" lv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49E39"/>
              </a:buClr>
              <a:buNone/>
            </a:pPr>
            <a:r>
              <a:rPr lang="ru-RU" sz="2400" b="1" u="sng" dirty="0" smtClean="0">
                <a:solidFill>
                  <a:srgbClr val="FF0000"/>
                </a:solidFill>
              </a:rPr>
              <a:t>Процедура</a:t>
            </a:r>
            <a:r>
              <a:rPr lang="ru-RU" sz="2400" b="1" u="sng" dirty="0">
                <a:solidFill>
                  <a:srgbClr val="FF0000"/>
                </a:solidFill>
              </a:rPr>
              <a:t>: </a:t>
            </a:r>
            <a:r>
              <a:rPr lang="bg-BG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„МОДЕРНИЗАЦИЯ НА ОБРАЗОВАТЕЛНА СРЕДА“</a:t>
            </a:r>
            <a:endParaRPr lang="bg-BG" sz="2000" u="sng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u="sng" dirty="0" smtClean="0">
                <a:solidFill>
                  <a:srgbClr val="FF0000"/>
                </a:solidFill>
              </a:rPr>
              <a:t>Цел </a:t>
            </a:r>
            <a:r>
              <a:rPr lang="ru-RU" sz="2400" b="1" u="sng" dirty="0">
                <a:solidFill>
                  <a:srgbClr val="FF0000"/>
                </a:solidFill>
              </a:rPr>
              <a:t>на </a:t>
            </a:r>
            <a:r>
              <a:rPr lang="ru-RU" sz="2400" b="1" u="sng" dirty="0" err="1" smtClean="0">
                <a:solidFill>
                  <a:srgbClr val="FF0000"/>
                </a:solidFill>
              </a:rPr>
              <a:t>процедурата</a:t>
            </a:r>
            <a:r>
              <a:rPr lang="ru-RU" sz="2400" b="1" u="sng" dirty="0" smtClean="0">
                <a:solidFill>
                  <a:srgbClr val="FF0000"/>
                </a:solidFill>
              </a:rPr>
              <a:t>: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Инвестиции в </a:t>
            </a:r>
            <a:r>
              <a:rPr lang="ru-RU" sz="2400" dirty="0" err="1" smtClean="0">
                <a:solidFill>
                  <a:srgbClr val="FF0000"/>
                </a:solidFill>
              </a:rPr>
              <a:t>материалната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база на </a:t>
            </a:r>
            <a:r>
              <a:rPr lang="ru-RU" sz="2400" dirty="0" err="1" smtClean="0">
                <a:solidFill>
                  <a:srgbClr val="FF0000"/>
                </a:solidFill>
              </a:rPr>
              <a:t>образователните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>
                <a:solidFill>
                  <a:srgbClr val="FF0000"/>
                </a:solidFill>
              </a:rPr>
              <a:t>институции и в </a:t>
            </a:r>
            <a:r>
              <a:rPr lang="ru-RU" sz="2400" dirty="0" err="1">
                <a:solidFill>
                  <a:srgbClr val="FF0000"/>
                </a:solidFill>
              </a:rPr>
              <a:t>образователната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инфраструктура, </a:t>
            </a:r>
            <a:r>
              <a:rPr lang="ru-RU" sz="2400" dirty="0">
                <a:solidFill>
                  <a:srgbClr val="FF0000"/>
                </a:solidFill>
              </a:rPr>
              <a:t>за д</a:t>
            </a:r>
            <a:r>
              <a:rPr lang="ru-RU" sz="2400" dirty="0" smtClean="0">
                <a:solidFill>
                  <a:srgbClr val="FF0000"/>
                </a:solidFill>
              </a:rPr>
              <a:t>а </a:t>
            </a:r>
            <a:r>
              <a:rPr lang="ru-RU" sz="2400" dirty="0">
                <a:solidFill>
                  <a:srgbClr val="FF0000"/>
                </a:solidFill>
              </a:rPr>
              <a:t>се </a:t>
            </a:r>
            <a:r>
              <a:rPr lang="ru-RU" sz="2400" dirty="0" err="1">
                <a:solidFill>
                  <a:srgbClr val="FF0000"/>
                </a:solidFill>
              </a:rPr>
              <a:t>създадат</a:t>
            </a:r>
            <a:r>
              <a:rPr lang="ru-RU" sz="2400" dirty="0">
                <a:solidFill>
                  <a:srgbClr val="FF0000"/>
                </a:solidFill>
              </a:rPr>
              <a:t> условия за равен </a:t>
            </a:r>
            <a:r>
              <a:rPr lang="ru-RU" sz="2400" dirty="0" err="1">
                <a:solidFill>
                  <a:srgbClr val="FF0000"/>
                </a:solidFill>
              </a:rPr>
              <a:t>достъп</a:t>
            </a:r>
            <a:r>
              <a:rPr lang="ru-RU" sz="2400" dirty="0">
                <a:solidFill>
                  <a:srgbClr val="FF0000"/>
                </a:solidFill>
              </a:rPr>
              <a:t> до образование чрез </a:t>
            </a:r>
            <a:r>
              <a:rPr lang="ru-RU" sz="2400" dirty="0" err="1">
                <a:solidFill>
                  <a:srgbClr val="FF0000"/>
                </a:solidFill>
              </a:rPr>
              <a:t>изграждане</a:t>
            </a:r>
            <a:r>
              <a:rPr lang="ru-RU" sz="2400" dirty="0">
                <a:solidFill>
                  <a:srgbClr val="FF0000"/>
                </a:solidFill>
              </a:rPr>
              <a:t> на благоприятна, </a:t>
            </a:r>
            <a:r>
              <a:rPr lang="ru-RU" sz="2400" dirty="0" err="1">
                <a:solidFill>
                  <a:srgbClr val="FF0000"/>
                </a:solidFill>
              </a:rPr>
              <a:t>включваща</a:t>
            </a:r>
            <a:r>
              <a:rPr lang="ru-RU" sz="2400" dirty="0">
                <a:solidFill>
                  <a:srgbClr val="FF0000"/>
                </a:solidFill>
              </a:rPr>
              <a:t>, </a:t>
            </a:r>
            <a:r>
              <a:rPr lang="ru-RU" sz="2400" dirty="0" err="1">
                <a:solidFill>
                  <a:srgbClr val="FF0000"/>
                </a:solidFill>
              </a:rPr>
              <a:t>иновативна</a:t>
            </a:r>
            <a:r>
              <a:rPr lang="ru-RU" sz="2400" dirty="0">
                <a:solidFill>
                  <a:srgbClr val="FF0000"/>
                </a:solidFill>
              </a:rPr>
              <a:t>, </a:t>
            </a:r>
            <a:r>
              <a:rPr lang="ru-RU" sz="2400" dirty="0" err="1">
                <a:solidFill>
                  <a:srgbClr val="FF0000"/>
                </a:solidFill>
              </a:rPr>
              <a:t>енергийно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ефективна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и </a:t>
            </a:r>
            <a:r>
              <a:rPr lang="ru-RU" sz="2400" dirty="0" err="1" smtClean="0">
                <a:solidFill>
                  <a:srgbClr val="FF0000"/>
                </a:solidFill>
              </a:rPr>
              <a:t>подкрепяща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образователна</a:t>
            </a:r>
            <a:r>
              <a:rPr lang="ru-RU" sz="2400" dirty="0" smtClean="0">
                <a:solidFill>
                  <a:srgbClr val="FF0000"/>
                </a:solidFill>
              </a:rPr>
              <a:t> среда, </a:t>
            </a:r>
            <a:r>
              <a:rPr lang="ru-RU" sz="2400" dirty="0">
                <a:solidFill>
                  <a:srgbClr val="FF0000"/>
                </a:solidFill>
              </a:rPr>
              <a:t>с цел </a:t>
            </a:r>
            <a:r>
              <a:rPr lang="ru-RU" sz="2400" dirty="0" err="1">
                <a:solidFill>
                  <a:srgbClr val="FF0000"/>
                </a:solidFill>
              </a:rPr>
              <a:t>подобряване</a:t>
            </a:r>
            <a:r>
              <a:rPr lang="ru-RU" sz="2400" dirty="0">
                <a:solidFill>
                  <a:srgbClr val="FF0000"/>
                </a:solidFill>
              </a:rPr>
              <a:t> на </a:t>
            </a:r>
            <a:r>
              <a:rPr lang="ru-RU" sz="2400" dirty="0" err="1">
                <a:solidFill>
                  <a:srgbClr val="FF0000"/>
                </a:solidFill>
              </a:rPr>
              <a:t>образователните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резултати</a:t>
            </a:r>
            <a:r>
              <a:rPr lang="ru-RU" sz="2400" dirty="0">
                <a:solidFill>
                  <a:srgbClr val="FF0000"/>
                </a:solidFill>
              </a:rPr>
              <a:t> и </a:t>
            </a:r>
            <a:r>
              <a:rPr lang="ru-RU" sz="2400" dirty="0" err="1">
                <a:solidFill>
                  <a:srgbClr val="FF0000"/>
                </a:solidFill>
              </a:rPr>
              <a:t>мотивацията</a:t>
            </a:r>
            <a:r>
              <a:rPr lang="ru-RU" sz="2400" dirty="0">
                <a:solidFill>
                  <a:srgbClr val="FF0000"/>
                </a:solidFill>
              </a:rPr>
              <a:t> за </a:t>
            </a:r>
            <a:r>
              <a:rPr lang="ru-RU" sz="2400" dirty="0" err="1">
                <a:solidFill>
                  <a:srgbClr val="FF0000"/>
                </a:solidFill>
              </a:rPr>
              <a:t>учене</a:t>
            </a:r>
            <a:r>
              <a:rPr lang="ru-RU" sz="2400" dirty="0">
                <a:solidFill>
                  <a:srgbClr val="FF0000"/>
                </a:solidFill>
              </a:rPr>
              <a:t>. </a:t>
            </a:r>
            <a:endParaRPr lang="ru-RU" sz="2400" dirty="0" smtClean="0">
              <a:solidFill>
                <a:srgbClr val="FF0000"/>
              </a:solidFill>
            </a:endParaRPr>
          </a:p>
          <a:p>
            <a:pPr marL="36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bg-BG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MS ??"/>
              </a:rPr>
              <a:t>Общ бюджет</a:t>
            </a:r>
            <a:r>
              <a:rPr lang="bg-BG" sz="2400" b="1" dirty="0">
                <a:solidFill>
                  <a:srgbClr val="FF0000"/>
                </a:solidFill>
                <a:latin typeface="Times New Roman" panose="02020603050405020304" pitchFamily="18" charset="0"/>
                <a:ea typeface="MS ??"/>
              </a:rPr>
              <a:t> на процедурата</a:t>
            </a:r>
            <a:r>
              <a:rPr lang="bg-BG" sz="2400" dirty="0">
                <a:solidFill>
                  <a:srgbClr val="FF0000"/>
                </a:solidFill>
                <a:latin typeface="Times New Roman" panose="02020603050405020304" pitchFamily="18" charset="0"/>
                <a:ea typeface="MS ??"/>
              </a:rPr>
              <a:t>:</a:t>
            </a:r>
            <a:r>
              <a:rPr lang="bg-BG" sz="2400" b="1" dirty="0">
                <a:solidFill>
                  <a:srgbClr val="FF0000"/>
                </a:solidFill>
                <a:latin typeface="Times New Roman" panose="02020603050405020304" pitchFamily="18" charset="0"/>
                <a:ea typeface="MS ??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MS ??"/>
              </a:rPr>
              <a:t>326 100 000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??"/>
              </a:rPr>
              <a:t>лв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MS ??"/>
              </a:rPr>
              <a:t>. с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??"/>
              </a:rPr>
              <a:t>ДДС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MS ??"/>
              </a:rPr>
              <a:t>(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MS ??"/>
              </a:rPr>
              <a:t>от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MS ??"/>
              </a:rPr>
              <a:t>тях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MS ??"/>
              </a:rPr>
              <a:t> 271 750 000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MS ??"/>
              </a:rPr>
              <a:t>лв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MS ??"/>
              </a:rPr>
              <a:t>.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MS ??"/>
              </a:rPr>
              <a:t>са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MS ??"/>
              </a:rPr>
              <a:t> средства от МВУ и 54 350 000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MS ??"/>
              </a:rPr>
              <a:t>лв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MS ??"/>
              </a:rPr>
              <a:t>.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MS ??"/>
              </a:rPr>
              <a:t>представляват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MS ??"/>
              </a:rPr>
              <a:t> ДДС и се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MS ??"/>
              </a:rPr>
              <a:t>финансират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MS ??"/>
              </a:rPr>
              <a:t> от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MS ??"/>
              </a:rPr>
              <a:t>държавния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MS ??"/>
              </a:rPr>
              <a:t> бюджет на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MS ??"/>
              </a:rPr>
              <a:t>Република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MS ??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MS ??"/>
              </a:rPr>
              <a:t>България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MS ??"/>
              </a:rPr>
              <a:t>), </a:t>
            </a:r>
            <a:endParaRPr lang="ru-RU" sz="2400" dirty="0" smtClean="0">
              <a:solidFill>
                <a:srgbClr val="FF0000"/>
              </a:solidFill>
              <a:latin typeface="Times New Roman" panose="02020603050405020304" pitchFamily="18" charset="0"/>
              <a:ea typeface="MS ??"/>
            </a:endParaRPr>
          </a:p>
          <a:p>
            <a:pPr marL="36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Процедура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: чрез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подбор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на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предложения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за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изпълнение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на инвестиция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авоъгълник 3"/>
          <p:cNvSpPr/>
          <p:nvPr/>
        </p:nvSpPr>
        <p:spPr>
          <a:xfrm>
            <a:off x="5952371" y="3244334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/>
              <a:t>„</a:t>
            </a:r>
          </a:p>
        </p:txBody>
      </p:sp>
    </p:spTree>
    <p:extLst>
      <p:ext uri="{BB962C8B-B14F-4D97-AF65-F5344CB8AC3E}">
        <p14:creationId xmlns:p14="http://schemas.microsoft.com/office/powerpoint/2010/main" xmlns="" val="167349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157990" y="344258"/>
            <a:ext cx="9872872" cy="780005"/>
          </a:xfrm>
        </p:spPr>
        <p:txBody>
          <a:bodyPr>
            <a:noAutofit/>
          </a:bodyPr>
          <a:lstStyle/>
          <a:p>
            <a:pPr marL="45720" lvl="0" algn="ctr">
              <a:lnSpc>
                <a:spcPct val="100000"/>
              </a:lnSpc>
              <a:spcBef>
                <a:spcPts val="1400"/>
              </a:spcBef>
              <a:buClr>
                <a:srgbClr val="549E39"/>
              </a:buClr>
              <a:buSzPct val="80000"/>
            </a:pP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  <a:t>Процедура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  <a:t>: </a:t>
            </a:r>
            <a:r>
              <a:rPr lang="bg-BG" sz="2400" b="1" dirty="0" smtClean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  <a:t>„МОДЕРНИЗАЦИЯ </a:t>
            </a:r>
            <a:r>
              <a:rPr lang="bg-BG" sz="2400" b="1" dirty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  <a:t>НА ОБРАЗОВАТЕЛНА </a:t>
            </a:r>
            <a:r>
              <a:rPr lang="bg-BG" sz="2400" b="1" dirty="0" smtClean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  <a:t>СРЕДА“</a:t>
            </a:r>
            <a:endParaRPr lang="bg-BG" sz="2400" dirty="0">
              <a:latin typeface="+mn-lt"/>
            </a:endParaRP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idx="1"/>
          </p:nvPr>
        </p:nvSpPr>
        <p:spPr>
          <a:xfrm>
            <a:off x="375272" y="1169234"/>
            <a:ext cx="11540358" cy="520908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b="1" u="sng" dirty="0" smtClean="0">
                <a:solidFill>
                  <a:srgbClr val="FF0000"/>
                </a:solidFill>
              </a:rPr>
              <a:t>КОМПОНЕНТ </a:t>
            </a:r>
            <a:r>
              <a:rPr lang="ru-RU" b="1" u="sng" dirty="0">
                <a:solidFill>
                  <a:srgbClr val="FF0000"/>
                </a:solidFill>
              </a:rPr>
              <a:t>1 </a:t>
            </a:r>
            <a:r>
              <a:rPr lang="ru-RU" dirty="0">
                <a:solidFill>
                  <a:srgbClr val="FF0000"/>
                </a:solidFill>
              </a:rPr>
              <a:t>– </a:t>
            </a:r>
            <a:r>
              <a:rPr lang="ru-RU" b="1" dirty="0">
                <a:solidFill>
                  <a:srgbClr val="FF0000"/>
                </a:solidFill>
              </a:rPr>
              <a:t>И</a:t>
            </a:r>
            <a:r>
              <a:rPr lang="ru-RU" b="1" dirty="0" smtClean="0">
                <a:solidFill>
                  <a:srgbClr val="FF0000"/>
                </a:solidFill>
              </a:rPr>
              <a:t>нтервенции </a:t>
            </a:r>
            <a:r>
              <a:rPr lang="ru-RU" b="1" dirty="0" err="1" smtClean="0">
                <a:solidFill>
                  <a:srgbClr val="FF0000"/>
                </a:solidFill>
              </a:rPr>
              <a:t>върху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съществуващи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u="sng" dirty="0" err="1" smtClean="0">
                <a:solidFill>
                  <a:srgbClr val="FF0000"/>
                </a:solidFill>
              </a:rPr>
              <a:t>училищни</a:t>
            </a:r>
            <a:r>
              <a:rPr lang="ru-RU" b="1" u="sng" dirty="0" smtClean="0">
                <a:solidFill>
                  <a:srgbClr val="FF0000"/>
                </a:solidFill>
              </a:rPr>
              <a:t>  </a:t>
            </a:r>
            <a:r>
              <a:rPr lang="ru-RU" b="1" u="sng" dirty="0" err="1" smtClean="0">
                <a:solidFill>
                  <a:srgbClr val="FF0000"/>
                </a:solidFill>
              </a:rPr>
              <a:t>сгради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sz="800" b="1" dirty="0" smtClean="0">
                <a:solidFill>
                  <a:srgbClr val="FF0000"/>
                </a:solidFill>
              </a:rPr>
              <a:t>   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800" b="1" u="sng" dirty="0" smtClean="0">
                <a:solidFill>
                  <a:srgbClr val="FF0000"/>
                </a:solidFill>
              </a:rPr>
              <a:t> </a:t>
            </a:r>
          </a:p>
          <a:p>
            <a:pPr marL="360363" indent="-360363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1" u="sng" dirty="0" smtClean="0">
                <a:solidFill>
                  <a:srgbClr val="FF0000"/>
                </a:solidFill>
              </a:rPr>
              <a:t>Бюджет:</a:t>
            </a:r>
            <a:r>
              <a:rPr lang="ru-RU" b="1" dirty="0" smtClean="0">
                <a:solidFill>
                  <a:srgbClr val="FF0000"/>
                </a:solidFill>
              </a:rPr>
              <a:t> 236 000 000 </a:t>
            </a:r>
            <a:r>
              <a:rPr lang="ru-RU" b="1" dirty="0" err="1" smtClean="0">
                <a:solidFill>
                  <a:srgbClr val="FF0000"/>
                </a:solidFill>
              </a:rPr>
              <a:t>лв</a:t>
            </a:r>
            <a:r>
              <a:rPr lang="ru-RU" b="1" dirty="0" smtClean="0">
                <a:solidFill>
                  <a:srgbClr val="FF0000"/>
                </a:solidFill>
              </a:rPr>
              <a:t>. с ДДС, </a:t>
            </a:r>
            <a:r>
              <a:rPr lang="ru-RU" dirty="0" smtClean="0">
                <a:solidFill>
                  <a:srgbClr val="FF0000"/>
                </a:solidFill>
              </a:rPr>
              <a:t>разпределени </a:t>
            </a:r>
            <a:r>
              <a:rPr lang="ru-RU" dirty="0" err="1" smtClean="0">
                <a:solidFill>
                  <a:srgbClr val="FF0000"/>
                </a:solidFill>
              </a:rPr>
              <a:t>поравно</a:t>
            </a:r>
            <a:r>
              <a:rPr lang="ru-RU" dirty="0" smtClean="0">
                <a:solidFill>
                  <a:srgbClr val="FF0000"/>
                </a:solidFill>
              </a:rPr>
              <a:t> между 6-те района за </a:t>
            </a:r>
            <a:r>
              <a:rPr lang="ru-RU" dirty="0" err="1" smtClean="0">
                <a:solidFill>
                  <a:srgbClr val="FF0000"/>
                </a:solidFill>
              </a:rPr>
              <a:t>планиране</a:t>
            </a:r>
            <a:r>
              <a:rPr lang="ru-RU" dirty="0" smtClean="0">
                <a:solidFill>
                  <a:srgbClr val="FF0000"/>
                </a:solidFill>
              </a:rPr>
              <a:t>                по 39 333 333лв. </a:t>
            </a:r>
            <a:r>
              <a:rPr lang="ru-RU" dirty="0">
                <a:solidFill>
                  <a:srgbClr val="FF0000"/>
                </a:solidFill>
              </a:rPr>
              <a:t>с</a:t>
            </a:r>
            <a:r>
              <a:rPr lang="ru-RU" dirty="0" smtClean="0">
                <a:solidFill>
                  <a:srgbClr val="FF0000"/>
                </a:solidFill>
              </a:rPr>
              <a:t> ДДС. </a:t>
            </a:r>
          </a:p>
          <a:p>
            <a:pPr marL="360363" indent="-360363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1" u="sng" dirty="0" smtClean="0">
                <a:solidFill>
                  <a:srgbClr val="FF0000"/>
                </a:solidFill>
              </a:rPr>
              <a:t>Максимален размер на един проект</a:t>
            </a:r>
            <a:r>
              <a:rPr lang="ru-RU" dirty="0" smtClean="0">
                <a:solidFill>
                  <a:srgbClr val="FF0000"/>
                </a:solidFill>
              </a:rPr>
              <a:t>: </a:t>
            </a:r>
            <a:r>
              <a:rPr lang="ru-RU" b="1" dirty="0" smtClean="0">
                <a:solidFill>
                  <a:srgbClr val="FF0000"/>
                </a:solidFill>
              </a:rPr>
              <a:t>4 000 000 </a:t>
            </a:r>
            <a:r>
              <a:rPr lang="ru-RU" b="1" dirty="0" err="1" smtClean="0">
                <a:solidFill>
                  <a:srgbClr val="FF0000"/>
                </a:solidFill>
              </a:rPr>
              <a:t>лв</a:t>
            </a:r>
            <a:r>
              <a:rPr lang="ru-RU" b="1" dirty="0" smtClean="0">
                <a:solidFill>
                  <a:srgbClr val="FF0000"/>
                </a:solidFill>
              </a:rPr>
              <a:t>. </a:t>
            </a:r>
            <a:r>
              <a:rPr lang="ru-RU" b="1" dirty="0">
                <a:solidFill>
                  <a:srgbClr val="FF0000"/>
                </a:solidFill>
              </a:rPr>
              <a:t>с</a:t>
            </a:r>
            <a:r>
              <a:rPr lang="ru-RU" b="1" dirty="0" smtClean="0">
                <a:solidFill>
                  <a:srgbClr val="FF0000"/>
                </a:solidFill>
              </a:rPr>
              <a:t> ДДС</a:t>
            </a:r>
            <a:endParaRPr lang="ru-RU" sz="1050" b="1" dirty="0" smtClean="0">
              <a:solidFill>
                <a:srgbClr val="FF0000"/>
              </a:solidFill>
            </a:endParaRPr>
          </a:p>
          <a:p>
            <a:pPr marL="360363" indent="-360363">
              <a:lnSpc>
                <a:spcPct val="120000"/>
              </a:lnSpc>
              <a:spcBef>
                <a:spcPts val="0"/>
              </a:spcBef>
            </a:pPr>
            <a:r>
              <a:rPr lang="bg-BG" b="1" u="sng" dirty="0">
                <a:solidFill>
                  <a:srgbClr val="FF0000"/>
                </a:solidFill>
              </a:rPr>
              <a:t>Допустими кандидати</a:t>
            </a:r>
            <a:r>
              <a:rPr lang="bg-BG" b="1" dirty="0" smtClean="0">
                <a:solidFill>
                  <a:srgbClr val="FF0000"/>
                </a:solidFill>
              </a:rPr>
              <a:t>:  </a:t>
            </a:r>
            <a:r>
              <a:rPr lang="bg-BG" sz="800" b="1" dirty="0" smtClean="0">
                <a:solidFill>
                  <a:srgbClr val="FF0000"/>
                </a:solidFill>
              </a:rPr>
              <a:t> </a:t>
            </a:r>
            <a:r>
              <a:rPr lang="bg-BG" b="1" dirty="0" smtClean="0">
                <a:solidFill>
                  <a:srgbClr val="FF0000"/>
                </a:solidFill>
              </a:rPr>
              <a:t>                                                                                                                          </a:t>
            </a:r>
            <a:endParaRPr lang="bg-BG" b="1" dirty="0">
              <a:solidFill>
                <a:srgbClr val="FF0000"/>
              </a:solidFill>
            </a:endParaRPr>
          </a:p>
          <a:p>
            <a:pPr marL="360363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0000"/>
                </a:solidFill>
              </a:rPr>
              <a:t>Общини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за </a:t>
            </a:r>
            <a:r>
              <a:rPr lang="ru-RU" dirty="0">
                <a:solidFill>
                  <a:srgbClr val="FF0000"/>
                </a:solidFill>
              </a:rPr>
              <a:t>общински училища от допустимите образователни </a:t>
            </a:r>
            <a:r>
              <a:rPr lang="ru-RU" dirty="0" smtClean="0">
                <a:solidFill>
                  <a:srgbClr val="FF0000"/>
                </a:solidFill>
              </a:rPr>
              <a:t>институции;                                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Държавни </a:t>
            </a:r>
            <a:r>
              <a:rPr lang="ru-RU" b="1" dirty="0">
                <a:solidFill>
                  <a:srgbClr val="FF0000"/>
                </a:solidFill>
              </a:rPr>
              <a:t>училища </a:t>
            </a:r>
            <a:r>
              <a:rPr lang="ru-RU" dirty="0">
                <a:solidFill>
                  <a:srgbClr val="FF0000"/>
                </a:solidFill>
              </a:rPr>
              <a:t>към </a:t>
            </a:r>
            <a:r>
              <a:rPr lang="ru-RU" dirty="0" smtClean="0">
                <a:solidFill>
                  <a:srgbClr val="FF0000"/>
                </a:solidFill>
              </a:rPr>
              <a:t>МОН </a:t>
            </a:r>
            <a:r>
              <a:rPr lang="ru-RU" b="1" dirty="0" smtClean="0">
                <a:solidFill>
                  <a:srgbClr val="FF0000"/>
                </a:solidFill>
              </a:rPr>
              <a:t>от </a:t>
            </a:r>
            <a:r>
              <a:rPr lang="ru-RU" b="1" dirty="0">
                <a:solidFill>
                  <a:srgbClr val="FF0000"/>
                </a:solidFill>
              </a:rPr>
              <a:t>допустимите </a:t>
            </a:r>
            <a:r>
              <a:rPr lang="ru-RU" dirty="0">
                <a:solidFill>
                  <a:srgbClr val="FF0000"/>
                </a:solidFill>
              </a:rPr>
              <a:t>образователни институции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  <a:p>
            <a:pPr marL="360363" indent="-360363">
              <a:lnSpc>
                <a:spcPct val="110000"/>
              </a:lnSpc>
              <a:spcBef>
                <a:spcPts val="0"/>
              </a:spcBef>
              <a:buNone/>
            </a:pPr>
            <a:endParaRPr lang="ru-RU" sz="800" dirty="0" smtClean="0">
              <a:solidFill>
                <a:srgbClr val="FF0000"/>
              </a:solidFill>
            </a:endParaRPr>
          </a:p>
          <a:p>
            <a:pPr marL="360363" indent="-360363">
              <a:lnSpc>
                <a:spcPct val="110000"/>
              </a:lnSpc>
              <a:spcBef>
                <a:spcPts val="0"/>
              </a:spcBef>
              <a:buNone/>
            </a:pPr>
            <a:endParaRPr lang="ru-RU" sz="2000" i="1" dirty="0" smtClean="0">
              <a:solidFill>
                <a:srgbClr val="FF0000"/>
              </a:solidFill>
            </a:endParaRPr>
          </a:p>
          <a:p>
            <a:pPr marL="360363" indent="-360363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i="1" dirty="0" smtClean="0">
                <a:solidFill>
                  <a:srgbClr val="FF0000"/>
                </a:solidFill>
              </a:rPr>
              <a:t>За </a:t>
            </a:r>
            <a:r>
              <a:rPr lang="ru-RU" sz="2000" i="1" dirty="0">
                <a:solidFill>
                  <a:srgbClr val="FF0000"/>
                </a:solidFill>
              </a:rPr>
              <a:t>да е допустима за първи краен срок за кандидатстване по процедурата (първи прием), образователната институция следва да попада </a:t>
            </a:r>
            <a:r>
              <a:rPr lang="ru-RU" sz="2000" b="1" i="1" u="sng" dirty="0">
                <a:solidFill>
                  <a:srgbClr val="FF0000"/>
                </a:solidFill>
              </a:rPr>
              <a:t>в първа или втора група </a:t>
            </a:r>
            <a:r>
              <a:rPr lang="ru-RU" sz="2000" i="1" dirty="0">
                <a:solidFill>
                  <a:srgbClr val="FF0000"/>
                </a:solidFill>
              </a:rPr>
              <a:t>на съответния вид училище (начални, основни, обединени училища/средни училища/профилирани </a:t>
            </a:r>
            <a:r>
              <a:rPr lang="ru-RU" sz="2000" i="1" dirty="0" smtClean="0">
                <a:solidFill>
                  <a:srgbClr val="FF0000"/>
                </a:solidFill>
              </a:rPr>
              <a:t>училища,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smtClean="0">
                <a:solidFill>
                  <a:srgbClr val="FF0000"/>
                </a:solidFill>
              </a:rPr>
              <a:t>съгласно Приложение </a:t>
            </a:r>
            <a:r>
              <a:rPr lang="en-US" sz="2000" i="1" dirty="0" smtClean="0">
                <a:solidFill>
                  <a:srgbClr val="FF0000"/>
                </a:solidFill>
              </a:rPr>
              <a:t>VII </a:t>
            </a:r>
            <a:r>
              <a:rPr lang="bg-BG" sz="2000" i="1" dirty="0" smtClean="0">
                <a:solidFill>
                  <a:srgbClr val="FF0000"/>
                </a:solidFill>
              </a:rPr>
              <a:t>към Условия за кандидатстване)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4" name="Правоъгълник 3"/>
          <p:cNvSpPr/>
          <p:nvPr/>
        </p:nvSpPr>
        <p:spPr>
          <a:xfrm>
            <a:off x="5952371" y="3244334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/>
              <a:t>„</a:t>
            </a:r>
          </a:p>
        </p:txBody>
      </p:sp>
    </p:spTree>
    <p:extLst>
      <p:ext uri="{BB962C8B-B14F-4D97-AF65-F5344CB8AC3E}">
        <p14:creationId xmlns:p14="http://schemas.microsoft.com/office/powerpoint/2010/main" xmlns="" val="146629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143000" y="374238"/>
            <a:ext cx="9872872" cy="809985"/>
          </a:xfrm>
        </p:spPr>
        <p:txBody>
          <a:bodyPr>
            <a:noAutofit/>
          </a:bodyPr>
          <a:lstStyle/>
          <a:p>
            <a:pPr marL="45720" lvl="0" algn="ctr">
              <a:lnSpc>
                <a:spcPct val="100000"/>
              </a:lnSpc>
              <a:spcBef>
                <a:spcPts val="1400"/>
              </a:spcBef>
              <a:buClr>
                <a:srgbClr val="549E39"/>
              </a:buClr>
              <a:buSzPct val="80000"/>
            </a:pPr>
            <a:r>
              <a:rPr lang="bg-BG" sz="2400" b="1" dirty="0" smtClean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  <a:t>Процедура „МОДЕРНИЗАЦИЯ </a:t>
            </a:r>
            <a:r>
              <a:rPr lang="bg-BG" sz="2400" b="1" dirty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  <a:t>НА </a:t>
            </a:r>
            <a:r>
              <a:rPr lang="bg-BG" sz="2400" b="1" dirty="0" smtClean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  <a:t>ОБРАЗОВАТЕЛНА СРЕДА“</a:t>
            </a:r>
            <a:endParaRPr lang="bg-BG" sz="2400" dirty="0">
              <a:latin typeface="+mn-lt"/>
            </a:endParaRP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idx="1"/>
          </p:nvPr>
        </p:nvSpPr>
        <p:spPr>
          <a:xfrm>
            <a:off x="345291" y="1224430"/>
            <a:ext cx="11540358" cy="5176370"/>
          </a:xfrm>
        </p:spPr>
        <p:txBody>
          <a:bodyPr>
            <a:normAutofit/>
          </a:bodyPr>
          <a:lstStyle/>
          <a:p>
            <a:pPr marL="57150"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ru-RU" b="1" u="sng" dirty="0" smtClean="0">
                <a:solidFill>
                  <a:srgbClr val="FF0000"/>
                </a:solidFill>
              </a:rPr>
              <a:t>КОМПОНЕНТ </a:t>
            </a:r>
            <a:r>
              <a:rPr lang="ru-RU" b="1" u="sng" dirty="0">
                <a:solidFill>
                  <a:srgbClr val="FF0000"/>
                </a:solidFill>
              </a:rPr>
              <a:t>2 </a:t>
            </a:r>
            <a:r>
              <a:rPr lang="ru-RU" dirty="0">
                <a:solidFill>
                  <a:srgbClr val="FF0000"/>
                </a:solidFill>
              </a:rPr>
              <a:t>– И</a:t>
            </a:r>
            <a:r>
              <a:rPr lang="ru-RU" dirty="0" smtClean="0">
                <a:solidFill>
                  <a:srgbClr val="FF0000"/>
                </a:solidFill>
              </a:rPr>
              <a:t>нтервенции </a:t>
            </a:r>
            <a:r>
              <a:rPr lang="ru-RU" dirty="0" err="1" smtClean="0">
                <a:solidFill>
                  <a:srgbClr val="FF0000"/>
                </a:solidFill>
              </a:rPr>
              <a:t>върху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съществуващи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сгради</a:t>
            </a:r>
            <a:r>
              <a:rPr lang="ru-RU" dirty="0" smtClean="0">
                <a:solidFill>
                  <a:srgbClr val="FF0000"/>
                </a:solidFill>
              </a:rPr>
              <a:t> на </a:t>
            </a:r>
            <a:r>
              <a:rPr lang="ru-RU" b="1" u="sng" dirty="0" smtClean="0">
                <a:solidFill>
                  <a:srgbClr val="FF0000"/>
                </a:solidFill>
              </a:rPr>
              <a:t>детски </a:t>
            </a:r>
            <a:r>
              <a:rPr lang="ru-RU" b="1" u="sng" dirty="0" err="1" smtClean="0">
                <a:solidFill>
                  <a:srgbClr val="FF0000"/>
                </a:solidFill>
              </a:rPr>
              <a:t>градини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</a:p>
          <a:p>
            <a:pPr marL="449263" indent="-449263" algn="just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</a:pPr>
            <a:r>
              <a:rPr lang="ru-RU" b="1" dirty="0" smtClean="0">
                <a:solidFill>
                  <a:srgbClr val="FF0000"/>
                </a:solidFill>
              </a:rPr>
              <a:t>Бюджет</a:t>
            </a:r>
            <a:r>
              <a:rPr lang="ru-RU" b="1" dirty="0" smtClean="0">
                <a:solidFill>
                  <a:srgbClr val="FF0000"/>
                </a:solidFill>
              </a:rPr>
              <a:t>: 90 100 000 лв. с ДДС, </a:t>
            </a:r>
            <a:r>
              <a:rPr lang="ru-RU" dirty="0">
                <a:solidFill>
                  <a:srgbClr val="FF0000"/>
                </a:solidFill>
              </a:rPr>
              <a:t>разпределени поравно между 6-те района за планиране </a:t>
            </a:r>
            <a:r>
              <a:rPr lang="ru-RU" dirty="0" smtClean="0">
                <a:solidFill>
                  <a:srgbClr val="FF0000"/>
                </a:solidFill>
              </a:rPr>
              <a:t>по </a:t>
            </a:r>
            <a:r>
              <a:rPr lang="ru-RU" dirty="0" smtClean="0">
                <a:solidFill>
                  <a:srgbClr val="FF0000"/>
                </a:solidFill>
              </a:rPr>
              <a:t>  15 </a:t>
            </a:r>
            <a:r>
              <a:rPr lang="ru-RU" dirty="0">
                <a:solidFill>
                  <a:srgbClr val="FF0000"/>
                </a:solidFill>
              </a:rPr>
              <a:t>016 667 лв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  <a:p>
            <a:pPr marL="449263" indent="-449263" algn="just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</a:pP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b="1" u="sng" dirty="0" smtClean="0">
                <a:solidFill>
                  <a:srgbClr val="FF0000"/>
                </a:solidFill>
              </a:rPr>
              <a:t>Максимален размер на </a:t>
            </a:r>
            <a:r>
              <a:rPr lang="ru-RU" b="1" u="sng" dirty="0">
                <a:solidFill>
                  <a:srgbClr val="FF0000"/>
                </a:solidFill>
              </a:rPr>
              <a:t>един </a:t>
            </a:r>
            <a:r>
              <a:rPr lang="ru-RU" b="1" u="sng" dirty="0" smtClean="0">
                <a:solidFill>
                  <a:srgbClr val="FF0000"/>
                </a:solidFill>
              </a:rPr>
              <a:t>проект</a:t>
            </a:r>
            <a:r>
              <a:rPr lang="ru-RU" dirty="0" smtClean="0">
                <a:solidFill>
                  <a:srgbClr val="FF0000"/>
                </a:solidFill>
              </a:rPr>
              <a:t>: </a:t>
            </a:r>
          </a:p>
          <a:p>
            <a:pPr marL="449263" indent="-449263" algn="just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None/>
            </a:pPr>
            <a:r>
              <a:rPr lang="ru-RU" dirty="0" smtClean="0">
                <a:solidFill>
                  <a:srgbClr val="FF0000"/>
                </a:solidFill>
              </a:rPr>
              <a:t>	За </a:t>
            </a:r>
            <a:r>
              <a:rPr lang="ru-RU" dirty="0" smtClean="0">
                <a:solidFill>
                  <a:srgbClr val="FF0000"/>
                </a:solidFill>
              </a:rPr>
              <a:t>общински </a:t>
            </a:r>
            <a:r>
              <a:rPr lang="ru-RU" dirty="0">
                <a:solidFill>
                  <a:srgbClr val="FF0000"/>
                </a:solidFill>
              </a:rPr>
              <a:t>детски градини с до 2 групи – </a:t>
            </a:r>
            <a:r>
              <a:rPr lang="ru-RU" b="1" dirty="0">
                <a:solidFill>
                  <a:srgbClr val="FF0000"/>
                </a:solidFill>
              </a:rPr>
              <a:t>1 300 000 </a:t>
            </a:r>
            <a:r>
              <a:rPr lang="ru-RU" b="1" dirty="0" smtClean="0">
                <a:solidFill>
                  <a:srgbClr val="FF0000"/>
                </a:solidFill>
              </a:rPr>
              <a:t>лв. </a:t>
            </a:r>
            <a:r>
              <a:rPr lang="ru-RU" b="1" dirty="0">
                <a:solidFill>
                  <a:srgbClr val="FF0000"/>
                </a:solidFill>
              </a:rPr>
              <a:t>с</a:t>
            </a:r>
            <a:r>
              <a:rPr lang="ru-RU" b="1" dirty="0" smtClean="0">
                <a:solidFill>
                  <a:srgbClr val="FF0000"/>
                </a:solidFill>
              </a:rPr>
              <a:t> ДДС 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449263" indent="-449263" algn="just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None/>
            </a:pPr>
            <a:r>
              <a:rPr lang="ru-RU" b="1" dirty="0" smtClean="0">
                <a:solidFill>
                  <a:srgbClr val="FF0000"/>
                </a:solidFill>
              </a:rPr>
              <a:t>	</a:t>
            </a:r>
            <a:r>
              <a:rPr lang="ru-RU" b="1" dirty="0" smtClean="0">
                <a:solidFill>
                  <a:srgbClr val="FF0000"/>
                </a:solidFill>
              </a:rPr>
              <a:t>З</a:t>
            </a:r>
            <a:r>
              <a:rPr lang="ru-RU" dirty="0" smtClean="0">
                <a:solidFill>
                  <a:srgbClr val="FF0000"/>
                </a:solidFill>
              </a:rPr>
              <a:t>а </a:t>
            </a:r>
            <a:r>
              <a:rPr lang="ru-RU" dirty="0">
                <a:solidFill>
                  <a:srgbClr val="FF0000"/>
                </a:solidFill>
              </a:rPr>
              <a:t>общински детски градини с 3 и повече групи – </a:t>
            </a:r>
            <a:r>
              <a:rPr lang="ru-RU" b="1" dirty="0">
                <a:solidFill>
                  <a:srgbClr val="FF0000"/>
                </a:solidFill>
              </a:rPr>
              <a:t>1 800 000 </a:t>
            </a:r>
            <a:r>
              <a:rPr lang="ru-RU" b="1" dirty="0" smtClean="0">
                <a:solidFill>
                  <a:srgbClr val="FF0000"/>
                </a:solidFill>
              </a:rPr>
              <a:t>лв. </a:t>
            </a:r>
            <a:r>
              <a:rPr lang="ru-RU" b="1" dirty="0">
                <a:solidFill>
                  <a:srgbClr val="FF0000"/>
                </a:solidFill>
              </a:rPr>
              <a:t>с </a:t>
            </a:r>
            <a:r>
              <a:rPr lang="ru-RU" b="1" dirty="0" smtClean="0">
                <a:solidFill>
                  <a:srgbClr val="FF0000"/>
                </a:solidFill>
              </a:rPr>
              <a:t>ДДС</a:t>
            </a:r>
            <a:endParaRPr lang="ru-RU" b="1" dirty="0">
              <a:solidFill>
                <a:srgbClr val="FF0000"/>
              </a:solidFill>
            </a:endParaRPr>
          </a:p>
          <a:p>
            <a:pPr marL="449263" indent="-449263" algn="just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</a:pPr>
            <a:r>
              <a:rPr lang="ru-RU" b="1" u="sng" dirty="0" err="1" smtClean="0">
                <a:solidFill>
                  <a:srgbClr val="FF0000"/>
                </a:solidFill>
              </a:rPr>
              <a:t>Допустими</a:t>
            </a:r>
            <a:r>
              <a:rPr lang="ru-RU" b="1" u="sng" dirty="0" smtClean="0">
                <a:solidFill>
                  <a:srgbClr val="FF0000"/>
                </a:solidFill>
              </a:rPr>
              <a:t> </a:t>
            </a:r>
            <a:r>
              <a:rPr lang="ru-RU" b="1" u="sng" dirty="0" err="1">
                <a:solidFill>
                  <a:srgbClr val="FF0000"/>
                </a:solidFill>
              </a:rPr>
              <a:t>кандидати</a:t>
            </a:r>
            <a:r>
              <a:rPr lang="ru-RU" b="1" dirty="0">
                <a:solidFill>
                  <a:srgbClr val="FF0000"/>
                </a:solidFill>
              </a:rPr>
              <a:t>: </a:t>
            </a:r>
            <a:r>
              <a:rPr lang="ru-RU" b="1" dirty="0" err="1">
                <a:solidFill>
                  <a:srgbClr val="FF0000"/>
                </a:solidFill>
              </a:rPr>
              <a:t>Общини</a:t>
            </a:r>
            <a:r>
              <a:rPr lang="ru-RU" dirty="0">
                <a:solidFill>
                  <a:srgbClr val="FF0000"/>
                </a:solidFill>
              </a:rPr>
              <a:t> за </a:t>
            </a:r>
            <a:r>
              <a:rPr lang="ru-RU" dirty="0" err="1">
                <a:solidFill>
                  <a:srgbClr val="FF0000"/>
                </a:solidFill>
              </a:rPr>
              <a:t>общински</a:t>
            </a:r>
            <a:r>
              <a:rPr lang="ru-RU" dirty="0">
                <a:solidFill>
                  <a:srgbClr val="FF0000"/>
                </a:solidFill>
              </a:rPr>
              <a:t> детски </a:t>
            </a:r>
            <a:r>
              <a:rPr lang="ru-RU" dirty="0" err="1" smtClean="0">
                <a:solidFill>
                  <a:srgbClr val="FF0000"/>
                </a:solidFill>
              </a:rPr>
              <a:t>градини</a:t>
            </a:r>
            <a:r>
              <a:rPr lang="ru-RU" dirty="0" smtClean="0">
                <a:solidFill>
                  <a:srgbClr val="FF0000"/>
                </a:solidFill>
              </a:rPr>
              <a:t> от </a:t>
            </a:r>
            <a:r>
              <a:rPr lang="ru-RU" dirty="0" err="1" smtClean="0">
                <a:solidFill>
                  <a:srgbClr val="FF0000"/>
                </a:solidFill>
              </a:rPr>
              <a:t>допустимите</a:t>
            </a:r>
            <a:endParaRPr lang="ru-RU" dirty="0" smtClean="0">
              <a:solidFill>
                <a:srgbClr val="FF0000"/>
              </a:solidFill>
            </a:endParaRPr>
          </a:p>
          <a:p>
            <a:pPr marL="449263" indent="-449263"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ru-RU" i="1" dirty="0" smtClean="0">
                <a:solidFill>
                  <a:srgbClr val="FF0000"/>
                </a:solidFill>
              </a:rPr>
              <a:t>За </a:t>
            </a:r>
            <a:r>
              <a:rPr lang="ru-RU" i="1" dirty="0">
                <a:solidFill>
                  <a:srgbClr val="FF0000"/>
                </a:solidFill>
              </a:rPr>
              <a:t>да е допустима за първи краен срок за кандидатстване по процедурата (първи прием), образователната институция следва да попада </a:t>
            </a:r>
            <a:r>
              <a:rPr lang="ru-RU" b="1" i="1" u="sng" dirty="0">
                <a:solidFill>
                  <a:srgbClr val="FF0000"/>
                </a:solidFill>
              </a:rPr>
              <a:t>в </a:t>
            </a:r>
            <a:r>
              <a:rPr lang="ru-RU" b="1" i="1" u="sng" dirty="0" smtClean="0">
                <a:solidFill>
                  <a:srgbClr val="FF0000"/>
                </a:solidFill>
              </a:rPr>
              <a:t>първа </a:t>
            </a:r>
            <a:r>
              <a:rPr lang="ru-RU" b="1" i="1" u="sng" dirty="0">
                <a:solidFill>
                  <a:srgbClr val="FF0000"/>
                </a:solidFill>
              </a:rPr>
              <a:t>група </a:t>
            </a:r>
            <a:r>
              <a:rPr lang="ru-RU" i="1" dirty="0">
                <a:solidFill>
                  <a:srgbClr val="FF0000"/>
                </a:solidFill>
              </a:rPr>
              <a:t>на детските </a:t>
            </a:r>
            <a:r>
              <a:rPr lang="ru-RU" i="1" dirty="0" smtClean="0">
                <a:solidFill>
                  <a:srgbClr val="FF0000"/>
                </a:solidFill>
              </a:rPr>
              <a:t>градини, съгласно </a:t>
            </a:r>
            <a:r>
              <a:rPr lang="ru-RU" i="1" dirty="0">
                <a:solidFill>
                  <a:srgbClr val="FF0000"/>
                </a:solidFill>
              </a:rPr>
              <a:t>Приложение VII към Условия за кандидатстване)</a:t>
            </a:r>
            <a:endParaRPr lang="ru-RU" i="1" dirty="0" smtClean="0">
              <a:solidFill>
                <a:srgbClr val="FF0000"/>
              </a:solidFill>
            </a:endParaRPr>
          </a:p>
        </p:txBody>
      </p:sp>
      <p:sp>
        <p:nvSpPr>
          <p:cNvPr id="4" name="Правоъгълник 3"/>
          <p:cNvSpPr/>
          <p:nvPr/>
        </p:nvSpPr>
        <p:spPr>
          <a:xfrm>
            <a:off x="5952371" y="3244334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/>
              <a:t>„</a:t>
            </a:r>
          </a:p>
        </p:txBody>
      </p:sp>
    </p:spTree>
    <p:extLst>
      <p:ext uri="{BB962C8B-B14F-4D97-AF65-F5344CB8AC3E}">
        <p14:creationId xmlns:p14="http://schemas.microsoft.com/office/powerpoint/2010/main" xmlns="" val="187931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172981" y="329268"/>
            <a:ext cx="9872872" cy="646386"/>
          </a:xfrm>
        </p:spPr>
        <p:txBody>
          <a:bodyPr>
            <a:noAutofit/>
          </a:bodyPr>
          <a:lstStyle/>
          <a:p>
            <a:pPr marL="45720" lvl="0" algn="ctr">
              <a:lnSpc>
                <a:spcPct val="100000"/>
              </a:lnSpc>
              <a:spcBef>
                <a:spcPts val="1400"/>
              </a:spcBef>
              <a:buClr>
                <a:srgbClr val="549E39"/>
              </a:buClr>
              <a:buSzPct val="80000"/>
            </a:pPr>
            <a:r>
              <a:rPr lang="bg-BG" sz="2400" b="1" dirty="0" smtClean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  <a:t>Процедура „МОДЕРНИЗАЦИЯ </a:t>
            </a:r>
            <a:r>
              <a:rPr lang="bg-BG" sz="2400" b="1" dirty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  <a:t>НА </a:t>
            </a:r>
            <a:r>
              <a:rPr lang="bg-BG" sz="2400" b="1" dirty="0" smtClean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  <a:t>ОБРАЗОВАТЕЛНА СРЕДА“</a:t>
            </a:r>
            <a:endParaRPr lang="bg-BG" sz="2400" dirty="0">
              <a:latin typeface="+mn-lt"/>
            </a:endParaRP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idx="1"/>
          </p:nvPr>
        </p:nvSpPr>
        <p:spPr>
          <a:xfrm>
            <a:off x="345291" y="1044143"/>
            <a:ext cx="11540358" cy="5281706"/>
          </a:xfrm>
        </p:spPr>
        <p:txBody>
          <a:bodyPr>
            <a:normAutofit fontScale="92500"/>
          </a:bodyPr>
          <a:lstStyle/>
          <a:p>
            <a:pPr marL="102870" lvl="1" indent="0">
              <a:lnSpc>
                <a:spcPct val="110000"/>
              </a:lnSpc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u="sng" dirty="0" smtClean="0">
                <a:solidFill>
                  <a:srgbClr val="FF0000"/>
                </a:solidFill>
              </a:rPr>
              <a:t>Недопустими </a:t>
            </a:r>
            <a:r>
              <a:rPr lang="ru-RU" sz="2400" b="1" u="sng" dirty="0">
                <a:solidFill>
                  <a:srgbClr val="FF0000"/>
                </a:solidFill>
              </a:rPr>
              <a:t>за финансиране </a:t>
            </a:r>
            <a:r>
              <a:rPr lang="ru-RU" sz="2400" b="1" u="sng" dirty="0" smtClean="0">
                <a:solidFill>
                  <a:srgbClr val="FF0000"/>
                </a:solidFill>
              </a:rPr>
              <a:t>са:</a:t>
            </a:r>
          </a:p>
          <a:p>
            <a:pPr marL="0" indent="0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None/>
            </a:pPr>
            <a:r>
              <a:rPr lang="ru-RU" dirty="0" smtClean="0">
                <a:solidFill>
                  <a:srgbClr val="FF0000"/>
                </a:solidFill>
              </a:rPr>
              <a:t>Училища </a:t>
            </a:r>
            <a:r>
              <a:rPr lang="ru-RU" dirty="0">
                <a:solidFill>
                  <a:srgbClr val="FF0000"/>
                </a:solidFill>
              </a:rPr>
              <a:t>и детски градини с одобрено финансиране за основен ремонт, </a:t>
            </a:r>
            <a:r>
              <a:rPr lang="ru-RU" dirty="0" smtClean="0">
                <a:solidFill>
                  <a:srgbClr val="FF0000"/>
                </a:solidFill>
              </a:rPr>
              <a:t>реконструкция</a:t>
            </a:r>
            <a:r>
              <a:rPr lang="ru-RU" dirty="0">
                <a:solidFill>
                  <a:srgbClr val="FF0000"/>
                </a:solidFill>
              </a:rPr>
              <a:t>, основно обновяване, пристрояване, надстрояване по </a:t>
            </a:r>
            <a:r>
              <a:rPr lang="ru-RU" dirty="0" smtClean="0">
                <a:solidFill>
                  <a:srgbClr val="FF0000"/>
                </a:solidFill>
              </a:rPr>
              <a:t>друг проект </a:t>
            </a:r>
            <a:r>
              <a:rPr lang="ru-RU" dirty="0">
                <a:solidFill>
                  <a:srgbClr val="FF0000"/>
                </a:solidFill>
              </a:rPr>
              <a:t>или програма, </a:t>
            </a:r>
            <a:r>
              <a:rPr lang="ru-RU" dirty="0" smtClean="0">
                <a:solidFill>
                  <a:srgbClr val="FF0000"/>
                </a:solidFill>
              </a:rPr>
              <a:t>произлизащи </a:t>
            </a:r>
            <a:r>
              <a:rPr lang="ru-RU" dirty="0">
                <a:solidFill>
                  <a:srgbClr val="FF0000"/>
                </a:solidFill>
              </a:rPr>
              <a:t>от националния бюджет, бюджета </a:t>
            </a:r>
            <a:r>
              <a:rPr lang="ru-RU" dirty="0" smtClean="0">
                <a:solidFill>
                  <a:srgbClr val="FF0000"/>
                </a:solidFill>
              </a:rPr>
              <a:t>на </a:t>
            </a:r>
            <a:r>
              <a:rPr lang="ru-RU" dirty="0">
                <a:solidFill>
                  <a:srgbClr val="FF0000"/>
                </a:solidFill>
              </a:rPr>
              <a:t>Европейския съюз или друга донорска програма за </a:t>
            </a:r>
            <a:r>
              <a:rPr lang="ru-RU" dirty="0" smtClean="0">
                <a:solidFill>
                  <a:srgbClr val="FF0000"/>
                </a:solidFill>
              </a:rPr>
              <a:t>периода, считано </a:t>
            </a:r>
            <a:r>
              <a:rPr lang="ru-RU" b="1" dirty="0" smtClean="0">
                <a:solidFill>
                  <a:srgbClr val="FF0000"/>
                </a:solidFill>
              </a:rPr>
              <a:t>от началото </a:t>
            </a:r>
            <a:r>
              <a:rPr lang="ru-RU" b="1" dirty="0">
                <a:solidFill>
                  <a:srgbClr val="FF0000"/>
                </a:solidFill>
              </a:rPr>
              <a:t>н</a:t>
            </a:r>
            <a:r>
              <a:rPr lang="ru-RU" b="1" dirty="0" smtClean="0">
                <a:solidFill>
                  <a:srgbClr val="FF0000"/>
                </a:solidFill>
              </a:rPr>
              <a:t>а </a:t>
            </a:r>
            <a:r>
              <a:rPr lang="ru-RU" b="1" dirty="0">
                <a:solidFill>
                  <a:srgbClr val="FF0000"/>
                </a:solidFill>
              </a:rPr>
              <a:t>2014 г. до </a:t>
            </a:r>
            <a:r>
              <a:rPr lang="ru-RU" b="1" dirty="0" err="1">
                <a:solidFill>
                  <a:srgbClr val="FF0000"/>
                </a:solidFill>
              </a:rPr>
              <a:t>датата</a:t>
            </a:r>
            <a:r>
              <a:rPr lang="ru-RU" b="1" dirty="0">
                <a:solidFill>
                  <a:srgbClr val="FF0000"/>
                </a:solidFill>
              </a:rPr>
              <a:t> на </a:t>
            </a:r>
            <a:r>
              <a:rPr lang="ru-RU" b="1" dirty="0" err="1" smtClean="0">
                <a:solidFill>
                  <a:srgbClr val="FF0000"/>
                </a:solidFill>
              </a:rPr>
              <a:t>кандидатстване</a:t>
            </a:r>
            <a:r>
              <a:rPr lang="ru-RU" dirty="0" smtClean="0">
                <a:solidFill>
                  <a:srgbClr val="FF0000"/>
                </a:solidFill>
              </a:rPr>
              <a:t>!</a:t>
            </a:r>
          </a:p>
          <a:p>
            <a:pPr marL="342900" indent="-342900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</a:pPr>
            <a:endParaRPr lang="ru-RU" dirty="0" smtClean="0">
              <a:solidFill>
                <a:srgbClr val="FF0000"/>
              </a:solidFill>
            </a:endParaRPr>
          </a:p>
          <a:p>
            <a:pPr marL="342900" indent="-342900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</a:pPr>
            <a:r>
              <a:rPr lang="ru-RU" dirty="0" smtClean="0">
                <a:solidFill>
                  <a:srgbClr val="FF0000"/>
                </a:solidFill>
              </a:rPr>
              <a:t>Всяко </a:t>
            </a:r>
            <a:r>
              <a:rPr lang="ru-RU" dirty="0">
                <a:solidFill>
                  <a:srgbClr val="FF0000"/>
                </a:solidFill>
              </a:rPr>
              <a:t>предложение за изпълнение на инвестиция следва да включва дейности </a:t>
            </a:r>
            <a:r>
              <a:rPr lang="ru-RU" b="1" dirty="0">
                <a:solidFill>
                  <a:srgbClr val="FF0000"/>
                </a:solidFill>
              </a:rPr>
              <a:t>само по един от двата компонента на </a:t>
            </a:r>
            <a:r>
              <a:rPr lang="ru-RU" b="1" dirty="0" smtClean="0">
                <a:solidFill>
                  <a:srgbClr val="FF0000"/>
                </a:solidFill>
              </a:rPr>
              <a:t>процедурата</a:t>
            </a:r>
          </a:p>
          <a:p>
            <a:pPr marL="342900" indent="-342900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</a:pPr>
            <a:r>
              <a:rPr lang="ru-RU" dirty="0" smtClean="0">
                <a:solidFill>
                  <a:srgbClr val="FF0000"/>
                </a:solidFill>
              </a:rPr>
              <a:t>Всяко </a:t>
            </a:r>
            <a:r>
              <a:rPr lang="ru-RU" dirty="0">
                <a:solidFill>
                  <a:srgbClr val="FF0000"/>
                </a:solidFill>
              </a:rPr>
              <a:t>предложение за изпълнение на инвестиция следва да включва като обект на интервенция </a:t>
            </a:r>
            <a:r>
              <a:rPr lang="ru-RU" b="1" dirty="0">
                <a:solidFill>
                  <a:srgbClr val="FF0000"/>
                </a:solidFill>
              </a:rPr>
              <a:t>само 1 образователна институция </a:t>
            </a:r>
            <a:r>
              <a:rPr lang="ru-RU" dirty="0">
                <a:solidFill>
                  <a:srgbClr val="FF0000"/>
                </a:solidFill>
              </a:rPr>
              <a:t>по съответния компонент на </a:t>
            </a:r>
            <a:r>
              <a:rPr lang="ru-RU" dirty="0" smtClean="0">
                <a:solidFill>
                  <a:srgbClr val="FF0000"/>
                </a:solidFill>
              </a:rPr>
              <a:t>процедурата.</a:t>
            </a:r>
          </a:p>
          <a:p>
            <a:pPr marL="342900" indent="-342900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</a:pPr>
            <a:r>
              <a:rPr lang="ru-RU" dirty="0" smtClean="0">
                <a:solidFill>
                  <a:srgbClr val="FF0000"/>
                </a:solidFill>
              </a:rPr>
              <a:t>В </a:t>
            </a:r>
            <a:r>
              <a:rPr lang="ru-RU" dirty="0">
                <a:solidFill>
                  <a:srgbClr val="FF0000"/>
                </a:solidFill>
              </a:rPr>
              <a:t>случай на </a:t>
            </a:r>
            <a:r>
              <a:rPr lang="ru-RU" b="1" dirty="0" err="1">
                <a:solidFill>
                  <a:srgbClr val="FF0000"/>
                </a:solidFill>
              </a:rPr>
              <a:t>детска</a:t>
            </a:r>
            <a:r>
              <a:rPr lang="ru-RU" b="1" dirty="0">
                <a:solidFill>
                  <a:srgbClr val="FF0000"/>
                </a:solidFill>
              </a:rPr>
              <a:t> градина с филиал/и</a:t>
            </a:r>
            <a:r>
              <a:rPr lang="ru-RU" dirty="0">
                <a:solidFill>
                  <a:srgbClr val="FF0000"/>
                </a:solidFill>
              </a:rPr>
              <a:t>, в </a:t>
            </a:r>
            <a:r>
              <a:rPr lang="ru-RU" dirty="0" err="1">
                <a:solidFill>
                  <a:srgbClr val="FF0000"/>
                </a:solidFill>
              </a:rPr>
              <a:t>предложението</a:t>
            </a:r>
            <a:r>
              <a:rPr lang="ru-RU" dirty="0">
                <a:solidFill>
                  <a:srgbClr val="FF0000"/>
                </a:solidFill>
              </a:rPr>
              <a:t> за </a:t>
            </a:r>
            <a:r>
              <a:rPr lang="ru-RU" dirty="0" err="1">
                <a:solidFill>
                  <a:srgbClr val="FF0000"/>
                </a:solidFill>
              </a:rPr>
              <a:t>изпълнение</a:t>
            </a:r>
            <a:r>
              <a:rPr lang="ru-RU" dirty="0">
                <a:solidFill>
                  <a:srgbClr val="FF0000"/>
                </a:solidFill>
              </a:rPr>
              <a:t> на инвестиция </a:t>
            </a:r>
            <a:r>
              <a:rPr lang="ru-RU" dirty="0" err="1">
                <a:solidFill>
                  <a:srgbClr val="FF0000"/>
                </a:solidFill>
              </a:rPr>
              <a:t>следва</a:t>
            </a:r>
            <a:r>
              <a:rPr lang="ru-RU" dirty="0">
                <a:solidFill>
                  <a:srgbClr val="FF0000"/>
                </a:solidFill>
              </a:rPr>
              <a:t> да е включена </a:t>
            </a:r>
            <a:r>
              <a:rPr lang="ru-RU" b="1" dirty="0">
                <a:solidFill>
                  <a:srgbClr val="FF0000"/>
                </a:solidFill>
              </a:rPr>
              <a:t>само централа на </a:t>
            </a:r>
            <a:r>
              <a:rPr lang="ru-RU" b="1" dirty="0" err="1">
                <a:solidFill>
                  <a:srgbClr val="FF0000"/>
                </a:solidFill>
              </a:rPr>
              <a:t>детската</a:t>
            </a:r>
            <a:r>
              <a:rPr lang="ru-RU" b="1" dirty="0">
                <a:solidFill>
                  <a:srgbClr val="FF0000"/>
                </a:solidFill>
              </a:rPr>
              <a:t> градина или само 1 филиал</a:t>
            </a:r>
            <a:r>
              <a:rPr lang="ru-RU" dirty="0">
                <a:solidFill>
                  <a:srgbClr val="FF0000"/>
                </a:solidFill>
              </a:rPr>
              <a:t>.</a:t>
            </a:r>
          </a:p>
          <a:p>
            <a:pPr marL="0" indent="0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None/>
            </a:pP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smtClean="0">
                <a:solidFill>
                  <a:srgbClr val="FF0000"/>
                </a:solidFill>
              </a:rPr>
              <a:t>Кандидат </a:t>
            </a:r>
            <a:r>
              <a:rPr lang="ru-RU" i="1" dirty="0">
                <a:solidFill>
                  <a:srgbClr val="FF0000"/>
                </a:solidFill>
              </a:rPr>
              <a:t>– </a:t>
            </a:r>
            <a:r>
              <a:rPr lang="ru-RU" i="1" dirty="0" smtClean="0">
                <a:solidFill>
                  <a:srgbClr val="FF0000"/>
                </a:solidFill>
              </a:rPr>
              <a:t>община </a:t>
            </a:r>
            <a:r>
              <a:rPr lang="ru-RU" i="1" dirty="0">
                <a:solidFill>
                  <a:srgbClr val="FF0000"/>
                </a:solidFill>
              </a:rPr>
              <a:t>може да подаде повече от едно предложение за изпълнение на </a:t>
            </a:r>
            <a:r>
              <a:rPr lang="ru-RU" i="1" dirty="0" smtClean="0">
                <a:solidFill>
                  <a:srgbClr val="FF0000"/>
                </a:solidFill>
              </a:rPr>
              <a:t>       </a:t>
            </a:r>
            <a:r>
              <a:rPr lang="ru-RU" i="1" dirty="0" smtClean="0">
                <a:solidFill>
                  <a:srgbClr val="FF0000"/>
                </a:solidFill>
              </a:rPr>
              <a:t>инвестиция </a:t>
            </a:r>
            <a:r>
              <a:rPr lang="ru-RU" i="1" dirty="0">
                <a:solidFill>
                  <a:srgbClr val="FF0000"/>
                </a:solidFill>
              </a:rPr>
              <a:t>по съответния компонент, когато предложенията са за различни </a:t>
            </a:r>
            <a:r>
              <a:rPr lang="ru-RU" i="1" dirty="0" smtClean="0">
                <a:solidFill>
                  <a:srgbClr val="FF0000"/>
                </a:solidFill>
              </a:rPr>
              <a:t> общински </a:t>
            </a:r>
            <a:r>
              <a:rPr lang="ru-RU" i="1" dirty="0">
                <a:solidFill>
                  <a:srgbClr val="FF0000"/>
                </a:solidFill>
              </a:rPr>
              <a:t>образователни </a:t>
            </a:r>
            <a:r>
              <a:rPr lang="ru-RU" i="1" dirty="0" smtClean="0">
                <a:solidFill>
                  <a:srgbClr val="FF0000"/>
                </a:solidFill>
              </a:rPr>
              <a:t>институции)</a:t>
            </a:r>
            <a:endParaRPr lang="bg-BG" i="1" dirty="0">
              <a:solidFill>
                <a:srgbClr val="FF0000"/>
              </a:solidFill>
            </a:endParaRPr>
          </a:p>
        </p:txBody>
      </p:sp>
      <p:sp>
        <p:nvSpPr>
          <p:cNvPr id="4" name="Правоъгълник 3"/>
          <p:cNvSpPr/>
          <p:nvPr/>
        </p:nvSpPr>
        <p:spPr>
          <a:xfrm>
            <a:off x="5952371" y="3244334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/>
              <a:t>„</a:t>
            </a:r>
          </a:p>
        </p:txBody>
      </p:sp>
    </p:spTree>
    <p:extLst>
      <p:ext uri="{BB962C8B-B14F-4D97-AF65-F5344CB8AC3E}">
        <p14:creationId xmlns:p14="http://schemas.microsoft.com/office/powerpoint/2010/main" xmlns="" val="310264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143000" y="419208"/>
            <a:ext cx="9872872" cy="867103"/>
          </a:xfrm>
        </p:spPr>
        <p:txBody>
          <a:bodyPr>
            <a:noAutofit/>
          </a:bodyPr>
          <a:lstStyle/>
          <a:p>
            <a:pPr marL="45720" lvl="0" algn="ctr">
              <a:lnSpc>
                <a:spcPct val="100000"/>
              </a:lnSpc>
              <a:spcBef>
                <a:spcPts val="1400"/>
              </a:spcBef>
              <a:buClr>
                <a:srgbClr val="549E39"/>
              </a:buClr>
              <a:buSzPct val="80000"/>
            </a:pPr>
            <a:r>
              <a:rPr lang="bg-BG" sz="2400" b="1" dirty="0" smtClean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  <a:t>Процедура „МОДЕРНИЗАЦИЯ </a:t>
            </a:r>
            <a:r>
              <a:rPr lang="bg-BG" sz="2400" b="1" dirty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  <a:t>НА ОБРАЗОВАТЕЛНА С</a:t>
            </a:r>
            <a:r>
              <a:rPr lang="bg-BG" sz="2400" b="1" dirty="0" smtClean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  <a:t>РЕДА“</a:t>
            </a:r>
            <a:endParaRPr lang="bg-BG" sz="2400" dirty="0">
              <a:latin typeface="+mn-lt"/>
            </a:endParaRP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idx="1"/>
          </p:nvPr>
        </p:nvSpPr>
        <p:spPr>
          <a:xfrm>
            <a:off x="315311" y="1244184"/>
            <a:ext cx="11540358" cy="521657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</a:t>
            </a:r>
            <a:r>
              <a:rPr lang="ru-RU" b="1" u="sng" dirty="0" smtClean="0">
                <a:solidFill>
                  <a:srgbClr val="FF0000"/>
                </a:solidFill>
              </a:rPr>
              <a:t>ДЕЙНОСТИ ПО КОМПОНЕНТ 1 И ПО КОМПОНЕНТ </a:t>
            </a:r>
            <a:r>
              <a:rPr lang="ru-RU" b="1" u="sng" dirty="0" smtClean="0">
                <a:solidFill>
                  <a:srgbClr val="FF0000"/>
                </a:solidFill>
              </a:rPr>
              <a:t>2</a:t>
            </a:r>
            <a:endParaRPr lang="ru-RU" b="1" u="sng" dirty="0" smtClean="0">
              <a:solidFill>
                <a:srgbClr val="FF0000"/>
              </a:solidFill>
            </a:endParaRPr>
          </a:p>
          <a:p>
            <a:pPr mar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ru-RU" b="1" u="sng" dirty="0" smtClean="0">
                <a:solidFill>
                  <a:srgbClr val="FF0000"/>
                </a:solidFill>
              </a:rPr>
              <a:t>Дейност </a:t>
            </a:r>
            <a:r>
              <a:rPr lang="ru-RU" b="1" u="sng" dirty="0">
                <a:solidFill>
                  <a:srgbClr val="FF0000"/>
                </a:solidFill>
              </a:rPr>
              <a:t>1: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Основен ремонт, реконструкция, основно обновяване, пристрояване и  надстрояване на </a:t>
            </a:r>
            <a:r>
              <a:rPr lang="ru-RU" dirty="0" smtClean="0">
                <a:solidFill>
                  <a:srgbClr val="FF0000"/>
                </a:solidFill>
              </a:rPr>
              <a:t>училищна и предучилищна </a:t>
            </a:r>
            <a:r>
              <a:rPr lang="ru-RU" dirty="0">
                <a:solidFill>
                  <a:srgbClr val="FF0000"/>
                </a:solidFill>
              </a:rPr>
              <a:t>образователна среда за придобиване на цялостен обновен облик на образователната </a:t>
            </a:r>
            <a:r>
              <a:rPr lang="ru-RU" dirty="0" smtClean="0">
                <a:solidFill>
                  <a:srgbClr val="FF0000"/>
                </a:solidFill>
              </a:rPr>
              <a:t>институция </a:t>
            </a:r>
          </a:p>
          <a:p>
            <a:pPr marL="0" lvl="0" indent="0" algn="just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>
                <a:srgbClr val="549E39"/>
              </a:buClr>
              <a:buNone/>
            </a:pPr>
            <a:endParaRPr lang="ru-RU" b="1" i="1" u="sng" dirty="0" smtClean="0">
              <a:solidFill>
                <a:srgbClr val="FF0000"/>
              </a:solidFill>
            </a:endParaRPr>
          </a:p>
          <a:p>
            <a:pPr marL="0" lvl="0" indent="0" algn="just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>
                <a:srgbClr val="549E39"/>
              </a:buClr>
              <a:buNone/>
            </a:pPr>
            <a:r>
              <a:rPr lang="ru-RU" b="1" i="1" u="sng" dirty="0" smtClean="0">
                <a:solidFill>
                  <a:srgbClr val="FF0000"/>
                </a:solidFill>
              </a:rPr>
              <a:t>ВАЖНО</a:t>
            </a:r>
            <a:r>
              <a:rPr lang="ru-RU" b="1" i="1" u="sng" dirty="0">
                <a:solidFill>
                  <a:srgbClr val="FF0000"/>
                </a:solidFill>
              </a:rPr>
              <a:t>!!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i="1" dirty="0">
                <a:solidFill>
                  <a:srgbClr val="FF0000"/>
                </a:solidFill>
              </a:rPr>
              <a:t>В </a:t>
            </a:r>
            <a:r>
              <a:rPr lang="ru-RU" i="1" dirty="0" err="1">
                <a:solidFill>
                  <a:srgbClr val="FF0000"/>
                </a:solidFill>
              </a:rPr>
              <a:t>рамките</a:t>
            </a:r>
            <a:r>
              <a:rPr lang="ru-RU" i="1" dirty="0">
                <a:solidFill>
                  <a:srgbClr val="FF0000"/>
                </a:solidFill>
              </a:rPr>
              <a:t> на </a:t>
            </a:r>
            <a:r>
              <a:rPr lang="ru-RU" i="1" dirty="0" err="1">
                <a:solidFill>
                  <a:srgbClr val="FF0000"/>
                </a:solidFill>
              </a:rPr>
              <a:t>Дейност</a:t>
            </a:r>
            <a:r>
              <a:rPr lang="ru-RU" i="1" dirty="0">
                <a:solidFill>
                  <a:srgbClr val="FF0000"/>
                </a:solidFill>
              </a:rPr>
              <a:t> 1 по Компонент </a:t>
            </a:r>
            <a:r>
              <a:rPr lang="ru-RU" i="1" dirty="0" smtClean="0">
                <a:solidFill>
                  <a:srgbClr val="FF0000"/>
                </a:solidFill>
              </a:rPr>
              <a:t>1 </a:t>
            </a:r>
            <a:r>
              <a:rPr lang="ru-RU" i="1" dirty="0" err="1" smtClean="0">
                <a:solidFill>
                  <a:srgbClr val="FF0000"/>
                </a:solidFill>
              </a:rPr>
              <a:t>са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допустими</a:t>
            </a:r>
            <a:r>
              <a:rPr lang="ru-RU" i="1" dirty="0">
                <a:solidFill>
                  <a:srgbClr val="FF0000"/>
                </a:solidFill>
              </a:rPr>
              <a:t> СМР </a:t>
            </a:r>
            <a:r>
              <a:rPr lang="ru-RU" i="1" dirty="0" err="1">
                <a:solidFill>
                  <a:srgbClr val="FF0000"/>
                </a:solidFill>
              </a:rPr>
              <a:t>дейности</a:t>
            </a:r>
            <a:r>
              <a:rPr lang="ru-RU" i="1" dirty="0">
                <a:solidFill>
                  <a:srgbClr val="FF0000"/>
                </a:solidFill>
              </a:rPr>
              <a:t> за </a:t>
            </a:r>
            <a:r>
              <a:rPr lang="ru-RU" i="1" dirty="0" err="1">
                <a:solidFill>
                  <a:srgbClr val="FF0000"/>
                </a:solidFill>
              </a:rPr>
              <a:t>изграждане</a:t>
            </a:r>
            <a:r>
              <a:rPr lang="ru-RU" i="1" dirty="0">
                <a:solidFill>
                  <a:srgbClr val="FF0000"/>
                </a:solidFill>
              </a:rPr>
              <a:t>/</a:t>
            </a:r>
            <a:r>
              <a:rPr lang="ru-RU" i="1" dirty="0" err="1">
                <a:solidFill>
                  <a:srgbClr val="FF0000"/>
                </a:solidFill>
              </a:rPr>
              <a:t>надграждане</a:t>
            </a:r>
            <a:r>
              <a:rPr lang="ru-RU" i="1" dirty="0">
                <a:solidFill>
                  <a:srgbClr val="FF0000"/>
                </a:solidFill>
              </a:rPr>
              <a:t> на STEM </a:t>
            </a:r>
            <a:r>
              <a:rPr lang="ru-RU" i="1" dirty="0" smtClean="0">
                <a:solidFill>
                  <a:srgbClr val="FF0000"/>
                </a:solidFill>
              </a:rPr>
              <a:t>среда, </a:t>
            </a:r>
            <a:r>
              <a:rPr lang="ru-RU" i="1" dirty="0" err="1" smtClean="0">
                <a:solidFill>
                  <a:srgbClr val="FF0000"/>
                </a:solidFill>
              </a:rPr>
              <a:t>като</a:t>
            </a:r>
            <a:r>
              <a:rPr lang="ru-RU" i="1" dirty="0" smtClean="0">
                <a:solidFill>
                  <a:srgbClr val="FF0000"/>
                </a:solidFill>
              </a:rPr>
              <a:t> в </a:t>
            </a:r>
            <a:r>
              <a:rPr lang="ru-RU" i="1" dirty="0" err="1" smtClean="0">
                <a:solidFill>
                  <a:srgbClr val="FF0000"/>
                </a:solidFill>
              </a:rPr>
              <a:t>нея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</a:rPr>
              <a:t>могат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>
                <a:solidFill>
                  <a:srgbClr val="FF0000"/>
                </a:solidFill>
              </a:rPr>
              <a:t>да </a:t>
            </a:r>
            <a:r>
              <a:rPr lang="ru-RU" i="1" dirty="0" err="1">
                <a:solidFill>
                  <a:srgbClr val="FF0000"/>
                </a:solidFill>
              </a:rPr>
              <a:t>бъдат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изградени</a:t>
            </a:r>
            <a:r>
              <a:rPr lang="ru-RU" i="1" dirty="0">
                <a:solidFill>
                  <a:srgbClr val="FF0000"/>
                </a:solidFill>
              </a:rPr>
              <a:t> следните </a:t>
            </a:r>
            <a:r>
              <a:rPr lang="ru-RU" i="1" dirty="0" err="1">
                <a:solidFill>
                  <a:srgbClr val="FF0000"/>
                </a:solidFill>
              </a:rPr>
              <a:t>видове</a:t>
            </a:r>
            <a:r>
              <a:rPr lang="ru-RU" i="1" dirty="0">
                <a:solidFill>
                  <a:srgbClr val="FF0000"/>
                </a:solidFill>
              </a:rPr>
              <a:t> STEM </a:t>
            </a:r>
            <a:r>
              <a:rPr lang="ru-RU" i="1" dirty="0" err="1" smtClean="0">
                <a:solidFill>
                  <a:srgbClr val="FF0000"/>
                </a:solidFill>
              </a:rPr>
              <a:t>центрове</a:t>
            </a:r>
            <a:r>
              <a:rPr lang="ru-RU" i="1" dirty="0" smtClean="0">
                <a:solidFill>
                  <a:srgbClr val="FF0000"/>
                </a:solidFill>
              </a:rPr>
              <a:t>: </a:t>
            </a:r>
            <a:r>
              <a:rPr lang="ru-RU" i="1" dirty="0" err="1" smtClean="0">
                <a:solidFill>
                  <a:srgbClr val="FF0000"/>
                </a:solidFill>
              </a:rPr>
              <a:t>Кътове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>
                <a:solidFill>
                  <a:srgbClr val="FF0000"/>
                </a:solidFill>
              </a:rPr>
              <a:t>тип </a:t>
            </a:r>
            <a:r>
              <a:rPr lang="ru-RU" i="1" dirty="0" err="1">
                <a:solidFill>
                  <a:srgbClr val="FF0000"/>
                </a:solidFill>
              </a:rPr>
              <a:t>работилници</a:t>
            </a:r>
            <a:r>
              <a:rPr lang="ru-RU" i="1" dirty="0">
                <a:solidFill>
                  <a:srgbClr val="FF0000"/>
                </a:solidFill>
              </a:rPr>
              <a:t>/</a:t>
            </a:r>
            <a:r>
              <a:rPr lang="ru-RU" i="1" dirty="0" err="1">
                <a:solidFill>
                  <a:srgbClr val="FF0000"/>
                </a:solidFill>
              </a:rPr>
              <a:t>Мейкърспейс</a:t>
            </a:r>
            <a:r>
              <a:rPr lang="ru-RU" i="1" dirty="0" smtClean="0">
                <a:solidFill>
                  <a:srgbClr val="FF0000"/>
                </a:solidFill>
              </a:rPr>
              <a:t>; </a:t>
            </a:r>
          </a:p>
          <a:p>
            <a:pPr marL="342900" lvl="0" indent="-342900" algn="just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>
                <a:srgbClr val="549E39"/>
              </a:buClr>
              <a:buFontTx/>
              <a:buChar char="-"/>
            </a:pPr>
            <a:r>
              <a:rPr lang="ru-RU" i="1" dirty="0" err="1" smtClean="0">
                <a:solidFill>
                  <a:srgbClr val="FF0000"/>
                </a:solidFill>
              </a:rPr>
              <a:t>Изследователски</a:t>
            </a:r>
            <a:r>
              <a:rPr lang="ru-RU" i="1" dirty="0" smtClean="0">
                <a:solidFill>
                  <a:srgbClr val="FF0000"/>
                </a:solidFill>
              </a:rPr>
              <a:t> лаборатории; </a:t>
            </a:r>
            <a:r>
              <a:rPr lang="ru-RU" i="1" dirty="0" err="1" smtClean="0">
                <a:solidFill>
                  <a:srgbClr val="FF0000"/>
                </a:solidFill>
              </a:rPr>
              <a:t>Класна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>
                <a:solidFill>
                  <a:srgbClr val="FF0000"/>
                </a:solidFill>
              </a:rPr>
              <a:t>стая за </a:t>
            </a:r>
            <a:r>
              <a:rPr lang="ru-RU" i="1" dirty="0" err="1">
                <a:solidFill>
                  <a:srgbClr val="FF0000"/>
                </a:solidFill>
              </a:rPr>
              <a:t>креативни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дигитални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</a:rPr>
              <a:t>създатели</a:t>
            </a:r>
            <a:r>
              <a:rPr lang="ru-RU" i="1" dirty="0" smtClean="0">
                <a:solidFill>
                  <a:srgbClr val="FF0000"/>
                </a:solidFill>
              </a:rPr>
              <a:t>; </a:t>
            </a:r>
          </a:p>
          <a:p>
            <a:pPr marL="342900" lvl="0" indent="-342900" algn="just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>
                <a:srgbClr val="549E39"/>
              </a:buClr>
              <a:buFontTx/>
              <a:buChar char="-"/>
            </a:pPr>
            <a:r>
              <a:rPr lang="ru-RU" i="1" dirty="0" err="1" smtClean="0">
                <a:solidFill>
                  <a:srgbClr val="FF0000"/>
                </a:solidFill>
              </a:rPr>
              <a:t>Център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>
                <a:solidFill>
                  <a:srgbClr val="FF0000"/>
                </a:solidFill>
              </a:rPr>
              <a:t>за </a:t>
            </a:r>
            <a:r>
              <a:rPr lang="ru-RU" i="1" dirty="0" err="1">
                <a:solidFill>
                  <a:srgbClr val="FF0000"/>
                </a:solidFill>
              </a:rPr>
              <a:t>млади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</a:rPr>
              <a:t>изследователи</a:t>
            </a:r>
            <a:r>
              <a:rPr lang="ru-RU" i="1" dirty="0" smtClean="0">
                <a:solidFill>
                  <a:srgbClr val="FF0000"/>
                </a:solidFill>
              </a:rPr>
              <a:t>; </a:t>
            </a:r>
            <a:r>
              <a:rPr lang="ru-RU" i="1" dirty="0" err="1" smtClean="0">
                <a:solidFill>
                  <a:srgbClr val="FF0000"/>
                </a:solidFill>
              </a:rPr>
              <a:t>Център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>
                <a:solidFill>
                  <a:srgbClr val="FF0000"/>
                </a:solidFill>
              </a:rPr>
              <a:t>за технологии в </a:t>
            </a:r>
            <a:r>
              <a:rPr lang="ru-RU" i="1" dirty="0" err="1">
                <a:solidFill>
                  <a:srgbClr val="FF0000"/>
                </a:solidFill>
              </a:rPr>
              <a:t>креативните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smtClean="0">
                <a:solidFill>
                  <a:srgbClr val="FF0000"/>
                </a:solidFill>
              </a:rPr>
              <a:t>индустрии;</a:t>
            </a:r>
          </a:p>
          <a:p>
            <a:pPr marL="342900" lvl="0" indent="-342900" algn="just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>
                <a:srgbClr val="549E39"/>
              </a:buClr>
              <a:buFontTx/>
              <a:buChar char="-"/>
            </a:pPr>
            <a:r>
              <a:rPr lang="ru-RU" i="1" dirty="0" err="1" smtClean="0">
                <a:solidFill>
                  <a:srgbClr val="FF0000"/>
                </a:solidFill>
              </a:rPr>
              <a:t>Център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>
                <a:solidFill>
                  <a:srgbClr val="FF0000"/>
                </a:solidFill>
              </a:rPr>
              <a:t>за </a:t>
            </a:r>
            <a:r>
              <a:rPr lang="ru-RU" i="1" dirty="0" err="1">
                <a:solidFill>
                  <a:srgbClr val="FF0000"/>
                </a:solidFill>
              </a:rPr>
              <a:t>дигитални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</a:rPr>
              <a:t>създатели</a:t>
            </a:r>
            <a:r>
              <a:rPr lang="ru-RU" i="1" dirty="0" smtClean="0">
                <a:solidFill>
                  <a:srgbClr val="FF0000"/>
                </a:solidFill>
              </a:rPr>
              <a:t>; </a:t>
            </a:r>
            <a:r>
              <a:rPr lang="ru-RU" i="1" dirty="0" err="1" smtClean="0">
                <a:solidFill>
                  <a:srgbClr val="FF0000"/>
                </a:solidFill>
              </a:rPr>
              <a:t>Център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>
                <a:solidFill>
                  <a:srgbClr val="FF0000"/>
                </a:solidFill>
              </a:rPr>
              <a:t>по </a:t>
            </a:r>
            <a:r>
              <a:rPr lang="ru-RU" i="1" dirty="0" err="1">
                <a:solidFill>
                  <a:srgbClr val="FF0000"/>
                </a:solidFill>
              </a:rPr>
              <a:t>природни</a:t>
            </a:r>
            <a:r>
              <a:rPr lang="ru-RU" i="1" dirty="0">
                <a:solidFill>
                  <a:srgbClr val="FF0000"/>
                </a:solidFill>
              </a:rPr>
              <a:t> науки, </a:t>
            </a:r>
            <a:r>
              <a:rPr lang="ru-RU" i="1" dirty="0" err="1">
                <a:solidFill>
                  <a:srgbClr val="FF0000"/>
                </a:solidFill>
              </a:rPr>
              <a:t>изследвания</a:t>
            </a:r>
            <a:r>
              <a:rPr lang="ru-RU" i="1" dirty="0">
                <a:solidFill>
                  <a:srgbClr val="FF0000"/>
                </a:solidFill>
              </a:rPr>
              <a:t> и </a:t>
            </a:r>
            <a:r>
              <a:rPr lang="ru-RU" i="1" dirty="0" err="1" smtClean="0">
                <a:solidFill>
                  <a:srgbClr val="FF0000"/>
                </a:solidFill>
              </a:rPr>
              <a:t>иновации</a:t>
            </a:r>
            <a:r>
              <a:rPr lang="ru-RU" i="1" dirty="0" smtClean="0">
                <a:solidFill>
                  <a:srgbClr val="FF0000"/>
                </a:solidFill>
              </a:rPr>
              <a:t>;</a:t>
            </a:r>
          </a:p>
          <a:p>
            <a:pPr marL="342900" lvl="0" indent="-342900" algn="just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>
                <a:srgbClr val="549E39"/>
              </a:buClr>
              <a:buFontTx/>
              <a:buChar char="-"/>
            </a:pP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</a:rPr>
              <a:t>Високотехнологични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оборудвани</a:t>
            </a:r>
            <a:r>
              <a:rPr lang="ru-RU" i="1" dirty="0">
                <a:solidFill>
                  <a:srgbClr val="FF0000"/>
                </a:solidFill>
              </a:rPr>
              <a:t> и </a:t>
            </a:r>
            <a:r>
              <a:rPr lang="ru-RU" i="1" dirty="0" err="1">
                <a:solidFill>
                  <a:srgbClr val="FF0000"/>
                </a:solidFill>
              </a:rPr>
              <a:t>свързани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класни</a:t>
            </a:r>
            <a:r>
              <a:rPr lang="ru-RU" i="1" dirty="0">
                <a:solidFill>
                  <a:srgbClr val="FF0000"/>
                </a:solidFill>
              </a:rPr>
              <a:t> стаи (ВОСКС).</a:t>
            </a:r>
          </a:p>
          <a:p>
            <a:pPr marL="0" lv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49E39"/>
              </a:buClr>
              <a:buNone/>
            </a:pPr>
            <a:endParaRPr lang="ru-RU" i="1" dirty="0" smtClean="0">
              <a:solidFill>
                <a:srgbClr val="FF0000"/>
              </a:solidFill>
            </a:endParaRPr>
          </a:p>
          <a:p>
            <a:pPr marL="0" indent="0" algn="just">
              <a:lnSpc>
                <a:spcPct val="100000"/>
              </a:lnSpc>
              <a:spcAft>
                <a:spcPts val="600"/>
              </a:spcAft>
              <a:buNone/>
            </a:pPr>
            <a:endParaRPr lang="bg-BG" dirty="0">
              <a:solidFill>
                <a:srgbClr val="FF0000"/>
              </a:solidFill>
            </a:endParaRPr>
          </a:p>
        </p:txBody>
      </p:sp>
      <p:sp>
        <p:nvSpPr>
          <p:cNvPr id="4" name="Правоъгълник 3"/>
          <p:cNvSpPr/>
          <p:nvPr/>
        </p:nvSpPr>
        <p:spPr>
          <a:xfrm>
            <a:off x="5952371" y="3244334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/>
              <a:t>„</a:t>
            </a:r>
          </a:p>
        </p:txBody>
      </p:sp>
    </p:spTree>
    <p:extLst>
      <p:ext uri="{BB962C8B-B14F-4D97-AF65-F5344CB8AC3E}">
        <p14:creationId xmlns:p14="http://schemas.microsoft.com/office/powerpoint/2010/main" xmlns="" val="413013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187970" y="314276"/>
            <a:ext cx="9872872" cy="867103"/>
          </a:xfrm>
        </p:spPr>
        <p:txBody>
          <a:bodyPr>
            <a:noAutofit/>
          </a:bodyPr>
          <a:lstStyle/>
          <a:p>
            <a:pPr marL="45720" lvl="0" algn="ctr">
              <a:lnSpc>
                <a:spcPct val="100000"/>
              </a:lnSpc>
              <a:spcBef>
                <a:spcPts val="1400"/>
              </a:spcBef>
              <a:buClr>
                <a:srgbClr val="549E39"/>
              </a:buClr>
              <a:buSzPct val="80000"/>
            </a:pPr>
            <a:r>
              <a:rPr lang="bg-BG" sz="2400" b="1" dirty="0" smtClean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  <a:t>Процедура „МОДЕРНИЗАЦИЯ </a:t>
            </a:r>
            <a:r>
              <a:rPr lang="bg-BG" sz="2400" b="1" dirty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  <a:t>НА ОБРАЗОВАТЕЛНА С</a:t>
            </a:r>
            <a:r>
              <a:rPr lang="bg-BG" sz="2400" b="1" dirty="0" smtClean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  <a:t>РЕДА“</a:t>
            </a:r>
            <a:endParaRPr lang="bg-BG" sz="2400" dirty="0">
              <a:latin typeface="+mn-lt"/>
            </a:endParaRP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idx="1"/>
          </p:nvPr>
        </p:nvSpPr>
        <p:spPr>
          <a:xfrm>
            <a:off x="330301" y="1245476"/>
            <a:ext cx="11540358" cy="521528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</a:t>
            </a:r>
            <a:r>
              <a:rPr lang="ru-RU" b="1" u="sng" dirty="0" smtClean="0">
                <a:solidFill>
                  <a:srgbClr val="FF0000"/>
                </a:solidFill>
              </a:rPr>
              <a:t>ДЕЙНОСТИ ПО КОМПОНЕНТ 1 И ПО КОМПОНЕНТ 2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ru-RU" sz="2400" b="1" u="sng" dirty="0" smtClean="0">
                <a:solidFill>
                  <a:srgbClr val="FF0000"/>
                </a:solidFill>
              </a:rPr>
              <a:t>Задължително </a:t>
            </a:r>
            <a:r>
              <a:rPr lang="ru-RU" sz="2400" b="1" u="sng" dirty="0">
                <a:solidFill>
                  <a:srgbClr val="FF0000"/>
                </a:solidFill>
              </a:rPr>
              <a:t>е: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изпълнението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на </a:t>
            </a:r>
            <a:r>
              <a:rPr lang="ru-RU" dirty="0" err="1" smtClean="0">
                <a:solidFill>
                  <a:srgbClr val="FF0000"/>
                </a:solidFill>
              </a:rPr>
              <a:t>цялостен</a:t>
            </a:r>
            <a:r>
              <a:rPr lang="ru-RU" dirty="0" smtClean="0">
                <a:solidFill>
                  <a:srgbClr val="FF0000"/>
                </a:solidFill>
              </a:rPr>
              <a:t> проект с </a:t>
            </a:r>
            <a:r>
              <a:rPr lang="ru-RU" dirty="0" err="1">
                <a:solidFill>
                  <a:srgbClr val="FF0000"/>
                </a:solidFill>
              </a:rPr>
              <a:t>всички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енергоспестяващи</a:t>
            </a:r>
            <a:r>
              <a:rPr lang="ru-RU" dirty="0">
                <a:solidFill>
                  <a:srgbClr val="FF0000"/>
                </a:solidFill>
              </a:rPr>
              <a:t> мерки за </a:t>
            </a:r>
            <a:r>
              <a:rPr lang="ru-RU" dirty="0" err="1">
                <a:solidFill>
                  <a:srgbClr val="FF0000"/>
                </a:solidFill>
              </a:rPr>
              <a:t>постигане</a:t>
            </a:r>
            <a:r>
              <a:rPr lang="ru-RU" dirty="0">
                <a:solidFill>
                  <a:srgbClr val="FF0000"/>
                </a:solidFill>
              </a:rPr>
              <a:t> на </a:t>
            </a:r>
            <a:r>
              <a:rPr lang="ru-RU" dirty="0" err="1">
                <a:solidFill>
                  <a:srgbClr val="FF0000"/>
                </a:solidFill>
              </a:rPr>
              <a:t>поне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клас</a:t>
            </a:r>
            <a:r>
              <a:rPr lang="ru-RU" dirty="0">
                <a:solidFill>
                  <a:srgbClr val="FF0000"/>
                </a:solidFill>
              </a:rPr>
              <a:t> на </a:t>
            </a:r>
            <a:r>
              <a:rPr lang="ru-RU" dirty="0" err="1">
                <a:solidFill>
                  <a:srgbClr val="FF0000"/>
                </a:solidFill>
              </a:rPr>
              <a:t>енергопотребление</a:t>
            </a:r>
            <a:r>
              <a:rPr lang="ru-RU" dirty="0">
                <a:solidFill>
                  <a:srgbClr val="FF0000"/>
                </a:solidFill>
              </a:rPr>
              <a:t> „С“ на </a:t>
            </a:r>
            <a:r>
              <a:rPr lang="ru-RU" dirty="0" err="1">
                <a:solidFill>
                  <a:srgbClr val="FF0000"/>
                </a:solidFill>
              </a:rPr>
              <a:t>сградата</a:t>
            </a:r>
            <a:r>
              <a:rPr lang="ru-RU" dirty="0">
                <a:solidFill>
                  <a:srgbClr val="FF0000"/>
                </a:solidFill>
              </a:rPr>
              <a:t>;  </a:t>
            </a:r>
            <a:r>
              <a:rPr lang="ru-RU" dirty="0" err="1">
                <a:solidFill>
                  <a:srgbClr val="FF0000"/>
                </a:solidFill>
              </a:rPr>
              <a:t>подобряване</a:t>
            </a:r>
            <a:r>
              <a:rPr lang="ru-RU" dirty="0">
                <a:solidFill>
                  <a:srgbClr val="FF0000"/>
                </a:solidFill>
              </a:rPr>
              <a:t> на </a:t>
            </a:r>
            <a:r>
              <a:rPr lang="ru-RU" dirty="0" err="1">
                <a:solidFill>
                  <a:srgbClr val="FF0000"/>
                </a:solidFill>
              </a:rPr>
              <a:t>достъпа</a:t>
            </a:r>
            <a:r>
              <a:rPr lang="ru-RU" dirty="0">
                <a:solidFill>
                  <a:srgbClr val="FF0000"/>
                </a:solidFill>
              </a:rPr>
              <a:t> на </a:t>
            </a:r>
            <a:r>
              <a:rPr lang="ru-RU" dirty="0" err="1">
                <a:solidFill>
                  <a:srgbClr val="FF0000"/>
                </a:solidFill>
              </a:rPr>
              <a:t>лицата</a:t>
            </a:r>
            <a:r>
              <a:rPr lang="ru-RU" dirty="0">
                <a:solidFill>
                  <a:srgbClr val="FF0000"/>
                </a:solidFill>
              </a:rPr>
              <a:t> с </a:t>
            </a:r>
            <a:r>
              <a:rPr lang="ru-RU" dirty="0" err="1">
                <a:solidFill>
                  <a:srgbClr val="FF0000"/>
                </a:solidFill>
              </a:rPr>
              <a:t>увреждания</a:t>
            </a:r>
            <a:r>
              <a:rPr lang="ru-RU" dirty="0">
                <a:solidFill>
                  <a:srgbClr val="FF0000"/>
                </a:solidFill>
              </a:rPr>
              <a:t> до и </a:t>
            </a:r>
            <a:r>
              <a:rPr lang="ru-RU" dirty="0" err="1">
                <a:solidFill>
                  <a:srgbClr val="FF0000"/>
                </a:solidFill>
              </a:rPr>
              <a:t>вътре</a:t>
            </a:r>
            <a:r>
              <a:rPr lang="ru-RU" dirty="0">
                <a:solidFill>
                  <a:srgbClr val="FF0000"/>
                </a:solidFill>
              </a:rPr>
              <a:t> в </a:t>
            </a:r>
            <a:r>
              <a:rPr lang="ru-RU" dirty="0" err="1">
                <a:solidFill>
                  <a:srgbClr val="FF0000"/>
                </a:solidFill>
              </a:rPr>
              <a:t>съответната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сграда</a:t>
            </a:r>
            <a:r>
              <a:rPr lang="ru-RU" dirty="0">
                <a:solidFill>
                  <a:srgbClr val="FF0000"/>
                </a:solidFill>
              </a:rPr>
              <a:t>.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</a:t>
            </a:r>
            <a:r>
              <a:rPr lang="ru-RU" dirty="0" err="1" smtClean="0">
                <a:solidFill>
                  <a:srgbClr val="FF0000"/>
                </a:solidFill>
              </a:rPr>
              <a:t>ристрояване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и </a:t>
            </a:r>
            <a:r>
              <a:rPr lang="ru-RU" dirty="0" err="1">
                <a:solidFill>
                  <a:srgbClr val="FF0000"/>
                </a:solidFill>
              </a:rPr>
              <a:t>надстрояване</a:t>
            </a:r>
            <a:r>
              <a:rPr lang="ru-RU" dirty="0">
                <a:solidFill>
                  <a:srgbClr val="FF0000"/>
                </a:solidFill>
              </a:rPr>
              <a:t> на </a:t>
            </a:r>
            <a:r>
              <a:rPr lang="ru-RU" dirty="0" err="1">
                <a:solidFill>
                  <a:srgbClr val="FF0000"/>
                </a:solidFill>
              </a:rPr>
              <a:t>съществуващи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сгради</a:t>
            </a:r>
            <a:r>
              <a:rPr lang="ru-RU" dirty="0">
                <a:solidFill>
                  <a:srgbClr val="FF0000"/>
                </a:solidFill>
              </a:rPr>
              <a:t> за </a:t>
            </a:r>
            <a:r>
              <a:rPr lang="ru-RU" dirty="0" err="1">
                <a:solidFill>
                  <a:srgbClr val="FF0000"/>
                </a:solidFill>
              </a:rPr>
              <a:t>училищно</a:t>
            </a:r>
            <a:r>
              <a:rPr lang="ru-RU" dirty="0">
                <a:solidFill>
                  <a:srgbClr val="FF0000"/>
                </a:solidFill>
              </a:rPr>
              <a:t> образование е допустимо само </a:t>
            </a:r>
            <a:r>
              <a:rPr lang="ru-RU" dirty="0" err="1">
                <a:solidFill>
                  <a:srgbClr val="FF0000"/>
                </a:solidFill>
              </a:rPr>
              <a:t>ако</a:t>
            </a:r>
            <a:r>
              <a:rPr lang="ru-RU" dirty="0">
                <a:solidFill>
                  <a:srgbClr val="FF0000"/>
                </a:solidFill>
              </a:rPr>
              <a:t> е необходимо за </a:t>
            </a:r>
            <a:r>
              <a:rPr lang="ru-RU" dirty="0" err="1">
                <a:solidFill>
                  <a:srgbClr val="FF0000"/>
                </a:solidFill>
              </a:rPr>
              <a:t>преминаване</a:t>
            </a:r>
            <a:r>
              <a:rPr lang="ru-RU" dirty="0">
                <a:solidFill>
                  <a:srgbClr val="FF0000"/>
                </a:solidFill>
              </a:rPr>
              <a:t> на </a:t>
            </a:r>
            <a:r>
              <a:rPr lang="ru-RU" dirty="0" err="1">
                <a:solidFill>
                  <a:srgbClr val="FF0000"/>
                </a:solidFill>
              </a:rPr>
              <a:t>едносменен</a:t>
            </a:r>
            <a:r>
              <a:rPr lang="ru-RU" dirty="0">
                <a:solidFill>
                  <a:srgbClr val="FF0000"/>
                </a:solidFill>
              </a:rPr>
              <a:t> режим на </a:t>
            </a:r>
            <a:r>
              <a:rPr lang="ru-RU" dirty="0" smtClean="0">
                <a:solidFill>
                  <a:srgbClr val="FF0000"/>
                </a:solidFill>
              </a:rPr>
              <a:t>обучение. </a:t>
            </a:r>
            <a:r>
              <a:rPr lang="ru-RU" i="1" dirty="0" smtClean="0">
                <a:solidFill>
                  <a:srgbClr val="FF0000"/>
                </a:solidFill>
              </a:rPr>
              <a:t>(</a:t>
            </a:r>
            <a:r>
              <a:rPr lang="ru-RU" b="1" i="1" u="sng" dirty="0" smtClean="0">
                <a:solidFill>
                  <a:srgbClr val="FF0000"/>
                </a:solidFill>
              </a:rPr>
              <a:t>Не </a:t>
            </a:r>
            <a:r>
              <a:rPr lang="ru-RU" b="1" i="1" u="sng" dirty="0" err="1">
                <a:solidFill>
                  <a:srgbClr val="FF0000"/>
                </a:solidFill>
              </a:rPr>
              <a:t>са</a:t>
            </a:r>
            <a:r>
              <a:rPr lang="ru-RU" b="1" i="1" u="sng" dirty="0">
                <a:solidFill>
                  <a:srgbClr val="FF0000"/>
                </a:solidFill>
              </a:rPr>
              <a:t> </a:t>
            </a:r>
            <a:r>
              <a:rPr lang="ru-RU" b="1" i="1" u="sng" dirty="0" err="1">
                <a:solidFill>
                  <a:srgbClr val="FF0000"/>
                </a:solidFill>
              </a:rPr>
              <a:t>допустими</a:t>
            </a:r>
            <a:r>
              <a:rPr lang="ru-RU" b="1" i="1" u="sng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дейности</a:t>
            </a:r>
            <a:r>
              <a:rPr lang="ru-RU" i="1" dirty="0">
                <a:solidFill>
                  <a:srgbClr val="FF0000"/>
                </a:solidFill>
              </a:rPr>
              <a:t>, </a:t>
            </a:r>
            <a:r>
              <a:rPr lang="ru-RU" i="1" dirty="0" err="1">
                <a:solidFill>
                  <a:srgbClr val="FF0000"/>
                </a:solidFill>
              </a:rPr>
              <a:t>които</a:t>
            </a:r>
            <a:r>
              <a:rPr lang="ru-RU" i="1" dirty="0">
                <a:solidFill>
                  <a:srgbClr val="FF0000"/>
                </a:solidFill>
              </a:rPr>
              <a:t> целят </a:t>
            </a:r>
            <a:r>
              <a:rPr lang="ru-RU" b="1" i="1" dirty="0" err="1">
                <a:solidFill>
                  <a:srgbClr val="FF0000"/>
                </a:solidFill>
              </a:rPr>
              <a:t>частични</a:t>
            </a:r>
            <a:r>
              <a:rPr lang="ru-RU" b="1" i="1" dirty="0">
                <a:solidFill>
                  <a:srgbClr val="FF0000"/>
                </a:solidFill>
              </a:rPr>
              <a:t> интервенции </a:t>
            </a:r>
            <a:r>
              <a:rPr lang="ru-RU" i="1" dirty="0" smtClean="0">
                <a:solidFill>
                  <a:srgbClr val="FF0000"/>
                </a:solidFill>
              </a:rPr>
              <a:t>или </a:t>
            </a:r>
            <a:r>
              <a:rPr lang="ru-RU" i="1" dirty="0" err="1">
                <a:solidFill>
                  <a:srgbClr val="FF0000"/>
                </a:solidFill>
              </a:rPr>
              <a:t>самостоятелно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внедряване</a:t>
            </a:r>
            <a:r>
              <a:rPr lang="ru-RU" i="1" dirty="0">
                <a:solidFill>
                  <a:srgbClr val="FF0000"/>
                </a:solidFill>
              </a:rPr>
              <a:t> на мерки за </a:t>
            </a:r>
            <a:r>
              <a:rPr lang="ru-RU" i="1" dirty="0" err="1">
                <a:solidFill>
                  <a:srgbClr val="FF0000"/>
                </a:solidFill>
              </a:rPr>
              <a:t>енергийна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</a:rPr>
              <a:t>ефективност</a:t>
            </a:r>
            <a:r>
              <a:rPr lang="ru-RU" i="1" dirty="0" smtClean="0">
                <a:solidFill>
                  <a:srgbClr val="FF0000"/>
                </a:solidFill>
              </a:rPr>
              <a:t>)</a:t>
            </a:r>
            <a:endParaRPr lang="ru-RU" b="1" i="1" dirty="0" smtClean="0">
              <a:solidFill>
                <a:srgbClr val="FF0000"/>
              </a:solidFill>
            </a:endParaRPr>
          </a:p>
          <a:p>
            <a:pPr marL="36000" lvl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49E39"/>
              </a:buClr>
            </a:pPr>
            <a:r>
              <a:rPr lang="ru-RU" sz="2400" b="1" u="sng" dirty="0" err="1" smtClean="0">
                <a:solidFill>
                  <a:srgbClr val="FF0000"/>
                </a:solidFill>
              </a:rPr>
              <a:t>Дейност</a:t>
            </a:r>
            <a:r>
              <a:rPr lang="ru-RU" sz="2400" b="1" u="sng" dirty="0" smtClean="0">
                <a:solidFill>
                  <a:srgbClr val="FF0000"/>
                </a:solidFill>
              </a:rPr>
              <a:t> </a:t>
            </a:r>
            <a:r>
              <a:rPr lang="ru-RU" sz="2400" b="1" u="sng" dirty="0">
                <a:solidFill>
                  <a:srgbClr val="FF0000"/>
                </a:solidFill>
              </a:rPr>
              <a:t>2: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Доставка и монтаж на </a:t>
            </a:r>
            <a:r>
              <a:rPr lang="ru-RU" dirty="0" err="1">
                <a:solidFill>
                  <a:srgbClr val="FF0000"/>
                </a:solidFill>
              </a:rPr>
              <a:t>оборудване</a:t>
            </a:r>
            <a:r>
              <a:rPr lang="ru-RU" dirty="0">
                <a:solidFill>
                  <a:srgbClr val="FF0000"/>
                </a:solidFill>
              </a:rPr>
              <a:t> и </a:t>
            </a:r>
            <a:r>
              <a:rPr lang="ru-RU" dirty="0" err="1">
                <a:solidFill>
                  <a:srgbClr val="FF0000"/>
                </a:solidFill>
              </a:rPr>
              <a:t>обзавеждане</a:t>
            </a:r>
            <a:r>
              <a:rPr lang="ru-RU" dirty="0">
                <a:solidFill>
                  <a:srgbClr val="FF0000"/>
                </a:solidFill>
              </a:rPr>
              <a:t> за </a:t>
            </a:r>
            <a:r>
              <a:rPr lang="ru-RU" dirty="0" err="1">
                <a:solidFill>
                  <a:srgbClr val="FF0000"/>
                </a:solidFill>
              </a:rPr>
              <a:t>сградите</a:t>
            </a:r>
            <a:r>
              <a:rPr lang="ru-RU" dirty="0">
                <a:solidFill>
                  <a:srgbClr val="FF0000"/>
                </a:solidFill>
              </a:rPr>
              <a:t>/</a:t>
            </a:r>
            <a:r>
              <a:rPr lang="ru-RU" dirty="0" err="1">
                <a:solidFill>
                  <a:srgbClr val="FF0000"/>
                </a:solidFill>
              </a:rPr>
              <a:t>помещенията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i="1" dirty="0">
                <a:solidFill>
                  <a:srgbClr val="FF0000"/>
                </a:solidFill>
              </a:rPr>
              <a:t>(без STEM среда) </a:t>
            </a:r>
            <a:r>
              <a:rPr lang="ru-RU" dirty="0">
                <a:solidFill>
                  <a:srgbClr val="FF0000"/>
                </a:solidFill>
              </a:rPr>
              <a:t>на </a:t>
            </a:r>
            <a:r>
              <a:rPr lang="ru-RU" dirty="0" err="1" smtClean="0">
                <a:solidFill>
                  <a:srgbClr val="FF0000"/>
                </a:solidFill>
              </a:rPr>
              <a:t>училището</a:t>
            </a:r>
            <a:r>
              <a:rPr lang="ru-RU" dirty="0" smtClean="0">
                <a:solidFill>
                  <a:srgbClr val="FF0000"/>
                </a:solidFill>
              </a:rPr>
              <a:t> и на </a:t>
            </a:r>
            <a:r>
              <a:rPr lang="ru-RU" dirty="0" err="1" smtClean="0">
                <a:solidFill>
                  <a:srgbClr val="FF0000"/>
                </a:solidFill>
              </a:rPr>
              <a:t>детската</a:t>
            </a:r>
            <a:r>
              <a:rPr lang="ru-RU" dirty="0" smtClean="0">
                <a:solidFill>
                  <a:srgbClr val="FF0000"/>
                </a:solidFill>
              </a:rPr>
              <a:t> градина.</a:t>
            </a:r>
            <a:r>
              <a:rPr lang="bg-BG" dirty="0">
                <a:solidFill>
                  <a:srgbClr val="FF0000"/>
                </a:solidFill>
              </a:rPr>
              <a:t> </a:t>
            </a:r>
            <a:r>
              <a:rPr lang="bg-BG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Дейност </a:t>
            </a:r>
            <a:r>
              <a:rPr lang="bg-BG" sz="2400" i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 не е </a:t>
            </a:r>
            <a:r>
              <a:rPr lang="bg-BG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задължителна!!!</a:t>
            </a:r>
            <a:endParaRPr lang="bg-BG" sz="2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ru-RU" b="1" i="1" u="sng" dirty="0" err="1">
                <a:solidFill>
                  <a:srgbClr val="FF0000"/>
                </a:solidFill>
              </a:rPr>
              <a:t>Оборудване</a:t>
            </a:r>
            <a:r>
              <a:rPr lang="ru-RU" b="1" i="1" u="sng" dirty="0">
                <a:solidFill>
                  <a:srgbClr val="FF0000"/>
                </a:solidFill>
              </a:rPr>
              <a:t> на STEM среда </a:t>
            </a:r>
            <a:r>
              <a:rPr lang="ru-RU" b="1" i="1" dirty="0">
                <a:solidFill>
                  <a:srgbClr val="FF0000"/>
                </a:solidFill>
              </a:rPr>
              <a:t>(вкл. ВОСКС) </a:t>
            </a:r>
            <a:r>
              <a:rPr lang="ru-RU" b="1" i="1" u="sng" dirty="0">
                <a:solidFill>
                  <a:srgbClr val="FF0000"/>
                </a:solidFill>
              </a:rPr>
              <a:t>е недопустимо </a:t>
            </a:r>
            <a:r>
              <a:rPr lang="ru-RU" dirty="0">
                <a:solidFill>
                  <a:srgbClr val="FF0000"/>
                </a:solidFill>
              </a:rPr>
              <a:t>по </a:t>
            </a:r>
            <a:r>
              <a:rPr lang="ru-RU" dirty="0" err="1" smtClean="0">
                <a:solidFill>
                  <a:srgbClr val="FF0000"/>
                </a:solidFill>
              </a:rPr>
              <a:t>процедурата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err="1" smtClean="0">
                <a:solidFill>
                  <a:srgbClr val="FF0000"/>
                </a:solidFill>
              </a:rPr>
              <a:t>защото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ще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бъде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финансирано</a:t>
            </a:r>
            <a:r>
              <a:rPr lang="ru-RU" dirty="0">
                <a:solidFill>
                  <a:srgbClr val="FF0000"/>
                </a:solidFill>
              </a:rPr>
              <a:t> в </a:t>
            </a:r>
            <a:r>
              <a:rPr lang="ru-RU" dirty="0" err="1">
                <a:solidFill>
                  <a:srgbClr val="FF0000"/>
                </a:solidFill>
              </a:rPr>
              <a:t>рамките</a:t>
            </a:r>
            <a:r>
              <a:rPr lang="ru-RU" dirty="0">
                <a:solidFill>
                  <a:srgbClr val="FF0000"/>
                </a:solidFill>
              </a:rPr>
              <a:t> на </a:t>
            </a:r>
            <a:r>
              <a:rPr lang="ru-RU" dirty="0" err="1">
                <a:solidFill>
                  <a:srgbClr val="FF0000"/>
                </a:solidFill>
              </a:rPr>
              <a:t>отделна</a:t>
            </a:r>
            <a:r>
              <a:rPr lang="ru-RU" dirty="0">
                <a:solidFill>
                  <a:srgbClr val="FF0000"/>
                </a:solidFill>
              </a:rPr>
              <a:t> процедура за </a:t>
            </a:r>
            <a:r>
              <a:rPr lang="ru-RU" dirty="0" err="1">
                <a:solidFill>
                  <a:srgbClr val="FF0000"/>
                </a:solidFill>
              </a:rPr>
              <a:t>реализиране</a:t>
            </a:r>
            <a:r>
              <a:rPr lang="ru-RU" dirty="0">
                <a:solidFill>
                  <a:srgbClr val="FF0000"/>
                </a:solidFill>
              </a:rPr>
              <a:t> на </a:t>
            </a:r>
            <a:r>
              <a:rPr lang="ru-RU" dirty="0" err="1">
                <a:solidFill>
                  <a:srgbClr val="FF0000"/>
                </a:solidFill>
              </a:rPr>
              <a:t>Инвестиционен</a:t>
            </a:r>
            <a:r>
              <a:rPr lang="ru-RU" dirty="0">
                <a:solidFill>
                  <a:srgbClr val="FF0000"/>
                </a:solidFill>
              </a:rPr>
              <a:t> проект 1: STEM </a:t>
            </a:r>
            <a:r>
              <a:rPr lang="ru-RU" dirty="0" err="1">
                <a:solidFill>
                  <a:srgbClr val="FF0000"/>
                </a:solidFill>
              </a:rPr>
              <a:t>центрове</a:t>
            </a:r>
            <a:r>
              <a:rPr lang="ru-RU" dirty="0">
                <a:solidFill>
                  <a:srgbClr val="FF0000"/>
                </a:solidFill>
              </a:rPr>
              <a:t> и </a:t>
            </a:r>
            <a:r>
              <a:rPr lang="ru-RU" dirty="0" err="1">
                <a:solidFill>
                  <a:srgbClr val="FF0000"/>
                </a:solidFill>
              </a:rPr>
              <a:t>иновации</a:t>
            </a:r>
            <a:r>
              <a:rPr lang="ru-RU" dirty="0">
                <a:solidFill>
                  <a:srgbClr val="FF0000"/>
                </a:solidFill>
              </a:rPr>
              <a:t> в </a:t>
            </a:r>
            <a:r>
              <a:rPr lang="ru-RU" dirty="0" err="1">
                <a:solidFill>
                  <a:srgbClr val="FF0000"/>
                </a:solidFill>
              </a:rPr>
              <a:t>образованието</a:t>
            </a:r>
            <a:r>
              <a:rPr lang="ru-RU" dirty="0">
                <a:solidFill>
                  <a:srgbClr val="FF0000"/>
                </a:solidFill>
              </a:rPr>
              <a:t> по ПВУ.</a:t>
            </a:r>
            <a:endParaRPr lang="bg-B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556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172980" y="359248"/>
            <a:ext cx="9872872" cy="567558"/>
          </a:xfrm>
        </p:spPr>
        <p:txBody>
          <a:bodyPr>
            <a:noAutofit/>
          </a:bodyPr>
          <a:lstStyle/>
          <a:p>
            <a:pPr marL="45720" lvl="0" algn="ctr">
              <a:lnSpc>
                <a:spcPct val="100000"/>
              </a:lnSpc>
              <a:spcBef>
                <a:spcPts val="1400"/>
              </a:spcBef>
              <a:buClr>
                <a:srgbClr val="549E39"/>
              </a:buClr>
              <a:buSzPct val="80000"/>
            </a:pPr>
            <a:r>
              <a:rPr lang="bg-BG" sz="2400" b="1" dirty="0" smtClean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  <a:t>Процедура „МОДЕРНИЗАЦИЯ </a:t>
            </a:r>
            <a:r>
              <a:rPr lang="bg-BG" sz="2400" b="1" dirty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  <a:t>НА ОБРАЗОВАТЕЛНА С</a:t>
            </a:r>
            <a:r>
              <a:rPr lang="bg-BG" sz="2400" b="1" dirty="0" smtClean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  <a:t>РЕДА“</a:t>
            </a:r>
            <a:endParaRPr lang="bg-BG" sz="2400" dirty="0">
              <a:latin typeface="+mn-lt"/>
            </a:endParaRP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idx="1"/>
          </p:nvPr>
        </p:nvSpPr>
        <p:spPr>
          <a:xfrm>
            <a:off x="315311" y="1034322"/>
            <a:ext cx="11540358" cy="5636302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549E39"/>
              </a:buCl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ВАЖНО </a:t>
            </a:r>
            <a:r>
              <a:rPr lang="ru-RU" b="1" dirty="0">
                <a:solidFill>
                  <a:srgbClr val="FF0000"/>
                </a:solidFill>
              </a:rPr>
              <a:t>ЗА КОМПОНЕНТ 1 И ЗА КОМПОНЕНТ 2 </a:t>
            </a:r>
            <a:r>
              <a:rPr lang="ru-RU" b="1" dirty="0" smtClean="0">
                <a:solidFill>
                  <a:srgbClr val="FF0000"/>
                </a:solidFill>
              </a:rPr>
              <a:t>!!!</a:t>
            </a:r>
            <a:r>
              <a:rPr lang="bg-BG" dirty="0" smtClean="0">
                <a:solidFill>
                  <a:srgbClr val="FF0000"/>
                </a:solidFill>
              </a:rPr>
              <a:t> 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549E39"/>
              </a:buClr>
              <a:buNone/>
            </a:pPr>
            <a:endParaRPr lang="bg-BG" sz="90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u="sng" dirty="0">
                <a:solidFill>
                  <a:srgbClr val="FF0000"/>
                </a:solidFill>
              </a:rPr>
              <a:t>На </a:t>
            </a:r>
            <a:r>
              <a:rPr lang="ru-RU" u="sng" dirty="0" err="1">
                <a:solidFill>
                  <a:srgbClr val="FF0000"/>
                </a:solidFill>
              </a:rPr>
              <a:t>етапа</a:t>
            </a:r>
            <a:r>
              <a:rPr lang="ru-RU" u="sng" dirty="0">
                <a:solidFill>
                  <a:srgbClr val="FF0000"/>
                </a:solidFill>
              </a:rPr>
              <a:t> на </a:t>
            </a:r>
            <a:r>
              <a:rPr lang="ru-RU" u="sng" dirty="0" err="1">
                <a:solidFill>
                  <a:srgbClr val="FF0000"/>
                </a:solidFill>
              </a:rPr>
              <a:t>кандидатстване</a:t>
            </a:r>
            <a:r>
              <a:rPr lang="ru-RU" u="sng" dirty="0">
                <a:solidFill>
                  <a:srgbClr val="FF0000"/>
                </a:solidFill>
              </a:rPr>
              <a:t> </a:t>
            </a:r>
            <a:r>
              <a:rPr lang="ru-RU" u="sng" dirty="0" err="1" smtClean="0">
                <a:solidFill>
                  <a:srgbClr val="FF0000"/>
                </a:solidFill>
              </a:rPr>
              <a:t>следва</a:t>
            </a:r>
            <a:r>
              <a:rPr lang="ru-RU" u="sng" dirty="0" smtClean="0">
                <a:solidFill>
                  <a:srgbClr val="FF0000"/>
                </a:solidFill>
              </a:rPr>
              <a:t> да се </a:t>
            </a:r>
            <a:r>
              <a:rPr lang="ru-RU" u="sng" dirty="0" err="1">
                <a:solidFill>
                  <a:srgbClr val="FF0000"/>
                </a:solidFill>
              </a:rPr>
              <a:t>представи</a:t>
            </a:r>
            <a:r>
              <a:rPr lang="ru-RU" u="sng" dirty="0">
                <a:solidFill>
                  <a:srgbClr val="FF0000"/>
                </a:solidFill>
              </a:rPr>
              <a:t> </a:t>
            </a:r>
            <a:r>
              <a:rPr lang="ru-RU" u="sng" dirty="0" err="1">
                <a:solidFill>
                  <a:srgbClr val="FF0000"/>
                </a:solidFill>
              </a:rPr>
              <a:t>следната</a:t>
            </a:r>
            <a:r>
              <a:rPr lang="ru-RU" u="sng" dirty="0">
                <a:solidFill>
                  <a:srgbClr val="FF0000"/>
                </a:solidFill>
              </a:rPr>
              <a:t> </a:t>
            </a:r>
            <a:r>
              <a:rPr lang="ru-RU" u="sng" dirty="0" err="1">
                <a:solidFill>
                  <a:srgbClr val="FF0000"/>
                </a:solidFill>
              </a:rPr>
              <a:t>техническа</a:t>
            </a:r>
            <a:r>
              <a:rPr lang="ru-RU" u="sng" dirty="0">
                <a:solidFill>
                  <a:srgbClr val="FF0000"/>
                </a:solidFill>
              </a:rPr>
              <a:t> документация</a:t>
            </a:r>
            <a:r>
              <a:rPr lang="ru-RU" dirty="0" smtClean="0">
                <a:solidFill>
                  <a:srgbClr val="FF0000"/>
                </a:solidFill>
              </a:rPr>
              <a:t>: </a:t>
            </a:r>
            <a:r>
              <a:rPr lang="ru-RU" sz="800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800" b="1" dirty="0">
              <a:solidFill>
                <a:srgbClr val="FF0000"/>
              </a:solidFill>
            </a:endParaRPr>
          </a:p>
          <a:p>
            <a:pPr marL="468313" indent="-288925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</a:pPr>
            <a:r>
              <a:rPr lang="ru-RU" sz="2100" b="1" u="sng" dirty="0" err="1" smtClean="0">
                <a:solidFill>
                  <a:srgbClr val="FF0000"/>
                </a:solidFill>
              </a:rPr>
              <a:t>Обследване</a:t>
            </a:r>
            <a:r>
              <a:rPr lang="ru-RU" sz="2100" b="1" u="sng" dirty="0" smtClean="0">
                <a:solidFill>
                  <a:srgbClr val="FF0000"/>
                </a:solidFill>
              </a:rPr>
              <a:t> </a:t>
            </a:r>
            <a:r>
              <a:rPr lang="ru-RU" sz="2100" b="1" u="sng" dirty="0">
                <a:solidFill>
                  <a:srgbClr val="FF0000"/>
                </a:solidFill>
              </a:rPr>
              <a:t>за </a:t>
            </a:r>
            <a:r>
              <a:rPr lang="ru-RU" sz="2100" b="1" u="sng" dirty="0" err="1">
                <a:solidFill>
                  <a:srgbClr val="FF0000"/>
                </a:solidFill>
              </a:rPr>
              <a:t>енергийна</a:t>
            </a:r>
            <a:r>
              <a:rPr lang="ru-RU" sz="2100" b="1" u="sng" dirty="0">
                <a:solidFill>
                  <a:srgbClr val="FF0000"/>
                </a:solidFill>
              </a:rPr>
              <a:t> </a:t>
            </a:r>
            <a:r>
              <a:rPr lang="ru-RU" sz="2100" b="1" u="sng" dirty="0" err="1">
                <a:solidFill>
                  <a:srgbClr val="FF0000"/>
                </a:solidFill>
              </a:rPr>
              <a:t>ефективност</a:t>
            </a:r>
            <a:r>
              <a:rPr lang="ru-RU" sz="2100" dirty="0">
                <a:solidFill>
                  <a:srgbClr val="FF0000"/>
                </a:solidFill>
              </a:rPr>
              <a:t>, </a:t>
            </a:r>
            <a:r>
              <a:rPr lang="ru-RU" sz="2100" dirty="0" err="1">
                <a:solidFill>
                  <a:srgbClr val="FF0000"/>
                </a:solidFill>
              </a:rPr>
              <a:t>придружено</a:t>
            </a:r>
            <a:r>
              <a:rPr lang="ru-RU" sz="2100" dirty="0">
                <a:solidFill>
                  <a:srgbClr val="FF0000"/>
                </a:solidFill>
              </a:rPr>
              <a:t> от валиден сертификат за </a:t>
            </a:r>
            <a:r>
              <a:rPr lang="ru-RU" sz="2100" dirty="0" err="1">
                <a:solidFill>
                  <a:srgbClr val="FF0000"/>
                </a:solidFill>
              </a:rPr>
              <a:t>енергийни</a:t>
            </a:r>
            <a:r>
              <a:rPr lang="ru-RU" sz="2100" dirty="0">
                <a:solidFill>
                  <a:srgbClr val="FF0000"/>
                </a:solidFill>
              </a:rPr>
              <a:t> характеристики на </a:t>
            </a:r>
            <a:r>
              <a:rPr lang="ru-RU" sz="2100" dirty="0" err="1">
                <a:solidFill>
                  <a:srgbClr val="FF0000"/>
                </a:solidFill>
              </a:rPr>
              <a:t>сграда</a:t>
            </a:r>
            <a:r>
              <a:rPr lang="ru-RU" sz="2100" dirty="0">
                <a:solidFill>
                  <a:srgbClr val="FF0000"/>
                </a:solidFill>
              </a:rPr>
              <a:t> в </a:t>
            </a:r>
            <a:r>
              <a:rPr lang="ru-RU" sz="2100" dirty="0" err="1">
                <a:solidFill>
                  <a:srgbClr val="FF0000"/>
                </a:solidFill>
              </a:rPr>
              <a:t>експлоатация</a:t>
            </a:r>
            <a:r>
              <a:rPr lang="ru-RU" sz="2100" dirty="0">
                <a:solidFill>
                  <a:srgbClr val="FF0000"/>
                </a:solidFill>
              </a:rPr>
              <a:t>, </a:t>
            </a:r>
            <a:r>
              <a:rPr lang="ru-RU" sz="2100" dirty="0" err="1">
                <a:solidFill>
                  <a:srgbClr val="FF0000"/>
                </a:solidFill>
              </a:rPr>
              <a:t>изготвени</a:t>
            </a:r>
            <a:r>
              <a:rPr lang="ru-RU" sz="2100" dirty="0">
                <a:solidFill>
                  <a:srgbClr val="FF0000"/>
                </a:solidFill>
              </a:rPr>
              <a:t> по </a:t>
            </a:r>
            <a:r>
              <a:rPr lang="ru-RU" sz="2100" dirty="0" err="1">
                <a:solidFill>
                  <a:srgbClr val="FF0000"/>
                </a:solidFill>
              </a:rPr>
              <a:t>реда</a:t>
            </a:r>
            <a:r>
              <a:rPr lang="ru-RU" sz="2100" dirty="0">
                <a:solidFill>
                  <a:srgbClr val="FF0000"/>
                </a:solidFill>
              </a:rPr>
              <a:t> на чл. 48 от ЗЕЕ;</a:t>
            </a:r>
          </a:p>
          <a:p>
            <a:pPr marL="468313" indent="-288925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</a:pPr>
            <a:r>
              <a:rPr lang="ru-RU" sz="2100" b="1" dirty="0" err="1" smtClean="0">
                <a:solidFill>
                  <a:srgbClr val="FF0000"/>
                </a:solidFill>
              </a:rPr>
              <a:t>Обследване</a:t>
            </a:r>
            <a:r>
              <a:rPr lang="ru-RU" sz="2100" b="1" dirty="0" smtClean="0">
                <a:solidFill>
                  <a:srgbClr val="FF0000"/>
                </a:solidFill>
              </a:rPr>
              <a:t> </a:t>
            </a:r>
            <a:r>
              <a:rPr lang="ru-RU" sz="2100" dirty="0">
                <a:solidFill>
                  <a:srgbClr val="FF0000"/>
                </a:solidFill>
              </a:rPr>
              <a:t>за </a:t>
            </a:r>
            <a:r>
              <a:rPr lang="ru-RU" sz="2100" dirty="0" err="1">
                <a:solidFill>
                  <a:srgbClr val="FF0000"/>
                </a:solidFill>
              </a:rPr>
              <a:t>установяване</a:t>
            </a:r>
            <a:r>
              <a:rPr lang="ru-RU" sz="2100" dirty="0">
                <a:solidFill>
                  <a:srgbClr val="FF0000"/>
                </a:solidFill>
              </a:rPr>
              <a:t> </a:t>
            </a:r>
            <a:r>
              <a:rPr lang="ru-RU" sz="2100" b="1" dirty="0">
                <a:solidFill>
                  <a:srgbClr val="FF0000"/>
                </a:solidFill>
              </a:rPr>
              <a:t>на </a:t>
            </a:r>
            <a:r>
              <a:rPr lang="ru-RU" sz="2100" b="1" dirty="0" err="1">
                <a:solidFill>
                  <a:srgbClr val="FF0000"/>
                </a:solidFill>
              </a:rPr>
              <a:t>техническите</a:t>
            </a:r>
            <a:r>
              <a:rPr lang="ru-RU" sz="2100" b="1" dirty="0">
                <a:solidFill>
                  <a:srgbClr val="FF0000"/>
                </a:solidFill>
              </a:rPr>
              <a:t> характеристики</a:t>
            </a:r>
            <a:r>
              <a:rPr lang="ru-RU" sz="2100" dirty="0">
                <a:solidFill>
                  <a:srgbClr val="FF0000"/>
                </a:solidFill>
              </a:rPr>
              <a:t>, </a:t>
            </a:r>
            <a:r>
              <a:rPr lang="ru-RU" sz="2100" dirty="0" err="1">
                <a:solidFill>
                  <a:srgbClr val="FF0000"/>
                </a:solidFill>
              </a:rPr>
              <a:t>свързани</a:t>
            </a:r>
            <a:r>
              <a:rPr lang="ru-RU" sz="2100" dirty="0">
                <a:solidFill>
                  <a:srgbClr val="FF0000"/>
                </a:solidFill>
              </a:rPr>
              <a:t> с </a:t>
            </a:r>
            <a:r>
              <a:rPr lang="ru-RU" sz="2100" dirty="0" err="1">
                <a:solidFill>
                  <a:srgbClr val="FF0000"/>
                </a:solidFill>
              </a:rPr>
              <a:t>удовлетворяване</a:t>
            </a:r>
            <a:r>
              <a:rPr lang="ru-RU" sz="2100" dirty="0">
                <a:solidFill>
                  <a:srgbClr val="FF0000"/>
                </a:solidFill>
              </a:rPr>
              <a:t> на </a:t>
            </a:r>
            <a:r>
              <a:rPr lang="ru-RU" sz="2100" dirty="0" err="1">
                <a:solidFill>
                  <a:srgbClr val="FF0000"/>
                </a:solidFill>
              </a:rPr>
              <a:t>изискванията</a:t>
            </a:r>
            <a:r>
              <a:rPr lang="ru-RU" sz="2100" dirty="0">
                <a:solidFill>
                  <a:srgbClr val="FF0000"/>
                </a:solidFill>
              </a:rPr>
              <a:t> по чл. 169, ал. 1, т. 1-5 от ЗУТ и </a:t>
            </a:r>
            <a:r>
              <a:rPr lang="ru-RU" sz="2100" b="1" u="sng" dirty="0">
                <a:solidFill>
                  <a:srgbClr val="FF0000"/>
                </a:solidFill>
              </a:rPr>
              <a:t>Технически </a:t>
            </a:r>
            <a:r>
              <a:rPr lang="ru-RU" sz="2100" b="1" u="sng" dirty="0" smtClean="0">
                <a:solidFill>
                  <a:srgbClr val="FF0000"/>
                </a:solidFill>
              </a:rPr>
              <a:t>паспорт </a:t>
            </a:r>
            <a:r>
              <a:rPr lang="ru-RU" sz="2100" u="sng" dirty="0" smtClean="0">
                <a:solidFill>
                  <a:srgbClr val="FF0000"/>
                </a:solidFill>
              </a:rPr>
              <a:t>на </a:t>
            </a:r>
            <a:r>
              <a:rPr lang="ru-RU" sz="2100" u="sng" dirty="0" err="1" smtClean="0">
                <a:solidFill>
                  <a:srgbClr val="FF0000"/>
                </a:solidFill>
              </a:rPr>
              <a:t>сградата</a:t>
            </a:r>
            <a:r>
              <a:rPr lang="ru-RU" sz="2100" dirty="0" smtClean="0">
                <a:solidFill>
                  <a:srgbClr val="FF0000"/>
                </a:solidFill>
              </a:rPr>
              <a:t>; </a:t>
            </a:r>
          </a:p>
          <a:p>
            <a:pPr marL="468313" indent="-288925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</a:pPr>
            <a:r>
              <a:rPr lang="ru-RU" sz="2100" b="1" u="sng" dirty="0" smtClean="0">
                <a:solidFill>
                  <a:srgbClr val="FF0000"/>
                </a:solidFill>
              </a:rPr>
              <a:t>Виза </a:t>
            </a:r>
            <a:r>
              <a:rPr lang="ru-RU" sz="2100" b="1" u="sng" dirty="0">
                <a:solidFill>
                  <a:srgbClr val="FF0000"/>
                </a:solidFill>
              </a:rPr>
              <a:t>за </a:t>
            </a:r>
            <a:r>
              <a:rPr lang="ru-RU" sz="2100" b="1" u="sng" dirty="0" err="1">
                <a:solidFill>
                  <a:srgbClr val="FF0000"/>
                </a:solidFill>
              </a:rPr>
              <a:t>проектиране</a:t>
            </a:r>
            <a:r>
              <a:rPr lang="ru-RU" sz="2100" b="1" u="sng" dirty="0">
                <a:solidFill>
                  <a:srgbClr val="FF0000"/>
                </a:solidFill>
              </a:rPr>
              <a:t> </a:t>
            </a:r>
            <a:r>
              <a:rPr lang="ru-RU" sz="2100" dirty="0" err="1">
                <a:solidFill>
                  <a:srgbClr val="FF0000"/>
                </a:solidFill>
              </a:rPr>
              <a:t>съгласно</a:t>
            </a:r>
            <a:r>
              <a:rPr lang="ru-RU" sz="2100" dirty="0">
                <a:solidFill>
                  <a:srgbClr val="FF0000"/>
                </a:solidFill>
              </a:rPr>
              <a:t> чл. 140/140а от </a:t>
            </a:r>
            <a:r>
              <a:rPr lang="ru-RU" sz="2100" dirty="0" smtClean="0">
                <a:solidFill>
                  <a:srgbClr val="FF0000"/>
                </a:solidFill>
              </a:rPr>
              <a:t>ЗУТ; </a:t>
            </a:r>
            <a:r>
              <a:rPr lang="ru-RU" sz="2100" i="1" dirty="0" smtClean="0">
                <a:solidFill>
                  <a:srgbClr val="FF0000"/>
                </a:solidFill>
              </a:rPr>
              <a:t>(в </a:t>
            </a:r>
            <a:r>
              <a:rPr lang="ru-RU" sz="2100" i="1" dirty="0" err="1">
                <a:solidFill>
                  <a:srgbClr val="FF0000"/>
                </a:solidFill>
              </a:rPr>
              <a:t>случаите</a:t>
            </a:r>
            <a:r>
              <a:rPr lang="ru-RU" sz="2100" i="1" dirty="0">
                <a:solidFill>
                  <a:srgbClr val="FF0000"/>
                </a:solidFill>
              </a:rPr>
              <a:t> на </a:t>
            </a:r>
            <a:r>
              <a:rPr lang="ru-RU" sz="2100" i="1" dirty="0" err="1">
                <a:solidFill>
                  <a:srgbClr val="FF0000"/>
                </a:solidFill>
              </a:rPr>
              <a:t>сгради</a:t>
            </a:r>
            <a:r>
              <a:rPr lang="ru-RU" sz="2100" i="1" dirty="0">
                <a:solidFill>
                  <a:srgbClr val="FF0000"/>
                </a:solidFill>
              </a:rPr>
              <a:t> </a:t>
            </a:r>
            <a:r>
              <a:rPr lang="ru-RU" sz="2100" i="1" dirty="0" err="1">
                <a:solidFill>
                  <a:srgbClr val="FF0000"/>
                </a:solidFill>
              </a:rPr>
              <a:t>културни</a:t>
            </a:r>
            <a:r>
              <a:rPr lang="ru-RU" sz="2100" i="1" dirty="0">
                <a:solidFill>
                  <a:srgbClr val="FF0000"/>
                </a:solidFill>
              </a:rPr>
              <a:t> ценности на </a:t>
            </a:r>
            <a:r>
              <a:rPr lang="ru-RU" sz="2100" i="1" dirty="0" err="1">
                <a:solidFill>
                  <a:srgbClr val="FF0000"/>
                </a:solidFill>
              </a:rPr>
              <a:t>етап</a:t>
            </a:r>
            <a:r>
              <a:rPr lang="ru-RU" sz="2100" i="1" dirty="0">
                <a:solidFill>
                  <a:srgbClr val="FF0000"/>
                </a:solidFill>
              </a:rPr>
              <a:t> </a:t>
            </a:r>
            <a:r>
              <a:rPr lang="ru-RU" sz="2100" i="1" dirty="0" err="1">
                <a:solidFill>
                  <a:srgbClr val="FF0000"/>
                </a:solidFill>
              </a:rPr>
              <a:t>кандидатстване</a:t>
            </a:r>
            <a:r>
              <a:rPr lang="ru-RU" sz="2100" i="1" dirty="0">
                <a:solidFill>
                  <a:srgbClr val="FF0000"/>
                </a:solidFill>
              </a:rPr>
              <a:t> е необходимо </a:t>
            </a:r>
            <a:r>
              <a:rPr lang="ru-RU" sz="2100" i="1" dirty="0" err="1">
                <a:solidFill>
                  <a:srgbClr val="FF0000"/>
                </a:solidFill>
              </a:rPr>
              <a:t>визата</a:t>
            </a:r>
            <a:r>
              <a:rPr lang="ru-RU" sz="2100" i="1" dirty="0">
                <a:solidFill>
                  <a:srgbClr val="FF0000"/>
                </a:solidFill>
              </a:rPr>
              <a:t> за </a:t>
            </a:r>
            <a:r>
              <a:rPr lang="ru-RU" sz="2100" i="1" dirty="0" err="1">
                <a:solidFill>
                  <a:srgbClr val="FF0000"/>
                </a:solidFill>
              </a:rPr>
              <a:t>проектиране</a:t>
            </a:r>
            <a:r>
              <a:rPr lang="ru-RU" sz="2100" i="1" dirty="0">
                <a:solidFill>
                  <a:srgbClr val="FF0000"/>
                </a:solidFill>
              </a:rPr>
              <a:t> да е </a:t>
            </a:r>
            <a:r>
              <a:rPr lang="ru-RU" sz="2100" i="1" dirty="0" err="1">
                <a:solidFill>
                  <a:srgbClr val="FF0000"/>
                </a:solidFill>
              </a:rPr>
              <a:t>съгласувана</a:t>
            </a:r>
            <a:r>
              <a:rPr lang="ru-RU" sz="2100" i="1" dirty="0">
                <a:solidFill>
                  <a:srgbClr val="FF0000"/>
                </a:solidFill>
              </a:rPr>
              <a:t> </a:t>
            </a:r>
            <a:r>
              <a:rPr lang="ru-RU" sz="2100" i="1" dirty="0" smtClean="0">
                <a:solidFill>
                  <a:srgbClr val="FF0000"/>
                </a:solidFill>
              </a:rPr>
              <a:t>по </a:t>
            </a:r>
            <a:r>
              <a:rPr lang="ru-RU" sz="2100" i="1" dirty="0" err="1">
                <a:solidFill>
                  <a:srgbClr val="FF0000"/>
                </a:solidFill>
              </a:rPr>
              <a:t>реда</a:t>
            </a:r>
            <a:r>
              <a:rPr lang="ru-RU" sz="2100" i="1" dirty="0">
                <a:solidFill>
                  <a:srgbClr val="FF0000"/>
                </a:solidFill>
              </a:rPr>
              <a:t> </a:t>
            </a:r>
            <a:r>
              <a:rPr lang="ru-RU" sz="2100" i="1" u="sng" dirty="0">
                <a:solidFill>
                  <a:srgbClr val="FF0000"/>
                </a:solidFill>
              </a:rPr>
              <a:t>и при </a:t>
            </a:r>
            <a:r>
              <a:rPr lang="ru-RU" sz="2100" i="1" u="sng" dirty="0" err="1">
                <a:solidFill>
                  <a:srgbClr val="FF0000"/>
                </a:solidFill>
              </a:rPr>
              <a:t>условията</a:t>
            </a:r>
            <a:r>
              <a:rPr lang="ru-RU" sz="2100" i="1" u="sng" dirty="0">
                <a:solidFill>
                  <a:srgbClr val="FF0000"/>
                </a:solidFill>
              </a:rPr>
              <a:t> на Закона за </a:t>
            </a:r>
            <a:r>
              <a:rPr lang="ru-RU" sz="2100" i="1" u="sng" dirty="0" err="1">
                <a:solidFill>
                  <a:srgbClr val="FF0000"/>
                </a:solidFill>
              </a:rPr>
              <a:t>културното</a:t>
            </a:r>
            <a:r>
              <a:rPr lang="ru-RU" sz="2100" i="1" u="sng" dirty="0">
                <a:solidFill>
                  <a:srgbClr val="FF0000"/>
                </a:solidFill>
              </a:rPr>
              <a:t> </a:t>
            </a:r>
            <a:r>
              <a:rPr lang="ru-RU" sz="2100" i="1" u="sng" dirty="0" smtClean="0">
                <a:solidFill>
                  <a:srgbClr val="FF0000"/>
                </a:solidFill>
              </a:rPr>
              <a:t>наследство).</a:t>
            </a:r>
            <a:endParaRPr lang="ru-RU" sz="2100" i="1" u="sng" dirty="0">
              <a:solidFill>
                <a:srgbClr val="FF0000"/>
              </a:solidFill>
            </a:endParaRPr>
          </a:p>
          <a:p>
            <a:pPr marL="468313" indent="-288925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</a:pPr>
            <a:r>
              <a:rPr lang="ru-RU" sz="2100" b="1" u="sng" dirty="0" smtClean="0">
                <a:solidFill>
                  <a:srgbClr val="FF0000"/>
                </a:solidFill>
              </a:rPr>
              <a:t>Задание </a:t>
            </a:r>
            <a:r>
              <a:rPr lang="ru-RU" sz="2100" b="1" u="sng" dirty="0">
                <a:solidFill>
                  <a:srgbClr val="FF0000"/>
                </a:solidFill>
              </a:rPr>
              <a:t>за </a:t>
            </a:r>
            <a:r>
              <a:rPr lang="ru-RU" sz="2100" b="1" u="sng" dirty="0" err="1">
                <a:solidFill>
                  <a:srgbClr val="FF0000"/>
                </a:solidFill>
              </a:rPr>
              <a:t>проектиране</a:t>
            </a:r>
            <a:r>
              <a:rPr lang="ru-RU" sz="2100" dirty="0">
                <a:solidFill>
                  <a:srgbClr val="FF0000"/>
                </a:solidFill>
              </a:rPr>
              <a:t>, одобрено от </a:t>
            </a:r>
            <a:r>
              <a:rPr lang="ru-RU" sz="2100" dirty="0" err="1">
                <a:solidFill>
                  <a:srgbClr val="FF0000"/>
                </a:solidFill>
              </a:rPr>
              <a:t>Възложителя</a:t>
            </a:r>
            <a:r>
              <a:rPr lang="ru-RU" sz="2100" dirty="0">
                <a:solidFill>
                  <a:srgbClr val="FF0000"/>
                </a:solidFill>
              </a:rPr>
              <a:t>:</a:t>
            </a:r>
          </a:p>
          <a:p>
            <a:pPr marL="468313" indent="-288925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</a:pPr>
            <a:r>
              <a:rPr lang="ru-RU" sz="2100" b="1" u="sng" dirty="0">
                <a:solidFill>
                  <a:srgbClr val="FF0000"/>
                </a:solidFill>
              </a:rPr>
              <a:t>КСС по </a:t>
            </a:r>
            <a:r>
              <a:rPr lang="ru-RU" sz="2100" b="1" u="sng" dirty="0" err="1">
                <a:solidFill>
                  <a:srgbClr val="FF0000"/>
                </a:solidFill>
              </a:rPr>
              <a:t>окрупнени</a:t>
            </a:r>
            <a:r>
              <a:rPr lang="ru-RU" sz="2100" b="1" u="sng" dirty="0">
                <a:solidFill>
                  <a:srgbClr val="FF0000"/>
                </a:solidFill>
              </a:rPr>
              <a:t> показатели </a:t>
            </a:r>
            <a:r>
              <a:rPr lang="ru-RU" sz="2100" dirty="0">
                <a:solidFill>
                  <a:srgbClr val="FF0000"/>
                </a:solidFill>
              </a:rPr>
              <a:t>по </a:t>
            </a:r>
            <a:r>
              <a:rPr lang="ru-RU" sz="2100" dirty="0" err="1">
                <a:solidFill>
                  <a:srgbClr val="FF0000"/>
                </a:solidFill>
              </a:rPr>
              <a:t>отделните</a:t>
            </a:r>
            <a:r>
              <a:rPr lang="ru-RU" sz="2100" dirty="0">
                <a:solidFill>
                  <a:srgbClr val="FF0000"/>
                </a:solidFill>
              </a:rPr>
              <a:t> части на </a:t>
            </a:r>
            <a:r>
              <a:rPr lang="ru-RU" sz="2100" dirty="0" err="1">
                <a:solidFill>
                  <a:srgbClr val="FF0000"/>
                </a:solidFill>
              </a:rPr>
              <a:t>инвестиционния</a:t>
            </a:r>
            <a:r>
              <a:rPr lang="ru-RU" sz="2100" dirty="0">
                <a:solidFill>
                  <a:srgbClr val="FF0000"/>
                </a:solidFill>
              </a:rPr>
              <a:t> проект, </a:t>
            </a:r>
            <a:r>
              <a:rPr lang="ru-RU" sz="2100" dirty="0" err="1">
                <a:solidFill>
                  <a:srgbClr val="FF0000"/>
                </a:solidFill>
              </a:rPr>
              <a:t>като</a:t>
            </a:r>
            <a:r>
              <a:rPr lang="ru-RU" sz="2100" dirty="0">
                <a:solidFill>
                  <a:srgbClr val="FF0000"/>
                </a:solidFill>
              </a:rPr>
              <a:t> </a:t>
            </a:r>
            <a:r>
              <a:rPr lang="ru-RU" sz="2100" dirty="0" err="1">
                <a:solidFill>
                  <a:srgbClr val="FF0000"/>
                </a:solidFill>
              </a:rPr>
              <a:t>включва</a:t>
            </a:r>
            <a:r>
              <a:rPr lang="ru-RU" sz="2100" dirty="0">
                <a:solidFill>
                  <a:srgbClr val="FF0000"/>
                </a:solidFill>
              </a:rPr>
              <a:t> и </a:t>
            </a:r>
            <a:r>
              <a:rPr lang="ru-RU" sz="2100" dirty="0" err="1">
                <a:solidFill>
                  <a:srgbClr val="FF0000"/>
                </a:solidFill>
              </a:rPr>
              <a:t>самостоятелна</a:t>
            </a:r>
            <a:r>
              <a:rPr lang="ru-RU" sz="2100" dirty="0">
                <a:solidFill>
                  <a:srgbClr val="FF0000"/>
                </a:solidFill>
              </a:rPr>
              <a:t> част </a:t>
            </a:r>
            <a:r>
              <a:rPr lang="ru-RU" sz="2100" dirty="0" err="1">
                <a:solidFill>
                  <a:srgbClr val="FF0000"/>
                </a:solidFill>
              </a:rPr>
              <a:t>Енергийна</a:t>
            </a:r>
            <a:r>
              <a:rPr lang="ru-RU" sz="2100" dirty="0">
                <a:solidFill>
                  <a:srgbClr val="FF0000"/>
                </a:solidFill>
              </a:rPr>
              <a:t> </a:t>
            </a:r>
            <a:r>
              <a:rPr lang="ru-RU" sz="2100" dirty="0" err="1" smtClean="0">
                <a:solidFill>
                  <a:srgbClr val="FF0000"/>
                </a:solidFill>
              </a:rPr>
              <a:t>ефективност</a:t>
            </a:r>
            <a:r>
              <a:rPr lang="ru-RU" sz="2100" dirty="0">
                <a:solidFill>
                  <a:srgbClr val="FF0000"/>
                </a:solidFill>
              </a:rPr>
              <a:t>. </a:t>
            </a:r>
            <a:endParaRPr lang="ru-RU" sz="2100" dirty="0" smtClean="0">
              <a:solidFill>
                <a:srgbClr val="FF0000"/>
              </a:solidFill>
            </a:endParaRPr>
          </a:p>
          <a:p>
            <a:pPr marL="468313" indent="-288925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</a:pPr>
            <a:r>
              <a:rPr lang="ru-RU" sz="2100" b="1" u="sng" dirty="0" err="1" smtClean="0">
                <a:solidFill>
                  <a:srgbClr val="FF0000"/>
                </a:solidFill>
              </a:rPr>
              <a:t>Остойностен</a:t>
            </a:r>
            <a:r>
              <a:rPr lang="ru-RU" sz="2100" b="1" u="sng" dirty="0" smtClean="0">
                <a:solidFill>
                  <a:srgbClr val="FF0000"/>
                </a:solidFill>
              </a:rPr>
              <a:t> </a:t>
            </a:r>
            <a:r>
              <a:rPr lang="ru-RU" sz="2100" b="1" u="sng" dirty="0" err="1">
                <a:solidFill>
                  <a:srgbClr val="FF0000"/>
                </a:solidFill>
              </a:rPr>
              <a:t>списък</a:t>
            </a:r>
            <a:r>
              <a:rPr lang="ru-RU" sz="2100" b="1" u="sng" dirty="0">
                <a:solidFill>
                  <a:srgbClr val="FF0000"/>
                </a:solidFill>
              </a:rPr>
              <a:t> </a:t>
            </a:r>
            <a:r>
              <a:rPr lang="ru-RU" sz="2100" b="1" dirty="0">
                <a:solidFill>
                  <a:srgbClr val="FF0000"/>
                </a:solidFill>
              </a:rPr>
              <a:t>с </a:t>
            </a:r>
            <a:r>
              <a:rPr lang="ru-RU" sz="2100" b="1" dirty="0" err="1">
                <a:solidFill>
                  <a:srgbClr val="FF0000"/>
                </a:solidFill>
              </a:rPr>
              <a:t>оборудване</a:t>
            </a:r>
            <a:r>
              <a:rPr lang="ru-RU" sz="2100" b="1" dirty="0">
                <a:solidFill>
                  <a:srgbClr val="FF0000"/>
                </a:solidFill>
              </a:rPr>
              <a:t>/</a:t>
            </a:r>
            <a:r>
              <a:rPr lang="ru-RU" sz="2100" b="1" dirty="0" err="1">
                <a:solidFill>
                  <a:srgbClr val="FF0000"/>
                </a:solidFill>
              </a:rPr>
              <a:t>обзавеждане</a:t>
            </a:r>
            <a:r>
              <a:rPr lang="ru-RU" sz="2100" b="1" dirty="0">
                <a:solidFill>
                  <a:srgbClr val="FF0000"/>
                </a:solidFill>
              </a:rPr>
              <a:t> </a:t>
            </a:r>
            <a:r>
              <a:rPr lang="ru-RU" sz="2100" i="1" dirty="0" smtClean="0">
                <a:solidFill>
                  <a:srgbClr val="FF0000"/>
                </a:solidFill>
              </a:rPr>
              <a:t>(</a:t>
            </a:r>
            <a:r>
              <a:rPr lang="ru-RU" sz="2100" i="1" dirty="0" err="1" smtClean="0">
                <a:solidFill>
                  <a:srgbClr val="FF0000"/>
                </a:solidFill>
              </a:rPr>
              <a:t>ако</a:t>
            </a:r>
            <a:r>
              <a:rPr lang="ru-RU" sz="2100" i="1" dirty="0" smtClean="0">
                <a:solidFill>
                  <a:srgbClr val="FF0000"/>
                </a:solidFill>
              </a:rPr>
              <a:t> е включена </a:t>
            </a:r>
            <a:r>
              <a:rPr lang="ru-RU" sz="2100" i="1" dirty="0" err="1" smtClean="0">
                <a:solidFill>
                  <a:srgbClr val="FF0000"/>
                </a:solidFill>
              </a:rPr>
              <a:t>дейност</a:t>
            </a:r>
            <a:r>
              <a:rPr lang="ru-RU" sz="2100" i="1" dirty="0" smtClean="0">
                <a:solidFill>
                  <a:srgbClr val="FF0000"/>
                </a:solidFill>
              </a:rPr>
              <a:t> 2)</a:t>
            </a:r>
            <a:endParaRPr lang="ru-RU" sz="2100" i="1" dirty="0">
              <a:solidFill>
                <a:srgbClr val="FF0000"/>
              </a:solidFill>
            </a:endParaRPr>
          </a:p>
          <a:p>
            <a:pPr marL="36000" indent="-144000">
              <a:lnSpc>
                <a:spcPct val="100000"/>
              </a:lnSpc>
              <a:spcAft>
                <a:spcPts val="600"/>
              </a:spcAft>
            </a:pPr>
            <a:endParaRPr lang="bg-BG" dirty="0">
              <a:solidFill>
                <a:srgbClr val="FF0000"/>
              </a:solidFill>
            </a:endParaRPr>
          </a:p>
        </p:txBody>
      </p:sp>
      <p:sp>
        <p:nvSpPr>
          <p:cNvPr id="4" name="Правоъгълник 3"/>
          <p:cNvSpPr/>
          <p:nvPr/>
        </p:nvSpPr>
        <p:spPr>
          <a:xfrm>
            <a:off x="5952371" y="3244334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/>
              <a:t>„</a:t>
            </a:r>
          </a:p>
        </p:txBody>
      </p:sp>
    </p:spTree>
    <p:extLst>
      <p:ext uri="{BB962C8B-B14F-4D97-AF65-F5344CB8AC3E}">
        <p14:creationId xmlns:p14="http://schemas.microsoft.com/office/powerpoint/2010/main" xmlns="" val="26838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143000" y="599091"/>
            <a:ext cx="9872872" cy="567558"/>
          </a:xfrm>
        </p:spPr>
        <p:txBody>
          <a:bodyPr>
            <a:noAutofit/>
          </a:bodyPr>
          <a:lstStyle/>
          <a:p>
            <a:pPr marL="45720" lvl="0" algn="ctr">
              <a:lnSpc>
                <a:spcPct val="100000"/>
              </a:lnSpc>
              <a:spcBef>
                <a:spcPts val="1400"/>
              </a:spcBef>
              <a:buClr>
                <a:srgbClr val="549E39"/>
              </a:buClr>
              <a:buSzPct val="80000"/>
            </a:pPr>
            <a:r>
              <a:rPr lang="bg-BG" sz="2400" b="1" dirty="0" smtClean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  <a:t>ПРОГРАМА „РАЗВИТИЕ НА РЕГИОНИТЕ“ 2021-2027 г.</a:t>
            </a:r>
            <a:endParaRPr lang="bg-BG" sz="2400" dirty="0">
              <a:latin typeface="+mn-lt"/>
            </a:endParaRP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idx="1"/>
          </p:nvPr>
        </p:nvSpPr>
        <p:spPr>
          <a:xfrm>
            <a:off x="315311" y="1627209"/>
            <a:ext cx="11540358" cy="4203965"/>
          </a:xfrm>
        </p:spPr>
        <p:txBody>
          <a:bodyPr>
            <a:normAutofit/>
          </a:bodyPr>
          <a:lstStyle/>
          <a:p>
            <a:pPr marL="377825" indent="-287338">
              <a:lnSpc>
                <a:spcPct val="100000"/>
              </a:lnSpc>
              <a:spcBef>
                <a:spcPts val="0"/>
              </a:spcBef>
              <a:buClr>
                <a:srgbClr val="549E39"/>
              </a:buClr>
            </a:pPr>
            <a:r>
              <a:rPr lang="bg-BG" sz="2400" dirty="0" smtClean="0">
                <a:solidFill>
                  <a:srgbClr val="FF0000"/>
                </a:solidFill>
              </a:rPr>
              <a:t>Индикативните </a:t>
            </a:r>
            <a:r>
              <a:rPr lang="bg-BG" sz="2400" dirty="0">
                <a:solidFill>
                  <a:srgbClr val="FF0000"/>
                </a:solidFill>
              </a:rPr>
              <a:t>мерки за подкрепа на образованието са насочени към  </a:t>
            </a:r>
            <a:r>
              <a:rPr lang="ru-RU" sz="2400" dirty="0" smtClean="0">
                <a:solidFill>
                  <a:srgbClr val="FF0000"/>
                </a:solidFill>
              </a:rPr>
              <a:t>образователна </a:t>
            </a:r>
            <a:r>
              <a:rPr lang="ru-RU" sz="2400" dirty="0">
                <a:solidFill>
                  <a:srgbClr val="FF0000"/>
                </a:solidFill>
              </a:rPr>
              <a:t>инфраструктура за предучилищно, училищно и висше </a:t>
            </a:r>
            <a:r>
              <a:rPr lang="ru-RU" sz="2400" dirty="0" smtClean="0">
                <a:solidFill>
                  <a:srgbClr val="FF0000"/>
                </a:solidFill>
              </a:rPr>
              <a:t>образование</a:t>
            </a:r>
            <a:r>
              <a:rPr lang="ru-RU" sz="2400" dirty="0">
                <a:solidFill>
                  <a:srgbClr val="FF0000"/>
                </a:solidFill>
              </a:rPr>
              <a:t>, </a:t>
            </a:r>
            <a:r>
              <a:rPr lang="ru-RU" sz="2400" dirty="0" smtClean="0">
                <a:solidFill>
                  <a:srgbClr val="FF0000"/>
                </a:solidFill>
              </a:rPr>
              <a:t>вкл. детски </a:t>
            </a:r>
            <a:r>
              <a:rPr lang="ru-RU" sz="2400" dirty="0">
                <a:solidFill>
                  <a:srgbClr val="FF0000"/>
                </a:solidFill>
              </a:rPr>
              <a:t>градини. </a:t>
            </a:r>
            <a:endParaRPr lang="bg-BG" sz="2400" dirty="0">
              <a:solidFill>
                <a:srgbClr val="354F12"/>
              </a:solidFill>
            </a:endParaRPr>
          </a:p>
          <a:p>
            <a:pPr marL="377825" indent="-287338">
              <a:lnSpc>
                <a:spcPct val="100000"/>
              </a:lnSpc>
              <a:spcAft>
                <a:spcPts val="600"/>
              </a:spcAft>
            </a:pPr>
            <a:r>
              <a:rPr lang="ru-RU" sz="2400" dirty="0" smtClean="0">
                <a:solidFill>
                  <a:srgbClr val="FF0000"/>
                </a:solidFill>
              </a:rPr>
              <a:t>Изискване </a:t>
            </a:r>
            <a:r>
              <a:rPr lang="ru-RU" sz="2400" dirty="0">
                <a:solidFill>
                  <a:srgbClr val="FF0000"/>
                </a:solidFill>
              </a:rPr>
              <a:t>към всички инвестиции в сгради по </a:t>
            </a:r>
            <a:r>
              <a:rPr lang="ru-RU" sz="2400" dirty="0" smtClean="0">
                <a:solidFill>
                  <a:srgbClr val="FF0000"/>
                </a:solidFill>
              </a:rPr>
              <a:t>Програма </a:t>
            </a:r>
            <a:r>
              <a:rPr lang="bg-BG" sz="2400" b="1" dirty="0" smtClean="0">
                <a:solidFill>
                  <a:srgbClr val="FF0000"/>
                </a:solidFill>
                <a:ea typeface="+mj-ea"/>
                <a:cs typeface="+mj-cs"/>
              </a:rPr>
              <a:t>„</a:t>
            </a:r>
            <a:r>
              <a:rPr lang="ru-RU" sz="2400" dirty="0" smtClean="0">
                <a:solidFill>
                  <a:srgbClr val="FF0000"/>
                </a:solidFill>
              </a:rPr>
              <a:t>Развитие на </a:t>
            </a:r>
            <a:r>
              <a:rPr lang="ru-RU" sz="2400" dirty="0" err="1" smtClean="0">
                <a:solidFill>
                  <a:srgbClr val="FF0000"/>
                </a:solidFill>
              </a:rPr>
              <a:t>регионите</a:t>
            </a:r>
            <a:r>
              <a:rPr lang="bg-BG" sz="2400" b="1" dirty="0" smtClean="0">
                <a:solidFill>
                  <a:srgbClr val="FF0000"/>
                </a:solidFill>
                <a:ea typeface="+mj-ea"/>
                <a:cs typeface="+mj-cs"/>
              </a:rPr>
              <a:t>“</a:t>
            </a:r>
            <a:r>
              <a:rPr lang="ru-RU" sz="2400" dirty="0" smtClean="0">
                <a:solidFill>
                  <a:srgbClr val="FF0000"/>
                </a:solidFill>
              </a:rPr>
              <a:t>          е </a:t>
            </a:r>
            <a:r>
              <a:rPr lang="ru-RU" sz="2400" dirty="0">
                <a:solidFill>
                  <a:srgbClr val="FF0000"/>
                </a:solidFill>
              </a:rPr>
              <a:t>изпълнението на мерки за </a:t>
            </a:r>
            <a:r>
              <a:rPr lang="ru-RU" sz="2400" dirty="0" smtClean="0">
                <a:solidFill>
                  <a:srgbClr val="FF0000"/>
                </a:solidFill>
              </a:rPr>
              <a:t>енергийна </a:t>
            </a:r>
            <a:r>
              <a:rPr lang="ru-RU" sz="2400" dirty="0" smtClean="0">
                <a:solidFill>
                  <a:srgbClr val="FF0000"/>
                </a:solidFill>
              </a:rPr>
              <a:t>ефективност.</a:t>
            </a:r>
            <a:endParaRPr lang="ru-RU" sz="2400" dirty="0" smtClean="0">
              <a:solidFill>
                <a:srgbClr val="FF0000"/>
              </a:solidFill>
            </a:endParaRPr>
          </a:p>
          <a:p>
            <a:pPr marL="377825" indent="-287338">
              <a:lnSpc>
                <a:spcPct val="100000"/>
              </a:lnSpc>
              <a:spcAft>
                <a:spcPts val="600"/>
              </a:spcAft>
            </a:pPr>
            <a:r>
              <a:rPr lang="bg-BG" sz="2400" dirty="0">
                <a:solidFill>
                  <a:srgbClr val="FF0000"/>
                </a:solidFill>
              </a:rPr>
              <a:t>Задължителна мярка за всички </a:t>
            </a:r>
            <a:r>
              <a:rPr lang="ru-RU" sz="2400" dirty="0">
                <a:solidFill>
                  <a:srgbClr val="FF0000"/>
                </a:solidFill>
              </a:rPr>
              <a:t>интервенции ще бъде осигуряване на достъпна физическа среда за хората с </a:t>
            </a:r>
            <a:r>
              <a:rPr lang="ru-RU" sz="2400" dirty="0" smtClean="0">
                <a:solidFill>
                  <a:srgbClr val="FF0000"/>
                </a:solidFill>
              </a:rPr>
              <a:t>увреждания, както до сградата, така и вътре в </a:t>
            </a:r>
            <a:r>
              <a:rPr lang="ru-RU" sz="2400" dirty="0" smtClean="0">
                <a:solidFill>
                  <a:srgbClr val="FF0000"/>
                </a:solidFill>
              </a:rPr>
              <a:t>нея.</a:t>
            </a:r>
            <a:endParaRPr lang="bg-BG" sz="2400" dirty="0">
              <a:solidFill>
                <a:srgbClr val="FF0000"/>
              </a:solidFill>
            </a:endParaRPr>
          </a:p>
        </p:txBody>
      </p:sp>
      <p:sp>
        <p:nvSpPr>
          <p:cNvPr id="4" name="Правоъгълник 3"/>
          <p:cNvSpPr/>
          <p:nvPr/>
        </p:nvSpPr>
        <p:spPr>
          <a:xfrm>
            <a:off x="5952371" y="3244334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/>
              <a:t>„</a:t>
            </a:r>
          </a:p>
        </p:txBody>
      </p:sp>
    </p:spTree>
    <p:extLst>
      <p:ext uri="{BB962C8B-B14F-4D97-AF65-F5344CB8AC3E}">
        <p14:creationId xmlns:p14="http://schemas.microsoft.com/office/powerpoint/2010/main" xmlns="" val="351168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3200" b="1" dirty="0">
                <a:latin typeface="+mn-lt"/>
              </a:rPr>
              <a:t>Актуална  нормативна база 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99886" y="1828800"/>
            <a:ext cx="10290628" cy="4267200"/>
          </a:xfrm>
        </p:spPr>
        <p:txBody>
          <a:bodyPr>
            <a:normAutofit/>
          </a:bodyPr>
          <a:lstStyle/>
          <a:p>
            <a:r>
              <a:rPr lang="ru-RU" sz="2400" b="1" dirty="0"/>
              <a:t>Закон за </a:t>
            </a:r>
            <a:r>
              <a:rPr lang="ru-RU" sz="2400" b="1" dirty="0" err="1"/>
              <a:t>държавната</a:t>
            </a:r>
            <a:r>
              <a:rPr lang="ru-RU" sz="2400" b="1" dirty="0"/>
              <a:t> </a:t>
            </a:r>
            <a:r>
              <a:rPr lang="ru-RU" sz="2400" b="1" dirty="0" err="1" smtClean="0"/>
              <a:t>собственост</a:t>
            </a:r>
            <a:r>
              <a:rPr lang="ru-RU" sz="2400" b="1" dirty="0" smtClean="0"/>
              <a:t> (ЗДС) </a:t>
            </a:r>
            <a:r>
              <a:rPr lang="ru-RU" sz="2400" dirty="0"/>
              <a:t>и </a:t>
            </a:r>
            <a:r>
              <a:rPr lang="ru-RU" sz="2400" dirty="0" err="1"/>
              <a:t>правилник</a:t>
            </a:r>
            <a:r>
              <a:rPr lang="ru-RU" sz="2400" dirty="0"/>
              <a:t> за </a:t>
            </a:r>
            <a:r>
              <a:rPr lang="ru-RU" sz="2400" dirty="0" err="1"/>
              <a:t>прилагането</a:t>
            </a:r>
            <a:r>
              <a:rPr lang="ru-RU" sz="2400" dirty="0"/>
              <a:t> </a:t>
            </a:r>
            <a:r>
              <a:rPr lang="ru-RU" sz="2400" dirty="0" err="1"/>
              <a:t>му</a:t>
            </a:r>
            <a:endParaRPr lang="ru-RU" sz="2400" dirty="0"/>
          </a:p>
          <a:p>
            <a:r>
              <a:rPr lang="ru-RU" sz="2400" b="1" dirty="0"/>
              <a:t>Закон за </a:t>
            </a:r>
            <a:r>
              <a:rPr lang="ru-RU" sz="2400" b="1" dirty="0" err="1"/>
              <a:t>общинската</a:t>
            </a:r>
            <a:r>
              <a:rPr lang="ru-RU" sz="2400" b="1" dirty="0"/>
              <a:t> </a:t>
            </a:r>
            <a:r>
              <a:rPr lang="ru-RU" sz="2400" b="1" dirty="0" err="1" smtClean="0"/>
              <a:t>собственост</a:t>
            </a:r>
            <a:r>
              <a:rPr lang="ru-RU" sz="2400" b="1" dirty="0" smtClean="0"/>
              <a:t> (ЗОС) </a:t>
            </a:r>
            <a:r>
              <a:rPr lang="ru-RU" sz="2400" dirty="0"/>
              <a:t>и </a:t>
            </a:r>
            <a:r>
              <a:rPr lang="ru-RU" sz="2400" dirty="0" err="1"/>
              <a:t>правилник</a:t>
            </a:r>
            <a:r>
              <a:rPr lang="ru-RU" sz="2400" dirty="0"/>
              <a:t> за </a:t>
            </a:r>
            <a:r>
              <a:rPr lang="ru-RU" sz="2400" dirty="0" err="1"/>
              <a:t>прилагането</a:t>
            </a:r>
            <a:r>
              <a:rPr lang="ru-RU" sz="2400" dirty="0"/>
              <a:t> </a:t>
            </a:r>
            <a:r>
              <a:rPr lang="ru-RU" sz="2400" dirty="0" err="1"/>
              <a:t>му</a:t>
            </a:r>
            <a:endParaRPr lang="ru-RU" sz="2400" dirty="0"/>
          </a:p>
          <a:p>
            <a:r>
              <a:rPr lang="ru-RU" sz="2400" b="1" dirty="0"/>
              <a:t>Закон за </a:t>
            </a:r>
            <a:r>
              <a:rPr lang="ru-RU" sz="2400" b="1" dirty="0" err="1"/>
              <a:t>предучилищното</a:t>
            </a:r>
            <a:r>
              <a:rPr lang="ru-RU" sz="2400" b="1" dirty="0"/>
              <a:t> и </a:t>
            </a:r>
            <a:r>
              <a:rPr lang="ru-RU" sz="2400" b="1" dirty="0" err="1"/>
              <a:t>училищното</a:t>
            </a:r>
            <a:r>
              <a:rPr lang="ru-RU" sz="2400" b="1" dirty="0"/>
              <a:t> образование </a:t>
            </a:r>
            <a:r>
              <a:rPr lang="ru-RU" sz="2400" dirty="0"/>
              <a:t>– глава XVI, раздел </a:t>
            </a:r>
            <a:r>
              <a:rPr lang="ru-RU" sz="2400" dirty="0" smtClean="0"/>
              <a:t>II. </a:t>
            </a:r>
            <a:r>
              <a:rPr lang="ru-RU" sz="2400" dirty="0"/>
              <a:t>Имущество </a:t>
            </a:r>
            <a:r>
              <a:rPr lang="ru-RU" sz="2400" dirty="0" smtClean="0"/>
              <a:t>(ЗПУО)</a:t>
            </a:r>
            <a:endParaRPr lang="ru-RU" sz="2400" dirty="0"/>
          </a:p>
          <a:p>
            <a:r>
              <a:rPr lang="ru-RU" sz="2400" b="1" dirty="0"/>
              <a:t>Наредба № 24/2020 за </a:t>
            </a:r>
            <a:r>
              <a:rPr lang="ru-RU" sz="2400" b="1" dirty="0" err="1"/>
              <a:t>физическата</a:t>
            </a:r>
            <a:r>
              <a:rPr lang="ru-RU" sz="2400" b="1" dirty="0"/>
              <a:t> среда </a:t>
            </a:r>
            <a:r>
              <a:rPr lang="ru-RU" sz="2400" dirty="0"/>
              <a:t>и </a:t>
            </a:r>
            <a:r>
              <a:rPr lang="ru-RU" sz="2400" dirty="0" err="1"/>
              <a:t>информационното</a:t>
            </a:r>
            <a:r>
              <a:rPr lang="ru-RU" sz="2400" dirty="0"/>
              <a:t> и </a:t>
            </a:r>
            <a:r>
              <a:rPr lang="ru-RU" sz="2400" dirty="0" err="1"/>
              <a:t>библиотечното</a:t>
            </a:r>
            <a:r>
              <a:rPr lang="ru-RU" sz="2400" dirty="0"/>
              <a:t> </a:t>
            </a:r>
            <a:r>
              <a:rPr lang="ru-RU" sz="2400" dirty="0" err="1"/>
              <a:t>осигуряване</a:t>
            </a:r>
            <a:r>
              <a:rPr lang="ru-RU" sz="2400" dirty="0"/>
              <a:t> на </a:t>
            </a:r>
            <a:r>
              <a:rPr lang="ru-RU" sz="2400" dirty="0" err="1"/>
              <a:t>детските</a:t>
            </a:r>
            <a:r>
              <a:rPr lang="ru-RU" sz="2400" dirty="0"/>
              <a:t> </a:t>
            </a:r>
            <a:r>
              <a:rPr lang="ru-RU" sz="2400" dirty="0" err="1"/>
              <a:t>градини</a:t>
            </a:r>
            <a:r>
              <a:rPr lang="ru-RU" sz="2400" dirty="0"/>
              <a:t>, училищата и </a:t>
            </a:r>
            <a:r>
              <a:rPr lang="ru-RU" sz="2400" dirty="0" err="1"/>
              <a:t>центровете</a:t>
            </a:r>
            <a:r>
              <a:rPr lang="ru-RU" sz="2400" dirty="0"/>
              <a:t> за </a:t>
            </a:r>
            <a:r>
              <a:rPr lang="ru-RU" sz="2400" dirty="0" err="1"/>
              <a:t>подкрепа</a:t>
            </a:r>
            <a:r>
              <a:rPr lang="ru-RU" sz="2400" dirty="0"/>
              <a:t> за личностно </a:t>
            </a:r>
            <a:r>
              <a:rPr lang="ru-RU" sz="2400" dirty="0" smtClean="0"/>
              <a:t>развитие </a:t>
            </a:r>
            <a:endParaRPr lang="ru-RU" sz="2400" dirty="0"/>
          </a:p>
          <a:p>
            <a:r>
              <a:rPr lang="ru-RU" sz="2400" b="1" dirty="0" err="1"/>
              <a:t>Наредби</a:t>
            </a:r>
            <a:r>
              <a:rPr lang="ru-RU" sz="2400" b="1" dirty="0"/>
              <a:t> на </a:t>
            </a:r>
            <a:r>
              <a:rPr lang="ru-RU" sz="2400" b="1" dirty="0" err="1"/>
              <a:t>общинските</a:t>
            </a:r>
            <a:r>
              <a:rPr lang="ru-RU" sz="2400" b="1" dirty="0"/>
              <a:t> </a:t>
            </a:r>
            <a:r>
              <a:rPr lang="ru-RU" sz="2400" b="1" dirty="0" err="1"/>
              <a:t>съвети</a:t>
            </a:r>
            <a:r>
              <a:rPr lang="ru-RU" sz="2400" b="1" dirty="0"/>
              <a:t> </a:t>
            </a:r>
            <a:r>
              <a:rPr lang="ru-RU" sz="2400" dirty="0"/>
              <a:t>за </a:t>
            </a:r>
            <a:r>
              <a:rPr lang="ru-RU" sz="2400" dirty="0" err="1"/>
              <a:t>реда</a:t>
            </a:r>
            <a:r>
              <a:rPr lang="ru-RU" sz="2400" dirty="0"/>
              <a:t> на </a:t>
            </a:r>
            <a:r>
              <a:rPr lang="ru-RU" sz="2400" dirty="0" err="1"/>
              <a:t>придобиване</a:t>
            </a:r>
            <a:r>
              <a:rPr lang="ru-RU" sz="2400" dirty="0"/>
              <a:t>, управление и </a:t>
            </a:r>
            <a:r>
              <a:rPr lang="ru-RU" sz="2400" dirty="0" err="1"/>
              <a:t>разпореждане</a:t>
            </a:r>
            <a:r>
              <a:rPr lang="ru-RU" sz="2400" dirty="0"/>
              <a:t> с </a:t>
            </a:r>
            <a:r>
              <a:rPr lang="ru-RU" sz="2400" dirty="0" err="1"/>
              <a:t>общинска</a:t>
            </a:r>
            <a:r>
              <a:rPr lang="ru-RU" sz="2400" dirty="0"/>
              <a:t> </a:t>
            </a:r>
            <a:r>
              <a:rPr lang="ru-RU" sz="2400" dirty="0" err="1"/>
              <a:t>собственост</a:t>
            </a:r>
            <a:r>
              <a:rPr lang="ru-RU" sz="2400" dirty="0"/>
              <a:t>  </a:t>
            </a:r>
            <a:br>
              <a:rPr lang="ru-RU" sz="2400" dirty="0"/>
            </a:br>
            <a:endParaRPr lang="ru-RU" sz="2400" dirty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32128132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67657" y="609600"/>
            <a:ext cx="10755085" cy="13563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latin typeface="+mn-lt"/>
              </a:rPr>
              <a:t>Управление на </a:t>
            </a:r>
            <a:r>
              <a:rPr lang="ru-RU" sz="3200" b="1" dirty="0" err="1">
                <a:latin typeface="+mn-lt"/>
              </a:rPr>
              <a:t>сградите</a:t>
            </a:r>
            <a:r>
              <a:rPr lang="ru-RU" sz="3200" b="1" dirty="0">
                <a:latin typeface="+mn-lt"/>
              </a:rPr>
              <a:t> на </a:t>
            </a:r>
            <a:r>
              <a:rPr lang="ru-RU" sz="3200" b="1" dirty="0" err="1">
                <a:latin typeface="+mn-lt"/>
              </a:rPr>
              <a:t>закрити</a:t>
            </a:r>
            <a:r>
              <a:rPr lang="ru-RU" sz="3200" b="1" dirty="0">
                <a:latin typeface="+mn-lt"/>
              </a:rPr>
              <a:t> училища, ДГ и ЦПЛР</a:t>
            </a:r>
            <a:r>
              <a:rPr lang="bg-BG" sz="3200" b="1" dirty="0" smtClean="0">
                <a:latin typeface="+mn-lt"/>
              </a:rPr>
              <a:t/>
            </a:r>
            <a:br>
              <a:rPr lang="bg-BG" sz="3200" b="1" dirty="0" smtClean="0">
                <a:latin typeface="+mn-lt"/>
              </a:rPr>
            </a:br>
            <a:r>
              <a:rPr lang="bg-BG" sz="3200" b="1" dirty="0" smtClean="0">
                <a:latin typeface="+mn-lt"/>
              </a:rPr>
              <a:t>Предизвикателства пред общините</a:t>
            </a:r>
            <a:r>
              <a:rPr lang="bg-BG" sz="3200" b="1" dirty="0">
                <a:latin typeface="+mn-lt"/>
              </a:rPr>
              <a:t/>
            </a:r>
            <a:br>
              <a:rPr lang="bg-BG" sz="3200" b="1" dirty="0">
                <a:latin typeface="+mn-lt"/>
              </a:rPr>
            </a:br>
            <a:r>
              <a:rPr lang="bg-BG" sz="3200" b="1" dirty="0" smtClean="0">
                <a:latin typeface="+mn-lt"/>
              </a:rPr>
              <a:t/>
            </a:r>
            <a:br>
              <a:rPr lang="bg-BG" sz="3200" b="1" dirty="0" smtClean="0">
                <a:latin typeface="+mn-lt"/>
              </a:rPr>
            </a:br>
            <a:endParaRPr lang="bg-BG" sz="3200" b="1" dirty="0">
              <a:latin typeface="+mn-lt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143000" y="1465943"/>
            <a:ext cx="10453914" cy="4630057"/>
          </a:xfrm>
        </p:spPr>
        <p:txBody>
          <a:bodyPr>
            <a:normAutofit/>
          </a:bodyPr>
          <a:lstStyle/>
          <a:p>
            <a:pPr marL="45720" indent="0">
              <a:lnSpc>
                <a:spcPct val="100000"/>
              </a:lnSpc>
              <a:buNone/>
            </a:pPr>
            <a:r>
              <a:rPr lang="ru-RU" b="1" dirty="0" smtClean="0"/>
              <a:t>ЗПУО Чл</a:t>
            </a:r>
            <a:r>
              <a:rPr lang="ru-RU" b="1" dirty="0"/>
              <a:t>. 305. (1) </a:t>
            </a:r>
            <a:r>
              <a:rPr lang="ru-RU" dirty="0" err="1"/>
              <a:t>Имотите</a:t>
            </a:r>
            <a:r>
              <a:rPr lang="ru-RU" dirty="0"/>
              <a:t> или части от </a:t>
            </a:r>
            <a:r>
              <a:rPr lang="ru-RU" dirty="0" err="1"/>
              <a:t>тях</a:t>
            </a:r>
            <a:r>
              <a:rPr lang="ru-RU" dirty="0"/>
              <a:t> и </a:t>
            </a:r>
            <a:r>
              <a:rPr lang="ru-RU" dirty="0" err="1"/>
              <a:t>вещите</a:t>
            </a:r>
            <a:r>
              <a:rPr lang="ru-RU" dirty="0"/>
              <a:t>, </a:t>
            </a:r>
            <a:endParaRPr lang="ru-RU" dirty="0" smtClean="0"/>
          </a:p>
          <a:p>
            <a:pPr marL="45720" indent="0">
              <a:lnSpc>
                <a:spcPct val="100000"/>
              </a:lnSpc>
              <a:buNone/>
            </a:pPr>
            <a:r>
              <a:rPr lang="ru-RU" dirty="0" err="1" smtClean="0"/>
              <a:t>освободени</a:t>
            </a:r>
            <a:r>
              <a:rPr lang="ru-RU" dirty="0" smtClean="0"/>
              <a:t> в </a:t>
            </a:r>
            <a:r>
              <a:rPr lang="ru-RU" dirty="0" err="1" smtClean="0"/>
              <a:t>резултат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закриване</a:t>
            </a:r>
            <a:r>
              <a:rPr lang="ru-RU" dirty="0"/>
              <a:t> или </a:t>
            </a:r>
            <a:r>
              <a:rPr lang="ru-RU" dirty="0" err="1"/>
              <a:t>преобразуване</a:t>
            </a:r>
            <a:r>
              <a:rPr lang="ru-RU" dirty="0"/>
              <a:t> на </a:t>
            </a:r>
            <a:endParaRPr lang="ru-RU" dirty="0" smtClean="0"/>
          </a:p>
          <a:p>
            <a:pPr marL="45720" indent="0">
              <a:lnSpc>
                <a:spcPct val="100000"/>
              </a:lnSpc>
              <a:buNone/>
            </a:pPr>
            <a:r>
              <a:rPr lang="ru-RU" dirty="0" err="1" smtClean="0"/>
              <a:t>държавни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dirty="0" err="1" smtClean="0"/>
              <a:t>общински</a:t>
            </a:r>
            <a:r>
              <a:rPr lang="ru-RU" dirty="0" smtClean="0"/>
              <a:t> училища</a:t>
            </a:r>
            <a:r>
              <a:rPr lang="ru-RU" dirty="0"/>
              <a:t>, </a:t>
            </a:r>
            <a:r>
              <a:rPr lang="ru-RU" dirty="0" smtClean="0"/>
              <a:t>ДГ и ЦПЛР, се </a:t>
            </a:r>
            <a:r>
              <a:rPr lang="ru-RU" dirty="0" err="1" smtClean="0"/>
              <a:t>използват</a:t>
            </a:r>
            <a:endParaRPr lang="ru-RU" dirty="0" smtClean="0"/>
          </a:p>
          <a:p>
            <a:pPr marL="45720" indent="0">
              <a:lnSpc>
                <a:spcPct val="100000"/>
              </a:lnSpc>
              <a:buNone/>
            </a:pPr>
            <a:r>
              <a:rPr lang="ru-RU" dirty="0" smtClean="0"/>
              <a:t>за</a:t>
            </a:r>
            <a:r>
              <a:rPr lang="ru-RU" b="1" dirty="0" smtClean="0"/>
              <a:t> </a:t>
            </a:r>
            <a:r>
              <a:rPr lang="ru-RU" b="1" dirty="0" err="1"/>
              <a:t>образователни</a:t>
            </a:r>
            <a:r>
              <a:rPr lang="ru-RU" b="1" dirty="0"/>
              <a:t>, </a:t>
            </a:r>
            <a:r>
              <a:rPr lang="ru-RU" b="1" dirty="0" err="1"/>
              <a:t>здравни</a:t>
            </a:r>
            <a:r>
              <a:rPr lang="ru-RU" b="1" dirty="0"/>
              <a:t>, </a:t>
            </a:r>
            <a:r>
              <a:rPr lang="ru-RU" b="1" dirty="0" err="1"/>
              <a:t>социални</a:t>
            </a:r>
            <a:r>
              <a:rPr lang="ru-RU" b="1" dirty="0"/>
              <a:t> или </a:t>
            </a:r>
            <a:r>
              <a:rPr lang="ru-RU" b="1" dirty="0" err="1"/>
              <a:t>хуманитарни</a:t>
            </a:r>
            <a:endParaRPr lang="ru-RU" b="1" dirty="0"/>
          </a:p>
          <a:p>
            <a:pPr marL="45720" indent="0">
              <a:lnSpc>
                <a:spcPct val="100000"/>
              </a:lnSpc>
              <a:buNone/>
            </a:pPr>
            <a:r>
              <a:rPr lang="ru-RU" dirty="0" err="1"/>
              <a:t>дейности</a:t>
            </a:r>
            <a:r>
              <a:rPr lang="ru-RU" dirty="0"/>
              <a:t> по </a:t>
            </a:r>
            <a:r>
              <a:rPr lang="ru-RU" dirty="0" err="1"/>
              <a:t>реда</a:t>
            </a:r>
            <a:r>
              <a:rPr lang="ru-RU" dirty="0"/>
              <a:t> на </a:t>
            </a:r>
            <a:r>
              <a:rPr lang="ru-RU" dirty="0" smtClean="0"/>
              <a:t>ЗДС, ЗОС и </a:t>
            </a:r>
            <a:r>
              <a:rPr lang="ru-RU" dirty="0" err="1"/>
              <a:t>подзаконовите</a:t>
            </a:r>
            <a:r>
              <a:rPr lang="ru-RU" dirty="0"/>
              <a:t> </a:t>
            </a:r>
            <a:r>
              <a:rPr lang="ru-RU" dirty="0" err="1"/>
              <a:t>актове</a:t>
            </a:r>
            <a:r>
              <a:rPr lang="ru-RU" dirty="0"/>
              <a:t> </a:t>
            </a:r>
            <a:r>
              <a:rPr lang="ru-RU" dirty="0" smtClean="0"/>
              <a:t>по                                                                                               </a:t>
            </a:r>
            <a:r>
              <a:rPr lang="ru-RU" dirty="0" err="1"/>
              <a:t>прилагането</a:t>
            </a:r>
            <a:r>
              <a:rPr lang="ru-RU" dirty="0"/>
              <a:t> им</a:t>
            </a:r>
            <a:r>
              <a:rPr lang="ru-RU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ru-RU" i="1" dirty="0" smtClean="0"/>
              <a:t>Смятате ли, че едно от </a:t>
            </a:r>
            <a:r>
              <a:rPr lang="ru-RU" i="1" dirty="0" err="1" smtClean="0"/>
              <a:t>най-голямите</a:t>
            </a:r>
            <a:r>
              <a:rPr lang="ru-RU" i="1" dirty="0" smtClean="0"/>
              <a:t>  </a:t>
            </a:r>
            <a:r>
              <a:rPr lang="ru-RU" i="1" dirty="0" err="1" smtClean="0"/>
              <a:t>предизвикателства</a:t>
            </a:r>
            <a:r>
              <a:rPr lang="ru-RU" i="1" dirty="0" smtClean="0"/>
              <a:t> за </a:t>
            </a:r>
            <a:r>
              <a:rPr lang="ru-RU" i="1" dirty="0" err="1" smtClean="0"/>
              <a:t>общината</a:t>
            </a:r>
            <a:r>
              <a:rPr lang="ru-RU" i="1" dirty="0" smtClean="0"/>
              <a:t> е  съдбата </a:t>
            </a:r>
            <a:r>
              <a:rPr lang="ru-RU" i="1" dirty="0"/>
              <a:t>на закритите образователни институции  </a:t>
            </a:r>
            <a:r>
              <a:rPr lang="ru-RU" i="1" dirty="0" smtClean="0"/>
              <a:t>в </a:t>
            </a:r>
            <a:r>
              <a:rPr lang="ru-RU" i="1" dirty="0"/>
              <a:t>малките обезлюдени населени </a:t>
            </a:r>
            <a:r>
              <a:rPr lang="ru-RU" i="1" dirty="0" smtClean="0"/>
              <a:t>места. </a:t>
            </a:r>
            <a:r>
              <a:rPr lang="ru-RU" b="1" i="1" dirty="0" smtClean="0"/>
              <a:t>ЗАЩО?</a:t>
            </a:r>
          </a:p>
          <a:p>
            <a:pPr>
              <a:lnSpc>
                <a:spcPct val="100000"/>
              </a:lnSpc>
            </a:pPr>
            <a:r>
              <a:rPr lang="ru-RU" i="1" dirty="0" smtClean="0"/>
              <a:t>При </a:t>
            </a:r>
            <a:r>
              <a:rPr lang="ru-RU" i="1" dirty="0" err="1" smtClean="0"/>
              <a:t>какви</a:t>
            </a:r>
            <a:r>
              <a:rPr lang="ru-RU" i="1" dirty="0" smtClean="0"/>
              <a:t> условия </a:t>
            </a:r>
            <a:r>
              <a:rPr lang="ru-RU" i="1" dirty="0" err="1" smtClean="0"/>
              <a:t>тези</a:t>
            </a:r>
            <a:r>
              <a:rPr lang="ru-RU" i="1" dirty="0" smtClean="0"/>
              <a:t> </a:t>
            </a:r>
            <a:r>
              <a:rPr lang="ru-RU" i="1" dirty="0" err="1" smtClean="0"/>
              <a:t>сгради</a:t>
            </a:r>
            <a:r>
              <a:rPr lang="ru-RU" i="1" dirty="0" smtClean="0"/>
              <a:t> </a:t>
            </a:r>
            <a:r>
              <a:rPr lang="ru-RU" i="1" dirty="0" err="1" smtClean="0"/>
              <a:t>могат</a:t>
            </a:r>
            <a:r>
              <a:rPr lang="ru-RU" i="1" dirty="0" smtClean="0"/>
              <a:t> да се </a:t>
            </a:r>
            <a:r>
              <a:rPr lang="ru-RU" i="1" dirty="0" err="1" smtClean="0"/>
              <a:t>ползват</a:t>
            </a:r>
            <a:r>
              <a:rPr lang="ru-RU" i="1" dirty="0" smtClean="0"/>
              <a:t> за </a:t>
            </a:r>
            <a:r>
              <a:rPr lang="ru-RU" i="1" dirty="0" err="1" smtClean="0"/>
              <a:t>други</a:t>
            </a:r>
            <a:r>
              <a:rPr lang="ru-RU" i="1" dirty="0" smtClean="0"/>
              <a:t> </a:t>
            </a:r>
            <a:r>
              <a:rPr lang="ru-RU" i="1" dirty="0" err="1" smtClean="0"/>
              <a:t>дейности</a:t>
            </a:r>
            <a:r>
              <a:rPr lang="ru-RU" i="1" dirty="0" smtClean="0"/>
              <a:t>?</a:t>
            </a:r>
            <a:endParaRPr lang="ru-RU" i="1" dirty="0"/>
          </a:p>
          <a:p>
            <a:pPr>
              <a:lnSpc>
                <a:spcPct val="150000"/>
              </a:lnSpc>
            </a:pPr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2172" y="1665514"/>
            <a:ext cx="3556000" cy="263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93622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latin typeface="+mn-lt"/>
              </a:rPr>
              <a:t>Устойчивост на </a:t>
            </a:r>
            <a:r>
              <a:rPr lang="ru-RU" sz="3200" b="1" dirty="0" err="1">
                <a:latin typeface="+mn-lt"/>
              </a:rPr>
              <a:t>инвестициите</a:t>
            </a:r>
            <a:r>
              <a:rPr lang="ru-RU" sz="3200" b="1" dirty="0">
                <a:latin typeface="+mn-lt"/>
              </a:rPr>
              <a:t> в </a:t>
            </a:r>
            <a:r>
              <a:rPr lang="ru-RU" sz="3200" b="1" dirty="0" err="1">
                <a:latin typeface="+mn-lt"/>
              </a:rPr>
              <a:t>образователната</a:t>
            </a:r>
            <a:r>
              <a:rPr lang="ru-RU" sz="3200" b="1" dirty="0">
                <a:latin typeface="+mn-lt"/>
              </a:rPr>
              <a:t> инфраструктура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143000" y="1965960"/>
            <a:ext cx="9872871" cy="4402756"/>
          </a:xfrm>
        </p:spPr>
        <p:txBody>
          <a:bodyPr>
            <a:normAutofit fontScale="25000" lnSpcReduction="20000"/>
          </a:bodyPr>
          <a:lstStyle/>
          <a:p>
            <a:pPr marL="45720" indent="0" algn="ctr">
              <a:buNone/>
            </a:pPr>
            <a:r>
              <a:rPr lang="ru-RU" sz="8000" b="1" dirty="0" smtClean="0"/>
              <a:t>УПРАЖНЕНИЕ И РАБОТА ПО ГРУПИ</a:t>
            </a:r>
          </a:p>
          <a:p>
            <a:pPr>
              <a:lnSpc>
                <a:spcPct val="170000"/>
              </a:lnSpc>
            </a:pPr>
            <a:r>
              <a:rPr lang="ru-RU" sz="8000" i="1" dirty="0"/>
              <a:t>К</a:t>
            </a:r>
            <a:r>
              <a:rPr lang="ru-RU" sz="8000" i="1" dirty="0" smtClean="0"/>
              <a:t>ак </a:t>
            </a:r>
            <a:r>
              <a:rPr lang="ru-RU" sz="8000" i="1" dirty="0"/>
              <a:t>се постига устойчивост на инвестициите в инфраструктурата в </a:t>
            </a:r>
            <a:r>
              <a:rPr lang="ru-RU" sz="8000" i="1" dirty="0" err="1"/>
              <a:t>хипотезата</a:t>
            </a:r>
            <a:r>
              <a:rPr lang="ru-RU" sz="8000" i="1" dirty="0"/>
              <a:t> </a:t>
            </a:r>
            <a:r>
              <a:rPr lang="ru-RU" sz="8000" i="1" dirty="0" smtClean="0"/>
              <a:t>на чл. 305 от ЗПУО</a:t>
            </a:r>
            <a:r>
              <a:rPr lang="bg-BG" sz="8000" i="1" dirty="0" smtClean="0"/>
              <a:t>?</a:t>
            </a:r>
            <a:endParaRPr lang="ru-RU" sz="8000" i="1" dirty="0"/>
          </a:p>
          <a:p>
            <a:r>
              <a:rPr lang="ru-RU" sz="8000" dirty="0"/>
              <a:t> За </a:t>
            </a:r>
            <a:r>
              <a:rPr lang="ru-RU" sz="8000" dirty="0" err="1"/>
              <a:t>които</a:t>
            </a:r>
            <a:r>
              <a:rPr lang="ru-RU" sz="8000" dirty="0"/>
              <a:t> </a:t>
            </a:r>
            <a:r>
              <a:rPr lang="ru-RU" sz="8000" dirty="0" err="1"/>
              <a:t>има</a:t>
            </a:r>
            <a:r>
              <a:rPr lang="ru-RU" sz="8000" dirty="0"/>
              <a:t> </a:t>
            </a:r>
            <a:r>
              <a:rPr lang="ru-RU" sz="8000" dirty="0" err="1"/>
              <a:t>обществена</a:t>
            </a:r>
            <a:r>
              <a:rPr lang="ru-RU" sz="8000" dirty="0"/>
              <a:t> </a:t>
            </a:r>
            <a:r>
              <a:rPr lang="ru-RU" sz="8000" dirty="0" err="1"/>
              <a:t>потребност</a:t>
            </a:r>
            <a:endParaRPr lang="ru-RU" sz="8000" dirty="0"/>
          </a:p>
          <a:p>
            <a:r>
              <a:rPr lang="ru-RU" sz="8000" dirty="0"/>
              <a:t> За </a:t>
            </a:r>
            <a:r>
              <a:rPr lang="ru-RU" sz="8000" dirty="0" err="1"/>
              <a:t>които</a:t>
            </a:r>
            <a:r>
              <a:rPr lang="ru-RU" sz="8000" dirty="0"/>
              <a:t> </a:t>
            </a:r>
            <a:r>
              <a:rPr lang="ru-RU" sz="8000" dirty="0" err="1"/>
              <a:t>няма</a:t>
            </a:r>
            <a:r>
              <a:rPr lang="ru-RU" sz="8000" dirty="0"/>
              <a:t> </a:t>
            </a:r>
            <a:r>
              <a:rPr lang="ru-RU" sz="8000" dirty="0" err="1"/>
              <a:t>обществена</a:t>
            </a:r>
            <a:r>
              <a:rPr lang="ru-RU" sz="8000" dirty="0"/>
              <a:t> </a:t>
            </a:r>
            <a:r>
              <a:rPr lang="ru-RU" sz="8000" dirty="0" err="1"/>
              <a:t>потребност</a:t>
            </a:r>
            <a:endParaRPr lang="ru-RU" sz="8000" dirty="0"/>
          </a:p>
          <a:p>
            <a:r>
              <a:rPr lang="ru-RU" sz="8000" dirty="0"/>
              <a:t> Кои са другите дейности, за които може да се </a:t>
            </a:r>
            <a:r>
              <a:rPr lang="ru-RU" sz="8000" dirty="0" err="1" smtClean="0"/>
              <a:t>използват</a:t>
            </a:r>
            <a:r>
              <a:rPr lang="ru-RU" sz="8000" dirty="0" smtClean="0"/>
              <a:t> </a:t>
            </a:r>
            <a:r>
              <a:rPr lang="ru-RU" sz="8000" dirty="0" err="1" smtClean="0"/>
              <a:t>сградите</a:t>
            </a:r>
            <a:r>
              <a:rPr lang="ru-RU" sz="8000" dirty="0" smtClean="0"/>
              <a:t>?</a:t>
            </a:r>
            <a:endParaRPr lang="ru-RU" sz="8000" dirty="0"/>
          </a:p>
          <a:p>
            <a:pPr>
              <a:lnSpc>
                <a:spcPct val="170000"/>
              </a:lnSpc>
            </a:pPr>
            <a:r>
              <a:rPr lang="ru-RU" sz="8400" i="1" dirty="0" smtClean="0"/>
              <a:t>Дайте решение за </a:t>
            </a:r>
            <a:r>
              <a:rPr lang="ru-RU" sz="8400" i="1" dirty="0" err="1" smtClean="0"/>
              <a:t>каква</a:t>
            </a:r>
            <a:r>
              <a:rPr lang="ru-RU" sz="8400" i="1" dirty="0" smtClean="0"/>
              <a:t> </a:t>
            </a:r>
            <a:r>
              <a:rPr lang="ru-RU" sz="8400" i="1" dirty="0" err="1" smtClean="0"/>
              <a:t>дейност</a:t>
            </a:r>
            <a:r>
              <a:rPr lang="ru-RU" sz="8400" i="1" dirty="0" smtClean="0"/>
              <a:t> </a:t>
            </a:r>
            <a:r>
              <a:rPr lang="ru-RU" sz="8400" i="1" dirty="0" err="1" smtClean="0"/>
              <a:t>може</a:t>
            </a:r>
            <a:r>
              <a:rPr lang="ru-RU" sz="8400" i="1" dirty="0" smtClean="0"/>
              <a:t> да се </a:t>
            </a:r>
            <a:r>
              <a:rPr lang="ru-RU" sz="8400" i="1" dirty="0" err="1" smtClean="0"/>
              <a:t>използва</a:t>
            </a:r>
            <a:r>
              <a:rPr lang="ru-RU" sz="8400" i="1" dirty="0" smtClean="0"/>
              <a:t> </a:t>
            </a:r>
            <a:r>
              <a:rPr lang="ru-RU" sz="8400" i="1" dirty="0" err="1"/>
              <a:t>сграда</a:t>
            </a:r>
            <a:r>
              <a:rPr lang="ru-RU" sz="8400" i="1" dirty="0"/>
              <a:t> на </a:t>
            </a:r>
            <a:r>
              <a:rPr lang="ru-RU" sz="8400" i="1" dirty="0" err="1" smtClean="0"/>
              <a:t>закрита</a:t>
            </a:r>
            <a:r>
              <a:rPr lang="ru-RU" sz="8400" i="1" dirty="0" smtClean="0"/>
              <a:t> </a:t>
            </a:r>
            <a:r>
              <a:rPr lang="ru-RU" sz="8400" i="1" dirty="0" err="1" smtClean="0"/>
              <a:t>детска</a:t>
            </a:r>
            <a:r>
              <a:rPr lang="ru-RU" sz="8400" i="1" dirty="0" smtClean="0"/>
              <a:t> градина  </a:t>
            </a:r>
            <a:r>
              <a:rPr lang="en-US" sz="8400" i="1" dirty="0"/>
              <a:t>(I-</a:t>
            </a:r>
            <a:r>
              <a:rPr lang="ru-RU" sz="8400" i="1" dirty="0" err="1"/>
              <a:t>ва</a:t>
            </a:r>
            <a:r>
              <a:rPr lang="ru-RU" sz="8400" i="1" dirty="0"/>
              <a:t> </a:t>
            </a:r>
            <a:r>
              <a:rPr lang="ru-RU" sz="8400" i="1" dirty="0" err="1" smtClean="0"/>
              <a:t>група</a:t>
            </a:r>
            <a:r>
              <a:rPr lang="ru-RU" sz="8400" i="1" dirty="0" smtClean="0"/>
              <a:t>), на училище с общежитие в </a:t>
            </a:r>
            <a:r>
              <a:rPr lang="ru-RU" sz="8400" i="1" dirty="0" err="1"/>
              <a:t>малко</a:t>
            </a:r>
            <a:r>
              <a:rPr lang="ru-RU" sz="8400" i="1" dirty="0"/>
              <a:t> населено </a:t>
            </a:r>
            <a:r>
              <a:rPr lang="ru-RU" sz="8400" i="1" dirty="0" err="1" smtClean="0"/>
              <a:t>място</a:t>
            </a:r>
            <a:r>
              <a:rPr lang="ru-RU" sz="8400" i="1" dirty="0" smtClean="0"/>
              <a:t> (</a:t>
            </a:r>
            <a:r>
              <a:rPr lang="bg-BG" sz="8400" i="1" dirty="0" smtClean="0"/>
              <a:t> </a:t>
            </a:r>
            <a:r>
              <a:rPr lang="en-US" sz="8400" i="1" dirty="0" smtClean="0">
                <a:solidFill>
                  <a:srgbClr val="549E39"/>
                </a:solidFill>
              </a:rPr>
              <a:t>II</a:t>
            </a:r>
            <a:r>
              <a:rPr lang="bg-BG" sz="8400" i="1" dirty="0" smtClean="0">
                <a:solidFill>
                  <a:srgbClr val="549E39"/>
                </a:solidFill>
              </a:rPr>
              <a:t>-</a:t>
            </a:r>
            <a:r>
              <a:rPr lang="bg-BG" sz="8400" i="1" dirty="0" err="1" smtClean="0">
                <a:solidFill>
                  <a:srgbClr val="549E39"/>
                </a:solidFill>
              </a:rPr>
              <a:t>ра</a:t>
            </a:r>
            <a:r>
              <a:rPr lang="bg-BG" sz="8400" i="1" dirty="0" smtClean="0">
                <a:solidFill>
                  <a:srgbClr val="549E39"/>
                </a:solidFill>
              </a:rPr>
              <a:t> </a:t>
            </a:r>
            <a:r>
              <a:rPr lang="bg-BG" sz="8400" i="1" dirty="0" smtClean="0"/>
              <a:t>група)</a:t>
            </a:r>
            <a:r>
              <a:rPr lang="ru-RU" sz="8400" i="1" dirty="0" smtClean="0"/>
              <a:t> </a:t>
            </a:r>
            <a:r>
              <a:rPr lang="ru-RU" sz="8400" i="1" dirty="0"/>
              <a:t>и</a:t>
            </a:r>
            <a:r>
              <a:rPr lang="ru-RU" sz="8400" i="1" dirty="0" smtClean="0"/>
              <a:t> </a:t>
            </a:r>
            <a:r>
              <a:rPr lang="ru-RU" sz="8400" i="1" dirty="0">
                <a:solidFill>
                  <a:srgbClr val="549E39"/>
                </a:solidFill>
              </a:rPr>
              <a:t>на </a:t>
            </a:r>
            <a:r>
              <a:rPr lang="ru-RU" sz="8400" i="1" dirty="0" err="1">
                <a:solidFill>
                  <a:srgbClr val="549E39"/>
                </a:solidFill>
              </a:rPr>
              <a:t>закрито</a:t>
            </a:r>
            <a:r>
              <a:rPr lang="ru-RU" sz="8400" i="1" dirty="0">
                <a:solidFill>
                  <a:srgbClr val="549E39"/>
                </a:solidFill>
              </a:rPr>
              <a:t> </a:t>
            </a:r>
            <a:r>
              <a:rPr lang="ru-RU" sz="8400" i="1" dirty="0" smtClean="0">
                <a:solidFill>
                  <a:srgbClr val="549E39"/>
                </a:solidFill>
              </a:rPr>
              <a:t>училище в </a:t>
            </a:r>
            <a:r>
              <a:rPr lang="ru-RU" sz="8400" i="1" dirty="0" err="1" smtClean="0">
                <a:solidFill>
                  <a:srgbClr val="549E39"/>
                </a:solidFill>
              </a:rPr>
              <a:t>краен</a:t>
            </a:r>
            <a:r>
              <a:rPr lang="ru-RU" sz="8400" i="1" dirty="0" smtClean="0">
                <a:solidFill>
                  <a:srgbClr val="549E39"/>
                </a:solidFill>
              </a:rPr>
              <a:t> квартал на града (</a:t>
            </a:r>
            <a:r>
              <a:rPr lang="en-US" sz="8400" i="1" dirty="0">
                <a:solidFill>
                  <a:srgbClr val="549E39"/>
                </a:solidFill>
              </a:rPr>
              <a:t>I</a:t>
            </a:r>
            <a:r>
              <a:rPr lang="en-US" sz="8400" i="1" dirty="0" smtClean="0"/>
              <a:t>II</a:t>
            </a:r>
            <a:r>
              <a:rPr lang="bg-BG" sz="8400" i="1" dirty="0" smtClean="0"/>
              <a:t>-</a:t>
            </a:r>
            <a:r>
              <a:rPr lang="bg-BG" sz="8400" i="1" dirty="0"/>
              <a:t>т</a:t>
            </a:r>
            <a:r>
              <a:rPr lang="bg-BG" sz="8400" i="1" dirty="0" smtClean="0"/>
              <a:t>а група)</a:t>
            </a:r>
            <a:endParaRPr lang="ru-RU" sz="8400" i="1" dirty="0"/>
          </a:p>
          <a:p>
            <a:endParaRPr lang="ru-RU" sz="6800" dirty="0"/>
          </a:p>
          <a:p>
            <a:pPr marL="45720" indent="0">
              <a:buNone/>
            </a:pPr>
            <a:r>
              <a:rPr lang="ru-RU" sz="4200" dirty="0"/>
              <a:t/>
            </a:r>
            <a:br>
              <a:rPr lang="ru-RU" sz="4200" dirty="0"/>
            </a:br>
            <a:endParaRPr lang="ru-RU" sz="4200" dirty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37545762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43429" y="609600"/>
            <a:ext cx="10075091" cy="725714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latin typeface="+mn-lt"/>
              </a:rPr>
              <a:t/>
            </a:r>
            <a:br>
              <a:rPr lang="ru-RU" sz="3200" b="1" dirty="0" smtClean="0">
                <a:latin typeface="+mn-lt"/>
              </a:rPr>
            </a:br>
            <a:r>
              <a:rPr lang="ru-RU" sz="3200" b="1" dirty="0" smtClean="0">
                <a:latin typeface="+mn-lt"/>
              </a:rPr>
              <a:t/>
            </a:r>
            <a:br>
              <a:rPr lang="ru-RU" sz="3200" b="1" dirty="0" smtClean="0">
                <a:latin typeface="+mn-lt"/>
              </a:rPr>
            </a:br>
            <a:r>
              <a:rPr lang="ru-RU" sz="3200" b="1" dirty="0" smtClean="0">
                <a:latin typeface="+mn-lt"/>
              </a:rPr>
              <a:t/>
            </a:r>
            <a:br>
              <a:rPr lang="ru-RU" sz="3200" b="1" dirty="0" smtClean="0">
                <a:latin typeface="+mn-lt"/>
              </a:rPr>
            </a:br>
            <a:r>
              <a:rPr lang="ru-RU" sz="3100" b="1" dirty="0" err="1" smtClean="0">
                <a:latin typeface="+mn-lt"/>
              </a:rPr>
              <a:t>Политиката</a:t>
            </a:r>
            <a:r>
              <a:rPr lang="ru-RU" sz="3100" b="1" dirty="0" smtClean="0">
                <a:latin typeface="+mn-lt"/>
              </a:rPr>
              <a:t> </a:t>
            </a:r>
            <a:r>
              <a:rPr lang="ru-RU" sz="3100" b="1" dirty="0">
                <a:latin typeface="+mn-lt"/>
              </a:rPr>
              <a:t>на </a:t>
            </a:r>
            <a:r>
              <a:rPr lang="ru-RU" sz="3100" b="1" dirty="0" err="1">
                <a:latin typeface="+mn-lt"/>
              </a:rPr>
              <a:t>общинската</a:t>
            </a:r>
            <a:r>
              <a:rPr lang="ru-RU" sz="3100" b="1" dirty="0">
                <a:latin typeface="+mn-lt"/>
              </a:rPr>
              <a:t> </a:t>
            </a:r>
            <a:r>
              <a:rPr lang="ru-RU" sz="3100" b="1" dirty="0" smtClean="0">
                <a:latin typeface="+mn-lt"/>
              </a:rPr>
              <a:t>администрация за </a:t>
            </a:r>
            <a:r>
              <a:rPr lang="ru-RU" sz="3100" b="1" dirty="0" err="1" smtClean="0">
                <a:latin typeface="+mn-lt"/>
              </a:rPr>
              <a:t>сградите</a:t>
            </a:r>
            <a:r>
              <a:rPr lang="ru-RU" sz="3100" b="1" dirty="0">
                <a:latin typeface="+mn-lt"/>
              </a:rPr>
              <a:t/>
            </a:r>
            <a:br>
              <a:rPr lang="ru-RU" sz="3100" b="1" dirty="0">
                <a:latin typeface="+mn-lt"/>
              </a:rPr>
            </a:br>
            <a:r>
              <a:rPr lang="ru-RU" sz="3100" dirty="0">
                <a:latin typeface="+mn-lt"/>
              </a:rPr>
              <a:t/>
            </a:r>
            <a:br>
              <a:rPr lang="ru-RU" sz="3100" dirty="0">
                <a:latin typeface="+mn-lt"/>
              </a:rPr>
            </a:br>
            <a:r>
              <a:rPr lang="ru-RU" sz="3200" dirty="0">
                <a:latin typeface="+mn-lt"/>
              </a:rPr>
              <a:t/>
            </a:r>
            <a:br>
              <a:rPr lang="ru-RU" sz="3200" dirty="0">
                <a:latin typeface="+mn-lt"/>
              </a:rPr>
            </a:br>
            <a:endParaRPr lang="bg-BG" sz="3200" dirty="0">
              <a:latin typeface="+mn-lt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143000" y="1436914"/>
            <a:ext cx="9872871" cy="465908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b="1" dirty="0" smtClean="0"/>
              <a:t>  на </a:t>
            </a:r>
            <a:r>
              <a:rPr lang="ru-RU" sz="2800" b="1" dirty="0" err="1" smtClean="0"/>
              <a:t>закритите</a:t>
            </a:r>
            <a:r>
              <a:rPr lang="ru-RU" sz="2800" b="1" dirty="0" smtClean="0"/>
              <a:t> ДГ и училища </a:t>
            </a:r>
            <a:r>
              <a:rPr lang="ru-RU" sz="2800" b="1" dirty="0" err="1" smtClean="0"/>
              <a:t>трябва</a:t>
            </a:r>
            <a:r>
              <a:rPr lang="ru-RU" sz="2800" b="1" dirty="0" smtClean="0"/>
              <a:t> </a:t>
            </a:r>
            <a:r>
              <a:rPr lang="ru-RU" sz="2800" b="1" dirty="0"/>
              <a:t>да </a:t>
            </a:r>
            <a:r>
              <a:rPr lang="ru-RU" sz="2800" b="1" dirty="0" err="1"/>
              <a:t>бъде</a:t>
            </a:r>
            <a:r>
              <a:rPr lang="ru-RU" sz="2800" b="1" dirty="0"/>
              <a:t> </a:t>
            </a:r>
            <a:r>
              <a:rPr lang="ru-RU" sz="2800" b="1" dirty="0" err="1"/>
              <a:t>насочена</a:t>
            </a:r>
            <a:r>
              <a:rPr lang="ru-RU" sz="2800" b="1" dirty="0"/>
              <a:t> </a:t>
            </a:r>
            <a:r>
              <a:rPr lang="ru-RU" sz="2800" b="1" dirty="0" err="1" smtClean="0"/>
              <a:t>към</a:t>
            </a:r>
            <a:r>
              <a:rPr lang="ru-RU" sz="2800" dirty="0"/>
              <a:t>:</a:t>
            </a:r>
          </a:p>
          <a:p>
            <a:pPr marL="45720" indent="0">
              <a:buNone/>
            </a:pPr>
            <a:r>
              <a:rPr lang="bg-BG" dirty="0" smtClean="0"/>
              <a:t>     </a:t>
            </a:r>
            <a:r>
              <a:rPr lang="ru-RU" dirty="0" smtClean="0"/>
              <a:t>1</a:t>
            </a:r>
            <a:r>
              <a:rPr lang="ru-RU" sz="2400" dirty="0"/>
              <a:t>. </a:t>
            </a:r>
            <a:r>
              <a:rPr lang="ru-RU" sz="2400" dirty="0" smtClean="0"/>
              <a:t>Запазване и по възможност </a:t>
            </a:r>
            <a:r>
              <a:rPr lang="ru-RU" sz="2400" dirty="0"/>
              <a:t>п</a:t>
            </a:r>
            <a:r>
              <a:rPr lang="ru-RU" sz="2400" dirty="0" smtClean="0"/>
              <a:t>одобряване </a:t>
            </a:r>
            <a:r>
              <a:rPr lang="ru-RU" sz="2400" dirty="0"/>
              <a:t>на </a:t>
            </a:r>
            <a:r>
              <a:rPr lang="ru-RU" sz="2400" dirty="0" err="1" smtClean="0"/>
              <a:t>физическата</a:t>
            </a:r>
            <a:r>
              <a:rPr lang="ru-RU" sz="2400" dirty="0" smtClean="0"/>
              <a:t> среда на </a:t>
            </a:r>
            <a:r>
              <a:rPr lang="ru-RU" sz="2400" dirty="0" err="1" smtClean="0"/>
              <a:t>образователните</a:t>
            </a:r>
            <a:r>
              <a:rPr lang="ru-RU" sz="2400" dirty="0" smtClean="0"/>
              <a:t> институции чрез </a:t>
            </a:r>
            <a:r>
              <a:rPr lang="ru-RU" sz="2400" dirty="0"/>
              <a:t>използване на всички възможности за кандидатстване по проекти за външно финансиране. </a:t>
            </a:r>
          </a:p>
          <a:p>
            <a:pPr marL="45720" indent="0">
              <a:buNone/>
            </a:pPr>
            <a:r>
              <a:rPr lang="ru-RU" sz="2400" dirty="0" smtClean="0"/>
              <a:t>     2. </a:t>
            </a:r>
            <a:r>
              <a:rPr lang="ru-RU" sz="2400" dirty="0" err="1"/>
              <a:t>Анализиране</a:t>
            </a:r>
            <a:r>
              <a:rPr lang="ru-RU" sz="2400" dirty="0"/>
              <a:t> на </a:t>
            </a:r>
            <a:r>
              <a:rPr lang="ru-RU" sz="2400" dirty="0" err="1"/>
              <a:t>разходите</a:t>
            </a:r>
            <a:r>
              <a:rPr lang="ru-RU" sz="2400" dirty="0"/>
              <a:t> по </a:t>
            </a:r>
            <a:r>
              <a:rPr lang="ru-RU" sz="2400" dirty="0" err="1"/>
              <a:t>поддръжка</a:t>
            </a:r>
            <a:r>
              <a:rPr lang="ru-RU" sz="2400" dirty="0"/>
              <a:t> на </a:t>
            </a:r>
            <a:r>
              <a:rPr lang="ru-RU" sz="2400" dirty="0" err="1"/>
              <a:t>сградите</a:t>
            </a:r>
            <a:r>
              <a:rPr lang="ru-RU" sz="2400" dirty="0"/>
              <a:t> на </a:t>
            </a:r>
            <a:r>
              <a:rPr lang="ru-RU" sz="2400" dirty="0" err="1"/>
              <a:t>закритите</a:t>
            </a:r>
            <a:r>
              <a:rPr lang="ru-RU" sz="2400" dirty="0"/>
              <a:t> </a:t>
            </a:r>
            <a:r>
              <a:rPr lang="ru-RU" sz="2400" dirty="0" err="1"/>
              <a:t>образователни</a:t>
            </a:r>
            <a:r>
              <a:rPr lang="ru-RU" sz="2400" dirty="0"/>
              <a:t> институции, с </a:t>
            </a:r>
            <a:r>
              <a:rPr lang="ru-RU" sz="2400" dirty="0" err="1"/>
              <a:t>оглед</a:t>
            </a:r>
            <a:r>
              <a:rPr lang="ru-RU" sz="2400" dirty="0"/>
              <a:t> </a:t>
            </a:r>
            <a:r>
              <a:rPr lang="ru-RU" sz="2400" dirty="0" err="1"/>
              <a:t>вземане</a:t>
            </a:r>
            <a:r>
              <a:rPr lang="ru-RU" sz="2400" dirty="0"/>
              <a:t> на решение за </a:t>
            </a:r>
            <a:r>
              <a:rPr lang="ru-RU" sz="2400" dirty="0" err="1"/>
              <a:t>разпореждане</a:t>
            </a:r>
            <a:r>
              <a:rPr lang="ru-RU" sz="2400" dirty="0" smtClean="0"/>
              <a:t>.</a:t>
            </a:r>
          </a:p>
          <a:p>
            <a:pPr marL="45720" indent="0">
              <a:buNone/>
            </a:pPr>
            <a:r>
              <a:rPr lang="ru-RU" sz="2400" dirty="0"/>
              <a:t>      3. Предприемане на мерки за </a:t>
            </a:r>
            <a:r>
              <a:rPr lang="ru-RU" sz="2400" dirty="0" err="1"/>
              <a:t>енергийно</a:t>
            </a:r>
            <a:r>
              <a:rPr lang="ru-RU" sz="2400" dirty="0"/>
              <a:t> </a:t>
            </a:r>
            <a:r>
              <a:rPr lang="ru-RU" sz="2400" dirty="0" err="1"/>
              <a:t>саниране</a:t>
            </a:r>
            <a:r>
              <a:rPr lang="ru-RU" sz="2400" dirty="0"/>
              <a:t> на </a:t>
            </a:r>
            <a:r>
              <a:rPr lang="ru-RU" sz="2400" dirty="0" err="1"/>
              <a:t>сградния</a:t>
            </a:r>
            <a:r>
              <a:rPr lang="ru-RU" sz="2400" dirty="0"/>
              <a:t> фонд и </a:t>
            </a:r>
            <a:r>
              <a:rPr lang="ru-RU" sz="2400" dirty="0" err="1"/>
              <a:t>предоставянето</a:t>
            </a:r>
            <a:r>
              <a:rPr lang="ru-RU" sz="2400" dirty="0"/>
              <a:t> </a:t>
            </a:r>
            <a:r>
              <a:rPr lang="ru-RU" sz="2400" dirty="0" err="1"/>
              <a:t>му</a:t>
            </a:r>
            <a:r>
              <a:rPr lang="ru-RU" sz="2400" dirty="0"/>
              <a:t> за </a:t>
            </a:r>
            <a:r>
              <a:rPr lang="ru-RU" sz="2400" dirty="0" err="1"/>
              <a:t>административни</a:t>
            </a:r>
            <a:r>
              <a:rPr lang="ru-RU" sz="2400" dirty="0"/>
              <a:t> или </a:t>
            </a:r>
            <a:r>
              <a:rPr lang="ru-RU" sz="2400" dirty="0" err="1"/>
              <a:t>други</a:t>
            </a:r>
            <a:r>
              <a:rPr lang="ru-RU" sz="2400" dirty="0"/>
              <a:t> </a:t>
            </a:r>
            <a:r>
              <a:rPr lang="ru-RU" sz="2400" dirty="0" err="1"/>
              <a:t>нужди</a:t>
            </a:r>
            <a:r>
              <a:rPr lang="ru-RU" sz="2400" dirty="0" smtClean="0"/>
              <a:t>.</a:t>
            </a:r>
            <a:endParaRPr lang="ru-RU" sz="2400" dirty="0"/>
          </a:p>
          <a:p>
            <a:pPr marL="45720" indent="0">
              <a:buNone/>
            </a:pPr>
            <a:r>
              <a:rPr lang="ru-RU" sz="2400" dirty="0" smtClean="0"/>
              <a:t>     4</a:t>
            </a:r>
            <a:r>
              <a:rPr lang="ru-RU" sz="2400" dirty="0"/>
              <a:t>. </a:t>
            </a:r>
            <a:r>
              <a:rPr lang="ru-RU" sz="2400" dirty="0" err="1"/>
              <a:t>Активни</a:t>
            </a:r>
            <a:r>
              <a:rPr lang="ru-RU" sz="2400" dirty="0"/>
              <a:t> действия за </a:t>
            </a:r>
            <a:r>
              <a:rPr lang="ru-RU" sz="2400" dirty="0" err="1"/>
              <a:t>осигуряване</a:t>
            </a:r>
            <a:r>
              <a:rPr lang="ru-RU" sz="2400" dirty="0"/>
              <a:t> на </a:t>
            </a:r>
            <a:r>
              <a:rPr lang="ru-RU" sz="2400" dirty="0" err="1"/>
              <a:t>възможности</a:t>
            </a:r>
            <a:r>
              <a:rPr lang="ru-RU" sz="2400" dirty="0"/>
              <a:t> за </a:t>
            </a:r>
            <a:r>
              <a:rPr lang="ru-RU" sz="2400" dirty="0" err="1"/>
              <a:t>използване</a:t>
            </a:r>
            <a:r>
              <a:rPr lang="ru-RU" sz="2400" dirty="0"/>
              <a:t> на </a:t>
            </a:r>
            <a:r>
              <a:rPr lang="ru-RU" sz="2400" dirty="0" err="1"/>
              <a:t>някои</a:t>
            </a:r>
            <a:r>
              <a:rPr lang="ru-RU" sz="2400" dirty="0"/>
              <a:t> от </a:t>
            </a:r>
            <a:r>
              <a:rPr lang="ru-RU" sz="2400" dirty="0" err="1"/>
              <a:t>сградите</a:t>
            </a:r>
            <a:r>
              <a:rPr lang="ru-RU" sz="2400" dirty="0"/>
              <a:t> на </a:t>
            </a:r>
            <a:r>
              <a:rPr lang="ru-RU" sz="2400" dirty="0" err="1"/>
              <a:t>закритите</a:t>
            </a:r>
            <a:r>
              <a:rPr lang="ru-RU" sz="2400" dirty="0"/>
              <a:t> </a:t>
            </a:r>
            <a:r>
              <a:rPr lang="ru-RU" sz="2400" dirty="0" err="1"/>
              <a:t>образователни</a:t>
            </a:r>
            <a:r>
              <a:rPr lang="ru-RU" sz="2400" dirty="0"/>
              <a:t> институции за </a:t>
            </a:r>
            <a:r>
              <a:rPr lang="ru-RU" sz="2400" dirty="0" err="1"/>
              <a:t>социални</a:t>
            </a:r>
            <a:r>
              <a:rPr lang="ru-RU" sz="2400" dirty="0"/>
              <a:t> </a:t>
            </a:r>
            <a:r>
              <a:rPr lang="ru-RU" sz="2400" dirty="0" err="1"/>
              <a:t>дейности</a:t>
            </a:r>
            <a:r>
              <a:rPr lang="ru-RU" dirty="0"/>
              <a:t>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22277062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930442"/>
          </a:xfrm>
        </p:spPr>
        <p:txBody>
          <a:bodyPr>
            <a:normAutofit/>
          </a:bodyPr>
          <a:lstStyle/>
          <a:p>
            <a:pPr algn="ctr"/>
            <a:r>
              <a:rPr lang="bg-BG" sz="3200" b="1" dirty="0">
                <a:latin typeface="+mn-lt"/>
              </a:rPr>
              <a:t>И</a:t>
            </a:r>
            <a:r>
              <a:rPr lang="bg-BG" sz="3200" b="1" dirty="0" smtClean="0">
                <a:latin typeface="+mn-lt"/>
              </a:rPr>
              <a:t>зводи</a:t>
            </a:r>
            <a:endParaRPr lang="bg-BG" sz="3200" b="1" dirty="0">
              <a:latin typeface="+mn-lt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143000" y="1540042"/>
            <a:ext cx="10570779" cy="4923820"/>
          </a:xfrm>
        </p:spPr>
        <p:txBody>
          <a:bodyPr>
            <a:normAutofit/>
          </a:bodyPr>
          <a:lstStyle/>
          <a:p>
            <a:r>
              <a:rPr lang="ru-RU" sz="2400" dirty="0"/>
              <a:t>През </a:t>
            </a:r>
            <a:r>
              <a:rPr lang="ru-RU" sz="2400" dirty="0" err="1"/>
              <a:t>последните</a:t>
            </a:r>
            <a:r>
              <a:rPr lang="ru-RU" sz="2400" dirty="0"/>
              <a:t> 10 </a:t>
            </a:r>
            <a:r>
              <a:rPr lang="ru-RU" sz="2400" dirty="0" err="1"/>
              <a:t>години</a:t>
            </a:r>
            <a:r>
              <a:rPr lang="ru-RU" sz="2400" dirty="0"/>
              <a:t> се </a:t>
            </a:r>
            <a:r>
              <a:rPr lang="ru-RU" sz="2400" dirty="0" err="1"/>
              <a:t>наблюдава</a:t>
            </a:r>
            <a:r>
              <a:rPr lang="ru-RU" sz="2400" dirty="0"/>
              <a:t> тенденция </a:t>
            </a:r>
            <a:r>
              <a:rPr lang="ru-RU" sz="2400" dirty="0" err="1"/>
              <a:t>към</a:t>
            </a:r>
            <a:r>
              <a:rPr lang="ru-RU" sz="2400" dirty="0"/>
              <a:t> </a:t>
            </a:r>
            <a:r>
              <a:rPr lang="ru-RU" sz="2400" dirty="0" err="1"/>
              <a:t>намаляване</a:t>
            </a:r>
            <a:r>
              <a:rPr lang="ru-RU" sz="2400" dirty="0"/>
              <a:t> </a:t>
            </a:r>
            <a:r>
              <a:rPr lang="ru-RU" sz="2400" dirty="0" err="1"/>
              <a:t>средствата</a:t>
            </a:r>
            <a:r>
              <a:rPr lang="ru-RU" sz="2400" dirty="0"/>
              <a:t> за </a:t>
            </a:r>
            <a:r>
              <a:rPr lang="ru-RU" sz="2400" dirty="0" err="1" smtClean="0"/>
              <a:t>издръжка</a:t>
            </a:r>
            <a:r>
              <a:rPr lang="ru-RU" sz="2400" dirty="0" smtClean="0"/>
              <a:t> на </a:t>
            </a:r>
            <a:r>
              <a:rPr lang="ru-RU" sz="2400" dirty="0" err="1" smtClean="0"/>
              <a:t>образователните</a:t>
            </a:r>
            <a:r>
              <a:rPr lang="ru-RU" sz="2400" dirty="0" smtClean="0"/>
              <a:t> институции, </a:t>
            </a:r>
            <a:r>
              <a:rPr lang="ru-RU" sz="2400" dirty="0" err="1"/>
              <a:t>която</a:t>
            </a:r>
            <a:r>
              <a:rPr lang="ru-RU" sz="2400" dirty="0"/>
              <a:t> </a:t>
            </a:r>
            <a:r>
              <a:rPr lang="ru-RU" sz="2400" dirty="0" smtClean="0"/>
              <a:t>тенденция      все </a:t>
            </a:r>
            <a:r>
              <a:rPr lang="ru-RU" sz="2400" dirty="0" err="1" smtClean="0"/>
              <a:t>повече</a:t>
            </a:r>
            <a:r>
              <a:rPr lang="ru-RU" sz="2400" dirty="0" smtClean="0"/>
              <a:t> се </a:t>
            </a:r>
            <a:r>
              <a:rPr lang="ru-RU" sz="2400" dirty="0" err="1" smtClean="0"/>
              <a:t>засилва</a:t>
            </a:r>
            <a:r>
              <a:rPr lang="ru-RU" sz="2400" dirty="0" smtClean="0"/>
              <a:t>.</a:t>
            </a:r>
            <a:endParaRPr lang="ru-RU" sz="2400" dirty="0"/>
          </a:p>
          <a:p>
            <a:r>
              <a:rPr lang="ru-RU" sz="2400" dirty="0"/>
              <a:t>Не </a:t>
            </a:r>
            <a:r>
              <a:rPr lang="ru-RU" sz="2400" dirty="0" err="1"/>
              <a:t>са</a:t>
            </a:r>
            <a:r>
              <a:rPr lang="ru-RU" sz="2400" dirty="0"/>
              <a:t> </a:t>
            </a:r>
            <a:r>
              <a:rPr lang="ru-RU" sz="2400" dirty="0" err="1"/>
              <a:t>малко</a:t>
            </a:r>
            <a:r>
              <a:rPr lang="ru-RU" sz="2400" dirty="0"/>
              <a:t> училищата </a:t>
            </a:r>
            <a:r>
              <a:rPr lang="ru-RU" sz="2400" dirty="0" err="1"/>
              <a:t>близо</a:t>
            </a:r>
            <a:r>
              <a:rPr lang="ru-RU" sz="2400" dirty="0"/>
              <a:t> до </a:t>
            </a:r>
            <a:r>
              <a:rPr lang="ru-RU" sz="2400" dirty="0" err="1"/>
              <a:t>минималните</a:t>
            </a:r>
            <a:r>
              <a:rPr lang="ru-RU" sz="2400" dirty="0"/>
              <a:t> </a:t>
            </a:r>
            <a:r>
              <a:rPr lang="ru-RU" sz="2400" dirty="0" err="1" smtClean="0"/>
              <a:t>прагове</a:t>
            </a:r>
            <a:r>
              <a:rPr lang="ru-RU" sz="2400" dirty="0" smtClean="0"/>
              <a:t> на </a:t>
            </a:r>
            <a:r>
              <a:rPr lang="ru-RU" sz="2400" dirty="0" err="1"/>
              <a:t>средствата</a:t>
            </a:r>
            <a:r>
              <a:rPr lang="ru-RU" sz="2400" dirty="0"/>
              <a:t> за </a:t>
            </a:r>
            <a:r>
              <a:rPr lang="ru-RU" sz="2400" dirty="0" err="1" smtClean="0"/>
              <a:t>издръжка</a:t>
            </a:r>
            <a:r>
              <a:rPr lang="ru-RU" sz="2400" dirty="0" smtClean="0"/>
              <a:t>, </a:t>
            </a:r>
            <a:r>
              <a:rPr lang="ru-RU" sz="2400" dirty="0" err="1"/>
              <a:t>което</a:t>
            </a:r>
            <a:r>
              <a:rPr lang="ru-RU" sz="2400" dirty="0"/>
              <a:t> </a:t>
            </a:r>
            <a:r>
              <a:rPr lang="ru-RU" sz="2400" dirty="0" err="1"/>
              <a:t>поставя</a:t>
            </a:r>
            <a:r>
              <a:rPr lang="ru-RU" sz="2400" dirty="0"/>
              <a:t> </a:t>
            </a:r>
            <a:r>
              <a:rPr lang="ru-RU" sz="2400" dirty="0" err="1"/>
              <a:t>въпроса</a:t>
            </a:r>
            <a:r>
              <a:rPr lang="ru-RU" sz="2400" dirty="0"/>
              <a:t> дали при </a:t>
            </a:r>
            <a:r>
              <a:rPr lang="ru-RU" sz="2400" dirty="0" err="1" smtClean="0"/>
              <a:t>следващо</a:t>
            </a:r>
            <a:r>
              <a:rPr lang="ru-RU" sz="2400" dirty="0" smtClean="0"/>
              <a:t> увеличение на сред-</a:t>
            </a:r>
            <a:r>
              <a:rPr lang="ru-RU" sz="2400" dirty="0" err="1" smtClean="0"/>
              <a:t>ствата</a:t>
            </a:r>
            <a:r>
              <a:rPr lang="ru-RU" sz="2400" dirty="0" smtClean="0"/>
              <a:t> </a:t>
            </a:r>
            <a:r>
              <a:rPr lang="ru-RU" sz="2400" dirty="0"/>
              <a:t>за </a:t>
            </a:r>
            <a:r>
              <a:rPr lang="ru-RU" sz="2400" dirty="0" smtClean="0"/>
              <a:t>заплати, </a:t>
            </a:r>
            <a:r>
              <a:rPr lang="ru-RU" sz="2400" dirty="0" err="1" smtClean="0"/>
              <a:t>няма</a:t>
            </a:r>
            <a:r>
              <a:rPr lang="ru-RU" sz="2400" dirty="0" smtClean="0"/>
              <a:t> </a:t>
            </a:r>
            <a:r>
              <a:rPr lang="ru-RU" sz="2400" dirty="0"/>
              <a:t>да се </a:t>
            </a:r>
            <a:r>
              <a:rPr lang="ru-RU" sz="2400" dirty="0" err="1"/>
              <a:t>застраши</a:t>
            </a:r>
            <a:r>
              <a:rPr lang="ru-RU" sz="2400" dirty="0"/>
              <a:t> </a:t>
            </a:r>
            <a:r>
              <a:rPr lang="ru-RU" sz="2400" dirty="0" err="1"/>
              <a:t>провеждането</a:t>
            </a:r>
            <a:r>
              <a:rPr lang="ru-RU" sz="2400" dirty="0"/>
              <a:t> на </a:t>
            </a:r>
            <a:r>
              <a:rPr lang="ru-RU" sz="2400" dirty="0" err="1"/>
              <a:t>учебния</a:t>
            </a:r>
            <a:r>
              <a:rPr lang="ru-RU" sz="2400" dirty="0"/>
              <a:t> </a:t>
            </a:r>
            <a:r>
              <a:rPr lang="ru-RU" sz="2400" dirty="0" err="1"/>
              <a:t>процес</a:t>
            </a:r>
            <a:r>
              <a:rPr lang="ru-RU" sz="2400" dirty="0"/>
              <a:t>.</a:t>
            </a:r>
          </a:p>
          <a:p>
            <a:r>
              <a:rPr lang="ru-RU" sz="2400" dirty="0" err="1"/>
              <a:t>Поради</a:t>
            </a:r>
            <a:r>
              <a:rPr lang="ru-RU" sz="2400" dirty="0"/>
              <a:t> </a:t>
            </a:r>
            <a:r>
              <a:rPr lang="ru-RU" sz="2400" dirty="0" err="1"/>
              <a:t>ограничените</a:t>
            </a:r>
            <a:r>
              <a:rPr lang="ru-RU" sz="2400" dirty="0"/>
              <a:t> </a:t>
            </a:r>
            <a:r>
              <a:rPr lang="ru-RU" sz="2400" dirty="0" err="1"/>
              <a:t>възможности</a:t>
            </a:r>
            <a:r>
              <a:rPr lang="ru-RU" sz="2400" dirty="0"/>
              <a:t> за </a:t>
            </a:r>
            <a:r>
              <a:rPr lang="ru-RU" sz="2400" dirty="0" err="1"/>
              <a:t>подкрепа</a:t>
            </a:r>
            <a:r>
              <a:rPr lang="ru-RU" sz="2400" dirty="0"/>
              <a:t> от страна на </a:t>
            </a:r>
            <a:r>
              <a:rPr lang="ru-RU" sz="2400" dirty="0" err="1" smtClean="0"/>
              <a:t>някои</a:t>
            </a:r>
            <a:r>
              <a:rPr lang="ru-RU" sz="2400" dirty="0" smtClean="0"/>
              <a:t> </a:t>
            </a:r>
            <a:r>
              <a:rPr lang="ru-RU" sz="2400" dirty="0" err="1" smtClean="0"/>
              <a:t>общини</a:t>
            </a:r>
            <a:r>
              <a:rPr lang="ru-RU" sz="2400" dirty="0" smtClean="0"/>
              <a:t>, </a:t>
            </a:r>
            <a:r>
              <a:rPr lang="ru-RU" sz="2400" dirty="0" err="1" smtClean="0"/>
              <a:t>проблемът</a:t>
            </a:r>
            <a:r>
              <a:rPr lang="ru-RU" sz="2400" dirty="0" smtClean="0"/>
              <a:t> </a:t>
            </a:r>
            <a:r>
              <a:rPr lang="ru-RU" sz="2400" dirty="0"/>
              <a:t>с </a:t>
            </a:r>
            <a:r>
              <a:rPr lang="ru-RU" sz="2400" dirty="0" err="1" smtClean="0"/>
              <a:t>по-нататъшното</a:t>
            </a:r>
            <a:r>
              <a:rPr lang="ru-RU" sz="2400" dirty="0" smtClean="0"/>
              <a:t> </a:t>
            </a:r>
            <a:r>
              <a:rPr lang="ru-RU" sz="2400" dirty="0" err="1"/>
              <a:t>намаляване</a:t>
            </a:r>
            <a:r>
              <a:rPr lang="ru-RU" sz="2400" dirty="0"/>
              <a:t> на </a:t>
            </a:r>
            <a:r>
              <a:rPr lang="ru-RU" sz="2400" dirty="0" err="1"/>
              <a:t>средствата</a:t>
            </a:r>
            <a:r>
              <a:rPr lang="ru-RU" sz="2400" dirty="0"/>
              <a:t> за </a:t>
            </a:r>
            <a:r>
              <a:rPr lang="ru-RU" sz="2400" dirty="0" err="1"/>
              <a:t>издръжка</a:t>
            </a:r>
            <a:r>
              <a:rPr lang="ru-RU" sz="2400" dirty="0"/>
              <a:t> </a:t>
            </a:r>
            <a:r>
              <a:rPr lang="ru-RU" sz="2400" dirty="0" err="1"/>
              <a:t>остава</a:t>
            </a:r>
            <a:r>
              <a:rPr lang="ru-RU" sz="2400" dirty="0"/>
              <a:t> </a:t>
            </a:r>
            <a:r>
              <a:rPr lang="ru-RU" sz="2400" dirty="0" err="1"/>
              <a:t>основен</a:t>
            </a:r>
            <a:r>
              <a:rPr lang="ru-RU" sz="2400" dirty="0"/>
              <a:t> </a:t>
            </a:r>
            <a:r>
              <a:rPr lang="ru-RU" sz="2400" dirty="0" err="1"/>
              <a:t>ангажимент</a:t>
            </a:r>
            <a:r>
              <a:rPr lang="ru-RU" sz="2400" dirty="0"/>
              <a:t>  на </a:t>
            </a:r>
            <a:r>
              <a:rPr lang="ru-RU" sz="2400" dirty="0" err="1"/>
              <a:t>държавата</a:t>
            </a:r>
            <a:r>
              <a:rPr lang="ru-RU" sz="2400" dirty="0"/>
              <a:t>.   </a:t>
            </a:r>
          </a:p>
          <a:p>
            <a:r>
              <a:rPr lang="ru-RU" sz="2400" dirty="0"/>
              <a:t>Очевиден е </a:t>
            </a:r>
            <a:r>
              <a:rPr lang="ru-RU" sz="2400" dirty="0" err="1"/>
              <a:t>изводът</a:t>
            </a:r>
            <a:r>
              <a:rPr lang="ru-RU" sz="2400" dirty="0"/>
              <a:t>, че се </a:t>
            </a:r>
            <a:r>
              <a:rPr lang="ru-RU" sz="2400" dirty="0" err="1"/>
              <a:t>налага</a:t>
            </a:r>
            <a:r>
              <a:rPr lang="ru-RU" sz="2400" dirty="0"/>
              <a:t> </a:t>
            </a:r>
            <a:r>
              <a:rPr lang="ru-RU" sz="2400" dirty="0" err="1"/>
              <a:t>всеобхватен</a:t>
            </a:r>
            <a:r>
              <a:rPr lang="ru-RU" sz="2400" dirty="0"/>
              <a:t>  </a:t>
            </a:r>
            <a:r>
              <a:rPr lang="ru-RU" sz="2400" dirty="0" err="1"/>
              <a:t>дебат</a:t>
            </a:r>
            <a:r>
              <a:rPr lang="ru-RU" sz="2400" dirty="0"/>
              <a:t> по отношение на </a:t>
            </a:r>
            <a:r>
              <a:rPr lang="ru-RU" sz="2400" dirty="0" err="1"/>
              <a:t>финансирането</a:t>
            </a:r>
            <a:r>
              <a:rPr lang="ru-RU" sz="2400" dirty="0"/>
              <a:t> на </a:t>
            </a:r>
            <a:r>
              <a:rPr lang="ru-RU" sz="2400" dirty="0" err="1"/>
              <a:t>образователната</a:t>
            </a:r>
            <a:r>
              <a:rPr lang="ru-RU" sz="2400" dirty="0"/>
              <a:t> </a:t>
            </a:r>
            <a:r>
              <a:rPr lang="ru-RU" sz="2400" dirty="0" smtClean="0"/>
              <a:t>система и </a:t>
            </a:r>
            <a:r>
              <a:rPr lang="ru-RU" sz="2400" dirty="0" err="1" smtClean="0"/>
              <a:t>осигуряване</a:t>
            </a:r>
            <a:r>
              <a:rPr lang="ru-RU" sz="2400" dirty="0" smtClean="0"/>
              <a:t> на </a:t>
            </a:r>
            <a:r>
              <a:rPr lang="ru-RU" sz="2400" dirty="0" err="1" smtClean="0"/>
              <a:t>достатъчно</a:t>
            </a:r>
            <a:r>
              <a:rPr lang="ru-RU" sz="2400" dirty="0" smtClean="0"/>
              <a:t> </a:t>
            </a:r>
            <a:r>
              <a:rPr lang="ru-RU" sz="2400" dirty="0" err="1" smtClean="0"/>
              <a:t>средствата</a:t>
            </a:r>
            <a:r>
              <a:rPr lang="ru-RU" sz="2400" dirty="0" smtClean="0"/>
              <a:t> за </a:t>
            </a:r>
            <a:r>
              <a:rPr lang="ru-RU" sz="2400" dirty="0" err="1" smtClean="0"/>
              <a:t>поддръжка</a:t>
            </a:r>
            <a:r>
              <a:rPr lang="ru-RU" sz="2400" dirty="0" smtClean="0"/>
              <a:t> и </a:t>
            </a:r>
            <a:r>
              <a:rPr lang="ru-RU" sz="2400" dirty="0" err="1" smtClean="0"/>
              <a:t>подобряване</a:t>
            </a:r>
            <a:r>
              <a:rPr lang="ru-RU" sz="2400" dirty="0" smtClean="0"/>
              <a:t> на </a:t>
            </a:r>
            <a:r>
              <a:rPr lang="ru-RU" sz="2400" dirty="0" err="1" smtClean="0"/>
              <a:t>предоставената</a:t>
            </a:r>
            <a:r>
              <a:rPr lang="ru-RU" sz="2400" dirty="0" smtClean="0"/>
              <a:t> </a:t>
            </a:r>
            <a:r>
              <a:rPr lang="ru-RU" sz="2400" dirty="0" err="1" smtClean="0"/>
              <a:t>общинска</a:t>
            </a:r>
            <a:r>
              <a:rPr lang="ru-RU" sz="2400" dirty="0" smtClean="0"/>
              <a:t>/ </a:t>
            </a:r>
            <a:r>
              <a:rPr lang="ru-RU" sz="2400" dirty="0" err="1" smtClean="0"/>
              <a:t>държавна</a:t>
            </a:r>
            <a:r>
              <a:rPr lang="ru-RU" sz="2400" dirty="0" smtClean="0"/>
              <a:t> </a:t>
            </a:r>
            <a:r>
              <a:rPr lang="ru-RU" sz="2400" dirty="0" err="1" smtClean="0"/>
              <a:t>собственост</a:t>
            </a:r>
            <a:r>
              <a:rPr lang="ru-RU" sz="2400" dirty="0" smtClean="0"/>
              <a:t>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10811653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3200" b="1" dirty="0">
                <a:latin typeface="+mn-lt"/>
              </a:rPr>
              <a:t>Предложения</a:t>
            </a:r>
            <a:br>
              <a:rPr lang="bg-BG" sz="3200" b="1" dirty="0">
                <a:latin typeface="+mn-lt"/>
              </a:rPr>
            </a:br>
            <a:endParaRPr lang="bg-BG" sz="3200" b="1" dirty="0">
              <a:latin typeface="+mn-lt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143000" y="2057400"/>
            <a:ext cx="10219544" cy="4038600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Държавата</a:t>
            </a:r>
            <a:r>
              <a:rPr lang="ru-RU" sz="2400" dirty="0" smtClean="0"/>
              <a:t> </a:t>
            </a:r>
            <a:r>
              <a:rPr lang="ru-RU" sz="2400" dirty="0"/>
              <a:t>да съдейства </a:t>
            </a:r>
            <a:r>
              <a:rPr lang="ru-RU" sz="2400" dirty="0" smtClean="0"/>
              <a:t>всяка образователна институция  в </a:t>
            </a:r>
            <a:r>
              <a:rPr lang="ru-RU" sz="2400" dirty="0"/>
              <a:t>срок до </a:t>
            </a:r>
            <a:r>
              <a:rPr lang="ru-RU" sz="2400" dirty="0" smtClean="0"/>
              <a:t>2030 г. да </a:t>
            </a:r>
            <a:r>
              <a:rPr lang="ru-RU" sz="2400" dirty="0"/>
              <a:t>покрие изискванията </a:t>
            </a:r>
            <a:r>
              <a:rPr lang="ru-RU" sz="2400" dirty="0" smtClean="0"/>
              <a:t>на Наредба № 24.</a:t>
            </a:r>
          </a:p>
          <a:p>
            <a:r>
              <a:rPr lang="ru-RU" sz="2400" dirty="0" err="1"/>
              <a:t>Необходимост</a:t>
            </a:r>
            <a:r>
              <a:rPr lang="ru-RU" sz="2400" dirty="0"/>
              <a:t> от </a:t>
            </a:r>
            <a:r>
              <a:rPr lang="ru-RU" sz="2400" dirty="0" err="1"/>
              <a:t>осъвременяване</a:t>
            </a:r>
            <a:r>
              <a:rPr lang="ru-RU" sz="2400" dirty="0"/>
              <a:t> на </a:t>
            </a:r>
            <a:r>
              <a:rPr lang="ru-RU" sz="2400" dirty="0" err="1"/>
              <a:t>материалната</a:t>
            </a:r>
            <a:r>
              <a:rPr lang="ru-RU" sz="2400" dirty="0"/>
              <a:t> база (в </a:t>
            </a:r>
            <a:r>
              <a:rPr lang="ru-RU" sz="2400" dirty="0" err="1"/>
              <a:t>повечето</a:t>
            </a:r>
            <a:r>
              <a:rPr lang="ru-RU" sz="2400" dirty="0"/>
              <a:t> </a:t>
            </a:r>
            <a:r>
              <a:rPr lang="ru-RU" sz="2400" dirty="0" err="1"/>
              <a:t>общини</a:t>
            </a:r>
            <a:r>
              <a:rPr lang="ru-RU" sz="2400" dirty="0"/>
              <a:t>), </a:t>
            </a:r>
            <a:r>
              <a:rPr lang="ru-RU" sz="2400" dirty="0" err="1"/>
              <a:t>което</a:t>
            </a:r>
            <a:r>
              <a:rPr lang="ru-RU" sz="2400" dirty="0"/>
              <a:t> </a:t>
            </a:r>
            <a:r>
              <a:rPr lang="ru-RU" sz="2400" dirty="0" err="1"/>
              <a:t>изисква</a:t>
            </a:r>
            <a:r>
              <a:rPr lang="ru-RU" sz="2400" dirty="0"/>
              <a:t> значителен финансов ресурс</a:t>
            </a:r>
            <a:r>
              <a:rPr lang="ru-RU" sz="2400" dirty="0" smtClean="0"/>
              <a:t>;</a:t>
            </a:r>
          </a:p>
          <a:p>
            <a:r>
              <a:rPr lang="ru-RU" sz="2400" dirty="0" err="1" smtClean="0"/>
              <a:t>Въвеждане</a:t>
            </a:r>
            <a:r>
              <a:rPr lang="ru-RU" sz="2400" dirty="0" smtClean="0"/>
              <a:t> </a:t>
            </a:r>
            <a:r>
              <a:rPr lang="ru-RU" sz="2400" dirty="0"/>
              <a:t>и </a:t>
            </a:r>
            <a:r>
              <a:rPr lang="ru-RU" sz="2400" dirty="0" err="1"/>
              <a:t>гарантиране</a:t>
            </a:r>
            <a:r>
              <a:rPr lang="ru-RU" sz="2400" dirty="0"/>
              <a:t> на </a:t>
            </a:r>
            <a:r>
              <a:rPr lang="ru-RU" sz="2400" dirty="0" err="1"/>
              <a:t>минимални</a:t>
            </a:r>
            <a:r>
              <a:rPr lang="ru-RU" sz="2400" dirty="0"/>
              <a:t> </a:t>
            </a:r>
            <a:r>
              <a:rPr lang="ru-RU" sz="2400" dirty="0" err="1"/>
              <a:t>прагове</a:t>
            </a:r>
            <a:r>
              <a:rPr lang="ru-RU" sz="2400" dirty="0"/>
              <a:t> за </a:t>
            </a:r>
            <a:r>
              <a:rPr lang="ru-RU" sz="2400" dirty="0" err="1" smtClean="0"/>
              <a:t>издръжка</a:t>
            </a:r>
            <a:r>
              <a:rPr lang="ru-RU" sz="2400" dirty="0" smtClean="0"/>
              <a:t> на </a:t>
            </a:r>
            <a:r>
              <a:rPr lang="ru-RU" sz="2400" dirty="0" err="1" smtClean="0"/>
              <a:t>сградите</a:t>
            </a:r>
            <a:r>
              <a:rPr lang="ru-RU" sz="2400" dirty="0" smtClean="0"/>
              <a:t>.</a:t>
            </a:r>
            <a:endParaRPr lang="ru-RU" sz="2400" dirty="0"/>
          </a:p>
          <a:p>
            <a:r>
              <a:rPr lang="ru-RU" sz="2400" dirty="0" smtClean="0"/>
              <a:t>В </a:t>
            </a:r>
            <a:r>
              <a:rPr lang="ru-RU" sz="2400" dirty="0" err="1" smtClean="0"/>
              <a:t>бъдеще</a:t>
            </a:r>
            <a:r>
              <a:rPr lang="ru-RU" sz="2400" dirty="0" smtClean="0"/>
              <a:t> </a:t>
            </a:r>
            <a:r>
              <a:rPr lang="ru-RU" sz="2400" dirty="0"/>
              <a:t>при </a:t>
            </a:r>
            <a:r>
              <a:rPr lang="ru-RU" sz="2400" dirty="0" err="1"/>
              <a:t>увеличаване</a:t>
            </a:r>
            <a:r>
              <a:rPr lang="ru-RU" sz="2400" dirty="0"/>
              <a:t> </a:t>
            </a:r>
            <a:r>
              <a:rPr lang="ru-RU" sz="2400" dirty="0" err="1" smtClean="0"/>
              <a:t>средствата</a:t>
            </a:r>
            <a:r>
              <a:rPr lang="ru-RU" sz="2400" dirty="0" smtClean="0"/>
              <a:t> за заплати </a:t>
            </a:r>
            <a:r>
              <a:rPr lang="ru-RU" sz="2400" dirty="0"/>
              <a:t>на </a:t>
            </a:r>
            <a:r>
              <a:rPr lang="ru-RU" sz="2400" dirty="0" smtClean="0"/>
              <a:t>персонала  </a:t>
            </a:r>
            <a:r>
              <a:rPr lang="ru-RU" sz="2400" dirty="0" err="1"/>
              <a:t>стойността</a:t>
            </a:r>
            <a:r>
              <a:rPr lang="ru-RU" sz="2400" dirty="0"/>
              <a:t> на </a:t>
            </a:r>
            <a:r>
              <a:rPr lang="ru-RU" sz="2400" dirty="0" err="1"/>
              <a:t>разходния</a:t>
            </a:r>
            <a:r>
              <a:rPr lang="ru-RU" sz="2400" dirty="0"/>
              <a:t> стандарт на </a:t>
            </a:r>
            <a:r>
              <a:rPr lang="ru-RU" sz="2400" dirty="0" err="1" smtClean="0"/>
              <a:t>дете</a:t>
            </a:r>
            <a:r>
              <a:rPr lang="ru-RU" sz="2400" dirty="0" smtClean="0"/>
              <a:t>/ученик </a:t>
            </a:r>
            <a:r>
              <a:rPr lang="ru-RU" sz="2400" dirty="0"/>
              <a:t>да </a:t>
            </a:r>
            <a:r>
              <a:rPr lang="ru-RU" sz="2400" dirty="0" err="1"/>
              <a:t>бъде</a:t>
            </a:r>
            <a:r>
              <a:rPr lang="ru-RU" sz="2400" dirty="0"/>
              <a:t> </a:t>
            </a:r>
            <a:r>
              <a:rPr lang="ru-RU" sz="2400" dirty="0" err="1"/>
              <a:t>увеличаван</a:t>
            </a:r>
            <a:r>
              <a:rPr lang="ru-RU" sz="2400" dirty="0"/>
              <a:t> с </a:t>
            </a:r>
            <a:r>
              <a:rPr lang="ru-RU" sz="2400" dirty="0" err="1"/>
              <a:t>повече</a:t>
            </a:r>
            <a:r>
              <a:rPr lang="ru-RU" sz="2400" dirty="0"/>
              <a:t> от процента за увеличение на </a:t>
            </a:r>
            <a:r>
              <a:rPr lang="ru-RU" sz="2400" dirty="0" smtClean="0"/>
              <a:t>заплатите.</a:t>
            </a:r>
            <a:endParaRPr lang="ru-RU" sz="2400" dirty="0"/>
          </a:p>
          <a:p>
            <a:pPr marL="45720" indent="0" algn="ctr">
              <a:buNone/>
            </a:pPr>
            <a:r>
              <a:rPr lang="bg-BG" b="1" dirty="0" smtClean="0"/>
              <a:t>       </a:t>
            </a:r>
            <a:r>
              <a:rPr lang="bg-BG" b="1" i="1" dirty="0" smtClean="0"/>
              <a:t>Други предложения?</a:t>
            </a:r>
            <a:endParaRPr lang="bg-BG" b="1" i="1" dirty="0"/>
          </a:p>
        </p:txBody>
      </p:sp>
    </p:spTree>
    <p:extLst>
      <p:ext uri="{BB962C8B-B14F-4D97-AF65-F5344CB8AC3E}">
        <p14:creationId xmlns:p14="http://schemas.microsoft.com/office/powerpoint/2010/main" xmlns="" val="19792126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200" b="1" dirty="0" smtClean="0">
                <a:latin typeface="+mn-lt"/>
              </a:rPr>
              <a:t>              Обобщение </a:t>
            </a:r>
            <a:r>
              <a:rPr lang="bg-BG" sz="3200" b="1" dirty="0">
                <a:latin typeface="+mn-lt"/>
              </a:rPr>
              <a:t>и въпроси</a:t>
            </a:r>
            <a:br>
              <a:rPr lang="bg-BG" sz="3200" b="1" dirty="0">
                <a:latin typeface="+mn-lt"/>
              </a:rPr>
            </a:br>
            <a:endParaRPr lang="bg-BG" sz="3200" b="1" dirty="0">
              <a:latin typeface="+mn-lt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655094" y="1668379"/>
            <a:ext cx="10972800" cy="4427621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r>
              <a:rPr lang="ru-RU" sz="2400" dirty="0" err="1" smtClean="0"/>
              <a:t>Какви</a:t>
            </a:r>
            <a:r>
              <a:rPr lang="ru-RU" sz="2400" dirty="0" smtClean="0"/>
              <a:t> </a:t>
            </a:r>
            <a:r>
              <a:rPr lang="ru-RU" sz="2400" dirty="0"/>
              <a:t>трудности </a:t>
            </a:r>
            <a:r>
              <a:rPr lang="ru-RU" sz="2400" dirty="0" err="1"/>
              <a:t>срещате</a:t>
            </a:r>
            <a:r>
              <a:rPr lang="ru-RU" sz="2400" dirty="0"/>
              <a:t> при </a:t>
            </a:r>
            <a:r>
              <a:rPr lang="ru-RU" sz="2400" dirty="0" err="1"/>
              <a:t>поддържането</a:t>
            </a:r>
            <a:r>
              <a:rPr lang="ru-RU" sz="2400" dirty="0"/>
              <a:t> на </a:t>
            </a:r>
            <a:r>
              <a:rPr lang="ru-RU" sz="2400" dirty="0" smtClean="0"/>
              <a:t>МТБ?</a:t>
            </a:r>
            <a:endParaRPr lang="ru-RU" sz="2400" dirty="0"/>
          </a:p>
          <a:p>
            <a:r>
              <a:rPr lang="ru-RU" sz="2400" dirty="0" err="1"/>
              <a:t>Какво</a:t>
            </a:r>
            <a:r>
              <a:rPr lang="ru-RU" sz="2400" dirty="0"/>
              <a:t> </a:t>
            </a:r>
            <a:r>
              <a:rPr lang="ru-RU" sz="2400" dirty="0" smtClean="0"/>
              <a:t>правите </a:t>
            </a:r>
            <a:r>
              <a:rPr lang="ru-RU" sz="2400" dirty="0" err="1"/>
              <a:t>със</a:t>
            </a:r>
            <a:r>
              <a:rPr lang="ru-RU" sz="2400" dirty="0"/>
              <a:t> </a:t>
            </a:r>
            <a:r>
              <a:rPr lang="ru-RU" sz="2400" dirty="0" err="1"/>
              <a:t>свободната</a:t>
            </a:r>
            <a:r>
              <a:rPr lang="ru-RU" sz="2400" dirty="0"/>
              <a:t> (</a:t>
            </a:r>
            <a:r>
              <a:rPr lang="ru-RU" sz="2400" dirty="0" err="1"/>
              <a:t>ненужната</a:t>
            </a:r>
            <a:r>
              <a:rPr lang="ru-RU" sz="2400" dirty="0"/>
              <a:t> </a:t>
            </a:r>
            <a:r>
              <a:rPr lang="ru-RU" sz="2400" dirty="0" err="1"/>
              <a:t>собственост</a:t>
            </a:r>
            <a:r>
              <a:rPr lang="ru-RU" sz="2400" dirty="0"/>
              <a:t>)?</a:t>
            </a:r>
          </a:p>
          <a:p>
            <a:r>
              <a:rPr lang="ru-RU" sz="2400" dirty="0"/>
              <a:t>Как </a:t>
            </a:r>
            <a:r>
              <a:rPr lang="ru-RU" sz="2400" dirty="0" err="1" smtClean="0"/>
              <a:t>процедирате</a:t>
            </a:r>
            <a:r>
              <a:rPr lang="ru-RU" sz="2400" dirty="0" smtClean="0"/>
              <a:t> </a:t>
            </a:r>
            <a:r>
              <a:rPr lang="ru-RU" sz="2400" dirty="0"/>
              <a:t>с </a:t>
            </a:r>
            <a:r>
              <a:rPr lang="ru-RU" sz="2400" dirty="0" err="1"/>
              <a:t>амортизираната</a:t>
            </a:r>
            <a:r>
              <a:rPr lang="ru-RU" sz="2400" dirty="0"/>
              <a:t> и негодна </a:t>
            </a:r>
            <a:r>
              <a:rPr lang="ru-RU" sz="2400" dirty="0" err="1"/>
              <a:t>собственост</a:t>
            </a:r>
            <a:r>
              <a:rPr lang="ru-RU" sz="2400" dirty="0"/>
              <a:t>?</a:t>
            </a:r>
          </a:p>
          <a:p>
            <a:r>
              <a:rPr lang="ru-RU" sz="2400" dirty="0" err="1"/>
              <a:t>Какво</a:t>
            </a:r>
            <a:r>
              <a:rPr lang="ru-RU" sz="2400" dirty="0"/>
              <a:t> </a:t>
            </a:r>
            <a:r>
              <a:rPr lang="ru-RU" sz="2400" dirty="0" err="1" smtClean="0"/>
              <a:t>разбирате</a:t>
            </a:r>
            <a:r>
              <a:rPr lang="ru-RU" sz="2400" dirty="0" smtClean="0"/>
              <a:t> </a:t>
            </a:r>
            <a:r>
              <a:rPr lang="ru-RU" sz="2400" dirty="0"/>
              <a:t>под </a:t>
            </a:r>
            <a:r>
              <a:rPr lang="ru-RU" sz="2400" dirty="0" err="1" smtClean="0"/>
              <a:t>поддръжка</a:t>
            </a:r>
            <a:r>
              <a:rPr lang="ru-RU" sz="2400" dirty="0" smtClean="0"/>
              <a:t> </a:t>
            </a:r>
            <a:r>
              <a:rPr lang="ru-RU" sz="2400" dirty="0"/>
              <a:t>на </a:t>
            </a:r>
            <a:r>
              <a:rPr lang="ru-RU" sz="2400" dirty="0" err="1"/>
              <a:t>собствеността</a:t>
            </a:r>
            <a:r>
              <a:rPr lang="ru-RU" sz="2400" dirty="0"/>
              <a:t>?</a:t>
            </a:r>
          </a:p>
          <a:p>
            <a:r>
              <a:rPr lang="ru-RU" sz="2400" dirty="0"/>
              <a:t>Кой </a:t>
            </a:r>
            <a:r>
              <a:rPr lang="ru-RU" sz="2400" dirty="0" err="1" smtClean="0"/>
              <a:t>застрахова</a:t>
            </a:r>
            <a:r>
              <a:rPr lang="ru-RU" sz="2400" dirty="0" smtClean="0"/>
              <a:t> </a:t>
            </a:r>
            <a:r>
              <a:rPr lang="ru-RU" sz="2400" dirty="0" err="1"/>
              <a:t>собствеността</a:t>
            </a:r>
            <a:r>
              <a:rPr lang="ru-RU" sz="2400" dirty="0"/>
              <a:t> на </a:t>
            </a:r>
            <a:r>
              <a:rPr lang="ru-RU" sz="2400" dirty="0" smtClean="0"/>
              <a:t>училищата?</a:t>
            </a:r>
          </a:p>
          <a:p>
            <a:pPr marL="45720" indent="0">
              <a:buNone/>
            </a:pPr>
            <a:r>
              <a:rPr lang="ru-RU" sz="2400" b="1" i="1" dirty="0" smtClean="0"/>
              <a:t>        </a:t>
            </a:r>
            <a:r>
              <a:rPr lang="ru-RU" sz="2400" b="1" i="1" dirty="0" err="1" smtClean="0"/>
              <a:t>Споделете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добри</a:t>
            </a:r>
            <a:r>
              <a:rPr lang="ru-RU" sz="2400" b="1" i="1" dirty="0" smtClean="0"/>
              <a:t> практики за управление и </a:t>
            </a:r>
            <a:endParaRPr lang="ru-RU" sz="2400" b="1" i="1" dirty="0"/>
          </a:p>
          <a:p>
            <a:pPr marL="45720" indent="0">
              <a:buNone/>
            </a:pPr>
            <a:r>
              <a:rPr lang="ru-RU" sz="2400" b="1" i="1" dirty="0" smtClean="0"/>
              <a:t>        </a:t>
            </a:r>
            <a:r>
              <a:rPr lang="ru-RU" sz="2400" b="1" i="1" dirty="0" err="1" smtClean="0"/>
              <a:t>стопанисване</a:t>
            </a:r>
            <a:r>
              <a:rPr lang="ru-RU" sz="2400" b="1" i="1" dirty="0" smtClean="0"/>
              <a:t>  на </a:t>
            </a:r>
            <a:r>
              <a:rPr lang="ru-RU" sz="2400" b="1" i="1" dirty="0" err="1" smtClean="0"/>
              <a:t>собствеността</a:t>
            </a:r>
            <a:r>
              <a:rPr lang="ru-RU" sz="2400" b="1" i="1" dirty="0" smtClean="0"/>
              <a:t>.</a:t>
            </a:r>
            <a:r>
              <a:rPr lang="ru-RU" sz="2400" b="1" i="1" dirty="0"/>
              <a:t/>
            </a:r>
            <a:br>
              <a:rPr lang="ru-RU" sz="2400" b="1" i="1" dirty="0"/>
            </a:br>
            <a:endParaRPr lang="ru-RU" sz="2400" b="1" i="1" dirty="0"/>
          </a:p>
          <a:p>
            <a:pPr marL="45720" indent="0">
              <a:buNone/>
            </a:pPr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572" y="1965959"/>
            <a:ext cx="3224010" cy="365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6693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689811"/>
          </a:xfrm>
        </p:spPr>
        <p:txBody>
          <a:bodyPr>
            <a:normAutofit fontScale="90000"/>
          </a:bodyPr>
          <a:lstStyle/>
          <a:p>
            <a:pPr algn="ctr"/>
            <a:r>
              <a:rPr lang="bg-BG" sz="3200" b="1" dirty="0" smtClean="0">
                <a:latin typeface="+mn-lt"/>
              </a:rPr>
              <a:t>Правна рамка на управлението на собствеността </a:t>
            </a:r>
            <a:br>
              <a:rPr lang="bg-BG" sz="3200" b="1" dirty="0" smtClean="0">
                <a:latin typeface="+mn-lt"/>
              </a:rPr>
            </a:br>
            <a:endParaRPr lang="bg-BG" sz="3200" b="1" dirty="0">
              <a:latin typeface="+mn-lt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143000" y="1299411"/>
            <a:ext cx="9872871" cy="479658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/>
              <a:t>Чл</a:t>
            </a:r>
            <a:r>
              <a:rPr lang="ru-RU" sz="2400" b="1" dirty="0"/>
              <a:t>. 302. (1) от ЗПУО </a:t>
            </a:r>
            <a:r>
              <a:rPr lang="ru-RU" sz="2400" b="1" dirty="0" smtClean="0"/>
              <a:t> - </a:t>
            </a:r>
            <a:r>
              <a:rPr lang="ru-RU" sz="2400" dirty="0" err="1" smtClean="0"/>
              <a:t>държавните</a:t>
            </a:r>
            <a:r>
              <a:rPr lang="ru-RU" sz="2400" dirty="0" smtClean="0"/>
              <a:t> </a:t>
            </a:r>
            <a:r>
              <a:rPr lang="ru-RU" sz="2400" dirty="0"/>
              <a:t>и </a:t>
            </a:r>
            <a:r>
              <a:rPr lang="ru-RU" sz="2400" dirty="0" err="1"/>
              <a:t>общинските</a:t>
            </a:r>
            <a:r>
              <a:rPr lang="ru-RU" sz="2400" dirty="0"/>
              <a:t> </a:t>
            </a:r>
            <a:r>
              <a:rPr lang="ru-RU" sz="2400" dirty="0" err="1"/>
              <a:t>недвижими</a:t>
            </a:r>
            <a:r>
              <a:rPr lang="ru-RU" sz="2400" dirty="0"/>
              <a:t> </a:t>
            </a:r>
            <a:r>
              <a:rPr lang="ru-RU" sz="2400" dirty="0" err="1"/>
              <a:t>имоти</a:t>
            </a:r>
            <a:r>
              <a:rPr lang="ru-RU" sz="2400" dirty="0"/>
              <a:t>, </a:t>
            </a:r>
            <a:r>
              <a:rPr lang="ru-RU" sz="2400" dirty="0" err="1"/>
              <a:t>предоставени</a:t>
            </a:r>
            <a:r>
              <a:rPr lang="ru-RU" sz="2400" dirty="0"/>
              <a:t> за управление на </a:t>
            </a:r>
            <a:r>
              <a:rPr lang="ru-RU" sz="2400" dirty="0" err="1"/>
              <a:t>държавните</a:t>
            </a:r>
            <a:r>
              <a:rPr lang="ru-RU" sz="2400" dirty="0"/>
              <a:t> и </a:t>
            </a:r>
            <a:r>
              <a:rPr lang="ru-RU" sz="2400" dirty="0" err="1"/>
              <a:t>общинските</a:t>
            </a:r>
            <a:r>
              <a:rPr lang="ru-RU" sz="2400" dirty="0"/>
              <a:t> училища, детски </a:t>
            </a:r>
            <a:r>
              <a:rPr lang="ru-RU" sz="2400" dirty="0" err="1"/>
              <a:t>градини</a:t>
            </a:r>
            <a:r>
              <a:rPr lang="ru-RU" sz="2400" dirty="0"/>
              <a:t> и </a:t>
            </a:r>
            <a:r>
              <a:rPr lang="ru-RU" sz="2400" dirty="0" err="1"/>
              <a:t>центрове</a:t>
            </a:r>
            <a:r>
              <a:rPr lang="ru-RU" sz="2400" dirty="0"/>
              <a:t> за </a:t>
            </a:r>
            <a:r>
              <a:rPr lang="ru-RU" sz="2400" dirty="0" err="1"/>
              <a:t>подкрепа</a:t>
            </a:r>
            <a:r>
              <a:rPr lang="ru-RU" sz="2400" dirty="0"/>
              <a:t> за личностно развитие, </a:t>
            </a:r>
            <a:r>
              <a:rPr lang="ru-RU" sz="2400" dirty="0" err="1"/>
              <a:t>са</a:t>
            </a:r>
            <a:r>
              <a:rPr lang="ru-RU" sz="2400" dirty="0"/>
              <a:t> </a:t>
            </a:r>
            <a:r>
              <a:rPr lang="ru-RU" sz="2400" b="1" dirty="0"/>
              <a:t>публична </a:t>
            </a:r>
            <a:r>
              <a:rPr lang="ru-RU" sz="2400" b="1" dirty="0" err="1" smtClean="0"/>
              <a:t>държавна</a:t>
            </a:r>
            <a:r>
              <a:rPr lang="ru-RU" sz="2400" dirty="0" smtClean="0"/>
              <a:t> и </a:t>
            </a:r>
            <a:r>
              <a:rPr lang="ru-RU" sz="2400" dirty="0" err="1"/>
              <a:t>съответно</a:t>
            </a:r>
            <a:r>
              <a:rPr lang="ru-RU" sz="2400" dirty="0"/>
              <a:t> </a:t>
            </a:r>
            <a:r>
              <a:rPr lang="ru-RU" sz="2400" dirty="0" smtClean="0"/>
              <a:t> </a:t>
            </a:r>
            <a:r>
              <a:rPr lang="ru-RU" sz="2400" b="1" dirty="0" smtClean="0"/>
              <a:t>публична </a:t>
            </a:r>
            <a:r>
              <a:rPr lang="ru-RU" sz="2400" b="1" dirty="0" err="1"/>
              <a:t>общинска</a:t>
            </a:r>
            <a:r>
              <a:rPr lang="ru-RU" sz="2400" b="1" dirty="0"/>
              <a:t> </a:t>
            </a:r>
            <a:r>
              <a:rPr lang="ru-RU" sz="2400" b="1" dirty="0" err="1"/>
              <a:t>собственост</a:t>
            </a:r>
            <a:r>
              <a:rPr lang="ru-RU" sz="2400" dirty="0"/>
              <a:t>.</a:t>
            </a:r>
          </a:p>
          <a:p>
            <a:pPr>
              <a:lnSpc>
                <a:spcPct val="150000"/>
              </a:lnSpc>
            </a:pPr>
            <a:r>
              <a:rPr lang="ru-RU" sz="2400" b="1" dirty="0"/>
              <a:t>Чл</a:t>
            </a:r>
            <a:r>
              <a:rPr lang="ru-RU" sz="2400" b="1" dirty="0" smtClean="0"/>
              <a:t>. 8</a:t>
            </a:r>
            <a:r>
              <a:rPr lang="ru-RU" sz="2400" b="1" dirty="0"/>
              <a:t>, ал</a:t>
            </a:r>
            <a:r>
              <a:rPr lang="ru-RU" sz="2400" b="1" dirty="0" smtClean="0"/>
              <a:t>. 2 </a:t>
            </a:r>
            <a:r>
              <a:rPr lang="ru-RU" sz="2400" b="1" dirty="0"/>
              <a:t>от ЗОС </a:t>
            </a:r>
            <a:r>
              <a:rPr lang="ru-RU" sz="2400" b="1" dirty="0" smtClean="0"/>
              <a:t>- </a:t>
            </a:r>
            <a:r>
              <a:rPr lang="ru-RU" sz="2400" dirty="0" err="1" smtClean="0"/>
              <a:t>придобиването</a:t>
            </a:r>
            <a:r>
              <a:rPr lang="ru-RU" sz="2400" dirty="0"/>
              <a:t>, </a:t>
            </a:r>
            <a:r>
              <a:rPr lang="ru-RU" sz="2400" dirty="0" err="1"/>
              <a:t>управлението</a:t>
            </a:r>
            <a:r>
              <a:rPr lang="ru-RU" sz="2400" dirty="0"/>
              <a:t> и </a:t>
            </a:r>
            <a:r>
              <a:rPr lang="ru-RU" sz="2400" dirty="0" err="1"/>
              <a:t>разпореждането</a:t>
            </a:r>
            <a:r>
              <a:rPr lang="ru-RU" sz="2400" dirty="0"/>
              <a:t> с </a:t>
            </a:r>
            <a:r>
              <a:rPr lang="ru-RU" sz="2400" dirty="0" err="1"/>
              <a:t>имоти</a:t>
            </a:r>
            <a:r>
              <a:rPr lang="ru-RU" sz="2400" dirty="0"/>
              <a:t> и вещи - </a:t>
            </a:r>
            <a:r>
              <a:rPr lang="ru-RU" sz="2400" dirty="0" err="1"/>
              <a:t>общинска</a:t>
            </a:r>
            <a:r>
              <a:rPr lang="ru-RU" sz="2400" dirty="0"/>
              <a:t> </a:t>
            </a:r>
            <a:r>
              <a:rPr lang="ru-RU" sz="2400" dirty="0" err="1"/>
              <a:t>собственост</a:t>
            </a:r>
            <a:r>
              <a:rPr lang="ru-RU" sz="2400" dirty="0"/>
              <a:t>, се </a:t>
            </a:r>
            <a:r>
              <a:rPr lang="ru-RU" sz="2400" dirty="0" err="1"/>
              <a:t>извършват</a:t>
            </a:r>
            <a:r>
              <a:rPr lang="ru-RU" sz="2400" dirty="0"/>
              <a:t> под </a:t>
            </a:r>
            <a:r>
              <a:rPr lang="ru-RU" sz="2400" dirty="0" err="1"/>
              <a:t>общото</a:t>
            </a:r>
            <a:r>
              <a:rPr lang="ru-RU" sz="2400" dirty="0"/>
              <a:t> </a:t>
            </a:r>
            <a:r>
              <a:rPr lang="ru-RU" sz="2400" dirty="0" err="1"/>
              <a:t>ръководство</a:t>
            </a:r>
            <a:r>
              <a:rPr lang="ru-RU" sz="2400" dirty="0"/>
              <a:t> и </a:t>
            </a:r>
            <a:r>
              <a:rPr lang="ru-RU" sz="2400" dirty="0" err="1"/>
              <a:t>контрол</a:t>
            </a:r>
            <a:r>
              <a:rPr lang="ru-RU" sz="2400" dirty="0"/>
              <a:t> на </a:t>
            </a:r>
            <a:r>
              <a:rPr lang="ru-RU" sz="2400" dirty="0" err="1"/>
              <a:t>общинския</a:t>
            </a:r>
            <a:r>
              <a:rPr lang="ru-RU" sz="2400" dirty="0"/>
              <a:t> </a:t>
            </a:r>
            <a:r>
              <a:rPr lang="ru-RU" sz="2400" dirty="0" err="1"/>
              <a:t>съвет</a:t>
            </a:r>
            <a:r>
              <a:rPr lang="ru-RU" sz="2400" dirty="0"/>
              <a:t>, а </a:t>
            </a:r>
            <a:r>
              <a:rPr lang="ru-RU" sz="2400" b="1" dirty="0"/>
              <a:t>редът за </a:t>
            </a:r>
            <a:r>
              <a:rPr lang="ru-RU" sz="2400" b="1" dirty="0" err="1"/>
              <a:t>предоставяне</a:t>
            </a:r>
            <a:r>
              <a:rPr lang="ru-RU" sz="2400" b="1" dirty="0"/>
              <a:t> под наем на </a:t>
            </a:r>
            <a:r>
              <a:rPr lang="ru-RU" sz="2400" b="1" dirty="0" err="1"/>
              <a:t>имоти</a:t>
            </a:r>
            <a:r>
              <a:rPr lang="ru-RU" sz="2400" b="1" dirty="0"/>
              <a:t> или части от </a:t>
            </a:r>
            <a:r>
              <a:rPr lang="ru-RU" sz="2400" b="1" dirty="0" err="1"/>
              <a:t>тях</a:t>
            </a:r>
            <a:r>
              <a:rPr lang="ru-RU" sz="2400" b="1" dirty="0"/>
              <a:t> - </a:t>
            </a:r>
            <a:r>
              <a:rPr lang="ru-RU" sz="2400" b="1" dirty="0" err="1"/>
              <a:t>общинска</a:t>
            </a:r>
            <a:r>
              <a:rPr lang="ru-RU" sz="2400" b="1" dirty="0"/>
              <a:t> </a:t>
            </a:r>
            <a:r>
              <a:rPr lang="ru-RU" sz="2400" b="1" dirty="0" err="1"/>
              <a:t>собственост</a:t>
            </a:r>
            <a:r>
              <a:rPr lang="ru-RU" sz="2400" b="1" dirty="0"/>
              <a:t>, </a:t>
            </a:r>
            <a:r>
              <a:rPr lang="ru-RU" sz="2400" b="1" dirty="0" err="1"/>
              <a:t>предоставени</a:t>
            </a:r>
            <a:r>
              <a:rPr lang="ru-RU" sz="2400" b="1" dirty="0"/>
              <a:t> за управление на училища, детски </a:t>
            </a:r>
            <a:r>
              <a:rPr lang="ru-RU" sz="2400" b="1" dirty="0" err="1"/>
              <a:t>градини</a:t>
            </a:r>
            <a:r>
              <a:rPr lang="ru-RU" sz="2400" b="1" dirty="0"/>
              <a:t> и </a:t>
            </a:r>
            <a:r>
              <a:rPr lang="ru-RU" sz="2400" b="1" dirty="0" err="1"/>
              <a:t>обслужващи</a:t>
            </a:r>
            <a:r>
              <a:rPr lang="ru-RU" sz="2400" b="1" dirty="0"/>
              <a:t> звена се </a:t>
            </a:r>
            <a:r>
              <a:rPr lang="ru-RU" sz="2400" b="1" dirty="0" err="1"/>
              <a:t>определя</a:t>
            </a:r>
            <a:r>
              <a:rPr lang="ru-RU" sz="2400" b="1" dirty="0"/>
              <a:t> с Наредба на </a:t>
            </a:r>
            <a:r>
              <a:rPr lang="ru-RU" sz="2400" b="1" dirty="0" err="1" smtClean="0"/>
              <a:t>общинския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съвет</a:t>
            </a:r>
            <a:r>
              <a:rPr lang="ru-RU" sz="2400" b="1" dirty="0" smtClean="0"/>
              <a:t> </a:t>
            </a:r>
            <a:r>
              <a:rPr lang="ru-RU" sz="2400" b="1" dirty="0"/>
              <a:t>(ал.3).</a:t>
            </a:r>
          </a:p>
          <a:p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xmlns="" val="4003809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3200" b="1" dirty="0" smtClean="0">
                <a:latin typeface="+mn-lt"/>
              </a:rPr>
              <a:t>Управление на общинската собственост</a:t>
            </a:r>
            <a:endParaRPr lang="bg-BG" sz="3200" b="1" dirty="0">
              <a:latin typeface="+mn-lt"/>
            </a:endParaRPr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g-BG" sz="2800" dirty="0" smtClean="0"/>
              <a:t>         Принципи</a:t>
            </a:r>
            <a:endParaRPr lang="bg-BG" sz="2800" dirty="0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half" idx="2"/>
          </p:nvPr>
        </p:nvSpPr>
        <p:spPr>
          <a:xfrm>
            <a:off x="1143000" y="2809343"/>
            <a:ext cx="4754880" cy="3295419"/>
          </a:xfrm>
        </p:spPr>
        <p:txBody>
          <a:bodyPr/>
          <a:lstStyle/>
          <a:p>
            <a:r>
              <a:rPr lang="ru-RU" sz="2400" dirty="0" err="1" smtClean="0"/>
              <a:t>Законосъобразност</a:t>
            </a:r>
            <a:endParaRPr lang="ru-RU" sz="2400" dirty="0"/>
          </a:p>
          <a:p>
            <a:r>
              <a:rPr lang="ru-RU" sz="2400" dirty="0" err="1" smtClean="0"/>
              <a:t>Целесъобразност</a:t>
            </a:r>
            <a:endParaRPr lang="ru-RU" sz="2400" dirty="0"/>
          </a:p>
          <a:p>
            <a:r>
              <a:rPr lang="ru-RU" sz="2400" dirty="0" smtClean="0"/>
              <a:t>Защита </a:t>
            </a:r>
            <a:r>
              <a:rPr lang="ru-RU" sz="2400" dirty="0"/>
              <a:t>на </a:t>
            </a:r>
            <a:r>
              <a:rPr lang="ru-RU" sz="2400" dirty="0" err="1"/>
              <a:t>обществения</a:t>
            </a:r>
            <a:r>
              <a:rPr lang="ru-RU" sz="2400" dirty="0"/>
              <a:t> интерес</a:t>
            </a:r>
          </a:p>
          <a:p>
            <a:r>
              <a:rPr lang="ru-RU" sz="2400" dirty="0" err="1" smtClean="0"/>
              <a:t>Публичност</a:t>
            </a:r>
            <a:r>
              <a:rPr lang="ru-RU" sz="2400" dirty="0" smtClean="0"/>
              <a:t>/</a:t>
            </a:r>
            <a:r>
              <a:rPr lang="ru-RU" sz="2400" dirty="0" err="1" smtClean="0"/>
              <a:t>откритост</a:t>
            </a:r>
            <a:endParaRPr lang="ru-RU" sz="2400" dirty="0"/>
          </a:p>
          <a:p>
            <a:r>
              <a:rPr lang="ru-RU" sz="2400" dirty="0" err="1" smtClean="0"/>
              <a:t>Отчетност</a:t>
            </a:r>
            <a:r>
              <a:rPr lang="ru-RU" sz="2400" dirty="0" smtClean="0"/>
              <a:t> </a:t>
            </a:r>
            <a:endParaRPr lang="ru-RU" sz="2400" dirty="0"/>
          </a:p>
          <a:p>
            <a:r>
              <a:rPr lang="ru-RU" sz="2400" dirty="0" err="1" smtClean="0"/>
              <a:t>Вътрешен</a:t>
            </a:r>
            <a:r>
              <a:rPr lang="ru-RU" sz="2400" dirty="0" smtClean="0"/>
              <a:t>  </a:t>
            </a:r>
            <a:r>
              <a:rPr lang="ru-RU" sz="2400" dirty="0"/>
              <a:t>и </a:t>
            </a:r>
            <a:r>
              <a:rPr lang="ru-RU" sz="2400" dirty="0" err="1"/>
              <a:t>външен</a:t>
            </a:r>
            <a:r>
              <a:rPr lang="ru-RU" sz="2400" dirty="0"/>
              <a:t> </a:t>
            </a:r>
            <a:r>
              <a:rPr lang="ru-RU" sz="2400" dirty="0" err="1"/>
              <a:t>контрол</a:t>
            </a:r>
            <a:endParaRPr lang="ru-RU" sz="2400" dirty="0"/>
          </a:p>
          <a:p>
            <a:endParaRPr lang="bg-BG" dirty="0"/>
          </a:p>
        </p:txBody>
      </p:sp>
      <p:sp>
        <p:nvSpPr>
          <p:cNvPr id="7" name="Текстов контейнер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2800" dirty="0" smtClean="0"/>
              <a:t>Реализира се чрез:</a:t>
            </a:r>
            <a:endParaRPr lang="bg-BG" sz="2800" dirty="0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4"/>
          </p:nvPr>
        </p:nvSpPr>
        <p:spPr>
          <a:xfrm>
            <a:off x="6269173" y="2809344"/>
            <a:ext cx="4979398" cy="3293258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Планиране</a:t>
            </a:r>
            <a:r>
              <a:rPr lang="ru-RU" sz="2400" dirty="0" smtClean="0"/>
              <a:t> </a:t>
            </a:r>
            <a:r>
              <a:rPr lang="ru-RU" sz="2400" dirty="0"/>
              <a:t>на </a:t>
            </a:r>
            <a:r>
              <a:rPr lang="ru-RU" sz="2400" dirty="0" err="1"/>
              <a:t>дейностите</a:t>
            </a:r>
            <a:r>
              <a:rPr lang="ru-RU" sz="2400" dirty="0"/>
              <a:t> по управление и развитие</a:t>
            </a:r>
          </a:p>
          <a:p>
            <a:r>
              <a:rPr lang="ru-RU" sz="2400" dirty="0"/>
              <a:t> </a:t>
            </a:r>
            <a:r>
              <a:rPr lang="ru-RU" sz="2400" dirty="0" err="1" smtClean="0"/>
              <a:t>Разработване</a:t>
            </a:r>
            <a:r>
              <a:rPr lang="ru-RU" sz="2400" dirty="0" smtClean="0"/>
              <a:t> </a:t>
            </a:r>
            <a:r>
              <a:rPr lang="ru-RU" sz="2400" dirty="0"/>
              <a:t>на </a:t>
            </a:r>
            <a:r>
              <a:rPr lang="ru-RU" sz="2400" dirty="0" err="1"/>
              <a:t>програми</a:t>
            </a:r>
            <a:r>
              <a:rPr lang="ru-RU" sz="2400" dirty="0"/>
              <a:t> за управление </a:t>
            </a:r>
          </a:p>
          <a:p>
            <a:r>
              <a:rPr lang="ru-RU" sz="2400" dirty="0" err="1"/>
              <a:t>И</a:t>
            </a:r>
            <a:r>
              <a:rPr lang="ru-RU" sz="2400" dirty="0" err="1" smtClean="0"/>
              <a:t>зпълнение</a:t>
            </a:r>
            <a:r>
              <a:rPr lang="ru-RU" sz="2400" dirty="0" smtClean="0"/>
              <a:t> </a:t>
            </a:r>
            <a:r>
              <a:rPr lang="ru-RU" sz="2400" dirty="0"/>
              <a:t>на </a:t>
            </a:r>
            <a:r>
              <a:rPr lang="ru-RU" sz="2400" dirty="0" err="1"/>
              <a:t>приетите</a:t>
            </a:r>
            <a:r>
              <a:rPr lang="ru-RU" sz="2400" dirty="0"/>
              <a:t> </a:t>
            </a:r>
            <a:r>
              <a:rPr lang="ru-RU" sz="2400" dirty="0" err="1"/>
              <a:t>програми</a:t>
            </a:r>
            <a:endParaRPr lang="ru-RU" sz="2400" dirty="0"/>
          </a:p>
          <a:p>
            <a:r>
              <a:rPr lang="ru-RU" sz="2400" dirty="0" err="1"/>
              <a:t>О</a:t>
            </a:r>
            <a:r>
              <a:rPr lang="ru-RU" sz="2400" dirty="0" err="1" smtClean="0"/>
              <a:t>тчитане</a:t>
            </a:r>
            <a:r>
              <a:rPr lang="ru-RU" sz="2400" dirty="0" smtClean="0"/>
              <a:t> </a:t>
            </a:r>
            <a:r>
              <a:rPr lang="ru-RU" sz="2400" dirty="0"/>
              <a:t>на </a:t>
            </a:r>
            <a:r>
              <a:rPr lang="ru-RU" sz="2400" dirty="0" err="1"/>
              <a:t>резултатите</a:t>
            </a:r>
            <a:endParaRPr lang="ru-RU" sz="2400" dirty="0"/>
          </a:p>
          <a:p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xmlns="" val="964165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16000" y="609600"/>
            <a:ext cx="10145486" cy="1356360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>
                <a:latin typeface="+mn-lt"/>
              </a:rPr>
              <a:t>ДОС за </a:t>
            </a:r>
            <a:r>
              <a:rPr lang="ru-RU" sz="2700" b="1" dirty="0" err="1">
                <a:latin typeface="+mn-lt"/>
              </a:rPr>
              <a:t>физическата</a:t>
            </a:r>
            <a:r>
              <a:rPr lang="ru-RU" sz="2700" b="1" dirty="0">
                <a:latin typeface="+mn-lt"/>
              </a:rPr>
              <a:t> </a:t>
            </a:r>
            <a:r>
              <a:rPr lang="ru-RU" sz="2700" b="1" dirty="0" smtClean="0">
                <a:latin typeface="+mn-lt"/>
              </a:rPr>
              <a:t>среда и </a:t>
            </a:r>
            <a:r>
              <a:rPr lang="ru-RU" sz="2700" b="1" dirty="0" err="1" smtClean="0">
                <a:latin typeface="+mn-lt"/>
              </a:rPr>
              <a:t>информационното</a:t>
            </a:r>
            <a:r>
              <a:rPr lang="ru-RU" sz="2700" b="1" dirty="0" smtClean="0">
                <a:latin typeface="+mn-lt"/>
              </a:rPr>
              <a:t> и </a:t>
            </a:r>
            <a:r>
              <a:rPr lang="ru-RU" sz="2700" b="1" dirty="0" err="1" smtClean="0">
                <a:latin typeface="+mn-lt"/>
              </a:rPr>
              <a:t>библиотечното</a:t>
            </a:r>
            <a:r>
              <a:rPr lang="ru-RU" sz="2700" b="1" dirty="0" smtClean="0">
                <a:latin typeface="+mn-lt"/>
              </a:rPr>
              <a:t> </a:t>
            </a:r>
            <a:r>
              <a:rPr lang="ru-RU" sz="2700" b="1" dirty="0" err="1" smtClean="0">
                <a:latin typeface="+mn-lt"/>
              </a:rPr>
              <a:t>осигуряване</a:t>
            </a:r>
            <a:r>
              <a:rPr lang="ru-RU" sz="2700" b="1" dirty="0" smtClean="0">
                <a:latin typeface="+mn-lt"/>
              </a:rPr>
              <a:t> на ДГ, училища и ЦПРЛ</a:t>
            </a:r>
            <a:r>
              <a:rPr lang="ru-RU" sz="3200" b="1" dirty="0">
                <a:latin typeface="+mn-lt"/>
              </a:rPr>
              <a:t/>
            </a:r>
            <a:br>
              <a:rPr lang="ru-RU" sz="3200" b="1" dirty="0">
                <a:latin typeface="+mn-lt"/>
              </a:rPr>
            </a:br>
            <a:endParaRPr lang="bg-BG" sz="3200" b="1" dirty="0">
              <a:latin typeface="+mn-lt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143000" y="1588168"/>
            <a:ext cx="9872871" cy="4507832"/>
          </a:xfrm>
        </p:spPr>
        <p:txBody>
          <a:bodyPr>
            <a:normAutofit lnSpcReduction="10000"/>
          </a:bodyPr>
          <a:lstStyle/>
          <a:p>
            <a:r>
              <a:rPr lang="ru-RU" sz="2400" i="1" dirty="0" smtClean="0"/>
              <a:t>Какво  </a:t>
            </a:r>
            <a:r>
              <a:rPr lang="ru-RU" sz="2400" i="1" dirty="0" err="1" smtClean="0"/>
              <a:t>определя</a:t>
            </a:r>
            <a:r>
              <a:rPr lang="ru-RU" sz="2400" i="1" dirty="0" smtClean="0"/>
              <a:t> ДОС за </a:t>
            </a:r>
            <a:r>
              <a:rPr lang="ru-RU" sz="2400" i="1" dirty="0" err="1" smtClean="0"/>
              <a:t>физическата</a:t>
            </a:r>
            <a:r>
              <a:rPr lang="ru-RU" sz="2400" i="1" dirty="0" smtClean="0"/>
              <a:t> среда</a:t>
            </a:r>
            <a:r>
              <a:rPr lang="ru-RU" sz="2400" dirty="0" smtClean="0"/>
              <a:t>? </a:t>
            </a:r>
            <a:endParaRPr lang="ru-RU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 </a:t>
            </a:r>
            <a:r>
              <a:rPr lang="ru-RU" sz="2400" dirty="0" err="1" smtClean="0"/>
              <a:t>единните</a:t>
            </a:r>
            <a:r>
              <a:rPr lang="ru-RU" sz="2400" dirty="0" smtClean="0"/>
              <a:t> </a:t>
            </a:r>
            <a:r>
              <a:rPr lang="ru-RU" sz="2400" dirty="0" err="1"/>
              <a:t>минимални</a:t>
            </a:r>
            <a:r>
              <a:rPr lang="ru-RU" sz="2400" dirty="0"/>
              <a:t> и </a:t>
            </a:r>
            <a:r>
              <a:rPr lang="ru-RU" sz="2400" dirty="0" err="1"/>
              <a:t>задължителни</a:t>
            </a:r>
            <a:r>
              <a:rPr lang="ru-RU" sz="2400" dirty="0"/>
              <a:t> правила и </a:t>
            </a:r>
            <a:r>
              <a:rPr lang="ru-RU" sz="2400" dirty="0" err="1"/>
              <a:t>норми</a:t>
            </a:r>
            <a:r>
              <a:rPr lang="ru-RU" sz="2400" dirty="0"/>
              <a:t> </a:t>
            </a:r>
            <a:r>
              <a:rPr lang="ru-RU" sz="2400" dirty="0" err="1"/>
              <a:t>към</a:t>
            </a:r>
            <a:r>
              <a:rPr lang="ru-RU" sz="2400" dirty="0"/>
              <a:t> </a:t>
            </a:r>
            <a:r>
              <a:rPr lang="ru-RU" sz="2400" dirty="0" err="1"/>
              <a:t>архитектурната</a:t>
            </a:r>
            <a:r>
              <a:rPr lang="ru-RU" sz="2400" dirty="0"/>
              <a:t> и </a:t>
            </a:r>
            <a:r>
              <a:rPr lang="ru-RU" sz="2400" dirty="0" err="1"/>
              <a:t>работната</a:t>
            </a:r>
            <a:r>
              <a:rPr lang="ru-RU" sz="2400" dirty="0"/>
              <a:t> среда, </a:t>
            </a:r>
            <a:r>
              <a:rPr lang="ru-RU" sz="2400" dirty="0" err="1"/>
              <a:t>необходими</a:t>
            </a:r>
            <a:r>
              <a:rPr lang="ru-RU" sz="2400" dirty="0"/>
              <a:t> за </a:t>
            </a:r>
            <a:r>
              <a:rPr lang="ru-RU" sz="2400" dirty="0" err="1"/>
              <a:t>ефективно</a:t>
            </a:r>
            <a:r>
              <a:rPr lang="ru-RU" sz="2400" dirty="0"/>
              <a:t> </a:t>
            </a:r>
            <a:r>
              <a:rPr lang="ru-RU" sz="2400" dirty="0" err="1"/>
              <a:t>протичане</a:t>
            </a:r>
            <a:r>
              <a:rPr lang="ru-RU" sz="2400" dirty="0"/>
              <a:t> на </a:t>
            </a:r>
            <a:r>
              <a:rPr lang="ru-RU" sz="2400" dirty="0" err="1"/>
              <a:t>образователния</a:t>
            </a:r>
            <a:r>
              <a:rPr lang="ru-RU" sz="2400" dirty="0"/>
              <a:t> </a:t>
            </a:r>
            <a:r>
              <a:rPr lang="ru-RU" sz="2400" dirty="0" err="1"/>
              <a:t>процес</a:t>
            </a:r>
            <a:r>
              <a:rPr lang="ru-RU" sz="2400" dirty="0"/>
              <a:t> </a:t>
            </a:r>
          </a:p>
          <a:p>
            <a:r>
              <a:rPr lang="ru-RU" sz="2400" i="1" dirty="0" smtClean="0"/>
              <a:t>Какво се цели </a:t>
            </a:r>
            <a:r>
              <a:rPr lang="ru-RU" sz="2400" i="1" dirty="0" err="1" smtClean="0"/>
              <a:t>със</a:t>
            </a:r>
            <a:r>
              <a:rPr lang="ru-RU" sz="2400" i="1" dirty="0" smtClean="0"/>
              <a:t> стандарта?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 </a:t>
            </a:r>
            <a:r>
              <a:rPr lang="ru-RU" sz="2400" dirty="0" err="1" smtClean="0"/>
              <a:t>създаването</a:t>
            </a:r>
            <a:r>
              <a:rPr lang="ru-RU" sz="2400" dirty="0" smtClean="0"/>
              <a:t> </a:t>
            </a:r>
            <a:r>
              <a:rPr lang="ru-RU" sz="2400" dirty="0"/>
              <a:t>на </a:t>
            </a:r>
            <a:r>
              <a:rPr lang="ru-RU" sz="2400" dirty="0" err="1"/>
              <a:t>съвременна</a:t>
            </a:r>
            <a:r>
              <a:rPr lang="ru-RU" sz="2400" dirty="0"/>
              <a:t> </a:t>
            </a:r>
            <a:r>
              <a:rPr lang="ru-RU" sz="2400" dirty="0" err="1"/>
              <a:t>физическа</a:t>
            </a:r>
            <a:r>
              <a:rPr lang="ru-RU" sz="2400" dirty="0"/>
              <a:t> среда с </a:t>
            </a:r>
            <a:r>
              <a:rPr lang="ru-RU" sz="2400" dirty="0" err="1"/>
              <a:t>интегрирани</a:t>
            </a:r>
            <a:r>
              <a:rPr lang="ru-RU" sz="2400" dirty="0"/>
              <a:t> в </a:t>
            </a:r>
            <a:r>
              <a:rPr lang="ru-RU" sz="2400" dirty="0" err="1"/>
              <a:t>нея</a:t>
            </a:r>
            <a:r>
              <a:rPr lang="ru-RU" sz="2400" dirty="0"/>
              <a:t> </a:t>
            </a:r>
            <a:r>
              <a:rPr lang="ru-RU" sz="2400" dirty="0" err="1"/>
              <a:t>образователни</a:t>
            </a:r>
            <a:r>
              <a:rPr lang="ru-RU" sz="2400" dirty="0"/>
              <a:t> технологии за </a:t>
            </a:r>
            <a:r>
              <a:rPr lang="ru-RU" sz="2400" dirty="0" err="1"/>
              <a:t>възпитание</a:t>
            </a:r>
            <a:r>
              <a:rPr lang="ru-RU" sz="2400" dirty="0"/>
              <a:t>, </a:t>
            </a:r>
            <a:r>
              <a:rPr lang="ru-RU" sz="2400" dirty="0" err="1"/>
              <a:t>социализиране</a:t>
            </a:r>
            <a:r>
              <a:rPr lang="ru-RU" sz="2400" dirty="0"/>
              <a:t>, обучение и </a:t>
            </a:r>
            <a:r>
              <a:rPr lang="ru-RU" sz="2400" dirty="0" err="1"/>
              <a:t>отглеждане</a:t>
            </a:r>
            <a:r>
              <a:rPr lang="ru-RU" sz="2400" dirty="0"/>
              <a:t> на </a:t>
            </a:r>
            <a:r>
              <a:rPr lang="ru-RU" sz="2400" dirty="0" err="1"/>
              <a:t>деца</a:t>
            </a:r>
            <a:r>
              <a:rPr lang="ru-RU" sz="2400" dirty="0"/>
              <a:t> и </a:t>
            </a:r>
            <a:r>
              <a:rPr lang="ru-RU" sz="2400" dirty="0" err="1"/>
              <a:t>ученици</a:t>
            </a:r>
            <a:endParaRPr lang="ru-RU" sz="2400" dirty="0"/>
          </a:p>
          <a:p>
            <a:r>
              <a:rPr lang="ru-RU" sz="2400" i="1" dirty="0" smtClean="0"/>
              <a:t>Какво </a:t>
            </a:r>
            <a:r>
              <a:rPr lang="ru-RU" sz="2400" i="1" dirty="0" err="1" smtClean="0"/>
              <a:t>включва</a:t>
            </a:r>
            <a:r>
              <a:rPr lang="ru-RU" sz="2400" i="1" dirty="0" smtClean="0"/>
              <a:t> стандарта?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i="1" dirty="0"/>
              <a:t> </a:t>
            </a:r>
            <a:r>
              <a:rPr lang="ru-RU" sz="2400" dirty="0" err="1" smtClean="0"/>
              <a:t>изискванията</a:t>
            </a:r>
            <a:r>
              <a:rPr lang="ru-RU" sz="2400" dirty="0" smtClean="0"/>
              <a:t> </a:t>
            </a:r>
            <a:r>
              <a:rPr lang="ru-RU" sz="2400" dirty="0" err="1" smtClean="0"/>
              <a:t>към</a:t>
            </a:r>
            <a:r>
              <a:rPr lang="ru-RU" sz="2400" dirty="0" smtClean="0"/>
              <a:t> </a:t>
            </a:r>
            <a:r>
              <a:rPr lang="ru-RU" sz="2400" dirty="0" err="1" smtClean="0"/>
              <a:t>физическата</a:t>
            </a:r>
            <a:r>
              <a:rPr lang="ru-RU" sz="2400" dirty="0" smtClean="0"/>
              <a:t> среда за </a:t>
            </a:r>
            <a:r>
              <a:rPr lang="ru-RU" sz="2400" dirty="0" err="1" smtClean="0"/>
              <a:t>постигане</a:t>
            </a:r>
            <a:r>
              <a:rPr lang="ru-RU" sz="2400" dirty="0" smtClean="0"/>
              <a:t> на </a:t>
            </a:r>
            <a:r>
              <a:rPr lang="ru-RU" sz="2400" dirty="0" err="1" smtClean="0"/>
              <a:t>резултатите</a:t>
            </a:r>
            <a:r>
              <a:rPr lang="ru-RU" sz="2400" dirty="0" smtClean="0"/>
              <a:t> от </a:t>
            </a:r>
            <a:r>
              <a:rPr lang="ru-RU" sz="2400" dirty="0" err="1" smtClean="0"/>
              <a:t>образованието</a:t>
            </a:r>
            <a:r>
              <a:rPr lang="ru-RU" sz="2400" dirty="0" smtClean="0"/>
              <a:t>, </a:t>
            </a:r>
            <a:r>
              <a:rPr lang="ru-RU" sz="2400" dirty="0" err="1" smtClean="0"/>
              <a:t>изискванията</a:t>
            </a:r>
            <a:r>
              <a:rPr lang="ru-RU" sz="2400" dirty="0" smtClean="0"/>
              <a:t> </a:t>
            </a:r>
            <a:r>
              <a:rPr lang="ru-RU" sz="2400" dirty="0" err="1" smtClean="0"/>
              <a:t>към</a:t>
            </a:r>
            <a:r>
              <a:rPr lang="ru-RU" sz="2400" dirty="0" smtClean="0"/>
              <a:t> </a:t>
            </a:r>
            <a:r>
              <a:rPr lang="ru-RU" sz="2400" dirty="0" err="1" smtClean="0"/>
              <a:t>различните</a:t>
            </a:r>
            <a:r>
              <a:rPr lang="ru-RU" sz="2400" dirty="0" smtClean="0"/>
              <a:t> </a:t>
            </a:r>
            <a:r>
              <a:rPr lang="ru-RU" sz="2400" dirty="0" err="1" smtClean="0"/>
              <a:t>видове</a:t>
            </a:r>
            <a:r>
              <a:rPr lang="ru-RU" sz="2400" dirty="0" smtClean="0"/>
              <a:t> помещения и </a:t>
            </a:r>
            <a:r>
              <a:rPr lang="ru-RU" sz="2400" dirty="0" err="1" smtClean="0"/>
              <a:t>насоките</a:t>
            </a:r>
            <a:r>
              <a:rPr lang="ru-RU" sz="2400" dirty="0" smtClean="0"/>
              <a:t>  за модернизация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xmlns="" val="3963832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3200" b="1" dirty="0">
                <a:latin typeface="+mn-lt"/>
              </a:rPr>
              <a:t>Наредба </a:t>
            </a:r>
            <a:r>
              <a:rPr lang="bg-BG" sz="3200" b="1" dirty="0" smtClean="0">
                <a:latin typeface="+mn-lt"/>
              </a:rPr>
              <a:t>№ 24 от 10.09.2020 </a:t>
            </a:r>
            <a:r>
              <a:rPr lang="bg-BG" sz="3200" b="1" dirty="0">
                <a:latin typeface="+mn-lt"/>
              </a:rPr>
              <a:t>г</a:t>
            </a:r>
            <a:r>
              <a:rPr lang="bg-BG" sz="3200" b="1" dirty="0" smtClean="0">
                <a:latin typeface="+mn-lt"/>
              </a:rPr>
              <a:t>.</a:t>
            </a:r>
            <a:endParaRPr lang="bg-BG" sz="3200" b="1" dirty="0">
              <a:latin typeface="+mn-lt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66274" y="1736558"/>
            <a:ext cx="10443410" cy="468000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 </a:t>
            </a:r>
            <a:r>
              <a:rPr lang="ru-RU" dirty="0" err="1"/>
              <a:t>съответствие</a:t>
            </a:r>
            <a:r>
              <a:rPr lang="ru-RU" dirty="0"/>
              <a:t> с </a:t>
            </a:r>
            <a:r>
              <a:rPr lang="ru-RU" dirty="0" err="1"/>
              <a:t>капацитета</a:t>
            </a:r>
            <a:r>
              <a:rPr lang="ru-RU" dirty="0"/>
              <a:t> на </a:t>
            </a:r>
            <a:r>
              <a:rPr lang="ru-RU" dirty="0" err="1" smtClean="0"/>
              <a:t>сградния</a:t>
            </a: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  фонд </a:t>
            </a:r>
            <a:r>
              <a:rPr lang="ru-RU" b="1" dirty="0" smtClean="0"/>
              <a:t>в стандарта се </a:t>
            </a:r>
            <a:r>
              <a:rPr lang="ru-RU" b="1" dirty="0"/>
              <a:t>определят</a:t>
            </a:r>
            <a:r>
              <a:rPr lang="ru-RU" dirty="0"/>
              <a:t>: </a:t>
            </a: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 1</a:t>
            </a:r>
            <a:r>
              <a:rPr lang="ru-RU" dirty="0"/>
              <a:t>. </a:t>
            </a:r>
            <a:r>
              <a:rPr lang="ru-RU" dirty="0" err="1"/>
              <a:t>максималният</a:t>
            </a:r>
            <a:r>
              <a:rPr lang="ru-RU" dirty="0"/>
              <a:t> </a:t>
            </a:r>
            <a:r>
              <a:rPr lang="ru-RU" dirty="0" err="1"/>
              <a:t>брой</a:t>
            </a:r>
            <a:r>
              <a:rPr lang="ru-RU" dirty="0"/>
              <a:t> на </a:t>
            </a:r>
            <a:r>
              <a:rPr lang="ru-RU" dirty="0" err="1"/>
              <a:t>групите</a:t>
            </a:r>
            <a:r>
              <a:rPr lang="ru-RU" dirty="0"/>
              <a:t> и </a:t>
            </a:r>
            <a:endParaRPr lang="ru-RU" dirty="0" smtClean="0"/>
          </a:p>
          <a:p>
            <a:pPr marL="45720" indent="0"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dirty="0" err="1" smtClean="0"/>
              <a:t>децата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група</a:t>
            </a:r>
            <a:r>
              <a:rPr lang="ru-RU" dirty="0"/>
              <a:t> в </a:t>
            </a:r>
            <a:r>
              <a:rPr lang="ru-RU" dirty="0" err="1"/>
              <a:t>детските</a:t>
            </a:r>
            <a:r>
              <a:rPr lang="ru-RU" dirty="0"/>
              <a:t> </a:t>
            </a:r>
            <a:r>
              <a:rPr lang="ru-RU" dirty="0" err="1"/>
              <a:t>градини</a:t>
            </a:r>
            <a:r>
              <a:rPr lang="ru-RU" dirty="0" smtClean="0"/>
              <a:t>;</a:t>
            </a:r>
          </a:p>
          <a:p>
            <a:pPr marL="45720" indent="0">
              <a:buNone/>
            </a:pPr>
            <a:r>
              <a:rPr lang="ru-RU" dirty="0" smtClean="0"/>
              <a:t>  2</a:t>
            </a:r>
            <a:r>
              <a:rPr lang="ru-RU" dirty="0"/>
              <a:t>. </a:t>
            </a:r>
            <a:r>
              <a:rPr lang="ru-RU" dirty="0" err="1"/>
              <a:t>максималният</a:t>
            </a:r>
            <a:r>
              <a:rPr lang="ru-RU" dirty="0"/>
              <a:t> </a:t>
            </a:r>
            <a:r>
              <a:rPr lang="ru-RU" dirty="0" err="1"/>
              <a:t>брой</a:t>
            </a:r>
            <a:r>
              <a:rPr lang="ru-RU" dirty="0"/>
              <a:t> на </a:t>
            </a:r>
            <a:r>
              <a:rPr lang="ru-RU" dirty="0" err="1"/>
              <a:t>паралелките</a:t>
            </a:r>
            <a:r>
              <a:rPr lang="ru-RU" dirty="0"/>
              <a:t>, </a:t>
            </a:r>
            <a:r>
              <a:rPr lang="ru-RU" dirty="0" err="1" smtClean="0"/>
              <a:t>групите</a:t>
            </a:r>
            <a:endParaRPr lang="ru-RU" dirty="0" smtClean="0"/>
          </a:p>
          <a:p>
            <a:pPr marL="45720" indent="0">
              <a:buNone/>
            </a:pPr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ru-RU" dirty="0"/>
              <a:t>и на </a:t>
            </a:r>
            <a:r>
              <a:rPr lang="ru-RU" dirty="0" err="1"/>
              <a:t>учениците</a:t>
            </a:r>
            <a:r>
              <a:rPr lang="ru-RU" dirty="0"/>
              <a:t> в </a:t>
            </a:r>
            <a:r>
              <a:rPr lang="ru-RU" dirty="0" err="1"/>
              <a:t>тях</a:t>
            </a:r>
            <a:r>
              <a:rPr lang="ru-RU" dirty="0"/>
              <a:t> в училищата</a:t>
            </a:r>
            <a:r>
              <a:rPr lang="ru-RU" dirty="0" smtClean="0"/>
              <a:t>.</a:t>
            </a:r>
          </a:p>
          <a:p>
            <a:pPr marL="45720" indent="0">
              <a:buNone/>
            </a:pPr>
            <a:endParaRPr lang="ru-RU" dirty="0" smtClean="0"/>
          </a:p>
          <a:p>
            <a:r>
              <a:rPr lang="ru-RU" i="1" dirty="0" smtClean="0"/>
              <a:t>Какъв </a:t>
            </a:r>
            <a:r>
              <a:rPr lang="ru-RU" i="1" dirty="0"/>
              <a:t>е </a:t>
            </a:r>
            <a:r>
              <a:rPr lang="ru-RU" i="1" dirty="0" err="1"/>
              <a:t>срокът</a:t>
            </a:r>
            <a:r>
              <a:rPr lang="ru-RU" i="1" dirty="0"/>
              <a:t> за </a:t>
            </a:r>
            <a:r>
              <a:rPr lang="ru-RU" i="1" dirty="0" err="1"/>
              <a:t>привеждане</a:t>
            </a:r>
            <a:r>
              <a:rPr lang="ru-RU" i="1" dirty="0"/>
              <a:t> на </a:t>
            </a:r>
            <a:r>
              <a:rPr lang="ru-RU" i="1" dirty="0" err="1"/>
              <a:t>физическата</a:t>
            </a:r>
            <a:r>
              <a:rPr lang="ru-RU" i="1" dirty="0"/>
              <a:t> среда в</a:t>
            </a:r>
          </a:p>
          <a:p>
            <a:pPr>
              <a:buNone/>
            </a:pPr>
            <a:r>
              <a:rPr lang="ru-RU" i="1" dirty="0" smtClean="0"/>
              <a:t>образователните </a:t>
            </a:r>
            <a:r>
              <a:rPr lang="ru-RU" i="1" dirty="0"/>
              <a:t>институции в съответствие с изискванията на наредбата?</a:t>
            </a:r>
          </a:p>
          <a:p>
            <a:r>
              <a:rPr lang="ru-RU" i="1" dirty="0"/>
              <a:t>Чия е </a:t>
            </a:r>
            <a:r>
              <a:rPr lang="ru-RU" i="1" dirty="0" err="1"/>
              <a:t>отговорността</a:t>
            </a:r>
            <a:r>
              <a:rPr lang="ru-RU" i="1" dirty="0"/>
              <a:t> за </a:t>
            </a:r>
            <a:r>
              <a:rPr lang="ru-RU" i="1" dirty="0" err="1"/>
              <a:t>това</a:t>
            </a:r>
            <a:r>
              <a:rPr lang="ru-RU" i="1" dirty="0" smtClean="0"/>
              <a:t>?</a:t>
            </a:r>
            <a:endParaRPr lang="bg-BG" i="1" dirty="0" smtClean="0"/>
          </a:p>
          <a:p>
            <a:r>
              <a:rPr lang="bg-BG" i="1" dirty="0" smtClean="0"/>
              <a:t>Има ли изключения?</a:t>
            </a:r>
            <a:endParaRPr lang="bg-BG" i="1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0441" y="1736558"/>
            <a:ext cx="5295969" cy="297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5838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143000" y="352927"/>
            <a:ext cx="9875520" cy="1155032"/>
          </a:xfrm>
        </p:spPr>
        <p:txBody>
          <a:bodyPr>
            <a:normAutofit/>
          </a:bodyPr>
          <a:lstStyle/>
          <a:p>
            <a:pPr algn="ctr"/>
            <a:r>
              <a:rPr lang="bg-BG" sz="3200" b="1" dirty="0" smtClean="0">
                <a:latin typeface="+mn-lt"/>
              </a:rPr>
              <a:t>Изисквания към физическата среда на образователните институции</a:t>
            </a:r>
            <a:endParaRPr lang="bg-BG" sz="3200" b="1" dirty="0">
              <a:latin typeface="+mn-lt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721896" y="1732547"/>
            <a:ext cx="10293976" cy="4731315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bg-BG" i="1" dirty="0" smtClean="0"/>
              <a:t>Тези изисквания се отнасят  до</a:t>
            </a:r>
            <a:r>
              <a:rPr lang="bg-BG" dirty="0" smtClean="0"/>
              <a:t>:</a:t>
            </a:r>
          </a:p>
          <a:p>
            <a:pPr marL="45720" indent="0">
              <a:lnSpc>
                <a:spcPct val="100000"/>
              </a:lnSpc>
              <a:buNone/>
            </a:pPr>
            <a:r>
              <a:rPr lang="ru-RU" dirty="0"/>
              <a:t>1. </a:t>
            </a:r>
            <a:r>
              <a:rPr lang="ru-RU" dirty="0" err="1"/>
              <a:t>терена</a:t>
            </a:r>
            <a:r>
              <a:rPr lang="ru-RU" dirty="0"/>
              <a:t>, </a:t>
            </a:r>
            <a:r>
              <a:rPr lang="ru-RU" dirty="0" err="1"/>
              <a:t>сградите</a:t>
            </a:r>
            <a:r>
              <a:rPr lang="ru-RU" dirty="0"/>
              <a:t> и </a:t>
            </a:r>
            <a:r>
              <a:rPr lang="ru-RU" dirty="0" err="1"/>
              <a:t>помещенията</a:t>
            </a:r>
            <a:r>
              <a:rPr lang="ru-RU" dirty="0"/>
              <a:t>; </a:t>
            </a:r>
            <a:endParaRPr lang="ru-RU" dirty="0" smtClean="0"/>
          </a:p>
          <a:p>
            <a:pPr marL="45720" indent="0">
              <a:lnSpc>
                <a:spcPct val="100000"/>
              </a:lnSpc>
              <a:buNone/>
            </a:pPr>
            <a:r>
              <a:rPr lang="ru-RU" dirty="0" smtClean="0"/>
              <a:t>2</a:t>
            </a:r>
            <a:r>
              <a:rPr lang="ru-RU" dirty="0"/>
              <a:t>. </a:t>
            </a:r>
            <a:r>
              <a:rPr lang="ru-RU" dirty="0" err="1"/>
              <a:t>достъпната</a:t>
            </a:r>
            <a:r>
              <a:rPr lang="ru-RU" dirty="0"/>
              <a:t> и </a:t>
            </a:r>
            <a:r>
              <a:rPr lang="ru-RU" dirty="0" err="1"/>
              <a:t>безопасната</a:t>
            </a:r>
            <a:r>
              <a:rPr lang="ru-RU" dirty="0"/>
              <a:t> архитектурна среда; </a:t>
            </a:r>
            <a:endParaRPr lang="ru-RU" dirty="0" smtClean="0"/>
          </a:p>
          <a:p>
            <a:pPr marL="45720" indent="0">
              <a:lnSpc>
                <a:spcPct val="100000"/>
              </a:lnSpc>
              <a:buNone/>
            </a:pPr>
            <a:r>
              <a:rPr lang="ru-RU" dirty="0" smtClean="0"/>
              <a:t>3</a:t>
            </a:r>
            <a:r>
              <a:rPr lang="ru-RU" dirty="0"/>
              <a:t>. физическите елементи на образователната среда - шум</a:t>
            </a:r>
            <a:r>
              <a:rPr lang="ru-RU" dirty="0" smtClean="0"/>
              <a:t>,</a:t>
            </a:r>
          </a:p>
          <a:p>
            <a:pPr marL="45720" indent="0">
              <a:lnSpc>
                <a:spcPct val="100000"/>
              </a:lnSpc>
              <a:buNone/>
            </a:pPr>
            <a:r>
              <a:rPr lang="ru-RU" dirty="0" smtClean="0"/>
              <a:t> осветление</a:t>
            </a:r>
            <a:r>
              <a:rPr lang="ru-RU" dirty="0"/>
              <a:t>, температура, </a:t>
            </a:r>
            <a:r>
              <a:rPr lang="ru-RU" dirty="0" smtClean="0"/>
              <a:t>визуални</a:t>
            </a:r>
            <a:r>
              <a:rPr lang="ru-RU" dirty="0"/>
              <a:t>, звукови сигнали, </a:t>
            </a:r>
            <a:endParaRPr lang="ru-RU" dirty="0" smtClean="0"/>
          </a:p>
          <a:p>
            <a:pPr marL="45720" indent="0">
              <a:lnSpc>
                <a:spcPct val="150000"/>
              </a:lnSpc>
              <a:buNone/>
            </a:pPr>
            <a:r>
              <a:rPr lang="ru-RU" dirty="0" smtClean="0"/>
              <a:t>инфраструктура </a:t>
            </a:r>
            <a:r>
              <a:rPr lang="ru-RU" dirty="0"/>
              <a:t>и комуникации; </a:t>
            </a:r>
            <a:r>
              <a:rPr lang="ru-RU" dirty="0" smtClean="0"/>
              <a:t>          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4</a:t>
            </a:r>
            <a:r>
              <a:rPr lang="ru-RU" dirty="0"/>
              <a:t>. </a:t>
            </a:r>
            <a:r>
              <a:rPr lang="ru-RU" dirty="0" err="1"/>
              <a:t>оборудването</a:t>
            </a:r>
            <a:r>
              <a:rPr lang="ru-RU" dirty="0"/>
              <a:t> и </a:t>
            </a:r>
            <a:r>
              <a:rPr lang="ru-RU" dirty="0" err="1"/>
              <a:t>обзавеждането</a:t>
            </a:r>
            <a:r>
              <a:rPr lang="ru-RU" dirty="0"/>
              <a:t> на </a:t>
            </a:r>
            <a:r>
              <a:rPr lang="ru-RU" dirty="0" err="1"/>
              <a:t>помещенията</a:t>
            </a:r>
            <a:r>
              <a:rPr lang="ru-RU" dirty="0"/>
              <a:t>; </a:t>
            </a:r>
            <a:r>
              <a:rPr lang="ru-RU" dirty="0" smtClean="0"/>
              <a:t>                                                      5</a:t>
            </a:r>
            <a:r>
              <a:rPr lang="ru-RU" dirty="0"/>
              <a:t>. </a:t>
            </a:r>
            <a:r>
              <a:rPr lang="ru-RU" dirty="0" err="1"/>
              <a:t>помещенията</a:t>
            </a:r>
            <a:r>
              <a:rPr lang="ru-RU" dirty="0"/>
              <a:t> за </a:t>
            </a:r>
            <a:r>
              <a:rPr lang="ru-RU" dirty="0" err="1"/>
              <a:t>организиране</a:t>
            </a:r>
            <a:r>
              <a:rPr lang="ru-RU" dirty="0"/>
              <a:t> на </a:t>
            </a:r>
            <a:r>
              <a:rPr lang="ru-RU" dirty="0" err="1"/>
              <a:t>обедното</a:t>
            </a:r>
            <a:r>
              <a:rPr lang="ru-RU" dirty="0"/>
              <a:t> </a:t>
            </a:r>
            <a:r>
              <a:rPr lang="ru-RU" dirty="0" err="1"/>
              <a:t>хранене</a:t>
            </a:r>
            <a:r>
              <a:rPr lang="ru-RU" dirty="0"/>
              <a:t> на </a:t>
            </a:r>
            <a:r>
              <a:rPr lang="ru-RU" dirty="0" err="1"/>
              <a:t>децата</a:t>
            </a:r>
            <a:r>
              <a:rPr lang="ru-RU" dirty="0"/>
              <a:t> и </a:t>
            </a:r>
            <a:r>
              <a:rPr lang="ru-RU" dirty="0" err="1"/>
              <a:t>учениците</a:t>
            </a:r>
            <a:r>
              <a:rPr lang="ru-RU" dirty="0"/>
              <a:t>; </a:t>
            </a:r>
            <a:r>
              <a:rPr lang="ru-RU" dirty="0" smtClean="0"/>
              <a:t>          6</a:t>
            </a:r>
            <a:r>
              <a:rPr lang="ru-RU" dirty="0"/>
              <a:t>. </a:t>
            </a:r>
            <a:r>
              <a:rPr lang="ru-RU" dirty="0" err="1"/>
              <a:t>подкрепящата</a:t>
            </a:r>
            <a:r>
              <a:rPr lang="ru-RU" dirty="0"/>
              <a:t> среда. </a:t>
            </a:r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1345048"/>
            <a:ext cx="3766853" cy="406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4237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15503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+mn-lt"/>
              </a:rPr>
              <a:t>	Анализ на </a:t>
            </a:r>
            <a:r>
              <a:rPr lang="ru-RU" sz="3200" b="1" dirty="0" err="1">
                <a:latin typeface="+mn-lt"/>
              </a:rPr>
              <a:t>състоянието</a:t>
            </a:r>
            <a:r>
              <a:rPr lang="ru-RU" sz="3200" b="1" dirty="0">
                <a:latin typeface="+mn-lt"/>
              </a:rPr>
              <a:t> </a:t>
            </a:r>
            <a:r>
              <a:rPr lang="ru-RU" sz="3200" b="1" dirty="0" smtClean="0">
                <a:latin typeface="+mn-lt"/>
              </a:rPr>
              <a:t> на </a:t>
            </a:r>
            <a:r>
              <a:rPr lang="ru-RU" sz="3200" b="1" dirty="0" err="1" smtClean="0">
                <a:latin typeface="+mn-lt"/>
              </a:rPr>
              <a:t>физическата</a:t>
            </a:r>
            <a:r>
              <a:rPr lang="ru-RU" sz="3200" b="1" dirty="0" smtClean="0">
                <a:latin typeface="+mn-lt"/>
              </a:rPr>
              <a:t> среда</a:t>
            </a:r>
            <a:endParaRPr lang="bg-BG" sz="3200" b="1" dirty="0">
              <a:latin typeface="+mn-lt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609600" y="1764631"/>
            <a:ext cx="10716126" cy="444366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b="1" dirty="0" smtClean="0"/>
              <a:t> За </a:t>
            </a:r>
            <a:r>
              <a:rPr lang="ru-RU" sz="2400" b="1" dirty="0" err="1" smtClean="0"/>
              <a:t>нуждите</a:t>
            </a:r>
            <a:r>
              <a:rPr lang="ru-RU" sz="2400" b="1" dirty="0" smtClean="0"/>
              <a:t> на анализа  </a:t>
            </a:r>
            <a:r>
              <a:rPr lang="ru-RU" sz="2400" dirty="0" smtClean="0"/>
              <a:t>е </a:t>
            </a:r>
            <a:r>
              <a:rPr lang="ru-RU" sz="2400" dirty="0" err="1" smtClean="0"/>
              <a:t>небходимо</a:t>
            </a:r>
            <a:r>
              <a:rPr lang="ru-RU" sz="2400" dirty="0" smtClean="0"/>
              <a:t> </a:t>
            </a:r>
            <a:r>
              <a:rPr lang="ru-RU" sz="2400" dirty="0" err="1" smtClean="0"/>
              <a:t>определянето</a:t>
            </a:r>
            <a:r>
              <a:rPr lang="ru-RU" sz="2400" dirty="0" smtClean="0"/>
              <a:t> на система от </a:t>
            </a:r>
            <a:r>
              <a:rPr lang="ru-RU" sz="2400" b="1" dirty="0" err="1" smtClean="0"/>
              <a:t>измерими</a:t>
            </a:r>
            <a:r>
              <a:rPr lang="ru-RU" sz="2400" b="1" dirty="0" smtClean="0"/>
              <a:t>  </a:t>
            </a:r>
            <a:r>
              <a:rPr lang="ru-RU" sz="2400" b="1" dirty="0"/>
              <a:t>и </a:t>
            </a:r>
            <a:r>
              <a:rPr lang="ru-RU" sz="2400" b="1" dirty="0" smtClean="0"/>
              <a:t>проследими показатели</a:t>
            </a:r>
            <a:r>
              <a:rPr lang="ru-RU" sz="2400" dirty="0" smtClean="0"/>
              <a:t> </a:t>
            </a:r>
            <a:r>
              <a:rPr lang="ru-RU" sz="2400" dirty="0" err="1" smtClean="0"/>
              <a:t>като</a:t>
            </a:r>
            <a:r>
              <a:rPr lang="ru-RU" sz="2400" dirty="0" smtClean="0"/>
              <a:t>:</a:t>
            </a:r>
          </a:p>
          <a:p>
            <a:pPr marL="45720" indent="0">
              <a:buNone/>
            </a:pPr>
            <a:r>
              <a:rPr lang="ru-RU" sz="2400" dirty="0" smtClean="0"/>
              <a:t> – </a:t>
            </a:r>
            <a:r>
              <a:rPr lang="ru-RU" sz="2400" dirty="0" err="1" smtClean="0"/>
              <a:t>брой</a:t>
            </a:r>
            <a:r>
              <a:rPr lang="ru-RU" sz="2400" dirty="0" smtClean="0"/>
              <a:t> на </a:t>
            </a:r>
            <a:r>
              <a:rPr lang="ru-RU" sz="2400" dirty="0" err="1" smtClean="0"/>
              <a:t>разполагаемите</a:t>
            </a:r>
            <a:r>
              <a:rPr lang="ru-RU" sz="2400" dirty="0" smtClean="0"/>
              <a:t> </a:t>
            </a:r>
            <a:r>
              <a:rPr lang="ru-RU" sz="2400" dirty="0" err="1" smtClean="0"/>
              <a:t>сгради</a:t>
            </a:r>
            <a:r>
              <a:rPr lang="ru-RU" sz="2400" dirty="0" smtClean="0"/>
              <a:t> и помещения - </a:t>
            </a:r>
            <a:r>
              <a:rPr lang="ru-RU" sz="2400" dirty="0" err="1" smtClean="0"/>
              <a:t>класни</a:t>
            </a:r>
            <a:r>
              <a:rPr lang="ru-RU" sz="2400" dirty="0" smtClean="0"/>
              <a:t> стаи, </a:t>
            </a:r>
            <a:r>
              <a:rPr lang="ru-RU" sz="2400" dirty="0" err="1" smtClean="0"/>
              <a:t>кабинети</a:t>
            </a:r>
            <a:r>
              <a:rPr lang="ru-RU" sz="2400" dirty="0" smtClean="0"/>
              <a:t>, </a:t>
            </a:r>
            <a:r>
              <a:rPr lang="ru-RU" sz="2400" dirty="0" err="1" smtClean="0"/>
              <a:t>учебни</a:t>
            </a:r>
            <a:r>
              <a:rPr lang="ru-RU" sz="2400" dirty="0" smtClean="0"/>
              <a:t> </a:t>
            </a:r>
            <a:r>
              <a:rPr lang="ru-RU" sz="2400" dirty="0" err="1" smtClean="0"/>
              <a:t>работилници</a:t>
            </a:r>
            <a:r>
              <a:rPr lang="ru-RU" sz="2400" dirty="0" smtClean="0"/>
              <a:t>, лаборатории, библиотечно-</a:t>
            </a:r>
            <a:r>
              <a:rPr lang="ru-RU" sz="2400" dirty="0" err="1" smtClean="0"/>
              <a:t>информационен</a:t>
            </a:r>
            <a:r>
              <a:rPr lang="ru-RU" sz="2400" dirty="0" smtClean="0"/>
              <a:t> </a:t>
            </a:r>
            <a:r>
              <a:rPr lang="ru-RU" sz="2400" dirty="0" err="1" smtClean="0"/>
              <a:t>център</a:t>
            </a:r>
            <a:r>
              <a:rPr lang="ru-RU" sz="2400" dirty="0" smtClean="0"/>
              <a:t>, </a:t>
            </a:r>
            <a:r>
              <a:rPr lang="ru-RU" sz="2400" dirty="0" err="1" smtClean="0"/>
              <a:t>спортни</a:t>
            </a:r>
            <a:r>
              <a:rPr lang="ru-RU" sz="2400" dirty="0" smtClean="0"/>
              <a:t> </a:t>
            </a:r>
            <a:r>
              <a:rPr lang="ru-RU" sz="2400" dirty="0" err="1" smtClean="0"/>
              <a:t>салони</a:t>
            </a:r>
            <a:r>
              <a:rPr lang="ru-RU" sz="2400" dirty="0" smtClean="0"/>
              <a:t>, </a:t>
            </a:r>
            <a:r>
              <a:rPr lang="ru-RU" sz="2400" dirty="0" err="1" smtClean="0"/>
              <a:t>бюфет</a:t>
            </a:r>
            <a:r>
              <a:rPr lang="ru-RU" sz="2400" dirty="0" smtClean="0"/>
              <a:t>, </a:t>
            </a:r>
            <a:r>
              <a:rPr lang="ru-RU" sz="2400" dirty="0" err="1" smtClean="0"/>
              <a:t>обслужващи</a:t>
            </a:r>
            <a:r>
              <a:rPr lang="ru-RU" sz="2400" dirty="0" smtClean="0"/>
              <a:t> </a:t>
            </a:r>
            <a:r>
              <a:rPr lang="ru-RU" sz="2400" dirty="0" err="1" smtClean="0"/>
              <a:t>площи</a:t>
            </a:r>
            <a:r>
              <a:rPr lang="ru-RU" sz="2400" dirty="0" smtClean="0"/>
              <a:t> и т.н.; </a:t>
            </a:r>
          </a:p>
          <a:p>
            <a:pPr marL="45720" indent="0">
              <a:buNone/>
            </a:pPr>
            <a:r>
              <a:rPr lang="ru-RU" sz="2400" dirty="0" smtClean="0"/>
              <a:t>– по </a:t>
            </a:r>
            <a:r>
              <a:rPr lang="ru-RU" sz="2400" dirty="0" err="1" smtClean="0"/>
              <a:t>години</a:t>
            </a:r>
            <a:r>
              <a:rPr lang="ru-RU" sz="2400" dirty="0" smtClean="0"/>
              <a:t> и по вид на </a:t>
            </a:r>
            <a:r>
              <a:rPr lang="ru-RU" sz="2400" dirty="0" err="1" smtClean="0"/>
              <a:t>строителството</a:t>
            </a:r>
            <a:r>
              <a:rPr lang="ru-RU" sz="2400" dirty="0" smtClean="0"/>
              <a:t> на </a:t>
            </a:r>
            <a:r>
              <a:rPr lang="ru-RU" sz="2400" dirty="0" err="1" smtClean="0"/>
              <a:t>сградите</a:t>
            </a:r>
            <a:r>
              <a:rPr lang="ru-RU" sz="2400" dirty="0" smtClean="0"/>
              <a:t> и </a:t>
            </a:r>
            <a:r>
              <a:rPr lang="ru-RU" sz="2400" dirty="0" err="1" smtClean="0"/>
              <a:t>помещенията</a:t>
            </a:r>
            <a:r>
              <a:rPr lang="ru-RU" sz="2400" dirty="0" smtClean="0"/>
              <a:t> (</a:t>
            </a:r>
            <a:r>
              <a:rPr lang="ru-RU" sz="2400" dirty="0" err="1" smtClean="0"/>
              <a:t>тухлени</a:t>
            </a:r>
            <a:r>
              <a:rPr lang="ru-RU" sz="2400" dirty="0" smtClean="0"/>
              <a:t>, </a:t>
            </a:r>
            <a:r>
              <a:rPr lang="ru-RU" sz="2400" dirty="0" err="1" smtClean="0"/>
              <a:t>монолитни</a:t>
            </a:r>
            <a:r>
              <a:rPr lang="ru-RU" sz="2400" dirty="0" smtClean="0"/>
              <a:t>, </a:t>
            </a:r>
            <a:r>
              <a:rPr lang="ru-RU" sz="2400" dirty="0" err="1" smtClean="0"/>
              <a:t>бетонни</a:t>
            </a:r>
            <a:r>
              <a:rPr lang="ru-RU" sz="2400" dirty="0" smtClean="0"/>
              <a:t> и др.), </a:t>
            </a:r>
            <a:r>
              <a:rPr lang="ru-RU" sz="2400" dirty="0" err="1" smtClean="0"/>
              <a:t>приложени</a:t>
            </a:r>
            <a:r>
              <a:rPr lang="ru-RU" sz="2400" dirty="0" smtClean="0"/>
              <a:t> или не </a:t>
            </a:r>
            <a:r>
              <a:rPr lang="ru-RU" sz="2400" dirty="0" err="1" smtClean="0"/>
              <a:t>енергийно-ефективни</a:t>
            </a:r>
            <a:r>
              <a:rPr lang="ru-RU" sz="2400" dirty="0" smtClean="0"/>
              <a:t> мерки и др.  </a:t>
            </a:r>
          </a:p>
          <a:p>
            <a:pPr marL="45720" indent="0">
              <a:buNone/>
            </a:pPr>
            <a:r>
              <a:rPr lang="ru-RU" sz="2400" dirty="0" smtClean="0"/>
              <a:t>– площ </a:t>
            </a:r>
            <a:r>
              <a:rPr lang="ru-RU" sz="2400" dirty="0"/>
              <a:t>и кубатура, </a:t>
            </a:r>
            <a:r>
              <a:rPr lang="ru-RU" sz="2400" dirty="0" err="1" smtClean="0"/>
              <a:t>отоплителна</a:t>
            </a:r>
            <a:r>
              <a:rPr lang="ru-RU" sz="2400" dirty="0" smtClean="0"/>
              <a:t>, </a:t>
            </a:r>
            <a:r>
              <a:rPr lang="ru-RU" sz="2400" dirty="0" err="1" smtClean="0"/>
              <a:t>ВиК</a:t>
            </a:r>
            <a:r>
              <a:rPr lang="ru-RU" sz="2400" dirty="0" smtClean="0"/>
              <a:t> и ел. </a:t>
            </a:r>
            <a:r>
              <a:rPr lang="ru-RU" sz="2400" dirty="0" err="1" smtClean="0"/>
              <a:t>инсталации</a:t>
            </a:r>
            <a:r>
              <a:rPr lang="ru-RU" sz="2400" dirty="0" smtClean="0"/>
              <a:t>;</a:t>
            </a:r>
          </a:p>
          <a:p>
            <a:pPr marL="45720" indent="0">
              <a:buNone/>
            </a:pPr>
            <a:r>
              <a:rPr lang="ru-RU" sz="2400" dirty="0" smtClean="0"/>
              <a:t>– </a:t>
            </a:r>
            <a:r>
              <a:rPr lang="ru-RU" sz="2400" dirty="0" err="1" smtClean="0"/>
              <a:t>брой</a:t>
            </a:r>
            <a:r>
              <a:rPr lang="ru-RU" sz="2400" dirty="0" smtClean="0"/>
              <a:t> </a:t>
            </a:r>
            <a:r>
              <a:rPr lang="ru-RU" sz="2400" dirty="0" err="1" smtClean="0"/>
              <a:t>компютри</a:t>
            </a:r>
            <a:r>
              <a:rPr lang="ru-RU" sz="2400" dirty="0" smtClean="0"/>
              <a:t> и </a:t>
            </a:r>
            <a:r>
              <a:rPr lang="ru-RU" sz="2400" dirty="0" err="1" smtClean="0"/>
              <a:t>други</a:t>
            </a:r>
            <a:r>
              <a:rPr lang="ru-RU" sz="2400" dirty="0" smtClean="0"/>
              <a:t> </a:t>
            </a:r>
            <a:r>
              <a:rPr lang="ru-RU" sz="2400" dirty="0" err="1" smtClean="0"/>
              <a:t>технологични</a:t>
            </a:r>
            <a:r>
              <a:rPr lang="ru-RU" sz="2400" dirty="0" smtClean="0"/>
              <a:t> </a:t>
            </a:r>
            <a:r>
              <a:rPr lang="ru-RU" sz="2400" dirty="0" err="1" smtClean="0"/>
              <a:t>ресурси</a:t>
            </a:r>
            <a:r>
              <a:rPr lang="ru-RU" sz="2400" dirty="0" smtClean="0"/>
              <a:t>, </a:t>
            </a:r>
            <a:r>
              <a:rPr lang="ru-RU" sz="2400" dirty="0" err="1" smtClean="0"/>
              <a:t>достъп</a:t>
            </a:r>
            <a:r>
              <a:rPr lang="ru-RU" sz="2400" dirty="0" smtClean="0"/>
              <a:t> до интернет и т.н.;</a:t>
            </a:r>
          </a:p>
          <a:p>
            <a:pPr marL="45720" indent="0">
              <a:buNone/>
            </a:pPr>
            <a:r>
              <a:rPr lang="ru-RU" sz="2400" dirty="0" smtClean="0"/>
              <a:t>– </a:t>
            </a:r>
            <a:r>
              <a:rPr lang="ru-RU" sz="2400" dirty="0" err="1" smtClean="0"/>
              <a:t>разходи</a:t>
            </a:r>
            <a:r>
              <a:rPr lang="ru-RU" sz="2400" dirty="0" smtClean="0"/>
              <a:t> за </a:t>
            </a:r>
            <a:r>
              <a:rPr lang="ru-RU" sz="2400" dirty="0" err="1" smtClean="0"/>
              <a:t>издръжка</a:t>
            </a:r>
            <a:r>
              <a:rPr lang="ru-RU" sz="2400" dirty="0" smtClean="0"/>
              <a:t> и за </a:t>
            </a:r>
            <a:r>
              <a:rPr lang="ru-RU" sz="2400" dirty="0" err="1" smtClean="0"/>
              <a:t>поддръжка</a:t>
            </a:r>
            <a:r>
              <a:rPr lang="ru-RU" sz="2400" dirty="0" smtClean="0"/>
              <a:t> на </a:t>
            </a:r>
            <a:r>
              <a:rPr lang="ru-RU" sz="2400" dirty="0" err="1" smtClean="0"/>
              <a:t>сгради</a:t>
            </a:r>
            <a:r>
              <a:rPr lang="ru-RU" sz="2400" dirty="0" smtClean="0"/>
              <a:t> и </a:t>
            </a:r>
            <a:r>
              <a:rPr lang="ru-RU" sz="2400" dirty="0" err="1" smtClean="0"/>
              <a:t>съоръжения</a:t>
            </a:r>
            <a:r>
              <a:rPr lang="ru-RU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715690126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а">
  <a:themeElements>
    <a:clrScheme name="По избор 6">
      <a:dk1>
        <a:srgbClr val="354F12"/>
      </a:dk1>
      <a:lt1>
        <a:sysClr val="window" lastClr="FFFFFF"/>
      </a:lt1>
      <a:dk2>
        <a:srgbClr val="50771B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По избор 1">
      <a:majorFont>
        <a:latin typeface="Corbel"/>
        <a:ea typeface=""/>
        <a:cs typeface=""/>
      </a:majorFont>
      <a:minorFont>
        <a:latin typeface="Times New Roman"/>
        <a:ea typeface=""/>
        <a:cs typeface=""/>
      </a:minorFont>
    </a:fontScheme>
    <a:fmtScheme name="База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3757</TotalTime>
  <Words>3127</Words>
  <Application>Microsoft Office PowerPoint</Application>
  <PresentationFormat>Custom</PresentationFormat>
  <Paragraphs>309</Paragraphs>
  <Slides>35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База</vt:lpstr>
      <vt:lpstr>Slide 1</vt:lpstr>
      <vt:lpstr>Тема 7:   Управление на собствеността и подобряване     на материалната база </vt:lpstr>
      <vt:lpstr>Актуална  нормативна база </vt:lpstr>
      <vt:lpstr>Правна рамка на управлението на собствеността  </vt:lpstr>
      <vt:lpstr>Управление на общинската собственост</vt:lpstr>
      <vt:lpstr>ДОС за физическата среда и информационното и библиотечното осигуряване на ДГ, училища и ЦПРЛ </vt:lpstr>
      <vt:lpstr>Наредба № 24 от 10.09.2020 г.</vt:lpstr>
      <vt:lpstr>Изисквания към физическата среда на образователните институции</vt:lpstr>
      <vt:lpstr> Анализ на състоянието  на физическата среда</vt:lpstr>
      <vt:lpstr>Планиране на развитието на физическата среда</vt:lpstr>
      <vt:lpstr>Разпределение на ангажиментите между община и образователни институции </vt:lpstr>
      <vt:lpstr>Насоки за модернизация на физическата среда </vt:lpstr>
      <vt:lpstr>Практически стъпки за по-ефективно управление на собствеността от образователните институции </vt:lpstr>
      <vt:lpstr>Въпрос за дискусия</vt:lpstr>
      <vt:lpstr> Възможни източници за финансиране за  подобряване на физическата среда </vt:lpstr>
      <vt:lpstr>  ВЪЗМОЖНОСТИ ЗА ФИНАНСИРАНЕ  ПО  МЕХАНИЗМА ЗА ВЪЗСТАНОВЯВАНЕ И УСТОЙЧИВОСТ (REACT-EU)    </vt:lpstr>
      <vt:lpstr>НАЦИОНАЛЕН ПЛАН ЗА ВЪЗСТАНОВЯВАНЕ И УСТОЙЧИВОСТ (НПВУ)  </vt:lpstr>
      <vt:lpstr>НАЦИОНАЛЕН ПЛАН ЗА ВЪЗСТАНОВЯВАНЕ И УСТОЙЧИВОСТ  </vt:lpstr>
      <vt:lpstr>НАЦИОНАЛЕН ПЛАН ЗА ВЪЗСТАНОВЯВАНЕ И УСТОЙЧИВОСТ  </vt:lpstr>
      <vt:lpstr>НАЦИОНАЛЕН ПЛАН ЗА ВЪЗСТАНОВЯВАНЕ И УСТОЙЧИВОСТ  </vt:lpstr>
      <vt:lpstr>НПВУ - ИНВЕСТИЦИОНЕН ПРОЕКТ 2: „МОДЕРНИЗАЦИЯ НА ОБРАЗОВАТЕЛНА ИНФРАСТРУКТУРА“</vt:lpstr>
      <vt:lpstr>ПРОЕКТ 2„МОДЕРНИЗАЦИЯ НА ОБРАЗОВАТЕЛНА ИНФРАСТРУКТУРА“</vt:lpstr>
      <vt:lpstr>Процедура: „МОДЕРНИЗАЦИЯ НА ОБРАЗОВАТЕЛНА СРЕДА“</vt:lpstr>
      <vt:lpstr>Процедура „МОДЕРНИЗАЦИЯ НА ОБРАЗОВАТЕЛНА СРЕДА“</vt:lpstr>
      <vt:lpstr>Процедура „МОДЕРНИЗАЦИЯ НА ОБРАЗОВАТЕЛНА СРЕДА“</vt:lpstr>
      <vt:lpstr>Процедура „МОДЕРНИЗАЦИЯ НА ОБРАЗОВАТЕЛНА СРЕДА“</vt:lpstr>
      <vt:lpstr>Процедура „МОДЕРНИЗАЦИЯ НА ОБРАЗОВАТЕЛНА СРЕДА“</vt:lpstr>
      <vt:lpstr>Процедура „МОДЕРНИЗАЦИЯ НА ОБРАЗОВАТЕЛНА СРЕДА“</vt:lpstr>
      <vt:lpstr>ПРОГРАМА „РАЗВИТИЕ НА РЕГИОНИТЕ“ 2021-2027 г.</vt:lpstr>
      <vt:lpstr>Управление на сградите на закрити училища, ДГ и ЦПЛР Предизвикателства пред общините  </vt:lpstr>
      <vt:lpstr>Устойчивост на инвестициите в образователната инфраструктура</vt:lpstr>
      <vt:lpstr>   Политиката на общинската администрация за сградите   </vt:lpstr>
      <vt:lpstr>Изводи</vt:lpstr>
      <vt:lpstr>Предложения </vt:lpstr>
      <vt:lpstr>              Обобщение и въпроси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Заседание на ПКСП на НСОРБ  Нормативна рамка</dc:title>
  <dc:creator>Daniela Ushatova</dc:creator>
  <cp:lastModifiedBy>user</cp:lastModifiedBy>
  <cp:revision>238</cp:revision>
  <dcterms:created xsi:type="dcterms:W3CDTF">2020-11-16T15:48:02Z</dcterms:created>
  <dcterms:modified xsi:type="dcterms:W3CDTF">2022-09-26T08:09:22Z</dcterms:modified>
</cp:coreProperties>
</file>