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23"/>
  </p:notesMasterIdLst>
  <p:sldIdLst>
    <p:sldId id="258" r:id="rId2"/>
    <p:sldId id="315" r:id="rId3"/>
    <p:sldId id="353" r:id="rId4"/>
    <p:sldId id="334" r:id="rId5"/>
    <p:sldId id="333" r:id="rId6"/>
    <p:sldId id="354" r:id="rId7"/>
    <p:sldId id="337" r:id="rId8"/>
    <p:sldId id="357" r:id="rId9"/>
    <p:sldId id="358" r:id="rId10"/>
    <p:sldId id="339" r:id="rId11"/>
    <p:sldId id="329" r:id="rId12"/>
    <p:sldId id="355" r:id="rId13"/>
    <p:sldId id="340" r:id="rId14"/>
    <p:sldId id="320" r:id="rId15"/>
    <p:sldId id="345" r:id="rId16"/>
    <p:sldId id="359" r:id="rId17"/>
    <p:sldId id="347" r:id="rId18"/>
    <p:sldId id="346" r:id="rId19"/>
    <p:sldId id="288" r:id="rId20"/>
    <p:sldId id="343" r:id="rId21"/>
    <p:sldId id="352" r:id="rId2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34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-78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A46FE-62DB-46F7-97FF-186A17D1E61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57B2C74B-A4B8-4EF7-B07D-9A06E8A50722}">
      <dgm:prSet phldrT="[Text]" custT="1"/>
      <dgm:spPr/>
      <dgm:t>
        <a:bodyPr/>
        <a:lstStyle/>
        <a:p>
          <a:r>
            <a:rPr lang="bg-BG" sz="2200" b="1" dirty="0" smtClean="0"/>
            <a:t>Дуално обучение</a:t>
          </a:r>
          <a:endParaRPr lang="bg-BG" sz="2200" b="1" dirty="0"/>
        </a:p>
      </dgm:t>
    </dgm:pt>
    <dgm:pt modelId="{5690CB6F-D973-4548-BBE0-AC589073477B}" type="parTrans" cxnId="{C6726A1F-E40D-4CCD-90A2-1FBCA4FA376B}">
      <dgm:prSet/>
      <dgm:spPr/>
      <dgm:t>
        <a:bodyPr/>
        <a:lstStyle/>
        <a:p>
          <a:endParaRPr lang="bg-BG"/>
        </a:p>
      </dgm:t>
    </dgm:pt>
    <dgm:pt modelId="{BEA095AE-B77D-48B7-ACD4-0F3DEDCE3774}" type="sibTrans" cxnId="{C6726A1F-E40D-4CCD-90A2-1FBCA4FA376B}">
      <dgm:prSet/>
      <dgm:spPr/>
      <dgm:t>
        <a:bodyPr/>
        <a:lstStyle/>
        <a:p>
          <a:endParaRPr lang="bg-BG"/>
        </a:p>
      </dgm:t>
    </dgm:pt>
    <dgm:pt modelId="{1B5E396A-A6FE-4B62-BF58-0DF4EF1F125D}">
      <dgm:prSet phldrT="[Text]" custT="1"/>
      <dgm:spPr/>
      <dgm:t>
        <a:bodyPr/>
        <a:lstStyle/>
        <a:p>
          <a:r>
            <a:rPr lang="bg-BG" sz="2200" dirty="0" smtClean="0"/>
            <a:t>Теоретично обучение</a:t>
          </a:r>
        </a:p>
        <a:p>
          <a:r>
            <a:rPr lang="bg-BG" sz="2200" dirty="0" smtClean="0"/>
            <a:t>Професионална гимназия</a:t>
          </a:r>
          <a:endParaRPr lang="bg-BG" sz="2200" dirty="0"/>
        </a:p>
      </dgm:t>
    </dgm:pt>
    <dgm:pt modelId="{D13A6557-B513-422A-B358-229D6C38F1B4}" type="parTrans" cxnId="{74C98924-823C-4D6E-944D-128A264749E5}">
      <dgm:prSet/>
      <dgm:spPr/>
      <dgm:t>
        <a:bodyPr/>
        <a:lstStyle/>
        <a:p>
          <a:endParaRPr lang="bg-BG"/>
        </a:p>
      </dgm:t>
    </dgm:pt>
    <dgm:pt modelId="{34E6FAFE-5D65-4331-B4AE-551EA64C2182}" type="sibTrans" cxnId="{74C98924-823C-4D6E-944D-128A264749E5}">
      <dgm:prSet/>
      <dgm:spPr/>
      <dgm:t>
        <a:bodyPr/>
        <a:lstStyle/>
        <a:p>
          <a:endParaRPr lang="bg-BG"/>
        </a:p>
      </dgm:t>
    </dgm:pt>
    <dgm:pt modelId="{674B11F8-EBC2-480A-B547-EAF87B58DD5C}">
      <dgm:prSet phldrT="[Text]"/>
      <dgm:spPr/>
      <dgm:t>
        <a:bodyPr/>
        <a:lstStyle/>
        <a:p>
          <a:r>
            <a:rPr lang="bg-BG" dirty="0" smtClean="0"/>
            <a:t>Общообразователни предмети</a:t>
          </a:r>
          <a:endParaRPr lang="bg-BG" dirty="0"/>
        </a:p>
      </dgm:t>
    </dgm:pt>
    <dgm:pt modelId="{82E5C1F9-22A9-4C20-BBE8-E08E2034D840}" type="parTrans" cxnId="{F82E7244-D3C3-4C64-B4F2-A82BF85E3E3F}">
      <dgm:prSet/>
      <dgm:spPr/>
      <dgm:t>
        <a:bodyPr/>
        <a:lstStyle/>
        <a:p>
          <a:endParaRPr lang="bg-BG"/>
        </a:p>
      </dgm:t>
    </dgm:pt>
    <dgm:pt modelId="{75C26AC4-BFCD-42AE-9F49-496D1CBBE449}" type="sibTrans" cxnId="{F82E7244-D3C3-4C64-B4F2-A82BF85E3E3F}">
      <dgm:prSet/>
      <dgm:spPr/>
      <dgm:t>
        <a:bodyPr/>
        <a:lstStyle/>
        <a:p>
          <a:endParaRPr lang="bg-BG"/>
        </a:p>
      </dgm:t>
    </dgm:pt>
    <dgm:pt modelId="{23ADF81E-B99F-45C2-AA5B-57253B9A4A90}">
      <dgm:prSet phldrT="[Text]"/>
      <dgm:spPr/>
      <dgm:t>
        <a:bodyPr/>
        <a:lstStyle/>
        <a:p>
          <a:r>
            <a:rPr lang="bg-BG" dirty="0" smtClean="0"/>
            <a:t>Теория по специалността</a:t>
          </a:r>
          <a:endParaRPr lang="bg-BG" dirty="0"/>
        </a:p>
      </dgm:t>
    </dgm:pt>
    <dgm:pt modelId="{A790FC14-D426-45C9-AFA0-30E7E293799E}" type="parTrans" cxnId="{32C6AF8D-01C7-4C88-8206-698A3BF26DDD}">
      <dgm:prSet/>
      <dgm:spPr/>
      <dgm:t>
        <a:bodyPr/>
        <a:lstStyle/>
        <a:p>
          <a:endParaRPr lang="bg-BG"/>
        </a:p>
      </dgm:t>
    </dgm:pt>
    <dgm:pt modelId="{99FB6860-8C87-43EF-A1F0-B9B81771F098}" type="sibTrans" cxnId="{32C6AF8D-01C7-4C88-8206-698A3BF26DDD}">
      <dgm:prSet/>
      <dgm:spPr/>
      <dgm:t>
        <a:bodyPr/>
        <a:lstStyle/>
        <a:p>
          <a:endParaRPr lang="bg-BG"/>
        </a:p>
      </dgm:t>
    </dgm:pt>
    <dgm:pt modelId="{0D9EB999-CC93-4245-89EC-F607F8775029}">
      <dgm:prSet phldrT="[Text]" custT="1"/>
      <dgm:spPr/>
      <dgm:t>
        <a:bodyPr/>
        <a:lstStyle/>
        <a:p>
          <a:r>
            <a:rPr lang="bg-BG" sz="2200" dirty="0" smtClean="0"/>
            <a:t>Практическо обучение</a:t>
          </a:r>
        </a:p>
        <a:p>
          <a:r>
            <a:rPr lang="bg-BG" sz="2200" dirty="0" smtClean="0"/>
            <a:t>Фирма/предприятие</a:t>
          </a:r>
          <a:endParaRPr lang="bg-BG" sz="2200" dirty="0"/>
        </a:p>
      </dgm:t>
    </dgm:pt>
    <dgm:pt modelId="{521A2232-CD18-4C0F-B037-88BAFE689E87}" type="parTrans" cxnId="{96A9ACB9-711B-4A90-936D-5D7F262DE36C}">
      <dgm:prSet/>
      <dgm:spPr/>
      <dgm:t>
        <a:bodyPr/>
        <a:lstStyle/>
        <a:p>
          <a:endParaRPr lang="bg-BG"/>
        </a:p>
      </dgm:t>
    </dgm:pt>
    <dgm:pt modelId="{37487B17-DEE6-4F6C-A6B0-6E9E7D93B0E3}" type="sibTrans" cxnId="{96A9ACB9-711B-4A90-936D-5D7F262DE36C}">
      <dgm:prSet/>
      <dgm:spPr/>
      <dgm:t>
        <a:bodyPr/>
        <a:lstStyle/>
        <a:p>
          <a:endParaRPr lang="bg-BG"/>
        </a:p>
      </dgm:t>
    </dgm:pt>
    <dgm:pt modelId="{45E48003-ABC2-4F8F-BDFF-8E1036392C94}">
      <dgm:prSet phldrT="[Text]"/>
      <dgm:spPr/>
      <dgm:t>
        <a:bodyPr/>
        <a:lstStyle/>
        <a:p>
          <a:r>
            <a:rPr lang="bg-BG" dirty="0" smtClean="0"/>
            <a:t>11 клас: </a:t>
          </a:r>
          <a:br>
            <a:rPr lang="bg-BG" dirty="0" smtClean="0"/>
          </a:br>
          <a:r>
            <a:rPr lang="bg-BG" dirty="0" smtClean="0"/>
            <a:t>2 дни седмично</a:t>
          </a:r>
          <a:endParaRPr lang="bg-BG" dirty="0"/>
        </a:p>
      </dgm:t>
    </dgm:pt>
    <dgm:pt modelId="{F9D1C4A9-9135-49DC-88E4-4D2C2CBDE272}" type="parTrans" cxnId="{1915B2C8-E55F-4DCD-A8F6-DCED66E4D240}">
      <dgm:prSet/>
      <dgm:spPr/>
      <dgm:t>
        <a:bodyPr/>
        <a:lstStyle/>
        <a:p>
          <a:endParaRPr lang="bg-BG"/>
        </a:p>
      </dgm:t>
    </dgm:pt>
    <dgm:pt modelId="{F6BDD08C-0960-427B-AFCF-42127E3E9118}" type="sibTrans" cxnId="{1915B2C8-E55F-4DCD-A8F6-DCED66E4D240}">
      <dgm:prSet/>
      <dgm:spPr/>
      <dgm:t>
        <a:bodyPr/>
        <a:lstStyle/>
        <a:p>
          <a:endParaRPr lang="bg-BG"/>
        </a:p>
      </dgm:t>
    </dgm:pt>
    <dgm:pt modelId="{C8531105-7136-4181-AEDA-F5F33CBD2FDD}">
      <dgm:prSet/>
      <dgm:spPr/>
      <dgm:t>
        <a:bodyPr/>
        <a:lstStyle/>
        <a:p>
          <a:r>
            <a:rPr lang="bg-BG" dirty="0" smtClean="0"/>
            <a:t>12 клас: </a:t>
          </a:r>
          <a:br>
            <a:rPr lang="bg-BG" dirty="0" smtClean="0"/>
          </a:br>
          <a:r>
            <a:rPr lang="bg-BG" dirty="0" smtClean="0"/>
            <a:t>3 дни седмично</a:t>
          </a:r>
          <a:endParaRPr lang="bg-BG" dirty="0"/>
        </a:p>
      </dgm:t>
    </dgm:pt>
    <dgm:pt modelId="{8C93A9B6-C48C-4BA4-8907-2D52398B83F1}" type="parTrans" cxnId="{DA8BC32F-32CB-412D-A447-45EB8D2892D1}">
      <dgm:prSet/>
      <dgm:spPr/>
      <dgm:t>
        <a:bodyPr/>
        <a:lstStyle/>
        <a:p>
          <a:endParaRPr lang="bg-BG"/>
        </a:p>
      </dgm:t>
    </dgm:pt>
    <dgm:pt modelId="{C6701326-3339-4406-97F9-AEB1225CE3F4}" type="sibTrans" cxnId="{DA8BC32F-32CB-412D-A447-45EB8D2892D1}">
      <dgm:prSet/>
      <dgm:spPr/>
      <dgm:t>
        <a:bodyPr/>
        <a:lstStyle/>
        <a:p>
          <a:endParaRPr lang="bg-BG"/>
        </a:p>
      </dgm:t>
    </dgm:pt>
    <dgm:pt modelId="{FF1540B7-8993-4A65-A715-1FF6EF0DE936}" type="pres">
      <dgm:prSet presAssocID="{F5BA46FE-62DB-46F7-97FF-186A17D1E61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bg-BG"/>
        </a:p>
      </dgm:t>
    </dgm:pt>
    <dgm:pt modelId="{CF61AD86-E60E-4997-8F1D-489C440CC0D7}" type="pres">
      <dgm:prSet presAssocID="{57B2C74B-A4B8-4EF7-B07D-9A06E8A50722}" presName="vertOne" presStyleCnt="0"/>
      <dgm:spPr/>
    </dgm:pt>
    <dgm:pt modelId="{6A1456C5-829B-406B-9910-79231431C7A0}" type="pres">
      <dgm:prSet presAssocID="{57B2C74B-A4B8-4EF7-B07D-9A06E8A50722}" presName="txOne" presStyleLbl="node0" presStyleIdx="0" presStyleCnt="1" custScaleY="57975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1156B65C-C1E2-46AA-A980-5492E12D981D}" type="pres">
      <dgm:prSet presAssocID="{57B2C74B-A4B8-4EF7-B07D-9A06E8A50722}" presName="parTransOne" presStyleCnt="0"/>
      <dgm:spPr/>
    </dgm:pt>
    <dgm:pt modelId="{B1FB2EAC-E67B-46A3-B2B9-A7CC74E7E24F}" type="pres">
      <dgm:prSet presAssocID="{57B2C74B-A4B8-4EF7-B07D-9A06E8A50722}" presName="horzOne" presStyleCnt="0"/>
      <dgm:spPr/>
    </dgm:pt>
    <dgm:pt modelId="{8DEA0B3F-A854-4B19-8184-BD89E4644ED4}" type="pres">
      <dgm:prSet presAssocID="{1B5E396A-A6FE-4B62-BF58-0DF4EF1F125D}" presName="vertTwo" presStyleCnt="0"/>
      <dgm:spPr/>
    </dgm:pt>
    <dgm:pt modelId="{255FDC8B-1F9A-40E3-BE85-2ED5D54C4754}" type="pres">
      <dgm:prSet presAssocID="{1B5E396A-A6FE-4B62-BF58-0DF4EF1F125D}" presName="txTwo" presStyleLbl="node2" presStyleIdx="0" presStyleCnt="2" custScaleY="6560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E75B64A2-BC0B-4D2F-992C-7173EAC9595F}" type="pres">
      <dgm:prSet presAssocID="{1B5E396A-A6FE-4B62-BF58-0DF4EF1F125D}" presName="parTransTwo" presStyleCnt="0"/>
      <dgm:spPr/>
    </dgm:pt>
    <dgm:pt modelId="{BEF0D01F-2317-44A1-9196-F460C3B250A3}" type="pres">
      <dgm:prSet presAssocID="{1B5E396A-A6FE-4B62-BF58-0DF4EF1F125D}" presName="horzTwo" presStyleCnt="0"/>
      <dgm:spPr/>
    </dgm:pt>
    <dgm:pt modelId="{785C4199-12BD-43EC-AC14-6BAD27A77EBC}" type="pres">
      <dgm:prSet presAssocID="{674B11F8-EBC2-480A-B547-EAF87B58DD5C}" presName="vertThree" presStyleCnt="0"/>
      <dgm:spPr/>
    </dgm:pt>
    <dgm:pt modelId="{81F2C867-F0BE-4F40-9E6B-A7C0D21A19D0}" type="pres">
      <dgm:prSet presAssocID="{674B11F8-EBC2-480A-B547-EAF87B58DD5C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D5C9341-3C82-4AF9-9FA3-2BB8327D17AF}" type="pres">
      <dgm:prSet presAssocID="{674B11F8-EBC2-480A-B547-EAF87B58DD5C}" presName="horzThree" presStyleCnt="0"/>
      <dgm:spPr/>
    </dgm:pt>
    <dgm:pt modelId="{80572ADF-8309-41F5-907C-401EE543FFF0}" type="pres">
      <dgm:prSet presAssocID="{75C26AC4-BFCD-42AE-9F49-496D1CBBE449}" presName="sibSpaceThree" presStyleCnt="0"/>
      <dgm:spPr/>
    </dgm:pt>
    <dgm:pt modelId="{49EE5620-4026-4A1B-880E-429D7F597B87}" type="pres">
      <dgm:prSet presAssocID="{23ADF81E-B99F-45C2-AA5B-57253B9A4A90}" presName="vertThree" presStyleCnt="0"/>
      <dgm:spPr/>
    </dgm:pt>
    <dgm:pt modelId="{03145B61-DD5A-43AA-8783-33C5D5C6929F}" type="pres">
      <dgm:prSet presAssocID="{23ADF81E-B99F-45C2-AA5B-57253B9A4A90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B5F9509-2E12-4BAB-920D-68DBCEAE032C}" type="pres">
      <dgm:prSet presAssocID="{23ADF81E-B99F-45C2-AA5B-57253B9A4A90}" presName="horzThree" presStyleCnt="0"/>
      <dgm:spPr/>
    </dgm:pt>
    <dgm:pt modelId="{32552FF6-C170-42F9-B892-82FBF78699C6}" type="pres">
      <dgm:prSet presAssocID="{34E6FAFE-5D65-4331-B4AE-551EA64C2182}" presName="sibSpaceTwo" presStyleCnt="0"/>
      <dgm:spPr/>
    </dgm:pt>
    <dgm:pt modelId="{67FC1571-EABC-464E-AE03-793C6B456D1F}" type="pres">
      <dgm:prSet presAssocID="{0D9EB999-CC93-4245-89EC-F607F8775029}" presName="vertTwo" presStyleCnt="0"/>
      <dgm:spPr/>
    </dgm:pt>
    <dgm:pt modelId="{695584FC-144D-4A9F-A087-EB627B6C59D2}" type="pres">
      <dgm:prSet presAssocID="{0D9EB999-CC93-4245-89EC-F607F8775029}" presName="txTwo" presStyleLbl="node2" presStyleIdx="1" presStyleCnt="2" custScaleY="67730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F032E379-776F-4072-B56E-EF97130B4290}" type="pres">
      <dgm:prSet presAssocID="{0D9EB999-CC93-4245-89EC-F607F8775029}" presName="parTransTwo" presStyleCnt="0"/>
      <dgm:spPr/>
    </dgm:pt>
    <dgm:pt modelId="{821CE3DE-0C01-4989-8E13-368534A5A623}" type="pres">
      <dgm:prSet presAssocID="{0D9EB999-CC93-4245-89EC-F607F8775029}" presName="horzTwo" presStyleCnt="0"/>
      <dgm:spPr/>
    </dgm:pt>
    <dgm:pt modelId="{74703D8C-19B4-41FF-ABF5-A4B30C7A8847}" type="pres">
      <dgm:prSet presAssocID="{45E48003-ABC2-4F8F-BDFF-8E1036392C94}" presName="vertThree" presStyleCnt="0"/>
      <dgm:spPr/>
    </dgm:pt>
    <dgm:pt modelId="{5BDDD91D-7123-4572-A405-802F85C6970C}" type="pres">
      <dgm:prSet presAssocID="{45E48003-ABC2-4F8F-BDFF-8E1036392C94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55293CF0-324D-4BF6-A35F-BF9FDDBA683D}" type="pres">
      <dgm:prSet presAssocID="{45E48003-ABC2-4F8F-BDFF-8E1036392C94}" presName="horzThree" presStyleCnt="0"/>
      <dgm:spPr/>
    </dgm:pt>
    <dgm:pt modelId="{50486534-6121-4716-A355-542A7A2F8FF3}" type="pres">
      <dgm:prSet presAssocID="{F6BDD08C-0960-427B-AFCF-42127E3E9118}" presName="sibSpaceThree" presStyleCnt="0"/>
      <dgm:spPr/>
    </dgm:pt>
    <dgm:pt modelId="{48A0AD69-6827-4E94-AAED-9C4646EA7B6F}" type="pres">
      <dgm:prSet presAssocID="{C8531105-7136-4181-AEDA-F5F33CBD2FDD}" presName="vertThree" presStyleCnt="0"/>
      <dgm:spPr/>
    </dgm:pt>
    <dgm:pt modelId="{1B7B2801-0CD7-4CE4-88B4-1C66CADE7029}" type="pres">
      <dgm:prSet presAssocID="{C8531105-7136-4181-AEDA-F5F33CBD2FDD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bg-BG"/>
        </a:p>
      </dgm:t>
    </dgm:pt>
    <dgm:pt modelId="{3E67393D-D478-44CA-BA0A-62A649B77879}" type="pres">
      <dgm:prSet presAssocID="{C8531105-7136-4181-AEDA-F5F33CBD2FDD}" presName="horzThree" presStyleCnt="0"/>
      <dgm:spPr/>
    </dgm:pt>
  </dgm:ptLst>
  <dgm:cxnLst>
    <dgm:cxn modelId="{591C6206-D9CD-4AC0-85DB-E83056759298}" type="presOf" srcId="{0D9EB999-CC93-4245-89EC-F607F8775029}" destId="{695584FC-144D-4A9F-A087-EB627B6C59D2}" srcOrd="0" destOrd="0" presId="urn:microsoft.com/office/officeart/2005/8/layout/hierarchy4"/>
    <dgm:cxn modelId="{3F2D783C-69C5-4EF9-A4B2-4DDCA1575F3C}" type="presOf" srcId="{57B2C74B-A4B8-4EF7-B07D-9A06E8A50722}" destId="{6A1456C5-829B-406B-9910-79231431C7A0}" srcOrd="0" destOrd="0" presId="urn:microsoft.com/office/officeart/2005/8/layout/hierarchy4"/>
    <dgm:cxn modelId="{2C86094D-DC08-4057-8051-0F418E7741F8}" type="presOf" srcId="{1B5E396A-A6FE-4B62-BF58-0DF4EF1F125D}" destId="{255FDC8B-1F9A-40E3-BE85-2ED5D54C4754}" srcOrd="0" destOrd="0" presId="urn:microsoft.com/office/officeart/2005/8/layout/hierarchy4"/>
    <dgm:cxn modelId="{96A9ACB9-711B-4A90-936D-5D7F262DE36C}" srcId="{57B2C74B-A4B8-4EF7-B07D-9A06E8A50722}" destId="{0D9EB999-CC93-4245-89EC-F607F8775029}" srcOrd="1" destOrd="0" parTransId="{521A2232-CD18-4C0F-B037-88BAFE689E87}" sibTransId="{37487B17-DEE6-4F6C-A6B0-6E9E7D93B0E3}"/>
    <dgm:cxn modelId="{1915B2C8-E55F-4DCD-A8F6-DCED66E4D240}" srcId="{0D9EB999-CC93-4245-89EC-F607F8775029}" destId="{45E48003-ABC2-4F8F-BDFF-8E1036392C94}" srcOrd="0" destOrd="0" parTransId="{F9D1C4A9-9135-49DC-88E4-4D2C2CBDE272}" sibTransId="{F6BDD08C-0960-427B-AFCF-42127E3E9118}"/>
    <dgm:cxn modelId="{F2B6AB36-A92F-4091-9C59-16602777BBB1}" type="presOf" srcId="{F5BA46FE-62DB-46F7-97FF-186A17D1E611}" destId="{FF1540B7-8993-4A65-A715-1FF6EF0DE936}" srcOrd="0" destOrd="0" presId="urn:microsoft.com/office/officeart/2005/8/layout/hierarchy4"/>
    <dgm:cxn modelId="{32F8EE79-700B-4AF3-B428-B7BF2086A999}" type="presOf" srcId="{45E48003-ABC2-4F8F-BDFF-8E1036392C94}" destId="{5BDDD91D-7123-4572-A405-802F85C6970C}" srcOrd="0" destOrd="0" presId="urn:microsoft.com/office/officeart/2005/8/layout/hierarchy4"/>
    <dgm:cxn modelId="{F82E7244-D3C3-4C64-B4F2-A82BF85E3E3F}" srcId="{1B5E396A-A6FE-4B62-BF58-0DF4EF1F125D}" destId="{674B11F8-EBC2-480A-B547-EAF87B58DD5C}" srcOrd="0" destOrd="0" parTransId="{82E5C1F9-22A9-4C20-BBE8-E08E2034D840}" sibTransId="{75C26AC4-BFCD-42AE-9F49-496D1CBBE449}"/>
    <dgm:cxn modelId="{32C6AF8D-01C7-4C88-8206-698A3BF26DDD}" srcId="{1B5E396A-A6FE-4B62-BF58-0DF4EF1F125D}" destId="{23ADF81E-B99F-45C2-AA5B-57253B9A4A90}" srcOrd="1" destOrd="0" parTransId="{A790FC14-D426-45C9-AFA0-30E7E293799E}" sibTransId="{99FB6860-8C87-43EF-A1F0-B9B81771F098}"/>
    <dgm:cxn modelId="{74C98924-823C-4D6E-944D-128A264749E5}" srcId="{57B2C74B-A4B8-4EF7-B07D-9A06E8A50722}" destId="{1B5E396A-A6FE-4B62-BF58-0DF4EF1F125D}" srcOrd="0" destOrd="0" parTransId="{D13A6557-B513-422A-B358-229D6C38F1B4}" sibTransId="{34E6FAFE-5D65-4331-B4AE-551EA64C2182}"/>
    <dgm:cxn modelId="{DA8BC32F-32CB-412D-A447-45EB8D2892D1}" srcId="{0D9EB999-CC93-4245-89EC-F607F8775029}" destId="{C8531105-7136-4181-AEDA-F5F33CBD2FDD}" srcOrd="1" destOrd="0" parTransId="{8C93A9B6-C48C-4BA4-8907-2D52398B83F1}" sibTransId="{C6701326-3339-4406-97F9-AEB1225CE3F4}"/>
    <dgm:cxn modelId="{D70F62E0-0E30-499F-970E-D1517ED2BFB2}" type="presOf" srcId="{674B11F8-EBC2-480A-B547-EAF87B58DD5C}" destId="{81F2C867-F0BE-4F40-9E6B-A7C0D21A19D0}" srcOrd="0" destOrd="0" presId="urn:microsoft.com/office/officeart/2005/8/layout/hierarchy4"/>
    <dgm:cxn modelId="{C6726A1F-E40D-4CCD-90A2-1FBCA4FA376B}" srcId="{F5BA46FE-62DB-46F7-97FF-186A17D1E611}" destId="{57B2C74B-A4B8-4EF7-B07D-9A06E8A50722}" srcOrd="0" destOrd="0" parTransId="{5690CB6F-D973-4548-BBE0-AC589073477B}" sibTransId="{BEA095AE-B77D-48B7-ACD4-0F3DEDCE3774}"/>
    <dgm:cxn modelId="{F53F87C4-0EBB-48F3-82A4-63988C1D110F}" type="presOf" srcId="{23ADF81E-B99F-45C2-AA5B-57253B9A4A90}" destId="{03145B61-DD5A-43AA-8783-33C5D5C6929F}" srcOrd="0" destOrd="0" presId="urn:microsoft.com/office/officeart/2005/8/layout/hierarchy4"/>
    <dgm:cxn modelId="{B3C3304A-2936-4EEF-9A1E-ACC65A26D092}" type="presOf" srcId="{C8531105-7136-4181-AEDA-F5F33CBD2FDD}" destId="{1B7B2801-0CD7-4CE4-88B4-1C66CADE7029}" srcOrd="0" destOrd="0" presId="urn:microsoft.com/office/officeart/2005/8/layout/hierarchy4"/>
    <dgm:cxn modelId="{4D94943A-5826-404D-9B9D-1240D5FE312E}" type="presParOf" srcId="{FF1540B7-8993-4A65-A715-1FF6EF0DE936}" destId="{CF61AD86-E60E-4997-8F1D-489C440CC0D7}" srcOrd="0" destOrd="0" presId="urn:microsoft.com/office/officeart/2005/8/layout/hierarchy4"/>
    <dgm:cxn modelId="{04CB97AE-69E7-411E-B089-F148F60C808C}" type="presParOf" srcId="{CF61AD86-E60E-4997-8F1D-489C440CC0D7}" destId="{6A1456C5-829B-406B-9910-79231431C7A0}" srcOrd="0" destOrd="0" presId="urn:microsoft.com/office/officeart/2005/8/layout/hierarchy4"/>
    <dgm:cxn modelId="{FC1C0A54-E29A-4ADC-A21F-7B9EF38A4288}" type="presParOf" srcId="{CF61AD86-E60E-4997-8F1D-489C440CC0D7}" destId="{1156B65C-C1E2-46AA-A980-5492E12D981D}" srcOrd="1" destOrd="0" presId="urn:microsoft.com/office/officeart/2005/8/layout/hierarchy4"/>
    <dgm:cxn modelId="{BD512FFA-AE2C-4748-B666-E5CC491CA4EB}" type="presParOf" srcId="{CF61AD86-E60E-4997-8F1D-489C440CC0D7}" destId="{B1FB2EAC-E67B-46A3-B2B9-A7CC74E7E24F}" srcOrd="2" destOrd="0" presId="urn:microsoft.com/office/officeart/2005/8/layout/hierarchy4"/>
    <dgm:cxn modelId="{F0E4233D-6306-4235-AC55-9E98096D858C}" type="presParOf" srcId="{B1FB2EAC-E67B-46A3-B2B9-A7CC74E7E24F}" destId="{8DEA0B3F-A854-4B19-8184-BD89E4644ED4}" srcOrd="0" destOrd="0" presId="urn:microsoft.com/office/officeart/2005/8/layout/hierarchy4"/>
    <dgm:cxn modelId="{3D5740C1-D4A0-48DE-9F66-6178807D18CC}" type="presParOf" srcId="{8DEA0B3F-A854-4B19-8184-BD89E4644ED4}" destId="{255FDC8B-1F9A-40E3-BE85-2ED5D54C4754}" srcOrd="0" destOrd="0" presId="urn:microsoft.com/office/officeart/2005/8/layout/hierarchy4"/>
    <dgm:cxn modelId="{92B1B69E-978F-47DE-9230-5E26CE024303}" type="presParOf" srcId="{8DEA0B3F-A854-4B19-8184-BD89E4644ED4}" destId="{E75B64A2-BC0B-4D2F-992C-7173EAC9595F}" srcOrd="1" destOrd="0" presId="urn:microsoft.com/office/officeart/2005/8/layout/hierarchy4"/>
    <dgm:cxn modelId="{C0C212CA-9021-491D-A6AE-9D16D35BC73D}" type="presParOf" srcId="{8DEA0B3F-A854-4B19-8184-BD89E4644ED4}" destId="{BEF0D01F-2317-44A1-9196-F460C3B250A3}" srcOrd="2" destOrd="0" presId="urn:microsoft.com/office/officeart/2005/8/layout/hierarchy4"/>
    <dgm:cxn modelId="{98833BC0-B40A-48DF-86CE-7CA4122EAC30}" type="presParOf" srcId="{BEF0D01F-2317-44A1-9196-F460C3B250A3}" destId="{785C4199-12BD-43EC-AC14-6BAD27A77EBC}" srcOrd="0" destOrd="0" presId="urn:microsoft.com/office/officeart/2005/8/layout/hierarchy4"/>
    <dgm:cxn modelId="{A2CFCE17-4872-40EC-8DF3-EC391965AE25}" type="presParOf" srcId="{785C4199-12BD-43EC-AC14-6BAD27A77EBC}" destId="{81F2C867-F0BE-4F40-9E6B-A7C0D21A19D0}" srcOrd="0" destOrd="0" presId="urn:microsoft.com/office/officeart/2005/8/layout/hierarchy4"/>
    <dgm:cxn modelId="{F4D95FA1-3437-41F8-B108-86D839BD65C4}" type="presParOf" srcId="{785C4199-12BD-43EC-AC14-6BAD27A77EBC}" destId="{5D5C9341-3C82-4AF9-9FA3-2BB8327D17AF}" srcOrd="1" destOrd="0" presId="urn:microsoft.com/office/officeart/2005/8/layout/hierarchy4"/>
    <dgm:cxn modelId="{B3721EFB-CBA6-49B4-B275-9237968F1302}" type="presParOf" srcId="{BEF0D01F-2317-44A1-9196-F460C3B250A3}" destId="{80572ADF-8309-41F5-907C-401EE543FFF0}" srcOrd="1" destOrd="0" presId="urn:microsoft.com/office/officeart/2005/8/layout/hierarchy4"/>
    <dgm:cxn modelId="{DC5F9B02-CD75-43C9-B65E-676D0D74AC49}" type="presParOf" srcId="{BEF0D01F-2317-44A1-9196-F460C3B250A3}" destId="{49EE5620-4026-4A1B-880E-429D7F597B87}" srcOrd="2" destOrd="0" presId="urn:microsoft.com/office/officeart/2005/8/layout/hierarchy4"/>
    <dgm:cxn modelId="{DDE2AD19-6913-4383-9F4F-E6FC06AB9C6E}" type="presParOf" srcId="{49EE5620-4026-4A1B-880E-429D7F597B87}" destId="{03145B61-DD5A-43AA-8783-33C5D5C6929F}" srcOrd="0" destOrd="0" presId="urn:microsoft.com/office/officeart/2005/8/layout/hierarchy4"/>
    <dgm:cxn modelId="{B1BEF551-07A2-4970-85CA-19D6B2BCE5F8}" type="presParOf" srcId="{49EE5620-4026-4A1B-880E-429D7F597B87}" destId="{5B5F9509-2E12-4BAB-920D-68DBCEAE032C}" srcOrd="1" destOrd="0" presId="urn:microsoft.com/office/officeart/2005/8/layout/hierarchy4"/>
    <dgm:cxn modelId="{9C9DD957-AA0C-46D6-A59E-7BEA2DC12BDE}" type="presParOf" srcId="{B1FB2EAC-E67B-46A3-B2B9-A7CC74E7E24F}" destId="{32552FF6-C170-42F9-B892-82FBF78699C6}" srcOrd="1" destOrd="0" presId="urn:microsoft.com/office/officeart/2005/8/layout/hierarchy4"/>
    <dgm:cxn modelId="{523F9E7A-706C-497B-8991-8B6530876364}" type="presParOf" srcId="{B1FB2EAC-E67B-46A3-B2B9-A7CC74E7E24F}" destId="{67FC1571-EABC-464E-AE03-793C6B456D1F}" srcOrd="2" destOrd="0" presId="urn:microsoft.com/office/officeart/2005/8/layout/hierarchy4"/>
    <dgm:cxn modelId="{6E6BF154-C128-4C4E-8315-023FD81A8659}" type="presParOf" srcId="{67FC1571-EABC-464E-AE03-793C6B456D1F}" destId="{695584FC-144D-4A9F-A087-EB627B6C59D2}" srcOrd="0" destOrd="0" presId="urn:microsoft.com/office/officeart/2005/8/layout/hierarchy4"/>
    <dgm:cxn modelId="{41B03506-CF5A-43CD-8724-6DC6767B33F8}" type="presParOf" srcId="{67FC1571-EABC-464E-AE03-793C6B456D1F}" destId="{F032E379-776F-4072-B56E-EF97130B4290}" srcOrd="1" destOrd="0" presId="urn:microsoft.com/office/officeart/2005/8/layout/hierarchy4"/>
    <dgm:cxn modelId="{B63E73E3-EFCF-4158-A625-08B23024E889}" type="presParOf" srcId="{67FC1571-EABC-464E-AE03-793C6B456D1F}" destId="{821CE3DE-0C01-4989-8E13-368534A5A623}" srcOrd="2" destOrd="0" presId="urn:microsoft.com/office/officeart/2005/8/layout/hierarchy4"/>
    <dgm:cxn modelId="{E58D9ED7-2E99-402B-88FA-B12F55020D73}" type="presParOf" srcId="{821CE3DE-0C01-4989-8E13-368534A5A623}" destId="{74703D8C-19B4-41FF-ABF5-A4B30C7A8847}" srcOrd="0" destOrd="0" presId="urn:microsoft.com/office/officeart/2005/8/layout/hierarchy4"/>
    <dgm:cxn modelId="{2B596EAA-C537-45AF-B15D-0A5E1FD09159}" type="presParOf" srcId="{74703D8C-19B4-41FF-ABF5-A4B30C7A8847}" destId="{5BDDD91D-7123-4572-A405-802F85C6970C}" srcOrd="0" destOrd="0" presId="urn:microsoft.com/office/officeart/2005/8/layout/hierarchy4"/>
    <dgm:cxn modelId="{C00E0C99-D136-46E8-B1E0-D28B18482743}" type="presParOf" srcId="{74703D8C-19B4-41FF-ABF5-A4B30C7A8847}" destId="{55293CF0-324D-4BF6-A35F-BF9FDDBA683D}" srcOrd="1" destOrd="0" presId="urn:microsoft.com/office/officeart/2005/8/layout/hierarchy4"/>
    <dgm:cxn modelId="{92B26D4F-2B82-4663-B624-755057CDA157}" type="presParOf" srcId="{821CE3DE-0C01-4989-8E13-368534A5A623}" destId="{50486534-6121-4716-A355-542A7A2F8FF3}" srcOrd="1" destOrd="0" presId="urn:microsoft.com/office/officeart/2005/8/layout/hierarchy4"/>
    <dgm:cxn modelId="{F1ABCDB2-BAA7-4090-B4CD-DDF02B563333}" type="presParOf" srcId="{821CE3DE-0C01-4989-8E13-368534A5A623}" destId="{48A0AD69-6827-4E94-AAED-9C4646EA7B6F}" srcOrd="2" destOrd="0" presId="urn:microsoft.com/office/officeart/2005/8/layout/hierarchy4"/>
    <dgm:cxn modelId="{925FB7E8-028D-4B2B-85ED-2AC2743032C5}" type="presParOf" srcId="{48A0AD69-6827-4E94-AAED-9C4646EA7B6F}" destId="{1B7B2801-0CD7-4CE4-88B4-1C66CADE7029}" srcOrd="0" destOrd="0" presId="urn:microsoft.com/office/officeart/2005/8/layout/hierarchy4"/>
    <dgm:cxn modelId="{BF83E9B4-987C-40F6-801E-4CBC3E688121}" type="presParOf" srcId="{48A0AD69-6827-4E94-AAED-9C4646EA7B6F}" destId="{3E67393D-D478-44CA-BA0A-62A649B7787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456C5-829B-406B-9910-79231431C7A0}">
      <dsp:nvSpPr>
        <dsp:cNvPr id="0" name=""/>
        <dsp:cNvSpPr/>
      </dsp:nvSpPr>
      <dsp:spPr>
        <a:xfrm>
          <a:off x="3802" y="528"/>
          <a:ext cx="10293389" cy="1271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b="1" kern="1200" dirty="0" smtClean="0"/>
            <a:t>Дуално обучение</a:t>
          </a:r>
          <a:endParaRPr lang="bg-BG" sz="2200" b="1" kern="1200" dirty="0"/>
        </a:p>
      </dsp:txBody>
      <dsp:txXfrm>
        <a:off x="41047" y="37773"/>
        <a:ext cx="10218899" cy="1197131"/>
      </dsp:txXfrm>
    </dsp:sp>
    <dsp:sp modelId="{255FDC8B-1F9A-40E3-BE85-2ED5D54C4754}">
      <dsp:nvSpPr>
        <dsp:cNvPr id="0" name=""/>
        <dsp:cNvSpPr/>
      </dsp:nvSpPr>
      <dsp:spPr>
        <a:xfrm>
          <a:off x="13849" y="1505652"/>
          <a:ext cx="5033126" cy="14388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Теоретично обучение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Професионална гимназия</a:t>
          </a:r>
          <a:endParaRPr lang="bg-BG" sz="2200" kern="1200" dirty="0"/>
        </a:p>
      </dsp:txBody>
      <dsp:txXfrm>
        <a:off x="55992" y="1547795"/>
        <a:ext cx="4948840" cy="1354581"/>
      </dsp:txXfrm>
    </dsp:sp>
    <dsp:sp modelId="{81F2C867-F0BE-4F40-9E6B-A7C0D21A19D0}">
      <dsp:nvSpPr>
        <dsp:cNvPr id="0" name=""/>
        <dsp:cNvSpPr/>
      </dsp:nvSpPr>
      <dsp:spPr>
        <a:xfrm>
          <a:off x="13849" y="3178023"/>
          <a:ext cx="2464802" cy="219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Общообразователни предмети</a:t>
          </a:r>
          <a:endParaRPr lang="bg-BG" sz="1900" kern="1200" dirty="0"/>
        </a:p>
      </dsp:txBody>
      <dsp:txXfrm>
        <a:off x="78091" y="3242265"/>
        <a:ext cx="2336318" cy="2064911"/>
      </dsp:txXfrm>
    </dsp:sp>
    <dsp:sp modelId="{03145B61-DD5A-43AA-8783-33C5D5C6929F}">
      <dsp:nvSpPr>
        <dsp:cNvPr id="0" name=""/>
        <dsp:cNvSpPr/>
      </dsp:nvSpPr>
      <dsp:spPr>
        <a:xfrm>
          <a:off x="2582173" y="3178023"/>
          <a:ext cx="2464802" cy="219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Теория по специалността</a:t>
          </a:r>
          <a:endParaRPr lang="bg-BG" sz="1900" kern="1200" dirty="0"/>
        </a:p>
      </dsp:txBody>
      <dsp:txXfrm>
        <a:off x="2646415" y="3242265"/>
        <a:ext cx="2336318" cy="2064911"/>
      </dsp:txXfrm>
    </dsp:sp>
    <dsp:sp modelId="{695584FC-144D-4A9F-A087-EB627B6C59D2}">
      <dsp:nvSpPr>
        <dsp:cNvPr id="0" name=""/>
        <dsp:cNvSpPr/>
      </dsp:nvSpPr>
      <dsp:spPr>
        <a:xfrm>
          <a:off x="5254019" y="1505652"/>
          <a:ext cx="5033126" cy="1485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Практическо обучение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200" kern="1200" dirty="0" smtClean="0"/>
            <a:t>Фирма/предприятие</a:t>
          </a:r>
          <a:endParaRPr lang="bg-BG" sz="2200" kern="1200" dirty="0"/>
        </a:p>
      </dsp:txBody>
      <dsp:txXfrm>
        <a:off x="5297530" y="1549163"/>
        <a:ext cx="4946104" cy="1398565"/>
      </dsp:txXfrm>
    </dsp:sp>
    <dsp:sp modelId="{5BDDD91D-7123-4572-A405-802F85C6970C}">
      <dsp:nvSpPr>
        <dsp:cNvPr id="0" name=""/>
        <dsp:cNvSpPr/>
      </dsp:nvSpPr>
      <dsp:spPr>
        <a:xfrm>
          <a:off x="5254019" y="3224742"/>
          <a:ext cx="2464802" cy="219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11 клас: </a:t>
          </a:r>
          <a:br>
            <a:rPr lang="bg-BG" sz="1900" kern="1200" dirty="0" smtClean="0"/>
          </a:br>
          <a:r>
            <a:rPr lang="bg-BG" sz="1900" kern="1200" dirty="0" smtClean="0"/>
            <a:t>2 дни седмично</a:t>
          </a:r>
          <a:endParaRPr lang="bg-BG" sz="1900" kern="1200" dirty="0"/>
        </a:p>
      </dsp:txBody>
      <dsp:txXfrm>
        <a:off x="5318261" y="3288984"/>
        <a:ext cx="2336318" cy="2064911"/>
      </dsp:txXfrm>
    </dsp:sp>
    <dsp:sp modelId="{1B7B2801-0CD7-4CE4-88B4-1C66CADE7029}">
      <dsp:nvSpPr>
        <dsp:cNvPr id="0" name=""/>
        <dsp:cNvSpPr/>
      </dsp:nvSpPr>
      <dsp:spPr>
        <a:xfrm>
          <a:off x="7822343" y="3224742"/>
          <a:ext cx="2464802" cy="219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12 клас: </a:t>
          </a:r>
          <a:br>
            <a:rPr lang="bg-BG" sz="1900" kern="1200" dirty="0" smtClean="0"/>
          </a:br>
          <a:r>
            <a:rPr lang="bg-BG" sz="1900" kern="1200" dirty="0" smtClean="0"/>
            <a:t>3 дни седмично</a:t>
          </a:r>
          <a:endParaRPr lang="bg-BG" sz="1900" kern="1200" dirty="0"/>
        </a:p>
      </dsp:txBody>
      <dsp:txXfrm>
        <a:off x="7886585" y="3288984"/>
        <a:ext cx="2336318" cy="2064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80856-6E22-4FDC-99B7-6D4E43221A2E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1B64-353F-44BA-9596-15D7FDAADC5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pPr/>
              <a:t>26.9.2022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Обучителен модул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Ефективно общинско образование</a:t>
            </a:r>
            <a:endParaRPr lang="es-ES_tradnl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Тема</a:t>
            </a:r>
            <a:r>
              <a:rPr lang="bg-BG" sz="2600" b="1" dirty="0" smtClean="0">
                <a:solidFill>
                  <a:schemeClr val="accent1">
                    <a:lumMod val="75000"/>
                  </a:schemeClr>
                </a:solidFill>
              </a:rPr>
              <a:t> 5: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Подобряване качеството на професионалното образование: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роля на общината. Критерии за определяне на обучителните програми.  Професионално ориентиране, засилване на връзката с бизнеса. </a:t>
            </a:r>
            <a:b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Дуално образование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bg-BG" sz="2600" dirty="0" smtClean="0">
                <a:solidFill>
                  <a:srgbClr val="FF0000"/>
                </a:solidFill>
              </a:rPr>
              <a:t>актуализация 2022 г.)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600" dirty="0">
                <a:solidFill>
                  <a:schemeClr val="accent1">
                    <a:lumMod val="75000"/>
                  </a:schemeClr>
                </a:solidFill>
              </a:rPr>
            </a:br>
            <a:endParaRPr lang="bg-BG" sz="26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200" i="1" dirty="0" smtClean="0">
                <a:solidFill>
                  <a:srgbClr val="549E39"/>
                </a:solidFill>
              </a:rPr>
              <a:t>Този документ е създаден съгласно Административен договор №  BG05SFOP001-2.015-0001-C01, проект „Повишаване на знанията, уменията и квалификацията на общинските служители“ за предоставяне на безвъзмездна финансова помощ по Оперативна програма „Добро управление“, съфинансирана от Европейския съюз чрез Европейския социален фонд.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bg-BG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bg-BG" sz="1100" i="1" dirty="0" smtClean="0">
                <a:solidFill>
                  <a:srgbClr val="549E39"/>
                </a:solidFill>
              </a:rPr>
              <a:t> </a:t>
            </a: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bg-BG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1E977C5-2B0F-4F9B-9CB3-A767B798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95350" y="495300"/>
            <a:ext cx="10591800" cy="8191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3000" dirty="0" smtClean="0">
                <a:solidFill>
                  <a:schemeClr val="accent1"/>
                </a:solidFill>
                <a:ea typeface="+mj-ea"/>
                <a:cs typeface="+mj-cs"/>
              </a:rPr>
              <a:t>Роля на общините в ПОО  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159" y="1101012"/>
            <a:ext cx="1084217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chemeClr val="accent1"/>
                </a:solidFill>
              </a:rPr>
              <a:t>Общините участват в процеса на:  </a:t>
            </a:r>
          </a:p>
          <a:p>
            <a:pPr marL="541338" lvl="0" indent="-3540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</a:rPr>
              <a:t>Откриване, преобразуване, промяна и закриване на общинските професионални гимназии и професионални колежи, както и при назначаването на директори на общинските професионални колежи</a:t>
            </a:r>
          </a:p>
          <a:p>
            <a:pPr marL="541338" lvl="0" indent="-3540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</a:rPr>
              <a:t>Разпределянето на утвърдените финансови средства за ПОО и ориентиране и контрола върху тяхното използване </a:t>
            </a:r>
          </a:p>
          <a:p>
            <a:pPr marL="541338" lvl="0" indent="-3540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</a:rPr>
              <a:t>Развитието на материално-техническата база на училищата, общинските професионални колежи, ЦПО и Центровете за информация и професионално ориентиране чрез финансови средства от общинските бюджети</a:t>
            </a:r>
          </a:p>
          <a:p>
            <a:pPr marL="541338" indent="-3540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</a:rPr>
              <a:t>Определянето на държавния план-прием в училищата</a:t>
            </a:r>
          </a:p>
          <a:p>
            <a:pPr marL="541338" lvl="0" indent="-354013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accent1"/>
                </a:solidFill>
              </a:rPr>
              <a:t>Професионалното ориентиране на ученици</a:t>
            </a:r>
          </a:p>
        </p:txBody>
      </p:sp>
    </p:spTree>
    <p:extLst>
      <p:ext uri="{BB962C8B-B14F-4D97-AF65-F5344CB8AC3E}">
        <p14:creationId xmlns:p14="http://schemas.microsoft.com/office/powerpoint/2010/main" xmlns="" val="397426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788" y="609600"/>
            <a:ext cx="11064162" cy="678024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Роля на общините в ПОО: дискусия</a:t>
            </a:r>
            <a:endParaRPr lang="bg-BG" sz="3000" dirty="0">
              <a:latin typeface="+mn-lt"/>
            </a:endParaRPr>
          </a:p>
        </p:txBody>
      </p:sp>
      <p:pic>
        <p:nvPicPr>
          <p:cNvPr id="14338" name="Picture 2" descr="Дискусия на тема „Хуманизмът като гледна точка и начин на живот“ провеждат  във Варна - Нови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69742" y="1799312"/>
            <a:ext cx="5810250" cy="3267075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93576" y="1679510"/>
            <a:ext cx="4830146" cy="4422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ts val="1000"/>
              </a:spcBef>
            </a:pPr>
            <a:r>
              <a:rPr lang="bg-BG" sz="2200" i="1" dirty="0" smtClean="0">
                <a:solidFill>
                  <a:schemeClr val="accent1"/>
                </a:solidFill>
                <a:ea typeface="+mj-ea"/>
                <a:cs typeface="+mj-cs"/>
              </a:rPr>
              <a:t>Необходима ли е по-голяма самостоятелност на общините в управлението на ПОО?</a:t>
            </a:r>
          </a:p>
          <a:p>
            <a:pPr lvl="0">
              <a:spcBef>
                <a:spcPts val="1000"/>
              </a:spcBef>
            </a:pPr>
            <a:endParaRPr lang="bg-BG" sz="2200" i="1" dirty="0" smtClean="0">
              <a:solidFill>
                <a:schemeClr val="accent1"/>
              </a:solidFill>
              <a:ea typeface="+mj-ea"/>
              <a:cs typeface="+mj-cs"/>
            </a:endParaRPr>
          </a:p>
          <a:p>
            <a:pPr>
              <a:spcBef>
                <a:spcPts val="1000"/>
              </a:spcBef>
            </a:pPr>
            <a:r>
              <a:rPr lang="bg-BG" sz="2200" i="1" dirty="0" smtClean="0">
                <a:solidFill>
                  <a:schemeClr val="accent1"/>
                </a:solidFill>
                <a:ea typeface="+mj-ea"/>
                <a:cs typeface="+mj-cs"/>
              </a:rPr>
              <a:t>Какво може да предприемат общините за повишаване на привлекателноста на ПОО? 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2200" b="0" i="1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3000" b="0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1050" y="405884"/>
            <a:ext cx="10477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ПОО </a:t>
            </a:r>
            <a:r>
              <a:rPr lang="bg-BG" sz="3000" dirty="0" smtClean="0">
                <a:solidFill>
                  <a:srgbClr val="FF0000"/>
                </a:solidFill>
                <a:ea typeface="+mj-ea"/>
                <a:cs typeface="+mj-cs"/>
              </a:rPr>
              <a:t>в България: актуално състояние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476251"/>
            <a:ext cx="10991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457200"/>
            <a:endParaRPr lang="en-US" sz="2400" dirty="0" smtClean="0">
              <a:solidFill>
                <a:schemeClr val="accent1"/>
              </a:solidFill>
            </a:endParaRPr>
          </a:p>
          <a:p>
            <a:pPr marL="457200" indent="-457200"/>
            <a:endParaRPr lang="bg-BG" sz="2400" dirty="0" smtClean="0">
              <a:solidFill>
                <a:schemeClr val="accent1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04850" y="1200150"/>
            <a:ext cx="10858500" cy="5305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1950" indent="-361950" algn="just" fontAlgn="base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Утвърдени условия и ред за допълнително финансиране за издръжка на паралелки за придобиване на квалификация по защитени специалности от професии (2018 г.) </a:t>
            </a:r>
          </a:p>
          <a:p>
            <a:pPr marL="361950" lvl="0" indent="-361950" algn="just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Ежегодна актуализация на Списъците със защитените от държавата специалности</a:t>
            </a:r>
            <a:endParaRPr lang="bg-BG" sz="2200" dirty="0" smtClean="0">
              <a:cs typeface="Arial" pitchFamily="34" charset="0"/>
            </a:endParaRPr>
          </a:p>
          <a:p>
            <a:pPr marL="361950" lvl="0" indent="-361950" algn="just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Мерки за осигуряване на кадри за приоритетни за регионалното развитие на икономиката области </a:t>
            </a:r>
            <a:endParaRPr lang="bg-BG" sz="2200" dirty="0" smtClean="0">
              <a:cs typeface="Arial" pitchFamily="34" charset="0"/>
            </a:endParaRPr>
          </a:p>
          <a:p>
            <a:pPr marL="361950" lvl="0" indent="-361950" algn="just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Увеличени стипендии за обучение в защитените специалности и в дуално обучение</a:t>
            </a:r>
          </a:p>
          <a:p>
            <a:pPr marL="361950" lvl="0" indent="-361950" algn="just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Програма за обучение на наставници за придобиване на основни педагогически и психологически знания и умения за осъществяване на обучение чрез работа</a:t>
            </a:r>
            <a:endParaRPr lang="bg-BG" sz="2200" dirty="0" smtClean="0">
              <a:cs typeface="Arial" pitchFamily="34" charset="0"/>
            </a:endParaRPr>
          </a:p>
          <a:p>
            <a:pPr marL="361950" lvl="0" indent="-361950" algn="just" eaLnBrk="0" fontAlgn="base" hangingPunct="0">
              <a:lnSpc>
                <a:spcPct val="110000"/>
              </a:lnSpc>
              <a:spcBef>
                <a:spcPts val="200"/>
              </a:spcBef>
              <a:spcAft>
                <a:spcPts val="800"/>
              </a:spcAft>
              <a:buFont typeface="Arial" pitchFamily="34" charset="0"/>
              <a:buChar char="•"/>
            </a:pPr>
            <a:r>
              <a:rPr lang="bg-BG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Партньорства между училища и работодатели за дуално обучение </a:t>
            </a:r>
            <a:endParaRPr lang="bg-BG" sz="2200" dirty="0" smtClean="0">
              <a:cs typeface="Arial" pitchFamily="34" charset="0"/>
            </a:endParaRPr>
          </a:p>
          <a:p>
            <a:pPr marL="361950" lvl="0" indent="-361950" algn="just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endParaRPr lang="bg-BG" sz="22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marL="361950" lvl="0" indent="-36195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bg-BG" sz="2200" i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2020/21 уч. г. - учениците в професионални паралелки са 57% от</a:t>
            </a:r>
            <a:r>
              <a:rPr kumimoji="0" lang="bg-BG" sz="2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 приема в 8-ми кл.</a:t>
            </a:r>
          </a:p>
          <a:p>
            <a:pPr lv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bg-BG" sz="2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(5% повече от 2019/20 г.)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361950"/>
            <a:ext cx="9875520" cy="533400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Решаване на казус</a:t>
            </a:r>
          </a:p>
        </p:txBody>
      </p:sp>
      <p:pic>
        <p:nvPicPr>
          <p:cNvPr id="36866" name="Picture 2" descr="Ценно! Решаване на казус във връзка с конкретна комуникативна задача.  Български език 11. кла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88216">
            <a:off x="8415722" y="3994310"/>
            <a:ext cx="3168848" cy="1782477"/>
          </a:xfrm>
          <a:prstGeom prst="rect">
            <a:avLst/>
          </a:prstGeom>
          <a:noFill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14350" y="933450"/>
            <a:ext cx="7543800" cy="5062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??" charset="-128"/>
                <a:cs typeface="Times New Roman" pitchFamily="18" charset="0"/>
              </a:rPr>
              <a:t>„</a:t>
            </a:r>
            <a:r>
              <a:rPr kumimoji="0" lang="bg-BG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Метал Технолоджи” е една от най-големите компании в машиностроителната индустрия. Фирмата произвежда големи метални структури за промишлеността, метални части за машини и големи метални конструкции. </a:t>
            </a:r>
            <a:endParaRPr kumimoji="0" lang="bg-BG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В последните години фирмата изпитва постоянен дефицит за техници и оператори със средно образование, преди всичко стругари, фрезисти и шлосери. </a:t>
            </a:r>
            <a:endParaRPr kumimoji="0" lang="bg-BG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В града има професионална гимназия.</a:t>
            </a:r>
            <a:r>
              <a:rPr kumimoji="0" lang="bg-BG" sz="19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 </a:t>
            </a:r>
            <a:r>
              <a:rPr kumimoji="0" lang="bg-BG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Последният випуск от стругаро-фрезисти и шлосери обаче е завършил преди 3 години, след което специалността е закрита, поради липса на интерес от страна на младите хора, които смятат, че работата е тежка и непрестижна. 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sz="1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MS ??" charset="-128"/>
                <a:cs typeface="Times New Roman" pitchFamily="18" charset="0"/>
              </a:rPr>
              <a:t>Шефът на „Метал Технолоджи” се обръща към кмета на общината с молба за решение. </a:t>
            </a:r>
            <a:endParaRPr kumimoji="0" lang="es-ES_tradnl" sz="19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MS ??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1900" i="1" dirty="0" smtClean="0">
              <a:ea typeface="MS ??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sz="1900" i="1" dirty="0" smtClean="0">
                <a:ea typeface="MS ??" charset="-128"/>
                <a:cs typeface="Times New Roman" pitchFamily="18" charset="0"/>
              </a:rPr>
              <a:t>Какви решения ще предложите?</a:t>
            </a:r>
            <a:endParaRPr kumimoji="0" lang="bg-BG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76250" y="495300"/>
            <a:ext cx="11258550" cy="8191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3000" dirty="0" smtClean="0">
                <a:solidFill>
                  <a:schemeClr val="accent1"/>
                </a:solidFill>
                <a:ea typeface="+mj-ea"/>
                <a:cs typeface="+mj-cs"/>
              </a:rPr>
              <a:t>Дуално образование</a:t>
            </a:r>
          </a:p>
        </p:txBody>
      </p:sp>
      <p:sp>
        <p:nvSpPr>
          <p:cNvPr id="5" name="Rectangle 4"/>
          <p:cNvSpPr/>
          <p:nvPr/>
        </p:nvSpPr>
        <p:spPr>
          <a:xfrm>
            <a:off x="727787" y="1343608"/>
            <a:ext cx="1069288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bg-BG" sz="2200" b="1" dirty="0" smtClean="0">
                <a:solidFill>
                  <a:schemeClr val="accent1"/>
                </a:solidFill>
              </a:rPr>
              <a:t>Нормативна уредба:</a:t>
            </a:r>
          </a:p>
          <a:p>
            <a:pPr>
              <a:spcBef>
                <a:spcPts val="1200"/>
              </a:spcBef>
            </a:pPr>
            <a:r>
              <a:rPr lang="bg-BG" sz="2200" dirty="0" smtClean="0">
                <a:solidFill>
                  <a:schemeClr val="accent1"/>
                </a:solidFill>
              </a:rPr>
              <a:t>ЗПУО, ЗПОО, КТ, Наредба за условията и реда за провеждане на обучение чрез работа /дуална система на обучение;  Програма за обучение на наставници</a:t>
            </a:r>
          </a:p>
          <a:p>
            <a:pPr>
              <a:spcBef>
                <a:spcPts val="1200"/>
              </a:spcBef>
            </a:pPr>
            <a:r>
              <a:rPr lang="bg-BG" sz="2200" b="1" dirty="0" smtClean="0">
                <a:solidFill>
                  <a:schemeClr val="accent1"/>
                </a:solidFill>
              </a:rPr>
              <a:t>Определение: </a:t>
            </a:r>
          </a:p>
          <a:p>
            <a:pPr marL="447675" indent="-260350">
              <a:spcBef>
                <a:spcPts val="1200"/>
              </a:spcBef>
              <a:buFont typeface="Arial" pitchFamily="34" charset="0"/>
              <a:buChar char="•"/>
            </a:pPr>
            <a:r>
              <a:rPr lang="bg-BG" sz="2200" dirty="0" smtClean="0">
                <a:solidFill>
                  <a:schemeClr val="accent1"/>
                </a:solidFill>
              </a:rPr>
              <a:t>Форма на партньорство между професионално училище, професионална гимназия, професионален колеж или ЦПО и един или няколко работодатели</a:t>
            </a:r>
          </a:p>
          <a:p>
            <a:pPr marL="447675" indent="-260350">
              <a:spcBef>
                <a:spcPts val="1200"/>
              </a:spcBef>
              <a:buFont typeface="Arial" pitchFamily="34" charset="0"/>
              <a:buChar char="•"/>
            </a:pPr>
            <a:r>
              <a:rPr lang="bg-BG" sz="2200" dirty="0" smtClean="0">
                <a:solidFill>
                  <a:schemeClr val="accent1"/>
                </a:solidFill>
              </a:rPr>
              <a:t>Включва практическо обучение в реална работна среда и обучение в професионално училище, професионална гимназия, професионален колеж или ЦПО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989045" y="719666"/>
          <a:ext cx="1030099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76250" y="495300"/>
            <a:ext cx="4991100" cy="58483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3000" b="1" dirty="0" smtClean="0">
                <a:solidFill>
                  <a:srgbClr val="FF0000"/>
                </a:solidFill>
                <a:ea typeface="+mj-ea"/>
                <a:cs typeface="+mj-cs"/>
              </a:rPr>
              <a:t>Работа в групи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ru-RU" sz="3000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ru-RU" sz="2400" b="1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ru-RU" sz="2400" b="1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2400" b="1" dirty="0" smtClean="0">
                <a:solidFill>
                  <a:srgbClr val="FF0000"/>
                </a:solidFill>
                <a:ea typeface="+mj-ea"/>
                <a:cs typeface="+mj-cs"/>
              </a:rPr>
              <a:t>Първа група: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2400" dirty="0" smtClean="0">
                <a:solidFill>
                  <a:srgbClr val="FF0000"/>
                </a:solidFill>
                <a:ea typeface="+mj-ea"/>
                <a:cs typeface="+mj-cs"/>
              </a:rPr>
              <a:t>Какви са ползите за бизнеса от дуалното образование?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ru-RU" sz="2400" dirty="0" smtClean="0">
              <a:solidFill>
                <a:srgbClr val="FF0000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2400" b="1" dirty="0" smtClean="0">
                <a:solidFill>
                  <a:srgbClr val="FF0000"/>
                </a:solidFill>
                <a:ea typeface="+mj-ea"/>
                <a:cs typeface="+mj-cs"/>
              </a:rPr>
              <a:t>Втора група: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ru-RU" sz="2400" dirty="0" smtClean="0">
                <a:solidFill>
                  <a:srgbClr val="FF0000"/>
                </a:solidFill>
                <a:ea typeface="+mj-ea"/>
                <a:cs typeface="+mj-cs"/>
              </a:rPr>
              <a:t>Какви са ползите за учениците от дуалното образование?</a:t>
            </a:r>
          </a:p>
        </p:txBody>
      </p:sp>
      <p:pic>
        <p:nvPicPr>
          <p:cNvPr id="1026" name="Picture 2" descr="Кратък курс за работа с групова динамика 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125237">
            <a:off x="5299075" y="1935162"/>
            <a:ext cx="6096000" cy="3200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453" y="460310"/>
            <a:ext cx="9875520" cy="845976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Дуално обучение: ползи за ученика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7725" y="1567544"/>
            <a:ext cx="10109719" cy="4534676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Получава образование в училище</a:t>
            </a:r>
          </a:p>
          <a:p>
            <a:r>
              <a:rPr lang="bg-BG" dirty="0" smtClean="0"/>
              <a:t>Придобива трудов стаж във фирма</a:t>
            </a:r>
          </a:p>
          <a:p>
            <a:r>
              <a:rPr lang="bg-BG" dirty="0" smtClean="0"/>
              <a:t>Получава стипендия/.заплата/осигуровки</a:t>
            </a:r>
          </a:p>
          <a:p>
            <a:r>
              <a:rPr lang="bg-BG" dirty="0" smtClean="0"/>
              <a:t>Придобива трудови навици и социални умения</a:t>
            </a:r>
          </a:p>
          <a:p>
            <a:r>
              <a:rPr lang="bg-BG" dirty="0" smtClean="0"/>
              <a:t>Поставя начало на бъдещата си кариера</a:t>
            </a:r>
          </a:p>
          <a:p>
            <a:pPr>
              <a:buNone/>
            </a:pPr>
            <a:r>
              <a:rPr lang="bg-BG" u="sng" dirty="0" smtClean="0"/>
              <a:t>В края на обучението получава:</a:t>
            </a:r>
          </a:p>
          <a:p>
            <a:r>
              <a:rPr lang="bg-BG" dirty="0" smtClean="0"/>
              <a:t>Диплома за завършено средно образование</a:t>
            </a:r>
          </a:p>
          <a:p>
            <a:r>
              <a:rPr lang="bg-BG" dirty="0" smtClean="0"/>
              <a:t>Свидетелство за професионална квалификация</a:t>
            </a:r>
          </a:p>
          <a:p>
            <a:r>
              <a:rPr lang="bg-BG" dirty="0" smtClean="0"/>
              <a:t>Качествена професионална подготовка и опит</a:t>
            </a:r>
          </a:p>
          <a:p>
            <a:r>
              <a:rPr lang="bg-BG" dirty="0" smtClean="0"/>
              <a:t>Начало на успешна реализация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2" y="590939"/>
            <a:ext cx="10122781" cy="845976"/>
          </a:xfrm>
        </p:spPr>
        <p:txBody>
          <a:bodyPr>
            <a:normAutofit/>
          </a:bodyPr>
          <a:lstStyle/>
          <a:p>
            <a:r>
              <a:rPr lang="bg-BG" sz="3000" dirty="0" smtClean="0">
                <a:latin typeface="+mn-lt"/>
              </a:rPr>
              <a:t>Дуално обучение: ползи за бизнеса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1063690" y="1772818"/>
            <a:ext cx="9960363" cy="34709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Бизнесът вижда на практика знанията и уменията на учениците и поставя своите изисквания за тяхната бъдеща реализация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Фирмите имат пряко въздействие върху съдържанието и организацията на професионалното обучение – така могат по-лесно да предават специфичните за работата знания, умения и компетентности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Осигуряват квалифицирани кадри, като спестяват разходите и времето за обучаване на новоназначени служители</a:t>
            </a:r>
            <a:endParaRPr lang="bg-BG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C041C3-A190-4D84-AE92-F72879567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2982" y="1237958"/>
            <a:ext cx="10941704" cy="5293472"/>
          </a:xfrm>
        </p:spPr>
        <p:txBody>
          <a:bodyPr>
            <a:normAutofit/>
          </a:bodyPr>
          <a:lstStyle/>
          <a:p>
            <a:pPr marL="895350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801688" algn="l"/>
              </a:tabLst>
            </a:pPr>
            <a:r>
              <a:rPr lang="ru-RU" sz="2000" dirty="0" smtClean="0"/>
              <a:t>Търговска камара на Австрия (2015/2016 уч.г.): София: обучение по професия  икономист; Габрово: обучение по професия „Мехатроника“; Ямбол: обучение по професия „Мехатроника“ и „Машинен техник“</a:t>
            </a:r>
          </a:p>
          <a:p>
            <a:pPr marL="895350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801688" algn="l"/>
              </a:tabLst>
            </a:pPr>
            <a:r>
              <a:rPr lang="ru-RU" sz="2000" dirty="0" smtClean="0"/>
              <a:t>Германо-българската индустриално-търговска камара: клъстер от предприятия от различни браншове</a:t>
            </a:r>
          </a:p>
          <a:p>
            <a:pPr marL="895350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801688" algn="l"/>
              </a:tabLst>
            </a:pPr>
            <a:r>
              <a:rPr lang="ru-RU" sz="2000" dirty="0" smtClean="0"/>
              <a:t>Проект «Домино» , финансиран  чрез Българо-швейцарската програма за сътрудничество (2015/2016 уч.г.), Целта на проекта  е навлизането на дуалното образование в България по швейцарски модел, а и подкрепа за  изработване  на  модел, съобразен с контекста в България </a:t>
            </a:r>
          </a:p>
          <a:p>
            <a:pPr marL="895350" indent="-4476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801688" algn="l"/>
              </a:tabLst>
            </a:pPr>
            <a:r>
              <a:rPr lang="ru-RU" sz="2000" dirty="0" smtClean="0"/>
              <a:t>Пилотен проект по заявка и с финансиране от българския бизнес с представени фирми от Сдружение на предприемачите в гр. Панагюрище – „Асарел-Медет“ АД, „Оптикоелектрон Груп“ АД , „Яна“ АД, община Панагюрище и Професионална гимназия по индустриални технологии, мениджмънт и туризъм – Панагюрище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66750" y="495300"/>
            <a:ext cx="10820400" cy="68035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3000" dirty="0" smtClean="0">
                <a:solidFill>
                  <a:schemeClr val="accent1"/>
                </a:solidFill>
                <a:ea typeface="+mj-ea"/>
                <a:cs typeface="+mj-cs"/>
              </a:rPr>
              <a:t>Дуално образование в България: първите стъпки </a:t>
            </a:r>
          </a:p>
        </p:txBody>
      </p:sp>
    </p:spTree>
    <p:extLst>
      <p:ext uri="{BB962C8B-B14F-4D97-AF65-F5344CB8AC3E}">
        <p14:creationId xmlns:p14="http://schemas.microsoft.com/office/powerpoint/2010/main" xmlns="" val="232728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609600"/>
            <a:ext cx="11029950" cy="819150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+mn-lt"/>
              </a:rPr>
              <a:t>Цели на обучението</a:t>
            </a:r>
            <a:endParaRPr lang="bg-B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62100"/>
            <a:ext cx="10782300" cy="386831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bg-BG" dirty="0" smtClean="0">
                <a:solidFill>
                  <a:srgbClr val="FF0000"/>
                </a:solidFill>
              </a:rPr>
              <a:t>Да са наясно с националните цели в областта на ПОО</a:t>
            </a:r>
          </a:p>
          <a:p>
            <a:pPr lvl="0">
              <a:lnSpc>
                <a:spcPct val="100000"/>
              </a:lnSpc>
            </a:pPr>
            <a:r>
              <a:rPr lang="bg-BG" dirty="0" smtClean="0"/>
              <a:t>Да са информирани за държавните образователни стандарти и рамковите програми за ПОО</a:t>
            </a:r>
          </a:p>
          <a:p>
            <a:pPr lvl="0">
              <a:lnSpc>
                <a:spcPct val="100000"/>
              </a:lnSpc>
            </a:pPr>
            <a:r>
              <a:rPr lang="bg-BG" dirty="0" smtClean="0"/>
              <a:t>Да разбират ролята на общината в управлението на ПОО</a:t>
            </a:r>
          </a:p>
          <a:p>
            <a:pPr lvl="0">
              <a:lnSpc>
                <a:spcPct val="100000"/>
              </a:lnSpc>
            </a:pPr>
            <a:r>
              <a:rPr lang="bg-BG" dirty="0" smtClean="0"/>
              <a:t>Да знаят ролята и задачите на Центровете за кариерно ориентиране и ЦИПО</a:t>
            </a:r>
          </a:p>
          <a:p>
            <a:pPr lvl="0">
              <a:lnSpc>
                <a:spcPct val="100000"/>
              </a:lnSpc>
            </a:pPr>
            <a:r>
              <a:rPr lang="bg-BG" dirty="0" smtClean="0"/>
              <a:t>Да са наясно с целите, предимствата и добрите практики на дуално образование в България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636" y="464695"/>
            <a:ext cx="11092722" cy="1889697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+mn-lt"/>
              </a:rPr>
              <a:t>Дуалното образование във вашата община</a:t>
            </a:r>
            <a:r>
              <a:rPr lang="bg-BG" sz="3000" b="1" dirty="0" smtClean="0">
                <a:latin typeface="+mn-lt"/>
              </a:rPr>
              <a:t>: </a:t>
            </a:r>
            <a:br>
              <a:rPr lang="bg-BG" sz="3000" b="1" dirty="0" smtClean="0">
                <a:latin typeface="+mn-lt"/>
              </a:rPr>
            </a:br>
            <a:r>
              <a:rPr lang="bg-BG" sz="3000" b="1" dirty="0" smtClean="0">
                <a:latin typeface="+mn-lt"/>
              </a:rPr>
              <a:t>проблеми </a:t>
            </a:r>
            <a:r>
              <a:rPr lang="bg-BG" sz="3000" b="1" dirty="0" smtClean="0">
                <a:latin typeface="+mn-lt"/>
              </a:rPr>
              <a:t>и </a:t>
            </a:r>
            <a:r>
              <a:rPr lang="bg-BG" sz="3000" b="1" dirty="0" smtClean="0">
                <a:latin typeface="+mn-lt"/>
              </a:rPr>
              <a:t>решения</a:t>
            </a:r>
            <a:br>
              <a:rPr lang="bg-BG" sz="3000" b="1" dirty="0" smtClean="0">
                <a:latin typeface="+mn-lt"/>
              </a:rPr>
            </a:br>
            <a:r>
              <a:rPr lang="bg-BG" sz="3000" b="1" dirty="0" smtClean="0">
                <a:latin typeface="+mn-lt"/>
              </a:rPr>
              <a:t/>
            </a:r>
            <a:br>
              <a:rPr lang="bg-BG" sz="3000" b="1" dirty="0" smtClean="0">
                <a:latin typeface="+mn-lt"/>
              </a:rPr>
            </a:br>
            <a:r>
              <a:rPr lang="bg-BG" sz="3600" b="1" dirty="0" smtClean="0">
                <a:latin typeface="+mn-lt"/>
              </a:rPr>
              <a:t>Дискусия</a:t>
            </a:r>
            <a:endParaRPr lang="bg-BG" sz="3600" b="1" dirty="0" smtClean="0">
              <a:latin typeface="+mn-lt"/>
            </a:endParaRPr>
          </a:p>
        </p:txBody>
      </p:sp>
      <p:pic>
        <p:nvPicPr>
          <p:cNvPr id="2050" name="Picture 2" descr="Дискусията е един от методите за колективно решаване на проблеми."/>
          <p:cNvPicPr>
            <a:picLocks noChangeAspect="1" noChangeArrowheads="1"/>
          </p:cNvPicPr>
          <p:nvPr/>
        </p:nvPicPr>
        <p:blipFill>
          <a:blip r:embed="rId2">
            <a:lum bright="28000" contrast="-21000"/>
          </a:blip>
          <a:srcRect/>
          <a:stretch>
            <a:fillRect/>
          </a:stretch>
        </p:blipFill>
        <p:spPr bwMode="auto">
          <a:xfrm>
            <a:off x="3633293" y="2654325"/>
            <a:ext cx="4524375" cy="3714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615553"/>
            <a:ext cx="9875520" cy="1356360"/>
          </a:xfrm>
        </p:spPr>
        <p:txBody>
          <a:bodyPr>
            <a:normAutofit/>
          </a:bodyPr>
          <a:lstStyle/>
          <a:p>
            <a:pPr algn="ctr"/>
            <a:r>
              <a:rPr lang="bg-BG" sz="3000" b="1" dirty="0" smtClean="0">
                <a:latin typeface="+mn-lt"/>
              </a:rPr>
              <a:t>Въпроси и обобщение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1E977C5-2B0F-4F9B-9CB3-A767B798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876300" y="514350"/>
            <a:ext cx="10591800" cy="6667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3000" dirty="0" smtClean="0">
                <a:solidFill>
                  <a:srgbClr val="FF0000"/>
                </a:solidFill>
                <a:ea typeface="+mj-ea"/>
                <a:cs typeface="+mj-cs"/>
              </a:rPr>
              <a:t>Тенденции на пазара на труда</a:t>
            </a:r>
          </a:p>
        </p:txBody>
      </p:sp>
      <p:sp>
        <p:nvSpPr>
          <p:cNvPr id="5" name="Rectangle 4"/>
          <p:cNvSpPr/>
          <p:nvPr/>
        </p:nvSpPr>
        <p:spPr>
          <a:xfrm>
            <a:off x="400050" y="1315025"/>
            <a:ext cx="70485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lvl="2" indent="-361950">
              <a:spcBef>
                <a:spcPts val="1400"/>
              </a:spcBef>
              <a:buFont typeface="Arial" pitchFamily="34" charset="0"/>
              <a:buChar char="•"/>
              <a:tabLst>
                <a:tab pos="171450" algn="l"/>
              </a:tabLst>
            </a:pPr>
            <a:r>
              <a:rPr lang="bg-BG" sz="2400" dirty="0" smtClean="0">
                <a:solidFill>
                  <a:srgbClr val="FF0000"/>
                </a:solidFill>
              </a:rPr>
              <a:t>П</a:t>
            </a:r>
            <a:r>
              <a:rPr lang="ru-RU" sz="2400" dirty="0" smtClean="0">
                <a:solidFill>
                  <a:srgbClr val="FF0000"/>
                </a:solidFill>
              </a:rPr>
              <a:t>ромяна в структурата на професиите – последица от дигитализацията, автоматизацията на процесите, новите технологии, в т.ч. изкуственият  интелект</a:t>
            </a:r>
          </a:p>
          <a:p>
            <a:pPr marL="533400" lvl="2" indent="-361950">
              <a:spcBef>
                <a:spcPts val="1400"/>
              </a:spcBef>
              <a:buFont typeface="Arial" pitchFamily="34" charset="0"/>
              <a:buChar char="•"/>
              <a:tabLst>
                <a:tab pos="171450" algn="l"/>
              </a:tabLst>
            </a:pPr>
            <a:r>
              <a:rPr lang="ru-RU" sz="2400" dirty="0" smtClean="0">
                <a:solidFill>
                  <a:srgbClr val="FF0000"/>
                </a:solidFill>
              </a:rPr>
              <a:t>Изчезване на стари и поява на нови професии </a:t>
            </a:r>
          </a:p>
          <a:p>
            <a:pPr marL="533400" lvl="2" indent="-361950">
              <a:spcBef>
                <a:spcPts val="1400"/>
              </a:spcBef>
              <a:buFont typeface="Arial" pitchFamily="34" charset="0"/>
              <a:buChar char="•"/>
              <a:tabLst>
                <a:tab pos="171450" algn="l"/>
              </a:tabLst>
            </a:pPr>
            <a:r>
              <a:rPr lang="ru-RU" sz="2400" dirty="0" smtClean="0">
                <a:solidFill>
                  <a:srgbClr val="FF0000"/>
                </a:solidFill>
              </a:rPr>
              <a:t>Очакван съществен недостиг на технически кадри с професионално и висше образование </a:t>
            </a:r>
          </a:p>
          <a:p>
            <a:pPr marL="533400" lvl="2" indent="-361950">
              <a:spcBef>
                <a:spcPts val="1400"/>
              </a:spcBef>
              <a:buFont typeface="Arial" pitchFamily="34" charset="0"/>
              <a:buChar char="•"/>
              <a:tabLst>
                <a:tab pos="171450" algn="l"/>
              </a:tabLst>
            </a:pPr>
            <a:r>
              <a:rPr lang="ru-RU" sz="2400" dirty="0" smtClean="0">
                <a:solidFill>
                  <a:srgbClr val="FF0000"/>
                </a:solidFill>
              </a:rPr>
              <a:t>Необходимост от нови професионални умения и привличане на повече ученици в определени професионални направления</a:t>
            </a:r>
            <a:endParaRPr lang="ru-RU" sz="2400" dirty="0" smtClean="0"/>
          </a:p>
        </p:txBody>
      </p:sp>
      <p:sp>
        <p:nvSpPr>
          <p:cNvPr id="20482" name="AutoShape 2" descr="Топ професиите на бъдещето - BG VOI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pic>
        <p:nvPicPr>
          <p:cNvPr id="20484" name="Picture 4" descr="Професии на бъдещето | Блог статии | Кариерно ориентиране - Силистра"/>
          <p:cNvPicPr>
            <a:picLocks noChangeAspect="1" noChangeArrowheads="1"/>
          </p:cNvPicPr>
          <p:nvPr/>
        </p:nvPicPr>
        <p:blipFill>
          <a:blip r:embed="rId2">
            <a:lum bright="50000"/>
          </a:blip>
          <a:srcRect/>
          <a:stretch>
            <a:fillRect/>
          </a:stretch>
        </p:blipFill>
        <p:spPr bwMode="auto">
          <a:xfrm rot="507677">
            <a:off x="7614518" y="1788604"/>
            <a:ext cx="4097575" cy="3238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742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71500" y="495300"/>
            <a:ext cx="10972800" cy="62865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3000" dirty="0" smtClean="0">
                <a:solidFill>
                  <a:schemeClr val="accent1"/>
                </a:solidFill>
                <a:ea typeface="+mj-ea"/>
                <a:cs typeface="+mj-cs"/>
              </a:rPr>
              <a:t>ПОО: основни понятия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789" y="1660849"/>
            <a:ext cx="11106150" cy="36949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lvl="0" indent="-182880">
              <a:spcBef>
                <a:spcPts val="14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/>
            </a:pPr>
            <a:r>
              <a:rPr lang="ru-RU" sz="2200" b="1" dirty="0" smtClean="0">
                <a:solidFill>
                  <a:schemeClr val="accent1"/>
                </a:solidFill>
              </a:rPr>
              <a:t>Професионалното образование</a:t>
            </a:r>
            <a:r>
              <a:rPr lang="ru-RU" sz="2200" dirty="0" smtClean="0">
                <a:solidFill>
                  <a:schemeClr val="accent1"/>
                </a:solidFill>
              </a:rPr>
              <a:t>: осигурява придобиването </a:t>
            </a:r>
            <a:r>
              <a:rPr lang="ru-RU" sz="2200" u="sng" dirty="0" smtClean="0">
                <a:solidFill>
                  <a:schemeClr val="accent1"/>
                </a:solidFill>
              </a:rPr>
              <a:t>едновременно </a:t>
            </a:r>
            <a:r>
              <a:rPr lang="ru-RU" sz="2200" dirty="0" smtClean="0">
                <a:solidFill>
                  <a:schemeClr val="accent1"/>
                </a:solidFill>
              </a:rPr>
              <a:t>на средно образование и квалификация по професия</a:t>
            </a:r>
          </a:p>
          <a:p>
            <a:pPr marL="228600" lvl="0" indent="-182880">
              <a:spcBef>
                <a:spcPts val="14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/>
            </a:pPr>
            <a:r>
              <a:rPr lang="ru-RU" sz="2200" b="1" dirty="0" smtClean="0">
                <a:solidFill>
                  <a:schemeClr val="accent1"/>
                </a:solidFill>
              </a:rPr>
              <a:t>Професионалното обучение:</a:t>
            </a:r>
            <a:r>
              <a:rPr lang="ru-RU" sz="2200" dirty="0" smtClean="0">
                <a:solidFill>
                  <a:schemeClr val="accent1"/>
                </a:solidFill>
              </a:rPr>
              <a:t> осигурява придобиването </a:t>
            </a:r>
            <a:r>
              <a:rPr lang="ru-RU" sz="2200" u="sng" dirty="0" smtClean="0">
                <a:solidFill>
                  <a:schemeClr val="accent1"/>
                </a:solidFill>
              </a:rPr>
              <a:t>само</a:t>
            </a:r>
            <a:r>
              <a:rPr lang="ru-RU" sz="2200" dirty="0" smtClean="0">
                <a:solidFill>
                  <a:schemeClr val="accent1"/>
                </a:solidFill>
              </a:rPr>
              <a:t> на професионална квалификация, а когато се случва в училищната система - и на завършен клас или степен (без диплома за средно образование)</a:t>
            </a:r>
          </a:p>
          <a:p>
            <a:pPr marL="228600" lvl="0" indent="-182880">
              <a:spcBef>
                <a:spcPts val="14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/>
            </a:pPr>
            <a:r>
              <a:rPr lang="ru-RU" sz="2200" b="1" dirty="0" smtClean="0">
                <a:solidFill>
                  <a:schemeClr val="accent1"/>
                </a:solidFill>
              </a:rPr>
              <a:t>Професионално ориентиране: </a:t>
            </a:r>
            <a:r>
              <a:rPr lang="ru-RU" sz="2200" dirty="0" smtClean="0">
                <a:solidFill>
                  <a:schemeClr val="accent1"/>
                </a:solidFill>
              </a:rPr>
              <a:t>осигурява информирането, консултирането и съветването на ученици и други лица относно избора на професия и кариерно развитие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81000"/>
            <a:ext cx="11372850" cy="781050"/>
          </a:xfrm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ru-RU" sz="3000" dirty="0" smtClean="0">
                <a:solidFill>
                  <a:srgbClr val="FF0000"/>
                </a:solidFill>
                <a:latin typeface="+mn-lt"/>
              </a:rPr>
            </a:br>
            <a:r>
              <a:rPr lang="ru-RU" sz="3000" dirty="0" smtClean="0">
                <a:solidFill>
                  <a:srgbClr val="FF0000"/>
                </a:solidFill>
                <a:latin typeface="+mn-lt"/>
              </a:rPr>
              <a:t>Национални приоритети и цели в ПОО</a:t>
            </a:r>
            <a:br>
              <a:rPr lang="ru-RU" sz="3000" dirty="0" smtClean="0">
                <a:solidFill>
                  <a:srgbClr val="FF0000"/>
                </a:solidFill>
                <a:latin typeface="+mn-lt"/>
              </a:rPr>
            </a:br>
            <a:endParaRPr lang="bg-BG" sz="3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143000"/>
            <a:ext cx="11182350" cy="5105400"/>
          </a:xfrm>
        </p:spPr>
        <p:txBody>
          <a:bodyPr>
            <a:normAutofit/>
          </a:bodyPr>
          <a:lstStyle/>
          <a:p>
            <a:pPr marL="171450" lvl="2" inden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Реализация в професиите на настоящето и бъдещето - </a:t>
            </a:r>
            <a:r>
              <a:rPr lang="ru-RU" sz="2400" dirty="0" smtClean="0">
                <a:solidFill>
                  <a:srgbClr val="FF0000"/>
                </a:solidFill>
              </a:rPr>
              <a:t>приоритетна област 7 в Стратегическа рамка за образованието, обучението и ученето (2021 -2030 г.) </a:t>
            </a:r>
          </a:p>
          <a:p>
            <a:pPr marL="171450" lvl="2" indent="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endParaRPr lang="ru-RU" sz="2200" b="1" dirty="0" smtClean="0">
              <a:solidFill>
                <a:srgbClr val="FF0000"/>
              </a:solidFill>
            </a:endParaRPr>
          </a:p>
          <a:p>
            <a:pPr marL="533400" lvl="2" indent="-36195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ru-RU" sz="2200" b="1" dirty="0" smtClean="0">
                <a:solidFill>
                  <a:srgbClr val="FF0000"/>
                </a:solidFill>
              </a:rPr>
              <a:t>Национални цели 2030 г.</a:t>
            </a:r>
          </a:p>
          <a:p>
            <a:pPr marL="536258" lvl="2" indent="12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Цел 7.1. ПОО, съответстващо на динамиката на пазара на труда</a:t>
            </a:r>
          </a:p>
          <a:p>
            <a:pPr marL="536258" lvl="2" indent="12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Цел 7.2. Формиране и развитие на умения за професиите на настоящето и бъдещето</a:t>
            </a:r>
          </a:p>
          <a:p>
            <a:pPr marL="536258" lvl="2" indent="1270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Цел 7.3. Развитие на ПОО, базирано на прехода към цифрова и зелена икономика</a:t>
            </a:r>
          </a:p>
          <a:p>
            <a:pPr marL="533400" lvl="2" indent="-36195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endParaRPr lang="bg-BG" sz="2200" b="1" dirty="0" smtClean="0">
              <a:solidFill>
                <a:srgbClr val="FF0000"/>
              </a:solidFill>
            </a:endParaRPr>
          </a:p>
          <a:p>
            <a:pPr marL="533400" lvl="2" indent="-361950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</a:pPr>
            <a:r>
              <a:rPr lang="bg-BG" sz="2200" b="1" dirty="0" smtClean="0">
                <a:solidFill>
                  <a:srgbClr val="FF0000"/>
                </a:solidFill>
              </a:rPr>
              <a:t>Индикатори за резултат</a:t>
            </a:r>
          </a:p>
          <a:p>
            <a:pPr marL="534988" lvl="2" indent="-1588">
              <a:lnSpc>
                <a:spcPct val="12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ru-RU" sz="2200" dirty="0" smtClean="0">
                <a:solidFill>
                  <a:srgbClr val="FF0000"/>
                </a:solidFill>
              </a:rPr>
              <a:t>Коефициент на заетост на наскоро завършилите ПОО (1-3  г.), които не продължават своето образование: </a:t>
            </a:r>
            <a:r>
              <a:rPr lang="ru-RU" sz="2200" b="1" dirty="0" smtClean="0">
                <a:solidFill>
                  <a:srgbClr val="FF0000"/>
                </a:solidFill>
              </a:rPr>
              <a:t>80%  през 2030 г. </a:t>
            </a:r>
            <a:endParaRPr lang="bg-BG" sz="2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91800" cy="5051748"/>
          </a:xfrm>
        </p:spPr>
        <p:txBody>
          <a:bodyPr>
            <a:normAutofit/>
          </a:bodyPr>
          <a:lstStyle/>
          <a:p>
            <a:pPr marL="361950" indent="-361950">
              <a:lnSpc>
                <a:spcPct val="12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Стратегическа рамка за развитие на образованието, обучението и ученето  в България (2021 -2030 г.) </a:t>
            </a:r>
          </a:p>
          <a:p>
            <a:pPr marL="361950" indent="-361950">
              <a:lnSpc>
                <a:spcPct val="12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ЗПУО</a:t>
            </a:r>
          </a:p>
          <a:p>
            <a:pPr marL="361950" indent="-361950">
              <a:lnSpc>
                <a:spcPct val="120000"/>
              </a:lnSpc>
              <a:spcBef>
                <a:spcPts val="300"/>
              </a:spcBef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ЗПОО, последни изменения публикувани в ДВ, бр. 41, в сила от 3.06.2022 г. </a:t>
            </a:r>
          </a:p>
          <a:p>
            <a:pPr marL="361950" lvl="2" indent="-3619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Държавни образователни стандарти (ДОС) за придобиване на квалификация по професиите: съдържат изисквания към кандидатите, описание на професията, единици резултати от ученето, изисквания към материалната база, за обучение по теория, за обучение по практика, изисквания към обучаващите</a:t>
            </a:r>
          </a:p>
          <a:p>
            <a:pPr marL="361950" lvl="2" indent="-361950">
              <a:lnSpc>
                <a:spcPct val="11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</a:rPr>
              <a:t>Рамкови програми : регламентират придобиването на професионална квалификация в системата на ПОО; доставчиците на ПОО използват рамковите програми като база за създаване на свои учебни програми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ru-RU" sz="2100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520184"/>
            <a:ext cx="10477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Основни нормативни и поднормативни актове (1)</a:t>
            </a:r>
            <a:endParaRPr lang="bg-BG" sz="30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1E977C5-2B0F-4F9B-9CB3-A767B7987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1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66750" y="495300"/>
            <a:ext cx="10820400" cy="5905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endParaRPr lang="ru-RU" sz="3000" dirty="0" smtClean="0">
              <a:solidFill>
                <a:schemeClr val="accent1"/>
              </a:solidFill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" y="1047750"/>
            <a:ext cx="1125855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b="1" dirty="0" smtClean="0">
                <a:solidFill>
                  <a:srgbClr val="FF0000"/>
                </a:solidFill>
                <a:ea typeface="+mj-ea"/>
                <a:cs typeface="+mj-cs"/>
              </a:rPr>
              <a:t>Рамкови програми  (РП)</a:t>
            </a:r>
          </a:p>
          <a:p>
            <a:pPr marL="266700" lvl="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А - за начално професионално обучение с придобиване на </a:t>
            </a:r>
            <a:r>
              <a:rPr lang="es-ES_tradnl" sz="2100" dirty="0" smtClean="0">
                <a:solidFill>
                  <a:schemeClr val="accent1"/>
                </a:solidFill>
              </a:rPr>
              <a:t>I </a:t>
            </a:r>
            <a:r>
              <a:rPr lang="bg-BG" sz="2100" dirty="0" smtClean="0">
                <a:solidFill>
                  <a:schemeClr val="accent1"/>
                </a:solidFill>
              </a:rPr>
              <a:t>степен на</a:t>
            </a:r>
            <a:r>
              <a:rPr lang="es-ES_tradnl" sz="2100" dirty="0" smtClean="0">
                <a:solidFill>
                  <a:schemeClr val="accent1"/>
                </a:solidFill>
              </a:rPr>
              <a:t> </a:t>
            </a:r>
            <a:r>
              <a:rPr lang="bg-BG" sz="2100" dirty="0" smtClean="0">
                <a:solidFill>
                  <a:schemeClr val="accent1"/>
                </a:solidFill>
              </a:rPr>
              <a:t>професионална квалификация; </a:t>
            </a:r>
          </a:p>
          <a:p>
            <a:pPr marL="266700" lvl="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Б - за начално професионално обучение с придобиване на </a:t>
            </a:r>
            <a:r>
              <a:rPr lang="es-ES_tradnl" sz="2100" dirty="0" smtClean="0">
                <a:solidFill>
                  <a:schemeClr val="accent1"/>
                </a:solidFill>
              </a:rPr>
              <a:t>II</a:t>
            </a:r>
            <a:r>
              <a:rPr lang="bg-BG" sz="2100" dirty="0" smtClean="0">
                <a:solidFill>
                  <a:schemeClr val="accent1"/>
                </a:solidFill>
              </a:rPr>
              <a:t> степен на професионална квалификация; </a:t>
            </a:r>
          </a:p>
          <a:p>
            <a:pPr marL="266700" lvl="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В - за професионално образование с придобиване на </a:t>
            </a:r>
            <a:r>
              <a:rPr lang="es-ES_tradnl" sz="2100" dirty="0" smtClean="0">
                <a:solidFill>
                  <a:schemeClr val="accent1"/>
                </a:solidFill>
              </a:rPr>
              <a:t>II </a:t>
            </a:r>
            <a:r>
              <a:rPr lang="bg-BG" sz="2100" dirty="0" smtClean="0">
                <a:solidFill>
                  <a:schemeClr val="accent1"/>
                </a:solidFill>
              </a:rPr>
              <a:t>или </a:t>
            </a:r>
            <a:r>
              <a:rPr lang="es-ES_tradnl" sz="2100" dirty="0" smtClean="0">
                <a:solidFill>
                  <a:schemeClr val="accent1"/>
                </a:solidFill>
              </a:rPr>
              <a:t>III</a:t>
            </a:r>
            <a:r>
              <a:rPr lang="bg-BG" sz="2100" dirty="0" smtClean="0">
                <a:solidFill>
                  <a:schemeClr val="accent1"/>
                </a:solidFill>
              </a:rPr>
              <a:t> степен на професионална квалификация; </a:t>
            </a:r>
          </a:p>
          <a:p>
            <a:pPr marL="266700" lvl="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Г - за професионално обучение с придобиване на </a:t>
            </a:r>
            <a:r>
              <a:rPr lang="es-ES_tradnl" sz="2100" dirty="0" smtClean="0">
                <a:solidFill>
                  <a:schemeClr val="accent1"/>
                </a:solidFill>
              </a:rPr>
              <a:t>IV</a:t>
            </a:r>
            <a:r>
              <a:rPr lang="bg-BG" sz="2100" dirty="0" smtClean="0">
                <a:solidFill>
                  <a:schemeClr val="accent1"/>
                </a:solidFill>
              </a:rPr>
              <a:t>степен на професионална квалификация; </a:t>
            </a:r>
          </a:p>
          <a:p>
            <a:pPr marL="266700" lvl="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Д - за начално професионално обучение с придобиване на квалификация по част от професия</a:t>
            </a:r>
          </a:p>
          <a:p>
            <a:pPr marL="266700" indent="-2667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bg-BG" sz="2100" dirty="0" smtClean="0">
                <a:solidFill>
                  <a:schemeClr val="accent1"/>
                </a:solidFill>
              </a:rPr>
              <a:t>РП Е за продължаващо професионално обучение за актуализиране или разширяване на придобита професионална квалификация, както и за придобиване на </a:t>
            </a:r>
            <a:r>
              <a:rPr lang="es-ES_tradnl" sz="2100" dirty="0" smtClean="0">
                <a:solidFill>
                  <a:schemeClr val="accent1"/>
                </a:solidFill>
              </a:rPr>
              <a:t>I, II </a:t>
            </a:r>
            <a:r>
              <a:rPr lang="bg-BG" sz="2100" dirty="0" smtClean="0">
                <a:solidFill>
                  <a:schemeClr val="accent1"/>
                </a:solidFill>
              </a:rPr>
              <a:t>и </a:t>
            </a:r>
            <a:r>
              <a:rPr lang="es-ES_tradnl" sz="2100" dirty="0" smtClean="0">
                <a:solidFill>
                  <a:schemeClr val="accent1"/>
                </a:solidFill>
              </a:rPr>
              <a:t>III</a:t>
            </a:r>
            <a:r>
              <a:rPr lang="bg-BG" sz="2100" dirty="0" smtClean="0">
                <a:solidFill>
                  <a:schemeClr val="accent1"/>
                </a:solidFill>
              </a:rPr>
              <a:t> степен на професионална квалификация</a:t>
            </a:r>
            <a:r>
              <a:rPr lang="es-ES_tradnl" sz="2100" dirty="0" smtClean="0">
                <a:solidFill>
                  <a:schemeClr val="accent1"/>
                </a:solidFill>
              </a:rPr>
              <a:t>.</a:t>
            </a:r>
            <a:r>
              <a:rPr lang="ru-RU" sz="2100" dirty="0" smtClean="0">
                <a:solidFill>
                  <a:schemeClr val="accent1"/>
                </a:solidFill>
                <a:ea typeface="+mj-ea"/>
                <a:cs typeface="+mj-cs"/>
              </a:rPr>
              <a:t> </a:t>
            </a:r>
            <a:endParaRPr lang="bg-BG" sz="2100" dirty="0" smtClean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379452"/>
            <a:ext cx="10477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Основни нормативни и поднормативни актове (2)</a:t>
            </a:r>
            <a:endParaRPr lang="bg-BG" sz="30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42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1050" y="405884"/>
            <a:ext cx="10477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smtClean="0">
                <a:solidFill>
                  <a:srgbClr val="FF0000"/>
                </a:solidFill>
              </a:rPr>
              <a:t>Институции и услуги в системата на ПОО</a:t>
            </a:r>
            <a:endParaRPr lang="bg-BG" sz="3000" dirty="0" smtClean="0">
              <a:solidFill>
                <a:srgbClr val="FF0000"/>
              </a:solidFill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476251"/>
            <a:ext cx="10991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457200"/>
            <a:endParaRPr lang="en-US" sz="2400" dirty="0" smtClean="0">
              <a:solidFill>
                <a:schemeClr val="accent1"/>
              </a:solidFill>
            </a:endParaRPr>
          </a:p>
          <a:p>
            <a:pPr marL="457200" indent="-457200"/>
            <a:endParaRPr lang="bg-BG" sz="2400" dirty="0" smtClean="0">
              <a:solidFill>
                <a:schemeClr val="accent1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704850" y="1484963"/>
            <a:ext cx="10858500" cy="399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Професионални гимназии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Училища по изкуствата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Спортни училища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Специални училища (възпитателни училища, интернати и социално-педагогически интернати</a:t>
            </a: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) </a:t>
            </a:r>
            <a:endParaRPr lang="ru-RU" sz="22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Професионални </a:t>
            </a: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колежи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ЦПО и ЦИПО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Кариерното ориентиране и консултиране е част от дейността на ЦПЛР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1050" y="405884"/>
            <a:ext cx="109537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000" dirty="0" smtClean="0">
                <a:solidFill>
                  <a:srgbClr val="FF0000"/>
                </a:solidFill>
              </a:rPr>
              <a:t>Възможности за </a:t>
            </a:r>
            <a:r>
              <a:rPr lang="bg-BG" sz="3000" dirty="0" smtClean="0">
                <a:solidFill>
                  <a:srgbClr val="FF0000"/>
                </a:solidFill>
              </a:rPr>
              <a:t>финансиране</a:t>
            </a:r>
          </a:p>
        </p:txBody>
      </p:sp>
      <p:sp>
        <p:nvSpPr>
          <p:cNvPr id="3" name="Rectangle 2"/>
          <p:cNvSpPr/>
          <p:nvPr/>
        </p:nvSpPr>
        <p:spPr>
          <a:xfrm>
            <a:off x="685800" y="476251"/>
            <a:ext cx="109918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indent="-457200"/>
            <a:endParaRPr lang="en-US" sz="2400" dirty="0" smtClean="0">
              <a:solidFill>
                <a:schemeClr val="accent1"/>
              </a:solidFill>
            </a:endParaRPr>
          </a:p>
          <a:p>
            <a:pPr marL="457200" indent="-457200"/>
            <a:endParaRPr lang="bg-BG" sz="2400" dirty="0" smtClean="0">
              <a:solidFill>
                <a:schemeClr val="accent1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56510" y="1401892"/>
            <a:ext cx="11010900" cy="3721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400" b="1" dirty="0" smtClean="0">
                <a:solidFill>
                  <a:srgbClr val="FF0000"/>
                </a:solidFill>
              </a:rPr>
              <a:t>НП “Професионално образование и обучение“ 2022 г.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Модул 1 </a:t>
            </a: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„Модернизиране на материално-техническата база“ - 1 690 000 лв.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Бенефициент: държавни и общински професионални гимназии и средни училища, които предоставят професионална подготовка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Модул 2 „Модернизиране на учебното и изпитно съдържание“ - 242 548 лв.</a:t>
            </a:r>
          </a:p>
          <a:p>
            <a:pPr marL="361950" indent="-361950" algn="just" fontAlgn="base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Бенефициент: Професионални </a:t>
            </a: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гимназии и средни училища, които предоставят професионална подготовка по специалности от професии, отговарящи на определени  </a:t>
            </a:r>
            <a:r>
              <a:rPr lang="ru-RU" sz="2200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условия</a:t>
            </a:r>
            <a:endParaRPr lang="ru-RU" sz="2200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3433</TotalTime>
  <Words>1418</Words>
  <Application>Microsoft Office PowerPoint</Application>
  <PresentationFormat>Custom</PresentationFormat>
  <Paragraphs>136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База</vt:lpstr>
      <vt:lpstr>Slide 1</vt:lpstr>
      <vt:lpstr>Цели на обучението</vt:lpstr>
      <vt:lpstr>Slide 3</vt:lpstr>
      <vt:lpstr>Slide 4</vt:lpstr>
      <vt:lpstr> Национални приоритети и цели в ПОО </vt:lpstr>
      <vt:lpstr>Slide 6</vt:lpstr>
      <vt:lpstr>Slide 7</vt:lpstr>
      <vt:lpstr>Slide 8</vt:lpstr>
      <vt:lpstr>Slide 9</vt:lpstr>
      <vt:lpstr>Slide 10</vt:lpstr>
      <vt:lpstr>Роля на общините в ПОО: дискусия</vt:lpstr>
      <vt:lpstr>Slide 12</vt:lpstr>
      <vt:lpstr>Решаване на казус</vt:lpstr>
      <vt:lpstr>Slide 14</vt:lpstr>
      <vt:lpstr>Slide 15</vt:lpstr>
      <vt:lpstr>Slide 16</vt:lpstr>
      <vt:lpstr>Дуално обучение: ползи за ученика </vt:lpstr>
      <vt:lpstr>Дуално обучение: ползи за бизнеса </vt:lpstr>
      <vt:lpstr>Slide 19</vt:lpstr>
      <vt:lpstr>Дуалното образование във вашата община:  проблеми и решения  Дискусия</vt:lpstr>
      <vt:lpstr>Въпроси и обобщение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user</cp:lastModifiedBy>
  <cp:revision>131</cp:revision>
  <dcterms:created xsi:type="dcterms:W3CDTF">2020-11-16T15:48:02Z</dcterms:created>
  <dcterms:modified xsi:type="dcterms:W3CDTF">2022-09-26T07:47:38Z</dcterms:modified>
</cp:coreProperties>
</file>