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1"/>
  </p:notesMasterIdLst>
  <p:sldIdLst>
    <p:sldId id="258" r:id="rId2"/>
    <p:sldId id="261" r:id="rId3"/>
    <p:sldId id="395" r:id="rId4"/>
    <p:sldId id="403" r:id="rId5"/>
    <p:sldId id="399" r:id="rId6"/>
    <p:sldId id="333" r:id="rId7"/>
    <p:sldId id="344" r:id="rId8"/>
    <p:sldId id="373" r:id="rId9"/>
    <p:sldId id="398" r:id="rId10"/>
    <p:sldId id="336" r:id="rId11"/>
    <p:sldId id="342" r:id="rId12"/>
    <p:sldId id="381" r:id="rId13"/>
    <p:sldId id="292" r:id="rId14"/>
    <p:sldId id="401" r:id="rId15"/>
    <p:sldId id="402" r:id="rId16"/>
    <p:sldId id="396" r:id="rId17"/>
    <p:sldId id="413" r:id="rId18"/>
    <p:sldId id="409" r:id="rId19"/>
    <p:sldId id="412" r:id="rId20"/>
    <p:sldId id="415" r:id="rId21"/>
    <p:sldId id="430" r:id="rId22"/>
    <p:sldId id="431" r:id="rId23"/>
    <p:sldId id="429" r:id="rId24"/>
    <p:sldId id="408" r:id="rId25"/>
    <p:sldId id="406" r:id="rId26"/>
    <p:sldId id="416" r:id="rId27"/>
    <p:sldId id="388" r:id="rId28"/>
    <p:sldId id="397" r:id="rId29"/>
    <p:sldId id="384" r:id="rId30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628" autoAdjust="0"/>
    <p:restoredTop sz="99835" autoAdjust="0"/>
  </p:normalViewPr>
  <p:slideViewPr>
    <p:cSldViewPr snapToGrid="0" showGuides="1">
      <p:cViewPr varScale="1">
        <p:scale>
          <a:sx n="69" d="100"/>
          <a:sy n="69" d="100"/>
        </p:scale>
        <p:origin x="-83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49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2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ED4650-C0BC-4457-A4DA-A83A98D7FEA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53B6F170-8F0E-4AF4-997A-4E05B8A4386B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r>
            <a:rPr lang="es-ES_tradnl" sz="2400" b="1" dirty="0" smtClean="0">
              <a:solidFill>
                <a:schemeClr val="accent2">
                  <a:lumMod val="75000"/>
                </a:schemeClr>
              </a:solidFill>
            </a:rPr>
            <a:t>5%</a:t>
          </a:r>
          <a:r>
            <a:rPr lang="es-ES_tradnl" sz="2400" dirty="0" smtClean="0"/>
            <a:t/>
          </a:r>
          <a:br>
            <a:rPr lang="es-ES_tradnl" sz="2400" dirty="0" smtClean="0"/>
          </a:br>
          <a:r>
            <a:rPr lang="bg-BG" sz="2400" dirty="0" smtClean="0"/>
            <a:t>Специална подкрепа</a:t>
          </a:r>
          <a:r>
            <a:rPr lang="es-ES_tradnl" sz="2000" dirty="0" smtClean="0"/>
            <a:t> </a:t>
          </a:r>
          <a:endParaRPr lang="bg-BG" sz="2000" dirty="0"/>
        </a:p>
      </dgm:t>
    </dgm:pt>
    <dgm:pt modelId="{D840B8AC-F710-4D1C-93D0-B0BB752F3DFF}" type="parTrans" cxnId="{AA9364A4-7895-4337-B1CC-08427DBABF5E}">
      <dgm:prSet/>
      <dgm:spPr/>
      <dgm:t>
        <a:bodyPr/>
        <a:lstStyle/>
        <a:p>
          <a:endParaRPr lang="bg-BG"/>
        </a:p>
      </dgm:t>
    </dgm:pt>
    <dgm:pt modelId="{B4F54046-50CE-4388-A5F9-C7111924C7DC}" type="sibTrans" cxnId="{AA9364A4-7895-4337-B1CC-08427DBABF5E}">
      <dgm:prSet/>
      <dgm:spPr/>
      <dgm:t>
        <a:bodyPr/>
        <a:lstStyle/>
        <a:p>
          <a:endParaRPr lang="bg-BG"/>
        </a:p>
      </dgm:t>
    </dgm:pt>
    <dgm:pt modelId="{4E82CFDD-9D6A-4385-98C0-AF721C86EE22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r>
            <a:rPr lang="bg-BG" sz="2400" b="1" dirty="0" smtClean="0">
              <a:solidFill>
                <a:schemeClr val="accent2">
                  <a:lumMod val="75000"/>
                </a:schemeClr>
              </a:solidFill>
            </a:rPr>
            <a:t/>
          </a:r>
          <a:br>
            <a:rPr lang="bg-BG" sz="2400" b="1" dirty="0" smtClean="0">
              <a:solidFill>
                <a:schemeClr val="accent2">
                  <a:lumMod val="75000"/>
                </a:schemeClr>
              </a:solidFill>
            </a:rPr>
          </a:br>
          <a:r>
            <a:rPr lang="bg-BG" sz="2400" b="1" dirty="0" smtClean="0">
              <a:solidFill>
                <a:schemeClr val="accent2">
                  <a:lumMod val="75000"/>
                </a:schemeClr>
              </a:solidFill>
            </a:rPr>
            <a:t>15%</a:t>
          </a:r>
          <a:r>
            <a:rPr lang="en-US" sz="2400" b="1" dirty="0" smtClean="0">
              <a:solidFill>
                <a:schemeClr val="accent2">
                  <a:lumMod val="75000"/>
                </a:schemeClr>
              </a:solidFill>
            </a:rPr>
            <a:t/>
          </a:r>
          <a:br>
            <a:rPr lang="en-US" sz="2400" b="1" dirty="0" smtClean="0">
              <a:solidFill>
                <a:schemeClr val="accent2">
                  <a:lumMod val="75000"/>
                </a:schemeClr>
              </a:solidFill>
            </a:rPr>
          </a:br>
          <a:r>
            <a:rPr lang="bg-BG" sz="2400" dirty="0" smtClean="0"/>
            <a:t>Допълнителна подкрепа </a:t>
          </a:r>
          <a:r>
            <a:rPr lang="bg-BG" sz="2000" dirty="0" smtClean="0"/>
            <a:t/>
          </a:r>
          <a:br>
            <a:rPr lang="bg-BG" sz="2000" dirty="0" smtClean="0"/>
          </a:br>
          <a:endParaRPr lang="bg-BG" sz="2000" dirty="0"/>
        </a:p>
      </dgm:t>
    </dgm:pt>
    <dgm:pt modelId="{F829EEC9-F16F-4DF9-966C-AA37CDC1AAE4}" type="parTrans" cxnId="{D92FE01B-D8B7-4DD1-8527-88936A8E2BF1}">
      <dgm:prSet/>
      <dgm:spPr/>
      <dgm:t>
        <a:bodyPr/>
        <a:lstStyle/>
        <a:p>
          <a:endParaRPr lang="bg-BG"/>
        </a:p>
      </dgm:t>
    </dgm:pt>
    <dgm:pt modelId="{E7B5DBAE-ADEB-4A07-A90A-D927B7316A2A}" type="sibTrans" cxnId="{D92FE01B-D8B7-4DD1-8527-88936A8E2BF1}">
      <dgm:prSet/>
      <dgm:spPr/>
      <dgm:t>
        <a:bodyPr/>
        <a:lstStyle/>
        <a:p>
          <a:endParaRPr lang="bg-BG"/>
        </a:p>
      </dgm:t>
    </dgm:pt>
    <dgm:pt modelId="{0BC60A27-637B-4AFF-8BB7-F87D1C8B36BD}">
      <dgm:prSet phldrT="[Text]" custT="1"/>
      <dgm:spPr>
        <a:ln>
          <a:solidFill>
            <a:schemeClr val="tx2"/>
          </a:solidFill>
        </a:ln>
      </dgm:spPr>
      <dgm:t>
        <a:bodyPr/>
        <a:lstStyle/>
        <a:p>
          <a:r>
            <a:rPr lang="es-ES_tradnl" sz="2400" b="1" dirty="0" smtClean="0">
              <a:solidFill>
                <a:schemeClr val="accent2">
                  <a:lumMod val="75000"/>
                </a:schemeClr>
              </a:solidFill>
            </a:rPr>
            <a:t>80%</a:t>
          </a:r>
          <a:br>
            <a:rPr lang="es-ES_tradnl" sz="2400" b="1" dirty="0" smtClean="0">
              <a:solidFill>
                <a:schemeClr val="accent2">
                  <a:lumMod val="75000"/>
                </a:schemeClr>
              </a:solidFill>
            </a:rPr>
          </a:br>
          <a:r>
            <a:rPr lang="bg-BG" sz="2400" dirty="0" smtClean="0"/>
            <a:t>Обща подкрепа </a:t>
          </a:r>
          <a:r>
            <a:rPr lang="es-ES_tradnl" sz="2400" dirty="0" smtClean="0"/>
            <a:t> </a:t>
          </a:r>
          <a:endParaRPr lang="bg-BG" sz="2400" dirty="0" smtClean="0"/>
        </a:p>
      </dgm:t>
    </dgm:pt>
    <dgm:pt modelId="{168348E4-D795-4F7D-A9D3-BC0B4687C2F1}" type="parTrans" cxnId="{7FFE0988-1ADD-4A31-9F8E-1167E8A5D37B}">
      <dgm:prSet/>
      <dgm:spPr/>
      <dgm:t>
        <a:bodyPr/>
        <a:lstStyle/>
        <a:p>
          <a:endParaRPr lang="bg-BG"/>
        </a:p>
      </dgm:t>
    </dgm:pt>
    <dgm:pt modelId="{69A3546F-1022-49F1-B73D-6FBF57E1939B}" type="sibTrans" cxnId="{7FFE0988-1ADD-4A31-9F8E-1167E8A5D37B}">
      <dgm:prSet/>
      <dgm:spPr/>
      <dgm:t>
        <a:bodyPr/>
        <a:lstStyle/>
        <a:p>
          <a:endParaRPr lang="bg-BG"/>
        </a:p>
      </dgm:t>
    </dgm:pt>
    <dgm:pt modelId="{50B4C03F-6B36-4834-B942-A1CCB3D9B2F6}" type="pres">
      <dgm:prSet presAssocID="{58ED4650-C0BC-4457-A4DA-A83A98D7FEA2}" presName="compositeShape" presStyleCnt="0">
        <dgm:presLayoutVars>
          <dgm:dir/>
          <dgm:resizeHandles/>
        </dgm:presLayoutVars>
      </dgm:prSet>
      <dgm:spPr/>
    </dgm:pt>
    <dgm:pt modelId="{2FEE1065-CE6A-456A-BCA4-0CE2334E0B4A}" type="pres">
      <dgm:prSet presAssocID="{58ED4650-C0BC-4457-A4DA-A83A98D7FEA2}" presName="pyramid" presStyleLbl="node1" presStyleIdx="0" presStyleCnt="1"/>
      <dgm:spPr>
        <a:gradFill flip="none" rotWithShape="0">
          <a:gsLst>
            <a:gs pos="0">
              <a:schemeClr val="accent2">
                <a:lumMod val="40000"/>
                <a:lumOff val="60000"/>
                <a:shade val="30000"/>
                <a:satMod val="115000"/>
              </a:schemeClr>
            </a:gs>
            <a:gs pos="50000">
              <a:schemeClr val="accent2">
                <a:lumMod val="40000"/>
                <a:lumOff val="60000"/>
                <a:shade val="67500"/>
                <a:satMod val="115000"/>
              </a:schemeClr>
            </a:gs>
            <a:gs pos="100000">
              <a:schemeClr val="accent2">
                <a:lumMod val="40000"/>
                <a:lumOff val="6000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  <a:ln>
          <a:solidFill>
            <a:schemeClr val="tx2"/>
          </a:solidFill>
        </a:ln>
      </dgm:spPr>
    </dgm:pt>
    <dgm:pt modelId="{76D3729D-C1D0-4EBF-96C8-BD6D9151538D}" type="pres">
      <dgm:prSet presAssocID="{58ED4650-C0BC-4457-A4DA-A83A98D7FEA2}" presName="theList" presStyleCnt="0"/>
      <dgm:spPr/>
    </dgm:pt>
    <dgm:pt modelId="{8671881B-A24F-47DB-BBE3-3C12ADB8E55B}" type="pres">
      <dgm:prSet presAssocID="{53B6F170-8F0E-4AF4-997A-4E05B8A4386B}" presName="aNode" presStyleLbl="fgAcc1" presStyleIdx="0" presStyleCnt="3" custScaleX="184327" custScaleY="3504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17ECE2C-F3AA-4B3E-90CA-D0F45FC4DCE0}" type="pres">
      <dgm:prSet presAssocID="{53B6F170-8F0E-4AF4-997A-4E05B8A4386B}" presName="aSpace" presStyleCnt="0"/>
      <dgm:spPr/>
    </dgm:pt>
    <dgm:pt modelId="{F852B478-7B63-4472-AFA6-933AF4AC1416}" type="pres">
      <dgm:prSet presAssocID="{4E82CFDD-9D6A-4385-98C0-AF721C86EE22}" presName="aNode" presStyleLbl="fgAcc1" presStyleIdx="1" presStyleCnt="3" custScaleX="183954" custScaleY="3268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F5841DA-F55A-4C65-90CC-19CB89ABC23F}" type="pres">
      <dgm:prSet presAssocID="{4E82CFDD-9D6A-4385-98C0-AF721C86EE22}" presName="aSpace" presStyleCnt="0"/>
      <dgm:spPr/>
    </dgm:pt>
    <dgm:pt modelId="{42043AB7-B26C-41F8-977B-E6B1E2963C35}" type="pres">
      <dgm:prSet presAssocID="{0BC60A27-637B-4AFF-8BB7-F87D1C8B36BD}" presName="aNode" presStyleLbl="fgAcc1" presStyleIdx="2" presStyleCnt="3" custScaleX="185001" custScaleY="36887" custLinFactNeighborX="601" custLinFactNeighborY="895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B47EB92-91DF-42AF-AD4F-D1A704A38F26}" type="pres">
      <dgm:prSet presAssocID="{0BC60A27-637B-4AFF-8BB7-F87D1C8B36BD}" presName="aSpace" presStyleCnt="0"/>
      <dgm:spPr/>
    </dgm:pt>
  </dgm:ptLst>
  <dgm:cxnLst>
    <dgm:cxn modelId="{AA9364A4-7895-4337-B1CC-08427DBABF5E}" srcId="{58ED4650-C0BC-4457-A4DA-A83A98D7FEA2}" destId="{53B6F170-8F0E-4AF4-997A-4E05B8A4386B}" srcOrd="0" destOrd="0" parTransId="{D840B8AC-F710-4D1C-93D0-B0BB752F3DFF}" sibTransId="{B4F54046-50CE-4388-A5F9-C7111924C7DC}"/>
    <dgm:cxn modelId="{F57C99AA-44DA-445D-AEF7-8A0D5159C8A8}" type="presOf" srcId="{58ED4650-C0BC-4457-A4DA-A83A98D7FEA2}" destId="{50B4C03F-6B36-4834-B942-A1CCB3D9B2F6}" srcOrd="0" destOrd="0" presId="urn:microsoft.com/office/officeart/2005/8/layout/pyramid2"/>
    <dgm:cxn modelId="{D92FE01B-D8B7-4DD1-8527-88936A8E2BF1}" srcId="{58ED4650-C0BC-4457-A4DA-A83A98D7FEA2}" destId="{4E82CFDD-9D6A-4385-98C0-AF721C86EE22}" srcOrd="1" destOrd="0" parTransId="{F829EEC9-F16F-4DF9-966C-AA37CDC1AAE4}" sibTransId="{E7B5DBAE-ADEB-4A07-A90A-D927B7316A2A}"/>
    <dgm:cxn modelId="{C84EA7AB-11BB-46B4-B092-B2A585ED041F}" type="presOf" srcId="{0BC60A27-637B-4AFF-8BB7-F87D1C8B36BD}" destId="{42043AB7-B26C-41F8-977B-E6B1E2963C35}" srcOrd="0" destOrd="0" presId="urn:microsoft.com/office/officeart/2005/8/layout/pyramid2"/>
    <dgm:cxn modelId="{7FFE0988-1ADD-4A31-9F8E-1167E8A5D37B}" srcId="{58ED4650-C0BC-4457-A4DA-A83A98D7FEA2}" destId="{0BC60A27-637B-4AFF-8BB7-F87D1C8B36BD}" srcOrd="2" destOrd="0" parTransId="{168348E4-D795-4F7D-A9D3-BC0B4687C2F1}" sibTransId="{69A3546F-1022-49F1-B73D-6FBF57E1939B}"/>
    <dgm:cxn modelId="{23826609-3C40-4019-90C8-66968F55D62E}" type="presOf" srcId="{53B6F170-8F0E-4AF4-997A-4E05B8A4386B}" destId="{8671881B-A24F-47DB-BBE3-3C12ADB8E55B}" srcOrd="0" destOrd="0" presId="urn:microsoft.com/office/officeart/2005/8/layout/pyramid2"/>
    <dgm:cxn modelId="{A128F0B6-F59E-4BE6-A0FC-F951157EC535}" type="presOf" srcId="{4E82CFDD-9D6A-4385-98C0-AF721C86EE22}" destId="{F852B478-7B63-4472-AFA6-933AF4AC1416}" srcOrd="0" destOrd="0" presId="urn:microsoft.com/office/officeart/2005/8/layout/pyramid2"/>
    <dgm:cxn modelId="{8C5D7583-6247-4E6E-B03B-0E0100E54DBF}" type="presParOf" srcId="{50B4C03F-6B36-4834-B942-A1CCB3D9B2F6}" destId="{2FEE1065-CE6A-456A-BCA4-0CE2334E0B4A}" srcOrd="0" destOrd="0" presId="urn:microsoft.com/office/officeart/2005/8/layout/pyramid2"/>
    <dgm:cxn modelId="{E249D211-AAB0-41DD-A2C1-537D9501C024}" type="presParOf" srcId="{50B4C03F-6B36-4834-B942-A1CCB3D9B2F6}" destId="{76D3729D-C1D0-4EBF-96C8-BD6D9151538D}" srcOrd="1" destOrd="0" presId="urn:microsoft.com/office/officeart/2005/8/layout/pyramid2"/>
    <dgm:cxn modelId="{494D59B4-7BCA-4A36-BB9A-EFBDA04A6B59}" type="presParOf" srcId="{76D3729D-C1D0-4EBF-96C8-BD6D9151538D}" destId="{8671881B-A24F-47DB-BBE3-3C12ADB8E55B}" srcOrd="0" destOrd="0" presId="urn:microsoft.com/office/officeart/2005/8/layout/pyramid2"/>
    <dgm:cxn modelId="{58CF3A49-0DFE-4521-8CBD-96DB38747ABA}" type="presParOf" srcId="{76D3729D-C1D0-4EBF-96C8-BD6D9151538D}" destId="{F17ECE2C-F3AA-4B3E-90CA-D0F45FC4DCE0}" srcOrd="1" destOrd="0" presId="urn:microsoft.com/office/officeart/2005/8/layout/pyramid2"/>
    <dgm:cxn modelId="{7DF08DD1-C101-41BD-A465-80D9B6D245A9}" type="presParOf" srcId="{76D3729D-C1D0-4EBF-96C8-BD6D9151538D}" destId="{F852B478-7B63-4472-AFA6-933AF4AC1416}" srcOrd="2" destOrd="0" presId="urn:microsoft.com/office/officeart/2005/8/layout/pyramid2"/>
    <dgm:cxn modelId="{CAE0737C-E64F-4D20-A315-88273EF6AE0B}" type="presParOf" srcId="{76D3729D-C1D0-4EBF-96C8-BD6D9151538D}" destId="{DF5841DA-F55A-4C65-90CC-19CB89ABC23F}" srcOrd="3" destOrd="0" presId="urn:microsoft.com/office/officeart/2005/8/layout/pyramid2"/>
    <dgm:cxn modelId="{D33DB794-8319-41CA-8F93-FAB48BD11CA4}" type="presParOf" srcId="{76D3729D-C1D0-4EBF-96C8-BD6D9151538D}" destId="{42043AB7-B26C-41F8-977B-E6B1E2963C35}" srcOrd="4" destOrd="0" presId="urn:microsoft.com/office/officeart/2005/8/layout/pyramid2"/>
    <dgm:cxn modelId="{7C85F736-3794-4A39-8BD5-80D3F42615C3}" type="presParOf" srcId="{76D3729D-C1D0-4EBF-96C8-BD6D9151538D}" destId="{3B47EB92-91DF-42AF-AD4F-D1A704A38F2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E1065-CE6A-456A-BCA4-0CE2334E0B4A}">
      <dsp:nvSpPr>
        <dsp:cNvPr id="0" name=""/>
        <dsp:cNvSpPr/>
      </dsp:nvSpPr>
      <dsp:spPr>
        <a:xfrm>
          <a:off x="1818737" y="0"/>
          <a:ext cx="3956318" cy="3956318"/>
        </a:xfrm>
        <a:prstGeom prst="triangle">
          <a:avLst/>
        </a:prstGeom>
        <a:gradFill flip="none" rotWithShape="0">
          <a:gsLst>
            <a:gs pos="0">
              <a:schemeClr val="accent2">
                <a:lumMod val="40000"/>
                <a:lumOff val="60000"/>
                <a:shade val="30000"/>
                <a:satMod val="115000"/>
              </a:schemeClr>
            </a:gs>
            <a:gs pos="50000">
              <a:schemeClr val="accent2">
                <a:lumMod val="40000"/>
                <a:lumOff val="60000"/>
                <a:shade val="67500"/>
                <a:satMod val="115000"/>
              </a:schemeClr>
            </a:gs>
            <a:gs pos="100000">
              <a:schemeClr val="accent2">
                <a:lumMod val="40000"/>
                <a:lumOff val="6000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  <a:ln w="1905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71881B-A24F-47DB-BBE3-3C12ADB8E55B}">
      <dsp:nvSpPr>
        <dsp:cNvPr id="0" name=""/>
        <dsp:cNvSpPr/>
      </dsp:nvSpPr>
      <dsp:spPr>
        <a:xfrm>
          <a:off x="2712617" y="396791"/>
          <a:ext cx="4740165" cy="7798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kern="1200" dirty="0" smtClean="0">
              <a:solidFill>
                <a:schemeClr val="accent2">
                  <a:lumMod val="75000"/>
                </a:schemeClr>
              </a:solidFill>
            </a:rPr>
            <a:t>5%</a:t>
          </a:r>
          <a:r>
            <a:rPr lang="es-ES_tradnl" sz="2400" kern="1200" dirty="0" smtClean="0"/>
            <a:t/>
          </a:r>
          <a:br>
            <a:rPr lang="es-ES_tradnl" sz="2400" kern="1200" dirty="0" smtClean="0"/>
          </a:br>
          <a:r>
            <a:rPr lang="bg-BG" sz="2400" kern="1200" dirty="0" smtClean="0"/>
            <a:t>Специална подкрепа</a:t>
          </a:r>
          <a:r>
            <a:rPr lang="es-ES_tradnl" sz="2000" kern="1200" dirty="0" smtClean="0"/>
            <a:t> </a:t>
          </a:r>
          <a:endParaRPr lang="bg-BG" sz="2000" kern="1200" dirty="0"/>
        </a:p>
      </dsp:txBody>
      <dsp:txXfrm>
        <a:off x="2750688" y="434862"/>
        <a:ext cx="4664023" cy="703737"/>
      </dsp:txXfrm>
    </dsp:sp>
    <dsp:sp modelId="{F852B478-7B63-4472-AFA6-933AF4AC1416}">
      <dsp:nvSpPr>
        <dsp:cNvPr id="0" name=""/>
        <dsp:cNvSpPr/>
      </dsp:nvSpPr>
      <dsp:spPr>
        <a:xfrm>
          <a:off x="2717413" y="1454849"/>
          <a:ext cx="4730573" cy="7274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accent2">
                  <a:lumMod val="75000"/>
                </a:schemeClr>
              </a:solidFill>
            </a:rPr>
            <a:t/>
          </a:r>
          <a:br>
            <a:rPr lang="bg-BG" sz="2400" b="1" kern="1200" dirty="0" smtClean="0">
              <a:solidFill>
                <a:schemeClr val="accent2">
                  <a:lumMod val="75000"/>
                </a:schemeClr>
              </a:solidFill>
            </a:rPr>
          </a:br>
          <a:r>
            <a:rPr lang="bg-BG" sz="2400" b="1" kern="1200" dirty="0" smtClean="0">
              <a:solidFill>
                <a:schemeClr val="accent2">
                  <a:lumMod val="75000"/>
                </a:schemeClr>
              </a:solidFill>
            </a:rPr>
            <a:t>15%</a:t>
          </a:r>
          <a:r>
            <a:rPr lang="en-US" sz="2400" b="1" kern="1200" dirty="0" smtClean="0">
              <a:solidFill>
                <a:schemeClr val="accent2">
                  <a:lumMod val="75000"/>
                </a:schemeClr>
              </a:solidFill>
            </a:rPr>
            <a:t/>
          </a:r>
          <a:br>
            <a:rPr lang="en-US" sz="2400" b="1" kern="1200" dirty="0" smtClean="0">
              <a:solidFill>
                <a:schemeClr val="accent2">
                  <a:lumMod val="75000"/>
                </a:schemeClr>
              </a:solidFill>
            </a:rPr>
          </a:br>
          <a:r>
            <a:rPr lang="bg-BG" sz="2400" kern="1200" dirty="0" smtClean="0"/>
            <a:t>Допълнителна подкрепа </a:t>
          </a:r>
          <a:r>
            <a:rPr lang="bg-BG" sz="2000" kern="1200" dirty="0" smtClean="0"/>
            <a:t/>
          </a:r>
          <a:br>
            <a:rPr lang="bg-BG" sz="2000" kern="1200" dirty="0" smtClean="0"/>
          </a:br>
          <a:endParaRPr lang="bg-BG" sz="2000" kern="1200" dirty="0"/>
        </a:p>
      </dsp:txBody>
      <dsp:txXfrm>
        <a:off x="2752923" y="1490359"/>
        <a:ext cx="4659553" cy="656405"/>
      </dsp:txXfrm>
    </dsp:sp>
    <dsp:sp modelId="{42043AB7-B26C-41F8-977B-E6B1E2963C35}">
      <dsp:nvSpPr>
        <dsp:cNvPr id="0" name=""/>
        <dsp:cNvSpPr/>
      </dsp:nvSpPr>
      <dsp:spPr>
        <a:xfrm>
          <a:off x="2719406" y="2485375"/>
          <a:ext cx="4757498" cy="8208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b="1" kern="1200" dirty="0" smtClean="0">
              <a:solidFill>
                <a:schemeClr val="accent2">
                  <a:lumMod val="75000"/>
                </a:schemeClr>
              </a:solidFill>
            </a:rPr>
            <a:t>80%</a:t>
          </a:r>
          <a:br>
            <a:rPr lang="es-ES_tradnl" sz="2400" b="1" kern="1200" dirty="0" smtClean="0">
              <a:solidFill>
                <a:schemeClr val="accent2">
                  <a:lumMod val="75000"/>
                </a:schemeClr>
              </a:solidFill>
            </a:rPr>
          </a:br>
          <a:r>
            <a:rPr lang="bg-BG" sz="2400" kern="1200" dirty="0" smtClean="0"/>
            <a:t>Обща подкрепа </a:t>
          </a:r>
          <a:r>
            <a:rPr lang="es-ES_tradnl" sz="2400" kern="1200" dirty="0" smtClean="0"/>
            <a:t> </a:t>
          </a:r>
          <a:endParaRPr lang="bg-BG" sz="2400" kern="1200" dirty="0" smtClean="0"/>
        </a:p>
      </dsp:txBody>
      <dsp:txXfrm>
        <a:off x="2759479" y="2525448"/>
        <a:ext cx="4677352" cy="7407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80856-6E22-4FDC-99B7-6D4E43221A2E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31B64-353F-44BA-9596-15D7FDAADC5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Обучителен модул 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Ефективно общинско образование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2600" b="1" dirty="0" smtClean="0">
                <a:solidFill>
                  <a:schemeClr val="accent1">
                    <a:lumMod val="75000"/>
                  </a:schemeClr>
                </a:solidFill>
              </a:rPr>
              <a:t>Тема 4</a:t>
            </a:r>
            <a:r>
              <a:rPr lang="bg-BG" sz="2600" dirty="0" smtClean="0">
                <a:solidFill>
                  <a:schemeClr val="accent1">
                    <a:lumMod val="75000"/>
                  </a:schemeClr>
                </a:solidFill>
              </a:rPr>
              <a:t>: Организация на дейностите по подкрепа за личностно развитие  - възможни варианти за подкрепата и критерии за избор. </a:t>
            </a:r>
            <a:br>
              <a:rPr lang="bg-BG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Междуобщинско сътрудничество. </a:t>
            </a:r>
            <a:b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Общинска стратегия за подкрепа на личностно развитие</a:t>
            </a:r>
          </a:p>
          <a:p>
            <a:pPr marL="0" indent="0" algn="ctr">
              <a:buNone/>
            </a:pPr>
            <a:r>
              <a:rPr lang="ru-RU" sz="2600" dirty="0" smtClean="0">
                <a:solidFill>
                  <a:srgbClr val="FF0000"/>
                </a:solidFill>
              </a:rPr>
              <a:t>(актуализация 2022)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6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2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200" i="1" dirty="0" smtClean="0">
                <a:solidFill>
                  <a:srgbClr val="549E39"/>
                </a:solidFill>
              </a:rPr>
              <a:t>Този документ е създаден съгласно Административен договор №  BG05SFOP001-2.015-0001-C01, проект „Повишаване на знанията, уменията и квалификацията на общинските служители“ за предоставяне на безвъзмездна финансова помощ по Оперативна програма „Добро управление“, съфинансирана от Европейския съюз чрез Европейския социален фонд.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bg-BG" sz="1100" i="1" dirty="0" smtClean="0">
                <a:solidFill>
                  <a:srgbClr val="549E39"/>
                </a:solidFill>
              </a:rPr>
              <a:t>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bg-BG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130" y="326791"/>
            <a:ext cx="10793896" cy="553130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Допълнителна подкрепа за личностно развитие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472" y="1047751"/>
            <a:ext cx="11306377" cy="5295900"/>
          </a:xfrm>
        </p:spPr>
        <p:txBody>
          <a:bodyPr>
            <a:normAutofit fontScale="25000" lnSpcReduction="20000"/>
          </a:bodyPr>
          <a:lstStyle/>
          <a:p>
            <a:pPr marL="273050" indent="0" fontAlgn="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8800" dirty="0" smtClean="0"/>
              <a:t>Допълнителната подкрепа за личностно развитие представлява индивидуална работа с дете и ученик по конкретен случай</a:t>
            </a:r>
          </a:p>
          <a:p>
            <a:pPr marL="273050" indent="0" fontAlgn="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8800" dirty="0" smtClean="0"/>
              <a:t>Предоставя се на: </a:t>
            </a:r>
          </a:p>
          <a:p>
            <a:pPr marL="622300" lvl="1" indent="-349250" fontAlgn="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8800" dirty="0" smtClean="0"/>
              <a:t>Деца и ученици със СОП</a:t>
            </a:r>
          </a:p>
          <a:p>
            <a:pPr marL="622300" lvl="1" indent="-349250" fontAlgn="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8800" dirty="0" smtClean="0"/>
              <a:t>Деца и ученици в риск</a:t>
            </a:r>
          </a:p>
          <a:p>
            <a:pPr marL="622300" lvl="1" indent="-349250" fontAlgn="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8800" dirty="0" smtClean="0"/>
              <a:t>Деца и ученици с хронични заболявания</a:t>
            </a:r>
          </a:p>
          <a:p>
            <a:pPr marL="622300" lvl="1" indent="-349250" fontAlgn="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8800" dirty="0" smtClean="0"/>
              <a:t>Деца и ученици с изявени дарби  </a:t>
            </a:r>
          </a:p>
          <a:p>
            <a:pPr marL="273050" indent="0" fontAlgn="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8800" dirty="0" smtClean="0"/>
              <a:t>Включва: </a:t>
            </a:r>
          </a:p>
          <a:p>
            <a:pPr marL="622300" lvl="1" indent="-349250" fontAlgn="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8800" dirty="0" smtClean="0"/>
              <a:t>Работа с дете и ученик по конкретен случай</a:t>
            </a:r>
          </a:p>
          <a:p>
            <a:pPr marL="622300" lvl="1" indent="-349250" fontAlgn="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8800" dirty="0" smtClean="0"/>
              <a:t>Психо-социална рехабилитация, рехабилитация на  слуха, говора, зрението, комуникативните нарушения и рехабилитация при физически увреждания</a:t>
            </a:r>
          </a:p>
          <a:p>
            <a:pPr marL="622300" lvl="1" indent="-349250" fontAlgn="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8800" dirty="0" smtClean="0"/>
              <a:t>Осигуряване на достъпна архитектурна, обща и специализирана подкрепяща среда, технически средства, оборудване, дидактически материали, методики и специалисти </a:t>
            </a:r>
          </a:p>
          <a:p>
            <a:pPr marL="274320" indent="-457200" fontAlgn="t">
              <a:spcBef>
                <a:spcPts val="0"/>
              </a:spcBef>
              <a:buAutoNum type="arabicPeriod"/>
            </a:pPr>
            <a:endParaRPr lang="bg-BG" sz="6400" dirty="0" smtClean="0"/>
          </a:p>
          <a:p>
            <a:pPr marL="0" fontAlgn="t">
              <a:spcBef>
                <a:spcPts val="0"/>
              </a:spcBef>
              <a:buNone/>
            </a:pPr>
            <a:endParaRPr lang="ru-RU" sz="6400" dirty="0" smtClean="0"/>
          </a:p>
          <a:p>
            <a:endParaRPr lang="bg-BG" sz="6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811" y="1146411"/>
            <a:ext cx="10924433" cy="515813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 smtClean="0"/>
              <a:t>Оценката на индивидуалните потребности е </a:t>
            </a:r>
            <a:r>
              <a:rPr lang="ru-RU" i="1" dirty="0" smtClean="0"/>
              <a:t>първата задача </a:t>
            </a:r>
            <a:r>
              <a:rPr lang="ru-RU" dirty="0" smtClean="0"/>
              <a:t>на екипите в детските градини и училищата и </a:t>
            </a:r>
            <a:r>
              <a:rPr lang="ru-RU" i="1" dirty="0" smtClean="0"/>
              <a:t>отправна точка за избор на вида допълнителна подкрепа за</a:t>
            </a:r>
          </a:p>
          <a:p>
            <a:pPr marL="352425" indent="-176213">
              <a:lnSpc>
                <a:spcPct val="100000"/>
              </a:lnSpc>
              <a:spcBef>
                <a:spcPts val="600"/>
              </a:spcBef>
            </a:pPr>
            <a:r>
              <a:rPr lang="ru-RU" dirty="0" smtClean="0"/>
              <a:t>децата със СОП</a:t>
            </a:r>
          </a:p>
          <a:p>
            <a:pPr marL="352425" indent="-176213">
              <a:lnSpc>
                <a:spcPct val="100000"/>
              </a:lnSpc>
              <a:spcBef>
                <a:spcPts val="600"/>
              </a:spcBef>
            </a:pPr>
            <a:r>
              <a:rPr lang="ru-RU" dirty="0" smtClean="0"/>
              <a:t>в риск</a:t>
            </a:r>
          </a:p>
          <a:p>
            <a:pPr marL="352425" indent="-176213">
              <a:lnSpc>
                <a:spcPct val="100000"/>
              </a:lnSpc>
              <a:spcBef>
                <a:spcPts val="600"/>
              </a:spcBef>
            </a:pPr>
            <a:r>
              <a:rPr lang="ru-RU" dirty="0" smtClean="0"/>
              <a:t>с хронични заболявания</a:t>
            </a:r>
          </a:p>
          <a:p>
            <a:pPr marL="352425" indent="-176213">
              <a:lnSpc>
                <a:spcPct val="100000"/>
              </a:lnSpc>
              <a:spcBef>
                <a:spcPts val="600"/>
              </a:spcBef>
            </a:pPr>
            <a:r>
              <a:rPr lang="ru-RU" dirty="0" smtClean="0"/>
              <a:t>дарби и таланти.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ru-RU" dirty="0" smtClean="0"/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 smtClean="0"/>
              <a:t>Оценката е базирана на анализ на:   </a:t>
            </a:r>
          </a:p>
          <a:p>
            <a:pPr marL="352425" indent="-176213">
              <a:lnSpc>
                <a:spcPct val="100000"/>
              </a:lnSpc>
              <a:spcBef>
                <a:spcPts val="600"/>
              </a:spcBef>
            </a:pPr>
            <a:r>
              <a:rPr lang="ru-RU" dirty="0" smtClean="0"/>
              <a:t>биомедицински фактори (дете със СОП, дете с хронични заболявания)</a:t>
            </a:r>
          </a:p>
          <a:p>
            <a:pPr marL="352425" indent="-176213">
              <a:lnSpc>
                <a:spcPct val="100000"/>
              </a:lnSpc>
              <a:spcBef>
                <a:spcPts val="600"/>
              </a:spcBef>
            </a:pPr>
            <a:r>
              <a:rPr lang="ru-RU" dirty="0" smtClean="0"/>
              <a:t>фактори на заобикалящата среда (дете в риск)</a:t>
            </a:r>
          </a:p>
          <a:p>
            <a:pPr marL="352425" indent="-176213">
              <a:lnSpc>
                <a:spcPct val="100000"/>
              </a:lnSpc>
              <a:spcBef>
                <a:spcPts val="600"/>
              </a:spcBef>
            </a:pPr>
            <a:r>
              <a:rPr lang="ru-RU" dirty="0" smtClean="0"/>
              <a:t>фактори на взаимодействието между детето и средата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ru-RU" dirty="0" smtClean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ru-RU" dirty="0" smtClean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ru-RU" dirty="0" smtClean="0"/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bg-BG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5130" y="374918"/>
            <a:ext cx="10793896" cy="553130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Критерии за избор на вида допълнителна подкрепа</a:t>
            </a:r>
            <a:endParaRPr lang="bg-BG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514" y="1352549"/>
            <a:ext cx="10413002" cy="46471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bg-BG" dirty="0" smtClean="0"/>
              <a:t>Л</a:t>
            </a:r>
            <a:r>
              <a:rPr lang="ru-RU" dirty="0" smtClean="0"/>
              <a:t>ичностното развитие е </a:t>
            </a:r>
            <a:r>
              <a:rPr lang="ru-RU" b="1" dirty="0" smtClean="0"/>
              <a:t>пресечна точка на междусекторни политики </a:t>
            </a:r>
            <a:r>
              <a:rPr lang="ru-RU" dirty="0" smtClean="0"/>
              <a:t>и грижата за деца на всички равнища на управление на общинско, областно и регионално ниво 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Подкрепата се реализира </a:t>
            </a:r>
            <a:r>
              <a:rPr lang="ru-RU" b="1" dirty="0" smtClean="0"/>
              <a:t>в сътрудничество между </a:t>
            </a:r>
            <a:r>
              <a:rPr lang="bg-BG" b="1" dirty="0" smtClean="0"/>
              <a:t>с</a:t>
            </a:r>
            <a:r>
              <a:rPr lang="ru-RU" b="1" dirty="0" smtClean="0"/>
              <a:t>оциалн</a:t>
            </a:r>
            <a:r>
              <a:rPr lang="bg-BG" b="1" dirty="0" smtClean="0"/>
              <a:t>ите</a:t>
            </a:r>
            <a:r>
              <a:rPr lang="ru-RU" b="1" dirty="0" smtClean="0"/>
              <a:t>, здравни, образователни услуги на местно ниво 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През подкрепата за личностно развитие, общините имат </a:t>
            </a:r>
            <a:r>
              <a:rPr lang="ru-RU" b="1" dirty="0" smtClean="0"/>
              <a:t>платформа</a:t>
            </a:r>
            <a:r>
              <a:rPr lang="ru-RU" dirty="0" smtClean="0"/>
              <a:t>, върху която да организират и координират различните услуги за децата 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Основа за планиране на подкрепата са Областната и Общинска стратегия за личностно развитие</a:t>
            </a:r>
            <a:endParaRPr lang="bg-BG" dirty="0" smtClean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581798" y="385816"/>
            <a:ext cx="11107299" cy="701454"/>
          </a:xfrm>
        </p:spPr>
        <p:txBody>
          <a:bodyPr>
            <a:noAutofit/>
          </a:bodyPr>
          <a:lstStyle/>
          <a:p>
            <a:pPr lvl="0" algn="ctr"/>
            <a:r>
              <a:rPr lang="ru-RU" sz="3000" dirty="0" smtClean="0">
                <a:latin typeface="+mn-lt"/>
              </a:rPr>
              <a:t>Стратегии за подкрепа за личностно развитие </a:t>
            </a:r>
            <a:endParaRPr lang="en-US" sz="3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581798" y="385816"/>
            <a:ext cx="11107299" cy="701454"/>
          </a:xfrm>
        </p:spPr>
        <p:txBody>
          <a:bodyPr>
            <a:noAutofit/>
          </a:bodyPr>
          <a:lstStyle/>
          <a:p>
            <a:pPr lvl="0" algn="ctr"/>
            <a:r>
              <a:rPr lang="ru-RU" sz="3000" dirty="0" smtClean="0">
                <a:latin typeface="+mn-lt"/>
              </a:rPr>
              <a:t>Областни стратегии за подкрепа за личностно развитие </a:t>
            </a:r>
            <a:endParaRPr lang="en-US" sz="3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11369" y="1337481"/>
            <a:ext cx="11107299" cy="4421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0850" lvl="0" indent="-450850">
              <a:spcBef>
                <a:spcPts val="600"/>
              </a:spcBef>
            </a:pPr>
            <a:endParaRPr lang="ru-RU" sz="2200" b="1" dirty="0" smtClean="0">
              <a:solidFill>
                <a:schemeClr val="accent1"/>
              </a:solidFill>
              <a:ea typeface="+mj-ea"/>
              <a:cs typeface="+mj-cs"/>
            </a:endParaRPr>
          </a:p>
          <a:p>
            <a:pPr marL="450850" lvl="0" indent="-450850">
              <a:spcBef>
                <a:spcPts val="600"/>
              </a:spcBef>
            </a:pPr>
            <a:endParaRPr lang="ru-RU" sz="2200" b="1" dirty="0" smtClean="0">
              <a:solidFill>
                <a:schemeClr val="accent1"/>
              </a:solidFill>
              <a:ea typeface="+mj-ea"/>
              <a:cs typeface="+mj-cs"/>
            </a:endParaRPr>
          </a:p>
          <a:p>
            <a:pPr marL="450850" lvl="0" indent="-450850">
              <a:spcBef>
                <a:spcPts val="600"/>
              </a:spcBef>
            </a:pPr>
            <a:r>
              <a:rPr lang="ru-RU" sz="2200" b="1" dirty="0" smtClean="0">
                <a:solidFill>
                  <a:schemeClr val="accent1"/>
                </a:solidFill>
                <a:ea typeface="+mj-ea"/>
                <a:cs typeface="+mj-cs"/>
              </a:rPr>
              <a:t>Цел на Областната стратегия</a:t>
            </a:r>
            <a:r>
              <a:rPr lang="ru-RU" sz="2200" dirty="0" smtClean="0">
                <a:solidFill>
                  <a:schemeClr val="accent1"/>
                </a:solidFill>
                <a:ea typeface="+mj-ea"/>
                <a:cs typeface="+mj-cs"/>
              </a:rPr>
              <a:t>: да картографира наличните услуги на ниво област и да координира услугите  за подкрепа на личностното развитие между общините и между секторите (социален, образователен, здравен) </a:t>
            </a:r>
          </a:p>
          <a:p>
            <a:pPr marL="450850" lvl="0" indent="-450850">
              <a:spcBef>
                <a:spcPts val="600"/>
              </a:spcBef>
            </a:pPr>
            <a:endParaRPr lang="ru-RU" sz="2200" b="1" dirty="0" smtClean="0">
              <a:solidFill>
                <a:schemeClr val="accent1"/>
              </a:solidFill>
              <a:ea typeface="+mj-ea"/>
              <a:cs typeface="+mj-cs"/>
            </a:endParaRPr>
          </a:p>
          <a:p>
            <a:pPr marL="450850" lvl="0" indent="-450850">
              <a:spcBef>
                <a:spcPts val="600"/>
              </a:spcBef>
            </a:pPr>
            <a:r>
              <a:rPr lang="ru-RU" sz="2200" b="1" dirty="0" smtClean="0">
                <a:solidFill>
                  <a:schemeClr val="accent1"/>
                </a:solidFill>
                <a:ea typeface="+mj-ea"/>
                <a:cs typeface="+mj-cs"/>
              </a:rPr>
              <a:t>Областният управител:</a:t>
            </a:r>
          </a:p>
          <a:p>
            <a:pPr marL="450850" lvl="0" indent="-4508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accent1"/>
                </a:solidFill>
                <a:ea typeface="+mj-ea"/>
                <a:cs typeface="+mj-cs"/>
              </a:rPr>
              <a:t>Организира разработването на Областна стратегия за подкрепа за личностно развитие</a:t>
            </a:r>
          </a:p>
          <a:p>
            <a:pPr marL="450850" lvl="0" indent="-4508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accent1"/>
                </a:solidFill>
                <a:ea typeface="+mj-ea"/>
                <a:cs typeface="+mj-cs"/>
              </a:rPr>
              <a:t>Осигурява участието на представители на всяка община, РУО, Регионалния център за подкрепа на процеса на приобщаващо образование, РЗИ, НПО и др. </a:t>
            </a:r>
          </a:p>
          <a:p>
            <a:pPr marL="450850" lvl="0" indent="-4508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accent1"/>
                </a:solidFill>
                <a:ea typeface="+mj-ea"/>
                <a:cs typeface="+mj-cs"/>
              </a:rPr>
              <a:t>Утвърждава стратегията след съгласуване с Областния съвет за развитие и с РУО</a:t>
            </a:r>
          </a:p>
          <a:p>
            <a:pPr marL="450850" lvl="0" indent="-4508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accent1"/>
                </a:solidFill>
                <a:ea typeface="+mj-ea"/>
                <a:cs typeface="+mj-cs"/>
              </a:rPr>
              <a:t>Стратегията е с период на действие 2 години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2000" b="0" i="0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2000" baseline="0" dirty="0" smtClean="0">
              <a:solidFill>
                <a:schemeClr val="accent1"/>
              </a:solidFill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2000" b="0" i="0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2000" baseline="0" dirty="0" smtClean="0">
              <a:solidFill>
                <a:schemeClr val="accent1"/>
              </a:solidFill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558" y="351182"/>
            <a:ext cx="11245755" cy="755723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latin typeface="+mn-lt"/>
              </a:rPr>
              <a:t>Общински стратегии за подкрепа на личностното развитие</a:t>
            </a:r>
            <a:endParaRPr lang="bg-BG" sz="3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592" y="1167320"/>
            <a:ext cx="11168562" cy="5311302"/>
          </a:xfrm>
        </p:spPr>
        <p:txBody>
          <a:bodyPr>
            <a:noAutofit/>
          </a:bodyPr>
          <a:lstStyle/>
          <a:p>
            <a:pPr marL="263525" indent="-217488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2100" dirty="0" smtClean="0"/>
              <a:t>Разработват се в изпълнение на чл.197 от ЗПУО и чл.5 от Наредбата за приобщаващото образование </a:t>
            </a:r>
          </a:p>
          <a:p>
            <a:pPr marL="263525" indent="-217488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2100" dirty="0" smtClean="0"/>
              <a:t>В основата на Общинската стратегия стои </a:t>
            </a:r>
            <a:r>
              <a:rPr lang="ru-RU" sz="2100" i="1" dirty="0" smtClean="0"/>
              <a:t>Анализ на потребностите от подкрепа</a:t>
            </a:r>
            <a:endParaRPr lang="ru-RU" sz="2100" dirty="0" smtClean="0"/>
          </a:p>
          <a:p>
            <a:pPr marL="263525" indent="-217488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2100" dirty="0" smtClean="0"/>
              <a:t>Стратегията включва </a:t>
            </a:r>
            <a:r>
              <a:rPr lang="ru-RU" sz="2100" i="1" dirty="0" smtClean="0"/>
              <a:t>предизвикателствата</a:t>
            </a:r>
            <a:r>
              <a:rPr lang="ru-RU" sz="2100" dirty="0" smtClean="0"/>
              <a:t>, идентифицирани в Анализа на потребностите;  </a:t>
            </a:r>
            <a:r>
              <a:rPr lang="ru-RU" sz="2100" i="1" dirty="0" smtClean="0"/>
              <a:t>стратегически и оперативни цели; дейностите и мерките </a:t>
            </a:r>
            <a:r>
              <a:rPr lang="ru-RU" sz="2100" dirty="0" smtClean="0"/>
              <a:t>за реализиране на поставените цели</a:t>
            </a:r>
          </a:p>
          <a:p>
            <a:pPr marL="263525" indent="-217488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2100" dirty="0" smtClean="0"/>
              <a:t>Реализира се в </a:t>
            </a:r>
            <a:r>
              <a:rPr lang="ru-RU" sz="2100" i="1" dirty="0" smtClean="0"/>
              <a:t>партньорство с всички заинтересовани страни на местно ниво</a:t>
            </a:r>
            <a:r>
              <a:rPr lang="ru-RU" sz="2100" dirty="0" smtClean="0"/>
              <a:t>: община, ОбС, институции в системата на предучилищното и училищното образование, Обществени съвети към училища и детски градини, РУО, РПУ, културни институции, МКБППМН, ОбС по наркотичните вещества, младежки неформални организации и групи, НПО в областта на образованието, културата, спорта и екологията, териториални структури на заинтересованите централни държавни органи и др. </a:t>
            </a:r>
          </a:p>
          <a:p>
            <a:pPr marL="263525" indent="-217488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2100" dirty="0" smtClean="0"/>
              <a:t>Срок на действие – 2 години; </a:t>
            </a:r>
            <a:r>
              <a:rPr lang="bg-BG" sz="2100" dirty="0" smtClean="0"/>
              <a:t>до 30.04 Общинският съвет приема Годишен план на дейностите за подкрепа за личностно развитие</a:t>
            </a:r>
            <a:endParaRPr lang="bg-BG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558" y="351182"/>
            <a:ext cx="11245755" cy="755723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latin typeface="+mn-lt"/>
              </a:rPr>
              <a:t>Общински стратегии за подкрепа на личностното развитие</a:t>
            </a:r>
            <a:endParaRPr lang="bg-BG" sz="3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592" y="1604893"/>
            <a:ext cx="11052312" cy="3648043"/>
          </a:xfrm>
        </p:spPr>
        <p:txBody>
          <a:bodyPr>
            <a:normAutofit/>
          </a:bodyPr>
          <a:lstStyle/>
          <a:p>
            <a:pPr marL="450850" indent="-404813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dirty="0" smtClean="0"/>
              <a:t>Отвъд документите: </a:t>
            </a:r>
          </a:p>
          <a:p>
            <a:pPr marL="450850" indent="-404813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dirty="0" smtClean="0"/>
              <a:t>Общинските стратегии за подкрепа за личностното развитие са начин...</a:t>
            </a:r>
          </a:p>
          <a:p>
            <a:pPr marL="450850" indent="-404813">
              <a:lnSpc>
                <a:spcPct val="100000"/>
              </a:lnSpc>
              <a:spcBef>
                <a:spcPts val="1200"/>
              </a:spcBef>
            </a:pPr>
            <a:r>
              <a:rPr lang="ru-RU" dirty="0" smtClean="0"/>
              <a:t>да се заяви, че </a:t>
            </a:r>
            <a:r>
              <a:rPr lang="ru-RU" b="1" dirty="0" smtClean="0"/>
              <a:t>всички деца могат да учат заедно и трябва да бъдат подкрепени</a:t>
            </a:r>
            <a:r>
              <a:rPr lang="ru-RU" dirty="0" smtClean="0"/>
              <a:t>. </a:t>
            </a:r>
          </a:p>
          <a:p>
            <a:pPr marL="450850" indent="-404813">
              <a:lnSpc>
                <a:spcPct val="100000"/>
              </a:lnSpc>
              <a:spcBef>
                <a:spcPts val="1200"/>
              </a:spcBef>
            </a:pPr>
            <a:r>
              <a:rPr lang="ru-RU" dirty="0" smtClean="0"/>
              <a:t>да се п</a:t>
            </a:r>
            <a:r>
              <a:rPr lang="ru-RU" b="1" dirty="0" smtClean="0"/>
              <a:t>роменят негативните нагласи към различието</a:t>
            </a:r>
          </a:p>
          <a:p>
            <a:pPr marL="450850" indent="-404813">
              <a:lnSpc>
                <a:spcPct val="100000"/>
              </a:lnSpc>
              <a:spcBef>
                <a:spcPts val="1200"/>
              </a:spcBef>
            </a:pPr>
            <a:r>
              <a:rPr lang="ru-RU" dirty="0" smtClean="0"/>
              <a:t>да се покаже </a:t>
            </a:r>
            <a:r>
              <a:rPr lang="ru-RU" b="1" dirty="0" smtClean="0"/>
              <a:t>солидарност и сътрудничество </a:t>
            </a:r>
            <a:r>
              <a:rPr lang="ru-RU" dirty="0" smtClean="0"/>
              <a:t>с  училищните политики за подкрепа за личностно развитие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38151"/>
            <a:ext cx="9875520" cy="685800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+mn-lt"/>
              </a:rPr>
              <a:t>Решаване на казус</a:t>
            </a:r>
          </a:p>
        </p:txBody>
      </p:sp>
      <p:sp>
        <p:nvSpPr>
          <p:cNvPr id="48130" name="AutoShape 2" descr="15 Techniques of Brainstorming for More Effective Sessions - nTas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pic>
        <p:nvPicPr>
          <p:cNvPr id="18434" name="Picture 2" descr="Ценно! Решаване на казус във връзка с конкретна комуникативна задача.  Български език 11. кла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93311">
            <a:off x="7544188" y="2590801"/>
            <a:ext cx="3962399" cy="2228850"/>
          </a:xfrm>
          <a:prstGeom prst="rect">
            <a:avLst/>
          </a:prstGeom>
          <a:noFill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666750" y="1123950"/>
            <a:ext cx="6229350" cy="4914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MS ??" charset="-128"/>
                <a:cs typeface="Times New Roman" pitchFamily="18" charset="0"/>
              </a:rPr>
              <a:t>Местното училище е положило усилия за да създаде приобщаваща среда</a:t>
            </a:r>
            <a:r>
              <a:rPr lang="ru-RU" sz="2000" i="1" baseline="0" dirty="0" smtClean="0">
                <a:solidFill>
                  <a:schemeClr val="accent1"/>
                </a:solidFill>
                <a:ea typeface="MS ??" charset="-128"/>
                <a:cs typeface="Times New Roman" pitchFamily="18" charset="0"/>
              </a:rPr>
              <a:t>.</a:t>
            </a:r>
            <a:r>
              <a:rPr lang="ru-RU" sz="2000" i="1" dirty="0" smtClean="0">
                <a:solidFill>
                  <a:schemeClr val="accent1"/>
                </a:solidFill>
                <a:ea typeface="MS ??" charset="-128"/>
                <a:cs typeface="Times New Roman" pitchFamily="18" charset="0"/>
              </a:rPr>
              <a:t> С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MS ??" charset="-128"/>
                <a:cs typeface="Times New Roman" pitchFamily="18" charset="0"/>
              </a:rPr>
              <a:t>редата е достъпна, учителите – обучени, децата имат възможност да участват във вземането на решения, създаден е ученически съвет. </a:t>
            </a:r>
            <a:endParaRPr kumimoji="0" lang="bg-BG" sz="20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MS ??" charset="-128"/>
                <a:cs typeface="Times New Roman" pitchFamily="18" charset="0"/>
              </a:rPr>
              <a:t>Напоследък обаче, в училището зачестяват случаите на тормоз – вербален и физически над две осмокласнички - Ели и Невена. </a:t>
            </a:r>
          </a:p>
          <a:p>
            <a:pPr marL="0" marR="0" lvl="0" indent="0" algn="just" defTabSz="914400" rtl="0" eaLnBrk="0" fontAlgn="base" latinLnBrk="0" hangingPunct="0"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MS ??" charset="-128"/>
                <a:cs typeface="Times New Roman" pitchFamily="18" charset="0"/>
              </a:rPr>
              <a:t>Въпреки взетите мерки - забележки, разговор с родителите на проявяващите насилие</a:t>
            </a:r>
            <a:r>
              <a:rPr kumimoji="0" lang="ru-RU" sz="2000" b="0" i="1" u="none" strike="noStrike" cap="none" normalizeH="0" dirty="0" smtClean="0">
                <a:ln>
                  <a:noFill/>
                </a:ln>
                <a:solidFill>
                  <a:schemeClr val="accent1"/>
                </a:solidFill>
                <a:effectLst/>
                <a:ea typeface="MS ??" charset="-128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ea typeface="MS ??" charset="-128"/>
                <a:cs typeface="Times New Roman" pitchFamily="18" charset="0"/>
              </a:rPr>
              <a:t>деца, ситуацията ескалира, когато бащата на Ели идва в училище и информира директора и класния, че  дъщеря му отказва да ходи на училище.   </a:t>
            </a:r>
          </a:p>
          <a:p>
            <a:pPr marL="0" marR="0" lvl="0" indent="0" algn="just" defTabSz="914400" rtl="0" eaLnBrk="0" fontAlgn="base" latinLnBrk="0" hangingPunct="0"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chemeClr val="accent1"/>
                </a:solidFill>
                <a:ea typeface="MS ??" charset="-128"/>
                <a:cs typeface="Times New Roman" pitchFamily="18" charset="0"/>
              </a:rPr>
              <a:t>Какви решения ще предложите? </a:t>
            </a:r>
          </a:p>
          <a:p>
            <a:pPr marL="0" marR="0" lvl="0" indent="0" algn="just" defTabSz="914400" rtl="0" eaLnBrk="0" fontAlgn="base" latinLnBrk="0" hangingPunct="0"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lang="ru-RU" sz="2000" i="1" dirty="0" smtClean="0">
                <a:solidFill>
                  <a:schemeClr val="accent1"/>
                </a:solidFill>
                <a:ea typeface="MS ??" charset="-128"/>
                <a:cs typeface="Times New Roman" pitchFamily="18" charset="0"/>
              </a:rPr>
              <a:t>Гледните точки на родителите, учениците, учителите,  общината, медиите </a:t>
            </a:r>
            <a:endParaRPr kumimoji="0" lang="bg-BG" sz="20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bg-BG" sz="3500" b="1" dirty="0" smtClean="0">
                <a:solidFill>
                  <a:srgbClr val="FF0000"/>
                </a:solidFill>
              </a:rPr>
              <a:t>Организация и възможности за финансиране </a:t>
            </a:r>
            <a:br>
              <a:rPr lang="bg-BG" sz="3500" b="1" dirty="0" smtClean="0">
                <a:solidFill>
                  <a:srgbClr val="FF0000"/>
                </a:solidFill>
              </a:rPr>
            </a:br>
            <a:r>
              <a:rPr lang="bg-BG" sz="3500" b="1" dirty="0" smtClean="0">
                <a:solidFill>
                  <a:srgbClr val="FF0000"/>
                </a:solidFill>
              </a:rPr>
              <a:t>на подкрепата за личностно развитие</a:t>
            </a:r>
            <a:endParaRPr lang="bg-BG" sz="3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258" y="1045029"/>
            <a:ext cx="11151219" cy="5328475"/>
          </a:xfrm>
        </p:spPr>
        <p:txBody>
          <a:bodyPr>
            <a:normAutofit/>
          </a:bodyPr>
          <a:lstStyle/>
          <a:p>
            <a:pPr marL="533400" indent="-36195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ЦПЛР са институции в системата на предучилищното и училищно образование</a:t>
            </a:r>
            <a:endParaRPr lang="bg-BG" dirty="0" smtClean="0">
              <a:solidFill>
                <a:srgbClr val="FF0000"/>
              </a:solidFill>
            </a:endParaRPr>
          </a:p>
          <a:p>
            <a:pPr marL="533400" lvl="0" indent="-36195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Според дейността си ЦПЛР са:</a:t>
            </a:r>
          </a:p>
          <a:p>
            <a:pPr marL="628650" lvl="0" indent="-2714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ru-RU" dirty="0" smtClean="0">
                <a:solidFill>
                  <a:srgbClr val="FF0000"/>
                </a:solidFill>
              </a:rPr>
              <a:t>За </a:t>
            </a:r>
            <a:r>
              <a:rPr lang="ru-RU" b="1" dirty="0" smtClean="0">
                <a:solidFill>
                  <a:srgbClr val="FF0000"/>
                </a:solidFill>
              </a:rPr>
              <a:t>развитие на интересите</a:t>
            </a:r>
            <a:r>
              <a:rPr lang="ru-RU" dirty="0" smtClean="0">
                <a:solidFill>
                  <a:srgbClr val="FF0000"/>
                </a:solidFill>
              </a:rPr>
              <a:t>, способностите, компетентностите и изявата в областта на науките, технологиите, изкуствата и спорта; за </a:t>
            </a:r>
            <a:r>
              <a:rPr lang="ru-RU" b="1" dirty="0" smtClean="0">
                <a:solidFill>
                  <a:srgbClr val="FF0000"/>
                </a:solidFill>
              </a:rPr>
              <a:t>кариерно ориентиране и консултиране</a:t>
            </a:r>
            <a:r>
              <a:rPr lang="ru-RU" dirty="0" smtClean="0">
                <a:solidFill>
                  <a:srgbClr val="FF0000"/>
                </a:solidFill>
              </a:rPr>
              <a:t>; </a:t>
            </a:r>
            <a:r>
              <a:rPr lang="ru-RU" dirty="0" smtClean="0">
                <a:solidFill>
                  <a:srgbClr val="FF0000"/>
                </a:solidFill>
              </a:rPr>
              <a:t>за </a:t>
            </a:r>
            <a:r>
              <a:rPr lang="ru-RU" b="1" dirty="0" smtClean="0">
                <a:solidFill>
                  <a:srgbClr val="FF0000"/>
                </a:solidFill>
              </a:rPr>
              <a:t>превантивна, диагностична, рехабилитационна, корекционна и ресоциализираща работа </a:t>
            </a:r>
            <a:r>
              <a:rPr lang="ru-RU" dirty="0" smtClean="0">
                <a:solidFill>
                  <a:srgbClr val="FF0000"/>
                </a:solidFill>
              </a:rPr>
              <a:t>с деца и ученици; за </a:t>
            </a:r>
            <a:r>
              <a:rPr lang="ru-RU" b="1" dirty="0" smtClean="0">
                <a:solidFill>
                  <a:srgbClr val="FF0000"/>
                </a:solidFill>
              </a:rPr>
              <a:t>ресурсно подпомагане </a:t>
            </a:r>
            <a:r>
              <a:rPr lang="ru-RU" dirty="0" smtClean="0">
                <a:solidFill>
                  <a:srgbClr val="FF0000"/>
                </a:solidFill>
              </a:rPr>
              <a:t>на деца и ученици със СОП; за </a:t>
            </a:r>
            <a:r>
              <a:rPr lang="ru-RU" b="1" dirty="0" smtClean="0">
                <a:solidFill>
                  <a:srgbClr val="FF0000"/>
                </a:solidFill>
              </a:rPr>
              <a:t>педагогическа и психологическа подкрепа</a:t>
            </a:r>
            <a:r>
              <a:rPr lang="ru-RU" dirty="0" smtClean="0">
                <a:solidFill>
                  <a:srgbClr val="FF0000"/>
                </a:solidFill>
              </a:rPr>
              <a:t>; за прилагане на </a:t>
            </a:r>
            <a:r>
              <a:rPr lang="ru-RU" b="1" dirty="0" smtClean="0">
                <a:solidFill>
                  <a:srgbClr val="FF0000"/>
                </a:solidFill>
              </a:rPr>
              <a:t>програми за подкрепа </a:t>
            </a:r>
            <a:r>
              <a:rPr lang="ru-RU" dirty="0" smtClean="0">
                <a:solidFill>
                  <a:srgbClr val="FF0000"/>
                </a:solidFill>
              </a:rPr>
              <a:t>за семействата на децата и ученицитес увреждания</a:t>
            </a:r>
          </a:p>
          <a:p>
            <a:pPr marL="628650" lvl="0" indent="-2714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ru-RU" dirty="0" smtClean="0">
                <a:solidFill>
                  <a:srgbClr val="FF0000"/>
                </a:solidFill>
              </a:rPr>
              <a:t>Центрове за специална образователна подготовка </a:t>
            </a:r>
          </a:p>
          <a:p>
            <a:pPr marL="628650" lvl="0" indent="-2714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ru-RU" dirty="0" smtClean="0">
                <a:solidFill>
                  <a:srgbClr val="FF0000"/>
                </a:solidFill>
              </a:rPr>
              <a:t>Ученическите общежития, чиято дейност не се организира от училища</a:t>
            </a:r>
          </a:p>
          <a:p>
            <a:pPr marL="628650" lvl="0" indent="-271463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ru-RU" dirty="0" smtClean="0">
                <a:solidFill>
                  <a:srgbClr val="FF0000"/>
                </a:solidFill>
              </a:rPr>
              <a:t>Астрономическите обсерватории и планетариуми</a:t>
            </a:r>
          </a:p>
          <a:p>
            <a:pPr marL="628650" lvl="0" indent="-457200">
              <a:lnSpc>
                <a:spcPct val="110000"/>
              </a:lnSpc>
              <a:spcBef>
                <a:spcPts val="0"/>
              </a:spcBef>
              <a:buAutoNum type="arabicPeriod"/>
            </a:pPr>
            <a:endParaRPr lang="bg-BG" dirty="0" smtClean="0">
              <a:solidFill>
                <a:srgbClr val="FF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59558" y="351182"/>
            <a:ext cx="11245755" cy="755723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+mn-lt"/>
              </a:rPr>
              <a:t>Центрове за подкрепа на личностното развитие (ЦПЛР)</a:t>
            </a:r>
            <a:endParaRPr lang="bg-BG" sz="3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518" y="1330036"/>
            <a:ext cx="10732957" cy="4584381"/>
          </a:xfrm>
        </p:spPr>
        <p:txBody>
          <a:bodyPr>
            <a:normAutofit/>
          </a:bodyPr>
          <a:lstStyle/>
          <a:p>
            <a:pPr marL="533400" indent="-36195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i="1" dirty="0" smtClean="0">
                <a:solidFill>
                  <a:srgbClr val="FF0000"/>
                </a:solidFill>
                <a:ea typeface="+mj-ea"/>
                <a:cs typeface="+mj-cs"/>
              </a:rPr>
              <a:t>Доп. - ДВ, бр. 82 от 2020 </a:t>
            </a:r>
            <a:r>
              <a:rPr lang="bg-BG" i="1" dirty="0" smtClean="0">
                <a:solidFill>
                  <a:srgbClr val="FF0000"/>
                </a:solidFill>
                <a:ea typeface="+mj-ea"/>
                <a:cs typeface="+mj-cs"/>
              </a:rPr>
              <a:t>г. </a:t>
            </a:r>
          </a:p>
          <a:p>
            <a:pPr marL="728663" indent="-554038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При прекъсване на присъствения образователен процес в училище поради извънредни обстоятелства, с изключение на обявяването на ден за честване на празника на общината, след заповед на министъра на образованието и науката подкрепата за личностно развитие на децата и учениците в зависимост от спецификата си се осъществява, доколкото и ако е възможно, от разстояние в електронна среда</a:t>
            </a:r>
          </a:p>
          <a:p>
            <a:pPr marL="728663" indent="-554038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</a:rPr>
              <a:t>Подкрепата за личностно развитие от разстояние в електронна среда се извършва от педагогическите специалисти в рамките на уговорената продължителност на работното им време</a:t>
            </a:r>
            <a:endParaRPr lang="bg-BG" dirty="0" smtClean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959" y="395094"/>
            <a:ext cx="10446822" cy="755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bg-BG" sz="3000" dirty="0" smtClean="0">
                <a:solidFill>
                  <a:srgbClr val="FF0000"/>
                </a:solidFill>
                <a:ea typeface="+mj-ea"/>
                <a:cs typeface="+mj-cs"/>
              </a:rPr>
              <a:t>Допълнения и изменения в ЗПУО по отношение на ЦПЛР </a:t>
            </a:r>
            <a:endParaRPr lang="bg-BG" sz="3000" dirty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300" dirty="0" smtClean="0">
                <a:latin typeface="Times New Roman" pitchFamily="18" charset="0"/>
                <a:cs typeface="Times New Roman" pitchFamily="18" charset="0"/>
              </a:rPr>
              <a:t>Цели на обучението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dirty="0" smtClean="0">
                <a:latin typeface="Times New Roman" pitchFamily="18" charset="0"/>
                <a:cs typeface="Times New Roman" pitchFamily="18" charset="0"/>
              </a:rPr>
            </a:b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95661"/>
            <a:ext cx="10834991" cy="4791129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bg-BG" dirty="0" smtClean="0">
                <a:latin typeface="Times New Roman" pitchFamily="18" charset="0"/>
                <a:ea typeface="+mj-ea"/>
                <a:cs typeface="Times New Roman" pitchFamily="18" charset="0"/>
              </a:rPr>
              <a:t>Да са информирани за политиките за подкрепа на личностното развитие </a:t>
            </a:r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bg-BG" dirty="0" smtClean="0">
                <a:latin typeface="Times New Roman" pitchFamily="18" charset="0"/>
                <a:ea typeface="+mj-ea"/>
                <a:cs typeface="Times New Roman" pitchFamily="18" charset="0"/>
              </a:rPr>
              <a:t>Да са наясно с възможните варианти за организиране на общата и допълнителна подкрепа  на децата и учениците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bg-B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Да разбират ролята на училището, ЦПЛР, общината в организирането на подкрепата за личностно развитие на местно ниво</a:t>
            </a:r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bg-B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Да са наясно с възможностите за финансиране на извънкласни и извънучилищни дейности</a:t>
            </a:r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bg-BG" dirty="0" smtClean="0">
                <a:latin typeface="Times New Roman" pitchFamily="18" charset="0"/>
                <a:ea typeface="+mj-ea"/>
                <a:cs typeface="Times New Roman" pitchFamily="18" charset="0"/>
              </a:rPr>
              <a:t>Да знаят как да формират партньорства за подкрепа за личностно развитие на междуобщинско ниво 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209" y="1325880"/>
            <a:ext cx="11003795" cy="459001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dirty="0" smtClean="0">
                <a:solidFill>
                  <a:srgbClr val="FF0000"/>
                </a:solidFill>
              </a:rPr>
              <a:t> Заниманията по интереси са част от общата подкрепа за личностно развитие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solidFill>
                  <a:srgbClr val="FF0000"/>
                </a:solidFill>
              </a:rPr>
              <a:t> Подкрепят развитието на ключовите компетентности на учениците в областта на математиката, информатиката, природните науки и технологиите и подпомагат професионалното ориентиране на учениците.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solidFill>
                  <a:srgbClr val="FF0000"/>
                </a:solidFill>
              </a:rPr>
              <a:t>Развиват интегрирането на ключовите компетентности, възпитанието в ценности, патриотичното, гражданското, здравното, екологичното и интеркултурното възпитание, насърчаването на иновациите и креативното мислене на децата и учениците.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solidFill>
                  <a:srgbClr val="FF0000"/>
                </a:solidFill>
              </a:rPr>
              <a:t>Организират се от детските градини, общинските и държавните училища 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solidFill>
                  <a:srgbClr val="FF0000"/>
                </a:solidFill>
              </a:rPr>
              <a:t>Съобразени са с желанието на родителите и учениците и възможностите на детската градина или училището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0539" y="417954"/>
            <a:ext cx="10446822" cy="755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bg-BG" sz="3000" dirty="0" smtClean="0">
                <a:solidFill>
                  <a:srgbClr val="FF0000"/>
                </a:solidFill>
                <a:ea typeface="+mj-ea"/>
                <a:cs typeface="+mj-cs"/>
              </a:rPr>
              <a:t>Организиране на заниманията по интереси (1)</a:t>
            </a:r>
            <a:endParaRPr lang="bg-BG" sz="3000" dirty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929" y="1440874"/>
            <a:ext cx="11003795" cy="4572000"/>
          </a:xfrm>
        </p:spPr>
        <p:txBody>
          <a:bodyPr>
            <a:normAutofit/>
          </a:bodyPr>
          <a:lstStyle/>
          <a:p>
            <a:pPr marL="179388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Организират се приоритетно в тематичните направления: "Дигитална креативност", "Природни науки", "Математика", "Технологии", "Изкуства и култура", "Гражданско образование", "Екологично образование и здравословен начин на живот", "Спорт"</a:t>
            </a:r>
          </a:p>
          <a:p>
            <a:pPr marL="442913" indent="-263525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Могат да се провеждат:</a:t>
            </a:r>
          </a:p>
          <a:p>
            <a:pPr marL="442913" indent="-263525">
              <a:lnSpc>
                <a:spcPct val="110000"/>
              </a:lnSpc>
              <a:spcBef>
                <a:spcPts val="600"/>
              </a:spcBef>
            </a:pPr>
            <a:r>
              <a:rPr lang="ru-RU" dirty="0" smtClean="0">
                <a:solidFill>
                  <a:srgbClr val="FF0000"/>
                </a:solidFill>
              </a:rPr>
              <a:t>извън часовете по учебен план</a:t>
            </a:r>
          </a:p>
          <a:p>
            <a:pPr marL="442913" indent="-263525">
              <a:lnSpc>
                <a:spcPct val="110000"/>
              </a:lnSpc>
              <a:spcBef>
                <a:spcPts val="600"/>
              </a:spcBef>
            </a:pPr>
            <a:r>
              <a:rPr lang="ru-RU" dirty="0" smtClean="0">
                <a:solidFill>
                  <a:srgbClr val="FF0000"/>
                </a:solidFill>
              </a:rPr>
              <a:t>по време на целодневната организация на учебния ден извън дейностите по самоподготовка</a:t>
            </a:r>
          </a:p>
          <a:p>
            <a:pPr marL="442913" indent="-263525">
              <a:lnSpc>
                <a:spcPct val="110000"/>
              </a:lnSpc>
              <a:spcBef>
                <a:spcPts val="600"/>
              </a:spcBef>
            </a:pPr>
            <a:r>
              <a:rPr lang="ru-RU" dirty="0" smtClean="0">
                <a:solidFill>
                  <a:srgbClr val="FF0000"/>
                </a:solidFill>
              </a:rPr>
              <a:t>през почивните дни и ваканциите</a:t>
            </a:r>
          </a:p>
          <a:p>
            <a:pPr marL="442913" indent="-263525">
              <a:lnSpc>
                <a:spcPct val="110000"/>
              </a:lnSpc>
              <a:spcBef>
                <a:spcPts val="600"/>
              </a:spcBef>
            </a:pPr>
            <a:r>
              <a:rPr lang="ru-RU" dirty="0" smtClean="0">
                <a:solidFill>
                  <a:srgbClr val="FF0000"/>
                </a:solidFill>
              </a:rPr>
              <a:t>в училището и/или в база, определена в договор с юридическо лице, включително в ЦПЛР, музеи, библиотеки, читалища и др. външни организации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0539" y="334827"/>
            <a:ext cx="10446822" cy="755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bg-BG" sz="3000" dirty="0" smtClean="0">
                <a:solidFill>
                  <a:srgbClr val="FF0000"/>
                </a:solidFill>
                <a:ea typeface="+mj-ea"/>
                <a:cs typeface="+mj-cs"/>
              </a:rPr>
              <a:t>Организиране на заниманията по интереси (2)</a:t>
            </a:r>
            <a:endParaRPr lang="bg-BG" sz="3000" dirty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929" y="1219200"/>
            <a:ext cx="11003795" cy="4821381"/>
          </a:xfrm>
        </p:spPr>
        <p:txBody>
          <a:bodyPr>
            <a:normAutofit/>
          </a:bodyPr>
          <a:lstStyle/>
          <a:p>
            <a:pPr marL="8255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Общината осъществява </a:t>
            </a:r>
            <a:r>
              <a:rPr lang="ru-RU" b="1" dirty="0" smtClean="0">
                <a:solidFill>
                  <a:srgbClr val="FF0000"/>
                </a:solidFill>
              </a:rPr>
              <a:t>обща програма </a:t>
            </a:r>
            <a:r>
              <a:rPr lang="ru-RU" dirty="0" smtClean="0">
                <a:solidFill>
                  <a:srgbClr val="FF0000"/>
                </a:solidFill>
              </a:rPr>
              <a:t>за стимулиране на дейности и изяви на учениците, свързани със заниманията по интереси, в сътрудничество с училища, ЦПЛР други общини, РУО и др. </a:t>
            </a:r>
          </a:p>
          <a:p>
            <a:pPr marL="442913" indent="-396875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 Програмата включва:</a:t>
            </a:r>
          </a:p>
          <a:p>
            <a:pPr marL="442913" indent="-396875">
              <a:lnSpc>
                <a:spcPct val="110000"/>
              </a:lnSpc>
              <a:spcBef>
                <a:spcPts val="600"/>
              </a:spcBef>
            </a:pPr>
            <a:r>
              <a:rPr lang="ru-RU" dirty="0" smtClean="0">
                <a:solidFill>
                  <a:srgbClr val="FF0000"/>
                </a:solidFill>
              </a:rPr>
              <a:t>организиране и провеждане на </a:t>
            </a:r>
            <a:r>
              <a:rPr lang="ru-RU" b="1" dirty="0" smtClean="0">
                <a:solidFill>
                  <a:srgbClr val="FF0000"/>
                </a:solidFill>
              </a:rPr>
              <a:t>междуинституционални дейности </a:t>
            </a:r>
            <a:r>
              <a:rPr lang="ru-RU" dirty="0" smtClean="0">
                <a:solidFill>
                  <a:srgbClr val="FF0000"/>
                </a:solidFill>
              </a:rPr>
              <a:t>и изяви, вкл. състезания, концерти и др. с ученици от две и повече училища на територията на общината и/или областта;</a:t>
            </a:r>
          </a:p>
          <a:p>
            <a:pPr marL="442913" indent="-396875">
              <a:lnSpc>
                <a:spcPct val="110000"/>
              </a:lnSpc>
              <a:spcBef>
                <a:spcPts val="600"/>
              </a:spcBef>
            </a:pPr>
            <a:r>
              <a:rPr lang="ru-RU" dirty="0" smtClean="0">
                <a:solidFill>
                  <a:srgbClr val="FF0000"/>
                </a:solidFill>
              </a:rPr>
              <a:t>Организиране на </a:t>
            </a:r>
            <a:r>
              <a:rPr lang="ru-RU" b="1" dirty="0" smtClean="0">
                <a:solidFill>
                  <a:srgbClr val="FF0000"/>
                </a:solidFill>
              </a:rPr>
              <a:t>посещения</a:t>
            </a:r>
            <a:r>
              <a:rPr lang="ru-RU" dirty="0" smtClean="0">
                <a:solidFill>
                  <a:srgbClr val="FF0000"/>
                </a:solidFill>
              </a:rPr>
              <a:t> на културно-исторически и природонаучни обекти, музеи, библиотеки, публични и стопански организации и др.</a:t>
            </a:r>
          </a:p>
          <a:p>
            <a:pPr marL="442913" indent="-396875">
              <a:lnSpc>
                <a:spcPct val="110000"/>
              </a:lnSpc>
              <a:spcBef>
                <a:spcPts val="600"/>
              </a:spcBef>
            </a:pPr>
            <a:r>
              <a:rPr lang="ru-RU" dirty="0" smtClean="0">
                <a:solidFill>
                  <a:srgbClr val="FF0000"/>
                </a:solidFill>
              </a:rPr>
              <a:t>Организиране и провеждане на </a:t>
            </a:r>
            <a:r>
              <a:rPr lang="ru-RU" b="1" dirty="0" smtClean="0">
                <a:solidFill>
                  <a:srgbClr val="FF0000"/>
                </a:solidFill>
              </a:rPr>
              <a:t>занимания по интереси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5957" y="415636"/>
            <a:ext cx="10446822" cy="755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bg-BG" sz="3000" dirty="0" smtClean="0">
                <a:solidFill>
                  <a:srgbClr val="FF0000"/>
                </a:solidFill>
                <a:ea typeface="+mj-ea"/>
                <a:cs typeface="+mj-cs"/>
              </a:rPr>
              <a:t>Организиране на заниманията по интереси: </a:t>
            </a:r>
            <a:r>
              <a:rPr lang="bg-BG" sz="3000" b="1" dirty="0" smtClean="0">
                <a:solidFill>
                  <a:srgbClr val="FF0000"/>
                </a:solidFill>
                <a:ea typeface="+mj-ea"/>
                <a:cs typeface="+mj-cs"/>
              </a:rPr>
              <a:t>роля на общината </a:t>
            </a:r>
            <a:r>
              <a:rPr lang="bg-BG" sz="3000" dirty="0" smtClean="0">
                <a:solidFill>
                  <a:srgbClr val="FF0000"/>
                </a:solidFill>
                <a:ea typeface="+mj-ea"/>
                <a:cs typeface="+mj-cs"/>
              </a:rPr>
              <a:t>(3)</a:t>
            </a:r>
            <a:endParaRPr lang="bg-BG" sz="3000" dirty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59" y="1371600"/>
            <a:ext cx="11026587" cy="395343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ru-RU" sz="4000" b="1" dirty="0" smtClean="0">
                <a:solidFill>
                  <a:srgbClr val="FF0000"/>
                </a:solidFill>
              </a:rPr>
              <a:t>Целеви средства от държавния бюджет</a:t>
            </a:r>
          </a:p>
          <a:p>
            <a:pPr>
              <a:lnSpc>
                <a:spcPct val="130000"/>
              </a:lnSpc>
              <a:spcBef>
                <a:spcPts val="600"/>
              </a:spcBef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	От 2019 г. МОН предоставя ежегодно над 20 мил.лв. на всички училища за организирането на извънкласни и извънучилищни дейност. </a:t>
            </a: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Предоставят се на първостепенните разпоредители с бюджет, финансиращи ЦПЛР и на ЦПЛР, които извършват дейности за занимания по интереси  (Наредба за финансирането, чл. 18, в сила от 1.01.2022 г.) 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ru-RU" sz="4000" b="1" dirty="0" smtClean="0">
                <a:solidFill>
                  <a:srgbClr val="FF0000"/>
                </a:solidFill>
              </a:rPr>
              <a:t>Допълнителни средства </a:t>
            </a:r>
            <a:r>
              <a:rPr lang="ru-RU" sz="4000" dirty="0" smtClean="0">
                <a:solidFill>
                  <a:srgbClr val="FF0000"/>
                </a:solidFill>
              </a:rPr>
              <a:t>от бюджета на първостепенния разпоредител  или  собствени приходи на институцията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63665" y="374074"/>
            <a:ext cx="10746444" cy="755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bg-BG" sz="3000" dirty="0" smtClean="0">
                <a:solidFill>
                  <a:srgbClr val="FF0000"/>
                </a:solidFill>
                <a:ea typeface="+mj-ea"/>
                <a:cs typeface="+mj-cs"/>
              </a:rPr>
              <a:t>Финансиране на заниманията по интереси (1)</a:t>
            </a:r>
            <a:endParaRPr lang="bg-BG" sz="3000" dirty="0">
              <a:solidFill>
                <a:srgbClr val="FF0000"/>
              </a:solidFill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708118"/>
            <a:ext cx="11241741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t">
              <a:lnSpc>
                <a:spcPct val="120000"/>
              </a:lnSpc>
              <a:spcBef>
                <a:spcPts val="800"/>
              </a:spcBef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Наредба за финансирането на институциите в системата на предучилищното и училищното образование,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ПМС 219/5.09.2017,  изм. и доп. ДВ 25.01.2022 г.  , чл. 16-20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518" y="1349829"/>
            <a:ext cx="10732957" cy="4920342"/>
          </a:xfrm>
        </p:spPr>
        <p:txBody>
          <a:bodyPr>
            <a:normAutofit/>
          </a:bodyPr>
          <a:lstStyle/>
          <a:p>
            <a:pPr marL="533400" lvl="0" indent="-361950">
              <a:lnSpc>
                <a:spcPct val="110000"/>
              </a:lnSpc>
              <a:spcBef>
                <a:spcPts val="600"/>
              </a:spcBef>
              <a:buNone/>
            </a:pPr>
            <a:r>
              <a:rPr lang="bg-BG" b="1" dirty="0" smtClean="0">
                <a:solidFill>
                  <a:srgbClr val="FF0000"/>
                </a:solidFill>
              </a:rPr>
              <a:t>НП “Заедно в изкуствата и спорта</a:t>
            </a:r>
            <a:r>
              <a:rPr lang="bg-BG" dirty="0" smtClean="0">
                <a:solidFill>
                  <a:srgbClr val="FF0000"/>
                </a:solidFill>
              </a:rPr>
              <a:t>” - н</a:t>
            </a:r>
            <a:r>
              <a:rPr lang="ru-RU" dirty="0" smtClean="0">
                <a:solidFill>
                  <a:srgbClr val="FF0000"/>
                </a:solidFill>
              </a:rPr>
              <a:t>ова национална програма, която финансира извънкласни дейности </a:t>
            </a:r>
          </a:p>
          <a:p>
            <a:pPr marL="533400" indent="-361950">
              <a:lnSpc>
                <a:spcPct val="110000"/>
              </a:lnSpc>
              <a:spcBef>
                <a:spcPts val="600"/>
              </a:spcBef>
            </a:pPr>
            <a:r>
              <a:rPr lang="ru-RU" b="1" dirty="0" smtClean="0">
                <a:solidFill>
                  <a:srgbClr val="FF0000"/>
                </a:solidFill>
              </a:rPr>
              <a:t>Цел  на програмата</a:t>
            </a:r>
            <a:r>
              <a:rPr lang="ru-RU" dirty="0" smtClean="0">
                <a:solidFill>
                  <a:srgbClr val="FF0000"/>
                </a:solidFill>
              </a:rPr>
              <a:t>: формиране на умения за екипна работа, чрез участието им в колективни спортове и </a:t>
            </a:r>
            <a:r>
              <a:rPr lang="ru-RU" dirty="0" err="1" smtClean="0">
                <a:solidFill>
                  <a:srgbClr val="FF0000"/>
                </a:solidFill>
              </a:rPr>
              <a:t>изкуства</a:t>
            </a:r>
            <a:r>
              <a:rPr lang="ru-RU" dirty="0" smtClean="0">
                <a:solidFill>
                  <a:srgbClr val="FF0000"/>
                </a:solidFill>
              </a:rPr>
              <a:t> (подкрепят се само </a:t>
            </a:r>
            <a:r>
              <a:rPr lang="ru-RU" b="1" dirty="0" smtClean="0">
                <a:solidFill>
                  <a:srgbClr val="FF0000"/>
                </a:solidFill>
              </a:rPr>
              <a:t>колективни </a:t>
            </a:r>
            <a:r>
              <a:rPr lang="ru-RU" dirty="0" smtClean="0">
                <a:solidFill>
                  <a:srgbClr val="FF0000"/>
                </a:solidFill>
              </a:rPr>
              <a:t>спортове и </a:t>
            </a:r>
            <a:r>
              <a:rPr lang="ru-RU" dirty="0" err="1" smtClean="0">
                <a:solidFill>
                  <a:srgbClr val="FF0000"/>
                </a:solidFill>
              </a:rPr>
              <a:t>изкуства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marL="533400" indent="-361950">
              <a:lnSpc>
                <a:spcPct val="110000"/>
              </a:lnSpc>
              <a:spcBef>
                <a:spcPts val="600"/>
              </a:spcBef>
            </a:pPr>
            <a:r>
              <a:rPr lang="ru-RU" b="1" dirty="0" err="1" smtClean="0">
                <a:solidFill>
                  <a:srgbClr val="FF0000"/>
                </a:solidFill>
              </a:rPr>
              <a:t>Модул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bg-BG" b="1" dirty="0" smtClean="0">
                <a:solidFill>
                  <a:srgbClr val="FF0000"/>
                </a:solidFill>
              </a:rPr>
              <a:t>“</a:t>
            </a:r>
            <a:r>
              <a:rPr lang="ru-RU" b="1" dirty="0" smtClean="0">
                <a:solidFill>
                  <a:srgbClr val="FF0000"/>
                </a:solidFill>
              </a:rPr>
              <a:t>Изкуства</a:t>
            </a:r>
            <a:r>
              <a:rPr lang="bg-BG" b="1" dirty="0" smtClean="0">
                <a:solidFill>
                  <a:srgbClr val="FF0000"/>
                </a:solidFill>
              </a:rPr>
              <a:t>”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(музикално, танцово и театрално изкуство</a:t>
            </a:r>
            <a:r>
              <a:rPr lang="ru-RU" dirty="0" smtClean="0">
                <a:solidFill>
                  <a:srgbClr val="FF0000"/>
                </a:solidFill>
              </a:rPr>
              <a:t>): 48 </a:t>
            </a:r>
            <a:r>
              <a:rPr lang="ru-RU" dirty="0" smtClean="0">
                <a:solidFill>
                  <a:srgbClr val="FF0000"/>
                </a:solidFill>
              </a:rPr>
              <a:t>000 000 лв.</a:t>
            </a:r>
          </a:p>
          <a:p>
            <a:pPr marL="533400" indent="-361950">
              <a:lnSpc>
                <a:spcPct val="110000"/>
              </a:lnSpc>
              <a:spcBef>
                <a:spcPts val="600"/>
              </a:spcBef>
            </a:pPr>
            <a:r>
              <a:rPr lang="ru-RU" b="1" dirty="0" err="1" smtClean="0">
                <a:solidFill>
                  <a:srgbClr val="FF0000"/>
                </a:solidFill>
              </a:rPr>
              <a:t>Модул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bg-BG" b="1" dirty="0" smtClean="0">
                <a:solidFill>
                  <a:srgbClr val="FF0000"/>
                </a:solidFill>
              </a:rPr>
              <a:t>“</a:t>
            </a:r>
            <a:r>
              <a:rPr lang="ru-RU" b="1" dirty="0" smtClean="0">
                <a:solidFill>
                  <a:srgbClr val="FF0000"/>
                </a:solidFill>
              </a:rPr>
              <a:t>Спорт</a:t>
            </a:r>
            <a:r>
              <a:rPr lang="bg-BG" b="1" dirty="0" smtClean="0">
                <a:solidFill>
                  <a:srgbClr val="FF0000"/>
                </a:solidFill>
              </a:rPr>
              <a:t>”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(отбори по волейбол, баскетбол и футбол</a:t>
            </a:r>
            <a:r>
              <a:rPr lang="ru-RU" dirty="0" smtClean="0">
                <a:solidFill>
                  <a:srgbClr val="FF0000"/>
                </a:solidFill>
              </a:rPr>
              <a:t>): 42 </a:t>
            </a:r>
            <a:r>
              <a:rPr lang="ru-RU" dirty="0" smtClean="0">
                <a:solidFill>
                  <a:srgbClr val="FF0000"/>
                </a:solidFill>
              </a:rPr>
              <a:t>000 000 лв.</a:t>
            </a:r>
          </a:p>
          <a:p>
            <a:pPr marL="533400" indent="-361950">
              <a:lnSpc>
                <a:spcPct val="110000"/>
              </a:lnSpc>
              <a:spcBef>
                <a:spcPts val="600"/>
              </a:spcBef>
            </a:pPr>
            <a:r>
              <a:rPr lang="ru-RU" b="1" dirty="0" smtClean="0">
                <a:solidFill>
                  <a:srgbClr val="FF0000"/>
                </a:solidFill>
              </a:rPr>
              <a:t>Допустим бенефициент</a:t>
            </a:r>
            <a:r>
              <a:rPr lang="ru-RU" dirty="0" smtClean="0">
                <a:solidFill>
                  <a:srgbClr val="FF0000"/>
                </a:solidFill>
              </a:rPr>
              <a:t>: държавни и общински училища и Национален дворец на децата</a:t>
            </a:r>
          </a:p>
          <a:p>
            <a:pPr marL="533400" indent="-361950">
              <a:lnSpc>
                <a:spcPct val="110000"/>
              </a:lnSpc>
              <a:spcBef>
                <a:spcPts val="0"/>
              </a:spcBef>
            </a:pPr>
            <a:endParaRPr lang="ru-RU" dirty="0" smtClean="0">
              <a:solidFill>
                <a:srgbClr val="FF0000"/>
              </a:solidFill>
            </a:endParaRPr>
          </a:p>
          <a:p>
            <a:pPr marL="533400" indent="-361950">
              <a:lnSpc>
                <a:spcPct val="110000"/>
              </a:lnSpc>
              <a:spcBef>
                <a:spcPts val="0"/>
              </a:spcBef>
            </a:pP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76431" y="309619"/>
            <a:ext cx="11245755" cy="7987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lnSpc>
                <a:spcPct val="110000"/>
              </a:lnSpc>
              <a:spcBef>
                <a:spcPct val="0"/>
              </a:spcBef>
            </a:pPr>
            <a:endParaRPr kumimoji="0" lang="bg-BG" sz="3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743" y="366156"/>
            <a:ext cx="11277600" cy="7557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bg-BG" sz="3000" dirty="0" smtClean="0">
                <a:solidFill>
                  <a:srgbClr val="FF0000"/>
                </a:solidFill>
                <a:ea typeface="+mj-ea"/>
                <a:cs typeface="+mj-cs"/>
              </a:rPr>
              <a:t>Финансиране на заниманията по интереси (2)</a:t>
            </a:r>
            <a:endParaRPr lang="bg-BG" sz="3000" dirty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518" y="1415143"/>
            <a:ext cx="10919218" cy="4654917"/>
          </a:xfrm>
        </p:spPr>
        <p:txBody>
          <a:bodyPr>
            <a:normAutofit/>
          </a:bodyPr>
          <a:lstStyle/>
          <a:p>
            <a:pPr marL="533400" indent="-361950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bg-BG" b="1" dirty="0" smtClean="0">
                <a:solidFill>
                  <a:srgbClr val="FF0000"/>
                </a:solidFill>
              </a:rPr>
              <a:t>НП “Подкрепа на личностно развитие на децата и учениците” </a:t>
            </a:r>
          </a:p>
          <a:p>
            <a:pPr marL="533400" indent="-361950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</a:pPr>
            <a:r>
              <a:rPr lang="bg-BG" b="1" dirty="0" smtClean="0">
                <a:solidFill>
                  <a:srgbClr val="FF0000"/>
                </a:solidFill>
              </a:rPr>
              <a:t>Цел:</a:t>
            </a:r>
            <a:r>
              <a:rPr lang="bg-BG" dirty="0" smtClean="0">
                <a:solidFill>
                  <a:srgbClr val="FF0000"/>
                </a:solidFill>
              </a:rPr>
              <a:t>  </a:t>
            </a:r>
            <a:r>
              <a:rPr lang="ru-RU" dirty="0" smtClean="0">
                <a:solidFill>
                  <a:srgbClr val="FF0000"/>
                </a:solidFill>
              </a:rPr>
              <a:t>Осигуряване на условия за развитие на интересите, способностите и компетентностите на децата и учениците чрез средствата и формите на </a:t>
            </a:r>
            <a:r>
              <a:rPr lang="ru-RU" dirty="0" smtClean="0">
                <a:solidFill>
                  <a:srgbClr val="FF0000"/>
                </a:solidFill>
              </a:rPr>
              <a:t>различните изкуства</a:t>
            </a:r>
            <a:r>
              <a:rPr lang="ru-RU" dirty="0" smtClean="0">
                <a:solidFill>
                  <a:srgbClr val="FF0000"/>
                </a:solidFill>
              </a:rPr>
              <a:t>, науки, технологиите и спорта</a:t>
            </a:r>
          </a:p>
          <a:p>
            <a:pPr marL="533400" indent="-361950">
              <a:lnSpc>
                <a:spcPct val="12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ru-RU" b="1" dirty="0" smtClean="0">
                <a:solidFill>
                  <a:srgbClr val="FF0000"/>
                </a:solidFill>
              </a:rPr>
              <a:t>Бенефициенти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pPr marL="533400" indent="-3619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dirty="0" smtClean="0">
                <a:solidFill>
                  <a:srgbClr val="FF0000"/>
                </a:solidFill>
              </a:rPr>
              <a:t>По Модул 1 </a:t>
            </a:r>
            <a:r>
              <a:rPr lang="bg-BG" dirty="0" smtClean="0">
                <a:solidFill>
                  <a:srgbClr val="FF0000"/>
                </a:solidFill>
              </a:rPr>
              <a:t>“</a:t>
            </a:r>
            <a:r>
              <a:rPr lang="ru-RU" dirty="0" smtClean="0">
                <a:solidFill>
                  <a:srgbClr val="FF0000"/>
                </a:solidFill>
              </a:rPr>
              <a:t>Подкрепа на </a:t>
            </a:r>
            <a:r>
              <a:rPr lang="ru-RU" dirty="0" smtClean="0">
                <a:solidFill>
                  <a:srgbClr val="FF0000"/>
                </a:solidFill>
              </a:rPr>
              <a:t>децата и учениците за работата в ЦПЛР</a:t>
            </a:r>
            <a:r>
              <a:rPr lang="bg-BG" dirty="0" smtClean="0">
                <a:solidFill>
                  <a:srgbClr val="FF0000"/>
                </a:solidFill>
              </a:rPr>
              <a:t>”</a:t>
            </a:r>
            <a:r>
              <a:rPr lang="ru-RU" dirty="0" smtClean="0">
                <a:solidFill>
                  <a:srgbClr val="FF0000"/>
                </a:solidFill>
              </a:rPr>
              <a:t> - ЦПЛР</a:t>
            </a:r>
          </a:p>
          <a:p>
            <a:pPr marL="533400" indent="-3619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ru-RU" dirty="0" smtClean="0">
                <a:solidFill>
                  <a:srgbClr val="FF0000"/>
                </a:solidFill>
              </a:rPr>
              <a:t>По Модул 2 </a:t>
            </a:r>
            <a:r>
              <a:rPr lang="bg-BG" dirty="0" smtClean="0">
                <a:solidFill>
                  <a:srgbClr val="FF0000"/>
                </a:solidFill>
              </a:rPr>
              <a:t>“</a:t>
            </a:r>
            <a:r>
              <a:rPr lang="ru-RU" dirty="0" smtClean="0">
                <a:solidFill>
                  <a:srgbClr val="FF0000"/>
                </a:solidFill>
              </a:rPr>
              <a:t>Осигуряване на </a:t>
            </a:r>
            <a:r>
              <a:rPr lang="ru-RU" dirty="0" smtClean="0">
                <a:solidFill>
                  <a:srgbClr val="FF0000"/>
                </a:solidFill>
              </a:rPr>
              <a:t>съвременна специализирана среда в специализирани обслужващи звена</a:t>
            </a:r>
            <a:r>
              <a:rPr lang="bg-BG" dirty="0" smtClean="0">
                <a:solidFill>
                  <a:srgbClr val="FF0000"/>
                </a:solidFill>
              </a:rPr>
              <a:t>” </a:t>
            </a:r>
            <a:r>
              <a:rPr lang="ru-RU" dirty="0" smtClean="0">
                <a:solidFill>
                  <a:srgbClr val="FF0000"/>
                </a:solidFill>
              </a:rPr>
              <a:t>– </a:t>
            </a:r>
            <a:r>
              <a:rPr lang="ru-RU" dirty="0" smtClean="0">
                <a:solidFill>
                  <a:srgbClr val="FF0000"/>
                </a:solidFill>
              </a:rPr>
              <a:t>РЦПППО и ДЛЦ, гр. София</a:t>
            </a:r>
          </a:p>
          <a:p>
            <a:pPr marL="533400" indent="-36195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07209" y="463477"/>
            <a:ext cx="10446822" cy="755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bg-BG" sz="3000" dirty="0" smtClean="0">
                <a:solidFill>
                  <a:srgbClr val="FF0000"/>
                </a:solidFill>
                <a:ea typeface="+mj-ea"/>
                <a:cs typeface="+mj-cs"/>
              </a:rPr>
              <a:t>Финансиране на заниманията по интереси (3)</a:t>
            </a:r>
            <a:endParaRPr lang="bg-BG" sz="3000" dirty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229" y="1322962"/>
            <a:ext cx="10667999" cy="4773038"/>
          </a:xfrm>
        </p:spPr>
        <p:txBody>
          <a:bodyPr>
            <a:normAutofit/>
          </a:bodyPr>
          <a:lstStyle/>
          <a:p>
            <a:pPr marL="533400" indent="-36195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НП „Осигуряване на съвременна, сигурна и достъпна  образователна среда“</a:t>
            </a:r>
            <a:endParaRPr lang="bg-BG" b="1" dirty="0" smtClean="0">
              <a:solidFill>
                <a:srgbClr val="FF0000"/>
              </a:solidFill>
            </a:endParaRPr>
          </a:p>
          <a:p>
            <a:pPr marL="533400" indent="-36195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dirty="0" smtClean="0">
                <a:solidFill>
                  <a:srgbClr val="FF0000"/>
                </a:solidFill>
              </a:rPr>
              <a:t>Модул 1 „Подобряване на условията за експериментална работа по природни науки в профилираната подготовка“ </a:t>
            </a:r>
          </a:p>
          <a:p>
            <a:pPr marL="533400" indent="-36195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dirty="0" smtClean="0">
                <a:solidFill>
                  <a:srgbClr val="FF0000"/>
                </a:solidFill>
              </a:rPr>
              <a:t>Модул 2 „Подкрепа на целодневното обучение на учениците“ </a:t>
            </a:r>
          </a:p>
          <a:p>
            <a:pPr marL="533400" indent="-36195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b="1" dirty="0" smtClean="0">
                <a:solidFill>
                  <a:srgbClr val="FF0000"/>
                </a:solidFill>
              </a:rPr>
              <a:t>Модул 3 „Културните институции като образователна среда“  </a:t>
            </a:r>
          </a:p>
          <a:p>
            <a:pPr marL="533400" indent="-36195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b="1" dirty="0" smtClean="0">
                <a:solidFill>
                  <a:srgbClr val="FF0000"/>
                </a:solidFill>
              </a:rPr>
              <a:t>Модул 4 „Библиотеките като образователна среда“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es-ES_tradnl" dirty="0" smtClean="0">
              <a:solidFill>
                <a:srgbClr val="FF0000"/>
              </a:solidFill>
            </a:endParaRPr>
          </a:p>
          <a:p>
            <a:pPr marL="533400" indent="-36195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dirty="0" smtClean="0">
                <a:solidFill>
                  <a:srgbClr val="FF0000"/>
                </a:solidFill>
              </a:rPr>
              <a:t>Модул 5 „Площадки за обучение по безопасност на движението по пътищата“</a:t>
            </a:r>
          </a:p>
          <a:p>
            <a:pPr marL="533400" indent="-36195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bg-BG" dirty="0" smtClean="0">
                <a:solidFill>
                  <a:srgbClr val="FF0000"/>
                </a:solidFill>
              </a:rPr>
              <a:t>Допустим бенефициент: общински училища по посочените модули</a:t>
            </a:r>
          </a:p>
          <a:p>
            <a:endParaRPr lang="bg-B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07209" y="463477"/>
            <a:ext cx="10446822" cy="755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bg-BG" sz="3000" dirty="0" smtClean="0">
                <a:solidFill>
                  <a:srgbClr val="FF0000"/>
                </a:solidFill>
                <a:ea typeface="+mj-ea"/>
                <a:cs typeface="+mj-cs"/>
              </a:rPr>
              <a:t>Финансиране на заниманията по интереси (4)</a:t>
            </a:r>
            <a:endParaRPr lang="bg-BG" sz="3000" dirty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400050"/>
            <a:ext cx="987552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000" dirty="0" smtClean="0">
                <a:solidFill>
                  <a:srgbClr val="FF0000"/>
                </a:solidFill>
                <a:latin typeface="+mn-lt"/>
              </a:rPr>
              <a:t>Партньорства при организиране на заниманията по интереси</a:t>
            </a:r>
            <a:endParaRPr lang="bg-BG" sz="3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678" y="1536299"/>
            <a:ext cx="6057067" cy="401937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Дискусия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ru-RU" sz="2400" i="1" dirty="0" smtClean="0">
                <a:solidFill>
                  <a:srgbClr val="FF0000"/>
                </a:solidFill>
              </a:rPr>
              <a:t>С какви предизвикателства се срещате при организиране и финансиране на заниманията по интереси във вашата община? 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ru-RU" sz="2400" i="1" dirty="0" smtClean="0">
                <a:solidFill>
                  <a:srgbClr val="FF0000"/>
                </a:solidFill>
              </a:rPr>
              <a:t>Как училищата, детските градини  и ЦПЛР в общината си партнират с с културните институции (библиотеки, читалища, музеи) при  организирането на занимания по интереси? Споделете добри практики</a:t>
            </a:r>
            <a:r>
              <a:rPr lang="ru-RU" sz="2400" i="1" dirty="0" smtClean="0"/>
              <a:t>.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s-ES_tradnl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ru-RU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bg-BG" sz="2000" dirty="0"/>
          </a:p>
        </p:txBody>
      </p:sp>
      <p:pic>
        <p:nvPicPr>
          <p:cNvPr id="5" name="Picture 2" descr="Дискусия на тема „Хуманизмът като гледна точка и начин на живот“ провеждат  във Варна - Новин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72353">
            <a:off x="7286340" y="2828379"/>
            <a:ext cx="4093779" cy="2301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401651"/>
            <a:ext cx="10614461" cy="762000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+mn-lt"/>
              </a:rPr>
              <a:t>Вместо заключение</a:t>
            </a:r>
            <a:endParaRPr lang="bg-BG" sz="3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336" y="1188943"/>
            <a:ext cx="10504337" cy="320943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dirty="0" smtClean="0"/>
              <a:t>Приобщаващото образование изисква:</a:t>
            </a:r>
          </a:p>
          <a:p>
            <a:pPr marL="531813" indent="-439738">
              <a:lnSpc>
                <a:spcPct val="100000"/>
              </a:lnSpc>
              <a:spcBef>
                <a:spcPts val="600"/>
              </a:spcBef>
            </a:pPr>
            <a:r>
              <a:rPr lang="ru-RU" b="1" i="1" dirty="0" smtClean="0"/>
              <a:t>Системен подход</a:t>
            </a:r>
            <a:r>
              <a:rPr lang="ru-RU" dirty="0" smtClean="0"/>
              <a:t> за промяна на училището</a:t>
            </a:r>
          </a:p>
          <a:p>
            <a:pPr marL="531813" indent="-439738">
              <a:lnSpc>
                <a:spcPct val="100000"/>
              </a:lnSpc>
              <a:spcBef>
                <a:spcPts val="600"/>
              </a:spcBef>
            </a:pPr>
            <a:r>
              <a:rPr lang="ru-RU" b="1" i="1" dirty="0" smtClean="0"/>
              <a:t>Координация</a:t>
            </a:r>
            <a:r>
              <a:rPr lang="ru-RU" dirty="0" smtClean="0"/>
              <a:t> на всички дейности по подкрепата</a:t>
            </a:r>
          </a:p>
          <a:p>
            <a:pPr marL="531813" indent="-439738">
              <a:lnSpc>
                <a:spcPct val="100000"/>
              </a:lnSpc>
              <a:spcBef>
                <a:spcPts val="600"/>
              </a:spcBef>
            </a:pPr>
            <a:r>
              <a:rPr lang="ru-RU" b="1" i="1" dirty="0" smtClean="0"/>
              <a:t>Мобилизация </a:t>
            </a:r>
            <a:r>
              <a:rPr lang="ru-RU" dirty="0" smtClean="0"/>
              <a:t>на ресурсите в областта на училищното управление, педагогическите практики, детската закрила и  партньорството с родителите</a:t>
            </a:r>
          </a:p>
          <a:p>
            <a:pPr marL="531813" indent="-439738">
              <a:lnSpc>
                <a:spcPct val="120000"/>
              </a:lnSpc>
              <a:spcBef>
                <a:spcPts val="600"/>
              </a:spcBef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Интегриран подход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прилагане на социалните, здравни,  образователни услуги на местно ниво</a:t>
            </a:r>
          </a:p>
          <a:p>
            <a:endParaRPr lang="ru-RU" i="1" dirty="0" smtClean="0"/>
          </a:p>
          <a:p>
            <a:endParaRPr lang="bg-BG" dirty="0"/>
          </a:p>
        </p:txBody>
      </p:sp>
      <p:pic>
        <p:nvPicPr>
          <p:cNvPr id="1026" name="Picture 2" descr="Приобщаващо образование срещу отделно образование: каква е разликата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3592" y="3669175"/>
            <a:ext cx="6185802" cy="2696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19645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3000" b="1" dirty="0" smtClean="0">
                <a:latin typeface="+mn-lt"/>
              </a:rPr>
              <a:t>Въпроси и обобщение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23900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Мозъчна атака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992" y="1578963"/>
            <a:ext cx="6538708" cy="435032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marL="182563" indent="-6350"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ru-RU" sz="2800" dirty="0" smtClean="0"/>
              <a:t>Кажете по една дума, която определя едно училище като  </a:t>
            </a:r>
            <a:br>
              <a:rPr lang="ru-RU" sz="2800" dirty="0" smtClean="0"/>
            </a:br>
            <a:r>
              <a:rPr lang="ru-RU" sz="2800" b="1" u="sng" dirty="0" smtClean="0"/>
              <a:t>приобщаващо? </a:t>
            </a:r>
          </a:p>
          <a:p>
            <a:pPr>
              <a:buNone/>
            </a:pPr>
            <a:endParaRPr lang="es-ES_tradnl" dirty="0" smtClean="0"/>
          </a:p>
        </p:txBody>
      </p:sp>
      <p:sp>
        <p:nvSpPr>
          <p:cNvPr id="1026" name="AutoShape 2" descr="15 Techniques of Brainstorming for More Effective Sessions - nTas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28" name="AutoShape 4" descr="15 Techniques of Brainstorming for More Effective Sessions - nTas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030" name="AutoShape 6" descr="15 Techniques of Brainstorming for More Effective Sessions - nTas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pic>
        <p:nvPicPr>
          <p:cNvPr id="7" name="Picture 4" descr="brainstorming, brain storm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4140" y="1876044"/>
            <a:ext cx="3818965" cy="3667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772" y="401651"/>
            <a:ext cx="10495722" cy="762000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latin typeface="+mn-lt"/>
              </a:rPr>
              <a:t>Какво е приобщаващо образование? </a:t>
            </a:r>
            <a:endParaRPr lang="bg-BG" sz="3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635" y="1219201"/>
            <a:ext cx="11089976" cy="4552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ЗПУО, Допълнителни разпоредби, т. 22</a:t>
            </a:r>
          </a:p>
          <a:p>
            <a:pPr marL="266700" indent="0" algn="ctr">
              <a:lnSpc>
                <a:spcPct val="120000"/>
              </a:lnSpc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"Приобщаващо образование"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е процес на осъзнаване, приемане и подкрепа на </a:t>
            </a:r>
            <a:r>
              <a:rPr lang="ru-RU" sz="2400" b="1" dirty="0" smtClean="0"/>
              <a:t>индивидуалността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на всяко дете или ученик </a:t>
            </a:r>
            <a:br>
              <a:rPr lang="ru-RU" sz="2400" dirty="0" smtClean="0"/>
            </a:br>
            <a:r>
              <a:rPr lang="ru-RU" sz="2400" dirty="0" smtClean="0"/>
              <a:t>и на </a:t>
            </a:r>
            <a:r>
              <a:rPr lang="ru-RU" sz="2400" b="1" dirty="0" smtClean="0"/>
              <a:t>разнообразието от потребности </a:t>
            </a:r>
            <a:r>
              <a:rPr lang="ru-RU" sz="2400" dirty="0" smtClean="0"/>
              <a:t>на всички деца и ученици </a:t>
            </a:r>
            <a:br>
              <a:rPr lang="ru-RU" sz="2400" dirty="0" smtClean="0"/>
            </a:br>
            <a:r>
              <a:rPr lang="ru-RU" sz="2400" dirty="0" smtClean="0"/>
              <a:t>чрез </a:t>
            </a:r>
            <a:r>
              <a:rPr lang="ru-RU" sz="2400" b="1" dirty="0" smtClean="0"/>
              <a:t>активиране и включване на ресурси</a:t>
            </a:r>
            <a:r>
              <a:rPr lang="ru-RU" sz="2400" dirty="0" smtClean="0"/>
              <a:t>, </a:t>
            </a:r>
            <a:br>
              <a:rPr lang="ru-RU" sz="2400" dirty="0" smtClean="0"/>
            </a:br>
            <a:r>
              <a:rPr lang="ru-RU" sz="2400" dirty="0" smtClean="0"/>
              <a:t>насочени към </a:t>
            </a:r>
            <a:r>
              <a:rPr lang="ru-RU" sz="2400" b="1" dirty="0" smtClean="0"/>
              <a:t>премахване на пречките </a:t>
            </a:r>
            <a:r>
              <a:rPr lang="ru-RU" sz="2400" dirty="0" smtClean="0"/>
              <a:t>пред ученето и научаването </a:t>
            </a:r>
            <a:br>
              <a:rPr lang="ru-RU" sz="2400" dirty="0" smtClean="0"/>
            </a:br>
            <a:r>
              <a:rPr lang="ru-RU" sz="2400" dirty="0" smtClean="0"/>
              <a:t>и към създаване на </a:t>
            </a:r>
            <a:r>
              <a:rPr lang="ru-RU" sz="2400" b="1" dirty="0" smtClean="0"/>
              <a:t>възможности за развитие и участие </a:t>
            </a:r>
            <a:r>
              <a:rPr lang="ru-RU" sz="2400" dirty="0" smtClean="0"/>
              <a:t>на децата и учениците </a:t>
            </a:r>
            <a:br>
              <a:rPr lang="ru-RU" sz="2400" dirty="0" smtClean="0"/>
            </a:br>
            <a:r>
              <a:rPr lang="ru-RU" sz="2400" dirty="0" smtClean="0"/>
              <a:t>във всички аспекти на живота на общността. 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10180320" cy="705853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latin typeface="+mn-lt"/>
              </a:rPr>
              <a:t>Защо е необходимо приобщаващото образование?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5" y="1902995"/>
            <a:ext cx="11122925" cy="3411955"/>
          </a:xfrm>
        </p:spPr>
        <p:txBody>
          <a:bodyPr>
            <a:normAutofit/>
          </a:bodyPr>
          <a:lstStyle/>
          <a:p>
            <a:pPr marL="361950" indent="-2667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FF0000"/>
                </a:solidFill>
              </a:rPr>
              <a:t>Всяко трето дете до 18 г. </a:t>
            </a:r>
            <a:r>
              <a:rPr lang="ru-RU" sz="2400" b="1" dirty="0" smtClean="0">
                <a:solidFill>
                  <a:srgbClr val="FF0000"/>
                </a:solidFill>
              </a:rPr>
              <a:t>(36.2%) </a:t>
            </a:r>
            <a:r>
              <a:rPr lang="ru-RU" sz="2400" dirty="0" smtClean="0">
                <a:solidFill>
                  <a:srgbClr val="FF0000"/>
                </a:solidFill>
              </a:rPr>
              <a:t>в България </a:t>
            </a:r>
            <a:r>
              <a:rPr lang="ru-RU" sz="2400" dirty="0" smtClean="0">
                <a:solidFill>
                  <a:srgbClr val="FF0000"/>
                </a:solidFill>
              </a:rPr>
              <a:t>е </a:t>
            </a:r>
            <a:r>
              <a:rPr lang="ru-RU" sz="2400" dirty="0" smtClean="0">
                <a:solidFill>
                  <a:srgbClr val="FF0000"/>
                </a:solidFill>
              </a:rPr>
              <a:t>в риск от бедност или социално изключване - един от най-високите показатели в ЕС (средна стойност за ЕС 24.2%) </a:t>
            </a:r>
          </a:p>
          <a:p>
            <a:pPr marL="361950" indent="-2667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Социално-икономическата среда влияние силно върху образователните резултати на учениците в България</a:t>
            </a:r>
          </a:p>
          <a:p>
            <a:pPr marL="361950" indent="-2667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Училището не успява да компенсира неравенствата: </a:t>
            </a:r>
            <a:r>
              <a:rPr lang="bg-BG" sz="2400" dirty="0" smtClean="0"/>
              <a:t>българските ученици са на </a:t>
            </a:r>
            <a:r>
              <a:rPr lang="ru-RU" sz="2400" dirty="0" smtClean="0"/>
              <a:t>последно място в ЕС по функционална грамотност (PISA 2018)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77" y="422327"/>
            <a:ext cx="10793896" cy="535616"/>
          </a:xfrm>
        </p:spPr>
        <p:txBody>
          <a:bodyPr>
            <a:noAutofit/>
          </a:bodyPr>
          <a:lstStyle/>
          <a:p>
            <a:pPr algn="ctr"/>
            <a:r>
              <a:rPr lang="es-ES_tradnl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_tradnl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Нормативна уредба: акценти</a:t>
            </a:r>
            <a:r>
              <a:rPr lang="es-ES_tradn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s-ES_tradnl" sz="3000" dirty="0" smtClean="0">
                <a:latin typeface="Times New Roman" pitchFamily="18" charset="0"/>
                <a:cs typeface="Times New Roman" pitchFamily="18" charset="0"/>
              </a:rPr>
            </a:br>
            <a:endParaRPr lang="bg-BG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120" y="1023258"/>
            <a:ext cx="10684042" cy="5442856"/>
          </a:xfrm>
        </p:spPr>
        <p:txBody>
          <a:bodyPr>
            <a:normAutofit lnSpcReduction="10000"/>
          </a:bodyPr>
          <a:lstStyle/>
          <a:p>
            <a:pPr marL="0" fontAlgn="t">
              <a:lnSpc>
                <a:spcPct val="100000"/>
              </a:lnSpc>
              <a:spcBef>
                <a:spcPts val="800"/>
              </a:spcBef>
              <a:buNone/>
            </a:pPr>
            <a:r>
              <a:rPr lang="bg-BG" b="1" dirty="0" smtClean="0">
                <a:latin typeface="Times New Roman" pitchFamily="18" charset="0"/>
                <a:cs typeface="Times New Roman" pitchFamily="18" charset="0"/>
              </a:rPr>
              <a:t>ЗПУО,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 II Подкрепа за личностно развитие на децата и учениците</a:t>
            </a:r>
          </a:p>
          <a:p>
            <a:pPr marL="449263" indent="-449263" fontAlgn="t">
              <a:lnSpc>
                <a:spcPct val="12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ru-RU" dirty="0" smtClean="0"/>
              <a:t>Предоставя се подкрепа за личностно развитие, която осигурява </a:t>
            </a:r>
            <a:r>
              <a:rPr lang="ru-RU" i="1" dirty="0" smtClean="0"/>
              <a:t>подходяща физическа, психологическа и социална среда </a:t>
            </a:r>
            <a:r>
              <a:rPr lang="ru-RU" dirty="0" smtClean="0"/>
              <a:t>за развиване на способностите и уменията им. </a:t>
            </a:r>
          </a:p>
          <a:p>
            <a:pPr marL="449263" indent="-449263" fontAlgn="t">
              <a:lnSpc>
                <a:spcPct val="12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ru-RU" dirty="0" smtClean="0"/>
              <a:t>Подкрепата за личностно развитие се прилага в съответствие с </a:t>
            </a:r>
            <a:r>
              <a:rPr lang="ru-RU" i="1" dirty="0" smtClean="0"/>
              <a:t>индивидуалните образователни потребности</a:t>
            </a:r>
            <a:r>
              <a:rPr lang="ru-RU" dirty="0" smtClean="0"/>
              <a:t> на всяко дете и на всеки ученик. </a:t>
            </a:r>
          </a:p>
          <a:p>
            <a:pPr marL="449263" indent="-449263" fontAlgn="t">
              <a:lnSpc>
                <a:spcPct val="12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ru-RU" dirty="0" smtClean="0"/>
              <a:t>Подкрепата за личностно развитие е </a:t>
            </a:r>
            <a:r>
              <a:rPr lang="ru-RU" i="1" dirty="0" smtClean="0"/>
              <a:t>обща и допълнителна</a:t>
            </a:r>
            <a:r>
              <a:rPr lang="ru-RU" dirty="0" smtClean="0"/>
              <a:t>. </a:t>
            </a:r>
            <a:endParaRPr lang="en-US" dirty="0" smtClean="0"/>
          </a:p>
          <a:p>
            <a:pPr marL="0" fontAlgn="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Наредба за приобщаващото образование</a:t>
            </a:r>
          </a:p>
          <a:p>
            <a:pPr marL="449263" indent="-449263" fontAlgn="t">
              <a:lnSpc>
                <a:spcPct val="12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ru-RU" dirty="0" smtClean="0"/>
              <a:t>Определя </a:t>
            </a:r>
            <a:r>
              <a:rPr lang="bg-BG" dirty="0" smtClean="0"/>
              <a:t>Д</a:t>
            </a:r>
            <a:r>
              <a:rPr lang="ru-RU" dirty="0" smtClean="0"/>
              <a:t>ържавния образователен стандарт за приобщаващото образование</a:t>
            </a:r>
          </a:p>
          <a:p>
            <a:pPr marL="0" indent="0" fontAlgn="t">
              <a:lnSpc>
                <a:spcPct val="120000"/>
              </a:lnSpc>
              <a:spcBef>
                <a:spcPts val="80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Наредба за финансирането на институциите в системата на предучилищното и училищното образование, ПМС 219/5.09.2017,  изм. и доп. ДВ 25.01.2022 г.  </a:t>
            </a:r>
          </a:p>
          <a:p>
            <a:pPr marL="449263" indent="-449263" fontAlgn="t">
              <a:lnSpc>
                <a:spcPct val="12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</a:rPr>
              <a:t>Регламентира осигуряването на целеви средства от държавния бюджет за занимания по интереси </a:t>
            </a:r>
            <a:endParaRPr lang="bg-B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772" y="401651"/>
            <a:ext cx="10495722" cy="762000"/>
          </a:xfrm>
        </p:spPr>
        <p:txBody>
          <a:bodyPr>
            <a:normAutofit/>
          </a:bodyPr>
          <a:lstStyle/>
          <a:p>
            <a:pPr algn="ctr"/>
            <a:r>
              <a:rPr lang="bg-BG" sz="3000" dirty="0" smtClean="0">
                <a:latin typeface="+mn-lt"/>
              </a:rPr>
              <a:t>Философия на подкрепата:</a:t>
            </a:r>
            <a:r>
              <a:rPr lang="es-ES_tradnl" sz="3000" dirty="0" smtClean="0">
                <a:latin typeface="+mn-lt"/>
              </a:rPr>
              <a:t> </a:t>
            </a:r>
            <a:r>
              <a:rPr lang="bg-BG" sz="3000" dirty="0" smtClean="0">
                <a:latin typeface="+mn-lt"/>
              </a:rPr>
              <a:t>н</a:t>
            </a:r>
            <a:r>
              <a:rPr lang="ru-RU" sz="3000" dirty="0" smtClean="0">
                <a:latin typeface="+mn-lt"/>
              </a:rPr>
              <a:t>ов концептуален модел</a:t>
            </a:r>
            <a:endParaRPr lang="bg-BG" sz="3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635" y="1138989"/>
            <a:ext cx="11089976" cy="4860758"/>
          </a:xfrm>
        </p:spPr>
        <p:txBody>
          <a:bodyPr>
            <a:normAutofit/>
          </a:bodyPr>
          <a:lstStyle/>
          <a:p>
            <a:pPr marL="531813" indent="-258763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Нов фокус</a:t>
            </a:r>
          </a:p>
          <a:p>
            <a:pPr marL="625475" indent="-35242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Детето/ученикът с неговите индивидуални особености, потребности и интереси е в центъра</a:t>
            </a:r>
          </a:p>
          <a:p>
            <a:pPr marL="625475" indent="-35242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Подкрепата осигурява подходяща физическа, психологична и социална среда за развиване на способностите и уменията на децата и учениците.</a:t>
            </a:r>
          </a:p>
          <a:p>
            <a:pPr marL="531813" indent="-258763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Нови акценти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625475" indent="-35242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Върху социализиращата функция на училището и детската градина </a:t>
            </a:r>
          </a:p>
          <a:p>
            <a:pPr marL="625475" indent="-35242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Подкрепата стартира в училището, но се реализира в сътрудничество между отделните сфери - социална, здравна, образователна, преди всичко на местно ниво. </a:t>
            </a:r>
          </a:p>
          <a:p>
            <a:pPr>
              <a:buNone/>
            </a:pP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   Нов механизъм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625475" indent="-352425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 интегриране към приобщаване</a:t>
            </a:r>
          </a:p>
          <a:p>
            <a:endParaRPr lang="ru-RU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3849"/>
            <a:ext cx="11010900" cy="960201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</a:pPr>
            <a:r>
              <a:rPr lang="ru-RU" sz="3000" dirty="0" smtClean="0">
                <a:solidFill>
                  <a:srgbClr val="FF0000"/>
                </a:solidFill>
                <a:latin typeface="+mn-lt"/>
              </a:rPr>
              <a:t>Видове подкрепа за личностно развитие. </a:t>
            </a:r>
            <a:br>
              <a:rPr lang="ru-RU" sz="3000" dirty="0" smtClean="0">
                <a:solidFill>
                  <a:srgbClr val="FF0000"/>
                </a:solidFill>
                <a:latin typeface="+mn-lt"/>
              </a:rPr>
            </a:br>
            <a:r>
              <a:rPr lang="ru-RU" sz="3000" dirty="0" smtClean="0">
                <a:solidFill>
                  <a:srgbClr val="FF0000"/>
                </a:solidFill>
                <a:latin typeface="+mn-lt"/>
              </a:rPr>
              <a:t>Пирамида на интервенциите (RTI</a:t>
            </a:r>
            <a:r>
              <a:rPr lang="es-ES_tradnl" sz="3000" dirty="0" smtClean="0">
                <a:solidFill>
                  <a:srgbClr val="FF0000"/>
                </a:solidFill>
                <a:latin typeface="+mn-lt"/>
              </a:rPr>
              <a:t> - Response to Interventions</a:t>
            </a:r>
            <a:r>
              <a:rPr lang="bg-BG" sz="3000" dirty="0" smtClean="0">
                <a:solidFill>
                  <a:srgbClr val="FF0000"/>
                </a:solidFill>
                <a:latin typeface="+mn-lt"/>
              </a:rPr>
              <a:t>)</a:t>
            </a:r>
            <a:endParaRPr lang="bg-BG" sz="30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9694" y="2120630"/>
          <a:ext cx="9280187" cy="395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017" y="1010654"/>
            <a:ext cx="10978426" cy="5390146"/>
          </a:xfrm>
        </p:spPr>
        <p:txBody>
          <a:bodyPr>
            <a:noAutofit/>
          </a:bodyPr>
          <a:lstStyle/>
          <a:p>
            <a:pPr marL="93663" indent="3175">
              <a:lnSpc>
                <a:spcPct val="100000"/>
              </a:lnSpc>
              <a:spcBef>
                <a:spcPts val="600"/>
              </a:spcBef>
              <a:buNone/>
            </a:pPr>
            <a:r>
              <a:rPr lang="bg-BG" sz="2100" dirty="0" smtClean="0"/>
              <a:t>Адресира първите прояви на затруднения в усвояването на учебно съдържание, както и към ранното откриване на дарбите таланти. </a:t>
            </a:r>
          </a:p>
          <a:p>
            <a:pPr marL="93663" indent="3175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100" dirty="0" smtClean="0"/>
              <a:t>Осигурява се от детските градини, училищата и Центровете за подкрепа за личностно развитие </a:t>
            </a:r>
            <a:endParaRPr lang="bg-BG" sz="2100" dirty="0" smtClean="0">
              <a:solidFill>
                <a:srgbClr val="FF0000"/>
              </a:solidFill>
            </a:endParaRPr>
          </a:p>
          <a:p>
            <a:pPr marL="352425" indent="-255588" fontAlgn="t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100" dirty="0" smtClean="0"/>
              <a:t>Включва: </a:t>
            </a:r>
          </a:p>
          <a:p>
            <a:pPr marL="854075" lvl="1" indent="-273050" fontAlgn="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6000"/>
              <a:buFont typeface="Arial" pitchFamily="34" charset="0"/>
              <a:buChar char="•"/>
            </a:pPr>
            <a:r>
              <a:rPr lang="ru-RU" sz="2100" dirty="0" smtClean="0"/>
              <a:t>Допълнително обучение по учебни предмети и модули за деца, които не владеят български език</a:t>
            </a:r>
          </a:p>
          <a:p>
            <a:pPr marL="854075" lvl="1" indent="-273050" fontAlgn="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100" dirty="0" smtClean="0"/>
              <a:t>Консултации по учебни предмети </a:t>
            </a:r>
          </a:p>
          <a:p>
            <a:pPr marL="854075" lvl="1" indent="-273050" fontAlgn="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100" dirty="0" smtClean="0"/>
              <a:t>Кариерно ориентиране на учениците </a:t>
            </a:r>
          </a:p>
          <a:p>
            <a:pPr marL="854075" lvl="1" indent="-273050" fontAlgn="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100" dirty="0" smtClean="0"/>
              <a:t>Занимания по интереси</a:t>
            </a:r>
          </a:p>
          <a:p>
            <a:pPr marL="854075" lvl="1" indent="-273050" fontAlgn="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100" dirty="0" smtClean="0"/>
              <a:t>Осигуряване на общежитие </a:t>
            </a:r>
          </a:p>
          <a:p>
            <a:pPr marL="854075" lvl="1" indent="-273050" fontAlgn="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100" dirty="0" smtClean="0"/>
              <a:t>Поощряване с морални и материални награди</a:t>
            </a:r>
          </a:p>
          <a:p>
            <a:pPr marL="854075" lvl="1" indent="-273050" fontAlgn="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2100" dirty="0" smtClean="0"/>
              <a:t>Дейности по превенция на насилието и преодоляване на проблемното поведение</a:t>
            </a:r>
          </a:p>
          <a:p>
            <a:pPr marL="274320" indent="-457200" fontAlgn="t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i="1" dirty="0" smtClean="0"/>
              <a:t>Обхватът на дейностите за обща подкрепа са изчерпателно изброени в чл. 178, ал.1 от ЗПУО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1135" y="256159"/>
            <a:ext cx="11041037" cy="732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Обща подкрепа </a:t>
            </a:r>
            <a:r>
              <a:rPr kumimoji="0" lang="ru-R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 личностно развитие</a:t>
            </a:r>
            <a:r>
              <a:rPr kumimoji="0" lang="ru-RU" sz="30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bg-BG" sz="3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5817</TotalTime>
  <Words>2117</Words>
  <Application>Microsoft Office PowerPoint</Application>
  <PresentationFormat>Custom</PresentationFormat>
  <Paragraphs>189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База</vt:lpstr>
      <vt:lpstr>Slide 1</vt:lpstr>
      <vt:lpstr> Цели на обучението </vt:lpstr>
      <vt:lpstr>Мозъчна атака</vt:lpstr>
      <vt:lpstr>Какво е приобщаващо образование? </vt:lpstr>
      <vt:lpstr>Защо е необходимо приобщаващото образование?</vt:lpstr>
      <vt:lpstr> Нормативна уредба: акценти  </vt:lpstr>
      <vt:lpstr>Философия на подкрепата: нов концептуален модел</vt:lpstr>
      <vt:lpstr>Видове подкрепа за личностно развитие.  Пирамида на интервенциите (RTI - Response to Interventions)</vt:lpstr>
      <vt:lpstr>Slide 9</vt:lpstr>
      <vt:lpstr>Допълнителна подкрепа за личностно развитие</vt:lpstr>
      <vt:lpstr>Критерии за избор на вида допълнителна подкрепа</vt:lpstr>
      <vt:lpstr>Стратегии за подкрепа за личностно развитие </vt:lpstr>
      <vt:lpstr>Областни стратегии за подкрепа за личностно развитие </vt:lpstr>
      <vt:lpstr>Общински стратегии за подкрепа на личностното развитие</vt:lpstr>
      <vt:lpstr>Общински стратегии за подкрепа на личностното развитие</vt:lpstr>
      <vt:lpstr>Решаване на казус</vt:lpstr>
      <vt:lpstr>Slide 17</vt:lpstr>
      <vt:lpstr>Центрове за подкрепа на личностното развитие (ЦПЛР)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Партньорства при организиране на заниманията по интереси</vt:lpstr>
      <vt:lpstr>Вместо заключение</vt:lpstr>
      <vt:lpstr>Въпроси и обобщение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user</cp:lastModifiedBy>
  <cp:revision>140</cp:revision>
  <dcterms:created xsi:type="dcterms:W3CDTF">2020-11-16T15:48:02Z</dcterms:created>
  <dcterms:modified xsi:type="dcterms:W3CDTF">2022-09-26T07:42:30Z</dcterms:modified>
</cp:coreProperties>
</file>