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43"/>
  </p:notesMasterIdLst>
  <p:sldIdLst>
    <p:sldId id="258" r:id="rId2"/>
    <p:sldId id="261" r:id="rId3"/>
    <p:sldId id="347" r:id="rId4"/>
    <p:sldId id="334" r:id="rId5"/>
    <p:sldId id="335" r:id="rId6"/>
    <p:sldId id="340" r:id="rId7"/>
    <p:sldId id="339" r:id="rId8"/>
    <p:sldId id="344" r:id="rId9"/>
    <p:sldId id="343" r:id="rId10"/>
    <p:sldId id="349" r:id="rId11"/>
    <p:sldId id="348" r:id="rId12"/>
    <p:sldId id="337" r:id="rId13"/>
    <p:sldId id="262" r:id="rId14"/>
    <p:sldId id="284" r:id="rId15"/>
    <p:sldId id="269" r:id="rId16"/>
    <p:sldId id="270" r:id="rId17"/>
    <p:sldId id="285" r:id="rId18"/>
    <p:sldId id="286" r:id="rId19"/>
    <p:sldId id="301" r:id="rId20"/>
    <p:sldId id="345" r:id="rId21"/>
    <p:sldId id="271" r:id="rId22"/>
    <p:sldId id="290" r:id="rId23"/>
    <p:sldId id="272" r:id="rId24"/>
    <p:sldId id="300" r:id="rId25"/>
    <p:sldId id="298" r:id="rId26"/>
    <p:sldId id="338" r:id="rId27"/>
    <p:sldId id="326" r:id="rId28"/>
    <p:sldId id="328" r:id="rId29"/>
    <p:sldId id="329" r:id="rId30"/>
    <p:sldId id="302" r:id="rId31"/>
    <p:sldId id="305" r:id="rId32"/>
    <p:sldId id="304" r:id="rId33"/>
    <p:sldId id="333" r:id="rId34"/>
    <p:sldId id="307" r:id="rId35"/>
    <p:sldId id="308" r:id="rId36"/>
    <p:sldId id="277" r:id="rId37"/>
    <p:sldId id="309" r:id="rId38"/>
    <p:sldId id="310" r:id="rId39"/>
    <p:sldId id="312" r:id="rId40"/>
    <p:sldId id="313" r:id="rId41"/>
    <p:sldId id="293" r:id="rId4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75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style val="1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12.5</c:v>
                </c:pt>
                <c:pt idx="1">
                  <c:v>12.5</c:v>
                </c:pt>
                <c:pt idx="2">
                  <c:v>12.9</c:v>
                </c:pt>
                <c:pt idx="3">
                  <c:v>13.4</c:v>
                </c:pt>
                <c:pt idx="4">
                  <c:v>13.8</c:v>
                </c:pt>
                <c:pt idx="5">
                  <c:v>12.7</c:v>
                </c:pt>
                <c:pt idx="6">
                  <c:v>12.7</c:v>
                </c:pt>
                <c:pt idx="7">
                  <c:v>13.9</c:v>
                </c:pt>
                <c:pt idx="8">
                  <c:v>12.8</c:v>
                </c:pt>
                <c:pt idx="9">
                  <c:v>12.2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31-4118-9B7F-3FBA3536278A}"/>
            </c:ext>
          </c:extLst>
        </c:ser>
        <c:dLbls/>
        <c:marker val="1"/>
        <c:axId val="50272128"/>
        <c:axId val="50273664"/>
      </c:lineChart>
      <c:catAx>
        <c:axId val="50272128"/>
        <c:scaling>
          <c:orientation val="minMax"/>
        </c:scaling>
        <c:axPos val="b"/>
        <c:numFmt formatCode="General" sourceLinked="1"/>
        <c:tickLblPos val="nextTo"/>
        <c:crossAx val="50273664"/>
        <c:crosses val="autoZero"/>
        <c:auto val="1"/>
        <c:lblAlgn val="ctr"/>
        <c:lblOffset val="100"/>
      </c:catAx>
      <c:valAx>
        <c:axId val="50273664"/>
        <c:scaling>
          <c:orientation val="minMax"/>
        </c:scaling>
        <c:axPos val="l"/>
        <c:majorGridlines/>
        <c:numFmt formatCode="General" sourceLinked="1"/>
        <c:tickLblPos val="nextTo"/>
        <c:crossAx val="502721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bg-BG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autoTitleDeleted val="1"/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0"/>
              <c:layout>
                <c:manualLayout>
                  <c:x val="7.407407407407407E-2"/>
                  <c:y val="-1.4030163304472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7,7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76-44D3-BF57-9FA8D329ACBA}"/>
                </c:ext>
              </c:extLst>
            </c:dLbl>
            <c:dLbl>
              <c:idx val="1"/>
              <c:layout>
                <c:manualLayout>
                  <c:x val="7.407407407407407E-2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7,7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76-44D3-BF57-9FA8D329ACBA}"/>
                </c:ext>
              </c:extLst>
            </c:dLbl>
            <c:dLbl>
              <c:idx val="2"/>
              <c:layout>
                <c:manualLayout>
                  <c:x val="7.407407407407407E-2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7,7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76-44D3-BF57-9FA8D329ACBA}"/>
                </c:ext>
              </c:extLst>
            </c:dLbl>
            <c:dLbl>
              <c:idx val="3"/>
              <c:layout>
                <c:manualLayout>
                  <c:x val="0.12152777777777779"/>
                  <c:y val="-1.4030163304472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15,4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76-44D3-BF57-9FA8D329ACBA}"/>
                </c:ext>
              </c:extLst>
            </c:dLbl>
            <c:dLbl>
              <c:idx val="4"/>
              <c:layout>
                <c:manualLayout>
                  <c:x val="0.16513389373625603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23,1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76-44D3-BF57-9FA8D329ACBA}"/>
                </c:ext>
              </c:extLst>
            </c:dLbl>
            <c:dLbl>
              <c:idx val="5"/>
              <c:layout>
                <c:manualLayout>
                  <c:x val="0.2013888888888889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30,8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76-44D3-BF57-9FA8D329ACBA}"/>
                </c:ext>
              </c:extLst>
            </c:dLbl>
            <c:dLbl>
              <c:idx val="6"/>
              <c:layout>
                <c:manualLayout>
                  <c:x val="0.28444066113357647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46,2</a:t>
                    </a:r>
                    <a:r>
                      <a:rPr lang="bg-BG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76-44D3-BF57-9FA8D329AC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родителите ми решиха, че няма да участвам</c:v>
                </c:pt>
                <c:pt idx="1">
                  <c:v>нямам желание</c:v>
                </c:pt>
                <c:pt idx="2">
                  <c:v>образованието е излишно</c:v>
                </c:pt>
                <c:pt idx="3">
                  <c:v>нестабилна интернет връзка</c:v>
                </c:pt>
                <c:pt idx="4">
                  <c:v>скучни часове, не ми е интересно</c:v>
                </c:pt>
                <c:pt idx="5">
                  <c:v>нямам техника/устройство</c:v>
                </c:pt>
                <c:pt idx="6">
                  <c:v>нямам достъп до интернет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7.7</c:v>
                </c:pt>
                <c:pt idx="1">
                  <c:v>7.7</c:v>
                </c:pt>
                <c:pt idx="2">
                  <c:v>7.7</c:v>
                </c:pt>
                <c:pt idx="3">
                  <c:v>15.4</c:v>
                </c:pt>
                <c:pt idx="4">
                  <c:v>23.1</c:v>
                </c:pt>
                <c:pt idx="5">
                  <c:v>30.8</c:v>
                </c:pt>
                <c:pt idx="6">
                  <c:v>46.2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176-44D3-BF57-9FA8D329ACBA}"/>
            </c:ext>
          </c:extLst>
        </c:ser>
        <c:dLbls/>
        <c:shape val="cylinder"/>
        <c:axId val="68381696"/>
        <c:axId val="68370432"/>
        <c:axId val="0"/>
      </c:bar3DChart>
      <c:catAx>
        <c:axId val="6838169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bg-BG"/>
          </a:p>
        </c:txPr>
        <c:crossAx val="68370432"/>
        <c:crosses val="autoZero"/>
        <c:auto val="1"/>
        <c:lblAlgn val="ctr"/>
        <c:lblOffset val="100"/>
      </c:catAx>
      <c:valAx>
        <c:axId val="68370432"/>
        <c:scaling>
          <c:orientation val="minMax"/>
        </c:scaling>
        <c:delete val="1"/>
        <c:axPos val="b"/>
        <c:majorGridlines/>
        <c:numFmt formatCode="General" sourceLinked="1"/>
        <c:tickLblPos val="nextTo"/>
        <c:crossAx val="683816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bg-BG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04B8589-8AB5-4B83-8DC8-CF9B3B9A39F0}" type="slidenum">
              <a:rPr lang="en-US" smtClean="0"/>
              <a:pPr rtl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989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04B8589-8AB5-4B83-8DC8-CF9B3B9A39F0}" type="slidenum">
              <a:rPr lang="en-US" smtClean="0"/>
              <a:pPr rtl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690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i.bg/sites/default/files/files/pressreleases/Education2020_8POU0B1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mon.bg/bg/news/4268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mon.bg/bg/news/4268" TargetMode="External"/><Relationship Id="rId2" Type="http://schemas.openxmlformats.org/officeDocument/2006/relationships/hyperlink" Target="https://www.shkolo.bg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ef.org/" TargetMode="External"/><Relationship Id="rId2" Type="http://schemas.openxmlformats.org/officeDocument/2006/relationships/hyperlink" Target="https://web.mon.bg/bg/news/426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5.kb.dk/da/dia/undervisning/Undervisning-online.html" TargetMode="External"/><Relationship Id="rId2" Type="http://schemas.openxmlformats.org/officeDocument/2006/relationships/hyperlink" Target="https://www.bl.uk/learn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ncrm.beniculturali.it/" TargetMode="External"/><Relationship Id="rId4" Type="http://schemas.openxmlformats.org/officeDocument/2006/relationships/hyperlink" Target="https://www.lnb.lt/en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38150"/>
            <a:ext cx="10515600" cy="5738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2: Ефективно общинско образование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Тема</a:t>
            </a:r>
            <a:r>
              <a:rPr lang="bg-BG" sz="2600" b="1" dirty="0" smtClean="0">
                <a:solidFill>
                  <a:schemeClr val="accent1">
                    <a:lumMod val="75000"/>
                  </a:schemeClr>
                </a:solidFill>
              </a:rPr>
              <a:t> 3: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Политики за повишаване обхвата на децата и учениците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в задължителна предучилищна и училищна възраст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Механизъм за обхват, допълващи мерки, роля и ангажименти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на общините, местни политики и решения 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600" dirty="0" smtClean="0">
                <a:solidFill>
                  <a:srgbClr val="FF0000"/>
                </a:solidFill>
              </a:rPr>
              <a:t>(актуализация 2022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bg-BG" sz="2600" dirty="0" smtClean="0">
                <a:solidFill>
                  <a:srgbClr val="FF0000"/>
                </a:solidFill>
              </a:rPr>
              <a:t>г.)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933450"/>
            <a:ext cx="6477000" cy="4191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bg-BG" sz="3000" b="1" dirty="0" smtClean="0">
                <a:solidFill>
                  <a:srgbClr val="FF0000"/>
                </a:solidFill>
              </a:rPr>
              <a:t>Дискусия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bg-BG" sz="2500" i="1" dirty="0" smtClean="0">
                <a:solidFill>
                  <a:srgbClr val="FF0000"/>
                </a:solidFill>
              </a:rPr>
              <a:t>С какви предизвикателства се сблъсква вашата община по отношение на обхвата на деца в предучилищно образование? </a:t>
            </a:r>
            <a:endParaRPr lang="bg-BG" sz="2500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bg-BG" sz="2500" i="1" dirty="0" smtClean="0">
                <a:solidFill>
                  <a:srgbClr val="FF0000"/>
                </a:solidFill>
              </a:rPr>
              <a:t>Какви решения сте предприели на местно ниво за повишаване на обхвата на децата в предучил</a:t>
            </a:r>
            <a:r>
              <a:rPr lang="en-US" sz="2500" i="1" dirty="0" err="1" smtClean="0">
                <a:solidFill>
                  <a:srgbClr val="FF0000"/>
                </a:solidFill>
              </a:rPr>
              <a:t>i</a:t>
            </a:r>
            <a:r>
              <a:rPr lang="bg-BG" sz="2500" i="1" dirty="0" smtClean="0">
                <a:solidFill>
                  <a:srgbClr val="FF0000"/>
                </a:solidFill>
              </a:rPr>
              <a:t>щна възраст?</a:t>
            </a:r>
            <a:endParaRPr lang="bg-BG" sz="2500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Group Discussion Vector Art, Icons, and Graphics for Free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26563">
            <a:off x="7061143" y="2514434"/>
            <a:ext cx="4471841" cy="29812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562100"/>
            <a:ext cx="9872871" cy="207645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bg-BG" sz="4000" b="1" dirty="0" smtClean="0">
                <a:solidFill>
                  <a:srgbClr val="FF0000"/>
                </a:solidFill>
              </a:rPr>
              <a:t>Механизъм за обхват на децата и учениците </a:t>
            </a:r>
            <a:r>
              <a:rPr lang="es-ES_tradnl" sz="4000" b="1" dirty="0" smtClean="0">
                <a:solidFill>
                  <a:srgbClr val="FF0000"/>
                </a:solidFill>
              </a:rPr>
              <a:t/>
            </a:r>
            <a:br>
              <a:rPr lang="es-ES_tradnl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в задължителното предучилищно </a:t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и училищно образование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05979"/>
            <a:ext cx="11487150" cy="889421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Политики за обхващане на децата в </a:t>
            </a:r>
            <a:r>
              <a:rPr lang="bg-BG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училищна възраст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57350"/>
            <a:ext cx="11277600" cy="4057650"/>
          </a:xfrm>
        </p:spPr>
        <p:txBody>
          <a:bodyPr>
            <a:normAutofit/>
          </a:bodyPr>
          <a:lstStyle/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Приоритет: Намаляване на дела на отпадналите и преждевременно напусналите училище</a:t>
            </a:r>
            <a:endParaRPr lang="bg-BG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8575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Прилагане на Механизъм за съвместна работа на институциите по обхващане, включване и предотвратяване на отпадането от образователната система </a:t>
            </a: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Цели:</a:t>
            </a:r>
          </a:p>
          <a:p>
            <a:pPr lvl="1" indent="-285750" fontAlgn="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Национална цел до 2030 г.: дял на преждевременно напусналите училище (18-24 г.) - </a:t>
            </a:r>
            <a:r>
              <a:rPr lang="ru-RU" sz="2200" b="1" u="sng" dirty="0" smtClean="0">
                <a:solidFill>
                  <a:srgbClr val="FF0000"/>
                </a:solidFill>
              </a:rPr>
              <a:t>7%</a:t>
            </a:r>
          </a:p>
          <a:p>
            <a:pPr marL="457200" indent="-28575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Европейска цел: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 9%</a:t>
            </a:r>
          </a:p>
          <a:p>
            <a:pPr marL="0" indent="46038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endParaRPr lang="bg-BG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04330"/>
            <a:ext cx="10983322" cy="110062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Намаляване на дела на отпадналите </a:t>
            </a:r>
            <a:r>
              <a:rPr lang="es-ES_tradnl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S_tradnl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преждевременно напусналите училище: о</a:t>
            </a: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сновни понятия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905000"/>
            <a:ext cx="11171581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Преждевременно напуснал училище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/>
              <a:t>ЗПУО, Допълнителни разпоредби, т. 21)</a:t>
            </a: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Лице на възраст между 18 и 24 години, завършил</a:t>
            </a:r>
            <a:r>
              <a:rPr lang="es-ES_tradnl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/>
              <a:t>най-много основно образование, което не участва в никаква форма на образование или обучение</a:t>
            </a:r>
            <a:r>
              <a:rPr lang="es-ES_tradnl" i="1" dirty="0" smtClean="0"/>
              <a:t>.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 smtClean="0"/>
          </a:p>
          <a:p>
            <a:pPr>
              <a:buNone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Отпадане от училище 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(ЗПУО, Допълнителни разпоредби, чл. 18)</a:t>
            </a:r>
          </a:p>
          <a:p>
            <a:pPr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Отписването от училище на ученик до 18 годишна възраст на основание чл. 173, ал. 2, т. 2 и 3 преди завършване на последен гимназиален клас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ако лицето не е записано в друго училище.</a:t>
            </a: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52586B-3240-464A-A762-631FF866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54" y="316814"/>
            <a:ext cx="11347554" cy="864286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bg-BG" sz="3300" dirty="0" smtClean="0">
                <a:latin typeface="Times New Roman" pitchFamily="18" charset="0"/>
                <a:cs typeface="Times New Roman" pitchFamily="18" charset="0"/>
              </a:rPr>
              <a:t>Механизъм за обхват на децата и учениците </a:t>
            </a:r>
            <a:r>
              <a:rPr lang="es-ES_tradnl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_tradn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300" dirty="0" smtClean="0">
                <a:latin typeface="Times New Roman" pitchFamily="18" charset="0"/>
                <a:cs typeface="Times New Roman" pitchFamily="18" charset="0"/>
              </a:rPr>
              <a:t>в задължителното предучилищно и училищно образование</a:t>
            </a:r>
            <a:endParaRPr lang="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6FE4F0-BB89-4541-8643-110A4461B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85" y="1371600"/>
            <a:ext cx="11171582" cy="5105400"/>
          </a:xfrm>
        </p:spPr>
        <p:txBody>
          <a:bodyPr rtlCol="0">
            <a:noAutofit/>
          </a:bodyPr>
          <a:lstStyle/>
          <a:p>
            <a:pPr marL="6286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-RU" dirty="0" smtClean="0">
                <a:solidFill>
                  <a:srgbClr val="FF0000"/>
                </a:solidFill>
              </a:rPr>
              <a:t>Постановление 100/8.06.2018 г., изм. с Постановление 259/14.10.2019 г.  </a:t>
            </a:r>
          </a:p>
          <a:p>
            <a:pPr marL="6286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-RU" dirty="0" smtClean="0"/>
              <a:t>Прилага се по отношение на децата и учениците, които:</a:t>
            </a:r>
          </a:p>
          <a:p>
            <a:pPr marL="8953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dirty="0" smtClean="0"/>
              <a:t>не са обхванати в образователната система</a:t>
            </a:r>
          </a:p>
          <a:p>
            <a:pPr marL="8953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dirty="0" smtClean="0"/>
              <a:t>за които има риск от отпадане от училище и детска градина </a:t>
            </a:r>
          </a:p>
          <a:p>
            <a:pPr marL="8953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dirty="0" smtClean="0"/>
              <a:t>напуснали са преждевременно образователната система</a:t>
            </a:r>
          </a:p>
          <a:p>
            <a:pPr marL="628650" lvl="0" indent="-361950" rtl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bg" dirty="0" smtClean="0"/>
              <a:t>Регламентира процеса на формиране и ролята на  Екипите </a:t>
            </a:r>
            <a:r>
              <a:rPr lang="bg" dirty="0"/>
              <a:t>за </a:t>
            </a:r>
            <a:r>
              <a:rPr lang="bg" dirty="0" smtClean="0"/>
              <a:t>обхват (ЕО)</a:t>
            </a:r>
          </a:p>
          <a:p>
            <a:pPr marL="6286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-RU" dirty="0" smtClean="0"/>
              <a:t>Определя начина на взаимодействие на институциите по прилагането на мерки за</a:t>
            </a:r>
          </a:p>
          <a:p>
            <a:pPr marL="628650" lvl="0" indent="-36195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-RU" dirty="0" smtClean="0"/>
              <a:t>обхващане, включване и  предотвратяване на отпадането от образователната система</a:t>
            </a:r>
          </a:p>
          <a:p>
            <a:pPr marL="266700" lvl="0" indent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-RU" dirty="0" smtClean="0"/>
              <a:t>Посочва процедурите по о</a:t>
            </a:r>
            <a:r>
              <a:rPr lang="bg" sz="2200" dirty="0" smtClean="0"/>
              <a:t>тпускане на семейни и други помощи в натура на семейства и </a:t>
            </a:r>
            <a:r>
              <a:rPr lang="bg" dirty="0" smtClean="0"/>
              <a:t>налагане на санкции за неполагане на </a:t>
            </a:r>
            <a:r>
              <a:rPr lang="bg" sz="2200" dirty="0" smtClean="0"/>
              <a:t>грижи за детето и неизпълнение на задълженията им по Закона за закрила на детето и ЗПУО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8713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052"/>
            <a:ext cx="11353800" cy="754610"/>
          </a:xfrm>
        </p:spPr>
        <p:txBody>
          <a:bodyPr>
            <a:noAutofit/>
          </a:bodyPr>
          <a:lstStyle/>
          <a:p>
            <a:pPr lvl="0" algn="ctr"/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Роля и ангажименти на кметовете  (ч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л.5, ал.4): акценти</a:t>
            </a:r>
            <a:br>
              <a:rPr lang="bg-BG" sz="3200" dirty="0" smtClean="0">
                <a:latin typeface="Times New Roman" pitchFamily="18" charset="0"/>
                <a:cs typeface="Times New Roman" pitchFamily="18" charset="0"/>
              </a:rPr>
            </a:br>
            <a:endParaRPr lang="bg-BG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11023600" cy="5334000"/>
          </a:xfrm>
        </p:spPr>
        <p:txBody>
          <a:bodyPr>
            <a:noAutofit/>
          </a:bodyPr>
          <a:lstStyle/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Определят районите на обхват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Определят общински служители за участие в ЕО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Осъществяват координация на ЕО на общинско ниво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Предоставят необходимата информация за функционирането на механизма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Извършват първоначална проверка на данните за адреса на незаписаните и отпадналите деца и ученици на територията на общината и ги въвеждат в ИСРМ; 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Чрез областните управители предоставят на координационното звено от 20-о до 30-о число на месеците 03. 06, 10 и 12 информация за наложените наказания по реда на чл. 347 от ЗПУО;  </a:t>
            </a:r>
          </a:p>
          <a:p>
            <a:pPr marL="361950" indent="-3619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Запознават чрез подходящи начини и форми родителите на деца в задължителна за образование възраст с техните законови задължения за записване на децата в образование и задължения за регистрация по закона за гражданската регистрация при промяна на настоящия си адрес в страната или в чужбина. (Нова - ДВ, бр. 82 от 2019 г.)</a:t>
            </a:r>
          </a:p>
          <a:p>
            <a:pPr marL="50292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65125"/>
            <a:ext cx="10718800" cy="663575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Срокове за формиране на Екипите за обхват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6524" y="1152941"/>
          <a:ext cx="11553092" cy="476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490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1159">
                <a:tc>
                  <a:txBody>
                    <a:bodyPr/>
                    <a:lstStyle/>
                    <a:p>
                      <a:pPr algn="ctr"/>
                      <a:r>
                        <a:rPr lang="bg-BG" sz="2200" b="1" dirty="0" smtClean="0">
                          <a:solidFill>
                            <a:schemeClr val="tx1"/>
                          </a:solidFill>
                        </a:rPr>
                        <a:t>До 10.07</a:t>
                      </a:r>
                      <a:endParaRPr lang="bg-BG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200" b="0" i="1" dirty="0" smtClean="0">
                          <a:solidFill>
                            <a:schemeClr val="tx1"/>
                          </a:solidFill>
                        </a:rPr>
                        <a:t>кметовете на общините </a:t>
                      </a:r>
                      <a:r>
                        <a:rPr lang="bg-BG" sz="2200" b="0" dirty="0" smtClean="0">
                          <a:solidFill>
                            <a:schemeClr val="tx1"/>
                          </a:solidFill>
                        </a:rPr>
                        <a:t>актуализират  районите на обхват на територията на общината и предоставят по електронен път информацията на началниците на РУО</a:t>
                      </a:r>
                      <a:endParaRPr lang="bg-BG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4104">
                <a:tc>
                  <a:txBody>
                    <a:bodyPr/>
                    <a:lstStyle/>
                    <a:p>
                      <a:pPr algn="ctr"/>
                      <a:r>
                        <a:rPr lang="bg-BG" sz="2200" b="1" dirty="0" smtClean="0">
                          <a:solidFill>
                            <a:schemeClr val="tx1"/>
                          </a:solidFill>
                        </a:rPr>
                        <a:t>До 15.07</a:t>
                      </a:r>
                      <a:endParaRPr lang="bg-BG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началниците на РУО  </a:t>
                      </a:r>
                      <a:r>
                        <a:rPr lang="bg-BG" sz="2200" b="0" dirty="0" smtClean="0">
                          <a:solidFill>
                            <a:schemeClr val="tx1"/>
                          </a:solidFill>
                        </a:rPr>
                        <a:t>отправят искания до директорите на институции в системата на предучилищното и училищното образование за определяне на участници в ЕО  и чрез областните управители - до кметовете на общини, директорите на РД „Социално подпомагане" към АСП, директорите на областните дирекции на МВР и до ръководителите на институциите по ал. 8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91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2200" b="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r>
                        <a:rPr lang="bg-BG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 25.07</a:t>
                      </a:r>
                      <a:endParaRPr lang="bg-BG" sz="2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200" b="0" dirty="0" smtClean="0">
                          <a:solidFill>
                            <a:schemeClr val="tx1"/>
                          </a:solidFill>
                        </a:rPr>
                        <a:t>предложенията за участници в екипите се изпращат до началниците на РУО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66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2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31.07</a:t>
                      </a:r>
                      <a:endParaRPr lang="bg-BG" sz="2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200" b="0" dirty="0" smtClean="0">
                          <a:solidFill>
                            <a:schemeClr val="tx1"/>
                          </a:solidFill>
                        </a:rPr>
                        <a:t>началниците на РУО  определят със заповед състава на екипите за обхват и техните ръководители, които са служители на РУО</a:t>
                      </a:r>
                      <a:r>
                        <a:rPr lang="bg-BG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bg-BG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09DE0-9EA3-4F9E-BED2-4141652B4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 rtlCol="0">
            <a:normAutofit/>
          </a:bodyPr>
          <a:lstStyle/>
          <a:p>
            <a:pPr algn="ctr" rtl="0"/>
            <a:r>
              <a:rPr lang="bg" sz="3000" dirty="0" smtClean="0">
                <a:latin typeface="Times New Roman" pitchFamily="18" charset="0"/>
                <a:cs typeface="Times New Roman" pitchFamily="18" charset="0"/>
              </a:rPr>
              <a:t>Състав на Екипите за обхват </a:t>
            </a:r>
            <a:endParaRPr lang="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DD8DAF-5E30-4AED-93EC-CA2C2B404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47749"/>
            <a:ext cx="10134600" cy="5562601"/>
          </a:xfrm>
        </p:spPr>
        <p:txBody>
          <a:bodyPr rtlCol="0">
            <a:normAutofit fontScale="55000" lnSpcReduction="20000"/>
          </a:bodyPr>
          <a:lstStyle/>
          <a:p>
            <a:pPr rtl="0">
              <a:lnSpc>
                <a:spcPct val="120000"/>
              </a:lnSpc>
              <a:spcBef>
                <a:spcPts val="200"/>
              </a:spcBef>
              <a:buNone/>
            </a:pPr>
            <a:r>
              <a:rPr lang="bg" sz="4000" dirty="0" smtClean="0"/>
              <a:t>Включват  като</a:t>
            </a:r>
            <a:r>
              <a:rPr lang="bg" sz="4000" b="1" u="sng" dirty="0" smtClean="0"/>
              <a:t> </a:t>
            </a:r>
            <a:r>
              <a:rPr lang="bg" sz="4000" b="1" u="sng" dirty="0"/>
              <a:t>минимум</a:t>
            </a:r>
            <a:r>
              <a:rPr lang="bg" sz="4000" dirty="0"/>
              <a:t> представители от: 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РУО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Образователните институции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 smtClean="0"/>
              <a:t>Общинската администрация </a:t>
            </a:r>
            <a:endParaRPr lang="bg" sz="4000" dirty="0"/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Дирекция „Социално подпомагане“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Министерство на вътрешните работи (районно управление)</a:t>
            </a:r>
            <a:endParaRPr lang="en-GB" sz="4000" dirty="0"/>
          </a:p>
          <a:p>
            <a:pPr rtl="0">
              <a:lnSpc>
                <a:spcPct val="120000"/>
              </a:lnSpc>
              <a:spcBef>
                <a:spcPts val="200"/>
              </a:spcBef>
              <a:buNone/>
            </a:pPr>
            <a:endParaRPr lang="bg" sz="4000" dirty="0" smtClean="0"/>
          </a:p>
          <a:p>
            <a:pPr rtl="0">
              <a:lnSpc>
                <a:spcPct val="120000"/>
              </a:lnSpc>
              <a:spcBef>
                <a:spcPts val="200"/>
              </a:spcBef>
              <a:buNone/>
            </a:pPr>
            <a:r>
              <a:rPr lang="bg" sz="4000" dirty="0" smtClean="0"/>
              <a:t>Могат </a:t>
            </a:r>
            <a:r>
              <a:rPr lang="bg" sz="4000" dirty="0"/>
              <a:t>да </a:t>
            </a:r>
            <a:r>
              <a:rPr lang="bg" sz="4000" dirty="0" smtClean="0"/>
              <a:t>включват и: </a:t>
            </a:r>
            <a:endParaRPr lang="bg" sz="4000" dirty="0"/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Представители на Дирекция „Бюро по труда“ 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Детска педагогическа стая 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 smtClean="0"/>
              <a:t>МКБППМН </a:t>
            </a:r>
            <a:endParaRPr lang="bg" sz="4000" dirty="0"/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 smtClean="0"/>
              <a:t>РЗИ </a:t>
            </a:r>
            <a:endParaRPr lang="bg" sz="4000" dirty="0"/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Кметове и заместник-кметове на малки населени места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/>
              <a:t>Медиатори </a:t>
            </a:r>
          </a:p>
          <a:p>
            <a:pPr marL="723900" lvl="1" indent="-457200">
              <a:lnSpc>
                <a:spcPct val="120000"/>
              </a:lnSpc>
              <a:spcBef>
                <a:spcPts val="100"/>
              </a:spcBef>
              <a:spcAft>
                <a:spcPts val="0"/>
              </a:spcAft>
            </a:pPr>
            <a:r>
              <a:rPr lang="bg" sz="4000" dirty="0" smtClean="0"/>
              <a:t>НПО, работодатели </a:t>
            </a:r>
            <a:endParaRPr lang="bg" sz="4000" dirty="0"/>
          </a:p>
          <a:p>
            <a:pPr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023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6991E8-1CC5-4BD7-B1EA-7761D7FA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61" y="419100"/>
            <a:ext cx="10972800" cy="706315"/>
          </a:xfrm>
        </p:spPr>
        <p:txBody>
          <a:bodyPr rtlCol="0">
            <a:normAutofit/>
          </a:bodyPr>
          <a:lstStyle/>
          <a:p>
            <a:pPr algn="ctr" rtl="0"/>
            <a:r>
              <a:rPr lang="bg" sz="3000" dirty="0" smtClean="0">
                <a:latin typeface="Times New Roman" pitchFamily="18" charset="0"/>
                <a:cs typeface="Times New Roman" pitchFamily="18" charset="0"/>
              </a:rPr>
              <a:t> Роля и отговорности на Екипите за обхват </a:t>
            </a:r>
            <a:endParaRPr lang="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5B9E1C-02C0-4875-BA72-4D3B2323A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15" y="1408236"/>
            <a:ext cx="11059257" cy="4821114"/>
          </a:xfrm>
        </p:spPr>
        <p:txBody>
          <a:bodyPr rtlCol="0">
            <a:noAutofit/>
          </a:bodyPr>
          <a:lstStyle/>
          <a:p>
            <a:pPr marL="457200" lvl="0" indent="-4111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/>
              <a:t>Предприемат мерки за обхващането </a:t>
            </a:r>
            <a:r>
              <a:rPr lang="bg" dirty="0" smtClean="0"/>
              <a:t>и предотвратяване на отпадането на ученици в задължителна предучилищна и училищна възраст от образователната система</a:t>
            </a:r>
          </a:p>
          <a:p>
            <a:pPr marL="457200" lvl="0" indent="-4111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 smtClean="0"/>
              <a:t>Работят с всички институции и организации  с цел прилагане на Механизма  </a:t>
            </a:r>
            <a:endParaRPr lang="bg" dirty="0"/>
          </a:p>
          <a:p>
            <a:pPr marL="457200" lvl="0" indent="-4111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 smtClean="0"/>
              <a:t>Осъществяват посещения по </a:t>
            </a:r>
            <a:r>
              <a:rPr lang="bg" dirty="0"/>
              <a:t>домовете</a:t>
            </a:r>
          </a:p>
          <a:p>
            <a:pPr marL="457200" lvl="0" indent="-4111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 smtClean="0"/>
              <a:t>Провеждат срещи и обсъждания с родители</a:t>
            </a:r>
            <a:r>
              <a:rPr lang="bg" dirty="0"/>
              <a:t>, настойници и лица, полагащи грижи за децата </a:t>
            </a:r>
          </a:p>
          <a:p>
            <a:pPr marL="457200" lvl="0" indent="-4111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/>
              <a:t>Привличат и работят </a:t>
            </a:r>
            <a:r>
              <a:rPr lang="bg" dirty="0" smtClean="0"/>
              <a:t>с медиатори </a:t>
            </a:r>
            <a:r>
              <a:rPr lang="bg" dirty="0"/>
              <a:t>и местни общности</a:t>
            </a:r>
          </a:p>
          <a:p>
            <a:pPr marL="457200" lvl="0" indent="-4111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" dirty="0"/>
              <a:t>Упражняват надзор над изпълнението на мерките и ефекта им за включването и задържането на децата в системата на образованието </a:t>
            </a:r>
          </a:p>
        </p:txBody>
      </p:sp>
    </p:spTree>
    <p:extLst>
      <p:ext uri="{BB962C8B-B14F-4D97-AF65-F5344CB8AC3E}">
        <p14:creationId xmlns:p14="http://schemas.microsoft.com/office/powerpoint/2010/main" xmlns="" val="40811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1950"/>
            <a:ext cx="10915650" cy="732559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/>
            </a:r>
            <a:b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Възможности </a:t>
            </a: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за </a:t>
            </a: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финансиране (1)</a:t>
            </a:r>
            <a:b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endParaRPr lang="bg-BG" sz="2800" dirty="0" smtClean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136073"/>
            <a:ext cx="10820400" cy="4959927"/>
          </a:xfrm>
        </p:spPr>
        <p:txBody>
          <a:bodyPr>
            <a:normAutofit fontScale="92500" lnSpcReduction="20000"/>
          </a:bodyPr>
          <a:lstStyle/>
          <a:p>
            <a:pPr marL="536575" indent="-5365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НП „Заедно за всяко дете“ 2022 г.</a:t>
            </a:r>
            <a:endParaRPr lang="bg-BG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536575" indent="-5365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Модул </a:t>
            </a:r>
            <a:r>
              <a:rPr lang="ru-RU" sz="2400" dirty="0" smtClean="0">
                <a:solidFill>
                  <a:srgbClr val="FF0000"/>
                </a:solidFill>
              </a:rPr>
              <a:t>1 „Подпомагане на дейността на екипите за обхват“, допустим бенефициент: училища, детски градини, местни органи, ангажирани в дейностите по Механизма</a:t>
            </a:r>
          </a:p>
          <a:p>
            <a:pPr marL="536575" indent="-5365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Модул 2 „Добри практики за взаимодействие с родителите на децата и учениците в задължителна предучилищна и училищна възраст“, допустим бенефициент: общински детски градини и училища</a:t>
            </a:r>
          </a:p>
          <a:p>
            <a:pPr marL="536575" indent="-5365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Модул 3 „Участвай и променяй – родителят, активен партньор в училищния живот“, допустим  бенефициент: общински училища, в които се обучават ученици в начален и/или в прогимназиален етап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rgbClr val="FF0000"/>
                </a:solidFill>
              </a:rPr>
              <a:t>Осигурен е постоянен достъп на всички 265 общини до Информационната система за реализация на Механизма (ИСРМ) 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300" dirty="0" smtClean="0">
                <a:latin typeface="Times New Roman" pitchFamily="18" charset="0"/>
                <a:cs typeface="Times New Roman" pitchFamily="18" charset="0"/>
              </a:rPr>
              <a:t>Цели на обучението</a:t>
            </a:r>
            <a:r>
              <a:rPr lang="es-ES_tradnl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85850"/>
            <a:ext cx="10991850" cy="54292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 са наясно с приоритетите на националната политика за ранно детско развитие (област образование)</a:t>
            </a:r>
            <a:endParaRPr lang="bg-BG" sz="8000" dirty="0" smtClean="0"/>
          </a:p>
          <a:p>
            <a:pPr lvl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 познават Механизма за съвместна работа на институциите по обхващане, включване и предотвратяване на отпадането от образователната система на деца и ученици в задължителна предучилищна и училищна възраст</a:t>
            </a:r>
          </a:p>
          <a:p>
            <a:pPr lvl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>
                <a:latin typeface="Times New Roman" pitchFamily="18" charset="0"/>
                <a:cs typeface="Times New Roman" pitchFamily="18" charset="0"/>
              </a:rPr>
              <a:t>Да знаят какви са ангажиментите на кметовете на общини при изпълнение на Механизма 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>
                <a:latin typeface="Times New Roman" pitchFamily="18" charset="0"/>
                <a:cs typeface="Times New Roman" pitchFamily="18" charset="0"/>
              </a:rPr>
              <a:t>Да разбират ролята на Екипите за обхват и отговорностите на общинските служители, които участват в тях; да умеят да идентифицират причините за отпадане от училище и да предлагат адекватни мерки, съобразени със спецификите на всеки конкретен случай</a:t>
            </a:r>
          </a:p>
          <a:p>
            <a:pPr lvl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/>
              <a:t>Да се запознаят с местни политики и добри практики и решения на местно ниво в прилагането на Механизма за обхват</a:t>
            </a:r>
          </a:p>
          <a:p>
            <a:pPr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bg-BG" sz="8000" dirty="0" smtClean="0">
                <a:solidFill>
                  <a:srgbClr val="FF0000"/>
                </a:solidFill>
              </a:rPr>
              <a:t>Да се информират  за последиците от кризата върху обра</a:t>
            </a:r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зованието, </a:t>
            </a:r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предизвикателствата </a:t>
            </a:r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решенията в контекста на ОРЕС и добри международни практики, съотносими към образованието в България</a:t>
            </a:r>
          </a:p>
          <a:p>
            <a:pPr>
              <a:lnSpc>
                <a:spcPct val="100000"/>
              </a:lnSpc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36" y="339777"/>
            <a:ext cx="11272603" cy="6161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/>
            </a:r>
            <a:b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Възможности </a:t>
            </a:r>
            <a: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за финансиране (2) </a:t>
            </a:r>
            <a:br>
              <a:rPr lang="bg-BG" sz="28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</a:br>
            <a:endParaRPr lang="bg-BG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92" y="1103168"/>
            <a:ext cx="11290404" cy="5143500"/>
          </a:xfrm>
        </p:spPr>
        <p:txBody>
          <a:bodyPr>
            <a:normAutofit fontScale="92500" lnSpcReduction="10000"/>
          </a:bodyPr>
          <a:lstStyle/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НП „Подпомагане на общините за образователна десегрегация“ 2022 г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Цел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на програмата</a:t>
            </a:r>
          </a:p>
          <a:p>
            <a:pPr marL="533400" indent="-2667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300" dirty="0" smtClean="0">
                <a:solidFill>
                  <a:srgbClr val="FF0000"/>
                </a:solidFill>
              </a:rPr>
              <a:t>Образователна интеграция на деца и ученици от уязвими групи, вкл. роми; осигуряване на подкрепяща образователна среда и др. </a:t>
            </a:r>
          </a:p>
          <a:p>
            <a:pPr marL="533400" indent="-4381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300" b="1" dirty="0" smtClean="0">
                <a:solidFill>
                  <a:srgbClr val="FF0000"/>
                </a:solidFill>
              </a:rPr>
              <a:t>Допустим бенефициент: </a:t>
            </a:r>
            <a:r>
              <a:rPr lang="ru-RU" sz="2300" dirty="0" smtClean="0">
                <a:solidFill>
                  <a:srgbClr val="FF0000"/>
                </a:solidFill>
              </a:rPr>
              <a:t>общините</a:t>
            </a:r>
          </a:p>
          <a:p>
            <a:pPr marL="533400" indent="-4381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300" b="1" dirty="0" smtClean="0">
                <a:solidFill>
                  <a:srgbClr val="FF0000"/>
                </a:solidFill>
              </a:rPr>
              <a:t>Дейности:</a:t>
            </a:r>
            <a:endParaRPr lang="ru-RU" sz="2300" b="1" dirty="0" smtClean="0">
              <a:solidFill>
                <a:srgbClr val="FF0000"/>
              </a:solidFill>
            </a:endParaRPr>
          </a:p>
          <a:p>
            <a:pPr marL="533400" indent="-2667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300" dirty="0" smtClean="0">
                <a:solidFill>
                  <a:srgbClr val="FF0000"/>
                </a:solidFill>
              </a:rPr>
              <a:t>Осигуряване на безплатен транспорт в рамките на населеното място</a:t>
            </a:r>
          </a:p>
          <a:p>
            <a:pPr marL="533400" indent="-2667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300" dirty="0" smtClean="0">
                <a:solidFill>
                  <a:srgbClr val="FF0000"/>
                </a:solidFill>
              </a:rPr>
              <a:t>Осигуряване на учебни пособия и материали за децата в задължително предучилищно образование и за ученици до VII кл.</a:t>
            </a:r>
          </a:p>
          <a:p>
            <a:pPr marL="533400" indent="-2667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300" dirty="0" smtClean="0">
                <a:solidFill>
                  <a:srgbClr val="FF0000"/>
                </a:solidFill>
              </a:rPr>
              <a:t>Назначаване на непедагогически персонал към общините (</a:t>
            </a:r>
            <a:r>
              <a:rPr lang="ru-RU" sz="2300" dirty="0" smtClean="0">
                <a:solidFill>
                  <a:srgbClr val="FF0000"/>
                </a:solidFill>
              </a:rPr>
              <a:t>образователни медиатори, помощници </a:t>
            </a:r>
            <a:r>
              <a:rPr lang="ru-RU" sz="2300" dirty="0" smtClean="0">
                <a:solidFill>
                  <a:srgbClr val="FF0000"/>
                </a:solidFill>
              </a:rPr>
              <a:t>на учителите, социални работници в образованието)</a:t>
            </a:r>
          </a:p>
          <a:p>
            <a:pPr marL="533400" indent="-4381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2300" b="1" dirty="0" smtClean="0">
                <a:solidFill>
                  <a:srgbClr val="FF0000"/>
                </a:solidFill>
              </a:rPr>
              <a:t>Срок </a:t>
            </a:r>
            <a:r>
              <a:rPr lang="ru-RU" sz="2300" b="1" dirty="0" smtClean="0">
                <a:solidFill>
                  <a:srgbClr val="FF0000"/>
                </a:solidFill>
              </a:rPr>
              <a:t>на програмата</a:t>
            </a:r>
            <a:r>
              <a:rPr lang="ru-RU" sz="2300" dirty="0" smtClean="0">
                <a:solidFill>
                  <a:srgbClr val="FF0000"/>
                </a:solidFill>
              </a:rPr>
              <a:t>: 2022/2023 уч.г.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051" y="1638300"/>
            <a:ext cx="10744200" cy="3314700"/>
          </a:xfrm>
        </p:spPr>
        <p:txBody>
          <a:bodyPr>
            <a:normAutofit/>
          </a:bodyPr>
          <a:lstStyle/>
          <a:p>
            <a:pPr marL="533400" indent="-487363"/>
            <a:r>
              <a:rPr lang="ru-RU" dirty="0" smtClean="0"/>
              <a:t>Идентифициране на </a:t>
            </a:r>
            <a:r>
              <a:rPr lang="ru-RU" i="1" dirty="0" smtClean="0"/>
              <a:t>причините и рисковите фактори </a:t>
            </a:r>
            <a:r>
              <a:rPr lang="ru-RU" dirty="0" smtClean="0"/>
              <a:t>за отпадане от училище</a:t>
            </a:r>
          </a:p>
          <a:p>
            <a:pPr marL="533400" indent="-487363"/>
            <a:r>
              <a:rPr lang="ru-RU" dirty="0" smtClean="0"/>
              <a:t>Познаване на </a:t>
            </a:r>
            <a:r>
              <a:rPr lang="ru-RU" i="1" dirty="0" smtClean="0"/>
              <a:t>профила на учениците</a:t>
            </a:r>
            <a:r>
              <a:rPr lang="ru-RU" dirty="0" smtClean="0"/>
              <a:t>  в риск от отпадане или преждевременно отпаднали от образователната система</a:t>
            </a:r>
          </a:p>
          <a:p>
            <a:pPr marL="533400" indent="-487363"/>
            <a:r>
              <a:rPr lang="ru-RU" dirty="0" smtClean="0"/>
              <a:t>Предприемане на </a:t>
            </a:r>
            <a:r>
              <a:rPr lang="ru-RU" i="1" dirty="0" smtClean="0"/>
              <a:t>конкретни дейности</a:t>
            </a:r>
            <a:r>
              <a:rPr lang="ru-RU" dirty="0" smtClean="0"/>
              <a:t>, съобразени с всеки конкретен случай</a:t>
            </a:r>
          </a:p>
          <a:p>
            <a:pPr marL="533400" indent="-487363"/>
            <a:r>
              <a:rPr lang="ru-RU" i="1" dirty="0" smtClean="0"/>
              <a:t>Междуинституционална координация и партньорство</a:t>
            </a:r>
            <a:r>
              <a:rPr lang="ru-RU" dirty="0" smtClean="0"/>
              <a:t>;</a:t>
            </a:r>
          </a:p>
          <a:p>
            <a:pPr marL="533400" indent="-487363"/>
            <a:r>
              <a:rPr lang="ru-RU" i="1" dirty="0" smtClean="0"/>
              <a:t>Иновативни модели </a:t>
            </a:r>
            <a:r>
              <a:rPr lang="ru-RU" dirty="0" smtClean="0"/>
              <a:t>на организация  на учебната среда и управление на учебния процес</a:t>
            </a:r>
          </a:p>
          <a:p>
            <a:endParaRPr lang="bg-BG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6C6991E8-1CC5-4BD7-B1EA-7761D7FAE919}"/>
              </a:ext>
            </a:extLst>
          </p:cNvPr>
          <p:cNvSpPr txBox="1">
            <a:spLocks/>
          </p:cNvSpPr>
          <p:nvPr/>
        </p:nvSpPr>
        <p:spPr>
          <a:xfrm>
            <a:off x="533400" y="552450"/>
            <a:ext cx="11144249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endParaRPr lang="ru-RU" sz="30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Ефективни решения за обхват и задържане на учениците </a:t>
            </a:r>
            <a:br>
              <a:rPr lang="ru-RU" sz="3000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bg" sz="3000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1461"/>
            <a:ext cx="4754880" cy="777240"/>
          </a:xfrm>
        </p:spPr>
        <p:txBody>
          <a:bodyPr/>
          <a:lstStyle/>
          <a:p>
            <a:r>
              <a:rPr lang="bg-BG" dirty="0" smtClean="0"/>
              <a:t>Причини/рискови фактори за отпадане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607183"/>
            <a:ext cx="4754880" cy="3383280"/>
          </a:xfrm>
        </p:spPr>
        <p:txBody>
          <a:bodyPr>
            <a:normAutofit fontScale="92500" lnSpcReduction="20000"/>
          </a:bodyPr>
          <a:lstStyle/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sz="2300" dirty="0" smtClean="0"/>
              <a:t>Икономически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sz="2300" dirty="0" smtClean="0"/>
              <a:t>Социални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sz="2300" dirty="0" smtClean="0"/>
              <a:t>Образователни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sz="2300" dirty="0" smtClean="0"/>
              <a:t>Етнокултурни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sz="2300" dirty="0" smtClean="0"/>
              <a:t>Институционални причини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ru-RU" sz="2300" dirty="0" smtClean="0"/>
              <a:t>Причини, свързани със здравния статус</a:t>
            </a:r>
            <a:endParaRPr lang="bg-BG" sz="2300" dirty="0" smtClean="0"/>
          </a:p>
          <a:p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8273" y="1541832"/>
            <a:ext cx="4754880" cy="777240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Решения / междуинституционална координация 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8273" y="2547872"/>
            <a:ext cx="4754880" cy="3383280"/>
          </a:xfrm>
        </p:spPr>
        <p:txBody>
          <a:bodyPr>
            <a:normAutofit lnSpcReduction="10000"/>
          </a:bodyPr>
          <a:lstStyle/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......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......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......</a:t>
            </a:r>
          </a:p>
          <a:p>
            <a:pPr marL="457200" indent="-411163">
              <a:lnSpc>
                <a:spcPct val="100000"/>
              </a:lnSpc>
              <a:spcAft>
                <a:spcPts val="600"/>
              </a:spcAft>
            </a:pPr>
            <a:r>
              <a:rPr lang="bg-BG" dirty="0" smtClean="0"/>
              <a:t>.....</a:t>
            </a:r>
          </a:p>
          <a:p>
            <a:endParaRPr lang="bg-BG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47700" y="495300"/>
            <a:ext cx="11144250" cy="926123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Действия, съобразени с всеки конкретен случай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endParaRPr lang="bg-BG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162550" y="1733550"/>
            <a:ext cx="1276350" cy="266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9100"/>
            <a:ext cx="11144250" cy="781050"/>
          </a:xfrm>
        </p:spPr>
        <p:txBody>
          <a:bodyPr>
            <a:noAutofit/>
          </a:bodyPr>
          <a:lstStyle/>
          <a:p>
            <a:r>
              <a:rPr lang="bg-BG" sz="3000" dirty="0" smtClean="0">
                <a:latin typeface="+mn-lt"/>
              </a:rPr>
              <a:t>Ролева игра</a:t>
            </a:r>
            <a:br>
              <a:rPr lang="bg-BG" sz="3000" dirty="0" smtClean="0">
                <a:latin typeface="+mn-lt"/>
              </a:rPr>
            </a:br>
            <a:endParaRPr lang="bg-BG" sz="3000" dirty="0" smtClean="0">
              <a:latin typeface="+mn-lt"/>
              <a:cs typeface="Times New Roman" pitchFamily="18" charset="0"/>
            </a:endParaRPr>
          </a:p>
        </p:txBody>
      </p:sp>
      <p:pic>
        <p:nvPicPr>
          <p:cNvPr id="5122" name="Picture 2" descr="Group Work for Android - APK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4372" y="1823065"/>
            <a:ext cx="3180428" cy="2120285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71500" y="838736"/>
            <a:ext cx="79057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bg-BG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??" charset="-128"/>
                <a:cs typeface="Times New Roman" pitchFamily="18" charset="0"/>
              </a:rPr>
              <a:t>Казус</a:t>
            </a:r>
            <a:endParaRPr kumimoji="0" lang="bg-BG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??" charset="-128"/>
                <a:cs typeface="Times New Roman" pitchFamily="18" charset="0"/>
              </a:rPr>
              <a:t>Богдан е на 15 години,  записан е в 8 кл. в местното училище. Семейството му е бедно, майка му е завършила само 4 клас и никога не е работила. Бащата се опитва да изкара прехраната на семейството, като се хваща да работи по строителни обекти. Работата му е временна и сезонна. Богдан е най-голямото от общо 3-те деца в семейството. Най-малкото дете е на 4 месеца, а сестричката  на Богдан е на 4 години, със зрително увреждане и не ходи на детска градина.   </a:t>
            </a:r>
            <a:endParaRPr kumimoji="0" lang="bg-BG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??" charset="-128"/>
                <a:cs typeface="Times New Roman" pitchFamily="18" charset="0"/>
              </a:rPr>
              <a:t>Бащата на Богдан смята,, че  синът му трябва да помага на майка си, докато него го няма или да се хване на работа, за да изкарва пари. </a:t>
            </a:r>
            <a:endParaRPr kumimoji="0" lang="bg-BG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??" charset="-128"/>
                <a:cs typeface="Times New Roman" pitchFamily="18" charset="0"/>
              </a:rPr>
              <a:t>Богдан иска да ходи на училище, но се притеснява, че пропуска много материал.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MS ??" charset="-128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sz="1600" b="1" u="sng" dirty="0" smtClean="0">
                <a:latin typeface="Cambria" pitchFamily="18" charset="0"/>
                <a:ea typeface="MS ??" charset="-128"/>
                <a:cs typeface="Times New Roman" pitchFamily="18" charset="0"/>
              </a:rPr>
              <a:t>Роли и задачи на групите </a:t>
            </a:r>
          </a:p>
          <a:p>
            <a:pPr marL="266700" indent="-2667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1600" b="1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Първа група</a:t>
            </a:r>
            <a:r>
              <a:rPr lang="bg-BG" sz="1600" i="1" dirty="0" smtClean="0"/>
              <a:t>: семейството на Богдан (бащата, майката, Богдан и близки </a:t>
            </a:r>
            <a:r>
              <a:rPr lang="bg-BG" sz="1600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роднини). </a:t>
            </a:r>
          </a:p>
          <a:p>
            <a:pPr marL="266700" indent="-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600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Семейството посреща ЕО в дома си  и  трябва да представя убедително своите аргументи </a:t>
            </a:r>
          </a:p>
          <a:p>
            <a:pPr marL="266700" indent="-2667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1600" b="1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Втора група</a:t>
            </a:r>
            <a:r>
              <a:rPr lang="bg-BG" sz="1600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: Екип за обхват, който посещава дома на Богдан.</a:t>
            </a:r>
          </a:p>
          <a:p>
            <a:pPr marL="266700" indent="-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600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ЕО трябва да определи състава си; да идентифицира факторите, които поставят Богдан в риск от отпадане и да предложи мерки </a:t>
            </a:r>
          </a:p>
          <a:p>
            <a:pPr marL="266700" indent="-2667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bg-BG" sz="1600" b="1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Трета група</a:t>
            </a:r>
            <a:r>
              <a:rPr lang="bg-BG" sz="1600" i="1" dirty="0" smtClean="0">
                <a:latin typeface="Cambria" pitchFamily="18" charset="0"/>
                <a:ea typeface="MS ??" charset="-128"/>
                <a:cs typeface="Times New Roman" pitchFamily="18" charset="0"/>
              </a:rPr>
              <a:t>: Наблюдатели, които трябва да дадат обратна връзка на ЕО относно предприетите мерки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MS ??" charset="-128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11258550" cy="762000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Актуални данни: преждевременно напуснали училище 1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8-24 год. </a:t>
            </a:r>
            <a:endParaRPr lang="bg-BG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485900"/>
          <a:ext cx="108585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895600" y="6078319"/>
            <a:ext cx="8953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Евростат, </a:t>
            </a:r>
            <a:r>
              <a:rPr lang="en-GB" dirty="0" smtClean="0">
                <a:solidFill>
                  <a:srgbClr val="FF0000"/>
                </a:solidFill>
              </a:rPr>
              <a:t>https://ec.europa.eu/eurostat/databrowser/view/edat_lfse_14/default/table?lang=en</a:t>
            </a:r>
            <a:endParaRPr lang="bg-B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38150"/>
            <a:ext cx="11220450" cy="70485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Напуснали общообразователните училища 2019/2020 г.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38250"/>
            <a:ext cx="10934700" cy="428625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През учебната 2019/2020 г. </a:t>
            </a:r>
          </a:p>
          <a:p>
            <a:pPr lvl="1">
              <a:buNone/>
            </a:pPr>
            <a:endParaRPr lang="ru-RU" sz="22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13 000 ученици са напуснали общообразователните училища</a:t>
            </a:r>
          </a:p>
          <a:p>
            <a:pPr lvl="2"/>
            <a:r>
              <a:rPr lang="ru-RU" sz="2200" dirty="0" smtClean="0">
                <a:solidFill>
                  <a:srgbClr val="FF0000"/>
                </a:solidFill>
              </a:rPr>
              <a:t>От тях заминали в чужбина – 41.9%</a:t>
            </a:r>
          </a:p>
          <a:p>
            <a:pPr lvl="2"/>
            <a:r>
              <a:rPr lang="ru-RU" sz="2200" dirty="0" smtClean="0">
                <a:solidFill>
                  <a:srgbClr val="FF0000"/>
                </a:solidFill>
              </a:rPr>
              <a:t>Напуснали по семейни причини – 41.9%</a:t>
            </a:r>
          </a:p>
          <a:p>
            <a:pPr lvl="2"/>
            <a:r>
              <a:rPr lang="ru-RU" sz="2200" dirty="0" smtClean="0">
                <a:solidFill>
                  <a:srgbClr val="FF0000"/>
                </a:solidFill>
              </a:rPr>
              <a:t>Напуснали поради нежелание да учат –11.1% 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4100" y="5544235"/>
            <a:ext cx="9410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Изт. НСИ, 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https://www.nsi.bg/sites/default/files/files/pressreleases/Education2020_8POU0B1.pdf</a:t>
            </a:r>
            <a:endParaRPr lang="bg-BG" dirty="0" smtClean="0">
              <a:solidFill>
                <a:srgbClr val="FF0000"/>
              </a:solidFill>
            </a:endParaRPr>
          </a:p>
          <a:p>
            <a:endParaRPr lang="bg-B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968" y="398585"/>
            <a:ext cx="10480431" cy="83820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Резултати от прилагането на Механизма 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24950" y="5905500"/>
            <a:ext cx="2247900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Източник:</a:t>
            </a:r>
            <a:r>
              <a:rPr kumimoji="0" lang="bg-BG" sz="16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МОН</a:t>
            </a:r>
            <a:endParaRPr kumimoji="0" lang="bg-BG" sz="1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867584"/>
            <a:ext cx="11010900" cy="273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85750">
              <a:lnSpc>
                <a:spcPct val="13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bg-BG" sz="2200" b="1" dirty="0" smtClean="0">
                <a:solidFill>
                  <a:srgbClr val="FF0000"/>
                </a:solidFill>
                <a:ea typeface="Times New Roman"/>
              </a:rPr>
              <a:t>2017 - 02.2020 г. </a:t>
            </a:r>
          </a:p>
          <a:p>
            <a:pPr marL="457200" indent="-285750">
              <a:lnSpc>
                <a:spcPct val="130000"/>
              </a:lnSpc>
              <a:spcAft>
                <a:spcPts val="0"/>
              </a:spcAft>
            </a:pPr>
            <a:r>
              <a:rPr lang="bg-BG" sz="2200" dirty="0" smtClean="0">
                <a:solidFill>
                  <a:srgbClr val="FF0000"/>
                </a:solidFill>
                <a:ea typeface="Times New Roman"/>
              </a:rPr>
              <a:t>Върнати обратно или записани за първи път в образователната система - 51 670 ученици </a:t>
            </a:r>
          </a:p>
          <a:p>
            <a:pPr marL="457200" indent="-285750">
              <a:lnSpc>
                <a:spcPct val="130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bg-BG" sz="2200" dirty="0" smtClean="0">
              <a:solidFill>
                <a:srgbClr val="FF0000"/>
              </a:solidFill>
              <a:ea typeface="Times New Roman"/>
            </a:endParaRPr>
          </a:p>
          <a:p>
            <a:pPr marL="457200" indent="-285750">
              <a:lnSpc>
                <a:spcPct val="130000"/>
              </a:lnSpc>
              <a:buFont typeface="Arial" pitchFamily="34" charset="0"/>
              <a:buChar char="•"/>
            </a:pPr>
            <a:r>
              <a:rPr lang="bg-BG" sz="2200" b="1" dirty="0" smtClean="0">
                <a:solidFill>
                  <a:srgbClr val="FF0000"/>
                </a:solidFill>
                <a:ea typeface="Times New Roman"/>
              </a:rPr>
              <a:t>2019/2020 уч. г. </a:t>
            </a:r>
          </a:p>
          <a:p>
            <a:pPr marL="457200" indent="-285750">
              <a:lnSpc>
                <a:spcPct val="130000"/>
              </a:lnSpc>
              <a:spcAft>
                <a:spcPts val="0"/>
              </a:spcAft>
            </a:pPr>
            <a:r>
              <a:rPr lang="bg-BG" sz="2200" dirty="0" smtClean="0">
                <a:solidFill>
                  <a:srgbClr val="FF0000"/>
                </a:solidFill>
                <a:ea typeface="Times New Roman"/>
              </a:rPr>
              <a:t>Необхванати– 4.73% (два пъти по-малко в сравнение с 2018/2019 уч.г.) </a:t>
            </a:r>
          </a:p>
          <a:p>
            <a:pPr marL="457200" indent="-285750">
              <a:lnSpc>
                <a:spcPct val="130000"/>
              </a:lnSpc>
              <a:spcAft>
                <a:spcPts val="0"/>
              </a:spcAft>
            </a:pPr>
            <a:r>
              <a:rPr lang="bg-BG" sz="2200" dirty="0" smtClean="0">
                <a:solidFill>
                  <a:srgbClr val="FF0000"/>
                </a:solidFill>
                <a:ea typeface="Times New Roman"/>
              </a:rPr>
              <a:t>Отпаданали след 7-ми клас  - 1238 ученици (с 1062 по малко в сравнение с 2018/2019 г.)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666750" y="1562100"/>
            <a:ext cx="10915650" cy="45339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500" b="1" dirty="0" smtClean="0">
                <a:solidFill>
                  <a:srgbClr val="FF0000"/>
                </a:solidFill>
              </a:rPr>
              <a:t>Въздействия на пандемията от COVID-19 </a:t>
            </a:r>
            <a:br>
              <a:rPr lang="ru-RU" sz="3500" b="1" dirty="0" smtClean="0">
                <a:solidFill>
                  <a:srgbClr val="FF0000"/>
                </a:solidFill>
              </a:rPr>
            </a:br>
            <a:r>
              <a:rPr lang="ru-RU" sz="3500" b="1" dirty="0" smtClean="0">
                <a:solidFill>
                  <a:srgbClr val="FF0000"/>
                </a:solidFill>
              </a:rPr>
              <a:t>върху образованието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3500" b="1" dirty="0" smtClean="0">
                <a:solidFill>
                  <a:srgbClr val="FF0000"/>
                </a:solidFill>
              </a:rPr>
              <a:t>Предизвикателства и решения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19" y="433754"/>
            <a:ext cx="10915650" cy="804496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Обучение от разстояние в електронна среда (ОРЕС)</a:t>
            </a:r>
            <a:endParaRPr lang="bg-BG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847850"/>
            <a:ext cx="10801350" cy="42481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Кои не са участвали в ОРЕС? </a:t>
            </a:r>
          </a:p>
          <a:p>
            <a:pPr marL="723900" indent="-26670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Предимно момчета и деца на възраст между 11 и 13 г. </a:t>
            </a:r>
          </a:p>
          <a:p>
            <a:pPr marL="723900" indent="-26670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Деца от ромски произход</a:t>
            </a:r>
          </a:p>
          <a:p>
            <a:pPr marL="723900" indent="-26670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Деца от малки населени места</a:t>
            </a:r>
          </a:p>
          <a:p>
            <a:pPr marL="723900" indent="-26670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Деца, чиито родители са с ниска степен на образование</a:t>
            </a:r>
          </a:p>
          <a:p>
            <a:pPr>
              <a:buNone/>
            </a:pPr>
            <a:endParaRPr lang="ru-RU" sz="21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1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	Групи в риск от преждевременно отпадане от училище! </a:t>
            </a:r>
            <a:endParaRPr lang="bg-BG" sz="21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6248400"/>
            <a:ext cx="440357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i="1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https://www.unicef.org/bulgaria/media/8916/file</a:t>
            </a:r>
            <a:endParaRPr lang="bg-BG" sz="1700" i="1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42900"/>
            <a:ext cx="11410950" cy="762000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Какви са причините да не участват в ОРЕС? </a:t>
            </a:r>
            <a:endParaRPr lang="bg-BG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127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543800" y="6248400"/>
            <a:ext cx="440357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00" i="1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https://www.unicef.org/bulgaria/media/8916/file</a:t>
            </a:r>
            <a:endParaRPr lang="bg-BG" sz="1700" i="1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562100"/>
            <a:ext cx="9872871" cy="207645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bg-BG" sz="4000" b="1" dirty="0" smtClean="0">
                <a:solidFill>
                  <a:srgbClr val="FF0000"/>
                </a:solidFill>
              </a:rPr>
              <a:t>Ранно детско развитие: цели и приоритети </a:t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в областта на образованието </a:t>
            </a:r>
            <a:br>
              <a:rPr lang="bg-BG" sz="4000" b="1" dirty="0" smtClean="0">
                <a:solidFill>
                  <a:srgbClr val="FF0000"/>
                </a:solidFill>
              </a:rPr>
            </a:br>
            <a:r>
              <a:rPr lang="bg-BG" sz="4000" b="1" dirty="0" smtClean="0">
                <a:solidFill>
                  <a:srgbClr val="FF0000"/>
                </a:solidFill>
              </a:rPr>
              <a:t>в ранна детска възраст </a:t>
            </a:r>
            <a:endParaRPr lang="bg-BG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33754"/>
            <a:ext cx="9875520" cy="861646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Предизвикателства пред ОРЕС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724" y="1424354"/>
            <a:ext cx="10761784" cy="4671646"/>
          </a:xfrm>
        </p:spPr>
        <p:txBody>
          <a:bodyPr>
            <a:noAutofit/>
          </a:bodyPr>
          <a:lstStyle/>
          <a:p>
            <a:pPr marL="457200" indent="-369888">
              <a:lnSpc>
                <a:spcPct val="120000"/>
              </a:lnSpc>
            </a:pPr>
            <a:r>
              <a:rPr lang="bg-BG" dirty="0" smtClean="0">
                <a:solidFill>
                  <a:srgbClr val="FF0000"/>
                </a:solidFill>
              </a:rPr>
              <a:t>Ограничен </a:t>
            </a:r>
            <a:r>
              <a:rPr lang="ru-RU" dirty="0" smtClean="0">
                <a:solidFill>
                  <a:srgbClr val="FF0000"/>
                </a:solidFill>
              </a:rPr>
              <a:t>достъп до възможности за качествено дистанционно обучение (липса на технологии и интернет, особено в селските и отдалечените райони)</a:t>
            </a:r>
          </a:p>
          <a:p>
            <a:pPr marL="457200" indent="-369888"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</a:rPr>
              <a:t>Липса или недостатъчни дигитални умения  при част от учениците, учителите и родителите</a:t>
            </a:r>
          </a:p>
          <a:p>
            <a:pPr marL="457200" indent="-369888"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</a:rPr>
              <a:t>Трудности пред учениците със СОП, които се нуждаят от допълнителна подкрепа</a:t>
            </a:r>
          </a:p>
          <a:p>
            <a:pPr marL="457200" indent="-369888"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</a:rPr>
              <a:t>Трудности пред децата от уязвими групи (липса на условия за учене в домашни условия), както и пред учениците в риск от преждевременно отпадане от училище </a:t>
            </a:r>
          </a:p>
          <a:p>
            <a:pPr marL="457200" indent="-369888"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</a:rPr>
              <a:t>Проблем</a:t>
            </a:r>
            <a:r>
              <a:rPr lang="bg-BG" dirty="0" smtClean="0">
                <a:solidFill>
                  <a:srgbClr val="FF0000"/>
                </a:solidFill>
              </a:rPr>
              <a:t>и при </a:t>
            </a:r>
            <a:r>
              <a:rPr lang="ru-RU" dirty="0" smtClean="0">
                <a:solidFill>
                  <a:srgbClr val="FF0000"/>
                </a:solidFill>
              </a:rPr>
              <a:t>преподаването на практическата част от учебните програми в  професионалното образование</a:t>
            </a:r>
            <a:endParaRPr lang="bg-B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1950"/>
            <a:ext cx="11087100" cy="6201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endParaRPr lang="bg-BG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735" y="1390650"/>
            <a:ext cx="11258550" cy="418367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Към юли 2021 г.: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43 000 ученици  не разполагат с устройство (компютри, лаптопи, таблети)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34 000 нямат интернет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В 43,5% от училищата в големите градове всички деца имат достъп до интернет. 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В 12.5 % от училищата в селата децата имат интернет 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Всеки пети ученик в професионалните гимназии няма достъп до електронни устройства и интернет   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Над половината от родителите нямат или имат недостатъчни умения да помагат на децата си при електронното обучение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850" y="5977107"/>
            <a:ext cx="1158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1"/>
                </a:solidFill>
              </a:rPr>
              <a:t>Изт.  МОН, Обучение от разстояние в електронна среда 2020-2021: последствия и поглед напред </a:t>
            </a:r>
          </a:p>
          <a:p>
            <a:pPr algn="r"/>
            <a:r>
              <a:rPr lang="en-GB" sz="1600" i="1" dirty="0" smtClean="0">
                <a:solidFill>
                  <a:schemeClr val="accent1"/>
                </a:solidFill>
                <a:hlinkClick r:id="rId2"/>
              </a:rPr>
              <a:t>https://web.mon.bg/bg/news/4268</a:t>
            </a:r>
            <a:endParaRPr lang="bg-BG" sz="1600" i="1" dirty="0" smtClean="0">
              <a:solidFill>
                <a:schemeClr val="accent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43000" y="433754"/>
            <a:ext cx="9875520" cy="861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Предизвикателства пред ОРЕС (2)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969" y="400050"/>
            <a:ext cx="10920045" cy="895350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Последици от кризата върху образованието (1)</a:t>
            </a:r>
            <a:endParaRPr lang="bg-BG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632" y="1424355"/>
            <a:ext cx="10986563" cy="4079630"/>
          </a:xfrm>
        </p:spPr>
        <p:txBody>
          <a:bodyPr>
            <a:normAutofit/>
          </a:bodyPr>
          <a:lstStyle/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Според 40% от учителите и 60% от директорите, знанията на учениците по време и в резултат на ОРЕС са се влошили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50% от учителите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казват, че част от учениците често не са присъствали докрай в онлайн часовете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30% от учителите са имали редовно отсъстващи ученици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Във всяко 5-то училище в малките градове и селата в онлайн часовете са присъствали под 60% от учениците</a:t>
            </a:r>
          </a:p>
          <a:p>
            <a:pPr marL="45720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Неизвинените отсъствия са със 70% повече спрямо предходната година (</a:t>
            </a:r>
            <a:r>
              <a:rPr lang="ru-RU" dirty="0" smtClean="0">
                <a:solidFill>
                  <a:srgbClr val="FF0000"/>
                </a:solidFill>
                <a:hlinkClick r:id="rId2"/>
              </a:rPr>
              <a:t>shkolo.bg</a:t>
            </a:r>
            <a:r>
              <a:rPr lang="ru-RU" dirty="0" smtClean="0">
                <a:solidFill>
                  <a:srgbClr val="FF0000"/>
                </a:solidFill>
              </a:rPr>
              <a:t>) </a:t>
            </a:r>
          </a:p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323850" y="5959522"/>
            <a:ext cx="1158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1"/>
                </a:solidFill>
              </a:rPr>
              <a:t>Изт.  МОН, Обучение от разстояние в електронна среда 2020-2021: последствия и поглед напред </a:t>
            </a:r>
          </a:p>
          <a:p>
            <a:pPr algn="r"/>
            <a:r>
              <a:rPr lang="en-GB" sz="1600" i="1" dirty="0" smtClean="0">
                <a:solidFill>
                  <a:schemeClr val="accent1"/>
                </a:solidFill>
                <a:hlinkClick r:id="rId3"/>
              </a:rPr>
              <a:t>https://web.mon.bg/bg/news/4268</a:t>
            </a:r>
            <a:endParaRPr lang="bg-BG" sz="1600" i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085850"/>
            <a:ext cx="11236569" cy="4629150"/>
          </a:xfrm>
        </p:spPr>
        <p:txBody>
          <a:bodyPr>
            <a:normAutofit fontScale="92500" lnSpcReduction="20000"/>
          </a:bodyPr>
          <a:lstStyle/>
          <a:p>
            <a:pPr marL="457200" indent="-369888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Понижена ангажираност и мотивация за учене; загуба на навици за учене, особено сред учениците от уязвими групи </a:t>
            </a:r>
          </a:p>
          <a:p>
            <a:pPr marL="457200" indent="-369888">
              <a:lnSpc>
                <a:spcPct val="130000"/>
              </a:lnSpc>
              <a:spcBef>
                <a:spcPts val="600"/>
              </a:spcBef>
              <a:spcAft>
                <a:spcPts val="4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Влошени резултати и успеваемост</a:t>
            </a:r>
          </a:p>
          <a:p>
            <a:pPr marL="457200" indent="-369888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Нови трудности пред учениците със специални образователни потребности и от уязвими групи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369888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Затруднено участие в ОРЕС на децата от детските градини</a:t>
            </a:r>
          </a:p>
          <a:p>
            <a:pPr marL="457200" indent="-369888">
              <a:lnSpc>
                <a:spcPct val="130000"/>
              </a:lnSpc>
              <a:spcBef>
                <a:spcPts val="600"/>
              </a:spcBef>
              <a:spcAft>
                <a:spcPts val="4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Риск от увеличаване на дела на преждевременно отпадналите от образователната система</a:t>
            </a:r>
          </a:p>
          <a:p>
            <a:pPr marL="457200" indent="-369888">
              <a:lnSpc>
                <a:spcPct val="130000"/>
              </a:lnSpc>
              <a:spcBef>
                <a:spcPts val="600"/>
              </a:spcBef>
              <a:spcAft>
                <a:spcPts val="4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Половината от всички ученици са се почувствали самотни, несигурни и гневни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369888">
              <a:lnSpc>
                <a:spcPct val="130000"/>
              </a:lnSpc>
              <a:spcBef>
                <a:spcPts val="600"/>
              </a:spcBef>
              <a:spcAft>
                <a:spcPts val="4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Преумора и професионално прегаряне сред учителите 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Rectangle 7"/>
          <p:cNvSpPr/>
          <p:nvPr/>
        </p:nvSpPr>
        <p:spPr>
          <a:xfrm>
            <a:off x="228600" y="6000750"/>
            <a:ext cx="11695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1"/>
                </a:solidFill>
              </a:rPr>
              <a:t>Изт.  МОН, Обучение от разстояние в електронна среда 2020-2021: последствия и поглед напред , </a:t>
            </a:r>
            <a:r>
              <a:rPr lang="en-GB" sz="1600" i="1" dirty="0" smtClean="0">
                <a:solidFill>
                  <a:schemeClr val="accent1"/>
                </a:solidFill>
                <a:hlinkClick r:id="rId2"/>
              </a:rPr>
              <a:t>https://web.mon.bg/bg/news/4268</a:t>
            </a:r>
            <a:endParaRPr lang="bg-BG" sz="1600" i="1" dirty="0" smtClean="0">
              <a:solidFill>
                <a:schemeClr val="accent1"/>
              </a:solidFill>
            </a:endParaRPr>
          </a:p>
          <a:p>
            <a:r>
              <a:rPr lang="bg-BG" sz="1600" i="1" dirty="0" smtClean="0">
                <a:solidFill>
                  <a:schemeClr val="accent1"/>
                </a:solidFill>
              </a:rPr>
              <a:t>Изт. Уницеф, </a:t>
            </a:r>
            <a:r>
              <a:rPr lang="en-GB" sz="1600" i="1" dirty="0" smtClean="0">
                <a:solidFill>
                  <a:schemeClr val="accent1"/>
                </a:solidFill>
                <a:hlinkClick r:id="rId3"/>
              </a:rPr>
              <a:t>https://www.unicef.org/</a:t>
            </a:r>
            <a:endParaRPr lang="bg-BG" sz="1600" i="1" dirty="0" smtClean="0">
              <a:solidFill>
                <a:schemeClr val="accent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302727" y="361951"/>
            <a:ext cx="9875520" cy="567103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Последици от кризата върху образованието (2)</a:t>
            </a:r>
            <a:endParaRPr lang="bg-BG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15" y="363415"/>
            <a:ext cx="9875520" cy="691662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4" y="1072661"/>
            <a:ext cx="11166231" cy="5205047"/>
          </a:xfrm>
        </p:spPr>
        <p:txBody>
          <a:bodyPr>
            <a:noAutofit/>
          </a:bodyPr>
          <a:lstStyle/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Осигуря</a:t>
            </a:r>
            <a:r>
              <a:rPr lang="bg-BG" sz="2200" dirty="0" smtClean="0">
                <a:solidFill>
                  <a:srgbClr val="FF0000"/>
                </a:solidFill>
              </a:rPr>
              <a:t>ване на </a:t>
            </a:r>
            <a:r>
              <a:rPr lang="ru-RU" sz="2200" dirty="0" smtClean="0">
                <a:solidFill>
                  <a:srgbClr val="FF0000"/>
                </a:solidFill>
              </a:rPr>
              <a:t>персонални лаптопи и таблети и заплащане на месечните такси за интернет на семейства в уязвимо положение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Осигуряване на допълнителни точки за достъп до интернет 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Използване на съществуващи и разработване на нови онлайн платформи за учене 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Разработване и споделяне на учебно съдържание и материали за ОРЕС;  подкрепа за работата в екип 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Създаване на организация за предоставяне на учебни материали на хартиен носител в домовете на деца и ученици без електронни устройства и достъп до интернет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r>
              <a:rPr lang="ru-RU" sz="2200" dirty="0" smtClean="0">
                <a:solidFill>
                  <a:srgbClr val="FF0000"/>
                </a:solidFill>
              </a:rPr>
              <a:t> Предоставяне на целенасочена подкрепа за учещите със СОП</a:t>
            </a:r>
          </a:p>
          <a:p>
            <a:pPr marL="457200" lvl="2" indent="-193675">
              <a:lnSpc>
                <a:spcPct val="110000"/>
              </a:lnSpc>
              <a:spcBef>
                <a:spcPts val="1200"/>
              </a:spcBef>
            </a:pPr>
            <a:endParaRPr lang="ru-RU" sz="2200" dirty="0" smtClean="0">
              <a:solidFill>
                <a:srgbClr val="FF0000"/>
              </a:solidFill>
            </a:endParaRP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endParaRPr lang="ru-RU" dirty="0" smtClean="0">
              <a:solidFill>
                <a:srgbClr val="FF0000"/>
              </a:solidFill>
            </a:endParaRP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endParaRPr lang="ru-RU" dirty="0" smtClean="0">
              <a:solidFill>
                <a:srgbClr val="FF0000"/>
              </a:solidFill>
            </a:endParaRP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15" y="363415"/>
            <a:ext cx="9875520" cy="691662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3" y="1125415"/>
            <a:ext cx="11060723" cy="5347956"/>
          </a:xfrm>
        </p:spPr>
        <p:txBody>
          <a:bodyPr>
            <a:noAutofit/>
          </a:bodyPr>
          <a:lstStyle/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r>
              <a:rPr lang="ru-RU" dirty="0" smtClean="0">
                <a:solidFill>
                  <a:srgbClr val="FF0000"/>
                </a:solidFill>
              </a:rPr>
              <a:t>Осигуряване на детски ясли и градини за по-малките деца, чиито родители не могат да работят от вкъщи, както и за работещите в сектори от критично значение (системата на здравни и социални услуги и др.)  </a:t>
            </a: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r>
              <a:rPr lang="ru-RU" dirty="0" smtClean="0">
                <a:solidFill>
                  <a:srgbClr val="FF0000"/>
                </a:solidFill>
              </a:rPr>
              <a:t>Предоставяне на психологическа подкрепа за учениците, учителите и семействата </a:t>
            </a: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r>
              <a:rPr lang="ru-RU" dirty="0" smtClean="0">
                <a:solidFill>
                  <a:srgbClr val="FF0000"/>
                </a:solidFill>
              </a:rPr>
              <a:t>Осигуряване на храна за деца и ученици в неравностойно социално-икономическо положение </a:t>
            </a:r>
          </a:p>
          <a:p>
            <a:pPr marL="457200" indent="-193675">
              <a:lnSpc>
                <a:spcPct val="110000"/>
              </a:lnSpc>
              <a:spcBef>
                <a:spcPts val="1200"/>
              </a:spcBef>
            </a:pPr>
            <a:r>
              <a:rPr lang="ru-RU" dirty="0" smtClean="0">
                <a:solidFill>
                  <a:srgbClr val="FF0000"/>
                </a:solidFill>
              </a:rPr>
              <a:t>Насърчаване на сътрудничеството с местните и регионални  власти, НПО, бизнеса, културните институции и медиите (</a:t>
            </a:r>
            <a:r>
              <a:rPr lang="ru-RU" sz="2200" dirty="0" smtClean="0">
                <a:solidFill>
                  <a:srgbClr val="FF0000"/>
                </a:solidFill>
              </a:rPr>
              <a:t>осигуря</a:t>
            </a:r>
            <a:r>
              <a:rPr lang="bg-BG" sz="2200" dirty="0" smtClean="0">
                <a:solidFill>
                  <a:srgbClr val="FF0000"/>
                </a:solidFill>
              </a:rPr>
              <a:t>ване на електронни устройства и </a:t>
            </a:r>
            <a:r>
              <a:rPr lang="ru-RU" sz="2200" dirty="0" smtClean="0">
                <a:solidFill>
                  <a:srgbClr val="FF0000"/>
                </a:solidFill>
              </a:rPr>
              <a:t>допълнителни точки за достъп до интернет; и</a:t>
            </a:r>
            <a:r>
              <a:rPr lang="ru-RU" dirty="0" smtClean="0">
                <a:solidFill>
                  <a:srgbClr val="FF0000"/>
                </a:solidFill>
              </a:rPr>
              <a:t>зползване на телевизионни предавания за предостъравяне на учебно съджание (Телевизионни уроци «С БНТ на училище»); разработване на програми с образователен характер от библиотеки, музеи, галерии </a:t>
            </a:r>
            <a:r>
              <a:rPr lang="ru-RU" sz="2200" dirty="0" smtClean="0">
                <a:solidFill>
                  <a:srgbClr val="FF0000"/>
                </a:solidFill>
              </a:rPr>
              <a:t>и т.н.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8150" y="285750"/>
            <a:ext cx="11430000" cy="876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  <a:t/>
            </a:r>
            <a:b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</a:br>
            <a: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  <a:t/>
            </a:r>
            <a:b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</a:br>
            <a: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  <a:t/>
            </a:r>
            <a:b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</a:br>
            <a: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  <a:t/>
            </a:r>
            <a:br>
              <a:rPr kumimoji="0" lang="bg-BG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Times New Roman" pitchFamily="18" charset="0"/>
              </a:rPr>
            </a:br>
            <a:endParaRPr lang="bg-BG" sz="5700" dirty="0">
              <a:solidFill>
                <a:schemeClr val="accent1"/>
              </a:solidFill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552451"/>
            <a:ext cx="10972800" cy="1179367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Умения за управление на кризата: предизвикателства, решения </a:t>
            </a:r>
            <a:br>
              <a:rPr lang="bg-BG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добри практики на местно </a:t>
            </a: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ниво</a:t>
            </a:r>
            <a:endParaRPr lang="bg-BG" sz="300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4" name="Picture 2" descr="Дискусия на тема „Хуманизмът като гледна точка и начин на живот“ провеждат  във Варна - Нови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62623">
            <a:off x="6800850" y="2683706"/>
            <a:ext cx="4848867" cy="3050344"/>
          </a:xfrm>
          <a:prstGeom prst="rect">
            <a:avLst/>
          </a:prstGeom>
          <a:noFill/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547255" y="1764722"/>
            <a:ext cx="5867400" cy="4076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bg-BG" sz="2600" b="1" dirty="0" smtClean="0">
                <a:solidFill>
                  <a:srgbClr val="FF0000"/>
                </a:solidFill>
                <a:ea typeface="+mj-ea"/>
                <a:cs typeface="+mj-cs"/>
              </a:rPr>
              <a:t>Дискусия: </a:t>
            </a:r>
            <a:endParaRPr lang="bg-BG" sz="2600" b="1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bg-BG" sz="2200" i="1" dirty="0" smtClean="0">
                <a:solidFill>
                  <a:srgbClr val="FF0000"/>
                </a:solidFill>
                <a:ea typeface="+mj-ea"/>
                <a:cs typeface="+mj-cs"/>
              </a:rPr>
              <a:t>Кои бяха най-сериозните предизвикателства в образованието, пред които беше изправена Вашата община? 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bg-BG" sz="2200" i="1" dirty="0" smtClean="0">
                <a:solidFill>
                  <a:srgbClr val="FF0000"/>
                </a:solidFill>
                <a:ea typeface="+mj-ea"/>
                <a:cs typeface="+mj-cs"/>
              </a:rPr>
              <a:t>Какви решения взехте?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lang="bg-BG" sz="2200" i="1" dirty="0" smtClean="0">
                <a:solidFill>
                  <a:srgbClr val="FF0000"/>
                </a:solidFill>
                <a:ea typeface="+mj-ea"/>
                <a:cs typeface="+mj-cs"/>
              </a:rPr>
              <a:t>От гл.т. на натрупания опит по време на ОРЕС, смятате ли, че има необходимост от промяна в работата на Екипите за обхват?  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lang="bg-BG" sz="2200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endParaRPr kumimoji="0" lang="bg-BG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419100"/>
            <a:ext cx="10934700" cy="647700"/>
          </a:xfrm>
        </p:spPr>
        <p:txBody>
          <a:bodyPr>
            <a:normAutofit/>
          </a:bodyPr>
          <a:lstStyle/>
          <a:p>
            <a:pPr marL="228600" indent="-182880" algn="ctr">
              <a:buClr>
                <a:schemeClr val="accent1"/>
              </a:buClr>
              <a:buSzPct val="80000"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Управление на кризата в образованието: какво е необходимо?</a:t>
            </a:r>
            <a:endParaRPr lang="bg-BG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93" y="1336430"/>
            <a:ext cx="11113476" cy="45016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Идентифициране на индивидуалните нужди</a:t>
            </a:r>
            <a:r>
              <a:rPr lang="ru-RU" dirty="0" smtClean="0">
                <a:solidFill>
                  <a:srgbClr val="FF0000"/>
                </a:solidFill>
              </a:rPr>
              <a:t>, мотивацията, уменията и интересите на учениците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Персонализиране на ученето </a:t>
            </a:r>
            <a:r>
              <a:rPr lang="ru-RU" dirty="0" smtClean="0">
                <a:solidFill>
                  <a:srgbClr val="FF0000"/>
                </a:solidFill>
              </a:rPr>
              <a:t>спрямо тези нуждите на учениците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Надграждане на </a:t>
            </a:r>
            <a:r>
              <a:rPr lang="ru-RU" b="1" dirty="0" smtClean="0">
                <a:solidFill>
                  <a:srgbClr val="FF0000"/>
                </a:solidFill>
              </a:rPr>
              <a:t>капацитета за работа с технологии</a:t>
            </a:r>
            <a:r>
              <a:rPr lang="ru-RU" dirty="0" smtClean="0">
                <a:solidFill>
                  <a:srgbClr val="FF0000"/>
                </a:solidFill>
              </a:rPr>
              <a:t> и дигиталните умения на учители и ученици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Интегриране на технологиите </a:t>
            </a:r>
            <a:r>
              <a:rPr lang="ru-RU" dirty="0" smtClean="0">
                <a:solidFill>
                  <a:srgbClr val="FF0000"/>
                </a:solidFill>
              </a:rPr>
              <a:t>в учебния процес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Създаване на </a:t>
            </a:r>
            <a:r>
              <a:rPr lang="ru-RU" b="1" dirty="0" smtClean="0">
                <a:solidFill>
                  <a:srgbClr val="FF0000"/>
                </a:solidFill>
              </a:rPr>
              <a:t>възможност за учене навсякъде и по всяко време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Развитие на умения </a:t>
            </a:r>
            <a:r>
              <a:rPr lang="ru-RU" dirty="0" smtClean="0">
                <a:solidFill>
                  <a:srgbClr val="FF0000"/>
                </a:solidFill>
              </a:rPr>
              <a:t>за планиране, търсене на информация, прилагане на различни стратегии за учене, вкл. самостоятелно учене, самонаблюдение, самоконтрол и самооценка; критично мислене, екипно взаимодействие и т.н. 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b="1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5300" y="6049108"/>
            <a:ext cx="11296650" cy="556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Изт. Анализ на последствията за учебния процес, учениците и учителите от ОРЕС през 2020/21</a:t>
            </a:r>
            <a:r>
              <a:rPr kumimoji="0" lang="ru-RU" sz="1700" b="0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уч.г. </a:t>
            </a:r>
            <a:br>
              <a:rPr kumimoji="0" lang="ru-RU" sz="1700" b="0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bg-BG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Институт за изследване н аобразованието</a:t>
            </a:r>
            <a:endParaRPr kumimoji="0" lang="bg-BG" sz="1700" b="0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70" y="1257300"/>
            <a:ext cx="11259978" cy="5200650"/>
          </a:xfrm>
        </p:spPr>
        <p:txBody>
          <a:bodyPr>
            <a:normAutofit fontScale="92500" lnSpcReduction="10000"/>
          </a:bodyPr>
          <a:lstStyle/>
          <a:p>
            <a:pPr marL="266700" indent="-31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26670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Партньорства между училища и библиотеки в подкрепа на дистанционното обучение </a:t>
            </a:r>
          </a:p>
          <a:p>
            <a:pPr marL="457200" indent="-193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400" b="1" dirty="0" smtClean="0">
                <a:solidFill>
                  <a:srgbClr val="FF0000"/>
                </a:solidFill>
              </a:rPr>
              <a:t>Британска национална библиотека</a:t>
            </a:r>
            <a:r>
              <a:rPr lang="bg-BG" sz="2400" dirty="0" smtClean="0">
                <a:solidFill>
                  <a:srgbClr val="FF0000"/>
                </a:solidFill>
              </a:rPr>
              <a:t>: разработване на структурирано съдържание за учители, деца, ученици от начален и среден курс; осигурен онлайн достъп до колекцията от карти и глобуси, придружени с адаптирана виртуална среда</a:t>
            </a:r>
            <a:r>
              <a:rPr lang="bg-BG" sz="2400" i="1" dirty="0" smtClean="0">
                <a:solidFill>
                  <a:srgbClr val="FF0000"/>
                </a:solidFill>
              </a:rPr>
              <a:t> </a:t>
            </a:r>
            <a:r>
              <a:rPr lang="en-GB" sz="2400" i="1" dirty="0" smtClean="0">
                <a:solidFill>
                  <a:srgbClr val="FF0000"/>
                </a:solidFill>
                <a:hlinkClick r:id="rId2"/>
              </a:rPr>
              <a:t>https://www.bl.uk/learning</a:t>
            </a:r>
            <a:endParaRPr lang="bg-BG" sz="2400" i="1" dirty="0" smtClean="0">
              <a:solidFill>
                <a:srgbClr val="FF0000"/>
              </a:solidFill>
            </a:endParaRPr>
          </a:p>
          <a:p>
            <a:pPr marL="457200" lvl="0" indent="-193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400" b="1" dirty="0" smtClean="0">
                <a:solidFill>
                  <a:srgbClr val="FF0000"/>
                </a:solidFill>
              </a:rPr>
              <a:t>Кралска библиотека на Дания</a:t>
            </a:r>
            <a:r>
              <a:rPr lang="bg-BG" sz="2400" dirty="0" smtClean="0">
                <a:solidFill>
                  <a:srgbClr val="FF0000"/>
                </a:solidFill>
              </a:rPr>
              <a:t>: достъп до електронни ресурси, подходящи за деца, о</a:t>
            </a:r>
            <a:r>
              <a:rPr lang="ru-RU" sz="2400" dirty="0" smtClean="0">
                <a:solidFill>
                  <a:srgbClr val="FF0000"/>
                </a:solidFill>
              </a:rPr>
              <a:t>бособен специален раздел с дигитализирани образователни ресурси, подходящи за ученици и учители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  <a:hlinkClick r:id="rId3"/>
              </a:rPr>
              <a:t>http://www5.kb.dk/da/dia/undervisning/Undervisning-online.html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marL="457200" lvl="0" indent="-193675">
              <a:lnSpc>
                <a:spcPct val="130000"/>
              </a:lnSpc>
              <a:spcBef>
                <a:spcPts val="1200"/>
              </a:spcBef>
            </a:pPr>
            <a:r>
              <a:rPr lang="bg-BG" sz="2400" b="1" dirty="0" smtClean="0">
                <a:solidFill>
                  <a:srgbClr val="FF0000"/>
                </a:solidFill>
              </a:rPr>
              <a:t>Национална библиотека на Литва</a:t>
            </a:r>
            <a:r>
              <a:rPr lang="bg-BG" sz="2400" dirty="0" smtClean="0">
                <a:solidFill>
                  <a:srgbClr val="FF0000"/>
                </a:solidFill>
              </a:rPr>
              <a:t>: предоставяне на </a:t>
            </a:r>
            <a:r>
              <a:rPr lang="ru-RU" sz="2400" dirty="0" smtClean="0">
                <a:solidFill>
                  <a:srgbClr val="FF0000"/>
                </a:solidFill>
              </a:rPr>
              <a:t>над 3000 компютъра - собственост на библиотеката на училища за целите на онлайн обучението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en-GB" sz="2400" dirty="0" smtClean="0">
                <a:solidFill>
                  <a:srgbClr val="FF0000"/>
                </a:solidFill>
                <a:hlinkClick r:id="rId4"/>
              </a:rPr>
              <a:t>https://www.lnb.lt/en/</a:t>
            </a:r>
            <a:endParaRPr lang="bg-BG" sz="2400" dirty="0" smtClean="0">
              <a:solidFill>
                <a:srgbClr val="FF0000"/>
              </a:solidFill>
              <a:hlinkClick r:id="rId5"/>
            </a:endParaRPr>
          </a:p>
          <a:p>
            <a:pPr marL="457200" indent="-193675">
              <a:lnSpc>
                <a:spcPct val="130000"/>
              </a:lnSpc>
              <a:spcBef>
                <a:spcPts val="1200"/>
              </a:spcBef>
            </a:pPr>
            <a:endParaRPr lang="ru-RU" sz="2800" dirty="0" smtClean="0"/>
          </a:p>
          <a:p>
            <a:pPr lvl="0"/>
            <a:endParaRPr lang="bg-BG" sz="2000" dirty="0" smtClean="0">
              <a:solidFill>
                <a:srgbClr val="002060"/>
              </a:solidFill>
            </a:endParaRPr>
          </a:p>
          <a:p>
            <a:endParaRPr lang="bg-BG" sz="2000" dirty="0" smtClean="0">
              <a:solidFill>
                <a:srgbClr val="002060"/>
              </a:solidFill>
            </a:endParaRPr>
          </a:p>
          <a:p>
            <a:endParaRPr lang="bg-BG" sz="1200" dirty="0" smtClean="0">
              <a:hlinkClick r:id="rId2"/>
            </a:endParaRPr>
          </a:p>
          <a:p>
            <a:endParaRPr lang="bg-BG" sz="1200" dirty="0" smtClean="0">
              <a:hlinkClick r:id="rId2"/>
            </a:endParaRPr>
          </a:p>
          <a:p>
            <a:endParaRPr lang="bg-BG" sz="1200" dirty="0" smtClean="0">
              <a:hlinkClick r:id="rId2"/>
            </a:endParaRPr>
          </a:p>
          <a:p>
            <a:pPr algn="r">
              <a:spcBef>
                <a:spcPct val="0"/>
              </a:spcBef>
              <a:buNone/>
            </a:pPr>
            <a:endParaRPr lang="bg-BG" sz="1200" i="1" dirty="0" smtClean="0">
              <a:solidFill>
                <a:srgbClr val="002060"/>
              </a:solidFill>
              <a:hlinkClick r:id="rId2"/>
            </a:endParaRPr>
          </a:p>
          <a:p>
            <a:pPr algn="r">
              <a:spcBef>
                <a:spcPct val="0"/>
              </a:spcBef>
              <a:buNone/>
            </a:pPr>
            <a:endParaRPr lang="bg-BG" sz="1200" i="1" dirty="0" smtClean="0">
              <a:solidFill>
                <a:srgbClr val="002060"/>
              </a:solidFill>
              <a:hlinkClick r:id="rId2"/>
            </a:endParaRPr>
          </a:p>
          <a:p>
            <a:pPr algn="r">
              <a:spcBef>
                <a:spcPct val="0"/>
              </a:spcBef>
              <a:buNone/>
            </a:pPr>
            <a:endParaRPr lang="bg-BG" sz="1200" i="1" dirty="0" smtClean="0">
              <a:solidFill>
                <a:srgbClr val="002060"/>
              </a:solidFill>
              <a:hlinkClick r:id="rId2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249459"/>
            <a:ext cx="1219200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5462" y="281355"/>
            <a:ext cx="11324492" cy="804495"/>
          </a:xfrm>
        </p:spPr>
        <p:txBody>
          <a:bodyPr>
            <a:normAutofit fontScale="90000"/>
          </a:bodyPr>
          <a:lstStyle/>
          <a:p>
            <a:pPr marL="228600" lvl="0" indent="-182880" algn="ctr">
              <a:buClr>
                <a:schemeClr val="accent1"/>
              </a:buClr>
              <a:buSzPct val="80000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Добри международни практики (1) </a:t>
            </a:r>
            <a:b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bg-BG" sz="3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76401"/>
            <a:ext cx="11447585" cy="3897922"/>
          </a:xfrm>
        </p:spPr>
        <p:txBody>
          <a:bodyPr>
            <a:noAutofit/>
          </a:bodyPr>
          <a:lstStyle/>
          <a:p>
            <a:pPr marL="439738" indent="-3524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«Рамка за устойчиви училища. Насоки как децата да се чувстват безопасно в училище, да учат и да се справят успешно» </a:t>
            </a:r>
          </a:p>
          <a:p>
            <a:pPr marL="439738" indent="-3524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Документът е разработен от УНИЦЕФ България</a:t>
            </a:r>
          </a:p>
          <a:p>
            <a:pPr marL="439738" indent="-3524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Обобщава добри международни практики и е адаптиран към българския контекст</a:t>
            </a:r>
          </a:p>
          <a:p>
            <a:pPr marL="439738" indent="-3524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Предоставя насоки за възобновяване на учебните занимания след КОВИД 19</a:t>
            </a:r>
          </a:p>
          <a:p>
            <a:pPr marL="439738" indent="-3524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Предназначен е за директори на училища, учители, училищни психолози, социални педагози, експерти от РУО, експерти «Образование» в общинските администрации и др.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26478" y="5692949"/>
            <a:ext cx="110783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bg-BG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bg-BG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Изт.: </a:t>
            </a:r>
            <a: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https://www.unicef.org/bulgaria/media/11741/file/BGR-education-framework-for-resilient-schools-bg.pdf</a:t>
            </a:r>
            <a:r>
              <a:rPr lang="bg-BG" b="1" dirty="0" smtClean="0"/>
              <a:t/>
            </a:r>
            <a:br>
              <a:rPr lang="bg-BG" b="1" dirty="0" smtClean="0"/>
            </a:br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3658" y="395655"/>
            <a:ext cx="11324492" cy="84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Добри международни практики (2)</a:t>
            </a:r>
            <a:endParaRPr lang="bg-BG" sz="300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444079"/>
            <a:ext cx="11487150" cy="908471"/>
          </a:xfrm>
        </p:spPr>
        <p:txBody>
          <a:bodyPr>
            <a:no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Политики за обхващане на децата в </a:t>
            </a:r>
            <a:r>
              <a:rPr lang="bg-BG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предучилищна възраст </a:t>
            </a: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19250"/>
            <a:ext cx="11277600" cy="3733801"/>
          </a:xfrm>
        </p:spPr>
        <p:txBody>
          <a:bodyPr>
            <a:normAutofit fontScale="92500"/>
          </a:bodyPr>
          <a:lstStyle/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Стратегическа рамка за развитие на образованието, обучението и ученето 2021-2030 г. </a:t>
            </a:r>
          </a:p>
          <a:p>
            <a:pPr marL="533400" indent="-361950" fontAlgn="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Ключов приоритет </a:t>
            </a:r>
            <a:r>
              <a:rPr lang="ru-RU" dirty="0" smtClean="0">
                <a:solidFill>
                  <a:srgbClr val="FF0000"/>
                </a:solidFill>
              </a:rPr>
              <a:t>в образователните политики: по-ранното обхващане на децата във форми на образование и грижи в ранна детска възраст </a:t>
            </a: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Цели:</a:t>
            </a:r>
          </a:p>
          <a:p>
            <a:pPr marL="533400" indent="-36195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Разширяване на обхвата на децата от 0 до 7 г. в образование и грижи в ранна детска възраст. Ефективна </a:t>
            </a:r>
            <a:r>
              <a:rPr lang="ru-RU" dirty="0" smtClean="0">
                <a:solidFill>
                  <a:srgbClr val="FF0000"/>
                </a:solidFill>
              </a:rPr>
              <a:t>социализация</a:t>
            </a:r>
            <a:endParaRPr lang="ru-RU" dirty="0" smtClean="0">
              <a:solidFill>
                <a:srgbClr val="FF0000"/>
              </a:solidFill>
            </a:endParaRPr>
          </a:p>
          <a:p>
            <a:pPr marL="533400" indent="-36195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Осигуряване на качествено образование и грижи за всяко дете в ранна възраст</a:t>
            </a:r>
          </a:p>
          <a:p>
            <a:pPr marL="171450" indent="0" fontAlgn="t">
              <a:lnSpc>
                <a:spcPct val="120000"/>
              </a:lnSpc>
              <a:spcBef>
                <a:spcPts val="0"/>
              </a:spcBef>
              <a:buNone/>
            </a:pPr>
            <a:endParaRPr lang="bg-BG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57C091D3-7A12-4632-B043-4F76CE5AACC5}"/>
              </a:ext>
            </a:extLst>
          </p:cNvPr>
          <p:cNvSpPr txBox="1">
            <a:spLocks/>
          </p:cNvSpPr>
          <p:nvPr/>
        </p:nvSpPr>
        <p:spPr>
          <a:xfrm>
            <a:off x="414703" y="1037492"/>
            <a:ext cx="11468099" cy="4510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48" indent="0">
              <a:spcBef>
                <a:spcPts val="0"/>
              </a:spcBef>
              <a:buNone/>
            </a:pP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BE6D1932-6A7B-428D-B035-583B81173A99}"/>
              </a:ext>
            </a:extLst>
          </p:cNvPr>
          <p:cNvSpPr/>
          <p:nvPr/>
        </p:nvSpPr>
        <p:spPr>
          <a:xfrm>
            <a:off x="556263" y="1390650"/>
            <a:ext cx="4666368" cy="2190611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/>
            <a:r>
              <a:rPr lang="bg-BG" sz="2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Област 1: Достъп до образование </a:t>
            </a:r>
          </a:p>
          <a:p>
            <a:pPr marL="93663">
              <a:buNone/>
            </a:pP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7 инструмента, насочени към  родителите и </a:t>
            </a:r>
            <a:r>
              <a:rPr lang="es-ES_tradnl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заинтересованите страни  </a:t>
            </a:r>
            <a:endParaRPr lang="bg-BG" sz="21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459BD08-A145-419D-936F-CB687ED419A5}"/>
              </a:ext>
            </a:extLst>
          </p:cNvPr>
          <p:cNvSpPr/>
          <p:nvPr/>
        </p:nvSpPr>
        <p:spPr>
          <a:xfrm>
            <a:off x="5433646" y="1409700"/>
            <a:ext cx="6072554" cy="2171561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/>
            <a:r>
              <a:rPr lang="bg-BG" sz="2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Област 2: Учене</a:t>
            </a:r>
          </a:p>
          <a:p>
            <a:pPr marL="95248" indent="0">
              <a:buNone/>
            </a:pP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7 инструмента, насочени към мотивация, внимание, самостоятелно учене, нагласи за учене, оценка, обратна връзка; съвети за помощ към родителите</a:t>
            </a:r>
            <a:endParaRPr lang="bg-BG" sz="21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63FD6D02-CC6E-4A43-BA99-40AEBD4A4129}"/>
              </a:ext>
            </a:extLst>
          </p:cNvPr>
          <p:cNvSpPr/>
          <p:nvPr/>
        </p:nvSpPr>
        <p:spPr>
          <a:xfrm>
            <a:off x="556263" y="3794431"/>
            <a:ext cx="6054725" cy="2130119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/>
            <a:r>
              <a:rPr lang="bg-BG" sz="2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Област 3: Благосъстояние </a:t>
            </a:r>
            <a:r>
              <a:rPr lang="bg-BG" sz="21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bg-BG" sz="2100" b="1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bg-BG" sz="21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(психично здраве и психосоциална подкрепа)</a:t>
            </a:r>
          </a:p>
          <a:p>
            <a:pPr marL="93663">
              <a:buNone/>
            </a:pP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4 инструмента, насочени към справяне със стреса, контрола, благополучието на децата и учителите</a:t>
            </a:r>
            <a:endParaRPr lang="bg-BG" sz="21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6A61EB1-8094-4419-A51C-FDA4FC49F164}"/>
              </a:ext>
            </a:extLst>
          </p:cNvPr>
          <p:cNvSpPr/>
          <p:nvPr/>
        </p:nvSpPr>
        <p:spPr>
          <a:xfrm>
            <a:off x="6860948" y="3771842"/>
            <a:ext cx="4626202" cy="2133658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2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Област 4: Безопасни училища</a:t>
            </a:r>
          </a:p>
          <a:p>
            <a:pPr marL="95248" indent="0">
              <a:buNone/>
            </a:pP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Допълнителни ресурси</a:t>
            </a:r>
          </a:p>
          <a:p>
            <a:pPr marL="95248" indent="0">
              <a:buNone/>
            </a:pP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Вариант </a:t>
            </a:r>
            <a:r>
              <a:rPr lang="bg-BG" sz="2100" dirty="0">
                <a:solidFill>
                  <a:srgbClr val="FF0000"/>
                </a:solidFill>
                <a:cs typeface="Arial" panose="020B0604020202020204" pitchFamily="34" charset="0"/>
              </a:rPr>
              <a:t>на училищен </a:t>
            </a:r>
            <a:r>
              <a:rPr lang="bg-BG" sz="2100" dirty="0" smtClean="0">
                <a:solidFill>
                  <a:srgbClr val="FF0000"/>
                </a:solidFill>
                <a:cs typeface="Arial" panose="020B0604020202020204" pitchFamily="34" charset="0"/>
              </a:rPr>
              <a:t>план</a:t>
            </a:r>
          </a:p>
          <a:p>
            <a:pPr algn="ctr"/>
            <a:endParaRPr lang="bg-BG" sz="21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33400" y="342900"/>
            <a:ext cx="11220450" cy="70485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Рамката предоставя инструменти за действие в 4 основни области </a:t>
            </a:r>
            <a:endParaRPr lang="bg-BG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5924551"/>
            <a:ext cx="1127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i="1" dirty="0" smtClean="0">
                <a:solidFill>
                  <a:schemeClr val="accent1"/>
                </a:solidFill>
              </a:rPr>
              <a:t>Документът може да бъде изтеглен от</a:t>
            </a:r>
            <a:r>
              <a:rPr lang="es-ES_tradnl" i="1" dirty="0" smtClean="0">
                <a:solidFill>
                  <a:schemeClr val="accent1"/>
                </a:solidFill>
              </a:rPr>
              <a:t> http</a:t>
            </a:r>
            <a:r>
              <a:rPr lang="en-GB" i="1" dirty="0" smtClean="0">
                <a:solidFill>
                  <a:schemeClr val="accent1"/>
                </a:solidFill>
              </a:rPr>
              <a:t>s://www.unicef.org/bulgaria/media/11741/file/BGR-education-framework-for-resilient-schools-bg.pdf</a:t>
            </a:r>
            <a:endParaRPr lang="bg-BG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410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6155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+mn-lt"/>
              </a:rPr>
              <a:t>Въпроси и обобщение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162050"/>
            <a:ext cx="11410950" cy="5276850"/>
          </a:xfrm>
        </p:spPr>
        <p:txBody>
          <a:bodyPr>
            <a:noAutofit/>
          </a:bodyPr>
          <a:lstStyle/>
          <a:p>
            <a:pPr marL="628650" indent="-45720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Ранно детско развитие: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ключови мерки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Въвеждане и развиване на </a:t>
            </a:r>
            <a:r>
              <a:rPr lang="ru-RU" b="1" dirty="0" smtClean="0">
                <a:solidFill>
                  <a:srgbClr val="FF0000"/>
                </a:solidFill>
              </a:rPr>
              <a:t>интегрирани услуги за образование и грижи в ранна детска възраст 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Прилагане на ефективен </a:t>
            </a:r>
            <a:r>
              <a:rPr lang="ru-RU" b="1" dirty="0" smtClean="0">
                <a:solidFill>
                  <a:srgbClr val="FF0000"/>
                </a:solidFill>
              </a:rPr>
              <a:t>модел за успешна адаптация и плавен преход </a:t>
            </a:r>
            <a:r>
              <a:rPr lang="ru-RU" dirty="0" smtClean="0">
                <a:solidFill>
                  <a:srgbClr val="FF0000"/>
                </a:solidFill>
              </a:rPr>
              <a:t>на детето от семейната среда към детската градина 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Подобряване на условията </a:t>
            </a:r>
            <a:r>
              <a:rPr lang="ru-RU" dirty="0" smtClean="0">
                <a:solidFill>
                  <a:srgbClr val="FF0000"/>
                </a:solidFill>
              </a:rPr>
              <a:t>за отглеждане, възпитание, обучение и социализиране на децата в яслените групи в детските градини и в самостоятелните детски ясли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Създаване на предпоставки за прилагане на </a:t>
            </a:r>
            <a:r>
              <a:rPr lang="ru-RU" b="1" dirty="0" smtClean="0">
                <a:solidFill>
                  <a:srgbClr val="FF0000"/>
                </a:solidFill>
              </a:rPr>
              <a:t>индивидуален подход </a:t>
            </a:r>
            <a:r>
              <a:rPr lang="ru-RU" dirty="0" smtClean="0">
                <a:solidFill>
                  <a:srgbClr val="FF0000"/>
                </a:solidFill>
              </a:rPr>
              <a:t>към детето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Засилване на фокуса върху </a:t>
            </a:r>
            <a:r>
              <a:rPr lang="ru-RU" b="1" dirty="0" smtClean="0">
                <a:solidFill>
                  <a:srgbClr val="FF0000"/>
                </a:solidFill>
              </a:rPr>
              <a:t>усвояване на ключовите компетентности</a:t>
            </a:r>
            <a:r>
              <a:rPr lang="ru-RU" dirty="0" smtClean="0">
                <a:solidFill>
                  <a:srgbClr val="FF0000"/>
                </a:solidFill>
              </a:rPr>
              <a:t> за учене през целия живот (включително цифрови, езикови, социални) от ранна възраст</a:t>
            </a:r>
          </a:p>
          <a:p>
            <a:pPr marL="628650" indent="-457200" fontAlgn="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</a:rPr>
              <a:t>Провеждане на </a:t>
            </a:r>
            <a:r>
              <a:rPr lang="ru-RU" b="1" dirty="0" smtClean="0">
                <a:solidFill>
                  <a:srgbClr val="FF0000"/>
                </a:solidFill>
              </a:rPr>
              <a:t>общински и институционални политики за изграждане на среда на доверие и партньорство с родителите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1950" y="367879"/>
            <a:ext cx="11487150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Политики за обхващане на децата в </a:t>
            </a:r>
            <a:r>
              <a:rPr kumimoji="0" lang="bg-BG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предучилищна възраст </a:t>
            </a:r>
            <a:r>
              <a:rPr kumimoji="0" lang="bg-BG" sz="3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143000"/>
            <a:ext cx="11087100" cy="4476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base">
              <a:buFont typeface="Arial" pitchFamily="34" charset="0"/>
              <a:buChar char="•"/>
            </a:pPr>
            <a:endParaRPr lang="ru-RU" sz="22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7066" y="1447800"/>
            <a:ext cx="10839450" cy="353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725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Задължително </a:t>
            </a:r>
            <a:r>
              <a:rPr lang="ru-RU" sz="2200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предучилищно образование за децата, навършващи 4 год. възраст през 2021 г., но само в общините, осигурили условия за това след решение на ОбС</a:t>
            </a:r>
          </a:p>
          <a:p>
            <a:pPr marL="720725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Към 15.09.2021 г.  </a:t>
            </a:r>
            <a:r>
              <a:rPr lang="ru-RU" sz="2200" b="1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92 общини </a:t>
            </a:r>
            <a:r>
              <a:rPr lang="ru-RU" sz="2200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са въвели задължително предучилищно образование за 4-год. деца с решение на ОбС </a:t>
            </a:r>
          </a:p>
          <a:p>
            <a:pPr marL="720725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+mj-ea"/>
                <a:cs typeface="Times New Roman" pitchFamily="18" charset="0"/>
              </a:rPr>
              <a:t>До началото на 2023/24 уч.г. общините са задължени да създадат необходимите условия за осъществяване на задължителното предучилищно образование на децата от 4-годишна възраст</a:t>
            </a:r>
          </a:p>
          <a:p>
            <a:pPr marL="533400" indent="-533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220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33450" y="448647"/>
            <a:ext cx="10515600" cy="71340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buNone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Политики за обхват на деца в </a:t>
            </a: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предучилищна възраст </a:t>
            </a: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(3) </a:t>
            </a:r>
            <a:endParaRPr lang="bg-BG" sz="300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12618" y="1162051"/>
            <a:ext cx="11236037" cy="4972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Дял на децата под 3г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.,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които се грижат само родителите им: 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71.8%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Средна стойност за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ЕС: 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53.4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%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Към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края на 2021 г. 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16.5%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от децата до 3 год. са посещавали ясла 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Средна стойност за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ЕС: 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32.3</a:t>
            </a:r>
            <a:r>
              <a:rPr lang="bg-BG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%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tabLst>
                <a:tab pos="11277600" algn="l"/>
              </a:tabLst>
            </a:pP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Най-много обхванати деца в ясли има в областите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Габрово </a:t>
            </a:r>
            <a:r>
              <a:rPr lang="bg-BG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(23.1%), Плевен  (20.7%), Шумен (20%)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Осигуреност с места: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18.2%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(към края на 2021 г. )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Най-висока осигуреност: Габрово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(29.5%),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Плевен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(21.5%),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Благоевград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(23.9%)</a:t>
            </a:r>
            <a:endParaRPr lang="ru-RU" sz="220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100"/>
              </a:spcAft>
            </a:pP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Най-ниска осигуреност: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Пазарджик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(9.5%), Сливен (10.4%)</a:t>
            </a:r>
          </a:p>
          <a:p>
            <a:pPr marL="457200" indent="-28575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</a:rPr>
              <a:t>От 1.04.2022 г. родителите не заплащат такса и за ползването на детски градини и ясли, както и такса за храненето в задължителното предучилищно образование</a:t>
            </a:r>
          </a:p>
          <a:p>
            <a:pPr marL="457200" indent="-457200" fontAlgn="base">
              <a:lnSpc>
                <a:spcPct val="120000"/>
              </a:lnSpc>
            </a:pPr>
            <a:endParaRPr lang="ru-RU" sz="23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fontAlgn="base">
              <a:buFont typeface="Arial" pitchFamily="34" charset="0"/>
              <a:buChar char="•"/>
            </a:pPr>
            <a:endParaRPr lang="ru-RU" sz="2200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algn="r" fontAlgn="base"/>
            <a:endParaRPr lang="ru-RU" i="1" dirty="0" smtClean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6153150"/>
            <a:ext cx="111842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fontAlgn="base"/>
            <a:r>
              <a:rPr lang="bg-BG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Изт. Евростат (</a:t>
            </a:r>
            <a:r>
              <a:rPr 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Childcare arrangements in the EU, 2</a:t>
            </a:r>
            <a:r>
              <a:rPr lang="bg-BG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020), НСИ</a:t>
            </a:r>
            <a:endParaRPr lang="ru-RU" sz="16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33450" y="448647"/>
            <a:ext cx="10515600" cy="808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Обхват 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 деца в 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предучилищна 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възраст </a:t>
            </a:r>
            <a:r>
              <a:rPr kumimoji="0" lang="ru-RU" sz="3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(актуални</a:t>
            </a:r>
            <a:r>
              <a:rPr kumimoji="0" lang="ru-RU" sz="30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данни) </a:t>
            </a:r>
            <a:endParaRPr kumimoji="0" lang="bg-BG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10694670" cy="10287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Наредба № 26 на МЗ  за устройството и дейността на детските ясли и детските кухни и здравните изисквания/ ДВ, 8.07.2022 г. </a:t>
            </a:r>
            <a:endParaRPr lang="bg-BG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11258550" cy="4655127"/>
          </a:xfrm>
        </p:spPr>
        <p:txBody>
          <a:bodyPr>
            <a:noAutofit/>
          </a:bodyPr>
          <a:lstStyle/>
          <a:p>
            <a:pPr marL="952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solidFill>
                  <a:srgbClr val="FF0000"/>
                </a:solidFill>
              </a:rPr>
              <a:t>Чл. 14. (1) На една яслена група се назначават н</a:t>
            </a:r>
            <a:r>
              <a:rPr lang="ru-RU" b="1" dirty="0" smtClean="0">
                <a:solidFill>
                  <a:srgbClr val="FF0000"/>
                </a:solidFill>
              </a:rPr>
              <a:t>ай-малко две медицински сестри и две детегледачки,</a:t>
            </a:r>
            <a:r>
              <a:rPr lang="ru-RU" dirty="0" smtClean="0">
                <a:solidFill>
                  <a:srgbClr val="FF0000"/>
                </a:solidFill>
              </a:rPr>
              <a:t> като обслужването на децата се осъществява от най-малко една медицинска сестра и една детегледачка на смяна </a:t>
            </a:r>
          </a:p>
          <a:p>
            <a:pPr marL="952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Промяна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dirty="0" smtClean="0">
                <a:solidFill>
                  <a:srgbClr val="FF0000"/>
                </a:solidFill>
              </a:rPr>
              <a:t>За времето на престой на децата в детската ясла обслужването им в една яслена група се осъществява от </a:t>
            </a:r>
            <a:r>
              <a:rPr lang="ru-RU" b="1" dirty="0" smtClean="0">
                <a:solidFill>
                  <a:srgbClr val="FF0000"/>
                </a:solidFill>
              </a:rPr>
              <a:t>най-малко един медицински специалист и една детегледачка.“</a:t>
            </a:r>
          </a:p>
          <a:p>
            <a:pPr marL="952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solidFill>
                  <a:srgbClr val="FF0000"/>
                </a:solidFill>
              </a:rPr>
              <a:t>Чл. 11. (1) За педагог в детска ясла се назначава лице с висше образование по специалност "Предучилищна педагогика". </a:t>
            </a:r>
          </a:p>
          <a:p>
            <a:pPr marL="952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Промяна: </a:t>
            </a:r>
            <a:r>
              <a:rPr lang="ru-RU" dirty="0" smtClean="0">
                <a:solidFill>
                  <a:srgbClr val="FF0000"/>
                </a:solidFill>
              </a:rPr>
              <a:t>За педагог в детска ясла се назначава лице с висше образование по специалност „Предучилищна педагогика“, </a:t>
            </a:r>
            <a:r>
              <a:rPr lang="ru-RU" b="1" dirty="0" smtClean="0">
                <a:solidFill>
                  <a:srgbClr val="FF0000"/>
                </a:solidFill>
              </a:rPr>
              <a:t>което след постъпване на работа и периодично преминава обучение по теми от областта на ранното детско развитие, комплексната промоция на здраве и първа помощ</a:t>
            </a:r>
            <a:endParaRPr lang="bg-BG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1950"/>
            <a:ext cx="11201400" cy="213360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FF0000"/>
                </a:solidFill>
                <a:latin typeface="+mn-lt"/>
              </a:rPr>
              <a:t>Наредба за условията и реда за предоставяне и изплащане на средства </a:t>
            </a:r>
            <a:br>
              <a:rPr lang="ru-RU" sz="2600" dirty="0" smtClean="0">
                <a:solidFill>
                  <a:srgbClr val="FF0000"/>
                </a:solidFill>
                <a:latin typeface="+mn-lt"/>
              </a:rPr>
            </a:br>
            <a:r>
              <a:rPr lang="ru-RU" sz="2600" dirty="0" smtClean="0">
                <a:solidFill>
                  <a:srgbClr val="FF0000"/>
                </a:solidFill>
                <a:latin typeface="+mn-lt"/>
              </a:rPr>
              <a:t>от държавния бюджет за компенсиране на разходите, извършени </a:t>
            </a:r>
            <a:br>
              <a:rPr lang="ru-RU" sz="2600" dirty="0" smtClean="0">
                <a:solidFill>
                  <a:srgbClr val="FF0000"/>
                </a:solidFill>
                <a:latin typeface="+mn-lt"/>
              </a:rPr>
            </a:br>
            <a:r>
              <a:rPr lang="ru-RU" sz="2600" dirty="0" smtClean="0">
                <a:solidFill>
                  <a:srgbClr val="FF0000"/>
                </a:solidFill>
                <a:latin typeface="+mn-lt"/>
              </a:rPr>
              <a:t>от родителите за отглеждането и обучението на децата, които не са приети в държавни или общински детски градини или училища поради липса на свободни места/ ДВ 21.09.2021 г.</a:t>
            </a:r>
            <a:endParaRPr lang="bg-BG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2857500"/>
            <a:ext cx="10972800" cy="35052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solidFill>
                  <a:srgbClr val="FF0000"/>
                </a:solidFill>
              </a:rPr>
              <a:t>Държавата предоставя средства за родителите на деца от 3 г. възраст до постъпването им в I-ви клас за компенсиране на разходите, пряко свързани с отглеждането и обучението им, когато: </a:t>
            </a:r>
          </a:p>
          <a:p>
            <a:pPr indent="-1825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детето не е прието за съответната уч.г. поради липса на свободни места за целодневна или полудневна организация на предучилищното образование в държавна или общинска детска градина или училище, за които е </a:t>
            </a:r>
            <a:r>
              <a:rPr lang="ru-RU" dirty="0" smtClean="0">
                <a:solidFill>
                  <a:srgbClr val="FF0000"/>
                </a:solidFill>
              </a:rPr>
              <a:t>кандидатствало</a:t>
            </a:r>
            <a:endParaRPr lang="ru-RU" dirty="0" smtClean="0">
              <a:solidFill>
                <a:srgbClr val="FF0000"/>
              </a:solidFill>
            </a:endParaRPr>
          </a:p>
          <a:p>
            <a:pPr indent="-1825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не е предложено от общината по местоживеене на детето друго равностойно място в общинска детска градина или училище. </a:t>
            </a:r>
            <a:endParaRPr lang="bg-B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5211</TotalTime>
  <Words>3164</Words>
  <Application>Microsoft Office PowerPoint</Application>
  <PresentationFormat>Custom</PresentationFormat>
  <Paragraphs>313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База</vt:lpstr>
      <vt:lpstr>Slide 1</vt:lpstr>
      <vt:lpstr> Цели на обучението  </vt:lpstr>
      <vt:lpstr>Slide 3</vt:lpstr>
      <vt:lpstr>Политики за обхващане на децата в предучилищна възраст (1)</vt:lpstr>
      <vt:lpstr>Slide 5</vt:lpstr>
      <vt:lpstr>Slide 6</vt:lpstr>
      <vt:lpstr>Slide 7</vt:lpstr>
      <vt:lpstr>Наредба № 26 на МЗ  за устройството и дейността на детските ясли и детските кухни и здравните изисквания/ ДВ, 8.07.2022 г. </vt:lpstr>
      <vt:lpstr>Наредба за условията и реда за предоставяне и изплащане на средства  от държавния бюджет за компенсиране на разходите, извършени  от родителите за отглеждането и обучението на децата, които не са приети в държавни или общински детски градини или училища поради липса на свободни места/ ДВ 21.09.2021 г.</vt:lpstr>
      <vt:lpstr>Slide 10</vt:lpstr>
      <vt:lpstr>Slide 11</vt:lpstr>
      <vt:lpstr>Политики за обхващане на децата в училищна възраст </vt:lpstr>
      <vt:lpstr>Намаляване на дела на отпадналите  и преждевременно напусналите училище: основни понятия</vt:lpstr>
      <vt:lpstr>Механизъм за обхват на децата и учениците  в задължителното предучилищно и училищно образование</vt:lpstr>
      <vt:lpstr> Роля и ангажименти на кметовете  (чл.5, ал.4): акценти </vt:lpstr>
      <vt:lpstr>Срокове за формиране на Екипите за обхват</vt:lpstr>
      <vt:lpstr>Състав на Екипите за обхват </vt:lpstr>
      <vt:lpstr> Роля и отговорности на Екипите за обхват </vt:lpstr>
      <vt:lpstr> Възможности за финансиране (1) </vt:lpstr>
      <vt:lpstr> Възможности за финансиране (2)  </vt:lpstr>
      <vt:lpstr>Slide 21</vt:lpstr>
      <vt:lpstr>Действия, съобразени с всеки конкретен случай </vt:lpstr>
      <vt:lpstr>Ролева игра </vt:lpstr>
      <vt:lpstr>Актуални данни: преждевременно напуснали училище 18-24 год. </vt:lpstr>
      <vt:lpstr>Напуснали общообразователните училища 2019/2020 г. </vt:lpstr>
      <vt:lpstr>Резултати от прилагането на Механизма </vt:lpstr>
      <vt:lpstr>Slide 27</vt:lpstr>
      <vt:lpstr>Обучение от разстояние в електронна среда (ОРЕС)</vt:lpstr>
      <vt:lpstr>Какви са причините да не участват в ОРЕС? </vt:lpstr>
      <vt:lpstr>Предизвикателства пред ОРЕС (1)</vt:lpstr>
      <vt:lpstr> </vt:lpstr>
      <vt:lpstr>Последици от кризата върху образованието (1)</vt:lpstr>
      <vt:lpstr>Последици от кризата върху образованието (2)</vt:lpstr>
      <vt:lpstr>Решения (1)</vt:lpstr>
      <vt:lpstr>Решения (2)</vt:lpstr>
      <vt:lpstr>Slide 36</vt:lpstr>
      <vt:lpstr>Управление на кризата в образованието: какво е необходимо?</vt:lpstr>
      <vt:lpstr> Добри международни практики (1)  </vt:lpstr>
      <vt:lpstr>Slide 39</vt:lpstr>
      <vt:lpstr>Рамката предоставя инструменти за действие в 4 основни области </vt:lpstr>
      <vt:lpstr>Въпроси и обобщение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151</cp:revision>
  <dcterms:created xsi:type="dcterms:W3CDTF">2020-11-16T15:48:02Z</dcterms:created>
  <dcterms:modified xsi:type="dcterms:W3CDTF">2022-09-26T07:33:42Z</dcterms:modified>
</cp:coreProperties>
</file>