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6"/>
  </p:notesMasterIdLst>
  <p:sldIdLst>
    <p:sldId id="258" r:id="rId2"/>
    <p:sldId id="269" r:id="rId3"/>
    <p:sldId id="280" r:id="rId4"/>
    <p:sldId id="289" r:id="rId5"/>
    <p:sldId id="282" r:id="rId6"/>
    <p:sldId id="290" r:id="rId7"/>
    <p:sldId id="295" r:id="rId8"/>
    <p:sldId id="284" r:id="rId9"/>
    <p:sldId id="285" r:id="rId10"/>
    <p:sldId id="283" r:id="rId11"/>
    <p:sldId id="286" r:id="rId12"/>
    <p:sldId id="297" r:id="rId13"/>
    <p:sldId id="287" r:id="rId14"/>
    <p:sldId id="298" r:id="rId15"/>
    <p:sldId id="288" r:id="rId16"/>
    <p:sldId id="299" r:id="rId17"/>
    <p:sldId id="296" r:id="rId18"/>
    <p:sldId id="292" r:id="rId19"/>
    <p:sldId id="293" r:id="rId20"/>
    <p:sldId id="302" r:id="rId21"/>
    <p:sldId id="291" r:id="rId22"/>
    <p:sldId id="301" r:id="rId23"/>
    <p:sldId id="300" r:id="rId24"/>
    <p:sldId id="294" r:id="rId2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9E3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9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D37A6-B020-4900-A89D-315ED678C5D5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8C921-2A06-4F09-83A7-3D7CEA8F680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9366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8C921-2A06-4F09-83A7-3D7CEA8F6808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2782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8C921-2A06-4F09-83A7-3D7CEA8F6808}" type="slidenum">
              <a:rPr lang="bg-BG" smtClean="0"/>
              <a:pPr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3537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Обучителен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модул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«ЕФЕКТИВНО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УПРАВЛЕНИЕ НА ОБЩИНСКОТО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ОБРАЗОВАНИЕ»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600" dirty="0">
                <a:solidFill>
                  <a:srgbClr val="FF0000"/>
                </a:solidFill>
              </a:rPr>
              <a:t>(актуализация 2022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bg-BG" sz="2600" dirty="0">
                <a:solidFill>
                  <a:srgbClr val="FF0000"/>
                </a:solidFill>
              </a:rPr>
              <a:t>г.)</a:t>
            </a:r>
            <a:endParaRPr lang="bg-BG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Стратегия за развитие на </a:t>
            </a:r>
            <a:r>
              <a:rPr lang="ru-RU" sz="2800" b="1" dirty="0" err="1">
                <a:latin typeface="+mn-lt"/>
              </a:rPr>
              <a:t>предучилищното</a:t>
            </a:r>
            <a:r>
              <a:rPr lang="ru-RU" sz="2800" b="1" dirty="0">
                <a:latin typeface="+mn-lt"/>
              </a:rPr>
              <a:t> и </a:t>
            </a:r>
            <a:r>
              <a:rPr lang="ru-RU" sz="2800" b="1" dirty="0" err="1">
                <a:latin typeface="+mn-lt"/>
              </a:rPr>
              <a:t>училищното</a:t>
            </a:r>
            <a:r>
              <a:rPr lang="ru-RU" sz="2800" b="1" dirty="0">
                <a:latin typeface="+mn-lt"/>
              </a:rPr>
              <a:t> образование </a:t>
            </a:r>
            <a:endParaRPr lang="bg-BG" sz="28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bg-BG" dirty="0" smtClean="0"/>
              <a:t>    </a:t>
            </a:r>
            <a:r>
              <a:rPr lang="bg-BG" b="1" u="sng" dirty="0" smtClean="0"/>
              <a:t>Работа </a:t>
            </a:r>
            <a:r>
              <a:rPr lang="bg-BG" b="1" u="sng" dirty="0"/>
              <a:t>в</a:t>
            </a:r>
            <a:r>
              <a:rPr lang="bg-BG" b="1" u="sng" dirty="0" smtClean="0"/>
              <a:t> групи </a:t>
            </a:r>
            <a:r>
              <a:rPr lang="bg-BG" dirty="0" smtClean="0"/>
              <a:t>за формулиране на:</a:t>
            </a:r>
          </a:p>
          <a:p>
            <a:pPr marL="45720" indent="0">
              <a:buNone/>
            </a:pPr>
            <a:endParaRPr lang="bg-BG" dirty="0" smtClean="0"/>
          </a:p>
          <a:p>
            <a:pPr marL="45720" indent="0">
              <a:buNone/>
            </a:pPr>
            <a:r>
              <a:rPr lang="en-US" b="1" dirty="0" smtClean="0"/>
              <a:t>1. </a:t>
            </a:r>
            <a:r>
              <a:rPr lang="bg-BG" b="1" dirty="0" smtClean="0"/>
              <a:t>ВИЗИЯ</a:t>
            </a:r>
            <a:r>
              <a:rPr lang="bg-BG" dirty="0" smtClean="0"/>
              <a:t> за развитие на общинското </a:t>
            </a:r>
          </a:p>
          <a:p>
            <a:pPr marL="45720" indent="0">
              <a:buNone/>
            </a:pPr>
            <a:r>
              <a:rPr lang="bg-BG" dirty="0" smtClean="0"/>
              <a:t>образование    </a:t>
            </a:r>
            <a:endParaRPr lang="en-US" dirty="0" smtClean="0"/>
          </a:p>
          <a:p>
            <a:pPr marL="45720" indent="0">
              <a:buNone/>
            </a:pPr>
            <a:r>
              <a:rPr lang="bg-BG" dirty="0" smtClean="0"/>
              <a:t>                            </a:t>
            </a:r>
          </a:p>
          <a:p>
            <a:pPr marL="45720" indent="0">
              <a:buNone/>
            </a:pPr>
            <a:r>
              <a:rPr lang="en-US" b="1" dirty="0" smtClean="0"/>
              <a:t>2.  </a:t>
            </a:r>
            <a:r>
              <a:rPr lang="bg-BG" b="1" dirty="0" smtClean="0"/>
              <a:t>ДЕЙНОСТИ</a:t>
            </a:r>
            <a:r>
              <a:rPr lang="bg-BG" dirty="0" smtClean="0"/>
              <a:t> за повишаване обхвата  на</a:t>
            </a:r>
          </a:p>
          <a:p>
            <a:pPr marL="45720" indent="0">
              <a:buNone/>
            </a:pPr>
            <a:r>
              <a:rPr lang="bg-BG" dirty="0" smtClean="0"/>
              <a:t>4-годишните деца в задължително предучилищно</a:t>
            </a:r>
          </a:p>
          <a:p>
            <a:pPr marL="45720" indent="0">
              <a:buNone/>
            </a:pPr>
            <a:r>
              <a:rPr lang="bg-BG" dirty="0" smtClean="0"/>
              <a:t>образование</a:t>
            </a:r>
          </a:p>
          <a:p>
            <a:pPr marL="45720" indent="0">
              <a:buNone/>
            </a:pPr>
            <a:r>
              <a:rPr lang="bg-BG" dirty="0" smtClean="0"/>
              <a:t> </a:t>
            </a:r>
          </a:p>
          <a:p>
            <a:pPr marL="45720" indent="0">
              <a:buNone/>
            </a:pP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514" y="2363575"/>
            <a:ext cx="3889357" cy="26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48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9875520" cy="7249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Годишни </a:t>
            </a:r>
            <a:r>
              <a:rPr lang="ru-RU" sz="2800" b="1" dirty="0" err="1">
                <a:latin typeface="+mn-lt"/>
              </a:rPr>
              <a:t>планове</a:t>
            </a:r>
            <a:r>
              <a:rPr lang="ru-RU" sz="2800" b="1" dirty="0">
                <a:latin typeface="+mn-lt"/>
              </a:rPr>
              <a:t> за </a:t>
            </a:r>
            <a:r>
              <a:rPr lang="ru-RU" sz="2800" b="1" dirty="0" err="1" smtClean="0">
                <a:latin typeface="+mn-lt"/>
              </a:rPr>
              <a:t>изпълнение</a:t>
            </a:r>
            <a:r>
              <a:rPr lang="ru-RU" sz="2800" b="1" dirty="0" smtClean="0">
                <a:latin typeface="+mn-lt"/>
              </a:rPr>
              <a:t> на </a:t>
            </a:r>
            <a:r>
              <a:rPr lang="ru-RU" sz="2800" b="1" dirty="0" err="1" smtClean="0">
                <a:latin typeface="+mn-lt"/>
              </a:rPr>
              <a:t>стратегията</a:t>
            </a:r>
            <a:r>
              <a:rPr lang="ru-RU" sz="2800" b="1" dirty="0" smtClean="0">
                <a:latin typeface="+mn-lt"/>
              </a:rPr>
              <a:t> </a:t>
            </a:r>
            <a:endParaRPr lang="bg-BG" sz="28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669143"/>
            <a:ext cx="9872871" cy="4426857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продължителността</a:t>
            </a:r>
            <a:r>
              <a:rPr lang="ru-RU" dirty="0"/>
              <a:t> на периода, за </a:t>
            </a:r>
            <a:r>
              <a:rPr lang="ru-RU" dirty="0" err="1"/>
              <a:t>който</a:t>
            </a:r>
            <a:r>
              <a:rPr lang="ru-RU" dirty="0"/>
              <a:t> е </a:t>
            </a:r>
            <a:r>
              <a:rPr lang="ru-RU" dirty="0" err="1"/>
              <a:t>приета</a:t>
            </a:r>
            <a:r>
              <a:rPr lang="ru-RU" dirty="0"/>
              <a:t> </a:t>
            </a:r>
            <a:r>
              <a:rPr lang="ru-RU" dirty="0" err="1"/>
              <a:t>стратегията</a:t>
            </a:r>
            <a:r>
              <a:rPr lang="ru-RU" dirty="0"/>
              <a:t>, се определят </a:t>
            </a:r>
            <a:r>
              <a:rPr lang="ru-RU" dirty="0" err="1"/>
              <a:t>етапите</a:t>
            </a:r>
            <a:r>
              <a:rPr lang="ru-RU" dirty="0"/>
              <a:t> за </a:t>
            </a:r>
            <a:r>
              <a:rPr lang="ru-RU" dirty="0" err="1"/>
              <a:t>нейното</a:t>
            </a:r>
            <a:r>
              <a:rPr lang="ru-RU" dirty="0"/>
              <a:t> </a:t>
            </a:r>
            <a:r>
              <a:rPr lang="ru-RU" dirty="0" err="1"/>
              <a:t>изпълнение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Плановете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действие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за срок от 1</a:t>
            </a:r>
            <a:r>
              <a:rPr lang="ru-RU" dirty="0" smtClean="0"/>
              <a:t> </a:t>
            </a:r>
            <a:r>
              <a:rPr lang="ru-RU" dirty="0"/>
              <a:t>до 3</a:t>
            </a:r>
            <a:r>
              <a:rPr lang="ru-RU" dirty="0" smtClean="0"/>
              <a:t>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годишните</a:t>
            </a:r>
            <a:r>
              <a:rPr lang="ru-RU" dirty="0"/>
              <a:t> </a:t>
            </a:r>
            <a:r>
              <a:rPr lang="ru-RU" dirty="0" err="1"/>
              <a:t>планове</a:t>
            </a:r>
            <a:r>
              <a:rPr lang="ru-RU" dirty="0"/>
              <a:t> се </a:t>
            </a:r>
            <a:r>
              <a:rPr lang="ru-RU" dirty="0" err="1" smtClean="0"/>
              <a:t>разписват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конкретните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 smtClean="0"/>
              <a:t>изпълнени</a:t>
            </a:r>
            <a:r>
              <a:rPr lang="ru-RU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съответните</a:t>
            </a:r>
            <a:r>
              <a:rPr lang="ru-RU" dirty="0" smtClean="0"/>
              <a:t>  </a:t>
            </a:r>
            <a:r>
              <a:rPr lang="ru-RU" dirty="0" err="1" smtClean="0"/>
              <a:t>отговорници</a:t>
            </a:r>
            <a:r>
              <a:rPr lang="ru-RU" dirty="0" smtClean="0"/>
              <a:t> или </a:t>
            </a:r>
            <a:r>
              <a:rPr lang="ru-RU" dirty="0" err="1" smtClean="0"/>
              <a:t>отговорни</a:t>
            </a:r>
            <a:r>
              <a:rPr lang="ru-RU" dirty="0" smtClean="0"/>
              <a:t> институции;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сроковете</a:t>
            </a:r>
            <a:r>
              <a:rPr lang="ru-RU" dirty="0" smtClean="0"/>
              <a:t> им за </a:t>
            </a:r>
            <a:r>
              <a:rPr lang="ru-RU" dirty="0" err="1" smtClean="0"/>
              <a:t>изпълнение</a:t>
            </a:r>
            <a:r>
              <a:rPr lang="ru-RU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err="1" smtClean="0"/>
              <a:t>очаквани</a:t>
            </a:r>
            <a:r>
              <a:rPr lang="ru-RU" dirty="0" smtClean="0"/>
              <a:t> </a:t>
            </a:r>
            <a:r>
              <a:rPr lang="ru-RU" dirty="0" err="1" smtClean="0"/>
              <a:t>резултати</a:t>
            </a:r>
            <a:r>
              <a:rPr lang="ru-RU" dirty="0" smtClean="0"/>
              <a:t>/</a:t>
            </a:r>
            <a:r>
              <a:rPr lang="ru-RU" dirty="0" err="1" smtClean="0"/>
              <a:t>индикатори</a:t>
            </a:r>
            <a:r>
              <a:rPr lang="ru-RU" dirty="0" smtClean="0"/>
              <a:t>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dirty="0" err="1" smtClean="0"/>
              <a:t>източниците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 smtClean="0"/>
              <a:t>финансиране</a:t>
            </a:r>
            <a:r>
              <a:rPr lang="ru-RU" dirty="0" smtClean="0"/>
              <a:t>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5" y="3077029"/>
            <a:ext cx="3512456" cy="25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83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49E39"/>
                </a:solidFill>
                <a:latin typeface="Times New Roman"/>
              </a:rPr>
              <a:t>Местна нормативна </a:t>
            </a:r>
            <a:r>
              <a:rPr lang="ru-RU" sz="2800" b="1" dirty="0" err="1">
                <a:solidFill>
                  <a:srgbClr val="549E39"/>
                </a:solidFill>
                <a:latin typeface="Times New Roman"/>
              </a:rPr>
              <a:t>уредба</a:t>
            </a:r>
            <a:r>
              <a:rPr lang="ru-RU" sz="2800" b="1" dirty="0">
                <a:solidFill>
                  <a:srgbClr val="549E39"/>
                </a:solidFill>
                <a:latin typeface="Times New Roman"/>
              </a:rPr>
              <a:t> в </a:t>
            </a:r>
            <a:r>
              <a:rPr lang="ru-RU" sz="2800" b="1" dirty="0" err="1">
                <a:solidFill>
                  <a:srgbClr val="549E39"/>
                </a:solidFill>
                <a:latin typeface="Times New Roman"/>
              </a:rPr>
              <a:t>сферата</a:t>
            </a:r>
            <a:r>
              <a:rPr lang="ru-RU" sz="2800" b="1" dirty="0">
                <a:solidFill>
                  <a:srgbClr val="549E39"/>
                </a:solidFill>
                <a:latin typeface="Times New Roman"/>
              </a:rPr>
              <a:t> на </a:t>
            </a:r>
            <a:r>
              <a:rPr lang="ru-RU" sz="2800" b="1" dirty="0" err="1" smtClean="0">
                <a:solidFill>
                  <a:srgbClr val="549E39"/>
                </a:solidFill>
                <a:latin typeface="Times New Roman"/>
              </a:rPr>
              <a:t>общинското</a:t>
            </a:r>
            <a:r>
              <a:rPr lang="ru-RU" sz="2800" b="1" dirty="0" smtClean="0">
                <a:solidFill>
                  <a:srgbClr val="549E39"/>
                </a:solidFill>
                <a:latin typeface="Times New Roman"/>
              </a:rPr>
              <a:t> образование - </a:t>
            </a:r>
            <a:r>
              <a:rPr lang="ru-RU" sz="2800" b="1" dirty="0" err="1" smtClean="0">
                <a:solidFill>
                  <a:srgbClr val="549E39"/>
                </a:solidFill>
                <a:latin typeface="Times New Roman"/>
              </a:rPr>
              <a:t>видове</a:t>
            </a:r>
            <a:r>
              <a:rPr lang="ru-RU" sz="2800" dirty="0">
                <a:solidFill>
                  <a:srgbClr val="549E39"/>
                </a:solidFill>
                <a:latin typeface="Times New Roman"/>
              </a:rPr>
              <a:t/>
            </a:r>
            <a:br>
              <a:rPr lang="ru-RU" sz="2800" dirty="0">
                <a:solidFill>
                  <a:srgbClr val="549E39"/>
                </a:solidFill>
                <a:latin typeface="Times New Roman"/>
              </a:rPr>
            </a:br>
            <a:endParaRPr lang="bg-BG" sz="28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7314" y="1611086"/>
            <a:ext cx="10609943" cy="448491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bg-BG" dirty="0" smtClean="0"/>
              <a:t>ЗПУО регламентира няколко вида нормативни актове в сферата на образованието, които трябва да се разработят на местно ниво и да се приемат от </a:t>
            </a:r>
            <a:r>
              <a:rPr lang="bg-BG" dirty="0" err="1" smtClean="0"/>
              <a:t>ОбС</a:t>
            </a:r>
            <a:r>
              <a:rPr lang="bg-BG" dirty="0" smtClean="0"/>
              <a:t>, а именно: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 </a:t>
            </a:r>
            <a:r>
              <a:rPr lang="bg-BG" b="1" dirty="0" smtClean="0">
                <a:solidFill>
                  <a:schemeClr val="tx1"/>
                </a:solidFill>
              </a:rPr>
              <a:t>Наредби за</a:t>
            </a:r>
            <a:r>
              <a:rPr lang="bg-BG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/>
              <a:t> </a:t>
            </a:r>
            <a:r>
              <a:rPr lang="ru-RU" dirty="0"/>
              <a:t> </a:t>
            </a:r>
            <a:r>
              <a:rPr lang="ru-RU" dirty="0" err="1" smtClean="0"/>
              <a:t>условията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реда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записване</a:t>
            </a:r>
            <a:r>
              <a:rPr lang="ru-RU" dirty="0"/>
              <a:t>, </a:t>
            </a:r>
            <a:r>
              <a:rPr lang="ru-RU" dirty="0" err="1"/>
              <a:t>отписване</a:t>
            </a:r>
            <a:r>
              <a:rPr lang="ru-RU" dirty="0"/>
              <a:t> и </a:t>
            </a:r>
            <a:r>
              <a:rPr lang="ru-RU" dirty="0" err="1"/>
              <a:t>преместване</a:t>
            </a:r>
            <a:r>
              <a:rPr lang="ru-RU" dirty="0"/>
              <a:t> в </a:t>
            </a:r>
            <a:r>
              <a:rPr lang="ru-RU" dirty="0" err="1"/>
              <a:t>общинските</a:t>
            </a:r>
            <a:r>
              <a:rPr lang="ru-RU" dirty="0"/>
              <a:t> детски </a:t>
            </a:r>
            <a:r>
              <a:rPr lang="ru-RU" dirty="0" err="1"/>
              <a:t>градини</a:t>
            </a:r>
            <a:r>
              <a:rPr lang="ru-RU" dirty="0"/>
              <a:t> </a:t>
            </a:r>
            <a:r>
              <a:rPr lang="ru-RU" dirty="0" smtClean="0"/>
              <a:t>(чл. 59, ал. 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dirty="0" err="1" smtClean="0"/>
              <a:t>условията</a:t>
            </a:r>
            <a:r>
              <a:rPr lang="ru-RU" dirty="0" smtClean="0"/>
              <a:t> и </a:t>
            </a:r>
            <a:r>
              <a:rPr lang="ru-RU" dirty="0" err="1" smtClean="0"/>
              <a:t>реда</a:t>
            </a:r>
            <a:r>
              <a:rPr lang="ru-RU" dirty="0" smtClean="0"/>
              <a:t> за </a:t>
            </a:r>
            <a:r>
              <a:rPr lang="ru-RU" dirty="0" err="1" smtClean="0"/>
              <a:t>организиране</a:t>
            </a:r>
            <a:r>
              <a:rPr lang="ru-RU" dirty="0" smtClean="0"/>
              <a:t> на </a:t>
            </a:r>
            <a:r>
              <a:rPr lang="ru-RU" dirty="0" err="1" smtClean="0"/>
              <a:t>почасови</a:t>
            </a:r>
            <a:r>
              <a:rPr lang="ru-RU" dirty="0"/>
              <a:t>, </a:t>
            </a:r>
            <a:r>
              <a:rPr lang="ru-RU" dirty="0" err="1"/>
              <a:t>съботно-неделни</a:t>
            </a:r>
            <a:r>
              <a:rPr lang="ru-RU" dirty="0"/>
              <a:t> и </a:t>
            </a:r>
            <a:r>
              <a:rPr lang="ru-RU" dirty="0" err="1"/>
              <a:t>сезонни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допълнителна</a:t>
            </a:r>
            <a:r>
              <a:rPr lang="ru-RU" dirty="0"/>
              <a:t> услуга по </a:t>
            </a:r>
            <a:r>
              <a:rPr lang="ru-RU" dirty="0" err="1"/>
              <a:t>отглеждане</a:t>
            </a:r>
            <a:r>
              <a:rPr lang="ru-RU" dirty="0"/>
              <a:t> на </a:t>
            </a:r>
            <a:r>
              <a:rPr lang="ru-RU" dirty="0" err="1"/>
              <a:t>децата</a:t>
            </a:r>
            <a:r>
              <a:rPr lang="ru-RU" dirty="0"/>
              <a:t> по желание на </a:t>
            </a:r>
            <a:r>
              <a:rPr lang="ru-RU" dirty="0" err="1" smtClean="0"/>
              <a:t>родителите</a:t>
            </a:r>
            <a:r>
              <a:rPr lang="ru-RU" dirty="0" smtClean="0"/>
              <a:t> (чл. 68, ал. 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 smtClean="0"/>
              <a:t>условията</a:t>
            </a:r>
            <a:r>
              <a:rPr lang="ru-RU" dirty="0" smtClean="0"/>
              <a:t> и </a:t>
            </a:r>
            <a:r>
              <a:rPr lang="ru-RU" dirty="0" err="1" smtClean="0"/>
              <a:t>реда</a:t>
            </a:r>
            <a:r>
              <a:rPr lang="ru-RU" dirty="0" smtClean="0"/>
              <a:t> за </a:t>
            </a:r>
            <a:r>
              <a:rPr lang="ru-RU" dirty="0" err="1" smtClean="0"/>
              <a:t>вписване</a:t>
            </a:r>
            <a:r>
              <a:rPr lang="ru-RU" dirty="0" smtClean="0"/>
              <a:t> на </a:t>
            </a:r>
            <a:r>
              <a:rPr lang="ru-RU" dirty="0" err="1" smtClean="0"/>
              <a:t>общинските</a:t>
            </a:r>
            <a:r>
              <a:rPr lang="ru-RU" dirty="0" smtClean="0"/>
              <a:t> детски </a:t>
            </a:r>
            <a:r>
              <a:rPr lang="ru-RU" dirty="0" err="1" smtClean="0"/>
              <a:t>градини</a:t>
            </a:r>
            <a:r>
              <a:rPr lang="ru-RU" dirty="0" smtClean="0"/>
              <a:t> и </a:t>
            </a:r>
            <a:r>
              <a:rPr lang="ru-RU" dirty="0" err="1" smtClean="0"/>
              <a:t>центрове</a:t>
            </a:r>
            <a:r>
              <a:rPr lang="ru-RU" dirty="0" smtClean="0"/>
              <a:t> за </a:t>
            </a:r>
            <a:r>
              <a:rPr lang="ru-RU" dirty="0" err="1" smtClean="0"/>
              <a:t>подкрепа</a:t>
            </a:r>
            <a:r>
              <a:rPr lang="ru-RU" dirty="0" smtClean="0"/>
              <a:t> за личностно развитие в </a:t>
            </a:r>
            <a:r>
              <a:rPr lang="ru-RU" dirty="0" err="1" smtClean="0"/>
              <a:t>регистър</a:t>
            </a:r>
            <a:r>
              <a:rPr lang="ru-RU" dirty="0" smtClean="0"/>
              <a:t> на </a:t>
            </a:r>
            <a:r>
              <a:rPr lang="ru-RU" dirty="0" err="1" smtClean="0"/>
              <a:t>общината</a:t>
            </a:r>
            <a:r>
              <a:rPr lang="ru-RU" dirty="0" smtClean="0"/>
              <a:t> (чл. 346, ал. 2)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 </a:t>
            </a:r>
            <a:r>
              <a:rPr lang="bg-BG" b="1" dirty="0" smtClean="0">
                <a:solidFill>
                  <a:schemeClr val="tx1"/>
                </a:solidFill>
              </a:rPr>
              <a:t>Правилник</a:t>
            </a:r>
            <a:r>
              <a:rPr lang="bg-BG" dirty="0" smtClean="0">
                <a:solidFill>
                  <a:schemeClr val="tx1"/>
                </a:solidFill>
              </a:rPr>
              <a:t> </a:t>
            </a:r>
            <a:r>
              <a:rPr lang="bg-BG" dirty="0" smtClean="0"/>
              <a:t>за</a:t>
            </a:r>
            <a:r>
              <a:rPr lang="ru-RU" dirty="0" smtClean="0"/>
              <a:t> </a:t>
            </a:r>
            <a:r>
              <a:rPr lang="ru-RU" dirty="0" err="1"/>
              <a:t>устройството</a:t>
            </a:r>
            <a:r>
              <a:rPr lang="ru-RU" dirty="0"/>
              <a:t> и </a:t>
            </a:r>
            <a:r>
              <a:rPr lang="ru-RU" dirty="0" err="1"/>
              <a:t>дейността</a:t>
            </a:r>
            <a:r>
              <a:rPr lang="ru-RU" dirty="0"/>
              <a:t> на  </a:t>
            </a:r>
            <a:r>
              <a:rPr lang="ru-RU" dirty="0" err="1" smtClean="0"/>
              <a:t>Център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подкрепа</a:t>
            </a:r>
            <a:r>
              <a:rPr lang="ru-RU" dirty="0"/>
              <a:t> за личностно развитие </a:t>
            </a:r>
            <a:r>
              <a:rPr lang="ru-RU" dirty="0" smtClean="0"/>
              <a:t> (чл. 49, ал. 8)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2368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257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Местна нормативна </a:t>
            </a:r>
            <a:r>
              <a:rPr lang="ru-RU" sz="2800" b="1" dirty="0" err="1">
                <a:latin typeface="+mn-lt"/>
              </a:rPr>
              <a:t>уредба</a:t>
            </a:r>
            <a:r>
              <a:rPr lang="ru-RU" sz="2800" b="1" dirty="0">
                <a:latin typeface="+mn-lt"/>
              </a:rPr>
              <a:t> в </a:t>
            </a:r>
            <a:r>
              <a:rPr lang="ru-RU" sz="2800" b="1" dirty="0" err="1">
                <a:latin typeface="+mn-lt"/>
              </a:rPr>
              <a:t>сферата</a:t>
            </a:r>
            <a:r>
              <a:rPr lang="ru-RU" sz="2800" b="1" dirty="0">
                <a:latin typeface="+mn-lt"/>
              </a:rPr>
              <a:t> на </a:t>
            </a:r>
            <a:r>
              <a:rPr lang="ru-RU" sz="2800" b="1" dirty="0" err="1" smtClean="0">
                <a:latin typeface="+mn-lt"/>
              </a:rPr>
              <a:t>образованието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bg-BG" sz="28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8000" y="1204686"/>
            <a:ext cx="10507871" cy="5283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600" i="1" dirty="0" smtClean="0">
                <a:solidFill>
                  <a:schemeClr val="tx1"/>
                </a:solidFill>
              </a:rPr>
              <a:t>Примерна </a:t>
            </a:r>
            <a:r>
              <a:rPr lang="ru-RU" sz="2600" i="1" dirty="0">
                <a:solidFill>
                  <a:schemeClr val="tx1"/>
                </a:solidFill>
              </a:rPr>
              <a:t>структура на </a:t>
            </a:r>
            <a:r>
              <a:rPr lang="ru-RU" sz="2600" b="1" i="1" dirty="0">
                <a:solidFill>
                  <a:schemeClr val="tx1"/>
                </a:solidFill>
              </a:rPr>
              <a:t>НАРЕДБА</a:t>
            </a:r>
            <a:r>
              <a:rPr lang="ru-RU" sz="2600" i="1" dirty="0">
                <a:solidFill>
                  <a:schemeClr val="tx1"/>
                </a:solidFill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</a:rPr>
              <a:t>за условията и реда за записване, отписване и преместване на деца  в общинските детски градини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Глава </a:t>
            </a:r>
            <a:r>
              <a:rPr lang="ru-RU" sz="2400" i="1" dirty="0" err="1"/>
              <a:t>първа</a:t>
            </a:r>
            <a:r>
              <a:rPr lang="ru-RU" sz="2400" i="1" dirty="0"/>
              <a:t>: </a:t>
            </a:r>
            <a:r>
              <a:rPr lang="ru-RU" sz="2400" dirty="0"/>
              <a:t>ОБЩИ ПОЛОЖЕНИЯ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Глава </a:t>
            </a:r>
            <a:r>
              <a:rPr lang="ru-RU" sz="2400" i="1" dirty="0"/>
              <a:t>втора</a:t>
            </a:r>
            <a:r>
              <a:rPr lang="ru-RU" sz="2400" dirty="0"/>
              <a:t>: ОРГАНИЗАЦИЯ НА ПРЕДУЧИЛИЩНОТО ОБРАЗОВАНИЕ НА ТЕРИТОРИЯТА НА ОБЩИНА ……..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Глава </a:t>
            </a:r>
            <a:r>
              <a:rPr lang="ru-RU" sz="2400" i="1" dirty="0" err="1"/>
              <a:t>трета</a:t>
            </a:r>
            <a:r>
              <a:rPr lang="ru-RU" sz="2400" i="1" dirty="0"/>
              <a:t>: </a:t>
            </a:r>
            <a:r>
              <a:rPr lang="ru-RU" sz="2400" dirty="0"/>
              <a:t>ПРАВИЛА И КРИТЕРИИ ЗА КЛАСИРАНЕ И ПРИЕМ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Глава </a:t>
            </a:r>
            <a:r>
              <a:rPr lang="ru-RU" sz="2400" i="1" dirty="0" err="1"/>
              <a:t>четвърта</a:t>
            </a:r>
            <a:r>
              <a:rPr lang="ru-RU" sz="2400" i="1" dirty="0"/>
              <a:t>: </a:t>
            </a:r>
            <a:r>
              <a:rPr lang="ru-RU" sz="2400" dirty="0"/>
              <a:t>СИСТЕМА ЗА ЕЛЕКТРОНЕН ПРИЕМ В </a:t>
            </a:r>
            <a:r>
              <a:rPr lang="ru-RU" sz="2400" dirty="0" smtClean="0"/>
              <a:t>Д</a:t>
            </a:r>
            <a:r>
              <a:rPr lang="bg-BG" sz="2400" dirty="0" smtClean="0"/>
              <a:t>Г                                                   </a:t>
            </a:r>
            <a:r>
              <a:rPr lang="ru-RU" sz="2400" dirty="0" smtClean="0"/>
              <a:t> </a:t>
            </a:r>
            <a:r>
              <a:rPr lang="ru-RU" sz="2400" dirty="0"/>
              <a:t>НА ТЕРИТОРИЯТА НА </a:t>
            </a:r>
            <a:r>
              <a:rPr lang="ru-RU" sz="2400" dirty="0" smtClean="0"/>
              <a:t>………</a:t>
            </a:r>
            <a:r>
              <a:rPr lang="ru-RU" sz="2400" i="1" dirty="0" smtClean="0"/>
              <a:t>(</a:t>
            </a:r>
            <a:r>
              <a:rPr lang="ru-RU" sz="2400" i="1" dirty="0" err="1"/>
              <a:t>ако</a:t>
            </a:r>
            <a:r>
              <a:rPr lang="ru-RU" sz="2400" i="1" dirty="0"/>
              <a:t> </a:t>
            </a:r>
            <a:r>
              <a:rPr lang="ru-RU" sz="2400" i="1" dirty="0" err="1"/>
              <a:t>има</a:t>
            </a:r>
            <a:r>
              <a:rPr lang="ru-RU" sz="2400" i="1" dirty="0"/>
              <a:t> </a:t>
            </a:r>
            <a:r>
              <a:rPr lang="ru-RU" sz="2400" i="1" dirty="0" err="1"/>
              <a:t>въведена</a:t>
            </a:r>
            <a:r>
              <a:rPr lang="ru-RU" sz="2400" i="1" dirty="0" smtClean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Глава пета: </a:t>
            </a:r>
            <a:r>
              <a:rPr lang="ru-RU" sz="2400" dirty="0"/>
              <a:t>КЛАСИРАНЕ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Глава </a:t>
            </a:r>
            <a:r>
              <a:rPr lang="ru-RU" sz="2400" i="1" dirty="0" err="1" smtClean="0"/>
              <a:t>шеста:</a:t>
            </a:r>
            <a:r>
              <a:rPr lang="ru-RU" sz="2400" dirty="0" err="1" smtClean="0"/>
              <a:t>ЗАПИСВАНЕ</a:t>
            </a:r>
            <a:r>
              <a:rPr lang="ru-RU" sz="2400" dirty="0"/>
              <a:t>, ПРИЕМ И ОТПИСВАНЕ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Глава </a:t>
            </a:r>
            <a:r>
              <a:rPr lang="ru-RU" sz="2400" i="1" dirty="0" err="1" smtClean="0"/>
              <a:t>седма</a:t>
            </a:r>
            <a:r>
              <a:rPr lang="ru-RU" sz="2400" i="1" dirty="0" smtClean="0"/>
              <a:t>: </a:t>
            </a:r>
            <a:r>
              <a:rPr lang="ru-RU" sz="2400" dirty="0" smtClean="0"/>
              <a:t>МОНИТОРИНГ И КОНТРОЛ</a:t>
            </a:r>
            <a:endParaRPr lang="ru-RU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/>
              <a:t>ПРЕХОДНИ </a:t>
            </a:r>
            <a:r>
              <a:rPr lang="ru-RU" sz="2400" dirty="0"/>
              <a:t>И ЗАКЛЮЧИТЕЛНИ </a:t>
            </a:r>
            <a:r>
              <a:rPr lang="ru-RU" sz="2400" dirty="0" smtClean="0"/>
              <a:t>РАЗПОРЕДБИ</a:t>
            </a:r>
          </a:p>
          <a:p>
            <a:pPr marL="45720" lvl="0" indent="0">
              <a:spcBef>
                <a:spcPts val="0"/>
              </a:spcBef>
              <a:buClr>
                <a:srgbClr val="549E39"/>
              </a:buClr>
              <a:buNone/>
            </a:pPr>
            <a:r>
              <a:rPr lang="bg-BG" sz="1600" b="1" i="1" dirty="0">
                <a:solidFill>
                  <a:srgbClr val="549E39"/>
                </a:solidFill>
              </a:rPr>
              <a:t>(издава се на основание чл. </a:t>
            </a:r>
            <a:r>
              <a:rPr lang="bg-BG" sz="1600" b="1" i="1" dirty="0" smtClean="0">
                <a:solidFill>
                  <a:srgbClr val="549E39"/>
                </a:solidFill>
              </a:rPr>
              <a:t>59</a:t>
            </a:r>
            <a:r>
              <a:rPr lang="bg-BG" sz="1600" b="1" i="1" dirty="0">
                <a:solidFill>
                  <a:srgbClr val="549E39"/>
                </a:solidFill>
              </a:rPr>
              <a:t>, ал. </a:t>
            </a:r>
            <a:r>
              <a:rPr lang="bg-BG" sz="1600" b="1" i="1" dirty="0" smtClean="0">
                <a:solidFill>
                  <a:srgbClr val="549E39"/>
                </a:solidFill>
              </a:rPr>
              <a:t>1 </a:t>
            </a:r>
            <a:r>
              <a:rPr lang="bg-BG" sz="1600" b="1" i="1" dirty="0">
                <a:solidFill>
                  <a:srgbClr val="549E39"/>
                </a:solidFill>
              </a:rPr>
              <a:t>от ЗПУО)</a:t>
            </a:r>
          </a:p>
          <a:p>
            <a:pPr marL="45720" indent="0">
              <a:buNone/>
            </a:pPr>
            <a:endParaRPr lang="bg-BG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41" y="3967656"/>
            <a:ext cx="4144080" cy="25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12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624115" y="1097279"/>
            <a:ext cx="4688114" cy="4374607"/>
          </a:xfrm>
        </p:spPr>
        <p:txBody>
          <a:bodyPr/>
          <a:lstStyle/>
          <a:p>
            <a:pPr marL="45720" lvl="0">
              <a:lnSpc>
                <a:spcPct val="15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i="1" dirty="0" smtClean="0">
                <a:latin typeface="+mn-lt"/>
              </a:rPr>
              <a:t>В коя наредба на МОН се регламентира приемът в  </a:t>
            </a:r>
            <a:r>
              <a:rPr lang="en-US" sz="2400" i="1" dirty="0" smtClean="0">
                <a:latin typeface="+mn-lt"/>
              </a:rPr>
              <a:t>I </a:t>
            </a:r>
            <a:r>
              <a:rPr lang="bg-BG" sz="2400" i="1" dirty="0" smtClean="0">
                <a:latin typeface="+mn-lt"/>
              </a:rPr>
              <a:t>клас?</a:t>
            </a:r>
            <a:br>
              <a:rPr lang="bg-BG" sz="2400" i="1" dirty="0" smtClean="0">
                <a:latin typeface="+mn-lt"/>
              </a:rPr>
            </a:br>
            <a:r>
              <a:rPr lang="bg-BG" sz="2400" dirty="0" smtClean="0">
                <a:latin typeface="+mn-lt"/>
              </a:rPr>
              <a:t/>
            </a:r>
            <a:br>
              <a:rPr lang="bg-BG" sz="2400" dirty="0" smtClean="0">
                <a:latin typeface="+mn-lt"/>
              </a:rPr>
            </a:br>
            <a:r>
              <a:rPr lang="bg-BG" sz="2400" i="1" dirty="0">
                <a:latin typeface="+mn-lt"/>
              </a:rPr>
              <a:t>К</a:t>
            </a:r>
            <a:r>
              <a:rPr lang="ru-RU" sz="2400" i="1" dirty="0" err="1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акъв</a:t>
            </a:r>
            <a:r>
              <a:rPr lang="ru-RU" sz="2400" i="1" dirty="0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400" i="1" dirty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документ </a:t>
            </a:r>
            <a:r>
              <a:rPr lang="ru-RU" sz="2400" i="1" dirty="0" err="1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разработват</a:t>
            </a:r>
            <a:r>
              <a:rPr lang="ru-RU" sz="2400" i="1" dirty="0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400" i="1" dirty="0" err="1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общините</a:t>
            </a:r>
            <a:r>
              <a:rPr lang="ru-RU" sz="2400" i="1" dirty="0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 за </a:t>
            </a:r>
            <a:r>
              <a:rPr lang="ru-RU" sz="2400" i="1" dirty="0" err="1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осъществяване</a:t>
            </a:r>
            <a:r>
              <a:rPr lang="ru-RU" sz="2400" i="1" dirty="0" smtClean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 на приема </a:t>
            </a:r>
            <a:r>
              <a:rPr lang="ru-RU" sz="2400" i="1" dirty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в </a:t>
            </a:r>
            <a:r>
              <a:rPr lang="en-US" sz="2400" i="1" dirty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ru-RU" sz="2400" i="1" dirty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400" i="1" dirty="0" err="1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клас</a:t>
            </a:r>
            <a:r>
              <a:rPr lang="ru-RU" sz="2400" i="1" dirty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  <a:t>?</a:t>
            </a:r>
            <a:br>
              <a:rPr lang="ru-RU" sz="2400" i="1" dirty="0">
                <a:solidFill>
                  <a:srgbClr val="549E39"/>
                </a:solidFill>
                <a:latin typeface="Times New Roman"/>
                <a:ea typeface="+mn-ea"/>
                <a:cs typeface="+mn-cs"/>
              </a:rPr>
            </a:br>
            <a:endParaRPr lang="bg-BG" sz="2400" dirty="0">
              <a:latin typeface="+mn-lt"/>
            </a:endParaRPr>
          </a:p>
        </p:txBody>
      </p:sp>
      <p:pic>
        <p:nvPicPr>
          <p:cNvPr id="10" name="Контейнер за картина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19" r="7719"/>
          <a:stretch>
            <a:fillRect/>
          </a:stretch>
        </p:blipFill>
        <p:spPr>
          <a:xfrm>
            <a:off x="5689600" y="1069847"/>
            <a:ext cx="5822695" cy="4800600"/>
          </a:xfrm>
          <a:prstGeom prst="rect">
            <a:avLst/>
          </a:prstGeom>
        </p:spPr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769257" y="2834640"/>
            <a:ext cx="4305663" cy="2880360"/>
          </a:xfrm>
        </p:spPr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91270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377371"/>
            <a:ext cx="9875520" cy="15885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Най-често </a:t>
            </a:r>
            <a:r>
              <a:rPr lang="ru-RU" sz="2800" b="1" dirty="0" err="1">
                <a:latin typeface="+mn-lt"/>
              </a:rPr>
              <a:t>допускани</a:t>
            </a:r>
            <a:r>
              <a:rPr lang="ru-RU" sz="2800" b="1" dirty="0">
                <a:latin typeface="+mn-lt"/>
              </a:rPr>
              <a:t> грешки при </a:t>
            </a:r>
            <a:r>
              <a:rPr lang="ru-RU" sz="2800" b="1" dirty="0" err="1">
                <a:latin typeface="+mn-lt"/>
              </a:rPr>
              <a:t>разработването</a:t>
            </a:r>
            <a:r>
              <a:rPr lang="ru-RU" sz="2800" b="1" dirty="0">
                <a:latin typeface="+mn-lt"/>
              </a:rPr>
              <a:t> и </a:t>
            </a:r>
            <a:r>
              <a:rPr lang="ru-RU" sz="2800" b="1" dirty="0" err="1">
                <a:latin typeface="+mn-lt"/>
              </a:rPr>
              <a:t>приемането</a:t>
            </a:r>
            <a:r>
              <a:rPr lang="ru-RU" sz="2800" b="1" dirty="0">
                <a:latin typeface="+mn-lt"/>
              </a:rPr>
              <a:t> на </a:t>
            </a:r>
            <a:r>
              <a:rPr lang="ru-RU" sz="2800" b="1" dirty="0" err="1" smtClean="0">
                <a:latin typeface="+mn-lt"/>
              </a:rPr>
              <a:t>общинските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наредби</a:t>
            </a:r>
            <a:r>
              <a:rPr lang="ru-RU" sz="2800" b="1" dirty="0" smtClean="0">
                <a:latin typeface="+mn-lt"/>
              </a:rPr>
              <a:t> за ДГ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bg-BG" sz="28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95086" y="1509486"/>
            <a:ext cx="10420786" cy="458651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Най-често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констатираните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 ВАП </a:t>
            </a:r>
            <a:r>
              <a:rPr lang="ru-RU" dirty="0" err="1" smtClean="0">
                <a:solidFill>
                  <a:schemeClr val="tx1"/>
                </a:solidFill>
              </a:rPr>
              <a:t>незаконосъобразни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положения </a:t>
            </a:r>
            <a:r>
              <a:rPr lang="ru-RU" dirty="0" err="1">
                <a:solidFill>
                  <a:schemeClr val="tx1"/>
                </a:solidFill>
              </a:rPr>
              <a:t>касаят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Поставени</a:t>
            </a:r>
            <a:r>
              <a:rPr lang="ru-RU" dirty="0" smtClean="0"/>
              <a:t> </a:t>
            </a:r>
            <a:r>
              <a:rPr lang="ru-RU" dirty="0" err="1"/>
              <a:t>изисквания</a:t>
            </a:r>
            <a:r>
              <a:rPr lang="ru-RU" dirty="0"/>
              <a:t> в противоречие с </a:t>
            </a:r>
            <a:r>
              <a:rPr lang="ru-RU" dirty="0" err="1"/>
              <a:t>основните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smtClean="0"/>
              <a:t>и                                   права</a:t>
            </a:r>
            <a:r>
              <a:rPr lang="ru-RU" dirty="0"/>
              <a:t>, </a:t>
            </a:r>
            <a:r>
              <a:rPr lang="ru-RU" dirty="0" err="1"/>
              <a:t>посочени</a:t>
            </a:r>
            <a:r>
              <a:rPr lang="ru-RU" dirty="0"/>
              <a:t> в </a:t>
            </a:r>
            <a:r>
              <a:rPr lang="ru-RU" dirty="0" smtClean="0"/>
              <a:t>чл.3</a:t>
            </a:r>
            <a:r>
              <a:rPr lang="ru-RU" dirty="0"/>
              <a:t>, </a:t>
            </a:r>
            <a:r>
              <a:rPr lang="ru-RU" dirty="0" smtClean="0"/>
              <a:t>ал.2</a:t>
            </a:r>
            <a:r>
              <a:rPr lang="ru-RU" dirty="0"/>
              <a:t>, </a:t>
            </a:r>
            <a:r>
              <a:rPr lang="ru-RU" dirty="0" smtClean="0"/>
              <a:t>т.3 </a:t>
            </a:r>
            <a:r>
              <a:rPr lang="ru-RU" dirty="0"/>
              <a:t>и </a:t>
            </a:r>
            <a:r>
              <a:rPr lang="ru-RU" dirty="0" smtClean="0"/>
              <a:t>т.4 </a:t>
            </a:r>
            <a:r>
              <a:rPr lang="ru-RU" dirty="0"/>
              <a:t>от Закона за </a:t>
            </a:r>
            <a:r>
              <a:rPr lang="ru-RU" dirty="0" err="1"/>
              <a:t>предучилищното</a:t>
            </a:r>
            <a:r>
              <a:rPr lang="ru-RU" dirty="0"/>
              <a:t> </a:t>
            </a:r>
            <a:r>
              <a:rPr lang="ru-RU" dirty="0" smtClean="0"/>
              <a:t>                           и </a:t>
            </a:r>
            <a:r>
              <a:rPr lang="ru-RU" dirty="0" err="1" smtClean="0"/>
              <a:t>училищното</a:t>
            </a:r>
            <a:r>
              <a:rPr lang="ru-RU" dirty="0" smtClean="0"/>
              <a:t> образование </a:t>
            </a:r>
            <a:r>
              <a:rPr lang="ru-RU" dirty="0"/>
              <a:t>- "за равен </a:t>
            </a:r>
            <a:r>
              <a:rPr lang="ru-RU" dirty="0" err="1"/>
              <a:t>достъп</a:t>
            </a:r>
            <a:r>
              <a:rPr lang="ru-RU" dirty="0"/>
              <a:t> до </a:t>
            </a:r>
            <a:r>
              <a:rPr lang="ru-RU" dirty="0" err="1"/>
              <a:t>качествено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образование</a:t>
            </a:r>
            <a:r>
              <a:rPr lang="ru-RU" dirty="0"/>
              <a:t>... </a:t>
            </a:r>
            <a:r>
              <a:rPr lang="ru-RU" dirty="0" err="1"/>
              <a:t>равнопоставеност</a:t>
            </a:r>
            <a:r>
              <a:rPr lang="ru-RU" dirty="0"/>
              <a:t> и </a:t>
            </a:r>
            <a:r>
              <a:rPr lang="ru-RU" dirty="0" err="1"/>
              <a:t>недопускане</a:t>
            </a:r>
            <a:r>
              <a:rPr lang="ru-RU" dirty="0"/>
              <a:t> на дискриминация".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Въведени</a:t>
            </a:r>
            <a:r>
              <a:rPr lang="ru-RU" dirty="0" smtClean="0"/>
              <a:t> </a:t>
            </a:r>
            <a:r>
              <a:rPr lang="ru-RU" dirty="0" err="1"/>
              <a:t>изисквания</a:t>
            </a:r>
            <a:r>
              <a:rPr lang="ru-RU" dirty="0"/>
              <a:t> за </a:t>
            </a:r>
            <a:r>
              <a:rPr lang="ru-RU" dirty="0" err="1"/>
              <a:t>записване</a:t>
            </a:r>
            <a:r>
              <a:rPr lang="ru-RU" dirty="0"/>
              <a:t> на </a:t>
            </a:r>
            <a:r>
              <a:rPr lang="ru-RU" dirty="0" err="1"/>
              <a:t>деца</a:t>
            </a:r>
            <a:r>
              <a:rPr lang="ru-RU" dirty="0"/>
              <a:t> в </a:t>
            </a:r>
            <a:r>
              <a:rPr lang="ru-RU" dirty="0" err="1"/>
              <a:t>общински</a:t>
            </a:r>
            <a:r>
              <a:rPr lang="ru-RU" dirty="0"/>
              <a:t> детски </a:t>
            </a:r>
            <a:r>
              <a:rPr lang="ru-RU" dirty="0" err="1"/>
              <a:t>градини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изпълнение</a:t>
            </a:r>
            <a:r>
              <a:rPr lang="ru-RU" dirty="0"/>
              <a:t> на </a:t>
            </a:r>
            <a:r>
              <a:rPr lang="ru-RU" dirty="0" err="1"/>
              <a:t>финансови</a:t>
            </a:r>
            <a:r>
              <a:rPr lang="ru-RU" dirty="0"/>
              <a:t> </a:t>
            </a:r>
            <a:r>
              <a:rPr lang="ru-RU" dirty="0" err="1"/>
              <a:t>задължения</a:t>
            </a:r>
            <a:r>
              <a:rPr lang="ru-RU" dirty="0"/>
              <a:t> на </a:t>
            </a:r>
            <a:r>
              <a:rPr lang="ru-RU" dirty="0" err="1"/>
              <a:t>родителите</a:t>
            </a:r>
            <a:r>
              <a:rPr lang="ru-RU" dirty="0"/>
              <a:t> или </a:t>
            </a:r>
            <a:r>
              <a:rPr lang="ru-RU" dirty="0" err="1"/>
              <a:t>настойниците</a:t>
            </a:r>
            <a:r>
              <a:rPr lang="ru-RU" dirty="0"/>
              <a:t> им </a:t>
            </a:r>
            <a:r>
              <a:rPr lang="ru-RU" dirty="0" smtClean="0"/>
              <a:t>– </a:t>
            </a:r>
            <a:r>
              <a:rPr lang="ru-RU" sz="2000" i="1" dirty="0" err="1" smtClean="0"/>
              <a:t>поставяне</a:t>
            </a:r>
            <a:r>
              <a:rPr lang="ru-RU" sz="2000" i="1" dirty="0" smtClean="0"/>
              <a:t> на  </a:t>
            </a:r>
            <a:r>
              <a:rPr lang="ru-RU" sz="2000" i="1" dirty="0" err="1" smtClean="0"/>
              <a:t>изискване</a:t>
            </a:r>
            <a:r>
              <a:rPr lang="ru-RU" sz="2000" i="1" dirty="0" smtClean="0"/>
              <a:t> </a:t>
            </a:r>
            <a:r>
              <a:rPr lang="ru-RU" sz="2000" i="1" dirty="0"/>
              <a:t>за </a:t>
            </a:r>
            <a:r>
              <a:rPr lang="ru-RU" sz="2000" i="1" dirty="0" err="1"/>
              <a:t>представяне</a:t>
            </a:r>
            <a:r>
              <a:rPr lang="ru-RU" sz="2000" i="1" dirty="0"/>
              <a:t> </a:t>
            </a:r>
            <a:r>
              <a:rPr lang="ru-RU" sz="2000" i="1" dirty="0" err="1"/>
              <a:t>служебна</a:t>
            </a:r>
            <a:r>
              <a:rPr lang="ru-RU" sz="2000" i="1" dirty="0"/>
              <a:t> </a:t>
            </a:r>
            <a:r>
              <a:rPr lang="ru-RU" sz="2000" i="1" dirty="0" err="1"/>
              <a:t>бележка</a:t>
            </a:r>
            <a:r>
              <a:rPr lang="ru-RU" sz="2000" i="1" dirty="0"/>
              <a:t> от </a:t>
            </a:r>
            <a:r>
              <a:rPr lang="ru-RU" sz="2000" i="1" dirty="0" err="1"/>
              <a:t>общината</a:t>
            </a:r>
            <a:r>
              <a:rPr lang="ru-RU" sz="2000" i="1" dirty="0"/>
              <a:t>, че </a:t>
            </a:r>
            <a:r>
              <a:rPr lang="ru-RU" sz="2000" i="1" dirty="0" err="1"/>
              <a:t>родителите</a:t>
            </a:r>
            <a:r>
              <a:rPr lang="ru-RU" sz="2000" i="1" dirty="0"/>
              <a:t> </a:t>
            </a:r>
            <a:r>
              <a:rPr lang="ru-RU" sz="2000" i="1" dirty="0" err="1"/>
              <a:t>нямат</a:t>
            </a:r>
            <a:r>
              <a:rPr lang="ru-RU" sz="2000" i="1" dirty="0"/>
              <a:t> </a:t>
            </a:r>
            <a:r>
              <a:rPr lang="ru-RU" sz="2000" i="1" dirty="0" err="1" smtClean="0"/>
              <a:t>финансови</a:t>
            </a:r>
            <a:r>
              <a:rPr lang="ru-RU" sz="2000" i="1" dirty="0" smtClean="0"/>
              <a:t> </a:t>
            </a:r>
            <a:r>
              <a:rPr lang="ru-RU" sz="2000" i="1" dirty="0" err="1"/>
              <a:t>задължения</a:t>
            </a:r>
            <a:r>
              <a:rPr lang="ru-RU" sz="2000" i="1" dirty="0"/>
              <a:t> </a:t>
            </a:r>
            <a:r>
              <a:rPr lang="ru-RU" sz="2000" i="1" dirty="0" err="1"/>
              <a:t>към</a:t>
            </a:r>
            <a:r>
              <a:rPr lang="ru-RU" sz="2000" i="1" dirty="0"/>
              <a:t> </a:t>
            </a:r>
            <a:r>
              <a:rPr lang="ru-RU" sz="2000" i="1" dirty="0" err="1"/>
              <a:t>нея</a:t>
            </a:r>
            <a:r>
              <a:rPr lang="ru-RU" sz="2000" i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Предоставяне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предимство</a:t>
            </a:r>
            <a:r>
              <a:rPr lang="ru-RU" dirty="0"/>
              <a:t> на </a:t>
            </a:r>
            <a:r>
              <a:rPr lang="ru-RU" dirty="0" err="1"/>
              <a:t>деца</a:t>
            </a:r>
            <a:r>
              <a:rPr lang="ru-RU" dirty="0"/>
              <a:t>, </a:t>
            </a:r>
            <a:r>
              <a:rPr lang="ru-RU" dirty="0" err="1"/>
              <a:t>чиито</a:t>
            </a:r>
            <a:r>
              <a:rPr lang="ru-RU" dirty="0"/>
              <a:t> родители </a:t>
            </a:r>
            <a:r>
              <a:rPr lang="ru-RU" dirty="0" err="1"/>
              <a:t>упражняват</a:t>
            </a:r>
            <a:r>
              <a:rPr lang="ru-RU" dirty="0"/>
              <a:t> дадено занятие или служба,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ограничава</a:t>
            </a:r>
            <a:r>
              <a:rPr lang="ru-RU" dirty="0"/>
              <a:t> или </a:t>
            </a:r>
            <a:r>
              <a:rPr lang="ru-RU" dirty="0" err="1"/>
              <a:t>дискриминира</a:t>
            </a:r>
            <a:r>
              <a:rPr lang="ru-RU" dirty="0"/>
              <a:t> </a:t>
            </a:r>
            <a:r>
              <a:rPr lang="ru-RU" dirty="0" err="1"/>
              <a:t>останалите</a:t>
            </a:r>
            <a:r>
              <a:rPr lang="ru-RU" dirty="0"/>
              <a:t> </a:t>
            </a:r>
            <a:r>
              <a:rPr lang="ru-RU" dirty="0" err="1"/>
              <a:t>деца</a:t>
            </a:r>
            <a:r>
              <a:rPr lang="ru-RU" dirty="0"/>
              <a:t> в </a:t>
            </a:r>
            <a:r>
              <a:rPr lang="ru-RU" dirty="0" err="1"/>
              <a:t>класирането</a:t>
            </a:r>
            <a:r>
              <a:rPr lang="ru-RU" dirty="0"/>
              <a:t> им за прием в </a:t>
            </a:r>
            <a:r>
              <a:rPr lang="ru-RU" dirty="0" err="1"/>
              <a:t>детска</a:t>
            </a:r>
            <a:r>
              <a:rPr lang="ru-RU" dirty="0"/>
              <a:t> </a:t>
            </a:r>
            <a:r>
              <a:rPr lang="ru-RU" dirty="0" smtClean="0"/>
              <a:t>градина/училище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 </a:t>
            </a: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общини</a:t>
            </a:r>
            <a:r>
              <a:rPr lang="ru-RU" dirty="0"/>
              <a:t> </a:t>
            </a:r>
            <a:r>
              <a:rPr lang="ru-RU" dirty="0" err="1"/>
              <a:t>изобщо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приети</a:t>
            </a:r>
            <a:r>
              <a:rPr lang="ru-RU" dirty="0"/>
              <a:t> </a:t>
            </a:r>
            <a:r>
              <a:rPr lang="ru-RU" dirty="0" err="1"/>
              <a:t>наредби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да </a:t>
            </a:r>
            <a:r>
              <a:rPr lang="ru-RU" dirty="0" err="1"/>
              <a:t>нормират</a:t>
            </a:r>
            <a:r>
              <a:rPr lang="ru-RU" dirty="0"/>
              <a:t> </a:t>
            </a:r>
            <a:r>
              <a:rPr lang="ru-RU" dirty="0" err="1"/>
              <a:t>процедурата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прием.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3" y="1378857"/>
            <a:ext cx="2249714" cy="18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82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143000" y="1451429"/>
            <a:ext cx="3931920" cy="33382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z="2400" i="1" dirty="0" smtClean="0">
                <a:latin typeface="+mn-lt"/>
              </a:rPr>
              <a:t>Какви документи за подкрепа на личностно развитие на децата  и учениците разработват и приемат общините?</a:t>
            </a:r>
            <a:endParaRPr lang="bg-BG" sz="2400" i="1" dirty="0">
              <a:latin typeface="+mn-lt"/>
            </a:endParaRPr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629" y="1451429"/>
            <a:ext cx="4339771" cy="4400731"/>
          </a:xfrm>
          <a:prstGeom prst="rect">
            <a:avLst/>
          </a:prstGeom>
        </p:spPr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4532086" cy="3017520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xmlns="" val="349286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49E39"/>
                </a:solidFill>
                <a:latin typeface="Times New Roman"/>
              </a:rPr>
              <a:t>Местна нормативна </a:t>
            </a:r>
            <a:r>
              <a:rPr lang="ru-RU" sz="2800" b="1" dirty="0" err="1">
                <a:solidFill>
                  <a:srgbClr val="549E39"/>
                </a:solidFill>
                <a:latin typeface="Times New Roman"/>
              </a:rPr>
              <a:t>уредба</a:t>
            </a:r>
            <a:r>
              <a:rPr lang="ru-RU" sz="2800" b="1" dirty="0">
                <a:solidFill>
                  <a:srgbClr val="549E39"/>
                </a:solidFill>
                <a:latin typeface="Times New Roman"/>
              </a:rPr>
              <a:t> в </a:t>
            </a:r>
            <a:r>
              <a:rPr lang="ru-RU" sz="2800" b="1" dirty="0" err="1">
                <a:solidFill>
                  <a:srgbClr val="549E39"/>
                </a:solidFill>
                <a:latin typeface="Times New Roman"/>
              </a:rPr>
              <a:t>сферата</a:t>
            </a:r>
            <a:r>
              <a:rPr lang="ru-RU" sz="2800" b="1" dirty="0">
                <a:solidFill>
                  <a:srgbClr val="549E39"/>
                </a:solidFill>
                <a:latin typeface="Times New Roman"/>
              </a:rPr>
              <a:t> на </a:t>
            </a:r>
            <a:r>
              <a:rPr lang="ru-RU" sz="2800" b="1" dirty="0" err="1">
                <a:solidFill>
                  <a:srgbClr val="549E39"/>
                </a:solidFill>
                <a:latin typeface="Times New Roman"/>
              </a:rPr>
              <a:t>образованието</a:t>
            </a:r>
            <a:endParaRPr lang="bg-BG" sz="28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11200" y="1669143"/>
            <a:ext cx="10624457" cy="442685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g-BG" sz="2400" i="1" dirty="0" smtClean="0">
                <a:solidFill>
                  <a:schemeClr val="tx1"/>
                </a:solidFill>
              </a:rPr>
              <a:t>Примерна структура на </a:t>
            </a:r>
            <a:r>
              <a:rPr lang="bg-BG" sz="2400" b="1" i="1" dirty="0" smtClean="0">
                <a:solidFill>
                  <a:schemeClr val="tx1"/>
                </a:solidFill>
              </a:rPr>
              <a:t>ПРАВИЛНИК</a:t>
            </a:r>
            <a:r>
              <a:rPr lang="bg-BG" sz="2400" i="1" dirty="0" smtClean="0">
                <a:solidFill>
                  <a:schemeClr val="tx1"/>
                </a:solidFill>
              </a:rPr>
              <a:t> за устройството и дейността на               Център за подкрепа за личностно развитие (ЦПЛР)</a:t>
            </a:r>
          </a:p>
          <a:p>
            <a:pPr marL="45720" lvl="0" indent="0">
              <a:lnSpc>
                <a:spcPct val="110000"/>
              </a:lnSpc>
              <a:buClr>
                <a:srgbClr val="549E39"/>
              </a:buClr>
              <a:buNone/>
            </a:pPr>
            <a:r>
              <a:rPr lang="ru-RU" sz="2000" i="1" dirty="0" smtClean="0">
                <a:solidFill>
                  <a:srgbClr val="549E39"/>
                </a:solidFill>
              </a:rPr>
              <a:t>Раздел </a:t>
            </a:r>
            <a:r>
              <a:rPr lang="en-US" sz="2000" i="1" dirty="0" smtClean="0">
                <a:solidFill>
                  <a:srgbClr val="549E39"/>
                </a:solidFill>
              </a:rPr>
              <a:t>I</a:t>
            </a:r>
            <a:r>
              <a:rPr lang="ru-RU" sz="2000" i="1" dirty="0" smtClean="0">
                <a:solidFill>
                  <a:srgbClr val="549E39"/>
                </a:solidFill>
              </a:rPr>
              <a:t>: </a:t>
            </a:r>
            <a:r>
              <a:rPr lang="ru-RU" sz="2000" dirty="0">
                <a:solidFill>
                  <a:srgbClr val="549E39"/>
                </a:solidFill>
              </a:rPr>
              <a:t>ОБЩИ </a:t>
            </a:r>
            <a:r>
              <a:rPr lang="ru-RU" sz="2000" dirty="0" smtClean="0">
                <a:solidFill>
                  <a:srgbClr val="549E39"/>
                </a:solidFill>
              </a:rPr>
              <a:t>ПОЛОЖЕНИЯ</a:t>
            </a:r>
            <a:endParaRPr lang="en-US" sz="2000" dirty="0" smtClean="0">
              <a:solidFill>
                <a:srgbClr val="549E39"/>
              </a:solidFill>
            </a:endParaRPr>
          </a:p>
          <a:p>
            <a:pPr marL="45720" lvl="0" indent="0">
              <a:lnSpc>
                <a:spcPct val="110000"/>
              </a:lnSpc>
              <a:buClr>
                <a:srgbClr val="549E39"/>
              </a:buClr>
              <a:buNone/>
            </a:pPr>
            <a:r>
              <a:rPr lang="ru-RU" sz="2000" i="1" dirty="0">
                <a:solidFill>
                  <a:srgbClr val="549E39"/>
                </a:solidFill>
              </a:rPr>
              <a:t>Раздел</a:t>
            </a:r>
            <a:r>
              <a:rPr lang="en-US" sz="2000" dirty="0" smtClean="0">
                <a:solidFill>
                  <a:srgbClr val="549E39"/>
                </a:solidFill>
              </a:rPr>
              <a:t>  </a:t>
            </a:r>
            <a:r>
              <a:rPr lang="en-US" sz="2000" i="1" dirty="0" smtClean="0">
                <a:solidFill>
                  <a:srgbClr val="549E39"/>
                </a:solidFill>
              </a:rPr>
              <a:t>II</a:t>
            </a:r>
            <a:r>
              <a:rPr lang="bg-BG" sz="2000" i="1" dirty="0" smtClean="0">
                <a:solidFill>
                  <a:srgbClr val="549E39"/>
                </a:solidFill>
              </a:rPr>
              <a:t>: </a:t>
            </a:r>
            <a:r>
              <a:rPr lang="bg-BG" sz="2000" dirty="0" smtClean="0">
                <a:solidFill>
                  <a:srgbClr val="549E39"/>
                </a:solidFill>
              </a:rPr>
              <a:t>ФУНКЦИИ И ДЕЙНОСТИ НА ЦПЛР</a:t>
            </a:r>
            <a:endParaRPr lang="en-US" sz="2000" i="1" dirty="0" smtClean="0">
              <a:solidFill>
                <a:srgbClr val="549E39"/>
              </a:solidFill>
            </a:endParaRPr>
          </a:p>
          <a:p>
            <a:pPr marL="45720" lvl="0" indent="0">
              <a:lnSpc>
                <a:spcPct val="110000"/>
              </a:lnSpc>
              <a:buClr>
                <a:srgbClr val="549E39"/>
              </a:buClr>
              <a:buNone/>
            </a:pPr>
            <a:r>
              <a:rPr lang="ru-RU" sz="2000" i="1" dirty="0">
                <a:solidFill>
                  <a:srgbClr val="549E39"/>
                </a:solidFill>
              </a:rPr>
              <a:t>Раздел</a:t>
            </a:r>
            <a:r>
              <a:rPr lang="en-US" sz="2000" i="1" dirty="0" smtClean="0">
                <a:solidFill>
                  <a:srgbClr val="549E39"/>
                </a:solidFill>
              </a:rPr>
              <a:t>  III</a:t>
            </a:r>
            <a:r>
              <a:rPr lang="bg-BG" sz="2000" i="1" dirty="0" smtClean="0">
                <a:solidFill>
                  <a:srgbClr val="549E39"/>
                </a:solidFill>
              </a:rPr>
              <a:t>: </a:t>
            </a:r>
            <a:r>
              <a:rPr lang="bg-BG" sz="2000" dirty="0" smtClean="0">
                <a:solidFill>
                  <a:srgbClr val="549E39"/>
                </a:solidFill>
              </a:rPr>
              <a:t>ОРГАНИЗАЦИЯ НА ДЕЙНОСТИТЕ В ЦПЛР</a:t>
            </a:r>
            <a:endParaRPr lang="en-US" sz="2000" i="1" dirty="0" smtClean="0">
              <a:solidFill>
                <a:srgbClr val="549E39"/>
              </a:solidFill>
            </a:endParaRPr>
          </a:p>
          <a:p>
            <a:pPr marL="45720" lvl="0" indent="0">
              <a:lnSpc>
                <a:spcPct val="110000"/>
              </a:lnSpc>
              <a:buClr>
                <a:srgbClr val="549E39"/>
              </a:buClr>
              <a:buNone/>
            </a:pPr>
            <a:r>
              <a:rPr lang="ru-RU" sz="2000" i="1" dirty="0" smtClean="0">
                <a:solidFill>
                  <a:srgbClr val="549E39"/>
                </a:solidFill>
              </a:rPr>
              <a:t>Раздел </a:t>
            </a:r>
            <a:r>
              <a:rPr lang="en-US" sz="2000" i="1" dirty="0" smtClean="0">
                <a:solidFill>
                  <a:srgbClr val="549E39"/>
                </a:solidFill>
              </a:rPr>
              <a:t>IV</a:t>
            </a:r>
            <a:r>
              <a:rPr lang="bg-BG" sz="2000" i="1" dirty="0" smtClean="0">
                <a:solidFill>
                  <a:srgbClr val="549E39"/>
                </a:solidFill>
              </a:rPr>
              <a:t>: </a:t>
            </a:r>
            <a:r>
              <a:rPr lang="bg-BG" sz="2000" dirty="0" smtClean="0">
                <a:solidFill>
                  <a:srgbClr val="549E39"/>
                </a:solidFill>
              </a:rPr>
              <a:t>УПРАВЛЕНИЕ И СТРУКТУРА НА ЦПЛР</a:t>
            </a:r>
            <a:endParaRPr lang="en-US" sz="2000" i="1" dirty="0" smtClean="0">
              <a:solidFill>
                <a:srgbClr val="549E39"/>
              </a:solidFill>
            </a:endParaRPr>
          </a:p>
          <a:p>
            <a:pPr marL="45720" lvl="0" indent="0">
              <a:lnSpc>
                <a:spcPct val="110000"/>
              </a:lnSpc>
              <a:buClr>
                <a:srgbClr val="549E39"/>
              </a:buClr>
              <a:buNone/>
            </a:pPr>
            <a:r>
              <a:rPr lang="ru-RU" sz="2000" i="1" dirty="0">
                <a:solidFill>
                  <a:srgbClr val="549E39"/>
                </a:solidFill>
              </a:rPr>
              <a:t>Раздел</a:t>
            </a:r>
            <a:r>
              <a:rPr lang="en-US" sz="2000" dirty="0" smtClean="0">
                <a:solidFill>
                  <a:srgbClr val="549E39"/>
                </a:solidFill>
              </a:rPr>
              <a:t> </a:t>
            </a:r>
            <a:r>
              <a:rPr lang="en-US" sz="2000" i="1" dirty="0" smtClean="0">
                <a:solidFill>
                  <a:srgbClr val="549E39"/>
                </a:solidFill>
              </a:rPr>
              <a:t>V</a:t>
            </a:r>
            <a:r>
              <a:rPr lang="bg-BG" sz="2000" i="1" dirty="0" smtClean="0">
                <a:solidFill>
                  <a:srgbClr val="549E39"/>
                </a:solidFill>
              </a:rPr>
              <a:t>: </a:t>
            </a:r>
            <a:r>
              <a:rPr lang="bg-BG" sz="2000" dirty="0" smtClean="0">
                <a:solidFill>
                  <a:srgbClr val="549E39"/>
                </a:solidFill>
              </a:rPr>
              <a:t>ИМУЩЕСТВО И ИЗТОЧНИЦИ ЗА ФИНАНСИРАНЕ НА ЦПЛР</a:t>
            </a:r>
            <a:endParaRPr lang="ru-RU" sz="2000" i="1" dirty="0">
              <a:solidFill>
                <a:srgbClr val="549E39"/>
              </a:solidFill>
            </a:endParaRPr>
          </a:p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r>
              <a:rPr lang="bg-BG" sz="2400" i="1" dirty="0" smtClean="0"/>
              <a:t> </a:t>
            </a:r>
            <a:r>
              <a:rPr lang="ru-RU" sz="2000" dirty="0" smtClean="0">
                <a:solidFill>
                  <a:srgbClr val="549E39"/>
                </a:solidFill>
              </a:rPr>
              <a:t>ПРЕХОДНИ И ЗАКЛЮЧИТЕЛНИ РАЗПОРЕДБИ </a:t>
            </a:r>
          </a:p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r>
              <a:rPr lang="bg-BG" sz="1800" b="1" i="1" dirty="0" smtClean="0"/>
              <a:t>      (издава се на основание чл. 49, ал. 8 от ЗПУО)</a:t>
            </a:r>
            <a:endParaRPr lang="bg-BG" sz="1800" b="1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973" y="2429302"/>
            <a:ext cx="3370997" cy="2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65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70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700" b="1" dirty="0" smtClean="0">
                <a:latin typeface="+mn-lt"/>
              </a:rPr>
              <a:t>АНАЛИЗ на </a:t>
            </a:r>
            <a:r>
              <a:rPr lang="ru-RU" sz="2700" b="1" dirty="0" err="1">
                <a:latin typeface="+mn-lt"/>
              </a:rPr>
              <a:t>потребностите</a:t>
            </a:r>
            <a:r>
              <a:rPr lang="ru-RU" sz="2700" b="1" dirty="0">
                <a:latin typeface="+mn-lt"/>
              </a:rPr>
              <a:t> от </a:t>
            </a:r>
            <a:r>
              <a:rPr lang="ru-RU" sz="2700" b="1" dirty="0" err="1">
                <a:latin typeface="+mn-lt"/>
              </a:rPr>
              <a:t>подкрепа</a:t>
            </a:r>
            <a:r>
              <a:rPr lang="ru-RU" sz="2700" b="1" dirty="0">
                <a:latin typeface="+mn-lt"/>
              </a:rPr>
              <a:t> за </a:t>
            </a:r>
            <a:r>
              <a:rPr lang="ru-RU" sz="2700" b="1" dirty="0" smtClean="0">
                <a:latin typeface="+mn-lt"/>
              </a:rPr>
              <a:t/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личностно </a:t>
            </a:r>
            <a:r>
              <a:rPr lang="ru-RU" sz="2700" b="1" dirty="0">
                <a:latin typeface="+mn-lt"/>
              </a:rPr>
              <a:t>развитие </a:t>
            </a:r>
            <a:r>
              <a:rPr lang="ru-RU" sz="2700" b="1" dirty="0" smtClean="0">
                <a:latin typeface="+mn-lt"/>
              </a:rPr>
              <a:t> на </a:t>
            </a:r>
            <a:r>
              <a:rPr lang="ru-RU" sz="2700" b="1" dirty="0" err="1">
                <a:latin typeface="+mn-lt"/>
              </a:rPr>
              <a:t>децата</a:t>
            </a:r>
            <a:r>
              <a:rPr lang="ru-RU" sz="2700" b="1" dirty="0">
                <a:latin typeface="+mn-lt"/>
              </a:rPr>
              <a:t> и </a:t>
            </a:r>
            <a:r>
              <a:rPr lang="ru-RU" sz="2700" b="1" dirty="0" err="1" smtClean="0">
                <a:latin typeface="+mn-lt"/>
              </a:rPr>
              <a:t>учениците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i="1" dirty="0" smtClean="0">
                <a:solidFill>
                  <a:srgbClr val="000000"/>
                </a:solidFill>
                <a:latin typeface="+mn-lt"/>
              </a:rPr>
              <a:t>Примерно </a:t>
            </a:r>
            <a:r>
              <a:rPr lang="ru-RU" sz="2800" i="1" dirty="0" err="1" smtClean="0">
                <a:solidFill>
                  <a:srgbClr val="000000"/>
                </a:solidFill>
                <a:latin typeface="+mn-lt"/>
              </a:rPr>
              <a:t>съдържание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bg-BG" sz="28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75771" y="1074057"/>
            <a:ext cx="11567886" cy="624114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b="1" dirty="0" smtClean="0"/>
              <a:t>1. </a:t>
            </a:r>
            <a:r>
              <a:rPr lang="ru-RU" sz="7600" b="1" dirty="0" err="1" smtClean="0"/>
              <a:t>Въведение</a:t>
            </a:r>
            <a:endParaRPr lang="ru-RU" sz="7600" b="1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b="1" dirty="0" smtClean="0"/>
              <a:t>2</a:t>
            </a:r>
            <a:r>
              <a:rPr lang="ru-RU" sz="7600" b="1" dirty="0"/>
              <a:t>. </a:t>
            </a:r>
            <a:r>
              <a:rPr lang="ru-RU" sz="7600" b="1" dirty="0" err="1"/>
              <a:t>Състояние</a:t>
            </a:r>
            <a:r>
              <a:rPr lang="ru-RU" sz="7600" b="1" dirty="0"/>
              <a:t> и </a:t>
            </a:r>
            <a:r>
              <a:rPr lang="ru-RU" sz="7600" b="1" dirty="0" err="1" smtClean="0"/>
              <a:t>предизвикателства</a:t>
            </a:r>
            <a:endParaRPr lang="ru-RU" sz="7600" b="1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 smtClean="0"/>
              <a:t>2.1.Обща </a:t>
            </a:r>
            <a:r>
              <a:rPr lang="ru-RU" sz="7600" dirty="0"/>
              <a:t>картина на </a:t>
            </a:r>
            <a:r>
              <a:rPr lang="ru-RU" sz="7600" dirty="0" err="1"/>
              <a:t>образователната</a:t>
            </a:r>
            <a:r>
              <a:rPr lang="ru-RU" sz="7600" dirty="0"/>
              <a:t> </a:t>
            </a:r>
            <a:r>
              <a:rPr lang="ru-RU" sz="7600" dirty="0" smtClean="0"/>
              <a:t>система - </a:t>
            </a:r>
            <a:r>
              <a:rPr lang="ru-RU" sz="7600" dirty="0" err="1"/>
              <a:t>д</a:t>
            </a:r>
            <a:r>
              <a:rPr lang="ru-RU" sz="7600" dirty="0" err="1" smtClean="0"/>
              <a:t>емографско</a:t>
            </a:r>
            <a:r>
              <a:rPr lang="ru-RU" sz="7600" dirty="0" smtClean="0"/>
              <a:t> </a:t>
            </a:r>
            <a:r>
              <a:rPr lang="ru-RU" sz="7600" dirty="0" err="1" smtClean="0"/>
              <a:t>състояние</a:t>
            </a:r>
            <a:r>
              <a:rPr lang="ru-RU" sz="7600" dirty="0" smtClean="0"/>
              <a:t>; детски </a:t>
            </a:r>
            <a:r>
              <a:rPr lang="ru-RU" sz="7600" dirty="0" err="1" smtClean="0"/>
              <a:t>градини</a:t>
            </a:r>
            <a:r>
              <a:rPr lang="ru-RU" sz="7600" dirty="0" smtClean="0"/>
              <a:t>; училища; ЦПЛР</a:t>
            </a:r>
            <a:endParaRPr lang="ru-RU" sz="76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/>
              <a:t>2.2. </a:t>
            </a:r>
            <a:r>
              <a:rPr lang="ru-RU" sz="7600" dirty="0" err="1"/>
              <a:t>Предизвикателствата</a:t>
            </a:r>
            <a:r>
              <a:rPr lang="ru-RU" sz="7600" dirty="0"/>
              <a:t> пред </a:t>
            </a:r>
            <a:r>
              <a:rPr lang="ru-RU" sz="7600" dirty="0" err="1"/>
              <a:t>общата</a:t>
            </a:r>
            <a:r>
              <a:rPr lang="ru-RU" sz="7600" dirty="0"/>
              <a:t> </a:t>
            </a:r>
            <a:r>
              <a:rPr lang="ru-RU" sz="7600" dirty="0" err="1"/>
              <a:t>подкрепа</a:t>
            </a:r>
            <a:r>
              <a:rPr lang="ru-RU" sz="7600" dirty="0"/>
              <a:t> за личностно развитие;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/>
              <a:t>2.3. </a:t>
            </a:r>
            <a:r>
              <a:rPr lang="ru-RU" sz="7600" dirty="0" err="1"/>
              <a:t>Предизвикателствата</a:t>
            </a:r>
            <a:r>
              <a:rPr lang="ru-RU" sz="7600" dirty="0"/>
              <a:t> пред </a:t>
            </a:r>
            <a:r>
              <a:rPr lang="ru-RU" sz="7600" dirty="0" err="1"/>
              <a:t>допълнителната</a:t>
            </a:r>
            <a:r>
              <a:rPr lang="ru-RU" sz="7600" dirty="0"/>
              <a:t>  </a:t>
            </a:r>
            <a:r>
              <a:rPr lang="ru-RU" sz="7600" dirty="0" err="1"/>
              <a:t>подкрепа</a:t>
            </a:r>
            <a:r>
              <a:rPr lang="ru-RU" sz="7600" dirty="0"/>
              <a:t> </a:t>
            </a:r>
            <a:r>
              <a:rPr lang="ru-RU" sz="7600" dirty="0" smtClean="0"/>
              <a:t> </a:t>
            </a:r>
            <a:r>
              <a:rPr lang="ru-RU" sz="7600" dirty="0"/>
              <a:t>/чл. 187 на ЗПУО/;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b="1" dirty="0"/>
              <a:t>3. Анализ на </a:t>
            </a:r>
            <a:r>
              <a:rPr lang="ru-RU" sz="7600" b="1" dirty="0" err="1"/>
              <a:t>потребностите</a:t>
            </a:r>
            <a:r>
              <a:rPr lang="ru-RU" sz="7600" b="1" dirty="0"/>
              <a:t> </a:t>
            </a:r>
            <a:r>
              <a:rPr lang="ru-RU" sz="7600" dirty="0"/>
              <a:t>от </a:t>
            </a:r>
            <a:r>
              <a:rPr lang="ru-RU" sz="7600" dirty="0" err="1"/>
              <a:t>подкрепа</a:t>
            </a:r>
            <a:r>
              <a:rPr lang="ru-RU" sz="7600" dirty="0"/>
              <a:t> за личностно развитие, </a:t>
            </a:r>
            <a:r>
              <a:rPr lang="ru-RU" sz="7600" dirty="0" err="1"/>
              <a:t>осъществявана</a:t>
            </a:r>
            <a:r>
              <a:rPr lang="ru-RU" sz="7600" dirty="0"/>
              <a:t> в </a:t>
            </a:r>
            <a:r>
              <a:rPr lang="ru-RU" sz="7600" dirty="0" smtClean="0"/>
              <a:t>ЦПЛР;</a:t>
            </a:r>
            <a:endParaRPr lang="ru-RU" sz="76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 smtClean="0"/>
              <a:t>3.1. </a:t>
            </a:r>
            <a:r>
              <a:rPr lang="ru-RU" sz="7600" dirty="0" err="1" smtClean="0"/>
              <a:t>Деца</a:t>
            </a:r>
            <a:r>
              <a:rPr lang="ru-RU" sz="7600" dirty="0" smtClean="0"/>
              <a:t> </a:t>
            </a:r>
            <a:r>
              <a:rPr lang="ru-RU" sz="7600" dirty="0"/>
              <a:t>и </a:t>
            </a:r>
            <a:r>
              <a:rPr lang="ru-RU" sz="7600" dirty="0" err="1" smtClean="0"/>
              <a:t>ученици</a:t>
            </a:r>
            <a:r>
              <a:rPr lang="ru-RU" sz="7600" dirty="0" smtClean="0"/>
              <a:t> – с </a:t>
            </a:r>
            <a:r>
              <a:rPr lang="ru-RU" sz="7600" dirty="0" err="1" smtClean="0"/>
              <a:t>изявени</a:t>
            </a:r>
            <a:r>
              <a:rPr lang="ru-RU" sz="7600" dirty="0" smtClean="0"/>
              <a:t> </a:t>
            </a:r>
            <a:r>
              <a:rPr lang="ru-RU" sz="7600" dirty="0" err="1" smtClean="0"/>
              <a:t>дарби</a:t>
            </a:r>
            <a:r>
              <a:rPr lang="ru-RU" sz="7600" dirty="0" smtClean="0"/>
              <a:t>; със СОП; в </a:t>
            </a:r>
            <a:r>
              <a:rPr lang="ru-RU" sz="7600" dirty="0"/>
              <a:t>риск от </a:t>
            </a:r>
            <a:r>
              <a:rPr lang="ru-RU" sz="7600" dirty="0" smtClean="0"/>
              <a:t>соц. </a:t>
            </a:r>
            <a:r>
              <a:rPr lang="ru-RU" sz="7600" dirty="0" err="1"/>
              <a:t>изключване</a:t>
            </a:r>
            <a:r>
              <a:rPr lang="ru-RU" sz="7600" dirty="0" smtClean="0"/>
              <a:t>; /по </a:t>
            </a:r>
            <a:r>
              <a:rPr lang="ru-RU" sz="7600" dirty="0" err="1"/>
              <a:t>данни</a:t>
            </a:r>
            <a:r>
              <a:rPr lang="ru-RU" sz="7600" dirty="0"/>
              <a:t> на </a:t>
            </a:r>
            <a:r>
              <a:rPr lang="ru-RU" sz="7600" dirty="0" smtClean="0"/>
              <a:t>ДГ, училища </a:t>
            </a:r>
            <a:r>
              <a:rPr lang="ru-RU" sz="7600" dirty="0"/>
              <a:t>и </a:t>
            </a:r>
            <a:r>
              <a:rPr lang="ru-RU" sz="7600" dirty="0" smtClean="0"/>
              <a:t>ОЗД/;</a:t>
            </a:r>
            <a:endParaRPr lang="ru-RU" sz="76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/>
              <a:t>3.2. </a:t>
            </a:r>
            <a:r>
              <a:rPr lang="ru-RU" sz="7600" dirty="0" err="1"/>
              <a:t>Кадрови</a:t>
            </a:r>
            <a:r>
              <a:rPr lang="ru-RU" sz="7600" dirty="0"/>
              <a:t> </a:t>
            </a:r>
            <a:r>
              <a:rPr lang="ru-RU" sz="7600" dirty="0" err="1"/>
              <a:t>ресурси</a:t>
            </a:r>
            <a:r>
              <a:rPr lang="ru-RU" sz="7600" dirty="0"/>
              <a:t>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/>
              <a:t>3.3. </a:t>
            </a:r>
            <a:r>
              <a:rPr lang="ru-RU" sz="7600" dirty="0" err="1"/>
              <a:t>Учебно</a:t>
            </a:r>
            <a:r>
              <a:rPr lang="ru-RU" sz="7600" dirty="0"/>
              <a:t> </a:t>
            </a:r>
            <a:r>
              <a:rPr lang="ru-RU" sz="7600" dirty="0" err="1"/>
              <a:t>техническа</a:t>
            </a:r>
            <a:r>
              <a:rPr lang="ru-RU" sz="7600" dirty="0"/>
              <a:t> и </a:t>
            </a:r>
            <a:r>
              <a:rPr lang="ru-RU" sz="7600" dirty="0" err="1"/>
              <a:t>материална</a:t>
            </a:r>
            <a:r>
              <a:rPr lang="ru-RU" sz="7600" dirty="0"/>
              <a:t> база.  </a:t>
            </a:r>
            <a:r>
              <a:rPr lang="ru-RU" sz="7600" dirty="0" err="1"/>
              <a:t>Състояние</a:t>
            </a:r>
            <a:r>
              <a:rPr lang="ru-RU" sz="7600" dirty="0"/>
              <a:t> на </a:t>
            </a:r>
            <a:r>
              <a:rPr lang="ru-RU" sz="7600" dirty="0" err="1"/>
              <a:t>сградния</a:t>
            </a:r>
            <a:r>
              <a:rPr lang="ru-RU" sz="7600" dirty="0"/>
              <a:t> фонд;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/>
              <a:t>3.4. </a:t>
            </a:r>
            <a:r>
              <a:rPr lang="ru-RU" sz="7600" dirty="0" err="1"/>
              <a:t>Финансиране</a:t>
            </a:r>
            <a:r>
              <a:rPr lang="ru-RU" sz="7600" dirty="0"/>
              <a:t>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dirty="0" smtClean="0"/>
              <a:t>3.5</a:t>
            </a:r>
            <a:r>
              <a:rPr lang="ru-RU" sz="7600" dirty="0"/>
              <a:t>. </a:t>
            </a:r>
            <a:r>
              <a:rPr lang="ru-RU" sz="7600" dirty="0" err="1"/>
              <a:t>Външни</a:t>
            </a:r>
            <a:r>
              <a:rPr lang="ru-RU" sz="7600" dirty="0"/>
              <a:t> </a:t>
            </a:r>
            <a:r>
              <a:rPr lang="ru-RU" sz="7600" dirty="0" err="1" smtClean="0"/>
              <a:t>фактори</a:t>
            </a:r>
            <a:r>
              <a:rPr lang="ru-RU" sz="7600" dirty="0" smtClean="0"/>
              <a:t> и взаимодействие </a:t>
            </a:r>
            <a:r>
              <a:rPr lang="ru-RU" sz="7600" dirty="0"/>
              <a:t>с </a:t>
            </a:r>
            <a:r>
              <a:rPr lang="ru-RU" sz="7600" dirty="0" err="1"/>
              <a:t>институциите</a:t>
            </a:r>
            <a:r>
              <a:rPr lang="ru-RU" sz="7600" dirty="0"/>
              <a:t>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b="1" dirty="0"/>
              <a:t>4. </a:t>
            </a:r>
            <a:r>
              <a:rPr lang="ru-RU" sz="7600" b="1" dirty="0" err="1" smtClean="0"/>
              <a:t>Обобщениe</a:t>
            </a:r>
            <a:r>
              <a:rPr lang="ru-RU" sz="7600" b="1" dirty="0" smtClean="0"/>
              <a:t> </a:t>
            </a:r>
            <a:r>
              <a:rPr lang="ru-RU" sz="7600" b="1" dirty="0"/>
              <a:t>и  изводи от анализа;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7600" b="1" dirty="0"/>
              <a:t>5. Заключение</a:t>
            </a:r>
            <a:r>
              <a:rPr lang="ru-RU" sz="7600" dirty="0"/>
              <a:t>.</a:t>
            </a:r>
          </a:p>
          <a:p>
            <a:endParaRPr lang="ru-RU" i="1" dirty="0"/>
          </a:p>
          <a:p>
            <a:endParaRPr lang="ru-RU" i="1" dirty="0"/>
          </a:p>
          <a:p>
            <a:endParaRPr lang="ru-RU" i="1" dirty="0" smtClean="0"/>
          </a:p>
          <a:p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xmlns="" val="152383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444655" cy="9785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ОСНОВНИ ПРЕДИЗВИКАТЕЛСТВА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ПРЕД ОБЩИНИТЕ</a:t>
            </a:r>
            <a:r>
              <a:rPr lang="ru-RU" sz="2400" b="1" dirty="0">
                <a:solidFill>
                  <a:srgbClr val="549E39"/>
                </a:solidFill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ПРИ  ОТПАДАНЕ НА ТАКСИТЕ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ЗА </a:t>
            </a:r>
            <a:r>
              <a:rPr lang="ru-RU" sz="2400" b="1">
                <a:solidFill>
                  <a:srgbClr val="FF0000"/>
                </a:solidFill>
                <a:latin typeface="Times New Roman"/>
              </a:rPr>
              <a:t>ДЕТСКИ </a:t>
            </a:r>
            <a:r>
              <a:rPr lang="ru-RU" sz="2400" b="1" smtClean="0">
                <a:solidFill>
                  <a:srgbClr val="FF0000"/>
                </a:solidFill>
                <a:latin typeface="Times New Roman"/>
              </a:rPr>
              <a:t>ГРАДИНИ</a:t>
            </a:r>
            <a:endParaRPr lang="bg-BG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2999" y="1588168"/>
            <a:ext cx="10334297" cy="4732421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След </a:t>
            </a:r>
            <a:r>
              <a:rPr lang="ru-RU" sz="2400" dirty="0" err="1">
                <a:solidFill>
                  <a:srgbClr val="FF0000"/>
                </a:solidFill>
              </a:rPr>
              <a:t>приемането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измененията</a:t>
            </a:r>
            <a:r>
              <a:rPr lang="ru-RU" sz="2400" dirty="0">
                <a:solidFill>
                  <a:srgbClr val="FF0000"/>
                </a:solidFill>
              </a:rPr>
              <a:t> в ЗМДТ, ЗПУО и Закона за </a:t>
            </a:r>
            <a:r>
              <a:rPr lang="ru-RU" sz="2400" dirty="0" err="1">
                <a:solidFill>
                  <a:srgbClr val="FF0000"/>
                </a:solidFill>
              </a:rPr>
              <a:t>здравето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за </a:t>
            </a:r>
            <a:r>
              <a:rPr lang="ru-RU" sz="2400" b="1" u="sng" dirty="0" err="1">
                <a:solidFill>
                  <a:srgbClr val="FF0000"/>
                </a:solidFill>
              </a:rPr>
              <a:t>отпадането</a:t>
            </a:r>
            <a:r>
              <a:rPr lang="ru-RU" sz="2400" b="1" u="sng" dirty="0">
                <a:solidFill>
                  <a:srgbClr val="FF0000"/>
                </a:solidFill>
              </a:rPr>
              <a:t> на </a:t>
            </a:r>
            <a:r>
              <a:rPr lang="ru-RU" sz="2400" b="1" u="sng" dirty="0" err="1">
                <a:solidFill>
                  <a:srgbClr val="FF0000"/>
                </a:solidFill>
              </a:rPr>
              <a:t>таксите</a:t>
            </a:r>
            <a:r>
              <a:rPr lang="ru-RU" sz="2400" b="1" u="sng" dirty="0">
                <a:solidFill>
                  <a:srgbClr val="FF0000"/>
                </a:solidFill>
              </a:rPr>
              <a:t> за детски </a:t>
            </a:r>
            <a:r>
              <a:rPr lang="ru-RU" sz="2400" b="1" u="sng" dirty="0" err="1">
                <a:solidFill>
                  <a:srgbClr val="FF0000"/>
                </a:solidFill>
              </a:rPr>
              <a:t>градини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и детски ясли </a:t>
            </a:r>
            <a:r>
              <a:rPr lang="ru-RU" sz="2400" b="1" u="sng" dirty="0">
                <a:solidFill>
                  <a:srgbClr val="FF0000"/>
                </a:solidFill>
              </a:rPr>
              <a:t>от 01.04.2022 г</a:t>
            </a:r>
            <a:r>
              <a:rPr lang="ru-RU" sz="2400" b="1" dirty="0" smtClean="0">
                <a:solidFill>
                  <a:srgbClr val="FF0000"/>
                </a:solidFill>
              </a:rPr>
              <a:t>., </a:t>
            </a:r>
            <a:r>
              <a:rPr lang="ru-RU" sz="2400" dirty="0">
                <a:solidFill>
                  <a:srgbClr val="FF0000"/>
                </a:solidFill>
              </a:rPr>
              <a:t>както и </a:t>
            </a:r>
            <a:r>
              <a:rPr lang="bg-BG" sz="2400" dirty="0" smtClean="0">
                <a:solidFill>
                  <a:srgbClr val="FF0000"/>
                </a:solidFill>
              </a:rPr>
              <a:t>във връзка с нормативните </a:t>
            </a:r>
            <a:r>
              <a:rPr lang="bg-BG" sz="2400" b="1" dirty="0" smtClean="0">
                <a:solidFill>
                  <a:srgbClr val="FF0000"/>
                </a:solidFill>
              </a:rPr>
              <a:t>промени в чл. 8, ал. 1 от ЗПУО </a:t>
            </a:r>
            <a:r>
              <a:rPr lang="bg-BG" sz="2400" dirty="0" smtClean="0">
                <a:solidFill>
                  <a:srgbClr val="FF0000"/>
                </a:solidFill>
              </a:rPr>
              <a:t>(</a:t>
            </a:r>
            <a:r>
              <a:rPr lang="ru-RU" sz="2400" dirty="0">
                <a:solidFill>
                  <a:srgbClr val="FF0000"/>
                </a:solidFill>
              </a:rPr>
              <a:t>ДВ, </a:t>
            </a:r>
            <a:r>
              <a:rPr lang="ru-RU" sz="2400" dirty="0" err="1">
                <a:solidFill>
                  <a:srgbClr val="FF0000"/>
                </a:solidFill>
              </a:rPr>
              <a:t>бр</a:t>
            </a:r>
            <a:r>
              <a:rPr lang="ru-RU" sz="2400" dirty="0">
                <a:solidFill>
                  <a:srgbClr val="FF0000"/>
                </a:solidFill>
              </a:rPr>
              <a:t>. 82 от 2020 г</a:t>
            </a:r>
            <a:r>
              <a:rPr lang="ru-RU" sz="2400" dirty="0" smtClean="0">
                <a:solidFill>
                  <a:srgbClr val="FF0000"/>
                </a:solidFill>
              </a:rPr>
              <a:t>.) </a:t>
            </a:r>
            <a:r>
              <a:rPr lang="bg-BG" sz="2400" b="1" dirty="0" smtClean="0">
                <a:solidFill>
                  <a:srgbClr val="FF0000"/>
                </a:solidFill>
              </a:rPr>
              <a:t>за задължителното предучилищно образование</a:t>
            </a:r>
            <a:r>
              <a:rPr lang="bg-BG" sz="2400" b="1" dirty="0">
                <a:solidFill>
                  <a:srgbClr val="FF0000"/>
                </a:solidFill>
              </a:rPr>
              <a:t> на 4-годишните деца</a:t>
            </a:r>
            <a:r>
              <a:rPr lang="bg-BG" sz="2400" b="1" dirty="0" smtClean="0">
                <a:solidFill>
                  <a:srgbClr val="FF0000"/>
                </a:solidFill>
              </a:rPr>
              <a:t> </a:t>
            </a:r>
            <a:r>
              <a:rPr lang="bg-BG" sz="2400" dirty="0" smtClean="0">
                <a:solidFill>
                  <a:srgbClr val="FF0000"/>
                </a:solidFill>
              </a:rPr>
              <a:t>и</a:t>
            </a:r>
            <a:r>
              <a:rPr lang="bg-BG" sz="2400" dirty="0" smtClean="0"/>
              <a:t> </a:t>
            </a:r>
            <a:r>
              <a:rPr lang="bg-BG" sz="2400" dirty="0" smtClean="0">
                <a:solidFill>
                  <a:srgbClr val="FF0000"/>
                </a:solidFill>
              </a:rPr>
              <a:t>изискването </a:t>
            </a:r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срок до </a:t>
            </a:r>
            <a:r>
              <a:rPr lang="ru-RU" sz="2400" dirty="0" err="1">
                <a:solidFill>
                  <a:srgbClr val="FF0000"/>
                </a:solidFill>
              </a:rPr>
              <a:t>началото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учебната</a:t>
            </a:r>
            <a:r>
              <a:rPr lang="ru-RU" sz="2400" dirty="0">
                <a:solidFill>
                  <a:srgbClr val="FF0000"/>
                </a:solidFill>
              </a:rPr>
              <a:t> 2023 - 2024 г. общините </a:t>
            </a:r>
            <a:r>
              <a:rPr lang="ru-RU" sz="2400" dirty="0" smtClean="0">
                <a:solidFill>
                  <a:srgbClr val="FF0000"/>
                </a:solidFill>
              </a:rPr>
              <a:t>да </a:t>
            </a:r>
            <a:r>
              <a:rPr lang="ru-RU" sz="2400" dirty="0" err="1" smtClean="0">
                <a:solidFill>
                  <a:srgbClr val="FF0000"/>
                </a:solidFill>
              </a:rPr>
              <a:t>създадат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необходимите</a:t>
            </a:r>
            <a:r>
              <a:rPr lang="ru-RU" sz="2400" dirty="0">
                <a:solidFill>
                  <a:srgbClr val="FF0000"/>
                </a:solidFill>
              </a:rPr>
              <a:t> условия за </a:t>
            </a:r>
            <a:r>
              <a:rPr lang="ru-RU" sz="2400" dirty="0" err="1" smtClean="0">
                <a:solidFill>
                  <a:srgbClr val="FF0000"/>
                </a:solidFill>
              </a:rPr>
              <a:t>това</a:t>
            </a:r>
            <a:r>
              <a:rPr lang="ru-RU" sz="2400" dirty="0" smtClean="0">
                <a:solidFill>
                  <a:srgbClr val="FF0000"/>
                </a:solidFill>
              </a:rPr>
              <a:t>, се </a:t>
            </a:r>
            <a:r>
              <a:rPr lang="ru-RU" sz="2400" dirty="0" err="1" smtClean="0">
                <a:solidFill>
                  <a:srgbClr val="FF0000"/>
                </a:solidFill>
              </a:rPr>
              <a:t>налагат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промени</a:t>
            </a:r>
            <a:r>
              <a:rPr lang="ru-RU" sz="2400" dirty="0" smtClean="0">
                <a:solidFill>
                  <a:srgbClr val="FF0000"/>
                </a:solidFill>
              </a:rPr>
              <a:t>  в </a:t>
            </a:r>
            <a:r>
              <a:rPr lang="ru-RU" sz="2400" dirty="0" err="1" smtClean="0">
                <a:solidFill>
                  <a:srgbClr val="FF0000"/>
                </a:solidFill>
              </a:rPr>
              <a:t>следните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общински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наредби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  <a:p>
            <a:pPr marL="45720" lvl="0" indent="0">
              <a:lnSpc>
                <a:spcPct val="150000"/>
              </a:lnSpc>
              <a:buClr>
                <a:srgbClr val="549E39"/>
              </a:buCl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8085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bg-BG" sz="800" b="1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US" sz="11200" b="1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Тема</a:t>
            </a:r>
            <a:r>
              <a:rPr lang="en-US" sz="11200" b="1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bg-BG" sz="11200" b="1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2:</a:t>
            </a:r>
            <a:r>
              <a:rPr lang="en-US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11200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Местна</a:t>
            </a: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нормативна </a:t>
            </a:r>
            <a:r>
              <a:rPr lang="ru-RU" sz="11200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уредба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- </a:t>
            </a:r>
            <a:r>
              <a:rPr lang="ru-RU" sz="11200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видове</a:t>
            </a: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и </a:t>
            </a:r>
            <a:r>
              <a:rPr lang="ru-RU" sz="11200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минимално</a:t>
            </a:r>
            <a:endParaRPr lang="ru-RU" sz="11200" dirty="0" smtClean="0">
              <a:solidFill>
                <a:srgbClr val="549E39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11200" dirty="0" err="1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съдържание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на </a:t>
            </a:r>
            <a:r>
              <a:rPr lang="ru-RU" sz="11200" dirty="0" err="1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общинските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11200" dirty="0" err="1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наредби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и </a:t>
            </a:r>
            <a:r>
              <a:rPr lang="ru-RU" sz="11200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правилници</a:t>
            </a: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,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примерно </a:t>
            </a:r>
            <a:r>
              <a:rPr lang="ru-RU" sz="11200" dirty="0" err="1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съдържание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на стратегия за развитие </a:t>
            </a:r>
            <a:endParaRPr lang="ru-RU" sz="11200" dirty="0" smtClean="0">
              <a:solidFill>
                <a:srgbClr val="549E39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на </a:t>
            </a:r>
            <a:r>
              <a:rPr lang="ru-RU" sz="11200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образованието</a:t>
            </a:r>
            <a:r>
              <a:rPr lang="ru-RU" sz="11200" dirty="0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, </a:t>
            </a:r>
            <a:r>
              <a:rPr lang="ru-RU" sz="11200" dirty="0" err="1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годишни</a:t>
            </a:r>
            <a:r>
              <a:rPr lang="ru-RU" sz="11200" dirty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11200" dirty="0" err="1" smtClean="0">
                <a:solidFill>
                  <a:srgbClr val="549E39">
                    <a:lumMod val="75000"/>
                  </a:srgbClr>
                </a:solidFill>
                <a:ea typeface="+mj-ea"/>
                <a:cs typeface="+mj-cs"/>
              </a:rPr>
              <a:t>планове</a:t>
            </a:r>
            <a:r>
              <a:rPr lang="en-US" sz="8600" dirty="0">
                <a:solidFill>
                  <a:srgbClr val="549E39">
                    <a:lumMod val="75000"/>
                  </a:srgbClr>
                </a:solidFill>
                <a:latin typeface="Corbel"/>
                <a:ea typeface="+mj-ea"/>
                <a:cs typeface="+mj-cs"/>
              </a:rPr>
              <a:t/>
            </a:r>
            <a:br>
              <a:rPr lang="en-US" sz="8600" dirty="0">
                <a:solidFill>
                  <a:srgbClr val="549E39">
                    <a:lumMod val="75000"/>
                  </a:srgbClr>
                </a:solidFill>
                <a:latin typeface="Corbel"/>
                <a:ea typeface="+mj-ea"/>
                <a:cs typeface="+mj-cs"/>
              </a:rPr>
            </a:br>
            <a:endParaRPr lang="en-US" sz="8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9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9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9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742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444655" cy="9785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ОСНОВНИ ПРЕДИЗВИКАТЕЛСТВА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ПРЕД ОБЩИНИТЕ</a:t>
            </a:r>
            <a:r>
              <a:rPr lang="ru-RU" sz="2400" b="1" dirty="0">
                <a:solidFill>
                  <a:srgbClr val="549E39"/>
                </a:solidFill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ПРИ  ОТПАДАНЕ НА ТАКСИТЕ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ЗА ДЕТСКИ ГРАДИНИ</a:t>
            </a:r>
            <a:endParaRPr lang="bg-BG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2999" y="1588168"/>
            <a:ext cx="10334297" cy="4732421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bg-BG" b="1" dirty="0" smtClean="0">
                <a:solidFill>
                  <a:srgbClr val="FF0000"/>
                </a:solidFill>
              </a:rPr>
              <a:t>1. НОРМАТИВНИ ПРЕДИЗВИКАТЕЛСТВА – </a:t>
            </a:r>
            <a:r>
              <a:rPr lang="bg-BG" dirty="0" smtClean="0">
                <a:solidFill>
                  <a:srgbClr val="FF0000"/>
                </a:solidFill>
              </a:rPr>
              <a:t>необходимост от промени в местната нормативна уредба с решения на </a:t>
            </a:r>
            <a:r>
              <a:rPr lang="bg-BG" dirty="0" smtClean="0">
                <a:solidFill>
                  <a:srgbClr val="FF0000"/>
                </a:solidFill>
              </a:rPr>
              <a:t>Общинските </a:t>
            </a:r>
            <a:r>
              <a:rPr lang="bg-BG" dirty="0" smtClean="0">
                <a:solidFill>
                  <a:srgbClr val="FF0000"/>
                </a:solidFill>
              </a:rPr>
              <a:t>съвети</a:t>
            </a:r>
          </a:p>
          <a:p>
            <a:pPr lvl="0">
              <a:lnSpc>
                <a:spcPct val="100000"/>
              </a:lnSpc>
              <a:buClr>
                <a:srgbClr val="549E39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Наредба </a:t>
            </a:r>
            <a:r>
              <a:rPr lang="ru-RU" b="1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определянето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администрирането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местните</a:t>
            </a:r>
            <a:r>
              <a:rPr lang="ru-RU" dirty="0">
                <a:solidFill>
                  <a:srgbClr val="FF0000"/>
                </a:solidFill>
              </a:rPr>
              <a:t> такси и цени на услуги на </a:t>
            </a:r>
            <a:r>
              <a:rPr lang="ru-RU" dirty="0" err="1">
                <a:solidFill>
                  <a:srgbClr val="FF0000"/>
                </a:solidFill>
              </a:rPr>
              <a:t>територията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общината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частта</a:t>
            </a:r>
            <a:r>
              <a:rPr lang="ru-RU" dirty="0">
                <a:solidFill>
                  <a:srgbClr val="FF0000"/>
                </a:solidFill>
              </a:rPr>
              <a:t> такси за детски </a:t>
            </a:r>
            <a:r>
              <a:rPr lang="ru-RU" dirty="0" err="1">
                <a:solidFill>
                  <a:srgbClr val="FF0000"/>
                </a:solidFill>
              </a:rPr>
              <a:t>градини</a:t>
            </a:r>
            <a:r>
              <a:rPr lang="ru-RU" dirty="0">
                <a:solidFill>
                  <a:srgbClr val="FF0000"/>
                </a:solidFill>
              </a:rPr>
              <a:t> и детски ясли, </a:t>
            </a:r>
            <a:r>
              <a:rPr lang="ru-RU" dirty="0" err="1">
                <a:solidFill>
                  <a:srgbClr val="FF0000"/>
                </a:solidFill>
              </a:rPr>
              <a:t>като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съответните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текстове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дължими</a:t>
            </a:r>
            <a:r>
              <a:rPr lang="ru-RU" dirty="0">
                <a:solidFill>
                  <a:srgbClr val="FF0000"/>
                </a:solidFill>
              </a:rPr>
              <a:t> такси </a:t>
            </a:r>
            <a:r>
              <a:rPr lang="ru-RU" dirty="0" err="1">
                <a:solidFill>
                  <a:srgbClr val="FF0000"/>
                </a:solidFill>
              </a:rPr>
              <a:t>следва</a:t>
            </a:r>
            <a:r>
              <a:rPr lang="ru-RU" dirty="0">
                <a:solidFill>
                  <a:srgbClr val="FF0000"/>
                </a:solidFill>
              </a:rPr>
              <a:t> да </a:t>
            </a:r>
            <a:r>
              <a:rPr lang="ru-RU" dirty="0" err="1">
                <a:solidFill>
                  <a:srgbClr val="FF0000"/>
                </a:solidFill>
              </a:rPr>
              <a:t>отпаднат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549E39"/>
              </a:solidFill>
            </a:endParaRPr>
          </a:p>
          <a:p>
            <a:pPr lvl="0">
              <a:lnSpc>
                <a:spcPct val="100000"/>
              </a:lnSpc>
              <a:buClr>
                <a:srgbClr val="549E39"/>
              </a:buClr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rgbClr val="FF0000"/>
                </a:solidFill>
              </a:rPr>
              <a:t>  Наредбата </a:t>
            </a:r>
            <a:r>
              <a:rPr lang="bg-BG" b="1" dirty="0">
                <a:solidFill>
                  <a:srgbClr val="FF0000"/>
                </a:solidFill>
              </a:rPr>
              <a:t>за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условията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реда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записване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отписване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преместване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деца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в </a:t>
            </a:r>
            <a:r>
              <a:rPr lang="ru-RU" dirty="0" err="1">
                <a:solidFill>
                  <a:srgbClr val="FF0000"/>
                </a:solidFill>
              </a:rPr>
              <a:t>общинските</a:t>
            </a:r>
            <a:r>
              <a:rPr lang="ru-RU" dirty="0">
                <a:solidFill>
                  <a:srgbClr val="FF0000"/>
                </a:solidFill>
              </a:rPr>
              <a:t> детски </a:t>
            </a:r>
            <a:r>
              <a:rPr lang="ru-RU" dirty="0" err="1" smtClean="0">
                <a:solidFill>
                  <a:srgbClr val="FF0000"/>
                </a:solidFill>
              </a:rPr>
              <a:t>градини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частта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задължителното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предучилищно</a:t>
            </a:r>
            <a:r>
              <a:rPr lang="ru-RU" dirty="0" smtClean="0">
                <a:solidFill>
                  <a:srgbClr val="FF0000"/>
                </a:solidFill>
              </a:rPr>
              <a:t> образование на 4-годишните </a:t>
            </a:r>
            <a:r>
              <a:rPr lang="ru-RU" dirty="0" err="1" smtClean="0">
                <a:solidFill>
                  <a:srgbClr val="FF0000"/>
                </a:solidFill>
              </a:rPr>
              <a:t>деца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r>
              <a:rPr lang="ru-RU" b="1" dirty="0">
                <a:solidFill>
                  <a:srgbClr val="FF0000"/>
                </a:solidFill>
              </a:rPr>
              <a:t>	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err="1" smtClean="0">
                <a:solidFill>
                  <a:srgbClr val="FF0000"/>
                </a:solidFill>
              </a:rPr>
              <a:t>Предизвикателство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 err="1" smtClean="0">
                <a:solidFill>
                  <a:srgbClr val="FF0000"/>
                </a:solidFill>
              </a:rPr>
              <a:t>повишаването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отговорността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засилването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контрола</a:t>
            </a:r>
            <a:r>
              <a:rPr lang="ru-RU" dirty="0">
                <a:solidFill>
                  <a:srgbClr val="FF0000"/>
                </a:solidFill>
              </a:rPr>
              <a:t> от страна на </a:t>
            </a:r>
            <a:r>
              <a:rPr lang="ru-RU" dirty="0" err="1" smtClean="0">
                <a:solidFill>
                  <a:srgbClr val="FF0000"/>
                </a:solidFill>
              </a:rPr>
              <a:t>общинските</a:t>
            </a:r>
            <a:r>
              <a:rPr lang="ru-RU" dirty="0" smtClean="0">
                <a:solidFill>
                  <a:srgbClr val="FF0000"/>
                </a:solidFill>
              </a:rPr>
              <a:t> администрации по </a:t>
            </a:r>
            <a:r>
              <a:rPr lang="ru-RU" dirty="0" err="1">
                <a:solidFill>
                  <a:srgbClr val="FF0000"/>
                </a:solidFill>
              </a:rPr>
              <a:t>спазването</a:t>
            </a:r>
            <a:r>
              <a:rPr lang="ru-RU" dirty="0">
                <a:solidFill>
                  <a:srgbClr val="FF0000"/>
                </a:solidFill>
              </a:rPr>
              <a:t> от </a:t>
            </a:r>
            <a:r>
              <a:rPr lang="ru-RU" dirty="0" err="1">
                <a:solidFill>
                  <a:srgbClr val="FF0000"/>
                </a:solidFill>
              </a:rPr>
              <a:t>образователните</a:t>
            </a:r>
            <a:r>
              <a:rPr lang="ru-RU" dirty="0">
                <a:solidFill>
                  <a:srgbClr val="FF0000"/>
                </a:solidFill>
              </a:rPr>
              <a:t> институции на </a:t>
            </a:r>
            <a:r>
              <a:rPr lang="ru-RU" dirty="0" err="1">
                <a:solidFill>
                  <a:srgbClr val="FF0000"/>
                </a:solidFill>
              </a:rPr>
              <a:t>приетите</a:t>
            </a:r>
            <a:r>
              <a:rPr lang="ru-RU" dirty="0">
                <a:solidFill>
                  <a:srgbClr val="FF0000"/>
                </a:solidFill>
              </a:rPr>
              <a:t> от </a:t>
            </a:r>
            <a:r>
              <a:rPr lang="ru-RU" dirty="0" err="1">
                <a:solidFill>
                  <a:srgbClr val="FF0000"/>
                </a:solidFill>
              </a:rPr>
              <a:t>ОбС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нормативни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актове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сферата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на </a:t>
            </a:r>
            <a:r>
              <a:rPr lang="ru-RU" dirty="0" err="1">
                <a:solidFill>
                  <a:srgbClr val="FF0000"/>
                </a:solidFill>
              </a:rPr>
              <a:t>предучилищното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училищното</a:t>
            </a:r>
            <a:r>
              <a:rPr lang="ru-RU" dirty="0">
                <a:solidFill>
                  <a:srgbClr val="FF0000"/>
                </a:solidFill>
              </a:rPr>
              <a:t> образование. </a:t>
            </a:r>
            <a:endParaRPr lang="bg-B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35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9923" y="371910"/>
            <a:ext cx="11480800" cy="961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ОСНОВНИ ПРЕДИЗВИКАТЕЛСТВА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ПРЕД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ОБЩИНИТЕ ПРИ 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ОТПАДАНЕ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НА ТАКСИТЕ ЗА ДЕТСКИ ГРАДИНИ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96686" y="1484027"/>
            <a:ext cx="11064390" cy="4868648"/>
          </a:xfrm>
        </p:spPr>
        <p:txBody>
          <a:bodyPr>
            <a:normAutofit/>
          </a:bodyPr>
          <a:lstStyle/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r>
              <a:rPr lang="bg-BG" sz="2600" dirty="0" smtClean="0">
                <a:solidFill>
                  <a:srgbClr val="FF0000"/>
                </a:solidFill>
              </a:rPr>
              <a:t> </a:t>
            </a:r>
            <a:r>
              <a:rPr lang="bg-BG" b="1" dirty="0" smtClean="0">
                <a:solidFill>
                  <a:srgbClr val="FF0000"/>
                </a:solidFill>
              </a:rPr>
              <a:t>2. ФИНАНСОВИ ПРЕДИЗВИКАТЕЛСТВА:</a:t>
            </a:r>
            <a:endParaRPr lang="ru-RU" dirty="0" smtClean="0">
              <a:solidFill>
                <a:srgbClr val="FF0000"/>
              </a:solidFill>
            </a:endParaRPr>
          </a:p>
          <a:p>
            <a:pPr marL="45720" lvl="0" indent="0">
              <a:lnSpc>
                <a:spcPct val="100000"/>
              </a:lnSpc>
              <a:buClr>
                <a:srgbClr val="549E39"/>
              </a:buCl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За </a:t>
            </a:r>
            <a:r>
              <a:rPr lang="ru-RU" dirty="0" err="1" smtClean="0">
                <a:solidFill>
                  <a:srgbClr val="FF0000"/>
                </a:solidFill>
              </a:rPr>
              <a:t>първи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път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стандартите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делегираните</a:t>
            </a:r>
            <a:r>
              <a:rPr lang="ru-RU" dirty="0" smtClean="0">
                <a:solidFill>
                  <a:srgbClr val="FF0000"/>
                </a:solidFill>
              </a:rPr>
              <a:t> от </a:t>
            </a:r>
            <a:r>
              <a:rPr lang="ru-RU" dirty="0" err="1" smtClean="0">
                <a:solidFill>
                  <a:srgbClr val="FF0000"/>
                </a:solidFill>
              </a:rPr>
              <a:t>държавата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дейности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 2022 г. </a:t>
            </a:r>
            <a:r>
              <a:rPr lang="ru-RU" dirty="0" smtClean="0">
                <a:solidFill>
                  <a:srgbClr val="FF0000"/>
                </a:solidFill>
              </a:rPr>
              <a:t>(в сила от 1 </a:t>
            </a:r>
            <a:r>
              <a:rPr lang="ru-RU" dirty="0" err="1" smtClean="0">
                <a:solidFill>
                  <a:srgbClr val="FF0000"/>
                </a:solidFill>
              </a:rPr>
              <a:t>април</a:t>
            </a:r>
            <a:r>
              <a:rPr lang="ru-RU" dirty="0" smtClean="0">
                <a:solidFill>
                  <a:srgbClr val="FF0000"/>
                </a:solidFill>
              </a:rPr>
              <a:t>) се </a:t>
            </a:r>
            <a:r>
              <a:rPr lang="ru-RU" dirty="0" err="1" smtClean="0">
                <a:solidFill>
                  <a:srgbClr val="FF0000"/>
                </a:solidFill>
              </a:rPr>
              <a:t>определя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норматив за </a:t>
            </a:r>
            <a:r>
              <a:rPr lang="ru-RU" b="1" dirty="0" err="1" smtClean="0">
                <a:solidFill>
                  <a:srgbClr val="FF0000"/>
                </a:solidFill>
              </a:rPr>
              <a:t>издръжка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дете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err="1" smtClean="0">
                <a:solidFill>
                  <a:srgbClr val="FF0000"/>
                </a:solidFill>
              </a:rPr>
              <a:t>детска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ясла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детска</a:t>
            </a:r>
            <a:r>
              <a:rPr lang="ru-RU" dirty="0" smtClean="0">
                <a:solidFill>
                  <a:srgbClr val="FF0000"/>
                </a:solidFill>
              </a:rPr>
              <a:t> градина или в училище,  </a:t>
            </a:r>
            <a:r>
              <a:rPr lang="ru-RU" b="1" dirty="0" err="1" smtClean="0">
                <a:solidFill>
                  <a:srgbClr val="FF0000"/>
                </a:solidFill>
              </a:rPr>
              <a:t>включващ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компенсиране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отпадането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съответните</a:t>
            </a:r>
            <a:r>
              <a:rPr lang="ru-RU" b="1" dirty="0" smtClean="0">
                <a:solidFill>
                  <a:srgbClr val="FF0000"/>
                </a:solidFill>
              </a:rPr>
              <a:t> такси по ЗМДТ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377825" indent="-342900">
              <a:lnSpc>
                <a:spcPct val="100000"/>
              </a:lnSpc>
              <a:spcBef>
                <a:spcPts val="600"/>
              </a:spcBef>
              <a:buClr>
                <a:srgbClr val="549E39"/>
              </a:buClr>
            </a:pPr>
            <a:r>
              <a:rPr lang="bg-BG" dirty="0" smtClean="0">
                <a:solidFill>
                  <a:srgbClr val="FF0000"/>
                </a:solidFill>
              </a:rPr>
              <a:t>определеният с РМС № 50 от 03.02.2022 г. норматив за издръжка на дете  в ДГ и У в размер на </a:t>
            </a:r>
            <a:r>
              <a:rPr lang="bg-BG" b="1" dirty="0" smtClean="0">
                <a:solidFill>
                  <a:srgbClr val="FF0000"/>
                </a:solidFill>
              </a:rPr>
              <a:t>650 лв. </a:t>
            </a:r>
            <a:r>
              <a:rPr lang="bg-BG" dirty="0" smtClean="0">
                <a:solidFill>
                  <a:srgbClr val="FF0000"/>
                </a:solidFill>
              </a:rPr>
              <a:t>се оказа недостатъчен да покрие разходите, което наложи  увеличение на размера  му в РМС № 540 от 29.07.2022 г. на </a:t>
            </a:r>
            <a:r>
              <a:rPr lang="bg-BG" b="1" dirty="0" smtClean="0">
                <a:solidFill>
                  <a:srgbClr val="FF0000"/>
                </a:solidFill>
              </a:rPr>
              <a:t>848 лв</a:t>
            </a:r>
            <a:r>
              <a:rPr lang="bg-BG" dirty="0" smtClean="0">
                <a:solidFill>
                  <a:srgbClr val="FF0000"/>
                </a:solidFill>
              </a:rPr>
              <a:t>. от 01.07.2022 г.;</a:t>
            </a:r>
          </a:p>
          <a:p>
            <a:pPr marL="377825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</a:pPr>
            <a:r>
              <a:rPr lang="bg-BG" dirty="0" smtClean="0">
                <a:solidFill>
                  <a:srgbClr val="FF0000"/>
                </a:solidFill>
              </a:rPr>
              <a:t>необходимост </a:t>
            </a:r>
            <a:r>
              <a:rPr lang="bg-BG" dirty="0" smtClean="0">
                <a:solidFill>
                  <a:srgbClr val="FF0000"/>
                </a:solidFill>
              </a:rPr>
              <a:t>от многократни </a:t>
            </a:r>
            <a:r>
              <a:rPr lang="bg-BG" dirty="0">
                <a:solidFill>
                  <a:srgbClr val="FF0000"/>
                </a:solidFill>
              </a:rPr>
              <a:t>преизчисления по новите размери на норматива за 2022 г. </a:t>
            </a:r>
            <a:r>
              <a:rPr lang="bg-BG" dirty="0" smtClean="0">
                <a:solidFill>
                  <a:srgbClr val="FF0000"/>
                </a:solidFill>
              </a:rPr>
              <a:t>за  справедливото разпределение </a:t>
            </a:r>
            <a:r>
              <a:rPr lang="bg-BG" dirty="0">
                <a:solidFill>
                  <a:srgbClr val="FF0000"/>
                </a:solidFill>
              </a:rPr>
              <a:t>на </a:t>
            </a:r>
            <a:r>
              <a:rPr lang="bg-BG" dirty="0" smtClean="0">
                <a:solidFill>
                  <a:srgbClr val="FF0000"/>
                </a:solidFill>
              </a:rPr>
              <a:t>средствата по делегираните бюджети на ДГ и  училища;</a:t>
            </a:r>
            <a:endParaRPr lang="bg-BG" dirty="0">
              <a:solidFill>
                <a:srgbClr val="FF0000"/>
              </a:solidFill>
            </a:endParaRPr>
          </a:p>
          <a:p>
            <a:pPr marL="377825" lvl="0" indent="-342900">
              <a:lnSpc>
                <a:spcPct val="100000"/>
              </a:lnSpc>
              <a:spcBef>
                <a:spcPts val="600"/>
              </a:spcBef>
              <a:buClr>
                <a:srgbClr val="549E39"/>
              </a:buClr>
            </a:pPr>
            <a:r>
              <a:rPr lang="bg-BG" dirty="0" smtClean="0">
                <a:solidFill>
                  <a:srgbClr val="FF0000"/>
                </a:solidFill>
              </a:rPr>
              <a:t>постоянно нарастващи разходи за  издръжка, заради непрекъснато покачващите се цени, налага допълнително </a:t>
            </a:r>
            <a:r>
              <a:rPr lang="bg-BG" dirty="0" err="1" smtClean="0">
                <a:solidFill>
                  <a:srgbClr val="FF0000"/>
                </a:solidFill>
              </a:rPr>
              <a:t>дофинансиране</a:t>
            </a:r>
            <a:r>
              <a:rPr lang="bg-BG" dirty="0" smtClean="0">
                <a:solidFill>
                  <a:srgbClr val="FF0000"/>
                </a:solidFill>
              </a:rPr>
              <a:t> от общинския бюджет.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FontTx/>
              <a:buChar char="-"/>
            </a:pPr>
            <a:endParaRPr lang="bg-BG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FontTx/>
              <a:buChar char="-"/>
            </a:pPr>
            <a:endParaRPr lang="bg-BG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buClr>
                <a:srgbClr val="549E39"/>
              </a:buClr>
              <a:buFontTx/>
              <a:buChar char="-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61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9943" y="551792"/>
            <a:ext cx="11480800" cy="961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ОСНОВНИ ПРЕДИЗВИКАТЕЛСТВА ПРЕД ОБЩИНИТЕ  ПРИ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ОТПАДАНЕ НА ТАКСИТЕ ЗА ДЕТСКИ ГРАДИНИ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bg-BG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5572" y="1684421"/>
            <a:ext cx="10794954" cy="4668253"/>
          </a:xfrm>
        </p:spPr>
        <p:txBody>
          <a:bodyPr>
            <a:normAutofit/>
          </a:bodyPr>
          <a:lstStyle/>
          <a:p>
            <a:pPr marL="36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None/>
            </a:pPr>
            <a:r>
              <a:rPr lang="bg-BG" b="1" dirty="0" smtClean="0">
                <a:solidFill>
                  <a:srgbClr val="FF0000"/>
                </a:solidFill>
              </a:rPr>
              <a:t>3. ОРГАНИЗАЦИОННИ ПРЕДИЗВИКАТЕЛСТВА</a:t>
            </a:r>
          </a:p>
          <a:p>
            <a:pPr marL="360363" indent="-3143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FF0000"/>
                </a:solidFill>
              </a:rPr>
              <a:t>Необходимост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ru-RU" dirty="0" err="1">
                <a:solidFill>
                  <a:srgbClr val="FF0000"/>
                </a:solidFill>
              </a:rPr>
              <a:t>активиране</a:t>
            </a:r>
            <a:r>
              <a:rPr lang="ru-RU" dirty="0">
                <a:solidFill>
                  <a:srgbClr val="FF0000"/>
                </a:solidFill>
              </a:rPr>
              <a:t> на общините по отношение на обхвата на </a:t>
            </a:r>
            <a:r>
              <a:rPr lang="ru-RU" dirty="0" err="1">
                <a:solidFill>
                  <a:srgbClr val="FF0000"/>
                </a:solidFill>
              </a:rPr>
              <a:t>децата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задължителната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предучилищна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възраст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smtClean="0">
                <a:solidFill>
                  <a:srgbClr val="FF0000"/>
                </a:solidFill>
              </a:rPr>
              <a:t>4-годишните.</a:t>
            </a:r>
            <a:endParaRPr lang="bg-BG" dirty="0" smtClean="0">
              <a:solidFill>
                <a:srgbClr val="FF0000"/>
              </a:solidFill>
            </a:endParaRPr>
          </a:p>
          <a:p>
            <a:pPr marL="360363" indent="-3143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Отпадането на таксите решава един социален проблем, но не решава основният проблем в големите общини – липсата на достатъчно места в детските ясли и градини, както и редица други проблеми – кризата с кадрите и „скритите“ разходи.</a:t>
            </a:r>
          </a:p>
          <a:p>
            <a:pPr marL="360363" indent="-3143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Появиха </a:t>
            </a:r>
            <a:r>
              <a:rPr lang="ru-RU" dirty="0" smtClean="0">
                <a:solidFill>
                  <a:srgbClr val="FF0000"/>
                </a:solidFill>
              </a:rPr>
              <a:t>се проблеми </a:t>
            </a:r>
            <a:r>
              <a:rPr lang="ru-RU" dirty="0">
                <a:solidFill>
                  <a:srgbClr val="FF0000"/>
                </a:solidFill>
              </a:rPr>
              <a:t>при </a:t>
            </a:r>
            <a:r>
              <a:rPr lang="ru-RU" dirty="0" smtClean="0">
                <a:solidFill>
                  <a:srgbClr val="FF0000"/>
                </a:solidFill>
              </a:rPr>
              <a:t>прилагането </a:t>
            </a:r>
            <a:r>
              <a:rPr lang="ru-RU" dirty="0">
                <a:solidFill>
                  <a:srgbClr val="FF0000"/>
                </a:solidFill>
              </a:rPr>
              <a:t>на Наредбата за условията и реда за предоставяне и изплащане на средства от държавния бюджет за компенсиране на разходите, извършени от родителите за отглеждането и обучението на децата, които не са приети в държавни или общински детски градини или училища поради липса на свободни </a:t>
            </a:r>
            <a:r>
              <a:rPr lang="ru-RU" dirty="0" smtClean="0">
                <a:solidFill>
                  <a:srgbClr val="FF0000"/>
                </a:solidFill>
              </a:rPr>
              <a:t>места.</a:t>
            </a:r>
            <a:endParaRPr lang="ru-RU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FontTx/>
              <a:buChar char="-"/>
            </a:pPr>
            <a:endParaRPr lang="bg-BG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49E39"/>
              </a:buClr>
              <a:buFontTx/>
              <a:buChar char="-"/>
            </a:pPr>
            <a:endParaRPr lang="bg-BG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buClr>
                <a:srgbClr val="549E39"/>
              </a:buClr>
              <a:buFontTx/>
              <a:buChar char="-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77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+mn-lt"/>
              </a:rPr>
              <a:t>Предложения за нормативни промени в ЗПУО</a:t>
            </a:r>
            <a:endParaRPr lang="bg-BG" sz="32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/>
              <a:t>Облекчаване на процедурите по разработването и съгласуването на анализите, стратегиите и плановете </a:t>
            </a:r>
            <a:r>
              <a:rPr lang="bg-BG" dirty="0"/>
              <a:t>н</a:t>
            </a:r>
            <a:r>
              <a:rPr lang="bg-BG" dirty="0" smtClean="0"/>
              <a:t>а подкрепа за личностно развитие на децата и учениците (чл. 196-198 от ЗПУО)</a:t>
            </a:r>
          </a:p>
          <a:p>
            <a:pPr>
              <a:lnSpc>
                <a:spcPct val="150000"/>
              </a:lnSpc>
            </a:pPr>
            <a:r>
              <a:rPr lang="bg-BG" dirty="0" smtClean="0"/>
              <a:t>Разработването на стратегиите за </a:t>
            </a:r>
            <a:r>
              <a:rPr lang="bg-BG" dirty="0">
                <a:solidFill>
                  <a:srgbClr val="549E39"/>
                </a:solidFill>
              </a:rPr>
              <a:t>подкрепа за личностно развитие </a:t>
            </a:r>
            <a:r>
              <a:rPr lang="bg-BG" dirty="0" smtClean="0"/>
              <a:t>да е за по-дълъг период от време – поне 4 години</a:t>
            </a:r>
          </a:p>
          <a:p>
            <a:pPr>
              <a:lnSpc>
                <a:spcPct val="150000"/>
              </a:lnSpc>
            </a:pPr>
            <a:r>
              <a:rPr lang="bg-BG" dirty="0" smtClean="0"/>
              <a:t>Плановете за изпълнение на стратегиите и за дейностите  за подкрепа за личностно развитие да се разработват и приемат за 2 години.</a:t>
            </a:r>
          </a:p>
          <a:p>
            <a:pPr>
              <a:lnSpc>
                <a:spcPct val="150000"/>
              </a:lnSpc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32269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  </a:t>
            </a:r>
            <a:r>
              <a:rPr lang="bg-BG" sz="3200" b="1" dirty="0" smtClean="0">
                <a:latin typeface="+mn-lt"/>
              </a:rPr>
              <a:t>Други открити въпроси и предложения?</a:t>
            </a:r>
            <a:endParaRPr lang="bg-BG" b="1" dirty="0">
              <a:latin typeface="+mn-lt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171" y="2191656"/>
            <a:ext cx="6284686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49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9600"/>
          </a:xfrm>
        </p:spPr>
        <p:txBody>
          <a:bodyPr>
            <a:normAutofit fontScale="90000"/>
          </a:bodyPr>
          <a:lstStyle/>
          <a:p>
            <a:r>
              <a:rPr lang="bg-BG" sz="3000" dirty="0" smtClean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000" dirty="0" smtClean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000" dirty="0" smtClean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bg-BG" sz="3100" b="1" dirty="0" smtClean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bg-BG" sz="3100" b="1" dirty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  <a:t>на обучението</a:t>
            </a:r>
            <a:r>
              <a:rPr lang="es-ES_tradnl" sz="3100" b="1" dirty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100" b="1" dirty="0" smtClean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bg-BG" sz="4000" dirty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000" dirty="0">
                <a:solidFill>
                  <a:srgbClr val="549E39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49508" y="1719618"/>
            <a:ext cx="10523543" cy="43763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 се </a:t>
            </a:r>
            <a:r>
              <a:rPr lang="ru-RU" dirty="0" err="1" smtClean="0"/>
              <a:t>запознаят</a:t>
            </a:r>
            <a:r>
              <a:rPr lang="ru-RU" dirty="0" smtClean="0"/>
              <a:t> с йерархията в </a:t>
            </a:r>
            <a:r>
              <a:rPr lang="ru-RU" dirty="0" err="1" smtClean="0"/>
              <a:t>нормативните</a:t>
            </a:r>
            <a:r>
              <a:rPr lang="ru-RU" dirty="0" smtClean="0"/>
              <a:t> </a:t>
            </a:r>
            <a:r>
              <a:rPr lang="ru-RU" dirty="0" err="1" smtClean="0"/>
              <a:t>актове</a:t>
            </a:r>
            <a:r>
              <a:rPr lang="ru-RU" dirty="0" smtClean="0"/>
              <a:t> и                                                    с </a:t>
            </a:r>
            <a:r>
              <a:rPr lang="ru-RU" dirty="0" err="1" smtClean="0"/>
              <a:t>ролята</a:t>
            </a:r>
            <a:r>
              <a:rPr lang="ru-RU" dirty="0" smtClean="0"/>
              <a:t> на </a:t>
            </a:r>
            <a:r>
              <a:rPr lang="ru-RU" dirty="0" err="1" smtClean="0"/>
              <a:t>кмета</a:t>
            </a:r>
            <a:r>
              <a:rPr lang="ru-RU" dirty="0" smtClean="0"/>
              <a:t> и </a:t>
            </a:r>
            <a:r>
              <a:rPr lang="ru-RU" dirty="0" err="1" smtClean="0"/>
              <a:t>общинския</a:t>
            </a:r>
            <a:r>
              <a:rPr lang="ru-RU" dirty="0" smtClean="0"/>
              <a:t> </a:t>
            </a:r>
            <a:r>
              <a:rPr lang="ru-RU" dirty="0" err="1" smtClean="0"/>
              <a:t>съвет</a:t>
            </a:r>
            <a:r>
              <a:rPr lang="ru-RU" dirty="0" smtClean="0"/>
              <a:t> при </a:t>
            </a:r>
            <a:r>
              <a:rPr lang="ru-RU" dirty="0" err="1" smtClean="0"/>
              <a:t>нормотворчеството</a:t>
            </a:r>
            <a:r>
              <a:rPr lang="ru-RU" dirty="0" smtClean="0"/>
              <a:t> на </a:t>
            </a:r>
            <a:r>
              <a:rPr lang="ru-RU" dirty="0" err="1" smtClean="0"/>
              <a:t>местно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endParaRPr lang="ru-RU" dirty="0" smtClean="0"/>
          </a:p>
          <a:p>
            <a:r>
              <a:rPr lang="ru-RU" dirty="0"/>
              <a:t>Да </a:t>
            </a:r>
            <a:r>
              <a:rPr lang="ru-RU" dirty="0" err="1"/>
              <a:t>знаят</a:t>
            </a:r>
            <a:r>
              <a:rPr lang="ru-RU" dirty="0"/>
              <a:t> </a:t>
            </a:r>
            <a:r>
              <a:rPr lang="ru-RU" dirty="0" err="1"/>
              <a:t>какви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ангажиментите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общините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изпълнение</a:t>
            </a:r>
            <a:r>
              <a:rPr lang="ru-RU" dirty="0"/>
              <a:t> на  чл.256, ал.1 от ЗПУО  и да разбират </a:t>
            </a:r>
            <a:r>
              <a:rPr lang="ru-RU" dirty="0" err="1"/>
              <a:t>ролята</a:t>
            </a:r>
            <a:r>
              <a:rPr lang="ru-RU" dirty="0"/>
              <a:t> на </a:t>
            </a:r>
            <a:r>
              <a:rPr lang="ru-RU" dirty="0" err="1" smtClean="0"/>
              <a:t>местната</a:t>
            </a:r>
            <a:r>
              <a:rPr lang="ru-RU" dirty="0" smtClean="0"/>
              <a:t> </a:t>
            </a:r>
            <a:r>
              <a:rPr lang="ru-RU" dirty="0" err="1" smtClean="0"/>
              <a:t>власт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управлението</a:t>
            </a:r>
            <a:r>
              <a:rPr lang="ru-RU" dirty="0"/>
              <a:t> </a:t>
            </a:r>
            <a:r>
              <a:rPr lang="ru-RU" dirty="0" err="1" smtClean="0"/>
              <a:t>образованието</a:t>
            </a:r>
            <a:endParaRPr lang="ru-RU" dirty="0" smtClean="0"/>
          </a:p>
          <a:p>
            <a:r>
              <a:rPr lang="ru-RU" dirty="0" smtClean="0"/>
              <a:t>Да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наясно</a:t>
            </a:r>
            <a:r>
              <a:rPr lang="ru-RU" dirty="0"/>
              <a:t> </a:t>
            </a:r>
            <a:r>
              <a:rPr lang="ru-RU" dirty="0" smtClean="0"/>
              <a:t>със </a:t>
            </a:r>
            <a:r>
              <a:rPr lang="ru-RU" dirty="0" err="1" smtClean="0"/>
              <a:t>стъпките</a:t>
            </a:r>
            <a:r>
              <a:rPr lang="ru-RU" dirty="0" smtClean="0"/>
              <a:t> за </a:t>
            </a:r>
            <a:r>
              <a:rPr lang="ru-RU" dirty="0" err="1" smtClean="0"/>
              <a:t>формирането</a:t>
            </a:r>
            <a:r>
              <a:rPr lang="ru-RU" dirty="0" smtClean="0"/>
              <a:t> на </a:t>
            </a:r>
            <a:r>
              <a:rPr lang="ru-RU" dirty="0" err="1" smtClean="0"/>
              <a:t>дългосрочните</a:t>
            </a:r>
            <a:r>
              <a:rPr lang="ru-RU" dirty="0" smtClean="0"/>
              <a:t>, </a:t>
            </a:r>
            <a:r>
              <a:rPr lang="ru-RU" dirty="0" err="1" smtClean="0"/>
              <a:t>средносрочните</a:t>
            </a:r>
            <a:r>
              <a:rPr lang="ru-RU" dirty="0" smtClean="0"/>
              <a:t> и </a:t>
            </a:r>
            <a:r>
              <a:rPr lang="ru-RU" dirty="0" err="1" smtClean="0"/>
              <a:t>краткосрочните</a:t>
            </a:r>
            <a:r>
              <a:rPr lang="ru-RU" dirty="0" smtClean="0"/>
              <a:t>  </a:t>
            </a:r>
            <a:r>
              <a:rPr lang="ru-RU" dirty="0" err="1" smtClean="0"/>
              <a:t>общински</a:t>
            </a:r>
            <a:r>
              <a:rPr lang="ru-RU" dirty="0" smtClean="0"/>
              <a:t>  политики, както и с </a:t>
            </a:r>
            <a:r>
              <a:rPr lang="ru-RU" dirty="0" err="1" smtClean="0"/>
              <a:t>примерното</a:t>
            </a:r>
            <a:r>
              <a:rPr lang="ru-RU" dirty="0" smtClean="0"/>
              <a:t> </a:t>
            </a:r>
            <a:r>
              <a:rPr lang="ru-RU" dirty="0" err="1" smtClean="0"/>
              <a:t>съдържание</a:t>
            </a:r>
            <a:r>
              <a:rPr lang="ru-RU" dirty="0" smtClean="0"/>
              <a:t> на стратегия за развитие на </a:t>
            </a:r>
            <a:r>
              <a:rPr lang="ru-RU" dirty="0" err="1" smtClean="0"/>
              <a:t>предучилищното</a:t>
            </a:r>
            <a:r>
              <a:rPr lang="ru-RU" dirty="0" smtClean="0"/>
              <a:t> и </a:t>
            </a:r>
            <a:r>
              <a:rPr lang="ru-RU" dirty="0" err="1" smtClean="0"/>
              <a:t>училищното</a:t>
            </a:r>
            <a:r>
              <a:rPr lang="ru-RU" dirty="0" smtClean="0"/>
              <a:t> образование </a:t>
            </a:r>
          </a:p>
          <a:p>
            <a:r>
              <a:rPr lang="ru-RU" dirty="0" smtClean="0"/>
              <a:t>Да </a:t>
            </a:r>
            <a:r>
              <a:rPr lang="ru-RU" dirty="0"/>
              <a:t>се </a:t>
            </a:r>
            <a:r>
              <a:rPr lang="ru-RU" dirty="0" err="1"/>
              <a:t>запознаят</a:t>
            </a:r>
            <a:r>
              <a:rPr lang="ru-RU" dirty="0"/>
              <a:t> с </a:t>
            </a:r>
            <a:r>
              <a:rPr lang="ru-RU" dirty="0" err="1" smtClean="0"/>
              <a:t>видовете</a:t>
            </a:r>
            <a:r>
              <a:rPr lang="ru-RU" dirty="0" smtClean="0"/>
              <a:t> </a:t>
            </a:r>
            <a:r>
              <a:rPr lang="ru-RU" dirty="0" err="1" smtClean="0"/>
              <a:t>нормативни</a:t>
            </a:r>
            <a:r>
              <a:rPr lang="ru-RU" dirty="0" smtClean="0"/>
              <a:t> </a:t>
            </a:r>
            <a:r>
              <a:rPr lang="ru-RU" dirty="0" err="1" smtClean="0"/>
              <a:t>актове</a:t>
            </a:r>
            <a:r>
              <a:rPr lang="ru-RU" dirty="0" smtClean="0"/>
              <a:t> на </a:t>
            </a:r>
            <a:r>
              <a:rPr lang="ru-RU" dirty="0" err="1" smtClean="0"/>
              <a:t>местно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r>
              <a:rPr lang="ru-RU" dirty="0" smtClean="0"/>
              <a:t>  и </a:t>
            </a:r>
            <a:r>
              <a:rPr lang="ru-RU" dirty="0" err="1" smtClean="0"/>
              <a:t>минималното</a:t>
            </a:r>
            <a:r>
              <a:rPr lang="ru-RU" dirty="0" smtClean="0"/>
              <a:t> </a:t>
            </a:r>
            <a:r>
              <a:rPr lang="ru-RU" dirty="0" err="1" smtClean="0"/>
              <a:t>съдържание</a:t>
            </a:r>
            <a:r>
              <a:rPr lang="ru-RU" dirty="0" smtClean="0"/>
              <a:t> на </a:t>
            </a:r>
            <a:r>
              <a:rPr lang="ru-RU" dirty="0" err="1" smtClean="0"/>
              <a:t>общинските</a:t>
            </a:r>
            <a:r>
              <a:rPr lang="ru-RU" dirty="0" smtClean="0"/>
              <a:t> </a:t>
            </a:r>
            <a:r>
              <a:rPr lang="ru-RU" dirty="0" err="1" smtClean="0"/>
              <a:t>наредби</a:t>
            </a:r>
            <a:r>
              <a:rPr lang="ru-RU" dirty="0" smtClean="0"/>
              <a:t> и </a:t>
            </a:r>
            <a:r>
              <a:rPr lang="ru-RU" dirty="0" err="1" smtClean="0"/>
              <a:t>правилници</a:t>
            </a:r>
            <a:endParaRPr lang="ru-RU" dirty="0" smtClean="0"/>
          </a:p>
          <a:p>
            <a:r>
              <a:rPr lang="ru-RU" dirty="0" smtClean="0"/>
              <a:t> Да се </a:t>
            </a:r>
            <a:r>
              <a:rPr lang="ru-RU" dirty="0" err="1" smtClean="0"/>
              <a:t>запознаят</a:t>
            </a:r>
            <a:r>
              <a:rPr lang="ru-RU" dirty="0" smtClean="0"/>
              <a:t> с констатирани от ВАП </a:t>
            </a:r>
            <a:r>
              <a:rPr lang="ru-RU" dirty="0" err="1" smtClean="0"/>
              <a:t>допуснати</a:t>
            </a:r>
            <a:r>
              <a:rPr lang="ru-RU" dirty="0" smtClean="0"/>
              <a:t> грешки в </a:t>
            </a:r>
            <a:r>
              <a:rPr lang="ru-RU" dirty="0" err="1" smtClean="0"/>
              <a:t>общински</a:t>
            </a:r>
            <a:r>
              <a:rPr lang="ru-RU" dirty="0" smtClean="0"/>
              <a:t> </a:t>
            </a:r>
            <a:r>
              <a:rPr lang="ru-RU" dirty="0" err="1" smtClean="0"/>
              <a:t>наредби</a:t>
            </a:r>
            <a:endParaRPr lang="ru-RU" dirty="0" smtClean="0"/>
          </a:p>
          <a:p>
            <a:r>
              <a:rPr lang="ru-RU" dirty="0" smtClean="0"/>
              <a:t>Да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наясно</a:t>
            </a:r>
            <a:r>
              <a:rPr lang="ru-RU" dirty="0"/>
              <a:t> с </a:t>
            </a:r>
            <a:r>
              <a:rPr lang="ru-RU" dirty="0" err="1" smtClean="0"/>
              <a:t>предизвикателствата</a:t>
            </a:r>
            <a:r>
              <a:rPr lang="ru-RU" dirty="0" smtClean="0"/>
              <a:t>, </a:t>
            </a:r>
            <a:r>
              <a:rPr lang="ru-RU" dirty="0" err="1" smtClean="0"/>
              <a:t>проблемите</a:t>
            </a:r>
            <a:r>
              <a:rPr lang="ru-RU" dirty="0" smtClean="0"/>
              <a:t>  </a:t>
            </a:r>
            <a:r>
              <a:rPr lang="ru-RU" dirty="0"/>
              <a:t>и </a:t>
            </a:r>
            <a:r>
              <a:rPr lang="ru-RU" dirty="0" err="1"/>
              <a:t>добрите</a:t>
            </a:r>
            <a:r>
              <a:rPr lang="ru-RU" dirty="0"/>
              <a:t> практики на </a:t>
            </a:r>
            <a:r>
              <a:rPr lang="ru-RU" dirty="0" err="1" smtClean="0"/>
              <a:t>общинско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361" y="423082"/>
            <a:ext cx="3111690" cy="14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69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828800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latin typeface="+mn-lt"/>
              </a:rPr>
              <a:t>Йерархия на нормативните актове в България</a:t>
            </a:r>
            <a:br>
              <a:rPr lang="bg-BG" sz="2800" b="1" dirty="0" smtClean="0">
                <a:latin typeface="+mn-lt"/>
              </a:rPr>
            </a:br>
            <a:r>
              <a:rPr lang="bg-BG" sz="2800" b="1" dirty="0">
                <a:latin typeface="+mn-lt"/>
              </a:rPr>
              <a:t/>
            </a:r>
            <a:br>
              <a:rPr lang="bg-BG" sz="2800" b="1" dirty="0">
                <a:latin typeface="+mn-lt"/>
              </a:rPr>
            </a:br>
            <a:r>
              <a:rPr lang="bg-BG" sz="2800" b="1" dirty="0" smtClean="0">
                <a:solidFill>
                  <a:srgbClr val="0070C0"/>
                </a:solidFill>
                <a:latin typeface="+mn-lt"/>
              </a:rPr>
              <a:t>Конституция</a:t>
            </a:r>
            <a:br>
              <a:rPr lang="bg-BG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bg-BG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↕</a:t>
            </a:r>
            <a:endParaRPr lang="bg-BG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886" y="2438400"/>
            <a:ext cx="7010399" cy="37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1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39114" y="609600"/>
            <a:ext cx="10552670" cy="9226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Формиране на </a:t>
            </a:r>
            <a:r>
              <a:rPr lang="ru-RU" sz="2800" b="1" dirty="0" err="1" smtClean="0">
                <a:latin typeface="+mn-lt"/>
              </a:rPr>
              <a:t>общинските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политики за развитие</a:t>
            </a:r>
            <a:endParaRPr lang="bg-BG" sz="28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532238"/>
            <a:ext cx="10089107" cy="4563762"/>
          </a:xfrm>
        </p:spPr>
        <p:txBody>
          <a:bodyPr>
            <a:normAutofit/>
          </a:bodyPr>
          <a:lstStyle/>
          <a:p>
            <a:r>
              <a:rPr lang="ru-RU" dirty="0" err="1"/>
              <a:t>Основните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 стратегически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най-често</a:t>
            </a:r>
            <a:r>
              <a:rPr lang="ru-RU" dirty="0"/>
              <a:t> се </a:t>
            </a:r>
            <a:r>
              <a:rPr lang="ru-RU" dirty="0" err="1"/>
              <a:t>разработват</a:t>
            </a:r>
            <a:r>
              <a:rPr lang="ru-RU" dirty="0"/>
              <a:t> </a:t>
            </a:r>
            <a:r>
              <a:rPr lang="ru-RU" dirty="0" smtClean="0"/>
              <a:t>от </a:t>
            </a:r>
            <a:r>
              <a:rPr lang="ru-RU" dirty="0" err="1" smtClean="0"/>
              <a:t>общинските</a:t>
            </a:r>
            <a:r>
              <a:rPr lang="ru-RU" dirty="0" smtClean="0"/>
              <a:t> администрации и се </a:t>
            </a:r>
            <a:r>
              <a:rPr lang="ru-RU" dirty="0" err="1" smtClean="0"/>
              <a:t>приемат</a:t>
            </a:r>
            <a:r>
              <a:rPr lang="ru-RU" dirty="0" smtClean="0"/>
              <a:t> от </a:t>
            </a:r>
            <a:r>
              <a:rPr lang="ru-RU" dirty="0" err="1" smtClean="0"/>
              <a:t>ОбС</a:t>
            </a:r>
            <a:r>
              <a:rPr lang="ru-RU" dirty="0" smtClean="0"/>
              <a:t>, </a:t>
            </a:r>
            <a:r>
              <a:rPr lang="ru-RU" dirty="0" err="1"/>
              <a:t>са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 smtClean="0"/>
              <a:t>        Стратегия;                                                              </a:t>
            </a:r>
            <a:r>
              <a:rPr lang="ru-RU" i="1" dirty="0" err="1" smtClean="0"/>
              <a:t>времеви</a:t>
            </a:r>
            <a:r>
              <a:rPr lang="ru-RU" i="1" dirty="0" smtClean="0"/>
              <a:t> обхват:</a:t>
            </a:r>
            <a:endParaRPr lang="ru-RU" i="1" dirty="0"/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549E39"/>
                </a:solidFill>
              </a:rPr>
              <a:t> Политика;                                                              – </a:t>
            </a:r>
            <a:r>
              <a:rPr lang="ru-RU" dirty="0" err="1" smtClean="0">
                <a:solidFill>
                  <a:srgbClr val="549E39"/>
                </a:solidFill>
              </a:rPr>
              <a:t>дългосрочни</a:t>
            </a:r>
            <a:r>
              <a:rPr lang="ru-RU" dirty="0" smtClean="0">
                <a:solidFill>
                  <a:srgbClr val="549E39"/>
                </a:solidFill>
              </a:rPr>
              <a:t> (над 10 г.)             </a:t>
            </a:r>
            <a:endParaRPr lang="ru-RU" dirty="0">
              <a:solidFill>
                <a:srgbClr val="549E39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        </a:t>
            </a:r>
            <a:r>
              <a:rPr lang="ru-RU" dirty="0" smtClean="0">
                <a:solidFill>
                  <a:srgbClr val="549E39"/>
                </a:solidFill>
              </a:rPr>
              <a:t>Концепция</a:t>
            </a:r>
            <a:r>
              <a:rPr lang="ru-RU" dirty="0" smtClean="0"/>
              <a:t>;                                                           – </a:t>
            </a:r>
            <a:r>
              <a:rPr lang="ru-RU" dirty="0" err="1" smtClean="0"/>
              <a:t>средносрочни</a:t>
            </a:r>
            <a:r>
              <a:rPr lang="ru-RU" dirty="0" smtClean="0"/>
              <a:t> (от 3 до 9 г.) 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 </a:t>
            </a:r>
            <a:r>
              <a:rPr lang="ru-RU" dirty="0" err="1" smtClean="0"/>
              <a:t>Програма</a:t>
            </a:r>
            <a:r>
              <a:rPr lang="ru-RU" dirty="0" smtClean="0"/>
              <a:t>;                                                             – </a:t>
            </a:r>
            <a:r>
              <a:rPr lang="ru-RU" dirty="0" err="1" smtClean="0"/>
              <a:t>краткосрочни</a:t>
            </a:r>
            <a:r>
              <a:rPr lang="ru-RU" dirty="0" smtClean="0"/>
              <a:t> (от 1 до 3 г.)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 План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i="1" dirty="0" smtClean="0"/>
              <a:t>Как се </a:t>
            </a:r>
            <a:r>
              <a:rPr lang="ru-RU" i="1" dirty="0" err="1" smtClean="0"/>
              <a:t>наричат</a:t>
            </a:r>
            <a:r>
              <a:rPr lang="ru-RU" i="1" dirty="0" smtClean="0"/>
              <a:t> </a:t>
            </a:r>
            <a:r>
              <a:rPr lang="ru-RU" i="1" dirty="0" err="1" smtClean="0"/>
              <a:t>общинските</a:t>
            </a:r>
            <a:r>
              <a:rPr lang="ru-RU" i="1" dirty="0" smtClean="0"/>
              <a:t> </a:t>
            </a:r>
            <a:r>
              <a:rPr lang="ru-RU" i="1" dirty="0" err="1" smtClean="0"/>
              <a:t>планове</a:t>
            </a:r>
            <a:r>
              <a:rPr lang="ru-RU" i="1" dirty="0" smtClean="0"/>
              <a:t> за развитие </a:t>
            </a:r>
            <a:r>
              <a:rPr lang="ru-RU" i="1" dirty="0" err="1" smtClean="0"/>
              <a:t>през</a:t>
            </a:r>
            <a:r>
              <a:rPr lang="ru-RU" i="1" dirty="0" smtClean="0"/>
              <a:t> </a:t>
            </a:r>
            <a:r>
              <a:rPr lang="ru-RU" i="1" dirty="0" err="1" smtClean="0"/>
              <a:t>настоящия</a:t>
            </a:r>
            <a:r>
              <a:rPr lang="ru-RU" i="1" dirty="0" smtClean="0"/>
              <a:t> </a:t>
            </a:r>
          </a:p>
          <a:p>
            <a:pPr marL="45720" indent="0">
              <a:buNone/>
            </a:pPr>
            <a:r>
              <a:rPr lang="ru-RU" i="1" dirty="0" smtClean="0"/>
              <a:t>         </a:t>
            </a:r>
            <a:r>
              <a:rPr lang="ru-RU" i="1" dirty="0" err="1" smtClean="0"/>
              <a:t>програмен</a:t>
            </a:r>
            <a:r>
              <a:rPr lang="ru-RU" i="1" dirty="0" smtClean="0"/>
              <a:t> период 2021-2027 г.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66" y="2454876"/>
            <a:ext cx="3889829" cy="209005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57" y="5522632"/>
            <a:ext cx="399253" cy="5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9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400" b="1" dirty="0" smtClean="0">
                <a:latin typeface="+mn-lt"/>
              </a:rPr>
              <a:t/>
            </a:r>
            <a:br>
              <a:rPr lang="bg-BG" sz="2400" b="1" dirty="0" smtClean="0">
                <a:latin typeface="+mn-lt"/>
              </a:rPr>
            </a:br>
            <a:endParaRPr lang="bg-BG" sz="24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633029" y="1097280"/>
            <a:ext cx="4934856" cy="4663440"/>
          </a:xfrm>
        </p:spPr>
        <p:txBody>
          <a:bodyPr/>
          <a:lstStyle/>
          <a:p>
            <a:pPr marL="45720" indent="0">
              <a:buNone/>
            </a:pPr>
            <a:r>
              <a:rPr lang="bg-BG" sz="2400" dirty="0" smtClean="0">
                <a:solidFill>
                  <a:srgbClr val="549E39"/>
                </a:solidFill>
                <a:ea typeface="+mj-ea"/>
                <a:cs typeface="+mj-cs"/>
              </a:rPr>
              <a:t>Работа в групи</a:t>
            </a:r>
          </a:p>
          <a:p>
            <a:pPr marL="45720" indent="0">
              <a:lnSpc>
                <a:spcPct val="150000"/>
              </a:lnSpc>
              <a:buNone/>
            </a:pPr>
            <a:endParaRPr lang="bg-BG" sz="2400" dirty="0">
              <a:solidFill>
                <a:srgbClr val="549E39"/>
              </a:solidFill>
              <a:ea typeface="+mj-ea"/>
              <a:cs typeface="+mj-cs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bg-BG" sz="2400" i="1" dirty="0" smtClean="0">
                <a:solidFill>
                  <a:srgbClr val="549E39"/>
                </a:solidFill>
                <a:ea typeface="+mj-ea"/>
                <a:cs typeface="+mj-cs"/>
              </a:rPr>
              <a:t>С </a:t>
            </a:r>
            <a:r>
              <a:rPr lang="bg-BG" sz="2400" i="1" dirty="0">
                <a:solidFill>
                  <a:srgbClr val="549E39"/>
                </a:solidFill>
                <a:ea typeface="+mj-ea"/>
                <a:cs typeface="+mj-cs"/>
              </a:rPr>
              <a:t>какви </a:t>
            </a:r>
            <a:r>
              <a:rPr lang="bg-BG" sz="2400" i="1" dirty="0" smtClean="0">
                <a:solidFill>
                  <a:srgbClr val="549E39"/>
                </a:solidFill>
                <a:ea typeface="+mj-ea"/>
                <a:cs typeface="+mj-cs"/>
              </a:rPr>
              <a:t>нормативни и административни актове  общините осигуряват своите отговорности в образованието, регламентирани в чл. 256, ал.1 от ЗПУО?</a:t>
            </a:r>
            <a:endParaRPr lang="bg-BG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bg-BG" dirty="0" smtClean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marL="45720" indent="0" algn="ctr">
              <a:buNone/>
            </a:pP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820387"/>
            <a:ext cx="5617027" cy="56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08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549E39"/>
                </a:solidFill>
                <a:latin typeface="Times New Roman"/>
              </a:rPr>
              <a:t>Общински стратегии </a:t>
            </a:r>
            <a:r>
              <a:rPr lang="ru-RU" sz="2500" b="1" dirty="0">
                <a:solidFill>
                  <a:srgbClr val="549E39"/>
                </a:solidFill>
                <a:latin typeface="Times New Roman"/>
              </a:rPr>
              <a:t>за развитие </a:t>
            </a:r>
            <a:r>
              <a:rPr lang="ru-RU" sz="2500" b="1" dirty="0" smtClean="0">
                <a:solidFill>
                  <a:srgbClr val="549E39"/>
                </a:solidFill>
                <a:latin typeface="Times New Roman"/>
              </a:rPr>
              <a:t>на</a:t>
            </a:r>
            <a:r>
              <a:rPr lang="en-US" sz="2500" b="1" dirty="0">
                <a:solidFill>
                  <a:srgbClr val="549E39"/>
                </a:solidFill>
                <a:latin typeface="Times New Roman"/>
              </a:rPr>
              <a:t/>
            </a:r>
            <a:br>
              <a:rPr lang="en-US" sz="2500" b="1" dirty="0">
                <a:solidFill>
                  <a:srgbClr val="549E39"/>
                </a:solidFill>
                <a:latin typeface="Times New Roman"/>
              </a:rPr>
            </a:br>
            <a:r>
              <a:rPr lang="en-US" sz="2500" b="1" dirty="0" smtClean="0">
                <a:solidFill>
                  <a:srgbClr val="549E39"/>
                </a:solidFill>
                <a:latin typeface="Times New Roman"/>
              </a:rPr>
              <a:t/>
            </a:r>
            <a:br>
              <a:rPr lang="en-US" sz="2500" b="1" dirty="0" smtClean="0">
                <a:solidFill>
                  <a:srgbClr val="549E39"/>
                </a:solidFill>
                <a:latin typeface="Times New Roman"/>
              </a:rPr>
            </a:br>
            <a:r>
              <a:rPr lang="ru-RU" sz="2500" b="1" dirty="0" smtClean="0">
                <a:solidFill>
                  <a:srgbClr val="549E39"/>
                </a:solidFill>
                <a:latin typeface="Times New Roman"/>
              </a:rPr>
              <a:t> </a:t>
            </a:r>
            <a:r>
              <a:rPr lang="ru-RU" sz="2500" b="1" dirty="0" err="1">
                <a:solidFill>
                  <a:srgbClr val="549E39"/>
                </a:solidFill>
                <a:latin typeface="Times New Roman"/>
              </a:rPr>
              <a:t>предучилищното</a:t>
            </a:r>
            <a:r>
              <a:rPr lang="ru-RU" sz="2500" b="1" dirty="0">
                <a:solidFill>
                  <a:srgbClr val="549E39"/>
                </a:solidFill>
                <a:latin typeface="Times New Roman"/>
              </a:rPr>
              <a:t> </a:t>
            </a:r>
            <a:r>
              <a:rPr lang="ru-RU" sz="2500" b="1" dirty="0" smtClean="0">
                <a:solidFill>
                  <a:srgbClr val="549E39"/>
                </a:solidFill>
                <a:latin typeface="Times New Roman"/>
              </a:rPr>
              <a:t>и</a:t>
            </a:r>
            <a:r>
              <a:rPr lang="en-US" sz="2500" b="1" dirty="0">
                <a:solidFill>
                  <a:srgbClr val="549E39"/>
                </a:solidFill>
                <a:latin typeface="Times New Roman"/>
              </a:rPr>
              <a:t> </a:t>
            </a:r>
            <a:r>
              <a:rPr lang="ru-RU" sz="2500" b="1" dirty="0" err="1" smtClean="0">
                <a:solidFill>
                  <a:srgbClr val="549E39"/>
                </a:solidFill>
                <a:latin typeface="Times New Roman"/>
              </a:rPr>
              <a:t>училищното</a:t>
            </a:r>
            <a:r>
              <a:rPr lang="ru-RU" sz="2500" b="1" dirty="0" smtClean="0">
                <a:solidFill>
                  <a:srgbClr val="549E39"/>
                </a:solidFill>
                <a:latin typeface="Times New Roman"/>
              </a:rPr>
              <a:t> </a:t>
            </a:r>
            <a:r>
              <a:rPr lang="ru-RU" sz="2500" b="1" dirty="0">
                <a:solidFill>
                  <a:srgbClr val="549E39"/>
                </a:solidFill>
                <a:latin typeface="Times New Roman"/>
              </a:rPr>
              <a:t>образование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Образованието</a:t>
            </a:r>
            <a:r>
              <a:rPr lang="ru-RU" dirty="0"/>
              <a:t>  е 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приоритетните</a:t>
            </a:r>
            <a:r>
              <a:rPr lang="ru-RU" dirty="0"/>
              <a:t> цели в </a:t>
            </a:r>
            <a:r>
              <a:rPr lang="ru-RU" dirty="0" err="1" smtClean="0"/>
              <a:t>разработените</a:t>
            </a:r>
            <a:r>
              <a:rPr lang="ru-RU" dirty="0" smtClean="0"/>
              <a:t> и </a:t>
            </a:r>
            <a:r>
              <a:rPr lang="ru-RU" dirty="0" err="1" smtClean="0"/>
              <a:t>приетите</a:t>
            </a:r>
            <a:r>
              <a:rPr lang="ru-RU" dirty="0" smtClean="0"/>
              <a:t> </a:t>
            </a:r>
            <a:r>
              <a:rPr lang="ru-RU" dirty="0" err="1" smtClean="0"/>
              <a:t>планове</a:t>
            </a:r>
            <a:r>
              <a:rPr lang="ru-RU" dirty="0" smtClean="0"/>
              <a:t> </a:t>
            </a:r>
            <a:r>
              <a:rPr lang="ru-RU" dirty="0"/>
              <a:t>за развитие на </a:t>
            </a:r>
            <a:r>
              <a:rPr lang="ru-RU" dirty="0" err="1"/>
              <a:t>общините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основен</a:t>
            </a:r>
            <a:r>
              <a:rPr lang="ru-RU" dirty="0"/>
              <a:t> фактор за </a:t>
            </a:r>
            <a:r>
              <a:rPr lang="ru-RU" dirty="0" smtClean="0"/>
              <a:t>личностно развитие, </a:t>
            </a:r>
            <a:r>
              <a:rPr lang="ru-RU" dirty="0" err="1" smtClean="0"/>
              <a:t>социална</a:t>
            </a:r>
            <a:r>
              <a:rPr lang="ru-RU" dirty="0" smtClean="0"/>
              <a:t> </a:t>
            </a:r>
            <a:r>
              <a:rPr lang="ru-RU" dirty="0"/>
              <a:t>интеграция и </a:t>
            </a:r>
            <a:r>
              <a:rPr lang="ru-RU" dirty="0" err="1"/>
              <a:t>професионално</a:t>
            </a:r>
            <a:r>
              <a:rPr lang="ru-RU" dirty="0"/>
              <a:t> развитие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Много </a:t>
            </a:r>
            <a:r>
              <a:rPr lang="ru-RU" dirty="0" err="1" smtClean="0"/>
              <a:t>общини</a:t>
            </a:r>
            <a:r>
              <a:rPr lang="ru-RU" dirty="0" smtClean="0"/>
              <a:t> </a:t>
            </a:r>
            <a:r>
              <a:rPr lang="ru-RU" dirty="0" err="1" smtClean="0"/>
              <a:t>разработват</a:t>
            </a:r>
            <a:r>
              <a:rPr lang="ru-RU" dirty="0" smtClean="0"/>
              <a:t>, а Об</a:t>
            </a:r>
            <a:r>
              <a:rPr lang="bg-BG" dirty="0" err="1" smtClean="0"/>
              <a:t>щинските</a:t>
            </a:r>
            <a:r>
              <a:rPr lang="bg-BG" dirty="0" smtClean="0"/>
              <a:t> </a:t>
            </a:r>
            <a:r>
              <a:rPr lang="ru-RU" dirty="0" err="1" smtClean="0"/>
              <a:t>съвети</a:t>
            </a:r>
            <a:r>
              <a:rPr lang="ru-RU" dirty="0" smtClean="0"/>
              <a:t> </a:t>
            </a:r>
            <a:r>
              <a:rPr lang="ru-RU" dirty="0" err="1" smtClean="0"/>
              <a:t>приемат</a:t>
            </a:r>
            <a:r>
              <a:rPr lang="ru-RU" dirty="0" smtClean="0"/>
              <a:t> </a:t>
            </a:r>
            <a:r>
              <a:rPr lang="ru-RU" dirty="0" err="1" smtClean="0"/>
              <a:t>целево</a:t>
            </a:r>
            <a:r>
              <a:rPr lang="ru-RU" dirty="0" smtClean="0"/>
              <a:t> </a:t>
            </a:r>
            <a:r>
              <a:rPr lang="ru-RU" dirty="0" err="1" smtClean="0"/>
              <a:t>разработени</a:t>
            </a:r>
            <a:r>
              <a:rPr lang="ru-RU" dirty="0" smtClean="0"/>
              <a:t> </a:t>
            </a:r>
            <a:r>
              <a:rPr lang="ru-RU" dirty="0" err="1" smtClean="0"/>
              <a:t>секторни</a:t>
            </a:r>
            <a:r>
              <a:rPr lang="ru-RU" dirty="0" smtClean="0"/>
              <a:t> стратегии, в </a:t>
            </a:r>
            <a:r>
              <a:rPr lang="ru-RU" dirty="0" err="1" smtClean="0"/>
              <a:t>т.ч</a:t>
            </a:r>
            <a:r>
              <a:rPr lang="ru-RU" dirty="0"/>
              <a:t>. Общински стратегии за развитие  </a:t>
            </a:r>
            <a:r>
              <a:rPr lang="ru-RU" dirty="0" smtClean="0"/>
              <a:t>                             на </a:t>
            </a:r>
            <a:r>
              <a:rPr lang="ru-RU" dirty="0" err="1"/>
              <a:t>предучилищното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училищното</a:t>
            </a:r>
            <a:r>
              <a:rPr lang="ru-RU" dirty="0" smtClean="0"/>
              <a:t> образование.</a:t>
            </a:r>
          </a:p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i="1" dirty="0" smtClean="0"/>
              <a:t>Заложено ли е нормативно изискване за това?</a:t>
            </a:r>
          </a:p>
          <a:p>
            <a:pPr marL="45720" indent="0">
              <a:buNone/>
            </a:pPr>
            <a:r>
              <a:rPr lang="ru-RU" dirty="0" err="1" smtClean="0"/>
              <a:t>Подходът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определяне</a:t>
            </a:r>
            <a:r>
              <a:rPr lang="ru-RU" dirty="0" smtClean="0"/>
              <a:t> на </a:t>
            </a:r>
            <a:r>
              <a:rPr lang="ru-RU" dirty="0" err="1" smtClean="0"/>
              <a:t>времевия</a:t>
            </a:r>
            <a:r>
              <a:rPr lang="ru-RU" dirty="0" smtClean="0"/>
              <a:t> </a:t>
            </a:r>
            <a:r>
              <a:rPr lang="ru-RU" dirty="0" err="1" smtClean="0"/>
              <a:t>обхат</a:t>
            </a:r>
            <a:r>
              <a:rPr lang="ru-RU" dirty="0" smtClean="0"/>
              <a:t> на                                              </a:t>
            </a:r>
            <a:r>
              <a:rPr lang="ru-RU" dirty="0" err="1" smtClean="0"/>
              <a:t>стратегиите</a:t>
            </a:r>
            <a:r>
              <a:rPr lang="ru-RU" dirty="0" smtClean="0"/>
              <a:t> е </a:t>
            </a:r>
            <a:r>
              <a:rPr lang="ru-RU" dirty="0" err="1" smtClean="0"/>
              <a:t>най</a:t>
            </a:r>
            <a:r>
              <a:rPr lang="ru-RU" dirty="0" smtClean="0"/>
              <a:t>-различен</a:t>
            </a:r>
            <a:r>
              <a:rPr lang="ru-RU" i="1" dirty="0" smtClean="0"/>
              <a:t>    </a:t>
            </a:r>
          </a:p>
          <a:p>
            <a:pPr marL="4572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</a:t>
            </a:r>
            <a:r>
              <a:rPr lang="ru-RU" i="1" dirty="0" err="1" smtClean="0"/>
              <a:t>Вие</a:t>
            </a:r>
            <a:r>
              <a:rPr lang="ru-RU" i="1" dirty="0" smtClean="0"/>
              <a:t> </a:t>
            </a:r>
            <a:r>
              <a:rPr lang="ru-RU" i="1" dirty="0" err="1" smtClean="0"/>
              <a:t>какъв</a:t>
            </a:r>
            <a:r>
              <a:rPr lang="ru-RU" i="1" dirty="0" smtClean="0"/>
              <a:t> подход </a:t>
            </a:r>
            <a:r>
              <a:rPr lang="ru-RU" i="1" dirty="0" err="1" smtClean="0"/>
              <a:t>бихте</a:t>
            </a:r>
            <a:r>
              <a:rPr lang="ru-RU" i="1" dirty="0" smtClean="0"/>
              <a:t> избрали и </a:t>
            </a:r>
            <a:r>
              <a:rPr lang="ru-RU" i="1" dirty="0" err="1" smtClean="0"/>
              <a:t>защо</a:t>
            </a:r>
            <a:r>
              <a:rPr lang="ru-RU" i="1" dirty="0" smtClean="0"/>
              <a:t>?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3846285"/>
            <a:ext cx="3048000" cy="23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98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39114" y="362857"/>
            <a:ext cx="10552670" cy="11466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>Примерни </a:t>
            </a:r>
            <a:r>
              <a:rPr lang="ru-RU" sz="2800" b="1" dirty="0" err="1">
                <a:latin typeface="+mn-lt"/>
              </a:rPr>
              <a:t>процедурни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стъпки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при </a:t>
            </a:r>
            <a:r>
              <a:rPr lang="ru-RU" sz="2800" b="1" dirty="0" err="1" smtClean="0">
                <a:latin typeface="+mn-lt"/>
              </a:rPr>
              <a:t>разработване</a:t>
            </a:r>
            <a:r>
              <a:rPr lang="ru-RU" sz="2800" b="1" dirty="0" smtClean="0">
                <a:latin typeface="+mn-lt"/>
              </a:rPr>
              <a:t> на </a:t>
            </a:r>
            <a:r>
              <a:rPr lang="ru-RU" sz="2800" b="1" dirty="0" err="1" smtClean="0">
                <a:latin typeface="+mn-lt"/>
              </a:rPr>
              <a:t>стратегията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bg-BG" sz="28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38629" y="1538514"/>
            <a:ext cx="11001827" cy="4818743"/>
          </a:xfrm>
        </p:spPr>
        <p:txBody>
          <a:bodyPr>
            <a:noAutofit/>
          </a:bodyPr>
          <a:lstStyle/>
          <a:p>
            <a:r>
              <a:rPr lang="ru-RU" sz="2300" dirty="0" err="1" smtClean="0"/>
              <a:t>Предварително</a:t>
            </a:r>
            <a:r>
              <a:rPr lang="ru-RU" sz="2300" dirty="0" smtClean="0"/>
              <a:t> се </a:t>
            </a:r>
            <a:r>
              <a:rPr lang="ru-RU" sz="2300" dirty="0" err="1" smtClean="0"/>
              <a:t>координира</a:t>
            </a:r>
            <a:r>
              <a:rPr lang="ru-RU" sz="2300" dirty="0" smtClean="0"/>
              <a:t> </a:t>
            </a:r>
            <a:r>
              <a:rPr lang="ru-RU" sz="2300" dirty="0" err="1" smtClean="0"/>
              <a:t>дейността</a:t>
            </a:r>
            <a:r>
              <a:rPr lang="ru-RU" sz="2300" dirty="0" smtClean="0"/>
              <a:t> между </a:t>
            </a:r>
            <a:r>
              <a:rPr lang="ru-RU" sz="2300" dirty="0" err="1" smtClean="0"/>
              <a:t>заинтересованите</a:t>
            </a:r>
            <a:r>
              <a:rPr lang="ru-RU" sz="2300" dirty="0" smtClean="0"/>
              <a:t> институции </a:t>
            </a:r>
            <a:r>
              <a:rPr lang="ru-RU" sz="2300" dirty="0"/>
              <a:t>и </a:t>
            </a:r>
            <a:r>
              <a:rPr lang="ru-RU" sz="2300" dirty="0" smtClean="0"/>
              <a:t>се </a:t>
            </a:r>
            <a:r>
              <a:rPr lang="ru-RU" sz="2300" dirty="0" err="1" smtClean="0"/>
              <a:t>осъществяват</a:t>
            </a:r>
            <a:r>
              <a:rPr lang="ru-RU" sz="2300" dirty="0" smtClean="0"/>
              <a:t> </a:t>
            </a:r>
            <a:r>
              <a:rPr lang="ru-RU" sz="2300" dirty="0" err="1" smtClean="0"/>
              <a:t>консултации</a:t>
            </a:r>
            <a:r>
              <a:rPr lang="ru-RU" sz="2300" dirty="0" smtClean="0"/>
              <a:t> </a:t>
            </a:r>
            <a:r>
              <a:rPr lang="ru-RU" sz="2300" dirty="0"/>
              <a:t>с </a:t>
            </a:r>
            <a:r>
              <a:rPr lang="ru-RU" sz="2300" dirty="0" err="1"/>
              <a:t>гражданския</a:t>
            </a:r>
            <a:r>
              <a:rPr lang="ru-RU" sz="2300" dirty="0"/>
              <a:t> </a:t>
            </a:r>
            <a:r>
              <a:rPr lang="ru-RU" sz="2300" dirty="0" smtClean="0"/>
              <a:t>сектор;</a:t>
            </a:r>
          </a:p>
          <a:p>
            <a:r>
              <a:rPr lang="bg-BG" sz="2300" dirty="0" smtClean="0"/>
              <a:t>Идентифицират </a:t>
            </a:r>
            <a:r>
              <a:rPr lang="bg-BG" sz="2300" dirty="0"/>
              <a:t>се основните </a:t>
            </a:r>
            <a:r>
              <a:rPr lang="bg-BG" sz="2300" dirty="0" smtClean="0"/>
              <a:t>проблеми и се о</a:t>
            </a:r>
            <a:r>
              <a:rPr lang="ru-RU" sz="2300" dirty="0" err="1" smtClean="0"/>
              <a:t>пределят</a:t>
            </a:r>
            <a:r>
              <a:rPr lang="ru-RU" sz="2300" dirty="0" smtClean="0"/>
              <a:t>  </a:t>
            </a:r>
            <a:r>
              <a:rPr lang="ru-RU" sz="2300" dirty="0" err="1"/>
              <a:t>основните</a:t>
            </a:r>
            <a:r>
              <a:rPr lang="ru-RU" sz="2300" dirty="0"/>
              <a:t> цели, </a:t>
            </a:r>
            <a:r>
              <a:rPr lang="ru-RU" sz="2300" dirty="0" err="1"/>
              <a:t>приоритети</a:t>
            </a:r>
            <a:r>
              <a:rPr lang="ru-RU" sz="2300" dirty="0"/>
              <a:t> и </a:t>
            </a:r>
            <a:r>
              <a:rPr lang="ru-RU" sz="2300" dirty="0" err="1"/>
              <a:t>структурата</a:t>
            </a:r>
            <a:r>
              <a:rPr lang="ru-RU" sz="2300" dirty="0"/>
              <a:t> на </a:t>
            </a:r>
            <a:r>
              <a:rPr lang="ru-RU" sz="2300" dirty="0" smtClean="0"/>
              <a:t>документа;</a:t>
            </a:r>
          </a:p>
          <a:p>
            <a:r>
              <a:rPr lang="ru-RU" sz="2300" dirty="0" err="1" smtClean="0"/>
              <a:t>Формира</a:t>
            </a:r>
            <a:r>
              <a:rPr lang="ru-RU" sz="2300" dirty="0" smtClean="0"/>
              <a:t> </a:t>
            </a:r>
            <a:r>
              <a:rPr lang="ru-RU" sz="2300" dirty="0"/>
              <a:t>се </a:t>
            </a:r>
            <a:r>
              <a:rPr lang="ru-RU" sz="2300" dirty="0" err="1"/>
              <a:t>екип</a:t>
            </a:r>
            <a:r>
              <a:rPr lang="ru-RU" sz="2300" dirty="0"/>
              <a:t> </a:t>
            </a:r>
            <a:r>
              <a:rPr lang="ru-RU" sz="2300" dirty="0" smtClean="0"/>
              <a:t>от </a:t>
            </a:r>
            <a:r>
              <a:rPr lang="ru-RU" sz="2300" dirty="0" err="1" smtClean="0"/>
              <a:t>експерти</a:t>
            </a:r>
            <a:r>
              <a:rPr lang="ru-RU" sz="2300" dirty="0" smtClean="0"/>
              <a:t>, </a:t>
            </a:r>
            <a:r>
              <a:rPr lang="ru-RU" sz="2300" dirty="0"/>
              <a:t>на </a:t>
            </a:r>
            <a:r>
              <a:rPr lang="ru-RU" sz="2300" dirty="0" err="1" smtClean="0"/>
              <a:t>който</a:t>
            </a:r>
            <a:r>
              <a:rPr lang="ru-RU" sz="2300" dirty="0" smtClean="0"/>
              <a:t> </a:t>
            </a:r>
            <a:r>
              <a:rPr lang="ru-RU" sz="2300" dirty="0"/>
              <a:t>се </a:t>
            </a:r>
            <a:r>
              <a:rPr lang="ru-RU" sz="2300" dirty="0" err="1"/>
              <a:t>възлага</a:t>
            </a:r>
            <a:r>
              <a:rPr lang="ru-RU" sz="2300" dirty="0"/>
              <a:t> </a:t>
            </a:r>
            <a:r>
              <a:rPr lang="ru-RU" sz="2300" dirty="0" err="1"/>
              <a:t>разписването</a:t>
            </a:r>
            <a:r>
              <a:rPr lang="ru-RU" sz="2300" dirty="0"/>
              <a:t> на </a:t>
            </a:r>
            <a:r>
              <a:rPr lang="ru-RU" sz="2300" dirty="0" err="1"/>
              <a:t>конкретни</a:t>
            </a:r>
            <a:r>
              <a:rPr lang="ru-RU" sz="2300" dirty="0"/>
              <a:t> </a:t>
            </a:r>
            <a:r>
              <a:rPr lang="ru-RU" sz="2300" dirty="0" err="1"/>
              <a:t>текстове</a:t>
            </a:r>
            <a:r>
              <a:rPr lang="ru-RU" sz="2300" dirty="0" smtClean="0"/>
              <a:t>;</a:t>
            </a:r>
          </a:p>
          <a:p>
            <a:r>
              <a:rPr lang="ru-RU" sz="2300" dirty="0" err="1" smtClean="0"/>
              <a:t>Набелязват</a:t>
            </a:r>
            <a:r>
              <a:rPr lang="ru-RU" sz="2300" dirty="0" smtClean="0"/>
              <a:t> </a:t>
            </a:r>
            <a:r>
              <a:rPr lang="ru-RU" sz="2300" dirty="0"/>
              <a:t>се  </a:t>
            </a:r>
            <a:r>
              <a:rPr lang="ru-RU" sz="2300" dirty="0" err="1"/>
              <a:t>конкретни</a:t>
            </a:r>
            <a:r>
              <a:rPr lang="ru-RU" sz="2300" dirty="0"/>
              <a:t> мерки/действия и </a:t>
            </a:r>
            <a:r>
              <a:rPr lang="ru-RU" sz="2300" dirty="0" err="1"/>
              <a:t>очаквани</a:t>
            </a:r>
            <a:r>
              <a:rPr lang="ru-RU" sz="2300" dirty="0"/>
              <a:t> </a:t>
            </a:r>
            <a:r>
              <a:rPr lang="ru-RU" sz="2300" dirty="0" err="1" smtClean="0"/>
              <a:t>резултати</a:t>
            </a:r>
            <a:r>
              <a:rPr lang="ru-RU" sz="2300" dirty="0" smtClean="0"/>
              <a:t>;</a:t>
            </a:r>
          </a:p>
          <a:p>
            <a:r>
              <a:rPr lang="ru-RU" sz="2300" dirty="0" err="1" smtClean="0"/>
              <a:t>Всеки</a:t>
            </a:r>
            <a:r>
              <a:rPr lang="ru-RU" sz="2300" dirty="0" smtClean="0"/>
              <a:t> </a:t>
            </a:r>
            <a:r>
              <a:rPr lang="ru-RU" sz="2300" dirty="0" err="1"/>
              <a:t>етапно</a:t>
            </a:r>
            <a:r>
              <a:rPr lang="ru-RU" sz="2300" dirty="0"/>
              <a:t> </a:t>
            </a:r>
            <a:r>
              <a:rPr lang="ru-RU" sz="2300" dirty="0" err="1"/>
              <a:t>разработен</a:t>
            </a:r>
            <a:r>
              <a:rPr lang="ru-RU" sz="2300" dirty="0"/>
              <a:t> раздел (или вариант на проект на </a:t>
            </a:r>
            <a:r>
              <a:rPr lang="ru-RU" sz="2300" dirty="0" err="1"/>
              <a:t>стратегията</a:t>
            </a:r>
            <a:r>
              <a:rPr lang="ru-RU" sz="2300" dirty="0"/>
              <a:t>) се </a:t>
            </a:r>
            <a:r>
              <a:rPr lang="ru-RU" sz="2300" dirty="0" err="1"/>
              <a:t>обсъжда</a:t>
            </a:r>
            <a:r>
              <a:rPr lang="ru-RU" sz="2300" dirty="0"/>
              <a:t> и </a:t>
            </a:r>
            <a:r>
              <a:rPr lang="ru-RU" sz="2300" dirty="0" err="1"/>
              <a:t>съгласува</a:t>
            </a:r>
            <a:r>
              <a:rPr lang="ru-RU" sz="2300" dirty="0"/>
              <a:t> със </a:t>
            </a:r>
            <a:r>
              <a:rPr lang="ru-RU" sz="2300" dirty="0" err="1"/>
              <a:t>заинтересованите</a:t>
            </a:r>
            <a:r>
              <a:rPr lang="ru-RU" sz="2300" dirty="0"/>
              <a:t> </a:t>
            </a:r>
            <a:r>
              <a:rPr lang="ru-RU" sz="2300" dirty="0" err="1"/>
              <a:t>страни</a:t>
            </a:r>
            <a:r>
              <a:rPr lang="ru-RU" sz="2300" dirty="0" smtClean="0"/>
              <a:t>;</a:t>
            </a:r>
          </a:p>
          <a:p>
            <a:r>
              <a:rPr lang="ru-RU" sz="2300" dirty="0" err="1" smtClean="0"/>
              <a:t>Провеждат</a:t>
            </a:r>
            <a:r>
              <a:rPr lang="ru-RU" sz="2300" dirty="0" smtClean="0"/>
              <a:t> </a:t>
            </a:r>
            <a:r>
              <a:rPr lang="ru-RU" sz="2300" dirty="0"/>
              <a:t>се </a:t>
            </a:r>
            <a:r>
              <a:rPr lang="ru-RU" sz="2300" dirty="0" err="1"/>
              <a:t>обществени</a:t>
            </a:r>
            <a:r>
              <a:rPr lang="ru-RU" sz="2300" dirty="0"/>
              <a:t> </a:t>
            </a:r>
            <a:r>
              <a:rPr lang="ru-RU" sz="2300" dirty="0" err="1"/>
              <a:t>консултации</a:t>
            </a:r>
            <a:r>
              <a:rPr lang="ru-RU" sz="2300" dirty="0"/>
              <a:t> по </a:t>
            </a:r>
            <a:r>
              <a:rPr lang="ru-RU" sz="2300" dirty="0" err="1"/>
              <a:t>подготвения</a:t>
            </a:r>
            <a:r>
              <a:rPr lang="ru-RU" sz="2300" dirty="0"/>
              <a:t> </a:t>
            </a:r>
            <a:r>
              <a:rPr lang="ru-RU" sz="2300" dirty="0" smtClean="0"/>
              <a:t>проект;</a:t>
            </a:r>
          </a:p>
          <a:p>
            <a:r>
              <a:rPr lang="ru-RU" sz="2300" dirty="0"/>
              <a:t> </a:t>
            </a:r>
            <a:r>
              <a:rPr lang="ru-RU" sz="2300" dirty="0" err="1" smtClean="0"/>
              <a:t>Проектът</a:t>
            </a:r>
            <a:r>
              <a:rPr lang="ru-RU" sz="2300" dirty="0" smtClean="0"/>
              <a:t> </a:t>
            </a:r>
            <a:r>
              <a:rPr lang="ru-RU" sz="2300" dirty="0"/>
              <a:t>се </a:t>
            </a:r>
            <a:r>
              <a:rPr lang="ru-RU" sz="2300" dirty="0" err="1"/>
              <a:t>внася</a:t>
            </a:r>
            <a:r>
              <a:rPr lang="ru-RU" sz="2300" dirty="0"/>
              <a:t> за </a:t>
            </a:r>
            <a:r>
              <a:rPr lang="ru-RU" sz="2300" dirty="0" err="1"/>
              <a:t>обсъждане</a:t>
            </a:r>
            <a:r>
              <a:rPr lang="ru-RU" sz="2300" dirty="0"/>
              <a:t> и </a:t>
            </a:r>
            <a:r>
              <a:rPr lang="ru-RU" sz="2300" dirty="0" err="1"/>
              <a:t>приемане</a:t>
            </a:r>
            <a:r>
              <a:rPr lang="ru-RU" sz="2300" dirty="0"/>
              <a:t> от </a:t>
            </a:r>
            <a:r>
              <a:rPr lang="ru-RU" sz="2300" dirty="0" err="1"/>
              <a:t>ОбС</a:t>
            </a:r>
            <a:r>
              <a:rPr lang="ru-RU" sz="2300" dirty="0"/>
              <a:t>, </a:t>
            </a:r>
            <a:r>
              <a:rPr lang="ru-RU" sz="2300" dirty="0" err="1"/>
              <a:t>заедно</a:t>
            </a:r>
            <a:r>
              <a:rPr lang="ru-RU" sz="2300" dirty="0"/>
              <a:t> с протокола и/или </a:t>
            </a:r>
            <a:r>
              <a:rPr lang="ru-RU" sz="2300" dirty="0" err="1"/>
              <a:t>предложенията</a:t>
            </a:r>
            <a:r>
              <a:rPr lang="ru-RU" sz="2300" dirty="0"/>
              <a:t> от </a:t>
            </a:r>
            <a:r>
              <a:rPr lang="ru-RU" sz="2300" dirty="0" err="1"/>
              <a:t>обществените</a:t>
            </a:r>
            <a:r>
              <a:rPr lang="ru-RU" sz="2300" dirty="0"/>
              <a:t> </a:t>
            </a:r>
            <a:r>
              <a:rPr lang="ru-RU" sz="2300" dirty="0" err="1"/>
              <a:t>консултации</a:t>
            </a:r>
            <a:r>
              <a:rPr lang="ru-RU" sz="2300" dirty="0"/>
              <a:t>.</a:t>
            </a:r>
            <a:endParaRPr lang="bg-BG" sz="2300" dirty="0"/>
          </a:p>
        </p:txBody>
      </p:sp>
    </p:spTree>
    <p:extLst>
      <p:ext uri="{BB962C8B-B14F-4D97-AF65-F5344CB8AC3E}">
        <p14:creationId xmlns:p14="http://schemas.microsoft.com/office/powerpoint/2010/main" xmlns="" val="59271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7657" y="362858"/>
            <a:ext cx="10871199" cy="1157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latin typeface="+mn-lt"/>
              </a:rPr>
              <a:t/>
            </a:r>
            <a:br>
              <a:rPr lang="ru-RU" sz="2900" b="1" dirty="0" smtClean="0">
                <a:latin typeface="+mn-lt"/>
              </a:rPr>
            </a:br>
            <a:r>
              <a:rPr lang="ru-RU" sz="2900" b="1" dirty="0">
                <a:latin typeface="+mn-lt"/>
              </a:rPr>
              <a:t> </a:t>
            </a:r>
            <a:br>
              <a:rPr lang="ru-RU" sz="2900" b="1" dirty="0">
                <a:latin typeface="+mn-lt"/>
              </a:rPr>
            </a:br>
            <a:r>
              <a:rPr lang="ru-RU" sz="2900" b="1" dirty="0" smtClean="0">
                <a:latin typeface="+mn-lt"/>
              </a:rPr>
              <a:t>Примерно </a:t>
            </a:r>
            <a:r>
              <a:rPr lang="ru-RU" sz="2900" b="1" dirty="0" err="1" smtClean="0">
                <a:latin typeface="+mn-lt"/>
              </a:rPr>
              <a:t>съдържание</a:t>
            </a:r>
            <a:r>
              <a:rPr lang="ru-RU" sz="2900" b="1" dirty="0" smtClean="0">
                <a:latin typeface="+mn-lt"/>
              </a:rPr>
              <a:t> на </a:t>
            </a:r>
            <a:r>
              <a:rPr lang="ru-RU" sz="2900" b="1" dirty="0" err="1" smtClean="0">
                <a:latin typeface="+mn-lt"/>
              </a:rPr>
              <a:t>стратегията</a:t>
            </a:r>
            <a:r>
              <a:rPr lang="ru-RU" sz="2600" b="1" dirty="0">
                <a:latin typeface="+mn-lt"/>
              </a:rPr>
              <a:t/>
            </a:r>
            <a:br>
              <a:rPr lang="ru-RU" sz="2600" b="1" dirty="0">
                <a:latin typeface="+mn-lt"/>
              </a:rPr>
            </a:br>
            <a:endParaRPr lang="bg-BG" sz="2600" b="1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22514" y="1519881"/>
            <a:ext cx="11016342" cy="480834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I</a:t>
            </a:r>
            <a:r>
              <a:rPr lang="ru-RU" dirty="0"/>
              <a:t>.  ВЪВЕДЕНИЕ</a:t>
            </a:r>
          </a:p>
          <a:p>
            <a:pPr marL="45720" indent="0">
              <a:buNone/>
            </a:pPr>
            <a:r>
              <a:rPr lang="ru-RU" dirty="0" smtClean="0"/>
              <a:t>II</a:t>
            </a:r>
            <a:r>
              <a:rPr lang="ru-RU" dirty="0"/>
              <a:t>. РЕФЕРЕНТНИ ДОКУМЕНТИ</a:t>
            </a:r>
          </a:p>
          <a:p>
            <a:pPr marL="560070" indent="-514350">
              <a:lnSpc>
                <a:spcPct val="100000"/>
              </a:lnSpc>
              <a:buAutoNum type="romanUcPeriod" startAt="3"/>
            </a:pPr>
            <a:r>
              <a:rPr lang="ru-RU" dirty="0" smtClean="0"/>
              <a:t>ХАРАКТЕРИСТИКА </a:t>
            </a:r>
            <a:r>
              <a:rPr lang="ru-RU" dirty="0"/>
              <a:t>на </a:t>
            </a:r>
            <a:r>
              <a:rPr lang="ru-RU" dirty="0" err="1"/>
              <a:t>образователната</a:t>
            </a:r>
            <a:r>
              <a:rPr lang="ru-RU" dirty="0"/>
              <a:t> система в </a:t>
            </a:r>
            <a:r>
              <a:rPr lang="ru-RU" dirty="0" err="1" smtClean="0"/>
              <a:t>общината</a:t>
            </a:r>
            <a:r>
              <a:rPr lang="ru-RU" dirty="0"/>
              <a:t> - </a:t>
            </a:r>
            <a:r>
              <a:rPr lang="ru-RU" i="1" dirty="0" err="1" smtClean="0"/>
              <a:t>демографски</a:t>
            </a:r>
            <a:r>
              <a:rPr lang="ru-RU" i="1" dirty="0" smtClean="0"/>
              <a:t> </a:t>
            </a:r>
            <a:r>
              <a:rPr lang="ru-RU" i="1" dirty="0" err="1" smtClean="0"/>
              <a:t>процеси</a:t>
            </a:r>
            <a:r>
              <a:rPr lang="ru-RU" i="1" dirty="0" smtClean="0"/>
              <a:t>, </a:t>
            </a:r>
            <a:r>
              <a:rPr lang="bg-BG" i="1" dirty="0" smtClean="0"/>
              <a:t>структура </a:t>
            </a:r>
            <a:r>
              <a:rPr lang="bg-BG" i="1" dirty="0"/>
              <a:t>и образователни институции, </a:t>
            </a:r>
            <a:r>
              <a:rPr lang="bg-BG" i="1" dirty="0" smtClean="0"/>
              <a:t>човешки ресурси, </a:t>
            </a:r>
            <a:r>
              <a:rPr lang="ru-RU" i="1" dirty="0" err="1" smtClean="0"/>
              <a:t>материална</a:t>
            </a:r>
            <a:r>
              <a:rPr lang="ru-RU" i="1" dirty="0" smtClean="0"/>
              <a:t> </a:t>
            </a:r>
            <a:r>
              <a:rPr lang="ru-RU" i="1" dirty="0"/>
              <a:t>база и </a:t>
            </a:r>
            <a:r>
              <a:rPr lang="ru-RU" i="1" dirty="0" err="1" smtClean="0"/>
              <a:t>сграден</a:t>
            </a:r>
            <a:r>
              <a:rPr lang="ru-RU" i="1" dirty="0" smtClean="0"/>
              <a:t> </a:t>
            </a:r>
            <a:r>
              <a:rPr lang="ru-RU" i="1" dirty="0"/>
              <a:t>фонд, </a:t>
            </a:r>
            <a:r>
              <a:rPr lang="ru-RU" i="1" dirty="0" err="1" smtClean="0"/>
              <a:t>извънкласни</a:t>
            </a:r>
            <a:r>
              <a:rPr lang="ru-RU" i="1" dirty="0" smtClean="0"/>
              <a:t> </a:t>
            </a:r>
            <a:r>
              <a:rPr lang="ru-RU" i="1" dirty="0"/>
              <a:t>и </a:t>
            </a:r>
            <a:r>
              <a:rPr lang="ru-RU" i="1" dirty="0" err="1"/>
              <a:t>извънучилищни</a:t>
            </a:r>
            <a:r>
              <a:rPr lang="ru-RU" i="1" dirty="0"/>
              <a:t> </a:t>
            </a:r>
            <a:r>
              <a:rPr lang="ru-RU" i="1" dirty="0" err="1" smtClean="0"/>
              <a:t>дейности</a:t>
            </a:r>
            <a:r>
              <a:rPr lang="ru-RU" i="1" dirty="0" smtClean="0"/>
              <a:t>, </a:t>
            </a:r>
            <a:r>
              <a:rPr lang="ru-RU" i="1" dirty="0" err="1" smtClean="0"/>
              <a:t>финансиране</a:t>
            </a:r>
            <a:endParaRPr lang="ru-RU" i="1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/>
              <a:t> IV. SWОT АНАЛИЗ: </a:t>
            </a:r>
            <a:r>
              <a:rPr lang="ru-RU" dirty="0" err="1"/>
              <a:t>силни</a:t>
            </a:r>
            <a:r>
              <a:rPr lang="ru-RU" dirty="0"/>
              <a:t> и </a:t>
            </a:r>
            <a:r>
              <a:rPr lang="ru-RU" dirty="0" err="1"/>
              <a:t>слаби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</a:t>
            </a:r>
            <a:r>
              <a:rPr lang="ru-RU" dirty="0" err="1"/>
              <a:t>възможности</a:t>
            </a:r>
            <a:r>
              <a:rPr lang="ru-RU" dirty="0"/>
              <a:t> и </a:t>
            </a:r>
            <a:r>
              <a:rPr lang="ru-RU" dirty="0" err="1"/>
              <a:t>заплахи</a:t>
            </a:r>
            <a:r>
              <a:rPr lang="ru-RU" dirty="0"/>
              <a:t> . 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V</a:t>
            </a:r>
            <a:r>
              <a:rPr lang="ru-RU" dirty="0"/>
              <a:t>. ВИЗИЯ ЗА РАЗВИТИЕТО на </a:t>
            </a:r>
            <a:r>
              <a:rPr lang="ru-RU" dirty="0" err="1"/>
              <a:t>образованието</a:t>
            </a:r>
            <a:r>
              <a:rPr lang="ru-RU" dirty="0"/>
              <a:t> в </a:t>
            </a:r>
            <a:r>
              <a:rPr lang="ru-RU" dirty="0" err="1" smtClean="0"/>
              <a:t>общината</a:t>
            </a:r>
            <a:endParaRPr lang="ru-RU" dirty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VI</a:t>
            </a:r>
            <a:r>
              <a:rPr lang="ru-RU" dirty="0"/>
              <a:t>. ЦЕЛИ И ПРИОРИТЕТНИ ОБЛАСТИ за развитие на </a:t>
            </a:r>
            <a:r>
              <a:rPr lang="ru-RU" dirty="0" err="1"/>
              <a:t>образованието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VII</a:t>
            </a:r>
            <a:r>
              <a:rPr lang="ru-RU" dirty="0"/>
              <a:t>. ДЕЙНОСТИ И МЕРКИ за </a:t>
            </a:r>
            <a:r>
              <a:rPr lang="ru-RU" dirty="0" err="1"/>
              <a:t>постигане</a:t>
            </a:r>
            <a:r>
              <a:rPr lang="ru-RU" dirty="0"/>
              <a:t> на целите на </a:t>
            </a:r>
            <a:r>
              <a:rPr lang="ru-RU" dirty="0" err="1" smtClean="0"/>
              <a:t>стратегията</a:t>
            </a:r>
            <a:endParaRPr lang="ru-RU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VIII</a:t>
            </a:r>
            <a:r>
              <a:rPr lang="ru-RU" dirty="0"/>
              <a:t>. ОЧАКВАНИ РЕЗУЛТАТИ от </a:t>
            </a:r>
            <a:r>
              <a:rPr lang="ru-RU" dirty="0" err="1"/>
              <a:t>изпълнението</a:t>
            </a:r>
            <a:r>
              <a:rPr lang="ru-RU" dirty="0"/>
              <a:t> на </a:t>
            </a:r>
            <a:r>
              <a:rPr lang="ru-RU" dirty="0" err="1" smtClean="0"/>
              <a:t>стратегията</a:t>
            </a:r>
            <a:r>
              <a:rPr lang="ru-RU" dirty="0" smtClean="0"/>
              <a:t> и анализ на риска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dirty="0" smtClean="0"/>
              <a:t>IX</a:t>
            </a:r>
            <a:r>
              <a:rPr lang="ru-RU" dirty="0"/>
              <a:t>. МОНИТОРИНГ, ОТЧИТАНЕ И ОЦЕНКА на </a:t>
            </a:r>
            <a:r>
              <a:rPr lang="ru-RU" dirty="0" err="1"/>
              <a:t>стратегията</a:t>
            </a:r>
            <a:r>
              <a:rPr lang="ru-RU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6746964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1989</Words>
  <Application>Microsoft Office PowerPoint</Application>
  <PresentationFormat>Custom</PresentationFormat>
  <Paragraphs>179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База</vt:lpstr>
      <vt:lpstr>Slide 1</vt:lpstr>
      <vt:lpstr>Slide 2</vt:lpstr>
      <vt:lpstr>                                Цели на обучението                                          </vt:lpstr>
      <vt:lpstr>Йерархия на нормативните актове в България  Конституция ↕</vt:lpstr>
      <vt:lpstr>Формиране на общинските политики за развитие</vt:lpstr>
      <vt:lpstr> </vt:lpstr>
      <vt:lpstr>Общински стратегии за развитие на   предучилищното и училищното образование</vt:lpstr>
      <vt:lpstr>  Примерни процедурни стъпки при разработване на стратегията </vt:lpstr>
      <vt:lpstr>   Примерно съдържание на стратегията </vt:lpstr>
      <vt:lpstr>Стратегия за развитие на предучилищното и училищното образование </vt:lpstr>
      <vt:lpstr>Годишни планове за изпълнение на стратегията </vt:lpstr>
      <vt:lpstr>Местна нормативна уредба в сферата на общинското образование - видове </vt:lpstr>
      <vt:lpstr>Местна нормативна уредба в сферата на образованието </vt:lpstr>
      <vt:lpstr>В коя наредба на МОН се регламентира приемът в  I клас?  Какъв документ разработват общините за осъществяване на приема в I клас? </vt:lpstr>
      <vt:lpstr>Най-често допускани грешки при разработването и приемането на общинските наредби за ДГ </vt:lpstr>
      <vt:lpstr>Какви документи за подкрепа на личностно развитие на децата  и учениците разработват и приемат общините?</vt:lpstr>
      <vt:lpstr>Местна нормативна уредба в сферата на образованието</vt:lpstr>
      <vt:lpstr> АНАЛИЗ на потребностите от подкрепа за  личностно развитие  на децата и учениците Примерно съдържание </vt:lpstr>
      <vt:lpstr>ОСНОВНИ ПРЕДИЗВИКАТЕЛСТВА ПРЕД ОБЩИНИТЕ  ПРИ  ОТПАДАНЕ НА ТАКСИТЕ ЗА ДЕТСКИ ГРАДИНИ</vt:lpstr>
      <vt:lpstr>ОСНОВНИ ПРЕДИЗВИКАТЕЛСТВА ПРЕД ОБЩИНИТЕ  ПРИ  ОТПАДАНЕ НА ТАКСИТЕ ЗА ДЕТСКИ ГРАДИНИ</vt:lpstr>
      <vt:lpstr> ОСНОВНИ ПРЕДИЗВИКАТЕЛСТВА ПРЕД ОБЩИНИТЕ ПРИ   ОТПАДАНЕ НА ТАКСИТЕ ЗА ДЕТСКИ ГРАДИНИ </vt:lpstr>
      <vt:lpstr> ОСНОВНИ ПРЕДИЗВИКАТЕЛСТВА ПРЕД ОБЩИНИТЕ  ПРИ ОТПАДАНЕ НА ТАКСИТЕ ЗА ДЕТСКИ ГРАДИНИ </vt:lpstr>
      <vt:lpstr>Предложения за нормативни промени в ЗПУО</vt:lpstr>
      <vt:lpstr>  Други открити въпроси и предложения?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user</cp:lastModifiedBy>
  <cp:revision>180</cp:revision>
  <dcterms:created xsi:type="dcterms:W3CDTF">2020-11-16T15:48:02Z</dcterms:created>
  <dcterms:modified xsi:type="dcterms:W3CDTF">2022-09-26T07:37:49Z</dcterms:modified>
</cp:coreProperties>
</file>