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81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78" r:id="rId16"/>
    <p:sldId id="269" r:id="rId17"/>
    <p:sldId id="270" r:id="rId18"/>
    <p:sldId id="271" r:id="rId19"/>
    <p:sldId id="283" r:id="rId20"/>
    <p:sldId id="284" r:id="rId21"/>
    <p:sldId id="282" r:id="rId22"/>
    <p:sldId id="273" r:id="rId23"/>
    <p:sldId id="274" r:id="rId24"/>
    <p:sldId id="280" r:id="rId25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21" autoAdjust="0"/>
    <p:restoredTop sz="86408" autoAdjust="0"/>
  </p:normalViewPr>
  <p:slideViewPr>
    <p:cSldViewPr snapToGrid="0" showGuides="1">
      <p:cViewPr varScale="1">
        <p:scale>
          <a:sx n="59" d="100"/>
          <a:sy n="59" d="100"/>
        </p:scale>
        <p:origin x="-55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islav Stanev" userId="b235a78637b748c3" providerId="LiveId" clId="{8C2C5EFC-CCF2-414F-BEB9-14FEFEF225B0}"/>
    <pc:docChg chg="undo custSel addSld modSld">
      <pc:chgData name="Stanislav Stanev" userId="b235a78637b748c3" providerId="LiveId" clId="{8C2C5EFC-CCF2-414F-BEB9-14FEFEF225B0}" dt="2021-03-29T10:47:10.707" v="2709" actId="20577"/>
      <pc:docMkLst>
        <pc:docMk/>
      </pc:docMkLst>
      <pc:sldChg chg="modSp mod">
        <pc:chgData name="Stanislav Stanev" userId="b235a78637b748c3" providerId="LiveId" clId="{8C2C5EFC-CCF2-414F-BEB9-14FEFEF225B0}" dt="2021-03-29T09:37:16.124" v="755" actId="403"/>
        <pc:sldMkLst>
          <pc:docMk/>
          <pc:sldMk cId="4096181057" sldId="259"/>
        </pc:sldMkLst>
        <pc:spChg chg="mod">
          <ac:chgData name="Stanislav Stanev" userId="b235a78637b748c3" providerId="LiveId" clId="{8C2C5EFC-CCF2-414F-BEB9-14FEFEF225B0}" dt="2021-03-29T09:37:16.124" v="755" actId="403"/>
          <ac:spMkLst>
            <pc:docMk/>
            <pc:sldMk cId="4096181057" sldId="259"/>
            <ac:spMk id="3" creationId="{00000000-0000-0000-0000-000000000000}"/>
          </ac:spMkLst>
        </pc:spChg>
      </pc:sldChg>
      <pc:sldChg chg="modSp add mod">
        <pc:chgData name="Stanislav Stanev" userId="b235a78637b748c3" providerId="LiveId" clId="{8C2C5EFC-CCF2-414F-BEB9-14FEFEF225B0}" dt="2021-03-29T09:40:21.785" v="827" actId="123"/>
        <pc:sldMkLst>
          <pc:docMk/>
          <pc:sldMk cId="2764479396" sldId="260"/>
        </pc:sldMkLst>
        <pc:spChg chg="mod">
          <ac:chgData name="Stanislav Stanev" userId="b235a78637b748c3" providerId="LiveId" clId="{8C2C5EFC-CCF2-414F-BEB9-14FEFEF225B0}" dt="2021-03-29T09:40:21.785" v="827" actId="123"/>
          <ac:spMkLst>
            <pc:docMk/>
            <pc:sldMk cId="2764479396" sldId="260"/>
            <ac:spMk id="3" creationId="{00000000-0000-0000-0000-000000000000}"/>
          </ac:spMkLst>
        </pc:spChg>
      </pc:sldChg>
      <pc:sldChg chg="modSp add mod">
        <pc:chgData name="Stanislav Stanev" userId="b235a78637b748c3" providerId="LiveId" clId="{8C2C5EFC-CCF2-414F-BEB9-14FEFEF225B0}" dt="2021-03-29T09:46:56.263" v="1145" actId="20577"/>
        <pc:sldMkLst>
          <pc:docMk/>
          <pc:sldMk cId="1844151483" sldId="261"/>
        </pc:sldMkLst>
        <pc:spChg chg="mod">
          <ac:chgData name="Stanislav Stanev" userId="b235a78637b748c3" providerId="LiveId" clId="{8C2C5EFC-CCF2-414F-BEB9-14FEFEF225B0}" dt="2021-03-29T09:46:56.263" v="1145" actId="20577"/>
          <ac:spMkLst>
            <pc:docMk/>
            <pc:sldMk cId="1844151483" sldId="261"/>
            <ac:spMk id="3" creationId="{00000000-0000-0000-0000-000000000000}"/>
          </ac:spMkLst>
        </pc:spChg>
      </pc:sldChg>
      <pc:sldChg chg="modSp add mod">
        <pc:chgData name="Stanislav Stanev" userId="b235a78637b748c3" providerId="LiveId" clId="{8C2C5EFC-CCF2-414F-BEB9-14FEFEF225B0}" dt="2021-03-29T10:11:22.132" v="1353" actId="20577"/>
        <pc:sldMkLst>
          <pc:docMk/>
          <pc:sldMk cId="1571583259" sldId="262"/>
        </pc:sldMkLst>
        <pc:spChg chg="mod">
          <ac:chgData name="Stanislav Stanev" userId="b235a78637b748c3" providerId="LiveId" clId="{8C2C5EFC-CCF2-414F-BEB9-14FEFEF225B0}" dt="2021-03-29T10:11:22.132" v="1353" actId="20577"/>
          <ac:spMkLst>
            <pc:docMk/>
            <pc:sldMk cId="1571583259" sldId="262"/>
            <ac:spMk id="3" creationId="{00000000-0000-0000-0000-000000000000}"/>
          </ac:spMkLst>
        </pc:spChg>
      </pc:sldChg>
      <pc:sldChg chg="modSp add mod">
        <pc:chgData name="Stanislav Stanev" userId="b235a78637b748c3" providerId="LiveId" clId="{8C2C5EFC-CCF2-414F-BEB9-14FEFEF225B0}" dt="2021-03-29T10:27:29.311" v="1786" actId="20577"/>
        <pc:sldMkLst>
          <pc:docMk/>
          <pc:sldMk cId="3230155334" sldId="263"/>
        </pc:sldMkLst>
        <pc:spChg chg="mod">
          <ac:chgData name="Stanislav Stanev" userId="b235a78637b748c3" providerId="LiveId" clId="{8C2C5EFC-CCF2-414F-BEB9-14FEFEF225B0}" dt="2021-03-29T10:27:29.311" v="1786" actId="20577"/>
          <ac:spMkLst>
            <pc:docMk/>
            <pc:sldMk cId="3230155334" sldId="263"/>
            <ac:spMk id="3" creationId="{00000000-0000-0000-0000-000000000000}"/>
          </ac:spMkLst>
        </pc:spChg>
      </pc:sldChg>
      <pc:sldChg chg="modSp add mod">
        <pc:chgData name="Stanislav Stanev" userId="b235a78637b748c3" providerId="LiveId" clId="{8C2C5EFC-CCF2-414F-BEB9-14FEFEF225B0}" dt="2021-03-29T10:32:33.541" v="2080" actId="20577"/>
        <pc:sldMkLst>
          <pc:docMk/>
          <pc:sldMk cId="563525531" sldId="264"/>
        </pc:sldMkLst>
        <pc:spChg chg="mod">
          <ac:chgData name="Stanislav Stanev" userId="b235a78637b748c3" providerId="LiveId" clId="{8C2C5EFC-CCF2-414F-BEB9-14FEFEF225B0}" dt="2021-03-29T10:32:33.541" v="2080" actId="20577"/>
          <ac:spMkLst>
            <pc:docMk/>
            <pc:sldMk cId="563525531" sldId="264"/>
            <ac:spMk id="3" creationId="{00000000-0000-0000-0000-000000000000}"/>
          </ac:spMkLst>
        </pc:spChg>
      </pc:sldChg>
      <pc:sldChg chg="modSp add mod">
        <pc:chgData name="Stanislav Stanev" userId="b235a78637b748c3" providerId="LiveId" clId="{8C2C5EFC-CCF2-414F-BEB9-14FEFEF225B0}" dt="2021-03-29T10:38:47.262" v="2406" actId="20577"/>
        <pc:sldMkLst>
          <pc:docMk/>
          <pc:sldMk cId="3263967597" sldId="265"/>
        </pc:sldMkLst>
        <pc:spChg chg="mod">
          <ac:chgData name="Stanislav Stanev" userId="b235a78637b748c3" providerId="LiveId" clId="{8C2C5EFC-CCF2-414F-BEB9-14FEFEF225B0}" dt="2021-03-29T10:38:47.262" v="2406" actId="20577"/>
          <ac:spMkLst>
            <pc:docMk/>
            <pc:sldMk cId="3263967597" sldId="265"/>
            <ac:spMk id="3" creationId="{00000000-0000-0000-0000-000000000000}"/>
          </ac:spMkLst>
        </pc:spChg>
      </pc:sldChg>
      <pc:sldChg chg="modSp add mod">
        <pc:chgData name="Stanislav Stanev" userId="b235a78637b748c3" providerId="LiveId" clId="{8C2C5EFC-CCF2-414F-BEB9-14FEFEF225B0}" dt="2021-03-29T10:47:10.707" v="2709" actId="20577"/>
        <pc:sldMkLst>
          <pc:docMk/>
          <pc:sldMk cId="877641075" sldId="266"/>
        </pc:sldMkLst>
        <pc:spChg chg="mod">
          <ac:chgData name="Stanislav Stanev" userId="b235a78637b748c3" providerId="LiveId" clId="{8C2C5EFC-CCF2-414F-BEB9-14FEFEF225B0}" dt="2021-03-29T10:47:10.707" v="2709" actId="20577"/>
          <ac:spMkLst>
            <pc:docMk/>
            <pc:sldMk cId="877641075" sldId="26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9EC1F-73FA-4AEB-8181-96952AD7B7EA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4C24E-8F32-4AEE-889F-FB456EF8236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2648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D780F-2723-4729-BC61-4E7EDCA0908A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ADD1-9B2D-437E-B3D5-7B7677C83D5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7962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61593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6557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0428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6600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0528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9990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9784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ADD1-9B2D-437E-B3D5-7B7677C83D5A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2455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26.9.2022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Обучителен модул </a:t>
            </a:r>
            <a:r>
              <a:rPr lang="bg-BG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Ефективно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управление на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общинското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образование»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600" smtClean="0">
                <a:solidFill>
                  <a:srgbClr val="FF0000"/>
                </a:solidFill>
              </a:rPr>
              <a:t>(</a:t>
            </a:r>
            <a:r>
              <a:rPr lang="bg-BG" sz="2600" dirty="0">
                <a:solidFill>
                  <a:srgbClr val="FF0000"/>
                </a:solidFill>
              </a:rPr>
              <a:t>актуализация 2022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bg-BG" sz="2600" dirty="0">
                <a:solidFill>
                  <a:srgbClr val="FF0000"/>
                </a:solidFill>
              </a:rPr>
              <a:t>г.)</a:t>
            </a:r>
            <a:endParaRPr lang="bg-BG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>
                <a:solidFill>
                  <a:srgbClr val="549E39"/>
                </a:solidFill>
              </a:rPr>
              <a:t>, 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служители“ </a:t>
            </a:r>
            <a:r>
              <a:rPr lang="bg-BG" sz="1200" i="1" dirty="0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bg-BG" sz="1200" i="1" dirty="0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>
                <a:solidFill>
                  <a:srgbClr val="549E39"/>
                </a:solidFill>
              </a:rPr>
              <a:t>на безвъзмездна финансова помощ по</a:t>
            </a:r>
            <a:r>
              <a:rPr lang="ru-RU" sz="1200" i="1" dirty="0">
                <a:solidFill>
                  <a:srgbClr val="549E39"/>
                </a:solidFill>
              </a:rPr>
              <a:t> Оперативна </a:t>
            </a:r>
            <a:r>
              <a:rPr lang="ru-RU" sz="1200" i="1" dirty="0" err="1">
                <a:solidFill>
                  <a:srgbClr val="549E39"/>
                </a:solidFill>
              </a:rPr>
              <a:t>програма</a:t>
            </a:r>
            <a:r>
              <a:rPr lang="ru-RU" sz="1200" i="1" dirty="0">
                <a:solidFill>
                  <a:srgbClr val="549E39"/>
                </a:solidFill>
              </a:rPr>
              <a:t>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3"/>
            <a:ext cx="11512627" cy="86298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tx1"/>
                </a:solidFill>
                <a:latin typeface="+mn-lt"/>
              </a:rPr>
              <a:t>Подтема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1.1. </a:t>
            </a:r>
            <a:r>
              <a:rPr lang="ru-RU" sz="2800" b="1" dirty="0" err="1">
                <a:solidFill>
                  <a:schemeClr val="tx1"/>
                </a:solidFill>
                <a:latin typeface="+mn-lt"/>
              </a:rPr>
              <a:t>Актуални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европейски политики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850233"/>
            <a:ext cx="11512627" cy="587714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2400" i="1" u="sng" dirty="0" smtClean="0">
                <a:solidFill>
                  <a:schemeClr val="tx1"/>
                </a:solidFill>
              </a:rPr>
              <a:t> </a:t>
            </a:r>
            <a:r>
              <a:rPr lang="ru-RU" sz="2400" i="1" u="sng" dirty="0" err="1" smtClean="0">
                <a:solidFill>
                  <a:schemeClr val="tx1"/>
                </a:solidFill>
              </a:rPr>
              <a:t>Висше</a:t>
            </a:r>
            <a:r>
              <a:rPr lang="ru-RU" sz="2400" i="1" u="sng" dirty="0" smtClean="0">
                <a:solidFill>
                  <a:schemeClr val="tx1"/>
                </a:solidFill>
              </a:rPr>
              <a:t> </a:t>
            </a:r>
            <a:r>
              <a:rPr lang="ru-RU" sz="2400" i="1" u="sng" dirty="0">
                <a:solidFill>
                  <a:schemeClr val="tx1"/>
                </a:solidFill>
              </a:rPr>
              <a:t>образование:</a:t>
            </a:r>
          </a:p>
          <a:p>
            <a:pPr marL="502920" indent="-4572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400" dirty="0" err="1">
                <a:solidFill>
                  <a:schemeClr val="tx1"/>
                </a:solidFill>
              </a:rPr>
              <a:t>Приоритети</a:t>
            </a:r>
            <a:r>
              <a:rPr lang="ru-RU" sz="2400" dirty="0">
                <a:solidFill>
                  <a:schemeClr val="tx1"/>
                </a:solidFill>
              </a:rPr>
              <a:t> на ЕС за </a:t>
            </a:r>
            <a:r>
              <a:rPr lang="ru-RU" sz="2400" dirty="0" err="1">
                <a:solidFill>
                  <a:schemeClr val="tx1"/>
                </a:solidFill>
              </a:rPr>
              <a:t>висшето</a:t>
            </a:r>
            <a:r>
              <a:rPr lang="ru-RU" sz="2400" dirty="0">
                <a:solidFill>
                  <a:schemeClr val="tx1"/>
                </a:solidFill>
              </a:rPr>
              <a:t> образование –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ЕС е </a:t>
            </a:r>
            <a:r>
              <a:rPr lang="ru-RU" sz="2400" dirty="0">
                <a:solidFill>
                  <a:schemeClr val="tx1"/>
                </a:solidFill>
              </a:rPr>
              <a:t>пространство за образование за </a:t>
            </a:r>
            <a:r>
              <a:rPr lang="ru-RU" sz="2400" dirty="0" err="1" smtClean="0">
                <a:solidFill>
                  <a:schemeClr val="tx1"/>
                </a:solidFill>
              </a:rPr>
              <a:t>гарантиране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и </a:t>
            </a:r>
            <a:r>
              <a:rPr lang="ru-RU" sz="2400" dirty="0" err="1">
                <a:solidFill>
                  <a:schemeClr val="tx1"/>
                </a:solidFill>
              </a:rPr>
              <a:t>увеличаване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мобилността</a:t>
            </a:r>
            <a:r>
              <a:rPr lang="ru-RU" sz="2400" dirty="0">
                <a:solidFill>
                  <a:schemeClr val="tx1"/>
                </a:solidFill>
              </a:rPr>
              <a:t> и обмена:</a:t>
            </a:r>
          </a:p>
          <a:p>
            <a:pPr lvl="1" algn="just"/>
            <a:r>
              <a:rPr lang="ru-RU" sz="2200" dirty="0">
                <a:solidFill>
                  <a:schemeClr val="tx1"/>
                </a:solidFill>
              </a:rPr>
              <a:t>Мрежа от европейски </a:t>
            </a:r>
            <a:r>
              <a:rPr lang="ru-RU" sz="2200" dirty="0" err="1" smtClean="0">
                <a:solidFill>
                  <a:schemeClr val="tx1"/>
                </a:solidFill>
              </a:rPr>
              <a:t>университети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endParaRPr lang="ru-RU" sz="2200" dirty="0">
              <a:solidFill>
                <a:schemeClr val="tx1"/>
              </a:solidFill>
            </a:endParaRPr>
          </a:p>
          <a:p>
            <a:pPr lvl="1" algn="just"/>
            <a:r>
              <a:rPr lang="ru-RU" sz="2200" dirty="0">
                <a:solidFill>
                  <a:schemeClr val="tx1"/>
                </a:solidFill>
              </a:rPr>
              <a:t>Автоматично взаимно </a:t>
            </a:r>
            <a:r>
              <a:rPr lang="ru-RU" sz="2200" dirty="0" err="1">
                <a:solidFill>
                  <a:schemeClr val="tx1"/>
                </a:solidFill>
              </a:rPr>
              <a:t>признаване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</a:rPr>
              <a:t>дипломи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endParaRPr lang="ru-RU" sz="2200" dirty="0">
              <a:solidFill>
                <a:schemeClr val="tx1"/>
              </a:solidFill>
            </a:endParaRPr>
          </a:p>
          <a:p>
            <a:pPr lvl="1" algn="just"/>
            <a:r>
              <a:rPr lang="ru-RU" sz="2200" dirty="0" err="1">
                <a:solidFill>
                  <a:schemeClr val="tx1"/>
                </a:solidFill>
              </a:rPr>
              <a:t>Европейска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студентска</a:t>
            </a:r>
            <a:r>
              <a:rPr lang="ru-RU" sz="2200" dirty="0">
                <a:solidFill>
                  <a:schemeClr val="tx1"/>
                </a:solidFill>
              </a:rPr>
              <a:t> карта.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dirty="0" err="1" smtClean="0">
                <a:solidFill>
                  <a:schemeClr val="tx1"/>
                </a:solidFill>
              </a:rPr>
              <a:t>Обновена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програма</a:t>
            </a:r>
            <a:r>
              <a:rPr lang="ru-RU" sz="2400" dirty="0">
                <a:solidFill>
                  <a:schemeClr val="tx1"/>
                </a:solidFill>
              </a:rPr>
              <a:t> на ЕС за </a:t>
            </a:r>
            <a:r>
              <a:rPr lang="ru-RU" sz="2400" dirty="0" err="1">
                <a:solidFill>
                  <a:schemeClr val="tx1"/>
                </a:solidFill>
              </a:rPr>
              <a:t>висше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образование</a:t>
            </a:r>
            <a:r>
              <a:rPr lang="bg-BG" sz="2400" dirty="0" smtClean="0">
                <a:solidFill>
                  <a:schemeClr val="tx1"/>
                </a:solidFill>
              </a:rPr>
              <a:t>:</a:t>
            </a:r>
            <a:endParaRPr lang="bg-BG" sz="2400" dirty="0">
              <a:solidFill>
                <a:schemeClr val="tx1"/>
              </a:solidFill>
            </a:endParaRPr>
          </a:p>
          <a:p>
            <a:pPr lvl="1" algn="just"/>
            <a:r>
              <a:rPr lang="ru-RU" sz="2200" dirty="0" err="1">
                <a:solidFill>
                  <a:schemeClr val="tx1"/>
                </a:solidFill>
              </a:rPr>
              <a:t>подобряване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управлението</a:t>
            </a:r>
            <a:r>
              <a:rPr lang="ru-RU" sz="2200" dirty="0">
                <a:solidFill>
                  <a:schemeClr val="tx1"/>
                </a:solidFill>
              </a:rPr>
              <a:t> чрез </a:t>
            </a:r>
            <a:r>
              <a:rPr lang="ru-RU" sz="2200" dirty="0" err="1">
                <a:solidFill>
                  <a:schemeClr val="tx1"/>
                </a:solidFill>
              </a:rPr>
              <a:t>по-добра</a:t>
            </a:r>
            <a:r>
              <a:rPr lang="ru-RU" sz="2200" dirty="0">
                <a:solidFill>
                  <a:schemeClr val="tx1"/>
                </a:solidFill>
              </a:rPr>
              <a:t> координация между </a:t>
            </a:r>
            <a:r>
              <a:rPr lang="ru-RU" sz="2200" dirty="0" err="1">
                <a:solidFill>
                  <a:schemeClr val="tx1"/>
                </a:solidFill>
              </a:rPr>
              <a:t>областите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политиката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повишаване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ефективността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съответствието</a:t>
            </a:r>
            <a:r>
              <a:rPr lang="ru-RU" sz="2200" dirty="0">
                <a:solidFill>
                  <a:schemeClr val="tx1"/>
                </a:solidFill>
              </a:rPr>
              <a:t> с </a:t>
            </a:r>
            <a:r>
              <a:rPr lang="ru-RU" sz="2200" dirty="0" err="1">
                <a:solidFill>
                  <a:schemeClr val="tx1"/>
                </a:solidFill>
              </a:rPr>
              <a:t>потребностите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</a:rPr>
              <a:t>обществото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endParaRPr lang="ru-RU" sz="2200" dirty="0">
              <a:solidFill>
                <a:schemeClr val="tx1"/>
              </a:solidFill>
            </a:endParaRPr>
          </a:p>
          <a:p>
            <a:pPr lvl="1" algn="just"/>
            <a:r>
              <a:rPr lang="ru-RU" sz="2200" dirty="0" err="1">
                <a:solidFill>
                  <a:schemeClr val="tx1"/>
                </a:solidFill>
              </a:rPr>
              <a:t>значително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увеличаване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предлагането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търсенето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висококачествено</a:t>
            </a:r>
            <a:r>
              <a:rPr lang="ru-RU" sz="2200" dirty="0">
                <a:solidFill>
                  <a:schemeClr val="tx1"/>
                </a:solidFill>
              </a:rPr>
              <a:t> обучение за възрастни, </a:t>
            </a:r>
            <a:r>
              <a:rPr lang="ru-RU" sz="2200" dirty="0" err="1">
                <a:solidFill>
                  <a:schemeClr val="tx1"/>
                </a:solidFill>
              </a:rPr>
              <a:t>по-специално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придобиване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езикова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математическа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грамотност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цифрови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умения;</a:t>
            </a:r>
            <a:endParaRPr lang="ru-RU" sz="2200" dirty="0">
              <a:solidFill>
                <a:schemeClr val="tx1"/>
              </a:solidFill>
            </a:endParaRPr>
          </a:p>
          <a:p>
            <a:pPr lvl="1" algn="just"/>
            <a:r>
              <a:rPr lang="ru-RU" sz="2200" dirty="0" err="1">
                <a:solidFill>
                  <a:schemeClr val="tx1"/>
                </a:solidFill>
              </a:rPr>
              <a:t>осигуряване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ефективни</a:t>
            </a:r>
            <a:r>
              <a:rPr lang="ru-RU" sz="2200" dirty="0">
                <a:solidFill>
                  <a:schemeClr val="tx1"/>
                </a:solidFill>
              </a:rPr>
              <a:t> стратегии за </a:t>
            </a:r>
            <a:r>
              <a:rPr lang="ru-RU" sz="2200" dirty="0" err="1">
                <a:solidFill>
                  <a:schemeClr val="tx1"/>
                </a:solidFill>
              </a:rPr>
              <a:t>информиране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насочване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 smtClean="0">
                <a:solidFill>
                  <a:schemeClr val="tx1"/>
                </a:solidFill>
              </a:rPr>
              <a:t>мотивиране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endParaRPr lang="ru-RU" sz="2200" dirty="0">
              <a:solidFill>
                <a:schemeClr val="tx1"/>
              </a:solidFill>
            </a:endParaRPr>
          </a:p>
          <a:p>
            <a:pPr lvl="1" algn="just"/>
            <a:r>
              <a:rPr lang="ru-RU" sz="2200" dirty="0" err="1">
                <a:solidFill>
                  <a:schemeClr val="tx1"/>
                </a:solidFill>
              </a:rPr>
              <a:t>предлагане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повече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гъвкави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възможности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възрастните</a:t>
            </a:r>
            <a:r>
              <a:rPr lang="ru-RU" sz="2200" dirty="0">
                <a:solidFill>
                  <a:schemeClr val="tx1"/>
                </a:solidFill>
              </a:rPr>
              <a:t> да учат и </a:t>
            </a:r>
            <a:r>
              <a:rPr lang="ru-RU" sz="2200" dirty="0" err="1">
                <a:solidFill>
                  <a:schemeClr val="tx1"/>
                </a:solidFill>
              </a:rPr>
              <a:t>подобряване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достъпа</a:t>
            </a:r>
            <a:r>
              <a:rPr lang="ru-RU" sz="2200" dirty="0">
                <a:solidFill>
                  <a:schemeClr val="tx1"/>
                </a:solidFill>
              </a:rPr>
              <a:t> чрез </a:t>
            </a:r>
            <a:r>
              <a:rPr lang="ru-RU" sz="2200" dirty="0" err="1">
                <a:solidFill>
                  <a:schemeClr val="tx1"/>
                </a:solidFill>
              </a:rPr>
              <a:t>повече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учене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работното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място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използване</a:t>
            </a:r>
            <a:r>
              <a:rPr lang="ru-RU" sz="2200" dirty="0">
                <a:solidFill>
                  <a:schemeClr val="tx1"/>
                </a:solidFill>
              </a:rPr>
              <a:t> на ИКТ и </a:t>
            </a:r>
            <a:r>
              <a:rPr lang="ru-RU" sz="2200" dirty="0" err="1">
                <a:solidFill>
                  <a:schemeClr val="tx1"/>
                </a:solidFill>
              </a:rPr>
              <a:t>така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наречените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програми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втори</a:t>
            </a:r>
            <a:r>
              <a:rPr lang="ru-RU" sz="2200" dirty="0">
                <a:solidFill>
                  <a:schemeClr val="tx1"/>
                </a:solidFill>
              </a:rPr>
              <a:t> шанс, </a:t>
            </a:r>
            <a:r>
              <a:rPr lang="ru-RU" sz="2200" dirty="0" err="1">
                <a:solidFill>
                  <a:schemeClr val="tx1"/>
                </a:solidFill>
              </a:rPr>
              <a:t>водещи</a:t>
            </a:r>
            <a:r>
              <a:rPr lang="ru-RU" sz="2200" dirty="0">
                <a:solidFill>
                  <a:schemeClr val="tx1"/>
                </a:solidFill>
              </a:rPr>
              <a:t> до </a:t>
            </a:r>
            <a:r>
              <a:rPr lang="ru-RU" sz="2200" dirty="0" err="1">
                <a:solidFill>
                  <a:schemeClr val="tx1"/>
                </a:solidFill>
              </a:rPr>
              <a:t>придобиване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smtClean="0">
                <a:solidFill>
                  <a:schemeClr val="tx1"/>
                </a:solidFill>
              </a:rPr>
              <a:t>квалификация; </a:t>
            </a:r>
            <a:endParaRPr lang="ru-RU" sz="2200" dirty="0">
              <a:solidFill>
                <a:schemeClr val="tx1"/>
              </a:solidFill>
            </a:endParaRPr>
          </a:p>
          <a:p>
            <a:pPr lvl="1" algn="just"/>
            <a:r>
              <a:rPr lang="ru-RU" sz="2200" dirty="0" err="1">
                <a:solidFill>
                  <a:schemeClr val="tx1"/>
                </a:solidFill>
              </a:rPr>
              <a:t>повишаване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качеството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обучението</a:t>
            </a:r>
            <a:r>
              <a:rPr lang="ru-RU" sz="2200" dirty="0">
                <a:solidFill>
                  <a:schemeClr val="tx1"/>
                </a:solidFill>
              </a:rPr>
              <a:t> за възрастни чрез мониторинг на </a:t>
            </a:r>
            <a:r>
              <a:rPr lang="ru-RU" sz="2200" dirty="0" err="1">
                <a:solidFill>
                  <a:schemeClr val="tx1"/>
                </a:solidFill>
              </a:rPr>
              <a:t>въздействието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политиките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подобряване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обучението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преподавателите</a:t>
            </a:r>
            <a:r>
              <a:rPr lang="ru-RU" sz="2200" dirty="0">
                <a:solidFill>
                  <a:schemeClr val="tx1"/>
                </a:solidFill>
              </a:rPr>
              <a:t> за възрастни.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16" y="850232"/>
            <a:ext cx="4652210" cy="27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96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3"/>
            <a:ext cx="11512627" cy="862988"/>
          </a:xfrm>
        </p:spPr>
        <p:txBody>
          <a:bodyPr>
            <a:noAutofit/>
          </a:bodyPr>
          <a:lstStyle/>
          <a:p>
            <a:pPr marL="45720" lvl="0" algn="ctr"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2400" b="1" dirty="0" smtClean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bg-BG" sz="2400" b="1" dirty="0" smtClean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</a:br>
            <a:r>
              <a:rPr lang="bg-BG" sz="2400" b="1" dirty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bg-BG" sz="2400" b="1" dirty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</a:br>
            <a:r>
              <a:rPr lang="bg-BG" sz="2400" b="1" dirty="0" smtClean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  <a:t>Подтема </a:t>
            </a:r>
            <a:r>
              <a:rPr lang="bg-BG" sz="2400" b="1" dirty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  <a:t>1.1. Актуални европейски </a:t>
            </a:r>
            <a:r>
              <a:rPr lang="bg-BG" sz="2400" b="1" dirty="0" smtClean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  <a:t>политики</a:t>
            </a:r>
            <a:r>
              <a:rPr lang="bg-BG" sz="2400" b="1" dirty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bg-BG" sz="2400" b="1" dirty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1219201"/>
            <a:ext cx="11512627" cy="550817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i="1" u="sng" dirty="0" smtClean="0">
                <a:solidFill>
                  <a:schemeClr val="tx1"/>
                </a:solidFill>
              </a:rPr>
              <a:t>Многоезичие </a:t>
            </a:r>
            <a:r>
              <a:rPr lang="ru-RU" sz="2400" i="1" u="sng" dirty="0">
                <a:solidFill>
                  <a:schemeClr val="tx1"/>
                </a:solidFill>
              </a:rPr>
              <a:t>и </a:t>
            </a:r>
            <a:r>
              <a:rPr lang="ru-RU" sz="2400" i="1" u="sng" dirty="0" err="1">
                <a:solidFill>
                  <a:schemeClr val="tx1"/>
                </a:solidFill>
              </a:rPr>
              <a:t>интегриране</a:t>
            </a:r>
            <a:r>
              <a:rPr lang="ru-RU" sz="2400" i="1" u="sng" dirty="0">
                <a:solidFill>
                  <a:schemeClr val="tx1"/>
                </a:solidFill>
              </a:rPr>
              <a:t> на </a:t>
            </a:r>
            <a:r>
              <a:rPr lang="ru-RU" sz="2400" i="1" u="sng" dirty="0" err="1">
                <a:solidFill>
                  <a:schemeClr val="tx1"/>
                </a:solidFill>
              </a:rPr>
              <a:t>мигранти</a:t>
            </a:r>
            <a:r>
              <a:rPr lang="ru-RU" sz="2400" i="1" u="sng" dirty="0">
                <a:solidFill>
                  <a:schemeClr val="tx1"/>
                </a:solidFill>
              </a:rPr>
              <a:t> в </a:t>
            </a:r>
            <a:r>
              <a:rPr lang="ru-RU" sz="2400" i="1" u="sng" dirty="0" err="1">
                <a:solidFill>
                  <a:schemeClr val="tx1"/>
                </a:solidFill>
              </a:rPr>
              <a:t>образованието</a:t>
            </a:r>
            <a:r>
              <a:rPr lang="ru-RU" sz="2400" i="1" u="sng" dirty="0">
                <a:solidFill>
                  <a:schemeClr val="tx1"/>
                </a:solidFill>
              </a:rPr>
              <a:t> и </a:t>
            </a:r>
            <a:r>
              <a:rPr lang="ru-RU" sz="2400" i="1" u="sng" dirty="0" err="1">
                <a:solidFill>
                  <a:schemeClr val="tx1"/>
                </a:solidFill>
              </a:rPr>
              <a:t>обучението</a:t>
            </a:r>
            <a:r>
              <a:rPr lang="ru-RU" sz="2400" i="1" u="sng" dirty="0">
                <a:solidFill>
                  <a:schemeClr val="tx1"/>
                </a:solidFill>
              </a:rPr>
              <a:t>:</a:t>
            </a:r>
          </a:p>
          <a:p>
            <a:pPr marL="502920" indent="-457200"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Многоезичие:</a:t>
            </a:r>
          </a:p>
          <a:p>
            <a:pPr lvl="1" algn="just"/>
            <a:r>
              <a:rPr lang="ru-RU" sz="2200" dirty="0">
                <a:solidFill>
                  <a:schemeClr val="tx1"/>
                </a:solidFill>
              </a:rPr>
              <a:t>Заключения на </a:t>
            </a:r>
            <a:r>
              <a:rPr lang="ru-RU" sz="2200" dirty="0" err="1">
                <a:solidFill>
                  <a:schemeClr val="tx1"/>
                </a:solidFill>
              </a:rPr>
              <a:t>Съвета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относно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многоезичието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развиването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езикови</a:t>
            </a:r>
            <a:r>
              <a:rPr lang="ru-RU" sz="2200" dirty="0">
                <a:solidFill>
                  <a:schemeClr val="tx1"/>
                </a:solidFill>
              </a:rPr>
              <a:t> компетентности  - </a:t>
            </a:r>
            <a:r>
              <a:rPr lang="ru-RU" sz="2200" dirty="0" err="1">
                <a:solidFill>
                  <a:schemeClr val="tx1"/>
                </a:solidFill>
              </a:rPr>
              <a:t>целящи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всички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граждани</a:t>
            </a:r>
            <a:r>
              <a:rPr lang="ru-RU" sz="2200" dirty="0">
                <a:solidFill>
                  <a:schemeClr val="tx1"/>
                </a:solidFill>
              </a:rPr>
              <a:t> да </a:t>
            </a:r>
            <a:r>
              <a:rPr lang="ru-RU" sz="2200" dirty="0" err="1">
                <a:solidFill>
                  <a:schemeClr val="tx1"/>
                </a:solidFill>
              </a:rPr>
              <a:t>изучават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поне</a:t>
            </a:r>
            <a:r>
              <a:rPr lang="ru-RU" sz="2200" dirty="0">
                <a:solidFill>
                  <a:schemeClr val="tx1"/>
                </a:solidFill>
              </a:rPr>
              <a:t> два </a:t>
            </a:r>
            <a:r>
              <a:rPr lang="ru-RU" sz="2200" dirty="0" err="1">
                <a:solidFill>
                  <a:schemeClr val="tx1"/>
                </a:solidFill>
              </a:rPr>
              <a:t>чужди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езика</a:t>
            </a:r>
            <a:r>
              <a:rPr lang="ru-RU" sz="2200" dirty="0">
                <a:solidFill>
                  <a:schemeClr val="tx1"/>
                </a:solidFill>
              </a:rPr>
              <a:t> и да </a:t>
            </a:r>
            <a:r>
              <a:rPr lang="ru-RU" sz="2200" dirty="0" err="1">
                <a:solidFill>
                  <a:schemeClr val="tx1"/>
                </a:solidFill>
              </a:rPr>
              <a:t>започват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изучаването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чужди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езици</a:t>
            </a:r>
            <a:r>
              <a:rPr lang="ru-RU" sz="2200" dirty="0">
                <a:solidFill>
                  <a:schemeClr val="tx1"/>
                </a:solidFill>
              </a:rPr>
              <a:t> от </a:t>
            </a:r>
            <a:r>
              <a:rPr lang="ru-RU" sz="2200" dirty="0" err="1">
                <a:solidFill>
                  <a:schemeClr val="tx1"/>
                </a:solidFill>
              </a:rPr>
              <a:t>ранна</a:t>
            </a:r>
            <a:r>
              <a:rPr lang="ru-RU" sz="2200" dirty="0">
                <a:solidFill>
                  <a:schemeClr val="tx1"/>
                </a:solidFill>
              </a:rPr>
              <a:t> възраст</a:t>
            </a:r>
          </a:p>
          <a:p>
            <a:pPr marL="502920" indent="-457200" algn="just">
              <a:buAutoNum type="arabicPeriod"/>
            </a:pPr>
            <a:r>
              <a:rPr lang="ru-RU" sz="2400" dirty="0" err="1">
                <a:solidFill>
                  <a:schemeClr val="tx1"/>
                </a:solidFill>
              </a:rPr>
              <a:t>Интегриране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мигранти</a:t>
            </a:r>
            <a:r>
              <a:rPr lang="bg-BG" sz="2400" dirty="0" smtClean="0">
                <a:solidFill>
                  <a:schemeClr val="tx1"/>
                </a:solidFill>
              </a:rPr>
              <a:t>:             </a:t>
            </a:r>
            <a:endParaRPr lang="bg-BG" sz="2400" dirty="0">
              <a:solidFill>
                <a:schemeClr val="tx1"/>
              </a:solidFill>
            </a:endParaRPr>
          </a:p>
          <a:p>
            <a:pPr lvl="1"/>
            <a:r>
              <a:rPr lang="ru-RU" sz="2200" dirty="0">
                <a:solidFill>
                  <a:schemeClr val="tx1"/>
                </a:solidFill>
              </a:rPr>
              <a:t>План на </a:t>
            </a:r>
            <a:r>
              <a:rPr lang="ru-RU" sz="2200" dirty="0" err="1">
                <a:solidFill>
                  <a:schemeClr val="tx1"/>
                </a:solidFill>
              </a:rPr>
              <a:t>Комисията</a:t>
            </a:r>
            <a:r>
              <a:rPr lang="ru-RU" sz="2200" dirty="0">
                <a:solidFill>
                  <a:schemeClr val="tx1"/>
                </a:solidFill>
              </a:rPr>
              <a:t> за действие </a:t>
            </a:r>
            <a:r>
              <a:rPr lang="ru-RU" sz="2200" dirty="0" err="1">
                <a:solidFill>
                  <a:schemeClr val="tx1"/>
                </a:solidFill>
              </a:rPr>
              <a:t>относно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интеграцията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       на </a:t>
            </a:r>
            <a:r>
              <a:rPr lang="ru-RU" sz="2200" dirty="0" err="1">
                <a:solidFill>
                  <a:schemeClr val="tx1"/>
                </a:solidFill>
              </a:rPr>
              <a:t>граждани</a:t>
            </a:r>
            <a:r>
              <a:rPr lang="ru-RU" sz="2200" dirty="0">
                <a:solidFill>
                  <a:schemeClr val="tx1"/>
                </a:solidFill>
              </a:rPr>
              <a:t> на трети </a:t>
            </a:r>
            <a:r>
              <a:rPr lang="ru-RU" sz="2200" dirty="0" err="1">
                <a:solidFill>
                  <a:schemeClr val="tx1"/>
                </a:solidFill>
              </a:rPr>
              <a:t>държави</a:t>
            </a:r>
            <a:r>
              <a:rPr lang="ru-RU" sz="2200" dirty="0">
                <a:solidFill>
                  <a:schemeClr val="tx1"/>
                </a:solidFill>
              </a:rPr>
              <a:t>  - </a:t>
            </a:r>
            <a:r>
              <a:rPr lang="ru-RU" sz="2200" dirty="0" smtClean="0">
                <a:solidFill>
                  <a:schemeClr val="tx1"/>
                </a:solidFill>
              </a:rPr>
              <a:t>цели:</a:t>
            </a:r>
            <a:endParaRPr lang="ru-RU" sz="2200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1"/>
                </a:solidFill>
              </a:rPr>
              <a:t>да се </a:t>
            </a:r>
            <a:r>
              <a:rPr lang="ru-RU" sz="2200" dirty="0" err="1">
                <a:solidFill>
                  <a:schemeClr val="tx1"/>
                </a:solidFill>
              </a:rPr>
              <a:t>интегрират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новопристигналите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мигранти</a:t>
            </a:r>
            <a:r>
              <a:rPr lang="ru-RU" sz="2200" dirty="0">
                <a:solidFill>
                  <a:schemeClr val="tx1"/>
                </a:solidFill>
              </a:rPr>
              <a:t> в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          </a:t>
            </a:r>
            <a:r>
              <a:rPr lang="ru-RU" sz="2200" dirty="0" err="1" smtClean="0">
                <a:solidFill>
                  <a:schemeClr val="tx1"/>
                </a:solidFill>
              </a:rPr>
              <a:t>структурите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за </a:t>
            </a:r>
            <a:r>
              <a:rPr lang="ru-RU" sz="2200" dirty="0" err="1">
                <a:solidFill>
                  <a:schemeClr val="tx1"/>
                </a:solidFill>
              </a:rPr>
              <a:t>общо</a:t>
            </a:r>
            <a:r>
              <a:rPr lang="ru-RU" sz="2200" dirty="0">
                <a:solidFill>
                  <a:schemeClr val="tx1"/>
                </a:solidFill>
              </a:rPr>
              <a:t> образование </a:t>
            </a:r>
            <a:r>
              <a:rPr lang="ru-RU" sz="2200" dirty="0" err="1">
                <a:solidFill>
                  <a:schemeClr val="tx1"/>
                </a:solidFill>
              </a:rPr>
              <a:t>възможно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най</a:t>
            </a:r>
            <a:r>
              <a:rPr lang="ru-RU" sz="2200" dirty="0" smtClean="0">
                <a:solidFill>
                  <a:schemeClr val="tx1"/>
                </a:solidFill>
              </a:rPr>
              <a:t>-рано;</a:t>
            </a:r>
            <a:endParaRPr lang="ru-RU" sz="2200" dirty="0">
              <a:solidFill>
                <a:schemeClr val="tx1"/>
              </a:solidFill>
            </a:endParaRP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1"/>
                </a:solidFill>
              </a:rPr>
              <a:t>да се предотвратят </a:t>
            </a:r>
            <a:r>
              <a:rPr lang="ru-RU" sz="2200" dirty="0" err="1">
                <a:solidFill>
                  <a:schemeClr val="tx1"/>
                </a:solidFill>
              </a:rPr>
              <a:t>ниските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образователни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резултати</a:t>
            </a:r>
            <a:r>
              <a:rPr lang="ru-RU" sz="2200" dirty="0">
                <a:solidFill>
                  <a:schemeClr val="tx1"/>
                </a:solidFill>
              </a:rPr>
              <a:t> сред </a:t>
            </a:r>
            <a:r>
              <a:rPr lang="ru-RU" sz="2200" dirty="0" err="1" smtClean="0">
                <a:solidFill>
                  <a:schemeClr val="tx1"/>
                </a:solidFill>
              </a:rPr>
              <a:t>мигрантите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  <a:endParaRPr lang="ru-RU" sz="2200" dirty="0">
              <a:solidFill>
                <a:schemeClr val="tx1"/>
              </a:solidFill>
            </a:endParaRP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1"/>
                </a:solidFill>
              </a:rPr>
              <a:t>да се предотврати </a:t>
            </a:r>
            <a:r>
              <a:rPr lang="ru-RU" sz="2200" dirty="0" err="1">
                <a:solidFill>
                  <a:schemeClr val="tx1"/>
                </a:solidFill>
              </a:rPr>
              <a:t>социалното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изключване</a:t>
            </a:r>
            <a:r>
              <a:rPr lang="ru-RU" sz="2200" dirty="0">
                <a:solidFill>
                  <a:schemeClr val="tx1"/>
                </a:solidFill>
              </a:rPr>
              <a:t> и да се </a:t>
            </a:r>
            <a:r>
              <a:rPr lang="ru-RU" sz="2200" dirty="0" err="1">
                <a:solidFill>
                  <a:schemeClr val="tx1"/>
                </a:solidFill>
              </a:rPr>
              <a:t>стимулира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междукултурният</a:t>
            </a:r>
            <a:r>
              <a:rPr lang="ru-RU" sz="2200" dirty="0">
                <a:solidFill>
                  <a:schemeClr val="tx1"/>
                </a:solidFill>
              </a:rPr>
              <a:t> диалог.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Мрежа </a:t>
            </a:r>
            <a:r>
              <a:rPr lang="en-US" sz="2400" dirty="0">
                <a:solidFill>
                  <a:schemeClr val="tx1"/>
                </a:solidFill>
              </a:rPr>
              <a:t>SIRIUS</a:t>
            </a:r>
            <a:r>
              <a:rPr lang="bg-BG" sz="2400" dirty="0">
                <a:solidFill>
                  <a:schemeClr val="tx1"/>
                </a:solidFill>
              </a:rPr>
              <a:t> за образование на мигранти</a:t>
            </a:r>
            <a:endParaRPr lang="ru-RU" sz="2400" dirty="0">
              <a:solidFill>
                <a:schemeClr val="tx1"/>
              </a:solidFill>
            </a:endParaRPr>
          </a:p>
          <a:p>
            <a:pPr lvl="1" algn="just"/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9" y="2920373"/>
            <a:ext cx="4106780" cy="21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64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314793"/>
            <a:ext cx="11512627" cy="641257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Подтема </a:t>
            </a:r>
            <a:r>
              <a:rPr lang="bg-BG" sz="2400" b="1" dirty="0">
                <a:solidFill>
                  <a:schemeClr val="tx1"/>
                </a:solidFill>
              </a:rPr>
              <a:t>1.1. Актуални европейски и </a:t>
            </a:r>
            <a:r>
              <a:rPr lang="bg-BG" sz="2400" b="1" dirty="0" smtClean="0">
                <a:solidFill>
                  <a:schemeClr val="tx1"/>
                </a:solidFill>
              </a:rPr>
              <a:t>национални политики</a:t>
            </a:r>
          </a:p>
          <a:p>
            <a:pPr marL="45720" indent="0" algn="ctr"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                                                            </a:t>
            </a:r>
          </a:p>
          <a:p>
            <a:pPr marL="45720" indent="0" algn="ctr">
              <a:buNone/>
            </a:pPr>
            <a:r>
              <a:rPr lang="bg-BG" sz="2400" b="1" i="1" dirty="0">
                <a:solidFill>
                  <a:schemeClr val="tx1"/>
                </a:solidFill>
              </a:rPr>
              <a:t> </a:t>
            </a:r>
            <a:r>
              <a:rPr lang="bg-BG" sz="2400" b="1" i="1" dirty="0" smtClean="0">
                <a:solidFill>
                  <a:schemeClr val="tx1"/>
                </a:solidFill>
              </a:rPr>
              <a:t>                                                                            Дебат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bg-BG" sz="2400" i="1" dirty="0" smtClean="0">
                <a:solidFill>
                  <a:schemeClr val="tx1"/>
                </a:solidFill>
              </a:rPr>
              <a:t>    Коя от европейските политиките в сферата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bg-BG" sz="2400" i="1" dirty="0" smtClean="0">
                <a:solidFill>
                  <a:schemeClr val="tx1"/>
                </a:solidFill>
              </a:rPr>
              <a:t>    на образованието считате, че е особено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bg-BG" sz="2400" i="1" dirty="0" smtClean="0">
                <a:solidFill>
                  <a:schemeClr val="tx1"/>
                </a:solidFill>
              </a:rPr>
              <a:t>    приоритетна за реализиране в България?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bg-BG" sz="2400" i="1" dirty="0" smtClean="0">
                <a:solidFill>
                  <a:schemeClr val="tx1"/>
                </a:solidFill>
              </a:rPr>
              <a:t>    Аргументирайте се защо?</a:t>
            </a:r>
            <a:endParaRPr lang="bg-BG" sz="2400" i="1" dirty="0">
              <a:solidFill>
                <a:schemeClr val="tx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bg-BG" sz="2400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3" y="2005263"/>
            <a:ext cx="4180115" cy="40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51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76200" y="433356"/>
            <a:ext cx="11193905" cy="6127646"/>
          </a:xfrm>
        </p:spPr>
        <p:txBody>
          <a:bodyPr>
            <a:normAutofit lnSpcReduction="10000"/>
          </a:bodyPr>
          <a:lstStyle/>
          <a:p>
            <a:pPr marL="45720" lvl="0" indent="0">
              <a:buClr>
                <a:srgbClr val="549E39"/>
              </a:buClr>
              <a:buNone/>
            </a:pPr>
            <a:r>
              <a:rPr lang="bg-BG" b="1" dirty="0" smtClean="0">
                <a:solidFill>
                  <a:srgbClr val="354F12"/>
                </a:solidFill>
              </a:rPr>
              <a:t>                  Подтема 1.2. </a:t>
            </a:r>
            <a:r>
              <a:rPr lang="bg-BG" b="1" dirty="0">
                <a:solidFill>
                  <a:srgbClr val="354F12"/>
                </a:solidFill>
              </a:rPr>
              <a:t>Актуални </a:t>
            </a:r>
            <a:r>
              <a:rPr lang="bg-BG" b="1" dirty="0" smtClean="0">
                <a:solidFill>
                  <a:srgbClr val="354F12"/>
                </a:solidFill>
              </a:rPr>
              <a:t>национални </a:t>
            </a:r>
            <a:r>
              <a:rPr lang="bg-BG" b="1" dirty="0">
                <a:solidFill>
                  <a:srgbClr val="354F12"/>
                </a:solidFill>
              </a:rPr>
              <a:t>политики</a:t>
            </a:r>
          </a:p>
          <a:p>
            <a:pPr marL="360000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err="1">
                <a:solidFill>
                  <a:schemeClr val="tx1"/>
                </a:solidFill>
              </a:rPr>
              <a:t>Актуалните</a:t>
            </a:r>
            <a:r>
              <a:rPr lang="ru-RU" dirty="0">
                <a:solidFill>
                  <a:schemeClr val="tx1"/>
                </a:solidFill>
              </a:rPr>
              <a:t> национални политики </a:t>
            </a:r>
            <a:r>
              <a:rPr lang="ru-RU" dirty="0" err="1">
                <a:solidFill>
                  <a:schemeClr val="tx1"/>
                </a:solidFill>
              </a:rPr>
              <a:t>откриваме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формулирани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приетите</a:t>
            </a:r>
            <a:r>
              <a:rPr lang="ru-RU" dirty="0" smtClean="0">
                <a:solidFill>
                  <a:schemeClr val="tx1"/>
                </a:solidFill>
              </a:rPr>
              <a:t> нови стратегически </a:t>
            </a:r>
            <a:r>
              <a:rPr lang="ru-RU" dirty="0" err="1">
                <a:solidFill>
                  <a:schemeClr val="tx1"/>
                </a:solidFill>
              </a:rPr>
              <a:t>документи</a:t>
            </a:r>
            <a:r>
              <a:rPr lang="ru-RU" dirty="0">
                <a:solidFill>
                  <a:schemeClr val="tx1"/>
                </a:solidFill>
              </a:rPr>
              <a:t> за развитие на </a:t>
            </a:r>
            <a:r>
              <a:rPr lang="ru-RU" dirty="0" smtClean="0">
                <a:solidFill>
                  <a:schemeClr val="tx1"/>
                </a:solidFill>
              </a:rPr>
              <a:t>България  </a:t>
            </a:r>
            <a:endParaRPr lang="ru-RU" dirty="0">
              <a:solidFill>
                <a:schemeClr val="tx1"/>
              </a:solidFill>
            </a:endParaRPr>
          </a:p>
          <a:p>
            <a:pPr marL="3600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</a:rPr>
              <a:t>НАЦИОНАЛНА ПРОГРАМА ЗА РАЗВИТИЕ „</a:t>
            </a:r>
            <a:r>
              <a:rPr lang="ru-RU" sz="2000" b="1" dirty="0">
                <a:solidFill>
                  <a:schemeClr val="tx1"/>
                </a:solidFill>
              </a:rPr>
              <a:t>БЪЛГАРИЯ 2030</a:t>
            </a:r>
            <a:r>
              <a:rPr lang="ru-RU" sz="2000" b="1" dirty="0" smtClean="0">
                <a:solidFill>
                  <a:schemeClr val="tx1"/>
                </a:solidFill>
              </a:rPr>
              <a:t>“</a:t>
            </a:r>
          </a:p>
          <a:p>
            <a:pPr marL="36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рамките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първата</a:t>
            </a:r>
            <a:r>
              <a:rPr lang="ru-RU" dirty="0">
                <a:solidFill>
                  <a:schemeClr val="tx1"/>
                </a:solidFill>
              </a:rPr>
              <a:t> ос на развитие </a:t>
            </a:r>
            <a:r>
              <a:rPr lang="ru-RU" b="1" dirty="0">
                <a:solidFill>
                  <a:schemeClr val="tx1"/>
                </a:solidFill>
              </a:rPr>
              <a:t>„</a:t>
            </a:r>
            <a:r>
              <a:rPr lang="ru-RU" b="1" dirty="0" err="1">
                <a:solidFill>
                  <a:schemeClr val="tx1"/>
                </a:solidFill>
              </a:rPr>
              <a:t>Иновативна</a:t>
            </a:r>
            <a:r>
              <a:rPr lang="ru-RU" b="1" dirty="0">
                <a:solidFill>
                  <a:schemeClr val="tx1"/>
                </a:solidFill>
              </a:rPr>
              <a:t> и </a:t>
            </a:r>
            <a:r>
              <a:rPr lang="ru-RU" b="1" dirty="0" err="1">
                <a:solidFill>
                  <a:schemeClr val="tx1"/>
                </a:solidFill>
              </a:rPr>
              <a:t>интелигентна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България“ </a:t>
            </a:r>
            <a:r>
              <a:rPr lang="ru-RU" dirty="0" smtClean="0">
                <a:solidFill>
                  <a:schemeClr val="tx1"/>
                </a:solidFill>
              </a:rPr>
              <a:t>се </a:t>
            </a:r>
            <a:r>
              <a:rPr lang="ru-RU" dirty="0" err="1" smtClean="0">
                <a:solidFill>
                  <a:schemeClr val="tx1"/>
                </a:solidFill>
              </a:rPr>
              <a:t>определя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първият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национален приоритет, </a:t>
            </a:r>
            <a:r>
              <a:rPr lang="ru-RU" dirty="0" err="1">
                <a:solidFill>
                  <a:schemeClr val="tx1"/>
                </a:solidFill>
              </a:rPr>
              <a:t>свързан</a:t>
            </a:r>
            <a:r>
              <a:rPr lang="ru-RU" dirty="0">
                <a:solidFill>
                  <a:schemeClr val="tx1"/>
                </a:solidFill>
              </a:rPr>
              <a:t> с </a:t>
            </a:r>
            <a:r>
              <a:rPr lang="ru-RU" dirty="0" err="1">
                <a:solidFill>
                  <a:schemeClr val="tx1"/>
                </a:solidFill>
              </a:rPr>
              <a:t>развитието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образованието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b="1" dirty="0">
                <a:solidFill>
                  <a:schemeClr val="tx1"/>
                </a:solidFill>
              </a:rPr>
              <a:t>Приоритет </a:t>
            </a:r>
            <a:r>
              <a:rPr lang="ru-RU" b="1" dirty="0" smtClean="0">
                <a:solidFill>
                  <a:schemeClr val="tx1"/>
                </a:solidFill>
              </a:rPr>
              <a:t>1   «Образование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умения», </a:t>
            </a:r>
            <a:r>
              <a:rPr lang="ru-RU" dirty="0" err="1" smtClean="0">
                <a:solidFill>
                  <a:schemeClr val="tx1"/>
                </a:solidFill>
              </a:rPr>
              <a:t>със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следните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подприоритети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</a:t>
            </a:r>
            <a:r>
              <a:rPr lang="ru-RU" dirty="0">
                <a:solidFill>
                  <a:schemeClr val="tx1"/>
                </a:solidFill>
              </a:rPr>
              <a:t>1.1. </a:t>
            </a:r>
            <a:r>
              <a:rPr lang="ru-RU" dirty="0" err="1" smtClean="0">
                <a:solidFill>
                  <a:schemeClr val="tx1"/>
                </a:solidFill>
              </a:rPr>
              <a:t>Включване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образование;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1.2  </a:t>
            </a:r>
            <a:r>
              <a:rPr lang="ru-RU" dirty="0" err="1" smtClean="0">
                <a:solidFill>
                  <a:schemeClr val="tx1"/>
                </a:solidFill>
              </a:rPr>
              <a:t>Привлекателност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престиж на </a:t>
            </a:r>
            <a:r>
              <a:rPr lang="ru-RU" dirty="0" err="1">
                <a:solidFill>
                  <a:schemeClr val="tx1"/>
                </a:solidFill>
              </a:rPr>
              <a:t>учителската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професия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1.3  Качество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 smtClean="0">
                <a:solidFill>
                  <a:schemeClr val="tx1"/>
                </a:solidFill>
              </a:rPr>
              <a:t>образованието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1.4  </a:t>
            </a:r>
            <a:r>
              <a:rPr lang="ru-RU" dirty="0" err="1" smtClean="0">
                <a:solidFill>
                  <a:schemeClr val="tx1"/>
                </a:solidFill>
              </a:rPr>
              <a:t>Учене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целия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живот;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1.5  </a:t>
            </a:r>
            <a:r>
              <a:rPr lang="ru-RU" dirty="0" err="1" smtClean="0">
                <a:solidFill>
                  <a:schemeClr val="tx1"/>
                </a:solidFill>
              </a:rPr>
              <a:t>Дигитализация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err="1">
                <a:solidFill>
                  <a:schemeClr val="tx1"/>
                </a:solidFill>
              </a:rPr>
              <a:t>иновации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образованието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82" y="599670"/>
            <a:ext cx="3021004" cy="21274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204" y="4056603"/>
            <a:ext cx="2776244" cy="23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2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4695" y="426721"/>
            <a:ext cx="11287594" cy="5988594"/>
          </a:xfrm>
        </p:spPr>
        <p:txBody>
          <a:bodyPr>
            <a:normAutofit lnSpcReduction="10000"/>
          </a:bodyPr>
          <a:lstStyle/>
          <a:p>
            <a:pPr marL="45720" lvl="0" indent="0">
              <a:buClr>
                <a:srgbClr val="549E39"/>
              </a:buClr>
              <a:buNone/>
            </a:pPr>
            <a:r>
              <a:rPr lang="bg-BG" b="1" dirty="0" smtClean="0">
                <a:solidFill>
                  <a:srgbClr val="354F12"/>
                </a:solidFill>
              </a:rPr>
              <a:t>                              Подтема </a:t>
            </a:r>
            <a:r>
              <a:rPr lang="bg-BG" b="1" dirty="0">
                <a:solidFill>
                  <a:srgbClr val="354F12"/>
                </a:solidFill>
              </a:rPr>
              <a:t>1.2. Актуални национални политики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СТРАТЕГИЧЕСКА РАМКА ЗА РАЗВИТИЕ НА ОБРАЗОВАНИЕТО, ОБУЧЕНИЕТО И УЧЕНЕТО В Р БЪЛГАРИЯ (</a:t>
            </a:r>
            <a:r>
              <a:rPr lang="ru-RU" b="1" dirty="0">
                <a:solidFill>
                  <a:schemeClr val="tx1"/>
                </a:solidFill>
              </a:rPr>
              <a:t>2021 - 2030</a:t>
            </a:r>
            <a:r>
              <a:rPr lang="ru-RU" b="1" dirty="0" smtClean="0">
                <a:solidFill>
                  <a:schemeClr val="tx1"/>
                </a:solidFill>
              </a:rPr>
              <a:t>)       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нея са </a:t>
            </a:r>
            <a:r>
              <a:rPr lang="ru-RU" dirty="0" err="1" smtClean="0">
                <a:solidFill>
                  <a:schemeClr val="tx1"/>
                </a:solidFill>
              </a:rPr>
              <a:t>изведени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b="1" u="sng" dirty="0" smtClean="0">
                <a:solidFill>
                  <a:schemeClr val="tx1"/>
                </a:solidFill>
              </a:rPr>
              <a:t>9 приоритетни области </a:t>
            </a:r>
            <a:r>
              <a:rPr lang="ru-RU" dirty="0" smtClean="0">
                <a:solidFill>
                  <a:schemeClr val="tx1"/>
                </a:solidFill>
              </a:rPr>
              <a:t>(ПО):                                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ПО </a:t>
            </a:r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 err="1">
                <a:solidFill>
                  <a:schemeClr val="tx1"/>
                </a:solidFill>
              </a:rPr>
              <a:t>Ранно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детско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развитие;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2. Компетентности и </a:t>
            </a:r>
            <a:r>
              <a:rPr lang="ru-RU" dirty="0" err="1" smtClean="0">
                <a:solidFill>
                  <a:schemeClr val="tx1"/>
                </a:solidFill>
              </a:rPr>
              <a:t>таланти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3. </a:t>
            </a:r>
            <a:r>
              <a:rPr lang="ru-RU" dirty="0" err="1">
                <a:solidFill>
                  <a:schemeClr val="tx1"/>
                </a:solidFill>
              </a:rPr>
              <a:t>Мотивирани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креативни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учители;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4. </a:t>
            </a:r>
            <a:r>
              <a:rPr lang="ru-RU" dirty="0" err="1">
                <a:solidFill>
                  <a:schemeClr val="tx1"/>
                </a:solidFill>
              </a:rPr>
              <a:t>Сплотени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училищни</a:t>
            </a:r>
            <a:r>
              <a:rPr lang="ru-RU" dirty="0">
                <a:solidFill>
                  <a:schemeClr val="tx1"/>
                </a:solidFill>
              </a:rPr>
              <a:t> общности и системна работа с </a:t>
            </a:r>
            <a:r>
              <a:rPr lang="ru-RU" dirty="0" err="1" smtClean="0">
                <a:solidFill>
                  <a:schemeClr val="tx1"/>
                </a:solidFill>
              </a:rPr>
              <a:t>родителите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5. </a:t>
            </a:r>
            <a:r>
              <a:rPr lang="ru-RU" dirty="0" err="1">
                <a:solidFill>
                  <a:schemeClr val="tx1"/>
                </a:solidFill>
              </a:rPr>
              <a:t>Ефективно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включване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трайно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приобщаване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образователна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интеграция;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6. </a:t>
            </a:r>
            <a:r>
              <a:rPr lang="ru-RU" dirty="0" err="1">
                <a:solidFill>
                  <a:schemeClr val="tx1"/>
                </a:solidFill>
              </a:rPr>
              <a:t>Образователни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иновации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дигитална</a:t>
            </a:r>
            <a:r>
              <a:rPr lang="ru-RU" dirty="0">
                <a:solidFill>
                  <a:schemeClr val="tx1"/>
                </a:solidFill>
              </a:rPr>
              <a:t> трансформация и устойчиво </a:t>
            </a:r>
            <a:r>
              <a:rPr lang="ru-RU" dirty="0" smtClean="0">
                <a:solidFill>
                  <a:schemeClr val="tx1"/>
                </a:solidFill>
              </a:rPr>
              <a:t>развитие;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7. Реализация в </a:t>
            </a:r>
            <a:r>
              <a:rPr lang="ru-RU" dirty="0" err="1">
                <a:solidFill>
                  <a:schemeClr val="tx1"/>
                </a:solidFill>
              </a:rPr>
              <a:t>професиите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настоящето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бъдещето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8. </a:t>
            </a:r>
            <a:r>
              <a:rPr lang="ru-RU" dirty="0" err="1">
                <a:solidFill>
                  <a:schemeClr val="tx1"/>
                </a:solidFill>
              </a:rPr>
              <a:t>Учене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целия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живот;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ПО 9. </a:t>
            </a:r>
            <a:r>
              <a:rPr lang="ru-RU" dirty="0" err="1">
                <a:solidFill>
                  <a:schemeClr val="tx1"/>
                </a:solidFill>
              </a:rPr>
              <a:t>Ефикасно</a:t>
            </a:r>
            <a:r>
              <a:rPr lang="ru-RU" dirty="0">
                <a:solidFill>
                  <a:schemeClr val="tx1"/>
                </a:solidFill>
              </a:rPr>
              <a:t> управление и участие в </a:t>
            </a:r>
            <a:r>
              <a:rPr lang="ru-RU" dirty="0" smtClean="0">
                <a:solidFill>
                  <a:schemeClr val="tx1"/>
                </a:solidFill>
              </a:rPr>
              <a:t>мрежи.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267325"/>
            <a:ext cx="4702630" cy="22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76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67658" y="554637"/>
            <a:ext cx="10943772" cy="5860678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549E39"/>
              </a:buClr>
              <a:buNone/>
            </a:pPr>
            <a:r>
              <a:rPr lang="bg-BG" sz="2400" b="1" dirty="0" smtClean="0">
                <a:solidFill>
                  <a:srgbClr val="354F12"/>
                </a:solidFill>
              </a:rPr>
              <a:t>                              Подтема </a:t>
            </a:r>
            <a:r>
              <a:rPr lang="bg-BG" sz="2400" b="1" dirty="0">
                <a:solidFill>
                  <a:srgbClr val="354F12"/>
                </a:solidFill>
              </a:rPr>
              <a:t>1.2. Актуални национални политики</a:t>
            </a: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Дискусия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 err="1" smtClean="0">
                <a:solidFill>
                  <a:schemeClr val="tx1"/>
                </a:solidFill>
              </a:rPr>
              <a:t>проектите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Стратегическата</a:t>
            </a:r>
            <a:r>
              <a:rPr lang="ru-RU" sz="2400" dirty="0" smtClean="0">
                <a:solidFill>
                  <a:schemeClr val="tx1"/>
                </a:solidFill>
              </a:rPr>
              <a:t> рамка за</a:t>
            </a: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развитие на </a:t>
            </a:r>
            <a:r>
              <a:rPr lang="ru-RU" sz="2400" dirty="0" err="1" smtClean="0">
                <a:solidFill>
                  <a:schemeClr val="tx1"/>
                </a:solidFill>
              </a:rPr>
              <a:t>образованието</a:t>
            </a:r>
            <a:r>
              <a:rPr lang="ru-RU" sz="2400" dirty="0" smtClean="0">
                <a:solidFill>
                  <a:schemeClr val="tx1"/>
                </a:solidFill>
              </a:rPr>
              <a:t>,  </a:t>
            </a:r>
            <a:r>
              <a:rPr lang="ru-RU" sz="2400" dirty="0" err="1" smtClean="0">
                <a:solidFill>
                  <a:schemeClr val="tx1"/>
                </a:solidFill>
              </a:rPr>
              <a:t>обучението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ученето</a:t>
            </a:r>
            <a:r>
              <a:rPr lang="ru-RU" sz="2400" dirty="0" smtClean="0">
                <a:solidFill>
                  <a:schemeClr val="tx1"/>
                </a:solidFill>
              </a:rPr>
              <a:t> в Р </a:t>
            </a:r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ългария (2021 - 2030) липсваха 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ПО </a:t>
            </a:r>
            <a:r>
              <a:rPr lang="ru-RU" sz="2400" dirty="0">
                <a:solidFill>
                  <a:schemeClr val="tx1"/>
                </a:solidFill>
              </a:rPr>
              <a:t>1. </a:t>
            </a:r>
            <a:r>
              <a:rPr lang="ru-RU" sz="2400" dirty="0" err="1">
                <a:solidFill>
                  <a:schemeClr val="tx1"/>
                </a:solidFill>
              </a:rPr>
              <a:t>Ранно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детско</a:t>
            </a:r>
            <a:r>
              <a:rPr lang="ru-RU" sz="2400" dirty="0">
                <a:solidFill>
                  <a:schemeClr val="tx1"/>
                </a:solidFill>
              </a:rPr>
              <a:t> развитие 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ПО </a:t>
            </a:r>
            <a:r>
              <a:rPr lang="ru-RU" sz="2400" dirty="0">
                <a:solidFill>
                  <a:schemeClr val="tx1"/>
                </a:solidFill>
              </a:rPr>
              <a:t>4. </a:t>
            </a:r>
            <a:r>
              <a:rPr lang="ru-RU" sz="2400" dirty="0" err="1">
                <a:solidFill>
                  <a:schemeClr val="tx1"/>
                </a:solidFill>
              </a:rPr>
              <a:t>Сплотени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училищни</a:t>
            </a:r>
            <a:r>
              <a:rPr lang="ru-RU" sz="2400" dirty="0">
                <a:solidFill>
                  <a:schemeClr val="tx1"/>
                </a:solidFill>
              </a:rPr>
              <a:t> общности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</a:t>
            </a:r>
            <a:r>
              <a:rPr lang="ru-RU" sz="2400" dirty="0">
                <a:solidFill>
                  <a:schemeClr val="tx1"/>
                </a:solidFill>
              </a:rPr>
              <a:t>системна работа с </a:t>
            </a:r>
            <a:r>
              <a:rPr lang="ru-RU" sz="2400" dirty="0" err="1" smtClean="0">
                <a:solidFill>
                  <a:schemeClr val="tx1"/>
                </a:solidFill>
              </a:rPr>
              <a:t>родителите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6000" indent="0">
              <a:spcBef>
                <a:spcPts val="600"/>
              </a:spcBef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000" indent="0">
              <a:spcBef>
                <a:spcPts val="60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Защо, </a:t>
            </a:r>
            <a:r>
              <a:rPr lang="ru-RU" sz="2400" i="1" dirty="0" err="1" smtClean="0">
                <a:solidFill>
                  <a:schemeClr val="tx1"/>
                </a:solidFill>
              </a:rPr>
              <a:t>според</a:t>
            </a:r>
            <a:r>
              <a:rPr lang="ru-RU" sz="2400" i="1" dirty="0" smtClean="0">
                <a:solidFill>
                  <a:schemeClr val="tx1"/>
                </a:solidFill>
              </a:rPr>
              <a:t> Вас, </a:t>
            </a:r>
            <a:r>
              <a:rPr lang="ru-RU" sz="2400" i="1" dirty="0" err="1" smtClean="0">
                <a:solidFill>
                  <a:schemeClr val="tx1"/>
                </a:solidFill>
              </a:rPr>
              <a:t>бяха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добавени</a:t>
            </a:r>
            <a:r>
              <a:rPr lang="ru-RU" sz="2400" i="1" dirty="0" smtClean="0">
                <a:solidFill>
                  <a:schemeClr val="tx1"/>
                </a:solidFill>
              </a:rPr>
              <a:t> в </a:t>
            </a:r>
            <a:r>
              <a:rPr lang="ru-RU" sz="2400" i="1" dirty="0" err="1" smtClean="0">
                <a:solidFill>
                  <a:schemeClr val="tx1"/>
                </a:solidFill>
              </a:rPr>
              <a:t>окончателно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</a:p>
          <a:p>
            <a:pPr marL="36000" indent="0">
              <a:spcBef>
                <a:spcPts val="600"/>
              </a:spcBef>
              <a:buNone/>
            </a:pPr>
            <a:r>
              <a:rPr lang="ru-RU" sz="2400" i="1" dirty="0" err="1">
                <a:solidFill>
                  <a:schemeClr val="tx1"/>
                </a:solidFill>
              </a:rPr>
              <a:t>п</a:t>
            </a:r>
            <a:r>
              <a:rPr lang="ru-RU" sz="2400" i="1" dirty="0" err="1" smtClean="0">
                <a:solidFill>
                  <a:schemeClr val="tx1"/>
                </a:solidFill>
              </a:rPr>
              <a:t>риетия</a:t>
            </a:r>
            <a:r>
              <a:rPr lang="ru-RU" sz="2400" i="1" dirty="0" smtClean="0">
                <a:solidFill>
                  <a:schemeClr val="tx1"/>
                </a:solidFill>
              </a:rPr>
              <a:t> от </a:t>
            </a:r>
            <a:r>
              <a:rPr lang="ru-RU" sz="2400" i="1" dirty="0" err="1" smtClean="0">
                <a:solidFill>
                  <a:schemeClr val="tx1"/>
                </a:solidFill>
              </a:rPr>
              <a:t>Министерски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съвет</a:t>
            </a:r>
            <a:r>
              <a:rPr lang="ru-RU" sz="2400" i="1" dirty="0" smtClean="0">
                <a:solidFill>
                  <a:schemeClr val="tx1"/>
                </a:solidFill>
              </a:rPr>
              <a:t> вариант? </a:t>
            </a:r>
            <a:endParaRPr lang="ru-RU" sz="2400" i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           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88" y="2261133"/>
            <a:ext cx="4238171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5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37150" y="435428"/>
            <a:ext cx="9875520" cy="1082821"/>
          </a:xfrm>
        </p:spPr>
        <p:txBody>
          <a:bodyPr>
            <a:normAutofit fontScale="90000"/>
          </a:bodyPr>
          <a:lstStyle/>
          <a:p>
            <a:pPr marL="45720" lvl="0" algn="ctr">
              <a:lnSpc>
                <a:spcPct val="15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3200" dirty="0" smtClean="0">
                <a:solidFill>
                  <a:srgbClr val="549E39">
                    <a:lumMod val="75000"/>
                  </a:srgbClr>
                </a:solidFill>
              </a:rPr>
              <a:t/>
            </a:r>
            <a:br>
              <a:rPr lang="bg-BG" sz="3200" dirty="0" smtClean="0">
                <a:solidFill>
                  <a:srgbClr val="549E39">
                    <a:lumMod val="75000"/>
                  </a:srgbClr>
                </a:solidFill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ВЪЗМОЖНОСТИ ЗА </a:t>
            </a: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ЕВРОПЕЙСКО И НАЦИОНАЛНО ФИНАНСИРАНЕ </a:t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ОБРАЗОВАНИЕТО ПРЕЗ 2022-2023 г.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endParaRPr lang="bg-BG" sz="2200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70022" y="1518250"/>
            <a:ext cx="10896462" cy="5042208"/>
          </a:xfrm>
        </p:spPr>
        <p:txBody>
          <a:bodyPr>
            <a:normAutofit/>
          </a:bodyPr>
          <a:lstStyle/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Освен</a:t>
            </a:r>
            <a:r>
              <a:rPr lang="ru-RU" sz="2400" dirty="0" smtClean="0">
                <a:solidFill>
                  <a:schemeClr val="tx1"/>
                </a:solidFill>
              </a:rPr>
              <a:t> от </a:t>
            </a:r>
            <a:r>
              <a:rPr lang="ru-RU" sz="2400" dirty="0" err="1" smtClean="0">
                <a:solidFill>
                  <a:schemeClr val="tx1"/>
                </a:solidFill>
              </a:rPr>
              <a:t>държавния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бюджет (</a:t>
            </a:r>
            <a:r>
              <a:rPr lang="ru-RU" sz="2400" dirty="0" err="1" smtClean="0">
                <a:solidFill>
                  <a:schemeClr val="tx1"/>
                </a:solidFill>
              </a:rPr>
              <a:t>включително</a:t>
            </a:r>
            <a:r>
              <a:rPr lang="ru-RU" sz="2400" dirty="0" smtClean="0">
                <a:solidFill>
                  <a:schemeClr val="tx1"/>
                </a:solidFill>
              </a:rPr>
              <a:t> НП </a:t>
            </a:r>
            <a:r>
              <a:rPr lang="ru-RU" sz="2400" dirty="0">
                <a:solidFill>
                  <a:schemeClr val="tx1"/>
                </a:solidFill>
              </a:rPr>
              <a:t>за развитие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smtClean="0">
                <a:solidFill>
                  <a:srgbClr val="354F12"/>
                </a:solidFill>
              </a:rPr>
              <a:t>на </a:t>
            </a:r>
            <a:r>
              <a:rPr lang="ru-RU" sz="2400" dirty="0" err="1">
                <a:solidFill>
                  <a:srgbClr val="354F12"/>
                </a:solidFill>
              </a:rPr>
              <a:t>образованието</a:t>
            </a:r>
            <a:r>
              <a:rPr lang="ru-RU" sz="2400" dirty="0">
                <a:solidFill>
                  <a:srgbClr val="354F12"/>
                </a:solidFill>
              </a:rPr>
              <a:t>)</a:t>
            </a:r>
            <a:r>
              <a:rPr lang="ru-RU" sz="2400" dirty="0" smtClean="0">
                <a:solidFill>
                  <a:schemeClr val="tx1"/>
                </a:solidFill>
              </a:rPr>
              <a:t>  и   </a:t>
            </a:r>
            <a:r>
              <a:rPr lang="ru-RU" sz="2400" dirty="0" err="1" smtClean="0">
                <a:solidFill>
                  <a:schemeClr val="tx1"/>
                </a:solidFill>
              </a:rPr>
              <a:t>бюджетите</a:t>
            </a:r>
            <a:r>
              <a:rPr lang="ru-RU" sz="2400" dirty="0" smtClean="0">
                <a:solidFill>
                  <a:schemeClr val="tx1"/>
                </a:solidFill>
              </a:rPr>
              <a:t> на общините, </a:t>
            </a:r>
            <a:r>
              <a:rPr lang="ru-RU" sz="2400" dirty="0" err="1" smtClean="0">
                <a:solidFill>
                  <a:schemeClr val="tx1"/>
                </a:solidFill>
              </a:rPr>
              <a:t>може</a:t>
            </a:r>
            <a:r>
              <a:rPr lang="ru-RU" sz="2400" dirty="0" smtClean="0">
                <a:solidFill>
                  <a:schemeClr val="tx1"/>
                </a:solidFill>
              </a:rPr>
              <a:t> да се</a:t>
            </a: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dirty="0" err="1">
                <a:solidFill>
                  <a:schemeClr val="tx1"/>
                </a:solidFill>
              </a:rPr>
              <a:t>п</a:t>
            </a:r>
            <a:r>
              <a:rPr lang="ru-RU" sz="2400" dirty="0" err="1" smtClean="0">
                <a:solidFill>
                  <a:schemeClr val="tx1"/>
                </a:solidFill>
              </a:rPr>
              <a:t>олзва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финансиране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чрез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ПРЕРАЗПРЕДЕЛЕНИЕ НА </a:t>
            </a:r>
          </a:p>
          <a:p>
            <a:pPr marL="36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ОСТАТЪЧНИЯ </a:t>
            </a:r>
            <a:r>
              <a:rPr lang="ru-RU" sz="2000" dirty="0">
                <a:solidFill>
                  <a:srgbClr val="FF0000"/>
                </a:solidFill>
              </a:rPr>
              <a:t>РЕСУРС ПО </a:t>
            </a:r>
            <a:r>
              <a:rPr lang="ru-RU" sz="2000" dirty="0" smtClean="0">
                <a:solidFill>
                  <a:srgbClr val="FF0000"/>
                </a:solidFill>
              </a:rPr>
              <a:t>ОПЕРАТИВНИТЕ </a:t>
            </a:r>
            <a:endParaRPr lang="ru-RU" sz="2000" dirty="0">
              <a:solidFill>
                <a:srgbClr val="FF0000"/>
              </a:solidFill>
            </a:endParaRPr>
          </a:p>
          <a:p>
            <a:pPr marL="45720" lvl="0" indent="0">
              <a:buClr>
                <a:srgbClr val="549E39"/>
              </a:buCl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ПРОГРАМИ </a:t>
            </a:r>
            <a:r>
              <a:rPr lang="ru-RU" sz="2000" dirty="0">
                <a:solidFill>
                  <a:srgbClr val="FF0000"/>
                </a:solidFill>
              </a:rPr>
              <a:t>2014 – 2020 г</a:t>
            </a:r>
            <a:r>
              <a:rPr lang="ru-RU" sz="2000" dirty="0" smtClean="0">
                <a:solidFill>
                  <a:srgbClr val="FF0000"/>
                </a:solidFill>
              </a:rPr>
              <a:t>. ПО МЕХАНИЗМА </a:t>
            </a:r>
            <a:r>
              <a:rPr lang="ru-RU" sz="2000" dirty="0">
                <a:solidFill>
                  <a:srgbClr val="FF0000"/>
                </a:solidFill>
              </a:rPr>
              <a:t>ЗА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45720" lvl="0" indent="0">
              <a:buClr>
                <a:srgbClr val="549E39"/>
              </a:buCl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ВЪЗСТАНОВЯВАНЕ </a:t>
            </a:r>
            <a:r>
              <a:rPr lang="ru-RU" sz="2000" dirty="0">
                <a:solidFill>
                  <a:srgbClr val="FF0000"/>
                </a:solidFill>
              </a:rPr>
              <a:t>И УСТОЙЧИВОСТ </a:t>
            </a:r>
            <a:r>
              <a:rPr lang="en-US" sz="2000" dirty="0">
                <a:solidFill>
                  <a:srgbClr val="FF0000"/>
                </a:solidFill>
              </a:rPr>
              <a:t>(REACT EU)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</a:rPr>
              <a:t>ОП „</a:t>
            </a:r>
            <a:r>
              <a:rPr lang="ru-RU" sz="2400" dirty="0" smtClean="0">
                <a:solidFill>
                  <a:srgbClr val="FF0000"/>
                </a:solidFill>
              </a:rPr>
              <a:t>Развитие </a:t>
            </a:r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dirty="0" err="1">
                <a:solidFill>
                  <a:srgbClr val="FF0000"/>
                </a:solidFill>
              </a:rPr>
              <a:t>човешките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ресурси</a:t>
            </a:r>
            <a:r>
              <a:rPr lang="ru-RU" sz="2400" dirty="0" smtClean="0">
                <a:solidFill>
                  <a:srgbClr val="FF0000"/>
                </a:solidFill>
              </a:rPr>
              <a:t>“ (ОПРЧР);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ОП „Наука </a:t>
            </a:r>
            <a:r>
              <a:rPr lang="ru-RU" sz="2400" dirty="0">
                <a:solidFill>
                  <a:srgbClr val="FF0000"/>
                </a:solidFill>
              </a:rPr>
              <a:t>и образование за </a:t>
            </a:r>
            <a:r>
              <a:rPr lang="ru-RU" sz="2400" dirty="0" err="1" smtClean="0">
                <a:solidFill>
                  <a:srgbClr val="FF0000"/>
                </a:solidFill>
              </a:rPr>
              <a:t>интелигентен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растеж</a:t>
            </a:r>
            <a:r>
              <a:rPr lang="ru-RU" sz="2400" dirty="0" smtClean="0">
                <a:solidFill>
                  <a:srgbClr val="FF0000"/>
                </a:solidFill>
              </a:rPr>
              <a:t>“ (НОИР); </a:t>
            </a:r>
          </a:p>
          <a:p>
            <a:pPr lvl="0">
              <a:lnSpc>
                <a:spcPct val="100000"/>
              </a:lnSpc>
              <a:buClr>
                <a:srgbClr val="549E39"/>
              </a:buClr>
            </a:pPr>
            <a:r>
              <a:rPr lang="ru-RU" sz="2400" dirty="0" smtClean="0">
                <a:solidFill>
                  <a:srgbClr val="FF0000"/>
                </a:solidFill>
              </a:rPr>
              <a:t>ОП „</a:t>
            </a:r>
            <a:r>
              <a:rPr lang="ru-RU" sz="2400" dirty="0" err="1" smtClean="0">
                <a:solidFill>
                  <a:srgbClr val="FF0000"/>
                </a:solidFill>
              </a:rPr>
              <a:t>Региони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dirty="0" err="1">
                <a:solidFill>
                  <a:srgbClr val="FF0000"/>
                </a:solidFill>
              </a:rPr>
              <a:t>растеж</a:t>
            </a:r>
            <a:r>
              <a:rPr lang="ru-RU" sz="2400" dirty="0" smtClean="0">
                <a:solidFill>
                  <a:srgbClr val="FF0000"/>
                </a:solidFill>
              </a:rPr>
              <a:t>“ (ОПРР); 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 err="1" smtClean="0">
                <a:solidFill>
                  <a:srgbClr val="FF0000"/>
                </a:solidFill>
              </a:rPr>
              <a:t>Програма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за развитие на </a:t>
            </a:r>
            <a:r>
              <a:rPr lang="ru-RU" sz="2400" dirty="0" err="1">
                <a:solidFill>
                  <a:srgbClr val="FF0000"/>
                </a:solidFill>
              </a:rPr>
              <a:t>селските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райони</a:t>
            </a:r>
            <a:r>
              <a:rPr lang="ru-RU" sz="2400" dirty="0" smtClean="0">
                <a:solidFill>
                  <a:srgbClr val="FF0000"/>
                </a:solidFill>
              </a:rPr>
              <a:t> (ПРСР);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57" y="3705251"/>
            <a:ext cx="2665689" cy="231598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229" y="1518249"/>
            <a:ext cx="2838217" cy="20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7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24114"/>
          </a:xfrm>
        </p:spPr>
        <p:txBody>
          <a:bodyPr>
            <a:normAutofit fontScale="90000"/>
          </a:bodyPr>
          <a:lstStyle/>
          <a:p>
            <a:pPr marL="45720" lvl="0" algn="ctr"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bg-BG" sz="3200" dirty="0" smtClean="0">
                <a:solidFill>
                  <a:srgbClr val="549E39">
                    <a:lumMod val="75000"/>
                  </a:srgbClr>
                </a:solidFill>
              </a:rPr>
              <a:t/>
            </a:r>
            <a:br>
              <a:rPr lang="bg-BG" sz="3200" dirty="0" smtClean="0">
                <a:solidFill>
                  <a:srgbClr val="549E39">
                    <a:lumMod val="75000"/>
                  </a:srgbClr>
                </a:solidFill>
              </a:rPr>
            </a:br>
            <a:r>
              <a:rPr lang="ru-RU" sz="1800" b="1" i="1" dirty="0">
                <a:solidFill>
                  <a:srgbClr val="549E39">
                    <a:lumMod val="75000"/>
                  </a:srgbClr>
                </a:solidFill>
              </a:rPr>
              <a:t/>
            </a:r>
            <a:br>
              <a:rPr lang="ru-RU" sz="1800" b="1" i="1" dirty="0">
                <a:solidFill>
                  <a:srgbClr val="549E39">
                    <a:lumMod val="75000"/>
                  </a:srgbClr>
                </a:solidFill>
              </a:rPr>
            </a:br>
            <a:r>
              <a:rPr lang="ru-RU" sz="2700" b="1" dirty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  <a:t>ВЪЗМОЖНОСТИ ЗА ФИНАНСИРАНЕ НА ОБРАЗОВАНИЕТО</a:t>
            </a:r>
            <a:br>
              <a:rPr lang="ru-RU" sz="2700" b="1" dirty="0">
                <a:solidFill>
                  <a:srgbClr val="354F12"/>
                </a:solidFill>
                <a:latin typeface="Times New Roman"/>
                <a:ea typeface="+mn-ea"/>
                <a:cs typeface="+mn-cs"/>
              </a:rPr>
            </a:br>
            <a:r>
              <a:rPr lang="ru-RU" sz="1800" b="1" i="1" dirty="0">
                <a:solidFill>
                  <a:srgbClr val="549E39">
                    <a:lumMod val="75000"/>
                  </a:srgbClr>
                </a:solidFill>
              </a:rPr>
              <a:t/>
            </a:r>
            <a:br>
              <a:rPr lang="ru-RU" sz="1800" b="1" i="1" dirty="0">
                <a:solidFill>
                  <a:srgbClr val="549E39">
                    <a:lumMod val="75000"/>
                  </a:srgbClr>
                </a:solidFill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2860" y="1233714"/>
            <a:ext cx="10972800" cy="515132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rgbClr val="549E39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НАЦИОНАЛЕН </a:t>
            </a:r>
            <a:r>
              <a:rPr lang="ru-RU" sz="2400" b="1" u="sng" dirty="0">
                <a:solidFill>
                  <a:srgbClr val="FF0000"/>
                </a:solidFill>
              </a:rPr>
              <a:t>ПЛАН ЗА </a:t>
            </a:r>
            <a:r>
              <a:rPr lang="ru-RU" sz="2400" b="1" u="sng" dirty="0" smtClean="0">
                <a:solidFill>
                  <a:srgbClr val="FF0000"/>
                </a:solidFill>
              </a:rPr>
              <a:t>ВЪЗСТАНОВЯВАНЕ </a:t>
            </a:r>
            <a:r>
              <a:rPr lang="ru-RU" sz="2400" b="1" u="sng" dirty="0">
                <a:solidFill>
                  <a:srgbClr val="FF0000"/>
                </a:solidFill>
              </a:rPr>
              <a:t>И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pPr marL="45720" lvl="0" indent="0">
              <a:lnSpc>
                <a:spcPct val="120000"/>
              </a:lnSpc>
              <a:buClr>
                <a:srgbClr val="549E39"/>
              </a:buClr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u="sng" dirty="0" smtClean="0">
                <a:solidFill>
                  <a:srgbClr val="FF0000"/>
                </a:solidFill>
              </a:rPr>
              <a:t>УСТОЙЧИВОСТ </a:t>
            </a:r>
            <a:r>
              <a:rPr lang="ru-RU" sz="2000" i="1" dirty="0" smtClean="0">
                <a:solidFill>
                  <a:srgbClr val="FF0000"/>
                </a:solidFill>
              </a:rPr>
              <a:t>(</a:t>
            </a:r>
            <a:r>
              <a:rPr lang="ru-RU" sz="2000" i="1" dirty="0" err="1" smtClean="0">
                <a:solidFill>
                  <a:srgbClr val="FF0000"/>
                </a:solidFill>
              </a:rPr>
              <a:t>по-подробно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ще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бъде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представен</a:t>
            </a:r>
            <a:r>
              <a:rPr lang="ru-RU" sz="2000" i="1" dirty="0" smtClean="0">
                <a:solidFill>
                  <a:srgbClr val="FF0000"/>
                </a:solidFill>
              </a:rPr>
              <a:t> в тема7)</a:t>
            </a:r>
            <a:endParaRPr lang="ru-RU" sz="2600" b="1" i="1" u="sng" dirty="0" smtClean="0">
              <a:solidFill>
                <a:srgbClr val="FF0000"/>
              </a:solidFill>
            </a:endParaRPr>
          </a:p>
          <a:p>
            <a:pPr lvl="0">
              <a:buClr>
                <a:srgbClr val="549E39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ПРОГРАМИ </a:t>
            </a:r>
            <a:r>
              <a:rPr lang="ru-RU" sz="2400" b="1" u="sng" dirty="0">
                <a:solidFill>
                  <a:srgbClr val="FF0000"/>
                </a:solidFill>
              </a:rPr>
              <a:t>ПРЕЗ НОВИЯ ПРОГРАМЕН </a:t>
            </a:r>
            <a:r>
              <a:rPr lang="ru-RU" sz="2400" b="1" u="sng" dirty="0" smtClean="0">
                <a:solidFill>
                  <a:srgbClr val="FF0000"/>
                </a:solidFill>
              </a:rPr>
              <a:t>ПЕРИОД</a:t>
            </a:r>
          </a:p>
          <a:p>
            <a:pPr marL="45720" lvl="0" indent="0">
              <a:buClr>
                <a:srgbClr val="549E39"/>
              </a:buClr>
              <a:buNone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2400" b="1" u="sng" dirty="0" smtClean="0">
                <a:solidFill>
                  <a:srgbClr val="FF0000"/>
                </a:solidFill>
              </a:rPr>
              <a:t>2021 – 2027 г.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>
              <a:lnSpc>
                <a:spcPct val="110000"/>
              </a:lnSpc>
              <a:buClr>
                <a:srgbClr val="549E39"/>
              </a:buClr>
            </a:pPr>
            <a:r>
              <a:rPr lang="ru-RU" sz="2600" dirty="0" smtClean="0">
                <a:solidFill>
                  <a:srgbClr val="FF0000"/>
                </a:solidFill>
              </a:rPr>
              <a:t> Програма „Образование“ </a:t>
            </a:r>
            <a:r>
              <a:rPr lang="ru-RU" sz="2000" b="1" i="1" dirty="0" smtClean="0">
                <a:solidFill>
                  <a:srgbClr val="FF0000"/>
                </a:solidFill>
              </a:rPr>
              <a:t>- одобрена от ЕК на 08.08.2022 г.; </a:t>
            </a:r>
          </a:p>
          <a:p>
            <a:pPr lvl="0">
              <a:lnSpc>
                <a:spcPct val="120000"/>
              </a:lnSpc>
              <a:buClr>
                <a:srgbClr val="549E39"/>
              </a:buClr>
            </a:pP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Програма</a:t>
            </a:r>
            <a:r>
              <a:rPr lang="ru-RU" sz="2600" dirty="0" smtClean="0">
                <a:solidFill>
                  <a:srgbClr val="FF0000"/>
                </a:solidFill>
              </a:rPr>
              <a:t> „</a:t>
            </a:r>
            <a:r>
              <a:rPr lang="ru-RU" sz="2600" dirty="0">
                <a:solidFill>
                  <a:srgbClr val="FF0000"/>
                </a:solidFill>
              </a:rPr>
              <a:t>Развитие на </a:t>
            </a:r>
            <a:r>
              <a:rPr lang="ru-RU" sz="2600" dirty="0" err="1">
                <a:solidFill>
                  <a:srgbClr val="FF0000"/>
                </a:solidFill>
              </a:rPr>
              <a:t>човешките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>
                <a:solidFill>
                  <a:srgbClr val="FF0000"/>
                </a:solidFill>
              </a:rPr>
              <a:t>ресурси</a:t>
            </a:r>
            <a:r>
              <a:rPr lang="ru-RU" sz="2600" dirty="0" smtClean="0">
                <a:solidFill>
                  <a:srgbClr val="FF0000"/>
                </a:solidFill>
              </a:rPr>
              <a:t>“ - </a:t>
            </a:r>
            <a:r>
              <a:rPr lang="ru-RU" sz="2000" b="1" i="1" dirty="0" smtClean="0">
                <a:solidFill>
                  <a:srgbClr val="FF0000"/>
                </a:solidFill>
              </a:rPr>
              <a:t>одобрена </a:t>
            </a:r>
            <a:r>
              <a:rPr lang="ru-RU" sz="2000" b="1" i="1" dirty="0">
                <a:solidFill>
                  <a:srgbClr val="FF0000"/>
                </a:solidFill>
              </a:rPr>
              <a:t>от ЕК на </a:t>
            </a:r>
            <a:r>
              <a:rPr lang="ru-RU" sz="2000" b="1" i="1" dirty="0" smtClean="0">
                <a:solidFill>
                  <a:srgbClr val="FF0000"/>
                </a:solidFill>
              </a:rPr>
              <a:t>02.08.2022 </a:t>
            </a:r>
            <a:r>
              <a:rPr lang="ru-RU" sz="2000" b="1" i="1" dirty="0">
                <a:solidFill>
                  <a:srgbClr val="FF0000"/>
                </a:solidFill>
              </a:rPr>
              <a:t>г</a:t>
            </a:r>
            <a:r>
              <a:rPr lang="ru-RU" sz="2000" b="1" i="1" dirty="0" smtClean="0">
                <a:solidFill>
                  <a:srgbClr val="FF0000"/>
                </a:solidFill>
              </a:rPr>
              <a:t>.; </a:t>
            </a:r>
            <a:endParaRPr lang="ru-RU" sz="2600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  <a:buClr>
                <a:srgbClr val="549E39"/>
              </a:buClr>
            </a:pP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Програма</a:t>
            </a:r>
            <a:r>
              <a:rPr lang="ru-RU" sz="2600" dirty="0" smtClean="0">
                <a:solidFill>
                  <a:srgbClr val="FF0000"/>
                </a:solidFill>
              </a:rPr>
              <a:t> „</a:t>
            </a:r>
            <a:r>
              <a:rPr lang="ru-RU" sz="2600" dirty="0">
                <a:solidFill>
                  <a:srgbClr val="FF0000"/>
                </a:solidFill>
              </a:rPr>
              <a:t>Развитие на </a:t>
            </a:r>
            <a:r>
              <a:rPr lang="ru-RU" sz="2600" dirty="0" err="1">
                <a:solidFill>
                  <a:srgbClr val="FF0000"/>
                </a:solidFill>
              </a:rPr>
              <a:t>регионите</a:t>
            </a:r>
            <a:r>
              <a:rPr lang="ru-RU" sz="2600" dirty="0">
                <a:solidFill>
                  <a:srgbClr val="FF0000"/>
                </a:solidFill>
              </a:rPr>
              <a:t>“; </a:t>
            </a:r>
            <a:endParaRPr lang="ru-RU" sz="2600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  <a:buClr>
                <a:srgbClr val="549E39"/>
              </a:buClr>
            </a:pP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Програма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rgbClr val="FF0000"/>
                </a:solidFill>
              </a:rPr>
              <a:t>за развитие на </a:t>
            </a:r>
            <a:r>
              <a:rPr lang="ru-RU" sz="2600" dirty="0" err="1">
                <a:solidFill>
                  <a:srgbClr val="FF0000"/>
                </a:solidFill>
              </a:rPr>
              <a:t>селските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</a:rPr>
              <a:t>райони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706" y="4624640"/>
            <a:ext cx="2881222" cy="176039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657" y="1017917"/>
            <a:ext cx="3367320" cy="29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4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9943" y="359765"/>
            <a:ext cx="11175999" cy="6003098"/>
          </a:xfrm>
        </p:spPr>
        <p:txBody>
          <a:bodyPr>
            <a:normAutofit/>
          </a:bodyPr>
          <a:lstStyle/>
          <a:p>
            <a:pPr marL="144000" lvl="0" indent="0" algn="ctr">
              <a:spcBef>
                <a:spcPts val="0"/>
              </a:spcBef>
              <a:buClr>
                <a:srgbClr val="549E39"/>
              </a:buClr>
              <a:buNone/>
            </a:pPr>
            <a:endParaRPr lang="bg-BG" b="1" strike="sngStrike" dirty="0">
              <a:solidFill>
                <a:srgbClr val="354F12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Приоритети и бюджет </a:t>
            </a:r>
            <a:r>
              <a:rPr lang="bg-BG" sz="2400" b="1" dirty="0">
                <a:solidFill>
                  <a:srgbClr val="FF0000"/>
                </a:solidFill>
              </a:rPr>
              <a:t>на </a:t>
            </a:r>
            <a:r>
              <a:rPr lang="bg-BG" sz="2400" b="1" dirty="0" smtClean="0">
                <a:solidFill>
                  <a:srgbClr val="FF0000"/>
                </a:solidFill>
              </a:rPr>
              <a:t>Програма „Образование“  2021-2027 г.</a:t>
            </a:r>
            <a:endParaRPr lang="bg-BG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7433144"/>
              </p:ext>
            </p:extLst>
          </p:nvPr>
        </p:nvGraphicFramePr>
        <p:xfrm>
          <a:off x="1019806" y="1413873"/>
          <a:ext cx="10276114" cy="498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3428">
                  <a:extLst>
                    <a:ext uri="{9D8B030D-6E8A-4147-A177-3AD203B41FA5}">
                      <a16:colId xmlns:a16="http://schemas.microsoft.com/office/drawing/2014/main" xmlns="" val="3615427908"/>
                    </a:ext>
                  </a:extLst>
                </a:gridCol>
                <a:gridCol w="2670629">
                  <a:extLst>
                    <a:ext uri="{9D8B030D-6E8A-4147-A177-3AD203B41FA5}">
                      <a16:colId xmlns:a16="http://schemas.microsoft.com/office/drawing/2014/main" xmlns="" val="248719131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xmlns="" val="4159853209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xmlns="" val="2970832962"/>
                    </a:ext>
                  </a:extLst>
                </a:gridCol>
              </a:tblGrid>
              <a:tr h="935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Приоритет</a:t>
                      </a:r>
                      <a:endParaRPr lang="bg-BG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Принос на ЕС</a:t>
                      </a:r>
                      <a:endParaRPr lang="bg-BG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 (евро)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Национален принос </a:t>
                      </a:r>
                      <a:r>
                        <a:rPr lang="ru-RU" sz="2000" b="1" dirty="0" smtClean="0">
                          <a:effectLst/>
                        </a:rPr>
                        <a:t>(</a:t>
                      </a:r>
                      <a:r>
                        <a:rPr lang="ru-RU" sz="2000" b="1" dirty="0">
                          <a:effectLst/>
                        </a:rPr>
                        <a:t>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Общо </a:t>
                      </a:r>
                      <a:endParaRPr lang="bg-BG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(евро)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426037"/>
                  </a:ext>
                </a:extLst>
              </a:tr>
              <a:tr h="1024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</a:rPr>
                        <a:t>1  </a:t>
                      </a:r>
                      <a:r>
                        <a:rPr lang="ru-RU" sz="2000" b="1" dirty="0" err="1" smtClean="0">
                          <a:effectLst/>
                        </a:rPr>
                        <a:t>Приобщаващо</a:t>
                      </a:r>
                      <a:r>
                        <a:rPr lang="ru-RU" sz="2000" b="1" dirty="0" smtClean="0">
                          <a:effectLst/>
                        </a:rPr>
                        <a:t> образование и </a:t>
                      </a:r>
                      <a:r>
                        <a:rPr lang="ru-RU" sz="2000" b="1" dirty="0" err="1" smtClean="0">
                          <a:effectLst/>
                        </a:rPr>
                        <a:t>образователна</a:t>
                      </a:r>
                      <a:r>
                        <a:rPr lang="ru-RU" sz="2000" b="1" dirty="0" smtClean="0">
                          <a:effectLst/>
                        </a:rPr>
                        <a:t> интеграция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198 337 025</a:t>
                      </a:r>
                      <a:endParaRPr lang="bg-BG" sz="2000" b="1" strike="sng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51 274 048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287 264 423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2592874"/>
                  </a:ext>
                </a:extLst>
              </a:tr>
              <a:tr h="8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</a:rPr>
                        <a:t>2 Модернизация и качество на </a:t>
                      </a:r>
                      <a:r>
                        <a:rPr lang="ru-RU" sz="2000" b="1" dirty="0" err="1" smtClean="0">
                          <a:effectLst/>
                        </a:rPr>
                        <a:t>образованието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198 337 025</a:t>
                      </a:r>
                      <a:endParaRPr lang="bg-BG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43 334 140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241 671 165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7204212"/>
                  </a:ext>
                </a:extLst>
              </a:tr>
              <a:tr h="541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</a:rPr>
                        <a:t>3 </a:t>
                      </a:r>
                      <a:r>
                        <a:rPr lang="ru-RU" sz="2000" b="1" dirty="0" err="1" smtClean="0">
                          <a:effectLst/>
                        </a:rPr>
                        <a:t>Връзка</a:t>
                      </a:r>
                      <a:r>
                        <a:rPr lang="ru-RU" sz="2000" b="1" dirty="0" smtClean="0">
                          <a:effectLst/>
                        </a:rPr>
                        <a:t> на </a:t>
                      </a:r>
                      <a:r>
                        <a:rPr lang="ru-RU" sz="2000" b="1" dirty="0" err="1" smtClean="0">
                          <a:effectLst/>
                        </a:rPr>
                        <a:t>образованието</a:t>
                      </a:r>
                      <a:r>
                        <a:rPr lang="ru-RU" sz="2000" b="1" dirty="0" smtClean="0">
                          <a:effectLst/>
                        </a:rPr>
                        <a:t> с </a:t>
                      </a:r>
                      <a:r>
                        <a:rPr lang="ru-RU" sz="2000" b="1" dirty="0" err="1" smtClean="0">
                          <a:effectLst/>
                        </a:rPr>
                        <a:t>пазара</a:t>
                      </a:r>
                      <a:r>
                        <a:rPr lang="ru-RU" sz="2000" b="1" dirty="0" smtClean="0">
                          <a:effectLst/>
                        </a:rPr>
                        <a:t> на труда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314 252 600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75 167 103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389 419 703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734092"/>
                  </a:ext>
                </a:extLst>
              </a:tr>
              <a:tr h="541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</a:rPr>
                        <a:t>4  Техническа </a:t>
                      </a:r>
                      <a:r>
                        <a:rPr lang="ru-RU" sz="2000" b="1" dirty="0" err="1" smtClean="0">
                          <a:effectLst/>
                        </a:rPr>
                        <a:t>помощ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38 215 000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8 349 497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46 564 497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655036"/>
                  </a:ext>
                </a:extLst>
              </a:tr>
              <a:tr h="541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Общо</a:t>
                      </a:r>
                      <a:endParaRPr lang="bg-BG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786 795 000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178 124 788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964 919 788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9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4863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9943" y="359765"/>
            <a:ext cx="11175999" cy="6003098"/>
          </a:xfrm>
        </p:spPr>
        <p:txBody>
          <a:bodyPr>
            <a:normAutofit/>
          </a:bodyPr>
          <a:lstStyle/>
          <a:p>
            <a:pPr marL="144000" lvl="0" indent="0" algn="ctr">
              <a:spcBef>
                <a:spcPts val="0"/>
              </a:spcBef>
              <a:buClr>
                <a:srgbClr val="549E39"/>
              </a:buClr>
              <a:buNone/>
            </a:pPr>
            <a:endParaRPr lang="bg-BG" b="1" strike="sngStrike" dirty="0">
              <a:solidFill>
                <a:srgbClr val="354F12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Приоритети и бюджет </a:t>
            </a:r>
            <a:r>
              <a:rPr lang="bg-BG" sz="2400" b="1" dirty="0">
                <a:solidFill>
                  <a:srgbClr val="FF0000"/>
                </a:solidFill>
              </a:rPr>
              <a:t>на </a:t>
            </a:r>
            <a:r>
              <a:rPr lang="bg-BG" sz="2400" b="1" dirty="0" smtClean="0">
                <a:solidFill>
                  <a:srgbClr val="FF0000"/>
                </a:solidFill>
              </a:rPr>
              <a:t>Програма „Развитие на ЧР“  2021-2027 г.</a:t>
            </a:r>
            <a:endParaRPr lang="bg-BG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0633653"/>
              </p:ext>
            </p:extLst>
          </p:nvPr>
        </p:nvGraphicFramePr>
        <p:xfrm>
          <a:off x="1019806" y="1207699"/>
          <a:ext cx="10276114" cy="4971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6481">
                  <a:extLst>
                    <a:ext uri="{9D8B030D-6E8A-4147-A177-3AD203B41FA5}">
                      <a16:colId xmlns:a16="http://schemas.microsoft.com/office/drawing/2014/main" xmlns="" val="3615427908"/>
                    </a:ext>
                  </a:extLst>
                </a:gridCol>
                <a:gridCol w="2377576">
                  <a:extLst>
                    <a:ext uri="{9D8B030D-6E8A-4147-A177-3AD203B41FA5}">
                      <a16:colId xmlns:a16="http://schemas.microsoft.com/office/drawing/2014/main" xmlns="" val="248719131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xmlns="" val="4159853209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xmlns="" val="2970832962"/>
                    </a:ext>
                  </a:extLst>
                </a:gridCol>
              </a:tblGrid>
              <a:tr h="973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Приоритет</a:t>
                      </a:r>
                      <a:endParaRPr lang="bg-BG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Принос на ЕС</a:t>
                      </a:r>
                      <a:endParaRPr lang="bg-BG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 (евро)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Национален принос </a:t>
                      </a:r>
                      <a:r>
                        <a:rPr lang="ru-RU" sz="2000" b="1" dirty="0" smtClean="0">
                          <a:effectLst/>
                        </a:rPr>
                        <a:t>(</a:t>
                      </a:r>
                      <a:r>
                        <a:rPr lang="ru-RU" sz="2000" b="1" dirty="0">
                          <a:effectLst/>
                        </a:rPr>
                        <a:t>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Общо </a:t>
                      </a:r>
                      <a:endParaRPr lang="bg-BG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(евро)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426037"/>
                  </a:ext>
                </a:extLst>
              </a:tr>
              <a:tr h="7341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1  </a:t>
                      </a:r>
                      <a:r>
                        <a:rPr lang="bg-BG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Насърчаване на заетостта и развитието на умения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680 014 523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131 337 272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811 351 795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2592874"/>
                  </a:ext>
                </a:extLst>
              </a:tr>
              <a:tr h="7073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2  </a:t>
                      </a:r>
                      <a:r>
                        <a:rPr lang="bg-BG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Социално включване и     равни възможности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586 859 403 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113 345 393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700 204 796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7204212"/>
                  </a:ext>
                </a:extLst>
              </a:tr>
              <a:tr h="81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3  </a:t>
                      </a:r>
                      <a:r>
                        <a:rPr lang="bg-BG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Насърчаване на младежката заетост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315 024 089 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60 843 414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375 867 503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734092"/>
                  </a:ext>
                </a:extLst>
              </a:tr>
              <a:tr h="5644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4  </a:t>
                      </a:r>
                      <a:r>
                        <a:rPr lang="bg-BG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Социални иновации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9 714 696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511 300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10 225 996 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655036"/>
                  </a:ext>
                </a:extLst>
              </a:tr>
              <a:tr h="5644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Техническа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помощ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57 335 000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12 526 976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69 861 976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0333302"/>
                  </a:ext>
                </a:extLst>
              </a:tr>
              <a:tr h="564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Общо</a:t>
                      </a:r>
                      <a:endParaRPr lang="bg-BG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1 648 947 711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318 564 355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1 967 512 066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9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567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1:</a:t>
            </a: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Актуални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европейски и национални политики.</a:t>
            </a:r>
          </a:p>
          <a:p>
            <a:pPr marL="0" indent="0" algn="ctr">
              <a:buNone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Държавни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образователни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стандарти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>
                <a:solidFill>
                  <a:srgbClr val="549E39"/>
                </a:solidFill>
              </a:rPr>
              <a:t>, 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служители“ </a:t>
            </a:r>
            <a:r>
              <a:rPr lang="bg-BG" sz="1200" i="1" dirty="0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bg-BG" sz="1200" i="1" dirty="0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>
                <a:solidFill>
                  <a:srgbClr val="549E39"/>
                </a:solidFill>
              </a:rPr>
              <a:t>на безвъзмездна финансова помощ по</a:t>
            </a:r>
            <a:r>
              <a:rPr lang="ru-RU" sz="1200" i="1" dirty="0">
                <a:solidFill>
                  <a:srgbClr val="549E39"/>
                </a:solidFill>
              </a:rPr>
              <a:t> Оперативна </a:t>
            </a:r>
            <a:r>
              <a:rPr lang="ru-RU" sz="1200" i="1" dirty="0" err="1">
                <a:solidFill>
                  <a:srgbClr val="549E39"/>
                </a:solidFill>
              </a:rPr>
              <a:t>програма</a:t>
            </a:r>
            <a:r>
              <a:rPr lang="ru-RU" sz="1200" i="1" dirty="0">
                <a:solidFill>
                  <a:srgbClr val="549E39"/>
                </a:solidFill>
              </a:rPr>
              <a:t>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13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9943" y="359765"/>
            <a:ext cx="11175999" cy="6498235"/>
          </a:xfrm>
        </p:spPr>
        <p:txBody>
          <a:bodyPr>
            <a:normAutofit/>
          </a:bodyPr>
          <a:lstStyle/>
          <a:p>
            <a:pPr marL="144000" lvl="0" indent="0" algn="ctr">
              <a:spcBef>
                <a:spcPts val="0"/>
              </a:spcBef>
              <a:buClr>
                <a:srgbClr val="549E39"/>
              </a:buClr>
              <a:buNone/>
            </a:pPr>
            <a:endParaRPr lang="bg-BG" b="1" strike="sngStrike" dirty="0">
              <a:solidFill>
                <a:srgbClr val="354F12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r>
              <a:rPr lang="bg-BG" sz="2400" b="1" dirty="0" smtClean="0">
                <a:solidFill>
                  <a:srgbClr val="FF0000"/>
                </a:solidFill>
              </a:rPr>
              <a:t>Приоритети и бюджет </a:t>
            </a:r>
            <a:r>
              <a:rPr lang="bg-BG" sz="2400" b="1" dirty="0">
                <a:solidFill>
                  <a:srgbClr val="FF0000"/>
                </a:solidFill>
              </a:rPr>
              <a:t>на </a:t>
            </a:r>
            <a:r>
              <a:rPr lang="bg-BG" sz="2400" b="1" dirty="0" smtClean="0">
                <a:solidFill>
                  <a:srgbClr val="FF0000"/>
                </a:solidFill>
              </a:rPr>
              <a:t>Програма „Развитие на регионите“  2021-2027 г.</a:t>
            </a:r>
          </a:p>
          <a:p>
            <a:pPr marL="144000" indent="0" algn="ctr">
              <a:spcBef>
                <a:spcPts val="0"/>
              </a:spcBef>
              <a:buNone/>
            </a:pPr>
            <a:r>
              <a:rPr lang="bg-BG" sz="2400" b="1" i="1" dirty="0" smtClean="0">
                <a:solidFill>
                  <a:srgbClr val="FF0000"/>
                </a:solidFill>
              </a:rPr>
              <a:t>(по версия 6 на програмата от 17.06.2022 г.)</a:t>
            </a:r>
            <a:endParaRPr lang="bg-BG" sz="2400" b="1" i="1" dirty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FF0000"/>
              </a:solidFill>
            </a:endParaRPr>
          </a:p>
          <a:p>
            <a:pPr marL="144000" indent="0" algn="ctr">
              <a:spcBef>
                <a:spcPts val="0"/>
              </a:spcBef>
              <a:buNone/>
            </a:pPr>
            <a:endParaRPr lang="bg-BG" sz="2400" b="1" dirty="0" smtClean="0">
              <a:solidFill>
                <a:srgbClr val="FF0000"/>
              </a:solidFill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bg-BG" sz="2400" dirty="0" smtClean="0">
                <a:solidFill>
                  <a:srgbClr val="FF0000"/>
                </a:solidFill>
              </a:rPr>
              <a:t>          Индикативните мерки за подкрепа на образованието са насочени към    	</a:t>
            </a:r>
            <a:r>
              <a:rPr lang="ru-RU" sz="2400" dirty="0" err="1" smtClean="0">
                <a:solidFill>
                  <a:srgbClr val="FF0000"/>
                </a:solidFill>
              </a:rPr>
              <a:t>образователна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инфраструктура за </a:t>
            </a:r>
            <a:r>
              <a:rPr lang="ru-RU" sz="2400" dirty="0" err="1">
                <a:solidFill>
                  <a:srgbClr val="FF0000"/>
                </a:solidFill>
              </a:rPr>
              <a:t>предучилищно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училищно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dirty="0" err="1">
                <a:solidFill>
                  <a:srgbClr val="FF0000"/>
                </a:solidFill>
              </a:rPr>
              <a:t>висше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	образование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включително</a:t>
            </a:r>
            <a:r>
              <a:rPr lang="ru-RU" sz="2400" dirty="0">
                <a:solidFill>
                  <a:srgbClr val="FF0000"/>
                </a:solidFill>
              </a:rPr>
              <a:t> детски </a:t>
            </a:r>
            <a:r>
              <a:rPr lang="ru-RU" sz="2400" dirty="0" err="1">
                <a:solidFill>
                  <a:srgbClr val="FF0000"/>
                </a:solidFill>
              </a:rPr>
              <a:t>градини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endParaRPr lang="bg-BG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886456"/>
              </p:ext>
            </p:extLst>
          </p:nvPr>
        </p:nvGraphicFramePr>
        <p:xfrm>
          <a:off x="1019806" y="1552754"/>
          <a:ext cx="10276114" cy="3744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3077">
                  <a:extLst>
                    <a:ext uri="{9D8B030D-6E8A-4147-A177-3AD203B41FA5}">
                      <a16:colId xmlns:a16="http://schemas.microsoft.com/office/drawing/2014/main" xmlns="" val="3615427908"/>
                    </a:ext>
                  </a:extLst>
                </a:gridCol>
                <a:gridCol w="1790980">
                  <a:extLst>
                    <a:ext uri="{9D8B030D-6E8A-4147-A177-3AD203B41FA5}">
                      <a16:colId xmlns:a16="http://schemas.microsoft.com/office/drawing/2014/main" xmlns="" val="248719131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xmlns="" val="4159853209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xmlns="" val="2970832962"/>
                    </a:ext>
                  </a:extLst>
                </a:gridCol>
              </a:tblGrid>
              <a:tr h="1039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Приоритет</a:t>
                      </a:r>
                      <a:endParaRPr lang="bg-BG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Принос на </a:t>
                      </a:r>
                      <a:r>
                        <a:rPr lang="ru-RU" sz="2000" b="1" dirty="0" smtClean="0">
                          <a:effectLst/>
                        </a:rPr>
                        <a:t>ЕС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(евро</a:t>
                      </a:r>
                      <a:r>
                        <a:rPr lang="ru-RU" sz="2000" b="1" dirty="0">
                          <a:effectLst/>
                        </a:rPr>
                        <a:t>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Национален принос </a:t>
                      </a:r>
                      <a:r>
                        <a:rPr lang="ru-RU" sz="2000" b="1" dirty="0" smtClean="0">
                          <a:effectLst/>
                        </a:rPr>
                        <a:t>(</a:t>
                      </a:r>
                      <a:r>
                        <a:rPr lang="ru-RU" sz="2000" b="1" dirty="0">
                          <a:effectLst/>
                        </a:rPr>
                        <a:t>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Общо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(</a:t>
                      </a:r>
                      <a:r>
                        <a:rPr lang="ru-RU" sz="2000" b="1" dirty="0">
                          <a:effectLst/>
                        </a:rPr>
                        <a:t>евро)</a:t>
                      </a:r>
                      <a:endParaRPr lang="bg-BG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426037"/>
                  </a:ext>
                </a:extLst>
              </a:tr>
              <a:tr h="6091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2000" b="1" dirty="0" err="1" smtClean="0">
                          <a:effectLst/>
                          <a:latin typeface="+mn-lt"/>
                        </a:rPr>
                        <a:t>Интегрирано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+mn-lt"/>
                        </a:rPr>
                        <a:t>градско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развитие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434 247 902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101 842 067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i="0" dirty="0" smtClean="0">
                          <a:solidFill>
                            <a:srgbClr val="FF0000"/>
                          </a:solidFill>
                        </a:rPr>
                        <a:t>536 089 969 </a:t>
                      </a:r>
                      <a:endParaRPr lang="bg-BG" sz="2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2592874"/>
                  </a:ext>
                </a:extLst>
              </a:tr>
              <a:tr h="790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П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2 </a:t>
                      </a:r>
                      <a:r>
                        <a:rPr lang="ru-RU" sz="2000" b="1" dirty="0" err="1" smtClean="0">
                          <a:effectLst/>
                          <a:latin typeface="+mn-lt"/>
                        </a:rPr>
                        <a:t>Интегрирано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dirty="0" err="1" smtClean="0">
                          <a:effectLst/>
                          <a:latin typeface="+mn-lt"/>
                        </a:rPr>
                        <a:t>териториално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развитие на </a:t>
                      </a:r>
                      <a:r>
                        <a:rPr lang="ru-RU" sz="2000" b="1" dirty="0" err="1" smtClean="0">
                          <a:effectLst/>
                          <a:latin typeface="+mn-lt"/>
                        </a:rPr>
                        <a:t>регионите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1 064 532 098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216 648 521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1 281 180 619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7204212"/>
                  </a:ext>
                </a:extLst>
              </a:tr>
              <a:tr h="722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bg-BG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3 Техническа помощ</a:t>
                      </a:r>
                      <a:endParaRPr lang="bg-BG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22 290 000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3 933 529 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 26 223 529 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994766"/>
                  </a:ext>
                </a:extLst>
              </a:tr>
              <a:tr h="582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Общо</a:t>
                      </a:r>
                      <a:endParaRPr lang="bg-BG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1 521 070 000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322 424 118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b="1" dirty="0" smtClean="0">
                          <a:solidFill>
                            <a:srgbClr val="FF0000"/>
                          </a:solidFill>
                        </a:rPr>
                        <a:t>1 843 494 118</a:t>
                      </a:r>
                      <a:endParaRPr lang="bg-B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9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433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62078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rgbClr val="549E39">
                    <a:lumMod val="75000"/>
                  </a:srgbClr>
                </a:solidFill>
              </a:rPr>
              <a:t/>
            </a:r>
            <a:br>
              <a:rPr lang="ru-RU" sz="1800" b="1" i="1" dirty="0">
                <a:solidFill>
                  <a:srgbClr val="549E39">
                    <a:lumMod val="75000"/>
                  </a:srgbClr>
                </a:solidFill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609601"/>
            <a:ext cx="9872871" cy="5775434"/>
          </a:xfrm>
        </p:spPr>
        <p:txBody>
          <a:bodyPr>
            <a:normAutofit/>
          </a:bodyPr>
          <a:lstStyle/>
          <a:p>
            <a:pPr marL="45720" lvl="0" indent="0" algn="ctr">
              <a:lnSpc>
                <a:spcPct val="100000"/>
              </a:lnSpc>
              <a:buClr>
                <a:srgbClr val="549E39"/>
              </a:buCl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ДРУГИ ВЪЗМОЖНОСТИ </a:t>
            </a:r>
            <a:r>
              <a:rPr lang="ru-RU" sz="2600" b="1" dirty="0">
                <a:solidFill>
                  <a:srgbClr val="FF0000"/>
                </a:solidFill>
              </a:rPr>
              <a:t>ЗА </a:t>
            </a:r>
            <a:r>
              <a:rPr lang="ru-RU" sz="2600" b="1" dirty="0" smtClean="0">
                <a:solidFill>
                  <a:srgbClr val="FF0000"/>
                </a:solidFill>
              </a:rPr>
              <a:t>ЕВРОПЕЙСКО</a:t>
            </a:r>
          </a:p>
          <a:p>
            <a:pPr marL="45720" lvl="0" indent="0" algn="ctr">
              <a:lnSpc>
                <a:spcPct val="100000"/>
              </a:lnSpc>
              <a:buClr>
                <a:srgbClr val="549E39"/>
              </a:buClr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ФИНАНСИРАНЕ НА ОБРАЗОВАНИЕТО</a:t>
            </a:r>
          </a:p>
          <a:p>
            <a:pPr marL="45720" lvl="0" indent="0" algn="ctr">
              <a:buClr>
                <a:srgbClr val="549E39"/>
              </a:buClr>
              <a:buNone/>
            </a:pPr>
            <a:endParaRPr lang="ru-RU" sz="2600" b="1" dirty="0" smtClean="0">
              <a:solidFill>
                <a:schemeClr val="tx1"/>
              </a:solidFill>
            </a:endParaRPr>
          </a:p>
          <a:p>
            <a:pPr>
              <a:buClr>
                <a:srgbClr val="549E39"/>
              </a:buClr>
            </a:pPr>
            <a:r>
              <a:rPr lang="ru-RU" sz="2600" dirty="0" smtClean="0">
                <a:solidFill>
                  <a:srgbClr val="354F12"/>
                </a:solidFill>
              </a:rPr>
              <a:t>  Програма </a:t>
            </a:r>
            <a:r>
              <a:rPr lang="ru-RU" sz="2600" dirty="0">
                <a:solidFill>
                  <a:srgbClr val="354F12"/>
                </a:solidFill>
              </a:rPr>
              <a:t>„</a:t>
            </a:r>
            <a:r>
              <a:rPr lang="ru-RU" sz="2600" dirty="0" err="1">
                <a:solidFill>
                  <a:srgbClr val="354F12"/>
                </a:solidFill>
              </a:rPr>
              <a:t>Еразъм</a:t>
            </a:r>
            <a:r>
              <a:rPr lang="ru-RU" sz="2600" dirty="0">
                <a:solidFill>
                  <a:srgbClr val="354F12"/>
                </a:solidFill>
              </a:rPr>
              <a:t> </a:t>
            </a:r>
            <a:r>
              <a:rPr lang="ru-RU" sz="2600" dirty="0" smtClean="0">
                <a:solidFill>
                  <a:srgbClr val="354F12"/>
                </a:solidFill>
              </a:rPr>
              <a:t>+“;</a:t>
            </a:r>
          </a:p>
          <a:p>
            <a:pPr>
              <a:buClr>
                <a:srgbClr val="549E39"/>
              </a:buClr>
            </a:pPr>
            <a:r>
              <a:rPr lang="ru-RU" sz="2600" dirty="0" smtClean="0">
                <a:solidFill>
                  <a:schemeClr val="tx1"/>
                </a:solidFill>
              </a:rPr>
              <a:t>  </a:t>
            </a:r>
            <a:r>
              <a:rPr lang="ru-RU" sz="2600" dirty="0" smtClean="0">
                <a:solidFill>
                  <a:srgbClr val="354F12"/>
                </a:solidFill>
              </a:rPr>
              <a:t>Програма  </a:t>
            </a:r>
            <a:r>
              <a:rPr lang="en-US" sz="2600" dirty="0">
                <a:solidFill>
                  <a:srgbClr val="354F12"/>
                </a:solidFill>
              </a:rPr>
              <a:t>“</a:t>
            </a:r>
            <a:r>
              <a:rPr lang="bg-BG" sz="2600" dirty="0">
                <a:solidFill>
                  <a:srgbClr val="354F12"/>
                </a:solidFill>
              </a:rPr>
              <a:t>Хоризонт Европа</a:t>
            </a:r>
            <a:r>
              <a:rPr lang="en-US" sz="2600" dirty="0">
                <a:solidFill>
                  <a:srgbClr val="354F12"/>
                </a:solidFill>
              </a:rPr>
              <a:t>”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  Финансов </a:t>
            </a:r>
            <a:r>
              <a:rPr lang="ru-RU" sz="2600" dirty="0" err="1">
                <a:solidFill>
                  <a:schemeClr val="tx1"/>
                </a:solidFill>
              </a:rPr>
              <a:t>механизъм</a:t>
            </a:r>
            <a:r>
              <a:rPr lang="ru-RU" sz="2600" dirty="0">
                <a:solidFill>
                  <a:schemeClr val="tx1"/>
                </a:solidFill>
              </a:rPr>
              <a:t> на </a:t>
            </a:r>
            <a:r>
              <a:rPr lang="ru-RU" sz="2600" dirty="0" err="1">
                <a:solidFill>
                  <a:schemeClr val="tx1"/>
                </a:solidFill>
              </a:rPr>
              <a:t>Европейското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   </a:t>
            </a:r>
            <a:r>
              <a:rPr lang="ru-RU" sz="2600" dirty="0" err="1" smtClean="0">
                <a:solidFill>
                  <a:schemeClr val="tx1"/>
                </a:solidFill>
              </a:rPr>
              <a:t>икономическо</a:t>
            </a:r>
            <a:r>
              <a:rPr lang="ru-RU" sz="2600" dirty="0" smtClean="0">
                <a:solidFill>
                  <a:schemeClr val="tx1"/>
                </a:solidFill>
              </a:rPr>
              <a:t> пространство; </a:t>
            </a:r>
          </a:p>
          <a:p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 </a:t>
            </a:r>
            <a:r>
              <a:rPr lang="ru-RU" sz="2600" dirty="0" smtClean="0">
                <a:solidFill>
                  <a:srgbClr val="FF0000"/>
                </a:solidFill>
              </a:rPr>
              <a:t>Норвежки финансов </a:t>
            </a:r>
            <a:r>
              <a:rPr lang="ru-RU" sz="2600" dirty="0" err="1" smtClean="0">
                <a:solidFill>
                  <a:srgbClr val="FF0000"/>
                </a:solidFill>
              </a:rPr>
              <a:t>механизъм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  </a:t>
            </a:r>
            <a:r>
              <a:rPr lang="ru-RU" sz="2600" dirty="0" err="1" smtClean="0">
                <a:solidFill>
                  <a:schemeClr val="tx1"/>
                </a:solidFill>
              </a:rPr>
              <a:t>Други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европейски и </a:t>
            </a:r>
            <a:r>
              <a:rPr lang="ru-RU" sz="2600" dirty="0" err="1">
                <a:solidFill>
                  <a:schemeClr val="tx1"/>
                </a:solidFill>
              </a:rPr>
              <a:t>международни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фондове</a:t>
            </a:r>
            <a:r>
              <a:rPr lang="ru-RU" sz="2600" dirty="0">
                <a:solidFill>
                  <a:schemeClr val="tx1"/>
                </a:solidFill>
              </a:rPr>
              <a:t> и </a:t>
            </a:r>
            <a:r>
              <a:rPr lang="ru-RU" sz="2600" dirty="0" err="1">
                <a:solidFill>
                  <a:schemeClr val="tx1"/>
                </a:solidFill>
              </a:rPr>
              <a:t>програми</a:t>
            </a:r>
            <a:r>
              <a:rPr lang="ru-RU" sz="2600" dirty="0">
                <a:solidFill>
                  <a:schemeClr val="tx1"/>
                </a:solidFill>
              </a:rPr>
              <a:t>/</a:t>
            </a:r>
            <a:r>
              <a:rPr lang="ru-RU" sz="2600" dirty="0" err="1">
                <a:solidFill>
                  <a:schemeClr val="tx1"/>
                </a:solidFill>
              </a:rPr>
              <a:t>проекти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487" y="3201290"/>
            <a:ext cx="3476384" cy="155384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487" y="1796664"/>
            <a:ext cx="3476385" cy="13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83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64498" y="644577"/>
            <a:ext cx="9383843" cy="56363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Подтема 1.3. Държавни </a:t>
            </a:r>
            <a:r>
              <a:rPr lang="ru-RU" sz="2400" b="1" dirty="0" err="1">
                <a:solidFill>
                  <a:schemeClr val="tx1"/>
                </a:solidFill>
              </a:rPr>
              <a:t>образователни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стандарти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ДОС </a:t>
            </a:r>
            <a:r>
              <a:rPr lang="ru-RU" dirty="0">
                <a:solidFill>
                  <a:schemeClr val="tx1"/>
                </a:solidFill>
              </a:rPr>
              <a:t>са съвкупност от задължителни изисквания за резултатите </a:t>
            </a:r>
            <a:r>
              <a:rPr lang="ru-RU" dirty="0" smtClean="0">
                <a:solidFill>
                  <a:schemeClr val="tx1"/>
                </a:solidFill>
              </a:rPr>
              <a:t>                           в </a:t>
            </a:r>
            <a:r>
              <a:rPr lang="ru-RU" dirty="0">
                <a:solidFill>
                  <a:schemeClr val="tx1"/>
                </a:solidFill>
              </a:rPr>
              <a:t>системата на предучилищното и училищното образование</a:t>
            </a:r>
            <a:r>
              <a:rPr lang="ru-RU" dirty="0" smtClean="0">
                <a:solidFill>
                  <a:schemeClr val="tx1"/>
                </a:solidFill>
              </a:rPr>
              <a:t>, както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 </a:t>
            </a:r>
            <a:r>
              <a:rPr lang="ru-RU" dirty="0">
                <a:solidFill>
                  <a:schemeClr val="tx1"/>
                </a:solidFill>
              </a:rPr>
              <a:t>условията и процесите за тяхното постигане. </a:t>
            </a:r>
            <a:r>
              <a:rPr lang="ru-RU" dirty="0" smtClean="0">
                <a:solidFill>
                  <a:schemeClr val="tx1"/>
                </a:solidFill>
              </a:rPr>
              <a:t> В чл</a:t>
            </a:r>
            <a:r>
              <a:rPr lang="ru-RU" dirty="0">
                <a:solidFill>
                  <a:schemeClr val="tx1"/>
                </a:solidFill>
              </a:rPr>
              <a:t>. 22, ал. 2 на ЗПУО </a:t>
            </a:r>
            <a:r>
              <a:rPr lang="ru-RU" dirty="0" smtClean="0">
                <a:solidFill>
                  <a:schemeClr val="tx1"/>
                </a:solidFill>
              </a:rPr>
              <a:t>                       </a:t>
            </a:r>
            <a:r>
              <a:rPr lang="ru-RU" dirty="0" err="1" smtClean="0">
                <a:solidFill>
                  <a:schemeClr val="tx1"/>
                </a:solidFill>
              </a:rPr>
              <a:t>са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посочени </a:t>
            </a:r>
            <a:r>
              <a:rPr lang="ru-RU" b="1" dirty="0">
                <a:solidFill>
                  <a:schemeClr val="tx1"/>
                </a:solidFill>
              </a:rPr>
              <a:t>19 броя ДОС</a:t>
            </a:r>
            <a:r>
              <a:rPr lang="ru-RU" dirty="0" smtClean="0">
                <a:solidFill>
                  <a:schemeClr val="tx1"/>
                </a:solidFill>
              </a:rPr>
              <a:t>, за които са </a:t>
            </a:r>
            <a:r>
              <a:rPr lang="ru-RU" dirty="0">
                <a:solidFill>
                  <a:schemeClr val="tx1"/>
                </a:solidFill>
              </a:rPr>
              <a:t>приети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съответните </a:t>
            </a:r>
            <a:r>
              <a:rPr lang="ru-RU" dirty="0" smtClean="0">
                <a:solidFill>
                  <a:schemeClr val="tx1"/>
                </a:solidFill>
              </a:rPr>
              <a:t>наредби.</a:t>
            </a:r>
          </a:p>
          <a:p>
            <a:pPr marL="4572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Единственият</a:t>
            </a:r>
            <a:r>
              <a:rPr lang="ru-RU" dirty="0" smtClean="0">
                <a:solidFill>
                  <a:schemeClr val="tx1"/>
                </a:solidFill>
              </a:rPr>
              <a:t> ДОС, </a:t>
            </a:r>
            <a:r>
              <a:rPr lang="ru-RU" dirty="0" err="1" smtClean="0">
                <a:solidFill>
                  <a:schemeClr val="tx1"/>
                </a:solidFill>
              </a:rPr>
              <a:t>който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липсва</a:t>
            </a:r>
            <a:r>
              <a:rPr lang="ru-RU" dirty="0" smtClean="0">
                <a:solidFill>
                  <a:schemeClr val="tx1"/>
                </a:solidFill>
              </a:rPr>
              <a:t>, е за </a:t>
            </a:r>
            <a:r>
              <a:rPr lang="ru-RU" dirty="0" err="1">
                <a:solidFill>
                  <a:schemeClr val="tx1"/>
                </a:solidFill>
              </a:rPr>
              <a:t>управлението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 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качеството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институциите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През</a:t>
            </a:r>
            <a:r>
              <a:rPr lang="ru-RU" dirty="0" smtClean="0">
                <a:solidFill>
                  <a:schemeClr val="tx1"/>
                </a:solidFill>
              </a:rPr>
              <a:t> 2016 г. </a:t>
            </a:r>
            <a:r>
              <a:rPr lang="ru-RU" dirty="0" err="1">
                <a:solidFill>
                  <a:schemeClr val="tx1"/>
                </a:solidFill>
              </a:rPr>
              <a:t>б</a:t>
            </a:r>
            <a:r>
              <a:rPr lang="ru-RU" dirty="0" err="1" smtClean="0">
                <a:solidFill>
                  <a:schemeClr val="tx1"/>
                </a:solidFill>
              </a:rPr>
              <a:t>е</a:t>
            </a:r>
            <a:r>
              <a:rPr lang="ru-RU" dirty="0">
                <a:solidFill>
                  <a:schemeClr val="tx1"/>
                </a:solidFill>
              </a:rPr>
              <a:t> приета </a:t>
            </a:r>
            <a:r>
              <a:rPr lang="ru-RU" b="1" u="sng" dirty="0" err="1">
                <a:solidFill>
                  <a:schemeClr val="tx1"/>
                </a:solidFill>
              </a:rPr>
              <a:t>Наредба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</a:rPr>
              <a:t>                                         № 16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управлението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качеството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институциите</a:t>
            </a:r>
            <a:r>
              <a:rPr lang="ru-RU" dirty="0" smtClean="0">
                <a:solidFill>
                  <a:schemeClr val="tx1"/>
                </a:solidFill>
              </a:rPr>
              <a:t>, но                                        след  </a:t>
            </a:r>
            <a:r>
              <a:rPr lang="ru-RU" dirty="0" err="1" smtClean="0">
                <a:solidFill>
                  <a:schemeClr val="tx1"/>
                </a:solidFill>
              </a:rPr>
              <a:t>една</a:t>
            </a:r>
            <a:r>
              <a:rPr lang="ru-RU" dirty="0" smtClean="0">
                <a:solidFill>
                  <a:schemeClr val="tx1"/>
                </a:solidFill>
              </a:rPr>
              <a:t> година </a:t>
            </a:r>
            <a:r>
              <a:rPr lang="ru-RU" b="1" u="sng" dirty="0" err="1" smtClean="0">
                <a:solidFill>
                  <a:schemeClr val="tx1"/>
                </a:solidFill>
              </a:rPr>
              <a:t>бе</a:t>
            </a:r>
            <a:r>
              <a:rPr lang="ru-RU" b="1" u="sng" dirty="0" smtClean="0">
                <a:solidFill>
                  <a:schemeClr val="tx1"/>
                </a:solidFill>
              </a:rPr>
              <a:t> отменена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няма</a:t>
            </a:r>
            <a:r>
              <a:rPr lang="ru-RU" dirty="0" smtClean="0">
                <a:solidFill>
                  <a:schemeClr val="tx1"/>
                </a:solidFill>
              </a:rPr>
              <a:t> приета нова. </a:t>
            </a:r>
          </a:p>
          <a:p>
            <a:pPr marL="4572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Последният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разработен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ДОС е  </a:t>
            </a:r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ru-RU" b="1" dirty="0" err="1" smtClean="0">
                <a:solidFill>
                  <a:schemeClr val="tx1"/>
                </a:solidFill>
              </a:rPr>
              <a:t>физическата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среда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                  </a:t>
            </a:r>
            <a:r>
              <a:rPr lang="ru-RU" dirty="0" err="1" smtClean="0">
                <a:solidFill>
                  <a:schemeClr val="tx1"/>
                </a:solidFill>
              </a:rPr>
              <a:t>информационното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err="1">
                <a:solidFill>
                  <a:schemeClr val="tx1"/>
                </a:solidFill>
              </a:rPr>
              <a:t>библиотечното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осигуряване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детските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градини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училищата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центровете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подкрепа</a:t>
            </a:r>
            <a:r>
              <a:rPr lang="ru-RU" dirty="0" smtClean="0">
                <a:solidFill>
                  <a:schemeClr val="tx1"/>
                </a:solidFill>
              </a:rPr>
              <a:t> за                             </a:t>
            </a:r>
            <a:r>
              <a:rPr lang="ru-RU" dirty="0">
                <a:solidFill>
                  <a:schemeClr val="tx1"/>
                </a:solidFill>
              </a:rPr>
              <a:t>личностно развитие – </a:t>
            </a:r>
            <a:r>
              <a:rPr lang="ru-RU" dirty="0" err="1">
                <a:solidFill>
                  <a:schemeClr val="tx1"/>
                </a:solidFill>
              </a:rPr>
              <a:t>приет</a:t>
            </a:r>
            <a:r>
              <a:rPr lang="ru-RU" dirty="0">
                <a:solidFill>
                  <a:schemeClr val="tx1"/>
                </a:solidFill>
              </a:rPr>
              <a:t> с </a:t>
            </a:r>
            <a:r>
              <a:rPr lang="ru-RU" b="1" dirty="0">
                <a:solidFill>
                  <a:schemeClr val="tx1"/>
                </a:solidFill>
              </a:rPr>
              <a:t>НАРЕДБА № </a:t>
            </a:r>
            <a:r>
              <a:rPr lang="ru-RU" b="1" dirty="0" smtClean="0">
                <a:solidFill>
                  <a:schemeClr val="tx1"/>
                </a:solidFill>
              </a:rPr>
              <a:t>24</a:t>
            </a:r>
            <a:r>
              <a:rPr lang="ru-RU" dirty="0" smtClean="0">
                <a:solidFill>
                  <a:schemeClr val="tx1"/>
                </a:solidFill>
              </a:rPr>
              <a:t>/10.09.2020 </a:t>
            </a:r>
            <a:r>
              <a:rPr lang="ru-RU" dirty="0">
                <a:solidFill>
                  <a:schemeClr val="tx1"/>
                </a:solidFill>
              </a:rPr>
              <a:t>г. 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562" y="2406316"/>
            <a:ext cx="3826722" cy="29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51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629587"/>
            <a:ext cx="9872871" cy="5553499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bg-BG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bg-BG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bg-BG" sz="6200" b="1" dirty="0" smtClean="0">
                <a:solidFill>
                  <a:schemeClr val="tx1"/>
                </a:solidFill>
              </a:rPr>
              <a:t> </a:t>
            </a:r>
            <a:r>
              <a:rPr lang="bg-BG" sz="9600" b="1" dirty="0" smtClean="0">
                <a:solidFill>
                  <a:schemeClr val="tx1"/>
                </a:solidFill>
              </a:rPr>
              <a:t>Подтема 1.3. Държавни образователни стандарти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bg-BG" sz="9600" dirty="0" smtClean="0">
                <a:solidFill>
                  <a:schemeClr val="tx1"/>
                </a:solidFill>
              </a:rPr>
              <a:t>Кои са най-често използваните в практиката  ДОС (Наредби)  от страна на общините и какви са вменените  отговорности на местните власти в тях? </a:t>
            </a:r>
            <a:endParaRPr lang="bg-BG" sz="9600" i="1" dirty="0" smtClean="0">
              <a:solidFill>
                <a:schemeClr val="tx1"/>
              </a:solidFill>
            </a:endParaRP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bg-BG" sz="9600" i="1" dirty="0" smtClean="0">
                <a:solidFill>
                  <a:schemeClr val="tx1"/>
                </a:solidFill>
              </a:rPr>
              <a:t>              Работа по групи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bg-BG" sz="9600" i="1" dirty="0" smtClean="0">
                <a:solidFill>
                  <a:schemeClr val="tx1"/>
                </a:solidFill>
              </a:rPr>
              <a:t>                             и </a:t>
            </a:r>
          </a:p>
          <a:p>
            <a:pPr marL="36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bg-BG" sz="9600" i="1" dirty="0" smtClean="0">
                <a:solidFill>
                  <a:schemeClr val="tx1"/>
                </a:solidFill>
              </a:rPr>
              <a:t>             споделяне на опит</a:t>
            </a:r>
            <a:endParaRPr lang="bg-BG" sz="8000" dirty="0" smtClean="0"/>
          </a:p>
          <a:p>
            <a:pPr marL="45720" indent="0" algn="ctr">
              <a:buNone/>
            </a:pPr>
            <a:r>
              <a:rPr lang="bg-BG" sz="3200" dirty="0" smtClean="0">
                <a:solidFill>
                  <a:schemeClr val="tx1"/>
                </a:solidFill>
              </a:rPr>
              <a:t>                                        </a:t>
            </a:r>
          </a:p>
          <a:p>
            <a:pPr marL="45720" indent="0" algn="ctr">
              <a:buNone/>
            </a:pPr>
            <a:r>
              <a:rPr lang="bg-BG" sz="8000" i="1" dirty="0" smtClean="0">
                <a:solidFill>
                  <a:schemeClr val="tx1"/>
                </a:solidFill>
              </a:rPr>
              <a:t>                                                                  </a:t>
            </a:r>
          </a:p>
          <a:p>
            <a:pPr marL="45720" indent="0" algn="ctr">
              <a:buNone/>
            </a:pPr>
            <a:endParaRPr lang="bg-BG" sz="6200" dirty="0"/>
          </a:p>
          <a:p>
            <a:pPr marL="45720" indent="0" algn="ctr">
              <a:buNone/>
            </a:pPr>
            <a:endParaRPr lang="bg-BG" dirty="0" smtClean="0"/>
          </a:p>
          <a:p>
            <a:pPr marL="45720" indent="0" algn="ctr">
              <a:buNone/>
            </a:pPr>
            <a:endParaRPr lang="bg-BG" dirty="0" smtClean="0"/>
          </a:p>
          <a:p>
            <a:pPr marL="45720" indent="0" algn="ctr">
              <a:buNone/>
            </a:pPr>
            <a:endParaRPr lang="bg-BG" dirty="0"/>
          </a:p>
          <a:p>
            <a:pPr marL="45720" indent="0" algn="ctr">
              <a:buNone/>
            </a:pPr>
            <a:endParaRPr lang="bg-BG" dirty="0"/>
          </a:p>
          <a:p>
            <a:pPr marL="45720" indent="0" algn="ctr">
              <a:buNone/>
            </a:pPr>
            <a:r>
              <a:rPr lang="bg-BG" dirty="0" smtClean="0"/>
              <a:t>                        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937" y="2695075"/>
            <a:ext cx="5503206" cy="348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91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 smtClean="0">
                <a:latin typeface="+mn-lt"/>
              </a:rPr>
              <a:t>Обобщение и въпроси</a:t>
            </a:r>
            <a:endParaRPr lang="bg-BG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5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82171"/>
          </a:xfrm>
        </p:spPr>
        <p:txBody>
          <a:bodyPr>
            <a:normAutofit/>
          </a:bodyPr>
          <a:lstStyle/>
          <a:p>
            <a:r>
              <a:rPr lang="bg-BG" sz="3600" dirty="0" smtClean="0">
                <a:latin typeface="+mn-lt"/>
              </a:rPr>
              <a:t>Цели на обучението</a:t>
            </a:r>
            <a:endParaRPr lang="bg-BG" sz="36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538514"/>
            <a:ext cx="10352314" cy="45574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Да се </a:t>
            </a:r>
            <a:r>
              <a:rPr lang="ru-RU" sz="2400" dirty="0" err="1" smtClean="0">
                <a:solidFill>
                  <a:schemeClr val="tx2"/>
                </a:solidFill>
              </a:rPr>
              <a:t>направи</a:t>
            </a:r>
            <a:r>
              <a:rPr lang="ru-RU" sz="2400" dirty="0" smtClean="0">
                <a:solidFill>
                  <a:schemeClr val="tx2"/>
                </a:solidFill>
              </a:rPr>
              <a:t> обзор на </a:t>
            </a:r>
            <a:r>
              <a:rPr lang="ru-RU" sz="2400" dirty="0" err="1">
                <a:solidFill>
                  <a:schemeClr val="tx2"/>
                </a:solidFill>
              </a:rPr>
              <a:t>основните</a:t>
            </a:r>
            <a:r>
              <a:rPr lang="ru-RU" sz="2400" dirty="0">
                <a:solidFill>
                  <a:schemeClr val="tx2"/>
                </a:solidFill>
              </a:rPr>
              <a:t> европейски и национални политики  в </a:t>
            </a:r>
            <a:r>
              <a:rPr lang="ru-RU" sz="2400" dirty="0" err="1">
                <a:solidFill>
                  <a:schemeClr val="tx2"/>
                </a:solidFill>
              </a:rPr>
              <a:t>предучилищното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училищното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професионалното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dirty="0" err="1">
                <a:solidFill>
                  <a:schemeClr val="tx2"/>
                </a:solidFill>
              </a:rPr>
              <a:t>висшето</a:t>
            </a:r>
            <a:r>
              <a:rPr lang="ru-RU" sz="2400" dirty="0">
                <a:solidFill>
                  <a:schemeClr val="tx2"/>
                </a:solidFill>
              </a:rPr>
              <a:t> образование, </a:t>
            </a:r>
            <a:r>
              <a:rPr lang="ru-RU" sz="2400" dirty="0" err="1">
                <a:solidFill>
                  <a:schemeClr val="tx2"/>
                </a:solidFill>
              </a:rPr>
              <a:t>както</a:t>
            </a:r>
            <a:r>
              <a:rPr lang="ru-RU" sz="2400" dirty="0">
                <a:solidFill>
                  <a:schemeClr val="tx2"/>
                </a:solidFill>
              </a:rPr>
              <a:t> и на </a:t>
            </a:r>
            <a:r>
              <a:rPr lang="ru-RU" sz="2400" dirty="0" err="1">
                <a:solidFill>
                  <a:schemeClr val="tx2"/>
                </a:solidFill>
              </a:rPr>
              <a:t>ученето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през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целия</a:t>
            </a:r>
            <a:r>
              <a:rPr lang="ru-RU" sz="2400" dirty="0">
                <a:solidFill>
                  <a:schemeClr val="tx2"/>
                </a:solidFill>
              </a:rPr>
              <a:t> живот с </a:t>
            </a:r>
            <a:r>
              <a:rPr lang="ru-RU" sz="2400" dirty="0" err="1">
                <a:solidFill>
                  <a:schemeClr val="tx2"/>
                </a:solidFill>
              </a:rPr>
              <a:t>хоризонт</a:t>
            </a:r>
            <a:r>
              <a:rPr lang="ru-RU" sz="2400" dirty="0">
                <a:solidFill>
                  <a:schemeClr val="tx2"/>
                </a:solidFill>
              </a:rPr>
              <a:t> 2030 г. чрез </a:t>
            </a:r>
            <a:r>
              <a:rPr lang="ru-RU" sz="2400" dirty="0" err="1">
                <a:solidFill>
                  <a:schemeClr val="tx2"/>
                </a:solidFill>
              </a:rPr>
              <a:t>преглед</a:t>
            </a:r>
            <a:r>
              <a:rPr lang="ru-RU" sz="2400" dirty="0">
                <a:solidFill>
                  <a:schemeClr val="tx2"/>
                </a:solidFill>
              </a:rPr>
              <a:t> на част от </a:t>
            </a:r>
            <a:r>
              <a:rPr lang="ru-RU" sz="2400" dirty="0" err="1">
                <a:solidFill>
                  <a:schemeClr val="tx2"/>
                </a:solidFill>
              </a:rPr>
              <a:t>приетите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документи</a:t>
            </a:r>
            <a:r>
              <a:rPr lang="ru-RU" sz="2400" dirty="0">
                <a:solidFill>
                  <a:schemeClr val="tx2"/>
                </a:solidFill>
              </a:rPr>
              <a:t> от ЕС и от </a:t>
            </a:r>
            <a:r>
              <a:rPr lang="ru-RU" sz="2400" dirty="0" err="1">
                <a:solidFill>
                  <a:schemeClr val="tx2"/>
                </a:solidFill>
              </a:rPr>
              <a:t>националното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правителство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8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Да се представят </a:t>
            </a:r>
            <a:r>
              <a:rPr lang="ru-RU" sz="2400" dirty="0">
                <a:solidFill>
                  <a:schemeClr val="tx2"/>
                </a:solidFill>
              </a:rPr>
              <a:t>възможностите за финансиране на приоритетните политики в сферата на </a:t>
            </a:r>
            <a:r>
              <a:rPr lang="ru-RU" sz="2400" dirty="0" smtClean="0">
                <a:solidFill>
                  <a:schemeClr val="tx2"/>
                </a:solidFill>
              </a:rPr>
              <a:t>образованието в новия програмен период, </a:t>
            </a:r>
            <a:r>
              <a:rPr lang="ru-RU" sz="2400" dirty="0">
                <a:solidFill>
                  <a:schemeClr val="tx2"/>
                </a:solidFill>
              </a:rPr>
              <a:t>ролята и </a:t>
            </a:r>
            <a:r>
              <a:rPr lang="ru-RU" sz="2400" dirty="0" smtClean="0">
                <a:solidFill>
                  <a:schemeClr val="tx2"/>
                </a:solidFill>
              </a:rPr>
              <a:t>анг</a:t>
            </a:r>
            <a:r>
              <a:rPr lang="en-US" sz="2400" dirty="0" smtClean="0">
                <a:solidFill>
                  <a:schemeClr val="tx2"/>
                </a:solidFill>
              </a:rPr>
              <a:t>a</a:t>
            </a:r>
            <a:r>
              <a:rPr lang="ru-RU" sz="2400" dirty="0" smtClean="0">
                <a:solidFill>
                  <a:schemeClr val="tx2"/>
                </a:solidFill>
              </a:rPr>
              <a:t>жиментите </a:t>
            </a:r>
            <a:r>
              <a:rPr lang="ru-RU" sz="2400" dirty="0">
                <a:solidFill>
                  <a:schemeClr val="tx2"/>
                </a:solidFill>
              </a:rPr>
              <a:t>на местните власти.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sz="9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Да се </a:t>
            </a:r>
            <a:r>
              <a:rPr lang="ru-RU" sz="2400" dirty="0" err="1" smtClean="0">
                <a:solidFill>
                  <a:schemeClr val="tx2"/>
                </a:solidFill>
              </a:rPr>
              <a:t>направи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преглед</a:t>
            </a:r>
            <a:r>
              <a:rPr lang="ru-RU" sz="2400" dirty="0" smtClean="0">
                <a:solidFill>
                  <a:schemeClr val="tx2"/>
                </a:solidFill>
              </a:rPr>
              <a:t> на </a:t>
            </a:r>
            <a:r>
              <a:rPr lang="ru-RU" sz="2400" dirty="0" err="1" smtClean="0">
                <a:solidFill>
                  <a:schemeClr val="tx2"/>
                </a:solidFill>
              </a:rPr>
              <a:t>основните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дървжавни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образователни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стандарти</a:t>
            </a:r>
            <a:r>
              <a:rPr lang="ru-RU" sz="2400" dirty="0">
                <a:solidFill>
                  <a:schemeClr val="tx2"/>
                </a:solidFill>
              </a:rPr>
              <a:t>,  с акцент </a:t>
            </a:r>
            <a:r>
              <a:rPr lang="ru-RU" sz="2400" dirty="0" err="1">
                <a:solidFill>
                  <a:schemeClr val="tx2"/>
                </a:solidFill>
              </a:rPr>
              <a:t>към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отговорностите</a:t>
            </a:r>
            <a:r>
              <a:rPr lang="ru-RU" sz="2400" dirty="0">
                <a:solidFill>
                  <a:schemeClr val="tx2"/>
                </a:solidFill>
              </a:rPr>
              <a:t> на </a:t>
            </a:r>
            <a:r>
              <a:rPr lang="ru-RU" sz="2400" dirty="0" err="1">
                <a:solidFill>
                  <a:schemeClr val="tx2"/>
                </a:solidFill>
              </a:rPr>
              <a:t>общините</a:t>
            </a:r>
            <a:endParaRPr lang="ru-RU" sz="2400" dirty="0">
              <a:solidFill>
                <a:schemeClr val="tx2"/>
              </a:solidFill>
            </a:endParaRP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xmlns="" val="1043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299803"/>
            <a:ext cx="11512627" cy="6266249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Подтема </a:t>
            </a:r>
            <a:r>
              <a:rPr lang="bg-BG" sz="2400" b="1" dirty="0">
                <a:solidFill>
                  <a:schemeClr val="tx1"/>
                </a:solidFill>
              </a:rPr>
              <a:t>1.1. Актуални европейски </a:t>
            </a:r>
            <a:r>
              <a:rPr lang="bg-BG" sz="2400" b="1" dirty="0" smtClean="0">
                <a:solidFill>
                  <a:schemeClr val="tx1"/>
                </a:solidFill>
              </a:rPr>
              <a:t>политики</a:t>
            </a:r>
          </a:p>
          <a:p>
            <a:pPr marL="45720" indent="0" algn="ctr">
              <a:buNone/>
            </a:pPr>
            <a:endParaRPr lang="bg-BG" sz="2400" b="1" dirty="0">
              <a:solidFill>
                <a:schemeClr val="tx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bg-BG" dirty="0">
                <a:solidFill>
                  <a:schemeClr val="tx1"/>
                </a:solidFill>
              </a:rPr>
              <a:t>1. </a:t>
            </a:r>
            <a:r>
              <a:rPr lang="bg-BG" sz="2400" dirty="0">
                <a:solidFill>
                  <a:schemeClr val="tx1"/>
                </a:solidFill>
              </a:rPr>
              <a:t>Отговорността за изпълнението и управлението на политиките в областта на образованието и обучението е на самите страни-членки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bg-BG" sz="2400" dirty="0">
                <a:solidFill>
                  <a:schemeClr val="tx1"/>
                </a:solidFill>
              </a:rPr>
              <a:t>2. ЕС подкрепя действията на страните-членки чрез:</a:t>
            </a:r>
          </a:p>
          <a:p>
            <a:pPr lvl="1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</a:rPr>
              <a:t>Стратегическа рамка за </a:t>
            </a:r>
            <a:r>
              <a:rPr lang="ru-RU" sz="2400" dirty="0" err="1">
                <a:solidFill>
                  <a:schemeClr val="tx1"/>
                </a:solidFill>
              </a:rPr>
              <a:t>европейско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сътрудничество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областта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образованието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обучението</a:t>
            </a:r>
            <a:r>
              <a:rPr lang="ru-RU" sz="2400" dirty="0">
                <a:solidFill>
                  <a:schemeClr val="tx1"/>
                </a:solidFill>
              </a:rPr>
              <a:t> с </a:t>
            </a:r>
            <a:r>
              <a:rPr lang="ru-RU" sz="2400" dirty="0" err="1">
                <a:solidFill>
                  <a:schemeClr val="tx1"/>
                </a:solidFill>
              </a:rPr>
              <a:t>оглед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европейското</a:t>
            </a:r>
            <a:r>
              <a:rPr lang="ru-RU" sz="2400" dirty="0">
                <a:solidFill>
                  <a:schemeClr val="tx1"/>
                </a:solidFill>
              </a:rPr>
              <a:t> пространство за образование и </a:t>
            </a:r>
            <a:r>
              <a:rPr lang="ru-RU" sz="2400" dirty="0" err="1">
                <a:solidFill>
                  <a:schemeClr val="tx1"/>
                </a:solidFill>
              </a:rPr>
              <a:t>отвъд</a:t>
            </a:r>
            <a:r>
              <a:rPr lang="ru-RU" sz="2400" dirty="0">
                <a:solidFill>
                  <a:schemeClr val="tx1"/>
                </a:solidFill>
              </a:rPr>
              <a:t> него (2021—2030 г.) </a:t>
            </a:r>
            <a:r>
              <a:rPr lang="bg-BG" sz="2400" dirty="0">
                <a:solidFill>
                  <a:schemeClr val="tx1"/>
                </a:solidFill>
              </a:rPr>
              <a:t>(приета февруари 2021 г.)</a:t>
            </a:r>
          </a:p>
          <a:p>
            <a:pPr lvl="1">
              <a:lnSpc>
                <a:spcPct val="150000"/>
              </a:lnSpc>
            </a:pPr>
            <a:r>
              <a:rPr lang="bg-BG" sz="2400" dirty="0">
                <a:solidFill>
                  <a:schemeClr val="tx1"/>
                </a:solidFill>
              </a:rPr>
              <a:t>Новата политика за развитие и сближаване – чрез изпълнение на европейския стълб на социалните права, включително подкрепа за качествена заетост, образование, умения и социално приобщаване (предстои приемане)</a:t>
            </a: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18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314793"/>
            <a:ext cx="11512627" cy="641258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Подтема </a:t>
            </a:r>
            <a:r>
              <a:rPr lang="bg-BG" sz="2400" b="1" dirty="0">
                <a:solidFill>
                  <a:schemeClr val="tx1"/>
                </a:solidFill>
              </a:rPr>
              <a:t>1.1. Актуални европейски </a:t>
            </a:r>
            <a:r>
              <a:rPr lang="bg-BG" sz="2400" b="1" dirty="0" smtClean="0">
                <a:solidFill>
                  <a:schemeClr val="tx1"/>
                </a:solidFill>
              </a:rPr>
              <a:t>политики</a:t>
            </a:r>
          </a:p>
          <a:p>
            <a:pPr marL="45720" indent="0" algn="ctr">
              <a:buNone/>
            </a:pPr>
            <a:endParaRPr lang="bg-BG" sz="900" b="1" dirty="0">
              <a:solidFill>
                <a:schemeClr val="tx1"/>
              </a:solidFill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2400" dirty="0" err="1">
                <a:solidFill>
                  <a:schemeClr val="tx1"/>
                </a:solidFill>
              </a:rPr>
              <a:t>Стратегическа</a:t>
            </a:r>
            <a:r>
              <a:rPr lang="bg-BG" sz="2400" dirty="0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рамка за </a:t>
            </a:r>
            <a:r>
              <a:rPr lang="ru-RU" sz="2400" dirty="0" err="1">
                <a:solidFill>
                  <a:schemeClr val="tx1"/>
                </a:solidFill>
              </a:rPr>
              <a:t>европейско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сътрудничество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областта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образованието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обучението</a:t>
            </a:r>
            <a:r>
              <a:rPr lang="ru-RU" sz="2400" dirty="0">
                <a:solidFill>
                  <a:schemeClr val="tx1"/>
                </a:solidFill>
              </a:rPr>
              <a:t> с </a:t>
            </a:r>
            <a:r>
              <a:rPr lang="ru-RU" sz="2400" dirty="0" err="1">
                <a:solidFill>
                  <a:schemeClr val="tx1"/>
                </a:solidFill>
              </a:rPr>
              <a:t>оглед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европейското</a:t>
            </a:r>
            <a:r>
              <a:rPr lang="ru-RU" sz="2400" dirty="0">
                <a:solidFill>
                  <a:schemeClr val="tx1"/>
                </a:solidFill>
              </a:rPr>
              <a:t> пространство за образование и </a:t>
            </a:r>
            <a:r>
              <a:rPr lang="ru-RU" sz="2400" dirty="0" err="1">
                <a:solidFill>
                  <a:schemeClr val="tx1"/>
                </a:solidFill>
              </a:rPr>
              <a:t>отвъд</a:t>
            </a:r>
            <a:r>
              <a:rPr lang="ru-RU" sz="2400" dirty="0">
                <a:solidFill>
                  <a:schemeClr val="tx1"/>
                </a:solidFill>
              </a:rPr>
              <a:t> него (2021—2030 г.) </a:t>
            </a:r>
            <a:r>
              <a:rPr lang="bg-BG" sz="2400" dirty="0">
                <a:solidFill>
                  <a:schemeClr val="tx1"/>
                </a:solidFill>
              </a:rPr>
              <a:t>поставя следните </a:t>
            </a:r>
            <a:r>
              <a:rPr lang="bg-BG" sz="2400" b="1" dirty="0">
                <a:solidFill>
                  <a:schemeClr val="tx1"/>
                </a:solidFill>
              </a:rPr>
              <a:t>цели на ниво ЕС</a:t>
            </a:r>
            <a:r>
              <a:rPr lang="bg-BG" sz="2400" dirty="0">
                <a:solidFill>
                  <a:schemeClr val="tx1"/>
                </a:solidFill>
              </a:rPr>
              <a:t>: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</a:rPr>
              <a:t>Делът</a:t>
            </a:r>
            <a:r>
              <a:rPr lang="ru-RU" sz="2400" dirty="0">
                <a:solidFill>
                  <a:schemeClr val="tx1"/>
                </a:solidFill>
              </a:rPr>
              <a:t> на 15-годишните </a:t>
            </a:r>
            <a:r>
              <a:rPr lang="ru-RU" sz="2400" dirty="0" err="1">
                <a:solidFill>
                  <a:schemeClr val="tx1"/>
                </a:solidFill>
              </a:rPr>
              <a:t>със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слаби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резултати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err="1">
                <a:solidFill>
                  <a:schemeClr val="tx1"/>
                </a:solidFill>
              </a:rPr>
              <a:t>четене</a:t>
            </a:r>
            <a:r>
              <a:rPr lang="ru-RU" sz="2400" dirty="0">
                <a:solidFill>
                  <a:schemeClr val="tx1"/>
                </a:solidFill>
              </a:rPr>
              <a:t>, математика и </a:t>
            </a:r>
            <a:r>
              <a:rPr lang="ru-RU" sz="2400" dirty="0" err="1">
                <a:solidFill>
                  <a:schemeClr val="tx1"/>
                </a:solidFill>
              </a:rPr>
              <a:t>природни</a:t>
            </a:r>
            <a:r>
              <a:rPr lang="ru-RU" sz="2400" dirty="0">
                <a:solidFill>
                  <a:schemeClr val="tx1"/>
                </a:solidFill>
              </a:rPr>
              <a:t> науки </a:t>
            </a:r>
            <a:r>
              <a:rPr lang="ru-RU" sz="2400" dirty="0" err="1">
                <a:solidFill>
                  <a:schemeClr val="tx1"/>
                </a:solidFill>
              </a:rPr>
              <a:t>следва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бъде</a:t>
            </a:r>
            <a:r>
              <a:rPr lang="ru-RU" sz="2400" dirty="0">
                <a:solidFill>
                  <a:schemeClr val="tx1"/>
                </a:solidFill>
              </a:rPr>
              <a:t> под 15 % до 2030 г.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</a:rPr>
              <a:t>Делът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осмокласниците</a:t>
            </a:r>
            <a:r>
              <a:rPr lang="ru-RU" sz="2400" dirty="0">
                <a:solidFill>
                  <a:schemeClr val="tx1"/>
                </a:solidFill>
              </a:rPr>
              <a:t> с </a:t>
            </a:r>
            <a:r>
              <a:rPr lang="ru-RU" sz="2400" dirty="0" err="1">
                <a:solidFill>
                  <a:schemeClr val="tx1"/>
                </a:solidFill>
              </a:rPr>
              <a:t>ниска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компютърна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информационна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грамотност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следва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бъде</a:t>
            </a:r>
            <a:r>
              <a:rPr lang="ru-RU" sz="2400" dirty="0">
                <a:solidFill>
                  <a:schemeClr val="tx1"/>
                </a:solidFill>
              </a:rPr>
              <a:t> под 15 % до 2030 г.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До 2030 г. </a:t>
            </a:r>
            <a:r>
              <a:rPr lang="ru-RU" sz="2400" dirty="0" err="1">
                <a:solidFill>
                  <a:schemeClr val="tx1"/>
                </a:solidFill>
              </a:rPr>
              <a:t>най-малко</a:t>
            </a:r>
            <a:r>
              <a:rPr lang="ru-RU" sz="2400" dirty="0">
                <a:solidFill>
                  <a:schemeClr val="tx1"/>
                </a:solidFill>
              </a:rPr>
              <a:t> 96 % от </a:t>
            </a:r>
            <a:r>
              <a:rPr lang="ru-RU" sz="2400" dirty="0" err="1">
                <a:solidFill>
                  <a:schemeClr val="tx1"/>
                </a:solidFill>
              </a:rPr>
              <a:t>децата</a:t>
            </a:r>
            <a:r>
              <a:rPr lang="ru-RU" sz="2400" dirty="0">
                <a:solidFill>
                  <a:schemeClr val="tx1"/>
                </a:solidFill>
              </a:rPr>
              <a:t> на възраст между 3 </a:t>
            </a:r>
            <a:r>
              <a:rPr lang="ru-RU" sz="2400" dirty="0" err="1">
                <a:solidFill>
                  <a:schemeClr val="tx1"/>
                </a:solidFill>
              </a:rPr>
              <a:t>години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възрастта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започване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задължително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начално</a:t>
            </a:r>
            <a:r>
              <a:rPr lang="ru-RU" sz="2400" dirty="0">
                <a:solidFill>
                  <a:schemeClr val="tx1"/>
                </a:solidFill>
              </a:rPr>
              <a:t> образование </a:t>
            </a:r>
            <a:r>
              <a:rPr lang="ru-RU" sz="2400" dirty="0" err="1">
                <a:solidFill>
                  <a:schemeClr val="tx1"/>
                </a:solidFill>
              </a:rPr>
              <a:t>следва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участват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образованието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грижите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ранна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детска</a:t>
            </a:r>
            <a:r>
              <a:rPr lang="ru-RU" sz="2400" dirty="0">
                <a:solidFill>
                  <a:schemeClr val="tx1"/>
                </a:solidFill>
              </a:rPr>
              <a:t> възраст.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До 2030 г. </a:t>
            </a:r>
            <a:r>
              <a:rPr lang="ru-RU" sz="2400" dirty="0" err="1">
                <a:solidFill>
                  <a:schemeClr val="tx1"/>
                </a:solidFill>
              </a:rPr>
              <a:t>делът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лицата</a:t>
            </a:r>
            <a:r>
              <a:rPr lang="ru-RU" sz="2400" dirty="0">
                <a:solidFill>
                  <a:schemeClr val="tx1"/>
                </a:solidFill>
              </a:rPr>
              <a:t>, преждевременно </a:t>
            </a:r>
            <a:r>
              <a:rPr lang="ru-RU" sz="2400" dirty="0" err="1">
                <a:solidFill>
                  <a:schemeClr val="tx1"/>
                </a:solidFill>
              </a:rPr>
              <a:t>напускащи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системата</a:t>
            </a:r>
            <a:r>
              <a:rPr lang="ru-RU" sz="2400" dirty="0">
                <a:solidFill>
                  <a:schemeClr val="tx1"/>
                </a:solidFill>
              </a:rPr>
              <a:t> на образование и обучение, </a:t>
            </a:r>
            <a:r>
              <a:rPr lang="ru-RU" sz="2400" dirty="0" err="1">
                <a:solidFill>
                  <a:schemeClr val="tx1"/>
                </a:solidFill>
              </a:rPr>
              <a:t>следва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бъде</a:t>
            </a:r>
            <a:r>
              <a:rPr lang="ru-RU" sz="2400" dirty="0">
                <a:solidFill>
                  <a:schemeClr val="tx1"/>
                </a:solidFill>
              </a:rPr>
              <a:t> под 9 %.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</a:rPr>
              <a:t>Делът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хората</a:t>
            </a:r>
            <a:r>
              <a:rPr lang="ru-RU" sz="2400" dirty="0">
                <a:solidFill>
                  <a:schemeClr val="tx1"/>
                </a:solidFill>
              </a:rPr>
              <a:t> на възраст 25—34 </a:t>
            </a:r>
            <a:r>
              <a:rPr lang="ru-RU" sz="2400" dirty="0" err="1">
                <a:solidFill>
                  <a:schemeClr val="tx1"/>
                </a:solidFill>
              </a:rPr>
              <a:t>години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които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завършили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висше</a:t>
            </a:r>
            <a:r>
              <a:rPr lang="ru-RU" sz="2400" dirty="0">
                <a:solidFill>
                  <a:schemeClr val="tx1"/>
                </a:solidFill>
              </a:rPr>
              <a:t> образование, </a:t>
            </a:r>
            <a:r>
              <a:rPr lang="ru-RU" sz="2400" dirty="0" err="1">
                <a:solidFill>
                  <a:schemeClr val="tx1"/>
                </a:solidFill>
              </a:rPr>
              <a:t>следва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бъде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поне</a:t>
            </a:r>
            <a:r>
              <a:rPr lang="ru-RU" sz="2400" dirty="0">
                <a:solidFill>
                  <a:schemeClr val="tx1"/>
                </a:solidFill>
              </a:rPr>
              <a:t> 45% до 2030 г.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>
                <a:solidFill>
                  <a:schemeClr val="tx1"/>
                </a:solidFill>
              </a:rPr>
              <a:t>Делът</a:t>
            </a:r>
            <a:r>
              <a:rPr lang="ru-RU" sz="2400" dirty="0">
                <a:solidFill>
                  <a:schemeClr val="tx1"/>
                </a:solidFill>
              </a:rPr>
              <a:t> на наскоро </a:t>
            </a:r>
            <a:r>
              <a:rPr lang="ru-RU" sz="2400" dirty="0" err="1">
                <a:solidFill>
                  <a:schemeClr val="tx1"/>
                </a:solidFill>
              </a:rPr>
              <a:t>завършилите</a:t>
            </a:r>
            <a:r>
              <a:rPr lang="ru-RU" sz="2400" dirty="0">
                <a:solidFill>
                  <a:schemeClr val="tx1"/>
                </a:solidFill>
              </a:rPr>
              <a:t> ПОО, </a:t>
            </a:r>
            <a:r>
              <a:rPr lang="ru-RU" sz="2400" dirty="0" err="1">
                <a:solidFill>
                  <a:schemeClr val="tx1"/>
                </a:solidFill>
              </a:rPr>
              <a:t>които</a:t>
            </a:r>
            <a:r>
              <a:rPr lang="ru-RU" sz="2400" dirty="0">
                <a:solidFill>
                  <a:schemeClr val="tx1"/>
                </a:solidFill>
              </a:rPr>
              <a:t> се </a:t>
            </a:r>
            <a:r>
              <a:rPr lang="ru-RU" sz="2400" dirty="0" err="1">
                <a:solidFill>
                  <a:schemeClr val="tx1"/>
                </a:solidFill>
              </a:rPr>
              <a:t>възползват</a:t>
            </a:r>
            <a:r>
              <a:rPr lang="ru-RU" sz="2400" dirty="0">
                <a:solidFill>
                  <a:schemeClr val="tx1"/>
                </a:solidFill>
              </a:rPr>
              <a:t> от </a:t>
            </a:r>
            <a:r>
              <a:rPr lang="ru-RU" sz="2400" dirty="0" err="1">
                <a:solidFill>
                  <a:schemeClr val="tx1"/>
                </a:solidFill>
              </a:rPr>
              <a:t>учене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процеса</a:t>
            </a:r>
            <a:r>
              <a:rPr lang="ru-RU" sz="2400" dirty="0">
                <a:solidFill>
                  <a:schemeClr val="tx1"/>
                </a:solidFill>
              </a:rPr>
              <a:t> на работа по </a:t>
            </a:r>
            <a:r>
              <a:rPr lang="ru-RU" sz="2400" dirty="0" err="1">
                <a:solidFill>
                  <a:schemeClr val="tx1"/>
                </a:solidFill>
              </a:rPr>
              <a:t>време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професионалното</a:t>
            </a:r>
            <a:r>
              <a:rPr lang="ru-RU" sz="2400" dirty="0">
                <a:solidFill>
                  <a:schemeClr val="tx1"/>
                </a:solidFill>
              </a:rPr>
              <a:t> си образование и обучение, </a:t>
            </a:r>
            <a:r>
              <a:rPr lang="ru-RU" sz="2400" dirty="0" err="1">
                <a:solidFill>
                  <a:schemeClr val="tx1"/>
                </a:solidFill>
              </a:rPr>
              <a:t>следва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бъде</a:t>
            </a:r>
            <a:r>
              <a:rPr lang="ru-RU" sz="2400" dirty="0">
                <a:solidFill>
                  <a:schemeClr val="tx1"/>
                </a:solidFill>
              </a:rPr>
              <a:t> най-</a:t>
            </a:r>
            <a:r>
              <a:rPr lang="ru-RU" sz="2400" dirty="0" err="1">
                <a:solidFill>
                  <a:schemeClr val="tx1"/>
                </a:solidFill>
              </a:rPr>
              <a:t>малко</a:t>
            </a:r>
            <a:r>
              <a:rPr lang="ru-RU" sz="2400" dirty="0">
                <a:solidFill>
                  <a:schemeClr val="tx1"/>
                </a:solidFill>
              </a:rPr>
              <a:t> 60 % до 2025 г.</a:t>
            </a:r>
          </a:p>
          <a:p>
            <a:pPr marL="50292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До 2025 г. </a:t>
            </a:r>
            <a:r>
              <a:rPr lang="ru-RU" sz="2400" dirty="0" err="1">
                <a:solidFill>
                  <a:schemeClr val="tx1"/>
                </a:solidFill>
              </a:rPr>
              <a:t>поне</a:t>
            </a:r>
            <a:r>
              <a:rPr lang="ru-RU" sz="2400" dirty="0">
                <a:solidFill>
                  <a:schemeClr val="tx1"/>
                </a:solidFill>
              </a:rPr>
              <a:t> 47 % от </a:t>
            </a:r>
            <a:r>
              <a:rPr lang="ru-RU" sz="2400" dirty="0" err="1">
                <a:solidFill>
                  <a:schemeClr val="tx1"/>
                </a:solidFill>
              </a:rPr>
              <a:t>хората</a:t>
            </a:r>
            <a:r>
              <a:rPr lang="ru-RU" sz="2400" dirty="0">
                <a:solidFill>
                  <a:schemeClr val="tx1"/>
                </a:solidFill>
              </a:rPr>
              <a:t> на възраст между 25—64 </a:t>
            </a:r>
            <a:r>
              <a:rPr lang="ru-RU" sz="2400" dirty="0" err="1">
                <a:solidFill>
                  <a:schemeClr val="tx1"/>
                </a:solidFill>
              </a:rPr>
              <a:t>години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трябва</a:t>
            </a:r>
            <a:r>
              <a:rPr lang="ru-RU" sz="2400" dirty="0">
                <a:solidFill>
                  <a:schemeClr val="tx1"/>
                </a:solidFill>
              </a:rPr>
              <a:t> да </a:t>
            </a:r>
            <a:r>
              <a:rPr lang="ru-RU" sz="2400" dirty="0" err="1">
                <a:solidFill>
                  <a:schemeClr val="tx1"/>
                </a:solidFill>
              </a:rPr>
              <a:t>са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участвали</a:t>
            </a:r>
            <a:r>
              <a:rPr lang="ru-RU" sz="2400" dirty="0">
                <a:solidFill>
                  <a:schemeClr val="tx1"/>
                </a:solidFill>
              </a:rPr>
              <a:t> в обучение </a:t>
            </a:r>
            <a:r>
              <a:rPr lang="ru-RU" sz="2400" dirty="0" err="1">
                <a:solidFill>
                  <a:schemeClr val="tx1"/>
                </a:solidFill>
              </a:rPr>
              <a:t>през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последните</a:t>
            </a:r>
            <a:r>
              <a:rPr lang="ru-RU" sz="2400" dirty="0">
                <a:solidFill>
                  <a:schemeClr val="tx1"/>
                </a:solidFill>
              </a:rPr>
              <a:t> 12 </a:t>
            </a:r>
            <a:r>
              <a:rPr lang="ru-RU" sz="2400" dirty="0" err="1">
                <a:solidFill>
                  <a:schemeClr val="tx1"/>
                </a:solidFill>
              </a:rPr>
              <a:t>месеца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7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79373" y="996071"/>
            <a:ext cx="11512627" cy="6337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Подтема </a:t>
            </a:r>
            <a:r>
              <a:rPr lang="bg-BG" sz="2400" b="1" dirty="0">
                <a:solidFill>
                  <a:schemeClr val="tx1"/>
                </a:solidFill>
              </a:rPr>
              <a:t>1.1. Актуални европейски </a:t>
            </a:r>
            <a:r>
              <a:rPr lang="bg-BG" sz="2400" b="1" dirty="0" smtClean="0">
                <a:solidFill>
                  <a:schemeClr val="tx1"/>
                </a:solidFill>
              </a:rPr>
              <a:t>политики</a:t>
            </a:r>
            <a:endParaRPr lang="bg-BG" sz="24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bg-BG" sz="2400" i="1" u="sng" dirty="0">
                <a:solidFill>
                  <a:schemeClr val="tx1"/>
                </a:solidFill>
              </a:rPr>
              <a:t>О</a:t>
            </a:r>
            <a:r>
              <a:rPr lang="ru-RU" sz="2400" i="1" u="sng" dirty="0" err="1">
                <a:solidFill>
                  <a:schemeClr val="tx1"/>
                </a:solidFill>
              </a:rPr>
              <a:t>бразование</a:t>
            </a:r>
            <a:r>
              <a:rPr lang="ru-RU" sz="2400" i="1" u="sng" dirty="0">
                <a:solidFill>
                  <a:schemeClr val="tx1"/>
                </a:solidFill>
              </a:rPr>
              <a:t> и </a:t>
            </a:r>
            <a:r>
              <a:rPr lang="ru-RU" sz="2400" i="1" u="sng" dirty="0" err="1">
                <a:solidFill>
                  <a:schemeClr val="tx1"/>
                </a:solidFill>
              </a:rPr>
              <a:t>грижи</a:t>
            </a:r>
            <a:r>
              <a:rPr lang="ru-RU" sz="2400" i="1" u="sng" dirty="0">
                <a:solidFill>
                  <a:schemeClr val="tx1"/>
                </a:solidFill>
              </a:rPr>
              <a:t> в </a:t>
            </a:r>
            <a:r>
              <a:rPr lang="ru-RU" sz="2400" i="1" u="sng" dirty="0" err="1">
                <a:solidFill>
                  <a:schemeClr val="tx1"/>
                </a:solidFill>
              </a:rPr>
              <a:t>ранна</a:t>
            </a:r>
            <a:r>
              <a:rPr lang="ru-RU" sz="2400" i="1" u="sng" dirty="0">
                <a:solidFill>
                  <a:schemeClr val="tx1"/>
                </a:solidFill>
              </a:rPr>
              <a:t> </a:t>
            </a:r>
            <a:r>
              <a:rPr lang="ru-RU" sz="2400" i="1" u="sng" dirty="0" err="1">
                <a:solidFill>
                  <a:schemeClr val="tx1"/>
                </a:solidFill>
              </a:rPr>
              <a:t>детска</a:t>
            </a:r>
            <a:r>
              <a:rPr lang="ru-RU" sz="2400" i="1" u="sng" dirty="0">
                <a:solidFill>
                  <a:schemeClr val="tx1"/>
                </a:solidFill>
              </a:rPr>
              <a:t> възраст (ОГРДВ):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1. Рамка за качество, </a:t>
            </a:r>
            <a:r>
              <a:rPr lang="ru-RU" sz="2400" dirty="0" err="1" smtClean="0">
                <a:solidFill>
                  <a:schemeClr val="tx1"/>
                </a:solidFill>
              </a:rPr>
              <a:t>включваща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pPr lvl="1"/>
            <a:r>
              <a:rPr lang="ru-RU" sz="2400" dirty="0" err="1">
                <a:solidFill>
                  <a:schemeClr val="tx1"/>
                </a:solidFill>
              </a:rPr>
              <a:t>достъп</a:t>
            </a:r>
            <a:r>
              <a:rPr lang="ru-RU" sz="2400" dirty="0">
                <a:solidFill>
                  <a:schemeClr val="tx1"/>
                </a:solidFill>
              </a:rPr>
              <a:t> до образование и </a:t>
            </a:r>
            <a:r>
              <a:rPr lang="ru-RU" sz="2400" dirty="0" err="1">
                <a:solidFill>
                  <a:schemeClr val="tx1"/>
                </a:solidFill>
              </a:rPr>
              <a:t>грижи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ранна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детска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възраст</a:t>
            </a:r>
            <a:r>
              <a:rPr lang="ru-RU" sz="2400" dirty="0" smtClean="0">
                <a:solidFill>
                  <a:schemeClr val="tx1"/>
                </a:solidFill>
              </a:rPr>
              <a:t>;  </a:t>
            </a:r>
            <a:endParaRPr lang="ru-RU" sz="24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условия за обучение и труд на персонала,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отговарящ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за ОГРДВ;</a:t>
            </a:r>
          </a:p>
          <a:p>
            <a:pPr lvl="1"/>
            <a:r>
              <a:rPr lang="ru-RU" sz="2400" dirty="0" err="1" smtClean="0">
                <a:solidFill>
                  <a:schemeClr val="tx1"/>
                </a:solidFill>
              </a:rPr>
              <a:t>определяне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на </a:t>
            </a:r>
            <a:r>
              <a:rPr lang="ru-RU" sz="2400" dirty="0" err="1">
                <a:solidFill>
                  <a:schemeClr val="tx1"/>
                </a:solidFill>
              </a:rPr>
              <a:t>подходящи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учебни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програми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управление и </a:t>
            </a:r>
            <a:r>
              <a:rPr lang="ru-RU" sz="2400" dirty="0" err="1" smtClean="0">
                <a:solidFill>
                  <a:schemeClr val="tx1"/>
                </a:solidFill>
              </a:rPr>
              <a:t>финансиране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pPr lvl="1"/>
            <a:r>
              <a:rPr lang="ru-RU" sz="2400" dirty="0">
                <a:solidFill>
                  <a:schemeClr val="tx1"/>
                </a:solidFill>
              </a:rPr>
              <a:t>мониторинг и оценка на </a:t>
            </a:r>
            <a:r>
              <a:rPr lang="ru-RU" sz="2400" dirty="0" err="1" smtClean="0">
                <a:solidFill>
                  <a:schemeClr val="tx1"/>
                </a:solidFill>
              </a:rPr>
              <a:t>системите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2. Набор от </a:t>
            </a:r>
            <a:r>
              <a:rPr lang="ru-RU" sz="2400" dirty="0" err="1">
                <a:solidFill>
                  <a:schemeClr val="tx1"/>
                </a:solidFill>
              </a:rPr>
              <a:t>инструменти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приобщаващо</a:t>
            </a:r>
            <a:r>
              <a:rPr lang="ru-RU" sz="2400" dirty="0">
                <a:solidFill>
                  <a:schemeClr val="tx1"/>
                </a:solidFill>
              </a:rPr>
              <a:t> образование и </a:t>
            </a:r>
            <a:r>
              <a:rPr lang="ru-RU" sz="2400" dirty="0" err="1">
                <a:solidFill>
                  <a:schemeClr val="tx1"/>
                </a:solidFill>
              </a:rPr>
              <a:t>грижи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ранна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детска</a:t>
            </a:r>
            <a:r>
              <a:rPr lang="ru-RU" sz="2400" dirty="0">
                <a:solidFill>
                  <a:schemeClr val="tx1"/>
                </a:solidFill>
              </a:rPr>
              <a:t> възраст, </a:t>
            </a:r>
            <a:r>
              <a:rPr lang="ru-RU" sz="2400" dirty="0" err="1">
                <a:solidFill>
                  <a:schemeClr val="tx1"/>
                </a:solidFill>
              </a:rPr>
              <a:t>както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Насоки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наемане</a:t>
            </a:r>
            <a:r>
              <a:rPr lang="ru-RU" sz="2400" dirty="0">
                <a:solidFill>
                  <a:schemeClr val="tx1"/>
                </a:solidFill>
              </a:rPr>
              <a:t>, обучение и </a:t>
            </a:r>
            <a:r>
              <a:rPr lang="ru-RU" sz="2400" dirty="0" err="1">
                <a:solidFill>
                  <a:schemeClr val="tx1"/>
                </a:solidFill>
              </a:rPr>
              <a:t>мотивиране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квалифицирани</a:t>
            </a:r>
            <a:r>
              <a:rPr lang="ru-RU" sz="2400" dirty="0">
                <a:solidFill>
                  <a:schemeClr val="tx1"/>
                </a:solidFill>
              </a:rPr>
              <a:t> служители за ОГРДВ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91" y="2273099"/>
            <a:ext cx="4574114" cy="29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15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4813" y="404734"/>
            <a:ext cx="11602387" cy="6322639"/>
          </a:xfrm>
        </p:spPr>
        <p:txBody>
          <a:bodyPr>
            <a:normAutofit/>
          </a:bodyPr>
          <a:lstStyle/>
          <a:p>
            <a:pPr marL="45720" indent="0">
              <a:spcBef>
                <a:spcPts val="1200"/>
              </a:spcBef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                            Подтема </a:t>
            </a:r>
            <a:r>
              <a:rPr lang="bg-BG" sz="2400" b="1" dirty="0">
                <a:solidFill>
                  <a:schemeClr val="tx1"/>
                </a:solidFill>
              </a:rPr>
              <a:t>1.1. Актуални европейски </a:t>
            </a:r>
            <a:r>
              <a:rPr lang="bg-BG" sz="2400" b="1" dirty="0" smtClean="0">
                <a:solidFill>
                  <a:schemeClr val="tx1"/>
                </a:solidFill>
              </a:rPr>
              <a:t>политики</a:t>
            </a:r>
            <a:endParaRPr lang="bg-BG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2400" i="1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bg-BG" sz="2400" i="1" u="sng" dirty="0" smtClean="0">
                <a:solidFill>
                  <a:schemeClr val="tx1"/>
                </a:solidFill>
              </a:rPr>
              <a:t>Училищно </a:t>
            </a:r>
            <a:r>
              <a:rPr lang="bg-BG" sz="2400" i="1" u="sng" dirty="0">
                <a:solidFill>
                  <a:schemeClr val="tx1"/>
                </a:solidFill>
              </a:rPr>
              <a:t>образование</a:t>
            </a:r>
            <a:r>
              <a:rPr lang="ru-RU" sz="2400" i="1" u="sng" dirty="0">
                <a:solidFill>
                  <a:schemeClr val="tx1"/>
                </a:solidFill>
              </a:rPr>
              <a:t>:</a:t>
            </a:r>
          </a:p>
          <a:p>
            <a:pPr marL="0" indent="-457200">
              <a:spcBef>
                <a:spcPts val="0"/>
              </a:spcBef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Приоритети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Всички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ученици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трябва</a:t>
            </a:r>
            <a:r>
              <a:rPr lang="ru-RU" sz="2200" dirty="0">
                <a:solidFill>
                  <a:schemeClr val="tx1"/>
                </a:solidFill>
              </a:rPr>
              <a:t> да </a:t>
            </a:r>
            <a:r>
              <a:rPr lang="ru-RU" sz="2200" dirty="0" err="1">
                <a:solidFill>
                  <a:schemeClr val="tx1"/>
                </a:solidFill>
              </a:rPr>
              <a:t>развият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ключови</a:t>
            </a:r>
            <a:r>
              <a:rPr lang="ru-RU" sz="2200" dirty="0">
                <a:solidFill>
                  <a:schemeClr val="tx1"/>
                </a:solidFill>
              </a:rPr>
              <a:t> компетентности за </a:t>
            </a:r>
            <a:r>
              <a:rPr lang="ru-RU" sz="2200" dirty="0" err="1">
                <a:solidFill>
                  <a:schemeClr val="tx1"/>
                </a:solidFill>
              </a:rPr>
              <a:t>учене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през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целия</a:t>
            </a:r>
            <a:r>
              <a:rPr lang="ru-RU" sz="2200" dirty="0">
                <a:solidFill>
                  <a:schemeClr val="tx1"/>
                </a:solidFill>
              </a:rPr>
              <a:t> живот - чрез </a:t>
            </a:r>
            <a:r>
              <a:rPr lang="ru-RU" sz="2200" dirty="0" err="1">
                <a:solidFill>
                  <a:schemeClr val="tx1"/>
                </a:solidFill>
              </a:rPr>
              <a:t>реформиране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учебните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програми</a:t>
            </a:r>
            <a:r>
              <a:rPr lang="ru-RU" sz="2200" dirty="0">
                <a:solidFill>
                  <a:schemeClr val="tx1"/>
                </a:solidFill>
              </a:rPr>
              <a:t> и оценка, </a:t>
            </a:r>
            <a:r>
              <a:rPr lang="ru-RU" sz="2200" dirty="0" err="1">
                <a:solidFill>
                  <a:schemeClr val="tx1"/>
                </a:solidFill>
              </a:rPr>
              <a:t>осигуряване</a:t>
            </a:r>
            <a:r>
              <a:rPr lang="ru-RU" sz="2200" dirty="0">
                <a:solidFill>
                  <a:schemeClr val="tx1"/>
                </a:solidFill>
              </a:rPr>
              <a:t> на обучение за </a:t>
            </a:r>
            <a:r>
              <a:rPr lang="ru-RU" sz="2200" dirty="0" err="1">
                <a:solidFill>
                  <a:schemeClr val="tx1"/>
                </a:solidFill>
              </a:rPr>
              <a:t>училищния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персонал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ru-RU" sz="2200" dirty="0" err="1">
                <a:solidFill>
                  <a:schemeClr val="tx1"/>
                </a:solidFill>
              </a:rPr>
              <a:t>насърчаване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наличието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използването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висококачествени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учебни</a:t>
            </a:r>
            <a:r>
              <a:rPr lang="ru-RU" sz="2200" dirty="0">
                <a:solidFill>
                  <a:schemeClr val="tx1"/>
                </a:solidFill>
              </a:rPr>
              <a:t> пособия и </a:t>
            </a:r>
            <a:r>
              <a:rPr lang="ru-RU" sz="2200" dirty="0" err="1" smtClean="0">
                <a:solidFill>
                  <a:schemeClr val="tx1"/>
                </a:solidFill>
              </a:rPr>
              <a:t>ресурси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Всеки</a:t>
            </a:r>
            <a:r>
              <a:rPr lang="ru-RU" sz="2200" dirty="0">
                <a:solidFill>
                  <a:schemeClr val="tx1"/>
                </a:solidFill>
              </a:rPr>
              <a:t> ученик </a:t>
            </a:r>
            <a:r>
              <a:rPr lang="ru-RU" sz="2200" dirty="0" err="1">
                <a:solidFill>
                  <a:schemeClr val="tx1"/>
                </a:solidFill>
              </a:rPr>
              <a:t>трябва</a:t>
            </a:r>
            <a:r>
              <a:rPr lang="ru-RU" sz="2200" dirty="0">
                <a:solidFill>
                  <a:schemeClr val="tx1"/>
                </a:solidFill>
              </a:rPr>
              <a:t> да </a:t>
            </a:r>
            <a:r>
              <a:rPr lang="ru-RU" sz="2200" dirty="0" err="1">
                <a:solidFill>
                  <a:schemeClr val="tx1"/>
                </a:solidFill>
              </a:rPr>
              <a:t>получава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висококачествено</a:t>
            </a:r>
            <a:r>
              <a:rPr lang="ru-RU" sz="2200" dirty="0">
                <a:solidFill>
                  <a:schemeClr val="tx1"/>
                </a:solidFill>
              </a:rPr>
              <a:t> обучение, а </a:t>
            </a:r>
            <a:r>
              <a:rPr lang="ru-RU" sz="2200" dirty="0" err="1">
                <a:solidFill>
                  <a:schemeClr val="tx1"/>
                </a:solidFill>
              </a:rPr>
              <a:t>образованието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грижите</a:t>
            </a:r>
            <a:r>
              <a:rPr lang="ru-RU" sz="2200" dirty="0">
                <a:solidFill>
                  <a:schemeClr val="tx1"/>
                </a:solidFill>
              </a:rPr>
              <a:t> в </a:t>
            </a:r>
            <a:r>
              <a:rPr lang="ru-RU" sz="2200" dirty="0" err="1">
                <a:solidFill>
                  <a:schemeClr val="tx1"/>
                </a:solidFill>
              </a:rPr>
              <a:t>ранна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детска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възраст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– да </a:t>
            </a:r>
            <a:r>
              <a:rPr lang="ru-RU" sz="2200" dirty="0" err="1" smtClean="0">
                <a:solidFill>
                  <a:schemeClr val="tx1"/>
                </a:solidFill>
              </a:rPr>
              <a:t>са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по-широко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достъпни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Подкрепа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учащите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със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специални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образователни</a:t>
            </a:r>
            <a:r>
              <a:rPr lang="ru-RU" sz="2200" dirty="0">
                <a:solidFill>
                  <a:schemeClr val="tx1"/>
                </a:solidFill>
              </a:rPr>
              <a:t> потребности, в т.ч. </a:t>
            </a:r>
            <a:r>
              <a:rPr lang="ru-RU" sz="2200" dirty="0" err="1">
                <a:solidFill>
                  <a:schemeClr val="tx1"/>
                </a:solidFill>
              </a:rPr>
              <a:t>мигрантите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към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ЕС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err="1">
                <a:solidFill>
                  <a:schemeClr val="tx1"/>
                </a:solidFill>
              </a:rPr>
              <a:t>преждевременното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напускане</a:t>
            </a:r>
            <a:r>
              <a:rPr lang="ru-RU" sz="2200" dirty="0">
                <a:solidFill>
                  <a:schemeClr val="tx1"/>
                </a:solidFill>
              </a:rPr>
              <a:t> на училище </a:t>
            </a:r>
            <a:r>
              <a:rPr lang="ru-RU" sz="2200" dirty="0" err="1">
                <a:solidFill>
                  <a:schemeClr val="tx1"/>
                </a:solidFill>
              </a:rPr>
              <a:t>следва</a:t>
            </a:r>
            <a:r>
              <a:rPr lang="ru-RU" sz="2200" dirty="0">
                <a:solidFill>
                  <a:schemeClr val="tx1"/>
                </a:solidFill>
              </a:rPr>
              <a:t> да се </a:t>
            </a:r>
            <a:r>
              <a:rPr lang="ru-RU" sz="2200" dirty="0" err="1">
                <a:solidFill>
                  <a:schemeClr val="tx1"/>
                </a:solidFill>
              </a:rPr>
              <a:t>намали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Подкрепа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професионално</a:t>
            </a:r>
            <a:r>
              <a:rPr lang="ru-RU" sz="2200" dirty="0">
                <a:solidFill>
                  <a:schemeClr val="tx1"/>
                </a:solidFill>
              </a:rPr>
              <a:t> развитие на </a:t>
            </a:r>
            <a:r>
              <a:rPr lang="ru-RU" sz="2200" dirty="0" err="1">
                <a:solidFill>
                  <a:schemeClr val="tx1"/>
                </a:solidFill>
              </a:rPr>
              <a:t>учителите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директорите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на </a:t>
            </a:r>
            <a:r>
              <a:rPr lang="ru-RU" sz="2200" dirty="0">
                <a:solidFill>
                  <a:schemeClr val="tx1"/>
                </a:solidFill>
              </a:rPr>
              <a:t>училища и </a:t>
            </a:r>
            <a:r>
              <a:rPr lang="ru-RU" sz="2200" dirty="0" err="1">
                <a:solidFill>
                  <a:schemeClr val="tx1"/>
                </a:solidFill>
              </a:rPr>
              <a:t>специалистите</a:t>
            </a:r>
            <a:r>
              <a:rPr lang="ru-RU" sz="2200" dirty="0">
                <a:solidFill>
                  <a:schemeClr val="tx1"/>
                </a:solidFill>
              </a:rPr>
              <a:t> по подготовка на учители.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Осигуряване</a:t>
            </a:r>
            <a:r>
              <a:rPr lang="ru-RU" sz="2200" dirty="0">
                <a:solidFill>
                  <a:schemeClr val="tx1"/>
                </a:solidFill>
              </a:rPr>
              <a:t> на качество за </a:t>
            </a:r>
            <a:r>
              <a:rPr lang="ru-RU" sz="2200" dirty="0" err="1">
                <a:solidFill>
                  <a:schemeClr val="tx1"/>
                </a:solidFill>
              </a:rPr>
              <a:t>по-ефективно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по-справедливо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ru-RU" sz="2200" dirty="0" err="1" smtClean="0">
                <a:solidFill>
                  <a:schemeClr val="tx1"/>
                </a:solidFill>
              </a:rPr>
              <a:t>по-ефикасно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управление на </a:t>
            </a:r>
            <a:r>
              <a:rPr lang="ru-RU" sz="2200" dirty="0" err="1">
                <a:solidFill>
                  <a:schemeClr val="tx1"/>
                </a:solidFill>
              </a:rPr>
              <a:t>училищното</a:t>
            </a:r>
            <a:r>
              <a:rPr lang="ru-RU" sz="2200" dirty="0">
                <a:solidFill>
                  <a:schemeClr val="tx1"/>
                </a:solidFill>
              </a:rPr>
              <a:t> образование и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да </a:t>
            </a:r>
            <a:r>
              <a:rPr lang="ru-RU" sz="2200" dirty="0">
                <a:solidFill>
                  <a:schemeClr val="tx1"/>
                </a:solidFill>
              </a:rPr>
              <a:t>се </a:t>
            </a:r>
            <a:r>
              <a:rPr lang="ru-RU" sz="2200" dirty="0" err="1">
                <a:solidFill>
                  <a:schemeClr val="tx1"/>
                </a:solidFill>
              </a:rPr>
              <a:t>улесни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мобилността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специалистите</a:t>
            </a:r>
            <a:r>
              <a:rPr lang="ru-RU" sz="2200" dirty="0">
                <a:solidFill>
                  <a:schemeClr val="tx1"/>
                </a:solidFill>
              </a:rPr>
              <a:t> по образование и обучение.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2. </a:t>
            </a:r>
            <a:r>
              <a:rPr lang="ru-RU" sz="2400" dirty="0" err="1">
                <a:solidFill>
                  <a:schemeClr val="tx1"/>
                </a:solidFill>
              </a:rPr>
              <a:t>Европейско</a:t>
            </a:r>
            <a:r>
              <a:rPr lang="ru-RU" sz="2400" dirty="0">
                <a:solidFill>
                  <a:schemeClr val="tx1"/>
                </a:solidFill>
              </a:rPr>
              <a:t> пространство за образование 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86" y="4017818"/>
            <a:ext cx="3265714" cy="20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58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329785"/>
            <a:ext cx="11512627" cy="63975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                     Подтема </a:t>
            </a:r>
            <a:r>
              <a:rPr lang="bg-BG" sz="2400" b="1" dirty="0">
                <a:solidFill>
                  <a:schemeClr val="tx1"/>
                </a:solidFill>
              </a:rPr>
              <a:t>1.1. Актуални европейски </a:t>
            </a:r>
            <a:r>
              <a:rPr lang="bg-BG" sz="2400" b="1" dirty="0" smtClean="0">
                <a:solidFill>
                  <a:schemeClr val="tx1"/>
                </a:solidFill>
              </a:rPr>
              <a:t>политики</a:t>
            </a:r>
          </a:p>
          <a:p>
            <a:pPr marL="45720" indent="0">
              <a:buNone/>
            </a:pPr>
            <a:r>
              <a:rPr lang="bg-BG" sz="2400" b="1" dirty="0">
                <a:solidFill>
                  <a:schemeClr val="tx1"/>
                </a:solidFill>
              </a:rPr>
              <a:t> </a:t>
            </a:r>
            <a:r>
              <a:rPr lang="bg-BG" sz="2400" b="1" dirty="0" smtClean="0">
                <a:solidFill>
                  <a:schemeClr val="tx1"/>
                </a:solidFill>
              </a:rPr>
              <a:t>   </a:t>
            </a:r>
            <a:r>
              <a:rPr lang="bg-BG" sz="2400" dirty="0" smtClean="0">
                <a:solidFill>
                  <a:schemeClr val="tx1"/>
                </a:solidFill>
              </a:rPr>
              <a:t>                 </a:t>
            </a:r>
            <a:r>
              <a:rPr lang="ru-RU" sz="2400" i="1" u="sng" dirty="0" err="1" smtClean="0">
                <a:solidFill>
                  <a:schemeClr val="tx1"/>
                </a:solidFill>
              </a:rPr>
              <a:t>Професионално</a:t>
            </a:r>
            <a:r>
              <a:rPr lang="ru-RU" sz="2400" i="1" u="sng" dirty="0" smtClean="0">
                <a:solidFill>
                  <a:schemeClr val="tx1"/>
                </a:solidFill>
              </a:rPr>
              <a:t> </a:t>
            </a:r>
            <a:r>
              <a:rPr lang="ru-RU" sz="2400" i="1" u="sng" dirty="0">
                <a:solidFill>
                  <a:schemeClr val="tx1"/>
                </a:solidFill>
              </a:rPr>
              <a:t>образование и обучение (ПОО):</a:t>
            </a:r>
          </a:p>
          <a:p>
            <a:pPr marL="502920" indent="-457200">
              <a:buAutoNum type="arabicPeriod"/>
            </a:pPr>
            <a:r>
              <a:rPr lang="bg-BG" sz="2400" dirty="0">
                <a:solidFill>
                  <a:schemeClr val="tx1"/>
                </a:solidFill>
              </a:rPr>
              <a:t>Препоръка на Съвета от 2020 г</a:t>
            </a:r>
            <a:r>
              <a:rPr lang="bg-BG" sz="2400" dirty="0" smtClean="0">
                <a:solidFill>
                  <a:schemeClr val="tx1"/>
                </a:solidFill>
              </a:rPr>
              <a:t>.:                                                         </a:t>
            </a:r>
            <a:endParaRPr lang="bg-BG" sz="2400" dirty="0">
              <a:solidFill>
                <a:schemeClr val="tx1"/>
              </a:solidFill>
            </a:endParaRPr>
          </a:p>
          <a:p>
            <a:pPr lvl="1"/>
            <a:r>
              <a:rPr lang="bg-BG" sz="2200" dirty="0">
                <a:solidFill>
                  <a:schemeClr val="tx1"/>
                </a:solidFill>
              </a:rPr>
              <a:t>въвежда принципи за </a:t>
            </a:r>
            <a:r>
              <a:rPr lang="ru-RU" sz="2200" dirty="0" err="1">
                <a:solidFill>
                  <a:schemeClr val="tx1"/>
                </a:solidFill>
              </a:rPr>
              <a:t>по-голяма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гъвкавост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</a:rPr>
              <a:t>професионалното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образование </a:t>
            </a:r>
            <a:r>
              <a:rPr lang="ru-RU" sz="2200" dirty="0">
                <a:solidFill>
                  <a:schemeClr val="tx1"/>
                </a:solidFill>
              </a:rPr>
              <a:t>и обучение, </a:t>
            </a:r>
            <a:r>
              <a:rPr lang="ru-RU" sz="2200" dirty="0" err="1" smtClean="0">
                <a:solidFill>
                  <a:schemeClr val="tx1"/>
                </a:solidFill>
              </a:rPr>
              <a:t>по-големи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възможности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учене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в                                        </a:t>
            </a:r>
            <a:r>
              <a:rPr lang="ru-RU" sz="2200" dirty="0" err="1">
                <a:solidFill>
                  <a:schemeClr val="tx1"/>
                </a:solidFill>
              </a:rPr>
              <a:t>процеса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на работа </a:t>
            </a:r>
            <a:r>
              <a:rPr lang="ru-RU" sz="2200" dirty="0">
                <a:solidFill>
                  <a:schemeClr val="tx1"/>
                </a:solidFill>
              </a:rPr>
              <a:t>и за </a:t>
            </a:r>
            <a:r>
              <a:rPr lang="ru-RU" sz="2200" dirty="0" err="1">
                <a:solidFill>
                  <a:schemeClr val="tx1"/>
                </a:solidFill>
              </a:rPr>
              <a:t>чиракуване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 smtClean="0">
                <a:solidFill>
                  <a:schemeClr val="tx1"/>
                </a:solidFill>
              </a:rPr>
              <a:t>по-добро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осигуряване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качеството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актуализира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Европейската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референтна</a:t>
            </a:r>
            <a:r>
              <a:rPr lang="ru-RU" sz="2200" dirty="0">
                <a:solidFill>
                  <a:schemeClr val="tx1"/>
                </a:solidFill>
              </a:rPr>
              <a:t> рамка за </a:t>
            </a:r>
            <a:r>
              <a:rPr lang="ru-RU" sz="2200" dirty="0" err="1">
                <a:solidFill>
                  <a:schemeClr val="tx1"/>
                </a:solidFill>
              </a:rPr>
              <a:t>осигуряване</a:t>
            </a:r>
            <a:r>
              <a:rPr lang="ru-RU" sz="2200" dirty="0">
                <a:solidFill>
                  <a:schemeClr val="tx1"/>
                </a:solidFill>
              </a:rPr>
              <a:t> на качество в </a:t>
            </a:r>
            <a:r>
              <a:rPr lang="ru-RU" sz="2200" dirty="0" err="1">
                <a:solidFill>
                  <a:schemeClr val="tx1"/>
                </a:solidFill>
              </a:rPr>
              <a:t>професионалното</a:t>
            </a:r>
            <a:r>
              <a:rPr lang="ru-RU" sz="2200" dirty="0">
                <a:solidFill>
                  <a:schemeClr val="tx1"/>
                </a:solidFill>
              </a:rPr>
              <a:t> образование и обучение </a:t>
            </a:r>
            <a:r>
              <a:rPr lang="en-US" sz="2200" dirty="0">
                <a:solidFill>
                  <a:schemeClr val="tx1"/>
                </a:solidFill>
              </a:rPr>
              <a:t>(EQAVET)</a:t>
            </a:r>
            <a:r>
              <a:rPr lang="bg-BG" sz="22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bg-BG" sz="2200" dirty="0">
                <a:solidFill>
                  <a:schemeClr val="tx1"/>
                </a:solidFill>
              </a:rPr>
              <a:t>подкрепа за Центрове за високи постижения – обединения на местни партньори за създаване на „екосистеми от умения“</a:t>
            </a:r>
          </a:p>
          <a:p>
            <a:pPr marL="45720" indent="0">
              <a:buNone/>
            </a:pPr>
            <a:r>
              <a:rPr lang="bg-BG" sz="2400" dirty="0">
                <a:solidFill>
                  <a:schemeClr val="tx1"/>
                </a:solidFill>
              </a:rPr>
              <a:t>2. Декларация от Оснабрюк, 2020 г. – подкрепа за политики и инициативи за: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насърчаване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устойчивостта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високите</a:t>
            </a:r>
            <a:r>
              <a:rPr lang="ru-RU" sz="2200" dirty="0">
                <a:solidFill>
                  <a:schemeClr val="tx1"/>
                </a:solidFill>
              </a:rPr>
              <a:t> постижения чрез </a:t>
            </a:r>
            <a:r>
              <a:rPr lang="ru-RU" sz="2200" dirty="0" err="1">
                <a:solidFill>
                  <a:schemeClr val="tx1"/>
                </a:solidFill>
              </a:rPr>
              <a:t>качествено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приобщаващо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гъвкаво</a:t>
            </a:r>
            <a:r>
              <a:rPr lang="ru-RU" sz="2200" dirty="0">
                <a:solidFill>
                  <a:schemeClr val="tx1"/>
                </a:solidFill>
              </a:rPr>
              <a:t> ПОО 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създаване</a:t>
            </a:r>
            <a:r>
              <a:rPr lang="ru-RU" sz="2200" dirty="0">
                <a:solidFill>
                  <a:schemeClr val="tx1"/>
                </a:solidFill>
              </a:rPr>
              <a:t> на нова </a:t>
            </a:r>
            <a:r>
              <a:rPr lang="ru-RU" sz="2200" dirty="0" err="1">
                <a:solidFill>
                  <a:schemeClr val="tx1"/>
                </a:solidFill>
              </a:rPr>
              <a:t>култура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учене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през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целия</a:t>
            </a:r>
            <a:r>
              <a:rPr lang="ru-RU" sz="2200" dirty="0">
                <a:solidFill>
                  <a:schemeClr val="tx1"/>
                </a:solidFill>
              </a:rPr>
              <a:t> живот, </a:t>
            </a:r>
            <a:r>
              <a:rPr lang="ru-RU" sz="2200" dirty="0" err="1">
                <a:solidFill>
                  <a:schemeClr val="tx1"/>
                </a:solidFill>
              </a:rPr>
              <a:t>като</a:t>
            </a:r>
            <a:r>
              <a:rPr lang="ru-RU" sz="2200" dirty="0">
                <a:solidFill>
                  <a:schemeClr val="tx1"/>
                </a:solidFill>
              </a:rPr>
              <a:t> се </a:t>
            </a:r>
            <a:r>
              <a:rPr lang="ru-RU" sz="2200" dirty="0" err="1">
                <a:solidFill>
                  <a:schemeClr val="tx1"/>
                </a:solidFill>
              </a:rPr>
              <a:t>подчертае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значението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продължаващото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професионално</a:t>
            </a:r>
            <a:r>
              <a:rPr lang="ru-RU" sz="2200" dirty="0">
                <a:solidFill>
                  <a:schemeClr val="tx1"/>
                </a:solidFill>
              </a:rPr>
              <a:t> образование и обучение и </a:t>
            </a:r>
            <a:r>
              <a:rPr lang="ru-RU" sz="2200" dirty="0" err="1">
                <a:solidFill>
                  <a:schemeClr val="tx1"/>
                </a:solidFill>
              </a:rPr>
              <a:t>цифровизацията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насърчаване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устойчивостта</a:t>
            </a:r>
            <a:r>
              <a:rPr lang="ru-RU" sz="2200" dirty="0">
                <a:solidFill>
                  <a:schemeClr val="tx1"/>
                </a:solidFill>
              </a:rPr>
              <a:t> на ПОО </a:t>
            </a: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изграждане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европейско</a:t>
            </a:r>
            <a:r>
              <a:rPr lang="ru-RU" sz="2200" dirty="0">
                <a:solidFill>
                  <a:schemeClr val="tx1"/>
                </a:solidFill>
              </a:rPr>
              <a:t> пространство за образование и обучение и </a:t>
            </a:r>
            <a:r>
              <a:rPr lang="ru-RU" sz="2200" dirty="0" err="1">
                <a:solidFill>
                  <a:schemeClr val="tx1"/>
                </a:solidFill>
              </a:rPr>
              <a:t>международно</a:t>
            </a:r>
            <a:r>
              <a:rPr lang="ru-RU" sz="2200" dirty="0">
                <a:solidFill>
                  <a:schemeClr val="tx1"/>
                </a:solidFill>
              </a:rPr>
              <a:t> ПОО 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886" y="329785"/>
            <a:ext cx="3367314" cy="18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155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389745"/>
            <a:ext cx="11512627" cy="633762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bg-BG" sz="2400" b="1" dirty="0" smtClean="0">
                <a:solidFill>
                  <a:schemeClr val="tx1"/>
                </a:solidFill>
              </a:rPr>
              <a:t>                          Подтема </a:t>
            </a:r>
            <a:r>
              <a:rPr lang="bg-BG" sz="2400" b="1" dirty="0">
                <a:solidFill>
                  <a:schemeClr val="tx1"/>
                </a:solidFill>
              </a:rPr>
              <a:t>1.1. Актуални европейски </a:t>
            </a:r>
            <a:r>
              <a:rPr lang="bg-BG" sz="2400" b="1" dirty="0" smtClean="0">
                <a:solidFill>
                  <a:schemeClr val="tx1"/>
                </a:solidFill>
              </a:rPr>
              <a:t>политики</a:t>
            </a:r>
          </a:p>
          <a:p>
            <a:pPr marL="45720" indent="0">
              <a:buNone/>
            </a:pPr>
            <a:r>
              <a:rPr lang="bg-BG" sz="2400" b="1" dirty="0">
                <a:solidFill>
                  <a:schemeClr val="tx1"/>
                </a:solidFill>
              </a:rPr>
              <a:t> </a:t>
            </a:r>
            <a:r>
              <a:rPr lang="bg-BG" sz="2400" b="1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2400" i="1" u="sng" dirty="0" err="1" smtClean="0">
                <a:solidFill>
                  <a:schemeClr val="tx1"/>
                </a:solidFill>
              </a:rPr>
              <a:t>Учене</a:t>
            </a:r>
            <a:r>
              <a:rPr lang="ru-RU" sz="2400" i="1" u="sng" dirty="0" smtClean="0">
                <a:solidFill>
                  <a:schemeClr val="tx1"/>
                </a:solidFill>
              </a:rPr>
              <a:t> за възрастни:</a:t>
            </a:r>
          </a:p>
          <a:p>
            <a:pPr marL="50292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Резолюция </a:t>
            </a:r>
            <a:r>
              <a:rPr lang="ru-RU" sz="2400" dirty="0">
                <a:solidFill>
                  <a:schemeClr val="tx1"/>
                </a:solidFill>
              </a:rPr>
              <a:t>на </a:t>
            </a:r>
            <a:r>
              <a:rPr lang="ru-RU" sz="2400" dirty="0" err="1">
                <a:solidFill>
                  <a:schemeClr val="tx1"/>
                </a:solidFill>
              </a:rPr>
              <a:t>Съвета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обновена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европейска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програма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за </a:t>
            </a:r>
            <a:r>
              <a:rPr lang="ru-RU" sz="2400" dirty="0" err="1" smtClean="0">
                <a:solidFill>
                  <a:schemeClr val="tx1"/>
                </a:solidFill>
              </a:rPr>
              <a:t>учене</a:t>
            </a:r>
            <a:r>
              <a:rPr lang="ru-RU" sz="2400" dirty="0" smtClean="0">
                <a:solidFill>
                  <a:schemeClr val="tx1"/>
                </a:solidFill>
              </a:rPr>
              <a:t> за възрастни</a:t>
            </a:r>
            <a:r>
              <a:rPr lang="bg-BG" sz="2400" dirty="0" smtClean="0">
                <a:solidFill>
                  <a:schemeClr val="tx1"/>
                </a:solidFill>
              </a:rPr>
              <a:t>:</a:t>
            </a:r>
            <a:endParaRPr lang="bg-BG" sz="2400" dirty="0">
              <a:solidFill>
                <a:schemeClr val="tx1"/>
              </a:solidFill>
            </a:endParaRP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подобряване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управлението</a:t>
            </a:r>
            <a:r>
              <a:rPr lang="ru-RU" sz="2200" dirty="0">
                <a:solidFill>
                  <a:schemeClr val="tx1"/>
                </a:solidFill>
              </a:rPr>
              <a:t> чрез </a:t>
            </a:r>
            <a:r>
              <a:rPr lang="ru-RU" sz="2200" dirty="0" err="1">
                <a:solidFill>
                  <a:schemeClr val="tx1"/>
                </a:solidFill>
              </a:rPr>
              <a:t>по-добра</a:t>
            </a:r>
            <a:r>
              <a:rPr lang="ru-RU" sz="2200" dirty="0">
                <a:solidFill>
                  <a:schemeClr val="tx1"/>
                </a:solidFill>
              </a:rPr>
              <a:t> координация между </a:t>
            </a:r>
            <a:r>
              <a:rPr lang="ru-RU" sz="2200" dirty="0" err="1">
                <a:solidFill>
                  <a:schemeClr val="tx1"/>
                </a:solidFill>
              </a:rPr>
              <a:t>областите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политиката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повишаване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ефективността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съответствието</a:t>
            </a:r>
            <a:r>
              <a:rPr lang="ru-RU" sz="2200" dirty="0">
                <a:solidFill>
                  <a:schemeClr val="tx1"/>
                </a:solidFill>
              </a:rPr>
              <a:t> с </a:t>
            </a:r>
            <a:r>
              <a:rPr lang="ru-RU" sz="2200" dirty="0" err="1">
                <a:solidFill>
                  <a:schemeClr val="tx1"/>
                </a:solidFill>
              </a:rPr>
              <a:t>потребностите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</a:rPr>
              <a:t>обществото</a:t>
            </a:r>
            <a:r>
              <a:rPr lang="ru-RU" sz="2200" dirty="0" smtClean="0">
                <a:solidFill>
                  <a:schemeClr val="tx1"/>
                </a:solidFill>
              </a:rPr>
              <a:t>; </a:t>
            </a:r>
            <a:endParaRPr lang="ru-RU" sz="2200" dirty="0">
              <a:solidFill>
                <a:schemeClr val="tx1"/>
              </a:solidFill>
            </a:endParaRP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значително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увеличаване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предлагането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търсенето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висококачествено</a:t>
            </a:r>
            <a:r>
              <a:rPr lang="ru-RU" sz="2200" dirty="0">
                <a:solidFill>
                  <a:schemeClr val="tx1"/>
                </a:solidFill>
              </a:rPr>
              <a:t> обучение за възрастни, </a:t>
            </a:r>
            <a:r>
              <a:rPr lang="ru-RU" sz="2200" dirty="0" err="1">
                <a:solidFill>
                  <a:schemeClr val="tx1"/>
                </a:solidFill>
              </a:rPr>
              <a:t>по-специално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придобиване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езикова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математическа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грамотност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цифрови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умения;</a:t>
            </a:r>
            <a:endParaRPr lang="ru-RU" sz="2200" dirty="0">
              <a:solidFill>
                <a:schemeClr val="tx1"/>
              </a:solidFill>
            </a:endParaRP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осигуряване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ефективни</a:t>
            </a:r>
            <a:r>
              <a:rPr lang="ru-RU" sz="2200" dirty="0">
                <a:solidFill>
                  <a:schemeClr val="tx1"/>
                </a:solidFill>
              </a:rPr>
              <a:t> стратегии за </a:t>
            </a:r>
            <a:r>
              <a:rPr lang="ru-RU" sz="2200" dirty="0" err="1">
                <a:solidFill>
                  <a:schemeClr val="tx1"/>
                </a:solidFill>
              </a:rPr>
              <a:t>информиране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насочване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мотивиране</a:t>
            </a:r>
            <a:endParaRPr lang="ru-RU" sz="2200" dirty="0">
              <a:solidFill>
                <a:schemeClr val="tx1"/>
              </a:solidFill>
            </a:endParaRP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предлагане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повече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гъвкави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възможности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възрастните</a:t>
            </a:r>
            <a:r>
              <a:rPr lang="ru-RU" sz="2200" dirty="0">
                <a:solidFill>
                  <a:schemeClr val="tx1"/>
                </a:solidFill>
              </a:rPr>
              <a:t> да учат и </a:t>
            </a:r>
            <a:r>
              <a:rPr lang="ru-RU" sz="2200" dirty="0" err="1">
                <a:solidFill>
                  <a:schemeClr val="tx1"/>
                </a:solidFill>
              </a:rPr>
              <a:t>подобряване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достъпа</a:t>
            </a:r>
            <a:r>
              <a:rPr lang="ru-RU" sz="2200" dirty="0">
                <a:solidFill>
                  <a:schemeClr val="tx1"/>
                </a:solidFill>
              </a:rPr>
              <a:t> чрез </a:t>
            </a:r>
            <a:r>
              <a:rPr lang="ru-RU" sz="2200" dirty="0" err="1">
                <a:solidFill>
                  <a:schemeClr val="tx1"/>
                </a:solidFill>
              </a:rPr>
              <a:t>повече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учене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работното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място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използване</a:t>
            </a:r>
            <a:r>
              <a:rPr lang="ru-RU" sz="2200" dirty="0">
                <a:solidFill>
                  <a:schemeClr val="tx1"/>
                </a:solidFill>
              </a:rPr>
              <a:t> на ИКТ и </a:t>
            </a:r>
            <a:r>
              <a:rPr lang="ru-RU" sz="2200" dirty="0" err="1">
                <a:solidFill>
                  <a:schemeClr val="tx1"/>
                </a:solidFill>
              </a:rPr>
              <a:t>така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наречените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програми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втори</a:t>
            </a:r>
            <a:r>
              <a:rPr lang="ru-RU" sz="2200" dirty="0">
                <a:solidFill>
                  <a:schemeClr val="tx1"/>
                </a:solidFill>
              </a:rPr>
              <a:t> шанс, </a:t>
            </a:r>
            <a:r>
              <a:rPr lang="ru-RU" sz="2200" dirty="0" err="1">
                <a:solidFill>
                  <a:schemeClr val="tx1"/>
                </a:solidFill>
              </a:rPr>
              <a:t>водещи</a:t>
            </a:r>
            <a:r>
              <a:rPr lang="ru-RU" sz="2200" dirty="0">
                <a:solidFill>
                  <a:schemeClr val="tx1"/>
                </a:solidFill>
              </a:rPr>
              <a:t> до </a:t>
            </a:r>
            <a:r>
              <a:rPr lang="ru-RU" sz="2200" dirty="0" err="1">
                <a:solidFill>
                  <a:schemeClr val="tx1"/>
                </a:solidFill>
              </a:rPr>
              <a:t>придобиване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smtClean="0">
                <a:solidFill>
                  <a:schemeClr val="tx1"/>
                </a:solidFill>
              </a:rPr>
              <a:t>квалификация; </a:t>
            </a:r>
            <a:endParaRPr lang="ru-RU" sz="2200" dirty="0">
              <a:solidFill>
                <a:schemeClr val="tx1"/>
              </a:solidFill>
            </a:endParaRPr>
          </a:p>
          <a:p>
            <a:pPr lvl="1"/>
            <a:r>
              <a:rPr lang="ru-RU" sz="2200" dirty="0" err="1">
                <a:solidFill>
                  <a:schemeClr val="tx1"/>
                </a:solidFill>
              </a:rPr>
              <a:t>повишаване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качеството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обучението</a:t>
            </a:r>
            <a:r>
              <a:rPr lang="ru-RU" sz="2200" dirty="0">
                <a:solidFill>
                  <a:schemeClr val="tx1"/>
                </a:solidFill>
              </a:rPr>
              <a:t> за възрастни чрез мониторинг на </a:t>
            </a:r>
            <a:r>
              <a:rPr lang="ru-RU" sz="2200" dirty="0" err="1">
                <a:solidFill>
                  <a:schemeClr val="tx1"/>
                </a:solidFill>
              </a:rPr>
              <a:t>въздействието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политиките</a:t>
            </a:r>
            <a:r>
              <a:rPr lang="ru-RU" sz="2200" dirty="0">
                <a:solidFill>
                  <a:schemeClr val="tx1"/>
                </a:solidFill>
              </a:rPr>
              <a:t> и </a:t>
            </a:r>
            <a:r>
              <a:rPr lang="ru-RU" sz="2200" dirty="0" err="1">
                <a:solidFill>
                  <a:schemeClr val="tx1"/>
                </a:solidFill>
              </a:rPr>
              <a:t>подобряване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обучението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преподавателите</a:t>
            </a:r>
            <a:r>
              <a:rPr lang="ru-RU" sz="2200" dirty="0">
                <a:solidFill>
                  <a:schemeClr val="tx1"/>
                </a:solidFill>
              </a:rPr>
              <a:t> за възрастни.</a:t>
            </a:r>
          </a:p>
          <a:p>
            <a:pPr marL="45720" indent="0">
              <a:buNone/>
            </a:pPr>
            <a:r>
              <a:rPr lang="bg-BG" sz="2400" dirty="0">
                <a:solidFill>
                  <a:schemeClr val="tx1"/>
                </a:solidFill>
              </a:rPr>
              <a:t>2. Препоръка на Съвета за повишаване на уменията – минимално </a:t>
            </a:r>
            <a:r>
              <a:rPr lang="bg-BG" sz="2400" dirty="0" smtClean="0">
                <a:solidFill>
                  <a:schemeClr val="tx1"/>
                </a:solidFill>
              </a:rPr>
              <a:t>ниво </a:t>
            </a:r>
            <a:r>
              <a:rPr lang="bg-BG" sz="2400" dirty="0">
                <a:solidFill>
                  <a:schemeClr val="tx1"/>
                </a:solidFill>
              </a:rPr>
              <a:t>на езикова и математическа грамотност и умения в областта на цифровите технологии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3. </a:t>
            </a:r>
            <a:r>
              <a:rPr lang="ru-RU" sz="2400" dirty="0" err="1">
                <a:solidFill>
                  <a:schemeClr val="tx1"/>
                </a:solidFill>
              </a:rPr>
              <a:t>Електронна</a:t>
            </a:r>
            <a:r>
              <a:rPr lang="ru-RU" sz="2400" dirty="0">
                <a:solidFill>
                  <a:schemeClr val="tx1"/>
                </a:solidFill>
              </a:rPr>
              <a:t> платформа за </a:t>
            </a:r>
            <a:r>
              <a:rPr lang="ru-RU" sz="2400" dirty="0" err="1">
                <a:solidFill>
                  <a:schemeClr val="tx1"/>
                </a:solidFill>
              </a:rPr>
              <a:t>учене</a:t>
            </a:r>
            <a:r>
              <a:rPr lang="ru-RU" sz="2400" dirty="0">
                <a:solidFill>
                  <a:schemeClr val="tx1"/>
                </a:solidFill>
              </a:rPr>
              <a:t> на възрастни в Европа (EPALE)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101" y="389746"/>
            <a:ext cx="2838735" cy="15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52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По избор 6">
    <a:dk1>
      <a:srgbClr val="354F12"/>
    </a:dk1>
    <a:lt1>
      <a:sysClr val="window" lastClr="FFFFFF"/>
    </a:lt1>
    <a:dk2>
      <a:srgbClr val="50771B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2198</Words>
  <Application>Microsoft Office PowerPoint</Application>
  <PresentationFormat>Custom</PresentationFormat>
  <Paragraphs>325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База</vt:lpstr>
      <vt:lpstr>Slide 1</vt:lpstr>
      <vt:lpstr>Slide 2</vt:lpstr>
      <vt:lpstr>Цели на обучението</vt:lpstr>
      <vt:lpstr>Slide 4</vt:lpstr>
      <vt:lpstr>Slide 5</vt:lpstr>
      <vt:lpstr>Slide 6</vt:lpstr>
      <vt:lpstr>Slide 7</vt:lpstr>
      <vt:lpstr>Slide 8</vt:lpstr>
      <vt:lpstr>Slide 9</vt:lpstr>
      <vt:lpstr> Подтема 1.1. Актуални европейски политики   </vt:lpstr>
      <vt:lpstr>  Подтема 1.1. Актуални европейски политики   </vt:lpstr>
      <vt:lpstr>Slide 12</vt:lpstr>
      <vt:lpstr>Slide 13</vt:lpstr>
      <vt:lpstr>Slide 14</vt:lpstr>
      <vt:lpstr>Slide 15</vt:lpstr>
      <vt:lpstr> ВЪЗМОЖНОСТИ ЗА ЕВРОПЕЙСКО И НАЦИОНАЛНО ФИНАНСИРАНЕ  НА ОБРАЗОВАНИЕТО ПРЕЗ 2022-2023 г. </vt:lpstr>
      <vt:lpstr>  ВЪЗМОЖНОСТИ ЗА ФИНАНСИРАНЕ НА ОБРАЗОВАНИЕТО  </vt:lpstr>
      <vt:lpstr>Slide 18</vt:lpstr>
      <vt:lpstr>Slide 19</vt:lpstr>
      <vt:lpstr>Slide 20</vt:lpstr>
      <vt:lpstr> </vt:lpstr>
      <vt:lpstr>Slide 22</vt:lpstr>
      <vt:lpstr>Slide 23</vt:lpstr>
      <vt:lpstr>Обобщение и въпроси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user</cp:lastModifiedBy>
  <cp:revision>201</cp:revision>
  <cp:lastPrinted>2021-05-07T05:17:55Z</cp:lastPrinted>
  <dcterms:created xsi:type="dcterms:W3CDTF">2020-11-16T15:48:02Z</dcterms:created>
  <dcterms:modified xsi:type="dcterms:W3CDTF">2022-09-26T07:35:42Z</dcterms:modified>
</cp:coreProperties>
</file>