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5"/>
  </p:notesMasterIdLst>
  <p:sldIdLst>
    <p:sldId id="258" r:id="rId2"/>
    <p:sldId id="259" r:id="rId3"/>
    <p:sldId id="260" r:id="rId4"/>
    <p:sldId id="311" r:id="rId5"/>
    <p:sldId id="288" r:id="rId6"/>
    <p:sldId id="289" r:id="rId7"/>
    <p:sldId id="290" r:id="rId8"/>
    <p:sldId id="291" r:id="rId9"/>
    <p:sldId id="321" r:id="rId10"/>
    <p:sldId id="322" r:id="rId11"/>
    <p:sldId id="323" r:id="rId12"/>
    <p:sldId id="324" r:id="rId13"/>
    <p:sldId id="287" r:id="rId14"/>
  </p:sldIdLst>
  <p:sldSz cx="12192000" cy="6858000"/>
  <p:notesSz cx="6797675" cy="992505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812" autoAdjust="0"/>
  </p:normalViewPr>
  <p:slideViewPr>
    <p:cSldViewPr snapToGrid="0" showGuides="1">
      <p:cViewPr varScale="1">
        <p:scale>
          <a:sx n="81" d="100"/>
          <a:sy n="81" d="100"/>
        </p:scale>
        <p:origin x="175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5ED917-0390-416C-89AD-2860D7E03994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27F0F-8907-421C-9359-4F3253B7B01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76409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apis.bg/p.php?i=462832&amp;b=0#p28122415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eb.apis.bg/p.php?i=512668&amp;b=0#p7069904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apis.bg/p.php?i=299996&amp;b=0#p35382884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eb.apis.bg/p.php?i=300040&amp;b=0#p39273563" TargetMode="External"/><Relationship Id="rId4" Type="http://schemas.openxmlformats.org/officeDocument/2006/relationships/hyperlink" Target="https://web.apis.bg/p.php?i=299996&amp;b=0#p35382885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apis.bg/p.php?i=12054&amp;b=0#p39742994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eb.apis.bg/p.php?i=12054&amp;b=0#p39742995" TargetMode="Externa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8" Type="http://schemas.openxmlformats.org/officeDocument/2006/relationships/hyperlink" Target="apis://Base=NARH&amp;DocCode=4725&amp;ToPar=Par1_Pt1&amp;Type=201/" TargetMode="External"/><Relationship Id="rId3" Type="http://schemas.openxmlformats.org/officeDocument/2006/relationships/hyperlink" Target="https://web.apis.bg/p.php?i=559413&amp;b=0#p39273578" TargetMode="External"/><Relationship Id="rId7" Type="http://schemas.openxmlformats.org/officeDocument/2006/relationships/hyperlink" Target="apis://Base=NARH&amp;DocCode=4725&amp;ToPar=Art8&amp;Type=201/" TargetMode="External"/><Relationship Id="rId12" Type="http://schemas.openxmlformats.org/officeDocument/2006/relationships/hyperlink" Target="apis://Base=NARH&amp;DocCode=4725&amp;ToPar=Par1_Pt10&amp;Type=201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web.apis.bg/p.php?i=559413&amp;b=0#p11422338" TargetMode="External"/><Relationship Id="rId11" Type="http://schemas.openxmlformats.org/officeDocument/2006/relationships/hyperlink" Target="apis://Base=NARH&amp;DocCode=4725&amp;ToPar=Par1_Pt9&amp;Type=201/" TargetMode="External"/><Relationship Id="rId5" Type="http://schemas.openxmlformats.org/officeDocument/2006/relationships/hyperlink" Target="https://web.apis.bg/p.php?i=559413&amp;b=0#p44272520" TargetMode="External"/><Relationship Id="rId10" Type="http://schemas.openxmlformats.org/officeDocument/2006/relationships/hyperlink" Target="apis://Base=NARH&amp;DocCode=4725&amp;ToPar=Par1_Pt6&amp;Type=201/" TargetMode="External"/><Relationship Id="rId4" Type="http://schemas.openxmlformats.org/officeDocument/2006/relationships/hyperlink" Target="https://web.apis.bg/p.php?i=559413&amp;b=0#p32299796" TargetMode="External"/><Relationship Id="rId9" Type="http://schemas.openxmlformats.org/officeDocument/2006/relationships/hyperlink" Target="apis://Base=NARH&amp;DocCode=4725&amp;ToPar=Par1_Pt3&amp;Type=201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839625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Отговорностите на кметските наместници са свързани основно с пряката комуникация и работа с хората в населените места, както и с осъществяване на контрол. Така логично те следва да оповестяват определени инициативи на местната или централната власт отнасяща се до съответното населено място и да осъществяват контролни функции за спазването на законодателството. В различни секторни закони са им вменени или е предоставена възможност да им се вменяват такива отговорности.</a:t>
            </a:r>
          </a:p>
          <a:p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 за водите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както вече видяхме, кметските наместници са задължени, да приемат и предават в Басейнова дирекция заявления за регистрация на кладенци, които не са регистрирани до 27 ноември 2018 година. Това задължение обаче е обвързано със срок, тъй като регистрацията по този ред е до 28 ноември 2022 година. Законът за водите обаче вменява осъществяването на контрол на кмета на общината по изграждането и регистрацията на кладенците за индивидуално водовземане от подземните води на територията на общината – чл. 191 от ЗВ. Контролът за изпълнение на изискванията за регистриране на кладенци за задоволяване на собствените потребности на гражданите е вменен на кметовете на общини, или оправомощени от тях длъжностни лица, включително кметове на населени места. Като в чл. 174, ал. 4 от Наредба № 1 за проучване, ползване и опазване на подземните води са предвидени и конкретни дейности, като Кметовете на общини (съответно оправомощените от тях длъжностни лица/кметски наместници) осигуряват: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обявяване на публично място в кметствата на изпратените от директорите на басейнови дирекции: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а) разяснения за целта на регистрация на кладенците;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б) ежегодна информация за броя на регистрираните кладенци и определения в плана за управление на речните басейни максимален брой на кладенците в населеното място;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контрол за: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а) броя на кладенците за задоволяване на собствени потребности на гражданите в населеното място и съответствието му със:</a:t>
            </a:r>
          </a:p>
          <a:p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определения в плановете за управление на речните басейни максимален брой на кладенците, за които са гарантирани водни количества;</a:t>
            </a:r>
          </a:p>
          <a:p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бб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броя на регистрираните кладенци в населеното място;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б) изграждането на нови кладенци и спазването на изискването за предварително уведомяване на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басейновата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дирекция;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ежегодно изпращане в срок до 31 януари на директора на Басейнова дирекция на информацията за резултатите от извършения контрол по т. 2 за предходната година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 за горите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Законът за горите вменява пряко на кметските наместници няколко отговорности.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първо място съгласно законът е забранена: пашата в горски територии на селскостопански животни без пастир; пашата в поройните и ерозираните горски територии, Забраната обаче се въвежда за определени горски територии, които се определят със заповед на кмета на Общината до края на месец февруари. За издаването на заповедта е необходимо обаче писмено предложение от  кмета на район, кметство или наместник за горските територии общинска собственост. Издадената заповед се обявява на видно място в сградата на съответната община, район, кметство или населено място, както и на интернет страницата на съответната община – чл.124 и чл.125 ЗГ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следващо място кметските наместници са овластени да издават разрешение за достъп до горски територии. Разрешителното се издава по реда на НАРЕДБА № 1 от 30.01.2012 г. за контрола и опазването на горските територии. Достъпът на товарни превозни средства и пътни превозни средства с животинска тяга е разрешен само във връзка с изпълнение на горскостопански, селскостопански и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ловностопански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дейности или на собствениците или ползвателите на имоти, за чието ползване е необходимо преминаването. Разрешителното се издава по образец Приложение 1 или приложение 2 към Наредба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НАРЕДБА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№ 1 от 30.01.2012 г. за контрола и опазването на горските територии, в зависимост от това дали е посочено конкретно превозно средство или не.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НАРЕДБА № 1 от 30.01.2012 г. за контрола и опазването на горските територии предвижда преди започване на сеч лицата по </a:t>
            </a:r>
            <a:r>
              <a:rPr lang="bg-BG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чл. 108, ал. 2 ЗГ</a:t>
            </a:r>
            <a:r>
              <a:rPr lang="bg-BG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лица, вписани в публичния регистър за упражняване на лесовъдска практика/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предоставят на кметовете или кметските наместници на населените места, в чиито землища ще се осъществява добивът, копие от табелите по ал. 1 и по </a:t>
            </a:r>
            <a:r>
              <a:rPr lang="bg-BG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чл. 52, ал. 5 от Наредбата за условията и реда за възлагане изпълнението на дейности в горските територии – държавна и общинска собственост, и за ползване на дървесина и недървесни горски продукти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както и копие от разрешителното за достъп.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Кметските наместници имат и функции по контрол – чл. 274 ЗГ предвижда, че Нарушенията по закона и подзаконовите актове по прилагането му се установяват с актове на кметовете на кметства, кметските наместници и лицата, които заемат длъжност в общините или общинските горски структури, за която се изисква лесовъдско образование - за горските територии на територията на съответната община.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8915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Уреждането на статута и пълномощията на кметските наместници е продиктувано от стремежа на национално и над национално ниво да се реализира на практика концепцията за местно самоуправление и доближаване на властта до хората. Тази визия за децентрализация е в съответствие и с Европейската харта за местното самоуправление, както и в Договора за функционирането на Европейския съюз, в който е заложен принципа „решенията да се вземат възможно най-близо до гражданите на Съюза“. </a:t>
            </a:r>
            <a:endParaRPr lang="bg-BG" dirty="0" smtClean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Европейската харта за местното самоуправление предвижда съответствие на административните структури и средства на задачите на органите на местното самоуправление, което се изразява в органите на местно самоуправление да могат сами да определят вътрешните административни структури, които смятат да създадат, за да могат да ги приспособят към своите специфични нужди и за да осигурят ефективно управление. Този принцип както видяхме във втората тема е възпроизведен и в ЗМСМА, а именно функциите на кметските наместници се определят от Общинския съвет с негово Решение, като и Кметът на общината може да възложи на кметските наместници изпълнението на свои функции. Въпреки това законодателя е идентифицирал определени сфери на обществения живот – сектори, в които е решил, че при наличие на назначен кметски наместник за съответното населено място, то именно той, като най-близо до хората следва да осъществява определени функции. Така за определени функции законодателя е оставил на Кметовете на общини да преценят дали следва да се осъществяват от кметските наместници или не – функциите на лице по гражданско състояние (чл. 44, ал. 1, т. 14 ЗМСМА).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други сфери на обществения живот, законодателя не е оставил тази свобода и</a:t>
            </a:r>
            <a:r>
              <a:rPr lang="bg-BG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 предвидил, че кметските наместници следва да имат съответните функции и отговорности.</a:t>
            </a:r>
            <a:endParaRPr lang="bg-BG" dirty="0" smtClean="0">
              <a:effectLst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Следва да обърнем внимание, че в никой закон не се говори пряко за отговорности, законодателството предписва задължения за определено поведение, вменява задължения на съответни лица – било то граждани и организации, длъжностни лица или органи на власт. </a:t>
            </a:r>
            <a:endParaRPr lang="bg-BG" dirty="0" smtClean="0">
              <a:effectLst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dirty="0" smtClean="0">
              <a:effectLst/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16110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24343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Първата група отговорности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са</a:t>
            </a:r>
            <a:r>
              <a:rPr lang="bg-BG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свързани със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задължението да се сведе</a:t>
            </a:r>
            <a:r>
              <a:rPr lang="bg-BG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определена информация до знанието на местното население, като се предполага, че административната сграда, в която се помещава кметския наместник е място, от което може жителите на съответното населено място да получат достоверна и актуална информация максимално близо до тях. Няколко производства се развиват в рамките на закона за собствеността и ползването на земеделските земи. Макар и в не всяко производство да участва пряко кметския наместник/кмета на кметството, законодателя е предвидил определени актове да се публикуват „в кметството“ като част от производството.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Всички тези актове следва да достигнат до знанието на заинтересованите лица, и макар законодателя да е ползвал понятието „кметство“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 при наличие на административна сграда, в която се помещава кметски наместник, следва да приемем, че под кметство се приема и административната сграда на кметския наместник. Това кореспондира с Европейската харта за местното самоуправление, както и е в съответствие с изискването на повечето законови разпоредби, които предвиждат и/или друго подходящо място. Отчита се и факта, че оповестяването в кметството не изключва другите предвидени средства за оповестяване на акта, както и, че за да се оповести даден акт, то той следа да се предостави на съответния кметски наместник. </a:t>
            </a:r>
            <a:endParaRPr lang="bg-BG" dirty="0" smtClean="0">
              <a:effectLst/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11268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Административното производство по създаване на масиви за ползване се ръководи от Общинска служба по земеделие, която води регистър на собствениците и ползвателите на земеделските масиви, както и да предоставя информация за тях на ползвателите, участващи в споразумението.  Именно тя изготвя предварителния регистър на имотите в землището, въз основа на данните от декларациите, заявленията и регистъра на земеделските производители. Регистрите се обявяват на информационни табла в кметството и в сградата на общинската служба по земеделие, достъпни за всички посетители. Отделно, информацията се публикува и на интернет страници на общината и на съответната областна дирекция "Земеделие”, където служителите нанасят своевременно всички промени в предварителните регистри. Това се прави в случаите, когато има промяна в декларациите, заявленията или се отстраняват допуснати грешки и неточности  в тях.</a:t>
            </a:r>
            <a:endParaRPr lang="bg-BG" dirty="0" smtClean="0">
              <a:effectLst/>
            </a:endParaRPr>
          </a:p>
          <a:p>
            <a:endParaRPr lang="bg-BG" dirty="0" smtClean="0"/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Тя приема изготвения проект на доброволно споразумение, като извършва обстоен преглед относно неговата законосъобразност и изготвя доклад до директора на областната дирекция "Земеделие". При служебно разпределение на масивите за ползване се изготвя проект на разпределението, който Комисията представя с доклад на директора на областната дирекция "Земеделие”.</a:t>
            </a:r>
            <a:endParaRPr lang="bg-BG" dirty="0" smtClean="0">
              <a:effectLst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Процедурата има за цел да окрупни земите обработвани от определен стопанин, като с това се постигне ефективност на труд и вложени финансови средства. Също така предотвратява неправомерното ползване на имоти т. нар. „имоти – бели петна”, чиито собственици не са сключили договори за ползване/наем/аренда за тях и не са подали декларации по чл. 69 от ППЗСПЗЗ или имоти, за които, собствениците са посочили в подадените декларации, че няма да ги обработват. </a:t>
            </a:r>
            <a:endParaRPr lang="bg-BG" dirty="0" smtClean="0">
              <a:effectLst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Комисията изготвя доклад до директора на областната дирекция "Земеделие", по който съдържа сключеното споразумение, разпределението на масивите за ползване, данни за земите по ал. 3, т. 2, за техните собственици и дължимото рентно плащане. Ако не е постигнато споразумение за общата площ на масивите в съответното землище или за две трети от нея, комисията посочва в доклада включени ли са в споразумението всички заинтересувани лица по данните от декларациите по </a:t>
            </a:r>
            <a:r>
              <a:rPr lang="bg-BG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чл. 69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(местонахождението на имотите формата на стопанисване и начина на трайно ползване на всеки от имотите) и от заявленията по </a:t>
            </a:r>
            <a:r>
              <a:rPr lang="bg-BG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чл. 70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(за участие в споразумение за създаване на масив); определени ли са в партидите на ползвателите по споразумението имотите по чл. 37в, ал. 3, т. 2 (бели петна) от ЗСПЗЗ, които се ползват без правно основание; както и спазени ли са условията и редът на същия закон за формиране и разпределение на масивите за ползване.</a:t>
            </a:r>
            <a:endParaRPr lang="bg-BG" dirty="0" smtClean="0">
              <a:effectLst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Комисията изготвя и прилага към доклада проект за служебно разпределение на масивите за ползване в следните случаи:</a:t>
            </a:r>
            <a:endParaRPr lang="bg-BG" dirty="0" smtClean="0">
              <a:effectLst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когато не се постигне споразумение или постигнатото споразумение е за площ, по-малка от две трети от общата площ на масивите в землището, или</a:t>
            </a:r>
            <a:endParaRPr lang="bg-BG" dirty="0" smtClean="0">
              <a:effectLst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за остатъка от масивите за ползване в землището, когато споразумението е сключено при условията на чл. 37в, ал. 2, изречение седмо от ЗСПЗЗ, или</a:t>
            </a:r>
            <a:endParaRPr lang="bg-BG" dirty="0" smtClean="0">
              <a:effectLst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когато споразумението не обхваща имотите по </a:t>
            </a:r>
            <a:r>
              <a:rPr lang="bg-BG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чл. 37в, ал. 3, т. 2 ЗСПЗЗ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включени в масивите за ползване.</a:t>
            </a:r>
            <a:endParaRPr lang="bg-BG" dirty="0" smtClean="0">
              <a:effectLst/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32004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ЗООС вменява на кметските наместници задължения във връзка с регистрирането на кладенци за задоволяване на собствени нужди. Съгласно § 41 ал. 7 от Преходни и заключителни разпоредби към Закона за изменение и допълнение на ЗООЗ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/в сила от 27.11.2020 г.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/, Собствениците на кладенци за задоволяване на собствени потребности на гражданите, разположени в границите на населените места и селищните образувания, за които до 27 ноември 2018 г. не са подадени заявления за вписване в регистъра по </a:t>
            </a:r>
            <a:r>
              <a:rPr lang="bg-BG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чл. 118г, ал. 3, т. 5 от Закона за водите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подават заявление в срок до 28 ноември 2022 г. в съответната Басейнова дирекция за вписване на съоръженията в регистъра. Заявлението съдържа информацията за регистриране на изграден кладенец, определена в наредбата по </a:t>
            </a:r>
            <a:r>
              <a:rPr lang="bg-BG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чл. 135, ал. 1, т. 2 от Закона за водите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Заявленията за регистрация на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водовземните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съоръжения, съгласно изискванията на § 41 на ПЗР на ЗИД на ЗООС, се подават по удобен за заявителя начин:</a:t>
            </a:r>
          </a:p>
          <a:p>
            <a:pPr lvl="0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чрез лицензиран пощенски оператор, в това число куриерска фирма;</a:t>
            </a:r>
          </a:p>
          <a:p>
            <a:pPr lvl="0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чрез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истемата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за сигурно електронно връчване;</a:t>
            </a:r>
          </a:p>
          <a:p>
            <a:pPr lvl="0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лично, на Гишето за административно обслужване на съответната </a:t>
            </a:r>
            <a:r>
              <a:rPr lang="bg-BG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Басейнова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дирекция;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Със следващата разпоредба на цитирания параграф е предвидено, че заявлението може да се подаде и чрез кметския наместник по местонахождението на кладенеца, като кметският наместник следва да даде входящ номер на заявлението, а на всеки 14 дни да предава постъпилите заявления в съответната Басейнова дирекция. Това вменено на кметските наместници задължение е своеобразно препращане по компетентност, но при условия и ред изрично разписани в закона.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Такса за регистрация на </a:t>
            </a:r>
            <a:r>
              <a:rPr lang="bg-BG" sz="1200" b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водовземни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съоръжения за собствени потребности НЕ СЕ ЗАПЛАЩА.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bg-BG" i="1" dirty="0" smtClean="0">
              <a:effectLst/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15087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Кметовете на общини: информират населението за състоянието на околната среда съгласно изискванията на закона;  разработват и контролират заедно с другите органи планове за ликвидиране на последствията от аварийни и залпови замърсявания на територията на общината;  организират управлението на отпадъци на територията на общината; контролират изграждането, поддържането и правилната експлоатация на пречиствателните станции за отпадъчни води в урбанизираните територии; организират и контролират чистотата, поддържането, опазването и разширяването на селищните зелени системи в населените места и крайселищните територии, както и опазването на биологичното разнообразие, на ландшафта и на природното и културното наследство в тях; определят и оповестяват публично лицата, отговорни за поддържането на чистотата на улиците, тротоарите и други места за обществено ползване на територията на населените места, и контролират изпълнението на техните задължения; организират дейността на създадени с решение на общинския съвет екоинспекции, включително на обществени начала, които имат право да съставят актове за установяване на административни нарушения; определят длъжностните лица, които могат да съставят актове за установяване на административните нарушения по този закон; осъществяват правомощията си по специалните закони в областта на околната среда; определят лицата в общинската администрация, притежаващи необходимата професионална квалификация за осъществяване на дейностите по управление на околната среда.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Кметовете на общини могат да възлагат изпълнението на функциите по ал. 1 на </a:t>
            </a:r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кметовете на кметства и кметовете на райони.</a:t>
            </a:r>
          </a:p>
          <a:p>
            <a:r>
              <a:rPr lang="bg-BG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Друго вменено задължение на кметските наместници и кметовете на кметства съгласно ЗООС е оповестяване за широката общественост (в конкретика местното население) на инвестиционни уведомления, информация за преценка необходимостта от оценка на въздействието върху околната среда и предоставен доклад за оценка на въздействието върху околната среда (ОВОС). Съгласно чл. 95 ал. 1 от ЗООС Възложителят на инвестиционно предложение трябва писмено да информира, в най-ранен етап, за своите намерения, широката общественост. Освен чрез средствата за масово осведомяване и интернет страницата си, Възложителя уведомява и кмета на съответната община и кметство (кметски наместници), които от своя страна уведомяват населението, чрез обявяване на инвестиционното предложение на интернет страницата  си, както и по друг подходящ начин съобразно спецификите на населеното място и населението. </a:t>
            </a:r>
          </a:p>
          <a:p>
            <a:r>
              <a:rPr lang="bg-BG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Това е важен момент при осъществяването на инвестиционни намерения, тъй като още в най-ранен етап, жителите на дадено населено място, а и самият кметски наместник, могат да изразят мнение, становище или възражение спрямо нечии намерения, особено в случаите, когато инвестиционното предложение поражда притеснения за опазването на околната среда или човешкото здраве сред местното население.</a:t>
            </a:r>
          </a:p>
          <a:p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86236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Друга отговорност която може да се приеме, че е вменена на кметските наместници е да информират контролните органи при установяване на аварии или замърсявания.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следващо място, Кметовете на общини имат отношение към осъществяването на контрол, който бива предварителен, текущ и последващ. При осъществяване на контролните си функции Кметовете на общини могат да упълномощят длъжностни лица, които да съставят актове за установяване на административни нарушени (15, ал. 1, т. 8 ЗООС). Кметовете изпълняват отговорностите си по предварителен и текущ контрол – съгласуване, изготвяне на различни планове и програми (програма за опазване на околната среда), който се разработват от съответните администрации. </a:t>
            </a:r>
          </a:p>
          <a:p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96178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Законът вменява на местните органи широк спектър от задължения по отношение управлението на отпадъците. Докато на кметските наместници, не са пряко вменени отговорности по силата на самия закон. В същото време, законът разписва основни отговорности на местните власти, като им оставя свобода и делегира правомощия по приемане на наредба, с която да уредят конкретните права и задължения на гражданите, а от там и структурата и организацията по контрол и разпределение на отговорности. Така по силата на закона Кметът на общината отговаря за: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осигуряването на съдове за събиране на битовите отпадъци - контейнери, кофи и други;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събирането на битовите отпадъци и транспортирането им до депата или други инсталации и съоръжения за оползотворяването и/или обезвреждането им;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почистването на уличните платна, площадите, алеите, парковите и другите територии от населените места, предназначени за обществено ползване;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избора на площадка, изграждане, експлоатация, закриване и мониторинг на депата за битови отпадъци или на други инсталации или съоръжения за оползотворяването и/или обезвреждане на битови отпадъци;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 организирането на събирането, оползотворяването и обезвреждането на строителни отпадъци от ремонтна дейност, образувани от домакинствата на територията на съответната община;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 разделното събиране на битови отпадъци на територията на общината най-малко за следните отпадъчни материали: хартия и картон, метали, пластмаси и стъкло;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 организирането на дейностите по разделно събиране на масово разпространени отпадъци и/или оказва съдействие на организациите за оползотворяване на масово разпространени отпадъци, в т.ч. определя местата за разполагане на необходимите елементи на системите за разделно събиране и местата за предаване на масово разпространени отпадъци;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 изпълнението на решенията по </a:t>
            </a:r>
            <a:r>
              <a:rPr lang="bg-BG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чл. 26, ал. 1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на общото събрание на регионалните сдружения по </a:t>
            </a:r>
            <a:r>
              <a:rPr lang="bg-BG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чл. 24, ал. 1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и съдейства за създаване на центрове за повторна употреба, поправка и подготовка за повторна употреба;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 организирането на разделно събиране на опасните битови отпадъци извън обхвата на наредбите по </a:t>
            </a:r>
            <a:r>
              <a:rPr lang="bg-BG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чл. 13, ал. 1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и предаването им за оползотворяване и/или обезвреждане;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10. разделното събиране и съхраняването на битови биоразградими отпадъци, в т.ч. определя местата за разполагане на необходимите елементи на системата за разделно събиране на отпадъците и предаването им за компостиране или анаеробно разграждане;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11. осигуряването на площадки за безвъзмездно предаване на разделно събрани отпадъци от домакинствата, в т.ч. едрогабаритни отпадъци, опасни отпадъци и други във всички населени места с население, по-голямо от 10 000 жители на територията на общината, и при необходимост в други населени места;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12. почистването от отпадъци на общинските пътища в съответствие с </a:t>
            </a:r>
            <a:r>
              <a:rPr lang="bg-BG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чл. 12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13. осигуряването на информация на обществеността по т. 1 - 12, 14 и 15, както и информация относно мерките за предотвратяване образуването на отпадъци и предотвратяването на нерегламентираното изхвърляне на отпадъци чрез интернет страницата на съответната община, както и по друг подходящ начин;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14. поддържането на регистър на площадките за предаване на отпадъци от пластмаси, стъкло, хартия и картон на територията на съответната община;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15. предотвратяването на изхвърлянето на отпадъци на неразрешени за това места и/или създаването на незаконни сметища и организиране на почистването им.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Както видяхме в ЗООС и при  ЗУО има редица отговорности на Кметовете, които могат да бъдат осъществени по-ефективно, когато се изпълняват по-близо до хората, в това число и контрола. Други зависят от местните особености, в конкретика от създадената регионална система за управление на отпадъците, и структурна организация. Така например кметските наместници могат да имат отговорности при определянето на местата разполагане на необходимите елементи на системата за разделно събиране на отпадъците и предаването им за последващо оползотворяване; почистването от отпадъци на общинските пътища в съответствие с </a:t>
            </a:r>
            <a:r>
              <a:rPr lang="bg-BG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/>
              </a:rPr>
              <a:t>чл. 12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от Закона и други. </a:t>
            </a:r>
          </a:p>
          <a:p>
            <a:r>
              <a:rPr lang="ru-RU" b="1" dirty="0" smtClean="0">
                <a:effectLst/>
              </a:rPr>
              <a:t>	</a:t>
            </a: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Чл. 12.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Собствениците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пътищата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чл. 8 от Закона за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пътищата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отговарят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за:</a:t>
            </a: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почистването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отпадъци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пътя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земното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платно,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пътните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съоръжения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обслужващите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зони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крайпътните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обслужващи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комплекси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опорните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пунктове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поддържане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смисъла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§ 1, т. 1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3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6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9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10 от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допълнителните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разпоредби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 на Закона за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пътищата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осигуряването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съдове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събиране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отпадъците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транспортирането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им до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съоръжение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тяхното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третиране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bg-BG" sz="12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bg-BG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27F0F-8907-421C-9359-4F3253B7B011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7550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19.10.2021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://www.eufunds.bg/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ufunds.bg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funds.b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бучителен модул</a:t>
            </a:r>
          </a:p>
          <a:p>
            <a:pPr marL="0" indent="0" algn="ctr">
              <a:buNone/>
            </a:pPr>
            <a:r>
              <a:rPr lang="bg-B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„Правомощия на кметските наместници”</a:t>
            </a:r>
            <a:r>
              <a:rPr lang="ru-RU" sz="32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 algn="ctr">
              <a:buNone/>
            </a:pPr>
            <a:endParaRPr lang="bg-BG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5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90228" y="1015071"/>
            <a:ext cx="10515600" cy="5770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ru-RU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ОТГОВОРНОСТИ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НА КМЕТСКИТЕ НАМЕСТНИЦИ ПО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ЗООС</a:t>
            </a:r>
          </a:p>
          <a:p>
            <a:pPr marL="342900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• </a:t>
            </a: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Информационни функции – информират компетентните органи за определени събития;</a:t>
            </a:r>
          </a:p>
          <a:p>
            <a:pPr marL="0" indent="0" algn="just">
              <a:buNone/>
            </a:pP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  • Контролна – могат да съставят АУАН в случай, че са упълномощени от кмета на общината.</a:t>
            </a:r>
          </a:p>
          <a:p>
            <a:pPr marL="342900" indent="-342900" algn="just">
              <a:buFontTx/>
              <a:buChar char="-"/>
            </a:pP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672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90228" y="1567295"/>
            <a:ext cx="10515600" cy="5770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ОТГОВОРНОСТИ НА КМЕТСКИТЕ НАМЕСТНИЦИ ПО 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ЗУО</a:t>
            </a:r>
            <a:endParaRPr lang="ru-RU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b="1" dirty="0" smtClean="0">
                <a:solidFill>
                  <a:srgbClr val="000000"/>
                </a:solidFill>
              </a:rPr>
              <a:t>Отговорностите </a:t>
            </a:r>
            <a:r>
              <a:rPr lang="bg-BG" b="1" dirty="0">
                <a:solidFill>
                  <a:srgbClr val="000000"/>
                </a:solidFill>
              </a:rPr>
              <a:t>на кметските наместници, по отношение на управлението на отпадъците, могат да бъдат породени от </a:t>
            </a:r>
            <a:r>
              <a:rPr lang="bg-BG" b="1" dirty="0" smtClean="0">
                <a:solidFill>
                  <a:srgbClr val="000000"/>
                </a:solidFill>
              </a:rPr>
              <a:t>Наредба </a:t>
            </a:r>
            <a:r>
              <a:rPr lang="bg-BG" b="1" dirty="0">
                <a:solidFill>
                  <a:srgbClr val="000000"/>
                </a:solidFill>
              </a:rPr>
              <a:t>на Общинския </a:t>
            </a:r>
            <a:r>
              <a:rPr lang="bg-BG" b="1" dirty="0" smtClean="0">
                <a:solidFill>
                  <a:srgbClr val="000000"/>
                </a:solidFill>
              </a:rPr>
              <a:t>съвет или </a:t>
            </a:r>
            <a:r>
              <a:rPr lang="bg-BG" b="1" dirty="0">
                <a:solidFill>
                  <a:srgbClr val="000000"/>
                </a:solidFill>
              </a:rPr>
              <a:t>по възлагане от Кмета на Общината на определени отговорности</a:t>
            </a:r>
            <a:r>
              <a:rPr lang="bg-BG" b="1" dirty="0" smtClean="0">
                <a:solidFill>
                  <a:srgbClr val="000000"/>
                </a:solidFill>
              </a:rPr>
              <a:t>.</a:t>
            </a:r>
            <a:endParaRPr lang="en-US" b="1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bg-BG" i="1" dirty="0">
                <a:solidFill>
                  <a:srgbClr val="000000"/>
                </a:solidFill>
              </a:rPr>
              <a:t>Няма универсални отговорности, които да приемем, че са относими към всички кметски наместници, но за някои е целесъобразно - предоставяне на информация на местната </a:t>
            </a:r>
            <a:r>
              <a:rPr lang="bg-BG" i="1" dirty="0" smtClean="0">
                <a:solidFill>
                  <a:srgbClr val="000000"/>
                </a:solidFill>
              </a:rPr>
              <a:t>общност относно </a:t>
            </a:r>
            <a:r>
              <a:rPr lang="bg-BG" i="1" dirty="0">
                <a:solidFill>
                  <a:srgbClr val="000000"/>
                </a:solidFill>
              </a:rPr>
              <a:t>създадената регионална система за управление на отпадъците, отговорностите на гражданите за разделно събиране на </a:t>
            </a:r>
            <a:r>
              <a:rPr lang="bg-BG" i="1" dirty="0" smtClean="0">
                <a:solidFill>
                  <a:srgbClr val="000000"/>
                </a:solidFill>
              </a:rPr>
              <a:t>отпадъците; </a:t>
            </a:r>
            <a:r>
              <a:rPr lang="bg-BG" i="1" dirty="0">
                <a:solidFill>
                  <a:srgbClr val="000000"/>
                </a:solidFill>
              </a:rPr>
              <a:t>оказване на съдействие на компетентните органи при осъществяване на техните правомощия и не на последно място осъществяване на контрол по спазването на задълженията от страна на задължените </a:t>
            </a:r>
            <a:r>
              <a:rPr lang="bg-BG" i="1" dirty="0" smtClean="0">
                <a:solidFill>
                  <a:srgbClr val="000000"/>
                </a:solidFill>
              </a:rPr>
              <a:t>субекти.</a:t>
            </a:r>
            <a:endParaRPr lang="bg-BG" i="1" dirty="0">
              <a:solidFill>
                <a:srgbClr val="000000"/>
              </a:solidFill>
            </a:endParaRPr>
          </a:p>
          <a:p>
            <a:pPr marL="342900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3883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90228" y="1567295"/>
            <a:ext cx="10515600" cy="5770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ОТГОВОРНОСТИ НА КМЕТСКИТЕ НАМЕСТНИЦИ ПО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ДРУГИ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СЕКТОРНИ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ЗАКОНИ</a:t>
            </a:r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-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Закон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за водите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– Контрол за изпълнение на изискванията за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регистриране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 кладенци за задоволяване на собствените потребности на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гражданите; 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-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Закон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за горите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– Предложения за забрана на паша в горски територии; Разрешения за достъп до горски територии; Съставяне на АУАН за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нарушения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 закона и подзаконовите нормативни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актове;</a:t>
            </a:r>
            <a:endParaRPr lang="bg-BG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Закон </a:t>
            </a:r>
            <a:r>
              <a:rPr lang="bg-BG" b="1" dirty="0">
                <a:solidFill>
                  <a:schemeClr val="bg2">
                    <a:lumMod val="10000"/>
                  </a:schemeClr>
                </a:solidFill>
              </a:rPr>
              <a:t>за пчеларството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- Собствениците или ползвателите на пчелини – лични стопанства, подават заявлението по образец до директора на съответната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Областна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дирекция по безопасност на храните чрез кмета или кметския наместник, като за регистрацията не се събира такса.</a:t>
            </a:r>
          </a:p>
          <a:p>
            <a:pPr marL="342900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413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bg-BG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bg-BG" sz="3200" dirty="0" smtClean="0">
                <a:solidFill>
                  <a:schemeClr val="bg2">
                    <a:lumMod val="10000"/>
                  </a:schemeClr>
                </a:solidFill>
              </a:rPr>
              <a:t>БЛАГОДАРЯ ЗА ВНИМАНИЕТО!</a:t>
            </a:r>
            <a:endParaRPr lang="en-US" sz="32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6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 algn="ctr">
              <a:buNone/>
            </a:pPr>
            <a:r>
              <a:rPr lang="bg-BG" sz="2800" b="1" dirty="0">
                <a:solidFill>
                  <a:schemeClr val="bg2">
                    <a:lumMod val="10000"/>
                  </a:schemeClr>
                </a:solidFill>
              </a:rPr>
              <a:t>Тема </a:t>
            </a:r>
            <a:r>
              <a:rPr lang="en-US" sz="2800" b="1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bg2">
                    <a:lumMod val="10000"/>
                  </a:schemeClr>
                </a:solidFill>
              </a:rPr>
              <a:t>8</a:t>
            </a:r>
            <a:endParaRPr lang="bg-BG" sz="28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ctr">
              <a:buNone/>
            </a:pPr>
            <a:endParaRPr lang="bg-BG" sz="2800" dirty="0">
              <a:solidFill>
                <a:schemeClr val="bg2">
                  <a:lumMod val="10000"/>
                </a:schemeClr>
              </a:solidFill>
            </a:endParaRPr>
          </a:p>
          <a:p>
            <a:pPr marL="45720" indent="0" algn="ctr">
              <a:buNone/>
            </a:pPr>
            <a:r>
              <a:rPr lang="ru-RU" sz="2800" b="1" dirty="0" err="1">
                <a:solidFill>
                  <a:schemeClr val="bg2">
                    <a:lumMod val="10000"/>
                  </a:schemeClr>
                </a:solidFill>
              </a:rPr>
              <a:t>Отговорности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ru-RU" sz="2800" b="1" dirty="0" err="1">
                <a:solidFill>
                  <a:schemeClr val="bg2">
                    <a:lumMod val="10000"/>
                  </a:schemeClr>
                </a:solidFill>
              </a:rPr>
              <a:t>кметските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bg2">
                    <a:lumMod val="10000"/>
                  </a:schemeClr>
                </a:solidFill>
              </a:rPr>
              <a:t>наместници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 по </a:t>
            </a:r>
            <a:r>
              <a:rPr lang="ru-RU" sz="2800" b="1" dirty="0" err="1">
                <a:solidFill>
                  <a:schemeClr val="bg2">
                    <a:lumMod val="10000"/>
                  </a:schemeClr>
                </a:solidFill>
              </a:rPr>
              <a:t>други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bg2">
                    <a:lumMod val="10000"/>
                  </a:schemeClr>
                </a:solidFill>
              </a:rPr>
              <a:t>секторни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800" b="1" dirty="0" err="1">
                <a:solidFill>
                  <a:schemeClr val="bg2">
                    <a:lumMod val="10000"/>
                  </a:schemeClr>
                </a:solidFill>
              </a:rPr>
              <a:t>закони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 (ЗСПЗЗ, ЗООС, ЗУО и др.)</a:t>
            </a:r>
            <a:endParaRPr lang="en-US" sz="3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33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44165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45720" indent="0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Нормативна </a:t>
            </a:r>
            <a:r>
              <a:rPr lang="bg-BG" sz="2400" b="1" dirty="0">
                <a:solidFill>
                  <a:schemeClr val="bg2">
                    <a:lumMod val="10000"/>
                  </a:schemeClr>
                </a:solidFill>
              </a:rPr>
              <a:t>уредба:</a:t>
            </a:r>
            <a:r>
              <a:rPr lang="bg-BG" sz="2400" dirty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bg-BG" sz="24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>
              <a:buNone/>
            </a:pP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Европейска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харта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за </a:t>
            </a: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местното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самоуправление; </a:t>
            </a:r>
          </a:p>
          <a:p>
            <a:pPr marL="45720" indent="0">
              <a:buNone/>
            </a:pP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Закон за </a:t>
            </a: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собствеността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и </a:t>
            </a: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ползването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земеделските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земи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(ЗСПЗЗ);</a:t>
            </a:r>
          </a:p>
          <a:p>
            <a:pPr marL="45720" indent="0">
              <a:buNone/>
            </a:pP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Закон за </a:t>
            </a: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опазване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околната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среда (ЗООС); </a:t>
            </a:r>
            <a:endParaRPr lang="ru-RU" sz="2400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45720" indent="0">
              <a:buNone/>
            </a:pP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Закон за управление на </a:t>
            </a:r>
            <a:r>
              <a:rPr lang="ru-RU" sz="2400" i="1" dirty="0" err="1" smtClean="0">
                <a:solidFill>
                  <a:schemeClr val="bg2">
                    <a:lumMod val="10000"/>
                  </a:schemeClr>
                </a:solidFill>
              </a:rPr>
              <a:t>отпадъците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 (ЗУО);      Закон 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за водите (ЗВ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);</a:t>
            </a:r>
            <a:endParaRPr lang="ru-RU" sz="2400" i="1" dirty="0">
              <a:solidFill>
                <a:schemeClr val="bg2">
                  <a:lumMod val="10000"/>
                </a:schemeClr>
              </a:solidFill>
            </a:endParaRPr>
          </a:p>
          <a:p>
            <a:pPr marL="45720" indent="0">
              <a:buNone/>
            </a:pP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Наредба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№ 1 за </a:t>
            </a: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проучване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ползване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и </a:t>
            </a: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опазване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подземните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води </a:t>
            </a:r>
          </a:p>
          <a:p>
            <a:pPr marL="45720" indent="0">
              <a:buNone/>
            </a:pP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Закон за </a:t>
            </a:r>
            <a:r>
              <a:rPr lang="ru-RU" sz="2400" i="1" dirty="0" err="1">
                <a:solidFill>
                  <a:schemeClr val="bg2">
                    <a:lumMod val="10000"/>
                  </a:schemeClr>
                </a:solidFill>
              </a:rPr>
              <a:t>пчеларството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 (ЗП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</a:rPr>
              <a:t>);                             Закон </a:t>
            </a:r>
            <a:r>
              <a:rPr lang="ru-RU" sz="2400" i="1" dirty="0">
                <a:solidFill>
                  <a:schemeClr val="bg2">
                    <a:lumMod val="10000"/>
                  </a:schemeClr>
                </a:solidFill>
              </a:rPr>
              <a:t>за горите (ЗГ);</a:t>
            </a:r>
          </a:p>
          <a:p>
            <a:pPr marL="0" indent="0" algn="ctr">
              <a:buNone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60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0547" y="24861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Общи положения и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</a:rPr>
              <a:t>ред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 за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</a:rPr>
              <a:t>вменяване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</a:rPr>
              <a:t>отговорности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на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</a:rPr>
              <a:t>кметските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</a:rPr>
              <a:t>наместници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 по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</a:rPr>
              <a:t>секторни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10000"/>
                  </a:schemeClr>
                </a:solidFill>
              </a:rPr>
              <a:t>закони</a:t>
            </a:r>
            <a:r>
              <a:rPr lang="bg-BG" sz="2400" b="1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pPr marL="0" indent="0" algn="ctr">
              <a:buNone/>
            </a:pPr>
            <a:endParaRPr 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28600" lvl="1" indent="0" algn="just">
              <a:buNone/>
            </a:pPr>
            <a:r>
              <a:rPr lang="bg-BG" sz="2200" dirty="0" smtClean="0">
                <a:solidFill>
                  <a:schemeClr val="bg2">
                    <a:lumMod val="10000"/>
                  </a:schemeClr>
                </a:solidFill>
              </a:rPr>
              <a:t> • Принцип на приближаване на властта и предоставянето на административните услуги до хората;</a:t>
            </a:r>
          </a:p>
          <a:p>
            <a:pPr marL="571500" lvl="1" indent="-342900" algn="just">
              <a:buFontTx/>
              <a:buChar char="-"/>
            </a:pPr>
            <a:endParaRPr lang="bg-BG" sz="2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28600" lvl="1" indent="0" algn="just">
              <a:buNone/>
            </a:pPr>
            <a:r>
              <a:rPr lang="bg-BG" sz="2200" dirty="0" smtClean="0">
                <a:solidFill>
                  <a:schemeClr val="bg2">
                    <a:lumMod val="10000"/>
                  </a:schemeClr>
                </a:solidFill>
              </a:rPr>
              <a:t> •  Отчитане на местните структурни и организационни особености;</a:t>
            </a:r>
          </a:p>
          <a:p>
            <a:pPr marL="228600" lvl="1" indent="0" algn="just">
              <a:buNone/>
            </a:pPr>
            <a:endParaRPr lang="bg-BG" sz="2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28600" lvl="1" indent="0" algn="just">
              <a:buNone/>
            </a:pPr>
            <a:r>
              <a:rPr lang="bg-BG" sz="2200" dirty="0" smtClean="0">
                <a:solidFill>
                  <a:schemeClr val="bg2">
                    <a:lumMod val="10000"/>
                  </a:schemeClr>
                </a:solidFill>
              </a:rPr>
              <a:t>•   Баланс между децентрализирания подход и унифициране на някои производства.</a:t>
            </a:r>
          </a:p>
          <a:p>
            <a:pPr marL="228600" lvl="1" indent="0" algn="just">
              <a:buNone/>
            </a:pPr>
            <a:endParaRPr lang="bg-BG" sz="2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571500" lvl="1" indent="-342900" algn="just">
              <a:buFontTx/>
              <a:buChar char="-"/>
            </a:pPr>
            <a:endParaRPr lang="bg-BG" sz="22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571500" lvl="1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571500" lvl="1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998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ponsibility | Thái Trịn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073" y="2830294"/>
            <a:ext cx="381000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r>
              <a:rPr lang="bg-BG" b="1" dirty="0" smtClean="0">
                <a:solidFill>
                  <a:srgbClr val="000000"/>
                </a:solidFill>
              </a:rPr>
              <a:t>ПОНЯТИЕ ЗА ОТГОВОРНОСТ И ОСНОВНИ ПРИНЦИПИ:</a:t>
            </a:r>
          </a:p>
          <a:p>
            <a:pPr marL="0" indent="0" algn="just">
              <a:buNone/>
            </a:pPr>
            <a:r>
              <a:rPr lang="bg-BG" sz="2000" dirty="0" smtClean="0">
                <a:solidFill>
                  <a:schemeClr val="bg2">
                    <a:lumMod val="10000"/>
                  </a:schemeClr>
                </a:solidFill>
              </a:rPr>
              <a:t>Отговорността </a:t>
            </a:r>
            <a:r>
              <a:rPr lang="bg-BG" sz="2000" dirty="0">
                <a:solidFill>
                  <a:schemeClr val="bg2">
                    <a:lumMod val="10000"/>
                  </a:schemeClr>
                </a:solidFill>
              </a:rPr>
              <a:t>е тясно свързана със задължението. Дадено лице е отговорно винаги с оглед на някакви задължения, под които лицето попада по силата на някакъв нормативен ред – </a:t>
            </a:r>
            <a:r>
              <a:rPr lang="bg-BG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2000" dirty="0">
                <a:solidFill>
                  <a:schemeClr val="bg2">
                    <a:lumMod val="10000"/>
                  </a:schemeClr>
                </a:solidFill>
              </a:rPr>
              <a:t>правен, административен, или друг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. </a:t>
            </a:r>
            <a:endParaRPr lang="bg-BG" sz="2000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endParaRPr lang="bg-BG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bg-BG" sz="2000" dirty="0" smtClean="0">
                <a:solidFill>
                  <a:schemeClr val="bg2">
                    <a:lumMod val="10000"/>
                  </a:schemeClr>
                </a:solidFill>
              </a:rPr>
              <a:t>Задълженията </a:t>
            </a:r>
            <a:r>
              <a:rPr lang="bg-BG" sz="2000" dirty="0">
                <a:solidFill>
                  <a:schemeClr val="bg2">
                    <a:lumMod val="10000"/>
                  </a:schemeClr>
                </a:solidFill>
              </a:rPr>
              <a:t>на кметските наместници </a:t>
            </a:r>
            <a:r>
              <a:rPr lang="bg-BG" sz="2000" dirty="0" smtClean="0">
                <a:solidFill>
                  <a:schemeClr val="bg2">
                    <a:lumMod val="10000"/>
                  </a:schemeClr>
                </a:solidFill>
              </a:rPr>
              <a:t>вменени от законодателя,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bg-BG" sz="2000" dirty="0" smtClean="0">
                <a:solidFill>
                  <a:schemeClr val="bg2">
                    <a:lumMod val="10000"/>
                  </a:schemeClr>
                </a:solidFill>
              </a:rPr>
              <a:t>се отнасят до сфери</a:t>
            </a:r>
            <a:r>
              <a:rPr lang="bg-BG" sz="2000" dirty="0">
                <a:solidFill>
                  <a:schemeClr val="bg2">
                    <a:lumMod val="10000"/>
                  </a:schemeClr>
                </a:solidFill>
              </a:rPr>
              <a:t>, характерни за малки населени места </a:t>
            </a:r>
            <a:endParaRPr lang="bg-BG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bg-BG" sz="2000" dirty="0" smtClean="0">
                <a:solidFill>
                  <a:schemeClr val="bg2">
                    <a:lumMod val="10000"/>
                  </a:schemeClr>
                </a:solidFill>
              </a:rPr>
              <a:t>и/или </a:t>
            </a:r>
            <a:r>
              <a:rPr lang="bg-BG" sz="2000" dirty="0">
                <a:solidFill>
                  <a:schemeClr val="bg2">
                    <a:lumMod val="10000"/>
                  </a:schemeClr>
                </a:solidFill>
              </a:rPr>
              <a:t>при които централната „градската“ власт </a:t>
            </a:r>
            <a:r>
              <a:rPr lang="bg-BG" sz="2000" dirty="0" smtClean="0">
                <a:solidFill>
                  <a:schemeClr val="bg2">
                    <a:lumMod val="10000"/>
                  </a:schemeClr>
                </a:solidFill>
              </a:rPr>
              <a:t>има нужда от посредник,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bg-BG" sz="2000" dirty="0">
                <a:solidFill>
                  <a:schemeClr val="bg2">
                    <a:lumMod val="10000"/>
                  </a:schemeClr>
                </a:solidFill>
              </a:rPr>
              <a:t>н</a:t>
            </a:r>
            <a:r>
              <a:rPr lang="bg-BG" sz="2000" dirty="0" smtClean="0">
                <a:solidFill>
                  <a:schemeClr val="bg2">
                    <a:lumMod val="10000"/>
                  </a:schemeClr>
                </a:solidFill>
              </a:rPr>
              <a:t>апример земеделие </a:t>
            </a:r>
            <a:r>
              <a:rPr lang="bg-BG" sz="2000" dirty="0">
                <a:solidFill>
                  <a:schemeClr val="bg2">
                    <a:lumMod val="10000"/>
                  </a:schemeClr>
                </a:solidFill>
              </a:rPr>
              <a:t>и горски фонд, опазване на околната среда </a:t>
            </a:r>
            <a:r>
              <a:rPr lang="bg-BG" sz="2000" dirty="0" smtClean="0">
                <a:solidFill>
                  <a:schemeClr val="bg2">
                    <a:lumMod val="10000"/>
                  </a:schemeClr>
                </a:solidFill>
              </a:rPr>
              <a:t>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bg-BG" sz="20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sz="2000" dirty="0">
                <a:solidFill>
                  <a:schemeClr val="bg2">
                    <a:lumMod val="10000"/>
                  </a:schemeClr>
                </a:solidFill>
              </a:rPr>
              <a:t>управление на отпадъците, преброяване на населението или жилищния фонд и други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21422" y="94809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6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11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0547" y="-138223"/>
            <a:ext cx="10515600" cy="61349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bg-BG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ОТГОВОРНОСТИ НА КМЕТСКИТЕ НАМЕСТНИЦИ ПО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ЗСПЗЗ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Информационно-комуникационни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законодателя е предвидил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</a:rPr>
              <a:t>определени</a:t>
            </a:r>
            <a:endParaRPr lang="en-US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</a:rPr>
              <a:t>актове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 да се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</a:rPr>
              <a:t>публикуват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 „в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</a:rPr>
              <a:t>кметството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“ </a:t>
            </a:r>
            <a:r>
              <a:rPr lang="ru-RU" b="1" dirty="0" err="1">
                <a:solidFill>
                  <a:schemeClr val="bg2">
                    <a:lumMod val="10000"/>
                  </a:schemeClr>
                </a:solidFill>
              </a:rPr>
              <a:t>като</a:t>
            </a:r>
            <a:r>
              <a:rPr lang="ru-RU" b="1" dirty="0">
                <a:solidFill>
                  <a:schemeClr val="bg2">
                    <a:lumMod val="10000"/>
                  </a:schemeClr>
                </a:solidFill>
              </a:rPr>
              <a:t> част от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</a:rPr>
              <a:t>производството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228600" lvl="1" indent="0" algn="just">
              <a:buNone/>
            </a:pPr>
            <a:r>
              <a:rPr lang="ru-RU" sz="2200" dirty="0" smtClean="0">
                <a:solidFill>
                  <a:schemeClr val="bg2">
                    <a:lumMod val="10000"/>
                  </a:schemeClr>
                </a:solidFill>
              </a:rPr>
              <a:t>- </a:t>
            </a:r>
            <a:r>
              <a:rPr lang="ru-RU" sz="2200" i="1" dirty="0" err="1" smtClean="0">
                <a:solidFill>
                  <a:schemeClr val="bg2">
                    <a:lumMod val="10000"/>
                  </a:schemeClr>
                </a:solidFill>
              </a:rPr>
              <a:t>Постъпилите</a:t>
            </a:r>
            <a:r>
              <a:rPr lang="ru-RU" sz="22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200" i="1" dirty="0">
                <a:solidFill>
                  <a:schemeClr val="bg2">
                    <a:lumMod val="10000"/>
                  </a:schemeClr>
                </a:solidFill>
              </a:rPr>
              <a:t>заявления за </a:t>
            </a:r>
            <a:r>
              <a:rPr lang="ru-RU" sz="2200" i="1" dirty="0" err="1">
                <a:solidFill>
                  <a:schemeClr val="bg2">
                    <a:lumMod val="10000"/>
                  </a:schemeClr>
                </a:solidFill>
              </a:rPr>
              <a:t>възстановяване</a:t>
            </a:r>
            <a:r>
              <a:rPr lang="ru-RU" sz="2200" i="1" dirty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ru-RU" sz="2200" i="1" dirty="0" err="1">
                <a:solidFill>
                  <a:schemeClr val="bg2">
                    <a:lumMod val="10000"/>
                  </a:schemeClr>
                </a:solidFill>
              </a:rPr>
              <a:t>правата</a:t>
            </a:r>
            <a:r>
              <a:rPr lang="ru-RU" sz="2200" i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200" i="1" dirty="0" err="1">
                <a:solidFill>
                  <a:schemeClr val="bg2">
                    <a:lumMod val="10000"/>
                  </a:schemeClr>
                </a:solidFill>
              </a:rPr>
              <a:t>върху</a:t>
            </a:r>
            <a:r>
              <a:rPr lang="ru-RU" sz="2200" i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200" i="1" dirty="0" err="1">
                <a:solidFill>
                  <a:schemeClr val="bg2">
                    <a:lumMod val="10000"/>
                  </a:schemeClr>
                </a:solidFill>
              </a:rPr>
              <a:t>земеделски</a:t>
            </a:r>
            <a:r>
              <a:rPr lang="ru-RU" sz="2200" i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bg2">
                    <a:lumMod val="10000"/>
                  </a:schemeClr>
                </a:solidFill>
              </a:rPr>
              <a:t>земи</a:t>
            </a:r>
            <a:r>
              <a:rPr lang="ru-RU" sz="2200" i="1" dirty="0" smtClean="0">
                <a:solidFill>
                  <a:schemeClr val="bg2">
                    <a:lumMod val="10000"/>
                  </a:schemeClr>
                </a:solidFill>
              </a:rPr>
              <a:t>;</a:t>
            </a:r>
            <a:endParaRPr lang="ru-RU" sz="2200" i="1" dirty="0">
              <a:solidFill>
                <a:schemeClr val="bg2">
                  <a:lumMod val="10000"/>
                </a:schemeClr>
              </a:solidFill>
            </a:endParaRPr>
          </a:p>
          <a:p>
            <a:pPr marL="228600" lvl="1" indent="0" algn="just">
              <a:buNone/>
            </a:pPr>
            <a:r>
              <a:rPr lang="bg-BG" sz="2200" i="1" dirty="0" smtClean="0">
                <a:solidFill>
                  <a:schemeClr val="bg2">
                    <a:lumMod val="10000"/>
                  </a:schemeClr>
                </a:solidFill>
              </a:rPr>
              <a:t> - Заповедта </a:t>
            </a:r>
            <a:r>
              <a:rPr lang="bg-BG" sz="2200" i="1" dirty="0">
                <a:solidFill>
                  <a:schemeClr val="bg2">
                    <a:lumMod val="10000"/>
                  </a:schemeClr>
                </a:solidFill>
              </a:rPr>
              <a:t>на министъра на земеделието, храните и горите с която се преработва планът за земеразделяне и одобрената карта на съществуващите или възстановими на терена стари реални граници на земеделски </a:t>
            </a:r>
            <a:r>
              <a:rPr lang="bg-BG" sz="2200" i="1" dirty="0" smtClean="0">
                <a:solidFill>
                  <a:schemeClr val="bg2">
                    <a:lumMod val="10000"/>
                  </a:schemeClr>
                </a:solidFill>
              </a:rPr>
              <a:t>земи;</a:t>
            </a:r>
            <a:endParaRPr lang="bg-BG" sz="2200" i="1" dirty="0">
              <a:solidFill>
                <a:schemeClr val="bg2">
                  <a:lumMod val="10000"/>
                </a:schemeClr>
              </a:solidFill>
            </a:endParaRPr>
          </a:p>
          <a:p>
            <a:pPr marL="228600" lvl="1" indent="0" algn="just">
              <a:buNone/>
            </a:pPr>
            <a:r>
              <a:rPr lang="bg-BG" sz="2200" i="1" dirty="0" smtClean="0">
                <a:solidFill>
                  <a:schemeClr val="bg2">
                    <a:lumMod val="10000"/>
                  </a:schemeClr>
                </a:solidFill>
              </a:rPr>
              <a:t> - Заповедта </a:t>
            </a:r>
            <a:r>
              <a:rPr lang="bg-BG" sz="2200" i="1" dirty="0">
                <a:solidFill>
                  <a:schemeClr val="bg2">
                    <a:lumMod val="10000"/>
                  </a:schemeClr>
                </a:solidFill>
              </a:rPr>
              <a:t>за разпределение на масивите за ползване на земеделски </a:t>
            </a:r>
            <a:r>
              <a:rPr lang="bg-BG" sz="2200" i="1" dirty="0" smtClean="0">
                <a:solidFill>
                  <a:schemeClr val="bg2">
                    <a:lumMod val="10000"/>
                  </a:schemeClr>
                </a:solidFill>
              </a:rPr>
              <a:t>земи;</a:t>
            </a:r>
            <a:endParaRPr lang="bg-BG" sz="2200" i="1" dirty="0">
              <a:solidFill>
                <a:schemeClr val="bg2">
                  <a:lumMod val="10000"/>
                </a:schemeClr>
              </a:solidFill>
            </a:endParaRPr>
          </a:p>
          <a:p>
            <a:pPr marL="228600" lvl="1" indent="0" algn="just">
              <a:buNone/>
            </a:pPr>
            <a:r>
              <a:rPr lang="bg-BG" sz="2200" i="1" dirty="0" smtClean="0">
                <a:solidFill>
                  <a:schemeClr val="bg2">
                    <a:lumMod val="10000"/>
                  </a:schemeClr>
                </a:solidFill>
              </a:rPr>
              <a:t> - Протоколът</a:t>
            </a:r>
            <a:r>
              <a:rPr lang="bg-BG" sz="2200" i="1" dirty="0">
                <a:solidFill>
                  <a:schemeClr val="bg2">
                    <a:lumMod val="10000"/>
                  </a:schemeClr>
                </a:solidFill>
              </a:rPr>
              <a:t>, на комисията за разпределение между правоимащите лица да ползват под наем без търг пасища, мери и </a:t>
            </a:r>
            <a:r>
              <a:rPr lang="bg-BG" sz="2200" i="1" dirty="0" smtClean="0">
                <a:solidFill>
                  <a:schemeClr val="bg2">
                    <a:lumMod val="10000"/>
                  </a:schemeClr>
                </a:solidFill>
              </a:rPr>
              <a:t>ливади;</a:t>
            </a:r>
            <a:endParaRPr lang="ru-RU" sz="2200" i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  <p:pic>
        <p:nvPicPr>
          <p:cNvPr id="2050" name="Picture 2" descr="Файл:Information green.svg – Уикипедия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799" y="2167573"/>
            <a:ext cx="1069975" cy="106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6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10547" y="71120"/>
            <a:ext cx="10515600" cy="5770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endParaRPr lang="en-US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ctr">
              <a:buNone/>
            </a:pPr>
            <a:endParaRPr lang="bg-BG" sz="24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  <p:sp>
        <p:nvSpPr>
          <p:cNvPr id="6" name="Rectangle 5"/>
          <p:cNvSpPr/>
          <p:nvPr/>
        </p:nvSpPr>
        <p:spPr>
          <a:xfrm>
            <a:off x="318977" y="1429071"/>
            <a:ext cx="11493795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ОТГОВОРНОСТИ НА КМЕТСКИТЕ НАМЕСТНИЦИ ПО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ЗСПЗЗ</a:t>
            </a:r>
          </a:p>
          <a:p>
            <a:pPr algn="ctr"/>
            <a:endParaRPr lang="ru-RU" sz="2400" b="1" dirty="0">
              <a:solidFill>
                <a:schemeClr val="bg2">
                  <a:lumMod val="10000"/>
                </a:schemeClr>
              </a:solidFill>
            </a:endParaRPr>
          </a:p>
          <a:p>
            <a:pPr algn="just"/>
            <a:r>
              <a:rPr lang="bg-BG" sz="2200" dirty="0">
                <a:solidFill>
                  <a:schemeClr val="bg2">
                    <a:lumMod val="10000"/>
                  </a:schemeClr>
                </a:solidFill>
              </a:rPr>
              <a:t>Участие във формирането на масиви </a:t>
            </a:r>
            <a:r>
              <a:rPr lang="bg-BG" sz="2200" dirty="0" smtClean="0">
                <a:solidFill>
                  <a:schemeClr val="bg2">
                    <a:lumMod val="10000"/>
                  </a:schemeClr>
                </a:solidFill>
              </a:rPr>
              <a:t>за </a:t>
            </a:r>
            <a:r>
              <a:rPr lang="bg-BG" sz="2200" dirty="0" err="1" smtClean="0">
                <a:solidFill>
                  <a:schemeClr val="bg2">
                    <a:lumMod val="10000"/>
                  </a:schemeClr>
                </a:solidFill>
              </a:rPr>
              <a:t>ползване.Кметските</a:t>
            </a:r>
            <a:r>
              <a:rPr lang="bg-BG" sz="2200" dirty="0" smtClean="0">
                <a:solidFill>
                  <a:schemeClr val="bg2">
                    <a:lumMod val="10000"/>
                  </a:schemeClr>
                </a:solidFill>
              </a:rPr>
              <a:t> наместници са част от комисията, която ръководи процеса, и се явява помощен орган за законосъобразното сключване на доброволно споразумение, а от друга - има основна роля при изготвяне на служебно разпределение. </a:t>
            </a:r>
            <a:r>
              <a:rPr lang="bg-BG" sz="2200" b="1" dirty="0" smtClean="0">
                <a:solidFill>
                  <a:schemeClr val="bg2">
                    <a:lumMod val="10000"/>
                  </a:schemeClr>
                </a:solidFill>
              </a:rPr>
              <a:t>Задачите на комисията са:</a:t>
            </a:r>
          </a:p>
          <a:p>
            <a:r>
              <a:rPr lang="bg-BG" sz="2200" dirty="0" smtClean="0">
                <a:solidFill>
                  <a:schemeClr val="bg2">
                    <a:lumMod val="10000"/>
                  </a:schemeClr>
                </a:solidFill>
              </a:rPr>
              <a:t>	1. ръководи сключването на споразумение за ползването на масивите;</a:t>
            </a:r>
          </a:p>
          <a:p>
            <a:r>
              <a:rPr lang="bg-BG" sz="2200" dirty="0" smtClean="0">
                <a:solidFill>
                  <a:schemeClr val="bg2">
                    <a:lumMod val="10000"/>
                  </a:schemeClr>
                </a:solidFill>
              </a:rPr>
              <a:t>	2. съставя проект за служебно разпределение на ползването на земите по масиви;</a:t>
            </a:r>
          </a:p>
          <a:p>
            <a:r>
              <a:rPr lang="bg-BG" sz="2200" dirty="0" smtClean="0">
                <a:solidFill>
                  <a:schemeClr val="bg2">
                    <a:lumMod val="10000"/>
                  </a:schemeClr>
                </a:solidFill>
              </a:rPr>
              <a:t>	3. може да извършва служебно справки и проверки, включително на място, във връзка с изпълнението на функциите по т. 1 и 2.</a:t>
            </a:r>
          </a:p>
          <a:p>
            <a:pPr algn="just"/>
            <a:r>
              <a:rPr lang="ru-RU" sz="2200" dirty="0" smtClean="0">
                <a:solidFill>
                  <a:schemeClr val="bg2">
                    <a:lumMod val="10000"/>
                  </a:schemeClr>
                </a:solidFill>
              </a:rPr>
              <a:t>	</a:t>
            </a:r>
            <a:r>
              <a:rPr lang="ru-RU" sz="2200" i="1" dirty="0" err="1" smtClean="0">
                <a:solidFill>
                  <a:schemeClr val="bg2">
                    <a:lumMod val="10000"/>
                  </a:schemeClr>
                </a:solidFill>
              </a:rPr>
              <a:t>Завършва</a:t>
            </a:r>
            <a:r>
              <a:rPr lang="ru-RU" sz="2200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200" i="1" dirty="0" err="1" smtClean="0">
                <a:solidFill>
                  <a:schemeClr val="bg2">
                    <a:lumMod val="10000"/>
                  </a:schemeClr>
                </a:solidFill>
              </a:rPr>
              <a:t>своята</a:t>
            </a:r>
            <a:r>
              <a:rPr lang="ru-RU" sz="2200" i="1" dirty="0" smtClean="0">
                <a:solidFill>
                  <a:schemeClr val="bg2">
                    <a:lumMod val="10000"/>
                  </a:schemeClr>
                </a:solidFill>
              </a:rPr>
              <a:t> работа с доклад.</a:t>
            </a:r>
            <a:endParaRPr lang="bg-BG" sz="2200" i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82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90228" y="1198171"/>
            <a:ext cx="10515600" cy="5770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ОТГОВОРНОСТИ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НА КМЕТСКИТЕ НАМЕСТНИЦИ ПО ЗООС</a:t>
            </a:r>
            <a:endParaRPr lang="bg-BG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just"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- Регистриране на кладенци – приемат заявления за регистриране на кладенци за   задоволяване на собствени потребности на хората и ги администрират до компетентния орган - </a:t>
            </a:r>
            <a:r>
              <a:rPr lang="bg-BG" dirty="0" err="1" smtClean="0">
                <a:solidFill>
                  <a:schemeClr val="bg2">
                    <a:lumMod val="10000"/>
                  </a:schemeClr>
                </a:solidFill>
              </a:rPr>
              <a:t>Басейнова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дирекция.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-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Помощни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спомагателни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по отношение на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компетентните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>
                <a:solidFill>
                  <a:schemeClr val="bg2">
                    <a:lumMod val="10000"/>
                  </a:schemeClr>
                </a:solidFill>
              </a:rPr>
              <a:t>органи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</a:rPr>
              <a:t> по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ЗООС –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Министърът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 околната среда и водите;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Изпълнителният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директор на Изпълнителната агенция по околна среда;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Директорите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 регионалните инспекции по околната среда и водите (РИОСВ);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Директорите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 басейновите дирекции;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Директорите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 дирекциите на националните паркове;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Кметовете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 общините, а в градовете с районно деление - и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Кметовете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на районите; </a:t>
            </a: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Областните </a:t>
            </a:r>
            <a:r>
              <a:rPr lang="bg-BG" dirty="0">
                <a:solidFill>
                  <a:schemeClr val="bg2">
                    <a:lumMod val="10000"/>
                  </a:schemeClr>
                </a:solidFill>
              </a:rPr>
              <a:t>управители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9688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90228" y="1015071"/>
            <a:ext cx="10788628" cy="5770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ОТГОВОРНОСТИ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</a:rPr>
              <a:t>НА КМЕТСКИТЕ НАМЕСТНИЦИ ПО </a:t>
            </a:r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</a:rPr>
              <a:t>ЗООС</a:t>
            </a:r>
          </a:p>
          <a:p>
            <a:pPr marL="0" indent="0" algn="ctr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ЗООС регламентира задължения на кметовете на общини и възможност да възлагат изпълнението им на кметове на кметства и райони.</a:t>
            </a:r>
          </a:p>
          <a:p>
            <a:pPr marL="0" indent="0" algn="just">
              <a:buNone/>
            </a:pPr>
            <a:r>
              <a:rPr lang="bg-BG" b="1" dirty="0" smtClean="0">
                <a:solidFill>
                  <a:schemeClr val="bg2">
                    <a:lumMod val="10000"/>
                  </a:schemeClr>
                </a:solidFill>
              </a:rPr>
              <a:t>Кметските наместници могат ефективно да подпомагат Кмета на общината като: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     • </a:t>
            </a: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информират </a:t>
            </a:r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населението за състоянието на околната среда съгласно изискванията на закона;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     • </a:t>
            </a: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организират </a:t>
            </a:r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и контролират чистотата, поддържането, опазването и разширяването на селищните зелени системи в населените </a:t>
            </a: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места;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bg-BG" dirty="0" smtClean="0">
                <a:solidFill>
                  <a:schemeClr val="bg2">
                    <a:lumMod val="10000"/>
                  </a:schemeClr>
                </a:solidFill>
              </a:rPr>
              <a:t>      •  </a:t>
            </a:r>
            <a:r>
              <a:rPr lang="bg-BG" i="1" dirty="0" smtClean="0">
                <a:solidFill>
                  <a:schemeClr val="bg2">
                    <a:lumMod val="10000"/>
                  </a:schemeClr>
                </a:solidFill>
              </a:rPr>
              <a:t>определят </a:t>
            </a:r>
            <a:r>
              <a:rPr lang="bg-BG" i="1" dirty="0">
                <a:solidFill>
                  <a:schemeClr val="bg2">
                    <a:lumMod val="10000"/>
                  </a:schemeClr>
                </a:solidFill>
              </a:rPr>
              <a:t>и оповестяват публично лицата, отговорни за поддържането на чистотата на улиците, тротоарите и други места за обществено ползване на територията на населените места, и контролират изпълнението на техните задължения.</a:t>
            </a:r>
          </a:p>
          <a:p>
            <a:pPr marL="342900" indent="-342900" algn="just">
              <a:buFontTx/>
              <a:buChar char="-"/>
            </a:pPr>
            <a:endParaRPr lang="bg-BG" i="1" dirty="0" smtClean="0">
              <a:solidFill>
                <a:schemeClr val="bg2">
                  <a:lumMod val="10000"/>
                </a:schemeClr>
              </a:solidFill>
            </a:endParaRPr>
          </a:p>
          <a:p>
            <a:pPr marL="342900" indent="-342900" algn="just">
              <a:buFontTx/>
              <a:buChar char="-"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bg-BG" sz="1200" i="1" dirty="0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bg-BG" sz="1200" i="1" dirty="0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3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946009" y="556570"/>
            <a:ext cx="9901036" cy="872501"/>
            <a:chOff x="925689" y="903594"/>
            <a:chExt cx="9901036" cy="872501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5689" y="904789"/>
              <a:ext cx="2074486" cy="828527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121422" y="948095"/>
              <a:ext cx="1705303" cy="8280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386470" y="903594"/>
              <a:ext cx="1323114" cy="82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655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3238</TotalTime>
  <Words>3323</Words>
  <Application>Microsoft Office PowerPoint</Application>
  <PresentationFormat>Widescreen</PresentationFormat>
  <Paragraphs>205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Corbel</vt:lpstr>
      <vt:lpstr>Times New Roman</vt:lpstr>
      <vt:lpstr>База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DANY</cp:lastModifiedBy>
  <cp:revision>150</cp:revision>
  <cp:lastPrinted>2021-05-23T13:03:34Z</cp:lastPrinted>
  <dcterms:created xsi:type="dcterms:W3CDTF">2020-11-16T15:48:02Z</dcterms:created>
  <dcterms:modified xsi:type="dcterms:W3CDTF">2021-10-19T11:59:06Z</dcterms:modified>
</cp:coreProperties>
</file>