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9"/>
  </p:notesMasterIdLst>
  <p:sldIdLst>
    <p:sldId id="258" r:id="rId2"/>
    <p:sldId id="259" r:id="rId3"/>
    <p:sldId id="260" r:id="rId4"/>
    <p:sldId id="261"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7" r:id="rId18"/>
    <p:sldId id="278" r:id="rId19"/>
    <p:sldId id="279" r:id="rId20"/>
    <p:sldId id="280" r:id="rId21"/>
    <p:sldId id="281" r:id="rId22"/>
    <p:sldId id="282" r:id="rId23"/>
    <p:sldId id="283" r:id="rId24"/>
    <p:sldId id="284" r:id="rId25"/>
    <p:sldId id="285" r:id="rId26"/>
    <p:sldId id="286" r:id="rId27"/>
    <p:sldId id="287" r:id="rId28"/>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738" autoAdjust="0"/>
  </p:normalViewPr>
  <p:slideViewPr>
    <p:cSldViewPr snapToGrid="0" showGuides="1">
      <p:cViewPr varScale="1">
        <p:scale>
          <a:sx n="86" d="100"/>
          <a:sy n="86" d="100"/>
        </p:scale>
        <p:origin x="151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5ED917-0390-416C-89AD-2860D7E03994}" type="datetimeFigureOut">
              <a:rPr lang="bg-BG" smtClean="0"/>
              <a:t>19.10.2021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F27F0F-8907-421C-9359-4F3253B7B011}" type="slidenum">
              <a:rPr lang="bg-BG" smtClean="0"/>
              <a:t>‹#›</a:t>
            </a:fld>
            <a:endParaRPr lang="bg-BG"/>
          </a:p>
        </p:txBody>
      </p:sp>
    </p:spTree>
    <p:extLst>
      <p:ext uri="{BB962C8B-B14F-4D97-AF65-F5344CB8AC3E}">
        <p14:creationId xmlns:p14="http://schemas.microsoft.com/office/powerpoint/2010/main" val="4276409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r>
              <a:rPr lang="bg-BG" dirty="0" smtClean="0">
                <a:solidFill>
                  <a:schemeClr val="bg2">
                    <a:lumMod val="10000"/>
                  </a:schemeClr>
                </a:solidFill>
              </a:rPr>
              <a:t>Съгласно Закона за ветеринарномедицинската дейност</a:t>
            </a:r>
            <a:r>
              <a:rPr lang="bg-BG" b="1" dirty="0" smtClean="0">
                <a:solidFill>
                  <a:schemeClr val="bg2">
                    <a:lumMod val="10000"/>
                  </a:schemeClr>
                </a:solidFill>
              </a:rPr>
              <a:t>/чл.126</a:t>
            </a:r>
            <a:r>
              <a:rPr lang="bg-BG" dirty="0" smtClean="0">
                <a:solidFill>
                  <a:schemeClr val="bg2">
                    <a:lumMod val="10000"/>
                  </a:schemeClr>
                </a:solidFill>
              </a:rPr>
              <a:t>/ - </a:t>
            </a:r>
            <a:r>
              <a:rPr lang="x-none" dirty="0" smtClean="0">
                <a:solidFill>
                  <a:schemeClr val="bg2">
                    <a:lumMod val="10000"/>
                  </a:schemeClr>
                </a:solidFill>
              </a:rPr>
              <a:t>При поява на заразна болест изпълнителният директор на БАБХ издава заповед, с която определя мерките за ограничаване и ликвидиране на болестта. </a:t>
            </a:r>
            <a:r>
              <a:rPr lang="x-none" sz="1600" b="1" dirty="0" smtClean="0">
                <a:solidFill>
                  <a:schemeClr val="bg2">
                    <a:lumMod val="10000"/>
                  </a:schemeClr>
                </a:solidFill>
              </a:rPr>
              <a:t>При особено опасни заразни болести, </a:t>
            </a:r>
            <a:r>
              <a:rPr lang="x-none" sz="1600" dirty="0" smtClean="0">
                <a:solidFill>
                  <a:schemeClr val="bg2">
                    <a:lumMod val="10000"/>
                  </a:schemeClr>
                </a:solidFill>
              </a:rPr>
              <a:t>чието разпространение може да причини значителни икономически загуби, </a:t>
            </a:r>
            <a:r>
              <a:rPr lang="bg-BG" sz="1600" dirty="0" smtClean="0">
                <a:solidFill>
                  <a:schemeClr val="bg2">
                    <a:lumMod val="10000"/>
                  </a:schemeClr>
                </a:solidFill>
              </a:rPr>
              <a:t>определените </a:t>
            </a:r>
            <a:r>
              <a:rPr lang="x-none" sz="1600" dirty="0" smtClean="0">
                <a:solidFill>
                  <a:schemeClr val="bg2">
                    <a:lumMod val="10000"/>
                  </a:schemeClr>
                </a:solidFill>
              </a:rPr>
              <a:t>мерки се въвеждат на част от територията или на цялата територия на страната по предложение на изпълнителния директор на БАБХ със заповед на министъра на земеделието, храните и горите, съгласувана с министъра на вътрешните работи. </a:t>
            </a:r>
            <a:endParaRPr lang="bg-BG" sz="1600" dirty="0" smtClean="0">
              <a:solidFill>
                <a:schemeClr val="bg2">
                  <a:lumMod val="10000"/>
                </a:schemeClr>
              </a:solidFill>
            </a:endParaRPr>
          </a:p>
          <a:p>
            <a:pPr marL="0" indent="0" algn="just">
              <a:buNone/>
            </a:pPr>
            <a:r>
              <a:rPr lang="x-none" sz="1600" dirty="0" smtClean="0">
                <a:solidFill>
                  <a:schemeClr val="bg2">
                    <a:lumMod val="10000"/>
                  </a:schemeClr>
                </a:solidFill>
              </a:rPr>
              <a:t>При възникване на болести, при които няма опасност от бързо и масово разпространение и причиняване на значителни икономически загуби, заповедта </a:t>
            </a:r>
            <a:r>
              <a:rPr lang="bg-BG" sz="1600" dirty="0" smtClean="0">
                <a:solidFill>
                  <a:schemeClr val="bg2">
                    <a:lumMod val="10000"/>
                  </a:schemeClr>
                </a:solidFill>
              </a:rPr>
              <a:t>се </a:t>
            </a:r>
            <a:r>
              <a:rPr lang="x-none" sz="1600" dirty="0" smtClean="0">
                <a:solidFill>
                  <a:schemeClr val="bg2">
                    <a:lumMod val="10000"/>
                  </a:schemeClr>
                </a:solidFill>
              </a:rPr>
              <a:t>издава от директора на съответната ОДБХ.</a:t>
            </a:r>
            <a:r>
              <a:rPr lang="bg-BG" sz="1600" dirty="0" smtClean="0">
                <a:solidFill>
                  <a:schemeClr val="bg2">
                    <a:lumMod val="10000"/>
                  </a:schemeClr>
                </a:solidFill>
              </a:rPr>
              <a:t> Мерките се прилагат до като отпадне необходимостта от тяхното прилагане, което става отново със заповед на съответния компетентен орган.</a:t>
            </a:r>
          </a:p>
          <a:p>
            <a:pPr marL="0" indent="0" algn="just">
              <a:buNone/>
            </a:pPr>
            <a:endParaRPr lang="en-US" sz="1600" dirty="0" smtClean="0">
              <a:solidFill>
                <a:schemeClr val="bg2">
                  <a:lumMod val="10000"/>
                </a:schemeClr>
              </a:solidFill>
            </a:endParaRPr>
          </a:p>
        </p:txBody>
      </p:sp>
      <p:sp>
        <p:nvSpPr>
          <p:cNvPr id="4" name="Slide Number Placeholder 3"/>
          <p:cNvSpPr>
            <a:spLocks noGrp="1"/>
          </p:cNvSpPr>
          <p:nvPr>
            <p:ph type="sldNum" sz="quarter" idx="10"/>
          </p:nvPr>
        </p:nvSpPr>
        <p:spPr/>
        <p:txBody>
          <a:bodyPr/>
          <a:lstStyle/>
          <a:p>
            <a:fld id="{D8F27F0F-8907-421C-9359-4F3253B7B011}" type="slidenum">
              <a:rPr lang="bg-BG" smtClean="0"/>
              <a:t>4</a:t>
            </a:fld>
            <a:endParaRPr lang="bg-BG"/>
          </a:p>
        </p:txBody>
      </p:sp>
    </p:spTree>
    <p:extLst>
      <p:ext uri="{BB962C8B-B14F-4D97-AF65-F5344CB8AC3E}">
        <p14:creationId xmlns:p14="http://schemas.microsoft.com/office/powerpoint/2010/main" val="4091926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200" b="1" kern="1200" dirty="0" smtClean="0">
                <a:solidFill>
                  <a:schemeClr val="tx1"/>
                </a:solidFill>
                <a:effectLst/>
                <a:latin typeface="+mn-lt"/>
                <a:ea typeface="+mn-ea"/>
                <a:cs typeface="+mn-cs"/>
              </a:rPr>
              <a:t>Чл. 174.</a:t>
            </a:r>
            <a:r>
              <a:rPr lang="x-none" sz="1200" kern="1200" dirty="0" smtClean="0">
                <a:solidFill>
                  <a:schemeClr val="tx1"/>
                </a:solidFill>
                <a:effectLst/>
                <a:latin typeface="+mn-lt"/>
                <a:ea typeface="+mn-ea"/>
                <a:cs typeface="+mn-cs"/>
              </a:rPr>
              <a:t> (1) Собствениците на кучета, навършили 6-седмична възраст, ги представят на регистриран ветеринарен лекар, който упражнява ветеринарномедицинска практика във ветеринарномедицинско заведение за:</a:t>
            </a:r>
            <a:endParaRPr lang="bg-BG" sz="1200" kern="1200" dirty="0" smtClean="0">
              <a:solidFill>
                <a:schemeClr val="tx1"/>
              </a:solidFill>
              <a:effectLst/>
              <a:latin typeface="+mn-lt"/>
              <a:ea typeface="+mn-ea"/>
              <a:cs typeface="+mn-cs"/>
            </a:endParaRPr>
          </a:p>
          <a:p>
            <a:r>
              <a:rPr lang="x-none" sz="1200" kern="1200" dirty="0" smtClean="0">
                <a:solidFill>
                  <a:schemeClr val="tx1"/>
                </a:solidFill>
                <a:effectLst/>
                <a:latin typeface="+mn-lt"/>
                <a:ea typeface="+mn-ea"/>
                <a:cs typeface="+mn-cs"/>
              </a:rPr>
              <a:t> 1. официална идентификация чрез поставяне на инжектируем транспондер и издаване на идентификационен документ (паспорт), отговарящи на изискванията на наредбата по чл. 51, ал. 5;</a:t>
            </a:r>
            <a:endParaRPr lang="bg-BG" sz="1200" kern="1200" dirty="0" smtClean="0">
              <a:solidFill>
                <a:schemeClr val="tx1"/>
              </a:solidFill>
              <a:effectLst/>
              <a:latin typeface="+mn-lt"/>
              <a:ea typeface="+mn-ea"/>
              <a:cs typeface="+mn-cs"/>
            </a:endParaRPr>
          </a:p>
          <a:p>
            <a:r>
              <a:rPr lang="x-none" sz="1200" kern="1200" dirty="0" smtClean="0">
                <a:solidFill>
                  <a:schemeClr val="tx1"/>
                </a:solidFill>
                <a:effectLst/>
                <a:latin typeface="+mn-lt"/>
                <a:ea typeface="+mn-ea"/>
                <a:cs typeface="+mn-cs"/>
              </a:rPr>
              <a:t> 2. обезпаразитяване и ваксинация срещу болести по кучетата, различни от болестта бяс.</a:t>
            </a:r>
            <a:endParaRPr lang="bg-BG" sz="1200" kern="1200" dirty="0" smtClean="0">
              <a:solidFill>
                <a:schemeClr val="tx1"/>
              </a:solidFill>
              <a:effectLst/>
              <a:latin typeface="+mn-lt"/>
              <a:ea typeface="+mn-ea"/>
              <a:cs typeface="+mn-cs"/>
            </a:endParaRPr>
          </a:p>
          <a:p>
            <a:r>
              <a:rPr lang="x-none" sz="1200" kern="1200" dirty="0" smtClean="0">
                <a:solidFill>
                  <a:schemeClr val="tx1"/>
                </a:solidFill>
                <a:effectLst/>
                <a:latin typeface="+mn-lt"/>
                <a:ea typeface="+mn-ea"/>
                <a:cs typeface="+mn-cs"/>
              </a:rPr>
              <a:t> (2) Собствениците на кучета, навършили 12-седмична, но не повече от 6-месечна възраст, ги представят на ветеринарния лекар по ал. 1 за първоначално поставяне на ваксина срещу болестта бяс. Всяка следваща ваксинация срещу болестта бяс се извършва 12 месеца след предходната.</a:t>
            </a:r>
            <a:endParaRPr lang="bg-BG" sz="1200" kern="1200" dirty="0" smtClean="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22</a:t>
            </a:fld>
            <a:endParaRPr lang="bg-BG"/>
          </a:p>
        </p:txBody>
      </p:sp>
    </p:spTree>
    <p:extLst>
      <p:ext uri="{BB962C8B-B14F-4D97-AF65-F5344CB8AC3E}">
        <p14:creationId xmlns:p14="http://schemas.microsoft.com/office/powerpoint/2010/main" val="2205310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Съгласно ч</a:t>
            </a:r>
            <a:r>
              <a:rPr lang="x-none" b="1" dirty="0" smtClean="0">
                <a:solidFill>
                  <a:schemeClr val="bg2">
                    <a:lumMod val="10000"/>
                  </a:schemeClr>
                </a:solidFill>
              </a:rPr>
              <a:t>л. 175,ал.1</a:t>
            </a:r>
            <a:r>
              <a:rPr lang="x-none" i="1" dirty="0" smtClean="0">
                <a:solidFill>
                  <a:schemeClr val="bg2">
                    <a:lumMod val="10000"/>
                  </a:schemeClr>
                </a:solidFill>
              </a:rPr>
              <a:t> </a:t>
            </a:r>
            <a:r>
              <a:rPr lang="bg-BG" i="1" dirty="0" smtClean="0">
                <a:solidFill>
                  <a:schemeClr val="bg2">
                    <a:lumMod val="10000"/>
                  </a:schemeClr>
                </a:solidFill>
              </a:rPr>
              <a:t>–заплащане на такса куче</a:t>
            </a:r>
          </a:p>
          <a:p>
            <a:r>
              <a:rPr lang="bg-BG" b="1" dirty="0" smtClean="0">
                <a:solidFill>
                  <a:schemeClr val="bg2">
                    <a:lumMod val="10000"/>
                  </a:schemeClr>
                </a:solidFill>
              </a:rPr>
              <a:t>Чл.175, ал.2</a:t>
            </a:r>
            <a:r>
              <a:rPr lang="bg-BG" dirty="0" smtClean="0">
                <a:solidFill>
                  <a:schemeClr val="bg2">
                    <a:lumMod val="10000"/>
                  </a:schemeClr>
                </a:solidFill>
              </a:rPr>
              <a:t> – </a:t>
            </a:r>
            <a:r>
              <a:rPr lang="bg-BG" i="1" dirty="0" err="1" smtClean="0">
                <a:solidFill>
                  <a:schemeClr val="bg2">
                    <a:lumMod val="10000"/>
                  </a:schemeClr>
                </a:solidFill>
              </a:rPr>
              <a:t>освобаждаване</a:t>
            </a:r>
            <a:r>
              <a:rPr lang="bg-BG" i="1" dirty="0" smtClean="0">
                <a:solidFill>
                  <a:schemeClr val="bg2">
                    <a:lumMod val="10000"/>
                  </a:schemeClr>
                </a:solidFill>
              </a:rPr>
              <a:t> от такса</a:t>
            </a:r>
            <a:endParaRPr lang="bg-BG" i="1" dirty="0"/>
          </a:p>
        </p:txBody>
      </p:sp>
      <p:sp>
        <p:nvSpPr>
          <p:cNvPr id="4" name="Slide Number Placeholder 3"/>
          <p:cNvSpPr>
            <a:spLocks noGrp="1"/>
          </p:cNvSpPr>
          <p:nvPr>
            <p:ph type="sldNum" sz="quarter" idx="10"/>
          </p:nvPr>
        </p:nvSpPr>
        <p:spPr/>
        <p:txBody>
          <a:bodyPr/>
          <a:lstStyle/>
          <a:p>
            <a:fld id="{D8F27F0F-8907-421C-9359-4F3253B7B011}" type="slidenum">
              <a:rPr lang="bg-BG" smtClean="0"/>
              <a:t>24</a:t>
            </a:fld>
            <a:endParaRPr lang="bg-BG"/>
          </a:p>
        </p:txBody>
      </p:sp>
    </p:spTree>
    <p:extLst>
      <p:ext uri="{BB962C8B-B14F-4D97-AF65-F5344CB8AC3E}">
        <p14:creationId xmlns:p14="http://schemas.microsoft.com/office/powerpoint/2010/main" val="3926890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b="1" kern="1200" dirty="0" smtClean="0">
                <a:solidFill>
                  <a:schemeClr val="tx1"/>
                </a:solidFill>
                <a:effectLst/>
                <a:latin typeface="+mn-lt"/>
                <a:ea typeface="+mn-ea"/>
                <a:cs typeface="+mn-cs"/>
              </a:rPr>
              <a:t>В заключение: </a:t>
            </a:r>
            <a:r>
              <a:rPr lang="bg-BG" sz="1200" i="1" kern="1200" dirty="0" smtClean="0">
                <a:solidFill>
                  <a:schemeClr val="tx1"/>
                </a:solidFill>
                <a:effectLst/>
                <a:latin typeface="+mn-lt"/>
                <a:ea typeface="+mn-ea"/>
                <a:cs typeface="+mn-cs"/>
              </a:rPr>
              <a:t>С последните промени в Закона за ветеринарномедицинската дейност от 14.02.2020 г. на кметските наместници са вменени много и разнородни отговорности и задължения. За тяхното ефективно изпълнението, предвид и техния характер, кметските наместници следва да бъдат подпомагани от общинските администрации и от общинските инспекторати в частта за прилагане на контролните им функции.</a:t>
            </a:r>
            <a:endParaRPr lang="bg-BG" sz="1200" kern="1200" dirty="0" smtClean="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26</a:t>
            </a:fld>
            <a:endParaRPr lang="bg-BG"/>
          </a:p>
        </p:txBody>
      </p:sp>
    </p:spTree>
    <p:extLst>
      <p:ext uri="{BB962C8B-B14F-4D97-AF65-F5344CB8AC3E}">
        <p14:creationId xmlns:p14="http://schemas.microsoft.com/office/powerpoint/2010/main" val="124232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i="1" dirty="0" smtClean="0">
                <a:solidFill>
                  <a:schemeClr val="bg2">
                    <a:lumMod val="10000"/>
                  </a:schemeClr>
                </a:solidFill>
              </a:rPr>
              <a:t>Съгласно чл.128 - </a:t>
            </a:r>
            <a:r>
              <a:rPr lang="x-none" dirty="0" smtClean="0">
                <a:solidFill>
                  <a:schemeClr val="bg2">
                    <a:lumMod val="10000"/>
                  </a:schemeClr>
                </a:solidFill>
              </a:rPr>
              <a:t>Областният управител, съответно кметът на общината, определя със заповед поименния състав на комисията и правилата за работата й.</a:t>
            </a:r>
            <a:r>
              <a:rPr lang="bg-BG" i="1" dirty="0" smtClean="0">
                <a:solidFill>
                  <a:schemeClr val="bg2">
                    <a:lumMod val="10000"/>
                  </a:schemeClr>
                </a:solidFill>
              </a:rPr>
              <a:t> от Закона</a:t>
            </a:r>
            <a:r>
              <a:rPr lang="bg-BG" dirty="0" smtClean="0">
                <a:solidFill>
                  <a:schemeClr val="bg2">
                    <a:lumMod val="10000"/>
                  </a:schemeClr>
                </a:solidFill>
              </a:rPr>
              <a:t> - </a:t>
            </a:r>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5</a:t>
            </a:fld>
            <a:endParaRPr lang="bg-BG"/>
          </a:p>
        </p:txBody>
      </p:sp>
    </p:spTree>
    <p:extLst>
      <p:ext uri="{BB962C8B-B14F-4D97-AF65-F5344CB8AC3E}">
        <p14:creationId xmlns:p14="http://schemas.microsoft.com/office/powerpoint/2010/main" val="2549505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ctr">
              <a:buNone/>
            </a:pPr>
            <a:endParaRPr lang="bg-BG" dirty="0" smtClean="0"/>
          </a:p>
          <a:p>
            <a:pPr marL="0" indent="0" algn="just">
              <a:buNone/>
            </a:pPr>
            <a:r>
              <a:rPr lang="bg-BG" i="1" dirty="0" smtClean="0">
                <a:solidFill>
                  <a:schemeClr val="bg2">
                    <a:lumMod val="10000"/>
                  </a:schemeClr>
                </a:solidFill>
              </a:rPr>
              <a:t>Съгласно чл.133 от Закона</a:t>
            </a:r>
            <a:r>
              <a:rPr lang="bg-BG" dirty="0" smtClean="0">
                <a:solidFill>
                  <a:schemeClr val="bg2">
                    <a:lumMod val="10000"/>
                  </a:schemeClr>
                </a:solidFill>
              </a:rPr>
              <a:t> </a:t>
            </a:r>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6</a:t>
            </a:fld>
            <a:endParaRPr lang="bg-BG"/>
          </a:p>
        </p:txBody>
      </p:sp>
    </p:spTree>
    <p:extLst>
      <p:ext uri="{BB962C8B-B14F-4D97-AF65-F5344CB8AC3E}">
        <p14:creationId xmlns:p14="http://schemas.microsoft.com/office/powerpoint/2010/main" val="1990134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Съгласно чл.133, ал.2 от Закона</a:t>
            </a:r>
          </a:p>
          <a:p>
            <a:r>
              <a:rPr lang="bg-BG" i="1" dirty="0" smtClean="0">
                <a:solidFill>
                  <a:schemeClr val="bg2">
                    <a:lumMod val="10000"/>
                  </a:schemeClr>
                </a:solidFill>
              </a:rPr>
              <a:t>Централния </a:t>
            </a:r>
            <a:r>
              <a:rPr lang="bg-BG" i="1" dirty="0" err="1" smtClean="0">
                <a:solidFill>
                  <a:schemeClr val="bg2">
                    <a:lumMod val="10000"/>
                  </a:schemeClr>
                </a:solidFill>
              </a:rPr>
              <a:t>епизоотичен</a:t>
            </a:r>
            <a:r>
              <a:rPr lang="bg-BG" i="1" dirty="0" smtClean="0">
                <a:solidFill>
                  <a:schemeClr val="bg2">
                    <a:lumMod val="10000"/>
                  </a:schemeClr>
                </a:solidFill>
              </a:rPr>
              <a:t> съвет</a:t>
            </a:r>
            <a:r>
              <a:rPr lang="bg-BG" i="1" baseline="0" dirty="0" smtClean="0">
                <a:solidFill>
                  <a:schemeClr val="bg2">
                    <a:lumMod val="10000"/>
                  </a:schemeClr>
                </a:solidFill>
              </a:rPr>
              <a:t> - </a:t>
            </a:r>
            <a:r>
              <a:rPr lang="bg-BG" i="1" dirty="0" smtClean="0">
                <a:solidFill>
                  <a:schemeClr val="bg2">
                    <a:lumMod val="10000"/>
                  </a:schemeClr>
                </a:solidFill>
              </a:rPr>
              <a:t>това е съвет, който се създава по Решение на Министерски съвет и е създаден за организиране, координиране и финансово осигуряване на мерките за профилактика, ограничаване и ликвидиране на особено опасни заразни болести, чието разпространение може да причини значителни икономически загуби</a:t>
            </a:r>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7</a:t>
            </a:fld>
            <a:endParaRPr lang="bg-BG"/>
          </a:p>
        </p:txBody>
      </p:sp>
    </p:spTree>
    <p:extLst>
      <p:ext uri="{BB962C8B-B14F-4D97-AF65-F5344CB8AC3E}">
        <p14:creationId xmlns:p14="http://schemas.microsoft.com/office/powerpoint/2010/main" val="188393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indent="0" algn="just">
              <a:buNone/>
            </a:pPr>
            <a:r>
              <a:rPr lang="x-none" b="1" dirty="0" smtClean="0">
                <a:solidFill>
                  <a:schemeClr val="bg2">
                    <a:lumMod val="10000"/>
                  </a:schemeClr>
                </a:solidFill>
              </a:rPr>
              <a:t>Чл. 418.</a:t>
            </a:r>
            <a:r>
              <a:rPr lang="x-none" dirty="0" smtClean="0">
                <a:solidFill>
                  <a:schemeClr val="bg2">
                    <a:lumMod val="10000"/>
                  </a:schemeClr>
                </a:solidFill>
              </a:rPr>
              <a:t> Длъжностно лице, което не изпълни задължение по чл. 133, се наказва с глоба от 300 до 500 лв., а при повторно нарушение - от 500 до 800 лв. </a:t>
            </a:r>
            <a:endParaRPr lang="bg-BG" dirty="0" smtClean="0">
              <a:solidFill>
                <a:schemeClr val="bg2">
                  <a:lumMod val="10000"/>
                </a:schemeClr>
              </a:solidFill>
            </a:endParaRPr>
          </a:p>
          <a:p>
            <a:pPr marL="45720" indent="0" algn="just">
              <a:buNone/>
            </a:pPr>
            <a:r>
              <a:rPr lang="x-none" b="1" dirty="0" smtClean="0">
                <a:solidFill>
                  <a:schemeClr val="bg2">
                    <a:lumMod val="10000"/>
                  </a:schemeClr>
                </a:solidFill>
              </a:rPr>
              <a:t>Чл. 472, ал.1 </a:t>
            </a:r>
            <a:r>
              <a:rPr lang="x-none" dirty="0" smtClean="0">
                <a:solidFill>
                  <a:schemeClr val="bg2">
                    <a:lumMod val="10000"/>
                  </a:schemeClr>
                </a:solidFill>
              </a:rPr>
              <a:t>Нарушенията по този закон се установяват с актове, съставени от ветеринарни лекари от БАБХ, </a:t>
            </a:r>
            <a:r>
              <a:rPr lang="bg-BG" b="1" dirty="0" smtClean="0">
                <a:solidFill>
                  <a:schemeClr val="bg2">
                    <a:lumMod val="10000"/>
                  </a:schemeClr>
                </a:solidFill>
              </a:rPr>
              <a:t>ал.2</a:t>
            </a:r>
            <a:r>
              <a:rPr lang="bg-BG" dirty="0" smtClean="0">
                <a:solidFill>
                  <a:schemeClr val="bg2">
                    <a:lumMod val="10000"/>
                  </a:schemeClr>
                </a:solidFill>
              </a:rPr>
              <a:t> -</a:t>
            </a:r>
            <a:r>
              <a:rPr lang="x-none" dirty="0" smtClean="0">
                <a:solidFill>
                  <a:schemeClr val="bg2">
                    <a:lumMod val="10000"/>
                  </a:schemeClr>
                </a:solidFill>
              </a:rPr>
              <a:t> Наказателните постановления за нарушения</a:t>
            </a:r>
            <a:r>
              <a:rPr lang="bg-BG" dirty="0" smtClean="0">
                <a:solidFill>
                  <a:schemeClr val="bg2">
                    <a:lumMod val="10000"/>
                  </a:schemeClr>
                </a:solidFill>
              </a:rPr>
              <a:t>та</a:t>
            </a:r>
            <a:r>
              <a:rPr lang="x-none" dirty="0" smtClean="0">
                <a:solidFill>
                  <a:schemeClr val="bg2">
                    <a:lumMod val="10000"/>
                  </a:schemeClr>
                </a:solidFill>
              </a:rPr>
              <a:t> се издават от директорите на ОДБХ, на чиято територия е извършено нарушението.</a:t>
            </a: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15</a:t>
            </a:fld>
            <a:endParaRPr lang="bg-BG"/>
          </a:p>
        </p:txBody>
      </p:sp>
    </p:spTree>
    <p:extLst>
      <p:ext uri="{BB962C8B-B14F-4D97-AF65-F5344CB8AC3E}">
        <p14:creationId xmlns:p14="http://schemas.microsoft.com/office/powerpoint/2010/main" val="2014120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i="1" dirty="0" smtClean="0">
                <a:solidFill>
                  <a:schemeClr val="bg2">
                    <a:lumMod val="10000"/>
                  </a:schemeClr>
                </a:solidFill>
              </a:rPr>
              <a:t>Съгласно чл.137, ал.11</a:t>
            </a:r>
            <a:r>
              <a:rPr lang="bg-BG" b="1" dirty="0" smtClean="0">
                <a:solidFill>
                  <a:schemeClr val="bg2">
                    <a:lumMod val="10000"/>
                  </a:schemeClr>
                </a:solidFill>
              </a:rPr>
              <a:t> </a:t>
            </a:r>
            <a:r>
              <a:rPr lang="bg-BG" dirty="0" smtClean="0">
                <a:solidFill>
                  <a:schemeClr val="bg2">
                    <a:lumMod val="10000"/>
                  </a:schemeClr>
                </a:solidFill>
              </a:rPr>
              <a:t>от Закона за ветеринарномедицинската дейност:</a:t>
            </a:r>
          </a:p>
          <a:p>
            <a:pPr marL="45720" indent="0" algn="just">
              <a:buNone/>
            </a:pPr>
            <a:r>
              <a:rPr lang="bg-BG" i="1" dirty="0" smtClean="0">
                <a:solidFill>
                  <a:schemeClr val="bg2">
                    <a:lumMod val="10000"/>
                  </a:schemeClr>
                </a:solidFill>
              </a:rPr>
              <a:t>Съгласно Наредба № 44 от 20.04.2006 г. за ветеринарномедицинските изисквания към животновъдните обекти:</a:t>
            </a:r>
            <a:endParaRPr lang="bg-BG" dirty="0" smtClean="0">
              <a:solidFill>
                <a:schemeClr val="bg2">
                  <a:lumMod val="10000"/>
                </a:schemeClr>
              </a:solidFill>
            </a:endParaRPr>
          </a:p>
          <a:p>
            <a:pPr marL="45720" indent="0" algn="just">
              <a:buNone/>
            </a:pPr>
            <a:r>
              <a:rPr lang="bg-BG" b="1" dirty="0" smtClean="0">
                <a:solidFill>
                  <a:schemeClr val="bg2">
                    <a:lumMod val="10000"/>
                  </a:schemeClr>
                </a:solidFill>
              </a:rPr>
              <a:t>Чл. 4а.</a:t>
            </a:r>
            <a:r>
              <a:rPr lang="bg-BG" dirty="0" smtClean="0">
                <a:solidFill>
                  <a:schemeClr val="bg2">
                    <a:lumMod val="10000"/>
                  </a:schemeClr>
                </a:solidFill>
              </a:rPr>
              <a:t> </a:t>
            </a:r>
            <a:r>
              <a:rPr lang="bg-BG" b="1" dirty="0" smtClean="0">
                <a:solidFill>
                  <a:schemeClr val="bg2">
                    <a:lumMod val="10000"/>
                  </a:schemeClr>
                </a:solidFill>
              </a:rPr>
              <a:t>В личните стопанства на физически лица се отглеждат за лични нужди до:</a:t>
            </a:r>
            <a:endParaRPr lang="bg-BG" dirty="0" smtClean="0">
              <a:solidFill>
                <a:schemeClr val="bg2">
                  <a:lumMod val="10000"/>
                </a:schemeClr>
              </a:solidFill>
            </a:endParaRPr>
          </a:p>
          <a:p>
            <a:pPr marL="45720" indent="0" algn="just">
              <a:buNone/>
            </a:pPr>
            <a:r>
              <a:rPr lang="bg-BG" dirty="0" smtClean="0">
                <a:solidFill>
                  <a:schemeClr val="bg2">
                    <a:lumMod val="10000"/>
                  </a:schemeClr>
                </a:solidFill>
              </a:rPr>
              <a:t>1. два броя едри преживни животни (ЕПЖ) и приплодите им до 12-месечна възраст;</a:t>
            </a:r>
          </a:p>
          <a:p>
            <a:pPr marL="45720" indent="0" algn="just">
              <a:buNone/>
            </a:pPr>
            <a:r>
              <a:rPr lang="bg-BG" dirty="0" smtClean="0">
                <a:solidFill>
                  <a:schemeClr val="bg2">
                    <a:lumMod val="10000"/>
                  </a:schemeClr>
                </a:solidFill>
              </a:rPr>
              <a:t>2. десет броя дребни преживни (ДПЖ) с приплодите им до 9-месечна възраст;</a:t>
            </a:r>
          </a:p>
          <a:p>
            <a:pPr marL="45720" indent="0" algn="just">
              <a:buNone/>
            </a:pPr>
            <a:r>
              <a:rPr lang="bg-BG" dirty="0" smtClean="0">
                <a:solidFill>
                  <a:schemeClr val="bg2">
                    <a:lumMod val="10000"/>
                  </a:schemeClr>
                </a:solidFill>
              </a:rPr>
              <a:t>3. три броя прасета за угояване, различни от свине майки и </a:t>
            </a:r>
            <a:r>
              <a:rPr lang="bg-BG" dirty="0" err="1" smtClean="0">
                <a:solidFill>
                  <a:schemeClr val="bg2">
                    <a:lumMod val="10000"/>
                  </a:schemeClr>
                </a:solidFill>
              </a:rPr>
              <a:t>некастрирани</a:t>
            </a:r>
            <a:r>
              <a:rPr lang="bg-BG" dirty="0" smtClean="0">
                <a:solidFill>
                  <a:schemeClr val="bg2">
                    <a:lumMod val="10000"/>
                  </a:schemeClr>
                </a:solidFill>
              </a:rPr>
              <a:t> нерези;</a:t>
            </a:r>
          </a:p>
          <a:p>
            <a:pPr marL="45720" indent="0" algn="just">
              <a:buNone/>
            </a:pPr>
            <a:r>
              <a:rPr lang="bg-BG" dirty="0" smtClean="0">
                <a:solidFill>
                  <a:schemeClr val="bg2">
                    <a:lumMod val="10000"/>
                  </a:schemeClr>
                </a:solidFill>
              </a:rPr>
              <a:t>4. два броя еднокопитни и приплодите им до 12-месечна възраст;</a:t>
            </a:r>
          </a:p>
          <a:p>
            <a:pPr marL="45720" indent="0" algn="just">
              <a:buNone/>
            </a:pPr>
            <a:r>
              <a:rPr lang="bg-BG" dirty="0" smtClean="0">
                <a:solidFill>
                  <a:schemeClr val="bg2">
                    <a:lumMod val="10000"/>
                  </a:schemeClr>
                </a:solidFill>
              </a:rPr>
              <a:t>5. десет възрастни зайци с приплодите им, но не повече от сто броя общо;</a:t>
            </a:r>
          </a:p>
          <a:p>
            <a:pPr marL="45720" indent="0" algn="just">
              <a:buNone/>
            </a:pPr>
            <a:r>
              <a:rPr lang="bg-BG" dirty="0" smtClean="0">
                <a:solidFill>
                  <a:schemeClr val="bg2">
                    <a:lumMod val="10000"/>
                  </a:schemeClr>
                </a:solidFill>
              </a:rPr>
              <a:t>6. петдесет възрастни птици независимо от вида;</a:t>
            </a:r>
          </a:p>
          <a:p>
            <a:pPr marL="45720" indent="0" algn="just">
              <a:buNone/>
            </a:pPr>
            <a:r>
              <a:rPr lang="bg-BG" dirty="0" smtClean="0">
                <a:solidFill>
                  <a:schemeClr val="bg2">
                    <a:lumMod val="10000"/>
                  </a:schemeClr>
                </a:solidFill>
              </a:rPr>
              <a:t>7. сто бройлера или подрастващи птици независимо от вида.</a:t>
            </a:r>
          </a:p>
          <a:p>
            <a:pPr marL="0" indent="0" algn="ctr">
              <a:buNone/>
            </a:pPr>
            <a:endParaRPr lang="en-US" sz="1600" dirty="0" smtClean="0">
              <a:solidFill>
                <a:schemeClr val="accent1">
                  <a:lumMod val="75000"/>
                </a:schemeClr>
              </a:solidFill>
            </a:endParaRPr>
          </a:p>
          <a:p>
            <a:pPr marL="45720" indent="0" algn="just">
              <a:buNone/>
            </a:pP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16</a:t>
            </a:fld>
            <a:endParaRPr lang="bg-BG"/>
          </a:p>
        </p:txBody>
      </p:sp>
    </p:spTree>
    <p:extLst>
      <p:ext uri="{BB962C8B-B14F-4D97-AF65-F5344CB8AC3E}">
        <p14:creationId xmlns:p14="http://schemas.microsoft.com/office/powerpoint/2010/main" val="2104267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solidFill>
                  <a:schemeClr val="bg2">
                    <a:lumMod val="10000"/>
                  </a:schemeClr>
                </a:solidFill>
              </a:rPr>
              <a:t>Отказ от регистрация,</a:t>
            </a:r>
            <a:r>
              <a:rPr lang="bg-BG" baseline="0" dirty="0" smtClean="0">
                <a:solidFill>
                  <a:schemeClr val="bg2">
                    <a:lumMod val="10000"/>
                  </a:schemeClr>
                </a:solidFill>
              </a:rPr>
              <a:t> </a:t>
            </a:r>
            <a:r>
              <a:rPr lang="x-none" dirty="0" smtClean="0">
                <a:solidFill>
                  <a:schemeClr val="bg2">
                    <a:lumMod val="10000"/>
                  </a:schemeClr>
                </a:solidFill>
              </a:rPr>
              <a:t>когато обектът не отговаря на изискванията, определени </a:t>
            </a:r>
            <a:r>
              <a:rPr lang="bg-BG" dirty="0" smtClean="0">
                <a:solidFill>
                  <a:schemeClr val="bg2">
                    <a:lumMod val="10000"/>
                  </a:schemeClr>
                </a:solidFill>
              </a:rPr>
              <a:t>в Наредба № 44 от 20.04.2006 г. за ветеринарномедицинските изисквания към животновъдните обекти</a:t>
            </a:r>
            <a:r>
              <a:rPr lang="x-none" b="1" dirty="0" smtClean="0">
                <a:solidFill>
                  <a:schemeClr val="bg2">
                    <a:lumMod val="10000"/>
                  </a:schemeClr>
                </a:solidFill>
              </a:rPr>
              <a:t>. </a:t>
            </a: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19</a:t>
            </a:fld>
            <a:endParaRPr lang="bg-BG"/>
          </a:p>
        </p:txBody>
      </p:sp>
    </p:spTree>
    <p:extLst>
      <p:ext uri="{BB962C8B-B14F-4D97-AF65-F5344CB8AC3E}">
        <p14:creationId xmlns:p14="http://schemas.microsoft.com/office/powerpoint/2010/main" val="325137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i="1" dirty="0" smtClean="0">
                <a:solidFill>
                  <a:schemeClr val="bg2">
                    <a:lumMod val="10000"/>
                  </a:schemeClr>
                </a:solidFill>
              </a:rPr>
              <a:t>Съгласно ч</a:t>
            </a:r>
            <a:r>
              <a:rPr lang="x-none" i="1" dirty="0" smtClean="0">
                <a:solidFill>
                  <a:schemeClr val="bg2">
                    <a:lumMod val="10000"/>
                  </a:schemeClr>
                </a:solidFill>
              </a:rPr>
              <a:t>л. 137б.</a:t>
            </a:r>
            <a:r>
              <a:rPr lang="bg-BG" i="1" dirty="0" smtClean="0">
                <a:solidFill>
                  <a:schemeClr val="bg2">
                    <a:lumMod val="10000"/>
                  </a:schemeClr>
                </a:solidFill>
              </a:rPr>
              <a:t>, ал.1</a:t>
            </a:r>
            <a:r>
              <a:rPr lang="bg-BG" dirty="0" smtClean="0">
                <a:solidFill>
                  <a:schemeClr val="bg2">
                    <a:lumMod val="10000"/>
                  </a:schemeClr>
                </a:solidFill>
              </a:rPr>
              <a:t> от Закона за ветеринарномедицинската дейност</a:t>
            </a:r>
            <a:endParaRPr lang="bg-BG" sz="1200" kern="1200" dirty="0" smtClean="0">
              <a:solidFill>
                <a:schemeClr val="tx1"/>
              </a:solidFill>
              <a:effectLst/>
              <a:latin typeface="+mn-lt"/>
              <a:ea typeface="+mn-ea"/>
              <a:cs typeface="+mn-cs"/>
            </a:endParaRPr>
          </a:p>
          <a:p>
            <a:r>
              <a:rPr lang="x-none" sz="1200" kern="1200" dirty="0" smtClean="0">
                <a:solidFill>
                  <a:schemeClr val="tx1"/>
                </a:solidFill>
                <a:effectLst/>
                <a:latin typeface="+mn-lt"/>
                <a:ea typeface="+mn-ea"/>
                <a:cs typeface="+mn-cs"/>
              </a:rPr>
              <a:t>Директорът на ОДБХ сключва договори с </a:t>
            </a:r>
            <a:r>
              <a:rPr lang="bg-BG" sz="1200" kern="1200" dirty="0" smtClean="0">
                <a:solidFill>
                  <a:schemeClr val="tx1"/>
                </a:solidFill>
                <a:effectLst/>
                <a:latin typeface="+mn-lt"/>
                <a:ea typeface="+mn-ea"/>
                <a:cs typeface="+mn-cs"/>
              </a:rPr>
              <a:t>така определените </a:t>
            </a:r>
            <a:r>
              <a:rPr lang="x-none" sz="1200" kern="1200" dirty="0" smtClean="0">
                <a:solidFill>
                  <a:schemeClr val="tx1"/>
                </a:solidFill>
                <a:effectLst/>
                <a:latin typeface="+mn-lt"/>
                <a:ea typeface="+mn-ea"/>
                <a:cs typeface="+mn-cs"/>
              </a:rPr>
              <a:t>регистрирани ветеринарни лекари</a:t>
            </a:r>
            <a:r>
              <a:rPr lang="bg-BG" sz="1200" kern="1200" dirty="0" smtClean="0">
                <a:solidFill>
                  <a:schemeClr val="tx1"/>
                </a:solidFill>
                <a:effectLst/>
                <a:latin typeface="+mn-lt"/>
                <a:ea typeface="+mn-ea"/>
                <a:cs typeface="+mn-cs"/>
              </a:rPr>
              <a:t>.</a:t>
            </a:r>
            <a:r>
              <a:rPr lang="x-none" sz="1200" kern="1200" dirty="0" smtClean="0">
                <a:solidFill>
                  <a:schemeClr val="tx1"/>
                </a:solidFill>
                <a:effectLst/>
                <a:latin typeface="+mn-lt"/>
                <a:ea typeface="+mn-ea"/>
                <a:cs typeface="+mn-cs"/>
              </a:rPr>
              <a:t> В договорите се определя и минимален брой посещения на животновъдните обекти</a:t>
            </a:r>
            <a:r>
              <a:rPr lang="bg-BG" sz="1200" kern="1200" dirty="0" smtClean="0">
                <a:solidFill>
                  <a:schemeClr val="tx1"/>
                </a:solidFill>
                <a:effectLst/>
                <a:latin typeface="+mn-lt"/>
                <a:ea typeface="+mn-ea"/>
                <a:cs typeface="+mn-cs"/>
              </a:rPr>
              <a:t> – лични стопанства</a:t>
            </a:r>
            <a:r>
              <a:rPr lang="x-none" sz="1200" kern="1200" dirty="0" smtClean="0">
                <a:solidFill>
                  <a:schemeClr val="tx1"/>
                </a:solidFill>
                <a:effectLst/>
                <a:latin typeface="+mn-lt"/>
                <a:ea typeface="+mn-ea"/>
                <a:cs typeface="+mn-cs"/>
              </a:rPr>
              <a:t>. Собствениците или ползвателите на регистрирани животновъдни обекти – лични стопанства, сключват договори </a:t>
            </a:r>
            <a:r>
              <a:rPr lang="bg-BG" sz="1200" kern="1200" dirty="0" smtClean="0">
                <a:solidFill>
                  <a:schemeClr val="tx1"/>
                </a:solidFill>
                <a:effectLst/>
                <a:latin typeface="+mn-lt"/>
                <a:ea typeface="+mn-ea"/>
                <a:cs typeface="+mn-cs"/>
              </a:rPr>
              <a:t>с  тези ветеринарни лекари </a:t>
            </a:r>
            <a:r>
              <a:rPr lang="x-none" sz="1200" kern="1200" dirty="0" smtClean="0">
                <a:solidFill>
                  <a:schemeClr val="tx1"/>
                </a:solidFill>
                <a:effectLst/>
                <a:latin typeface="+mn-lt"/>
                <a:ea typeface="+mn-ea"/>
                <a:cs typeface="+mn-cs"/>
              </a:rPr>
              <a:t>за профилактика, лечение и диагностика на болести по животните и за изпълнение на мерките по </a:t>
            </a:r>
            <a:r>
              <a:rPr lang="bg-BG" sz="1200" kern="1200" dirty="0" smtClean="0">
                <a:solidFill>
                  <a:schemeClr val="tx1"/>
                </a:solidFill>
                <a:effectLst/>
                <a:latin typeface="+mn-lt"/>
                <a:ea typeface="+mn-ea"/>
                <a:cs typeface="+mn-cs"/>
              </a:rPr>
              <a:t> съответните </a:t>
            </a:r>
            <a:r>
              <a:rPr lang="x-none" sz="1200" kern="1200" dirty="0" smtClean="0">
                <a:solidFill>
                  <a:schemeClr val="tx1"/>
                </a:solidFill>
                <a:effectLst/>
                <a:latin typeface="+mn-lt"/>
                <a:ea typeface="+mn-ea"/>
                <a:cs typeface="+mn-cs"/>
              </a:rPr>
              <a:t>програми за профилактика, надзор, контрол и ликвидиране на болести по животните. </a:t>
            </a:r>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20</a:t>
            </a:fld>
            <a:endParaRPr lang="bg-BG"/>
          </a:p>
        </p:txBody>
      </p:sp>
    </p:spTree>
    <p:extLst>
      <p:ext uri="{BB962C8B-B14F-4D97-AF65-F5344CB8AC3E}">
        <p14:creationId xmlns:p14="http://schemas.microsoft.com/office/powerpoint/2010/main" val="2615645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чл.172 от </a:t>
            </a:r>
            <a:endParaRPr lang="bg-BG" dirty="0"/>
          </a:p>
        </p:txBody>
      </p:sp>
      <p:sp>
        <p:nvSpPr>
          <p:cNvPr id="4" name="Slide Number Placeholder 3"/>
          <p:cNvSpPr>
            <a:spLocks noGrp="1"/>
          </p:cNvSpPr>
          <p:nvPr>
            <p:ph type="sldNum" sz="quarter" idx="10"/>
          </p:nvPr>
        </p:nvSpPr>
        <p:spPr/>
        <p:txBody>
          <a:bodyPr/>
          <a:lstStyle/>
          <a:p>
            <a:fld id="{D8F27F0F-8907-421C-9359-4F3253B7B011}" type="slidenum">
              <a:rPr lang="bg-BG" smtClean="0"/>
              <a:t>21</a:t>
            </a:fld>
            <a:endParaRPr lang="bg-BG"/>
          </a:p>
        </p:txBody>
      </p:sp>
    </p:spTree>
    <p:extLst>
      <p:ext uri="{BB962C8B-B14F-4D97-AF65-F5344CB8AC3E}">
        <p14:creationId xmlns:p14="http://schemas.microsoft.com/office/powerpoint/2010/main" val="372741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19.10.2021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19.10.2021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19.10.2021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gn="ctr">
              <a:buNone/>
            </a:pPr>
            <a:r>
              <a:rPr lang="bg-BG" sz="3200" b="1" dirty="0">
                <a:solidFill>
                  <a:schemeClr val="accent1">
                    <a:lumMod val="75000"/>
                  </a:schemeClr>
                </a:solidFill>
                <a:effectLst>
                  <a:outerShdw blurRad="38100" dist="38100" dir="2700000" algn="tl">
                    <a:srgbClr val="000000">
                      <a:alpha val="43137"/>
                    </a:srgbClr>
                  </a:outerShdw>
                </a:effectLst>
              </a:rPr>
              <a:t>О</a:t>
            </a:r>
            <a:r>
              <a:rPr lang="en-US" sz="3200" b="1" dirty="0">
                <a:solidFill>
                  <a:schemeClr val="accent1">
                    <a:lumMod val="75000"/>
                  </a:schemeClr>
                </a:solidFill>
                <a:effectLst>
                  <a:outerShdw blurRad="38100" dist="38100" dir="2700000" algn="tl">
                    <a:srgbClr val="000000">
                      <a:alpha val="43137"/>
                    </a:srgbClr>
                  </a:outerShdw>
                </a:effectLst>
              </a:rPr>
              <a:t>бучителен модул</a:t>
            </a:r>
          </a:p>
          <a:p>
            <a:pPr marL="0" indent="0" algn="ctr">
              <a:buNone/>
            </a:pPr>
            <a:r>
              <a:rPr lang="bg-BG" sz="3200" b="1" dirty="0">
                <a:effectLst>
                  <a:outerShdw blurRad="38100" dist="38100" dir="2700000" algn="tl">
                    <a:srgbClr val="000000">
                      <a:alpha val="43137"/>
                    </a:srgbClr>
                  </a:outerShdw>
                </a:effectLst>
              </a:rPr>
              <a:t>„Правомощия на кметските наместници”</a:t>
            </a:r>
            <a:r>
              <a:rPr lang="ru-RU" sz="3200" b="1">
                <a:solidFill>
                  <a:schemeClr val="accent1">
                    <a:lumMod val="75000"/>
                  </a:schemeClr>
                </a:solidFill>
                <a:effectLst>
                  <a:outerShdw blurRad="38100" dist="38100" dir="2700000" algn="tl">
                    <a:srgbClr val="000000">
                      <a:alpha val="43137"/>
                    </a:srgbClr>
                  </a:outerShdw>
                </a:effectLst>
              </a:rPr>
              <a:t> </a:t>
            </a:r>
          </a:p>
          <a:p>
            <a:pPr marL="0" indent="0" algn="ctr">
              <a:buNone/>
            </a:pPr>
            <a:endParaRPr lang="bg-BG" dirty="0" smtClean="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r>
              <a:rPr lang="x-none" dirty="0">
                <a:solidFill>
                  <a:schemeClr val="bg2">
                    <a:lumMod val="10000"/>
                  </a:schemeClr>
                </a:solidFill>
              </a:rPr>
              <a:t>10. определят маршрута на движение на животните от животновъден обект и/или сборни стада по улиците на населените места;</a:t>
            </a:r>
            <a:endParaRPr lang="bg-BG" dirty="0">
              <a:solidFill>
                <a:schemeClr val="bg2">
                  <a:lumMod val="10000"/>
                </a:schemeClr>
              </a:solidFill>
            </a:endParaRPr>
          </a:p>
          <a:p>
            <a:pPr marL="45720" indent="0">
              <a:buNone/>
            </a:pPr>
            <a:r>
              <a:rPr lang="x-none" dirty="0" smtClean="0">
                <a:solidFill>
                  <a:schemeClr val="bg2">
                    <a:lumMod val="10000"/>
                  </a:schemeClr>
                </a:solidFill>
              </a:rPr>
              <a:t>11</a:t>
            </a:r>
            <a:r>
              <a:rPr lang="x-none" dirty="0">
                <a:solidFill>
                  <a:schemeClr val="bg2">
                    <a:lumMod val="10000"/>
                  </a:schemeClr>
                </a:solidFill>
              </a:rPr>
              <a:t>. осъществяват контрол за спазване на </a:t>
            </a:r>
            <a:r>
              <a:rPr lang="bg-BG" dirty="0">
                <a:solidFill>
                  <a:schemeClr val="bg2">
                    <a:lumMod val="10000"/>
                  </a:schemeClr>
                </a:solidFill>
              </a:rPr>
              <a:t>приетата от съответния Общински съвет </a:t>
            </a:r>
            <a:r>
              <a:rPr lang="x-none" dirty="0">
                <a:solidFill>
                  <a:schemeClr val="bg2">
                    <a:lumMod val="10000"/>
                  </a:schemeClr>
                </a:solidFill>
              </a:rPr>
              <a:t>наредба</a:t>
            </a:r>
            <a:r>
              <a:rPr lang="bg-BG" dirty="0">
                <a:solidFill>
                  <a:schemeClr val="bg2">
                    <a:lumMod val="10000"/>
                  </a:schemeClr>
                </a:solidFill>
              </a:rPr>
              <a:t>;</a:t>
            </a:r>
          </a:p>
          <a:p>
            <a:pPr marL="45720" indent="0">
              <a:buNone/>
            </a:pPr>
            <a:r>
              <a:rPr lang="x-none" dirty="0" smtClean="0">
                <a:solidFill>
                  <a:schemeClr val="bg2">
                    <a:lumMod val="10000"/>
                  </a:schemeClr>
                </a:solidFill>
              </a:rPr>
              <a:t>12.поддържат </a:t>
            </a:r>
            <a:r>
              <a:rPr lang="x-none" dirty="0">
                <a:solidFill>
                  <a:schemeClr val="bg2">
                    <a:lumMod val="10000"/>
                  </a:schemeClr>
                </a:solidFill>
              </a:rPr>
              <a:t>и актуализират публичен регистър на домашните кучета, ловните кучета и кучетата, които придружават или охраняват селскостопански животни, които се придвижват към регистриран животновъден обект;</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698253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x-none" dirty="0" smtClean="0">
                <a:solidFill>
                  <a:schemeClr val="bg2">
                    <a:lumMod val="10000"/>
                  </a:schemeClr>
                </a:solidFill>
              </a:rPr>
              <a:t>1</a:t>
            </a:r>
            <a:r>
              <a:rPr lang="bg-BG" dirty="0">
                <a:solidFill>
                  <a:schemeClr val="bg2">
                    <a:lumMod val="10000"/>
                  </a:schemeClr>
                </a:solidFill>
              </a:rPr>
              <a:t>3</a:t>
            </a:r>
            <a:r>
              <a:rPr lang="x-none" dirty="0">
                <a:solidFill>
                  <a:schemeClr val="bg2">
                    <a:lumMod val="10000"/>
                  </a:schemeClr>
                </a:solidFill>
              </a:rPr>
              <a:t>. организират ежегодно в срок до 20 октомври извършването на инвентаризация на животните в животновъдните обекти – лични стопанства, и изготвят списък, който съдържа имената на собствениците на животни, броя, вида и категорията на животните от животновъдните обекти; в срок до 7 работни дни от извършване на инвентаризацията предават списъка на официалния ветеринарен лекар, отговарящ за съответната община, и го поставят на видно място.</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835691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481782"/>
            <a:ext cx="10515600" cy="5695182"/>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x-none" b="1" dirty="0">
                <a:solidFill>
                  <a:schemeClr val="bg2">
                    <a:lumMod val="10000"/>
                  </a:schemeClr>
                </a:solidFill>
              </a:rPr>
              <a:t>При възникване на епизоотично </a:t>
            </a:r>
            <a:r>
              <a:rPr lang="x-none" b="1" dirty="0" smtClean="0">
                <a:solidFill>
                  <a:schemeClr val="bg2">
                    <a:lumMod val="10000"/>
                  </a:schemeClr>
                </a:solidFill>
              </a:rPr>
              <a:t>огнище, </a:t>
            </a:r>
            <a:r>
              <a:rPr lang="x-none" b="1" dirty="0">
                <a:solidFill>
                  <a:schemeClr val="bg2">
                    <a:lumMod val="10000"/>
                  </a:schemeClr>
                </a:solidFill>
              </a:rPr>
              <a:t>кметовете и кметските наместници оказват съдействие и подпомагат дейността на ветеринарните лекари по прилагане на мерките за ограничаване и ликвидиране на болестта, като:</a:t>
            </a:r>
            <a:endParaRPr lang="bg-BG" b="1" dirty="0">
              <a:solidFill>
                <a:schemeClr val="bg2">
                  <a:lumMod val="10000"/>
                </a:schemeClr>
              </a:solidFill>
            </a:endParaRPr>
          </a:p>
          <a:p>
            <a:pPr marL="45720" indent="0" algn="just">
              <a:buNone/>
            </a:pPr>
            <a:r>
              <a:rPr lang="x-none" dirty="0">
                <a:solidFill>
                  <a:schemeClr val="bg2">
                    <a:lumMod val="10000"/>
                  </a:schemeClr>
                </a:solidFill>
              </a:rPr>
              <a:t> - актуализират </a:t>
            </a:r>
            <a:r>
              <a:rPr lang="x-none" dirty="0" smtClean="0">
                <a:solidFill>
                  <a:schemeClr val="bg2">
                    <a:lumMod val="10000"/>
                  </a:schemeClr>
                </a:solidFill>
              </a:rPr>
              <a:t>списъка</a:t>
            </a:r>
            <a:r>
              <a:rPr lang="bg-BG" dirty="0" smtClean="0">
                <a:solidFill>
                  <a:schemeClr val="bg2">
                    <a:lumMod val="10000"/>
                  </a:schemeClr>
                </a:solidFill>
              </a:rPr>
              <a:t>, изготвен на база извършената ежегодна инвентаризация на животните в личните стопанства</a:t>
            </a:r>
            <a:r>
              <a:rPr lang="x-none" dirty="0" smtClean="0">
                <a:solidFill>
                  <a:schemeClr val="bg2">
                    <a:lumMod val="10000"/>
                  </a:schemeClr>
                </a:solidFill>
              </a:rPr>
              <a:t>;</a:t>
            </a:r>
            <a:endParaRPr lang="bg-BG" dirty="0" smtClean="0">
              <a:solidFill>
                <a:schemeClr val="bg2">
                  <a:lumMod val="10000"/>
                </a:schemeClr>
              </a:solidFill>
            </a:endParaRPr>
          </a:p>
          <a:p>
            <a:pPr marL="45720" indent="0" algn="just">
              <a:buNone/>
            </a:pPr>
            <a:r>
              <a:rPr lang="x-none" dirty="0" smtClean="0">
                <a:solidFill>
                  <a:schemeClr val="bg2">
                    <a:lumMod val="10000"/>
                  </a:schemeClr>
                </a:solidFill>
              </a:rPr>
              <a:t>- </a:t>
            </a:r>
            <a:r>
              <a:rPr lang="x-none" dirty="0">
                <a:solidFill>
                  <a:schemeClr val="bg2">
                    <a:lumMod val="10000"/>
                  </a:schemeClr>
                </a:solidFill>
              </a:rPr>
              <a:t>организират дейностите по загробване на труповете на животните, което трябва да се извършва при условия и по ред, които изключват риск за хората и околната среда, определени с наредба на министъра на земеделието, храните и горите.</a:t>
            </a:r>
            <a:endParaRPr lang="bg-BG" dirty="0">
              <a:solidFill>
                <a:schemeClr val="bg2">
                  <a:lumMod val="10000"/>
                </a:schemeClr>
              </a:solidFill>
            </a:endParaRPr>
          </a:p>
          <a:p>
            <a:pPr marL="45720" indent="0" algn="just">
              <a:buNone/>
            </a:pPr>
            <a:r>
              <a:rPr lang="x-none" dirty="0" smtClean="0">
                <a:solidFill>
                  <a:schemeClr val="bg2">
                    <a:lumMod val="10000"/>
                  </a:schemeClr>
                </a:solidFill>
              </a:rPr>
              <a:t>- осигуряват транспорт и организират извозването на труповете на животните до терена за загробване;</a:t>
            </a:r>
            <a:endParaRPr lang="bg-BG" dirty="0" smtClean="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4261508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x-none" dirty="0">
                <a:solidFill>
                  <a:schemeClr val="bg2">
                    <a:lumMod val="10000"/>
                  </a:schemeClr>
                </a:solidFill>
              </a:rPr>
              <a:t>- под контрола на официален ветеринарен лекар организират изграждането и поддържането на дезинфекционни площадки на входовете/изходите на населените места, на чиято територия е констатирано епизоотичното огнище;</a:t>
            </a:r>
            <a:endParaRPr lang="bg-BG" dirty="0">
              <a:solidFill>
                <a:schemeClr val="bg2">
                  <a:lumMod val="10000"/>
                </a:schemeClr>
              </a:solidFill>
            </a:endParaRPr>
          </a:p>
          <a:p>
            <a:pPr marL="45720" indent="0" algn="just">
              <a:buNone/>
            </a:pPr>
            <a:r>
              <a:rPr lang="x-none" dirty="0">
                <a:solidFill>
                  <a:schemeClr val="bg2">
                    <a:lumMod val="10000"/>
                  </a:schemeClr>
                </a:solidFill>
              </a:rPr>
              <a:t> - осигуряват помощен персонал и технически средства, необходими за изпълнение на мерките за ограничаване и ликвидиране на болестта по животните на съответната територия;</a:t>
            </a:r>
            <a:endParaRPr lang="bg-BG" dirty="0">
              <a:solidFill>
                <a:schemeClr val="bg2">
                  <a:lumMod val="10000"/>
                </a:schemeClr>
              </a:solidFill>
            </a:endParaRPr>
          </a:p>
          <a:p>
            <a:pPr marL="45720" indent="0" algn="just">
              <a:buNone/>
            </a:pPr>
            <a:r>
              <a:rPr lang="x-none" dirty="0">
                <a:solidFill>
                  <a:schemeClr val="bg2">
                    <a:lumMod val="10000"/>
                  </a:schemeClr>
                </a:solidFill>
              </a:rPr>
              <a:t> - съвместно с органите на МВР ограничават достъпа на външни лица до населените места, на чиято територия е констатирано епизоотичното огнище;</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521260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dirty="0">
                <a:solidFill>
                  <a:schemeClr val="bg2">
                    <a:lumMod val="10000"/>
                  </a:schemeClr>
                </a:solidFill>
              </a:rPr>
              <a:t> </a:t>
            </a:r>
            <a:r>
              <a:rPr lang="x-none" dirty="0">
                <a:solidFill>
                  <a:schemeClr val="bg2">
                    <a:lumMod val="10000"/>
                  </a:schemeClr>
                </a:solidFill>
              </a:rPr>
              <a:t>- забраняват провеждането на масови мероприятия в населените места, на чиято територия е констатирано епизоотичното огнище;</a:t>
            </a:r>
            <a:endParaRPr lang="bg-BG" dirty="0">
              <a:solidFill>
                <a:schemeClr val="bg2">
                  <a:lumMod val="10000"/>
                </a:schemeClr>
              </a:solidFill>
            </a:endParaRPr>
          </a:p>
          <a:p>
            <a:pPr marL="45720" indent="0" algn="just">
              <a:buNone/>
            </a:pPr>
            <a:r>
              <a:rPr lang="x-none" dirty="0">
                <a:solidFill>
                  <a:schemeClr val="bg2">
                    <a:lumMod val="10000"/>
                  </a:schemeClr>
                </a:solidFill>
              </a:rPr>
              <a:t>- участват в комисиите за извършване на проверка на личните стопанства за спазване на </a:t>
            </a:r>
            <a:r>
              <a:rPr lang="bg-BG" dirty="0">
                <a:solidFill>
                  <a:schemeClr val="bg2">
                    <a:lumMod val="10000"/>
                  </a:schemeClr>
                </a:solidFill>
              </a:rPr>
              <a:t>в</a:t>
            </a:r>
            <a:r>
              <a:rPr lang="x-none" dirty="0">
                <a:solidFill>
                  <a:schemeClr val="bg2">
                    <a:lumMod val="10000"/>
                  </a:schemeClr>
                </a:solidFill>
              </a:rPr>
              <a:t>етеринарномедицинските изисквания и мерките за биосигурност към животновъдните обекти, определени с наредби на министъра на земеделието, храните и горите. </a:t>
            </a:r>
            <a:endParaRPr lang="bg-BG" dirty="0">
              <a:solidFill>
                <a:schemeClr val="bg2">
                  <a:lumMod val="10000"/>
                </a:schemeClr>
              </a:solidFill>
            </a:endParaRPr>
          </a:p>
          <a:p>
            <a:pPr marL="45720" indent="0" algn="just">
              <a:buNone/>
            </a:pP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928937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b="1" dirty="0" smtClean="0">
                <a:solidFill>
                  <a:schemeClr val="bg2">
                    <a:lumMod val="10000"/>
                  </a:schemeClr>
                </a:solidFill>
              </a:rPr>
              <a:t>Внимание!</a:t>
            </a:r>
          </a:p>
          <a:p>
            <a:pPr marL="45720" indent="0" algn="just">
              <a:buNone/>
            </a:pPr>
            <a:r>
              <a:rPr lang="bg-BG" b="1" dirty="0" smtClean="0">
                <a:solidFill>
                  <a:schemeClr val="bg2">
                    <a:lumMod val="10000"/>
                  </a:schemeClr>
                </a:solidFill>
              </a:rPr>
              <a:t>Законодателят </a:t>
            </a:r>
            <a:r>
              <a:rPr lang="bg-BG" b="1" dirty="0">
                <a:solidFill>
                  <a:schemeClr val="bg2">
                    <a:lumMod val="10000"/>
                  </a:schemeClr>
                </a:solidFill>
              </a:rPr>
              <a:t>е предвидил и административно наказателните разпоредби за неизпълнение на </a:t>
            </a:r>
            <a:r>
              <a:rPr lang="bg-BG" b="1" dirty="0" smtClean="0">
                <a:solidFill>
                  <a:schemeClr val="bg2">
                    <a:lumMod val="10000"/>
                  </a:schemeClr>
                </a:solidFill>
              </a:rPr>
              <a:t>посочените задължения</a:t>
            </a:r>
            <a:r>
              <a:rPr lang="bg-BG" b="1" dirty="0">
                <a:solidFill>
                  <a:schemeClr val="bg2">
                    <a:lumMod val="10000"/>
                  </a:schemeClr>
                </a:solidFill>
              </a:rPr>
              <a:t> </a:t>
            </a:r>
            <a:r>
              <a:rPr lang="bg-BG" b="1" dirty="0" smtClean="0">
                <a:solidFill>
                  <a:schemeClr val="bg2">
                    <a:lumMod val="10000"/>
                  </a:schemeClr>
                </a:solidFill>
              </a:rPr>
              <a:t>– в размер от 300 лв. до 500 лв., а при повторно нарушение от 500 лв. до 800 лв.</a:t>
            </a:r>
          </a:p>
          <a:p>
            <a:pPr marL="45720" indent="0" algn="just">
              <a:buNone/>
            </a:pPr>
            <a:r>
              <a:rPr lang="bg-BG" b="1" dirty="0" smtClean="0">
                <a:solidFill>
                  <a:schemeClr val="bg2">
                    <a:lumMod val="10000"/>
                  </a:schemeClr>
                </a:solidFill>
              </a:rPr>
              <a:t> </a:t>
            </a: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527095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x-none" dirty="0" smtClean="0">
                <a:solidFill>
                  <a:schemeClr val="bg2">
                    <a:lumMod val="10000"/>
                  </a:schemeClr>
                </a:solidFill>
              </a:rPr>
              <a:t>Животновъдните </a:t>
            </a:r>
            <a:r>
              <a:rPr lang="x-none" dirty="0">
                <a:solidFill>
                  <a:schemeClr val="bg2">
                    <a:lumMod val="10000"/>
                  </a:schemeClr>
                </a:solidFill>
              </a:rPr>
              <a:t>обекти – лични стопанства, за отглеждане на селскостопански животни подлежат на регистрация в ОДБХ, на чиято територия се намира обектът.</a:t>
            </a:r>
            <a:r>
              <a:rPr lang="x-none" b="1" dirty="0">
                <a:solidFill>
                  <a:schemeClr val="bg2">
                    <a:lumMod val="10000"/>
                  </a:schemeClr>
                </a:solidFill>
              </a:rPr>
              <a:t> </a:t>
            </a:r>
            <a:r>
              <a:rPr lang="x-none" dirty="0">
                <a:solidFill>
                  <a:schemeClr val="bg2">
                    <a:lumMod val="10000"/>
                  </a:schemeClr>
                </a:solidFill>
              </a:rPr>
              <a:t>За </a:t>
            </a:r>
            <a:r>
              <a:rPr lang="bg-BG" dirty="0">
                <a:solidFill>
                  <a:schemeClr val="bg2">
                    <a:lumMod val="10000"/>
                  </a:schemeClr>
                </a:solidFill>
              </a:rPr>
              <a:t>тази </a:t>
            </a:r>
            <a:r>
              <a:rPr lang="x-none" dirty="0">
                <a:solidFill>
                  <a:schemeClr val="bg2">
                    <a:lumMod val="10000"/>
                  </a:schemeClr>
                </a:solidFill>
              </a:rPr>
              <a:t>регистрация собственикът или ползвателят на обекта подава до директора на ОДБХ заявление по образец, утвърден от изпълнителния директор на БАБХ. </a:t>
            </a:r>
            <a:endParaRPr lang="bg-BG" dirty="0">
              <a:solidFill>
                <a:schemeClr val="bg2">
                  <a:lumMod val="10000"/>
                </a:schemeClr>
              </a:solidFill>
            </a:endParaRPr>
          </a:p>
          <a:p>
            <a:pPr marL="0" indent="0" algn="just">
              <a:buNone/>
            </a:pPr>
            <a:r>
              <a:rPr lang="x-none" b="1" dirty="0">
                <a:solidFill>
                  <a:schemeClr val="bg2">
                    <a:lumMod val="10000"/>
                  </a:schemeClr>
                </a:solidFill>
              </a:rPr>
              <a:t>Заявлението за регистрация се подава чрез кмета или кметския наместник, като за всяко заявление се издава входящ номер. На всеки 10 дни кметът или кметският наместник предоставя на съответната ОДБХ за регистрация всички постъпили за периода заявления.</a:t>
            </a:r>
            <a:endParaRPr lang="bg-BG" b="1" dirty="0">
              <a:solidFill>
                <a:schemeClr val="bg2">
                  <a:lumMod val="10000"/>
                </a:schemeClr>
              </a:solidFill>
            </a:endParaRPr>
          </a:p>
          <a:p>
            <a:pPr marL="0" indent="0" algn="just">
              <a:buNone/>
            </a:pPr>
            <a:endParaRPr lang="en-US" sz="3200" b="1"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317353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x-none" dirty="0">
                <a:solidFill>
                  <a:schemeClr val="bg2">
                    <a:lumMod val="10000"/>
                  </a:schemeClr>
                </a:solidFill>
              </a:rPr>
              <a:t>В 7-дневен срок от получаване на заявленията директорът на ОДБХ със заповед определя комисия за извършване на проверка на личните стопанства за спазване на изискванията на </a:t>
            </a:r>
            <a:r>
              <a:rPr lang="bg-BG" dirty="0">
                <a:solidFill>
                  <a:schemeClr val="bg2">
                    <a:lumMod val="10000"/>
                  </a:schemeClr>
                </a:solidFill>
              </a:rPr>
              <a:t>Наредба № 44 от 20.04.2006 г. за ветеринарномедицинските изисквания към животновъдните обекти</a:t>
            </a:r>
            <a:r>
              <a:rPr lang="x-none" b="1" dirty="0">
                <a:solidFill>
                  <a:schemeClr val="bg2">
                    <a:lumMod val="10000"/>
                  </a:schemeClr>
                </a:solidFill>
              </a:rPr>
              <a:t>. </a:t>
            </a:r>
            <a:r>
              <a:rPr lang="x-none" dirty="0">
                <a:solidFill>
                  <a:schemeClr val="bg2">
                    <a:lumMod val="10000"/>
                  </a:schemeClr>
                </a:solidFill>
              </a:rPr>
              <a:t>В състава на комисията се включват официален ветеринарен лекар или оправомощено от директора на ОДБХ лице с ветеринарномедицинско образование, </a:t>
            </a:r>
            <a:r>
              <a:rPr lang="x-none" b="1" i="1" dirty="0">
                <a:solidFill>
                  <a:schemeClr val="bg2">
                    <a:lumMod val="10000"/>
                  </a:schemeClr>
                </a:solidFill>
              </a:rPr>
              <a:t>кметът или кметският наместник</a:t>
            </a:r>
            <a:r>
              <a:rPr lang="x-none" b="1" dirty="0">
                <a:solidFill>
                  <a:schemeClr val="bg2">
                    <a:lumMod val="10000"/>
                  </a:schemeClr>
                </a:solidFill>
              </a:rPr>
              <a:t> или оправомощено от него лице. </a:t>
            </a:r>
            <a:endParaRPr lang="bg-BG" b="1" dirty="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787147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x-none" dirty="0">
                <a:solidFill>
                  <a:schemeClr val="bg2">
                    <a:lumMod val="10000"/>
                  </a:schemeClr>
                </a:solidFill>
              </a:rPr>
              <a:t>В срок до 7 работни дни от приключване на проверката комисията представя на директора на ОДБХ становище с предложение за регистрация или за отказ. Когато при проверката се установи, че личното стопанство не отговаря на ветеринарномедицинските изисквания, комисията дава писмено предписание на заявителя и определя срок за отстраняване на пропуските.  </a:t>
            </a:r>
            <a:endParaRPr lang="bg-BG" dirty="0" smtClean="0">
              <a:solidFill>
                <a:schemeClr val="bg2">
                  <a:lumMod val="10000"/>
                </a:schemeClr>
              </a:solidFill>
            </a:endParaRPr>
          </a:p>
          <a:p>
            <a:pPr marL="0" indent="0" algn="just">
              <a:buNone/>
            </a:pPr>
            <a:r>
              <a:rPr lang="x-none" dirty="0" smtClean="0">
                <a:solidFill>
                  <a:schemeClr val="bg2">
                    <a:lumMod val="10000"/>
                  </a:schemeClr>
                </a:solidFill>
              </a:rPr>
              <a:t>При </a:t>
            </a:r>
            <a:r>
              <a:rPr lang="x-none" dirty="0">
                <a:solidFill>
                  <a:schemeClr val="bg2">
                    <a:lumMod val="10000"/>
                  </a:schemeClr>
                </a:solidFill>
              </a:rPr>
              <a:t>отстраняване на пропуските преди изтичане на посочения в предписанието срок заявителят писмено </a:t>
            </a:r>
            <a:r>
              <a:rPr lang="x-none" b="1" dirty="0">
                <a:solidFill>
                  <a:schemeClr val="bg2">
                    <a:lumMod val="10000"/>
                  </a:schemeClr>
                </a:solidFill>
              </a:rPr>
              <a:t>информира ОДБХ </a:t>
            </a:r>
            <a:r>
              <a:rPr lang="x-none" b="1" i="1" dirty="0">
                <a:solidFill>
                  <a:schemeClr val="bg2">
                    <a:lumMod val="10000"/>
                  </a:schemeClr>
                </a:solidFill>
              </a:rPr>
              <a:t>чрез кмета или кметския наместник.</a:t>
            </a:r>
            <a:r>
              <a:rPr lang="x-none" b="1" dirty="0">
                <a:solidFill>
                  <a:schemeClr val="bg2">
                    <a:lumMod val="10000"/>
                  </a:schemeClr>
                </a:solidFill>
              </a:rPr>
              <a:t> </a:t>
            </a:r>
            <a:endParaRPr lang="en-US" sz="3200" b="1"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4084435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x-none" dirty="0">
                <a:solidFill>
                  <a:schemeClr val="bg2">
                    <a:lumMod val="10000"/>
                  </a:schemeClr>
                </a:solidFill>
              </a:rPr>
              <a:t>В срок до три работни дни от представяне на становището и на протокола директорът на ОДБХ вписва животновъдния обект в регистър и издава удостоверение за регистрация или мотивирано отказва </a:t>
            </a:r>
            <a:r>
              <a:rPr lang="x-none" dirty="0" smtClean="0">
                <a:solidFill>
                  <a:schemeClr val="bg2">
                    <a:lumMod val="10000"/>
                  </a:schemeClr>
                </a:solidFill>
              </a:rPr>
              <a:t>регистрацията</a:t>
            </a:r>
            <a:r>
              <a:rPr lang="bg-BG" dirty="0" smtClean="0">
                <a:solidFill>
                  <a:schemeClr val="bg2">
                    <a:lumMod val="10000"/>
                  </a:schemeClr>
                </a:solidFill>
              </a:rPr>
              <a:t>.</a:t>
            </a:r>
            <a:r>
              <a:rPr lang="x-none" dirty="0" smtClean="0">
                <a:solidFill>
                  <a:schemeClr val="bg2">
                    <a:lumMod val="10000"/>
                  </a:schemeClr>
                </a:solidFill>
              </a:rPr>
              <a:t> </a:t>
            </a:r>
            <a:endParaRPr lang="bg-BG" dirty="0" smtClean="0">
              <a:solidFill>
                <a:schemeClr val="bg2">
                  <a:lumMod val="10000"/>
                </a:schemeClr>
              </a:solidFill>
            </a:endParaRPr>
          </a:p>
          <a:p>
            <a:pPr marL="0" indent="0" algn="just">
              <a:buNone/>
            </a:pPr>
            <a:r>
              <a:rPr lang="x-none" dirty="0" smtClean="0">
                <a:solidFill>
                  <a:schemeClr val="bg2">
                    <a:lumMod val="10000"/>
                  </a:schemeClr>
                </a:solidFill>
              </a:rPr>
              <a:t>За </a:t>
            </a:r>
            <a:r>
              <a:rPr lang="x-none" dirty="0">
                <a:solidFill>
                  <a:schemeClr val="bg2">
                    <a:lumMod val="10000"/>
                  </a:schemeClr>
                </a:solidFill>
              </a:rPr>
              <a:t>регистрация на животновъден обект – лично стопанство, и за въвеждане на данните от идентификацията на животните </a:t>
            </a:r>
            <a:r>
              <a:rPr lang="x-none" dirty="0" smtClean="0">
                <a:solidFill>
                  <a:schemeClr val="bg2">
                    <a:lumMod val="10000"/>
                  </a:schemeClr>
                </a:solidFill>
              </a:rPr>
              <a:t>в </a:t>
            </a:r>
            <a:r>
              <a:rPr lang="x-none" dirty="0">
                <a:solidFill>
                  <a:schemeClr val="bg2">
                    <a:lumMod val="10000"/>
                  </a:schemeClr>
                </a:solidFill>
              </a:rPr>
              <a:t>Интегрираната информационна система на БАБХ </a:t>
            </a:r>
            <a:r>
              <a:rPr lang="x-none" b="1" dirty="0">
                <a:solidFill>
                  <a:schemeClr val="bg2">
                    <a:lumMod val="10000"/>
                  </a:schemeClr>
                </a:solidFill>
              </a:rPr>
              <a:t>не се събира такса. </a:t>
            </a:r>
            <a:endParaRPr lang="bg-BG" b="1" dirty="0">
              <a:solidFill>
                <a:schemeClr val="bg2">
                  <a:lumMod val="10000"/>
                </a:schemeClr>
              </a:solidFill>
            </a:endParaRPr>
          </a:p>
          <a:p>
            <a:pPr marL="0" indent="0" algn="just">
              <a:buNone/>
            </a:pPr>
            <a:endParaRPr lang="en-US" sz="3200" b="1"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14928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sz="2800" b="1" dirty="0">
                <a:solidFill>
                  <a:schemeClr val="bg2">
                    <a:lumMod val="10000"/>
                  </a:schemeClr>
                </a:solidFill>
              </a:rPr>
              <a:t>Тема </a:t>
            </a:r>
            <a:r>
              <a:rPr lang="en-US" sz="2800" b="1" dirty="0">
                <a:solidFill>
                  <a:schemeClr val="bg2">
                    <a:lumMod val="10000"/>
                  </a:schemeClr>
                </a:solidFill>
              </a:rPr>
              <a:t> </a:t>
            </a:r>
            <a:r>
              <a:rPr lang="en-US" sz="2800" b="1" dirty="0" smtClean="0">
                <a:solidFill>
                  <a:schemeClr val="bg2">
                    <a:lumMod val="10000"/>
                  </a:schemeClr>
                </a:solidFill>
              </a:rPr>
              <a:t>7</a:t>
            </a:r>
            <a:endParaRPr lang="bg-BG" sz="2800" b="1" dirty="0" smtClean="0">
              <a:solidFill>
                <a:schemeClr val="bg2">
                  <a:lumMod val="10000"/>
                </a:schemeClr>
              </a:solidFill>
            </a:endParaRPr>
          </a:p>
          <a:p>
            <a:pPr marL="45720" indent="0" algn="ctr">
              <a:buNone/>
            </a:pPr>
            <a:endParaRPr lang="bg-BG" sz="2800" dirty="0">
              <a:solidFill>
                <a:schemeClr val="bg2">
                  <a:lumMod val="10000"/>
                </a:schemeClr>
              </a:solidFill>
            </a:endParaRPr>
          </a:p>
          <a:p>
            <a:pPr marL="45720" indent="0" algn="ctr">
              <a:buNone/>
            </a:pPr>
            <a:r>
              <a:rPr lang="bg-BG" sz="2800" b="1" dirty="0" smtClean="0">
                <a:solidFill>
                  <a:schemeClr val="bg2">
                    <a:lumMod val="10000"/>
                  </a:schemeClr>
                </a:solidFill>
              </a:rPr>
              <a:t>Отговорности </a:t>
            </a:r>
            <a:r>
              <a:rPr lang="bg-BG" sz="2800" b="1" dirty="0">
                <a:solidFill>
                  <a:schemeClr val="bg2">
                    <a:lumMod val="10000"/>
                  </a:schemeClr>
                </a:solidFill>
              </a:rPr>
              <a:t>по Закона за ветеринарномедицинската дейност – последни изменения.</a:t>
            </a:r>
            <a:endParaRPr lang="bg-BG" sz="2800"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036333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dirty="0" smtClean="0">
                <a:solidFill>
                  <a:schemeClr val="bg2">
                    <a:lumMod val="10000"/>
                  </a:schemeClr>
                </a:solidFill>
              </a:rPr>
              <a:t>ВАЖНО:</a:t>
            </a:r>
            <a:r>
              <a:rPr lang="x-none" dirty="0" smtClean="0">
                <a:solidFill>
                  <a:schemeClr val="bg2">
                    <a:lumMod val="10000"/>
                  </a:schemeClr>
                </a:solidFill>
              </a:rPr>
              <a:t>Директорът </a:t>
            </a:r>
            <a:r>
              <a:rPr lang="x-none" dirty="0">
                <a:solidFill>
                  <a:schemeClr val="bg2">
                    <a:lumMod val="10000"/>
                  </a:schemeClr>
                </a:solidFill>
              </a:rPr>
              <a:t>на ОДБХ определя населените места в съответната област, за които е необходимо ветеринарномедицинско обслужване</a:t>
            </a:r>
            <a:r>
              <a:rPr lang="bg-BG" dirty="0">
                <a:solidFill>
                  <a:schemeClr val="bg2">
                    <a:lumMod val="10000"/>
                  </a:schemeClr>
                </a:solidFill>
              </a:rPr>
              <a:t>, като се</a:t>
            </a:r>
            <a:r>
              <a:rPr lang="x-none" dirty="0">
                <a:solidFill>
                  <a:schemeClr val="bg2">
                    <a:lumMod val="10000"/>
                  </a:schemeClr>
                </a:solidFill>
              </a:rPr>
              <a:t> определя най-малко по един регистриран ветеринарен лекар за </a:t>
            </a:r>
            <a:r>
              <a:rPr lang="x-none" dirty="0" smtClean="0">
                <a:solidFill>
                  <a:schemeClr val="bg2">
                    <a:lumMod val="10000"/>
                  </a:schemeClr>
                </a:solidFill>
              </a:rPr>
              <a:t>всяко </a:t>
            </a:r>
            <a:r>
              <a:rPr lang="x-none" dirty="0">
                <a:solidFill>
                  <a:schemeClr val="bg2">
                    <a:lumMod val="10000"/>
                  </a:schemeClr>
                </a:solidFill>
              </a:rPr>
              <a:t>от определените населени места. </a:t>
            </a:r>
            <a:endParaRPr lang="bg-BG" dirty="0" smtClean="0">
              <a:solidFill>
                <a:schemeClr val="bg2">
                  <a:lumMod val="10000"/>
                </a:schemeClr>
              </a:solidFill>
            </a:endParaRPr>
          </a:p>
          <a:p>
            <a:pPr marL="0" indent="0" algn="just">
              <a:buNone/>
            </a:pPr>
            <a:r>
              <a:rPr lang="x-none" dirty="0">
                <a:solidFill>
                  <a:schemeClr val="bg2">
                    <a:lumMod val="10000"/>
                  </a:schemeClr>
                </a:solidFill>
              </a:rPr>
              <a:t>Разпределението на регистрираните ветеринарни лекари по населени места се публикува на интернет страницата на Б</a:t>
            </a:r>
            <a:r>
              <a:rPr lang="bg-BG" dirty="0" err="1">
                <a:solidFill>
                  <a:schemeClr val="bg2">
                    <a:lumMod val="10000"/>
                  </a:schemeClr>
                </a:solidFill>
              </a:rPr>
              <a:t>ългарски</a:t>
            </a:r>
            <a:r>
              <a:rPr lang="bg-BG" dirty="0">
                <a:solidFill>
                  <a:schemeClr val="bg2">
                    <a:lumMod val="10000"/>
                  </a:schemeClr>
                </a:solidFill>
              </a:rPr>
              <a:t> </a:t>
            </a:r>
            <a:r>
              <a:rPr lang="x-none" dirty="0">
                <a:solidFill>
                  <a:schemeClr val="bg2">
                    <a:lumMod val="10000"/>
                  </a:schemeClr>
                </a:solidFill>
              </a:rPr>
              <a:t>В</a:t>
            </a:r>
            <a:r>
              <a:rPr lang="bg-BG" dirty="0" err="1">
                <a:solidFill>
                  <a:schemeClr val="bg2">
                    <a:lumMod val="10000"/>
                  </a:schemeClr>
                </a:solidFill>
              </a:rPr>
              <a:t>етеринарен</a:t>
            </a:r>
            <a:r>
              <a:rPr lang="bg-BG" dirty="0">
                <a:solidFill>
                  <a:schemeClr val="bg2">
                    <a:lumMod val="10000"/>
                  </a:schemeClr>
                </a:solidFill>
              </a:rPr>
              <a:t> Съюз /БВС/</a:t>
            </a:r>
            <a:r>
              <a:rPr lang="x-none" dirty="0">
                <a:solidFill>
                  <a:schemeClr val="bg2">
                    <a:lumMod val="10000"/>
                  </a:schemeClr>
                </a:solidFill>
              </a:rPr>
              <a:t> и се </a:t>
            </a:r>
            <a:r>
              <a:rPr lang="x-none" b="1" dirty="0">
                <a:solidFill>
                  <a:schemeClr val="bg2">
                    <a:lumMod val="10000"/>
                  </a:schemeClr>
                </a:solidFill>
              </a:rPr>
              <a:t>оповестява по подходящ начин във всяка </a:t>
            </a:r>
            <a:r>
              <a:rPr lang="x-none" b="1" i="1" dirty="0">
                <a:solidFill>
                  <a:schemeClr val="bg2">
                    <a:lumMod val="10000"/>
                  </a:schemeClr>
                </a:solidFill>
              </a:rPr>
              <a:t>община и кметство</a:t>
            </a:r>
            <a:r>
              <a:rPr lang="bg-BG" b="1" dirty="0">
                <a:solidFill>
                  <a:schemeClr val="bg2">
                    <a:lumMod val="10000"/>
                  </a:schemeClr>
                </a:solidFill>
              </a:rPr>
              <a:t>/</a:t>
            </a:r>
            <a:r>
              <a:rPr lang="bg-BG" b="1" i="1" dirty="0">
                <a:solidFill>
                  <a:schemeClr val="bg2">
                    <a:lumMod val="10000"/>
                  </a:schemeClr>
                </a:solidFill>
              </a:rPr>
              <a:t>кметски наместник</a:t>
            </a:r>
            <a:r>
              <a:rPr lang="bg-BG" b="1" dirty="0">
                <a:solidFill>
                  <a:schemeClr val="bg2">
                    <a:lumMod val="10000"/>
                  </a:schemeClr>
                </a:solidFill>
              </a:rPr>
              <a:t> </a:t>
            </a:r>
            <a:r>
              <a:rPr lang="x-none" b="1" dirty="0">
                <a:solidFill>
                  <a:schemeClr val="bg2">
                    <a:lumMod val="10000"/>
                  </a:schemeClr>
                </a:solidFill>
              </a:rPr>
              <a:t>за прилежащата им територия. </a:t>
            </a:r>
            <a:endParaRPr lang="bg-BG" b="1"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497211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i="1" dirty="0">
                <a:solidFill>
                  <a:schemeClr val="bg2">
                    <a:lumMod val="10000"/>
                  </a:schemeClr>
                </a:solidFill>
              </a:rPr>
              <a:t>Кметските наместници имат и контролни функции определени със Закона в частта му за домашни любимци и кучета за служебни, ловни и други цели.</a:t>
            </a:r>
            <a:endParaRPr lang="bg-BG" b="1" dirty="0">
              <a:solidFill>
                <a:schemeClr val="bg2">
                  <a:lumMod val="10000"/>
                </a:schemeClr>
              </a:solidFill>
            </a:endParaRPr>
          </a:p>
          <a:p>
            <a:pPr marL="45720" indent="0" algn="just">
              <a:buNone/>
            </a:pPr>
            <a:r>
              <a:rPr lang="bg-BG" b="1" dirty="0">
                <a:solidFill>
                  <a:schemeClr val="bg2">
                    <a:lumMod val="10000"/>
                  </a:schemeClr>
                </a:solidFill>
              </a:rPr>
              <a:t>Съгласно </a:t>
            </a:r>
            <a:r>
              <a:rPr lang="bg-BG" b="1" dirty="0" smtClean="0">
                <a:solidFill>
                  <a:schemeClr val="bg2">
                    <a:lumMod val="10000"/>
                  </a:schemeClr>
                </a:solidFill>
              </a:rPr>
              <a:t>Закона </a:t>
            </a:r>
            <a:r>
              <a:rPr lang="bg-BG" b="1" dirty="0">
                <a:solidFill>
                  <a:schemeClr val="bg2">
                    <a:lumMod val="10000"/>
                  </a:schemeClr>
                </a:solidFill>
              </a:rPr>
              <a:t>за ветеринарномедицинската дейност</a:t>
            </a:r>
            <a:r>
              <a:rPr lang="bg-BG" i="1" dirty="0">
                <a:solidFill>
                  <a:schemeClr val="bg2">
                    <a:lumMod val="10000"/>
                  </a:schemeClr>
                </a:solidFill>
              </a:rPr>
              <a:t>:</a:t>
            </a:r>
            <a:endParaRPr lang="bg-BG" dirty="0">
              <a:solidFill>
                <a:schemeClr val="bg2">
                  <a:lumMod val="10000"/>
                </a:schemeClr>
              </a:solidFill>
            </a:endParaRPr>
          </a:p>
          <a:p>
            <a:pPr marL="45720" indent="0" algn="just">
              <a:buNone/>
            </a:pPr>
            <a:r>
              <a:rPr lang="bg-BG" dirty="0">
                <a:solidFill>
                  <a:schemeClr val="bg2">
                    <a:lumMod val="10000"/>
                  </a:schemeClr>
                </a:solidFill>
              </a:rPr>
              <a:t> </a:t>
            </a:r>
            <a:r>
              <a:rPr lang="x-none" i="1" dirty="0">
                <a:solidFill>
                  <a:schemeClr val="bg2">
                    <a:lumMod val="10000"/>
                  </a:schemeClr>
                </a:solidFill>
              </a:rPr>
              <a:t>Собствениците на домашни любимци са длъжни:</a:t>
            </a:r>
            <a:endParaRPr lang="bg-BG" dirty="0">
              <a:solidFill>
                <a:schemeClr val="bg2">
                  <a:lumMod val="10000"/>
                </a:schemeClr>
              </a:solidFill>
            </a:endParaRPr>
          </a:p>
          <a:p>
            <a:pPr marL="45720" indent="0" algn="just">
              <a:buNone/>
            </a:pPr>
            <a:r>
              <a:rPr lang="x-none" dirty="0">
                <a:solidFill>
                  <a:schemeClr val="bg2">
                    <a:lumMod val="10000"/>
                  </a:schemeClr>
                </a:solidFill>
              </a:rPr>
              <a:t> </a:t>
            </a:r>
            <a:r>
              <a:rPr lang="x-none" b="1" dirty="0">
                <a:solidFill>
                  <a:schemeClr val="bg2">
                    <a:lumMod val="10000"/>
                  </a:schemeClr>
                </a:solidFill>
              </a:rPr>
              <a:t>1. да вземат мерки животните да не замърсяват обществени места, като почистват мястото след дефекация;</a:t>
            </a:r>
            <a:endParaRPr lang="bg-BG" dirty="0">
              <a:solidFill>
                <a:schemeClr val="bg2">
                  <a:lumMod val="10000"/>
                </a:schemeClr>
              </a:solidFill>
            </a:endParaRPr>
          </a:p>
          <a:p>
            <a:pPr marL="45720" indent="0" algn="just">
              <a:buNone/>
            </a:pPr>
            <a:r>
              <a:rPr lang="x-none" b="1" dirty="0">
                <a:solidFill>
                  <a:schemeClr val="bg2">
                    <a:lumMod val="10000"/>
                  </a:schemeClr>
                </a:solidFill>
              </a:rPr>
              <a:t> 2. да вземат мерки животните да не създават опасност за хора или други животни;</a:t>
            </a:r>
            <a:endParaRPr lang="bg-BG" dirty="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481658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x-none" dirty="0" smtClean="0">
                <a:solidFill>
                  <a:schemeClr val="bg2">
                    <a:lumMod val="10000"/>
                  </a:schemeClr>
                </a:solidFill>
              </a:rPr>
              <a:t>Собствениците </a:t>
            </a:r>
            <a:r>
              <a:rPr lang="x-none" dirty="0">
                <a:solidFill>
                  <a:schemeClr val="bg2">
                    <a:lumMod val="10000"/>
                  </a:schemeClr>
                </a:solidFill>
              </a:rPr>
              <a:t>на кучета са длъжни:</a:t>
            </a:r>
            <a:endParaRPr lang="bg-BG" dirty="0">
              <a:solidFill>
                <a:schemeClr val="bg2">
                  <a:lumMod val="10000"/>
                </a:schemeClr>
              </a:solidFill>
            </a:endParaRPr>
          </a:p>
          <a:p>
            <a:pPr marL="45720" indent="0" algn="just">
              <a:buNone/>
            </a:pPr>
            <a:r>
              <a:rPr lang="bg-BG" b="1" dirty="0" smtClean="0">
                <a:solidFill>
                  <a:schemeClr val="bg2">
                    <a:lumMod val="10000"/>
                  </a:schemeClr>
                </a:solidFill>
              </a:rPr>
              <a:t>П</a:t>
            </a:r>
            <a:r>
              <a:rPr lang="x-none" b="1" dirty="0" smtClean="0">
                <a:solidFill>
                  <a:schemeClr val="bg2">
                    <a:lumMod val="10000"/>
                  </a:schemeClr>
                </a:solidFill>
              </a:rPr>
              <a:t>ри </a:t>
            </a:r>
            <a:r>
              <a:rPr lang="x-none" b="1" dirty="0">
                <a:solidFill>
                  <a:schemeClr val="bg2">
                    <a:lumMod val="10000"/>
                  </a:schemeClr>
                </a:solidFill>
              </a:rPr>
              <a:t>извеждането на кучетата да носят в себе си ветеринарномедицинския паспорт и да го представят за проверка на общинските и ветеринарномедицинските органи</a:t>
            </a:r>
            <a:r>
              <a:rPr lang="x-none" b="1" dirty="0" smtClean="0">
                <a:solidFill>
                  <a:schemeClr val="bg2">
                    <a:lumMod val="10000"/>
                  </a:schemeClr>
                </a:solidFill>
              </a:rPr>
              <a:t>;</a:t>
            </a:r>
            <a:endParaRPr lang="bg-BG" dirty="0">
              <a:solidFill>
                <a:schemeClr val="bg2">
                  <a:lumMod val="10000"/>
                </a:schemeClr>
              </a:solidFill>
            </a:endParaRPr>
          </a:p>
          <a:p>
            <a:pPr marL="45720" indent="0" algn="just">
              <a:buNone/>
            </a:pPr>
            <a:r>
              <a:rPr lang="bg-BG" b="1" dirty="0" smtClean="0">
                <a:solidFill>
                  <a:schemeClr val="bg2">
                    <a:lumMod val="10000"/>
                  </a:schemeClr>
                </a:solidFill>
              </a:rPr>
              <a:t>За</a:t>
            </a:r>
            <a:r>
              <a:rPr lang="x-none" b="1" dirty="0" smtClean="0">
                <a:solidFill>
                  <a:schemeClr val="bg2">
                    <a:lumMod val="10000"/>
                  </a:schemeClr>
                </a:solidFill>
              </a:rPr>
              <a:t>бранява</a:t>
            </a:r>
            <a:r>
              <a:rPr lang="x-none" dirty="0" smtClean="0">
                <a:solidFill>
                  <a:schemeClr val="bg2">
                    <a:lumMod val="10000"/>
                  </a:schemeClr>
                </a:solidFill>
              </a:rPr>
              <a:t> </a:t>
            </a:r>
            <a:r>
              <a:rPr lang="bg-BG" b="1" dirty="0" smtClean="0">
                <a:solidFill>
                  <a:schemeClr val="bg2">
                    <a:lumMod val="10000"/>
                  </a:schemeClr>
                </a:solidFill>
              </a:rPr>
              <a:t>се</a:t>
            </a:r>
            <a:r>
              <a:rPr lang="x-none" b="1" dirty="0" smtClean="0">
                <a:solidFill>
                  <a:schemeClr val="bg2">
                    <a:lumMod val="10000"/>
                  </a:schemeClr>
                </a:solidFill>
              </a:rPr>
              <a:t>-</a:t>
            </a:r>
            <a:r>
              <a:rPr lang="x-none" dirty="0" smtClean="0">
                <a:solidFill>
                  <a:schemeClr val="bg2">
                    <a:lumMod val="10000"/>
                  </a:schemeClr>
                </a:solidFill>
              </a:rPr>
              <a:t> </a:t>
            </a:r>
            <a:r>
              <a:rPr lang="x-none" dirty="0">
                <a:solidFill>
                  <a:schemeClr val="bg2">
                    <a:lumMod val="10000"/>
                  </a:schemeClr>
                </a:solidFill>
              </a:rPr>
              <a:t>извеждането на кучета без повод, а на агресивни кучета - и без намордник; разхождането на кучета на детски площадки и на места, обозначени от общините със забранителни знаци.</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010140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dirty="0">
                <a:solidFill>
                  <a:schemeClr val="bg2">
                    <a:lumMod val="10000"/>
                  </a:schemeClr>
                </a:solidFill>
              </a:rPr>
              <a:t>Кметските наместници, както и кметовете следва да организират контрола по спазване </a:t>
            </a:r>
            <a:r>
              <a:rPr lang="bg-BG" b="1" dirty="0" smtClean="0">
                <a:solidFill>
                  <a:schemeClr val="bg2">
                    <a:lumMod val="10000"/>
                  </a:schemeClr>
                </a:solidFill>
              </a:rPr>
              <a:t>на описаните задължения от собствениците на кучета.</a:t>
            </a:r>
          </a:p>
          <a:p>
            <a:pPr marL="0" indent="0" algn="just">
              <a:buNone/>
            </a:pPr>
            <a:r>
              <a:rPr lang="bg-BG" i="1" dirty="0" smtClean="0">
                <a:solidFill>
                  <a:schemeClr val="bg2">
                    <a:lumMod val="10000"/>
                  </a:schemeClr>
                </a:solidFill>
              </a:rPr>
              <a:t>Изпълнението </a:t>
            </a:r>
            <a:r>
              <a:rPr lang="bg-BG" i="1" dirty="0">
                <a:solidFill>
                  <a:schemeClr val="bg2">
                    <a:lumMod val="10000"/>
                  </a:schemeClr>
                </a:solidFill>
              </a:rPr>
              <a:t>на тези техни функции могат да бъдат подпомагани и от служители на Общинските инспекторати, там където не е възможно да извършват тези дейности само със собствени сили. Нарушенията по горецитираните разпоредби се установяват с актове съставени от общинските инспекторати, като наказателните постановления се издават от кмета на общината.</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351878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x-none" b="1" dirty="0" smtClean="0">
                <a:solidFill>
                  <a:schemeClr val="bg2">
                    <a:lumMod val="10000"/>
                  </a:schemeClr>
                </a:solidFill>
              </a:rPr>
              <a:t>За </a:t>
            </a:r>
            <a:r>
              <a:rPr lang="x-none" b="1" dirty="0">
                <a:solidFill>
                  <a:schemeClr val="bg2">
                    <a:lumMod val="10000"/>
                  </a:schemeClr>
                </a:solidFill>
              </a:rPr>
              <a:t>притежаване на куче ежегодно се заплаща такса по Закона за местните данъци и такси. </a:t>
            </a:r>
            <a:endParaRPr lang="bg-BG" b="1" dirty="0">
              <a:solidFill>
                <a:schemeClr val="bg2">
                  <a:lumMod val="10000"/>
                </a:schemeClr>
              </a:solidFill>
            </a:endParaRPr>
          </a:p>
          <a:p>
            <a:pPr marL="45720" indent="0">
              <a:buNone/>
            </a:pPr>
            <a:r>
              <a:rPr lang="x-none" b="1" dirty="0" smtClean="0">
                <a:solidFill>
                  <a:schemeClr val="bg2">
                    <a:lumMod val="10000"/>
                  </a:schemeClr>
                </a:solidFill>
              </a:rPr>
              <a:t>Освобождават </a:t>
            </a:r>
            <a:r>
              <a:rPr lang="x-none" b="1" dirty="0">
                <a:solidFill>
                  <a:schemeClr val="bg2">
                    <a:lumMod val="10000"/>
                  </a:schemeClr>
                </a:solidFill>
              </a:rPr>
              <a:t>се от такса собствениците на:</a:t>
            </a:r>
            <a:endParaRPr lang="bg-BG" b="1" dirty="0">
              <a:solidFill>
                <a:schemeClr val="bg2">
                  <a:lumMod val="10000"/>
                </a:schemeClr>
              </a:solidFill>
            </a:endParaRPr>
          </a:p>
          <a:p>
            <a:pPr marL="45720" indent="0">
              <a:buNone/>
            </a:pPr>
            <a:r>
              <a:rPr lang="x-none" dirty="0">
                <a:solidFill>
                  <a:schemeClr val="bg2">
                    <a:lumMod val="10000"/>
                  </a:schemeClr>
                </a:solidFill>
              </a:rPr>
              <a:t> 1.  кучета на лица с увреждания;</a:t>
            </a:r>
            <a:endParaRPr lang="bg-BG" dirty="0">
              <a:solidFill>
                <a:schemeClr val="bg2">
                  <a:lumMod val="10000"/>
                </a:schemeClr>
              </a:solidFill>
            </a:endParaRPr>
          </a:p>
          <a:p>
            <a:pPr marL="45720" indent="0">
              <a:buNone/>
            </a:pPr>
            <a:r>
              <a:rPr lang="x-none" dirty="0">
                <a:solidFill>
                  <a:schemeClr val="bg2">
                    <a:lumMod val="10000"/>
                  </a:schemeClr>
                </a:solidFill>
              </a:rPr>
              <a:t> 2. служебни кучета в организациите на бюджетна издръжка;</a:t>
            </a:r>
            <a:endParaRPr lang="bg-BG" dirty="0">
              <a:solidFill>
                <a:schemeClr val="bg2">
                  <a:lumMod val="10000"/>
                </a:schemeClr>
              </a:solidFill>
            </a:endParaRPr>
          </a:p>
          <a:p>
            <a:pPr marL="45720" indent="0">
              <a:buNone/>
            </a:pPr>
            <a:r>
              <a:rPr lang="x-none" dirty="0" smtClean="0">
                <a:solidFill>
                  <a:schemeClr val="bg2">
                    <a:lumMod val="10000"/>
                  </a:schemeClr>
                </a:solidFill>
              </a:rPr>
              <a:t>3</a:t>
            </a:r>
            <a:r>
              <a:rPr lang="x-none" dirty="0">
                <a:solidFill>
                  <a:schemeClr val="bg2">
                    <a:lumMod val="10000"/>
                  </a:schemeClr>
                </a:solidFill>
              </a:rPr>
              <a:t>. кучета, използвани за опитни цели;</a:t>
            </a:r>
            <a:endParaRPr lang="bg-BG" dirty="0">
              <a:solidFill>
                <a:schemeClr val="bg2">
                  <a:lumMod val="10000"/>
                </a:schemeClr>
              </a:solidFill>
            </a:endParaRPr>
          </a:p>
          <a:p>
            <a:pPr marL="45720" indent="0">
              <a:buNone/>
            </a:pPr>
            <a:r>
              <a:rPr lang="x-none" dirty="0">
                <a:solidFill>
                  <a:schemeClr val="bg2">
                    <a:lumMod val="10000"/>
                  </a:schemeClr>
                </a:solidFill>
              </a:rPr>
              <a:t> 4. кучета, използвани от Българския червен кръст;</a:t>
            </a:r>
            <a:endParaRPr lang="bg-BG" dirty="0">
              <a:solidFill>
                <a:schemeClr val="bg2">
                  <a:lumMod val="10000"/>
                </a:schemeClr>
              </a:solidFill>
            </a:endParaRPr>
          </a:p>
          <a:p>
            <a:pPr marL="45720" indent="0">
              <a:buNone/>
            </a:pPr>
            <a:r>
              <a:rPr lang="x-none" dirty="0">
                <a:solidFill>
                  <a:schemeClr val="bg2">
                    <a:lumMod val="10000"/>
                  </a:schemeClr>
                </a:solidFill>
              </a:rPr>
              <a:t> 5. кастрирани кучета;</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579366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r>
              <a:rPr lang="x-none" dirty="0" smtClean="0">
                <a:solidFill>
                  <a:schemeClr val="bg2">
                    <a:lumMod val="10000"/>
                  </a:schemeClr>
                </a:solidFill>
              </a:rPr>
              <a:t>6</a:t>
            </a:r>
            <a:r>
              <a:rPr lang="x-none" dirty="0">
                <a:solidFill>
                  <a:schemeClr val="bg2">
                    <a:lumMod val="10000"/>
                  </a:schemeClr>
                </a:solidFill>
              </a:rPr>
              <a:t>. кучета, които придружават или охраняват селскостопански животни, които се отглеждат в регистриран животновъден обект;</a:t>
            </a:r>
            <a:endParaRPr lang="bg-BG" dirty="0">
              <a:solidFill>
                <a:schemeClr val="bg2">
                  <a:lumMod val="10000"/>
                </a:schemeClr>
              </a:solidFill>
            </a:endParaRPr>
          </a:p>
          <a:p>
            <a:pPr marL="45720" indent="0">
              <a:buNone/>
            </a:pPr>
            <a:r>
              <a:rPr lang="x-none" dirty="0" smtClean="0">
                <a:solidFill>
                  <a:schemeClr val="bg2">
                    <a:lumMod val="10000"/>
                  </a:schemeClr>
                </a:solidFill>
              </a:rPr>
              <a:t>7.  ловни </a:t>
            </a:r>
            <a:r>
              <a:rPr lang="x-none" dirty="0">
                <a:solidFill>
                  <a:schemeClr val="bg2">
                    <a:lumMod val="10000"/>
                  </a:schemeClr>
                </a:solidFill>
              </a:rPr>
              <a:t>кучета, собственост на лица, придобили право на лов по реда на Закона за лова и опазване на дивеча</a:t>
            </a:r>
            <a:r>
              <a:rPr lang="x-none" dirty="0" smtClean="0">
                <a:solidFill>
                  <a:schemeClr val="bg2">
                    <a:lumMod val="10000"/>
                  </a:schemeClr>
                </a:solidFill>
              </a:rPr>
              <a:t>.</a:t>
            </a:r>
            <a:endParaRPr lang="bg-BG" dirty="0">
              <a:solidFill>
                <a:schemeClr val="bg2">
                  <a:lumMod val="10000"/>
                </a:schemeClr>
              </a:solidFill>
            </a:endParaRPr>
          </a:p>
          <a:p>
            <a:pPr marL="45720" indent="0" algn="just">
              <a:buNone/>
            </a:pPr>
            <a:r>
              <a:rPr lang="x-none" dirty="0" smtClean="0">
                <a:solidFill>
                  <a:schemeClr val="bg2">
                    <a:lumMod val="10000"/>
                  </a:schemeClr>
                </a:solidFill>
              </a:rPr>
              <a:t> </a:t>
            </a:r>
            <a:r>
              <a:rPr lang="x-none" b="1" dirty="0">
                <a:solidFill>
                  <a:schemeClr val="bg2">
                    <a:lumMod val="10000"/>
                  </a:schemeClr>
                </a:solidFill>
              </a:rPr>
              <a:t>Приходите от събраните такси постъпват в общинския бюджет и се използват за мероприятия, свързани с намаляване броя на безстопанствените кучета.</a:t>
            </a:r>
            <a:endParaRPr lang="bg-BG" b="1"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286042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i="1" dirty="0">
                <a:solidFill>
                  <a:schemeClr val="bg2">
                    <a:lumMod val="10000"/>
                  </a:schemeClr>
                </a:solidFill>
              </a:rPr>
              <a:t>За малките населени места тези такси се събират от кметовете и кметските наместници. Те водят и регистри на кучетата на територията на техните населени места. В част от големите общини се водят и електронни регистри под формата на е-платформа за улесняване работата на общинските администрации и събиране и обобщаване на пълна информация за домашните любимци и за тези, които </a:t>
            </a:r>
            <a:r>
              <a:rPr lang="bg-BG" i="1">
                <a:solidFill>
                  <a:schemeClr val="bg2">
                    <a:lumMod val="10000"/>
                  </a:schemeClr>
                </a:solidFill>
              </a:rPr>
              <a:t>съгласно </a:t>
            </a:r>
            <a:r>
              <a:rPr lang="bg-BG" i="1" smtClean="0">
                <a:solidFill>
                  <a:schemeClr val="bg2">
                    <a:lumMod val="10000"/>
                  </a:schemeClr>
                </a:solidFill>
              </a:rPr>
              <a:t>Закона </a:t>
            </a:r>
            <a:r>
              <a:rPr lang="bg-BG" i="1" dirty="0">
                <a:solidFill>
                  <a:schemeClr val="bg2">
                    <a:lumMod val="10000"/>
                  </a:schemeClr>
                </a:solidFill>
              </a:rPr>
              <a:t>за ветеринарно медицинската дейност следва да бъдат освободени от такса.</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446344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bg-BG" sz="3200" dirty="0" smtClean="0">
              <a:solidFill>
                <a:schemeClr val="accent1">
                  <a:lumMod val="75000"/>
                </a:schemeClr>
              </a:solidFill>
            </a:endParaRPr>
          </a:p>
          <a:p>
            <a:pPr marL="0" indent="0" algn="ctr">
              <a:buNone/>
            </a:pPr>
            <a:endParaRPr lang="bg-BG" sz="3200" dirty="0">
              <a:solidFill>
                <a:schemeClr val="accent1">
                  <a:lumMod val="75000"/>
                </a:schemeClr>
              </a:solidFill>
            </a:endParaRPr>
          </a:p>
          <a:p>
            <a:pPr marL="0" indent="0" algn="ctr">
              <a:buNone/>
            </a:pPr>
            <a:r>
              <a:rPr lang="bg-BG" sz="3200" dirty="0" smtClean="0"/>
              <a:t>БЛАГОДАРЯ ЗА ВНИМАНИЕТО!</a:t>
            </a:r>
            <a:endParaRPr lang="en-US" sz="3200" dirty="0" smtClean="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54061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endParaRPr lang="bg-BG" sz="2400" b="1" dirty="0" smtClean="0">
              <a:solidFill>
                <a:schemeClr val="bg2">
                  <a:lumMod val="10000"/>
                </a:schemeClr>
              </a:solidFill>
            </a:endParaRPr>
          </a:p>
          <a:p>
            <a:pPr marL="45720" indent="0">
              <a:buNone/>
            </a:pPr>
            <a:r>
              <a:rPr lang="bg-BG" sz="2400" b="1" dirty="0" smtClean="0">
                <a:solidFill>
                  <a:schemeClr val="bg2">
                    <a:lumMod val="10000"/>
                  </a:schemeClr>
                </a:solidFill>
              </a:rPr>
              <a:t>Нормативна </a:t>
            </a:r>
            <a:r>
              <a:rPr lang="bg-BG" sz="2400" b="1" dirty="0">
                <a:solidFill>
                  <a:schemeClr val="bg2">
                    <a:lumMod val="10000"/>
                  </a:schemeClr>
                </a:solidFill>
              </a:rPr>
              <a:t>уредба:</a:t>
            </a:r>
            <a:r>
              <a:rPr lang="bg-BG" sz="2400" dirty="0">
                <a:solidFill>
                  <a:schemeClr val="bg2">
                    <a:lumMod val="10000"/>
                  </a:schemeClr>
                </a:solidFill>
              </a:rPr>
              <a:t> </a:t>
            </a:r>
            <a:endParaRPr lang="bg-BG" sz="2400" dirty="0" smtClean="0">
              <a:solidFill>
                <a:schemeClr val="bg2">
                  <a:lumMod val="10000"/>
                </a:schemeClr>
              </a:solidFill>
            </a:endParaRPr>
          </a:p>
          <a:p>
            <a:pPr marL="45720" indent="0">
              <a:buNone/>
            </a:pPr>
            <a:r>
              <a:rPr lang="bg-BG" sz="2400" i="1" dirty="0" smtClean="0">
                <a:solidFill>
                  <a:schemeClr val="bg2">
                    <a:lumMod val="10000"/>
                  </a:schemeClr>
                </a:solidFill>
              </a:rPr>
              <a:t>Закон </a:t>
            </a:r>
            <a:r>
              <a:rPr lang="bg-BG" sz="2400" i="1" dirty="0">
                <a:solidFill>
                  <a:schemeClr val="bg2">
                    <a:lumMod val="10000"/>
                  </a:schemeClr>
                </a:solidFill>
              </a:rPr>
              <a:t>за ветеринарномедицинската дейност</a:t>
            </a:r>
            <a:r>
              <a:rPr lang="bg-BG" sz="2400" i="1" dirty="0" smtClean="0">
                <a:solidFill>
                  <a:schemeClr val="bg2">
                    <a:lumMod val="10000"/>
                  </a:schemeClr>
                </a:solidFill>
              </a:rPr>
              <a:t>;</a:t>
            </a:r>
          </a:p>
          <a:p>
            <a:pPr marL="45720" indent="0">
              <a:buNone/>
            </a:pPr>
            <a:r>
              <a:rPr lang="bg-BG" sz="2400" i="1" dirty="0" smtClean="0">
                <a:solidFill>
                  <a:schemeClr val="bg2">
                    <a:lumMod val="10000"/>
                  </a:schemeClr>
                </a:solidFill>
              </a:rPr>
              <a:t>Наредба </a:t>
            </a:r>
            <a:r>
              <a:rPr lang="bg-BG" sz="2400" i="1" dirty="0">
                <a:solidFill>
                  <a:schemeClr val="bg2">
                    <a:lumMod val="10000"/>
                  </a:schemeClr>
                </a:solidFill>
              </a:rPr>
              <a:t>№ 44 от 20.04.2006 г. за ветеринарномедицинските изисквания към животновъдните обекти;</a:t>
            </a:r>
            <a:endParaRPr lang="bg-BG" sz="2400" dirty="0">
              <a:solidFill>
                <a:schemeClr val="bg2">
                  <a:lumMod val="10000"/>
                </a:schemeClr>
              </a:solidFill>
            </a:endParaRPr>
          </a:p>
          <a:p>
            <a:pPr marL="0" indent="0" algn="ctr">
              <a:buNone/>
            </a:pPr>
            <a:endParaRPr lang="en-US" sz="24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024606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dirty="0" smtClean="0">
                <a:solidFill>
                  <a:schemeClr val="bg2">
                    <a:lumMod val="10000"/>
                  </a:schemeClr>
                </a:solidFill>
              </a:rPr>
              <a:t>Законът за ветеринарномедицинската дейност</a:t>
            </a:r>
            <a:r>
              <a:rPr lang="x-none" dirty="0" smtClean="0">
                <a:solidFill>
                  <a:schemeClr val="bg2">
                    <a:lumMod val="10000"/>
                  </a:schemeClr>
                </a:solidFill>
              </a:rPr>
              <a:t> </a:t>
            </a:r>
            <a:r>
              <a:rPr lang="x-none" dirty="0">
                <a:solidFill>
                  <a:schemeClr val="bg2">
                    <a:lumMod val="10000"/>
                  </a:schemeClr>
                </a:solidFill>
              </a:rPr>
              <a:t>урежда обществените отношения, свързани с осъществяването, управлението и контрола на </a:t>
            </a:r>
            <a:r>
              <a:rPr lang="bg-BG" dirty="0" smtClean="0">
                <a:solidFill>
                  <a:schemeClr val="bg2">
                    <a:lumMod val="10000"/>
                  </a:schemeClr>
                </a:solidFill>
              </a:rPr>
              <a:t>тази</a:t>
            </a:r>
            <a:r>
              <a:rPr lang="x-none" dirty="0" smtClean="0">
                <a:solidFill>
                  <a:schemeClr val="bg2">
                    <a:lumMod val="10000"/>
                  </a:schemeClr>
                </a:solidFill>
              </a:rPr>
              <a:t> </a:t>
            </a:r>
            <a:r>
              <a:rPr lang="x-none" dirty="0">
                <a:solidFill>
                  <a:schemeClr val="bg2">
                    <a:lumMod val="10000"/>
                  </a:schemeClr>
                </a:solidFill>
              </a:rPr>
              <a:t>дейност</a:t>
            </a:r>
            <a:r>
              <a:rPr lang="bg-BG" dirty="0">
                <a:solidFill>
                  <a:schemeClr val="bg2">
                    <a:lumMod val="10000"/>
                  </a:schemeClr>
                </a:solidFill>
              </a:rPr>
              <a:t>.</a:t>
            </a:r>
            <a:r>
              <a:rPr lang="x-none" dirty="0">
                <a:solidFill>
                  <a:schemeClr val="bg2">
                    <a:lumMod val="10000"/>
                  </a:schemeClr>
                </a:solidFill>
              </a:rPr>
              <a:t> Министърът на земеделието, храните и горите чрез Българската агенция за безопасност на храните </a:t>
            </a:r>
            <a:r>
              <a:rPr lang="x-none" dirty="0" smtClean="0">
                <a:solidFill>
                  <a:schemeClr val="bg2">
                    <a:lumMod val="10000"/>
                  </a:schemeClr>
                </a:solidFill>
              </a:rPr>
              <a:t>осъществява </a:t>
            </a:r>
            <a:r>
              <a:rPr lang="x-none" dirty="0">
                <a:solidFill>
                  <a:schemeClr val="bg2">
                    <a:lumMod val="10000"/>
                  </a:schemeClr>
                </a:solidFill>
              </a:rPr>
              <a:t>държавната политика в областта на ветеринарномедицинската дейност</a:t>
            </a:r>
            <a:r>
              <a:rPr lang="x-none" dirty="0" smtClean="0">
                <a:solidFill>
                  <a:schemeClr val="bg2">
                    <a:lumMod val="10000"/>
                  </a:schemeClr>
                </a:solidFill>
              </a:rPr>
              <a:t>.</a:t>
            </a:r>
            <a:endParaRPr lang="bg-BG" dirty="0" smtClean="0">
              <a:solidFill>
                <a:schemeClr val="bg2">
                  <a:lumMod val="10000"/>
                </a:schemeClr>
              </a:solidFill>
            </a:endParaRPr>
          </a:p>
          <a:p>
            <a:pPr marL="0" indent="0" algn="just">
              <a:buNone/>
            </a:pPr>
            <a:r>
              <a:rPr lang="x-none" dirty="0">
                <a:solidFill>
                  <a:schemeClr val="bg2">
                    <a:lumMod val="10000"/>
                  </a:schemeClr>
                </a:solidFill>
              </a:rPr>
              <a:t>При поява на заразна болест изпълнителният директор на БАБХ издава заповед, с която определя мерките за ограничаване и ликвидиране на болестта. </a:t>
            </a:r>
            <a:endParaRPr lang="en-US" sz="3200" dirty="0">
              <a:solidFill>
                <a:schemeClr val="bg2">
                  <a:lumMod val="10000"/>
                </a:schemeClr>
              </a:solidFill>
            </a:endParaRPr>
          </a:p>
          <a:p>
            <a:pPr marL="0" indent="0" algn="just">
              <a:buNone/>
            </a:pPr>
            <a:endParaRPr lang="bg-BG" dirty="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464215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x-none" dirty="0" smtClean="0">
                <a:solidFill>
                  <a:schemeClr val="bg2">
                    <a:lumMod val="10000"/>
                  </a:schemeClr>
                </a:solidFill>
              </a:rPr>
              <a:t>Към </a:t>
            </a:r>
            <a:r>
              <a:rPr lang="x-none" dirty="0">
                <a:solidFill>
                  <a:schemeClr val="bg2">
                    <a:lumMod val="10000"/>
                  </a:schemeClr>
                </a:solidFill>
              </a:rPr>
              <a:t>областните управители и кметовете на общини се създават постоянно действащи епизоотични комисии за прилагане на мерките по здравеопазване на животните. </a:t>
            </a:r>
            <a:endParaRPr lang="bg-BG" dirty="0">
              <a:solidFill>
                <a:schemeClr val="bg2">
                  <a:lumMod val="10000"/>
                </a:schemeClr>
              </a:solidFill>
            </a:endParaRPr>
          </a:p>
          <a:p>
            <a:pPr marL="0" indent="0" algn="just">
              <a:buNone/>
            </a:pPr>
            <a:r>
              <a:rPr lang="bg-BG" b="1" dirty="0">
                <a:solidFill>
                  <a:schemeClr val="bg2">
                    <a:lumMod val="10000"/>
                  </a:schemeClr>
                </a:solidFill>
              </a:rPr>
              <a:t>През 2020 г. </a:t>
            </a:r>
            <a:r>
              <a:rPr lang="bg-BG" b="1" dirty="0" smtClean="0">
                <a:solidFill>
                  <a:schemeClr val="bg2">
                    <a:lumMod val="10000"/>
                  </a:schemeClr>
                </a:solidFill>
              </a:rPr>
              <a:t>са </a:t>
            </a:r>
            <a:r>
              <a:rPr lang="bg-BG" b="1" dirty="0">
                <a:solidFill>
                  <a:schemeClr val="bg2">
                    <a:lumMod val="10000"/>
                  </a:schemeClr>
                </a:solidFill>
              </a:rPr>
              <a:t>приети нови разпоредби в Закона за ветеринарномедицинската дейност /в сила от 14.02.2020 г./ по отношение на Раздел </a:t>
            </a:r>
            <a:r>
              <a:rPr lang="x-none" b="1" dirty="0">
                <a:solidFill>
                  <a:schemeClr val="bg2">
                    <a:lumMod val="10000"/>
                  </a:schemeClr>
                </a:solidFill>
              </a:rPr>
              <a:t>II</a:t>
            </a:r>
            <a:r>
              <a:rPr lang="bg-BG" b="1" dirty="0">
                <a:solidFill>
                  <a:schemeClr val="bg2">
                    <a:lumMod val="10000"/>
                  </a:schemeClr>
                </a:solidFill>
              </a:rPr>
              <a:t> от същия, с който се определят задълженията на органите на местното самоуправление и местната администрация, физическите и юридическите лица. </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668883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smtClean="0">
              <a:solidFill>
                <a:schemeClr val="bg2">
                  <a:lumMod val="10000"/>
                </a:schemeClr>
              </a:solidFill>
            </a:endParaRPr>
          </a:p>
          <a:p>
            <a:pPr marL="0" indent="0" algn="just">
              <a:buNone/>
            </a:pPr>
            <a:r>
              <a:rPr lang="x-none" dirty="0" smtClean="0">
                <a:solidFill>
                  <a:schemeClr val="bg2">
                    <a:lumMod val="10000"/>
                  </a:schemeClr>
                </a:solidFill>
              </a:rPr>
              <a:t>Общинските </a:t>
            </a:r>
            <a:r>
              <a:rPr lang="x-none" dirty="0">
                <a:solidFill>
                  <a:schemeClr val="bg2">
                    <a:lumMod val="10000"/>
                  </a:schemeClr>
                </a:solidFill>
              </a:rPr>
              <a:t>съвети определят с наредба обема на животновъдната дейност и местата за отглеждане на селскостопански животни по смисъла на Закона за животновъдството на територията на съответната община.</a:t>
            </a:r>
            <a:r>
              <a:rPr lang="bg-BG" dirty="0">
                <a:solidFill>
                  <a:schemeClr val="bg2">
                    <a:lumMod val="10000"/>
                  </a:schemeClr>
                </a:solidFill>
              </a:rPr>
              <a:t> </a:t>
            </a:r>
            <a:endParaRPr lang="bg-BG" dirty="0" smtClean="0">
              <a:solidFill>
                <a:schemeClr val="bg2">
                  <a:lumMod val="10000"/>
                </a:schemeClr>
              </a:solidFill>
            </a:endParaRPr>
          </a:p>
          <a:p>
            <a:pPr marL="0" indent="0" algn="just">
              <a:buNone/>
            </a:pPr>
            <a:r>
              <a:rPr lang="bg-BG" dirty="0" smtClean="0">
                <a:solidFill>
                  <a:schemeClr val="bg2">
                    <a:lumMod val="10000"/>
                  </a:schemeClr>
                </a:solidFill>
              </a:rPr>
              <a:t>С </a:t>
            </a:r>
            <a:r>
              <a:rPr lang="bg-BG" dirty="0">
                <a:solidFill>
                  <a:schemeClr val="bg2">
                    <a:lumMod val="10000"/>
                  </a:schemeClr>
                </a:solidFill>
              </a:rPr>
              <a:t>тези местни наредби общините </a:t>
            </a:r>
            <a:r>
              <a:rPr lang="bg-BG" dirty="0" smtClean="0">
                <a:solidFill>
                  <a:schemeClr val="bg2">
                    <a:lumMod val="10000"/>
                  </a:schemeClr>
                </a:solidFill>
              </a:rPr>
              <a:t>уреждат </a:t>
            </a:r>
            <a:r>
              <a:rPr lang="bg-BG" dirty="0">
                <a:solidFill>
                  <a:schemeClr val="bg2">
                    <a:lumMod val="10000"/>
                  </a:schemeClr>
                </a:solidFill>
              </a:rPr>
              <a:t>осъществяването на контрол върху санитарно - хигиенното състояние в населените места и регламентират промишленото отглеждане и отглеждането за лични нужди на селскостопански животни. </a:t>
            </a: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96951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373626"/>
            <a:ext cx="10515600" cy="5803337"/>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r>
              <a:rPr lang="bg-BG" b="1" dirty="0">
                <a:solidFill>
                  <a:schemeClr val="bg2">
                    <a:lumMod val="10000"/>
                  </a:schemeClr>
                </a:solidFill>
              </a:rPr>
              <a:t>Съгласно </a:t>
            </a:r>
            <a:r>
              <a:rPr lang="bg-BG" b="1" dirty="0" smtClean="0">
                <a:solidFill>
                  <a:schemeClr val="bg2">
                    <a:lumMod val="10000"/>
                  </a:schemeClr>
                </a:solidFill>
              </a:rPr>
              <a:t>разпоредбите на Закона - </a:t>
            </a:r>
            <a:r>
              <a:rPr lang="x-none" b="1" dirty="0">
                <a:solidFill>
                  <a:schemeClr val="bg2">
                    <a:lumMod val="10000"/>
                  </a:schemeClr>
                </a:solidFill>
              </a:rPr>
              <a:t>Кметовете и кметските наместници са длъжни да:</a:t>
            </a:r>
            <a:endParaRPr lang="bg-BG" dirty="0">
              <a:solidFill>
                <a:schemeClr val="bg2">
                  <a:lumMod val="10000"/>
                </a:schemeClr>
              </a:solidFill>
            </a:endParaRPr>
          </a:p>
          <a:p>
            <a:pPr marL="45720" indent="0" algn="just">
              <a:buNone/>
            </a:pPr>
            <a:r>
              <a:rPr lang="x-none" dirty="0">
                <a:solidFill>
                  <a:schemeClr val="bg2">
                    <a:lumMod val="10000"/>
                  </a:schemeClr>
                </a:solidFill>
              </a:rPr>
              <a:t> 1. съдействат за организиране на изпълнението на мерките за профилактика, ограничаване и ликвидиране на болестите по </a:t>
            </a:r>
            <a:r>
              <a:rPr lang="x-none" dirty="0" smtClean="0">
                <a:solidFill>
                  <a:schemeClr val="bg2">
                    <a:lumMod val="10000"/>
                  </a:schemeClr>
                </a:solidFill>
              </a:rPr>
              <a:t>животните;</a:t>
            </a:r>
            <a:endParaRPr lang="bg-BG" dirty="0">
              <a:solidFill>
                <a:schemeClr val="bg2">
                  <a:lumMod val="10000"/>
                </a:schemeClr>
              </a:solidFill>
            </a:endParaRPr>
          </a:p>
          <a:p>
            <a:pPr marL="45720" indent="0" algn="just">
              <a:buNone/>
            </a:pPr>
            <a:r>
              <a:rPr lang="x-none" dirty="0" smtClean="0">
                <a:solidFill>
                  <a:schemeClr val="bg2">
                    <a:lumMod val="10000"/>
                  </a:schemeClr>
                </a:solidFill>
              </a:rPr>
              <a:t>2</a:t>
            </a:r>
            <a:r>
              <a:rPr lang="x-none" dirty="0">
                <a:solidFill>
                  <a:schemeClr val="bg2">
                    <a:lumMod val="10000"/>
                  </a:schemeClr>
                </a:solidFill>
              </a:rPr>
              <a:t>. организират изпълнението на разпоредените от Централния епизоотичен </a:t>
            </a:r>
            <a:r>
              <a:rPr lang="x-none" dirty="0" smtClean="0">
                <a:solidFill>
                  <a:schemeClr val="bg2">
                    <a:lumMod val="10000"/>
                  </a:schemeClr>
                </a:solidFill>
              </a:rPr>
              <a:t>съвет</a:t>
            </a:r>
            <a:r>
              <a:rPr lang="bg-BG" dirty="0">
                <a:solidFill>
                  <a:schemeClr val="bg2">
                    <a:lumMod val="10000"/>
                  </a:schemeClr>
                </a:solidFill>
              </a:rPr>
              <a:t> </a:t>
            </a:r>
            <a:r>
              <a:rPr lang="x-none" dirty="0" smtClean="0">
                <a:solidFill>
                  <a:schemeClr val="bg2">
                    <a:lumMod val="10000"/>
                  </a:schemeClr>
                </a:solidFill>
              </a:rPr>
              <a:t>и </a:t>
            </a:r>
            <a:r>
              <a:rPr lang="x-none" dirty="0">
                <a:solidFill>
                  <a:schemeClr val="bg2">
                    <a:lumMod val="10000"/>
                  </a:schemeClr>
                </a:solidFill>
              </a:rPr>
              <a:t>от постоянно действащите епизоотични комисии мерки за ограничаване и ликвидиране на болести по животните;</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307570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x-none" dirty="0">
                <a:solidFill>
                  <a:schemeClr val="bg2">
                    <a:lumMod val="10000"/>
                  </a:schemeClr>
                </a:solidFill>
              </a:rPr>
              <a:t>3. съдействат за организиране на периодични обучения на собственици и/или ползватели на животновъдни обекти, свързани с профилактика, ограничаване и ликвидиране на болести по животните и зоонози;</a:t>
            </a:r>
            <a:endParaRPr lang="bg-BG" dirty="0">
              <a:solidFill>
                <a:schemeClr val="bg2">
                  <a:lumMod val="10000"/>
                </a:schemeClr>
              </a:solidFill>
            </a:endParaRPr>
          </a:p>
          <a:p>
            <a:pPr marL="45720" indent="0" algn="just">
              <a:buNone/>
            </a:pPr>
            <a:r>
              <a:rPr lang="x-none" dirty="0">
                <a:solidFill>
                  <a:schemeClr val="bg2">
                    <a:lumMod val="10000"/>
                  </a:schemeClr>
                </a:solidFill>
              </a:rPr>
              <a:t> 4. районират пасищата и водопоите в зависимост от епизоотичната обстановка, а при необходимост - забраняват използването им;</a:t>
            </a:r>
            <a:endParaRPr lang="bg-BG" dirty="0">
              <a:solidFill>
                <a:schemeClr val="bg2">
                  <a:lumMod val="10000"/>
                </a:schemeClr>
              </a:solidFill>
            </a:endParaRPr>
          </a:p>
          <a:p>
            <a:pPr marL="45720" indent="0" algn="just">
              <a:buNone/>
            </a:pPr>
            <a:r>
              <a:rPr lang="x-none" dirty="0" smtClean="0">
                <a:solidFill>
                  <a:schemeClr val="bg2">
                    <a:lumMod val="10000"/>
                  </a:schemeClr>
                </a:solidFill>
              </a:rPr>
              <a:t>5</a:t>
            </a:r>
            <a:r>
              <a:rPr lang="x-none" dirty="0">
                <a:solidFill>
                  <a:schemeClr val="bg2">
                    <a:lumMod val="10000"/>
                  </a:schemeClr>
                </a:solidFill>
              </a:rPr>
              <a:t>. предприемат мерки за недопускане на животни в депата за отпадъци</a:t>
            </a:r>
            <a:r>
              <a:rPr lang="x-none" dirty="0" smtClean="0">
                <a:solidFill>
                  <a:schemeClr val="bg2">
                    <a:lumMod val="10000"/>
                  </a:schemeClr>
                </a:solidFill>
              </a:rPr>
              <a:t>;</a:t>
            </a:r>
            <a:endParaRPr lang="bg-BG" dirty="0">
              <a:solidFill>
                <a:schemeClr val="bg2">
                  <a:lumMod val="10000"/>
                </a:schemeClr>
              </a:solidFill>
            </a:endParaRPr>
          </a:p>
          <a:p>
            <a:pPr marL="45720" indent="0" algn="just">
              <a:buNone/>
            </a:pPr>
            <a:r>
              <a:rPr lang="x-none" dirty="0" smtClean="0">
                <a:solidFill>
                  <a:schemeClr val="bg2">
                    <a:lumMod val="10000"/>
                  </a:schemeClr>
                </a:solidFill>
              </a:rPr>
              <a:t> </a:t>
            </a:r>
            <a:r>
              <a:rPr lang="x-none" dirty="0">
                <a:solidFill>
                  <a:schemeClr val="bg2">
                    <a:lumMod val="10000"/>
                  </a:schemeClr>
                </a:solidFill>
              </a:rPr>
              <a:t>6. организират и предприемат действия за събиране и обезвреждане на умрелите безстопанствени животни;</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824590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25689" y="603558"/>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x-none" dirty="0" smtClean="0">
                <a:solidFill>
                  <a:schemeClr val="bg2">
                    <a:lumMod val="10000"/>
                  </a:schemeClr>
                </a:solidFill>
              </a:rPr>
              <a:t>7.организират </a:t>
            </a:r>
            <a:r>
              <a:rPr lang="x-none" dirty="0">
                <a:solidFill>
                  <a:schemeClr val="bg2">
                    <a:lumMod val="10000"/>
                  </a:schemeClr>
                </a:solidFill>
              </a:rPr>
              <a:t>определянето на терен за загробване на труповете на животни и предприемат действия за събиране и унищожаване на странични животински продукти;</a:t>
            </a:r>
            <a:endParaRPr lang="bg-BG" dirty="0">
              <a:solidFill>
                <a:schemeClr val="bg2">
                  <a:lumMod val="10000"/>
                </a:schemeClr>
              </a:solidFill>
            </a:endParaRPr>
          </a:p>
          <a:p>
            <a:pPr marL="45720" indent="0" algn="just">
              <a:buNone/>
            </a:pPr>
            <a:r>
              <a:rPr lang="x-none" dirty="0">
                <a:solidFill>
                  <a:schemeClr val="bg2">
                    <a:lumMod val="10000"/>
                  </a:schemeClr>
                </a:solidFill>
              </a:rPr>
              <a:t>8.предприемат мерки за недопускане използване на общински пасища и места за водопой от безстопанствени животни и животни, които не са идентифицирани и/или на които не са извършени мерките по програмата за профилактика, надзор, контрол и ликвидиране на болести по животните и зоонози;</a:t>
            </a:r>
            <a:endParaRPr lang="bg-BG" dirty="0">
              <a:solidFill>
                <a:schemeClr val="bg2">
                  <a:lumMod val="10000"/>
                </a:schemeClr>
              </a:solidFill>
            </a:endParaRPr>
          </a:p>
          <a:p>
            <a:pPr marL="45720" indent="0" algn="just">
              <a:buNone/>
            </a:pPr>
            <a:r>
              <a:rPr lang="x-none" dirty="0">
                <a:solidFill>
                  <a:schemeClr val="bg2">
                    <a:lumMod val="10000"/>
                  </a:schemeClr>
                </a:solidFill>
              </a:rPr>
              <a:t> 9.предприемат мерки за недопускане на свободно движение на животни по улиците на населените места;</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718825590"/>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1799</TotalTime>
  <Words>3598</Words>
  <Application>Microsoft Office PowerPoint</Application>
  <PresentationFormat>Widescreen</PresentationFormat>
  <Paragraphs>254</Paragraphs>
  <Slides>27</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DANY</cp:lastModifiedBy>
  <cp:revision>81</cp:revision>
  <dcterms:created xsi:type="dcterms:W3CDTF">2020-11-16T15:48:02Z</dcterms:created>
  <dcterms:modified xsi:type="dcterms:W3CDTF">2021-10-19T11:58:47Z</dcterms:modified>
</cp:coreProperties>
</file>