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3"/>
  </p:notesMasterIdLst>
  <p:sldIdLst>
    <p:sldId id="258" r:id="rId2"/>
    <p:sldId id="259" r:id="rId3"/>
    <p:sldId id="260" r:id="rId4"/>
    <p:sldId id="311" r:id="rId5"/>
    <p:sldId id="288" r:id="rId6"/>
    <p:sldId id="289" r:id="rId7"/>
    <p:sldId id="290" r:id="rId8"/>
    <p:sldId id="291" r:id="rId9"/>
    <p:sldId id="312" r:id="rId10"/>
    <p:sldId id="313" r:id="rId11"/>
    <p:sldId id="295" r:id="rId12"/>
    <p:sldId id="294" r:id="rId13"/>
    <p:sldId id="297" r:id="rId14"/>
    <p:sldId id="298" r:id="rId15"/>
    <p:sldId id="315" r:id="rId16"/>
    <p:sldId id="317" r:id="rId17"/>
    <p:sldId id="316" r:id="rId18"/>
    <p:sldId id="318" r:id="rId19"/>
    <p:sldId id="319" r:id="rId20"/>
    <p:sldId id="320" r:id="rId21"/>
    <p:sldId id="287" r:id="rId22"/>
  </p:sldIdLst>
  <p:sldSz cx="12192000" cy="6858000"/>
  <p:notesSz cx="6797675" cy="99250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094" autoAdjust="0"/>
  </p:normalViewPr>
  <p:slideViewPr>
    <p:cSldViewPr snapToGrid="0" showGuides="1">
      <p:cViewPr varScale="1">
        <p:scale>
          <a:sx n="89" d="100"/>
          <a:sy n="89" d="100"/>
        </p:scale>
        <p:origin x="14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ED917-0390-416C-89AD-2860D7E03994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27F0F-8907-421C-9359-4F3253B7B01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640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Същност и значение на връчването на съобщенията и книжата в административното и съдебното производство: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Защита на правата на лицата, участващи в съответното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производство – административно или съдебно. 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Връчването се осъществява при строго формални правила, тъй като гарантира конституционни права на страните – правото на защита при нарушено или застрашено тяхно право или законен интерес.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Информира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адресатите за действията на административния орган и/или съда. 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Придава легитимност на издадените актове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dirty="0" smtClean="0">
                <a:solidFill>
                  <a:srgbClr val="E3DED1">
                    <a:lumMod val="10000"/>
                  </a:srgbClr>
                </a:solidFill>
              </a:rPr>
              <a:t>Надлежното връчване на книжата е гарант за равенството пред закона и гарантира време за участие и подготовка в производството.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dirty="0" smtClean="0">
                <a:solidFill>
                  <a:srgbClr val="E3DED1">
                    <a:lumMod val="10000"/>
                  </a:srgbClr>
                </a:solidFill>
              </a:rPr>
              <a:t>Гаранцията, че книжата ще достигнат до своя адресат е толкова по-голяма, колкото в по-голяма степен се засягат законните права и интереси на лицата!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bg-BG" dirty="0" smtClean="0">
              <a:solidFill>
                <a:srgbClr val="E3DED1">
                  <a:lumMod val="10000"/>
                </a:srgb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611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bg-BG" sz="1200" b="0" i="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(изм.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34 от 2006 г.)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 -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писмено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друг адрес,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регистрираните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регистър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БУЛСТАТ лица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вписаният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регистъра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едноличните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търговци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управление;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(доп. - ДВ,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34 от 2006 г.)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управление -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юридически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регистрираните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търговски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представителства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клоновете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чуждестранни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освен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регистър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БУЛСТАТ не е вписан друг адрес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съответно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търговския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регистър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е вписан друг адрес на управление;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налице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 по т. 2 -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чуждестранни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извършват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определена база;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чуждестранното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осъществява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повече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възникнало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стопанска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определена база;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придобит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недвижим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чуждестранни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придобили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недвижим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имот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територията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непопадащи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обхвата на т. 1, 2, 3 и 5;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управление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неперсонифицираните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дружества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осигурителните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каси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договора не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 на управление,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съответно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управление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договора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съдружник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представен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договор,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кореспонденция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съответно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адресът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управление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съдружника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спрямо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извършено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процесуално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действие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установяване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задълженията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данъци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задължителни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осигурителни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вноски.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42730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88780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7609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77463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19708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ДОПК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чл. 278. Който не изпълни друго задължение, произтичащо от този кодекс, се наказва с глоба от 50 до 500 лв., ако не подлежи на по-тежко наказание.“</a:t>
            </a:r>
          </a:p>
          <a:p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ГПК „Чл. 88. (1) Съдът налага глоба на връчител, който е връчил неправилно съобщението, не е удостоверил надлежно връчването или не е върнал своевременно в съда разписката за връчването или който не е изпълнил други нареждания на съда във връзка с връчването.</a:t>
            </a: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чл. 182, ал. 2 НПК -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Длъжностното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лице,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задълженията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връчването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наказва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глоба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петстотин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лева.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3859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 като връчители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“Връчването на призовки, съобщения и книжа се извършва от служител при съответния съд, орган на досъдебното производство, община или кметство” – чл. 178, ал.1 НПК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“Когато в мястото на връчването няма съдебно учреждение, връчването може да се извърши чрез общината или кметството” – чл. 42, ал. 1 ГПК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“Връчването може да стане чрез общината или кметството, ако в населеното място, където трябва да се извърши, няма орган по приходите, съответно връчител” – чл. 29, ал. 5 ДОПК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“В случай че в съответната община няма териториален административен орган със същата компетентност, административният орган може да се обърне към съответната община или кметство." – чл. 46, ал. 1 АПК. 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126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Когато кметът на кметство или кметския наместник действа като орган на изпълнителната власт, съответно издава административен акт, то той трябва да връчи акта на заявителя. 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Кметовете на кметства и кметските наместници, като част от общината имат функции и задължения по връчване на съобщения и книжа издадени от териториалния орган на изпълнителната власт или упълномощени от тях лица по реда на АПК. </a:t>
            </a:r>
          </a:p>
          <a:p>
            <a:pPr marL="0" indent="0" algn="ctr">
              <a:buNone/>
            </a:pP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Производството по връчване на съобщения и актове в административното производство е регламентирано в чл. 18а от АПК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5087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sz="2400" b="1" strike="noStrike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strike="noStrike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2400" b="1" strike="noStrike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strike="noStrike" dirty="0" smtClean="0">
                <a:solidFill>
                  <a:schemeClr val="bg2">
                    <a:lumMod val="10000"/>
                  </a:schemeClr>
                </a:solidFill>
              </a:rPr>
              <a:t> по АПК:</a:t>
            </a:r>
          </a:p>
          <a:p>
            <a:pPr marL="342900" indent="-342900" algn="just">
              <a:buFontTx/>
              <a:buChar char="-"/>
            </a:pPr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Връчването</a:t>
            </a:r>
            <a:r>
              <a:rPr lang="ru-RU" strike="noStrike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може</a:t>
            </a:r>
            <a:r>
              <a:rPr lang="ru-RU" strike="noStrike" dirty="0" smtClean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осъществи</a:t>
            </a:r>
            <a:r>
              <a:rPr lang="ru-RU" strike="noStrike" dirty="0" smtClean="0">
                <a:solidFill>
                  <a:schemeClr val="bg2">
                    <a:lumMod val="10000"/>
                  </a:schemeClr>
                </a:solidFill>
              </a:rPr>
              <a:t> чрез един от </a:t>
            </a:r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посочените</a:t>
            </a:r>
            <a:r>
              <a:rPr lang="ru-RU" strike="noStrike" dirty="0" smtClean="0">
                <a:solidFill>
                  <a:schemeClr val="bg2">
                    <a:lumMod val="10000"/>
                  </a:schemeClr>
                </a:solidFill>
              </a:rPr>
              <a:t> в ал. 4 на чл. 18а на АПК, </a:t>
            </a:r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способи</a:t>
            </a:r>
            <a:r>
              <a:rPr lang="ru-RU" strike="noStrike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lvl="0" algn="just"/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Чрез персонален профил на лицето в Единния портал за достъп до електронни административни услуги по смисъла на Закона за електронното управление (https://edelivery.egov.bg/Profile )</a:t>
            </a:r>
          </a:p>
          <a:p>
            <a:pPr lvl="0" algn="just"/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електронен адрес, който позволява получаване на съобщение, съдържащо информация за изтегляне на съставения документ от информационна система за връчване</a:t>
            </a:r>
          </a:p>
          <a:p>
            <a:pPr lvl="0" algn="just"/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мобилен или стационарен телефонен номер, който позволява получаване на съобщение, съдържащо информация за изтегляне на съставения документ от информационна система за връчване или в случай, че изтеглянето не е технически възможно, да позволява изпращане от получателя на обратно кратко текстово съобщение, потвърждаващо получаването на съобщението</a:t>
            </a:r>
          </a:p>
          <a:p>
            <a:pPr lvl="0" algn="just"/>
            <a:r>
              <a:rPr lang="bg-BG" strike="noStrike" dirty="0" smtClean="0">
                <a:solidFill>
                  <a:schemeClr val="bg2">
                    <a:lumMod val="10000"/>
                  </a:schemeClr>
                </a:solidFill>
              </a:rPr>
              <a:t>факс</a:t>
            </a:r>
          </a:p>
          <a:p>
            <a:pPr marL="571500" lvl="1" indent="-342900" algn="just">
              <a:buFontTx/>
              <a:buChar char="-"/>
            </a:pPr>
            <a:endParaRPr lang="bg-BG" strike="noStrike" dirty="0" smtClean="0">
              <a:solidFill>
                <a:schemeClr val="tx1"/>
              </a:solidFill>
            </a:endParaRPr>
          </a:p>
          <a:p>
            <a:pPr marL="228600" lvl="1" indent="0" algn="just">
              <a:buFontTx/>
              <a:buNone/>
            </a:pPr>
            <a:r>
              <a:rPr lang="bg-BG" strike="noStrike" dirty="0" smtClean="0">
                <a:solidFill>
                  <a:schemeClr val="tx1"/>
                </a:solidFill>
              </a:rPr>
              <a:t>Преди</a:t>
            </a:r>
            <a:r>
              <a:rPr lang="bg-BG" strike="noStrike" baseline="0" dirty="0" smtClean="0">
                <a:solidFill>
                  <a:schemeClr val="tx1"/>
                </a:solidFill>
              </a:rPr>
              <a:t> промяната </a:t>
            </a:r>
          </a:p>
          <a:p>
            <a:pPr marL="228600" lvl="1" indent="0" algn="just">
              <a:buFontTx/>
              <a:buNone/>
            </a:pP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Чл. 137. (1)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адреса,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който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била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призована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производството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административния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делото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посочила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друг адрес.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бъдат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връчвани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призовки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електронен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адрес. Те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смятат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връчени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постъпването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 в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посочената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система и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удостоверяват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копие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електронния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няма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ал. 1 и 2,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страната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настоящия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 адрес, а при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липса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такъв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постоянния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си адрес.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 Лица с неизвестен адрес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призовават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"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Държавен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вестник" и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производството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продължава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(5)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Когато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лица,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участващи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производството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представляват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общ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пълномощник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представител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призоваването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бъде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извършено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него.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(6)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налагат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еднакви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призовавания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повече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10 лица,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които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нямат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общ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пълномощник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представител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председателят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състава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разпореди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следващите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процесуални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действия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оповестяване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чрез "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Държавен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вестник".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Разпореждането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съобщава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страните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ru-RU" strike="noStrike" dirty="0" smtClean="0"/>
              <a:t/>
            </a:r>
            <a:br>
              <a:rPr lang="ru-RU" strike="noStrike" dirty="0" smtClean="0"/>
            </a:b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(7) На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страните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призовани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редовно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не се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изпращат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последващи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призовки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делото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било отсрочено в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закрито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заседание или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по-нататъшният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ход е бил </a:t>
            </a:r>
            <a:r>
              <a:rPr lang="ru-RU" sz="1200" b="1" i="1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преграден</a:t>
            </a:r>
            <a:r>
              <a:rPr lang="ru-RU" sz="1200" b="1" i="1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trike="noStrike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F27F0F-8907-421C-9359-4F3253B7B011}" type="slidenum">
              <a:rPr kumimoji="0" 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649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400" dirty="0" smtClean="0">
                <a:solidFill>
                  <a:schemeClr val="bg2">
                    <a:lumMod val="10000"/>
                  </a:schemeClr>
                </a:solidFill>
              </a:rPr>
              <a:t>Когато съобщаването не може да бъде извършено по предходния ред, то се извършва чрез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bg-BG" sz="2400" dirty="0" smtClean="0">
                <a:solidFill>
                  <a:schemeClr val="bg2">
                    <a:lumMod val="10000"/>
                  </a:schemeClr>
                </a:solidFill>
              </a:rPr>
              <a:t> на последния адрес, посочен от страната, или при липса на такъв – на адреса, на който страната е получавала съобщения или е била призована за последен път в производството. Когато няма адрес, който страната е посочила или на който е получавала съобщения или е била призовавана, на страната се връчват съобщения: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400" dirty="0" smtClean="0">
                <a:solidFill>
                  <a:schemeClr val="bg2">
                    <a:lumMod val="10000"/>
                  </a:schemeClr>
                </a:solidFill>
              </a:rPr>
              <a:t>	1. за граждани – по настоящия адрес, а при липса на такъв или когато не могат да бъдат намерени на този адрес – по постоянния адрес; ако и по постоянен адрес няма кой да получи съобщението, се връчва по месторабота;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400" dirty="0" smtClean="0">
                <a:solidFill>
                  <a:schemeClr val="bg2">
                    <a:lumMod val="10000"/>
                  </a:schemeClr>
                </a:solidFill>
              </a:rPr>
              <a:t>	2. за организации – ако са вписани в нормативно уреден регистър – на вписания в регистъра адрес.</a:t>
            </a:r>
          </a:p>
          <a:p>
            <a:pPr marL="571500" lvl="1" indent="-342900" algn="just">
              <a:buFontTx/>
              <a:buChar char="-"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01221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sz="1400" b="1" dirty="0" smtClean="0">
                <a:solidFill>
                  <a:schemeClr val="bg2">
                    <a:lumMod val="10000"/>
                  </a:schemeClr>
                </a:solidFill>
              </a:rPr>
              <a:t>Други способи за връчване по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</a:rPr>
              <a:t>АПК:</a:t>
            </a:r>
            <a:endParaRPr lang="en-US" sz="1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При отказ на адресата да получи съобщението, книжата, то е налице връчване при отказ, което следва да се удостовери от връчителя в разписката. Макар и да не е задължително наличието на свидетел при отказа е препоръчително. Разписката следва да съдържа всички реквизити;</a:t>
            </a:r>
          </a:p>
          <a:p>
            <a:pPr marL="342900" indent="-342900" algn="just">
              <a:buFontTx/>
              <a:buChar char="-"/>
            </a:pP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Когато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лицето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не е намерено и не се </a:t>
            </a:r>
            <a:r>
              <a:rPr lang="bg-BG" sz="1200" b="1" dirty="0" smtClean="0">
                <a:solidFill>
                  <a:schemeClr val="bg2">
                    <a:lumMod val="10000"/>
                  </a:schemeClr>
                </a:solidFill>
              </a:rPr>
              <a:t>намери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</a:rPr>
              <a:t> лице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което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да получи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съобщението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, се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пристъпва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залепване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съобщение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вратата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или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пощенската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кутия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ако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няма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достъп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входната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врата или на видно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място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около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нея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. За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действието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се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съставя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протокол;</a:t>
            </a:r>
          </a:p>
          <a:p>
            <a:pPr marL="342900" indent="-342900" algn="just">
              <a:buFontTx/>
              <a:buChar char="-"/>
            </a:pP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Когато връчването чрез предходно описаните способи е невъзможно, съобщението се поставя на таблото за обявления или в Интернет страницата на съответния орган за срок, не по-кратък от 7 дни, след изтичането на който съобщението се смята за връчено;</a:t>
            </a:r>
          </a:p>
          <a:p>
            <a:pPr marL="342900" indent="-342900" algn="just">
              <a:buFontTx/>
              <a:buChar char="-"/>
            </a:pP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Устно при изрично разпореждане от административния орган или съда;</a:t>
            </a:r>
            <a:endParaRPr lang="en-US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en-US" dirty="0" smtClean="0"/>
              <a:t>http://www.admcourt-bs.org/CMS_ADM/images_content/1869_2016O.htm</a:t>
            </a:r>
            <a:endParaRPr lang="bg-BG" dirty="0" smtClean="0"/>
          </a:p>
          <a:p>
            <a:r>
              <a:rPr lang="en-US" dirty="0" smtClean="0"/>
              <a:t>http://www.admcourt-bs.org/CMS_ADM/images_content/1421_2009P.htm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4445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Използвания от законодателя глагол „връчване“ предполага активно действие на органа задължен да сведе до знанието на адресата съответната информация. Показателно в тази насока е приетата трайна съдебна практика, при връчване на книжа чрез пощенски оператор, когато пратката е получена от адресата и това е удостоверено с полагане на подпис и посочване на името на лицето получило писмото, връчването да се третира като редовно връчване, но ако е върната пратката с клеймо непотърсена пратка, съдебната практика е категорична, че е налице нередовно връчване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48589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1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400" b="1" dirty="0" smtClean="0">
                <a:solidFill>
                  <a:schemeClr val="bg2">
                    <a:lumMod val="10000"/>
                  </a:schemeClr>
                </a:solidFill>
              </a:rPr>
              <a:t>от името на друг орган </a:t>
            </a: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</a:rPr>
              <a:t>по АПК:</a:t>
            </a:r>
            <a:endParaRPr lang="en-US" sz="1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реда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чл. 46 от АПК „В случай че в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съответната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община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няма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териториален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административен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орган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със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същата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компетентност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административният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орган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може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обърне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към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съответната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община или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кметство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.“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Доколкото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нормата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крайно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обща и 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възможно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изисква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различно по вид действие, то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следва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кмета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кметство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или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кметския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наместник да се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придържа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към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указанията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административния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орган, 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когато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няма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такива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да се стреми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към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„лично“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и при неуспех, да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изготви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съответния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протокол/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разписка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за </a:t>
            </a:r>
            <a:r>
              <a:rPr lang="bg-BG" sz="1200" dirty="0" smtClean="0">
                <a:solidFill>
                  <a:schemeClr val="bg2">
                    <a:lumMod val="10000"/>
                  </a:schemeClr>
                </a:solidFill>
              </a:rPr>
              <a:t>извършените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 действия. </a:t>
            </a: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1400" b="1" dirty="0" smtClean="0">
                <a:solidFill>
                  <a:srgbClr val="E3DED1">
                    <a:lumMod val="10000"/>
                  </a:srgbClr>
                </a:solidFill>
              </a:rPr>
              <a:t>ОТГОВОРНОСТ</a:t>
            </a:r>
            <a:r>
              <a:rPr lang="ru-RU" sz="1400" b="1" dirty="0" smtClean="0">
                <a:solidFill>
                  <a:srgbClr val="E3DED1">
                    <a:lumMod val="10000"/>
                  </a:srgbClr>
                </a:solidFill>
              </a:rPr>
              <a:t>:</a:t>
            </a:r>
            <a:endParaRPr lang="en-US" sz="1400" b="1" dirty="0" smtClean="0">
              <a:solidFill>
                <a:srgbClr val="E3DED1">
                  <a:lumMod val="10000"/>
                </a:srgb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sz="1200" dirty="0" smtClean="0">
                <a:solidFill>
                  <a:srgbClr val="FF0000"/>
                </a:solidFill>
              </a:rPr>
              <a:t>Чл. 305 АПК „Който не изпълни друго административнопроцесуално задължение, произтичащо от този кодекс, се наказва с глоба от 150 до 1500 лв., ако не подлежи на по-тежко наказание.“ 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91928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681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eufunds.b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ufunds.b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6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hyperlink" Target="http://www.eufunds.bg/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бучителен модул</a:t>
            </a:r>
          </a:p>
          <a:p>
            <a:pPr marL="0" indent="0" algn="ctr">
              <a:buNone/>
            </a:pPr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„Правомощия на кметските наместници”</a:t>
            </a:r>
            <a:r>
              <a:rPr lang="ru-RU" sz="32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bg-BG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00889" y="2044383"/>
            <a:ext cx="8346611" cy="35944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bg-BG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граждани – по настоящия адрес, а при липса на такъв или когато не могат да бъдат намерени на този адрес – по постоянния адрес; ако и по постоянен адрес няма кой да получи съобщението, се връчва по месторабота;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организации – ако са вписани в нормативно уреден регистър – на вписания в регистъра адрес.</a:t>
            </a:r>
          </a:p>
          <a:p>
            <a:pPr marL="571500" lvl="1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pic>
        <p:nvPicPr>
          <p:cNvPr id="7170" name="Picture 2" descr="Change of Office Location |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14" y="1576543"/>
            <a:ext cx="2835275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4805680" y="1509956"/>
            <a:ext cx="467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2">
                    <a:lumMod val="10000"/>
                  </a:schemeClr>
                </a:solidFill>
              </a:rPr>
              <a:t>ВРЪЧВАНЕ НА АДРЕС</a:t>
            </a:r>
            <a:endParaRPr lang="bg-BG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172" name="Picture 4" descr="Агенция по вписваният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722" y="4253027"/>
            <a:ext cx="1385773" cy="138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57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Други способи за връчване по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АПК:</a:t>
            </a: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При отказ на адресата да получи съобщението, книжата.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Чрез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залепване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съобщение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вратата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или 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пощенската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кутия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ако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няма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достъп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входната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врата или на видно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място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около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нея;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Чрез поставяне на съобщението 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таблото за обявления или в Интернет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страницата;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Устно при изрично разпореждане от административния орган или съда;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35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АПК:</a:t>
            </a:r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b="1" dirty="0">
                <a:solidFill>
                  <a:srgbClr val="000000"/>
                </a:solidFill>
              </a:rPr>
              <a:t>Извод:</a:t>
            </a:r>
            <a:r>
              <a:rPr lang="bg-BG" dirty="0">
                <a:solidFill>
                  <a:srgbClr val="000000"/>
                </a:solidFill>
              </a:rPr>
              <a:t> </a:t>
            </a:r>
            <a:r>
              <a:rPr lang="bg-BG" i="1" dirty="0">
                <a:solidFill>
                  <a:srgbClr val="000000"/>
                </a:solidFill>
              </a:rPr>
              <a:t>Законодателя е вменил на административните органи отговорността и задължението да връчат съответните книжа, докато отбелязването „непотърсено“ обръща ролите – адресата следва да си търси съобщението, а не административния орган. Видно от </a:t>
            </a:r>
            <a:r>
              <a:rPr lang="bg-BG" i="1" dirty="0" smtClean="0">
                <a:solidFill>
                  <a:srgbClr val="000000"/>
                </a:solidFill>
              </a:rPr>
              <a:t>регламентираното в АПК</a:t>
            </a:r>
            <a:r>
              <a:rPr lang="bg-BG" i="1" dirty="0">
                <a:solidFill>
                  <a:srgbClr val="000000"/>
                </a:solidFill>
              </a:rPr>
              <a:t>, административния орган следва да е активен, да използва различни методи и способи, за да гарантира, че съобщението е достигнало своя адресат – посещение на адрес, възможност за връчване на друго лице, поставяне на съобщение на входна врата/поща, поставяне на съобщение на интернет страницата на административния орган, едва когато е опитал най-малко два от изброените способи може да приеме съобщението за връчено. </a:t>
            </a:r>
            <a:endParaRPr lang="bg-BG" dirty="0">
              <a:solidFill>
                <a:srgbClr val="000000"/>
              </a:solidFill>
            </a:endParaRPr>
          </a:p>
          <a:p>
            <a:pPr marL="571500" lvl="1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544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от името на друг орган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АПК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молба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на друг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</a:rPr>
              <a:t>административен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орган.</a:t>
            </a:r>
          </a:p>
          <a:p>
            <a:pPr marL="0" lvl="0" indent="0" algn="ctr">
              <a:buClr>
                <a:srgbClr val="549E39"/>
              </a:buClr>
              <a:buNone/>
            </a:pPr>
            <a:endParaRPr lang="bg-BG" sz="2400" b="1" dirty="0" smtClean="0">
              <a:solidFill>
                <a:srgbClr val="E3DED1">
                  <a:lumMod val="10000"/>
                </a:srgb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2400" b="1" dirty="0" smtClean="0">
                <a:solidFill>
                  <a:srgbClr val="E3DED1">
                    <a:lumMod val="10000"/>
                  </a:srgbClr>
                </a:solidFill>
              </a:rPr>
              <a:t>ОТГОВОРНОСТ</a:t>
            </a:r>
            <a:r>
              <a:rPr lang="ru-RU" sz="2400" b="1" dirty="0" smtClean="0">
                <a:solidFill>
                  <a:srgbClr val="E3DED1">
                    <a:lumMod val="10000"/>
                  </a:srgbClr>
                </a:solidFill>
              </a:rPr>
              <a:t>:</a:t>
            </a:r>
            <a:endParaRPr lang="en-US" sz="2400" b="1" dirty="0">
              <a:solidFill>
                <a:srgbClr val="E3DED1">
                  <a:lumMod val="10000"/>
                </a:srgb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sz="2400" dirty="0">
                <a:solidFill>
                  <a:schemeClr val="bg2">
                    <a:lumMod val="10000"/>
                  </a:schemeClr>
                </a:solidFill>
              </a:rPr>
              <a:t>Обща санкционна разпоредба за неизпълнение на задължение по АПК, която предвижда глоба в размер от 150 до 1500 лева.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4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06445"/>
            <a:ext cx="10515600" cy="2758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ДОПК, ГПК и НПК: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Лица, чрез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които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може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осъществи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връчването</a:t>
            </a: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42256" y="2205912"/>
            <a:ext cx="40071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ДОПК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Лично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Представител или пълномощник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Член на орган на управление или служител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Пълнолетен член на домакинството или на същия адрес</a:t>
            </a:r>
          </a:p>
          <a:p>
            <a:pPr algn="ctr"/>
            <a:endParaRPr lang="bg-BG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21" y="2356395"/>
            <a:ext cx="37936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solidFill>
                  <a:srgbClr val="000000"/>
                </a:solidFill>
              </a:rPr>
              <a:t>ГПК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rgbClr val="000000"/>
                </a:solidFill>
              </a:rPr>
              <a:t>Лично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rgbClr val="000000"/>
                </a:solidFill>
              </a:rPr>
              <a:t>Пълнолетен член на домакинството или на същия адрес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rgbClr val="000000"/>
                </a:solidFill>
              </a:rPr>
              <a:t>Работник/служител или работодател на адресата</a:t>
            </a:r>
          </a:p>
          <a:p>
            <a:pPr algn="ctr"/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8447963" y="2308884"/>
            <a:ext cx="35101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НПК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Лично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Пълнолетен член на семейството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Домоуправител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Портиер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Съсед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Съквартирант</a:t>
            </a:r>
          </a:p>
        </p:txBody>
      </p:sp>
      <p:pic>
        <p:nvPicPr>
          <p:cNvPr id="12" name="Picture 4" descr="finding a job | Ground Wor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391" y="1022135"/>
            <a:ext cx="2211293" cy="147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06445"/>
            <a:ext cx="10515600" cy="2758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ДОПК, ГПК и НПК: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Място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връчването</a:t>
            </a: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42256" y="2205912"/>
            <a:ext cx="400716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ДОПК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На адреса за кореспонденция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На всяко друго място, на което се получава от адресата или негов представител</a:t>
            </a:r>
          </a:p>
          <a:p>
            <a:pPr algn="ctr"/>
            <a:endParaRPr lang="bg-BG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21" y="2379871"/>
            <a:ext cx="37936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solidFill>
                  <a:srgbClr val="000000"/>
                </a:solidFill>
              </a:rPr>
              <a:t>ГПК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Настоящ адрес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Постоянен адрес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Съобщението/книжата, носят информация за адреса на връчване</a:t>
            </a:r>
            <a:endParaRPr lang="bg-BG" sz="2400" dirty="0">
              <a:solidFill>
                <a:srgbClr val="000000"/>
              </a:solidFill>
            </a:endParaRPr>
          </a:p>
          <a:p>
            <a:pPr algn="ctr"/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8447963" y="2308884"/>
            <a:ext cx="3510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НПК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На посочения в съобщението адрес.</a:t>
            </a:r>
          </a:p>
        </p:txBody>
      </p:sp>
      <p:pic>
        <p:nvPicPr>
          <p:cNvPr id="12" name="Picture 2" descr="Change of Office Location |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704" y="3645377"/>
            <a:ext cx="2159257" cy="215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5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429071"/>
            <a:ext cx="10515600" cy="42549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ВНИМАНИЕ!</a:t>
            </a:r>
          </a:p>
          <a:p>
            <a:pPr marL="0" indent="0" algn="just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Идентификацията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на получателя и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реда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, по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който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се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връчват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книжата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е от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съществено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значение, за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надлежното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Мястото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следа да е 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територията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населеното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място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, 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която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сте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кметски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наместник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70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Little 3d Character Write A Card With Big Pen Stock Illustration -  Illustration of business, male: 170214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393" y="4617208"/>
            <a:ext cx="1905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06445"/>
            <a:ext cx="10515600" cy="2758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ДОПК, ГПК и НПК: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Удостоверяване на връчването</a:t>
            </a:r>
          </a:p>
          <a:p>
            <a:pPr marL="342900" indent="-342900" algn="just">
              <a:buFontTx/>
              <a:buChar char="-"/>
            </a:pP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42256" y="2205912"/>
            <a:ext cx="40071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ДОПК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Чрез разписка съдържаща информация за връчителя и получателя – имена, ЕГН (на получателя), качеството, в което действа, дата, начин на връчване и подписите на лицата</a:t>
            </a:r>
            <a:endParaRPr lang="bg-BG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21" y="2356395"/>
            <a:ext cx="37936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solidFill>
                  <a:srgbClr val="000000"/>
                </a:solidFill>
              </a:rPr>
              <a:t>ГПК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Чрез разписка, в която се удостоверява, начина на връчване, качеството, в което действат лицата, дата и подписи на лицата.</a:t>
            </a:r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8447963" y="2308884"/>
            <a:ext cx="35101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НПК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Чрез разписа, в която се посочват имената и качествата, в което действат лицата, дата и подписи.</a:t>
            </a:r>
          </a:p>
        </p:txBody>
      </p:sp>
    </p:spTree>
    <p:extLst>
      <p:ext uri="{BB962C8B-B14F-4D97-AF65-F5344CB8AC3E}">
        <p14:creationId xmlns:p14="http://schemas.microsoft.com/office/powerpoint/2010/main" val="41042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06445"/>
            <a:ext cx="10515600" cy="2758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ДОПК, ГПК и НПК: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Други способи за връчване</a:t>
            </a:r>
          </a:p>
          <a:p>
            <a:pPr marL="342900" indent="-342900" algn="just">
              <a:buFontTx/>
              <a:buChar char="-"/>
            </a:pP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95803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42256" y="2205912"/>
            <a:ext cx="40071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ДОПК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При отказ – удостоверява се от връчителя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Чрез прилагане към досието, след 2 неуспешни посещения през 7 дни</a:t>
            </a:r>
            <a:endParaRPr lang="bg-BG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21" y="2356395"/>
            <a:ext cx="37936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>
                <a:solidFill>
                  <a:srgbClr val="000000"/>
                </a:solidFill>
              </a:rPr>
              <a:t>ГПК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При отказ – удостоверява с от връчителя.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Залепване на уведомление, след поне 3 посещения, през 1 седмица и едно в неприсъствен ден </a:t>
            </a:r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8447963" y="2308884"/>
            <a:ext cx="35101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НПК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При отказ – задължително изисква свидетел.</a:t>
            </a:r>
          </a:p>
          <a:p>
            <a:endParaRPr lang="bg-BG" sz="2400" dirty="0" smtClean="0">
              <a:solidFill>
                <a:srgbClr val="000000"/>
              </a:solidFill>
            </a:endParaRPr>
          </a:p>
        </p:txBody>
      </p:sp>
      <p:pic>
        <p:nvPicPr>
          <p:cNvPr id="12" name="Picture 4" descr="House Search stock illustration. Illustration of discovery - 643878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893" y="4121567"/>
            <a:ext cx="1905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9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429071"/>
            <a:ext cx="10515600" cy="4254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800" b="1" dirty="0" smtClean="0">
                <a:solidFill>
                  <a:schemeClr val="bg2">
                    <a:lumMod val="10000"/>
                  </a:schemeClr>
                </a:solidFill>
              </a:rPr>
              <a:t>Срок за връчване:</a:t>
            </a:r>
            <a:endParaRPr lang="ru-RU" sz="28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sz="2800" dirty="0" smtClean="0">
                <a:solidFill>
                  <a:schemeClr val="bg2">
                    <a:lumMod val="10000"/>
                  </a:schemeClr>
                </a:solidFill>
              </a:rPr>
              <a:t>Обвързани са с времето за «реакция» от страна на адресата, но при всички положения е препоръчително да се случва в максимално кратки срокове.</a:t>
            </a:r>
          </a:p>
          <a:p>
            <a:pPr marL="0" indent="0" algn="just">
              <a:buNone/>
            </a:pPr>
            <a:r>
              <a:rPr lang="bg-BG" sz="2800" dirty="0" smtClean="0">
                <a:solidFill>
                  <a:schemeClr val="bg2">
                    <a:lumMod val="10000"/>
                  </a:schemeClr>
                </a:solidFill>
              </a:rPr>
              <a:t>При наличие на изрични указания от страна на административния орган или съда се следват стриктно указанията.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42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800" b="1" dirty="0">
                <a:solidFill>
                  <a:schemeClr val="bg2">
                    <a:lumMod val="10000"/>
                  </a:schemeClr>
                </a:solidFill>
              </a:rPr>
              <a:t>Тема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800" b="1" dirty="0">
                <a:solidFill>
                  <a:schemeClr val="bg2">
                    <a:lumMod val="10000"/>
                  </a:schemeClr>
                </a:solidFill>
              </a:rPr>
              <a:t>6</a:t>
            </a:r>
            <a:endParaRPr lang="bg-BG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ctr">
              <a:buNone/>
            </a:pPr>
            <a:endParaRPr lang="bg-BG" sz="28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ctr">
              <a:buNone/>
            </a:pPr>
            <a:r>
              <a:rPr lang="bg-BG" sz="28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8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по АПК, ГПК, НПК и ДОПК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06445"/>
            <a:ext cx="10515600" cy="2758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ДОПК, ГПК и НПК: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ОТГОВОРНОСТ НА ВРЪЧИТЕЛИТЕ</a:t>
            </a:r>
          </a:p>
          <a:p>
            <a:pPr marL="342900" indent="-342900" algn="just">
              <a:buFontTx/>
              <a:buChar char="-"/>
            </a:pP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41212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742256" y="2205912"/>
            <a:ext cx="40071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ДОПК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Обща санкционна норма предвиждаща глоба в размер от 50 до 500 лева.</a:t>
            </a:r>
            <a:endParaRPr lang="bg-BG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9421" y="2356395"/>
            <a:ext cx="3793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ГПК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Глоба по преценка на съда.</a:t>
            </a:r>
            <a:endParaRPr lang="bg-BG" dirty="0"/>
          </a:p>
        </p:txBody>
      </p:sp>
      <p:sp>
        <p:nvSpPr>
          <p:cNvPr id="11" name="TextBox 10"/>
          <p:cNvSpPr txBox="1"/>
          <p:nvPr/>
        </p:nvSpPr>
        <p:spPr>
          <a:xfrm>
            <a:off x="8447963" y="2308884"/>
            <a:ext cx="35101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dirty="0" smtClean="0">
                <a:solidFill>
                  <a:srgbClr val="000000"/>
                </a:solidFill>
              </a:rPr>
              <a:t>НПК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rgbClr val="000000"/>
                </a:solidFill>
              </a:rPr>
              <a:t>Специална норма, определяща глоба в размер до 500 лева.</a:t>
            </a:r>
          </a:p>
          <a:p>
            <a:endParaRPr lang="bg-BG" sz="24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6009" y="3985146"/>
            <a:ext cx="10407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dirty="0" smtClean="0">
                <a:solidFill>
                  <a:srgbClr val="000000"/>
                </a:solidFill>
              </a:rPr>
              <a:t>При всички положения съставяне на документ с невярно съдържание или подправен документ може да бъде причина за търсене на наказателна отговорност.</a:t>
            </a:r>
            <a:endParaRPr lang="bg-BG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6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bg2">
                    <a:lumMod val="10000"/>
                  </a:schemeClr>
                </a:solidFill>
              </a:rPr>
              <a:t>БЛАГОДАРЯ ЗА ВНИМАНИЕТО!</a:t>
            </a: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4165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Нормативна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уредба:</a:t>
            </a:r>
            <a:r>
              <a:rPr lang="bg-BG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bg-BG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Административнопроцесуален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кодекс (АПК);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Граждански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процесуален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кодекс (ГПК); </a:t>
            </a:r>
          </a:p>
          <a:p>
            <a:pPr marL="45720" indent="0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Наредба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№ 7 от 22.02.2008 г. за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утвърждаване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образците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,   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свързани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с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връчването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по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гражданския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процесуален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кодекс;</a:t>
            </a:r>
          </a:p>
          <a:p>
            <a:pPr marL="45720" indent="0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Наказателно-процесуален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кодекс (НПК);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Закон за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административните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нарушения и наказания (ЗАНН);</a:t>
            </a:r>
          </a:p>
          <a:p>
            <a:pPr marL="45720" indent="0">
              <a:buNone/>
            </a:pP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Данъчно-осигурителен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400" i="1" dirty="0" smtClean="0">
                <a:solidFill>
                  <a:schemeClr val="bg2">
                    <a:lumMod val="10000"/>
                  </a:schemeClr>
                </a:solidFill>
              </a:rPr>
              <a:t>процесуален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кодекс (ДОПК);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24861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Същност и значение на връчването на съобщенията и книжата в административното и съдебното производство: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Защита на основни права на гражданите</a:t>
            </a:r>
          </a:p>
          <a:p>
            <a:pPr marL="0" indent="0" algn="ctr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Формално производство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Информира за хода на производството</a:t>
            </a:r>
          </a:p>
          <a:p>
            <a:pPr marL="0" indent="0" algn="ctr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Гарантира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легитимността на приетите актове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56112" y="2100956"/>
            <a:ext cx="1838325" cy="2486025"/>
          </a:xfrm>
          <a:prstGeom prst="rect">
            <a:avLst/>
          </a:prstGeom>
        </p:spPr>
      </p:pic>
      <p:pic>
        <p:nvPicPr>
          <p:cNvPr id="1034" name="Picture 10" descr="Файл:Information green.sv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82" y="2666523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Дейността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по връчване на книжа и призовки има не само административен характер, но преди всичко е дейност, която гарантира основни права на гражданите, а лицата чрез които се връчват книжата и призовките носят отговорността за реализиране на тези права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4809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Качеството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на връчител се придобива по силата на закона и съответните предпоставки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Наличие на административно/съдебно производство</a:t>
            </a: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Органът, пред който се води производството да няма поделение/учреждение на територията на населеното място, на което следва да се осъществи връчването на книжа</a:t>
            </a: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86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 smtClean="0">
                <a:solidFill>
                  <a:schemeClr val="bg2">
                    <a:lumMod val="10000"/>
                  </a:schemeClr>
                </a:solidFill>
              </a:rPr>
              <a:t>ВАЖНО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bg-BG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кметовете на кметства и кметските наместници са териториални органи на изпълнителната власт и като такива, връчват книжа/документи/актове издадени от тях;</a:t>
            </a:r>
          </a:p>
          <a:p>
            <a:pPr marL="342900" indent="-342900" algn="just">
              <a:buFontTx/>
              <a:buChar char="-"/>
            </a:pP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кметовете на кметства и кметските наместници, могат да връчват книжа в качеството си на длъжностни лица към общинска администрация/кметство.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2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78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Връчване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книжа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по АПК:</a:t>
            </a:r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Връчване на актове, изходящи от кметския наместник </a:t>
            </a: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Връчване на актове от кмета на Общината, част от която е населеното място</a:t>
            </a: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Производството по връчване на съобщения и актове в административното производство е регламентирано в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АПК.</a:t>
            </a:r>
            <a:endParaRPr lang="bg-BG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68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How to send a Fax Message to an E-mail Address - aFax.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178" y="2766957"/>
            <a:ext cx="3197224" cy="287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Този документ е създаден съгласно Административен договор № </a:t>
            </a:r>
            <a:r>
              <a:rPr kumimoji="0" lang="ru-RU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BG05SFOP001-2.015-0001-C01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п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роект „Повишаване на знанията, уменията и квалификацията на общинските служители</a:t>
            </a:r>
            <a:r>
              <a:rPr kumimoji="0" lang="ru-RU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“ 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за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предоставяне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на 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безвъзмездна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финансова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помощ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по</a:t>
            </a:r>
            <a:r>
              <a:rPr kumimoji="0" lang="ru-RU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4"/>
              </a:rPr>
              <a:t>www.eufunds.bg</a:t>
            </a: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549E39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ru-RU" sz="1100" b="0" i="1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Tx/>
              <a:buNone/>
              <a:tabLst/>
              <a:defRPr/>
            </a:pPr>
            <a:endParaRPr kumimoji="0" lang="ru-RU" sz="1100" b="0" i="1" u="none" strike="noStrike" kern="1200" cap="none" spc="0" normalizeH="0" baseline="0" noProof="0" dirty="0">
              <a:ln>
                <a:noFill/>
              </a:ln>
              <a:solidFill>
                <a:srgbClr val="549E39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pic>
        <p:nvPicPr>
          <p:cNvPr id="6146" name="Picture 2" descr="Държавна агенция „Електронно управление”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61" y="2473334"/>
            <a:ext cx="3708686" cy="137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Teléfono | Gambar, Mobil sport, Lukisan huru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1862086"/>
            <a:ext cx="3429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Fax, machine Free Icon of 780 Free Vector Emoji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830" y="36210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58849" y="1482382"/>
            <a:ext cx="7778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>
                <a:solidFill>
                  <a:srgbClr val="000000"/>
                </a:solidFill>
              </a:rPr>
              <a:t>ВРЪЧВАНЕТО ПО АПК СЛЕД 10 октомври 2019 година.</a:t>
            </a:r>
            <a:endParaRPr lang="bg-BG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2918</Words>
  <Application>Microsoft Office PowerPoint</Application>
  <PresentationFormat>Widescreen</PresentationFormat>
  <Paragraphs>289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Times New Roman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DANY</cp:lastModifiedBy>
  <cp:revision>125</cp:revision>
  <cp:lastPrinted>2021-05-23T13:03:34Z</cp:lastPrinted>
  <dcterms:created xsi:type="dcterms:W3CDTF">2020-11-16T15:48:02Z</dcterms:created>
  <dcterms:modified xsi:type="dcterms:W3CDTF">2021-10-19T11:58:25Z</dcterms:modified>
</cp:coreProperties>
</file>