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notesMasterIdLst>
    <p:notesMasterId r:id="rId19"/>
  </p:notesMasterIdLst>
  <p:sldIdLst>
    <p:sldId id="258" r:id="rId2"/>
    <p:sldId id="259" r:id="rId3"/>
    <p:sldId id="260" r:id="rId4"/>
    <p:sldId id="311" r:id="rId5"/>
    <p:sldId id="321" r:id="rId6"/>
    <p:sldId id="322" r:id="rId7"/>
    <p:sldId id="323" r:id="rId8"/>
    <p:sldId id="324" r:id="rId9"/>
    <p:sldId id="325" r:id="rId10"/>
    <p:sldId id="326" r:id="rId11"/>
    <p:sldId id="327" r:id="rId12"/>
    <p:sldId id="328" r:id="rId13"/>
    <p:sldId id="329" r:id="rId14"/>
    <p:sldId id="330" r:id="rId15"/>
    <p:sldId id="331" r:id="rId16"/>
    <p:sldId id="332" r:id="rId17"/>
    <p:sldId id="287" r:id="rId18"/>
  </p:sldIdLst>
  <p:sldSz cx="12192000" cy="6858000"/>
  <p:notesSz cx="6797675" cy="992505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3907" autoAdjust="0"/>
  </p:normalViewPr>
  <p:slideViewPr>
    <p:cSldViewPr snapToGrid="0" showGuides="1">
      <p:cViewPr varScale="1">
        <p:scale>
          <a:sx n="85" d="100"/>
          <a:sy n="85" d="100"/>
        </p:scale>
        <p:origin x="1590"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7976"/>
          </a:xfrm>
          <a:prstGeom prst="rect">
            <a:avLst/>
          </a:prstGeom>
        </p:spPr>
        <p:txBody>
          <a:bodyPr vert="horz" lIns="91440" tIns="45720" rIns="91440" bIns="45720" rtlCol="0"/>
          <a:lstStyle>
            <a:lvl1pPr algn="l">
              <a:defRPr sz="1200"/>
            </a:lvl1pPr>
          </a:lstStyle>
          <a:p>
            <a:endParaRPr lang="bg-BG"/>
          </a:p>
        </p:txBody>
      </p:sp>
      <p:sp>
        <p:nvSpPr>
          <p:cNvPr id="3" name="Date Placeholder 2"/>
          <p:cNvSpPr>
            <a:spLocks noGrp="1"/>
          </p:cNvSpPr>
          <p:nvPr>
            <p:ph type="dt" idx="1"/>
          </p:nvPr>
        </p:nvSpPr>
        <p:spPr>
          <a:xfrm>
            <a:off x="3850443" y="0"/>
            <a:ext cx="2945659" cy="497976"/>
          </a:xfrm>
          <a:prstGeom prst="rect">
            <a:avLst/>
          </a:prstGeom>
        </p:spPr>
        <p:txBody>
          <a:bodyPr vert="horz" lIns="91440" tIns="45720" rIns="91440" bIns="45720" rtlCol="0"/>
          <a:lstStyle>
            <a:lvl1pPr algn="r">
              <a:defRPr sz="1200"/>
            </a:lvl1pPr>
          </a:lstStyle>
          <a:p>
            <a:fld id="{245ED917-0390-416C-89AD-2860D7E03994}" type="datetimeFigureOut">
              <a:rPr lang="bg-BG" smtClean="0"/>
              <a:t>19.10.2021 г.</a:t>
            </a:fld>
            <a:endParaRPr lang="bg-BG"/>
          </a:p>
        </p:txBody>
      </p:sp>
      <p:sp>
        <p:nvSpPr>
          <p:cNvPr id="4" name="Slide Image Placeholder 3"/>
          <p:cNvSpPr>
            <a:spLocks noGrp="1" noRot="1" noChangeAspect="1"/>
          </p:cNvSpPr>
          <p:nvPr>
            <p:ph type="sldImg" idx="2"/>
          </p:nvPr>
        </p:nvSpPr>
        <p:spPr>
          <a:xfrm>
            <a:off x="420688" y="1239838"/>
            <a:ext cx="5956300" cy="3351212"/>
          </a:xfrm>
          <a:prstGeom prst="rect">
            <a:avLst/>
          </a:prstGeom>
          <a:noFill/>
          <a:ln w="12700">
            <a:solidFill>
              <a:prstClr val="black"/>
            </a:solidFill>
          </a:ln>
        </p:spPr>
        <p:txBody>
          <a:bodyPr vert="horz" lIns="91440" tIns="45720" rIns="91440" bIns="45720" rtlCol="0" anchor="ctr"/>
          <a:lstStyle/>
          <a:p>
            <a:endParaRPr lang="bg-BG"/>
          </a:p>
        </p:txBody>
      </p:sp>
      <p:sp>
        <p:nvSpPr>
          <p:cNvPr id="5" name="Notes Placeholder 4"/>
          <p:cNvSpPr>
            <a:spLocks noGrp="1"/>
          </p:cNvSpPr>
          <p:nvPr>
            <p:ph type="body" sz="quarter" idx="3"/>
          </p:nvPr>
        </p:nvSpPr>
        <p:spPr>
          <a:xfrm>
            <a:off x="679768" y="4776431"/>
            <a:ext cx="5438140" cy="3907988"/>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6" name="Footer Placeholder 5"/>
          <p:cNvSpPr>
            <a:spLocks noGrp="1"/>
          </p:cNvSpPr>
          <p:nvPr>
            <p:ph type="ftr" sz="quarter" idx="4"/>
          </p:nvPr>
        </p:nvSpPr>
        <p:spPr>
          <a:xfrm>
            <a:off x="0" y="9427076"/>
            <a:ext cx="2945659" cy="497975"/>
          </a:xfrm>
          <a:prstGeom prst="rect">
            <a:avLst/>
          </a:prstGeom>
        </p:spPr>
        <p:txBody>
          <a:bodyPr vert="horz" lIns="91440" tIns="45720" rIns="91440" bIns="45720" rtlCol="0" anchor="b"/>
          <a:lstStyle>
            <a:lvl1pPr algn="l">
              <a:defRPr sz="1200"/>
            </a:lvl1pPr>
          </a:lstStyle>
          <a:p>
            <a:endParaRPr lang="bg-BG"/>
          </a:p>
        </p:txBody>
      </p:sp>
      <p:sp>
        <p:nvSpPr>
          <p:cNvPr id="7" name="Slide Number Placeholder 6"/>
          <p:cNvSpPr>
            <a:spLocks noGrp="1"/>
          </p:cNvSpPr>
          <p:nvPr>
            <p:ph type="sldNum" sz="quarter" idx="5"/>
          </p:nvPr>
        </p:nvSpPr>
        <p:spPr>
          <a:xfrm>
            <a:off x="3850443" y="9427076"/>
            <a:ext cx="2945659" cy="497975"/>
          </a:xfrm>
          <a:prstGeom prst="rect">
            <a:avLst/>
          </a:prstGeom>
        </p:spPr>
        <p:txBody>
          <a:bodyPr vert="horz" lIns="91440" tIns="45720" rIns="91440" bIns="45720" rtlCol="0" anchor="b"/>
          <a:lstStyle>
            <a:lvl1pPr algn="r">
              <a:defRPr sz="1200"/>
            </a:lvl1pPr>
          </a:lstStyle>
          <a:p>
            <a:fld id="{D8F27F0F-8907-421C-9359-4F3253B7B011}" type="slidenum">
              <a:rPr lang="bg-BG" smtClean="0"/>
              <a:t>‹#›</a:t>
            </a:fld>
            <a:endParaRPr lang="bg-BG"/>
          </a:p>
        </p:txBody>
      </p:sp>
    </p:spTree>
    <p:extLst>
      <p:ext uri="{BB962C8B-B14F-4D97-AF65-F5344CB8AC3E}">
        <p14:creationId xmlns:p14="http://schemas.microsoft.com/office/powerpoint/2010/main" val="42764099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fld id="{D8F27F0F-8907-421C-9359-4F3253B7B011}" type="slidenum">
              <a:rPr lang="bg-BG" smtClean="0"/>
              <a:t>4</a:t>
            </a:fld>
            <a:endParaRPr lang="bg-BG" dirty="0"/>
          </a:p>
        </p:txBody>
      </p:sp>
    </p:spTree>
    <p:extLst>
      <p:ext uri="{BB962C8B-B14F-4D97-AF65-F5344CB8AC3E}">
        <p14:creationId xmlns:p14="http://schemas.microsoft.com/office/powerpoint/2010/main" val="32161104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sz="1200" kern="1200" dirty="0" smtClean="0">
                <a:solidFill>
                  <a:schemeClr val="tx1"/>
                </a:solidFill>
                <a:effectLst/>
                <a:latin typeface="+mn-lt"/>
                <a:ea typeface="+mn-ea"/>
                <a:cs typeface="+mn-cs"/>
              </a:rPr>
              <a:t>Услугата има за цел да създаде нов удостоверителен официален документ, който да има същата доказателствена сила, като на оригиналния документ. Това ще позволи на притежателя да представи преписа пред съответен орган, институция или гражданскоправен субект, като запази оригнала за себе си за бъдещо ползване. </a:t>
            </a:r>
          </a:p>
          <a:p>
            <a:r>
              <a:rPr lang="bg-BG" sz="1200" kern="1200" dirty="0" smtClean="0">
                <a:solidFill>
                  <a:schemeClr val="tx1"/>
                </a:solidFill>
                <a:effectLst/>
                <a:latin typeface="+mn-lt"/>
                <a:ea typeface="+mn-ea"/>
                <a:cs typeface="+mn-cs"/>
              </a:rPr>
              <a:t>И при тази услуга е валидно правилото за местната компетентност на органите на местната администрация описана в предходната услуга. Заявяването на услугата не изисква писмена молба, обичайно се прави по устна молба на лицето, желаещо да бъде удостоверен препис от документ.</a:t>
            </a:r>
          </a:p>
          <a:p>
            <a:endParaRPr lang="bg-BG" i="0" dirty="0"/>
          </a:p>
        </p:txBody>
      </p:sp>
      <p:sp>
        <p:nvSpPr>
          <p:cNvPr id="4" name="Slide Number Placeholder 3"/>
          <p:cNvSpPr>
            <a:spLocks noGrp="1"/>
          </p:cNvSpPr>
          <p:nvPr>
            <p:ph type="sldNum" sz="quarter" idx="10"/>
          </p:nvPr>
        </p:nvSpPr>
        <p:spPr/>
        <p:txBody>
          <a:bodyPr/>
          <a:lstStyle/>
          <a:p>
            <a:fld id="{D8F27F0F-8907-421C-9359-4F3253B7B011}" type="slidenum">
              <a:rPr lang="bg-BG" smtClean="0"/>
              <a:t>13</a:t>
            </a:fld>
            <a:endParaRPr lang="bg-BG" dirty="0"/>
          </a:p>
        </p:txBody>
      </p:sp>
    </p:spTree>
    <p:extLst>
      <p:ext uri="{BB962C8B-B14F-4D97-AF65-F5344CB8AC3E}">
        <p14:creationId xmlns:p14="http://schemas.microsoft.com/office/powerpoint/2010/main" val="26062977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sz="1200" kern="1200" dirty="0" smtClean="0">
                <a:solidFill>
                  <a:schemeClr val="tx1"/>
                </a:solidFill>
                <a:effectLst/>
                <a:latin typeface="+mn-lt"/>
                <a:ea typeface="+mn-ea"/>
                <a:cs typeface="+mn-cs"/>
              </a:rPr>
              <a:t>Удостоверяването на подписа се извършва с надпис върху документа, като акта съдържа съответните реквизити - годината, месеца, деня, а когато е необходимо - и часа и мястото на издаването му; името на органа заверил верността на преписа/извлечението от документа; пълното име, единния граждански номер на лицата, които участват в производството, както и номера, датата, мястото и органа на издаване на техния документ за самоличност; съдържанието на акта; подпис и изписано пълно име на страните или техни представители и подпис на нотариуса. С приложение № 6 към чл. 17 от НАРЕДБА № 32 от 29.01.1997 г. за служебните архиви на нотариусите и нотариалните кантори са утвърдени образци на щемпели. </a:t>
            </a:r>
          </a:p>
          <a:p>
            <a:r>
              <a:rPr lang="bg-BG" sz="1200" kern="1200" dirty="0" smtClean="0">
                <a:solidFill>
                  <a:schemeClr val="tx1"/>
                </a:solidFill>
                <a:effectLst/>
                <a:latin typeface="+mn-lt"/>
                <a:ea typeface="+mn-ea"/>
                <a:cs typeface="+mn-cs"/>
              </a:rPr>
              <a:t>В закона няма изрично предвидено задължение за удостоверяване самоличността на молителя, но същата следва да се извършва доколкото се отбелязва, в заверката, както и с оглед правна сигурност.</a:t>
            </a:r>
          </a:p>
          <a:p>
            <a:r>
              <a:rPr lang="bg-BG" sz="1200" b="1" kern="1200" dirty="0" smtClean="0">
                <a:solidFill>
                  <a:schemeClr val="tx1"/>
                </a:solidFill>
                <a:effectLst/>
                <a:latin typeface="+mn-lt"/>
                <a:ea typeface="+mn-ea"/>
                <a:cs typeface="+mn-cs"/>
              </a:rPr>
              <a:t>Таксата, която се дължи съгласно Тарифата за нотариалните такси към Закона за нотариусите и нотариалната е три лева за първа страница и по два лева за всяка следваща.</a:t>
            </a:r>
            <a:endParaRPr lang="bg-BG" sz="1200" kern="1200" dirty="0" smtClean="0">
              <a:solidFill>
                <a:schemeClr val="tx1"/>
              </a:solidFill>
              <a:effectLst/>
              <a:latin typeface="+mn-lt"/>
              <a:ea typeface="+mn-ea"/>
              <a:cs typeface="+mn-cs"/>
            </a:endParaRPr>
          </a:p>
          <a:p>
            <a:endParaRPr lang="bg-BG"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8F27F0F-8907-421C-9359-4F3253B7B011}" type="slidenum">
              <a:rPr lang="bg-BG" smtClean="0"/>
              <a:t>14</a:t>
            </a:fld>
            <a:endParaRPr lang="bg-BG" dirty="0"/>
          </a:p>
        </p:txBody>
      </p:sp>
    </p:spTree>
    <p:extLst>
      <p:ext uri="{BB962C8B-B14F-4D97-AF65-F5344CB8AC3E}">
        <p14:creationId xmlns:p14="http://schemas.microsoft.com/office/powerpoint/2010/main" val="14944816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sz="1200" kern="1200" dirty="0" smtClean="0">
                <a:solidFill>
                  <a:schemeClr val="tx1"/>
                </a:solidFill>
                <a:effectLst/>
                <a:latin typeface="+mn-lt"/>
                <a:ea typeface="+mn-ea"/>
                <a:cs typeface="+mn-cs"/>
              </a:rPr>
              <a:t>Кметските наместници в качеството им на органи по чл. 83 от ЗННД имат право да </a:t>
            </a:r>
            <a:r>
              <a:rPr lang="bg-BG" sz="1200" b="1" kern="1200" dirty="0" smtClean="0">
                <a:solidFill>
                  <a:schemeClr val="tx1"/>
                </a:solidFill>
                <a:effectLst/>
                <a:latin typeface="+mn-lt"/>
                <a:ea typeface="+mn-ea"/>
                <a:cs typeface="+mn-cs"/>
              </a:rPr>
              <a:t>заверят съдържанието и подписа</a:t>
            </a:r>
            <a:r>
              <a:rPr lang="bg-BG" sz="1200" kern="1200" dirty="0" smtClean="0">
                <a:solidFill>
                  <a:schemeClr val="tx1"/>
                </a:solidFill>
                <a:effectLst/>
                <a:latin typeface="+mn-lt"/>
                <a:ea typeface="+mn-ea"/>
                <a:cs typeface="+mn-cs"/>
              </a:rPr>
              <a:t> на пълномощно по </a:t>
            </a:r>
            <a:r>
              <a:rPr lang="bg-BG" sz="1200" b="1" kern="1200" dirty="0" smtClean="0">
                <a:solidFill>
                  <a:schemeClr val="tx1"/>
                </a:solidFill>
                <a:effectLst/>
                <a:latin typeface="+mn-lt"/>
                <a:ea typeface="+mn-ea"/>
                <a:cs typeface="+mn-cs"/>
              </a:rPr>
              <a:t>чл. 37 от ЗЗД, а именно пълномощни за сключване на договор, който изисква нотариална форма.</a:t>
            </a:r>
            <a:endParaRPr lang="bg-BG" sz="1200" kern="1200" dirty="0" smtClean="0">
              <a:solidFill>
                <a:schemeClr val="tx1"/>
              </a:solidFill>
              <a:effectLst/>
              <a:latin typeface="+mn-lt"/>
              <a:ea typeface="+mn-ea"/>
              <a:cs typeface="+mn-cs"/>
            </a:endParaRPr>
          </a:p>
          <a:p>
            <a:r>
              <a:rPr lang="bg-BG" sz="1200" kern="1200" dirty="0" smtClean="0">
                <a:solidFill>
                  <a:schemeClr val="tx1"/>
                </a:solidFill>
                <a:effectLst/>
                <a:latin typeface="+mn-lt"/>
                <a:ea typeface="+mn-ea"/>
                <a:cs typeface="+mn-cs"/>
              </a:rPr>
              <a:t>Производството има за цел да предпази частния документ от подправка на съдържанието, като доказва какво е било съдържанието му към момента на удостоверяването му, с цел възможност за  последващо доказване автентичния текст на документа, т.е. че не е налице поправка, добавка, зачертавана и прочие върху документа между неговото съставяне/удостоверяване и момента на представянето му пред друг субект. </a:t>
            </a:r>
          </a:p>
          <a:p>
            <a:endParaRPr lang="bg-BG" i="0" dirty="0"/>
          </a:p>
        </p:txBody>
      </p:sp>
      <p:sp>
        <p:nvSpPr>
          <p:cNvPr id="4" name="Slide Number Placeholder 3"/>
          <p:cNvSpPr>
            <a:spLocks noGrp="1"/>
          </p:cNvSpPr>
          <p:nvPr>
            <p:ph type="sldNum" sz="quarter" idx="10"/>
          </p:nvPr>
        </p:nvSpPr>
        <p:spPr/>
        <p:txBody>
          <a:bodyPr/>
          <a:lstStyle/>
          <a:p>
            <a:fld id="{D8F27F0F-8907-421C-9359-4F3253B7B011}" type="slidenum">
              <a:rPr lang="bg-BG" smtClean="0"/>
              <a:t>15</a:t>
            </a:fld>
            <a:endParaRPr lang="bg-BG" dirty="0"/>
          </a:p>
        </p:txBody>
      </p:sp>
    </p:spTree>
    <p:extLst>
      <p:ext uri="{BB962C8B-B14F-4D97-AF65-F5344CB8AC3E}">
        <p14:creationId xmlns:p14="http://schemas.microsoft.com/office/powerpoint/2010/main" val="16481175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sz="1200" kern="1200" dirty="0" smtClean="0">
                <a:solidFill>
                  <a:schemeClr val="tx1"/>
                </a:solidFill>
                <a:effectLst/>
                <a:latin typeface="+mn-lt"/>
                <a:ea typeface="+mn-ea"/>
                <a:cs typeface="+mn-cs"/>
              </a:rPr>
              <a:t>Особеното на това производство, произтича от комбинирането на две нотариални дейности – Нотариално удостоверяване на подписите на частни документи и удостоверяването на съдържанието на документ. Следва да се има предвид, че задължително се удостоверяват подписите </a:t>
            </a:r>
            <a:r>
              <a:rPr lang="bg-BG" sz="1200" b="1" kern="1200" dirty="0" smtClean="0">
                <a:solidFill>
                  <a:schemeClr val="tx1"/>
                </a:solidFill>
                <a:effectLst/>
                <a:latin typeface="+mn-lt"/>
                <a:ea typeface="+mn-ea"/>
                <a:cs typeface="+mn-cs"/>
              </a:rPr>
              <a:t>върху два екземпляра – един за нотариуса/кметския наместник и един за молителя, които следва да са напълно идентични.</a:t>
            </a:r>
          </a:p>
          <a:p>
            <a:r>
              <a:rPr lang="bg-BG" sz="1200" kern="1200" dirty="0" smtClean="0">
                <a:solidFill>
                  <a:schemeClr val="tx1"/>
                </a:solidFill>
                <a:effectLst/>
                <a:latin typeface="+mn-lt"/>
                <a:ea typeface="+mn-ea"/>
                <a:cs typeface="+mn-cs"/>
              </a:rPr>
              <a:t>От това и таксата, която се събира е както следва – за заверка на подписа на молителя – 10 лева за екземпляр, заверка на съдържанието на частен документ – 10 лева за първа страница, като втория екземпляр се таксува като препис, т.е. 3 лева. Така формираната такса е в размер на 23 лева е за пълномощно върху 1 лист и един упълномощител. При всеки следващ лист се прилагат правилата за таксуване, съгласно Тарифата за последваща страница, съответно полагане на следващ подпис.</a:t>
            </a:r>
            <a:endParaRPr lang="bg-BG"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8F27F0F-8907-421C-9359-4F3253B7B011}" type="slidenum">
              <a:rPr lang="bg-BG" smtClean="0"/>
              <a:t>16</a:t>
            </a:fld>
            <a:endParaRPr lang="bg-BG" dirty="0"/>
          </a:p>
        </p:txBody>
      </p:sp>
    </p:spTree>
    <p:extLst>
      <p:ext uri="{BB962C8B-B14F-4D97-AF65-F5344CB8AC3E}">
        <p14:creationId xmlns:p14="http://schemas.microsoft.com/office/powerpoint/2010/main" val="436694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fld id="{D8F27F0F-8907-421C-9359-4F3253B7B011}" type="slidenum">
              <a:rPr lang="bg-BG" smtClean="0"/>
              <a:t>5</a:t>
            </a:fld>
            <a:endParaRPr lang="bg-BG" dirty="0"/>
          </a:p>
        </p:txBody>
      </p:sp>
    </p:spTree>
    <p:extLst>
      <p:ext uri="{BB962C8B-B14F-4D97-AF65-F5344CB8AC3E}">
        <p14:creationId xmlns:p14="http://schemas.microsoft.com/office/powerpoint/2010/main" val="33614910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fld id="{D8F27F0F-8907-421C-9359-4F3253B7B011}" type="slidenum">
              <a:rPr lang="bg-BG" smtClean="0"/>
              <a:t>6</a:t>
            </a:fld>
            <a:endParaRPr lang="bg-BG" dirty="0"/>
          </a:p>
        </p:txBody>
      </p:sp>
    </p:spTree>
    <p:extLst>
      <p:ext uri="{BB962C8B-B14F-4D97-AF65-F5344CB8AC3E}">
        <p14:creationId xmlns:p14="http://schemas.microsoft.com/office/powerpoint/2010/main" val="4227358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bg-BG" sz="1200" kern="1200" dirty="0" smtClean="0">
                <a:solidFill>
                  <a:schemeClr val="tx1"/>
                </a:solidFill>
                <a:effectLst/>
                <a:latin typeface="+mn-lt"/>
                <a:ea typeface="+mn-ea"/>
                <a:cs typeface="+mn-cs"/>
              </a:rPr>
              <a:t>Нотариалната дейност възниква като гаранционна/обезпечителна функция по валидиране на правните сделки, придавайки публична достоверност на документите, делата и подписите, представени и положени в негово присъствие. Именно поради тази причина нотариалните производства са строго формални и се провеждат по ред и условия разписани в закон.</a:t>
            </a:r>
          </a:p>
          <a:p>
            <a:pPr marL="0" marR="0" lvl="0" indent="0" algn="l" defTabSz="914400" rtl="0" eaLnBrk="1" fontAlgn="auto" latinLnBrk="0" hangingPunct="1">
              <a:lnSpc>
                <a:spcPct val="100000"/>
              </a:lnSpc>
              <a:spcBef>
                <a:spcPts val="0"/>
              </a:spcBef>
              <a:spcAft>
                <a:spcPts val="0"/>
              </a:spcAft>
              <a:buClrTx/>
              <a:buSzTx/>
              <a:buFontTx/>
              <a:buNone/>
              <a:tabLst/>
              <a:defRPr/>
            </a:pPr>
            <a:r>
              <a:rPr lang="bg-BG" sz="1200" kern="1200" dirty="0" smtClean="0">
                <a:solidFill>
                  <a:schemeClr val="tx1"/>
                </a:solidFill>
                <a:effectLst/>
                <a:latin typeface="+mn-lt"/>
                <a:ea typeface="+mn-ea"/>
                <a:cs typeface="+mn-cs"/>
              </a:rPr>
              <a:t>Нормалното функциониране на обществото и непрекъснатата динамика – възникване, прекратяване и изменение на правоотношенията между субектите в обществото е довело до необходимостта други лица, които се ползват с доверие, имат определена представителна власт или упражняват държавна власт да са в състояние  да извършват определен кръг нотариални функции или да заместят нотариуса, когато той отсъства. Това са органи на съдебната власт, органи на местната администрация и български дипломатически и консулски представителства. </a:t>
            </a:r>
          </a:p>
          <a:p>
            <a:endParaRPr lang="bg-BG" dirty="0"/>
          </a:p>
        </p:txBody>
      </p:sp>
      <p:sp>
        <p:nvSpPr>
          <p:cNvPr id="4" name="Slide Number Placeholder 3"/>
          <p:cNvSpPr>
            <a:spLocks noGrp="1"/>
          </p:cNvSpPr>
          <p:nvPr>
            <p:ph type="sldNum" sz="quarter" idx="10"/>
          </p:nvPr>
        </p:nvSpPr>
        <p:spPr/>
        <p:txBody>
          <a:bodyPr/>
          <a:lstStyle/>
          <a:p>
            <a:fld id="{D8F27F0F-8907-421C-9359-4F3253B7B011}" type="slidenum">
              <a:rPr lang="bg-BG" smtClean="0"/>
              <a:t>7</a:t>
            </a:fld>
            <a:endParaRPr lang="bg-BG" dirty="0"/>
          </a:p>
        </p:txBody>
      </p:sp>
    </p:spTree>
    <p:extLst>
      <p:ext uri="{BB962C8B-B14F-4D97-AF65-F5344CB8AC3E}">
        <p14:creationId xmlns:p14="http://schemas.microsoft.com/office/powerpoint/2010/main" val="16374372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 </a:t>
            </a:r>
            <a:r>
              <a:rPr lang="bg-BG" sz="1200" kern="1200" dirty="0" smtClean="0">
                <a:solidFill>
                  <a:schemeClr val="tx1"/>
                </a:solidFill>
                <a:effectLst/>
                <a:latin typeface="+mn-lt"/>
                <a:ea typeface="+mn-ea"/>
                <a:cs typeface="+mn-cs"/>
              </a:rPr>
              <a:t>удостоверяват подписите на частни документи, които са едностранни актове и не подлежат на вписване. Доколкото няма легална дефиниция за едностранни актове, понятието може да се изведе от понятието за едностранна сделка, което гласи, че едностранна сделка е тази, която поражда само права за едната страна и само задължения за другата. Типичен пример е упълномощаването, при което възниква представителната власт, по силата на която едно лице (представляван) се явява обвързано от правните действия, извършвани от негово име от едно друго лице (представител).</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a:t>
            </a:r>
            <a:r>
              <a:rPr lang="bg-BG" sz="1200" kern="1200" dirty="0" smtClean="0">
                <a:solidFill>
                  <a:schemeClr val="tx1"/>
                </a:solidFill>
                <a:effectLst/>
                <a:latin typeface="+mn-lt"/>
                <a:ea typeface="+mn-ea"/>
                <a:cs typeface="+mn-cs"/>
              </a:rPr>
              <a:t>удостоверява верността на преписи и извлечения от документи и книжа. Това действие гарантира, че преписа на документа, който не е оригинал, е идентичен и носи същото съдържание като оригинала.</a:t>
            </a:r>
          </a:p>
          <a:p>
            <a:pPr lvl="0"/>
            <a:r>
              <a:rPr lang="en-US" sz="1200" kern="1200" dirty="0" smtClean="0">
                <a:solidFill>
                  <a:schemeClr val="tx1"/>
                </a:solidFill>
                <a:effectLst/>
                <a:latin typeface="+mn-lt"/>
                <a:ea typeface="+mn-ea"/>
                <a:cs typeface="+mn-cs"/>
              </a:rPr>
              <a:t>- </a:t>
            </a:r>
            <a:r>
              <a:rPr lang="bg-BG" sz="1200" kern="1200" dirty="0" smtClean="0">
                <a:solidFill>
                  <a:schemeClr val="tx1"/>
                </a:solidFill>
                <a:effectLst/>
                <a:latin typeface="+mn-lt"/>
                <a:ea typeface="+mn-ea"/>
                <a:cs typeface="+mn-cs"/>
              </a:rPr>
              <a:t>удостоверяват подписа и съдържанието на пълномощно, за сключване на договор в нотариална форма. Особеността тук идва от общото изискване, че пълномощното за сключването на определен договор трябва да бъде в същата форма, няма как обаче да се изготви пълномощно във формата на нотариален акт и за това законодателя е облекчил формата, като я е свел до удостоверяване подписа и съдържанието на пълномощното. Това изискване е продиктувано от изначално по-високата степен на значимост на договорите, за които законодателя е определил и най-тежката форма за сключване нотариален акт. </a:t>
            </a:r>
          </a:p>
          <a:p>
            <a:endParaRPr lang="bg-BG" dirty="0"/>
          </a:p>
        </p:txBody>
      </p:sp>
      <p:sp>
        <p:nvSpPr>
          <p:cNvPr id="4" name="Slide Number Placeholder 3"/>
          <p:cNvSpPr>
            <a:spLocks noGrp="1"/>
          </p:cNvSpPr>
          <p:nvPr>
            <p:ph type="sldNum" sz="quarter" idx="10"/>
          </p:nvPr>
        </p:nvSpPr>
        <p:spPr/>
        <p:txBody>
          <a:bodyPr/>
          <a:lstStyle/>
          <a:p>
            <a:fld id="{D8F27F0F-8907-421C-9359-4F3253B7B011}" type="slidenum">
              <a:rPr lang="bg-BG" smtClean="0"/>
              <a:t>8</a:t>
            </a:fld>
            <a:endParaRPr lang="bg-BG" dirty="0"/>
          </a:p>
        </p:txBody>
      </p:sp>
    </p:spTree>
    <p:extLst>
      <p:ext uri="{BB962C8B-B14F-4D97-AF65-F5344CB8AC3E}">
        <p14:creationId xmlns:p14="http://schemas.microsoft.com/office/powerpoint/2010/main" val="33238210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sz="1200" kern="1200" dirty="0" smtClean="0">
                <a:solidFill>
                  <a:schemeClr val="tx1"/>
                </a:solidFill>
                <a:effectLst/>
                <a:latin typeface="+mn-lt"/>
                <a:ea typeface="+mn-ea"/>
                <a:cs typeface="+mn-cs"/>
              </a:rPr>
              <a:t>Във всяко административно производство нотариуса/кметския наместник следва да провери самоличността на лицата, явяващи се пред него и полагащи подписа си, както и съдържанието на документа. Тези действия целят да установят дали не е налице пречка за предоставяне на услугата/изпълнение на нотариалното действие, а именно дали документа не противоречи на закона или на добрите нрави. </a:t>
            </a:r>
          </a:p>
          <a:p>
            <a:r>
              <a:rPr lang="bg-BG" sz="1200" kern="1200" dirty="0" smtClean="0">
                <a:solidFill>
                  <a:schemeClr val="tx1"/>
                </a:solidFill>
                <a:effectLst/>
                <a:latin typeface="+mn-lt"/>
                <a:ea typeface="+mn-ea"/>
                <a:cs typeface="+mn-cs"/>
              </a:rPr>
              <a:t>ВАЖНО: не може да извършвате нотариални действия/предоставяте административни услуги по закона за нотариусите и нотариалните дейности ако участник или страна в производството е лицето/лицата е измежду лицата </a:t>
            </a:r>
            <a:r>
              <a:rPr lang="bg-BG" sz="1200" b="1" kern="1200" dirty="0" smtClean="0">
                <a:solidFill>
                  <a:schemeClr val="tx1"/>
                </a:solidFill>
                <a:effectLst/>
                <a:latin typeface="+mn-lt"/>
                <a:ea typeface="+mn-ea"/>
                <a:cs typeface="+mn-cs"/>
              </a:rPr>
              <a:t>по чл. 575 от ГПК, гласящ</a:t>
            </a:r>
            <a:r>
              <a:rPr lang="bg-BG" sz="1200" kern="1200" dirty="0" smtClean="0">
                <a:solidFill>
                  <a:schemeClr val="tx1"/>
                </a:solidFill>
                <a:effectLst/>
                <a:latin typeface="+mn-lt"/>
                <a:ea typeface="+mn-ea"/>
                <a:cs typeface="+mn-cs"/>
              </a:rPr>
              <a:t>: „</a:t>
            </a:r>
            <a:r>
              <a:rPr lang="bg-BG" sz="1200" i="1" kern="1200" dirty="0" smtClean="0">
                <a:solidFill>
                  <a:schemeClr val="tx1"/>
                </a:solidFill>
                <a:effectLst/>
                <a:latin typeface="+mn-lt"/>
                <a:ea typeface="+mn-ea"/>
                <a:cs typeface="+mn-cs"/>
              </a:rPr>
              <a:t>Нотариусът не може да извършва нотариални действия, когато страна в нотариалното производство или участващо в него лице са самият нотариус, неговият съпруг или лицето, с което живее във фактическо съпружеско съжителство, роднините му по възходяща и низходяща линия, по съребрена линия до четвърта степен, по сватовство до първа степен, а така също и лицата, спрямо които нотариусът е настойник, попечител, осиновен или осиновител или лице от приемно семейство.</a:t>
            </a:r>
            <a:r>
              <a:rPr lang="bg-BG" sz="1200" kern="1200" dirty="0" smtClean="0">
                <a:solidFill>
                  <a:schemeClr val="tx1"/>
                </a:solidFill>
                <a:effectLst/>
                <a:latin typeface="+mn-lt"/>
                <a:ea typeface="+mn-ea"/>
                <a:cs typeface="+mn-cs"/>
              </a:rPr>
              <a:t>“ </a:t>
            </a:r>
            <a:r>
              <a:rPr lang="bg-BG" sz="1200" b="1" kern="1200" dirty="0" smtClean="0">
                <a:solidFill>
                  <a:schemeClr val="tx1"/>
                </a:solidFill>
                <a:effectLst/>
                <a:latin typeface="+mn-lt"/>
                <a:ea typeface="+mn-ea"/>
                <a:cs typeface="+mn-cs"/>
              </a:rPr>
              <a:t>Тези ограничения следва да се съобразяват и от кметските наместници, осъществяващи нотариална дейност.</a:t>
            </a:r>
            <a:endParaRPr lang="bg-BG" sz="1200" kern="1200" dirty="0" smtClean="0">
              <a:solidFill>
                <a:schemeClr val="tx1"/>
              </a:solidFill>
              <a:effectLst/>
              <a:latin typeface="+mn-lt"/>
              <a:ea typeface="+mn-ea"/>
              <a:cs typeface="+mn-cs"/>
            </a:endParaRPr>
          </a:p>
          <a:p>
            <a:endParaRPr lang="bg-BG" dirty="0"/>
          </a:p>
        </p:txBody>
      </p:sp>
      <p:sp>
        <p:nvSpPr>
          <p:cNvPr id="4" name="Slide Number Placeholder 3"/>
          <p:cNvSpPr>
            <a:spLocks noGrp="1"/>
          </p:cNvSpPr>
          <p:nvPr>
            <p:ph type="sldNum" sz="quarter" idx="10"/>
          </p:nvPr>
        </p:nvSpPr>
        <p:spPr/>
        <p:txBody>
          <a:bodyPr/>
          <a:lstStyle/>
          <a:p>
            <a:fld id="{D8F27F0F-8907-421C-9359-4F3253B7B011}" type="slidenum">
              <a:rPr lang="bg-BG" smtClean="0"/>
              <a:t>9</a:t>
            </a:fld>
            <a:endParaRPr lang="bg-BG" dirty="0"/>
          </a:p>
        </p:txBody>
      </p:sp>
    </p:spTree>
    <p:extLst>
      <p:ext uri="{BB962C8B-B14F-4D97-AF65-F5344CB8AC3E}">
        <p14:creationId xmlns:p14="http://schemas.microsoft.com/office/powerpoint/2010/main" val="11704618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sz="1200" i="0" kern="1200" dirty="0" smtClean="0">
                <a:solidFill>
                  <a:schemeClr val="tx1"/>
                </a:solidFill>
                <a:effectLst/>
                <a:latin typeface="+mn-lt"/>
                <a:ea typeface="+mn-ea"/>
                <a:cs typeface="+mn-cs"/>
              </a:rPr>
              <a:t>Документът е частен, ако не е официален, т.е. не е издаден от административен/държавен орган в рамките на неговата компетентност и при спазване на определена процедура</a:t>
            </a:r>
          </a:p>
          <a:p>
            <a:r>
              <a:rPr lang="bg-BG" sz="1200" i="0" kern="1200" dirty="0" smtClean="0">
                <a:solidFill>
                  <a:schemeClr val="tx1"/>
                </a:solidFill>
                <a:effectLst/>
                <a:latin typeface="+mn-lt"/>
                <a:ea typeface="+mn-ea"/>
                <a:cs typeface="+mn-cs"/>
              </a:rPr>
              <a:t>Едностранен</a:t>
            </a:r>
            <a:r>
              <a:rPr lang="bg-BG" sz="1200" i="0" kern="1200" baseline="0" dirty="0" smtClean="0">
                <a:solidFill>
                  <a:schemeClr val="tx1"/>
                </a:solidFill>
                <a:effectLst/>
                <a:latin typeface="+mn-lt"/>
                <a:ea typeface="+mn-ea"/>
                <a:cs typeface="+mn-cs"/>
              </a:rPr>
              <a:t> документ е този върху който е обективирана едностранна сделка, т.е. за едната страна се пораждат само права, за другата само задължения</a:t>
            </a:r>
          </a:p>
          <a:p>
            <a:r>
              <a:rPr lang="bg-BG" sz="1200" i="0" kern="1200" baseline="0" dirty="0" err="1" smtClean="0">
                <a:solidFill>
                  <a:schemeClr val="tx1"/>
                </a:solidFill>
                <a:effectLst/>
                <a:latin typeface="+mn-lt"/>
                <a:ea typeface="+mn-ea"/>
                <a:cs typeface="+mn-cs"/>
              </a:rPr>
              <a:t>Неподлежащ</a:t>
            </a:r>
            <a:r>
              <a:rPr lang="bg-BG" sz="1200" i="0" kern="1200" baseline="0" dirty="0" smtClean="0">
                <a:solidFill>
                  <a:schemeClr val="tx1"/>
                </a:solidFill>
                <a:effectLst/>
                <a:latin typeface="+mn-lt"/>
                <a:ea typeface="+mn-ea"/>
                <a:cs typeface="+mn-cs"/>
              </a:rPr>
              <a:t> на вписване е този който не е измежду посочените в чл. 4 от Правилника за вписванията (подробно в темата и наръчника)</a:t>
            </a:r>
          </a:p>
          <a:p>
            <a:endParaRPr lang="bg-BG" i="0" dirty="0"/>
          </a:p>
        </p:txBody>
      </p:sp>
      <p:sp>
        <p:nvSpPr>
          <p:cNvPr id="4" name="Slide Number Placeholder 3"/>
          <p:cNvSpPr>
            <a:spLocks noGrp="1"/>
          </p:cNvSpPr>
          <p:nvPr>
            <p:ph type="sldNum" sz="quarter" idx="10"/>
          </p:nvPr>
        </p:nvSpPr>
        <p:spPr/>
        <p:txBody>
          <a:bodyPr/>
          <a:lstStyle/>
          <a:p>
            <a:fld id="{D8F27F0F-8907-421C-9359-4F3253B7B011}" type="slidenum">
              <a:rPr lang="bg-BG" smtClean="0"/>
              <a:t>10</a:t>
            </a:fld>
            <a:endParaRPr lang="bg-BG" dirty="0"/>
          </a:p>
        </p:txBody>
      </p:sp>
    </p:spTree>
    <p:extLst>
      <p:ext uri="{BB962C8B-B14F-4D97-AF65-F5344CB8AC3E}">
        <p14:creationId xmlns:p14="http://schemas.microsoft.com/office/powerpoint/2010/main" val="813287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i="0" dirty="0"/>
          </a:p>
        </p:txBody>
      </p:sp>
      <p:sp>
        <p:nvSpPr>
          <p:cNvPr id="4" name="Slide Number Placeholder 3"/>
          <p:cNvSpPr>
            <a:spLocks noGrp="1"/>
          </p:cNvSpPr>
          <p:nvPr>
            <p:ph type="sldNum" sz="quarter" idx="10"/>
          </p:nvPr>
        </p:nvSpPr>
        <p:spPr/>
        <p:txBody>
          <a:bodyPr/>
          <a:lstStyle/>
          <a:p>
            <a:fld id="{D8F27F0F-8907-421C-9359-4F3253B7B011}" type="slidenum">
              <a:rPr lang="bg-BG" smtClean="0"/>
              <a:t>11</a:t>
            </a:fld>
            <a:endParaRPr lang="bg-BG" dirty="0"/>
          </a:p>
        </p:txBody>
      </p:sp>
    </p:spTree>
    <p:extLst>
      <p:ext uri="{BB962C8B-B14F-4D97-AF65-F5344CB8AC3E}">
        <p14:creationId xmlns:p14="http://schemas.microsoft.com/office/powerpoint/2010/main" val="1489896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bg-BG" sz="1200" kern="1200" dirty="0" smtClean="0">
                <a:solidFill>
                  <a:schemeClr val="tx1"/>
                </a:solidFill>
                <a:effectLst/>
                <a:latin typeface="+mn-lt"/>
                <a:ea typeface="+mn-ea"/>
                <a:cs typeface="+mn-cs"/>
              </a:rPr>
              <a:t>Удостоверяването на подписа се извършва с надпис върху документа, като акта съдържа съответните реквизити - годината, месеца, деня, а когато е необходимо - и часа и мястото на издаването му; името на нотариуса/кметския наместник, който го издава; пълното име, единния граждански номер на лицата, които участват в производството, както и номера, датата, мястото и органа на издаване на техния документ за самоличност; съдържанието на акта; подпис и изписано пълно име на страните или техни представители и подпис на нотариуса. С приложение № 6 към чл. 17 от НАРЕДБА № 32 от 29.01.1997 г. за служебните архиви на нотариусите и нотариалните кантори са утвърдени образци на щемпели. </a:t>
            </a:r>
          </a:p>
          <a:p>
            <a:r>
              <a:rPr lang="bg-BG" sz="1200" i="1" kern="1200" dirty="0" smtClean="0">
                <a:solidFill>
                  <a:schemeClr val="tx1"/>
                </a:solidFill>
                <a:effectLst/>
                <a:latin typeface="+mn-lt"/>
                <a:ea typeface="+mn-ea"/>
                <a:cs typeface="+mn-cs"/>
              </a:rPr>
              <a:t>Извършването на административната услуга следва да се отрази в общия регистър по чл. 4, ал. 1, т.1 от Наредба 32, като записите в него трябва да отразяват извършените действия с оглед извършването на достоверни справки за тях.</a:t>
            </a:r>
            <a:endParaRPr lang="bg-BG" sz="1200" kern="1200" dirty="0" smtClean="0">
              <a:solidFill>
                <a:schemeClr val="tx1"/>
              </a:solidFill>
              <a:effectLst/>
              <a:latin typeface="+mn-lt"/>
              <a:ea typeface="+mn-ea"/>
              <a:cs typeface="+mn-cs"/>
            </a:endParaRPr>
          </a:p>
          <a:p>
            <a:r>
              <a:rPr lang="bg-BG" sz="1200" b="1" kern="1200" dirty="0" smtClean="0">
                <a:solidFill>
                  <a:schemeClr val="tx1"/>
                </a:solidFill>
                <a:effectLst/>
                <a:latin typeface="+mn-lt"/>
                <a:ea typeface="+mn-ea"/>
                <a:cs typeface="+mn-cs"/>
              </a:rPr>
              <a:t>ВАЖНО: Пълномощни използвани пред банкови институции, пълномощни за недвижими имоти, както и тяхното оттегляне се вписват в електронния регистър „ЕДИНСТВО 2“	</a:t>
            </a:r>
            <a:endParaRPr lang="bg-BG" sz="1200" kern="1200" dirty="0" smtClean="0">
              <a:solidFill>
                <a:schemeClr val="tx1"/>
              </a:solidFill>
              <a:effectLst/>
              <a:latin typeface="+mn-lt"/>
              <a:ea typeface="+mn-ea"/>
              <a:cs typeface="+mn-cs"/>
            </a:endParaRPr>
          </a:p>
          <a:p>
            <a:r>
              <a:rPr lang="bg-BG" sz="1200" kern="1200" dirty="0" smtClean="0">
                <a:solidFill>
                  <a:schemeClr val="tx1"/>
                </a:solidFill>
                <a:effectLst/>
                <a:latin typeface="+mn-lt"/>
                <a:ea typeface="+mn-ea"/>
                <a:cs typeface="+mn-cs"/>
              </a:rPr>
              <a:t>	</a:t>
            </a:r>
          </a:p>
          <a:p>
            <a:endParaRPr lang="bg-BG" i="0" dirty="0"/>
          </a:p>
        </p:txBody>
      </p:sp>
      <p:sp>
        <p:nvSpPr>
          <p:cNvPr id="4" name="Slide Number Placeholder 3"/>
          <p:cNvSpPr>
            <a:spLocks noGrp="1"/>
          </p:cNvSpPr>
          <p:nvPr>
            <p:ph type="sldNum" sz="quarter" idx="10"/>
          </p:nvPr>
        </p:nvSpPr>
        <p:spPr/>
        <p:txBody>
          <a:bodyPr/>
          <a:lstStyle/>
          <a:p>
            <a:fld id="{D8F27F0F-8907-421C-9359-4F3253B7B011}" type="slidenum">
              <a:rPr lang="bg-BG" smtClean="0"/>
              <a:t>12</a:t>
            </a:fld>
            <a:endParaRPr lang="bg-BG" dirty="0"/>
          </a:p>
        </p:txBody>
      </p:sp>
    </p:spTree>
    <p:extLst>
      <p:ext uri="{BB962C8B-B14F-4D97-AF65-F5344CB8AC3E}">
        <p14:creationId xmlns:p14="http://schemas.microsoft.com/office/powerpoint/2010/main" val="1112736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Заглавен слайд">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bg-BG" smtClean="0"/>
              <a:t>Редакт. стил загл. образец</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bg-BG" smtClean="0"/>
              <a:t>Щракнете за редакция стил подзагл. обр.</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24E374BC-D410-45E1-AF0F-3795EB5352C9}" type="datetimeFigureOut">
              <a:rPr lang="bg-BG" smtClean="0"/>
              <a:t>19.10.2021 г.</a:t>
            </a:fld>
            <a:endParaRPr lang="bg-BG"/>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bg-BG"/>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0FD718E-46A7-4A98-A9FE-3E1E2C2192EB}" type="slidenum">
              <a:rPr lang="bg-BG" smtClean="0"/>
              <a:t>‹#›</a:t>
            </a:fld>
            <a:endParaRPr lang="bg-BG"/>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5603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лавие и вертикален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dirty="0"/>
          </a:p>
        </p:txBody>
      </p:sp>
      <p:sp>
        <p:nvSpPr>
          <p:cNvPr id="3" name="Vertical Text Placeholder 2"/>
          <p:cNvSpPr>
            <a:spLocks noGrp="1"/>
          </p:cNvSpPr>
          <p:nvPr>
            <p:ph type="body" orient="vert" idx="1"/>
          </p:nvPr>
        </p:nvSpPr>
        <p:spPr/>
        <p:txBody>
          <a:bodyPr vert="eaVert"/>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19.10.2021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897055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но заглавие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bg-BG" smtClean="0"/>
              <a:t>Редакт. стил загл. образец</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19.10.2021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134717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лавие и съдържа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dirty="0"/>
          </a:p>
        </p:txBody>
      </p:sp>
      <p:sp>
        <p:nvSpPr>
          <p:cNvPr id="3" name="Content Placeholder 2"/>
          <p:cNvSpPr>
            <a:spLocks noGrp="1"/>
          </p:cNvSpPr>
          <p:nvPr>
            <p:ph idx="1"/>
          </p:nvPr>
        </p:nvSpPr>
        <p:spPr/>
        <p:txBody>
          <a:body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19.10.2021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408136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лавка на секция">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bg-BG" smtClean="0"/>
              <a:t>Редакт. стил загл. образец</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bg-BG" smtClean="0"/>
              <a:t>Щракнете, за да редактирате стиловете на текста в образеца</a:t>
            </a:r>
          </a:p>
        </p:txBody>
      </p:sp>
      <p:sp>
        <p:nvSpPr>
          <p:cNvPr id="4" name="Date Placeholder 3"/>
          <p:cNvSpPr>
            <a:spLocks noGrp="1"/>
          </p:cNvSpPr>
          <p:nvPr>
            <p:ph type="dt" sz="half" idx="10"/>
          </p:nvPr>
        </p:nvSpPr>
        <p:spPr/>
        <p:txBody>
          <a:bodyPr/>
          <a:lstStyle/>
          <a:p>
            <a:fld id="{24E374BC-D410-45E1-AF0F-3795EB5352C9}" type="datetimeFigureOut">
              <a:rPr lang="bg-BG" smtClean="0"/>
              <a:t>19.10.2021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8057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е съдържания">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bg-BG" smtClean="0"/>
              <a:t>Редакт. стил загл. образец</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5" name="Date Placeholder 4"/>
          <p:cNvSpPr>
            <a:spLocks noGrp="1"/>
          </p:cNvSpPr>
          <p:nvPr>
            <p:ph type="dt" sz="half" idx="10"/>
          </p:nvPr>
        </p:nvSpPr>
        <p:spPr/>
        <p:txBody>
          <a:bodyPr/>
          <a:lstStyle/>
          <a:p>
            <a:fld id="{24E374BC-D410-45E1-AF0F-3795EB5352C9}" type="datetimeFigureOut">
              <a:rPr lang="bg-BG" smtClean="0"/>
              <a:t>19.10.2021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995767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bg-BG" smtClean="0"/>
              <a:t>Редакт. стил загл. образец</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smtClean="0"/>
              <a:t>Щракнете, за да редактирате стиловете на текста в образеца</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smtClean="0"/>
              <a:t>Щракнете, за да редактирате стиловете на текста в образеца</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7" name="Date Placeholder 6"/>
          <p:cNvSpPr>
            <a:spLocks noGrp="1"/>
          </p:cNvSpPr>
          <p:nvPr>
            <p:ph type="dt" sz="half" idx="10"/>
          </p:nvPr>
        </p:nvSpPr>
        <p:spPr/>
        <p:txBody>
          <a:bodyPr/>
          <a:lstStyle/>
          <a:p>
            <a:fld id="{24E374BC-D410-45E1-AF0F-3795EB5352C9}" type="datetimeFigureOut">
              <a:rPr lang="bg-BG" smtClean="0"/>
              <a:t>19.10.2021 г.</a:t>
            </a:fld>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096664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Само заглав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dirty="0"/>
          </a:p>
        </p:txBody>
      </p:sp>
      <p:sp>
        <p:nvSpPr>
          <p:cNvPr id="3" name="Date Placeholder 2"/>
          <p:cNvSpPr>
            <a:spLocks noGrp="1"/>
          </p:cNvSpPr>
          <p:nvPr>
            <p:ph type="dt" sz="half" idx="10"/>
          </p:nvPr>
        </p:nvSpPr>
        <p:spPr/>
        <p:txBody>
          <a:bodyPr/>
          <a:lstStyle/>
          <a:p>
            <a:fld id="{24E374BC-D410-45E1-AF0F-3795EB5352C9}" type="datetimeFigureOut">
              <a:rPr lang="bg-BG" smtClean="0"/>
              <a:t>19.10.2021 г.</a:t>
            </a:fld>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310818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разе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E374BC-D410-45E1-AF0F-3795EB5352C9}" type="datetimeFigureOut">
              <a:rPr lang="bg-BG" smtClean="0"/>
              <a:t>19.10.2021 г.</a:t>
            </a:fld>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841385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Съдържание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smtClean="0"/>
              <a:t>Редакт. стил загл. образец</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smtClean="0"/>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24E374BC-D410-45E1-AF0F-3795EB5352C9}" type="datetimeFigureOut">
              <a:rPr lang="bg-BG" smtClean="0"/>
              <a:t>19.10.2021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574538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Картина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smtClean="0"/>
              <a:t>Редакт. стил загл. образец</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bg-BG" smtClean="0"/>
              <a:t>Щракнете върху иконата, за да добавите картина</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smtClean="0"/>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24E374BC-D410-45E1-AF0F-3795EB5352C9}" type="datetimeFigureOut">
              <a:rPr lang="bg-BG" smtClean="0"/>
              <a:t>19.10.2021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085312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bg-BG" smtClean="0"/>
              <a:t>Редакт. стил загл. образец</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24E374BC-D410-45E1-AF0F-3795EB5352C9}" type="datetimeFigureOut">
              <a:rPr lang="bg-BG" smtClean="0"/>
              <a:t>19.10.2021 г.</a:t>
            </a:fld>
            <a:endParaRPr lang="bg-BG"/>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bg-BG"/>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D0FD718E-46A7-4A98-A9FE-3E1E2C2192EB}" type="slidenum">
              <a:rPr lang="bg-BG" smtClean="0"/>
              <a:t>‹#›</a:t>
            </a:fld>
            <a:endParaRPr lang="bg-BG"/>
          </a:p>
        </p:txBody>
      </p:sp>
    </p:spTree>
    <p:extLst>
      <p:ext uri="{BB962C8B-B14F-4D97-AF65-F5344CB8AC3E}">
        <p14:creationId xmlns:p14="http://schemas.microsoft.com/office/powerpoint/2010/main" val="4074630793"/>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www.eufunds.b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www.eufunds.b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hyperlink" Target="http://www.eufunds.bg/"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hyperlink" Target="http://www.eufunds.bg/"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hyperlink" Target="http://www.eufunds.b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hyperlink" Target="http://www.eufunds.b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hyperlink" Target="http://www.eufunds.bg/"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eufunds.bg/" TargetMode="External"/><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hyperlink" Target="http://www.eufunds.b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hyperlink" Target="http://www.eufunds.b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hyperlink" Target="http://www.eufunds.bg/" TargetMode="External"/><Relationship Id="rId7"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hyperlink" Target="http://www.eufunds.bg/"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hyperlink" Target="http://www.eufunds.b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ctr">
              <a:buNone/>
            </a:pPr>
            <a:endParaRPr lang="en-US" sz="3200" dirty="0" smtClean="0">
              <a:solidFill>
                <a:schemeClr val="accent1">
                  <a:lumMod val="75000"/>
                </a:schemeClr>
              </a:solidFill>
            </a:endParaRPr>
          </a:p>
          <a:p>
            <a:pPr marL="0" indent="0" algn="ctr">
              <a:buNone/>
            </a:pPr>
            <a:r>
              <a:rPr lang="bg-BG" sz="3200" b="1" dirty="0">
                <a:solidFill>
                  <a:schemeClr val="accent1">
                    <a:lumMod val="75000"/>
                  </a:schemeClr>
                </a:solidFill>
                <a:effectLst>
                  <a:outerShdw blurRad="38100" dist="38100" dir="2700000" algn="tl">
                    <a:srgbClr val="000000">
                      <a:alpha val="43137"/>
                    </a:srgbClr>
                  </a:outerShdw>
                </a:effectLst>
              </a:rPr>
              <a:t>О</a:t>
            </a:r>
            <a:r>
              <a:rPr lang="en-US" sz="3200" b="1" dirty="0">
                <a:solidFill>
                  <a:schemeClr val="accent1">
                    <a:lumMod val="75000"/>
                  </a:schemeClr>
                </a:solidFill>
                <a:effectLst>
                  <a:outerShdw blurRad="38100" dist="38100" dir="2700000" algn="tl">
                    <a:srgbClr val="000000">
                      <a:alpha val="43137"/>
                    </a:srgbClr>
                  </a:outerShdw>
                </a:effectLst>
              </a:rPr>
              <a:t>бучителен модул</a:t>
            </a:r>
          </a:p>
          <a:p>
            <a:pPr marL="0" indent="0" algn="ctr">
              <a:buNone/>
            </a:pPr>
            <a:r>
              <a:rPr lang="bg-BG" sz="3200" b="1" dirty="0">
                <a:effectLst>
                  <a:outerShdw blurRad="38100" dist="38100" dir="2700000" algn="tl">
                    <a:srgbClr val="000000">
                      <a:alpha val="43137"/>
                    </a:srgbClr>
                  </a:outerShdw>
                </a:effectLst>
              </a:rPr>
              <a:t>„Правомощия на кметските наместници”</a:t>
            </a:r>
            <a:r>
              <a:rPr lang="ru-RU" sz="3200" b="1">
                <a:solidFill>
                  <a:schemeClr val="accent1">
                    <a:lumMod val="75000"/>
                  </a:schemeClr>
                </a:solidFill>
                <a:effectLst>
                  <a:outerShdw blurRad="38100" dist="38100" dir="2700000" algn="tl">
                    <a:srgbClr val="000000">
                      <a:alpha val="43137"/>
                    </a:srgbClr>
                  </a:outerShdw>
                </a:effectLst>
              </a:rPr>
              <a:t> </a:t>
            </a:r>
            <a:endParaRPr lang="ru-RU" sz="3200" b="1" dirty="0">
              <a:solidFill>
                <a:schemeClr val="accent1">
                  <a:lumMod val="75000"/>
                </a:schemeClr>
              </a:solidFill>
              <a:effectLst>
                <a:outerShdw blurRad="38100" dist="38100" dir="2700000" algn="tl">
                  <a:srgbClr val="000000">
                    <a:alpha val="43137"/>
                  </a:srgbClr>
                </a:outerShdw>
              </a:effectLst>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bg-BG" sz="1200" i="1" dirty="0" smtClean="0">
                <a:solidFill>
                  <a:srgbClr val="549E39"/>
                </a:solidFill>
              </a:rPr>
              <a:t>за</a:t>
            </a:r>
            <a:r>
              <a:rPr lang="en-US" sz="1200" i="1" dirty="0" smtClean="0">
                <a:solidFill>
                  <a:srgbClr val="549E39"/>
                </a:solidFill>
              </a:rPr>
              <a:t> </a:t>
            </a:r>
            <a:r>
              <a:rPr lang="bg-BG" sz="1200" i="1" dirty="0" smtClean="0">
                <a:solidFill>
                  <a:srgbClr val="549E39"/>
                </a:solidFill>
              </a:rPr>
              <a:t>предоставяне</a:t>
            </a:r>
            <a:r>
              <a:rPr lang="en-US" sz="1200" i="1" dirty="0" smtClean="0">
                <a:solidFill>
                  <a:srgbClr val="549E39"/>
                </a:solidFill>
              </a:rPr>
              <a:t> </a:t>
            </a:r>
            <a:r>
              <a:rPr lang="en-US" sz="1200" i="1" dirty="0" err="1" smtClean="0">
                <a:solidFill>
                  <a:srgbClr val="549E39"/>
                </a:solidFill>
              </a:rPr>
              <a:t>на</a:t>
            </a:r>
            <a:r>
              <a:rPr lang="en-US" sz="1200" i="1" dirty="0" smtClean="0">
                <a:solidFill>
                  <a:srgbClr val="549E39"/>
                </a:solidFill>
              </a:rPr>
              <a:t> </a:t>
            </a:r>
            <a:r>
              <a:rPr lang="bg-BG" sz="1200" i="1" dirty="0" smtClean="0">
                <a:solidFill>
                  <a:srgbClr val="549E39"/>
                </a:solidFill>
              </a:rPr>
              <a:t>безвъзмездна</a:t>
            </a:r>
            <a:r>
              <a:rPr lang="en-US" sz="1200" i="1" dirty="0" smtClean="0">
                <a:solidFill>
                  <a:srgbClr val="549E39"/>
                </a:solidFill>
              </a:rPr>
              <a:t> </a:t>
            </a:r>
            <a:r>
              <a:rPr lang="bg-BG" sz="1200" i="1" dirty="0" smtClean="0">
                <a:solidFill>
                  <a:srgbClr val="549E39"/>
                </a:solidFill>
              </a:rPr>
              <a:t>финансова</a:t>
            </a:r>
            <a:r>
              <a:rPr lang="en-US" sz="1200" i="1" dirty="0" smtClean="0">
                <a:solidFill>
                  <a:srgbClr val="549E39"/>
                </a:solidFill>
              </a:rPr>
              <a:t> </a:t>
            </a:r>
            <a:r>
              <a:rPr lang="bg-BG" sz="1200" i="1" dirty="0" smtClean="0">
                <a:solidFill>
                  <a:srgbClr val="549E39"/>
                </a:solidFill>
              </a:rPr>
              <a:t>помощ</a:t>
            </a:r>
            <a:r>
              <a:rPr lang="en-US" sz="1200" i="1" dirty="0" smtClean="0">
                <a:solidFill>
                  <a:srgbClr val="549E39"/>
                </a:solidFill>
              </a:rPr>
              <a:t> </a:t>
            </a:r>
            <a:r>
              <a:rPr lang="bg-BG" sz="1200" i="1" dirty="0"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36642048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06623" y="1559853"/>
            <a:ext cx="10687539" cy="1327777"/>
          </a:xfrm>
        </p:spPr>
        <p:txBody>
          <a:bodyPr>
            <a:normAutofit lnSpcReduction="10000"/>
          </a:bodyPr>
          <a:lstStyle/>
          <a:p>
            <a:pPr marL="45720" indent="0" algn="ctr">
              <a:buNone/>
            </a:pPr>
            <a:r>
              <a:rPr lang="bg-BG" sz="2800" b="1" dirty="0" smtClean="0">
                <a:solidFill>
                  <a:schemeClr val="bg2">
                    <a:lumMod val="10000"/>
                  </a:schemeClr>
                </a:solidFill>
              </a:rPr>
              <a:t>Предоставяне</a:t>
            </a:r>
            <a:r>
              <a:rPr lang="ru-RU" sz="2800" b="1" dirty="0" smtClean="0">
                <a:solidFill>
                  <a:schemeClr val="bg2">
                    <a:lumMod val="10000"/>
                  </a:schemeClr>
                </a:solidFill>
              </a:rPr>
              <a:t> на </a:t>
            </a:r>
            <a:r>
              <a:rPr lang="bg-BG" sz="2800" b="1" dirty="0" smtClean="0">
                <a:solidFill>
                  <a:schemeClr val="bg2">
                    <a:lumMod val="10000"/>
                  </a:schemeClr>
                </a:solidFill>
              </a:rPr>
              <a:t>административна</a:t>
            </a:r>
            <a:r>
              <a:rPr lang="ru-RU" sz="2800" b="1" dirty="0" smtClean="0">
                <a:solidFill>
                  <a:schemeClr val="bg2">
                    <a:lumMod val="10000"/>
                  </a:schemeClr>
                </a:solidFill>
              </a:rPr>
              <a:t> услуга № 2015</a:t>
            </a:r>
            <a:endParaRPr lang="en-US" sz="2800" b="1" dirty="0" smtClean="0">
              <a:solidFill>
                <a:schemeClr val="bg2">
                  <a:lumMod val="10000"/>
                </a:schemeClr>
              </a:solidFill>
            </a:endParaRPr>
          </a:p>
          <a:p>
            <a:pPr marL="45720" indent="0" algn="ctr">
              <a:buNone/>
            </a:pPr>
            <a:r>
              <a:rPr lang="bg-BG" sz="2400" b="1" i="1" dirty="0" smtClean="0">
                <a:solidFill>
                  <a:schemeClr val="bg2">
                    <a:lumMod val="10000"/>
                  </a:schemeClr>
                </a:solidFill>
              </a:rPr>
              <a:t>Нотариално</a:t>
            </a:r>
            <a:r>
              <a:rPr lang="ru-RU" sz="2400" b="1" i="1" dirty="0" smtClean="0">
                <a:solidFill>
                  <a:schemeClr val="bg2">
                    <a:lumMod val="10000"/>
                  </a:schemeClr>
                </a:solidFill>
              </a:rPr>
              <a:t> </a:t>
            </a:r>
            <a:r>
              <a:rPr lang="bg-BG" sz="2400" b="1" i="1" dirty="0" smtClean="0">
                <a:solidFill>
                  <a:schemeClr val="bg2">
                    <a:lumMod val="10000"/>
                  </a:schemeClr>
                </a:solidFill>
              </a:rPr>
              <a:t>удостоверяване</a:t>
            </a:r>
            <a:r>
              <a:rPr lang="ru-RU" sz="2400" b="1" i="1" dirty="0" smtClean="0">
                <a:solidFill>
                  <a:schemeClr val="bg2">
                    <a:lumMod val="10000"/>
                  </a:schemeClr>
                </a:solidFill>
              </a:rPr>
              <a:t> </a:t>
            </a:r>
            <a:r>
              <a:rPr lang="ru-RU" sz="2400" b="1" i="1" dirty="0">
                <a:solidFill>
                  <a:schemeClr val="bg2">
                    <a:lumMod val="10000"/>
                  </a:schemeClr>
                </a:solidFill>
              </a:rPr>
              <a:t>на </a:t>
            </a:r>
            <a:r>
              <a:rPr lang="bg-BG" sz="2400" b="1" i="1" dirty="0" smtClean="0">
                <a:solidFill>
                  <a:schemeClr val="bg2">
                    <a:lumMod val="10000"/>
                  </a:schemeClr>
                </a:solidFill>
              </a:rPr>
              <a:t>подписите</a:t>
            </a:r>
            <a:r>
              <a:rPr lang="ru-RU" sz="2400" b="1" i="1" dirty="0" smtClean="0">
                <a:solidFill>
                  <a:schemeClr val="bg2">
                    <a:lumMod val="10000"/>
                  </a:schemeClr>
                </a:solidFill>
              </a:rPr>
              <a:t> </a:t>
            </a:r>
            <a:r>
              <a:rPr lang="ru-RU" sz="2400" b="1" i="1" dirty="0">
                <a:solidFill>
                  <a:schemeClr val="bg2">
                    <a:lumMod val="10000"/>
                  </a:schemeClr>
                </a:solidFill>
              </a:rPr>
              <a:t>на </a:t>
            </a:r>
            <a:r>
              <a:rPr lang="bg-BG" sz="2400" b="1" i="1" dirty="0" smtClean="0">
                <a:solidFill>
                  <a:schemeClr val="bg2">
                    <a:lumMod val="10000"/>
                  </a:schemeClr>
                </a:solidFill>
              </a:rPr>
              <a:t>частни</a:t>
            </a:r>
            <a:r>
              <a:rPr lang="ru-RU" sz="2400" b="1" i="1" dirty="0" smtClean="0">
                <a:solidFill>
                  <a:schemeClr val="bg2">
                    <a:lumMod val="10000"/>
                  </a:schemeClr>
                </a:solidFill>
              </a:rPr>
              <a:t> </a:t>
            </a:r>
            <a:r>
              <a:rPr lang="bg-BG" sz="2400" b="1" i="1" dirty="0" smtClean="0">
                <a:solidFill>
                  <a:schemeClr val="bg2">
                    <a:lumMod val="10000"/>
                  </a:schemeClr>
                </a:solidFill>
              </a:rPr>
              <a:t>документи</a:t>
            </a:r>
            <a:r>
              <a:rPr lang="ru-RU" sz="2400" b="1" i="1" dirty="0" smtClean="0">
                <a:solidFill>
                  <a:schemeClr val="bg2">
                    <a:lumMod val="10000"/>
                  </a:schemeClr>
                </a:solidFill>
              </a:rPr>
              <a:t>, </a:t>
            </a:r>
            <a:r>
              <a:rPr lang="bg-BG" sz="2400" b="1" i="1" dirty="0" smtClean="0">
                <a:solidFill>
                  <a:schemeClr val="bg2">
                    <a:lumMod val="10000"/>
                  </a:schemeClr>
                </a:solidFill>
              </a:rPr>
              <a:t>които</a:t>
            </a:r>
            <a:r>
              <a:rPr lang="ru-RU" sz="2400" b="1" i="1" dirty="0" smtClean="0">
                <a:solidFill>
                  <a:schemeClr val="bg2">
                    <a:lumMod val="10000"/>
                  </a:schemeClr>
                </a:solidFill>
              </a:rPr>
              <a:t> </a:t>
            </a:r>
            <a:r>
              <a:rPr lang="bg-BG" sz="2400" b="1" i="1" dirty="0" smtClean="0">
                <a:solidFill>
                  <a:schemeClr val="bg2">
                    <a:lumMod val="10000"/>
                  </a:schemeClr>
                </a:solidFill>
              </a:rPr>
              <a:t>са</a:t>
            </a:r>
            <a:r>
              <a:rPr lang="ru-RU" sz="2400" b="1" i="1" dirty="0" smtClean="0">
                <a:solidFill>
                  <a:schemeClr val="bg2">
                    <a:lumMod val="10000"/>
                  </a:schemeClr>
                </a:solidFill>
              </a:rPr>
              <a:t> </a:t>
            </a:r>
            <a:r>
              <a:rPr lang="bg-BG" sz="2400" b="1" i="1" dirty="0" smtClean="0">
                <a:solidFill>
                  <a:schemeClr val="bg2">
                    <a:lumMod val="10000"/>
                  </a:schemeClr>
                </a:solidFill>
              </a:rPr>
              <a:t>едностранни</a:t>
            </a:r>
            <a:r>
              <a:rPr lang="ru-RU" sz="2400" b="1" i="1" dirty="0" smtClean="0">
                <a:solidFill>
                  <a:schemeClr val="bg2">
                    <a:lumMod val="10000"/>
                  </a:schemeClr>
                </a:solidFill>
              </a:rPr>
              <a:t> </a:t>
            </a:r>
            <a:r>
              <a:rPr lang="bg-BG" sz="2400" b="1" i="1" dirty="0" smtClean="0">
                <a:solidFill>
                  <a:schemeClr val="bg2">
                    <a:lumMod val="10000"/>
                  </a:schemeClr>
                </a:solidFill>
              </a:rPr>
              <a:t>актове</a:t>
            </a:r>
            <a:r>
              <a:rPr lang="ru-RU" sz="2400" b="1" i="1" dirty="0" smtClean="0">
                <a:solidFill>
                  <a:schemeClr val="bg2">
                    <a:lumMod val="10000"/>
                  </a:schemeClr>
                </a:solidFill>
              </a:rPr>
              <a:t> </a:t>
            </a:r>
            <a:r>
              <a:rPr lang="ru-RU" sz="2400" b="1" i="1" dirty="0">
                <a:solidFill>
                  <a:schemeClr val="bg2">
                    <a:lumMod val="10000"/>
                  </a:schemeClr>
                </a:solidFill>
              </a:rPr>
              <a:t>и не подлежат на </a:t>
            </a:r>
            <a:r>
              <a:rPr lang="bg-BG" sz="2400" b="1" i="1" dirty="0" smtClean="0">
                <a:solidFill>
                  <a:schemeClr val="bg2">
                    <a:lumMod val="10000"/>
                  </a:schemeClr>
                </a:solidFill>
              </a:rPr>
              <a:t>вписване</a:t>
            </a:r>
            <a:r>
              <a:rPr lang="ru-RU" sz="2800" b="1" dirty="0" smtClean="0">
                <a:solidFill>
                  <a:schemeClr val="bg2">
                    <a:lumMod val="10000"/>
                  </a:schemeClr>
                </a:solidFill>
              </a:rPr>
              <a:t>. </a:t>
            </a:r>
            <a:endParaRPr lang="en-US" sz="2800" b="1" dirty="0" smtClean="0">
              <a:solidFill>
                <a:schemeClr val="bg2">
                  <a:lumMod val="10000"/>
                </a:schemeClr>
              </a:solidFill>
            </a:endParaRPr>
          </a:p>
        </p:txBody>
      </p:sp>
      <p:sp>
        <p:nvSpPr>
          <p:cNvPr id="8" name="TextBox 7"/>
          <p:cNvSpPr txBox="1"/>
          <p:nvPr/>
        </p:nvSpPr>
        <p:spPr>
          <a:xfrm>
            <a:off x="742256" y="5771419"/>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bg-BG" sz="1200" i="1" dirty="0" smtClean="0">
                <a:solidFill>
                  <a:srgbClr val="549E39"/>
                </a:solidFill>
              </a:rPr>
              <a:t>за</a:t>
            </a:r>
            <a:r>
              <a:rPr lang="en-US" sz="1200" i="1" dirty="0" smtClean="0">
                <a:solidFill>
                  <a:srgbClr val="549E39"/>
                </a:solidFill>
              </a:rPr>
              <a:t> </a:t>
            </a:r>
            <a:r>
              <a:rPr lang="bg-BG" sz="1200" i="1" dirty="0" smtClean="0">
                <a:solidFill>
                  <a:srgbClr val="549E39"/>
                </a:solidFill>
              </a:rPr>
              <a:t>предоставяне</a:t>
            </a:r>
            <a:r>
              <a:rPr lang="en-US" sz="1200" i="1" dirty="0" smtClean="0">
                <a:solidFill>
                  <a:srgbClr val="549E39"/>
                </a:solidFill>
              </a:rPr>
              <a:t> </a:t>
            </a:r>
            <a:r>
              <a:rPr lang="bg-BG" sz="1200" i="1" dirty="0" smtClean="0">
                <a:solidFill>
                  <a:srgbClr val="549E39"/>
                </a:solidFill>
              </a:rPr>
              <a:t>на</a:t>
            </a:r>
            <a:r>
              <a:rPr lang="en-US" sz="1200" i="1" dirty="0" smtClean="0">
                <a:solidFill>
                  <a:srgbClr val="549E39"/>
                </a:solidFill>
              </a:rPr>
              <a:t> </a:t>
            </a:r>
            <a:r>
              <a:rPr lang="bg-BG" sz="1200" i="1" dirty="0" smtClean="0">
                <a:solidFill>
                  <a:srgbClr val="549E39"/>
                </a:solidFill>
              </a:rPr>
              <a:t>безвъзмездна</a:t>
            </a:r>
            <a:r>
              <a:rPr lang="en-US" sz="1200" i="1" dirty="0" smtClean="0">
                <a:solidFill>
                  <a:srgbClr val="549E39"/>
                </a:solidFill>
              </a:rPr>
              <a:t> </a:t>
            </a:r>
            <a:r>
              <a:rPr lang="bg-BG" sz="1200" i="1" dirty="0" smtClean="0">
                <a:solidFill>
                  <a:srgbClr val="549E39"/>
                </a:solidFill>
              </a:rPr>
              <a:t>финансова</a:t>
            </a:r>
            <a:r>
              <a:rPr lang="en-US" sz="1200" i="1" dirty="0" smtClean="0">
                <a:solidFill>
                  <a:srgbClr val="549E39"/>
                </a:solidFill>
              </a:rPr>
              <a:t> </a:t>
            </a:r>
            <a:r>
              <a:rPr lang="bg-BG" sz="1200" i="1" dirty="0" smtClean="0">
                <a:solidFill>
                  <a:srgbClr val="549E39"/>
                </a:solidFill>
              </a:rPr>
              <a:t>помощ</a:t>
            </a:r>
            <a:r>
              <a:rPr lang="en-US" sz="1200" i="1" dirty="0" smtClean="0">
                <a:solidFill>
                  <a:srgbClr val="549E39"/>
                </a:solidFill>
              </a:rPr>
              <a:t> </a:t>
            </a:r>
            <a:r>
              <a:rPr lang="bg-BG" sz="1200" i="1" dirty="0"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3"/>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grpSp>
        <p:nvGrpSpPr>
          <p:cNvPr id="10" name="Group 9"/>
          <p:cNvGrpSpPr/>
          <p:nvPr/>
        </p:nvGrpSpPr>
        <p:grpSpPr>
          <a:xfrm>
            <a:off x="946009" y="421146"/>
            <a:ext cx="9901036" cy="1107403"/>
            <a:chOff x="925689" y="903594"/>
            <a:chExt cx="9901036" cy="872501"/>
          </a:xfrm>
        </p:grpSpPr>
        <p:pic>
          <p:nvPicPr>
            <p:cNvPr id="2" name="Picture 1"/>
            <p:cNvPicPr>
              <a:picLocks noChangeAspect="1"/>
            </p:cNvPicPr>
            <p:nvPr/>
          </p:nvPicPr>
          <p:blipFill>
            <a:blip r:embed="rId4"/>
            <a:stretch>
              <a:fillRect/>
            </a:stretch>
          </p:blipFill>
          <p:spPr>
            <a:xfrm>
              <a:off x="925689" y="904789"/>
              <a:ext cx="2074486" cy="828527"/>
            </a:xfrm>
            <a:prstGeom prst="rect">
              <a:avLst/>
            </a:prstGeom>
          </p:spPr>
        </p:pic>
        <p:pic>
          <p:nvPicPr>
            <p:cNvPr id="5" name="Picture 4"/>
            <p:cNvPicPr>
              <a:picLocks noChangeAspect="1"/>
            </p:cNvPicPr>
            <p:nvPr/>
          </p:nvPicPr>
          <p:blipFill>
            <a:blip r:embed="rId5"/>
            <a:stretch>
              <a:fillRect/>
            </a:stretch>
          </p:blipFill>
          <p:spPr>
            <a:xfrm>
              <a:off x="9121422" y="948095"/>
              <a:ext cx="1705303" cy="828000"/>
            </a:xfrm>
            <a:prstGeom prst="rect">
              <a:avLst/>
            </a:prstGeom>
          </p:spPr>
        </p:pic>
        <p:pic>
          <p:nvPicPr>
            <p:cNvPr id="7" name="Picture 6"/>
            <p:cNvPicPr>
              <a:picLocks noChangeAspect="1"/>
            </p:cNvPicPr>
            <p:nvPr/>
          </p:nvPicPr>
          <p:blipFill>
            <a:blip r:embed="rId6"/>
            <a:stretch>
              <a:fillRect/>
            </a:stretch>
          </p:blipFill>
          <p:spPr>
            <a:xfrm>
              <a:off x="5386470" y="903594"/>
              <a:ext cx="1323114" cy="828000"/>
            </a:xfrm>
            <a:prstGeom prst="rect">
              <a:avLst/>
            </a:prstGeom>
          </p:spPr>
        </p:pic>
      </p:grpSp>
      <p:sp>
        <p:nvSpPr>
          <p:cNvPr id="4" name="Rectangle 3"/>
          <p:cNvSpPr/>
          <p:nvPr/>
        </p:nvSpPr>
        <p:spPr>
          <a:xfrm>
            <a:off x="190063" y="2655618"/>
            <a:ext cx="11715930" cy="2928238"/>
          </a:xfrm>
          <a:prstGeom prst="rect">
            <a:avLst/>
          </a:prstGeom>
        </p:spPr>
        <p:txBody>
          <a:bodyPr wrap="square">
            <a:spAutoFit/>
          </a:bodyPr>
          <a:lstStyle/>
          <a:p>
            <a:pPr marL="914400" indent="-457200" algn="just">
              <a:lnSpc>
                <a:spcPct val="115000"/>
              </a:lnSpc>
              <a:spcBef>
                <a:spcPts val="500"/>
              </a:spcBef>
              <a:spcAft>
                <a:spcPts val="0"/>
              </a:spcAft>
              <a:buFont typeface="Arial" panose="020B0604020202020204" pitchFamily="34" charset="0"/>
              <a:buChar char="•"/>
            </a:pPr>
            <a:r>
              <a:rPr lang="bg-BG" sz="2400" dirty="0" smtClean="0">
                <a:solidFill>
                  <a:srgbClr val="000000"/>
                </a:solidFill>
                <a:ea typeface="Times New Roman" panose="02020603050405020304" pitchFamily="18" charset="0"/>
                <a:cs typeface="Times New Roman" panose="02020603050405020304" pitchFamily="18" charset="0"/>
              </a:rPr>
              <a:t>Удостоверява</a:t>
            </a:r>
            <a:r>
              <a:rPr lang="ru-RU" sz="2400" dirty="0" smtClean="0">
                <a:solidFill>
                  <a:srgbClr val="000000"/>
                </a:solidFill>
                <a:ea typeface="Times New Roman" panose="02020603050405020304" pitchFamily="18" charset="0"/>
                <a:cs typeface="Times New Roman" panose="02020603050405020304" pitchFamily="18" charset="0"/>
              </a:rPr>
              <a:t> </a:t>
            </a:r>
            <a:r>
              <a:rPr lang="bg-BG" sz="2400" dirty="0" smtClean="0">
                <a:solidFill>
                  <a:srgbClr val="000000"/>
                </a:solidFill>
                <a:ea typeface="Times New Roman" panose="02020603050405020304" pitchFamily="18" charset="0"/>
                <a:cs typeface="Times New Roman" panose="02020603050405020304" pitchFamily="18" charset="0"/>
              </a:rPr>
              <a:t>подписа</a:t>
            </a:r>
            <a:r>
              <a:rPr lang="ru-RU" sz="2400" dirty="0" smtClean="0">
                <a:solidFill>
                  <a:srgbClr val="000000"/>
                </a:solidFill>
                <a:ea typeface="Times New Roman" panose="02020603050405020304" pitchFamily="18" charset="0"/>
                <a:cs typeface="Times New Roman" panose="02020603050405020304" pitchFamily="18" charset="0"/>
              </a:rPr>
              <a:t> </a:t>
            </a:r>
            <a:r>
              <a:rPr lang="ru-RU" sz="2400" dirty="0">
                <a:solidFill>
                  <a:srgbClr val="000000"/>
                </a:solidFill>
                <a:ea typeface="Times New Roman" panose="02020603050405020304" pitchFamily="18" charset="0"/>
                <a:cs typeface="Times New Roman" panose="02020603050405020304" pitchFamily="18" charset="0"/>
              </a:rPr>
              <a:t>на </a:t>
            </a:r>
            <a:r>
              <a:rPr lang="bg-BG" sz="2400" dirty="0" smtClean="0">
                <a:solidFill>
                  <a:srgbClr val="000000"/>
                </a:solidFill>
                <a:ea typeface="Times New Roman" panose="02020603050405020304" pitchFamily="18" charset="0"/>
                <a:cs typeface="Times New Roman" panose="02020603050405020304" pitchFamily="18" charset="0"/>
              </a:rPr>
              <a:t>физическо</a:t>
            </a:r>
            <a:r>
              <a:rPr lang="ru-RU" sz="2400" dirty="0" smtClean="0">
                <a:solidFill>
                  <a:srgbClr val="000000"/>
                </a:solidFill>
                <a:ea typeface="Times New Roman" panose="02020603050405020304" pitchFamily="18" charset="0"/>
                <a:cs typeface="Times New Roman" panose="02020603050405020304" pitchFamily="18" charset="0"/>
              </a:rPr>
              <a:t> </a:t>
            </a:r>
            <a:r>
              <a:rPr lang="ru-RU" sz="2400" dirty="0">
                <a:solidFill>
                  <a:srgbClr val="000000"/>
                </a:solidFill>
                <a:ea typeface="Times New Roman" panose="02020603050405020304" pitchFamily="18" charset="0"/>
                <a:cs typeface="Times New Roman" panose="02020603050405020304" pitchFamily="18" charset="0"/>
              </a:rPr>
              <a:t>лице </a:t>
            </a:r>
            <a:r>
              <a:rPr lang="bg-BG" sz="2400" dirty="0" smtClean="0">
                <a:solidFill>
                  <a:srgbClr val="000000"/>
                </a:solidFill>
                <a:ea typeface="Times New Roman" panose="02020603050405020304" pitchFamily="18" charset="0"/>
                <a:cs typeface="Times New Roman" panose="02020603050405020304" pitchFamily="18" charset="0"/>
              </a:rPr>
              <a:t>върху</a:t>
            </a:r>
            <a:r>
              <a:rPr lang="ru-RU" sz="2400" dirty="0" smtClean="0">
                <a:solidFill>
                  <a:srgbClr val="000000"/>
                </a:solidFill>
                <a:ea typeface="Times New Roman" panose="02020603050405020304" pitchFamily="18" charset="0"/>
                <a:cs typeface="Times New Roman" panose="02020603050405020304" pitchFamily="18" charset="0"/>
              </a:rPr>
              <a:t> </a:t>
            </a:r>
            <a:r>
              <a:rPr lang="bg-BG" sz="2400" dirty="0" smtClean="0">
                <a:solidFill>
                  <a:srgbClr val="000000"/>
                </a:solidFill>
                <a:ea typeface="Times New Roman" panose="02020603050405020304" pitchFamily="18" charset="0"/>
                <a:cs typeface="Times New Roman" panose="02020603050405020304" pitchFamily="18" charset="0"/>
              </a:rPr>
              <a:t>пълномощно</a:t>
            </a:r>
            <a:r>
              <a:rPr lang="ru-RU" sz="2400" dirty="0" smtClean="0">
                <a:solidFill>
                  <a:srgbClr val="000000"/>
                </a:solidFill>
                <a:ea typeface="Times New Roman" panose="02020603050405020304" pitchFamily="18" charset="0"/>
                <a:cs typeface="Times New Roman" panose="02020603050405020304" pitchFamily="18" charset="0"/>
              </a:rPr>
              <a:t> </a:t>
            </a:r>
            <a:r>
              <a:rPr lang="ru-RU" sz="2400" dirty="0">
                <a:solidFill>
                  <a:srgbClr val="000000"/>
                </a:solidFill>
                <a:ea typeface="Times New Roman" panose="02020603050405020304" pitchFamily="18" charset="0"/>
                <a:cs typeface="Times New Roman" panose="02020603050405020304" pitchFamily="18" charset="0"/>
              </a:rPr>
              <a:t>или </a:t>
            </a:r>
            <a:r>
              <a:rPr lang="ru-RU" sz="2400" dirty="0" smtClean="0">
                <a:solidFill>
                  <a:srgbClr val="000000"/>
                </a:solidFill>
                <a:ea typeface="Times New Roman" panose="02020603050405020304" pitchFamily="18" charset="0"/>
                <a:cs typeface="Times New Roman" panose="02020603050405020304" pitchFamily="18" charset="0"/>
              </a:rPr>
              <a:t>декларация</a:t>
            </a:r>
            <a:r>
              <a:rPr lang="ru-RU" sz="2400" dirty="0">
                <a:solidFill>
                  <a:srgbClr val="000000"/>
                </a:solidFill>
                <a:ea typeface="Times New Roman" panose="02020603050405020304" pitchFamily="18" charset="0"/>
                <a:cs typeface="Times New Roman" panose="02020603050405020304" pitchFamily="18" charset="0"/>
              </a:rPr>
              <a:t> </a:t>
            </a:r>
            <a:r>
              <a:rPr lang="bg-BG" sz="2400" dirty="0" smtClean="0">
                <a:solidFill>
                  <a:srgbClr val="000000"/>
                </a:solidFill>
                <a:ea typeface="Times New Roman" panose="02020603050405020304" pitchFamily="18" charset="0"/>
                <a:cs typeface="Times New Roman" panose="02020603050405020304" pitchFamily="18" charset="0"/>
              </a:rPr>
              <a:t>върху</a:t>
            </a:r>
            <a:r>
              <a:rPr lang="ru-RU" sz="2400" dirty="0" smtClean="0">
                <a:solidFill>
                  <a:srgbClr val="000000"/>
                </a:solidFill>
                <a:ea typeface="Times New Roman" panose="02020603050405020304" pitchFamily="18" charset="0"/>
                <a:cs typeface="Times New Roman" panose="02020603050405020304" pitchFamily="18" charset="0"/>
              </a:rPr>
              <a:t>:</a:t>
            </a:r>
            <a:endParaRPr lang="bg-BG" sz="2400" dirty="0" smtClean="0">
              <a:solidFill>
                <a:srgbClr val="000000"/>
              </a:solidFill>
              <a:ea typeface="Times New Roman" panose="02020603050405020304" pitchFamily="18" charset="0"/>
              <a:cs typeface="Times New Roman" panose="02020603050405020304" pitchFamily="18" charset="0"/>
            </a:endParaRPr>
          </a:p>
          <a:p>
            <a:pPr marL="457200" algn="just">
              <a:lnSpc>
                <a:spcPct val="115000"/>
              </a:lnSpc>
              <a:spcBef>
                <a:spcPts val="500"/>
              </a:spcBef>
              <a:spcAft>
                <a:spcPts val="0"/>
              </a:spcAft>
            </a:pPr>
            <a:r>
              <a:rPr lang="bg-BG" sz="2400" dirty="0" smtClean="0">
                <a:solidFill>
                  <a:srgbClr val="000000"/>
                </a:solidFill>
                <a:ea typeface="Times New Roman" panose="02020603050405020304" pitchFamily="18" charset="0"/>
                <a:cs typeface="Times New Roman" panose="02020603050405020304" pitchFamily="18" charset="0"/>
              </a:rPr>
              <a:t>	- частен документ</a:t>
            </a:r>
          </a:p>
          <a:p>
            <a:pPr marL="457200" algn="just">
              <a:lnSpc>
                <a:spcPct val="115000"/>
              </a:lnSpc>
              <a:spcBef>
                <a:spcPts val="500"/>
              </a:spcBef>
              <a:spcAft>
                <a:spcPts val="0"/>
              </a:spcAft>
            </a:pPr>
            <a:r>
              <a:rPr lang="bg-BG" sz="2400" dirty="0">
                <a:solidFill>
                  <a:srgbClr val="000000"/>
                </a:solidFill>
                <a:ea typeface="Times New Roman" panose="02020603050405020304" pitchFamily="18" charset="0"/>
                <a:cs typeface="Times New Roman" panose="02020603050405020304" pitchFamily="18" charset="0"/>
              </a:rPr>
              <a:t>	</a:t>
            </a:r>
            <a:r>
              <a:rPr lang="bg-BG" sz="2400" dirty="0" smtClean="0">
                <a:solidFill>
                  <a:srgbClr val="000000"/>
                </a:solidFill>
                <a:ea typeface="Times New Roman" panose="02020603050405020304" pitchFamily="18" charset="0"/>
                <a:cs typeface="Times New Roman" panose="02020603050405020304" pitchFamily="18" charset="0"/>
              </a:rPr>
              <a:t>- едностранен </a:t>
            </a:r>
            <a:endParaRPr lang="en-US" sz="2400" dirty="0" smtClean="0">
              <a:solidFill>
                <a:srgbClr val="000000"/>
              </a:solidFill>
              <a:ea typeface="Times New Roman" panose="02020603050405020304" pitchFamily="18" charset="0"/>
              <a:cs typeface="Times New Roman" panose="02020603050405020304" pitchFamily="18" charset="0"/>
            </a:endParaRPr>
          </a:p>
          <a:p>
            <a:pPr marL="457200" algn="just">
              <a:lnSpc>
                <a:spcPct val="115000"/>
              </a:lnSpc>
              <a:spcBef>
                <a:spcPts val="500"/>
              </a:spcBef>
              <a:spcAft>
                <a:spcPts val="0"/>
              </a:spcAft>
            </a:pPr>
            <a:r>
              <a:rPr lang="en-US" sz="2400" dirty="0">
                <a:solidFill>
                  <a:srgbClr val="000000"/>
                </a:solidFill>
                <a:ea typeface="Times New Roman" panose="02020603050405020304" pitchFamily="18" charset="0"/>
                <a:cs typeface="Times New Roman" panose="02020603050405020304" pitchFamily="18" charset="0"/>
              </a:rPr>
              <a:t>	</a:t>
            </a:r>
            <a:r>
              <a:rPr lang="en-US" sz="2400" dirty="0" smtClean="0">
                <a:solidFill>
                  <a:srgbClr val="000000"/>
                </a:solidFill>
                <a:ea typeface="Times New Roman" panose="02020603050405020304" pitchFamily="18" charset="0"/>
                <a:cs typeface="Times New Roman" panose="02020603050405020304" pitchFamily="18" charset="0"/>
              </a:rPr>
              <a:t>- </a:t>
            </a:r>
            <a:r>
              <a:rPr lang="bg-BG" sz="2400" dirty="0" err="1" smtClean="0">
                <a:solidFill>
                  <a:srgbClr val="000000"/>
                </a:solidFill>
                <a:ea typeface="Times New Roman" panose="02020603050405020304" pitchFamily="18" charset="0"/>
                <a:cs typeface="Times New Roman" panose="02020603050405020304" pitchFamily="18" charset="0"/>
              </a:rPr>
              <a:t>неподлежащ</a:t>
            </a:r>
            <a:r>
              <a:rPr lang="bg-BG" sz="2400" dirty="0" smtClean="0">
                <a:solidFill>
                  <a:srgbClr val="000000"/>
                </a:solidFill>
                <a:ea typeface="Times New Roman" panose="02020603050405020304" pitchFamily="18" charset="0"/>
                <a:cs typeface="Times New Roman" panose="02020603050405020304" pitchFamily="18" charset="0"/>
              </a:rPr>
              <a:t> на вписване</a:t>
            </a:r>
          </a:p>
          <a:p>
            <a:pPr marL="457200" algn="just">
              <a:lnSpc>
                <a:spcPct val="115000"/>
              </a:lnSpc>
              <a:spcBef>
                <a:spcPts val="500"/>
              </a:spcBef>
              <a:spcAft>
                <a:spcPts val="0"/>
              </a:spcAft>
            </a:pPr>
            <a:endParaRPr lang="bg-BG" sz="2800" dirty="0" smtClean="0">
              <a:solidFill>
                <a:srgbClr val="000000"/>
              </a:solidFill>
              <a:ea typeface="Times New Roman" panose="02020603050405020304" pitchFamily="18" charset="0"/>
              <a:cs typeface="Times New Roman" panose="02020603050405020304" pitchFamily="18" charset="0"/>
            </a:endParaRPr>
          </a:p>
        </p:txBody>
      </p:sp>
      <p:sp>
        <p:nvSpPr>
          <p:cNvPr id="6" name="Rectangle 5"/>
          <p:cNvSpPr/>
          <p:nvPr/>
        </p:nvSpPr>
        <p:spPr>
          <a:xfrm>
            <a:off x="5498162" y="3093763"/>
            <a:ext cx="6096000" cy="2677656"/>
          </a:xfrm>
          <a:prstGeom prst="rect">
            <a:avLst/>
          </a:prstGeom>
        </p:spPr>
        <p:txBody>
          <a:bodyPr>
            <a:spAutoFit/>
          </a:bodyPr>
          <a:lstStyle/>
          <a:p>
            <a:pPr algn="just"/>
            <a:r>
              <a:rPr lang="bg-BG" sz="2400" dirty="0">
                <a:solidFill>
                  <a:srgbClr val="FF0000"/>
                </a:solidFill>
              </a:rPr>
              <a:t>Органите не местната администрация нямат право да заверяват подписите на частни документи за прехвърляне на предприятие, на дружествен дял, както и за упълномощаване на лице да гласува на общо събрание от името на съдружник в дружество с ограничена </a:t>
            </a:r>
            <a:r>
              <a:rPr lang="bg-BG" sz="2400" dirty="0" smtClean="0">
                <a:solidFill>
                  <a:srgbClr val="FF0000"/>
                </a:solidFill>
              </a:rPr>
              <a:t>отговорност.</a:t>
            </a:r>
            <a:endParaRPr lang="bg-BG" sz="2400" dirty="0">
              <a:solidFill>
                <a:srgbClr val="FF0000"/>
              </a:solidFill>
            </a:endParaRPr>
          </a:p>
        </p:txBody>
      </p:sp>
    </p:spTree>
    <p:extLst>
      <p:ext uri="{BB962C8B-B14F-4D97-AF65-F5344CB8AC3E}">
        <p14:creationId xmlns:p14="http://schemas.microsoft.com/office/powerpoint/2010/main" val="22974410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06623" y="1559854"/>
            <a:ext cx="10687539" cy="569198"/>
          </a:xfrm>
        </p:spPr>
        <p:txBody>
          <a:bodyPr>
            <a:normAutofit/>
          </a:bodyPr>
          <a:lstStyle/>
          <a:p>
            <a:pPr marL="45720" indent="0" algn="ctr">
              <a:buNone/>
            </a:pPr>
            <a:r>
              <a:rPr lang="bg-BG" sz="2800" b="1" dirty="0" smtClean="0">
                <a:solidFill>
                  <a:schemeClr val="bg2">
                    <a:lumMod val="10000"/>
                  </a:schemeClr>
                </a:solidFill>
              </a:rPr>
              <a:t>Производство:</a:t>
            </a:r>
            <a:endParaRPr lang="en-US" sz="2800" b="1" dirty="0" smtClean="0">
              <a:solidFill>
                <a:schemeClr val="bg2">
                  <a:lumMod val="10000"/>
                </a:schemeClr>
              </a:solidFill>
            </a:endParaRPr>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bg-BG" sz="1200" i="1" dirty="0" smtClean="0">
                <a:solidFill>
                  <a:srgbClr val="549E39"/>
                </a:solidFill>
              </a:rPr>
              <a:t>за</a:t>
            </a:r>
            <a:r>
              <a:rPr lang="en-US" sz="1200" i="1" dirty="0" smtClean="0">
                <a:solidFill>
                  <a:srgbClr val="549E39"/>
                </a:solidFill>
              </a:rPr>
              <a:t> </a:t>
            </a:r>
            <a:r>
              <a:rPr lang="bg-BG" sz="1200" i="1" dirty="0" smtClean="0">
                <a:solidFill>
                  <a:srgbClr val="549E39"/>
                </a:solidFill>
              </a:rPr>
              <a:t>предоставяне</a:t>
            </a:r>
            <a:r>
              <a:rPr lang="en-US" sz="1200" i="1" dirty="0" smtClean="0">
                <a:solidFill>
                  <a:srgbClr val="549E39"/>
                </a:solidFill>
              </a:rPr>
              <a:t> </a:t>
            </a:r>
            <a:r>
              <a:rPr lang="bg-BG" sz="1200" i="1" dirty="0" smtClean="0">
                <a:solidFill>
                  <a:srgbClr val="549E39"/>
                </a:solidFill>
              </a:rPr>
              <a:t>на</a:t>
            </a:r>
            <a:r>
              <a:rPr lang="en-US" sz="1200" i="1" dirty="0" smtClean="0">
                <a:solidFill>
                  <a:srgbClr val="549E39"/>
                </a:solidFill>
              </a:rPr>
              <a:t> </a:t>
            </a:r>
            <a:r>
              <a:rPr lang="bg-BG" sz="1200" i="1" dirty="0" smtClean="0">
                <a:solidFill>
                  <a:srgbClr val="549E39"/>
                </a:solidFill>
              </a:rPr>
              <a:t>безвъзмездна</a:t>
            </a:r>
            <a:r>
              <a:rPr lang="en-US" sz="1200" i="1" dirty="0" smtClean="0">
                <a:solidFill>
                  <a:srgbClr val="549E39"/>
                </a:solidFill>
              </a:rPr>
              <a:t> </a:t>
            </a:r>
            <a:r>
              <a:rPr lang="bg-BG" sz="1200" i="1" dirty="0" smtClean="0">
                <a:solidFill>
                  <a:srgbClr val="549E39"/>
                </a:solidFill>
              </a:rPr>
              <a:t>финансова</a:t>
            </a:r>
            <a:r>
              <a:rPr lang="en-US" sz="1200" i="1" dirty="0" smtClean="0">
                <a:solidFill>
                  <a:srgbClr val="549E39"/>
                </a:solidFill>
              </a:rPr>
              <a:t> </a:t>
            </a:r>
            <a:r>
              <a:rPr lang="bg-BG" sz="1200" i="1" dirty="0" smtClean="0">
                <a:solidFill>
                  <a:srgbClr val="549E39"/>
                </a:solidFill>
              </a:rPr>
              <a:t>помощ</a:t>
            </a:r>
            <a:r>
              <a:rPr lang="en-US" sz="1200" i="1" dirty="0" smtClean="0">
                <a:solidFill>
                  <a:srgbClr val="549E39"/>
                </a:solidFill>
              </a:rPr>
              <a:t> </a:t>
            </a:r>
            <a:r>
              <a:rPr lang="bg-BG" sz="1200" i="1" dirty="0"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3"/>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grpSp>
        <p:nvGrpSpPr>
          <p:cNvPr id="10" name="Group 9"/>
          <p:cNvGrpSpPr/>
          <p:nvPr/>
        </p:nvGrpSpPr>
        <p:grpSpPr>
          <a:xfrm>
            <a:off x="946009" y="448442"/>
            <a:ext cx="9901036" cy="1107403"/>
            <a:chOff x="925689" y="903594"/>
            <a:chExt cx="9901036" cy="872501"/>
          </a:xfrm>
        </p:grpSpPr>
        <p:pic>
          <p:nvPicPr>
            <p:cNvPr id="2" name="Picture 1"/>
            <p:cNvPicPr>
              <a:picLocks noChangeAspect="1"/>
            </p:cNvPicPr>
            <p:nvPr/>
          </p:nvPicPr>
          <p:blipFill>
            <a:blip r:embed="rId4"/>
            <a:stretch>
              <a:fillRect/>
            </a:stretch>
          </p:blipFill>
          <p:spPr>
            <a:xfrm>
              <a:off x="925689" y="904789"/>
              <a:ext cx="2074486" cy="828527"/>
            </a:xfrm>
            <a:prstGeom prst="rect">
              <a:avLst/>
            </a:prstGeom>
          </p:spPr>
        </p:pic>
        <p:pic>
          <p:nvPicPr>
            <p:cNvPr id="5" name="Picture 4"/>
            <p:cNvPicPr>
              <a:picLocks noChangeAspect="1"/>
            </p:cNvPicPr>
            <p:nvPr/>
          </p:nvPicPr>
          <p:blipFill>
            <a:blip r:embed="rId5"/>
            <a:stretch>
              <a:fillRect/>
            </a:stretch>
          </p:blipFill>
          <p:spPr>
            <a:xfrm>
              <a:off x="9121422" y="948095"/>
              <a:ext cx="1705303" cy="828000"/>
            </a:xfrm>
            <a:prstGeom prst="rect">
              <a:avLst/>
            </a:prstGeom>
          </p:spPr>
        </p:pic>
        <p:pic>
          <p:nvPicPr>
            <p:cNvPr id="7" name="Picture 6"/>
            <p:cNvPicPr>
              <a:picLocks noChangeAspect="1"/>
            </p:cNvPicPr>
            <p:nvPr/>
          </p:nvPicPr>
          <p:blipFill>
            <a:blip r:embed="rId6"/>
            <a:stretch>
              <a:fillRect/>
            </a:stretch>
          </p:blipFill>
          <p:spPr>
            <a:xfrm>
              <a:off x="5386470" y="903594"/>
              <a:ext cx="1323114" cy="828000"/>
            </a:xfrm>
            <a:prstGeom prst="rect">
              <a:avLst/>
            </a:prstGeom>
          </p:spPr>
        </p:pic>
      </p:grpSp>
      <p:sp>
        <p:nvSpPr>
          <p:cNvPr id="4" name="Rectangle 3"/>
          <p:cNvSpPr/>
          <p:nvPr/>
        </p:nvSpPr>
        <p:spPr>
          <a:xfrm>
            <a:off x="190063" y="2129052"/>
            <a:ext cx="11715930" cy="2967992"/>
          </a:xfrm>
          <a:prstGeom prst="rect">
            <a:avLst/>
          </a:prstGeom>
        </p:spPr>
        <p:txBody>
          <a:bodyPr wrap="square">
            <a:spAutoFit/>
          </a:bodyPr>
          <a:lstStyle/>
          <a:p>
            <a:pPr marL="914400" indent="-457200" algn="just">
              <a:lnSpc>
                <a:spcPct val="115000"/>
              </a:lnSpc>
              <a:spcBef>
                <a:spcPts val="500"/>
              </a:spcBef>
              <a:spcAft>
                <a:spcPts val="0"/>
              </a:spcAft>
              <a:buFont typeface="Arial" panose="020B0604020202020204" pitchFamily="34" charset="0"/>
              <a:buChar char="•"/>
            </a:pPr>
            <a:endParaRPr lang="bg-BG" sz="2400" dirty="0" smtClean="0">
              <a:solidFill>
                <a:srgbClr val="000000"/>
              </a:solidFill>
              <a:ea typeface="Times New Roman" panose="02020603050405020304" pitchFamily="18" charset="0"/>
              <a:cs typeface="Times New Roman" panose="02020603050405020304" pitchFamily="18" charset="0"/>
            </a:endParaRPr>
          </a:p>
          <a:p>
            <a:pPr marL="914400" indent="-457200" algn="just">
              <a:lnSpc>
                <a:spcPct val="115000"/>
              </a:lnSpc>
              <a:spcBef>
                <a:spcPts val="500"/>
              </a:spcBef>
              <a:spcAft>
                <a:spcPts val="0"/>
              </a:spcAft>
              <a:buFont typeface="Arial" panose="020B0604020202020204" pitchFamily="34" charset="0"/>
              <a:buChar char="•"/>
            </a:pPr>
            <a:r>
              <a:rPr lang="bg-BG" sz="2400" dirty="0" smtClean="0">
                <a:solidFill>
                  <a:srgbClr val="000000"/>
                </a:solidFill>
                <a:ea typeface="Times New Roman" panose="02020603050405020304" pitchFamily="18" charset="0"/>
                <a:cs typeface="Times New Roman" panose="02020603050405020304" pitchFamily="18" charset="0"/>
              </a:rPr>
              <a:t>Инициира се с устна молба;</a:t>
            </a:r>
          </a:p>
          <a:p>
            <a:pPr marL="914400" indent="-457200" algn="just">
              <a:lnSpc>
                <a:spcPct val="115000"/>
              </a:lnSpc>
              <a:spcBef>
                <a:spcPts val="500"/>
              </a:spcBef>
              <a:spcAft>
                <a:spcPts val="0"/>
              </a:spcAft>
              <a:buFont typeface="Arial" panose="020B0604020202020204" pitchFamily="34" charset="0"/>
              <a:buChar char="•"/>
            </a:pPr>
            <a:r>
              <a:rPr lang="bg-BG" sz="2400" dirty="0" smtClean="0">
                <a:solidFill>
                  <a:srgbClr val="000000"/>
                </a:solidFill>
                <a:ea typeface="Times New Roman" panose="02020603050405020304" pitchFamily="18" charset="0"/>
                <a:cs typeface="Times New Roman" panose="02020603050405020304" pitchFamily="18" charset="0"/>
              </a:rPr>
              <a:t> </a:t>
            </a:r>
            <a:r>
              <a:rPr lang="ru-RU" sz="2400" dirty="0" smtClean="0">
                <a:solidFill>
                  <a:srgbClr val="000000"/>
                </a:solidFill>
                <a:ea typeface="Times New Roman" panose="02020603050405020304" pitchFamily="18" charset="0"/>
                <a:cs typeface="Times New Roman" panose="02020603050405020304" pitchFamily="18" charset="0"/>
              </a:rPr>
              <a:t>Представят се толкова </a:t>
            </a:r>
            <a:r>
              <a:rPr lang="bg-BG" sz="2400" dirty="0" smtClean="0">
                <a:solidFill>
                  <a:srgbClr val="000000"/>
                </a:solidFill>
                <a:ea typeface="Times New Roman" panose="02020603050405020304" pitchFamily="18" charset="0"/>
                <a:cs typeface="Times New Roman" panose="02020603050405020304" pitchFamily="18" charset="0"/>
              </a:rPr>
              <a:t>екземпляра</a:t>
            </a:r>
            <a:r>
              <a:rPr lang="ru-RU" sz="2400" dirty="0" smtClean="0">
                <a:solidFill>
                  <a:srgbClr val="000000"/>
                </a:solidFill>
                <a:ea typeface="Times New Roman" panose="02020603050405020304" pitchFamily="18" charset="0"/>
                <a:cs typeface="Times New Roman" panose="02020603050405020304" pitchFamily="18" charset="0"/>
              </a:rPr>
              <a:t> от документа, </a:t>
            </a:r>
            <a:r>
              <a:rPr lang="bg-BG" sz="2400" dirty="0" smtClean="0">
                <a:solidFill>
                  <a:srgbClr val="000000"/>
                </a:solidFill>
                <a:ea typeface="Times New Roman" panose="02020603050405020304" pitchFamily="18" charset="0"/>
                <a:cs typeface="Times New Roman" panose="02020603050405020304" pitchFamily="18" charset="0"/>
              </a:rPr>
              <a:t>върху</a:t>
            </a:r>
            <a:r>
              <a:rPr lang="ru-RU" sz="2400" dirty="0" smtClean="0">
                <a:solidFill>
                  <a:srgbClr val="000000"/>
                </a:solidFill>
                <a:ea typeface="Times New Roman" panose="02020603050405020304" pitchFamily="18" charset="0"/>
                <a:cs typeface="Times New Roman" panose="02020603050405020304" pitchFamily="18" charset="0"/>
              </a:rPr>
              <a:t> </a:t>
            </a:r>
            <a:r>
              <a:rPr lang="bg-BG" sz="2400" dirty="0" smtClean="0">
                <a:solidFill>
                  <a:srgbClr val="000000"/>
                </a:solidFill>
                <a:ea typeface="Times New Roman" panose="02020603050405020304" pitchFamily="18" charset="0"/>
                <a:cs typeface="Times New Roman" panose="02020603050405020304" pitchFamily="18" charset="0"/>
              </a:rPr>
              <a:t>колкото</a:t>
            </a:r>
            <a:r>
              <a:rPr lang="ru-RU" sz="2400" dirty="0" smtClean="0">
                <a:solidFill>
                  <a:srgbClr val="000000"/>
                </a:solidFill>
                <a:ea typeface="Times New Roman" panose="02020603050405020304" pitchFamily="18" charset="0"/>
                <a:cs typeface="Times New Roman" panose="02020603050405020304" pitchFamily="18" charset="0"/>
              </a:rPr>
              <a:t> </a:t>
            </a:r>
            <a:r>
              <a:rPr lang="bg-BG" sz="2400" dirty="0" smtClean="0">
                <a:solidFill>
                  <a:srgbClr val="000000"/>
                </a:solidFill>
                <a:ea typeface="Times New Roman" panose="02020603050405020304" pitchFamily="18" charset="0"/>
                <a:cs typeface="Times New Roman" panose="02020603050405020304" pitchFamily="18" charset="0"/>
              </a:rPr>
              <a:t>лицето</a:t>
            </a:r>
            <a:r>
              <a:rPr lang="ru-RU" sz="2400" dirty="0" smtClean="0">
                <a:solidFill>
                  <a:srgbClr val="000000"/>
                </a:solidFill>
                <a:ea typeface="Times New Roman" panose="02020603050405020304" pitchFamily="18" charset="0"/>
                <a:cs typeface="Times New Roman" panose="02020603050405020304" pitchFamily="18" charset="0"/>
              </a:rPr>
              <a:t> </a:t>
            </a:r>
            <a:r>
              <a:rPr lang="bg-BG" sz="2400" dirty="0" smtClean="0">
                <a:solidFill>
                  <a:srgbClr val="000000"/>
                </a:solidFill>
                <a:ea typeface="Times New Roman" panose="02020603050405020304" pitchFamily="18" charset="0"/>
                <a:cs typeface="Times New Roman" panose="02020603050405020304" pitchFamily="18" charset="0"/>
              </a:rPr>
              <a:t>желае</a:t>
            </a:r>
            <a:r>
              <a:rPr lang="ru-RU" sz="2400" dirty="0" smtClean="0">
                <a:solidFill>
                  <a:srgbClr val="000000"/>
                </a:solidFill>
                <a:ea typeface="Times New Roman" panose="02020603050405020304" pitchFamily="18" charset="0"/>
                <a:cs typeface="Times New Roman" panose="02020603050405020304" pitchFamily="18" charset="0"/>
              </a:rPr>
              <a:t> да се </a:t>
            </a:r>
            <a:r>
              <a:rPr lang="bg-BG" sz="2400" dirty="0" smtClean="0">
                <a:solidFill>
                  <a:srgbClr val="000000"/>
                </a:solidFill>
                <a:ea typeface="Times New Roman" panose="02020603050405020304" pitchFamily="18" charset="0"/>
                <a:cs typeface="Times New Roman" panose="02020603050405020304" pitchFamily="18" charset="0"/>
              </a:rPr>
              <a:t>удостовери</a:t>
            </a:r>
            <a:r>
              <a:rPr lang="ru-RU" sz="2400" dirty="0" smtClean="0">
                <a:solidFill>
                  <a:srgbClr val="000000"/>
                </a:solidFill>
                <a:ea typeface="Times New Roman" panose="02020603050405020304" pitchFamily="18" charset="0"/>
                <a:cs typeface="Times New Roman" panose="02020603050405020304" pitchFamily="18" charset="0"/>
              </a:rPr>
              <a:t> </a:t>
            </a:r>
            <a:r>
              <a:rPr lang="bg-BG" sz="2400" dirty="0" smtClean="0">
                <a:solidFill>
                  <a:srgbClr val="000000"/>
                </a:solidFill>
                <a:ea typeface="Times New Roman" panose="02020603050405020304" pitchFamily="18" charset="0"/>
                <a:cs typeface="Times New Roman" panose="02020603050405020304" pitchFamily="18" charset="0"/>
              </a:rPr>
              <a:t>подписа</a:t>
            </a:r>
            <a:r>
              <a:rPr lang="ru-RU" sz="2400" dirty="0" smtClean="0">
                <a:solidFill>
                  <a:srgbClr val="000000"/>
                </a:solidFill>
                <a:ea typeface="Times New Roman" panose="02020603050405020304" pitchFamily="18" charset="0"/>
                <a:cs typeface="Times New Roman" panose="02020603050405020304" pitchFamily="18" charset="0"/>
              </a:rPr>
              <a:t> </a:t>
            </a:r>
            <a:r>
              <a:rPr lang="bg-BG" sz="2400" dirty="0" smtClean="0">
                <a:solidFill>
                  <a:srgbClr val="000000"/>
                </a:solidFill>
                <a:ea typeface="Times New Roman" panose="02020603050405020304" pitchFamily="18" charset="0"/>
                <a:cs typeface="Times New Roman" panose="02020603050405020304" pitchFamily="18" charset="0"/>
              </a:rPr>
              <a:t>му;</a:t>
            </a:r>
          </a:p>
          <a:p>
            <a:pPr marL="914400" indent="-457200" algn="just">
              <a:lnSpc>
                <a:spcPct val="115000"/>
              </a:lnSpc>
              <a:spcBef>
                <a:spcPts val="500"/>
              </a:spcBef>
              <a:spcAft>
                <a:spcPts val="0"/>
              </a:spcAft>
              <a:buFont typeface="Arial" panose="020B0604020202020204" pitchFamily="34" charset="0"/>
              <a:buChar char="•"/>
            </a:pPr>
            <a:r>
              <a:rPr lang="bg-BG" sz="2400" dirty="0" smtClean="0">
                <a:solidFill>
                  <a:srgbClr val="000000"/>
                </a:solidFill>
                <a:ea typeface="Times New Roman" panose="02020603050405020304" pitchFamily="18" charset="0"/>
                <a:cs typeface="Times New Roman" panose="02020603050405020304" pitchFamily="18" charset="0"/>
              </a:rPr>
              <a:t>Заплаща</a:t>
            </a:r>
            <a:r>
              <a:rPr lang="ru-RU" sz="2400" dirty="0" smtClean="0">
                <a:solidFill>
                  <a:srgbClr val="000000"/>
                </a:solidFill>
                <a:ea typeface="Times New Roman" panose="02020603050405020304" pitchFamily="18" charset="0"/>
                <a:cs typeface="Times New Roman" panose="02020603050405020304" pitchFamily="18" charset="0"/>
              </a:rPr>
              <a:t> се такса.</a:t>
            </a:r>
            <a:endParaRPr lang="bg-BG" sz="2400" dirty="0" smtClean="0">
              <a:solidFill>
                <a:srgbClr val="000000"/>
              </a:solidFill>
              <a:ea typeface="Times New Roman" panose="02020603050405020304" pitchFamily="18" charset="0"/>
              <a:cs typeface="Times New Roman" panose="02020603050405020304" pitchFamily="18" charset="0"/>
            </a:endParaRPr>
          </a:p>
          <a:p>
            <a:pPr marL="457200" algn="just">
              <a:lnSpc>
                <a:spcPct val="115000"/>
              </a:lnSpc>
              <a:spcBef>
                <a:spcPts val="500"/>
              </a:spcBef>
              <a:spcAft>
                <a:spcPts val="0"/>
              </a:spcAft>
            </a:pPr>
            <a:endParaRPr lang="bg-BG" sz="2800" dirty="0" smtClean="0">
              <a:solidFill>
                <a:srgbClr val="000000"/>
              </a:solidFill>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41852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bg-BG" sz="1200" i="1" dirty="0" smtClean="0">
                <a:solidFill>
                  <a:srgbClr val="549E39"/>
                </a:solidFill>
              </a:rPr>
              <a:t>за</a:t>
            </a:r>
            <a:r>
              <a:rPr lang="en-US" sz="1200" i="1" dirty="0" smtClean="0">
                <a:solidFill>
                  <a:srgbClr val="549E39"/>
                </a:solidFill>
              </a:rPr>
              <a:t> </a:t>
            </a:r>
            <a:r>
              <a:rPr lang="bg-BG" sz="1200" i="1" dirty="0" smtClean="0">
                <a:solidFill>
                  <a:srgbClr val="549E39"/>
                </a:solidFill>
              </a:rPr>
              <a:t>предоставяне</a:t>
            </a:r>
            <a:r>
              <a:rPr lang="en-US" sz="1200" i="1" dirty="0" smtClean="0">
                <a:solidFill>
                  <a:srgbClr val="549E39"/>
                </a:solidFill>
              </a:rPr>
              <a:t> </a:t>
            </a:r>
            <a:r>
              <a:rPr lang="bg-BG" sz="1200" i="1" dirty="0" smtClean="0">
                <a:solidFill>
                  <a:srgbClr val="549E39"/>
                </a:solidFill>
              </a:rPr>
              <a:t>на</a:t>
            </a:r>
            <a:r>
              <a:rPr lang="en-US" sz="1200" i="1" dirty="0" smtClean="0">
                <a:solidFill>
                  <a:srgbClr val="549E39"/>
                </a:solidFill>
              </a:rPr>
              <a:t> </a:t>
            </a:r>
            <a:r>
              <a:rPr lang="bg-BG" sz="1200" i="1" dirty="0" smtClean="0">
                <a:solidFill>
                  <a:srgbClr val="549E39"/>
                </a:solidFill>
              </a:rPr>
              <a:t>безвъзмездна</a:t>
            </a:r>
            <a:r>
              <a:rPr lang="en-US" sz="1200" i="1" dirty="0" smtClean="0">
                <a:solidFill>
                  <a:srgbClr val="549E39"/>
                </a:solidFill>
              </a:rPr>
              <a:t> </a:t>
            </a:r>
            <a:r>
              <a:rPr lang="bg-BG" sz="1200" i="1" dirty="0" smtClean="0">
                <a:solidFill>
                  <a:srgbClr val="549E39"/>
                </a:solidFill>
              </a:rPr>
              <a:t>финансова</a:t>
            </a:r>
            <a:r>
              <a:rPr lang="en-US" sz="1200" i="1" dirty="0" smtClean="0">
                <a:solidFill>
                  <a:srgbClr val="549E39"/>
                </a:solidFill>
              </a:rPr>
              <a:t> </a:t>
            </a:r>
            <a:r>
              <a:rPr lang="bg-BG" sz="1200" i="1" dirty="0" smtClean="0">
                <a:solidFill>
                  <a:srgbClr val="549E39"/>
                </a:solidFill>
              </a:rPr>
              <a:t>помощ</a:t>
            </a:r>
            <a:r>
              <a:rPr lang="en-US" sz="1200" i="1" dirty="0" smtClean="0">
                <a:solidFill>
                  <a:srgbClr val="549E39"/>
                </a:solidFill>
              </a:rPr>
              <a:t> </a:t>
            </a:r>
            <a:r>
              <a:rPr lang="bg-BG" sz="1200" i="1" dirty="0"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3"/>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grpSp>
        <p:nvGrpSpPr>
          <p:cNvPr id="10" name="Group 9"/>
          <p:cNvGrpSpPr/>
          <p:nvPr/>
        </p:nvGrpSpPr>
        <p:grpSpPr>
          <a:xfrm>
            <a:off x="946009" y="448442"/>
            <a:ext cx="9901036" cy="1107403"/>
            <a:chOff x="925689" y="903594"/>
            <a:chExt cx="9901036" cy="872501"/>
          </a:xfrm>
        </p:grpSpPr>
        <p:pic>
          <p:nvPicPr>
            <p:cNvPr id="2" name="Picture 1"/>
            <p:cNvPicPr>
              <a:picLocks noChangeAspect="1"/>
            </p:cNvPicPr>
            <p:nvPr/>
          </p:nvPicPr>
          <p:blipFill>
            <a:blip r:embed="rId4"/>
            <a:stretch>
              <a:fillRect/>
            </a:stretch>
          </p:blipFill>
          <p:spPr>
            <a:xfrm>
              <a:off x="925689" y="904789"/>
              <a:ext cx="2074486" cy="828527"/>
            </a:xfrm>
            <a:prstGeom prst="rect">
              <a:avLst/>
            </a:prstGeom>
          </p:spPr>
        </p:pic>
        <p:pic>
          <p:nvPicPr>
            <p:cNvPr id="5" name="Picture 4"/>
            <p:cNvPicPr>
              <a:picLocks noChangeAspect="1"/>
            </p:cNvPicPr>
            <p:nvPr/>
          </p:nvPicPr>
          <p:blipFill>
            <a:blip r:embed="rId5"/>
            <a:stretch>
              <a:fillRect/>
            </a:stretch>
          </p:blipFill>
          <p:spPr>
            <a:xfrm>
              <a:off x="9121422" y="948095"/>
              <a:ext cx="1705303" cy="828000"/>
            </a:xfrm>
            <a:prstGeom prst="rect">
              <a:avLst/>
            </a:prstGeom>
          </p:spPr>
        </p:pic>
        <p:pic>
          <p:nvPicPr>
            <p:cNvPr id="7" name="Picture 6"/>
            <p:cNvPicPr>
              <a:picLocks noChangeAspect="1"/>
            </p:cNvPicPr>
            <p:nvPr/>
          </p:nvPicPr>
          <p:blipFill>
            <a:blip r:embed="rId6"/>
            <a:stretch>
              <a:fillRect/>
            </a:stretch>
          </p:blipFill>
          <p:spPr>
            <a:xfrm>
              <a:off x="5386470" y="903594"/>
              <a:ext cx="1323114" cy="828000"/>
            </a:xfrm>
            <a:prstGeom prst="rect">
              <a:avLst/>
            </a:prstGeom>
          </p:spPr>
        </p:pic>
      </p:grpSp>
      <p:sp>
        <p:nvSpPr>
          <p:cNvPr id="4" name="Rectangle 3"/>
          <p:cNvSpPr/>
          <p:nvPr/>
        </p:nvSpPr>
        <p:spPr>
          <a:xfrm>
            <a:off x="190063" y="2655618"/>
            <a:ext cx="11715930" cy="548099"/>
          </a:xfrm>
          <a:prstGeom prst="rect">
            <a:avLst/>
          </a:prstGeom>
        </p:spPr>
        <p:txBody>
          <a:bodyPr wrap="square">
            <a:spAutoFit/>
          </a:bodyPr>
          <a:lstStyle/>
          <a:p>
            <a:pPr marL="457200" algn="just">
              <a:lnSpc>
                <a:spcPct val="115000"/>
              </a:lnSpc>
              <a:spcBef>
                <a:spcPts val="500"/>
              </a:spcBef>
              <a:spcAft>
                <a:spcPts val="0"/>
              </a:spcAft>
            </a:pPr>
            <a:endParaRPr lang="bg-BG" sz="2800" dirty="0" smtClean="0">
              <a:solidFill>
                <a:srgbClr val="000000"/>
              </a:solidFill>
              <a:ea typeface="Times New Roman" panose="02020603050405020304" pitchFamily="18" charset="0"/>
              <a:cs typeface="Times New Roman" panose="02020603050405020304" pitchFamily="18" charset="0"/>
            </a:endParaRPr>
          </a:p>
        </p:txBody>
      </p:sp>
      <p:graphicFrame>
        <p:nvGraphicFramePr>
          <p:cNvPr id="14" name="Table 13"/>
          <p:cNvGraphicFramePr>
            <a:graphicFrameLocks noGrp="1"/>
          </p:cNvGraphicFramePr>
          <p:nvPr>
            <p:extLst>
              <p:ext uri="{D42A27DB-BD31-4B8C-83A1-F6EECF244321}">
                <p14:modId xmlns:p14="http://schemas.microsoft.com/office/powerpoint/2010/main" val="2246656374"/>
              </p:ext>
            </p:extLst>
          </p:nvPr>
        </p:nvGraphicFramePr>
        <p:xfrm>
          <a:off x="742257" y="1499361"/>
          <a:ext cx="10611543" cy="4027925"/>
        </p:xfrm>
        <a:graphic>
          <a:graphicData uri="http://schemas.openxmlformats.org/drawingml/2006/table">
            <a:tbl>
              <a:tblPr firstRow="1" firstCol="1" bandRow="1"/>
              <a:tblGrid>
                <a:gridCol w="10611543">
                  <a:extLst>
                    <a:ext uri="{9D8B030D-6E8A-4147-A177-3AD203B41FA5}">
                      <a16:colId xmlns:a16="http://schemas.microsoft.com/office/drawing/2014/main" val="1657272023"/>
                    </a:ext>
                  </a:extLst>
                </a:gridCol>
              </a:tblGrid>
              <a:tr h="534155">
                <a:tc>
                  <a:txBody>
                    <a:bodyPr/>
                    <a:lstStyle/>
                    <a:p>
                      <a:pPr indent="628650" algn="just">
                        <a:spcAft>
                          <a:spcPts val="0"/>
                        </a:spcAft>
                      </a:pPr>
                      <a:r>
                        <a:rPr lang="bg-BG" sz="2400" dirty="0">
                          <a:solidFill>
                            <a:srgbClr val="565656"/>
                          </a:solidFill>
                          <a:effectLst/>
                          <a:latin typeface="Verdana" panose="020B0604030504040204" pitchFamily="34" charset="0"/>
                          <a:ea typeface="Times New Roman" panose="02020603050405020304" pitchFamily="18" charset="0"/>
                          <a:cs typeface="Times New Roman" panose="02020603050405020304" pitchFamily="18" charset="0"/>
                        </a:rPr>
                        <a:t>На . . . . . . . . . . . . . . . . . . . г. Кметски наместник </a:t>
                      </a:r>
                      <a:r>
                        <a:rPr lang="bg-BG" sz="2400" dirty="0" smtClean="0">
                          <a:solidFill>
                            <a:srgbClr val="565656"/>
                          </a:solidFill>
                          <a:effectLst/>
                          <a:latin typeface="Verdana" panose="020B0604030504040204" pitchFamily="34" charset="0"/>
                          <a:ea typeface="Times New Roman" panose="02020603050405020304" pitchFamily="18" charset="0"/>
                          <a:cs typeface="Times New Roman" panose="02020603050405020304" pitchFamily="18" charset="0"/>
                        </a:rPr>
                        <a:t>на</a:t>
                      </a:r>
                      <a:endParaRPr lang="bg-BG"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675" marR="66675" marT="66675" marB="666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77515333"/>
                  </a:ext>
                </a:extLst>
              </a:tr>
              <a:tr h="485091">
                <a:tc>
                  <a:txBody>
                    <a:bodyPr/>
                    <a:lstStyle/>
                    <a:p>
                      <a:pPr indent="628650" algn="just">
                        <a:spcAft>
                          <a:spcPts val="0"/>
                        </a:spcAft>
                      </a:pPr>
                      <a:r>
                        <a:rPr lang="bg-BG" sz="2400" dirty="0">
                          <a:solidFill>
                            <a:srgbClr val="565656"/>
                          </a:solidFill>
                          <a:effectLst/>
                          <a:latin typeface="Verdana" panose="020B0604030504040204" pitchFamily="34" charset="0"/>
                          <a:ea typeface="Times New Roman" panose="02020603050405020304" pitchFamily="18" charset="0"/>
                          <a:cs typeface="Times New Roman" panose="02020603050405020304" pitchFamily="18" charset="0"/>
                        </a:rPr>
                        <a:t>…………………………………………………………………………………. ,</a:t>
                      </a:r>
                      <a:endParaRPr lang="bg-BG"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675" marR="66675" marT="66675" marB="666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51310316"/>
                  </a:ext>
                </a:extLst>
              </a:tr>
              <a:tr h="485091">
                <a:tc>
                  <a:txBody>
                    <a:bodyPr/>
                    <a:lstStyle/>
                    <a:p>
                      <a:pPr indent="628650" algn="just">
                        <a:spcAft>
                          <a:spcPts val="0"/>
                        </a:spcAft>
                      </a:pPr>
                      <a:r>
                        <a:rPr lang="bg-BG" sz="2400" dirty="0">
                          <a:solidFill>
                            <a:srgbClr val="565656"/>
                          </a:solidFill>
                          <a:effectLst/>
                          <a:latin typeface="Verdana" panose="020B0604030504040204" pitchFamily="34" charset="0"/>
                          <a:ea typeface="Times New Roman" panose="02020603050405020304" pitchFamily="18" charset="0"/>
                          <a:cs typeface="Times New Roman" panose="02020603050405020304" pitchFamily="18" charset="0"/>
                        </a:rPr>
                        <a:t>Община……………….., удостоверявам</a:t>
                      </a:r>
                      <a:endParaRPr lang="bg-BG"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675" marR="66675" marT="66675" marB="666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0658884"/>
                  </a:ext>
                </a:extLst>
              </a:tr>
              <a:tr h="485091">
                <a:tc>
                  <a:txBody>
                    <a:bodyPr/>
                    <a:lstStyle/>
                    <a:p>
                      <a:pPr indent="628650" algn="just">
                        <a:spcAft>
                          <a:spcPts val="0"/>
                        </a:spcAft>
                      </a:pPr>
                      <a:r>
                        <a:rPr lang="bg-BG" sz="2400" dirty="0">
                          <a:solidFill>
                            <a:srgbClr val="565656"/>
                          </a:solidFill>
                          <a:effectLst/>
                          <a:latin typeface="Verdana" panose="020B0604030504040204" pitchFamily="34" charset="0"/>
                          <a:ea typeface="Times New Roman" panose="02020603050405020304" pitchFamily="18" charset="0"/>
                          <a:cs typeface="Times New Roman" panose="02020603050405020304" pitchFamily="18" charset="0"/>
                        </a:rPr>
                        <a:t>подписите върху този документ, положени от: . . . . . . . . . .</a:t>
                      </a:r>
                      <a:endParaRPr lang="bg-BG"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675" marR="66675" marT="66675" marB="666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99323897"/>
                  </a:ext>
                </a:extLst>
              </a:tr>
              <a:tr h="485091">
                <a:tc>
                  <a:txBody>
                    <a:bodyPr/>
                    <a:lstStyle/>
                    <a:p>
                      <a:pPr indent="628650" algn="just">
                        <a:spcAft>
                          <a:spcPts val="0"/>
                        </a:spcAft>
                      </a:pPr>
                      <a:r>
                        <a:rPr lang="bg-BG" sz="2400" dirty="0">
                          <a:solidFill>
                            <a:srgbClr val="565656"/>
                          </a:solidFill>
                          <a:effectLst/>
                          <a:latin typeface="Verdana" panose="020B0604030504040204" pitchFamily="34" charset="0"/>
                          <a:ea typeface="Times New Roman" panose="02020603050405020304" pitchFamily="18" charset="0"/>
                          <a:cs typeface="Times New Roman" panose="02020603050405020304" pitchFamily="18" charset="0"/>
                        </a:rPr>
                        <a:t>. . . . . . . . . . . . . . . . . . . . . . . . . . . . . . . .,</a:t>
                      </a:r>
                      <a:endParaRPr lang="bg-BG"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675" marR="66675" marT="66675" marB="666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175792"/>
                  </a:ext>
                </a:extLst>
              </a:tr>
              <a:tr h="485091">
                <a:tc>
                  <a:txBody>
                    <a:bodyPr/>
                    <a:lstStyle/>
                    <a:p>
                      <a:pPr indent="628650" algn="just">
                        <a:spcAft>
                          <a:spcPts val="0"/>
                        </a:spcAft>
                      </a:pPr>
                      <a:r>
                        <a:rPr lang="bg-BG" sz="2400" dirty="0">
                          <a:solidFill>
                            <a:srgbClr val="565656"/>
                          </a:solidFill>
                          <a:effectLst/>
                          <a:latin typeface="Verdana" panose="020B0604030504040204" pitchFamily="34" charset="0"/>
                          <a:ea typeface="Times New Roman" panose="02020603050405020304" pitchFamily="18" charset="0"/>
                          <a:cs typeface="Times New Roman" panose="02020603050405020304" pitchFamily="18" charset="0"/>
                        </a:rPr>
                        <a:t>с местожителство гр. (с.) . . . . . . . . . . . . . . . . . . .</a:t>
                      </a:r>
                      <a:endParaRPr lang="bg-BG"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675" marR="66675" marT="66675" marB="666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00751568"/>
                  </a:ext>
                </a:extLst>
              </a:tr>
              <a:tr h="485091">
                <a:tc>
                  <a:txBody>
                    <a:bodyPr/>
                    <a:lstStyle/>
                    <a:p>
                      <a:pPr indent="628650" algn="just">
                        <a:spcAft>
                          <a:spcPts val="0"/>
                        </a:spcAft>
                      </a:pPr>
                      <a:r>
                        <a:rPr lang="bg-BG" sz="2400" dirty="0">
                          <a:solidFill>
                            <a:srgbClr val="565656"/>
                          </a:solidFill>
                          <a:effectLst/>
                          <a:latin typeface="Verdana" panose="020B0604030504040204" pitchFamily="34" charset="0"/>
                          <a:ea typeface="Times New Roman" panose="02020603050405020304" pitchFamily="18" charset="0"/>
                          <a:cs typeface="Times New Roman" panose="02020603050405020304" pitchFamily="18" charset="0"/>
                        </a:rPr>
                        <a:t>Рег. № . . . . . . . . . . . . . . . Събрана такса: . . . . лв.</a:t>
                      </a:r>
                      <a:endParaRPr lang="bg-BG"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675" marR="66675" marT="66675" marB="666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2915727"/>
                  </a:ext>
                </a:extLst>
              </a:tr>
              <a:tr h="485091">
                <a:tc>
                  <a:txBody>
                    <a:bodyPr/>
                    <a:lstStyle/>
                    <a:p>
                      <a:pPr indent="628650" algn="just">
                        <a:spcAft>
                          <a:spcPts val="0"/>
                        </a:spcAft>
                      </a:pPr>
                      <a:r>
                        <a:rPr lang="bg-BG" sz="2400" dirty="0">
                          <a:solidFill>
                            <a:srgbClr val="565656"/>
                          </a:solidFill>
                          <a:effectLst/>
                          <a:latin typeface="Verdana" panose="020B0604030504040204" pitchFamily="34" charset="0"/>
                          <a:ea typeface="Times New Roman" panose="02020603050405020304" pitchFamily="18" charset="0"/>
                          <a:cs typeface="Times New Roman" panose="02020603050405020304" pitchFamily="18" charset="0"/>
                        </a:rPr>
                        <a:t>Подпис:</a:t>
                      </a:r>
                      <a:endParaRPr lang="bg-BG" sz="3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6675" marR="66675" marT="66675" marB="666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3379918"/>
                  </a:ext>
                </a:extLst>
              </a:tr>
            </a:tbl>
          </a:graphicData>
        </a:graphic>
      </p:graphicFrame>
    </p:spTree>
    <p:extLst>
      <p:ext uri="{BB962C8B-B14F-4D97-AF65-F5344CB8AC3E}">
        <p14:creationId xmlns:p14="http://schemas.microsoft.com/office/powerpoint/2010/main" val="14345507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06623" y="1559853"/>
            <a:ext cx="10687539" cy="1327777"/>
          </a:xfrm>
        </p:spPr>
        <p:txBody>
          <a:bodyPr>
            <a:normAutofit lnSpcReduction="10000"/>
          </a:bodyPr>
          <a:lstStyle/>
          <a:p>
            <a:pPr marL="45720" indent="0" algn="ctr">
              <a:buNone/>
            </a:pPr>
            <a:r>
              <a:rPr lang="bg-BG" sz="2800" b="1" dirty="0" smtClean="0">
                <a:solidFill>
                  <a:srgbClr val="000000"/>
                </a:solidFill>
                <a:latin typeface="Times New Roman" panose="02020603050405020304" pitchFamily="18" charset="0"/>
                <a:ea typeface="Times New Roman" panose="02020603050405020304" pitchFamily="18" charset="0"/>
              </a:rPr>
              <a:t>Предоставяне на административна услуга № 2072</a:t>
            </a:r>
            <a:r>
              <a:rPr lang="bg-BG" sz="2800" dirty="0" smtClean="0">
                <a:solidFill>
                  <a:srgbClr val="000000"/>
                </a:solidFill>
                <a:latin typeface="Times New Roman" panose="02020603050405020304" pitchFamily="18" charset="0"/>
                <a:ea typeface="Times New Roman" panose="02020603050405020304" pitchFamily="18" charset="0"/>
              </a:rPr>
              <a:t> </a:t>
            </a:r>
            <a:endParaRPr lang="en-US" sz="2800" dirty="0" smtClean="0">
              <a:solidFill>
                <a:srgbClr val="000000"/>
              </a:solidFill>
              <a:latin typeface="Times New Roman" panose="02020603050405020304" pitchFamily="18" charset="0"/>
              <a:ea typeface="Times New Roman" panose="02020603050405020304" pitchFamily="18" charset="0"/>
            </a:endParaRPr>
          </a:p>
          <a:p>
            <a:pPr marL="45720" indent="0" algn="ctr">
              <a:buNone/>
            </a:pPr>
            <a:r>
              <a:rPr lang="bg-BG" sz="2800" b="1" i="1" dirty="0" smtClean="0">
                <a:solidFill>
                  <a:srgbClr val="000000"/>
                </a:solidFill>
              </a:rPr>
              <a:t>Нотариално</a:t>
            </a:r>
            <a:r>
              <a:rPr lang="ru-RU" sz="2800" b="1" i="1" dirty="0" smtClean="0">
                <a:solidFill>
                  <a:srgbClr val="000000"/>
                </a:solidFill>
              </a:rPr>
              <a:t> </a:t>
            </a:r>
            <a:r>
              <a:rPr lang="bg-BG" sz="2800" b="1" i="1" dirty="0" smtClean="0">
                <a:solidFill>
                  <a:srgbClr val="000000"/>
                </a:solidFill>
              </a:rPr>
              <a:t>удостоверяване</a:t>
            </a:r>
            <a:r>
              <a:rPr lang="ru-RU" sz="2800" b="1" i="1" dirty="0" smtClean="0">
                <a:solidFill>
                  <a:srgbClr val="000000"/>
                </a:solidFill>
              </a:rPr>
              <a:t> на </a:t>
            </a:r>
            <a:r>
              <a:rPr lang="bg-BG" sz="2800" b="1" i="1" dirty="0" smtClean="0">
                <a:solidFill>
                  <a:srgbClr val="000000"/>
                </a:solidFill>
              </a:rPr>
              <a:t>преписи</a:t>
            </a:r>
            <a:r>
              <a:rPr lang="ru-RU" sz="2800" b="1" i="1" dirty="0" smtClean="0">
                <a:solidFill>
                  <a:srgbClr val="000000"/>
                </a:solidFill>
              </a:rPr>
              <a:t> </a:t>
            </a:r>
            <a:r>
              <a:rPr lang="ru-RU" sz="2800" b="1" i="1" dirty="0">
                <a:solidFill>
                  <a:srgbClr val="000000"/>
                </a:solidFill>
              </a:rPr>
              <a:t>и извлечения от </a:t>
            </a:r>
            <a:r>
              <a:rPr lang="bg-BG" sz="2800" b="1" i="1" dirty="0" smtClean="0">
                <a:solidFill>
                  <a:srgbClr val="000000"/>
                </a:solidFill>
              </a:rPr>
              <a:t>документи</a:t>
            </a:r>
            <a:r>
              <a:rPr lang="ru-RU" sz="2800" b="1" i="1" dirty="0" smtClean="0">
                <a:solidFill>
                  <a:srgbClr val="000000"/>
                </a:solidFill>
              </a:rPr>
              <a:t> </a:t>
            </a:r>
            <a:r>
              <a:rPr lang="ru-RU" sz="2800" b="1" i="1" dirty="0">
                <a:solidFill>
                  <a:srgbClr val="000000"/>
                </a:solidFill>
              </a:rPr>
              <a:t>и </a:t>
            </a:r>
            <a:r>
              <a:rPr lang="bg-BG" sz="2800" b="1" i="1" dirty="0" smtClean="0">
                <a:solidFill>
                  <a:srgbClr val="000000"/>
                </a:solidFill>
              </a:rPr>
              <a:t>книжа</a:t>
            </a:r>
          </a:p>
          <a:p>
            <a:pPr marL="45720" indent="0" algn="ctr">
              <a:buNone/>
            </a:pPr>
            <a:endParaRPr lang="bg-BG" sz="2800" b="1" i="1" dirty="0" smtClean="0">
              <a:solidFill>
                <a:srgbClr val="000000"/>
              </a:solidFill>
            </a:endParaRPr>
          </a:p>
          <a:p>
            <a:pPr marL="45720" indent="0" algn="ctr">
              <a:buNone/>
            </a:pPr>
            <a:endParaRPr lang="en-US" sz="2800" b="1" i="1" dirty="0" smtClean="0">
              <a:solidFill>
                <a:srgbClr val="000000"/>
              </a:solidFill>
            </a:endParaRPr>
          </a:p>
        </p:txBody>
      </p:sp>
      <p:sp>
        <p:nvSpPr>
          <p:cNvPr id="8" name="TextBox 7"/>
          <p:cNvSpPr txBox="1"/>
          <p:nvPr/>
        </p:nvSpPr>
        <p:spPr>
          <a:xfrm>
            <a:off x="742256" y="5771419"/>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bg-BG" sz="1200" i="1" dirty="0" smtClean="0">
                <a:solidFill>
                  <a:srgbClr val="549E39"/>
                </a:solidFill>
              </a:rPr>
              <a:t>за</a:t>
            </a:r>
            <a:r>
              <a:rPr lang="en-US" sz="1200" i="1" dirty="0" smtClean="0">
                <a:solidFill>
                  <a:srgbClr val="549E39"/>
                </a:solidFill>
              </a:rPr>
              <a:t> </a:t>
            </a:r>
            <a:r>
              <a:rPr lang="bg-BG" sz="1200" i="1" dirty="0" smtClean="0">
                <a:solidFill>
                  <a:srgbClr val="549E39"/>
                </a:solidFill>
              </a:rPr>
              <a:t>предоставяне</a:t>
            </a:r>
            <a:r>
              <a:rPr lang="en-US" sz="1200" i="1" dirty="0" smtClean="0">
                <a:solidFill>
                  <a:srgbClr val="549E39"/>
                </a:solidFill>
              </a:rPr>
              <a:t> </a:t>
            </a:r>
            <a:r>
              <a:rPr lang="bg-BG" sz="1200" i="1" dirty="0" smtClean="0">
                <a:solidFill>
                  <a:srgbClr val="549E39"/>
                </a:solidFill>
              </a:rPr>
              <a:t>на</a:t>
            </a:r>
            <a:r>
              <a:rPr lang="en-US" sz="1200" i="1" dirty="0" smtClean="0">
                <a:solidFill>
                  <a:srgbClr val="549E39"/>
                </a:solidFill>
              </a:rPr>
              <a:t> </a:t>
            </a:r>
            <a:r>
              <a:rPr lang="bg-BG" sz="1200" i="1" dirty="0" smtClean="0">
                <a:solidFill>
                  <a:srgbClr val="549E39"/>
                </a:solidFill>
              </a:rPr>
              <a:t>безвъзмездна</a:t>
            </a:r>
            <a:r>
              <a:rPr lang="en-US" sz="1200" i="1" dirty="0" smtClean="0">
                <a:solidFill>
                  <a:srgbClr val="549E39"/>
                </a:solidFill>
              </a:rPr>
              <a:t> </a:t>
            </a:r>
            <a:r>
              <a:rPr lang="bg-BG" sz="1200" i="1" dirty="0" smtClean="0">
                <a:solidFill>
                  <a:srgbClr val="549E39"/>
                </a:solidFill>
              </a:rPr>
              <a:t>финансова</a:t>
            </a:r>
            <a:r>
              <a:rPr lang="en-US" sz="1200" i="1" dirty="0" smtClean="0">
                <a:solidFill>
                  <a:srgbClr val="549E39"/>
                </a:solidFill>
              </a:rPr>
              <a:t> </a:t>
            </a:r>
            <a:r>
              <a:rPr lang="bg-BG" sz="1200" i="1" dirty="0" smtClean="0">
                <a:solidFill>
                  <a:srgbClr val="549E39"/>
                </a:solidFill>
              </a:rPr>
              <a:t>помощ</a:t>
            </a:r>
            <a:r>
              <a:rPr lang="en-US" sz="1200" i="1" dirty="0" smtClean="0">
                <a:solidFill>
                  <a:srgbClr val="549E39"/>
                </a:solidFill>
              </a:rPr>
              <a:t> </a:t>
            </a:r>
            <a:r>
              <a:rPr lang="bg-BG" sz="1200" i="1" dirty="0"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3"/>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grpSp>
        <p:nvGrpSpPr>
          <p:cNvPr id="10" name="Group 9"/>
          <p:cNvGrpSpPr/>
          <p:nvPr/>
        </p:nvGrpSpPr>
        <p:grpSpPr>
          <a:xfrm>
            <a:off x="946009" y="421146"/>
            <a:ext cx="9901036" cy="1107403"/>
            <a:chOff x="925689" y="903594"/>
            <a:chExt cx="9901036" cy="872501"/>
          </a:xfrm>
        </p:grpSpPr>
        <p:pic>
          <p:nvPicPr>
            <p:cNvPr id="2" name="Picture 1"/>
            <p:cNvPicPr>
              <a:picLocks noChangeAspect="1"/>
            </p:cNvPicPr>
            <p:nvPr/>
          </p:nvPicPr>
          <p:blipFill>
            <a:blip r:embed="rId4"/>
            <a:stretch>
              <a:fillRect/>
            </a:stretch>
          </p:blipFill>
          <p:spPr>
            <a:xfrm>
              <a:off x="925689" y="904789"/>
              <a:ext cx="2074486" cy="828527"/>
            </a:xfrm>
            <a:prstGeom prst="rect">
              <a:avLst/>
            </a:prstGeom>
          </p:spPr>
        </p:pic>
        <p:pic>
          <p:nvPicPr>
            <p:cNvPr id="5" name="Picture 4"/>
            <p:cNvPicPr>
              <a:picLocks noChangeAspect="1"/>
            </p:cNvPicPr>
            <p:nvPr/>
          </p:nvPicPr>
          <p:blipFill>
            <a:blip r:embed="rId5"/>
            <a:stretch>
              <a:fillRect/>
            </a:stretch>
          </p:blipFill>
          <p:spPr>
            <a:xfrm>
              <a:off x="9121422" y="948095"/>
              <a:ext cx="1705303" cy="828000"/>
            </a:xfrm>
            <a:prstGeom prst="rect">
              <a:avLst/>
            </a:prstGeom>
          </p:spPr>
        </p:pic>
        <p:pic>
          <p:nvPicPr>
            <p:cNvPr id="7" name="Picture 6"/>
            <p:cNvPicPr>
              <a:picLocks noChangeAspect="1"/>
            </p:cNvPicPr>
            <p:nvPr/>
          </p:nvPicPr>
          <p:blipFill>
            <a:blip r:embed="rId6"/>
            <a:stretch>
              <a:fillRect/>
            </a:stretch>
          </p:blipFill>
          <p:spPr>
            <a:xfrm>
              <a:off x="5386470" y="903594"/>
              <a:ext cx="1323114" cy="828000"/>
            </a:xfrm>
            <a:prstGeom prst="rect">
              <a:avLst/>
            </a:prstGeom>
          </p:spPr>
        </p:pic>
      </p:grpSp>
      <p:sp>
        <p:nvSpPr>
          <p:cNvPr id="4" name="Rectangle 3"/>
          <p:cNvSpPr/>
          <p:nvPr/>
        </p:nvSpPr>
        <p:spPr>
          <a:xfrm>
            <a:off x="190062" y="2771624"/>
            <a:ext cx="11163737" cy="3456844"/>
          </a:xfrm>
          <a:prstGeom prst="rect">
            <a:avLst/>
          </a:prstGeom>
        </p:spPr>
        <p:txBody>
          <a:bodyPr wrap="square">
            <a:spAutoFit/>
          </a:bodyPr>
          <a:lstStyle/>
          <a:p>
            <a:pPr marL="914400" indent="-457200" algn="just">
              <a:lnSpc>
                <a:spcPct val="115000"/>
              </a:lnSpc>
              <a:spcBef>
                <a:spcPts val="500"/>
              </a:spcBef>
              <a:spcAft>
                <a:spcPts val="0"/>
              </a:spcAft>
              <a:buFont typeface="Arial" panose="020B0604020202020204" pitchFamily="34" charset="0"/>
              <a:buChar char="•"/>
            </a:pPr>
            <a:endParaRPr lang="bg-BG" sz="2400" dirty="0" smtClean="0">
              <a:solidFill>
                <a:srgbClr val="000000"/>
              </a:solidFill>
              <a:ea typeface="Times New Roman" panose="02020603050405020304" pitchFamily="18" charset="0"/>
              <a:cs typeface="Times New Roman" panose="02020603050405020304" pitchFamily="18" charset="0"/>
            </a:endParaRPr>
          </a:p>
          <a:p>
            <a:pPr marL="914400" indent="-457200" algn="just">
              <a:lnSpc>
                <a:spcPct val="115000"/>
              </a:lnSpc>
              <a:spcBef>
                <a:spcPts val="500"/>
              </a:spcBef>
              <a:spcAft>
                <a:spcPts val="0"/>
              </a:spcAft>
              <a:buFont typeface="Arial" panose="020B0604020202020204" pitchFamily="34" charset="0"/>
              <a:buChar char="•"/>
            </a:pPr>
            <a:r>
              <a:rPr lang="bg-BG" sz="2400" dirty="0" smtClean="0">
                <a:solidFill>
                  <a:srgbClr val="000000"/>
                </a:solidFill>
                <a:ea typeface="Times New Roman" panose="02020603050405020304" pitchFamily="18" charset="0"/>
                <a:cs typeface="Times New Roman" panose="02020603050405020304" pitchFamily="18" charset="0"/>
              </a:rPr>
              <a:t>Създава</a:t>
            </a:r>
            <a:r>
              <a:rPr lang="ru-RU" sz="2400" dirty="0" smtClean="0">
                <a:solidFill>
                  <a:srgbClr val="000000"/>
                </a:solidFill>
                <a:ea typeface="Times New Roman" panose="02020603050405020304" pitchFamily="18" charset="0"/>
                <a:cs typeface="Times New Roman" panose="02020603050405020304" pitchFamily="18" charset="0"/>
              </a:rPr>
              <a:t> се нов </a:t>
            </a:r>
            <a:r>
              <a:rPr lang="bg-BG" sz="2400" dirty="0" smtClean="0">
                <a:solidFill>
                  <a:srgbClr val="000000"/>
                </a:solidFill>
                <a:ea typeface="Times New Roman" panose="02020603050405020304" pitchFamily="18" charset="0"/>
                <a:cs typeface="Times New Roman" panose="02020603050405020304" pitchFamily="18" charset="0"/>
              </a:rPr>
              <a:t>удостоверителен</a:t>
            </a:r>
            <a:r>
              <a:rPr lang="ru-RU" sz="2400" dirty="0" smtClean="0">
                <a:solidFill>
                  <a:srgbClr val="000000"/>
                </a:solidFill>
                <a:ea typeface="Times New Roman" panose="02020603050405020304" pitchFamily="18" charset="0"/>
                <a:cs typeface="Times New Roman" panose="02020603050405020304" pitchFamily="18" charset="0"/>
              </a:rPr>
              <a:t> </a:t>
            </a:r>
            <a:r>
              <a:rPr lang="ru-RU" sz="2400" dirty="0">
                <a:solidFill>
                  <a:srgbClr val="000000"/>
                </a:solidFill>
                <a:ea typeface="Times New Roman" panose="02020603050405020304" pitchFamily="18" charset="0"/>
                <a:cs typeface="Times New Roman" panose="02020603050405020304" pitchFamily="18" charset="0"/>
              </a:rPr>
              <a:t>официален </a:t>
            </a:r>
            <a:r>
              <a:rPr lang="ru-RU" sz="2400" dirty="0" smtClean="0">
                <a:solidFill>
                  <a:srgbClr val="000000"/>
                </a:solidFill>
                <a:ea typeface="Times New Roman" panose="02020603050405020304" pitchFamily="18" charset="0"/>
                <a:cs typeface="Times New Roman" panose="02020603050405020304" pitchFamily="18" charset="0"/>
              </a:rPr>
              <a:t>документ.;</a:t>
            </a:r>
            <a:endParaRPr lang="en-US" sz="2400" dirty="0" smtClean="0">
              <a:solidFill>
                <a:srgbClr val="000000"/>
              </a:solidFill>
              <a:ea typeface="Times New Roman" panose="02020603050405020304" pitchFamily="18" charset="0"/>
              <a:cs typeface="Times New Roman" panose="02020603050405020304" pitchFamily="18" charset="0"/>
            </a:endParaRPr>
          </a:p>
          <a:p>
            <a:pPr marL="914400" indent="-457200" algn="just">
              <a:lnSpc>
                <a:spcPct val="115000"/>
              </a:lnSpc>
              <a:spcBef>
                <a:spcPts val="500"/>
              </a:spcBef>
              <a:spcAft>
                <a:spcPts val="0"/>
              </a:spcAft>
              <a:buFont typeface="Arial" panose="020B0604020202020204" pitchFamily="34" charset="0"/>
              <a:buChar char="•"/>
            </a:pPr>
            <a:r>
              <a:rPr lang="bg-BG" sz="2400" dirty="0" smtClean="0">
                <a:solidFill>
                  <a:srgbClr val="000000"/>
                </a:solidFill>
                <a:ea typeface="Times New Roman" panose="02020603050405020304" pitchFamily="18" charset="0"/>
                <a:cs typeface="Times New Roman" panose="02020603050405020304" pitchFamily="18" charset="0"/>
              </a:rPr>
              <a:t>Сверява се съдържанието на оригинала с това на преписа;</a:t>
            </a:r>
          </a:p>
          <a:p>
            <a:pPr marL="914400" indent="-457200" algn="just">
              <a:lnSpc>
                <a:spcPct val="115000"/>
              </a:lnSpc>
              <a:spcBef>
                <a:spcPts val="500"/>
              </a:spcBef>
              <a:spcAft>
                <a:spcPts val="0"/>
              </a:spcAft>
              <a:buFont typeface="Arial" panose="020B0604020202020204" pitchFamily="34" charset="0"/>
              <a:buChar char="•"/>
            </a:pPr>
            <a:r>
              <a:rPr lang="bg-BG" sz="2400" dirty="0" smtClean="0">
                <a:solidFill>
                  <a:srgbClr val="000000"/>
                </a:solidFill>
                <a:ea typeface="Times New Roman" panose="02020603050405020304" pitchFamily="18" charset="0"/>
                <a:cs typeface="Times New Roman" panose="02020603050405020304" pitchFamily="18" charset="0"/>
              </a:rPr>
              <a:t>Устна молба</a:t>
            </a:r>
            <a:r>
              <a:rPr lang="en-US" sz="2400" dirty="0" smtClean="0">
                <a:solidFill>
                  <a:srgbClr val="000000"/>
                </a:solidFill>
                <a:ea typeface="Times New Roman" panose="02020603050405020304" pitchFamily="18" charset="0"/>
                <a:cs typeface="Times New Roman" panose="02020603050405020304" pitchFamily="18" charset="0"/>
              </a:rPr>
              <a:t>, </a:t>
            </a:r>
            <a:r>
              <a:rPr lang="bg-BG" sz="2400" dirty="0" smtClean="0">
                <a:solidFill>
                  <a:srgbClr val="000000"/>
                </a:solidFill>
                <a:ea typeface="Times New Roman" panose="02020603050405020304" pitchFamily="18" charset="0"/>
                <a:cs typeface="Times New Roman" panose="02020603050405020304" pitchFamily="18" charset="0"/>
              </a:rPr>
              <a:t>представят се оригинала и толкова копия, колкото преписа са необходими на молителя;</a:t>
            </a:r>
          </a:p>
          <a:p>
            <a:pPr marL="914400" indent="-457200" algn="just">
              <a:lnSpc>
                <a:spcPct val="115000"/>
              </a:lnSpc>
              <a:spcBef>
                <a:spcPts val="500"/>
              </a:spcBef>
              <a:spcAft>
                <a:spcPts val="0"/>
              </a:spcAft>
              <a:buFont typeface="Arial" panose="020B0604020202020204" pitchFamily="34" charset="0"/>
              <a:buChar char="•"/>
            </a:pPr>
            <a:r>
              <a:rPr lang="bg-BG" sz="2400" dirty="0" smtClean="0">
                <a:solidFill>
                  <a:srgbClr val="000000"/>
                </a:solidFill>
                <a:ea typeface="Times New Roman" panose="02020603050405020304" pitchFamily="18" charset="0"/>
                <a:cs typeface="Times New Roman" panose="02020603050405020304" pitchFamily="18" charset="0"/>
              </a:rPr>
              <a:t>Заплаща се такса.</a:t>
            </a:r>
            <a:endParaRPr lang="ru-RU" sz="2400" dirty="0">
              <a:solidFill>
                <a:srgbClr val="000000"/>
              </a:solidFill>
              <a:ea typeface="Times New Roman" panose="02020603050405020304" pitchFamily="18" charset="0"/>
              <a:cs typeface="Times New Roman" panose="02020603050405020304" pitchFamily="18" charset="0"/>
            </a:endParaRPr>
          </a:p>
          <a:p>
            <a:pPr marL="914400" indent="-457200" algn="just">
              <a:lnSpc>
                <a:spcPct val="115000"/>
              </a:lnSpc>
              <a:spcBef>
                <a:spcPts val="500"/>
              </a:spcBef>
              <a:spcAft>
                <a:spcPts val="0"/>
              </a:spcAft>
              <a:buFont typeface="Arial" panose="020B0604020202020204" pitchFamily="34" charset="0"/>
              <a:buChar char="•"/>
            </a:pPr>
            <a:endParaRPr lang="bg-BG" sz="2800" dirty="0" smtClean="0">
              <a:solidFill>
                <a:srgbClr val="000000"/>
              </a:solidFill>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43134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bg-BG" sz="1200" i="1" dirty="0" smtClean="0">
                <a:solidFill>
                  <a:srgbClr val="549E39"/>
                </a:solidFill>
              </a:rPr>
              <a:t>за</a:t>
            </a:r>
            <a:r>
              <a:rPr lang="en-US" sz="1200" i="1" dirty="0" smtClean="0">
                <a:solidFill>
                  <a:srgbClr val="549E39"/>
                </a:solidFill>
              </a:rPr>
              <a:t> </a:t>
            </a:r>
            <a:r>
              <a:rPr lang="bg-BG" sz="1200" i="1" dirty="0" smtClean="0">
                <a:solidFill>
                  <a:srgbClr val="549E39"/>
                </a:solidFill>
              </a:rPr>
              <a:t>предоставяне</a:t>
            </a:r>
            <a:r>
              <a:rPr lang="en-US" sz="1200" i="1" dirty="0" smtClean="0">
                <a:solidFill>
                  <a:srgbClr val="549E39"/>
                </a:solidFill>
              </a:rPr>
              <a:t> </a:t>
            </a:r>
            <a:r>
              <a:rPr lang="bg-BG" sz="1200" i="1" dirty="0" smtClean="0">
                <a:solidFill>
                  <a:srgbClr val="549E39"/>
                </a:solidFill>
              </a:rPr>
              <a:t>на</a:t>
            </a:r>
            <a:r>
              <a:rPr lang="en-US" sz="1200" i="1" dirty="0" smtClean="0">
                <a:solidFill>
                  <a:srgbClr val="549E39"/>
                </a:solidFill>
              </a:rPr>
              <a:t> </a:t>
            </a:r>
            <a:r>
              <a:rPr lang="bg-BG" sz="1200" i="1" dirty="0" smtClean="0">
                <a:solidFill>
                  <a:srgbClr val="549E39"/>
                </a:solidFill>
              </a:rPr>
              <a:t>безвъзмездна</a:t>
            </a:r>
            <a:r>
              <a:rPr lang="en-US" sz="1200" i="1" dirty="0" smtClean="0">
                <a:solidFill>
                  <a:srgbClr val="549E39"/>
                </a:solidFill>
              </a:rPr>
              <a:t> </a:t>
            </a:r>
            <a:r>
              <a:rPr lang="bg-BG" sz="1200" i="1" dirty="0" smtClean="0">
                <a:solidFill>
                  <a:srgbClr val="549E39"/>
                </a:solidFill>
              </a:rPr>
              <a:t>финансова</a:t>
            </a:r>
            <a:r>
              <a:rPr lang="en-US" sz="1200" i="1" dirty="0" smtClean="0">
                <a:solidFill>
                  <a:srgbClr val="549E39"/>
                </a:solidFill>
              </a:rPr>
              <a:t> </a:t>
            </a:r>
            <a:r>
              <a:rPr lang="bg-BG" sz="1200" i="1" dirty="0" smtClean="0">
                <a:solidFill>
                  <a:srgbClr val="549E39"/>
                </a:solidFill>
              </a:rPr>
              <a:t>помощ</a:t>
            </a:r>
            <a:r>
              <a:rPr lang="en-US" sz="1200" i="1" dirty="0" smtClean="0">
                <a:solidFill>
                  <a:srgbClr val="549E39"/>
                </a:solidFill>
              </a:rPr>
              <a:t> </a:t>
            </a:r>
            <a:r>
              <a:rPr lang="bg-BG" sz="1200" i="1" dirty="0"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3"/>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grpSp>
        <p:nvGrpSpPr>
          <p:cNvPr id="10" name="Group 9"/>
          <p:cNvGrpSpPr/>
          <p:nvPr/>
        </p:nvGrpSpPr>
        <p:grpSpPr>
          <a:xfrm>
            <a:off x="946009" y="448442"/>
            <a:ext cx="9901036" cy="1107403"/>
            <a:chOff x="925689" y="903594"/>
            <a:chExt cx="9901036" cy="872501"/>
          </a:xfrm>
        </p:grpSpPr>
        <p:pic>
          <p:nvPicPr>
            <p:cNvPr id="2" name="Picture 1"/>
            <p:cNvPicPr>
              <a:picLocks noChangeAspect="1"/>
            </p:cNvPicPr>
            <p:nvPr/>
          </p:nvPicPr>
          <p:blipFill>
            <a:blip r:embed="rId4"/>
            <a:stretch>
              <a:fillRect/>
            </a:stretch>
          </p:blipFill>
          <p:spPr>
            <a:xfrm>
              <a:off x="925689" y="904789"/>
              <a:ext cx="2074486" cy="828527"/>
            </a:xfrm>
            <a:prstGeom prst="rect">
              <a:avLst/>
            </a:prstGeom>
          </p:spPr>
        </p:pic>
        <p:pic>
          <p:nvPicPr>
            <p:cNvPr id="5" name="Picture 4"/>
            <p:cNvPicPr>
              <a:picLocks noChangeAspect="1"/>
            </p:cNvPicPr>
            <p:nvPr/>
          </p:nvPicPr>
          <p:blipFill>
            <a:blip r:embed="rId5"/>
            <a:stretch>
              <a:fillRect/>
            </a:stretch>
          </p:blipFill>
          <p:spPr>
            <a:xfrm>
              <a:off x="9121422" y="948095"/>
              <a:ext cx="1705303" cy="828000"/>
            </a:xfrm>
            <a:prstGeom prst="rect">
              <a:avLst/>
            </a:prstGeom>
          </p:spPr>
        </p:pic>
        <p:pic>
          <p:nvPicPr>
            <p:cNvPr id="7" name="Picture 6"/>
            <p:cNvPicPr>
              <a:picLocks noChangeAspect="1"/>
            </p:cNvPicPr>
            <p:nvPr/>
          </p:nvPicPr>
          <p:blipFill>
            <a:blip r:embed="rId6"/>
            <a:stretch>
              <a:fillRect/>
            </a:stretch>
          </p:blipFill>
          <p:spPr>
            <a:xfrm>
              <a:off x="5386470" y="903594"/>
              <a:ext cx="1323114" cy="828000"/>
            </a:xfrm>
            <a:prstGeom prst="rect">
              <a:avLst/>
            </a:prstGeom>
          </p:spPr>
        </p:pic>
      </p:grpSp>
      <p:sp>
        <p:nvSpPr>
          <p:cNvPr id="4" name="Rectangle 3"/>
          <p:cNvSpPr/>
          <p:nvPr/>
        </p:nvSpPr>
        <p:spPr>
          <a:xfrm>
            <a:off x="190063" y="2655618"/>
            <a:ext cx="11715930" cy="548099"/>
          </a:xfrm>
          <a:prstGeom prst="rect">
            <a:avLst/>
          </a:prstGeom>
        </p:spPr>
        <p:txBody>
          <a:bodyPr wrap="square">
            <a:spAutoFit/>
          </a:bodyPr>
          <a:lstStyle/>
          <a:p>
            <a:pPr marL="457200" algn="just">
              <a:lnSpc>
                <a:spcPct val="115000"/>
              </a:lnSpc>
              <a:spcBef>
                <a:spcPts val="500"/>
              </a:spcBef>
              <a:spcAft>
                <a:spcPts val="0"/>
              </a:spcAft>
            </a:pPr>
            <a:endParaRPr lang="bg-BG" sz="2800" dirty="0" smtClean="0">
              <a:solidFill>
                <a:srgbClr val="000000"/>
              </a:solidFill>
              <a:ea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4145042233"/>
              </p:ext>
            </p:extLst>
          </p:nvPr>
        </p:nvGraphicFramePr>
        <p:xfrm>
          <a:off x="946009" y="1555844"/>
          <a:ext cx="10559054" cy="4854702"/>
        </p:xfrm>
        <a:graphic>
          <a:graphicData uri="http://schemas.openxmlformats.org/drawingml/2006/table">
            <a:tbl>
              <a:tblPr firstRow="1" firstCol="1" bandRow="1"/>
              <a:tblGrid>
                <a:gridCol w="10559054">
                  <a:extLst>
                    <a:ext uri="{9D8B030D-6E8A-4147-A177-3AD203B41FA5}">
                      <a16:colId xmlns:a16="http://schemas.microsoft.com/office/drawing/2014/main" val="4078483613"/>
                    </a:ext>
                  </a:extLst>
                </a:gridCol>
              </a:tblGrid>
              <a:tr h="402732">
                <a:tc>
                  <a:txBody>
                    <a:bodyPr/>
                    <a:lstStyle/>
                    <a:p>
                      <a:pPr algn="just">
                        <a:spcAft>
                          <a:spcPts val="0"/>
                        </a:spcAft>
                      </a:pPr>
                      <a:r>
                        <a:rPr lang="bg-BG" sz="1800" dirty="0">
                          <a:solidFill>
                            <a:srgbClr val="565656"/>
                          </a:solidFill>
                          <a:effectLst/>
                          <a:latin typeface="Verdana" panose="020B0604030504040204" pitchFamily="34" charset="0"/>
                          <a:ea typeface="Times New Roman" panose="02020603050405020304" pitchFamily="18" charset="0"/>
                          <a:cs typeface="Times New Roman" panose="02020603050405020304" pitchFamily="18" charset="0"/>
                        </a:rPr>
                        <a:t>На . . . . . . . . . . . . . . . . . . . г. Кметски наместник </a:t>
                      </a:r>
                      <a:r>
                        <a:rPr lang="bg-BG" sz="1800" dirty="0" smtClean="0">
                          <a:solidFill>
                            <a:srgbClr val="565656"/>
                          </a:solidFill>
                          <a:effectLst/>
                          <a:latin typeface="Verdana" panose="020B0604030504040204" pitchFamily="34" charset="0"/>
                          <a:ea typeface="Times New Roman" panose="02020603050405020304" pitchFamily="18" charset="0"/>
                          <a:cs typeface="Times New Roman" panose="02020603050405020304" pitchFamily="18" charset="0"/>
                        </a:rPr>
                        <a:t>на</a:t>
                      </a:r>
                      <a:endParaRPr lang="bg-BG"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675" marR="66675" marT="66675" marB="666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00841190"/>
                  </a:ext>
                </a:extLst>
              </a:tr>
              <a:tr h="402732">
                <a:tc>
                  <a:txBody>
                    <a:bodyPr/>
                    <a:lstStyle/>
                    <a:p>
                      <a:pPr algn="just">
                        <a:spcAft>
                          <a:spcPts val="0"/>
                        </a:spcAft>
                      </a:pPr>
                      <a:r>
                        <a:rPr lang="bg-BG" sz="1800" dirty="0">
                          <a:solidFill>
                            <a:srgbClr val="565656"/>
                          </a:solidFill>
                          <a:effectLst/>
                          <a:latin typeface="Verdana" panose="020B0604030504040204" pitchFamily="34" charset="0"/>
                          <a:ea typeface="Times New Roman" panose="02020603050405020304" pitchFamily="18" charset="0"/>
                          <a:cs typeface="Times New Roman" panose="02020603050405020304" pitchFamily="18" charset="0"/>
                        </a:rPr>
                        <a:t>…………………………………………………………………………………. ,</a:t>
                      </a:r>
                      <a:endParaRPr lang="bg-BG"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675" marR="66675" marT="66675" marB="666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33957490"/>
                  </a:ext>
                </a:extLst>
              </a:tr>
              <a:tr h="422367">
                <a:tc>
                  <a:txBody>
                    <a:bodyPr/>
                    <a:lstStyle/>
                    <a:p>
                      <a:pPr algn="just">
                        <a:lnSpc>
                          <a:spcPct val="115000"/>
                        </a:lnSpc>
                        <a:spcBef>
                          <a:spcPts val="500"/>
                        </a:spcBef>
                        <a:spcAft>
                          <a:spcPts val="0"/>
                        </a:spcAft>
                      </a:pPr>
                      <a:r>
                        <a:rPr lang="bg-BG" sz="1800" dirty="0">
                          <a:solidFill>
                            <a:srgbClr val="565656"/>
                          </a:solidFill>
                          <a:effectLst/>
                          <a:latin typeface="Verdana" panose="020B0604030504040204" pitchFamily="34" charset="0"/>
                          <a:ea typeface="Times New Roman" panose="02020603050405020304" pitchFamily="18" charset="0"/>
                          <a:cs typeface="Times New Roman" panose="02020603050405020304" pitchFamily="18" charset="0"/>
                        </a:rPr>
                        <a:t>Община……………….., удостоверявам</a:t>
                      </a:r>
                      <a:endParaRPr lang="bg-BG"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6675" marR="66675" marT="66675" marB="666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71524413"/>
                  </a:ext>
                </a:extLst>
              </a:tr>
              <a:tr h="422367">
                <a:tc>
                  <a:txBody>
                    <a:bodyPr/>
                    <a:lstStyle/>
                    <a:p>
                      <a:pPr algn="just">
                        <a:lnSpc>
                          <a:spcPct val="115000"/>
                        </a:lnSpc>
                        <a:spcBef>
                          <a:spcPts val="500"/>
                        </a:spcBef>
                        <a:spcAft>
                          <a:spcPts val="0"/>
                        </a:spcAft>
                      </a:pPr>
                      <a:r>
                        <a:rPr lang="bg-BG" sz="1800" dirty="0">
                          <a:solidFill>
                            <a:srgbClr val="565656"/>
                          </a:solidFill>
                          <a:effectLst/>
                          <a:latin typeface="Verdana" panose="020B0604030504040204" pitchFamily="34" charset="0"/>
                          <a:ea typeface="Times New Roman" panose="02020603050405020304" pitchFamily="18" charset="0"/>
                          <a:cs typeface="Times New Roman" panose="02020603050405020304" pitchFamily="18" charset="0"/>
                        </a:rPr>
                        <a:t>верността на този препис, снет от . . . . . . . . . . . . . . .</a:t>
                      </a:r>
                      <a:endParaRPr lang="bg-BG"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6675" marR="66675" marT="66675" marB="666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26437532"/>
                  </a:ext>
                </a:extLst>
              </a:tr>
              <a:tr h="422367">
                <a:tc>
                  <a:txBody>
                    <a:bodyPr/>
                    <a:lstStyle/>
                    <a:p>
                      <a:pPr algn="just">
                        <a:lnSpc>
                          <a:spcPct val="115000"/>
                        </a:lnSpc>
                        <a:spcBef>
                          <a:spcPts val="500"/>
                        </a:spcBef>
                        <a:spcAft>
                          <a:spcPts val="0"/>
                        </a:spcAft>
                      </a:pPr>
                      <a:r>
                        <a:rPr lang="bg-BG" sz="1800" dirty="0">
                          <a:solidFill>
                            <a:srgbClr val="565656"/>
                          </a:solidFill>
                          <a:effectLst/>
                          <a:latin typeface="Verdana" panose="020B0604030504040204" pitchFamily="34" charset="0"/>
                          <a:ea typeface="Times New Roman" panose="02020603050405020304" pitchFamily="18" charset="0"/>
                          <a:cs typeface="Times New Roman" panose="02020603050405020304" pitchFamily="18" charset="0"/>
                        </a:rPr>
                        <a:t>на официален (частен) документ, представен ми от . . . . . . . .</a:t>
                      </a:r>
                      <a:endParaRPr lang="bg-BG"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6675" marR="66675" marT="66675" marB="666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51439924"/>
                  </a:ext>
                </a:extLst>
              </a:tr>
              <a:tr h="422367">
                <a:tc>
                  <a:txBody>
                    <a:bodyPr/>
                    <a:lstStyle/>
                    <a:p>
                      <a:pPr algn="just">
                        <a:lnSpc>
                          <a:spcPct val="115000"/>
                        </a:lnSpc>
                        <a:spcBef>
                          <a:spcPts val="500"/>
                        </a:spcBef>
                        <a:spcAft>
                          <a:spcPts val="0"/>
                        </a:spcAft>
                      </a:pPr>
                      <a:r>
                        <a:rPr lang="bg-BG" sz="1800" dirty="0">
                          <a:solidFill>
                            <a:srgbClr val="565656"/>
                          </a:solidFill>
                          <a:effectLst/>
                          <a:latin typeface="Verdana" panose="020B0604030504040204" pitchFamily="34" charset="0"/>
                          <a:ea typeface="Times New Roman" panose="02020603050405020304" pitchFamily="18" charset="0"/>
                          <a:cs typeface="Times New Roman" panose="02020603050405020304" pitchFamily="18" charset="0"/>
                        </a:rPr>
                        <a:t>. . . . . . . . . . . . . . . . . . . . . . . . . . . . . . . .,</a:t>
                      </a:r>
                      <a:endParaRPr lang="bg-BG"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6675" marR="66675" marT="66675" marB="666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75553600"/>
                  </a:ext>
                </a:extLst>
              </a:tr>
              <a:tr h="422367">
                <a:tc>
                  <a:txBody>
                    <a:bodyPr/>
                    <a:lstStyle/>
                    <a:p>
                      <a:pPr algn="just">
                        <a:lnSpc>
                          <a:spcPct val="115000"/>
                        </a:lnSpc>
                        <a:spcBef>
                          <a:spcPts val="500"/>
                        </a:spcBef>
                        <a:spcAft>
                          <a:spcPts val="0"/>
                        </a:spcAft>
                      </a:pPr>
                      <a:r>
                        <a:rPr lang="bg-BG" sz="1800" dirty="0">
                          <a:solidFill>
                            <a:srgbClr val="565656"/>
                          </a:solidFill>
                          <a:effectLst/>
                          <a:latin typeface="Verdana" panose="020B0604030504040204" pitchFamily="34" charset="0"/>
                          <a:ea typeface="Times New Roman" panose="02020603050405020304" pitchFamily="18" charset="0"/>
                          <a:cs typeface="Times New Roman" panose="02020603050405020304" pitchFamily="18" charset="0"/>
                        </a:rPr>
                        <a:t>с местожителство гр. (с.) . . . . . . . . . . . . . . . . . . .,</a:t>
                      </a:r>
                      <a:endParaRPr lang="bg-BG"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6675" marR="66675" marT="66675" marB="666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68917634"/>
                  </a:ext>
                </a:extLst>
              </a:tr>
              <a:tr h="422367">
                <a:tc>
                  <a:txBody>
                    <a:bodyPr/>
                    <a:lstStyle/>
                    <a:p>
                      <a:pPr algn="just">
                        <a:lnSpc>
                          <a:spcPct val="115000"/>
                        </a:lnSpc>
                        <a:spcBef>
                          <a:spcPts val="500"/>
                        </a:spcBef>
                        <a:spcAft>
                          <a:spcPts val="0"/>
                        </a:spcAft>
                      </a:pPr>
                      <a:r>
                        <a:rPr lang="bg-BG" sz="1800" dirty="0">
                          <a:solidFill>
                            <a:srgbClr val="565656"/>
                          </a:solidFill>
                          <a:effectLst/>
                          <a:latin typeface="Verdana" panose="020B0604030504040204" pitchFamily="34" charset="0"/>
                          <a:ea typeface="Times New Roman" panose="02020603050405020304" pitchFamily="18" charset="0"/>
                          <a:cs typeface="Times New Roman" panose="02020603050405020304" pitchFamily="18" charset="0"/>
                        </a:rPr>
                        <a:t>като в първообраза нямаше зачерквания, прибавки, поправки и други</a:t>
                      </a:r>
                      <a:endParaRPr lang="bg-BG"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6675" marR="66675" marT="66675" marB="666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62925603"/>
                  </a:ext>
                </a:extLst>
              </a:tr>
              <a:tr h="422367">
                <a:tc>
                  <a:txBody>
                    <a:bodyPr/>
                    <a:lstStyle/>
                    <a:p>
                      <a:pPr algn="just">
                        <a:lnSpc>
                          <a:spcPct val="115000"/>
                        </a:lnSpc>
                        <a:spcBef>
                          <a:spcPts val="500"/>
                        </a:spcBef>
                        <a:spcAft>
                          <a:spcPts val="0"/>
                        </a:spcAft>
                      </a:pPr>
                      <a:r>
                        <a:rPr lang="bg-BG" sz="1800" dirty="0">
                          <a:solidFill>
                            <a:srgbClr val="565656"/>
                          </a:solidFill>
                          <a:effectLst/>
                          <a:latin typeface="Verdana" panose="020B0604030504040204" pitchFamily="34" charset="0"/>
                          <a:ea typeface="Times New Roman" panose="02020603050405020304" pitchFamily="18" charset="0"/>
                          <a:cs typeface="Times New Roman" panose="02020603050405020304" pitchFamily="18" charset="0"/>
                        </a:rPr>
                        <a:t>особености.</a:t>
                      </a:r>
                      <a:endParaRPr lang="bg-BG"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6675" marR="66675" marT="66675" marB="666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20749592"/>
                  </a:ext>
                </a:extLst>
              </a:tr>
              <a:tr h="422367">
                <a:tc>
                  <a:txBody>
                    <a:bodyPr/>
                    <a:lstStyle/>
                    <a:p>
                      <a:pPr algn="just">
                        <a:lnSpc>
                          <a:spcPct val="115000"/>
                        </a:lnSpc>
                        <a:spcBef>
                          <a:spcPts val="500"/>
                        </a:spcBef>
                        <a:spcAft>
                          <a:spcPts val="0"/>
                        </a:spcAft>
                      </a:pPr>
                      <a:r>
                        <a:rPr lang="bg-BG" sz="1800" dirty="0">
                          <a:solidFill>
                            <a:srgbClr val="565656"/>
                          </a:solidFill>
                          <a:effectLst/>
                          <a:latin typeface="Verdana" panose="020B0604030504040204" pitchFamily="34" charset="0"/>
                          <a:ea typeface="Times New Roman" panose="02020603050405020304" pitchFamily="18" charset="0"/>
                          <a:cs typeface="Times New Roman" panose="02020603050405020304" pitchFamily="18" charset="0"/>
                        </a:rPr>
                        <a:t>Рег. № . . . . . . . . . . . . . . . Събрана такса: . . . . . лв.</a:t>
                      </a:r>
                      <a:endParaRPr lang="bg-BG"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6675" marR="66675" marT="66675" marB="666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93573548"/>
                  </a:ext>
                </a:extLst>
              </a:tr>
              <a:tr h="422367">
                <a:tc>
                  <a:txBody>
                    <a:bodyPr/>
                    <a:lstStyle/>
                    <a:p>
                      <a:pPr algn="just">
                        <a:lnSpc>
                          <a:spcPct val="115000"/>
                        </a:lnSpc>
                        <a:spcBef>
                          <a:spcPts val="500"/>
                        </a:spcBef>
                        <a:spcAft>
                          <a:spcPts val="0"/>
                        </a:spcAft>
                      </a:pPr>
                      <a:r>
                        <a:rPr lang="bg-BG" sz="1800" dirty="0">
                          <a:solidFill>
                            <a:srgbClr val="565656"/>
                          </a:solidFill>
                          <a:effectLst/>
                          <a:latin typeface="Verdana" panose="020B0604030504040204" pitchFamily="34" charset="0"/>
                          <a:ea typeface="Times New Roman" panose="02020603050405020304" pitchFamily="18" charset="0"/>
                          <a:cs typeface="Times New Roman" panose="02020603050405020304" pitchFamily="18" charset="0"/>
                        </a:rPr>
                        <a:t>Подпис:</a:t>
                      </a:r>
                      <a:endParaRPr lang="bg-BG"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6675" marR="66675" marT="66675" marB="666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80016979"/>
                  </a:ext>
                </a:extLst>
              </a:tr>
            </a:tbl>
          </a:graphicData>
        </a:graphic>
      </p:graphicFrame>
    </p:spTree>
    <p:extLst>
      <p:ext uri="{BB962C8B-B14F-4D97-AF65-F5344CB8AC3E}">
        <p14:creationId xmlns:p14="http://schemas.microsoft.com/office/powerpoint/2010/main" val="41782858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06623" y="1559853"/>
            <a:ext cx="10687539" cy="1327777"/>
          </a:xfrm>
        </p:spPr>
        <p:txBody>
          <a:bodyPr>
            <a:normAutofit fontScale="92500" lnSpcReduction="10000"/>
          </a:bodyPr>
          <a:lstStyle/>
          <a:p>
            <a:pPr indent="0" algn="ctr">
              <a:spcAft>
                <a:spcPts val="0"/>
              </a:spcAft>
              <a:buNone/>
            </a:pPr>
            <a:r>
              <a:rPr lang="bg-BG" sz="2800" b="1" dirty="0">
                <a:solidFill>
                  <a:srgbClr val="000000"/>
                </a:solidFill>
                <a:latin typeface="Times New Roman" panose="02020603050405020304" pitchFamily="18" charset="0"/>
                <a:ea typeface="Times New Roman" panose="02020603050405020304" pitchFamily="18" charset="0"/>
              </a:rPr>
              <a:t>Предоставяне на административна услуга № </a:t>
            </a:r>
            <a:r>
              <a:rPr lang="bg-BG" sz="2800" b="1" dirty="0" smtClean="0">
                <a:solidFill>
                  <a:srgbClr val="000000"/>
                </a:solidFill>
                <a:latin typeface="Times New Roman" panose="02020603050405020304" pitchFamily="18" charset="0"/>
                <a:ea typeface="Times New Roman" panose="02020603050405020304" pitchFamily="18" charset="0"/>
              </a:rPr>
              <a:t>2094</a:t>
            </a:r>
            <a:endParaRPr lang="bg-BG" sz="2800" dirty="0" smtClean="0">
              <a:solidFill>
                <a:srgbClr val="000000"/>
              </a:solidFill>
              <a:latin typeface="Times New Roman" panose="02020603050405020304" pitchFamily="18" charset="0"/>
              <a:ea typeface="Times New Roman" panose="02020603050405020304" pitchFamily="18" charset="0"/>
            </a:endParaRPr>
          </a:p>
          <a:p>
            <a:pPr indent="0" algn="ctr">
              <a:spcAft>
                <a:spcPts val="0"/>
              </a:spcAft>
              <a:buNone/>
            </a:pPr>
            <a:r>
              <a:rPr lang="ru-RU" sz="2800" b="1" i="1" dirty="0" err="1">
                <a:solidFill>
                  <a:srgbClr val="000000"/>
                </a:solidFill>
              </a:rPr>
              <a:t>Нотариално</a:t>
            </a:r>
            <a:r>
              <a:rPr lang="ru-RU" sz="2800" b="1" i="1" dirty="0">
                <a:solidFill>
                  <a:srgbClr val="000000"/>
                </a:solidFill>
              </a:rPr>
              <a:t> </a:t>
            </a:r>
            <a:r>
              <a:rPr lang="ru-RU" sz="2800" b="1" i="1" dirty="0" err="1">
                <a:solidFill>
                  <a:srgbClr val="000000"/>
                </a:solidFill>
              </a:rPr>
              <a:t>удостоверяване</a:t>
            </a:r>
            <a:r>
              <a:rPr lang="ru-RU" sz="2800" b="1" i="1" dirty="0">
                <a:solidFill>
                  <a:srgbClr val="000000"/>
                </a:solidFill>
              </a:rPr>
              <a:t> на </a:t>
            </a:r>
            <a:r>
              <a:rPr lang="ru-RU" sz="2800" b="1" i="1" dirty="0" err="1">
                <a:solidFill>
                  <a:srgbClr val="000000"/>
                </a:solidFill>
              </a:rPr>
              <a:t>подписа</a:t>
            </a:r>
            <a:r>
              <a:rPr lang="ru-RU" sz="2800" b="1" i="1" dirty="0">
                <a:solidFill>
                  <a:srgbClr val="000000"/>
                </a:solidFill>
              </a:rPr>
              <a:t> и </a:t>
            </a:r>
            <a:r>
              <a:rPr lang="ru-RU" sz="2800" b="1" i="1" dirty="0" err="1">
                <a:solidFill>
                  <a:srgbClr val="000000"/>
                </a:solidFill>
              </a:rPr>
              <a:t>съдържанието</a:t>
            </a:r>
            <a:r>
              <a:rPr lang="ru-RU" sz="2800" b="1" i="1" dirty="0">
                <a:solidFill>
                  <a:srgbClr val="000000"/>
                </a:solidFill>
              </a:rPr>
              <a:t> на </a:t>
            </a:r>
            <a:r>
              <a:rPr lang="ru-RU" sz="2800" b="1" i="1" dirty="0" err="1">
                <a:solidFill>
                  <a:srgbClr val="000000"/>
                </a:solidFill>
              </a:rPr>
              <a:t>пълномощно</a:t>
            </a:r>
            <a:r>
              <a:rPr lang="ru-RU" sz="2800" b="1" i="1" dirty="0">
                <a:solidFill>
                  <a:srgbClr val="000000"/>
                </a:solidFill>
              </a:rPr>
              <a:t> по чл. 37 от Закона за </a:t>
            </a:r>
            <a:r>
              <a:rPr lang="ru-RU" sz="2800" b="1" i="1" dirty="0" err="1">
                <a:solidFill>
                  <a:srgbClr val="000000"/>
                </a:solidFill>
              </a:rPr>
              <a:t>задълженията</a:t>
            </a:r>
            <a:r>
              <a:rPr lang="ru-RU" sz="2800" b="1" i="1" dirty="0">
                <a:solidFill>
                  <a:srgbClr val="000000"/>
                </a:solidFill>
              </a:rPr>
              <a:t> и договорите;</a:t>
            </a:r>
          </a:p>
          <a:p>
            <a:pPr indent="0" algn="ctr">
              <a:spcAft>
                <a:spcPts val="0"/>
              </a:spcAft>
              <a:buNone/>
            </a:pPr>
            <a:endParaRPr lang="bg-BG" sz="2400" dirty="0">
              <a:solidFill>
                <a:srgbClr val="000000"/>
              </a:solidFill>
              <a:effectLst/>
              <a:latin typeface="Times New Roman" panose="02020603050405020304" pitchFamily="18" charset="0"/>
              <a:ea typeface="Times New Roman" panose="02020603050405020304" pitchFamily="18" charset="0"/>
            </a:endParaRPr>
          </a:p>
        </p:txBody>
      </p:sp>
      <p:sp>
        <p:nvSpPr>
          <p:cNvPr id="8" name="TextBox 7"/>
          <p:cNvSpPr txBox="1"/>
          <p:nvPr/>
        </p:nvSpPr>
        <p:spPr>
          <a:xfrm>
            <a:off x="742256" y="5800447"/>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bg-BG" sz="1200" i="1" dirty="0" smtClean="0">
                <a:solidFill>
                  <a:srgbClr val="549E39"/>
                </a:solidFill>
              </a:rPr>
              <a:t>за</a:t>
            </a:r>
            <a:r>
              <a:rPr lang="en-US" sz="1200" i="1" dirty="0" smtClean="0">
                <a:solidFill>
                  <a:srgbClr val="549E39"/>
                </a:solidFill>
              </a:rPr>
              <a:t> </a:t>
            </a:r>
            <a:r>
              <a:rPr lang="bg-BG" sz="1200" i="1" dirty="0" smtClean="0">
                <a:solidFill>
                  <a:srgbClr val="549E39"/>
                </a:solidFill>
              </a:rPr>
              <a:t>предоставяне</a:t>
            </a:r>
            <a:r>
              <a:rPr lang="en-US" sz="1200" i="1" dirty="0" smtClean="0">
                <a:solidFill>
                  <a:srgbClr val="549E39"/>
                </a:solidFill>
              </a:rPr>
              <a:t> </a:t>
            </a:r>
            <a:r>
              <a:rPr lang="bg-BG" sz="1200" i="1" dirty="0" smtClean="0">
                <a:solidFill>
                  <a:srgbClr val="549E39"/>
                </a:solidFill>
              </a:rPr>
              <a:t>на</a:t>
            </a:r>
            <a:r>
              <a:rPr lang="en-US" sz="1200" i="1" dirty="0" smtClean="0">
                <a:solidFill>
                  <a:srgbClr val="549E39"/>
                </a:solidFill>
              </a:rPr>
              <a:t> </a:t>
            </a:r>
            <a:r>
              <a:rPr lang="bg-BG" sz="1200" i="1" dirty="0" smtClean="0">
                <a:solidFill>
                  <a:srgbClr val="549E39"/>
                </a:solidFill>
              </a:rPr>
              <a:t>безвъзмездна</a:t>
            </a:r>
            <a:r>
              <a:rPr lang="en-US" sz="1200" i="1" dirty="0" smtClean="0">
                <a:solidFill>
                  <a:srgbClr val="549E39"/>
                </a:solidFill>
              </a:rPr>
              <a:t> </a:t>
            </a:r>
            <a:r>
              <a:rPr lang="bg-BG" sz="1200" i="1" dirty="0" smtClean="0">
                <a:solidFill>
                  <a:srgbClr val="549E39"/>
                </a:solidFill>
              </a:rPr>
              <a:t>финансова</a:t>
            </a:r>
            <a:r>
              <a:rPr lang="en-US" sz="1200" i="1" dirty="0" smtClean="0">
                <a:solidFill>
                  <a:srgbClr val="549E39"/>
                </a:solidFill>
              </a:rPr>
              <a:t> </a:t>
            </a:r>
            <a:r>
              <a:rPr lang="bg-BG" sz="1200" i="1" dirty="0" smtClean="0">
                <a:solidFill>
                  <a:srgbClr val="549E39"/>
                </a:solidFill>
              </a:rPr>
              <a:t>помощ</a:t>
            </a:r>
            <a:r>
              <a:rPr lang="en-US" sz="1200" i="1" dirty="0" smtClean="0">
                <a:solidFill>
                  <a:srgbClr val="549E39"/>
                </a:solidFill>
              </a:rPr>
              <a:t> </a:t>
            </a:r>
            <a:r>
              <a:rPr lang="bg-BG" sz="1200" i="1" dirty="0"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3"/>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grpSp>
        <p:nvGrpSpPr>
          <p:cNvPr id="10" name="Group 9"/>
          <p:cNvGrpSpPr/>
          <p:nvPr/>
        </p:nvGrpSpPr>
        <p:grpSpPr>
          <a:xfrm>
            <a:off x="946009" y="421146"/>
            <a:ext cx="9901036" cy="1107403"/>
            <a:chOff x="925689" y="903594"/>
            <a:chExt cx="9901036" cy="872501"/>
          </a:xfrm>
        </p:grpSpPr>
        <p:pic>
          <p:nvPicPr>
            <p:cNvPr id="2" name="Picture 1"/>
            <p:cNvPicPr>
              <a:picLocks noChangeAspect="1"/>
            </p:cNvPicPr>
            <p:nvPr/>
          </p:nvPicPr>
          <p:blipFill>
            <a:blip r:embed="rId4"/>
            <a:stretch>
              <a:fillRect/>
            </a:stretch>
          </p:blipFill>
          <p:spPr>
            <a:xfrm>
              <a:off x="925689" y="904789"/>
              <a:ext cx="2074486" cy="828527"/>
            </a:xfrm>
            <a:prstGeom prst="rect">
              <a:avLst/>
            </a:prstGeom>
          </p:spPr>
        </p:pic>
        <p:pic>
          <p:nvPicPr>
            <p:cNvPr id="5" name="Picture 4"/>
            <p:cNvPicPr>
              <a:picLocks noChangeAspect="1"/>
            </p:cNvPicPr>
            <p:nvPr/>
          </p:nvPicPr>
          <p:blipFill>
            <a:blip r:embed="rId5"/>
            <a:stretch>
              <a:fillRect/>
            </a:stretch>
          </p:blipFill>
          <p:spPr>
            <a:xfrm>
              <a:off x="9121422" y="948095"/>
              <a:ext cx="1705303" cy="828000"/>
            </a:xfrm>
            <a:prstGeom prst="rect">
              <a:avLst/>
            </a:prstGeom>
          </p:spPr>
        </p:pic>
        <p:pic>
          <p:nvPicPr>
            <p:cNvPr id="7" name="Picture 6"/>
            <p:cNvPicPr>
              <a:picLocks noChangeAspect="1"/>
            </p:cNvPicPr>
            <p:nvPr/>
          </p:nvPicPr>
          <p:blipFill>
            <a:blip r:embed="rId6"/>
            <a:stretch>
              <a:fillRect/>
            </a:stretch>
          </p:blipFill>
          <p:spPr>
            <a:xfrm>
              <a:off x="5386470" y="903594"/>
              <a:ext cx="1323114" cy="828000"/>
            </a:xfrm>
            <a:prstGeom prst="rect">
              <a:avLst/>
            </a:prstGeom>
          </p:spPr>
        </p:pic>
      </p:grpSp>
      <p:sp>
        <p:nvSpPr>
          <p:cNvPr id="9" name="Rectangle 8"/>
          <p:cNvSpPr/>
          <p:nvPr/>
        </p:nvSpPr>
        <p:spPr>
          <a:xfrm>
            <a:off x="466449" y="2887630"/>
            <a:ext cx="11127713" cy="2408352"/>
          </a:xfrm>
          <a:prstGeom prst="rect">
            <a:avLst/>
          </a:prstGeom>
        </p:spPr>
        <p:txBody>
          <a:bodyPr wrap="square">
            <a:spAutoFit/>
          </a:bodyPr>
          <a:lstStyle/>
          <a:p>
            <a:pPr marL="914400" indent="-457200" algn="just">
              <a:lnSpc>
                <a:spcPct val="115000"/>
              </a:lnSpc>
              <a:spcBef>
                <a:spcPts val="500"/>
              </a:spcBef>
              <a:buFont typeface="Arial" panose="020B0604020202020204" pitchFamily="34" charset="0"/>
              <a:buChar char="•"/>
            </a:pPr>
            <a:r>
              <a:rPr lang="bg-BG" sz="2400" dirty="0">
                <a:solidFill>
                  <a:srgbClr val="000000"/>
                </a:solidFill>
                <a:ea typeface="Times New Roman" panose="02020603050405020304" pitchFamily="18" charset="0"/>
                <a:cs typeface="Times New Roman" panose="02020603050405020304" pitchFamily="18" charset="0"/>
              </a:rPr>
              <a:t>П</a:t>
            </a:r>
            <a:r>
              <a:rPr lang="bg-BG" sz="2400" dirty="0" smtClean="0">
                <a:solidFill>
                  <a:srgbClr val="000000"/>
                </a:solidFill>
                <a:ea typeface="Times New Roman" panose="02020603050405020304" pitchFamily="18" charset="0"/>
                <a:cs typeface="Times New Roman" panose="02020603050405020304" pitchFamily="18" charset="0"/>
              </a:rPr>
              <a:t>редпазва </a:t>
            </a:r>
            <a:r>
              <a:rPr lang="bg-BG" sz="2400" dirty="0">
                <a:solidFill>
                  <a:srgbClr val="000000"/>
                </a:solidFill>
                <a:ea typeface="Times New Roman" panose="02020603050405020304" pitchFamily="18" charset="0"/>
                <a:cs typeface="Times New Roman" panose="02020603050405020304" pitchFamily="18" charset="0"/>
              </a:rPr>
              <a:t>частния документ от подправка на </a:t>
            </a:r>
            <a:r>
              <a:rPr lang="bg-BG" sz="2400" dirty="0" smtClean="0">
                <a:solidFill>
                  <a:srgbClr val="000000"/>
                </a:solidFill>
                <a:ea typeface="Times New Roman" panose="02020603050405020304" pitchFamily="18" charset="0"/>
                <a:cs typeface="Times New Roman" panose="02020603050405020304" pitchFamily="18" charset="0"/>
              </a:rPr>
              <a:t>съдържанието;</a:t>
            </a:r>
          </a:p>
          <a:p>
            <a:pPr marL="914400" indent="-457200" algn="just">
              <a:lnSpc>
                <a:spcPct val="115000"/>
              </a:lnSpc>
              <a:spcBef>
                <a:spcPts val="500"/>
              </a:spcBef>
              <a:buFont typeface="Arial" panose="020B0604020202020204" pitchFamily="34" charset="0"/>
              <a:buChar char="•"/>
            </a:pPr>
            <a:r>
              <a:rPr lang="bg-BG" sz="2400" dirty="0" smtClean="0">
                <a:solidFill>
                  <a:srgbClr val="000000"/>
                </a:solidFill>
                <a:ea typeface="Times New Roman" panose="02020603050405020304" pitchFamily="18" charset="0"/>
                <a:cs typeface="Times New Roman" panose="02020603050405020304" pitchFamily="18" charset="0"/>
              </a:rPr>
              <a:t>Удостоверява се съдържанието на документа и подписа;</a:t>
            </a:r>
          </a:p>
          <a:p>
            <a:pPr marL="914400" indent="-457200" algn="just">
              <a:lnSpc>
                <a:spcPct val="115000"/>
              </a:lnSpc>
              <a:spcBef>
                <a:spcPts val="500"/>
              </a:spcBef>
              <a:buFont typeface="Arial" panose="020B0604020202020204" pitchFamily="34" charset="0"/>
              <a:buChar char="•"/>
            </a:pPr>
            <a:r>
              <a:rPr lang="bg-BG" sz="2400" dirty="0" smtClean="0">
                <a:solidFill>
                  <a:srgbClr val="000000"/>
                </a:solidFill>
                <a:ea typeface="Times New Roman" panose="02020603050405020304" pitchFamily="18" charset="0"/>
                <a:cs typeface="Times New Roman" panose="02020603050405020304" pitchFamily="18" charset="0"/>
              </a:rPr>
              <a:t> Устна молба, и се представят толкова неподписани документа колкото желае лицето + един за нотариуса/кметския наместник;</a:t>
            </a:r>
          </a:p>
          <a:p>
            <a:pPr marL="914400" indent="-457200" algn="just">
              <a:lnSpc>
                <a:spcPct val="115000"/>
              </a:lnSpc>
              <a:spcBef>
                <a:spcPts val="500"/>
              </a:spcBef>
              <a:spcAft>
                <a:spcPts val="0"/>
              </a:spcAft>
              <a:buFont typeface="Arial" panose="020B0604020202020204" pitchFamily="34" charset="0"/>
              <a:buChar char="•"/>
            </a:pPr>
            <a:r>
              <a:rPr lang="bg-BG" sz="2400" dirty="0" smtClean="0">
                <a:solidFill>
                  <a:srgbClr val="000000"/>
                </a:solidFill>
                <a:ea typeface="Times New Roman" panose="02020603050405020304" pitchFamily="18" charset="0"/>
                <a:cs typeface="Times New Roman" panose="02020603050405020304" pitchFamily="18" charset="0"/>
              </a:rPr>
              <a:t>дължи се такса.</a:t>
            </a:r>
          </a:p>
        </p:txBody>
      </p:sp>
    </p:spTree>
    <p:extLst>
      <p:ext uri="{BB962C8B-B14F-4D97-AF65-F5344CB8AC3E}">
        <p14:creationId xmlns:p14="http://schemas.microsoft.com/office/powerpoint/2010/main" val="8625398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bg-BG" sz="1200" i="1" dirty="0" smtClean="0">
                <a:solidFill>
                  <a:srgbClr val="549E39"/>
                </a:solidFill>
              </a:rPr>
              <a:t>за</a:t>
            </a:r>
            <a:r>
              <a:rPr lang="en-US" sz="1200" i="1" dirty="0" smtClean="0">
                <a:solidFill>
                  <a:srgbClr val="549E39"/>
                </a:solidFill>
              </a:rPr>
              <a:t> </a:t>
            </a:r>
            <a:r>
              <a:rPr lang="bg-BG" sz="1200" i="1" dirty="0" smtClean="0">
                <a:solidFill>
                  <a:srgbClr val="549E39"/>
                </a:solidFill>
              </a:rPr>
              <a:t>предоставяне</a:t>
            </a:r>
            <a:r>
              <a:rPr lang="en-US" sz="1200" i="1" dirty="0" smtClean="0">
                <a:solidFill>
                  <a:srgbClr val="549E39"/>
                </a:solidFill>
              </a:rPr>
              <a:t> </a:t>
            </a:r>
            <a:r>
              <a:rPr lang="bg-BG" sz="1200" i="1" dirty="0" smtClean="0">
                <a:solidFill>
                  <a:srgbClr val="549E39"/>
                </a:solidFill>
              </a:rPr>
              <a:t>на</a:t>
            </a:r>
            <a:r>
              <a:rPr lang="en-US" sz="1200" i="1" dirty="0" smtClean="0">
                <a:solidFill>
                  <a:srgbClr val="549E39"/>
                </a:solidFill>
              </a:rPr>
              <a:t> </a:t>
            </a:r>
            <a:r>
              <a:rPr lang="bg-BG" sz="1200" i="1" dirty="0" smtClean="0">
                <a:solidFill>
                  <a:srgbClr val="549E39"/>
                </a:solidFill>
              </a:rPr>
              <a:t>безвъзмездна</a:t>
            </a:r>
            <a:r>
              <a:rPr lang="en-US" sz="1200" i="1" dirty="0" smtClean="0">
                <a:solidFill>
                  <a:srgbClr val="549E39"/>
                </a:solidFill>
              </a:rPr>
              <a:t> </a:t>
            </a:r>
            <a:r>
              <a:rPr lang="bg-BG" sz="1200" i="1" dirty="0" smtClean="0">
                <a:solidFill>
                  <a:srgbClr val="549E39"/>
                </a:solidFill>
              </a:rPr>
              <a:t>финансова</a:t>
            </a:r>
            <a:r>
              <a:rPr lang="en-US" sz="1200" i="1" dirty="0" smtClean="0">
                <a:solidFill>
                  <a:srgbClr val="549E39"/>
                </a:solidFill>
              </a:rPr>
              <a:t> </a:t>
            </a:r>
            <a:r>
              <a:rPr lang="bg-BG" sz="1200" i="1" dirty="0" smtClean="0">
                <a:solidFill>
                  <a:srgbClr val="549E39"/>
                </a:solidFill>
              </a:rPr>
              <a:t>помощ</a:t>
            </a:r>
            <a:r>
              <a:rPr lang="en-US" sz="1200" i="1" dirty="0" smtClean="0">
                <a:solidFill>
                  <a:srgbClr val="549E39"/>
                </a:solidFill>
              </a:rPr>
              <a:t> </a:t>
            </a:r>
            <a:r>
              <a:rPr lang="bg-BG" sz="1200" i="1" dirty="0"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3"/>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grpSp>
        <p:nvGrpSpPr>
          <p:cNvPr id="10" name="Group 9"/>
          <p:cNvGrpSpPr/>
          <p:nvPr/>
        </p:nvGrpSpPr>
        <p:grpSpPr>
          <a:xfrm>
            <a:off x="946009" y="448442"/>
            <a:ext cx="9901036" cy="1107403"/>
            <a:chOff x="925689" y="903594"/>
            <a:chExt cx="9901036" cy="872501"/>
          </a:xfrm>
        </p:grpSpPr>
        <p:pic>
          <p:nvPicPr>
            <p:cNvPr id="2" name="Picture 1"/>
            <p:cNvPicPr>
              <a:picLocks noChangeAspect="1"/>
            </p:cNvPicPr>
            <p:nvPr/>
          </p:nvPicPr>
          <p:blipFill>
            <a:blip r:embed="rId4"/>
            <a:stretch>
              <a:fillRect/>
            </a:stretch>
          </p:blipFill>
          <p:spPr>
            <a:xfrm>
              <a:off x="925689" y="904789"/>
              <a:ext cx="2074486" cy="828527"/>
            </a:xfrm>
            <a:prstGeom prst="rect">
              <a:avLst/>
            </a:prstGeom>
          </p:spPr>
        </p:pic>
        <p:pic>
          <p:nvPicPr>
            <p:cNvPr id="5" name="Picture 4"/>
            <p:cNvPicPr>
              <a:picLocks noChangeAspect="1"/>
            </p:cNvPicPr>
            <p:nvPr/>
          </p:nvPicPr>
          <p:blipFill>
            <a:blip r:embed="rId5"/>
            <a:stretch>
              <a:fillRect/>
            </a:stretch>
          </p:blipFill>
          <p:spPr>
            <a:xfrm>
              <a:off x="9121422" y="948095"/>
              <a:ext cx="1705303" cy="828000"/>
            </a:xfrm>
            <a:prstGeom prst="rect">
              <a:avLst/>
            </a:prstGeom>
          </p:spPr>
        </p:pic>
        <p:pic>
          <p:nvPicPr>
            <p:cNvPr id="7" name="Picture 6"/>
            <p:cNvPicPr>
              <a:picLocks noChangeAspect="1"/>
            </p:cNvPicPr>
            <p:nvPr/>
          </p:nvPicPr>
          <p:blipFill>
            <a:blip r:embed="rId6"/>
            <a:stretch>
              <a:fillRect/>
            </a:stretch>
          </p:blipFill>
          <p:spPr>
            <a:xfrm>
              <a:off x="5386470" y="903594"/>
              <a:ext cx="1323114" cy="828000"/>
            </a:xfrm>
            <a:prstGeom prst="rect">
              <a:avLst/>
            </a:prstGeom>
          </p:spPr>
        </p:pic>
      </p:grpSp>
      <p:sp>
        <p:nvSpPr>
          <p:cNvPr id="4" name="Rectangle 3"/>
          <p:cNvSpPr/>
          <p:nvPr/>
        </p:nvSpPr>
        <p:spPr>
          <a:xfrm>
            <a:off x="190063" y="2655618"/>
            <a:ext cx="11715930" cy="548099"/>
          </a:xfrm>
          <a:prstGeom prst="rect">
            <a:avLst/>
          </a:prstGeom>
        </p:spPr>
        <p:txBody>
          <a:bodyPr wrap="square">
            <a:spAutoFit/>
          </a:bodyPr>
          <a:lstStyle/>
          <a:p>
            <a:pPr marL="457200" algn="just">
              <a:lnSpc>
                <a:spcPct val="115000"/>
              </a:lnSpc>
              <a:spcBef>
                <a:spcPts val="500"/>
              </a:spcBef>
              <a:spcAft>
                <a:spcPts val="0"/>
              </a:spcAft>
            </a:pPr>
            <a:endParaRPr lang="bg-BG" sz="2800" dirty="0" smtClean="0">
              <a:solidFill>
                <a:srgbClr val="000000"/>
              </a:solidFill>
              <a:ea typeface="Times New Roman" panose="02020603050405020304" pitchFamily="18" charset="0"/>
              <a:cs typeface="Times New Roman" panose="02020603050405020304"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3983793110"/>
              </p:ext>
            </p:extLst>
          </p:nvPr>
        </p:nvGraphicFramePr>
        <p:xfrm>
          <a:off x="1262954" y="2169997"/>
          <a:ext cx="9550508" cy="3468803"/>
        </p:xfrm>
        <a:graphic>
          <a:graphicData uri="http://schemas.openxmlformats.org/drawingml/2006/table">
            <a:tbl>
              <a:tblPr firstRow="1" firstCol="1" bandRow="1"/>
              <a:tblGrid>
                <a:gridCol w="9550508">
                  <a:extLst>
                    <a:ext uri="{9D8B030D-6E8A-4147-A177-3AD203B41FA5}">
                      <a16:colId xmlns:a16="http://schemas.microsoft.com/office/drawing/2014/main" val="4198771848"/>
                    </a:ext>
                  </a:extLst>
                </a:gridCol>
              </a:tblGrid>
              <a:tr h="362846">
                <a:tc>
                  <a:txBody>
                    <a:bodyPr/>
                    <a:lstStyle/>
                    <a:p>
                      <a:pPr algn="just">
                        <a:spcAft>
                          <a:spcPts val="0"/>
                        </a:spcAft>
                      </a:pPr>
                      <a:r>
                        <a:rPr lang="bg-BG" sz="1000" dirty="0">
                          <a:solidFill>
                            <a:srgbClr val="565656"/>
                          </a:solidFill>
                          <a:effectLst/>
                          <a:latin typeface="Verdana" panose="020B0604030504040204" pitchFamily="34" charset="0"/>
                          <a:ea typeface="Times New Roman" panose="02020603050405020304" pitchFamily="18" charset="0"/>
                          <a:cs typeface="Times New Roman" panose="02020603050405020304" pitchFamily="18" charset="0"/>
                        </a:rPr>
                        <a:t>На . . . . . . . . . . . . . . . . . . . г. Кметски наместник </a:t>
                      </a:r>
                      <a:r>
                        <a:rPr lang="bg-BG" sz="1000" dirty="0" smtClean="0">
                          <a:solidFill>
                            <a:srgbClr val="565656"/>
                          </a:solidFill>
                          <a:effectLst/>
                          <a:latin typeface="Verdana" panose="020B0604030504040204" pitchFamily="34" charset="0"/>
                          <a:ea typeface="Times New Roman" panose="02020603050405020304" pitchFamily="18" charset="0"/>
                          <a:cs typeface="Times New Roman" panose="02020603050405020304" pitchFamily="18" charset="0"/>
                        </a:rPr>
                        <a:t>на</a:t>
                      </a:r>
                      <a:endParaRPr lang="bg-BG"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675" marR="66675" marT="66675" marB="666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26003980"/>
                  </a:ext>
                </a:extLst>
              </a:tr>
              <a:tr h="362846">
                <a:tc>
                  <a:txBody>
                    <a:bodyPr/>
                    <a:lstStyle/>
                    <a:p>
                      <a:pPr algn="just">
                        <a:spcAft>
                          <a:spcPts val="0"/>
                        </a:spcAft>
                      </a:pPr>
                      <a:r>
                        <a:rPr lang="bg-BG" sz="1000">
                          <a:solidFill>
                            <a:srgbClr val="565656"/>
                          </a:solidFill>
                          <a:effectLst/>
                          <a:latin typeface="Verdana" panose="020B0604030504040204" pitchFamily="34" charset="0"/>
                          <a:ea typeface="Times New Roman" panose="02020603050405020304" pitchFamily="18" charset="0"/>
                          <a:cs typeface="Times New Roman" panose="02020603050405020304" pitchFamily="18" charset="0"/>
                        </a:rPr>
                        <a:t>…………………………………………………………………………………. ,</a:t>
                      </a:r>
                      <a:endParaRPr lang="bg-BG"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675" marR="66675" marT="66675" marB="666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9318948"/>
                  </a:ext>
                </a:extLst>
              </a:tr>
              <a:tr h="391873">
                <a:tc>
                  <a:txBody>
                    <a:bodyPr/>
                    <a:lstStyle/>
                    <a:p>
                      <a:pPr algn="just">
                        <a:lnSpc>
                          <a:spcPct val="115000"/>
                        </a:lnSpc>
                        <a:spcBef>
                          <a:spcPts val="500"/>
                        </a:spcBef>
                        <a:spcAft>
                          <a:spcPts val="0"/>
                        </a:spcAft>
                      </a:pPr>
                      <a:r>
                        <a:rPr lang="bg-BG" sz="1000">
                          <a:solidFill>
                            <a:srgbClr val="565656"/>
                          </a:solidFill>
                          <a:effectLst/>
                          <a:latin typeface="Verdana" panose="020B0604030504040204" pitchFamily="34" charset="0"/>
                          <a:ea typeface="Times New Roman" panose="02020603050405020304" pitchFamily="18" charset="0"/>
                          <a:cs typeface="Times New Roman" panose="02020603050405020304" pitchFamily="18" charset="0"/>
                        </a:rPr>
                        <a:t>Община……………….., удостоверявам</a:t>
                      </a:r>
                      <a:endParaRPr lang="bg-BG"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6675" marR="66675" marT="66675" marB="666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99740587"/>
                  </a:ext>
                </a:extLst>
              </a:tr>
              <a:tr h="391873">
                <a:tc>
                  <a:txBody>
                    <a:bodyPr/>
                    <a:lstStyle/>
                    <a:p>
                      <a:pPr algn="just">
                        <a:lnSpc>
                          <a:spcPct val="115000"/>
                        </a:lnSpc>
                        <a:spcBef>
                          <a:spcPts val="500"/>
                        </a:spcBef>
                        <a:spcAft>
                          <a:spcPts val="0"/>
                        </a:spcAft>
                      </a:pPr>
                      <a:r>
                        <a:rPr lang="bg-BG" sz="1000">
                          <a:solidFill>
                            <a:srgbClr val="565656"/>
                          </a:solidFill>
                          <a:effectLst/>
                          <a:latin typeface="Verdana" panose="020B0604030504040204" pitchFamily="34" charset="0"/>
                          <a:ea typeface="Times New Roman" panose="02020603050405020304" pitchFamily="18" charset="0"/>
                          <a:cs typeface="Times New Roman" panose="02020603050405020304" pitchFamily="18" charset="0"/>
                        </a:rPr>
                        <a:t>съдържанието на този документ, представен ми от . . . . . . . .</a:t>
                      </a:r>
                      <a:endParaRPr lang="bg-BG"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6675" marR="66675" marT="66675" marB="666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74467273"/>
                  </a:ext>
                </a:extLst>
              </a:tr>
              <a:tr h="391873">
                <a:tc>
                  <a:txBody>
                    <a:bodyPr/>
                    <a:lstStyle/>
                    <a:p>
                      <a:pPr algn="just">
                        <a:lnSpc>
                          <a:spcPct val="115000"/>
                        </a:lnSpc>
                        <a:spcBef>
                          <a:spcPts val="500"/>
                        </a:spcBef>
                        <a:spcAft>
                          <a:spcPts val="0"/>
                        </a:spcAft>
                      </a:pPr>
                      <a:r>
                        <a:rPr lang="bg-BG" sz="1000">
                          <a:solidFill>
                            <a:srgbClr val="565656"/>
                          </a:solidFill>
                          <a:effectLst/>
                          <a:latin typeface="Verdana" panose="020B0604030504040204" pitchFamily="34" charset="0"/>
                          <a:ea typeface="Times New Roman" panose="02020603050405020304" pitchFamily="18" charset="0"/>
                          <a:cs typeface="Times New Roman" panose="02020603050405020304" pitchFamily="18" charset="0"/>
                        </a:rPr>
                        <a:t>. . . . . . . . . . . . . . . . . . . . . . . . . . . . . . . .,</a:t>
                      </a:r>
                      <a:endParaRPr lang="bg-BG"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6675" marR="66675" marT="66675" marB="666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1269207"/>
                  </a:ext>
                </a:extLst>
              </a:tr>
              <a:tr h="391873">
                <a:tc>
                  <a:txBody>
                    <a:bodyPr/>
                    <a:lstStyle/>
                    <a:p>
                      <a:pPr algn="just">
                        <a:lnSpc>
                          <a:spcPct val="115000"/>
                        </a:lnSpc>
                        <a:spcBef>
                          <a:spcPts val="500"/>
                        </a:spcBef>
                        <a:spcAft>
                          <a:spcPts val="0"/>
                        </a:spcAft>
                      </a:pPr>
                      <a:r>
                        <a:rPr lang="bg-BG" sz="1000">
                          <a:solidFill>
                            <a:srgbClr val="565656"/>
                          </a:solidFill>
                          <a:effectLst/>
                          <a:latin typeface="Verdana" panose="020B0604030504040204" pitchFamily="34" charset="0"/>
                          <a:ea typeface="Times New Roman" panose="02020603050405020304" pitchFamily="18" charset="0"/>
                          <a:cs typeface="Times New Roman" panose="02020603050405020304" pitchFamily="18" charset="0"/>
                        </a:rPr>
                        <a:t>с местожителство гр. (с.) . . . . . . . . . . . . . . . . . . .</a:t>
                      </a:r>
                      <a:endParaRPr lang="bg-BG"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6675" marR="66675" marT="66675" marB="666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99856798"/>
                  </a:ext>
                </a:extLst>
              </a:tr>
              <a:tr h="391873">
                <a:tc>
                  <a:txBody>
                    <a:bodyPr/>
                    <a:lstStyle/>
                    <a:p>
                      <a:pPr algn="just">
                        <a:lnSpc>
                          <a:spcPct val="115000"/>
                        </a:lnSpc>
                        <a:spcBef>
                          <a:spcPts val="500"/>
                        </a:spcBef>
                        <a:spcAft>
                          <a:spcPts val="0"/>
                        </a:spcAft>
                      </a:pPr>
                      <a:r>
                        <a:rPr lang="bg-BG" sz="1000">
                          <a:solidFill>
                            <a:srgbClr val="565656"/>
                          </a:solidFill>
                          <a:effectLst/>
                          <a:latin typeface="Verdana" panose="020B0604030504040204" pitchFamily="34" charset="0"/>
                          <a:ea typeface="Times New Roman" panose="02020603050405020304" pitchFamily="18" charset="0"/>
                          <a:cs typeface="Times New Roman" panose="02020603050405020304" pitchFamily="18" charset="0"/>
                        </a:rPr>
                        <a:t>Рег. № . . . . . . . . . . . . . . . том . . . . . № . . . . . .</a:t>
                      </a:r>
                      <a:endParaRPr lang="bg-BG"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6675" marR="66675" marT="66675" marB="666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48935980"/>
                  </a:ext>
                </a:extLst>
              </a:tr>
              <a:tr h="391873">
                <a:tc>
                  <a:txBody>
                    <a:bodyPr/>
                    <a:lstStyle/>
                    <a:p>
                      <a:pPr algn="just">
                        <a:lnSpc>
                          <a:spcPct val="115000"/>
                        </a:lnSpc>
                        <a:spcBef>
                          <a:spcPts val="500"/>
                        </a:spcBef>
                        <a:spcAft>
                          <a:spcPts val="0"/>
                        </a:spcAft>
                      </a:pPr>
                      <a:r>
                        <a:rPr lang="bg-BG" sz="1000">
                          <a:solidFill>
                            <a:srgbClr val="565656"/>
                          </a:solidFill>
                          <a:effectLst/>
                          <a:latin typeface="Verdana" panose="020B0604030504040204" pitchFamily="34" charset="0"/>
                          <a:ea typeface="Times New Roman" panose="02020603050405020304" pitchFamily="18" charset="0"/>
                          <a:cs typeface="Times New Roman" panose="02020603050405020304" pitchFamily="18" charset="0"/>
                        </a:rPr>
                        <a:t>Събрана такса: . . . . . . . . . . лв.</a:t>
                      </a:r>
                      <a:endParaRPr lang="bg-BG"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6675" marR="66675" marT="66675" marB="666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66981714"/>
                  </a:ext>
                </a:extLst>
              </a:tr>
              <a:tr h="391873">
                <a:tc>
                  <a:txBody>
                    <a:bodyPr/>
                    <a:lstStyle/>
                    <a:p>
                      <a:pPr algn="just">
                        <a:lnSpc>
                          <a:spcPct val="115000"/>
                        </a:lnSpc>
                        <a:spcBef>
                          <a:spcPts val="500"/>
                        </a:spcBef>
                        <a:spcAft>
                          <a:spcPts val="0"/>
                        </a:spcAft>
                      </a:pPr>
                      <a:r>
                        <a:rPr lang="bg-BG" sz="1000" dirty="0">
                          <a:solidFill>
                            <a:srgbClr val="565656"/>
                          </a:solidFill>
                          <a:effectLst/>
                          <a:latin typeface="Verdana" panose="020B0604030504040204" pitchFamily="34" charset="0"/>
                          <a:ea typeface="Times New Roman" panose="02020603050405020304" pitchFamily="18" charset="0"/>
                          <a:cs typeface="Times New Roman" panose="02020603050405020304" pitchFamily="18" charset="0"/>
                        </a:rPr>
                        <a:t>Подпис:</a:t>
                      </a:r>
                      <a:endParaRPr lang="bg-BG"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6675" marR="66675" marT="66675" marB="666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51497866"/>
                  </a:ext>
                </a:extLst>
              </a:tr>
            </a:tbl>
          </a:graphicData>
        </a:graphic>
      </p:graphicFrame>
      <p:sp>
        <p:nvSpPr>
          <p:cNvPr id="11" name="TextBox 10"/>
          <p:cNvSpPr txBox="1"/>
          <p:nvPr/>
        </p:nvSpPr>
        <p:spPr>
          <a:xfrm>
            <a:off x="1272774" y="1648920"/>
            <a:ext cx="9550507" cy="461665"/>
          </a:xfrm>
          <a:prstGeom prst="rect">
            <a:avLst/>
          </a:prstGeom>
          <a:noFill/>
        </p:spPr>
        <p:txBody>
          <a:bodyPr wrap="square" rtlCol="0">
            <a:spAutoFit/>
          </a:bodyPr>
          <a:lstStyle/>
          <a:p>
            <a:r>
              <a:rPr lang="bg-BG" sz="2400" dirty="0" smtClean="0"/>
              <a:t>Поставят се два щемпела – за удостоверяване на подпис и този </a:t>
            </a:r>
            <a:endParaRPr lang="bg-BG" sz="2400" dirty="0"/>
          </a:p>
        </p:txBody>
      </p:sp>
    </p:spTree>
    <p:extLst>
      <p:ext uri="{BB962C8B-B14F-4D97-AF65-F5344CB8AC3E}">
        <p14:creationId xmlns:p14="http://schemas.microsoft.com/office/powerpoint/2010/main" val="4600780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ctr">
              <a:buNone/>
            </a:pPr>
            <a:endParaRPr lang="bg-BG" sz="3200" dirty="0" smtClean="0">
              <a:solidFill>
                <a:schemeClr val="accent1">
                  <a:lumMod val="75000"/>
                </a:schemeClr>
              </a:solidFill>
            </a:endParaRPr>
          </a:p>
          <a:p>
            <a:pPr marL="0" indent="0" algn="ctr">
              <a:buNone/>
            </a:pPr>
            <a:endParaRPr lang="bg-BG" sz="3200" dirty="0">
              <a:solidFill>
                <a:schemeClr val="accent1">
                  <a:lumMod val="75000"/>
                </a:schemeClr>
              </a:solidFill>
            </a:endParaRPr>
          </a:p>
          <a:p>
            <a:pPr marL="0" indent="0" algn="ctr">
              <a:buNone/>
            </a:pPr>
            <a:r>
              <a:rPr lang="bg-BG" sz="3200" dirty="0" smtClean="0">
                <a:solidFill>
                  <a:schemeClr val="bg2">
                    <a:lumMod val="10000"/>
                  </a:schemeClr>
                </a:solidFill>
              </a:rPr>
              <a:t>БЛАГОДАРЯ ЗА ВНИМАНИЕТО!</a:t>
            </a:r>
            <a:endParaRPr lang="en-US" sz="3200" dirty="0" smtClean="0">
              <a:solidFill>
                <a:schemeClr val="bg2">
                  <a:lumMod val="10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bg-BG" sz="1200" i="1" dirty="0"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35406145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45720" indent="0" algn="ctr">
              <a:buNone/>
            </a:pPr>
            <a:r>
              <a:rPr lang="bg-BG" sz="2800" b="1" dirty="0">
                <a:solidFill>
                  <a:schemeClr val="bg2">
                    <a:lumMod val="10000"/>
                  </a:schemeClr>
                </a:solidFill>
              </a:rPr>
              <a:t>Тема </a:t>
            </a:r>
            <a:r>
              <a:rPr lang="en-US" sz="2800" b="1" dirty="0">
                <a:solidFill>
                  <a:schemeClr val="bg2">
                    <a:lumMod val="10000"/>
                  </a:schemeClr>
                </a:solidFill>
              </a:rPr>
              <a:t> 5</a:t>
            </a:r>
            <a:endParaRPr lang="bg-BG" sz="2800" b="1" dirty="0" smtClean="0">
              <a:solidFill>
                <a:schemeClr val="bg2">
                  <a:lumMod val="10000"/>
                </a:schemeClr>
              </a:solidFill>
            </a:endParaRPr>
          </a:p>
          <a:p>
            <a:pPr marL="45720" indent="0" algn="ctr">
              <a:buNone/>
            </a:pPr>
            <a:endParaRPr lang="bg-BG" sz="2800" dirty="0">
              <a:solidFill>
                <a:schemeClr val="bg2">
                  <a:lumMod val="10000"/>
                </a:schemeClr>
              </a:solidFill>
            </a:endParaRPr>
          </a:p>
          <a:p>
            <a:pPr marL="45720" indent="0" algn="ctr">
              <a:buNone/>
            </a:pPr>
            <a:r>
              <a:rPr lang="bg-BG" sz="2800" b="1" dirty="0" smtClean="0">
                <a:solidFill>
                  <a:schemeClr val="bg2">
                    <a:lumMod val="10000"/>
                  </a:schemeClr>
                </a:solidFill>
              </a:rPr>
              <a:t>Административни</a:t>
            </a:r>
            <a:r>
              <a:rPr lang="ru-RU" sz="2800" b="1" dirty="0" smtClean="0">
                <a:solidFill>
                  <a:schemeClr val="bg2">
                    <a:lumMod val="10000"/>
                  </a:schemeClr>
                </a:solidFill>
              </a:rPr>
              <a:t> </a:t>
            </a:r>
            <a:r>
              <a:rPr lang="ru-RU" sz="2800" b="1" dirty="0">
                <a:solidFill>
                  <a:schemeClr val="bg2">
                    <a:lumMod val="10000"/>
                  </a:schemeClr>
                </a:solidFill>
              </a:rPr>
              <a:t>услуги по Закона за </a:t>
            </a:r>
            <a:r>
              <a:rPr lang="bg-BG" sz="2800" b="1" dirty="0" smtClean="0">
                <a:solidFill>
                  <a:schemeClr val="bg2">
                    <a:lumMod val="10000"/>
                  </a:schemeClr>
                </a:solidFill>
              </a:rPr>
              <a:t>нотариусите</a:t>
            </a:r>
            <a:r>
              <a:rPr lang="ru-RU" sz="2800" b="1" dirty="0" smtClean="0">
                <a:solidFill>
                  <a:schemeClr val="bg2">
                    <a:lumMod val="10000"/>
                  </a:schemeClr>
                </a:solidFill>
              </a:rPr>
              <a:t> </a:t>
            </a:r>
            <a:r>
              <a:rPr lang="ru-RU" sz="2800" b="1" dirty="0">
                <a:solidFill>
                  <a:schemeClr val="bg2">
                    <a:lumMod val="10000"/>
                  </a:schemeClr>
                </a:solidFill>
              </a:rPr>
              <a:t>и </a:t>
            </a:r>
            <a:r>
              <a:rPr lang="bg-BG" sz="2800" b="1" dirty="0" smtClean="0">
                <a:solidFill>
                  <a:schemeClr val="bg2">
                    <a:lumMod val="10000"/>
                  </a:schemeClr>
                </a:solidFill>
              </a:rPr>
              <a:t>нотариалната</a:t>
            </a:r>
            <a:r>
              <a:rPr lang="ru-RU" sz="2800" b="1" dirty="0" smtClean="0">
                <a:solidFill>
                  <a:schemeClr val="bg2">
                    <a:lumMod val="10000"/>
                  </a:schemeClr>
                </a:solidFill>
              </a:rPr>
              <a:t> </a:t>
            </a:r>
            <a:r>
              <a:rPr lang="bg-BG" sz="2800" b="1" dirty="0" smtClean="0">
                <a:solidFill>
                  <a:schemeClr val="bg2">
                    <a:lumMod val="10000"/>
                  </a:schemeClr>
                </a:solidFill>
              </a:rPr>
              <a:t>дейност</a:t>
            </a:r>
            <a:endParaRPr lang="bg-BG" sz="3200" dirty="0" smtClean="0">
              <a:solidFill>
                <a:schemeClr val="accent1">
                  <a:lumMod val="75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bg-BG" sz="1200" i="1" dirty="0" smtClean="0">
                <a:solidFill>
                  <a:srgbClr val="549E39"/>
                </a:solidFill>
              </a:rPr>
              <a:t>за</a:t>
            </a:r>
            <a:r>
              <a:rPr lang="en-US" sz="1200" i="1" dirty="0" smtClean="0">
                <a:solidFill>
                  <a:srgbClr val="549E39"/>
                </a:solidFill>
              </a:rPr>
              <a:t> </a:t>
            </a:r>
            <a:r>
              <a:rPr lang="bg-BG" sz="1200" i="1" dirty="0" smtClean="0">
                <a:solidFill>
                  <a:srgbClr val="549E39"/>
                </a:solidFill>
              </a:rPr>
              <a:t>предоставяне</a:t>
            </a:r>
            <a:r>
              <a:rPr lang="en-US" sz="1200" i="1" dirty="0" smtClean="0">
                <a:solidFill>
                  <a:srgbClr val="549E39"/>
                </a:solidFill>
              </a:rPr>
              <a:t> </a:t>
            </a:r>
            <a:r>
              <a:rPr lang="bg-BG" sz="1200" i="1" dirty="0" smtClean="0">
                <a:solidFill>
                  <a:srgbClr val="549E39"/>
                </a:solidFill>
              </a:rPr>
              <a:t>на</a:t>
            </a:r>
            <a:r>
              <a:rPr lang="en-US" sz="1200" i="1" dirty="0" smtClean="0">
                <a:solidFill>
                  <a:srgbClr val="549E39"/>
                </a:solidFill>
              </a:rPr>
              <a:t> </a:t>
            </a:r>
            <a:r>
              <a:rPr lang="bg-BG" sz="1200" i="1" dirty="0" smtClean="0">
                <a:solidFill>
                  <a:srgbClr val="549E39"/>
                </a:solidFill>
              </a:rPr>
              <a:t>безвъзмездна</a:t>
            </a:r>
            <a:r>
              <a:rPr lang="en-US" sz="1200" i="1" dirty="0" smtClean="0">
                <a:solidFill>
                  <a:srgbClr val="549E39"/>
                </a:solidFill>
              </a:rPr>
              <a:t> </a:t>
            </a:r>
            <a:r>
              <a:rPr lang="bg-BG" sz="1200" i="1" dirty="0" smtClean="0">
                <a:solidFill>
                  <a:srgbClr val="549E39"/>
                </a:solidFill>
              </a:rPr>
              <a:t>финансова</a:t>
            </a:r>
            <a:r>
              <a:rPr lang="en-US" sz="1200" i="1" dirty="0" smtClean="0">
                <a:solidFill>
                  <a:srgbClr val="549E39"/>
                </a:solidFill>
              </a:rPr>
              <a:t> </a:t>
            </a:r>
            <a:r>
              <a:rPr lang="bg-BG" sz="1200" i="1" dirty="0" smtClean="0">
                <a:solidFill>
                  <a:srgbClr val="549E39"/>
                </a:solidFill>
              </a:rPr>
              <a:t>помощ</a:t>
            </a:r>
            <a:r>
              <a:rPr lang="en-US" sz="1200" i="1" dirty="0" smtClean="0">
                <a:solidFill>
                  <a:srgbClr val="549E39"/>
                </a:solidFill>
              </a:rPr>
              <a:t> </a:t>
            </a:r>
            <a:r>
              <a:rPr lang="bg-BG" sz="1200" i="1" dirty="0"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10363331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441654"/>
            <a:ext cx="10515600" cy="5593069"/>
          </a:xfrm>
        </p:spPr>
        <p:txBody>
          <a:bodyPr>
            <a:normAutofit/>
          </a:bodyPr>
          <a:lstStyle/>
          <a:p>
            <a:pPr marL="0" indent="0">
              <a:buNone/>
            </a:pPr>
            <a:endParaRPr lang="bg-BG" dirty="0"/>
          </a:p>
          <a:p>
            <a:pPr marL="0" indent="0" algn="ctr">
              <a:buNone/>
            </a:pPr>
            <a:endParaRPr lang="bg-BG" dirty="0" smtClean="0"/>
          </a:p>
          <a:p>
            <a:pPr marL="0" indent="0" algn="ctr">
              <a:buNone/>
            </a:pPr>
            <a:endParaRPr lang="bg-BG" dirty="0"/>
          </a:p>
          <a:p>
            <a:pPr marL="45720" indent="0" algn="ctr">
              <a:buNone/>
            </a:pPr>
            <a:r>
              <a:rPr lang="bg-BG" sz="2400" b="1" dirty="0" smtClean="0">
                <a:solidFill>
                  <a:schemeClr val="bg2">
                    <a:lumMod val="10000"/>
                  </a:schemeClr>
                </a:solidFill>
              </a:rPr>
              <a:t>Нормативна </a:t>
            </a:r>
            <a:r>
              <a:rPr lang="bg-BG" sz="2400" b="1" dirty="0">
                <a:solidFill>
                  <a:schemeClr val="bg2">
                    <a:lumMod val="10000"/>
                  </a:schemeClr>
                </a:solidFill>
              </a:rPr>
              <a:t>уредба:</a:t>
            </a:r>
            <a:r>
              <a:rPr lang="bg-BG" sz="2400" dirty="0">
                <a:solidFill>
                  <a:schemeClr val="bg2">
                    <a:lumMod val="10000"/>
                  </a:schemeClr>
                </a:solidFill>
              </a:rPr>
              <a:t> </a:t>
            </a:r>
            <a:endParaRPr lang="bg-BG" sz="2400" dirty="0" smtClean="0">
              <a:solidFill>
                <a:schemeClr val="bg2">
                  <a:lumMod val="10000"/>
                </a:schemeClr>
              </a:solidFill>
            </a:endParaRPr>
          </a:p>
          <a:p>
            <a:pPr marL="45720" indent="0">
              <a:buNone/>
            </a:pPr>
            <a:r>
              <a:rPr lang="ru-RU" i="1" dirty="0">
                <a:solidFill>
                  <a:schemeClr val="bg2">
                    <a:lumMod val="10000"/>
                  </a:schemeClr>
                </a:solidFill>
              </a:rPr>
              <a:t>Граждански </a:t>
            </a:r>
            <a:r>
              <a:rPr lang="bg-BG" i="1" dirty="0" smtClean="0">
                <a:solidFill>
                  <a:schemeClr val="bg2">
                    <a:lumMod val="10000"/>
                  </a:schemeClr>
                </a:solidFill>
              </a:rPr>
              <a:t>процесуален</a:t>
            </a:r>
            <a:r>
              <a:rPr lang="ru-RU" i="1" dirty="0" smtClean="0">
                <a:solidFill>
                  <a:schemeClr val="bg2">
                    <a:lumMod val="10000"/>
                  </a:schemeClr>
                </a:solidFill>
              </a:rPr>
              <a:t> </a:t>
            </a:r>
            <a:r>
              <a:rPr lang="ru-RU" i="1" dirty="0">
                <a:solidFill>
                  <a:schemeClr val="bg2">
                    <a:lumMod val="10000"/>
                  </a:schemeClr>
                </a:solidFill>
              </a:rPr>
              <a:t>кодекс - Глава </a:t>
            </a:r>
            <a:r>
              <a:rPr lang="bg-BG" i="1" dirty="0" smtClean="0">
                <a:solidFill>
                  <a:schemeClr val="bg2">
                    <a:lumMod val="10000"/>
                  </a:schemeClr>
                </a:solidFill>
              </a:rPr>
              <a:t>петдесет</a:t>
            </a:r>
            <a:r>
              <a:rPr lang="ru-RU" i="1" dirty="0" smtClean="0">
                <a:solidFill>
                  <a:schemeClr val="bg2">
                    <a:lumMod val="10000"/>
                  </a:schemeClr>
                </a:solidFill>
              </a:rPr>
              <a:t> </a:t>
            </a:r>
            <a:r>
              <a:rPr lang="ru-RU" i="1" dirty="0">
                <a:solidFill>
                  <a:schemeClr val="bg2">
                    <a:lumMod val="10000"/>
                  </a:schemeClr>
                </a:solidFill>
              </a:rPr>
              <a:t>и </a:t>
            </a:r>
            <a:r>
              <a:rPr lang="bg-BG" i="1" dirty="0" smtClean="0">
                <a:solidFill>
                  <a:schemeClr val="bg2">
                    <a:lumMod val="10000"/>
                  </a:schemeClr>
                </a:solidFill>
              </a:rPr>
              <a:t>четвърта</a:t>
            </a:r>
            <a:r>
              <a:rPr lang="ru-RU" i="1" dirty="0" smtClean="0">
                <a:solidFill>
                  <a:schemeClr val="bg2">
                    <a:lumMod val="10000"/>
                  </a:schemeClr>
                </a:solidFill>
              </a:rPr>
              <a:t> „</a:t>
            </a:r>
            <a:r>
              <a:rPr lang="bg-BG" i="1" dirty="0" smtClean="0">
                <a:solidFill>
                  <a:schemeClr val="bg2">
                    <a:lumMod val="10000"/>
                  </a:schemeClr>
                </a:solidFill>
              </a:rPr>
              <a:t>Нотариални</a:t>
            </a:r>
            <a:r>
              <a:rPr lang="ru-RU" i="1" dirty="0" smtClean="0">
                <a:solidFill>
                  <a:schemeClr val="bg2">
                    <a:lumMod val="10000"/>
                  </a:schemeClr>
                </a:solidFill>
              </a:rPr>
              <a:t> </a:t>
            </a:r>
            <a:r>
              <a:rPr lang="ru-RU" i="1" dirty="0">
                <a:solidFill>
                  <a:schemeClr val="bg2">
                    <a:lumMod val="10000"/>
                  </a:schemeClr>
                </a:solidFill>
              </a:rPr>
              <a:t>производства“ (чл.569 до чл.594);</a:t>
            </a:r>
          </a:p>
          <a:p>
            <a:pPr marL="45720" indent="0">
              <a:buNone/>
            </a:pPr>
            <a:r>
              <a:rPr lang="ru-RU" i="1" dirty="0">
                <a:solidFill>
                  <a:schemeClr val="bg2">
                    <a:lumMod val="10000"/>
                  </a:schemeClr>
                </a:solidFill>
              </a:rPr>
              <a:t>Закон за </a:t>
            </a:r>
            <a:r>
              <a:rPr lang="bg-BG" i="1" dirty="0" smtClean="0">
                <a:solidFill>
                  <a:schemeClr val="bg2">
                    <a:lumMod val="10000"/>
                  </a:schemeClr>
                </a:solidFill>
              </a:rPr>
              <a:t>нотариусите</a:t>
            </a:r>
            <a:r>
              <a:rPr lang="ru-RU" i="1" dirty="0" smtClean="0">
                <a:solidFill>
                  <a:schemeClr val="bg2">
                    <a:lumMod val="10000"/>
                  </a:schemeClr>
                </a:solidFill>
              </a:rPr>
              <a:t> </a:t>
            </a:r>
            <a:r>
              <a:rPr lang="ru-RU" i="1" dirty="0">
                <a:solidFill>
                  <a:schemeClr val="bg2">
                    <a:lumMod val="10000"/>
                  </a:schemeClr>
                </a:solidFill>
              </a:rPr>
              <a:t>и </a:t>
            </a:r>
            <a:r>
              <a:rPr lang="bg-BG" i="1" dirty="0" smtClean="0">
                <a:solidFill>
                  <a:schemeClr val="bg2">
                    <a:lumMod val="10000"/>
                  </a:schemeClr>
                </a:solidFill>
              </a:rPr>
              <a:t>нотариалната</a:t>
            </a:r>
            <a:r>
              <a:rPr lang="ru-RU" i="1" dirty="0" smtClean="0">
                <a:solidFill>
                  <a:schemeClr val="bg2">
                    <a:lumMod val="10000"/>
                  </a:schemeClr>
                </a:solidFill>
              </a:rPr>
              <a:t> </a:t>
            </a:r>
            <a:r>
              <a:rPr lang="bg-BG" i="1" dirty="0" smtClean="0">
                <a:solidFill>
                  <a:schemeClr val="bg2">
                    <a:lumMod val="10000"/>
                  </a:schemeClr>
                </a:solidFill>
              </a:rPr>
              <a:t>дейност</a:t>
            </a:r>
            <a:r>
              <a:rPr lang="ru-RU" i="1" dirty="0" smtClean="0">
                <a:solidFill>
                  <a:schemeClr val="bg2">
                    <a:lumMod val="10000"/>
                  </a:schemeClr>
                </a:solidFill>
              </a:rPr>
              <a:t>;</a:t>
            </a:r>
            <a:endParaRPr lang="ru-RU" i="1" dirty="0">
              <a:solidFill>
                <a:schemeClr val="bg2">
                  <a:lumMod val="10000"/>
                </a:schemeClr>
              </a:solidFill>
            </a:endParaRPr>
          </a:p>
          <a:p>
            <a:pPr marL="45720" indent="0">
              <a:buNone/>
            </a:pPr>
            <a:r>
              <a:rPr lang="bg-BG" i="1" dirty="0" smtClean="0">
                <a:solidFill>
                  <a:schemeClr val="bg2">
                    <a:lumMod val="10000"/>
                  </a:schemeClr>
                </a:solidFill>
              </a:rPr>
              <a:t>Наредба</a:t>
            </a:r>
            <a:r>
              <a:rPr lang="ru-RU" i="1" dirty="0" smtClean="0">
                <a:solidFill>
                  <a:schemeClr val="bg2">
                    <a:lumMod val="10000"/>
                  </a:schemeClr>
                </a:solidFill>
              </a:rPr>
              <a:t> </a:t>
            </a:r>
            <a:r>
              <a:rPr lang="ru-RU" i="1" dirty="0">
                <a:solidFill>
                  <a:schemeClr val="bg2">
                    <a:lumMod val="10000"/>
                  </a:schemeClr>
                </a:solidFill>
              </a:rPr>
              <a:t>№ 32 от 29.01.1997 г. за </a:t>
            </a:r>
            <a:r>
              <a:rPr lang="bg-BG" i="1" dirty="0" smtClean="0">
                <a:solidFill>
                  <a:schemeClr val="bg2">
                    <a:lumMod val="10000"/>
                  </a:schemeClr>
                </a:solidFill>
              </a:rPr>
              <a:t>служебните</a:t>
            </a:r>
            <a:r>
              <a:rPr lang="ru-RU" i="1" dirty="0" smtClean="0">
                <a:solidFill>
                  <a:schemeClr val="bg2">
                    <a:lumMod val="10000"/>
                  </a:schemeClr>
                </a:solidFill>
              </a:rPr>
              <a:t> </a:t>
            </a:r>
            <a:r>
              <a:rPr lang="bg-BG" i="1" dirty="0" smtClean="0">
                <a:solidFill>
                  <a:schemeClr val="bg2">
                    <a:lumMod val="10000"/>
                  </a:schemeClr>
                </a:solidFill>
              </a:rPr>
              <a:t>архиви</a:t>
            </a:r>
            <a:r>
              <a:rPr lang="ru-RU" i="1" dirty="0" smtClean="0">
                <a:solidFill>
                  <a:schemeClr val="bg2">
                    <a:lumMod val="10000"/>
                  </a:schemeClr>
                </a:solidFill>
              </a:rPr>
              <a:t> </a:t>
            </a:r>
            <a:r>
              <a:rPr lang="ru-RU" i="1" dirty="0">
                <a:solidFill>
                  <a:schemeClr val="bg2">
                    <a:lumMod val="10000"/>
                  </a:schemeClr>
                </a:solidFill>
              </a:rPr>
              <a:t>на </a:t>
            </a:r>
            <a:r>
              <a:rPr lang="bg-BG" i="1" dirty="0" smtClean="0">
                <a:solidFill>
                  <a:schemeClr val="bg2">
                    <a:lumMod val="10000"/>
                  </a:schemeClr>
                </a:solidFill>
              </a:rPr>
              <a:t>нотариусите</a:t>
            </a:r>
            <a:r>
              <a:rPr lang="ru-RU" i="1" dirty="0" smtClean="0">
                <a:solidFill>
                  <a:schemeClr val="bg2">
                    <a:lumMod val="10000"/>
                  </a:schemeClr>
                </a:solidFill>
              </a:rPr>
              <a:t> </a:t>
            </a:r>
            <a:r>
              <a:rPr lang="ru-RU" i="1" dirty="0">
                <a:solidFill>
                  <a:schemeClr val="bg2">
                    <a:lumMod val="10000"/>
                  </a:schemeClr>
                </a:solidFill>
              </a:rPr>
              <a:t>и </a:t>
            </a:r>
            <a:r>
              <a:rPr lang="bg-BG" i="1" dirty="0" smtClean="0">
                <a:solidFill>
                  <a:schemeClr val="bg2">
                    <a:lumMod val="10000"/>
                  </a:schemeClr>
                </a:solidFill>
              </a:rPr>
              <a:t>нотариалните</a:t>
            </a:r>
            <a:r>
              <a:rPr lang="ru-RU" i="1" dirty="0" smtClean="0">
                <a:solidFill>
                  <a:schemeClr val="bg2">
                    <a:lumMod val="10000"/>
                  </a:schemeClr>
                </a:solidFill>
              </a:rPr>
              <a:t> </a:t>
            </a:r>
            <a:r>
              <a:rPr lang="bg-BG" i="1" dirty="0" smtClean="0">
                <a:solidFill>
                  <a:schemeClr val="bg2">
                    <a:lumMod val="10000"/>
                  </a:schemeClr>
                </a:solidFill>
              </a:rPr>
              <a:t>кантори</a:t>
            </a:r>
            <a:r>
              <a:rPr lang="ru-RU" i="1" dirty="0" smtClean="0">
                <a:solidFill>
                  <a:schemeClr val="bg2">
                    <a:lumMod val="10000"/>
                  </a:schemeClr>
                </a:solidFill>
              </a:rPr>
              <a:t>;</a:t>
            </a:r>
            <a:endParaRPr lang="ru-RU" i="1" dirty="0">
              <a:solidFill>
                <a:schemeClr val="bg2">
                  <a:lumMod val="10000"/>
                </a:schemeClr>
              </a:solidFill>
            </a:endParaRPr>
          </a:p>
          <a:p>
            <a:pPr marL="45720" indent="0">
              <a:buNone/>
            </a:pPr>
            <a:r>
              <a:rPr lang="ru-RU" i="1" dirty="0">
                <a:solidFill>
                  <a:schemeClr val="bg2">
                    <a:lumMod val="10000"/>
                  </a:schemeClr>
                </a:solidFill>
              </a:rPr>
              <a:t>„Инструкция за </a:t>
            </a:r>
            <a:r>
              <a:rPr lang="bg-BG" i="1" dirty="0" smtClean="0">
                <a:solidFill>
                  <a:schemeClr val="bg2">
                    <a:lumMod val="10000"/>
                  </a:schemeClr>
                </a:solidFill>
              </a:rPr>
              <a:t>експлоатация</a:t>
            </a:r>
            <a:r>
              <a:rPr lang="ru-RU" i="1" dirty="0" smtClean="0">
                <a:solidFill>
                  <a:schemeClr val="bg2">
                    <a:lumMod val="10000"/>
                  </a:schemeClr>
                </a:solidFill>
              </a:rPr>
              <a:t>“ </a:t>
            </a:r>
            <a:r>
              <a:rPr lang="ru-RU" i="1" dirty="0">
                <a:solidFill>
                  <a:schemeClr val="bg2">
                    <a:lumMod val="10000"/>
                  </a:schemeClr>
                </a:solidFill>
              </a:rPr>
              <a:t>на </a:t>
            </a:r>
            <a:r>
              <a:rPr lang="bg-BG" i="1" dirty="0" smtClean="0">
                <a:solidFill>
                  <a:schemeClr val="bg2">
                    <a:lumMod val="10000"/>
                  </a:schemeClr>
                </a:solidFill>
              </a:rPr>
              <a:t>Информационната</a:t>
            </a:r>
            <a:r>
              <a:rPr lang="ru-RU" i="1" dirty="0" smtClean="0">
                <a:solidFill>
                  <a:schemeClr val="bg2">
                    <a:lumMod val="10000"/>
                  </a:schemeClr>
                </a:solidFill>
              </a:rPr>
              <a:t> </a:t>
            </a:r>
            <a:r>
              <a:rPr lang="ru-RU" i="1" dirty="0">
                <a:solidFill>
                  <a:schemeClr val="bg2">
                    <a:lumMod val="10000"/>
                  </a:schemeClr>
                </a:solidFill>
              </a:rPr>
              <a:t>система „Единство 2“;</a:t>
            </a:r>
          </a:p>
          <a:p>
            <a:pPr marL="45720" indent="0">
              <a:buNone/>
            </a:pPr>
            <a:r>
              <a:rPr lang="ru-RU" i="1" dirty="0">
                <a:solidFill>
                  <a:schemeClr val="bg2">
                    <a:lumMod val="10000"/>
                  </a:schemeClr>
                </a:solidFill>
              </a:rPr>
              <a:t>ТАРИФА за </a:t>
            </a:r>
            <a:r>
              <a:rPr lang="bg-BG" i="1" dirty="0" smtClean="0">
                <a:solidFill>
                  <a:schemeClr val="bg2">
                    <a:lumMod val="10000"/>
                  </a:schemeClr>
                </a:solidFill>
              </a:rPr>
              <a:t>нотариалните</a:t>
            </a:r>
            <a:r>
              <a:rPr lang="ru-RU" i="1" dirty="0" smtClean="0">
                <a:solidFill>
                  <a:schemeClr val="bg2">
                    <a:lumMod val="10000"/>
                  </a:schemeClr>
                </a:solidFill>
              </a:rPr>
              <a:t> </a:t>
            </a:r>
            <a:r>
              <a:rPr lang="ru-RU" i="1" dirty="0">
                <a:solidFill>
                  <a:schemeClr val="bg2">
                    <a:lumMod val="10000"/>
                  </a:schemeClr>
                </a:solidFill>
              </a:rPr>
              <a:t>такси </a:t>
            </a:r>
            <a:r>
              <a:rPr lang="bg-BG" i="1" dirty="0" smtClean="0">
                <a:solidFill>
                  <a:schemeClr val="bg2">
                    <a:lumMod val="10000"/>
                  </a:schemeClr>
                </a:solidFill>
              </a:rPr>
              <a:t>към</a:t>
            </a:r>
            <a:r>
              <a:rPr lang="ru-RU" i="1" dirty="0" smtClean="0">
                <a:solidFill>
                  <a:schemeClr val="bg2">
                    <a:lumMod val="10000"/>
                  </a:schemeClr>
                </a:solidFill>
              </a:rPr>
              <a:t> </a:t>
            </a:r>
            <a:r>
              <a:rPr lang="ru-RU" i="1" dirty="0">
                <a:solidFill>
                  <a:schemeClr val="bg2">
                    <a:lumMod val="10000"/>
                  </a:schemeClr>
                </a:solidFill>
              </a:rPr>
              <a:t>Закона за </a:t>
            </a:r>
            <a:r>
              <a:rPr lang="bg-BG" i="1" dirty="0" smtClean="0">
                <a:solidFill>
                  <a:schemeClr val="bg2">
                    <a:lumMod val="10000"/>
                  </a:schemeClr>
                </a:solidFill>
              </a:rPr>
              <a:t>нотариусите</a:t>
            </a:r>
            <a:r>
              <a:rPr lang="ru-RU" i="1" dirty="0" smtClean="0">
                <a:solidFill>
                  <a:schemeClr val="bg2">
                    <a:lumMod val="10000"/>
                  </a:schemeClr>
                </a:solidFill>
              </a:rPr>
              <a:t> </a:t>
            </a:r>
            <a:r>
              <a:rPr lang="ru-RU" i="1" dirty="0">
                <a:solidFill>
                  <a:schemeClr val="bg2">
                    <a:lumMod val="10000"/>
                  </a:schemeClr>
                </a:solidFill>
              </a:rPr>
              <a:t>и </a:t>
            </a:r>
            <a:r>
              <a:rPr lang="bg-BG" i="1" dirty="0" smtClean="0">
                <a:solidFill>
                  <a:schemeClr val="bg2">
                    <a:lumMod val="10000"/>
                  </a:schemeClr>
                </a:solidFill>
              </a:rPr>
              <a:t>нотариалната</a:t>
            </a:r>
            <a:r>
              <a:rPr lang="ru-RU" i="1" dirty="0" smtClean="0">
                <a:solidFill>
                  <a:schemeClr val="bg2">
                    <a:lumMod val="10000"/>
                  </a:schemeClr>
                </a:solidFill>
              </a:rPr>
              <a:t> </a:t>
            </a:r>
            <a:r>
              <a:rPr lang="bg-BG" i="1" dirty="0" smtClean="0">
                <a:solidFill>
                  <a:schemeClr val="bg2">
                    <a:lumMod val="10000"/>
                  </a:schemeClr>
                </a:solidFill>
              </a:rPr>
              <a:t>дейност</a:t>
            </a:r>
            <a:r>
              <a:rPr lang="ru-RU" i="1" dirty="0" smtClean="0">
                <a:solidFill>
                  <a:schemeClr val="bg2">
                    <a:lumMod val="10000"/>
                  </a:schemeClr>
                </a:solidFill>
              </a:rPr>
              <a:t> </a:t>
            </a:r>
            <a:endParaRPr lang="ru-RU" i="1" dirty="0">
              <a:solidFill>
                <a:schemeClr val="bg2">
                  <a:lumMod val="10000"/>
                </a:schemeClr>
              </a:solidFill>
            </a:endParaRPr>
          </a:p>
          <a:p>
            <a:pPr marL="0" indent="0" algn="ctr">
              <a:buNone/>
            </a:pPr>
            <a:endParaRPr lang="en-US" sz="2400" dirty="0" smtClean="0">
              <a:solidFill>
                <a:schemeClr val="accent1">
                  <a:lumMod val="75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bg-BG" sz="1200" i="1" dirty="0" smtClean="0">
                <a:solidFill>
                  <a:srgbClr val="549E39"/>
                </a:solidFill>
              </a:rPr>
              <a:t>за</a:t>
            </a:r>
            <a:r>
              <a:rPr lang="en-US" sz="1200" i="1" dirty="0" smtClean="0">
                <a:solidFill>
                  <a:srgbClr val="549E39"/>
                </a:solidFill>
              </a:rPr>
              <a:t> </a:t>
            </a:r>
            <a:r>
              <a:rPr lang="bg-BG" sz="1200" i="1" dirty="0" smtClean="0">
                <a:solidFill>
                  <a:srgbClr val="549E39"/>
                </a:solidFill>
              </a:rPr>
              <a:t>предоставяне</a:t>
            </a:r>
            <a:r>
              <a:rPr lang="en-US" sz="1200" i="1" dirty="0" smtClean="0">
                <a:solidFill>
                  <a:srgbClr val="549E39"/>
                </a:solidFill>
              </a:rPr>
              <a:t> </a:t>
            </a:r>
            <a:r>
              <a:rPr lang="bg-BG" sz="1200" i="1" dirty="0" smtClean="0">
                <a:solidFill>
                  <a:srgbClr val="549E39"/>
                </a:solidFill>
              </a:rPr>
              <a:t>на</a:t>
            </a:r>
            <a:r>
              <a:rPr lang="en-US" sz="1200" i="1" dirty="0" smtClean="0">
                <a:solidFill>
                  <a:srgbClr val="549E39"/>
                </a:solidFill>
              </a:rPr>
              <a:t> </a:t>
            </a:r>
            <a:r>
              <a:rPr lang="bg-BG" sz="1200" i="1" dirty="0" smtClean="0">
                <a:solidFill>
                  <a:srgbClr val="549E39"/>
                </a:solidFill>
              </a:rPr>
              <a:t>безвъзмездна</a:t>
            </a:r>
            <a:r>
              <a:rPr lang="en-US" sz="1200" i="1" dirty="0" smtClean="0">
                <a:solidFill>
                  <a:srgbClr val="549E39"/>
                </a:solidFill>
              </a:rPr>
              <a:t> </a:t>
            </a:r>
            <a:r>
              <a:rPr lang="bg-BG" sz="1200" i="1" dirty="0" smtClean="0">
                <a:solidFill>
                  <a:srgbClr val="549E39"/>
                </a:solidFill>
              </a:rPr>
              <a:t>финансова</a:t>
            </a:r>
            <a:r>
              <a:rPr lang="en-US" sz="1200" i="1" dirty="0" smtClean="0">
                <a:solidFill>
                  <a:srgbClr val="549E39"/>
                </a:solidFill>
              </a:rPr>
              <a:t> </a:t>
            </a:r>
            <a:r>
              <a:rPr lang="bg-BG" sz="1200" i="1" dirty="0" smtClean="0">
                <a:solidFill>
                  <a:srgbClr val="549E39"/>
                </a:solidFill>
              </a:rPr>
              <a:t>помощ</a:t>
            </a:r>
            <a:r>
              <a:rPr lang="en-US" sz="1200" i="1" dirty="0" smtClean="0">
                <a:solidFill>
                  <a:srgbClr val="549E39"/>
                </a:solidFill>
              </a:rPr>
              <a:t> </a:t>
            </a:r>
            <a:r>
              <a:rPr lang="bg-BG" sz="1200" i="1" dirty="0"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20246063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790228" y="1429071"/>
            <a:ext cx="8351514" cy="4412612"/>
          </a:xfrm>
        </p:spPr>
        <p:txBody>
          <a:bodyPr>
            <a:normAutofit/>
          </a:bodyPr>
          <a:lstStyle/>
          <a:p>
            <a:pPr marL="0" indent="0" algn="ctr">
              <a:buNone/>
            </a:pPr>
            <a:endParaRPr lang="ru-RU" sz="2400" b="1" dirty="0" smtClean="0">
              <a:solidFill>
                <a:schemeClr val="bg2">
                  <a:lumMod val="10000"/>
                </a:schemeClr>
              </a:solidFill>
            </a:endParaRPr>
          </a:p>
          <a:p>
            <a:pPr marL="0" indent="0" algn="ctr">
              <a:buNone/>
            </a:pPr>
            <a:r>
              <a:rPr lang="ru-RU" sz="2400" b="1" dirty="0" smtClean="0">
                <a:solidFill>
                  <a:schemeClr val="bg2">
                    <a:lumMod val="10000"/>
                  </a:schemeClr>
                </a:solidFill>
              </a:rPr>
              <a:t>Понятие </a:t>
            </a:r>
            <a:r>
              <a:rPr lang="ru-RU" sz="2400" b="1" dirty="0">
                <a:solidFill>
                  <a:schemeClr val="bg2">
                    <a:lumMod val="10000"/>
                  </a:schemeClr>
                </a:solidFill>
              </a:rPr>
              <a:t>за </a:t>
            </a:r>
            <a:r>
              <a:rPr lang="bg-BG" sz="2400" b="1" dirty="0" smtClean="0">
                <a:solidFill>
                  <a:schemeClr val="bg2">
                    <a:lumMod val="10000"/>
                  </a:schemeClr>
                </a:solidFill>
              </a:rPr>
              <a:t>нотариална</a:t>
            </a:r>
            <a:r>
              <a:rPr lang="ru-RU" sz="2400" b="1" dirty="0" smtClean="0">
                <a:solidFill>
                  <a:schemeClr val="bg2">
                    <a:lumMod val="10000"/>
                  </a:schemeClr>
                </a:solidFill>
              </a:rPr>
              <a:t> </a:t>
            </a:r>
            <a:r>
              <a:rPr lang="bg-BG" sz="2400" b="1" dirty="0" smtClean="0">
                <a:solidFill>
                  <a:schemeClr val="bg2">
                    <a:lumMod val="10000"/>
                  </a:schemeClr>
                </a:solidFill>
              </a:rPr>
              <a:t>дейност:</a:t>
            </a:r>
          </a:p>
          <a:p>
            <a:pPr marL="0" indent="0">
              <a:buNone/>
            </a:pPr>
            <a:endParaRPr lang="bg-BG" sz="2400" dirty="0" smtClean="0">
              <a:solidFill>
                <a:schemeClr val="bg2">
                  <a:lumMod val="10000"/>
                </a:schemeClr>
              </a:solidFill>
            </a:endParaRPr>
          </a:p>
          <a:p>
            <a:pPr marL="0" indent="0">
              <a:buNone/>
            </a:pPr>
            <a:r>
              <a:rPr lang="bg-BG" sz="2400" dirty="0" smtClean="0">
                <a:solidFill>
                  <a:schemeClr val="bg2">
                    <a:lumMod val="10000"/>
                  </a:schemeClr>
                </a:solidFill>
              </a:rPr>
              <a:t>Съвкупност</a:t>
            </a:r>
            <a:r>
              <a:rPr lang="en-GB" sz="2400" dirty="0" smtClean="0">
                <a:solidFill>
                  <a:schemeClr val="bg2">
                    <a:lumMod val="10000"/>
                  </a:schemeClr>
                </a:solidFill>
              </a:rPr>
              <a:t> </a:t>
            </a:r>
            <a:r>
              <a:rPr lang="ru-RU" sz="2400" dirty="0" smtClean="0">
                <a:solidFill>
                  <a:schemeClr val="bg2">
                    <a:lumMod val="10000"/>
                  </a:schemeClr>
                </a:solidFill>
              </a:rPr>
              <a:t>от </a:t>
            </a:r>
            <a:r>
              <a:rPr lang="bg-BG" sz="2400" dirty="0" smtClean="0">
                <a:solidFill>
                  <a:schemeClr val="bg2">
                    <a:lumMod val="10000"/>
                  </a:schemeClr>
                </a:solidFill>
              </a:rPr>
              <a:t>осъществяваните</a:t>
            </a:r>
            <a:r>
              <a:rPr lang="ru-RU" sz="2400" dirty="0" smtClean="0">
                <a:solidFill>
                  <a:schemeClr val="bg2">
                    <a:lumMod val="10000"/>
                  </a:schemeClr>
                </a:solidFill>
              </a:rPr>
              <a:t> </a:t>
            </a:r>
            <a:r>
              <a:rPr lang="ru-RU" sz="2400" dirty="0">
                <a:solidFill>
                  <a:schemeClr val="bg2">
                    <a:lumMod val="10000"/>
                  </a:schemeClr>
                </a:solidFill>
              </a:rPr>
              <a:t>от </a:t>
            </a:r>
            <a:r>
              <a:rPr lang="ru-RU" sz="2400" b="1" dirty="0">
                <a:solidFill>
                  <a:schemeClr val="bg2">
                    <a:lumMod val="10000"/>
                  </a:schemeClr>
                </a:solidFill>
              </a:rPr>
              <a:t>нотариуса</a:t>
            </a:r>
            <a:r>
              <a:rPr lang="ru-RU" sz="2400" dirty="0">
                <a:solidFill>
                  <a:schemeClr val="bg2">
                    <a:lumMod val="10000"/>
                  </a:schemeClr>
                </a:solidFill>
              </a:rPr>
              <a:t> действия, </a:t>
            </a:r>
            <a:r>
              <a:rPr lang="bg-BG" sz="2400" dirty="0" smtClean="0">
                <a:solidFill>
                  <a:schemeClr val="bg2">
                    <a:lumMod val="10000"/>
                  </a:schemeClr>
                </a:solidFill>
              </a:rPr>
              <a:t>възложени</a:t>
            </a:r>
            <a:r>
              <a:rPr lang="ru-RU" sz="2400" dirty="0" smtClean="0">
                <a:solidFill>
                  <a:schemeClr val="bg2">
                    <a:lumMod val="10000"/>
                  </a:schemeClr>
                </a:solidFill>
              </a:rPr>
              <a:t> </a:t>
            </a:r>
            <a:r>
              <a:rPr lang="ru-RU" sz="2400" dirty="0">
                <a:solidFill>
                  <a:schemeClr val="bg2">
                    <a:lumMod val="10000"/>
                  </a:schemeClr>
                </a:solidFill>
              </a:rPr>
              <a:t>им от </a:t>
            </a:r>
            <a:r>
              <a:rPr lang="bg-BG" sz="2400" dirty="0" smtClean="0">
                <a:solidFill>
                  <a:schemeClr val="bg2">
                    <a:lumMod val="10000"/>
                  </a:schemeClr>
                </a:solidFill>
              </a:rPr>
              <a:t>държавата</a:t>
            </a:r>
            <a:r>
              <a:rPr lang="ru-RU" sz="2400" dirty="0" smtClean="0">
                <a:solidFill>
                  <a:schemeClr val="bg2">
                    <a:lumMod val="10000"/>
                  </a:schemeClr>
                </a:solidFill>
              </a:rPr>
              <a:t> </a:t>
            </a:r>
            <a:r>
              <a:rPr lang="ru-RU" sz="2400" dirty="0">
                <a:solidFill>
                  <a:schemeClr val="bg2">
                    <a:lumMod val="10000"/>
                  </a:schemeClr>
                </a:solidFill>
              </a:rPr>
              <a:t>по </a:t>
            </a:r>
            <a:r>
              <a:rPr lang="bg-BG" sz="2400" dirty="0" smtClean="0">
                <a:solidFill>
                  <a:schemeClr val="bg2">
                    <a:lumMod val="10000"/>
                  </a:schemeClr>
                </a:solidFill>
              </a:rPr>
              <a:t>силата</a:t>
            </a:r>
            <a:r>
              <a:rPr lang="ru-RU" sz="2400" dirty="0" smtClean="0">
                <a:solidFill>
                  <a:schemeClr val="bg2">
                    <a:lumMod val="10000"/>
                  </a:schemeClr>
                </a:solidFill>
              </a:rPr>
              <a:t> </a:t>
            </a:r>
            <a:r>
              <a:rPr lang="ru-RU" sz="2400" dirty="0">
                <a:solidFill>
                  <a:schemeClr val="bg2">
                    <a:lumMod val="10000"/>
                  </a:schemeClr>
                </a:solidFill>
              </a:rPr>
              <a:t>на закона</a:t>
            </a:r>
            <a:endParaRPr lang="en-US" sz="2400" dirty="0" smtClean="0">
              <a:solidFill>
                <a:schemeClr val="bg2">
                  <a:lumMod val="10000"/>
                </a:schemeClr>
              </a:solidFill>
            </a:endParaRPr>
          </a:p>
          <a:p>
            <a:pPr marL="0" indent="0" algn="just">
              <a:buNone/>
            </a:pPr>
            <a:r>
              <a:rPr lang="ru-RU" sz="2400" dirty="0" smtClean="0">
                <a:solidFill>
                  <a:schemeClr val="bg2">
                    <a:lumMod val="10000"/>
                  </a:schemeClr>
                </a:solidFill>
              </a:rPr>
              <a:t>Лице</a:t>
            </a:r>
            <a:r>
              <a:rPr lang="ru-RU" sz="2400" dirty="0">
                <a:solidFill>
                  <a:schemeClr val="bg2">
                    <a:lumMod val="10000"/>
                  </a:schemeClr>
                </a:solidFill>
              </a:rPr>
              <a:t>, на </a:t>
            </a:r>
            <a:r>
              <a:rPr lang="bg-BG" sz="2400" dirty="0" smtClean="0">
                <a:solidFill>
                  <a:schemeClr val="bg2">
                    <a:lumMod val="10000"/>
                  </a:schemeClr>
                </a:solidFill>
              </a:rPr>
              <a:t>което</a:t>
            </a:r>
            <a:r>
              <a:rPr lang="ru-RU" sz="2400" dirty="0" smtClean="0">
                <a:solidFill>
                  <a:schemeClr val="bg2">
                    <a:lumMod val="10000"/>
                  </a:schemeClr>
                </a:solidFill>
              </a:rPr>
              <a:t> </a:t>
            </a:r>
            <a:r>
              <a:rPr lang="bg-BG" sz="2400" dirty="0" smtClean="0">
                <a:solidFill>
                  <a:schemeClr val="bg2">
                    <a:lumMod val="10000"/>
                  </a:schemeClr>
                </a:solidFill>
              </a:rPr>
              <a:t>държавата</a:t>
            </a:r>
            <a:r>
              <a:rPr lang="ru-RU" sz="2400" dirty="0" smtClean="0">
                <a:solidFill>
                  <a:schemeClr val="bg2">
                    <a:lumMod val="10000"/>
                  </a:schemeClr>
                </a:solidFill>
              </a:rPr>
              <a:t> </a:t>
            </a:r>
            <a:r>
              <a:rPr lang="bg-BG" sz="2400" dirty="0" smtClean="0">
                <a:solidFill>
                  <a:schemeClr val="bg2">
                    <a:lumMod val="10000"/>
                  </a:schemeClr>
                </a:solidFill>
              </a:rPr>
              <a:t>възлага</a:t>
            </a:r>
            <a:r>
              <a:rPr lang="ru-RU" sz="2400" dirty="0" smtClean="0">
                <a:solidFill>
                  <a:schemeClr val="bg2">
                    <a:lumMod val="10000"/>
                  </a:schemeClr>
                </a:solidFill>
              </a:rPr>
              <a:t> </a:t>
            </a:r>
            <a:r>
              <a:rPr lang="bg-BG" sz="2400" dirty="0" smtClean="0">
                <a:solidFill>
                  <a:schemeClr val="bg2">
                    <a:lumMod val="10000"/>
                  </a:schemeClr>
                </a:solidFill>
              </a:rPr>
              <a:t>извършването</a:t>
            </a:r>
            <a:r>
              <a:rPr lang="ru-RU" sz="2400" dirty="0" smtClean="0">
                <a:solidFill>
                  <a:schemeClr val="bg2">
                    <a:lumMod val="10000"/>
                  </a:schemeClr>
                </a:solidFill>
              </a:rPr>
              <a:t> </a:t>
            </a:r>
            <a:r>
              <a:rPr lang="ru-RU" sz="2400" dirty="0">
                <a:solidFill>
                  <a:schemeClr val="bg2">
                    <a:lumMod val="10000"/>
                  </a:schemeClr>
                </a:solidFill>
              </a:rPr>
              <a:t>на </a:t>
            </a:r>
            <a:r>
              <a:rPr lang="bg-BG" sz="2400" dirty="0" smtClean="0">
                <a:solidFill>
                  <a:schemeClr val="bg2">
                    <a:lumMod val="10000"/>
                  </a:schemeClr>
                </a:solidFill>
              </a:rPr>
              <a:t>предвидените</a:t>
            </a:r>
            <a:r>
              <a:rPr lang="ru-RU" sz="2400" dirty="0" smtClean="0">
                <a:solidFill>
                  <a:schemeClr val="bg2">
                    <a:lumMod val="10000"/>
                  </a:schemeClr>
                </a:solidFill>
              </a:rPr>
              <a:t> </a:t>
            </a:r>
            <a:r>
              <a:rPr lang="ru-RU" sz="2400" dirty="0">
                <a:solidFill>
                  <a:schemeClr val="bg2">
                    <a:lumMod val="10000"/>
                  </a:schemeClr>
                </a:solidFill>
              </a:rPr>
              <a:t>в </a:t>
            </a:r>
            <a:r>
              <a:rPr lang="bg-BG" sz="2400" dirty="0" smtClean="0">
                <a:solidFill>
                  <a:schemeClr val="bg2">
                    <a:lumMod val="10000"/>
                  </a:schemeClr>
                </a:solidFill>
              </a:rPr>
              <a:t>законодателството</a:t>
            </a:r>
            <a:r>
              <a:rPr lang="ru-RU" sz="2400" dirty="0" smtClean="0">
                <a:solidFill>
                  <a:schemeClr val="bg2">
                    <a:lumMod val="10000"/>
                  </a:schemeClr>
                </a:solidFill>
              </a:rPr>
              <a:t> </a:t>
            </a:r>
            <a:r>
              <a:rPr lang="bg-BG" sz="2400" dirty="0" smtClean="0">
                <a:solidFill>
                  <a:schemeClr val="bg2">
                    <a:lumMod val="10000"/>
                  </a:schemeClr>
                </a:solidFill>
              </a:rPr>
              <a:t>нотариални</a:t>
            </a:r>
            <a:r>
              <a:rPr lang="ru-RU" sz="2400" dirty="0" smtClean="0">
                <a:solidFill>
                  <a:schemeClr val="bg2">
                    <a:lumMod val="10000"/>
                  </a:schemeClr>
                </a:solidFill>
              </a:rPr>
              <a:t> </a:t>
            </a:r>
            <a:r>
              <a:rPr lang="ru-RU" sz="2400" dirty="0">
                <a:solidFill>
                  <a:schemeClr val="bg2">
                    <a:lumMod val="10000"/>
                  </a:schemeClr>
                </a:solidFill>
              </a:rPr>
              <a:t>действия и е вписано в </a:t>
            </a:r>
            <a:r>
              <a:rPr lang="bg-BG" sz="2400" dirty="0" smtClean="0">
                <a:solidFill>
                  <a:schemeClr val="bg2">
                    <a:lumMod val="10000"/>
                  </a:schemeClr>
                </a:solidFill>
              </a:rPr>
              <a:t>Регистъра</a:t>
            </a:r>
            <a:r>
              <a:rPr lang="ru-RU" sz="2400" dirty="0" smtClean="0">
                <a:solidFill>
                  <a:schemeClr val="bg2">
                    <a:lumMod val="10000"/>
                  </a:schemeClr>
                </a:solidFill>
              </a:rPr>
              <a:t> </a:t>
            </a:r>
            <a:r>
              <a:rPr lang="ru-RU" sz="2400" dirty="0">
                <a:solidFill>
                  <a:schemeClr val="bg2">
                    <a:lumMod val="10000"/>
                  </a:schemeClr>
                </a:solidFill>
              </a:rPr>
              <a:t>на </a:t>
            </a:r>
            <a:r>
              <a:rPr lang="bg-BG" sz="2400" dirty="0" smtClean="0">
                <a:solidFill>
                  <a:schemeClr val="bg2">
                    <a:lumMod val="10000"/>
                  </a:schemeClr>
                </a:solidFill>
              </a:rPr>
              <a:t>Нотариалната</a:t>
            </a:r>
            <a:r>
              <a:rPr lang="ru-RU" sz="2400" dirty="0" smtClean="0">
                <a:solidFill>
                  <a:schemeClr val="bg2">
                    <a:lumMod val="10000"/>
                  </a:schemeClr>
                </a:solidFill>
              </a:rPr>
              <a:t> </a:t>
            </a:r>
            <a:r>
              <a:rPr lang="bg-BG" sz="2400" dirty="0" smtClean="0">
                <a:solidFill>
                  <a:schemeClr val="bg2">
                    <a:lumMod val="10000"/>
                  </a:schemeClr>
                </a:solidFill>
              </a:rPr>
              <a:t>камара</a:t>
            </a:r>
          </a:p>
          <a:p>
            <a:pPr marL="342900" indent="-342900" algn="just">
              <a:buFontTx/>
              <a:buChar char="-"/>
            </a:pPr>
            <a:endParaRPr lang="en-US" sz="2400" dirty="0">
              <a:solidFill>
                <a:schemeClr val="bg2">
                  <a:lumMod val="10000"/>
                </a:schemeClr>
              </a:solidFill>
            </a:endParaRPr>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bg-BG" sz="1200" i="1" dirty="0" smtClean="0">
                <a:solidFill>
                  <a:srgbClr val="549E39"/>
                </a:solidFill>
              </a:rPr>
              <a:t>за</a:t>
            </a:r>
            <a:r>
              <a:rPr lang="en-US" sz="1200" i="1" dirty="0" smtClean="0">
                <a:solidFill>
                  <a:srgbClr val="549E39"/>
                </a:solidFill>
              </a:rPr>
              <a:t> </a:t>
            </a:r>
            <a:r>
              <a:rPr lang="bg-BG" sz="1200" i="1" dirty="0" smtClean="0">
                <a:solidFill>
                  <a:srgbClr val="549E39"/>
                </a:solidFill>
              </a:rPr>
              <a:t>предоставяне</a:t>
            </a:r>
            <a:r>
              <a:rPr lang="en-US" sz="1200" i="1" dirty="0" smtClean="0">
                <a:solidFill>
                  <a:srgbClr val="549E39"/>
                </a:solidFill>
              </a:rPr>
              <a:t> </a:t>
            </a:r>
            <a:r>
              <a:rPr lang="bg-BG" sz="1200" i="1" dirty="0" smtClean="0">
                <a:solidFill>
                  <a:srgbClr val="549E39"/>
                </a:solidFill>
              </a:rPr>
              <a:t>на</a:t>
            </a:r>
            <a:r>
              <a:rPr lang="en-US" sz="1200" i="1" dirty="0" smtClean="0">
                <a:solidFill>
                  <a:srgbClr val="549E39"/>
                </a:solidFill>
              </a:rPr>
              <a:t> </a:t>
            </a:r>
            <a:r>
              <a:rPr lang="bg-BG" sz="1200" i="1" dirty="0" smtClean="0">
                <a:solidFill>
                  <a:srgbClr val="549E39"/>
                </a:solidFill>
              </a:rPr>
              <a:t>безвъзмездна</a:t>
            </a:r>
            <a:r>
              <a:rPr lang="en-US" sz="1200" i="1" dirty="0" smtClean="0">
                <a:solidFill>
                  <a:srgbClr val="549E39"/>
                </a:solidFill>
              </a:rPr>
              <a:t> </a:t>
            </a:r>
            <a:r>
              <a:rPr lang="bg-BG" sz="1200" i="1" dirty="0" smtClean="0">
                <a:solidFill>
                  <a:srgbClr val="549E39"/>
                </a:solidFill>
              </a:rPr>
              <a:t>финансова</a:t>
            </a:r>
            <a:r>
              <a:rPr lang="en-US" sz="1200" i="1" dirty="0" smtClean="0">
                <a:solidFill>
                  <a:srgbClr val="549E39"/>
                </a:solidFill>
              </a:rPr>
              <a:t> </a:t>
            </a:r>
            <a:r>
              <a:rPr lang="bg-BG" sz="1200" i="1" dirty="0" smtClean="0">
                <a:solidFill>
                  <a:srgbClr val="549E39"/>
                </a:solidFill>
              </a:rPr>
              <a:t>помощ</a:t>
            </a:r>
            <a:r>
              <a:rPr lang="en-US" sz="1200" i="1" dirty="0" smtClean="0">
                <a:solidFill>
                  <a:srgbClr val="549E39"/>
                </a:solidFill>
              </a:rPr>
              <a:t> </a:t>
            </a:r>
            <a:r>
              <a:rPr lang="bg-BG" sz="1200" i="1" dirty="0"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3"/>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grpSp>
        <p:nvGrpSpPr>
          <p:cNvPr id="10" name="Group 9"/>
          <p:cNvGrpSpPr/>
          <p:nvPr/>
        </p:nvGrpSpPr>
        <p:grpSpPr>
          <a:xfrm>
            <a:off x="946009" y="556570"/>
            <a:ext cx="9901036" cy="872501"/>
            <a:chOff x="925689" y="903594"/>
            <a:chExt cx="9901036" cy="872501"/>
          </a:xfrm>
        </p:grpSpPr>
        <p:pic>
          <p:nvPicPr>
            <p:cNvPr id="2" name="Picture 1"/>
            <p:cNvPicPr>
              <a:picLocks noChangeAspect="1"/>
            </p:cNvPicPr>
            <p:nvPr/>
          </p:nvPicPr>
          <p:blipFill>
            <a:blip r:embed="rId4"/>
            <a:stretch>
              <a:fillRect/>
            </a:stretch>
          </p:blipFill>
          <p:spPr>
            <a:xfrm>
              <a:off x="925689" y="904789"/>
              <a:ext cx="2074486" cy="828527"/>
            </a:xfrm>
            <a:prstGeom prst="rect">
              <a:avLst/>
            </a:prstGeom>
          </p:spPr>
        </p:pic>
        <p:pic>
          <p:nvPicPr>
            <p:cNvPr id="5" name="Picture 4"/>
            <p:cNvPicPr>
              <a:picLocks noChangeAspect="1"/>
            </p:cNvPicPr>
            <p:nvPr/>
          </p:nvPicPr>
          <p:blipFill>
            <a:blip r:embed="rId5"/>
            <a:stretch>
              <a:fillRect/>
            </a:stretch>
          </p:blipFill>
          <p:spPr>
            <a:xfrm>
              <a:off x="9121422" y="948095"/>
              <a:ext cx="1705303" cy="828000"/>
            </a:xfrm>
            <a:prstGeom prst="rect">
              <a:avLst/>
            </a:prstGeom>
          </p:spPr>
        </p:pic>
        <p:pic>
          <p:nvPicPr>
            <p:cNvPr id="7" name="Picture 6"/>
            <p:cNvPicPr>
              <a:picLocks noChangeAspect="1"/>
            </p:cNvPicPr>
            <p:nvPr/>
          </p:nvPicPr>
          <p:blipFill>
            <a:blip r:embed="rId6"/>
            <a:stretch>
              <a:fillRect/>
            </a:stretch>
          </p:blipFill>
          <p:spPr>
            <a:xfrm>
              <a:off x="5386470" y="903594"/>
              <a:ext cx="1323114" cy="828000"/>
            </a:xfrm>
            <a:prstGeom prst="rect">
              <a:avLst/>
            </a:prstGeom>
          </p:spPr>
        </p:pic>
      </p:grpSp>
      <p:pic>
        <p:nvPicPr>
          <p:cNvPr id="1026" name="Picture 2" descr="Нотариус Иванка Ангелова - гр. Свищов - Нотариус Иванка Ангелова"/>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003858" y="1941206"/>
            <a:ext cx="2301970" cy="23019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9837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790227" y="1429071"/>
            <a:ext cx="10687539" cy="4412612"/>
          </a:xfrm>
        </p:spPr>
        <p:txBody>
          <a:bodyPr>
            <a:normAutofit/>
          </a:bodyPr>
          <a:lstStyle/>
          <a:p>
            <a:pPr marL="0" indent="0" algn="ctr">
              <a:buNone/>
            </a:pPr>
            <a:endParaRPr lang="bg-BG" sz="2400" b="1" dirty="0" smtClean="0">
              <a:solidFill>
                <a:schemeClr val="bg2">
                  <a:lumMod val="10000"/>
                </a:schemeClr>
              </a:solidFill>
            </a:endParaRPr>
          </a:p>
          <a:p>
            <a:pPr marL="0" indent="0" algn="ctr">
              <a:buNone/>
            </a:pPr>
            <a:r>
              <a:rPr lang="bg-BG" sz="2400" b="1" dirty="0" smtClean="0">
                <a:solidFill>
                  <a:schemeClr val="bg2">
                    <a:lumMod val="10000"/>
                  </a:schemeClr>
                </a:solidFill>
              </a:rPr>
              <a:t>Нотариални</a:t>
            </a:r>
            <a:r>
              <a:rPr lang="ru-RU" sz="2400" b="1" dirty="0" smtClean="0">
                <a:solidFill>
                  <a:schemeClr val="bg2">
                    <a:lumMod val="10000"/>
                  </a:schemeClr>
                </a:solidFill>
              </a:rPr>
              <a:t> производства </a:t>
            </a:r>
            <a:r>
              <a:rPr lang="bg-BG" sz="2400" b="1" dirty="0" smtClean="0">
                <a:solidFill>
                  <a:schemeClr val="bg2">
                    <a:lumMod val="10000"/>
                  </a:schemeClr>
                </a:solidFill>
              </a:rPr>
              <a:t>са</a:t>
            </a:r>
            <a:r>
              <a:rPr lang="ru-RU" sz="2400" b="1" dirty="0" smtClean="0">
                <a:solidFill>
                  <a:schemeClr val="bg2">
                    <a:lumMod val="10000"/>
                  </a:schemeClr>
                </a:solidFill>
              </a:rPr>
              <a:t> </a:t>
            </a:r>
            <a:r>
              <a:rPr lang="bg-BG" sz="2400" b="1" dirty="0" smtClean="0">
                <a:solidFill>
                  <a:schemeClr val="bg2">
                    <a:lumMod val="10000"/>
                  </a:schemeClr>
                </a:solidFill>
              </a:rPr>
              <a:t>тези</a:t>
            </a:r>
            <a:r>
              <a:rPr lang="ru-RU" sz="2400" b="1" dirty="0" smtClean="0">
                <a:solidFill>
                  <a:schemeClr val="bg2">
                    <a:lumMod val="10000"/>
                  </a:schemeClr>
                </a:solidFill>
              </a:rPr>
              <a:t>, по </a:t>
            </a:r>
            <a:r>
              <a:rPr lang="bg-BG" sz="2400" b="1" dirty="0" smtClean="0">
                <a:solidFill>
                  <a:schemeClr val="bg2">
                    <a:lumMod val="10000"/>
                  </a:schemeClr>
                </a:solidFill>
              </a:rPr>
              <a:t>реда</a:t>
            </a:r>
            <a:r>
              <a:rPr lang="ru-RU" sz="2400" b="1" dirty="0" smtClean="0">
                <a:solidFill>
                  <a:schemeClr val="bg2">
                    <a:lumMod val="10000"/>
                  </a:schemeClr>
                </a:solidFill>
              </a:rPr>
              <a:t> на </a:t>
            </a:r>
            <a:r>
              <a:rPr lang="bg-BG" sz="2400" b="1" dirty="0" smtClean="0">
                <a:solidFill>
                  <a:schemeClr val="bg2">
                    <a:lumMod val="10000"/>
                  </a:schemeClr>
                </a:solidFill>
              </a:rPr>
              <a:t>които</a:t>
            </a:r>
            <a:r>
              <a:rPr lang="ru-RU" sz="2400" b="1" dirty="0" smtClean="0">
                <a:solidFill>
                  <a:schemeClr val="bg2">
                    <a:lumMod val="10000"/>
                  </a:schemeClr>
                </a:solidFill>
              </a:rPr>
              <a:t> се </a:t>
            </a:r>
            <a:r>
              <a:rPr lang="bg-BG" sz="2400" b="1" dirty="0" smtClean="0">
                <a:solidFill>
                  <a:schemeClr val="bg2">
                    <a:lumMod val="10000"/>
                  </a:schemeClr>
                </a:solidFill>
              </a:rPr>
              <a:t>извършват:</a:t>
            </a:r>
            <a:endParaRPr lang="en-US" sz="2400" dirty="0">
              <a:solidFill>
                <a:schemeClr val="bg2">
                  <a:lumMod val="10000"/>
                </a:schemeClr>
              </a:solidFill>
            </a:endParaRPr>
          </a:p>
          <a:p>
            <a:pPr marL="0" indent="0" algn="ctr">
              <a:buNone/>
            </a:pPr>
            <a:endParaRPr lang="en-US" sz="2400" b="1" dirty="0" smtClean="0">
              <a:solidFill>
                <a:schemeClr val="bg2">
                  <a:lumMod val="10000"/>
                </a:schemeClr>
              </a:solidFill>
            </a:endParaRPr>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bg-BG" sz="1200" i="1" dirty="0" smtClean="0">
                <a:solidFill>
                  <a:srgbClr val="549E39"/>
                </a:solidFill>
              </a:rPr>
              <a:t>за</a:t>
            </a:r>
            <a:r>
              <a:rPr lang="en-US" sz="1200" i="1" dirty="0" smtClean="0">
                <a:solidFill>
                  <a:srgbClr val="549E39"/>
                </a:solidFill>
              </a:rPr>
              <a:t> </a:t>
            </a:r>
            <a:r>
              <a:rPr lang="bg-BG" sz="1200" i="1" dirty="0" smtClean="0">
                <a:solidFill>
                  <a:srgbClr val="549E39"/>
                </a:solidFill>
              </a:rPr>
              <a:t>предоставяне</a:t>
            </a:r>
            <a:r>
              <a:rPr lang="en-US" sz="1200" i="1" dirty="0" smtClean="0">
                <a:solidFill>
                  <a:srgbClr val="549E39"/>
                </a:solidFill>
              </a:rPr>
              <a:t> </a:t>
            </a:r>
            <a:r>
              <a:rPr lang="bg-BG" sz="1200" i="1" dirty="0" smtClean="0">
                <a:solidFill>
                  <a:srgbClr val="549E39"/>
                </a:solidFill>
              </a:rPr>
              <a:t>на</a:t>
            </a:r>
            <a:r>
              <a:rPr lang="en-US" sz="1200" i="1" dirty="0" smtClean="0">
                <a:solidFill>
                  <a:srgbClr val="549E39"/>
                </a:solidFill>
              </a:rPr>
              <a:t> </a:t>
            </a:r>
            <a:r>
              <a:rPr lang="bg-BG" sz="1200" i="1" dirty="0" smtClean="0">
                <a:solidFill>
                  <a:srgbClr val="549E39"/>
                </a:solidFill>
              </a:rPr>
              <a:t>безвъзмездна</a:t>
            </a:r>
            <a:r>
              <a:rPr lang="en-US" sz="1200" i="1" dirty="0" smtClean="0">
                <a:solidFill>
                  <a:srgbClr val="549E39"/>
                </a:solidFill>
              </a:rPr>
              <a:t> </a:t>
            </a:r>
            <a:r>
              <a:rPr lang="bg-BG" sz="1200" i="1" dirty="0" smtClean="0">
                <a:solidFill>
                  <a:srgbClr val="549E39"/>
                </a:solidFill>
              </a:rPr>
              <a:t>финансова</a:t>
            </a:r>
            <a:r>
              <a:rPr lang="en-US" sz="1200" i="1" dirty="0" smtClean="0">
                <a:solidFill>
                  <a:srgbClr val="549E39"/>
                </a:solidFill>
              </a:rPr>
              <a:t> </a:t>
            </a:r>
            <a:r>
              <a:rPr lang="bg-BG" sz="1200" i="1" dirty="0" smtClean="0">
                <a:solidFill>
                  <a:srgbClr val="549E39"/>
                </a:solidFill>
              </a:rPr>
              <a:t>помощ</a:t>
            </a:r>
            <a:r>
              <a:rPr lang="en-US" sz="1200" i="1" dirty="0" smtClean="0">
                <a:solidFill>
                  <a:srgbClr val="549E39"/>
                </a:solidFill>
              </a:rPr>
              <a:t> </a:t>
            </a:r>
            <a:r>
              <a:rPr lang="bg-BG" sz="1200" i="1" dirty="0"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3"/>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grpSp>
        <p:nvGrpSpPr>
          <p:cNvPr id="10" name="Group 9"/>
          <p:cNvGrpSpPr/>
          <p:nvPr/>
        </p:nvGrpSpPr>
        <p:grpSpPr>
          <a:xfrm>
            <a:off x="946009" y="556570"/>
            <a:ext cx="9901036" cy="872501"/>
            <a:chOff x="925689" y="903594"/>
            <a:chExt cx="9901036" cy="872501"/>
          </a:xfrm>
        </p:grpSpPr>
        <p:pic>
          <p:nvPicPr>
            <p:cNvPr id="2" name="Picture 1"/>
            <p:cNvPicPr>
              <a:picLocks noChangeAspect="1"/>
            </p:cNvPicPr>
            <p:nvPr/>
          </p:nvPicPr>
          <p:blipFill>
            <a:blip r:embed="rId4"/>
            <a:stretch>
              <a:fillRect/>
            </a:stretch>
          </p:blipFill>
          <p:spPr>
            <a:xfrm>
              <a:off x="925689" y="904789"/>
              <a:ext cx="2074486" cy="828527"/>
            </a:xfrm>
            <a:prstGeom prst="rect">
              <a:avLst/>
            </a:prstGeom>
          </p:spPr>
        </p:pic>
        <p:pic>
          <p:nvPicPr>
            <p:cNvPr id="5" name="Picture 4"/>
            <p:cNvPicPr>
              <a:picLocks noChangeAspect="1"/>
            </p:cNvPicPr>
            <p:nvPr/>
          </p:nvPicPr>
          <p:blipFill>
            <a:blip r:embed="rId5"/>
            <a:stretch>
              <a:fillRect/>
            </a:stretch>
          </p:blipFill>
          <p:spPr>
            <a:xfrm>
              <a:off x="9121422" y="948095"/>
              <a:ext cx="1705303" cy="828000"/>
            </a:xfrm>
            <a:prstGeom prst="rect">
              <a:avLst/>
            </a:prstGeom>
          </p:spPr>
        </p:pic>
        <p:pic>
          <p:nvPicPr>
            <p:cNvPr id="7" name="Picture 6"/>
            <p:cNvPicPr>
              <a:picLocks noChangeAspect="1"/>
            </p:cNvPicPr>
            <p:nvPr/>
          </p:nvPicPr>
          <p:blipFill>
            <a:blip r:embed="rId6"/>
            <a:stretch>
              <a:fillRect/>
            </a:stretch>
          </p:blipFill>
          <p:spPr>
            <a:xfrm>
              <a:off x="5386470" y="903594"/>
              <a:ext cx="1323114" cy="828000"/>
            </a:xfrm>
            <a:prstGeom prst="rect">
              <a:avLst/>
            </a:prstGeom>
          </p:spPr>
        </p:pic>
      </p:grpSp>
      <p:sp>
        <p:nvSpPr>
          <p:cNvPr id="4" name="Rectangle 3"/>
          <p:cNvSpPr/>
          <p:nvPr/>
        </p:nvSpPr>
        <p:spPr>
          <a:xfrm>
            <a:off x="190063" y="1854889"/>
            <a:ext cx="11715930" cy="3193695"/>
          </a:xfrm>
          <a:prstGeom prst="rect">
            <a:avLst/>
          </a:prstGeom>
        </p:spPr>
        <p:txBody>
          <a:bodyPr wrap="square">
            <a:spAutoFit/>
          </a:bodyPr>
          <a:lstStyle/>
          <a:p>
            <a:pPr marL="457200" indent="228600" algn="just">
              <a:lnSpc>
                <a:spcPct val="115000"/>
              </a:lnSpc>
              <a:spcBef>
                <a:spcPts val="500"/>
              </a:spcBef>
              <a:spcAft>
                <a:spcPts val="0"/>
              </a:spcAft>
            </a:pPr>
            <a:endParaRPr lang="bg-BG" sz="2400" dirty="0" smtClean="0">
              <a:solidFill>
                <a:srgbClr val="000000"/>
              </a:solidFill>
              <a:ea typeface="Times New Roman" panose="02020603050405020304" pitchFamily="18" charset="0"/>
              <a:cs typeface="Times New Roman" panose="02020603050405020304" pitchFamily="18" charset="0"/>
            </a:endParaRPr>
          </a:p>
          <a:p>
            <a:pPr marL="914400" indent="-457200" algn="just">
              <a:lnSpc>
                <a:spcPct val="115000"/>
              </a:lnSpc>
              <a:spcBef>
                <a:spcPts val="500"/>
              </a:spcBef>
              <a:spcAft>
                <a:spcPts val="0"/>
              </a:spcAft>
              <a:buAutoNum type="arabicPeriod"/>
            </a:pPr>
            <a:r>
              <a:rPr lang="bg-BG" sz="2400" dirty="0" smtClean="0">
                <a:solidFill>
                  <a:srgbClr val="000000"/>
                </a:solidFill>
                <a:ea typeface="Times New Roman" panose="02020603050405020304" pitchFamily="18" charset="0"/>
                <a:cs typeface="Times New Roman" panose="02020603050405020304" pitchFamily="18" charset="0"/>
              </a:rPr>
              <a:t>правни сделки с нотариални актове;</a:t>
            </a:r>
          </a:p>
          <a:p>
            <a:pPr marL="457200" algn="just">
              <a:lnSpc>
                <a:spcPct val="115000"/>
              </a:lnSpc>
              <a:spcBef>
                <a:spcPts val="500"/>
              </a:spcBef>
              <a:spcAft>
                <a:spcPts val="0"/>
              </a:spcAft>
            </a:pPr>
            <a:r>
              <a:rPr lang="bg-BG" sz="2400" dirty="0" smtClean="0">
                <a:solidFill>
                  <a:srgbClr val="000000"/>
                </a:solidFill>
                <a:ea typeface="Times New Roman" panose="02020603050405020304" pitchFamily="18" charset="0"/>
                <a:cs typeface="Times New Roman" panose="02020603050405020304" pitchFamily="18" charset="0"/>
              </a:rPr>
              <a:t>2. удостоверяване на право на собственост върху недвижим имот, удостоверяване на датата, съдържанието или подписите на частни документи, както и на верността на преписи и извлечения от документи и книжа;</a:t>
            </a:r>
          </a:p>
          <a:p>
            <a:pPr marL="457200" algn="just">
              <a:lnSpc>
                <a:spcPct val="115000"/>
              </a:lnSpc>
              <a:spcBef>
                <a:spcPts val="500"/>
              </a:spcBef>
              <a:spcAft>
                <a:spcPts val="0"/>
              </a:spcAft>
            </a:pPr>
            <a:r>
              <a:rPr lang="bg-BG" sz="2400" dirty="0" smtClean="0">
                <a:solidFill>
                  <a:srgbClr val="000000"/>
                </a:solidFill>
                <a:ea typeface="Times New Roman" panose="02020603050405020304" pitchFamily="18" charset="0"/>
                <a:cs typeface="Times New Roman" panose="02020603050405020304" pitchFamily="18" charset="0"/>
              </a:rPr>
              <a:t>3. нотариални покани, протести, удостоверявания за явяване или за неявяване на лица пред нотариуса за извършване на действия пред него;</a:t>
            </a:r>
            <a:endParaRPr lang="bg-BG" sz="2400" dirty="0">
              <a:solidFill>
                <a:srgbClr val="000000"/>
              </a:solidFill>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45028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bg-BG" sz="1200" i="1" dirty="0" smtClean="0">
                <a:solidFill>
                  <a:srgbClr val="549E39"/>
                </a:solidFill>
              </a:rPr>
              <a:t>за</a:t>
            </a:r>
            <a:r>
              <a:rPr lang="en-US" sz="1200" i="1" dirty="0" smtClean="0">
                <a:solidFill>
                  <a:srgbClr val="549E39"/>
                </a:solidFill>
              </a:rPr>
              <a:t> </a:t>
            </a:r>
            <a:r>
              <a:rPr lang="bg-BG" sz="1200" i="1" dirty="0" smtClean="0">
                <a:solidFill>
                  <a:srgbClr val="549E39"/>
                </a:solidFill>
              </a:rPr>
              <a:t>предоставяне</a:t>
            </a:r>
            <a:r>
              <a:rPr lang="en-US" sz="1200" i="1" dirty="0" smtClean="0">
                <a:solidFill>
                  <a:srgbClr val="549E39"/>
                </a:solidFill>
              </a:rPr>
              <a:t> </a:t>
            </a:r>
            <a:r>
              <a:rPr lang="bg-BG" sz="1200" i="1" dirty="0" smtClean="0">
                <a:solidFill>
                  <a:srgbClr val="549E39"/>
                </a:solidFill>
              </a:rPr>
              <a:t>на</a:t>
            </a:r>
            <a:r>
              <a:rPr lang="en-US" sz="1200" i="1" dirty="0" smtClean="0">
                <a:solidFill>
                  <a:srgbClr val="549E39"/>
                </a:solidFill>
              </a:rPr>
              <a:t> </a:t>
            </a:r>
            <a:r>
              <a:rPr lang="bg-BG" sz="1200" i="1" dirty="0" smtClean="0">
                <a:solidFill>
                  <a:srgbClr val="549E39"/>
                </a:solidFill>
              </a:rPr>
              <a:t>безвъзмездна</a:t>
            </a:r>
            <a:r>
              <a:rPr lang="en-US" sz="1200" i="1" dirty="0" smtClean="0">
                <a:solidFill>
                  <a:srgbClr val="549E39"/>
                </a:solidFill>
              </a:rPr>
              <a:t> </a:t>
            </a:r>
            <a:r>
              <a:rPr lang="bg-BG" sz="1200" i="1" dirty="0" smtClean="0">
                <a:solidFill>
                  <a:srgbClr val="549E39"/>
                </a:solidFill>
              </a:rPr>
              <a:t>финансова</a:t>
            </a:r>
            <a:r>
              <a:rPr lang="en-US" sz="1200" i="1" dirty="0" smtClean="0">
                <a:solidFill>
                  <a:srgbClr val="549E39"/>
                </a:solidFill>
              </a:rPr>
              <a:t> </a:t>
            </a:r>
            <a:r>
              <a:rPr lang="bg-BG" sz="1200" i="1" dirty="0" smtClean="0">
                <a:solidFill>
                  <a:srgbClr val="549E39"/>
                </a:solidFill>
              </a:rPr>
              <a:t>помощ</a:t>
            </a:r>
            <a:r>
              <a:rPr lang="en-US" sz="1200" i="1" dirty="0" smtClean="0">
                <a:solidFill>
                  <a:srgbClr val="549E39"/>
                </a:solidFill>
              </a:rPr>
              <a:t> </a:t>
            </a:r>
            <a:r>
              <a:rPr lang="bg-BG" sz="1200" i="1" dirty="0"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3"/>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grpSp>
        <p:nvGrpSpPr>
          <p:cNvPr id="10" name="Group 9"/>
          <p:cNvGrpSpPr/>
          <p:nvPr/>
        </p:nvGrpSpPr>
        <p:grpSpPr>
          <a:xfrm>
            <a:off x="946009" y="556570"/>
            <a:ext cx="9901036" cy="872501"/>
            <a:chOff x="925689" y="903594"/>
            <a:chExt cx="9901036" cy="872501"/>
          </a:xfrm>
        </p:grpSpPr>
        <p:pic>
          <p:nvPicPr>
            <p:cNvPr id="2" name="Picture 1"/>
            <p:cNvPicPr>
              <a:picLocks noChangeAspect="1"/>
            </p:cNvPicPr>
            <p:nvPr/>
          </p:nvPicPr>
          <p:blipFill>
            <a:blip r:embed="rId4"/>
            <a:stretch>
              <a:fillRect/>
            </a:stretch>
          </p:blipFill>
          <p:spPr>
            <a:xfrm>
              <a:off x="925689" y="904789"/>
              <a:ext cx="2074486" cy="828527"/>
            </a:xfrm>
            <a:prstGeom prst="rect">
              <a:avLst/>
            </a:prstGeom>
          </p:spPr>
        </p:pic>
        <p:pic>
          <p:nvPicPr>
            <p:cNvPr id="5" name="Picture 4"/>
            <p:cNvPicPr>
              <a:picLocks noChangeAspect="1"/>
            </p:cNvPicPr>
            <p:nvPr/>
          </p:nvPicPr>
          <p:blipFill>
            <a:blip r:embed="rId5"/>
            <a:stretch>
              <a:fillRect/>
            </a:stretch>
          </p:blipFill>
          <p:spPr>
            <a:xfrm>
              <a:off x="9121422" y="948095"/>
              <a:ext cx="1705303" cy="828000"/>
            </a:xfrm>
            <a:prstGeom prst="rect">
              <a:avLst/>
            </a:prstGeom>
          </p:spPr>
        </p:pic>
        <p:pic>
          <p:nvPicPr>
            <p:cNvPr id="7" name="Picture 6"/>
            <p:cNvPicPr>
              <a:picLocks noChangeAspect="1"/>
            </p:cNvPicPr>
            <p:nvPr/>
          </p:nvPicPr>
          <p:blipFill>
            <a:blip r:embed="rId6"/>
            <a:stretch>
              <a:fillRect/>
            </a:stretch>
          </p:blipFill>
          <p:spPr>
            <a:xfrm>
              <a:off x="5386470" y="903594"/>
              <a:ext cx="1323114" cy="828000"/>
            </a:xfrm>
            <a:prstGeom prst="rect">
              <a:avLst/>
            </a:prstGeom>
          </p:spPr>
        </p:pic>
      </p:grpSp>
      <p:sp>
        <p:nvSpPr>
          <p:cNvPr id="4" name="Rectangle 3"/>
          <p:cNvSpPr/>
          <p:nvPr/>
        </p:nvSpPr>
        <p:spPr>
          <a:xfrm>
            <a:off x="190063" y="1384570"/>
            <a:ext cx="11715930" cy="3138295"/>
          </a:xfrm>
          <a:prstGeom prst="rect">
            <a:avLst/>
          </a:prstGeom>
        </p:spPr>
        <p:txBody>
          <a:bodyPr wrap="square">
            <a:spAutoFit/>
          </a:bodyPr>
          <a:lstStyle/>
          <a:p>
            <a:pPr marL="457200" indent="228600" algn="just">
              <a:lnSpc>
                <a:spcPct val="115000"/>
              </a:lnSpc>
              <a:spcAft>
                <a:spcPts val="0"/>
              </a:spcAft>
            </a:pPr>
            <a:endParaRPr lang="bg-BG" sz="2400" dirty="0" smtClean="0">
              <a:solidFill>
                <a:srgbClr val="000000"/>
              </a:solidFill>
              <a:ea typeface="Times New Roman" panose="02020603050405020304" pitchFamily="18" charset="0"/>
              <a:cs typeface="Times New Roman" panose="02020603050405020304" pitchFamily="18" charset="0"/>
            </a:endParaRPr>
          </a:p>
          <a:p>
            <a:pPr marL="457200" indent="228600" algn="just">
              <a:lnSpc>
                <a:spcPct val="115000"/>
              </a:lnSpc>
              <a:spcAft>
                <a:spcPts val="0"/>
              </a:spcAft>
            </a:pPr>
            <a:endParaRPr lang="bg-BG" sz="2400" dirty="0">
              <a:solidFill>
                <a:srgbClr val="000000"/>
              </a:solidFill>
              <a:ea typeface="Times New Roman" panose="02020603050405020304" pitchFamily="18" charset="0"/>
              <a:cs typeface="Times New Roman" panose="02020603050405020304" pitchFamily="18" charset="0"/>
            </a:endParaRPr>
          </a:p>
          <a:p>
            <a:pPr marL="457200" indent="228600" algn="just">
              <a:lnSpc>
                <a:spcPct val="115000"/>
              </a:lnSpc>
              <a:spcAft>
                <a:spcPts val="0"/>
              </a:spcAft>
            </a:pPr>
            <a:r>
              <a:rPr lang="bg-BG" sz="2400" dirty="0" smtClean="0">
                <a:solidFill>
                  <a:srgbClr val="000000"/>
                </a:solidFill>
                <a:ea typeface="Times New Roman" panose="02020603050405020304" pitchFamily="18" charset="0"/>
                <a:cs typeface="Times New Roman" panose="02020603050405020304" pitchFamily="18" charset="0"/>
              </a:rPr>
              <a:t>4</a:t>
            </a:r>
            <a:r>
              <a:rPr lang="bg-BG" sz="2400" dirty="0">
                <a:solidFill>
                  <a:srgbClr val="000000"/>
                </a:solidFill>
                <a:ea typeface="Times New Roman" panose="02020603050405020304" pitchFamily="18" charset="0"/>
                <a:cs typeface="Times New Roman" panose="02020603050405020304" pitchFamily="18" charset="0"/>
              </a:rPr>
              <a:t>. приемане и връщане на предадени за съхранение документи и книжа;</a:t>
            </a:r>
          </a:p>
          <a:p>
            <a:pPr marL="457200" indent="228600" algn="just">
              <a:lnSpc>
                <a:spcPct val="115000"/>
              </a:lnSpc>
              <a:spcAft>
                <a:spcPts val="0"/>
              </a:spcAft>
            </a:pPr>
            <a:r>
              <a:rPr lang="bg-BG" sz="2400" dirty="0">
                <a:solidFill>
                  <a:srgbClr val="000000"/>
                </a:solidFill>
                <a:ea typeface="Times New Roman" panose="02020603050405020304" pitchFamily="18" charset="0"/>
                <a:cs typeface="Times New Roman" panose="02020603050405020304" pitchFamily="18" charset="0"/>
              </a:rPr>
              <a:t>5.вписвания, отбелязвания и тяхното заличаване в случаите, предвидени в закон;</a:t>
            </a:r>
          </a:p>
          <a:p>
            <a:pPr marL="457200" indent="228600" algn="just">
              <a:lnSpc>
                <a:spcPct val="115000"/>
              </a:lnSpc>
              <a:spcAft>
                <a:spcPts val="1000"/>
              </a:spcAft>
            </a:pPr>
            <a:r>
              <a:rPr lang="bg-BG" sz="2400" dirty="0">
                <a:solidFill>
                  <a:srgbClr val="000000"/>
                </a:solidFill>
                <a:ea typeface="Times New Roman" panose="02020603050405020304" pitchFamily="18" charset="0"/>
                <a:cs typeface="Times New Roman" panose="02020603050405020304" pitchFamily="18" charset="0"/>
              </a:rPr>
              <a:t>6. даване на справки по нотариалните книги, включително за отказите да се </a:t>
            </a:r>
            <a:r>
              <a:rPr lang="bg-BG" sz="2400" dirty="0" smtClean="0">
                <a:solidFill>
                  <a:srgbClr val="000000"/>
                </a:solidFill>
                <a:ea typeface="Times New Roman" panose="02020603050405020304" pitchFamily="18" charset="0"/>
                <a:cs typeface="Times New Roman" panose="02020603050405020304" pitchFamily="18" charset="0"/>
              </a:rPr>
              <a:t>   извърши </a:t>
            </a:r>
            <a:r>
              <a:rPr lang="bg-BG" sz="2400" dirty="0">
                <a:solidFill>
                  <a:srgbClr val="000000"/>
                </a:solidFill>
                <a:ea typeface="Times New Roman" panose="02020603050405020304" pitchFamily="18" charset="0"/>
                <a:cs typeface="Times New Roman" panose="02020603050405020304" pitchFamily="18" charset="0"/>
              </a:rPr>
              <a:t>вписване, отбелязване или заличаване се водят отделни </a:t>
            </a:r>
            <a:r>
              <a:rPr lang="bg-BG" sz="2400" dirty="0" smtClean="0">
                <a:solidFill>
                  <a:srgbClr val="000000"/>
                </a:solidFill>
                <a:ea typeface="Times New Roman" panose="02020603050405020304" pitchFamily="18" charset="0"/>
                <a:cs typeface="Times New Roman" panose="02020603050405020304" pitchFamily="18" charset="0"/>
              </a:rPr>
              <a:t>книги;</a:t>
            </a:r>
            <a:endParaRPr lang="bg-BG" sz="2400" dirty="0">
              <a:solidFill>
                <a:srgbClr val="000000"/>
              </a:solidFill>
              <a:ea typeface="Times New Roman" panose="02020603050405020304" pitchFamily="18" charset="0"/>
              <a:cs typeface="Times New Roman" panose="02020603050405020304" pitchFamily="18" charset="0"/>
            </a:endParaRPr>
          </a:p>
          <a:p>
            <a:pPr algn="just"/>
            <a:r>
              <a:rPr lang="en-US" sz="2400" dirty="0">
                <a:solidFill>
                  <a:srgbClr val="000000"/>
                </a:solidFill>
                <a:ea typeface="Times New Roman" panose="02020603050405020304" pitchFamily="18" charset="0"/>
                <a:cs typeface="Times New Roman" panose="02020603050405020304" pitchFamily="18" charset="0"/>
              </a:rPr>
              <a:t>        </a:t>
            </a:r>
            <a:r>
              <a:rPr lang="bg-BG" sz="2400" dirty="0">
                <a:solidFill>
                  <a:srgbClr val="000000"/>
                </a:solidFill>
                <a:ea typeface="Times New Roman" panose="02020603050405020304" pitchFamily="18" charset="0"/>
                <a:cs typeface="Times New Roman" panose="02020603050405020304" pitchFamily="18" charset="0"/>
              </a:rPr>
              <a:t>7. издаване на удостоверения за наличие или липса на </a:t>
            </a:r>
            <a:r>
              <a:rPr lang="bg-BG" sz="2400" dirty="0" smtClean="0">
                <a:solidFill>
                  <a:srgbClr val="000000"/>
                </a:solidFill>
                <a:ea typeface="Times New Roman" panose="02020603050405020304" pitchFamily="18" charset="0"/>
                <a:cs typeface="Times New Roman" panose="02020603050405020304" pitchFamily="18" charset="0"/>
              </a:rPr>
              <a:t>тежести.</a:t>
            </a:r>
            <a:endParaRPr lang="bg-BG" sz="2400" dirty="0">
              <a:solidFill>
                <a:srgbClr val="000000"/>
              </a:solidFill>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31124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790227" y="1429071"/>
            <a:ext cx="10687539" cy="4412612"/>
          </a:xfrm>
        </p:spPr>
        <p:txBody>
          <a:bodyPr>
            <a:normAutofit/>
          </a:bodyPr>
          <a:lstStyle/>
          <a:p>
            <a:pPr marL="0" indent="0" algn="ctr">
              <a:buNone/>
            </a:pPr>
            <a:endParaRPr lang="bg-BG" sz="2400" b="1" dirty="0" smtClean="0">
              <a:solidFill>
                <a:schemeClr val="bg2">
                  <a:lumMod val="10000"/>
                </a:schemeClr>
              </a:solidFill>
            </a:endParaRPr>
          </a:p>
          <a:p>
            <a:pPr marL="0" indent="0" algn="ctr">
              <a:buNone/>
            </a:pPr>
            <a:r>
              <a:rPr lang="bg-BG" sz="2400" b="1" dirty="0" smtClean="0">
                <a:solidFill>
                  <a:schemeClr val="bg2">
                    <a:lumMod val="10000"/>
                  </a:schemeClr>
                </a:solidFill>
              </a:rPr>
              <a:t>Форма на нотариалните производства и лица, които ги осъществяват:</a:t>
            </a:r>
            <a:endParaRPr lang="en-US" sz="2400" dirty="0">
              <a:solidFill>
                <a:schemeClr val="bg2">
                  <a:lumMod val="10000"/>
                </a:schemeClr>
              </a:solidFill>
            </a:endParaRPr>
          </a:p>
          <a:p>
            <a:pPr marL="0" indent="0" algn="ctr">
              <a:buNone/>
            </a:pPr>
            <a:endParaRPr lang="en-US" sz="2400" b="1" dirty="0" smtClean="0">
              <a:solidFill>
                <a:schemeClr val="bg2">
                  <a:lumMod val="10000"/>
                </a:schemeClr>
              </a:solidFill>
            </a:endParaRPr>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bg-BG" sz="1200" i="1" dirty="0" smtClean="0">
                <a:solidFill>
                  <a:srgbClr val="549E39"/>
                </a:solidFill>
              </a:rPr>
              <a:t>за</a:t>
            </a:r>
            <a:r>
              <a:rPr lang="en-US" sz="1200" i="1" dirty="0" smtClean="0">
                <a:solidFill>
                  <a:srgbClr val="549E39"/>
                </a:solidFill>
              </a:rPr>
              <a:t> </a:t>
            </a:r>
            <a:r>
              <a:rPr lang="bg-BG" sz="1200" i="1" dirty="0" smtClean="0">
                <a:solidFill>
                  <a:srgbClr val="549E39"/>
                </a:solidFill>
              </a:rPr>
              <a:t>предоставяне</a:t>
            </a:r>
            <a:r>
              <a:rPr lang="en-US" sz="1200" i="1" dirty="0" smtClean="0">
                <a:solidFill>
                  <a:srgbClr val="549E39"/>
                </a:solidFill>
              </a:rPr>
              <a:t> </a:t>
            </a:r>
            <a:r>
              <a:rPr lang="bg-BG" sz="1200" i="1" dirty="0" smtClean="0">
                <a:solidFill>
                  <a:srgbClr val="549E39"/>
                </a:solidFill>
              </a:rPr>
              <a:t>на</a:t>
            </a:r>
            <a:r>
              <a:rPr lang="en-US" sz="1200" i="1" dirty="0" smtClean="0">
                <a:solidFill>
                  <a:srgbClr val="549E39"/>
                </a:solidFill>
              </a:rPr>
              <a:t> </a:t>
            </a:r>
            <a:r>
              <a:rPr lang="bg-BG" sz="1200" i="1" dirty="0" smtClean="0">
                <a:solidFill>
                  <a:srgbClr val="549E39"/>
                </a:solidFill>
              </a:rPr>
              <a:t>безвъзмездна</a:t>
            </a:r>
            <a:r>
              <a:rPr lang="en-US" sz="1200" i="1" dirty="0" smtClean="0">
                <a:solidFill>
                  <a:srgbClr val="549E39"/>
                </a:solidFill>
              </a:rPr>
              <a:t> </a:t>
            </a:r>
            <a:r>
              <a:rPr lang="bg-BG" sz="1200" i="1" dirty="0" smtClean="0">
                <a:solidFill>
                  <a:srgbClr val="549E39"/>
                </a:solidFill>
              </a:rPr>
              <a:t>финансова</a:t>
            </a:r>
            <a:r>
              <a:rPr lang="en-US" sz="1200" i="1" dirty="0" smtClean="0">
                <a:solidFill>
                  <a:srgbClr val="549E39"/>
                </a:solidFill>
              </a:rPr>
              <a:t> </a:t>
            </a:r>
            <a:r>
              <a:rPr lang="bg-BG" sz="1200" i="1" dirty="0" smtClean="0">
                <a:solidFill>
                  <a:srgbClr val="549E39"/>
                </a:solidFill>
              </a:rPr>
              <a:t>помощ</a:t>
            </a:r>
            <a:r>
              <a:rPr lang="en-US" sz="1200" i="1" dirty="0" smtClean="0">
                <a:solidFill>
                  <a:srgbClr val="549E39"/>
                </a:solidFill>
              </a:rPr>
              <a:t> </a:t>
            </a:r>
            <a:r>
              <a:rPr lang="bg-BG" sz="1200" i="1" dirty="0"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3"/>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grpSp>
        <p:nvGrpSpPr>
          <p:cNvPr id="10" name="Group 9"/>
          <p:cNvGrpSpPr/>
          <p:nvPr/>
        </p:nvGrpSpPr>
        <p:grpSpPr>
          <a:xfrm>
            <a:off x="946009" y="556570"/>
            <a:ext cx="9901036" cy="872501"/>
            <a:chOff x="925689" y="903594"/>
            <a:chExt cx="9901036" cy="872501"/>
          </a:xfrm>
        </p:grpSpPr>
        <p:pic>
          <p:nvPicPr>
            <p:cNvPr id="2" name="Picture 1"/>
            <p:cNvPicPr>
              <a:picLocks noChangeAspect="1"/>
            </p:cNvPicPr>
            <p:nvPr/>
          </p:nvPicPr>
          <p:blipFill>
            <a:blip r:embed="rId4"/>
            <a:stretch>
              <a:fillRect/>
            </a:stretch>
          </p:blipFill>
          <p:spPr>
            <a:xfrm>
              <a:off x="925689" y="904789"/>
              <a:ext cx="2074486" cy="828527"/>
            </a:xfrm>
            <a:prstGeom prst="rect">
              <a:avLst/>
            </a:prstGeom>
          </p:spPr>
        </p:pic>
        <p:pic>
          <p:nvPicPr>
            <p:cNvPr id="5" name="Picture 4"/>
            <p:cNvPicPr>
              <a:picLocks noChangeAspect="1"/>
            </p:cNvPicPr>
            <p:nvPr/>
          </p:nvPicPr>
          <p:blipFill>
            <a:blip r:embed="rId5"/>
            <a:stretch>
              <a:fillRect/>
            </a:stretch>
          </p:blipFill>
          <p:spPr>
            <a:xfrm>
              <a:off x="9121422" y="948095"/>
              <a:ext cx="1705303" cy="828000"/>
            </a:xfrm>
            <a:prstGeom prst="rect">
              <a:avLst/>
            </a:prstGeom>
          </p:spPr>
        </p:pic>
        <p:pic>
          <p:nvPicPr>
            <p:cNvPr id="7" name="Picture 6"/>
            <p:cNvPicPr>
              <a:picLocks noChangeAspect="1"/>
            </p:cNvPicPr>
            <p:nvPr/>
          </p:nvPicPr>
          <p:blipFill>
            <a:blip r:embed="rId6"/>
            <a:stretch>
              <a:fillRect/>
            </a:stretch>
          </p:blipFill>
          <p:spPr>
            <a:xfrm>
              <a:off x="5386470" y="903594"/>
              <a:ext cx="1323114" cy="828000"/>
            </a:xfrm>
            <a:prstGeom prst="rect">
              <a:avLst/>
            </a:prstGeom>
          </p:spPr>
        </p:pic>
      </p:grpSp>
      <p:sp>
        <p:nvSpPr>
          <p:cNvPr id="4" name="Rectangle 3"/>
          <p:cNvSpPr/>
          <p:nvPr/>
        </p:nvSpPr>
        <p:spPr>
          <a:xfrm>
            <a:off x="190063" y="1854889"/>
            <a:ext cx="11434090" cy="2833083"/>
          </a:xfrm>
          <a:prstGeom prst="rect">
            <a:avLst/>
          </a:prstGeom>
        </p:spPr>
        <p:txBody>
          <a:bodyPr wrap="square">
            <a:spAutoFit/>
          </a:bodyPr>
          <a:lstStyle/>
          <a:p>
            <a:pPr marL="914400" indent="-457200" algn="just">
              <a:lnSpc>
                <a:spcPct val="115000"/>
              </a:lnSpc>
              <a:spcBef>
                <a:spcPts val="500"/>
              </a:spcBef>
              <a:spcAft>
                <a:spcPts val="0"/>
              </a:spcAft>
              <a:buFont typeface="Arial" panose="020B0604020202020204" pitchFamily="34" charset="0"/>
              <a:buChar char="•"/>
            </a:pPr>
            <a:endParaRPr lang="bg-BG" sz="2400" dirty="0" smtClean="0">
              <a:solidFill>
                <a:srgbClr val="000000"/>
              </a:solidFill>
              <a:ea typeface="Times New Roman" panose="02020603050405020304" pitchFamily="18" charset="0"/>
              <a:cs typeface="Times New Roman" panose="02020603050405020304" pitchFamily="18" charset="0"/>
            </a:endParaRPr>
          </a:p>
          <a:p>
            <a:pPr marL="914400" indent="-457200" algn="just">
              <a:lnSpc>
                <a:spcPct val="115000"/>
              </a:lnSpc>
              <a:spcBef>
                <a:spcPts val="500"/>
              </a:spcBef>
              <a:spcAft>
                <a:spcPts val="0"/>
              </a:spcAft>
              <a:buFont typeface="Arial" panose="020B0604020202020204" pitchFamily="34" charset="0"/>
              <a:buChar char="•"/>
            </a:pPr>
            <a:endParaRPr lang="bg-BG" sz="2400" dirty="0">
              <a:solidFill>
                <a:srgbClr val="000000"/>
              </a:solidFill>
              <a:ea typeface="Times New Roman" panose="02020603050405020304" pitchFamily="18" charset="0"/>
              <a:cs typeface="Times New Roman" panose="02020603050405020304" pitchFamily="18" charset="0"/>
            </a:endParaRPr>
          </a:p>
          <a:p>
            <a:pPr marL="914400" indent="-457200" algn="just">
              <a:lnSpc>
                <a:spcPct val="115000"/>
              </a:lnSpc>
              <a:spcBef>
                <a:spcPts val="500"/>
              </a:spcBef>
              <a:spcAft>
                <a:spcPts val="0"/>
              </a:spcAft>
              <a:buFont typeface="Arial" panose="020B0604020202020204" pitchFamily="34" charset="0"/>
              <a:buChar char="•"/>
            </a:pPr>
            <a:r>
              <a:rPr lang="bg-BG" sz="2400" dirty="0" smtClean="0">
                <a:solidFill>
                  <a:srgbClr val="000000"/>
                </a:solidFill>
                <a:ea typeface="Times New Roman" panose="02020603050405020304" pitchFamily="18" charset="0"/>
                <a:cs typeface="Times New Roman" panose="02020603050405020304" pitchFamily="18" charset="0"/>
              </a:rPr>
              <a:t>Строго формално производство, което се развива по определени правила и процедури</a:t>
            </a:r>
          </a:p>
          <a:p>
            <a:pPr marL="914400" indent="-457200" algn="just">
              <a:lnSpc>
                <a:spcPct val="115000"/>
              </a:lnSpc>
              <a:spcBef>
                <a:spcPts val="500"/>
              </a:spcBef>
              <a:spcAft>
                <a:spcPts val="0"/>
              </a:spcAft>
              <a:buFont typeface="Arial" panose="020B0604020202020204" pitchFamily="34" charset="0"/>
              <a:buChar char="•"/>
            </a:pPr>
            <a:r>
              <a:rPr lang="bg-BG" sz="2400" dirty="0" smtClean="0">
                <a:solidFill>
                  <a:srgbClr val="000000"/>
                </a:solidFill>
                <a:ea typeface="Times New Roman" panose="02020603050405020304" pitchFamily="18" charset="0"/>
                <a:cs typeface="Times New Roman" panose="02020603050405020304" pitchFamily="18" charset="0"/>
              </a:rPr>
              <a:t>Нотариалните производства се изпълняват от определени лица – нотариуси… но по изключение и от органите на местната администрация.	</a:t>
            </a:r>
            <a:endParaRPr lang="bg-BG" sz="2400" dirty="0">
              <a:solidFill>
                <a:srgbClr val="000000"/>
              </a:solidFill>
              <a:ea typeface="Times New Roman" panose="02020603050405020304" pitchFamily="18" charset="0"/>
              <a:cs typeface="Times New Roman" panose="02020603050405020304" pitchFamily="18" charset="0"/>
            </a:endParaRPr>
          </a:p>
        </p:txBody>
      </p:sp>
      <p:pic>
        <p:nvPicPr>
          <p:cNvPr id="2052" name="Picture 4" descr="Нотариус Росица Вулева - Нотариална кантора - събота в Пловдив"/>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141742" y="4078693"/>
            <a:ext cx="2336024" cy="15184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94302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790227" y="1429071"/>
            <a:ext cx="10687539" cy="4412612"/>
          </a:xfrm>
        </p:spPr>
        <p:txBody>
          <a:bodyPr>
            <a:normAutofit/>
          </a:bodyPr>
          <a:lstStyle/>
          <a:p>
            <a:pPr marL="45720" indent="0" algn="ctr">
              <a:buNone/>
            </a:pPr>
            <a:endParaRPr lang="bg-BG" sz="2400" b="1" dirty="0" smtClean="0">
              <a:solidFill>
                <a:schemeClr val="bg2">
                  <a:lumMod val="10000"/>
                </a:schemeClr>
              </a:solidFill>
            </a:endParaRPr>
          </a:p>
          <a:p>
            <a:pPr marL="45720" indent="0" algn="ctr">
              <a:buNone/>
            </a:pPr>
            <a:r>
              <a:rPr lang="bg-BG" sz="2400" b="1" dirty="0" smtClean="0">
                <a:solidFill>
                  <a:schemeClr val="bg2">
                    <a:lumMod val="10000"/>
                  </a:schemeClr>
                </a:solidFill>
              </a:rPr>
              <a:t>Административни</a:t>
            </a:r>
            <a:r>
              <a:rPr lang="ru-RU" sz="2400" b="1" dirty="0" smtClean="0">
                <a:solidFill>
                  <a:schemeClr val="bg2">
                    <a:lumMod val="10000"/>
                  </a:schemeClr>
                </a:solidFill>
              </a:rPr>
              <a:t> </a:t>
            </a:r>
            <a:r>
              <a:rPr lang="ru-RU" sz="2400" b="1" dirty="0">
                <a:solidFill>
                  <a:schemeClr val="bg2">
                    <a:lumMod val="10000"/>
                  </a:schemeClr>
                </a:solidFill>
              </a:rPr>
              <a:t>услуги </a:t>
            </a:r>
            <a:r>
              <a:rPr lang="bg-BG" sz="2400" b="1" dirty="0" smtClean="0">
                <a:solidFill>
                  <a:schemeClr val="bg2">
                    <a:lumMod val="10000"/>
                  </a:schemeClr>
                </a:solidFill>
              </a:rPr>
              <a:t>предоставяни от кметските наместници:</a:t>
            </a:r>
            <a:endParaRPr lang="bg-BG" sz="2800" dirty="0">
              <a:solidFill>
                <a:schemeClr val="accent1">
                  <a:lumMod val="75000"/>
                </a:schemeClr>
              </a:solidFill>
            </a:endParaRPr>
          </a:p>
          <a:p>
            <a:pPr marL="0" indent="0" algn="ctr">
              <a:buNone/>
            </a:pPr>
            <a:endParaRPr lang="en-US" sz="2400" b="1" dirty="0" smtClean="0">
              <a:solidFill>
                <a:schemeClr val="bg2">
                  <a:lumMod val="10000"/>
                </a:schemeClr>
              </a:solidFill>
            </a:endParaRPr>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bg-BG" sz="1200" i="1" dirty="0" smtClean="0">
                <a:solidFill>
                  <a:srgbClr val="549E39"/>
                </a:solidFill>
              </a:rPr>
              <a:t>за</a:t>
            </a:r>
            <a:r>
              <a:rPr lang="en-US" sz="1200" i="1" dirty="0" smtClean="0">
                <a:solidFill>
                  <a:srgbClr val="549E39"/>
                </a:solidFill>
              </a:rPr>
              <a:t> </a:t>
            </a:r>
            <a:r>
              <a:rPr lang="bg-BG" sz="1200" i="1" dirty="0" smtClean="0">
                <a:solidFill>
                  <a:srgbClr val="549E39"/>
                </a:solidFill>
              </a:rPr>
              <a:t>предоставяне</a:t>
            </a:r>
            <a:r>
              <a:rPr lang="en-US" sz="1200" i="1" dirty="0" smtClean="0">
                <a:solidFill>
                  <a:srgbClr val="549E39"/>
                </a:solidFill>
              </a:rPr>
              <a:t> </a:t>
            </a:r>
            <a:r>
              <a:rPr lang="bg-BG" sz="1200" i="1" dirty="0" smtClean="0">
                <a:solidFill>
                  <a:srgbClr val="549E39"/>
                </a:solidFill>
              </a:rPr>
              <a:t>на</a:t>
            </a:r>
            <a:r>
              <a:rPr lang="en-US" sz="1200" i="1" dirty="0" smtClean="0">
                <a:solidFill>
                  <a:srgbClr val="549E39"/>
                </a:solidFill>
              </a:rPr>
              <a:t> </a:t>
            </a:r>
            <a:r>
              <a:rPr lang="bg-BG" sz="1200" i="1" dirty="0" smtClean="0">
                <a:solidFill>
                  <a:srgbClr val="549E39"/>
                </a:solidFill>
              </a:rPr>
              <a:t>безвъзмездна</a:t>
            </a:r>
            <a:r>
              <a:rPr lang="en-US" sz="1200" i="1" dirty="0" smtClean="0">
                <a:solidFill>
                  <a:srgbClr val="549E39"/>
                </a:solidFill>
              </a:rPr>
              <a:t> </a:t>
            </a:r>
            <a:r>
              <a:rPr lang="bg-BG" sz="1200" i="1" dirty="0" smtClean="0">
                <a:solidFill>
                  <a:srgbClr val="549E39"/>
                </a:solidFill>
              </a:rPr>
              <a:t>финансова</a:t>
            </a:r>
            <a:r>
              <a:rPr lang="en-US" sz="1200" i="1" dirty="0" smtClean="0">
                <a:solidFill>
                  <a:srgbClr val="549E39"/>
                </a:solidFill>
              </a:rPr>
              <a:t> </a:t>
            </a:r>
            <a:r>
              <a:rPr lang="bg-BG" sz="1200" i="1" dirty="0" smtClean="0">
                <a:solidFill>
                  <a:srgbClr val="549E39"/>
                </a:solidFill>
              </a:rPr>
              <a:t>помощ</a:t>
            </a:r>
            <a:r>
              <a:rPr lang="en-US" sz="1200" i="1" dirty="0" smtClean="0">
                <a:solidFill>
                  <a:srgbClr val="549E39"/>
                </a:solidFill>
              </a:rPr>
              <a:t> </a:t>
            </a:r>
            <a:r>
              <a:rPr lang="bg-BG" sz="1200" i="1" dirty="0"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3"/>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grpSp>
        <p:nvGrpSpPr>
          <p:cNvPr id="10" name="Group 9"/>
          <p:cNvGrpSpPr/>
          <p:nvPr/>
        </p:nvGrpSpPr>
        <p:grpSpPr>
          <a:xfrm>
            <a:off x="946009" y="556570"/>
            <a:ext cx="9901036" cy="872501"/>
            <a:chOff x="925689" y="903594"/>
            <a:chExt cx="9901036" cy="872501"/>
          </a:xfrm>
        </p:grpSpPr>
        <p:pic>
          <p:nvPicPr>
            <p:cNvPr id="2" name="Picture 1"/>
            <p:cNvPicPr>
              <a:picLocks noChangeAspect="1"/>
            </p:cNvPicPr>
            <p:nvPr/>
          </p:nvPicPr>
          <p:blipFill>
            <a:blip r:embed="rId4"/>
            <a:stretch>
              <a:fillRect/>
            </a:stretch>
          </p:blipFill>
          <p:spPr>
            <a:xfrm>
              <a:off x="925689" y="904789"/>
              <a:ext cx="2074486" cy="828527"/>
            </a:xfrm>
            <a:prstGeom prst="rect">
              <a:avLst/>
            </a:prstGeom>
          </p:spPr>
        </p:pic>
        <p:pic>
          <p:nvPicPr>
            <p:cNvPr id="5" name="Picture 4"/>
            <p:cNvPicPr>
              <a:picLocks noChangeAspect="1"/>
            </p:cNvPicPr>
            <p:nvPr/>
          </p:nvPicPr>
          <p:blipFill>
            <a:blip r:embed="rId5"/>
            <a:stretch>
              <a:fillRect/>
            </a:stretch>
          </p:blipFill>
          <p:spPr>
            <a:xfrm>
              <a:off x="9121422" y="948095"/>
              <a:ext cx="1705303" cy="828000"/>
            </a:xfrm>
            <a:prstGeom prst="rect">
              <a:avLst/>
            </a:prstGeom>
          </p:spPr>
        </p:pic>
        <p:pic>
          <p:nvPicPr>
            <p:cNvPr id="7" name="Picture 6"/>
            <p:cNvPicPr>
              <a:picLocks noChangeAspect="1"/>
            </p:cNvPicPr>
            <p:nvPr/>
          </p:nvPicPr>
          <p:blipFill>
            <a:blip r:embed="rId6"/>
            <a:stretch>
              <a:fillRect/>
            </a:stretch>
          </p:blipFill>
          <p:spPr>
            <a:xfrm>
              <a:off x="5386470" y="903594"/>
              <a:ext cx="1323114" cy="828000"/>
            </a:xfrm>
            <a:prstGeom prst="rect">
              <a:avLst/>
            </a:prstGeom>
          </p:spPr>
        </p:pic>
      </p:grpSp>
      <p:sp>
        <p:nvSpPr>
          <p:cNvPr id="4" name="Rectangle 3"/>
          <p:cNvSpPr/>
          <p:nvPr/>
        </p:nvSpPr>
        <p:spPr>
          <a:xfrm>
            <a:off x="190063" y="2257071"/>
            <a:ext cx="11715930" cy="3257815"/>
          </a:xfrm>
          <a:prstGeom prst="rect">
            <a:avLst/>
          </a:prstGeom>
        </p:spPr>
        <p:txBody>
          <a:bodyPr wrap="square">
            <a:spAutoFit/>
          </a:bodyPr>
          <a:lstStyle/>
          <a:p>
            <a:pPr marL="914400" indent="-457200" algn="just">
              <a:lnSpc>
                <a:spcPct val="115000"/>
              </a:lnSpc>
              <a:spcBef>
                <a:spcPts val="500"/>
              </a:spcBef>
              <a:spcAft>
                <a:spcPts val="0"/>
              </a:spcAft>
              <a:buFont typeface="Arial" panose="020B0604020202020204" pitchFamily="34" charset="0"/>
              <a:buChar char="•"/>
            </a:pPr>
            <a:endParaRPr lang="ru-RU" sz="2400" dirty="0" smtClean="0">
              <a:solidFill>
                <a:srgbClr val="000000"/>
              </a:solidFill>
              <a:ea typeface="Times New Roman" panose="02020603050405020304" pitchFamily="18" charset="0"/>
              <a:cs typeface="Times New Roman" panose="02020603050405020304" pitchFamily="18" charset="0"/>
            </a:endParaRPr>
          </a:p>
          <a:p>
            <a:pPr marL="914400" indent="-457200" algn="just">
              <a:lnSpc>
                <a:spcPct val="115000"/>
              </a:lnSpc>
              <a:spcBef>
                <a:spcPts val="500"/>
              </a:spcBef>
              <a:spcAft>
                <a:spcPts val="0"/>
              </a:spcAft>
              <a:buFont typeface="Arial" panose="020B0604020202020204" pitchFamily="34" charset="0"/>
              <a:buChar char="•"/>
            </a:pPr>
            <a:r>
              <a:rPr lang="ru-RU" sz="2400" dirty="0" smtClean="0">
                <a:solidFill>
                  <a:srgbClr val="000000"/>
                </a:solidFill>
                <a:ea typeface="Times New Roman" panose="02020603050405020304" pitchFamily="18" charset="0"/>
                <a:cs typeface="Times New Roman" panose="02020603050405020304" pitchFamily="18" charset="0"/>
              </a:rPr>
              <a:t>АУ </a:t>
            </a:r>
            <a:r>
              <a:rPr lang="ru-RU" sz="2400" dirty="0">
                <a:solidFill>
                  <a:srgbClr val="000000"/>
                </a:solidFill>
                <a:ea typeface="Times New Roman" panose="02020603050405020304" pitchFamily="18" charset="0"/>
                <a:cs typeface="Times New Roman" panose="02020603050405020304" pitchFamily="18" charset="0"/>
              </a:rPr>
              <a:t>№ 2015 </a:t>
            </a:r>
            <a:r>
              <a:rPr lang="bg-BG" sz="2400" dirty="0" smtClean="0">
                <a:solidFill>
                  <a:srgbClr val="000000"/>
                </a:solidFill>
                <a:ea typeface="Times New Roman" panose="02020603050405020304" pitchFamily="18" charset="0"/>
                <a:cs typeface="Times New Roman" panose="02020603050405020304" pitchFamily="18" charset="0"/>
              </a:rPr>
              <a:t>Нотариално</a:t>
            </a:r>
            <a:r>
              <a:rPr lang="ru-RU" sz="2400" dirty="0" smtClean="0">
                <a:solidFill>
                  <a:srgbClr val="000000"/>
                </a:solidFill>
                <a:ea typeface="Times New Roman" panose="02020603050405020304" pitchFamily="18" charset="0"/>
                <a:cs typeface="Times New Roman" panose="02020603050405020304" pitchFamily="18" charset="0"/>
              </a:rPr>
              <a:t> </a:t>
            </a:r>
            <a:r>
              <a:rPr lang="bg-BG" sz="2400" dirty="0" smtClean="0">
                <a:solidFill>
                  <a:srgbClr val="000000"/>
                </a:solidFill>
                <a:ea typeface="Times New Roman" panose="02020603050405020304" pitchFamily="18" charset="0"/>
                <a:cs typeface="Times New Roman" panose="02020603050405020304" pitchFamily="18" charset="0"/>
              </a:rPr>
              <a:t>удостоверяване</a:t>
            </a:r>
            <a:r>
              <a:rPr lang="ru-RU" sz="2400" dirty="0" smtClean="0">
                <a:solidFill>
                  <a:srgbClr val="000000"/>
                </a:solidFill>
                <a:ea typeface="Times New Roman" panose="02020603050405020304" pitchFamily="18" charset="0"/>
                <a:cs typeface="Times New Roman" panose="02020603050405020304" pitchFamily="18" charset="0"/>
              </a:rPr>
              <a:t> </a:t>
            </a:r>
            <a:r>
              <a:rPr lang="ru-RU" sz="2400" dirty="0">
                <a:solidFill>
                  <a:srgbClr val="000000"/>
                </a:solidFill>
                <a:ea typeface="Times New Roman" panose="02020603050405020304" pitchFamily="18" charset="0"/>
                <a:cs typeface="Times New Roman" panose="02020603050405020304" pitchFamily="18" charset="0"/>
              </a:rPr>
              <a:t>на </a:t>
            </a:r>
            <a:r>
              <a:rPr lang="bg-BG" sz="2400" dirty="0" smtClean="0">
                <a:solidFill>
                  <a:srgbClr val="000000"/>
                </a:solidFill>
                <a:ea typeface="Times New Roman" panose="02020603050405020304" pitchFamily="18" charset="0"/>
                <a:cs typeface="Times New Roman" panose="02020603050405020304" pitchFamily="18" charset="0"/>
              </a:rPr>
              <a:t>подписите</a:t>
            </a:r>
            <a:r>
              <a:rPr lang="ru-RU" sz="2400" dirty="0" smtClean="0">
                <a:solidFill>
                  <a:srgbClr val="000000"/>
                </a:solidFill>
                <a:ea typeface="Times New Roman" panose="02020603050405020304" pitchFamily="18" charset="0"/>
                <a:cs typeface="Times New Roman" panose="02020603050405020304" pitchFamily="18" charset="0"/>
              </a:rPr>
              <a:t> </a:t>
            </a:r>
            <a:r>
              <a:rPr lang="ru-RU" sz="2400" dirty="0">
                <a:solidFill>
                  <a:srgbClr val="000000"/>
                </a:solidFill>
                <a:ea typeface="Times New Roman" panose="02020603050405020304" pitchFamily="18" charset="0"/>
                <a:cs typeface="Times New Roman" panose="02020603050405020304" pitchFamily="18" charset="0"/>
              </a:rPr>
              <a:t>на </a:t>
            </a:r>
            <a:r>
              <a:rPr lang="bg-BG" sz="2400" dirty="0" smtClean="0">
                <a:solidFill>
                  <a:srgbClr val="000000"/>
                </a:solidFill>
                <a:ea typeface="Times New Roman" panose="02020603050405020304" pitchFamily="18" charset="0"/>
                <a:cs typeface="Times New Roman" panose="02020603050405020304" pitchFamily="18" charset="0"/>
              </a:rPr>
              <a:t>частни</a:t>
            </a:r>
            <a:r>
              <a:rPr lang="ru-RU" sz="2400" dirty="0" smtClean="0">
                <a:solidFill>
                  <a:srgbClr val="000000"/>
                </a:solidFill>
                <a:ea typeface="Times New Roman" panose="02020603050405020304" pitchFamily="18" charset="0"/>
                <a:cs typeface="Times New Roman" panose="02020603050405020304" pitchFamily="18" charset="0"/>
              </a:rPr>
              <a:t> </a:t>
            </a:r>
            <a:r>
              <a:rPr lang="bg-BG" sz="2400" dirty="0" smtClean="0">
                <a:solidFill>
                  <a:srgbClr val="000000"/>
                </a:solidFill>
                <a:ea typeface="Times New Roman" panose="02020603050405020304" pitchFamily="18" charset="0"/>
                <a:cs typeface="Times New Roman" panose="02020603050405020304" pitchFamily="18" charset="0"/>
              </a:rPr>
              <a:t>документи</a:t>
            </a:r>
            <a:r>
              <a:rPr lang="ru-RU" sz="2400" dirty="0" smtClean="0">
                <a:solidFill>
                  <a:srgbClr val="000000"/>
                </a:solidFill>
                <a:ea typeface="Times New Roman" panose="02020603050405020304" pitchFamily="18" charset="0"/>
                <a:cs typeface="Times New Roman" panose="02020603050405020304" pitchFamily="18" charset="0"/>
              </a:rPr>
              <a:t>, </a:t>
            </a:r>
            <a:r>
              <a:rPr lang="bg-BG" sz="2400" dirty="0" smtClean="0">
                <a:solidFill>
                  <a:srgbClr val="000000"/>
                </a:solidFill>
                <a:ea typeface="Times New Roman" panose="02020603050405020304" pitchFamily="18" charset="0"/>
                <a:cs typeface="Times New Roman" panose="02020603050405020304" pitchFamily="18" charset="0"/>
              </a:rPr>
              <a:t>които</a:t>
            </a:r>
            <a:r>
              <a:rPr lang="ru-RU" sz="2400" dirty="0" smtClean="0">
                <a:solidFill>
                  <a:srgbClr val="000000"/>
                </a:solidFill>
                <a:ea typeface="Times New Roman" panose="02020603050405020304" pitchFamily="18" charset="0"/>
                <a:cs typeface="Times New Roman" panose="02020603050405020304" pitchFamily="18" charset="0"/>
              </a:rPr>
              <a:t> </a:t>
            </a:r>
            <a:r>
              <a:rPr lang="bg-BG" sz="2400" dirty="0" smtClean="0">
                <a:solidFill>
                  <a:srgbClr val="000000"/>
                </a:solidFill>
                <a:ea typeface="Times New Roman" panose="02020603050405020304" pitchFamily="18" charset="0"/>
                <a:cs typeface="Times New Roman" panose="02020603050405020304" pitchFamily="18" charset="0"/>
              </a:rPr>
              <a:t>са</a:t>
            </a:r>
            <a:r>
              <a:rPr lang="ru-RU" sz="2400" dirty="0" smtClean="0">
                <a:solidFill>
                  <a:srgbClr val="000000"/>
                </a:solidFill>
                <a:ea typeface="Times New Roman" panose="02020603050405020304" pitchFamily="18" charset="0"/>
                <a:cs typeface="Times New Roman" panose="02020603050405020304" pitchFamily="18" charset="0"/>
              </a:rPr>
              <a:t> </a:t>
            </a:r>
            <a:r>
              <a:rPr lang="bg-BG" sz="2400" dirty="0" smtClean="0">
                <a:solidFill>
                  <a:srgbClr val="000000"/>
                </a:solidFill>
                <a:ea typeface="Times New Roman" panose="02020603050405020304" pitchFamily="18" charset="0"/>
                <a:cs typeface="Times New Roman" panose="02020603050405020304" pitchFamily="18" charset="0"/>
              </a:rPr>
              <a:t>едностранни</a:t>
            </a:r>
            <a:r>
              <a:rPr lang="ru-RU" sz="2400" dirty="0" smtClean="0">
                <a:solidFill>
                  <a:srgbClr val="000000"/>
                </a:solidFill>
                <a:ea typeface="Times New Roman" panose="02020603050405020304" pitchFamily="18" charset="0"/>
                <a:cs typeface="Times New Roman" panose="02020603050405020304" pitchFamily="18" charset="0"/>
              </a:rPr>
              <a:t> </a:t>
            </a:r>
            <a:r>
              <a:rPr lang="bg-BG" sz="2400" dirty="0" smtClean="0">
                <a:solidFill>
                  <a:srgbClr val="000000"/>
                </a:solidFill>
                <a:ea typeface="Times New Roman" panose="02020603050405020304" pitchFamily="18" charset="0"/>
                <a:cs typeface="Times New Roman" panose="02020603050405020304" pitchFamily="18" charset="0"/>
              </a:rPr>
              <a:t>актове</a:t>
            </a:r>
            <a:r>
              <a:rPr lang="ru-RU" sz="2400" dirty="0" smtClean="0">
                <a:solidFill>
                  <a:srgbClr val="000000"/>
                </a:solidFill>
                <a:ea typeface="Times New Roman" panose="02020603050405020304" pitchFamily="18" charset="0"/>
                <a:cs typeface="Times New Roman" panose="02020603050405020304" pitchFamily="18" charset="0"/>
              </a:rPr>
              <a:t> </a:t>
            </a:r>
            <a:r>
              <a:rPr lang="ru-RU" sz="2400" dirty="0">
                <a:solidFill>
                  <a:srgbClr val="000000"/>
                </a:solidFill>
                <a:ea typeface="Times New Roman" panose="02020603050405020304" pitchFamily="18" charset="0"/>
                <a:cs typeface="Times New Roman" panose="02020603050405020304" pitchFamily="18" charset="0"/>
              </a:rPr>
              <a:t>и не подлежат на </a:t>
            </a:r>
            <a:r>
              <a:rPr lang="bg-BG" sz="2400" dirty="0" smtClean="0">
                <a:solidFill>
                  <a:srgbClr val="000000"/>
                </a:solidFill>
                <a:ea typeface="Times New Roman" panose="02020603050405020304" pitchFamily="18" charset="0"/>
                <a:cs typeface="Times New Roman" panose="02020603050405020304" pitchFamily="18" charset="0"/>
              </a:rPr>
              <a:t>вписване</a:t>
            </a:r>
          </a:p>
          <a:p>
            <a:pPr marL="914400" indent="-457200" algn="just">
              <a:lnSpc>
                <a:spcPct val="115000"/>
              </a:lnSpc>
              <a:spcBef>
                <a:spcPts val="500"/>
              </a:spcBef>
              <a:spcAft>
                <a:spcPts val="0"/>
              </a:spcAft>
              <a:buFont typeface="Arial" panose="020B0604020202020204" pitchFamily="34" charset="0"/>
              <a:buChar char="•"/>
            </a:pPr>
            <a:r>
              <a:rPr lang="ru-RU" sz="2400" dirty="0" smtClean="0">
                <a:solidFill>
                  <a:srgbClr val="000000"/>
                </a:solidFill>
                <a:ea typeface="Times New Roman" panose="02020603050405020304" pitchFamily="18" charset="0"/>
                <a:cs typeface="Times New Roman" panose="02020603050405020304" pitchFamily="18" charset="0"/>
              </a:rPr>
              <a:t>АУ </a:t>
            </a:r>
            <a:r>
              <a:rPr lang="ru-RU" sz="2400" dirty="0">
                <a:solidFill>
                  <a:srgbClr val="000000"/>
                </a:solidFill>
                <a:ea typeface="Times New Roman" panose="02020603050405020304" pitchFamily="18" charset="0"/>
                <a:cs typeface="Times New Roman" panose="02020603050405020304" pitchFamily="18" charset="0"/>
              </a:rPr>
              <a:t>№ 2072 </a:t>
            </a:r>
            <a:r>
              <a:rPr lang="bg-BG" sz="2400" dirty="0" smtClean="0">
                <a:solidFill>
                  <a:srgbClr val="000000"/>
                </a:solidFill>
                <a:ea typeface="Times New Roman" panose="02020603050405020304" pitchFamily="18" charset="0"/>
                <a:cs typeface="Times New Roman" panose="02020603050405020304" pitchFamily="18" charset="0"/>
              </a:rPr>
              <a:t>Нотариално</a:t>
            </a:r>
            <a:r>
              <a:rPr lang="ru-RU" sz="2400" dirty="0" smtClean="0">
                <a:solidFill>
                  <a:srgbClr val="000000"/>
                </a:solidFill>
                <a:ea typeface="Times New Roman" panose="02020603050405020304" pitchFamily="18" charset="0"/>
                <a:cs typeface="Times New Roman" panose="02020603050405020304" pitchFamily="18" charset="0"/>
              </a:rPr>
              <a:t> </a:t>
            </a:r>
            <a:r>
              <a:rPr lang="bg-BG" sz="2400" dirty="0" smtClean="0">
                <a:solidFill>
                  <a:srgbClr val="000000"/>
                </a:solidFill>
                <a:ea typeface="Times New Roman" panose="02020603050405020304" pitchFamily="18" charset="0"/>
                <a:cs typeface="Times New Roman" panose="02020603050405020304" pitchFamily="18" charset="0"/>
              </a:rPr>
              <a:t>удостоверяване</a:t>
            </a:r>
            <a:r>
              <a:rPr lang="ru-RU" sz="2400" dirty="0" smtClean="0">
                <a:solidFill>
                  <a:srgbClr val="000000"/>
                </a:solidFill>
                <a:ea typeface="Times New Roman" panose="02020603050405020304" pitchFamily="18" charset="0"/>
                <a:cs typeface="Times New Roman" panose="02020603050405020304" pitchFamily="18" charset="0"/>
              </a:rPr>
              <a:t> </a:t>
            </a:r>
            <a:r>
              <a:rPr lang="ru-RU" sz="2400" dirty="0">
                <a:solidFill>
                  <a:srgbClr val="000000"/>
                </a:solidFill>
                <a:ea typeface="Times New Roman" panose="02020603050405020304" pitchFamily="18" charset="0"/>
                <a:cs typeface="Times New Roman" panose="02020603050405020304" pitchFamily="18" charset="0"/>
              </a:rPr>
              <a:t>на </a:t>
            </a:r>
            <a:r>
              <a:rPr lang="bg-BG" sz="2400" dirty="0" smtClean="0">
                <a:solidFill>
                  <a:srgbClr val="000000"/>
                </a:solidFill>
                <a:ea typeface="Times New Roman" panose="02020603050405020304" pitchFamily="18" charset="0"/>
                <a:cs typeface="Times New Roman" panose="02020603050405020304" pitchFamily="18" charset="0"/>
              </a:rPr>
              <a:t>верността</a:t>
            </a:r>
            <a:r>
              <a:rPr lang="ru-RU" sz="2400" dirty="0" smtClean="0">
                <a:solidFill>
                  <a:srgbClr val="000000"/>
                </a:solidFill>
                <a:ea typeface="Times New Roman" panose="02020603050405020304" pitchFamily="18" charset="0"/>
                <a:cs typeface="Times New Roman" panose="02020603050405020304" pitchFamily="18" charset="0"/>
              </a:rPr>
              <a:t> </a:t>
            </a:r>
            <a:r>
              <a:rPr lang="ru-RU" sz="2400" dirty="0">
                <a:solidFill>
                  <a:srgbClr val="000000"/>
                </a:solidFill>
                <a:ea typeface="Times New Roman" panose="02020603050405020304" pitchFamily="18" charset="0"/>
                <a:cs typeface="Times New Roman" panose="02020603050405020304" pitchFamily="18" charset="0"/>
              </a:rPr>
              <a:t>на </a:t>
            </a:r>
            <a:r>
              <a:rPr lang="bg-BG" sz="2400" dirty="0" smtClean="0">
                <a:solidFill>
                  <a:srgbClr val="000000"/>
                </a:solidFill>
                <a:ea typeface="Times New Roman" panose="02020603050405020304" pitchFamily="18" charset="0"/>
                <a:cs typeface="Times New Roman" panose="02020603050405020304" pitchFamily="18" charset="0"/>
              </a:rPr>
              <a:t>преписи</a:t>
            </a:r>
            <a:r>
              <a:rPr lang="ru-RU" sz="2400" dirty="0" smtClean="0">
                <a:solidFill>
                  <a:srgbClr val="000000"/>
                </a:solidFill>
                <a:ea typeface="Times New Roman" panose="02020603050405020304" pitchFamily="18" charset="0"/>
                <a:cs typeface="Times New Roman" panose="02020603050405020304" pitchFamily="18" charset="0"/>
              </a:rPr>
              <a:t> </a:t>
            </a:r>
            <a:r>
              <a:rPr lang="ru-RU" sz="2400" dirty="0">
                <a:solidFill>
                  <a:srgbClr val="000000"/>
                </a:solidFill>
                <a:ea typeface="Times New Roman" panose="02020603050405020304" pitchFamily="18" charset="0"/>
                <a:cs typeface="Times New Roman" panose="02020603050405020304" pitchFamily="18" charset="0"/>
              </a:rPr>
              <a:t>и извлечения от </a:t>
            </a:r>
            <a:r>
              <a:rPr lang="bg-BG" sz="2400" dirty="0" smtClean="0">
                <a:solidFill>
                  <a:srgbClr val="000000"/>
                </a:solidFill>
                <a:ea typeface="Times New Roman" panose="02020603050405020304" pitchFamily="18" charset="0"/>
                <a:cs typeface="Times New Roman" panose="02020603050405020304" pitchFamily="18" charset="0"/>
              </a:rPr>
              <a:t>документи</a:t>
            </a:r>
            <a:r>
              <a:rPr lang="ru-RU" sz="2400" dirty="0" smtClean="0">
                <a:solidFill>
                  <a:srgbClr val="000000"/>
                </a:solidFill>
                <a:ea typeface="Times New Roman" panose="02020603050405020304" pitchFamily="18" charset="0"/>
                <a:cs typeface="Times New Roman" panose="02020603050405020304" pitchFamily="18" charset="0"/>
              </a:rPr>
              <a:t> </a:t>
            </a:r>
            <a:r>
              <a:rPr lang="ru-RU" sz="2400" dirty="0">
                <a:solidFill>
                  <a:srgbClr val="000000"/>
                </a:solidFill>
                <a:ea typeface="Times New Roman" panose="02020603050405020304" pitchFamily="18" charset="0"/>
                <a:cs typeface="Times New Roman" panose="02020603050405020304" pitchFamily="18" charset="0"/>
              </a:rPr>
              <a:t>и </a:t>
            </a:r>
            <a:r>
              <a:rPr lang="bg-BG" sz="2400" dirty="0" smtClean="0">
                <a:solidFill>
                  <a:srgbClr val="000000"/>
                </a:solidFill>
                <a:ea typeface="Times New Roman" panose="02020603050405020304" pitchFamily="18" charset="0"/>
                <a:cs typeface="Times New Roman" panose="02020603050405020304" pitchFamily="18" charset="0"/>
              </a:rPr>
              <a:t>книжа</a:t>
            </a:r>
          </a:p>
          <a:p>
            <a:pPr marL="914400" indent="-457200" algn="just">
              <a:lnSpc>
                <a:spcPct val="115000"/>
              </a:lnSpc>
              <a:spcBef>
                <a:spcPts val="500"/>
              </a:spcBef>
              <a:spcAft>
                <a:spcPts val="0"/>
              </a:spcAft>
              <a:buFont typeface="Arial" panose="020B0604020202020204" pitchFamily="34" charset="0"/>
              <a:buChar char="•"/>
            </a:pPr>
            <a:r>
              <a:rPr lang="ru-RU" sz="2400" dirty="0" smtClean="0">
                <a:solidFill>
                  <a:srgbClr val="000000"/>
                </a:solidFill>
                <a:ea typeface="Times New Roman" panose="02020603050405020304" pitchFamily="18" charset="0"/>
                <a:cs typeface="Times New Roman" panose="02020603050405020304" pitchFamily="18" charset="0"/>
              </a:rPr>
              <a:t>АУ </a:t>
            </a:r>
            <a:r>
              <a:rPr lang="ru-RU" sz="2400" dirty="0">
                <a:solidFill>
                  <a:srgbClr val="000000"/>
                </a:solidFill>
                <a:ea typeface="Times New Roman" panose="02020603050405020304" pitchFamily="18" charset="0"/>
                <a:cs typeface="Times New Roman" panose="02020603050405020304" pitchFamily="18" charset="0"/>
              </a:rPr>
              <a:t>№ 2094 </a:t>
            </a:r>
            <a:r>
              <a:rPr lang="bg-BG" sz="2400" dirty="0" smtClean="0">
                <a:solidFill>
                  <a:srgbClr val="000000"/>
                </a:solidFill>
                <a:ea typeface="Times New Roman" panose="02020603050405020304" pitchFamily="18" charset="0"/>
                <a:cs typeface="Times New Roman" panose="02020603050405020304" pitchFamily="18" charset="0"/>
              </a:rPr>
              <a:t>Нотариално</a:t>
            </a:r>
            <a:r>
              <a:rPr lang="ru-RU" sz="2400" dirty="0" smtClean="0">
                <a:solidFill>
                  <a:srgbClr val="000000"/>
                </a:solidFill>
                <a:ea typeface="Times New Roman" panose="02020603050405020304" pitchFamily="18" charset="0"/>
                <a:cs typeface="Times New Roman" panose="02020603050405020304" pitchFamily="18" charset="0"/>
              </a:rPr>
              <a:t> </a:t>
            </a:r>
            <a:r>
              <a:rPr lang="bg-BG" sz="2400" dirty="0" smtClean="0">
                <a:solidFill>
                  <a:srgbClr val="000000"/>
                </a:solidFill>
                <a:ea typeface="Times New Roman" panose="02020603050405020304" pitchFamily="18" charset="0"/>
                <a:cs typeface="Times New Roman" panose="02020603050405020304" pitchFamily="18" charset="0"/>
              </a:rPr>
              <a:t>удостоверяване</a:t>
            </a:r>
            <a:r>
              <a:rPr lang="ru-RU" sz="2400" dirty="0" smtClean="0">
                <a:solidFill>
                  <a:srgbClr val="000000"/>
                </a:solidFill>
                <a:ea typeface="Times New Roman" panose="02020603050405020304" pitchFamily="18" charset="0"/>
                <a:cs typeface="Times New Roman" panose="02020603050405020304" pitchFamily="18" charset="0"/>
              </a:rPr>
              <a:t> </a:t>
            </a:r>
            <a:r>
              <a:rPr lang="ru-RU" sz="2400" dirty="0">
                <a:solidFill>
                  <a:srgbClr val="000000"/>
                </a:solidFill>
                <a:ea typeface="Times New Roman" panose="02020603050405020304" pitchFamily="18" charset="0"/>
                <a:cs typeface="Times New Roman" panose="02020603050405020304" pitchFamily="18" charset="0"/>
              </a:rPr>
              <a:t>на </a:t>
            </a:r>
            <a:r>
              <a:rPr lang="bg-BG" sz="2400" dirty="0" smtClean="0">
                <a:solidFill>
                  <a:srgbClr val="000000"/>
                </a:solidFill>
                <a:ea typeface="Times New Roman" panose="02020603050405020304" pitchFamily="18" charset="0"/>
                <a:cs typeface="Times New Roman" panose="02020603050405020304" pitchFamily="18" charset="0"/>
              </a:rPr>
              <a:t>подписа</a:t>
            </a:r>
            <a:r>
              <a:rPr lang="ru-RU" sz="2400" dirty="0" smtClean="0">
                <a:solidFill>
                  <a:srgbClr val="000000"/>
                </a:solidFill>
                <a:ea typeface="Times New Roman" panose="02020603050405020304" pitchFamily="18" charset="0"/>
                <a:cs typeface="Times New Roman" panose="02020603050405020304" pitchFamily="18" charset="0"/>
              </a:rPr>
              <a:t> </a:t>
            </a:r>
            <a:r>
              <a:rPr lang="ru-RU" sz="2400" dirty="0">
                <a:solidFill>
                  <a:srgbClr val="000000"/>
                </a:solidFill>
                <a:ea typeface="Times New Roman" panose="02020603050405020304" pitchFamily="18" charset="0"/>
                <a:cs typeface="Times New Roman" panose="02020603050405020304" pitchFamily="18" charset="0"/>
              </a:rPr>
              <a:t>и </a:t>
            </a:r>
            <a:r>
              <a:rPr lang="bg-BG" sz="2400" dirty="0" smtClean="0">
                <a:solidFill>
                  <a:srgbClr val="000000"/>
                </a:solidFill>
                <a:ea typeface="Times New Roman" panose="02020603050405020304" pitchFamily="18" charset="0"/>
                <a:cs typeface="Times New Roman" panose="02020603050405020304" pitchFamily="18" charset="0"/>
              </a:rPr>
              <a:t>съдържанието</a:t>
            </a:r>
            <a:r>
              <a:rPr lang="ru-RU" sz="2400" dirty="0" smtClean="0">
                <a:solidFill>
                  <a:srgbClr val="000000"/>
                </a:solidFill>
                <a:ea typeface="Times New Roman" panose="02020603050405020304" pitchFamily="18" charset="0"/>
                <a:cs typeface="Times New Roman" panose="02020603050405020304" pitchFamily="18" charset="0"/>
              </a:rPr>
              <a:t> </a:t>
            </a:r>
            <a:r>
              <a:rPr lang="ru-RU" sz="2400" dirty="0">
                <a:solidFill>
                  <a:srgbClr val="000000"/>
                </a:solidFill>
                <a:ea typeface="Times New Roman" panose="02020603050405020304" pitchFamily="18" charset="0"/>
                <a:cs typeface="Times New Roman" panose="02020603050405020304" pitchFamily="18" charset="0"/>
              </a:rPr>
              <a:t>на </a:t>
            </a:r>
            <a:r>
              <a:rPr lang="bg-BG" sz="2400" dirty="0" smtClean="0">
                <a:solidFill>
                  <a:srgbClr val="000000"/>
                </a:solidFill>
                <a:ea typeface="Times New Roman" panose="02020603050405020304" pitchFamily="18" charset="0"/>
                <a:cs typeface="Times New Roman" panose="02020603050405020304" pitchFamily="18" charset="0"/>
              </a:rPr>
              <a:t>пълномощно</a:t>
            </a:r>
            <a:r>
              <a:rPr lang="ru-RU" sz="2400" dirty="0" smtClean="0">
                <a:solidFill>
                  <a:srgbClr val="000000"/>
                </a:solidFill>
                <a:ea typeface="Times New Roman" panose="02020603050405020304" pitchFamily="18" charset="0"/>
                <a:cs typeface="Times New Roman" panose="02020603050405020304" pitchFamily="18" charset="0"/>
              </a:rPr>
              <a:t> </a:t>
            </a:r>
            <a:r>
              <a:rPr lang="ru-RU" sz="2400" dirty="0">
                <a:solidFill>
                  <a:srgbClr val="000000"/>
                </a:solidFill>
                <a:ea typeface="Times New Roman" panose="02020603050405020304" pitchFamily="18" charset="0"/>
                <a:cs typeface="Times New Roman" panose="02020603050405020304" pitchFamily="18" charset="0"/>
              </a:rPr>
              <a:t>по чл. 37 от Закона за </a:t>
            </a:r>
            <a:r>
              <a:rPr lang="bg-BG" sz="2400" dirty="0" smtClean="0">
                <a:solidFill>
                  <a:srgbClr val="000000"/>
                </a:solidFill>
                <a:ea typeface="Times New Roman" panose="02020603050405020304" pitchFamily="18" charset="0"/>
                <a:cs typeface="Times New Roman" panose="02020603050405020304" pitchFamily="18" charset="0"/>
              </a:rPr>
              <a:t>задълженията</a:t>
            </a:r>
            <a:r>
              <a:rPr lang="ru-RU" sz="2400" dirty="0" smtClean="0">
                <a:solidFill>
                  <a:srgbClr val="000000"/>
                </a:solidFill>
                <a:ea typeface="Times New Roman" panose="02020603050405020304" pitchFamily="18" charset="0"/>
                <a:cs typeface="Times New Roman" panose="02020603050405020304" pitchFamily="18" charset="0"/>
              </a:rPr>
              <a:t> </a:t>
            </a:r>
            <a:r>
              <a:rPr lang="ru-RU" sz="2400" dirty="0">
                <a:solidFill>
                  <a:srgbClr val="000000"/>
                </a:solidFill>
                <a:ea typeface="Times New Roman" panose="02020603050405020304" pitchFamily="18" charset="0"/>
                <a:cs typeface="Times New Roman" panose="02020603050405020304" pitchFamily="18" charset="0"/>
              </a:rPr>
              <a:t>и </a:t>
            </a:r>
            <a:r>
              <a:rPr lang="ru-RU" sz="2400" dirty="0" smtClean="0">
                <a:solidFill>
                  <a:srgbClr val="000000"/>
                </a:solidFill>
                <a:ea typeface="Times New Roman" panose="02020603050405020304" pitchFamily="18" charset="0"/>
                <a:cs typeface="Times New Roman" panose="02020603050405020304" pitchFamily="18" charset="0"/>
              </a:rPr>
              <a:t>договорите</a:t>
            </a:r>
            <a:r>
              <a:rPr lang="bg-BG" sz="2400" dirty="0" smtClean="0">
                <a:solidFill>
                  <a:srgbClr val="000000"/>
                </a:solidFill>
                <a:ea typeface="Times New Roman" panose="02020603050405020304" pitchFamily="18" charset="0"/>
                <a:cs typeface="Times New Roman" panose="02020603050405020304" pitchFamily="18" charset="0"/>
              </a:rPr>
              <a:t>	</a:t>
            </a:r>
            <a:endParaRPr lang="bg-BG" sz="2400" dirty="0">
              <a:solidFill>
                <a:srgbClr val="000000"/>
              </a:solidFill>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97668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790227" y="1429071"/>
            <a:ext cx="10687539" cy="4412612"/>
          </a:xfrm>
        </p:spPr>
        <p:txBody>
          <a:bodyPr>
            <a:normAutofit/>
          </a:bodyPr>
          <a:lstStyle/>
          <a:p>
            <a:pPr marL="45720" indent="0" algn="ctr">
              <a:buNone/>
            </a:pPr>
            <a:endParaRPr lang="bg-BG" sz="2400" b="1" dirty="0" smtClean="0">
              <a:solidFill>
                <a:schemeClr val="bg2">
                  <a:lumMod val="10000"/>
                </a:schemeClr>
              </a:solidFill>
            </a:endParaRPr>
          </a:p>
          <a:p>
            <a:pPr marL="45720" indent="0" algn="ctr">
              <a:buNone/>
            </a:pPr>
            <a:r>
              <a:rPr lang="bg-BG" sz="2400" b="1" dirty="0" smtClean="0">
                <a:solidFill>
                  <a:schemeClr val="bg2">
                    <a:lumMod val="10000"/>
                  </a:schemeClr>
                </a:solidFill>
              </a:rPr>
              <a:t>Ограничения и забрани:</a:t>
            </a:r>
            <a:endParaRPr lang="en-US" sz="2400" b="1" dirty="0" smtClean="0">
              <a:solidFill>
                <a:schemeClr val="bg2">
                  <a:lumMod val="10000"/>
                </a:schemeClr>
              </a:solidFill>
            </a:endParaRPr>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bg-BG" sz="1200" i="1" dirty="0" smtClean="0">
                <a:solidFill>
                  <a:srgbClr val="549E39"/>
                </a:solidFill>
              </a:rPr>
              <a:t>за</a:t>
            </a:r>
            <a:r>
              <a:rPr lang="en-US" sz="1200" i="1" dirty="0" smtClean="0">
                <a:solidFill>
                  <a:srgbClr val="549E39"/>
                </a:solidFill>
              </a:rPr>
              <a:t> </a:t>
            </a:r>
            <a:r>
              <a:rPr lang="bg-BG" sz="1200" i="1" dirty="0" smtClean="0">
                <a:solidFill>
                  <a:srgbClr val="549E39"/>
                </a:solidFill>
              </a:rPr>
              <a:t>предоставяне</a:t>
            </a:r>
            <a:r>
              <a:rPr lang="en-US" sz="1200" i="1" dirty="0" smtClean="0">
                <a:solidFill>
                  <a:srgbClr val="549E39"/>
                </a:solidFill>
              </a:rPr>
              <a:t> </a:t>
            </a:r>
            <a:r>
              <a:rPr lang="bg-BG" sz="1200" i="1" dirty="0" smtClean="0">
                <a:solidFill>
                  <a:srgbClr val="549E39"/>
                </a:solidFill>
              </a:rPr>
              <a:t>на</a:t>
            </a:r>
            <a:r>
              <a:rPr lang="en-US" sz="1200" i="1" dirty="0" smtClean="0">
                <a:solidFill>
                  <a:srgbClr val="549E39"/>
                </a:solidFill>
              </a:rPr>
              <a:t> </a:t>
            </a:r>
            <a:r>
              <a:rPr lang="bg-BG" sz="1200" i="1" dirty="0" smtClean="0">
                <a:solidFill>
                  <a:srgbClr val="549E39"/>
                </a:solidFill>
              </a:rPr>
              <a:t>безвъзмездна</a:t>
            </a:r>
            <a:r>
              <a:rPr lang="en-US" sz="1200" i="1" dirty="0" smtClean="0">
                <a:solidFill>
                  <a:srgbClr val="549E39"/>
                </a:solidFill>
              </a:rPr>
              <a:t> </a:t>
            </a:r>
            <a:r>
              <a:rPr lang="bg-BG" sz="1200" i="1" dirty="0" smtClean="0">
                <a:solidFill>
                  <a:srgbClr val="549E39"/>
                </a:solidFill>
              </a:rPr>
              <a:t>финансова</a:t>
            </a:r>
            <a:r>
              <a:rPr lang="en-US" sz="1200" i="1" dirty="0" smtClean="0">
                <a:solidFill>
                  <a:srgbClr val="549E39"/>
                </a:solidFill>
              </a:rPr>
              <a:t> </a:t>
            </a:r>
            <a:r>
              <a:rPr lang="bg-BG" sz="1200" i="1" dirty="0" smtClean="0">
                <a:solidFill>
                  <a:srgbClr val="549E39"/>
                </a:solidFill>
              </a:rPr>
              <a:t>помощ</a:t>
            </a:r>
            <a:r>
              <a:rPr lang="en-US" sz="1200" i="1" dirty="0" smtClean="0">
                <a:solidFill>
                  <a:srgbClr val="549E39"/>
                </a:solidFill>
              </a:rPr>
              <a:t> </a:t>
            </a:r>
            <a:r>
              <a:rPr lang="bg-BG" sz="1200" i="1" dirty="0"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3"/>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grpSp>
        <p:nvGrpSpPr>
          <p:cNvPr id="10" name="Group 9"/>
          <p:cNvGrpSpPr/>
          <p:nvPr/>
        </p:nvGrpSpPr>
        <p:grpSpPr>
          <a:xfrm>
            <a:off x="946009" y="448442"/>
            <a:ext cx="9901036" cy="1107403"/>
            <a:chOff x="925689" y="903594"/>
            <a:chExt cx="9901036" cy="872501"/>
          </a:xfrm>
        </p:grpSpPr>
        <p:pic>
          <p:nvPicPr>
            <p:cNvPr id="2" name="Picture 1"/>
            <p:cNvPicPr>
              <a:picLocks noChangeAspect="1"/>
            </p:cNvPicPr>
            <p:nvPr/>
          </p:nvPicPr>
          <p:blipFill>
            <a:blip r:embed="rId4"/>
            <a:stretch>
              <a:fillRect/>
            </a:stretch>
          </p:blipFill>
          <p:spPr>
            <a:xfrm>
              <a:off x="925689" y="904789"/>
              <a:ext cx="2074486" cy="828527"/>
            </a:xfrm>
            <a:prstGeom prst="rect">
              <a:avLst/>
            </a:prstGeom>
          </p:spPr>
        </p:pic>
        <p:pic>
          <p:nvPicPr>
            <p:cNvPr id="5" name="Picture 4"/>
            <p:cNvPicPr>
              <a:picLocks noChangeAspect="1"/>
            </p:cNvPicPr>
            <p:nvPr/>
          </p:nvPicPr>
          <p:blipFill>
            <a:blip r:embed="rId5"/>
            <a:stretch>
              <a:fillRect/>
            </a:stretch>
          </p:blipFill>
          <p:spPr>
            <a:xfrm>
              <a:off x="9121422" y="948095"/>
              <a:ext cx="1705303" cy="828000"/>
            </a:xfrm>
            <a:prstGeom prst="rect">
              <a:avLst/>
            </a:prstGeom>
          </p:spPr>
        </p:pic>
        <p:pic>
          <p:nvPicPr>
            <p:cNvPr id="7" name="Picture 6"/>
            <p:cNvPicPr>
              <a:picLocks noChangeAspect="1"/>
            </p:cNvPicPr>
            <p:nvPr/>
          </p:nvPicPr>
          <p:blipFill>
            <a:blip r:embed="rId6"/>
            <a:stretch>
              <a:fillRect/>
            </a:stretch>
          </p:blipFill>
          <p:spPr>
            <a:xfrm>
              <a:off x="5386470" y="903594"/>
              <a:ext cx="1323114" cy="828000"/>
            </a:xfrm>
            <a:prstGeom prst="rect">
              <a:avLst/>
            </a:prstGeom>
          </p:spPr>
        </p:pic>
      </p:grpSp>
      <p:sp>
        <p:nvSpPr>
          <p:cNvPr id="4" name="Rectangle 3"/>
          <p:cNvSpPr/>
          <p:nvPr/>
        </p:nvSpPr>
        <p:spPr>
          <a:xfrm>
            <a:off x="276031" y="1627911"/>
            <a:ext cx="11398227" cy="3824124"/>
          </a:xfrm>
          <a:prstGeom prst="rect">
            <a:avLst/>
          </a:prstGeom>
        </p:spPr>
        <p:txBody>
          <a:bodyPr wrap="square">
            <a:spAutoFit/>
          </a:bodyPr>
          <a:lstStyle/>
          <a:p>
            <a:pPr marL="914400" indent="-457200" algn="just">
              <a:lnSpc>
                <a:spcPct val="115000"/>
              </a:lnSpc>
              <a:spcBef>
                <a:spcPts val="500"/>
              </a:spcBef>
              <a:spcAft>
                <a:spcPts val="0"/>
              </a:spcAft>
              <a:buFont typeface="Arial" panose="020B0604020202020204" pitchFamily="34" charset="0"/>
              <a:buChar char="•"/>
            </a:pPr>
            <a:endParaRPr lang="bg-BG" sz="2400" dirty="0" smtClean="0">
              <a:solidFill>
                <a:srgbClr val="000000"/>
              </a:solidFill>
              <a:ea typeface="Times New Roman" panose="02020603050405020304" pitchFamily="18" charset="0"/>
              <a:cs typeface="Times New Roman" panose="02020603050405020304" pitchFamily="18" charset="0"/>
            </a:endParaRPr>
          </a:p>
          <a:p>
            <a:pPr marL="914400" indent="-457200" algn="just">
              <a:lnSpc>
                <a:spcPct val="115000"/>
              </a:lnSpc>
              <a:spcBef>
                <a:spcPts val="500"/>
              </a:spcBef>
              <a:spcAft>
                <a:spcPts val="0"/>
              </a:spcAft>
              <a:buFont typeface="Arial" panose="020B0604020202020204" pitchFamily="34" charset="0"/>
              <a:buChar char="•"/>
            </a:pPr>
            <a:endParaRPr lang="bg-BG" sz="2200" dirty="0" smtClean="0">
              <a:solidFill>
                <a:srgbClr val="000000"/>
              </a:solidFill>
              <a:ea typeface="Times New Roman" panose="02020603050405020304" pitchFamily="18" charset="0"/>
              <a:cs typeface="Times New Roman" panose="02020603050405020304" pitchFamily="18" charset="0"/>
            </a:endParaRPr>
          </a:p>
          <a:p>
            <a:pPr marL="914400" indent="-457200" algn="just">
              <a:lnSpc>
                <a:spcPct val="115000"/>
              </a:lnSpc>
              <a:spcBef>
                <a:spcPts val="500"/>
              </a:spcBef>
              <a:spcAft>
                <a:spcPts val="0"/>
              </a:spcAft>
              <a:buFont typeface="Arial" panose="020B0604020202020204" pitchFamily="34" charset="0"/>
              <a:buChar char="•"/>
            </a:pPr>
            <a:r>
              <a:rPr lang="bg-BG" sz="2200" dirty="0" smtClean="0">
                <a:solidFill>
                  <a:srgbClr val="000000"/>
                </a:solidFill>
                <a:ea typeface="Times New Roman" panose="02020603050405020304" pitchFamily="18" charset="0"/>
                <a:cs typeface="Times New Roman" panose="02020603050405020304" pitchFamily="18" charset="0"/>
              </a:rPr>
              <a:t>Нотариусите и лицата с нотариални функции действат в рамките на своята местна компетентност, съблюдават морала и добрите нрави;</a:t>
            </a:r>
          </a:p>
          <a:p>
            <a:pPr marL="914400" indent="-457200" algn="just">
              <a:lnSpc>
                <a:spcPct val="115000"/>
              </a:lnSpc>
              <a:spcBef>
                <a:spcPts val="500"/>
              </a:spcBef>
              <a:spcAft>
                <a:spcPts val="0"/>
              </a:spcAft>
              <a:buFont typeface="Arial" panose="020B0604020202020204" pitchFamily="34" charset="0"/>
              <a:buChar char="•"/>
            </a:pPr>
            <a:r>
              <a:rPr lang="bg-BG" sz="2200" dirty="0" smtClean="0">
                <a:solidFill>
                  <a:srgbClr val="000000"/>
                </a:solidFill>
                <a:ea typeface="Times New Roman" panose="02020603050405020304" pitchFamily="18" charset="0"/>
                <a:cs typeface="Times New Roman" panose="02020603050405020304" pitchFamily="18" charset="0"/>
              </a:rPr>
              <a:t>Нотариусите и лицата с нотариални функции не могат да извършват нотариални действия ако страна или участник е свързано с нотариуса лице - </a:t>
            </a:r>
            <a:r>
              <a:rPr lang="bg-BG" sz="2200" dirty="0" smtClean="0">
                <a:solidFill>
                  <a:srgbClr val="000000"/>
                </a:solidFill>
              </a:rPr>
              <a:t>съпруг </a:t>
            </a:r>
            <a:r>
              <a:rPr lang="bg-BG" sz="2200" dirty="0">
                <a:solidFill>
                  <a:srgbClr val="000000"/>
                </a:solidFill>
              </a:rPr>
              <a:t>или </a:t>
            </a:r>
            <a:r>
              <a:rPr lang="bg-BG" sz="2200" dirty="0" smtClean="0">
                <a:solidFill>
                  <a:srgbClr val="000000"/>
                </a:solidFill>
              </a:rPr>
              <a:t>лице, </a:t>
            </a:r>
            <a:r>
              <a:rPr lang="bg-BG" sz="2200" dirty="0">
                <a:solidFill>
                  <a:srgbClr val="000000"/>
                </a:solidFill>
              </a:rPr>
              <a:t>с което живее във фактическо </a:t>
            </a:r>
            <a:r>
              <a:rPr lang="bg-BG" sz="2200" dirty="0" smtClean="0">
                <a:solidFill>
                  <a:srgbClr val="000000"/>
                </a:solidFill>
              </a:rPr>
              <a:t>съжителство, възходящ </a:t>
            </a:r>
            <a:r>
              <a:rPr lang="bg-BG" sz="2200" dirty="0">
                <a:solidFill>
                  <a:srgbClr val="000000"/>
                </a:solidFill>
              </a:rPr>
              <a:t>и </a:t>
            </a:r>
            <a:r>
              <a:rPr lang="bg-BG" sz="2200" dirty="0" smtClean="0">
                <a:solidFill>
                  <a:srgbClr val="000000"/>
                </a:solidFill>
              </a:rPr>
              <a:t>низходяща, </a:t>
            </a:r>
            <a:r>
              <a:rPr lang="bg-BG" sz="2200" dirty="0">
                <a:solidFill>
                  <a:srgbClr val="000000"/>
                </a:solidFill>
              </a:rPr>
              <a:t>по съребрена линия до четвърта степен, по сватовство до първа степен, </a:t>
            </a:r>
            <a:r>
              <a:rPr lang="bg-BG" sz="2200" dirty="0" smtClean="0">
                <a:solidFill>
                  <a:srgbClr val="000000"/>
                </a:solidFill>
              </a:rPr>
              <a:t>лице, спрямо което </a:t>
            </a:r>
            <a:r>
              <a:rPr lang="bg-BG" sz="2200" dirty="0">
                <a:solidFill>
                  <a:srgbClr val="000000"/>
                </a:solidFill>
              </a:rPr>
              <a:t>нотариусът е настойник, попечител, осиновен или осиновител или лице от приемно </a:t>
            </a:r>
            <a:r>
              <a:rPr lang="bg-BG" sz="2200" dirty="0" smtClean="0">
                <a:solidFill>
                  <a:srgbClr val="000000"/>
                </a:solidFill>
              </a:rPr>
              <a:t>семейство.</a:t>
            </a:r>
            <a:endParaRPr lang="bg-BG" sz="2200" dirty="0" smtClean="0">
              <a:solidFill>
                <a:srgbClr val="000000"/>
              </a:solidFill>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7101159"/>
      </p:ext>
    </p:extLst>
  </p:cSld>
  <p:clrMapOvr>
    <a:masterClrMapping/>
  </p:clrMapOvr>
  <p:timing>
    <p:tnLst>
      <p:par>
        <p:cTn id="1" dur="indefinite" restart="never" nodeType="tmRoot"/>
      </p:par>
    </p:tnLst>
  </p:timing>
</p:sld>
</file>

<file path=ppt/theme/theme1.xml><?xml version="1.0" encoding="utf-8"?>
<a:theme xmlns:a="http://schemas.openxmlformats.org/drawingml/2006/main" name="База">
  <a:themeElements>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По избор 1">
      <a:majorFont>
        <a:latin typeface="Corbel"/>
        <a:ea typeface=""/>
        <a:cs typeface=""/>
      </a:majorFont>
      <a:minorFont>
        <a:latin typeface="Times New Roman"/>
        <a:ea typeface=""/>
        <a:cs typeface=""/>
      </a:minorFont>
    </a:fontScheme>
    <a:fmtScheme name="База">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3176</TotalTime>
  <Words>3205</Words>
  <Application>Microsoft Office PowerPoint</Application>
  <PresentationFormat>Widescreen</PresentationFormat>
  <Paragraphs>186</Paragraphs>
  <Slides>17</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Corbel</vt:lpstr>
      <vt:lpstr>Times New Roman</vt:lpstr>
      <vt:lpstr>Verdana</vt:lpstr>
      <vt:lpstr>База</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Заседание на ПКСП на НСОРБ  Нормативна рамка</dc:title>
  <dc:creator>Daniela Ushatova</dc:creator>
  <cp:lastModifiedBy>DANY</cp:lastModifiedBy>
  <cp:revision>139</cp:revision>
  <cp:lastPrinted>2021-05-23T13:03:34Z</cp:lastPrinted>
  <dcterms:created xsi:type="dcterms:W3CDTF">2020-11-16T15:48:02Z</dcterms:created>
  <dcterms:modified xsi:type="dcterms:W3CDTF">2021-10-19T11:58:04Z</dcterms:modified>
</cp:coreProperties>
</file>