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37"/>
  </p:notesMasterIdLst>
  <p:handoutMasterIdLst>
    <p:handoutMasterId r:id="rId38"/>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2" r:id="rId24"/>
    <p:sldId id="283" r:id="rId25"/>
    <p:sldId id="287" r:id="rId26"/>
    <p:sldId id="289" r:id="rId27"/>
    <p:sldId id="291" r:id="rId28"/>
    <p:sldId id="292" r:id="rId29"/>
    <p:sldId id="293" r:id="rId30"/>
    <p:sldId id="294" r:id="rId31"/>
    <p:sldId id="301" r:id="rId32"/>
    <p:sldId id="296" r:id="rId33"/>
    <p:sldId id="302" r:id="rId34"/>
    <p:sldId id="295" r:id="rId35"/>
    <p:sldId id="298" r:id="rId36"/>
  </p:sldIdLst>
  <p:sldSz cx="12192000" cy="6858000"/>
  <p:notesSz cx="6858000" cy="92964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6440" autoAdjust="0"/>
  </p:normalViewPr>
  <p:slideViewPr>
    <p:cSldViewPr snapToGrid="0" showGuides="1">
      <p:cViewPr varScale="1">
        <p:scale>
          <a:sx n="49" d="100"/>
          <a:sy n="49" d="100"/>
        </p:scale>
        <p:origin x="66" y="6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14504B59-7BBA-424E-8F82-B2981FB124F5}" type="datetimeFigureOut">
              <a:rPr lang="en-GB" smtClean="0"/>
              <a:t>19/08/2022</a:t>
            </a:fld>
            <a:endParaRPr lang="en-GB"/>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46476DC7-E5EF-4D7A-B4D8-AC8E2E938C65}" type="slidenum">
              <a:rPr lang="en-GB" smtClean="0"/>
              <a:t>‹#›</a:t>
            </a:fld>
            <a:endParaRPr lang="en-GB"/>
          </a:p>
        </p:txBody>
      </p:sp>
    </p:spTree>
    <p:extLst>
      <p:ext uri="{BB962C8B-B14F-4D97-AF65-F5344CB8AC3E}">
        <p14:creationId xmlns:p14="http://schemas.microsoft.com/office/powerpoint/2010/main" val="3898909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15DEB51B-2751-421E-A2D3-2FAEE7FAE17E}" type="datetimeFigureOut">
              <a:rPr lang="bg-BG" smtClean="0"/>
              <a:t>19.8.2022 г.</a:t>
            </a:fld>
            <a:endParaRPr lang="bg-BG"/>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DB1B0AED-60AB-48E6-9BCE-285B740914ED}" type="slidenum">
              <a:rPr lang="bg-BG" smtClean="0"/>
              <a:t>‹#›</a:t>
            </a:fld>
            <a:endParaRPr lang="bg-BG"/>
          </a:p>
        </p:txBody>
      </p:sp>
    </p:spTree>
    <p:extLst>
      <p:ext uri="{BB962C8B-B14F-4D97-AF65-F5344CB8AC3E}">
        <p14:creationId xmlns:p14="http://schemas.microsoft.com/office/powerpoint/2010/main" val="2540059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Чл. 1.</a:t>
            </a:r>
            <a:r>
              <a:rPr lang="bg-BG" dirty="0" smtClean="0">
                <a:solidFill>
                  <a:schemeClr val="bg2">
                    <a:lumMod val="10000"/>
                  </a:schemeClr>
                </a:solidFill>
              </a:rPr>
              <a:t> (2)  и ал.3 от ЗГР</a:t>
            </a:r>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4</a:t>
            </a:fld>
            <a:endParaRPr lang="bg-BG"/>
          </a:p>
        </p:txBody>
      </p:sp>
    </p:spTree>
    <p:extLst>
      <p:ext uri="{BB962C8B-B14F-4D97-AF65-F5344CB8AC3E}">
        <p14:creationId xmlns:p14="http://schemas.microsoft.com/office/powerpoint/2010/main" val="3547484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smtClean="0">
                <a:solidFill>
                  <a:schemeClr val="tx1"/>
                </a:solidFill>
                <a:effectLst/>
                <a:latin typeface="+mn-lt"/>
                <a:ea typeface="+mn-ea"/>
                <a:cs typeface="+mn-cs"/>
              </a:rPr>
              <a:t>Кметския наместник следва да извърши служебна проверка в регистъра на населението за родствената връзка между тях и проверка в дирекциите/отделите „Местни данъци и такси“ към общините относно собствеността на имота. </a:t>
            </a:r>
          </a:p>
          <a:p>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21</a:t>
            </a:fld>
            <a:endParaRPr lang="bg-BG"/>
          </a:p>
        </p:txBody>
      </p:sp>
    </p:spTree>
    <p:extLst>
      <p:ext uri="{BB962C8B-B14F-4D97-AF65-F5344CB8AC3E}">
        <p14:creationId xmlns:p14="http://schemas.microsoft.com/office/powerpoint/2010/main" val="1004047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r>
              <a:rPr lang="bg-BG" dirty="0" smtClean="0">
                <a:solidFill>
                  <a:schemeClr val="bg2">
                    <a:lumMod val="10000"/>
                  </a:schemeClr>
                </a:solidFill>
              </a:rPr>
              <a:t>При извършване на адресни регистрации следва да се има предвид, че броят на лицата, които могат да се регистрират по постоянен и/или настоящ адрес на адреса на едно жилище не може да надвишава двукратния брой на лицата, които обичайно могат да обитават съответното жилище. </a:t>
            </a:r>
          </a:p>
          <a:p>
            <a:pPr marL="0" indent="0" algn="just">
              <a:buNone/>
            </a:pPr>
            <a:r>
              <a:rPr lang="bg-BG" dirty="0" smtClean="0">
                <a:solidFill>
                  <a:schemeClr val="bg2">
                    <a:lumMod val="10000"/>
                  </a:schemeClr>
                </a:solidFill>
              </a:rPr>
              <a:t>В случаите, когато жилището се обитава само от роднини по права линия, по съребрена линия до четвърта степен включително или по сватовство до втора степен включително се допуска трикратно надвишаване на броя на лицата, които обичайно могат да обитават жилището</a:t>
            </a:r>
            <a:r>
              <a:rPr lang="bg-BG" b="1" dirty="0" smtClean="0">
                <a:solidFill>
                  <a:schemeClr val="bg2">
                    <a:lumMod val="10000"/>
                  </a:schemeClr>
                </a:solidFill>
              </a:rPr>
              <a:t>/чл.92, ал.10 от ЗГР/. </a:t>
            </a:r>
            <a:r>
              <a:rPr lang="bg-BG" dirty="0" smtClean="0">
                <a:solidFill>
                  <a:schemeClr val="bg2">
                    <a:lumMod val="10000"/>
                  </a:schemeClr>
                </a:solidFill>
              </a:rPr>
              <a:t>Лица, които обичайно могат да обитават жилище“ е максималният брой лица, които могат да обитават дадено жилище като на едно лице се падат не по-малко от 10 </a:t>
            </a:r>
            <a:r>
              <a:rPr lang="bg-BG" dirty="0" err="1" smtClean="0">
                <a:solidFill>
                  <a:schemeClr val="bg2">
                    <a:lumMod val="10000"/>
                  </a:schemeClr>
                </a:solidFill>
              </a:rPr>
              <a:t>кв.м</a:t>
            </a:r>
            <a:r>
              <a:rPr lang="bg-BG" dirty="0" smtClean="0">
                <a:solidFill>
                  <a:schemeClr val="bg2">
                    <a:lumMod val="10000"/>
                  </a:schemeClr>
                </a:solidFill>
              </a:rPr>
              <a:t> жилищна площ, </a:t>
            </a:r>
            <a:r>
              <a:rPr lang="bg-BG" b="1" dirty="0" smtClean="0">
                <a:solidFill>
                  <a:schemeClr val="bg2">
                    <a:lumMod val="10000"/>
                  </a:schemeClr>
                </a:solidFill>
              </a:rPr>
              <a:t>съгласно §1 от ДР на ЗГР. Съгласно §2 от ДР на ЗГР </a:t>
            </a:r>
            <a:r>
              <a:rPr lang="bg-BG" dirty="0" smtClean="0">
                <a:solidFill>
                  <a:schemeClr val="bg2">
                    <a:lumMod val="10000"/>
                  </a:schemeClr>
                </a:solidFill>
              </a:rPr>
              <a:t>„жилищна площ“ е сборът на площите на помещенията в жилището с основно предназначение за дневни, спални и детски стаи. </a:t>
            </a:r>
          </a:p>
          <a:p>
            <a:pPr marL="0" indent="0" algn="just">
              <a:buNone/>
            </a:pPr>
            <a:r>
              <a:rPr lang="bg-BG" b="1" dirty="0" smtClean="0">
                <a:solidFill>
                  <a:schemeClr val="bg2">
                    <a:lumMod val="10000"/>
                  </a:schemeClr>
                </a:solidFill>
              </a:rPr>
              <a:t>На база горецитираните разпоредби следва, че максималния брой лица, които могат да се регистрират трябва да имат по 5 кв. м  жилищна площ, а ако са роднини около 3 кв. м.</a:t>
            </a:r>
          </a:p>
          <a:p>
            <a:pPr marL="0" indent="0" algn="just">
              <a:buNone/>
            </a:pPr>
            <a:endParaRPr lang="bg-BG" b="1"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22</a:t>
            </a:fld>
            <a:endParaRPr lang="bg-BG"/>
          </a:p>
        </p:txBody>
      </p:sp>
    </p:spTree>
    <p:extLst>
      <p:ext uri="{BB962C8B-B14F-4D97-AF65-F5344CB8AC3E}">
        <p14:creationId xmlns:p14="http://schemas.microsoft.com/office/powerpoint/2010/main" val="1231104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smtClean="0">
                <a:solidFill>
                  <a:schemeClr val="tx1"/>
                </a:solidFill>
                <a:effectLst/>
                <a:latin typeface="+mn-lt"/>
                <a:ea typeface="+mn-ea"/>
                <a:cs typeface="+mn-cs"/>
              </a:rPr>
              <a:t> </a:t>
            </a:r>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23</a:t>
            </a:fld>
            <a:endParaRPr lang="bg-BG"/>
          </a:p>
        </p:txBody>
      </p:sp>
    </p:spTree>
    <p:extLst>
      <p:ext uri="{BB962C8B-B14F-4D97-AF65-F5344CB8AC3E}">
        <p14:creationId xmlns:p14="http://schemas.microsoft.com/office/powerpoint/2010/main" val="1176102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 marR="0" lvl="0" indent="0" algn="just" defTabSz="914400" rtl="0" eaLnBrk="1" fontAlgn="auto" latinLnBrk="0" hangingPunct="1">
              <a:lnSpc>
                <a:spcPct val="100000"/>
              </a:lnSpc>
              <a:spcBef>
                <a:spcPts val="0"/>
              </a:spcBef>
              <a:spcAft>
                <a:spcPts val="0"/>
              </a:spcAft>
              <a:buClrTx/>
              <a:buSzTx/>
              <a:buFontTx/>
              <a:buNone/>
              <a:tabLst/>
              <a:defRPr/>
            </a:pPr>
            <a:r>
              <a:rPr lang="bg-BG" sz="1200" kern="1200" dirty="0" smtClean="0">
                <a:solidFill>
                  <a:schemeClr val="tx1"/>
                </a:solidFill>
                <a:effectLst/>
                <a:latin typeface="+mn-lt"/>
                <a:ea typeface="+mn-ea"/>
                <a:cs typeface="+mn-cs"/>
              </a:rPr>
              <a:t>В състава на комисията се включва служители от съответната общинска администрация/обикновено това са служители на отделите ГРАО/, представители на съответната областна администрация, на ТЗ ГРАО и служители на териториалните структури на Министерство на вътрешните работи.</a:t>
            </a:r>
          </a:p>
          <a:p>
            <a:pPr marL="45720" indent="0" algn="just">
              <a:buNone/>
            </a:pPr>
            <a:r>
              <a:rPr lang="bg-BG" b="1" dirty="0" smtClean="0">
                <a:solidFill>
                  <a:schemeClr val="bg2">
                    <a:lumMod val="10000"/>
                  </a:schemeClr>
                </a:solidFill>
              </a:rPr>
              <a:t>Съгласно чл.140а</a:t>
            </a:r>
            <a:r>
              <a:rPr lang="bg-BG" dirty="0" smtClean="0">
                <a:solidFill>
                  <a:schemeClr val="bg2">
                    <a:lumMod val="10000"/>
                  </a:schemeClr>
                </a:solidFill>
              </a:rPr>
              <a:t> </a:t>
            </a:r>
            <a:r>
              <a:rPr lang="bg-BG" b="1" dirty="0" smtClean="0">
                <a:solidFill>
                  <a:schemeClr val="bg2">
                    <a:lumMod val="10000"/>
                  </a:schemeClr>
                </a:solidFill>
              </a:rPr>
              <a:t>от Наредба № РД-02-20-9 от 21.05.2012 г. за функциониране на единната система за гражданска регистрация</a:t>
            </a:r>
            <a:r>
              <a:rPr lang="bg-BG" dirty="0" smtClean="0">
                <a:solidFill>
                  <a:schemeClr val="bg2">
                    <a:lumMod val="10000"/>
                  </a:schemeClr>
                </a:solidFill>
              </a:rPr>
              <a:t> при извършването на проверката комисията следва да установи:</a:t>
            </a:r>
          </a:p>
          <a:p>
            <a:pPr marL="45720" indent="0" algn="just">
              <a:buNone/>
            </a:pPr>
            <a:r>
              <a:rPr lang="bg-BG" dirty="0" smtClean="0">
                <a:solidFill>
                  <a:schemeClr val="bg2">
                    <a:lumMod val="10000"/>
                  </a:schemeClr>
                </a:solidFill>
              </a:rPr>
              <a:t>1. наличие на акт на органа по чл. 92, ал. 1 от Закона за гражданската регистрация/кмета на общината или района/ за определяне на длъжностни лица, които да извършват адресна регистрация, когато същата не се извършва от кмета;</a:t>
            </a:r>
          </a:p>
          <a:p>
            <a:pPr marL="45720" indent="0" algn="just">
              <a:buNone/>
            </a:pPr>
            <a:r>
              <a:rPr lang="bg-BG" dirty="0" smtClean="0">
                <a:solidFill>
                  <a:schemeClr val="bg2">
                    <a:lumMod val="10000"/>
                  </a:schemeClr>
                </a:solidFill>
              </a:rPr>
              <a:t>2. наличие на подадено от лицето заявление за постоянен адрес или адресна карта за настоящ адрес;</a:t>
            </a:r>
          </a:p>
          <a:p>
            <a:pPr marL="45720" indent="0" algn="just">
              <a:buNone/>
            </a:pPr>
            <a:r>
              <a:rPr lang="bg-BG" dirty="0" smtClean="0">
                <a:solidFill>
                  <a:schemeClr val="bg2">
                    <a:lumMod val="10000"/>
                  </a:schemeClr>
                </a:solidFill>
              </a:rPr>
              <a:t>3. има ли приложено нотариално заверено изрично пълномощно, когато заявлението за постоянен адрес или адресна карта за настоящ адрес не са подадени лично от лицето, чиято адресна регистрация е извършена;</a:t>
            </a:r>
          </a:p>
          <a:p>
            <a:pPr marL="45720" indent="0" algn="just">
              <a:buNone/>
            </a:pPr>
            <a:r>
              <a:rPr lang="bg-BG" dirty="0" smtClean="0">
                <a:solidFill>
                  <a:schemeClr val="bg2">
                    <a:lumMod val="10000"/>
                  </a:schemeClr>
                </a:solidFill>
              </a:rPr>
              <a:t>4. представени ли са документите по чл. 92, ал. 2 от Закона за гражданската регистрация;</a:t>
            </a:r>
          </a:p>
          <a:p>
            <a:pPr marL="45720" indent="0" algn="just">
              <a:buNone/>
            </a:pPr>
            <a:r>
              <a:rPr lang="bg-BG" dirty="0" smtClean="0">
                <a:solidFill>
                  <a:schemeClr val="bg2">
                    <a:lumMod val="10000"/>
                  </a:schemeClr>
                </a:solidFill>
              </a:rPr>
              <a:t>5. има ли писмено съгласие от собственика на имота за адресни регистрации, извършени в несобствено жилище;</a:t>
            </a:r>
          </a:p>
          <a:p>
            <a:pPr marL="45720" indent="0" algn="just">
              <a:buNone/>
            </a:pPr>
            <a:r>
              <a:rPr lang="bg-BG" dirty="0" smtClean="0">
                <a:solidFill>
                  <a:schemeClr val="bg2">
                    <a:lumMod val="10000"/>
                  </a:schemeClr>
                </a:solidFill>
              </a:rPr>
              <a:t>6. дали адресно регистрираното лице е в родство по права линия със собственика или ползвателя на имота или е съпруг на някое от тези лица, когато не са представени изискуемите документи за собственост или ползване на имота;</a:t>
            </a:r>
          </a:p>
          <a:p>
            <a:pPr marL="45720" indent="0" algn="just">
              <a:buNone/>
            </a:pPr>
            <a:r>
              <a:rPr lang="bg-BG" dirty="0" smtClean="0">
                <a:solidFill>
                  <a:schemeClr val="bg2">
                    <a:lumMod val="10000"/>
                  </a:schemeClr>
                </a:solidFill>
              </a:rPr>
              <a:t>7. извършена ли е проверка чрез отделите "Местни данъци и такси" на адресно регистрирани лица в случаите когато по чл. 92, ал. 5 от Закона за гражданската регистрация, а именно за </a:t>
            </a:r>
            <a:r>
              <a:rPr lang="bg-BG" i="1" dirty="0" smtClean="0">
                <a:solidFill>
                  <a:schemeClr val="bg2">
                    <a:lumMod val="10000"/>
                  </a:schemeClr>
                </a:solidFill>
              </a:rPr>
              <a:t>адресна регистрация на лица, които са в родство по права линия със собственика или ползвателя на имота, както и за съпрузите на тези лица;</a:t>
            </a:r>
            <a:endParaRPr lang="bg-BG" dirty="0" smtClean="0">
              <a:solidFill>
                <a:schemeClr val="bg2">
                  <a:lumMod val="10000"/>
                </a:schemeClr>
              </a:solidFill>
            </a:endParaRPr>
          </a:p>
          <a:p>
            <a:pPr marL="45720" indent="0" algn="just">
              <a:buNone/>
            </a:pPr>
            <a:r>
              <a:rPr lang="bg-BG" dirty="0" smtClean="0">
                <a:solidFill>
                  <a:schemeClr val="bg2">
                    <a:lumMod val="10000"/>
                  </a:schemeClr>
                </a:solidFill>
              </a:rPr>
              <a:t>8. наличие на декларация за удостоверяване на фактическото съпружеско съжителство;</a:t>
            </a:r>
          </a:p>
          <a:p>
            <a:pPr marL="45720" indent="0" algn="just">
              <a:buNone/>
            </a:pPr>
            <a:r>
              <a:rPr lang="bg-BG" b="1" dirty="0" smtClean="0">
                <a:solidFill>
                  <a:schemeClr val="bg2">
                    <a:lumMod val="10000"/>
                  </a:schemeClr>
                </a:solidFill>
              </a:rPr>
              <a:t> 9. броя на адресно регистрираните лица на адреса на едно жилище;</a:t>
            </a:r>
            <a:endParaRPr lang="bg-BG" dirty="0" smtClean="0">
              <a:solidFill>
                <a:schemeClr val="bg2">
                  <a:lumMod val="10000"/>
                </a:schemeClr>
              </a:solidFill>
            </a:endParaRPr>
          </a:p>
          <a:p>
            <a:pPr marL="45720" indent="0" algn="just">
              <a:buNone/>
            </a:pPr>
            <a:r>
              <a:rPr lang="bg-BG" dirty="0" smtClean="0">
                <a:solidFill>
                  <a:schemeClr val="bg2">
                    <a:lumMod val="10000"/>
                  </a:schemeClr>
                </a:solidFill>
              </a:rPr>
              <a:t>10. съхраняват ли се документите, представени за извършване на адресните регистрации;</a:t>
            </a:r>
          </a:p>
          <a:p>
            <a:pPr marL="45720" indent="0" algn="just">
              <a:buNone/>
            </a:pPr>
            <a:r>
              <a:rPr lang="bg-BG" b="1" dirty="0" smtClean="0">
                <a:solidFill>
                  <a:schemeClr val="bg2">
                    <a:lumMod val="10000"/>
                  </a:schemeClr>
                </a:solidFill>
              </a:rPr>
              <a:t>11.</a:t>
            </a:r>
            <a:r>
              <a:rPr lang="bg-BG" dirty="0" smtClean="0">
                <a:solidFill>
                  <a:schemeClr val="bg2">
                    <a:lumMod val="10000"/>
                  </a:schemeClr>
                </a:solidFill>
              </a:rPr>
              <a:t> </a:t>
            </a:r>
            <a:r>
              <a:rPr lang="bg-BG" b="1" dirty="0" smtClean="0">
                <a:solidFill>
                  <a:schemeClr val="bg2">
                    <a:lumMod val="10000"/>
                  </a:schemeClr>
                </a:solidFill>
              </a:rPr>
              <a:t>има ли лица, адресно регистрирани по настоящ адрес, които не живеят повече от 30 дни на заявения от тях адрес;</a:t>
            </a:r>
            <a:endParaRPr lang="bg-BG" dirty="0" smtClean="0">
              <a:solidFill>
                <a:schemeClr val="bg2">
                  <a:lumMod val="10000"/>
                </a:schemeClr>
              </a:solidFill>
            </a:endParaRPr>
          </a:p>
          <a:p>
            <a:pPr marL="45720" indent="0" algn="just">
              <a:buNone/>
            </a:pPr>
            <a:r>
              <a:rPr lang="bg-BG" dirty="0" smtClean="0">
                <a:solidFill>
                  <a:schemeClr val="bg2">
                    <a:lumMod val="10000"/>
                  </a:schemeClr>
                </a:solidFill>
              </a:rPr>
              <a:t>12. дали постоянният адрес, на който лицата са адресно регистрирани, може да изпълнява предназначението по чл. 93, ал. 5 от Закона за гражданската регистрация, а именно „</a:t>
            </a:r>
            <a:r>
              <a:rPr lang="bg-BG" i="1" dirty="0" smtClean="0">
                <a:solidFill>
                  <a:schemeClr val="bg2">
                    <a:lumMod val="10000"/>
                  </a:schemeClr>
                </a:solidFill>
              </a:rPr>
              <a:t>постоянният адрес на гражданите е адрес за кореспонденция с органите на държавната власт и органите на местното самоуправление“;</a:t>
            </a:r>
          </a:p>
          <a:p>
            <a:pPr marL="45720" marR="0" lvl="0" indent="0" algn="just" defTabSz="914400" rtl="0" eaLnBrk="1" fontAlgn="auto" latinLnBrk="0" hangingPunct="1">
              <a:lnSpc>
                <a:spcPct val="100000"/>
              </a:lnSpc>
              <a:spcBef>
                <a:spcPts val="0"/>
              </a:spcBef>
              <a:spcAft>
                <a:spcPts val="0"/>
              </a:spcAft>
              <a:buClrTx/>
              <a:buSzTx/>
              <a:buFontTx/>
              <a:buNone/>
              <a:tabLst/>
              <a:defRPr/>
            </a:pPr>
            <a:r>
              <a:rPr lang="bg-BG" dirty="0" smtClean="0">
                <a:solidFill>
                  <a:schemeClr val="bg2">
                    <a:lumMod val="10000"/>
                  </a:schemeClr>
                </a:solidFill>
              </a:rPr>
              <a:t>13. има ли лица, чиято адресна регистрация по постоянен и/или настоящ адрес е извършена в хотел, мотел, почивен дом или друго място за подслон преди повече от 4 месеца.</a:t>
            </a:r>
          </a:p>
          <a:p>
            <a:pPr marL="45720" indent="0" algn="just">
              <a:buNone/>
            </a:pPr>
            <a:endParaRPr lang="bg-BG" dirty="0" smtClean="0">
              <a:solidFill>
                <a:schemeClr val="bg2">
                  <a:lumMod val="10000"/>
                </a:schemeClr>
              </a:solidFill>
            </a:endParaRPr>
          </a:p>
          <a:p>
            <a:pPr marL="45720" indent="0" algn="just">
              <a:buNone/>
            </a:pPr>
            <a:endParaRPr lang="bg-BG" dirty="0" smtClean="0">
              <a:solidFill>
                <a:schemeClr val="bg2">
                  <a:lumMod val="10000"/>
                </a:schemeClr>
              </a:solidFill>
            </a:endParaRPr>
          </a:p>
          <a:p>
            <a:pPr marL="45720" indent="0" algn="just">
              <a:buNone/>
            </a:pPr>
            <a:endParaRPr lang="bg-BG" dirty="0" smtClean="0">
              <a:solidFill>
                <a:schemeClr val="bg2">
                  <a:lumMod val="10000"/>
                </a:schemeClr>
              </a:solidFill>
            </a:endParaRPr>
          </a:p>
          <a:p>
            <a:pPr marL="0" indent="0" algn="just">
              <a:buNone/>
            </a:pPr>
            <a:endParaRPr lang="en-US" sz="1600" dirty="0" smtClean="0">
              <a:solidFill>
                <a:schemeClr val="bg2">
                  <a:lumMod val="10000"/>
                </a:schemeClr>
              </a:solidFill>
            </a:endParaRPr>
          </a:p>
          <a:p>
            <a:pPr marL="45720" indent="0" algn="just">
              <a:buNone/>
            </a:pPr>
            <a:endParaRPr lang="bg-BG"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24</a:t>
            </a:fld>
            <a:endParaRPr lang="bg-BG"/>
          </a:p>
        </p:txBody>
      </p:sp>
    </p:spTree>
    <p:extLst>
      <p:ext uri="{BB962C8B-B14F-4D97-AF65-F5344CB8AC3E}">
        <p14:creationId xmlns:p14="http://schemas.microsoft.com/office/powerpoint/2010/main" val="3370689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Обстоятелства се установяват от представителя на териториалното структурно звено на Министерството на вътрешните работи в комисията след посещение на място, на адреса, предмет на проверката, като за установеното писмено уведомява комисията. </a:t>
            </a:r>
          </a:p>
          <a:p>
            <a:pPr marL="0" indent="0" algn="just">
              <a:buNone/>
            </a:pPr>
            <a:r>
              <a:rPr lang="bg-BG" b="1" dirty="0" smtClean="0">
                <a:solidFill>
                  <a:schemeClr val="bg2">
                    <a:lumMod val="10000"/>
                  </a:schemeClr>
                </a:solidFill>
              </a:rPr>
              <a:t>За автоматизираното заличаване на адресните регистрации, извършени в нарушение на закона, общинската администрация изпраща по електронен път обобщена информация в структуриран вид чрез съответното териториално звено ГРАО, като използва приложните програмни средства, поддържащи регистъра на населението - Национална база данни "Население".</a:t>
            </a:r>
          </a:p>
          <a:p>
            <a:pPr marL="0" indent="0" algn="just">
              <a:buNone/>
            </a:pPr>
            <a:r>
              <a:rPr lang="bg-BG" dirty="0" smtClean="0">
                <a:solidFill>
                  <a:schemeClr val="bg2">
                    <a:lumMod val="10000"/>
                  </a:schemeClr>
                </a:solidFill>
              </a:rPr>
              <a:t>При установено съответствие на данните или след отстраняване на несъответствия/ако са констатирани такива/, териториалното звено "ГРАО" изпраща заповедта на кмета на Главна дирекция "ГРАО". Главна дирекция "ГРАО" проверява данните и заличава адресните регистрации от електронните лични регистрационни картони на лицата.</a:t>
            </a:r>
            <a:endParaRPr lang="en-US" sz="1600"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25</a:t>
            </a:fld>
            <a:endParaRPr lang="bg-BG"/>
          </a:p>
        </p:txBody>
      </p:sp>
    </p:spTree>
    <p:extLst>
      <p:ext uri="{BB962C8B-B14F-4D97-AF65-F5344CB8AC3E}">
        <p14:creationId xmlns:p14="http://schemas.microsoft.com/office/powerpoint/2010/main" val="2305169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solidFill>
                  <a:schemeClr val="bg2">
                    <a:lumMod val="10000"/>
                  </a:schemeClr>
                </a:solidFill>
              </a:rPr>
              <a:t>В искането заявителя посочва своя наследодател и какви законни наследници е оставил. Към искането могат да се прилагат и други документи като препис от акт за смърт на починалия наследодател. </a:t>
            </a:r>
            <a:endParaRPr lang="en-US"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28</a:t>
            </a:fld>
            <a:endParaRPr lang="bg-BG"/>
          </a:p>
        </p:txBody>
      </p:sp>
    </p:spTree>
    <p:extLst>
      <p:ext uri="{BB962C8B-B14F-4D97-AF65-F5344CB8AC3E}">
        <p14:creationId xmlns:p14="http://schemas.microsoft.com/office/powerpoint/2010/main" val="1770918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solidFill>
                  <a:schemeClr val="bg2">
                    <a:lumMod val="10000"/>
                  </a:schemeClr>
                </a:solidFill>
              </a:rPr>
              <a:t>В удостоверението за наследници кметския наместник трябва да впише всички живи и починали наследници. В удостоверението наследниците се вписват с пореден номер, като се посочва връзката им с наследодателя/съпруг или родство/. </a:t>
            </a:r>
            <a:r>
              <a:rPr lang="bg-BG" b="1" dirty="0" smtClean="0">
                <a:solidFill>
                  <a:schemeClr val="bg2">
                    <a:lumMod val="10000"/>
                  </a:schemeClr>
                </a:solidFill>
              </a:rPr>
              <a:t>Екземпляр от издаденото удостоверение заедно с искането следва да се съхраняват за срок от пет години.</a:t>
            </a:r>
          </a:p>
          <a:p>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29</a:t>
            </a:fld>
            <a:endParaRPr lang="bg-BG"/>
          </a:p>
        </p:txBody>
      </p:sp>
    </p:spTree>
    <p:extLst>
      <p:ext uri="{BB962C8B-B14F-4D97-AF65-F5344CB8AC3E}">
        <p14:creationId xmlns:p14="http://schemas.microsoft.com/office/powerpoint/2010/main" val="2492473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чл.5  от</a:t>
            </a:r>
            <a:r>
              <a:rPr lang="bg-BG" b="1" baseline="0" dirty="0" smtClean="0">
                <a:solidFill>
                  <a:schemeClr val="bg2">
                    <a:lumMod val="10000"/>
                  </a:schemeClr>
                </a:solidFill>
              </a:rPr>
              <a:t> Наредбата</a:t>
            </a:r>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32</a:t>
            </a:fld>
            <a:endParaRPr lang="bg-BG"/>
          </a:p>
        </p:txBody>
      </p:sp>
    </p:spTree>
    <p:extLst>
      <p:ext uri="{BB962C8B-B14F-4D97-AF65-F5344CB8AC3E}">
        <p14:creationId xmlns:p14="http://schemas.microsoft.com/office/powerpoint/2010/main" val="3800922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чл.5  от</a:t>
            </a:r>
            <a:r>
              <a:rPr lang="bg-BG" b="1" baseline="0" dirty="0" smtClean="0">
                <a:solidFill>
                  <a:schemeClr val="bg2">
                    <a:lumMod val="10000"/>
                  </a:schemeClr>
                </a:solidFill>
              </a:rPr>
              <a:t> Наредбата</a:t>
            </a:r>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33</a:t>
            </a:fld>
            <a:endParaRPr lang="bg-BG"/>
          </a:p>
        </p:txBody>
      </p:sp>
    </p:spTree>
    <p:extLst>
      <p:ext uri="{BB962C8B-B14F-4D97-AF65-F5344CB8AC3E}">
        <p14:creationId xmlns:p14="http://schemas.microsoft.com/office/powerpoint/2010/main" val="19732748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r>
              <a:rPr lang="bg-BG" i="1" dirty="0" smtClean="0">
                <a:solidFill>
                  <a:schemeClr val="bg2">
                    <a:lumMod val="10000"/>
                  </a:schemeClr>
                </a:solidFill>
              </a:rPr>
              <a:t>Кметските наместници в качеството им на длъжностни лица по гражданско състояние следва да установят и надлежно да удостоверят легитимните наследници по закон на даден починал наследодател. Тук следва да се има предвид и факта, че отговорността е лична на длъжностното лице по гражданско състояние, което е издало документа, в случай на допусната грешка с която се лишава от наследство някой от законите наследници. </a:t>
            </a:r>
            <a:endParaRPr lang="en-US" i="1" dirty="0" smtClean="0">
              <a:solidFill>
                <a:schemeClr val="bg2">
                  <a:lumMod val="10000"/>
                </a:schemeClr>
              </a:solidFill>
            </a:endParaRPr>
          </a:p>
        </p:txBody>
      </p:sp>
      <p:sp>
        <p:nvSpPr>
          <p:cNvPr id="4" name="Slide Number Placeholder 3"/>
          <p:cNvSpPr>
            <a:spLocks noGrp="1"/>
          </p:cNvSpPr>
          <p:nvPr>
            <p:ph type="sldNum" sz="quarter" idx="10"/>
          </p:nvPr>
        </p:nvSpPr>
        <p:spPr/>
        <p:txBody>
          <a:bodyPr/>
          <a:lstStyle/>
          <a:p>
            <a:fld id="{DB1B0AED-60AB-48E6-9BCE-285B740914ED}" type="slidenum">
              <a:rPr lang="bg-BG" smtClean="0"/>
              <a:t>34</a:t>
            </a:fld>
            <a:endParaRPr lang="bg-BG"/>
          </a:p>
        </p:txBody>
      </p:sp>
    </p:spTree>
    <p:extLst>
      <p:ext uri="{BB962C8B-B14F-4D97-AF65-F5344CB8AC3E}">
        <p14:creationId xmlns:p14="http://schemas.microsoft.com/office/powerpoint/2010/main" val="2234735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 indent="0" algn="just">
              <a:buNone/>
            </a:pPr>
            <a:r>
              <a:rPr lang="bg-BG" i="1" dirty="0" smtClean="0">
                <a:solidFill>
                  <a:schemeClr val="bg2">
                    <a:lumMod val="10000"/>
                  </a:schemeClr>
                </a:solidFill>
              </a:rPr>
              <a:t>При гражданската регистрация на физическите лица в Република България се получават, обработват съхраняват и предоставят лични данни които:</a:t>
            </a:r>
            <a:endParaRPr lang="bg-BG" dirty="0" smtClean="0">
              <a:solidFill>
                <a:schemeClr val="bg2">
                  <a:lumMod val="10000"/>
                </a:schemeClr>
              </a:solidFill>
            </a:endParaRPr>
          </a:p>
          <a:p>
            <a:pPr marL="45720" lvl="0" indent="0" algn="just">
              <a:buNone/>
            </a:pPr>
            <a:r>
              <a:rPr lang="en-US" dirty="0" smtClean="0">
                <a:solidFill>
                  <a:schemeClr val="bg2">
                    <a:lumMod val="10000"/>
                  </a:schemeClr>
                </a:solidFill>
              </a:rPr>
              <a:t>- </a:t>
            </a:r>
            <a:r>
              <a:rPr lang="bg-BG" dirty="0" smtClean="0">
                <a:solidFill>
                  <a:schemeClr val="bg2">
                    <a:lumMod val="10000"/>
                  </a:schemeClr>
                </a:solidFill>
              </a:rPr>
              <a:t>определят тяхната самоличност;</a:t>
            </a:r>
          </a:p>
          <a:p>
            <a:pPr marL="45720" lvl="0" indent="0" algn="just">
              <a:buNone/>
            </a:pPr>
            <a:r>
              <a:rPr lang="en-US" dirty="0" smtClean="0">
                <a:solidFill>
                  <a:schemeClr val="bg2">
                    <a:lumMod val="10000"/>
                  </a:schemeClr>
                </a:solidFill>
              </a:rPr>
              <a:t>- </a:t>
            </a:r>
            <a:r>
              <a:rPr lang="bg-BG" dirty="0" smtClean="0">
                <a:solidFill>
                  <a:schemeClr val="bg2">
                    <a:lumMod val="10000"/>
                  </a:schemeClr>
                </a:solidFill>
              </a:rPr>
              <a:t>определят родствените връзки между лицата;</a:t>
            </a:r>
          </a:p>
          <a:p>
            <a:pPr marL="45720" lvl="0" indent="0" algn="just">
              <a:buNone/>
            </a:pPr>
            <a:r>
              <a:rPr lang="en-US" dirty="0" smtClean="0">
                <a:solidFill>
                  <a:schemeClr val="bg2">
                    <a:lumMod val="10000"/>
                  </a:schemeClr>
                </a:solidFill>
              </a:rPr>
              <a:t>- </a:t>
            </a:r>
            <a:r>
              <a:rPr lang="bg-BG" dirty="0" smtClean="0">
                <a:solidFill>
                  <a:schemeClr val="bg2">
                    <a:lumMod val="10000"/>
                  </a:schemeClr>
                </a:solidFill>
              </a:rPr>
              <a:t>отразяват постоянния и настоящия адрес;</a:t>
            </a:r>
          </a:p>
          <a:p>
            <a:pPr marL="45720" lvl="0" indent="0" algn="just">
              <a:buNone/>
            </a:pPr>
            <a:r>
              <a:rPr lang="en-US" dirty="0" smtClean="0">
                <a:solidFill>
                  <a:schemeClr val="bg2">
                    <a:lumMod val="10000"/>
                  </a:schemeClr>
                </a:solidFill>
              </a:rPr>
              <a:t>- </a:t>
            </a:r>
            <a:r>
              <a:rPr lang="bg-BG" dirty="0" smtClean="0">
                <a:solidFill>
                  <a:schemeClr val="bg2">
                    <a:lumMod val="10000"/>
                  </a:schemeClr>
                </a:solidFill>
              </a:rPr>
              <a:t>отразяват семейното положение;</a:t>
            </a:r>
          </a:p>
          <a:p>
            <a:pPr marL="45720" lvl="0" indent="0" algn="just">
              <a:buNone/>
            </a:pPr>
            <a:r>
              <a:rPr lang="en-US" dirty="0" smtClean="0">
                <a:solidFill>
                  <a:schemeClr val="bg2">
                    <a:lumMod val="10000"/>
                  </a:schemeClr>
                </a:solidFill>
              </a:rPr>
              <a:t>- </a:t>
            </a:r>
            <a:r>
              <a:rPr lang="bg-BG" dirty="0" smtClean="0">
                <a:solidFill>
                  <a:schemeClr val="bg2">
                    <a:lumMod val="10000"/>
                  </a:schemeClr>
                </a:solidFill>
              </a:rPr>
              <a:t>показват наличието на правни ограничения.</a:t>
            </a:r>
          </a:p>
          <a:p>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5</a:t>
            </a:fld>
            <a:endParaRPr lang="bg-BG"/>
          </a:p>
        </p:txBody>
      </p:sp>
    </p:spTree>
    <p:extLst>
      <p:ext uri="{BB962C8B-B14F-4D97-AF65-F5344CB8AC3E}">
        <p14:creationId xmlns:p14="http://schemas.microsoft.com/office/powerpoint/2010/main" val="979412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b="1" dirty="0" smtClean="0">
                <a:solidFill>
                  <a:schemeClr val="bg2">
                    <a:lumMod val="10000"/>
                  </a:schemeClr>
                </a:solidFill>
              </a:rPr>
              <a:t>Друга важна характеристика на тези актове е, че когато са съставени по установения  от Закон за гражданската регистрация ред те имат пълна доказателствена сила за отразените в тях данни до доказване на тяхната неистинност. </a:t>
            </a:r>
            <a:endParaRPr lang="en-US" b="1" dirty="0" smtClean="0">
              <a:solidFill>
                <a:schemeClr val="bg2">
                  <a:lumMod val="1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smtClean="0">
                <a:solidFill>
                  <a:schemeClr val="tx1"/>
                </a:solidFill>
                <a:effectLst/>
                <a:latin typeface="+mn-lt"/>
                <a:ea typeface="+mn-ea"/>
                <a:cs typeface="+mn-cs"/>
              </a:rPr>
              <a:t>При унищожени регистри за гражданско състояние, липса на съставен акт за раждане или смърт и установяване на вписани неверни данни заинтересованите лица установяват правата си по съдебен ред. </a:t>
            </a:r>
          </a:p>
          <a:p>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7</a:t>
            </a:fld>
            <a:endParaRPr lang="bg-BG"/>
          </a:p>
        </p:txBody>
      </p:sp>
    </p:spTree>
    <p:extLst>
      <p:ext uri="{BB962C8B-B14F-4D97-AF65-F5344CB8AC3E}">
        <p14:creationId xmlns:p14="http://schemas.microsoft.com/office/powerpoint/2010/main" val="943317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 marR="0" lvl="0" indent="0" algn="just" defTabSz="914400" rtl="0" eaLnBrk="1" fontAlgn="auto" latinLnBrk="0" hangingPunct="1">
              <a:lnSpc>
                <a:spcPct val="100000"/>
              </a:lnSpc>
              <a:spcBef>
                <a:spcPts val="0"/>
              </a:spcBef>
              <a:spcAft>
                <a:spcPts val="0"/>
              </a:spcAft>
              <a:buClrTx/>
              <a:buSzTx/>
              <a:buFontTx/>
              <a:buNone/>
              <a:tabLst/>
              <a:defRPr/>
            </a:pPr>
            <a:r>
              <a:rPr lang="bg-BG" sz="1200" b="1" kern="1200" dirty="0" smtClean="0">
                <a:solidFill>
                  <a:schemeClr val="tx1"/>
                </a:solidFill>
                <a:effectLst/>
                <a:latin typeface="+mn-lt"/>
                <a:ea typeface="+mn-ea"/>
                <a:cs typeface="+mn-cs"/>
              </a:rPr>
              <a:t>Регистърът на населението се подържа в електронен вид и формира Национална база данни "Население".  Регистърът на населението се състои от електронните лични регистрационни картони на всички физически лица по чл. 3, ал. 2 от ЗГР-</a:t>
            </a:r>
            <a:r>
              <a:rPr lang="bg-BG" sz="1200" b="1" i="1" kern="1200" dirty="0" smtClean="0">
                <a:solidFill>
                  <a:schemeClr val="tx1"/>
                </a:solidFill>
                <a:effectLst/>
                <a:latin typeface="+mn-lt"/>
                <a:ea typeface="+mn-ea"/>
                <a:cs typeface="+mn-cs"/>
              </a:rPr>
              <a:t>/В регистъра на населението се вписват:1. всички български граждани; 2. чужденците, които са: получили разрешение за дългосрочно или постоянно пребиваване в Република България; получили статут на бежанец или хуманитарен статут или на които е предоставено убежище в Република България/.</a:t>
            </a:r>
            <a:r>
              <a:rPr lang="bg-BG" sz="1200" b="1" kern="1200" dirty="0" smtClean="0">
                <a:solidFill>
                  <a:schemeClr val="tx1"/>
                </a:solidFill>
                <a:effectLst/>
                <a:latin typeface="+mn-lt"/>
                <a:ea typeface="+mn-ea"/>
                <a:cs typeface="+mn-cs"/>
              </a:rPr>
              <a:t> Регионална база данни "Население" е част от регистъра на населението и се състои от електронните лични регистрационни картони на физическите лица с постоянен и/или настоящ адрес в областта. Локална база данни "Население" е част от регистъра на населението и се състои от електронните лични регистрационни картони на физическите лица с постоянен и/или настоящ адрес в общината. Съгласно чл. 23 от ЗГР – За всяко физическо лице, подлежащо на вписване в регистъра на населението, се създава електронен личен регистрационен картон в регистъра на населението.</a:t>
            </a:r>
          </a:p>
          <a:p>
            <a:pPr marL="45720" lvl="0" indent="0" algn="just">
              <a:buNone/>
            </a:pPr>
            <a:endParaRPr lang="bg-BG" b="1" dirty="0" smtClean="0">
              <a:solidFill>
                <a:schemeClr val="bg2">
                  <a:lumMod val="10000"/>
                </a:schemeClr>
              </a:solidFill>
            </a:endParaRPr>
          </a:p>
          <a:p>
            <a:pPr marL="45720" lvl="0" indent="0" algn="just">
              <a:buNone/>
            </a:pPr>
            <a:r>
              <a:rPr lang="bg-BG" b="1" dirty="0" smtClean="0">
                <a:solidFill>
                  <a:schemeClr val="bg2">
                    <a:lumMod val="10000"/>
                  </a:schemeClr>
                </a:solidFill>
              </a:rPr>
              <a:t>Към настоящия момент тенденцията е основно да се използва  електронният им еквивалент в Локална База Данни „Население” и Национална База Данни „Население“. </a:t>
            </a:r>
          </a:p>
          <a:p>
            <a:endParaRPr lang="bg-BG" b="1" dirty="0"/>
          </a:p>
        </p:txBody>
      </p:sp>
      <p:sp>
        <p:nvSpPr>
          <p:cNvPr id="4" name="Slide Number Placeholder 3"/>
          <p:cNvSpPr>
            <a:spLocks noGrp="1"/>
          </p:cNvSpPr>
          <p:nvPr>
            <p:ph type="sldNum" sz="quarter" idx="10"/>
          </p:nvPr>
        </p:nvSpPr>
        <p:spPr/>
        <p:txBody>
          <a:bodyPr/>
          <a:lstStyle/>
          <a:p>
            <a:fld id="{DB1B0AED-60AB-48E6-9BCE-285B740914ED}" type="slidenum">
              <a:rPr lang="bg-BG" smtClean="0"/>
              <a:t>8</a:t>
            </a:fld>
            <a:endParaRPr lang="bg-BG"/>
          </a:p>
        </p:txBody>
      </p:sp>
    </p:spTree>
    <p:extLst>
      <p:ext uri="{BB962C8B-B14F-4D97-AF65-F5344CB8AC3E}">
        <p14:creationId xmlns:p14="http://schemas.microsoft.com/office/powerpoint/2010/main" val="315625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solidFill>
                  <a:schemeClr val="bg2">
                    <a:lumMod val="10000"/>
                  </a:schemeClr>
                </a:solidFill>
              </a:rPr>
              <a:t>По</a:t>
            </a:r>
            <a:r>
              <a:rPr lang="bg-BG" baseline="0" dirty="0" smtClean="0">
                <a:solidFill>
                  <a:schemeClr val="bg2">
                    <a:lumMod val="10000"/>
                  </a:schemeClr>
                </a:solidFill>
              </a:rPr>
              <a:t> втора точка -</a:t>
            </a:r>
            <a:r>
              <a:rPr lang="bg-BG" dirty="0" smtClean="0">
                <a:solidFill>
                  <a:schemeClr val="bg2">
                    <a:lumMod val="10000"/>
                  </a:schemeClr>
                </a:solidFill>
              </a:rPr>
              <a:t> електронно в НБД Население и в Локална база данни Население;</a:t>
            </a:r>
          </a:p>
          <a:p>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11</a:t>
            </a:fld>
            <a:endParaRPr lang="bg-BG"/>
          </a:p>
        </p:txBody>
      </p:sp>
    </p:spTree>
    <p:extLst>
      <p:ext uri="{BB962C8B-B14F-4D97-AF65-F5344CB8AC3E}">
        <p14:creationId xmlns:p14="http://schemas.microsoft.com/office/powerpoint/2010/main" val="1704815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 indent="0" algn="just">
              <a:buNone/>
            </a:pPr>
            <a:r>
              <a:rPr lang="bg-BG" sz="1200" b="1" dirty="0" smtClean="0">
                <a:solidFill>
                  <a:schemeClr val="bg2">
                    <a:lumMod val="10000"/>
                  </a:schemeClr>
                </a:solidFill>
              </a:rPr>
              <a:t>Важно е да се знае, че отказът да се извърши съответната административна услуга подлежи на обжалване както по административен ред така и по съдебен ред.</a:t>
            </a:r>
            <a:endParaRPr lang="en-US" sz="1200" b="1" dirty="0" smtClean="0">
              <a:solidFill>
                <a:schemeClr val="bg2">
                  <a:lumMod val="10000"/>
                </a:schemeClr>
              </a:solidFill>
            </a:endParaRPr>
          </a:p>
        </p:txBody>
      </p:sp>
      <p:sp>
        <p:nvSpPr>
          <p:cNvPr id="4" name="Slide Number Placeholder 3"/>
          <p:cNvSpPr>
            <a:spLocks noGrp="1"/>
          </p:cNvSpPr>
          <p:nvPr>
            <p:ph type="sldNum" sz="quarter" idx="10"/>
          </p:nvPr>
        </p:nvSpPr>
        <p:spPr/>
        <p:txBody>
          <a:bodyPr/>
          <a:lstStyle/>
          <a:p>
            <a:fld id="{DB1B0AED-60AB-48E6-9BCE-285B740914ED}" type="slidenum">
              <a:rPr lang="bg-BG" smtClean="0"/>
              <a:t>12</a:t>
            </a:fld>
            <a:endParaRPr lang="bg-BG"/>
          </a:p>
        </p:txBody>
      </p:sp>
    </p:spTree>
    <p:extLst>
      <p:ext uri="{BB962C8B-B14F-4D97-AF65-F5344CB8AC3E}">
        <p14:creationId xmlns:p14="http://schemas.microsoft.com/office/powerpoint/2010/main" val="1740769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solidFill>
                  <a:schemeClr val="bg2">
                    <a:lumMod val="10000"/>
                  </a:schemeClr>
                </a:solidFill>
              </a:rPr>
              <a:t>Таксите</a:t>
            </a:r>
            <a:r>
              <a:rPr lang="bg-BG" baseline="0" dirty="0" smtClean="0">
                <a:solidFill>
                  <a:schemeClr val="bg2">
                    <a:lumMod val="10000"/>
                  </a:schemeClr>
                </a:solidFill>
              </a:rPr>
              <a:t> се определят </a:t>
            </a:r>
            <a:r>
              <a:rPr lang="bg-BG" dirty="0" smtClean="0">
                <a:solidFill>
                  <a:schemeClr val="bg2">
                    <a:lumMod val="10000"/>
                  </a:schemeClr>
                </a:solidFill>
              </a:rPr>
              <a:t>въз основа на направените материално - технически и административни разходи по предоставяне на услугите, както и да освобождават напълно или частично определени категории граждани от заплащането на такси.</a:t>
            </a:r>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13</a:t>
            </a:fld>
            <a:endParaRPr lang="bg-BG"/>
          </a:p>
        </p:txBody>
      </p:sp>
    </p:spTree>
    <p:extLst>
      <p:ext uri="{BB962C8B-B14F-4D97-AF65-F5344CB8AC3E}">
        <p14:creationId xmlns:p14="http://schemas.microsoft.com/office/powerpoint/2010/main" val="2354867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solidFill>
                  <a:schemeClr val="bg2">
                    <a:lumMod val="10000"/>
                  </a:schemeClr>
                </a:solidFill>
              </a:rPr>
              <a:t>чл.91 от ЗГР</a:t>
            </a:r>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18</a:t>
            </a:fld>
            <a:endParaRPr lang="bg-BG"/>
          </a:p>
        </p:txBody>
      </p:sp>
    </p:spTree>
    <p:extLst>
      <p:ext uri="{BB962C8B-B14F-4D97-AF65-F5344CB8AC3E}">
        <p14:creationId xmlns:p14="http://schemas.microsoft.com/office/powerpoint/2010/main" val="421880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solidFill>
                  <a:schemeClr val="bg2">
                    <a:lumMod val="10000"/>
                  </a:schemeClr>
                </a:solidFill>
              </a:rPr>
              <a:t>Съгласно чл.92, ал.2 от ЗГР </a:t>
            </a:r>
            <a:endParaRPr lang="bg-BG" dirty="0"/>
          </a:p>
        </p:txBody>
      </p:sp>
      <p:sp>
        <p:nvSpPr>
          <p:cNvPr id="4" name="Slide Number Placeholder 3"/>
          <p:cNvSpPr>
            <a:spLocks noGrp="1"/>
          </p:cNvSpPr>
          <p:nvPr>
            <p:ph type="sldNum" sz="quarter" idx="10"/>
          </p:nvPr>
        </p:nvSpPr>
        <p:spPr/>
        <p:txBody>
          <a:bodyPr/>
          <a:lstStyle/>
          <a:p>
            <a:fld id="{DB1B0AED-60AB-48E6-9BCE-285B740914ED}" type="slidenum">
              <a:rPr lang="bg-BG" smtClean="0"/>
              <a:t>20</a:t>
            </a:fld>
            <a:endParaRPr lang="bg-BG"/>
          </a:p>
        </p:txBody>
      </p:sp>
    </p:spTree>
    <p:extLst>
      <p:ext uri="{BB962C8B-B14F-4D97-AF65-F5344CB8AC3E}">
        <p14:creationId xmlns:p14="http://schemas.microsoft.com/office/powerpoint/2010/main" val="4015289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19.8.2022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19.8.2022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19.8.2022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19.8.2022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19.8.2022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19.8.2022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19.8.2022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19.8.2022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19.8.2022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19.8.2022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19.8.2022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19.8.2022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a:p>
            <a:pPr marL="0" indent="0" algn="ctr">
              <a:buNone/>
            </a:pPr>
            <a:r>
              <a:rPr lang="bg-BG" sz="3200" dirty="0" smtClean="0"/>
              <a:t>Обучение за </a:t>
            </a:r>
            <a:r>
              <a:rPr lang="bg-BG" sz="3200" dirty="0" err="1" smtClean="0"/>
              <a:t>обучители</a:t>
            </a:r>
            <a:r>
              <a:rPr lang="bg-BG" sz="3200" dirty="0" smtClean="0"/>
              <a:t> по о</a:t>
            </a:r>
            <a:r>
              <a:rPr lang="en-US" sz="3200" dirty="0" err="1" smtClean="0"/>
              <a:t>бучителен</a:t>
            </a:r>
            <a:r>
              <a:rPr lang="en-US" sz="3200" dirty="0" smtClean="0"/>
              <a:t> </a:t>
            </a:r>
            <a:r>
              <a:rPr lang="en-US" sz="3200" dirty="0" err="1" smtClean="0"/>
              <a:t>модул</a:t>
            </a:r>
            <a:endParaRPr lang="en-US" sz="3200" dirty="0" smtClean="0"/>
          </a:p>
          <a:p>
            <a:pPr marL="0" indent="0" algn="ctr">
              <a:buNone/>
            </a:pPr>
            <a:r>
              <a:rPr lang="ru-RU" sz="3200" dirty="0">
                <a:solidFill>
                  <a:schemeClr val="accent1">
                    <a:lumMod val="75000"/>
                  </a:schemeClr>
                </a:solidFill>
              </a:rPr>
              <a:t>«</a:t>
            </a:r>
            <a:r>
              <a:rPr lang="bg-BG" sz="3200" b="1" dirty="0"/>
              <a:t> </a:t>
            </a:r>
            <a:r>
              <a:rPr lang="bg-BG" sz="3200" dirty="0"/>
              <a:t>№ 2 „Правомощия на кметските наместници</a:t>
            </a:r>
            <a:r>
              <a:rPr lang="bg-BG" sz="3200" b="1" dirty="0"/>
              <a:t>”</a:t>
            </a:r>
            <a:r>
              <a:rPr lang="ru-RU" sz="3200" dirty="0">
                <a:solidFill>
                  <a:schemeClr val="accent1">
                    <a:lumMod val="75000"/>
                  </a:schemeClr>
                </a:solidFill>
              </a:rPr>
              <a:t>» </a:t>
            </a:r>
          </a:p>
          <a:p>
            <a:pPr marL="0" indent="0" algn="ctr">
              <a:buNone/>
            </a:pPr>
            <a:r>
              <a:rPr lang="ru-RU" sz="2800" dirty="0">
                <a:solidFill>
                  <a:schemeClr val="accent1">
                    <a:lumMod val="75000"/>
                  </a:schemeClr>
                </a:solidFill>
              </a:rPr>
              <a:t/>
            </a:r>
            <a:br>
              <a:rPr lang="ru-RU" sz="2800" dirty="0">
                <a:solidFill>
                  <a:schemeClr val="accent1">
                    <a:lumMod val="75000"/>
                  </a:schemeClr>
                </a:solidFill>
              </a:rPr>
            </a:br>
            <a:endParaRPr lang="bg-BG" sz="2400" dirty="0" smtClean="0"/>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45720" indent="0">
              <a:buNone/>
            </a:pPr>
            <a:endParaRPr lang="en-US" dirty="0" smtClean="0"/>
          </a:p>
          <a:p>
            <a:pPr marL="45720" indent="0" algn="just">
              <a:buNone/>
            </a:pPr>
            <a:r>
              <a:rPr lang="bg-BG" dirty="0" smtClean="0">
                <a:solidFill>
                  <a:schemeClr val="bg2">
                    <a:lumMod val="10000"/>
                  </a:schemeClr>
                </a:solidFill>
              </a:rPr>
              <a:t>Основните </a:t>
            </a:r>
            <a:r>
              <a:rPr lang="bg-BG" dirty="0">
                <a:solidFill>
                  <a:schemeClr val="bg2">
                    <a:lumMod val="10000"/>
                  </a:schemeClr>
                </a:solidFill>
              </a:rPr>
              <a:t>административни услуги по гражданското състояние, които могат да </a:t>
            </a:r>
            <a:r>
              <a:rPr lang="bg-BG" dirty="0" smtClean="0">
                <a:solidFill>
                  <a:schemeClr val="bg2">
                    <a:lumMod val="10000"/>
                  </a:schemeClr>
                </a:solidFill>
              </a:rPr>
              <a:t>извършват </a:t>
            </a:r>
            <a:r>
              <a:rPr lang="bg-BG" i="1" dirty="0">
                <a:solidFill>
                  <a:schemeClr val="bg2">
                    <a:lumMod val="10000"/>
                  </a:schemeClr>
                </a:solidFill>
              </a:rPr>
              <a:t>кметските наместници</a:t>
            </a:r>
            <a:r>
              <a:rPr lang="bg-BG" dirty="0">
                <a:solidFill>
                  <a:schemeClr val="bg2">
                    <a:lumMod val="10000"/>
                  </a:schemeClr>
                </a:solidFill>
              </a:rPr>
              <a:t> при положение, че са им възложени функциите на длъжностни лица по гражданско състояние от кмета на общината са:</a:t>
            </a:r>
          </a:p>
          <a:p>
            <a:pPr lvl="0"/>
            <a:r>
              <a:rPr lang="bg-BG" b="1" dirty="0">
                <a:solidFill>
                  <a:schemeClr val="bg2">
                    <a:lumMod val="10000"/>
                  </a:schemeClr>
                </a:solidFill>
              </a:rPr>
              <a:t>Издаване на удостоверение за раждане;</a:t>
            </a:r>
          </a:p>
          <a:p>
            <a:pPr lvl="0"/>
            <a:r>
              <a:rPr lang="bg-BG" b="1" dirty="0">
                <a:solidFill>
                  <a:schemeClr val="bg2">
                    <a:lumMod val="10000"/>
                  </a:schemeClr>
                </a:solidFill>
              </a:rPr>
              <a:t>Припознаване на дете;</a:t>
            </a:r>
          </a:p>
          <a:p>
            <a:pPr lvl="0"/>
            <a:r>
              <a:rPr lang="bg-BG" b="1" dirty="0">
                <a:solidFill>
                  <a:schemeClr val="bg2">
                    <a:lumMod val="10000"/>
                  </a:schemeClr>
                </a:solidFill>
              </a:rPr>
              <a:t>Издаване на удостоверение за граждански брак;</a:t>
            </a:r>
          </a:p>
          <a:p>
            <a:pPr lvl="0"/>
            <a:r>
              <a:rPr lang="bg-BG" b="1" dirty="0">
                <a:solidFill>
                  <a:schemeClr val="bg2">
                    <a:lumMod val="10000"/>
                  </a:schemeClr>
                </a:solidFill>
              </a:rPr>
              <a:t>Издаване на препис-извлечение от акт за смърт;</a:t>
            </a:r>
          </a:p>
          <a:p>
            <a:pPr lvl="0"/>
            <a:r>
              <a:rPr lang="bg-BG" b="1" dirty="0">
                <a:solidFill>
                  <a:schemeClr val="bg2">
                    <a:lumMod val="10000"/>
                  </a:schemeClr>
                </a:solidFill>
              </a:rPr>
              <a:t>Заявяване на адресна регистрация (постоянен или настоящ адрес</a:t>
            </a:r>
            <a:r>
              <a:rPr lang="ru-RU" b="1" dirty="0">
                <a:solidFill>
                  <a:schemeClr val="bg2">
                    <a:lumMod val="10000"/>
                  </a:schemeClr>
                </a:solidFill>
              </a:rPr>
              <a:t>);</a:t>
            </a:r>
            <a:endParaRPr lang="bg-BG" b="1"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667354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284206"/>
            <a:ext cx="10515600" cy="5830974"/>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lvl="0"/>
            <a:r>
              <a:rPr lang="bg-BG" b="1" dirty="0">
                <a:solidFill>
                  <a:schemeClr val="bg2">
                    <a:lumMod val="10000"/>
                  </a:schemeClr>
                </a:solidFill>
              </a:rPr>
              <a:t>Издаване на удостоверение за постоянен адрес;</a:t>
            </a:r>
          </a:p>
          <a:p>
            <a:pPr lvl="0"/>
            <a:r>
              <a:rPr lang="bg-BG" b="1" dirty="0">
                <a:solidFill>
                  <a:schemeClr val="bg2">
                    <a:lumMod val="10000"/>
                  </a:schemeClr>
                </a:solidFill>
              </a:rPr>
              <a:t>Издаване на удостоверение за промени на постоянен адрес регистриран след 2000 г.;</a:t>
            </a:r>
          </a:p>
          <a:p>
            <a:pPr lvl="0"/>
            <a:r>
              <a:rPr lang="bg-BG" b="1" dirty="0">
                <a:solidFill>
                  <a:schemeClr val="bg2">
                    <a:lumMod val="10000"/>
                  </a:schemeClr>
                </a:solidFill>
              </a:rPr>
              <a:t>Издаване на удостоверение за настоящ адрес;</a:t>
            </a:r>
          </a:p>
          <a:p>
            <a:pPr lvl="0"/>
            <a:r>
              <a:rPr lang="bg-BG" b="1" dirty="0">
                <a:solidFill>
                  <a:schemeClr val="bg2">
                    <a:lumMod val="10000"/>
                  </a:schemeClr>
                </a:solidFill>
              </a:rPr>
              <a:t>Издаване на </a:t>
            </a:r>
            <a:r>
              <a:rPr lang="bg-BG" b="1" dirty="0" smtClean="0">
                <a:solidFill>
                  <a:schemeClr val="bg2">
                    <a:lumMod val="10000"/>
                  </a:schemeClr>
                </a:solidFill>
              </a:rPr>
              <a:t>удостоверение </a:t>
            </a:r>
            <a:r>
              <a:rPr lang="bg-BG" b="1" dirty="0">
                <a:solidFill>
                  <a:schemeClr val="bg2">
                    <a:lumMod val="10000"/>
                  </a:schemeClr>
                </a:solidFill>
              </a:rPr>
              <a:t>за промени на настоящ адрес регистриран след </a:t>
            </a:r>
            <a:r>
              <a:rPr lang="bg-BG" b="1" dirty="0" smtClean="0">
                <a:solidFill>
                  <a:schemeClr val="bg2">
                    <a:lumMod val="10000"/>
                  </a:schemeClr>
                </a:solidFill>
              </a:rPr>
              <a:t>2000г</a:t>
            </a:r>
            <a:r>
              <a:rPr lang="bg-BG" b="1" dirty="0">
                <a:solidFill>
                  <a:schemeClr val="bg2">
                    <a:lumMod val="10000"/>
                  </a:schemeClr>
                </a:solidFill>
              </a:rPr>
              <a:t>.;</a:t>
            </a:r>
          </a:p>
          <a:p>
            <a:pPr lvl="0"/>
            <a:r>
              <a:rPr lang="bg-BG" b="1" dirty="0">
                <a:solidFill>
                  <a:schemeClr val="bg2">
                    <a:lumMod val="10000"/>
                  </a:schemeClr>
                </a:solidFill>
              </a:rPr>
              <a:t>Издаване на </a:t>
            </a:r>
            <a:r>
              <a:rPr lang="bg-BG" b="1" dirty="0" smtClean="0">
                <a:solidFill>
                  <a:schemeClr val="bg2">
                    <a:lumMod val="10000"/>
                  </a:schemeClr>
                </a:solidFill>
              </a:rPr>
              <a:t>удостоверение </a:t>
            </a:r>
            <a:r>
              <a:rPr lang="bg-BG" b="1" dirty="0">
                <a:solidFill>
                  <a:schemeClr val="bg2">
                    <a:lumMod val="10000"/>
                  </a:schemeClr>
                </a:solidFill>
              </a:rPr>
              <a:t>за семейно положение;</a:t>
            </a:r>
          </a:p>
          <a:p>
            <a:pPr lvl="0"/>
            <a:r>
              <a:rPr lang="bg-BG" b="1" dirty="0">
                <a:solidFill>
                  <a:schemeClr val="bg2">
                    <a:lumMod val="10000"/>
                  </a:schemeClr>
                </a:solidFill>
              </a:rPr>
              <a:t>Издаване на удостоверение за съпруг/а и родствени връзки;</a:t>
            </a:r>
          </a:p>
          <a:p>
            <a:pPr lvl="0"/>
            <a:r>
              <a:rPr lang="bg-BG" b="1" dirty="0">
                <a:solidFill>
                  <a:schemeClr val="bg2">
                    <a:lumMod val="10000"/>
                  </a:schemeClr>
                </a:solidFill>
              </a:rPr>
              <a:t>Издаване на удостоверения  за наследници;</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499981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197708"/>
            <a:ext cx="10515600" cy="6005384"/>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lvl="0"/>
            <a:r>
              <a:rPr lang="bg-BG" b="1" dirty="0" smtClean="0">
                <a:solidFill>
                  <a:schemeClr val="bg2">
                    <a:lumMod val="10000"/>
                  </a:schemeClr>
                </a:solidFill>
              </a:rPr>
              <a:t>Издаване на удостоверение за семейно положение, съпруг/а и деца;</a:t>
            </a:r>
          </a:p>
          <a:p>
            <a:pPr lvl="0"/>
            <a:r>
              <a:rPr lang="bg-BG" b="1" dirty="0" smtClean="0">
                <a:solidFill>
                  <a:schemeClr val="bg2">
                    <a:lumMod val="10000"/>
                  </a:schemeClr>
                </a:solidFill>
              </a:rPr>
              <a:t>Издаване на удостоверение за липса на съставен акт за гражданско състояние /акт за раждане или акт за смърт/;</a:t>
            </a:r>
          </a:p>
          <a:p>
            <a:pPr lvl="0"/>
            <a:r>
              <a:rPr lang="bg-BG" b="1" dirty="0" smtClean="0">
                <a:solidFill>
                  <a:schemeClr val="bg2">
                    <a:lumMod val="10000"/>
                  </a:schemeClr>
                </a:solidFill>
              </a:rPr>
              <a:t>Издаване на удостоверение за правно ограничение;</a:t>
            </a:r>
          </a:p>
          <a:p>
            <a:pPr lvl="0"/>
            <a:r>
              <a:rPr lang="bg-BG" b="1" dirty="0" smtClean="0">
                <a:solidFill>
                  <a:schemeClr val="bg2">
                    <a:lumMod val="10000"/>
                  </a:schemeClr>
                </a:solidFill>
              </a:rPr>
              <a:t>Издаване на удостоверение за идентичност на лице с различни имена;</a:t>
            </a:r>
          </a:p>
          <a:p>
            <a:pPr lvl="0"/>
            <a:r>
              <a:rPr lang="bg-BG" b="1" dirty="0" smtClean="0">
                <a:solidFill>
                  <a:schemeClr val="bg2">
                    <a:lumMod val="10000"/>
                  </a:schemeClr>
                </a:solidFill>
              </a:rPr>
              <a:t>Издаване на удостоверение за вписване в регистъра на населението;</a:t>
            </a:r>
          </a:p>
          <a:p>
            <a:pPr lvl="0"/>
            <a:r>
              <a:rPr lang="bg-BG" b="1" dirty="0" smtClean="0">
                <a:solidFill>
                  <a:schemeClr val="bg2">
                    <a:lumMod val="10000"/>
                  </a:schemeClr>
                </a:solidFill>
              </a:rPr>
              <a:t>Издаване на удостоверение за родените от майката деца;</a:t>
            </a:r>
          </a:p>
          <a:p>
            <a:r>
              <a:rPr lang="bg-BG" b="1" dirty="0">
                <a:solidFill>
                  <a:schemeClr val="bg2">
                    <a:lumMod val="10000"/>
                  </a:schemeClr>
                </a:solidFill>
              </a:rPr>
              <a:t>Издаване на </a:t>
            </a:r>
            <a:r>
              <a:rPr lang="bg-BG" b="1" dirty="0" smtClean="0">
                <a:solidFill>
                  <a:schemeClr val="bg2">
                    <a:lumMod val="10000"/>
                  </a:schemeClr>
                </a:solidFill>
              </a:rPr>
              <a:t>заверен препис </a:t>
            </a:r>
            <a:r>
              <a:rPr lang="bg-BG" b="1" dirty="0">
                <a:solidFill>
                  <a:schemeClr val="bg2">
                    <a:lumMod val="10000"/>
                  </a:schemeClr>
                </a:solidFill>
              </a:rPr>
              <a:t>или копие от личен регистрационен картон или страница от семейния регистър на населението;</a:t>
            </a:r>
            <a:r>
              <a:rPr lang="bg-BG" dirty="0">
                <a:solidFill>
                  <a:schemeClr val="bg2">
                    <a:lumMod val="10000"/>
                  </a:schemeClr>
                </a:solidFill>
              </a:rPr>
              <a:t> </a:t>
            </a:r>
          </a:p>
          <a:p>
            <a:pPr marL="45720" lvl="0" indent="0">
              <a:buNone/>
            </a:pPr>
            <a:endParaRPr lang="bg-BG" b="1" dirty="0" smtClean="0"/>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п</a:t>
            </a:r>
            <a:r>
              <a:rPr lang="ru-RU" sz="1200" i="1" dirty="0" err="1" smtClean="0">
                <a:solidFill>
                  <a:srgbClr val="549E39"/>
                </a:solidFill>
              </a:rPr>
              <a:t>роект</a:t>
            </a:r>
            <a:r>
              <a:rPr lang="ru-RU" sz="1200" i="1" dirty="0" smtClean="0">
                <a:solidFill>
                  <a:srgbClr val="549E39"/>
                </a:solidFill>
              </a:rPr>
              <a:t> </a:t>
            </a:r>
            <a:r>
              <a:rPr lang="ru-RU" sz="1200" i="1" dirty="0">
                <a:solidFill>
                  <a:srgbClr val="549E39"/>
                </a:solidFill>
              </a:rPr>
              <a:t>„Повишаване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166497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en-US" dirty="0" smtClean="0">
              <a:solidFill>
                <a:schemeClr val="bg2">
                  <a:lumMod val="10000"/>
                </a:schemeClr>
              </a:solidFill>
            </a:endParaRPr>
          </a:p>
          <a:p>
            <a:pPr marL="0" indent="0" algn="just">
              <a:buNone/>
            </a:pPr>
            <a:r>
              <a:rPr lang="bg-BG" b="1" dirty="0" smtClean="0">
                <a:solidFill>
                  <a:schemeClr val="bg2">
                    <a:lumMod val="10000"/>
                  </a:schemeClr>
                </a:solidFill>
              </a:rPr>
              <a:t>За </a:t>
            </a:r>
            <a:r>
              <a:rPr lang="bg-BG" b="1" dirty="0">
                <a:solidFill>
                  <a:schemeClr val="bg2">
                    <a:lumMod val="10000"/>
                  </a:schemeClr>
                </a:solidFill>
              </a:rPr>
              <a:t>извършването на услугите по гражданско състояние се заплащат такси. </a:t>
            </a:r>
            <a:endParaRPr lang="bg-BG" b="1" dirty="0" smtClean="0">
              <a:solidFill>
                <a:schemeClr val="bg2">
                  <a:lumMod val="10000"/>
                </a:schemeClr>
              </a:solidFill>
            </a:endParaRPr>
          </a:p>
          <a:p>
            <a:pPr marL="0" indent="0" algn="just">
              <a:buNone/>
            </a:pPr>
            <a:r>
              <a:rPr lang="bg-BG" dirty="0" smtClean="0">
                <a:solidFill>
                  <a:schemeClr val="bg2">
                    <a:lumMod val="10000"/>
                  </a:schemeClr>
                </a:solidFill>
              </a:rPr>
              <a:t>Общинските </a:t>
            </a:r>
            <a:r>
              <a:rPr lang="bg-BG" dirty="0">
                <a:solidFill>
                  <a:schemeClr val="bg2">
                    <a:lumMod val="10000"/>
                  </a:schemeClr>
                </a:solidFill>
              </a:rPr>
              <a:t>съвети по места могат да определят </a:t>
            </a:r>
            <a:r>
              <a:rPr lang="bg-BG" dirty="0" smtClean="0">
                <a:solidFill>
                  <a:schemeClr val="bg2">
                    <a:lumMod val="10000"/>
                  </a:schemeClr>
                </a:solidFill>
              </a:rPr>
              <a:t>размерите им с </a:t>
            </a:r>
            <a:r>
              <a:rPr lang="bg-BG" dirty="0">
                <a:solidFill>
                  <a:schemeClr val="bg2">
                    <a:lumMod val="10000"/>
                  </a:schemeClr>
                </a:solidFill>
              </a:rPr>
              <a:t>„Наредбата за определянето и администрирането на местните такси и цени на услуги“, която се приема от Общинския съвет на съответната община. </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404742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b="1" dirty="0">
                <a:solidFill>
                  <a:schemeClr val="bg2">
                    <a:lumMod val="10000"/>
                  </a:schemeClr>
                </a:solidFill>
              </a:rPr>
              <a:t>Съгласно Закона за местните данъци и </a:t>
            </a:r>
            <a:r>
              <a:rPr lang="bg-BG" b="1" dirty="0" smtClean="0">
                <a:solidFill>
                  <a:schemeClr val="bg2">
                    <a:lumMod val="10000"/>
                  </a:schemeClr>
                </a:solidFill>
              </a:rPr>
              <a:t>такси </a:t>
            </a:r>
            <a:r>
              <a:rPr lang="bg-BG" b="1" dirty="0">
                <a:solidFill>
                  <a:schemeClr val="bg2">
                    <a:lumMod val="10000"/>
                  </a:schemeClr>
                </a:solidFill>
              </a:rPr>
              <a:t>и Закона за гражданската </a:t>
            </a:r>
            <a:r>
              <a:rPr lang="bg-BG" b="1" dirty="0" smtClean="0">
                <a:solidFill>
                  <a:schemeClr val="bg2">
                    <a:lumMod val="10000"/>
                  </a:schemeClr>
                </a:solidFill>
              </a:rPr>
              <a:t>регистрация </a:t>
            </a:r>
            <a:r>
              <a:rPr lang="bg-BG" b="1" dirty="0">
                <a:solidFill>
                  <a:schemeClr val="bg2">
                    <a:lumMod val="10000"/>
                  </a:schemeClr>
                </a:solidFill>
              </a:rPr>
              <a:t>не подлежат на таксуване следните услуги:</a:t>
            </a:r>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съставяне </a:t>
            </a:r>
            <a:r>
              <a:rPr lang="bg-BG" dirty="0">
                <a:solidFill>
                  <a:schemeClr val="bg2">
                    <a:lumMod val="10000"/>
                  </a:schemeClr>
                </a:solidFill>
              </a:rPr>
              <a:t>на акт за раждане и издаване на удостоверение за раждане оригинал;</a:t>
            </a:r>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съставяне </a:t>
            </a:r>
            <a:r>
              <a:rPr lang="bg-BG" dirty="0">
                <a:solidFill>
                  <a:schemeClr val="bg2">
                    <a:lumMod val="10000"/>
                  </a:schemeClr>
                </a:solidFill>
              </a:rPr>
              <a:t>на акт за граждански брак и издаване на </a:t>
            </a:r>
            <a:r>
              <a:rPr lang="bg-BG" dirty="0" smtClean="0">
                <a:solidFill>
                  <a:schemeClr val="bg2">
                    <a:lumMod val="10000"/>
                  </a:schemeClr>
                </a:solidFill>
              </a:rPr>
              <a:t>удостоверение </a:t>
            </a:r>
            <a:r>
              <a:rPr lang="bg-BG" dirty="0">
                <a:solidFill>
                  <a:schemeClr val="bg2">
                    <a:lumMod val="10000"/>
                  </a:schemeClr>
                </a:solidFill>
              </a:rPr>
              <a:t>за сключен граждански брак оригинал ;</a:t>
            </a:r>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съставяне </a:t>
            </a:r>
            <a:r>
              <a:rPr lang="bg-BG" dirty="0">
                <a:solidFill>
                  <a:schemeClr val="bg2">
                    <a:lumMod val="10000"/>
                  </a:schemeClr>
                </a:solidFill>
              </a:rPr>
              <a:t>на акт за смърт и издаване на препис - извлечение от него за първи път;</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830436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отбелязвания</a:t>
            </a:r>
            <a:r>
              <a:rPr lang="bg-BG" dirty="0">
                <a:solidFill>
                  <a:schemeClr val="bg2">
                    <a:lumMod val="10000"/>
                  </a:schemeClr>
                </a:solidFill>
              </a:rPr>
              <a:t>, допълвания и поправки на актовете за гражданско състояние въз основа на съдебно решение или административен акт за промяна;</a:t>
            </a:r>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учредяване </a:t>
            </a:r>
            <a:r>
              <a:rPr lang="bg-BG" dirty="0">
                <a:solidFill>
                  <a:schemeClr val="bg2">
                    <a:lumMod val="10000"/>
                  </a:schemeClr>
                </a:solidFill>
              </a:rPr>
              <a:t>на настойничество и назначаване на попечител;</a:t>
            </a:r>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поддържане </a:t>
            </a:r>
            <a:r>
              <a:rPr lang="bg-BG" dirty="0">
                <a:solidFill>
                  <a:schemeClr val="bg2">
                    <a:lumMod val="10000"/>
                  </a:schemeClr>
                </a:solidFill>
              </a:rPr>
              <a:t>на регистъра на населението;</a:t>
            </a:r>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отразяване </a:t>
            </a:r>
            <a:r>
              <a:rPr lang="bg-BG" dirty="0">
                <a:solidFill>
                  <a:schemeClr val="bg2">
                    <a:lumMod val="10000"/>
                  </a:schemeClr>
                </a:solidFill>
              </a:rPr>
              <a:t>на промяна на име в регистрите по гражданско състояние и регистрите на населението.</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85112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en-US" dirty="0" smtClean="0">
              <a:solidFill>
                <a:schemeClr val="bg2">
                  <a:lumMod val="10000"/>
                </a:schemeClr>
              </a:solidFill>
            </a:endParaRPr>
          </a:p>
          <a:p>
            <a:pPr marL="0" indent="0" algn="just">
              <a:buNone/>
            </a:pPr>
            <a:r>
              <a:rPr lang="bg-BG" b="1" dirty="0" smtClean="0">
                <a:solidFill>
                  <a:schemeClr val="bg2">
                    <a:lumMod val="10000"/>
                  </a:schemeClr>
                </a:solidFill>
              </a:rPr>
              <a:t>За </a:t>
            </a:r>
            <a:r>
              <a:rPr lang="bg-BG" b="1" dirty="0">
                <a:solidFill>
                  <a:schemeClr val="bg2">
                    <a:lumMod val="10000"/>
                  </a:schemeClr>
                </a:solidFill>
              </a:rPr>
              <a:t>издаването на удостоверения и преписи от тези актове за втори и следващ път се заплаща такса, определена с „Наредбата за определянето и администрирането на местните такси и цени на услуги“ за съответната община</a:t>
            </a:r>
            <a:r>
              <a:rPr lang="bg-BG" b="1" dirty="0" smtClean="0">
                <a:solidFill>
                  <a:schemeClr val="bg2">
                    <a:lumMod val="10000"/>
                  </a:schemeClr>
                </a:solidFill>
              </a:rPr>
              <a:t>.</a:t>
            </a:r>
            <a:endParaRPr lang="en-US" b="1" dirty="0" smtClean="0">
              <a:solidFill>
                <a:schemeClr val="bg2">
                  <a:lumMod val="10000"/>
                </a:schemeClr>
              </a:solidFill>
            </a:endParaRPr>
          </a:p>
          <a:p>
            <a:pPr marL="0" indent="0" algn="just">
              <a:buNone/>
            </a:pPr>
            <a:r>
              <a:rPr lang="bg-BG" dirty="0" smtClean="0">
                <a:solidFill>
                  <a:schemeClr val="bg2">
                    <a:lumMod val="10000"/>
                  </a:schemeClr>
                </a:solidFill>
              </a:rPr>
              <a:t>Издаването </a:t>
            </a:r>
            <a:r>
              <a:rPr lang="bg-BG" dirty="0">
                <a:solidFill>
                  <a:schemeClr val="bg2">
                    <a:lumMod val="10000"/>
                  </a:schemeClr>
                </a:solidFill>
              </a:rPr>
              <a:t>на преписи за служебно ползване също е безплатно.</a:t>
            </a: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759083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en-US" i="1" dirty="0" smtClean="0">
              <a:solidFill>
                <a:schemeClr val="bg2">
                  <a:lumMod val="10000"/>
                </a:schemeClr>
              </a:solidFill>
            </a:endParaRPr>
          </a:p>
          <a:p>
            <a:pPr marL="0" indent="0">
              <a:buNone/>
            </a:pPr>
            <a:r>
              <a:rPr lang="bg-BG" i="1" dirty="0" smtClean="0">
                <a:solidFill>
                  <a:schemeClr val="bg2">
                    <a:lumMod val="10000"/>
                  </a:schemeClr>
                </a:solidFill>
              </a:rPr>
              <a:t>Добра </a:t>
            </a:r>
            <a:r>
              <a:rPr lang="bg-BG" i="1" dirty="0">
                <a:solidFill>
                  <a:schemeClr val="bg2">
                    <a:lumMod val="10000"/>
                  </a:schemeClr>
                </a:solidFill>
              </a:rPr>
              <a:t>практика е на видно място в административните сгради да бъдат обявени таксите /цените/ за извършване на услугите по гражданско състояние, както и необходимите документи за извършване на тези услуги и сроковете, в които те се извършват.</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927605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dirty="0">
                <a:solidFill>
                  <a:schemeClr val="bg2">
                    <a:lumMod val="10000"/>
                  </a:schemeClr>
                </a:solidFill>
              </a:rPr>
              <a:t>Едни от най-често заявяваните административни услуги по гражданска регистрация са свързани с </a:t>
            </a:r>
            <a:r>
              <a:rPr lang="bg-BG" b="1" dirty="0">
                <a:solidFill>
                  <a:schemeClr val="bg2">
                    <a:lumMod val="10000"/>
                  </a:schemeClr>
                </a:solidFill>
              </a:rPr>
              <a:t>издаването на удостоверение за наследници и извършването на адресна регистрация.</a:t>
            </a:r>
          </a:p>
          <a:p>
            <a:pPr marL="45720" indent="0" algn="just">
              <a:buNone/>
            </a:pPr>
            <a:r>
              <a:rPr lang="bg-BG" b="1" dirty="0">
                <a:solidFill>
                  <a:schemeClr val="bg2">
                    <a:lumMod val="10000"/>
                  </a:schemeClr>
                </a:solidFill>
              </a:rPr>
              <a:t>Заявяване на адресна регистрация</a:t>
            </a:r>
            <a:endParaRPr lang="bg-BG" dirty="0">
              <a:solidFill>
                <a:schemeClr val="bg2">
                  <a:lumMod val="10000"/>
                </a:schemeClr>
              </a:solidFill>
            </a:endParaRPr>
          </a:p>
          <a:p>
            <a:pPr marL="45720" indent="0" algn="just">
              <a:buNone/>
            </a:pPr>
            <a:r>
              <a:rPr lang="bg-BG" dirty="0">
                <a:solidFill>
                  <a:schemeClr val="bg2">
                    <a:lumMod val="10000"/>
                  </a:schemeClr>
                </a:solidFill>
              </a:rPr>
              <a:t>Адресната регистрация на лицето е отразяване на постоянния и настоящия му адрес в Регистъра на </a:t>
            </a:r>
            <a:r>
              <a:rPr lang="bg-BG" dirty="0" smtClean="0">
                <a:solidFill>
                  <a:schemeClr val="bg2">
                    <a:lumMod val="10000"/>
                  </a:schemeClr>
                </a:solidFill>
              </a:rPr>
              <a:t>населението.</a:t>
            </a:r>
            <a:endParaRPr lang="en-US" dirty="0" smtClean="0">
              <a:solidFill>
                <a:schemeClr val="bg2">
                  <a:lumMod val="10000"/>
                </a:schemeClr>
              </a:solidFill>
            </a:endParaRPr>
          </a:p>
          <a:p>
            <a:pPr marL="45720" indent="0" algn="just">
              <a:buNone/>
            </a:pPr>
            <a:r>
              <a:rPr lang="bg-BG" dirty="0" smtClean="0">
                <a:solidFill>
                  <a:schemeClr val="bg2">
                    <a:lumMod val="10000"/>
                  </a:schemeClr>
                </a:solidFill>
              </a:rPr>
              <a:t>За </a:t>
            </a:r>
            <a:r>
              <a:rPr lang="bg-BG" dirty="0">
                <a:solidFill>
                  <a:schemeClr val="bg2">
                    <a:lumMod val="10000"/>
                  </a:schemeClr>
                </a:solidFill>
              </a:rPr>
              <a:t>извършване на адресна регистрация лицата подават до кмета на общината, на района/на кметството или до </a:t>
            </a:r>
            <a:r>
              <a:rPr lang="bg-BG" i="1" dirty="0">
                <a:solidFill>
                  <a:schemeClr val="bg2">
                    <a:lumMod val="10000"/>
                  </a:schemeClr>
                </a:solidFill>
              </a:rPr>
              <a:t>кметския наместник</a:t>
            </a:r>
            <a:r>
              <a:rPr lang="bg-BG" dirty="0">
                <a:solidFill>
                  <a:schemeClr val="bg2">
                    <a:lumMod val="10000"/>
                  </a:schemeClr>
                </a:solidFill>
              </a:rPr>
              <a:t> заявление за постоянен адрес и/или адресна карта за настоящ адрес. </a:t>
            </a: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031524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en-US" dirty="0" smtClean="0">
              <a:solidFill>
                <a:schemeClr val="bg2">
                  <a:lumMod val="10000"/>
                </a:schemeClr>
              </a:solidFill>
            </a:endParaRPr>
          </a:p>
          <a:p>
            <a:pPr marL="0" indent="0" algn="just">
              <a:buNone/>
            </a:pPr>
            <a:r>
              <a:rPr lang="bg-BG" b="1" dirty="0" smtClean="0">
                <a:solidFill>
                  <a:schemeClr val="bg2">
                    <a:lumMod val="10000"/>
                  </a:schemeClr>
                </a:solidFill>
              </a:rPr>
              <a:t>• Адресна </a:t>
            </a:r>
            <a:r>
              <a:rPr lang="bg-BG" b="1" dirty="0">
                <a:solidFill>
                  <a:schemeClr val="bg2">
                    <a:lumMod val="10000"/>
                  </a:schemeClr>
                </a:solidFill>
              </a:rPr>
              <a:t>регистрация се извършва само на адреси включени в Националния класификатор на настоящите и постоянните адреси в Република България. </a:t>
            </a:r>
            <a:endParaRPr lang="bg-BG" b="1" dirty="0" smtClean="0">
              <a:solidFill>
                <a:schemeClr val="bg2">
                  <a:lumMod val="10000"/>
                </a:schemeClr>
              </a:solidFill>
            </a:endParaRPr>
          </a:p>
          <a:p>
            <a:pPr marL="0" indent="0" algn="just">
              <a:buNone/>
            </a:pPr>
            <a:r>
              <a:rPr lang="bg-BG" b="1" dirty="0" smtClean="0">
                <a:solidFill>
                  <a:schemeClr val="bg2">
                    <a:lumMod val="10000"/>
                  </a:schemeClr>
                </a:solidFill>
              </a:rPr>
              <a:t>• Не </a:t>
            </a:r>
            <a:r>
              <a:rPr lang="bg-BG" b="1" dirty="0">
                <a:solidFill>
                  <a:schemeClr val="bg2">
                    <a:lumMod val="10000"/>
                  </a:schemeClr>
                </a:solidFill>
              </a:rPr>
              <a:t>се допуска адресна регистрация в хотел, мотел, почивен дом или друго място за настаняване за повече от 4 месеца</a:t>
            </a:r>
            <a:r>
              <a:rPr lang="en-US" b="1" dirty="0">
                <a:solidFill>
                  <a:schemeClr val="bg2">
                    <a:lumMod val="10000"/>
                  </a:schemeClr>
                </a:solidFill>
              </a:rPr>
              <a:t>.</a:t>
            </a:r>
            <a:endParaRPr lang="bg-BG" b="1" dirty="0">
              <a:solidFill>
                <a:schemeClr val="bg2">
                  <a:lumMod val="10000"/>
                </a:schemeClr>
              </a:solidFill>
            </a:endParaRPr>
          </a:p>
          <a:p>
            <a:pPr marL="0" indent="0" algn="just">
              <a:buNone/>
            </a:pPr>
            <a:r>
              <a:rPr lang="bg-BG" b="1" dirty="0" smtClean="0">
                <a:solidFill>
                  <a:schemeClr val="bg2">
                    <a:lumMod val="10000"/>
                  </a:schemeClr>
                </a:solidFill>
              </a:rPr>
              <a:t>• Кметските </a:t>
            </a:r>
            <a:r>
              <a:rPr lang="bg-BG" b="1" dirty="0">
                <a:solidFill>
                  <a:schemeClr val="bg2">
                    <a:lumMod val="10000"/>
                  </a:schemeClr>
                </a:solidFill>
              </a:rPr>
              <a:t>наместници следва да съхраняват копия от документите, въз основа на които се извършва адресна регистрация/промяна на адрес за срок от 5 години</a:t>
            </a:r>
            <a:endParaRPr lang="en-US"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40889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sz="3200" b="1" dirty="0">
                <a:solidFill>
                  <a:schemeClr val="bg2">
                    <a:lumMod val="10000"/>
                  </a:schemeClr>
                </a:solidFill>
              </a:rPr>
              <a:t>Тема </a:t>
            </a:r>
            <a:r>
              <a:rPr lang="en-US" sz="3200" b="1" dirty="0">
                <a:solidFill>
                  <a:schemeClr val="bg2">
                    <a:lumMod val="10000"/>
                  </a:schemeClr>
                </a:solidFill>
              </a:rPr>
              <a:t>4</a:t>
            </a:r>
            <a:endParaRPr lang="bg-BG" sz="3200" dirty="0">
              <a:solidFill>
                <a:schemeClr val="bg2">
                  <a:lumMod val="10000"/>
                </a:schemeClr>
              </a:solidFill>
            </a:endParaRPr>
          </a:p>
          <a:p>
            <a:pPr marL="45720" indent="0" algn="ctr">
              <a:buNone/>
            </a:pPr>
            <a:endParaRPr lang="en-US" sz="3200" b="1" dirty="0" smtClean="0">
              <a:solidFill>
                <a:schemeClr val="bg2">
                  <a:lumMod val="10000"/>
                </a:schemeClr>
              </a:solidFill>
            </a:endParaRPr>
          </a:p>
          <a:p>
            <a:pPr marL="45720" indent="0" algn="ctr">
              <a:buNone/>
            </a:pPr>
            <a:r>
              <a:rPr lang="bg-BG" sz="3200" b="1" dirty="0" smtClean="0">
                <a:solidFill>
                  <a:schemeClr val="bg2">
                    <a:lumMod val="10000"/>
                  </a:schemeClr>
                </a:solidFill>
              </a:rPr>
              <a:t>Предоставяне </a:t>
            </a:r>
            <a:r>
              <a:rPr lang="bg-BG" sz="3200" b="1" dirty="0">
                <a:solidFill>
                  <a:schemeClr val="bg2">
                    <a:lumMod val="10000"/>
                  </a:schemeClr>
                </a:solidFill>
              </a:rPr>
              <a:t>на административни услуги по Закона за гражданската регистрация</a:t>
            </a:r>
            <a:endParaRPr lang="bg-BG" sz="3200" dirty="0">
              <a:solidFill>
                <a:schemeClr val="bg2">
                  <a:lumMod val="10000"/>
                </a:schemeClr>
              </a:solidFill>
            </a:endParaRPr>
          </a:p>
          <a:p>
            <a:pPr marL="0" indent="0" algn="ctr">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524623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i="1" dirty="0">
                <a:solidFill>
                  <a:schemeClr val="bg2">
                    <a:lumMod val="10000"/>
                  </a:schemeClr>
                </a:solidFill>
              </a:rPr>
              <a:t>За извършване на адресна регистрация в страната, </a:t>
            </a:r>
            <a:r>
              <a:rPr lang="bg-BG" i="1" dirty="0" smtClean="0">
                <a:solidFill>
                  <a:schemeClr val="bg2">
                    <a:lumMod val="10000"/>
                  </a:schemeClr>
                </a:solidFill>
              </a:rPr>
              <a:t>лицата </a:t>
            </a:r>
            <a:r>
              <a:rPr lang="bg-BG" i="1" dirty="0">
                <a:solidFill>
                  <a:schemeClr val="bg2">
                    <a:lumMod val="10000"/>
                  </a:schemeClr>
                </a:solidFill>
              </a:rPr>
              <a:t>представят един от следните документи:</a:t>
            </a:r>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документ </a:t>
            </a:r>
            <a:r>
              <a:rPr lang="bg-BG" dirty="0">
                <a:solidFill>
                  <a:schemeClr val="bg2">
                    <a:lumMod val="10000"/>
                  </a:schemeClr>
                </a:solidFill>
              </a:rPr>
              <a:t>за собственост на имота, чийто адрес трябва да  съответства  на адрес включен в Националния класификатор на настоящите и постоянните адреси в Република България;</a:t>
            </a:r>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договор </a:t>
            </a:r>
            <a:r>
              <a:rPr lang="bg-BG" dirty="0">
                <a:solidFill>
                  <a:schemeClr val="bg2">
                    <a:lumMod val="10000"/>
                  </a:schemeClr>
                </a:solidFill>
              </a:rPr>
              <a:t>за ползване на имота за жилищни нужди, включително договор за предоставяне на социална услуга от </a:t>
            </a:r>
            <a:r>
              <a:rPr lang="bg-BG" dirty="0" err="1">
                <a:solidFill>
                  <a:schemeClr val="bg2">
                    <a:lumMod val="10000"/>
                  </a:schemeClr>
                </a:solidFill>
              </a:rPr>
              <a:t>резидентен</a:t>
            </a:r>
            <a:r>
              <a:rPr lang="bg-BG" dirty="0">
                <a:solidFill>
                  <a:schemeClr val="bg2">
                    <a:lumMod val="10000"/>
                  </a:schemeClr>
                </a:solidFill>
              </a:rPr>
              <a:t> тип и договор за настаняване в специализираните институции;</a:t>
            </a:r>
          </a:p>
          <a:p>
            <a:pPr marL="45720" lvl="0" indent="0" algn="just">
              <a:buNone/>
            </a:pPr>
            <a:r>
              <a:rPr lang="bg-BG" dirty="0" smtClean="0">
                <a:solidFill>
                  <a:schemeClr val="bg2">
                    <a:lumMod val="10000"/>
                  </a:schemeClr>
                </a:solidFill>
              </a:rPr>
              <a:t>•</a:t>
            </a:r>
            <a:r>
              <a:rPr lang="en-US" dirty="0" smtClean="0">
                <a:solidFill>
                  <a:schemeClr val="bg2">
                    <a:lumMod val="10000"/>
                  </a:schemeClr>
                </a:solidFill>
              </a:rPr>
              <a:t> </a:t>
            </a:r>
            <a:r>
              <a:rPr lang="bg-BG" dirty="0" smtClean="0">
                <a:solidFill>
                  <a:schemeClr val="bg2">
                    <a:lumMod val="10000"/>
                  </a:schemeClr>
                </a:solidFill>
              </a:rPr>
              <a:t>други </a:t>
            </a:r>
            <a:r>
              <a:rPr lang="bg-BG" dirty="0">
                <a:solidFill>
                  <a:schemeClr val="bg2">
                    <a:lumMod val="10000"/>
                  </a:schemeClr>
                </a:solidFill>
              </a:rPr>
              <a:t>документи, доказващи собствеността или ползването на имота.</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94697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en-US" dirty="0" smtClean="0">
              <a:solidFill>
                <a:schemeClr val="bg2">
                  <a:lumMod val="10000"/>
                </a:schemeClr>
              </a:solidFill>
            </a:endParaRPr>
          </a:p>
          <a:p>
            <a:pPr marL="0" indent="0" algn="just">
              <a:buNone/>
            </a:pPr>
            <a:r>
              <a:rPr lang="bg-BG" dirty="0" smtClean="0">
                <a:solidFill>
                  <a:schemeClr val="bg2">
                    <a:lumMod val="10000"/>
                  </a:schemeClr>
                </a:solidFill>
              </a:rPr>
              <a:t>В </a:t>
            </a:r>
            <a:r>
              <a:rPr lang="bg-BG" dirty="0">
                <a:solidFill>
                  <a:schemeClr val="bg2">
                    <a:lumMod val="10000"/>
                  </a:schemeClr>
                </a:solidFill>
              </a:rPr>
              <a:t>случаите, когато заявителя не е собственик на имота следва да се представи </a:t>
            </a:r>
            <a:r>
              <a:rPr lang="bg-BG" b="1" dirty="0">
                <a:solidFill>
                  <a:schemeClr val="bg2">
                    <a:lumMod val="10000"/>
                  </a:schemeClr>
                </a:solidFill>
              </a:rPr>
              <a:t>писмено съгласие на собственика </a:t>
            </a:r>
            <a:r>
              <a:rPr lang="bg-BG" dirty="0">
                <a:solidFill>
                  <a:schemeClr val="bg2">
                    <a:lumMod val="10000"/>
                  </a:schemeClr>
                </a:solidFill>
              </a:rPr>
              <a:t>чрез декларация по образец подадена лично пред кмета/</a:t>
            </a:r>
            <a:r>
              <a:rPr lang="bg-BG" i="1" dirty="0">
                <a:solidFill>
                  <a:schemeClr val="bg2">
                    <a:lumMod val="10000"/>
                  </a:schemeClr>
                </a:solidFill>
              </a:rPr>
              <a:t>кметския наместник</a:t>
            </a:r>
            <a:r>
              <a:rPr lang="bg-BG" dirty="0">
                <a:solidFill>
                  <a:schemeClr val="bg2">
                    <a:lumMod val="10000"/>
                  </a:schemeClr>
                </a:solidFill>
              </a:rPr>
              <a:t>  или с нотариална заверка на подписа. </a:t>
            </a:r>
            <a:endParaRPr lang="en-US" dirty="0" smtClean="0">
              <a:solidFill>
                <a:schemeClr val="bg2">
                  <a:lumMod val="10000"/>
                </a:schemeClr>
              </a:solidFill>
            </a:endParaRPr>
          </a:p>
          <a:p>
            <a:pPr marL="0" indent="0" algn="just">
              <a:buNone/>
            </a:pPr>
            <a:r>
              <a:rPr lang="bg-BG" dirty="0" smtClean="0">
                <a:solidFill>
                  <a:schemeClr val="bg2">
                    <a:lumMod val="10000"/>
                  </a:schemeClr>
                </a:solidFill>
              </a:rPr>
              <a:t>За </a:t>
            </a:r>
            <a:r>
              <a:rPr lang="bg-BG" dirty="0">
                <a:solidFill>
                  <a:schemeClr val="bg2">
                    <a:lumMod val="10000"/>
                  </a:schemeClr>
                </a:solidFill>
              </a:rPr>
              <a:t>извършване на адресна регистрация на лица, които са в родство по права линия със собственика или ползвателя на имота, както и за съпрузите на тези </a:t>
            </a:r>
            <a:r>
              <a:rPr lang="bg-BG" dirty="0" smtClean="0">
                <a:solidFill>
                  <a:schemeClr val="bg2">
                    <a:lumMod val="10000"/>
                  </a:schemeClr>
                </a:solidFill>
              </a:rPr>
              <a:t>лица</a:t>
            </a:r>
            <a:r>
              <a:rPr lang="en-US" dirty="0" smtClean="0">
                <a:solidFill>
                  <a:schemeClr val="bg2">
                    <a:lumMod val="10000"/>
                  </a:schemeClr>
                </a:solidFill>
              </a:rPr>
              <a:t> </a:t>
            </a:r>
            <a:r>
              <a:rPr lang="bg-BG" b="1" dirty="0" smtClean="0">
                <a:solidFill>
                  <a:schemeClr val="bg2">
                    <a:lumMod val="10000"/>
                  </a:schemeClr>
                </a:solidFill>
              </a:rPr>
              <a:t>не </a:t>
            </a:r>
            <a:r>
              <a:rPr lang="bg-BG" b="1" dirty="0">
                <a:solidFill>
                  <a:schemeClr val="bg2">
                    <a:lumMod val="10000"/>
                  </a:schemeClr>
                </a:solidFill>
              </a:rPr>
              <a:t>се изисква представяне </a:t>
            </a:r>
            <a:r>
              <a:rPr lang="bg-BG" b="1" dirty="0" smtClean="0">
                <a:solidFill>
                  <a:schemeClr val="bg2">
                    <a:lumMod val="10000"/>
                  </a:schemeClr>
                </a:solidFill>
              </a:rPr>
              <a:t>на горепосочените документи</a:t>
            </a:r>
            <a:r>
              <a:rPr lang="bg-BG" b="1" dirty="0">
                <a:solidFill>
                  <a:schemeClr val="bg2">
                    <a:lumMod val="10000"/>
                  </a:schemeClr>
                </a:solidFill>
              </a:rPr>
              <a:t>. </a:t>
            </a:r>
            <a:endParaRPr lang="en-US" sz="3200" b="1"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00366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dirty="0" smtClean="0">
              <a:solidFill>
                <a:schemeClr val="bg2">
                  <a:lumMod val="10000"/>
                </a:schemeClr>
              </a:solidFill>
            </a:endParaRPr>
          </a:p>
          <a:p>
            <a:pPr marL="0" indent="0" algn="just">
              <a:buNone/>
            </a:pPr>
            <a:r>
              <a:rPr lang="bg-BG" dirty="0" smtClean="0">
                <a:solidFill>
                  <a:schemeClr val="bg2">
                    <a:lumMod val="10000"/>
                  </a:schemeClr>
                </a:solidFill>
              </a:rPr>
              <a:t>За </a:t>
            </a:r>
            <a:r>
              <a:rPr lang="bg-BG" dirty="0">
                <a:solidFill>
                  <a:schemeClr val="bg2">
                    <a:lumMod val="10000"/>
                  </a:schemeClr>
                </a:solidFill>
              </a:rPr>
              <a:t>извършване на адресна регистрация на лице, с което собственика или ползвателя на имота живее във фактическо съпружеско съжителство </a:t>
            </a:r>
            <a:r>
              <a:rPr lang="bg-BG" b="1" dirty="0">
                <a:solidFill>
                  <a:schemeClr val="bg2">
                    <a:lumMod val="10000"/>
                  </a:schemeClr>
                </a:solidFill>
              </a:rPr>
              <a:t>също не се представят горецитираните документи. </a:t>
            </a:r>
            <a:endParaRPr lang="bg-BG" b="1" dirty="0" smtClean="0">
              <a:solidFill>
                <a:schemeClr val="bg2">
                  <a:lumMod val="10000"/>
                </a:schemeClr>
              </a:solidFill>
            </a:endParaRPr>
          </a:p>
          <a:p>
            <a:pPr marL="0" indent="0" algn="just">
              <a:buNone/>
            </a:pPr>
            <a:r>
              <a:rPr lang="bg-BG" dirty="0" smtClean="0">
                <a:solidFill>
                  <a:schemeClr val="bg2">
                    <a:lumMod val="10000"/>
                  </a:schemeClr>
                </a:solidFill>
              </a:rPr>
              <a:t>За </a:t>
            </a:r>
            <a:r>
              <a:rPr lang="bg-BG" dirty="0">
                <a:solidFill>
                  <a:schemeClr val="bg2">
                    <a:lumMod val="10000"/>
                  </a:schemeClr>
                </a:solidFill>
              </a:rPr>
              <a:t>удостоверяване на това обстоятелство се представя писмено съгласие на собственика или ползвателя на имота чрез декларация по образец.</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054274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dirty="0" smtClean="0">
              <a:solidFill>
                <a:schemeClr val="bg2">
                  <a:lumMod val="10000"/>
                </a:schemeClr>
              </a:solidFill>
            </a:endParaRPr>
          </a:p>
          <a:p>
            <a:pPr marL="0" indent="0" algn="just">
              <a:buNone/>
            </a:pPr>
            <a:r>
              <a:rPr lang="bg-BG" b="1" dirty="0" smtClean="0">
                <a:solidFill>
                  <a:schemeClr val="bg2">
                    <a:lumMod val="10000"/>
                  </a:schemeClr>
                </a:solidFill>
              </a:rPr>
              <a:t>ВАЖНО:</a:t>
            </a:r>
            <a:r>
              <a:rPr lang="bg-BG" dirty="0" smtClean="0">
                <a:solidFill>
                  <a:schemeClr val="bg2">
                    <a:lumMod val="10000"/>
                  </a:schemeClr>
                </a:solidFill>
              </a:rPr>
              <a:t> С промени </a:t>
            </a:r>
            <a:r>
              <a:rPr lang="bg-BG" dirty="0">
                <a:solidFill>
                  <a:schemeClr val="bg2">
                    <a:lumMod val="10000"/>
                  </a:schemeClr>
                </a:solidFill>
              </a:rPr>
              <a:t>в Закона за гражданската регистрация и Наредба № РД-02-20-9 от 21.05.2012 г. за функциониране на единната система за гражданска регистрация </a:t>
            </a:r>
            <a:r>
              <a:rPr lang="bg-BG" b="1" dirty="0">
                <a:solidFill>
                  <a:schemeClr val="bg2">
                    <a:lumMod val="10000"/>
                  </a:schemeClr>
                </a:solidFill>
              </a:rPr>
              <a:t>от </a:t>
            </a:r>
            <a:r>
              <a:rPr lang="bg-BG" b="1" dirty="0" smtClean="0">
                <a:solidFill>
                  <a:schemeClr val="bg2">
                    <a:lumMod val="10000"/>
                  </a:schemeClr>
                </a:solidFill>
              </a:rPr>
              <a:t>201</a:t>
            </a:r>
            <a:r>
              <a:rPr lang="en-US" b="1" dirty="0" smtClean="0">
                <a:solidFill>
                  <a:schemeClr val="bg2">
                    <a:lumMod val="10000"/>
                  </a:schemeClr>
                </a:solidFill>
              </a:rPr>
              <a:t>5</a:t>
            </a:r>
            <a:r>
              <a:rPr lang="bg-BG" b="1" dirty="0" smtClean="0">
                <a:solidFill>
                  <a:schemeClr val="bg2">
                    <a:lumMod val="10000"/>
                  </a:schemeClr>
                </a:solidFill>
              </a:rPr>
              <a:t> </a:t>
            </a:r>
            <a:r>
              <a:rPr lang="bg-BG" b="1" dirty="0">
                <a:solidFill>
                  <a:schemeClr val="bg2">
                    <a:lumMod val="10000"/>
                  </a:schemeClr>
                </a:solidFill>
              </a:rPr>
              <a:t>г. се предвидиха нови моменти при извършването на </a:t>
            </a:r>
            <a:r>
              <a:rPr lang="bg-BG" b="1" dirty="0" smtClean="0">
                <a:solidFill>
                  <a:schemeClr val="bg2">
                    <a:lumMod val="10000"/>
                  </a:schemeClr>
                </a:solidFill>
              </a:rPr>
              <a:t>проверки </a:t>
            </a:r>
            <a:r>
              <a:rPr lang="bg-BG" b="1" dirty="0">
                <a:solidFill>
                  <a:schemeClr val="bg2">
                    <a:lumMod val="10000"/>
                  </a:schemeClr>
                </a:solidFill>
              </a:rPr>
              <a:t>на </a:t>
            </a:r>
            <a:r>
              <a:rPr lang="bg-BG" b="1" dirty="0" smtClean="0">
                <a:solidFill>
                  <a:schemeClr val="bg2">
                    <a:lumMod val="10000"/>
                  </a:schemeClr>
                </a:solidFill>
              </a:rPr>
              <a:t>направена адресна регистрация и в частност възможност за извършване на </a:t>
            </a:r>
            <a:r>
              <a:rPr lang="bg-BG" b="1" dirty="0" err="1" smtClean="0">
                <a:solidFill>
                  <a:schemeClr val="bg2">
                    <a:lumMod val="10000"/>
                  </a:schemeClr>
                </a:solidFill>
              </a:rPr>
              <a:t>дерегистрация</a:t>
            </a:r>
            <a:r>
              <a:rPr lang="bg-BG" b="1" dirty="0" smtClean="0">
                <a:solidFill>
                  <a:schemeClr val="bg2">
                    <a:lumMod val="10000"/>
                  </a:schemeClr>
                </a:solidFill>
              </a:rPr>
              <a:t> при констатиране на основния за това.</a:t>
            </a: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649134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b="1" dirty="0" smtClean="0">
              <a:solidFill>
                <a:schemeClr val="bg2">
                  <a:lumMod val="10000"/>
                </a:schemeClr>
              </a:solidFill>
            </a:endParaRPr>
          </a:p>
          <a:p>
            <a:pPr marL="0" indent="0" algn="ctr">
              <a:buNone/>
            </a:pPr>
            <a:endParaRPr lang="bg-BG" b="1" dirty="0">
              <a:solidFill>
                <a:schemeClr val="bg2">
                  <a:lumMod val="10000"/>
                </a:schemeClr>
              </a:solidFill>
            </a:endParaRPr>
          </a:p>
          <a:p>
            <a:pPr marL="0" indent="0" algn="just">
              <a:buNone/>
            </a:pPr>
            <a:r>
              <a:rPr lang="bg-BG" b="1" dirty="0" smtClean="0">
                <a:solidFill>
                  <a:schemeClr val="bg2">
                    <a:lumMod val="10000"/>
                  </a:schemeClr>
                </a:solidFill>
              </a:rPr>
              <a:t> Проверка </a:t>
            </a:r>
            <a:r>
              <a:rPr lang="bg-BG" b="1" dirty="0">
                <a:solidFill>
                  <a:schemeClr val="bg2">
                    <a:lumMod val="10000"/>
                  </a:schemeClr>
                </a:solidFill>
              </a:rPr>
              <a:t>може да се инициира при писмен сигнал или по искане на собственик на имот, подаден до кмета на общината, на района или кметството или до упълномощени от тях длъжностни лица/</a:t>
            </a:r>
            <a:r>
              <a:rPr lang="bg-BG" b="1" i="1" dirty="0">
                <a:solidFill>
                  <a:schemeClr val="bg2">
                    <a:lumMod val="10000"/>
                  </a:schemeClr>
                </a:solidFill>
              </a:rPr>
              <a:t>в случая кметските наместници/</a:t>
            </a:r>
            <a:r>
              <a:rPr lang="bg-BG" b="1" dirty="0">
                <a:solidFill>
                  <a:schemeClr val="bg2">
                    <a:lumMod val="10000"/>
                  </a:schemeClr>
                </a:solidFill>
              </a:rPr>
              <a:t>, както и по собствена инициатива на горепосочените органи. </a:t>
            </a:r>
            <a:endParaRPr lang="bg-BG" b="1" dirty="0" smtClean="0">
              <a:solidFill>
                <a:schemeClr val="bg2">
                  <a:lumMod val="10000"/>
                </a:schemeClr>
              </a:solidFill>
            </a:endParaRPr>
          </a:p>
          <a:p>
            <a:pPr marL="0" indent="0" algn="just">
              <a:buNone/>
            </a:pPr>
            <a:r>
              <a:rPr lang="bg-BG" b="1" dirty="0" smtClean="0">
                <a:solidFill>
                  <a:schemeClr val="bg2">
                    <a:lumMod val="10000"/>
                  </a:schemeClr>
                </a:solidFill>
              </a:rPr>
              <a:t>Кметът </a:t>
            </a:r>
            <a:r>
              <a:rPr lang="bg-BG" b="1" dirty="0">
                <a:solidFill>
                  <a:schemeClr val="bg2">
                    <a:lumMod val="10000"/>
                  </a:schemeClr>
                </a:solidFill>
              </a:rPr>
              <a:t>на общината издава заповед за определяне на комисия, която да извърши проверката.</a:t>
            </a:r>
            <a:endParaRPr lang="en-US" sz="3200" b="1" dirty="0">
              <a:solidFill>
                <a:schemeClr val="bg2">
                  <a:lumMod val="10000"/>
                </a:schemeClr>
              </a:solidFill>
            </a:endParaRPr>
          </a:p>
          <a:p>
            <a:pPr marL="0" indent="0" algn="ctr">
              <a:buNone/>
            </a:pPr>
            <a:endParaRPr lang="bg-BG" dirty="0"/>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661141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dirty="0" smtClean="0">
                <a:solidFill>
                  <a:schemeClr val="bg2">
                    <a:lumMod val="10000"/>
                  </a:schemeClr>
                </a:solidFill>
              </a:rPr>
              <a:t>Въз </a:t>
            </a:r>
            <a:r>
              <a:rPr lang="bg-BG" dirty="0">
                <a:solidFill>
                  <a:schemeClr val="bg2">
                    <a:lumMod val="10000"/>
                  </a:schemeClr>
                </a:solidFill>
              </a:rPr>
              <a:t>основа на установеното при проверката комисията съставя протокол, който предава на кмета на общината за издаване на заповед за заличаване на адресни регистрации, за които е установено, че са извършени в нарушение на </a:t>
            </a:r>
            <a:r>
              <a:rPr lang="bg-BG" dirty="0" smtClean="0">
                <a:solidFill>
                  <a:schemeClr val="bg2">
                    <a:lumMod val="10000"/>
                  </a:schemeClr>
                </a:solidFill>
              </a:rPr>
              <a:t>Закона </a:t>
            </a:r>
            <a:r>
              <a:rPr lang="bg-BG" dirty="0">
                <a:solidFill>
                  <a:schemeClr val="bg2">
                    <a:lumMod val="10000"/>
                  </a:schemeClr>
                </a:solidFill>
              </a:rPr>
              <a:t>за гражданската регистрация.</a:t>
            </a:r>
          </a:p>
          <a:p>
            <a:pPr marL="0" indent="0" algn="just">
              <a:buNone/>
            </a:pPr>
            <a:r>
              <a:rPr lang="bg-BG" b="1" dirty="0">
                <a:solidFill>
                  <a:schemeClr val="bg2">
                    <a:lumMod val="10000"/>
                  </a:schemeClr>
                </a:solidFill>
              </a:rPr>
              <a:t>Съответната общинска администрация е длъжна да изпрати писмени уведомления на лицата, чиито адресни регистрации са заличени. Когато е заличена адресна регистрация по постоянен адрес, лицето задължително се уведомява за необходимостта от подмяна на личните документи.</a:t>
            </a: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613791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endParaRPr lang="bg-BG" i="1" dirty="0" smtClean="0">
              <a:solidFill>
                <a:schemeClr val="bg2">
                  <a:lumMod val="10000"/>
                </a:schemeClr>
              </a:solidFill>
            </a:endParaRPr>
          </a:p>
          <a:p>
            <a:pPr marL="45720" indent="0" algn="just">
              <a:buNone/>
            </a:pPr>
            <a:r>
              <a:rPr lang="bg-BG" i="1" dirty="0" smtClean="0">
                <a:solidFill>
                  <a:schemeClr val="bg2">
                    <a:lumMod val="10000"/>
                  </a:schemeClr>
                </a:solidFill>
              </a:rPr>
              <a:t>Добра </a:t>
            </a:r>
            <a:r>
              <a:rPr lang="bg-BG" i="1" dirty="0">
                <a:solidFill>
                  <a:schemeClr val="bg2">
                    <a:lumMod val="10000"/>
                  </a:schemeClr>
                </a:solidFill>
              </a:rPr>
              <a:t>практика при уведомяването на лицата е да се изпращат писма и на техните роднини, за да има увереност, че лицата чиито адреси са заличени ще получат информация, тъй като следва да променят адреса си и при необходимост да подменят и документа си за самоличност. Това се налага, защото тези лица на практика нямат актуален адрес на който общинската администрация да изпрати уведомлението за заличената адресна регистрация.</a:t>
            </a:r>
            <a:endParaRPr lang="bg-BG"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350878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en-US" b="1" dirty="0" smtClean="0">
                <a:solidFill>
                  <a:schemeClr val="bg2">
                    <a:lumMod val="10000"/>
                  </a:schemeClr>
                </a:solidFill>
              </a:rPr>
              <a:t> </a:t>
            </a:r>
            <a:r>
              <a:rPr lang="bg-BG" b="1" dirty="0" smtClean="0">
                <a:solidFill>
                  <a:schemeClr val="bg2">
                    <a:lumMod val="10000"/>
                  </a:schemeClr>
                </a:solidFill>
              </a:rPr>
              <a:t>Издаване </a:t>
            </a:r>
            <a:r>
              <a:rPr lang="bg-BG" b="1" dirty="0">
                <a:solidFill>
                  <a:schemeClr val="bg2">
                    <a:lumMod val="10000"/>
                  </a:schemeClr>
                </a:solidFill>
              </a:rPr>
              <a:t>на удостоверение за наследници</a:t>
            </a:r>
            <a:endParaRPr lang="bg-BG" dirty="0">
              <a:solidFill>
                <a:schemeClr val="bg2">
                  <a:lumMod val="10000"/>
                </a:schemeClr>
              </a:solidFill>
            </a:endParaRPr>
          </a:p>
          <a:p>
            <a:pPr marL="45720" indent="0" algn="just">
              <a:buNone/>
            </a:pPr>
            <a:r>
              <a:rPr lang="en-US" dirty="0" smtClean="0">
                <a:solidFill>
                  <a:schemeClr val="bg2">
                    <a:lumMod val="10000"/>
                  </a:schemeClr>
                </a:solidFill>
              </a:rPr>
              <a:t> </a:t>
            </a:r>
            <a:r>
              <a:rPr lang="bg-BG" dirty="0" smtClean="0">
                <a:solidFill>
                  <a:schemeClr val="bg2">
                    <a:lumMod val="10000"/>
                  </a:schemeClr>
                </a:solidFill>
              </a:rPr>
              <a:t>Всяко </a:t>
            </a:r>
            <a:r>
              <a:rPr lang="bg-BG" dirty="0">
                <a:solidFill>
                  <a:schemeClr val="bg2">
                    <a:lumMod val="10000"/>
                  </a:schemeClr>
                </a:solidFill>
              </a:rPr>
              <a:t>физическо лице може да поиска от общинската администрация, от кметството или кметския наместник по последния постоянен адрес на починалото лице да му се издаде удостоверение за наследници.</a:t>
            </a:r>
          </a:p>
          <a:p>
            <a:pPr marL="0" indent="0" algn="just">
              <a:buNone/>
            </a:pPr>
            <a:r>
              <a:rPr lang="en-US" dirty="0" smtClean="0">
                <a:solidFill>
                  <a:schemeClr val="bg2">
                    <a:lumMod val="10000"/>
                  </a:schemeClr>
                </a:solidFill>
              </a:rPr>
              <a:t> </a:t>
            </a:r>
            <a:r>
              <a:rPr lang="bg-BG" i="1" dirty="0">
                <a:solidFill>
                  <a:schemeClr val="bg2">
                    <a:lumMod val="10000"/>
                  </a:schemeClr>
                </a:solidFill>
              </a:rPr>
              <a:t>Удостоверението за наследници е предназначено да установи правото на даден наследник да стане собственик на притежавано имущество и други права на наследодателя. </a:t>
            </a:r>
            <a:endParaRPr lang="en-US" dirty="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520485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dirty="0" smtClean="0">
              <a:solidFill>
                <a:schemeClr val="bg2">
                  <a:lumMod val="10000"/>
                </a:schemeClr>
              </a:solidFill>
            </a:endParaRPr>
          </a:p>
          <a:p>
            <a:pPr marL="0" indent="0" algn="just">
              <a:buNone/>
            </a:pPr>
            <a:r>
              <a:rPr lang="bg-BG" dirty="0">
                <a:solidFill>
                  <a:schemeClr val="bg2">
                    <a:lumMod val="10000"/>
                  </a:schemeClr>
                </a:solidFill>
              </a:rPr>
              <a:t>За да се издаде Удостоверение за наследници следва да се подаде искане по образец пред общинската администрация, кмета или кметския наместник. </a:t>
            </a:r>
          </a:p>
          <a:p>
            <a:pPr marL="0" indent="0" algn="just">
              <a:buNone/>
            </a:pPr>
            <a:r>
              <a:rPr lang="bg-BG" b="1" dirty="0" smtClean="0">
                <a:solidFill>
                  <a:schemeClr val="bg2">
                    <a:lumMod val="10000"/>
                  </a:schemeClr>
                </a:solidFill>
              </a:rPr>
              <a:t>Кметският </a:t>
            </a:r>
            <a:r>
              <a:rPr lang="bg-BG" b="1" dirty="0">
                <a:solidFill>
                  <a:schemeClr val="bg2">
                    <a:lumMod val="10000"/>
                  </a:schemeClr>
                </a:solidFill>
              </a:rPr>
              <a:t>наместник извършва проверка в регистъра на населението, а когато е необходимо и в регистрите на актовете на гражданско състояние за достоверността на посочените </a:t>
            </a:r>
            <a:r>
              <a:rPr lang="bg-BG" b="1" dirty="0" smtClean="0">
                <a:solidFill>
                  <a:schemeClr val="bg2">
                    <a:lumMod val="10000"/>
                  </a:schemeClr>
                </a:solidFill>
              </a:rPr>
              <a:t>в искането данни.</a:t>
            </a:r>
            <a:endParaRPr lang="en-US" sz="3200" b="1"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5258440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dirty="0" smtClean="0">
              <a:solidFill>
                <a:schemeClr val="bg2">
                  <a:lumMod val="10000"/>
                </a:schemeClr>
              </a:solidFill>
            </a:endParaRPr>
          </a:p>
          <a:p>
            <a:pPr marL="0" indent="0" algn="just">
              <a:buNone/>
            </a:pPr>
            <a:r>
              <a:rPr lang="bg-BG" dirty="0" smtClean="0">
                <a:solidFill>
                  <a:schemeClr val="bg2">
                    <a:lumMod val="10000"/>
                  </a:schemeClr>
                </a:solidFill>
              </a:rPr>
              <a:t>В </a:t>
            </a:r>
            <a:r>
              <a:rPr lang="bg-BG" dirty="0">
                <a:solidFill>
                  <a:schemeClr val="bg2">
                    <a:lumMod val="10000"/>
                  </a:schemeClr>
                </a:solidFill>
              </a:rPr>
              <a:t>случай, че някой от починалите наследници е имал последен постоянен адрес в друга община и кметския наместник не разполага с данни за неговите наследници/</a:t>
            </a:r>
            <a:r>
              <a:rPr lang="bg-BG" b="1" dirty="0">
                <a:solidFill>
                  <a:schemeClr val="bg2">
                    <a:lumMod val="10000"/>
                  </a:schemeClr>
                </a:solidFill>
              </a:rPr>
              <a:t>няма сверен в НБД „Население“ личен регистрационен картон</a:t>
            </a:r>
            <a:r>
              <a:rPr lang="bg-BG" b="1" dirty="0" smtClean="0">
                <a:solidFill>
                  <a:schemeClr val="bg2">
                    <a:lumMod val="10000"/>
                  </a:schemeClr>
                </a:solidFill>
              </a:rPr>
              <a:t>/,</a:t>
            </a:r>
            <a:r>
              <a:rPr lang="bg-BG" dirty="0" smtClean="0">
                <a:solidFill>
                  <a:schemeClr val="bg2">
                    <a:lumMod val="10000"/>
                  </a:schemeClr>
                </a:solidFill>
              </a:rPr>
              <a:t> </a:t>
            </a:r>
            <a:r>
              <a:rPr lang="bg-BG" dirty="0">
                <a:solidFill>
                  <a:schemeClr val="bg2">
                    <a:lumMod val="10000"/>
                  </a:schemeClr>
                </a:solidFill>
              </a:rPr>
              <a:t>кметския наместник следва да изиска служебно същите от съответната общинска администрация. </a:t>
            </a:r>
            <a:endParaRPr lang="en-US"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4146930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sz="2400" b="1" dirty="0">
                <a:solidFill>
                  <a:schemeClr val="bg2">
                    <a:lumMod val="10000"/>
                  </a:schemeClr>
                </a:solidFill>
              </a:rPr>
              <a:t>Нормативна </a:t>
            </a:r>
            <a:r>
              <a:rPr lang="bg-BG" sz="2400" b="1" dirty="0" smtClean="0">
                <a:solidFill>
                  <a:schemeClr val="bg2">
                    <a:lumMod val="10000"/>
                  </a:schemeClr>
                </a:solidFill>
              </a:rPr>
              <a:t>уредба</a:t>
            </a:r>
            <a:endParaRPr lang="en-US" sz="2400" dirty="0" smtClean="0">
              <a:solidFill>
                <a:schemeClr val="bg2">
                  <a:lumMod val="10000"/>
                </a:schemeClr>
              </a:solidFill>
            </a:endParaRPr>
          </a:p>
          <a:p>
            <a:pPr marL="45720" indent="0">
              <a:buNone/>
            </a:pPr>
            <a:r>
              <a:rPr lang="bg-BG" sz="2400" i="1" dirty="0" smtClean="0">
                <a:solidFill>
                  <a:schemeClr val="bg2">
                    <a:lumMod val="10000"/>
                  </a:schemeClr>
                </a:solidFill>
              </a:rPr>
              <a:t>•</a:t>
            </a:r>
            <a:r>
              <a:rPr lang="en-US" sz="2400" i="1" dirty="0" smtClean="0">
                <a:solidFill>
                  <a:schemeClr val="bg2">
                    <a:lumMod val="10000"/>
                  </a:schemeClr>
                </a:solidFill>
              </a:rPr>
              <a:t> </a:t>
            </a:r>
            <a:r>
              <a:rPr lang="bg-BG" sz="2400" i="1" dirty="0" smtClean="0">
                <a:solidFill>
                  <a:schemeClr val="bg2">
                    <a:lumMod val="10000"/>
                  </a:schemeClr>
                </a:solidFill>
              </a:rPr>
              <a:t>Закона </a:t>
            </a:r>
            <a:r>
              <a:rPr lang="bg-BG" sz="2400" i="1" dirty="0">
                <a:solidFill>
                  <a:schemeClr val="bg2">
                    <a:lumMod val="10000"/>
                  </a:schemeClr>
                </a:solidFill>
              </a:rPr>
              <a:t>за гражданската регистрация;</a:t>
            </a:r>
            <a:endParaRPr lang="bg-BG" sz="2400" dirty="0">
              <a:solidFill>
                <a:schemeClr val="bg2">
                  <a:lumMod val="10000"/>
                </a:schemeClr>
              </a:solidFill>
            </a:endParaRPr>
          </a:p>
          <a:p>
            <a:pPr marL="45720" indent="0">
              <a:buNone/>
            </a:pPr>
            <a:r>
              <a:rPr lang="bg-BG" sz="2400" i="1" dirty="0" smtClean="0">
                <a:solidFill>
                  <a:schemeClr val="bg2">
                    <a:lumMod val="10000"/>
                  </a:schemeClr>
                </a:solidFill>
              </a:rPr>
              <a:t>•</a:t>
            </a:r>
            <a:r>
              <a:rPr lang="en-US" sz="2400" i="1" dirty="0" smtClean="0">
                <a:solidFill>
                  <a:schemeClr val="bg2">
                    <a:lumMod val="10000"/>
                  </a:schemeClr>
                </a:solidFill>
              </a:rPr>
              <a:t> </a:t>
            </a:r>
            <a:r>
              <a:rPr lang="bg-BG" sz="2400" i="1" dirty="0" smtClean="0">
                <a:solidFill>
                  <a:schemeClr val="bg2">
                    <a:lumMod val="10000"/>
                  </a:schemeClr>
                </a:solidFill>
              </a:rPr>
              <a:t>Наредба </a:t>
            </a:r>
            <a:r>
              <a:rPr lang="bg-BG" sz="2400" i="1" dirty="0">
                <a:solidFill>
                  <a:schemeClr val="bg2">
                    <a:lumMod val="10000"/>
                  </a:schemeClr>
                </a:solidFill>
              </a:rPr>
              <a:t>№РД-02-20-6 от 24.04.2012г. за издаване на удостоверения въз основа на регистъра на населението;</a:t>
            </a:r>
            <a:endParaRPr lang="bg-BG" sz="2400" dirty="0">
              <a:solidFill>
                <a:schemeClr val="bg2">
                  <a:lumMod val="10000"/>
                </a:schemeClr>
              </a:solidFill>
            </a:endParaRPr>
          </a:p>
          <a:p>
            <a:pPr marL="45720" indent="0">
              <a:buNone/>
            </a:pPr>
            <a:r>
              <a:rPr lang="bg-BG" sz="2400" i="1" dirty="0" smtClean="0">
                <a:solidFill>
                  <a:schemeClr val="bg2">
                    <a:lumMod val="10000"/>
                  </a:schemeClr>
                </a:solidFill>
              </a:rPr>
              <a:t>•</a:t>
            </a:r>
            <a:r>
              <a:rPr lang="en-US" sz="2400" i="1" dirty="0" smtClean="0">
                <a:solidFill>
                  <a:schemeClr val="bg2">
                    <a:lumMod val="10000"/>
                  </a:schemeClr>
                </a:solidFill>
              </a:rPr>
              <a:t> </a:t>
            </a:r>
            <a:r>
              <a:rPr lang="bg-BG" sz="2400" i="1" dirty="0" smtClean="0">
                <a:solidFill>
                  <a:schemeClr val="bg2">
                    <a:lumMod val="10000"/>
                  </a:schemeClr>
                </a:solidFill>
              </a:rPr>
              <a:t>Наредба </a:t>
            </a:r>
            <a:r>
              <a:rPr lang="bg-BG" sz="2400" i="1" dirty="0">
                <a:solidFill>
                  <a:schemeClr val="bg2">
                    <a:lumMod val="10000"/>
                  </a:schemeClr>
                </a:solidFill>
              </a:rPr>
              <a:t>№ РД-02-20-9 от 21.05.2012 г. за функциониране на единната система за гражданска регистрация</a:t>
            </a:r>
            <a:endParaRPr lang="bg-BG" sz="2400" dirty="0">
              <a:solidFill>
                <a:schemeClr val="bg2">
                  <a:lumMod val="10000"/>
                </a:schemeClr>
              </a:solidFill>
            </a:endParaRPr>
          </a:p>
          <a:p>
            <a:pPr marL="45720" indent="0">
              <a:buNone/>
            </a:pPr>
            <a:r>
              <a:rPr lang="bg-BG" sz="2400" i="1" dirty="0" smtClean="0">
                <a:solidFill>
                  <a:schemeClr val="bg2">
                    <a:lumMod val="10000"/>
                  </a:schemeClr>
                </a:solidFill>
              </a:rPr>
              <a:t>•</a:t>
            </a:r>
            <a:r>
              <a:rPr lang="en-US" sz="2400" i="1" dirty="0" smtClean="0">
                <a:solidFill>
                  <a:schemeClr val="bg2">
                    <a:lumMod val="10000"/>
                  </a:schemeClr>
                </a:solidFill>
              </a:rPr>
              <a:t> </a:t>
            </a:r>
            <a:r>
              <a:rPr lang="bg-BG" sz="2400" i="1" dirty="0" smtClean="0">
                <a:solidFill>
                  <a:schemeClr val="bg2">
                    <a:lumMod val="10000"/>
                  </a:schemeClr>
                </a:solidFill>
              </a:rPr>
              <a:t>Семеен </a:t>
            </a:r>
            <a:r>
              <a:rPr lang="bg-BG" sz="2400" i="1" dirty="0">
                <a:solidFill>
                  <a:schemeClr val="bg2">
                    <a:lumMod val="10000"/>
                  </a:schemeClr>
                </a:solidFill>
              </a:rPr>
              <a:t>кодекс</a:t>
            </a:r>
            <a:endParaRPr lang="bg-BG" sz="2400"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0405864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dirty="0"/>
              <a:t> </a:t>
            </a:r>
            <a:endParaRPr lang="en-US" dirty="0" smtClean="0"/>
          </a:p>
          <a:p>
            <a:pPr marL="0" indent="0" algn="just">
              <a:buNone/>
            </a:pPr>
            <a:r>
              <a:rPr lang="bg-BG" b="1" dirty="0" smtClean="0">
                <a:solidFill>
                  <a:schemeClr val="bg2">
                    <a:lumMod val="10000"/>
                  </a:schemeClr>
                </a:solidFill>
              </a:rPr>
              <a:t>При </a:t>
            </a:r>
            <a:r>
              <a:rPr lang="bg-BG" b="1" dirty="0">
                <a:solidFill>
                  <a:schemeClr val="bg2">
                    <a:lumMod val="10000"/>
                  </a:schemeClr>
                </a:solidFill>
              </a:rPr>
              <a:t>извършването на административни услуги по Закона за гражданска регистрация се налага да се обработват чувствителни лични данни на лицата. </a:t>
            </a:r>
            <a:endParaRPr lang="en-US" b="1" dirty="0" smtClean="0">
              <a:solidFill>
                <a:schemeClr val="bg2">
                  <a:lumMod val="10000"/>
                </a:schemeClr>
              </a:solidFill>
            </a:endParaRPr>
          </a:p>
          <a:p>
            <a:pPr marL="0" indent="0" algn="just">
              <a:buNone/>
            </a:pPr>
            <a:r>
              <a:rPr lang="en-US" b="1" dirty="0" smtClean="0">
                <a:solidFill>
                  <a:schemeClr val="bg2">
                    <a:lumMod val="10000"/>
                  </a:schemeClr>
                </a:solidFill>
              </a:rPr>
              <a:t> </a:t>
            </a:r>
            <a:r>
              <a:rPr lang="bg-BG" b="1" dirty="0" smtClean="0">
                <a:solidFill>
                  <a:schemeClr val="bg2">
                    <a:lumMod val="10000"/>
                  </a:schemeClr>
                </a:solidFill>
              </a:rPr>
              <a:t>В </a:t>
            </a:r>
            <a:r>
              <a:rPr lang="bg-BG" b="1" dirty="0">
                <a:solidFill>
                  <a:schemeClr val="bg2">
                    <a:lumMod val="10000"/>
                  </a:schemeClr>
                </a:solidFill>
              </a:rPr>
              <a:t>тази връзка е необходимо да се работи с повишено внимание по отношение на издаваните удостоверителни документи и особено на кого могат да се предоставят те и съответно кои са лицата, които имат право да достъпват личните данни отразени в тях. </a:t>
            </a:r>
            <a:endParaRPr lang="en-US" sz="3200" b="1"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1284035" y="1127210"/>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340195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dirty="0"/>
              <a:t> </a:t>
            </a:r>
            <a:r>
              <a:rPr lang="bg-BG" b="1" dirty="0" smtClean="0">
                <a:solidFill>
                  <a:schemeClr val="tx2">
                    <a:lumMod val="50000"/>
                  </a:schemeClr>
                </a:solidFill>
              </a:rPr>
              <a:t>При обработването </a:t>
            </a:r>
            <a:r>
              <a:rPr lang="bg-BG" b="1" dirty="0">
                <a:solidFill>
                  <a:schemeClr val="tx2">
                    <a:lumMod val="50000"/>
                  </a:schemeClr>
                </a:solidFill>
              </a:rPr>
              <a:t>на лични данни в процеса по предоставяне на административните </a:t>
            </a:r>
            <a:r>
              <a:rPr lang="bg-BG" b="1" dirty="0" smtClean="0">
                <a:solidFill>
                  <a:schemeClr val="tx2">
                    <a:lumMod val="50000"/>
                  </a:schemeClr>
                </a:solidFill>
              </a:rPr>
              <a:t>услуги, </a:t>
            </a:r>
            <a:r>
              <a:rPr lang="bg-BG" b="1" dirty="0">
                <a:solidFill>
                  <a:schemeClr val="tx2">
                    <a:lumMod val="50000"/>
                  </a:schemeClr>
                </a:solidFill>
              </a:rPr>
              <a:t>длъжностните лица действат на законово основание -  обработването е необходимо за изпълнението на задача от обществен интерес или при упражняването на официални правомощия, които са предоставени на администратора/ в случая кмета на Общината/.</a:t>
            </a:r>
          </a:p>
          <a:p>
            <a:pPr marL="45720" indent="0" algn="just">
              <a:buNone/>
            </a:pPr>
            <a:r>
              <a:rPr lang="bg-BG" b="1" dirty="0">
                <a:solidFill>
                  <a:schemeClr val="tx2">
                    <a:lumMod val="50000"/>
                  </a:schemeClr>
                </a:solidFill>
              </a:rPr>
              <a:t>„</a:t>
            </a:r>
            <a:r>
              <a:rPr lang="bg-BG" b="1" i="1" dirty="0">
                <a:solidFill>
                  <a:schemeClr val="tx2">
                    <a:lumMod val="50000"/>
                  </a:schemeClr>
                </a:solidFill>
              </a:rPr>
              <a:t>Кой може да получи данни от ЕСГРАОН</a:t>
            </a:r>
            <a:r>
              <a:rPr lang="bg-BG" b="1" i="1" dirty="0" smtClean="0">
                <a:solidFill>
                  <a:schemeClr val="tx2">
                    <a:lumMod val="50000"/>
                  </a:schemeClr>
                </a:solidFill>
              </a:rPr>
              <a:t>?“ </a:t>
            </a:r>
            <a:r>
              <a:rPr lang="bg-BG" i="1" dirty="0" smtClean="0">
                <a:solidFill>
                  <a:schemeClr val="tx2">
                    <a:lumMod val="50000"/>
                  </a:schemeClr>
                </a:solidFill>
              </a:rPr>
              <a:t>Съгласно Закона за гражданската регистрация/ЗГР/ - </a:t>
            </a:r>
            <a:r>
              <a:rPr lang="bg-BG" i="1" dirty="0">
                <a:solidFill>
                  <a:schemeClr val="tx2">
                    <a:lumMod val="50000"/>
                  </a:schemeClr>
                </a:solidFill>
              </a:rPr>
              <a:t>Данните от ЕСГРАОН се предоставят на  българските и чуждестранните граждани, както и на лицата без гражданство, за които се отнасят, а също така и на трети лица, когато тези данни са от значение за възникване, съществуване, изменение или прекратяване на техни законни права и интереси. </a:t>
            </a:r>
          </a:p>
        </p:txBody>
      </p:sp>
      <p:pic>
        <p:nvPicPr>
          <p:cNvPr id="2" name="Picture 1"/>
          <p:cNvPicPr>
            <a:picLocks noChangeAspect="1"/>
          </p:cNvPicPr>
          <p:nvPr/>
        </p:nvPicPr>
        <p:blipFill>
          <a:blip r:embed="rId2"/>
          <a:stretch>
            <a:fillRect/>
          </a:stretch>
        </p:blipFill>
        <p:spPr>
          <a:xfrm>
            <a:off x="1284035" y="1127210"/>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35019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b="1" dirty="0">
                <a:solidFill>
                  <a:schemeClr val="bg2">
                    <a:lumMod val="10000"/>
                  </a:schemeClr>
                </a:solidFill>
              </a:rPr>
              <a:t>В </a:t>
            </a:r>
            <a:r>
              <a:rPr lang="bg-BG" b="1" dirty="0" smtClean="0">
                <a:solidFill>
                  <a:schemeClr val="bg2">
                    <a:lumMod val="10000"/>
                  </a:schemeClr>
                </a:solidFill>
              </a:rPr>
              <a:t>Наредба </a:t>
            </a:r>
            <a:r>
              <a:rPr lang="bg-BG" b="1" dirty="0">
                <a:solidFill>
                  <a:schemeClr val="bg2">
                    <a:lumMod val="10000"/>
                  </a:schemeClr>
                </a:solidFill>
              </a:rPr>
              <a:t>№РД-02-20-6 от 24.04.2012г. за издаване на удостоверения въз основа на регистъра на населението </a:t>
            </a:r>
            <a:r>
              <a:rPr lang="bg-BG" b="1" dirty="0" smtClean="0">
                <a:solidFill>
                  <a:schemeClr val="bg2">
                    <a:lumMod val="10000"/>
                  </a:schemeClr>
                </a:solidFill>
              </a:rPr>
              <a:t>е регламентирано, че</a:t>
            </a:r>
            <a:endParaRPr lang="bg-BG" b="1" dirty="0">
              <a:solidFill>
                <a:schemeClr val="bg2">
                  <a:lumMod val="10000"/>
                </a:schemeClr>
              </a:solidFill>
            </a:endParaRPr>
          </a:p>
          <a:p>
            <a:pPr marL="45720" indent="0" algn="just">
              <a:buNone/>
            </a:pPr>
            <a:r>
              <a:rPr lang="bg-BG" i="1" dirty="0">
                <a:solidFill>
                  <a:schemeClr val="bg2">
                    <a:lumMod val="10000"/>
                  </a:schemeClr>
                </a:solidFill>
              </a:rPr>
              <a:t>Удостоверения се издават на лицата, за които се отнасят, на законните им представители, на техните наследници. </a:t>
            </a:r>
            <a:r>
              <a:rPr lang="bg-BG" b="1" i="1" dirty="0">
                <a:solidFill>
                  <a:schemeClr val="bg2">
                    <a:lumMod val="10000"/>
                  </a:schemeClr>
                </a:solidFill>
              </a:rPr>
              <a:t>Удостоверения могат да се издават и на трети лица, когато са им необходими за изпълнение на техни законоустановени правомощия или когато същите са изрично упълномощени с нотариално заверено пълномощно от гореизброените лица. </a:t>
            </a:r>
            <a:endParaRPr lang="en-US" b="1" i="1" dirty="0" smtClean="0">
              <a:solidFill>
                <a:schemeClr val="bg2">
                  <a:lumMod val="10000"/>
                </a:schemeClr>
              </a:solidFill>
            </a:endParaRPr>
          </a:p>
          <a:p>
            <a:pPr marL="45720" indent="0" algn="just">
              <a:buNone/>
            </a:pPr>
            <a:r>
              <a:rPr lang="bg-BG" i="1" dirty="0" smtClean="0">
                <a:solidFill>
                  <a:schemeClr val="bg2">
                    <a:lumMod val="10000"/>
                  </a:schemeClr>
                </a:solidFill>
              </a:rPr>
              <a:t>Заявителят </a:t>
            </a:r>
            <a:r>
              <a:rPr lang="bg-BG" i="1" dirty="0">
                <a:solidFill>
                  <a:schemeClr val="bg2">
                    <a:lumMod val="10000"/>
                  </a:schemeClr>
                </a:solidFill>
              </a:rPr>
              <a:t>удостоверява самоличността си с документ за самоличност.</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794901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b="1" dirty="0">
                <a:solidFill>
                  <a:schemeClr val="tx2">
                    <a:lumMod val="50000"/>
                  </a:schemeClr>
                </a:solidFill>
              </a:rPr>
              <a:t>Трето лице </a:t>
            </a:r>
            <a:r>
              <a:rPr lang="bg-BG" b="1" dirty="0" smtClean="0">
                <a:solidFill>
                  <a:schemeClr val="tx2">
                    <a:lumMod val="50000"/>
                  </a:schemeClr>
                </a:solidFill>
              </a:rPr>
              <a:t>по смисъла на нормите на ЗГР </a:t>
            </a:r>
            <a:r>
              <a:rPr lang="bg-BG" b="1" dirty="0">
                <a:solidFill>
                  <a:schemeClr val="tx2">
                    <a:lumMod val="50000"/>
                  </a:schemeClr>
                </a:solidFill>
              </a:rPr>
              <a:t>може да бъде само физическо лице, действащо в това си качество. Не всяко физическо лице може да получи данните, правото да ги получи има физическо лице, което ги изисква и получаването на данните е от значение за възникване, съществуване, изменение или прекратяване на неговите законни права и интерес. Наличието на такива се мотивира изрично от заявителя на административната услуга и се преценява от длъжностното лице по гражданско състояние/кметския наместник. </a:t>
            </a:r>
          </a:p>
          <a:p>
            <a:pPr marL="45720" indent="0" algn="just">
              <a:buNone/>
            </a:pPr>
            <a:r>
              <a:rPr lang="bg-BG" b="1" dirty="0">
                <a:solidFill>
                  <a:schemeClr val="tx2">
                    <a:lumMod val="50000"/>
                  </a:schemeClr>
                </a:solidFill>
              </a:rPr>
              <a:t>За да се предоставят данните на трето лице, следва ясно и точно да бъде формулирано наличието на законния интерес, както и да се посочи правното основание в заявлението. </a:t>
            </a:r>
            <a:endParaRPr lang="bg-BG" dirty="0">
              <a:solidFill>
                <a:schemeClr val="tx2">
                  <a:lumMod val="50000"/>
                </a:schemeClr>
              </a:solidFill>
            </a:endParaRPr>
          </a:p>
          <a:p>
            <a:pPr marL="45720" indent="0" algn="just">
              <a:buNone/>
            </a:pP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662704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b="1" dirty="0" smtClean="0">
                <a:solidFill>
                  <a:schemeClr val="bg2">
                    <a:lumMod val="10000"/>
                  </a:schemeClr>
                </a:solidFill>
              </a:rPr>
              <a:t>Важно: </a:t>
            </a:r>
            <a:r>
              <a:rPr lang="bg-BG" i="1" dirty="0" smtClean="0">
                <a:solidFill>
                  <a:schemeClr val="bg2">
                    <a:lumMod val="10000"/>
                  </a:schemeClr>
                </a:solidFill>
              </a:rPr>
              <a:t>Всички </a:t>
            </a:r>
            <a:r>
              <a:rPr lang="bg-BG" i="1" dirty="0">
                <a:solidFill>
                  <a:schemeClr val="bg2">
                    <a:lumMod val="10000"/>
                  </a:schemeClr>
                </a:solidFill>
              </a:rPr>
              <a:t>удостоверителни документи изискват прецизност по отношение на тяхното издаване и в последствие предоставяне на съответния заявител на административната услуга от гледна точка на боравенето и обработката на чувствителни лични данни, които те съдържат. </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789697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bg-BG" sz="3200" smtClean="0">
              <a:solidFill>
                <a:schemeClr val="accent1">
                  <a:lumMod val="75000"/>
                </a:schemeClr>
              </a:solidFill>
            </a:endParaRPr>
          </a:p>
          <a:p>
            <a:pPr marL="0" indent="0" algn="ctr">
              <a:buNone/>
            </a:pPr>
            <a:r>
              <a:rPr lang="bg-BG" sz="3200" smtClean="0">
                <a:solidFill>
                  <a:schemeClr val="accent1">
                    <a:lumMod val="75000"/>
                  </a:schemeClr>
                </a:solidFill>
              </a:rPr>
              <a:t>БЛАГОДАРЯ ЗА ВНИМАНИЕТО!</a:t>
            </a: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511288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b="1" dirty="0">
                <a:solidFill>
                  <a:schemeClr val="bg2">
                    <a:lumMod val="10000"/>
                  </a:schemeClr>
                </a:solidFill>
              </a:rPr>
              <a:t>Съгласно Закона за гражданската </a:t>
            </a:r>
            <a:r>
              <a:rPr lang="bg-BG" b="1" dirty="0" smtClean="0">
                <a:solidFill>
                  <a:schemeClr val="bg2">
                    <a:lumMod val="10000"/>
                  </a:schemeClr>
                </a:solidFill>
              </a:rPr>
              <a:t>регистрация:</a:t>
            </a:r>
            <a:endParaRPr lang="bg-BG" dirty="0">
              <a:solidFill>
                <a:schemeClr val="bg2">
                  <a:lumMod val="10000"/>
                </a:schemeClr>
              </a:solidFill>
            </a:endParaRPr>
          </a:p>
          <a:p>
            <a:pPr marL="45720" indent="0" algn="just">
              <a:buNone/>
            </a:pPr>
            <a:r>
              <a:rPr lang="bg-BG" dirty="0" smtClean="0">
                <a:solidFill>
                  <a:schemeClr val="bg2">
                    <a:lumMod val="10000"/>
                  </a:schemeClr>
                </a:solidFill>
              </a:rPr>
              <a:t>Гражданска </a:t>
            </a:r>
            <a:r>
              <a:rPr lang="bg-BG" dirty="0">
                <a:solidFill>
                  <a:schemeClr val="bg2">
                    <a:lumMod val="10000"/>
                  </a:schemeClr>
                </a:solidFill>
              </a:rPr>
              <a:t>регистрация е вписване на събитията раждане, брак и смърт в регистрите на актовете за гражданско състояние и вписване на лицата в регистъра на населението.</a:t>
            </a:r>
          </a:p>
          <a:p>
            <a:pPr marL="45720" indent="0" algn="just">
              <a:buNone/>
            </a:pPr>
            <a:r>
              <a:rPr lang="bg-BG" dirty="0" smtClean="0">
                <a:solidFill>
                  <a:schemeClr val="bg2">
                    <a:lumMod val="10000"/>
                  </a:schemeClr>
                </a:solidFill>
              </a:rPr>
              <a:t>Гражданската </a:t>
            </a:r>
            <a:r>
              <a:rPr lang="bg-BG" dirty="0">
                <a:solidFill>
                  <a:schemeClr val="bg2">
                    <a:lumMod val="10000"/>
                  </a:schemeClr>
                </a:solidFill>
              </a:rPr>
              <a:t>регистрация включва съвкупност от данни за едно лице, които го отличават от другите лица в обществото и в семейството му в качеството на носител на субективни права, като име, гражданство, семейно положение, родство, постоянен адрес и др.</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42643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b="1" dirty="0">
                <a:solidFill>
                  <a:schemeClr val="bg2">
                    <a:lumMod val="10000"/>
                  </a:schemeClr>
                </a:solidFill>
              </a:rPr>
              <a:t>Вписването в регистрите за гражданско състояние (съставяне на актове за раждане, граждански брак и смърт) се извършва в населеното място, в което е настъпило събитието. </a:t>
            </a:r>
          </a:p>
          <a:p>
            <a:pPr marL="45720" indent="0">
              <a:buNone/>
            </a:pPr>
            <a:r>
              <a:rPr lang="bg-BG" i="1" dirty="0">
                <a:solidFill>
                  <a:schemeClr val="bg2">
                    <a:lumMod val="10000"/>
                  </a:schemeClr>
                </a:solidFill>
              </a:rPr>
              <a:t>Актовете за гражданско състояние на лицата са:</a:t>
            </a:r>
            <a:endParaRPr lang="bg-BG" dirty="0">
              <a:solidFill>
                <a:schemeClr val="bg2">
                  <a:lumMod val="10000"/>
                </a:schemeClr>
              </a:solidFill>
            </a:endParaRPr>
          </a:p>
          <a:p>
            <a:pPr marL="45720" lvl="0" indent="0">
              <a:buNone/>
            </a:pPr>
            <a:r>
              <a:rPr lang="bg-BG" dirty="0">
                <a:solidFill>
                  <a:schemeClr val="bg2">
                    <a:lumMod val="10000"/>
                  </a:schemeClr>
                </a:solidFill>
              </a:rPr>
              <a:t>•</a:t>
            </a:r>
            <a:r>
              <a:rPr lang="en-US" dirty="0">
                <a:solidFill>
                  <a:schemeClr val="bg2">
                    <a:lumMod val="10000"/>
                  </a:schemeClr>
                </a:solidFill>
              </a:rPr>
              <a:t> </a:t>
            </a:r>
            <a:r>
              <a:rPr lang="bg-BG" dirty="0">
                <a:solidFill>
                  <a:schemeClr val="bg2">
                    <a:lumMod val="10000"/>
                  </a:schemeClr>
                </a:solidFill>
              </a:rPr>
              <a:t>Акт за раждане.</a:t>
            </a:r>
          </a:p>
          <a:p>
            <a:pPr marL="45720" lvl="0" indent="0">
              <a:buNone/>
            </a:pPr>
            <a:r>
              <a:rPr lang="bg-BG" dirty="0">
                <a:solidFill>
                  <a:schemeClr val="bg2">
                    <a:lumMod val="10000"/>
                  </a:schemeClr>
                </a:solidFill>
              </a:rPr>
              <a:t>•</a:t>
            </a:r>
            <a:r>
              <a:rPr lang="en-US" dirty="0">
                <a:solidFill>
                  <a:schemeClr val="bg2">
                    <a:lumMod val="10000"/>
                  </a:schemeClr>
                </a:solidFill>
              </a:rPr>
              <a:t> </a:t>
            </a:r>
            <a:r>
              <a:rPr lang="bg-BG" dirty="0">
                <a:solidFill>
                  <a:schemeClr val="bg2">
                    <a:lumMod val="10000"/>
                  </a:schemeClr>
                </a:solidFill>
              </a:rPr>
              <a:t>Акт за сключване на граждански брак.</a:t>
            </a:r>
          </a:p>
          <a:p>
            <a:pPr marL="45720" lvl="0" indent="0">
              <a:buNone/>
            </a:pPr>
            <a:r>
              <a:rPr lang="bg-BG" dirty="0">
                <a:solidFill>
                  <a:schemeClr val="bg2">
                    <a:lumMod val="10000"/>
                  </a:schemeClr>
                </a:solidFill>
              </a:rPr>
              <a:t>•</a:t>
            </a:r>
            <a:r>
              <a:rPr lang="en-US" dirty="0">
                <a:solidFill>
                  <a:schemeClr val="bg2">
                    <a:lumMod val="10000"/>
                  </a:schemeClr>
                </a:solidFill>
              </a:rPr>
              <a:t> </a:t>
            </a:r>
            <a:r>
              <a:rPr lang="bg-BG" dirty="0">
                <a:solidFill>
                  <a:schemeClr val="bg2">
                    <a:lumMod val="10000"/>
                  </a:schemeClr>
                </a:solidFill>
              </a:rPr>
              <a:t>Акт за смърт.</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21962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endParaRPr lang="bg-BG" b="1" dirty="0" smtClean="0">
              <a:solidFill>
                <a:schemeClr val="bg2">
                  <a:lumMod val="10000"/>
                </a:schemeClr>
              </a:solidFill>
            </a:endParaRPr>
          </a:p>
          <a:p>
            <a:pPr marL="45720" indent="0" algn="just">
              <a:buNone/>
            </a:pPr>
            <a:r>
              <a:rPr lang="bg-BG" b="1" dirty="0" smtClean="0">
                <a:solidFill>
                  <a:schemeClr val="bg2">
                    <a:lumMod val="10000"/>
                  </a:schemeClr>
                </a:solidFill>
              </a:rPr>
              <a:t>Важно </a:t>
            </a:r>
            <a:r>
              <a:rPr lang="bg-BG" b="1" dirty="0">
                <a:solidFill>
                  <a:schemeClr val="bg2">
                    <a:lumMod val="10000"/>
                  </a:schemeClr>
                </a:solidFill>
              </a:rPr>
              <a:t>е да се знае, че актовете за гражданско състояние се съставят на териториален принцип - т.е. от длъжностно лице по гражданско </a:t>
            </a:r>
            <a:r>
              <a:rPr lang="bg-BG" b="1" dirty="0" smtClean="0">
                <a:solidFill>
                  <a:schemeClr val="bg2">
                    <a:lumMod val="10000"/>
                  </a:schemeClr>
                </a:solidFill>
              </a:rPr>
              <a:t>състояние/кметския наместник, </a:t>
            </a:r>
            <a:r>
              <a:rPr lang="bg-BG" b="1" dirty="0">
                <a:solidFill>
                  <a:schemeClr val="bg2">
                    <a:lumMod val="10000"/>
                  </a:schemeClr>
                </a:solidFill>
              </a:rPr>
              <a:t>изпълняващо функциите си на територията, на която е настъпило съответното събитие,  независимо от постоянния адрес на лицата, за които тези актове се отнасят. </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43721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endParaRPr lang="bg-BG" b="1" dirty="0" smtClean="0">
              <a:solidFill>
                <a:schemeClr val="bg2">
                  <a:lumMod val="10000"/>
                </a:schemeClr>
              </a:solidFill>
            </a:endParaRPr>
          </a:p>
          <a:p>
            <a:pPr marL="45720" indent="0" algn="just">
              <a:buNone/>
            </a:pPr>
            <a:r>
              <a:rPr lang="bg-BG" dirty="0" smtClean="0">
                <a:solidFill>
                  <a:schemeClr val="bg2">
                    <a:lumMod val="10000"/>
                  </a:schemeClr>
                </a:solidFill>
              </a:rPr>
              <a:t>Образците </a:t>
            </a:r>
            <a:r>
              <a:rPr lang="bg-BG" dirty="0">
                <a:solidFill>
                  <a:schemeClr val="bg2">
                    <a:lumMod val="10000"/>
                  </a:schemeClr>
                </a:solidFill>
              </a:rPr>
              <a:t>на актовете за гражданско състояние и на документите, издавани въз основа на тях, се утвърждават от министъра на регионалното развитие и благоустройството </a:t>
            </a:r>
            <a:r>
              <a:rPr lang="bg-BG" dirty="0" smtClean="0">
                <a:solidFill>
                  <a:schemeClr val="bg2">
                    <a:lumMod val="10000"/>
                  </a:schemeClr>
                </a:solidFill>
              </a:rPr>
              <a:t>съвместно с министъра на правосъдието и </a:t>
            </a:r>
            <a:r>
              <a:rPr lang="bg-BG" dirty="0">
                <a:solidFill>
                  <a:schemeClr val="bg2">
                    <a:lumMod val="10000"/>
                  </a:schemeClr>
                </a:solidFill>
              </a:rPr>
              <a:t>се обнародват в „Държавен вестник”.</a:t>
            </a:r>
          </a:p>
          <a:p>
            <a:pPr marL="0" indent="0" algn="just">
              <a:buNone/>
            </a:pPr>
            <a:r>
              <a:rPr lang="bg-BG" dirty="0">
                <a:solidFill>
                  <a:schemeClr val="bg2">
                    <a:lumMod val="10000"/>
                  </a:schemeClr>
                </a:solidFill>
              </a:rPr>
              <a:t>Актовете за събитията по гражданско състояние се подпечатват с печата с герба на Република България.</a:t>
            </a:r>
          </a:p>
          <a:p>
            <a:pPr marL="0" indent="0" algn="just">
              <a:buNone/>
            </a:pPr>
            <a:endParaRPr lang="en-US" sz="3200" b="1"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284605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dirty="0">
                <a:solidFill>
                  <a:schemeClr val="bg2">
                    <a:lumMod val="10000"/>
                  </a:schemeClr>
                </a:solidFill>
              </a:rPr>
              <a:t>Освен регистрите за събитията по гражданско състояние в общините, кметствата и кметските наместници водят и </a:t>
            </a:r>
            <a:r>
              <a:rPr lang="bg-BG" b="1" dirty="0">
                <a:solidFill>
                  <a:schemeClr val="bg2">
                    <a:lumMod val="10000"/>
                  </a:schemeClr>
                </a:solidFill>
              </a:rPr>
              <a:t>регистър на населението</a:t>
            </a:r>
            <a:r>
              <a:rPr lang="bg-BG" dirty="0">
                <a:solidFill>
                  <a:schemeClr val="bg2">
                    <a:lumMod val="10000"/>
                  </a:schemeClr>
                </a:solidFill>
              </a:rPr>
              <a:t>. </a:t>
            </a:r>
            <a:endParaRPr lang="bg-BG" dirty="0" smtClean="0">
              <a:solidFill>
                <a:schemeClr val="bg2">
                  <a:lumMod val="10000"/>
                </a:schemeClr>
              </a:solidFill>
            </a:endParaRPr>
          </a:p>
          <a:p>
            <a:pPr marL="45720" indent="0" algn="just">
              <a:buNone/>
            </a:pPr>
            <a:r>
              <a:rPr lang="bg-BG" dirty="0" smtClean="0">
                <a:solidFill>
                  <a:schemeClr val="bg2">
                    <a:lumMod val="10000"/>
                  </a:schemeClr>
                </a:solidFill>
              </a:rPr>
              <a:t>Той </a:t>
            </a:r>
            <a:r>
              <a:rPr lang="bg-BG" dirty="0">
                <a:solidFill>
                  <a:schemeClr val="bg2">
                    <a:lumMod val="10000"/>
                  </a:schemeClr>
                </a:solidFill>
              </a:rPr>
              <a:t>се състои от личните регистрационни картони на лицата с постоянен адрес на територията на съответната община/ населено място. </a:t>
            </a:r>
            <a:endParaRPr lang="bg-BG" dirty="0" smtClean="0">
              <a:solidFill>
                <a:schemeClr val="bg2">
                  <a:lumMod val="10000"/>
                </a:schemeClr>
              </a:solidFill>
            </a:endParaRPr>
          </a:p>
          <a:p>
            <a:pPr marL="45720" indent="0" algn="just">
              <a:buNone/>
            </a:pPr>
            <a:r>
              <a:rPr lang="bg-BG" i="1" dirty="0">
                <a:solidFill>
                  <a:schemeClr val="bg2">
                    <a:lumMod val="10000"/>
                  </a:schemeClr>
                </a:solidFill>
              </a:rPr>
              <a:t>Регистрите на населението в общините от </a:t>
            </a:r>
            <a:r>
              <a:rPr lang="bg-BG" i="1" dirty="0" err="1" smtClean="0">
                <a:solidFill>
                  <a:schemeClr val="bg2">
                    <a:lumMod val="10000"/>
                  </a:schemeClr>
                </a:solidFill>
              </a:rPr>
              <a:t>м.май</a:t>
            </a:r>
            <a:r>
              <a:rPr lang="bg-BG" i="1" dirty="0" smtClean="0">
                <a:solidFill>
                  <a:schemeClr val="bg2">
                    <a:lumMod val="10000"/>
                  </a:schemeClr>
                </a:solidFill>
              </a:rPr>
              <a:t> </a:t>
            </a:r>
            <a:r>
              <a:rPr lang="bg-BG" i="1" dirty="0">
                <a:solidFill>
                  <a:schemeClr val="bg2">
                    <a:lumMod val="10000"/>
                  </a:schemeClr>
                </a:solidFill>
              </a:rPr>
              <a:t>2011 г. </a:t>
            </a:r>
            <a:r>
              <a:rPr lang="bg-BG" i="1" dirty="0" smtClean="0">
                <a:solidFill>
                  <a:schemeClr val="bg2">
                    <a:lumMod val="10000"/>
                  </a:schemeClr>
                </a:solidFill>
              </a:rPr>
              <a:t>не </a:t>
            </a:r>
            <a:r>
              <a:rPr lang="bg-BG" i="1" dirty="0">
                <a:solidFill>
                  <a:schemeClr val="bg2">
                    <a:lumMod val="10000"/>
                  </a:schemeClr>
                </a:solidFill>
              </a:rPr>
              <a:t>се поддържат на хартиен носител, но се съхраняват и продължават да се използват при необходимост за издаването на съответните удостоверителни документи. </a:t>
            </a:r>
            <a:endParaRPr lang="en-US" i="1" dirty="0">
              <a:solidFill>
                <a:schemeClr val="bg2">
                  <a:lumMod val="10000"/>
                </a:schemeClr>
              </a:solidFill>
            </a:endParaRPr>
          </a:p>
          <a:p>
            <a:pPr marL="4572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001831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b="1" dirty="0" smtClean="0">
              <a:solidFill>
                <a:schemeClr val="bg2">
                  <a:lumMod val="10000"/>
                </a:schemeClr>
              </a:solidFill>
            </a:endParaRPr>
          </a:p>
          <a:p>
            <a:pPr marL="0" indent="0" algn="just">
              <a:buNone/>
            </a:pPr>
            <a:r>
              <a:rPr lang="bg-BG" b="1" dirty="0" smtClean="0">
                <a:solidFill>
                  <a:schemeClr val="bg2">
                    <a:lumMod val="10000"/>
                  </a:schemeClr>
                </a:solidFill>
              </a:rPr>
              <a:t>Общините</a:t>
            </a:r>
            <a:r>
              <a:rPr lang="bg-BG" b="1" dirty="0">
                <a:solidFill>
                  <a:schemeClr val="bg2">
                    <a:lumMod val="10000"/>
                  </a:schemeClr>
                </a:solidFill>
              </a:rPr>
              <a:t>, кметствата и кметските наместници са длъжни да поддържат в актуално състояние регистъра на населението като отразяват всички настъпили промени в гражданското състояние на лицата – семейно положение, постоянен и настоящ адрес, роднински връзки, документ за </a:t>
            </a:r>
            <a:r>
              <a:rPr lang="bg-BG" b="1" dirty="0" smtClean="0">
                <a:solidFill>
                  <a:schemeClr val="bg2">
                    <a:lumMod val="10000"/>
                  </a:schemeClr>
                </a:solidFill>
              </a:rPr>
              <a:t>самоличност, правно ограничение </a:t>
            </a:r>
            <a:r>
              <a:rPr lang="bg-BG" b="1" dirty="0">
                <a:solidFill>
                  <a:schemeClr val="bg2">
                    <a:lumMod val="10000"/>
                  </a:schemeClr>
                </a:solidFill>
              </a:rPr>
              <a:t>и др. </a:t>
            </a:r>
            <a:endParaRPr lang="bg-BG" b="1" dirty="0" smtClean="0">
              <a:solidFill>
                <a:schemeClr val="bg2">
                  <a:lumMod val="10000"/>
                </a:schemeClr>
              </a:solidFill>
            </a:endParaRPr>
          </a:p>
          <a:p>
            <a:pPr marL="0" indent="0" algn="just">
              <a:buNone/>
            </a:pPr>
            <a:r>
              <a:rPr lang="bg-BG" b="1" dirty="0" smtClean="0">
                <a:solidFill>
                  <a:schemeClr val="bg2">
                    <a:lumMod val="10000"/>
                  </a:schemeClr>
                </a:solidFill>
              </a:rPr>
              <a:t>Въз </a:t>
            </a:r>
            <a:r>
              <a:rPr lang="bg-BG" b="1" dirty="0">
                <a:solidFill>
                  <a:schemeClr val="bg2">
                    <a:lumMod val="10000"/>
                  </a:schemeClr>
                </a:solidFill>
              </a:rPr>
              <a:t>основа на регистрите на населението се издават различни видове удостоверения.</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506216471"/>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2373</TotalTime>
  <Words>4586</Words>
  <Application>Microsoft Office PowerPoint</Application>
  <PresentationFormat>Widescreen</PresentationFormat>
  <Paragraphs>359</Paragraphs>
  <Slides>35</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Calibri</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DANY</cp:lastModifiedBy>
  <cp:revision>106</cp:revision>
  <cp:lastPrinted>2022-08-19T14:23:37Z</cp:lastPrinted>
  <dcterms:created xsi:type="dcterms:W3CDTF">2020-11-16T15:48:02Z</dcterms:created>
  <dcterms:modified xsi:type="dcterms:W3CDTF">2022-08-19T14:25:13Z</dcterms:modified>
</cp:coreProperties>
</file>