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29"/>
  </p:notesMasterIdLst>
  <p:sldIdLst>
    <p:sldId id="258" r:id="rId2"/>
    <p:sldId id="259" r:id="rId3"/>
    <p:sldId id="260" r:id="rId4"/>
    <p:sldId id="261" r:id="rId5"/>
    <p:sldId id="262" r:id="rId6"/>
    <p:sldId id="263" r:id="rId7"/>
    <p:sldId id="283" r:id="rId8"/>
    <p:sldId id="264" r:id="rId9"/>
    <p:sldId id="265" r:id="rId10"/>
    <p:sldId id="266" r:id="rId11"/>
    <p:sldId id="267" r:id="rId12"/>
    <p:sldId id="268" r:id="rId13"/>
    <p:sldId id="269" r:id="rId14"/>
    <p:sldId id="284"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749" autoAdjust="0"/>
  </p:normalViewPr>
  <p:slideViewPr>
    <p:cSldViewPr snapToGrid="0" showGuides="1">
      <p:cViewPr varScale="1">
        <p:scale>
          <a:sx n="90" d="100"/>
          <a:sy n="90" d="100"/>
        </p:scale>
        <p:origin x="135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1D45A3-0F4A-4FCC-8FE1-88BADBB7B1A9}" type="datetimeFigureOut">
              <a:rPr lang="bg-BG" smtClean="0"/>
              <a:t>19.10.2021 г.</a:t>
            </a:fld>
            <a:endParaRPr lang="bg-B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5E2A46-D4FD-4341-AE6F-158613A4D9BE}" type="slidenum">
              <a:rPr lang="bg-BG" smtClean="0"/>
              <a:t>‹#›</a:t>
            </a:fld>
            <a:endParaRPr lang="bg-BG"/>
          </a:p>
        </p:txBody>
      </p:sp>
    </p:spTree>
    <p:extLst>
      <p:ext uri="{BB962C8B-B14F-4D97-AF65-F5344CB8AC3E}">
        <p14:creationId xmlns:p14="http://schemas.microsoft.com/office/powerpoint/2010/main" val="43820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b="1" dirty="0" smtClean="0"/>
              <a:t>Конфликт на интереси – </a:t>
            </a:r>
            <a:r>
              <a:rPr lang="bg-BG" dirty="0" smtClean="0"/>
              <a:t>понятието е определено в </a:t>
            </a:r>
            <a:r>
              <a:rPr lang="bg-BG" b="1" dirty="0" smtClean="0"/>
              <a:t>чл. 52</a:t>
            </a:r>
            <a:r>
              <a:rPr lang="bg-BG" dirty="0" smtClean="0"/>
              <a:t> от Закона</a:t>
            </a:r>
            <a:r>
              <a:rPr lang="bg-BG" i="1" dirty="0" smtClean="0"/>
              <a:t> </a:t>
            </a:r>
            <a:r>
              <a:rPr lang="bg-BG" dirty="0" smtClean="0"/>
              <a:t>за противодействие на корупцията и за отнемане на незаконно придобитото имущество </a:t>
            </a:r>
            <a:r>
              <a:rPr lang="en-US" dirty="0" smtClean="0"/>
              <a:t>(</a:t>
            </a:r>
            <a:r>
              <a:rPr lang="bg-BG" dirty="0" smtClean="0"/>
              <a:t>ЗПКОНПИ</a:t>
            </a:r>
            <a:r>
              <a:rPr lang="en-US" dirty="0" smtClean="0"/>
              <a:t>)</a:t>
            </a:r>
            <a:r>
              <a:rPr lang="en-US" sz="1200" kern="1200" dirty="0" smtClean="0">
                <a:solidFill>
                  <a:schemeClr val="tx1"/>
                </a:solidFill>
                <a:effectLst/>
                <a:latin typeface="+mn-lt"/>
                <a:ea typeface="+mn-ea"/>
                <a:cs typeface="+mn-cs"/>
              </a:rPr>
              <a:t>.</a:t>
            </a:r>
            <a:r>
              <a:rPr lang="bg-BG" sz="1200" kern="1200" dirty="0" smtClean="0">
                <a:solidFill>
                  <a:schemeClr val="tx1"/>
                </a:solidFill>
                <a:effectLst/>
                <a:latin typeface="+mn-lt"/>
                <a:ea typeface="+mn-ea"/>
                <a:cs typeface="+mn-cs"/>
              </a:rPr>
              <a:t>По своята същност конфликта на </a:t>
            </a:r>
            <a:r>
              <a:rPr lang="bg-BG" sz="1200" kern="1200" dirty="0" err="1" smtClean="0">
                <a:solidFill>
                  <a:schemeClr val="tx1"/>
                </a:solidFill>
                <a:effectLst/>
                <a:latin typeface="+mn-lt"/>
                <a:ea typeface="+mn-ea"/>
                <a:cs typeface="+mn-cs"/>
              </a:rPr>
              <a:t>итереси</a:t>
            </a:r>
            <a:r>
              <a:rPr lang="bg-BG" sz="1200" kern="1200" dirty="0" smtClean="0">
                <a:solidFill>
                  <a:schemeClr val="tx1"/>
                </a:solidFill>
                <a:effectLst/>
                <a:latin typeface="+mn-lt"/>
                <a:ea typeface="+mn-ea"/>
                <a:cs typeface="+mn-cs"/>
              </a:rPr>
              <a:t> представлява противоречие между задължението на служителя да се ръководи единствено от обществения интерес и наличен (или потенциален) частен интерес, който би могъл да повлияе негативно на изпълнението на служебните му задължения. По смисъла на Закона за противодействие на корупцията и за отнемане на незаконно придобитото имущество, конфликта на интереси е административно нарушение, а не престъпление, при което се дава предимство на частния пред публичния интерес.</a:t>
            </a:r>
            <a:endParaRPr lang="bg-BG" dirty="0" smtClean="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bg-BG" sz="1200" kern="1200" dirty="0" smtClean="0">
              <a:solidFill>
                <a:schemeClr val="tx1"/>
              </a:solidFill>
              <a:effectLst/>
              <a:latin typeface="+mn-lt"/>
              <a:ea typeface="+mn-ea"/>
              <a:cs typeface="+mn-cs"/>
            </a:endParaRPr>
          </a:p>
          <a:p>
            <a:endParaRPr lang="bg-BG" dirty="0"/>
          </a:p>
        </p:txBody>
      </p:sp>
      <p:sp>
        <p:nvSpPr>
          <p:cNvPr id="4" name="Slide Number Placeholder 3"/>
          <p:cNvSpPr>
            <a:spLocks noGrp="1"/>
          </p:cNvSpPr>
          <p:nvPr>
            <p:ph type="sldNum" sz="quarter" idx="10"/>
          </p:nvPr>
        </p:nvSpPr>
        <p:spPr/>
        <p:txBody>
          <a:bodyPr/>
          <a:lstStyle/>
          <a:p>
            <a:fld id="{305E2A46-D4FD-4341-AE6F-158613A4D9BE}" type="slidenum">
              <a:rPr lang="bg-BG" smtClean="0"/>
              <a:t>4</a:t>
            </a:fld>
            <a:endParaRPr lang="bg-BG"/>
          </a:p>
        </p:txBody>
      </p:sp>
    </p:spTree>
    <p:extLst>
      <p:ext uri="{BB962C8B-B14F-4D97-AF65-F5344CB8AC3E}">
        <p14:creationId xmlns:p14="http://schemas.microsoft.com/office/powerpoint/2010/main" val="34067151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sz="1200" b="1" kern="1200" dirty="0" smtClean="0">
                <a:solidFill>
                  <a:schemeClr val="tx1"/>
                </a:solidFill>
                <a:effectLst/>
                <a:latin typeface="+mn-lt"/>
                <a:ea typeface="+mn-ea"/>
                <a:cs typeface="+mn-cs"/>
              </a:rPr>
              <a:t>Предпоставки, свързани с функциите </a:t>
            </a:r>
            <a:endParaRPr lang="bg-BG" sz="1200" kern="1200" dirty="0" smtClean="0">
              <a:solidFill>
                <a:schemeClr val="tx1"/>
              </a:solidFill>
              <a:effectLst/>
              <a:latin typeface="+mn-lt"/>
              <a:ea typeface="+mn-ea"/>
              <a:cs typeface="+mn-cs"/>
            </a:endParaRPr>
          </a:p>
          <a:p>
            <a:r>
              <a:rPr lang="bg-BG" sz="1200" kern="1200" dirty="0" smtClean="0">
                <a:solidFill>
                  <a:schemeClr val="tx1"/>
                </a:solidFill>
                <a:effectLst/>
                <a:latin typeface="+mn-lt"/>
                <a:ea typeface="+mn-ea"/>
                <a:cs typeface="+mn-cs"/>
              </a:rPr>
              <a:t>Държавната администрация осъществява своята дейност в обществен интерес за постигане на резултати, които са от обществена полза. Тя е отговорна за постигането на обществените цели като изпълнява различни функции, свързани с разпределение на придобивките, регулиране на частните дейности, преразпределение на доходи и т.н.. </a:t>
            </a:r>
          </a:p>
          <a:p>
            <a:r>
              <a:rPr lang="bg-BG" sz="1200" b="1" kern="1200" dirty="0" smtClean="0">
                <a:solidFill>
                  <a:schemeClr val="tx1"/>
                </a:solidFill>
                <a:effectLst/>
                <a:latin typeface="+mn-lt"/>
                <a:ea typeface="+mn-ea"/>
                <a:cs typeface="+mn-cs"/>
              </a:rPr>
              <a:t>Разпределение на ограничени ресурси:</a:t>
            </a:r>
            <a:r>
              <a:rPr lang="bg-BG" sz="1200" kern="1200" dirty="0" smtClean="0">
                <a:solidFill>
                  <a:schemeClr val="tx1"/>
                </a:solidFill>
                <a:effectLst/>
                <a:latin typeface="+mn-lt"/>
                <a:ea typeface="+mn-ea"/>
                <a:cs typeface="+mn-cs"/>
              </a:rPr>
              <a:t> </a:t>
            </a:r>
          </a:p>
          <a:p>
            <a:r>
              <a:rPr lang="bg-BG" sz="1200" kern="1200" dirty="0" smtClean="0">
                <a:solidFill>
                  <a:schemeClr val="tx1"/>
                </a:solidFill>
                <a:effectLst/>
                <a:latin typeface="+mn-lt"/>
                <a:ea typeface="+mn-ea"/>
                <a:cs typeface="+mn-cs"/>
              </a:rPr>
              <a:t>Дейностите, свързани с разпределение на ограничени ресурси, винаги концентрират многобройни частни интереси, които в повечето случаи противостоят на обществения интерес. Поради това осъществяването на функции, свързани с приватизация, обществени поръчки, разпределение на финансови средства по различни програми, са сериозна предпоставка за пораждане, както на конфликт на интереси така и на корупция. </a:t>
            </a:r>
          </a:p>
          <a:p>
            <a:r>
              <a:rPr lang="bg-BG" sz="1200" b="1" kern="1200" dirty="0" smtClean="0">
                <a:solidFill>
                  <a:schemeClr val="tx1"/>
                </a:solidFill>
                <a:effectLst/>
                <a:latin typeface="+mn-lt"/>
                <a:ea typeface="+mn-ea"/>
                <a:cs typeface="+mn-cs"/>
              </a:rPr>
              <a:t>Регулаторни дейности:</a:t>
            </a:r>
            <a:r>
              <a:rPr lang="bg-BG" sz="1200" kern="1200" dirty="0" smtClean="0">
                <a:solidFill>
                  <a:schemeClr val="tx1"/>
                </a:solidFill>
                <a:effectLst/>
                <a:latin typeface="+mn-lt"/>
                <a:ea typeface="+mn-ea"/>
                <a:cs typeface="+mn-cs"/>
              </a:rPr>
              <a:t> </a:t>
            </a:r>
          </a:p>
          <a:p>
            <a:r>
              <a:rPr lang="bg-BG" sz="1200" kern="1200" dirty="0" smtClean="0">
                <a:solidFill>
                  <a:schemeClr val="tx1"/>
                </a:solidFill>
                <a:effectLst/>
                <a:latin typeface="+mn-lt"/>
                <a:ea typeface="+mn-ea"/>
                <a:cs typeface="+mn-cs"/>
              </a:rPr>
              <a:t>Една от основните функции на администрацията е да осъществява държавното регулиране на частната стопанска дейност. Това регулиране цели да се подобри състоянието на икономиката, чрез въздействие върху структурата на пазара и върху поведението на фирмите. Тази намеса на публичната в частната сфера винаги е свързана със засягане на интересите на частните субекти, което води и до интензивни конфликти и създава възможности за корупция. Те могат да бъдат открити в дейността на регулаторните органи, при концесионните, лицензионни, разрешителни и регистрационни режими. </a:t>
            </a:r>
          </a:p>
          <a:p>
            <a:r>
              <a:rPr lang="bg-BG" sz="1200" b="1" kern="1200" dirty="0" smtClean="0">
                <a:solidFill>
                  <a:schemeClr val="tx1"/>
                </a:solidFill>
                <a:effectLst/>
                <a:latin typeface="+mn-lt"/>
                <a:ea typeface="+mn-ea"/>
                <a:cs typeface="+mn-cs"/>
              </a:rPr>
              <a:t>Властови ресурси:</a:t>
            </a:r>
            <a:r>
              <a:rPr lang="bg-BG" sz="1200" kern="1200" dirty="0" smtClean="0">
                <a:solidFill>
                  <a:schemeClr val="tx1"/>
                </a:solidFill>
                <a:effectLst/>
                <a:latin typeface="+mn-lt"/>
                <a:ea typeface="+mn-ea"/>
                <a:cs typeface="+mn-cs"/>
              </a:rPr>
              <a:t> </a:t>
            </a:r>
          </a:p>
          <a:p>
            <a:r>
              <a:rPr lang="bg-BG" sz="1200" kern="1200" dirty="0" smtClean="0">
                <a:solidFill>
                  <a:schemeClr val="tx1"/>
                </a:solidFill>
                <a:effectLst/>
                <a:latin typeface="+mn-lt"/>
                <a:ea typeface="+mn-ea"/>
                <a:cs typeface="+mn-cs"/>
              </a:rPr>
              <a:t>Публичната власт се изразява, както в задължителния характер на издаваните актове, така и във възможността при тяхното неизпълнение да бъде приложена санкция. Реализирането на тази власт практически се изразява в оправомощаване на служители от държавната администрация да вземат решения или да участват при вземането на решения, относно правилата и поведението на гражданите и юридическите лица. Това оправомощаване на служителя го поставя в положение, което предоставя възможности за търсене и извличане на ползи, свързани с личен или друг частен интерес, което също е предпоставка за корупционни практики и конфликт на интереси.</a:t>
            </a:r>
          </a:p>
          <a:p>
            <a:endParaRPr lang="bg-BG" dirty="0"/>
          </a:p>
        </p:txBody>
      </p:sp>
      <p:sp>
        <p:nvSpPr>
          <p:cNvPr id="4" name="Slide Number Placeholder 3"/>
          <p:cNvSpPr>
            <a:spLocks noGrp="1"/>
          </p:cNvSpPr>
          <p:nvPr>
            <p:ph type="sldNum" sz="quarter" idx="10"/>
          </p:nvPr>
        </p:nvSpPr>
        <p:spPr/>
        <p:txBody>
          <a:bodyPr/>
          <a:lstStyle/>
          <a:p>
            <a:fld id="{305E2A46-D4FD-4341-AE6F-158613A4D9BE}" type="slidenum">
              <a:rPr lang="bg-BG" smtClean="0"/>
              <a:t>15</a:t>
            </a:fld>
            <a:endParaRPr lang="bg-BG"/>
          </a:p>
        </p:txBody>
      </p:sp>
    </p:spTree>
    <p:extLst>
      <p:ext uri="{BB962C8B-B14F-4D97-AF65-F5344CB8AC3E}">
        <p14:creationId xmlns:p14="http://schemas.microsoft.com/office/powerpoint/2010/main" val="1624740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sz="1200" b="1" kern="1200" dirty="0" smtClean="0">
                <a:solidFill>
                  <a:schemeClr val="tx1"/>
                </a:solidFill>
                <a:effectLst/>
                <a:latin typeface="+mn-lt"/>
                <a:ea typeface="+mn-ea"/>
                <a:cs typeface="+mn-cs"/>
              </a:rPr>
              <a:t>Стабилитет: </a:t>
            </a:r>
            <a:endParaRPr lang="bg-BG" sz="1200" kern="1200" dirty="0" smtClean="0">
              <a:solidFill>
                <a:schemeClr val="tx1"/>
              </a:solidFill>
              <a:effectLst/>
              <a:latin typeface="+mn-lt"/>
              <a:ea typeface="+mn-ea"/>
              <a:cs typeface="+mn-cs"/>
            </a:endParaRPr>
          </a:p>
          <a:p>
            <a:r>
              <a:rPr lang="bg-BG" sz="1200" kern="1200" dirty="0" smtClean="0">
                <a:solidFill>
                  <a:schemeClr val="tx1"/>
                </a:solidFill>
                <a:effectLst/>
                <a:latin typeface="+mn-lt"/>
                <a:ea typeface="+mn-ea"/>
                <a:cs typeface="+mn-cs"/>
              </a:rPr>
              <a:t>Гарантирането на стабилен статут на работещите в администрацията поощрява дългосрочното оставане на служба. Когато целият трудов път на едно лице е свързан държавната администрация, възпитателният ефект на рефлекса "служа на обществото" е много по-силно изразен. Поради това принципът на стабилитета е сериозен фактор за предотвратяване конфликт на интереси и корупция. </a:t>
            </a:r>
          </a:p>
          <a:p>
            <a:r>
              <a:rPr lang="bg-BG" sz="1200" b="1" kern="1200" dirty="0" smtClean="0">
                <a:solidFill>
                  <a:schemeClr val="tx1"/>
                </a:solidFill>
                <a:effectLst/>
                <a:latin typeface="+mn-lt"/>
                <a:ea typeface="+mn-ea"/>
                <a:cs typeface="+mn-cs"/>
              </a:rPr>
              <a:t>Перспективата за кариерно развитие:</a:t>
            </a:r>
            <a:r>
              <a:rPr lang="bg-BG" sz="1200" kern="1200" dirty="0" smtClean="0">
                <a:solidFill>
                  <a:schemeClr val="tx1"/>
                </a:solidFill>
                <a:effectLst/>
                <a:latin typeface="+mn-lt"/>
                <a:ea typeface="+mn-ea"/>
                <a:cs typeface="+mn-cs"/>
              </a:rPr>
              <a:t> </a:t>
            </a:r>
          </a:p>
          <a:p>
            <a:r>
              <a:rPr lang="bg-BG" sz="1200" kern="1200" dirty="0" smtClean="0">
                <a:solidFill>
                  <a:schemeClr val="tx1"/>
                </a:solidFill>
                <a:effectLst/>
                <a:latin typeface="+mn-lt"/>
                <a:ea typeface="+mn-ea"/>
                <a:cs typeface="+mn-cs"/>
              </a:rPr>
              <a:t>Ясната перспектива за кариерно израстване, основано на заслугите при изпълнение на служебните задължения в обществен интерес, намалява вероятността при конфликт на интереси служителят да пренебрегне обществения интерес за сметка на личния или друг частен интерес. </a:t>
            </a:r>
          </a:p>
          <a:p>
            <a:r>
              <a:rPr lang="bg-BG" sz="1200" b="1" kern="1200" dirty="0" smtClean="0">
                <a:solidFill>
                  <a:schemeClr val="tx1"/>
                </a:solidFill>
                <a:effectLst/>
                <a:latin typeface="+mn-lt"/>
                <a:ea typeface="+mn-ea"/>
                <a:cs typeface="+mn-cs"/>
              </a:rPr>
              <a:t>Системата на заплащане: </a:t>
            </a:r>
            <a:endParaRPr lang="bg-BG" sz="1200" kern="1200" dirty="0" smtClean="0">
              <a:solidFill>
                <a:schemeClr val="tx1"/>
              </a:solidFill>
              <a:effectLst/>
              <a:latin typeface="+mn-lt"/>
              <a:ea typeface="+mn-ea"/>
              <a:cs typeface="+mn-cs"/>
            </a:endParaRPr>
          </a:p>
          <a:p>
            <a:r>
              <a:rPr lang="bg-BG" sz="1200" kern="1200" dirty="0" smtClean="0">
                <a:solidFill>
                  <a:schemeClr val="tx1"/>
                </a:solidFill>
                <a:effectLst/>
                <a:latin typeface="+mn-lt"/>
                <a:ea typeface="+mn-ea"/>
                <a:cs typeface="+mn-cs"/>
              </a:rPr>
              <a:t>Макар че решаването на дилемата частен или обществен интерес не винаги се предопределя от търсенето на материална изгода, несъмнено е че личното и семейното благополучие в преобладаващия брой случаи се свързва с постигането на определени финансови възможности. В този смисъл ниските възнаграждения в държавната администрация, както и липсата на ясна обвързаност между резултатите от работата и размерите на заплатата, са сериозен фактор за създаване на конфликт на интереси, а също така са и сериозен корупционен риск. </a:t>
            </a:r>
          </a:p>
          <a:p>
            <a:pPr marL="0" marR="0" lvl="0" indent="0" algn="l" defTabSz="914400" rtl="0" eaLnBrk="1" fontAlgn="auto" latinLnBrk="0" hangingPunct="1">
              <a:lnSpc>
                <a:spcPct val="100000"/>
              </a:lnSpc>
              <a:spcBef>
                <a:spcPts val="0"/>
              </a:spcBef>
              <a:spcAft>
                <a:spcPts val="0"/>
              </a:spcAft>
              <a:buClrTx/>
              <a:buSzTx/>
              <a:buFontTx/>
              <a:buNone/>
              <a:tabLst/>
              <a:defRPr/>
            </a:pPr>
            <a:r>
              <a:rPr lang="bg-BG" sz="1200" b="1" kern="1200" dirty="0" smtClean="0">
                <a:solidFill>
                  <a:schemeClr val="tx1"/>
                </a:solidFill>
                <a:effectLst/>
                <a:latin typeface="+mn-lt"/>
                <a:ea typeface="+mn-ea"/>
                <a:cs typeface="+mn-cs"/>
              </a:rPr>
              <a:t>Яснотата на задълженията:</a:t>
            </a:r>
            <a:r>
              <a:rPr lang="bg-BG" sz="1200" kern="1200" dirty="0" smtClean="0">
                <a:solidFill>
                  <a:schemeClr val="tx1"/>
                </a:solidFill>
                <a:effectLst/>
                <a:latin typeface="+mn-lt"/>
                <a:ea typeface="+mn-ea"/>
                <a:cs typeface="+mn-cs"/>
              </a:rPr>
              <a:t> Колкото дефинирането на задълженията на служителя е по-ясно и недвусмислено, толкова по лесно самият служител и неговите ръководители, могат да се ориентират относно хипотезите на конфликт на интереси. </a:t>
            </a:r>
          </a:p>
          <a:p>
            <a:endParaRPr lang="bg-BG" sz="1200" kern="1200" dirty="0" smtClean="0">
              <a:solidFill>
                <a:schemeClr val="tx1"/>
              </a:solidFill>
              <a:effectLst/>
              <a:latin typeface="+mn-lt"/>
              <a:ea typeface="+mn-ea"/>
              <a:cs typeface="+mn-cs"/>
            </a:endParaRPr>
          </a:p>
          <a:p>
            <a:endParaRPr lang="bg-BG" dirty="0"/>
          </a:p>
        </p:txBody>
      </p:sp>
      <p:sp>
        <p:nvSpPr>
          <p:cNvPr id="4" name="Slide Number Placeholder 3"/>
          <p:cNvSpPr>
            <a:spLocks noGrp="1"/>
          </p:cNvSpPr>
          <p:nvPr>
            <p:ph type="sldNum" sz="quarter" idx="10"/>
          </p:nvPr>
        </p:nvSpPr>
        <p:spPr/>
        <p:txBody>
          <a:bodyPr/>
          <a:lstStyle/>
          <a:p>
            <a:fld id="{305E2A46-D4FD-4341-AE6F-158613A4D9BE}" type="slidenum">
              <a:rPr lang="bg-BG" smtClean="0"/>
              <a:t>16</a:t>
            </a:fld>
            <a:endParaRPr lang="bg-BG"/>
          </a:p>
        </p:txBody>
      </p:sp>
    </p:spTree>
    <p:extLst>
      <p:ext uri="{BB962C8B-B14F-4D97-AF65-F5344CB8AC3E}">
        <p14:creationId xmlns:p14="http://schemas.microsoft.com/office/powerpoint/2010/main" val="760167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sz="1200" b="1" kern="1200" dirty="0" smtClean="0">
                <a:solidFill>
                  <a:schemeClr val="tx1"/>
                </a:solidFill>
                <a:effectLst/>
                <a:latin typeface="+mn-lt"/>
                <a:ea typeface="+mn-ea"/>
                <a:cs typeface="+mn-cs"/>
              </a:rPr>
              <a:t>Системата за поощрения:</a:t>
            </a:r>
            <a:r>
              <a:rPr lang="bg-BG" sz="1200" kern="1200" dirty="0" smtClean="0">
                <a:solidFill>
                  <a:schemeClr val="tx1"/>
                </a:solidFill>
                <a:effectLst/>
                <a:latin typeface="+mn-lt"/>
                <a:ea typeface="+mn-ea"/>
                <a:cs typeface="+mn-cs"/>
              </a:rPr>
              <a:t> </a:t>
            </a:r>
          </a:p>
          <a:p>
            <a:r>
              <a:rPr lang="bg-BG" sz="1200" kern="1200" dirty="0" smtClean="0">
                <a:solidFill>
                  <a:schemeClr val="tx1"/>
                </a:solidFill>
                <a:effectLst/>
                <a:latin typeface="+mn-lt"/>
                <a:ea typeface="+mn-ea"/>
                <a:cs typeface="+mn-cs"/>
              </a:rPr>
              <a:t>Последователното прилагане на система от поощрения играе важна роля при допълнителната мотивация за изпълнение на служебните задължения в обществен интерес. Както материалните, така и нематериалните форми на поощрения, които съдържат оценка на одобрение, имат възпитателен ефект не само спрямо служителя, към който са насочени, но и към неговите колеги. </a:t>
            </a:r>
          </a:p>
          <a:p>
            <a:r>
              <a:rPr lang="bg-BG" sz="1200" b="1" kern="1200" dirty="0" smtClean="0">
                <a:solidFill>
                  <a:schemeClr val="tx1"/>
                </a:solidFill>
                <a:effectLst/>
                <a:latin typeface="+mn-lt"/>
                <a:ea typeface="+mn-ea"/>
                <a:cs typeface="+mn-cs"/>
              </a:rPr>
              <a:t> Административната етика</a:t>
            </a:r>
            <a:r>
              <a:rPr lang="bg-BG" sz="1200" kern="1200" dirty="0" smtClean="0">
                <a:solidFill>
                  <a:schemeClr val="tx1"/>
                </a:solidFill>
                <a:effectLst/>
                <a:latin typeface="+mn-lt"/>
                <a:ea typeface="+mn-ea"/>
                <a:cs typeface="+mn-cs"/>
              </a:rPr>
              <a:t> </a:t>
            </a:r>
          </a:p>
          <a:p>
            <a:r>
              <a:rPr lang="bg-BG" sz="1200" kern="1200" dirty="0" smtClean="0">
                <a:solidFill>
                  <a:schemeClr val="tx1"/>
                </a:solidFill>
                <a:effectLst/>
                <a:latin typeface="+mn-lt"/>
                <a:ea typeface="+mn-ea"/>
                <a:cs typeface="+mn-cs"/>
              </a:rPr>
              <a:t>Една от трудностите при справянето с конфликта на интереси се дължи на обстоятелството, че не всички частни интереси, могат да бъдат обхванати и описани в пълнота от нормативните актове. Значителна част от действията при ситуация на конфликт на интереси не могат да бъдат определени като незаконни, въпреки, че явно са морално </a:t>
            </a:r>
            <a:r>
              <a:rPr lang="bg-BG" sz="1200" kern="1200" dirty="0" err="1" smtClean="0">
                <a:solidFill>
                  <a:schemeClr val="tx1"/>
                </a:solidFill>
                <a:effectLst/>
                <a:latin typeface="+mn-lt"/>
                <a:ea typeface="+mn-ea"/>
                <a:cs typeface="+mn-cs"/>
              </a:rPr>
              <a:t>укорими</a:t>
            </a:r>
            <a:r>
              <a:rPr lang="bg-BG" sz="1200" kern="1200" dirty="0" smtClean="0">
                <a:solidFill>
                  <a:schemeClr val="tx1"/>
                </a:solidFill>
                <a:effectLst/>
                <a:latin typeface="+mn-lt"/>
                <a:ea typeface="+mn-ea"/>
                <a:cs typeface="+mn-cs"/>
              </a:rPr>
              <a:t>. Поради това е особено важно чрез приемането на етични кодекси да се въведат основните морални принципи и норми относно поведението на служителите. В общинските администрации се приемат Етични кодекси за поведение на служителите, които ясно дефинират основните норми, които следва да се спазват в съответната администрация за </a:t>
            </a:r>
            <a:endParaRPr lang="bg-BG" dirty="0"/>
          </a:p>
        </p:txBody>
      </p:sp>
      <p:sp>
        <p:nvSpPr>
          <p:cNvPr id="4" name="Slide Number Placeholder 3"/>
          <p:cNvSpPr>
            <a:spLocks noGrp="1"/>
          </p:cNvSpPr>
          <p:nvPr>
            <p:ph type="sldNum" sz="quarter" idx="10"/>
          </p:nvPr>
        </p:nvSpPr>
        <p:spPr/>
        <p:txBody>
          <a:bodyPr/>
          <a:lstStyle/>
          <a:p>
            <a:fld id="{305E2A46-D4FD-4341-AE6F-158613A4D9BE}" type="slidenum">
              <a:rPr lang="bg-BG" smtClean="0"/>
              <a:t>17</a:t>
            </a:fld>
            <a:endParaRPr lang="bg-BG"/>
          </a:p>
        </p:txBody>
      </p:sp>
    </p:spTree>
    <p:extLst>
      <p:ext uri="{BB962C8B-B14F-4D97-AF65-F5344CB8AC3E}">
        <p14:creationId xmlns:p14="http://schemas.microsoft.com/office/powerpoint/2010/main" val="21618359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sz="1200" b="1" kern="1200" dirty="0" smtClean="0">
                <a:solidFill>
                  <a:schemeClr val="tx1"/>
                </a:solidFill>
                <a:effectLst/>
                <a:latin typeface="+mn-lt"/>
                <a:ea typeface="+mn-ea"/>
                <a:cs typeface="+mn-cs"/>
              </a:rPr>
              <a:t>Механизми за справяне със ситуационни конфликти на интереси</a:t>
            </a:r>
            <a:r>
              <a:rPr lang="bg-BG" sz="1200" kern="1200" dirty="0" smtClean="0">
                <a:solidFill>
                  <a:schemeClr val="tx1"/>
                </a:solidFill>
                <a:effectLst/>
                <a:latin typeface="+mn-lt"/>
                <a:ea typeface="+mn-ea"/>
                <a:cs typeface="+mn-cs"/>
              </a:rPr>
              <a:t> </a:t>
            </a:r>
            <a:endParaRPr lang="bg-BG" dirty="0" smtClean="0">
              <a:effectLst/>
            </a:endParaRPr>
          </a:p>
          <a:p>
            <a:r>
              <a:rPr lang="bg-BG" sz="1200" kern="1200" dirty="0" smtClean="0">
                <a:solidFill>
                  <a:schemeClr val="tx1"/>
                </a:solidFill>
                <a:effectLst/>
                <a:latin typeface="+mn-lt"/>
                <a:ea typeface="+mn-ea"/>
                <a:cs typeface="+mn-cs"/>
              </a:rPr>
              <a:t>- </a:t>
            </a:r>
            <a:r>
              <a:rPr lang="bg-BG" sz="1200" b="1" kern="1200" dirty="0" smtClean="0">
                <a:solidFill>
                  <a:schemeClr val="tx1"/>
                </a:solidFill>
                <a:effectLst/>
                <a:latin typeface="+mn-lt"/>
                <a:ea typeface="+mn-ea"/>
                <a:cs typeface="+mn-cs"/>
              </a:rPr>
              <a:t>съгласно чл.63, ал.1 от ЗПКОНПИ</a:t>
            </a:r>
            <a:r>
              <a:rPr lang="bg-BG" sz="1200" kern="1200" dirty="0" smtClean="0">
                <a:solidFill>
                  <a:schemeClr val="tx1"/>
                </a:solidFill>
                <a:effectLst/>
                <a:latin typeface="+mn-lt"/>
                <a:ea typeface="+mn-ea"/>
                <a:cs typeface="+mn-cs"/>
              </a:rPr>
              <a:t>, когато лице, заемащо висша публична длъжност</a:t>
            </a:r>
            <a:r>
              <a:rPr lang="en-US" sz="1200" kern="1200" dirty="0" smtClean="0">
                <a:solidFill>
                  <a:schemeClr val="tx1"/>
                </a:solidFill>
                <a:effectLst/>
                <a:latin typeface="+mn-lt"/>
                <a:ea typeface="+mn-ea"/>
                <a:cs typeface="+mn-cs"/>
              </a:rPr>
              <a:t> (</a:t>
            </a:r>
            <a:r>
              <a:rPr lang="bg-BG" sz="1200" kern="1200" dirty="0" smtClean="0">
                <a:solidFill>
                  <a:schemeClr val="tx1"/>
                </a:solidFill>
                <a:effectLst/>
                <a:latin typeface="+mn-lt"/>
                <a:ea typeface="+mn-ea"/>
                <a:cs typeface="+mn-cs"/>
              </a:rPr>
              <a:t>служител</a:t>
            </a:r>
            <a:r>
              <a:rPr lang="en-US" sz="1200" kern="1200" dirty="0" smtClean="0">
                <a:solidFill>
                  <a:schemeClr val="tx1"/>
                </a:solidFill>
                <a:effectLst/>
                <a:latin typeface="+mn-lt"/>
                <a:ea typeface="+mn-ea"/>
                <a:cs typeface="+mn-cs"/>
              </a:rPr>
              <a:t>)</a:t>
            </a:r>
            <a:r>
              <a:rPr lang="bg-BG" sz="1200" kern="1200" dirty="0" smtClean="0">
                <a:solidFill>
                  <a:schemeClr val="tx1"/>
                </a:solidFill>
                <a:effectLst/>
                <a:latin typeface="+mn-lt"/>
                <a:ea typeface="+mn-ea"/>
                <a:cs typeface="+mn-cs"/>
              </a:rPr>
              <a:t>, има частен интерес, то е длъжно да си направи </a:t>
            </a:r>
            <a:r>
              <a:rPr lang="bg-BG" sz="1200" kern="1200" dirty="0" err="1" smtClean="0">
                <a:solidFill>
                  <a:schemeClr val="tx1"/>
                </a:solidFill>
                <a:effectLst/>
                <a:latin typeface="+mn-lt"/>
                <a:ea typeface="+mn-ea"/>
                <a:cs typeface="+mn-cs"/>
              </a:rPr>
              <a:t>самоотвод</a:t>
            </a:r>
            <a:r>
              <a:rPr lang="bg-BG" sz="1200" kern="1200" dirty="0" smtClean="0">
                <a:solidFill>
                  <a:schemeClr val="tx1"/>
                </a:solidFill>
                <a:effectLst/>
                <a:latin typeface="+mn-lt"/>
                <a:ea typeface="+mn-ea"/>
                <a:cs typeface="+mn-cs"/>
              </a:rPr>
              <a:t> от изпълнението на конкретно правомощие или задължение по служба, като уведоми органа по избора или назначаването. </a:t>
            </a:r>
            <a:endParaRPr lang="bg-BG" dirty="0" smtClean="0">
              <a:effectLst/>
            </a:endParaRPr>
          </a:p>
          <a:p>
            <a:r>
              <a:rPr lang="bg-BG" sz="1200" kern="1200" dirty="0" smtClean="0">
                <a:solidFill>
                  <a:schemeClr val="tx1"/>
                </a:solidFill>
                <a:effectLst/>
                <a:latin typeface="+mn-lt"/>
                <a:ea typeface="+mn-ea"/>
                <a:cs typeface="+mn-cs"/>
              </a:rPr>
              <a:t> - </a:t>
            </a:r>
            <a:r>
              <a:rPr lang="bg-BG" sz="1200" b="1" kern="1200" dirty="0" smtClean="0">
                <a:solidFill>
                  <a:schemeClr val="tx1"/>
                </a:solidFill>
                <a:effectLst/>
                <a:latin typeface="+mn-lt"/>
                <a:ea typeface="+mn-ea"/>
                <a:cs typeface="+mn-cs"/>
              </a:rPr>
              <a:t>съгласно чл.64 от ЗПКОНПИ</a:t>
            </a:r>
            <a:r>
              <a:rPr lang="bg-BG" sz="1200" kern="1200" dirty="0" smtClean="0">
                <a:solidFill>
                  <a:schemeClr val="tx1"/>
                </a:solidFill>
                <a:effectLst/>
                <a:latin typeface="+mn-lt"/>
                <a:ea typeface="+mn-ea"/>
                <a:cs typeface="+mn-cs"/>
              </a:rPr>
              <a:t>, органът по избора или назначаването е длъжен да направи отвод на лице, заемащо висша публична длъжност</a:t>
            </a:r>
            <a:r>
              <a:rPr lang="en-US" sz="1200" kern="1200" dirty="0" smtClean="0">
                <a:solidFill>
                  <a:schemeClr val="tx1"/>
                </a:solidFill>
                <a:effectLst/>
                <a:latin typeface="+mn-lt"/>
                <a:ea typeface="+mn-ea"/>
                <a:cs typeface="+mn-cs"/>
              </a:rPr>
              <a:t>(</a:t>
            </a:r>
            <a:r>
              <a:rPr lang="bg-BG" sz="1200" kern="1200" dirty="0" smtClean="0">
                <a:solidFill>
                  <a:schemeClr val="tx1"/>
                </a:solidFill>
                <a:effectLst/>
                <a:latin typeface="+mn-lt"/>
                <a:ea typeface="+mn-ea"/>
                <a:cs typeface="+mn-cs"/>
              </a:rPr>
              <a:t>служител</a:t>
            </a:r>
            <a:r>
              <a:rPr lang="en-US" sz="1200" kern="1200" dirty="0" smtClean="0">
                <a:solidFill>
                  <a:schemeClr val="tx1"/>
                </a:solidFill>
                <a:effectLst/>
                <a:latin typeface="+mn-lt"/>
                <a:ea typeface="+mn-ea"/>
                <a:cs typeface="+mn-cs"/>
              </a:rPr>
              <a:t>)</a:t>
            </a:r>
            <a:r>
              <a:rPr lang="bg-BG" sz="1200" kern="1200" dirty="0" smtClean="0">
                <a:solidFill>
                  <a:schemeClr val="tx1"/>
                </a:solidFill>
                <a:effectLst/>
                <a:latin typeface="+mn-lt"/>
                <a:ea typeface="+mn-ea"/>
                <a:cs typeface="+mn-cs"/>
              </a:rPr>
              <a:t>, ако разполага с данни за негов частен интерес във връзка с конкретно правомощие или задължение по служба.</a:t>
            </a:r>
            <a:endParaRPr lang="bg-BG" dirty="0" smtClean="0">
              <a:effectLst/>
            </a:endParaRPr>
          </a:p>
          <a:p>
            <a:pPr marL="171450" indent="-171450">
              <a:buFontTx/>
              <a:buChar char="-"/>
            </a:pPr>
            <a:r>
              <a:rPr lang="bg-BG" sz="1200" b="1" kern="1200" dirty="0" smtClean="0">
                <a:solidFill>
                  <a:schemeClr val="tx1"/>
                </a:solidFill>
                <a:effectLst/>
                <a:latin typeface="+mn-lt"/>
                <a:ea typeface="+mn-ea"/>
                <a:cs typeface="+mn-cs"/>
              </a:rPr>
              <a:t>съгласно ч</a:t>
            </a:r>
            <a:r>
              <a:rPr lang="x-none" sz="1200" b="1" kern="1200" dirty="0" smtClean="0">
                <a:solidFill>
                  <a:schemeClr val="tx1"/>
                </a:solidFill>
                <a:effectLst/>
                <a:latin typeface="+mn-lt"/>
                <a:ea typeface="+mn-ea"/>
                <a:cs typeface="+mn-cs"/>
              </a:rPr>
              <a:t>л. 65</a:t>
            </a:r>
            <a:r>
              <a:rPr lang="bg-BG" sz="1200" b="1" kern="1200" dirty="0" smtClean="0">
                <a:solidFill>
                  <a:schemeClr val="tx1"/>
                </a:solidFill>
                <a:effectLst/>
                <a:latin typeface="+mn-lt"/>
                <a:ea typeface="+mn-ea"/>
                <a:cs typeface="+mn-cs"/>
              </a:rPr>
              <a:t> от ЗПКОНПИ</a:t>
            </a:r>
            <a:r>
              <a:rPr lang="bg-BG" sz="1200" kern="1200" dirty="0" smtClean="0">
                <a:solidFill>
                  <a:schemeClr val="tx1"/>
                </a:solidFill>
                <a:effectLst/>
                <a:latin typeface="+mn-lt"/>
                <a:ea typeface="+mn-ea"/>
                <a:cs typeface="+mn-cs"/>
              </a:rPr>
              <a:t>, </a:t>
            </a:r>
            <a:r>
              <a:rPr lang="bg-BG" sz="1200" kern="1200" dirty="0" err="1" smtClean="0">
                <a:solidFill>
                  <a:schemeClr val="tx1"/>
                </a:solidFill>
                <a:effectLst/>
                <a:latin typeface="+mn-lt"/>
                <a:ea typeface="+mn-ea"/>
                <a:cs typeface="+mn-cs"/>
              </a:rPr>
              <a:t>самоотводите</a:t>
            </a:r>
            <a:r>
              <a:rPr lang="bg-BG" sz="1200" kern="1200" dirty="0" smtClean="0">
                <a:solidFill>
                  <a:schemeClr val="tx1"/>
                </a:solidFill>
                <a:effectLst/>
                <a:latin typeface="+mn-lt"/>
                <a:ea typeface="+mn-ea"/>
                <a:cs typeface="+mn-cs"/>
              </a:rPr>
              <a:t> и отводите се правят незабавно след възникване или узнаване на данните за наличие на частен интерес. </a:t>
            </a:r>
            <a:r>
              <a:rPr lang="x-none" sz="1200" kern="1200" dirty="0" smtClean="0">
                <a:solidFill>
                  <a:schemeClr val="tx1"/>
                </a:solidFill>
                <a:effectLst/>
                <a:latin typeface="+mn-lt"/>
                <a:ea typeface="+mn-ea"/>
                <a:cs typeface="+mn-cs"/>
              </a:rPr>
              <a:t>Самоотводите и отводите се мотивират, като се посочва частният интерес, който е причина за отстраняването от изпълнението на конкретното правомощие или задължение.</a:t>
            </a:r>
            <a:endParaRPr lang="bg-BG" sz="1200" kern="1200" dirty="0" smtClean="0">
              <a:solidFill>
                <a:schemeClr val="tx1"/>
              </a:solidFill>
              <a:effectLst/>
              <a:latin typeface="+mn-lt"/>
              <a:ea typeface="+mn-ea"/>
              <a:cs typeface="+mn-cs"/>
            </a:endParaRPr>
          </a:p>
          <a:p>
            <a:r>
              <a:rPr lang="bg-BG" sz="1200" b="1" kern="1200" dirty="0" smtClean="0">
                <a:solidFill>
                  <a:schemeClr val="tx1"/>
                </a:solidFill>
                <a:effectLst/>
                <a:latin typeface="+mn-lt"/>
                <a:ea typeface="+mn-ea"/>
                <a:cs typeface="+mn-cs"/>
              </a:rPr>
              <a:t> Етични кодекси </a:t>
            </a:r>
            <a:endParaRPr lang="bg-BG" dirty="0" smtClean="0">
              <a:effectLst/>
            </a:endParaRPr>
          </a:p>
          <a:p>
            <a:r>
              <a:rPr lang="bg-BG" sz="1200" kern="1200" dirty="0" smtClean="0">
                <a:solidFill>
                  <a:schemeClr val="tx1"/>
                </a:solidFill>
                <a:effectLst/>
                <a:latin typeface="+mn-lt"/>
                <a:ea typeface="+mn-ea"/>
                <a:cs typeface="+mn-cs"/>
              </a:rPr>
              <a:t>Приемане на етични кодекси, в съдържанието на които всеки служител ясно да може да разпознае, както основните етични принципи, така и нормите на индивидуално поведение, които трябва да бъдат следвани. </a:t>
            </a:r>
            <a:endParaRPr lang="bg-BG" dirty="0" smtClean="0">
              <a:effectLst/>
            </a:endParaRPr>
          </a:p>
          <a:p>
            <a:r>
              <a:rPr lang="bg-BG" sz="1200" b="1" kern="1200" dirty="0" smtClean="0">
                <a:solidFill>
                  <a:schemeClr val="tx1"/>
                </a:solidFill>
                <a:effectLst/>
                <a:latin typeface="+mn-lt"/>
                <a:ea typeface="+mn-ea"/>
                <a:cs typeface="+mn-cs"/>
              </a:rPr>
              <a:t> </a:t>
            </a:r>
            <a:endParaRPr lang="bg-BG" dirty="0" smtClean="0">
              <a:effectLst/>
            </a:endParaRPr>
          </a:p>
          <a:p>
            <a:r>
              <a:rPr lang="bg-BG" sz="1200" b="1" kern="1200" dirty="0" smtClean="0">
                <a:solidFill>
                  <a:schemeClr val="tx1"/>
                </a:solidFill>
                <a:effectLst/>
                <a:latin typeface="+mn-lt"/>
                <a:ea typeface="+mn-ea"/>
                <a:cs typeface="+mn-cs"/>
              </a:rPr>
              <a:t>Процедури за оказване на съдействие при конфликт на интереси. </a:t>
            </a:r>
            <a:r>
              <a:rPr lang="bg-BG" sz="1200" kern="1200" dirty="0" smtClean="0">
                <a:solidFill>
                  <a:schemeClr val="tx1"/>
                </a:solidFill>
                <a:effectLst/>
                <a:latin typeface="+mn-lt"/>
                <a:ea typeface="+mn-ea"/>
                <a:cs typeface="+mn-cs"/>
              </a:rPr>
              <a:t>Въвеждане на ясни правила относно действията, които служителят трябва да предприеме, когато попадне в ситуация на конфликт на интереси. Особено важно е да се определят служителите, към които той следва да се обърне не само, за да обяви конфликта, но и да потърси съвет относно своето поведение. </a:t>
            </a:r>
            <a:endParaRPr lang="bg-BG" dirty="0" smtClean="0">
              <a:effectLst/>
            </a:endParaRPr>
          </a:p>
          <a:p>
            <a:r>
              <a:rPr lang="bg-BG" sz="1200" b="1" kern="1200" dirty="0" smtClean="0">
                <a:solidFill>
                  <a:schemeClr val="tx1"/>
                </a:solidFill>
                <a:effectLst/>
                <a:latin typeface="+mn-lt"/>
                <a:ea typeface="+mn-ea"/>
                <a:cs typeface="+mn-cs"/>
              </a:rPr>
              <a:t> </a:t>
            </a:r>
            <a:endParaRPr lang="bg-BG" dirty="0" smtClean="0">
              <a:effectLst/>
            </a:endParaRPr>
          </a:p>
          <a:p>
            <a:r>
              <a:rPr lang="bg-BG" sz="1200" b="1" kern="1200" dirty="0" smtClean="0">
                <a:solidFill>
                  <a:schemeClr val="tx1"/>
                </a:solidFill>
                <a:effectLst/>
                <a:latin typeface="+mn-lt"/>
                <a:ea typeface="+mn-ea"/>
                <a:cs typeface="+mn-cs"/>
              </a:rPr>
              <a:t>Санкции. </a:t>
            </a:r>
            <a:endParaRPr lang="bg-BG" dirty="0" smtClean="0">
              <a:effectLst/>
            </a:endParaRPr>
          </a:p>
          <a:p>
            <a:r>
              <a:rPr lang="bg-BG" sz="1200" kern="1200" dirty="0" smtClean="0">
                <a:solidFill>
                  <a:schemeClr val="tx1"/>
                </a:solidFill>
                <a:effectLst/>
                <a:latin typeface="+mn-lt"/>
                <a:ea typeface="+mn-ea"/>
                <a:cs typeface="+mn-cs"/>
              </a:rPr>
              <a:t>Прилагане на предвидените в нормативните актове санкции при всички случаи на действия, с които се допуска влияние на частен интерес при изпълнение на служебните задължения и последователно провеждане на политика на нетърпимост към такива действия.</a:t>
            </a:r>
            <a:endParaRPr lang="bg-BG" dirty="0" smtClean="0">
              <a:effectLst/>
            </a:endParaRPr>
          </a:p>
          <a:p>
            <a:pPr marL="0" indent="0">
              <a:buFontTx/>
              <a:buNone/>
            </a:pPr>
            <a:endParaRPr lang="bg-BG" dirty="0" smtClean="0">
              <a:effectLst/>
            </a:endParaRPr>
          </a:p>
          <a:p>
            <a:endParaRPr lang="bg-BG" dirty="0"/>
          </a:p>
        </p:txBody>
      </p:sp>
      <p:sp>
        <p:nvSpPr>
          <p:cNvPr id="4" name="Slide Number Placeholder 3"/>
          <p:cNvSpPr>
            <a:spLocks noGrp="1"/>
          </p:cNvSpPr>
          <p:nvPr>
            <p:ph type="sldNum" sz="quarter" idx="10"/>
          </p:nvPr>
        </p:nvSpPr>
        <p:spPr/>
        <p:txBody>
          <a:bodyPr/>
          <a:lstStyle/>
          <a:p>
            <a:fld id="{305E2A46-D4FD-4341-AE6F-158613A4D9BE}" type="slidenum">
              <a:rPr lang="bg-BG" smtClean="0"/>
              <a:t>22</a:t>
            </a:fld>
            <a:endParaRPr lang="bg-BG"/>
          </a:p>
        </p:txBody>
      </p:sp>
    </p:spTree>
    <p:extLst>
      <p:ext uri="{BB962C8B-B14F-4D97-AF65-F5344CB8AC3E}">
        <p14:creationId xmlns:p14="http://schemas.microsoft.com/office/powerpoint/2010/main" val="22155249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 indent="0" algn="l">
              <a:buNone/>
            </a:pPr>
            <a:r>
              <a:rPr lang="bg-BG" dirty="0" smtClean="0">
                <a:solidFill>
                  <a:schemeClr val="bg2">
                    <a:lumMod val="10000"/>
                  </a:schemeClr>
                </a:solidFill>
              </a:rPr>
              <a:t>чл. 35, ал.1 от ЗПКОНПИ</a:t>
            </a:r>
          </a:p>
          <a:p>
            <a:pPr marL="45720" indent="0" algn="l">
              <a:buNone/>
            </a:pPr>
            <a:r>
              <a:rPr lang="x-none" sz="1200" b="1" kern="1200" dirty="0" smtClean="0">
                <a:solidFill>
                  <a:schemeClr val="tx1"/>
                </a:solidFill>
                <a:effectLst/>
                <a:latin typeface="+mn-lt"/>
                <a:ea typeface="+mn-ea"/>
                <a:cs typeface="+mn-cs"/>
              </a:rPr>
              <a:t>Декларациите се подават пред органа по избора или назначаването (</a:t>
            </a:r>
            <a:r>
              <a:rPr lang="bg-BG" sz="1200" b="1" kern="1200" dirty="0" smtClean="0">
                <a:solidFill>
                  <a:schemeClr val="tx1"/>
                </a:solidFill>
                <a:effectLst/>
                <a:latin typeface="+mn-lt"/>
                <a:ea typeface="+mn-ea"/>
                <a:cs typeface="+mn-cs"/>
              </a:rPr>
              <a:t>кмета на общината</a:t>
            </a:r>
            <a:r>
              <a:rPr lang="x-none" sz="1200" b="1" kern="1200" dirty="0" smtClean="0">
                <a:solidFill>
                  <a:schemeClr val="tx1"/>
                </a:solidFill>
                <a:effectLst/>
                <a:latin typeface="+mn-lt"/>
                <a:ea typeface="+mn-ea"/>
                <a:cs typeface="+mn-cs"/>
              </a:rPr>
              <a:t>) на хартиен и на електронен носител.</a:t>
            </a:r>
            <a:endParaRPr lang="bg-BG" sz="1200" b="1" kern="1200" dirty="0" smtClean="0">
              <a:solidFill>
                <a:schemeClr val="tx1"/>
              </a:solidFill>
              <a:effectLst/>
              <a:latin typeface="+mn-lt"/>
              <a:ea typeface="+mn-ea"/>
              <a:cs typeface="+mn-cs"/>
            </a:endParaRPr>
          </a:p>
          <a:p>
            <a:r>
              <a:rPr lang="x-none" sz="1200" b="1" kern="1200" dirty="0" smtClean="0">
                <a:solidFill>
                  <a:schemeClr val="tx1"/>
                </a:solidFill>
                <a:effectLst/>
                <a:latin typeface="+mn-lt"/>
                <a:ea typeface="+mn-ea"/>
                <a:cs typeface="+mn-cs"/>
              </a:rPr>
              <a:t>Декларациите по т. 1 и </a:t>
            </a:r>
            <a:r>
              <a:rPr lang="bg-BG" sz="1200" b="1" kern="1200" dirty="0" smtClean="0">
                <a:solidFill>
                  <a:schemeClr val="tx1"/>
                </a:solidFill>
                <a:effectLst/>
                <a:latin typeface="+mn-lt"/>
                <a:ea typeface="+mn-ea"/>
                <a:cs typeface="+mn-cs"/>
              </a:rPr>
              <a:t>т.</a:t>
            </a:r>
            <a:r>
              <a:rPr lang="x-none" sz="1200" b="1" kern="1200" dirty="0" smtClean="0">
                <a:solidFill>
                  <a:schemeClr val="tx1"/>
                </a:solidFill>
                <a:effectLst/>
                <a:latin typeface="+mn-lt"/>
                <a:ea typeface="+mn-ea"/>
                <a:cs typeface="+mn-cs"/>
              </a:rPr>
              <a:t>3 се подават по образец, утвърден от органа по избора или назначаването, а </a:t>
            </a:r>
            <a:r>
              <a:rPr lang="bg-BG" sz="1200" b="1" kern="1200" dirty="0" smtClean="0">
                <a:solidFill>
                  <a:schemeClr val="tx1"/>
                </a:solidFill>
                <a:effectLst/>
                <a:latin typeface="+mn-lt"/>
                <a:ea typeface="+mn-ea"/>
                <a:cs typeface="+mn-cs"/>
              </a:rPr>
              <a:t>д</a:t>
            </a:r>
            <a:r>
              <a:rPr lang="x-none" sz="1200" b="1" kern="1200" dirty="0" smtClean="0">
                <a:solidFill>
                  <a:schemeClr val="tx1"/>
                </a:solidFill>
                <a:effectLst/>
                <a:latin typeface="+mn-lt"/>
                <a:ea typeface="+mn-ea"/>
                <a:cs typeface="+mn-cs"/>
              </a:rPr>
              <a:t>екларациите по т. 2 и </a:t>
            </a:r>
            <a:r>
              <a:rPr lang="bg-BG" sz="1200" b="1" kern="1200" dirty="0" smtClean="0">
                <a:solidFill>
                  <a:schemeClr val="tx1"/>
                </a:solidFill>
                <a:effectLst/>
                <a:latin typeface="+mn-lt"/>
                <a:ea typeface="+mn-ea"/>
                <a:cs typeface="+mn-cs"/>
              </a:rPr>
              <a:t>т.</a:t>
            </a:r>
            <a:r>
              <a:rPr lang="x-none" sz="1200" b="1" kern="1200" dirty="0" smtClean="0">
                <a:solidFill>
                  <a:schemeClr val="tx1"/>
                </a:solidFill>
                <a:effectLst/>
                <a:latin typeface="+mn-lt"/>
                <a:ea typeface="+mn-ea"/>
                <a:cs typeface="+mn-cs"/>
              </a:rPr>
              <a:t>4 се подават по образец, утвърден от </a:t>
            </a:r>
            <a:r>
              <a:rPr lang="bg-BG" sz="1200" b="1" kern="1200" dirty="0" smtClean="0">
                <a:solidFill>
                  <a:schemeClr val="tx1"/>
                </a:solidFill>
                <a:effectLst/>
                <a:latin typeface="+mn-lt"/>
                <a:ea typeface="+mn-ea"/>
                <a:cs typeface="+mn-cs"/>
              </a:rPr>
              <a:t>Комисията за противодействие на корупцията и за отнемане на незаконно придобитото имущество (КПКОНПИ)</a:t>
            </a:r>
            <a:r>
              <a:rPr lang="x-none" sz="1200" b="1" kern="1200" dirty="0" smtClean="0">
                <a:solidFill>
                  <a:schemeClr val="tx1"/>
                </a:solidFill>
                <a:effectLst/>
                <a:latin typeface="+mn-lt"/>
                <a:ea typeface="+mn-ea"/>
                <a:cs typeface="+mn-cs"/>
              </a:rPr>
              <a:t>.</a:t>
            </a:r>
            <a:endParaRPr lang="bg-BG" sz="1200" b="1" kern="1200" dirty="0" smtClean="0">
              <a:solidFill>
                <a:schemeClr val="tx1"/>
              </a:solidFill>
              <a:effectLst/>
              <a:latin typeface="+mn-lt"/>
              <a:ea typeface="+mn-ea"/>
              <a:cs typeface="+mn-cs"/>
            </a:endParaRPr>
          </a:p>
          <a:p>
            <a:pPr marL="45720" indent="0" algn="l">
              <a:buNone/>
            </a:pPr>
            <a:endParaRPr lang="bg-BG" b="1" dirty="0">
              <a:solidFill>
                <a:schemeClr val="bg2">
                  <a:lumMod val="10000"/>
                </a:schemeClr>
              </a:solidFill>
            </a:endParaRPr>
          </a:p>
        </p:txBody>
      </p:sp>
      <p:sp>
        <p:nvSpPr>
          <p:cNvPr id="4" name="Slide Number Placeholder 3"/>
          <p:cNvSpPr>
            <a:spLocks noGrp="1"/>
          </p:cNvSpPr>
          <p:nvPr>
            <p:ph type="sldNum" sz="quarter" idx="10"/>
          </p:nvPr>
        </p:nvSpPr>
        <p:spPr/>
        <p:txBody>
          <a:bodyPr/>
          <a:lstStyle/>
          <a:p>
            <a:fld id="{305E2A46-D4FD-4341-AE6F-158613A4D9BE}" type="slidenum">
              <a:rPr lang="bg-BG" smtClean="0"/>
              <a:t>24</a:t>
            </a:fld>
            <a:endParaRPr lang="bg-BG"/>
          </a:p>
        </p:txBody>
      </p:sp>
    </p:spTree>
    <p:extLst>
      <p:ext uri="{BB962C8B-B14F-4D97-AF65-F5344CB8AC3E}">
        <p14:creationId xmlns:p14="http://schemas.microsoft.com/office/powerpoint/2010/main" val="4316653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sz="1200" kern="1200" dirty="0" smtClean="0">
                <a:solidFill>
                  <a:schemeClr val="tx1"/>
                </a:solidFill>
                <a:effectLst/>
                <a:latin typeface="+mn-lt"/>
                <a:ea typeface="+mn-ea"/>
                <a:cs typeface="+mn-cs"/>
              </a:rPr>
              <a:t>При </a:t>
            </a:r>
            <a:r>
              <a:rPr lang="bg-BG" sz="1200" kern="1200" dirty="0" err="1" smtClean="0">
                <a:solidFill>
                  <a:schemeClr val="tx1"/>
                </a:solidFill>
                <a:effectLst/>
                <a:latin typeface="+mn-lt"/>
                <a:ea typeface="+mn-ea"/>
                <a:cs typeface="+mn-cs"/>
              </a:rPr>
              <a:t>еже</a:t>
            </a:r>
            <a:r>
              <a:rPr lang="x-none" sz="1200" kern="1200" dirty="0" smtClean="0">
                <a:solidFill>
                  <a:schemeClr val="tx1"/>
                </a:solidFill>
                <a:effectLst/>
                <a:latin typeface="+mn-lt"/>
                <a:ea typeface="+mn-ea"/>
                <a:cs typeface="+mn-cs"/>
              </a:rPr>
              <a:t>годното деклариране на имуществото </a:t>
            </a:r>
            <a:r>
              <a:rPr lang="en-US" sz="1200" kern="1200" dirty="0" smtClean="0">
                <a:solidFill>
                  <a:schemeClr val="tx1"/>
                </a:solidFill>
                <a:effectLst/>
                <a:latin typeface="+mn-lt"/>
                <a:ea typeface="+mn-ea"/>
                <a:cs typeface="+mn-cs"/>
              </a:rPr>
              <a:t>(</a:t>
            </a:r>
            <a:r>
              <a:rPr lang="bg-BG" sz="1200" kern="1200" dirty="0" smtClean="0">
                <a:solidFill>
                  <a:schemeClr val="tx1"/>
                </a:solidFill>
                <a:effectLst/>
                <a:latin typeface="+mn-lt"/>
                <a:ea typeface="+mn-ea"/>
                <a:cs typeface="+mn-cs"/>
              </a:rPr>
              <a:t>до 15 май</a:t>
            </a:r>
            <a:r>
              <a:rPr lang="en-US" sz="1200" kern="1200" dirty="0" smtClean="0">
                <a:solidFill>
                  <a:schemeClr val="tx1"/>
                </a:solidFill>
                <a:effectLst/>
                <a:latin typeface="+mn-lt"/>
                <a:ea typeface="+mn-ea"/>
                <a:cs typeface="+mn-cs"/>
              </a:rPr>
              <a:t>)</a:t>
            </a:r>
            <a:r>
              <a:rPr lang="bg-BG" sz="1200" kern="1200" dirty="0" smtClean="0">
                <a:solidFill>
                  <a:schemeClr val="tx1"/>
                </a:solidFill>
                <a:effectLst/>
                <a:latin typeface="+mn-lt"/>
                <a:ea typeface="+mn-ea"/>
                <a:cs typeface="+mn-cs"/>
              </a:rPr>
              <a:t> се</a:t>
            </a:r>
            <a:r>
              <a:rPr lang="x-none" sz="1200" kern="1200" dirty="0" smtClean="0">
                <a:solidFill>
                  <a:schemeClr val="tx1"/>
                </a:solidFill>
                <a:effectLst/>
                <a:latin typeface="+mn-lt"/>
                <a:ea typeface="+mn-ea"/>
                <a:cs typeface="+mn-cs"/>
              </a:rPr>
              <a:t> посочват наличностите към 31 декември на предходната календарна година.</a:t>
            </a:r>
            <a:endParaRPr lang="bg-BG" sz="1200" kern="1200" dirty="0" smtClean="0">
              <a:solidFill>
                <a:schemeClr val="tx1"/>
              </a:solidFill>
              <a:effectLst/>
              <a:latin typeface="+mn-lt"/>
              <a:ea typeface="+mn-ea"/>
              <a:cs typeface="+mn-cs"/>
            </a:endParaRPr>
          </a:p>
          <a:p>
            <a:r>
              <a:rPr lang="bg-BG" sz="1200" kern="1200" dirty="0" smtClean="0">
                <a:solidFill>
                  <a:schemeClr val="tx1"/>
                </a:solidFill>
                <a:effectLst/>
                <a:latin typeface="+mn-lt"/>
                <a:ea typeface="+mn-ea"/>
                <a:cs typeface="+mn-cs"/>
              </a:rPr>
              <a:t>Служителите</a:t>
            </a:r>
            <a:r>
              <a:rPr lang="x-none" sz="1200" kern="1200" dirty="0" smtClean="0">
                <a:solidFill>
                  <a:schemeClr val="tx1"/>
                </a:solidFill>
                <a:effectLst/>
                <a:latin typeface="+mn-lt"/>
                <a:ea typeface="+mn-ea"/>
                <a:cs typeface="+mn-cs"/>
              </a:rPr>
              <a:t> могат да подадат декларация, че не желаят да бъде публикувана информацията относно лицето, с което се намират във фактическо съжителство на съпружески начала, и относно имуществото и доходите на това лице.</a:t>
            </a:r>
            <a:endParaRPr lang="bg-BG" sz="1200" kern="1200" dirty="0" smtClean="0">
              <a:solidFill>
                <a:schemeClr val="tx1"/>
              </a:solidFill>
              <a:effectLst/>
              <a:latin typeface="+mn-lt"/>
              <a:ea typeface="+mn-ea"/>
              <a:cs typeface="+mn-cs"/>
            </a:endParaRPr>
          </a:p>
          <a:p>
            <a:endParaRPr lang="bg-BG" dirty="0"/>
          </a:p>
        </p:txBody>
      </p:sp>
      <p:sp>
        <p:nvSpPr>
          <p:cNvPr id="4" name="Slide Number Placeholder 3"/>
          <p:cNvSpPr>
            <a:spLocks noGrp="1"/>
          </p:cNvSpPr>
          <p:nvPr>
            <p:ph type="sldNum" sz="quarter" idx="10"/>
          </p:nvPr>
        </p:nvSpPr>
        <p:spPr/>
        <p:txBody>
          <a:bodyPr/>
          <a:lstStyle/>
          <a:p>
            <a:fld id="{305E2A46-D4FD-4341-AE6F-158613A4D9BE}" type="slidenum">
              <a:rPr lang="bg-BG" smtClean="0"/>
              <a:t>25</a:t>
            </a:fld>
            <a:endParaRPr lang="bg-BG"/>
          </a:p>
        </p:txBody>
      </p:sp>
    </p:spTree>
    <p:extLst>
      <p:ext uri="{BB962C8B-B14F-4D97-AF65-F5344CB8AC3E}">
        <p14:creationId xmlns:p14="http://schemas.microsoft.com/office/powerpoint/2010/main" val="33189096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dirty="0" smtClean="0">
                <a:solidFill>
                  <a:schemeClr val="bg2">
                    <a:lumMod val="10000"/>
                  </a:schemeClr>
                </a:solidFill>
              </a:rPr>
              <a:t>Съгласно ч</a:t>
            </a:r>
            <a:r>
              <a:rPr lang="x-none" dirty="0" smtClean="0">
                <a:solidFill>
                  <a:schemeClr val="bg2">
                    <a:lumMod val="10000"/>
                  </a:schemeClr>
                </a:solidFill>
              </a:rPr>
              <a:t>л. 173, ал. 2 от </a:t>
            </a:r>
            <a:r>
              <a:rPr lang="bg-BG" dirty="0" smtClean="0">
                <a:solidFill>
                  <a:schemeClr val="bg2">
                    <a:lumMod val="10000"/>
                  </a:schemeClr>
                </a:solidFill>
              </a:rPr>
              <a:t>ЗПКОНПИ, когато л</a:t>
            </a:r>
            <a:r>
              <a:rPr lang="x-none" dirty="0" smtClean="0">
                <a:solidFill>
                  <a:schemeClr val="bg2">
                    <a:lumMod val="10000"/>
                  </a:schemeClr>
                </a:solidFill>
              </a:rPr>
              <a:t>ице по § 2, ал. 1 не подаде </a:t>
            </a:r>
            <a:r>
              <a:rPr lang="bg-BG" dirty="0" smtClean="0">
                <a:solidFill>
                  <a:schemeClr val="bg2">
                    <a:lumMod val="10000"/>
                  </a:schemeClr>
                </a:solidFill>
              </a:rPr>
              <a:t>някоя от </a:t>
            </a:r>
            <a:r>
              <a:rPr lang="x-none" dirty="0" smtClean="0">
                <a:solidFill>
                  <a:schemeClr val="bg2">
                    <a:lumMod val="10000"/>
                  </a:schemeClr>
                </a:solidFill>
              </a:rPr>
              <a:t>деклараци</a:t>
            </a:r>
            <a:r>
              <a:rPr lang="bg-BG" dirty="0" err="1" smtClean="0">
                <a:solidFill>
                  <a:schemeClr val="bg2">
                    <a:lumMod val="10000"/>
                  </a:schemeClr>
                </a:solidFill>
              </a:rPr>
              <a:t>ите</a:t>
            </a:r>
            <a:r>
              <a:rPr lang="x-none" dirty="0" smtClean="0">
                <a:solidFill>
                  <a:schemeClr val="bg2">
                    <a:lumMod val="10000"/>
                  </a:schemeClr>
                </a:solidFill>
              </a:rPr>
              <a:t> по</a:t>
            </a:r>
            <a:r>
              <a:rPr lang="bg-BG" dirty="0" smtClean="0">
                <a:solidFill>
                  <a:schemeClr val="bg2">
                    <a:lumMod val="10000"/>
                  </a:schemeClr>
                </a:solidFill>
              </a:rPr>
              <a:t>сочени в </a:t>
            </a:r>
            <a:r>
              <a:rPr lang="x-none" dirty="0" smtClean="0">
                <a:solidFill>
                  <a:schemeClr val="bg2">
                    <a:lumMod val="10000"/>
                  </a:schemeClr>
                </a:solidFill>
              </a:rPr>
              <a:t>закон</a:t>
            </a:r>
            <a:r>
              <a:rPr lang="bg-BG" dirty="0" smtClean="0">
                <a:solidFill>
                  <a:schemeClr val="bg2">
                    <a:lumMod val="10000"/>
                  </a:schemeClr>
                </a:solidFill>
              </a:rPr>
              <a:t>а</a:t>
            </a:r>
            <a:r>
              <a:rPr lang="x-none" dirty="0" smtClean="0">
                <a:solidFill>
                  <a:schemeClr val="bg2">
                    <a:lumMod val="10000"/>
                  </a:schemeClr>
                </a:solidFill>
              </a:rPr>
              <a:t> в срок, </a:t>
            </a:r>
            <a:r>
              <a:rPr lang="bg-BG" dirty="0" smtClean="0">
                <a:solidFill>
                  <a:schemeClr val="bg2">
                    <a:lumMod val="10000"/>
                  </a:schemeClr>
                </a:solidFill>
              </a:rPr>
              <a:t>то </a:t>
            </a:r>
            <a:r>
              <a:rPr lang="x-none" dirty="0" smtClean="0">
                <a:solidFill>
                  <a:schemeClr val="bg2">
                    <a:lumMod val="10000"/>
                  </a:schemeClr>
                </a:solidFill>
              </a:rPr>
              <a:t>се наказва с глоба в размер от 300 до 1000 лв. </a:t>
            </a:r>
            <a:endParaRPr lang="bg-BG" dirty="0" smtClean="0">
              <a:solidFill>
                <a:schemeClr val="bg2">
                  <a:lumMod val="10000"/>
                </a:schemeClr>
              </a:solidFill>
            </a:endParaRPr>
          </a:p>
          <a:p>
            <a:endParaRPr lang="bg-BG" dirty="0"/>
          </a:p>
        </p:txBody>
      </p:sp>
      <p:sp>
        <p:nvSpPr>
          <p:cNvPr id="4" name="Slide Number Placeholder 3"/>
          <p:cNvSpPr>
            <a:spLocks noGrp="1"/>
          </p:cNvSpPr>
          <p:nvPr>
            <p:ph type="sldNum" sz="quarter" idx="10"/>
          </p:nvPr>
        </p:nvSpPr>
        <p:spPr/>
        <p:txBody>
          <a:bodyPr/>
          <a:lstStyle/>
          <a:p>
            <a:fld id="{305E2A46-D4FD-4341-AE6F-158613A4D9BE}" type="slidenum">
              <a:rPr lang="bg-BG" smtClean="0"/>
              <a:t>26</a:t>
            </a:fld>
            <a:endParaRPr lang="bg-BG"/>
          </a:p>
        </p:txBody>
      </p:sp>
    </p:spTree>
    <p:extLst>
      <p:ext uri="{BB962C8B-B14F-4D97-AF65-F5344CB8AC3E}">
        <p14:creationId xmlns:p14="http://schemas.microsoft.com/office/powerpoint/2010/main" val="35656148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sz="1200" kern="1200" dirty="0" smtClean="0">
                <a:solidFill>
                  <a:schemeClr val="tx1"/>
                </a:solidFill>
                <a:effectLst/>
                <a:latin typeface="+mn-lt"/>
                <a:ea typeface="+mn-ea"/>
                <a:cs typeface="+mn-cs"/>
              </a:rPr>
              <a:t>Така съгласно </a:t>
            </a:r>
            <a:r>
              <a:rPr lang="bg-BG" sz="1200" b="1" kern="1200" dirty="0" smtClean="0">
                <a:solidFill>
                  <a:schemeClr val="tx1"/>
                </a:solidFill>
                <a:effectLst/>
                <a:latin typeface="+mn-lt"/>
                <a:ea typeface="+mn-ea"/>
                <a:cs typeface="+mn-cs"/>
              </a:rPr>
              <a:t>§</a:t>
            </a:r>
            <a:r>
              <a:rPr lang="en-US" sz="1200" b="1" kern="1200" dirty="0" smtClean="0">
                <a:solidFill>
                  <a:schemeClr val="tx1"/>
                </a:solidFill>
                <a:effectLst/>
                <a:latin typeface="+mn-lt"/>
                <a:ea typeface="+mn-ea"/>
                <a:cs typeface="+mn-cs"/>
              </a:rPr>
              <a:t>2</a:t>
            </a:r>
            <a:r>
              <a:rPr lang="bg-BG" sz="1200" b="1" kern="1200" dirty="0" smtClean="0">
                <a:solidFill>
                  <a:schemeClr val="tx1"/>
                </a:solidFill>
                <a:effectLst/>
                <a:latin typeface="+mn-lt"/>
                <a:ea typeface="+mn-ea"/>
                <a:cs typeface="+mn-cs"/>
              </a:rPr>
              <a:t>, ал.1, т. 1 и т.5 от ДР на ЗПКОНПИ</a:t>
            </a:r>
            <a:r>
              <a:rPr lang="bg-BG" sz="1200" kern="1200" dirty="0" smtClean="0">
                <a:solidFill>
                  <a:schemeClr val="tx1"/>
                </a:solidFill>
                <a:effectLst/>
                <a:latin typeface="+mn-lt"/>
                <a:ea typeface="+mn-ea"/>
                <a:cs typeface="+mn-cs"/>
              </a:rPr>
              <a:t>, за служителите в общини, кметове на кметства, кметски наместници и секретари на общини</a:t>
            </a:r>
            <a:r>
              <a:rPr lang="x-none" sz="1200" kern="1200" dirty="0" smtClean="0">
                <a:solidFill>
                  <a:schemeClr val="tx1"/>
                </a:solidFill>
                <a:effectLst/>
                <a:latin typeface="+mn-lt"/>
                <a:ea typeface="+mn-ea"/>
                <a:cs typeface="+mn-cs"/>
              </a:rPr>
              <a:t> се прилагат </a:t>
            </a:r>
            <a:r>
              <a:rPr lang="bg-BG" sz="1200" kern="1200" dirty="0" smtClean="0">
                <a:solidFill>
                  <a:schemeClr val="tx1"/>
                </a:solidFill>
                <a:effectLst/>
                <a:latin typeface="+mn-lt"/>
                <a:ea typeface="+mn-ea"/>
                <a:cs typeface="+mn-cs"/>
              </a:rPr>
              <a:t>р</a:t>
            </a:r>
            <a:r>
              <a:rPr lang="x-none" sz="1200" kern="1200" dirty="0" smtClean="0">
                <a:solidFill>
                  <a:schemeClr val="tx1"/>
                </a:solidFill>
                <a:effectLst/>
                <a:latin typeface="+mn-lt"/>
                <a:ea typeface="+mn-ea"/>
                <a:cs typeface="+mn-cs"/>
              </a:rPr>
              <a:t>азпоредбите на глави пета, осма и петнадесета </a:t>
            </a:r>
            <a:r>
              <a:rPr lang="bg-BG" sz="1200" kern="1200" dirty="0" smtClean="0">
                <a:solidFill>
                  <a:schemeClr val="tx1"/>
                </a:solidFill>
                <a:effectLst/>
                <a:latin typeface="+mn-lt"/>
                <a:ea typeface="+mn-ea"/>
                <a:cs typeface="+mn-cs"/>
              </a:rPr>
              <a:t>от закона, а именно:</a:t>
            </a:r>
          </a:p>
          <a:p>
            <a:r>
              <a:rPr lang="x-none" sz="1200" b="1" kern="1200" dirty="0" smtClean="0">
                <a:solidFill>
                  <a:schemeClr val="tx1"/>
                </a:solidFill>
                <a:effectLst/>
                <a:latin typeface="+mn-lt"/>
                <a:ea typeface="+mn-ea"/>
                <a:cs typeface="+mn-cs"/>
              </a:rPr>
              <a:t>Глава пета</a:t>
            </a:r>
            <a:r>
              <a:rPr lang="bg-BG" sz="1200" b="1" kern="1200" dirty="0" smtClean="0">
                <a:solidFill>
                  <a:schemeClr val="tx1"/>
                </a:solidFill>
                <a:effectLst/>
                <a:latin typeface="+mn-lt"/>
                <a:ea typeface="+mn-ea"/>
                <a:cs typeface="+mn-cs"/>
              </a:rPr>
              <a:t> - </a:t>
            </a:r>
            <a:r>
              <a:rPr lang="x-none" sz="1200" b="1" kern="1200" dirty="0" smtClean="0">
                <a:solidFill>
                  <a:schemeClr val="tx1"/>
                </a:solidFill>
                <a:effectLst/>
                <a:latin typeface="+mn-lt"/>
                <a:ea typeface="+mn-ea"/>
                <a:cs typeface="+mn-cs"/>
              </a:rPr>
              <a:t>Декларации</a:t>
            </a:r>
            <a:endParaRPr lang="bg-BG" sz="1200" kern="1200" dirty="0" smtClean="0">
              <a:solidFill>
                <a:schemeClr val="tx1"/>
              </a:solidFill>
              <a:effectLst/>
              <a:latin typeface="+mn-lt"/>
              <a:ea typeface="+mn-ea"/>
              <a:cs typeface="+mn-cs"/>
            </a:endParaRPr>
          </a:p>
          <a:p>
            <a:r>
              <a:rPr lang="x-none" sz="1200" b="1" kern="1200" dirty="0" smtClean="0">
                <a:solidFill>
                  <a:schemeClr val="tx1"/>
                </a:solidFill>
                <a:effectLst/>
                <a:latin typeface="+mn-lt"/>
                <a:ea typeface="+mn-ea"/>
                <a:cs typeface="+mn-cs"/>
              </a:rPr>
              <a:t>Глава осма</a:t>
            </a:r>
            <a:r>
              <a:rPr lang="bg-BG" sz="1200" b="1" kern="1200" dirty="0" smtClean="0">
                <a:solidFill>
                  <a:schemeClr val="tx1"/>
                </a:solidFill>
                <a:effectLst/>
                <a:latin typeface="+mn-lt"/>
                <a:ea typeface="+mn-ea"/>
                <a:cs typeface="+mn-cs"/>
              </a:rPr>
              <a:t> - </a:t>
            </a:r>
            <a:r>
              <a:rPr lang="x-none" sz="1200" b="1" kern="1200" dirty="0" smtClean="0">
                <a:solidFill>
                  <a:schemeClr val="tx1"/>
                </a:solidFill>
                <a:effectLst/>
                <a:latin typeface="+mn-lt"/>
                <a:ea typeface="+mn-ea"/>
                <a:cs typeface="+mn-cs"/>
              </a:rPr>
              <a:t>Конфликт на интереси</a:t>
            </a:r>
            <a:endParaRPr lang="bg-BG" sz="1200" kern="1200" dirty="0" smtClean="0">
              <a:solidFill>
                <a:schemeClr val="tx1"/>
              </a:solidFill>
              <a:effectLst/>
              <a:latin typeface="+mn-lt"/>
              <a:ea typeface="+mn-ea"/>
              <a:cs typeface="+mn-cs"/>
            </a:endParaRPr>
          </a:p>
          <a:p>
            <a:r>
              <a:rPr lang="x-none" sz="1200" b="1" kern="1200" dirty="0" smtClean="0">
                <a:solidFill>
                  <a:schemeClr val="tx1"/>
                </a:solidFill>
                <a:effectLst/>
                <a:latin typeface="+mn-lt"/>
                <a:ea typeface="+mn-ea"/>
                <a:cs typeface="+mn-cs"/>
              </a:rPr>
              <a:t>Глава петнадесета</a:t>
            </a:r>
            <a:r>
              <a:rPr lang="bg-BG" sz="1200" b="1" kern="1200" dirty="0" smtClean="0">
                <a:solidFill>
                  <a:schemeClr val="tx1"/>
                </a:solidFill>
                <a:effectLst/>
                <a:latin typeface="+mn-lt"/>
                <a:ea typeface="+mn-ea"/>
                <a:cs typeface="+mn-cs"/>
              </a:rPr>
              <a:t> - </a:t>
            </a:r>
            <a:r>
              <a:rPr lang="x-none" sz="1200" b="1" kern="1200" dirty="0" smtClean="0">
                <a:solidFill>
                  <a:schemeClr val="tx1"/>
                </a:solidFill>
                <a:effectLst/>
                <a:latin typeface="+mn-lt"/>
                <a:ea typeface="+mn-ea"/>
                <a:cs typeface="+mn-cs"/>
              </a:rPr>
              <a:t>Административнонаказателни разпоредби</a:t>
            </a:r>
            <a:endParaRPr lang="bg-BG" sz="1200" kern="1200" dirty="0" smtClean="0">
              <a:solidFill>
                <a:schemeClr val="tx1"/>
              </a:solidFill>
              <a:effectLst/>
              <a:latin typeface="+mn-lt"/>
              <a:ea typeface="+mn-ea"/>
              <a:cs typeface="+mn-cs"/>
            </a:endParaRPr>
          </a:p>
          <a:p>
            <a:r>
              <a:rPr lang="bg-BG" sz="1200" kern="1200" dirty="0" smtClean="0">
                <a:solidFill>
                  <a:schemeClr val="tx1"/>
                </a:solidFill>
                <a:effectLst/>
                <a:latin typeface="+mn-lt"/>
                <a:ea typeface="+mn-ea"/>
                <a:cs typeface="+mn-cs"/>
              </a:rPr>
              <a:t> </a:t>
            </a:r>
          </a:p>
          <a:p>
            <a:endParaRPr lang="bg-BG" dirty="0"/>
          </a:p>
        </p:txBody>
      </p:sp>
      <p:sp>
        <p:nvSpPr>
          <p:cNvPr id="4" name="Slide Number Placeholder 3"/>
          <p:cNvSpPr>
            <a:spLocks noGrp="1"/>
          </p:cNvSpPr>
          <p:nvPr>
            <p:ph type="sldNum" sz="quarter" idx="10"/>
          </p:nvPr>
        </p:nvSpPr>
        <p:spPr/>
        <p:txBody>
          <a:bodyPr/>
          <a:lstStyle/>
          <a:p>
            <a:fld id="{305E2A46-D4FD-4341-AE6F-158613A4D9BE}" type="slidenum">
              <a:rPr lang="bg-BG" smtClean="0"/>
              <a:t>5</a:t>
            </a:fld>
            <a:endParaRPr lang="bg-BG"/>
          </a:p>
        </p:txBody>
      </p:sp>
    </p:spTree>
    <p:extLst>
      <p:ext uri="{BB962C8B-B14F-4D97-AF65-F5344CB8AC3E}">
        <p14:creationId xmlns:p14="http://schemas.microsoft.com/office/powerpoint/2010/main" val="516168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b="1" dirty="0" smtClean="0"/>
              <a:t>Корупция</a:t>
            </a:r>
            <a:r>
              <a:rPr lang="bg-BG" dirty="0" smtClean="0"/>
              <a:t> </a:t>
            </a:r>
            <a:r>
              <a:rPr lang="en-US" dirty="0" smtClean="0"/>
              <a:t>e</a:t>
            </a:r>
            <a:r>
              <a:rPr lang="bg-BG" dirty="0" smtClean="0"/>
              <a:t> понятие, което е определено в </a:t>
            </a:r>
            <a:r>
              <a:rPr lang="bg-BG" b="1" dirty="0" smtClean="0"/>
              <a:t>чл. 3, ал.1 от ЗПКОНПИ</a:t>
            </a:r>
          </a:p>
          <a:p>
            <a:pPr marL="0" marR="0" lvl="0" indent="0" algn="l" defTabSz="914400" rtl="0" eaLnBrk="1" fontAlgn="auto" latinLnBrk="0" hangingPunct="1">
              <a:lnSpc>
                <a:spcPct val="100000"/>
              </a:lnSpc>
              <a:spcBef>
                <a:spcPts val="0"/>
              </a:spcBef>
              <a:spcAft>
                <a:spcPts val="0"/>
              </a:spcAft>
              <a:buClrTx/>
              <a:buSzTx/>
              <a:buFontTx/>
              <a:buNone/>
              <a:tabLst/>
              <a:defRPr/>
            </a:pPr>
            <a:r>
              <a:rPr lang="bg-BG" sz="1200" b="1" kern="1200" dirty="0" smtClean="0">
                <a:solidFill>
                  <a:schemeClr val="tx1"/>
                </a:solidFill>
                <a:effectLst/>
                <a:latin typeface="+mn-lt"/>
                <a:ea typeface="+mn-ea"/>
                <a:cs typeface="+mn-cs"/>
              </a:rPr>
              <a:t>Случаите на корупция обикновено включват няколко ключови елемента. При тях длъжностното лице действа в нарушение на нормите на публичната длъжност, която заема и то по начин, който нарушава интересите на гражданите и законите. Той прави това съзнателно, като използва положението си за своя лична и частна облага. Служебното лице облагодетелства по този начин трети лица, които от своя страна му дават определено възнаграждение, за да си осигурят достъп до някакви блага или услуги, които иначе са недостъпни за тях.</a:t>
            </a:r>
          </a:p>
          <a:p>
            <a:endParaRPr lang="bg-BG" dirty="0"/>
          </a:p>
        </p:txBody>
      </p:sp>
      <p:sp>
        <p:nvSpPr>
          <p:cNvPr id="4" name="Slide Number Placeholder 3"/>
          <p:cNvSpPr>
            <a:spLocks noGrp="1"/>
          </p:cNvSpPr>
          <p:nvPr>
            <p:ph type="sldNum" sz="quarter" idx="10"/>
          </p:nvPr>
        </p:nvSpPr>
        <p:spPr/>
        <p:txBody>
          <a:bodyPr/>
          <a:lstStyle/>
          <a:p>
            <a:fld id="{305E2A46-D4FD-4341-AE6F-158613A4D9BE}" type="slidenum">
              <a:rPr lang="bg-BG" smtClean="0"/>
              <a:t>6</a:t>
            </a:fld>
            <a:endParaRPr lang="bg-BG"/>
          </a:p>
        </p:txBody>
      </p:sp>
    </p:spTree>
    <p:extLst>
      <p:ext uri="{BB962C8B-B14F-4D97-AF65-F5344CB8AC3E}">
        <p14:creationId xmlns:p14="http://schemas.microsoft.com/office/powerpoint/2010/main" val="23525103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sz="1200" kern="1200" dirty="0" smtClean="0">
                <a:solidFill>
                  <a:schemeClr val="tx1"/>
                </a:solidFill>
                <a:effectLst/>
                <a:latin typeface="+mn-lt"/>
                <a:ea typeface="+mn-ea"/>
                <a:cs typeface="+mn-cs"/>
              </a:rPr>
              <a:t> </a:t>
            </a:r>
          </a:p>
          <a:p>
            <a:endParaRPr lang="bg-BG" dirty="0"/>
          </a:p>
        </p:txBody>
      </p:sp>
      <p:sp>
        <p:nvSpPr>
          <p:cNvPr id="4" name="Slide Number Placeholder 3"/>
          <p:cNvSpPr>
            <a:spLocks noGrp="1"/>
          </p:cNvSpPr>
          <p:nvPr>
            <p:ph type="sldNum" sz="quarter" idx="10"/>
          </p:nvPr>
        </p:nvSpPr>
        <p:spPr/>
        <p:txBody>
          <a:bodyPr/>
          <a:lstStyle/>
          <a:p>
            <a:fld id="{305E2A46-D4FD-4341-AE6F-158613A4D9BE}" type="slidenum">
              <a:rPr lang="bg-BG" smtClean="0"/>
              <a:t>7</a:t>
            </a:fld>
            <a:endParaRPr lang="bg-BG"/>
          </a:p>
        </p:txBody>
      </p:sp>
    </p:spTree>
    <p:extLst>
      <p:ext uri="{BB962C8B-B14F-4D97-AF65-F5344CB8AC3E}">
        <p14:creationId xmlns:p14="http://schemas.microsoft.com/office/powerpoint/2010/main" val="3909084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sz="1200" kern="1200" dirty="0" smtClean="0">
                <a:solidFill>
                  <a:schemeClr val="tx1"/>
                </a:solidFill>
                <a:effectLst/>
                <a:latin typeface="+mn-lt"/>
                <a:ea typeface="+mn-ea"/>
                <a:cs typeface="+mn-cs"/>
              </a:rPr>
              <a:t>Например даден служител взема честно и законосъобразно решение по проблем, имащ отношение към личните му интереси, и в този случай не става въпрос за корупция, но може да е налице съмнение за конфликт на интереси. В други случаи служител може да вземе подкуп (корупция) за решение, което той взема без да е задължително да има конфликт на интереси относно неговите действия. От друга страна, истина е, че в повечето случаи на корупция тя се появата тогава, когато действията на служителя са били предварително повлияни от личен интерес. Това е причината превенцията на конфликта на интереси да се счита като част от по-мащабна политика, свързана с превенцията и борбата с корупцията.</a:t>
            </a:r>
          </a:p>
          <a:p>
            <a:endParaRPr lang="bg-BG" dirty="0"/>
          </a:p>
        </p:txBody>
      </p:sp>
      <p:sp>
        <p:nvSpPr>
          <p:cNvPr id="4" name="Slide Number Placeholder 3"/>
          <p:cNvSpPr>
            <a:spLocks noGrp="1"/>
          </p:cNvSpPr>
          <p:nvPr>
            <p:ph type="sldNum" sz="quarter" idx="10"/>
          </p:nvPr>
        </p:nvSpPr>
        <p:spPr/>
        <p:txBody>
          <a:bodyPr/>
          <a:lstStyle/>
          <a:p>
            <a:fld id="{305E2A46-D4FD-4341-AE6F-158613A4D9BE}" type="slidenum">
              <a:rPr lang="bg-BG" smtClean="0"/>
              <a:t>8</a:t>
            </a:fld>
            <a:endParaRPr lang="bg-BG"/>
          </a:p>
        </p:txBody>
      </p:sp>
    </p:spTree>
    <p:extLst>
      <p:ext uri="{BB962C8B-B14F-4D97-AF65-F5344CB8AC3E}">
        <p14:creationId xmlns:p14="http://schemas.microsoft.com/office/powerpoint/2010/main" val="5210515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b="1" dirty="0" smtClean="0">
                <a:solidFill>
                  <a:schemeClr val="bg2">
                    <a:lumMod val="10000"/>
                  </a:schemeClr>
                </a:solidFill>
              </a:rPr>
              <a:t>Съгласно §1, т.7 от ДР на ЗПКОНПИ "Несъвместимост"</a:t>
            </a:r>
            <a:r>
              <a:rPr lang="bg-BG" dirty="0" smtClean="0">
                <a:solidFill>
                  <a:schemeClr val="bg2">
                    <a:lumMod val="10000"/>
                  </a:schemeClr>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bg-BG" dirty="0" smtClean="0">
                <a:solidFill>
                  <a:schemeClr val="bg2">
                    <a:lumMod val="10000"/>
                  </a:schemeClr>
                </a:solidFill>
              </a:rPr>
              <a:t>За кметските наместници хипотези на несъвместимост са определени в </a:t>
            </a:r>
            <a:r>
              <a:rPr lang="bg-BG" b="1" dirty="0" smtClean="0">
                <a:solidFill>
                  <a:schemeClr val="bg2">
                    <a:lumMod val="10000"/>
                  </a:schemeClr>
                </a:solidFill>
              </a:rPr>
              <a:t>чл.41, ал.1 от Закона за местното самоуправление и местната администрация:</a:t>
            </a:r>
            <a:endParaRPr lang="bg-BG" dirty="0" smtClean="0">
              <a:solidFill>
                <a:schemeClr val="bg2">
                  <a:lumMod val="10000"/>
                </a:schemeClr>
              </a:solidFill>
            </a:endParaRPr>
          </a:p>
          <a:p>
            <a:endParaRPr lang="bg-BG" dirty="0"/>
          </a:p>
        </p:txBody>
      </p:sp>
      <p:sp>
        <p:nvSpPr>
          <p:cNvPr id="4" name="Slide Number Placeholder 3"/>
          <p:cNvSpPr>
            <a:spLocks noGrp="1"/>
          </p:cNvSpPr>
          <p:nvPr>
            <p:ph type="sldNum" sz="quarter" idx="10"/>
          </p:nvPr>
        </p:nvSpPr>
        <p:spPr/>
        <p:txBody>
          <a:bodyPr/>
          <a:lstStyle/>
          <a:p>
            <a:fld id="{305E2A46-D4FD-4341-AE6F-158613A4D9BE}" type="slidenum">
              <a:rPr lang="bg-BG" smtClean="0"/>
              <a:t>9</a:t>
            </a:fld>
            <a:endParaRPr lang="bg-BG"/>
          </a:p>
        </p:txBody>
      </p:sp>
    </p:spTree>
    <p:extLst>
      <p:ext uri="{BB962C8B-B14F-4D97-AF65-F5344CB8AC3E}">
        <p14:creationId xmlns:p14="http://schemas.microsoft.com/office/powerpoint/2010/main" val="1017105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dirty="0" smtClean="0"/>
              <a:t>!! Едномесечен срок за предприемане на действия!!</a:t>
            </a:r>
            <a:endParaRPr lang="bg-BG" dirty="0"/>
          </a:p>
        </p:txBody>
      </p:sp>
      <p:sp>
        <p:nvSpPr>
          <p:cNvPr id="4" name="Slide Number Placeholder 3"/>
          <p:cNvSpPr>
            <a:spLocks noGrp="1"/>
          </p:cNvSpPr>
          <p:nvPr>
            <p:ph type="sldNum" sz="quarter" idx="10"/>
          </p:nvPr>
        </p:nvSpPr>
        <p:spPr/>
        <p:txBody>
          <a:bodyPr/>
          <a:lstStyle/>
          <a:p>
            <a:fld id="{305E2A46-D4FD-4341-AE6F-158613A4D9BE}" type="slidenum">
              <a:rPr lang="bg-BG" smtClean="0"/>
              <a:t>11</a:t>
            </a:fld>
            <a:endParaRPr lang="bg-BG"/>
          </a:p>
        </p:txBody>
      </p:sp>
    </p:spTree>
    <p:extLst>
      <p:ext uri="{BB962C8B-B14F-4D97-AF65-F5344CB8AC3E}">
        <p14:creationId xmlns:p14="http://schemas.microsoft.com/office/powerpoint/2010/main" val="118156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b="1" dirty="0" smtClean="0">
                <a:solidFill>
                  <a:schemeClr val="bg2">
                    <a:lumMod val="10000"/>
                  </a:schemeClr>
                </a:solidFill>
              </a:rPr>
              <a:t>§1, т.15 от ДП на ЗПКОНПИ</a:t>
            </a:r>
            <a:r>
              <a:rPr lang="en-US" b="1" dirty="0" smtClean="0">
                <a:solidFill>
                  <a:schemeClr val="bg2">
                    <a:lumMod val="10000"/>
                  </a:schemeClr>
                </a:solidFill>
              </a:rPr>
              <a:t> </a:t>
            </a:r>
            <a:r>
              <a:rPr lang="bg-BG" b="1" dirty="0" smtClean="0">
                <a:solidFill>
                  <a:schemeClr val="bg2">
                    <a:lumMod val="10000"/>
                  </a:schemeClr>
                </a:solidFill>
              </a:rPr>
              <a:t>определя</a:t>
            </a:r>
            <a:r>
              <a:rPr lang="bg-BG" b="1" baseline="0" dirty="0" smtClean="0">
                <a:solidFill>
                  <a:schemeClr val="bg2">
                    <a:lumMod val="10000"/>
                  </a:schemeClr>
                </a:solidFill>
              </a:rPr>
              <a:t> понятието</a:t>
            </a:r>
            <a:r>
              <a:rPr lang="bg-BG" b="1" dirty="0" smtClean="0">
                <a:solidFill>
                  <a:schemeClr val="bg2">
                    <a:lumMod val="10000"/>
                  </a:schemeClr>
                </a:solidFill>
              </a:rPr>
              <a:t> „свързани лица“. </a:t>
            </a:r>
            <a:endParaRPr lang="bg-BG" dirty="0" smtClean="0">
              <a:solidFill>
                <a:schemeClr val="bg2">
                  <a:lumMod val="10000"/>
                </a:schemeClr>
              </a:solidFill>
            </a:endParaRPr>
          </a:p>
          <a:p>
            <a:endParaRPr lang="bg-BG" dirty="0"/>
          </a:p>
        </p:txBody>
      </p:sp>
      <p:sp>
        <p:nvSpPr>
          <p:cNvPr id="4" name="Slide Number Placeholder 3"/>
          <p:cNvSpPr>
            <a:spLocks noGrp="1"/>
          </p:cNvSpPr>
          <p:nvPr>
            <p:ph type="sldNum" sz="quarter" idx="10"/>
          </p:nvPr>
        </p:nvSpPr>
        <p:spPr/>
        <p:txBody>
          <a:bodyPr/>
          <a:lstStyle/>
          <a:p>
            <a:fld id="{305E2A46-D4FD-4341-AE6F-158613A4D9BE}" type="slidenum">
              <a:rPr lang="bg-BG" smtClean="0"/>
              <a:t>12</a:t>
            </a:fld>
            <a:endParaRPr lang="bg-BG"/>
          </a:p>
        </p:txBody>
      </p:sp>
    </p:spTree>
    <p:extLst>
      <p:ext uri="{BB962C8B-B14F-4D97-AF65-F5344CB8AC3E}">
        <p14:creationId xmlns:p14="http://schemas.microsoft.com/office/powerpoint/2010/main" val="21529372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i="0" kern="1200" dirty="0" smtClean="0">
                <a:solidFill>
                  <a:schemeClr val="tx1"/>
                </a:solidFill>
                <a:effectLst/>
                <a:latin typeface="+mn-lt"/>
                <a:ea typeface="+mn-ea"/>
                <a:cs typeface="+mn-cs"/>
              </a:rPr>
              <a:t>Чл. 55</a:t>
            </a:r>
            <a:r>
              <a:rPr lang="ru-RU" sz="1200" b="0" i="0" kern="1200" dirty="0" smtClean="0">
                <a:solidFill>
                  <a:schemeClr val="tx1"/>
                </a:solidFill>
                <a:effectLst/>
                <a:latin typeface="+mn-lt"/>
                <a:ea typeface="+mn-ea"/>
                <a:cs typeface="+mn-cs"/>
              </a:rPr>
              <a:t>. Лице, </a:t>
            </a:r>
            <a:r>
              <a:rPr lang="ru-RU" sz="1200" b="0" i="0" kern="1200" dirty="0" err="1" smtClean="0">
                <a:solidFill>
                  <a:schemeClr val="tx1"/>
                </a:solidFill>
                <a:effectLst/>
                <a:latin typeface="+mn-lt"/>
                <a:ea typeface="+mn-ea"/>
                <a:cs typeface="+mn-cs"/>
              </a:rPr>
              <a:t>заемащо</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висша</a:t>
            </a:r>
            <a:r>
              <a:rPr lang="ru-RU" sz="1200" b="0" i="0" kern="1200" dirty="0" smtClean="0">
                <a:solidFill>
                  <a:schemeClr val="tx1"/>
                </a:solidFill>
                <a:effectLst/>
                <a:latin typeface="+mn-lt"/>
                <a:ea typeface="+mn-ea"/>
                <a:cs typeface="+mn-cs"/>
              </a:rPr>
              <a:t> публична </a:t>
            </a:r>
            <a:r>
              <a:rPr lang="ru-RU" sz="1200" b="0" i="0" kern="1200" dirty="0" err="1" smtClean="0">
                <a:solidFill>
                  <a:schemeClr val="tx1"/>
                </a:solidFill>
                <a:effectLst/>
                <a:latin typeface="+mn-lt"/>
                <a:ea typeface="+mn-ea"/>
                <a:cs typeface="+mn-cs"/>
              </a:rPr>
              <a:t>длъжност</a:t>
            </a:r>
            <a:r>
              <a:rPr lang="ru-RU" sz="1200" b="0" i="0" kern="1200" dirty="0" smtClean="0">
                <a:solidFill>
                  <a:schemeClr val="tx1"/>
                </a:solidFill>
                <a:effectLst/>
                <a:latin typeface="+mn-lt"/>
                <a:ea typeface="+mn-ea"/>
                <a:cs typeface="+mn-cs"/>
              </a:rPr>
              <a:t>, не </a:t>
            </a:r>
            <a:r>
              <a:rPr lang="ru-RU" sz="1200" b="0" i="0" kern="1200" dirty="0" err="1" smtClean="0">
                <a:solidFill>
                  <a:schemeClr val="tx1"/>
                </a:solidFill>
                <a:effectLst/>
                <a:latin typeface="+mn-lt"/>
                <a:ea typeface="+mn-ea"/>
                <a:cs typeface="+mn-cs"/>
              </a:rPr>
              <a:t>може</a:t>
            </a:r>
            <a:r>
              <a:rPr lang="ru-RU" sz="1200" b="0" i="0" kern="1200" dirty="0" smtClean="0">
                <a:solidFill>
                  <a:schemeClr val="tx1"/>
                </a:solidFill>
                <a:effectLst/>
                <a:latin typeface="+mn-lt"/>
                <a:ea typeface="+mn-ea"/>
                <a:cs typeface="+mn-cs"/>
              </a:rPr>
              <a:t> да </a:t>
            </a:r>
            <a:r>
              <a:rPr lang="ru-RU" sz="1200" b="0" i="0" kern="1200" dirty="0" err="1" smtClean="0">
                <a:solidFill>
                  <a:schemeClr val="tx1"/>
                </a:solidFill>
                <a:effectLst/>
                <a:latin typeface="+mn-lt"/>
                <a:ea typeface="+mn-ea"/>
                <a:cs typeface="+mn-cs"/>
              </a:rPr>
              <a:t>представлява</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държавата</a:t>
            </a:r>
            <a:r>
              <a:rPr lang="ru-RU" sz="1200" b="0" i="0" kern="1200" dirty="0" smtClean="0">
                <a:solidFill>
                  <a:schemeClr val="tx1"/>
                </a:solidFill>
                <a:effectLst/>
                <a:latin typeface="+mn-lt"/>
                <a:ea typeface="+mn-ea"/>
                <a:cs typeface="+mn-cs"/>
              </a:rPr>
              <a:t> или </a:t>
            </a:r>
            <a:r>
              <a:rPr lang="ru-RU" sz="1200" b="0" i="0" kern="1200" dirty="0" err="1" smtClean="0">
                <a:solidFill>
                  <a:schemeClr val="tx1"/>
                </a:solidFill>
                <a:effectLst/>
                <a:latin typeface="+mn-lt"/>
                <a:ea typeface="+mn-ea"/>
                <a:cs typeface="+mn-cs"/>
              </a:rPr>
              <a:t>общината</a:t>
            </a:r>
            <a:r>
              <a:rPr lang="ru-RU" sz="1200" b="0" i="0" kern="1200" dirty="0" smtClean="0">
                <a:solidFill>
                  <a:schemeClr val="tx1"/>
                </a:solidFill>
                <a:effectLst/>
                <a:latin typeface="+mn-lt"/>
                <a:ea typeface="+mn-ea"/>
                <a:cs typeface="+mn-cs"/>
              </a:rPr>
              <a:t> в </a:t>
            </a:r>
            <a:r>
              <a:rPr lang="ru-RU" sz="1200" b="0" i="0" kern="1200" dirty="0" err="1" smtClean="0">
                <a:solidFill>
                  <a:schemeClr val="tx1"/>
                </a:solidFill>
                <a:effectLst/>
                <a:latin typeface="+mn-lt"/>
                <a:ea typeface="+mn-ea"/>
                <a:cs typeface="+mn-cs"/>
              </a:rPr>
              <a:t>случаите</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когато</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има</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частен</a:t>
            </a:r>
            <a:r>
              <a:rPr lang="ru-RU" sz="1200" b="0" i="0" kern="1200" dirty="0" smtClean="0">
                <a:solidFill>
                  <a:schemeClr val="tx1"/>
                </a:solidFill>
                <a:effectLst/>
                <a:latin typeface="+mn-lt"/>
                <a:ea typeface="+mn-ea"/>
                <a:cs typeface="+mn-cs"/>
              </a:rPr>
              <a:t> интерес от </a:t>
            </a:r>
            <a:r>
              <a:rPr lang="ru-RU" sz="1200" b="0" i="0" kern="1200" dirty="0" err="1" smtClean="0">
                <a:solidFill>
                  <a:schemeClr val="tx1"/>
                </a:solidFill>
                <a:effectLst/>
                <a:latin typeface="+mn-lt"/>
                <a:ea typeface="+mn-ea"/>
                <a:cs typeface="+mn-cs"/>
              </a:rPr>
              <a:t>вземането</a:t>
            </a:r>
            <a:r>
              <a:rPr lang="ru-RU" sz="1200" b="0" i="0" kern="1200" dirty="0" smtClean="0">
                <a:solidFill>
                  <a:schemeClr val="tx1"/>
                </a:solidFill>
                <a:effectLst/>
                <a:latin typeface="+mn-lt"/>
                <a:ea typeface="+mn-ea"/>
                <a:cs typeface="+mn-cs"/>
              </a:rPr>
              <a:t> на дадено решение.</a:t>
            </a:r>
          </a:p>
          <a:p>
            <a:r>
              <a:rPr lang="ru-RU" sz="1200" b="1" i="0" kern="1200" dirty="0" smtClean="0">
                <a:solidFill>
                  <a:schemeClr val="tx1"/>
                </a:solidFill>
                <a:effectLst/>
                <a:latin typeface="+mn-lt"/>
                <a:ea typeface="+mn-ea"/>
                <a:cs typeface="+mn-cs"/>
              </a:rPr>
              <a:t>Чл. 56</a:t>
            </a:r>
            <a:r>
              <a:rPr lang="ru-RU" sz="1200" b="0" i="0" kern="1200" dirty="0" smtClean="0">
                <a:solidFill>
                  <a:schemeClr val="tx1"/>
                </a:solidFill>
                <a:effectLst/>
                <a:latin typeface="+mn-lt"/>
                <a:ea typeface="+mn-ea"/>
                <a:cs typeface="+mn-cs"/>
              </a:rPr>
              <a:t>. Лице, </a:t>
            </a:r>
            <a:r>
              <a:rPr lang="ru-RU" sz="1200" b="0" i="0" kern="1200" dirty="0" err="1" smtClean="0">
                <a:solidFill>
                  <a:schemeClr val="tx1"/>
                </a:solidFill>
                <a:effectLst/>
                <a:latin typeface="+mn-lt"/>
                <a:ea typeface="+mn-ea"/>
                <a:cs typeface="+mn-cs"/>
              </a:rPr>
              <a:t>заемащо</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висша</a:t>
            </a:r>
            <a:r>
              <a:rPr lang="ru-RU" sz="1200" b="0" i="0" kern="1200" dirty="0" smtClean="0">
                <a:solidFill>
                  <a:schemeClr val="tx1"/>
                </a:solidFill>
                <a:effectLst/>
                <a:latin typeface="+mn-lt"/>
                <a:ea typeface="+mn-ea"/>
                <a:cs typeface="+mn-cs"/>
              </a:rPr>
              <a:t> публична </a:t>
            </a:r>
            <a:r>
              <a:rPr lang="ru-RU" sz="1200" b="0" i="0" kern="1200" dirty="0" err="1" smtClean="0">
                <a:solidFill>
                  <a:schemeClr val="tx1"/>
                </a:solidFill>
                <a:effectLst/>
                <a:latin typeface="+mn-lt"/>
                <a:ea typeface="+mn-ea"/>
                <a:cs typeface="+mn-cs"/>
              </a:rPr>
              <a:t>длъжност</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няма</a:t>
            </a:r>
            <a:r>
              <a:rPr lang="ru-RU" sz="1200" b="0" i="0" kern="1200" dirty="0" smtClean="0">
                <a:solidFill>
                  <a:schemeClr val="tx1"/>
                </a:solidFill>
                <a:effectLst/>
                <a:latin typeface="+mn-lt"/>
                <a:ea typeface="+mn-ea"/>
                <a:cs typeface="+mn-cs"/>
              </a:rPr>
              <a:t> право при </a:t>
            </a:r>
            <a:r>
              <a:rPr lang="ru-RU" sz="1200" b="0" i="0" kern="1200" dirty="0" err="1" smtClean="0">
                <a:solidFill>
                  <a:schemeClr val="tx1"/>
                </a:solidFill>
                <a:effectLst/>
                <a:latin typeface="+mn-lt"/>
                <a:ea typeface="+mn-ea"/>
                <a:cs typeface="+mn-cs"/>
              </a:rPr>
              <a:t>изпълнение</a:t>
            </a:r>
            <a:r>
              <a:rPr lang="ru-RU" sz="1200" b="0" i="0" kern="1200" dirty="0" smtClean="0">
                <a:solidFill>
                  <a:schemeClr val="tx1"/>
                </a:solidFill>
                <a:effectLst/>
                <a:latin typeface="+mn-lt"/>
                <a:ea typeface="+mn-ea"/>
                <a:cs typeface="+mn-cs"/>
              </a:rPr>
              <a:t> на </a:t>
            </a:r>
            <a:r>
              <a:rPr lang="ru-RU" sz="1200" b="0" i="0" kern="1200" dirty="0" err="1" smtClean="0">
                <a:solidFill>
                  <a:schemeClr val="tx1"/>
                </a:solidFill>
                <a:effectLst/>
                <a:latin typeface="+mn-lt"/>
                <a:ea typeface="+mn-ea"/>
                <a:cs typeface="+mn-cs"/>
              </a:rPr>
              <a:t>задълженията</a:t>
            </a:r>
            <a:r>
              <a:rPr lang="ru-RU" sz="1200" b="0" i="0" kern="1200" dirty="0" smtClean="0">
                <a:solidFill>
                  <a:schemeClr val="tx1"/>
                </a:solidFill>
                <a:effectLst/>
                <a:latin typeface="+mn-lt"/>
                <a:ea typeface="+mn-ea"/>
                <a:cs typeface="+mn-cs"/>
              </a:rPr>
              <a:t> си да </a:t>
            </a:r>
            <a:r>
              <a:rPr lang="ru-RU" sz="1200" b="0" i="0" kern="1200" dirty="0" err="1" smtClean="0">
                <a:solidFill>
                  <a:schemeClr val="tx1"/>
                </a:solidFill>
                <a:effectLst/>
                <a:latin typeface="+mn-lt"/>
                <a:ea typeface="+mn-ea"/>
                <a:cs typeface="+mn-cs"/>
              </a:rPr>
              <a:t>гласува</a:t>
            </a:r>
            <a:r>
              <a:rPr lang="ru-RU" sz="1200" b="0" i="0" kern="1200" dirty="0" smtClean="0">
                <a:solidFill>
                  <a:schemeClr val="tx1"/>
                </a:solidFill>
                <a:effectLst/>
                <a:latin typeface="+mn-lt"/>
                <a:ea typeface="+mn-ea"/>
                <a:cs typeface="+mn-cs"/>
              </a:rPr>
              <a:t> в </a:t>
            </a:r>
            <a:r>
              <a:rPr lang="ru-RU" sz="1200" b="0" i="0" kern="1200" dirty="0" err="1" smtClean="0">
                <a:solidFill>
                  <a:schemeClr val="tx1"/>
                </a:solidFill>
                <a:effectLst/>
                <a:latin typeface="+mn-lt"/>
                <a:ea typeface="+mn-ea"/>
                <a:cs typeface="+mn-cs"/>
              </a:rPr>
              <a:t>частен</a:t>
            </a:r>
            <a:r>
              <a:rPr lang="ru-RU" sz="1200" b="0" i="0" kern="1200" dirty="0" smtClean="0">
                <a:solidFill>
                  <a:schemeClr val="tx1"/>
                </a:solidFill>
                <a:effectLst/>
                <a:latin typeface="+mn-lt"/>
                <a:ea typeface="+mn-ea"/>
                <a:cs typeface="+mn-cs"/>
              </a:rPr>
              <a:t> интерес.</a:t>
            </a:r>
          </a:p>
          <a:p>
            <a:r>
              <a:rPr lang="ru-RU" sz="1200" b="0" i="1" u="sng" kern="1200" dirty="0" err="1" smtClean="0">
                <a:solidFill>
                  <a:schemeClr val="tx1"/>
                </a:solidFill>
                <a:effectLst/>
                <a:latin typeface="+mn-lt"/>
                <a:ea typeface="+mn-ea"/>
                <a:cs typeface="+mn-cs"/>
              </a:rPr>
              <a:t>Анотирана</a:t>
            </a:r>
            <a:r>
              <a:rPr lang="ru-RU" sz="1200" b="0" i="1" u="sng" kern="1200" dirty="0" smtClean="0">
                <a:solidFill>
                  <a:schemeClr val="tx1"/>
                </a:solidFill>
                <a:effectLst/>
                <a:latin typeface="+mn-lt"/>
                <a:ea typeface="+mn-ea"/>
                <a:cs typeface="+mn-cs"/>
              </a:rPr>
              <a:t> </a:t>
            </a:r>
            <a:r>
              <a:rPr lang="ru-RU" sz="1200" b="0" i="1" u="sng" kern="1200" dirty="0" err="1" smtClean="0">
                <a:solidFill>
                  <a:schemeClr val="tx1"/>
                </a:solidFill>
                <a:effectLst/>
                <a:latin typeface="+mn-lt"/>
                <a:ea typeface="+mn-ea"/>
                <a:cs typeface="+mn-cs"/>
              </a:rPr>
              <a:t>съдебна</a:t>
            </a:r>
            <a:r>
              <a:rPr lang="ru-RU" sz="1200" b="0" i="1" u="sng" kern="1200" dirty="0" smtClean="0">
                <a:solidFill>
                  <a:schemeClr val="tx1"/>
                </a:solidFill>
                <a:effectLst/>
                <a:latin typeface="+mn-lt"/>
                <a:ea typeface="+mn-ea"/>
                <a:cs typeface="+mn-cs"/>
              </a:rPr>
              <a:t> практика (1)</a:t>
            </a:r>
            <a:endParaRPr lang="ru-RU" sz="1200" b="0" i="0" kern="1200" dirty="0" smtClean="0">
              <a:solidFill>
                <a:schemeClr val="tx1"/>
              </a:solidFill>
              <a:effectLst/>
              <a:latin typeface="+mn-lt"/>
              <a:ea typeface="+mn-ea"/>
              <a:cs typeface="+mn-cs"/>
            </a:endParaRPr>
          </a:p>
          <a:p>
            <a:r>
              <a:rPr lang="ru-RU" sz="1200" b="1" i="0" kern="1200" dirty="0" smtClean="0">
                <a:solidFill>
                  <a:schemeClr val="tx1"/>
                </a:solidFill>
                <a:effectLst/>
                <a:latin typeface="+mn-lt"/>
                <a:ea typeface="+mn-ea"/>
                <a:cs typeface="+mn-cs"/>
              </a:rPr>
              <a:t>Чл. 57</a:t>
            </a:r>
            <a:r>
              <a:rPr lang="ru-RU" sz="1200" b="0" i="0" kern="1200" dirty="0" smtClean="0">
                <a:solidFill>
                  <a:schemeClr val="tx1"/>
                </a:solidFill>
                <a:effectLst/>
                <a:latin typeface="+mn-lt"/>
                <a:ea typeface="+mn-ea"/>
                <a:cs typeface="+mn-cs"/>
              </a:rPr>
              <a:t>. Лице, </a:t>
            </a:r>
            <a:r>
              <a:rPr lang="ru-RU" sz="1200" b="0" i="0" kern="1200" dirty="0" err="1" smtClean="0">
                <a:solidFill>
                  <a:schemeClr val="tx1"/>
                </a:solidFill>
                <a:effectLst/>
                <a:latin typeface="+mn-lt"/>
                <a:ea typeface="+mn-ea"/>
                <a:cs typeface="+mn-cs"/>
              </a:rPr>
              <a:t>заемащо</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висша</a:t>
            </a:r>
            <a:r>
              <a:rPr lang="ru-RU" sz="1200" b="0" i="0" kern="1200" dirty="0" smtClean="0">
                <a:solidFill>
                  <a:schemeClr val="tx1"/>
                </a:solidFill>
                <a:effectLst/>
                <a:latin typeface="+mn-lt"/>
                <a:ea typeface="+mn-ea"/>
                <a:cs typeface="+mn-cs"/>
              </a:rPr>
              <a:t> публична </a:t>
            </a:r>
            <a:r>
              <a:rPr lang="ru-RU" sz="1200" b="0" i="0" kern="1200" dirty="0" err="1" smtClean="0">
                <a:solidFill>
                  <a:schemeClr val="tx1"/>
                </a:solidFill>
                <a:effectLst/>
                <a:latin typeface="+mn-lt"/>
                <a:ea typeface="+mn-ea"/>
                <a:cs typeface="+mn-cs"/>
              </a:rPr>
              <a:t>длъжност</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няма</a:t>
            </a:r>
            <a:r>
              <a:rPr lang="ru-RU" sz="1200" b="0" i="0" kern="1200" dirty="0" smtClean="0">
                <a:solidFill>
                  <a:schemeClr val="tx1"/>
                </a:solidFill>
                <a:effectLst/>
                <a:latin typeface="+mn-lt"/>
                <a:ea typeface="+mn-ea"/>
                <a:cs typeface="+mn-cs"/>
              </a:rPr>
              <a:t> право да </a:t>
            </a:r>
            <a:r>
              <a:rPr lang="ru-RU" sz="1200" b="0" i="0" kern="1200" dirty="0" err="1" smtClean="0">
                <a:solidFill>
                  <a:schemeClr val="tx1"/>
                </a:solidFill>
                <a:effectLst/>
                <a:latin typeface="+mn-lt"/>
                <a:ea typeface="+mn-ea"/>
                <a:cs typeface="+mn-cs"/>
              </a:rPr>
              <a:t>използва</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служебното</a:t>
            </a:r>
            <a:r>
              <a:rPr lang="ru-RU" sz="1200" b="0" i="0" kern="1200" dirty="0" smtClean="0">
                <a:solidFill>
                  <a:schemeClr val="tx1"/>
                </a:solidFill>
                <a:effectLst/>
                <a:latin typeface="+mn-lt"/>
                <a:ea typeface="+mn-ea"/>
                <a:cs typeface="+mn-cs"/>
              </a:rPr>
              <a:t> си положение, за да </a:t>
            </a:r>
            <a:r>
              <a:rPr lang="ru-RU" sz="1200" b="0" i="0" kern="1200" dirty="0" err="1" smtClean="0">
                <a:solidFill>
                  <a:schemeClr val="tx1"/>
                </a:solidFill>
                <a:effectLst/>
                <a:latin typeface="+mn-lt"/>
                <a:ea typeface="+mn-ea"/>
                <a:cs typeface="+mn-cs"/>
              </a:rPr>
              <a:t>оказва</a:t>
            </a:r>
            <a:r>
              <a:rPr lang="ru-RU" sz="1200" b="0" i="0" kern="1200" dirty="0" smtClean="0">
                <a:solidFill>
                  <a:schemeClr val="tx1"/>
                </a:solidFill>
                <a:effectLst/>
                <a:latin typeface="+mn-lt"/>
                <a:ea typeface="+mn-ea"/>
                <a:cs typeface="+mn-cs"/>
              </a:rPr>
              <a:t> влияние в </a:t>
            </a:r>
            <a:r>
              <a:rPr lang="ru-RU" sz="1200" b="0" i="0" kern="1200" dirty="0" err="1" smtClean="0">
                <a:solidFill>
                  <a:schemeClr val="tx1"/>
                </a:solidFill>
                <a:effectLst/>
                <a:latin typeface="+mn-lt"/>
                <a:ea typeface="+mn-ea"/>
                <a:cs typeface="+mn-cs"/>
              </a:rPr>
              <a:t>частен</a:t>
            </a:r>
            <a:r>
              <a:rPr lang="ru-RU" sz="1200" b="0" i="0" kern="1200" dirty="0" smtClean="0">
                <a:solidFill>
                  <a:schemeClr val="tx1"/>
                </a:solidFill>
                <a:effectLst/>
                <a:latin typeface="+mn-lt"/>
                <a:ea typeface="+mn-ea"/>
                <a:cs typeface="+mn-cs"/>
              </a:rPr>
              <a:t> интерес </a:t>
            </a:r>
            <a:r>
              <a:rPr lang="ru-RU" sz="1200" b="0" i="0" kern="1200" dirty="0" err="1" smtClean="0">
                <a:solidFill>
                  <a:schemeClr val="tx1"/>
                </a:solidFill>
                <a:effectLst/>
                <a:latin typeface="+mn-lt"/>
                <a:ea typeface="+mn-ea"/>
                <a:cs typeface="+mn-cs"/>
              </a:rPr>
              <a:t>върху</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други</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органи</a:t>
            </a:r>
            <a:r>
              <a:rPr lang="ru-RU" sz="1200" b="0" i="0" kern="1200" dirty="0" smtClean="0">
                <a:solidFill>
                  <a:schemeClr val="tx1"/>
                </a:solidFill>
                <a:effectLst/>
                <a:latin typeface="+mn-lt"/>
                <a:ea typeface="+mn-ea"/>
                <a:cs typeface="+mn-cs"/>
              </a:rPr>
              <a:t> или лица при </a:t>
            </a:r>
            <a:r>
              <a:rPr lang="ru-RU" sz="1200" b="0" i="0" kern="1200" dirty="0" err="1" smtClean="0">
                <a:solidFill>
                  <a:schemeClr val="tx1"/>
                </a:solidFill>
                <a:effectLst/>
                <a:latin typeface="+mn-lt"/>
                <a:ea typeface="+mn-ea"/>
                <a:cs typeface="+mn-cs"/>
              </a:rPr>
              <a:t>подготовката</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приемането</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издаването</a:t>
            </a:r>
            <a:r>
              <a:rPr lang="ru-RU" sz="1200" b="0" i="0" kern="1200" dirty="0" smtClean="0">
                <a:solidFill>
                  <a:schemeClr val="tx1"/>
                </a:solidFill>
                <a:effectLst/>
                <a:latin typeface="+mn-lt"/>
                <a:ea typeface="+mn-ea"/>
                <a:cs typeface="+mn-cs"/>
              </a:rPr>
              <a:t> или </a:t>
            </a:r>
            <a:r>
              <a:rPr lang="ru-RU" sz="1200" b="0" i="0" kern="1200" dirty="0" err="1" smtClean="0">
                <a:solidFill>
                  <a:schemeClr val="tx1"/>
                </a:solidFill>
                <a:effectLst/>
                <a:latin typeface="+mn-lt"/>
                <a:ea typeface="+mn-ea"/>
                <a:cs typeface="+mn-cs"/>
              </a:rPr>
              <a:t>постановяването</a:t>
            </a:r>
            <a:r>
              <a:rPr lang="ru-RU" sz="1200" b="0" i="0" kern="1200" dirty="0" smtClean="0">
                <a:solidFill>
                  <a:schemeClr val="tx1"/>
                </a:solidFill>
                <a:effectLst/>
                <a:latin typeface="+mn-lt"/>
                <a:ea typeface="+mn-ea"/>
                <a:cs typeface="+mn-cs"/>
              </a:rPr>
              <a:t> на </a:t>
            </a:r>
            <a:r>
              <a:rPr lang="ru-RU" sz="1200" b="0" i="0" kern="1200" dirty="0" err="1" smtClean="0">
                <a:solidFill>
                  <a:schemeClr val="tx1"/>
                </a:solidFill>
                <a:effectLst/>
                <a:latin typeface="+mn-lt"/>
                <a:ea typeface="+mn-ea"/>
                <a:cs typeface="+mn-cs"/>
              </a:rPr>
              <a:t>актове</a:t>
            </a:r>
            <a:r>
              <a:rPr lang="ru-RU" sz="1200" b="0" i="0" kern="1200" dirty="0" smtClean="0">
                <a:solidFill>
                  <a:schemeClr val="tx1"/>
                </a:solidFill>
                <a:effectLst/>
                <a:latin typeface="+mn-lt"/>
                <a:ea typeface="+mn-ea"/>
                <a:cs typeface="+mn-cs"/>
              </a:rPr>
              <a:t> или при </a:t>
            </a:r>
            <a:r>
              <a:rPr lang="ru-RU" sz="1200" b="0" i="0" kern="1200" dirty="0" err="1" smtClean="0">
                <a:solidFill>
                  <a:schemeClr val="tx1"/>
                </a:solidFill>
                <a:effectLst/>
                <a:latin typeface="+mn-lt"/>
                <a:ea typeface="+mn-ea"/>
                <a:cs typeface="+mn-cs"/>
              </a:rPr>
              <a:t>изпълнението</a:t>
            </a:r>
            <a:r>
              <a:rPr lang="ru-RU" sz="1200" b="0" i="0" kern="1200" dirty="0" smtClean="0">
                <a:solidFill>
                  <a:schemeClr val="tx1"/>
                </a:solidFill>
                <a:effectLst/>
                <a:latin typeface="+mn-lt"/>
                <a:ea typeface="+mn-ea"/>
                <a:cs typeface="+mn-cs"/>
              </a:rPr>
              <a:t> на </a:t>
            </a:r>
            <a:r>
              <a:rPr lang="ru-RU" sz="1200" b="0" i="0" kern="1200" dirty="0" err="1" smtClean="0">
                <a:solidFill>
                  <a:schemeClr val="tx1"/>
                </a:solidFill>
                <a:effectLst/>
                <a:latin typeface="+mn-lt"/>
                <a:ea typeface="+mn-ea"/>
                <a:cs typeface="+mn-cs"/>
              </a:rPr>
              <a:t>контролни</a:t>
            </a:r>
            <a:r>
              <a:rPr lang="ru-RU" sz="1200" b="0" i="0" kern="1200" dirty="0" smtClean="0">
                <a:solidFill>
                  <a:schemeClr val="tx1"/>
                </a:solidFill>
                <a:effectLst/>
                <a:latin typeface="+mn-lt"/>
                <a:ea typeface="+mn-ea"/>
                <a:cs typeface="+mn-cs"/>
              </a:rPr>
              <a:t> или </a:t>
            </a:r>
            <a:r>
              <a:rPr lang="ru-RU" sz="1200" b="0" i="0" kern="1200" dirty="0" err="1" smtClean="0">
                <a:solidFill>
                  <a:schemeClr val="tx1"/>
                </a:solidFill>
                <a:effectLst/>
                <a:latin typeface="+mn-lt"/>
                <a:ea typeface="+mn-ea"/>
                <a:cs typeface="+mn-cs"/>
              </a:rPr>
              <a:t>разследващи</a:t>
            </a:r>
            <a:r>
              <a:rPr lang="ru-RU" sz="1200" b="0" i="0" kern="1200" dirty="0" smtClean="0">
                <a:solidFill>
                  <a:schemeClr val="tx1"/>
                </a:solidFill>
                <a:effectLst/>
                <a:latin typeface="+mn-lt"/>
                <a:ea typeface="+mn-ea"/>
                <a:cs typeface="+mn-cs"/>
              </a:rPr>
              <a:t> функции.</a:t>
            </a:r>
          </a:p>
          <a:p>
            <a:r>
              <a:rPr lang="ru-RU" sz="1200" b="1" i="0" kern="1200" dirty="0" smtClean="0">
                <a:solidFill>
                  <a:schemeClr val="tx1"/>
                </a:solidFill>
                <a:effectLst/>
                <a:latin typeface="+mn-lt"/>
                <a:ea typeface="+mn-ea"/>
                <a:cs typeface="+mn-cs"/>
              </a:rPr>
              <a:t>Чл. 58</a:t>
            </a:r>
            <a:r>
              <a:rPr lang="ru-RU" sz="1200" b="0" i="0" kern="1200" dirty="0" smtClean="0">
                <a:solidFill>
                  <a:schemeClr val="tx1"/>
                </a:solidFill>
                <a:effectLst/>
                <a:latin typeface="+mn-lt"/>
                <a:ea typeface="+mn-ea"/>
                <a:cs typeface="+mn-cs"/>
              </a:rPr>
              <a:t>. Лице, </a:t>
            </a:r>
            <a:r>
              <a:rPr lang="ru-RU" sz="1200" b="0" i="0" kern="1200" dirty="0" err="1" smtClean="0">
                <a:solidFill>
                  <a:schemeClr val="tx1"/>
                </a:solidFill>
                <a:effectLst/>
                <a:latin typeface="+mn-lt"/>
                <a:ea typeface="+mn-ea"/>
                <a:cs typeface="+mn-cs"/>
              </a:rPr>
              <a:t>заемащо</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висша</a:t>
            </a:r>
            <a:r>
              <a:rPr lang="ru-RU" sz="1200" b="0" i="0" kern="1200" dirty="0" smtClean="0">
                <a:solidFill>
                  <a:schemeClr val="tx1"/>
                </a:solidFill>
                <a:effectLst/>
                <a:latin typeface="+mn-lt"/>
                <a:ea typeface="+mn-ea"/>
                <a:cs typeface="+mn-cs"/>
              </a:rPr>
              <a:t> публична </a:t>
            </a:r>
            <a:r>
              <a:rPr lang="ru-RU" sz="1200" b="0" i="0" kern="1200" dirty="0" err="1" smtClean="0">
                <a:solidFill>
                  <a:schemeClr val="tx1"/>
                </a:solidFill>
                <a:effectLst/>
                <a:latin typeface="+mn-lt"/>
                <a:ea typeface="+mn-ea"/>
                <a:cs typeface="+mn-cs"/>
              </a:rPr>
              <a:t>длъжност</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няма</a:t>
            </a:r>
            <a:r>
              <a:rPr lang="ru-RU" sz="1200" b="0" i="0" kern="1200" dirty="0" smtClean="0">
                <a:solidFill>
                  <a:schemeClr val="tx1"/>
                </a:solidFill>
                <a:effectLst/>
                <a:latin typeface="+mn-lt"/>
                <a:ea typeface="+mn-ea"/>
                <a:cs typeface="+mn-cs"/>
              </a:rPr>
              <a:t> право да </a:t>
            </a:r>
            <a:r>
              <a:rPr lang="ru-RU" sz="1200" b="0" i="0" kern="1200" dirty="0" err="1" smtClean="0">
                <a:solidFill>
                  <a:schemeClr val="tx1"/>
                </a:solidFill>
                <a:effectLst/>
                <a:latin typeface="+mn-lt"/>
                <a:ea typeface="+mn-ea"/>
                <a:cs typeface="+mn-cs"/>
              </a:rPr>
              <a:t>участва</a:t>
            </a:r>
            <a:r>
              <a:rPr lang="ru-RU" sz="1200" b="0" i="0" kern="1200" dirty="0" smtClean="0">
                <a:solidFill>
                  <a:schemeClr val="tx1"/>
                </a:solidFill>
                <a:effectLst/>
                <a:latin typeface="+mn-lt"/>
                <a:ea typeface="+mn-ea"/>
                <a:cs typeface="+mn-cs"/>
              </a:rPr>
              <a:t> в </a:t>
            </a:r>
            <a:r>
              <a:rPr lang="ru-RU" sz="1200" b="0" i="0" kern="1200" dirty="0" err="1" smtClean="0">
                <a:solidFill>
                  <a:schemeClr val="tx1"/>
                </a:solidFill>
                <a:effectLst/>
                <a:latin typeface="+mn-lt"/>
                <a:ea typeface="+mn-ea"/>
                <a:cs typeface="+mn-cs"/>
              </a:rPr>
              <a:t>подготовката</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обсъждането</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приемането</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издаването</a:t>
            </a:r>
            <a:r>
              <a:rPr lang="ru-RU" sz="1200" b="0" i="0" kern="1200" dirty="0" smtClean="0">
                <a:solidFill>
                  <a:schemeClr val="tx1"/>
                </a:solidFill>
                <a:effectLst/>
                <a:latin typeface="+mn-lt"/>
                <a:ea typeface="+mn-ea"/>
                <a:cs typeface="+mn-cs"/>
              </a:rPr>
              <a:t> или </a:t>
            </a:r>
            <a:r>
              <a:rPr lang="ru-RU" sz="1200" b="0" i="0" kern="1200" dirty="0" err="1" smtClean="0">
                <a:solidFill>
                  <a:schemeClr val="tx1"/>
                </a:solidFill>
                <a:effectLst/>
                <a:latin typeface="+mn-lt"/>
                <a:ea typeface="+mn-ea"/>
                <a:cs typeface="+mn-cs"/>
              </a:rPr>
              <a:t>постановяването</a:t>
            </a:r>
            <a:r>
              <a:rPr lang="ru-RU" sz="1200" b="0" i="0" kern="1200" dirty="0" smtClean="0">
                <a:solidFill>
                  <a:schemeClr val="tx1"/>
                </a:solidFill>
                <a:effectLst/>
                <a:latin typeface="+mn-lt"/>
                <a:ea typeface="+mn-ea"/>
                <a:cs typeface="+mn-cs"/>
              </a:rPr>
              <a:t> на </a:t>
            </a:r>
            <a:r>
              <a:rPr lang="ru-RU" sz="1200" b="0" i="0" kern="1200" dirty="0" err="1" smtClean="0">
                <a:solidFill>
                  <a:schemeClr val="tx1"/>
                </a:solidFill>
                <a:effectLst/>
                <a:latin typeface="+mn-lt"/>
                <a:ea typeface="+mn-ea"/>
                <a:cs typeface="+mn-cs"/>
              </a:rPr>
              <a:t>актове</a:t>
            </a:r>
            <a:r>
              <a:rPr lang="ru-RU" sz="1200" b="0" i="0" kern="1200" dirty="0" smtClean="0">
                <a:solidFill>
                  <a:schemeClr val="tx1"/>
                </a:solidFill>
                <a:effectLst/>
                <a:latin typeface="+mn-lt"/>
                <a:ea typeface="+mn-ea"/>
                <a:cs typeface="+mn-cs"/>
              </a:rPr>
              <a:t>, да </a:t>
            </a:r>
            <a:r>
              <a:rPr lang="ru-RU" sz="1200" b="0" i="0" kern="1200" dirty="0" err="1" smtClean="0">
                <a:solidFill>
                  <a:schemeClr val="tx1"/>
                </a:solidFill>
                <a:effectLst/>
                <a:latin typeface="+mn-lt"/>
                <a:ea typeface="+mn-ea"/>
                <a:cs typeface="+mn-cs"/>
              </a:rPr>
              <a:t>изпълнява</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контролни</a:t>
            </a:r>
            <a:r>
              <a:rPr lang="ru-RU" sz="1200" b="0" i="0" kern="1200" dirty="0" smtClean="0">
                <a:solidFill>
                  <a:schemeClr val="tx1"/>
                </a:solidFill>
                <a:effectLst/>
                <a:latin typeface="+mn-lt"/>
                <a:ea typeface="+mn-ea"/>
                <a:cs typeface="+mn-cs"/>
              </a:rPr>
              <a:t> или </a:t>
            </a:r>
            <a:r>
              <a:rPr lang="ru-RU" sz="1200" b="0" i="0" kern="1200" dirty="0" err="1" smtClean="0">
                <a:solidFill>
                  <a:schemeClr val="tx1"/>
                </a:solidFill>
                <a:effectLst/>
                <a:latin typeface="+mn-lt"/>
                <a:ea typeface="+mn-ea"/>
                <a:cs typeface="+mn-cs"/>
              </a:rPr>
              <a:t>разследващи</a:t>
            </a:r>
            <a:r>
              <a:rPr lang="ru-RU" sz="1200" b="0" i="0" kern="1200" dirty="0" smtClean="0">
                <a:solidFill>
                  <a:schemeClr val="tx1"/>
                </a:solidFill>
                <a:effectLst/>
                <a:latin typeface="+mn-lt"/>
                <a:ea typeface="+mn-ea"/>
                <a:cs typeface="+mn-cs"/>
              </a:rPr>
              <a:t> функции или да </a:t>
            </a:r>
            <a:r>
              <a:rPr lang="ru-RU" sz="1200" b="0" i="0" kern="1200" dirty="0" err="1" smtClean="0">
                <a:solidFill>
                  <a:schemeClr val="tx1"/>
                </a:solidFill>
                <a:effectLst/>
                <a:latin typeface="+mn-lt"/>
                <a:ea typeface="+mn-ea"/>
                <a:cs typeface="+mn-cs"/>
              </a:rPr>
              <a:t>налага</a:t>
            </a:r>
            <a:r>
              <a:rPr lang="ru-RU" sz="1200" b="0" i="0" kern="1200" dirty="0" smtClean="0">
                <a:solidFill>
                  <a:schemeClr val="tx1"/>
                </a:solidFill>
                <a:effectLst/>
                <a:latin typeface="+mn-lt"/>
                <a:ea typeface="+mn-ea"/>
                <a:cs typeface="+mn-cs"/>
              </a:rPr>
              <a:t> санкции в </a:t>
            </a:r>
            <a:r>
              <a:rPr lang="ru-RU" sz="1200" b="0" i="0" kern="1200" dirty="0" err="1" smtClean="0">
                <a:solidFill>
                  <a:schemeClr val="tx1"/>
                </a:solidFill>
                <a:effectLst/>
                <a:latin typeface="+mn-lt"/>
                <a:ea typeface="+mn-ea"/>
                <a:cs typeface="+mn-cs"/>
              </a:rPr>
              <a:t>частен</a:t>
            </a:r>
            <a:r>
              <a:rPr lang="ru-RU" sz="1200" b="0" i="0" kern="1200" dirty="0" smtClean="0">
                <a:solidFill>
                  <a:schemeClr val="tx1"/>
                </a:solidFill>
                <a:effectLst/>
                <a:latin typeface="+mn-lt"/>
                <a:ea typeface="+mn-ea"/>
                <a:cs typeface="+mn-cs"/>
              </a:rPr>
              <a:t> интерес. Такова лице </a:t>
            </a:r>
            <a:r>
              <a:rPr lang="ru-RU" sz="1200" b="0" i="0" kern="1200" dirty="0" err="1" smtClean="0">
                <a:solidFill>
                  <a:schemeClr val="tx1"/>
                </a:solidFill>
                <a:effectLst/>
                <a:latin typeface="+mn-lt"/>
                <a:ea typeface="+mn-ea"/>
                <a:cs typeface="+mn-cs"/>
              </a:rPr>
              <a:t>няма</a:t>
            </a:r>
            <a:r>
              <a:rPr lang="ru-RU" sz="1200" b="0" i="0" kern="1200" dirty="0" smtClean="0">
                <a:solidFill>
                  <a:schemeClr val="tx1"/>
                </a:solidFill>
                <a:effectLst/>
                <a:latin typeface="+mn-lt"/>
                <a:ea typeface="+mn-ea"/>
                <a:cs typeface="+mn-cs"/>
              </a:rPr>
              <a:t> право да </a:t>
            </a:r>
            <a:r>
              <a:rPr lang="ru-RU" sz="1200" b="0" i="0" kern="1200" dirty="0" err="1" smtClean="0">
                <a:solidFill>
                  <a:schemeClr val="tx1"/>
                </a:solidFill>
                <a:effectLst/>
                <a:latin typeface="+mn-lt"/>
                <a:ea typeface="+mn-ea"/>
                <a:cs typeface="+mn-cs"/>
              </a:rPr>
              <a:t>сключва</a:t>
            </a:r>
            <a:r>
              <a:rPr lang="ru-RU" sz="1200" b="0" i="0" kern="1200" dirty="0" smtClean="0">
                <a:solidFill>
                  <a:schemeClr val="tx1"/>
                </a:solidFill>
                <a:effectLst/>
                <a:latin typeface="+mn-lt"/>
                <a:ea typeface="+mn-ea"/>
                <a:cs typeface="+mn-cs"/>
              </a:rPr>
              <a:t> договори или да </a:t>
            </a:r>
            <a:r>
              <a:rPr lang="ru-RU" sz="1200" b="0" i="0" kern="1200" dirty="0" err="1" smtClean="0">
                <a:solidFill>
                  <a:schemeClr val="tx1"/>
                </a:solidFill>
                <a:effectLst/>
                <a:latin typeface="+mn-lt"/>
                <a:ea typeface="+mn-ea"/>
                <a:cs typeface="+mn-cs"/>
              </a:rPr>
              <a:t>извършва</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други</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дейности</a:t>
            </a:r>
            <a:r>
              <a:rPr lang="ru-RU" sz="1200" b="0" i="0" kern="1200" dirty="0" smtClean="0">
                <a:solidFill>
                  <a:schemeClr val="tx1"/>
                </a:solidFill>
                <a:effectLst/>
                <a:latin typeface="+mn-lt"/>
                <a:ea typeface="+mn-ea"/>
                <a:cs typeface="+mn-cs"/>
              </a:rPr>
              <a:t> в </a:t>
            </a:r>
            <a:r>
              <a:rPr lang="ru-RU" sz="1200" b="0" i="0" kern="1200" dirty="0" err="1" smtClean="0">
                <a:solidFill>
                  <a:schemeClr val="tx1"/>
                </a:solidFill>
                <a:effectLst/>
                <a:latin typeface="+mn-lt"/>
                <a:ea typeface="+mn-ea"/>
                <a:cs typeface="+mn-cs"/>
              </a:rPr>
              <a:t>частен</a:t>
            </a:r>
            <a:r>
              <a:rPr lang="ru-RU" sz="1200" b="0" i="0" kern="1200" dirty="0" smtClean="0">
                <a:solidFill>
                  <a:schemeClr val="tx1"/>
                </a:solidFill>
                <a:effectLst/>
                <a:latin typeface="+mn-lt"/>
                <a:ea typeface="+mn-ea"/>
                <a:cs typeface="+mn-cs"/>
              </a:rPr>
              <a:t> интерес при </a:t>
            </a:r>
            <a:r>
              <a:rPr lang="ru-RU" sz="1200" b="0" i="0" kern="1200" dirty="0" err="1" smtClean="0">
                <a:solidFill>
                  <a:schemeClr val="tx1"/>
                </a:solidFill>
                <a:effectLst/>
                <a:latin typeface="+mn-lt"/>
                <a:ea typeface="+mn-ea"/>
                <a:cs typeface="+mn-cs"/>
              </a:rPr>
              <a:t>изпълнение</a:t>
            </a:r>
            <a:r>
              <a:rPr lang="ru-RU" sz="1200" b="0" i="0" kern="1200" dirty="0" smtClean="0">
                <a:solidFill>
                  <a:schemeClr val="tx1"/>
                </a:solidFill>
                <a:effectLst/>
                <a:latin typeface="+mn-lt"/>
                <a:ea typeface="+mn-ea"/>
                <a:cs typeface="+mn-cs"/>
              </a:rPr>
              <a:t> на </a:t>
            </a:r>
            <a:r>
              <a:rPr lang="ru-RU" sz="1200" b="0" i="0" kern="1200" dirty="0" err="1" smtClean="0">
                <a:solidFill>
                  <a:schemeClr val="tx1"/>
                </a:solidFill>
                <a:effectLst/>
                <a:latin typeface="+mn-lt"/>
                <a:ea typeface="+mn-ea"/>
                <a:cs typeface="+mn-cs"/>
              </a:rPr>
              <a:t>правомощията</a:t>
            </a:r>
            <a:r>
              <a:rPr lang="ru-RU" sz="1200" b="0" i="0" kern="1200" dirty="0" smtClean="0">
                <a:solidFill>
                  <a:schemeClr val="tx1"/>
                </a:solidFill>
                <a:effectLst/>
                <a:latin typeface="+mn-lt"/>
                <a:ea typeface="+mn-ea"/>
                <a:cs typeface="+mn-cs"/>
              </a:rPr>
              <a:t> или </a:t>
            </a:r>
            <a:r>
              <a:rPr lang="ru-RU" sz="1200" b="0" i="0" kern="1200" dirty="0" err="1" smtClean="0">
                <a:solidFill>
                  <a:schemeClr val="tx1"/>
                </a:solidFill>
                <a:effectLst/>
                <a:latin typeface="+mn-lt"/>
                <a:ea typeface="+mn-ea"/>
                <a:cs typeface="+mn-cs"/>
              </a:rPr>
              <a:t>задълженията</a:t>
            </a:r>
            <a:r>
              <a:rPr lang="ru-RU" sz="1200" b="0" i="0" kern="1200" dirty="0" smtClean="0">
                <a:solidFill>
                  <a:schemeClr val="tx1"/>
                </a:solidFill>
                <a:effectLst/>
                <a:latin typeface="+mn-lt"/>
                <a:ea typeface="+mn-ea"/>
                <a:cs typeface="+mn-cs"/>
              </a:rPr>
              <a:t> си по служба.</a:t>
            </a:r>
          </a:p>
          <a:p>
            <a:r>
              <a:rPr lang="ru-RU" sz="1200" b="0" i="1" u="sng" kern="1200" dirty="0" err="1" smtClean="0">
                <a:solidFill>
                  <a:schemeClr val="tx1"/>
                </a:solidFill>
                <a:effectLst/>
                <a:latin typeface="+mn-lt"/>
                <a:ea typeface="+mn-ea"/>
                <a:cs typeface="+mn-cs"/>
              </a:rPr>
              <a:t>Анотирана</a:t>
            </a:r>
            <a:r>
              <a:rPr lang="ru-RU" sz="1200" b="0" i="1" u="sng" kern="1200" dirty="0" smtClean="0">
                <a:solidFill>
                  <a:schemeClr val="tx1"/>
                </a:solidFill>
                <a:effectLst/>
                <a:latin typeface="+mn-lt"/>
                <a:ea typeface="+mn-ea"/>
                <a:cs typeface="+mn-cs"/>
              </a:rPr>
              <a:t> </a:t>
            </a:r>
            <a:r>
              <a:rPr lang="ru-RU" sz="1200" b="0" i="1" u="sng" kern="1200" dirty="0" err="1" smtClean="0">
                <a:solidFill>
                  <a:schemeClr val="tx1"/>
                </a:solidFill>
                <a:effectLst/>
                <a:latin typeface="+mn-lt"/>
                <a:ea typeface="+mn-ea"/>
                <a:cs typeface="+mn-cs"/>
              </a:rPr>
              <a:t>съдебна</a:t>
            </a:r>
            <a:r>
              <a:rPr lang="ru-RU" sz="1200" b="0" i="1" u="sng" kern="1200" dirty="0" smtClean="0">
                <a:solidFill>
                  <a:schemeClr val="tx1"/>
                </a:solidFill>
                <a:effectLst/>
                <a:latin typeface="+mn-lt"/>
                <a:ea typeface="+mn-ea"/>
                <a:cs typeface="+mn-cs"/>
              </a:rPr>
              <a:t> практика (5)</a:t>
            </a:r>
            <a:endParaRPr lang="ru-RU" sz="1200" b="0" i="0" kern="1200" dirty="0" smtClean="0">
              <a:solidFill>
                <a:schemeClr val="tx1"/>
              </a:solidFill>
              <a:effectLst/>
              <a:latin typeface="+mn-lt"/>
              <a:ea typeface="+mn-ea"/>
              <a:cs typeface="+mn-cs"/>
            </a:endParaRPr>
          </a:p>
          <a:p>
            <a:r>
              <a:rPr lang="ru-RU" sz="1200" b="1" i="0" kern="1200" dirty="0" smtClean="0">
                <a:solidFill>
                  <a:schemeClr val="tx1"/>
                </a:solidFill>
                <a:effectLst/>
                <a:latin typeface="+mn-lt"/>
                <a:ea typeface="+mn-ea"/>
                <a:cs typeface="+mn-cs"/>
              </a:rPr>
              <a:t>Чл. 59</a:t>
            </a:r>
            <a:r>
              <a:rPr lang="ru-RU" sz="1200" b="0" i="0" kern="1200" dirty="0" smtClean="0">
                <a:solidFill>
                  <a:schemeClr val="tx1"/>
                </a:solidFill>
                <a:effectLst/>
                <a:latin typeface="+mn-lt"/>
                <a:ea typeface="+mn-ea"/>
                <a:cs typeface="+mn-cs"/>
              </a:rPr>
              <a:t>. (1) Лице, </a:t>
            </a:r>
            <a:r>
              <a:rPr lang="ru-RU" sz="1200" b="0" i="0" kern="1200" dirty="0" err="1" smtClean="0">
                <a:solidFill>
                  <a:schemeClr val="tx1"/>
                </a:solidFill>
                <a:effectLst/>
                <a:latin typeface="+mn-lt"/>
                <a:ea typeface="+mn-ea"/>
                <a:cs typeface="+mn-cs"/>
              </a:rPr>
              <a:t>заемащо</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висша</a:t>
            </a:r>
            <a:r>
              <a:rPr lang="ru-RU" sz="1200" b="0" i="0" kern="1200" dirty="0" smtClean="0">
                <a:solidFill>
                  <a:schemeClr val="tx1"/>
                </a:solidFill>
                <a:effectLst/>
                <a:latin typeface="+mn-lt"/>
                <a:ea typeface="+mn-ea"/>
                <a:cs typeface="+mn-cs"/>
              </a:rPr>
              <a:t> публична </a:t>
            </a:r>
            <a:r>
              <a:rPr lang="ru-RU" sz="1200" b="0" i="0" kern="1200" dirty="0" err="1" smtClean="0">
                <a:solidFill>
                  <a:schemeClr val="tx1"/>
                </a:solidFill>
                <a:effectLst/>
                <a:latin typeface="+mn-lt"/>
                <a:ea typeface="+mn-ea"/>
                <a:cs typeface="+mn-cs"/>
              </a:rPr>
              <a:t>длъжност</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няма</a:t>
            </a:r>
            <a:r>
              <a:rPr lang="ru-RU" sz="1200" b="0" i="0" kern="1200" dirty="0" smtClean="0">
                <a:solidFill>
                  <a:schemeClr val="tx1"/>
                </a:solidFill>
                <a:effectLst/>
                <a:latin typeface="+mn-lt"/>
                <a:ea typeface="+mn-ea"/>
                <a:cs typeface="+mn-cs"/>
              </a:rPr>
              <a:t> право да се </a:t>
            </a:r>
            <a:r>
              <a:rPr lang="ru-RU" sz="1200" b="0" i="0" kern="1200" dirty="0" err="1" smtClean="0">
                <a:solidFill>
                  <a:schemeClr val="tx1"/>
                </a:solidFill>
                <a:effectLst/>
                <a:latin typeface="+mn-lt"/>
                <a:ea typeface="+mn-ea"/>
                <a:cs typeface="+mn-cs"/>
              </a:rPr>
              <a:t>разпорежда</a:t>
            </a:r>
            <a:r>
              <a:rPr lang="ru-RU" sz="1200" b="0" i="0" kern="1200" dirty="0" smtClean="0">
                <a:solidFill>
                  <a:schemeClr val="tx1"/>
                </a:solidFill>
                <a:effectLst/>
                <a:latin typeface="+mn-lt"/>
                <a:ea typeface="+mn-ea"/>
                <a:cs typeface="+mn-cs"/>
              </a:rPr>
              <a:t> с </a:t>
            </a:r>
            <a:r>
              <a:rPr lang="ru-RU" sz="1200" b="0" i="0" kern="1200" dirty="0" err="1" smtClean="0">
                <a:solidFill>
                  <a:schemeClr val="tx1"/>
                </a:solidFill>
                <a:effectLst/>
                <a:latin typeface="+mn-lt"/>
                <a:ea typeface="+mn-ea"/>
                <a:cs typeface="+mn-cs"/>
              </a:rPr>
              <a:t>държавно</a:t>
            </a:r>
            <a:r>
              <a:rPr lang="ru-RU" sz="1200" b="0" i="0" kern="1200" dirty="0" smtClean="0">
                <a:solidFill>
                  <a:schemeClr val="tx1"/>
                </a:solidFill>
                <a:effectLst/>
                <a:latin typeface="+mn-lt"/>
                <a:ea typeface="+mn-ea"/>
                <a:cs typeface="+mn-cs"/>
              </a:rPr>
              <a:t> или </a:t>
            </a:r>
            <a:r>
              <a:rPr lang="ru-RU" sz="1200" b="0" i="0" kern="1200" dirty="0" err="1" smtClean="0">
                <a:solidFill>
                  <a:schemeClr val="tx1"/>
                </a:solidFill>
                <a:effectLst/>
                <a:latin typeface="+mn-lt"/>
                <a:ea typeface="+mn-ea"/>
                <a:cs typeface="+mn-cs"/>
              </a:rPr>
              <a:t>общинско</a:t>
            </a:r>
            <a:r>
              <a:rPr lang="ru-RU" sz="1200" b="0" i="0" kern="1200" dirty="0" smtClean="0">
                <a:solidFill>
                  <a:schemeClr val="tx1"/>
                </a:solidFill>
                <a:effectLst/>
                <a:latin typeface="+mn-lt"/>
                <a:ea typeface="+mn-ea"/>
                <a:cs typeface="+mn-cs"/>
              </a:rPr>
              <a:t> имущество, да </a:t>
            </a:r>
            <a:r>
              <a:rPr lang="ru-RU" sz="1200" b="0" i="0" kern="1200" dirty="0" err="1" smtClean="0">
                <a:solidFill>
                  <a:schemeClr val="tx1"/>
                </a:solidFill>
                <a:effectLst/>
                <a:latin typeface="+mn-lt"/>
                <a:ea typeface="+mn-ea"/>
                <a:cs typeface="+mn-cs"/>
              </a:rPr>
              <a:t>разходва</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бюджетни</a:t>
            </a:r>
            <a:r>
              <a:rPr lang="ru-RU" sz="1200" b="0" i="0" kern="1200" dirty="0" smtClean="0">
                <a:solidFill>
                  <a:schemeClr val="tx1"/>
                </a:solidFill>
                <a:effectLst/>
                <a:latin typeface="+mn-lt"/>
                <a:ea typeface="+mn-ea"/>
                <a:cs typeface="+mn-cs"/>
              </a:rPr>
              <a:t> средства, </a:t>
            </a:r>
            <a:r>
              <a:rPr lang="ru-RU" sz="1200" b="0" i="0" kern="1200" dirty="0" err="1" smtClean="0">
                <a:solidFill>
                  <a:schemeClr val="tx1"/>
                </a:solidFill>
                <a:effectLst/>
                <a:latin typeface="+mn-lt"/>
                <a:ea typeface="+mn-ea"/>
                <a:cs typeface="+mn-cs"/>
              </a:rPr>
              <a:t>включително</a:t>
            </a:r>
            <a:r>
              <a:rPr lang="ru-RU" sz="1200" b="0" i="0" kern="1200" dirty="0" smtClean="0">
                <a:solidFill>
                  <a:schemeClr val="tx1"/>
                </a:solidFill>
                <a:effectLst/>
                <a:latin typeface="+mn-lt"/>
                <a:ea typeface="+mn-ea"/>
                <a:cs typeface="+mn-cs"/>
              </a:rPr>
              <a:t> средства от </a:t>
            </a:r>
            <a:r>
              <a:rPr lang="ru-RU" sz="1200" b="0" i="0" kern="1200" dirty="0" err="1" smtClean="0">
                <a:solidFill>
                  <a:schemeClr val="tx1"/>
                </a:solidFill>
                <a:effectLst/>
                <a:latin typeface="+mn-lt"/>
                <a:ea typeface="+mn-ea"/>
                <a:cs typeface="+mn-cs"/>
              </a:rPr>
              <a:t>фондове</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принадлежащи</a:t>
            </a:r>
            <a:r>
              <a:rPr lang="ru-RU" sz="1200" b="0" i="0" kern="1200" dirty="0" smtClean="0">
                <a:solidFill>
                  <a:schemeClr val="tx1"/>
                </a:solidFill>
                <a:effectLst/>
                <a:latin typeface="+mn-lt"/>
                <a:ea typeface="+mn-ea"/>
                <a:cs typeface="+mn-cs"/>
              </a:rPr>
              <a:t> на </a:t>
            </a:r>
            <a:r>
              <a:rPr lang="ru-RU" sz="1200" b="0" i="0" kern="1200" dirty="0" err="1" smtClean="0">
                <a:solidFill>
                  <a:schemeClr val="tx1"/>
                </a:solidFill>
                <a:effectLst/>
                <a:latin typeface="+mn-lt"/>
                <a:ea typeface="+mn-ea"/>
                <a:cs typeface="+mn-cs"/>
              </a:rPr>
              <a:t>Европейския</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съюз</a:t>
            </a:r>
            <a:r>
              <a:rPr lang="ru-RU" sz="1200" b="0" i="0" kern="1200" dirty="0" smtClean="0">
                <a:solidFill>
                  <a:schemeClr val="tx1"/>
                </a:solidFill>
                <a:effectLst/>
                <a:latin typeface="+mn-lt"/>
                <a:ea typeface="+mn-ea"/>
                <a:cs typeface="+mn-cs"/>
              </a:rPr>
              <a:t> или </a:t>
            </a:r>
            <a:r>
              <a:rPr lang="ru-RU" sz="1200" b="0" i="0" kern="1200" dirty="0" err="1" smtClean="0">
                <a:solidFill>
                  <a:schemeClr val="tx1"/>
                </a:solidFill>
                <a:effectLst/>
                <a:latin typeface="+mn-lt"/>
                <a:ea typeface="+mn-ea"/>
                <a:cs typeface="+mn-cs"/>
              </a:rPr>
              <a:t>предоставени</a:t>
            </a:r>
            <a:r>
              <a:rPr lang="ru-RU" sz="1200" b="0" i="0" kern="1200" dirty="0" smtClean="0">
                <a:solidFill>
                  <a:schemeClr val="tx1"/>
                </a:solidFill>
                <a:effectLst/>
                <a:latin typeface="+mn-lt"/>
                <a:ea typeface="+mn-ea"/>
                <a:cs typeface="+mn-cs"/>
              </a:rPr>
              <a:t> от </a:t>
            </a:r>
            <a:r>
              <a:rPr lang="ru-RU" sz="1200" b="0" i="0" kern="1200" dirty="0" err="1" smtClean="0">
                <a:solidFill>
                  <a:schemeClr val="tx1"/>
                </a:solidFill>
                <a:effectLst/>
                <a:latin typeface="+mn-lt"/>
                <a:ea typeface="+mn-ea"/>
                <a:cs typeface="+mn-cs"/>
              </a:rPr>
              <a:t>Европейския</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съюз</a:t>
            </a:r>
            <a:r>
              <a:rPr lang="ru-RU" sz="1200" b="0" i="0" kern="1200" dirty="0" smtClean="0">
                <a:solidFill>
                  <a:schemeClr val="tx1"/>
                </a:solidFill>
                <a:effectLst/>
                <a:latin typeface="+mn-lt"/>
                <a:ea typeface="+mn-ea"/>
                <a:cs typeface="+mn-cs"/>
              </a:rPr>
              <a:t> на </a:t>
            </a:r>
            <a:r>
              <a:rPr lang="ru-RU" sz="1200" b="0" i="0" kern="1200" dirty="0" err="1" smtClean="0">
                <a:solidFill>
                  <a:schemeClr val="tx1"/>
                </a:solidFill>
                <a:effectLst/>
                <a:latin typeface="+mn-lt"/>
                <a:ea typeface="+mn-ea"/>
                <a:cs typeface="+mn-cs"/>
              </a:rPr>
              <a:t>българската</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държава</a:t>
            </a:r>
            <a:r>
              <a:rPr lang="ru-RU" sz="1200" b="0" i="0" kern="1200" dirty="0" smtClean="0">
                <a:solidFill>
                  <a:schemeClr val="tx1"/>
                </a:solidFill>
                <a:effectLst/>
                <a:latin typeface="+mn-lt"/>
                <a:ea typeface="+mn-ea"/>
                <a:cs typeface="+mn-cs"/>
              </a:rPr>
              <a:t>, да </a:t>
            </a:r>
            <a:r>
              <a:rPr lang="ru-RU" sz="1200" b="0" i="0" kern="1200" dirty="0" err="1" smtClean="0">
                <a:solidFill>
                  <a:schemeClr val="tx1"/>
                </a:solidFill>
                <a:effectLst/>
                <a:latin typeface="+mn-lt"/>
                <a:ea typeface="+mn-ea"/>
                <a:cs typeface="+mn-cs"/>
              </a:rPr>
              <a:t>издава</a:t>
            </a:r>
            <a:r>
              <a:rPr lang="ru-RU" sz="1200" b="0" i="0" kern="1200" dirty="0" smtClean="0">
                <a:solidFill>
                  <a:schemeClr val="tx1"/>
                </a:solidFill>
                <a:effectLst/>
                <a:latin typeface="+mn-lt"/>
                <a:ea typeface="+mn-ea"/>
                <a:cs typeface="+mn-cs"/>
              </a:rPr>
              <a:t> удостоверения, разрешения или лицензии или да </a:t>
            </a:r>
            <a:r>
              <a:rPr lang="ru-RU" sz="1200" b="0" i="0" kern="1200" dirty="0" err="1" smtClean="0">
                <a:solidFill>
                  <a:schemeClr val="tx1"/>
                </a:solidFill>
                <a:effectLst/>
                <a:latin typeface="+mn-lt"/>
                <a:ea typeface="+mn-ea"/>
                <a:cs typeface="+mn-cs"/>
              </a:rPr>
              <a:t>осъществява</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контрол</a:t>
            </a:r>
            <a:r>
              <a:rPr lang="ru-RU" sz="1200" b="0" i="0" kern="1200" dirty="0" smtClean="0">
                <a:solidFill>
                  <a:schemeClr val="tx1"/>
                </a:solidFill>
                <a:effectLst/>
                <a:latin typeface="+mn-lt"/>
                <a:ea typeface="+mn-ea"/>
                <a:cs typeface="+mn-cs"/>
              </a:rPr>
              <a:t> по </a:t>
            </a:r>
            <a:r>
              <a:rPr lang="ru-RU" sz="1200" b="0" i="0" kern="1200" dirty="0" err="1" smtClean="0">
                <a:solidFill>
                  <a:schemeClr val="tx1"/>
                </a:solidFill>
                <a:effectLst/>
                <a:latin typeface="+mn-lt"/>
                <a:ea typeface="+mn-ea"/>
                <a:cs typeface="+mn-cs"/>
              </a:rPr>
              <a:t>тези</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дейности</a:t>
            </a:r>
            <a:r>
              <a:rPr lang="ru-RU" sz="1200" b="0" i="0" kern="1200" dirty="0" smtClean="0">
                <a:solidFill>
                  <a:schemeClr val="tx1"/>
                </a:solidFill>
                <a:effectLst/>
                <a:latin typeface="+mn-lt"/>
                <a:ea typeface="+mn-ea"/>
                <a:cs typeface="+mn-cs"/>
              </a:rPr>
              <a:t> в интерес на юридически лица с </a:t>
            </a:r>
            <a:r>
              <a:rPr lang="ru-RU" sz="1200" b="0" i="0" kern="1200" dirty="0" err="1" smtClean="0">
                <a:solidFill>
                  <a:schemeClr val="tx1"/>
                </a:solidFill>
                <a:effectLst/>
                <a:latin typeface="+mn-lt"/>
                <a:ea typeface="+mn-ea"/>
                <a:cs typeface="+mn-cs"/>
              </a:rPr>
              <a:t>нестопанска</a:t>
            </a:r>
            <a:r>
              <a:rPr lang="ru-RU" sz="1200" b="0" i="0" kern="1200" dirty="0" smtClean="0">
                <a:solidFill>
                  <a:schemeClr val="tx1"/>
                </a:solidFill>
                <a:effectLst/>
                <a:latin typeface="+mn-lt"/>
                <a:ea typeface="+mn-ea"/>
                <a:cs typeface="+mn-cs"/>
              </a:rPr>
              <a:t> цел, </a:t>
            </a:r>
            <a:r>
              <a:rPr lang="ru-RU" sz="1200" b="0" i="0" kern="1200" dirty="0" err="1" smtClean="0">
                <a:solidFill>
                  <a:schemeClr val="tx1"/>
                </a:solidFill>
                <a:effectLst/>
                <a:latin typeface="+mn-lt"/>
                <a:ea typeface="+mn-ea"/>
                <a:cs typeface="+mn-cs"/>
              </a:rPr>
              <a:t>търговски</a:t>
            </a:r>
            <a:r>
              <a:rPr lang="ru-RU" sz="1200" b="0" i="0" kern="1200" dirty="0" smtClean="0">
                <a:solidFill>
                  <a:schemeClr val="tx1"/>
                </a:solidFill>
                <a:effectLst/>
                <a:latin typeface="+mn-lt"/>
                <a:ea typeface="+mn-ea"/>
                <a:cs typeface="+mn-cs"/>
              </a:rPr>
              <a:t> дружества или кооперации, в </a:t>
            </a:r>
            <a:r>
              <a:rPr lang="ru-RU" sz="1200" b="0" i="0" kern="1200" dirty="0" err="1" smtClean="0">
                <a:solidFill>
                  <a:schemeClr val="tx1"/>
                </a:solidFill>
                <a:effectLst/>
                <a:latin typeface="+mn-lt"/>
                <a:ea typeface="+mn-ea"/>
                <a:cs typeface="+mn-cs"/>
              </a:rPr>
              <a:t>които</a:t>
            </a:r>
            <a:r>
              <a:rPr lang="ru-RU" sz="1200" b="0" i="0" kern="1200" dirty="0" smtClean="0">
                <a:solidFill>
                  <a:schemeClr val="tx1"/>
                </a:solidFill>
                <a:effectLst/>
                <a:latin typeface="+mn-lt"/>
                <a:ea typeface="+mn-ea"/>
                <a:cs typeface="+mn-cs"/>
              </a:rPr>
              <a:t> то или </a:t>
            </a:r>
            <a:r>
              <a:rPr lang="ru-RU" sz="1200" b="0" i="0" kern="1200" dirty="0" err="1" smtClean="0">
                <a:solidFill>
                  <a:schemeClr val="tx1"/>
                </a:solidFill>
                <a:effectLst/>
                <a:latin typeface="+mn-lt"/>
                <a:ea typeface="+mn-ea"/>
                <a:cs typeface="+mn-cs"/>
              </a:rPr>
              <a:t>свързани</a:t>
            </a:r>
            <a:r>
              <a:rPr lang="ru-RU" sz="1200" b="0" i="0" kern="1200" dirty="0" smtClean="0">
                <a:solidFill>
                  <a:schemeClr val="tx1"/>
                </a:solidFill>
                <a:effectLst/>
                <a:latin typeface="+mn-lt"/>
                <a:ea typeface="+mn-ea"/>
                <a:cs typeface="+mn-cs"/>
              </a:rPr>
              <a:t> с него лица </a:t>
            </a:r>
            <a:r>
              <a:rPr lang="ru-RU" sz="1200" b="0" i="0" kern="1200" dirty="0" err="1" smtClean="0">
                <a:solidFill>
                  <a:schemeClr val="tx1"/>
                </a:solidFill>
                <a:effectLst/>
                <a:latin typeface="+mn-lt"/>
                <a:ea typeface="+mn-ea"/>
                <a:cs typeface="+mn-cs"/>
              </a:rPr>
              <a:t>са</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членове</a:t>
            </a:r>
            <a:r>
              <a:rPr lang="ru-RU" sz="1200" b="0" i="0" kern="1200" dirty="0" smtClean="0">
                <a:solidFill>
                  <a:schemeClr val="tx1"/>
                </a:solidFill>
                <a:effectLst/>
                <a:latin typeface="+mn-lt"/>
                <a:ea typeface="+mn-ea"/>
                <a:cs typeface="+mn-cs"/>
              </a:rPr>
              <a:t> на орган на управление или </a:t>
            </a:r>
            <a:r>
              <a:rPr lang="ru-RU" sz="1200" b="0" i="0" kern="1200" dirty="0" err="1" smtClean="0">
                <a:solidFill>
                  <a:schemeClr val="tx1"/>
                </a:solidFill>
                <a:effectLst/>
                <a:latin typeface="+mn-lt"/>
                <a:ea typeface="+mn-ea"/>
                <a:cs typeface="+mn-cs"/>
              </a:rPr>
              <a:t>контрол</a:t>
            </a:r>
            <a:r>
              <a:rPr lang="ru-RU" sz="1200" b="0" i="0" kern="1200" dirty="0" smtClean="0">
                <a:solidFill>
                  <a:schemeClr val="tx1"/>
                </a:solidFill>
                <a:effectLst/>
                <a:latin typeface="+mn-lt"/>
                <a:ea typeface="+mn-ea"/>
                <a:cs typeface="+mn-cs"/>
              </a:rPr>
              <a:t>, управители, </a:t>
            </a:r>
            <a:r>
              <a:rPr lang="ru-RU" sz="1200" b="0" i="0" kern="1200" dirty="0" err="1" smtClean="0">
                <a:solidFill>
                  <a:schemeClr val="tx1"/>
                </a:solidFill>
                <a:effectLst/>
                <a:latin typeface="+mn-lt"/>
                <a:ea typeface="+mn-ea"/>
                <a:cs typeface="+mn-cs"/>
              </a:rPr>
              <a:t>съдружници</a:t>
            </a:r>
            <a:r>
              <a:rPr lang="ru-RU" sz="1200" b="0" i="0" kern="1200" dirty="0" smtClean="0">
                <a:solidFill>
                  <a:schemeClr val="tx1"/>
                </a:solidFill>
                <a:effectLst/>
                <a:latin typeface="+mn-lt"/>
                <a:ea typeface="+mn-ea"/>
                <a:cs typeface="+mn-cs"/>
              </a:rPr>
              <a:t> или </a:t>
            </a:r>
            <a:r>
              <a:rPr lang="ru-RU" sz="1200" b="0" i="0" kern="1200" dirty="0" err="1" smtClean="0">
                <a:solidFill>
                  <a:schemeClr val="tx1"/>
                </a:solidFill>
                <a:effectLst/>
                <a:latin typeface="+mn-lt"/>
                <a:ea typeface="+mn-ea"/>
                <a:cs typeface="+mn-cs"/>
              </a:rPr>
              <a:t>притежават</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дялове</a:t>
            </a:r>
            <a:r>
              <a:rPr lang="ru-RU" sz="1200" b="0" i="0" kern="1200" dirty="0" smtClean="0">
                <a:solidFill>
                  <a:schemeClr val="tx1"/>
                </a:solidFill>
                <a:effectLst/>
                <a:latin typeface="+mn-lt"/>
                <a:ea typeface="+mn-ea"/>
                <a:cs typeface="+mn-cs"/>
              </a:rPr>
              <a:t> или акции.</a:t>
            </a:r>
          </a:p>
          <a:p>
            <a:r>
              <a:rPr lang="ru-RU" sz="1200" b="0" i="0" kern="1200" dirty="0" smtClean="0">
                <a:solidFill>
                  <a:schemeClr val="tx1"/>
                </a:solidFill>
                <a:effectLst/>
                <a:latin typeface="+mn-lt"/>
                <a:ea typeface="+mn-ea"/>
                <a:cs typeface="+mn-cs"/>
              </a:rPr>
              <a:t>(2) </a:t>
            </a:r>
            <a:r>
              <a:rPr lang="ru-RU" sz="1200" b="0" i="0" kern="1200" dirty="0" err="1" smtClean="0">
                <a:solidFill>
                  <a:schemeClr val="tx1"/>
                </a:solidFill>
                <a:effectLst/>
                <a:latin typeface="+mn-lt"/>
                <a:ea typeface="+mn-ea"/>
                <a:cs typeface="+mn-cs"/>
              </a:rPr>
              <a:t>Забраната</a:t>
            </a:r>
            <a:r>
              <a:rPr lang="ru-RU" sz="1200" b="0" i="0" kern="1200" dirty="0" smtClean="0">
                <a:solidFill>
                  <a:schemeClr val="tx1"/>
                </a:solidFill>
                <a:effectLst/>
                <a:latin typeface="+mn-lt"/>
                <a:ea typeface="+mn-ea"/>
                <a:cs typeface="+mn-cs"/>
              </a:rPr>
              <a:t> по ал. 1 се </a:t>
            </a:r>
            <a:r>
              <a:rPr lang="ru-RU" sz="1200" b="0" i="0" kern="1200" dirty="0" err="1" smtClean="0">
                <a:solidFill>
                  <a:schemeClr val="tx1"/>
                </a:solidFill>
                <a:effectLst/>
                <a:latin typeface="+mn-lt"/>
                <a:ea typeface="+mn-ea"/>
                <a:cs typeface="+mn-cs"/>
              </a:rPr>
              <a:t>прилага</a:t>
            </a:r>
            <a:r>
              <a:rPr lang="ru-RU" sz="1200" b="0" i="0" kern="1200" dirty="0" smtClean="0">
                <a:solidFill>
                  <a:schemeClr val="tx1"/>
                </a:solidFill>
                <a:effectLst/>
                <a:latin typeface="+mn-lt"/>
                <a:ea typeface="+mn-ea"/>
                <a:cs typeface="+mn-cs"/>
              </a:rPr>
              <a:t> и по отношение на </a:t>
            </a:r>
            <a:r>
              <a:rPr lang="ru-RU" sz="1200" b="0" i="0" kern="1200" dirty="0" err="1" smtClean="0">
                <a:solidFill>
                  <a:schemeClr val="tx1"/>
                </a:solidFill>
                <a:effectLst/>
                <a:latin typeface="+mn-lt"/>
                <a:ea typeface="+mn-ea"/>
                <a:cs typeface="+mn-cs"/>
              </a:rPr>
              <a:t>свързани</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със</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заемащия</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висшата</a:t>
            </a:r>
            <a:r>
              <a:rPr lang="ru-RU" sz="1200" b="0" i="0" kern="1200" dirty="0" smtClean="0">
                <a:solidFill>
                  <a:schemeClr val="tx1"/>
                </a:solidFill>
                <a:effectLst/>
                <a:latin typeface="+mn-lt"/>
                <a:ea typeface="+mn-ea"/>
                <a:cs typeface="+mn-cs"/>
              </a:rPr>
              <a:t> публична </a:t>
            </a:r>
            <a:r>
              <a:rPr lang="ru-RU" sz="1200" b="0" i="0" kern="1200" dirty="0" err="1" smtClean="0">
                <a:solidFill>
                  <a:schemeClr val="tx1"/>
                </a:solidFill>
                <a:effectLst/>
                <a:latin typeface="+mn-lt"/>
                <a:ea typeface="+mn-ea"/>
                <a:cs typeface="+mn-cs"/>
              </a:rPr>
              <a:t>длъжност</a:t>
            </a:r>
            <a:r>
              <a:rPr lang="ru-RU" sz="1200" b="0" i="0" kern="1200" dirty="0" smtClean="0">
                <a:solidFill>
                  <a:schemeClr val="tx1"/>
                </a:solidFill>
                <a:effectLst/>
                <a:latin typeface="+mn-lt"/>
                <a:ea typeface="+mn-ea"/>
                <a:cs typeface="+mn-cs"/>
              </a:rPr>
              <a:t> лица, </a:t>
            </a:r>
            <a:r>
              <a:rPr lang="ru-RU" sz="1200" b="0" i="0" kern="1200" dirty="0" err="1" smtClean="0">
                <a:solidFill>
                  <a:schemeClr val="tx1"/>
                </a:solidFill>
                <a:effectLst/>
                <a:latin typeface="+mn-lt"/>
                <a:ea typeface="+mn-ea"/>
                <a:cs typeface="+mn-cs"/>
              </a:rPr>
              <a:t>които</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са</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еднолични</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търговци</a:t>
            </a:r>
            <a:r>
              <a:rPr lang="ru-RU" sz="1200" b="0" i="0" kern="1200" dirty="0" smtClean="0">
                <a:solidFill>
                  <a:schemeClr val="tx1"/>
                </a:solidFill>
                <a:effectLst/>
                <a:latin typeface="+mn-lt"/>
                <a:ea typeface="+mn-ea"/>
                <a:cs typeface="+mn-cs"/>
              </a:rPr>
              <a:t>.</a:t>
            </a:r>
          </a:p>
          <a:p>
            <a:r>
              <a:rPr lang="ru-RU" sz="1200" b="0" i="0" kern="1200" dirty="0" smtClean="0">
                <a:solidFill>
                  <a:schemeClr val="tx1"/>
                </a:solidFill>
                <a:effectLst/>
                <a:latin typeface="+mn-lt"/>
                <a:ea typeface="+mn-ea"/>
                <a:cs typeface="+mn-cs"/>
              </a:rPr>
              <a:t>(3) Лице, </a:t>
            </a:r>
            <a:r>
              <a:rPr lang="ru-RU" sz="1200" b="0" i="0" kern="1200" dirty="0" err="1" smtClean="0">
                <a:solidFill>
                  <a:schemeClr val="tx1"/>
                </a:solidFill>
                <a:effectLst/>
                <a:latin typeface="+mn-lt"/>
                <a:ea typeface="+mn-ea"/>
                <a:cs typeface="+mn-cs"/>
              </a:rPr>
              <a:t>заемащо</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висша</a:t>
            </a:r>
            <a:r>
              <a:rPr lang="ru-RU" sz="1200" b="0" i="0" kern="1200" dirty="0" smtClean="0">
                <a:solidFill>
                  <a:schemeClr val="tx1"/>
                </a:solidFill>
                <a:effectLst/>
                <a:latin typeface="+mn-lt"/>
                <a:ea typeface="+mn-ea"/>
                <a:cs typeface="+mn-cs"/>
              </a:rPr>
              <a:t> публична </a:t>
            </a:r>
            <a:r>
              <a:rPr lang="ru-RU" sz="1200" b="0" i="0" kern="1200" dirty="0" err="1" smtClean="0">
                <a:solidFill>
                  <a:schemeClr val="tx1"/>
                </a:solidFill>
                <a:effectLst/>
                <a:latin typeface="+mn-lt"/>
                <a:ea typeface="+mn-ea"/>
                <a:cs typeface="+mn-cs"/>
              </a:rPr>
              <a:t>длъжност</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няма</a:t>
            </a:r>
            <a:r>
              <a:rPr lang="ru-RU" sz="1200" b="0" i="0" kern="1200" dirty="0" smtClean="0">
                <a:solidFill>
                  <a:schemeClr val="tx1"/>
                </a:solidFill>
                <a:effectLst/>
                <a:latin typeface="+mn-lt"/>
                <a:ea typeface="+mn-ea"/>
                <a:cs typeface="+mn-cs"/>
              </a:rPr>
              <a:t> право да </a:t>
            </a:r>
            <a:r>
              <a:rPr lang="ru-RU" sz="1200" b="0" i="0" kern="1200" dirty="0" err="1" smtClean="0">
                <a:solidFill>
                  <a:schemeClr val="tx1"/>
                </a:solidFill>
                <a:effectLst/>
                <a:latin typeface="+mn-lt"/>
                <a:ea typeface="+mn-ea"/>
                <a:cs typeface="+mn-cs"/>
              </a:rPr>
              <a:t>извършва</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дейностите</a:t>
            </a:r>
            <a:r>
              <a:rPr lang="ru-RU" sz="1200" b="0" i="0" kern="1200" dirty="0" smtClean="0">
                <a:solidFill>
                  <a:schemeClr val="tx1"/>
                </a:solidFill>
                <a:effectLst/>
                <a:latin typeface="+mn-lt"/>
                <a:ea typeface="+mn-ea"/>
                <a:cs typeface="+mn-cs"/>
              </a:rPr>
              <a:t> по ал. 1 и в интерес на юридически лица с </a:t>
            </a:r>
            <a:r>
              <a:rPr lang="ru-RU" sz="1200" b="0" i="0" kern="1200" dirty="0" err="1" smtClean="0">
                <a:solidFill>
                  <a:schemeClr val="tx1"/>
                </a:solidFill>
                <a:effectLst/>
                <a:latin typeface="+mn-lt"/>
                <a:ea typeface="+mn-ea"/>
                <a:cs typeface="+mn-cs"/>
              </a:rPr>
              <a:t>нестопанска</a:t>
            </a:r>
            <a:r>
              <a:rPr lang="ru-RU" sz="1200" b="0" i="0" kern="1200" dirty="0" smtClean="0">
                <a:solidFill>
                  <a:schemeClr val="tx1"/>
                </a:solidFill>
                <a:effectLst/>
                <a:latin typeface="+mn-lt"/>
                <a:ea typeface="+mn-ea"/>
                <a:cs typeface="+mn-cs"/>
              </a:rPr>
              <a:t> цел, </a:t>
            </a:r>
            <a:r>
              <a:rPr lang="ru-RU" sz="1200" b="0" i="0" kern="1200" dirty="0" err="1" smtClean="0">
                <a:solidFill>
                  <a:schemeClr val="tx1"/>
                </a:solidFill>
                <a:effectLst/>
                <a:latin typeface="+mn-lt"/>
                <a:ea typeface="+mn-ea"/>
                <a:cs typeface="+mn-cs"/>
              </a:rPr>
              <a:t>търговски</a:t>
            </a:r>
            <a:r>
              <a:rPr lang="ru-RU" sz="1200" b="0" i="0" kern="1200" dirty="0" smtClean="0">
                <a:solidFill>
                  <a:schemeClr val="tx1"/>
                </a:solidFill>
                <a:effectLst/>
                <a:latin typeface="+mn-lt"/>
                <a:ea typeface="+mn-ea"/>
                <a:cs typeface="+mn-cs"/>
              </a:rPr>
              <a:t> дружества или кооперации, в </a:t>
            </a:r>
            <a:r>
              <a:rPr lang="ru-RU" sz="1200" b="0" i="0" kern="1200" dirty="0" err="1" smtClean="0">
                <a:solidFill>
                  <a:schemeClr val="tx1"/>
                </a:solidFill>
                <a:effectLst/>
                <a:latin typeface="+mn-lt"/>
                <a:ea typeface="+mn-ea"/>
                <a:cs typeface="+mn-cs"/>
              </a:rPr>
              <a:t>които</a:t>
            </a:r>
            <a:r>
              <a:rPr lang="ru-RU" sz="1200" b="0" i="0" kern="1200" dirty="0" smtClean="0">
                <a:solidFill>
                  <a:schemeClr val="tx1"/>
                </a:solidFill>
                <a:effectLst/>
                <a:latin typeface="+mn-lt"/>
                <a:ea typeface="+mn-ea"/>
                <a:cs typeface="+mn-cs"/>
              </a:rPr>
              <a:t> то е било член на орган на управление или </a:t>
            </a:r>
            <a:r>
              <a:rPr lang="ru-RU" sz="1200" b="0" i="0" kern="1200" dirty="0" err="1" smtClean="0">
                <a:solidFill>
                  <a:schemeClr val="tx1"/>
                </a:solidFill>
                <a:effectLst/>
                <a:latin typeface="+mn-lt"/>
                <a:ea typeface="+mn-ea"/>
                <a:cs typeface="+mn-cs"/>
              </a:rPr>
              <a:t>контрол</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управител</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съдружник</a:t>
            </a:r>
            <a:r>
              <a:rPr lang="ru-RU" sz="1200" b="0" i="0" kern="1200" dirty="0" smtClean="0">
                <a:solidFill>
                  <a:schemeClr val="tx1"/>
                </a:solidFill>
                <a:effectLst/>
                <a:latin typeface="+mn-lt"/>
                <a:ea typeface="+mn-ea"/>
                <a:cs typeface="+mn-cs"/>
              </a:rPr>
              <a:t> или е </a:t>
            </a:r>
            <a:r>
              <a:rPr lang="ru-RU" sz="1200" b="0" i="0" kern="1200" dirty="0" err="1" smtClean="0">
                <a:solidFill>
                  <a:schemeClr val="tx1"/>
                </a:solidFill>
                <a:effectLst/>
                <a:latin typeface="+mn-lt"/>
                <a:ea typeface="+mn-ea"/>
                <a:cs typeface="+mn-cs"/>
              </a:rPr>
              <a:t>притежавало</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дялове</a:t>
            </a:r>
            <a:r>
              <a:rPr lang="ru-RU" sz="1200" b="0" i="0" kern="1200" dirty="0" smtClean="0">
                <a:solidFill>
                  <a:schemeClr val="tx1"/>
                </a:solidFill>
                <a:effectLst/>
                <a:latin typeface="+mn-lt"/>
                <a:ea typeface="+mn-ea"/>
                <a:cs typeface="+mn-cs"/>
              </a:rPr>
              <a:t> или акции </a:t>
            </a:r>
            <a:r>
              <a:rPr lang="ru-RU" sz="1200" b="0" i="0" kern="1200" dirty="0" err="1" smtClean="0">
                <a:solidFill>
                  <a:schemeClr val="tx1"/>
                </a:solidFill>
                <a:effectLst/>
                <a:latin typeface="+mn-lt"/>
                <a:ea typeface="+mn-ea"/>
                <a:cs typeface="+mn-cs"/>
              </a:rPr>
              <a:t>една</a:t>
            </a:r>
            <a:r>
              <a:rPr lang="ru-RU" sz="1200" b="0" i="0" kern="1200" dirty="0" smtClean="0">
                <a:solidFill>
                  <a:schemeClr val="tx1"/>
                </a:solidFill>
                <a:effectLst/>
                <a:latin typeface="+mn-lt"/>
                <a:ea typeface="+mn-ea"/>
                <a:cs typeface="+mn-cs"/>
              </a:rPr>
              <a:t> година </a:t>
            </a:r>
            <a:r>
              <a:rPr lang="ru-RU" sz="1200" b="0" i="0" kern="1200" dirty="0" err="1" smtClean="0">
                <a:solidFill>
                  <a:schemeClr val="tx1"/>
                </a:solidFill>
                <a:effectLst/>
                <a:latin typeface="+mn-lt"/>
                <a:ea typeface="+mn-ea"/>
                <a:cs typeface="+mn-cs"/>
              </a:rPr>
              <a:t>преди</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датата</a:t>
            </a:r>
            <a:r>
              <a:rPr lang="ru-RU" sz="1200" b="0" i="0" kern="1200" dirty="0" smtClean="0">
                <a:solidFill>
                  <a:schemeClr val="tx1"/>
                </a:solidFill>
                <a:effectLst/>
                <a:latin typeface="+mn-lt"/>
                <a:ea typeface="+mn-ea"/>
                <a:cs typeface="+mn-cs"/>
              </a:rPr>
              <a:t> на </a:t>
            </a:r>
            <a:r>
              <a:rPr lang="ru-RU" sz="1200" b="0" i="0" kern="1200" dirty="0" err="1" smtClean="0">
                <a:solidFill>
                  <a:schemeClr val="tx1"/>
                </a:solidFill>
                <a:effectLst/>
                <a:latin typeface="+mn-lt"/>
                <a:ea typeface="+mn-ea"/>
                <a:cs typeface="+mn-cs"/>
              </a:rPr>
              <a:t>избирането</a:t>
            </a:r>
            <a:r>
              <a:rPr lang="ru-RU" sz="1200" b="0" i="0" kern="1200" dirty="0" smtClean="0">
                <a:solidFill>
                  <a:schemeClr val="tx1"/>
                </a:solidFill>
                <a:effectLst/>
                <a:latin typeface="+mn-lt"/>
                <a:ea typeface="+mn-ea"/>
                <a:cs typeface="+mn-cs"/>
              </a:rPr>
              <a:t> или </a:t>
            </a:r>
            <a:r>
              <a:rPr lang="ru-RU" sz="1200" b="0" i="0" kern="1200" dirty="0" err="1" smtClean="0">
                <a:solidFill>
                  <a:schemeClr val="tx1"/>
                </a:solidFill>
                <a:effectLst/>
                <a:latin typeface="+mn-lt"/>
                <a:ea typeface="+mn-ea"/>
                <a:cs typeface="+mn-cs"/>
              </a:rPr>
              <a:t>назначаването</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му</a:t>
            </a:r>
            <a:r>
              <a:rPr lang="ru-RU" sz="1200" b="0" i="0" kern="1200" dirty="0" smtClean="0">
                <a:solidFill>
                  <a:schemeClr val="tx1"/>
                </a:solidFill>
                <a:effectLst/>
                <a:latin typeface="+mn-lt"/>
                <a:ea typeface="+mn-ea"/>
                <a:cs typeface="+mn-cs"/>
              </a:rPr>
              <a:t>, или </a:t>
            </a:r>
            <a:r>
              <a:rPr lang="ru-RU" sz="1200" b="0" i="0" kern="1200" dirty="0" err="1" smtClean="0">
                <a:solidFill>
                  <a:schemeClr val="tx1"/>
                </a:solidFill>
                <a:effectLst/>
                <a:latin typeface="+mn-lt"/>
                <a:ea typeface="+mn-ea"/>
                <a:cs typeface="+mn-cs"/>
              </a:rPr>
              <a:t>докато</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заема</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длъжността</a:t>
            </a:r>
            <a:r>
              <a:rPr lang="ru-RU" sz="1200" b="0" i="0" kern="1200" dirty="0" smtClean="0">
                <a:solidFill>
                  <a:schemeClr val="tx1"/>
                </a:solidFill>
                <a:effectLst/>
                <a:latin typeface="+mn-lt"/>
                <a:ea typeface="+mn-ea"/>
                <a:cs typeface="+mn-cs"/>
              </a:rPr>
              <a:t>.</a:t>
            </a:r>
          </a:p>
          <a:p>
            <a:r>
              <a:rPr lang="ru-RU" sz="1200" b="0" i="1" u="sng" kern="1200" dirty="0" err="1" smtClean="0">
                <a:solidFill>
                  <a:schemeClr val="tx1"/>
                </a:solidFill>
                <a:effectLst/>
                <a:latin typeface="+mn-lt"/>
                <a:ea typeface="+mn-ea"/>
                <a:cs typeface="+mn-cs"/>
              </a:rPr>
              <a:t>Анотирана</a:t>
            </a:r>
            <a:r>
              <a:rPr lang="ru-RU" sz="1200" b="0" i="1" u="sng" kern="1200" dirty="0" smtClean="0">
                <a:solidFill>
                  <a:schemeClr val="tx1"/>
                </a:solidFill>
                <a:effectLst/>
                <a:latin typeface="+mn-lt"/>
                <a:ea typeface="+mn-ea"/>
                <a:cs typeface="+mn-cs"/>
              </a:rPr>
              <a:t> </a:t>
            </a:r>
            <a:r>
              <a:rPr lang="ru-RU" sz="1200" b="0" i="1" u="sng" kern="1200" dirty="0" err="1" smtClean="0">
                <a:solidFill>
                  <a:schemeClr val="tx1"/>
                </a:solidFill>
                <a:effectLst/>
                <a:latin typeface="+mn-lt"/>
                <a:ea typeface="+mn-ea"/>
                <a:cs typeface="+mn-cs"/>
              </a:rPr>
              <a:t>съдебна</a:t>
            </a:r>
            <a:r>
              <a:rPr lang="ru-RU" sz="1200" b="0" i="1" u="sng" kern="1200" dirty="0" smtClean="0">
                <a:solidFill>
                  <a:schemeClr val="tx1"/>
                </a:solidFill>
                <a:effectLst/>
                <a:latin typeface="+mn-lt"/>
                <a:ea typeface="+mn-ea"/>
                <a:cs typeface="+mn-cs"/>
              </a:rPr>
              <a:t> практика (1)</a:t>
            </a:r>
            <a:endParaRPr lang="ru-RU" sz="1200" b="0" i="0" kern="1200" dirty="0" smtClean="0">
              <a:solidFill>
                <a:schemeClr val="tx1"/>
              </a:solidFill>
              <a:effectLst/>
              <a:latin typeface="+mn-lt"/>
              <a:ea typeface="+mn-ea"/>
              <a:cs typeface="+mn-cs"/>
            </a:endParaRPr>
          </a:p>
          <a:p>
            <a:r>
              <a:rPr lang="ru-RU" sz="1200" b="1" i="0" kern="1200" dirty="0" smtClean="0">
                <a:solidFill>
                  <a:schemeClr val="tx1"/>
                </a:solidFill>
                <a:effectLst/>
                <a:latin typeface="+mn-lt"/>
                <a:ea typeface="+mn-ea"/>
                <a:cs typeface="+mn-cs"/>
              </a:rPr>
              <a:t>Чл. 60</a:t>
            </a:r>
            <a:r>
              <a:rPr lang="ru-RU" sz="1200" b="0" i="0" kern="1200" dirty="0" smtClean="0">
                <a:solidFill>
                  <a:schemeClr val="tx1"/>
                </a:solidFill>
                <a:effectLst/>
                <a:latin typeface="+mn-lt"/>
                <a:ea typeface="+mn-ea"/>
                <a:cs typeface="+mn-cs"/>
              </a:rPr>
              <a:t>. Лице, </a:t>
            </a:r>
            <a:r>
              <a:rPr lang="ru-RU" sz="1200" b="0" i="0" kern="1200" dirty="0" err="1" smtClean="0">
                <a:solidFill>
                  <a:schemeClr val="tx1"/>
                </a:solidFill>
                <a:effectLst/>
                <a:latin typeface="+mn-lt"/>
                <a:ea typeface="+mn-ea"/>
                <a:cs typeface="+mn-cs"/>
              </a:rPr>
              <a:t>заемащо</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висша</a:t>
            </a:r>
            <a:r>
              <a:rPr lang="ru-RU" sz="1200" b="0" i="0" kern="1200" dirty="0" smtClean="0">
                <a:solidFill>
                  <a:schemeClr val="tx1"/>
                </a:solidFill>
                <a:effectLst/>
                <a:latin typeface="+mn-lt"/>
                <a:ea typeface="+mn-ea"/>
                <a:cs typeface="+mn-cs"/>
              </a:rPr>
              <a:t> публична </a:t>
            </a:r>
            <a:r>
              <a:rPr lang="ru-RU" sz="1200" b="0" i="0" kern="1200" dirty="0" err="1" smtClean="0">
                <a:solidFill>
                  <a:schemeClr val="tx1"/>
                </a:solidFill>
                <a:effectLst/>
                <a:latin typeface="+mn-lt"/>
                <a:ea typeface="+mn-ea"/>
                <a:cs typeface="+mn-cs"/>
              </a:rPr>
              <a:t>длъжност</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няма</a:t>
            </a:r>
            <a:r>
              <a:rPr lang="ru-RU" sz="1200" b="0" i="0" kern="1200" dirty="0" smtClean="0">
                <a:solidFill>
                  <a:schemeClr val="tx1"/>
                </a:solidFill>
                <a:effectLst/>
                <a:latin typeface="+mn-lt"/>
                <a:ea typeface="+mn-ea"/>
                <a:cs typeface="+mn-cs"/>
              </a:rPr>
              <a:t> право да </a:t>
            </a:r>
            <a:r>
              <a:rPr lang="ru-RU" sz="1200" b="0" i="0" kern="1200" dirty="0" err="1" smtClean="0">
                <a:solidFill>
                  <a:schemeClr val="tx1"/>
                </a:solidFill>
                <a:effectLst/>
                <a:latin typeface="+mn-lt"/>
                <a:ea typeface="+mn-ea"/>
                <a:cs typeface="+mn-cs"/>
              </a:rPr>
              <a:t>използва</a:t>
            </a:r>
            <a:r>
              <a:rPr lang="ru-RU" sz="1200" b="0" i="0" kern="1200" dirty="0" smtClean="0">
                <a:solidFill>
                  <a:schemeClr val="tx1"/>
                </a:solidFill>
                <a:effectLst/>
                <a:latin typeface="+mn-lt"/>
                <a:ea typeface="+mn-ea"/>
                <a:cs typeface="+mn-cs"/>
              </a:rPr>
              <a:t> или да </a:t>
            </a:r>
            <a:r>
              <a:rPr lang="ru-RU" sz="1200" b="0" i="0" kern="1200" dirty="0" err="1" smtClean="0">
                <a:solidFill>
                  <a:schemeClr val="tx1"/>
                </a:solidFill>
                <a:effectLst/>
                <a:latin typeface="+mn-lt"/>
                <a:ea typeface="+mn-ea"/>
                <a:cs typeface="+mn-cs"/>
              </a:rPr>
              <a:t>разрешава</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използването</a:t>
            </a:r>
            <a:r>
              <a:rPr lang="ru-RU" sz="1200" b="0" i="0" kern="1200" dirty="0" smtClean="0">
                <a:solidFill>
                  <a:schemeClr val="tx1"/>
                </a:solidFill>
                <a:effectLst/>
                <a:latin typeface="+mn-lt"/>
                <a:ea typeface="+mn-ea"/>
                <a:cs typeface="+mn-cs"/>
              </a:rPr>
              <a:t> в </a:t>
            </a:r>
            <a:r>
              <a:rPr lang="ru-RU" sz="1200" b="0" i="0" kern="1200" dirty="0" err="1" smtClean="0">
                <a:solidFill>
                  <a:schemeClr val="tx1"/>
                </a:solidFill>
                <a:effectLst/>
                <a:latin typeface="+mn-lt"/>
                <a:ea typeface="+mn-ea"/>
                <a:cs typeface="+mn-cs"/>
              </a:rPr>
              <a:t>частен</a:t>
            </a:r>
            <a:r>
              <a:rPr lang="ru-RU" sz="1200" b="0" i="0" kern="1200" dirty="0" smtClean="0">
                <a:solidFill>
                  <a:schemeClr val="tx1"/>
                </a:solidFill>
                <a:effectLst/>
                <a:latin typeface="+mn-lt"/>
                <a:ea typeface="+mn-ea"/>
                <a:cs typeface="+mn-cs"/>
              </a:rPr>
              <a:t> интерес на информация, получена при </a:t>
            </a:r>
            <a:r>
              <a:rPr lang="ru-RU" sz="1200" b="0" i="0" kern="1200" dirty="0" err="1" smtClean="0">
                <a:solidFill>
                  <a:schemeClr val="tx1"/>
                </a:solidFill>
                <a:effectLst/>
                <a:latin typeface="+mn-lt"/>
                <a:ea typeface="+mn-ea"/>
                <a:cs typeface="+mn-cs"/>
              </a:rPr>
              <a:t>изпълнението</a:t>
            </a:r>
            <a:r>
              <a:rPr lang="ru-RU" sz="1200" b="0" i="0" kern="1200" dirty="0" smtClean="0">
                <a:solidFill>
                  <a:schemeClr val="tx1"/>
                </a:solidFill>
                <a:effectLst/>
                <a:latin typeface="+mn-lt"/>
                <a:ea typeface="+mn-ea"/>
                <a:cs typeface="+mn-cs"/>
              </a:rPr>
              <a:t> на </a:t>
            </a:r>
            <a:r>
              <a:rPr lang="ru-RU" sz="1200" b="0" i="0" kern="1200" dirty="0" err="1" smtClean="0">
                <a:solidFill>
                  <a:schemeClr val="tx1"/>
                </a:solidFill>
                <a:effectLst/>
                <a:latin typeface="+mn-lt"/>
                <a:ea typeface="+mn-ea"/>
                <a:cs typeface="+mn-cs"/>
              </a:rPr>
              <a:t>правомощията</a:t>
            </a:r>
            <a:r>
              <a:rPr lang="ru-RU" sz="1200" b="0" i="0" kern="1200" dirty="0" smtClean="0">
                <a:solidFill>
                  <a:schemeClr val="tx1"/>
                </a:solidFill>
                <a:effectLst/>
                <a:latin typeface="+mn-lt"/>
                <a:ea typeface="+mn-ea"/>
                <a:cs typeface="+mn-cs"/>
              </a:rPr>
              <a:t> или </a:t>
            </a:r>
            <a:r>
              <a:rPr lang="ru-RU" sz="1200" b="0" i="0" kern="1200" dirty="0" err="1" smtClean="0">
                <a:solidFill>
                  <a:schemeClr val="tx1"/>
                </a:solidFill>
                <a:effectLst/>
                <a:latin typeface="+mn-lt"/>
                <a:ea typeface="+mn-ea"/>
                <a:cs typeface="+mn-cs"/>
              </a:rPr>
              <a:t>задълженията</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му</a:t>
            </a:r>
            <a:r>
              <a:rPr lang="ru-RU" sz="1200" b="0" i="0" kern="1200" dirty="0" smtClean="0">
                <a:solidFill>
                  <a:schemeClr val="tx1"/>
                </a:solidFill>
                <a:effectLst/>
                <a:latin typeface="+mn-lt"/>
                <a:ea typeface="+mn-ea"/>
                <a:cs typeface="+mn-cs"/>
              </a:rPr>
              <a:t> по служба, </a:t>
            </a:r>
            <a:r>
              <a:rPr lang="ru-RU" sz="1200" b="0" i="0" kern="1200" dirty="0" err="1" smtClean="0">
                <a:solidFill>
                  <a:schemeClr val="tx1"/>
                </a:solidFill>
                <a:effectLst/>
                <a:latin typeface="+mn-lt"/>
                <a:ea typeface="+mn-ea"/>
                <a:cs typeface="+mn-cs"/>
              </a:rPr>
              <a:t>докато</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заема</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длъжността</a:t>
            </a:r>
            <a:r>
              <a:rPr lang="ru-RU" sz="1200" b="0" i="0" kern="1200" dirty="0" smtClean="0">
                <a:solidFill>
                  <a:schemeClr val="tx1"/>
                </a:solidFill>
                <a:effectLst/>
                <a:latin typeface="+mn-lt"/>
                <a:ea typeface="+mn-ea"/>
                <a:cs typeface="+mn-cs"/>
              </a:rPr>
              <a:t> и </a:t>
            </a:r>
            <a:r>
              <a:rPr lang="ru-RU" sz="1200" b="0" i="0" kern="1200" dirty="0" err="1" smtClean="0">
                <a:solidFill>
                  <a:schemeClr val="tx1"/>
                </a:solidFill>
                <a:effectLst/>
                <a:latin typeface="+mn-lt"/>
                <a:ea typeface="+mn-ea"/>
                <a:cs typeface="+mn-cs"/>
              </a:rPr>
              <a:t>една</a:t>
            </a:r>
            <a:r>
              <a:rPr lang="ru-RU" sz="1200" b="0" i="0" kern="1200" dirty="0" smtClean="0">
                <a:solidFill>
                  <a:schemeClr val="tx1"/>
                </a:solidFill>
                <a:effectLst/>
                <a:latin typeface="+mn-lt"/>
                <a:ea typeface="+mn-ea"/>
                <a:cs typeface="+mn-cs"/>
              </a:rPr>
              <a:t> година след </a:t>
            </a:r>
            <a:r>
              <a:rPr lang="ru-RU" sz="1200" b="0" i="0" kern="1200" dirty="0" err="1" smtClean="0">
                <a:solidFill>
                  <a:schemeClr val="tx1"/>
                </a:solidFill>
                <a:effectLst/>
                <a:latin typeface="+mn-lt"/>
                <a:ea typeface="+mn-ea"/>
                <a:cs typeface="+mn-cs"/>
              </a:rPr>
              <a:t>напускането</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освен</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ако</a:t>
            </a:r>
            <a:r>
              <a:rPr lang="ru-RU" sz="1200" b="0" i="0" kern="1200" dirty="0" smtClean="0">
                <a:solidFill>
                  <a:schemeClr val="tx1"/>
                </a:solidFill>
                <a:effectLst/>
                <a:latin typeface="+mn-lt"/>
                <a:ea typeface="+mn-ea"/>
                <a:cs typeface="+mn-cs"/>
              </a:rPr>
              <a:t> в </a:t>
            </a:r>
            <a:r>
              <a:rPr lang="ru-RU" sz="1200" b="0" i="0" kern="1200" dirty="0" err="1" smtClean="0">
                <a:solidFill>
                  <a:schemeClr val="tx1"/>
                </a:solidFill>
                <a:effectLst/>
                <a:latin typeface="+mn-lt"/>
                <a:ea typeface="+mn-ea"/>
                <a:cs typeface="+mn-cs"/>
              </a:rPr>
              <a:t>специален</a:t>
            </a:r>
            <a:r>
              <a:rPr lang="ru-RU" sz="1200" b="0" i="0" kern="1200" dirty="0" smtClean="0">
                <a:solidFill>
                  <a:schemeClr val="tx1"/>
                </a:solidFill>
                <a:effectLst/>
                <a:latin typeface="+mn-lt"/>
                <a:ea typeface="+mn-ea"/>
                <a:cs typeface="+mn-cs"/>
              </a:rPr>
              <a:t> закон е предвидено </a:t>
            </a:r>
            <a:r>
              <a:rPr lang="ru-RU" sz="1200" b="0" i="0" kern="1200" dirty="0" err="1" smtClean="0">
                <a:solidFill>
                  <a:schemeClr val="tx1"/>
                </a:solidFill>
                <a:effectLst/>
                <a:latin typeface="+mn-lt"/>
                <a:ea typeface="+mn-ea"/>
                <a:cs typeface="+mn-cs"/>
              </a:rPr>
              <a:t>друго</a:t>
            </a:r>
            <a:r>
              <a:rPr lang="ru-RU" sz="1200" b="0" i="0" kern="1200" dirty="0" smtClean="0">
                <a:solidFill>
                  <a:schemeClr val="tx1"/>
                </a:solidFill>
                <a:effectLst/>
                <a:latin typeface="+mn-lt"/>
                <a:ea typeface="+mn-ea"/>
                <a:cs typeface="+mn-cs"/>
              </a:rPr>
              <a:t>.</a:t>
            </a:r>
          </a:p>
          <a:p>
            <a:r>
              <a:rPr lang="ru-RU" sz="1200" b="1" i="0" kern="1200" dirty="0" smtClean="0">
                <a:solidFill>
                  <a:schemeClr val="tx1"/>
                </a:solidFill>
                <a:effectLst/>
                <a:latin typeface="+mn-lt"/>
                <a:ea typeface="+mn-ea"/>
                <a:cs typeface="+mn-cs"/>
              </a:rPr>
              <a:t>Чл. 61</a:t>
            </a:r>
            <a:r>
              <a:rPr lang="ru-RU" sz="1200" b="0" i="0" kern="1200" dirty="0" smtClean="0">
                <a:solidFill>
                  <a:schemeClr val="tx1"/>
                </a:solidFill>
                <a:effectLst/>
                <a:latin typeface="+mn-lt"/>
                <a:ea typeface="+mn-ea"/>
                <a:cs typeface="+mn-cs"/>
              </a:rPr>
              <a:t>. Лице, </a:t>
            </a:r>
            <a:r>
              <a:rPr lang="ru-RU" sz="1200" b="0" i="0" kern="1200" dirty="0" err="1" smtClean="0">
                <a:solidFill>
                  <a:schemeClr val="tx1"/>
                </a:solidFill>
                <a:effectLst/>
                <a:latin typeface="+mn-lt"/>
                <a:ea typeface="+mn-ea"/>
                <a:cs typeface="+mn-cs"/>
              </a:rPr>
              <a:t>заемащо</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висша</a:t>
            </a:r>
            <a:r>
              <a:rPr lang="ru-RU" sz="1200" b="0" i="0" kern="1200" dirty="0" smtClean="0">
                <a:solidFill>
                  <a:schemeClr val="tx1"/>
                </a:solidFill>
                <a:effectLst/>
                <a:latin typeface="+mn-lt"/>
                <a:ea typeface="+mn-ea"/>
                <a:cs typeface="+mn-cs"/>
              </a:rPr>
              <a:t> публична </a:t>
            </a:r>
            <a:r>
              <a:rPr lang="ru-RU" sz="1200" b="0" i="0" kern="1200" dirty="0" err="1" smtClean="0">
                <a:solidFill>
                  <a:schemeClr val="tx1"/>
                </a:solidFill>
                <a:effectLst/>
                <a:latin typeface="+mn-lt"/>
                <a:ea typeface="+mn-ea"/>
                <a:cs typeface="+mn-cs"/>
              </a:rPr>
              <a:t>длъжност</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няма</a:t>
            </a:r>
            <a:r>
              <a:rPr lang="ru-RU" sz="1200" b="0" i="0" kern="1200" dirty="0" smtClean="0">
                <a:solidFill>
                  <a:schemeClr val="tx1"/>
                </a:solidFill>
                <a:effectLst/>
                <a:latin typeface="+mn-lt"/>
                <a:ea typeface="+mn-ea"/>
                <a:cs typeface="+mn-cs"/>
              </a:rPr>
              <a:t> право да </a:t>
            </a:r>
            <a:r>
              <a:rPr lang="ru-RU" sz="1200" b="0" i="0" kern="1200" dirty="0" err="1" smtClean="0">
                <a:solidFill>
                  <a:schemeClr val="tx1"/>
                </a:solidFill>
                <a:effectLst/>
                <a:latin typeface="+mn-lt"/>
                <a:ea typeface="+mn-ea"/>
                <a:cs typeface="+mn-cs"/>
              </a:rPr>
              <a:t>извършва</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консултантска</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дейност</a:t>
            </a:r>
            <a:r>
              <a:rPr lang="ru-RU" sz="1200" b="0" i="0" kern="1200" dirty="0" smtClean="0">
                <a:solidFill>
                  <a:schemeClr val="tx1"/>
                </a:solidFill>
                <a:effectLst/>
                <a:latin typeface="+mn-lt"/>
                <a:ea typeface="+mn-ea"/>
                <a:cs typeface="+mn-cs"/>
              </a:rPr>
              <a:t> по отношение на лица, </a:t>
            </a:r>
            <a:r>
              <a:rPr lang="ru-RU" sz="1200" b="0" i="0" kern="1200" dirty="0" err="1" smtClean="0">
                <a:solidFill>
                  <a:schemeClr val="tx1"/>
                </a:solidFill>
                <a:effectLst/>
                <a:latin typeface="+mn-lt"/>
                <a:ea typeface="+mn-ea"/>
                <a:cs typeface="+mn-cs"/>
              </a:rPr>
              <a:t>които</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са</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заинтересовани</a:t>
            </a:r>
            <a:r>
              <a:rPr lang="ru-RU" sz="1200" b="0" i="0" kern="1200" dirty="0" smtClean="0">
                <a:solidFill>
                  <a:schemeClr val="tx1"/>
                </a:solidFill>
                <a:effectLst/>
                <a:latin typeface="+mn-lt"/>
                <a:ea typeface="+mn-ea"/>
                <a:cs typeface="+mn-cs"/>
              </a:rPr>
              <a:t> от </a:t>
            </a:r>
            <a:r>
              <a:rPr lang="ru-RU" sz="1200" b="0" i="0" kern="1200" dirty="0" err="1" smtClean="0">
                <a:solidFill>
                  <a:schemeClr val="tx1"/>
                </a:solidFill>
                <a:effectLst/>
                <a:latin typeface="+mn-lt"/>
                <a:ea typeface="+mn-ea"/>
                <a:cs typeface="+mn-cs"/>
              </a:rPr>
              <a:t>актовете</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му</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издавани</a:t>
            </a:r>
            <a:r>
              <a:rPr lang="ru-RU" sz="1200" b="0" i="0" kern="1200" dirty="0" smtClean="0">
                <a:solidFill>
                  <a:schemeClr val="tx1"/>
                </a:solidFill>
                <a:effectLst/>
                <a:latin typeface="+mn-lt"/>
                <a:ea typeface="+mn-ea"/>
                <a:cs typeface="+mn-cs"/>
              </a:rPr>
              <a:t> при </a:t>
            </a:r>
            <a:r>
              <a:rPr lang="ru-RU" sz="1200" b="0" i="0" kern="1200" dirty="0" err="1" smtClean="0">
                <a:solidFill>
                  <a:schemeClr val="tx1"/>
                </a:solidFill>
                <a:effectLst/>
                <a:latin typeface="+mn-lt"/>
                <a:ea typeface="+mn-ea"/>
                <a:cs typeface="+mn-cs"/>
              </a:rPr>
              <a:t>осъществяване</a:t>
            </a:r>
            <a:r>
              <a:rPr lang="ru-RU" sz="1200" b="0" i="0" kern="1200" dirty="0" smtClean="0">
                <a:solidFill>
                  <a:schemeClr val="tx1"/>
                </a:solidFill>
                <a:effectLst/>
                <a:latin typeface="+mn-lt"/>
                <a:ea typeface="+mn-ea"/>
                <a:cs typeface="+mn-cs"/>
              </a:rPr>
              <a:t> на </a:t>
            </a:r>
            <a:r>
              <a:rPr lang="ru-RU" sz="1200" b="0" i="0" kern="1200" dirty="0" err="1" smtClean="0">
                <a:solidFill>
                  <a:schemeClr val="tx1"/>
                </a:solidFill>
                <a:effectLst/>
                <a:latin typeface="+mn-lt"/>
                <a:ea typeface="+mn-ea"/>
                <a:cs typeface="+mn-cs"/>
              </a:rPr>
              <a:t>правомощията</a:t>
            </a:r>
            <a:r>
              <a:rPr lang="ru-RU" sz="1200" b="0" i="0" kern="1200" dirty="0" smtClean="0">
                <a:solidFill>
                  <a:schemeClr val="tx1"/>
                </a:solidFill>
                <a:effectLst/>
                <a:latin typeface="+mn-lt"/>
                <a:ea typeface="+mn-ea"/>
                <a:cs typeface="+mn-cs"/>
              </a:rPr>
              <a:t> или </a:t>
            </a:r>
            <a:r>
              <a:rPr lang="ru-RU" sz="1200" b="0" i="0" kern="1200" dirty="0" err="1" smtClean="0">
                <a:solidFill>
                  <a:schemeClr val="tx1"/>
                </a:solidFill>
                <a:effectLst/>
                <a:latin typeface="+mn-lt"/>
                <a:ea typeface="+mn-ea"/>
                <a:cs typeface="+mn-cs"/>
              </a:rPr>
              <a:t>задълженията</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му</a:t>
            </a:r>
            <a:r>
              <a:rPr lang="ru-RU" sz="1200" b="0" i="0" kern="1200" dirty="0" smtClean="0">
                <a:solidFill>
                  <a:schemeClr val="tx1"/>
                </a:solidFill>
                <a:effectLst/>
                <a:latin typeface="+mn-lt"/>
                <a:ea typeface="+mn-ea"/>
                <a:cs typeface="+mn-cs"/>
              </a:rPr>
              <a:t> по служба.</a:t>
            </a:r>
          </a:p>
          <a:p>
            <a:r>
              <a:rPr lang="ru-RU" sz="1200" b="1" i="0" kern="1200" dirty="0" smtClean="0">
                <a:solidFill>
                  <a:schemeClr val="tx1"/>
                </a:solidFill>
                <a:effectLst/>
                <a:latin typeface="+mn-lt"/>
                <a:ea typeface="+mn-ea"/>
                <a:cs typeface="+mn-cs"/>
              </a:rPr>
              <a:t>Чл. 62</a:t>
            </a:r>
            <a:r>
              <a:rPr lang="ru-RU" sz="1200" b="0" i="0" kern="1200" dirty="0" smtClean="0">
                <a:solidFill>
                  <a:schemeClr val="tx1"/>
                </a:solidFill>
                <a:effectLst/>
                <a:latin typeface="+mn-lt"/>
                <a:ea typeface="+mn-ea"/>
                <a:cs typeface="+mn-cs"/>
              </a:rPr>
              <a:t>. Лице, </a:t>
            </a:r>
            <a:r>
              <a:rPr lang="ru-RU" sz="1200" b="0" i="0" kern="1200" dirty="0" err="1" smtClean="0">
                <a:solidFill>
                  <a:schemeClr val="tx1"/>
                </a:solidFill>
                <a:effectLst/>
                <a:latin typeface="+mn-lt"/>
                <a:ea typeface="+mn-ea"/>
                <a:cs typeface="+mn-cs"/>
              </a:rPr>
              <a:t>заемащо</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висша</a:t>
            </a:r>
            <a:r>
              <a:rPr lang="ru-RU" sz="1200" b="0" i="0" kern="1200" dirty="0" smtClean="0">
                <a:solidFill>
                  <a:schemeClr val="tx1"/>
                </a:solidFill>
                <a:effectLst/>
                <a:latin typeface="+mn-lt"/>
                <a:ea typeface="+mn-ea"/>
                <a:cs typeface="+mn-cs"/>
              </a:rPr>
              <a:t> публична </a:t>
            </a:r>
            <a:r>
              <a:rPr lang="ru-RU" sz="1200" b="0" i="0" kern="1200" dirty="0" err="1" smtClean="0">
                <a:solidFill>
                  <a:schemeClr val="tx1"/>
                </a:solidFill>
                <a:effectLst/>
                <a:latin typeface="+mn-lt"/>
                <a:ea typeface="+mn-ea"/>
                <a:cs typeface="+mn-cs"/>
              </a:rPr>
              <a:t>длъжност</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няма</a:t>
            </a:r>
            <a:r>
              <a:rPr lang="ru-RU" sz="1200" b="0" i="0" kern="1200" dirty="0" smtClean="0">
                <a:solidFill>
                  <a:schemeClr val="tx1"/>
                </a:solidFill>
                <a:effectLst/>
                <a:latin typeface="+mn-lt"/>
                <a:ea typeface="+mn-ea"/>
                <a:cs typeface="+mn-cs"/>
              </a:rPr>
              <a:t> право да </a:t>
            </a:r>
            <a:r>
              <a:rPr lang="ru-RU" sz="1200" b="0" i="0" kern="1200" dirty="0" err="1" smtClean="0">
                <a:solidFill>
                  <a:schemeClr val="tx1"/>
                </a:solidFill>
                <a:effectLst/>
                <a:latin typeface="+mn-lt"/>
                <a:ea typeface="+mn-ea"/>
                <a:cs typeface="+mn-cs"/>
              </a:rPr>
              <a:t>дава</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съгласие</a:t>
            </a:r>
            <a:r>
              <a:rPr lang="ru-RU" sz="1200" b="0" i="0" kern="1200" dirty="0" smtClean="0">
                <a:solidFill>
                  <a:schemeClr val="tx1"/>
                </a:solidFill>
                <a:effectLst/>
                <a:latin typeface="+mn-lt"/>
                <a:ea typeface="+mn-ea"/>
                <a:cs typeface="+mn-cs"/>
              </a:rPr>
              <a:t> или да </a:t>
            </a:r>
            <a:r>
              <a:rPr lang="ru-RU" sz="1200" b="0" i="0" kern="1200" dirty="0" err="1" smtClean="0">
                <a:solidFill>
                  <a:schemeClr val="tx1"/>
                </a:solidFill>
                <a:effectLst/>
                <a:latin typeface="+mn-lt"/>
                <a:ea typeface="+mn-ea"/>
                <a:cs typeface="+mn-cs"/>
              </a:rPr>
              <a:t>използва</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служебното</a:t>
            </a:r>
            <a:r>
              <a:rPr lang="ru-RU" sz="1200" b="0" i="0" kern="1200" dirty="0" smtClean="0">
                <a:solidFill>
                  <a:schemeClr val="tx1"/>
                </a:solidFill>
                <a:effectLst/>
                <a:latin typeface="+mn-lt"/>
                <a:ea typeface="+mn-ea"/>
                <a:cs typeface="+mn-cs"/>
              </a:rPr>
              <a:t> си положение за </a:t>
            </a:r>
            <a:r>
              <a:rPr lang="ru-RU" sz="1200" b="0" i="0" kern="1200" dirty="0" err="1" smtClean="0">
                <a:solidFill>
                  <a:schemeClr val="tx1"/>
                </a:solidFill>
                <a:effectLst/>
                <a:latin typeface="+mn-lt"/>
                <a:ea typeface="+mn-ea"/>
                <a:cs typeface="+mn-cs"/>
              </a:rPr>
              <a:t>търговска</a:t>
            </a:r>
            <a:r>
              <a:rPr lang="ru-RU" sz="1200" b="0" i="0" kern="1200" dirty="0" smtClean="0">
                <a:solidFill>
                  <a:schemeClr val="tx1"/>
                </a:solidFill>
                <a:effectLst/>
                <a:latin typeface="+mn-lt"/>
                <a:ea typeface="+mn-ea"/>
                <a:cs typeface="+mn-cs"/>
              </a:rPr>
              <a:t> реклама.</a:t>
            </a:r>
          </a:p>
          <a:p>
            <a:endParaRPr lang="bg-BG" dirty="0"/>
          </a:p>
        </p:txBody>
      </p:sp>
      <p:sp>
        <p:nvSpPr>
          <p:cNvPr id="4" name="Slide Number Placeholder 3"/>
          <p:cNvSpPr>
            <a:spLocks noGrp="1"/>
          </p:cNvSpPr>
          <p:nvPr>
            <p:ph type="sldNum" sz="quarter" idx="10"/>
          </p:nvPr>
        </p:nvSpPr>
        <p:spPr/>
        <p:txBody>
          <a:bodyPr/>
          <a:lstStyle/>
          <a:p>
            <a:fld id="{305E2A46-D4FD-4341-AE6F-158613A4D9BE}" type="slidenum">
              <a:rPr lang="bg-BG" smtClean="0"/>
              <a:t>14</a:t>
            </a:fld>
            <a:endParaRPr lang="bg-BG"/>
          </a:p>
        </p:txBody>
      </p:sp>
    </p:spTree>
    <p:extLst>
      <p:ext uri="{BB962C8B-B14F-4D97-AF65-F5344CB8AC3E}">
        <p14:creationId xmlns:p14="http://schemas.microsoft.com/office/powerpoint/2010/main" val="545471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bg-BG" smtClean="0"/>
              <a:t>Редакт. стил загл. образец</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bg-BG" smtClean="0"/>
              <a:t>Щракнете за редакция стил подзагл. обр.</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24E374BC-D410-45E1-AF0F-3795EB5352C9}" type="datetimeFigureOut">
              <a:rPr lang="bg-BG" smtClean="0"/>
              <a:t>19.10.2021 г.</a:t>
            </a:fld>
            <a:endParaRPr lang="bg-BG"/>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bg-BG"/>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FD718E-46A7-4A98-A9FE-3E1E2C2192EB}" type="slidenum">
              <a:rPr lang="bg-BG" smtClean="0"/>
              <a:t>‹#›</a:t>
            </a:fld>
            <a:endParaRPr lang="bg-BG"/>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60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Vertical Text Placeholder 2"/>
          <p:cNvSpPr>
            <a:spLocks noGrp="1"/>
          </p:cNvSpPr>
          <p:nvPr>
            <p:ph type="body" orient="vert" idx="1"/>
          </p:nvPr>
        </p:nvSpPr>
        <p:spPr/>
        <p:txBody>
          <a:bodyPr vert="eaVert"/>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19.10.2021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89705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bg-BG" smtClean="0"/>
              <a:t>Редакт. стил загл. образец</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19.10.2021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13471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Content Placeholder 2"/>
          <p:cNvSpPr>
            <a:spLocks noGrp="1"/>
          </p:cNvSpPr>
          <p:nvPr>
            <p:ph idx="1"/>
          </p:nvPr>
        </p:nvSpPr>
        <p:spPr/>
        <p:txBody>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19.10.2021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408136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bg-BG" smtClean="0"/>
              <a:t>Редакт. стил загл. образец</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smtClean="0"/>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fld id="{24E374BC-D410-45E1-AF0F-3795EB5352C9}" type="datetimeFigureOut">
              <a:rPr lang="bg-BG" smtClean="0"/>
              <a:t>19.10.2021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05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bg-BG" smtClean="0"/>
              <a:t>Редакт. стил загл. образец</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5" name="Date Placeholder 4"/>
          <p:cNvSpPr>
            <a:spLocks noGrp="1"/>
          </p:cNvSpPr>
          <p:nvPr>
            <p:ph type="dt" sz="half" idx="10"/>
          </p:nvPr>
        </p:nvSpPr>
        <p:spPr/>
        <p:txBody>
          <a:bodyPr/>
          <a:lstStyle/>
          <a:p>
            <a:fld id="{24E374BC-D410-45E1-AF0F-3795EB5352C9}" type="datetimeFigureOut">
              <a:rPr lang="bg-BG" smtClean="0"/>
              <a:t>19.10.2021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99576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bg-BG" smtClean="0"/>
              <a:t>Редакт. стил загл. образец</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Щракнете, за да редактирате стиловете на текста в образеца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Щракнете, за да редактирате стиловете на текста в образеца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7" name="Date Placeholder 6"/>
          <p:cNvSpPr>
            <a:spLocks noGrp="1"/>
          </p:cNvSpPr>
          <p:nvPr>
            <p:ph type="dt" sz="half" idx="10"/>
          </p:nvPr>
        </p:nvSpPr>
        <p:spPr/>
        <p:txBody>
          <a:bodyPr/>
          <a:lstStyle/>
          <a:p>
            <a:fld id="{24E374BC-D410-45E1-AF0F-3795EB5352C9}" type="datetimeFigureOut">
              <a:rPr lang="bg-BG" smtClean="0"/>
              <a:t>19.10.2021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09666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Date Placeholder 2"/>
          <p:cNvSpPr>
            <a:spLocks noGrp="1"/>
          </p:cNvSpPr>
          <p:nvPr>
            <p:ph type="dt" sz="half" idx="10"/>
          </p:nvPr>
        </p:nvSpPr>
        <p:spPr/>
        <p:txBody>
          <a:bodyPr/>
          <a:lstStyle/>
          <a:p>
            <a:fld id="{24E374BC-D410-45E1-AF0F-3795EB5352C9}" type="datetimeFigureOut">
              <a:rPr lang="bg-BG" smtClean="0"/>
              <a:t>19.10.2021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31081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374BC-D410-45E1-AF0F-3795EB5352C9}" type="datetimeFigureOut">
              <a:rPr lang="bg-BG" smtClean="0"/>
              <a:t>19.10.2021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84138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smtClean="0"/>
              <a:t>Редакт. стил загл. образец</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19.10.2021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57453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smtClean="0"/>
              <a:t>Редакт. стил загл. образец</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smtClean="0"/>
              <a:t>Щракнете върху иконата, за да добавите картина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19.10.2021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08531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bg-BG" smtClean="0"/>
              <a:t>Редакт. стил загл. образец</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4E374BC-D410-45E1-AF0F-3795EB5352C9}" type="datetimeFigureOut">
              <a:rPr lang="bg-BG" smtClean="0"/>
              <a:t>19.10.2021 г.</a:t>
            </a:fld>
            <a:endParaRPr lang="bg-BG"/>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bg-BG"/>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0FD718E-46A7-4A98-A9FE-3E1E2C2192EB}" type="slidenum">
              <a:rPr lang="bg-BG" smtClean="0"/>
              <a:t>‹#›</a:t>
            </a:fld>
            <a:endParaRPr lang="bg-BG"/>
          </a:p>
        </p:txBody>
      </p:sp>
    </p:spTree>
    <p:extLst>
      <p:ext uri="{BB962C8B-B14F-4D97-AF65-F5344CB8AC3E}">
        <p14:creationId xmlns:p14="http://schemas.microsoft.com/office/powerpoint/2010/main" val="407463079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www.eufunds.bg/"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ctr">
              <a:buNone/>
            </a:pPr>
            <a:endParaRPr lang="en-US" sz="3200" dirty="0" smtClean="0">
              <a:solidFill>
                <a:schemeClr val="accent1">
                  <a:lumMod val="75000"/>
                </a:schemeClr>
              </a:solidFill>
            </a:endParaRPr>
          </a:p>
          <a:p>
            <a:pPr marL="0" indent="0" algn="ctr">
              <a:buNone/>
            </a:pPr>
            <a:r>
              <a:rPr lang="bg-BG" sz="3200" b="1" dirty="0">
                <a:solidFill>
                  <a:schemeClr val="accent1">
                    <a:lumMod val="75000"/>
                  </a:schemeClr>
                </a:solidFill>
                <a:effectLst>
                  <a:outerShdw blurRad="38100" dist="38100" dir="2700000" algn="tl">
                    <a:srgbClr val="000000">
                      <a:alpha val="43137"/>
                    </a:srgbClr>
                  </a:outerShdw>
                </a:effectLst>
              </a:rPr>
              <a:t>О</a:t>
            </a:r>
            <a:r>
              <a:rPr lang="en-US" sz="3200" b="1" dirty="0">
                <a:solidFill>
                  <a:schemeClr val="accent1">
                    <a:lumMod val="75000"/>
                  </a:schemeClr>
                </a:solidFill>
                <a:effectLst>
                  <a:outerShdw blurRad="38100" dist="38100" dir="2700000" algn="tl">
                    <a:srgbClr val="000000">
                      <a:alpha val="43137"/>
                    </a:srgbClr>
                  </a:outerShdw>
                </a:effectLst>
              </a:rPr>
              <a:t>бучителен модул</a:t>
            </a:r>
          </a:p>
          <a:p>
            <a:pPr marL="0" indent="0" algn="ctr">
              <a:buNone/>
            </a:pPr>
            <a:r>
              <a:rPr lang="bg-BG" sz="3200" b="1" dirty="0">
                <a:effectLst>
                  <a:outerShdw blurRad="38100" dist="38100" dir="2700000" algn="tl">
                    <a:srgbClr val="000000">
                      <a:alpha val="43137"/>
                    </a:srgbClr>
                  </a:outerShdw>
                </a:effectLst>
              </a:rPr>
              <a:t>„Правомощия на кметските наместници”</a:t>
            </a:r>
            <a:r>
              <a:rPr lang="ru-RU" sz="3200" b="1">
                <a:solidFill>
                  <a:schemeClr val="accent1">
                    <a:lumMod val="75000"/>
                  </a:schemeClr>
                </a:solidFill>
                <a:effectLst>
                  <a:outerShdw blurRad="38100" dist="38100" dir="2700000" algn="tl">
                    <a:srgbClr val="000000">
                      <a:alpha val="43137"/>
                    </a:srgbClr>
                  </a:outerShdw>
                </a:effectLst>
              </a:rPr>
              <a:t> </a:t>
            </a:r>
            <a:endParaRPr lang="ru-RU" sz="3200" b="1" dirty="0">
              <a:solidFill>
                <a:schemeClr val="accent1">
                  <a:lumMod val="75000"/>
                </a:schemeClr>
              </a:solidFill>
              <a:effectLst>
                <a:outerShdw blurRad="38100" dist="38100" dir="2700000" algn="tl">
                  <a:srgbClr val="000000">
                    <a:alpha val="43137"/>
                  </a:srgbClr>
                </a:outerShdw>
              </a:effectLst>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6642048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a:bodyPr>
          <a:lstStyle/>
          <a:p>
            <a:pPr marL="0" indent="0">
              <a:buNone/>
            </a:pPr>
            <a:endParaRPr lang="bg-BG" dirty="0"/>
          </a:p>
          <a:p>
            <a:pPr marL="0" indent="0" algn="ctr">
              <a:buNone/>
            </a:pPr>
            <a:endParaRPr lang="bg-BG" dirty="0" smtClean="0"/>
          </a:p>
          <a:p>
            <a:pPr marL="0" indent="0" algn="ctr">
              <a:buNone/>
            </a:pPr>
            <a:endParaRPr lang="bg-BG" dirty="0"/>
          </a:p>
          <a:p>
            <a:pPr marL="0" indent="0" algn="ctr">
              <a:buNone/>
            </a:pPr>
            <a:r>
              <a:rPr lang="bg-BG" b="1" dirty="0">
                <a:solidFill>
                  <a:schemeClr val="bg2">
                    <a:lumMod val="10000"/>
                  </a:schemeClr>
                </a:solidFill>
              </a:rPr>
              <a:t>За кметските наместници хипотези на несъвместимост са определени в Закона за местното самоуправление и местната </a:t>
            </a:r>
            <a:r>
              <a:rPr lang="bg-BG" b="1" dirty="0" smtClean="0">
                <a:solidFill>
                  <a:schemeClr val="bg2">
                    <a:lumMod val="10000"/>
                  </a:schemeClr>
                </a:solidFill>
              </a:rPr>
              <a:t>администрация:</a:t>
            </a:r>
            <a:endParaRPr lang="bg-BG" dirty="0" smtClean="0">
              <a:solidFill>
                <a:schemeClr val="bg2">
                  <a:lumMod val="10000"/>
                </a:schemeClr>
              </a:solidFill>
            </a:endParaRPr>
          </a:p>
          <a:p>
            <a:pPr marL="0" indent="0" algn="just">
              <a:buNone/>
            </a:pPr>
            <a:r>
              <a:rPr lang="bg-BG" dirty="0" smtClean="0">
                <a:solidFill>
                  <a:schemeClr val="bg2">
                    <a:lumMod val="10000"/>
                  </a:schemeClr>
                </a:solidFill>
              </a:rPr>
              <a:t>• не </a:t>
            </a:r>
            <a:r>
              <a:rPr lang="bg-BG" dirty="0">
                <a:solidFill>
                  <a:schemeClr val="bg2">
                    <a:lumMod val="10000"/>
                  </a:schemeClr>
                </a:solidFill>
              </a:rPr>
              <a:t>могат да извършват търговска дейност по смисъла на Търговския </a:t>
            </a:r>
            <a:r>
              <a:rPr lang="bg-BG" dirty="0" smtClean="0">
                <a:solidFill>
                  <a:schemeClr val="bg2">
                    <a:lumMod val="10000"/>
                  </a:schemeClr>
                </a:solidFill>
              </a:rPr>
              <a:t>закон,</a:t>
            </a:r>
          </a:p>
          <a:p>
            <a:pPr marL="0" indent="0" algn="just">
              <a:buNone/>
            </a:pPr>
            <a:r>
              <a:rPr lang="bg-BG" dirty="0" smtClean="0">
                <a:solidFill>
                  <a:schemeClr val="bg2">
                    <a:lumMod val="10000"/>
                  </a:schemeClr>
                </a:solidFill>
              </a:rPr>
              <a:t>• да </a:t>
            </a:r>
            <a:r>
              <a:rPr lang="bg-BG" dirty="0">
                <a:solidFill>
                  <a:schemeClr val="bg2">
                    <a:lumMod val="10000"/>
                  </a:schemeClr>
                </a:solidFill>
              </a:rPr>
              <a:t>бъдат контрольори, управители или прокуристи в търговски дружества</a:t>
            </a:r>
            <a:r>
              <a:rPr lang="bg-BG" dirty="0" smtClean="0">
                <a:solidFill>
                  <a:schemeClr val="bg2">
                    <a:lumMod val="10000"/>
                  </a:schemeClr>
                </a:solidFill>
              </a:rPr>
              <a:t>,</a:t>
            </a:r>
          </a:p>
          <a:p>
            <a:pPr marL="0" indent="0" algn="just">
              <a:buNone/>
            </a:pPr>
            <a:r>
              <a:rPr lang="bg-BG" dirty="0" smtClean="0">
                <a:solidFill>
                  <a:schemeClr val="bg2">
                    <a:lumMod val="10000"/>
                  </a:schemeClr>
                </a:solidFill>
              </a:rPr>
              <a:t>• търговски </a:t>
            </a:r>
            <a:r>
              <a:rPr lang="bg-BG" dirty="0">
                <a:solidFill>
                  <a:schemeClr val="bg2">
                    <a:lumMod val="10000"/>
                  </a:schemeClr>
                </a:solidFill>
              </a:rPr>
              <a:t>пълномощници, търговски представители, търговски посредници, </a:t>
            </a:r>
            <a:endParaRPr lang="bg-BG" dirty="0" smtClean="0">
              <a:solidFill>
                <a:schemeClr val="bg2">
                  <a:lumMod val="10000"/>
                </a:schemeClr>
              </a:solidFill>
            </a:endParaRPr>
          </a:p>
          <a:p>
            <a:pPr marL="0" indent="0" algn="just">
              <a:buNone/>
            </a:pPr>
            <a:r>
              <a:rPr lang="bg-BG" dirty="0" smtClean="0">
                <a:solidFill>
                  <a:schemeClr val="bg2">
                    <a:lumMod val="10000"/>
                  </a:schemeClr>
                </a:solidFill>
              </a:rPr>
              <a:t>синдици, ликвидатори или</a:t>
            </a:r>
          </a:p>
          <a:p>
            <a:pPr marL="0" indent="0" algn="just">
              <a:buNone/>
            </a:pPr>
            <a:r>
              <a:rPr lang="bg-BG" dirty="0" smtClean="0">
                <a:solidFill>
                  <a:schemeClr val="bg2">
                    <a:lumMod val="10000"/>
                  </a:schemeClr>
                </a:solidFill>
              </a:rPr>
              <a:t>• </a:t>
            </a:r>
            <a:r>
              <a:rPr lang="bg-BG" dirty="0">
                <a:solidFill>
                  <a:schemeClr val="bg2">
                    <a:lumMod val="10000"/>
                  </a:schemeClr>
                </a:solidFill>
              </a:rPr>
              <a:t>да участват в надзорни, управителни и контролни органи на търговски дружества и кооперации за времето на мандата им</a:t>
            </a:r>
            <a:r>
              <a:rPr lang="bg-BG" dirty="0" smtClean="0">
                <a:solidFill>
                  <a:schemeClr val="bg2">
                    <a:lumMod val="10000"/>
                  </a:schemeClr>
                </a:solidFill>
              </a:rPr>
              <a:t>.</a:t>
            </a:r>
            <a:endParaRPr lang="bg-BG" dirty="0">
              <a:solidFill>
                <a:schemeClr val="bg2">
                  <a:lumMod val="10000"/>
                </a:schemeClr>
              </a:solidFill>
            </a:endParaRP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7418439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endParaRPr lang="bg-BG" b="1" dirty="0" smtClean="0">
              <a:solidFill>
                <a:schemeClr val="bg2">
                  <a:lumMod val="10000"/>
                </a:schemeClr>
              </a:solidFill>
            </a:endParaRPr>
          </a:p>
          <a:p>
            <a:pPr marL="0" indent="0" algn="just">
              <a:buNone/>
            </a:pPr>
            <a:r>
              <a:rPr lang="bg-BG" b="1" dirty="0" smtClean="0">
                <a:solidFill>
                  <a:schemeClr val="bg2">
                    <a:lumMod val="10000"/>
                  </a:schemeClr>
                </a:solidFill>
              </a:rPr>
              <a:t>ВАЖНО</a:t>
            </a:r>
            <a:r>
              <a:rPr lang="bg-BG" dirty="0" smtClean="0">
                <a:solidFill>
                  <a:schemeClr val="bg2">
                    <a:lumMod val="10000"/>
                  </a:schemeClr>
                </a:solidFill>
              </a:rPr>
              <a:t>: Отсъствието </a:t>
            </a:r>
            <a:r>
              <a:rPr lang="bg-BG" dirty="0">
                <a:solidFill>
                  <a:schemeClr val="bg2">
                    <a:lumMod val="10000"/>
                  </a:schemeClr>
                </a:solidFill>
              </a:rPr>
              <a:t>на тези обстоятелства се удостоверява от лицето с декларация, която се попълва при встъпването в длъжност.  </a:t>
            </a:r>
            <a:endParaRPr lang="bg-BG" dirty="0" smtClean="0">
              <a:solidFill>
                <a:schemeClr val="bg2">
                  <a:lumMod val="10000"/>
                </a:schemeClr>
              </a:solidFill>
            </a:endParaRPr>
          </a:p>
          <a:p>
            <a:pPr marL="0" indent="0" algn="just">
              <a:buNone/>
            </a:pPr>
            <a:r>
              <a:rPr lang="bg-BG" dirty="0" smtClean="0">
                <a:solidFill>
                  <a:schemeClr val="bg2">
                    <a:lumMod val="10000"/>
                  </a:schemeClr>
                </a:solidFill>
              </a:rPr>
              <a:t>Нито </a:t>
            </a:r>
            <a:r>
              <a:rPr lang="bg-BG" dirty="0">
                <a:solidFill>
                  <a:schemeClr val="bg2">
                    <a:lumMod val="10000"/>
                  </a:schemeClr>
                </a:solidFill>
              </a:rPr>
              <a:t>едно от посочените обстоятелства не трябва да е налице не само към момента на назначаването, но и през цялото времетраене на правоотношението. </a:t>
            </a: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4321259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ctr">
              <a:buNone/>
            </a:pPr>
            <a:r>
              <a:rPr lang="bg-BG" b="1" dirty="0">
                <a:solidFill>
                  <a:schemeClr val="bg2">
                    <a:lumMod val="10000"/>
                  </a:schemeClr>
                </a:solidFill>
              </a:rPr>
              <a:t>Свързани лица </a:t>
            </a:r>
            <a:endParaRPr lang="bg-BG" dirty="0">
              <a:solidFill>
                <a:schemeClr val="bg2">
                  <a:lumMod val="10000"/>
                </a:schemeClr>
              </a:solidFill>
            </a:endParaRPr>
          </a:p>
          <a:p>
            <a:pPr marL="45720" indent="0">
              <a:buNone/>
            </a:pPr>
            <a:r>
              <a:rPr lang="en-US" dirty="0" smtClean="0">
                <a:solidFill>
                  <a:schemeClr val="bg2">
                    <a:lumMod val="10000"/>
                  </a:schemeClr>
                </a:solidFill>
              </a:rPr>
              <a:t> </a:t>
            </a:r>
            <a:r>
              <a:rPr lang="bg-BG" dirty="0" smtClean="0">
                <a:solidFill>
                  <a:schemeClr val="bg2">
                    <a:lumMod val="10000"/>
                  </a:schemeClr>
                </a:solidFill>
              </a:rPr>
              <a:t>- </a:t>
            </a:r>
            <a:r>
              <a:rPr lang="bg-BG" dirty="0">
                <a:solidFill>
                  <a:schemeClr val="bg2">
                    <a:lumMod val="10000"/>
                  </a:schemeClr>
                </a:solidFill>
              </a:rPr>
              <a:t>съпрузите или лицата, които се намират във фактическо съжителство, роднините по права линия, по съребрена линия - до четвърта степен включително, и по сватовство - до втора степен включително; </a:t>
            </a:r>
          </a:p>
          <a:p>
            <a:pPr marL="45720" indent="0">
              <a:buNone/>
            </a:pPr>
            <a:r>
              <a:rPr lang="en-US" dirty="0" smtClean="0">
                <a:solidFill>
                  <a:schemeClr val="bg2">
                    <a:lumMod val="10000"/>
                  </a:schemeClr>
                </a:solidFill>
              </a:rPr>
              <a:t> </a:t>
            </a:r>
            <a:r>
              <a:rPr lang="bg-BG" dirty="0" smtClean="0">
                <a:solidFill>
                  <a:schemeClr val="bg2">
                    <a:lumMod val="10000"/>
                  </a:schemeClr>
                </a:solidFill>
              </a:rPr>
              <a:t>- </a:t>
            </a:r>
            <a:r>
              <a:rPr lang="bg-BG" dirty="0">
                <a:solidFill>
                  <a:schemeClr val="bg2">
                    <a:lumMod val="10000"/>
                  </a:schemeClr>
                </a:solidFill>
              </a:rPr>
              <a:t>физически и юридически лица, с които лицето, заемащо публична длъжност, се намира в икономически или политически зависимости, които пораждат основателни съмнения в неговата безпристрастност и обективност. </a:t>
            </a:r>
          </a:p>
          <a:p>
            <a:pPr marL="0" indent="0" algn="ctr">
              <a:buNone/>
            </a:pPr>
            <a:endParaRPr lang="en-US" sz="3200" dirty="0" smtClean="0">
              <a:solidFill>
                <a:schemeClr val="bg2">
                  <a:lumMod val="10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24814331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endParaRPr lang="bg-BG" dirty="0" smtClean="0">
              <a:solidFill>
                <a:schemeClr val="bg2">
                  <a:lumMod val="10000"/>
                </a:schemeClr>
              </a:solidFill>
            </a:endParaRPr>
          </a:p>
          <a:p>
            <a:pPr marL="0" indent="0" algn="just">
              <a:buNone/>
            </a:pPr>
            <a:r>
              <a:rPr lang="bg-BG" dirty="0" smtClean="0">
                <a:solidFill>
                  <a:schemeClr val="bg2">
                    <a:lumMod val="10000"/>
                  </a:schemeClr>
                </a:solidFill>
              </a:rPr>
              <a:t>Наличието </a:t>
            </a:r>
            <a:r>
              <a:rPr lang="bg-BG" dirty="0">
                <a:solidFill>
                  <a:schemeClr val="bg2">
                    <a:lumMod val="10000"/>
                  </a:schemeClr>
                </a:solidFill>
              </a:rPr>
              <a:t>на свързани лица само по себе си не представлява конфликт на интереси. </a:t>
            </a:r>
            <a:endParaRPr lang="bg-BG" dirty="0" smtClean="0">
              <a:solidFill>
                <a:schemeClr val="bg2">
                  <a:lumMod val="10000"/>
                </a:schemeClr>
              </a:solidFill>
            </a:endParaRPr>
          </a:p>
          <a:p>
            <a:pPr marL="0" indent="0" algn="just">
              <a:buNone/>
            </a:pPr>
            <a:r>
              <a:rPr lang="bg-BG" b="1" dirty="0" smtClean="0">
                <a:solidFill>
                  <a:schemeClr val="bg2">
                    <a:lumMod val="10000"/>
                  </a:schemeClr>
                </a:solidFill>
              </a:rPr>
              <a:t>Свързаността </a:t>
            </a:r>
            <a:r>
              <a:rPr lang="bg-BG" b="1" dirty="0">
                <a:solidFill>
                  <a:schemeClr val="bg2">
                    <a:lumMod val="10000"/>
                  </a:schemeClr>
                </a:solidFill>
              </a:rPr>
              <a:t>създава риска от такъв в случаите, при които лицето, заемащо </a:t>
            </a:r>
            <a:r>
              <a:rPr lang="bg-BG" b="1" dirty="0" smtClean="0">
                <a:solidFill>
                  <a:schemeClr val="bg2">
                    <a:lumMod val="10000"/>
                  </a:schemeClr>
                </a:solidFill>
              </a:rPr>
              <a:t>публична </a:t>
            </a:r>
            <a:r>
              <a:rPr lang="bg-BG" b="1" dirty="0">
                <a:solidFill>
                  <a:schemeClr val="bg2">
                    <a:lumMod val="10000"/>
                  </a:schemeClr>
                </a:solidFill>
              </a:rPr>
              <a:t>длъжност</a:t>
            </a:r>
            <a:r>
              <a:rPr lang="en-US" b="1" dirty="0">
                <a:solidFill>
                  <a:schemeClr val="bg2">
                    <a:lumMod val="10000"/>
                  </a:schemeClr>
                </a:solidFill>
              </a:rPr>
              <a:t> (</a:t>
            </a:r>
            <a:r>
              <a:rPr lang="bg-BG" b="1" dirty="0">
                <a:solidFill>
                  <a:schemeClr val="bg2">
                    <a:lumMod val="10000"/>
                  </a:schemeClr>
                </a:solidFill>
              </a:rPr>
              <a:t>служителя</a:t>
            </a:r>
            <a:r>
              <a:rPr lang="en-US" b="1" dirty="0">
                <a:solidFill>
                  <a:schemeClr val="bg2">
                    <a:lumMod val="10000"/>
                  </a:schemeClr>
                </a:solidFill>
              </a:rPr>
              <a:t>)</a:t>
            </a:r>
            <a:r>
              <a:rPr lang="bg-BG" b="1" dirty="0">
                <a:solidFill>
                  <a:schemeClr val="bg2">
                    <a:lumMod val="10000"/>
                  </a:schemeClr>
                </a:solidFill>
              </a:rPr>
              <a:t>, упражнява правомощия или изпълнява задължения по служба в частен интерес – собствен или на свързаното с него лице. </a:t>
            </a:r>
            <a:endParaRPr lang="bg-BG" dirty="0">
              <a:solidFill>
                <a:schemeClr val="bg2">
                  <a:lumMod val="10000"/>
                </a:schemeClr>
              </a:solidFill>
            </a:endParaRPr>
          </a:p>
          <a:p>
            <a:pPr marL="0" indent="0" algn="just">
              <a:buNone/>
            </a:pPr>
            <a:endParaRPr lang="en-US" sz="3200" dirty="0" smtClean="0">
              <a:solidFill>
                <a:schemeClr val="bg2">
                  <a:lumMod val="10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28056031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409074"/>
            <a:ext cx="10515600" cy="576788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ctr">
              <a:buNone/>
            </a:pPr>
            <a:r>
              <a:rPr lang="bg-BG" b="1" dirty="0" smtClean="0">
                <a:solidFill>
                  <a:schemeClr val="bg2">
                    <a:lumMod val="10000"/>
                  </a:schemeClr>
                </a:solidFill>
              </a:rPr>
              <a:t>Проявления/нива на конфликта на </a:t>
            </a:r>
            <a:r>
              <a:rPr lang="bg-BG" b="1" dirty="0" err="1" smtClean="0">
                <a:solidFill>
                  <a:schemeClr val="bg2">
                    <a:lumMod val="10000"/>
                  </a:schemeClr>
                </a:solidFill>
              </a:rPr>
              <a:t>инт</a:t>
            </a:r>
            <a:r>
              <a:rPr lang="en-US" b="1" dirty="0" smtClean="0">
                <a:solidFill>
                  <a:schemeClr val="bg2">
                    <a:lumMod val="10000"/>
                  </a:schemeClr>
                </a:solidFill>
              </a:rPr>
              <a:t>e</a:t>
            </a:r>
            <a:r>
              <a:rPr lang="bg-BG" b="1" dirty="0" err="1" smtClean="0">
                <a:solidFill>
                  <a:schemeClr val="bg2">
                    <a:lumMod val="10000"/>
                  </a:schemeClr>
                </a:solidFill>
              </a:rPr>
              <a:t>реси</a:t>
            </a:r>
            <a:r>
              <a:rPr lang="bg-BG" b="1" smtClean="0">
                <a:solidFill>
                  <a:schemeClr val="bg2">
                    <a:lumMod val="10000"/>
                  </a:schemeClr>
                </a:solidFill>
              </a:rPr>
              <a:t>:</a:t>
            </a:r>
            <a:endParaRPr lang="bg-BG" sz="3200" dirty="0">
              <a:solidFill>
                <a:schemeClr val="bg2">
                  <a:lumMod val="10000"/>
                </a:schemeClr>
              </a:solidFill>
            </a:endParaRPr>
          </a:p>
          <a:p>
            <a:pPr algn="just">
              <a:buFontTx/>
              <a:buChar char="-"/>
            </a:pPr>
            <a:r>
              <a:rPr lang="bg-BG" dirty="0" smtClean="0">
                <a:solidFill>
                  <a:schemeClr val="bg2">
                    <a:lumMod val="10000"/>
                  </a:schemeClr>
                </a:solidFill>
              </a:rPr>
              <a:t>Представителство на държавата или общината при наличие на частен интерес;</a:t>
            </a:r>
          </a:p>
          <a:p>
            <a:pPr algn="just">
              <a:buFontTx/>
              <a:buChar char="-"/>
            </a:pPr>
            <a:r>
              <a:rPr lang="bg-BG" dirty="0">
                <a:solidFill>
                  <a:schemeClr val="bg2">
                    <a:lumMod val="10000"/>
                  </a:schemeClr>
                </a:solidFill>
              </a:rPr>
              <a:t>Гласуване в частен </a:t>
            </a:r>
            <a:r>
              <a:rPr lang="bg-BG" dirty="0" smtClean="0">
                <a:solidFill>
                  <a:schemeClr val="bg2">
                    <a:lumMod val="10000"/>
                  </a:schemeClr>
                </a:solidFill>
              </a:rPr>
              <a:t>интерес;</a:t>
            </a:r>
            <a:endParaRPr lang="bg-BG" dirty="0">
              <a:solidFill>
                <a:schemeClr val="bg2">
                  <a:lumMod val="10000"/>
                </a:schemeClr>
              </a:solidFill>
            </a:endParaRPr>
          </a:p>
          <a:p>
            <a:pPr algn="just">
              <a:buFontTx/>
              <a:buChar char="-"/>
            </a:pPr>
            <a:r>
              <a:rPr lang="bg-BG" dirty="0">
                <a:solidFill>
                  <a:schemeClr val="bg2">
                    <a:lumMod val="10000"/>
                  </a:schemeClr>
                </a:solidFill>
              </a:rPr>
              <a:t>Оказване на влияние в частен интерес при подготовка, приемане, издаване или постановяване на </a:t>
            </a:r>
            <a:r>
              <a:rPr lang="bg-BG" dirty="0" smtClean="0">
                <a:solidFill>
                  <a:schemeClr val="bg2">
                    <a:lumMod val="10000"/>
                  </a:schemeClr>
                </a:solidFill>
              </a:rPr>
              <a:t>актове или при изпълнение на контролни или разследващи функции;</a:t>
            </a:r>
          </a:p>
          <a:p>
            <a:pPr algn="just">
              <a:buFontTx/>
              <a:buChar char="-"/>
            </a:pPr>
            <a:r>
              <a:rPr lang="bg-BG" dirty="0" smtClean="0">
                <a:solidFill>
                  <a:schemeClr val="bg2">
                    <a:lumMod val="10000"/>
                  </a:schemeClr>
                </a:solidFill>
              </a:rPr>
              <a:t>Разпореждане с публично имущество;</a:t>
            </a:r>
          </a:p>
          <a:p>
            <a:pPr algn="just">
              <a:buFontTx/>
              <a:buChar char="-"/>
            </a:pPr>
            <a:r>
              <a:rPr lang="bg-BG" dirty="0" smtClean="0">
                <a:solidFill>
                  <a:schemeClr val="bg2">
                    <a:lumMod val="10000"/>
                  </a:schemeClr>
                </a:solidFill>
              </a:rPr>
              <a:t>Използване на информация в частен интерес, извършване на консултантска дейност или използване на положението си за търговска реклама.</a:t>
            </a:r>
            <a:endParaRPr lang="en-US" dirty="0">
              <a:solidFill>
                <a:schemeClr val="bg2">
                  <a:lumMod val="10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3889331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742258" y="583894"/>
            <a:ext cx="10611542"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ctr">
              <a:buNone/>
            </a:pPr>
            <a:r>
              <a:rPr lang="bg-BG" b="1" dirty="0">
                <a:solidFill>
                  <a:schemeClr val="bg2">
                    <a:lumMod val="10000"/>
                  </a:schemeClr>
                </a:solidFill>
              </a:rPr>
              <a:t>Предпоставки за възникване на конфликт на интереси и корупционни рискове в </a:t>
            </a:r>
            <a:r>
              <a:rPr lang="bg-BG" b="1" dirty="0" smtClean="0">
                <a:solidFill>
                  <a:schemeClr val="bg2">
                    <a:lumMod val="10000"/>
                  </a:schemeClr>
                </a:solidFill>
              </a:rPr>
              <a:t>администрацията:</a:t>
            </a:r>
          </a:p>
          <a:p>
            <a:pPr marL="0" indent="0" algn="ctr">
              <a:buNone/>
            </a:pPr>
            <a:endParaRPr lang="bg-BG" dirty="0">
              <a:solidFill>
                <a:schemeClr val="bg2">
                  <a:lumMod val="10000"/>
                </a:schemeClr>
              </a:solidFill>
            </a:endParaRPr>
          </a:p>
          <a:p>
            <a:pPr marL="0" indent="0" algn="just">
              <a:buNone/>
            </a:pPr>
            <a:r>
              <a:rPr lang="bg-BG" dirty="0" smtClean="0">
                <a:solidFill>
                  <a:schemeClr val="bg2">
                    <a:lumMod val="10000"/>
                  </a:schemeClr>
                </a:solidFill>
              </a:rPr>
              <a:t>  • </a:t>
            </a:r>
            <a:r>
              <a:rPr lang="bg-BG" b="1" dirty="0" smtClean="0">
                <a:solidFill>
                  <a:schemeClr val="bg2">
                    <a:lumMod val="10000"/>
                  </a:schemeClr>
                </a:solidFill>
              </a:rPr>
              <a:t>Предпоставки</a:t>
            </a:r>
            <a:r>
              <a:rPr lang="bg-BG" b="1" dirty="0">
                <a:solidFill>
                  <a:schemeClr val="bg2">
                    <a:lumMod val="10000"/>
                  </a:schemeClr>
                </a:solidFill>
              </a:rPr>
              <a:t>, свързани с функциите </a:t>
            </a:r>
            <a:r>
              <a:rPr lang="bg-BG" b="1" dirty="0" smtClean="0">
                <a:solidFill>
                  <a:schemeClr val="bg2">
                    <a:lumMod val="10000"/>
                  </a:schemeClr>
                </a:solidFill>
              </a:rPr>
              <a:t>на администрацията:</a:t>
            </a:r>
          </a:p>
          <a:p>
            <a:pPr marL="0" indent="0" algn="just">
              <a:buNone/>
            </a:pPr>
            <a:r>
              <a:rPr lang="bg-BG" dirty="0" smtClean="0">
                <a:solidFill>
                  <a:schemeClr val="bg2">
                    <a:lumMod val="10000"/>
                  </a:schemeClr>
                </a:solidFill>
              </a:rPr>
              <a:t>  -  Разпределение </a:t>
            </a:r>
            <a:r>
              <a:rPr lang="bg-BG" dirty="0">
                <a:solidFill>
                  <a:schemeClr val="bg2">
                    <a:lumMod val="10000"/>
                  </a:schemeClr>
                </a:solidFill>
              </a:rPr>
              <a:t>на ограничени </a:t>
            </a:r>
            <a:r>
              <a:rPr lang="bg-BG" dirty="0" smtClean="0">
                <a:solidFill>
                  <a:schemeClr val="bg2">
                    <a:lumMod val="10000"/>
                  </a:schemeClr>
                </a:solidFill>
              </a:rPr>
              <a:t>ресурси</a:t>
            </a:r>
          </a:p>
          <a:p>
            <a:pPr marL="0" indent="0" algn="just">
              <a:buNone/>
            </a:pPr>
            <a:r>
              <a:rPr lang="bg-BG" dirty="0" smtClean="0">
                <a:solidFill>
                  <a:schemeClr val="bg2">
                    <a:lumMod val="10000"/>
                  </a:schemeClr>
                </a:solidFill>
              </a:rPr>
              <a:t>  -  Регулаторни дейности</a:t>
            </a:r>
          </a:p>
          <a:p>
            <a:pPr marL="0" indent="0" algn="just">
              <a:buNone/>
            </a:pPr>
            <a:r>
              <a:rPr lang="bg-BG" dirty="0" smtClean="0">
                <a:solidFill>
                  <a:schemeClr val="bg2">
                    <a:lumMod val="10000"/>
                  </a:schemeClr>
                </a:solidFill>
              </a:rPr>
              <a:t>   -  Властови </a:t>
            </a:r>
            <a:r>
              <a:rPr lang="bg-BG" dirty="0">
                <a:solidFill>
                  <a:schemeClr val="bg2">
                    <a:lumMod val="10000"/>
                  </a:schemeClr>
                </a:solidFill>
              </a:rPr>
              <a:t>ресурси</a:t>
            </a:r>
          </a:p>
          <a:p>
            <a:pPr marL="0" indent="0" algn="just">
              <a:buNone/>
            </a:pPr>
            <a:endParaRPr lang="en-US" dirty="0" smtClean="0">
              <a:solidFill>
                <a:schemeClr val="bg2">
                  <a:lumMod val="10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21786100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endParaRPr lang="bg-BG" b="1" dirty="0" smtClean="0">
              <a:solidFill>
                <a:schemeClr val="bg2">
                  <a:lumMod val="10000"/>
                </a:schemeClr>
              </a:solidFill>
            </a:endParaRPr>
          </a:p>
          <a:p>
            <a:pPr marL="0" indent="0" algn="just">
              <a:buNone/>
            </a:pPr>
            <a:r>
              <a:rPr lang="bg-BG" b="1" dirty="0" smtClean="0">
                <a:solidFill>
                  <a:schemeClr val="bg2">
                    <a:lumMod val="10000"/>
                  </a:schemeClr>
                </a:solidFill>
              </a:rPr>
              <a:t> • Предпоставки</a:t>
            </a:r>
            <a:r>
              <a:rPr lang="bg-BG" b="1" dirty="0">
                <a:solidFill>
                  <a:schemeClr val="bg2">
                    <a:lumMod val="10000"/>
                  </a:schemeClr>
                </a:solidFill>
              </a:rPr>
              <a:t>, свързани с управлението на човешките </a:t>
            </a:r>
            <a:r>
              <a:rPr lang="bg-BG" b="1" dirty="0" smtClean="0">
                <a:solidFill>
                  <a:schemeClr val="bg2">
                    <a:lumMod val="10000"/>
                  </a:schemeClr>
                </a:solidFill>
              </a:rPr>
              <a:t>ресурси:</a:t>
            </a:r>
          </a:p>
          <a:p>
            <a:pPr marL="0" indent="0" algn="just">
              <a:buNone/>
            </a:pPr>
            <a:r>
              <a:rPr lang="bg-BG" b="1" dirty="0" smtClean="0">
                <a:solidFill>
                  <a:schemeClr val="bg2">
                    <a:lumMod val="10000"/>
                  </a:schemeClr>
                </a:solidFill>
              </a:rPr>
              <a:t>  - </a:t>
            </a:r>
            <a:r>
              <a:rPr lang="bg-BG" dirty="0" smtClean="0">
                <a:solidFill>
                  <a:schemeClr val="bg2">
                    <a:lumMod val="10000"/>
                  </a:schemeClr>
                </a:solidFill>
              </a:rPr>
              <a:t>Стабилитет</a:t>
            </a:r>
          </a:p>
          <a:p>
            <a:pPr marL="0" indent="0" algn="just">
              <a:buNone/>
            </a:pPr>
            <a:r>
              <a:rPr lang="bg-BG" dirty="0" smtClean="0">
                <a:solidFill>
                  <a:schemeClr val="bg2">
                    <a:lumMod val="10000"/>
                  </a:schemeClr>
                </a:solidFill>
              </a:rPr>
              <a:t>  - Перспективата </a:t>
            </a:r>
            <a:r>
              <a:rPr lang="bg-BG" dirty="0">
                <a:solidFill>
                  <a:schemeClr val="bg2">
                    <a:lumMod val="10000"/>
                  </a:schemeClr>
                </a:solidFill>
              </a:rPr>
              <a:t>за кариерно </a:t>
            </a:r>
            <a:r>
              <a:rPr lang="bg-BG" dirty="0" smtClean="0">
                <a:solidFill>
                  <a:schemeClr val="bg2">
                    <a:lumMod val="10000"/>
                  </a:schemeClr>
                </a:solidFill>
              </a:rPr>
              <a:t>развитие</a:t>
            </a:r>
          </a:p>
          <a:p>
            <a:pPr marL="0" indent="0" algn="just">
              <a:buNone/>
            </a:pPr>
            <a:r>
              <a:rPr lang="bg-BG" dirty="0" smtClean="0">
                <a:solidFill>
                  <a:schemeClr val="bg2">
                    <a:lumMod val="10000"/>
                  </a:schemeClr>
                </a:solidFill>
              </a:rPr>
              <a:t> -  Системата </a:t>
            </a:r>
            <a:r>
              <a:rPr lang="bg-BG" dirty="0">
                <a:solidFill>
                  <a:schemeClr val="bg2">
                    <a:lumMod val="10000"/>
                  </a:schemeClr>
                </a:solidFill>
              </a:rPr>
              <a:t>на </a:t>
            </a:r>
            <a:r>
              <a:rPr lang="bg-BG" dirty="0" smtClean="0">
                <a:solidFill>
                  <a:schemeClr val="bg2">
                    <a:lumMod val="10000"/>
                  </a:schemeClr>
                </a:solidFill>
              </a:rPr>
              <a:t>заплащане</a:t>
            </a:r>
          </a:p>
          <a:p>
            <a:pPr marL="0" indent="0" algn="just">
              <a:buNone/>
            </a:pPr>
            <a:r>
              <a:rPr lang="bg-BG" dirty="0" smtClean="0">
                <a:solidFill>
                  <a:schemeClr val="bg2">
                    <a:lumMod val="10000"/>
                  </a:schemeClr>
                </a:solidFill>
              </a:rPr>
              <a:t> -  Яснотата </a:t>
            </a:r>
            <a:r>
              <a:rPr lang="bg-BG" dirty="0">
                <a:solidFill>
                  <a:schemeClr val="bg2">
                    <a:lumMod val="10000"/>
                  </a:schemeClr>
                </a:solidFill>
              </a:rPr>
              <a:t>на задълженията</a:t>
            </a:r>
            <a:endParaRPr lang="en-US" sz="3200" dirty="0" smtClean="0">
              <a:solidFill>
                <a:schemeClr val="bg2">
                  <a:lumMod val="10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5160159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481263" y="583895"/>
            <a:ext cx="10872537" cy="4842348"/>
          </a:xfrm>
        </p:spPr>
        <p:txBody>
          <a:bodyPr>
            <a:normAutofit fontScale="77500" lnSpcReduction="20000"/>
          </a:bodyPr>
          <a:lstStyle/>
          <a:p>
            <a:pPr marL="0" indent="0">
              <a:buNone/>
            </a:pPr>
            <a:endParaRPr lang="bg-BG" dirty="0"/>
          </a:p>
          <a:p>
            <a:pPr marL="0" indent="0" algn="ctr">
              <a:buNone/>
            </a:pPr>
            <a:endParaRPr lang="bg-BG" dirty="0" smtClean="0"/>
          </a:p>
          <a:p>
            <a:pPr marL="0" indent="0" algn="ctr">
              <a:buNone/>
            </a:pPr>
            <a:endParaRPr lang="bg-BG" dirty="0"/>
          </a:p>
          <a:p>
            <a:pPr marL="0" indent="0" algn="just">
              <a:buNone/>
            </a:pPr>
            <a:endParaRPr lang="bg-BG" dirty="0" smtClean="0">
              <a:solidFill>
                <a:schemeClr val="bg2">
                  <a:lumMod val="10000"/>
                </a:schemeClr>
              </a:solidFill>
            </a:endParaRPr>
          </a:p>
          <a:p>
            <a:pPr marL="0" indent="0" algn="just">
              <a:buNone/>
            </a:pPr>
            <a:r>
              <a:rPr lang="bg-BG" dirty="0" smtClean="0">
                <a:solidFill>
                  <a:schemeClr val="bg2">
                    <a:lumMod val="10000"/>
                  </a:schemeClr>
                </a:solidFill>
              </a:rPr>
              <a:t> </a:t>
            </a:r>
            <a:r>
              <a:rPr lang="bg-BG" sz="3100" dirty="0" smtClean="0">
                <a:solidFill>
                  <a:schemeClr val="bg2">
                    <a:lumMod val="10000"/>
                  </a:schemeClr>
                </a:solidFill>
              </a:rPr>
              <a:t>- Системата </a:t>
            </a:r>
            <a:r>
              <a:rPr lang="bg-BG" sz="3100" dirty="0">
                <a:solidFill>
                  <a:schemeClr val="bg2">
                    <a:lumMod val="10000"/>
                  </a:schemeClr>
                </a:solidFill>
              </a:rPr>
              <a:t>за </a:t>
            </a:r>
            <a:r>
              <a:rPr lang="bg-BG" sz="3100" dirty="0" smtClean="0">
                <a:solidFill>
                  <a:schemeClr val="bg2">
                    <a:lumMod val="10000"/>
                  </a:schemeClr>
                </a:solidFill>
              </a:rPr>
              <a:t>поощрения</a:t>
            </a:r>
            <a:endParaRPr lang="bg-BG" sz="3100" dirty="0">
              <a:solidFill>
                <a:schemeClr val="bg2">
                  <a:lumMod val="10000"/>
                </a:schemeClr>
              </a:solidFill>
            </a:endParaRPr>
          </a:p>
          <a:p>
            <a:pPr marL="0" indent="0" algn="just">
              <a:buNone/>
            </a:pPr>
            <a:r>
              <a:rPr lang="bg-BG" sz="3100" dirty="0" smtClean="0">
                <a:solidFill>
                  <a:schemeClr val="bg2">
                    <a:lumMod val="10000"/>
                  </a:schemeClr>
                </a:solidFill>
              </a:rPr>
              <a:t> - Административната </a:t>
            </a:r>
            <a:r>
              <a:rPr lang="bg-BG" sz="3100" dirty="0">
                <a:solidFill>
                  <a:schemeClr val="bg2">
                    <a:lumMod val="10000"/>
                  </a:schemeClr>
                </a:solidFill>
              </a:rPr>
              <a:t>етика </a:t>
            </a:r>
            <a:endParaRPr lang="bg-BG" sz="3100" dirty="0" smtClean="0">
              <a:solidFill>
                <a:schemeClr val="bg2">
                  <a:lumMod val="10000"/>
                </a:schemeClr>
              </a:solidFill>
            </a:endParaRPr>
          </a:p>
          <a:p>
            <a:pPr marL="45720" indent="0">
              <a:buNone/>
            </a:pPr>
            <a:r>
              <a:rPr lang="bg-BG" sz="3100" b="1" dirty="0" smtClean="0">
                <a:solidFill>
                  <a:schemeClr val="bg2">
                    <a:lumMod val="10000"/>
                  </a:schemeClr>
                </a:solidFill>
              </a:rPr>
              <a:t>Обобщение: </a:t>
            </a:r>
            <a:r>
              <a:rPr lang="bg-BG" sz="3100" b="1" dirty="0">
                <a:solidFill>
                  <a:schemeClr val="bg2">
                    <a:lumMod val="10000"/>
                  </a:schemeClr>
                </a:solidFill>
              </a:rPr>
              <a:t>П</a:t>
            </a:r>
            <a:r>
              <a:rPr lang="bg-BG" sz="3100" b="1" dirty="0" smtClean="0">
                <a:solidFill>
                  <a:schemeClr val="bg2">
                    <a:lumMod val="10000"/>
                  </a:schemeClr>
                </a:solidFill>
              </a:rPr>
              <a:t>овишена </a:t>
            </a:r>
            <a:r>
              <a:rPr lang="bg-BG" sz="3100" b="1" dirty="0">
                <a:solidFill>
                  <a:schemeClr val="bg2">
                    <a:lumMod val="10000"/>
                  </a:schemeClr>
                </a:solidFill>
              </a:rPr>
              <a:t>опасност от възникване на конфликт на интереси и потенциален корупционен риск съществува: </a:t>
            </a:r>
            <a:endParaRPr lang="bg-BG" sz="3100" dirty="0">
              <a:solidFill>
                <a:schemeClr val="bg2">
                  <a:lumMod val="10000"/>
                </a:schemeClr>
              </a:solidFill>
            </a:endParaRPr>
          </a:p>
          <a:p>
            <a:pPr marL="45720" indent="0">
              <a:buNone/>
            </a:pPr>
            <a:r>
              <a:rPr lang="bg-BG" sz="3100" dirty="0">
                <a:solidFill>
                  <a:schemeClr val="bg2">
                    <a:lumMod val="10000"/>
                  </a:schemeClr>
                </a:solidFill>
              </a:rPr>
              <a:t>• там, където се дават лицензи и разрешителни; </a:t>
            </a:r>
          </a:p>
          <a:p>
            <a:pPr marL="45720" indent="0">
              <a:buNone/>
            </a:pPr>
            <a:r>
              <a:rPr lang="bg-BG" sz="3100" dirty="0">
                <a:solidFill>
                  <a:schemeClr val="bg2">
                    <a:lumMod val="10000"/>
                  </a:schemeClr>
                </a:solidFill>
              </a:rPr>
              <a:t>• там където се предоставят административни услуги; </a:t>
            </a:r>
          </a:p>
          <a:p>
            <a:pPr marL="45720" indent="0">
              <a:buNone/>
            </a:pPr>
            <a:r>
              <a:rPr lang="bg-BG" sz="3100" dirty="0">
                <a:solidFill>
                  <a:schemeClr val="bg2">
                    <a:lumMod val="10000"/>
                  </a:schemeClr>
                </a:solidFill>
              </a:rPr>
              <a:t>• там където се налагат административни санкции на граждани и фирми; </a:t>
            </a:r>
          </a:p>
          <a:p>
            <a:pPr marL="45720" indent="0">
              <a:buNone/>
            </a:pPr>
            <a:r>
              <a:rPr lang="bg-BG" sz="3100" dirty="0">
                <a:solidFill>
                  <a:schemeClr val="bg2">
                    <a:lumMod val="10000"/>
                  </a:schemeClr>
                </a:solidFill>
              </a:rPr>
              <a:t>• там, където се разпределят финанси: </a:t>
            </a:r>
          </a:p>
          <a:p>
            <a:pPr marL="45720" indent="0">
              <a:buNone/>
            </a:pPr>
            <a:endParaRPr lang="bg-BG" sz="3100" dirty="0">
              <a:solidFill>
                <a:schemeClr val="bg2">
                  <a:lumMod val="10000"/>
                </a:schemeClr>
              </a:solidFill>
            </a:endParaRPr>
          </a:p>
          <a:p>
            <a:pPr marL="0" indent="0" algn="just">
              <a:buNone/>
            </a:pPr>
            <a:endParaRPr lang="en-US" sz="3200" dirty="0" smtClean="0">
              <a:solidFill>
                <a:schemeClr val="bg2">
                  <a:lumMod val="10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088503"/>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a:t>
            </a:r>
            <a:r>
              <a:rPr lang="ru-RU" sz="1200" i="1" dirty="0" smtClean="0">
                <a:solidFill>
                  <a:srgbClr val="549E39"/>
                </a:solidFill>
              </a:rPr>
              <a:t>социален </a:t>
            </a:r>
            <a:r>
              <a:rPr lang="ru-RU" sz="1200" i="1" dirty="0">
                <a:solidFill>
                  <a:srgbClr val="549E39"/>
                </a:solidFill>
              </a:rPr>
              <a:t>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6211752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just">
              <a:buNone/>
            </a:pPr>
            <a:r>
              <a:rPr lang="bg-BG" dirty="0" smtClean="0">
                <a:solidFill>
                  <a:schemeClr val="bg2">
                    <a:lumMod val="10000"/>
                  </a:schemeClr>
                </a:solidFill>
              </a:rPr>
              <a:t> • при </a:t>
            </a:r>
            <a:r>
              <a:rPr lang="bg-BG" dirty="0">
                <a:solidFill>
                  <a:schemeClr val="bg2">
                    <a:lumMod val="10000"/>
                  </a:schemeClr>
                </a:solidFill>
              </a:rPr>
              <a:t>процедурите по обществените поръчки; </a:t>
            </a:r>
          </a:p>
          <a:p>
            <a:pPr marL="45720" indent="0" algn="just">
              <a:buNone/>
            </a:pPr>
            <a:r>
              <a:rPr lang="bg-BG" dirty="0" smtClean="0">
                <a:solidFill>
                  <a:schemeClr val="bg2">
                    <a:lumMod val="10000"/>
                  </a:schemeClr>
                </a:solidFill>
              </a:rPr>
              <a:t> • при </a:t>
            </a:r>
            <a:r>
              <a:rPr lang="bg-BG" dirty="0">
                <a:solidFill>
                  <a:schemeClr val="bg2">
                    <a:lumMod val="10000"/>
                  </a:schemeClr>
                </a:solidFill>
              </a:rPr>
              <a:t>наличие на възможност за извършването на </a:t>
            </a:r>
            <a:r>
              <a:rPr lang="bg-BG" dirty="0" smtClean="0">
                <a:solidFill>
                  <a:schemeClr val="bg2">
                    <a:lumMod val="10000"/>
                  </a:schemeClr>
                </a:solidFill>
              </a:rPr>
              <a:t>реалните </a:t>
            </a:r>
            <a:r>
              <a:rPr lang="bg-BG" dirty="0">
                <a:solidFill>
                  <a:schemeClr val="bg2">
                    <a:lumMod val="10000"/>
                  </a:schemeClr>
                </a:solidFill>
              </a:rPr>
              <a:t>плащания за получени стоки и услуги; </a:t>
            </a:r>
          </a:p>
          <a:p>
            <a:pPr marL="45720" indent="0" algn="just">
              <a:buNone/>
            </a:pPr>
            <a:r>
              <a:rPr lang="bg-BG" dirty="0" smtClean="0">
                <a:solidFill>
                  <a:schemeClr val="bg2">
                    <a:lumMod val="10000"/>
                  </a:schemeClr>
                </a:solidFill>
              </a:rPr>
              <a:t> • </a:t>
            </a:r>
            <a:r>
              <a:rPr lang="bg-BG" dirty="0">
                <a:solidFill>
                  <a:schemeClr val="bg2">
                    <a:lumMod val="10000"/>
                  </a:schemeClr>
                </a:solidFill>
              </a:rPr>
              <a:t>там, където могат да се решават въпроси, свързани със служебното положение - корупцията може да бъде свързана и с назначаване на работа на приятели, познати, родни</a:t>
            </a:r>
            <a:endParaRPr lang="en-US" dirty="0" smtClean="0">
              <a:solidFill>
                <a:schemeClr val="bg2">
                  <a:lumMod val="10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7261406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ctr">
              <a:buNone/>
            </a:pPr>
            <a:r>
              <a:rPr lang="bg-BG" b="1" dirty="0">
                <a:solidFill>
                  <a:schemeClr val="bg2">
                    <a:lumMod val="10000"/>
                  </a:schemeClr>
                </a:solidFill>
              </a:rPr>
              <a:t>Видове конфликти на интереси</a:t>
            </a:r>
            <a:endParaRPr lang="bg-BG" sz="3200" dirty="0">
              <a:solidFill>
                <a:schemeClr val="bg2">
                  <a:lumMod val="10000"/>
                </a:schemeClr>
              </a:solidFill>
            </a:endParaRPr>
          </a:p>
          <a:p>
            <a:pPr marL="45720" indent="0">
              <a:buNone/>
            </a:pPr>
            <a:r>
              <a:rPr lang="bg-BG" b="1" dirty="0">
                <a:solidFill>
                  <a:schemeClr val="bg2">
                    <a:lumMod val="10000"/>
                  </a:schemeClr>
                </a:solidFill>
              </a:rPr>
              <a:t>Основното деление на конфликта на интереси е свързаността с наличието на имуществен интерес, а именно</a:t>
            </a:r>
            <a:r>
              <a:rPr lang="bg-BG" b="1" dirty="0" smtClean="0">
                <a:solidFill>
                  <a:schemeClr val="bg2">
                    <a:lumMod val="10000"/>
                  </a:schemeClr>
                </a:solidFill>
              </a:rPr>
              <a:t>:</a:t>
            </a:r>
          </a:p>
          <a:p>
            <a:pPr marL="45720" indent="0">
              <a:buNone/>
            </a:pPr>
            <a:r>
              <a:rPr lang="bg-BG" b="1" dirty="0" smtClean="0">
                <a:solidFill>
                  <a:schemeClr val="bg2">
                    <a:lumMod val="10000"/>
                  </a:schemeClr>
                </a:solidFill>
              </a:rPr>
              <a:t>- парични </a:t>
            </a:r>
            <a:r>
              <a:rPr lang="bg-BG" b="1" dirty="0">
                <a:solidFill>
                  <a:schemeClr val="bg2">
                    <a:lumMod val="10000"/>
                  </a:schemeClr>
                </a:solidFill>
              </a:rPr>
              <a:t>интереси– </a:t>
            </a:r>
            <a:r>
              <a:rPr lang="bg-BG" dirty="0">
                <a:solidFill>
                  <a:schemeClr val="bg2">
                    <a:lumMod val="10000"/>
                  </a:schemeClr>
                </a:solidFill>
              </a:rPr>
              <a:t>свързани с печалба или избягване на парична </a:t>
            </a:r>
            <a:r>
              <a:rPr lang="bg-BG" dirty="0" smtClean="0">
                <a:solidFill>
                  <a:schemeClr val="bg2">
                    <a:lumMod val="10000"/>
                  </a:schemeClr>
                </a:solidFill>
              </a:rPr>
              <a:t>загуба;</a:t>
            </a:r>
            <a:endParaRPr lang="bg-BG" sz="3200" dirty="0">
              <a:solidFill>
                <a:schemeClr val="bg2">
                  <a:lumMod val="10000"/>
                </a:schemeClr>
              </a:solidFill>
            </a:endParaRPr>
          </a:p>
          <a:p>
            <a:pPr marL="45720" indent="0">
              <a:buNone/>
            </a:pPr>
            <a:r>
              <a:rPr lang="bg-BG" b="1" dirty="0" smtClean="0">
                <a:solidFill>
                  <a:schemeClr val="bg2">
                    <a:lumMod val="10000"/>
                  </a:schemeClr>
                </a:solidFill>
              </a:rPr>
              <a:t> - непарични </a:t>
            </a:r>
            <a:r>
              <a:rPr lang="bg-BG" b="1" dirty="0">
                <a:solidFill>
                  <a:schemeClr val="bg2">
                    <a:lumMod val="10000"/>
                  </a:schemeClr>
                </a:solidFill>
              </a:rPr>
              <a:t>интереси </a:t>
            </a:r>
            <a:r>
              <a:rPr lang="bg-BG" dirty="0">
                <a:solidFill>
                  <a:schemeClr val="bg2">
                    <a:lumMod val="10000"/>
                  </a:schemeClr>
                </a:solidFill>
              </a:rPr>
              <a:t>– свързани с неимуществени интереси- привързаност или антипатия, политически или религиозни възгледи, роднински връзки, лични </a:t>
            </a:r>
            <a:r>
              <a:rPr lang="bg-BG" dirty="0" smtClean="0">
                <a:solidFill>
                  <a:schemeClr val="bg2">
                    <a:lumMod val="10000"/>
                  </a:schemeClr>
                </a:solidFill>
              </a:rPr>
              <a:t>пристрастия.</a:t>
            </a:r>
            <a:endParaRPr lang="bg-BG" sz="3200" dirty="0">
              <a:solidFill>
                <a:schemeClr val="bg2">
                  <a:lumMod val="10000"/>
                </a:schemeClr>
              </a:solidFill>
            </a:endParaRPr>
          </a:p>
          <a:p>
            <a:pPr marL="0" indent="0" algn="ctr">
              <a:buNone/>
            </a:pPr>
            <a:endParaRPr lang="en-US" sz="3200" dirty="0" smtClean="0">
              <a:solidFill>
                <a:schemeClr val="bg2">
                  <a:lumMod val="10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3119931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ctr">
              <a:buNone/>
            </a:pPr>
            <a:r>
              <a:rPr lang="bg-BG" sz="2800" b="1" dirty="0">
                <a:solidFill>
                  <a:schemeClr val="bg2">
                    <a:lumMod val="10000"/>
                  </a:schemeClr>
                </a:solidFill>
              </a:rPr>
              <a:t>Тема 3</a:t>
            </a:r>
            <a:endParaRPr lang="bg-BG" sz="2800" dirty="0">
              <a:solidFill>
                <a:schemeClr val="bg2">
                  <a:lumMod val="10000"/>
                </a:schemeClr>
              </a:solidFill>
            </a:endParaRPr>
          </a:p>
          <a:p>
            <a:pPr marL="45720" indent="0" algn="ctr">
              <a:buNone/>
            </a:pPr>
            <a:r>
              <a:rPr lang="bg-BG" sz="2800" b="1" dirty="0">
                <a:solidFill>
                  <a:schemeClr val="bg2">
                    <a:lumMod val="10000"/>
                  </a:schemeClr>
                </a:solidFill>
              </a:rPr>
              <a:t> </a:t>
            </a:r>
            <a:endParaRPr lang="bg-BG" sz="2800" dirty="0">
              <a:solidFill>
                <a:schemeClr val="bg2">
                  <a:lumMod val="10000"/>
                </a:schemeClr>
              </a:solidFill>
            </a:endParaRPr>
          </a:p>
          <a:p>
            <a:pPr marL="45720" indent="0" algn="ctr">
              <a:buNone/>
            </a:pPr>
            <a:r>
              <a:rPr lang="bg-BG" sz="2800" b="1" dirty="0">
                <a:solidFill>
                  <a:schemeClr val="bg2">
                    <a:lumMod val="10000"/>
                  </a:schemeClr>
                </a:solidFill>
              </a:rPr>
              <a:t>Конфликт на интереси и корупционни рискове</a:t>
            </a:r>
            <a:endParaRPr lang="bg-BG" sz="2800" dirty="0">
              <a:solidFill>
                <a:schemeClr val="bg2">
                  <a:lumMod val="10000"/>
                </a:schemeClr>
              </a:solidFill>
            </a:endParaRPr>
          </a:p>
          <a:p>
            <a:pPr marL="45720" indent="0" algn="ctr">
              <a:buNone/>
            </a:pPr>
            <a:endParaRPr lang="bg-BG" sz="2800" dirty="0">
              <a:solidFill>
                <a:schemeClr val="bg2">
                  <a:lumMod val="10000"/>
                </a:schemeClr>
              </a:solidFill>
            </a:endParaRP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8423728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a:bodyPr>
          <a:lstStyle/>
          <a:p>
            <a:pPr marL="0" indent="0">
              <a:buNone/>
            </a:pPr>
            <a:endParaRPr lang="bg-BG" dirty="0"/>
          </a:p>
          <a:p>
            <a:pPr marL="0" indent="0" algn="ctr">
              <a:buNone/>
            </a:pPr>
            <a:endParaRPr lang="bg-BG" dirty="0" smtClean="0"/>
          </a:p>
          <a:p>
            <a:pPr marL="0" indent="0" algn="ctr">
              <a:buNone/>
            </a:pPr>
            <a:endParaRPr lang="bg-BG" dirty="0"/>
          </a:p>
          <a:p>
            <a:pPr marL="45720" indent="0" algn="just">
              <a:buNone/>
            </a:pPr>
            <a:r>
              <a:rPr lang="bg-BG" b="1" dirty="0">
                <a:solidFill>
                  <a:schemeClr val="bg2">
                    <a:lumMod val="10000"/>
                  </a:schemeClr>
                </a:solidFill>
              </a:rPr>
              <a:t>Действия, насочени към ограничаване на предпоставките за възникване на конфликт на интереси и на намаляване на корупционните </a:t>
            </a:r>
            <a:r>
              <a:rPr lang="bg-BG" b="1" dirty="0" smtClean="0">
                <a:solidFill>
                  <a:schemeClr val="bg2">
                    <a:lumMod val="10000"/>
                  </a:schemeClr>
                </a:solidFill>
              </a:rPr>
              <a:t>рискове</a:t>
            </a:r>
            <a:r>
              <a:rPr lang="bg-BG" b="1" dirty="0">
                <a:solidFill>
                  <a:schemeClr val="bg2">
                    <a:lumMod val="10000"/>
                  </a:schemeClr>
                </a:solidFill>
              </a:rPr>
              <a:t>:</a:t>
            </a:r>
            <a:endParaRPr lang="bg-BG" sz="3200" dirty="0">
              <a:solidFill>
                <a:schemeClr val="bg2">
                  <a:lumMod val="10000"/>
                </a:schemeClr>
              </a:solidFill>
            </a:endParaRPr>
          </a:p>
          <a:p>
            <a:pPr marL="45720" indent="0" algn="just">
              <a:buNone/>
            </a:pPr>
            <a:r>
              <a:rPr lang="bg-BG" dirty="0" smtClean="0">
                <a:solidFill>
                  <a:schemeClr val="bg2">
                    <a:lumMod val="10000"/>
                  </a:schemeClr>
                </a:solidFill>
              </a:rPr>
              <a:t>- установяване </a:t>
            </a:r>
            <a:r>
              <a:rPr lang="bg-BG" dirty="0">
                <a:solidFill>
                  <a:schemeClr val="bg2">
                    <a:lumMod val="10000"/>
                  </a:schemeClr>
                </a:solidFill>
              </a:rPr>
              <a:t>на прозрачност и засилен контрол при приватизацията, обществените поръчки, концесиите и процедурите, свързани с разпределянето на финансови средства по различни програми; </a:t>
            </a:r>
            <a:endParaRPr lang="bg-BG" sz="3200" dirty="0">
              <a:solidFill>
                <a:schemeClr val="bg2">
                  <a:lumMod val="10000"/>
                </a:schemeClr>
              </a:solidFill>
            </a:endParaRPr>
          </a:p>
          <a:p>
            <a:pPr marL="45720" indent="0" algn="just">
              <a:buNone/>
            </a:pPr>
            <a:r>
              <a:rPr lang="bg-BG" dirty="0" smtClean="0">
                <a:solidFill>
                  <a:schemeClr val="bg2">
                    <a:lumMod val="10000"/>
                  </a:schemeClr>
                </a:solidFill>
              </a:rPr>
              <a:t>-  </a:t>
            </a:r>
            <a:r>
              <a:rPr lang="bg-BG" dirty="0">
                <a:solidFill>
                  <a:schemeClr val="bg2">
                    <a:lumMod val="10000"/>
                  </a:schemeClr>
                </a:solidFill>
              </a:rPr>
              <a:t>намаляване на лицензионните, разрешителните и регистрационните режими; </a:t>
            </a:r>
            <a:endParaRPr lang="bg-BG" sz="3200" dirty="0">
              <a:solidFill>
                <a:schemeClr val="bg2">
                  <a:lumMod val="10000"/>
                </a:schemeClr>
              </a:solidFill>
            </a:endParaRPr>
          </a:p>
          <a:p>
            <a:pPr marL="45720" indent="0" algn="just">
              <a:buNone/>
            </a:pPr>
            <a:r>
              <a:rPr lang="bg-BG" dirty="0" smtClean="0">
                <a:solidFill>
                  <a:schemeClr val="bg2">
                    <a:lumMod val="10000"/>
                  </a:schemeClr>
                </a:solidFill>
              </a:rPr>
              <a:t>- ясна </a:t>
            </a:r>
            <a:r>
              <a:rPr lang="bg-BG" dirty="0">
                <a:solidFill>
                  <a:schemeClr val="bg2">
                    <a:lumMod val="10000"/>
                  </a:schemeClr>
                </a:solidFill>
              </a:rPr>
              <a:t>законова регулация за случаите, в които може да се действа при оперативната самостоятелност; </a:t>
            </a:r>
            <a:endParaRPr lang="bg-BG" sz="3200" dirty="0">
              <a:solidFill>
                <a:schemeClr val="bg2">
                  <a:lumMod val="10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8611614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ctr">
              <a:buNone/>
            </a:pPr>
            <a:endParaRPr lang="bg-BG" dirty="0" smtClean="0">
              <a:solidFill>
                <a:schemeClr val="bg2">
                  <a:lumMod val="10000"/>
                </a:schemeClr>
              </a:solidFill>
            </a:endParaRPr>
          </a:p>
          <a:p>
            <a:pPr marL="0" indent="0" algn="just">
              <a:buNone/>
            </a:pPr>
            <a:r>
              <a:rPr lang="bg-BG" dirty="0" smtClean="0">
                <a:solidFill>
                  <a:schemeClr val="bg2">
                    <a:lumMod val="10000"/>
                  </a:schemeClr>
                </a:solidFill>
              </a:rPr>
              <a:t>- последователно </a:t>
            </a:r>
            <a:r>
              <a:rPr lang="bg-BG" dirty="0">
                <a:solidFill>
                  <a:schemeClr val="bg2">
                    <a:lumMod val="10000"/>
                  </a:schemeClr>
                </a:solidFill>
              </a:rPr>
              <a:t>провеждане на принципа на стабилитета на работещите в държавната администрация; </a:t>
            </a:r>
            <a:endParaRPr lang="bg-BG" sz="3200" dirty="0">
              <a:solidFill>
                <a:schemeClr val="bg2">
                  <a:lumMod val="10000"/>
                </a:schemeClr>
              </a:solidFill>
            </a:endParaRPr>
          </a:p>
          <a:p>
            <a:pPr marL="0" indent="0" algn="just">
              <a:buNone/>
            </a:pPr>
            <a:r>
              <a:rPr lang="bg-BG" dirty="0" smtClean="0">
                <a:solidFill>
                  <a:schemeClr val="bg2">
                    <a:lumMod val="10000"/>
                  </a:schemeClr>
                </a:solidFill>
              </a:rPr>
              <a:t> - обвързване </a:t>
            </a:r>
            <a:r>
              <a:rPr lang="bg-BG" dirty="0">
                <a:solidFill>
                  <a:schemeClr val="bg2">
                    <a:lumMod val="10000"/>
                  </a:schemeClr>
                </a:solidFill>
              </a:rPr>
              <a:t>на системата на заплащане с резултатите от изпълнението на служебните задължения. </a:t>
            </a:r>
            <a:endParaRPr lang="en-US" dirty="0">
              <a:solidFill>
                <a:schemeClr val="bg2">
                  <a:lumMod val="10000"/>
                </a:schemeClr>
              </a:solidFill>
            </a:endParaRPr>
          </a:p>
          <a:p>
            <a:pPr marL="0" indent="0" algn="ctr">
              <a:buNone/>
            </a:pPr>
            <a:endParaRPr lang="en-US" dirty="0" smtClean="0">
              <a:solidFill>
                <a:schemeClr val="bg2">
                  <a:lumMod val="10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7641703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409074"/>
            <a:ext cx="10515600" cy="576788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ctr">
              <a:buNone/>
            </a:pPr>
            <a:r>
              <a:rPr lang="bg-BG" b="1" dirty="0">
                <a:solidFill>
                  <a:schemeClr val="bg2">
                    <a:lumMod val="10000"/>
                  </a:schemeClr>
                </a:solidFill>
              </a:rPr>
              <a:t>Механизми за превенция на конфликта на интереси </a:t>
            </a:r>
            <a:endParaRPr lang="bg-BG" sz="3200" dirty="0">
              <a:solidFill>
                <a:schemeClr val="bg2">
                  <a:lumMod val="10000"/>
                </a:schemeClr>
              </a:solidFill>
            </a:endParaRPr>
          </a:p>
          <a:p>
            <a:pPr marL="45720" indent="0" algn="just">
              <a:buNone/>
            </a:pPr>
            <a:r>
              <a:rPr lang="bg-BG" b="1" dirty="0" smtClean="0">
                <a:solidFill>
                  <a:schemeClr val="bg2">
                    <a:lumMod val="10000"/>
                  </a:schemeClr>
                </a:solidFill>
              </a:rPr>
              <a:t>- установяване </a:t>
            </a:r>
            <a:r>
              <a:rPr lang="bg-BG" b="1" dirty="0">
                <a:solidFill>
                  <a:schemeClr val="bg2">
                    <a:lumMod val="10000"/>
                  </a:schemeClr>
                </a:solidFill>
              </a:rPr>
              <a:t>на несъвместимости</a:t>
            </a:r>
            <a:r>
              <a:rPr lang="bg-BG" dirty="0">
                <a:solidFill>
                  <a:schemeClr val="bg2">
                    <a:lumMod val="10000"/>
                  </a:schemeClr>
                </a:solidFill>
              </a:rPr>
              <a:t> - да не се извършват дейности, които потенциално съдържат интерес, противоположен на обществения </a:t>
            </a:r>
            <a:endParaRPr lang="bg-BG" dirty="0" smtClean="0">
              <a:solidFill>
                <a:schemeClr val="bg2">
                  <a:lumMod val="10000"/>
                </a:schemeClr>
              </a:solidFill>
            </a:endParaRPr>
          </a:p>
          <a:p>
            <a:pPr marL="45720" indent="0" algn="just">
              <a:buNone/>
            </a:pPr>
            <a:r>
              <a:rPr lang="bg-BG" b="1" dirty="0" smtClean="0">
                <a:solidFill>
                  <a:schemeClr val="bg2">
                    <a:lumMod val="10000"/>
                  </a:schemeClr>
                </a:solidFill>
              </a:rPr>
              <a:t>- забрана </a:t>
            </a:r>
            <a:r>
              <a:rPr lang="bg-BG" b="1" dirty="0">
                <a:solidFill>
                  <a:schemeClr val="bg2">
                    <a:lumMod val="10000"/>
                  </a:schemeClr>
                </a:solidFill>
              </a:rPr>
              <a:t>за заемане на длъжности в йерархична подчиненост в една административна структура</a:t>
            </a:r>
            <a:r>
              <a:rPr lang="bg-BG" dirty="0">
                <a:solidFill>
                  <a:schemeClr val="bg2">
                    <a:lumMod val="10000"/>
                  </a:schemeClr>
                </a:solidFill>
              </a:rPr>
              <a:t> - по отношение на лица, които са в съпружески отношения или в различни видове и степени на родство, същите не могат да заемат длъжности, които са пряко йерархично подчинени; </a:t>
            </a:r>
            <a:endParaRPr lang="bg-BG" sz="3200" dirty="0">
              <a:solidFill>
                <a:schemeClr val="bg2">
                  <a:lumMod val="10000"/>
                </a:schemeClr>
              </a:solidFill>
            </a:endParaRPr>
          </a:p>
          <a:p>
            <a:pPr marL="45720" indent="0" algn="just">
              <a:buNone/>
            </a:pPr>
            <a:r>
              <a:rPr lang="bg-BG" b="1" dirty="0" smtClean="0">
                <a:solidFill>
                  <a:schemeClr val="bg2">
                    <a:lumMod val="10000"/>
                  </a:schemeClr>
                </a:solidFill>
              </a:rPr>
              <a:t> - задължение </a:t>
            </a:r>
            <a:r>
              <a:rPr lang="bg-BG" b="1" dirty="0">
                <a:solidFill>
                  <a:schemeClr val="bg2">
                    <a:lumMod val="10000"/>
                  </a:schemeClr>
                </a:solidFill>
              </a:rPr>
              <a:t>за разкриване на частен интерес </a:t>
            </a:r>
            <a:r>
              <a:rPr lang="bg-BG" dirty="0">
                <a:solidFill>
                  <a:schemeClr val="bg2">
                    <a:lumMod val="10000"/>
                  </a:schemeClr>
                </a:solidFill>
              </a:rPr>
              <a:t>- предварително деклариране на частен интерес с оглед избягване възлагане изпълнението на задължения, които биха довели до конфликт на интереси.</a:t>
            </a:r>
            <a:endParaRPr lang="bg-BG" sz="3200" dirty="0">
              <a:solidFill>
                <a:schemeClr val="bg2">
                  <a:lumMod val="10000"/>
                </a:schemeClr>
              </a:solidFill>
            </a:endParaRP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2149726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ctr">
              <a:buNone/>
            </a:pPr>
            <a:r>
              <a:rPr lang="bg-BG" b="1" dirty="0">
                <a:solidFill>
                  <a:schemeClr val="bg2">
                    <a:lumMod val="10000"/>
                  </a:schemeClr>
                </a:solidFill>
              </a:rPr>
              <a:t>Последици при установяване на конфликт на интереси</a:t>
            </a:r>
            <a:r>
              <a:rPr lang="bg-BG" dirty="0">
                <a:solidFill>
                  <a:schemeClr val="bg2">
                    <a:lumMod val="10000"/>
                  </a:schemeClr>
                </a:solidFill>
              </a:rPr>
              <a:t> </a:t>
            </a:r>
            <a:endParaRPr lang="bg-BG" sz="3200" dirty="0">
              <a:solidFill>
                <a:schemeClr val="bg2">
                  <a:lumMod val="10000"/>
                </a:schemeClr>
              </a:solidFill>
            </a:endParaRPr>
          </a:p>
          <a:p>
            <a:pPr marL="45720" indent="0" algn="just">
              <a:buNone/>
            </a:pPr>
            <a:r>
              <a:rPr lang="bg-BG" dirty="0" smtClean="0">
                <a:solidFill>
                  <a:schemeClr val="bg2">
                    <a:lumMod val="10000"/>
                  </a:schemeClr>
                </a:solidFill>
              </a:rPr>
              <a:t> - Установяването </a:t>
            </a:r>
            <a:r>
              <a:rPr lang="bg-BG" dirty="0">
                <a:solidFill>
                  <a:schemeClr val="bg2">
                    <a:lumMod val="10000"/>
                  </a:schemeClr>
                </a:solidFill>
              </a:rPr>
              <a:t>на конфликт на интереси с влязъл в сила акт е основание за освобождаване от </a:t>
            </a:r>
            <a:r>
              <a:rPr lang="bg-BG" dirty="0" smtClean="0">
                <a:solidFill>
                  <a:schemeClr val="bg2">
                    <a:lumMod val="10000"/>
                  </a:schemeClr>
                </a:solidFill>
              </a:rPr>
              <a:t>длъжност;</a:t>
            </a:r>
          </a:p>
          <a:p>
            <a:pPr marL="45720" indent="0" algn="just">
              <a:buNone/>
            </a:pPr>
            <a:r>
              <a:rPr lang="bg-BG" dirty="0" smtClean="0">
                <a:solidFill>
                  <a:schemeClr val="bg2">
                    <a:lumMod val="10000"/>
                  </a:schemeClr>
                </a:solidFill>
              </a:rPr>
              <a:t> - Възнаграждението</a:t>
            </a:r>
            <a:r>
              <a:rPr lang="bg-BG" dirty="0">
                <a:solidFill>
                  <a:schemeClr val="bg2">
                    <a:lumMod val="10000"/>
                  </a:schemeClr>
                </a:solidFill>
              </a:rPr>
              <a:t>, получено от правоотношението или деянието, породило конфликт на интереси, за периода, през който конфликтът на интереси е бил укрит, се отнема в полза на държавата или общината. </a:t>
            </a:r>
          </a:p>
          <a:p>
            <a:pPr marL="45720" indent="0" algn="just">
              <a:buNone/>
            </a:pPr>
            <a:r>
              <a:rPr lang="bg-BG" dirty="0" smtClean="0">
                <a:solidFill>
                  <a:schemeClr val="bg2">
                    <a:lumMod val="10000"/>
                  </a:schemeClr>
                </a:solidFill>
              </a:rPr>
              <a:t> -  </a:t>
            </a:r>
            <a:r>
              <a:rPr lang="bg-BG" dirty="0">
                <a:solidFill>
                  <a:schemeClr val="bg2">
                    <a:lumMod val="10000"/>
                  </a:schemeClr>
                </a:solidFill>
              </a:rPr>
              <a:t>Когато бъде установено, че в резултат на конфликт на интереси лице, заемащо висша публична длъжност, или свързано с него лице е получило материална облага, нейната равностойност се отнема в полза на държавата</a:t>
            </a:r>
            <a:r>
              <a:rPr lang="x-none" dirty="0">
                <a:solidFill>
                  <a:schemeClr val="bg2">
                    <a:lumMod val="10000"/>
                  </a:schemeClr>
                </a:solidFill>
              </a:rPr>
              <a:t>, освен ако не подлежи на отнемане на друго основание.</a:t>
            </a:r>
            <a:r>
              <a:rPr lang="en-US" dirty="0">
                <a:solidFill>
                  <a:schemeClr val="bg2">
                    <a:lumMod val="10000"/>
                  </a:schemeClr>
                </a:solidFill>
              </a:rPr>
              <a:t> </a:t>
            </a:r>
            <a:endParaRPr lang="bg-BG" sz="3200" dirty="0">
              <a:solidFill>
                <a:schemeClr val="bg2">
                  <a:lumMod val="10000"/>
                </a:schemeClr>
              </a:solidFill>
            </a:endParaRP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9753411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433138"/>
            <a:ext cx="10515600" cy="5743826"/>
          </a:xfrm>
        </p:spPr>
        <p:txBody>
          <a:bodyPr>
            <a:normAutofit/>
          </a:bodyPr>
          <a:lstStyle/>
          <a:p>
            <a:pPr marL="0" indent="0">
              <a:buNone/>
            </a:pPr>
            <a:endParaRPr lang="bg-BG" dirty="0"/>
          </a:p>
          <a:p>
            <a:pPr marL="0" indent="0" algn="ctr">
              <a:buNone/>
            </a:pPr>
            <a:endParaRPr lang="bg-BG" dirty="0" smtClean="0"/>
          </a:p>
          <a:p>
            <a:pPr marL="0" indent="0" algn="ctr">
              <a:buNone/>
            </a:pPr>
            <a:endParaRPr lang="bg-BG" dirty="0"/>
          </a:p>
          <a:p>
            <a:pPr marL="45720" indent="0" algn="ctr">
              <a:buNone/>
            </a:pPr>
            <a:r>
              <a:rPr lang="bg-BG" b="1" dirty="0">
                <a:solidFill>
                  <a:schemeClr val="bg2">
                    <a:lumMod val="10000"/>
                  </a:schemeClr>
                </a:solidFill>
              </a:rPr>
              <a:t>Задължения за деклариране на </a:t>
            </a:r>
            <a:r>
              <a:rPr lang="bg-BG" b="1" dirty="0" smtClean="0">
                <a:solidFill>
                  <a:schemeClr val="bg2">
                    <a:lumMod val="10000"/>
                  </a:schemeClr>
                </a:solidFill>
              </a:rPr>
              <a:t>обстоятелства</a:t>
            </a:r>
            <a:endParaRPr lang="bg-BG" sz="3200" dirty="0">
              <a:solidFill>
                <a:schemeClr val="bg2">
                  <a:lumMod val="10000"/>
                </a:schemeClr>
              </a:solidFill>
            </a:endParaRPr>
          </a:p>
          <a:p>
            <a:pPr marL="45720" indent="0" algn="ctr">
              <a:buNone/>
            </a:pPr>
            <a:r>
              <a:rPr lang="bg-BG" i="1" dirty="0" smtClean="0">
                <a:solidFill>
                  <a:schemeClr val="bg2">
                    <a:lumMod val="10000"/>
                  </a:schemeClr>
                </a:solidFill>
              </a:rPr>
              <a:t>Служителите </a:t>
            </a:r>
            <a:r>
              <a:rPr lang="bg-BG" i="1" dirty="0">
                <a:solidFill>
                  <a:schemeClr val="bg2">
                    <a:lumMod val="10000"/>
                  </a:schemeClr>
                </a:solidFill>
              </a:rPr>
              <a:t>в общинската администрация и съответно кметските наместници, </a:t>
            </a:r>
            <a:r>
              <a:rPr lang="x-none" i="1" dirty="0">
                <a:solidFill>
                  <a:schemeClr val="bg2">
                    <a:lumMod val="10000"/>
                  </a:schemeClr>
                </a:solidFill>
              </a:rPr>
              <a:t>подават следните декларации</a:t>
            </a:r>
            <a:r>
              <a:rPr lang="bg-BG" i="1" dirty="0">
                <a:solidFill>
                  <a:schemeClr val="bg2">
                    <a:lumMod val="10000"/>
                  </a:schemeClr>
                </a:solidFill>
              </a:rPr>
              <a:t> по </a:t>
            </a:r>
            <a:r>
              <a:rPr lang="bg-BG" i="1" dirty="0" smtClean="0">
                <a:solidFill>
                  <a:schemeClr val="bg2">
                    <a:lumMod val="10000"/>
                  </a:schemeClr>
                </a:solidFill>
              </a:rPr>
              <a:t>ЗПКОНПИ</a:t>
            </a:r>
            <a:r>
              <a:rPr lang="x-none" i="1" dirty="0">
                <a:solidFill>
                  <a:schemeClr val="bg2">
                    <a:lumMod val="10000"/>
                  </a:schemeClr>
                </a:solidFill>
              </a:rPr>
              <a:t>:</a:t>
            </a:r>
            <a:endParaRPr lang="bg-BG" i="1" dirty="0">
              <a:solidFill>
                <a:schemeClr val="bg2">
                  <a:lumMod val="10000"/>
                </a:schemeClr>
              </a:solidFill>
            </a:endParaRPr>
          </a:p>
          <a:p>
            <a:pPr marL="45720" indent="0" algn="just">
              <a:buNone/>
            </a:pPr>
            <a:r>
              <a:rPr lang="x-none" dirty="0" smtClean="0">
                <a:solidFill>
                  <a:schemeClr val="bg2">
                    <a:lumMod val="10000"/>
                  </a:schemeClr>
                </a:solidFill>
              </a:rPr>
              <a:t>1</a:t>
            </a:r>
            <a:r>
              <a:rPr lang="x-none" dirty="0">
                <a:solidFill>
                  <a:schemeClr val="bg2">
                    <a:lumMod val="10000"/>
                  </a:schemeClr>
                </a:solidFill>
              </a:rPr>
              <a:t>. декларация за несъвместимост;</a:t>
            </a:r>
            <a:endParaRPr lang="bg-BG" dirty="0">
              <a:solidFill>
                <a:schemeClr val="bg2">
                  <a:lumMod val="10000"/>
                </a:schemeClr>
              </a:solidFill>
            </a:endParaRPr>
          </a:p>
          <a:p>
            <a:pPr marL="45720" indent="0" algn="just">
              <a:buNone/>
            </a:pPr>
            <a:r>
              <a:rPr lang="x-none" dirty="0" smtClean="0">
                <a:solidFill>
                  <a:schemeClr val="bg2">
                    <a:lumMod val="10000"/>
                  </a:schemeClr>
                </a:solidFill>
              </a:rPr>
              <a:t>2</a:t>
            </a:r>
            <a:r>
              <a:rPr lang="x-none" dirty="0">
                <a:solidFill>
                  <a:schemeClr val="bg2">
                    <a:lumMod val="10000"/>
                  </a:schemeClr>
                </a:solidFill>
              </a:rPr>
              <a:t>. декларация за имущество и интереси;</a:t>
            </a:r>
            <a:endParaRPr lang="bg-BG" dirty="0">
              <a:solidFill>
                <a:schemeClr val="bg2">
                  <a:lumMod val="10000"/>
                </a:schemeClr>
              </a:solidFill>
            </a:endParaRPr>
          </a:p>
          <a:p>
            <a:pPr marL="45720" indent="0" algn="just">
              <a:buNone/>
            </a:pPr>
            <a:r>
              <a:rPr lang="x-none" dirty="0" smtClean="0">
                <a:solidFill>
                  <a:schemeClr val="bg2">
                    <a:lumMod val="10000"/>
                  </a:schemeClr>
                </a:solidFill>
              </a:rPr>
              <a:t>3</a:t>
            </a:r>
            <a:r>
              <a:rPr lang="x-none" dirty="0">
                <a:solidFill>
                  <a:schemeClr val="bg2">
                    <a:lumMod val="10000"/>
                  </a:schemeClr>
                </a:solidFill>
              </a:rPr>
              <a:t>. декларация за промяна в декларирани обстоятелства в декларацията по т. 1;</a:t>
            </a:r>
            <a:endParaRPr lang="bg-BG" dirty="0">
              <a:solidFill>
                <a:schemeClr val="bg2">
                  <a:lumMod val="10000"/>
                </a:schemeClr>
              </a:solidFill>
            </a:endParaRPr>
          </a:p>
          <a:p>
            <a:pPr marL="45720" indent="0" algn="just">
              <a:buNone/>
            </a:pPr>
            <a:r>
              <a:rPr lang="x-none" dirty="0" smtClean="0">
                <a:solidFill>
                  <a:schemeClr val="bg2">
                    <a:lumMod val="10000"/>
                  </a:schemeClr>
                </a:solidFill>
              </a:rPr>
              <a:t>4</a:t>
            </a:r>
            <a:r>
              <a:rPr lang="x-none" dirty="0">
                <a:solidFill>
                  <a:schemeClr val="bg2">
                    <a:lumMod val="10000"/>
                  </a:schemeClr>
                </a:solidFill>
              </a:rPr>
              <a:t>. декларация за промяна в декларирани обстоятелства в декларацията по т. 2 в частта за интересите и за произхода на средствата при предсрочно погасяване на задължения и кредити.</a:t>
            </a:r>
            <a:endParaRPr lang="bg-BG" dirty="0">
              <a:solidFill>
                <a:schemeClr val="bg2">
                  <a:lumMod val="10000"/>
                </a:schemeClr>
              </a:solidFill>
            </a:endParaRPr>
          </a:p>
          <a:p>
            <a:endParaRPr lang="en-US" sz="3200" dirty="0" smtClean="0">
              <a:solidFill>
                <a:schemeClr val="accent1">
                  <a:lumMod val="75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22215699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397042"/>
            <a:ext cx="10515600" cy="5779921"/>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ctr">
              <a:buNone/>
            </a:pPr>
            <a:r>
              <a:rPr lang="x-none" b="1" dirty="0">
                <a:solidFill>
                  <a:schemeClr val="bg2">
                    <a:lumMod val="10000"/>
                  </a:schemeClr>
                </a:solidFill>
              </a:rPr>
              <a:t>Декларация за имущество и </a:t>
            </a:r>
            <a:r>
              <a:rPr lang="x-none" b="1" dirty="0" smtClean="0">
                <a:solidFill>
                  <a:schemeClr val="bg2">
                    <a:lumMod val="10000"/>
                  </a:schemeClr>
                </a:solidFill>
              </a:rPr>
              <a:t>интереси</a:t>
            </a:r>
            <a:r>
              <a:rPr lang="bg-BG" b="1" dirty="0" smtClean="0">
                <a:solidFill>
                  <a:schemeClr val="bg2">
                    <a:lumMod val="10000"/>
                  </a:schemeClr>
                </a:solidFill>
              </a:rPr>
              <a:t> </a:t>
            </a:r>
            <a:r>
              <a:rPr lang="x-none" b="1" dirty="0" smtClean="0">
                <a:solidFill>
                  <a:schemeClr val="bg2">
                    <a:lumMod val="10000"/>
                  </a:schemeClr>
                </a:solidFill>
              </a:rPr>
              <a:t>се </a:t>
            </a:r>
            <a:r>
              <a:rPr lang="x-none" b="1" dirty="0">
                <a:solidFill>
                  <a:schemeClr val="bg2">
                    <a:lumMod val="10000"/>
                  </a:schemeClr>
                </a:solidFill>
              </a:rPr>
              <a:t>подава:</a:t>
            </a:r>
            <a:endParaRPr lang="bg-BG" dirty="0">
              <a:solidFill>
                <a:schemeClr val="bg2">
                  <a:lumMod val="10000"/>
                </a:schemeClr>
              </a:solidFill>
            </a:endParaRPr>
          </a:p>
          <a:p>
            <a:pPr marL="45720" indent="0" algn="just">
              <a:buNone/>
            </a:pPr>
            <a:r>
              <a:rPr lang="bg-BG" dirty="0" smtClean="0">
                <a:solidFill>
                  <a:schemeClr val="bg2">
                    <a:lumMod val="10000"/>
                  </a:schemeClr>
                </a:solidFill>
              </a:rPr>
              <a:t> </a:t>
            </a:r>
            <a:r>
              <a:rPr lang="x-none" dirty="0" smtClean="0">
                <a:solidFill>
                  <a:schemeClr val="bg2">
                    <a:lumMod val="10000"/>
                  </a:schemeClr>
                </a:solidFill>
              </a:rPr>
              <a:t>1. в </a:t>
            </a:r>
            <a:r>
              <a:rPr lang="x-none" dirty="0">
                <a:solidFill>
                  <a:schemeClr val="bg2">
                    <a:lumMod val="10000"/>
                  </a:schemeClr>
                </a:solidFill>
              </a:rPr>
              <a:t>едномесечен срок от заемането на длъжност</a:t>
            </a:r>
            <a:r>
              <a:rPr lang="bg-BG" dirty="0">
                <a:solidFill>
                  <a:schemeClr val="bg2">
                    <a:lumMod val="10000"/>
                  </a:schemeClr>
                </a:solidFill>
              </a:rPr>
              <a:t>та</a:t>
            </a:r>
            <a:r>
              <a:rPr lang="x-none" dirty="0">
                <a:solidFill>
                  <a:schemeClr val="bg2">
                    <a:lumMod val="10000"/>
                  </a:schemeClr>
                </a:solidFill>
              </a:rPr>
              <a:t>;</a:t>
            </a:r>
            <a:endParaRPr lang="bg-BG" dirty="0">
              <a:solidFill>
                <a:schemeClr val="bg2">
                  <a:lumMod val="10000"/>
                </a:schemeClr>
              </a:solidFill>
            </a:endParaRPr>
          </a:p>
          <a:p>
            <a:pPr marL="45720" indent="0" algn="just">
              <a:buNone/>
            </a:pPr>
            <a:r>
              <a:rPr lang="bg-BG" dirty="0" smtClean="0">
                <a:solidFill>
                  <a:schemeClr val="bg2">
                    <a:lumMod val="10000"/>
                  </a:schemeClr>
                </a:solidFill>
              </a:rPr>
              <a:t> </a:t>
            </a:r>
            <a:r>
              <a:rPr lang="x-none" dirty="0" smtClean="0">
                <a:solidFill>
                  <a:schemeClr val="bg2">
                    <a:lumMod val="10000"/>
                  </a:schemeClr>
                </a:solidFill>
              </a:rPr>
              <a:t>2. </a:t>
            </a:r>
            <a:r>
              <a:rPr lang="x-none" dirty="0">
                <a:solidFill>
                  <a:schemeClr val="bg2">
                    <a:lumMod val="10000"/>
                  </a:schemeClr>
                </a:solidFill>
              </a:rPr>
              <a:t>ежегодно до 15 май – за предходната календарна година;</a:t>
            </a:r>
            <a:endParaRPr lang="bg-BG" dirty="0">
              <a:solidFill>
                <a:schemeClr val="bg2">
                  <a:lumMod val="10000"/>
                </a:schemeClr>
              </a:solidFill>
            </a:endParaRPr>
          </a:p>
          <a:p>
            <a:pPr marL="45720" indent="0" algn="just">
              <a:buNone/>
            </a:pPr>
            <a:r>
              <a:rPr lang="bg-BG" dirty="0" smtClean="0">
                <a:solidFill>
                  <a:schemeClr val="bg2">
                    <a:lumMod val="10000"/>
                  </a:schemeClr>
                </a:solidFill>
              </a:rPr>
              <a:t> </a:t>
            </a:r>
            <a:r>
              <a:rPr lang="x-none" dirty="0" smtClean="0">
                <a:solidFill>
                  <a:schemeClr val="bg2">
                    <a:lumMod val="10000"/>
                  </a:schemeClr>
                </a:solidFill>
              </a:rPr>
              <a:t>3</a:t>
            </a:r>
            <a:r>
              <a:rPr lang="x-none" dirty="0">
                <a:solidFill>
                  <a:schemeClr val="bg2">
                    <a:lumMod val="10000"/>
                  </a:schemeClr>
                </a:solidFill>
              </a:rPr>
              <a:t>. в едномесечен срок от освобождаване на длъжността;</a:t>
            </a:r>
            <a:endParaRPr lang="bg-BG" dirty="0">
              <a:solidFill>
                <a:schemeClr val="bg2">
                  <a:lumMod val="10000"/>
                </a:schemeClr>
              </a:solidFill>
            </a:endParaRPr>
          </a:p>
          <a:p>
            <a:pPr marL="45720" indent="0" algn="just">
              <a:buNone/>
            </a:pPr>
            <a:r>
              <a:rPr lang="bg-BG" dirty="0" smtClean="0">
                <a:solidFill>
                  <a:schemeClr val="bg2">
                    <a:lumMod val="10000"/>
                  </a:schemeClr>
                </a:solidFill>
              </a:rPr>
              <a:t> </a:t>
            </a:r>
            <a:r>
              <a:rPr lang="x-none" dirty="0" smtClean="0">
                <a:solidFill>
                  <a:schemeClr val="bg2">
                    <a:lumMod val="10000"/>
                  </a:schemeClr>
                </a:solidFill>
              </a:rPr>
              <a:t>4</a:t>
            </a:r>
            <a:r>
              <a:rPr lang="x-none" dirty="0">
                <a:solidFill>
                  <a:schemeClr val="bg2">
                    <a:lumMod val="10000"/>
                  </a:schemeClr>
                </a:solidFill>
              </a:rPr>
              <a:t>. в едномесечен срок от изтичането на една година след подаване на декларацията по т. </a:t>
            </a:r>
            <a:r>
              <a:rPr lang="x-none" dirty="0" smtClean="0">
                <a:solidFill>
                  <a:schemeClr val="bg2">
                    <a:lumMod val="10000"/>
                  </a:schemeClr>
                </a:solidFill>
              </a:rPr>
              <a:t>3</a:t>
            </a:r>
            <a:endParaRPr lang="bg-BG" dirty="0">
              <a:solidFill>
                <a:schemeClr val="bg2">
                  <a:lumMod val="10000"/>
                </a:schemeClr>
              </a:solidFill>
            </a:endParaRPr>
          </a:p>
          <a:p>
            <a:pPr marL="0" indent="0" algn="ctr">
              <a:buNone/>
            </a:pPr>
            <a:r>
              <a:rPr lang="x-none" b="1" dirty="0">
                <a:solidFill>
                  <a:schemeClr val="bg2">
                    <a:lumMod val="10000"/>
                  </a:schemeClr>
                </a:solidFill>
              </a:rPr>
              <a:t>В</a:t>
            </a:r>
            <a:r>
              <a:rPr lang="x-none" b="1" dirty="0"/>
              <a:t> </a:t>
            </a:r>
            <a:r>
              <a:rPr lang="x-none" b="1" dirty="0">
                <a:solidFill>
                  <a:schemeClr val="bg2">
                    <a:lumMod val="10000"/>
                  </a:schemeClr>
                </a:solidFill>
              </a:rPr>
              <a:t>срок до един месец от подаването на </a:t>
            </a:r>
            <a:r>
              <a:rPr lang="bg-BG" b="1" dirty="0">
                <a:solidFill>
                  <a:schemeClr val="bg2">
                    <a:lumMod val="10000"/>
                  </a:schemeClr>
                </a:solidFill>
              </a:rPr>
              <a:t>тази </a:t>
            </a:r>
            <a:r>
              <a:rPr lang="x-none" b="1" dirty="0">
                <a:solidFill>
                  <a:schemeClr val="bg2">
                    <a:lumMod val="10000"/>
                  </a:schemeClr>
                </a:solidFill>
              </a:rPr>
              <a:t>декларация</a:t>
            </a:r>
            <a:r>
              <a:rPr lang="bg-BG" b="1" dirty="0">
                <a:solidFill>
                  <a:schemeClr val="bg2">
                    <a:lumMod val="10000"/>
                  </a:schemeClr>
                </a:solidFill>
              </a:rPr>
              <a:t>,</a:t>
            </a:r>
            <a:r>
              <a:rPr lang="x-none" b="1" dirty="0">
                <a:solidFill>
                  <a:schemeClr val="bg2">
                    <a:lumMod val="10000"/>
                  </a:schemeClr>
                </a:solidFill>
              </a:rPr>
              <a:t> лице</a:t>
            </a:r>
            <a:r>
              <a:rPr lang="bg-BG" b="1" dirty="0">
                <a:solidFill>
                  <a:schemeClr val="bg2">
                    <a:lumMod val="10000"/>
                  </a:schemeClr>
                </a:solidFill>
              </a:rPr>
              <a:t>то</a:t>
            </a:r>
            <a:r>
              <a:rPr lang="x-none" b="1" dirty="0">
                <a:solidFill>
                  <a:schemeClr val="bg2">
                    <a:lumMod val="10000"/>
                  </a:schemeClr>
                </a:solidFill>
              </a:rPr>
              <a:t> може да направи промяна в </a:t>
            </a:r>
            <a:r>
              <a:rPr lang="bg-BG" b="1" dirty="0">
                <a:solidFill>
                  <a:schemeClr val="bg2">
                    <a:lumMod val="10000"/>
                  </a:schemeClr>
                </a:solidFill>
              </a:rPr>
              <a:t>нея</a:t>
            </a:r>
            <a:r>
              <a:rPr lang="x-none" b="1" dirty="0">
                <a:solidFill>
                  <a:schemeClr val="bg2">
                    <a:lumMod val="10000"/>
                  </a:schemeClr>
                </a:solidFill>
              </a:rPr>
              <a:t>, когато това се налага за отстраняване на непълноти или грешки в декларираните обстоятелства.</a:t>
            </a:r>
            <a:endParaRPr lang="bg-BG" b="1" dirty="0">
              <a:solidFill>
                <a:schemeClr val="bg2">
                  <a:lumMod val="10000"/>
                </a:schemeClr>
              </a:solidFill>
            </a:endParaRP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2215701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endParaRPr lang="bg-BG" b="1" dirty="0" smtClean="0"/>
          </a:p>
          <a:p>
            <a:pPr marL="45720" indent="0" algn="ctr">
              <a:buNone/>
            </a:pPr>
            <a:r>
              <a:rPr lang="bg-BG" b="1" dirty="0" smtClean="0">
                <a:solidFill>
                  <a:schemeClr val="bg2">
                    <a:lumMod val="10000"/>
                  </a:schemeClr>
                </a:solidFill>
              </a:rPr>
              <a:t>Санкции</a:t>
            </a:r>
            <a:endParaRPr lang="bg-BG" dirty="0" smtClean="0">
              <a:solidFill>
                <a:schemeClr val="bg2">
                  <a:lumMod val="10000"/>
                </a:schemeClr>
              </a:solidFill>
            </a:endParaRPr>
          </a:p>
          <a:p>
            <a:pPr marL="45720" indent="0">
              <a:buNone/>
            </a:pPr>
            <a:r>
              <a:rPr lang="bg-BG" i="1" dirty="0" smtClean="0">
                <a:solidFill>
                  <a:schemeClr val="bg2">
                    <a:lumMod val="10000"/>
                  </a:schemeClr>
                </a:solidFill>
              </a:rPr>
              <a:t>При </a:t>
            </a:r>
            <a:r>
              <a:rPr lang="bg-BG" i="1" dirty="0" err="1" smtClean="0">
                <a:solidFill>
                  <a:schemeClr val="bg2">
                    <a:lumMod val="10000"/>
                  </a:schemeClr>
                </a:solidFill>
              </a:rPr>
              <a:t>неподаване</a:t>
            </a:r>
            <a:r>
              <a:rPr lang="bg-BG" i="1" dirty="0" smtClean="0">
                <a:solidFill>
                  <a:schemeClr val="bg2">
                    <a:lumMod val="10000"/>
                  </a:schemeClr>
                </a:solidFill>
              </a:rPr>
              <a:t> на някоя от изброените декларации в </a:t>
            </a:r>
            <a:r>
              <a:rPr lang="x-none" i="1" dirty="0" smtClean="0">
                <a:solidFill>
                  <a:schemeClr val="bg2">
                    <a:lumMod val="10000"/>
                  </a:schemeClr>
                </a:solidFill>
              </a:rPr>
              <a:t>по</a:t>
            </a:r>
            <a:r>
              <a:rPr lang="bg-BG" i="1" dirty="0" smtClean="0">
                <a:solidFill>
                  <a:schemeClr val="bg2">
                    <a:lumMod val="10000"/>
                  </a:schemeClr>
                </a:solidFill>
              </a:rPr>
              <a:t>сочения от </a:t>
            </a:r>
            <a:r>
              <a:rPr lang="x-none" i="1" dirty="0" smtClean="0">
                <a:solidFill>
                  <a:schemeClr val="bg2">
                    <a:lumMod val="10000"/>
                  </a:schemeClr>
                </a:solidFill>
              </a:rPr>
              <a:t>закон</a:t>
            </a:r>
            <a:r>
              <a:rPr lang="bg-BG" i="1" dirty="0" smtClean="0">
                <a:solidFill>
                  <a:schemeClr val="bg2">
                    <a:lumMod val="10000"/>
                  </a:schemeClr>
                </a:solidFill>
              </a:rPr>
              <a:t>а</a:t>
            </a:r>
            <a:r>
              <a:rPr lang="x-none" i="1" dirty="0" smtClean="0">
                <a:solidFill>
                  <a:schemeClr val="bg2">
                    <a:lumMod val="10000"/>
                  </a:schemeClr>
                </a:solidFill>
              </a:rPr>
              <a:t> срок, </a:t>
            </a:r>
            <a:r>
              <a:rPr lang="bg-BG" i="1" dirty="0" smtClean="0">
                <a:solidFill>
                  <a:schemeClr val="bg2">
                    <a:lumMod val="10000"/>
                  </a:schemeClr>
                </a:solidFill>
              </a:rPr>
              <a:t>то лицето </a:t>
            </a:r>
            <a:r>
              <a:rPr lang="x-none" i="1" dirty="0" smtClean="0">
                <a:solidFill>
                  <a:schemeClr val="bg2">
                    <a:lumMod val="10000"/>
                  </a:schemeClr>
                </a:solidFill>
              </a:rPr>
              <a:t>се наказва с глоба в размер от 300 до 1000 лв. </a:t>
            </a:r>
            <a:endParaRPr lang="bg-BG" i="1" dirty="0" smtClean="0">
              <a:solidFill>
                <a:schemeClr val="bg2">
                  <a:lumMod val="10000"/>
                </a:schemeClr>
              </a:solidFill>
            </a:endParaRPr>
          </a:p>
          <a:p>
            <a:pPr marL="45720" indent="0">
              <a:buNone/>
            </a:pPr>
            <a:r>
              <a:rPr lang="bg-BG" i="1" dirty="0" smtClean="0">
                <a:solidFill>
                  <a:schemeClr val="bg2">
                    <a:lumMod val="10000"/>
                  </a:schemeClr>
                </a:solidFill>
              </a:rPr>
              <a:t>В случай, че</a:t>
            </a:r>
            <a:r>
              <a:rPr lang="x-none" i="1" dirty="0" smtClean="0">
                <a:solidFill>
                  <a:schemeClr val="bg2">
                    <a:lumMod val="10000"/>
                  </a:schemeClr>
                </a:solidFill>
              </a:rPr>
              <a:t> </a:t>
            </a:r>
            <a:r>
              <a:rPr lang="x-none" i="1" dirty="0">
                <a:solidFill>
                  <a:schemeClr val="bg2">
                    <a:lumMod val="10000"/>
                  </a:schemeClr>
                </a:solidFill>
              </a:rPr>
              <a:t>нарушението е извършено повторно, глобата е в размер от 1000 до </a:t>
            </a:r>
            <a:r>
              <a:rPr lang="x-none" i="1" dirty="0" smtClean="0">
                <a:solidFill>
                  <a:schemeClr val="bg2">
                    <a:lumMod val="10000"/>
                  </a:schemeClr>
                </a:solidFill>
              </a:rPr>
              <a:t>2000лв</a:t>
            </a:r>
            <a:r>
              <a:rPr lang="x-none" i="1" dirty="0">
                <a:solidFill>
                  <a:schemeClr val="bg2">
                    <a:lumMod val="10000"/>
                  </a:schemeClr>
                </a:solidFill>
              </a:rPr>
              <a:t>.</a:t>
            </a:r>
            <a:endParaRPr lang="bg-BG" i="1" dirty="0">
              <a:solidFill>
                <a:schemeClr val="bg2">
                  <a:lumMod val="10000"/>
                </a:schemeClr>
              </a:solidFill>
            </a:endParaRPr>
          </a:p>
          <a:p>
            <a:pPr marL="0" indent="0" algn="ctr">
              <a:buNone/>
            </a:pPr>
            <a:endParaRPr lang="bg-BG" dirty="0"/>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1295220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ctr">
              <a:buNone/>
            </a:pPr>
            <a:endParaRPr lang="bg-BG" sz="3200" smtClean="0">
              <a:solidFill>
                <a:schemeClr val="accent1">
                  <a:lumMod val="75000"/>
                </a:schemeClr>
              </a:solidFill>
            </a:endParaRPr>
          </a:p>
          <a:p>
            <a:pPr marL="0" indent="0" algn="ctr">
              <a:buNone/>
            </a:pPr>
            <a:r>
              <a:rPr lang="bg-BG" sz="3200" smtClean="0">
                <a:solidFill>
                  <a:schemeClr val="accent1">
                    <a:lumMod val="75000"/>
                  </a:schemeClr>
                </a:solidFill>
              </a:rPr>
              <a:t>БЛАГОДАРЯ ЗА ВНИМАНИЕТО!</a:t>
            </a:r>
            <a:endParaRPr lang="en-US" sz="3200" dirty="0" smtClean="0">
              <a:solidFill>
                <a:schemeClr val="accent1">
                  <a:lumMod val="75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457372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ctr">
              <a:buNone/>
            </a:pPr>
            <a:r>
              <a:rPr lang="bg-BG" b="1" dirty="0">
                <a:solidFill>
                  <a:schemeClr val="bg2">
                    <a:lumMod val="10000"/>
                  </a:schemeClr>
                </a:solidFill>
              </a:rPr>
              <a:t>Нормативна уредба: </a:t>
            </a:r>
            <a:endParaRPr lang="bg-BG" sz="3200" dirty="0">
              <a:solidFill>
                <a:schemeClr val="bg2">
                  <a:lumMod val="10000"/>
                </a:schemeClr>
              </a:solidFill>
            </a:endParaRPr>
          </a:p>
          <a:p>
            <a:pPr marL="45720" indent="0">
              <a:buNone/>
            </a:pPr>
            <a:r>
              <a:rPr lang="en-US" i="1" dirty="0" smtClean="0">
                <a:solidFill>
                  <a:schemeClr val="bg2">
                    <a:lumMod val="10000"/>
                  </a:schemeClr>
                </a:solidFill>
              </a:rPr>
              <a:t> </a:t>
            </a:r>
            <a:r>
              <a:rPr lang="bg-BG" i="1" dirty="0" smtClean="0">
                <a:solidFill>
                  <a:schemeClr val="bg2">
                    <a:lumMod val="10000"/>
                  </a:schemeClr>
                </a:solidFill>
              </a:rPr>
              <a:t>Закон </a:t>
            </a:r>
            <a:r>
              <a:rPr lang="bg-BG" i="1" dirty="0">
                <a:solidFill>
                  <a:schemeClr val="bg2">
                    <a:lumMod val="10000"/>
                  </a:schemeClr>
                </a:solidFill>
              </a:rPr>
              <a:t>за противодействие на корупцията и за отнемане на незаконно придобитото имущество;</a:t>
            </a:r>
            <a:endParaRPr lang="bg-BG" sz="3200" dirty="0">
              <a:solidFill>
                <a:schemeClr val="bg2">
                  <a:lumMod val="10000"/>
                </a:schemeClr>
              </a:solidFill>
            </a:endParaRPr>
          </a:p>
          <a:p>
            <a:pPr marL="45720" indent="0">
              <a:buNone/>
            </a:pPr>
            <a:r>
              <a:rPr lang="en-US" i="1" dirty="0" smtClean="0">
                <a:solidFill>
                  <a:schemeClr val="bg2">
                    <a:lumMod val="10000"/>
                  </a:schemeClr>
                </a:solidFill>
              </a:rPr>
              <a:t> </a:t>
            </a:r>
            <a:r>
              <a:rPr lang="bg-BG" i="1" dirty="0" smtClean="0">
                <a:solidFill>
                  <a:schemeClr val="bg2">
                    <a:lumMod val="10000"/>
                  </a:schemeClr>
                </a:solidFill>
              </a:rPr>
              <a:t>Закон </a:t>
            </a:r>
            <a:r>
              <a:rPr lang="bg-BG" i="1" dirty="0">
                <a:solidFill>
                  <a:schemeClr val="bg2">
                    <a:lumMod val="10000"/>
                  </a:schemeClr>
                </a:solidFill>
              </a:rPr>
              <a:t>за държавния служител;</a:t>
            </a:r>
            <a:endParaRPr lang="bg-BG" sz="3200" dirty="0">
              <a:solidFill>
                <a:schemeClr val="bg2">
                  <a:lumMod val="10000"/>
                </a:schemeClr>
              </a:solidFill>
            </a:endParaRPr>
          </a:p>
          <a:p>
            <a:pPr marL="45720" indent="0">
              <a:buNone/>
            </a:pPr>
            <a:r>
              <a:rPr lang="en-US" i="1" dirty="0" smtClean="0">
                <a:solidFill>
                  <a:schemeClr val="bg2">
                    <a:lumMod val="10000"/>
                  </a:schemeClr>
                </a:solidFill>
              </a:rPr>
              <a:t> </a:t>
            </a:r>
            <a:r>
              <a:rPr lang="bg-BG" i="1" dirty="0" smtClean="0">
                <a:solidFill>
                  <a:schemeClr val="bg2">
                    <a:lumMod val="10000"/>
                  </a:schemeClr>
                </a:solidFill>
              </a:rPr>
              <a:t>Кодекс </a:t>
            </a:r>
            <a:r>
              <a:rPr lang="bg-BG" i="1" dirty="0">
                <a:solidFill>
                  <a:schemeClr val="bg2">
                    <a:lumMod val="10000"/>
                  </a:schemeClr>
                </a:solidFill>
              </a:rPr>
              <a:t>на труда;</a:t>
            </a:r>
            <a:endParaRPr lang="bg-BG" sz="3200" dirty="0">
              <a:solidFill>
                <a:schemeClr val="bg2">
                  <a:lumMod val="10000"/>
                </a:schemeClr>
              </a:solidFill>
            </a:endParaRPr>
          </a:p>
          <a:p>
            <a:pPr marL="45720" indent="0">
              <a:buNone/>
            </a:pPr>
            <a:r>
              <a:rPr lang="en-US" i="1" dirty="0" smtClean="0">
                <a:solidFill>
                  <a:schemeClr val="bg2">
                    <a:lumMod val="10000"/>
                  </a:schemeClr>
                </a:solidFill>
              </a:rPr>
              <a:t> </a:t>
            </a:r>
            <a:r>
              <a:rPr lang="bg-BG" i="1" dirty="0" smtClean="0">
                <a:solidFill>
                  <a:schemeClr val="bg2">
                    <a:lumMod val="10000"/>
                  </a:schemeClr>
                </a:solidFill>
              </a:rPr>
              <a:t>Закон </a:t>
            </a:r>
            <a:r>
              <a:rPr lang="bg-BG" i="1" dirty="0">
                <a:solidFill>
                  <a:schemeClr val="bg2">
                    <a:lumMod val="10000"/>
                  </a:schemeClr>
                </a:solidFill>
              </a:rPr>
              <a:t>за местното самоуправление и местната </a:t>
            </a:r>
            <a:r>
              <a:rPr lang="bg-BG" i="1" dirty="0" err="1">
                <a:solidFill>
                  <a:schemeClr val="bg2">
                    <a:lumMod val="10000"/>
                  </a:schemeClr>
                </a:solidFill>
              </a:rPr>
              <a:t>администраци</a:t>
            </a:r>
            <a:r>
              <a:rPr lang="bg-BG" i="1" dirty="0">
                <a:solidFill>
                  <a:schemeClr val="bg2">
                    <a:lumMod val="10000"/>
                  </a:schemeClr>
                </a:solidFill>
              </a:rPr>
              <a:t>;</a:t>
            </a:r>
            <a:endParaRPr lang="bg-BG" sz="3200" dirty="0">
              <a:solidFill>
                <a:schemeClr val="bg2">
                  <a:lumMod val="10000"/>
                </a:schemeClr>
              </a:solidFill>
            </a:endParaRPr>
          </a:p>
          <a:p>
            <a:pPr marL="45720" indent="0">
              <a:buNone/>
            </a:pPr>
            <a:r>
              <a:rPr lang="en-US" i="1" dirty="0" smtClean="0">
                <a:solidFill>
                  <a:schemeClr val="bg2">
                    <a:lumMod val="10000"/>
                  </a:schemeClr>
                </a:solidFill>
              </a:rPr>
              <a:t> </a:t>
            </a:r>
            <a:r>
              <a:rPr lang="bg-BG" i="1" dirty="0" smtClean="0">
                <a:solidFill>
                  <a:schemeClr val="bg2">
                    <a:lumMod val="10000"/>
                  </a:schemeClr>
                </a:solidFill>
              </a:rPr>
              <a:t>Н</a:t>
            </a:r>
            <a:r>
              <a:rPr lang="en-US" i="1" dirty="0" err="1">
                <a:solidFill>
                  <a:schemeClr val="bg2">
                    <a:lumMod val="10000"/>
                  </a:schemeClr>
                </a:solidFill>
              </a:rPr>
              <a:t>аредба</a:t>
            </a:r>
            <a:r>
              <a:rPr lang="en-US" i="1" dirty="0">
                <a:solidFill>
                  <a:schemeClr val="bg2">
                    <a:lumMod val="10000"/>
                  </a:schemeClr>
                </a:solidFill>
              </a:rPr>
              <a:t> </a:t>
            </a:r>
            <a:r>
              <a:rPr lang="en-US" i="1" dirty="0" err="1">
                <a:solidFill>
                  <a:schemeClr val="bg2">
                    <a:lumMod val="10000"/>
                  </a:schemeClr>
                </a:solidFill>
              </a:rPr>
              <a:t>за</a:t>
            </a:r>
            <a:r>
              <a:rPr lang="en-US" i="1" dirty="0">
                <a:solidFill>
                  <a:schemeClr val="bg2">
                    <a:lumMod val="10000"/>
                  </a:schemeClr>
                </a:solidFill>
              </a:rPr>
              <a:t> </a:t>
            </a:r>
            <a:r>
              <a:rPr lang="en-US" i="1" dirty="0" err="1">
                <a:solidFill>
                  <a:schemeClr val="bg2">
                    <a:lumMod val="10000"/>
                  </a:schemeClr>
                </a:solidFill>
              </a:rPr>
              <a:t>организацията</a:t>
            </a:r>
            <a:r>
              <a:rPr lang="en-US" i="1" dirty="0">
                <a:solidFill>
                  <a:schemeClr val="bg2">
                    <a:lumMod val="10000"/>
                  </a:schemeClr>
                </a:solidFill>
              </a:rPr>
              <a:t> и </a:t>
            </a:r>
            <a:r>
              <a:rPr lang="en-US" i="1" dirty="0" err="1">
                <a:solidFill>
                  <a:schemeClr val="bg2">
                    <a:lumMod val="10000"/>
                  </a:schemeClr>
                </a:solidFill>
              </a:rPr>
              <a:t>реда</a:t>
            </a:r>
            <a:r>
              <a:rPr lang="en-US" i="1" dirty="0">
                <a:solidFill>
                  <a:schemeClr val="bg2">
                    <a:lumMod val="10000"/>
                  </a:schemeClr>
                </a:solidFill>
              </a:rPr>
              <a:t> </a:t>
            </a:r>
            <a:r>
              <a:rPr lang="en-US" i="1" dirty="0" err="1">
                <a:solidFill>
                  <a:schemeClr val="bg2">
                    <a:lumMod val="10000"/>
                  </a:schemeClr>
                </a:solidFill>
              </a:rPr>
              <a:t>за</a:t>
            </a:r>
            <a:r>
              <a:rPr lang="en-US" i="1" dirty="0">
                <a:solidFill>
                  <a:schemeClr val="bg2">
                    <a:lumMod val="10000"/>
                  </a:schemeClr>
                </a:solidFill>
              </a:rPr>
              <a:t> </a:t>
            </a:r>
            <a:r>
              <a:rPr lang="en-US" i="1" dirty="0" err="1">
                <a:solidFill>
                  <a:schemeClr val="bg2">
                    <a:lumMod val="10000"/>
                  </a:schemeClr>
                </a:solidFill>
              </a:rPr>
              <a:t>извършване</a:t>
            </a:r>
            <a:r>
              <a:rPr lang="en-US" i="1" dirty="0">
                <a:solidFill>
                  <a:schemeClr val="bg2">
                    <a:lumMod val="10000"/>
                  </a:schemeClr>
                </a:solidFill>
              </a:rPr>
              <a:t> </a:t>
            </a:r>
            <a:r>
              <a:rPr lang="en-US" i="1" dirty="0" err="1">
                <a:solidFill>
                  <a:schemeClr val="bg2">
                    <a:lumMod val="10000"/>
                  </a:schemeClr>
                </a:solidFill>
              </a:rPr>
              <a:t>на</a:t>
            </a:r>
            <a:r>
              <a:rPr lang="en-US" i="1" dirty="0">
                <a:solidFill>
                  <a:schemeClr val="bg2">
                    <a:lumMod val="10000"/>
                  </a:schemeClr>
                </a:solidFill>
              </a:rPr>
              <a:t> </a:t>
            </a:r>
            <a:r>
              <a:rPr lang="en-US" i="1" dirty="0" err="1">
                <a:solidFill>
                  <a:schemeClr val="bg2">
                    <a:lumMod val="10000"/>
                  </a:schemeClr>
                </a:solidFill>
              </a:rPr>
              <a:t>проверка</a:t>
            </a:r>
            <a:r>
              <a:rPr lang="en-US" i="1" dirty="0">
                <a:solidFill>
                  <a:schemeClr val="bg2">
                    <a:lumMod val="10000"/>
                  </a:schemeClr>
                </a:solidFill>
              </a:rPr>
              <a:t> </a:t>
            </a:r>
            <a:r>
              <a:rPr lang="en-US" i="1" dirty="0" err="1">
                <a:solidFill>
                  <a:schemeClr val="bg2">
                    <a:lumMod val="10000"/>
                  </a:schemeClr>
                </a:solidFill>
              </a:rPr>
              <a:t>на</a:t>
            </a:r>
            <a:r>
              <a:rPr lang="en-US" i="1" dirty="0">
                <a:solidFill>
                  <a:schemeClr val="bg2">
                    <a:lumMod val="10000"/>
                  </a:schemeClr>
                </a:solidFill>
              </a:rPr>
              <a:t> </a:t>
            </a:r>
            <a:r>
              <a:rPr lang="en-US" i="1" dirty="0" err="1">
                <a:solidFill>
                  <a:schemeClr val="bg2">
                    <a:lumMod val="10000"/>
                  </a:schemeClr>
                </a:solidFill>
              </a:rPr>
              <a:t>декларациите</a:t>
            </a:r>
            <a:r>
              <a:rPr lang="en-US" i="1" dirty="0">
                <a:solidFill>
                  <a:schemeClr val="bg2">
                    <a:lumMod val="10000"/>
                  </a:schemeClr>
                </a:solidFill>
              </a:rPr>
              <a:t> и </a:t>
            </a:r>
            <a:r>
              <a:rPr lang="en-US" i="1" dirty="0" err="1">
                <a:solidFill>
                  <a:schemeClr val="bg2">
                    <a:lumMod val="10000"/>
                  </a:schemeClr>
                </a:solidFill>
              </a:rPr>
              <a:t>за</a:t>
            </a:r>
            <a:r>
              <a:rPr lang="en-US" i="1" dirty="0">
                <a:solidFill>
                  <a:schemeClr val="bg2">
                    <a:lumMod val="10000"/>
                  </a:schemeClr>
                </a:solidFill>
              </a:rPr>
              <a:t> </a:t>
            </a:r>
            <a:r>
              <a:rPr lang="en-US" i="1" dirty="0" err="1">
                <a:solidFill>
                  <a:schemeClr val="bg2">
                    <a:lumMod val="10000"/>
                  </a:schemeClr>
                </a:solidFill>
              </a:rPr>
              <a:t>установяване</a:t>
            </a:r>
            <a:r>
              <a:rPr lang="en-US" i="1" dirty="0">
                <a:solidFill>
                  <a:schemeClr val="bg2">
                    <a:lumMod val="10000"/>
                  </a:schemeClr>
                </a:solidFill>
              </a:rPr>
              <a:t> </a:t>
            </a:r>
            <a:r>
              <a:rPr lang="en-US" i="1" dirty="0" err="1">
                <a:solidFill>
                  <a:schemeClr val="bg2">
                    <a:lumMod val="10000"/>
                  </a:schemeClr>
                </a:solidFill>
              </a:rPr>
              <a:t>конфликт</a:t>
            </a:r>
            <a:r>
              <a:rPr lang="en-US" i="1" dirty="0">
                <a:solidFill>
                  <a:schemeClr val="bg2">
                    <a:lumMod val="10000"/>
                  </a:schemeClr>
                </a:solidFill>
              </a:rPr>
              <a:t> </a:t>
            </a:r>
            <a:r>
              <a:rPr lang="en-US" i="1" dirty="0" err="1">
                <a:solidFill>
                  <a:schemeClr val="bg2">
                    <a:lumMod val="10000"/>
                  </a:schemeClr>
                </a:solidFill>
              </a:rPr>
              <a:t>на</a:t>
            </a:r>
            <a:r>
              <a:rPr lang="en-US" i="1" dirty="0">
                <a:solidFill>
                  <a:schemeClr val="bg2">
                    <a:lumMod val="10000"/>
                  </a:schemeClr>
                </a:solidFill>
              </a:rPr>
              <a:t> </a:t>
            </a:r>
            <a:r>
              <a:rPr lang="en-US" i="1" dirty="0" err="1">
                <a:solidFill>
                  <a:schemeClr val="bg2">
                    <a:lumMod val="10000"/>
                  </a:schemeClr>
                </a:solidFill>
              </a:rPr>
              <a:t>интереси</a:t>
            </a:r>
            <a:r>
              <a:rPr lang="bg-BG" i="1" dirty="0">
                <a:solidFill>
                  <a:schemeClr val="bg2">
                    <a:lumMod val="10000"/>
                  </a:schemeClr>
                </a:solidFill>
              </a:rPr>
              <a:t>;</a:t>
            </a:r>
            <a:endParaRPr lang="bg-BG" dirty="0">
              <a:solidFill>
                <a:schemeClr val="bg2">
                  <a:lumMod val="10000"/>
                </a:schemeClr>
              </a:solidFill>
            </a:endParaRPr>
          </a:p>
          <a:p>
            <a:r>
              <a:rPr lang="en-US" b="1" dirty="0">
                <a:solidFill>
                  <a:schemeClr val="bg2">
                    <a:lumMod val="10000"/>
                  </a:schemeClr>
                </a:solidFill>
              </a:rPr>
              <a:t> </a:t>
            </a:r>
            <a:endParaRPr lang="bg-BG" sz="3200" dirty="0">
              <a:solidFill>
                <a:schemeClr val="bg2">
                  <a:lumMod val="10000"/>
                </a:schemeClr>
              </a:solidFill>
            </a:endParaRP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1282426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buNone/>
            </a:pPr>
            <a:r>
              <a:rPr lang="en-US" b="1" dirty="0" smtClean="0">
                <a:solidFill>
                  <a:schemeClr val="bg2">
                    <a:lumMod val="10000"/>
                  </a:schemeClr>
                </a:solidFill>
              </a:rPr>
              <a:t> </a:t>
            </a:r>
            <a:endParaRPr lang="bg-BG" b="1" dirty="0" smtClean="0">
              <a:solidFill>
                <a:schemeClr val="bg2">
                  <a:lumMod val="10000"/>
                </a:schemeClr>
              </a:solidFill>
            </a:endParaRPr>
          </a:p>
          <a:p>
            <a:pPr marL="45720" indent="0">
              <a:buNone/>
            </a:pPr>
            <a:r>
              <a:rPr lang="bg-BG" b="1" dirty="0" smtClean="0">
                <a:solidFill>
                  <a:schemeClr val="bg2">
                    <a:lumMod val="10000"/>
                  </a:schemeClr>
                </a:solidFill>
              </a:rPr>
              <a:t>Конфликт </a:t>
            </a:r>
            <a:r>
              <a:rPr lang="bg-BG" b="1" dirty="0">
                <a:solidFill>
                  <a:schemeClr val="bg2">
                    <a:lumMod val="10000"/>
                  </a:schemeClr>
                </a:solidFill>
              </a:rPr>
              <a:t>на интереси – </a:t>
            </a:r>
            <a:r>
              <a:rPr lang="bg-BG" dirty="0">
                <a:solidFill>
                  <a:schemeClr val="bg2">
                    <a:lumMod val="10000"/>
                  </a:schemeClr>
                </a:solidFill>
              </a:rPr>
              <a:t>понятието е определено в </a:t>
            </a:r>
            <a:r>
              <a:rPr lang="bg-BG" dirty="0" smtClean="0">
                <a:solidFill>
                  <a:schemeClr val="bg2">
                    <a:lumMod val="10000"/>
                  </a:schemeClr>
                </a:solidFill>
              </a:rPr>
              <a:t>Закона</a:t>
            </a:r>
            <a:r>
              <a:rPr lang="bg-BG" i="1" dirty="0" smtClean="0">
                <a:solidFill>
                  <a:schemeClr val="bg2">
                    <a:lumMod val="10000"/>
                  </a:schemeClr>
                </a:solidFill>
              </a:rPr>
              <a:t> </a:t>
            </a:r>
            <a:r>
              <a:rPr lang="bg-BG" dirty="0">
                <a:solidFill>
                  <a:schemeClr val="bg2">
                    <a:lumMod val="10000"/>
                  </a:schemeClr>
                </a:solidFill>
              </a:rPr>
              <a:t>за противодействие на корупцията и за отнемане на незаконно придобитото имущество </a:t>
            </a:r>
            <a:r>
              <a:rPr lang="en-US" dirty="0">
                <a:solidFill>
                  <a:schemeClr val="bg2">
                    <a:lumMod val="10000"/>
                  </a:schemeClr>
                </a:solidFill>
              </a:rPr>
              <a:t>(</a:t>
            </a:r>
            <a:r>
              <a:rPr lang="bg-BG" dirty="0">
                <a:solidFill>
                  <a:schemeClr val="bg2">
                    <a:lumMod val="10000"/>
                  </a:schemeClr>
                </a:solidFill>
              </a:rPr>
              <a:t>ЗПКОНПИ</a:t>
            </a:r>
            <a:r>
              <a:rPr lang="en-US" dirty="0">
                <a:solidFill>
                  <a:schemeClr val="bg2">
                    <a:lumMod val="10000"/>
                  </a:schemeClr>
                </a:solidFill>
              </a:rPr>
              <a:t>)</a:t>
            </a:r>
            <a:r>
              <a:rPr lang="bg-BG" b="1" dirty="0">
                <a:solidFill>
                  <a:schemeClr val="bg2">
                    <a:lumMod val="10000"/>
                  </a:schemeClr>
                </a:solidFill>
              </a:rPr>
              <a:t>: </a:t>
            </a:r>
            <a:endParaRPr lang="bg-BG" dirty="0">
              <a:solidFill>
                <a:schemeClr val="bg2">
                  <a:lumMod val="10000"/>
                </a:schemeClr>
              </a:solidFill>
            </a:endParaRPr>
          </a:p>
          <a:p>
            <a:pPr marL="45720" indent="0">
              <a:buNone/>
            </a:pPr>
            <a:r>
              <a:rPr lang="en-US" dirty="0" smtClean="0">
                <a:solidFill>
                  <a:schemeClr val="bg2">
                    <a:lumMod val="10000"/>
                  </a:schemeClr>
                </a:solidFill>
              </a:rPr>
              <a:t>	</a:t>
            </a:r>
            <a:r>
              <a:rPr lang="x-none" b="1" dirty="0" smtClean="0">
                <a:solidFill>
                  <a:schemeClr val="bg2">
                    <a:lumMod val="10000"/>
                  </a:schemeClr>
                </a:solidFill>
              </a:rPr>
              <a:t>Конфликт </a:t>
            </a:r>
            <a:r>
              <a:rPr lang="x-none" b="1" dirty="0">
                <a:solidFill>
                  <a:schemeClr val="bg2">
                    <a:lumMod val="10000"/>
                  </a:schemeClr>
                </a:solidFill>
              </a:rPr>
              <a:t>на интереси възниква, когато лице, заемащо висша публична длъжност, има частен интерес, който може да повлияе върху безпристрастното и обективното изпълнение на правомощията или задълженията му по служба</a:t>
            </a:r>
            <a:r>
              <a:rPr lang="x-none" b="1" dirty="0" smtClean="0">
                <a:solidFill>
                  <a:schemeClr val="bg2">
                    <a:lumMod val="10000"/>
                  </a:schemeClr>
                </a:solidFill>
              </a:rPr>
              <a:t>.</a:t>
            </a:r>
            <a:endParaRPr lang="bg-BG" b="1" dirty="0">
              <a:solidFill>
                <a:schemeClr val="bg2">
                  <a:lumMod val="10000"/>
                </a:schemeClr>
              </a:solidFill>
            </a:endParaRPr>
          </a:p>
          <a:p>
            <a:pPr marL="0" indent="0" algn="ctr">
              <a:buNone/>
            </a:pPr>
            <a:endParaRPr lang="en-US" sz="3200" dirty="0" smtClean="0">
              <a:solidFill>
                <a:schemeClr val="bg2">
                  <a:lumMod val="10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2712443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buNone/>
            </a:pPr>
            <a:r>
              <a:rPr lang="en-US" b="1" dirty="0">
                <a:solidFill>
                  <a:schemeClr val="bg2">
                    <a:lumMod val="10000"/>
                  </a:schemeClr>
                </a:solidFill>
              </a:rPr>
              <a:t> </a:t>
            </a:r>
            <a:r>
              <a:rPr lang="bg-BG" b="1" dirty="0" smtClean="0">
                <a:solidFill>
                  <a:schemeClr val="bg2">
                    <a:lumMod val="10000"/>
                  </a:schemeClr>
                </a:solidFill>
              </a:rPr>
              <a:t>За </a:t>
            </a:r>
            <a:r>
              <a:rPr lang="bg-BG" b="1" dirty="0">
                <a:solidFill>
                  <a:schemeClr val="bg2">
                    <a:lumMod val="10000"/>
                  </a:schemeClr>
                </a:solidFill>
              </a:rPr>
              <a:t>да е осъществен конфликт на интереси, трябва да са налице три кумулативни предпоставки: </a:t>
            </a:r>
            <a:endParaRPr lang="bg-BG" dirty="0">
              <a:solidFill>
                <a:schemeClr val="bg2">
                  <a:lumMod val="10000"/>
                </a:schemeClr>
              </a:solidFill>
            </a:endParaRPr>
          </a:p>
          <a:p>
            <a:pPr marL="45720" indent="0">
              <a:buNone/>
            </a:pPr>
            <a:r>
              <a:rPr lang="en-US" i="1" dirty="0" smtClean="0">
                <a:solidFill>
                  <a:schemeClr val="bg2">
                    <a:lumMod val="10000"/>
                  </a:schemeClr>
                </a:solidFill>
              </a:rPr>
              <a:t> </a:t>
            </a:r>
            <a:r>
              <a:rPr lang="bg-BG" i="1" dirty="0" smtClean="0">
                <a:solidFill>
                  <a:schemeClr val="bg2">
                    <a:lumMod val="10000"/>
                  </a:schemeClr>
                </a:solidFill>
              </a:rPr>
              <a:t>1</a:t>
            </a:r>
            <a:r>
              <a:rPr lang="bg-BG" i="1" dirty="0">
                <a:solidFill>
                  <a:schemeClr val="bg2">
                    <a:lumMod val="10000"/>
                  </a:schemeClr>
                </a:solidFill>
              </a:rPr>
              <a:t>/ лице, заемащо висша публична </a:t>
            </a:r>
            <a:r>
              <a:rPr lang="bg-BG" i="1" dirty="0" smtClean="0">
                <a:solidFill>
                  <a:schemeClr val="bg2">
                    <a:lumMod val="10000"/>
                  </a:schemeClr>
                </a:solidFill>
              </a:rPr>
              <a:t>длъжност</a:t>
            </a:r>
            <a:r>
              <a:rPr lang="en-US" i="1" dirty="0" smtClean="0">
                <a:solidFill>
                  <a:schemeClr val="bg2">
                    <a:lumMod val="10000"/>
                  </a:schemeClr>
                </a:solidFill>
              </a:rPr>
              <a:t> </a:t>
            </a:r>
            <a:r>
              <a:rPr lang="bg-BG" i="1" dirty="0" smtClean="0">
                <a:solidFill>
                  <a:schemeClr val="bg2">
                    <a:lumMod val="10000"/>
                  </a:schemeClr>
                </a:solidFill>
              </a:rPr>
              <a:t>или „приравнена“ на нея</a:t>
            </a:r>
            <a:r>
              <a:rPr lang="en-US" i="1" dirty="0" smtClean="0">
                <a:solidFill>
                  <a:schemeClr val="bg2">
                    <a:lumMod val="10000"/>
                  </a:schemeClr>
                </a:solidFill>
              </a:rPr>
              <a:t>;</a:t>
            </a:r>
            <a:endParaRPr lang="bg-BG" dirty="0">
              <a:solidFill>
                <a:schemeClr val="bg2">
                  <a:lumMod val="10000"/>
                </a:schemeClr>
              </a:solidFill>
            </a:endParaRPr>
          </a:p>
          <a:p>
            <a:pPr marL="45720" indent="0">
              <a:buNone/>
            </a:pPr>
            <a:r>
              <a:rPr lang="en-US" i="1" dirty="0" smtClean="0">
                <a:solidFill>
                  <a:schemeClr val="bg2">
                    <a:lumMod val="10000"/>
                  </a:schemeClr>
                </a:solidFill>
              </a:rPr>
              <a:t> </a:t>
            </a:r>
            <a:r>
              <a:rPr lang="bg-BG" i="1" dirty="0" smtClean="0">
                <a:solidFill>
                  <a:schemeClr val="bg2">
                    <a:lumMod val="10000"/>
                  </a:schemeClr>
                </a:solidFill>
              </a:rPr>
              <a:t>2/наличие </a:t>
            </a:r>
            <a:r>
              <a:rPr lang="bg-BG" i="1" dirty="0">
                <a:solidFill>
                  <a:schemeClr val="bg2">
                    <a:lumMod val="10000"/>
                  </a:schemeClr>
                </a:solidFill>
              </a:rPr>
              <a:t>на негов, или на свързани с него лица, частен интерес, който може да повлияе върху обективното и безпристрастно изпълнение на правомощията или задълженията му по служба и </a:t>
            </a:r>
            <a:endParaRPr lang="bg-BG" dirty="0">
              <a:solidFill>
                <a:schemeClr val="bg2">
                  <a:lumMod val="10000"/>
                </a:schemeClr>
              </a:solidFill>
            </a:endParaRPr>
          </a:p>
          <a:p>
            <a:pPr marL="45720" indent="0">
              <a:buNone/>
            </a:pPr>
            <a:r>
              <a:rPr lang="en-US" i="1" dirty="0" smtClean="0">
                <a:solidFill>
                  <a:schemeClr val="bg2">
                    <a:lumMod val="10000"/>
                  </a:schemeClr>
                </a:solidFill>
              </a:rPr>
              <a:t> </a:t>
            </a:r>
            <a:r>
              <a:rPr lang="bg-BG" i="1" dirty="0" smtClean="0">
                <a:solidFill>
                  <a:schemeClr val="bg2">
                    <a:lumMod val="10000"/>
                  </a:schemeClr>
                </a:solidFill>
              </a:rPr>
              <a:t>3</a:t>
            </a:r>
            <a:r>
              <a:rPr lang="bg-BG" i="1" dirty="0">
                <a:solidFill>
                  <a:schemeClr val="bg2">
                    <a:lumMod val="10000"/>
                  </a:schemeClr>
                </a:solidFill>
              </a:rPr>
              <a:t>/ упражнено властническо правомощие, повлияно от частния интерес.</a:t>
            </a:r>
            <a:endParaRPr lang="bg-BG" dirty="0">
              <a:solidFill>
                <a:schemeClr val="bg2">
                  <a:lumMod val="10000"/>
                </a:schemeClr>
              </a:solidFill>
            </a:endParaRP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5735241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just">
              <a:buNone/>
            </a:pPr>
            <a:endParaRPr lang="bg-BG" b="1" dirty="0" smtClean="0">
              <a:solidFill>
                <a:schemeClr val="bg2">
                  <a:lumMod val="10000"/>
                </a:schemeClr>
              </a:solidFill>
            </a:endParaRPr>
          </a:p>
          <a:p>
            <a:pPr marL="45720" indent="0" algn="just">
              <a:buNone/>
            </a:pPr>
            <a:r>
              <a:rPr lang="bg-BG" b="1" dirty="0" smtClean="0">
                <a:solidFill>
                  <a:schemeClr val="bg2">
                    <a:lumMod val="10000"/>
                  </a:schemeClr>
                </a:solidFill>
              </a:rPr>
              <a:t>Корупция</a:t>
            </a:r>
            <a:r>
              <a:rPr lang="bg-BG" dirty="0" smtClean="0">
                <a:solidFill>
                  <a:schemeClr val="bg2">
                    <a:lumMod val="10000"/>
                  </a:schemeClr>
                </a:solidFill>
              </a:rPr>
              <a:t> </a:t>
            </a:r>
            <a:r>
              <a:rPr lang="en-US" dirty="0" smtClean="0">
                <a:solidFill>
                  <a:schemeClr val="bg2">
                    <a:lumMod val="10000"/>
                  </a:schemeClr>
                </a:solidFill>
              </a:rPr>
              <a:t>e</a:t>
            </a:r>
            <a:r>
              <a:rPr lang="bg-BG" dirty="0" smtClean="0">
                <a:solidFill>
                  <a:schemeClr val="bg2">
                    <a:lumMod val="10000"/>
                  </a:schemeClr>
                </a:solidFill>
              </a:rPr>
              <a:t> понятие, което е </a:t>
            </a:r>
            <a:r>
              <a:rPr lang="bg-BG" dirty="0">
                <a:solidFill>
                  <a:schemeClr val="bg2">
                    <a:lumMod val="10000"/>
                  </a:schemeClr>
                </a:solidFill>
              </a:rPr>
              <a:t>определено в </a:t>
            </a:r>
            <a:r>
              <a:rPr lang="bg-BG" b="1" dirty="0" smtClean="0">
                <a:solidFill>
                  <a:schemeClr val="bg2">
                    <a:lumMod val="10000"/>
                  </a:schemeClr>
                </a:solidFill>
              </a:rPr>
              <a:t>ЗПКОНПИ</a:t>
            </a:r>
            <a:r>
              <a:rPr lang="bg-BG" b="1" dirty="0">
                <a:solidFill>
                  <a:schemeClr val="bg2">
                    <a:lumMod val="10000"/>
                  </a:schemeClr>
                </a:solidFill>
              </a:rPr>
              <a:t>:</a:t>
            </a:r>
            <a:endParaRPr lang="bg-BG" dirty="0">
              <a:solidFill>
                <a:schemeClr val="bg2">
                  <a:lumMod val="10000"/>
                </a:schemeClr>
              </a:solidFill>
            </a:endParaRPr>
          </a:p>
          <a:p>
            <a:pPr marL="45720" indent="0" algn="just">
              <a:buNone/>
            </a:pPr>
            <a:r>
              <a:rPr lang="x-none" i="1" dirty="0" smtClean="0">
                <a:solidFill>
                  <a:schemeClr val="bg2">
                    <a:lumMod val="10000"/>
                  </a:schemeClr>
                </a:solidFill>
              </a:rPr>
              <a:t>Корупция </a:t>
            </a:r>
            <a:r>
              <a:rPr lang="x-none" i="1" dirty="0">
                <a:solidFill>
                  <a:schemeClr val="bg2">
                    <a:lumMod val="10000"/>
                  </a:schemeClr>
                </a:solidFill>
              </a:rPr>
              <a:t>по смисъла на </a:t>
            </a:r>
            <a:r>
              <a:rPr lang="x-none" i="1" dirty="0" smtClean="0">
                <a:solidFill>
                  <a:schemeClr val="bg2">
                    <a:lumMod val="10000"/>
                  </a:schemeClr>
                </a:solidFill>
              </a:rPr>
              <a:t>закон</a:t>
            </a:r>
            <a:r>
              <a:rPr lang="bg-BG" i="1" dirty="0" smtClean="0">
                <a:solidFill>
                  <a:schemeClr val="bg2">
                    <a:lumMod val="10000"/>
                  </a:schemeClr>
                </a:solidFill>
              </a:rPr>
              <a:t>а</a:t>
            </a:r>
            <a:r>
              <a:rPr lang="x-none" i="1" dirty="0" smtClean="0">
                <a:solidFill>
                  <a:schemeClr val="bg2">
                    <a:lumMod val="10000"/>
                  </a:schemeClr>
                </a:solidFill>
              </a:rPr>
              <a:t> </a:t>
            </a:r>
            <a:r>
              <a:rPr lang="x-none" i="1" dirty="0">
                <a:solidFill>
                  <a:schemeClr val="bg2">
                    <a:lumMod val="10000"/>
                  </a:schemeClr>
                </a:solidFill>
              </a:rPr>
              <a:t>е налице, когато в резултат на заеманата висша </a:t>
            </a:r>
            <a:r>
              <a:rPr lang="bg-BG" i="1" dirty="0">
                <a:solidFill>
                  <a:schemeClr val="bg2">
                    <a:lumMod val="10000"/>
                  </a:schemeClr>
                </a:solidFill>
              </a:rPr>
              <a:t> </a:t>
            </a:r>
            <a:r>
              <a:rPr lang="bg-BG" i="1" dirty="0" smtClean="0">
                <a:solidFill>
                  <a:schemeClr val="bg2">
                    <a:lumMod val="10000"/>
                  </a:schemeClr>
                </a:solidFill>
              </a:rPr>
              <a:t>  </a:t>
            </a:r>
            <a:r>
              <a:rPr lang="x-none" i="1" dirty="0" smtClean="0">
                <a:solidFill>
                  <a:schemeClr val="bg2">
                    <a:lumMod val="10000"/>
                  </a:schemeClr>
                </a:solidFill>
              </a:rPr>
              <a:t>публична </a:t>
            </a:r>
            <a:r>
              <a:rPr lang="x-none" i="1" dirty="0">
                <a:solidFill>
                  <a:schemeClr val="bg2">
                    <a:lumMod val="10000"/>
                  </a:schemeClr>
                </a:solidFill>
              </a:rPr>
              <a:t>длъжност лицето злоупотребява с власт, нарушава или не изпълнява служебни задължения с цел пряко или косвено извличане на неследваща се материална или нематериална облага за себе си или за други лица</a:t>
            </a:r>
            <a:r>
              <a:rPr lang="x-none" i="1" dirty="0" smtClean="0">
                <a:solidFill>
                  <a:schemeClr val="bg2">
                    <a:lumMod val="10000"/>
                  </a:schemeClr>
                </a:solidFill>
              </a:rPr>
              <a:t>.</a:t>
            </a:r>
            <a:endParaRPr lang="bg-BG" i="1" dirty="0">
              <a:solidFill>
                <a:schemeClr val="bg2">
                  <a:lumMod val="10000"/>
                </a:schemeClr>
              </a:solidFill>
            </a:endParaRPr>
          </a:p>
          <a:p>
            <a:pPr marL="45720" indent="0" algn="just">
              <a:buNone/>
            </a:pPr>
            <a:endParaRPr lang="bg-BG" dirty="0">
              <a:solidFill>
                <a:schemeClr val="bg2">
                  <a:lumMod val="10000"/>
                </a:schemeClr>
              </a:solidFill>
            </a:endParaRP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4844116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a:bodyPr>
          <a:lstStyle/>
          <a:p>
            <a:pPr marL="0" indent="0">
              <a:buNone/>
            </a:pPr>
            <a:endParaRPr lang="bg-BG" dirty="0"/>
          </a:p>
          <a:p>
            <a:pPr marL="0" indent="0" algn="ctr">
              <a:buNone/>
            </a:pPr>
            <a:endParaRPr lang="bg-BG" dirty="0" smtClean="0"/>
          </a:p>
          <a:p>
            <a:pPr marL="0" indent="0" algn="ctr">
              <a:buNone/>
            </a:pPr>
            <a:endParaRPr lang="bg-BG" dirty="0"/>
          </a:p>
          <a:p>
            <a:pPr marL="45720" indent="0">
              <a:buNone/>
            </a:pPr>
            <a:r>
              <a:rPr lang="en-US" b="1" dirty="0">
                <a:solidFill>
                  <a:schemeClr val="bg2">
                    <a:lumMod val="10000"/>
                  </a:schemeClr>
                </a:solidFill>
              </a:rPr>
              <a:t> </a:t>
            </a:r>
            <a:r>
              <a:rPr lang="bg-BG" b="1" dirty="0" smtClean="0">
                <a:solidFill>
                  <a:schemeClr val="bg2">
                    <a:lumMod val="10000"/>
                  </a:schemeClr>
                </a:solidFill>
              </a:rPr>
              <a:t>За </a:t>
            </a:r>
            <a:r>
              <a:rPr lang="bg-BG" b="1" dirty="0">
                <a:solidFill>
                  <a:schemeClr val="bg2">
                    <a:lumMod val="10000"/>
                  </a:schemeClr>
                </a:solidFill>
              </a:rPr>
              <a:t>да е </a:t>
            </a:r>
            <a:r>
              <a:rPr lang="bg-BG" b="1" dirty="0" smtClean="0">
                <a:solidFill>
                  <a:schemeClr val="bg2">
                    <a:lumMod val="10000"/>
                  </a:schemeClr>
                </a:solidFill>
              </a:rPr>
              <a:t>налице корупция отново е необходимо да са налице едновременно три предпоставки: </a:t>
            </a:r>
          </a:p>
          <a:p>
            <a:pPr marL="45720" indent="0">
              <a:buNone/>
            </a:pPr>
            <a:endParaRPr lang="bg-BG" dirty="0">
              <a:solidFill>
                <a:schemeClr val="bg2">
                  <a:lumMod val="10000"/>
                </a:schemeClr>
              </a:solidFill>
            </a:endParaRPr>
          </a:p>
          <a:p>
            <a:pPr marL="45720" indent="0">
              <a:buNone/>
            </a:pPr>
            <a:r>
              <a:rPr lang="en-US" i="1" dirty="0">
                <a:solidFill>
                  <a:schemeClr val="bg2">
                    <a:lumMod val="10000"/>
                  </a:schemeClr>
                </a:solidFill>
              </a:rPr>
              <a:t> </a:t>
            </a:r>
            <a:r>
              <a:rPr lang="bg-BG" i="1" dirty="0">
                <a:solidFill>
                  <a:schemeClr val="bg2">
                    <a:lumMod val="10000"/>
                  </a:schemeClr>
                </a:solidFill>
              </a:rPr>
              <a:t>1/ лице, заемащо висша публична длъжност или </a:t>
            </a:r>
            <a:r>
              <a:rPr lang="bg-BG" i="1" dirty="0" smtClean="0">
                <a:solidFill>
                  <a:schemeClr val="bg2">
                    <a:lumMod val="10000"/>
                  </a:schemeClr>
                </a:solidFill>
              </a:rPr>
              <a:t>„приравнена“ </a:t>
            </a:r>
            <a:r>
              <a:rPr lang="bg-BG" i="1" dirty="0">
                <a:solidFill>
                  <a:schemeClr val="bg2">
                    <a:lumMod val="10000"/>
                  </a:schemeClr>
                </a:solidFill>
              </a:rPr>
              <a:t>на нея</a:t>
            </a:r>
            <a:r>
              <a:rPr lang="en-US" i="1" dirty="0" smtClean="0">
                <a:solidFill>
                  <a:schemeClr val="bg2">
                    <a:lumMod val="10000"/>
                  </a:schemeClr>
                </a:solidFill>
              </a:rPr>
              <a:t>;</a:t>
            </a:r>
            <a:endParaRPr lang="bg-BG" i="1" dirty="0">
              <a:solidFill>
                <a:schemeClr val="bg2">
                  <a:lumMod val="10000"/>
                </a:schemeClr>
              </a:solidFill>
            </a:endParaRPr>
          </a:p>
          <a:p>
            <a:pPr marL="45720" indent="0">
              <a:buNone/>
            </a:pPr>
            <a:r>
              <a:rPr lang="bg-BG" i="1" dirty="0">
                <a:solidFill>
                  <a:schemeClr val="bg2">
                    <a:lumMod val="10000"/>
                  </a:schemeClr>
                </a:solidFill>
              </a:rPr>
              <a:t>2/ нарушение или неизпълнение на служебни задължения</a:t>
            </a:r>
          </a:p>
          <a:p>
            <a:pPr marL="45720" indent="0">
              <a:buNone/>
            </a:pPr>
            <a:r>
              <a:rPr lang="bg-BG" i="1" dirty="0">
                <a:solidFill>
                  <a:schemeClr val="bg2">
                    <a:lumMod val="10000"/>
                  </a:schemeClr>
                </a:solidFill>
              </a:rPr>
              <a:t>3/ ЦЕЛ – извличане на </a:t>
            </a:r>
            <a:r>
              <a:rPr lang="bg-BG" i="1" dirty="0" err="1">
                <a:solidFill>
                  <a:schemeClr val="bg2">
                    <a:lumMod val="10000"/>
                  </a:schemeClr>
                </a:solidFill>
              </a:rPr>
              <a:t>неполагаща</a:t>
            </a:r>
            <a:r>
              <a:rPr lang="bg-BG" i="1" dirty="0">
                <a:solidFill>
                  <a:schemeClr val="bg2">
                    <a:lumMod val="10000"/>
                  </a:schemeClr>
                </a:solidFill>
              </a:rPr>
              <a:t> се облага</a:t>
            </a:r>
          </a:p>
          <a:p>
            <a:pPr marL="45720" indent="0">
              <a:buNone/>
            </a:pPr>
            <a:r>
              <a:rPr lang="en-US" i="1" dirty="0">
                <a:solidFill>
                  <a:schemeClr val="bg2">
                    <a:lumMod val="10000"/>
                  </a:schemeClr>
                </a:solidFill>
              </a:rPr>
              <a:t> </a:t>
            </a:r>
            <a:endParaRPr lang="bg-BG" i="1" dirty="0">
              <a:solidFill>
                <a:schemeClr val="bg2">
                  <a:lumMod val="10000"/>
                </a:schemeClr>
              </a:solidFill>
            </a:endParaRP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2041234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lgn="ctr">
              <a:buNone/>
            </a:pPr>
            <a:r>
              <a:rPr lang="bg-BG" sz="2400" b="1" dirty="0">
                <a:solidFill>
                  <a:schemeClr val="bg2">
                    <a:lumMod val="10000"/>
                  </a:schemeClr>
                </a:solidFill>
              </a:rPr>
              <a:t>Конфликт на интереси и корупция</a:t>
            </a:r>
            <a:endParaRPr lang="bg-BG" sz="2400" dirty="0">
              <a:solidFill>
                <a:schemeClr val="bg2">
                  <a:lumMod val="10000"/>
                </a:schemeClr>
              </a:solidFill>
            </a:endParaRPr>
          </a:p>
          <a:p>
            <a:pPr marL="45720" indent="0" algn="ctr">
              <a:buNone/>
            </a:pPr>
            <a:endParaRPr lang="bg-BG" b="1" dirty="0" smtClean="0">
              <a:solidFill>
                <a:schemeClr val="bg2">
                  <a:lumMod val="10000"/>
                </a:schemeClr>
              </a:solidFill>
            </a:endParaRPr>
          </a:p>
          <a:p>
            <a:pPr marL="45720" indent="0" algn="ctr">
              <a:buNone/>
            </a:pPr>
            <a:r>
              <a:rPr lang="bg-BG" b="1" dirty="0" smtClean="0">
                <a:solidFill>
                  <a:schemeClr val="bg2">
                    <a:lumMod val="10000"/>
                  </a:schemeClr>
                </a:solidFill>
              </a:rPr>
              <a:t>ВАЖНО: </a:t>
            </a:r>
            <a:r>
              <a:rPr lang="bg-BG" dirty="0" smtClean="0">
                <a:solidFill>
                  <a:schemeClr val="bg2">
                    <a:lumMod val="10000"/>
                  </a:schemeClr>
                </a:solidFill>
              </a:rPr>
              <a:t>Конфликтът </a:t>
            </a:r>
            <a:r>
              <a:rPr lang="bg-BG" dirty="0">
                <a:solidFill>
                  <a:schemeClr val="bg2">
                    <a:lumMod val="10000"/>
                  </a:schemeClr>
                </a:solidFill>
              </a:rPr>
              <a:t>на интереси и корупцията са две различни понятия. В някои случи може да съществува конфликт на интереси, без да има корупция, и обратно</a:t>
            </a:r>
            <a:r>
              <a:rPr lang="bg-BG" dirty="0" smtClean="0">
                <a:solidFill>
                  <a:schemeClr val="bg2">
                    <a:lumMod val="10000"/>
                  </a:schemeClr>
                </a:solidFill>
              </a:rPr>
              <a:t>.</a:t>
            </a:r>
          </a:p>
          <a:p>
            <a:pPr marL="45720" indent="0">
              <a:buNone/>
            </a:pPr>
            <a:r>
              <a:rPr lang="bg-BG" b="1" dirty="0" smtClean="0"/>
              <a:t>				</a:t>
            </a:r>
            <a:endParaRPr lang="en-US" sz="3200" dirty="0" smtClean="0">
              <a:solidFill>
                <a:schemeClr val="bg2">
                  <a:lumMod val="10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15075368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45720" indent="0">
              <a:buNone/>
            </a:pPr>
            <a:r>
              <a:rPr lang="bg-BG" b="1" dirty="0" smtClean="0">
                <a:solidFill>
                  <a:schemeClr val="bg2">
                    <a:lumMod val="10000"/>
                  </a:schemeClr>
                </a:solidFill>
              </a:rPr>
              <a:t>				Несъвместимости </a:t>
            </a:r>
            <a:endParaRPr lang="bg-BG" dirty="0">
              <a:solidFill>
                <a:schemeClr val="bg2">
                  <a:lumMod val="10000"/>
                </a:schemeClr>
              </a:solidFill>
            </a:endParaRPr>
          </a:p>
          <a:p>
            <a:pPr marL="45720" indent="0" algn="just">
              <a:buNone/>
            </a:pPr>
            <a:r>
              <a:rPr lang="bg-BG" b="1" dirty="0">
                <a:solidFill>
                  <a:schemeClr val="bg2">
                    <a:lumMod val="10000"/>
                  </a:schemeClr>
                </a:solidFill>
              </a:rPr>
              <a:t>Съгласно </a:t>
            </a:r>
            <a:r>
              <a:rPr lang="bg-BG" b="1" dirty="0" smtClean="0">
                <a:solidFill>
                  <a:schemeClr val="bg2">
                    <a:lumMod val="10000"/>
                  </a:schemeClr>
                </a:solidFill>
              </a:rPr>
              <a:t>ЗПКОНПИ </a:t>
            </a:r>
            <a:r>
              <a:rPr lang="bg-BG" b="1" dirty="0">
                <a:solidFill>
                  <a:schemeClr val="bg2">
                    <a:lumMod val="10000"/>
                  </a:schemeClr>
                </a:solidFill>
              </a:rPr>
              <a:t>"Несъвместимост"</a:t>
            </a:r>
            <a:r>
              <a:rPr lang="bg-BG" dirty="0">
                <a:solidFill>
                  <a:schemeClr val="bg2">
                    <a:lumMod val="10000"/>
                  </a:schemeClr>
                </a:solidFill>
              </a:rPr>
              <a:t> е заемането на друга длъжност или извършването на дейност, която съгласно Конституцията или закон е несъвместима с положението на лицето като заемащо висша публична длъжност.</a:t>
            </a:r>
          </a:p>
          <a:p>
            <a:pPr marL="45720" indent="0" algn="just">
              <a:buNone/>
            </a:pPr>
            <a:endParaRPr lang="bg-BG" dirty="0" smtClean="0">
              <a:solidFill>
                <a:schemeClr val="bg2">
                  <a:lumMod val="10000"/>
                </a:schemeClr>
              </a:solidFill>
            </a:endParaRPr>
          </a:p>
          <a:p>
            <a:pPr marL="45720" indent="0" algn="ctr">
              <a:buNone/>
            </a:pPr>
            <a:endParaRPr lang="en-US" sz="4000" dirty="0">
              <a:solidFill>
                <a:schemeClr val="bg2">
                  <a:lumMod val="10000"/>
                </a:schemeClr>
              </a:solidFill>
            </a:endParaRPr>
          </a:p>
          <a:p>
            <a:pPr marL="0" indent="0" algn="ctr">
              <a:buNone/>
            </a:pPr>
            <a:endParaRPr lang="en-US" sz="3200" dirty="0" smtClean="0">
              <a:solidFill>
                <a:schemeClr val="accent1">
                  <a:lumMod val="75000"/>
                </a:schemeClr>
              </a:solidFill>
            </a:endParaRPr>
          </a:p>
        </p:txBody>
      </p:sp>
      <p:pic>
        <p:nvPicPr>
          <p:cNvPr id="2" name="Picture 1"/>
          <p:cNvPicPr>
            <a:picLocks noChangeAspect="1"/>
          </p:cNvPicPr>
          <p:nvPr/>
        </p:nvPicPr>
        <p:blipFill>
          <a:blip r:embed="rId3"/>
          <a:stretch>
            <a:fillRect/>
          </a:stretch>
        </p:blipFill>
        <p:spPr>
          <a:xfrm>
            <a:off x="925689" y="904789"/>
            <a:ext cx="2074486" cy="828527"/>
          </a:xfrm>
          <a:prstGeom prst="rect">
            <a:avLst/>
          </a:prstGeom>
        </p:spPr>
      </p:pic>
      <p:pic>
        <p:nvPicPr>
          <p:cNvPr id="5" name="Picture 4"/>
          <p:cNvPicPr>
            <a:picLocks noChangeAspect="1"/>
          </p:cNvPicPr>
          <p:nvPr/>
        </p:nvPicPr>
        <p:blipFill>
          <a:blip r:embed="rId4"/>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5"/>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6"/>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565768566"/>
      </p:ext>
    </p:extLst>
  </p:cSld>
  <p:clrMapOvr>
    <a:masterClrMapping/>
  </p:clrMapOvr>
  <p:timing>
    <p:tnLst>
      <p:par>
        <p:cTn id="1" dur="indefinite" restart="never" nodeType="tmRoot"/>
      </p:par>
    </p:tnLst>
  </p:timing>
</p:sld>
</file>

<file path=ppt/theme/theme1.xml><?xml version="1.0" encoding="utf-8"?>
<a:theme xmlns:a="http://schemas.openxmlformats.org/drawingml/2006/main" name="База">
  <a:themeElements>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По избор 1">
      <a:majorFont>
        <a:latin typeface="Corbel"/>
        <a:ea typeface=""/>
        <a:cs typeface=""/>
      </a:majorFont>
      <a:minorFont>
        <a:latin typeface="Times New Roman"/>
        <a:ea typeface=""/>
        <a:cs typeface=""/>
      </a:minorFont>
    </a:fontScheme>
    <a:fmtScheme name="База">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3873</TotalTime>
  <Words>4685</Words>
  <Application>Microsoft Office PowerPoint</Application>
  <PresentationFormat>Widescreen</PresentationFormat>
  <Paragraphs>330</Paragraphs>
  <Slides>27</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Calibri</vt:lpstr>
      <vt:lpstr>Corbel</vt:lpstr>
      <vt:lpstr>Times New Roman</vt:lpstr>
      <vt:lpstr>База</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Заседание на ПКСП на НСОРБ  Нормативна рамка</dc:title>
  <dc:creator>Daniela Ushatova</dc:creator>
  <cp:lastModifiedBy>DANY</cp:lastModifiedBy>
  <cp:revision>72</cp:revision>
  <dcterms:created xsi:type="dcterms:W3CDTF">2020-11-16T15:48:02Z</dcterms:created>
  <dcterms:modified xsi:type="dcterms:W3CDTF">2021-10-19T11:57:08Z</dcterms:modified>
</cp:coreProperties>
</file>