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21"/>
  </p:notesMasterIdLst>
  <p:sldIdLst>
    <p:sldId id="258" r:id="rId2"/>
    <p:sldId id="259" r:id="rId3"/>
    <p:sldId id="260" r:id="rId4"/>
    <p:sldId id="261" r:id="rId5"/>
    <p:sldId id="262" r:id="rId6"/>
    <p:sldId id="263" r:id="rId7"/>
    <p:sldId id="265" r:id="rId8"/>
    <p:sldId id="266" r:id="rId9"/>
    <p:sldId id="272" r:id="rId10"/>
    <p:sldId id="273" r:id="rId11"/>
    <p:sldId id="274" r:id="rId12"/>
    <p:sldId id="275" r:id="rId13"/>
    <p:sldId id="276" r:id="rId14"/>
    <p:sldId id="277" r:id="rId15"/>
    <p:sldId id="278" r:id="rId16"/>
    <p:sldId id="279" r:id="rId17"/>
    <p:sldId id="280" r:id="rId18"/>
    <p:sldId id="281" r:id="rId19"/>
    <p:sldId id="283" r:id="rId20"/>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115" autoAdjust="0"/>
  </p:normalViewPr>
  <p:slideViewPr>
    <p:cSldViewPr snapToGrid="0" showGuides="1">
      <p:cViewPr varScale="1">
        <p:scale>
          <a:sx n="96" d="100"/>
          <a:sy n="96" d="100"/>
        </p:scale>
        <p:origin x="111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ECFF3C-5AC3-4EB0-8ADE-BC23F3045D09}" type="datetimeFigureOut">
              <a:rPr lang="bg-BG" smtClean="0"/>
              <a:t>19.10.2021 г.</a:t>
            </a:fld>
            <a:endParaRPr lang="bg-B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0BC7C8-AF0E-494F-BECC-A9E744B8FB58}" type="slidenum">
              <a:rPr lang="bg-BG" smtClean="0"/>
              <a:t>‹#›</a:t>
            </a:fld>
            <a:endParaRPr lang="bg-BG"/>
          </a:p>
        </p:txBody>
      </p:sp>
    </p:spTree>
    <p:extLst>
      <p:ext uri="{BB962C8B-B14F-4D97-AF65-F5344CB8AC3E}">
        <p14:creationId xmlns:p14="http://schemas.microsoft.com/office/powerpoint/2010/main" val="4146660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i="1" dirty="0" smtClean="0">
                <a:solidFill>
                  <a:schemeClr val="bg2">
                    <a:lumMod val="10000"/>
                  </a:schemeClr>
                </a:solidFill>
              </a:rPr>
              <a:t>чл.46, ал.1 от ЗМСМА</a:t>
            </a:r>
            <a:endParaRPr lang="bg-BG" dirty="0"/>
          </a:p>
        </p:txBody>
      </p:sp>
      <p:sp>
        <p:nvSpPr>
          <p:cNvPr id="4" name="Slide Number Placeholder 3"/>
          <p:cNvSpPr>
            <a:spLocks noGrp="1"/>
          </p:cNvSpPr>
          <p:nvPr>
            <p:ph type="sldNum" sz="quarter" idx="10"/>
          </p:nvPr>
        </p:nvSpPr>
        <p:spPr/>
        <p:txBody>
          <a:bodyPr/>
          <a:lstStyle/>
          <a:p>
            <a:fld id="{EC0BC7C8-AF0E-494F-BECC-A9E744B8FB58}" type="slidenum">
              <a:rPr lang="bg-BG" smtClean="0"/>
              <a:t>4</a:t>
            </a:fld>
            <a:endParaRPr lang="bg-BG"/>
          </a:p>
        </p:txBody>
      </p:sp>
    </p:spTree>
    <p:extLst>
      <p:ext uri="{BB962C8B-B14F-4D97-AF65-F5344CB8AC3E}">
        <p14:creationId xmlns:p14="http://schemas.microsoft.com/office/powerpoint/2010/main" val="2982640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solidFill>
                  <a:schemeClr val="bg2">
                    <a:lumMod val="10000"/>
                  </a:schemeClr>
                </a:solidFill>
              </a:rPr>
              <a:t>ЗМСМА по чл. 46, ал.1, т.8 ;  чл.70,72,80,81,83,85 и 87 от Закона за Министерство на вътрешните работи </a:t>
            </a:r>
          </a:p>
          <a:p>
            <a:pPr marL="45720" indent="0" algn="just">
              <a:buNone/>
            </a:pPr>
            <a:r>
              <a:rPr lang="bg-BG" b="1" dirty="0" smtClean="0">
                <a:solidFill>
                  <a:schemeClr val="bg2">
                    <a:lumMod val="10000"/>
                  </a:schemeClr>
                </a:solidFill>
              </a:rPr>
              <a:t>Пример за това са функциите по  Чл. 72. (1) Полицейските органи могат да задържат лице:</a:t>
            </a:r>
            <a:r>
              <a:rPr lang="bg-BG" dirty="0" smtClean="0">
                <a:solidFill>
                  <a:schemeClr val="bg2">
                    <a:lumMod val="10000"/>
                  </a:schemeClr>
                </a:solidFill>
              </a:rPr>
              <a:t> </a:t>
            </a:r>
          </a:p>
          <a:p>
            <a:pPr marL="45720" indent="0" algn="just">
              <a:buNone/>
            </a:pPr>
            <a:r>
              <a:rPr lang="bg-BG" dirty="0" smtClean="0">
                <a:solidFill>
                  <a:schemeClr val="bg2">
                    <a:lumMod val="10000"/>
                  </a:schemeClr>
                </a:solidFill>
              </a:rPr>
              <a:t>1. за което има данни, че е извършило престъпление;</a:t>
            </a:r>
          </a:p>
          <a:p>
            <a:pPr marL="45720" indent="0" algn="just">
              <a:buNone/>
            </a:pPr>
            <a:r>
              <a:rPr lang="bg-BG" dirty="0" smtClean="0">
                <a:solidFill>
                  <a:schemeClr val="bg2">
                    <a:lumMod val="10000"/>
                  </a:schemeClr>
                </a:solidFill>
              </a:rPr>
              <a:t>2. което след надлежно предупреждение съзнателно пречи на полицейски орган да изпълни задължението си по служба;</a:t>
            </a:r>
          </a:p>
          <a:p>
            <a:pPr marL="45720" indent="0" algn="just">
              <a:buNone/>
            </a:pPr>
            <a:r>
              <a:rPr lang="bg-BG" dirty="0" smtClean="0">
                <a:solidFill>
                  <a:schemeClr val="bg2">
                    <a:lumMod val="10000"/>
                  </a:schemeClr>
                </a:solidFill>
              </a:rPr>
              <a:t>3. което показва тежки психични отклонения и с поведението си нарушава обществения ред или излага живота си или живота на други лица на явна опасност;</a:t>
            </a:r>
            <a:r>
              <a:rPr lang="bg-BG" b="1" dirty="0" smtClean="0">
                <a:solidFill>
                  <a:schemeClr val="bg2">
                    <a:lumMod val="10000"/>
                  </a:schemeClr>
                </a:solidFill>
              </a:rPr>
              <a:t> Чл. 80. (1) Полицейските органи извършват обиск на лице: </a:t>
            </a:r>
            <a:endParaRPr lang="bg-BG" dirty="0" smtClean="0">
              <a:solidFill>
                <a:schemeClr val="bg2">
                  <a:lumMod val="10000"/>
                </a:schemeClr>
              </a:solidFill>
            </a:endParaRPr>
          </a:p>
          <a:p>
            <a:pPr marL="45720" indent="0" algn="just">
              <a:buNone/>
            </a:pPr>
            <a:r>
              <a:rPr lang="bg-BG" dirty="0" smtClean="0">
                <a:solidFill>
                  <a:schemeClr val="bg2">
                    <a:lumMod val="10000"/>
                  </a:schemeClr>
                </a:solidFill>
              </a:rPr>
              <a:t>1. задържано при условията на чл.72, ал.1;</a:t>
            </a:r>
          </a:p>
          <a:p>
            <a:pPr marL="45720" indent="0" algn="just">
              <a:buNone/>
            </a:pPr>
            <a:r>
              <a:rPr lang="bg-BG" dirty="0" smtClean="0">
                <a:solidFill>
                  <a:schemeClr val="bg2">
                    <a:lumMod val="10000"/>
                  </a:schemeClr>
                </a:solidFill>
              </a:rPr>
              <a:t>2. за което съществуват данни, че носи опасни или забранени за притежаване предмети;</a:t>
            </a:r>
          </a:p>
          <a:p>
            <a:pPr marL="45720" indent="0" algn="just">
              <a:buNone/>
            </a:pPr>
            <a:r>
              <a:rPr lang="bg-BG" dirty="0" smtClean="0">
                <a:solidFill>
                  <a:schemeClr val="bg2">
                    <a:lumMod val="10000"/>
                  </a:schemeClr>
                </a:solidFill>
              </a:rPr>
              <a:t>3. заварено на място, където е извършено престъпление или нарушение на обществения ред, когато има достатъчно данни, че у него се намират вещи, които са свързани с престъплението или нарушението;</a:t>
            </a:r>
            <a:r>
              <a:rPr lang="bg-BG" b="1" dirty="0" smtClean="0">
                <a:solidFill>
                  <a:schemeClr val="bg2">
                    <a:lumMod val="10000"/>
                  </a:schemeClr>
                </a:solidFill>
              </a:rPr>
              <a:t> по Чл. 85. (1) При изпълнение на служебните си задължения полицейските органи могат да използват физическа сила и помощни средства само когато това е абсолютно необходимо при: </a:t>
            </a:r>
            <a:endParaRPr lang="bg-BG" dirty="0" smtClean="0">
              <a:solidFill>
                <a:schemeClr val="bg2">
                  <a:lumMod val="10000"/>
                </a:schemeClr>
              </a:solidFill>
            </a:endParaRPr>
          </a:p>
          <a:p>
            <a:pPr marL="45720" indent="0" algn="just">
              <a:buNone/>
            </a:pPr>
            <a:r>
              <a:rPr lang="bg-BG" dirty="0" smtClean="0">
                <a:solidFill>
                  <a:schemeClr val="bg2">
                    <a:lumMod val="10000"/>
                  </a:schemeClr>
                </a:solidFill>
              </a:rPr>
              <a:t>1. противодействие или отказ да се изпълни законно разпореждане;</a:t>
            </a:r>
          </a:p>
          <a:p>
            <a:pPr marL="45720" indent="0" algn="just">
              <a:buNone/>
            </a:pPr>
            <a:r>
              <a:rPr lang="bg-BG" dirty="0" smtClean="0">
                <a:solidFill>
                  <a:schemeClr val="bg2">
                    <a:lumMod val="10000"/>
                  </a:schemeClr>
                </a:solidFill>
              </a:rPr>
              <a:t>2. задържане на правонарушител, който не се подчинява или оказва съпротива на полицейски орган;</a:t>
            </a:r>
          </a:p>
          <a:p>
            <a:pPr marL="45720" indent="0" algn="just">
              <a:buNone/>
            </a:pPr>
            <a:r>
              <a:rPr lang="bg-BG" dirty="0" smtClean="0">
                <a:solidFill>
                  <a:schemeClr val="bg2">
                    <a:lumMod val="10000"/>
                  </a:schemeClr>
                </a:solidFill>
              </a:rPr>
              <a:t>3. конвоиране на лице или при опит то да избяга, да посегне на своя живот или на живота и здравето на други лица;</a:t>
            </a:r>
          </a:p>
          <a:p>
            <a:pPr marL="45720" indent="0" algn="just">
              <a:buNone/>
            </a:pPr>
            <a:endParaRPr lang="bg-BG" dirty="0" smtClean="0">
              <a:solidFill>
                <a:schemeClr val="bg2">
                  <a:lumMod val="10000"/>
                </a:schemeClr>
              </a:solidFill>
            </a:endParaRPr>
          </a:p>
          <a:p>
            <a:pPr marL="0" indent="0" algn="ctr">
              <a:buNone/>
            </a:pPr>
            <a:endParaRPr lang="en-US" sz="1600" dirty="0" smtClean="0">
              <a:solidFill>
                <a:schemeClr val="accent1">
                  <a:lumMod val="75000"/>
                </a:schemeClr>
              </a:solidFill>
            </a:endParaRPr>
          </a:p>
          <a:p>
            <a:pPr marL="45720" indent="0" algn="just">
              <a:buNone/>
            </a:pPr>
            <a:endParaRPr lang="bg-BG" dirty="0" smtClean="0">
              <a:solidFill>
                <a:schemeClr val="bg2">
                  <a:lumMod val="10000"/>
                </a:schemeClr>
              </a:solidFill>
            </a:endParaRPr>
          </a:p>
          <a:p>
            <a:pPr marL="0" indent="0" algn="just">
              <a:buNone/>
            </a:pPr>
            <a:endParaRPr lang="en-US" sz="1600" dirty="0" smtClean="0">
              <a:solidFill>
                <a:schemeClr val="bg2">
                  <a:lumMod val="10000"/>
                </a:schemeClr>
              </a:solidFill>
            </a:endParaRPr>
          </a:p>
          <a:p>
            <a:endParaRPr lang="bg-BG" dirty="0"/>
          </a:p>
        </p:txBody>
      </p:sp>
      <p:sp>
        <p:nvSpPr>
          <p:cNvPr id="4" name="Slide Number Placeholder 3"/>
          <p:cNvSpPr>
            <a:spLocks noGrp="1"/>
          </p:cNvSpPr>
          <p:nvPr>
            <p:ph type="sldNum" sz="quarter" idx="10"/>
          </p:nvPr>
        </p:nvSpPr>
        <p:spPr/>
        <p:txBody>
          <a:bodyPr/>
          <a:lstStyle/>
          <a:p>
            <a:fld id="{EC0BC7C8-AF0E-494F-BECC-A9E744B8FB58}" type="slidenum">
              <a:rPr lang="bg-BG" smtClean="0"/>
              <a:t>8</a:t>
            </a:fld>
            <a:endParaRPr lang="bg-BG"/>
          </a:p>
        </p:txBody>
      </p:sp>
    </p:spTree>
    <p:extLst>
      <p:ext uri="{BB962C8B-B14F-4D97-AF65-F5344CB8AC3E}">
        <p14:creationId xmlns:p14="http://schemas.microsoft.com/office/powerpoint/2010/main" val="823840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b="1" dirty="0" smtClean="0">
                <a:solidFill>
                  <a:schemeClr val="bg2">
                    <a:lumMod val="10000"/>
                  </a:schemeClr>
                </a:solidFill>
              </a:rPr>
              <a:t>Всяка  община им своя местна специфика в това число при някои има определена администрация, която да подпомага работата на кметския наместник, но  в други общини това не така организирано и именно това трябва да бъде отправната точка при определяне функциите, които се определят за изпълнение от кметските наместници.</a:t>
            </a:r>
          </a:p>
          <a:p>
            <a:endParaRPr lang="bg-BG" dirty="0"/>
          </a:p>
        </p:txBody>
      </p:sp>
      <p:sp>
        <p:nvSpPr>
          <p:cNvPr id="4" name="Slide Number Placeholder 3"/>
          <p:cNvSpPr>
            <a:spLocks noGrp="1"/>
          </p:cNvSpPr>
          <p:nvPr>
            <p:ph type="sldNum" sz="quarter" idx="10"/>
          </p:nvPr>
        </p:nvSpPr>
        <p:spPr/>
        <p:txBody>
          <a:bodyPr/>
          <a:lstStyle/>
          <a:p>
            <a:fld id="{EC0BC7C8-AF0E-494F-BECC-A9E744B8FB58}" type="slidenum">
              <a:rPr lang="bg-BG" smtClean="0"/>
              <a:t>9</a:t>
            </a:fld>
            <a:endParaRPr lang="bg-BG"/>
          </a:p>
        </p:txBody>
      </p:sp>
    </p:spTree>
    <p:extLst>
      <p:ext uri="{BB962C8B-B14F-4D97-AF65-F5344CB8AC3E}">
        <p14:creationId xmlns:p14="http://schemas.microsoft.com/office/powerpoint/2010/main" val="2198944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solidFill>
                  <a:schemeClr val="bg2">
                    <a:lumMod val="10000"/>
                  </a:schemeClr>
                </a:solidFill>
              </a:rPr>
              <a:t>Чл. 35. (3) ЗГР</a:t>
            </a:r>
            <a:endParaRPr lang="bg-BG" dirty="0"/>
          </a:p>
        </p:txBody>
      </p:sp>
      <p:sp>
        <p:nvSpPr>
          <p:cNvPr id="4" name="Slide Number Placeholder 3"/>
          <p:cNvSpPr>
            <a:spLocks noGrp="1"/>
          </p:cNvSpPr>
          <p:nvPr>
            <p:ph type="sldNum" sz="quarter" idx="10"/>
          </p:nvPr>
        </p:nvSpPr>
        <p:spPr/>
        <p:txBody>
          <a:bodyPr/>
          <a:lstStyle/>
          <a:p>
            <a:fld id="{EC0BC7C8-AF0E-494F-BECC-A9E744B8FB58}" type="slidenum">
              <a:rPr lang="bg-BG" smtClean="0"/>
              <a:t>11</a:t>
            </a:fld>
            <a:endParaRPr lang="bg-BG"/>
          </a:p>
        </p:txBody>
      </p:sp>
    </p:spTree>
    <p:extLst>
      <p:ext uri="{BB962C8B-B14F-4D97-AF65-F5344CB8AC3E}">
        <p14:creationId xmlns:p14="http://schemas.microsoft.com/office/powerpoint/2010/main" val="4214905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b="1" dirty="0" smtClean="0">
                <a:solidFill>
                  <a:schemeClr val="bg2">
                    <a:lumMod val="10000"/>
                  </a:schemeClr>
                </a:solidFill>
              </a:rPr>
              <a:t>Чл. 92. (1) ЗГР;</a:t>
            </a:r>
          </a:p>
          <a:p>
            <a:pPr marL="0" marR="0" lvl="0" indent="0" algn="l" defTabSz="914400" rtl="0" eaLnBrk="1" fontAlgn="auto" latinLnBrk="0" hangingPunct="1">
              <a:lnSpc>
                <a:spcPct val="100000"/>
              </a:lnSpc>
              <a:spcBef>
                <a:spcPts val="0"/>
              </a:spcBef>
              <a:spcAft>
                <a:spcPts val="0"/>
              </a:spcAft>
              <a:buClrTx/>
              <a:buSzTx/>
              <a:buFontTx/>
              <a:buNone/>
              <a:tabLst/>
              <a:defRPr/>
            </a:pPr>
            <a:r>
              <a:rPr lang="bg-BG" b="1" dirty="0" smtClean="0">
                <a:solidFill>
                  <a:schemeClr val="bg2">
                    <a:lumMod val="10000"/>
                  </a:schemeClr>
                </a:solidFill>
              </a:rPr>
              <a:t> Чл. 2. (1) от Наредба №РД-02-20-6 от 24.04.2012г. за издаване на удостоверения въз основа на регистъра на населението:</a:t>
            </a:r>
            <a:endParaRPr lang="bg-BG" dirty="0" smtClean="0">
              <a:solidFill>
                <a:schemeClr val="bg2">
                  <a:lumMod val="10000"/>
                </a:schemeClr>
              </a:solidFill>
            </a:endParaRPr>
          </a:p>
          <a:p>
            <a:endParaRPr lang="bg-BG" dirty="0"/>
          </a:p>
        </p:txBody>
      </p:sp>
      <p:sp>
        <p:nvSpPr>
          <p:cNvPr id="4" name="Slide Number Placeholder 3"/>
          <p:cNvSpPr>
            <a:spLocks noGrp="1"/>
          </p:cNvSpPr>
          <p:nvPr>
            <p:ph type="sldNum" sz="quarter" idx="10"/>
          </p:nvPr>
        </p:nvSpPr>
        <p:spPr/>
        <p:txBody>
          <a:bodyPr/>
          <a:lstStyle/>
          <a:p>
            <a:fld id="{EC0BC7C8-AF0E-494F-BECC-A9E744B8FB58}" type="slidenum">
              <a:rPr lang="bg-BG" smtClean="0"/>
              <a:t>12</a:t>
            </a:fld>
            <a:endParaRPr lang="bg-BG"/>
          </a:p>
        </p:txBody>
      </p:sp>
    </p:spTree>
    <p:extLst>
      <p:ext uri="{BB962C8B-B14F-4D97-AF65-F5344CB8AC3E}">
        <p14:creationId xmlns:p14="http://schemas.microsoft.com/office/powerpoint/2010/main" val="1192912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b="1" dirty="0" smtClean="0">
                <a:solidFill>
                  <a:schemeClr val="bg2">
                    <a:lumMod val="10000"/>
                  </a:schemeClr>
                </a:solidFill>
              </a:rPr>
              <a:t>Чл. 207</a:t>
            </a:r>
            <a:r>
              <a:rPr lang="bg-BG" b="0" dirty="0" smtClean="0">
                <a:solidFill>
                  <a:schemeClr val="bg2">
                    <a:lumMod val="10000"/>
                  </a:schemeClr>
                </a:solidFill>
              </a:rPr>
              <a:t>. от ЗГ</a:t>
            </a:r>
            <a:endParaRPr lang="bg-BG" b="0" dirty="0"/>
          </a:p>
        </p:txBody>
      </p:sp>
      <p:sp>
        <p:nvSpPr>
          <p:cNvPr id="4" name="Slide Number Placeholder 3"/>
          <p:cNvSpPr>
            <a:spLocks noGrp="1"/>
          </p:cNvSpPr>
          <p:nvPr>
            <p:ph type="sldNum" sz="quarter" idx="10"/>
          </p:nvPr>
        </p:nvSpPr>
        <p:spPr/>
        <p:txBody>
          <a:bodyPr/>
          <a:lstStyle/>
          <a:p>
            <a:fld id="{EC0BC7C8-AF0E-494F-BECC-A9E744B8FB58}" type="slidenum">
              <a:rPr lang="bg-BG" smtClean="0"/>
              <a:t>14</a:t>
            </a:fld>
            <a:endParaRPr lang="bg-BG"/>
          </a:p>
        </p:txBody>
      </p:sp>
    </p:spTree>
    <p:extLst>
      <p:ext uri="{BB962C8B-B14F-4D97-AF65-F5344CB8AC3E}">
        <p14:creationId xmlns:p14="http://schemas.microsoft.com/office/powerpoint/2010/main" val="994839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b="1" dirty="0" smtClean="0">
                <a:solidFill>
                  <a:schemeClr val="bg2">
                    <a:lumMod val="10000"/>
                  </a:schemeClr>
                </a:solidFill>
              </a:rPr>
              <a:t>Чл. 211, ал.4 от ЗГ;</a:t>
            </a:r>
          </a:p>
          <a:p>
            <a:r>
              <a:rPr lang="bg-BG" b="1" dirty="0" smtClean="0">
                <a:solidFill>
                  <a:schemeClr val="bg2">
                    <a:lumMod val="10000"/>
                  </a:schemeClr>
                </a:solidFill>
              </a:rPr>
              <a:t>Чл. 32.(2)  от ЗОСИ</a:t>
            </a:r>
            <a:endParaRPr lang="bg-BG" b="1" dirty="0"/>
          </a:p>
        </p:txBody>
      </p:sp>
      <p:sp>
        <p:nvSpPr>
          <p:cNvPr id="4" name="Slide Number Placeholder 3"/>
          <p:cNvSpPr>
            <a:spLocks noGrp="1"/>
          </p:cNvSpPr>
          <p:nvPr>
            <p:ph type="sldNum" sz="quarter" idx="10"/>
          </p:nvPr>
        </p:nvSpPr>
        <p:spPr/>
        <p:txBody>
          <a:bodyPr/>
          <a:lstStyle/>
          <a:p>
            <a:fld id="{EC0BC7C8-AF0E-494F-BECC-A9E744B8FB58}" type="slidenum">
              <a:rPr lang="bg-BG" smtClean="0"/>
              <a:t>15</a:t>
            </a:fld>
            <a:endParaRPr lang="bg-BG"/>
          </a:p>
        </p:txBody>
      </p:sp>
    </p:spTree>
    <p:extLst>
      <p:ext uri="{BB962C8B-B14F-4D97-AF65-F5344CB8AC3E}">
        <p14:creationId xmlns:p14="http://schemas.microsoft.com/office/powerpoint/2010/main" val="2022337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b="1" dirty="0" smtClean="0">
                <a:solidFill>
                  <a:schemeClr val="bg2">
                    <a:lumMod val="10000"/>
                  </a:schemeClr>
                </a:solidFill>
              </a:rPr>
              <a:t>Чл. 42.</a:t>
            </a:r>
            <a:r>
              <a:rPr lang="bg-BG" dirty="0" smtClean="0">
                <a:solidFill>
                  <a:schemeClr val="bg2">
                    <a:lumMod val="10000"/>
                  </a:schemeClr>
                </a:solidFill>
              </a:rPr>
              <a:t> (1) от ГПК</a:t>
            </a:r>
            <a:endParaRPr lang="bg-BG" dirty="0"/>
          </a:p>
        </p:txBody>
      </p:sp>
      <p:sp>
        <p:nvSpPr>
          <p:cNvPr id="4" name="Slide Number Placeholder 3"/>
          <p:cNvSpPr>
            <a:spLocks noGrp="1"/>
          </p:cNvSpPr>
          <p:nvPr>
            <p:ph type="sldNum" sz="quarter" idx="10"/>
          </p:nvPr>
        </p:nvSpPr>
        <p:spPr/>
        <p:txBody>
          <a:bodyPr/>
          <a:lstStyle/>
          <a:p>
            <a:fld id="{EC0BC7C8-AF0E-494F-BECC-A9E744B8FB58}" type="slidenum">
              <a:rPr lang="bg-BG" smtClean="0"/>
              <a:t>17</a:t>
            </a:fld>
            <a:endParaRPr lang="bg-BG"/>
          </a:p>
        </p:txBody>
      </p:sp>
    </p:spTree>
    <p:extLst>
      <p:ext uri="{BB962C8B-B14F-4D97-AF65-F5344CB8AC3E}">
        <p14:creationId xmlns:p14="http://schemas.microsoft.com/office/powerpoint/2010/main" val="1890520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200" b="1" dirty="0" smtClean="0">
                <a:solidFill>
                  <a:schemeClr val="bg2">
                    <a:lumMod val="10000"/>
                  </a:schemeClr>
                </a:solidFill>
              </a:rPr>
              <a:t>Поради липсата на точно регламентиране в ЗМСМА на пълномощията на кметските наместници е възможно вменяване на различни по обем и съдържание такива в различните общини. </a:t>
            </a:r>
            <a:endParaRPr lang="bg-BG" dirty="0"/>
          </a:p>
        </p:txBody>
      </p:sp>
      <p:sp>
        <p:nvSpPr>
          <p:cNvPr id="4" name="Slide Number Placeholder 3"/>
          <p:cNvSpPr>
            <a:spLocks noGrp="1"/>
          </p:cNvSpPr>
          <p:nvPr>
            <p:ph type="sldNum" sz="quarter" idx="10"/>
          </p:nvPr>
        </p:nvSpPr>
        <p:spPr/>
        <p:txBody>
          <a:bodyPr/>
          <a:lstStyle/>
          <a:p>
            <a:fld id="{EC0BC7C8-AF0E-494F-BECC-A9E744B8FB58}" type="slidenum">
              <a:rPr lang="bg-BG" smtClean="0"/>
              <a:t>18</a:t>
            </a:fld>
            <a:endParaRPr lang="bg-BG"/>
          </a:p>
        </p:txBody>
      </p:sp>
    </p:spTree>
    <p:extLst>
      <p:ext uri="{BB962C8B-B14F-4D97-AF65-F5344CB8AC3E}">
        <p14:creationId xmlns:p14="http://schemas.microsoft.com/office/powerpoint/2010/main" val="24727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smtClean="0"/>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smtClean="0"/>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idx="1"/>
          </p:nvPr>
        </p:nvSpPr>
        <p:spPr/>
        <p:txBody>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smtClean="0"/>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19.10.2021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19.10.2021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19.10.2021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19.10.2021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19.10.2021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19.10.2021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19.10.2021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endParaRPr lang="en-US" sz="3200" dirty="0" smtClean="0">
              <a:solidFill>
                <a:schemeClr val="accent1">
                  <a:lumMod val="75000"/>
                </a:schemeClr>
              </a:solidFill>
            </a:endParaRPr>
          </a:p>
          <a:p>
            <a:pPr marL="0" indent="0" algn="ctr">
              <a:buNone/>
            </a:pPr>
            <a:r>
              <a:rPr lang="bg-BG" sz="3200" b="1" dirty="0">
                <a:solidFill>
                  <a:schemeClr val="accent1">
                    <a:lumMod val="75000"/>
                  </a:schemeClr>
                </a:solidFill>
                <a:effectLst>
                  <a:outerShdw blurRad="38100" dist="38100" dir="2700000" algn="tl">
                    <a:srgbClr val="000000">
                      <a:alpha val="43137"/>
                    </a:srgbClr>
                  </a:outerShdw>
                </a:effectLst>
              </a:rPr>
              <a:t>О</a:t>
            </a:r>
            <a:r>
              <a:rPr lang="en-US" sz="3200" b="1" dirty="0">
                <a:solidFill>
                  <a:schemeClr val="accent1">
                    <a:lumMod val="75000"/>
                  </a:schemeClr>
                </a:solidFill>
                <a:effectLst>
                  <a:outerShdw blurRad="38100" dist="38100" dir="2700000" algn="tl">
                    <a:srgbClr val="000000">
                      <a:alpha val="43137"/>
                    </a:srgbClr>
                  </a:outerShdw>
                </a:effectLst>
              </a:rPr>
              <a:t>бучителен модул</a:t>
            </a:r>
          </a:p>
          <a:p>
            <a:pPr marL="0" indent="0" algn="ctr">
              <a:buNone/>
            </a:pPr>
            <a:r>
              <a:rPr lang="bg-BG" sz="3200" b="1" dirty="0">
                <a:effectLst>
                  <a:outerShdw blurRad="38100" dist="38100" dir="2700000" algn="tl">
                    <a:srgbClr val="000000">
                      <a:alpha val="43137"/>
                    </a:srgbClr>
                  </a:outerShdw>
                </a:effectLst>
              </a:rPr>
              <a:t>„Правомощия на кметските наместници”</a:t>
            </a:r>
            <a:r>
              <a:rPr lang="ru-RU" sz="3200" b="1">
                <a:solidFill>
                  <a:schemeClr val="accent1">
                    <a:lumMod val="75000"/>
                  </a:schemeClr>
                </a:solidFill>
                <a:effectLst>
                  <a:outerShdw blurRad="38100" dist="38100" dir="2700000" algn="tl">
                    <a:srgbClr val="000000">
                      <a:alpha val="43137"/>
                    </a:srgbClr>
                  </a:outerShdw>
                </a:effectLst>
              </a:rPr>
              <a:t> </a:t>
            </a:r>
          </a:p>
          <a:p>
            <a:pPr marL="0" indent="0" algn="ctr">
              <a:buNone/>
            </a:pPr>
            <a:endParaRPr lang="bg-BG" dirty="0"/>
          </a:p>
          <a:p>
            <a:pPr marL="0" indent="0" algn="ctr">
              <a:buNone/>
            </a:pPr>
            <a:r>
              <a:rPr lang="ru-RU" sz="2400" dirty="0">
                <a:solidFill>
                  <a:schemeClr val="accent1">
                    <a:lumMod val="75000"/>
                  </a:schemeClr>
                </a:solidFill>
              </a:rPr>
              <a:t/>
            </a:r>
            <a:br>
              <a:rPr lang="ru-RU" sz="2400" dirty="0">
                <a:solidFill>
                  <a:schemeClr val="accent1">
                    <a:lumMod val="75000"/>
                  </a:schemeClr>
                </a:solidFill>
              </a:rPr>
            </a:br>
            <a:endParaRPr lang="bg-BG" sz="2400" dirty="0" smtClean="0"/>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66420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274320" lvl="1" indent="0" algn="ctr">
              <a:buNone/>
            </a:pPr>
            <a:r>
              <a:rPr lang="bg-BG" sz="2200" b="1" u="sng" dirty="0">
                <a:solidFill>
                  <a:schemeClr val="bg2">
                    <a:lumMod val="10000"/>
                  </a:schemeClr>
                </a:solidFill>
              </a:rPr>
              <a:t>Възлагане на функции от кмета на общината</a:t>
            </a:r>
            <a:endParaRPr lang="bg-BG" sz="2200" dirty="0">
              <a:solidFill>
                <a:schemeClr val="bg2">
                  <a:lumMod val="10000"/>
                </a:schemeClr>
              </a:solidFill>
            </a:endParaRPr>
          </a:p>
          <a:p>
            <a:pPr marL="45720" indent="0" algn="just">
              <a:buNone/>
            </a:pPr>
            <a:r>
              <a:rPr lang="bg-BG" dirty="0">
                <a:solidFill>
                  <a:schemeClr val="bg2">
                    <a:lumMod val="10000"/>
                  </a:schemeClr>
                </a:solidFill>
              </a:rPr>
              <a:t>Кметът на общината може да възлага на кметските наместници изпълнението на негови функции. Изпълнението на възложените функции се осъществява под контрола на кмета на общината, неговото методическо ръководство и координация относно тяхната законосъобразност и целесъобразност.</a:t>
            </a:r>
            <a:r>
              <a:rPr lang="bg-BG" sz="2400" dirty="0"/>
              <a:t> </a:t>
            </a:r>
            <a:endParaRPr lang="bg-BG" sz="2400" dirty="0" smtClean="0"/>
          </a:p>
          <a:p>
            <a:pPr marL="45720" indent="0" algn="just">
              <a:buNone/>
            </a:pPr>
            <a:r>
              <a:rPr lang="bg-BG" dirty="0">
                <a:solidFill>
                  <a:schemeClr val="bg2">
                    <a:lumMod val="10000"/>
                  </a:schemeClr>
                </a:solidFill>
              </a:rPr>
              <a:t>Поради липсата в ЗМСМА на точно регламентирана уредба относно пълномощията на кметските наместници, се създава отново възможност кметските наместници в отделни общини да имат различни функции, възложени от кмета на общината с негови Заповеди.</a:t>
            </a:r>
          </a:p>
          <a:p>
            <a:pPr marL="45720" indent="0" algn="just">
              <a:buNone/>
            </a:pPr>
            <a:endParaRPr lang="en-US" sz="48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589418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r>
              <a:rPr lang="bg-BG" b="1" dirty="0">
                <a:solidFill>
                  <a:schemeClr val="bg2">
                    <a:lumMod val="10000"/>
                  </a:schemeClr>
                </a:solidFill>
              </a:rPr>
              <a:t>Основно функции от Кмета на Общината се вменяват на кметските наместници във връзка със Закона по гражданска </a:t>
            </a:r>
            <a:r>
              <a:rPr lang="bg-BG" b="1" dirty="0" smtClean="0">
                <a:solidFill>
                  <a:schemeClr val="bg2">
                    <a:lumMod val="10000"/>
                  </a:schemeClr>
                </a:solidFill>
              </a:rPr>
              <a:t>регистрация </a:t>
            </a:r>
            <a:r>
              <a:rPr lang="bg-BG" b="1" dirty="0">
                <a:solidFill>
                  <a:schemeClr val="bg2">
                    <a:lumMod val="10000"/>
                  </a:schemeClr>
                </a:solidFill>
              </a:rPr>
              <a:t>и Наредба №РД-02-20-6 от 24.04.2012г. за издаване на удостоверения въз основа на регистъра на </a:t>
            </a:r>
            <a:r>
              <a:rPr lang="bg-BG" b="1" dirty="0" smtClean="0">
                <a:solidFill>
                  <a:schemeClr val="bg2">
                    <a:lumMod val="10000"/>
                  </a:schemeClr>
                </a:solidFill>
              </a:rPr>
              <a:t>населението.</a:t>
            </a:r>
          </a:p>
          <a:p>
            <a:pPr marL="0" indent="0" algn="just">
              <a:buNone/>
            </a:pPr>
            <a:r>
              <a:rPr lang="bg-BG" dirty="0" smtClean="0">
                <a:solidFill>
                  <a:schemeClr val="bg2">
                    <a:lumMod val="10000"/>
                  </a:schemeClr>
                </a:solidFill>
              </a:rPr>
              <a:t>Кметът </a:t>
            </a:r>
            <a:r>
              <a:rPr lang="bg-BG" dirty="0">
                <a:solidFill>
                  <a:schemeClr val="bg2">
                    <a:lumMod val="10000"/>
                  </a:schemeClr>
                </a:solidFill>
              </a:rPr>
              <a:t>на общината е длъжностно лице по гражданското състояние на територията на общината. Той може да възлага тази функция с писмена заповед на кметовете на кметствата и кметските наместници в населените места, в които се поддържат регистри на актове за гражданско състояние, и на други длъжностни лица от общинската администрация.</a:t>
            </a:r>
          </a:p>
          <a:p>
            <a:pPr marL="0" indent="0" algn="just">
              <a:buNone/>
            </a:pPr>
            <a:endParaRPr lang="en-US" sz="3200"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399591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endParaRPr lang="bg-BG" dirty="0" smtClean="0">
              <a:solidFill>
                <a:schemeClr val="bg2">
                  <a:lumMod val="10000"/>
                </a:schemeClr>
              </a:solidFill>
            </a:endParaRPr>
          </a:p>
          <a:p>
            <a:pPr marL="0" indent="0" algn="just">
              <a:buNone/>
            </a:pPr>
            <a:r>
              <a:rPr lang="bg-BG" dirty="0" smtClean="0">
                <a:solidFill>
                  <a:schemeClr val="bg2">
                    <a:lumMod val="10000"/>
                  </a:schemeClr>
                </a:solidFill>
              </a:rPr>
              <a:t>Адресната </a:t>
            </a:r>
            <a:r>
              <a:rPr lang="bg-BG" dirty="0">
                <a:solidFill>
                  <a:schemeClr val="bg2">
                    <a:lumMod val="10000"/>
                  </a:schemeClr>
                </a:solidFill>
              </a:rPr>
              <a:t>регистрация се извършва от кмета на общината, на района или на кметството или от определени от тях длъжностни лица при заявяване от лицето</a:t>
            </a:r>
            <a:r>
              <a:rPr lang="bg-BG" dirty="0" smtClean="0">
                <a:solidFill>
                  <a:schemeClr val="bg2">
                    <a:lumMod val="10000"/>
                  </a:schemeClr>
                </a:solidFill>
              </a:rPr>
              <a:t>.</a:t>
            </a:r>
          </a:p>
          <a:p>
            <a:pPr marL="0" indent="0" algn="just">
              <a:buNone/>
            </a:pPr>
            <a:endParaRPr lang="bg-BG" dirty="0">
              <a:solidFill>
                <a:schemeClr val="bg2">
                  <a:lumMod val="10000"/>
                </a:schemeClr>
              </a:solidFill>
            </a:endParaRPr>
          </a:p>
          <a:p>
            <a:pPr marL="45720" indent="0" algn="just">
              <a:buNone/>
            </a:pPr>
            <a:r>
              <a:rPr lang="bg-BG" dirty="0" smtClean="0">
                <a:solidFill>
                  <a:schemeClr val="bg2">
                    <a:lumMod val="10000"/>
                  </a:schemeClr>
                </a:solidFill>
              </a:rPr>
              <a:t>Удостоверения </a:t>
            </a:r>
            <a:r>
              <a:rPr lang="bg-BG" dirty="0">
                <a:solidFill>
                  <a:schemeClr val="bg2">
                    <a:lumMod val="10000"/>
                  </a:schemeClr>
                </a:solidFill>
              </a:rPr>
              <a:t>въз основа на регистъра на населението се издават от кмета на общината, на района или на кметството или от определени от тях длъжностни лица от общинската администрация.</a:t>
            </a:r>
          </a:p>
          <a:p>
            <a:pPr marL="0" indent="0" algn="just">
              <a:buNone/>
            </a:pPr>
            <a:endParaRPr lang="en-US" sz="3200"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8187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endParaRPr lang="bg-BG" dirty="0" smtClean="0">
              <a:solidFill>
                <a:schemeClr val="bg2">
                  <a:lumMod val="10000"/>
                </a:schemeClr>
              </a:solidFill>
            </a:endParaRPr>
          </a:p>
          <a:p>
            <a:pPr marL="0" indent="0" algn="just">
              <a:buNone/>
            </a:pPr>
            <a:r>
              <a:rPr lang="bg-BG" b="1" dirty="0" smtClean="0">
                <a:solidFill>
                  <a:schemeClr val="bg2">
                    <a:lumMod val="10000"/>
                  </a:schemeClr>
                </a:solidFill>
              </a:rPr>
              <a:t>На </a:t>
            </a:r>
            <a:r>
              <a:rPr lang="bg-BG" b="1" dirty="0">
                <a:solidFill>
                  <a:schemeClr val="bg2">
                    <a:lumMod val="10000"/>
                  </a:schemeClr>
                </a:solidFill>
              </a:rPr>
              <a:t>основание горецитираните нормативни разпоредби със свои Заповеди кмета на съответната община възлага на кметските наместници функции на длъжностни лица по гражданско състояние, право да извършват адресни регистрации, както и ги оправомощава да издават удостоверения въз основа на регистрите на населението</a:t>
            </a:r>
            <a:r>
              <a:rPr lang="bg-BG" b="1" dirty="0" smtClean="0">
                <a:solidFill>
                  <a:schemeClr val="bg2">
                    <a:lumMod val="10000"/>
                  </a:schemeClr>
                </a:solidFill>
              </a:rPr>
              <a:t>.</a:t>
            </a:r>
          </a:p>
          <a:p>
            <a:pPr marL="0" indent="0" algn="just">
              <a:buNone/>
            </a:pPr>
            <a:endParaRPr lang="bg-BG" b="1" dirty="0" smtClean="0">
              <a:solidFill>
                <a:schemeClr val="bg2">
                  <a:lumMod val="10000"/>
                </a:schemeClr>
              </a:solidFill>
            </a:endParaRPr>
          </a:p>
          <a:p>
            <a:pPr marL="0" indent="0" algn="just">
              <a:buNone/>
            </a:pPr>
            <a:endParaRPr lang="bg-BG" dirty="0">
              <a:solidFill>
                <a:schemeClr val="bg2">
                  <a:lumMod val="10000"/>
                </a:schemeClr>
              </a:solidFill>
            </a:endParaRPr>
          </a:p>
          <a:p>
            <a:pPr marL="0" indent="0" algn="just">
              <a:buNone/>
            </a:pPr>
            <a:endParaRPr lang="en-US" sz="3200" dirty="0" smtClean="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604900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r>
              <a:rPr lang="bg-BG" b="1" dirty="0" smtClean="0">
                <a:solidFill>
                  <a:schemeClr val="bg2">
                    <a:lumMod val="10000"/>
                  </a:schemeClr>
                </a:solidFill>
              </a:rPr>
              <a:t>Кметът на общината възлага функции </a:t>
            </a:r>
            <a:r>
              <a:rPr lang="bg-BG" b="1" dirty="0">
                <a:solidFill>
                  <a:schemeClr val="bg2">
                    <a:lumMod val="10000"/>
                  </a:schemeClr>
                </a:solidFill>
              </a:rPr>
              <a:t>на кметските наместници </a:t>
            </a:r>
            <a:r>
              <a:rPr lang="bg-BG" b="1" dirty="0" smtClean="0">
                <a:solidFill>
                  <a:schemeClr val="bg2">
                    <a:lumMod val="10000"/>
                  </a:schemeClr>
                </a:solidFill>
              </a:rPr>
              <a:t>и </a:t>
            </a:r>
            <a:r>
              <a:rPr lang="bg-BG" b="1" dirty="0">
                <a:solidFill>
                  <a:schemeClr val="bg2">
                    <a:lumMod val="10000"/>
                  </a:schemeClr>
                </a:solidFill>
              </a:rPr>
              <a:t>в съответствие с разпоредбите на Закона за опазване на селскостопанското </a:t>
            </a:r>
            <a:r>
              <a:rPr lang="bg-BG" b="1" dirty="0" smtClean="0">
                <a:solidFill>
                  <a:schemeClr val="bg2">
                    <a:lumMod val="10000"/>
                  </a:schemeClr>
                </a:solidFill>
              </a:rPr>
              <a:t>имущество </a:t>
            </a:r>
            <a:r>
              <a:rPr lang="bg-BG" b="1" dirty="0">
                <a:solidFill>
                  <a:schemeClr val="bg2">
                    <a:lumMod val="10000"/>
                  </a:schemeClr>
                </a:solidFill>
              </a:rPr>
              <a:t>и Закона за </a:t>
            </a:r>
            <a:r>
              <a:rPr lang="bg-BG" b="1" dirty="0" smtClean="0">
                <a:solidFill>
                  <a:schemeClr val="bg2">
                    <a:lumMod val="10000"/>
                  </a:schemeClr>
                </a:solidFill>
              </a:rPr>
              <a:t>горите.</a:t>
            </a:r>
          </a:p>
          <a:p>
            <a:pPr marL="0" indent="0" algn="just">
              <a:buNone/>
            </a:pPr>
            <a:r>
              <a:rPr lang="bg-BG" b="1" dirty="0" smtClean="0">
                <a:solidFill>
                  <a:schemeClr val="bg2">
                    <a:lumMod val="10000"/>
                  </a:schemeClr>
                </a:solidFill>
              </a:rPr>
              <a:t> </a:t>
            </a:r>
            <a:r>
              <a:rPr lang="bg-BG" i="1" u="sng" dirty="0" smtClean="0">
                <a:solidFill>
                  <a:schemeClr val="bg2">
                    <a:lumMod val="10000"/>
                  </a:schemeClr>
                </a:solidFill>
              </a:rPr>
              <a:t>Закон </a:t>
            </a:r>
            <a:r>
              <a:rPr lang="bg-BG" i="1" u="sng" dirty="0">
                <a:solidFill>
                  <a:schemeClr val="bg2">
                    <a:lumMod val="10000"/>
                  </a:schemeClr>
                </a:solidFill>
              </a:rPr>
              <a:t>за горите</a:t>
            </a:r>
            <a:endParaRPr lang="bg-BG" i="1" dirty="0">
              <a:solidFill>
                <a:schemeClr val="bg2">
                  <a:lumMod val="10000"/>
                </a:schemeClr>
              </a:solidFill>
            </a:endParaRPr>
          </a:p>
          <a:p>
            <a:pPr marL="45720" indent="0" algn="just">
              <a:buNone/>
            </a:pPr>
            <a:r>
              <a:rPr lang="bg-BG" dirty="0" smtClean="0">
                <a:solidFill>
                  <a:schemeClr val="bg2">
                    <a:lumMod val="10000"/>
                  </a:schemeClr>
                </a:solidFill>
              </a:rPr>
              <a:t>Дървесината</a:t>
            </a:r>
            <a:r>
              <a:rPr lang="bg-BG" dirty="0">
                <a:solidFill>
                  <a:schemeClr val="bg2">
                    <a:lumMod val="10000"/>
                  </a:schemeClr>
                </a:solidFill>
              </a:rPr>
              <a:t>, добита извън горските територии, преди транспортиране се маркира с марка - собственост на общината, на чиято територия е извършен добивът. </a:t>
            </a:r>
            <a:r>
              <a:rPr lang="bg-BG" b="1" dirty="0">
                <a:solidFill>
                  <a:schemeClr val="bg2">
                    <a:lumMod val="10000"/>
                  </a:schemeClr>
                </a:solidFill>
              </a:rPr>
              <a:t>Маркирането се извършва от длъжностно лице, определено от кмета на общината.</a:t>
            </a:r>
            <a:endParaRPr lang="bg-BG" dirty="0">
              <a:solidFill>
                <a:schemeClr val="bg2">
                  <a:lumMod val="10000"/>
                </a:schemeClr>
              </a:solidFill>
            </a:endParaRPr>
          </a:p>
          <a:p>
            <a:pPr marL="0" indent="0" algn="just">
              <a:buNone/>
            </a:pPr>
            <a:endParaRPr lang="bg-BG" dirty="0">
              <a:solidFill>
                <a:schemeClr val="bg2">
                  <a:lumMod val="10000"/>
                </a:schemeClr>
              </a:solidFill>
            </a:endParaRPr>
          </a:p>
          <a:p>
            <a:pPr marL="0" indent="0" algn="just">
              <a:buNone/>
            </a:pPr>
            <a:endParaRPr lang="en-US"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045660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endParaRPr lang="bg-BG" b="1" dirty="0" smtClean="0">
              <a:solidFill>
                <a:schemeClr val="bg2">
                  <a:lumMod val="10000"/>
                </a:schemeClr>
              </a:solidFill>
            </a:endParaRPr>
          </a:p>
          <a:p>
            <a:pPr marL="45720" indent="0" algn="just">
              <a:buNone/>
            </a:pPr>
            <a:r>
              <a:rPr lang="bg-BG" dirty="0" smtClean="0">
                <a:solidFill>
                  <a:schemeClr val="bg2">
                    <a:lumMod val="10000"/>
                  </a:schemeClr>
                </a:solidFill>
              </a:rPr>
              <a:t>Дървесината, добита извън горските територии, се транспортира, придружена с превозен билет, издаден от длъжностно лице, определено от кмета на общината.</a:t>
            </a:r>
          </a:p>
          <a:p>
            <a:pPr marL="0" indent="0" algn="just">
              <a:buNone/>
            </a:pPr>
            <a:r>
              <a:rPr lang="bg-BG" i="1" u="sng" dirty="0" smtClean="0">
                <a:solidFill>
                  <a:schemeClr val="bg2">
                    <a:lumMod val="10000"/>
                  </a:schemeClr>
                </a:solidFill>
              </a:rPr>
              <a:t>Закона за опазване на селскостопанското имущество</a:t>
            </a:r>
          </a:p>
          <a:p>
            <a:pPr marL="45720" indent="0">
              <a:buNone/>
            </a:pPr>
            <a:r>
              <a:rPr lang="bg-BG" dirty="0" smtClean="0">
                <a:solidFill>
                  <a:schemeClr val="bg2">
                    <a:lumMod val="10000"/>
                  </a:schemeClr>
                </a:solidFill>
              </a:rPr>
              <a:t>Разрешение </a:t>
            </a:r>
            <a:r>
              <a:rPr lang="bg-BG" dirty="0">
                <a:solidFill>
                  <a:schemeClr val="bg2">
                    <a:lumMod val="10000"/>
                  </a:schemeClr>
                </a:solidFill>
              </a:rPr>
              <a:t>за отсичане и изкореняване до пет дървета и на лозя до 1 декар се дава от кмета на района или кметството въз основа на писмена молба и при наличие на уважителни причини.</a:t>
            </a:r>
          </a:p>
          <a:p>
            <a:pPr marL="0" indent="0" algn="ctr">
              <a:buNone/>
            </a:pPr>
            <a:endParaRPr lang="en-US"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2950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endParaRPr lang="bg-BG" i="1" dirty="0" smtClean="0">
              <a:solidFill>
                <a:schemeClr val="bg2">
                  <a:lumMod val="10000"/>
                </a:schemeClr>
              </a:solidFill>
            </a:endParaRPr>
          </a:p>
          <a:p>
            <a:pPr marL="0" indent="0" algn="just">
              <a:buNone/>
            </a:pPr>
            <a:r>
              <a:rPr lang="bg-BG" i="1" dirty="0" smtClean="0">
                <a:solidFill>
                  <a:schemeClr val="bg2">
                    <a:lumMod val="10000"/>
                  </a:schemeClr>
                </a:solidFill>
              </a:rPr>
              <a:t>На </a:t>
            </a:r>
            <a:r>
              <a:rPr lang="bg-BG" i="1" dirty="0">
                <a:solidFill>
                  <a:schemeClr val="bg2">
                    <a:lumMod val="10000"/>
                  </a:schemeClr>
                </a:solidFill>
              </a:rPr>
              <a:t>основание горецитираните нормативни разпоредби със своя Заповед кмета на съответната община възлага на кметските наместници функции на длъжностни лица, които да извършват маркиране на дървесина добита от граждани извън горския фонд на територията на съответната община, както и да издават превозни билети за транспортирането на добитата дървесина.</a:t>
            </a:r>
            <a:endParaRPr lang="bg-BG" dirty="0">
              <a:solidFill>
                <a:schemeClr val="bg2">
                  <a:lumMod val="10000"/>
                </a:schemeClr>
              </a:solidFill>
            </a:endParaRPr>
          </a:p>
          <a:p>
            <a:pPr marL="0" indent="0" algn="just">
              <a:buNone/>
            </a:pPr>
            <a:endParaRPr lang="en-US" sz="3200" dirty="0" smtClean="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19553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4294967295"/>
          </p:nvPr>
        </p:nvSpPr>
        <p:spPr>
          <a:xfrm>
            <a:off x="471948" y="584200"/>
            <a:ext cx="10881852" cy="5592763"/>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bg-BG" b="1" u="sng" dirty="0" smtClean="0">
                <a:solidFill>
                  <a:schemeClr val="bg2">
                    <a:lumMod val="10000"/>
                  </a:schemeClr>
                </a:solidFill>
              </a:rPr>
              <a:t> </a:t>
            </a:r>
            <a:r>
              <a:rPr lang="bg-BG" i="1" u="sng" dirty="0" smtClean="0">
                <a:solidFill>
                  <a:schemeClr val="bg2">
                    <a:lumMod val="10000"/>
                  </a:schemeClr>
                </a:solidFill>
              </a:rPr>
              <a:t>Функции възлагани на кметските наместници </a:t>
            </a:r>
            <a:r>
              <a:rPr lang="bg-BG" i="1" u="sng" dirty="0">
                <a:solidFill>
                  <a:schemeClr val="bg2">
                    <a:lumMod val="10000"/>
                  </a:schemeClr>
                </a:solidFill>
              </a:rPr>
              <a:t>на основание Гражданско процесуалния </a:t>
            </a:r>
            <a:r>
              <a:rPr lang="bg-BG" i="1" u="sng" dirty="0" smtClean="0">
                <a:solidFill>
                  <a:schemeClr val="bg2">
                    <a:lumMod val="10000"/>
                  </a:schemeClr>
                </a:solidFill>
              </a:rPr>
              <a:t>кодекс .</a:t>
            </a:r>
          </a:p>
          <a:p>
            <a:pPr marL="45720" indent="0" algn="just">
              <a:buNone/>
            </a:pPr>
            <a:r>
              <a:rPr lang="bg-BG" dirty="0" smtClean="0">
                <a:solidFill>
                  <a:schemeClr val="bg2">
                    <a:lumMod val="10000"/>
                  </a:schemeClr>
                </a:solidFill>
              </a:rPr>
              <a:t>Връчването </a:t>
            </a:r>
            <a:r>
              <a:rPr lang="bg-BG" dirty="0">
                <a:solidFill>
                  <a:schemeClr val="bg2">
                    <a:lumMod val="10000"/>
                  </a:schemeClr>
                </a:solidFill>
              </a:rPr>
              <a:t>на съобщенията се извършва от служител на съда, по пощата или чрез куриерска служба с препоръчана пратка с обратна разписка. </a:t>
            </a:r>
            <a:r>
              <a:rPr lang="bg-BG" b="1" dirty="0">
                <a:solidFill>
                  <a:schemeClr val="bg2">
                    <a:lumMod val="10000"/>
                  </a:schemeClr>
                </a:solidFill>
              </a:rPr>
              <a:t>Когато в мястото на връчването няма съдебно учреждение, връчването може да се извърши чрез общината или кметството. </a:t>
            </a:r>
            <a:endParaRPr lang="bg-BG" dirty="0">
              <a:solidFill>
                <a:schemeClr val="bg2">
                  <a:lumMod val="10000"/>
                </a:schemeClr>
              </a:solidFill>
            </a:endParaRPr>
          </a:p>
          <a:p>
            <a:pPr marL="45720" indent="0" algn="just">
              <a:buNone/>
            </a:pPr>
            <a:r>
              <a:rPr lang="bg-BG" i="1" dirty="0">
                <a:solidFill>
                  <a:schemeClr val="bg2">
                    <a:lumMod val="10000"/>
                  </a:schemeClr>
                </a:solidFill>
              </a:rPr>
              <a:t>Във връзка  с тази нормативна разпоредба със своя Заповед кмета на съответната община вменява на кметските наместници да връчват съобщения и </a:t>
            </a:r>
            <a:r>
              <a:rPr lang="bg-BG" i="1" dirty="0" smtClean="0">
                <a:solidFill>
                  <a:schemeClr val="bg2">
                    <a:lumMod val="10000"/>
                  </a:schemeClr>
                </a:solidFill>
              </a:rPr>
              <a:t>призовки. </a:t>
            </a:r>
            <a:endParaRPr lang="bg-BG"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695406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4294967295"/>
          </p:nvPr>
        </p:nvSpPr>
        <p:spPr>
          <a:xfrm>
            <a:off x="0" y="584200"/>
            <a:ext cx="10515600" cy="5592763"/>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
        <p:nvSpPr>
          <p:cNvPr id="4" name="Rectangle 3"/>
          <p:cNvSpPr/>
          <p:nvPr/>
        </p:nvSpPr>
        <p:spPr>
          <a:xfrm>
            <a:off x="742257" y="2050988"/>
            <a:ext cx="10849975" cy="3416320"/>
          </a:xfrm>
          <a:prstGeom prst="rect">
            <a:avLst/>
          </a:prstGeom>
        </p:spPr>
        <p:txBody>
          <a:bodyPr wrap="square">
            <a:spAutoFit/>
          </a:bodyPr>
          <a:lstStyle/>
          <a:p>
            <a:pPr indent="449580" algn="just">
              <a:spcAft>
                <a:spcPts val="0"/>
              </a:spcAft>
            </a:pPr>
            <a:r>
              <a:rPr lang="bg-BG" sz="2200" i="1" dirty="0" smtClean="0">
                <a:solidFill>
                  <a:schemeClr val="bg2">
                    <a:lumMod val="10000"/>
                  </a:schemeClr>
                </a:solidFill>
                <a:latin typeface="Times New Roman" panose="02020603050405020304" pitchFamily="18" charset="0"/>
                <a:ea typeface="Times New Roman" panose="02020603050405020304" pitchFamily="18" charset="0"/>
              </a:rPr>
              <a:t>Наложила </a:t>
            </a:r>
            <a:r>
              <a:rPr lang="bg-BG" sz="2200" i="1" dirty="0">
                <a:solidFill>
                  <a:schemeClr val="bg2">
                    <a:lumMod val="10000"/>
                  </a:schemeClr>
                </a:solidFill>
                <a:latin typeface="Times New Roman" panose="02020603050405020304" pitchFamily="18" charset="0"/>
                <a:ea typeface="Times New Roman" panose="02020603050405020304" pitchFamily="18" charset="0"/>
              </a:rPr>
              <a:t>се практика е със своя Заповед кмета на съответната община да упълномощи кметските наместници да извършват проверки по местните наредби и да съставят актове за административни нарушения. </a:t>
            </a:r>
            <a:endParaRPr lang="bg-BG" sz="2200" i="1" dirty="0" smtClean="0">
              <a:solidFill>
                <a:schemeClr val="bg2">
                  <a:lumMod val="10000"/>
                </a:schemeClr>
              </a:solidFill>
              <a:latin typeface="Times New Roman" panose="02020603050405020304" pitchFamily="18" charset="0"/>
              <a:ea typeface="Times New Roman" panose="02020603050405020304" pitchFamily="18" charset="0"/>
            </a:endParaRPr>
          </a:p>
          <a:p>
            <a:pPr indent="449580" algn="just"/>
            <a:endParaRPr lang="bg-BG" sz="2200" i="1" dirty="0" smtClean="0">
              <a:solidFill>
                <a:schemeClr val="bg2">
                  <a:lumMod val="10000"/>
                </a:schemeClr>
              </a:solidFill>
            </a:endParaRPr>
          </a:p>
          <a:p>
            <a:pPr indent="449580" algn="just"/>
            <a:r>
              <a:rPr lang="bg-BG" sz="2200" b="1" dirty="0" smtClean="0">
                <a:solidFill>
                  <a:schemeClr val="bg2">
                    <a:lumMod val="10000"/>
                  </a:schemeClr>
                </a:solidFill>
              </a:rPr>
              <a:t>Важно: При </a:t>
            </a:r>
            <a:r>
              <a:rPr lang="bg-BG" sz="2200" b="1" dirty="0">
                <a:solidFill>
                  <a:schemeClr val="bg2">
                    <a:lumMod val="10000"/>
                  </a:schemeClr>
                </a:solidFill>
              </a:rPr>
              <a:t>възлагането на функции на кметските наместници от страна на Общинския съвет и от кмета на общината, освен спазване на законодателните </a:t>
            </a:r>
            <a:r>
              <a:rPr lang="bg-BG" sz="2200" b="1" dirty="0" smtClean="0">
                <a:solidFill>
                  <a:schemeClr val="bg2">
                    <a:lumMod val="10000"/>
                  </a:schemeClr>
                </a:solidFill>
              </a:rPr>
              <a:t>разпоредби, следва те </a:t>
            </a:r>
            <a:r>
              <a:rPr lang="bg-BG" sz="2200" b="1" dirty="0">
                <a:solidFill>
                  <a:schemeClr val="bg2">
                    <a:lumMod val="10000"/>
                  </a:schemeClr>
                </a:solidFill>
              </a:rPr>
              <a:t>да бъдат </a:t>
            </a:r>
            <a:r>
              <a:rPr lang="bg-BG" sz="2200" b="1" dirty="0" smtClean="0">
                <a:solidFill>
                  <a:schemeClr val="bg2">
                    <a:lumMod val="10000"/>
                  </a:schemeClr>
                </a:solidFill>
              </a:rPr>
              <a:t>съобразени </a:t>
            </a:r>
            <a:r>
              <a:rPr lang="bg-BG" sz="2200" b="1" dirty="0">
                <a:solidFill>
                  <a:schemeClr val="bg2">
                    <a:lumMod val="10000"/>
                  </a:schemeClr>
                </a:solidFill>
              </a:rPr>
              <a:t>с местната специфика и обективните възможности за тяхното изпълнение.</a:t>
            </a:r>
          </a:p>
          <a:p>
            <a:pPr indent="449580" algn="just">
              <a:spcAft>
                <a:spcPts val="0"/>
              </a:spcAft>
            </a:pPr>
            <a:endParaRPr lang="bg-BG" sz="2200" dirty="0">
              <a:solidFill>
                <a:schemeClr val="bg2">
                  <a:lumMod val="10000"/>
                </a:schemeClr>
              </a:solidFill>
              <a:latin typeface="Times New Roman" panose="02020603050405020304" pitchFamily="18" charset="0"/>
              <a:ea typeface="Times New Roman" panose="02020603050405020304" pitchFamily="18" charset="0"/>
            </a:endParaRPr>
          </a:p>
          <a:p>
            <a:pPr indent="449580" algn="just">
              <a:spcAft>
                <a:spcPts val="0"/>
              </a:spcAft>
            </a:pPr>
            <a:r>
              <a:rPr lang="bg-BG" dirty="0">
                <a:solidFill>
                  <a:srgbClr val="000000"/>
                </a:solidFill>
                <a:latin typeface="Times New Roman" panose="02020603050405020304" pitchFamily="18" charset="0"/>
                <a:ea typeface="Times New Roman" panose="02020603050405020304" pitchFamily="18" charset="0"/>
              </a:rPr>
              <a:t> </a:t>
            </a:r>
            <a:endParaRPr lang="bg-BG" sz="16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23829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4294967295"/>
          </p:nvPr>
        </p:nvSpPr>
        <p:spPr>
          <a:xfrm>
            <a:off x="925689" y="673388"/>
            <a:ext cx="10515600" cy="5592763"/>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endParaRPr lang="bg-BG" sz="3200" dirty="0" smtClean="0">
              <a:solidFill>
                <a:schemeClr val="accent1">
                  <a:lumMod val="75000"/>
                </a:schemeClr>
              </a:solidFill>
            </a:endParaRPr>
          </a:p>
          <a:p>
            <a:pPr marL="0" indent="0" algn="ctr">
              <a:buNone/>
            </a:pPr>
            <a:r>
              <a:rPr lang="bg-BG" sz="2800" dirty="0" smtClean="0">
                <a:solidFill>
                  <a:schemeClr val="accent1">
                    <a:lumMod val="75000"/>
                  </a:schemeClr>
                </a:solidFill>
              </a:rPr>
              <a:t>БЛАГОДАРЯ ЗА ВНИМАНИЕТО!</a:t>
            </a:r>
            <a:endParaRPr lang="en-US" sz="28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019326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4294967295"/>
          </p:nvPr>
        </p:nvSpPr>
        <p:spPr>
          <a:xfrm>
            <a:off x="825910" y="584200"/>
            <a:ext cx="9689690" cy="5592763"/>
          </a:xfrm>
        </p:spPr>
        <p:txBody>
          <a:bodyPr/>
          <a:lstStyle/>
          <a:p>
            <a:pPr marL="0" indent="0">
              <a:buNone/>
            </a:pPr>
            <a:endParaRPr lang="bg-BG" dirty="0"/>
          </a:p>
          <a:p>
            <a:pPr marL="0" indent="0" algn="ctr">
              <a:buNone/>
            </a:pPr>
            <a:endParaRPr lang="bg-BG" dirty="0" smtClean="0"/>
          </a:p>
          <a:p>
            <a:pPr marL="45720" indent="0">
              <a:buNone/>
            </a:pPr>
            <a:endParaRPr lang="en-US" dirty="0"/>
          </a:p>
          <a:p>
            <a:pPr marL="45720" indent="0" algn="ctr">
              <a:buNone/>
            </a:pPr>
            <a:r>
              <a:rPr lang="bg-BG" sz="3200" b="1" dirty="0" smtClean="0">
                <a:solidFill>
                  <a:schemeClr val="bg2">
                    <a:lumMod val="10000"/>
                  </a:schemeClr>
                </a:solidFill>
              </a:rPr>
              <a:t>Тема </a:t>
            </a:r>
            <a:r>
              <a:rPr lang="en-US" sz="3200" b="1" dirty="0">
                <a:solidFill>
                  <a:schemeClr val="bg2">
                    <a:lumMod val="10000"/>
                  </a:schemeClr>
                </a:solidFill>
              </a:rPr>
              <a:t>2</a:t>
            </a:r>
            <a:endParaRPr lang="bg-BG" sz="3200" dirty="0">
              <a:solidFill>
                <a:schemeClr val="bg2">
                  <a:lumMod val="10000"/>
                </a:schemeClr>
              </a:solidFill>
            </a:endParaRPr>
          </a:p>
          <a:p>
            <a:pPr marL="45720" indent="0">
              <a:buNone/>
            </a:pPr>
            <a:endParaRPr lang="bg-BG" sz="3200" dirty="0"/>
          </a:p>
          <a:p>
            <a:pPr marL="45720" indent="0" algn="ctr">
              <a:buNone/>
            </a:pPr>
            <a:r>
              <a:rPr lang="bg-BG" sz="3200" b="1" dirty="0">
                <a:solidFill>
                  <a:schemeClr val="bg2">
                    <a:lumMod val="10000"/>
                  </a:schemeClr>
                </a:solidFill>
              </a:rPr>
              <a:t>Възлагане на функции от общинския съвет и от кмета на общината</a:t>
            </a:r>
            <a:endParaRPr lang="bg-BG" sz="3200" dirty="0">
              <a:solidFill>
                <a:schemeClr val="bg2">
                  <a:lumMod val="10000"/>
                </a:schemeClr>
              </a:solidFill>
            </a:endParaRPr>
          </a:p>
          <a:p>
            <a:pPr marL="0" indent="0" algn="ctr">
              <a:buNone/>
            </a:pPr>
            <a:endParaRPr lang="en-US" sz="3200" dirty="0" smtClean="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9272449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
        <p:nvSpPr>
          <p:cNvPr id="4" name="Rectangle 3"/>
          <p:cNvSpPr/>
          <p:nvPr/>
        </p:nvSpPr>
        <p:spPr>
          <a:xfrm>
            <a:off x="925689" y="1755978"/>
            <a:ext cx="10292917" cy="3887731"/>
          </a:xfrm>
          <a:prstGeom prst="rect">
            <a:avLst/>
          </a:prstGeom>
        </p:spPr>
        <p:txBody>
          <a:bodyPr wrap="square">
            <a:spAutoFit/>
          </a:bodyPr>
          <a:lstStyle/>
          <a:p>
            <a:pPr algn="just">
              <a:lnSpc>
                <a:spcPct val="115000"/>
              </a:lnSpc>
              <a:spcBef>
                <a:spcPts val="500"/>
              </a:spcBef>
              <a:spcAft>
                <a:spcPts val="600"/>
              </a:spcAft>
            </a:pPr>
            <a:r>
              <a:rPr lang="bg-BG" sz="2200" b="1"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Нормативна уредба:</a:t>
            </a:r>
            <a:r>
              <a:rPr lang="bg-BG" sz="2200"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bg-BG" sz="2200" i="1"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Закон за местното самоуправление и местната администрация;</a:t>
            </a:r>
            <a:endParaRPr lang="bg-BG" sz="2200" dirty="0">
              <a:solidFill>
                <a:schemeClr val="bg2">
                  <a:lumMod val="10000"/>
                </a:schemeClr>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500"/>
              </a:spcBef>
              <a:spcAft>
                <a:spcPts val="600"/>
              </a:spcAft>
            </a:pPr>
            <a:r>
              <a:rPr lang="bg-BG" sz="2200" i="1"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Закон за гражданската </a:t>
            </a:r>
            <a:r>
              <a:rPr lang="bg-BG" sz="2200" i="1"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регистрация</a:t>
            </a:r>
            <a:r>
              <a:rPr lang="en-US" sz="2200" i="1"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endParaRPr lang="bg-BG" sz="2200" dirty="0">
              <a:solidFill>
                <a:schemeClr val="bg2">
                  <a:lumMod val="10000"/>
                </a:schemeClr>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500"/>
              </a:spcBef>
              <a:spcAft>
                <a:spcPts val="600"/>
              </a:spcAft>
            </a:pPr>
            <a:r>
              <a:rPr lang="bg-BG" sz="2200" i="1"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Наредба №РД-02-20-6 от 24.04.2012г. за издаване на удостоверения въз основа на регистъра на населението;</a:t>
            </a:r>
            <a:endParaRPr lang="bg-BG" sz="2200" dirty="0">
              <a:solidFill>
                <a:schemeClr val="bg2">
                  <a:lumMod val="10000"/>
                </a:schemeClr>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500"/>
              </a:spcBef>
              <a:spcAft>
                <a:spcPts val="600"/>
              </a:spcAft>
            </a:pPr>
            <a:r>
              <a:rPr lang="bg-BG" sz="2200" i="1"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Закон за горите;</a:t>
            </a:r>
            <a:endParaRPr lang="bg-BG" sz="2200" dirty="0">
              <a:solidFill>
                <a:schemeClr val="bg2">
                  <a:lumMod val="10000"/>
                </a:schemeClr>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500"/>
              </a:spcBef>
              <a:spcAft>
                <a:spcPts val="600"/>
              </a:spcAft>
            </a:pPr>
            <a:r>
              <a:rPr lang="bg-BG" sz="2200" i="1"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Закона за опазване на селскостопанското имущество;</a:t>
            </a:r>
            <a:endParaRPr lang="bg-BG" sz="2200" dirty="0">
              <a:solidFill>
                <a:schemeClr val="bg2">
                  <a:lumMod val="10000"/>
                </a:schemeClr>
              </a:solidFill>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500"/>
              </a:spcBef>
              <a:spcAft>
                <a:spcPts val="600"/>
              </a:spcAft>
            </a:pPr>
            <a:r>
              <a:rPr lang="bg-BG" sz="2200" i="1"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Граждански процесуален кодекс</a:t>
            </a:r>
            <a:r>
              <a:rPr lang="bg-BG" sz="2200" i="1"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endParaRPr lang="bg-BG" sz="22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6366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274320" lvl="1" indent="0" algn="ctr">
              <a:buNone/>
            </a:pPr>
            <a:r>
              <a:rPr lang="bg-BG" sz="2200" b="1" u="sng" dirty="0">
                <a:solidFill>
                  <a:schemeClr val="bg2">
                    <a:lumMod val="10000"/>
                  </a:schemeClr>
                </a:solidFill>
              </a:rPr>
              <a:t>Възлагане на функции от Общинския съвет</a:t>
            </a:r>
            <a:endParaRPr lang="bg-BG" sz="2200" dirty="0">
              <a:solidFill>
                <a:schemeClr val="bg2">
                  <a:lumMod val="10000"/>
                </a:schemeClr>
              </a:solidFill>
            </a:endParaRPr>
          </a:p>
          <a:p>
            <a:pPr marL="45720" indent="0" algn="just">
              <a:buNone/>
            </a:pPr>
            <a:r>
              <a:rPr lang="bg-BG" dirty="0" smtClean="0">
                <a:solidFill>
                  <a:schemeClr val="bg2">
                    <a:lumMod val="10000"/>
                  </a:schemeClr>
                </a:solidFill>
              </a:rPr>
              <a:t>Функциите </a:t>
            </a:r>
            <a:r>
              <a:rPr lang="bg-BG" dirty="0">
                <a:solidFill>
                  <a:schemeClr val="bg2">
                    <a:lumMod val="10000"/>
                  </a:schemeClr>
                </a:solidFill>
              </a:rPr>
              <a:t>на кметските наместници се определят от Общинския съвет с негово Решение. В ЗМСМА липсва точно регламентирана уредба относно пълномощията на кметските наместници, което създава възможност кметските наместници в отделни общини да имат различни пълномощия/функции, определени от съответния Общински съвет. </a:t>
            </a:r>
          </a:p>
          <a:p>
            <a:pPr marL="0" indent="0" algn="just">
              <a:buNone/>
            </a:pPr>
            <a:r>
              <a:rPr lang="bg-BG" dirty="0">
                <a:solidFill>
                  <a:schemeClr val="bg2">
                    <a:lumMod val="10000"/>
                  </a:schemeClr>
                </a:solidFill>
              </a:rPr>
              <a:t>Честа практика при определяне функциите на кметските наместници от Общинските съвети е та да са в голяма степен съответстващи на тези, които законодателно са определени за кметовете на </a:t>
            </a:r>
            <a:r>
              <a:rPr lang="bg-BG" dirty="0" smtClean="0">
                <a:solidFill>
                  <a:schemeClr val="bg2">
                    <a:lumMod val="10000"/>
                  </a:schemeClr>
                </a:solidFill>
              </a:rPr>
              <a:t>кметства.</a:t>
            </a:r>
            <a:endParaRPr lang="bg-BG" dirty="0">
              <a:solidFill>
                <a:schemeClr val="bg2">
                  <a:lumMod val="10000"/>
                </a:schemeClr>
              </a:solidFill>
            </a:endParaRPr>
          </a:p>
          <a:p>
            <a:pPr marL="0" indent="0" algn="just">
              <a:buNone/>
            </a:pPr>
            <a:endParaRPr lang="en-US"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156987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
        <p:nvSpPr>
          <p:cNvPr id="4" name="Rectangle 3"/>
          <p:cNvSpPr/>
          <p:nvPr/>
        </p:nvSpPr>
        <p:spPr>
          <a:xfrm>
            <a:off x="511277" y="1651820"/>
            <a:ext cx="10938466" cy="6570004"/>
          </a:xfrm>
          <a:prstGeom prst="rect">
            <a:avLst/>
          </a:prstGeom>
        </p:spPr>
        <p:txBody>
          <a:bodyPr wrap="square">
            <a:spAutoFit/>
          </a:bodyPr>
          <a:lstStyle/>
          <a:p>
            <a:pPr indent="449580" algn="just">
              <a:lnSpc>
                <a:spcPct val="115000"/>
              </a:lnSpc>
              <a:spcBef>
                <a:spcPts val="500"/>
              </a:spcBef>
              <a:spcAft>
                <a:spcPts val="600"/>
              </a:spcAft>
            </a:pPr>
            <a:r>
              <a:rPr lang="bg-BG" sz="2200" b="1"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 С </a:t>
            </a:r>
            <a:r>
              <a:rPr lang="bg-BG" sz="2200" b="1"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Решения на различните Общински съвети </a:t>
            </a:r>
            <a:r>
              <a:rPr lang="bg-BG" sz="2200" b="1"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основно се вменяват за </a:t>
            </a:r>
            <a:r>
              <a:rPr lang="bg-BG" sz="2200" b="1"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изпълнение от страна на кметските </a:t>
            </a:r>
            <a:r>
              <a:rPr lang="bg-BG" sz="2200" b="1"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наместници следните функции:</a:t>
            </a:r>
          </a:p>
          <a:p>
            <a:pPr algn="just"/>
            <a:r>
              <a:rPr lang="ru-RU" sz="2200" dirty="0" smtClean="0"/>
              <a:t>	1</a:t>
            </a:r>
            <a:r>
              <a:rPr lang="ru-RU" sz="2200" dirty="0">
                <a:solidFill>
                  <a:schemeClr val="bg2">
                    <a:lumMod val="10000"/>
                  </a:schemeClr>
                </a:solidFill>
              </a:rPr>
              <a:t>. </a:t>
            </a:r>
            <a:r>
              <a:rPr lang="ru-RU" sz="2200" dirty="0" err="1">
                <a:solidFill>
                  <a:schemeClr val="bg2">
                    <a:lumMod val="10000"/>
                  </a:schemeClr>
                </a:solidFill>
              </a:rPr>
              <a:t>Изпълнява</a:t>
            </a:r>
            <a:r>
              <a:rPr lang="ru-RU" sz="2200" dirty="0">
                <a:solidFill>
                  <a:schemeClr val="bg2">
                    <a:lumMod val="10000"/>
                  </a:schemeClr>
                </a:solidFill>
              </a:rPr>
              <a:t> бюджета на </a:t>
            </a:r>
            <a:r>
              <a:rPr lang="ru-RU" sz="2200" dirty="0" err="1">
                <a:solidFill>
                  <a:schemeClr val="bg2">
                    <a:lumMod val="10000"/>
                  </a:schemeClr>
                </a:solidFill>
              </a:rPr>
              <a:t>общината</a:t>
            </a:r>
            <a:r>
              <a:rPr lang="ru-RU" sz="2200" dirty="0">
                <a:solidFill>
                  <a:schemeClr val="bg2">
                    <a:lumMod val="10000"/>
                  </a:schemeClr>
                </a:solidFill>
              </a:rPr>
              <a:t> в </a:t>
            </a:r>
            <a:r>
              <a:rPr lang="ru-RU" sz="2200" dirty="0" err="1">
                <a:solidFill>
                  <a:schemeClr val="bg2">
                    <a:lumMod val="10000"/>
                  </a:schemeClr>
                </a:solidFill>
              </a:rPr>
              <a:t>частта</a:t>
            </a:r>
            <a:r>
              <a:rPr lang="ru-RU" sz="2200" dirty="0">
                <a:solidFill>
                  <a:schemeClr val="bg2">
                    <a:lumMod val="10000"/>
                  </a:schemeClr>
                </a:solidFill>
              </a:rPr>
              <a:t> </a:t>
            </a:r>
            <a:r>
              <a:rPr lang="ru-RU" sz="2200" dirty="0" err="1">
                <a:solidFill>
                  <a:schemeClr val="bg2">
                    <a:lumMod val="10000"/>
                  </a:schemeClr>
                </a:solidFill>
              </a:rPr>
              <a:t>му</a:t>
            </a:r>
            <a:r>
              <a:rPr lang="ru-RU" sz="2200" dirty="0">
                <a:solidFill>
                  <a:schemeClr val="bg2">
                    <a:lumMod val="10000"/>
                  </a:schemeClr>
                </a:solidFill>
              </a:rPr>
              <a:t> за </a:t>
            </a:r>
            <a:r>
              <a:rPr lang="ru-RU" sz="2200" dirty="0" err="1">
                <a:solidFill>
                  <a:schemeClr val="bg2">
                    <a:lumMod val="10000"/>
                  </a:schemeClr>
                </a:solidFill>
              </a:rPr>
              <a:t>населените</a:t>
            </a:r>
            <a:r>
              <a:rPr lang="ru-RU" sz="2200" dirty="0">
                <a:solidFill>
                  <a:schemeClr val="bg2">
                    <a:lumMod val="10000"/>
                  </a:schemeClr>
                </a:solidFill>
              </a:rPr>
              <a:t> места, на </a:t>
            </a:r>
            <a:r>
              <a:rPr lang="ru-RU" sz="2200" dirty="0" err="1">
                <a:solidFill>
                  <a:schemeClr val="bg2">
                    <a:lumMod val="10000"/>
                  </a:schemeClr>
                </a:solidFill>
              </a:rPr>
              <a:t>които</a:t>
            </a:r>
            <a:r>
              <a:rPr lang="ru-RU" sz="2200" dirty="0">
                <a:solidFill>
                  <a:schemeClr val="bg2">
                    <a:lumMod val="10000"/>
                  </a:schemeClr>
                </a:solidFill>
              </a:rPr>
              <a:t> е </a:t>
            </a:r>
            <a:r>
              <a:rPr lang="ru-RU" sz="2200" dirty="0" err="1">
                <a:solidFill>
                  <a:schemeClr val="bg2">
                    <a:lumMod val="10000"/>
                  </a:schemeClr>
                </a:solidFill>
              </a:rPr>
              <a:t>кметски</a:t>
            </a:r>
            <a:r>
              <a:rPr lang="ru-RU" sz="2200" dirty="0">
                <a:solidFill>
                  <a:schemeClr val="bg2">
                    <a:lumMod val="10000"/>
                  </a:schemeClr>
                </a:solidFill>
              </a:rPr>
              <a:t> наместник;</a:t>
            </a:r>
            <a:endParaRPr lang="bg-BG" sz="2200" dirty="0">
              <a:solidFill>
                <a:schemeClr val="bg2">
                  <a:lumMod val="10000"/>
                </a:schemeClr>
              </a:solidFill>
            </a:endParaRPr>
          </a:p>
          <a:p>
            <a:pPr algn="just"/>
            <a:r>
              <a:rPr lang="ru-RU" sz="2200" dirty="0" smtClean="0">
                <a:solidFill>
                  <a:schemeClr val="bg2">
                    <a:lumMod val="10000"/>
                  </a:schemeClr>
                </a:solidFill>
              </a:rPr>
              <a:t>	2</a:t>
            </a:r>
            <a:r>
              <a:rPr lang="ru-RU" sz="2200" dirty="0">
                <a:solidFill>
                  <a:schemeClr val="bg2">
                    <a:lumMod val="10000"/>
                  </a:schemeClr>
                </a:solidFill>
              </a:rPr>
              <a:t>. </a:t>
            </a:r>
            <a:r>
              <a:rPr lang="ru-RU" sz="2200" dirty="0" err="1">
                <a:solidFill>
                  <a:schemeClr val="bg2">
                    <a:lumMod val="10000"/>
                  </a:schemeClr>
                </a:solidFill>
              </a:rPr>
              <a:t>Организира</a:t>
            </a:r>
            <a:r>
              <a:rPr lang="ru-RU" sz="2200" dirty="0">
                <a:solidFill>
                  <a:schemeClr val="bg2">
                    <a:lumMod val="10000"/>
                  </a:schemeClr>
                </a:solidFill>
              </a:rPr>
              <a:t> </a:t>
            </a:r>
            <a:r>
              <a:rPr lang="ru-RU" sz="2200" dirty="0" err="1">
                <a:solidFill>
                  <a:schemeClr val="bg2">
                    <a:lumMod val="10000"/>
                  </a:schemeClr>
                </a:solidFill>
              </a:rPr>
              <a:t>провеждането</a:t>
            </a:r>
            <a:r>
              <a:rPr lang="ru-RU" sz="2200" dirty="0">
                <a:solidFill>
                  <a:schemeClr val="bg2">
                    <a:lumMod val="10000"/>
                  </a:schemeClr>
                </a:solidFill>
              </a:rPr>
              <a:t> на </a:t>
            </a:r>
            <a:r>
              <a:rPr lang="ru-RU" sz="2200" dirty="0" err="1">
                <a:solidFill>
                  <a:schemeClr val="bg2">
                    <a:lumMod val="10000"/>
                  </a:schemeClr>
                </a:solidFill>
              </a:rPr>
              <a:t>благоустройствени</a:t>
            </a:r>
            <a:r>
              <a:rPr lang="ru-RU" sz="2200" dirty="0">
                <a:solidFill>
                  <a:schemeClr val="bg2">
                    <a:lumMod val="10000"/>
                  </a:schemeClr>
                </a:solidFill>
              </a:rPr>
              <a:t>, </a:t>
            </a:r>
            <a:r>
              <a:rPr lang="ru-RU" sz="2200" dirty="0" err="1">
                <a:solidFill>
                  <a:schemeClr val="bg2">
                    <a:lumMod val="10000"/>
                  </a:schemeClr>
                </a:solidFill>
              </a:rPr>
              <a:t>комунални</a:t>
            </a:r>
            <a:r>
              <a:rPr lang="ru-RU" sz="2200" dirty="0">
                <a:solidFill>
                  <a:schemeClr val="bg2">
                    <a:lumMod val="10000"/>
                  </a:schemeClr>
                </a:solidFill>
              </a:rPr>
              <a:t> и </a:t>
            </a:r>
            <a:r>
              <a:rPr lang="ru-RU" sz="2200" dirty="0" err="1">
                <a:solidFill>
                  <a:schemeClr val="bg2">
                    <a:lumMod val="10000"/>
                  </a:schemeClr>
                </a:solidFill>
              </a:rPr>
              <a:t>други</a:t>
            </a:r>
            <a:r>
              <a:rPr lang="ru-RU" sz="2200" dirty="0">
                <a:solidFill>
                  <a:schemeClr val="bg2">
                    <a:lumMod val="10000"/>
                  </a:schemeClr>
                </a:solidFill>
              </a:rPr>
              <a:t> мероприятия;</a:t>
            </a:r>
            <a:endParaRPr lang="bg-BG" sz="2200" dirty="0">
              <a:solidFill>
                <a:schemeClr val="bg2">
                  <a:lumMod val="10000"/>
                </a:schemeClr>
              </a:solidFill>
            </a:endParaRPr>
          </a:p>
          <a:p>
            <a:pPr algn="just"/>
            <a:r>
              <a:rPr lang="ru-RU" sz="2200" dirty="0" smtClean="0">
                <a:solidFill>
                  <a:schemeClr val="bg2">
                    <a:lumMod val="10000"/>
                  </a:schemeClr>
                </a:solidFill>
              </a:rPr>
              <a:t>	3</a:t>
            </a:r>
            <a:r>
              <a:rPr lang="ru-RU" sz="2200" dirty="0">
                <a:solidFill>
                  <a:schemeClr val="bg2">
                    <a:lumMod val="10000"/>
                  </a:schemeClr>
                </a:solidFill>
              </a:rPr>
              <a:t>.  </a:t>
            </a:r>
            <a:r>
              <a:rPr lang="ru-RU" sz="2200" dirty="0" err="1">
                <a:solidFill>
                  <a:schemeClr val="bg2">
                    <a:lumMod val="10000"/>
                  </a:schemeClr>
                </a:solidFill>
              </a:rPr>
              <a:t>Отговаря</a:t>
            </a:r>
            <a:r>
              <a:rPr lang="ru-RU" sz="2200" dirty="0">
                <a:solidFill>
                  <a:schemeClr val="bg2">
                    <a:lumMod val="10000"/>
                  </a:schemeClr>
                </a:solidFill>
              </a:rPr>
              <a:t> за </a:t>
            </a:r>
            <a:r>
              <a:rPr lang="ru-RU" sz="2200" dirty="0" err="1">
                <a:solidFill>
                  <a:schemeClr val="bg2">
                    <a:lumMod val="10000"/>
                  </a:schemeClr>
                </a:solidFill>
              </a:rPr>
              <a:t>стопанисването</a:t>
            </a:r>
            <a:r>
              <a:rPr lang="ru-RU" sz="2200" dirty="0">
                <a:solidFill>
                  <a:schemeClr val="bg2">
                    <a:lumMod val="10000"/>
                  </a:schemeClr>
                </a:solidFill>
              </a:rPr>
              <a:t> на </a:t>
            </a:r>
            <a:r>
              <a:rPr lang="ru-RU" sz="2200" dirty="0" err="1">
                <a:solidFill>
                  <a:schemeClr val="bg2">
                    <a:lumMod val="10000"/>
                  </a:schemeClr>
                </a:solidFill>
              </a:rPr>
              <a:t>определени</a:t>
            </a:r>
            <a:r>
              <a:rPr lang="ru-RU" sz="2200" dirty="0">
                <a:solidFill>
                  <a:schemeClr val="bg2">
                    <a:lumMod val="10000"/>
                  </a:schemeClr>
                </a:solidFill>
              </a:rPr>
              <a:t> от </a:t>
            </a:r>
            <a:r>
              <a:rPr lang="ru-RU" sz="2200" dirty="0" err="1">
                <a:solidFill>
                  <a:schemeClr val="bg2">
                    <a:lumMod val="10000"/>
                  </a:schemeClr>
                </a:solidFill>
              </a:rPr>
              <a:t>общинския</a:t>
            </a:r>
            <a:r>
              <a:rPr lang="ru-RU" sz="2200" dirty="0">
                <a:solidFill>
                  <a:schemeClr val="bg2">
                    <a:lumMod val="10000"/>
                  </a:schemeClr>
                </a:solidFill>
              </a:rPr>
              <a:t> </a:t>
            </a:r>
            <a:r>
              <a:rPr lang="ru-RU" sz="2200" dirty="0" err="1">
                <a:solidFill>
                  <a:schemeClr val="bg2">
                    <a:lumMod val="10000"/>
                  </a:schemeClr>
                </a:solidFill>
              </a:rPr>
              <a:t>съвет</a:t>
            </a:r>
            <a:r>
              <a:rPr lang="ru-RU" sz="2200" dirty="0">
                <a:solidFill>
                  <a:schemeClr val="bg2">
                    <a:lumMod val="10000"/>
                  </a:schemeClr>
                </a:solidFill>
              </a:rPr>
              <a:t> </a:t>
            </a:r>
            <a:r>
              <a:rPr lang="ru-RU" sz="2200" dirty="0" err="1">
                <a:solidFill>
                  <a:schemeClr val="bg2">
                    <a:lumMod val="10000"/>
                  </a:schemeClr>
                </a:solidFill>
              </a:rPr>
              <a:t>обекти</a:t>
            </a:r>
            <a:r>
              <a:rPr lang="ru-RU" sz="2200" dirty="0">
                <a:solidFill>
                  <a:schemeClr val="bg2">
                    <a:lumMod val="10000"/>
                  </a:schemeClr>
                </a:solidFill>
              </a:rPr>
              <a:t>  на </a:t>
            </a:r>
            <a:r>
              <a:rPr lang="ru-RU" sz="2200" dirty="0" err="1">
                <a:solidFill>
                  <a:schemeClr val="bg2">
                    <a:lumMod val="10000"/>
                  </a:schemeClr>
                </a:solidFill>
              </a:rPr>
              <a:t>общинската</a:t>
            </a:r>
            <a:r>
              <a:rPr lang="ru-RU" sz="2200" dirty="0">
                <a:solidFill>
                  <a:schemeClr val="bg2">
                    <a:lumMod val="10000"/>
                  </a:schemeClr>
                </a:solidFill>
              </a:rPr>
              <a:t>  </a:t>
            </a:r>
            <a:r>
              <a:rPr lang="ru-RU" sz="2200" dirty="0" err="1">
                <a:solidFill>
                  <a:schemeClr val="bg2">
                    <a:lumMod val="10000"/>
                  </a:schemeClr>
                </a:solidFill>
              </a:rPr>
              <a:t>собственост</a:t>
            </a:r>
            <a:r>
              <a:rPr lang="ru-RU" sz="2200" dirty="0">
                <a:solidFill>
                  <a:schemeClr val="bg2">
                    <a:lumMod val="10000"/>
                  </a:schemeClr>
                </a:solidFill>
              </a:rPr>
              <a:t>;</a:t>
            </a:r>
            <a:endParaRPr lang="bg-BG" sz="2200" dirty="0">
              <a:solidFill>
                <a:schemeClr val="bg2">
                  <a:lumMod val="10000"/>
                </a:schemeClr>
              </a:solidFill>
            </a:endParaRPr>
          </a:p>
          <a:p>
            <a:pPr algn="just"/>
            <a:r>
              <a:rPr lang="ru-RU" sz="2200" dirty="0" smtClean="0">
                <a:solidFill>
                  <a:schemeClr val="bg2">
                    <a:lumMod val="10000"/>
                  </a:schemeClr>
                </a:solidFill>
              </a:rPr>
              <a:t>	4</a:t>
            </a:r>
            <a:r>
              <a:rPr lang="ru-RU" sz="2200" dirty="0">
                <a:solidFill>
                  <a:schemeClr val="bg2">
                    <a:lumMod val="10000"/>
                  </a:schemeClr>
                </a:solidFill>
              </a:rPr>
              <a:t>. </a:t>
            </a:r>
            <a:r>
              <a:rPr lang="ru-RU" sz="2200" dirty="0" err="1">
                <a:solidFill>
                  <a:schemeClr val="bg2">
                    <a:lumMod val="10000"/>
                  </a:schemeClr>
                </a:solidFill>
              </a:rPr>
              <a:t>Прави</a:t>
            </a:r>
            <a:r>
              <a:rPr lang="ru-RU" sz="2200" dirty="0">
                <a:solidFill>
                  <a:schemeClr val="bg2">
                    <a:lumMod val="10000"/>
                  </a:schemeClr>
                </a:solidFill>
              </a:rPr>
              <a:t> предложение за </a:t>
            </a:r>
            <a:r>
              <a:rPr lang="ru-RU" sz="2200" dirty="0" err="1">
                <a:solidFill>
                  <a:schemeClr val="bg2">
                    <a:lumMod val="10000"/>
                  </a:schemeClr>
                </a:solidFill>
              </a:rPr>
              <a:t>назначаване</a:t>
            </a:r>
            <a:r>
              <a:rPr lang="ru-RU" sz="2200" dirty="0">
                <a:solidFill>
                  <a:schemeClr val="bg2">
                    <a:lumMod val="10000"/>
                  </a:schemeClr>
                </a:solidFill>
              </a:rPr>
              <a:t> и </a:t>
            </a:r>
            <a:r>
              <a:rPr lang="ru-RU" sz="2200" dirty="0" err="1">
                <a:solidFill>
                  <a:schemeClr val="bg2">
                    <a:lumMod val="10000"/>
                  </a:schemeClr>
                </a:solidFill>
              </a:rPr>
              <a:t>освобождаване</a:t>
            </a:r>
            <a:r>
              <a:rPr lang="ru-RU" sz="2200" dirty="0">
                <a:solidFill>
                  <a:schemeClr val="bg2">
                    <a:lumMod val="10000"/>
                  </a:schemeClr>
                </a:solidFill>
              </a:rPr>
              <a:t> </a:t>
            </a:r>
            <a:r>
              <a:rPr lang="ru-RU" sz="2200" dirty="0" err="1">
                <a:solidFill>
                  <a:schemeClr val="bg2">
                    <a:lumMod val="10000"/>
                  </a:schemeClr>
                </a:solidFill>
              </a:rPr>
              <a:t>служителите</a:t>
            </a:r>
            <a:r>
              <a:rPr lang="ru-RU" sz="2200" dirty="0">
                <a:solidFill>
                  <a:schemeClr val="bg2">
                    <a:lumMod val="10000"/>
                  </a:schemeClr>
                </a:solidFill>
              </a:rPr>
              <a:t> от </a:t>
            </a:r>
            <a:r>
              <a:rPr lang="ru-RU" sz="2200" dirty="0" err="1">
                <a:solidFill>
                  <a:schemeClr val="bg2">
                    <a:lumMod val="10000"/>
                  </a:schemeClr>
                </a:solidFill>
              </a:rPr>
              <a:t>общинската</a:t>
            </a:r>
            <a:r>
              <a:rPr lang="ru-RU" sz="2200" dirty="0">
                <a:solidFill>
                  <a:schemeClr val="bg2">
                    <a:lumMod val="10000"/>
                  </a:schemeClr>
                </a:solidFill>
              </a:rPr>
              <a:t> администрация, </a:t>
            </a:r>
            <a:r>
              <a:rPr lang="ru-RU" sz="2200" dirty="0" err="1">
                <a:solidFill>
                  <a:schemeClr val="bg2">
                    <a:lumMod val="10000"/>
                  </a:schemeClr>
                </a:solidFill>
              </a:rPr>
              <a:t>които</a:t>
            </a:r>
            <a:r>
              <a:rPr lang="ru-RU" sz="2200" dirty="0">
                <a:solidFill>
                  <a:schemeClr val="bg2">
                    <a:lumMod val="10000"/>
                  </a:schemeClr>
                </a:solidFill>
              </a:rPr>
              <a:t> </a:t>
            </a:r>
            <a:r>
              <a:rPr lang="ru-RU" sz="2200" dirty="0" err="1">
                <a:solidFill>
                  <a:schemeClr val="bg2">
                    <a:lumMod val="10000"/>
                  </a:schemeClr>
                </a:solidFill>
              </a:rPr>
              <a:t>подпомагат</a:t>
            </a:r>
            <a:r>
              <a:rPr lang="ru-RU" sz="2200" dirty="0">
                <a:solidFill>
                  <a:schemeClr val="bg2">
                    <a:lumMod val="10000"/>
                  </a:schemeClr>
                </a:solidFill>
              </a:rPr>
              <a:t> </a:t>
            </a:r>
            <a:r>
              <a:rPr lang="ru-RU" sz="2200" dirty="0" err="1">
                <a:solidFill>
                  <a:schemeClr val="bg2">
                    <a:lumMod val="10000"/>
                  </a:schemeClr>
                </a:solidFill>
              </a:rPr>
              <a:t>неговата</a:t>
            </a:r>
            <a:r>
              <a:rPr lang="ru-RU" sz="2200" dirty="0">
                <a:solidFill>
                  <a:schemeClr val="bg2">
                    <a:lumMod val="10000"/>
                  </a:schemeClr>
                </a:solidFill>
              </a:rPr>
              <a:t> </a:t>
            </a:r>
            <a:r>
              <a:rPr lang="ru-RU" sz="2200" dirty="0" err="1">
                <a:solidFill>
                  <a:schemeClr val="bg2">
                    <a:lumMod val="10000"/>
                  </a:schemeClr>
                </a:solidFill>
              </a:rPr>
              <a:t>дейност</a:t>
            </a:r>
            <a:r>
              <a:rPr lang="ru-RU" sz="2200" dirty="0">
                <a:solidFill>
                  <a:schemeClr val="bg2">
                    <a:lumMod val="10000"/>
                  </a:schemeClr>
                </a:solidFill>
              </a:rPr>
              <a:t>, в </a:t>
            </a:r>
            <a:r>
              <a:rPr lang="ru-RU" sz="2200" dirty="0" err="1">
                <a:solidFill>
                  <a:schemeClr val="bg2">
                    <a:lumMod val="10000"/>
                  </a:schemeClr>
                </a:solidFill>
              </a:rPr>
              <a:t>съответствие</a:t>
            </a:r>
            <a:r>
              <a:rPr lang="ru-RU" sz="2200" dirty="0">
                <a:solidFill>
                  <a:schemeClr val="bg2">
                    <a:lumMod val="10000"/>
                  </a:schemeClr>
                </a:solidFill>
              </a:rPr>
              <a:t> с </a:t>
            </a:r>
            <a:r>
              <a:rPr lang="ru-RU" sz="2200" dirty="0" err="1">
                <a:solidFill>
                  <a:schemeClr val="bg2">
                    <a:lumMod val="10000"/>
                  </a:schemeClr>
                </a:solidFill>
              </a:rPr>
              <a:t>утвърдената</a:t>
            </a:r>
            <a:r>
              <a:rPr lang="ru-RU" sz="2200" dirty="0">
                <a:solidFill>
                  <a:schemeClr val="bg2">
                    <a:lumMod val="10000"/>
                  </a:schemeClr>
                </a:solidFill>
              </a:rPr>
              <a:t> от </a:t>
            </a:r>
            <a:r>
              <a:rPr lang="ru-RU" sz="2200" dirty="0" err="1">
                <a:solidFill>
                  <a:schemeClr val="bg2">
                    <a:lumMod val="10000"/>
                  </a:schemeClr>
                </a:solidFill>
              </a:rPr>
              <a:t>Общинския</a:t>
            </a:r>
            <a:r>
              <a:rPr lang="ru-RU" sz="2200" dirty="0">
                <a:solidFill>
                  <a:schemeClr val="bg2">
                    <a:lumMod val="10000"/>
                  </a:schemeClr>
                </a:solidFill>
              </a:rPr>
              <a:t> </a:t>
            </a:r>
            <a:r>
              <a:rPr lang="ru-RU" sz="2200" dirty="0" err="1">
                <a:solidFill>
                  <a:schemeClr val="bg2">
                    <a:lumMod val="10000"/>
                  </a:schemeClr>
                </a:solidFill>
              </a:rPr>
              <a:t>съвет</a:t>
            </a:r>
            <a:r>
              <a:rPr lang="ru-RU" sz="2200" dirty="0">
                <a:solidFill>
                  <a:schemeClr val="bg2">
                    <a:lumMod val="10000"/>
                  </a:schemeClr>
                </a:solidFill>
              </a:rPr>
              <a:t> </a:t>
            </a:r>
            <a:r>
              <a:rPr lang="ru-RU" sz="2200" dirty="0" err="1">
                <a:solidFill>
                  <a:schemeClr val="bg2">
                    <a:lumMod val="10000"/>
                  </a:schemeClr>
                </a:solidFill>
              </a:rPr>
              <a:t>численост</a:t>
            </a:r>
            <a:r>
              <a:rPr lang="ru-RU" sz="2200" dirty="0">
                <a:solidFill>
                  <a:schemeClr val="bg2">
                    <a:lumMod val="10000"/>
                  </a:schemeClr>
                </a:solidFill>
              </a:rPr>
              <a:t> и структура;</a:t>
            </a:r>
            <a:endParaRPr lang="bg-BG" sz="2200" dirty="0">
              <a:solidFill>
                <a:schemeClr val="bg2">
                  <a:lumMod val="10000"/>
                </a:schemeClr>
              </a:solidFill>
            </a:endParaRPr>
          </a:p>
          <a:p>
            <a:pPr indent="449580" algn="just">
              <a:lnSpc>
                <a:spcPct val="115000"/>
              </a:lnSpc>
              <a:spcBef>
                <a:spcPts val="500"/>
              </a:spcBef>
              <a:spcAft>
                <a:spcPts val="600"/>
              </a:spcAft>
            </a:pPr>
            <a:endParaRPr lang="bg-BG" sz="22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15000"/>
              </a:lnSpc>
              <a:spcBef>
                <a:spcPts val="500"/>
              </a:spcBef>
              <a:spcAft>
                <a:spcPts val="600"/>
              </a:spcAft>
            </a:pPr>
            <a:endParaRPr lang="bg-BG" sz="2200"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15000"/>
              </a:lnSpc>
              <a:spcBef>
                <a:spcPts val="500"/>
              </a:spcBef>
              <a:spcAft>
                <a:spcPts val="600"/>
              </a:spcAft>
            </a:pPr>
            <a:endParaRPr lang="bg-BG" sz="2200" dirty="0">
              <a:solidFill>
                <a:schemeClr val="bg2">
                  <a:lumMod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15000"/>
              </a:lnSpc>
              <a:spcBef>
                <a:spcPts val="500"/>
              </a:spcBef>
              <a:spcAft>
                <a:spcPts val="600"/>
              </a:spcAft>
            </a:pPr>
            <a:endParaRPr lang="bg-BG" sz="2200"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115000"/>
              </a:lnSpc>
              <a:spcBef>
                <a:spcPts val="500"/>
              </a:spcBef>
              <a:spcAft>
                <a:spcPts val="600"/>
              </a:spcAft>
            </a:pPr>
            <a:endParaRPr lang="bg-BG" sz="2200" dirty="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4000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ru-RU" dirty="0" smtClean="0">
                <a:solidFill>
                  <a:schemeClr val="bg2">
                    <a:lumMod val="10000"/>
                  </a:schemeClr>
                </a:solidFill>
              </a:rPr>
              <a:t>	5</a:t>
            </a:r>
            <a:r>
              <a:rPr lang="ru-RU" dirty="0">
                <a:solidFill>
                  <a:schemeClr val="bg2">
                    <a:lumMod val="10000"/>
                  </a:schemeClr>
                </a:solidFill>
              </a:rPr>
              <a:t>. Приема мерки за </a:t>
            </a:r>
            <a:r>
              <a:rPr lang="ru-RU" dirty="0" err="1">
                <a:solidFill>
                  <a:schemeClr val="bg2">
                    <a:lumMod val="10000"/>
                  </a:schemeClr>
                </a:solidFill>
              </a:rPr>
              <a:t>подобряване</a:t>
            </a:r>
            <a:r>
              <a:rPr lang="ru-RU" dirty="0">
                <a:solidFill>
                  <a:schemeClr val="bg2">
                    <a:lumMod val="10000"/>
                  </a:schemeClr>
                </a:solidFill>
              </a:rPr>
              <a:t> и </a:t>
            </a:r>
            <a:r>
              <a:rPr lang="ru-RU" dirty="0" err="1">
                <a:solidFill>
                  <a:schemeClr val="bg2">
                    <a:lumMod val="10000"/>
                  </a:schemeClr>
                </a:solidFill>
              </a:rPr>
              <a:t>възстановяване</a:t>
            </a:r>
            <a:r>
              <a:rPr lang="ru-RU" dirty="0">
                <a:solidFill>
                  <a:schemeClr val="bg2">
                    <a:lumMod val="10000"/>
                  </a:schemeClr>
                </a:solidFill>
              </a:rPr>
              <a:t> на </a:t>
            </a:r>
            <a:r>
              <a:rPr lang="ru-RU" dirty="0" err="1">
                <a:solidFill>
                  <a:schemeClr val="bg2">
                    <a:lumMod val="10000"/>
                  </a:schemeClr>
                </a:solidFill>
              </a:rPr>
              <a:t>околната</a:t>
            </a:r>
            <a:r>
              <a:rPr lang="ru-RU" dirty="0">
                <a:solidFill>
                  <a:schemeClr val="bg2">
                    <a:lumMod val="10000"/>
                  </a:schemeClr>
                </a:solidFill>
              </a:rPr>
              <a:t> среда и </a:t>
            </a:r>
            <a:r>
              <a:rPr lang="ru-RU" dirty="0" err="1">
                <a:solidFill>
                  <a:schemeClr val="bg2">
                    <a:lumMod val="10000"/>
                  </a:schemeClr>
                </a:solidFill>
              </a:rPr>
              <a:t>организира</a:t>
            </a:r>
            <a:r>
              <a:rPr lang="ru-RU" dirty="0">
                <a:solidFill>
                  <a:schemeClr val="bg2">
                    <a:lumMod val="10000"/>
                  </a:schemeClr>
                </a:solidFill>
              </a:rPr>
              <a:t> </a:t>
            </a:r>
            <a:r>
              <a:rPr lang="ru-RU" dirty="0" err="1">
                <a:solidFill>
                  <a:schemeClr val="bg2">
                    <a:lumMod val="10000"/>
                  </a:schemeClr>
                </a:solidFill>
              </a:rPr>
              <a:t>охраната</a:t>
            </a:r>
            <a:r>
              <a:rPr lang="ru-RU" dirty="0">
                <a:solidFill>
                  <a:schemeClr val="bg2">
                    <a:lumMod val="10000"/>
                  </a:schemeClr>
                </a:solidFill>
              </a:rPr>
              <a:t> на </a:t>
            </a:r>
            <a:r>
              <a:rPr lang="ru-RU" dirty="0" err="1">
                <a:solidFill>
                  <a:schemeClr val="bg2">
                    <a:lumMod val="10000"/>
                  </a:schemeClr>
                </a:solidFill>
              </a:rPr>
              <a:t>полските</a:t>
            </a:r>
            <a:r>
              <a:rPr lang="ru-RU" dirty="0">
                <a:solidFill>
                  <a:schemeClr val="bg2">
                    <a:lumMod val="10000"/>
                  </a:schemeClr>
                </a:solidFill>
              </a:rPr>
              <a:t> </a:t>
            </a:r>
            <a:r>
              <a:rPr lang="ru-RU" dirty="0" err="1">
                <a:solidFill>
                  <a:schemeClr val="bg2">
                    <a:lumMod val="10000"/>
                  </a:schemeClr>
                </a:solidFill>
              </a:rPr>
              <a:t>имоти</a:t>
            </a:r>
            <a:r>
              <a:rPr lang="ru-RU" dirty="0">
                <a:solidFill>
                  <a:schemeClr val="bg2">
                    <a:lumMod val="10000"/>
                  </a:schemeClr>
                </a:solidFill>
              </a:rPr>
              <a:t>;</a:t>
            </a:r>
            <a:endParaRPr lang="bg-BG" dirty="0">
              <a:solidFill>
                <a:schemeClr val="bg2">
                  <a:lumMod val="10000"/>
                </a:schemeClr>
              </a:solidFill>
            </a:endParaRPr>
          </a:p>
          <a:p>
            <a:pPr marL="45720" indent="0" algn="just">
              <a:buNone/>
            </a:pPr>
            <a:r>
              <a:rPr lang="bg-BG" dirty="0" smtClean="0">
                <a:solidFill>
                  <a:schemeClr val="bg2">
                    <a:lumMod val="10000"/>
                  </a:schemeClr>
                </a:solidFill>
              </a:rPr>
              <a:t>	</a:t>
            </a:r>
            <a:r>
              <a:rPr lang="en-US" dirty="0" smtClean="0">
                <a:solidFill>
                  <a:schemeClr val="bg2">
                    <a:lumMod val="10000"/>
                  </a:schemeClr>
                </a:solidFill>
              </a:rPr>
              <a:t>6</a:t>
            </a:r>
            <a:r>
              <a:rPr lang="en-US" dirty="0">
                <a:solidFill>
                  <a:schemeClr val="bg2">
                    <a:lumMod val="10000"/>
                  </a:schemeClr>
                </a:solidFill>
              </a:rPr>
              <a:t>. </a:t>
            </a:r>
            <a:r>
              <a:rPr lang="ru-RU" dirty="0">
                <a:solidFill>
                  <a:schemeClr val="bg2">
                    <a:lumMod val="10000"/>
                  </a:schemeClr>
                </a:solidFill>
              </a:rPr>
              <a:t>Води </a:t>
            </a:r>
            <a:r>
              <a:rPr lang="ru-RU" dirty="0" err="1">
                <a:solidFill>
                  <a:schemeClr val="bg2">
                    <a:lumMod val="10000"/>
                  </a:schemeClr>
                </a:solidFill>
              </a:rPr>
              <a:t>регистрите</a:t>
            </a:r>
            <a:r>
              <a:rPr lang="ru-RU" dirty="0">
                <a:solidFill>
                  <a:schemeClr val="bg2">
                    <a:lumMod val="10000"/>
                  </a:schemeClr>
                </a:solidFill>
              </a:rPr>
              <a:t> на </a:t>
            </a:r>
            <a:r>
              <a:rPr lang="ru-RU" dirty="0" err="1">
                <a:solidFill>
                  <a:schemeClr val="bg2">
                    <a:lumMod val="10000"/>
                  </a:schemeClr>
                </a:solidFill>
              </a:rPr>
              <a:t>населението</a:t>
            </a:r>
            <a:r>
              <a:rPr lang="ru-RU" dirty="0">
                <a:solidFill>
                  <a:schemeClr val="bg2">
                    <a:lumMod val="10000"/>
                  </a:schemeClr>
                </a:solidFill>
              </a:rPr>
              <a:t> и за </a:t>
            </a:r>
            <a:r>
              <a:rPr lang="ru-RU" dirty="0" err="1">
                <a:solidFill>
                  <a:schemeClr val="bg2">
                    <a:lumMod val="10000"/>
                  </a:schemeClr>
                </a:solidFill>
              </a:rPr>
              <a:t>гражданското</a:t>
            </a:r>
            <a:r>
              <a:rPr lang="ru-RU" dirty="0">
                <a:solidFill>
                  <a:schemeClr val="bg2">
                    <a:lumMod val="10000"/>
                  </a:schemeClr>
                </a:solidFill>
              </a:rPr>
              <a:t> </a:t>
            </a:r>
            <a:r>
              <a:rPr lang="ru-RU" dirty="0" err="1">
                <a:solidFill>
                  <a:schemeClr val="bg2">
                    <a:lumMod val="10000"/>
                  </a:schemeClr>
                </a:solidFill>
              </a:rPr>
              <a:t>състояние</a:t>
            </a:r>
            <a:r>
              <a:rPr lang="ru-RU" dirty="0">
                <a:solidFill>
                  <a:schemeClr val="bg2">
                    <a:lumMod val="10000"/>
                  </a:schemeClr>
                </a:solidFill>
              </a:rPr>
              <a:t> и </a:t>
            </a:r>
            <a:r>
              <a:rPr lang="ru-RU" dirty="0" err="1">
                <a:solidFill>
                  <a:schemeClr val="bg2">
                    <a:lumMod val="10000"/>
                  </a:schemeClr>
                </a:solidFill>
              </a:rPr>
              <a:t>изпраща</a:t>
            </a:r>
            <a:r>
              <a:rPr lang="ru-RU" dirty="0">
                <a:solidFill>
                  <a:schemeClr val="bg2">
                    <a:lumMod val="10000"/>
                  </a:schemeClr>
                </a:solidFill>
              </a:rPr>
              <a:t> </a:t>
            </a:r>
            <a:r>
              <a:rPr lang="ru-RU" dirty="0" err="1">
                <a:solidFill>
                  <a:schemeClr val="bg2">
                    <a:lumMod val="10000"/>
                  </a:schemeClr>
                </a:solidFill>
              </a:rPr>
              <a:t>актуализационни</a:t>
            </a:r>
            <a:r>
              <a:rPr lang="ru-RU" dirty="0">
                <a:solidFill>
                  <a:schemeClr val="bg2">
                    <a:lumMod val="10000"/>
                  </a:schemeClr>
                </a:solidFill>
              </a:rPr>
              <a:t> </a:t>
            </a:r>
            <a:r>
              <a:rPr lang="ru-RU" dirty="0" err="1">
                <a:solidFill>
                  <a:schemeClr val="bg2">
                    <a:lumMod val="10000"/>
                  </a:schemeClr>
                </a:solidFill>
              </a:rPr>
              <a:t>съобщения</a:t>
            </a:r>
            <a:r>
              <a:rPr lang="ru-RU" dirty="0">
                <a:solidFill>
                  <a:schemeClr val="bg2">
                    <a:lumMod val="10000"/>
                  </a:schemeClr>
                </a:solidFill>
              </a:rPr>
              <a:t> до ЕСГРАОН;</a:t>
            </a:r>
            <a:endParaRPr lang="bg-BG" dirty="0">
              <a:solidFill>
                <a:schemeClr val="bg2">
                  <a:lumMod val="10000"/>
                </a:schemeClr>
              </a:solidFill>
            </a:endParaRPr>
          </a:p>
          <a:p>
            <a:pPr marL="45720" indent="0" algn="just">
              <a:buNone/>
            </a:pPr>
            <a:r>
              <a:rPr lang="ru-RU" dirty="0" smtClean="0">
                <a:solidFill>
                  <a:schemeClr val="bg2">
                    <a:lumMod val="10000"/>
                  </a:schemeClr>
                </a:solidFill>
              </a:rPr>
              <a:t>	7.Осигурява </a:t>
            </a:r>
            <a:r>
              <a:rPr lang="ru-RU" dirty="0" err="1">
                <a:solidFill>
                  <a:schemeClr val="bg2">
                    <a:lumMod val="10000"/>
                  </a:schemeClr>
                </a:solidFill>
              </a:rPr>
              <a:t>извършването</a:t>
            </a:r>
            <a:r>
              <a:rPr lang="ru-RU" dirty="0">
                <a:solidFill>
                  <a:schemeClr val="bg2">
                    <a:lumMod val="10000"/>
                  </a:schemeClr>
                </a:solidFill>
              </a:rPr>
              <a:t> на </a:t>
            </a:r>
            <a:r>
              <a:rPr lang="ru-RU" dirty="0" err="1">
                <a:solidFill>
                  <a:schemeClr val="bg2">
                    <a:lumMod val="10000"/>
                  </a:schemeClr>
                </a:solidFill>
              </a:rPr>
              <a:t>административни</a:t>
            </a:r>
            <a:r>
              <a:rPr lang="ru-RU" dirty="0">
                <a:solidFill>
                  <a:schemeClr val="bg2">
                    <a:lumMod val="10000"/>
                  </a:schemeClr>
                </a:solidFill>
              </a:rPr>
              <a:t> услуги на физически и юридически лица;</a:t>
            </a:r>
            <a:endParaRPr lang="bg-BG" dirty="0">
              <a:solidFill>
                <a:schemeClr val="bg2">
                  <a:lumMod val="10000"/>
                </a:schemeClr>
              </a:solidFill>
            </a:endParaRPr>
          </a:p>
          <a:p>
            <a:pPr marL="45720" indent="0" algn="just">
              <a:buNone/>
            </a:pPr>
            <a:r>
              <a:rPr lang="ru-RU" dirty="0" smtClean="0">
                <a:solidFill>
                  <a:schemeClr val="bg2">
                    <a:lumMod val="10000"/>
                  </a:schemeClr>
                </a:solidFill>
              </a:rPr>
              <a:t>	8.Организира </a:t>
            </a:r>
            <a:r>
              <a:rPr lang="ru-RU" dirty="0">
                <a:solidFill>
                  <a:schemeClr val="bg2">
                    <a:lumMod val="10000"/>
                  </a:schemeClr>
                </a:solidFill>
              </a:rPr>
              <a:t>и </a:t>
            </a:r>
            <a:r>
              <a:rPr lang="ru-RU" dirty="0" err="1">
                <a:solidFill>
                  <a:schemeClr val="bg2">
                    <a:lumMod val="10000"/>
                  </a:schemeClr>
                </a:solidFill>
              </a:rPr>
              <a:t>ръководи</a:t>
            </a:r>
            <a:r>
              <a:rPr lang="ru-RU" dirty="0">
                <a:solidFill>
                  <a:schemeClr val="bg2">
                    <a:lumMod val="10000"/>
                  </a:schemeClr>
                </a:solidFill>
              </a:rPr>
              <a:t> </a:t>
            </a:r>
            <a:r>
              <a:rPr lang="ru-RU" dirty="0" err="1">
                <a:solidFill>
                  <a:schemeClr val="bg2">
                    <a:lumMod val="10000"/>
                  </a:schemeClr>
                </a:solidFill>
              </a:rPr>
              <a:t>защитата</a:t>
            </a:r>
            <a:r>
              <a:rPr lang="ru-RU" dirty="0">
                <a:solidFill>
                  <a:schemeClr val="bg2">
                    <a:lumMod val="10000"/>
                  </a:schemeClr>
                </a:solidFill>
              </a:rPr>
              <a:t> на </a:t>
            </a:r>
            <a:r>
              <a:rPr lang="ru-RU" dirty="0" err="1">
                <a:solidFill>
                  <a:schemeClr val="bg2">
                    <a:lumMod val="10000"/>
                  </a:schemeClr>
                </a:solidFill>
              </a:rPr>
              <a:t>населението</a:t>
            </a:r>
            <a:r>
              <a:rPr lang="ru-RU" dirty="0">
                <a:solidFill>
                  <a:schemeClr val="bg2">
                    <a:lumMod val="10000"/>
                  </a:schemeClr>
                </a:solidFill>
              </a:rPr>
              <a:t> при бедствия и аварии;</a:t>
            </a:r>
            <a:endParaRPr lang="bg-BG" dirty="0">
              <a:solidFill>
                <a:schemeClr val="bg2">
                  <a:lumMod val="10000"/>
                </a:schemeClr>
              </a:solidFill>
            </a:endParaRPr>
          </a:p>
          <a:p>
            <a:pPr marL="45720" indent="0" algn="just">
              <a:buNone/>
            </a:pPr>
            <a:r>
              <a:rPr lang="ru-RU" dirty="0" smtClean="0">
                <a:solidFill>
                  <a:schemeClr val="bg2">
                    <a:lumMod val="10000"/>
                  </a:schemeClr>
                </a:solidFill>
              </a:rPr>
              <a:t>	</a:t>
            </a: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968769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ru-RU" dirty="0" smtClean="0">
                <a:solidFill>
                  <a:schemeClr val="bg2">
                    <a:lumMod val="10000"/>
                  </a:schemeClr>
                </a:solidFill>
              </a:rPr>
              <a:t>	9.Представлява </a:t>
            </a:r>
            <a:r>
              <a:rPr lang="ru-RU" dirty="0" err="1">
                <a:solidFill>
                  <a:schemeClr val="bg2">
                    <a:lumMod val="10000"/>
                  </a:schemeClr>
                </a:solidFill>
              </a:rPr>
              <a:t>населеното</a:t>
            </a:r>
            <a:r>
              <a:rPr lang="ru-RU" dirty="0">
                <a:solidFill>
                  <a:schemeClr val="bg2">
                    <a:lumMod val="10000"/>
                  </a:schemeClr>
                </a:solidFill>
              </a:rPr>
              <a:t>/</a:t>
            </a:r>
            <a:r>
              <a:rPr lang="ru-RU" dirty="0" err="1">
                <a:solidFill>
                  <a:schemeClr val="bg2">
                    <a:lumMod val="10000"/>
                  </a:schemeClr>
                </a:solidFill>
              </a:rPr>
              <a:t>населените</a:t>
            </a:r>
            <a:r>
              <a:rPr lang="ru-RU" dirty="0">
                <a:solidFill>
                  <a:schemeClr val="bg2">
                    <a:lumMod val="10000"/>
                  </a:schemeClr>
                </a:solidFill>
              </a:rPr>
              <a:t> </a:t>
            </a:r>
            <a:r>
              <a:rPr lang="ru-RU" dirty="0" err="1">
                <a:solidFill>
                  <a:schemeClr val="bg2">
                    <a:lumMod val="10000"/>
                  </a:schemeClr>
                </a:solidFill>
              </a:rPr>
              <a:t>място</a:t>
            </a:r>
            <a:r>
              <a:rPr lang="ru-RU" dirty="0">
                <a:solidFill>
                  <a:schemeClr val="bg2">
                    <a:lumMod val="10000"/>
                  </a:schemeClr>
                </a:solidFill>
              </a:rPr>
              <a:t>/места, на </a:t>
            </a:r>
            <a:r>
              <a:rPr lang="ru-RU" dirty="0" err="1">
                <a:solidFill>
                  <a:schemeClr val="bg2">
                    <a:lumMod val="10000"/>
                  </a:schemeClr>
                </a:solidFill>
              </a:rPr>
              <a:t>което</a:t>
            </a:r>
            <a:r>
              <a:rPr lang="ru-RU" dirty="0">
                <a:solidFill>
                  <a:schemeClr val="bg2">
                    <a:lumMod val="10000"/>
                  </a:schemeClr>
                </a:solidFill>
              </a:rPr>
              <a:t>/</a:t>
            </a:r>
            <a:r>
              <a:rPr lang="ru-RU" dirty="0" err="1">
                <a:solidFill>
                  <a:schemeClr val="bg2">
                    <a:lumMod val="10000"/>
                  </a:schemeClr>
                </a:solidFill>
              </a:rPr>
              <a:t>които</a:t>
            </a:r>
            <a:r>
              <a:rPr lang="ru-RU" dirty="0">
                <a:solidFill>
                  <a:schemeClr val="bg2">
                    <a:lumMod val="10000"/>
                  </a:schemeClr>
                </a:solidFill>
              </a:rPr>
              <a:t> е </a:t>
            </a:r>
            <a:r>
              <a:rPr lang="ru-RU" dirty="0" err="1">
                <a:solidFill>
                  <a:schemeClr val="bg2">
                    <a:lumMod val="10000"/>
                  </a:schemeClr>
                </a:solidFill>
              </a:rPr>
              <a:t>кметски</a:t>
            </a:r>
            <a:r>
              <a:rPr lang="ru-RU" dirty="0">
                <a:solidFill>
                  <a:schemeClr val="bg2">
                    <a:lumMod val="10000"/>
                  </a:schemeClr>
                </a:solidFill>
              </a:rPr>
              <a:t> наместник, пред </a:t>
            </a:r>
            <a:r>
              <a:rPr lang="ru-RU" dirty="0" err="1">
                <a:solidFill>
                  <a:schemeClr val="bg2">
                    <a:lumMod val="10000"/>
                  </a:schemeClr>
                </a:solidFill>
              </a:rPr>
              <a:t>обществени</a:t>
            </a:r>
            <a:r>
              <a:rPr lang="ru-RU" dirty="0">
                <a:solidFill>
                  <a:schemeClr val="bg2">
                    <a:lumMod val="10000"/>
                  </a:schemeClr>
                </a:solidFill>
              </a:rPr>
              <a:t> и политически организации и пред </a:t>
            </a:r>
            <a:r>
              <a:rPr lang="ru-RU" dirty="0" err="1">
                <a:solidFill>
                  <a:schemeClr val="bg2">
                    <a:lumMod val="10000"/>
                  </a:schemeClr>
                </a:solidFill>
              </a:rPr>
              <a:t>други</a:t>
            </a:r>
            <a:r>
              <a:rPr lang="ru-RU" dirty="0">
                <a:solidFill>
                  <a:schemeClr val="bg2">
                    <a:lumMod val="10000"/>
                  </a:schemeClr>
                </a:solidFill>
              </a:rPr>
              <a:t> институции;</a:t>
            </a:r>
            <a:endParaRPr lang="bg-BG" dirty="0">
              <a:solidFill>
                <a:schemeClr val="bg2">
                  <a:lumMod val="10000"/>
                </a:schemeClr>
              </a:solidFill>
            </a:endParaRPr>
          </a:p>
          <a:p>
            <a:pPr marL="45720" indent="0" algn="just">
              <a:buNone/>
            </a:pPr>
            <a:r>
              <a:rPr lang="ru-RU" dirty="0" smtClean="0">
                <a:solidFill>
                  <a:schemeClr val="bg2">
                    <a:lumMod val="10000"/>
                  </a:schemeClr>
                </a:solidFill>
              </a:rPr>
              <a:t>	10</a:t>
            </a:r>
            <a:r>
              <a:rPr lang="ru-RU" dirty="0">
                <a:solidFill>
                  <a:schemeClr val="bg2">
                    <a:lumMod val="10000"/>
                  </a:schemeClr>
                </a:solidFill>
              </a:rPr>
              <a:t>. </a:t>
            </a:r>
            <a:r>
              <a:rPr lang="ru-RU" dirty="0" err="1">
                <a:solidFill>
                  <a:schemeClr val="bg2">
                    <a:lumMod val="10000"/>
                  </a:schemeClr>
                </a:solidFill>
              </a:rPr>
              <a:t>Организира</a:t>
            </a:r>
            <a:r>
              <a:rPr lang="ru-RU" dirty="0">
                <a:solidFill>
                  <a:schemeClr val="bg2">
                    <a:lumMod val="10000"/>
                  </a:schemeClr>
                </a:solidFill>
              </a:rPr>
              <a:t> </a:t>
            </a:r>
            <a:r>
              <a:rPr lang="ru-RU" dirty="0" err="1">
                <a:solidFill>
                  <a:schemeClr val="bg2">
                    <a:lumMod val="10000"/>
                  </a:schemeClr>
                </a:solidFill>
              </a:rPr>
              <a:t>изпълнението</a:t>
            </a:r>
            <a:r>
              <a:rPr lang="ru-RU" dirty="0">
                <a:solidFill>
                  <a:schemeClr val="bg2">
                    <a:lumMod val="10000"/>
                  </a:schemeClr>
                </a:solidFill>
              </a:rPr>
              <a:t> на </a:t>
            </a:r>
            <a:r>
              <a:rPr lang="ru-RU" dirty="0" err="1">
                <a:solidFill>
                  <a:schemeClr val="bg2">
                    <a:lumMod val="10000"/>
                  </a:schemeClr>
                </a:solidFill>
              </a:rPr>
              <a:t>актовете</a:t>
            </a:r>
            <a:r>
              <a:rPr lang="ru-RU" dirty="0">
                <a:solidFill>
                  <a:schemeClr val="bg2">
                    <a:lumMod val="10000"/>
                  </a:schemeClr>
                </a:solidFill>
              </a:rPr>
              <a:t> на </a:t>
            </a:r>
            <a:r>
              <a:rPr lang="ru-RU" dirty="0" err="1">
                <a:solidFill>
                  <a:schemeClr val="bg2">
                    <a:lumMod val="10000"/>
                  </a:schemeClr>
                </a:solidFill>
              </a:rPr>
              <a:t>общинския</a:t>
            </a:r>
            <a:r>
              <a:rPr lang="ru-RU" dirty="0">
                <a:solidFill>
                  <a:schemeClr val="bg2">
                    <a:lumMod val="10000"/>
                  </a:schemeClr>
                </a:solidFill>
              </a:rPr>
              <a:t> </a:t>
            </a:r>
            <a:r>
              <a:rPr lang="ru-RU" dirty="0" err="1">
                <a:solidFill>
                  <a:schemeClr val="bg2">
                    <a:lumMod val="10000"/>
                  </a:schemeClr>
                </a:solidFill>
              </a:rPr>
              <a:t>съвет</a:t>
            </a:r>
            <a:r>
              <a:rPr lang="ru-RU" dirty="0">
                <a:solidFill>
                  <a:schemeClr val="bg2">
                    <a:lumMod val="10000"/>
                  </a:schemeClr>
                </a:solidFill>
              </a:rPr>
              <a:t> и на </a:t>
            </a:r>
            <a:r>
              <a:rPr lang="ru-RU" dirty="0" err="1">
                <a:solidFill>
                  <a:schemeClr val="bg2">
                    <a:lumMod val="10000"/>
                  </a:schemeClr>
                </a:solidFill>
              </a:rPr>
              <a:t>кмета</a:t>
            </a:r>
            <a:r>
              <a:rPr lang="ru-RU" dirty="0">
                <a:solidFill>
                  <a:schemeClr val="bg2">
                    <a:lumMod val="10000"/>
                  </a:schemeClr>
                </a:solidFill>
              </a:rPr>
              <a:t> на </a:t>
            </a:r>
            <a:r>
              <a:rPr lang="ru-RU" dirty="0" err="1">
                <a:solidFill>
                  <a:schemeClr val="bg2">
                    <a:lumMod val="10000"/>
                  </a:schemeClr>
                </a:solidFill>
              </a:rPr>
              <a:t>общината</a:t>
            </a:r>
            <a:r>
              <a:rPr lang="ru-RU" dirty="0">
                <a:solidFill>
                  <a:schemeClr val="bg2">
                    <a:lumMod val="10000"/>
                  </a:schemeClr>
                </a:solidFill>
              </a:rPr>
              <a:t>, </a:t>
            </a:r>
            <a:r>
              <a:rPr lang="ru-RU" dirty="0" err="1">
                <a:solidFill>
                  <a:schemeClr val="bg2">
                    <a:lumMod val="10000"/>
                  </a:schemeClr>
                </a:solidFill>
              </a:rPr>
              <a:t>отнасящи</a:t>
            </a:r>
            <a:r>
              <a:rPr lang="ru-RU" dirty="0">
                <a:solidFill>
                  <a:schemeClr val="bg2">
                    <a:lumMod val="10000"/>
                  </a:schemeClr>
                </a:solidFill>
              </a:rPr>
              <a:t> се до </a:t>
            </a:r>
            <a:r>
              <a:rPr lang="ru-RU" dirty="0" err="1">
                <a:solidFill>
                  <a:schemeClr val="bg2">
                    <a:lumMod val="10000"/>
                  </a:schemeClr>
                </a:solidFill>
              </a:rPr>
              <a:t>територията</a:t>
            </a:r>
            <a:r>
              <a:rPr lang="ru-RU" dirty="0">
                <a:solidFill>
                  <a:schemeClr val="bg2">
                    <a:lumMod val="10000"/>
                  </a:schemeClr>
                </a:solidFill>
              </a:rPr>
              <a:t> и </a:t>
            </a:r>
            <a:r>
              <a:rPr lang="ru-RU" dirty="0" err="1">
                <a:solidFill>
                  <a:schemeClr val="bg2">
                    <a:lumMod val="10000"/>
                  </a:schemeClr>
                </a:solidFill>
              </a:rPr>
              <a:t>гражданите</a:t>
            </a:r>
            <a:r>
              <a:rPr lang="ru-RU" dirty="0">
                <a:solidFill>
                  <a:schemeClr val="bg2">
                    <a:lumMod val="10000"/>
                  </a:schemeClr>
                </a:solidFill>
              </a:rPr>
              <a:t> на </a:t>
            </a:r>
            <a:r>
              <a:rPr lang="ru-RU" dirty="0" err="1">
                <a:solidFill>
                  <a:schemeClr val="bg2">
                    <a:lumMod val="10000"/>
                  </a:schemeClr>
                </a:solidFill>
              </a:rPr>
              <a:t>населените</a:t>
            </a:r>
            <a:r>
              <a:rPr lang="ru-RU" dirty="0">
                <a:solidFill>
                  <a:schemeClr val="bg2">
                    <a:lumMod val="10000"/>
                  </a:schemeClr>
                </a:solidFill>
              </a:rPr>
              <a:t> места, за </a:t>
            </a:r>
            <a:r>
              <a:rPr lang="ru-RU" dirty="0" err="1">
                <a:solidFill>
                  <a:schemeClr val="bg2">
                    <a:lumMod val="10000"/>
                  </a:schemeClr>
                </a:solidFill>
              </a:rPr>
              <a:t>които</a:t>
            </a:r>
            <a:r>
              <a:rPr lang="ru-RU" dirty="0">
                <a:solidFill>
                  <a:schemeClr val="bg2">
                    <a:lumMod val="10000"/>
                  </a:schemeClr>
                </a:solidFill>
              </a:rPr>
              <a:t> е </a:t>
            </a:r>
            <a:r>
              <a:rPr lang="ru-RU" dirty="0" err="1">
                <a:solidFill>
                  <a:schemeClr val="bg2">
                    <a:lumMod val="10000"/>
                  </a:schemeClr>
                </a:solidFill>
              </a:rPr>
              <a:t>кметски</a:t>
            </a:r>
            <a:r>
              <a:rPr lang="ru-RU" dirty="0">
                <a:solidFill>
                  <a:schemeClr val="bg2">
                    <a:lumMod val="10000"/>
                  </a:schemeClr>
                </a:solidFill>
              </a:rPr>
              <a:t> наместник;</a:t>
            </a:r>
            <a:endParaRPr lang="bg-BG" dirty="0">
              <a:solidFill>
                <a:schemeClr val="bg2">
                  <a:lumMod val="10000"/>
                </a:schemeClr>
              </a:solidFill>
            </a:endParaRPr>
          </a:p>
          <a:p>
            <a:pPr marL="45720" indent="0" algn="just">
              <a:buNone/>
            </a:pPr>
            <a:r>
              <a:rPr lang="bg-BG" dirty="0" smtClean="0">
                <a:solidFill>
                  <a:schemeClr val="bg2">
                    <a:lumMod val="10000"/>
                  </a:schemeClr>
                </a:solidFill>
              </a:rPr>
              <a:t>	11</a:t>
            </a:r>
            <a:r>
              <a:rPr lang="bg-BG" dirty="0">
                <a:solidFill>
                  <a:schemeClr val="bg2">
                    <a:lumMod val="10000"/>
                  </a:schemeClr>
                </a:solidFill>
              </a:rPr>
              <a:t>. </a:t>
            </a:r>
            <a:r>
              <a:rPr lang="en-AU" dirty="0" err="1">
                <a:solidFill>
                  <a:schemeClr val="bg2">
                    <a:lumMod val="10000"/>
                  </a:schemeClr>
                </a:solidFill>
              </a:rPr>
              <a:t>Организира</a:t>
            </a:r>
            <a:r>
              <a:rPr lang="en-AU" dirty="0">
                <a:solidFill>
                  <a:schemeClr val="bg2">
                    <a:lumMod val="10000"/>
                  </a:schemeClr>
                </a:solidFill>
              </a:rPr>
              <a:t> </a:t>
            </a:r>
            <a:r>
              <a:rPr lang="en-AU" dirty="0" err="1">
                <a:solidFill>
                  <a:schemeClr val="bg2">
                    <a:lumMod val="10000"/>
                  </a:schemeClr>
                </a:solidFill>
              </a:rPr>
              <a:t>деловодството</a:t>
            </a:r>
            <a:r>
              <a:rPr lang="en-AU" dirty="0">
                <a:solidFill>
                  <a:schemeClr val="bg2">
                    <a:lumMod val="10000"/>
                  </a:schemeClr>
                </a:solidFill>
              </a:rPr>
              <a:t>, </a:t>
            </a:r>
            <a:r>
              <a:rPr lang="en-AU" dirty="0" err="1">
                <a:solidFill>
                  <a:schemeClr val="bg2">
                    <a:lumMod val="10000"/>
                  </a:schemeClr>
                </a:solidFill>
              </a:rPr>
              <a:t>документооборота</a:t>
            </a:r>
            <a:r>
              <a:rPr lang="en-AU" dirty="0">
                <a:solidFill>
                  <a:schemeClr val="bg2">
                    <a:lumMod val="10000"/>
                  </a:schemeClr>
                </a:solidFill>
              </a:rPr>
              <a:t> и </a:t>
            </a:r>
            <a:r>
              <a:rPr lang="en-AU" dirty="0" err="1">
                <a:solidFill>
                  <a:schemeClr val="bg2">
                    <a:lumMod val="10000"/>
                  </a:schemeClr>
                </a:solidFill>
              </a:rPr>
              <a:t>архива</a:t>
            </a:r>
            <a:r>
              <a:rPr lang="bg-BG" dirty="0">
                <a:solidFill>
                  <a:schemeClr val="bg2">
                    <a:lumMod val="10000"/>
                  </a:schemeClr>
                </a:solidFill>
              </a:rPr>
              <a:t>, както и о</a:t>
            </a:r>
            <a:r>
              <a:rPr lang="en-AU" dirty="0" err="1">
                <a:solidFill>
                  <a:schemeClr val="bg2">
                    <a:lumMod val="10000"/>
                  </a:schemeClr>
                </a:solidFill>
              </a:rPr>
              <a:t>тговаря</a:t>
            </a:r>
            <a:r>
              <a:rPr lang="en-AU" dirty="0">
                <a:solidFill>
                  <a:schemeClr val="bg2">
                    <a:lumMod val="10000"/>
                  </a:schemeClr>
                </a:solidFill>
              </a:rPr>
              <a:t> </a:t>
            </a:r>
            <a:r>
              <a:rPr lang="en-AU" dirty="0" err="1">
                <a:solidFill>
                  <a:schemeClr val="bg2">
                    <a:lumMod val="10000"/>
                  </a:schemeClr>
                </a:solidFill>
              </a:rPr>
              <a:t>за</a:t>
            </a:r>
            <a:r>
              <a:rPr lang="en-AU" dirty="0">
                <a:solidFill>
                  <a:schemeClr val="bg2">
                    <a:lumMod val="10000"/>
                  </a:schemeClr>
                </a:solidFill>
              </a:rPr>
              <a:t> </a:t>
            </a:r>
            <a:r>
              <a:rPr lang="en-AU" dirty="0" err="1">
                <a:solidFill>
                  <a:schemeClr val="bg2">
                    <a:lumMod val="10000"/>
                  </a:schemeClr>
                </a:solidFill>
              </a:rPr>
              <a:t>работата</a:t>
            </a:r>
            <a:r>
              <a:rPr lang="en-AU" dirty="0">
                <a:solidFill>
                  <a:schemeClr val="bg2">
                    <a:lumMod val="10000"/>
                  </a:schemeClr>
                </a:solidFill>
              </a:rPr>
              <a:t> с </a:t>
            </a:r>
            <a:r>
              <a:rPr lang="en-AU" dirty="0" err="1">
                <a:solidFill>
                  <a:schemeClr val="bg2">
                    <a:lumMod val="10000"/>
                  </a:schemeClr>
                </a:solidFill>
              </a:rPr>
              <a:t>жалбите</a:t>
            </a:r>
            <a:r>
              <a:rPr lang="en-AU" dirty="0">
                <a:solidFill>
                  <a:schemeClr val="bg2">
                    <a:lumMod val="10000"/>
                  </a:schemeClr>
                </a:solidFill>
              </a:rPr>
              <a:t> и </a:t>
            </a:r>
            <a:r>
              <a:rPr lang="en-AU" dirty="0" err="1">
                <a:solidFill>
                  <a:schemeClr val="bg2">
                    <a:lumMod val="10000"/>
                  </a:schemeClr>
                </a:solidFill>
              </a:rPr>
              <a:t>предложенията</a:t>
            </a:r>
            <a:r>
              <a:rPr lang="en-AU" dirty="0">
                <a:solidFill>
                  <a:schemeClr val="bg2">
                    <a:lumMod val="10000"/>
                  </a:schemeClr>
                </a:solidFill>
              </a:rPr>
              <a:t> </a:t>
            </a:r>
            <a:r>
              <a:rPr lang="en-AU" dirty="0" err="1">
                <a:solidFill>
                  <a:schemeClr val="bg2">
                    <a:lumMod val="10000"/>
                  </a:schemeClr>
                </a:solidFill>
              </a:rPr>
              <a:t>на</a:t>
            </a:r>
            <a:r>
              <a:rPr lang="en-AU" dirty="0">
                <a:solidFill>
                  <a:schemeClr val="bg2">
                    <a:lumMod val="10000"/>
                  </a:schemeClr>
                </a:solidFill>
              </a:rPr>
              <a:t> </a:t>
            </a:r>
            <a:r>
              <a:rPr lang="en-AU" dirty="0" err="1">
                <a:solidFill>
                  <a:schemeClr val="bg2">
                    <a:lumMod val="10000"/>
                  </a:schemeClr>
                </a:solidFill>
              </a:rPr>
              <a:t>гражданите</a:t>
            </a:r>
            <a:r>
              <a:rPr lang="en-AU" dirty="0">
                <a:solidFill>
                  <a:schemeClr val="bg2">
                    <a:lumMod val="10000"/>
                  </a:schemeClr>
                </a:solidFill>
              </a:rPr>
              <a:t> </a:t>
            </a:r>
            <a:r>
              <a:rPr lang="bg-BG" dirty="0">
                <a:solidFill>
                  <a:schemeClr val="bg2">
                    <a:lumMod val="10000"/>
                  </a:schemeClr>
                </a:solidFill>
              </a:rPr>
              <a:t>от населените места, за които е кметски наместник</a:t>
            </a:r>
          </a:p>
          <a:p>
            <a:pPr marL="45720" indent="0" algn="just">
              <a:buNone/>
            </a:pPr>
            <a:r>
              <a:rPr lang="bg-BG" dirty="0" smtClean="0">
                <a:solidFill>
                  <a:schemeClr val="bg2">
                    <a:lumMod val="10000"/>
                  </a:schemeClr>
                </a:solidFill>
              </a:rPr>
              <a:t>	12</a:t>
            </a:r>
            <a:r>
              <a:rPr lang="bg-BG" dirty="0">
                <a:solidFill>
                  <a:schemeClr val="bg2">
                    <a:lumMod val="10000"/>
                  </a:schemeClr>
                </a:solidFill>
              </a:rPr>
              <a:t>. </a:t>
            </a:r>
            <a:r>
              <a:rPr lang="en-AU" dirty="0" err="1">
                <a:solidFill>
                  <a:schemeClr val="bg2">
                    <a:lumMod val="10000"/>
                  </a:schemeClr>
                </a:solidFill>
              </a:rPr>
              <a:t>Изпълнява</a:t>
            </a:r>
            <a:r>
              <a:rPr lang="en-AU" dirty="0">
                <a:solidFill>
                  <a:schemeClr val="bg2">
                    <a:lumMod val="10000"/>
                  </a:schemeClr>
                </a:solidFill>
              </a:rPr>
              <a:t> </a:t>
            </a:r>
            <a:r>
              <a:rPr lang="en-AU" dirty="0" err="1">
                <a:solidFill>
                  <a:schemeClr val="bg2">
                    <a:lumMod val="10000"/>
                  </a:schemeClr>
                </a:solidFill>
              </a:rPr>
              <a:t>функции</a:t>
            </a:r>
            <a:r>
              <a:rPr lang="en-AU" dirty="0">
                <a:solidFill>
                  <a:schemeClr val="bg2">
                    <a:lumMod val="10000"/>
                  </a:schemeClr>
                </a:solidFill>
              </a:rPr>
              <a:t>, </a:t>
            </a:r>
            <a:r>
              <a:rPr lang="en-AU" dirty="0" err="1">
                <a:solidFill>
                  <a:schemeClr val="bg2">
                    <a:lumMod val="10000"/>
                  </a:schemeClr>
                </a:solidFill>
              </a:rPr>
              <a:t>възложени</a:t>
            </a:r>
            <a:r>
              <a:rPr lang="en-AU" dirty="0">
                <a:solidFill>
                  <a:schemeClr val="bg2">
                    <a:lumMod val="10000"/>
                  </a:schemeClr>
                </a:solidFill>
              </a:rPr>
              <a:t> </a:t>
            </a:r>
            <a:r>
              <a:rPr lang="en-AU" dirty="0" err="1">
                <a:solidFill>
                  <a:schemeClr val="bg2">
                    <a:lumMod val="10000"/>
                  </a:schemeClr>
                </a:solidFill>
              </a:rPr>
              <a:t>му</a:t>
            </a:r>
            <a:r>
              <a:rPr lang="en-AU" dirty="0">
                <a:solidFill>
                  <a:schemeClr val="bg2">
                    <a:lumMod val="10000"/>
                  </a:schemeClr>
                </a:solidFill>
              </a:rPr>
              <a:t> </a:t>
            </a:r>
            <a:r>
              <a:rPr lang="en-AU" dirty="0" err="1">
                <a:solidFill>
                  <a:schemeClr val="bg2">
                    <a:lumMod val="10000"/>
                  </a:schemeClr>
                </a:solidFill>
              </a:rPr>
              <a:t>от</a:t>
            </a:r>
            <a:r>
              <a:rPr lang="en-AU" dirty="0">
                <a:solidFill>
                  <a:schemeClr val="bg2">
                    <a:lumMod val="10000"/>
                  </a:schemeClr>
                </a:solidFill>
              </a:rPr>
              <a:t> </a:t>
            </a:r>
            <a:r>
              <a:rPr lang="en-AU" dirty="0" err="1">
                <a:solidFill>
                  <a:schemeClr val="bg2">
                    <a:lumMod val="10000"/>
                  </a:schemeClr>
                </a:solidFill>
              </a:rPr>
              <a:t>кмета</a:t>
            </a:r>
            <a:r>
              <a:rPr lang="en-AU" dirty="0">
                <a:solidFill>
                  <a:schemeClr val="bg2">
                    <a:lumMod val="10000"/>
                  </a:schemeClr>
                </a:solidFill>
              </a:rPr>
              <a:t> </a:t>
            </a:r>
            <a:r>
              <a:rPr lang="en-AU" dirty="0" err="1">
                <a:solidFill>
                  <a:schemeClr val="bg2">
                    <a:lumMod val="10000"/>
                  </a:schemeClr>
                </a:solidFill>
              </a:rPr>
              <a:t>на</a:t>
            </a:r>
            <a:r>
              <a:rPr lang="en-AU" dirty="0">
                <a:solidFill>
                  <a:schemeClr val="bg2">
                    <a:lumMod val="10000"/>
                  </a:schemeClr>
                </a:solidFill>
              </a:rPr>
              <a:t> </a:t>
            </a:r>
            <a:r>
              <a:rPr lang="en-AU" dirty="0" err="1">
                <a:solidFill>
                  <a:schemeClr val="bg2">
                    <a:lumMod val="10000"/>
                  </a:schemeClr>
                </a:solidFill>
              </a:rPr>
              <a:t>общината</a:t>
            </a:r>
            <a:r>
              <a:rPr lang="en-AU" dirty="0">
                <a:solidFill>
                  <a:schemeClr val="bg2">
                    <a:lumMod val="10000"/>
                  </a:schemeClr>
                </a:solidFill>
              </a:rPr>
              <a:t>.</a:t>
            </a:r>
            <a:r>
              <a:rPr lang="en-AU" i="1" dirty="0">
                <a:solidFill>
                  <a:schemeClr val="bg2">
                    <a:lumMod val="10000"/>
                  </a:schemeClr>
                </a:solidFill>
              </a:rPr>
              <a:t>    </a:t>
            </a:r>
            <a:endParaRPr lang="bg-BG"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430077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r>
              <a:rPr lang="bg-BG" i="1" dirty="0">
                <a:solidFill>
                  <a:schemeClr val="bg2">
                    <a:lumMod val="10000"/>
                  </a:schemeClr>
                </a:solidFill>
              </a:rPr>
              <a:t>Следва да се има предвид факта, че в различните общини е възможно така изброените функции да са в по-малък или в по-голям обем. </a:t>
            </a:r>
            <a:endParaRPr lang="bg-BG" i="1" dirty="0" smtClean="0">
              <a:solidFill>
                <a:schemeClr val="bg2">
                  <a:lumMod val="10000"/>
                </a:schemeClr>
              </a:solidFill>
            </a:endParaRPr>
          </a:p>
          <a:p>
            <a:pPr marL="0" indent="0" algn="just">
              <a:buNone/>
            </a:pPr>
            <a:r>
              <a:rPr lang="bg-BG" dirty="0" smtClean="0">
                <a:solidFill>
                  <a:schemeClr val="bg2">
                    <a:lumMod val="10000"/>
                  </a:schemeClr>
                </a:solidFill>
              </a:rPr>
              <a:t>Често </a:t>
            </a:r>
            <a:r>
              <a:rPr lang="bg-BG" dirty="0">
                <a:solidFill>
                  <a:schemeClr val="bg2">
                    <a:lumMod val="10000"/>
                  </a:schemeClr>
                </a:solidFill>
              </a:rPr>
              <a:t>срещано е на кметските наместници да се вменяват функции идентични с вменените със </a:t>
            </a:r>
            <a:r>
              <a:rPr lang="bg-BG" dirty="0" smtClean="0">
                <a:solidFill>
                  <a:schemeClr val="bg2">
                    <a:lumMod val="10000"/>
                  </a:schemeClr>
                </a:solidFill>
              </a:rPr>
              <a:t>ЗМСМА </a:t>
            </a:r>
            <a:r>
              <a:rPr lang="bg-BG" dirty="0">
                <a:solidFill>
                  <a:schemeClr val="bg2">
                    <a:lumMod val="10000"/>
                  </a:schemeClr>
                </a:solidFill>
              </a:rPr>
              <a:t>на кметовете на кметства функции по осигуряване опазването на обществения </a:t>
            </a:r>
            <a:r>
              <a:rPr lang="bg-BG" dirty="0" smtClean="0">
                <a:solidFill>
                  <a:schemeClr val="bg2">
                    <a:lumMod val="10000"/>
                  </a:schemeClr>
                </a:solidFill>
              </a:rPr>
              <a:t>ред по </a:t>
            </a:r>
            <a:r>
              <a:rPr lang="bg-BG" dirty="0">
                <a:solidFill>
                  <a:schemeClr val="bg2">
                    <a:lumMod val="10000"/>
                  </a:schemeClr>
                </a:solidFill>
              </a:rPr>
              <a:t>Закона за Министерство на вътрешните работи на съответната територия до пристигане на полицейските органи. </a:t>
            </a:r>
            <a:r>
              <a:rPr lang="bg-BG" b="1" dirty="0">
                <a:solidFill>
                  <a:schemeClr val="bg2">
                    <a:lumMod val="10000"/>
                  </a:schemeClr>
                </a:solidFill>
              </a:rPr>
              <a:t>Тези функции изискват от кметовете на кметства, а в нашия случай и от кметските наместници да изпълняват необичайна за тях дейност и дори да бъдат в невъзможност да изпълняват вменените им задължения. </a:t>
            </a:r>
            <a:endParaRPr lang="en-US" sz="3200" b="1"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491611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r>
              <a:rPr lang="bg-BG" b="1" u="sng" dirty="0">
                <a:solidFill>
                  <a:schemeClr val="bg2">
                    <a:lumMod val="10000"/>
                  </a:schemeClr>
                </a:solidFill>
              </a:rPr>
              <a:t>Добра практика:</a:t>
            </a:r>
            <a:r>
              <a:rPr lang="bg-BG" dirty="0">
                <a:solidFill>
                  <a:schemeClr val="bg2">
                    <a:lumMod val="10000"/>
                  </a:schemeClr>
                </a:solidFill>
              </a:rPr>
              <a:t> </a:t>
            </a:r>
            <a:r>
              <a:rPr lang="bg-BG" i="1" dirty="0">
                <a:solidFill>
                  <a:schemeClr val="bg2">
                    <a:lumMod val="10000"/>
                  </a:schemeClr>
                </a:solidFill>
              </a:rPr>
              <a:t>При изготвяне на предложения до Общинските съвети, с които се определят пълномощията на кметските наместници, всяка администрация следва правилно да прецени на база конкретните особености на общината и обективните възможности за реалното изпълнение на пълномощията/функциите, които се предлагат да бъдат гласувани от Общинския съвет и съответно в последствие изпълнявани от кметските наместници. В противен случай се създават предпоставки на кметските наместници да се определят функции, които те не могат реално да изпълнят и това би могло да доведе до непокрити правни очаквания и претенции от страна на местното население, съответно до неблагоприятни последици за кметските наместници, а от там и за общинските администрации.</a:t>
            </a:r>
            <a:endParaRPr lang="bg-BG" dirty="0">
              <a:solidFill>
                <a:schemeClr val="bg2">
                  <a:lumMod val="10000"/>
                </a:schemeClr>
              </a:solidFill>
            </a:endParaRPr>
          </a:p>
          <a:p>
            <a:pPr marL="0" indent="0" algn="just">
              <a:buNone/>
            </a:pPr>
            <a:endParaRPr lang="en-US"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25492217"/>
      </p:ext>
    </p:extLst>
  </p:cSld>
  <p:clrMapOvr>
    <a:masterClrMapping/>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1845</TotalTime>
  <Words>2311</Words>
  <Application>Microsoft Office PowerPoint</Application>
  <PresentationFormat>Widescreen</PresentationFormat>
  <Paragraphs>193</Paragraphs>
  <Slides>19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Calibri</vt:lpstr>
      <vt:lpstr>Corbel</vt:lpstr>
      <vt:lpstr>Times New Roman</vt:lpstr>
      <vt:lpstr>База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DANY</cp:lastModifiedBy>
  <cp:revision>79</cp:revision>
  <dcterms:created xsi:type="dcterms:W3CDTF">2020-11-16T15:48:02Z</dcterms:created>
  <dcterms:modified xsi:type="dcterms:W3CDTF">2021-10-19T11:56:48Z</dcterms:modified>
</cp:coreProperties>
</file>