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5"/>
  </p:notesMasterIdLst>
  <p:sldIdLst>
    <p:sldId id="258" r:id="rId2"/>
    <p:sldId id="275" r:id="rId3"/>
    <p:sldId id="276" r:id="rId4"/>
    <p:sldId id="277" r:id="rId5"/>
    <p:sldId id="278" r:id="rId6"/>
    <p:sldId id="281" r:id="rId7"/>
    <p:sldId id="282" r:id="rId8"/>
    <p:sldId id="283" r:id="rId9"/>
    <p:sldId id="284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8" r:id="rId21"/>
    <p:sldId id="303" r:id="rId22"/>
    <p:sldId id="299" r:id="rId23"/>
    <p:sldId id="301" r:id="rId2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094" autoAdjust="0"/>
  </p:normalViewPr>
  <p:slideViewPr>
    <p:cSldViewPr snapToGrid="0" showGuides="1">
      <p:cViewPr varScale="1">
        <p:scale>
          <a:sx n="89" d="100"/>
          <a:sy n="89" d="100"/>
        </p:scale>
        <p:origin x="13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199D3C-052E-4F9E-BEAC-A3B76572CFBF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232A76-85A5-4EDB-AD49-B09E08180F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8483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Закон за администрацията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Чл. 19.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(1)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Органите на изпълнителната власт са централни и териториални.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(3)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Териториални органи на изпълнителната власт са: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1. областните управители;</a:t>
            </a:r>
          </a:p>
          <a:p>
            <a:pPr marL="274320" indent="-228600">
              <a:buAutoNum type="arabicPeriod" startAt="2"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кметовете на общини, на райони и на кметства </a:t>
            </a:r>
            <a:r>
              <a:rPr lang="bg-BG" i="1" dirty="0" smtClean="0">
                <a:solidFill>
                  <a:schemeClr val="bg2">
                    <a:lumMod val="10000"/>
                  </a:schemeClr>
                </a:solidFill>
              </a:rPr>
              <a:t>и </a:t>
            </a:r>
            <a:r>
              <a:rPr lang="bg-BG" b="1" i="1" dirty="0" smtClean="0">
                <a:solidFill>
                  <a:schemeClr val="bg2">
                    <a:lumMod val="10000"/>
                  </a:schemeClr>
                </a:solidFill>
              </a:rPr>
              <a:t>кметските наместници.</a:t>
            </a:r>
          </a:p>
          <a:p>
            <a:pPr marL="4572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b="1" dirty="0" smtClean="0">
                <a:solidFill>
                  <a:schemeClr val="bg2">
                    <a:lumMod val="10000"/>
                  </a:schemeClr>
                </a:solidFill>
              </a:rPr>
              <a:t>Чл. 19а.</a:t>
            </a:r>
            <a:r>
              <a:rPr lang="bg-BG" sz="1200" dirty="0" smtClean="0">
                <a:solidFill>
                  <a:schemeClr val="bg2">
                    <a:lumMod val="10000"/>
                  </a:schemeClr>
                </a:solidFill>
              </a:rPr>
              <a:t> „….Кметовете на общини, на райони и на кметства, </a:t>
            </a:r>
            <a:r>
              <a:rPr lang="bg-BG" sz="1200" b="1" dirty="0" smtClean="0">
                <a:solidFill>
                  <a:schemeClr val="bg2">
                    <a:lumMod val="10000"/>
                  </a:schemeClr>
                </a:solidFill>
              </a:rPr>
              <a:t>кметските наместници</a:t>
            </a:r>
            <a:r>
              <a:rPr lang="bg-BG" sz="1200" dirty="0" smtClean="0">
                <a:solidFill>
                  <a:schemeClr val="bg2">
                    <a:lumMod val="10000"/>
                  </a:schemeClr>
                </a:solidFill>
              </a:rPr>
              <a:t>, заместник-кметовете на общини и на райони </a:t>
            </a:r>
            <a:r>
              <a:rPr lang="bg-BG" sz="1200" b="1" dirty="0" smtClean="0">
                <a:solidFill>
                  <a:schemeClr val="bg2">
                    <a:lumMod val="10000"/>
                  </a:schemeClr>
                </a:solidFill>
              </a:rPr>
              <a:t>имат всички права по трудово правоотношение освен тези, които противоречат или са несъвместими с тяхното правно положение.“</a:t>
            </a:r>
            <a:endParaRPr lang="bg-BG" sz="12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endParaRPr lang="bg-BG" b="1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4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36354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този начин се цели  постигане на баланс и относителна справедливост в използването и разпределянето на финансовите </a:t>
            </a:r>
            <a:r>
              <a:rPr lang="bg-BG" sz="120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ресурси между </a:t>
            </a:r>
            <a:r>
              <a:rPr lang="bg-BG" sz="1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административния център на съответната Община и малките населени места.</a:t>
            </a:r>
            <a:endParaRPr lang="bg-BG" sz="1200" dirty="0" smtClean="0">
              <a:solidFill>
                <a:schemeClr val="bg2">
                  <a:lumMod val="1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8071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0269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чл.46а </a:t>
            </a:r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bg-BG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1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ЗМСМА</a:t>
            </a:r>
            <a:r>
              <a:rPr lang="bg-BG" sz="1200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87113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§ 2 от ЗМСМА  - Това наложи в част от общините с повече малки населени места с Решение на Общинските съвети освен правомощията на кметските наместници да се определя и техния териториален обхват (местна компетентност) на действие т.е. те да управляват и извършват административно обслужване на населението на повече от едно населено място.</a:t>
            </a:r>
          </a:p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Последната редакция на ЗАТУРБ в сила от 01.05.2021г. гласи следното: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Чл. 14.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 (Изм. - ДВ, бр. 107от 18 Декември 2020г.) изм. - ДВ, бр. 36 от 2021 г., в сила от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01.05.2021 г.)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Кметство е населено място с население над 100 души с постоянен адрес.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Чл. 15. 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(1) (Изм. - ДВ, бр. 107от 18 Декември 2020г.) Територия на кметството е територията на населеното място.</a:t>
            </a:r>
          </a:p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Чл. 31.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 (Изм. - ДВ, бр. 95 от 2011 г., в сила от 02.12.2011 г., изм. - ДВ, бр. 107от 18 Декември 2020г.) Населено място - кметство, което към деня на обнародването на указа на президента на републиката за насрочване на общи избори за общински съветници и за кметове не отговаря на изискването на чл. 14, загубва статута си на кметство.</a:t>
            </a:r>
          </a:p>
          <a:p>
            <a:pPr marL="4572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Следва да се има предвид, че чл.16 и чл.17 от ЗАТУРБ по които се извършваха административно-териториалните реформи в общините свързани със създаване, закриване или присъединяване на населени места към кметствата са отменени.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2891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– чл. 46а от ЗМСМА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15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22492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чл. 8 и чл. 25 от ЗОС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17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4268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по чл. 8, ал. 2 от ЗОС 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6975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Чл. 21.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 (1) Общинският съвет:</a:t>
            </a:r>
          </a:p>
          <a:p>
            <a:pPr marL="4572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т.6.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приема и изменя годишния бюджет на общината, включително и показателите по чл.45, ал.1, т.2 от Закона за публичните финанси за районите, кметствата и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населените места с кметски наместници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, с изключение на тези, които са определени като второстепенни разпоредители с бюджет, осъществява контрол и приема отчета за изпълнението му;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 Чл. 52.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(2)  Общинският съвет по предложение на кмета на общината утвърждава показателите по чл.45, ал.1, т.2 от Закона за публичните финанси за районите, кметствата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и населените места с кметски наместници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, с изключение на тези, които са определени като второстепенни разпоредители с бюджет (3) Когато се финансират обекти на територията на кметствата и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населените места с кметски наместници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и възложител е кметът на общината, кметовете на кметства, </a:t>
            </a:r>
            <a:r>
              <a:rPr lang="bg-BG" i="1" dirty="0" smtClean="0">
                <a:solidFill>
                  <a:schemeClr val="bg2">
                    <a:lumMod val="10000"/>
                  </a:schemeClr>
                </a:solidFill>
              </a:rPr>
              <a:t>кметските наместници или оправомощени от тях длъжностни лица се включват в съставите на комисиите по чл.103 от ЗОП, участват при съставянето на актове и протоколи по време на строителството съгласно ЗУТ и нормативните актове по прилагането му, и в комисиите за въвеждане в експлоатация на строежите.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19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4516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Чл. 21.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 (1) Общинският съвет:</a:t>
            </a:r>
          </a:p>
          <a:p>
            <a:pPr marL="4572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т.6.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приема и изменя годишния бюджет на общината, включително и показателите по чл.45, ал.1, т.2 от Закона за публичните финанси за районите, кметствата и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населените места с кметски наместници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, с изключение на тези, които са определени като второстепенни разпоредители с бюджет, осъществява контрол и приема отчета за изпълнението му;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 Чл. 52.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(2)  Общинският съвет по предложение на кмета на общината утвърждава показателите по чл.45, ал.1, т.2 от Закона за публичните финанси за районите, кметствата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и населените места с кметски наместници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, с изключение на тези, които са определени като второстепенни разпоредители с бюджет (3) Когато се финансират обекти на територията на кметствата и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населените места с кметски наместници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и възложител е кметът на общината, кметовете на кметства, </a:t>
            </a:r>
            <a:r>
              <a:rPr lang="bg-BG" i="1" dirty="0" smtClean="0">
                <a:solidFill>
                  <a:schemeClr val="bg2">
                    <a:lumMod val="10000"/>
                  </a:schemeClr>
                </a:solidFill>
              </a:rPr>
              <a:t>кметските наместници или оправомощени от тях длъжностни лица се включват в съставите на комисиите по чл.103 от ЗОП, участват при съставянето на актове и протоколи по време на строителството съгласно ЗУТ и нормативните актове по прилагането му, и в комисиите за въвеждане в експлоатация на строежите.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32A76-85A5-4EDB-AD49-B09E08180F55}" type="slidenum">
              <a:rPr lang="bg-BG" smtClean="0"/>
              <a:t>21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88984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t>19.10.2021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ufunds.bg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бучителен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модул</a:t>
            </a:r>
          </a:p>
          <a:p>
            <a:pPr marL="0" indent="0" algn="ctr">
              <a:buNone/>
            </a:pP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„Правомощия </a:t>
            </a:r>
            <a:r>
              <a:rPr lang="bg-BG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кметските наместници</a:t>
            </a:r>
            <a:r>
              <a:rPr lang="bg-BG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32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bg-BG" sz="24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С последните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промени в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ЗАТУРБ /от 01.05.2021 г./ е определено като условие- население над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100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души по постоянен адрес,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за да придобие населеното място на следващите местни избори статут на кметство и да се проведат избори за кмет на кметство. 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Законът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изрично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посочва,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че кметството е територията на населеното място т.е. то може да се състои само от едно населено място. 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В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случай, че тези разпоредби се запазят до следващите местни избори през 2023 г. ще доведат отново до необходимостта от търсене на ефективни и целесъобразни решения за управление на малките населени места в общините.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27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>
              <a:buNone/>
            </a:pP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Обобщение относно статута на кметския наместник: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Териториален орган на изпълнителната власт в населеното място, което не е административен център на кметство;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 Назначава се от кметът на общината;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 За срока на мандата и в съответствие с утвърдената численост и структура на общинската администрация;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Могат да бъдат освободени предсрочно без предизвестие от кмета на общината;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66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Трябва да отговаря на условията определени в Изборния кодекс;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bg-BG" i="1" dirty="0" smtClean="0">
                <a:solidFill>
                  <a:schemeClr val="bg2">
                    <a:lumMod val="10000"/>
                  </a:schemeClr>
                </a:solidFill>
              </a:rPr>
              <a:t>Пълномощията </a:t>
            </a:r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на кметските наместници се определят от Общинския съвет;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Кметът на общината може да възлага на кметските наместници изпълнението на негови функции; 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lvl="0"/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На кметските наместници могат да се възлагат и други функции със закон или друг нормативен акт.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3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b="1" u="sng" dirty="0" smtClean="0">
                <a:solidFill>
                  <a:schemeClr val="bg2">
                    <a:lumMod val="10000"/>
                  </a:schemeClr>
                </a:solidFill>
              </a:rPr>
              <a:t>Правомощия </a:t>
            </a:r>
            <a:r>
              <a:rPr lang="bg-BG" b="1" u="sng" dirty="0">
                <a:solidFill>
                  <a:schemeClr val="bg2">
                    <a:lumMod val="10000"/>
                  </a:schemeClr>
                </a:solidFill>
              </a:rPr>
              <a:t>на кметските наместници по ЗМСМА, ЗА И </a:t>
            </a:r>
            <a:r>
              <a:rPr lang="bg-BG" b="1" u="sng" dirty="0" smtClean="0">
                <a:solidFill>
                  <a:schemeClr val="bg2">
                    <a:lumMod val="10000"/>
                  </a:schemeClr>
                </a:solidFill>
              </a:rPr>
              <a:t>ЗОС</a:t>
            </a:r>
            <a:endParaRPr lang="en-US" b="1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С оглед юридическа прецизност при боравене с понятията правомощия и пълномощия следва да отбележим,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че правомощието представлява съвкупност от правата и задълженията на даден държавен орган и те са определени в Конституцията, законите и подзаконовите нормативни актове. 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Пълномощието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се отнася до срока, за който даден държавен орган е избран или назначен, т.е. отнася се за срока на неговия мандат.</a:t>
            </a: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578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Правомощията на кметските наместници могат да бъдат условно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разделени според техният произход в няколко основни групи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  <a:endParaRPr lang="en-US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lvl="0" indent="0">
              <a:buNone/>
            </a:pP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bg-BG" i="1" dirty="0" smtClean="0">
                <a:solidFill>
                  <a:schemeClr val="bg2">
                    <a:lumMod val="10000"/>
                  </a:schemeClr>
                </a:solidFill>
              </a:rPr>
              <a:t>Правомощия </a:t>
            </a:r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и функции, изрично регламентирани в определени закони и други нормативни актове; 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45720" lvl="0" indent="0">
              <a:buNone/>
            </a:pP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bg-BG" i="1" dirty="0" smtClean="0">
                <a:solidFill>
                  <a:schemeClr val="bg2">
                    <a:lumMod val="10000"/>
                  </a:schemeClr>
                </a:solidFill>
              </a:rPr>
              <a:t>Пълномощията </a:t>
            </a:r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на кметските наместници се определят от общинския съвет;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45720" lvl="0" indent="0">
              <a:buNone/>
            </a:pP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bg-BG" i="1" dirty="0" smtClean="0">
                <a:solidFill>
                  <a:schemeClr val="bg2">
                    <a:lumMod val="10000"/>
                  </a:schemeClr>
                </a:solidFill>
              </a:rPr>
              <a:t>Правомощия </a:t>
            </a:r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и функции, вменени от кмета на общината с определени административни актове;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74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ctr">
              <a:buNone/>
            </a:pPr>
            <a:r>
              <a:rPr lang="en-US" b="1" dirty="0" smtClean="0"/>
              <a:t>	</a:t>
            </a:r>
            <a:endParaRPr lang="bg-BG" b="1" dirty="0" smtClean="0"/>
          </a:p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В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ЗМСМА липсва точно регламентирана уредба относно пълномощията на кметските наместници, което създава възможност кметските наместници в отделни общини да имат различни пълномощия, определени от съответния Общински съвет. 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93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Кметът на общината може да възлага на кметските наместници изпълнението на негови функции. На кметските наместници могат да се възлагат и други функции със закон или друг нормативен акт</a:t>
            </a:r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. </a:t>
            </a: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Кметът на общината контролира законосъобразността и целесъобразността на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дейността на кметските наместници по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изпълнение на възложените им функции. </a:t>
            </a:r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Кметските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наместници могат да участват в заседанията на Общинския съвет с право на съвещателен глас. Те се изслушват задължително при обсъждане на въпроси, отнасящи се до съответното населено място.</a:t>
            </a: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47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just">
              <a:buNone/>
            </a:pP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Правомощия на кметските наместници по Закона за общинската собственост/ЗОС/ основно са регламентирани в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приетите въз основа на него общински наредби.</a:t>
            </a:r>
          </a:p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Редът за придобиване на право на собственост и на ограничени вещни права, за предоставяне за управление, под наем и за разпореждане с имоти и вещи - общинска собственост, и правомощията на кмета на общината, на кметовете на райони, на кметовете на кметства и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на кметските наместници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се определят с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Наредба на общинския съвет при спазване на разпоредбите на ЗОС. 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2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С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Наредбите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за реда за придобиване, управление и разпореждане с общинско имущество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в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общините се въвеждат различни правомощия на кметските наместници. 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Основно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те са свързани с осъществяване на управление на движимо общинско имущество, обслужващо дейността на съответното населено място, както и управлението на имотите, изпълняващи функции на местната администрация. </a:t>
            </a:r>
            <a:endParaRPr lang="bg-BG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Кметските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наместници могат да правят предложения до кмета на общината за разпореждане с имоти и вещи, общинска собственост на територията, за която имат пълномощия.</a:t>
            </a: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3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Важна законодателна промяна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настъпи през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м.12.2020 г. в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ЗМСМА, която поражда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правомощия за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км. наместници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относно възможността да разполагат с определени бюджетни средства за управляваните от тях населени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места.</a:t>
            </a:r>
          </a:p>
          <a:p>
            <a:pPr marL="0" indent="0" algn="just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Предвид последните промени в законовите разпоредби на ЗМСМА следва, че всяка година с изготвяне на общинския бюджет ще се определят и бюджети/бюджетни сметки за съответните населени места, които ще се приемат с решение на Общински съвет.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bg-BG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1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ctr">
              <a:buNone/>
            </a:pPr>
            <a:r>
              <a:rPr lang="bg-BG" sz="3200" b="1" dirty="0" smtClean="0">
                <a:solidFill>
                  <a:schemeClr val="bg2">
                    <a:lumMod val="10000"/>
                  </a:schemeClr>
                </a:solidFill>
              </a:rPr>
              <a:t>Тема 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bg-BG" sz="3200" b="1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r>
              <a:rPr lang="bg-BG" sz="3200" b="1" dirty="0">
                <a:solidFill>
                  <a:schemeClr val="bg2">
                    <a:lumMod val="10000"/>
                  </a:schemeClr>
                </a:solidFill>
              </a:rPr>
              <a:t> </a:t>
            </a:r>
            <a:endParaRPr lang="bg-BG" sz="3200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ctr">
              <a:buNone/>
            </a:pPr>
            <a:r>
              <a:rPr lang="bg-BG" sz="3200" b="1" dirty="0">
                <a:solidFill>
                  <a:schemeClr val="bg2">
                    <a:lumMod val="10000"/>
                  </a:schemeClr>
                </a:solidFill>
              </a:rPr>
              <a:t>Статут на кметския наместник – ЗМСМА, Закон за администрацията. Правомощия на кметския наместник – ЗМСМА, ЗА, ЗОС.</a:t>
            </a:r>
            <a:endParaRPr lang="bg-BG" sz="32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7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Законът прие при отдаването под наем, под аренда, при ползването на дървесина и недървесни горски продукти и при разпореждане с имоти и вещи – общинска собственост, които се намират на територията на съответното населено място извън територията на общинския център,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с Решения на Общинския съвет да се приема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:</a:t>
            </a:r>
          </a:p>
          <a:p>
            <a:pPr marL="0" indent="0" algn="just">
              <a:buNone/>
            </a:pPr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1. не по-малко от 30 на сто от постъпленията от продажбата на общински нефинансови активи да се използват за финансиране на изграждането, за основен и текущ ремонт на социалната и техническата инфраструктура на територията на съответното населено място;</a:t>
            </a:r>
          </a:p>
          <a:p>
            <a:pPr marL="0" indent="0" algn="just">
              <a:buNone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7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903594"/>
            <a:ext cx="10515600" cy="52733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i="1" dirty="0" smtClean="0">
                <a:solidFill>
                  <a:schemeClr val="bg2">
                    <a:lumMod val="10000"/>
                  </a:schemeClr>
                </a:solidFill>
              </a:rPr>
              <a:t>2. не </a:t>
            </a:r>
            <a:r>
              <a:rPr lang="bg-BG" i="1" dirty="0">
                <a:solidFill>
                  <a:schemeClr val="bg2">
                    <a:lumMod val="10000"/>
                  </a:schemeClr>
                </a:solidFill>
              </a:rPr>
              <a:t>по-малко от 30 на сто от постъпленията от разпореждането с друго общинско имущество, извън имуществото по т. 1, от наем, от аренда на земеделски земи и горски територии и от ползването на дървесина и недървесни горски продукти от горите, общинска собственост, да се използват за изпълнение на дейности от местно значение в съответното населено място.</a:t>
            </a:r>
          </a:p>
          <a:p>
            <a:pPr marL="342900" indent="-342900" algn="just">
              <a:buFontTx/>
              <a:buChar char="-"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bg-BG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3751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008535" y="1731610"/>
            <a:ext cx="10174930" cy="320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endParaRPr lang="bg-BG" sz="2200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bg-BG" sz="22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течение на бюджетната година в резултат на различни разпоредителни сделки тези бюджети могат да бъдат изменяни/завишавани  с оглед постигане изискването не по-малко от</a:t>
            </a:r>
            <a:r>
              <a:rPr lang="en-US" sz="2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30% </a:t>
            </a:r>
            <a:r>
              <a:rPr lang="bg-BG" sz="2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тези приходи да бъдат използвани за подобряване на инфраструктурата и други дейности от местно значение за съответното населено място. </a:t>
            </a:r>
            <a:endParaRPr lang="bg-BG" sz="22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bg-BG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bg-BG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82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3200" dirty="0" smtClean="0">
                <a:solidFill>
                  <a:schemeClr val="accent1">
                    <a:lumMod val="75000"/>
                  </a:schemeClr>
                </a:solidFill>
              </a:rPr>
              <a:t>БЛАГОДАРЯ ЗА ВНИМАНИЕТО!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5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ctr">
              <a:buNone/>
            </a:pPr>
            <a:r>
              <a:rPr lang="bg-BG" sz="2800" b="1" dirty="0">
                <a:solidFill>
                  <a:schemeClr val="bg2">
                    <a:lumMod val="10000"/>
                  </a:schemeClr>
                </a:solidFill>
              </a:rPr>
              <a:t>Нормативна уредба:</a:t>
            </a:r>
            <a:r>
              <a:rPr lang="bg-BG" sz="2800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bg-BG" sz="28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sz="2800" i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</a:rPr>
              <a:t>• Закон </a:t>
            </a:r>
            <a:r>
              <a:rPr lang="bg-BG" sz="2400" i="1" dirty="0">
                <a:solidFill>
                  <a:schemeClr val="bg2">
                    <a:lumMod val="10000"/>
                  </a:schemeClr>
                </a:solidFill>
              </a:rPr>
              <a:t>за местното самоуправление и местната </a:t>
            </a:r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</a:rPr>
              <a:t>администрация</a:t>
            </a:r>
            <a:r>
              <a:rPr lang="bg-BG" sz="2400" i="1" dirty="0">
                <a:solidFill>
                  <a:schemeClr val="bg2">
                    <a:lumMod val="10000"/>
                  </a:schemeClr>
                </a:solidFill>
              </a:rPr>
              <a:t>;</a:t>
            </a:r>
            <a:endParaRPr lang="bg-BG" sz="2400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</a:rPr>
              <a:t> • Закон </a:t>
            </a:r>
            <a:r>
              <a:rPr lang="bg-BG" sz="2400" i="1" dirty="0">
                <a:solidFill>
                  <a:schemeClr val="bg2">
                    <a:lumMod val="10000"/>
                  </a:schemeClr>
                </a:solidFill>
              </a:rPr>
              <a:t>за администрацията;</a:t>
            </a:r>
            <a:endParaRPr lang="bg-BG" sz="2400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</a:rPr>
              <a:t> • Закон </a:t>
            </a:r>
            <a:r>
              <a:rPr lang="bg-BG" sz="2400" i="1" dirty="0">
                <a:solidFill>
                  <a:schemeClr val="bg2">
                    <a:lumMod val="10000"/>
                  </a:schemeClr>
                </a:solidFill>
              </a:rPr>
              <a:t>за общинската собственост;</a:t>
            </a:r>
            <a:endParaRPr lang="bg-BG" sz="2400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 algn="just">
              <a:buNone/>
            </a:pPr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</a:rPr>
              <a:t> •Закона </a:t>
            </a:r>
            <a:r>
              <a:rPr lang="bg-BG" sz="2400" i="1" dirty="0">
                <a:solidFill>
                  <a:schemeClr val="bg2">
                    <a:lumMod val="10000"/>
                  </a:schemeClr>
                </a:solidFill>
              </a:rPr>
              <a:t>за административно- териториалното устройство на </a:t>
            </a:r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</a:rPr>
              <a:t>      Република България</a:t>
            </a:r>
            <a:r>
              <a:rPr lang="bg-BG" sz="2800" i="1" dirty="0">
                <a:solidFill>
                  <a:schemeClr val="bg2">
                    <a:lumMod val="10000"/>
                  </a:schemeClr>
                </a:solidFill>
              </a:rPr>
              <a:t>;</a:t>
            </a:r>
            <a:endParaRPr lang="bg-BG" sz="28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sz="2400" b="1" u="sng" dirty="0" smtClean="0">
                <a:solidFill>
                  <a:schemeClr val="bg2">
                    <a:lumMod val="10000"/>
                  </a:schemeClr>
                </a:solidFill>
              </a:rPr>
              <a:t> Статут </a:t>
            </a:r>
            <a:r>
              <a:rPr lang="bg-BG" sz="2400" b="1" u="sng" dirty="0">
                <a:solidFill>
                  <a:schemeClr val="bg2">
                    <a:lumMod val="10000"/>
                  </a:schemeClr>
                </a:solidFill>
              </a:rPr>
              <a:t>на кметския наместник</a:t>
            </a:r>
            <a:endParaRPr lang="bg-BG" sz="2400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25689" y="2457098"/>
            <a:ext cx="105240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bg-BG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bg-BG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Закона за администрацията е </a:t>
            </a:r>
            <a:r>
              <a:rPr lang="bg-BG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bg-BG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егламентирано, че:</a:t>
            </a:r>
          </a:p>
          <a:p>
            <a:pPr algn="just"/>
            <a:endParaRPr lang="bg-BG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bg-BG" sz="24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кметския </a:t>
            </a:r>
            <a:r>
              <a:rPr lang="bg-BG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наместник е териториален орган на изпълнителната власт в населените места, които не са административен център на </a:t>
            </a:r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кметства</a:t>
            </a:r>
            <a:r>
              <a:rPr lang="bg-BG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bg-BG" sz="2400" i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bg-BG" sz="2400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</a:rPr>
              <a:t>-  кметския наместник </a:t>
            </a:r>
            <a:r>
              <a:rPr lang="bg-BG" sz="2400" i="1" dirty="0">
                <a:solidFill>
                  <a:schemeClr val="bg2">
                    <a:lumMod val="10000"/>
                  </a:schemeClr>
                </a:solidFill>
              </a:rPr>
              <a:t>се </a:t>
            </a:r>
            <a:r>
              <a:rPr lang="bg-BG" sz="2400" i="1" dirty="0" smtClean="0">
                <a:solidFill>
                  <a:schemeClr val="bg2">
                    <a:lumMod val="10000"/>
                  </a:schemeClr>
                </a:solidFill>
              </a:rPr>
              <a:t>назначава </a:t>
            </a:r>
            <a:r>
              <a:rPr lang="bg-BG" sz="2400" i="1" dirty="0">
                <a:solidFill>
                  <a:schemeClr val="bg2">
                    <a:lumMod val="10000"/>
                  </a:schemeClr>
                </a:solidFill>
              </a:rPr>
              <a:t>по трудово правоотношение.</a:t>
            </a:r>
          </a:p>
          <a:p>
            <a:pPr algn="just"/>
            <a:endParaRPr lang="bg-BG" sz="24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В Закона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за местното самоуправление и местната администрация са изброени редица забрани, с които лицето, което ще бъде назначено за кметски наместник следва да се 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съобрази:</a:t>
            </a:r>
          </a:p>
          <a:p>
            <a:pPr marL="45720" indent="0" algn="just">
              <a:buNone/>
            </a:pPr>
            <a:r>
              <a:rPr lang="bg-BG" sz="3200" i="1" dirty="0" smtClean="0">
                <a:solidFill>
                  <a:schemeClr val="bg2">
                    <a:lumMod val="10000"/>
                  </a:schemeClr>
                </a:solidFill>
              </a:rPr>
              <a:t>-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не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могат да извършват търговска дейност по смисъла на Търговския закон, да бъдат контрольори, управители или прокуристи в търговски дружества, търговски пълномощници, търговски представители, търговски посредници, синдици, ликвидатори или да участват в надзорни, управителни и контролни органи на търговски дружества и кооперации за времето на мандата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им.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marL="45720" indent="0">
              <a:buNone/>
            </a:pPr>
            <a:endParaRPr lang="en-US" sz="32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71715" y="1907459"/>
            <a:ext cx="10378027" cy="320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8650" algn="just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bg-BG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bg-BG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населените места, които не са административен център на кметства, кметът на общината може да назначи за срока на мандата </a:t>
            </a:r>
            <a:r>
              <a:rPr lang="bg-BG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кметски наместници</a:t>
            </a:r>
            <a:r>
              <a:rPr lang="bg-BG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съответствие с утвърдената численост и структура на общинската администрация. Кметските наместници към датата на назначаването трябва да отговарят на </a:t>
            </a:r>
            <a:r>
              <a:rPr lang="bg-BG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следните условия /определени в Изборния кодекс/ - </a:t>
            </a:r>
            <a:r>
              <a:rPr lang="bg-BG" sz="22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2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 са  български граждани, които са навършили 18 години към изборния ден включително, не са поставени под запрещение, не изтърпяват наказание лишаване от свобода и са живели най-малко през последните 6 месеца в съответното населено място</a:t>
            </a:r>
            <a:r>
              <a:rPr lang="bg-BG" sz="2200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200" dirty="0">
              <a:solidFill>
                <a:schemeClr val="bg2">
                  <a:lumMod val="1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3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4572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4572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Кметските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наместници продължават да изпълняват функциите си и след изтичане на срока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на мандата до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освобождаването им от новоизбрания кмет на общината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4572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Те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могат да бъдат освободени предсрочно без предизвестие от кмета на общината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Кметските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наместници могат да участват в заседанията на общинския съвет с право на съвещателен глас. Те се изслушват задължително при обсъждане на въпроси, отнасящи се до съответното населено място.</a:t>
            </a: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2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Пълномощията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на кметските наместници се определят от общинския съвет. 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Кметът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на общината може да възлага на кметските наместници изпълнението на негови функции. </a:t>
            </a:r>
            <a:endParaRPr lang="bg-B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На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кметските наместници могат да се възлагат и други функции със закон или друг нормативен акт.</a:t>
            </a:r>
          </a:p>
          <a:p>
            <a:pPr marL="0" indent="0" algn="just">
              <a:buNone/>
            </a:pPr>
            <a:endParaRPr lang="bg-BG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just">
              <a:buNone/>
            </a:pP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С промени в ЗМСМА /в сила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от 28.10.2019 г./ е предвидено в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 населените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места –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административен център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на кметства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, в които на изборите за общински съветници и за кметове на 27 октомври 2019 г. не са произведени избори за кметове на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кметства да </a:t>
            </a:r>
            <a:r>
              <a:rPr lang="bg-BG" dirty="0">
                <a:solidFill>
                  <a:schemeClr val="bg2">
                    <a:lumMod val="10000"/>
                  </a:schemeClr>
                </a:solidFill>
              </a:rPr>
              <a:t>могат да се назначават кметски наместници при спазване на останалите </a:t>
            </a:r>
            <a:r>
              <a:rPr lang="bg-BG" dirty="0" smtClean="0">
                <a:solidFill>
                  <a:schemeClr val="bg2">
                    <a:lumMod val="10000"/>
                  </a:schemeClr>
                </a:solidFill>
              </a:rPr>
              <a:t>изисквания, които вече посочихме. </a:t>
            </a:r>
          </a:p>
          <a:p>
            <a:pPr marL="0" indent="0" algn="just">
              <a:buNone/>
            </a:pP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Това създаде </a:t>
            </a:r>
            <a:r>
              <a:rPr lang="bg-BG" b="1" dirty="0">
                <a:solidFill>
                  <a:schemeClr val="bg2">
                    <a:lumMod val="10000"/>
                  </a:schemeClr>
                </a:solidFill>
              </a:rPr>
              <a:t>ситуация кметски наместници да  управляват и представляват населени места със статут на кметства</a:t>
            </a:r>
            <a:r>
              <a:rPr lang="bg-BG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200" i="1" dirty="0">
                <a:solidFill>
                  <a:srgbClr val="549E39"/>
                </a:solidFill>
              </a:rPr>
              <a:t>Този документ е създаден съгласно Административен договор № </a:t>
            </a:r>
            <a:r>
              <a:rPr lang="ru-RU" sz="1200" i="1" dirty="0" smtClean="0">
                <a:solidFill>
                  <a:srgbClr val="549E39"/>
                </a:solidFill>
              </a:rPr>
              <a:t> BG05SFOP001-2.015-0001-C01</a:t>
            </a:r>
            <a:r>
              <a:rPr lang="en-US" sz="1200" i="1" dirty="0" smtClean="0">
                <a:solidFill>
                  <a:srgbClr val="549E39"/>
                </a:solidFill>
              </a:rPr>
              <a:t>, </a:t>
            </a:r>
            <a:r>
              <a:rPr lang="en-US" sz="1200" i="1" dirty="0">
                <a:solidFill>
                  <a:srgbClr val="549E39"/>
                </a:solidFill>
              </a:rPr>
              <a:t>п</a:t>
            </a:r>
            <a:r>
              <a:rPr lang="ru-RU" sz="1200" i="1" dirty="0">
                <a:solidFill>
                  <a:srgbClr val="549E39"/>
                </a:solidFill>
              </a:rPr>
              <a:t>роект „Повишаване на знанията, уменията и квалификацията на общинските служители</a:t>
            </a:r>
            <a:r>
              <a:rPr lang="ru-RU" sz="1200" i="1" dirty="0" smtClean="0">
                <a:solidFill>
                  <a:srgbClr val="549E39"/>
                </a:solidFill>
              </a:rPr>
              <a:t>“ </a:t>
            </a:r>
            <a:r>
              <a:rPr lang="en-US" sz="1200" i="1" dirty="0" err="1" smtClean="0">
                <a:solidFill>
                  <a:srgbClr val="549E39"/>
                </a:solidFill>
              </a:rPr>
              <a:t>за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предоставяне</a:t>
            </a:r>
            <a:r>
              <a:rPr lang="en-US" sz="1200" i="1" dirty="0" smtClean="0">
                <a:solidFill>
                  <a:srgbClr val="549E39"/>
                </a:solidFill>
              </a:rPr>
              <a:t> на </a:t>
            </a:r>
            <a:r>
              <a:rPr lang="en-US" sz="1200" i="1" dirty="0" err="1" smtClean="0">
                <a:solidFill>
                  <a:srgbClr val="549E39"/>
                </a:solidFill>
              </a:rPr>
              <a:t>безвъзмездна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финансова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помощ</a:t>
            </a:r>
            <a:r>
              <a:rPr lang="en-US" sz="1200" i="1" dirty="0" smtClean="0">
                <a:solidFill>
                  <a:srgbClr val="549E39"/>
                </a:solidFill>
              </a:rPr>
              <a:t> </a:t>
            </a:r>
            <a:r>
              <a:rPr lang="en-US" sz="1200" i="1" dirty="0" err="1" smtClean="0">
                <a:solidFill>
                  <a:srgbClr val="549E39"/>
                </a:solidFill>
              </a:rPr>
              <a:t>по</a:t>
            </a:r>
            <a:r>
              <a:rPr lang="ru-RU" sz="1200" i="1" dirty="0" smtClean="0">
                <a:solidFill>
                  <a:srgbClr val="549E39"/>
                </a:solidFill>
              </a:rPr>
              <a:t> </a:t>
            </a:r>
            <a:r>
              <a:rPr lang="ru-RU" sz="1200" i="1" dirty="0">
                <a:solidFill>
                  <a:srgbClr val="549E39"/>
                </a:solidFill>
              </a:rPr>
              <a:t>Оперативна програма „Добро управление“, съфинансирана от Европейския съюз чрез Европейския социален фонд. </a:t>
            </a:r>
            <a:endParaRPr lang="en-US" sz="12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100" i="1" dirty="0" smtClean="0">
                <a:solidFill>
                  <a:srgbClr val="549E39"/>
                </a:solidFill>
                <a:hlinkClick r:id="rId5"/>
              </a:rPr>
              <a:t>www.eufunds.bg</a:t>
            </a:r>
            <a:r>
              <a:rPr lang="en-US" sz="1100" i="1" dirty="0" smtClean="0">
                <a:solidFill>
                  <a:srgbClr val="549E39"/>
                </a:solidFill>
              </a:rPr>
              <a:t> </a:t>
            </a:r>
            <a:endParaRPr lang="ru-RU" sz="1100" i="1" dirty="0">
              <a:solidFill>
                <a:srgbClr val="549E39"/>
              </a:solidFill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ru-RU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47838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3056</Words>
  <Application>Microsoft Office PowerPoint</Application>
  <PresentationFormat>Widescreen</PresentationFormat>
  <Paragraphs>214</Paragraphs>
  <Slides>23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Calibri</vt:lpstr>
      <vt:lpstr>Corbel</vt:lpstr>
      <vt:lpstr>Times New Roman</vt:lpstr>
      <vt:lpstr>База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DANY</cp:lastModifiedBy>
  <cp:revision>95</cp:revision>
  <dcterms:created xsi:type="dcterms:W3CDTF">2020-11-16T15:48:02Z</dcterms:created>
  <dcterms:modified xsi:type="dcterms:W3CDTF">2021-10-19T11:56:27Z</dcterms:modified>
</cp:coreProperties>
</file>