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8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0afc0535eaf94e865f5723efca04744f/4bb8d8799888/edit?" TargetMode="External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2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2000" b="0" i="1" dirty="0" smtClean="0">
              <a:solidFill>
                <a:schemeClr val="tx2"/>
              </a:solidFill>
              <a:latin typeface="+mn-lt"/>
            </a:rPr>
            <a:t>Нормативна </a:t>
          </a:r>
          <a:r>
            <a:rPr lang="bg-BG" sz="2000" b="0" i="1" noProof="0" dirty="0" smtClean="0">
              <a:solidFill>
                <a:schemeClr val="tx2"/>
              </a:solidFill>
              <a:latin typeface="+mn-lt"/>
            </a:rPr>
            <a:t>уредба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и </a:t>
          </a:r>
          <a:r>
            <a:rPr lang="bg-BG" sz="2000" b="0" i="1" noProof="0" dirty="0" smtClean="0">
              <a:solidFill>
                <a:schemeClr val="tx2"/>
              </a:solidFill>
              <a:latin typeface="+mn-lt"/>
            </a:rPr>
            <a:t>организационни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</a:t>
          </a:r>
          <a:r>
            <a:rPr lang="bg-BG" sz="2000" b="0" i="1" noProof="0" dirty="0" smtClean="0">
              <a:solidFill>
                <a:schemeClr val="tx2"/>
              </a:solidFill>
              <a:latin typeface="+mn-lt"/>
            </a:rPr>
            <a:t>основи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на </a:t>
          </a:r>
          <a:r>
            <a:rPr lang="bg-BG" sz="2000" b="0" i="1" noProof="0" dirty="0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</a:t>
          </a:r>
          <a:r>
            <a:rPr lang="bg-BG" sz="2000" b="0" i="1" noProof="0" dirty="0" smtClean="0">
              <a:solidFill>
                <a:schemeClr val="tx2"/>
              </a:solidFill>
              <a:latin typeface="+mn-lt"/>
            </a:rPr>
            <a:t>безопасност</a:t>
          </a:r>
          <a:endParaRPr lang="bg-BG" sz="2000" b="0" i="1" noProof="0" dirty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12506" custScaleY="95708" custLinFactNeighborX="8796" custLinFactNeighborY="6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DB7C5F7-5A14-4411-9CED-606037C7F301}" type="presOf" srcId="{FFC41C2D-1A4B-4AD2-A434-60A48BDAF471}" destId="{0162D87F-9C6E-4C49-BCC8-EE2A5E469763}" srcOrd="0" destOrd="0" presId="urn:microsoft.com/office/officeart/2008/layout/PictureStrips"/>
    <dgm:cxn modelId="{7AF9D02E-8498-424C-BEDF-FA0FCF5DE055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3414289F-675C-456C-80EC-2894D56F5E86}" type="presParOf" srcId="{44CD01F5-7821-4A96-BE5D-89079AC0086D}" destId="{8BDE3ED8-01F8-42D2-BC01-8F2B486F0C51}" srcOrd="0" destOrd="0" presId="urn:microsoft.com/office/officeart/2008/layout/PictureStrips"/>
    <dgm:cxn modelId="{8778211D-FDB6-443D-9B54-6A85ABD0BDF1}" type="presParOf" srcId="{8BDE3ED8-01F8-42D2-BC01-8F2B486F0C51}" destId="{0162D87F-9C6E-4C49-BCC8-EE2A5E469763}" srcOrd="0" destOrd="0" presId="urn:microsoft.com/office/officeart/2008/layout/PictureStrips"/>
    <dgm:cxn modelId="{50749045-4CE3-4008-8E98-9C6C009D7FC4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155276B5-59DD-48B4-9C7A-E4870A3BE6B6}">
      <dgm:prSet custT="1"/>
      <dgm:spPr/>
      <dgm:t>
        <a:bodyPr/>
        <a:lstStyle/>
        <a:p>
          <a:pPr algn="ctr"/>
          <a:r>
            <a:rPr lang="ru-RU" sz="2400" noProof="0" dirty="0" err="1" smtClean="0">
              <a:solidFill>
                <a:schemeClr val="tx2"/>
              </a:solidFill>
            </a:rPr>
            <a:t>Служби</a:t>
          </a:r>
          <a:r>
            <a:rPr lang="ru-RU" sz="2400" noProof="0" dirty="0" smtClean="0">
              <a:solidFill>
                <a:schemeClr val="tx2"/>
              </a:solidFill>
            </a:rPr>
            <a:t> за </a:t>
          </a:r>
          <a:r>
            <a:rPr lang="ru-RU" sz="2400" noProof="0" dirty="0" err="1" smtClean="0">
              <a:solidFill>
                <a:schemeClr val="tx2"/>
              </a:solidFill>
            </a:rPr>
            <a:t>контрол</a:t>
          </a:r>
          <a:r>
            <a:rPr lang="ru-RU" sz="2400" noProof="0" dirty="0" smtClean="0">
              <a:solidFill>
                <a:schemeClr val="tx2"/>
              </a:solidFill>
            </a:rPr>
            <a:t>, </a:t>
          </a:r>
          <a:r>
            <a:rPr lang="ru-RU" sz="2400" noProof="0" dirty="0" err="1" smtClean="0">
              <a:solidFill>
                <a:schemeClr val="tx2"/>
              </a:solidFill>
            </a:rPr>
            <a:t>определени</a:t>
          </a:r>
          <a:r>
            <a:rPr lang="ru-RU" sz="2400" noProof="0" dirty="0" smtClean="0">
              <a:solidFill>
                <a:schemeClr val="tx2"/>
              </a:solidFill>
            </a:rPr>
            <a:t> от </a:t>
          </a:r>
          <a:r>
            <a:rPr lang="ru-RU" sz="2400" noProof="0" dirty="0" err="1" smtClean="0">
              <a:solidFill>
                <a:schemeClr val="tx2"/>
              </a:solidFill>
            </a:rPr>
            <a:t>кметовете</a:t>
          </a:r>
          <a:r>
            <a:rPr lang="ru-RU" sz="2400" noProof="0" dirty="0" smtClean="0">
              <a:solidFill>
                <a:schemeClr val="tx2"/>
              </a:solidFill>
            </a:rPr>
            <a:t> на </a:t>
          </a:r>
          <a:r>
            <a:rPr lang="ru-RU" sz="2400" noProof="0" dirty="0" err="1" smtClean="0">
              <a:solidFill>
                <a:schemeClr val="tx2"/>
              </a:solidFill>
            </a:rPr>
            <a:t>общините</a:t>
          </a:r>
          <a:r>
            <a:rPr lang="ru-RU" sz="2400" noProof="0" dirty="0" smtClean="0">
              <a:solidFill>
                <a:schemeClr val="tx2"/>
              </a:solidFill>
            </a:rPr>
            <a:t> </a:t>
          </a:r>
          <a:r>
            <a:rPr lang="ru-RU" sz="2400" noProof="0" dirty="0" err="1" smtClean="0">
              <a:solidFill>
                <a:schemeClr val="tx2"/>
              </a:solidFill>
            </a:rPr>
            <a:t>отговарят</a:t>
          </a:r>
          <a:r>
            <a:rPr lang="ru-RU" sz="2400" noProof="0" dirty="0" smtClean="0">
              <a:solidFill>
                <a:schemeClr val="tx2"/>
              </a:solidFill>
            </a:rPr>
            <a:t> за </a:t>
          </a:r>
          <a:r>
            <a:rPr lang="ru-RU" sz="2400" noProof="0" dirty="0" err="1" smtClean="0">
              <a:solidFill>
                <a:schemeClr val="tx2"/>
              </a:solidFill>
            </a:rPr>
            <a:t>контрола</a:t>
          </a:r>
          <a:r>
            <a:rPr lang="ru-RU" sz="2400" noProof="0" dirty="0" smtClean="0">
              <a:solidFill>
                <a:schemeClr val="tx2"/>
              </a:solidFill>
            </a:rPr>
            <a:t> </a:t>
          </a:r>
          <a:r>
            <a:rPr lang="ru-RU" sz="2400" noProof="0" dirty="0" err="1" smtClean="0">
              <a:solidFill>
                <a:schemeClr val="tx2"/>
              </a:solidFill>
            </a:rPr>
            <a:t>върху</a:t>
          </a:r>
          <a:r>
            <a:rPr lang="bg-BG" sz="2400" noProof="0" dirty="0" smtClean="0">
              <a:solidFill>
                <a:schemeClr val="tx2"/>
              </a:solidFill>
            </a:rPr>
            <a:t>: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1. Пътната инфраструктура и сигнализация.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2. Паркиране и спазване на правила от пешеходци.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3. </a:t>
          </a:r>
          <a:r>
            <a:rPr lang="bg-BG" sz="2000" noProof="0" dirty="0" err="1" smtClean="0">
              <a:solidFill>
                <a:schemeClr val="tx2"/>
              </a:solidFill>
            </a:rPr>
            <a:t>Електромобили</a:t>
          </a:r>
          <a:r>
            <a:rPr lang="bg-BG" sz="2000" noProof="0" dirty="0" smtClean="0">
              <a:solidFill>
                <a:schemeClr val="tx2"/>
              </a:solidFill>
            </a:rPr>
            <a:t> и алармени системи на МПС.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4. И</a:t>
          </a:r>
          <a:r>
            <a:rPr lang="ru-RU" sz="2000" noProof="0" dirty="0" err="1" smtClean="0">
              <a:solidFill>
                <a:schemeClr val="tx2"/>
              </a:solidFill>
            </a:rPr>
            <a:t>зползването</a:t>
          </a:r>
          <a:r>
            <a:rPr lang="ru-RU" sz="2000" noProof="0" dirty="0" smtClean="0">
              <a:solidFill>
                <a:schemeClr val="tx2"/>
              </a:solidFill>
            </a:rPr>
            <a:t> на  </a:t>
          </a:r>
          <a:r>
            <a:rPr lang="ru-RU" sz="2000" noProof="0" dirty="0" err="1" smtClean="0">
              <a:solidFill>
                <a:schemeClr val="tx2"/>
              </a:solidFill>
            </a:rPr>
            <a:t>техническо</a:t>
          </a:r>
          <a:r>
            <a:rPr lang="ru-RU" sz="2000" noProof="0" dirty="0" smtClean="0">
              <a:solidFill>
                <a:schemeClr val="tx2"/>
              </a:solidFill>
            </a:rPr>
            <a:t> средство за </a:t>
          </a:r>
          <a:r>
            <a:rPr lang="ru-RU" sz="2000" noProof="0" dirty="0" err="1" smtClean="0">
              <a:solidFill>
                <a:schemeClr val="tx2"/>
              </a:solidFill>
            </a:rPr>
            <a:t>принудително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задържане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пътното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превозно</a:t>
          </a:r>
          <a:r>
            <a:rPr lang="ru-RU" sz="2000" noProof="0" dirty="0" smtClean="0">
              <a:solidFill>
                <a:schemeClr val="tx2"/>
              </a:solidFill>
            </a:rPr>
            <a:t> средство.</a:t>
          </a:r>
          <a:endParaRPr lang="bg-BG" sz="2000" dirty="0">
            <a:solidFill>
              <a:schemeClr val="tx2"/>
            </a:solidFill>
          </a:endParaRPr>
        </a:p>
      </dgm:t>
    </dgm:pt>
    <dgm:pt modelId="{B253282B-D613-49FF-BADB-468D8C45DA72}" type="parTrans" cxnId="{88144615-38DF-47CB-B10C-62DA892EE1D3}">
      <dgm:prSet/>
      <dgm:spPr/>
      <dgm:t>
        <a:bodyPr/>
        <a:lstStyle/>
        <a:p>
          <a:endParaRPr lang="bg-BG"/>
        </a:p>
      </dgm:t>
    </dgm:pt>
    <dgm:pt modelId="{D2A96E3C-0F43-410A-B0CC-17AE7DD41C5E}" type="sibTrans" cxnId="{88144615-38DF-47CB-B10C-62DA892EE1D3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9BAB88-33F1-4010-A239-8B93A30C8D24}" type="pres">
      <dgm:prSet presAssocID="{155276B5-59DD-48B4-9C7A-E4870A3BE6B6}" presName="composite" presStyleCnt="0"/>
      <dgm:spPr/>
    </dgm:pt>
    <dgm:pt modelId="{563AD711-A361-4D76-A33A-536F2EC7EFD1}" type="pres">
      <dgm:prSet presAssocID="{155276B5-59DD-48B4-9C7A-E4870A3BE6B6}" presName="rect1" presStyleLbl="trAlignAcc1" presStyleIdx="0" presStyleCnt="1" custScaleX="92616" custScaleY="120627" custLinFactNeighborX="2806" custLinFactNeighborY="-118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C1C2DA-5D8B-4C49-96F4-6EF726E448A8}" type="pres">
      <dgm:prSet presAssocID="{155276B5-59DD-48B4-9C7A-E4870A3BE6B6}" presName="rect2" presStyleLbl="fgImgPlace1" presStyleIdx="0" presStyleCnt="1" custScaleX="145135" custLinFactNeighborX="4049" custLinFactNeighborY="-48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88144615-38DF-47CB-B10C-62DA892EE1D3}" srcId="{44DB628C-EF33-4D8D-8463-1FB6B8D7849D}" destId="{155276B5-59DD-48B4-9C7A-E4870A3BE6B6}" srcOrd="0" destOrd="0" parTransId="{B253282B-D613-49FF-BADB-468D8C45DA72}" sibTransId="{D2A96E3C-0F43-410A-B0CC-17AE7DD41C5E}"/>
    <dgm:cxn modelId="{46838BF0-AFF2-4607-87A2-30114B7B3F6C}" type="presOf" srcId="{155276B5-59DD-48B4-9C7A-E4870A3BE6B6}" destId="{563AD711-A361-4D76-A33A-536F2EC7EFD1}" srcOrd="0" destOrd="0" presId="urn:microsoft.com/office/officeart/2008/layout/PictureStrips"/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4B645D90-783F-474E-A96A-E496443C847E}" type="presParOf" srcId="{1FE2DB0E-8928-4A1E-8B97-EC30C329D464}" destId="{AB9BAB88-33F1-4010-A239-8B93A30C8D24}" srcOrd="0" destOrd="0" presId="urn:microsoft.com/office/officeart/2008/layout/PictureStrips"/>
    <dgm:cxn modelId="{34E53A15-9B80-4A8D-B298-171F0C300851}" type="presParOf" srcId="{AB9BAB88-33F1-4010-A239-8B93A30C8D24}" destId="{563AD711-A361-4D76-A33A-536F2EC7EFD1}" srcOrd="0" destOrd="0" presId="urn:microsoft.com/office/officeart/2008/layout/PictureStrips"/>
    <dgm:cxn modelId="{3652C3EA-01BE-4D92-8E15-B5A98B798745}" type="presParOf" srcId="{AB9BAB88-33F1-4010-A239-8B93A30C8D24}" destId="{F0C1C2DA-5D8B-4C49-96F4-6EF726E44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155276B5-59DD-48B4-9C7A-E4870A3BE6B6}">
      <dgm:prSet custT="1"/>
      <dgm:spPr/>
      <dgm:t>
        <a:bodyPr/>
        <a:lstStyle/>
        <a:p>
          <a:pPr algn="ctr"/>
          <a:r>
            <a:rPr lang="ru-RU" sz="2400" noProof="0" dirty="0" smtClean="0">
              <a:solidFill>
                <a:schemeClr val="tx2"/>
              </a:solidFill>
            </a:rPr>
            <a:t>Средства за </a:t>
          </a:r>
          <a:r>
            <a:rPr lang="ru-RU" sz="2400" noProof="0" dirty="0" err="1" smtClean="0">
              <a:solidFill>
                <a:schemeClr val="tx2"/>
              </a:solidFill>
            </a:rPr>
            <a:t>ограничаване</a:t>
          </a:r>
          <a:r>
            <a:rPr lang="ru-RU" sz="2400" noProof="0" dirty="0" smtClean="0">
              <a:solidFill>
                <a:schemeClr val="tx2"/>
              </a:solidFill>
            </a:rPr>
            <a:t> на </a:t>
          </a:r>
          <a:r>
            <a:rPr lang="ru-RU" sz="2400" noProof="0" dirty="0" err="1" smtClean="0">
              <a:solidFill>
                <a:schemeClr val="tx2"/>
              </a:solidFill>
            </a:rPr>
            <a:t>скоростта</a:t>
          </a:r>
          <a:r>
            <a:rPr lang="ru-RU" sz="2400" noProof="0" dirty="0" smtClean="0">
              <a:solidFill>
                <a:schemeClr val="tx2"/>
              </a:solidFill>
            </a:rPr>
            <a:t> на движение</a:t>
          </a:r>
          <a:r>
            <a:rPr lang="bg-BG" sz="2400" noProof="0" dirty="0" smtClean="0">
              <a:solidFill>
                <a:schemeClr val="tx2"/>
              </a:solidFill>
            </a:rPr>
            <a:t>: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1) отклонения и препятствия, </a:t>
          </a:r>
          <a:r>
            <a:rPr lang="ru-RU" sz="2000" noProof="0" dirty="0" err="1" smtClean="0">
              <a:solidFill>
                <a:schemeClr val="tx2"/>
              </a:solidFill>
            </a:rPr>
            <a:t>разположени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напречно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платното</a:t>
          </a:r>
          <a:r>
            <a:rPr lang="ru-RU" sz="2000" noProof="0" dirty="0" smtClean="0">
              <a:solidFill>
                <a:schemeClr val="tx2"/>
              </a:solidFill>
            </a:rPr>
            <a:t> за движение; 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2) </a:t>
          </a:r>
          <a:r>
            <a:rPr lang="ru-RU" sz="2000" noProof="0" dirty="0" err="1" smtClean="0">
              <a:solidFill>
                <a:schemeClr val="tx2"/>
              </a:solidFill>
            </a:rPr>
            <a:t>напречни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пътни</a:t>
          </a:r>
          <a:r>
            <a:rPr lang="ru-RU" sz="2000" noProof="0" dirty="0" smtClean="0">
              <a:solidFill>
                <a:schemeClr val="tx2"/>
              </a:solidFill>
            </a:rPr>
            <a:t> маркировки;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3) </a:t>
          </a:r>
          <a:r>
            <a:rPr lang="ru-RU" sz="2000" noProof="0" dirty="0" err="1" smtClean="0">
              <a:solidFill>
                <a:schemeClr val="tx2"/>
              </a:solidFill>
            </a:rPr>
            <a:t>ситуационни</a:t>
          </a:r>
          <a:r>
            <a:rPr lang="ru-RU" sz="2000" noProof="0" dirty="0" smtClean="0">
              <a:solidFill>
                <a:schemeClr val="tx2"/>
              </a:solidFill>
            </a:rPr>
            <a:t> изменения и препятствия; 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4) стеснения на </a:t>
          </a:r>
          <a:r>
            <a:rPr lang="ru-RU" sz="2000" noProof="0" dirty="0" err="1" smtClean="0">
              <a:solidFill>
                <a:schemeClr val="tx2"/>
              </a:solidFill>
            </a:rPr>
            <a:t>платното</a:t>
          </a:r>
          <a:r>
            <a:rPr lang="ru-RU" sz="2000" noProof="0" dirty="0" smtClean="0">
              <a:solidFill>
                <a:schemeClr val="tx2"/>
              </a:solidFill>
            </a:rPr>
            <a:t> за движение;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5) </a:t>
          </a:r>
          <a:r>
            <a:rPr lang="ru-RU" sz="2000" noProof="0" dirty="0" err="1" smtClean="0">
              <a:solidFill>
                <a:schemeClr val="tx2"/>
              </a:solidFill>
            </a:rPr>
            <a:t>други</a:t>
          </a:r>
          <a:r>
            <a:rPr lang="ru-RU" sz="2000" noProof="0" dirty="0" smtClean="0">
              <a:solidFill>
                <a:schemeClr val="tx2"/>
              </a:solidFill>
            </a:rPr>
            <a:t> средства за </a:t>
          </a:r>
          <a:r>
            <a:rPr lang="ru-RU" sz="2000" noProof="0" dirty="0" err="1" smtClean="0">
              <a:solidFill>
                <a:schemeClr val="tx2"/>
              </a:solidFill>
            </a:rPr>
            <a:t>намаляване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скоростта</a:t>
          </a:r>
          <a:r>
            <a:rPr lang="ru-RU" sz="2000" noProof="0" dirty="0" smtClean="0">
              <a:solidFill>
                <a:schemeClr val="tx2"/>
              </a:solidFill>
            </a:rPr>
            <a:t>; 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6) комбинации от </a:t>
          </a:r>
          <a:r>
            <a:rPr lang="ru-RU" sz="2000" noProof="0" dirty="0" err="1" smtClean="0">
              <a:solidFill>
                <a:schemeClr val="tx2"/>
              </a:solidFill>
            </a:rPr>
            <a:t>посочените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по-горе</a:t>
          </a:r>
          <a:r>
            <a:rPr lang="ru-RU" sz="2000" noProof="0" dirty="0" smtClean="0">
              <a:solidFill>
                <a:schemeClr val="tx2"/>
              </a:solidFill>
            </a:rPr>
            <a:t> средства.</a:t>
          </a:r>
          <a:endParaRPr lang="bg-BG" sz="2000" dirty="0">
            <a:solidFill>
              <a:schemeClr val="tx2"/>
            </a:solidFill>
          </a:endParaRPr>
        </a:p>
      </dgm:t>
    </dgm:pt>
    <dgm:pt modelId="{B253282B-D613-49FF-BADB-468D8C45DA72}" type="parTrans" cxnId="{88144615-38DF-47CB-B10C-62DA892EE1D3}">
      <dgm:prSet/>
      <dgm:spPr/>
      <dgm:t>
        <a:bodyPr/>
        <a:lstStyle/>
        <a:p>
          <a:endParaRPr lang="bg-BG"/>
        </a:p>
      </dgm:t>
    </dgm:pt>
    <dgm:pt modelId="{D2A96E3C-0F43-410A-B0CC-17AE7DD41C5E}" type="sibTrans" cxnId="{88144615-38DF-47CB-B10C-62DA892EE1D3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9BAB88-33F1-4010-A239-8B93A30C8D24}" type="pres">
      <dgm:prSet presAssocID="{155276B5-59DD-48B4-9C7A-E4870A3BE6B6}" presName="composite" presStyleCnt="0"/>
      <dgm:spPr/>
    </dgm:pt>
    <dgm:pt modelId="{563AD711-A361-4D76-A33A-536F2EC7EFD1}" type="pres">
      <dgm:prSet presAssocID="{155276B5-59DD-48B4-9C7A-E4870A3BE6B6}" presName="rect1" presStyleLbl="trAlignAcc1" presStyleIdx="0" presStyleCnt="1" custScaleY="14463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C1C2DA-5D8B-4C49-96F4-6EF726E448A8}" type="pres">
      <dgm:prSet presAssocID="{155276B5-59DD-48B4-9C7A-E4870A3BE6B6}" presName="rect2" presStyleLbl="fgImgPlace1" presStyleIdx="0" presStyleCnt="1" custScaleX="122653" custLinFactNeighborX="-4583" custLinFactNeighborY="-12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88144615-38DF-47CB-B10C-62DA892EE1D3}" srcId="{44DB628C-EF33-4D8D-8463-1FB6B8D7849D}" destId="{155276B5-59DD-48B4-9C7A-E4870A3BE6B6}" srcOrd="0" destOrd="0" parTransId="{B253282B-D613-49FF-BADB-468D8C45DA72}" sibTransId="{D2A96E3C-0F43-410A-B0CC-17AE7DD41C5E}"/>
    <dgm:cxn modelId="{46838BF0-AFF2-4607-87A2-30114B7B3F6C}" type="presOf" srcId="{155276B5-59DD-48B4-9C7A-E4870A3BE6B6}" destId="{563AD711-A361-4D76-A33A-536F2EC7EFD1}" srcOrd="0" destOrd="0" presId="urn:microsoft.com/office/officeart/2008/layout/PictureStrips"/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4B645D90-783F-474E-A96A-E496443C847E}" type="presParOf" srcId="{1FE2DB0E-8928-4A1E-8B97-EC30C329D464}" destId="{AB9BAB88-33F1-4010-A239-8B93A30C8D24}" srcOrd="0" destOrd="0" presId="urn:microsoft.com/office/officeart/2008/layout/PictureStrips"/>
    <dgm:cxn modelId="{34E53A15-9B80-4A8D-B298-171F0C300851}" type="presParOf" srcId="{AB9BAB88-33F1-4010-A239-8B93A30C8D24}" destId="{563AD711-A361-4D76-A33A-536F2EC7EFD1}" srcOrd="0" destOrd="0" presId="urn:microsoft.com/office/officeart/2008/layout/PictureStrips"/>
    <dgm:cxn modelId="{3652C3EA-01BE-4D92-8E15-B5A98B798745}" type="presParOf" srcId="{AB9BAB88-33F1-4010-A239-8B93A30C8D24}" destId="{F0C1C2DA-5D8B-4C49-96F4-6EF726E44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155276B5-59DD-48B4-9C7A-E4870A3BE6B6}">
      <dgm:prSet custT="1"/>
      <dgm:spPr/>
      <dgm:t>
        <a:bodyPr/>
        <a:lstStyle/>
        <a:p>
          <a:pPr algn="l"/>
          <a:r>
            <a:rPr lang="ru-RU" sz="2000" noProof="0" dirty="0" smtClean="0">
              <a:solidFill>
                <a:schemeClr val="tx2"/>
              </a:solidFill>
            </a:rPr>
            <a:t>1. </a:t>
          </a:r>
          <a:r>
            <a:rPr lang="ru-RU" sz="2000" noProof="0" dirty="0" err="1" smtClean="0">
              <a:solidFill>
                <a:schemeClr val="tx2"/>
              </a:solidFill>
            </a:rPr>
            <a:t>Има</a:t>
          </a:r>
          <a:r>
            <a:rPr lang="ru-RU" sz="2000" noProof="0" dirty="0" smtClean="0">
              <a:solidFill>
                <a:schemeClr val="tx2"/>
              </a:solidFill>
            </a:rPr>
            <a:t> за цел </a:t>
          </a:r>
          <a:r>
            <a:rPr lang="ru-RU" sz="2000" noProof="0" dirty="0" err="1" smtClean="0">
              <a:solidFill>
                <a:schemeClr val="tx2"/>
              </a:solidFill>
            </a:rPr>
            <a:t>установяване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участъците</a:t>
          </a:r>
          <a:r>
            <a:rPr lang="ru-RU" sz="2000" noProof="0" dirty="0" smtClean="0">
              <a:solidFill>
                <a:schemeClr val="tx2"/>
              </a:solidFill>
            </a:rPr>
            <a:t> с концентрация на ПТП и </a:t>
          </a:r>
          <a:r>
            <a:rPr lang="ru-RU" sz="2000" noProof="0" dirty="0" err="1" smtClean="0">
              <a:solidFill>
                <a:schemeClr val="tx2"/>
              </a:solidFill>
            </a:rPr>
            <a:t>изпълнението</a:t>
          </a:r>
          <a:r>
            <a:rPr lang="ru-RU" sz="2000" noProof="0" dirty="0" smtClean="0">
              <a:solidFill>
                <a:schemeClr val="tx2"/>
              </a:solidFill>
            </a:rPr>
            <a:t> на мероприятия за </a:t>
          </a:r>
          <a:r>
            <a:rPr lang="ru-RU" sz="20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пътните</a:t>
          </a:r>
          <a:r>
            <a:rPr lang="ru-RU" sz="2000" noProof="0" dirty="0" smtClean="0">
              <a:solidFill>
                <a:schemeClr val="tx2"/>
              </a:solidFill>
            </a:rPr>
            <a:t> условия и на </a:t>
          </a:r>
          <a:r>
            <a:rPr lang="ru-RU" sz="2000" noProof="0" dirty="0" err="1" smtClean="0">
              <a:solidFill>
                <a:schemeClr val="tx2"/>
              </a:solidFill>
            </a:rPr>
            <a:t>организацията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движението</a:t>
          </a:r>
          <a:r>
            <a:rPr lang="ru-RU" sz="2000" noProof="0" dirty="0" smtClean="0">
              <a:solidFill>
                <a:schemeClr val="tx2"/>
              </a:solidFill>
            </a:rPr>
            <a:t>; 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2. </a:t>
          </a:r>
          <a:r>
            <a:rPr lang="ru-RU" sz="2000" noProof="0" dirty="0" err="1" smtClean="0">
              <a:solidFill>
                <a:schemeClr val="tx2"/>
              </a:solidFill>
            </a:rPr>
            <a:t>Дейността</a:t>
          </a:r>
          <a:r>
            <a:rPr lang="ru-RU" sz="2000" noProof="0" dirty="0" smtClean="0">
              <a:solidFill>
                <a:schemeClr val="tx2"/>
              </a:solidFill>
            </a:rPr>
            <a:t> се </a:t>
          </a:r>
          <a:r>
            <a:rPr lang="ru-RU" sz="2000" noProof="0" dirty="0" err="1" smtClean="0">
              <a:solidFill>
                <a:schemeClr val="tx2"/>
              </a:solidFill>
            </a:rPr>
            <a:t>извършва</a:t>
          </a:r>
          <a:r>
            <a:rPr lang="ru-RU" sz="2000" noProof="0" dirty="0" smtClean="0">
              <a:solidFill>
                <a:schemeClr val="tx2"/>
              </a:solidFill>
            </a:rPr>
            <a:t> от </a:t>
          </a:r>
          <a:r>
            <a:rPr lang="ru-RU" sz="2000" noProof="0" dirty="0" err="1" smtClean="0">
              <a:solidFill>
                <a:schemeClr val="tx2"/>
              </a:solidFill>
            </a:rPr>
            <a:t>смесена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комисия</a:t>
          </a:r>
          <a:r>
            <a:rPr lang="ru-RU" sz="2000" noProof="0" dirty="0" smtClean="0">
              <a:solidFill>
                <a:schemeClr val="tx2"/>
              </a:solidFill>
            </a:rPr>
            <a:t>;</a:t>
          </a:r>
        </a:p>
        <a:p>
          <a:pPr algn="l"/>
          <a:r>
            <a:rPr lang="ru-RU" sz="2000" noProof="0" dirty="0" smtClean="0">
              <a:solidFill>
                <a:schemeClr val="tx2"/>
              </a:solidFill>
            </a:rPr>
            <a:t>3. </a:t>
          </a:r>
          <a:r>
            <a:rPr lang="ru-RU" sz="2000" noProof="0" dirty="0" err="1" smtClean="0">
              <a:solidFill>
                <a:schemeClr val="tx2"/>
              </a:solidFill>
            </a:rPr>
            <a:t>Комисията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предлага</a:t>
          </a:r>
          <a:r>
            <a:rPr lang="ru-RU" sz="2000" noProof="0" dirty="0" smtClean="0">
              <a:solidFill>
                <a:schemeClr val="tx2"/>
              </a:solidFill>
            </a:rPr>
            <a:t>: </a:t>
          </a:r>
        </a:p>
        <a:p>
          <a:pPr algn="l"/>
          <a:r>
            <a:rPr lang="en-US" sz="2000" noProof="0" dirty="0" smtClean="0">
              <a:solidFill>
                <a:schemeClr val="tx2"/>
              </a:solidFill>
            </a:rPr>
            <a:t>	</a:t>
          </a:r>
          <a:r>
            <a:rPr lang="ru-RU" sz="2000" noProof="0" dirty="0" smtClean="0">
              <a:solidFill>
                <a:schemeClr val="tx2"/>
              </a:solidFill>
            </a:rPr>
            <a:t>а. организационно-технически мероприятия за </a:t>
          </a:r>
          <a:r>
            <a:rPr lang="ru-RU" sz="20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безопасността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движението</a:t>
          </a:r>
          <a:r>
            <a:rPr lang="ru-RU" sz="2000" noProof="0" dirty="0" smtClean="0">
              <a:solidFill>
                <a:schemeClr val="tx2"/>
              </a:solidFill>
            </a:rPr>
            <a:t>;</a:t>
          </a:r>
        </a:p>
        <a:p>
          <a:pPr algn="l"/>
          <a:r>
            <a:rPr lang="en-US" sz="2000" noProof="0" dirty="0" smtClean="0">
              <a:solidFill>
                <a:schemeClr val="tx2"/>
              </a:solidFill>
            </a:rPr>
            <a:t>	</a:t>
          </a:r>
          <a:r>
            <a:rPr lang="ru-RU" sz="2000" noProof="0" dirty="0" smtClean="0">
              <a:solidFill>
                <a:schemeClr val="tx2"/>
              </a:solidFill>
            </a:rPr>
            <a:t>б. мероприятия за </a:t>
          </a:r>
          <a:r>
            <a:rPr lang="ru-RU" sz="20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noProof="0" dirty="0" smtClean="0">
              <a:solidFill>
                <a:schemeClr val="tx2"/>
              </a:solidFill>
            </a:rPr>
            <a:t> на </a:t>
          </a:r>
          <a:r>
            <a:rPr lang="ru-RU" sz="2000" noProof="0" dirty="0" err="1" smtClean="0">
              <a:solidFill>
                <a:schemeClr val="tx2"/>
              </a:solidFill>
            </a:rPr>
            <a:t>техническите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елементи</a:t>
          </a:r>
          <a:r>
            <a:rPr lang="ru-RU" sz="2000" noProof="0" dirty="0" smtClean="0">
              <a:solidFill>
                <a:schemeClr val="tx2"/>
              </a:solidFill>
            </a:rPr>
            <a:t> и характеристики на </a:t>
          </a:r>
          <a:r>
            <a:rPr lang="ru-RU" sz="2000" noProof="0" dirty="0" err="1" smtClean="0">
              <a:solidFill>
                <a:schemeClr val="tx2"/>
              </a:solidFill>
            </a:rPr>
            <a:t>пътния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участък</a:t>
          </a:r>
          <a:r>
            <a:rPr lang="ru-RU" sz="2000" noProof="0" dirty="0" smtClean="0">
              <a:solidFill>
                <a:schemeClr val="tx2"/>
              </a:solidFill>
            </a:rPr>
            <a:t>; </a:t>
          </a:r>
        </a:p>
        <a:p>
          <a:pPr algn="l"/>
          <a:r>
            <a:rPr lang="en-US" sz="2000" noProof="0" dirty="0" smtClean="0">
              <a:solidFill>
                <a:schemeClr val="tx2"/>
              </a:solidFill>
            </a:rPr>
            <a:t>	</a:t>
          </a:r>
          <a:r>
            <a:rPr lang="ru-RU" sz="2000" noProof="0" dirty="0" smtClean="0">
              <a:solidFill>
                <a:schemeClr val="tx2"/>
              </a:solidFill>
            </a:rPr>
            <a:t>с. реконструкция на </a:t>
          </a:r>
          <a:r>
            <a:rPr lang="ru-RU" sz="2000" noProof="0" dirty="0" err="1" smtClean="0">
              <a:solidFill>
                <a:schemeClr val="tx2"/>
              </a:solidFill>
            </a:rPr>
            <a:t>пътния</a:t>
          </a:r>
          <a:r>
            <a:rPr lang="ru-RU" sz="2000" noProof="0" dirty="0" smtClean="0">
              <a:solidFill>
                <a:schemeClr val="tx2"/>
              </a:solidFill>
            </a:rPr>
            <a:t> </a:t>
          </a:r>
          <a:r>
            <a:rPr lang="ru-RU" sz="2000" noProof="0" dirty="0" err="1" smtClean="0">
              <a:solidFill>
                <a:schemeClr val="tx2"/>
              </a:solidFill>
            </a:rPr>
            <a:t>участък</a:t>
          </a:r>
          <a:r>
            <a:rPr lang="ru-RU" sz="2000" noProof="0" dirty="0" smtClean="0">
              <a:solidFill>
                <a:schemeClr val="tx2"/>
              </a:solidFill>
            </a:rPr>
            <a:t>.</a:t>
          </a:r>
          <a:endParaRPr lang="bg-BG" sz="2000" dirty="0">
            <a:solidFill>
              <a:schemeClr val="tx2"/>
            </a:solidFill>
          </a:endParaRPr>
        </a:p>
      </dgm:t>
    </dgm:pt>
    <dgm:pt modelId="{B253282B-D613-49FF-BADB-468D8C45DA72}" type="parTrans" cxnId="{88144615-38DF-47CB-B10C-62DA892EE1D3}">
      <dgm:prSet/>
      <dgm:spPr/>
      <dgm:t>
        <a:bodyPr/>
        <a:lstStyle/>
        <a:p>
          <a:endParaRPr lang="bg-BG"/>
        </a:p>
      </dgm:t>
    </dgm:pt>
    <dgm:pt modelId="{D2A96E3C-0F43-410A-B0CC-17AE7DD41C5E}" type="sibTrans" cxnId="{88144615-38DF-47CB-B10C-62DA892EE1D3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9BAB88-33F1-4010-A239-8B93A30C8D24}" type="pres">
      <dgm:prSet presAssocID="{155276B5-59DD-48B4-9C7A-E4870A3BE6B6}" presName="composite" presStyleCnt="0"/>
      <dgm:spPr/>
    </dgm:pt>
    <dgm:pt modelId="{563AD711-A361-4D76-A33A-536F2EC7EFD1}" type="pres">
      <dgm:prSet presAssocID="{155276B5-59DD-48B4-9C7A-E4870A3BE6B6}" presName="rect1" presStyleLbl="trAlignAcc1" presStyleIdx="0" presStyleCnt="1" custScaleX="97753" custScaleY="15387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C1C2DA-5D8B-4C49-96F4-6EF726E448A8}" type="pres">
      <dgm:prSet presAssocID="{155276B5-59DD-48B4-9C7A-E4870A3BE6B6}" presName="rect2" presStyleLbl="fgImgPlace1" presStyleIdx="0" presStyleCnt="1" custScaleX="126468" custScaleY="91544" custLinFactNeighborX="2469" custLinFactNeighborY="-206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88144615-38DF-47CB-B10C-62DA892EE1D3}" srcId="{44DB628C-EF33-4D8D-8463-1FB6B8D7849D}" destId="{155276B5-59DD-48B4-9C7A-E4870A3BE6B6}" srcOrd="0" destOrd="0" parTransId="{B253282B-D613-49FF-BADB-468D8C45DA72}" sibTransId="{D2A96E3C-0F43-410A-B0CC-17AE7DD41C5E}"/>
    <dgm:cxn modelId="{46838BF0-AFF2-4607-87A2-30114B7B3F6C}" type="presOf" srcId="{155276B5-59DD-48B4-9C7A-E4870A3BE6B6}" destId="{563AD711-A361-4D76-A33A-536F2EC7EFD1}" srcOrd="0" destOrd="0" presId="urn:microsoft.com/office/officeart/2008/layout/PictureStrips"/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4B645D90-783F-474E-A96A-E496443C847E}" type="presParOf" srcId="{1FE2DB0E-8928-4A1E-8B97-EC30C329D464}" destId="{AB9BAB88-33F1-4010-A239-8B93A30C8D24}" srcOrd="0" destOrd="0" presId="urn:microsoft.com/office/officeart/2008/layout/PictureStrips"/>
    <dgm:cxn modelId="{34E53A15-9B80-4A8D-B298-171F0C300851}" type="presParOf" srcId="{AB9BAB88-33F1-4010-A239-8B93A30C8D24}" destId="{563AD711-A361-4D76-A33A-536F2EC7EFD1}" srcOrd="0" destOrd="0" presId="urn:microsoft.com/office/officeart/2008/layout/PictureStrips"/>
    <dgm:cxn modelId="{3652C3EA-01BE-4D92-8E15-B5A98B798745}" type="presParOf" srcId="{AB9BAB88-33F1-4010-A239-8B93A30C8D24}" destId="{F0C1C2DA-5D8B-4C49-96F4-6EF726E44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B5F4CD-C9D8-4977-8D42-C04319B6EB69}" type="doc">
      <dgm:prSet loTypeId="urn:microsoft.com/office/officeart/2008/layout/PictureStrips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4533ED06-F43D-4221-B9F4-4C63CA48672F}">
      <dgm:prSet custT="1"/>
      <dgm:spPr/>
      <dgm:t>
        <a:bodyPr/>
        <a:lstStyle/>
        <a:p>
          <a:pPr algn="ctr"/>
          <a:r>
            <a:rPr lang="bg-BG" sz="2200" b="1" dirty="0" smtClean="0">
              <a:solidFill>
                <a:srgbClr val="C00000"/>
              </a:solidFill>
            </a:rPr>
            <a:t>ПРАКТИЧЕСКИ КАЗУС </a:t>
          </a:r>
        </a:p>
        <a:p>
          <a:pPr algn="ctr"/>
          <a:r>
            <a:rPr lang="ru-RU" sz="2200" b="0" i="1" dirty="0" err="1" smtClean="0">
              <a:solidFill>
                <a:schemeClr val="tx2"/>
              </a:solidFill>
            </a:rPr>
            <a:t>Запознайте</a:t>
          </a:r>
          <a:r>
            <a:rPr lang="ru-RU" sz="2200" b="0" i="1" dirty="0" smtClean="0">
              <a:solidFill>
                <a:schemeClr val="tx2"/>
              </a:solidFill>
            </a:rPr>
            <a:t> се с </a:t>
          </a:r>
          <a:r>
            <a:rPr lang="ru-RU" sz="2200" b="0" i="1" dirty="0" err="1" smtClean="0">
              <a:solidFill>
                <a:schemeClr val="tx2"/>
              </a:solidFill>
            </a:rPr>
            <a:t>предоставения</a:t>
          </a:r>
          <a:r>
            <a:rPr lang="ru-RU" sz="2200" b="0" i="1" dirty="0" smtClean="0">
              <a:solidFill>
                <a:schemeClr val="tx2"/>
              </a:solidFill>
            </a:rPr>
            <a:t> казус и </a:t>
          </a:r>
          <a:r>
            <a:rPr lang="ru-RU" sz="2200" b="0" i="1" dirty="0" err="1" smtClean="0">
              <a:solidFill>
                <a:schemeClr val="tx2"/>
              </a:solidFill>
            </a:rPr>
            <a:t>указанията</a:t>
          </a:r>
          <a:r>
            <a:rPr lang="ru-RU" sz="2200" b="0" i="1" dirty="0" smtClean="0">
              <a:solidFill>
                <a:schemeClr val="tx2"/>
              </a:solidFill>
            </a:rPr>
            <a:t> за </a:t>
          </a:r>
          <a:r>
            <a:rPr lang="ru-RU" sz="2200" b="0" i="1" dirty="0" err="1" smtClean="0">
              <a:solidFill>
                <a:schemeClr val="tx2"/>
              </a:solidFill>
            </a:rPr>
            <a:t>неговото</a:t>
          </a:r>
          <a:r>
            <a:rPr lang="ru-RU" sz="2200" b="0" i="1" dirty="0" smtClean="0">
              <a:solidFill>
                <a:schemeClr val="tx2"/>
              </a:solidFill>
            </a:rPr>
            <a:t> </a:t>
          </a:r>
          <a:r>
            <a:rPr lang="ru-RU" sz="2200" b="0" i="1" dirty="0" err="1" smtClean="0">
              <a:solidFill>
                <a:schemeClr val="tx2"/>
              </a:solidFill>
            </a:rPr>
            <a:t>решаване</a:t>
          </a:r>
          <a:r>
            <a:rPr lang="ru-RU" sz="2200" b="0" i="1" dirty="0" smtClean="0">
              <a:solidFill>
                <a:schemeClr val="tx2"/>
              </a:solidFill>
            </a:rPr>
            <a:t>.</a:t>
          </a:r>
          <a:endParaRPr lang="bg-BG" sz="2200" b="0" i="1" dirty="0" smtClean="0">
            <a:solidFill>
              <a:schemeClr val="tx2"/>
            </a:solidFill>
          </a:endParaRPr>
        </a:p>
      </dgm:t>
    </dgm:pt>
    <dgm:pt modelId="{58023994-40B1-42E4-8824-C8442E098D29}" type="parTrans" cxnId="{409868BA-9792-41F8-9F12-E2FB815AF45F}">
      <dgm:prSet/>
      <dgm:spPr/>
      <dgm:t>
        <a:bodyPr/>
        <a:lstStyle/>
        <a:p>
          <a:endParaRPr lang="bg-BG"/>
        </a:p>
      </dgm:t>
    </dgm:pt>
    <dgm:pt modelId="{E9B5D37F-E2BE-49F6-9CD2-58CB012C4612}" type="sibTrans" cxnId="{409868BA-9792-41F8-9F12-E2FB815AF45F}">
      <dgm:prSet/>
      <dgm:spPr/>
      <dgm:t>
        <a:bodyPr/>
        <a:lstStyle/>
        <a:p>
          <a:endParaRPr lang="bg-BG"/>
        </a:p>
      </dgm:t>
    </dgm:pt>
    <dgm:pt modelId="{69DB1CB7-6BAD-44DF-AAFE-F6F8D99E3D29}" type="pres">
      <dgm:prSet presAssocID="{27B5F4CD-C9D8-4977-8D42-C04319B6EB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B1C6FA0-6A46-4A45-A370-CB9CB05742A4}" type="pres">
      <dgm:prSet presAssocID="{4533ED06-F43D-4221-B9F4-4C63CA48672F}" presName="composite" presStyleCnt="0"/>
      <dgm:spPr/>
    </dgm:pt>
    <dgm:pt modelId="{D5F6D737-0C12-48B6-813A-5C4B67A8D776}" type="pres">
      <dgm:prSet presAssocID="{4533ED06-F43D-4221-B9F4-4C63CA48672F}" presName="rect1" presStyleLbl="trAlignAcc1" presStyleIdx="0" presStyleCnt="1" custScaleX="94512" custScaleY="90342" custLinFactNeighborX="-1173" custLinFactNeighborY="-23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D0BBF41-09EA-4CE1-BFE2-6417C6156749}" type="pres">
      <dgm:prSet presAssocID="{4533ED06-F43D-4221-B9F4-4C63CA48672F}" presName="rect2" presStyleLbl="fgImgPlace1" presStyleIdx="0" presStyleCnt="1" custScaleX="112815" custScaleY="81676" custLinFactNeighborX="11404" custLinFactNeighborY="-62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bg-BG"/>
        </a:p>
      </dgm:t>
    </dgm:pt>
  </dgm:ptLst>
  <dgm:cxnLst>
    <dgm:cxn modelId="{81880FB8-60BB-40BB-B4D2-17B57E761539}" type="presOf" srcId="{27B5F4CD-C9D8-4977-8D42-C04319B6EB69}" destId="{69DB1CB7-6BAD-44DF-AAFE-F6F8D99E3D29}" srcOrd="0" destOrd="0" presId="urn:microsoft.com/office/officeart/2008/layout/PictureStrips"/>
    <dgm:cxn modelId="{409868BA-9792-41F8-9F12-E2FB815AF45F}" srcId="{27B5F4CD-C9D8-4977-8D42-C04319B6EB69}" destId="{4533ED06-F43D-4221-B9F4-4C63CA48672F}" srcOrd="0" destOrd="0" parTransId="{58023994-40B1-42E4-8824-C8442E098D29}" sibTransId="{E9B5D37F-E2BE-49F6-9CD2-58CB012C4612}"/>
    <dgm:cxn modelId="{00800F13-296B-4B24-B13E-E53FD7C55911}" type="presOf" srcId="{4533ED06-F43D-4221-B9F4-4C63CA48672F}" destId="{D5F6D737-0C12-48B6-813A-5C4B67A8D776}" srcOrd="0" destOrd="0" presId="urn:microsoft.com/office/officeart/2008/layout/PictureStrips"/>
    <dgm:cxn modelId="{885E9B9F-4C45-4987-9C37-4E1E72745E22}" type="presParOf" srcId="{69DB1CB7-6BAD-44DF-AAFE-F6F8D99E3D29}" destId="{DB1C6FA0-6A46-4A45-A370-CB9CB05742A4}" srcOrd="0" destOrd="0" presId="urn:microsoft.com/office/officeart/2008/layout/PictureStrips"/>
    <dgm:cxn modelId="{BB5A032A-1764-451C-AA79-DBE8538B56F7}" type="presParOf" srcId="{DB1C6FA0-6A46-4A45-A370-CB9CB05742A4}" destId="{D5F6D737-0C12-48B6-813A-5C4B67A8D776}" srcOrd="0" destOrd="0" presId="urn:microsoft.com/office/officeart/2008/layout/PictureStrips"/>
    <dgm:cxn modelId="{81578685-09FF-4505-A287-067FCE5C9BDB}" type="presParOf" srcId="{DB1C6FA0-6A46-4A45-A370-CB9CB05742A4}" destId="{9D0BBF41-09EA-4CE1-BFE2-6417C61567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800" b="1" dirty="0" smtClean="0">
              <a:solidFill>
                <a:srgbClr val="C00000"/>
              </a:solidFill>
            </a:rPr>
            <a:t>Упражнение</a:t>
          </a:r>
        </a:p>
        <a:p>
          <a:pPr algn="ctr" rtl="0"/>
          <a:r>
            <a:rPr lang="bg-BG" sz="2000" b="0" i="1" dirty="0" smtClean="0">
              <a:solidFill>
                <a:schemeClr val="tx2"/>
              </a:solidFill>
            </a:rPr>
            <a:t>Запознайте се с предоставения лист, съдържащ указания и задача за упражнение.</a:t>
          </a:r>
          <a:endParaRPr lang="bg-BG" sz="2000" b="0" dirty="0" smtClean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9706" custLinFactNeighborY="-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6D8ACB46-0F0B-4713-A872-C30F5E6FB937}" type="presOf" srcId="{FFC41C2D-1A4B-4AD2-A434-60A48BDAF471}" destId="{0162D87F-9C6E-4C49-BCC8-EE2A5E469763}" srcOrd="0" destOrd="0" presId="urn:microsoft.com/office/officeart/2008/layout/PictureStrips"/>
    <dgm:cxn modelId="{0C7BCE3E-06B9-433C-A8F6-CEDDA8B58814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B5F0409A-F6B8-4262-8299-841C6CC93591}" type="presParOf" srcId="{44CD01F5-7821-4A96-BE5D-89079AC0086D}" destId="{8BDE3ED8-01F8-42D2-BC01-8F2B486F0C51}" srcOrd="0" destOrd="0" presId="urn:microsoft.com/office/officeart/2008/layout/PictureStrips"/>
    <dgm:cxn modelId="{2FEB5FDF-4749-40AE-A40B-FDDA65E37468}" type="presParOf" srcId="{8BDE3ED8-01F8-42D2-BC01-8F2B486F0C51}" destId="{0162D87F-9C6E-4C49-BCC8-EE2A5E469763}" srcOrd="0" destOrd="0" presId="urn:microsoft.com/office/officeart/2008/layout/PictureStrips"/>
    <dgm:cxn modelId="{3D9AEE35-BE99-4E2C-B328-A624EE3D294A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CB374-35D4-4D57-ADD3-03CCCE5BED3F}" type="doc">
      <dgm:prSet loTypeId="urn:microsoft.com/office/officeart/2008/layout/PictureStrip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FFE3C77A-2427-47B6-9003-3A17B2A9E655}">
      <dgm:prSet custT="1"/>
      <dgm:spPr/>
      <dgm:t>
        <a:bodyPr/>
        <a:lstStyle/>
        <a:p>
          <a:pPr algn="l"/>
          <a:r>
            <a:rPr lang="bg-BG" sz="2000" b="0" dirty="0" smtClean="0">
              <a:solidFill>
                <a:schemeClr val="tx2"/>
              </a:solidFill>
              <a:latin typeface="+mn-lt"/>
            </a:rPr>
            <a:t>1. Р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азработване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план-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програми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общинско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областно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ниво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,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регламентиране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,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оптимизиране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активизиране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дейността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областните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комисии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по БДП.</a:t>
          </a:r>
        </a:p>
        <a:p>
          <a:pPr algn="l"/>
          <a:r>
            <a:rPr lang="bg-BG" sz="2000" b="0" dirty="0" smtClean="0">
              <a:solidFill>
                <a:schemeClr val="tx2"/>
              </a:solidFill>
              <a:latin typeface="+mn-lt"/>
            </a:rPr>
            <a:t>2. Повишаване на административния капацитет на работещите по БДП. </a:t>
          </a:r>
        </a:p>
        <a:p>
          <a:pPr algn="l"/>
          <a:r>
            <a:rPr lang="ru-RU" sz="2000" b="0" dirty="0" smtClean="0">
              <a:solidFill>
                <a:schemeClr val="tx2"/>
              </a:solidFill>
              <a:latin typeface="+mn-lt"/>
            </a:rPr>
            <a:t>3.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Интегриране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безопасност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в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цялостния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инвестиционен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процес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общините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.</a:t>
          </a:r>
        </a:p>
        <a:p>
          <a:pPr algn="l"/>
          <a:r>
            <a:rPr lang="ru-RU" sz="2000" b="0" dirty="0" smtClean="0">
              <a:solidFill>
                <a:schemeClr val="tx2"/>
              </a:solidFill>
              <a:latin typeface="+mn-lt"/>
            </a:rPr>
            <a:t>4.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Засилване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ролята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областните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комисии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по БДП за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подобряване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dirty="0" err="1" smtClean="0">
              <a:solidFill>
                <a:schemeClr val="tx2"/>
              </a:solidFill>
              <a:latin typeface="+mn-lt"/>
            </a:rPr>
            <a:t>безопасност</a:t>
          </a:r>
          <a:r>
            <a:rPr lang="ru-RU" sz="2000" b="0" dirty="0" smtClean="0">
              <a:solidFill>
                <a:schemeClr val="tx2"/>
              </a:solidFill>
              <a:latin typeface="+mn-lt"/>
            </a:rPr>
            <a:t>.</a:t>
          </a:r>
          <a:endParaRPr lang="en-GB" sz="2000" b="0" dirty="0">
            <a:solidFill>
              <a:schemeClr val="tx2"/>
            </a:solidFill>
            <a:latin typeface="+mn-lt"/>
          </a:endParaRPr>
        </a:p>
      </dgm:t>
    </dgm:pt>
    <dgm:pt modelId="{C4CBC03E-1AF5-439D-A31F-A3BAB56A625A}" type="parTrans" cxnId="{1B3B0BC4-B06F-46CE-9C3A-AC4FDABE6D96}">
      <dgm:prSet/>
      <dgm:spPr/>
      <dgm:t>
        <a:bodyPr/>
        <a:lstStyle/>
        <a:p>
          <a:endParaRPr lang="bg-BG"/>
        </a:p>
      </dgm:t>
    </dgm:pt>
    <dgm:pt modelId="{477BB717-B93D-4352-BDA8-C13BD1F7611D}" type="sibTrans" cxnId="{1B3B0BC4-B06F-46CE-9C3A-AC4FDABE6D96}">
      <dgm:prSet/>
      <dgm:spPr/>
      <dgm:t>
        <a:bodyPr/>
        <a:lstStyle/>
        <a:p>
          <a:endParaRPr lang="bg-BG"/>
        </a:p>
      </dgm:t>
    </dgm:pt>
    <dgm:pt modelId="{658730E5-FF90-4581-A732-B45AB5CBC6C3}" type="pres">
      <dgm:prSet presAssocID="{5C7CB374-35D4-4D57-ADD3-03CCCE5BE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7C6DB43-F778-47A8-8F7F-6393036BFB70}" type="pres">
      <dgm:prSet presAssocID="{FFE3C77A-2427-47B6-9003-3A17B2A9E655}" presName="composite" presStyleCnt="0"/>
      <dgm:spPr/>
    </dgm:pt>
    <dgm:pt modelId="{8CC32C6C-EBA7-4A9F-9983-E2F2E3ED8E87}" type="pres">
      <dgm:prSet presAssocID="{FFE3C77A-2427-47B6-9003-3A17B2A9E655}" presName="rect1" presStyleLbl="trAlignAcc1" presStyleIdx="0" presStyleCnt="1" custScaleY="12789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BE7D304-EF0B-4906-8F37-86C903E65CA0}" type="pres">
      <dgm:prSet presAssocID="{FFE3C77A-2427-47B6-9003-3A17B2A9E655}" presName="rect2" presStyleLbl="fgImgPlace1" presStyleIdx="0" presStyleCnt="1" custScaleX="111132" custScaleY="90873" custLinFactNeighborX="-6238" custLinFactNeighborY="-132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B3B0BC4-B06F-46CE-9C3A-AC4FDABE6D96}" srcId="{5C7CB374-35D4-4D57-ADD3-03CCCE5BED3F}" destId="{FFE3C77A-2427-47B6-9003-3A17B2A9E655}" srcOrd="0" destOrd="0" parTransId="{C4CBC03E-1AF5-439D-A31F-A3BAB56A625A}" sibTransId="{477BB717-B93D-4352-BDA8-C13BD1F7611D}"/>
    <dgm:cxn modelId="{55CB6B0E-041F-48A5-A7D6-2DA35DB69897}" type="presOf" srcId="{FFE3C77A-2427-47B6-9003-3A17B2A9E655}" destId="{8CC32C6C-EBA7-4A9F-9983-E2F2E3ED8E87}" srcOrd="0" destOrd="0" presId="urn:microsoft.com/office/officeart/2008/layout/PictureStrips"/>
    <dgm:cxn modelId="{81D22E44-90D3-4D2E-BD8D-3F76F84AE7C9}" type="presOf" srcId="{5C7CB374-35D4-4D57-ADD3-03CCCE5BED3F}" destId="{658730E5-FF90-4581-A732-B45AB5CBC6C3}" srcOrd="0" destOrd="0" presId="urn:microsoft.com/office/officeart/2008/layout/PictureStrips"/>
    <dgm:cxn modelId="{C6DA4361-BAF1-4B4D-89B3-FFC3512BE075}" type="presParOf" srcId="{658730E5-FF90-4581-A732-B45AB5CBC6C3}" destId="{E7C6DB43-F778-47A8-8F7F-6393036BFB70}" srcOrd="0" destOrd="0" presId="urn:microsoft.com/office/officeart/2008/layout/PictureStrips"/>
    <dgm:cxn modelId="{71764934-3A2A-4268-9554-8236B5AE8BC3}" type="presParOf" srcId="{E7C6DB43-F778-47A8-8F7F-6393036BFB70}" destId="{8CC32C6C-EBA7-4A9F-9983-E2F2E3ED8E87}" srcOrd="0" destOrd="0" presId="urn:microsoft.com/office/officeart/2008/layout/PictureStrips"/>
    <dgm:cxn modelId="{722BADFA-05A3-4218-A1C9-5188C9DCFA3C}" type="presParOf" srcId="{E7C6DB43-F778-47A8-8F7F-6393036BFB70}" destId="{0BE7D304-EF0B-4906-8F37-86C903E65C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CB374-35D4-4D57-ADD3-03CCCE5BED3F}" type="doc">
      <dgm:prSet loTypeId="urn:microsoft.com/office/officeart/2008/layout/PictureStrip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312FB27F-074E-4CF5-BD9C-BF5CDFC9210A}">
      <dgm:prSet custT="1"/>
      <dgm:spPr/>
      <dgm:t>
        <a:bodyPr/>
        <a:lstStyle/>
        <a:p>
          <a:r>
            <a:rPr lang="ru-RU" sz="2000" b="0" dirty="0" err="1" smtClean="0">
              <a:latin typeface="+mn-lt"/>
            </a:rPr>
            <a:t>Съгласно</a:t>
          </a:r>
          <a:r>
            <a:rPr lang="ru-RU" sz="2000" b="0" dirty="0" smtClean="0">
              <a:latin typeface="+mn-lt"/>
            </a:rPr>
            <a:t> § 7 от ПЗР на Закона за </a:t>
          </a:r>
          <a:r>
            <a:rPr lang="ru-RU" sz="2000" b="0" dirty="0" err="1" smtClean="0">
              <a:latin typeface="+mn-lt"/>
            </a:rPr>
            <a:t>местното</a:t>
          </a:r>
          <a:r>
            <a:rPr lang="ru-RU" sz="2000" b="0" dirty="0" smtClean="0">
              <a:latin typeface="+mn-lt"/>
            </a:rPr>
            <a:t> самоуправление и </a:t>
          </a:r>
          <a:r>
            <a:rPr lang="ru-RU" sz="2000" b="0" dirty="0" err="1" smtClean="0">
              <a:latin typeface="+mn-lt"/>
            </a:rPr>
            <a:t>местна</a:t>
          </a:r>
          <a:r>
            <a:rPr lang="ru-RU" sz="2000" b="0" dirty="0" smtClean="0">
              <a:latin typeface="+mn-lt"/>
            </a:rPr>
            <a:t> администрация </a:t>
          </a:r>
          <a:r>
            <a:rPr lang="ru-RU" sz="2000" b="0" dirty="0" err="1" smtClean="0">
              <a:latin typeface="+mn-lt"/>
            </a:rPr>
            <a:t>общините</a:t>
          </a:r>
          <a:r>
            <a:rPr lang="ru-RU" sz="2000" b="0" dirty="0" smtClean="0">
              <a:latin typeface="+mn-lt"/>
            </a:rPr>
            <a:t> </a:t>
          </a:r>
          <a:r>
            <a:rPr lang="ru-RU" sz="2000" b="0" dirty="0" err="1" smtClean="0">
              <a:latin typeface="+mn-lt"/>
            </a:rPr>
            <a:t>упражняват</a:t>
          </a:r>
          <a:r>
            <a:rPr lang="ru-RU" sz="2000" b="0" dirty="0" smtClean="0">
              <a:latin typeface="+mn-lt"/>
            </a:rPr>
            <a:t> право на </a:t>
          </a:r>
          <a:r>
            <a:rPr lang="ru-RU" sz="2000" b="0" dirty="0" err="1" smtClean="0">
              <a:latin typeface="+mn-lt"/>
            </a:rPr>
            <a:t>собственост</a:t>
          </a:r>
          <a:r>
            <a:rPr lang="ru-RU" sz="2000" b="0" dirty="0" smtClean="0">
              <a:latin typeface="+mn-lt"/>
            </a:rPr>
            <a:t> </a:t>
          </a:r>
          <a:r>
            <a:rPr lang="ru-RU" sz="2000" b="0" dirty="0" err="1" smtClean="0">
              <a:latin typeface="+mn-lt"/>
            </a:rPr>
            <a:t>върху</a:t>
          </a:r>
          <a:r>
            <a:rPr lang="ru-RU" sz="2000" b="0" dirty="0" smtClean="0">
              <a:latin typeface="+mn-lt"/>
            </a:rPr>
            <a:t> </a:t>
          </a:r>
          <a:r>
            <a:rPr lang="ru-RU" sz="2000" b="0" dirty="0" err="1" smtClean="0">
              <a:latin typeface="+mn-lt"/>
            </a:rPr>
            <a:t>общинските</a:t>
          </a:r>
          <a:r>
            <a:rPr lang="ru-RU" sz="2000" b="0" dirty="0" smtClean="0">
              <a:latin typeface="+mn-lt"/>
            </a:rPr>
            <a:t> </a:t>
          </a:r>
          <a:r>
            <a:rPr lang="ru-RU" sz="2000" b="0" dirty="0" err="1" smtClean="0">
              <a:latin typeface="+mn-lt"/>
            </a:rPr>
            <a:t>пътища</a:t>
          </a:r>
          <a:r>
            <a:rPr lang="ru-RU" sz="2000" b="0" dirty="0" smtClean="0">
              <a:latin typeface="+mn-lt"/>
            </a:rPr>
            <a:t>, </a:t>
          </a:r>
          <a:r>
            <a:rPr lang="ru-RU" sz="2000" b="0" dirty="0" err="1" smtClean="0">
              <a:latin typeface="+mn-lt"/>
            </a:rPr>
            <a:t>улиците</a:t>
          </a:r>
          <a:r>
            <a:rPr lang="ru-RU" sz="2000" b="0" dirty="0" smtClean="0">
              <a:latin typeface="+mn-lt"/>
            </a:rPr>
            <a:t>, </a:t>
          </a:r>
          <a:r>
            <a:rPr lang="ru-RU" sz="2000" b="0" dirty="0" err="1" smtClean="0">
              <a:latin typeface="+mn-lt"/>
            </a:rPr>
            <a:t>булевардите</a:t>
          </a:r>
          <a:r>
            <a:rPr lang="ru-RU" sz="2000" b="0" dirty="0" smtClean="0">
              <a:latin typeface="+mn-lt"/>
            </a:rPr>
            <a:t>, </a:t>
          </a:r>
          <a:r>
            <a:rPr lang="ru-RU" sz="2000" b="0" dirty="0" err="1" smtClean="0">
              <a:latin typeface="+mn-lt"/>
            </a:rPr>
            <a:t>площадите</a:t>
          </a:r>
          <a:r>
            <a:rPr lang="ru-RU" sz="2000" b="0" dirty="0" smtClean="0">
              <a:latin typeface="+mn-lt"/>
            </a:rPr>
            <a:t>, </a:t>
          </a:r>
          <a:r>
            <a:rPr lang="ru-RU" sz="2000" b="0" dirty="0" err="1" smtClean="0">
              <a:latin typeface="+mn-lt"/>
            </a:rPr>
            <a:t>обществените</a:t>
          </a:r>
          <a:r>
            <a:rPr lang="ru-RU" sz="2000" b="0" dirty="0" smtClean="0">
              <a:latin typeface="+mn-lt"/>
            </a:rPr>
            <a:t> паркинги в </a:t>
          </a:r>
          <a:r>
            <a:rPr lang="ru-RU" sz="2000" b="0" dirty="0" err="1" smtClean="0">
              <a:latin typeface="+mn-lt"/>
            </a:rPr>
            <a:t>селищата</a:t>
          </a:r>
          <a:r>
            <a:rPr lang="ru-RU" sz="2000" b="0" dirty="0" smtClean="0">
              <a:latin typeface="+mn-lt"/>
            </a:rPr>
            <a:t> и зелените </a:t>
          </a:r>
          <a:r>
            <a:rPr lang="ru-RU" sz="2000" b="0" dirty="0" err="1" smtClean="0">
              <a:latin typeface="+mn-lt"/>
            </a:rPr>
            <a:t>площи</a:t>
          </a:r>
          <a:r>
            <a:rPr lang="ru-RU" sz="2000" b="0" dirty="0" smtClean="0">
              <a:latin typeface="+mn-lt"/>
            </a:rPr>
            <a:t> за </a:t>
          </a:r>
          <a:r>
            <a:rPr lang="ru-RU" sz="2000" b="0" dirty="0" err="1" smtClean="0">
              <a:latin typeface="+mn-lt"/>
            </a:rPr>
            <a:t>обществено</a:t>
          </a:r>
          <a:r>
            <a:rPr lang="ru-RU" sz="2000" b="0" dirty="0" smtClean="0">
              <a:latin typeface="+mn-lt"/>
            </a:rPr>
            <a:t> </a:t>
          </a:r>
          <a:r>
            <a:rPr lang="ru-RU" sz="2000" b="0" dirty="0" err="1" smtClean="0">
              <a:latin typeface="+mn-lt"/>
            </a:rPr>
            <a:t>ползване</a:t>
          </a:r>
          <a:r>
            <a:rPr lang="en-US" sz="2000" b="0" dirty="0" smtClean="0">
              <a:latin typeface="+mn-lt"/>
            </a:rPr>
            <a:t>.</a:t>
          </a:r>
          <a:endParaRPr lang="bg-BG" sz="2000" b="0" dirty="0"/>
        </a:p>
      </dgm:t>
    </dgm:pt>
    <dgm:pt modelId="{FE03D239-E2D3-468F-8BA0-47796A3514D9}" type="parTrans" cxnId="{C73763FF-3E77-40FC-B3FF-3C02554BDB36}">
      <dgm:prSet/>
      <dgm:spPr/>
      <dgm:t>
        <a:bodyPr/>
        <a:lstStyle/>
        <a:p>
          <a:endParaRPr lang="bg-BG"/>
        </a:p>
      </dgm:t>
    </dgm:pt>
    <dgm:pt modelId="{1A2D4C4E-0565-4680-BE3B-3CA188744368}" type="sibTrans" cxnId="{C73763FF-3E77-40FC-B3FF-3C02554BDB36}">
      <dgm:prSet/>
      <dgm:spPr/>
      <dgm:t>
        <a:bodyPr/>
        <a:lstStyle/>
        <a:p>
          <a:endParaRPr lang="bg-BG"/>
        </a:p>
      </dgm:t>
    </dgm:pt>
    <dgm:pt modelId="{658730E5-FF90-4581-A732-B45AB5CBC6C3}" type="pres">
      <dgm:prSet presAssocID="{5C7CB374-35D4-4D57-ADD3-03CCCE5BE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0BCCB7-65FC-4681-ACAC-8F38A9B1F883}" type="pres">
      <dgm:prSet presAssocID="{312FB27F-074E-4CF5-BD9C-BF5CDFC9210A}" presName="composite" presStyleCnt="0"/>
      <dgm:spPr/>
    </dgm:pt>
    <dgm:pt modelId="{26F634B1-1131-41EE-8436-F5A61383A073}" type="pres">
      <dgm:prSet presAssocID="{312FB27F-074E-4CF5-BD9C-BF5CDFC9210A}" presName="rect1" presStyleLbl="trAlignAcc1" presStyleIdx="0" presStyleCnt="1" custScaleY="950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B124C7-1F51-4962-9C3F-9B1712954BAC}" type="pres">
      <dgm:prSet presAssocID="{312FB27F-074E-4CF5-BD9C-BF5CDFC9210A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FE18991-3D57-4F2A-961E-DFB72818F1F1}" type="presOf" srcId="{312FB27F-074E-4CF5-BD9C-BF5CDFC9210A}" destId="{26F634B1-1131-41EE-8436-F5A61383A073}" srcOrd="0" destOrd="0" presId="urn:microsoft.com/office/officeart/2008/layout/PictureStrips"/>
    <dgm:cxn modelId="{C73763FF-3E77-40FC-B3FF-3C02554BDB36}" srcId="{5C7CB374-35D4-4D57-ADD3-03CCCE5BED3F}" destId="{312FB27F-074E-4CF5-BD9C-BF5CDFC9210A}" srcOrd="0" destOrd="0" parTransId="{FE03D239-E2D3-468F-8BA0-47796A3514D9}" sibTransId="{1A2D4C4E-0565-4680-BE3B-3CA188744368}"/>
    <dgm:cxn modelId="{81D22E44-90D3-4D2E-BD8D-3F76F84AE7C9}" type="presOf" srcId="{5C7CB374-35D4-4D57-ADD3-03CCCE5BED3F}" destId="{658730E5-FF90-4581-A732-B45AB5CBC6C3}" srcOrd="0" destOrd="0" presId="urn:microsoft.com/office/officeart/2008/layout/PictureStrips"/>
    <dgm:cxn modelId="{0D9C5C5A-7976-406A-95AA-128653D2627B}" type="presParOf" srcId="{658730E5-FF90-4581-A732-B45AB5CBC6C3}" destId="{B50BCCB7-65FC-4681-ACAC-8F38A9B1F883}" srcOrd="0" destOrd="0" presId="urn:microsoft.com/office/officeart/2008/layout/PictureStrips"/>
    <dgm:cxn modelId="{96357840-D8CC-4597-99E7-865244B931B9}" type="presParOf" srcId="{B50BCCB7-65FC-4681-ACAC-8F38A9B1F883}" destId="{26F634B1-1131-41EE-8436-F5A61383A073}" srcOrd="0" destOrd="0" presId="urn:microsoft.com/office/officeart/2008/layout/PictureStrips"/>
    <dgm:cxn modelId="{F58D2F43-6EC8-4805-83BF-40F30BEA4769}" type="presParOf" srcId="{B50BCCB7-65FC-4681-ACAC-8F38A9B1F883}" destId="{6EB124C7-1F51-4962-9C3F-9B1712954B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7046751B-860A-4454-8291-64EA77214341}">
      <dgm:prSet phldrT="[Текст]" custT="1"/>
      <dgm:spPr/>
      <dgm:t>
        <a:bodyPr/>
        <a:lstStyle/>
        <a:p>
          <a:r>
            <a:rPr lang="bg-BG" sz="2000" dirty="0" smtClean="0">
              <a:solidFill>
                <a:schemeClr val="tx2"/>
              </a:solidFill>
            </a:rPr>
            <a:t>1. Общинските пътища се управляват от кметовете.</a:t>
          </a:r>
        </a:p>
        <a:p>
          <a:r>
            <a:rPr lang="bg-BG" sz="2000" dirty="0" smtClean="0">
              <a:solidFill>
                <a:schemeClr val="tx2"/>
              </a:solidFill>
            </a:rPr>
            <a:t>2. П</a:t>
          </a:r>
          <a:r>
            <a:rPr lang="ru-RU" sz="2000" dirty="0" err="1" smtClean="0">
              <a:solidFill>
                <a:schemeClr val="tx2"/>
              </a:solidFill>
            </a:rPr>
            <a:t>равомощията</a:t>
          </a:r>
          <a:r>
            <a:rPr lang="ru-RU" sz="2000" dirty="0" smtClean="0">
              <a:solidFill>
                <a:schemeClr val="tx2"/>
              </a:solidFill>
            </a:rPr>
            <a:t> на </a:t>
          </a:r>
          <a:r>
            <a:rPr lang="ru-RU" sz="2000" dirty="0" err="1" smtClean="0">
              <a:solidFill>
                <a:schemeClr val="tx2"/>
              </a:solidFill>
            </a:rPr>
            <a:t>кметовете</a:t>
          </a:r>
          <a:r>
            <a:rPr lang="ru-RU" sz="2000" dirty="0" smtClean="0">
              <a:solidFill>
                <a:schemeClr val="tx2"/>
              </a:solidFill>
            </a:rPr>
            <a:t> по </a:t>
          </a:r>
          <a:r>
            <a:rPr lang="ru-RU" sz="2000" dirty="0" err="1" smtClean="0">
              <a:solidFill>
                <a:schemeClr val="tx2"/>
              </a:solidFill>
            </a:rPr>
            <a:t>управлението</a:t>
          </a:r>
          <a:r>
            <a:rPr lang="ru-RU" sz="2000" dirty="0" smtClean="0">
              <a:solidFill>
                <a:schemeClr val="tx2"/>
              </a:solidFill>
            </a:rPr>
            <a:t> на </a:t>
          </a:r>
          <a:r>
            <a:rPr lang="ru-RU" sz="2000" dirty="0" err="1" smtClean="0">
              <a:solidFill>
                <a:schemeClr val="tx2"/>
              </a:solidFill>
            </a:rPr>
            <a:t>общинските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пътища</a:t>
          </a:r>
          <a:r>
            <a:rPr lang="ru-RU" sz="2000" dirty="0" smtClean="0">
              <a:solidFill>
                <a:schemeClr val="tx2"/>
              </a:solidFill>
            </a:rPr>
            <a:t> се определят с </a:t>
          </a:r>
          <a:r>
            <a:rPr lang="ru-RU" sz="2000" dirty="0" err="1" smtClean="0">
              <a:solidFill>
                <a:schemeClr val="tx2"/>
              </a:solidFill>
            </a:rPr>
            <a:t>наредба</a:t>
          </a:r>
          <a:r>
            <a:rPr lang="ru-RU" sz="2000" dirty="0" smtClean="0">
              <a:solidFill>
                <a:schemeClr val="tx2"/>
              </a:solidFill>
            </a:rPr>
            <a:t> на </a:t>
          </a:r>
          <a:r>
            <a:rPr lang="ru-RU" sz="2000" dirty="0" err="1" smtClean="0">
              <a:solidFill>
                <a:schemeClr val="tx2"/>
              </a:solidFill>
            </a:rPr>
            <a:t>общинския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съвет</a:t>
          </a:r>
          <a:r>
            <a:rPr lang="bg-BG" sz="2000" dirty="0" smtClean="0">
              <a:solidFill>
                <a:schemeClr val="tx2"/>
              </a:solidFill>
            </a:rPr>
            <a:t>.</a:t>
          </a:r>
        </a:p>
        <a:p>
          <a:r>
            <a:rPr lang="bg-BG" sz="2000" dirty="0" smtClean="0">
              <a:solidFill>
                <a:schemeClr val="tx2"/>
              </a:solidFill>
            </a:rPr>
            <a:t>3. И</a:t>
          </a:r>
          <a:r>
            <a:rPr lang="ru-RU" sz="2000" dirty="0" err="1" smtClean="0">
              <a:solidFill>
                <a:schemeClr val="tx2"/>
              </a:solidFill>
            </a:rPr>
            <a:t>зграждането</a:t>
          </a:r>
          <a:r>
            <a:rPr lang="ru-RU" sz="2000" dirty="0" smtClean="0">
              <a:solidFill>
                <a:schemeClr val="tx2"/>
              </a:solidFill>
            </a:rPr>
            <a:t>, </a:t>
          </a:r>
          <a:r>
            <a:rPr lang="ru-RU" sz="2000" dirty="0" err="1" smtClean="0">
              <a:solidFill>
                <a:schemeClr val="tx2"/>
              </a:solidFill>
            </a:rPr>
            <a:t>ремонтът</a:t>
          </a:r>
          <a:r>
            <a:rPr lang="ru-RU" sz="2000" dirty="0" smtClean="0">
              <a:solidFill>
                <a:schemeClr val="tx2"/>
              </a:solidFill>
            </a:rPr>
            <a:t> и </a:t>
          </a:r>
          <a:r>
            <a:rPr lang="ru-RU" sz="2000" dirty="0" err="1" smtClean="0">
              <a:solidFill>
                <a:schemeClr val="tx2"/>
              </a:solidFill>
            </a:rPr>
            <a:t>поддържането</a:t>
          </a:r>
          <a:r>
            <a:rPr lang="ru-RU" sz="2000" dirty="0" smtClean="0">
              <a:solidFill>
                <a:schemeClr val="tx2"/>
              </a:solidFill>
            </a:rPr>
            <a:t> на </a:t>
          </a:r>
          <a:r>
            <a:rPr lang="ru-RU" sz="2000" dirty="0" err="1" smtClean="0">
              <a:solidFill>
                <a:schemeClr val="tx2"/>
              </a:solidFill>
            </a:rPr>
            <a:t>общинските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пътища</a:t>
          </a:r>
          <a:r>
            <a:rPr lang="ru-RU" sz="2000" dirty="0" smtClean="0">
              <a:solidFill>
                <a:schemeClr val="tx2"/>
              </a:solidFill>
            </a:rPr>
            <a:t> се </a:t>
          </a:r>
          <a:r>
            <a:rPr lang="ru-RU" sz="2000" dirty="0" err="1" smtClean="0">
              <a:solidFill>
                <a:schemeClr val="tx2"/>
              </a:solidFill>
            </a:rPr>
            <a:t>осъществяват</a:t>
          </a:r>
          <a:r>
            <a:rPr lang="ru-RU" sz="2000" dirty="0" smtClean="0">
              <a:solidFill>
                <a:schemeClr val="tx2"/>
              </a:solidFill>
            </a:rPr>
            <a:t> от </a:t>
          </a:r>
          <a:r>
            <a:rPr lang="ru-RU" sz="2000" dirty="0" err="1" smtClean="0">
              <a:solidFill>
                <a:schemeClr val="tx2"/>
              </a:solidFill>
            </a:rPr>
            <a:t>общините</a:t>
          </a:r>
          <a:r>
            <a:rPr lang="bg-BG" sz="2000" dirty="0" smtClean="0">
              <a:solidFill>
                <a:schemeClr val="tx2"/>
              </a:solidFill>
            </a:rPr>
            <a:t>.</a:t>
          </a:r>
        </a:p>
        <a:p>
          <a:r>
            <a:rPr lang="bg-BG" sz="2000" dirty="0" smtClean="0">
              <a:solidFill>
                <a:schemeClr val="tx2"/>
              </a:solidFill>
            </a:rPr>
            <a:t>4. О</a:t>
          </a:r>
          <a:r>
            <a:rPr lang="ru-RU" sz="2000" dirty="0" err="1" smtClean="0">
              <a:solidFill>
                <a:schemeClr val="tx2"/>
              </a:solidFill>
            </a:rPr>
            <a:t>бщинските</a:t>
          </a:r>
          <a:r>
            <a:rPr lang="ru-RU" sz="2000" dirty="0" smtClean="0">
              <a:solidFill>
                <a:schemeClr val="tx2"/>
              </a:solidFill>
            </a:rPr>
            <a:t> администрации периодично </a:t>
          </a:r>
          <a:r>
            <a:rPr lang="ru-RU" sz="2000" dirty="0" err="1" smtClean="0">
              <a:solidFill>
                <a:schemeClr val="tx2"/>
              </a:solidFill>
            </a:rPr>
            <a:t>инспектира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общинските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пътища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най-малко</a:t>
          </a:r>
          <a:r>
            <a:rPr lang="ru-RU" sz="2000" dirty="0" smtClean="0">
              <a:solidFill>
                <a:schemeClr val="tx2"/>
              </a:solidFill>
            </a:rPr>
            <a:t> един </a:t>
          </a:r>
          <a:r>
            <a:rPr lang="ru-RU" sz="2000" dirty="0" err="1" smtClean="0">
              <a:solidFill>
                <a:schemeClr val="tx2"/>
              </a:solidFill>
            </a:rPr>
            <a:t>път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годишно</a:t>
          </a:r>
          <a:r>
            <a:rPr lang="ru-RU" sz="2000" dirty="0" smtClean="0">
              <a:solidFill>
                <a:schemeClr val="tx2"/>
              </a:solidFill>
            </a:rPr>
            <a:t>.</a:t>
          </a:r>
          <a:endParaRPr lang="bg-BG" sz="2000" dirty="0">
            <a:solidFill>
              <a:schemeClr val="tx2"/>
            </a:solidFill>
          </a:endParaRPr>
        </a:p>
      </dgm:t>
    </dgm:pt>
    <dgm:pt modelId="{5C48B9D1-53FD-49D7-80DA-A49111A29847}" type="parTrans" cxnId="{32BDF686-29E4-4320-AF37-503BC922CDF5}">
      <dgm:prSet/>
      <dgm:spPr/>
      <dgm:t>
        <a:bodyPr/>
        <a:lstStyle/>
        <a:p>
          <a:endParaRPr lang="bg-BG"/>
        </a:p>
      </dgm:t>
    </dgm:pt>
    <dgm:pt modelId="{6E702DE1-3B3D-47C3-9A83-CED29DE6D7CD}" type="sibTrans" cxnId="{32BDF686-29E4-4320-AF37-503BC922CDF5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6C2A47F-7445-4E09-A05E-47F436EDD34D}" type="pres">
      <dgm:prSet presAssocID="{7046751B-860A-4454-8291-64EA77214341}" presName="composite" presStyleCnt="0"/>
      <dgm:spPr/>
    </dgm:pt>
    <dgm:pt modelId="{2431E687-56CB-4784-B359-972B1A58ADAB}" type="pres">
      <dgm:prSet presAssocID="{7046751B-860A-4454-8291-64EA77214341}" presName="rect1" presStyleLbl="trAlignAcc1" presStyleIdx="0" presStyleCnt="1" custScaleY="1167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17F069-9045-4DB6-A999-127C3C6EE28D}" type="pres">
      <dgm:prSet presAssocID="{7046751B-860A-4454-8291-64EA77214341}" presName="rect2" presStyleLbl="fgImgPlace1" presStyleIdx="0" presStyleCnt="1" custScaleX="113060" custScaleY="83910" custLinFactNeighborX="529" custLinFactNeighborY="-99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6B8B9318-B1AE-4BCD-A43E-86C8D699592E}" type="presOf" srcId="{7046751B-860A-4454-8291-64EA77214341}" destId="{2431E687-56CB-4784-B359-972B1A58ADAB}" srcOrd="0" destOrd="0" presId="urn:microsoft.com/office/officeart/2008/layout/PictureStrips"/>
    <dgm:cxn modelId="{32BDF686-29E4-4320-AF37-503BC922CDF5}" srcId="{44DB628C-EF33-4D8D-8463-1FB6B8D7849D}" destId="{7046751B-860A-4454-8291-64EA77214341}" srcOrd="0" destOrd="0" parTransId="{5C48B9D1-53FD-49D7-80DA-A49111A29847}" sibTransId="{6E702DE1-3B3D-47C3-9A83-CED29DE6D7CD}"/>
    <dgm:cxn modelId="{C3F989EE-DBEB-44A8-B902-7D1EBF0BBF7A}" type="presParOf" srcId="{1FE2DB0E-8928-4A1E-8B97-EC30C329D464}" destId="{36C2A47F-7445-4E09-A05E-47F436EDD34D}" srcOrd="0" destOrd="0" presId="urn:microsoft.com/office/officeart/2008/layout/PictureStrips"/>
    <dgm:cxn modelId="{4EFB7D75-DC8D-4238-A5CB-51C9B21EFAAD}" type="presParOf" srcId="{36C2A47F-7445-4E09-A05E-47F436EDD34D}" destId="{2431E687-56CB-4784-B359-972B1A58ADAB}" srcOrd="0" destOrd="0" presId="urn:microsoft.com/office/officeart/2008/layout/PictureStrips"/>
    <dgm:cxn modelId="{8FFF7E8C-2CCE-414B-ADCD-92B36751BBFC}" type="presParOf" srcId="{36C2A47F-7445-4E09-A05E-47F436EDD34D}" destId="{3A17F069-9045-4DB6-A999-127C3C6EE2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7CB374-35D4-4D57-ADD3-03CCCE5BED3F}" type="doc">
      <dgm:prSet loTypeId="urn:microsoft.com/office/officeart/2008/layout/PictureStrip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312FB27F-074E-4CF5-BD9C-BF5CDFC9210A}">
      <dgm:prSet custT="1"/>
      <dgm:spPr/>
      <dgm:t>
        <a:bodyPr/>
        <a:lstStyle/>
        <a:p>
          <a:r>
            <a:rPr lang="ru-RU" sz="2000" b="0" dirty="0" smtClean="0">
              <a:latin typeface="+mn-lt"/>
            </a:rPr>
            <a:t>1</a:t>
          </a:r>
          <a:r>
            <a:rPr lang="en-US" sz="2000" b="0" dirty="0" smtClean="0">
              <a:latin typeface="+mn-lt"/>
            </a:rPr>
            <a:t>.</a:t>
          </a:r>
          <a:r>
            <a:rPr lang="bg-BG" sz="2000" b="0" dirty="0" smtClean="0">
              <a:latin typeface="+mn-lt"/>
            </a:rPr>
            <a:t> О</a:t>
          </a:r>
          <a:r>
            <a:rPr lang="bg-BG" sz="2000" dirty="0" smtClean="0"/>
            <a:t>пределят условията и редът за организиране на движението по пътищата</a:t>
          </a:r>
        </a:p>
        <a:p>
          <a:r>
            <a:rPr lang="bg-BG" sz="2000" b="0" dirty="0" smtClean="0"/>
            <a:t>2. Предвиждат се организационни мерки: разделяне на транспортни потоци, по вид, време, място; сигнализация, паркиране и др.</a:t>
          </a:r>
        </a:p>
        <a:p>
          <a:r>
            <a:rPr lang="bg-BG" sz="2000" b="0" dirty="0" smtClean="0"/>
            <a:t>3. Г</a:t>
          </a:r>
          <a:r>
            <a:rPr lang="ru-RU" sz="2000" b="0" dirty="0" err="1" smtClean="0"/>
            <a:t>енерални</a:t>
          </a:r>
          <a:r>
            <a:rPr lang="ru-RU" sz="2000" b="0" dirty="0" smtClean="0"/>
            <a:t> </a:t>
          </a:r>
          <a:r>
            <a:rPr lang="ru-RU" sz="2000" b="0" dirty="0" err="1" smtClean="0"/>
            <a:t>планове</a:t>
          </a:r>
          <a:r>
            <a:rPr lang="ru-RU" sz="2000" b="0" dirty="0" smtClean="0"/>
            <a:t> за организация на </a:t>
          </a:r>
          <a:r>
            <a:rPr lang="ru-RU" sz="2000" b="0" dirty="0" err="1" smtClean="0"/>
            <a:t>движението</a:t>
          </a:r>
          <a:r>
            <a:rPr lang="ru-RU" sz="2000" b="0" dirty="0" smtClean="0"/>
            <a:t> в </a:t>
          </a:r>
          <a:r>
            <a:rPr lang="ru-RU" sz="2000" b="0" dirty="0" err="1" smtClean="0"/>
            <a:t>населените</a:t>
          </a:r>
          <a:r>
            <a:rPr lang="ru-RU" sz="2000" b="0" dirty="0" smtClean="0"/>
            <a:t> места.</a:t>
          </a:r>
          <a:endParaRPr lang="bg-BG" sz="2000" b="0" dirty="0"/>
        </a:p>
      </dgm:t>
    </dgm:pt>
    <dgm:pt modelId="{FE03D239-E2D3-468F-8BA0-47796A3514D9}" type="parTrans" cxnId="{C73763FF-3E77-40FC-B3FF-3C02554BDB36}">
      <dgm:prSet/>
      <dgm:spPr/>
      <dgm:t>
        <a:bodyPr/>
        <a:lstStyle/>
        <a:p>
          <a:endParaRPr lang="bg-BG"/>
        </a:p>
      </dgm:t>
    </dgm:pt>
    <dgm:pt modelId="{1A2D4C4E-0565-4680-BE3B-3CA188744368}" type="sibTrans" cxnId="{C73763FF-3E77-40FC-B3FF-3C02554BDB36}">
      <dgm:prSet/>
      <dgm:spPr/>
      <dgm:t>
        <a:bodyPr/>
        <a:lstStyle/>
        <a:p>
          <a:endParaRPr lang="bg-BG"/>
        </a:p>
      </dgm:t>
    </dgm:pt>
    <dgm:pt modelId="{658730E5-FF90-4581-A732-B45AB5CBC6C3}" type="pres">
      <dgm:prSet presAssocID="{5C7CB374-35D4-4D57-ADD3-03CCCE5BE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0BCCB7-65FC-4681-ACAC-8F38A9B1F883}" type="pres">
      <dgm:prSet presAssocID="{312FB27F-074E-4CF5-BD9C-BF5CDFC9210A}" presName="composite" presStyleCnt="0"/>
      <dgm:spPr/>
    </dgm:pt>
    <dgm:pt modelId="{26F634B1-1131-41EE-8436-F5A61383A073}" type="pres">
      <dgm:prSet presAssocID="{312FB27F-074E-4CF5-BD9C-BF5CDFC9210A}" presName="rect1" presStyleLbl="trAlignAcc1" presStyleIdx="0" presStyleCnt="1" custLinFactNeighborX="919" custLinFactNeighborY="2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B124C7-1F51-4962-9C3F-9B1712954BAC}" type="pres">
      <dgm:prSet presAssocID="{312FB27F-074E-4CF5-BD9C-BF5CDFC9210A}" presName="rect2" presStyleLbl="fgImgPlace1" presStyleIdx="0" presStyleCnt="1" custScaleX="114817" custScaleY="84756" custLinFactNeighborX="-75" custLinFactNeighborY="-26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FE18991-3D57-4F2A-961E-DFB72818F1F1}" type="presOf" srcId="{312FB27F-074E-4CF5-BD9C-BF5CDFC9210A}" destId="{26F634B1-1131-41EE-8436-F5A61383A073}" srcOrd="0" destOrd="0" presId="urn:microsoft.com/office/officeart/2008/layout/PictureStrips"/>
    <dgm:cxn modelId="{C73763FF-3E77-40FC-B3FF-3C02554BDB36}" srcId="{5C7CB374-35D4-4D57-ADD3-03CCCE5BED3F}" destId="{312FB27F-074E-4CF5-BD9C-BF5CDFC9210A}" srcOrd="0" destOrd="0" parTransId="{FE03D239-E2D3-468F-8BA0-47796A3514D9}" sibTransId="{1A2D4C4E-0565-4680-BE3B-3CA188744368}"/>
    <dgm:cxn modelId="{81D22E44-90D3-4D2E-BD8D-3F76F84AE7C9}" type="presOf" srcId="{5C7CB374-35D4-4D57-ADD3-03CCCE5BED3F}" destId="{658730E5-FF90-4581-A732-B45AB5CBC6C3}" srcOrd="0" destOrd="0" presId="urn:microsoft.com/office/officeart/2008/layout/PictureStrips"/>
    <dgm:cxn modelId="{0D9C5C5A-7976-406A-95AA-128653D2627B}" type="presParOf" srcId="{658730E5-FF90-4581-A732-B45AB5CBC6C3}" destId="{B50BCCB7-65FC-4681-ACAC-8F38A9B1F883}" srcOrd="0" destOrd="0" presId="urn:microsoft.com/office/officeart/2008/layout/PictureStrips"/>
    <dgm:cxn modelId="{96357840-D8CC-4597-99E7-865244B931B9}" type="presParOf" srcId="{B50BCCB7-65FC-4681-ACAC-8F38A9B1F883}" destId="{26F634B1-1131-41EE-8436-F5A61383A073}" srcOrd="0" destOrd="0" presId="urn:microsoft.com/office/officeart/2008/layout/PictureStrips"/>
    <dgm:cxn modelId="{F58D2F43-6EC8-4805-83BF-40F30BEA4769}" type="presParOf" srcId="{B50BCCB7-65FC-4681-ACAC-8F38A9B1F883}" destId="{6EB124C7-1F51-4962-9C3F-9B1712954B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CB374-35D4-4D57-ADD3-03CCCE5BED3F}" type="doc">
      <dgm:prSet loTypeId="urn:microsoft.com/office/officeart/2008/layout/PictureStrip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312FB27F-074E-4CF5-BD9C-BF5CDFC9210A}">
      <dgm:prSet custT="1"/>
      <dgm:spPr/>
      <dgm:t>
        <a:bodyPr/>
        <a:lstStyle/>
        <a:p>
          <a:r>
            <a:rPr lang="ru-RU" sz="2000" b="0" dirty="0" smtClean="0">
              <a:latin typeface="+mn-lt"/>
            </a:rPr>
            <a:t>1</a:t>
          </a:r>
          <a:r>
            <a:rPr lang="en-US" sz="2000" b="0" dirty="0" smtClean="0">
              <a:latin typeface="+mn-lt"/>
            </a:rPr>
            <a:t>.</a:t>
          </a:r>
          <a:r>
            <a:rPr lang="bg-BG" sz="2000" b="0" dirty="0" smtClean="0">
              <a:latin typeface="+mn-lt"/>
            </a:rPr>
            <a:t> О</a:t>
          </a:r>
          <a:r>
            <a:rPr lang="bg-BG" sz="2000" dirty="0" smtClean="0"/>
            <a:t>пределя условията и редът за </a:t>
          </a:r>
          <a:r>
            <a:rPr lang="ru-RU" sz="2000" dirty="0" err="1" smtClean="0"/>
            <a:t>планиране</a:t>
          </a:r>
          <a:r>
            <a:rPr lang="ru-RU" sz="2000" dirty="0" smtClean="0"/>
            <a:t> и </a:t>
          </a:r>
          <a:r>
            <a:rPr lang="ru-RU" sz="2000" dirty="0" err="1" smtClean="0"/>
            <a:t>проектиране</a:t>
          </a:r>
          <a:r>
            <a:rPr lang="ru-RU" sz="2000" dirty="0" smtClean="0"/>
            <a:t> на </a:t>
          </a:r>
          <a:r>
            <a:rPr lang="ru-RU" sz="2000" dirty="0" err="1" smtClean="0"/>
            <a:t>комуникационно-транспортните</a:t>
          </a:r>
          <a:r>
            <a:rPr lang="ru-RU" sz="2000" dirty="0" smtClean="0"/>
            <a:t> </a:t>
          </a:r>
          <a:r>
            <a:rPr lang="ru-RU" sz="2000" dirty="0" err="1" smtClean="0"/>
            <a:t>системи</a:t>
          </a:r>
          <a:r>
            <a:rPr lang="ru-RU" sz="2000" dirty="0" smtClean="0"/>
            <a:t>. </a:t>
          </a:r>
          <a:endParaRPr lang="bg-BG" sz="2000" dirty="0" smtClean="0"/>
        </a:p>
        <a:p>
          <a:r>
            <a:rPr lang="bg-BG" sz="2000" b="0" dirty="0" smtClean="0"/>
            <a:t>2. П</a:t>
          </a:r>
          <a:r>
            <a:rPr lang="ru-RU" sz="2000" b="0" dirty="0" err="1" smtClean="0"/>
            <a:t>риоритети</a:t>
          </a:r>
          <a:r>
            <a:rPr lang="ru-RU" sz="2000" b="0" dirty="0" smtClean="0"/>
            <a:t>: а) </a:t>
          </a:r>
          <a:r>
            <a:rPr lang="ru-RU" sz="2000" b="0" dirty="0" err="1" smtClean="0"/>
            <a:t>пешеходно</a:t>
          </a:r>
          <a:r>
            <a:rPr lang="ru-RU" sz="2000" b="0" dirty="0" smtClean="0"/>
            <a:t> движение; б) обществен транспорт; в) </a:t>
          </a:r>
          <a:r>
            <a:rPr lang="ru-RU" sz="2000" b="0" dirty="0" err="1" smtClean="0"/>
            <a:t>велосипедно</a:t>
          </a:r>
          <a:r>
            <a:rPr lang="ru-RU" sz="2000" b="0" dirty="0" smtClean="0"/>
            <a:t> движение; г) движение на леки автомобили; д) </a:t>
          </a:r>
          <a:r>
            <a:rPr lang="ru-RU" sz="2000" b="0" dirty="0" err="1" smtClean="0"/>
            <a:t>товарно</a:t>
          </a:r>
          <a:r>
            <a:rPr lang="ru-RU" sz="2000" b="0" dirty="0" smtClean="0"/>
            <a:t> </a:t>
          </a:r>
          <a:r>
            <a:rPr lang="ru-RU" sz="2000" b="0" dirty="0" err="1" smtClean="0"/>
            <a:t>автомобилно</a:t>
          </a:r>
          <a:r>
            <a:rPr lang="ru-RU" sz="2000" b="0" dirty="0" smtClean="0"/>
            <a:t> движение; е) транзитно за </a:t>
          </a:r>
          <a:r>
            <a:rPr lang="ru-RU" sz="2000" b="0" dirty="0" err="1" smtClean="0"/>
            <a:t>урбанизираната</a:t>
          </a:r>
          <a:r>
            <a:rPr lang="ru-RU" sz="2000" b="0" dirty="0" smtClean="0"/>
            <a:t> </a:t>
          </a:r>
          <a:r>
            <a:rPr lang="ru-RU" sz="2000" b="0" dirty="0" err="1" smtClean="0"/>
            <a:t>територия</a:t>
          </a:r>
          <a:r>
            <a:rPr lang="ru-RU" sz="2000" b="0" dirty="0" smtClean="0"/>
            <a:t> движение на автомобили.</a:t>
          </a:r>
        </a:p>
        <a:p>
          <a:r>
            <a:rPr lang="bg-BG" sz="2000" b="0" dirty="0" smtClean="0"/>
            <a:t>3. Предвижда к</a:t>
          </a:r>
          <a:r>
            <a:rPr lang="ru-RU" sz="2000" b="0" dirty="0" err="1" smtClean="0"/>
            <a:t>оординирано</a:t>
          </a:r>
          <a:r>
            <a:rPr lang="ru-RU" sz="2000" b="0" dirty="0" smtClean="0"/>
            <a:t> и </a:t>
          </a:r>
          <a:r>
            <a:rPr lang="ru-RU" sz="2000" b="0" dirty="0" err="1" smtClean="0"/>
            <a:t>обвързано</a:t>
          </a:r>
          <a:r>
            <a:rPr lang="ru-RU" sz="2000" b="0" dirty="0" smtClean="0"/>
            <a:t> развитие на </a:t>
          </a:r>
          <a:r>
            <a:rPr lang="ru-RU" sz="2000" b="0" dirty="0" err="1" smtClean="0"/>
            <a:t>четирите</a:t>
          </a:r>
          <a:r>
            <a:rPr lang="ru-RU" sz="2000" b="0" dirty="0" smtClean="0"/>
            <a:t> вида транспорт.</a:t>
          </a:r>
        </a:p>
        <a:p>
          <a:r>
            <a:rPr lang="ru-RU" sz="2000" b="0" dirty="0" smtClean="0"/>
            <a:t>4. План за устойчива </a:t>
          </a:r>
          <a:r>
            <a:rPr lang="ru-RU" sz="2000" b="0" dirty="0" err="1" smtClean="0"/>
            <a:t>градска</a:t>
          </a:r>
          <a:r>
            <a:rPr lang="ru-RU" sz="2000" b="0" dirty="0" smtClean="0"/>
            <a:t> </a:t>
          </a:r>
          <a:r>
            <a:rPr lang="ru-RU" sz="2000" b="0" dirty="0" err="1" smtClean="0"/>
            <a:t>мобилност</a:t>
          </a:r>
          <a:r>
            <a:rPr lang="ru-RU" sz="2000" b="0" dirty="0" smtClean="0"/>
            <a:t>.</a:t>
          </a:r>
        </a:p>
        <a:p>
          <a:r>
            <a:rPr lang="ru-RU" sz="2000" b="0" dirty="0" smtClean="0"/>
            <a:t>5. </a:t>
          </a:r>
          <a:r>
            <a:rPr lang="ru-RU" sz="2000" b="0" dirty="0" err="1" smtClean="0"/>
            <a:t>Планове</a:t>
          </a:r>
          <a:r>
            <a:rPr lang="ru-RU" sz="2000" b="0" dirty="0" smtClean="0"/>
            <a:t> за развитие на </a:t>
          </a:r>
          <a:r>
            <a:rPr lang="ru-RU" sz="2000" b="0" dirty="0" err="1" smtClean="0"/>
            <a:t>отделните</a:t>
          </a:r>
          <a:r>
            <a:rPr lang="ru-RU" sz="2000" b="0" dirty="0" smtClean="0"/>
            <a:t> </a:t>
          </a:r>
          <a:r>
            <a:rPr lang="ru-RU" sz="2000" b="0" dirty="0" err="1" smtClean="0"/>
            <a:t>видове</a:t>
          </a:r>
          <a:r>
            <a:rPr lang="ru-RU" sz="2000" b="0" dirty="0" smtClean="0"/>
            <a:t> </a:t>
          </a:r>
          <a:r>
            <a:rPr lang="ru-RU" sz="2000" b="0" dirty="0" err="1" smtClean="0"/>
            <a:t>транспорти</a:t>
          </a:r>
          <a:r>
            <a:rPr lang="ru-RU" sz="2000" b="0" dirty="0" smtClean="0"/>
            <a:t>.</a:t>
          </a:r>
          <a:endParaRPr lang="bg-BG" sz="2000" b="0" dirty="0"/>
        </a:p>
      </dgm:t>
    </dgm:pt>
    <dgm:pt modelId="{FE03D239-E2D3-468F-8BA0-47796A3514D9}" type="parTrans" cxnId="{C73763FF-3E77-40FC-B3FF-3C02554BDB36}">
      <dgm:prSet/>
      <dgm:spPr/>
      <dgm:t>
        <a:bodyPr/>
        <a:lstStyle/>
        <a:p>
          <a:endParaRPr lang="bg-BG"/>
        </a:p>
      </dgm:t>
    </dgm:pt>
    <dgm:pt modelId="{1A2D4C4E-0565-4680-BE3B-3CA188744368}" type="sibTrans" cxnId="{C73763FF-3E77-40FC-B3FF-3C02554BDB36}">
      <dgm:prSet/>
      <dgm:spPr/>
      <dgm:t>
        <a:bodyPr/>
        <a:lstStyle/>
        <a:p>
          <a:endParaRPr lang="bg-BG"/>
        </a:p>
      </dgm:t>
    </dgm:pt>
    <dgm:pt modelId="{658730E5-FF90-4581-A732-B45AB5CBC6C3}" type="pres">
      <dgm:prSet presAssocID="{5C7CB374-35D4-4D57-ADD3-03CCCE5BE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0BCCB7-65FC-4681-ACAC-8F38A9B1F883}" type="pres">
      <dgm:prSet presAssocID="{312FB27F-074E-4CF5-BD9C-BF5CDFC9210A}" presName="composite" presStyleCnt="0"/>
      <dgm:spPr/>
    </dgm:pt>
    <dgm:pt modelId="{26F634B1-1131-41EE-8436-F5A61383A073}" type="pres">
      <dgm:prSet presAssocID="{312FB27F-074E-4CF5-BD9C-BF5CDFC9210A}" presName="rect1" presStyleLbl="trAlignAcc1" presStyleIdx="0" presStyleCnt="1" custScaleY="139762" custLinFactNeighborX="919" custLinFactNeighborY="2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B124C7-1F51-4962-9C3F-9B1712954BAC}" type="pres">
      <dgm:prSet presAssocID="{312FB27F-074E-4CF5-BD9C-BF5CDFC9210A}" presName="rect2" presStyleLbl="fgImgPlace1" presStyleIdx="0" presStyleCnt="1" custScaleX="126043" custLinFactNeighborX="-1094" custLinFactNeighborY="-101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FE18991-3D57-4F2A-961E-DFB72818F1F1}" type="presOf" srcId="{312FB27F-074E-4CF5-BD9C-BF5CDFC9210A}" destId="{26F634B1-1131-41EE-8436-F5A61383A073}" srcOrd="0" destOrd="0" presId="urn:microsoft.com/office/officeart/2008/layout/PictureStrips"/>
    <dgm:cxn modelId="{C73763FF-3E77-40FC-B3FF-3C02554BDB36}" srcId="{5C7CB374-35D4-4D57-ADD3-03CCCE5BED3F}" destId="{312FB27F-074E-4CF5-BD9C-BF5CDFC9210A}" srcOrd="0" destOrd="0" parTransId="{FE03D239-E2D3-468F-8BA0-47796A3514D9}" sibTransId="{1A2D4C4E-0565-4680-BE3B-3CA188744368}"/>
    <dgm:cxn modelId="{81D22E44-90D3-4D2E-BD8D-3F76F84AE7C9}" type="presOf" srcId="{5C7CB374-35D4-4D57-ADD3-03CCCE5BED3F}" destId="{658730E5-FF90-4581-A732-B45AB5CBC6C3}" srcOrd="0" destOrd="0" presId="urn:microsoft.com/office/officeart/2008/layout/PictureStrips"/>
    <dgm:cxn modelId="{0D9C5C5A-7976-406A-95AA-128653D2627B}" type="presParOf" srcId="{658730E5-FF90-4581-A732-B45AB5CBC6C3}" destId="{B50BCCB7-65FC-4681-ACAC-8F38A9B1F883}" srcOrd="0" destOrd="0" presId="urn:microsoft.com/office/officeart/2008/layout/PictureStrips"/>
    <dgm:cxn modelId="{96357840-D8CC-4597-99E7-865244B931B9}" type="presParOf" srcId="{B50BCCB7-65FC-4681-ACAC-8F38A9B1F883}" destId="{26F634B1-1131-41EE-8436-F5A61383A073}" srcOrd="0" destOrd="0" presId="urn:microsoft.com/office/officeart/2008/layout/PictureStrips"/>
    <dgm:cxn modelId="{F58D2F43-6EC8-4805-83BF-40F30BEA4769}" type="presParOf" srcId="{B50BCCB7-65FC-4681-ACAC-8F38A9B1F883}" destId="{6EB124C7-1F51-4962-9C3F-9B1712954B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bg-BG" sz="2000" b="0" i="1" dirty="0" smtClean="0">
              <a:solidFill>
                <a:schemeClr val="tx2"/>
              </a:solidFill>
              <a:effectLst/>
            </a:rPr>
            <a:t>Правомощия на общините за осигуряване безопасността на движение по пътищата</a:t>
          </a: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839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0915" custScaleY="87048" custLinFactNeighborX="8808" custLinFactNeighborY="-20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bg-BG"/>
        </a:p>
      </dgm:t>
    </dgm:pt>
  </dgm:ptLst>
  <dgm:cxnLst>
    <dgm:cxn modelId="{F05290C4-D57A-4C79-9760-D4FDA034EE67}" type="presOf" srcId="{FFC41C2D-1A4B-4AD2-A434-60A48BDAF471}" destId="{0162D87F-9C6E-4C49-BCC8-EE2A5E469763}" srcOrd="0" destOrd="0" presId="urn:microsoft.com/office/officeart/2008/layout/PictureStrips"/>
    <dgm:cxn modelId="{3022A844-2319-476E-A242-CEA9503536E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A1FEC95A-6658-49F2-83B9-9EA15D5E560A}" type="presParOf" srcId="{44CD01F5-7821-4A96-BE5D-89079AC0086D}" destId="{8BDE3ED8-01F8-42D2-BC01-8F2B486F0C51}" srcOrd="0" destOrd="0" presId="urn:microsoft.com/office/officeart/2008/layout/PictureStrips"/>
    <dgm:cxn modelId="{EAC981A0-22A3-4D20-92BF-5F21B77E17AF}" type="presParOf" srcId="{8BDE3ED8-01F8-42D2-BC01-8F2B486F0C51}" destId="{0162D87F-9C6E-4C49-BCC8-EE2A5E469763}" srcOrd="0" destOrd="0" presId="urn:microsoft.com/office/officeart/2008/layout/PictureStrips"/>
    <dgm:cxn modelId="{A0AC0E4F-21B6-44EB-A485-2794867CFCE6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03579" y="341135"/>
          <a:ext cx="7852367" cy="245386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Нормативна </a:t>
          </a:r>
          <a:r>
            <a:rPr lang="bg-BG" sz="2000" b="0" i="1" kern="1200" noProof="0" dirty="0" smtClean="0">
              <a:solidFill>
                <a:schemeClr val="tx2"/>
              </a:solidFill>
              <a:latin typeface="+mn-lt"/>
            </a:rPr>
            <a:t>уредба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и </a:t>
          </a:r>
          <a:r>
            <a:rPr lang="bg-BG" sz="2000" b="0" i="1" kern="1200" noProof="0" dirty="0" smtClean="0">
              <a:solidFill>
                <a:schemeClr val="tx2"/>
              </a:solidFill>
              <a:latin typeface="+mn-lt"/>
            </a:rPr>
            <a:t>организационни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sz="2000" b="0" i="1" kern="1200" noProof="0" dirty="0" smtClean="0">
              <a:solidFill>
                <a:schemeClr val="tx2"/>
              </a:solidFill>
              <a:latin typeface="+mn-lt"/>
            </a:rPr>
            <a:t>основи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bg-BG" sz="2000" b="0" i="1" kern="1200" noProof="0" dirty="0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sz="2000" b="0" i="1" kern="1200" noProof="0" dirty="0" smtClean="0">
              <a:solidFill>
                <a:schemeClr val="tx2"/>
              </a:solidFill>
              <a:latin typeface="+mn-lt"/>
            </a:rPr>
            <a:t>безопасност</a:t>
          </a:r>
          <a:endParaRPr lang="bg-BG" sz="2000" b="0" i="1" kern="1200" noProof="0" dirty="0">
            <a:solidFill>
              <a:schemeClr val="tx2"/>
            </a:solidFill>
          </a:endParaRPr>
        </a:p>
      </dsp:txBody>
      <dsp:txXfrm>
        <a:off x="503579" y="341135"/>
        <a:ext cx="7852367" cy="2453864"/>
      </dsp:txXfrm>
    </dsp:sp>
    <dsp:sp modelId="{9FD65956-1AA4-4709-8AFC-44D933F566E5}">
      <dsp:nvSpPr>
        <dsp:cNvPr id="0" name=""/>
        <dsp:cNvSpPr/>
      </dsp:nvSpPr>
      <dsp:spPr>
        <a:xfrm>
          <a:off x="220078" y="199898"/>
          <a:ext cx="1932521" cy="2465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D711-A361-4D76-A33A-536F2EC7EFD1}">
      <dsp:nvSpPr>
        <dsp:cNvPr id="0" name=""/>
        <dsp:cNvSpPr/>
      </dsp:nvSpPr>
      <dsp:spPr>
        <a:xfrm>
          <a:off x="1038493" y="639189"/>
          <a:ext cx="7461625" cy="303698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29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err="1" smtClean="0">
              <a:solidFill>
                <a:schemeClr val="tx2"/>
              </a:solidFill>
            </a:rPr>
            <a:t>Служби</a:t>
          </a:r>
          <a:r>
            <a:rPr lang="ru-RU" sz="2400" kern="1200" noProof="0" dirty="0" smtClean="0">
              <a:solidFill>
                <a:schemeClr val="tx2"/>
              </a:solidFill>
            </a:rPr>
            <a:t> за </a:t>
          </a:r>
          <a:r>
            <a:rPr lang="ru-RU" sz="2400" kern="1200" noProof="0" dirty="0" err="1" smtClean="0">
              <a:solidFill>
                <a:schemeClr val="tx2"/>
              </a:solidFill>
            </a:rPr>
            <a:t>контрол</a:t>
          </a:r>
          <a:r>
            <a:rPr lang="ru-RU" sz="2400" kern="1200" noProof="0" dirty="0" smtClean="0">
              <a:solidFill>
                <a:schemeClr val="tx2"/>
              </a:solidFill>
            </a:rPr>
            <a:t>, </a:t>
          </a:r>
          <a:r>
            <a:rPr lang="ru-RU" sz="2400" kern="1200" noProof="0" dirty="0" err="1" smtClean="0">
              <a:solidFill>
                <a:schemeClr val="tx2"/>
              </a:solidFill>
            </a:rPr>
            <a:t>определени</a:t>
          </a:r>
          <a:r>
            <a:rPr lang="ru-RU" sz="2400" kern="1200" noProof="0" dirty="0" smtClean="0">
              <a:solidFill>
                <a:schemeClr val="tx2"/>
              </a:solidFill>
            </a:rPr>
            <a:t> от </a:t>
          </a:r>
          <a:r>
            <a:rPr lang="ru-RU" sz="2400" kern="1200" noProof="0" dirty="0" err="1" smtClean="0">
              <a:solidFill>
                <a:schemeClr val="tx2"/>
              </a:solidFill>
            </a:rPr>
            <a:t>кметовете</a:t>
          </a:r>
          <a:r>
            <a:rPr lang="ru-RU" sz="2400" kern="1200" noProof="0" dirty="0" smtClean="0">
              <a:solidFill>
                <a:schemeClr val="tx2"/>
              </a:solidFill>
            </a:rPr>
            <a:t> на </a:t>
          </a:r>
          <a:r>
            <a:rPr lang="ru-RU" sz="2400" kern="1200" noProof="0" dirty="0" err="1" smtClean="0">
              <a:solidFill>
                <a:schemeClr val="tx2"/>
              </a:solidFill>
            </a:rPr>
            <a:t>общините</a:t>
          </a:r>
          <a:r>
            <a:rPr lang="ru-RU" sz="2400" kern="1200" noProof="0" dirty="0" smtClean="0">
              <a:solidFill>
                <a:schemeClr val="tx2"/>
              </a:solidFill>
            </a:rPr>
            <a:t> </a:t>
          </a:r>
          <a:r>
            <a:rPr lang="ru-RU" sz="2400" kern="1200" noProof="0" dirty="0" err="1" smtClean="0">
              <a:solidFill>
                <a:schemeClr val="tx2"/>
              </a:solidFill>
            </a:rPr>
            <a:t>отговарят</a:t>
          </a:r>
          <a:r>
            <a:rPr lang="ru-RU" sz="2400" kern="1200" noProof="0" dirty="0" smtClean="0">
              <a:solidFill>
                <a:schemeClr val="tx2"/>
              </a:solidFill>
            </a:rPr>
            <a:t> за </a:t>
          </a:r>
          <a:r>
            <a:rPr lang="ru-RU" sz="2400" kern="1200" noProof="0" dirty="0" err="1" smtClean="0">
              <a:solidFill>
                <a:schemeClr val="tx2"/>
              </a:solidFill>
            </a:rPr>
            <a:t>контрола</a:t>
          </a:r>
          <a:r>
            <a:rPr lang="ru-RU" sz="2400" kern="1200" noProof="0" dirty="0" smtClean="0">
              <a:solidFill>
                <a:schemeClr val="tx2"/>
              </a:solidFill>
            </a:rPr>
            <a:t> </a:t>
          </a:r>
          <a:r>
            <a:rPr lang="ru-RU" sz="2400" kern="1200" noProof="0" dirty="0" err="1" smtClean="0">
              <a:solidFill>
                <a:schemeClr val="tx2"/>
              </a:solidFill>
            </a:rPr>
            <a:t>върху</a:t>
          </a:r>
          <a:r>
            <a:rPr lang="bg-BG" sz="2400" kern="1200" noProof="0" dirty="0" smtClean="0">
              <a:solidFill>
                <a:schemeClr val="tx2"/>
              </a:solidFill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1. Пътната инфраструктура и сигнализация.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2. Паркиране и спазване на правила от пешеходци.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3. </a:t>
          </a:r>
          <a:r>
            <a:rPr lang="bg-BG" sz="2000" kern="1200" noProof="0" dirty="0" err="1" smtClean="0">
              <a:solidFill>
                <a:schemeClr val="tx2"/>
              </a:solidFill>
            </a:rPr>
            <a:t>Електромобили</a:t>
          </a:r>
          <a:r>
            <a:rPr lang="bg-BG" sz="2000" kern="1200" noProof="0" dirty="0" smtClean="0">
              <a:solidFill>
                <a:schemeClr val="tx2"/>
              </a:solidFill>
            </a:rPr>
            <a:t> и алармени системи на МПС.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4. И</a:t>
          </a:r>
          <a:r>
            <a:rPr lang="ru-RU" sz="2000" kern="1200" noProof="0" dirty="0" err="1" smtClean="0">
              <a:solidFill>
                <a:schemeClr val="tx2"/>
              </a:solidFill>
            </a:rPr>
            <a:t>зползването</a:t>
          </a:r>
          <a:r>
            <a:rPr lang="ru-RU" sz="2000" kern="1200" noProof="0" dirty="0" smtClean="0">
              <a:solidFill>
                <a:schemeClr val="tx2"/>
              </a:solidFill>
            </a:rPr>
            <a:t> на  </a:t>
          </a:r>
          <a:r>
            <a:rPr lang="ru-RU" sz="2000" kern="1200" noProof="0" dirty="0" err="1" smtClean="0">
              <a:solidFill>
                <a:schemeClr val="tx2"/>
              </a:solidFill>
            </a:rPr>
            <a:t>техническо</a:t>
          </a:r>
          <a:r>
            <a:rPr lang="ru-RU" sz="2000" kern="1200" noProof="0" dirty="0" smtClean="0">
              <a:solidFill>
                <a:schemeClr val="tx2"/>
              </a:solidFill>
            </a:rPr>
            <a:t> средство за </a:t>
          </a:r>
          <a:r>
            <a:rPr lang="ru-RU" sz="2000" kern="1200" noProof="0" dirty="0" err="1" smtClean="0">
              <a:solidFill>
                <a:schemeClr val="tx2"/>
              </a:solidFill>
            </a:rPr>
            <a:t>принудително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задържане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пътното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превозно</a:t>
          </a:r>
          <a:r>
            <a:rPr lang="ru-RU" sz="2000" kern="1200" noProof="0" dirty="0" smtClean="0">
              <a:solidFill>
                <a:schemeClr val="tx2"/>
              </a:solidFill>
            </a:rPr>
            <a:t> средство.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1038493" y="639189"/>
        <a:ext cx="7461625" cy="3036980"/>
      </dsp:txXfrm>
    </dsp:sp>
    <dsp:sp modelId="{F0C1C2DA-5D8B-4C49-96F4-6EF726E448A8}">
      <dsp:nvSpPr>
        <dsp:cNvPr id="0" name=""/>
        <dsp:cNvSpPr/>
      </dsp:nvSpPr>
      <dsp:spPr>
        <a:xfrm>
          <a:off x="75176" y="435808"/>
          <a:ext cx="2557806" cy="26435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D711-A361-4D76-A33A-536F2EC7EFD1}">
      <dsp:nvSpPr>
        <dsp:cNvPr id="0" name=""/>
        <dsp:cNvSpPr/>
      </dsp:nvSpPr>
      <dsp:spPr>
        <a:xfrm>
          <a:off x="523632" y="346156"/>
          <a:ext cx="7867661" cy="355615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322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schemeClr val="tx2"/>
              </a:solidFill>
            </a:rPr>
            <a:t>Средства за </a:t>
          </a:r>
          <a:r>
            <a:rPr lang="ru-RU" sz="2400" kern="1200" noProof="0" dirty="0" err="1" smtClean="0">
              <a:solidFill>
                <a:schemeClr val="tx2"/>
              </a:solidFill>
            </a:rPr>
            <a:t>ограничаване</a:t>
          </a:r>
          <a:r>
            <a:rPr lang="ru-RU" sz="2400" kern="1200" noProof="0" dirty="0" smtClean="0">
              <a:solidFill>
                <a:schemeClr val="tx2"/>
              </a:solidFill>
            </a:rPr>
            <a:t> на </a:t>
          </a:r>
          <a:r>
            <a:rPr lang="ru-RU" sz="2400" kern="1200" noProof="0" dirty="0" err="1" smtClean="0">
              <a:solidFill>
                <a:schemeClr val="tx2"/>
              </a:solidFill>
            </a:rPr>
            <a:t>скоростта</a:t>
          </a:r>
          <a:r>
            <a:rPr lang="ru-RU" sz="2400" kern="1200" noProof="0" dirty="0" smtClean="0">
              <a:solidFill>
                <a:schemeClr val="tx2"/>
              </a:solidFill>
            </a:rPr>
            <a:t> на движение</a:t>
          </a:r>
          <a:r>
            <a:rPr lang="bg-BG" sz="2400" kern="1200" noProof="0" dirty="0" smtClean="0">
              <a:solidFill>
                <a:schemeClr val="tx2"/>
              </a:solidFill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1) отклонения и препятствия, </a:t>
          </a:r>
          <a:r>
            <a:rPr lang="ru-RU" sz="2000" kern="1200" noProof="0" dirty="0" err="1" smtClean="0">
              <a:solidFill>
                <a:schemeClr val="tx2"/>
              </a:solidFill>
            </a:rPr>
            <a:t>разположени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напречно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платното</a:t>
          </a:r>
          <a:r>
            <a:rPr lang="ru-RU" sz="2000" kern="1200" noProof="0" dirty="0" smtClean="0">
              <a:solidFill>
                <a:schemeClr val="tx2"/>
              </a:solidFill>
            </a:rPr>
            <a:t> за движение;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2) </a:t>
          </a:r>
          <a:r>
            <a:rPr lang="ru-RU" sz="2000" kern="1200" noProof="0" dirty="0" err="1" smtClean="0">
              <a:solidFill>
                <a:schemeClr val="tx2"/>
              </a:solidFill>
            </a:rPr>
            <a:t>напречни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пътни</a:t>
          </a:r>
          <a:r>
            <a:rPr lang="ru-RU" sz="2000" kern="1200" noProof="0" dirty="0" smtClean="0">
              <a:solidFill>
                <a:schemeClr val="tx2"/>
              </a:solidFill>
            </a:rPr>
            <a:t> маркировки;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3) </a:t>
          </a:r>
          <a:r>
            <a:rPr lang="ru-RU" sz="2000" kern="1200" noProof="0" dirty="0" err="1" smtClean="0">
              <a:solidFill>
                <a:schemeClr val="tx2"/>
              </a:solidFill>
            </a:rPr>
            <a:t>ситуационни</a:t>
          </a:r>
          <a:r>
            <a:rPr lang="ru-RU" sz="2000" kern="1200" noProof="0" dirty="0" smtClean="0">
              <a:solidFill>
                <a:schemeClr val="tx2"/>
              </a:solidFill>
            </a:rPr>
            <a:t> изменения и препятствия;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4) стеснения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платното</a:t>
          </a:r>
          <a:r>
            <a:rPr lang="ru-RU" sz="2000" kern="1200" noProof="0" dirty="0" smtClean="0">
              <a:solidFill>
                <a:schemeClr val="tx2"/>
              </a:solidFill>
            </a:rPr>
            <a:t> за движение;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5) </a:t>
          </a:r>
          <a:r>
            <a:rPr lang="ru-RU" sz="2000" kern="1200" noProof="0" dirty="0" err="1" smtClean="0">
              <a:solidFill>
                <a:schemeClr val="tx2"/>
              </a:solidFill>
            </a:rPr>
            <a:t>други</a:t>
          </a:r>
          <a:r>
            <a:rPr lang="ru-RU" sz="2000" kern="1200" noProof="0" dirty="0" smtClean="0">
              <a:solidFill>
                <a:schemeClr val="tx2"/>
              </a:solidFill>
            </a:rPr>
            <a:t> средства за </a:t>
          </a:r>
          <a:r>
            <a:rPr lang="ru-RU" sz="2000" kern="1200" noProof="0" dirty="0" err="1" smtClean="0">
              <a:solidFill>
                <a:schemeClr val="tx2"/>
              </a:solidFill>
            </a:rPr>
            <a:t>намаляване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скоростта</a:t>
          </a:r>
          <a:r>
            <a:rPr lang="ru-RU" sz="2000" kern="1200" noProof="0" dirty="0" smtClean="0">
              <a:solidFill>
                <a:schemeClr val="tx2"/>
              </a:solidFill>
            </a:rPr>
            <a:t>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6) комбинации от </a:t>
          </a:r>
          <a:r>
            <a:rPr lang="ru-RU" sz="2000" kern="1200" noProof="0" dirty="0" err="1" smtClean="0">
              <a:solidFill>
                <a:schemeClr val="tx2"/>
              </a:solidFill>
            </a:rPr>
            <a:t>посочените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по-горе</a:t>
          </a:r>
          <a:r>
            <a:rPr lang="ru-RU" sz="2000" kern="1200" noProof="0" dirty="0" smtClean="0">
              <a:solidFill>
                <a:schemeClr val="tx2"/>
              </a:solidFill>
            </a:rPr>
            <a:t> средства.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523632" y="346156"/>
        <a:ext cx="7867661" cy="3556158"/>
      </dsp:txXfrm>
    </dsp:sp>
    <dsp:sp modelId="{F0C1C2DA-5D8B-4C49-96F4-6EF726E448A8}">
      <dsp:nvSpPr>
        <dsp:cNvPr id="0" name=""/>
        <dsp:cNvSpPr/>
      </dsp:nvSpPr>
      <dsp:spPr>
        <a:xfrm>
          <a:off x="0" y="226786"/>
          <a:ext cx="2110920" cy="25815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D711-A361-4D76-A33A-536F2EC7EFD1}">
      <dsp:nvSpPr>
        <dsp:cNvPr id="0" name=""/>
        <dsp:cNvSpPr/>
      </dsp:nvSpPr>
      <dsp:spPr>
        <a:xfrm>
          <a:off x="676207" y="219398"/>
          <a:ext cx="8030486" cy="395037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8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1. </a:t>
          </a:r>
          <a:r>
            <a:rPr lang="ru-RU" sz="2000" kern="1200" noProof="0" dirty="0" err="1" smtClean="0">
              <a:solidFill>
                <a:schemeClr val="tx2"/>
              </a:solidFill>
            </a:rPr>
            <a:t>Има</a:t>
          </a:r>
          <a:r>
            <a:rPr lang="ru-RU" sz="2000" kern="1200" noProof="0" dirty="0" smtClean="0">
              <a:solidFill>
                <a:schemeClr val="tx2"/>
              </a:solidFill>
            </a:rPr>
            <a:t> за цел </a:t>
          </a:r>
          <a:r>
            <a:rPr lang="ru-RU" sz="2000" kern="1200" noProof="0" dirty="0" err="1" smtClean="0">
              <a:solidFill>
                <a:schemeClr val="tx2"/>
              </a:solidFill>
            </a:rPr>
            <a:t>установяване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участъците</a:t>
          </a:r>
          <a:r>
            <a:rPr lang="ru-RU" sz="2000" kern="1200" noProof="0" dirty="0" smtClean="0">
              <a:solidFill>
                <a:schemeClr val="tx2"/>
              </a:solidFill>
            </a:rPr>
            <a:t> с концентрация на ПТП и </a:t>
          </a:r>
          <a:r>
            <a:rPr lang="ru-RU" sz="2000" kern="1200" noProof="0" dirty="0" err="1" smtClean="0">
              <a:solidFill>
                <a:schemeClr val="tx2"/>
              </a:solidFill>
            </a:rPr>
            <a:t>изпълнението</a:t>
          </a:r>
          <a:r>
            <a:rPr lang="ru-RU" sz="2000" kern="1200" noProof="0" dirty="0" smtClean="0">
              <a:solidFill>
                <a:schemeClr val="tx2"/>
              </a:solidFill>
            </a:rPr>
            <a:t> на мероприятия за </a:t>
          </a:r>
          <a:r>
            <a:rPr lang="ru-RU" sz="2000" kern="12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пътните</a:t>
          </a:r>
          <a:r>
            <a:rPr lang="ru-RU" sz="2000" kern="1200" noProof="0" dirty="0" smtClean="0">
              <a:solidFill>
                <a:schemeClr val="tx2"/>
              </a:solidFill>
            </a:rPr>
            <a:t> условия и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организацията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движението</a:t>
          </a:r>
          <a:r>
            <a:rPr lang="ru-RU" sz="2000" kern="1200" noProof="0" dirty="0" smtClean="0">
              <a:solidFill>
                <a:schemeClr val="tx2"/>
              </a:solidFill>
            </a:rPr>
            <a:t>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2. </a:t>
          </a:r>
          <a:r>
            <a:rPr lang="ru-RU" sz="2000" kern="1200" noProof="0" dirty="0" err="1" smtClean="0">
              <a:solidFill>
                <a:schemeClr val="tx2"/>
              </a:solidFill>
            </a:rPr>
            <a:t>Дейността</a:t>
          </a:r>
          <a:r>
            <a:rPr lang="ru-RU" sz="2000" kern="1200" noProof="0" dirty="0" smtClean="0">
              <a:solidFill>
                <a:schemeClr val="tx2"/>
              </a:solidFill>
            </a:rPr>
            <a:t> се </a:t>
          </a:r>
          <a:r>
            <a:rPr lang="ru-RU" sz="2000" kern="1200" noProof="0" dirty="0" err="1" smtClean="0">
              <a:solidFill>
                <a:schemeClr val="tx2"/>
              </a:solidFill>
            </a:rPr>
            <a:t>извършва</a:t>
          </a:r>
          <a:r>
            <a:rPr lang="ru-RU" sz="2000" kern="1200" noProof="0" dirty="0" smtClean="0">
              <a:solidFill>
                <a:schemeClr val="tx2"/>
              </a:solidFill>
            </a:rPr>
            <a:t> от </a:t>
          </a:r>
          <a:r>
            <a:rPr lang="ru-RU" sz="2000" kern="1200" noProof="0" dirty="0" err="1" smtClean="0">
              <a:solidFill>
                <a:schemeClr val="tx2"/>
              </a:solidFill>
            </a:rPr>
            <a:t>смесена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комисия</a:t>
          </a:r>
          <a:r>
            <a:rPr lang="ru-RU" sz="2000" kern="1200" noProof="0" dirty="0" smtClean="0">
              <a:solidFill>
                <a:schemeClr val="tx2"/>
              </a:solidFill>
            </a:rPr>
            <a:t>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3. </a:t>
          </a:r>
          <a:r>
            <a:rPr lang="ru-RU" sz="2000" kern="1200" noProof="0" dirty="0" err="1" smtClean="0">
              <a:solidFill>
                <a:schemeClr val="tx2"/>
              </a:solidFill>
            </a:rPr>
            <a:t>Комисията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предлага</a:t>
          </a:r>
          <a:r>
            <a:rPr lang="ru-RU" sz="2000" kern="1200" noProof="0" dirty="0" smtClean="0">
              <a:solidFill>
                <a:schemeClr val="tx2"/>
              </a:solidFill>
            </a:rPr>
            <a:t>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chemeClr val="tx2"/>
              </a:solidFill>
            </a:rPr>
            <a:t>	</a:t>
          </a:r>
          <a:r>
            <a:rPr lang="ru-RU" sz="2000" kern="1200" noProof="0" dirty="0" smtClean="0">
              <a:solidFill>
                <a:schemeClr val="tx2"/>
              </a:solidFill>
            </a:rPr>
            <a:t>а. организационно-технически мероприятия за </a:t>
          </a:r>
          <a:r>
            <a:rPr lang="ru-RU" sz="2000" kern="12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безопасността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движението</a:t>
          </a:r>
          <a:r>
            <a:rPr lang="ru-RU" sz="2000" kern="1200" noProof="0" dirty="0" smtClean="0">
              <a:solidFill>
                <a:schemeClr val="tx2"/>
              </a:solidFill>
            </a:rPr>
            <a:t>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chemeClr val="tx2"/>
              </a:solidFill>
            </a:rPr>
            <a:t>	</a:t>
          </a:r>
          <a:r>
            <a:rPr lang="ru-RU" sz="2000" kern="1200" noProof="0" dirty="0" smtClean="0">
              <a:solidFill>
                <a:schemeClr val="tx2"/>
              </a:solidFill>
            </a:rPr>
            <a:t>б. мероприятия за </a:t>
          </a:r>
          <a:r>
            <a:rPr lang="ru-RU" sz="2000" kern="1200" noProof="0" dirty="0" err="1" smtClean="0">
              <a:solidFill>
                <a:schemeClr val="tx2"/>
              </a:solidFill>
            </a:rPr>
            <a:t>подобряване</a:t>
          </a:r>
          <a:r>
            <a:rPr lang="ru-RU" sz="2000" kern="1200" noProof="0" dirty="0" smtClean="0">
              <a:solidFill>
                <a:schemeClr val="tx2"/>
              </a:solidFill>
            </a:rPr>
            <a:t>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техническите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елементи</a:t>
          </a:r>
          <a:r>
            <a:rPr lang="ru-RU" sz="2000" kern="1200" noProof="0" dirty="0" smtClean="0">
              <a:solidFill>
                <a:schemeClr val="tx2"/>
              </a:solidFill>
            </a:rPr>
            <a:t> и характеристики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пътния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участък</a:t>
          </a:r>
          <a:r>
            <a:rPr lang="ru-RU" sz="2000" kern="1200" noProof="0" dirty="0" smtClean="0">
              <a:solidFill>
                <a:schemeClr val="tx2"/>
              </a:solidFill>
            </a:rPr>
            <a:t>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solidFill>
                <a:schemeClr val="tx2"/>
              </a:solidFill>
            </a:rPr>
            <a:t>	</a:t>
          </a:r>
          <a:r>
            <a:rPr lang="ru-RU" sz="2000" kern="1200" noProof="0" dirty="0" smtClean="0">
              <a:solidFill>
                <a:schemeClr val="tx2"/>
              </a:solidFill>
            </a:rPr>
            <a:t>с. реконструкция на </a:t>
          </a:r>
          <a:r>
            <a:rPr lang="ru-RU" sz="2000" kern="1200" noProof="0" dirty="0" err="1" smtClean="0">
              <a:solidFill>
                <a:schemeClr val="tx2"/>
              </a:solidFill>
            </a:rPr>
            <a:t>пътния</a:t>
          </a:r>
          <a:r>
            <a:rPr lang="ru-RU" sz="2000" kern="1200" noProof="0" dirty="0" smtClean="0">
              <a:solidFill>
                <a:schemeClr val="tx2"/>
              </a:solidFill>
            </a:rPr>
            <a:t> </a:t>
          </a:r>
          <a:r>
            <a:rPr lang="ru-RU" sz="2000" kern="1200" noProof="0" dirty="0" err="1" smtClean="0">
              <a:solidFill>
                <a:schemeClr val="tx2"/>
              </a:solidFill>
            </a:rPr>
            <a:t>участък</a:t>
          </a:r>
          <a:r>
            <a:rPr lang="ru-RU" sz="2000" kern="1200" noProof="0" dirty="0" smtClean="0">
              <a:solidFill>
                <a:schemeClr val="tx2"/>
              </a:solidFill>
            </a:rPr>
            <a:t>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676207" y="219398"/>
        <a:ext cx="8030486" cy="3950374"/>
      </dsp:txXfrm>
    </dsp:sp>
    <dsp:sp modelId="{F0C1C2DA-5D8B-4C49-96F4-6EF726E448A8}">
      <dsp:nvSpPr>
        <dsp:cNvPr id="0" name=""/>
        <dsp:cNvSpPr/>
      </dsp:nvSpPr>
      <dsp:spPr>
        <a:xfrm>
          <a:off x="48163" y="96845"/>
          <a:ext cx="2272691" cy="24676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D737-0C12-48B6-813A-5C4B67A8D776}">
      <dsp:nvSpPr>
        <dsp:cNvPr id="0" name=""/>
        <dsp:cNvSpPr/>
      </dsp:nvSpPr>
      <dsp:spPr>
        <a:xfrm>
          <a:off x="620851" y="756087"/>
          <a:ext cx="7512706" cy="22441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527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C00000"/>
              </a:solidFill>
            </a:rPr>
            <a:t>ПРАКТИЧЕСКИ КАЗУС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err="1" smtClean="0">
              <a:solidFill>
                <a:schemeClr val="tx2"/>
              </a:solidFill>
            </a:rPr>
            <a:t>Запознайте</a:t>
          </a:r>
          <a:r>
            <a:rPr lang="ru-RU" sz="2200" b="0" i="1" kern="1200" dirty="0" smtClean="0">
              <a:solidFill>
                <a:schemeClr val="tx2"/>
              </a:solidFill>
            </a:rPr>
            <a:t> се с </a:t>
          </a:r>
          <a:r>
            <a:rPr lang="ru-RU" sz="2200" b="0" i="1" kern="1200" dirty="0" err="1" smtClean="0">
              <a:solidFill>
                <a:schemeClr val="tx2"/>
              </a:solidFill>
            </a:rPr>
            <a:t>предоставения</a:t>
          </a:r>
          <a:r>
            <a:rPr lang="ru-RU" sz="2200" b="0" i="1" kern="1200" dirty="0" smtClean="0">
              <a:solidFill>
                <a:schemeClr val="tx2"/>
              </a:solidFill>
            </a:rPr>
            <a:t> казус и </a:t>
          </a:r>
          <a:r>
            <a:rPr lang="ru-RU" sz="2200" b="0" i="1" kern="1200" dirty="0" err="1" smtClean="0">
              <a:solidFill>
                <a:schemeClr val="tx2"/>
              </a:solidFill>
            </a:rPr>
            <a:t>указанията</a:t>
          </a:r>
          <a:r>
            <a:rPr lang="ru-RU" sz="2200" b="0" i="1" kern="1200" dirty="0" smtClean="0">
              <a:solidFill>
                <a:schemeClr val="tx2"/>
              </a:solidFill>
            </a:rPr>
            <a:t> за </a:t>
          </a:r>
          <a:r>
            <a:rPr lang="ru-RU" sz="2200" b="0" i="1" kern="1200" dirty="0" err="1" smtClean="0">
              <a:solidFill>
                <a:schemeClr val="tx2"/>
              </a:solidFill>
            </a:rPr>
            <a:t>неговото</a:t>
          </a:r>
          <a:r>
            <a:rPr lang="ru-RU" sz="2200" b="0" i="1" kern="1200" dirty="0" smtClean="0">
              <a:solidFill>
                <a:schemeClr val="tx2"/>
              </a:solidFill>
            </a:rPr>
            <a:t> </a:t>
          </a:r>
          <a:r>
            <a:rPr lang="ru-RU" sz="2200" b="0" i="1" kern="1200" dirty="0" err="1" smtClean="0">
              <a:solidFill>
                <a:schemeClr val="tx2"/>
              </a:solidFill>
            </a:rPr>
            <a:t>решаване</a:t>
          </a:r>
          <a:r>
            <a:rPr lang="ru-RU" sz="2200" b="0" i="1" kern="1200" dirty="0" smtClean="0">
              <a:solidFill>
                <a:schemeClr val="tx2"/>
              </a:solidFill>
            </a:rPr>
            <a:t>.</a:t>
          </a:r>
          <a:endParaRPr lang="bg-BG" sz="2200" b="0" i="1" kern="1200" dirty="0" smtClean="0">
            <a:solidFill>
              <a:schemeClr val="tx2"/>
            </a:solidFill>
          </a:endParaRPr>
        </a:p>
      </dsp:txBody>
      <dsp:txXfrm>
        <a:off x="620851" y="756087"/>
        <a:ext cx="7512706" cy="2244136"/>
      </dsp:txXfrm>
    </dsp:sp>
    <dsp:sp modelId="{9D0BBF41-09EA-4CE1-BFE2-6417C6156749}">
      <dsp:nvSpPr>
        <dsp:cNvPr id="0" name=""/>
        <dsp:cNvSpPr/>
      </dsp:nvSpPr>
      <dsp:spPr>
        <a:xfrm>
          <a:off x="251648" y="359789"/>
          <a:ext cx="1961662" cy="213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397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61145" y="273542"/>
          <a:ext cx="8049087" cy="2515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3723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C00000"/>
              </a:solidFill>
            </a:rPr>
            <a:t>Упражнение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i="1" kern="1200" dirty="0" smtClean="0">
              <a:solidFill>
                <a:schemeClr val="tx2"/>
              </a:solidFill>
            </a:rPr>
            <a:t>Запознайте се с предоставения лист, съдържащ указания и задача за упражнение.</a:t>
          </a:r>
          <a:endParaRPr lang="bg-BG" sz="2000" b="0" kern="1200" dirty="0" smtClean="0">
            <a:solidFill>
              <a:schemeClr val="tx2"/>
            </a:solidFill>
          </a:endParaRPr>
        </a:p>
      </dsp:txBody>
      <dsp:txXfrm>
        <a:off x="461145" y="273542"/>
        <a:ext cx="8049087" cy="2515339"/>
      </dsp:txXfrm>
    </dsp:sp>
    <dsp:sp modelId="{9FD65956-1AA4-4709-8AFC-44D933F566E5}">
      <dsp:nvSpPr>
        <dsp:cNvPr id="0" name=""/>
        <dsp:cNvSpPr/>
      </dsp:nvSpPr>
      <dsp:spPr>
        <a:xfrm>
          <a:off x="296664" y="144006"/>
          <a:ext cx="1760737" cy="21346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2C6C-EBA7-4A9F-9983-E2F2E3ED8E87}">
      <dsp:nvSpPr>
        <dsp:cNvPr id="0" name=""/>
        <dsp:cNvSpPr/>
      </dsp:nvSpPr>
      <dsp:spPr>
        <a:xfrm>
          <a:off x="445684" y="481203"/>
          <a:ext cx="8264075" cy="330299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22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>
              <a:solidFill>
                <a:schemeClr val="tx2"/>
              </a:solidFill>
              <a:latin typeface="+mn-lt"/>
            </a:rPr>
            <a:t>1. Р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азработване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план-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програми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общинско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областно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ниво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,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регламентиране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,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оптимизиране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активизиране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дейността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областните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комисии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по БДП.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>
              <a:solidFill>
                <a:schemeClr val="tx2"/>
              </a:solidFill>
              <a:latin typeface="+mn-lt"/>
            </a:rPr>
            <a:t>2. Повишаване на административния капацитет на работещите по БДП.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3.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Интегриране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безопасност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в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цялостния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инвестиционен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процес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общините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4.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Засилване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ролята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областните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комисии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по БДП за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подобряване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пътната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ru-RU" sz="2000" b="0" kern="1200" dirty="0" err="1" smtClean="0">
              <a:solidFill>
                <a:schemeClr val="tx2"/>
              </a:solidFill>
              <a:latin typeface="+mn-lt"/>
            </a:rPr>
            <a:t>безопасност</a:t>
          </a:r>
          <a:r>
            <a:rPr lang="ru-RU" sz="2000" b="0" kern="1200" dirty="0" smtClean="0">
              <a:solidFill>
                <a:schemeClr val="tx2"/>
              </a:solidFill>
              <a:latin typeface="+mn-lt"/>
            </a:rPr>
            <a:t>.</a:t>
          </a:r>
          <a:endParaRPr lang="en-GB" sz="2000" b="0" kern="1200" dirty="0">
            <a:solidFill>
              <a:schemeClr val="tx2"/>
            </a:solidFill>
            <a:latin typeface="+mn-lt"/>
          </a:endParaRPr>
        </a:p>
      </dsp:txBody>
      <dsp:txXfrm>
        <a:off x="445684" y="481203"/>
        <a:ext cx="8264075" cy="3302996"/>
      </dsp:txXfrm>
    </dsp:sp>
    <dsp:sp modelId="{0BE7D304-EF0B-4906-8F37-86C903E65CA0}">
      <dsp:nvSpPr>
        <dsp:cNvPr id="0" name=""/>
        <dsp:cNvSpPr/>
      </dsp:nvSpPr>
      <dsp:spPr>
        <a:xfrm>
          <a:off x="0" y="231614"/>
          <a:ext cx="2009007" cy="246415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34B1-1131-41EE-8436-F5A61383A073}">
      <dsp:nvSpPr>
        <dsp:cNvPr id="0" name=""/>
        <dsp:cNvSpPr/>
      </dsp:nvSpPr>
      <dsp:spPr>
        <a:xfrm>
          <a:off x="337025" y="1107988"/>
          <a:ext cx="8088605" cy="240347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8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+mn-lt"/>
            </a:rPr>
            <a:t>Съгласно</a:t>
          </a:r>
          <a:r>
            <a:rPr lang="ru-RU" sz="2000" b="0" kern="1200" dirty="0" smtClean="0">
              <a:latin typeface="+mn-lt"/>
            </a:rPr>
            <a:t> § 7 от ПЗР на Закона за </a:t>
          </a:r>
          <a:r>
            <a:rPr lang="ru-RU" sz="2000" b="0" kern="1200" dirty="0" err="1" smtClean="0">
              <a:latin typeface="+mn-lt"/>
            </a:rPr>
            <a:t>местното</a:t>
          </a:r>
          <a:r>
            <a:rPr lang="ru-RU" sz="2000" b="0" kern="1200" dirty="0" smtClean="0">
              <a:latin typeface="+mn-lt"/>
            </a:rPr>
            <a:t> самоуправление и </a:t>
          </a:r>
          <a:r>
            <a:rPr lang="ru-RU" sz="2000" b="0" kern="1200" dirty="0" err="1" smtClean="0">
              <a:latin typeface="+mn-lt"/>
            </a:rPr>
            <a:t>местна</a:t>
          </a:r>
          <a:r>
            <a:rPr lang="ru-RU" sz="2000" b="0" kern="1200" dirty="0" smtClean="0">
              <a:latin typeface="+mn-lt"/>
            </a:rPr>
            <a:t> администрация </a:t>
          </a:r>
          <a:r>
            <a:rPr lang="ru-RU" sz="2000" b="0" kern="1200" dirty="0" err="1" smtClean="0">
              <a:latin typeface="+mn-lt"/>
            </a:rPr>
            <a:t>общините</a:t>
          </a:r>
          <a:r>
            <a:rPr lang="ru-RU" sz="2000" b="0" kern="1200" dirty="0" smtClean="0">
              <a:latin typeface="+mn-lt"/>
            </a:rPr>
            <a:t> </a:t>
          </a:r>
          <a:r>
            <a:rPr lang="ru-RU" sz="2000" b="0" kern="1200" dirty="0" err="1" smtClean="0">
              <a:latin typeface="+mn-lt"/>
            </a:rPr>
            <a:t>упражняват</a:t>
          </a:r>
          <a:r>
            <a:rPr lang="ru-RU" sz="2000" b="0" kern="1200" dirty="0" smtClean="0">
              <a:latin typeface="+mn-lt"/>
            </a:rPr>
            <a:t> право на </a:t>
          </a:r>
          <a:r>
            <a:rPr lang="ru-RU" sz="2000" b="0" kern="1200" dirty="0" err="1" smtClean="0">
              <a:latin typeface="+mn-lt"/>
            </a:rPr>
            <a:t>собственост</a:t>
          </a:r>
          <a:r>
            <a:rPr lang="ru-RU" sz="2000" b="0" kern="1200" dirty="0" smtClean="0">
              <a:latin typeface="+mn-lt"/>
            </a:rPr>
            <a:t> </a:t>
          </a:r>
          <a:r>
            <a:rPr lang="ru-RU" sz="2000" b="0" kern="1200" dirty="0" err="1" smtClean="0">
              <a:latin typeface="+mn-lt"/>
            </a:rPr>
            <a:t>върху</a:t>
          </a:r>
          <a:r>
            <a:rPr lang="ru-RU" sz="2000" b="0" kern="1200" dirty="0" smtClean="0">
              <a:latin typeface="+mn-lt"/>
            </a:rPr>
            <a:t> </a:t>
          </a:r>
          <a:r>
            <a:rPr lang="ru-RU" sz="2000" b="0" kern="1200" dirty="0" err="1" smtClean="0">
              <a:latin typeface="+mn-lt"/>
            </a:rPr>
            <a:t>общинските</a:t>
          </a:r>
          <a:r>
            <a:rPr lang="ru-RU" sz="2000" b="0" kern="1200" dirty="0" smtClean="0">
              <a:latin typeface="+mn-lt"/>
            </a:rPr>
            <a:t> </a:t>
          </a:r>
          <a:r>
            <a:rPr lang="ru-RU" sz="2000" b="0" kern="1200" dirty="0" err="1" smtClean="0">
              <a:latin typeface="+mn-lt"/>
            </a:rPr>
            <a:t>пътища</a:t>
          </a:r>
          <a:r>
            <a:rPr lang="ru-RU" sz="2000" b="0" kern="1200" dirty="0" smtClean="0">
              <a:latin typeface="+mn-lt"/>
            </a:rPr>
            <a:t>, </a:t>
          </a:r>
          <a:r>
            <a:rPr lang="ru-RU" sz="2000" b="0" kern="1200" dirty="0" err="1" smtClean="0">
              <a:latin typeface="+mn-lt"/>
            </a:rPr>
            <a:t>улиците</a:t>
          </a:r>
          <a:r>
            <a:rPr lang="ru-RU" sz="2000" b="0" kern="1200" dirty="0" smtClean="0">
              <a:latin typeface="+mn-lt"/>
            </a:rPr>
            <a:t>, </a:t>
          </a:r>
          <a:r>
            <a:rPr lang="ru-RU" sz="2000" b="0" kern="1200" dirty="0" err="1" smtClean="0">
              <a:latin typeface="+mn-lt"/>
            </a:rPr>
            <a:t>булевардите</a:t>
          </a:r>
          <a:r>
            <a:rPr lang="ru-RU" sz="2000" b="0" kern="1200" dirty="0" smtClean="0">
              <a:latin typeface="+mn-lt"/>
            </a:rPr>
            <a:t>, </a:t>
          </a:r>
          <a:r>
            <a:rPr lang="ru-RU" sz="2000" b="0" kern="1200" dirty="0" err="1" smtClean="0">
              <a:latin typeface="+mn-lt"/>
            </a:rPr>
            <a:t>площадите</a:t>
          </a:r>
          <a:r>
            <a:rPr lang="ru-RU" sz="2000" b="0" kern="1200" dirty="0" smtClean="0">
              <a:latin typeface="+mn-lt"/>
            </a:rPr>
            <a:t>, </a:t>
          </a:r>
          <a:r>
            <a:rPr lang="ru-RU" sz="2000" b="0" kern="1200" dirty="0" err="1" smtClean="0">
              <a:latin typeface="+mn-lt"/>
            </a:rPr>
            <a:t>обществените</a:t>
          </a:r>
          <a:r>
            <a:rPr lang="ru-RU" sz="2000" b="0" kern="1200" dirty="0" smtClean="0">
              <a:latin typeface="+mn-lt"/>
            </a:rPr>
            <a:t> паркинги в </a:t>
          </a:r>
          <a:r>
            <a:rPr lang="ru-RU" sz="2000" b="0" kern="1200" dirty="0" err="1" smtClean="0">
              <a:latin typeface="+mn-lt"/>
            </a:rPr>
            <a:t>селищата</a:t>
          </a:r>
          <a:r>
            <a:rPr lang="ru-RU" sz="2000" b="0" kern="1200" dirty="0" smtClean="0">
              <a:latin typeface="+mn-lt"/>
            </a:rPr>
            <a:t> и зелените </a:t>
          </a:r>
          <a:r>
            <a:rPr lang="ru-RU" sz="2000" b="0" kern="1200" dirty="0" err="1" smtClean="0">
              <a:latin typeface="+mn-lt"/>
            </a:rPr>
            <a:t>площи</a:t>
          </a:r>
          <a:r>
            <a:rPr lang="ru-RU" sz="2000" b="0" kern="1200" dirty="0" smtClean="0">
              <a:latin typeface="+mn-lt"/>
            </a:rPr>
            <a:t> за </a:t>
          </a:r>
          <a:r>
            <a:rPr lang="ru-RU" sz="2000" b="0" kern="1200" dirty="0" err="1" smtClean="0">
              <a:latin typeface="+mn-lt"/>
            </a:rPr>
            <a:t>обществено</a:t>
          </a:r>
          <a:r>
            <a:rPr lang="ru-RU" sz="2000" b="0" kern="1200" dirty="0" smtClean="0">
              <a:latin typeface="+mn-lt"/>
            </a:rPr>
            <a:t> </a:t>
          </a:r>
          <a:r>
            <a:rPr lang="ru-RU" sz="2000" b="0" kern="1200" dirty="0" err="1" smtClean="0">
              <a:latin typeface="+mn-lt"/>
            </a:rPr>
            <a:t>ползване</a:t>
          </a:r>
          <a:r>
            <a:rPr lang="en-US" sz="2000" b="0" kern="1200" dirty="0" smtClean="0">
              <a:latin typeface="+mn-lt"/>
            </a:rPr>
            <a:t>.</a:t>
          </a:r>
          <a:endParaRPr lang="bg-BG" sz="2000" b="0" kern="1200" dirty="0"/>
        </a:p>
      </dsp:txBody>
      <dsp:txXfrm>
        <a:off x="337025" y="1107988"/>
        <a:ext cx="8088605" cy="2403478"/>
      </dsp:txXfrm>
    </dsp:sp>
    <dsp:sp modelId="{6EB124C7-1F51-4962-9C3F-9B1712954BAC}">
      <dsp:nvSpPr>
        <dsp:cNvPr id="0" name=""/>
        <dsp:cNvSpPr/>
      </dsp:nvSpPr>
      <dsp:spPr>
        <a:xfrm>
          <a:off x="0" y="680772"/>
          <a:ext cx="1769382" cy="265407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E687-56CB-4784-B359-972B1A58ADAB}">
      <dsp:nvSpPr>
        <dsp:cNvPr id="0" name=""/>
        <dsp:cNvSpPr/>
      </dsp:nvSpPr>
      <dsp:spPr>
        <a:xfrm>
          <a:off x="443514" y="595936"/>
          <a:ext cx="7915894" cy="28871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53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1. Общинските пътища се управляват от кметовете.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2. П</a:t>
          </a:r>
          <a:r>
            <a:rPr lang="ru-RU" sz="2000" kern="1200" dirty="0" err="1" smtClean="0">
              <a:solidFill>
                <a:schemeClr val="tx2"/>
              </a:solidFill>
            </a:rPr>
            <a:t>равомощията</a:t>
          </a:r>
          <a:r>
            <a:rPr lang="ru-RU" sz="2000" kern="1200" dirty="0" smtClean="0">
              <a:solidFill>
                <a:schemeClr val="tx2"/>
              </a:solidFill>
            </a:rPr>
            <a:t> на </a:t>
          </a:r>
          <a:r>
            <a:rPr lang="ru-RU" sz="2000" kern="1200" dirty="0" err="1" smtClean="0">
              <a:solidFill>
                <a:schemeClr val="tx2"/>
              </a:solidFill>
            </a:rPr>
            <a:t>кметовете</a:t>
          </a:r>
          <a:r>
            <a:rPr lang="ru-RU" sz="2000" kern="1200" dirty="0" smtClean="0">
              <a:solidFill>
                <a:schemeClr val="tx2"/>
              </a:solidFill>
            </a:rPr>
            <a:t> по </a:t>
          </a:r>
          <a:r>
            <a:rPr lang="ru-RU" sz="2000" kern="1200" dirty="0" err="1" smtClean="0">
              <a:solidFill>
                <a:schemeClr val="tx2"/>
              </a:solidFill>
            </a:rPr>
            <a:t>управлението</a:t>
          </a:r>
          <a:r>
            <a:rPr lang="ru-RU" sz="2000" kern="1200" dirty="0" smtClean="0">
              <a:solidFill>
                <a:schemeClr val="tx2"/>
              </a:solidFill>
            </a:rPr>
            <a:t> на </a:t>
          </a:r>
          <a:r>
            <a:rPr lang="ru-RU" sz="2000" kern="1200" dirty="0" err="1" smtClean="0">
              <a:solidFill>
                <a:schemeClr val="tx2"/>
              </a:solidFill>
            </a:rPr>
            <a:t>общинските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пътища</a:t>
          </a:r>
          <a:r>
            <a:rPr lang="ru-RU" sz="2000" kern="1200" dirty="0" smtClean="0">
              <a:solidFill>
                <a:schemeClr val="tx2"/>
              </a:solidFill>
            </a:rPr>
            <a:t> се определят с </a:t>
          </a:r>
          <a:r>
            <a:rPr lang="ru-RU" sz="2000" kern="1200" dirty="0" err="1" smtClean="0">
              <a:solidFill>
                <a:schemeClr val="tx2"/>
              </a:solidFill>
            </a:rPr>
            <a:t>наредба</a:t>
          </a:r>
          <a:r>
            <a:rPr lang="ru-RU" sz="2000" kern="1200" dirty="0" smtClean="0">
              <a:solidFill>
                <a:schemeClr val="tx2"/>
              </a:solidFill>
            </a:rPr>
            <a:t> на </a:t>
          </a:r>
          <a:r>
            <a:rPr lang="ru-RU" sz="2000" kern="1200" dirty="0" err="1" smtClean="0">
              <a:solidFill>
                <a:schemeClr val="tx2"/>
              </a:solidFill>
            </a:rPr>
            <a:t>общинския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съвет</a:t>
          </a:r>
          <a:r>
            <a:rPr lang="bg-BG" sz="2000" kern="1200" dirty="0" smtClean="0">
              <a:solidFill>
                <a:schemeClr val="tx2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3. И</a:t>
          </a:r>
          <a:r>
            <a:rPr lang="ru-RU" sz="2000" kern="1200" dirty="0" err="1" smtClean="0">
              <a:solidFill>
                <a:schemeClr val="tx2"/>
              </a:solidFill>
            </a:rPr>
            <a:t>зграждането</a:t>
          </a:r>
          <a:r>
            <a:rPr lang="ru-RU" sz="2000" kern="1200" dirty="0" smtClean="0">
              <a:solidFill>
                <a:schemeClr val="tx2"/>
              </a:solidFill>
            </a:rPr>
            <a:t>, </a:t>
          </a:r>
          <a:r>
            <a:rPr lang="ru-RU" sz="2000" kern="1200" dirty="0" err="1" smtClean="0">
              <a:solidFill>
                <a:schemeClr val="tx2"/>
              </a:solidFill>
            </a:rPr>
            <a:t>ремонтът</a:t>
          </a:r>
          <a:r>
            <a:rPr lang="ru-RU" sz="2000" kern="1200" dirty="0" smtClean="0">
              <a:solidFill>
                <a:schemeClr val="tx2"/>
              </a:solidFill>
            </a:rPr>
            <a:t> и </a:t>
          </a:r>
          <a:r>
            <a:rPr lang="ru-RU" sz="2000" kern="1200" dirty="0" err="1" smtClean="0">
              <a:solidFill>
                <a:schemeClr val="tx2"/>
              </a:solidFill>
            </a:rPr>
            <a:t>поддържането</a:t>
          </a:r>
          <a:r>
            <a:rPr lang="ru-RU" sz="2000" kern="1200" dirty="0" smtClean="0">
              <a:solidFill>
                <a:schemeClr val="tx2"/>
              </a:solidFill>
            </a:rPr>
            <a:t> на </a:t>
          </a:r>
          <a:r>
            <a:rPr lang="ru-RU" sz="2000" kern="1200" dirty="0" err="1" smtClean="0">
              <a:solidFill>
                <a:schemeClr val="tx2"/>
              </a:solidFill>
            </a:rPr>
            <a:t>общинските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пътища</a:t>
          </a:r>
          <a:r>
            <a:rPr lang="ru-RU" sz="2000" kern="1200" dirty="0" smtClean="0">
              <a:solidFill>
                <a:schemeClr val="tx2"/>
              </a:solidFill>
            </a:rPr>
            <a:t> се </a:t>
          </a:r>
          <a:r>
            <a:rPr lang="ru-RU" sz="2000" kern="1200" dirty="0" err="1" smtClean="0">
              <a:solidFill>
                <a:schemeClr val="tx2"/>
              </a:solidFill>
            </a:rPr>
            <a:t>осъществяват</a:t>
          </a:r>
          <a:r>
            <a:rPr lang="ru-RU" sz="2000" kern="1200" dirty="0" smtClean="0">
              <a:solidFill>
                <a:schemeClr val="tx2"/>
              </a:solidFill>
            </a:rPr>
            <a:t> от </a:t>
          </a:r>
          <a:r>
            <a:rPr lang="ru-RU" sz="2000" kern="1200" dirty="0" err="1" smtClean="0">
              <a:solidFill>
                <a:schemeClr val="tx2"/>
              </a:solidFill>
            </a:rPr>
            <a:t>общините</a:t>
          </a:r>
          <a:r>
            <a:rPr lang="bg-BG" sz="2000" kern="1200" dirty="0" smtClean="0">
              <a:solidFill>
                <a:schemeClr val="tx2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4. О</a:t>
          </a:r>
          <a:r>
            <a:rPr lang="ru-RU" sz="2000" kern="1200" dirty="0" err="1" smtClean="0">
              <a:solidFill>
                <a:schemeClr val="tx2"/>
              </a:solidFill>
            </a:rPr>
            <a:t>бщинските</a:t>
          </a:r>
          <a:r>
            <a:rPr lang="ru-RU" sz="2000" kern="1200" dirty="0" smtClean="0">
              <a:solidFill>
                <a:schemeClr val="tx2"/>
              </a:solidFill>
            </a:rPr>
            <a:t> администрации периодично </a:t>
          </a:r>
          <a:r>
            <a:rPr lang="ru-RU" sz="2000" kern="1200" dirty="0" err="1" smtClean="0">
              <a:solidFill>
                <a:schemeClr val="tx2"/>
              </a:solidFill>
            </a:rPr>
            <a:t>инспектира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общинските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пътища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най-малко</a:t>
          </a:r>
          <a:r>
            <a:rPr lang="ru-RU" sz="2000" kern="1200" dirty="0" smtClean="0">
              <a:solidFill>
                <a:schemeClr val="tx2"/>
              </a:solidFill>
            </a:rPr>
            <a:t> един </a:t>
          </a:r>
          <a:r>
            <a:rPr lang="ru-RU" sz="2000" kern="1200" dirty="0" err="1" smtClean="0">
              <a:solidFill>
                <a:schemeClr val="tx2"/>
              </a:solidFill>
            </a:rPr>
            <a:t>път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годишно</a:t>
          </a:r>
          <a:r>
            <a:rPr lang="ru-RU" sz="2000" kern="1200" dirty="0" smtClean="0">
              <a:solidFill>
                <a:schemeClr val="tx2"/>
              </a:solidFill>
            </a:rPr>
            <a:t>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443514" y="595936"/>
        <a:ext cx="7915894" cy="2887198"/>
      </dsp:txXfrm>
    </dsp:sp>
    <dsp:sp modelId="{3A17F069-9045-4DB6-A999-127C3C6EE28D}">
      <dsp:nvSpPr>
        <dsp:cNvPr id="0" name=""/>
        <dsp:cNvSpPr/>
      </dsp:nvSpPr>
      <dsp:spPr>
        <a:xfrm>
          <a:off x="9771" y="395882"/>
          <a:ext cx="1957749" cy="21794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34B1-1131-41EE-8436-F5A61383A073}">
      <dsp:nvSpPr>
        <dsp:cNvPr id="0" name=""/>
        <dsp:cNvSpPr/>
      </dsp:nvSpPr>
      <dsp:spPr>
        <a:xfrm>
          <a:off x="471330" y="919072"/>
          <a:ext cx="8098316" cy="25307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14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+mn-lt"/>
            </a:rPr>
            <a:t>1</a:t>
          </a:r>
          <a:r>
            <a:rPr lang="en-US" sz="2000" b="0" kern="1200" dirty="0" smtClean="0">
              <a:latin typeface="+mn-lt"/>
            </a:rPr>
            <a:t>.</a:t>
          </a:r>
          <a:r>
            <a:rPr lang="bg-BG" sz="2000" b="0" kern="1200" dirty="0" smtClean="0">
              <a:latin typeface="+mn-lt"/>
            </a:rPr>
            <a:t> О</a:t>
          </a:r>
          <a:r>
            <a:rPr lang="bg-BG" sz="2000" kern="1200" dirty="0" smtClean="0"/>
            <a:t>пределят условията и редът за организиране на движението по пътищата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/>
            <a:t>2. Предвиждат се организационни мерки: разделяне на транспортни потоци, по вид, време, място; сигнализация, паркиране и др.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/>
            <a:t>3. Г</a:t>
          </a:r>
          <a:r>
            <a:rPr lang="ru-RU" sz="2000" b="0" kern="1200" dirty="0" err="1" smtClean="0"/>
            <a:t>енерални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планове</a:t>
          </a:r>
          <a:r>
            <a:rPr lang="ru-RU" sz="2000" b="0" kern="1200" dirty="0" smtClean="0"/>
            <a:t> за организация на </a:t>
          </a:r>
          <a:r>
            <a:rPr lang="ru-RU" sz="2000" b="0" kern="1200" dirty="0" err="1" smtClean="0"/>
            <a:t>движението</a:t>
          </a:r>
          <a:r>
            <a:rPr lang="ru-RU" sz="2000" b="0" kern="1200" dirty="0" smtClean="0"/>
            <a:t> в </a:t>
          </a:r>
          <a:r>
            <a:rPr lang="ru-RU" sz="2000" b="0" kern="1200" dirty="0" err="1" smtClean="0"/>
            <a:t>населените</a:t>
          </a:r>
          <a:r>
            <a:rPr lang="ru-RU" sz="2000" b="0" kern="1200" dirty="0" smtClean="0"/>
            <a:t> места.</a:t>
          </a:r>
          <a:endParaRPr lang="bg-BG" sz="2000" b="0" kern="1200" dirty="0"/>
        </a:p>
      </dsp:txBody>
      <dsp:txXfrm>
        <a:off x="471330" y="919072"/>
        <a:ext cx="8098316" cy="2530723"/>
      </dsp:txXfrm>
    </dsp:sp>
    <dsp:sp modelId="{6EB124C7-1F51-4962-9C3F-9B1712954BAC}">
      <dsp:nvSpPr>
        <dsp:cNvPr id="0" name=""/>
        <dsp:cNvSpPr/>
      </dsp:nvSpPr>
      <dsp:spPr>
        <a:xfrm>
          <a:off x="0" y="678754"/>
          <a:ext cx="2033990" cy="22521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34B1-1131-41EE-8436-F5A61383A073}">
      <dsp:nvSpPr>
        <dsp:cNvPr id="0" name=""/>
        <dsp:cNvSpPr/>
      </dsp:nvSpPr>
      <dsp:spPr>
        <a:xfrm>
          <a:off x="583697" y="306477"/>
          <a:ext cx="8226823" cy="35931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34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+mn-lt"/>
            </a:rPr>
            <a:t>1</a:t>
          </a:r>
          <a:r>
            <a:rPr lang="en-US" sz="2000" b="0" kern="1200" dirty="0" smtClean="0">
              <a:latin typeface="+mn-lt"/>
            </a:rPr>
            <a:t>.</a:t>
          </a:r>
          <a:r>
            <a:rPr lang="bg-BG" sz="2000" b="0" kern="1200" dirty="0" smtClean="0">
              <a:latin typeface="+mn-lt"/>
            </a:rPr>
            <a:t> О</a:t>
          </a:r>
          <a:r>
            <a:rPr lang="bg-BG" sz="2000" kern="1200" dirty="0" smtClean="0"/>
            <a:t>пределя условията и редът за </a:t>
          </a:r>
          <a:r>
            <a:rPr lang="ru-RU" sz="2000" kern="1200" dirty="0" err="1" smtClean="0"/>
            <a:t>планиране</a:t>
          </a:r>
          <a:r>
            <a:rPr lang="ru-RU" sz="2000" kern="1200" dirty="0" smtClean="0"/>
            <a:t> и </a:t>
          </a:r>
          <a:r>
            <a:rPr lang="ru-RU" sz="2000" kern="1200" dirty="0" err="1" smtClean="0"/>
            <a:t>проектиране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комуникационно-транспортните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системи</a:t>
          </a:r>
          <a:r>
            <a:rPr lang="ru-RU" sz="2000" kern="1200" dirty="0" smtClean="0"/>
            <a:t>. </a:t>
          </a:r>
          <a:endParaRPr lang="bg-BG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/>
            <a:t>2. П</a:t>
          </a:r>
          <a:r>
            <a:rPr lang="ru-RU" sz="2000" b="0" kern="1200" dirty="0" err="1" smtClean="0"/>
            <a:t>риоритети</a:t>
          </a:r>
          <a:r>
            <a:rPr lang="ru-RU" sz="2000" b="0" kern="1200" dirty="0" smtClean="0"/>
            <a:t>: а) </a:t>
          </a:r>
          <a:r>
            <a:rPr lang="ru-RU" sz="2000" b="0" kern="1200" dirty="0" err="1" smtClean="0"/>
            <a:t>пешеходно</a:t>
          </a:r>
          <a:r>
            <a:rPr lang="ru-RU" sz="2000" b="0" kern="1200" dirty="0" smtClean="0"/>
            <a:t> движение; б) обществен транспорт; в) </a:t>
          </a:r>
          <a:r>
            <a:rPr lang="ru-RU" sz="2000" b="0" kern="1200" dirty="0" err="1" smtClean="0"/>
            <a:t>велосипедно</a:t>
          </a:r>
          <a:r>
            <a:rPr lang="ru-RU" sz="2000" b="0" kern="1200" dirty="0" smtClean="0"/>
            <a:t> движение; г) движение на леки автомобили; д) </a:t>
          </a:r>
          <a:r>
            <a:rPr lang="ru-RU" sz="2000" b="0" kern="1200" dirty="0" err="1" smtClean="0"/>
            <a:t>товарно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автомобилно</a:t>
          </a:r>
          <a:r>
            <a:rPr lang="ru-RU" sz="2000" b="0" kern="1200" dirty="0" smtClean="0"/>
            <a:t> движение; е) транзитно за </a:t>
          </a:r>
          <a:r>
            <a:rPr lang="ru-RU" sz="2000" b="0" kern="1200" dirty="0" err="1" smtClean="0"/>
            <a:t>урбанизираната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територия</a:t>
          </a:r>
          <a:r>
            <a:rPr lang="ru-RU" sz="2000" b="0" kern="1200" dirty="0" smtClean="0"/>
            <a:t> движение на автомобили.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/>
            <a:t>3. Предвижда к</a:t>
          </a:r>
          <a:r>
            <a:rPr lang="ru-RU" sz="2000" b="0" kern="1200" dirty="0" err="1" smtClean="0"/>
            <a:t>оординирано</a:t>
          </a:r>
          <a:r>
            <a:rPr lang="ru-RU" sz="2000" b="0" kern="1200" dirty="0" smtClean="0"/>
            <a:t> и </a:t>
          </a:r>
          <a:r>
            <a:rPr lang="ru-RU" sz="2000" b="0" kern="1200" dirty="0" err="1" smtClean="0"/>
            <a:t>обвързано</a:t>
          </a:r>
          <a:r>
            <a:rPr lang="ru-RU" sz="2000" b="0" kern="1200" dirty="0" smtClean="0"/>
            <a:t> развитие на </a:t>
          </a:r>
          <a:r>
            <a:rPr lang="ru-RU" sz="2000" b="0" kern="1200" dirty="0" err="1" smtClean="0"/>
            <a:t>четирите</a:t>
          </a:r>
          <a:r>
            <a:rPr lang="ru-RU" sz="2000" b="0" kern="1200" dirty="0" smtClean="0"/>
            <a:t> вида транспорт.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4. План за устойчива </a:t>
          </a:r>
          <a:r>
            <a:rPr lang="ru-RU" sz="2000" b="0" kern="1200" dirty="0" err="1" smtClean="0"/>
            <a:t>градска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мобилност</a:t>
          </a:r>
          <a:r>
            <a:rPr lang="ru-RU" sz="2000" b="0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5. </a:t>
          </a:r>
          <a:r>
            <a:rPr lang="ru-RU" sz="2000" b="0" kern="1200" dirty="0" err="1" smtClean="0"/>
            <a:t>Планове</a:t>
          </a:r>
          <a:r>
            <a:rPr lang="ru-RU" sz="2000" b="0" kern="1200" dirty="0" smtClean="0"/>
            <a:t> за развитие на </a:t>
          </a:r>
          <a:r>
            <a:rPr lang="ru-RU" sz="2000" b="0" kern="1200" dirty="0" err="1" smtClean="0"/>
            <a:t>отделните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видове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транспорти</a:t>
          </a:r>
          <a:r>
            <a:rPr lang="ru-RU" sz="2000" b="0" kern="1200" dirty="0" smtClean="0"/>
            <a:t>.</a:t>
          </a:r>
          <a:endParaRPr lang="bg-BG" sz="2000" b="0" kern="1200" dirty="0"/>
        </a:p>
      </dsp:txBody>
      <dsp:txXfrm>
        <a:off x="583697" y="306477"/>
        <a:ext cx="8226823" cy="3593116"/>
      </dsp:txXfrm>
    </dsp:sp>
    <dsp:sp modelId="{6EB124C7-1F51-4962-9C3F-9B1712954BAC}">
      <dsp:nvSpPr>
        <dsp:cNvPr id="0" name=""/>
        <dsp:cNvSpPr/>
      </dsp:nvSpPr>
      <dsp:spPr>
        <a:xfrm>
          <a:off x="0" y="165715"/>
          <a:ext cx="2268292" cy="26994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39689" y="581086"/>
          <a:ext cx="7852367" cy="20595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i="1" kern="1200" dirty="0" smtClean="0">
              <a:solidFill>
                <a:schemeClr val="tx2"/>
              </a:solidFill>
              <a:effectLst/>
            </a:rPr>
            <a:t>Правомощия на общините за осигуряване безопасността на движение по пътищата</a:t>
          </a:r>
        </a:p>
      </dsp:txBody>
      <dsp:txXfrm>
        <a:off x="539689" y="581086"/>
        <a:ext cx="7852367" cy="2059553"/>
      </dsp:txXfrm>
    </dsp:sp>
    <dsp:sp modelId="{9FD65956-1AA4-4709-8AFC-44D933F566E5}">
      <dsp:nvSpPr>
        <dsp:cNvPr id="0" name=""/>
        <dsp:cNvSpPr/>
      </dsp:nvSpPr>
      <dsp:spPr>
        <a:xfrm>
          <a:off x="184174" y="144011"/>
          <a:ext cx="2076963" cy="22428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FDD65-C532-4FC9-8C90-F1433E80666D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817B6-DC57-4848-935E-FFA02B154A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171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49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47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7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15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5C25F27D-3BCD-4BA4-AAD3-AC9EF3074C45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706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1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21362A-9B59-42DD-8CE8-D22646BF59AD}" type="slidenum">
              <a:rPr lang="bg-BG" altLang="bg-BG">
                <a:solidFill>
                  <a:srgbClr val="000000"/>
                </a:solidFill>
                <a:cs typeface="Arial" charset="0"/>
              </a:rPr>
              <a: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bg-BG" altLang="bg-BG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03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4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69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68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95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00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3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41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29933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БУЧИТЕЛЕН МОДУЛ</a:t>
            </a: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bg-BG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„ОБЩЕСТВЕН РЕД И СИГУРНОСТ”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160422086"/>
              </p:ext>
            </p:extLst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592822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b="1" dirty="0">
                <a:solidFill>
                  <a:srgbClr val="C00000"/>
                </a:solidFill>
              </a:rPr>
              <a:t>чл. 167, ал. 2 от Закона за движение по </a:t>
            </a:r>
            <a:r>
              <a:rPr lang="ru-RU" sz="2400" b="1" dirty="0" err="1">
                <a:solidFill>
                  <a:srgbClr val="C00000"/>
                </a:solidFill>
              </a:rPr>
              <a:t>пътищата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589755007"/>
              </p:ext>
            </p:extLst>
          </p:nvPr>
        </p:nvGraphicFramePr>
        <p:xfrm>
          <a:off x="1772346" y="1941635"/>
          <a:ext cx="8500119" cy="427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18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7"/>
            <a:ext cx="8642350" cy="18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000" b="1" dirty="0" err="1">
                <a:solidFill>
                  <a:srgbClr val="C00000"/>
                </a:solidFill>
              </a:rPr>
              <a:t>Наредба</a:t>
            </a:r>
            <a:r>
              <a:rPr lang="ru-RU" sz="2000" b="1" dirty="0">
                <a:solidFill>
                  <a:srgbClr val="C00000"/>
                </a:solidFill>
              </a:rPr>
              <a:t> № РД-02-20-10/05.07.2012 г. за </a:t>
            </a:r>
            <a:r>
              <a:rPr lang="ru-RU" sz="2000" b="1" dirty="0" err="1">
                <a:solidFill>
                  <a:srgbClr val="C00000"/>
                </a:solidFill>
              </a:rPr>
              <a:t>условията</a:t>
            </a:r>
            <a:r>
              <a:rPr lang="ru-RU" sz="2000" b="1" dirty="0">
                <a:solidFill>
                  <a:srgbClr val="C00000"/>
                </a:solidFill>
              </a:rPr>
              <a:t> за </a:t>
            </a:r>
            <a:r>
              <a:rPr lang="ru-RU" sz="2000" b="1" dirty="0" err="1">
                <a:solidFill>
                  <a:srgbClr val="C00000"/>
                </a:solidFill>
              </a:rPr>
              <a:t>изграждане</a:t>
            </a:r>
            <a:r>
              <a:rPr lang="ru-RU" sz="2000" b="1" dirty="0">
                <a:solidFill>
                  <a:srgbClr val="C00000"/>
                </a:solidFill>
              </a:rPr>
              <a:t> или </a:t>
            </a:r>
            <a:r>
              <a:rPr lang="ru-RU" sz="2000" b="1" dirty="0" err="1">
                <a:solidFill>
                  <a:srgbClr val="C00000"/>
                </a:solidFill>
              </a:rPr>
              <a:t>монтиране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върху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платното</a:t>
            </a:r>
            <a:r>
              <a:rPr lang="ru-RU" sz="2000" b="1" dirty="0">
                <a:solidFill>
                  <a:srgbClr val="C00000"/>
                </a:solidFill>
              </a:rPr>
              <a:t> за движение на </a:t>
            </a:r>
            <a:r>
              <a:rPr lang="ru-RU" sz="2000" b="1" dirty="0" err="1">
                <a:solidFill>
                  <a:srgbClr val="C00000"/>
                </a:solidFill>
              </a:rPr>
              <a:t>изкуствени</a:t>
            </a:r>
            <a:r>
              <a:rPr lang="ru-RU" sz="2000" b="1" dirty="0">
                <a:solidFill>
                  <a:srgbClr val="C00000"/>
                </a:solidFill>
              </a:rPr>
              <a:t> неравности и на </a:t>
            </a:r>
            <a:r>
              <a:rPr lang="ru-RU" sz="2000" b="1" dirty="0" err="1">
                <a:solidFill>
                  <a:srgbClr val="C00000"/>
                </a:solidFill>
              </a:rPr>
              <a:t>други</a:t>
            </a:r>
            <a:r>
              <a:rPr lang="ru-RU" sz="2000" b="1" dirty="0">
                <a:solidFill>
                  <a:srgbClr val="C00000"/>
                </a:solidFill>
              </a:rPr>
              <a:t> средства за </a:t>
            </a:r>
            <a:r>
              <a:rPr lang="ru-RU" sz="2000" b="1" dirty="0" err="1">
                <a:solidFill>
                  <a:srgbClr val="C00000"/>
                </a:solidFill>
              </a:rPr>
              <a:t>ограничаване</a:t>
            </a:r>
            <a:r>
              <a:rPr lang="ru-RU" sz="2000" b="1" dirty="0">
                <a:solidFill>
                  <a:srgbClr val="C00000"/>
                </a:solidFill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</a:rPr>
              <a:t>скоростта</a:t>
            </a:r>
            <a:r>
              <a:rPr lang="ru-RU" sz="2000" b="1" dirty="0">
                <a:solidFill>
                  <a:srgbClr val="C00000"/>
                </a:solidFill>
              </a:rPr>
              <a:t> на движение и </a:t>
            </a:r>
            <a:r>
              <a:rPr lang="ru-RU" sz="2000" b="1" dirty="0" err="1">
                <a:solidFill>
                  <a:srgbClr val="C00000"/>
                </a:solidFill>
              </a:rPr>
              <a:t>изискванията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към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тях</a:t>
            </a:r>
            <a:endParaRPr lang="bg-BG" sz="2000" b="1" dirty="0">
              <a:solidFill>
                <a:srgbClr val="C0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560352159"/>
              </p:ext>
            </p:extLst>
          </p:nvPr>
        </p:nvGraphicFramePr>
        <p:xfrm>
          <a:off x="1992313" y="2348880"/>
          <a:ext cx="83921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422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7"/>
            <a:ext cx="8642350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b="1" dirty="0">
                <a:solidFill>
                  <a:srgbClr val="C00000"/>
                </a:solidFill>
              </a:rPr>
              <a:t>Наредба № 5/2003 за установяване и обезопасяване на участъците с концентрация на пътнотранспортни произшествия за категоризиране безопасността на пътищата</a:t>
            </a:r>
            <a:endParaRPr lang="bg-BG" sz="2000" b="1" dirty="0">
              <a:solidFill>
                <a:srgbClr val="C0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3331848896"/>
              </p:ext>
            </p:extLst>
          </p:nvPr>
        </p:nvGraphicFramePr>
        <p:xfrm>
          <a:off x="1703512" y="2064166"/>
          <a:ext cx="8710488" cy="438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97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8" name="Диаграма 7"/>
          <p:cNvGraphicFramePr/>
          <p:nvPr>
            <p:extLst/>
          </p:nvPr>
        </p:nvGraphicFramePr>
        <p:xfrm>
          <a:off x="1955925" y="2031517"/>
          <a:ext cx="828015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1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778001" y="2060849"/>
          <a:ext cx="863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65414" y="1154114"/>
            <a:ext cx="698658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1859">
              <a:defRPr/>
            </a:pPr>
            <a:r>
              <a:rPr lang="bg-BG" altLang="bg-BG" sz="1796" dirty="0">
                <a:solidFill>
                  <a:prstClr val="black">
                    <a:lumMod val="65000"/>
                    <a:lumOff val="35000"/>
                  </a:prstClr>
                </a:solidFill>
                <a:latin typeface="Helen Bg Light" panose="02000003080000020004" pitchFamily="50" charset="-52"/>
              </a:rPr>
              <a:t> 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2567608" y="1717675"/>
            <a:ext cx="734536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algn="just" defTabSz="890588"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algn="ctr" defTabSz="890588">
              <a:spcBef>
                <a:spcPts val="1025"/>
              </a:spcBef>
            </a:pPr>
            <a:r>
              <a:rPr lang="bg-BG" sz="4000" b="1" dirty="0">
                <a:solidFill>
                  <a:schemeClr val="tx2"/>
                </a:solidFill>
                <a:latin typeface="+mj-lt"/>
              </a:rPr>
              <a:t>БЛАГОДАРЯ ЗА ВНИМАНИЕТО!</a:t>
            </a:r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2270125" y="1588"/>
            <a:ext cx="5613400" cy="207645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2381250" y="6518276"/>
            <a:ext cx="5607050" cy="339725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859">
              <a:defRPr/>
            </a:pPr>
            <a:endParaRPr lang="bg-BG" sz="179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803698" y="2142148"/>
            <a:ext cx="864235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Въпрос</a:t>
            </a:r>
            <a:r>
              <a:rPr lang="ru-RU" sz="2400" b="1" dirty="0">
                <a:solidFill>
                  <a:srgbClr val="C00000"/>
                </a:solidFill>
              </a:rPr>
              <a:t> № 1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bg-BG" sz="2400" b="1" dirty="0">
                <a:solidFill>
                  <a:schemeClr val="tx2"/>
                </a:solidFill>
              </a:rPr>
              <a:t>Нормативна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bg-BG" sz="2400" b="1" dirty="0">
                <a:solidFill>
                  <a:schemeClr val="tx2"/>
                </a:solidFill>
              </a:rPr>
              <a:t>уредба</a:t>
            </a:r>
            <a:r>
              <a:rPr lang="ru-RU" sz="2400" b="1" dirty="0">
                <a:solidFill>
                  <a:schemeClr val="tx2"/>
                </a:solidFill>
              </a:rPr>
              <a:t> и </a:t>
            </a:r>
            <a:r>
              <a:rPr lang="ru-RU" sz="2400" b="1" dirty="0" err="1">
                <a:solidFill>
                  <a:schemeClr val="tx2"/>
                </a:solidFill>
              </a:rPr>
              <a:t>организационни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основи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пътната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безопасност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864558" y="1098460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859296" y="1157725"/>
            <a:ext cx="8671223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Национална</a:t>
            </a:r>
            <a:r>
              <a:rPr lang="ru-RU" sz="2400" b="1" dirty="0">
                <a:solidFill>
                  <a:srgbClr val="C00000"/>
                </a:solidFill>
              </a:rPr>
              <a:t> стратегия 2021 - 2030 за </a:t>
            </a:r>
            <a:r>
              <a:rPr lang="ru-RU" sz="2400" b="1" dirty="0" err="1">
                <a:solidFill>
                  <a:srgbClr val="C00000"/>
                </a:solidFill>
              </a:rPr>
              <a:t>безопасност</a:t>
            </a:r>
            <a:r>
              <a:rPr lang="ru-RU" sz="2400" b="1" dirty="0">
                <a:solidFill>
                  <a:srgbClr val="C00000"/>
                </a:solidFill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</a:rPr>
              <a:t>движението</a:t>
            </a:r>
            <a:r>
              <a:rPr lang="ru-RU" sz="2400" b="1" dirty="0">
                <a:solidFill>
                  <a:srgbClr val="C00000"/>
                </a:solidFill>
              </a:rPr>
              <a:t> по </a:t>
            </a:r>
            <a:r>
              <a:rPr lang="ru-RU" sz="2400" b="1" dirty="0" err="1">
                <a:solidFill>
                  <a:srgbClr val="C00000"/>
                </a:solidFill>
              </a:rPr>
              <a:t>пътищата</a:t>
            </a:r>
            <a:r>
              <a:rPr lang="ru-RU" sz="2400" b="1" dirty="0">
                <a:solidFill>
                  <a:srgbClr val="C00000"/>
                </a:solidFill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</a:rPr>
              <a:t>Република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България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4121562271"/>
              </p:ext>
            </p:extLst>
          </p:nvPr>
        </p:nvGraphicFramePr>
        <p:xfrm>
          <a:off x="1727122" y="2102779"/>
          <a:ext cx="8710488" cy="426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827503" y="1820793"/>
          <a:ext cx="8425631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92313" y="612486"/>
            <a:ext cx="8642350" cy="12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b="1" dirty="0">
                <a:solidFill>
                  <a:srgbClr val="C00000"/>
                </a:solidFill>
              </a:rPr>
              <a:t>Закона за </a:t>
            </a:r>
            <a:r>
              <a:rPr lang="ru-RU" sz="2400" b="1" dirty="0" err="1">
                <a:solidFill>
                  <a:srgbClr val="C00000"/>
                </a:solidFill>
              </a:rPr>
              <a:t>местното</a:t>
            </a:r>
            <a:r>
              <a:rPr lang="ru-RU" sz="2400" b="1" dirty="0">
                <a:solidFill>
                  <a:srgbClr val="C00000"/>
                </a:solidFill>
              </a:rPr>
              <a:t> самоуправление и </a:t>
            </a:r>
            <a:r>
              <a:rPr lang="ru-RU" sz="2400" b="1" dirty="0" err="1">
                <a:solidFill>
                  <a:srgbClr val="C00000"/>
                </a:solidFill>
              </a:rPr>
              <a:t>местна</a:t>
            </a:r>
            <a:r>
              <a:rPr lang="ru-RU" sz="2400" b="1" dirty="0">
                <a:solidFill>
                  <a:srgbClr val="C00000"/>
                </a:solidFill>
              </a:rPr>
              <a:t> администрация </a:t>
            </a:r>
          </a:p>
        </p:txBody>
      </p:sp>
    </p:spTree>
    <p:extLst>
      <p:ext uri="{BB962C8B-B14F-4D97-AF65-F5344CB8AC3E}">
        <p14:creationId xmlns:p14="http://schemas.microsoft.com/office/powerpoint/2010/main" val="21697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6"/>
            <a:ext cx="8642350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Закона за пътищата 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082550950"/>
              </p:ext>
            </p:extLst>
          </p:nvPr>
        </p:nvGraphicFramePr>
        <p:xfrm>
          <a:off x="2053980" y="1808992"/>
          <a:ext cx="8360021" cy="407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590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774826" y="1889976"/>
          <a:ext cx="8569647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91519" y="695815"/>
            <a:ext cx="8642350" cy="12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b="1" dirty="0" err="1">
                <a:solidFill>
                  <a:srgbClr val="C00000"/>
                </a:solidFill>
              </a:rPr>
              <a:t>Наредба</a:t>
            </a:r>
            <a:r>
              <a:rPr lang="ru-RU" sz="2400" b="1" dirty="0">
                <a:solidFill>
                  <a:srgbClr val="C00000"/>
                </a:solidFill>
              </a:rPr>
              <a:t> № 1/17.01.2001 г. за организация на </a:t>
            </a:r>
            <a:r>
              <a:rPr lang="ru-RU" sz="2400" b="1" dirty="0" err="1">
                <a:solidFill>
                  <a:srgbClr val="C00000"/>
                </a:solidFill>
              </a:rPr>
              <a:t>движението</a:t>
            </a:r>
            <a:r>
              <a:rPr lang="ru-RU" sz="2400" b="1" dirty="0">
                <a:solidFill>
                  <a:srgbClr val="C00000"/>
                </a:solidFill>
              </a:rPr>
              <a:t> по </a:t>
            </a:r>
            <a:r>
              <a:rPr lang="ru-RU" sz="2400" b="1" dirty="0" err="1">
                <a:solidFill>
                  <a:srgbClr val="C00000"/>
                </a:solidFill>
              </a:rPr>
              <a:t>пътищата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838346" y="1739831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670176" y="2049683"/>
          <a:ext cx="8810521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92313" y="612486"/>
            <a:ext cx="8642350" cy="10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b="1" dirty="0">
                <a:solidFill>
                  <a:srgbClr val="C00000"/>
                </a:solidFill>
              </a:rPr>
              <a:t>Наредба № РД-02-20-2/20.12.2017 г. за планиране и проектиране на комуникационно-транспортните системи на урбанизираните територии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71650" y="2288789"/>
            <a:ext cx="864235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</a:rPr>
              <a:t>Въпрос</a:t>
            </a:r>
            <a:r>
              <a:rPr lang="ru-RU" sz="2400" b="1" dirty="0">
                <a:solidFill>
                  <a:schemeClr val="tx2"/>
                </a:solidFill>
              </a:rPr>
              <a:t> № 2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bg-BG" sz="2000" b="1" dirty="0">
                <a:solidFill>
                  <a:schemeClr val="tx2"/>
                </a:solidFill>
              </a:rPr>
              <a:t>Правомощия на общините за осигуряване безопасността на движение по пътищата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716</Words>
  <Application>Microsoft Office PowerPoint</Application>
  <PresentationFormat>Widescreen</PresentationFormat>
  <Paragraphs>94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Helen Bg Light</vt:lpstr>
      <vt:lpstr>Times New Roman</vt:lpstr>
      <vt:lpstr>Wingdings</vt:lpstr>
      <vt:lpstr>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DANY</cp:lastModifiedBy>
  <cp:revision>52</cp:revision>
  <dcterms:created xsi:type="dcterms:W3CDTF">2020-11-16T15:48:02Z</dcterms:created>
  <dcterms:modified xsi:type="dcterms:W3CDTF">2021-10-19T12:29:59Z</dcterms:modified>
</cp:coreProperties>
</file>