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8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85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s/0afc0535eaf94e865f5723efca04744f/4bb8d8799888/edit?" TargetMode="External"/><Relationship Id="rId1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ctr" rtl="0"/>
          <a:r>
            <a:rPr lang="bg-BG" sz="3200" b="1" dirty="0" smtClean="0">
              <a:solidFill>
                <a:srgbClr val="C00000"/>
              </a:solidFill>
            </a:rPr>
            <a:t>Презентация</a:t>
          </a:r>
        </a:p>
        <a:p>
          <a:pPr algn="ctr" rtl="0"/>
          <a:r>
            <a:rPr lang="ru-RU" sz="2000" b="0" i="1" dirty="0" smtClean="0">
              <a:solidFill>
                <a:schemeClr val="tx2"/>
              </a:solidFill>
              <a:latin typeface="+mn-lt"/>
            </a:rPr>
            <a:t>Нормативна </a:t>
          </a:r>
          <a:r>
            <a:rPr lang="ru-RU" sz="2000" b="0" i="1" dirty="0" err="1" smtClean="0">
              <a:solidFill>
                <a:schemeClr val="tx2"/>
              </a:solidFill>
              <a:latin typeface="+mn-lt"/>
            </a:rPr>
            <a:t>уредба</a:t>
          </a:r>
          <a:r>
            <a:rPr lang="ru-RU" sz="2000" b="0" i="1" dirty="0" smtClean="0">
              <a:solidFill>
                <a:schemeClr val="tx2"/>
              </a:solidFill>
              <a:latin typeface="+mn-lt"/>
            </a:rPr>
            <a:t> и </a:t>
          </a:r>
          <a:r>
            <a:rPr lang="ru-RU" sz="2000" b="0" i="1" dirty="0" err="1" smtClean="0">
              <a:solidFill>
                <a:schemeClr val="tx2"/>
              </a:solidFill>
              <a:latin typeface="+mn-lt"/>
            </a:rPr>
            <a:t>изисквания</a:t>
          </a:r>
          <a:r>
            <a:rPr lang="ru-RU" sz="2000" b="0" i="1" dirty="0" smtClean="0">
              <a:solidFill>
                <a:schemeClr val="tx2"/>
              </a:solidFill>
              <a:latin typeface="+mn-lt"/>
            </a:rPr>
            <a:t> за </a:t>
          </a:r>
          <a:r>
            <a:rPr lang="ru-RU" sz="2000" b="0" i="1" dirty="0" err="1" smtClean="0">
              <a:solidFill>
                <a:schemeClr val="tx2"/>
              </a:solidFill>
              <a:latin typeface="+mn-lt"/>
            </a:rPr>
            <a:t>изграждане</a:t>
          </a:r>
          <a:r>
            <a:rPr lang="ru-RU" sz="2000" b="0" i="1" dirty="0" smtClean="0">
              <a:solidFill>
                <a:schemeClr val="tx2"/>
              </a:solidFill>
              <a:latin typeface="+mn-lt"/>
            </a:rPr>
            <a:t> и </a:t>
          </a:r>
          <a:r>
            <a:rPr lang="ru-RU" sz="2000" b="0" i="1" dirty="0" err="1" smtClean="0">
              <a:solidFill>
                <a:schemeClr val="tx2"/>
              </a:solidFill>
              <a:latin typeface="+mn-lt"/>
            </a:rPr>
            <a:t>използване</a:t>
          </a:r>
          <a:r>
            <a:rPr lang="ru-RU" sz="2000" b="0" i="1" dirty="0" smtClean="0">
              <a:solidFill>
                <a:schemeClr val="tx2"/>
              </a:solidFill>
              <a:latin typeface="+mn-lt"/>
            </a:rPr>
            <a:t> на </a:t>
          </a:r>
          <a:r>
            <a:rPr lang="ru-RU" sz="2000" b="0" i="1" dirty="0" err="1" smtClean="0">
              <a:solidFill>
                <a:schemeClr val="tx2"/>
              </a:solidFill>
              <a:latin typeface="+mn-lt"/>
            </a:rPr>
            <a:t>системи</a:t>
          </a:r>
          <a:r>
            <a:rPr lang="ru-RU" sz="2000" b="0" i="1" dirty="0" smtClean="0">
              <a:solidFill>
                <a:schemeClr val="tx2"/>
              </a:solidFill>
              <a:latin typeface="+mn-lt"/>
            </a:rPr>
            <a:t> за видеонаблюдение</a:t>
          </a:r>
          <a:endParaRPr lang="bg-BG" sz="2000" b="0" i="1" dirty="0">
            <a:solidFill>
              <a:schemeClr val="tx2"/>
            </a:solidFill>
          </a:endParaRPr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X="101704" custScaleY="68332" custLinFactNeighborX="1679" custLinFactNeighborY="-89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DB7C5F7-5A14-4411-9CED-606037C7F301}" type="presOf" srcId="{FFC41C2D-1A4B-4AD2-A434-60A48BDAF471}" destId="{0162D87F-9C6E-4C49-BCC8-EE2A5E469763}" srcOrd="0" destOrd="0" presId="urn:microsoft.com/office/officeart/2008/layout/PictureStrips"/>
    <dgm:cxn modelId="{7AF9D02E-8498-424C-BEDF-FA0FCF5DE055}" type="presOf" srcId="{FF8C023C-EF5E-4499-8B5C-5427846B57D7}" destId="{44CD01F5-7821-4A96-BE5D-89079AC0086D}" srcOrd="0" destOrd="0" presId="urn:microsoft.com/office/officeart/2008/layout/PictureStrips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3414289F-675C-456C-80EC-2894D56F5E86}" type="presParOf" srcId="{44CD01F5-7821-4A96-BE5D-89079AC0086D}" destId="{8BDE3ED8-01F8-42D2-BC01-8F2B486F0C51}" srcOrd="0" destOrd="0" presId="urn:microsoft.com/office/officeart/2008/layout/PictureStrips"/>
    <dgm:cxn modelId="{8778211D-FDB6-443D-9B54-6A85ABD0BDF1}" type="presParOf" srcId="{8BDE3ED8-01F8-42D2-BC01-8F2B486F0C51}" destId="{0162D87F-9C6E-4C49-BCC8-EE2A5E469763}" srcOrd="0" destOrd="0" presId="urn:microsoft.com/office/officeart/2008/layout/PictureStrips"/>
    <dgm:cxn modelId="{50749045-4CE3-4008-8E98-9C6C009D7FC4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DB628C-EF33-4D8D-8463-1FB6B8D7849D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155276B5-59DD-48B4-9C7A-E4870A3BE6B6}">
      <dgm:prSet custT="1"/>
      <dgm:spPr/>
      <dgm:t>
        <a:bodyPr/>
        <a:lstStyle/>
        <a:p>
          <a:pPr algn="ctr"/>
          <a:r>
            <a:rPr lang="bg-BG" sz="2400" noProof="0" dirty="0" smtClean="0">
              <a:solidFill>
                <a:schemeClr val="tx2"/>
              </a:solidFill>
            </a:rPr>
            <a:t>Задължения на администратора на личните данни:</a:t>
          </a:r>
        </a:p>
        <a:p>
          <a:pPr algn="l"/>
          <a:r>
            <a:rPr lang="bg-BG" sz="2000" noProof="0" dirty="0" smtClean="0">
              <a:solidFill>
                <a:schemeClr val="tx2"/>
              </a:solidFill>
            </a:rPr>
            <a:t>1. Оценка на риска преди проектиране на системата</a:t>
          </a:r>
        </a:p>
        <a:p>
          <a:pPr algn="l"/>
          <a:r>
            <a:rPr lang="bg-BG" sz="2000" noProof="0" dirty="0" smtClean="0">
              <a:solidFill>
                <a:schemeClr val="tx2"/>
              </a:solidFill>
            </a:rPr>
            <a:t>2. Водене на регистър «Видеонаблюдение»</a:t>
          </a:r>
        </a:p>
        <a:p>
          <a:pPr algn="l"/>
          <a:r>
            <a:rPr lang="bg-BG" sz="2000" noProof="0" dirty="0" smtClean="0">
              <a:solidFill>
                <a:schemeClr val="tx2"/>
              </a:solidFill>
            </a:rPr>
            <a:t>3. Уведомление за видеонаблюдението.</a:t>
          </a:r>
        </a:p>
        <a:p>
          <a:pPr algn="l"/>
          <a:r>
            <a:rPr lang="bg-BG" sz="2000" noProof="0" dirty="0" smtClean="0">
              <a:solidFill>
                <a:schemeClr val="tx2"/>
              </a:solidFill>
            </a:rPr>
            <a:t>4. Съхраняване и унищожаване на събраните данни.</a:t>
          </a:r>
        </a:p>
        <a:p>
          <a:pPr algn="l"/>
          <a:endParaRPr lang="bg-BG" sz="2000" dirty="0">
            <a:solidFill>
              <a:srgbClr val="1F497D"/>
            </a:solidFill>
          </a:endParaRPr>
        </a:p>
      </dgm:t>
    </dgm:pt>
    <dgm:pt modelId="{B253282B-D613-49FF-BADB-468D8C45DA72}" type="parTrans" cxnId="{88144615-38DF-47CB-B10C-62DA892EE1D3}">
      <dgm:prSet/>
      <dgm:spPr/>
      <dgm:t>
        <a:bodyPr/>
        <a:lstStyle/>
        <a:p>
          <a:endParaRPr lang="bg-BG"/>
        </a:p>
      </dgm:t>
    </dgm:pt>
    <dgm:pt modelId="{D2A96E3C-0F43-410A-B0CC-17AE7DD41C5E}" type="sibTrans" cxnId="{88144615-38DF-47CB-B10C-62DA892EE1D3}">
      <dgm:prSet/>
      <dgm:spPr/>
      <dgm:t>
        <a:bodyPr/>
        <a:lstStyle/>
        <a:p>
          <a:endParaRPr lang="bg-BG"/>
        </a:p>
      </dgm:t>
    </dgm:pt>
    <dgm:pt modelId="{1FE2DB0E-8928-4A1E-8B97-EC30C329D464}" type="pres">
      <dgm:prSet presAssocID="{44DB628C-EF33-4D8D-8463-1FB6B8D784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AB9BAB88-33F1-4010-A239-8B93A30C8D24}" type="pres">
      <dgm:prSet presAssocID="{155276B5-59DD-48B4-9C7A-E4870A3BE6B6}" presName="composite" presStyleCnt="0"/>
      <dgm:spPr/>
    </dgm:pt>
    <dgm:pt modelId="{563AD711-A361-4D76-A33A-536F2EC7EFD1}" type="pres">
      <dgm:prSet presAssocID="{155276B5-59DD-48B4-9C7A-E4870A3BE6B6}" presName="rect1" presStyleLbl="trAlignAcc1" presStyleIdx="0" presStyleCnt="1" custScaleY="11530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0C1C2DA-5D8B-4C49-96F4-6EF726E448A8}" type="pres">
      <dgm:prSet presAssocID="{155276B5-59DD-48B4-9C7A-E4870A3BE6B6}" presName="rect2" presStyleLbl="fgImgPlace1" presStyleIdx="0" presStyleCnt="1" custScaleX="12227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8144615-38DF-47CB-B10C-62DA892EE1D3}" srcId="{44DB628C-EF33-4D8D-8463-1FB6B8D7849D}" destId="{155276B5-59DD-48B4-9C7A-E4870A3BE6B6}" srcOrd="0" destOrd="0" parTransId="{B253282B-D613-49FF-BADB-468D8C45DA72}" sibTransId="{D2A96E3C-0F43-410A-B0CC-17AE7DD41C5E}"/>
    <dgm:cxn modelId="{46838BF0-AFF2-4607-87A2-30114B7B3F6C}" type="presOf" srcId="{155276B5-59DD-48B4-9C7A-E4870A3BE6B6}" destId="{563AD711-A361-4D76-A33A-536F2EC7EFD1}" srcOrd="0" destOrd="0" presId="urn:microsoft.com/office/officeart/2008/layout/PictureStrips"/>
    <dgm:cxn modelId="{555FC400-1239-4E53-8AB2-25764A9AF356}" type="presOf" srcId="{44DB628C-EF33-4D8D-8463-1FB6B8D7849D}" destId="{1FE2DB0E-8928-4A1E-8B97-EC30C329D464}" srcOrd="0" destOrd="0" presId="urn:microsoft.com/office/officeart/2008/layout/PictureStrips"/>
    <dgm:cxn modelId="{4B645D90-783F-474E-A96A-E496443C847E}" type="presParOf" srcId="{1FE2DB0E-8928-4A1E-8B97-EC30C329D464}" destId="{AB9BAB88-33F1-4010-A239-8B93A30C8D24}" srcOrd="0" destOrd="0" presId="urn:microsoft.com/office/officeart/2008/layout/PictureStrips"/>
    <dgm:cxn modelId="{34E53A15-9B80-4A8D-B298-171F0C300851}" type="presParOf" srcId="{AB9BAB88-33F1-4010-A239-8B93A30C8D24}" destId="{563AD711-A361-4D76-A33A-536F2EC7EFD1}" srcOrd="0" destOrd="0" presId="urn:microsoft.com/office/officeart/2008/layout/PictureStrips"/>
    <dgm:cxn modelId="{3652C3EA-01BE-4D92-8E15-B5A98B798745}" type="presParOf" srcId="{AB9BAB88-33F1-4010-A239-8B93A30C8D24}" destId="{F0C1C2DA-5D8B-4C49-96F4-6EF726E448A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7FF9EE-2199-4DFB-B75B-A3DD9F630644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ED90D-869A-4FDE-AC6D-F351A06DFB1F}" type="pres">
      <dgm:prSet presAssocID="{A17FF9EE-2199-4DFB-B75B-A3DD9F63064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3FCEE0B0-219D-4A8F-AC7E-ED4894012C7B}" type="presOf" srcId="{A17FF9EE-2199-4DFB-B75B-A3DD9F630644}" destId="{A4EED90D-869A-4FDE-AC6D-F351A06DFB1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DB628C-EF33-4D8D-8463-1FB6B8D7849D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155276B5-59DD-48B4-9C7A-E4870A3BE6B6}">
      <dgm:prSet custT="1"/>
      <dgm:spPr/>
      <dgm:t>
        <a:bodyPr/>
        <a:lstStyle/>
        <a:p>
          <a:pPr algn="ctr"/>
          <a:r>
            <a:rPr lang="bg-BG" sz="2400" noProof="0" dirty="0" smtClean="0">
              <a:solidFill>
                <a:schemeClr val="tx2"/>
              </a:solidFill>
            </a:rPr>
            <a:t>Права на гражданите:</a:t>
          </a:r>
        </a:p>
        <a:p>
          <a:pPr algn="l"/>
          <a:r>
            <a:rPr lang="bg-BG" sz="2000" noProof="0" dirty="0" smtClean="0">
              <a:solidFill>
                <a:schemeClr val="tx2"/>
              </a:solidFill>
            </a:rPr>
            <a:t>1. Право на информация за извършването на видеонаблюдение</a:t>
          </a:r>
        </a:p>
        <a:p>
          <a:pPr algn="l"/>
          <a:r>
            <a:rPr lang="bg-BG" sz="2000" noProof="0" dirty="0" smtClean="0">
              <a:solidFill>
                <a:schemeClr val="tx2"/>
              </a:solidFill>
            </a:rPr>
            <a:t>2. Право на достъп до събраната информация</a:t>
          </a:r>
        </a:p>
        <a:p>
          <a:pPr algn="l"/>
          <a:endParaRPr lang="bg-BG" sz="2000" dirty="0">
            <a:solidFill>
              <a:srgbClr val="1F497D"/>
            </a:solidFill>
          </a:endParaRPr>
        </a:p>
      </dgm:t>
    </dgm:pt>
    <dgm:pt modelId="{B253282B-D613-49FF-BADB-468D8C45DA72}" type="parTrans" cxnId="{88144615-38DF-47CB-B10C-62DA892EE1D3}">
      <dgm:prSet/>
      <dgm:spPr/>
      <dgm:t>
        <a:bodyPr/>
        <a:lstStyle/>
        <a:p>
          <a:endParaRPr lang="bg-BG"/>
        </a:p>
      </dgm:t>
    </dgm:pt>
    <dgm:pt modelId="{D2A96E3C-0F43-410A-B0CC-17AE7DD41C5E}" type="sibTrans" cxnId="{88144615-38DF-47CB-B10C-62DA892EE1D3}">
      <dgm:prSet/>
      <dgm:spPr/>
      <dgm:t>
        <a:bodyPr/>
        <a:lstStyle/>
        <a:p>
          <a:endParaRPr lang="bg-BG"/>
        </a:p>
      </dgm:t>
    </dgm:pt>
    <dgm:pt modelId="{1FE2DB0E-8928-4A1E-8B97-EC30C329D464}" type="pres">
      <dgm:prSet presAssocID="{44DB628C-EF33-4D8D-8463-1FB6B8D784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AB9BAB88-33F1-4010-A239-8B93A30C8D24}" type="pres">
      <dgm:prSet presAssocID="{155276B5-59DD-48B4-9C7A-E4870A3BE6B6}" presName="composite" presStyleCnt="0"/>
      <dgm:spPr/>
    </dgm:pt>
    <dgm:pt modelId="{563AD711-A361-4D76-A33A-536F2EC7EFD1}" type="pres">
      <dgm:prSet presAssocID="{155276B5-59DD-48B4-9C7A-E4870A3BE6B6}" presName="rect1" presStyleLbl="trAlignAcc1" presStyleIdx="0" presStyleCnt="1" custScaleY="9950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0C1C2DA-5D8B-4C49-96F4-6EF726E448A8}" type="pres">
      <dgm:prSet presAssocID="{155276B5-59DD-48B4-9C7A-E4870A3BE6B6}" presName="rect2" presStyleLbl="fgImgPlace1" presStyleIdx="0" presStyleCnt="1" custScaleX="12265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8144615-38DF-47CB-B10C-62DA892EE1D3}" srcId="{44DB628C-EF33-4D8D-8463-1FB6B8D7849D}" destId="{155276B5-59DD-48B4-9C7A-E4870A3BE6B6}" srcOrd="0" destOrd="0" parTransId="{B253282B-D613-49FF-BADB-468D8C45DA72}" sibTransId="{D2A96E3C-0F43-410A-B0CC-17AE7DD41C5E}"/>
    <dgm:cxn modelId="{46838BF0-AFF2-4607-87A2-30114B7B3F6C}" type="presOf" srcId="{155276B5-59DD-48B4-9C7A-E4870A3BE6B6}" destId="{563AD711-A361-4D76-A33A-536F2EC7EFD1}" srcOrd="0" destOrd="0" presId="urn:microsoft.com/office/officeart/2008/layout/PictureStrips"/>
    <dgm:cxn modelId="{555FC400-1239-4E53-8AB2-25764A9AF356}" type="presOf" srcId="{44DB628C-EF33-4D8D-8463-1FB6B8D7849D}" destId="{1FE2DB0E-8928-4A1E-8B97-EC30C329D464}" srcOrd="0" destOrd="0" presId="urn:microsoft.com/office/officeart/2008/layout/PictureStrips"/>
    <dgm:cxn modelId="{4B645D90-783F-474E-A96A-E496443C847E}" type="presParOf" srcId="{1FE2DB0E-8928-4A1E-8B97-EC30C329D464}" destId="{AB9BAB88-33F1-4010-A239-8B93A30C8D24}" srcOrd="0" destOrd="0" presId="urn:microsoft.com/office/officeart/2008/layout/PictureStrips"/>
    <dgm:cxn modelId="{34E53A15-9B80-4A8D-B298-171F0C300851}" type="presParOf" srcId="{AB9BAB88-33F1-4010-A239-8B93A30C8D24}" destId="{563AD711-A361-4D76-A33A-536F2EC7EFD1}" srcOrd="0" destOrd="0" presId="urn:microsoft.com/office/officeart/2008/layout/PictureStrips"/>
    <dgm:cxn modelId="{3652C3EA-01BE-4D92-8E15-B5A98B798745}" type="presParOf" srcId="{AB9BAB88-33F1-4010-A239-8B93A30C8D24}" destId="{F0C1C2DA-5D8B-4C49-96F4-6EF726E448A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7B5F4CD-C9D8-4977-8D42-C04319B6EB69}" type="doc">
      <dgm:prSet loTypeId="urn:microsoft.com/office/officeart/2008/layout/PictureStrips" loCatId="pictur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4533ED06-F43D-4221-B9F4-4C63CA48672F}">
      <dgm:prSet custT="1"/>
      <dgm:spPr/>
      <dgm:t>
        <a:bodyPr/>
        <a:lstStyle/>
        <a:p>
          <a:pPr algn="ctr"/>
          <a:r>
            <a:rPr lang="bg-BG" sz="2200" b="1" dirty="0" smtClean="0">
              <a:solidFill>
                <a:srgbClr val="C00000"/>
              </a:solidFill>
            </a:rPr>
            <a:t>ПРАКТИЧЕСКИ КАЗУС </a:t>
          </a:r>
        </a:p>
        <a:p>
          <a:pPr algn="ctr"/>
          <a:r>
            <a:rPr lang="ru-RU" sz="2200" b="0" i="1" dirty="0" err="1" smtClean="0">
              <a:solidFill>
                <a:schemeClr val="tx2"/>
              </a:solidFill>
            </a:rPr>
            <a:t>Запознайте</a:t>
          </a:r>
          <a:r>
            <a:rPr lang="ru-RU" sz="2200" b="0" i="1" dirty="0" smtClean="0">
              <a:solidFill>
                <a:schemeClr val="tx2"/>
              </a:solidFill>
            </a:rPr>
            <a:t> се с </a:t>
          </a:r>
          <a:r>
            <a:rPr lang="ru-RU" sz="2200" b="0" i="1" dirty="0" err="1" smtClean="0">
              <a:solidFill>
                <a:schemeClr val="tx2"/>
              </a:solidFill>
            </a:rPr>
            <a:t>предоставения</a:t>
          </a:r>
          <a:r>
            <a:rPr lang="ru-RU" sz="2200" b="0" i="1" dirty="0" smtClean="0">
              <a:solidFill>
                <a:schemeClr val="tx2"/>
              </a:solidFill>
            </a:rPr>
            <a:t> казус и </a:t>
          </a:r>
          <a:r>
            <a:rPr lang="ru-RU" sz="2200" b="0" i="1" dirty="0" err="1" smtClean="0">
              <a:solidFill>
                <a:schemeClr val="tx2"/>
              </a:solidFill>
            </a:rPr>
            <a:t>указанията</a:t>
          </a:r>
          <a:r>
            <a:rPr lang="ru-RU" sz="2200" b="0" i="1" dirty="0" smtClean="0">
              <a:solidFill>
                <a:schemeClr val="tx2"/>
              </a:solidFill>
            </a:rPr>
            <a:t> за </a:t>
          </a:r>
          <a:r>
            <a:rPr lang="ru-RU" sz="2200" b="0" i="1" dirty="0" err="1" smtClean="0">
              <a:solidFill>
                <a:schemeClr val="tx2"/>
              </a:solidFill>
            </a:rPr>
            <a:t>неговото</a:t>
          </a:r>
          <a:r>
            <a:rPr lang="ru-RU" sz="2200" b="0" i="1" dirty="0" smtClean="0">
              <a:solidFill>
                <a:schemeClr val="tx2"/>
              </a:solidFill>
            </a:rPr>
            <a:t> </a:t>
          </a:r>
          <a:r>
            <a:rPr lang="ru-RU" sz="2200" b="0" i="1" dirty="0" err="1" smtClean="0">
              <a:solidFill>
                <a:schemeClr val="tx2"/>
              </a:solidFill>
            </a:rPr>
            <a:t>решаване</a:t>
          </a:r>
          <a:r>
            <a:rPr lang="ru-RU" sz="2200" b="0" i="1" dirty="0" smtClean="0">
              <a:solidFill>
                <a:schemeClr val="tx2"/>
              </a:solidFill>
            </a:rPr>
            <a:t>.</a:t>
          </a:r>
          <a:endParaRPr lang="bg-BG" sz="2200" b="0" i="1" dirty="0" smtClean="0">
            <a:solidFill>
              <a:schemeClr val="tx2"/>
            </a:solidFill>
          </a:endParaRPr>
        </a:p>
      </dgm:t>
    </dgm:pt>
    <dgm:pt modelId="{58023994-40B1-42E4-8824-C8442E098D29}" type="parTrans" cxnId="{409868BA-9792-41F8-9F12-E2FB815AF45F}">
      <dgm:prSet/>
      <dgm:spPr/>
      <dgm:t>
        <a:bodyPr/>
        <a:lstStyle/>
        <a:p>
          <a:endParaRPr lang="bg-BG"/>
        </a:p>
      </dgm:t>
    </dgm:pt>
    <dgm:pt modelId="{E9B5D37F-E2BE-49F6-9CD2-58CB012C4612}" type="sibTrans" cxnId="{409868BA-9792-41F8-9F12-E2FB815AF45F}">
      <dgm:prSet/>
      <dgm:spPr/>
      <dgm:t>
        <a:bodyPr/>
        <a:lstStyle/>
        <a:p>
          <a:endParaRPr lang="bg-BG"/>
        </a:p>
      </dgm:t>
    </dgm:pt>
    <dgm:pt modelId="{69DB1CB7-6BAD-44DF-AAFE-F6F8D99E3D29}" type="pres">
      <dgm:prSet presAssocID="{27B5F4CD-C9D8-4977-8D42-C04319B6EB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DB1C6FA0-6A46-4A45-A370-CB9CB05742A4}" type="pres">
      <dgm:prSet presAssocID="{4533ED06-F43D-4221-B9F4-4C63CA48672F}" presName="composite" presStyleCnt="0"/>
      <dgm:spPr/>
    </dgm:pt>
    <dgm:pt modelId="{D5F6D737-0C12-48B6-813A-5C4B67A8D776}" type="pres">
      <dgm:prSet presAssocID="{4533ED06-F43D-4221-B9F4-4C63CA48672F}" presName="rect1" presStyleLbl="trAlignAcc1" presStyleIdx="0" presStyleCnt="1" custScaleX="86012" custScaleY="90342" custLinFactNeighborX="-1173" custLinFactNeighborY="-23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D0BBF41-09EA-4CE1-BFE2-6417C6156749}" type="pres">
      <dgm:prSet presAssocID="{4533ED06-F43D-4221-B9F4-4C63CA48672F}" presName="rect2" presStyleLbl="fgImgPlace1" presStyleIdx="0" presStyleCnt="1" custScaleX="126307" custLinFactNeighborX="31446" custLinFactNeighborY="-69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bg-BG"/>
        </a:p>
      </dgm:t>
    </dgm:pt>
  </dgm:ptLst>
  <dgm:cxnLst>
    <dgm:cxn modelId="{81880FB8-60BB-40BB-B4D2-17B57E761539}" type="presOf" srcId="{27B5F4CD-C9D8-4977-8D42-C04319B6EB69}" destId="{69DB1CB7-6BAD-44DF-AAFE-F6F8D99E3D29}" srcOrd="0" destOrd="0" presId="urn:microsoft.com/office/officeart/2008/layout/PictureStrips"/>
    <dgm:cxn modelId="{409868BA-9792-41F8-9F12-E2FB815AF45F}" srcId="{27B5F4CD-C9D8-4977-8D42-C04319B6EB69}" destId="{4533ED06-F43D-4221-B9F4-4C63CA48672F}" srcOrd="0" destOrd="0" parTransId="{58023994-40B1-42E4-8824-C8442E098D29}" sibTransId="{E9B5D37F-E2BE-49F6-9CD2-58CB012C4612}"/>
    <dgm:cxn modelId="{00800F13-296B-4B24-B13E-E53FD7C55911}" type="presOf" srcId="{4533ED06-F43D-4221-B9F4-4C63CA48672F}" destId="{D5F6D737-0C12-48B6-813A-5C4B67A8D776}" srcOrd="0" destOrd="0" presId="urn:microsoft.com/office/officeart/2008/layout/PictureStrips"/>
    <dgm:cxn modelId="{885E9B9F-4C45-4987-9C37-4E1E72745E22}" type="presParOf" srcId="{69DB1CB7-6BAD-44DF-AAFE-F6F8D99E3D29}" destId="{DB1C6FA0-6A46-4A45-A370-CB9CB05742A4}" srcOrd="0" destOrd="0" presId="urn:microsoft.com/office/officeart/2008/layout/PictureStrips"/>
    <dgm:cxn modelId="{BB5A032A-1764-451C-AA79-DBE8538B56F7}" type="presParOf" srcId="{DB1C6FA0-6A46-4A45-A370-CB9CB05742A4}" destId="{D5F6D737-0C12-48B6-813A-5C4B67A8D776}" srcOrd="0" destOrd="0" presId="urn:microsoft.com/office/officeart/2008/layout/PictureStrips"/>
    <dgm:cxn modelId="{81578685-09FF-4505-A287-067FCE5C9BDB}" type="presParOf" srcId="{DB1C6FA0-6A46-4A45-A370-CB9CB05742A4}" destId="{9D0BBF41-09EA-4CE1-BFE2-6417C615674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ctr" rtl="0"/>
          <a:r>
            <a:rPr lang="bg-BG" sz="3100" b="1" dirty="0" smtClean="0">
              <a:solidFill>
                <a:srgbClr val="C00000"/>
              </a:solidFill>
            </a:rPr>
            <a:t>Презентация</a:t>
          </a:r>
        </a:p>
        <a:p>
          <a:pPr algn="ctr" rtl="0"/>
          <a:r>
            <a:rPr lang="ru-RU" sz="2000" b="0" i="1" dirty="0" err="1" smtClean="0">
              <a:solidFill>
                <a:schemeClr val="tx2"/>
              </a:solidFill>
            </a:rPr>
            <a:t>Възможности</a:t>
          </a:r>
          <a:r>
            <a:rPr lang="ru-RU" sz="2000" b="0" i="1" dirty="0" smtClean="0">
              <a:solidFill>
                <a:schemeClr val="tx2"/>
              </a:solidFill>
            </a:rPr>
            <a:t> за </a:t>
          </a:r>
          <a:r>
            <a:rPr lang="ru-RU" sz="2000" b="0" i="1" dirty="0" err="1" smtClean="0">
              <a:solidFill>
                <a:schemeClr val="tx2"/>
              </a:solidFill>
            </a:rPr>
            <a:t>изграждане</a:t>
          </a:r>
          <a:r>
            <a:rPr lang="ru-RU" sz="2000" b="0" i="1" dirty="0" smtClean="0">
              <a:solidFill>
                <a:schemeClr val="tx2"/>
              </a:solidFill>
            </a:rPr>
            <a:t> на </a:t>
          </a:r>
          <a:r>
            <a:rPr lang="ru-RU" sz="2000" b="0" i="1" dirty="0" err="1" smtClean="0">
              <a:solidFill>
                <a:schemeClr val="tx2"/>
              </a:solidFill>
            </a:rPr>
            <a:t>системи</a:t>
          </a:r>
          <a:r>
            <a:rPr lang="ru-RU" sz="2000" b="0" i="1" dirty="0" smtClean="0">
              <a:solidFill>
                <a:schemeClr val="tx2"/>
              </a:solidFill>
            </a:rPr>
            <a:t> за видеонаблюдение</a:t>
          </a:r>
          <a:endParaRPr lang="bg-BG" sz="2000" b="0" i="1" dirty="0" smtClean="0">
            <a:solidFill>
              <a:schemeClr val="tx2"/>
            </a:solidFill>
          </a:endParaRPr>
        </a:p>
        <a:p>
          <a:pPr algn="ctr" rtl="0"/>
          <a:endParaRPr lang="bg-BG" sz="2000" i="1" dirty="0">
            <a:solidFill>
              <a:schemeClr val="tx2"/>
            </a:solidFill>
          </a:endParaRPr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 custScaleY="7806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X="124669" custScaleY="73907" custLinFactNeighborX="18119" custLinFactNeighborY="16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bg-BG"/>
        </a:p>
      </dgm:t>
    </dgm:pt>
  </dgm:ptLst>
  <dgm:cxnLst>
    <dgm:cxn modelId="{DBEE3316-FED5-42EC-A584-1C38E4B0E74E}" type="presOf" srcId="{FF8C023C-EF5E-4499-8B5C-5427846B57D7}" destId="{44CD01F5-7821-4A96-BE5D-89079AC0086D}" srcOrd="0" destOrd="0" presId="urn:microsoft.com/office/officeart/2008/layout/PictureStrips"/>
    <dgm:cxn modelId="{D134B526-DADE-443D-8693-661C6957A9C7}" type="presOf" srcId="{FFC41C2D-1A4B-4AD2-A434-60A48BDAF471}" destId="{0162D87F-9C6E-4C49-BCC8-EE2A5E469763}" srcOrd="0" destOrd="0" presId="urn:microsoft.com/office/officeart/2008/layout/PictureStrips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6777F511-A455-4AE4-AD5C-7E549F048E1C}" type="presParOf" srcId="{44CD01F5-7821-4A96-BE5D-89079AC0086D}" destId="{8BDE3ED8-01F8-42D2-BC01-8F2B486F0C51}" srcOrd="0" destOrd="0" presId="urn:microsoft.com/office/officeart/2008/layout/PictureStrips"/>
    <dgm:cxn modelId="{22A005E2-1047-4882-9504-53BDCB6C8B27}" type="presParOf" srcId="{8BDE3ED8-01F8-42D2-BC01-8F2B486F0C51}" destId="{0162D87F-9C6E-4C49-BCC8-EE2A5E469763}" srcOrd="0" destOrd="0" presId="urn:microsoft.com/office/officeart/2008/layout/PictureStrips"/>
    <dgm:cxn modelId="{53AEED2D-50E0-4FE5-8039-F381C657B505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618EA85-98A1-44BC-A99E-19598463E4D5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120CDF0E-12D8-4CBC-80A9-FC2BDFAACEDD}">
      <dgm:prSet phldrT="[Text]" custT="1"/>
      <dgm:spPr/>
      <dgm:t>
        <a:bodyPr/>
        <a:lstStyle/>
        <a:p>
          <a:r>
            <a:rPr lang="bg-BG" sz="2000" dirty="0" err="1" smtClean="0"/>
            <a:t>Видеонаблюдение</a:t>
          </a:r>
          <a:endParaRPr lang="bg-BG" sz="2000" dirty="0"/>
        </a:p>
      </dgm:t>
    </dgm:pt>
    <dgm:pt modelId="{5EE84210-CDBC-4AB7-9BEA-2C92B809E151}" type="parTrans" cxnId="{04E81619-DD6A-4605-8CBD-8756608034CC}">
      <dgm:prSet/>
      <dgm:spPr/>
      <dgm:t>
        <a:bodyPr/>
        <a:lstStyle/>
        <a:p>
          <a:endParaRPr lang="bg-BG" sz="2000"/>
        </a:p>
      </dgm:t>
    </dgm:pt>
    <dgm:pt modelId="{489C3330-C80F-4821-99E6-C76A0C5806D8}" type="sibTrans" cxnId="{04E81619-DD6A-4605-8CBD-8756608034CC}">
      <dgm:prSet/>
      <dgm:spPr/>
      <dgm:t>
        <a:bodyPr/>
        <a:lstStyle/>
        <a:p>
          <a:endParaRPr lang="bg-BG" sz="2000"/>
        </a:p>
      </dgm:t>
    </dgm:pt>
    <dgm:pt modelId="{1D1D8455-3D43-48E2-9FF2-46F0997FDBEB}">
      <dgm:prSet phldrT="[Text]" custT="1"/>
      <dgm:spPr/>
      <dgm:t>
        <a:bodyPr/>
        <a:lstStyle/>
        <a:p>
          <a:r>
            <a:rPr lang="bg-BG" sz="2000" dirty="0" smtClean="0"/>
            <a:t>Собствени средства</a:t>
          </a:r>
          <a:endParaRPr lang="bg-BG" sz="2000" dirty="0"/>
        </a:p>
      </dgm:t>
    </dgm:pt>
    <dgm:pt modelId="{E995DE8E-F384-40F7-928D-6A7DBAF0FB47}" type="parTrans" cxnId="{E0119847-9CDE-4791-BF59-BE7377E8D57E}">
      <dgm:prSet custT="1"/>
      <dgm:spPr/>
      <dgm:t>
        <a:bodyPr/>
        <a:lstStyle/>
        <a:p>
          <a:endParaRPr lang="bg-BG" sz="2000"/>
        </a:p>
      </dgm:t>
    </dgm:pt>
    <dgm:pt modelId="{191F5ADC-2D6E-403F-BBF9-D866B3BCF221}" type="sibTrans" cxnId="{E0119847-9CDE-4791-BF59-BE7377E8D57E}">
      <dgm:prSet/>
      <dgm:spPr/>
      <dgm:t>
        <a:bodyPr/>
        <a:lstStyle/>
        <a:p>
          <a:endParaRPr lang="bg-BG" sz="2000"/>
        </a:p>
      </dgm:t>
    </dgm:pt>
    <dgm:pt modelId="{A18653FD-C552-4BC1-96AE-ACB9F50B64EA}">
      <dgm:prSet custT="1"/>
      <dgm:spPr/>
      <dgm:t>
        <a:bodyPr/>
        <a:lstStyle/>
        <a:p>
          <a:r>
            <a:rPr lang="bg-BG" sz="2000" dirty="0" smtClean="0"/>
            <a:t>Средства по оперативни програми</a:t>
          </a:r>
          <a:endParaRPr lang="bg-BG" sz="2000" dirty="0"/>
        </a:p>
      </dgm:t>
    </dgm:pt>
    <dgm:pt modelId="{DB49C5B7-D5E8-4E76-A398-43C8B58B75F8}" type="parTrans" cxnId="{70D1923D-242D-4EC4-A062-FF89E1465DA8}">
      <dgm:prSet custT="1"/>
      <dgm:spPr/>
      <dgm:t>
        <a:bodyPr/>
        <a:lstStyle/>
        <a:p>
          <a:endParaRPr lang="bg-BG" sz="2000"/>
        </a:p>
      </dgm:t>
    </dgm:pt>
    <dgm:pt modelId="{BE5E05C9-5038-49F1-A3B0-3DE0491DB7CC}" type="sibTrans" cxnId="{70D1923D-242D-4EC4-A062-FF89E1465DA8}">
      <dgm:prSet/>
      <dgm:spPr/>
      <dgm:t>
        <a:bodyPr/>
        <a:lstStyle/>
        <a:p>
          <a:endParaRPr lang="bg-BG" sz="2000"/>
        </a:p>
      </dgm:t>
    </dgm:pt>
    <dgm:pt modelId="{B38718DA-671B-4685-BE41-303B5530839C}" type="pres">
      <dgm:prSet presAssocID="{C618EA85-98A1-44BC-A99E-19598463E4D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8E2BED-DF71-4307-A305-EB06B8811DAE}" type="pres">
      <dgm:prSet presAssocID="{120CDF0E-12D8-4CBC-80A9-FC2BDFAACEDD}" presName="root1" presStyleCnt="0"/>
      <dgm:spPr/>
    </dgm:pt>
    <dgm:pt modelId="{0239B66E-2CE1-4E3E-BBAF-2274793FD04D}" type="pres">
      <dgm:prSet presAssocID="{120CDF0E-12D8-4CBC-80A9-FC2BDFAACED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7626A1C-7B8B-4FFC-A60B-96C9BA3DB403}" type="pres">
      <dgm:prSet presAssocID="{120CDF0E-12D8-4CBC-80A9-FC2BDFAACEDD}" presName="level2hierChild" presStyleCnt="0"/>
      <dgm:spPr/>
    </dgm:pt>
    <dgm:pt modelId="{6AD83126-4911-4F03-8851-45266D93732C}" type="pres">
      <dgm:prSet presAssocID="{E995DE8E-F384-40F7-928D-6A7DBAF0FB4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E364C48-C481-46F1-A5EF-804E5BD3AEF4}" type="pres">
      <dgm:prSet presAssocID="{E995DE8E-F384-40F7-928D-6A7DBAF0FB4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75BB41F-867D-4D3E-A001-3A19FF9E9DC6}" type="pres">
      <dgm:prSet presAssocID="{1D1D8455-3D43-48E2-9FF2-46F0997FDBEB}" presName="root2" presStyleCnt="0"/>
      <dgm:spPr/>
    </dgm:pt>
    <dgm:pt modelId="{8CE4E052-5C57-46B4-8208-8E7378720D65}" type="pres">
      <dgm:prSet presAssocID="{1D1D8455-3D43-48E2-9FF2-46F0997FDBE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FE66F113-5601-4B04-8FD1-AABA3CCB99B3}" type="pres">
      <dgm:prSet presAssocID="{1D1D8455-3D43-48E2-9FF2-46F0997FDBEB}" presName="level3hierChild" presStyleCnt="0"/>
      <dgm:spPr/>
    </dgm:pt>
    <dgm:pt modelId="{97B2DDB4-1ED0-499D-A944-71CCCD4F7BAF}" type="pres">
      <dgm:prSet presAssocID="{DB49C5B7-D5E8-4E76-A398-43C8B58B75F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E314BD4-0830-4FCC-A879-4B5D8FC1093C}" type="pres">
      <dgm:prSet presAssocID="{DB49C5B7-D5E8-4E76-A398-43C8B58B75F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5585387-7B06-4D3D-ACB9-37FF9F510470}" type="pres">
      <dgm:prSet presAssocID="{A18653FD-C552-4BC1-96AE-ACB9F50B64EA}" presName="root2" presStyleCnt="0"/>
      <dgm:spPr/>
    </dgm:pt>
    <dgm:pt modelId="{E09118B4-178D-4F52-8457-77D46649396F}" type="pres">
      <dgm:prSet presAssocID="{A18653FD-C552-4BC1-96AE-ACB9F50B64E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4CE020-354A-43C8-9044-60B80605E039}" type="pres">
      <dgm:prSet presAssocID="{A18653FD-C552-4BC1-96AE-ACB9F50B64EA}" presName="level3hierChild" presStyleCnt="0"/>
      <dgm:spPr/>
    </dgm:pt>
  </dgm:ptLst>
  <dgm:cxnLst>
    <dgm:cxn modelId="{D4E61588-AF1D-4121-910D-C11467F4F855}" type="presOf" srcId="{E995DE8E-F384-40F7-928D-6A7DBAF0FB47}" destId="{7E364C48-C481-46F1-A5EF-804E5BD3AEF4}" srcOrd="1" destOrd="0" presId="urn:microsoft.com/office/officeart/2005/8/layout/hierarchy2"/>
    <dgm:cxn modelId="{0BC4AE87-89E2-4BA7-AA7E-291F90A08A51}" type="presOf" srcId="{A18653FD-C552-4BC1-96AE-ACB9F50B64EA}" destId="{E09118B4-178D-4F52-8457-77D46649396F}" srcOrd="0" destOrd="0" presId="urn:microsoft.com/office/officeart/2005/8/layout/hierarchy2"/>
    <dgm:cxn modelId="{70D1923D-242D-4EC4-A062-FF89E1465DA8}" srcId="{120CDF0E-12D8-4CBC-80A9-FC2BDFAACEDD}" destId="{A18653FD-C552-4BC1-96AE-ACB9F50B64EA}" srcOrd="1" destOrd="0" parTransId="{DB49C5B7-D5E8-4E76-A398-43C8B58B75F8}" sibTransId="{BE5E05C9-5038-49F1-A3B0-3DE0491DB7CC}"/>
    <dgm:cxn modelId="{5A6E53F6-1DA4-402B-9DAD-7E79F511867A}" type="presOf" srcId="{DB49C5B7-D5E8-4E76-A398-43C8B58B75F8}" destId="{97B2DDB4-1ED0-499D-A944-71CCCD4F7BAF}" srcOrd="0" destOrd="0" presId="urn:microsoft.com/office/officeart/2005/8/layout/hierarchy2"/>
    <dgm:cxn modelId="{D957FE95-FD05-4DE9-9DFC-AD99646D980C}" type="presOf" srcId="{E995DE8E-F384-40F7-928D-6A7DBAF0FB47}" destId="{6AD83126-4911-4F03-8851-45266D93732C}" srcOrd="0" destOrd="0" presId="urn:microsoft.com/office/officeart/2005/8/layout/hierarchy2"/>
    <dgm:cxn modelId="{04E81619-DD6A-4605-8CBD-8756608034CC}" srcId="{C618EA85-98A1-44BC-A99E-19598463E4D5}" destId="{120CDF0E-12D8-4CBC-80A9-FC2BDFAACEDD}" srcOrd="0" destOrd="0" parTransId="{5EE84210-CDBC-4AB7-9BEA-2C92B809E151}" sibTransId="{489C3330-C80F-4821-99E6-C76A0C5806D8}"/>
    <dgm:cxn modelId="{E0119847-9CDE-4791-BF59-BE7377E8D57E}" srcId="{120CDF0E-12D8-4CBC-80A9-FC2BDFAACEDD}" destId="{1D1D8455-3D43-48E2-9FF2-46F0997FDBEB}" srcOrd="0" destOrd="0" parTransId="{E995DE8E-F384-40F7-928D-6A7DBAF0FB47}" sibTransId="{191F5ADC-2D6E-403F-BBF9-D866B3BCF221}"/>
    <dgm:cxn modelId="{ACC3C56D-DD24-40A1-AF77-62E19CBEFC35}" type="presOf" srcId="{C618EA85-98A1-44BC-A99E-19598463E4D5}" destId="{B38718DA-671B-4685-BE41-303B5530839C}" srcOrd="0" destOrd="0" presId="urn:microsoft.com/office/officeart/2005/8/layout/hierarchy2"/>
    <dgm:cxn modelId="{EB2059BE-0E09-48F4-9438-2399EBBA1A80}" type="presOf" srcId="{DB49C5B7-D5E8-4E76-A398-43C8B58B75F8}" destId="{AE314BD4-0830-4FCC-A879-4B5D8FC1093C}" srcOrd="1" destOrd="0" presId="urn:microsoft.com/office/officeart/2005/8/layout/hierarchy2"/>
    <dgm:cxn modelId="{E887F3FA-8D06-421C-9997-BF83D998FD32}" type="presOf" srcId="{1D1D8455-3D43-48E2-9FF2-46F0997FDBEB}" destId="{8CE4E052-5C57-46B4-8208-8E7378720D65}" srcOrd="0" destOrd="0" presId="urn:microsoft.com/office/officeart/2005/8/layout/hierarchy2"/>
    <dgm:cxn modelId="{0A701AEF-8B5C-4F32-ACE9-BED31FEE8801}" type="presOf" srcId="{120CDF0E-12D8-4CBC-80A9-FC2BDFAACEDD}" destId="{0239B66E-2CE1-4E3E-BBAF-2274793FD04D}" srcOrd="0" destOrd="0" presId="urn:microsoft.com/office/officeart/2005/8/layout/hierarchy2"/>
    <dgm:cxn modelId="{C437F6CE-6E99-4AFC-A133-DF06ED857891}" type="presParOf" srcId="{B38718DA-671B-4685-BE41-303B5530839C}" destId="{A58E2BED-DF71-4307-A305-EB06B8811DAE}" srcOrd="0" destOrd="0" presId="urn:microsoft.com/office/officeart/2005/8/layout/hierarchy2"/>
    <dgm:cxn modelId="{56516F83-3684-4686-B860-FBEC70EBB7FE}" type="presParOf" srcId="{A58E2BED-DF71-4307-A305-EB06B8811DAE}" destId="{0239B66E-2CE1-4E3E-BBAF-2274793FD04D}" srcOrd="0" destOrd="0" presId="urn:microsoft.com/office/officeart/2005/8/layout/hierarchy2"/>
    <dgm:cxn modelId="{8B9F314A-D9D2-4175-9D69-14BCAEBF1A6A}" type="presParOf" srcId="{A58E2BED-DF71-4307-A305-EB06B8811DAE}" destId="{07626A1C-7B8B-4FFC-A60B-96C9BA3DB403}" srcOrd="1" destOrd="0" presId="urn:microsoft.com/office/officeart/2005/8/layout/hierarchy2"/>
    <dgm:cxn modelId="{A9617F72-A403-42B2-ABD1-665BED7298F5}" type="presParOf" srcId="{07626A1C-7B8B-4FFC-A60B-96C9BA3DB403}" destId="{6AD83126-4911-4F03-8851-45266D93732C}" srcOrd="0" destOrd="0" presId="urn:microsoft.com/office/officeart/2005/8/layout/hierarchy2"/>
    <dgm:cxn modelId="{FA973225-5B14-4B2A-9220-40557F9D203E}" type="presParOf" srcId="{6AD83126-4911-4F03-8851-45266D93732C}" destId="{7E364C48-C481-46F1-A5EF-804E5BD3AEF4}" srcOrd="0" destOrd="0" presId="urn:microsoft.com/office/officeart/2005/8/layout/hierarchy2"/>
    <dgm:cxn modelId="{A183BA78-FBC5-4CCE-84E0-3D47C909425F}" type="presParOf" srcId="{07626A1C-7B8B-4FFC-A60B-96C9BA3DB403}" destId="{F75BB41F-867D-4D3E-A001-3A19FF9E9DC6}" srcOrd="1" destOrd="0" presId="urn:microsoft.com/office/officeart/2005/8/layout/hierarchy2"/>
    <dgm:cxn modelId="{583913DF-C79B-462F-8887-C809DAA3E59D}" type="presParOf" srcId="{F75BB41F-867D-4D3E-A001-3A19FF9E9DC6}" destId="{8CE4E052-5C57-46B4-8208-8E7378720D65}" srcOrd="0" destOrd="0" presId="urn:microsoft.com/office/officeart/2005/8/layout/hierarchy2"/>
    <dgm:cxn modelId="{BF31D31D-8459-45A7-8FFF-305F1F8081CC}" type="presParOf" srcId="{F75BB41F-867D-4D3E-A001-3A19FF9E9DC6}" destId="{FE66F113-5601-4B04-8FD1-AABA3CCB99B3}" srcOrd="1" destOrd="0" presId="urn:microsoft.com/office/officeart/2005/8/layout/hierarchy2"/>
    <dgm:cxn modelId="{CAACB74B-429F-4FC7-8C24-8BB291509CC2}" type="presParOf" srcId="{07626A1C-7B8B-4FFC-A60B-96C9BA3DB403}" destId="{97B2DDB4-1ED0-499D-A944-71CCCD4F7BAF}" srcOrd="2" destOrd="0" presId="urn:microsoft.com/office/officeart/2005/8/layout/hierarchy2"/>
    <dgm:cxn modelId="{17C2D5E3-CEC7-4D89-9E9D-870692CAF23E}" type="presParOf" srcId="{97B2DDB4-1ED0-499D-A944-71CCCD4F7BAF}" destId="{AE314BD4-0830-4FCC-A879-4B5D8FC1093C}" srcOrd="0" destOrd="0" presId="urn:microsoft.com/office/officeart/2005/8/layout/hierarchy2"/>
    <dgm:cxn modelId="{EBA0E7A4-A800-4664-A188-FADD0FF3E3EC}" type="presParOf" srcId="{07626A1C-7B8B-4FFC-A60B-96C9BA3DB403}" destId="{C5585387-7B06-4D3D-ACB9-37FF9F510470}" srcOrd="3" destOrd="0" presId="urn:microsoft.com/office/officeart/2005/8/layout/hierarchy2"/>
    <dgm:cxn modelId="{3D9634B1-CAC4-4B6D-A2B3-3B42DCD2D3AA}" type="presParOf" srcId="{C5585387-7B06-4D3D-ACB9-37FF9F510470}" destId="{E09118B4-178D-4F52-8457-77D46649396F}" srcOrd="0" destOrd="0" presId="urn:microsoft.com/office/officeart/2005/8/layout/hierarchy2"/>
    <dgm:cxn modelId="{1995B9D6-D69A-4D36-99AC-C48EC03FE997}" type="presParOf" srcId="{C5585387-7B06-4D3D-ACB9-37FF9F510470}" destId="{BB4CE020-354A-43C8-9044-60B80605E03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ctr" rtl="0"/>
          <a:r>
            <a:rPr lang="bg-BG" sz="2800" b="1" dirty="0" smtClean="0">
              <a:solidFill>
                <a:srgbClr val="C00000"/>
              </a:solidFill>
            </a:rPr>
            <a:t>Упражнение</a:t>
          </a:r>
        </a:p>
        <a:p>
          <a:pPr algn="ctr" rtl="0"/>
          <a:r>
            <a:rPr lang="bg-BG" sz="2000" b="0" i="1" dirty="0" smtClean="0">
              <a:solidFill>
                <a:schemeClr val="tx2"/>
              </a:solidFill>
            </a:rPr>
            <a:t>Запознайте се с предоставения лист, съдържащ указания и задача за упражнение.</a:t>
          </a:r>
          <a:endParaRPr lang="bg-BG" sz="2000" b="0" dirty="0" smtClean="0">
            <a:solidFill>
              <a:schemeClr val="tx2"/>
            </a:solidFill>
          </a:endParaRPr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Y="80824" custLinFactNeighborX="9706" custLinFactNeighborY="-7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</dgm:ptLst>
  <dgm:cxnLst>
    <dgm:cxn modelId="{06F189F2-4739-4658-B990-755B6F46FCF8}" type="presOf" srcId="{FFC41C2D-1A4B-4AD2-A434-60A48BDAF471}" destId="{0162D87F-9C6E-4C49-BCC8-EE2A5E469763}" srcOrd="0" destOrd="0" presId="urn:microsoft.com/office/officeart/2008/layout/PictureStrips"/>
    <dgm:cxn modelId="{18D7C46E-BCC6-4710-A0FF-25F1DED0A2B9}" type="presOf" srcId="{FF8C023C-EF5E-4499-8B5C-5427846B57D7}" destId="{44CD01F5-7821-4A96-BE5D-89079AC0086D}" srcOrd="0" destOrd="0" presId="urn:microsoft.com/office/officeart/2008/layout/PictureStrips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43ED9AFA-00DB-461B-9680-00EEC3C4B146}" type="presParOf" srcId="{44CD01F5-7821-4A96-BE5D-89079AC0086D}" destId="{8BDE3ED8-01F8-42D2-BC01-8F2B486F0C51}" srcOrd="0" destOrd="0" presId="urn:microsoft.com/office/officeart/2008/layout/PictureStrips"/>
    <dgm:cxn modelId="{0C2922F0-387E-489F-A52D-5A492F2A1997}" type="presParOf" srcId="{8BDE3ED8-01F8-42D2-BC01-8F2B486F0C51}" destId="{0162D87F-9C6E-4C49-BCC8-EE2A5E469763}" srcOrd="0" destOrd="0" presId="urn:microsoft.com/office/officeart/2008/layout/PictureStrips"/>
    <dgm:cxn modelId="{8CBF27D4-86E8-4805-AFDD-363B12F060B9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7FF9EE-2199-4DFB-B75B-A3DD9F630644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ED90D-869A-4FDE-AC6D-F351A06DFB1F}" type="pres">
      <dgm:prSet presAssocID="{A17FF9EE-2199-4DFB-B75B-A3DD9F63064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3FCEE0B0-219D-4A8F-AC7E-ED4894012C7B}" type="presOf" srcId="{A17FF9EE-2199-4DFB-B75B-A3DD9F630644}" destId="{A4EED90D-869A-4FDE-AC6D-F351A06DFB1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DB628C-EF33-4D8D-8463-1FB6B8D7849D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7046751B-860A-4454-8291-64EA77214341}">
      <dgm:prSet phldrT="[Текст]" custT="1"/>
      <dgm:spPr/>
      <dgm:t>
        <a:bodyPr/>
        <a:lstStyle/>
        <a:p>
          <a:r>
            <a:rPr lang="bg-BG" sz="2000" dirty="0" smtClean="0">
              <a:solidFill>
                <a:schemeClr val="tx2"/>
              </a:solidFill>
            </a:rPr>
            <a:t>1. Определя понятието „Видеонаблюдение“</a:t>
          </a:r>
        </a:p>
        <a:p>
          <a:r>
            <a:rPr lang="bg-BG" sz="2000" dirty="0" smtClean="0">
              <a:solidFill>
                <a:schemeClr val="tx2"/>
              </a:solidFill>
            </a:rPr>
            <a:t>2. Определя случаите, в които може да се използва видеонаблюдение.</a:t>
          </a:r>
        </a:p>
        <a:p>
          <a:r>
            <a:rPr lang="bg-BG" sz="2000" dirty="0" smtClean="0">
              <a:solidFill>
                <a:schemeClr val="tx2"/>
              </a:solidFill>
            </a:rPr>
            <a:t>3. Задължава воденето на регистър „Видеонаблюдение“ и сроковете за съхраняване на информация в тях.</a:t>
          </a:r>
          <a:endParaRPr lang="bg-BG" sz="2000" dirty="0">
            <a:solidFill>
              <a:schemeClr val="tx2"/>
            </a:solidFill>
          </a:endParaRPr>
        </a:p>
      </dgm:t>
    </dgm:pt>
    <dgm:pt modelId="{5C48B9D1-53FD-49D7-80DA-A49111A29847}" type="parTrans" cxnId="{32BDF686-29E4-4320-AF37-503BC922CDF5}">
      <dgm:prSet/>
      <dgm:spPr/>
      <dgm:t>
        <a:bodyPr/>
        <a:lstStyle/>
        <a:p>
          <a:endParaRPr lang="bg-BG"/>
        </a:p>
      </dgm:t>
    </dgm:pt>
    <dgm:pt modelId="{6E702DE1-3B3D-47C3-9A83-CED29DE6D7CD}" type="sibTrans" cxnId="{32BDF686-29E4-4320-AF37-503BC922CDF5}">
      <dgm:prSet/>
      <dgm:spPr/>
      <dgm:t>
        <a:bodyPr/>
        <a:lstStyle/>
        <a:p>
          <a:endParaRPr lang="bg-BG"/>
        </a:p>
      </dgm:t>
    </dgm:pt>
    <dgm:pt modelId="{1FE2DB0E-8928-4A1E-8B97-EC30C329D464}" type="pres">
      <dgm:prSet presAssocID="{44DB628C-EF33-4D8D-8463-1FB6B8D784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36C2A47F-7445-4E09-A05E-47F436EDD34D}" type="pres">
      <dgm:prSet presAssocID="{7046751B-860A-4454-8291-64EA77214341}" presName="composite" presStyleCnt="0"/>
      <dgm:spPr/>
    </dgm:pt>
    <dgm:pt modelId="{2431E687-56CB-4784-B359-972B1A58ADAB}" type="pres">
      <dgm:prSet presAssocID="{7046751B-860A-4454-8291-64EA77214341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A17F069-9045-4DB6-A999-127C3C6EE28D}" type="pres">
      <dgm:prSet presAssocID="{7046751B-860A-4454-8291-64EA77214341}" presName="rect2" presStyleLbl="fgImgPlace1" presStyleIdx="0" presStyleCnt="1" custScaleX="1130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55FC400-1239-4E53-8AB2-25764A9AF356}" type="presOf" srcId="{44DB628C-EF33-4D8D-8463-1FB6B8D7849D}" destId="{1FE2DB0E-8928-4A1E-8B97-EC30C329D464}" srcOrd="0" destOrd="0" presId="urn:microsoft.com/office/officeart/2008/layout/PictureStrips"/>
    <dgm:cxn modelId="{6B8B9318-B1AE-4BCD-A43E-86C8D699592E}" type="presOf" srcId="{7046751B-860A-4454-8291-64EA77214341}" destId="{2431E687-56CB-4784-B359-972B1A58ADAB}" srcOrd="0" destOrd="0" presId="urn:microsoft.com/office/officeart/2008/layout/PictureStrips"/>
    <dgm:cxn modelId="{32BDF686-29E4-4320-AF37-503BC922CDF5}" srcId="{44DB628C-EF33-4D8D-8463-1FB6B8D7849D}" destId="{7046751B-860A-4454-8291-64EA77214341}" srcOrd="0" destOrd="0" parTransId="{5C48B9D1-53FD-49D7-80DA-A49111A29847}" sibTransId="{6E702DE1-3B3D-47C3-9A83-CED29DE6D7CD}"/>
    <dgm:cxn modelId="{C3F989EE-DBEB-44A8-B902-7D1EBF0BBF7A}" type="presParOf" srcId="{1FE2DB0E-8928-4A1E-8B97-EC30C329D464}" destId="{36C2A47F-7445-4E09-A05E-47F436EDD34D}" srcOrd="0" destOrd="0" presId="urn:microsoft.com/office/officeart/2008/layout/PictureStrips"/>
    <dgm:cxn modelId="{4EFB7D75-DC8D-4238-A5CB-51C9B21EFAAD}" type="presParOf" srcId="{36C2A47F-7445-4E09-A05E-47F436EDD34D}" destId="{2431E687-56CB-4784-B359-972B1A58ADAB}" srcOrd="0" destOrd="0" presId="urn:microsoft.com/office/officeart/2008/layout/PictureStrips"/>
    <dgm:cxn modelId="{8FFF7E8C-2CCE-414B-ADCD-92B36751BBFC}" type="presParOf" srcId="{36C2A47F-7445-4E09-A05E-47F436EDD34D}" destId="{3A17F069-9045-4DB6-A999-127C3C6EE28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7FF9EE-2199-4DFB-B75B-A3DD9F630644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178CF1-9D82-4742-97D6-F48251EA49F1}">
      <dgm:prSet phldrT="[Текст]" custT="1"/>
      <dgm:spPr/>
      <dgm:t>
        <a:bodyPr/>
        <a:lstStyle/>
        <a:p>
          <a:pPr algn="ctr"/>
          <a:r>
            <a:rPr lang="bg-BG" sz="2400" b="1" dirty="0" smtClean="0"/>
            <a:t>ЗАЩО СА НЕОБХОДИМИ НАСОКИТЕ?</a:t>
          </a:r>
        </a:p>
        <a:p>
          <a:pPr algn="ctr"/>
          <a:endParaRPr lang="en-US" sz="2000" b="1" dirty="0"/>
        </a:p>
      </dgm:t>
    </dgm:pt>
    <dgm:pt modelId="{2AE6E612-53AE-48FF-958A-DEC78B9B50F4}" type="parTrans" cxnId="{D92FE920-88BE-4B83-930B-D229181F7C85}">
      <dgm:prSet/>
      <dgm:spPr/>
      <dgm:t>
        <a:bodyPr/>
        <a:lstStyle/>
        <a:p>
          <a:endParaRPr lang="en-US"/>
        </a:p>
      </dgm:t>
    </dgm:pt>
    <dgm:pt modelId="{C3C00129-5AB9-4704-834C-BBD8FB202C08}" type="sibTrans" cxnId="{D92FE920-88BE-4B83-930B-D229181F7C85}">
      <dgm:prSet/>
      <dgm:spPr/>
      <dgm:t>
        <a:bodyPr/>
        <a:lstStyle/>
        <a:p>
          <a:endParaRPr lang="en-US"/>
        </a:p>
      </dgm:t>
    </dgm:pt>
    <dgm:pt modelId="{10364C79-E5B0-4DE0-9592-6C7FAB82D9EA}">
      <dgm:prSet phldrT="[Текст]" custT="1"/>
      <dgm:spPr/>
      <dgm:t>
        <a:bodyPr/>
        <a:lstStyle/>
        <a:p>
          <a:pPr algn="l"/>
          <a:r>
            <a:rPr lang="ru-RU" sz="1800" dirty="0" err="1" smtClean="0"/>
            <a:t>Системите</a:t>
          </a:r>
          <a:r>
            <a:rPr lang="ru-RU" sz="1800" dirty="0" smtClean="0"/>
            <a:t> </a:t>
          </a:r>
          <a:r>
            <a:rPr lang="ru-RU" sz="1800" dirty="0" err="1" smtClean="0"/>
            <a:t>са</a:t>
          </a:r>
          <a:r>
            <a:rPr lang="ru-RU" sz="1800" dirty="0" smtClean="0"/>
            <a:t> </a:t>
          </a:r>
          <a:r>
            <a:rPr lang="ru-RU" sz="1800" dirty="0" err="1" smtClean="0"/>
            <a:t>изградени</a:t>
          </a:r>
          <a:r>
            <a:rPr lang="ru-RU" sz="1800" dirty="0" smtClean="0"/>
            <a:t> </a:t>
          </a:r>
          <a:r>
            <a:rPr lang="ru-RU" sz="1800" dirty="0" err="1" smtClean="0"/>
            <a:t>като</a:t>
          </a:r>
          <a:r>
            <a:rPr lang="ru-RU" sz="1800" dirty="0" smtClean="0"/>
            <a:t> </a:t>
          </a:r>
          <a:r>
            <a:rPr lang="ru-RU" sz="1800" dirty="0" err="1" smtClean="0"/>
            <a:t>самостоятелни</a:t>
          </a:r>
          <a:r>
            <a:rPr lang="ru-RU" sz="1800" dirty="0" smtClean="0"/>
            <a:t>, без </a:t>
          </a:r>
          <a:r>
            <a:rPr lang="ru-RU" sz="1800" dirty="0" err="1" smtClean="0"/>
            <a:t>възможност</a:t>
          </a:r>
          <a:r>
            <a:rPr lang="ru-RU" sz="1800" dirty="0" smtClean="0"/>
            <a:t> за </a:t>
          </a:r>
          <a:r>
            <a:rPr lang="ru-RU" sz="1800" dirty="0" err="1" smtClean="0"/>
            <a:t>интегриране</a:t>
          </a:r>
          <a:endParaRPr lang="en-US" sz="1800" dirty="0"/>
        </a:p>
      </dgm:t>
    </dgm:pt>
    <dgm:pt modelId="{7DD27E4D-610B-49D6-B252-7C7437660B02}" type="parTrans" cxnId="{E5DE030D-8083-4709-86AF-E34C33C82D6A}">
      <dgm:prSet/>
      <dgm:spPr/>
      <dgm:t>
        <a:bodyPr/>
        <a:lstStyle/>
        <a:p>
          <a:endParaRPr lang="en-US"/>
        </a:p>
      </dgm:t>
    </dgm:pt>
    <dgm:pt modelId="{7752D3CC-7F4F-4A82-91A9-8ABAA52B46C9}" type="sibTrans" cxnId="{E5DE030D-8083-4709-86AF-E34C33C82D6A}">
      <dgm:prSet/>
      <dgm:spPr/>
      <dgm:t>
        <a:bodyPr/>
        <a:lstStyle/>
        <a:p>
          <a:endParaRPr lang="en-US"/>
        </a:p>
      </dgm:t>
    </dgm:pt>
    <dgm:pt modelId="{AC6DA8D3-262C-4254-918A-0A2797AB7606}">
      <dgm:prSet custT="1"/>
      <dgm:spPr/>
      <dgm:t>
        <a:bodyPr/>
        <a:lstStyle/>
        <a:p>
          <a:pPr algn="l"/>
          <a:r>
            <a:rPr lang="ru-RU" sz="1800" dirty="0" smtClean="0"/>
            <a:t> Камерите невинаги са с подходящи технически параметри за използване на аналитични функционалности</a:t>
          </a:r>
          <a:endParaRPr lang="en-US" sz="1800" dirty="0"/>
        </a:p>
      </dgm:t>
    </dgm:pt>
    <dgm:pt modelId="{0428A3CE-1A0B-44E5-BF9D-C43625FDACF8}" type="parTrans" cxnId="{5FE67D12-E910-44DE-8F04-6A6FFE02EB0C}">
      <dgm:prSet/>
      <dgm:spPr/>
      <dgm:t>
        <a:bodyPr/>
        <a:lstStyle/>
        <a:p>
          <a:endParaRPr lang="en-US"/>
        </a:p>
      </dgm:t>
    </dgm:pt>
    <dgm:pt modelId="{D2D49121-526F-4453-87CD-BEBC399FC248}" type="sibTrans" cxnId="{5FE67D12-E910-44DE-8F04-6A6FFE02EB0C}">
      <dgm:prSet/>
      <dgm:spPr/>
      <dgm:t>
        <a:bodyPr/>
        <a:lstStyle/>
        <a:p>
          <a:endParaRPr lang="en-US"/>
        </a:p>
      </dgm:t>
    </dgm:pt>
    <dgm:pt modelId="{7C75AB86-189F-4270-B994-A04324C6230C}">
      <dgm:prSet custT="1"/>
      <dgm:spPr/>
      <dgm:t>
        <a:bodyPr/>
        <a:lstStyle/>
        <a:p>
          <a:pPr algn="l"/>
          <a:r>
            <a:rPr lang="ru-RU" sz="1800" dirty="0" smtClean="0"/>
            <a:t> Времето за съхранение на информацията е по-малко от 30 дни</a:t>
          </a:r>
          <a:endParaRPr lang="en-US" sz="1800" dirty="0"/>
        </a:p>
      </dgm:t>
    </dgm:pt>
    <dgm:pt modelId="{E00B84BF-7796-4D9D-8BE3-F143D6655089}" type="parTrans" cxnId="{E4DC0E21-92AB-45FB-B529-E0FA701BF367}">
      <dgm:prSet/>
      <dgm:spPr/>
      <dgm:t>
        <a:bodyPr/>
        <a:lstStyle/>
        <a:p>
          <a:endParaRPr lang="en-US"/>
        </a:p>
      </dgm:t>
    </dgm:pt>
    <dgm:pt modelId="{A73DFD9A-1341-415E-89B7-AEDC5770BC55}" type="sibTrans" cxnId="{E4DC0E21-92AB-45FB-B529-E0FA701BF367}">
      <dgm:prSet/>
      <dgm:spPr/>
      <dgm:t>
        <a:bodyPr/>
        <a:lstStyle/>
        <a:p>
          <a:endParaRPr lang="en-US"/>
        </a:p>
      </dgm:t>
    </dgm:pt>
    <dgm:pt modelId="{9758E380-DE88-49DF-AE7B-48951CF248D4}">
      <dgm:prSet custT="1"/>
      <dgm:spPr/>
      <dgm:t>
        <a:bodyPr/>
        <a:lstStyle/>
        <a:p>
          <a:pPr algn="l"/>
          <a:r>
            <a:rPr lang="ru-RU" sz="1800" dirty="0" smtClean="0"/>
            <a:t> Системите се наблюдават в повечето случаи само в Общините</a:t>
          </a:r>
          <a:endParaRPr lang="en-US" sz="1800" dirty="0"/>
        </a:p>
      </dgm:t>
    </dgm:pt>
    <dgm:pt modelId="{6FF6461E-11C1-497A-8FD8-43EE9C1051F6}" type="parTrans" cxnId="{A8A4B5A4-1B16-465C-9D4B-3C36F3A3046E}">
      <dgm:prSet/>
      <dgm:spPr/>
      <dgm:t>
        <a:bodyPr/>
        <a:lstStyle/>
        <a:p>
          <a:endParaRPr lang="en-US"/>
        </a:p>
      </dgm:t>
    </dgm:pt>
    <dgm:pt modelId="{92BAC1B7-2EE2-4886-A35E-501FD258B0F9}" type="sibTrans" cxnId="{A8A4B5A4-1B16-465C-9D4B-3C36F3A3046E}">
      <dgm:prSet/>
      <dgm:spPr/>
      <dgm:t>
        <a:bodyPr/>
        <a:lstStyle/>
        <a:p>
          <a:endParaRPr lang="en-US"/>
        </a:p>
      </dgm:t>
    </dgm:pt>
    <dgm:pt modelId="{3F32EA66-6186-43FD-B714-A981125FC9B8}">
      <dgm:prSet custT="1"/>
      <dgm:spPr/>
      <dgm:t>
        <a:bodyPr/>
        <a:lstStyle/>
        <a:p>
          <a:pPr algn="l"/>
          <a:r>
            <a:rPr lang="ru-RU" sz="1800" dirty="0" smtClean="0"/>
            <a:t> Няма описани процедури за взаимодействие с МВР</a:t>
          </a:r>
          <a:endParaRPr lang="en-US" sz="1800" dirty="0"/>
        </a:p>
      </dgm:t>
    </dgm:pt>
    <dgm:pt modelId="{AADEE8BB-209B-4259-805A-23EA79C6E975}" type="parTrans" cxnId="{89B28157-C21A-42DE-A0C2-569C71333149}">
      <dgm:prSet/>
      <dgm:spPr/>
      <dgm:t>
        <a:bodyPr/>
        <a:lstStyle/>
        <a:p>
          <a:endParaRPr lang="en-US"/>
        </a:p>
      </dgm:t>
    </dgm:pt>
    <dgm:pt modelId="{B316072F-904C-41DD-A5E9-53ADD648A598}" type="sibTrans" cxnId="{89B28157-C21A-42DE-A0C2-569C71333149}">
      <dgm:prSet/>
      <dgm:spPr/>
      <dgm:t>
        <a:bodyPr/>
        <a:lstStyle/>
        <a:p>
          <a:endParaRPr lang="en-US"/>
        </a:p>
      </dgm:t>
    </dgm:pt>
    <dgm:pt modelId="{A4EED90D-869A-4FDE-AC6D-F351A06DFB1F}" type="pres">
      <dgm:prSet presAssocID="{A17FF9EE-2199-4DFB-B75B-A3DD9F63064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F8B4E6F4-D854-427D-A965-31883E1B2D80}" type="pres">
      <dgm:prSet presAssocID="{33178CF1-9D82-4742-97D6-F48251EA49F1}" presName="comp" presStyleCnt="0"/>
      <dgm:spPr/>
      <dgm:t>
        <a:bodyPr/>
        <a:lstStyle/>
        <a:p>
          <a:endParaRPr lang="bg-BG"/>
        </a:p>
      </dgm:t>
    </dgm:pt>
    <dgm:pt modelId="{EE25F2DF-4CAB-45E7-84B2-2C6F88D991EB}" type="pres">
      <dgm:prSet presAssocID="{33178CF1-9D82-4742-97D6-F48251EA49F1}" presName="box" presStyleLbl="node1" presStyleIdx="0" presStyleCnt="1" custLinFactNeighborX="3754" custLinFactNeighborY="-17308"/>
      <dgm:spPr/>
      <dgm:t>
        <a:bodyPr/>
        <a:lstStyle/>
        <a:p>
          <a:endParaRPr lang="en-US"/>
        </a:p>
      </dgm:t>
    </dgm:pt>
    <dgm:pt modelId="{D5D4F017-F507-40E1-BFED-B7F0325FE934}" type="pres">
      <dgm:prSet presAssocID="{33178CF1-9D82-4742-97D6-F48251EA49F1}" presName="img" presStyleLbl="fgImgPlace1" presStyleIdx="0" presStyleCnt="1" custScaleX="107287" custScaleY="85038" custLinFactNeighborX="-5526" custLinFactNeighborY="97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4B62FBCE-1302-4F56-B05E-217895CBA449}" type="pres">
      <dgm:prSet presAssocID="{33178CF1-9D82-4742-97D6-F48251EA49F1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451DF4-CD12-4C96-9EE3-04CBA83BFCCB}" type="presOf" srcId="{AC6DA8D3-262C-4254-918A-0A2797AB7606}" destId="{4B62FBCE-1302-4F56-B05E-217895CBA449}" srcOrd="1" destOrd="2" presId="urn:microsoft.com/office/officeart/2005/8/layout/vList4"/>
    <dgm:cxn modelId="{1CF0D375-A33E-469E-A5C2-17C357E94D0E}" type="presOf" srcId="{AC6DA8D3-262C-4254-918A-0A2797AB7606}" destId="{EE25F2DF-4CAB-45E7-84B2-2C6F88D991EB}" srcOrd="0" destOrd="2" presId="urn:microsoft.com/office/officeart/2005/8/layout/vList4"/>
    <dgm:cxn modelId="{89B28157-C21A-42DE-A0C2-569C71333149}" srcId="{33178CF1-9D82-4742-97D6-F48251EA49F1}" destId="{3F32EA66-6186-43FD-B714-A981125FC9B8}" srcOrd="4" destOrd="0" parTransId="{AADEE8BB-209B-4259-805A-23EA79C6E975}" sibTransId="{B316072F-904C-41DD-A5E9-53ADD648A598}"/>
    <dgm:cxn modelId="{82E9BE14-A84C-478F-B3A8-A1F2F3CDC8CB}" type="presOf" srcId="{10364C79-E5B0-4DE0-9592-6C7FAB82D9EA}" destId="{EE25F2DF-4CAB-45E7-84B2-2C6F88D991EB}" srcOrd="0" destOrd="1" presId="urn:microsoft.com/office/officeart/2005/8/layout/vList4"/>
    <dgm:cxn modelId="{3FCEE0B0-219D-4A8F-AC7E-ED4894012C7B}" type="presOf" srcId="{A17FF9EE-2199-4DFB-B75B-A3DD9F630644}" destId="{A4EED90D-869A-4FDE-AC6D-F351A06DFB1F}" srcOrd="0" destOrd="0" presId="urn:microsoft.com/office/officeart/2005/8/layout/vList4"/>
    <dgm:cxn modelId="{E4DC0E21-92AB-45FB-B529-E0FA701BF367}" srcId="{33178CF1-9D82-4742-97D6-F48251EA49F1}" destId="{7C75AB86-189F-4270-B994-A04324C6230C}" srcOrd="2" destOrd="0" parTransId="{E00B84BF-7796-4D9D-8BE3-F143D6655089}" sibTransId="{A73DFD9A-1341-415E-89B7-AEDC5770BC55}"/>
    <dgm:cxn modelId="{043C81E6-0088-440A-97F5-BDC425560D54}" type="presOf" srcId="{3F32EA66-6186-43FD-B714-A981125FC9B8}" destId="{EE25F2DF-4CAB-45E7-84B2-2C6F88D991EB}" srcOrd="0" destOrd="5" presId="urn:microsoft.com/office/officeart/2005/8/layout/vList4"/>
    <dgm:cxn modelId="{E5DE030D-8083-4709-86AF-E34C33C82D6A}" srcId="{33178CF1-9D82-4742-97D6-F48251EA49F1}" destId="{10364C79-E5B0-4DE0-9592-6C7FAB82D9EA}" srcOrd="0" destOrd="0" parTransId="{7DD27E4D-610B-49D6-B252-7C7437660B02}" sibTransId="{7752D3CC-7F4F-4A82-91A9-8ABAA52B46C9}"/>
    <dgm:cxn modelId="{C27B4EC4-597F-469B-9443-ADB6B75A4D94}" type="presOf" srcId="{9758E380-DE88-49DF-AE7B-48951CF248D4}" destId="{EE25F2DF-4CAB-45E7-84B2-2C6F88D991EB}" srcOrd="0" destOrd="4" presId="urn:microsoft.com/office/officeart/2005/8/layout/vList4"/>
    <dgm:cxn modelId="{5FE67D12-E910-44DE-8F04-6A6FFE02EB0C}" srcId="{33178CF1-9D82-4742-97D6-F48251EA49F1}" destId="{AC6DA8D3-262C-4254-918A-0A2797AB7606}" srcOrd="1" destOrd="0" parTransId="{0428A3CE-1A0B-44E5-BF9D-C43625FDACF8}" sibTransId="{D2D49121-526F-4453-87CD-BEBC399FC248}"/>
    <dgm:cxn modelId="{B893944E-9246-4AA8-9CFC-01A8B277F8EA}" type="presOf" srcId="{33178CF1-9D82-4742-97D6-F48251EA49F1}" destId="{4B62FBCE-1302-4F56-B05E-217895CBA449}" srcOrd="1" destOrd="0" presId="urn:microsoft.com/office/officeart/2005/8/layout/vList4"/>
    <dgm:cxn modelId="{54AD48E3-E5E9-4247-A0F9-0E5DF1C86B39}" type="presOf" srcId="{33178CF1-9D82-4742-97D6-F48251EA49F1}" destId="{EE25F2DF-4CAB-45E7-84B2-2C6F88D991EB}" srcOrd="0" destOrd="0" presId="urn:microsoft.com/office/officeart/2005/8/layout/vList4"/>
    <dgm:cxn modelId="{A8A4B5A4-1B16-465C-9D4B-3C36F3A3046E}" srcId="{33178CF1-9D82-4742-97D6-F48251EA49F1}" destId="{9758E380-DE88-49DF-AE7B-48951CF248D4}" srcOrd="3" destOrd="0" parTransId="{6FF6461E-11C1-497A-8FD8-43EE9C1051F6}" sibTransId="{92BAC1B7-2EE2-4886-A35E-501FD258B0F9}"/>
    <dgm:cxn modelId="{73C2516D-BA08-476A-9AAB-F4C84158D067}" type="presOf" srcId="{10364C79-E5B0-4DE0-9592-6C7FAB82D9EA}" destId="{4B62FBCE-1302-4F56-B05E-217895CBA449}" srcOrd="1" destOrd="1" presId="urn:microsoft.com/office/officeart/2005/8/layout/vList4"/>
    <dgm:cxn modelId="{1CDBBE92-2760-4824-8B93-A9BB992F7861}" type="presOf" srcId="{3F32EA66-6186-43FD-B714-A981125FC9B8}" destId="{4B62FBCE-1302-4F56-B05E-217895CBA449}" srcOrd="1" destOrd="5" presId="urn:microsoft.com/office/officeart/2005/8/layout/vList4"/>
    <dgm:cxn modelId="{3C596695-E1E6-42BF-A1B8-B08296324889}" type="presOf" srcId="{7C75AB86-189F-4270-B994-A04324C6230C}" destId="{4B62FBCE-1302-4F56-B05E-217895CBA449}" srcOrd="1" destOrd="3" presId="urn:microsoft.com/office/officeart/2005/8/layout/vList4"/>
    <dgm:cxn modelId="{D90E5629-7BD2-4891-9C3C-DC21A356AB25}" type="presOf" srcId="{9758E380-DE88-49DF-AE7B-48951CF248D4}" destId="{4B62FBCE-1302-4F56-B05E-217895CBA449}" srcOrd="1" destOrd="4" presId="urn:microsoft.com/office/officeart/2005/8/layout/vList4"/>
    <dgm:cxn modelId="{D92FE920-88BE-4B83-930B-D229181F7C85}" srcId="{A17FF9EE-2199-4DFB-B75B-A3DD9F630644}" destId="{33178CF1-9D82-4742-97D6-F48251EA49F1}" srcOrd="0" destOrd="0" parTransId="{2AE6E612-53AE-48FF-958A-DEC78B9B50F4}" sibTransId="{C3C00129-5AB9-4704-834C-BBD8FB202C08}"/>
    <dgm:cxn modelId="{A593626E-B531-4035-A7E2-2E0F7A1EA670}" type="presOf" srcId="{7C75AB86-189F-4270-B994-A04324C6230C}" destId="{EE25F2DF-4CAB-45E7-84B2-2C6F88D991EB}" srcOrd="0" destOrd="3" presId="urn:microsoft.com/office/officeart/2005/8/layout/vList4"/>
    <dgm:cxn modelId="{7AC4E7D2-A2DE-4930-A6F5-099720325B71}" type="presParOf" srcId="{A4EED90D-869A-4FDE-AC6D-F351A06DFB1F}" destId="{F8B4E6F4-D854-427D-A965-31883E1B2D80}" srcOrd="0" destOrd="0" presId="urn:microsoft.com/office/officeart/2005/8/layout/vList4"/>
    <dgm:cxn modelId="{ABE14FD6-D0E7-42E8-B9B8-93A66EB4CF3B}" type="presParOf" srcId="{F8B4E6F4-D854-427D-A965-31883E1B2D80}" destId="{EE25F2DF-4CAB-45E7-84B2-2C6F88D991EB}" srcOrd="0" destOrd="0" presId="urn:microsoft.com/office/officeart/2005/8/layout/vList4"/>
    <dgm:cxn modelId="{1DB9AD47-FFED-48EA-A707-603DAD687009}" type="presParOf" srcId="{F8B4E6F4-D854-427D-A965-31883E1B2D80}" destId="{D5D4F017-F507-40E1-BFED-B7F0325FE934}" srcOrd="1" destOrd="0" presId="urn:microsoft.com/office/officeart/2005/8/layout/vList4"/>
    <dgm:cxn modelId="{96BBEAC3-5602-4FB2-981E-87706C5F7E0D}" type="presParOf" srcId="{F8B4E6F4-D854-427D-A965-31883E1B2D80}" destId="{4B62FBCE-1302-4F56-B05E-217895CBA4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C277B4-D3D6-4CEE-9BDD-8A2D249B4F69}" type="doc">
      <dgm:prSet loTypeId="urn:microsoft.com/office/officeart/2008/layout/PictureStrips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C7D889-F32C-46B0-AD3A-3EB1877BBA33}">
      <dgm:prSet phldrT="[Текст]" custT="1"/>
      <dgm:spPr/>
      <dgm:t>
        <a:bodyPr/>
        <a:lstStyle/>
        <a:p>
          <a:r>
            <a:rPr lang="bg-BG" sz="2000" dirty="0" smtClean="0">
              <a:solidFill>
                <a:schemeClr val="tx2"/>
              </a:solidFill>
            </a:rPr>
            <a:t>Система за ранно предупреждение и оповестяване</a:t>
          </a:r>
          <a:endParaRPr lang="en-US" sz="2000" dirty="0">
            <a:solidFill>
              <a:schemeClr val="tx2"/>
            </a:solidFill>
          </a:endParaRPr>
        </a:p>
      </dgm:t>
    </dgm:pt>
    <dgm:pt modelId="{E5E56661-3FF0-481A-ABC7-E406D5E5DA4F}" type="parTrans" cxnId="{B452DFB6-5BD0-4C7A-A279-3248B95F9F54}">
      <dgm:prSet/>
      <dgm:spPr/>
      <dgm:t>
        <a:bodyPr/>
        <a:lstStyle/>
        <a:p>
          <a:endParaRPr lang="en-US"/>
        </a:p>
      </dgm:t>
    </dgm:pt>
    <dgm:pt modelId="{92A98F1D-B67E-487E-9537-05FCD9938D21}" type="sibTrans" cxnId="{B452DFB6-5BD0-4C7A-A279-3248B95F9F54}">
      <dgm:prSet/>
      <dgm:spPr/>
      <dgm:t>
        <a:bodyPr/>
        <a:lstStyle/>
        <a:p>
          <a:endParaRPr lang="en-US"/>
        </a:p>
      </dgm:t>
    </dgm:pt>
    <dgm:pt modelId="{D08E095A-FAAB-4D31-ADEC-25CC340EB4D1}" type="pres">
      <dgm:prSet presAssocID="{D7C277B4-D3D6-4CEE-9BDD-8A2D249B4F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75D3D26B-139A-4283-A42A-0DAAB46082C3}" type="pres">
      <dgm:prSet presAssocID="{4FC7D889-F32C-46B0-AD3A-3EB1877BBA33}" presName="composite" presStyleCnt="0"/>
      <dgm:spPr/>
    </dgm:pt>
    <dgm:pt modelId="{FBCB35F7-8E72-4CCF-8066-A30719165C60}" type="pres">
      <dgm:prSet presAssocID="{4FC7D889-F32C-46B0-AD3A-3EB1877BBA33}" presName="rect1" presStyleLbl="trAlignAcc1" presStyleIdx="0" presStyleCnt="1" custScaleX="101571" custScaleY="75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0944C-1214-4CA5-BD77-98DD3429E8C6}" type="pres">
      <dgm:prSet presAssocID="{4FC7D889-F32C-46B0-AD3A-3EB1877BBA33}" presName="rect2" presStyleLbl="fgImgPlace1" presStyleIdx="0" presStyleCnt="1" custScaleX="91921" custScaleY="88988" custLinFactNeighborX="2445" custLinFactNeighborY="-597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</dgm:ptLst>
  <dgm:cxnLst>
    <dgm:cxn modelId="{25721620-6D99-4273-84F1-E15F48DB6F73}" type="presOf" srcId="{4FC7D889-F32C-46B0-AD3A-3EB1877BBA33}" destId="{FBCB35F7-8E72-4CCF-8066-A30719165C60}" srcOrd="0" destOrd="0" presId="urn:microsoft.com/office/officeart/2008/layout/PictureStrips"/>
    <dgm:cxn modelId="{B452DFB6-5BD0-4C7A-A279-3248B95F9F54}" srcId="{D7C277B4-D3D6-4CEE-9BDD-8A2D249B4F69}" destId="{4FC7D889-F32C-46B0-AD3A-3EB1877BBA33}" srcOrd="0" destOrd="0" parTransId="{E5E56661-3FF0-481A-ABC7-E406D5E5DA4F}" sibTransId="{92A98F1D-B67E-487E-9537-05FCD9938D21}"/>
    <dgm:cxn modelId="{70A081BF-1F34-4AA6-8E9E-8324B41FB673}" type="presOf" srcId="{D7C277B4-D3D6-4CEE-9BDD-8A2D249B4F69}" destId="{D08E095A-FAAB-4D31-ADEC-25CC340EB4D1}" srcOrd="0" destOrd="0" presId="urn:microsoft.com/office/officeart/2008/layout/PictureStrips"/>
    <dgm:cxn modelId="{6227E684-3B98-4D8F-A0BF-10633492300D}" type="presParOf" srcId="{D08E095A-FAAB-4D31-ADEC-25CC340EB4D1}" destId="{75D3D26B-139A-4283-A42A-0DAAB46082C3}" srcOrd="0" destOrd="0" presId="urn:microsoft.com/office/officeart/2008/layout/PictureStrips"/>
    <dgm:cxn modelId="{616C824F-DCA3-42CA-9590-9F16C14AAA73}" type="presParOf" srcId="{75D3D26B-139A-4283-A42A-0DAAB46082C3}" destId="{FBCB35F7-8E72-4CCF-8066-A30719165C60}" srcOrd="0" destOrd="0" presId="urn:microsoft.com/office/officeart/2008/layout/PictureStrips"/>
    <dgm:cxn modelId="{0102626B-E3F5-4E7D-9C01-F463CE105613}" type="presParOf" srcId="{75D3D26B-139A-4283-A42A-0DAAB46082C3}" destId="{0370944C-1214-4CA5-BD77-98DD3429E8C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C277B4-D3D6-4CEE-9BDD-8A2D249B4F69}" type="doc">
      <dgm:prSet loTypeId="urn:microsoft.com/office/officeart/2008/layout/PictureStrips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C7D889-F32C-46B0-AD3A-3EB1877BBA33}">
      <dgm:prSet phldrT="[Текст]" custT="1"/>
      <dgm:spPr/>
      <dgm:t>
        <a:bodyPr/>
        <a:lstStyle/>
        <a:p>
          <a:r>
            <a:rPr lang="bg-BG" sz="2000" dirty="0" smtClean="0">
              <a:solidFill>
                <a:schemeClr val="tx2"/>
              </a:solidFill>
            </a:rPr>
            <a:t>      Проект за изменение и допълнение на ЗМСМА</a:t>
          </a:r>
        </a:p>
        <a:p>
          <a:r>
            <a:rPr lang="bg-BG" sz="2000" dirty="0" smtClean="0">
              <a:solidFill>
                <a:schemeClr val="tx2"/>
              </a:solidFill>
            </a:rPr>
            <a:t>      Проект за изменение и допълнение на ЗДвП</a:t>
          </a:r>
          <a:endParaRPr lang="en-US" sz="2000" dirty="0">
            <a:solidFill>
              <a:schemeClr val="tx2"/>
            </a:solidFill>
          </a:endParaRPr>
        </a:p>
      </dgm:t>
    </dgm:pt>
    <dgm:pt modelId="{E5E56661-3FF0-481A-ABC7-E406D5E5DA4F}" type="parTrans" cxnId="{B452DFB6-5BD0-4C7A-A279-3248B95F9F54}">
      <dgm:prSet/>
      <dgm:spPr/>
      <dgm:t>
        <a:bodyPr/>
        <a:lstStyle/>
        <a:p>
          <a:endParaRPr lang="en-US"/>
        </a:p>
      </dgm:t>
    </dgm:pt>
    <dgm:pt modelId="{92A98F1D-B67E-487E-9537-05FCD9938D21}" type="sibTrans" cxnId="{B452DFB6-5BD0-4C7A-A279-3248B95F9F54}">
      <dgm:prSet/>
      <dgm:spPr/>
      <dgm:t>
        <a:bodyPr/>
        <a:lstStyle/>
        <a:p>
          <a:endParaRPr lang="en-US"/>
        </a:p>
      </dgm:t>
    </dgm:pt>
    <dgm:pt modelId="{D08E095A-FAAB-4D31-ADEC-25CC340EB4D1}" type="pres">
      <dgm:prSet presAssocID="{D7C277B4-D3D6-4CEE-9BDD-8A2D249B4F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75D3D26B-139A-4283-A42A-0DAAB46082C3}" type="pres">
      <dgm:prSet presAssocID="{4FC7D889-F32C-46B0-AD3A-3EB1877BBA33}" presName="composite" presStyleCnt="0"/>
      <dgm:spPr/>
    </dgm:pt>
    <dgm:pt modelId="{FBCB35F7-8E72-4CCF-8066-A30719165C60}" type="pres">
      <dgm:prSet presAssocID="{4FC7D889-F32C-46B0-AD3A-3EB1877BBA33}" presName="rect1" presStyleLbl="trAlignAcc1" presStyleIdx="0" presStyleCnt="1" custScaleX="101571" custScaleY="75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0944C-1214-4CA5-BD77-98DD3429E8C6}" type="pres">
      <dgm:prSet presAssocID="{4FC7D889-F32C-46B0-AD3A-3EB1877BBA33}" presName="rect2" presStyleLbl="fgImgPlace1" presStyleIdx="0" presStyleCnt="1" custScaleX="118497" custScaleY="88988" custLinFactNeighborX="2445" custLinFactNeighborY="-597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</dgm:ptLst>
  <dgm:cxnLst>
    <dgm:cxn modelId="{25721620-6D99-4273-84F1-E15F48DB6F73}" type="presOf" srcId="{4FC7D889-F32C-46B0-AD3A-3EB1877BBA33}" destId="{FBCB35F7-8E72-4CCF-8066-A30719165C60}" srcOrd="0" destOrd="0" presId="urn:microsoft.com/office/officeart/2008/layout/PictureStrips"/>
    <dgm:cxn modelId="{B452DFB6-5BD0-4C7A-A279-3248B95F9F54}" srcId="{D7C277B4-D3D6-4CEE-9BDD-8A2D249B4F69}" destId="{4FC7D889-F32C-46B0-AD3A-3EB1877BBA33}" srcOrd="0" destOrd="0" parTransId="{E5E56661-3FF0-481A-ABC7-E406D5E5DA4F}" sibTransId="{92A98F1D-B67E-487E-9537-05FCD9938D21}"/>
    <dgm:cxn modelId="{70A081BF-1F34-4AA6-8E9E-8324B41FB673}" type="presOf" srcId="{D7C277B4-D3D6-4CEE-9BDD-8A2D249B4F69}" destId="{D08E095A-FAAB-4D31-ADEC-25CC340EB4D1}" srcOrd="0" destOrd="0" presId="urn:microsoft.com/office/officeart/2008/layout/PictureStrips"/>
    <dgm:cxn modelId="{6227E684-3B98-4D8F-A0BF-10633492300D}" type="presParOf" srcId="{D08E095A-FAAB-4D31-ADEC-25CC340EB4D1}" destId="{75D3D26B-139A-4283-A42A-0DAAB46082C3}" srcOrd="0" destOrd="0" presId="urn:microsoft.com/office/officeart/2008/layout/PictureStrips"/>
    <dgm:cxn modelId="{616C824F-DCA3-42CA-9590-9F16C14AAA73}" type="presParOf" srcId="{75D3D26B-139A-4283-A42A-0DAAB46082C3}" destId="{FBCB35F7-8E72-4CCF-8066-A30719165C60}" srcOrd="0" destOrd="0" presId="urn:microsoft.com/office/officeart/2008/layout/PictureStrips"/>
    <dgm:cxn modelId="{0102626B-E3F5-4E7D-9C01-F463CE105613}" type="presParOf" srcId="{75D3D26B-139A-4283-A42A-0DAAB46082C3}" destId="{0370944C-1214-4CA5-BD77-98DD3429E8C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ctr" rtl="0"/>
          <a:r>
            <a:rPr lang="bg-BG" sz="3100" b="1" dirty="0" smtClean="0">
              <a:solidFill>
                <a:srgbClr val="C00000"/>
              </a:solidFill>
            </a:rPr>
            <a:t>Презентация</a:t>
          </a:r>
        </a:p>
        <a:p>
          <a:pPr algn="ctr" rtl="0"/>
          <a:r>
            <a:rPr lang="ru-RU" sz="2000" b="0" i="1" dirty="0" smtClean="0">
              <a:solidFill>
                <a:schemeClr val="tx2"/>
              </a:solidFill>
              <a:latin typeface="+mn-lt"/>
            </a:rPr>
            <a:t>Видеонаблюдение и права на </a:t>
          </a:r>
          <a:r>
            <a:rPr lang="ru-RU" sz="2000" b="0" i="1" dirty="0" err="1" smtClean="0">
              <a:solidFill>
                <a:schemeClr val="tx2"/>
              </a:solidFill>
              <a:latin typeface="+mn-lt"/>
            </a:rPr>
            <a:t>човека</a:t>
          </a:r>
          <a:endParaRPr lang="bg-BG" sz="2000" b="0" i="1" dirty="0">
            <a:solidFill>
              <a:schemeClr val="tx2"/>
            </a:solidFill>
          </a:endParaRPr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 custScaleY="8393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X="120915" custScaleY="87048" custLinFactNeighborX="8808" custLinFactNeighborY="-20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F05290C4-D57A-4C79-9760-D4FDA034EE67}" type="presOf" srcId="{FFC41C2D-1A4B-4AD2-A434-60A48BDAF471}" destId="{0162D87F-9C6E-4C49-BCC8-EE2A5E469763}" srcOrd="0" destOrd="0" presId="urn:microsoft.com/office/officeart/2008/layout/PictureStrips"/>
    <dgm:cxn modelId="{3022A844-2319-476E-A242-CEA9503536E9}" type="presOf" srcId="{FF8C023C-EF5E-4499-8B5C-5427846B57D7}" destId="{44CD01F5-7821-4A96-BE5D-89079AC0086D}" srcOrd="0" destOrd="0" presId="urn:microsoft.com/office/officeart/2008/layout/PictureStrips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A1FEC95A-6658-49F2-83B9-9EA15D5E560A}" type="presParOf" srcId="{44CD01F5-7821-4A96-BE5D-89079AC0086D}" destId="{8BDE3ED8-01F8-42D2-BC01-8F2B486F0C51}" srcOrd="0" destOrd="0" presId="urn:microsoft.com/office/officeart/2008/layout/PictureStrips"/>
    <dgm:cxn modelId="{EAC981A0-22A3-4D20-92BF-5F21B77E17AF}" type="presParOf" srcId="{8BDE3ED8-01F8-42D2-BC01-8F2B486F0C51}" destId="{0162D87F-9C6E-4C49-BCC8-EE2A5E469763}" srcOrd="0" destOrd="0" presId="urn:microsoft.com/office/officeart/2008/layout/PictureStrips"/>
    <dgm:cxn modelId="{A0AC0E4F-21B6-44EB-A485-2794867CFCE6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4916F4-5F3F-4B6B-8EC0-9013FE5A99F5}" type="doc">
      <dgm:prSet loTypeId="urn:microsoft.com/office/officeart/2008/layout/PictureStrips" loCatId="picture" qsTypeId="urn:microsoft.com/office/officeart/2005/8/quickstyle/3d3" qsCatId="3D" csTypeId="urn:microsoft.com/office/officeart/2005/8/colors/accent1_2" csCatId="accent1" phldr="1"/>
      <dgm:spPr/>
    </dgm:pt>
    <dgm:pt modelId="{1D9DB799-CF7F-403F-849F-C61022E26B28}">
      <dgm:prSet custT="1"/>
      <dgm:spPr/>
      <dgm:t>
        <a:bodyPr/>
        <a:lstStyle/>
        <a:p>
          <a:r>
            <a:rPr lang="ru-RU" sz="2000" dirty="0" err="1" smtClean="0">
              <a:solidFill>
                <a:schemeClr val="tx2"/>
              </a:solidFill>
            </a:rPr>
            <a:t>Видеозаписите</a:t>
          </a:r>
          <a:r>
            <a:rPr lang="ru-RU" sz="2000" dirty="0" smtClean="0">
              <a:solidFill>
                <a:schemeClr val="tx2"/>
              </a:solidFill>
            </a:rPr>
            <a:t> от  </a:t>
          </a:r>
          <a:r>
            <a:rPr lang="ru-RU" sz="2000" dirty="0" err="1" smtClean="0">
              <a:solidFill>
                <a:schemeClr val="tx2"/>
              </a:solidFill>
            </a:rPr>
            <a:t>наблюдението</a:t>
          </a:r>
          <a:r>
            <a:rPr lang="ru-RU" sz="2000" dirty="0" smtClean="0">
              <a:solidFill>
                <a:schemeClr val="tx2"/>
              </a:solidFill>
            </a:rPr>
            <a:t> </a:t>
          </a:r>
          <a:r>
            <a:rPr lang="ru-RU" sz="2000" dirty="0" err="1" smtClean="0">
              <a:solidFill>
                <a:schemeClr val="tx2"/>
              </a:solidFill>
            </a:rPr>
            <a:t>съдържат</a:t>
          </a:r>
          <a:r>
            <a:rPr lang="ru-RU" sz="2000" dirty="0" smtClean="0">
              <a:solidFill>
                <a:schemeClr val="tx2"/>
              </a:solidFill>
            </a:rPr>
            <a:t> "</a:t>
          </a:r>
          <a:r>
            <a:rPr lang="ru-RU" sz="2000" dirty="0" err="1" smtClean="0">
              <a:solidFill>
                <a:schemeClr val="tx2"/>
              </a:solidFill>
            </a:rPr>
            <a:t>лични</a:t>
          </a:r>
          <a:r>
            <a:rPr lang="ru-RU" sz="2000" dirty="0" smtClean="0">
              <a:solidFill>
                <a:schemeClr val="tx2"/>
              </a:solidFill>
            </a:rPr>
            <a:t> </a:t>
          </a:r>
          <a:r>
            <a:rPr lang="ru-RU" sz="2000" dirty="0" err="1" smtClean="0">
              <a:solidFill>
                <a:schemeClr val="tx2"/>
              </a:solidFill>
            </a:rPr>
            <a:t>данни</a:t>
          </a:r>
          <a:r>
            <a:rPr lang="ru-RU" sz="2000" dirty="0" smtClean="0">
              <a:solidFill>
                <a:schemeClr val="tx2"/>
              </a:solidFill>
            </a:rPr>
            <a:t>", </a:t>
          </a:r>
          <a:r>
            <a:rPr lang="ru-RU" sz="2000" dirty="0" err="1" smtClean="0">
              <a:solidFill>
                <a:schemeClr val="tx2"/>
              </a:solidFill>
            </a:rPr>
            <a:t>защото</a:t>
          </a:r>
          <a:r>
            <a:rPr lang="ru-RU" sz="2000" dirty="0" smtClean="0">
              <a:solidFill>
                <a:schemeClr val="tx2"/>
              </a:solidFill>
            </a:rPr>
            <a:t> чрез </a:t>
          </a:r>
          <a:r>
            <a:rPr lang="ru-RU" sz="2000" dirty="0" err="1" smtClean="0">
              <a:solidFill>
                <a:schemeClr val="tx2"/>
              </a:solidFill>
            </a:rPr>
            <a:t>тях</a:t>
          </a:r>
          <a:r>
            <a:rPr lang="ru-RU" sz="2000" dirty="0" smtClean="0">
              <a:solidFill>
                <a:schemeClr val="tx2"/>
              </a:solidFill>
            </a:rPr>
            <a:t> </a:t>
          </a:r>
          <a:r>
            <a:rPr lang="ru-RU" sz="2000" dirty="0" err="1" smtClean="0">
              <a:solidFill>
                <a:schemeClr val="tx2"/>
              </a:solidFill>
            </a:rPr>
            <a:t>може</a:t>
          </a:r>
          <a:r>
            <a:rPr lang="ru-RU" sz="2000" dirty="0" smtClean="0">
              <a:solidFill>
                <a:schemeClr val="tx2"/>
              </a:solidFill>
            </a:rPr>
            <a:t> да </a:t>
          </a:r>
          <a:r>
            <a:rPr lang="ru-RU" sz="2000" dirty="0" err="1" smtClean="0">
              <a:solidFill>
                <a:schemeClr val="tx2"/>
              </a:solidFill>
            </a:rPr>
            <a:t>бъде</a:t>
          </a:r>
          <a:r>
            <a:rPr lang="ru-RU" sz="2000" dirty="0" smtClean="0">
              <a:solidFill>
                <a:schemeClr val="tx2"/>
              </a:solidFill>
            </a:rPr>
            <a:t> физически </a:t>
          </a:r>
          <a:r>
            <a:rPr lang="ru-RU" sz="2000" dirty="0" err="1" smtClean="0">
              <a:solidFill>
                <a:schemeClr val="tx2"/>
              </a:solidFill>
            </a:rPr>
            <a:t>идентифицирано</a:t>
          </a:r>
          <a:r>
            <a:rPr lang="ru-RU" sz="2000" dirty="0" smtClean="0">
              <a:solidFill>
                <a:schemeClr val="tx2"/>
              </a:solidFill>
            </a:rPr>
            <a:t> всяко </a:t>
          </a:r>
          <a:r>
            <a:rPr lang="ru-RU" sz="2000" dirty="0" err="1" smtClean="0">
              <a:solidFill>
                <a:schemeClr val="tx2"/>
              </a:solidFill>
            </a:rPr>
            <a:t>заснето</a:t>
          </a:r>
          <a:r>
            <a:rPr lang="ru-RU" sz="2000" dirty="0" smtClean="0">
              <a:solidFill>
                <a:schemeClr val="tx2"/>
              </a:solidFill>
            </a:rPr>
            <a:t> лице.</a:t>
          </a:r>
          <a:endParaRPr lang="bg-BG" sz="2000" dirty="0">
            <a:solidFill>
              <a:schemeClr val="tx2"/>
            </a:solidFill>
          </a:endParaRPr>
        </a:p>
      </dgm:t>
    </dgm:pt>
    <dgm:pt modelId="{9CECF8D9-A719-4E32-87B5-9FE0825EE7A8}" type="parTrans" cxnId="{2A89E6EF-0B7C-4A9E-A8CC-363DB541E257}">
      <dgm:prSet/>
      <dgm:spPr/>
      <dgm:t>
        <a:bodyPr/>
        <a:lstStyle/>
        <a:p>
          <a:endParaRPr lang="bg-BG" sz="2000"/>
        </a:p>
      </dgm:t>
    </dgm:pt>
    <dgm:pt modelId="{56DACD70-330C-4FC9-A6CC-A9D85EFC152B}" type="sibTrans" cxnId="{2A89E6EF-0B7C-4A9E-A8CC-363DB541E257}">
      <dgm:prSet/>
      <dgm:spPr/>
      <dgm:t>
        <a:bodyPr/>
        <a:lstStyle/>
        <a:p>
          <a:endParaRPr lang="bg-BG" sz="2000"/>
        </a:p>
      </dgm:t>
    </dgm:pt>
    <dgm:pt modelId="{2F996876-7B9E-4915-A021-40FB30997C3A}">
      <dgm:prSet custT="1"/>
      <dgm:spPr/>
      <dgm:t>
        <a:bodyPr/>
        <a:lstStyle/>
        <a:p>
          <a:r>
            <a:rPr lang="bg-BG" sz="2000" b="0" i="0" dirty="0" err="1" smtClean="0">
              <a:solidFill>
                <a:schemeClr val="tx2"/>
              </a:solidFill>
            </a:rPr>
            <a:t>Видеонаблюдението</a:t>
          </a:r>
          <a:r>
            <a:rPr lang="bg-BG" sz="2000" b="0" i="0" dirty="0" smtClean="0">
              <a:solidFill>
                <a:schemeClr val="tx2"/>
              </a:solidFill>
            </a:rPr>
            <a:t> е действие по обработване на лични данни, тъй като се извършва запис чрез технически средства на лични данни. </a:t>
          </a:r>
          <a:endParaRPr lang="bg-BG" sz="2000" b="0" i="0" dirty="0">
            <a:solidFill>
              <a:schemeClr val="tx2"/>
            </a:solidFill>
          </a:endParaRPr>
        </a:p>
      </dgm:t>
    </dgm:pt>
    <dgm:pt modelId="{1CFE1C74-BAC3-4BB0-97E0-10D8C3F97B1D}" type="parTrans" cxnId="{B6BF3BD5-ABA6-4D6F-956B-0F12384EED0D}">
      <dgm:prSet/>
      <dgm:spPr/>
      <dgm:t>
        <a:bodyPr/>
        <a:lstStyle/>
        <a:p>
          <a:endParaRPr lang="bg-BG"/>
        </a:p>
      </dgm:t>
    </dgm:pt>
    <dgm:pt modelId="{27540B08-2B18-4F68-9019-A19E6B9E0F02}" type="sibTrans" cxnId="{B6BF3BD5-ABA6-4D6F-956B-0F12384EED0D}">
      <dgm:prSet/>
      <dgm:spPr/>
      <dgm:t>
        <a:bodyPr/>
        <a:lstStyle/>
        <a:p>
          <a:endParaRPr lang="bg-BG"/>
        </a:p>
      </dgm:t>
    </dgm:pt>
    <dgm:pt modelId="{23F8CBF3-2420-4CC9-B29D-B2236856EF99}" type="pres">
      <dgm:prSet presAssocID="{324916F4-5F3F-4B6B-8EC0-9013FE5A99F5}" presName="Name0" presStyleCnt="0">
        <dgm:presLayoutVars>
          <dgm:dir/>
          <dgm:resizeHandles val="exact"/>
        </dgm:presLayoutVars>
      </dgm:prSet>
      <dgm:spPr/>
    </dgm:pt>
    <dgm:pt modelId="{E62072BC-D840-4DDA-89D5-D4AD0CB8CC90}" type="pres">
      <dgm:prSet presAssocID="{1D9DB799-CF7F-403F-849F-C61022E26B28}" presName="composite" presStyleCnt="0"/>
      <dgm:spPr/>
    </dgm:pt>
    <dgm:pt modelId="{0A8E523E-6791-46A8-B16F-C547D1E99F9B}" type="pres">
      <dgm:prSet presAssocID="{1D9DB799-CF7F-403F-849F-C61022E26B28}" presName="rect1" presStyleLbl="trAlignAcc1" presStyleIdx="0" presStyleCnt="2" custLinFactNeighborX="510" custLinFactNeighborY="3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BC84F-5E03-4F13-A701-BFD59F26A12D}" type="pres">
      <dgm:prSet presAssocID="{1D9DB799-CF7F-403F-849F-C61022E26B28}" presName="rect2" presStyleLbl="fgImgPlace1" presStyleIdx="0" presStyleCnt="2" custScaleX="100232" custScaleY="883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bg-BG"/>
        </a:p>
      </dgm:t>
    </dgm:pt>
    <dgm:pt modelId="{6DE2ACA9-E1CE-4A24-BCDD-5A2ECC8E7383}" type="pres">
      <dgm:prSet presAssocID="{56DACD70-330C-4FC9-A6CC-A9D85EFC152B}" presName="sibTrans" presStyleCnt="0"/>
      <dgm:spPr/>
    </dgm:pt>
    <dgm:pt modelId="{4B67B6DC-E864-46D8-A255-38489F83A59B}" type="pres">
      <dgm:prSet presAssocID="{2F996876-7B9E-4915-A021-40FB30997C3A}" presName="composite" presStyleCnt="0"/>
      <dgm:spPr/>
    </dgm:pt>
    <dgm:pt modelId="{DDACF96E-CA4F-4646-9272-012389D883EC}" type="pres">
      <dgm:prSet presAssocID="{2F996876-7B9E-4915-A021-40FB30997C3A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5C5ABFF-0836-40FE-8B50-C29276B5D010}" type="pres">
      <dgm:prSet presAssocID="{2F996876-7B9E-4915-A021-40FB30997C3A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F49CCB5E-3971-4688-8D9E-95EC7C24BF02}" type="presOf" srcId="{324916F4-5F3F-4B6B-8EC0-9013FE5A99F5}" destId="{23F8CBF3-2420-4CC9-B29D-B2236856EF99}" srcOrd="0" destOrd="0" presId="urn:microsoft.com/office/officeart/2008/layout/PictureStrips"/>
    <dgm:cxn modelId="{B6BF3BD5-ABA6-4D6F-956B-0F12384EED0D}" srcId="{324916F4-5F3F-4B6B-8EC0-9013FE5A99F5}" destId="{2F996876-7B9E-4915-A021-40FB30997C3A}" srcOrd="1" destOrd="0" parTransId="{1CFE1C74-BAC3-4BB0-97E0-10D8C3F97B1D}" sibTransId="{27540B08-2B18-4F68-9019-A19E6B9E0F02}"/>
    <dgm:cxn modelId="{2A89E6EF-0B7C-4A9E-A8CC-363DB541E257}" srcId="{324916F4-5F3F-4B6B-8EC0-9013FE5A99F5}" destId="{1D9DB799-CF7F-403F-849F-C61022E26B28}" srcOrd="0" destOrd="0" parTransId="{9CECF8D9-A719-4E32-87B5-9FE0825EE7A8}" sibTransId="{56DACD70-330C-4FC9-A6CC-A9D85EFC152B}"/>
    <dgm:cxn modelId="{37D7EEA0-7CC5-4F40-8A8C-5590328031FE}" type="presOf" srcId="{1D9DB799-CF7F-403F-849F-C61022E26B28}" destId="{0A8E523E-6791-46A8-B16F-C547D1E99F9B}" srcOrd="0" destOrd="0" presId="urn:microsoft.com/office/officeart/2008/layout/PictureStrips"/>
    <dgm:cxn modelId="{7ED593A4-8655-4C95-93B9-89CA55157C73}" type="presOf" srcId="{2F996876-7B9E-4915-A021-40FB30997C3A}" destId="{DDACF96E-CA4F-4646-9272-012389D883EC}" srcOrd="0" destOrd="0" presId="urn:microsoft.com/office/officeart/2008/layout/PictureStrips"/>
    <dgm:cxn modelId="{653F83CC-9B49-418A-B1AD-538FC753BC7F}" type="presParOf" srcId="{23F8CBF3-2420-4CC9-B29D-B2236856EF99}" destId="{E62072BC-D840-4DDA-89D5-D4AD0CB8CC90}" srcOrd="0" destOrd="0" presId="urn:microsoft.com/office/officeart/2008/layout/PictureStrips"/>
    <dgm:cxn modelId="{29D53785-E6C2-46AD-B5C8-B7A2752FB446}" type="presParOf" srcId="{E62072BC-D840-4DDA-89D5-D4AD0CB8CC90}" destId="{0A8E523E-6791-46A8-B16F-C547D1E99F9B}" srcOrd="0" destOrd="0" presId="urn:microsoft.com/office/officeart/2008/layout/PictureStrips"/>
    <dgm:cxn modelId="{35498F4A-C952-478D-B258-B3567BD5EC0F}" type="presParOf" srcId="{E62072BC-D840-4DDA-89D5-D4AD0CB8CC90}" destId="{5FFBC84F-5E03-4F13-A701-BFD59F26A12D}" srcOrd="1" destOrd="0" presId="urn:microsoft.com/office/officeart/2008/layout/PictureStrips"/>
    <dgm:cxn modelId="{4F3EA6AA-11E0-4431-AB33-F50A6585C003}" type="presParOf" srcId="{23F8CBF3-2420-4CC9-B29D-B2236856EF99}" destId="{6DE2ACA9-E1CE-4A24-BCDD-5A2ECC8E7383}" srcOrd="1" destOrd="0" presId="urn:microsoft.com/office/officeart/2008/layout/PictureStrips"/>
    <dgm:cxn modelId="{DB86EDFF-5E61-4253-BFE4-667D126FB55D}" type="presParOf" srcId="{23F8CBF3-2420-4CC9-B29D-B2236856EF99}" destId="{4B67B6DC-E864-46D8-A255-38489F83A59B}" srcOrd="2" destOrd="0" presId="urn:microsoft.com/office/officeart/2008/layout/PictureStrips"/>
    <dgm:cxn modelId="{BCDBF1F9-4B11-4AF3-9857-B5315463A935}" type="presParOf" srcId="{4B67B6DC-E864-46D8-A255-38489F83A59B}" destId="{DDACF96E-CA4F-4646-9272-012389D883EC}" srcOrd="0" destOrd="0" presId="urn:microsoft.com/office/officeart/2008/layout/PictureStrips"/>
    <dgm:cxn modelId="{744B235E-FDF4-43C0-A50D-FE1FF71B94A9}" type="presParOf" srcId="{4B67B6DC-E864-46D8-A255-38489F83A59B}" destId="{B5C5ABFF-0836-40FE-8B50-C29276B5D01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7FF9EE-2199-4DFB-B75B-A3DD9F630644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ED90D-869A-4FDE-AC6D-F351A06DFB1F}" type="pres">
      <dgm:prSet presAssocID="{A17FF9EE-2199-4DFB-B75B-A3DD9F63064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3FCEE0B0-219D-4A8F-AC7E-ED4894012C7B}" type="presOf" srcId="{A17FF9EE-2199-4DFB-B75B-A3DD9F630644}" destId="{A4EED90D-869A-4FDE-AC6D-F351A06DFB1F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457192" y="191558"/>
          <a:ext cx="7852367" cy="245386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2084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b="1" kern="1200" dirty="0" smtClean="0">
              <a:solidFill>
                <a:srgbClr val="C00000"/>
              </a:solidFill>
            </a:rPr>
            <a:t>Презентация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solidFill>
                <a:schemeClr val="tx2"/>
              </a:solidFill>
              <a:latin typeface="+mn-lt"/>
            </a:rPr>
            <a:t>Нормативна </a:t>
          </a:r>
          <a:r>
            <a:rPr lang="ru-RU" sz="2000" b="0" i="1" kern="1200" dirty="0" err="1" smtClean="0">
              <a:solidFill>
                <a:schemeClr val="tx2"/>
              </a:solidFill>
              <a:latin typeface="+mn-lt"/>
            </a:rPr>
            <a:t>уредба</a:t>
          </a:r>
          <a:r>
            <a:rPr lang="ru-RU" sz="2000" b="0" i="1" kern="1200" dirty="0" smtClean="0">
              <a:solidFill>
                <a:schemeClr val="tx2"/>
              </a:solidFill>
              <a:latin typeface="+mn-lt"/>
            </a:rPr>
            <a:t> и </a:t>
          </a:r>
          <a:r>
            <a:rPr lang="ru-RU" sz="2000" b="0" i="1" kern="1200" dirty="0" err="1" smtClean="0">
              <a:solidFill>
                <a:schemeClr val="tx2"/>
              </a:solidFill>
              <a:latin typeface="+mn-lt"/>
            </a:rPr>
            <a:t>изисквания</a:t>
          </a:r>
          <a:r>
            <a:rPr lang="ru-RU" sz="2000" b="0" i="1" kern="1200" dirty="0" smtClean="0">
              <a:solidFill>
                <a:schemeClr val="tx2"/>
              </a:solidFill>
              <a:latin typeface="+mn-lt"/>
            </a:rPr>
            <a:t> за </a:t>
          </a:r>
          <a:r>
            <a:rPr lang="ru-RU" sz="2000" b="0" i="1" kern="1200" dirty="0" err="1" smtClean="0">
              <a:solidFill>
                <a:schemeClr val="tx2"/>
              </a:solidFill>
              <a:latin typeface="+mn-lt"/>
            </a:rPr>
            <a:t>изграждане</a:t>
          </a:r>
          <a:r>
            <a:rPr lang="ru-RU" sz="2000" b="0" i="1" kern="1200" dirty="0" smtClean="0">
              <a:solidFill>
                <a:schemeClr val="tx2"/>
              </a:solidFill>
              <a:latin typeface="+mn-lt"/>
            </a:rPr>
            <a:t> и </a:t>
          </a:r>
          <a:r>
            <a:rPr lang="ru-RU" sz="2000" b="0" i="1" kern="1200" dirty="0" err="1" smtClean="0">
              <a:solidFill>
                <a:schemeClr val="tx2"/>
              </a:solidFill>
              <a:latin typeface="+mn-lt"/>
            </a:rPr>
            <a:t>използване</a:t>
          </a:r>
          <a:r>
            <a:rPr lang="ru-RU" sz="2000" b="0" i="1" kern="1200" dirty="0" smtClean="0">
              <a:solidFill>
                <a:schemeClr val="tx2"/>
              </a:solidFill>
              <a:latin typeface="+mn-lt"/>
            </a:rPr>
            <a:t> на </a:t>
          </a:r>
          <a:r>
            <a:rPr lang="ru-RU" sz="2000" b="0" i="1" kern="1200" dirty="0" err="1" smtClean="0">
              <a:solidFill>
                <a:schemeClr val="tx2"/>
              </a:solidFill>
              <a:latin typeface="+mn-lt"/>
            </a:rPr>
            <a:t>системи</a:t>
          </a:r>
          <a:r>
            <a:rPr lang="ru-RU" sz="2000" b="0" i="1" kern="1200" dirty="0" smtClean="0">
              <a:solidFill>
                <a:schemeClr val="tx2"/>
              </a:solidFill>
              <a:latin typeface="+mn-lt"/>
            </a:rPr>
            <a:t> за видеонаблюдение</a:t>
          </a:r>
          <a:endParaRPr lang="bg-BG" sz="2000" b="0" i="1" kern="1200" dirty="0">
            <a:solidFill>
              <a:schemeClr val="tx2"/>
            </a:solidFill>
          </a:endParaRPr>
        </a:p>
      </dsp:txBody>
      <dsp:txXfrm>
        <a:off x="457192" y="191558"/>
        <a:ext cx="7852367" cy="2453864"/>
      </dsp:txXfrm>
    </dsp:sp>
    <dsp:sp modelId="{9FD65956-1AA4-4709-8AFC-44D933F566E5}">
      <dsp:nvSpPr>
        <dsp:cNvPr id="0" name=""/>
        <dsp:cNvSpPr/>
      </dsp:nvSpPr>
      <dsp:spPr>
        <a:xfrm>
          <a:off x="144216" y="14687"/>
          <a:ext cx="1746975" cy="17606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AD711-A361-4D76-A33A-536F2EC7EFD1}">
      <dsp:nvSpPr>
        <dsp:cNvPr id="0" name=""/>
        <dsp:cNvSpPr/>
      </dsp:nvSpPr>
      <dsp:spPr>
        <a:xfrm>
          <a:off x="510573" y="765536"/>
          <a:ext cx="7695669" cy="277291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8917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noProof="0" dirty="0" smtClean="0">
              <a:solidFill>
                <a:schemeClr val="tx2"/>
              </a:solidFill>
            </a:rPr>
            <a:t>Задължения на администратора на личните данни: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noProof="0" dirty="0" smtClean="0">
              <a:solidFill>
                <a:schemeClr val="tx2"/>
              </a:solidFill>
            </a:rPr>
            <a:t>1. Оценка на риска преди проектиране на системата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noProof="0" dirty="0" smtClean="0">
              <a:solidFill>
                <a:schemeClr val="tx2"/>
              </a:solidFill>
            </a:rPr>
            <a:t>2. Водене на регистър «Видеонаблюдение»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noProof="0" dirty="0" smtClean="0">
              <a:solidFill>
                <a:schemeClr val="tx2"/>
              </a:solidFill>
            </a:rPr>
            <a:t>3. Уведомление за видеонаблюдението.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noProof="0" dirty="0" smtClean="0">
              <a:solidFill>
                <a:schemeClr val="tx2"/>
              </a:solidFill>
            </a:rPr>
            <a:t>4. Съхраняване и унищожаване на събраните данни.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 dirty="0">
            <a:solidFill>
              <a:srgbClr val="1F497D"/>
            </a:solidFill>
          </a:endParaRPr>
        </a:p>
      </dsp:txBody>
      <dsp:txXfrm>
        <a:off x="510573" y="765536"/>
        <a:ext cx="7695669" cy="2772918"/>
      </dsp:txXfrm>
    </dsp:sp>
    <dsp:sp modelId="{F0C1C2DA-5D8B-4C49-96F4-6EF726E448A8}">
      <dsp:nvSpPr>
        <dsp:cNvPr id="0" name=""/>
        <dsp:cNvSpPr/>
      </dsp:nvSpPr>
      <dsp:spPr>
        <a:xfrm>
          <a:off x="2471" y="602173"/>
          <a:ext cx="2058327" cy="252514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AD711-A361-4D76-A33A-536F2EC7EFD1}">
      <dsp:nvSpPr>
        <dsp:cNvPr id="0" name=""/>
        <dsp:cNvSpPr/>
      </dsp:nvSpPr>
      <dsp:spPr>
        <a:xfrm>
          <a:off x="512185" y="1050408"/>
          <a:ext cx="7695669" cy="2393088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8917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noProof="0" dirty="0" smtClean="0">
              <a:solidFill>
                <a:schemeClr val="tx2"/>
              </a:solidFill>
            </a:rPr>
            <a:t>Права на гражданите: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noProof="0" dirty="0" smtClean="0">
              <a:solidFill>
                <a:schemeClr val="tx2"/>
              </a:solidFill>
            </a:rPr>
            <a:t>1. Право на информация за извършването на видеонаблюдение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noProof="0" dirty="0" smtClean="0">
              <a:solidFill>
                <a:schemeClr val="tx2"/>
              </a:solidFill>
            </a:rPr>
            <a:t>2. Право на достъп до събраната информация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 dirty="0">
            <a:solidFill>
              <a:srgbClr val="1F497D"/>
            </a:solidFill>
          </a:endParaRPr>
        </a:p>
      </dsp:txBody>
      <dsp:txXfrm>
        <a:off x="512185" y="1050408"/>
        <a:ext cx="7695669" cy="2393088"/>
      </dsp:txXfrm>
    </dsp:sp>
    <dsp:sp modelId="{F0C1C2DA-5D8B-4C49-96F4-6EF726E448A8}">
      <dsp:nvSpPr>
        <dsp:cNvPr id="0" name=""/>
        <dsp:cNvSpPr/>
      </dsp:nvSpPr>
      <dsp:spPr>
        <a:xfrm>
          <a:off x="859" y="697130"/>
          <a:ext cx="2064774" cy="252514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6D737-0C12-48B6-813A-5C4B67A8D776}">
      <dsp:nvSpPr>
        <dsp:cNvPr id="0" name=""/>
        <dsp:cNvSpPr/>
      </dsp:nvSpPr>
      <dsp:spPr>
        <a:xfrm>
          <a:off x="1186247" y="875571"/>
          <a:ext cx="6837046" cy="2244136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2527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b="1" kern="1200" dirty="0" smtClean="0">
              <a:solidFill>
                <a:srgbClr val="C00000"/>
              </a:solidFill>
            </a:rPr>
            <a:t>ПРАКТИЧЕСКИ КАЗУС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1" kern="1200" dirty="0" err="1" smtClean="0">
              <a:solidFill>
                <a:schemeClr val="tx2"/>
              </a:solidFill>
            </a:rPr>
            <a:t>Запознайте</a:t>
          </a:r>
          <a:r>
            <a:rPr lang="ru-RU" sz="2200" b="0" i="1" kern="1200" dirty="0" smtClean="0">
              <a:solidFill>
                <a:schemeClr val="tx2"/>
              </a:solidFill>
            </a:rPr>
            <a:t> се с </a:t>
          </a:r>
          <a:r>
            <a:rPr lang="ru-RU" sz="2200" b="0" i="1" kern="1200" dirty="0" err="1" smtClean="0">
              <a:solidFill>
                <a:schemeClr val="tx2"/>
              </a:solidFill>
            </a:rPr>
            <a:t>предоставения</a:t>
          </a:r>
          <a:r>
            <a:rPr lang="ru-RU" sz="2200" b="0" i="1" kern="1200" dirty="0" smtClean="0">
              <a:solidFill>
                <a:schemeClr val="tx2"/>
              </a:solidFill>
            </a:rPr>
            <a:t> казус и </a:t>
          </a:r>
          <a:r>
            <a:rPr lang="ru-RU" sz="2200" b="0" i="1" kern="1200" dirty="0" err="1" smtClean="0">
              <a:solidFill>
                <a:schemeClr val="tx2"/>
              </a:solidFill>
            </a:rPr>
            <a:t>указанията</a:t>
          </a:r>
          <a:r>
            <a:rPr lang="ru-RU" sz="2200" b="0" i="1" kern="1200" dirty="0" smtClean="0">
              <a:solidFill>
                <a:schemeClr val="tx2"/>
              </a:solidFill>
            </a:rPr>
            <a:t> за </a:t>
          </a:r>
          <a:r>
            <a:rPr lang="ru-RU" sz="2200" b="0" i="1" kern="1200" dirty="0" err="1" smtClean="0">
              <a:solidFill>
                <a:schemeClr val="tx2"/>
              </a:solidFill>
            </a:rPr>
            <a:t>неговото</a:t>
          </a:r>
          <a:r>
            <a:rPr lang="ru-RU" sz="2200" b="0" i="1" kern="1200" dirty="0" smtClean="0">
              <a:solidFill>
                <a:schemeClr val="tx2"/>
              </a:solidFill>
            </a:rPr>
            <a:t> </a:t>
          </a:r>
          <a:r>
            <a:rPr lang="ru-RU" sz="2200" b="0" i="1" kern="1200" dirty="0" err="1" smtClean="0">
              <a:solidFill>
                <a:schemeClr val="tx2"/>
              </a:solidFill>
            </a:rPr>
            <a:t>решаване</a:t>
          </a:r>
          <a:r>
            <a:rPr lang="ru-RU" sz="2200" b="0" i="1" kern="1200" dirty="0" smtClean="0">
              <a:solidFill>
                <a:schemeClr val="tx2"/>
              </a:solidFill>
            </a:rPr>
            <a:t>.</a:t>
          </a:r>
          <a:endParaRPr lang="bg-BG" sz="2200" b="0" i="1" kern="1200" dirty="0" smtClean="0">
            <a:solidFill>
              <a:schemeClr val="tx2"/>
            </a:solidFill>
          </a:endParaRPr>
        </a:p>
      </dsp:txBody>
      <dsp:txXfrm>
        <a:off x="1186247" y="875571"/>
        <a:ext cx="6837046" cy="2244136"/>
      </dsp:txXfrm>
    </dsp:sp>
    <dsp:sp modelId="{9D0BBF41-09EA-4CE1-BFE2-6417C6156749}">
      <dsp:nvSpPr>
        <dsp:cNvPr id="0" name=""/>
        <dsp:cNvSpPr/>
      </dsp:nvSpPr>
      <dsp:spPr>
        <a:xfrm>
          <a:off x="710409" y="222413"/>
          <a:ext cx="2196266" cy="2608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53975" cap="flat" cmpd="dbl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555810" y="604452"/>
          <a:ext cx="7852367" cy="191553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2084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100" b="1" kern="1200" dirty="0" smtClean="0">
              <a:solidFill>
                <a:srgbClr val="C00000"/>
              </a:solidFill>
            </a:rPr>
            <a:t>Презентация</a:t>
          </a: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err="1" smtClean="0">
              <a:solidFill>
                <a:schemeClr val="tx2"/>
              </a:solidFill>
            </a:rPr>
            <a:t>Възможности</a:t>
          </a:r>
          <a:r>
            <a:rPr lang="ru-RU" sz="2000" b="0" i="1" kern="1200" dirty="0" smtClean="0">
              <a:solidFill>
                <a:schemeClr val="tx2"/>
              </a:solidFill>
            </a:rPr>
            <a:t> за </a:t>
          </a:r>
          <a:r>
            <a:rPr lang="ru-RU" sz="2000" b="0" i="1" kern="1200" dirty="0" err="1" smtClean="0">
              <a:solidFill>
                <a:schemeClr val="tx2"/>
              </a:solidFill>
            </a:rPr>
            <a:t>изграждане</a:t>
          </a:r>
          <a:r>
            <a:rPr lang="ru-RU" sz="2000" b="0" i="1" kern="1200" dirty="0" smtClean="0">
              <a:solidFill>
                <a:schemeClr val="tx2"/>
              </a:solidFill>
            </a:rPr>
            <a:t> на </a:t>
          </a:r>
          <a:r>
            <a:rPr lang="ru-RU" sz="2000" b="0" i="1" kern="1200" dirty="0" err="1" smtClean="0">
              <a:solidFill>
                <a:schemeClr val="tx2"/>
              </a:solidFill>
            </a:rPr>
            <a:t>системи</a:t>
          </a:r>
          <a:r>
            <a:rPr lang="ru-RU" sz="2000" b="0" i="1" kern="1200" dirty="0" smtClean="0">
              <a:solidFill>
                <a:schemeClr val="tx2"/>
              </a:solidFill>
            </a:rPr>
            <a:t> за видеонаблюдение</a:t>
          </a:r>
          <a:endParaRPr lang="bg-BG" sz="2000" b="0" i="1" kern="1200" dirty="0" smtClean="0">
            <a:solidFill>
              <a:schemeClr val="tx2"/>
            </a:solidFill>
          </a:endParaRP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i="1" kern="1200" dirty="0">
            <a:solidFill>
              <a:schemeClr val="tx2"/>
            </a:solidFill>
          </a:endParaRPr>
        </a:p>
      </dsp:txBody>
      <dsp:txXfrm>
        <a:off x="555810" y="604452"/>
        <a:ext cx="7852367" cy="1915535"/>
      </dsp:txXfrm>
    </dsp:sp>
    <dsp:sp modelId="{9FD65956-1AA4-4709-8AFC-44D933F566E5}">
      <dsp:nvSpPr>
        <dsp:cNvPr id="0" name=""/>
        <dsp:cNvSpPr/>
      </dsp:nvSpPr>
      <dsp:spPr>
        <a:xfrm>
          <a:off x="327989" y="360046"/>
          <a:ext cx="2141446" cy="19042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9B66E-2CE1-4E3E-BBAF-2274793FD04D}">
      <dsp:nvSpPr>
        <dsp:cNvPr id="0" name=""/>
        <dsp:cNvSpPr/>
      </dsp:nvSpPr>
      <dsp:spPr>
        <a:xfrm>
          <a:off x="1154982" y="733325"/>
          <a:ext cx="2547904" cy="1273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err="1" smtClean="0"/>
            <a:t>Видеонаблюдение</a:t>
          </a:r>
          <a:endParaRPr lang="bg-BG" sz="2000" kern="1200" dirty="0"/>
        </a:p>
      </dsp:txBody>
      <dsp:txXfrm>
        <a:off x="1192295" y="770638"/>
        <a:ext cx="2473278" cy="1199326"/>
      </dsp:txXfrm>
    </dsp:sp>
    <dsp:sp modelId="{6AD83126-4911-4F03-8851-45266D93732C}">
      <dsp:nvSpPr>
        <dsp:cNvPr id="0" name=""/>
        <dsp:cNvSpPr/>
      </dsp:nvSpPr>
      <dsp:spPr>
        <a:xfrm rot="19457599">
          <a:off x="3584917" y="962204"/>
          <a:ext cx="1255101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255101" y="41835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/>
        </a:p>
      </dsp:txBody>
      <dsp:txXfrm>
        <a:off x="4181090" y="972662"/>
        <a:ext cx="62755" cy="62755"/>
      </dsp:txXfrm>
    </dsp:sp>
    <dsp:sp modelId="{8CE4E052-5C57-46B4-8208-8E7378720D65}">
      <dsp:nvSpPr>
        <dsp:cNvPr id="0" name=""/>
        <dsp:cNvSpPr/>
      </dsp:nvSpPr>
      <dsp:spPr>
        <a:xfrm>
          <a:off x="4722048" y="802"/>
          <a:ext cx="2547904" cy="1273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Собствени средства</a:t>
          </a:r>
          <a:endParaRPr lang="bg-BG" sz="2000" kern="1200" dirty="0"/>
        </a:p>
      </dsp:txBody>
      <dsp:txXfrm>
        <a:off x="4759361" y="38115"/>
        <a:ext cx="2473278" cy="1199326"/>
      </dsp:txXfrm>
    </dsp:sp>
    <dsp:sp modelId="{97B2DDB4-1ED0-499D-A944-71CCCD4F7BAF}">
      <dsp:nvSpPr>
        <dsp:cNvPr id="0" name=""/>
        <dsp:cNvSpPr/>
      </dsp:nvSpPr>
      <dsp:spPr>
        <a:xfrm rot="2142401">
          <a:off x="3584917" y="1694726"/>
          <a:ext cx="1255101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255101" y="41835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kern="1200"/>
        </a:p>
      </dsp:txBody>
      <dsp:txXfrm>
        <a:off x="4181090" y="1705185"/>
        <a:ext cx="62755" cy="62755"/>
      </dsp:txXfrm>
    </dsp:sp>
    <dsp:sp modelId="{E09118B4-178D-4F52-8457-77D46649396F}">
      <dsp:nvSpPr>
        <dsp:cNvPr id="0" name=""/>
        <dsp:cNvSpPr/>
      </dsp:nvSpPr>
      <dsp:spPr>
        <a:xfrm>
          <a:off x="4722048" y="1465847"/>
          <a:ext cx="2547904" cy="12739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Средства по оперативни програми</a:t>
          </a:r>
          <a:endParaRPr lang="bg-BG" sz="2000" kern="1200" dirty="0"/>
        </a:p>
      </dsp:txBody>
      <dsp:txXfrm>
        <a:off x="4759361" y="1503160"/>
        <a:ext cx="2473278" cy="119932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461145" y="273542"/>
          <a:ext cx="8049087" cy="251533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3723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b="1" kern="1200" dirty="0" smtClean="0">
              <a:solidFill>
                <a:srgbClr val="C00000"/>
              </a:solidFill>
            </a:rPr>
            <a:t>Упражнение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0" i="1" kern="1200" dirty="0" smtClean="0">
              <a:solidFill>
                <a:schemeClr val="tx2"/>
              </a:solidFill>
            </a:rPr>
            <a:t>Запознайте се с предоставения лист, съдържащ указания и задача за упражнение.</a:t>
          </a:r>
          <a:endParaRPr lang="bg-BG" sz="2000" b="0" kern="1200" dirty="0" smtClean="0">
            <a:solidFill>
              <a:schemeClr val="tx2"/>
            </a:solidFill>
          </a:endParaRPr>
        </a:p>
      </dsp:txBody>
      <dsp:txXfrm>
        <a:off x="461145" y="273542"/>
        <a:ext cx="8049087" cy="2515339"/>
      </dsp:txXfrm>
    </dsp:sp>
    <dsp:sp modelId="{9FD65956-1AA4-4709-8AFC-44D933F566E5}">
      <dsp:nvSpPr>
        <dsp:cNvPr id="0" name=""/>
        <dsp:cNvSpPr/>
      </dsp:nvSpPr>
      <dsp:spPr>
        <a:xfrm>
          <a:off x="296664" y="144006"/>
          <a:ext cx="1760737" cy="213464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1E687-56CB-4784-B359-972B1A58ADAB}">
      <dsp:nvSpPr>
        <dsp:cNvPr id="0" name=""/>
        <dsp:cNvSpPr/>
      </dsp:nvSpPr>
      <dsp:spPr>
        <a:xfrm>
          <a:off x="435487" y="1031265"/>
          <a:ext cx="7772626" cy="242894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206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chemeClr val="tx2"/>
              </a:solidFill>
            </a:rPr>
            <a:t>1. Определя понятието „Видеонаблюдение“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chemeClr val="tx2"/>
              </a:solidFill>
            </a:rPr>
            <a:t>2. Определя случаите, в които може да се използва видеонаблюдение.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chemeClr val="tx2"/>
              </a:solidFill>
            </a:rPr>
            <a:t>3. Задължава воденето на регистър „Видеонаблюдение“ и сроковете за съхраняване на информация в тях.</a:t>
          </a:r>
          <a:endParaRPr lang="bg-BG" sz="2000" kern="1200" dirty="0">
            <a:solidFill>
              <a:schemeClr val="tx2"/>
            </a:solidFill>
          </a:endParaRPr>
        </a:p>
      </dsp:txBody>
      <dsp:txXfrm>
        <a:off x="435487" y="1031265"/>
        <a:ext cx="7772626" cy="2428945"/>
      </dsp:txXfrm>
    </dsp:sp>
    <dsp:sp modelId="{3A17F069-9045-4DB6-A999-127C3C6EE28D}">
      <dsp:nvSpPr>
        <dsp:cNvPr id="0" name=""/>
        <dsp:cNvSpPr/>
      </dsp:nvSpPr>
      <dsp:spPr>
        <a:xfrm>
          <a:off x="600" y="680417"/>
          <a:ext cx="1922316" cy="255039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5F2DF-4CAB-45E7-84B2-2C6F88D991EB}">
      <dsp:nvSpPr>
        <dsp:cNvPr id="0" name=""/>
        <dsp:cNvSpPr/>
      </dsp:nvSpPr>
      <dsp:spPr>
        <a:xfrm>
          <a:off x="0" y="0"/>
          <a:ext cx="8638480" cy="3024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/>
            <a:t>ЗАЩО СА НЕОБХОДИМИ НАСОКИТЕ?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Системите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изградени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като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самостоятелни</a:t>
          </a:r>
          <a:r>
            <a:rPr lang="ru-RU" sz="1800" kern="1200" dirty="0" smtClean="0"/>
            <a:t>, без </a:t>
          </a:r>
          <a:r>
            <a:rPr lang="ru-RU" sz="1800" kern="1200" dirty="0" err="1" smtClean="0"/>
            <a:t>възможност</a:t>
          </a:r>
          <a:r>
            <a:rPr lang="ru-RU" sz="1800" kern="1200" dirty="0" smtClean="0"/>
            <a:t> за </a:t>
          </a:r>
          <a:r>
            <a:rPr lang="ru-RU" sz="1800" kern="1200" dirty="0" err="1" smtClean="0"/>
            <a:t>интегриране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Камерите невинаги са с подходящи технически параметри за използване на аналитични функционалности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Времето за съхранение на информацията е по-малко от 30 дни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Системите се наблюдават в повечето случаи само в Общините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Няма описани процедури за взаимодействие с МВР</a:t>
          </a:r>
          <a:endParaRPr lang="en-US" sz="1800" kern="1200" dirty="0"/>
        </a:p>
      </dsp:txBody>
      <dsp:txXfrm>
        <a:off x="2030129" y="0"/>
        <a:ext cx="6608350" cy="3024336"/>
      </dsp:txXfrm>
    </dsp:sp>
    <dsp:sp modelId="{D5D4F017-F507-40E1-BFED-B7F0325FE934}">
      <dsp:nvSpPr>
        <dsp:cNvPr id="0" name=""/>
        <dsp:cNvSpPr/>
      </dsp:nvSpPr>
      <dsp:spPr>
        <a:xfrm>
          <a:off x="144012" y="720082"/>
          <a:ext cx="1853593" cy="20574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B35F7-8E72-4CCF-8066-A30719165C60}">
      <dsp:nvSpPr>
        <dsp:cNvPr id="0" name=""/>
        <dsp:cNvSpPr/>
      </dsp:nvSpPr>
      <dsp:spPr>
        <a:xfrm>
          <a:off x="205887" y="831869"/>
          <a:ext cx="8211832" cy="19056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11287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chemeClr val="tx2"/>
              </a:solidFill>
            </a:rPr>
            <a:t>Система за ранно предупреждение и оповестяване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205887" y="831869"/>
        <a:ext cx="8211832" cy="1905667"/>
      </dsp:txXfrm>
    </dsp:sp>
    <dsp:sp modelId="{0370944C-1214-4CA5-BD77-98DD3429E8C6}">
      <dsp:nvSpPr>
        <dsp:cNvPr id="0" name=""/>
        <dsp:cNvSpPr/>
      </dsp:nvSpPr>
      <dsp:spPr>
        <a:xfrm>
          <a:off x="47208" y="144015"/>
          <a:ext cx="1625672" cy="236070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B35F7-8E72-4CCF-8066-A30719165C60}">
      <dsp:nvSpPr>
        <dsp:cNvPr id="0" name=""/>
        <dsp:cNvSpPr/>
      </dsp:nvSpPr>
      <dsp:spPr>
        <a:xfrm>
          <a:off x="425891" y="850014"/>
          <a:ext cx="7995309" cy="185542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6616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chemeClr val="tx2"/>
              </a:solidFill>
            </a:rPr>
            <a:t>      Проект за изменение и допълнение на ЗМСМА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chemeClr val="tx2"/>
              </a:solidFill>
            </a:rPr>
            <a:t>      Проект за изменение и допълнение на ЗДвП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425891" y="850014"/>
        <a:ext cx="7995309" cy="1855420"/>
      </dsp:txXfrm>
    </dsp:sp>
    <dsp:sp modelId="{0370944C-1214-4CA5-BD77-98DD3429E8C6}">
      <dsp:nvSpPr>
        <dsp:cNvPr id="0" name=""/>
        <dsp:cNvSpPr/>
      </dsp:nvSpPr>
      <dsp:spPr>
        <a:xfrm>
          <a:off x="42587" y="180297"/>
          <a:ext cx="2040426" cy="229845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539689" y="581086"/>
          <a:ext cx="7852367" cy="2059553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2084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100" b="1" kern="1200" dirty="0" smtClean="0">
              <a:solidFill>
                <a:srgbClr val="C00000"/>
              </a:solidFill>
            </a:rPr>
            <a:t>Презентация</a:t>
          </a: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solidFill>
                <a:schemeClr val="tx2"/>
              </a:solidFill>
              <a:latin typeface="+mn-lt"/>
            </a:rPr>
            <a:t>Видеонаблюдение и права на </a:t>
          </a:r>
          <a:r>
            <a:rPr lang="ru-RU" sz="2000" b="0" i="1" kern="1200" dirty="0" err="1" smtClean="0">
              <a:solidFill>
                <a:schemeClr val="tx2"/>
              </a:solidFill>
              <a:latin typeface="+mn-lt"/>
            </a:rPr>
            <a:t>човека</a:t>
          </a:r>
          <a:endParaRPr lang="bg-BG" sz="2000" b="0" i="1" kern="1200" dirty="0">
            <a:solidFill>
              <a:schemeClr val="tx2"/>
            </a:solidFill>
          </a:endParaRPr>
        </a:p>
      </dsp:txBody>
      <dsp:txXfrm>
        <a:off x="539689" y="581086"/>
        <a:ext cx="7852367" cy="2059553"/>
      </dsp:txXfrm>
    </dsp:sp>
    <dsp:sp modelId="{9FD65956-1AA4-4709-8AFC-44D933F566E5}">
      <dsp:nvSpPr>
        <dsp:cNvPr id="0" name=""/>
        <dsp:cNvSpPr/>
      </dsp:nvSpPr>
      <dsp:spPr>
        <a:xfrm>
          <a:off x="184174" y="144011"/>
          <a:ext cx="2076963" cy="22428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E523E-6791-46A8-B16F-C547D1E99F9B}">
      <dsp:nvSpPr>
        <dsp:cNvPr id="0" name=""/>
        <dsp:cNvSpPr/>
      </dsp:nvSpPr>
      <dsp:spPr>
        <a:xfrm>
          <a:off x="2311901" y="219823"/>
          <a:ext cx="5453525" cy="17042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5433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2"/>
              </a:solidFill>
            </a:rPr>
            <a:t>Видеозаписите</a:t>
          </a:r>
          <a:r>
            <a:rPr lang="ru-RU" sz="2000" kern="1200" dirty="0" smtClean="0">
              <a:solidFill>
                <a:schemeClr val="tx2"/>
              </a:solidFill>
            </a:rPr>
            <a:t> от  </a:t>
          </a:r>
          <a:r>
            <a:rPr lang="ru-RU" sz="2000" kern="1200" dirty="0" err="1" smtClean="0">
              <a:solidFill>
                <a:schemeClr val="tx2"/>
              </a:solidFill>
            </a:rPr>
            <a:t>наблюдението</a:t>
          </a:r>
          <a:r>
            <a:rPr lang="ru-RU" sz="2000" kern="1200" dirty="0" smtClean="0">
              <a:solidFill>
                <a:schemeClr val="tx2"/>
              </a:solidFill>
            </a:rPr>
            <a:t> </a:t>
          </a:r>
          <a:r>
            <a:rPr lang="ru-RU" sz="2000" kern="1200" dirty="0" err="1" smtClean="0">
              <a:solidFill>
                <a:schemeClr val="tx2"/>
              </a:solidFill>
            </a:rPr>
            <a:t>съдържат</a:t>
          </a:r>
          <a:r>
            <a:rPr lang="ru-RU" sz="2000" kern="1200" dirty="0" smtClean="0">
              <a:solidFill>
                <a:schemeClr val="tx2"/>
              </a:solidFill>
            </a:rPr>
            <a:t> "</a:t>
          </a:r>
          <a:r>
            <a:rPr lang="ru-RU" sz="2000" kern="1200" dirty="0" err="1" smtClean="0">
              <a:solidFill>
                <a:schemeClr val="tx2"/>
              </a:solidFill>
            </a:rPr>
            <a:t>лични</a:t>
          </a:r>
          <a:r>
            <a:rPr lang="ru-RU" sz="2000" kern="1200" dirty="0" smtClean="0">
              <a:solidFill>
                <a:schemeClr val="tx2"/>
              </a:solidFill>
            </a:rPr>
            <a:t> </a:t>
          </a:r>
          <a:r>
            <a:rPr lang="ru-RU" sz="2000" kern="1200" dirty="0" err="1" smtClean="0">
              <a:solidFill>
                <a:schemeClr val="tx2"/>
              </a:solidFill>
            </a:rPr>
            <a:t>данни</a:t>
          </a:r>
          <a:r>
            <a:rPr lang="ru-RU" sz="2000" kern="1200" dirty="0" smtClean="0">
              <a:solidFill>
                <a:schemeClr val="tx2"/>
              </a:solidFill>
            </a:rPr>
            <a:t>", </a:t>
          </a:r>
          <a:r>
            <a:rPr lang="ru-RU" sz="2000" kern="1200" dirty="0" err="1" smtClean="0">
              <a:solidFill>
                <a:schemeClr val="tx2"/>
              </a:solidFill>
            </a:rPr>
            <a:t>защото</a:t>
          </a:r>
          <a:r>
            <a:rPr lang="ru-RU" sz="2000" kern="1200" dirty="0" smtClean="0">
              <a:solidFill>
                <a:schemeClr val="tx2"/>
              </a:solidFill>
            </a:rPr>
            <a:t> чрез </a:t>
          </a:r>
          <a:r>
            <a:rPr lang="ru-RU" sz="2000" kern="1200" dirty="0" err="1" smtClean="0">
              <a:solidFill>
                <a:schemeClr val="tx2"/>
              </a:solidFill>
            </a:rPr>
            <a:t>тях</a:t>
          </a:r>
          <a:r>
            <a:rPr lang="ru-RU" sz="2000" kern="1200" dirty="0" smtClean="0">
              <a:solidFill>
                <a:schemeClr val="tx2"/>
              </a:solidFill>
            </a:rPr>
            <a:t> </a:t>
          </a:r>
          <a:r>
            <a:rPr lang="ru-RU" sz="2000" kern="1200" dirty="0" err="1" smtClean="0">
              <a:solidFill>
                <a:schemeClr val="tx2"/>
              </a:solidFill>
            </a:rPr>
            <a:t>може</a:t>
          </a:r>
          <a:r>
            <a:rPr lang="ru-RU" sz="2000" kern="1200" dirty="0" smtClean="0">
              <a:solidFill>
                <a:schemeClr val="tx2"/>
              </a:solidFill>
            </a:rPr>
            <a:t> да </a:t>
          </a:r>
          <a:r>
            <a:rPr lang="ru-RU" sz="2000" kern="1200" dirty="0" err="1" smtClean="0">
              <a:solidFill>
                <a:schemeClr val="tx2"/>
              </a:solidFill>
            </a:rPr>
            <a:t>бъде</a:t>
          </a:r>
          <a:r>
            <a:rPr lang="ru-RU" sz="2000" kern="1200" dirty="0" smtClean="0">
              <a:solidFill>
                <a:schemeClr val="tx2"/>
              </a:solidFill>
            </a:rPr>
            <a:t> физически </a:t>
          </a:r>
          <a:r>
            <a:rPr lang="ru-RU" sz="2000" kern="1200" dirty="0" err="1" smtClean="0">
              <a:solidFill>
                <a:schemeClr val="tx2"/>
              </a:solidFill>
            </a:rPr>
            <a:t>идентифицирано</a:t>
          </a:r>
          <a:r>
            <a:rPr lang="ru-RU" sz="2000" kern="1200" dirty="0" smtClean="0">
              <a:solidFill>
                <a:schemeClr val="tx2"/>
              </a:solidFill>
            </a:rPr>
            <a:t> всяко </a:t>
          </a:r>
          <a:r>
            <a:rPr lang="ru-RU" sz="2000" kern="1200" dirty="0" err="1" smtClean="0">
              <a:solidFill>
                <a:schemeClr val="tx2"/>
              </a:solidFill>
            </a:rPr>
            <a:t>заснето</a:t>
          </a:r>
          <a:r>
            <a:rPr lang="ru-RU" sz="2000" kern="1200" dirty="0" smtClean="0">
              <a:solidFill>
                <a:schemeClr val="tx2"/>
              </a:solidFill>
            </a:rPr>
            <a:t> лице.</a:t>
          </a:r>
          <a:endParaRPr lang="bg-BG" sz="2000" kern="1200" dirty="0">
            <a:solidFill>
              <a:schemeClr val="tx2"/>
            </a:solidFill>
          </a:endParaRPr>
        </a:p>
      </dsp:txBody>
      <dsp:txXfrm>
        <a:off x="2311901" y="219823"/>
        <a:ext cx="5453525" cy="1704226"/>
      </dsp:txXfrm>
    </dsp:sp>
    <dsp:sp modelId="{5FFBC84F-5E03-4F13-A701-BFD59F26A12D}">
      <dsp:nvSpPr>
        <dsp:cNvPr id="0" name=""/>
        <dsp:cNvSpPr/>
      </dsp:nvSpPr>
      <dsp:spPr>
        <a:xfrm>
          <a:off x="2055474" y="20500"/>
          <a:ext cx="1195726" cy="15806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ACF96E-CA4F-4646-9272-012389D883EC}">
      <dsp:nvSpPr>
        <dsp:cNvPr id="0" name=""/>
        <dsp:cNvSpPr/>
      </dsp:nvSpPr>
      <dsp:spPr>
        <a:xfrm>
          <a:off x="2283396" y="2307720"/>
          <a:ext cx="5453525" cy="17042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5433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0" i="0" kern="1200" dirty="0" err="1" smtClean="0">
              <a:solidFill>
                <a:schemeClr val="tx2"/>
              </a:solidFill>
            </a:rPr>
            <a:t>Видеонаблюдението</a:t>
          </a:r>
          <a:r>
            <a:rPr lang="bg-BG" sz="2000" b="0" i="0" kern="1200" dirty="0" smtClean="0">
              <a:solidFill>
                <a:schemeClr val="tx2"/>
              </a:solidFill>
            </a:rPr>
            <a:t> е действие по обработване на лични данни, тъй като се извършва запис чрез технически средства на лични данни. </a:t>
          </a:r>
          <a:endParaRPr lang="bg-BG" sz="2000" b="0" i="0" kern="1200" dirty="0">
            <a:solidFill>
              <a:schemeClr val="tx2"/>
            </a:solidFill>
          </a:endParaRPr>
        </a:p>
      </dsp:txBody>
      <dsp:txXfrm>
        <a:off x="2283396" y="2307720"/>
        <a:ext cx="5453525" cy="1704226"/>
      </dsp:txXfrm>
    </dsp:sp>
    <dsp:sp modelId="{B5C5ABFF-0836-40FE-8B50-C29276B5D010}">
      <dsp:nvSpPr>
        <dsp:cNvPr id="0" name=""/>
        <dsp:cNvSpPr/>
      </dsp:nvSpPr>
      <dsp:spPr>
        <a:xfrm>
          <a:off x="2056165" y="2061554"/>
          <a:ext cx="1192958" cy="178943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DD0F8-74C4-4DC0-9641-BF09B5B73093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1EEA8-EFCA-44DA-804B-26D23692883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184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2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0173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752F8D53-2851-43FB-98E4-57B2AD6CEF3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11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2180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752F8D53-2851-43FB-98E4-57B2AD6CEF3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12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2829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13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6358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14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326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752F8D53-2851-43FB-98E4-57B2AD6CEF3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15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5774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752F8D53-2851-43FB-98E4-57B2AD6CEF3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16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6455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752F8D53-2851-43FB-98E4-57B2AD6CEF3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17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4307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5C25F27D-3BCD-4BA4-AAD3-AC9EF3074C45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18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662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19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1351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20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5982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3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4404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603D8106-2D98-444A-BC31-5D39FA46601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21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1615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752F8D53-2851-43FB-98E4-57B2AD6CEF3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22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9210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752F8D53-2851-43FB-98E4-57B2AD6CEF3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23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314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752F8D53-2851-43FB-98E4-57B2AD6CEF3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24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4547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25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718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521362A-9B59-42DD-8CE8-D22646BF59AD}" type="slidenum">
              <a:rPr lang="bg-BG" altLang="bg-BG">
                <a:solidFill>
                  <a:srgbClr val="000000"/>
                </a:solidFill>
                <a:cs typeface="Arial" charset="0"/>
              </a:rPr>
              <a: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bg-BG" altLang="bg-BG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1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4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193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5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616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752F8D53-2851-43FB-98E4-57B2AD6CEF3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6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42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752F8D53-2851-43FB-98E4-57B2AD6CEF3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7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6719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8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1248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9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9446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10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250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705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471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136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05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576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666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081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413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453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531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463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eufunds.b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.emf"/><Relationship Id="rId12" Type="http://schemas.microsoft.com/office/2007/relationships/diagramDrawing" Target="../diagrams/drawing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10.wmf"/><Relationship Id="rId10" Type="http://schemas.openxmlformats.org/officeDocument/2006/relationships/diagramQuickStyle" Target="../diagrams/quickStyle7.xml"/><Relationship Id="rId4" Type="http://schemas.openxmlformats.org/officeDocument/2006/relationships/oleObject" Target="../embeddings/oleObject2.bin"/><Relationship Id="rId9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42257" y="131610"/>
            <a:ext cx="10908969" cy="55930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dirty="0"/>
          </a:p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БУЧИТЕЛЕН МОДУЛ</a:t>
            </a:r>
            <a:r>
              <a:rPr lang="bg-BG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bg-BG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„ОБЩЕСТВЕН РЕД И СИГУРНОСТ” </a:t>
            </a: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89" y="904789"/>
            <a:ext cx="2074486" cy="828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22" y="927775"/>
            <a:ext cx="1705303" cy="82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257" y="5638800"/>
            <a:ext cx="10611543" cy="125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200" i="1" dirty="0">
                <a:solidFill>
                  <a:srgbClr val="549E39"/>
                </a:solidFill>
              </a:rPr>
              <a:t>Този документ е създаден съгласно Административен договор № </a:t>
            </a:r>
            <a:r>
              <a:rPr lang="ru-RU" sz="1200" i="1" dirty="0" smtClean="0">
                <a:solidFill>
                  <a:srgbClr val="549E39"/>
                </a:solidFill>
              </a:rPr>
              <a:t> BG05SFOP001-2.015-0001-C01</a:t>
            </a:r>
            <a:r>
              <a:rPr lang="en-US" sz="1200" i="1" dirty="0" smtClean="0">
                <a:solidFill>
                  <a:srgbClr val="549E39"/>
                </a:solidFill>
              </a:rPr>
              <a:t>, </a:t>
            </a:r>
            <a:r>
              <a:rPr lang="en-US" sz="1200" i="1" dirty="0">
                <a:solidFill>
                  <a:srgbClr val="549E39"/>
                </a:solidFill>
              </a:rPr>
              <a:t>п</a:t>
            </a:r>
            <a:r>
              <a:rPr lang="ru-RU" sz="1200" i="1" dirty="0">
                <a:solidFill>
                  <a:srgbClr val="549E39"/>
                </a:solidFill>
              </a:rPr>
              <a:t>роект „Повишаване на знанията, уменията и квалификацията на общинските служители</a:t>
            </a:r>
            <a:r>
              <a:rPr lang="ru-RU" sz="1200" i="1" dirty="0" smtClean="0">
                <a:solidFill>
                  <a:srgbClr val="549E39"/>
                </a:solidFill>
              </a:rPr>
              <a:t>“ </a:t>
            </a:r>
            <a:r>
              <a:rPr lang="en-US" sz="1200" i="1" dirty="0" err="1" smtClean="0">
                <a:solidFill>
                  <a:srgbClr val="549E39"/>
                </a:solidFill>
              </a:rPr>
              <a:t>за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предоставяне</a:t>
            </a:r>
            <a:r>
              <a:rPr lang="en-US" sz="1200" i="1" dirty="0" smtClean="0">
                <a:solidFill>
                  <a:srgbClr val="549E39"/>
                </a:solidFill>
              </a:rPr>
              <a:t> на </a:t>
            </a:r>
            <a:r>
              <a:rPr lang="en-US" sz="1200" i="1" dirty="0" err="1" smtClean="0">
                <a:solidFill>
                  <a:srgbClr val="549E39"/>
                </a:solidFill>
              </a:rPr>
              <a:t>безвъзмездна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финансова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помощ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по</a:t>
            </a:r>
            <a:r>
              <a:rPr lang="ru-RU" sz="1200" i="1" dirty="0" smtClean="0">
                <a:solidFill>
                  <a:srgbClr val="549E39"/>
                </a:solidFill>
              </a:rPr>
              <a:t> </a:t>
            </a:r>
            <a:r>
              <a:rPr lang="ru-RU" sz="1200" i="1" dirty="0">
                <a:solidFill>
                  <a:srgbClr val="549E39"/>
                </a:solidFill>
              </a:rPr>
              <a:t>Оперативна програма „Добро управление“, съфинансирана от Европейския съюз чрез Европейския социален фонд. </a:t>
            </a:r>
            <a:endParaRPr lang="en-US" sz="12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100" i="1" dirty="0" smtClean="0">
                <a:solidFill>
                  <a:srgbClr val="549E39"/>
                </a:solidFill>
                <a:hlinkClick r:id="rId4"/>
              </a:rPr>
              <a:t>www.eufunds.bg</a:t>
            </a:r>
            <a:r>
              <a:rPr lang="en-US" sz="1100" i="1" dirty="0" smtClean="0">
                <a:solidFill>
                  <a:srgbClr val="549E39"/>
                </a:solidFill>
              </a:rPr>
              <a:t> </a:t>
            </a:r>
            <a:endParaRPr lang="ru-RU" sz="11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endParaRPr lang="ru-RU" sz="1100" i="1" dirty="0">
              <a:solidFill>
                <a:srgbClr val="549E3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470" y="903594"/>
            <a:ext cx="1323114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1988840"/>
            <a:ext cx="765961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189213" y="1268414"/>
            <a:ext cx="230495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bg-BG" altLang="bg-BG" sz="2400" b="1" dirty="0">
                <a:solidFill>
                  <a:srgbClr val="C00000"/>
                </a:solidFill>
              </a:rPr>
              <a:t>Краен резултат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Content Placeholder 2"/>
          <p:cNvSpPr txBox="1">
            <a:spLocks/>
          </p:cNvSpPr>
          <p:nvPr/>
        </p:nvSpPr>
        <p:spPr bwMode="auto">
          <a:xfrm>
            <a:off x="1994888" y="618024"/>
            <a:ext cx="8642350" cy="9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400" b="1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bg-BG" sz="2400" b="1" dirty="0">
                <a:solidFill>
                  <a:srgbClr val="C00000"/>
                </a:solidFill>
              </a:rPr>
              <a:t>Система за ранно предупреждение</a:t>
            </a: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graphicFrame>
        <p:nvGraphicFramePr>
          <p:cNvPr id="2" name="Диаграма 1"/>
          <p:cNvGraphicFramePr/>
          <p:nvPr>
            <p:extLst/>
          </p:nvPr>
        </p:nvGraphicFramePr>
        <p:xfrm>
          <a:off x="1992314" y="2420888"/>
          <a:ext cx="8421687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87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Content Placeholder 2"/>
          <p:cNvSpPr txBox="1">
            <a:spLocks/>
          </p:cNvSpPr>
          <p:nvPr/>
        </p:nvSpPr>
        <p:spPr bwMode="auto">
          <a:xfrm>
            <a:off x="1994888" y="618024"/>
            <a:ext cx="8642350" cy="9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400" b="1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bg-BG" sz="2400" b="1" dirty="0" smtClean="0">
                <a:solidFill>
                  <a:srgbClr val="C00000"/>
                </a:solidFill>
              </a:rPr>
              <a:t>Развитие на законодателството</a:t>
            </a:r>
            <a:endParaRPr lang="bg-BG" sz="2400" b="1" dirty="0">
              <a:solidFill>
                <a:srgbClr val="C00000"/>
              </a:solidFill>
            </a:endParaRP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3330875862"/>
              </p:ext>
            </p:extLst>
          </p:nvPr>
        </p:nvGraphicFramePr>
        <p:xfrm>
          <a:off x="1992314" y="2420888"/>
          <a:ext cx="8421687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47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5664200" y="404814"/>
          <a:ext cx="1296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r:id="rId4" imgW="1600200" imgH="667512" progId="">
                  <p:embed/>
                </p:oleObj>
              </mc:Choice>
              <mc:Fallback>
                <p:oleObj r:id="rId4" imgW="1600200" imgH="667512" progId="">
                  <p:embed/>
                  <p:pic>
                    <p:nvPicPr>
                      <p:cNvPr id="798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04814"/>
                        <a:ext cx="129698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87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2850" y="333375"/>
            <a:ext cx="15811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63750" y="476250"/>
            <a:ext cx="12779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771650" y="2242623"/>
            <a:ext cx="864235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</a:rPr>
              <a:t>Въпрос</a:t>
            </a:r>
            <a:r>
              <a:rPr lang="ru-RU" sz="2400" b="1" dirty="0">
                <a:solidFill>
                  <a:srgbClr val="C00000"/>
                </a:solidFill>
              </a:rPr>
              <a:t> № 2</a:t>
            </a:r>
          </a:p>
          <a:p>
            <a:pPr algn="ctr"/>
            <a:endParaRPr lang="ru-RU" sz="2400" b="1" dirty="0">
              <a:solidFill>
                <a:schemeClr val="tx2"/>
              </a:solidFill>
            </a:endParaRPr>
          </a:p>
          <a:p>
            <a:pPr algn="ctr"/>
            <a:r>
              <a:rPr lang="ru-RU" sz="2400" b="1" dirty="0" err="1">
                <a:solidFill>
                  <a:schemeClr val="tx2"/>
                </a:solidFill>
              </a:rPr>
              <a:t>Осигуряване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правата</a:t>
            </a:r>
            <a:r>
              <a:rPr lang="ru-RU" sz="2400" b="1" dirty="0">
                <a:solidFill>
                  <a:schemeClr val="tx2"/>
                </a:solidFill>
              </a:rPr>
              <a:t> на </a:t>
            </a:r>
            <a:r>
              <a:rPr lang="ru-RU" sz="2400" b="1" dirty="0" err="1">
                <a:solidFill>
                  <a:schemeClr val="tx2"/>
                </a:solidFill>
              </a:rPr>
              <a:t>човека</a:t>
            </a:r>
            <a:r>
              <a:rPr lang="ru-RU" sz="2400" b="1" dirty="0">
                <a:solidFill>
                  <a:schemeClr val="tx2"/>
                </a:solidFill>
              </a:rPr>
              <a:t> при </a:t>
            </a:r>
            <a:r>
              <a:rPr lang="ru-RU" sz="2400" b="1" dirty="0" err="1">
                <a:solidFill>
                  <a:schemeClr val="tx2"/>
                </a:solidFill>
              </a:rPr>
              <a:t>експлоатация</a:t>
            </a:r>
            <a:r>
              <a:rPr lang="ru-RU" sz="2400" b="1" dirty="0">
                <a:solidFill>
                  <a:schemeClr val="tx2"/>
                </a:solidFill>
              </a:rPr>
              <a:t> на </a:t>
            </a:r>
            <a:r>
              <a:rPr lang="ru-RU" sz="2400" b="1" dirty="0" err="1">
                <a:solidFill>
                  <a:schemeClr val="tx2"/>
                </a:solidFill>
              </a:rPr>
              <a:t>системи</a:t>
            </a:r>
            <a:r>
              <a:rPr lang="ru-RU" sz="2400" b="1" dirty="0">
                <a:solidFill>
                  <a:schemeClr val="tx2"/>
                </a:solidFill>
              </a:rPr>
              <a:t> за видеонаблюдение</a:t>
            </a:r>
          </a:p>
        </p:txBody>
      </p:sp>
    </p:spTree>
    <p:extLst>
      <p:ext uri="{BB962C8B-B14F-4D97-AF65-F5344CB8AC3E}">
        <p14:creationId xmlns:p14="http://schemas.microsoft.com/office/powerpoint/2010/main" val="27991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0870" y="1412776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5664200" y="404814"/>
          <a:ext cx="1296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r:id="rId4" imgW="1600200" imgH="667512" progId="">
                  <p:embed/>
                </p:oleObj>
              </mc:Choice>
              <mc:Fallback>
                <p:oleObj r:id="rId4" imgW="1600200" imgH="667512" progId="">
                  <p:embed/>
                  <p:pic>
                    <p:nvPicPr>
                      <p:cNvPr id="798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04814"/>
                        <a:ext cx="129698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87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2850" y="333375"/>
            <a:ext cx="15811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63750" y="476250"/>
            <a:ext cx="12779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а 1"/>
          <p:cNvGraphicFramePr/>
          <p:nvPr>
            <p:extLst/>
          </p:nvPr>
        </p:nvGraphicFramePr>
        <p:xfrm>
          <a:off x="1879577" y="1988841"/>
          <a:ext cx="8424936" cy="283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582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Content Placeholder 2"/>
          <p:cNvSpPr txBox="1">
            <a:spLocks/>
          </p:cNvSpPr>
          <p:nvPr/>
        </p:nvSpPr>
        <p:spPr bwMode="auto">
          <a:xfrm>
            <a:off x="1990849" y="619464"/>
            <a:ext cx="8642350" cy="9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400" b="1" dirty="0">
              <a:solidFill>
                <a:srgbClr val="C00000"/>
              </a:solidFill>
              <a:latin typeface="+mj-lt"/>
            </a:endParaRPr>
          </a:p>
          <a:p>
            <a:pPr algn="ctr" defTabSz="890588">
              <a:spcBef>
                <a:spcPts val="1025"/>
              </a:spcBef>
            </a:pPr>
            <a:r>
              <a:rPr lang="bg-BG" sz="2400" b="1" dirty="0">
                <a:solidFill>
                  <a:srgbClr val="C00000"/>
                </a:solidFill>
                <a:latin typeface="+mj-lt"/>
              </a:rPr>
              <a:t>Закон за защита на личните данни</a:t>
            </a: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415480" y="1988840"/>
          <a:ext cx="979308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94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Content Placeholder 2"/>
          <p:cNvSpPr txBox="1">
            <a:spLocks/>
          </p:cNvSpPr>
          <p:nvPr/>
        </p:nvSpPr>
        <p:spPr bwMode="auto">
          <a:xfrm>
            <a:off x="1992313" y="612487"/>
            <a:ext cx="8642350" cy="9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400" b="1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bg-BG" sz="2400" b="1" dirty="0">
                <a:solidFill>
                  <a:srgbClr val="C00000"/>
                </a:solidFill>
              </a:rPr>
              <a:t>Закон за защита на личните данни</a:t>
            </a: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 dirty="0"/>
          </a:p>
        </p:txBody>
      </p:sp>
      <p:graphicFrame>
        <p:nvGraphicFramePr>
          <p:cNvPr id="3" name="Диаграма 2"/>
          <p:cNvGraphicFramePr/>
          <p:nvPr>
            <p:extLst/>
          </p:nvPr>
        </p:nvGraphicFramePr>
        <p:xfrm>
          <a:off x="1775520" y="2564904"/>
          <a:ext cx="863848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3835971371"/>
              </p:ext>
            </p:extLst>
          </p:nvPr>
        </p:nvGraphicFramePr>
        <p:xfrm>
          <a:off x="2063750" y="1606398"/>
          <a:ext cx="8208714" cy="414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324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Content Placeholder 2"/>
          <p:cNvSpPr txBox="1">
            <a:spLocks/>
          </p:cNvSpPr>
          <p:nvPr/>
        </p:nvSpPr>
        <p:spPr bwMode="auto">
          <a:xfrm>
            <a:off x="1992313" y="612487"/>
            <a:ext cx="8642350" cy="9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400" b="1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bg-BG" sz="2400" b="1" dirty="0">
                <a:solidFill>
                  <a:srgbClr val="C00000"/>
                </a:solidFill>
              </a:rPr>
              <a:t>Закон за защита на личните данни</a:t>
            </a: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 dirty="0"/>
          </a:p>
        </p:txBody>
      </p:sp>
      <p:graphicFrame>
        <p:nvGraphicFramePr>
          <p:cNvPr id="3" name="Диаграма 2"/>
          <p:cNvGraphicFramePr/>
          <p:nvPr>
            <p:extLst/>
          </p:nvPr>
        </p:nvGraphicFramePr>
        <p:xfrm>
          <a:off x="1775520" y="2564904"/>
          <a:ext cx="863848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1304365932"/>
              </p:ext>
            </p:extLst>
          </p:nvPr>
        </p:nvGraphicFramePr>
        <p:xfrm>
          <a:off x="2063750" y="1448612"/>
          <a:ext cx="8208714" cy="414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858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graphicFrame>
        <p:nvGraphicFramePr>
          <p:cNvPr id="8" name="Диаграма 7"/>
          <p:cNvGraphicFramePr/>
          <p:nvPr>
            <p:extLst/>
          </p:nvPr>
        </p:nvGraphicFramePr>
        <p:xfrm>
          <a:off x="1955925" y="2031517"/>
          <a:ext cx="8280151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78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803698" y="2326814"/>
            <a:ext cx="8642350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</a:rPr>
              <a:t>Въпрос</a:t>
            </a:r>
            <a:r>
              <a:rPr lang="ru-RU" sz="2400" b="1" dirty="0">
                <a:solidFill>
                  <a:srgbClr val="C00000"/>
                </a:solidFill>
              </a:rPr>
              <a:t> № 3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 err="1">
                <a:solidFill>
                  <a:schemeClr val="tx2"/>
                </a:solidFill>
              </a:rPr>
              <a:t>Възможности</a:t>
            </a:r>
            <a:r>
              <a:rPr lang="ru-RU" sz="2400" b="1" dirty="0">
                <a:solidFill>
                  <a:schemeClr val="tx2"/>
                </a:solidFill>
              </a:rPr>
              <a:t> за </a:t>
            </a:r>
            <a:r>
              <a:rPr lang="ru-RU" sz="2400" b="1" dirty="0" err="1">
                <a:solidFill>
                  <a:schemeClr val="tx2"/>
                </a:solidFill>
              </a:rPr>
              <a:t>изграждане</a:t>
            </a:r>
            <a:r>
              <a:rPr lang="ru-RU" sz="2400" b="1" dirty="0">
                <a:solidFill>
                  <a:schemeClr val="tx2"/>
                </a:solidFill>
              </a:rPr>
              <a:t> на </a:t>
            </a:r>
            <a:r>
              <a:rPr lang="ru-RU" sz="2400" b="1" dirty="0" err="1">
                <a:solidFill>
                  <a:schemeClr val="tx2"/>
                </a:solidFill>
              </a:rPr>
              <a:t>системи</a:t>
            </a:r>
            <a:r>
              <a:rPr lang="ru-RU" sz="2400" b="1" dirty="0">
                <a:solidFill>
                  <a:schemeClr val="tx2"/>
                </a:solidFill>
              </a:rPr>
              <a:t> за видеонаблюдение</a:t>
            </a:r>
          </a:p>
        </p:txBody>
      </p:sp>
    </p:spTree>
    <p:extLst>
      <p:ext uri="{BB962C8B-B14F-4D97-AF65-F5344CB8AC3E}">
        <p14:creationId xmlns:p14="http://schemas.microsoft.com/office/powerpoint/2010/main" val="37516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803698" y="2142148"/>
            <a:ext cx="864235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</a:rPr>
              <a:t>Въпрос</a:t>
            </a:r>
            <a:r>
              <a:rPr lang="ru-RU" sz="2400" b="1" dirty="0">
                <a:solidFill>
                  <a:srgbClr val="C00000"/>
                </a:solidFill>
              </a:rPr>
              <a:t> № 1</a:t>
            </a:r>
          </a:p>
          <a:p>
            <a:pPr algn="ctr"/>
            <a:endParaRPr lang="ru-RU" sz="2400" b="1" dirty="0">
              <a:solidFill>
                <a:schemeClr val="tx2"/>
              </a:solidFill>
            </a:endParaRP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Нормативна </a:t>
            </a:r>
            <a:r>
              <a:rPr lang="ru-RU" sz="2400" b="1" dirty="0" err="1">
                <a:solidFill>
                  <a:schemeClr val="tx2"/>
                </a:solidFill>
              </a:rPr>
              <a:t>уредба</a:t>
            </a:r>
            <a:r>
              <a:rPr lang="ru-RU" sz="2400" b="1" dirty="0">
                <a:solidFill>
                  <a:schemeClr val="tx2"/>
                </a:solidFill>
              </a:rPr>
              <a:t> и </a:t>
            </a:r>
            <a:r>
              <a:rPr lang="ru-RU" sz="2400" b="1" dirty="0" err="1">
                <a:solidFill>
                  <a:schemeClr val="tx2"/>
                </a:solidFill>
              </a:rPr>
              <a:t>изисквания</a:t>
            </a:r>
            <a:r>
              <a:rPr lang="ru-RU" sz="2400" b="1" dirty="0">
                <a:solidFill>
                  <a:schemeClr val="tx2"/>
                </a:solidFill>
              </a:rPr>
              <a:t> за </a:t>
            </a:r>
            <a:r>
              <a:rPr lang="ru-RU" sz="2400" b="1" dirty="0" err="1">
                <a:solidFill>
                  <a:schemeClr val="tx2"/>
                </a:solidFill>
              </a:rPr>
              <a:t>изграждане</a:t>
            </a:r>
            <a:r>
              <a:rPr lang="ru-RU" sz="2400" b="1" dirty="0">
                <a:solidFill>
                  <a:schemeClr val="tx2"/>
                </a:solidFill>
              </a:rPr>
              <a:t> и </a:t>
            </a:r>
            <a:r>
              <a:rPr lang="ru-RU" sz="2400" b="1" dirty="0" err="1">
                <a:solidFill>
                  <a:schemeClr val="tx2"/>
                </a:solidFill>
              </a:rPr>
              <a:t>използване</a:t>
            </a:r>
            <a:r>
              <a:rPr lang="ru-RU" sz="2400" b="1" dirty="0">
                <a:solidFill>
                  <a:schemeClr val="tx2"/>
                </a:solidFill>
              </a:rPr>
              <a:t> на </a:t>
            </a:r>
            <a:r>
              <a:rPr lang="ru-RU" sz="2400" b="1" dirty="0" err="1">
                <a:solidFill>
                  <a:schemeClr val="tx2"/>
                </a:solidFill>
              </a:rPr>
              <a:t>системи</a:t>
            </a:r>
            <a:r>
              <a:rPr lang="ru-RU" sz="2400" b="1" dirty="0">
                <a:solidFill>
                  <a:schemeClr val="tx2"/>
                </a:solidFill>
              </a:rPr>
              <a:t> за видеонаблюдение</a:t>
            </a:r>
          </a:p>
        </p:txBody>
      </p:sp>
    </p:spTree>
    <p:extLst>
      <p:ext uri="{BB962C8B-B14F-4D97-AF65-F5344CB8AC3E}">
        <p14:creationId xmlns:p14="http://schemas.microsoft.com/office/powerpoint/2010/main" val="5114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0870" y="1412776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/>
          </p:nvPr>
        </p:nvGraphicFramePr>
        <p:xfrm>
          <a:off x="1879577" y="1988841"/>
          <a:ext cx="8424936" cy="283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503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0" y="635001"/>
            <a:ext cx="9144000" cy="132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400" b="1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bg-BG" sz="2400" b="1" dirty="0">
                <a:solidFill>
                  <a:srgbClr val="C00000"/>
                </a:solidFill>
              </a:rPr>
              <a:t>Възможности за финансиране изграждането на видеонаблюдение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820306" y="2776249"/>
          <a:ext cx="8424936" cy="2740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64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15680" y="1125538"/>
            <a:ext cx="655272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bg-BG" sz="2000" dirty="0">
                <a:solidFill>
                  <a:srgbClr val="C00000"/>
                </a:solidFill>
                <a:latin typeface="+mn-lt"/>
              </a:rPr>
              <a:t>Оперативна </a:t>
            </a:r>
            <a:r>
              <a:rPr lang="ru-RU" altLang="bg-BG" sz="2000" dirty="0" err="1">
                <a:solidFill>
                  <a:srgbClr val="C00000"/>
                </a:solidFill>
                <a:latin typeface="+mn-lt"/>
              </a:rPr>
              <a:t>програма</a:t>
            </a:r>
            <a:r>
              <a:rPr lang="ru-RU" altLang="bg-BG" sz="2000" dirty="0">
                <a:solidFill>
                  <a:srgbClr val="C00000"/>
                </a:solidFill>
                <a:latin typeface="+mn-lt"/>
              </a:rPr>
              <a:t> “</a:t>
            </a:r>
            <a:r>
              <a:rPr lang="ru-RU" altLang="bg-BG" sz="2000" dirty="0" err="1">
                <a:solidFill>
                  <a:srgbClr val="C00000"/>
                </a:solidFill>
                <a:latin typeface="+mn-lt"/>
              </a:rPr>
              <a:t>Региони</a:t>
            </a:r>
            <a:r>
              <a:rPr lang="ru-RU" altLang="bg-BG" sz="2000" dirty="0">
                <a:solidFill>
                  <a:srgbClr val="C00000"/>
                </a:solidFill>
                <a:latin typeface="+mn-lt"/>
              </a:rPr>
              <a:t> в </a:t>
            </a:r>
            <a:r>
              <a:rPr lang="ru-RU" altLang="bg-BG" sz="2000" dirty="0" err="1">
                <a:solidFill>
                  <a:srgbClr val="C00000"/>
                </a:solidFill>
                <a:latin typeface="+mn-lt"/>
              </a:rPr>
              <a:t>растеж</a:t>
            </a:r>
            <a:r>
              <a:rPr lang="ru-RU" altLang="bg-BG" sz="2000" dirty="0">
                <a:solidFill>
                  <a:srgbClr val="C00000"/>
                </a:solidFill>
                <a:latin typeface="+mn-lt"/>
              </a:rPr>
              <a:t>” 2014 - 2020</a:t>
            </a:r>
          </a:p>
          <a:p>
            <a:pPr algn="ctr" eaLnBrk="1" hangingPunct="1"/>
            <a:endParaRPr lang="bg-BG" altLang="bg-BG" sz="20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20727" y="1570475"/>
            <a:ext cx="796803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Приоритетната ос e насочена към 39 града, за осъществяване на мерки свързани с обновяване на градската среда и осъществяване на мерки за интегриран градски транспорт</a:t>
            </a:r>
          </a:p>
          <a:p>
            <a:pPr algn="just" eaLnBrk="1" hangingPunct="1">
              <a:buFontTx/>
              <a:buChar char="•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Изграждането на системи за видеонаблюдение на обществени места е включено в допустимите разходи и дейности по програмата</a:t>
            </a:r>
          </a:p>
          <a:p>
            <a:pPr algn="just" eaLnBrk="1" hangingPunct="1">
              <a:buFontTx/>
              <a:buChar char="•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МВР ще оказва съдействие и подкрепа в процеса на проектиране и изграждане на системите за видеонаблюдение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 искане на МВР, М-во на регионалното развитие е предоставило указание към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общините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преди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да бъдат одобрени дейностите за финансиране на системите за видеонаблюдение, изискванията към същите, да бъдат предварително съгласувани с регионалните структури на МВР, с оглед постигането на взаимодействие, координация и максимална ефективност при разходването на европейски и национални средства.</a:t>
            </a:r>
            <a:endParaRPr lang="ru-RU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15680" y="1125538"/>
            <a:ext cx="806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bg-BG" sz="2000" dirty="0">
                <a:solidFill>
                  <a:srgbClr val="C00000"/>
                </a:solidFill>
                <a:latin typeface="+mn-lt"/>
              </a:rPr>
              <a:t>Оперативна </a:t>
            </a:r>
            <a:r>
              <a:rPr lang="ru-RU" altLang="bg-BG" sz="2000" dirty="0" err="1">
                <a:solidFill>
                  <a:srgbClr val="C00000"/>
                </a:solidFill>
                <a:latin typeface="+mn-lt"/>
              </a:rPr>
              <a:t>програма</a:t>
            </a:r>
            <a:r>
              <a:rPr lang="ru-RU" altLang="bg-BG" sz="2000" dirty="0">
                <a:solidFill>
                  <a:srgbClr val="C00000"/>
                </a:solidFill>
                <a:latin typeface="+mn-lt"/>
              </a:rPr>
              <a:t> “</a:t>
            </a:r>
            <a:r>
              <a:rPr lang="bg-BG" altLang="bg-BG" sz="2000" dirty="0">
                <a:solidFill>
                  <a:srgbClr val="C00000"/>
                </a:solidFill>
                <a:latin typeface="+mn-lt"/>
              </a:rPr>
              <a:t>О</a:t>
            </a:r>
            <a:r>
              <a:rPr lang="ru-RU" altLang="bg-BG" sz="2000" dirty="0" err="1">
                <a:solidFill>
                  <a:srgbClr val="C00000"/>
                </a:solidFill>
                <a:latin typeface="+mn-lt"/>
              </a:rPr>
              <a:t>колна</a:t>
            </a:r>
            <a:r>
              <a:rPr lang="ru-RU" altLang="bg-BG" sz="2000" dirty="0">
                <a:solidFill>
                  <a:srgbClr val="C00000"/>
                </a:solidFill>
                <a:latin typeface="+mn-lt"/>
              </a:rPr>
              <a:t> среда” 2014-2020</a:t>
            </a:r>
            <a:endParaRPr lang="bg-BG" altLang="bg-BG" sz="2000" dirty="0">
              <a:solidFill>
                <a:srgbClr val="C00000"/>
              </a:solidFill>
              <a:latin typeface="+mn-lt"/>
            </a:endParaRPr>
          </a:p>
          <a:p>
            <a:pPr algn="ctr" eaLnBrk="1" hangingPunct="1"/>
            <a:endParaRPr lang="bg-BG" altLang="bg-BG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063750" y="2204864"/>
            <a:ext cx="83534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buFontTx/>
              <a:buChar char="•"/>
              <a:defRPr/>
            </a:pPr>
            <a:r>
              <a:rPr lang="bg-BG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cs typeface="Times New Roman" pitchFamily="18" charset="0"/>
              </a:rPr>
              <a:t>Приоритетната ос 4 :  Превенция и управление на риска от наводнения и свлачища</a:t>
            </a:r>
            <a:endParaRPr lang="en-US" dirty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buFontTx/>
              <a:buChar char="•"/>
              <a:defRPr/>
            </a:pPr>
            <a:endParaRPr lang="en-US" dirty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ru-RU" dirty="0">
                <a:solidFill>
                  <a:schemeClr val="tx2"/>
                </a:solidFill>
              </a:rPr>
              <a:t> Териториалният обхват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ru-RU" dirty="0">
                <a:solidFill>
                  <a:schemeClr val="tx2"/>
                </a:solidFill>
              </a:rPr>
              <a:t>територията на цялата страната</a:t>
            </a:r>
            <a:endParaRPr lang="en-US" dirty="0">
              <a:solidFill>
                <a:schemeClr val="tx2"/>
              </a:solidFill>
            </a:endParaRPr>
          </a:p>
          <a:p>
            <a:pPr algn="just" eaLnBrk="1" hangingPunct="1">
              <a:buFontTx/>
              <a:buChar char="•"/>
              <a:defRPr/>
            </a:pPr>
            <a:endParaRPr lang="en-US" dirty="0">
              <a:solidFill>
                <a:schemeClr val="tx2"/>
              </a:solidFill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ru-RU" dirty="0">
                <a:solidFill>
                  <a:schemeClr val="tx2"/>
                </a:solidFill>
              </a:rPr>
              <a:t> Финансиране: Приоритетна ос 4 ще се съфинансира от Кохезионния Фонд - 100%</a:t>
            </a:r>
          </a:p>
          <a:p>
            <a:pPr algn="just" eaLnBrk="1" hangingPunct="1">
              <a:buFontTx/>
              <a:buChar char="•"/>
              <a:defRPr/>
            </a:pPr>
            <a:endParaRPr lang="en-GB" dirty="0">
              <a:solidFill>
                <a:schemeClr val="tx2"/>
              </a:solidFill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bg-BG" dirty="0">
                <a:solidFill>
                  <a:schemeClr val="tx2"/>
                </a:solidFill>
              </a:rPr>
              <a:t>МВР – асоцииран партньор, подписване на споразумение</a:t>
            </a:r>
            <a:endParaRPr lang="ru-RU" dirty="0">
              <a:solidFill>
                <a:schemeClr val="tx2"/>
              </a:solidFill>
            </a:endParaRPr>
          </a:p>
          <a:p>
            <a:pPr algn="just" eaLnBrk="1" hangingPunct="1">
              <a:buFontTx/>
              <a:buChar char="•"/>
              <a:defRPr/>
            </a:pPr>
            <a:endParaRPr lang="ru-RU" dirty="0">
              <a:solidFill>
                <a:schemeClr val="tx2"/>
              </a:solidFill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Срок: Съгласно индикативната годишна работна програма за 2016 г. 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dirty="0">
                <a:solidFill>
                  <a:schemeClr val="tx2"/>
                </a:solidFill>
              </a:rPr>
              <a:t> дата на обявяване на процедурата по ос 4 е трето тримесечие на 2016 г., 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dirty="0">
                <a:solidFill>
                  <a:schemeClr val="tx2"/>
                </a:solidFill>
              </a:rPr>
              <a:t> краен срок – първо тримесечие на 2017 г.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791744" y="1270248"/>
            <a:ext cx="806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doni MT Black" pitchFamily="18" charset="0"/>
                <a:cs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C00000"/>
                </a:solidFill>
                <a:latin typeface="+mn-lt"/>
              </a:rPr>
              <a:t>Плана за </a:t>
            </a:r>
            <a:r>
              <a:rPr lang="ru-RU" dirty="0" err="1">
                <a:solidFill>
                  <a:srgbClr val="C00000"/>
                </a:solidFill>
                <a:latin typeface="+mn-lt"/>
              </a:rPr>
              <a:t>възстановяване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 и </a:t>
            </a:r>
            <a:r>
              <a:rPr lang="ru-RU" dirty="0" err="1">
                <a:solidFill>
                  <a:srgbClr val="C00000"/>
                </a:solidFill>
                <a:latin typeface="+mn-lt"/>
              </a:rPr>
              <a:t>устойчивост</a:t>
            </a:r>
            <a:endParaRPr lang="bg-BG" altLang="bg-B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063750" y="2204864"/>
            <a:ext cx="83534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bg-BG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1.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Предвидени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3 млрд.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лв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 за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повишаване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на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енергийната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ефективност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включващи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изграждането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на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модерни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системи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за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улично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осветление. </a:t>
            </a:r>
          </a:p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2. При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подмяната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на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уличното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осветление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ще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може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да се включат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също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видеонаблюдение,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системи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за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повишаване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на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сигурността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в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населените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места. </a:t>
            </a:r>
          </a:p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3.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Предвижда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се да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бъде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разработена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методология и критерии за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разпределение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на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средствата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и за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приоритизиране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на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публичните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и на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жилищните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сгради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Критериите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ще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бъдат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определени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съвместно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с НСОРБ и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заинтересованите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ведомства.</a:t>
            </a:r>
            <a:endParaRPr lang="en-GB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18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/>
          </p:nvPr>
        </p:nvGraphicFramePr>
        <p:xfrm>
          <a:off x="1778001" y="2060849"/>
          <a:ext cx="86360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3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2665414" y="1154114"/>
            <a:ext cx="6986587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defTabSz="891859">
              <a:defRPr/>
            </a:pPr>
            <a:r>
              <a:rPr lang="bg-BG" altLang="bg-BG" sz="1796" dirty="0">
                <a:solidFill>
                  <a:prstClr val="black">
                    <a:lumMod val="65000"/>
                    <a:lumOff val="35000"/>
                  </a:prstClr>
                </a:solidFill>
                <a:latin typeface="Helen Bg Light" panose="02000003080000020004" pitchFamily="50" charset="-52"/>
              </a:rPr>
              <a:t> </a:t>
            </a:r>
          </a:p>
        </p:txBody>
      </p:sp>
      <p:sp>
        <p:nvSpPr>
          <p:cNvPr id="57355" name="TextBox 2"/>
          <p:cNvSpPr txBox="1">
            <a:spLocks noChangeArrowheads="1"/>
          </p:cNvSpPr>
          <p:nvPr/>
        </p:nvSpPr>
        <p:spPr bwMode="auto">
          <a:xfrm>
            <a:off x="2567608" y="1717675"/>
            <a:ext cx="7345362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dirty="0">
              <a:solidFill>
                <a:schemeClr val="tx2"/>
              </a:solidFill>
              <a:latin typeface="Helen Bg Light"/>
            </a:endParaRPr>
          </a:p>
          <a:p>
            <a:pPr marL="292100" indent="-292100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dirty="0">
              <a:solidFill>
                <a:schemeClr val="tx2"/>
              </a:solidFill>
              <a:latin typeface="Helen Bg Light"/>
            </a:endParaRPr>
          </a:p>
          <a:p>
            <a:pPr marL="292100" indent="-292100" algn="just" defTabSz="890588">
              <a:buFont typeface="Wingdings" pitchFamily="2" charset="2"/>
              <a:buChar char="ü"/>
            </a:pPr>
            <a:endParaRPr lang="bg-BG" dirty="0">
              <a:solidFill>
                <a:schemeClr val="tx2"/>
              </a:solidFill>
              <a:latin typeface="Helen Bg Light"/>
            </a:endParaRPr>
          </a:p>
          <a:p>
            <a:pPr marL="292100" indent="-292100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dirty="0">
              <a:solidFill>
                <a:schemeClr val="tx2"/>
              </a:solidFill>
              <a:latin typeface="Helen Bg Light"/>
            </a:endParaRPr>
          </a:p>
          <a:p>
            <a:pPr marL="292100" indent="-292100" algn="ctr" defTabSz="890588">
              <a:spcBef>
                <a:spcPts val="1025"/>
              </a:spcBef>
            </a:pPr>
            <a:r>
              <a:rPr lang="bg-BG" sz="4000" b="1" dirty="0">
                <a:solidFill>
                  <a:schemeClr val="tx2"/>
                </a:solidFill>
                <a:latin typeface="+mj-lt"/>
              </a:rPr>
              <a:t>БЛАГОДАРЯ ЗА ВНИМАНИЕТО!</a:t>
            </a:r>
          </a:p>
        </p:txBody>
      </p:sp>
      <p:sp>
        <p:nvSpPr>
          <p:cNvPr id="9" name="Round Same Side Corner Rectangle 8"/>
          <p:cNvSpPr/>
          <p:nvPr/>
        </p:nvSpPr>
        <p:spPr>
          <a:xfrm rot="10800000">
            <a:off x="2270125" y="1588"/>
            <a:ext cx="5613400" cy="2076450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/>
          </a:p>
        </p:txBody>
      </p:sp>
      <p:sp>
        <p:nvSpPr>
          <p:cNvPr id="10" name="Round Same Side Corner Rectangle 9"/>
          <p:cNvSpPr/>
          <p:nvPr/>
        </p:nvSpPr>
        <p:spPr>
          <a:xfrm>
            <a:off x="2381250" y="6518276"/>
            <a:ext cx="5607050" cy="339725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859">
              <a:defRPr/>
            </a:pPr>
            <a:endParaRPr lang="bg-BG" sz="1796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0870" y="1412776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/>
          </p:nvPr>
        </p:nvGraphicFramePr>
        <p:xfrm>
          <a:off x="1879577" y="1988841"/>
          <a:ext cx="8424936" cy="283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54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774826" y="1960604"/>
            <a:ext cx="8671223" cy="29854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Значение на </a:t>
            </a:r>
            <a:r>
              <a:rPr lang="bg-BG" sz="2400" b="1" dirty="0">
                <a:solidFill>
                  <a:srgbClr val="C00000"/>
                </a:solidFill>
              </a:rPr>
              <a:t>системите</a:t>
            </a:r>
            <a:r>
              <a:rPr lang="ru-RU" sz="2400" b="1" dirty="0">
                <a:solidFill>
                  <a:srgbClr val="C00000"/>
                </a:solidFill>
              </a:rPr>
              <a:t> за видеонаблюдение</a:t>
            </a:r>
          </a:p>
          <a:p>
            <a:pPr algn="ctr"/>
            <a:endParaRPr lang="ru-RU" sz="2400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bg-BG" sz="2000" b="1" dirty="0">
                <a:solidFill>
                  <a:schemeClr val="tx2"/>
                </a:solidFill>
              </a:rPr>
              <a:t>Опазване на обществения ред и превенция на престъпността</a:t>
            </a:r>
            <a:endParaRPr lang="ru-RU" sz="2000" b="1" dirty="0">
              <a:solidFill>
                <a:schemeClr val="tx2"/>
              </a:solidFill>
            </a:endParaRPr>
          </a:p>
          <a:p>
            <a:pPr algn="just" eaLnBrk="1" hangingPunct="1">
              <a:defRPr/>
            </a:pPr>
            <a:endParaRPr lang="ru-RU" sz="2000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bg-BG" sz="2000" b="1" dirty="0">
                <a:solidFill>
                  <a:schemeClr val="tx2"/>
                </a:solidFill>
              </a:rPr>
              <a:t>Защита на населението при бедствия и аварии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bg-BG" sz="2000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bg-BG" sz="2000" b="1" dirty="0">
                <a:solidFill>
                  <a:schemeClr val="tx2"/>
                </a:solidFill>
              </a:rPr>
              <a:t>Опазване</a:t>
            </a:r>
            <a:r>
              <a:rPr lang="ru-RU" sz="2000" b="1" dirty="0">
                <a:solidFill>
                  <a:schemeClr val="tx2"/>
                </a:solidFill>
              </a:rPr>
              <a:t> на </a:t>
            </a:r>
            <a:r>
              <a:rPr lang="ru-RU" sz="2000" b="1" dirty="0" err="1">
                <a:solidFill>
                  <a:schemeClr val="tx2"/>
                </a:solidFill>
              </a:rPr>
              <a:t>околната</a:t>
            </a:r>
            <a:r>
              <a:rPr lang="ru-RU" sz="2000" b="1" dirty="0">
                <a:solidFill>
                  <a:schemeClr val="tx2"/>
                </a:solidFill>
              </a:rPr>
              <a:t> среда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dirty="0" err="1">
                <a:solidFill>
                  <a:schemeClr val="tx2"/>
                </a:solidFill>
              </a:rPr>
              <a:t>Интелигентни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камери</a:t>
            </a:r>
            <a:r>
              <a:rPr lang="ru-RU" sz="2000" b="1" dirty="0">
                <a:solidFill>
                  <a:schemeClr val="tx2"/>
                </a:solidFill>
              </a:rPr>
              <a:t> и </a:t>
            </a:r>
            <a:r>
              <a:rPr lang="ru-RU" sz="2000" b="1" dirty="0" err="1">
                <a:solidFill>
                  <a:schemeClr val="tx2"/>
                </a:solidFill>
              </a:rPr>
              <a:t>аналитечен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софтуер</a:t>
            </a:r>
            <a:r>
              <a:rPr lang="ru-RU" sz="2000" b="1" dirty="0">
                <a:solidFill>
                  <a:schemeClr val="tx2"/>
                </a:solidFill>
              </a:rPr>
              <a:t> – нови </a:t>
            </a:r>
            <a:r>
              <a:rPr lang="ru-RU" sz="2000" b="1" dirty="0" err="1">
                <a:solidFill>
                  <a:schemeClr val="tx2"/>
                </a:solidFill>
              </a:rPr>
              <a:t>перспективи</a:t>
            </a:r>
            <a:endParaRPr lang="en-GB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788541" y="1340768"/>
            <a:ext cx="8671223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Нормативна база</a:t>
            </a:r>
          </a:p>
          <a:p>
            <a:pPr algn="ctr"/>
            <a:endParaRPr lang="ru-RU" sz="2400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</a:rPr>
              <a:t>Регламент (ЕС) 2016/679 на </a:t>
            </a:r>
            <a:r>
              <a:rPr lang="ru-RU" sz="2000" b="1" dirty="0" err="1">
                <a:solidFill>
                  <a:schemeClr val="tx2"/>
                </a:solidFill>
              </a:rPr>
              <a:t>Европейския</a:t>
            </a:r>
            <a:r>
              <a:rPr lang="ru-RU" sz="2000" b="1" dirty="0">
                <a:solidFill>
                  <a:schemeClr val="tx2"/>
                </a:solidFill>
              </a:rPr>
              <a:t> парламент и на </a:t>
            </a:r>
            <a:r>
              <a:rPr lang="ru-RU" sz="2000" b="1" dirty="0" err="1">
                <a:solidFill>
                  <a:schemeClr val="tx2"/>
                </a:solidFill>
              </a:rPr>
              <a:t>Съвета</a:t>
            </a:r>
            <a:r>
              <a:rPr lang="ru-RU" sz="2000" b="1" dirty="0">
                <a:solidFill>
                  <a:schemeClr val="tx2"/>
                </a:solidFill>
              </a:rPr>
              <a:t> от 27 </a:t>
            </a:r>
            <a:r>
              <a:rPr lang="ru-RU" sz="2000" b="1" dirty="0" err="1">
                <a:solidFill>
                  <a:schemeClr val="tx2"/>
                </a:solidFill>
              </a:rPr>
              <a:t>април</a:t>
            </a:r>
            <a:r>
              <a:rPr lang="ru-RU" sz="2000" b="1" dirty="0">
                <a:solidFill>
                  <a:schemeClr val="tx2"/>
                </a:solidFill>
              </a:rPr>
              <a:t> 2016 година </a:t>
            </a:r>
            <a:r>
              <a:rPr lang="ru-RU" sz="2000" b="1" dirty="0" err="1">
                <a:solidFill>
                  <a:schemeClr val="tx2"/>
                </a:solidFill>
              </a:rPr>
              <a:t>относно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защитата</a:t>
            </a:r>
            <a:r>
              <a:rPr lang="ru-RU" sz="2000" b="1" dirty="0">
                <a:solidFill>
                  <a:schemeClr val="tx2"/>
                </a:solidFill>
              </a:rPr>
              <a:t> на </a:t>
            </a:r>
            <a:r>
              <a:rPr lang="ru-RU" sz="2000" b="1" dirty="0" err="1">
                <a:solidFill>
                  <a:schemeClr val="tx2"/>
                </a:solidFill>
              </a:rPr>
              <a:t>физическите</a:t>
            </a:r>
            <a:r>
              <a:rPr lang="ru-RU" sz="2000" b="1" dirty="0">
                <a:solidFill>
                  <a:schemeClr val="tx2"/>
                </a:solidFill>
              </a:rPr>
              <a:t> лица </a:t>
            </a:r>
            <a:r>
              <a:rPr lang="ru-RU" sz="2000" b="1" dirty="0" err="1">
                <a:solidFill>
                  <a:schemeClr val="tx2"/>
                </a:solidFill>
              </a:rPr>
              <a:t>във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връзка</a:t>
            </a:r>
            <a:r>
              <a:rPr lang="ru-RU" sz="2000" b="1" dirty="0">
                <a:solidFill>
                  <a:schemeClr val="tx2"/>
                </a:solidFill>
              </a:rPr>
              <a:t> с </a:t>
            </a:r>
            <a:r>
              <a:rPr lang="ru-RU" sz="2000" b="1" dirty="0" err="1">
                <a:solidFill>
                  <a:schemeClr val="tx2"/>
                </a:solidFill>
              </a:rPr>
              <a:t>обработването</a:t>
            </a:r>
            <a:r>
              <a:rPr lang="ru-RU" sz="2000" b="1" dirty="0">
                <a:solidFill>
                  <a:schemeClr val="tx2"/>
                </a:solidFill>
              </a:rPr>
              <a:t> на </a:t>
            </a:r>
            <a:r>
              <a:rPr lang="ru-RU" sz="2000" b="1" dirty="0" err="1">
                <a:solidFill>
                  <a:schemeClr val="tx2"/>
                </a:solidFill>
              </a:rPr>
              <a:t>лични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данни</a:t>
            </a:r>
            <a:r>
              <a:rPr lang="ru-RU" sz="2000" b="1" dirty="0">
                <a:solidFill>
                  <a:schemeClr val="tx2"/>
                </a:solidFill>
              </a:rPr>
              <a:t> и </a:t>
            </a:r>
            <a:r>
              <a:rPr lang="ru-RU" sz="2000" b="1" dirty="0" err="1">
                <a:solidFill>
                  <a:schemeClr val="tx2"/>
                </a:solidFill>
              </a:rPr>
              <a:t>относно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свободното</a:t>
            </a:r>
            <a:r>
              <a:rPr lang="ru-RU" sz="2000" b="1" dirty="0">
                <a:solidFill>
                  <a:schemeClr val="tx2"/>
                </a:solidFill>
              </a:rPr>
              <a:t> движение на </a:t>
            </a:r>
            <a:r>
              <a:rPr lang="ru-RU" sz="2000" b="1" dirty="0" err="1">
                <a:solidFill>
                  <a:schemeClr val="tx2"/>
                </a:solidFill>
              </a:rPr>
              <a:t>такива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данни</a:t>
            </a:r>
            <a:r>
              <a:rPr lang="ru-RU" sz="2000" b="1" dirty="0">
                <a:solidFill>
                  <a:schemeClr val="tx2"/>
                </a:solidFill>
              </a:rPr>
              <a:t> и за </a:t>
            </a:r>
            <a:r>
              <a:rPr lang="ru-RU" sz="2000" b="1" dirty="0" err="1">
                <a:solidFill>
                  <a:schemeClr val="tx2"/>
                </a:solidFill>
              </a:rPr>
              <a:t>отмяна</a:t>
            </a:r>
            <a:r>
              <a:rPr lang="ru-RU" sz="2000" b="1" dirty="0">
                <a:solidFill>
                  <a:schemeClr val="tx2"/>
                </a:solidFill>
              </a:rPr>
              <a:t> на Директива 95/46/EО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</a:rPr>
              <a:t>Закон за </a:t>
            </a:r>
            <a:r>
              <a:rPr lang="bg-BG" sz="2000" b="1" dirty="0">
                <a:solidFill>
                  <a:schemeClr val="tx2"/>
                </a:solidFill>
              </a:rPr>
              <a:t>защита на личните данни</a:t>
            </a:r>
            <a:endParaRPr lang="ru-RU" sz="2000" b="1" dirty="0">
              <a:solidFill>
                <a:schemeClr val="tx2"/>
              </a:solidFill>
            </a:endParaRPr>
          </a:p>
          <a:p>
            <a:pPr algn="just" eaLnBrk="1" hangingPunct="1">
              <a:defRPr/>
            </a:pPr>
            <a:endParaRPr lang="ru-RU" sz="2000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bg-BG" sz="2000" b="1" dirty="0">
                <a:solidFill>
                  <a:schemeClr val="tx2"/>
                </a:solidFill>
              </a:rPr>
              <a:t>Закон за частната охранителна дейност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bg-BG" sz="2000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000" b="1" dirty="0" err="1">
                <a:solidFill>
                  <a:schemeClr val="tx2"/>
                </a:solidFill>
              </a:rPr>
              <a:t>Заповед</a:t>
            </a:r>
            <a:r>
              <a:rPr lang="ru-RU" sz="2000" b="1" dirty="0">
                <a:solidFill>
                  <a:schemeClr val="tx2"/>
                </a:solidFill>
              </a:rPr>
              <a:t> на </a:t>
            </a:r>
            <a:r>
              <a:rPr lang="ru-RU" sz="2000" b="1" dirty="0" err="1">
                <a:solidFill>
                  <a:schemeClr val="tx2"/>
                </a:solidFill>
              </a:rPr>
              <a:t>министъра</a:t>
            </a:r>
            <a:r>
              <a:rPr lang="ru-RU" sz="2000" b="1" dirty="0">
                <a:solidFill>
                  <a:schemeClr val="tx2"/>
                </a:solidFill>
              </a:rPr>
              <a:t> на </a:t>
            </a:r>
            <a:r>
              <a:rPr lang="ru-RU" sz="2000" b="1" dirty="0" err="1">
                <a:solidFill>
                  <a:schemeClr val="tx2"/>
                </a:solidFill>
              </a:rPr>
              <a:t>вътрешните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работи</a:t>
            </a:r>
            <a:r>
              <a:rPr lang="ru-RU" sz="2000" b="1" dirty="0">
                <a:solidFill>
                  <a:schemeClr val="tx2"/>
                </a:solidFill>
              </a:rPr>
              <a:t> за </a:t>
            </a:r>
            <a:r>
              <a:rPr lang="ru-RU" sz="2000" b="1" dirty="0" err="1">
                <a:solidFill>
                  <a:schemeClr val="tx2"/>
                </a:solidFill>
              </a:rPr>
              <a:t>утвърждаване</a:t>
            </a:r>
            <a:r>
              <a:rPr lang="ru-RU" sz="2000" b="1" dirty="0">
                <a:solidFill>
                  <a:schemeClr val="tx2"/>
                </a:solidFill>
              </a:rPr>
              <a:t> на </a:t>
            </a:r>
            <a:r>
              <a:rPr lang="ru-RU" sz="2000" b="1" dirty="0" err="1">
                <a:solidFill>
                  <a:schemeClr val="tx2"/>
                </a:solidFill>
              </a:rPr>
              <a:t>Насоки</a:t>
            </a:r>
            <a:r>
              <a:rPr lang="ru-RU" sz="2000" b="1" dirty="0">
                <a:solidFill>
                  <a:schemeClr val="tx2"/>
                </a:solidFill>
              </a:rPr>
              <a:t> за </a:t>
            </a:r>
            <a:r>
              <a:rPr lang="ru-RU" sz="2000" b="1" dirty="0" err="1">
                <a:solidFill>
                  <a:schemeClr val="tx2"/>
                </a:solidFill>
              </a:rPr>
              <a:t>определяне</a:t>
            </a:r>
            <a:r>
              <a:rPr lang="ru-RU" sz="2000" b="1" dirty="0">
                <a:solidFill>
                  <a:schemeClr val="tx2"/>
                </a:solidFill>
              </a:rPr>
              <a:t> на </a:t>
            </a:r>
            <a:r>
              <a:rPr lang="ru-RU" sz="2000" b="1" dirty="0" err="1">
                <a:solidFill>
                  <a:schemeClr val="tx2"/>
                </a:solidFill>
              </a:rPr>
              <a:t>местата</a:t>
            </a:r>
            <a:r>
              <a:rPr lang="ru-RU" sz="2000" b="1" dirty="0">
                <a:solidFill>
                  <a:schemeClr val="tx2"/>
                </a:solidFill>
              </a:rPr>
              <a:t> за </a:t>
            </a:r>
            <a:r>
              <a:rPr lang="ru-RU" sz="2000" b="1" dirty="0" err="1">
                <a:solidFill>
                  <a:schemeClr val="tx2"/>
                </a:solidFill>
              </a:rPr>
              <a:t>изграждане</a:t>
            </a:r>
            <a:r>
              <a:rPr lang="ru-RU" sz="2000" b="1" dirty="0">
                <a:solidFill>
                  <a:schemeClr val="tx2"/>
                </a:solidFill>
              </a:rPr>
              <a:t> на </a:t>
            </a:r>
            <a:r>
              <a:rPr lang="ru-RU" sz="2000" b="1" dirty="0" err="1">
                <a:solidFill>
                  <a:schemeClr val="tx2"/>
                </a:solidFill>
              </a:rPr>
              <a:t>системи</a:t>
            </a:r>
            <a:r>
              <a:rPr lang="ru-RU" sz="2000" b="1" dirty="0">
                <a:solidFill>
                  <a:schemeClr val="tx2"/>
                </a:solidFill>
              </a:rPr>
              <a:t> за видеонаблюдение и на </a:t>
            </a:r>
            <a:r>
              <a:rPr lang="ru-RU" sz="2000" b="1" dirty="0" err="1">
                <a:solidFill>
                  <a:schemeClr val="tx2"/>
                </a:solidFill>
              </a:rPr>
              <a:t>минимални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функционални</a:t>
            </a:r>
            <a:r>
              <a:rPr lang="ru-RU" sz="2000" b="1" dirty="0">
                <a:solidFill>
                  <a:schemeClr val="tx2"/>
                </a:solidFill>
              </a:rPr>
              <a:t> и технически </a:t>
            </a:r>
            <a:r>
              <a:rPr lang="ru-RU" sz="2000" b="1" dirty="0" err="1">
                <a:solidFill>
                  <a:schemeClr val="tx2"/>
                </a:solidFill>
              </a:rPr>
              <a:t>изисквания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към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системите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  <a:endParaRPr lang="en-GB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Content Placeholder 2"/>
          <p:cNvSpPr txBox="1">
            <a:spLocks/>
          </p:cNvSpPr>
          <p:nvPr/>
        </p:nvSpPr>
        <p:spPr bwMode="auto">
          <a:xfrm>
            <a:off x="1992313" y="612486"/>
            <a:ext cx="8642350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 b="1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bg-BG" sz="2400" b="1" dirty="0">
                <a:solidFill>
                  <a:srgbClr val="C00000"/>
                </a:solidFill>
              </a:rPr>
              <a:t>Закон за частната охранителна дейност</a:t>
            </a: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 dirty="0"/>
          </a:p>
        </p:txBody>
      </p:sp>
      <p:graphicFrame>
        <p:nvGraphicFramePr>
          <p:cNvPr id="3" name="Диаграма 2"/>
          <p:cNvGraphicFramePr/>
          <p:nvPr>
            <p:extLst/>
          </p:nvPr>
        </p:nvGraphicFramePr>
        <p:xfrm>
          <a:off x="1775520" y="2564904"/>
          <a:ext cx="863848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2656354742"/>
              </p:ext>
            </p:extLst>
          </p:nvPr>
        </p:nvGraphicFramePr>
        <p:xfrm>
          <a:off x="2063750" y="1448612"/>
          <a:ext cx="8208714" cy="414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818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Content Placeholder 2"/>
          <p:cNvSpPr txBox="1">
            <a:spLocks/>
          </p:cNvSpPr>
          <p:nvPr/>
        </p:nvSpPr>
        <p:spPr bwMode="auto">
          <a:xfrm>
            <a:off x="1992313" y="612487"/>
            <a:ext cx="8642350" cy="9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400" b="1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bg-BG" sz="2400" b="1" dirty="0">
                <a:solidFill>
                  <a:srgbClr val="C00000"/>
                </a:solidFill>
              </a:rPr>
              <a:t>Насоки за видеонаблюдение, утвърдени от МВР</a:t>
            </a: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graphicFrame>
        <p:nvGraphicFramePr>
          <p:cNvPr id="3" name="Диаграма 2"/>
          <p:cNvGraphicFramePr/>
          <p:nvPr>
            <p:extLst/>
          </p:nvPr>
        </p:nvGraphicFramePr>
        <p:xfrm>
          <a:off x="1775520" y="2564904"/>
          <a:ext cx="863848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19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774826" y="1277576"/>
            <a:ext cx="8642350" cy="49552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bg-BG" sz="2400" b="1" dirty="0">
                <a:solidFill>
                  <a:srgbClr val="C00000"/>
                </a:solidFill>
              </a:rPr>
              <a:t>Насоки за определяне на местата за изграждане на системи за видеонаблюдение и на минимални функционални и технически изисквания към системите</a:t>
            </a:r>
            <a:endParaRPr lang="en-GB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</a:rPr>
              <a:t>Взаимодействие между МВР и Общините при изграждане на системите за видеонаблюдение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bg-BG" sz="2000" b="1" dirty="0">
                <a:solidFill>
                  <a:schemeClr val="tx2"/>
                </a:solidFill>
              </a:rPr>
              <a:t>Работна група за определяне на фокусните точки след направен   анализ на криминогенната обстановка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bg-BG" sz="2000" b="1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bg-BG" sz="2000" b="1" dirty="0">
                <a:solidFill>
                  <a:schemeClr val="tx2"/>
                </a:solidFill>
              </a:rPr>
              <a:t>Съвместно обследване и определяне местата за разполагане на оборудването и съоръженията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bg-BG" sz="2000" b="1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bg-BG" sz="2000" b="1" dirty="0">
                <a:solidFill>
                  <a:schemeClr val="tx2"/>
                </a:solidFill>
              </a:rPr>
              <a:t>Изготвените препоръки се използват при подготовката и изпълнението на проекта за видеонаблюдение</a:t>
            </a:r>
          </a:p>
        </p:txBody>
      </p:sp>
    </p:spTree>
    <p:extLst>
      <p:ext uri="{BB962C8B-B14F-4D97-AF65-F5344CB8AC3E}">
        <p14:creationId xmlns:p14="http://schemas.microsoft.com/office/powerpoint/2010/main" val="16544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1774826" y="1031356"/>
            <a:ext cx="8642350" cy="54476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bg-BG" altLang="bg-BG" sz="2400" b="1" dirty="0">
                <a:solidFill>
                  <a:srgbClr val="C00000"/>
                </a:solidFill>
              </a:rPr>
              <a:t>Следващи стъпки:  </a:t>
            </a:r>
          </a:p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bg-BG" sz="2000" b="1" dirty="0">
                <a:solidFill>
                  <a:schemeClr val="tx2"/>
                </a:solidFill>
              </a:rPr>
              <a:t>Съобразяване с „Минималните функционалности и технически изисквания към системите за видеонаблюдение”</a:t>
            </a:r>
          </a:p>
          <a:p>
            <a:pPr algn="just" eaLnBrk="1" hangingPunct="1">
              <a:defRPr/>
            </a:pPr>
            <a:endParaRPr lang="bg-BG" sz="2000" b="1" dirty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bg-BG" sz="2000" b="1" dirty="0">
                <a:solidFill>
                  <a:schemeClr val="tx2"/>
                </a:solidFill>
              </a:rPr>
              <a:t> Отворен тип, скалируема с възможност за интегриране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bg-BG" sz="2000" b="1" dirty="0">
                <a:solidFill>
                  <a:schemeClr val="tx2"/>
                </a:solidFill>
              </a:rPr>
              <a:t> Осигурява защитеност на пренасяните данни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bg-BG" sz="2000" b="1" dirty="0">
                <a:solidFill>
                  <a:schemeClr val="tx2"/>
                </a:solidFill>
              </a:rPr>
              <a:t> Интегрирана  функционалност за видеосподеляне и приложен-програмен интерфейс </a:t>
            </a:r>
            <a:r>
              <a:rPr lang="en-GB" sz="2000" b="1" dirty="0">
                <a:solidFill>
                  <a:schemeClr val="tx2"/>
                </a:solidFill>
              </a:rPr>
              <a:t>(application programming interface - API</a:t>
            </a:r>
            <a:r>
              <a:rPr lang="bg-BG" sz="2000" b="1" dirty="0">
                <a:solidFill>
                  <a:schemeClr val="tx2"/>
                </a:solidFill>
              </a:rPr>
              <a:t>)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bg-BG" sz="2000" b="1" dirty="0">
                <a:solidFill>
                  <a:schemeClr val="tx2"/>
                </a:solidFill>
              </a:rPr>
              <a:t> Осигурява достъп до базата на различни потребители със съответните нива на достъп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bg-BG" sz="2000" b="1" dirty="0">
                <a:solidFill>
                  <a:schemeClr val="tx2"/>
                </a:solidFill>
              </a:rPr>
              <a:t> Препоръчително е използване автоматично заснемане и разпознаване на автомобилни номера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2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а">
  <a:themeElements>
    <a:clrScheme name="По избор 6">
      <a:dk1>
        <a:srgbClr val="354F12"/>
      </a:dk1>
      <a:lt1>
        <a:sysClr val="window" lastClr="FFFFFF"/>
      </a:lt1>
      <a:dk2>
        <a:srgbClr val="50771B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По избор 1">
      <a:majorFont>
        <a:latin typeface="Corbel"/>
        <a:ea typeface=""/>
        <a:cs typeface=""/>
      </a:majorFont>
      <a:minorFont>
        <a:latin typeface="Times New Roman"/>
        <a:ea typeface=""/>
        <a:cs typeface=""/>
      </a:minorFont>
    </a:fontScheme>
    <a:fmtScheme name="Баз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</TotalTime>
  <Words>1009</Words>
  <Application>Microsoft Office PowerPoint</Application>
  <PresentationFormat>Widescreen</PresentationFormat>
  <Paragraphs>160</Paragraphs>
  <Slides>26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Corbel</vt:lpstr>
      <vt:lpstr>Helen Bg Light</vt:lpstr>
      <vt:lpstr>Times New Roman</vt:lpstr>
      <vt:lpstr>Wingdings</vt:lpstr>
      <vt:lpstr>База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на ПКСП на НСОРБ  Нормативна рамка</dc:title>
  <dc:creator>Daniela Ushatova</dc:creator>
  <cp:lastModifiedBy>DANY</cp:lastModifiedBy>
  <cp:revision>56</cp:revision>
  <dcterms:created xsi:type="dcterms:W3CDTF">2020-11-16T15:48:02Z</dcterms:created>
  <dcterms:modified xsi:type="dcterms:W3CDTF">2021-10-19T12:29:28Z</dcterms:modified>
</cp:coreProperties>
</file>