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4"/>
  </p:notesMasterIdLst>
  <p:sldIdLst>
    <p:sldId id="392" r:id="rId2"/>
    <p:sldId id="260" r:id="rId3"/>
    <p:sldId id="294" r:id="rId4"/>
    <p:sldId id="305" r:id="rId5"/>
    <p:sldId id="306" r:id="rId6"/>
    <p:sldId id="307" r:id="rId7"/>
    <p:sldId id="308" r:id="rId8"/>
    <p:sldId id="309" r:id="rId9"/>
    <p:sldId id="444" r:id="rId10"/>
    <p:sldId id="430" r:id="rId11"/>
    <p:sldId id="339" r:id="rId12"/>
    <p:sldId id="438" r:id="rId13"/>
    <p:sldId id="440" r:id="rId14"/>
    <p:sldId id="435" r:id="rId15"/>
    <p:sldId id="436" r:id="rId16"/>
    <p:sldId id="424" r:id="rId17"/>
    <p:sldId id="316" r:id="rId18"/>
    <p:sldId id="450" r:id="rId19"/>
    <p:sldId id="451" r:id="rId20"/>
    <p:sldId id="446" r:id="rId21"/>
    <p:sldId id="445" r:id="rId22"/>
    <p:sldId id="270" r:id="rId23"/>
    <p:sldId id="432" r:id="rId24"/>
    <p:sldId id="372" r:id="rId25"/>
    <p:sldId id="375" r:id="rId26"/>
    <p:sldId id="280" r:id="rId27"/>
    <p:sldId id="402" r:id="rId28"/>
    <p:sldId id="447" r:id="rId29"/>
    <p:sldId id="290" r:id="rId30"/>
    <p:sldId id="449" r:id="rId31"/>
    <p:sldId id="448" r:id="rId32"/>
    <p:sldId id="400" r:id="rId33"/>
    <p:sldId id="326" r:id="rId34"/>
    <p:sldId id="328" r:id="rId35"/>
    <p:sldId id="327" r:id="rId36"/>
    <p:sldId id="329" r:id="rId37"/>
    <p:sldId id="330" r:id="rId38"/>
    <p:sldId id="334" r:id="rId39"/>
    <p:sldId id="336" r:id="rId40"/>
    <p:sldId id="442" r:id="rId41"/>
    <p:sldId id="300" r:id="rId42"/>
    <p:sldId id="369" r:id="rId4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l" rtl="0"/>
          <a:r>
            <a:rPr lang="bg-BG" sz="2400" b="1" i="1" dirty="0" smtClean="0">
              <a:solidFill>
                <a:srgbClr val="00B050"/>
              </a:solidFill>
              <a:latin typeface="+mn-lt"/>
            </a:rPr>
            <a:t>О</a:t>
          </a:r>
          <a:r>
            <a:rPr lang="ru-RU" sz="2400" b="1" i="1" dirty="0" err="1" smtClean="0">
              <a:solidFill>
                <a:srgbClr val="00B050"/>
              </a:solidFill>
              <a:latin typeface="+mn-lt"/>
            </a:rPr>
            <a:t>пазване</a:t>
          </a:r>
          <a:r>
            <a:rPr lang="ru-RU" sz="2400" b="1" i="1" dirty="0" smtClean="0">
              <a:solidFill>
                <a:srgbClr val="00B050"/>
              </a:solidFill>
              <a:latin typeface="+mn-lt"/>
            </a:rPr>
            <a:t> на </a:t>
          </a:r>
          <a:r>
            <a:rPr lang="ru-RU" sz="2400" b="1" dirty="0" smtClean="0">
              <a:solidFill>
                <a:srgbClr val="00B050"/>
              </a:solidFill>
            </a:rPr>
            <a:t>общинската </a:t>
          </a:r>
          <a:r>
            <a:rPr lang="ru-RU" sz="2400" b="1" dirty="0" err="1" smtClean="0">
              <a:solidFill>
                <a:srgbClr val="00B050"/>
              </a:solidFill>
            </a:rPr>
            <a:t>собственост</a:t>
          </a:r>
          <a:r>
            <a:rPr lang="ru-RU" sz="2400" b="1" dirty="0" smtClean="0">
              <a:solidFill>
                <a:srgbClr val="00B050"/>
              </a:solidFill>
            </a:rPr>
            <a:t> и селскостопанската продукция</a:t>
          </a:r>
          <a:endParaRPr lang="bg-BG" sz="2400" b="1" i="1" dirty="0">
            <a:solidFill>
              <a:srgbClr val="00B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01704" custScaleY="68332" custLinFactNeighborX="1679" custLinFactNeighborY="-894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DB7C5F7-5A14-4411-9CED-606037C7F301}" type="presOf" srcId="{FFC41C2D-1A4B-4AD2-A434-60A48BDAF471}" destId="{0162D87F-9C6E-4C49-BCC8-EE2A5E469763}" srcOrd="0" destOrd="0" presId="urn:microsoft.com/office/officeart/2008/layout/PictureStrips"/>
    <dgm:cxn modelId="{7AF9D02E-8498-424C-BEDF-FA0FCF5DE055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3414289F-675C-456C-80EC-2894D56F5E86}" type="presParOf" srcId="{44CD01F5-7821-4A96-BE5D-89079AC0086D}" destId="{8BDE3ED8-01F8-42D2-BC01-8F2B486F0C51}" srcOrd="0" destOrd="0" presId="urn:microsoft.com/office/officeart/2008/layout/PictureStrips"/>
    <dgm:cxn modelId="{8778211D-FDB6-443D-9B54-6A85ABD0BDF1}" type="presParOf" srcId="{8BDE3ED8-01F8-42D2-BC01-8F2B486F0C51}" destId="{0162D87F-9C6E-4C49-BCC8-EE2A5E469763}" srcOrd="0" destOrd="0" presId="urn:microsoft.com/office/officeart/2008/layout/PictureStrips"/>
    <dgm:cxn modelId="{50749045-4CE3-4008-8E98-9C6C009D7FC4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6C57DB-B902-48FF-A209-616DA24E514B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B6EB8F70-8A69-4AF9-BF12-AE29A6AB9684}">
      <dgm:prSet/>
      <dgm:spPr/>
      <dgm:t>
        <a:bodyPr/>
        <a:lstStyle/>
        <a:p>
          <a:pPr algn="l"/>
          <a:r>
            <a:rPr lang="ru-RU" dirty="0" smtClean="0"/>
            <a:t>Чл.5 </a:t>
          </a:r>
          <a:r>
            <a:rPr lang="ru-RU" dirty="0" err="1" smtClean="0"/>
            <a:t>Кметът</a:t>
          </a:r>
          <a:r>
            <a:rPr lang="ru-RU" dirty="0" smtClean="0"/>
            <a:t> на </a:t>
          </a:r>
          <a:r>
            <a:rPr lang="ru-RU" dirty="0" err="1" smtClean="0"/>
            <a:t>общината</a:t>
          </a:r>
          <a:r>
            <a:rPr lang="ru-RU" dirty="0" smtClean="0"/>
            <a:t> </a:t>
          </a:r>
          <a:r>
            <a:rPr lang="ru-RU" dirty="0" err="1" smtClean="0"/>
            <a:t>организира</a:t>
          </a:r>
          <a:r>
            <a:rPr lang="ru-RU" dirty="0" smtClean="0"/>
            <a:t>, </a:t>
          </a:r>
          <a:r>
            <a:rPr lang="ru-RU" dirty="0" err="1" smtClean="0"/>
            <a:t>ръководи</a:t>
          </a:r>
          <a:r>
            <a:rPr lang="ru-RU" dirty="0" smtClean="0"/>
            <a:t> и </a:t>
          </a:r>
          <a:r>
            <a:rPr lang="ru-RU" dirty="0" err="1" smtClean="0"/>
            <a:t>контролира</a:t>
          </a:r>
          <a:r>
            <a:rPr lang="ru-RU" dirty="0" smtClean="0"/>
            <a:t> </a:t>
          </a:r>
          <a:r>
            <a:rPr lang="ru-RU" dirty="0" err="1" smtClean="0"/>
            <a:t>опазването</a:t>
          </a:r>
          <a:r>
            <a:rPr lang="ru-RU" dirty="0" smtClean="0"/>
            <a:t> на </a:t>
          </a:r>
          <a:r>
            <a:rPr lang="ru-RU" dirty="0" err="1" smtClean="0"/>
            <a:t>селскостопанското</a:t>
          </a:r>
          <a:r>
            <a:rPr lang="ru-RU" dirty="0" smtClean="0"/>
            <a:t> имущество на </a:t>
          </a:r>
          <a:r>
            <a:rPr lang="ru-RU" dirty="0" err="1" smtClean="0"/>
            <a:t>територията</a:t>
          </a:r>
          <a:r>
            <a:rPr lang="ru-RU" dirty="0" smtClean="0"/>
            <a:t> на </a:t>
          </a:r>
          <a:r>
            <a:rPr lang="ru-RU" dirty="0" err="1" smtClean="0"/>
            <a:t>общината</a:t>
          </a:r>
          <a:r>
            <a:rPr lang="en-US" dirty="0" smtClean="0"/>
            <a:t> </a:t>
          </a:r>
          <a:r>
            <a:rPr lang="ru-RU" dirty="0" smtClean="0"/>
            <a:t>и </a:t>
          </a:r>
          <a:r>
            <a:rPr lang="ru-RU" dirty="0" err="1" smtClean="0"/>
            <a:t>налага</a:t>
          </a:r>
          <a:r>
            <a:rPr lang="ru-RU" dirty="0" smtClean="0"/>
            <a:t> </a:t>
          </a:r>
          <a:r>
            <a:rPr lang="ru-RU" dirty="0" err="1" smtClean="0"/>
            <a:t>административни</a:t>
          </a:r>
          <a:r>
            <a:rPr lang="ru-RU" dirty="0" smtClean="0"/>
            <a:t> наказания.</a:t>
          </a:r>
          <a:endParaRPr lang="bg-BG" dirty="0"/>
        </a:p>
      </dgm:t>
    </dgm:pt>
    <dgm:pt modelId="{2BF8211E-6DE1-4C81-8E33-3C699B87A568}" type="parTrans" cxnId="{A6580C67-1ED2-4C56-B5A0-E2D8B73FFE9F}">
      <dgm:prSet/>
      <dgm:spPr/>
      <dgm:t>
        <a:bodyPr/>
        <a:lstStyle/>
        <a:p>
          <a:endParaRPr lang="bg-BG"/>
        </a:p>
      </dgm:t>
    </dgm:pt>
    <dgm:pt modelId="{1CD7A906-D18F-4992-A64B-167A57F67F20}" type="sibTrans" cxnId="{A6580C67-1ED2-4C56-B5A0-E2D8B73FFE9F}">
      <dgm:prSet/>
      <dgm:spPr/>
      <dgm:t>
        <a:bodyPr/>
        <a:lstStyle/>
        <a:p>
          <a:endParaRPr lang="bg-BG"/>
        </a:p>
      </dgm:t>
    </dgm:pt>
    <dgm:pt modelId="{8A6D9ADC-91F0-4F68-93AF-ED3DFAE44002}">
      <dgm:prSet/>
      <dgm:spPr/>
      <dgm:t>
        <a:bodyPr/>
        <a:lstStyle/>
        <a:p>
          <a:pPr algn="l"/>
          <a:r>
            <a:rPr lang="ru-RU" dirty="0" smtClean="0"/>
            <a:t>Чл.6 </a:t>
          </a:r>
          <a:r>
            <a:rPr lang="ru-RU" dirty="0" err="1" smtClean="0"/>
            <a:t>Кметовете</a:t>
          </a:r>
          <a:r>
            <a:rPr lang="ru-RU" dirty="0" smtClean="0"/>
            <a:t> на </a:t>
          </a:r>
          <a:r>
            <a:rPr lang="ru-RU" dirty="0" err="1" smtClean="0"/>
            <a:t>кметства</a:t>
          </a:r>
          <a:r>
            <a:rPr lang="ru-RU" dirty="0" smtClean="0"/>
            <a:t> и </a:t>
          </a:r>
          <a:r>
            <a:rPr lang="ru-RU" dirty="0" err="1" smtClean="0"/>
            <a:t>кметските</a:t>
          </a:r>
          <a:r>
            <a:rPr lang="ru-RU" dirty="0" smtClean="0"/>
            <a:t> </a:t>
          </a:r>
          <a:r>
            <a:rPr lang="ru-RU" dirty="0" err="1" smtClean="0"/>
            <a:t>наместници</a:t>
          </a:r>
          <a:r>
            <a:rPr lang="ru-RU" dirty="0" smtClean="0"/>
            <a:t> </a:t>
          </a:r>
          <a:r>
            <a:rPr lang="ru-RU" dirty="0" err="1" smtClean="0"/>
            <a:t>организират</a:t>
          </a:r>
          <a:r>
            <a:rPr lang="ru-RU" dirty="0" smtClean="0"/>
            <a:t> </a:t>
          </a:r>
          <a:r>
            <a:rPr lang="ru-RU" dirty="0" err="1" smtClean="0"/>
            <a:t>охраната</a:t>
          </a:r>
          <a:r>
            <a:rPr lang="ru-RU" dirty="0" smtClean="0"/>
            <a:t> и </a:t>
          </a:r>
          <a:r>
            <a:rPr lang="ru-RU" dirty="0" err="1" smtClean="0"/>
            <a:t>опазването</a:t>
          </a:r>
          <a:r>
            <a:rPr lang="ru-RU" dirty="0" smtClean="0"/>
            <a:t> на </a:t>
          </a:r>
          <a:r>
            <a:rPr lang="ru-RU" dirty="0" err="1" smtClean="0"/>
            <a:t>селскостопанското</a:t>
          </a:r>
          <a:r>
            <a:rPr lang="ru-RU" dirty="0" smtClean="0"/>
            <a:t> имущество на </a:t>
          </a:r>
          <a:r>
            <a:rPr lang="ru-RU" dirty="0" err="1" smtClean="0"/>
            <a:t>територията</a:t>
          </a:r>
          <a:r>
            <a:rPr lang="ru-RU" dirty="0" smtClean="0"/>
            <a:t> на </a:t>
          </a:r>
          <a:r>
            <a:rPr lang="ru-RU" dirty="0" err="1" smtClean="0"/>
            <a:t>кметството</a:t>
          </a:r>
          <a:r>
            <a:rPr lang="ru-RU" dirty="0" smtClean="0"/>
            <a:t>, </a:t>
          </a:r>
          <a:r>
            <a:rPr lang="ru-RU" dirty="0" err="1" smtClean="0"/>
            <a:t>организират</a:t>
          </a:r>
          <a:r>
            <a:rPr lang="ru-RU" dirty="0" smtClean="0"/>
            <a:t> и </a:t>
          </a:r>
          <a:r>
            <a:rPr lang="ru-RU" dirty="0" err="1" smtClean="0"/>
            <a:t>ръководят</a:t>
          </a:r>
          <a:r>
            <a:rPr lang="ru-RU" dirty="0" smtClean="0"/>
            <a:t> </a:t>
          </a:r>
          <a:r>
            <a:rPr lang="ru-RU" dirty="0" err="1" smtClean="0"/>
            <a:t>полската</a:t>
          </a:r>
          <a:r>
            <a:rPr lang="ru-RU" dirty="0" smtClean="0"/>
            <a:t> охрана, </a:t>
          </a:r>
          <a:r>
            <a:rPr lang="ru-RU" dirty="0" err="1" smtClean="0"/>
            <a:t>издирват</a:t>
          </a:r>
          <a:r>
            <a:rPr lang="ru-RU" dirty="0" smtClean="0"/>
            <a:t> </a:t>
          </a:r>
          <a:r>
            <a:rPr lang="ru-RU" dirty="0" err="1" smtClean="0"/>
            <a:t>нарушителите</a:t>
          </a:r>
          <a:r>
            <a:rPr lang="ru-RU" dirty="0" smtClean="0"/>
            <a:t>, </a:t>
          </a:r>
          <a:r>
            <a:rPr lang="ru-RU" dirty="0" err="1" smtClean="0"/>
            <a:t>издават</a:t>
          </a:r>
          <a:r>
            <a:rPr lang="ru-RU" dirty="0" smtClean="0"/>
            <a:t> </a:t>
          </a:r>
          <a:r>
            <a:rPr lang="ru-RU" dirty="0" err="1" smtClean="0"/>
            <a:t>актове</a:t>
          </a:r>
          <a:r>
            <a:rPr lang="ru-RU" dirty="0" smtClean="0"/>
            <a:t> за нарушения и </a:t>
          </a:r>
          <a:r>
            <a:rPr lang="ru-RU" dirty="0" err="1" smtClean="0"/>
            <a:t>вземат</a:t>
          </a:r>
          <a:r>
            <a:rPr lang="ru-RU" dirty="0" smtClean="0"/>
            <a:t> мерки за </a:t>
          </a:r>
          <a:r>
            <a:rPr lang="ru-RU" dirty="0" err="1" smtClean="0"/>
            <a:t>възстановяване</a:t>
          </a:r>
          <a:r>
            <a:rPr lang="ru-RU" dirty="0" smtClean="0"/>
            <a:t> на вредите.</a:t>
          </a:r>
          <a:endParaRPr lang="bg-BG" dirty="0"/>
        </a:p>
      </dgm:t>
    </dgm:pt>
    <dgm:pt modelId="{2CE42DD8-BCD5-4ACB-A1BC-253C76AD5672}" type="parTrans" cxnId="{BB648049-06D1-4176-BA83-8D6ED17B331A}">
      <dgm:prSet/>
      <dgm:spPr/>
      <dgm:t>
        <a:bodyPr/>
        <a:lstStyle/>
        <a:p>
          <a:endParaRPr lang="bg-BG"/>
        </a:p>
      </dgm:t>
    </dgm:pt>
    <dgm:pt modelId="{30858A81-A7DD-4AE2-85B0-E330331F9897}" type="sibTrans" cxnId="{BB648049-06D1-4176-BA83-8D6ED17B331A}">
      <dgm:prSet/>
      <dgm:spPr/>
      <dgm:t>
        <a:bodyPr/>
        <a:lstStyle/>
        <a:p>
          <a:endParaRPr lang="bg-BG"/>
        </a:p>
      </dgm:t>
    </dgm:pt>
    <dgm:pt modelId="{632E8AB7-712B-4F88-9EC4-CFAB7CFEE713}">
      <dgm:prSet/>
      <dgm:spPr/>
      <dgm:t>
        <a:bodyPr/>
        <a:lstStyle/>
        <a:p>
          <a:pPr algn="l"/>
          <a:r>
            <a:rPr lang="ru-RU" dirty="0" smtClean="0"/>
            <a:t>Чл.7 Община </a:t>
          </a:r>
          <a:r>
            <a:rPr lang="ru-RU" dirty="0" err="1" smtClean="0"/>
            <a:t>Гурково</a:t>
          </a:r>
          <a:r>
            <a:rPr lang="ru-RU" dirty="0" smtClean="0"/>
            <a:t> </a:t>
          </a:r>
          <a:r>
            <a:rPr lang="ru-RU" dirty="0" err="1" smtClean="0"/>
            <a:t>сключва</a:t>
          </a:r>
          <a:r>
            <a:rPr lang="ru-RU" dirty="0" smtClean="0"/>
            <a:t> договор, </a:t>
          </a:r>
          <a:r>
            <a:rPr lang="ru-RU" dirty="0" err="1" smtClean="0"/>
            <a:t>със</a:t>
          </a:r>
          <a:r>
            <a:rPr lang="ru-RU" dirty="0" smtClean="0"/>
            <a:t> </a:t>
          </a:r>
          <a:r>
            <a:rPr lang="ru-RU" dirty="0" err="1" smtClean="0"/>
            <a:t>земеделски</a:t>
          </a:r>
          <a:r>
            <a:rPr lang="ru-RU" dirty="0" smtClean="0"/>
            <a:t> </a:t>
          </a:r>
          <a:r>
            <a:rPr lang="ru-RU" dirty="0" err="1" smtClean="0"/>
            <a:t>производител</a:t>
          </a:r>
          <a:r>
            <a:rPr lang="ru-RU" dirty="0" smtClean="0"/>
            <a:t> или кооперация, за </a:t>
          </a:r>
          <a:r>
            <a:rPr lang="ru-RU" dirty="0" err="1" smtClean="0"/>
            <a:t>стопанисване</a:t>
          </a:r>
          <a:r>
            <a:rPr lang="ru-RU" dirty="0" smtClean="0"/>
            <a:t> на </a:t>
          </a:r>
          <a:r>
            <a:rPr lang="ru-RU" dirty="0" err="1" smtClean="0"/>
            <a:t>селскостопански</a:t>
          </a:r>
          <a:r>
            <a:rPr lang="ru-RU" dirty="0" smtClean="0"/>
            <a:t> </a:t>
          </a:r>
          <a:r>
            <a:rPr lang="ru-RU" dirty="0" err="1" smtClean="0"/>
            <a:t>животни</a:t>
          </a:r>
          <a:r>
            <a:rPr lang="ru-RU" dirty="0" smtClean="0"/>
            <a:t>, </a:t>
          </a:r>
          <a:r>
            <a:rPr lang="ru-RU" dirty="0" err="1" smtClean="0"/>
            <a:t>задържани</a:t>
          </a:r>
          <a:r>
            <a:rPr lang="ru-RU" dirty="0" smtClean="0"/>
            <a:t> по чл. 39 ал. 1 от ЗОСИ и чл. 36, ал.1 от </a:t>
          </a:r>
          <a:r>
            <a:rPr lang="ru-RU" dirty="0" err="1" smtClean="0"/>
            <a:t>настоящата</a:t>
          </a:r>
          <a:r>
            <a:rPr lang="ru-RU" dirty="0" smtClean="0"/>
            <a:t> </a:t>
          </a:r>
          <a:r>
            <a:rPr lang="ru-RU" dirty="0" err="1" smtClean="0"/>
            <a:t>наредба</a:t>
          </a:r>
          <a:r>
            <a:rPr lang="ru-RU" dirty="0" smtClean="0"/>
            <a:t>.</a:t>
          </a:r>
          <a:endParaRPr lang="bg-BG" dirty="0"/>
        </a:p>
      </dgm:t>
    </dgm:pt>
    <dgm:pt modelId="{7809E3F0-9DB5-4C88-80AD-64F7A4B1F80D}" type="parTrans" cxnId="{AD842370-A080-4F7A-8116-1A2EB207A39F}">
      <dgm:prSet/>
      <dgm:spPr/>
      <dgm:t>
        <a:bodyPr/>
        <a:lstStyle/>
        <a:p>
          <a:endParaRPr lang="bg-BG"/>
        </a:p>
      </dgm:t>
    </dgm:pt>
    <dgm:pt modelId="{C2C6BCCD-E0DD-4EE3-8DC1-8E06491272DA}" type="sibTrans" cxnId="{AD842370-A080-4F7A-8116-1A2EB207A39F}">
      <dgm:prSet/>
      <dgm:spPr/>
      <dgm:t>
        <a:bodyPr/>
        <a:lstStyle/>
        <a:p>
          <a:endParaRPr lang="bg-BG"/>
        </a:p>
      </dgm:t>
    </dgm:pt>
    <dgm:pt modelId="{F22443DA-D623-42E9-81DA-878628F56ACF}" type="pres">
      <dgm:prSet presAssocID="{656C57DB-B902-48FF-A209-616DA24E51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41421-C79F-481E-8620-AD637E94C319}" type="pres">
      <dgm:prSet presAssocID="{B6EB8F70-8A69-4AF9-BF12-AE29A6AB9684}" presName="node" presStyleLbl="node1" presStyleIdx="0" presStyleCnt="3" custScaleX="12077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D30A7CF-A561-4C81-897B-39FE91638FFA}" type="pres">
      <dgm:prSet presAssocID="{1CD7A906-D18F-4992-A64B-167A57F67F20}" presName="sibTrans" presStyleCnt="0"/>
      <dgm:spPr/>
    </dgm:pt>
    <dgm:pt modelId="{E2FDD05D-1FAD-46C6-BEBA-572BAA77208C}" type="pres">
      <dgm:prSet presAssocID="{8A6D9ADC-91F0-4F68-93AF-ED3DFAE44002}" presName="node" presStyleLbl="node1" presStyleIdx="1" presStyleCnt="3" custScaleX="134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BD3AA-A639-407C-81BE-24DAE2DB29EF}" type="pres">
      <dgm:prSet presAssocID="{30858A81-A7DD-4AE2-85B0-E330331F9897}" presName="sibTrans" presStyleCnt="0"/>
      <dgm:spPr/>
    </dgm:pt>
    <dgm:pt modelId="{0CF48C0E-6E2D-4EC9-9C83-0CCAB08A7D88}" type="pres">
      <dgm:prSet presAssocID="{632E8AB7-712B-4F88-9EC4-CFAB7CFEE713}" presName="node" presStyleLbl="node1" presStyleIdx="2" presStyleCnt="3" custScaleX="142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05F88-BCD4-41AB-9F13-7B1987A83C68}" type="presOf" srcId="{8A6D9ADC-91F0-4F68-93AF-ED3DFAE44002}" destId="{E2FDD05D-1FAD-46C6-BEBA-572BAA77208C}" srcOrd="0" destOrd="0" presId="urn:microsoft.com/office/officeart/2005/8/layout/default"/>
    <dgm:cxn modelId="{E146B03D-B426-4426-8F99-4D46C2787CB7}" type="presOf" srcId="{656C57DB-B902-48FF-A209-616DA24E514B}" destId="{F22443DA-D623-42E9-81DA-878628F56ACF}" srcOrd="0" destOrd="0" presId="urn:microsoft.com/office/officeart/2005/8/layout/default"/>
    <dgm:cxn modelId="{88F10019-6152-444E-A9EF-E26379636AE4}" type="presOf" srcId="{632E8AB7-712B-4F88-9EC4-CFAB7CFEE713}" destId="{0CF48C0E-6E2D-4EC9-9C83-0CCAB08A7D88}" srcOrd="0" destOrd="0" presId="urn:microsoft.com/office/officeart/2005/8/layout/default"/>
    <dgm:cxn modelId="{BB648049-06D1-4176-BA83-8D6ED17B331A}" srcId="{656C57DB-B902-48FF-A209-616DA24E514B}" destId="{8A6D9ADC-91F0-4F68-93AF-ED3DFAE44002}" srcOrd="1" destOrd="0" parTransId="{2CE42DD8-BCD5-4ACB-A1BC-253C76AD5672}" sibTransId="{30858A81-A7DD-4AE2-85B0-E330331F9897}"/>
    <dgm:cxn modelId="{A6580C67-1ED2-4C56-B5A0-E2D8B73FFE9F}" srcId="{656C57DB-B902-48FF-A209-616DA24E514B}" destId="{B6EB8F70-8A69-4AF9-BF12-AE29A6AB9684}" srcOrd="0" destOrd="0" parTransId="{2BF8211E-6DE1-4C81-8E33-3C699B87A568}" sibTransId="{1CD7A906-D18F-4992-A64B-167A57F67F20}"/>
    <dgm:cxn modelId="{AD842370-A080-4F7A-8116-1A2EB207A39F}" srcId="{656C57DB-B902-48FF-A209-616DA24E514B}" destId="{632E8AB7-712B-4F88-9EC4-CFAB7CFEE713}" srcOrd="2" destOrd="0" parTransId="{7809E3F0-9DB5-4C88-80AD-64F7A4B1F80D}" sibTransId="{C2C6BCCD-E0DD-4EE3-8DC1-8E06491272DA}"/>
    <dgm:cxn modelId="{70E0A8A2-A5E8-455B-B5E6-A13308C6882A}" type="presOf" srcId="{B6EB8F70-8A69-4AF9-BF12-AE29A6AB9684}" destId="{39A41421-C79F-481E-8620-AD637E94C319}" srcOrd="0" destOrd="0" presId="urn:microsoft.com/office/officeart/2005/8/layout/default"/>
    <dgm:cxn modelId="{0DAA7BA3-5419-46EF-ADB7-DEE1F4C7B171}" type="presParOf" srcId="{F22443DA-D623-42E9-81DA-878628F56ACF}" destId="{39A41421-C79F-481E-8620-AD637E94C319}" srcOrd="0" destOrd="0" presId="urn:microsoft.com/office/officeart/2005/8/layout/default"/>
    <dgm:cxn modelId="{8AEB12F6-3D97-4D85-9CEA-0F4616DF89A3}" type="presParOf" srcId="{F22443DA-D623-42E9-81DA-878628F56ACF}" destId="{ED30A7CF-A561-4C81-897B-39FE91638FFA}" srcOrd="1" destOrd="0" presId="urn:microsoft.com/office/officeart/2005/8/layout/default"/>
    <dgm:cxn modelId="{429260B2-8DCD-4946-86E6-8F5C6CFD33C1}" type="presParOf" srcId="{F22443DA-D623-42E9-81DA-878628F56ACF}" destId="{E2FDD05D-1FAD-46C6-BEBA-572BAA77208C}" srcOrd="2" destOrd="0" presId="urn:microsoft.com/office/officeart/2005/8/layout/default"/>
    <dgm:cxn modelId="{3234F4A0-0460-4362-A717-19E1BFC5D5A8}" type="presParOf" srcId="{F22443DA-D623-42E9-81DA-878628F56ACF}" destId="{790BD3AA-A639-407C-81BE-24DAE2DB29EF}" srcOrd="3" destOrd="0" presId="urn:microsoft.com/office/officeart/2005/8/layout/default"/>
    <dgm:cxn modelId="{8FEE2B1B-2A42-4D3A-8A82-31716A81C895}" type="presParOf" srcId="{F22443DA-D623-42E9-81DA-878628F56ACF}" destId="{0CF48C0E-6E2D-4EC9-9C83-0CCAB08A7D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C7C688-5D9F-426C-A977-92DE1C5D1B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18ACEE7-A9EF-4C61-9526-0C237DDE9295}">
      <dgm:prSet custT="1"/>
      <dgm:spPr/>
      <dgm:t>
        <a:bodyPr/>
        <a:lstStyle/>
        <a:p>
          <a:pPr rtl="0"/>
          <a:r>
            <a:rPr lang="bg-BG" sz="1800" dirty="0" smtClean="0"/>
            <a:t>Общи разпоредби</a:t>
          </a:r>
          <a:endParaRPr lang="bg-BG" sz="1800" dirty="0"/>
        </a:p>
      </dgm:t>
    </dgm:pt>
    <dgm:pt modelId="{BD3E2311-7E7E-4B79-8A7D-9A335BE1F0A4}" type="parTrans" cxnId="{F0BC84EA-B5B2-4724-B20E-5A8946C637D9}">
      <dgm:prSet/>
      <dgm:spPr/>
      <dgm:t>
        <a:bodyPr/>
        <a:lstStyle/>
        <a:p>
          <a:endParaRPr lang="bg-BG" sz="1800"/>
        </a:p>
      </dgm:t>
    </dgm:pt>
    <dgm:pt modelId="{6E5437FC-E3A6-469E-BFB2-664C9F64D3C7}" type="sibTrans" cxnId="{F0BC84EA-B5B2-4724-B20E-5A8946C637D9}">
      <dgm:prSet/>
      <dgm:spPr/>
      <dgm:t>
        <a:bodyPr/>
        <a:lstStyle/>
        <a:p>
          <a:endParaRPr lang="bg-BG" sz="1800"/>
        </a:p>
      </dgm:t>
    </dgm:pt>
    <dgm:pt modelId="{8B697930-E198-473D-8AF7-DED584A6DF1B}">
      <dgm:prSet custT="1"/>
      <dgm:spPr/>
      <dgm:t>
        <a:bodyPr/>
        <a:lstStyle/>
        <a:p>
          <a:pPr rtl="0"/>
          <a:r>
            <a:rPr lang="bg-BG" sz="1800" dirty="0" smtClean="0"/>
            <a:t>Органи за опазване на селскостопанско имущество</a:t>
          </a:r>
          <a:endParaRPr lang="bg-BG" sz="1800" dirty="0"/>
        </a:p>
      </dgm:t>
    </dgm:pt>
    <dgm:pt modelId="{383C8728-8AD4-42E7-BC79-E1FAC46AD6F2}" type="parTrans" cxnId="{4C62D5D1-DF1A-4B7C-AAA0-AD1B66E17AB3}">
      <dgm:prSet/>
      <dgm:spPr/>
      <dgm:t>
        <a:bodyPr/>
        <a:lstStyle/>
        <a:p>
          <a:endParaRPr lang="bg-BG" sz="1800"/>
        </a:p>
      </dgm:t>
    </dgm:pt>
    <dgm:pt modelId="{3128240D-77CA-4B2E-8A3A-76FE46977CB5}" type="sibTrans" cxnId="{4C62D5D1-DF1A-4B7C-AAA0-AD1B66E17AB3}">
      <dgm:prSet/>
      <dgm:spPr/>
      <dgm:t>
        <a:bodyPr/>
        <a:lstStyle/>
        <a:p>
          <a:endParaRPr lang="bg-BG" sz="1800"/>
        </a:p>
      </dgm:t>
    </dgm:pt>
    <dgm:pt modelId="{395F3930-7444-4FB7-9C61-AC6F9CC5F93C}">
      <dgm:prSet custT="1"/>
      <dgm:spPr/>
      <dgm:t>
        <a:bodyPr/>
        <a:lstStyle/>
        <a:p>
          <a:pPr rtl="0"/>
          <a:r>
            <a:rPr lang="bg-BG" sz="1800" b="1" dirty="0" smtClean="0"/>
            <a:t>Задължения на физическите и юридическите лица</a:t>
          </a:r>
          <a:endParaRPr lang="bg-BG" sz="1800" dirty="0"/>
        </a:p>
      </dgm:t>
    </dgm:pt>
    <dgm:pt modelId="{27C6C481-8141-42CE-B5A4-96788CAFB924}" type="parTrans" cxnId="{8C0B46D1-1C7B-45A9-AE2A-76ADF868F21F}">
      <dgm:prSet/>
      <dgm:spPr/>
      <dgm:t>
        <a:bodyPr/>
        <a:lstStyle/>
        <a:p>
          <a:endParaRPr lang="bg-BG" sz="1800"/>
        </a:p>
      </dgm:t>
    </dgm:pt>
    <dgm:pt modelId="{29594EC2-E98C-4D06-ADAA-238FB09CFD63}" type="sibTrans" cxnId="{8C0B46D1-1C7B-45A9-AE2A-76ADF868F21F}">
      <dgm:prSet/>
      <dgm:spPr/>
      <dgm:t>
        <a:bodyPr/>
        <a:lstStyle/>
        <a:p>
          <a:endParaRPr lang="bg-BG" sz="1800"/>
        </a:p>
      </dgm:t>
    </dgm:pt>
    <dgm:pt modelId="{F41E2CB4-BF1E-4A34-97E3-4F06796A565E}">
      <dgm:prSet custT="1"/>
      <dgm:spPr/>
      <dgm:t>
        <a:bodyPr/>
        <a:lstStyle/>
        <a:p>
          <a:pPr rtl="0"/>
          <a:r>
            <a:rPr lang="bg-BG" sz="1800" dirty="0" smtClean="0"/>
            <a:t>Опазване на селскостопанското имущество</a:t>
          </a:r>
          <a:endParaRPr lang="bg-BG" sz="1800" dirty="0"/>
        </a:p>
      </dgm:t>
    </dgm:pt>
    <dgm:pt modelId="{B15A6735-4EA5-497F-A0B7-D6FABBADF03A}" type="parTrans" cxnId="{47C5C0CB-5F36-4C97-B785-E3345BE16D50}">
      <dgm:prSet/>
      <dgm:spPr/>
      <dgm:t>
        <a:bodyPr/>
        <a:lstStyle/>
        <a:p>
          <a:endParaRPr lang="bg-BG" sz="1800"/>
        </a:p>
      </dgm:t>
    </dgm:pt>
    <dgm:pt modelId="{A14D678A-B200-4ED5-A9D6-73AFFA3BCF7B}" type="sibTrans" cxnId="{47C5C0CB-5F36-4C97-B785-E3345BE16D50}">
      <dgm:prSet/>
      <dgm:spPr/>
      <dgm:t>
        <a:bodyPr/>
        <a:lstStyle/>
        <a:p>
          <a:endParaRPr lang="bg-BG" sz="1800"/>
        </a:p>
      </dgm:t>
    </dgm:pt>
    <dgm:pt modelId="{29DF5E13-21DA-46D2-A45B-36C1718653B9}">
      <dgm:prSet custT="1"/>
      <dgm:spPr/>
      <dgm:t>
        <a:bodyPr/>
        <a:lstStyle/>
        <a:p>
          <a:pPr rtl="0"/>
          <a:r>
            <a:rPr lang="bg-BG" sz="1800" b="1" dirty="0" smtClean="0"/>
            <a:t>Финансово осигуряване на  полската охрана</a:t>
          </a:r>
          <a:endParaRPr lang="bg-BG" sz="1800" dirty="0"/>
        </a:p>
      </dgm:t>
    </dgm:pt>
    <dgm:pt modelId="{A55A63BE-00BF-4AD4-9C30-096EEFDA214C}" type="parTrans" cxnId="{E75B475D-2F43-45A3-8E85-F4475306E687}">
      <dgm:prSet/>
      <dgm:spPr/>
      <dgm:t>
        <a:bodyPr/>
        <a:lstStyle/>
        <a:p>
          <a:endParaRPr lang="bg-BG" sz="1800"/>
        </a:p>
      </dgm:t>
    </dgm:pt>
    <dgm:pt modelId="{57EA69A1-3EA7-4C85-8965-F63E0EC44870}" type="sibTrans" cxnId="{E75B475D-2F43-45A3-8E85-F4475306E687}">
      <dgm:prSet/>
      <dgm:spPr/>
      <dgm:t>
        <a:bodyPr/>
        <a:lstStyle/>
        <a:p>
          <a:endParaRPr lang="bg-BG" sz="1800"/>
        </a:p>
      </dgm:t>
    </dgm:pt>
    <dgm:pt modelId="{737FE217-9556-4363-83DC-D37057FC920E}">
      <dgm:prSet custT="1"/>
      <dgm:spPr/>
      <dgm:t>
        <a:bodyPr/>
        <a:lstStyle/>
        <a:p>
          <a:pPr rtl="0"/>
          <a:r>
            <a:rPr lang="bg-BG" sz="1800" b="1" dirty="0" smtClean="0"/>
            <a:t>Установяване на вреди и обезщетения</a:t>
          </a:r>
          <a:endParaRPr lang="bg-BG" sz="1800" dirty="0"/>
        </a:p>
      </dgm:t>
    </dgm:pt>
    <dgm:pt modelId="{BD69EA8B-0DFC-46D1-8E35-CA58AD15E7CE}" type="parTrans" cxnId="{7AE93DBF-E448-4001-A127-CBBBF4251441}">
      <dgm:prSet/>
      <dgm:spPr/>
      <dgm:t>
        <a:bodyPr/>
        <a:lstStyle/>
        <a:p>
          <a:endParaRPr lang="bg-BG" sz="1800"/>
        </a:p>
      </dgm:t>
    </dgm:pt>
    <dgm:pt modelId="{269D9D99-86FE-4D42-9A67-D498BF363015}" type="sibTrans" cxnId="{7AE93DBF-E448-4001-A127-CBBBF4251441}">
      <dgm:prSet/>
      <dgm:spPr/>
      <dgm:t>
        <a:bodyPr/>
        <a:lstStyle/>
        <a:p>
          <a:endParaRPr lang="bg-BG" sz="1800"/>
        </a:p>
      </dgm:t>
    </dgm:pt>
    <dgm:pt modelId="{63E48AF5-B46B-4E1B-BA7F-E850A01EB81E}">
      <dgm:prSet custT="1"/>
      <dgm:spPr/>
      <dgm:t>
        <a:bodyPr/>
        <a:lstStyle/>
        <a:p>
          <a:pPr rtl="0"/>
          <a:endParaRPr lang="bg-BG" sz="1800" b="1" dirty="0" smtClean="0"/>
        </a:p>
        <a:p>
          <a:pPr rtl="0"/>
          <a:r>
            <a:rPr lang="bg-BG" sz="1800" b="1" dirty="0" err="1" smtClean="0"/>
            <a:t>Адмистративнонаказателни</a:t>
          </a:r>
          <a:r>
            <a:rPr lang="bg-BG" sz="1800" b="1" dirty="0" smtClean="0"/>
            <a:t>  разпоредби</a:t>
          </a:r>
        </a:p>
        <a:p>
          <a:pPr rtl="0"/>
          <a:r>
            <a:rPr lang="bg-BG" sz="1800" b="1" dirty="0" smtClean="0"/>
            <a:t>Допълнителни разпоредби; Заключителни разпоредби</a:t>
          </a:r>
        </a:p>
        <a:p>
          <a:pPr rtl="0"/>
          <a:endParaRPr lang="bg-BG" sz="1800" b="1" dirty="0" smtClean="0"/>
        </a:p>
        <a:p>
          <a:pPr rtl="0"/>
          <a:endParaRPr lang="bg-BG" sz="1800" dirty="0"/>
        </a:p>
      </dgm:t>
    </dgm:pt>
    <dgm:pt modelId="{24C98D08-3E0C-41CC-BBA5-45B36BAB6A40}" type="parTrans" cxnId="{139888F8-6A1E-4941-8667-7D2D1C775E08}">
      <dgm:prSet/>
      <dgm:spPr/>
      <dgm:t>
        <a:bodyPr/>
        <a:lstStyle/>
        <a:p>
          <a:endParaRPr lang="bg-BG" sz="1800"/>
        </a:p>
      </dgm:t>
    </dgm:pt>
    <dgm:pt modelId="{04973BE8-CDDA-4617-8F11-E673EF5E267A}" type="sibTrans" cxnId="{139888F8-6A1E-4941-8667-7D2D1C775E08}">
      <dgm:prSet/>
      <dgm:spPr/>
      <dgm:t>
        <a:bodyPr/>
        <a:lstStyle/>
        <a:p>
          <a:endParaRPr lang="bg-BG" sz="1800"/>
        </a:p>
      </dgm:t>
    </dgm:pt>
    <dgm:pt modelId="{5339F2A5-1884-4B68-BF2A-16D7EBF95FB4}" type="pres">
      <dgm:prSet presAssocID="{1FC7C688-5D9F-426C-A977-92DE1C5D1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B5740ED-A3C7-415B-9194-C79EED61CA79}" type="pres">
      <dgm:prSet presAssocID="{A18ACEE7-A9EF-4C61-9526-0C237DDE929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48E570D-842F-4A84-9ACB-A36DD4C65181}" type="pres">
      <dgm:prSet presAssocID="{6E5437FC-E3A6-469E-BFB2-664C9F64D3C7}" presName="spacer" presStyleCnt="0"/>
      <dgm:spPr/>
    </dgm:pt>
    <dgm:pt modelId="{86A128C9-5C16-40AF-90F6-158299DD1B59}" type="pres">
      <dgm:prSet presAssocID="{8B697930-E198-473D-8AF7-DED584A6DF1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11A3A6-0956-46AC-80BE-AFA6DFD64C27}" type="pres">
      <dgm:prSet presAssocID="{3128240D-77CA-4B2E-8A3A-76FE46977CB5}" presName="spacer" presStyleCnt="0"/>
      <dgm:spPr/>
    </dgm:pt>
    <dgm:pt modelId="{7185F244-AC93-47A9-9C81-2978DDACB724}" type="pres">
      <dgm:prSet presAssocID="{395F3930-7444-4FB7-9C61-AC6F9CC5F93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58B43E-3F71-4CF7-9B69-77215E93E90F}" type="pres">
      <dgm:prSet presAssocID="{29594EC2-E98C-4D06-ADAA-238FB09CFD63}" presName="spacer" presStyleCnt="0"/>
      <dgm:spPr/>
    </dgm:pt>
    <dgm:pt modelId="{51EFE445-0298-44B3-B822-ECFC9E1921B9}" type="pres">
      <dgm:prSet presAssocID="{F41E2CB4-BF1E-4A34-97E3-4F06796A565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266A08F-8966-45CC-982B-8B641EEF5865}" type="pres">
      <dgm:prSet presAssocID="{A14D678A-B200-4ED5-A9D6-73AFFA3BCF7B}" presName="spacer" presStyleCnt="0"/>
      <dgm:spPr/>
    </dgm:pt>
    <dgm:pt modelId="{EA810D22-4C8C-452F-9B35-379FC6188E27}" type="pres">
      <dgm:prSet presAssocID="{29DF5E13-21DA-46D2-A45B-36C1718653B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5EE800D-5FC5-4B77-9F59-6A1586EF3CDC}" type="pres">
      <dgm:prSet presAssocID="{57EA69A1-3EA7-4C85-8965-F63E0EC44870}" presName="spacer" presStyleCnt="0"/>
      <dgm:spPr/>
    </dgm:pt>
    <dgm:pt modelId="{55B7783B-C6C9-4E72-8102-247EB320C9FD}" type="pres">
      <dgm:prSet presAssocID="{737FE217-9556-4363-83DC-D37057FC920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809B170-19FD-47E2-8090-2EA44B97033B}" type="pres">
      <dgm:prSet presAssocID="{269D9D99-86FE-4D42-9A67-D498BF363015}" presName="spacer" presStyleCnt="0"/>
      <dgm:spPr/>
    </dgm:pt>
    <dgm:pt modelId="{34CE5BD5-E545-4A48-96FF-E37617436DD2}" type="pres">
      <dgm:prSet presAssocID="{63E48AF5-B46B-4E1B-BA7F-E850A01EB81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F179691-5448-420D-99C1-AE2D0168C1A7}" type="presOf" srcId="{F41E2CB4-BF1E-4A34-97E3-4F06796A565E}" destId="{51EFE445-0298-44B3-B822-ECFC9E1921B9}" srcOrd="0" destOrd="0" presId="urn:microsoft.com/office/officeart/2005/8/layout/vList2"/>
    <dgm:cxn modelId="{139888F8-6A1E-4941-8667-7D2D1C775E08}" srcId="{1FC7C688-5D9F-426C-A977-92DE1C5D1B6E}" destId="{63E48AF5-B46B-4E1B-BA7F-E850A01EB81E}" srcOrd="6" destOrd="0" parTransId="{24C98D08-3E0C-41CC-BBA5-45B36BAB6A40}" sibTransId="{04973BE8-CDDA-4617-8F11-E673EF5E267A}"/>
    <dgm:cxn modelId="{F0BC84EA-B5B2-4724-B20E-5A8946C637D9}" srcId="{1FC7C688-5D9F-426C-A977-92DE1C5D1B6E}" destId="{A18ACEE7-A9EF-4C61-9526-0C237DDE9295}" srcOrd="0" destOrd="0" parTransId="{BD3E2311-7E7E-4B79-8A7D-9A335BE1F0A4}" sibTransId="{6E5437FC-E3A6-469E-BFB2-664C9F64D3C7}"/>
    <dgm:cxn modelId="{1F83A899-C6CB-4059-A54F-C9BE086E9E9B}" type="presOf" srcId="{395F3930-7444-4FB7-9C61-AC6F9CC5F93C}" destId="{7185F244-AC93-47A9-9C81-2978DDACB724}" srcOrd="0" destOrd="0" presId="urn:microsoft.com/office/officeart/2005/8/layout/vList2"/>
    <dgm:cxn modelId="{E0A6314E-8FA3-461D-869D-00D245921907}" type="presOf" srcId="{63E48AF5-B46B-4E1B-BA7F-E850A01EB81E}" destId="{34CE5BD5-E545-4A48-96FF-E37617436DD2}" srcOrd="0" destOrd="0" presId="urn:microsoft.com/office/officeart/2005/8/layout/vList2"/>
    <dgm:cxn modelId="{E75B475D-2F43-45A3-8E85-F4475306E687}" srcId="{1FC7C688-5D9F-426C-A977-92DE1C5D1B6E}" destId="{29DF5E13-21DA-46D2-A45B-36C1718653B9}" srcOrd="4" destOrd="0" parTransId="{A55A63BE-00BF-4AD4-9C30-096EEFDA214C}" sibTransId="{57EA69A1-3EA7-4C85-8965-F63E0EC44870}"/>
    <dgm:cxn modelId="{7AE93DBF-E448-4001-A127-CBBBF4251441}" srcId="{1FC7C688-5D9F-426C-A977-92DE1C5D1B6E}" destId="{737FE217-9556-4363-83DC-D37057FC920E}" srcOrd="5" destOrd="0" parTransId="{BD69EA8B-0DFC-46D1-8E35-CA58AD15E7CE}" sibTransId="{269D9D99-86FE-4D42-9A67-D498BF363015}"/>
    <dgm:cxn modelId="{8C0B46D1-1C7B-45A9-AE2A-76ADF868F21F}" srcId="{1FC7C688-5D9F-426C-A977-92DE1C5D1B6E}" destId="{395F3930-7444-4FB7-9C61-AC6F9CC5F93C}" srcOrd="2" destOrd="0" parTransId="{27C6C481-8141-42CE-B5A4-96788CAFB924}" sibTransId="{29594EC2-E98C-4D06-ADAA-238FB09CFD63}"/>
    <dgm:cxn modelId="{039E255F-469B-48B7-ABA9-AA2D401DE083}" type="presOf" srcId="{29DF5E13-21DA-46D2-A45B-36C1718653B9}" destId="{EA810D22-4C8C-452F-9B35-379FC6188E27}" srcOrd="0" destOrd="0" presId="urn:microsoft.com/office/officeart/2005/8/layout/vList2"/>
    <dgm:cxn modelId="{20BFEE7D-9CC7-4E3F-84F2-EB4B9B59C06F}" type="presOf" srcId="{737FE217-9556-4363-83DC-D37057FC920E}" destId="{55B7783B-C6C9-4E72-8102-247EB320C9FD}" srcOrd="0" destOrd="0" presId="urn:microsoft.com/office/officeart/2005/8/layout/vList2"/>
    <dgm:cxn modelId="{AC3CD85C-0E21-4C59-8F5E-64CFB5CFF52D}" type="presOf" srcId="{1FC7C688-5D9F-426C-A977-92DE1C5D1B6E}" destId="{5339F2A5-1884-4B68-BF2A-16D7EBF95FB4}" srcOrd="0" destOrd="0" presId="urn:microsoft.com/office/officeart/2005/8/layout/vList2"/>
    <dgm:cxn modelId="{CEBC4019-2D42-4E8D-9AD4-5CB10DF181FD}" type="presOf" srcId="{8B697930-E198-473D-8AF7-DED584A6DF1B}" destId="{86A128C9-5C16-40AF-90F6-158299DD1B59}" srcOrd="0" destOrd="0" presId="urn:microsoft.com/office/officeart/2005/8/layout/vList2"/>
    <dgm:cxn modelId="{47C5C0CB-5F36-4C97-B785-E3345BE16D50}" srcId="{1FC7C688-5D9F-426C-A977-92DE1C5D1B6E}" destId="{F41E2CB4-BF1E-4A34-97E3-4F06796A565E}" srcOrd="3" destOrd="0" parTransId="{B15A6735-4EA5-497F-A0B7-D6FABBADF03A}" sibTransId="{A14D678A-B200-4ED5-A9D6-73AFFA3BCF7B}"/>
    <dgm:cxn modelId="{CFC6B5EA-CB40-4C9A-BED5-F8656E5D52FC}" type="presOf" srcId="{A18ACEE7-A9EF-4C61-9526-0C237DDE9295}" destId="{5B5740ED-A3C7-415B-9194-C79EED61CA79}" srcOrd="0" destOrd="0" presId="urn:microsoft.com/office/officeart/2005/8/layout/vList2"/>
    <dgm:cxn modelId="{4C62D5D1-DF1A-4B7C-AAA0-AD1B66E17AB3}" srcId="{1FC7C688-5D9F-426C-A977-92DE1C5D1B6E}" destId="{8B697930-E198-473D-8AF7-DED584A6DF1B}" srcOrd="1" destOrd="0" parTransId="{383C8728-8AD4-42E7-BC79-E1FAC46AD6F2}" sibTransId="{3128240D-77CA-4B2E-8A3A-76FE46977CB5}"/>
    <dgm:cxn modelId="{F50D3D20-0258-4DC9-B707-83CB451EAB97}" type="presParOf" srcId="{5339F2A5-1884-4B68-BF2A-16D7EBF95FB4}" destId="{5B5740ED-A3C7-415B-9194-C79EED61CA79}" srcOrd="0" destOrd="0" presId="urn:microsoft.com/office/officeart/2005/8/layout/vList2"/>
    <dgm:cxn modelId="{A1CAE054-8753-46B5-97F3-CA1E1609F7EA}" type="presParOf" srcId="{5339F2A5-1884-4B68-BF2A-16D7EBF95FB4}" destId="{148E570D-842F-4A84-9ACB-A36DD4C65181}" srcOrd="1" destOrd="0" presId="urn:microsoft.com/office/officeart/2005/8/layout/vList2"/>
    <dgm:cxn modelId="{71EDDEB8-6C39-46F5-A6B9-E2980D0CCB9E}" type="presParOf" srcId="{5339F2A5-1884-4B68-BF2A-16D7EBF95FB4}" destId="{86A128C9-5C16-40AF-90F6-158299DD1B59}" srcOrd="2" destOrd="0" presId="urn:microsoft.com/office/officeart/2005/8/layout/vList2"/>
    <dgm:cxn modelId="{0E1296E8-E793-43E8-8E2A-E2FADE5145EB}" type="presParOf" srcId="{5339F2A5-1884-4B68-BF2A-16D7EBF95FB4}" destId="{7511A3A6-0956-46AC-80BE-AFA6DFD64C27}" srcOrd="3" destOrd="0" presId="urn:microsoft.com/office/officeart/2005/8/layout/vList2"/>
    <dgm:cxn modelId="{F0982413-E3B1-48E4-8166-9A5B91C30519}" type="presParOf" srcId="{5339F2A5-1884-4B68-BF2A-16D7EBF95FB4}" destId="{7185F244-AC93-47A9-9C81-2978DDACB724}" srcOrd="4" destOrd="0" presId="urn:microsoft.com/office/officeart/2005/8/layout/vList2"/>
    <dgm:cxn modelId="{BE246A4F-877E-48CA-96EF-F0DC508F0818}" type="presParOf" srcId="{5339F2A5-1884-4B68-BF2A-16D7EBF95FB4}" destId="{4658B43E-3F71-4CF7-9B69-77215E93E90F}" srcOrd="5" destOrd="0" presId="urn:microsoft.com/office/officeart/2005/8/layout/vList2"/>
    <dgm:cxn modelId="{82E9385D-34A7-4297-BBA1-E90BD084B994}" type="presParOf" srcId="{5339F2A5-1884-4B68-BF2A-16D7EBF95FB4}" destId="{51EFE445-0298-44B3-B822-ECFC9E1921B9}" srcOrd="6" destOrd="0" presId="urn:microsoft.com/office/officeart/2005/8/layout/vList2"/>
    <dgm:cxn modelId="{6A2F91C2-541C-4C35-B616-51CCD1200478}" type="presParOf" srcId="{5339F2A5-1884-4B68-BF2A-16D7EBF95FB4}" destId="{7266A08F-8966-45CC-982B-8B641EEF5865}" srcOrd="7" destOrd="0" presId="urn:microsoft.com/office/officeart/2005/8/layout/vList2"/>
    <dgm:cxn modelId="{C9C6A728-6C08-41F9-BF3C-94215B7360FE}" type="presParOf" srcId="{5339F2A5-1884-4B68-BF2A-16D7EBF95FB4}" destId="{EA810D22-4C8C-452F-9B35-379FC6188E27}" srcOrd="8" destOrd="0" presId="urn:microsoft.com/office/officeart/2005/8/layout/vList2"/>
    <dgm:cxn modelId="{9554221C-7B12-4D05-A55D-76AE0BF61D28}" type="presParOf" srcId="{5339F2A5-1884-4B68-BF2A-16D7EBF95FB4}" destId="{35EE800D-5FC5-4B77-9F59-6A1586EF3CDC}" srcOrd="9" destOrd="0" presId="urn:microsoft.com/office/officeart/2005/8/layout/vList2"/>
    <dgm:cxn modelId="{B8AD63B8-74B3-4FCE-B78E-8E37541FADE0}" type="presParOf" srcId="{5339F2A5-1884-4B68-BF2A-16D7EBF95FB4}" destId="{55B7783B-C6C9-4E72-8102-247EB320C9FD}" srcOrd="10" destOrd="0" presId="urn:microsoft.com/office/officeart/2005/8/layout/vList2"/>
    <dgm:cxn modelId="{20AC90FE-1EBA-48CB-8EC0-92269E779172}" type="presParOf" srcId="{5339F2A5-1884-4B68-BF2A-16D7EBF95FB4}" destId="{1809B170-19FD-47E2-8090-2EA44B97033B}" srcOrd="11" destOrd="0" presId="urn:microsoft.com/office/officeart/2005/8/layout/vList2"/>
    <dgm:cxn modelId="{3572A65E-EA0D-4405-BADF-E0374557D232}" type="presParOf" srcId="{5339F2A5-1884-4B68-BF2A-16D7EBF95FB4}" destId="{34CE5BD5-E545-4A48-96FF-E37617436DD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l" rtl="0"/>
          <a:r>
            <a:rPr lang="bg-BG" sz="2400" b="1" dirty="0" smtClean="0">
              <a:solidFill>
                <a:srgbClr val="FF0000"/>
              </a:solidFill>
            </a:rPr>
            <a:t>                               Упражнение </a:t>
          </a:r>
        </a:p>
        <a:p>
          <a:pPr algn="l" rtl="0"/>
          <a:r>
            <a:rPr lang="ru-RU" sz="2400" b="1" dirty="0" smtClean="0">
              <a:solidFill>
                <a:srgbClr val="00B050"/>
              </a:solidFill>
            </a:rPr>
            <a:t>Причини и условия за </a:t>
          </a:r>
          <a:r>
            <a:rPr lang="ru-RU" sz="2400" b="1" dirty="0" err="1" smtClean="0">
              <a:solidFill>
                <a:srgbClr val="00B050"/>
              </a:solidFill>
            </a:rPr>
            <a:t>посегателствата</a:t>
          </a:r>
          <a:r>
            <a:rPr lang="ru-RU" sz="2400" b="1" dirty="0" smtClean="0">
              <a:solidFill>
                <a:srgbClr val="00B050"/>
              </a:solidFill>
            </a:rPr>
            <a:t> </a:t>
          </a:r>
          <a:r>
            <a:rPr lang="ru-RU" sz="2400" b="1" dirty="0" err="1" smtClean="0">
              <a:solidFill>
                <a:srgbClr val="00B050"/>
              </a:solidFill>
            </a:rPr>
            <a:t>върху</a:t>
          </a:r>
          <a:r>
            <a:rPr lang="ru-RU" sz="2400" b="1" dirty="0" smtClean="0">
              <a:solidFill>
                <a:srgbClr val="00B050"/>
              </a:solidFill>
            </a:rPr>
            <a:t> </a:t>
          </a:r>
          <a:r>
            <a:rPr lang="ru-RU" sz="2400" dirty="0" smtClean="0">
              <a:solidFill>
                <a:srgbClr val="00B050"/>
              </a:solidFill>
            </a:rPr>
            <a:t>общинската </a:t>
          </a:r>
          <a:r>
            <a:rPr lang="ru-RU" sz="2400" dirty="0" err="1" smtClean="0">
              <a:solidFill>
                <a:srgbClr val="00B050"/>
              </a:solidFill>
            </a:rPr>
            <a:t>собственост</a:t>
          </a:r>
          <a:r>
            <a:rPr lang="ru-RU" sz="2400" dirty="0" smtClean="0">
              <a:solidFill>
                <a:srgbClr val="00B050"/>
              </a:solidFill>
            </a:rPr>
            <a:t> и селскостопанската продукция.</a:t>
          </a:r>
          <a:r>
            <a:rPr lang="bg-BG" sz="2400" dirty="0" smtClean="0">
              <a:solidFill>
                <a:srgbClr val="00B050"/>
              </a:solidFill>
            </a:rPr>
            <a:t> Силните и слаби страни на всяка една от формите за опазване на </a:t>
          </a:r>
          <a:r>
            <a:rPr lang="ru-RU" sz="2400" dirty="0" smtClean="0">
              <a:solidFill>
                <a:srgbClr val="00B050"/>
              </a:solidFill>
            </a:rPr>
            <a:t>общинската </a:t>
          </a:r>
          <a:r>
            <a:rPr lang="ru-RU" sz="2400" dirty="0" err="1" smtClean="0">
              <a:solidFill>
                <a:srgbClr val="00B050"/>
              </a:solidFill>
            </a:rPr>
            <a:t>собственост</a:t>
          </a:r>
          <a:r>
            <a:rPr lang="ru-RU" sz="2400" dirty="0" smtClean="0">
              <a:solidFill>
                <a:srgbClr val="00B050"/>
              </a:solidFill>
            </a:rPr>
            <a:t> и селскостопанската продукция. </a:t>
          </a:r>
          <a:endParaRPr lang="bg-BG" sz="2000" b="1" dirty="0" smtClean="0">
            <a:solidFill>
              <a:srgbClr val="00B050"/>
            </a:solidFill>
          </a:endParaRPr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E526229-60D9-4258-9E30-F41FEC64795A}">
      <dgm:prSet custT="1"/>
      <dgm:spPr/>
      <dgm:t>
        <a:bodyPr/>
        <a:lstStyle/>
        <a:p>
          <a:pPr algn="l"/>
          <a:r>
            <a:rPr lang="ru-RU" sz="2000" b="0" i="1" dirty="0" err="1" smtClean="0">
              <a:solidFill>
                <a:srgbClr val="00B050"/>
              </a:solidFill>
            </a:rPr>
            <a:t>Определете</a:t>
          </a:r>
          <a:r>
            <a:rPr lang="ru-RU" sz="2000" b="0" i="1" dirty="0" smtClean="0">
              <a:solidFill>
                <a:srgbClr val="00B050"/>
              </a:solidFill>
            </a:rPr>
            <a:t> </a:t>
          </a:r>
          <a:r>
            <a:rPr lang="ru-RU" sz="2000" b="0" i="1" dirty="0" err="1" smtClean="0">
              <a:solidFill>
                <a:srgbClr val="00B050"/>
              </a:solidFill>
            </a:rPr>
            <a:t>основните</a:t>
          </a:r>
          <a:r>
            <a:rPr lang="ru-RU" sz="2000" b="0" i="1" dirty="0" smtClean="0">
              <a:solidFill>
                <a:srgbClr val="00B050"/>
              </a:solidFill>
            </a:rPr>
            <a:t> причини и условия за </a:t>
          </a:r>
          <a:r>
            <a:rPr lang="ru-RU" sz="2000" b="0" i="1" dirty="0" err="1" smtClean="0">
              <a:solidFill>
                <a:srgbClr val="00B050"/>
              </a:solidFill>
            </a:rPr>
            <a:t>извършване</a:t>
          </a:r>
          <a:r>
            <a:rPr lang="ru-RU" sz="2000" b="0" i="1" dirty="0" smtClean="0">
              <a:solidFill>
                <a:srgbClr val="00B050"/>
              </a:solidFill>
            </a:rPr>
            <a:t> на посегателства </a:t>
          </a:r>
          <a:r>
            <a:rPr lang="ru-RU" sz="2000" b="0" i="1" dirty="0" err="1" smtClean="0">
              <a:solidFill>
                <a:srgbClr val="00B050"/>
              </a:solidFill>
            </a:rPr>
            <a:t>върху</a:t>
          </a:r>
          <a:r>
            <a:rPr lang="ru-RU" sz="2000" b="0" i="1" dirty="0" smtClean="0">
              <a:solidFill>
                <a:srgbClr val="00B050"/>
              </a:solidFill>
            </a:rPr>
            <a:t> </a:t>
          </a:r>
          <a:r>
            <a:rPr lang="ru-RU" sz="2000" b="1" dirty="0" smtClean="0">
              <a:solidFill>
                <a:srgbClr val="00B050"/>
              </a:solidFill>
            </a:rPr>
            <a:t>общинската </a:t>
          </a:r>
          <a:r>
            <a:rPr lang="ru-RU" sz="2000" b="1" dirty="0" err="1" smtClean="0">
              <a:solidFill>
                <a:srgbClr val="00B050"/>
              </a:solidFill>
            </a:rPr>
            <a:t>собственост</a:t>
          </a:r>
          <a:r>
            <a:rPr lang="ru-RU" sz="2000" b="1" dirty="0" smtClean="0">
              <a:solidFill>
                <a:srgbClr val="00B050"/>
              </a:solidFill>
            </a:rPr>
            <a:t> и селскостопанската продукция </a:t>
          </a:r>
          <a:r>
            <a:rPr lang="ru-RU" sz="2000" b="0" i="1" dirty="0" smtClean="0">
              <a:solidFill>
                <a:srgbClr val="00B050"/>
              </a:solidFill>
            </a:rPr>
            <a:t>в </a:t>
          </a:r>
          <a:r>
            <a:rPr lang="ru-RU" sz="2000" b="0" i="1" dirty="0" err="1" smtClean="0">
              <a:solidFill>
                <a:srgbClr val="00B050"/>
              </a:solidFill>
            </a:rPr>
            <a:t>регионите</a:t>
          </a:r>
          <a:r>
            <a:rPr lang="ru-RU" sz="2000" b="0" i="1" dirty="0" smtClean="0">
              <a:solidFill>
                <a:srgbClr val="00B050"/>
              </a:solidFill>
            </a:rPr>
            <a:t>  </a:t>
          </a:r>
          <a:r>
            <a:rPr lang="ru-RU" sz="2000" b="0" i="1" dirty="0" err="1" smtClean="0">
              <a:solidFill>
                <a:srgbClr val="00B050"/>
              </a:solidFill>
            </a:rPr>
            <a:t>където</a:t>
          </a:r>
          <a:r>
            <a:rPr lang="ru-RU" sz="2000" b="0" i="1" dirty="0" smtClean="0">
              <a:solidFill>
                <a:srgbClr val="00B050"/>
              </a:solidFill>
            </a:rPr>
            <a:t>  </a:t>
          </a:r>
          <a:r>
            <a:rPr lang="ru-RU" sz="2000" b="0" i="1" dirty="0" err="1" smtClean="0">
              <a:solidFill>
                <a:srgbClr val="00B050"/>
              </a:solidFill>
            </a:rPr>
            <a:t>работите</a:t>
          </a:r>
          <a:r>
            <a:rPr lang="ru-RU" sz="2000" b="0" i="1" dirty="0" smtClean="0">
              <a:solidFill>
                <a:srgbClr val="00B050"/>
              </a:solidFill>
            </a:rPr>
            <a:t>.</a:t>
          </a:r>
          <a:endParaRPr lang="bg-BG" sz="2000" b="0" i="1" dirty="0" smtClean="0">
            <a:solidFill>
              <a:srgbClr val="00B050"/>
            </a:solidFill>
          </a:endParaRPr>
        </a:p>
      </dgm:t>
    </dgm:pt>
    <dgm:pt modelId="{103B5755-5682-445A-BEE3-0E04DEC31D32}" type="sibTrans" cxnId="{EFA88B50-74B4-4998-A367-68F4846DDAC7}">
      <dgm:prSet/>
      <dgm:spPr/>
      <dgm:t>
        <a:bodyPr/>
        <a:lstStyle/>
        <a:p>
          <a:endParaRPr lang="bg-BG"/>
        </a:p>
      </dgm:t>
    </dgm:pt>
    <dgm:pt modelId="{2EFE6021-0705-4773-A389-2912E83039AB}" type="parTrans" cxnId="{EFA88B50-74B4-4998-A367-68F4846DDAC7}">
      <dgm:prSet/>
      <dgm:spPr/>
      <dgm:t>
        <a:bodyPr/>
        <a:lstStyle/>
        <a:p>
          <a:endParaRPr lang="bg-BG"/>
        </a:p>
      </dgm:t>
    </dgm:pt>
    <dgm:pt modelId="{FED7D250-7A46-40B1-8057-96C121802782}">
      <dgm:prSet custT="1"/>
      <dgm:spPr/>
      <dgm:t>
        <a:bodyPr/>
        <a:lstStyle/>
        <a:p>
          <a:pPr algn="l"/>
          <a:r>
            <a:rPr lang="bg-BG" sz="2000" b="0" i="1" dirty="0" smtClean="0">
              <a:solidFill>
                <a:srgbClr val="00B050"/>
              </a:solidFill>
            </a:rPr>
            <a:t>Време за работа-30 мин.</a:t>
          </a:r>
        </a:p>
      </dgm:t>
    </dgm:pt>
    <dgm:pt modelId="{DBC53E0B-448B-42CD-9141-88A589B74B38}" type="sibTrans" cxnId="{CE0BD9AA-99F0-4EB8-8B5C-03789E2AD201}">
      <dgm:prSet/>
      <dgm:spPr/>
      <dgm:t>
        <a:bodyPr/>
        <a:lstStyle/>
        <a:p>
          <a:endParaRPr lang="bg-BG"/>
        </a:p>
      </dgm:t>
    </dgm:pt>
    <dgm:pt modelId="{E0EEC5F7-5AFB-474D-B920-5D3838213E5B}" type="parTrans" cxnId="{CE0BD9AA-99F0-4EB8-8B5C-03789E2AD201}">
      <dgm:prSet/>
      <dgm:spPr/>
      <dgm:t>
        <a:bodyPr/>
        <a:lstStyle/>
        <a:p>
          <a:endParaRPr lang="bg-BG"/>
        </a:p>
      </dgm:t>
    </dgm:pt>
    <dgm:pt modelId="{8F59DC50-6686-42E3-9761-FC570E5A79E3}">
      <dgm:prSet custT="1"/>
      <dgm:spPr/>
      <dgm:t>
        <a:bodyPr/>
        <a:lstStyle/>
        <a:p>
          <a:pPr algn="l"/>
          <a:endParaRPr lang="bg-BG" sz="2800" b="0" i="1" dirty="0" smtClean="0">
            <a:solidFill>
              <a:schemeClr val="tx2"/>
            </a:solidFill>
          </a:endParaRPr>
        </a:p>
      </dgm:t>
    </dgm:pt>
    <dgm:pt modelId="{FAD60861-FFC4-40CB-B0F4-D306512A5AB4}" type="sibTrans" cxnId="{80616CB4-C145-48D7-B8A8-FC3591AC1F15}">
      <dgm:prSet/>
      <dgm:spPr/>
      <dgm:t>
        <a:bodyPr/>
        <a:lstStyle/>
        <a:p>
          <a:endParaRPr lang="bg-BG"/>
        </a:p>
      </dgm:t>
    </dgm:pt>
    <dgm:pt modelId="{293254C5-422B-4E35-B622-C897195192D5}" type="parTrans" cxnId="{80616CB4-C145-48D7-B8A8-FC3591AC1F15}">
      <dgm:prSet/>
      <dgm:spPr/>
      <dgm:t>
        <a:bodyPr/>
        <a:lstStyle/>
        <a:p>
          <a:endParaRPr lang="bg-BG"/>
        </a:p>
      </dgm:t>
    </dgm:pt>
    <dgm:pt modelId="{F2CE4329-7276-448F-8645-16A4ADE151E0}">
      <dgm:prSet custT="1"/>
      <dgm:spPr/>
      <dgm:t>
        <a:bodyPr/>
        <a:lstStyle/>
        <a:p>
          <a:pPr algn="l"/>
          <a:r>
            <a:rPr lang="bg-BG" sz="2000" dirty="0" smtClean="0">
              <a:solidFill>
                <a:srgbClr val="00B050"/>
              </a:solidFill>
            </a:rPr>
            <a:t>2. Силните и слаби страни на всяка една от формите за опазване на </a:t>
          </a:r>
          <a:r>
            <a:rPr lang="ru-RU" sz="2000" dirty="0" smtClean="0">
              <a:solidFill>
                <a:srgbClr val="00B050"/>
              </a:solidFill>
            </a:rPr>
            <a:t>общинската </a:t>
          </a:r>
          <a:r>
            <a:rPr lang="ru-RU" sz="2000" dirty="0" err="1" smtClean="0">
              <a:solidFill>
                <a:srgbClr val="00B050"/>
              </a:solidFill>
            </a:rPr>
            <a:t>собственост</a:t>
          </a:r>
          <a:r>
            <a:rPr lang="ru-RU" sz="2000" dirty="0" smtClean="0">
              <a:solidFill>
                <a:srgbClr val="00B050"/>
              </a:solidFill>
            </a:rPr>
            <a:t> и селскостопанската продукция. </a:t>
          </a:r>
          <a:endParaRPr lang="bg-BG" sz="2000" b="0" i="1" dirty="0" smtClean="0">
            <a:solidFill>
              <a:srgbClr val="00B050"/>
            </a:solidFill>
          </a:endParaRPr>
        </a:p>
      </dgm:t>
    </dgm:pt>
    <dgm:pt modelId="{E8197FB9-627C-4EBA-A3B6-5D56B9CE85FB}" type="parTrans" cxnId="{7487F6C4-C629-47D3-B576-9EBCB6C28B38}">
      <dgm:prSet/>
      <dgm:spPr/>
    </dgm:pt>
    <dgm:pt modelId="{2F6CCE73-E7AE-4D04-A6F3-53DAD17257D9}" type="sibTrans" cxnId="{7487F6C4-C629-47D3-B576-9EBCB6C28B38}">
      <dgm:prSet/>
      <dgm:spPr/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4211" custScaleY="153210" custLinFactNeighborX="-198" custLinFactNeighborY="-1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CE0BD9AA-99F0-4EB8-8B5C-03789E2AD201}" srcId="{FFC41C2D-1A4B-4AD2-A434-60A48BDAF471}" destId="{FED7D250-7A46-40B1-8057-96C121802782}" srcOrd="2" destOrd="0" parTransId="{E0EEC5F7-5AFB-474D-B920-5D3838213E5B}" sibTransId="{DBC53E0B-448B-42CD-9141-88A589B74B38}"/>
    <dgm:cxn modelId="{6B7135CC-998D-43B0-9013-69229CFF3D21}" type="presOf" srcId="{FED7D250-7A46-40B1-8057-96C121802782}" destId="{0162D87F-9C6E-4C49-BCC8-EE2A5E469763}" srcOrd="0" destOrd="3" presId="urn:microsoft.com/office/officeart/2008/layout/PictureStrips"/>
    <dgm:cxn modelId="{64E74330-9F6C-4CB0-B84B-EC5B0D770ACE}" type="presOf" srcId="{F2CE4329-7276-448F-8645-16A4ADE151E0}" destId="{0162D87F-9C6E-4C49-BCC8-EE2A5E469763}" srcOrd="0" destOrd="2" presId="urn:microsoft.com/office/officeart/2008/layout/PictureStrips"/>
    <dgm:cxn modelId="{7FD8E48C-CDE8-4481-AFD1-D456BBBF3B62}" type="presOf" srcId="{8F59DC50-6686-42E3-9761-FC570E5A79E3}" destId="{0162D87F-9C6E-4C49-BCC8-EE2A5E469763}" srcOrd="0" destOrd="4" presId="urn:microsoft.com/office/officeart/2008/layout/PictureStrips"/>
    <dgm:cxn modelId="{B1C1FC61-40D1-406B-9D01-E12E15191D89}" type="presOf" srcId="{FFC41C2D-1A4B-4AD2-A434-60A48BDAF471}" destId="{0162D87F-9C6E-4C49-BCC8-EE2A5E469763}" srcOrd="0" destOrd="0" presId="urn:microsoft.com/office/officeart/2008/layout/PictureStrips"/>
    <dgm:cxn modelId="{EFA88B50-74B4-4998-A367-68F4846DDAC7}" srcId="{FFC41C2D-1A4B-4AD2-A434-60A48BDAF471}" destId="{AE526229-60D9-4258-9E30-F41FEC64795A}" srcOrd="0" destOrd="0" parTransId="{2EFE6021-0705-4773-A389-2912E83039AB}" sibTransId="{103B5755-5682-445A-BEE3-0E04DEC31D32}"/>
    <dgm:cxn modelId="{80616CB4-C145-48D7-B8A8-FC3591AC1F15}" srcId="{FFC41C2D-1A4B-4AD2-A434-60A48BDAF471}" destId="{8F59DC50-6686-42E3-9761-FC570E5A79E3}" srcOrd="3" destOrd="0" parTransId="{293254C5-422B-4E35-B622-C897195192D5}" sibTransId="{FAD60861-FFC4-40CB-B0F4-D306512A5AB4}"/>
    <dgm:cxn modelId="{2B103971-1CC7-493B-93DD-7F3DB9A48D6D}" type="presOf" srcId="{AE526229-60D9-4258-9E30-F41FEC64795A}" destId="{0162D87F-9C6E-4C49-BCC8-EE2A5E469763}" srcOrd="0" destOrd="1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7487F6C4-C629-47D3-B576-9EBCB6C28B38}" srcId="{FFC41C2D-1A4B-4AD2-A434-60A48BDAF471}" destId="{F2CE4329-7276-448F-8645-16A4ADE151E0}" srcOrd="1" destOrd="0" parTransId="{E8197FB9-627C-4EBA-A3B6-5D56B9CE85FB}" sibTransId="{2F6CCE73-E7AE-4D04-A6F3-53DAD17257D9}"/>
    <dgm:cxn modelId="{B7A27748-4D7E-4B6D-ADA2-561EBC34215A}" type="presOf" srcId="{FF8C023C-EF5E-4499-8B5C-5427846B57D7}" destId="{44CD01F5-7821-4A96-BE5D-89079AC0086D}" srcOrd="0" destOrd="0" presId="urn:microsoft.com/office/officeart/2008/layout/PictureStrips"/>
    <dgm:cxn modelId="{244404BE-59CE-46DC-ACE7-8D54FA4A8977}" type="presParOf" srcId="{44CD01F5-7821-4A96-BE5D-89079AC0086D}" destId="{8BDE3ED8-01F8-42D2-BC01-8F2B486F0C51}" srcOrd="0" destOrd="0" presId="urn:microsoft.com/office/officeart/2008/layout/PictureStrips"/>
    <dgm:cxn modelId="{1A513C3B-A86F-4ABD-A376-A71072B6BE40}" type="presParOf" srcId="{8BDE3ED8-01F8-42D2-BC01-8F2B486F0C51}" destId="{0162D87F-9C6E-4C49-BCC8-EE2A5E469763}" srcOrd="0" destOrd="0" presId="urn:microsoft.com/office/officeart/2008/layout/PictureStrips"/>
    <dgm:cxn modelId="{CBAD28F2-E57B-4D59-8335-D640EF3BD932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200" b="1" dirty="0" smtClean="0">
              <a:solidFill>
                <a:srgbClr val="FF0000"/>
              </a:solidFill>
            </a:rPr>
            <a:t>Дискусия</a:t>
          </a:r>
        </a:p>
        <a:p>
          <a:pPr algn="l" rtl="0"/>
          <a:r>
            <a:rPr lang="bg-BG" sz="2200" dirty="0" smtClean="0">
              <a:solidFill>
                <a:srgbClr val="00B050"/>
              </a:solidFill>
            </a:rPr>
            <a:t>Съвместните дейности между „Териториална полиция“ и кметовете на населени места за опазване на </a:t>
          </a:r>
          <a:r>
            <a:rPr lang="ru-RU" sz="2200" dirty="0" smtClean="0">
              <a:solidFill>
                <a:srgbClr val="00B050"/>
              </a:solidFill>
            </a:rPr>
            <a:t>общинската </a:t>
          </a:r>
          <a:r>
            <a:rPr lang="ru-RU" sz="2200" dirty="0" err="1" smtClean="0">
              <a:solidFill>
                <a:srgbClr val="00B050"/>
              </a:solidFill>
            </a:rPr>
            <a:t>собственост</a:t>
          </a:r>
          <a:r>
            <a:rPr lang="ru-RU" sz="2200" dirty="0" smtClean="0">
              <a:solidFill>
                <a:srgbClr val="00B050"/>
              </a:solidFill>
            </a:rPr>
            <a:t> и селскостопанската продукция.</a:t>
          </a:r>
          <a:r>
            <a:rPr lang="bg-BG" sz="2200" dirty="0" smtClean="0">
              <a:solidFill>
                <a:srgbClr val="00B050"/>
              </a:solidFill>
            </a:rPr>
            <a:t> </a:t>
          </a:r>
        </a:p>
        <a:p>
          <a:pPr algn="l" rtl="0"/>
          <a:r>
            <a:rPr lang="bg-BG" sz="2200" dirty="0" smtClean="0">
              <a:solidFill>
                <a:srgbClr val="00B050"/>
              </a:solidFill>
            </a:rPr>
            <a:t>Водещите въпроси са следните: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1.Посочете основните причини за посегателства с цел кражба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2. Посочете основните причини за унищожаване и повреждане</a:t>
          </a:r>
        </a:p>
        <a:p>
          <a:pPr algn="l"/>
          <a:r>
            <a:rPr lang="bg-BG" sz="2000" b="0" i="1" dirty="0" smtClean="0">
              <a:solidFill>
                <a:srgbClr val="00B050"/>
              </a:solidFill>
            </a:rPr>
            <a:t>Време за работа 30 мин. </a:t>
          </a:r>
          <a:endParaRPr lang="bg-BG" sz="2200" dirty="0" smtClean="0">
            <a:solidFill>
              <a:srgbClr val="00B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4700" custScaleY="191277" custLinFactNeighborX="1039" custLinFactNeighborY="976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3100" b="1" dirty="0" smtClean="0">
              <a:solidFill>
                <a:srgbClr val="92D050"/>
              </a:solidFill>
            </a:rPr>
            <a:t>Превенция на </a:t>
          </a:r>
          <a:r>
            <a:rPr lang="ru-RU" sz="3100" b="1" dirty="0" err="1" smtClean="0">
              <a:solidFill>
                <a:srgbClr val="92D050"/>
              </a:solidFill>
            </a:rPr>
            <a:t>битовата</a:t>
          </a:r>
          <a:r>
            <a:rPr lang="ru-RU" sz="3100" b="1" dirty="0" smtClean="0">
              <a:solidFill>
                <a:srgbClr val="92D050"/>
              </a:solidFill>
            </a:rPr>
            <a:t> </a:t>
          </a:r>
          <a:r>
            <a:rPr lang="ru-RU" sz="3100" b="1" dirty="0" err="1" smtClean="0">
              <a:solidFill>
                <a:srgbClr val="92D050"/>
              </a:solidFill>
            </a:rPr>
            <a:t>престъпност</a:t>
          </a:r>
          <a:endParaRPr lang="bg-BG" sz="2000" i="1" dirty="0">
            <a:solidFill>
              <a:srgbClr val="92D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780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4669" custScaleY="73907" custLinFactNeighborX="18119" custLinFactNeighborY="1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DBEE3316-FED5-42EC-A584-1C38E4B0E74E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D134B526-DADE-443D-8693-661C6957A9C7}" type="presOf" srcId="{FFC41C2D-1A4B-4AD2-A434-60A48BDAF471}" destId="{0162D87F-9C6E-4C49-BCC8-EE2A5E469763}" srcOrd="0" destOrd="0" presId="urn:microsoft.com/office/officeart/2008/layout/PictureStrips"/>
    <dgm:cxn modelId="{6777F511-A455-4AE4-AD5C-7E549F048E1C}" type="presParOf" srcId="{44CD01F5-7821-4A96-BE5D-89079AC0086D}" destId="{8BDE3ED8-01F8-42D2-BC01-8F2B486F0C51}" srcOrd="0" destOrd="0" presId="urn:microsoft.com/office/officeart/2008/layout/PictureStrips"/>
    <dgm:cxn modelId="{22A005E2-1047-4882-9504-53BDCB6C8B27}" type="presParOf" srcId="{8BDE3ED8-01F8-42D2-BC01-8F2B486F0C51}" destId="{0162D87F-9C6E-4C49-BCC8-EE2A5E469763}" srcOrd="0" destOrd="0" presId="urn:microsoft.com/office/officeart/2008/layout/PictureStrips"/>
    <dgm:cxn modelId="{53AEED2D-50E0-4FE5-8039-F381C657B505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3100" b="1" dirty="0" smtClean="0">
              <a:solidFill>
                <a:srgbClr val="92D050"/>
              </a:solidFill>
            </a:rPr>
            <a:t>Взаимодействие между </a:t>
          </a:r>
          <a:r>
            <a:rPr lang="ru-RU" sz="3100" b="1" dirty="0" err="1" smtClean="0">
              <a:solidFill>
                <a:srgbClr val="92D050"/>
              </a:solidFill>
            </a:rPr>
            <a:t>общината</a:t>
          </a:r>
          <a:r>
            <a:rPr lang="ru-RU" sz="3100" b="1" dirty="0" smtClean="0">
              <a:solidFill>
                <a:srgbClr val="92D050"/>
              </a:solidFill>
            </a:rPr>
            <a:t> и </a:t>
          </a:r>
          <a:r>
            <a:rPr lang="ru-RU" sz="3100" b="1" dirty="0" err="1" smtClean="0">
              <a:solidFill>
                <a:srgbClr val="92D050"/>
              </a:solidFill>
            </a:rPr>
            <a:t>териториалните</a:t>
          </a:r>
          <a:r>
            <a:rPr lang="ru-RU" sz="3100" b="1" dirty="0" smtClean="0">
              <a:solidFill>
                <a:srgbClr val="92D050"/>
              </a:solidFill>
            </a:rPr>
            <a:t> </a:t>
          </a:r>
          <a:r>
            <a:rPr lang="ru-RU" sz="3100" b="1" dirty="0" err="1" smtClean="0">
              <a:solidFill>
                <a:srgbClr val="92D050"/>
              </a:solidFill>
            </a:rPr>
            <a:t>структури</a:t>
          </a:r>
          <a:r>
            <a:rPr lang="ru-RU" sz="3100" b="1" dirty="0" smtClean="0">
              <a:solidFill>
                <a:srgbClr val="92D050"/>
              </a:solidFill>
            </a:rPr>
            <a:t> на МВР. </a:t>
          </a:r>
          <a:endParaRPr lang="bg-BG" sz="2000" i="1" dirty="0">
            <a:solidFill>
              <a:srgbClr val="92D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780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4669" custScaleY="73907" custLinFactNeighborX="18119" custLinFactNeighborY="1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DBEE3316-FED5-42EC-A584-1C38E4B0E74E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D134B526-DADE-443D-8693-661C6957A9C7}" type="presOf" srcId="{FFC41C2D-1A4B-4AD2-A434-60A48BDAF471}" destId="{0162D87F-9C6E-4C49-BCC8-EE2A5E469763}" srcOrd="0" destOrd="0" presId="urn:microsoft.com/office/officeart/2008/layout/PictureStrips"/>
    <dgm:cxn modelId="{6777F511-A455-4AE4-AD5C-7E549F048E1C}" type="presParOf" srcId="{44CD01F5-7821-4A96-BE5D-89079AC0086D}" destId="{8BDE3ED8-01F8-42D2-BC01-8F2B486F0C51}" srcOrd="0" destOrd="0" presId="urn:microsoft.com/office/officeart/2008/layout/PictureStrips"/>
    <dgm:cxn modelId="{22A005E2-1047-4882-9504-53BDCB6C8B27}" type="presParOf" srcId="{8BDE3ED8-01F8-42D2-BC01-8F2B486F0C51}" destId="{0162D87F-9C6E-4C49-BCC8-EE2A5E469763}" srcOrd="0" destOrd="0" presId="urn:microsoft.com/office/officeart/2008/layout/PictureStrips"/>
    <dgm:cxn modelId="{53AEED2D-50E0-4FE5-8039-F381C657B505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3100" b="1" dirty="0" smtClean="0">
              <a:solidFill>
                <a:srgbClr val="C00000"/>
              </a:solidFill>
            </a:rPr>
            <a:t>Презентация</a:t>
          </a:r>
        </a:p>
        <a:p>
          <a:pPr algn="ctr" rtl="0"/>
          <a:r>
            <a:rPr lang="ru-RU" sz="3100" b="1" dirty="0" smtClean="0">
              <a:solidFill>
                <a:srgbClr val="92D050"/>
              </a:solidFill>
            </a:rPr>
            <a:t>Дейност на </a:t>
          </a:r>
          <a:r>
            <a:rPr lang="ru-RU" sz="3100" b="1" dirty="0" err="1" smtClean="0">
              <a:solidFill>
                <a:srgbClr val="92D050"/>
              </a:solidFill>
            </a:rPr>
            <a:t>комисиите</a:t>
          </a:r>
          <a:r>
            <a:rPr lang="ru-RU" sz="3100" b="1" dirty="0" smtClean="0">
              <a:solidFill>
                <a:srgbClr val="92D050"/>
              </a:solidFill>
            </a:rPr>
            <a:t> за обществен </a:t>
          </a:r>
          <a:r>
            <a:rPr lang="ru-RU" sz="3100" b="1" dirty="0" err="1" smtClean="0">
              <a:solidFill>
                <a:srgbClr val="92D050"/>
              </a:solidFill>
            </a:rPr>
            <a:t>ред</a:t>
          </a:r>
          <a:r>
            <a:rPr lang="ru-RU" sz="3100" b="1" dirty="0" smtClean="0">
              <a:solidFill>
                <a:srgbClr val="92D050"/>
              </a:solidFill>
            </a:rPr>
            <a:t> и </a:t>
          </a:r>
          <a:r>
            <a:rPr lang="ru-RU" sz="3100" b="1" dirty="0" err="1" smtClean="0">
              <a:solidFill>
                <a:srgbClr val="92D050"/>
              </a:solidFill>
            </a:rPr>
            <a:t>сигурност</a:t>
          </a:r>
          <a:r>
            <a:rPr lang="ru-RU" sz="3100" b="1" dirty="0" smtClean="0">
              <a:solidFill>
                <a:srgbClr val="92D050"/>
              </a:solidFill>
            </a:rPr>
            <a:t>. </a:t>
          </a:r>
          <a:r>
            <a:rPr lang="ru-RU" sz="3100" b="1" dirty="0" err="1" smtClean="0">
              <a:solidFill>
                <a:srgbClr val="92D050"/>
              </a:solidFill>
            </a:rPr>
            <a:t>Ангажиране</a:t>
          </a:r>
          <a:r>
            <a:rPr lang="ru-RU" sz="3100" b="1" dirty="0" smtClean="0">
              <a:solidFill>
                <a:srgbClr val="92D050"/>
              </a:solidFill>
            </a:rPr>
            <a:t> на </a:t>
          </a:r>
          <a:r>
            <a:rPr lang="ru-RU" sz="3100" b="1" dirty="0" err="1" smtClean="0">
              <a:solidFill>
                <a:srgbClr val="92D050"/>
              </a:solidFill>
            </a:rPr>
            <a:t>други</a:t>
          </a:r>
          <a:r>
            <a:rPr lang="ru-RU" sz="3100" b="1" dirty="0" smtClean="0">
              <a:solidFill>
                <a:srgbClr val="92D050"/>
              </a:solidFill>
            </a:rPr>
            <a:t> </a:t>
          </a:r>
          <a:r>
            <a:rPr lang="ru-RU" sz="3100" b="1" dirty="0" err="1" smtClean="0">
              <a:solidFill>
                <a:srgbClr val="92D050"/>
              </a:solidFill>
            </a:rPr>
            <a:t>компетентни</a:t>
          </a:r>
          <a:r>
            <a:rPr lang="ru-RU" sz="3100" b="1" dirty="0" smtClean="0">
              <a:solidFill>
                <a:srgbClr val="92D050"/>
              </a:solidFill>
            </a:rPr>
            <a:t> институции и </a:t>
          </a:r>
          <a:r>
            <a:rPr lang="ru-RU" sz="3100" b="1" dirty="0" err="1" smtClean="0">
              <a:solidFill>
                <a:srgbClr val="92D050"/>
              </a:solidFill>
            </a:rPr>
            <a:t>гражданския</a:t>
          </a:r>
          <a:r>
            <a:rPr lang="ru-RU" sz="3100" b="1" dirty="0" smtClean="0">
              <a:solidFill>
                <a:srgbClr val="92D050"/>
              </a:solidFill>
            </a:rPr>
            <a:t> сектор.</a:t>
          </a:r>
          <a:endParaRPr lang="bg-BG" sz="2000" i="1" dirty="0">
            <a:solidFill>
              <a:srgbClr val="92D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Y="78062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124669" custScaleY="73907" custLinFactNeighborX="18119" custLinFactNeighborY="1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DBEE3316-FED5-42EC-A584-1C38E4B0E74E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D134B526-DADE-443D-8693-661C6957A9C7}" type="presOf" srcId="{FFC41C2D-1A4B-4AD2-A434-60A48BDAF471}" destId="{0162D87F-9C6E-4C49-BCC8-EE2A5E469763}" srcOrd="0" destOrd="0" presId="urn:microsoft.com/office/officeart/2008/layout/PictureStrips"/>
    <dgm:cxn modelId="{6777F511-A455-4AE4-AD5C-7E549F048E1C}" type="presParOf" srcId="{44CD01F5-7821-4A96-BE5D-89079AC0086D}" destId="{8BDE3ED8-01F8-42D2-BC01-8F2B486F0C51}" srcOrd="0" destOrd="0" presId="urn:microsoft.com/office/officeart/2008/layout/PictureStrips"/>
    <dgm:cxn modelId="{22A005E2-1047-4882-9504-53BDCB6C8B27}" type="presParOf" srcId="{8BDE3ED8-01F8-42D2-BC01-8F2B486F0C51}" destId="{0162D87F-9C6E-4C49-BCC8-EE2A5E469763}" srcOrd="0" destOrd="0" presId="urn:microsoft.com/office/officeart/2008/layout/PictureStrips"/>
    <dgm:cxn modelId="{53AEED2D-50E0-4FE5-8039-F381C657B505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8EA85-98A1-44BC-A99E-19598463E4D5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120CDF0E-12D8-4CBC-80A9-FC2BDFAACEDD}">
      <dgm:prSet phldrT="[Text]"/>
      <dgm:spPr/>
      <dgm:t>
        <a:bodyPr/>
        <a:lstStyle/>
        <a:p>
          <a:r>
            <a:rPr lang="bg-BG" dirty="0" smtClean="0">
              <a:solidFill>
                <a:schemeClr val="bg1"/>
              </a:solidFill>
            </a:rPr>
            <a:t>Начини за опазване на </a:t>
          </a:r>
          <a:r>
            <a:rPr lang="ru-RU" dirty="0" smtClean="0">
              <a:solidFill>
                <a:schemeClr val="bg1"/>
              </a:solidFill>
            </a:rPr>
            <a:t>общинската </a:t>
          </a:r>
          <a:r>
            <a:rPr lang="ru-RU" dirty="0" err="1" smtClean="0">
              <a:solidFill>
                <a:schemeClr val="bg1"/>
              </a:solidFill>
            </a:rPr>
            <a:t>собственост</a:t>
          </a:r>
          <a:r>
            <a:rPr lang="ru-RU" dirty="0" smtClean="0">
              <a:solidFill>
                <a:schemeClr val="bg1"/>
              </a:solidFill>
            </a:rPr>
            <a:t> и селскостопанската продукция</a:t>
          </a:r>
          <a:endParaRPr lang="bg-BG" dirty="0">
            <a:solidFill>
              <a:schemeClr val="bg1"/>
            </a:solidFill>
          </a:endParaRPr>
        </a:p>
      </dgm:t>
    </dgm:pt>
    <dgm:pt modelId="{5EE84210-CDBC-4AB7-9BEA-2C92B809E151}" type="parTrans" cxnId="{04E81619-DD6A-4605-8CBD-8756608034CC}">
      <dgm:prSet/>
      <dgm:spPr/>
      <dgm:t>
        <a:bodyPr/>
        <a:lstStyle/>
        <a:p>
          <a:endParaRPr lang="bg-BG"/>
        </a:p>
      </dgm:t>
    </dgm:pt>
    <dgm:pt modelId="{489C3330-C80F-4821-99E6-C76A0C5806D8}" type="sibTrans" cxnId="{04E81619-DD6A-4605-8CBD-8756608034CC}">
      <dgm:prSet/>
      <dgm:spPr/>
      <dgm:t>
        <a:bodyPr/>
        <a:lstStyle/>
        <a:p>
          <a:endParaRPr lang="bg-BG"/>
        </a:p>
      </dgm:t>
    </dgm:pt>
    <dgm:pt modelId="{874CB1BC-A613-46F3-A54F-FED6FD21570E}">
      <dgm:prSet phldrT="[Text]"/>
      <dgm:spPr/>
      <dgm:t>
        <a:bodyPr/>
        <a:lstStyle/>
        <a:p>
          <a:r>
            <a:rPr lang="bg-BG" dirty="0" err="1" smtClean="0"/>
            <a:t>Самоохрана</a:t>
          </a:r>
          <a:endParaRPr lang="bg-BG" dirty="0"/>
        </a:p>
      </dgm:t>
    </dgm:pt>
    <dgm:pt modelId="{1A7F9277-C349-4EEC-95BA-E9BD43562F2B}" type="parTrans" cxnId="{7E3710AC-A20C-40BF-938C-6B4E88DFD7D3}">
      <dgm:prSet/>
      <dgm:spPr/>
      <dgm:t>
        <a:bodyPr/>
        <a:lstStyle/>
        <a:p>
          <a:endParaRPr lang="bg-BG"/>
        </a:p>
      </dgm:t>
    </dgm:pt>
    <dgm:pt modelId="{4D40E1A3-D560-4A78-BEDC-B01AB951B0FC}" type="sibTrans" cxnId="{7E3710AC-A20C-40BF-938C-6B4E88DFD7D3}">
      <dgm:prSet/>
      <dgm:spPr/>
      <dgm:t>
        <a:bodyPr/>
        <a:lstStyle/>
        <a:p>
          <a:endParaRPr lang="bg-BG"/>
        </a:p>
      </dgm:t>
    </dgm:pt>
    <dgm:pt modelId="{1D1D8455-3D43-48E2-9FF2-46F0997FDBEB}">
      <dgm:prSet phldrT="[Text]"/>
      <dgm:spPr/>
      <dgm:t>
        <a:bodyPr/>
        <a:lstStyle/>
        <a:p>
          <a:r>
            <a:rPr lang="bg-BG" dirty="0" smtClean="0"/>
            <a:t>Общинско предприятие</a:t>
          </a:r>
          <a:endParaRPr lang="bg-BG" dirty="0"/>
        </a:p>
      </dgm:t>
    </dgm:pt>
    <dgm:pt modelId="{E995DE8E-F384-40F7-928D-6A7DBAF0FB47}" type="parTrans" cxnId="{E0119847-9CDE-4791-BF59-BE7377E8D57E}">
      <dgm:prSet/>
      <dgm:spPr/>
      <dgm:t>
        <a:bodyPr/>
        <a:lstStyle/>
        <a:p>
          <a:endParaRPr lang="bg-BG"/>
        </a:p>
      </dgm:t>
    </dgm:pt>
    <dgm:pt modelId="{191F5ADC-2D6E-403F-BBF9-D866B3BCF221}" type="sibTrans" cxnId="{E0119847-9CDE-4791-BF59-BE7377E8D57E}">
      <dgm:prSet/>
      <dgm:spPr/>
      <dgm:t>
        <a:bodyPr/>
        <a:lstStyle/>
        <a:p>
          <a:endParaRPr lang="bg-BG"/>
        </a:p>
      </dgm:t>
    </dgm:pt>
    <dgm:pt modelId="{F12A10D9-4196-4AAE-BE26-E05175FB15F2}">
      <dgm:prSet/>
      <dgm:spPr/>
      <dgm:t>
        <a:bodyPr/>
        <a:lstStyle/>
        <a:p>
          <a:r>
            <a:rPr lang="bg-BG" dirty="0" smtClean="0"/>
            <a:t>Договор с охранителна фирма</a:t>
          </a:r>
          <a:endParaRPr lang="bg-BG" dirty="0"/>
        </a:p>
      </dgm:t>
    </dgm:pt>
    <dgm:pt modelId="{7D860E65-E560-4FE3-88AF-F052B9DE9397}" type="parTrans" cxnId="{933EF396-EB32-40AE-9656-8F0548522B11}">
      <dgm:prSet/>
      <dgm:spPr/>
      <dgm:t>
        <a:bodyPr/>
        <a:lstStyle/>
        <a:p>
          <a:endParaRPr lang="bg-BG"/>
        </a:p>
      </dgm:t>
    </dgm:pt>
    <dgm:pt modelId="{99AF6102-A09A-4C4F-9C20-B542843FCA87}" type="sibTrans" cxnId="{933EF396-EB32-40AE-9656-8F0548522B11}">
      <dgm:prSet/>
      <dgm:spPr/>
      <dgm:t>
        <a:bodyPr/>
        <a:lstStyle/>
        <a:p>
          <a:endParaRPr lang="bg-BG"/>
        </a:p>
      </dgm:t>
    </dgm:pt>
    <dgm:pt modelId="{A18653FD-C552-4BC1-96AE-ACB9F50B64EA}">
      <dgm:prSet/>
      <dgm:spPr/>
      <dgm:t>
        <a:bodyPr/>
        <a:lstStyle/>
        <a:p>
          <a:r>
            <a:rPr lang="bg-BG" dirty="0" smtClean="0"/>
            <a:t>Звено „Общинска полиция“</a:t>
          </a:r>
          <a:endParaRPr lang="bg-BG" dirty="0"/>
        </a:p>
      </dgm:t>
    </dgm:pt>
    <dgm:pt modelId="{DB49C5B7-D5E8-4E76-A398-43C8B58B75F8}" type="parTrans" cxnId="{70D1923D-242D-4EC4-A062-FF89E1465DA8}">
      <dgm:prSet/>
      <dgm:spPr/>
      <dgm:t>
        <a:bodyPr/>
        <a:lstStyle/>
        <a:p>
          <a:endParaRPr lang="bg-BG"/>
        </a:p>
      </dgm:t>
    </dgm:pt>
    <dgm:pt modelId="{BE5E05C9-5038-49F1-A3B0-3DE0491DB7CC}" type="sibTrans" cxnId="{70D1923D-242D-4EC4-A062-FF89E1465DA8}">
      <dgm:prSet/>
      <dgm:spPr/>
      <dgm:t>
        <a:bodyPr/>
        <a:lstStyle/>
        <a:p>
          <a:endParaRPr lang="bg-BG"/>
        </a:p>
      </dgm:t>
    </dgm:pt>
    <dgm:pt modelId="{B38718DA-671B-4685-BE41-303B5530839C}" type="pres">
      <dgm:prSet presAssocID="{C618EA85-98A1-44BC-A99E-19598463E4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E2BED-DF71-4307-A305-EB06B8811DAE}" type="pres">
      <dgm:prSet presAssocID="{120CDF0E-12D8-4CBC-80A9-FC2BDFAACEDD}" presName="root1" presStyleCnt="0"/>
      <dgm:spPr/>
    </dgm:pt>
    <dgm:pt modelId="{0239B66E-2CE1-4E3E-BBAF-2274793FD04D}" type="pres">
      <dgm:prSet presAssocID="{120CDF0E-12D8-4CBC-80A9-FC2BDFAACEDD}" presName="LevelOneTextNode" presStyleLbl="node0" presStyleIdx="0" presStyleCnt="1" custScaleX="14448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7626A1C-7B8B-4FFC-A60B-96C9BA3DB403}" type="pres">
      <dgm:prSet presAssocID="{120CDF0E-12D8-4CBC-80A9-FC2BDFAACEDD}" presName="level2hierChild" presStyleCnt="0"/>
      <dgm:spPr/>
    </dgm:pt>
    <dgm:pt modelId="{981E2FAE-44CA-4780-838C-DCAD1EF75869}" type="pres">
      <dgm:prSet presAssocID="{1A7F9277-C349-4EEC-95BA-E9BD43562F2B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9BD16B6-7847-4534-B310-51B5B8F22C03}" type="pres">
      <dgm:prSet presAssocID="{1A7F9277-C349-4EEC-95BA-E9BD43562F2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9004205-CA7F-471D-B31E-13558F7D1336}" type="pres">
      <dgm:prSet presAssocID="{874CB1BC-A613-46F3-A54F-FED6FD21570E}" presName="root2" presStyleCnt="0"/>
      <dgm:spPr/>
    </dgm:pt>
    <dgm:pt modelId="{A1554503-AB8F-4C7C-BAA8-A5CC4053DE5C}" type="pres">
      <dgm:prSet presAssocID="{874CB1BC-A613-46F3-A54F-FED6FD21570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0D527B-369C-4BBE-82C2-BD8F0F5B38A7}" type="pres">
      <dgm:prSet presAssocID="{874CB1BC-A613-46F3-A54F-FED6FD21570E}" presName="level3hierChild" presStyleCnt="0"/>
      <dgm:spPr/>
    </dgm:pt>
    <dgm:pt modelId="{6AD83126-4911-4F03-8851-45266D93732C}" type="pres">
      <dgm:prSet presAssocID="{E995DE8E-F384-40F7-928D-6A7DBAF0FB47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E364C48-C481-46F1-A5EF-804E5BD3AEF4}" type="pres">
      <dgm:prSet presAssocID="{E995DE8E-F384-40F7-928D-6A7DBAF0FB4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75BB41F-867D-4D3E-A001-3A19FF9E9DC6}" type="pres">
      <dgm:prSet presAssocID="{1D1D8455-3D43-48E2-9FF2-46F0997FDBEB}" presName="root2" presStyleCnt="0"/>
      <dgm:spPr/>
    </dgm:pt>
    <dgm:pt modelId="{8CE4E052-5C57-46B4-8208-8E7378720D65}" type="pres">
      <dgm:prSet presAssocID="{1D1D8455-3D43-48E2-9FF2-46F0997FDBEB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E66F113-5601-4B04-8FD1-AABA3CCB99B3}" type="pres">
      <dgm:prSet presAssocID="{1D1D8455-3D43-48E2-9FF2-46F0997FDBEB}" presName="level3hierChild" presStyleCnt="0"/>
      <dgm:spPr/>
    </dgm:pt>
    <dgm:pt modelId="{97B2DDB4-1ED0-499D-A944-71CCCD4F7BAF}" type="pres">
      <dgm:prSet presAssocID="{DB49C5B7-D5E8-4E76-A398-43C8B58B75F8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E314BD4-0830-4FCC-A879-4B5D8FC1093C}" type="pres">
      <dgm:prSet presAssocID="{DB49C5B7-D5E8-4E76-A398-43C8B58B75F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5585387-7B06-4D3D-ACB9-37FF9F510470}" type="pres">
      <dgm:prSet presAssocID="{A18653FD-C552-4BC1-96AE-ACB9F50B64EA}" presName="root2" presStyleCnt="0"/>
      <dgm:spPr/>
    </dgm:pt>
    <dgm:pt modelId="{E09118B4-178D-4F52-8457-77D46649396F}" type="pres">
      <dgm:prSet presAssocID="{A18653FD-C552-4BC1-96AE-ACB9F50B64E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4CE020-354A-43C8-9044-60B80605E039}" type="pres">
      <dgm:prSet presAssocID="{A18653FD-C552-4BC1-96AE-ACB9F50B64EA}" presName="level3hierChild" presStyleCnt="0"/>
      <dgm:spPr/>
    </dgm:pt>
    <dgm:pt modelId="{DC66564D-69F8-455B-B051-D7E0293D9322}" type="pres">
      <dgm:prSet presAssocID="{7D860E65-E560-4FE3-88AF-F052B9DE939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C4FB1F3-F6F1-4E70-B041-B4F972515B6B}" type="pres">
      <dgm:prSet presAssocID="{7D860E65-E560-4FE3-88AF-F052B9DE939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9BB503A-EF26-4FB3-A710-C902FC29E962}" type="pres">
      <dgm:prSet presAssocID="{F12A10D9-4196-4AAE-BE26-E05175FB15F2}" presName="root2" presStyleCnt="0"/>
      <dgm:spPr/>
    </dgm:pt>
    <dgm:pt modelId="{B567A491-783D-4377-ACB9-E0EA0AC8B047}" type="pres">
      <dgm:prSet presAssocID="{F12A10D9-4196-4AAE-BE26-E05175FB15F2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432D4-8C59-40AD-BCE1-07F973DDAD4D}" type="pres">
      <dgm:prSet presAssocID="{F12A10D9-4196-4AAE-BE26-E05175FB15F2}" presName="level3hierChild" presStyleCnt="0"/>
      <dgm:spPr/>
    </dgm:pt>
  </dgm:ptLst>
  <dgm:cxnLst>
    <dgm:cxn modelId="{E0B63A56-96A1-42B5-965C-529170749EEA}" type="presOf" srcId="{1A7F9277-C349-4EEC-95BA-E9BD43562F2B}" destId="{69BD16B6-7847-4534-B310-51B5B8F22C03}" srcOrd="1" destOrd="0" presId="urn:microsoft.com/office/officeart/2005/8/layout/hierarchy2"/>
    <dgm:cxn modelId="{9685D896-5C6C-4D72-9196-9E5451A2DF7E}" type="presOf" srcId="{1D1D8455-3D43-48E2-9FF2-46F0997FDBEB}" destId="{8CE4E052-5C57-46B4-8208-8E7378720D65}" srcOrd="0" destOrd="0" presId="urn:microsoft.com/office/officeart/2005/8/layout/hierarchy2"/>
    <dgm:cxn modelId="{4BA6FFF4-32A1-404B-8784-5CAC1AB8544B}" type="presOf" srcId="{1A7F9277-C349-4EEC-95BA-E9BD43562F2B}" destId="{981E2FAE-44CA-4780-838C-DCAD1EF75869}" srcOrd="0" destOrd="0" presId="urn:microsoft.com/office/officeart/2005/8/layout/hierarchy2"/>
    <dgm:cxn modelId="{B9115B9E-2496-4289-B9FE-1B0BCD00EFD2}" type="presOf" srcId="{120CDF0E-12D8-4CBC-80A9-FC2BDFAACEDD}" destId="{0239B66E-2CE1-4E3E-BBAF-2274793FD04D}" srcOrd="0" destOrd="0" presId="urn:microsoft.com/office/officeart/2005/8/layout/hierarchy2"/>
    <dgm:cxn modelId="{451E2E39-92B4-465E-B3D7-4F5C191F205B}" type="presOf" srcId="{E995DE8E-F384-40F7-928D-6A7DBAF0FB47}" destId="{7E364C48-C481-46F1-A5EF-804E5BD3AEF4}" srcOrd="1" destOrd="0" presId="urn:microsoft.com/office/officeart/2005/8/layout/hierarchy2"/>
    <dgm:cxn modelId="{5B815BAA-162B-4B73-8E82-1FB3F34B3FA3}" type="presOf" srcId="{DB49C5B7-D5E8-4E76-A398-43C8B58B75F8}" destId="{97B2DDB4-1ED0-499D-A944-71CCCD4F7BAF}" srcOrd="0" destOrd="0" presId="urn:microsoft.com/office/officeart/2005/8/layout/hierarchy2"/>
    <dgm:cxn modelId="{17FDC715-D9C1-4CC7-96F2-2670C128AF46}" type="presOf" srcId="{874CB1BC-A613-46F3-A54F-FED6FD21570E}" destId="{A1554503-AB8F-4C7C-BAA8-A5CC4053DE5C}" srcOrd="0" destOrd="0" presId="urn:microsoft.com/office/officeart/2005/8/layout/hierarchy2"/>
    <dgm:cxn modelId="{7D782727-ECFE-4934-8250-6FE3CD44268C}" type="presOf" srcId="{DB49C5B7-D5E8-4E76-A398-43C8B58B75F8}" destId="{AE314BD4-0830-4FCC-A879-4B5D8FC1093C}" srcOrd="1" destOrd="0" presId="urn:microsoft.com/office/officeart/2005/8/layout/hierarchy2"/>
    <dgm:cxn modelId="{7E3710AC-A20C-40BF-938C-6B4E88DFD7D3}" srcId="{120CDF0E-12D8-4CBC-80A9-FC2BDFAACEDD}" destId="{874CB1BC-A613-46F3-A54F-FED6FD21570E}" srcOrd="0" destOrd="0" parTransId="{1A7F9277-C349-4EEC-95BA-E9BD43562F2B}" sibTransId="{4D40E1A3-D560-4A78-BEDC-B01AB951B0FC}"/>
    <dgm:cxn modelId="{709530FA-D306-4170-8D73-C383A356C25F}" type="presOf" srcId="{A18653FD-C552-4BC1-96AE-ACB9F50B64EA}" destId="{E09118B4-178D-4F52-8457-77D46649396F}" srcOrd="0" destOrd="0" presId="urn:microsoft.com/office/officeart/2005/8/layout/hierarchy2"/>
    <dgm:cxn modelId="{134A593F-462A-495F-A2AE-6B8C2C0E7B8B}" type="presOf" srcId="{7D860E65-E560-4FE3-88AF-F052B9DE9397}" destId="{DC66564D-69F8-455B-B051-D7E0293D9322}" srcOrd="0" destOrd="0" presId="urn:microsoft.com/office/officeart/2005/8/layout/hierarchy2"/>
    <dgm:cxn modelId="{C42B16E6-FDFB-4C5E-9937-580B3328E5B7}" type="presOf" srcId="{C618EA85-98A1-44BC-A99E-19598463E4D5}" destId="{B38718DA-671B-4685-BE41-303B5530839C}" srcOrd="0" destOrd="0" presId="urn:microsoft.com/office/officeart/2005/8/layout/hierarchy2"/>
    <dgm:cxn modelId="{2A46B99D-C063-474D-B877-8FECE084DA9D}" type="presOf" srcId="{7D860E65-E560-4FE3-88AF-F052B9DE9397}" destId="{6C4FB1F3-F6F1-4E70-B041-B4F972515B6B}" srcOrd="1" destOrd="0" presId="urn:microsoft.com/office/officeart/2005/8/layout/hierarchy2"/>
    <dgm:cxn modelId="{70D1923D-242D-4EC4-A062-FF89E1465DA8}" srcId="{120CDF0E-12D8-4CBC-80A9-FC2BDFAACEDD}" destId="{A18653FD-C552-4BC1-96AE-ACB9F50B64EA}" srcOrd="2" destOrd="0" parTransId="{DB49C5B7-D5E8-4E76-A398-43C8B58B75F8}" sibTransId="{BE5E05C9-5038-49F1-A3B0-3DE0491DB7CC}"/>
    <dgm:cxn modelId="{04E81619-DD6A-4605-8CBD-8756608034CC}" srcId="{C618EA85-98A1-44BC-A99E-19598463E4D5}" destId="{120CDF0E-12D8-4CBC-80A9-FC2BDFAACEDD}" srcOrd="0" destOrd="0" parTransId="{5EE84210-CDBC-4AB7-9BEA-2C92B809E151}" sibTransId="{489C3330-C80F-4821-99E6-C76A0C5806D8}"/>
    <dgm:cxn modelId="{E0119847-9CDE-4791-BF59-BE7377E8D57E}" srcId="{120CDF0E-12D8-4CBC-80A9-FC2BDFAACEDD}" destId="{1D1D8455-3D43-48E2-9FF2-46F0997FDBEB}" srcOrd="1" destOrd="0" parTransId="{E995DE8E-F384-40F7-928D-6A7DBAF0FB47}" sibTransId="{191F5ADC-2D6E-403F-BBF9-D866B3BCF221}"/>
    <dgm:cxn modelId="{E88A89AE-29EB-4A79-BF91-78FAEB01165C}" type="presOf" srcId="{F12A10D9-4196-4AAE-BE26-E05175FB15F2}" destId="{B567A491-783D-4377-ACB9-E0EA0AC8B047}" srcOrd="0" destOrd="0" presId="urn:microsoft.com/office/officeart/2005/8/layout/hierarchy2"/>
    <dgm:cxn modelId="{1500C409-2687-49FF-8455-FBAD31A4AF0E}" type="presOf" srcId="{E995DE8E-F384-40F7-928D-6A7DBAF0FB47}" destId="{6AD83126-4911-4F03-8851-45266D93732C}" srcOrd="0" destOrd="0" presId="urn:microsoft.com/office/officeart/2005/8/layout/hierarchy2"/>
    <dgm:cxn modelId="{933EF396-EB32-40AE-9656-8F0548522B11}" srcId="{120CDF0E-12D8-4CBC-80A9-FC2BDFAACEDD}" destId="{F12A10D9-4196-4AAE-BE26-E05175FB15F2}" srcOrd="3" destOrd="0" parTransId="{7D860E65-E560-4FE3-88AF-F052B9DE9397}" sibTransId="{99AF6102-A09A-4C4F-9C20-B542843FCA87}"/>
    <dgm:cxn modelId="{6DFAF25D-D45C-489D-A729-2E8058B459D0}" type="presParOf" srcId="{B38718DA-671B-4685-BE41-303B5530839C}" destId="{A58E2BED-DF71-4307-A305-EB06B8811DAE}" srcOrd="0" destOrd="0" presId="urn:microsoft.com/office/officeart/2005/8/layout/hierarchy2"/>
    <dgm:cxn modelId="{D8C8FB8D-BFEB-40D8-AEC4-91317939E470}" type="presParOf" srcId="{A58E2BED-DF71-4307-A305-EB06B8811DAE}" destId="{0239B66E-2CE1-4E3E-BBAF-2274793FD04D}" srcOrd="0" destOrd="0" presId="urn:microsoft.com/office/officeart/2005/8/layout/hierarchy2"/>
    <dgm:cxn modelId="{FBFBF4A0-C1EA-42B4-A786-C131BAFC6254}" type="presParOf" srcId="{A58E2BED-DF71-4307-A305-EB06B8811DAE}" destId="{07626A1C-7B8B-4FFC-A60B-96C9BA3DB403}" srcOrd="1" destOrd="0" presId="urn:microsoft.com/office/officeart/2005/8/layout/hierarchy2"/>
    <dgm:cxn modelId="{0E36BA4D-CD8F-4F7B-A3E8-605FD69B0D54}" type="presParOf" srcId="{07626A1C-7B8B-4FFC-A60B-96C9BA3DB403}" destId="{981E2FAE-44CA-4780-838C-DCAD1EF75869}" srcOrd="0" destOrd="0" presId="urn:microsoft.com/office/officeart/2005/8/layout/hierarchy2"/>
    <dgm:cxn modelId="{963CDC19-8BAF-4AC4-8D62-3FB25C48C54A}" type="presParOf" srcId="{981E2FAE-44CA-4780-838C-DCAD1EF75869}" destId="{69BD16B6-7847-4534-B310-51B5B8F22C03}" srcOrd="0" destOrd="0" presId="urn:microsoft.com/office/officeart/2005/8/layout/hierarchy2"/>
    <dgm:cxn modelId="{3A1B457D-00D1-4AEF-8D96-DF1DFA21D812}" type="presParOf" srcId="{07626A1C-7B8B-4FFC-A60B-96C9BA3DB403}" destId="{79004205-CA7F-471D-B31E-13558F7D1336}" srcOrd="1" destOrd="0" presId="urn:microsoft.com/office/officeart/2005/8/layout/hierarchy2"/>
    <dgm:cxn modelId="{FE072357-4DC1-420A-970A-FC2EDFB8095F}" type="presParOf" srcId="{79004205-CA7F-471D-B31E-13558F7D1336}" destId="{A1554503-AB8F-4C7C-BAA8-A5CC4053DE5C}" srcOrd="0" destOrd="0" presId="urn:microsoft.com/office/officeart/2005/8/layout/hierarchy2"/>
    <dgm:cxn modelId="{EA14CD45-C7AF-46C3-BED7-634E34387986}" type="presParOf" srcId="{79004205-CA7F-471D-B31E-13558F7D1336}" destId="{120D527B-369C-4BBE-82C2-BD8F0F5B38A7}" srcOrd="1" destOrd="0" presId="urn:microsoft.com/office/officeart/2005/8/layout/hierarchy2"/>
    <dgm:cxn modelId="{4239C979-2C77-48D7-A166-4D59F8D8BA4D}" type="presParOf" srcId="{07626A1C-7B8B-4FFC-A60B-96C9BA3DB403}" destId="{6AD83126-4911-4F03-8851-45266D93732C}" srcOrd="2" destOrd="0" presId="urn:microsoft.com/office/officeart/2005/8/layout/hierarchy2"/>
    <dgm:cxn modelId="{85CA7B85-C908-4749-A0EC-25458044A193}" type="presParOf" srcId="{6AD83126-4911-4F03-8851-45266D93732C}" destId="{7E364C48-C481-46F1-A5EF-804E5BD3AEF4}" srcOrd="0" destOrd="0" presId="urn:microsoft.com/office/officeart/2005/8/layout/hierarchy2"/>
    <dgm:cxn modelId="{0E1FAEAF-5BC1-4566-984E-12FD0E21FB30}" type="presParOf" srcId="{07626A1C-7B8B-4FFC-A60B-96C9BA3DB403}" destId="{F75BB41F-867D-4D3E-A001-3A19FF9E9DC6}" srcOrd="3" destOrd="0" presId="urn:microsoft.com/office/officeart/2005/8/layout/hierarchy2"/>
    <dgm:cxn modelId="{EC5E2E10-7E82-4685-B5FA-B9AD02BCAACC}" type="presParOf" srcId="{F75BB41F-867D-4D3E-A001-3A19FF9E9DC6}" destId="{8CE4E052-5C57-46B4-8208-8E7378720D65}" srcOrd="0" destOrd="0" presId="urn:microsoft.com/office/officeart/2005/8/layout/hierarchy2"/>
    <dgm:cxn modelId="{5FE24676-2968-44AF-8F85-E56AAEB6E502}" type="presParOf" srcId="{F75BB41F-867D-4D3E-A001-3A19FF9E9DC6}" destId="{FE66F113-5601-4B04-8FD1-AABA3CCB99B3}" srcOrd="1" destOrd="0" presId="urn:microsoft.com/office/officeart/2005/8/layout/hierarchy2"/>
    <dgm:cxn modelId="{7A2CEAF8-1123-4C9A-BF4A-3D40291D51E1}" type="presParOf" srcId="{07626A1C-7B8B-4FFC-A60B-96C9BA3DB403}" destId="{97B2DDB4-1ED0-499D-A944-71CCCD4F7BAF}" srcOrd="4" destOrd="0" presId="urn:microsoft.com/office/officeart/2005/8/layout/hierarchy2"/>
    <dgm:cxn modelId="{CC672D76-6404-4B91-B5FD-BF0151355192}" type="presParOf" srcId="{97B2DDB4-1ED0-499D-A944-71CCCD4F7BAF}" destId="{AE314BD4-0830-4FCC-A879-4B5D8FC1093C}" srcOrd="0" destOrd="0" presId="urn:microsoft.com/office/officeart/2005/8/layout/hierarchy2"/>
    <dgm:cxn modelId="{286D3A89-AF98-4ECD-AD5B-476B88AB8972}" type="presParOf" srcId="{07626A1C-7B8B-4FFC-A60B-96C9BA3DB403}" destId="{C5585387-7B06-4D3D-ACB9-37FF9F510470}" srcOrd="5" destOrd="0" presId="urn:microsoft.com/office/officeart/2005/8/layout/hierarchy2"/>
    <dgm:cxn modelId="{A03F7292-ABE5-4E2E-91A0-253D1008282E}" type="presParOf" srcId="{C5585387-7B06-4D3D-ACB9-37FF9F510470}" destId="{E09118B4-178D-4F52-8457-77D46649396F}" srcOrd="0" destOrd="0" presId="urn:microsoft.com/office/officeart/2005/8/layout/hierarchy2"/>
    <dgm:cxn modelId="{0434E9F9-C698-4ACD-B00D-ECA221927697}" type="presParOf" srcId="{C5585387-7B06-4D3D-ACB9-37FF9F510470}" destId="{BB4CE020-354A-43C8-9044-60B80605E039}" srcOrd="1" destOrd="0" presId="urn:microsoft.com/office/officeart/2005/8/layout/hierarchy2"/>
    <dgm:cxn modelId="{8BFFAEDC-4D93-4F4B-A77D-DFEC6916F50C}" type="presParOf" srcId="{07626A1C-7B8B-4FFC-A60B-96C9BA3DB403}" destId="{DC66564D-69F8-455B-B051-D7E0293D9322}" srcOrd="6" destOrd="0" presId="urn:microsoft.com/office/officeart/2005/8/layout/hierarchy2"/>
    <dgm:cxn modelId="{4AC6A7E4-37F1-421C-B9DC-3B802AA366EC}" type="presParOf" srcId="{DC66564D-69F8-455B-B051-D7E0293D9322}" destId="{6C4FB1F3-F6F1-4E70-B041-B4F972515B6B}" srcOrd="0" destOrd="0" presId="urn:microsoft.com/office/officeart/2005/8/layout/hierarchy2"/>
    <dgm:cxn modelId="{682E2A06-1CCE-413C-9C51-1EDBB9610B70}" type="presParOf" srcId="{07626A1C-7B8B-4FFC-A60B-96C9BA3DB403}" destId="{A9BB503A-EF26-4FB3-A710-C902FC29E962}" srcOrd="7" destOrd="0" presId="urn:microsoft.com/office/officeart/2005/8/layout/hierarchy2"/>
    <dgm:cxn modelId="{6E4F4F95-03D6-48A4-8D0B-742BA89BC5EF}" type="presParOf" srcId="{A9BB503A-EF26-4FB3-A710-C902FC29E962}" destId="{B567A491-783D-4377-ACB9-E0EA0AC8B047}" srcOrd="0" destOrd="0" presId="urn:microsoft.com/office/officeart/2005/8/layout/hierarchy2"/>
    <dgm:cxn modelId="{C265EB14-578B-473F-BF71-29A7D02CFDE6}" type="presParOf" srcId="{A9BB503A-EF26-4FB3-A710-C902FC29E962}" destId="{D01432D4-8C59-40AD-BCE1-07F973DDAD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0AA25-256A-4F93-BBCC-451F868CF2C5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D4216FE1-7EFC-41B3-8F75-B84EB43A3BEF}">
      <dgm:prSet phldrT="[Text]" custT="1"/>
      <dgm:spPr/>
      <dgm:t>
        <a:bodyPr/>
        <a:lstStyle/>
        <a:p>
          <a:r>
            <a:rPr lang="bg-BG" sz="2400" dirty="0" smtClean="0"/>
            <a:t>Условия</a:t>
          </a:r>
          <a:endParaRPr lang="bg-BG" sz="2400" dirty="0"/>
        </a:p>
      </dgm:t>
    </dgm:pt>
    <dgm:pt modelId="{80EEB855-DD96-4E03-9314-1A7FA3487F43}" type="parTrans" cxnId="{FD5FBA59-1852-41A1-B6BF-18388C9E853D}">
      <dgm:prSet/>
      <dgm:spPr/>
      <dgm:t>
        <a:bodyPr/>
        <a:lstStyle/>
        <a:p>
          <a:endParaRPr lang="bg-BG" sz="2000"/>
        </a:p>
      </dgm:t>
    </dgm:pt>
    <dgm:pt modelId="{267188D8-FC60-455A-9D60-1F9D03DC8807}" type="sibTrans" cxnId="{FD5FBA59-1852-41A1-B6BF-18388C9E853D}">
      <dgm:prSet/>
      <dgm:spPr/>
      <dgm:t>
        <a:bodyPr/>
        <a:lstStyle/>
        <a:p>
          <a:endParaRPr lang="bg-BG" sz="2000"/>
        </a:p>
      </dgm:t>
    </dgm:pt>
    <dgm:pt modelId="{92DF5A3D-6509-42E5-9CB2-7D9B5A5B41A8}">
      <dgm:prSet custT="1"/>
      <dgm:spPr/>
      <dgm:t>
        <a:bodyPr/>
        <a:lstStyle/>
        <a:p>
          <a:r>
            <a:rPr lang="ru-RU" sz="2000" dirty="0" smtClean="0"/>
            <a:t>Самоохрана се </a:t>
          </a:r>
          <a:r>
            <a:rPr lang="ru-RU" sz="2000" dirty="0" err="1" smtClean="0"/>
            <a:t>извършва</a:t>
          </a:r>
          <a:r>
            <a:rPr lang="ru-RU" sz="2000" dirty="0" smtClean="0"/>
            <a:t> и от звена за самоохрана в </a:t>
          </a:r>
          <a:r>
            <a:rPr lang="ru-RU" sz="2000" dirty="0" err="1" smtClean="0"/>
            <a:t>структурите</a:t>
          </a:r>
          <a:r>
            <a:rPr lang="ru-RU" sz="2000" dirty="0" smtClean="0"/>
            <a:t> на </a:t>
          </a:r>
          <a:r>
            <a:rPr lang="ru-RU" sz="2000" dirty="0" err="1" smtClean="0"/>
            <a:t>търговци</a:t>
          </a:r>
          <a:r>
            <a:rPr lang="ru-RU" sz="2000" dirty="0" smtClean="0"/>
            <a:t> или юридически лица</a:t>
          </a:r>
          <a:endParaRPr lang="bg-BG" sz="2000" dirty="0"/>
        </a:p>
      </dgm:t>
    </dgm:pt>
    <dgm:pt modelId="{B36152EA-00BC-4BDA-812F-EA680FE56584}" type="parTrans" cxnId="{A7DCDBC9-78D1-4136-939A-E9030F922882}">
      <dgm:prSet/>
      <dgm:spPr/>
      <dgm:t>
        <a:bodyPr/>
        <a:lstStyle/>
        <a:p>
          <a:endParaRPr lang="bg-BG" sz="2000"/>
        </a:p>
      </dgm:t>
    </dgm:pt>
    <dgm:pt modelId="{A95E8F0F-809C-463C-84CF-B27150DC4BE8}" type="sibTrans" cxnId="{A7DCDBC9-78D1-4136-939A-E9030F922882}">
      <dgm:prSet/>
      <dgm:spPr/>
      <dgm:t>
        <a:bodyPr/>
        <a:lstStyle/>
        <a:p>
          <a:endParaRPr lang="bg-BG" sz="2000"/>
        </a:p>
      </dgm:t>
    </dgm:pt>
    <dgm:pt modelId="{58A7F8A7-F7DC-4D70-85C5-E62D96AA526C}">
      <dgm:prSet custT="1"/>
      <dgm:spPr/>
      <dgm:t>
        <a:bodyPr/>
        <a:lstStyle/>
        <a:p>
          <a:r>
            <a:rPr lang="bg-BG" sz="2000" dirty="0" smtClean="0"/>
            <a:t>Не могат да се ползват за охрана на лица, обекти и имущества, освен за нуждите на юридическото лице</a:t>
          </a:r>
          <a:endParaRPr lang="bg-BG" sz="2000" dirty="0"/>
        </a:p>
      </dgm:t>
    </dgm:pt>
    <dgm:pt modelId="{048DAFA9-7B28-4517-BA60-B19764EF793A}" type="parTrans" cxnId="{2C0A0665-ED15-4B1B-A42A-8125C685D8F2}">
      <dgm:prSet/>
      <dgm:spPr/>
      <dgm:t>
        <a:bodyPr/>
        <a:lstStyle/>
        <a:p>
          <a:endParaRPr lang="bg-BG" sz="2000"/>
        </a:p>
      </dgm:t>
    </dgm:pt>
    <dgm:pt modelId="{E675CE67-7A8D-440A-BEA6-F5BA394968D4}" type="sibTrans" cxnId="{2C0A0665-ED15-4B1B-A42A-8125C685D8F2}">
      <dgm:prSet/>
      <dgm:spPr/>
      <dgm:t>
        <a:bodyPr/>
        <a:lstStyle/>
        <a:p>
          <a:endParaRPr lang="bg-BG" sz="2000"/>
        </a:p>
      </dgm:t>
    </dgm:pt>
    <dgm:pt modelId="{AD754D4A-C817-4328-936B-33859EBCE2F2}">
      <dgm:prSet custT="1"/>
      <dgm:spPr/>
      <dgm:t>
        <a:bodyPr/>
        <a:lstStyle/>
        <a:p>
          <a:r>
            <a:rPr lang="bg-BG" sz="2000" dirty="0" smtClean="0"/>
            <a:t>Лиценз по реда на закона</a:t>
          </a:r>
          <a:endParaRPr lang="bg-BG" sz="2000" dirty="0"/>
        </a:p>
      </dgm:t>
    </dgm:pt>
    <dgm:pt modelId="{33B49F03-B9C8-4AF5-B14B-B38B09201896}" type="parTrans" cxnId="{08733113-D594-4D6A-8C81-98B24EA5EEBC}">
      <dgm:prSet/>
      <dgm:spPr/>
      <dgm:t>
        <a:bodyPr/>
        <a:lstStyle/>
        <a:p>
          <a:endParaRPr lang="bg-BG" sz="2000"/>
        </a:p>
      </dgm:t>
    </dgm:pt>
    <dgm:pt modelId="{EF51726F-1F4F-4414-928B-D5555AA7B53F}" type="sibTrans" cxnId="{08733113-D594-4D6A-8C81-98B24EA5EEBC}">
      <dgm:prSet/>
      <dgm:spPr/>
      <dgm:t>
        <a:bodyPr/>
        <a:lstStyle/>
        <a:p>
          <a:endParaRPr lang="bg-BG" sz="2000"/>
        </a:p>
      </dgm:t>
    </dgm:pt>
    <dgm:pt modelId="{B679A183-0F15-422B-83BC-02FBA54257F8}" type="pres">
      <dgm:prSet presAssocID="{DA60AA25-256A-4F93-BBCC-451F868CF2C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186E24-ABF2-468A-AF92-E6BDB07D4B67}" type="pres">
      <dgm:prSet presAssocID="{D4216FE1-7EFC-41B3-8F75-B84EB43A3BEF}" presName="root" presStyleCnt="0">
        <dgm:presLayoutVars>
          <dgm:chMax/>
          <dgm:chPref val="4"/>
        </dgm:presLayoutVars>
      </dgm:prSet>
      <dgm:spPr/>
    </dgm:pt>
    <dgm:pt modelId="{D0518466-A647-4436-997D-D3DAC05CDBBE}" type="pres">
      <dgm:prSet presAssocID="{D4216FE1-7EFC-41B3-8F75-B84EB43A3BEF}" presName="rootComposite" presStyleCnt="0">
        <dgm:presLayoutVars/>
      </dgm:prSet>
      <dgm:spPr/>
    </dgm:pt>
    <dgm:pt modelId="{E2716B43-B165-4D2E-A553-E50A6417528E}" type="pres">
      <dgm:prSet presAssocID="{D4216FE1-7EFC-41B3-8F75-B84EB43A3BE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B64D4D9-1C24-4122-9DD8-027F58738EE9}" type="pres">
      <dgm:prSet presAssocID="{D4216FE1-7EFC-41B3-8F75-B84EB43A3BEF}" presName="childShape" presStyleCnt="0">
        <dgm:presLayoutVars>
          <dgm:chMax val="0"/>
          <dgm:chPref val="0"/>
        </dgm:presLayoutVars>
      </dgm:prSet>
      <dgm:spPr/>
    </dgm:pt>
    <dgm:pt modelId="{A9E51383-D31C-4820-881E-50D07F84BC15}" type="pres">
      <dgm:prSet presAssocID="{AD754D4A-C817-4328-936B-33859EBCE2F2}" presName="childComposite" presStyleCnt="0">
        <dgm:presLayoutVars>
          <dgm:chMax val="0"/>
          <dgm:chPref val="0"/>
        </dgm:presLayoutVars>
      </dgm:prSet>
      <dgm:spPr/>
    </dgm:pt>
    <dgm:pt modelId="{A06F70A8-EE73-469F-80F6-1F96158865D7}" type="pres">
      <dgm:prSet presAssocID="{AD754D4A-C817-4328-936B-33859EBCE2F2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B4E716-9923-405D-A578-EA9CBAFEDE8B}" type="pres">
      <dgm:prSet presAssocID="{AD754D4A-C817-4328-936B-33859EBCE2F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C68CEF-33C9-4470-ADC9-FB9248E44E8E}" type="pres">
      <dgm:prSet presAssocID="{92DF5A3D-6509-42E5-9CB2-7D9B5A5B41A8}" presName="childComposite" presStyleCnt="0">
        <dgm:presLayoutVars>
          <dgm:chMax val="0"/>
          <dgm:chPref val="0"/>
        </dgm:presLayoutVars>
      </dgm:prSet>
      <dgm:spPr/>
    </dgm:pt>
    <dgm:pt modelId="{F1B906C9-9626-4213-A5EE-7EB47B3C9BAB}" type="pres">
      <dgm:prSet presAssocID="{92DF5A3D-6509-42E5-9CB2-7D9B5A5B41A8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397F347C-1933-41E4-A5EC-BA0C9198939E}" type="pres">
      <dgm:prSet presAssocID="{92DF5A3D-6509-42E5-9CB2-7D9B5A5B41A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FE770F-FBC0-4FC4-AAEB-719D7CE59D44}" type="pres">
      <dgm:prSet presAssocID="{58A7F8A7-F7DC-4D70-85C5-E62D96AA526C}" presName="childComposite" presStyleCnt="0">
        <dgm:presLayoutVars>
          <dgm:chMax val="0"/>
          <dgm:chPref val="0"/>
        </dgm:presLayoutVars>
      </dgm:prSet>
      <dgm:spPr/>
    </dgm:pt>
    <dgm:pt modelId="{3CB751B5-8029-4BE9-80DE-89B0400A5283}" type="pres">
      <dgm:prSet presAssocID="{58A7F8A7-F7DC-4D70-85C5-E62D96AA526C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bg-BG"/>
        </a:p>
      </dgm:t>
    </dgm:pt>
    <dgm:pt modelId="{92DFF31C-9BC1-4A35-B61D-3C318FBA1B72}" type="pres">
      <dgm:prSet presAssocID="{58A7F8A7-F7DC-4D70-85C5-E62D96AA526C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FBA59-1852-41A1-B6BF-18388C9E853D}" srcId="{DA60AA25-256A-4F93-BBCC-451F868CF2C5}" destId="{D4216FE1-7EFC-41B3-8F75-B84EB43A3BEF}" srcOrd="0" destOrd="0" parTransId="{80EEB855-DD96-4E03-9314-1A7FA3487F43}" sibTransId="{267188D8-FC60-455A-9D60-1F9D03DC8807}"/>
    <dgm:cxn modelId="{6C3CFB40-F108-41EF-9E72-DBB6AE23CEC2}" type="presOf" srcId="{D4216FE1-7EFC-41B3-8F75-B84EB43A3BEF}" destId="{E2716B43-B165-4D2E-A553-E50A6417528E}" srcOrd="0" destOrd="0" presId="urn:microsoft.com/office/officeart/2008/layout/PictureAccentList"/>
    <dgm:cxn modelId="{08733113-D594-4D6A-8C81-98B24EA5EEBC}" srcId="{D4216FE1-7EFC-41B3-8F75-B84EB43A3BEF}" destId="{AD754D4A-C817-4328-936B-33859EBCE2F2}" srcOrd="0" destOrd="0" parTransId="{33B49F03-B9C8-4AF5-B14B-B38B09201896}" sibTransId="{EF51726F-1F4F-4414-928B-D5555AA7B53F}"/>
    <dgm:cxn modelId="{288D1952-7E75-461E-ADE0-244D0280DF59}" type="presOf" srcId="{58A7F8A7-F7DC-4D70-85C5-E62D96AA526C}" destId="{92DFF31C-9BC1-4A35-B61D-3C318FBA1B72}" srcOrd="0" destOrd="0" presId="urn:microsoft.com/office/officeart/2008/layout/PictureAccentList"/>
    <dgm:cxn modelId="{B1D036C4-D544-4A02-BEBF-94F0605ACCB0}" type="presOf" srcId="{AD754D4A-C817-4328-936B-33859EBCE2F2}" destId="{5CB4E716-9923-405D-A578-EA9CBAFEDE8B}" srcOrd="0" destOrd="0" presId="urn:microsoft.com/office/officeart/2008/layout/PictureAccentList"/>
    <dgm:cxn modelId="{F1F5C013-1D86-44F0-B5A6-605F8B43CD98}" type="presOf" srcId="{92DF5A3D-6509-42E5-9CB2-7D9B5A5B41A8}" destId="{397F347C-1933-41E4-A5EC-BA0C9198939E}" srcOrd="0" destOrd="0" presId="urn:microsoft.com/office/officeart/2008/layout/PictureAccentList"/>
    <dgm:cxn modelId="{F0926BF9-0A7B-45CC-A0D6-EB2B2D588765}" type="presOf" srcId="{DA60AA25-256A-4F93-BBCC-451F868CF2C5}" destId="{B679A183-0F15-422B-83BC-02FBA54257F8}" srcOrd="0" destOrd="0" presId="urn:microsoft.com/office/officeart/2008/layout/PictureAccentList"/>
    <dgm:cxn modelId="{2C0A0665-ED15-4B1B-A42A-8125C685D8F2}" srcId="{D4216FE1-7EFC-41B3-8F75-B84EB43A3BEF}" destId="{58A7F8A7-F7DC-4D70-85C5-E62D96AA526C}" srcOrd="2" destOrd="0" parTransId="{048DAFA9-7B28-4517-BA60-B19764EF793A}" sibTransId="{E675CE67-7A8D-440A-BEA6-F5BA394968D4}"/>
    <dgm:cxn modelId="{A7DCDBC9-78D1-4136-939A-E9030F922882}" srcId="{D4216FE1-7EFC-41B3-8F75-B84EB43A3BEF}" destId="{92DF5A3D-6509-42E5-9CB2-7D9B5A5B41A8}" srcOrd="1" destOrd="0" parTransId="{B36152EA-00BC-4BDA-812F-EA680FE56584}" sibTransId="{A95E8F0F-809C-463C-84CF-B27150DC4BE8}"/>
    <dgm:cxn modelId="{53240C60-DD95-4754-A09E-FDD82BA02641}" type="presParOf" srcId="{B679A183-0F15-422B-83BC-02FBA54257F8}" destId="{A3186E24-ABF2-468A-AF92-E6BDB07D4B67}" srcOrd="0" destOrd="0" presId="urn:microsoft.com/office/officeart/2008/layout/PictureAccentList"/>
    <dgm:cxn modelId="{161A33EE-1248-4E62-9B05-2C17FA79BB93}" type="presParOf" srcId="{A3186E24-ABF2-468A-AF92-E6BDB07D4B67}" destId="{D0518466-A647-4436-997D-D3DAC05CDBBE}" srcOrd="0" destOrd="0" presId="urn:microsoft.com/office/officeart/2008/layout/PictureAccentList"/>
    <dgm:cxn modelId="{1E1143BB-3047-4509-92AE-97E44F4D219D}" type="presParOf" srcId="{D0518466-A647-4436-997D-D3DAC05CDBBE}" destId="{E2716B43-B165-4D2E-A553-E50A6417528E}" srcOrd="0" destOrd="0" presId="urn:microsoft.com/office/officeart/2008/layout/PictureAccentList"/>
    <dgm:cxn modelId="{F244D3E4-2C73-4E1B-A79B-9B415D94D868}" type="presParOf" srcId="{A3186E24-ABF2-468A-AF92-E6BDB07D4B67}" destId="{1B64D4D9-1C24-4122-9DD8-027F58738EE9}" srcOrd="1" destOrd="0" presId="urn:microsoft.com/office/officeart/2008/layout/PictureAccentList"/>
    <dgm:cxn modelId="{6B909179-1FA1-411D-882C-1F07EB06DEDE}" type="presParOf" srcId="{1B64D4D9-1C24-4122-9DD8-027F58738EE9}" destId="{A9E51383-D31C-4820-881E-50D07F84BC15}" srcOrd="0" destOrd="0" presId="urn:microsoft.com/office/officeart/2008/layout/PictureAccentList"/>
    <dgm:cxn modelId="{D6FA9377-C66A-4BC3-ADBB-D6960A12D4AB}" type="presParOf" srcId="{A9E51383-D31C-4820-881E-50D07F84BC15}" destId="{A06F70A8-EE73-469F-80F6-1F96158865D7}" srcOrd="0" destOrd="0" presId="urn:microsoft.com/office/officeart/2008/layout/PictureAccentList"/>
    <dgm:cxn modelId="{F89065A0-F89A-4522-A07A-EBAA2B8E4621}" type="presParOf" srcId="{A9E51383-D31C-4820-881E-50D07F84BC15}" destId="{5CB4E716-9923-405D-A578-EA9CBAFEDE8B}" srcOrd="1" destOrd="0" presId="urn:microsoft.com/office/officeart/2008/layout/PictureAccentList"/>
    <dgm:cxn modelId="{C96E3E12-C490-41C5-9A05-134C9E03AF38}" type="presParOf" srcId="{1B64D4D9-1C24-4122-9DD8-027F58738EE9}" destId="{41C68CEF-33C9-4470-ADC9-FB9248E44E8E}" srcOrd="1" destOrd="0" presId="urn:microsoft.com/office/officeart/2008/layout/PictureAccentList"/>
    <dgm:cxn modelId="{A4CBA761-C073-4962-9057-C1DB20502699}" type="presParOf" srcId="{41C68CEF-33C9-4470-ADC9-FB9248E44E8E}" destId="{F1B906C9-9626-4213-A5EE-7EB47B3C9BAB}" srcOrd="0" destOrd="0" presId="urn:microsoft.com/office/officeart/2008/layout/PictureAccentList"/>
    <dgm:cxn modelId="{F26874C2-DAFC-47AE-915C-6C7A7596C344}" type="presParOf" srcId="{41C68CEF-33C9-4470-ADC9-FB9248E44E8E}" destId="{397F347C-1933-41E4-A5EC-BA0C9198939E}" srcOrd="1" destOrd="0" presId="urn:microsoft.com/office/officeart/2008/layout/PictureAccentList"/>
    <dgm:cxn modelId="{C086239E-BF88-456B-843A-10E9E0AA7878}" type="presParOf" srcId="{1B64D4D9-1C24-4122-9DD8-027F58738EE9}" destId="{31FE770F-FBC0-4FC4-AAEB-719D7CE59D44}" srcOrd="2" destOrd="0" presId="urn:microsoft.com/office/officeart/2008/layout/PictureAccentList"/>
    <dgm:cxn modelId="{7C28B619-5838-406A-8511-D55468A634FF}" type="presParOf" srcId="{31FE770F-FBC0-4FC4-AAEB-719D7CE59D44}" destId="{3CB751B5-8029-4BE9-80DE-89B0400A5283}" srcOrd="0" destOrd="0" presId="urn:microsoft.com/office/officeart/2008/layout/PictureAccentList"/>
    <dgm:cxn modelId="{82AEE26F-4F8C-4062-AF90-1D350555D969}" type="presParOf" srcId="{31FE770F-FBC0-4FC4-AAEB-719D7CE59D44}" destId="{92DFF31C-9BC1-4A35-B61D-3C318FBA1B7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60AA25-256A-4F93-BBCC-451F868CF2C5}" type="doc">
      <dgm:prSet loTypeId="urn:microsoft.com/office/officeart/2008/layout/PictureAccentList" loCatId="picture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bg-BG"/>
        </a:p>
      </dgm:t>
    </dgm:pt>
    <dgm:pt modelId="{D4216FE1-7EFC-41B3-8F75-B84EB43A3BEF}">
      <dgm:prSet phldrT="[Text]" custT="1"/>
      <dgm:spPr/>
      <dgm:t>
        <a:bodyPr/>
        <a:lstStyle/>
        <a:p>
          <a:r>
            <a:rPr lang="bg-BG" sz="2000" dirty="0" smtClean="0"/>
            <a:t>Може да извършва следните охранителни дейности</a:t>
          </a:r>
          <a:endParaRPr lang="bg-BG" sz="2000" dirty="0"/>
        </a:p>
      </dgm:t>
    </dgm:pt>
    <dgm:pt modelId="{80EEB855-DD96-4E03-9314-1A7FA3487F43}" type="parTrans" cxnId="{FD5FBA59-1852-41A1-B6BF-18388C9E853D}">
      <dgm:prSet/>
      <dgm:spPr/>
      <dgm:t>
        <a:bodyPr/>
        <a:lstStyle/>
        <a:p>
          <a:endParaRPr lang="bg-BG" sz="2000"/>
        </a:p>
      </dgm:t>
    </dgm:pt>
    <dgm:pt modelId="{267188D8-FC60-455A-9D60-1F9D03DC8807}" type="sibTrans" cxnId="{FD5FBA59-1852-41A1-B6BF-18388C9E853D}">
      <dgm:prSet/>
      <dgm:spPr/>
      <dgm:t>
        <a:bodyPr/>
        <a:lstStyle/>
        <a:p>
          <a:endParaRPr lang="bg-BG" sz="2000"/>
        </a:p>
      </dgm:t>
    </dgm:pt>
    <dgm:pt modelId="{92DF5A3D-6509-42E5-9CB2-7D9B5A5B41A8}">
      <dgm:prSet custT="1"/>
      <dgm:spPr/>
      <dgm:t>
        <a:bodyPr/>
        <a:lstStyle/>
        <a:p>
          <a:r>
            <a:rPr lang="ru-RU" sz="2000" dirty="0" smtClean="0"/>
            <a:t>Охрана на </a:t>
          </a:r>
          <a:r>
            <a:rPr lang="ru-RU" sz="2000" dirty="0" err="1" smtClean="0"/>
            <a:t>имуществото</a:t>
          </a:r>
          <a:r>
            <a:rPr lang="ru-RU" sz="2000" dirty="0" smtClean="0"/>
            <a:t> на физически или юридически лица</a:t>
          </a:r>
          <a:endParaRPr lang="bg-BG" sz="2000" dirty="0"/>
        </a:p>
      </dgm:t>
    </dgm:pt>
    <dgm:pt modelId="{B36152EA-00BC-4BDA-812F-EA680FE56584}" type="parTrans" cxnId="{A7DCDBC9-78D1-4136-939A-E9030F922882}">
      <dgm:prSet/>
      <dgm:spPr/>
      <dgm:t>
        <a:bodyPr/>
        <a:lstStyle/>
        <a:p>
          <a:endParaRPr lang="bg-BG" sz="2000"/>
        </a:p>
      </dgm:t>
    </dgm:pt>
    <dgm:pt modelId="{A95E8F0F-809C-463C-84CF-B27150DC4BE8}" type="sibTrans" cxnId="{A7DCDBC9-78D1-4136-939A-E9030F922882}">
      <dgm:prSet/>
      <dgm:spPr/>
      <dgm:t>
        <a:bodyPr/>
        <a:lstStyle/>
        <a:p>
          <a:endParaRPr lang="bg-BG" sz="2000"/>
        </a:p>
      </dgm:t>
    </dgm:pt>
    <dgm:pt modelId="{58A7F8A7-F7DC-4D70-85C5-E62D96AA526C}">
      <dgm:prSet custT="1"/>
      <dgm:spPr/>
      <dgm:t>
        <a:bodyPr/>
        <a:lstStyle/>
        <a:p>
          <a:r>
            <a:rPr lang="bg-BG" sz="2000" dirty="0" smtClean="0"/>
            <a:t>Охрана на мероприятия</a:t>
          </a:r>
          <a:endParaRPr lang="bg-BG" sz="2000" dirty="0"/>
        </a:p>
      </dgm:t>
    </dgm:pt>
    <dgm:pt modelId="{048DAFA9-7B28-4517-BA60-B19764EF793A}" type="parTrans" cxnId="{2C0A0665-ED15-4B1B-A42A-8125C685D8F2}">
      <dgm:prSet/>
      <dgm:spPr/>
      <dgm:t>
        <a:bodyPr/>
        <a:lstStyle/>
        <a:p>
          <a:endParaRPr lang="bg-BG" sz="2000"/>
        </a:p>
      </dgm:t>
    </dgm:pt>
    <dgm:pt modelId="{E675CE67-7A8D-440A-BEA6-F5BA394968D4}" type="sibTrans" cxnId="{2C0A0665-ED15-4B1B-A42A-8125C685D8F2}">
      <dgm:prSet/>
      <dgm:spPr/>
      <dgm:t>
        <a:bodyPr/>
        <a:lstStyle/>
        <a:p>
          <a:endParaRPr lang="bg-BG" sz="2000"/>
        </a:p>
      </dgm:t>
    </dgm:pt>
    <dgm:pt modelId="{AD754D4A-C817-4328-936B-33859EBCE2F2}">
      <dgm:prSet custT="1"/>
      <dgm:spPr/>
      <dgm:t>
        <a:bodyPr/>
        <a:lstStyle/>
        <a:p>
          <a:r>
            <a:rPr lang="ru-RU" sz="2000" dirty="0" err="1" smtClean="0"/>
            <a:t>Лична</a:t>
          </a:r>
          <a:r>
            <a:rPr lang="ru-RU" sz="2000" dirty="0" smtClean="0"/>
            <a:t> охрана на физически лица</a:t>
          </a:r>
          <a:endParaRPr lang="bg-BG" sz="2000" dirty="0"/>
        </a:p>
      </dgm:t>
    </dgm:pt>
    <dgm:pt modelId="{33B49F03-B9C8-4AF5-B14B-B38B09201896}" type="parTrans" cxnId="{08733113-D594-4D6A-8C81-98B24EA5EEBC}">
      <dgm:prSet/>
      <dgm:spPr/>
      <dgm:t>
        <a:bodyPr/>
        <a:lstStyle/>
        <a:p>
          <a:endParaRPr lang="bg-BG" sz="2000"/>
        </a:p>
      </dgm:t>
    </dgm:pt>
    <dgm:pt modelId="{EF51726F-1F4F-4414-928B-D5555AA7B53F}" type="sibTrans" cxnId="{08733113-D594-4D6A-8C81-98B24EA5EEBC}">
      <dgm:prSet/>
      <dgm:spPr/>
      <dgm:t>
        <a:bodyPr/>
        <a:lstStyle/>
        <a:p>
          <a:endParaRPr lang="bg-BG" sz="2000"/>
        </a:p>
      </dgm:t>
    </dgm:pt>
    <dgm:pt modelId="{500572D0-D783-407D-AEAA-E465B5686BCD}">
      <dgm:prSet custT="1"/>
      <dgm:spPr/>
      <dgm:t>
        <a:bodyPr/>
        <a:lstStyle/>
        <a:p>
          <a:r>
            <a:rPr lang="ru-RU" sz="2000" dirty="0" smtClean="0"/>
            <a:t>Охрана на </a:t>
          </a:r>
          <a:r>
            <a:rPr lang="ru-RU" sz="2000" dirty="0" err="1" smtClean="0"/>
            <a:t>ценни</a:t>
          </a:r>
          <a:r>
            <a:rPr lang="ru-RU" sz="2000" dirty="0" smtClean="0"/>
            <a:t> </a:t>
          </a:r>
          <a:r>
            <a:rPr lang="ru-RU" sz="2000" dirty="0" err="1" smtClean="0"/>
            <a:t>пратки</a:t>
          </a:r>
          <a:r>
            <a:rPr lang="ru-RU" sz="2000" dirty="0" smtClean="0"/>
            <a:t> и </a:t>
          </a:r>
          <a:r>
            <a:rPr lang="ru-RU" sz="2000" dirty="0" err="1" smtClean="0"/>
            <a:t>товари</a:t>
          </a:r>
          <a:endParaRPr lang="bg-BG" sz="2000" dirty="0"/>
        </a:p>
      </dgm:t>
    </dgm:pt>
    <dgm:pt modelId="{00AEE2D2-B706-4400-8C88-8C24F8D80EAA}" type="parTrans" cxnId="{9597952E-3738-4773-B0BC-FC8829FF16BE}">
      <dgm:prSet/>
      <dgm:spPr/>
      <dgm:t>
        <a:bodyPr/>
        <a:lstStyle/>
        <a:p>
          <a:endParaRPr lang="bg-BG"/>
        </a:p>
      </dgm:t>
    </dgm:pt>
    <dgm:pt modelId="{FB69E793-0D4E-48D1-A49A-7D50EE1D181A}" type="sibTrans" cxnId="{9597952E-3738-4773-B0BC-FC8829FF16BE}">
      <dgm:prSet/>
      <dgm:spPr/>
      <dgm:t>
        <a:bodyPr/>
        <a:lstStyle/>
        <a:p>
          <a:endParaRPr lang="bg-BG"/>
        </a:p>
      </dgm:t>
    </dgm:pt>
    <dgm:pt modelId="{B679A183-0F15-422B-83BC-02FBA54257F8}" type="pres">
      <dgm:prSet presAssocID="{DA60AA25-256A-4F93-BBCC-451F868CF2C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3186E24-ABF2-468A-AF92-E6BDB07D4B67}" type="pres">
      <dgm:prSet presAssocID="{D4216FE1-7EFC-41B3-8F75-B84EB43A3BEF}" presName="root" presStyleCnt="0">
        <dgm:presLayoutVars>
          <dgm:chMax/>
          <dgm:chPref val="4"/>
        </dgm:presLayoutVars>
      </dgm:prSet>
      <dgm:spPr/>
    </dgm:pt>
    <dgm:pt modelId="{D0518466-A647-4436-997D-D3DAC05CDBBE}" type="pres">
      <dgm:prSet presAssocID="{D4216FE1-7EFC-41B3-8F75-B84EB43A3BEF}" presName="rootComposite" presStyleCnt="0">
        <dgm:presLayoutVars/>
      </dgm:prSet>
      <dgm:spPr/>
    </dgm:pt>
    <dgm:pt modelId="{E2716B43-B165-4D2E-A553-E50A6417528E}" type="pres">
      <dgm:prSet presAssocID="{D4216FE1-7EFC-41B3-8F75-B84EB43A3BE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1B64D4D9-1C24-4122-9DD8-027F58738EE9}" type="pres">
      <dgm:prSet presAssocID="{D4216FE1-7EFC-41B3-8F75-B84EB43A3BEF}" presName="childShape" presStyleCnt="0">
        <dgm:presLayoutVars>
          <dgm:chMax val="0"/>
          <dgm:chPref val="0"/>
        </dgm:presLayoutVars>
      </dgm:prSet>
      <dgm:spPr/>
    </dgm:pt>
    <dgm:pt modelId="{A9E51383-D31C-4820-881E-50D07F84BC15}" type="pres">
      <dgm:prSet presAssocID="{AD754D4A-C817-4328-936B-33859EBCE2F2}" presName="childComposite" presStyleCnt="0">
        <dgm:presLayoutVars>
          <dgm:chMax val="0"/>
          <dgm:chPref val="0"/>
        </dgm:presLayoutVars>
      </dgm:prSet>
      <dgm:spPr/>
    </dgm:pt>
    <dgm:pt modelId="{A06F70A8-EE73-469F-80F6-1F96158865D7}" type="pres">
      <dgm:prSet presAssocID="{AD754D4A-C817-4328-936B-33859EBCE2F2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B4E716-9923-405D-A578-EA9CBAFEDE8B}" type="pres">
      <dgm:prSet presAssocID="{AD754D4A-C817-4328-936B-33859EBCE2F2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1C68CEF-33C9-4470-ADC9-FB9248E44E8E}" type="pres">
      <dgm:prSet presAssocID="{92DF5A3D-6509-42E5-9CB2-7D9B5A5B41A8}" presName="childComposite" presStyleCnt="0">
        <dgm:presLayoutVars>
          <dgm:chMax val="0"/>
          <dgm:chPref val="0"/>
        </dgm:presLayoutVars>
      </dgm:prSet>
      <dgm:spPr/>
    </dgm:pt>
    <dgm:pt modelId="{F1B906C9-9626-4213-A5EE-7EB47B3C9BAB}" type="pres">
      <dgm:prSet presAssocID="{92DF5A3D-6509-42E5-9CB2-7D9B5A5B41A8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7F347C-1933-41E4-A5EC-BA0C9198939E}" type="pres">
      <dgm:prSet presAssocID="{92DF5A3D-6509-42E5-9CB2-7D9B5A5B41A8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1FE770F-FBC0-4FC4-AAEB-719D7CE59D44}" type="pres">
      <dgm:prSet presAssocID="{58A7F8A7-F7DC-4D70-85C5-E62D96AA526C}" presName="childComposite" presStyleCnt="0">
        <dgm:presLayoutVars>
          <dgm:chMax val="0"/>
          <dgm:chPref val="0"/>
        </dgm:presLayoutVars>
      </dgm:prSet>
      <dgm:spPr/>
    </dgm:pt>
    <dgm:pt modelId="{3CB751B5-8029-4BE9-80DE-89B0400A5283}" type="pres">
      <dgm:prSet presAssocID="{58A7F8A7-F7DC-4D70-85C5-E62D96AA526C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DFF31C-9BC1-4A35-B61D-3C318FBA1B72}" type="pres">
      <dgm:prSet presAssocID="{58A7F8A7-F7DC-4D70-85C5-E62D96AA526C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6DE2015A-70E1-4C4F-9271-1E8146CFCF77}" type="pres">
      <dgm:prSet presAssocID="{500572D0-D783-407D-AEAA-E465B5686BCD}" presName="childComposite" presStyleCnt="0">
        <dgm:presLayoutVars>
          <dgm:chMax val="0"/>
          <dgm:chPref val="0"/>
        </dgm:presLayoutVars>
      </dgm:prSet>
      <dgm:spPr/>
    </dgm:pt>
    <dgm:pt modelId="{574F7A3F-33B5-459F-A745-8C1F1756AF7A}" type="pres">
      <dgm:prSet presAssocID="{500572D0-D783-407D-AEAA-E465B5686BCD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6FE30B6-71BF-4E62-9308-EE9E5DE330E3}" type="pres">
      <dgm:prSet presAssocID="{500572D0-D783-407D-AEAA-E465B5686BCD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F7E1257A-9DA2-411A-AC16-25D6522F3BD5}" type="presOf" srcId="{DA60AA25-256A-4F93-BBCC-451F868CF2C5}" destId="{B679A183-0F15-422B-83BC-02FBA54257F8}" srcOrd="0" destOrd="0" presId="urn:microsoft.com/office/officeart/2008/layout/PictureAccentList"/>
    <dgm:cxn modelId="{FD5FBA59-1852-41A1-B6BF-18388C9E853D}" srcId="{DA60AA25-256A-4F93-BBCC-451F868CF2C5}" destId="{D4216FE1-7EFC-41B3-8F75-B84EB43A3BEF}" srcOrd="0" destOrd="0" parTransId="{80EEB855-DD96-4E03-9314-1A7FA3487F43}" sibTransId="{267188D8-FC60-455A-9D60-1F9D03DC8807}"/>
    <dgm:cxn modelId="{D97168D8-50CE-4980-B202-6699A5CE9E53}" type="presOf" srcId="{92DF5A3D-6509-42E5-9CB2-7D9B5A5B41A8}" destId="{397F347C-1933-41E4-A5EC-BA0C9198939E}" srcOrd="0" destOrd="0" presId="urn:microsoft.com/office/officeart/2008/layout/PictureAccentList"/>
    <dgm:cxn modelId="{08733113-D594-4D6A-8C81-98B24EA5EEBC}" srcId="{D4216FE1-7EFC-41B3-8F75-B84EB43A3BEF}" destId="{AD754D4A-C817-4328-936B-33859EBCE2F2}" srcOrd="0" destOrd="0" parTransId="{33B49F03-B9C8-4AF5-B14B-B38B09201896}" sibTransId="{EF51726F-1F4F-4414-928B-D5555AA7B53F}"/>
    <dgm:cxn modelId="{9597952E-3738-4773-B0BC-FC8829FF16BE}" srcId="{D4216FE1-7EFC-41B3-8F75-B84EB43A3BEF}" destId="{500572D0-D783-407D-AEAA-E465B5686BCD}" srcOrd="3" destOrd="0" parTransId="{00AEE2D2-B706-4400-8C88-8C24F8D80EAA}" sibTransId="{FB69E793-0D4E-48D1-A49A-7D50EE1D181A}"/>
    <dgm:cxn modelId="{50B1A3A2-40E0-4026-BC38-8763648A6BBE}" type="presOf" srcId="{AD754D4A-C817-4328-936B-33859EBCE2F2}" destId="{5CB4E716-9923-405D-A578-EA9CBAFEDE8B}" srcOrd="0" destOrd="0" presId="urn:microsoft.com/office/officeart/2008/layout/PictureAccentList"/>
    <dgm:cxn modelId="{2C0A0665-ED15-4B1B-A42A-8125C685D8F2}" srcId="{D4216FE1-7EFC-41B3-8F75-B84EB43A3BEF}" destId="{58A7F8A7-F7DC-4D70-85C5-E62D96AA526C}" srcOrd="2" destOrd="0" parTransId="{048DAFA9-7B28-4517-BA60-B19764EF793A}" sibTransId="{E675CE67-7A8D-440A-BEA6-F5BA394968D4}"/>
    <dgm:cxn modelId="{99F03BA0-EA32-4946-9C56-D3BF610D3205}" type="presOf" srcId="{500572D0-D783-407D-AEAA-E465B5686BCD}" destId="{F6FE30B6-71BF-4E62-9308-EE9E5DE330E3}" srcOrd="0" destOrd="0" presId="urn:microsoft.com/office/officeart/2008/layout/PictureAccentList"/>
    <dgm:cxn modelId="{6A1E5E06-4AED-4B7C-84EC-DED180AAADC1}" type="presOf" srcId="{D4216FE1-7EFC-41B3-8F75-B84EB43A3BEF}" destId="{E2716B43-B165-4D2E-A553-E50A6417528E}" srcOrd="0" destOrd="0" presId="urn:microsoft.com/office/officeart/2008/layout/PictureAccentList"/>
    <dgm:cxn modelId="{A7DCDBC9-78D1-4136-939A-E9030F922882}" srcId="{D4216FE1-7EFC-41B3-8F75-B84EB43A3BEF}" destId="{92DF5A3D-6509-42E5-9CB2-7D9B5A5B41A8}" srcOrd="1" destOrd="0" parTransId="{B36152EA-00BC-4BDA-812F-EA680FE56584}" sibTransId="{A95E8F0F-809C-463C-84CF-B27150DC4BE8}"/>
    <dgm:cxn modelId="{FD606827-12BC-47F7-86DF-409C7A064FF5}" type="presOf" srcId="{58A7F8A7-F7DC-4D70-85C5-E62D96AA526C}" destId="{92DFF31C-9BC1-4A35-B61D-3C318FBA1B72}" srcOrd="0" destOrd="0" presId="urn:microsoft.com/office/officeart/2008/layout/PictureAccentList"/>
    <dgm:cxn modelId="{1B35B209-C7F7-40D1-A7A5-757F59BBBBA6}" type="presParOf" srcId="{B679A183-0F15-422B-83BC-02FBA54257F8}" destId="{A3186E24-ABF2-468A-AF92-E6BDB07D4B67}" srcOrd="0" destOrd="0" presId="urn:microsoft.com/office/officeart/2008/layout/PictureAccentList"/>
    <dgm:cxn modelId="{23646893-1A0C-429F-A39B-D9532481E17A}" type="presParOf" srcId="{A3186E24-ABF2-468A-AF92-E6BDB07D4B67}" destId="{D0518466-A647-4436-997D-D3DAC05CDBBE}" srcOrd="0" destOrd="0" presId="urn:microsoft.com/office/officeart/2008/layout/PictureAccentList"/>
    <dgm:cxn modelId="{E5881488-E6AD-4F8A-B5AA-1B05B90A0534}" type="presParOf" srcId="{D0518466-A647-4436-997D-D3DAC05CDBBE}" destId="{E2716B43-B165-4D2E-A553-E50A6417528E}" srcOrd="0" destOrd="0" presId="urn:microsoft.com/office/officeart/2008/layout/PictureAccentList"/>
    <dgm:cxn modelId="{7D174D60-3366-48DA-B6A0-40737011AB04}" type="presParOf" srcId="{A3186E24-ABF2-468A-AF92-E6BDB07D4B67}" destId="{1B64D4D9-1C24-4122-9DD8-027F58738EE9}" srcOrd="1" destOrd="0" presId="urn:microsoft.com/office/officeart/2008/layout/PictureAccentList"/>
    <dgm:cxn modelId="{64713407-2AE0-4D9D-960E-B2D13441D932}" type="presParOf" srcId="{1B64D4D9-1C24-4122-9DD8-027F58738EE9}" destId="{A9E51383-D31C-4820-881E-50D07F84BC15}" srcOrd="0" destOrd="0" presId="urn:microsoft.com/office/officeart/2008/layout/PictureAccentList"/>
    <dgm:cxn modelId="{9EF85F90-2D12-440D-92C6-A9B753AC61D0}" type="presParOf" srcId="{A9E51383-D31C-4820-881E-50D07F84BC15}" destId="{A06F70A8-EE73-469F-80F6-1F96158865D7}" srcOrd="0" destOrd="0" presId="urn:microsoft.com/office/officeart/2008/layout/PictureAccentList"/>
    <dgm:cxn modelId="{BA09ACF2-77F0-4B16-9932-0E3F26A605CE}" type="presParOf" srcId="{A9E51383-D31C-4820-881E-50D07F84BC15}" destId="{5CB4E716-9923-405D-A578-EA9CBAFEDE8B}" srcOrd="1" destOrd="0" presId="urn:microsoft.com/office/officeart/2008/layout/PictureAccentList"/>
    <dgm:cxn modelId="{02F64E9A-F4AB-4482-A226-DA074B1FE7DE}" type="presParOf" srcId="{1B64D4D9-1C24-4122-9DD8-027F58738EE9}" destId="{41C68CEF-33C9-4470-ADC9-FB9248E44E8E}" srcOrd="1" destOrd="0" presId="urn:microsoft.com/office/officeart/2008/layout/PictureAccentList"/>
    <dgm:cxn modelId="{D2E0FF73-1EA3-45A6-AAD7-717B9611EC19}" type="presParOf" srcId="{41C68CEF-33C9-4470-ADC9-FB9248E44E8E}" destId="{F1B906C9-9626-4213-A5EE-7EB47B3C9BAB}" srcOrd="0" destOrd="0" presId="urn:microsoft.com/office/officeart/2008/layout/PictureAccentList"/>
    <dgm:cxn modelId="{936AFE5B-90CB-4555-B633-0317BE600095}" type="presParOf" srcId="{41C68CEF-33C9-4470-ADC9-FB9248E44E8E}" destId="{397F347C-1933-41E4-A5EC-BA0C9198939E}" srcOrd="1" destOrd="0" presId="urn:microsoft.com/office/officeart/2008/layout/PictureAccentList"/>
    <dgm:cxn modelId="{3D146721-887A-46B1-840F-D0AA1D6C59CD}" type="presParOf" srcId="{1B64D4D9-1C24-4122-9DD8-027F58738EE9}" destId="{31FE770F-FBC0-4FC4-AAEB-719D7CE59D44}" srcOrd="2" destOrd="0" presId="urn:microsoft.com/office/officeart/2008/layout/PictureAccentList"/>
    <dgm:cxn modelId="{F53FABA4-25BA-4B9D-A9C9-15AF44F825F6}" type="presParOf" srcId="{31FE770F-FBC0-4FC4-AAEB-719D7CE59D44}" destId="{3CB751B5-8029-4BE9-80DE-89B0400A5283}" srcOrd="0" destOrd="0" presId="urn:microsoft.com/office/officeart/2008/layout/PictureAccentList"/>
    <dgm:cxn modelId="{FE5DA730-B733-48B6-805F-9D91481AF5EA}" type="presParOf" srcId="{31FE770F-FBC0-4FC4-AAEB-719D7CE59D44}" destId="{92DFF31C-9BC1-4A35-B61D-3C318FBA1B72}" srcOrd="1" destOrd="0" presId="urn:microsoft.com/office/officeart/2008/layout/PictureAccentList"/>
    <dgm:cxn modelId="{3350A77C-AC16-4FBE-ADCE-38DD137AFB24}" type="presParOf" srcId="{1B64D4D9-1C24-4122-9DD8-027F58738EE9}" destId="{6DE2015A-70E1-4C4F-9271-1E8146CFCF77}" srcOrd="3" destOrd="0" presId="urn:microsoft.com/office/officeart/2008/layout/PictureAccentList"/>
    <dgm:cxn modelId="{387ADD3E-1C08-494C-83E8-DDBB1D9DCA40}" type="presParOf" srcId="{6DE2015A-70E1-4C4F-9271-1E8146CFCF77}" destId="{574F7A3F-33B5-459F-A745-8C1F1756AF7A}" srcOrd="0" destOrd="0" presId="urn:microsoft.com/office/officeart/2008/layout/PictureAccentList"/>
    <dgm:cxn modelId="{D8104727-68EC-4821-893D-916514B4D9AD}" type="presParOf" srcId="{6DE2015A-70E1-4C4F-9271-1E8146CFCF77}" destId="{F6FE30B6-71BF-4E62-9308-EE9E5DE330E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6C57DB-B902-48FF-A209-616DA24E514B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bg-BG"/>
        </a:p>
      </dgm:t>
    </dgm:pt>
    <dgm:pt modelId="{B6EB8F70-8A69-4AF9-BF12-AE29A6AB9684}">
      <dgm:prSet/>
      <dgm:spPr/>
      <dgm:t>
        <a:bodyPr/>
        <a:lstStyle/>
        <a:p>
          <a:r>
            <a:rPr lang="bg-BG" dirty="0" smtClean="0"/>
            <a:t>Охраната на имуществото е дейност по неговата физическа защита от </a:t>
          </a:r>
          <a:r>
            <a:rPr lang="bg-BG" dirty="0" err="1" smtClean="0"/>
            <a:t>противоправни</a:t>
          </a:r>
          <a:r>
            <a:rPr lang="bg-BG" dirty="0" smtClean="0"/>
            <a:t> посегателства.</a:t>
          </a:r>
          <a:endParaRPr lang="bg-BG" dirty="0"/>
        </a:p>
      </dgm:t>
    </dgm:pt>
    <dgm:pt modelId="{2BF8211E-6DE1-4C81-8E33-3C699B87A568}" type="parTrans" cxnId="{A6580C67-1ED2-4C56-B5A0-E2D8B73FFE9F}">
      <dgm:prSet/>
      <dgm:spPr/>
      <dgm:t>
        <a:bodyPr/>
        <a:lstStyle/>
        <a:p>
          <a:endParaRPr lang="bg-BG"/>
        </a:p>
      </dgm:t>
    </dgm:pt>
    <dgm:pt modelId="{1CD7A906-D18F-4992-A64B-167A57F67F20}" type="sibTrans" cxnId="{A6580C67-1ED2-4C56-B5A0-E2D8B73FFE9F}">
      <dgm:prSet/>
      <dgm:spPr/>
      <dgm:t>
        <a:bodyPr/>
        <a:lstStyle/>
        <a:p>
          <a:endParaRPr lang="bg-BG"/>
        </a:p>
      </dgm:t>
    </dgm:pt>
    <dgm:pt modelId="{8A6D9ADC-91F0-4F68-93AF-ED3DFAE44002}">
      <dgm:prSet/>
      <dgm:spPr/>
      <dgm:t>
        <a:bodyPr/>
        <a:lstStyle/>
        <a:p>
          <a:r>
            <a:rPr lang="bg-BG" smtClean="0"/>
            <a:t>Дейността по физическата защита може да включва и осигуряването на пропускателен режим в обектите. </a:t>
          </a:r>
          <a:endParaRPr lang="bg-BG"/>
        </a:p>
      </dgm:t>
    </dgm:pt>
    <dgm:pt modelId="{2CE42DD8-BCD5-4ACB-A1BC-253C76AD5672}" type="parTrans" cxnId="{BB648049-06D1-4176-BA83-8D6ED17B331A}">
      <dgm:prSet/>
      <dgm:spPr/>
      <dgm:t>
        <a:bodyPr/>
        <a:lstStyle/>
        <a:p>
          <a:endParaRPr lang="bg-BG"/>
        </a:p>
      </dgm:t>
    </dgm:pt>
    <dgm:pt modelId="{30858A81-A7DD-4AE2-85B0-E330331F9897}" type="sibTrans" cxnId="{BB648049-06D1-4176-BA83-8D6ED17B331A}">
      <dgm:prSet/>
      <dgm:spPr/>
      <dgm:t>
        <a:bodyPr/>
        <a:lstStyle/>
        <a:p>
          <a:endParaRPr lang="bg-BG"/>
        </a:p>
      </dgm:t>
    </dgm:pt>
    <dgm:pt modelId="{632E8AB7-712B-4F88-9EC4-CFAB7CFEE713}">
      <dgm:prSet/>
      <dgm:spPr/>
      <dgm:t>
        <a:bodyPr/>
        <a:lstStyle/>
        <a:p>
          <a:r>
            <a:rPr lang="ru-RU" dirty="0" err="1" smtClean="0"/>
            <a:t>Съгласно</a:t>
          </a:r>
          <a:r>
            <a:rPr lang="ru-RU" dirty="0" smtClean="0"/>
            <a:t> чл. 10 ЗЧОД </a:t>
          </a:r>
          <a:r>
            <a:rPr lang="ru-RU" dirty="0" err="1" smtClean="0"/>
            <a:t>охраната</a:t>
          </a:r>
          <a:r>
            <a:rPr lang="ru-RU" dirty="0" smtClean="0"/>
            <a:t> с </a:t>
          </a:r>
          <a:r>
            <a:rPr lang="ru-RU" dirty="0" err="1" smtClean="0"/>
            <a:t>помощта</a:t>
          </a:r>
          <a:r>
            <a:rPr lang="ru-RU" dirty="0" smtClean="0"/>
            <a:t> на технически </a:t>
          </a:r>
          <a:r>
            <a:rPr lang="ru-RU" dirty="0" err="1" smtClean="0"/>
            <a:t>системи</a:t>
          </a:r>
          <a:r>
            <a:rPr lang="ru-RU" dirty="0" smtClean="0"/>
            <a:t> за </a:t>
          </a:r>
          <a:r>
            <a:rPr lang="ru-RU" dirty="0" err="1" smtClean="0"/>
            <a:t>сигурност</a:t>
          </a:r>
          <a:r>
            <a:rPr lang="ru-RU" dirty="0" smtClean="0"/>
            <a:t> е </a:t>
          </a:r>
          <a:r>
            <a:rPr lang="ru-RU" dirty="0" err="1" smtClean="0"/>
            <a:t>дейност</a:t>
          </a:r>
          <a:r>
            <a:rPr lang="ru-RU" dirty="0" smtClean="0"/>
            <a:t> по наблюдение и </a:t>
          </a:r>
          <a:r>
            <a:rPr lang="ru-RU" dirty="0" err="1" smtClean="0"/>
            <a:t>контрол</a:t>
          </a:r>
          <a:r>
            <a:rPr lang="ru-RU" dirty="0" smtClean="0"/>
            <a:t> с технически средства на </a:t>
          </a:r>
          <a:r>
            <a:rPr lang="ru-RU" dirty="0" err="1" smtClean="0"/>
            <a:t>охраняваните</a:t>
          </a:r>
          <a:r>
            <a:rPr lang="ru-RU" dirty="0" smtClean="0"/>
            <a:t> </a:t>
          </a:r>
          <a:r>
            <a:rPr lang="ru-RU" dirty="0" err="1" smtClean="0"/>
            <a:t>обекти</a:t>
          </a:r>
          <a:r>
            <a:rPr lang="ru-RU" dirty="0" smtClean="0"/>
            <a:t> и проверка на </a:t>
          </a:r>
          <a:r>
            <a:rPr lang="ru-RU" dirty="0" err="1" smtClean="0"/>
            <a:t>получените</a:t>
          </a:r>
          <a:r>
            <a:rPr lang="ru-RU" dirty="0" smtClean="0"/>
            <a:t> </a:t>
          </a:r>
          <a:r>
            <a:rPr lang="ru-RU" dirty="0" err="1" smtClean="0"/>
            <a:t>сигнали</a:t>
          </a:r>
          <a:r>
            <a:rPr lang="ru-RU" dirty="0" smtClean="0"/>
            <a:t>.</a:t>
          </a:r>
          <a:endParaRPr lang="bg-BG" dirty="0"/>
        </a:p>
      </dgm:t>
    </dgm:pt>
    <dgm:pt modelId="{7809E3F0-9DB5-4C88-80AD-64F7A4B1F80D}" type="parTrans" cxnId="{AD842370-A080-4F7A-8116-1A2EB207A39F}">
      <dgm:prSet/>
      <dgm:spPr/>
      <dgm:t>
        <a:bodyPr/>
        <a:lstStyle/>
        <a:p>
          <a:endParaRPr lang="bg-BG"/>
        </a:p>
      </dgm:t>
    </dgm:pt>
    <dgm:pt modelId="{C2C6BCCD-E0DD-4EE3-8DC1-8E06491272DA}" type="sibTrans" cxnId="{AD842370-A080-4F7A-8116-1A2EB207A39F}">
      <dgm:prSet/>
      <dgm:spPr/>
      <dgm:t>
        <a:bodyPr/>
        <a:lstStyle/>
        <a:p>
          <a:endParaRPr lang="bg-BG"/>
        </a:p>
      </dgm:t>
    </dgm:pt>
    <dgm:pt modelId="{F22443DA-D623-42E9-81DA-878628F56ACF}" type="pres">
      <dgm:prSet presAssocID="{656C57DB-B902-48FF-A209-616DA24E51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41421-C79F-481E-8620-AD637E94C319}" type="pres">
      <dgm:prSet presAssocID="{B6EB8F70-8A69-4AF9-BF12-AE29A6AB96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D30A7CF-A561-4C81-897B-39FE91638FFA}" type="pres">
      <dgm:prSet presAssocID="{1CD7A906-D18F-4992-A64B-167A57F67F20}" presName="sibTrans" presStyleCnt="0"/>
      <dgm:spPr/>
    </dgm:pt>
    <dgm:pt modelId="{E2FDD05D-1FAD-46C6-BEBA-572BAA77208C}" type="pres">
      <dgm:prSet presAssocID="{8A6D9ADC-91F0-4F68-93AF-ED3DFAE440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BD3AA-A639-407C-81BE-24DAE2DB29EF}" type="pres">
      <dgm:prSet presAssocID="{30858A81-A7DD-4AE2-85B0-E330331F9897}" presName="sibTrans" presStyleCnt="0"/>
      <dgm:spPr/>
    </dgm:pt>
    <dgm:pt modelId="{0CF48C0E-6E2D-4EC9-9C83-0CCAB08A7D88}" type="pres">
      <dgm:prSet presAssocID="{632E8AB7-712B-4F88-9EC4-CFAB7CFEE7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405F88-BCD4-41AB-9F13-7B1987A83C68}" type="presOf" srcId="{8A6D9ADC-91F0-4F68-93AF-ED3DFAE44002}" destId="{E2FDD05D-1FAD-46C6-BEBA-572BAA77208C}" srcOrd="0" destOrd="0" presId="urn:microsoft.com/office/officeart/2005/8/layout/default"/>
    <dgm:cxn modelId="{E146B03D-B426-4426-8F99-4D46C2787CB7}" type="presOf" srcId="{656C57DB-B902-48FF-A209-616DA24E514B}" destId="{F22443DA-D623-42E9-81DA-878628F56ACF}" srcOrd="0" destOrd="0" presId="urn:microsoft.com/office/officeart/2005/8/layout/default"/>
    <dgm:cxn modelId="{88F10019-6152-444E-A9EF-E26379636AE4}" type="presOf" srcId="{632E8AB7-712B-4F88-9EC4-CFAB7CFEE713}" destId="{0CF48C0E-6E2D-4EC9-9C83-0CCAB08A7D88}" srcOrd="0" destOrd="0" presId="urn:microsoft.com/office/officeart/2005/8/layout/default"/>
    <dgm:cxn modelId="{BB648049-06D1-4176-BA83-8D6ED17B331A}" srcId="{656C57DB-B902-48FF-A209-616DA24E514B}" destId="{8A6D9ADC-91F0-4F68-93AF-ED3DFAE44002}" srcOrd="1" destOrd="0" parTransId="{2CE42DD8-BCD5-4ACB-A1BC-253C76AD5672}" sibTransId="{30858A81-A7DD-4AE2-85B0-E330331F9897}"/>
    <dgm:cxn modelId="{A6580C67-1ED2-4C56-B5A0-E2D8B73FFE9F}" srcId="{656C57DB-B902-48FF-A209-616DA24E514B}" destId="{B6EB8F70-8A69-4AF9-BF12-AE29A6AB9684}" srcOrd="0" destOrd="0" parTransId="{2BF8211E-6DE1-4C81-8E33-3C699B87A568}" sibTransId="{1CD7A906-D18F-4992-A64B-167A57F67F20}"/>
    <dgm:cxn modelId="{AD842370-A080-4F7A-8116-1A2EB207A39F}" srcId="{656C57DB-B902-48FF-A209-616DA24E514B}" destId="{632E8AB7-712B-4F88-9EC4-CFAB7CFEE713}" srcOrd="2" destOrd="0" parTransId="{7809E3F0-9DB5-4C88-80AD-64F7A4B1F80D}" sibTransId="{C2C6BCCD-E0DD-4EE3-8DC1-8E06491272DA}"/>
    <dgm:cxn modelId="{70E0A8A2-A5E8-455B-B5E6-A13308C6882A}" type="presOf" srcId="{B6EB8F70-8A69-4AF9-BF12-AE29A6AB9684}" destId="{39A41421-C79F-481E-8620-AD637E94C319}" srcOrd="0" destOrd="0" presId="urn:microsoft.com/office/officeart/2005/8/layout/default"/>
    <dgm:cxn modelId="{0DAA7BA3-5419-46EF-ADB7-DEE1F4C7B171}" type="presParOf" srcId="{F22443DA-D623-42E9-81DA-878628F56ACF}" destId="{39A41421-C79F-481E-8620-AD637E94C319}" srcOrd="0" destOrd="0" presId="urn:microsoft.com/office/officeart/2005/8/layout/default"/>
    <dgm:cxn modelId="{8AEB12F6-3D97-4D85-9CEA-0F4616DF89A3}" type="presParOf" srcId="{F22443DA-D623-42E9-81DA-878628F56ACF}" destId="{ED30A7CF-A561-4C81-897B-39FE91638FFA}" srcOrd="1" destOrd="0" presId="urn:microsoft.com/office/officeart/2005/8/layout/default"/>
    <dgm:cxn modelId="{429260B2-8DCD-4946-86E6-8F5C6CFD33C1}" type="presParOf" srcId="{F22443DA-D623-42E9-81DA-878628F56ACF}" destId="{E2FDD05D-1FAD-46C6-BEBA-572BAA77208C}" srcOrd="2" destOrd="0" presId="urn:microsoft.com/office/officeart/2005/8/layout/default"/>
    <dgm:cxn modelId="{3234F4A0-0460-4362-A717-19E1BFC5D5A8}" type="presParOf" srcId="{F22443DA-D623-42E9-81DA-878628F56ACF}" destId="{790BD3AA-A639-407C-81BE-24DAE2DB29EF}" srcOrd="3" destOrd="0" presId="urn:microsoft.com/office/officeart/2005/8/layout/default"/>
    <dgm:cxn modelId="{8FEE2B1B-2A42-4D3A-8A82-31716A81C895}" type="presParOf" srcId="{F22443DA-D623-42E9-81DA-878628F56ACF}" destId="{0CF48C0E-6E2D-4EC9-9C83-0CCAB08A7D8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8EA85-98A1-44BC-A99E-19598463E4D5}" type="doc">
      <dgm:prSet loTypeId="urn:microsoft.com/office/officeart/2005/8/layout/hierarchy2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bg-BG"/>
        </a:p>
      </dgm:t>
    </dgm:pt>
    <dgm:pt modelId="{120CDF0E-12D8-4CBC-80A9-FC2BDFAACEDD}">
      <dgm:prSet phldrT="[Text]" custT="1"/>
      <dgm:spPr/>
      <dgm:t>
        <a:bodyPr/>
        <a:lstStyle/>
        <a:p>
          <a:r>
            <a:rPr lang="bg-BG" sz="2400" b="1" dirty="0" smtClean="0"/>
            <a:t>Закон за опазване на селскостопанското имущество  в сила от 18.07.2017 г.-Чл. 9.</a:t>
          </a:r>
          <a:r>
            <a:rPr lang="bg-BG" sz="2400" dirty="0" smtClean="0"/>
            <a:t> </a:t>
          </a:r>
          <a:endParaRPr lang="bg-BG" sz="2400" dirty="0"/>
        </a:p>
      </dgm:t>
    </dgm:pt>
    <dgm:pt modelId="{5EE84210-CDBC-4AB7-9BEA-2C92B809E151}" type="parTrans" cxnId="{04E81619-DD6A-4605-8CBD-8756608034CC}">
      <dgm:prSet/>
      <dgm:spPr/>
      <dgm:t>
        <a:bodyPr/>
        <a:lstStyle/>
        <a:p>
          <a:endParaRPr lang="bg-BG"/>
        </a:p>
      </dgm:t>
    </dgm:pt>
    <dgm:pt modelId="{489C3330-C80F-4821-99E6-C76A0C5806D8}" type="sibTrans" cxnId="{04E81619-DD6A-4605-8CBD-8756608034CC}">
      <dgm:prSet/>
      <dgm:spPr/>
      <dgm:t>
        <a:bodyPr/>
        <a:lstStyle/>
        <a:p>
          <a:endParaRPr lang="bg-BG"/>
        </a:p>
      </dgm:t>
    </dgm:pt>
    <dgm:pt modelId="{1D1D8455-3D43-48E2-9FF2-46F0997FDBEB}">
      <dgm:prSet phldrT="[Text]" custT="1"/>
      <dgm:spPr/>
      <dgm:t>
        <a:bodyPr/>
        <a:lstStyle/>
        <a:p>
          <a:r>
            <a:rPr lang="bg-BG" sz="2400" dirty="0" smtClean="0"/>
            <a:t>Полски пазачи</a:t>
          </a:r>
        </a:p>
      </dgm:t>
    </dgm:pt>
    <dgm:pt modelId="{E995DE8E-F384-40F7-928D-6A7DBAF0FB47}" type="parTrans" cxnId="{E0119847-9CDE-4791-BF59-BE7377E8D57E}">
      <dgm:prSet/>
      <dgm:spPr/>
      <dgm:t>
        <a:bodyPr/>
        <a:lstStyle/>
        <a:p>
          <a:endParaRPr lang="bg-BG"/>
        </a:p>
      </dgm:t>
    </dgm:pt>
    <dgm:pt modelId="{191F5ADC-2D6E-403F-BBF9-D866B3BCF221}" type="sibTrans" cxnId="{E0119847-9CDE-4791-BF59-BE7377E8D57E}">
      <dgm:prSet/>
      <dgm:spPr/>
      <dgm:t>
        <a:bodyPr/>
        <a:lstStyle/>
        <a:p>
          <a:endParaRPr lang="bg-BG"/>
        </a:p>
      </dgm:t>
    </dgm:pt>
    <dgm:pt modelId="{F12A10D9-4196-4AAE-BE26-E05175FB15F2}">
      <dgm:prSet custT="1"/>
      <dgm:spPr/>
      <dgm:t>
        <a:bodyPr/>
        <a:lstStyle/>
        <a:p>
          <a:r>
            <a:rPr lang="bg-BG" sz="2400" dirty="0" smtClean="0"/>
            <a:t>Добри практики:</a:t>
          </a:r>
        </a:p>
        <a:p>
          <a:r>
            <a:rPr lang="bg-BG" sz="2400" dirty="0" smtClean="0"/>
            <a:t>Севлиево, Кюстендил и Дупница</a:t>
          </a:r>
          <a:endParaRPr lang="bg-BG" sz="2400" dirty="0"/>
        </a:p>
      </dgm:t>
    </dgm:pt>
    <dgm:pt modelId="{7D860E65-E560-4FE3-88AF-F052B9DE9397}" type="parTrans" cxnId="{933EF396-EB32-40AE-9656-8F0548522B11}">
      <dgm:prSet/>
      <dgm:spPr/>
      <dgm:t>
        <a:bodyPr/>
        <a:lstStyle/>
        <a:p>
          <a:endParaRPr lang="bg-BG"/>
        </a:p>
      </dgm:t>
    </dgm:pt>
    <dgm:pt modelId="{99AF6102-A09A-4C4F-9C20-B542843FCA87}" type="sibTrans" cxnId="{933EF396-EB32-40AE-9656-8F0548522B11}">
      <dgm:prSet/>
      <dgm:spPr/>
      <dgm:t>
        <a:bodyPr/>
        <a:lstStyle/>
        <a:p>
          <a:endParaRPr lang="bg-BG"/>
        </a:p>
      </dgm:t>
    </dgm:pt>
    <dgm:pt modelId="{66700C2F-0B01-471A-AB98-EEFBF99E33E4}">
      <dgm:prSet custT="1"/>
      <dgm:spPr/>
      <dgm:t>
        <a:bodyPr/>
        <a:lstStyle/>
        <a:p>
          <a:r>
            <a:rPr lang="bg-BG" sz="2400" dirty="0" smtClean="0"/>
            <a:t>Доброволни сътрудници</a:t>
          </a:r>
          <a:endParaRPr lang="bg-BG" sz="2400" dirty="0"/>
        </a:p>
      </dgm:t>
    </dgm:pt>
    <dgm:pt modelId="{0B20547B-5B8B-4924-B3E1-27CFFB28C021}" type="parTrans" cxnId="{EA159A26-12A4-48A0-9AC5-94922886B505}">
      <dgm:prSet/>
      <dgm:spPr/>
      <dgm:t>
        <a:bodyPr/>
        <a:lstStyle/>
        <a:p>
          <a:endParaRPr lang="bg-BG"/>
        </a:p>
      </dgm:t>
    </dgm:pt>
    <dgm:pt modelId="{7F9D31C1-CD84-427F-9524-D6C4725A0082}" type="sibTrans" cxnId="{EA159A26-12A4-48A0-9AC5-94922886B505}">
      <dgm:prSet/>
      <dgm:spPr/>
      <dgm:t>
        <a:bodyPr/>
        <a:lstStyle/>
        <a:p>
          <a:endParaRPr lang="bg-BG"/>
        </a:p>
      </dgm:t>
    </dgm:pt>
    <dgm:pt modelId="{D5E0F7F3-5B3A-4A6F-AE41-C0E268DFA1AB}">
      <dgm:prSet custT="1"/>
      <dgm:spPr/>
      <dgm:t>
        <a:bodyPr/>
        <a:lstStyle/>
        <a:p>
          <a:r>
            <a:rPr lang="ru-RU" sz="1800" dirty="0" smtClean="0"/>
            <a:t>Чл. 13. (1) ) </a:t>
          </a:r>
          <a:r>
            <a:rPr lang="ru-RU" sz="1800" dirty="0" err="1" smtClean="0"/>
            <a:t>Окръжният</a:t>
          </a:r>
          <a:r>
            <a:rPr lang="ru-RU" sz="1800" dirty="0" smtClean="0"/>
            <a:t> аграрно-</a:t>
          </a:r>
          <a:r>
            <a:rPr lang="ru-RU" sz="1800" dirty="0" err="1" smtClean="0"/>
            <a:t>промишлен</a:t>
          </a:r>
          <a:r>
            <a:rPr lang="ru-RU" sz="1800" dirty="0" smtClean="0"/>
            <a:t> </a:t>
          </a:r>
          <a:r>
            <a:rPr lang="ru-RU" sz="1800" dirty="0" err="1" smtClean="0"/>
            <a:t>съюз</a:t>
          </a:r>
          <a:r>
            <a:rPr lang="ru-RU" sz="1800" dirty="0" smtClean="0"/>
            <a:t> и </a:t>
          </a:r>
          <a:r>
            <a:rPr lang="ru-RU" sz="1800" dirty="0" err="1" smtClean="0"/>
            <a:t>селскостопанските</a:t>
          </a:r>
          <a:r>
            <a:rPr lang="ru-RU" sz="1800" dirty="0" smtClean="0"/>
            <a:t> организации </a:t>
          </a:r>
          <a:r>
            <a:rPr lang="ru-RU" sz="1800" dirty="0" err="1" smtClean="0"/>
            <a:t>със</a:t>
          </a:r>
          <a:r>
            <a:rPr lang="ru-RU" sz="1800" dirty="0" smtClean="0"/>
            <a:t> </a:t>
          </a:r>
          <a:r>
            <a:rPr lang="ru-RU" sz="1800" dirty="0" err="1" smtClean="0"/>
            <a:t>съдействието</a:t>
          </a:r>
          <a:r>
            <a:rPr lang="ru-RU" sz="1800" dirty="0" smtClean="0"/>
            <a:t> на </a:t>
          </a:r>
          <a:r>
            <a:rPr lang="ru-RU" sz="1800" dirty="0" err="1" smtClean="0"/>
            <a:t>специализираните</a:t>
          </a:r>
          <a:r>
            <a:rPr lang="ru-RU" sz="1800" dirty="0" smtClean="0"/>
            <a:t> </a:t>
          </a:r>
          <a:r>
            <a:rPr lang="ru-RU" sz="1800" dirty="0" err="1" smtClean="0"/>
            <a:t>държавни</a:t>
          </a:r>
          <a:r>
            <a:rPr lang="ru-RU" sz="1800" dirty="0" smtClean="0"/>
            <a:t> </a:t>
          </a:r>
          <a:r>
            <a:rPr lang="ru-RU" sz="1800" dirty="0" err="1" smtClean="0"/>
            <a:t>органи</a:t>
          </a:r>
          <a:r>
            <a:rPr lang="ru-RU" sz="1800" dirty="0" smtClean="0"/>
            <a:t> и </a:t>
          </a:r>
          <a:r>
            <a:rPr lang="ru-RU" sz="1800" dirty="0" err="1" smtClean="0"/>
            <a:t>обществени</a:t>
          </a:r>
          <a:r>
            <a:rPr lang="ru-RU" sz="1800" dirty="0" smtClean="0"/>
            <a:t> организации </a:t>
          </a:r>
          <a:r>
            <a:rPr lang="ru-RU" sz="1800" dirty="0" err="1" smtClean="0"/>
            <a:t>могат</a:t>
          </a:r>
          <a:r>
            <a:rPr lang="ru-RU" sz="1800" dirty="0" smtClean="0"/>
            <a:t> да </a:t>
          </a:r>
          <a:r>
            <a:rPr lang="ru-RU" sz="1800" dirty="0" err="1" smtClean="0"/>
            <a:t>организират</a:t>
          </a:r>
          <a:r>
            <a:rPr lang="ru-RU" sz="1800" dirty="0" smtClean="0"/>
            <a:t> </a:t>
          </a:r>
          <a:r>
            <a:rPr lang="ru-RU" sz="1800" dirty="0" err="1" smtClean="0"/>
            <a:t>моторизирани</a:t>
          </a:r>
          <a:r>
            <a:rPr lang="ru-RU" sz="1800" dirty="0" smtClean="0"/>
            <a:t> </a:t>
          </a:r>
          <a:r>
            <a:rPr lang="ru-RU" sz="1800" dirty="0" err="1" smtClean="0"/>
            <a:t>групи</a:t>
          </a:r>
          <a:r>
            <a:rPr lang="ru-RU" sz="1800" dirty="0" smtClean="0"/>
            <a:t> за </a:t>
          </a:r>
          <a:r>
            <a:rPr lang="ru-RU" sz="1800" dirty="0" err="1" smtClean="0"/>
            <a:t>опазване</a:t>
          </a:r>
          <a:r>
            <a:rPr lang="ru-RU" sz="1800" dirty="0" smtClean="0"/>
            <a:t> на </a:t>
          </a:r>
          <a:r>
            <a:rPr lang="ru-RU" sz="1800" dirty="0" err="1" smtClean="0"/>
            <a:t>селскостопанското</a:t>
          </a:r>
          <a:r>
            <a:rPr lang="ru-RU" sz="1800" dirty="0" smtClean="0"/>
            <a:t> имущество от нарушители</a:t>
          </a:r>
          <a:r>
            <a:rPr lang="ru-RU" sz="1600" dirty="0" smtClean="0"/>
            <a:t>.</a:t>
          </a:r>
          <a:endParaRPr lang="bg-BG" sz="1600" dirty="0"/>
        </a:p>
      </dgm:t>
    </dgm:pt>
    <dgm:pt modelId="{5DB494EE-F906-4733-9906-60F30BA61CED}" type="parTrans" cxnId="{DDECE6ED-C6C1-4FCA-8797-2EAF7AB8F294}">
      <dgm:prSet/>
      <dgm:spPr/>
      <dgm:t>
        <a:bodyPr/>
        <a:lstStyle/>
        <a:p>
          <a:endParaRPr lang="bg-BG"/>
        </a:p>
      </dgm:t>
    </dgm:pt>
    <dgm:pt modelId="{45C861D8-C361-4D2F-A08A-C717CBCE1373}" type="sibTrans" cxnId="{DDECE6ED-C6C1-4FCA-8797-2EAF7AB8F294}">
      <dgm:prSet/>
      <dgm:spPr/>
      <dgm:t>
        <a:bodyPr/>
        <a:lstStyle/>
        <a:p>
          <a:endParaRPr lang="bg-BG"/>
        </a:p>
      </dgm:t>
    </dgm:pt>
    <dgm:pt modelId="{B38718DA-671B-4685-BE41-303B5530839C}" type="pres">
      <dgm:prSet presAssocID="{C618EA85-98A1-44BC-A99E-19598463E4D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8E2BED-DF71-4307-A305-EB06B8811DAE}" type="pres">
      <dgm:prSet presAssocID="{120CDF0E-12D8-4CBC-80A9-FC2BDFAACEDD}" presName="root1" presStyleCnt="0"/>
      <dgm:spPr/>
    </dgm:pt>
    <dgm:pt modelId="{0239B66E-2CE1-4E3E-BBAF-2274793FD04D}" type="pres">
      <dgm:prSet presAssocID="{120CDF0E-12D8-4CBC-80A9-FC2BDFAACEDD}" presName="LevelOneTextNode" presStyleLbl="node0" presStyleIdx="0" presStyleCnt="2" custScaleX="171275" custScaleY="11415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07626A1C-7B8B-4FFC-A60B-96C9BA3DB403}" type="pres">
      <dgm:prSet presAssocID="{120CDF0E-12D8-4CBC-80A9-FC2BDFAACEDD}" presName="level2hierChild" presStyleCnt="0"/>
      <dgm:spPr/>
    </dgm:pt>
    <dgm:pt modelId="{6AD83126-4911-4F03-8851-45266D93732C}" type="pres">
      <dgm:prSet presAssocID="{E995DE8E-F384-40F7-928D-6A7DBAF0FB4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E364C48-C481-46F1-A5EF-804E5BD3AEF4}" type="pres">
      <dgm:prSet presAssocID="{E995DE8E-F384-40F7-928D-6A7DBAF0FB4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F75BB41F-867D-4D3E-A001-3A19FF9E9DC6}" type="pres">
      <dgm:prSet presAssocID="{1D1D8455-3D43-48E2-9FF2-46F0997FDBEB}" presName="root2" presStyleCnt="0"/>
      <dgm:spPr/>
    </dgm:pt>
    <dgm:pt modelId="{8CE4E052-5C57-46B4-8208-8E7378720D65}" type="pres">
      <dgm:prSet presAssocID="{1D1D8455-3D43-48E2-9FF2-46F0997FDBE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E66F113-5601-4B04-8FD1-AABA3CCB99B3}" type="pres">
      <dgm:prSet presAssocID="{1D1D8455-3D43-48E2-9FF2-46F0997FDBEB}" presName="level3hierChild" presStyleCnt="0"/>
      <dgm:spPr/>
    </dgm:pt>
    <dgm:pt modelId="{47DB6BB2-CC90-4749-A7EF-B2DF28401384}" type="pres">
      <dgm:prSet presAssocID="{0B20547B-5B8B-4924-B3E1-27CFFB28C021}" presName="conn2-1" presStyleLbl="parChTrans1D2" presStyleIdx="1" presStyleCnt="3"/>
      <dgm:spPr/>
      <dgm:t>
        <a:bodyPr/>
        <a:lstStyle/>
        <a:p>
          <a:endParaRPr lang="bg-BG"/>
        </a:p>
      </dgm:t>
    </dgm:pt>
    <dgm:pt modelId="{242B52ED-B6E0-4BCB-BEF0-94DEBC0E40D5}" type="pres">
      <dgm:prSet presAssocID="{0B20547B-5B8B-4924-B3E1-27CFFB28C021}" presName="connTx" presStyleLbl="parChTrans1D2" presStyleIdx="1" presStyleCnt="3"/>
      <dgm:spPr/>
      <dgm:t>
        <a:bodyPr/>
        <a:lstStyle/>
        <a:p>
          <a:endParaRPr lang="bg-BG"/>
        </a:p>
      </dgm:t>
    </dgm:pt>
    <dgm:pt modelId="{805A243E-8F3F-4D9B-A225-5228CEB49107}" type="pres">
      <dgm:prSet presAssocID="{66700C2F-0B01-471A-AB98-EEFBF99E33E4}" presName="root2" presStyleCnt="0"/>
      <dgm:spPr/>
    </dgm:pt>
    <dgm:pt modelId="{60898FBF-C539-4F3D-9141-870FE598BC6C}" type="pres">
      <dgm:prSet presAssocID="{66700C2F-0B01-471A-AB98-EEFBF99E33E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673D8D25-838B-4D79-95CC-84DF0705A950}" type="pres">
      <dgm:prSet presAssocID="{66700C2F-0B01-471A-AB98-EEFBF99E33E4}" presName="level3hierChild" presStyleCnt="0"/>
      <dgm:spPr/>
    </dgm:pt>
    <dgm:pt modelId="{DC66564D-69F8-455B-B051-D7E0293D9322}" type="pres">
      <dgm:prSet presAssocID="{7D860E65-E560-4FE3-88AF-F052B9DE9397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C4FB1F3-F6F1-4E70-B041-B4F972515B6B}" type="pres">
      <dgm:prSet presAssocID="{7D860E65-E560-4FE3-88AF-F052B9DE9397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9BB503A-EF26-4FB3-A710-C902FC29E962}" type="pres">
      <dgm:prSet presAssocID="{F12A10D9-4196-4AAE-BE26-E05175FB15F2}" presName="root2" presStyleCnt="0"/>
      <dgm:spPr/>
    </dgm:pt>
    <dgm:pt modelId="{B567A491-783D-4377-ACB9-E0EA0AC8B047}" type="pres">
      <dgm:prSet presAssocID="{F12A10D9-4196-4AAE-BE26-E05175FB15F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1432D4-8C59-40AD-BCE1-07F973DDAD4D}" type="pres">
      <dgm:prSet presAssocID="{F12A10D9-4196-4AAE-BE26-E05175FB15F2}" presName="level3hierChild" presStyleCnt="0"/>
      <dgm:spPr/>
    </dgm:pt>
    <dgm:pt modelId="{5B74A889-E169-4119-990A-266CF8E34E83}" type="pres">
      <dgm:prSet presAssocID="{D5E0F7F3-5B3A-4A6F-AE41-C0E268DFA1AB}" presName="root1" presStyleCnt="0"/>
      <dgm:spPr/>
    </dgm:pt>
    <dgm:pt modelId="{8BABE54D-1653-4F35-B9D2-14015A3CF875}" type="pres">
      <dgm:prSet presAssocID="{D5E0F7F3-5B3A-4A6F-AE41-C0E268DFA1AB}" presName="LevelOneTextNode" presStyleLbl="node0" presStyleIdx="1" presStyleCnt="2" custScaleX="210928" custScaleY="163714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FA0A68D6-6F26-498B-9554-46753B25B665}" type="pres">
      <dgm:prSet presAssocID="{D5E0F7F3-5B3A-4A6F-AE41-C0E268DFA1AB}" presName="level2hierChild" presStyleCnt="0"/>
      <dgm:spPr/>
    </dgm:pt>
  </dgm:ptLst>
  <dgm:cxnLst>
    <dgm:cxn modelId="{EA159A26-12A4-48A0-9AC5-94922886B505}" srcId="{120CDF0E-12D8-4CBC-80A9-FC2BDFAACEDD}" destId="{66700C2F-0B01-471A-AB98-EEFBF99E33E4}" srcOrd="1" destOrd="0" parTransId="{0B20547B-5B8B-4924-B3E1-27CFFB28C021}" sibTransId="{7F9D31C1-CD84-427F-9524-D6C4725A0082}"/>
    <dgm:cxn modelId="{451E2E39-92B4-465E-B3D7-4F5C191F205B}" type="presOf" srcId="{E995DE8E-F384-40F7-928D-6A7DBAF0FB47}" destId="{7E364C48-C481-46F1-A5EF-804E5BD3AEF4}" srcOrd="1" destOrd="0" presId="urn:microsoft.com/office/officeart/2005/8/layout/hierarchy2"/>
    <dgm:cxn modelId="{1500C409-2687-49FF-8455-FBAD31A4AF0E}" type="presOf" srcId="{E995DE8E-F384-40F7-928D-6A7DBAF0FB47}" destId="{6AD83126-4911-4F03-8851-45266D93732C}" srcOrd="0" destOrd="0" presId="urn:microsoft.com/office/officeart/2005/8/layout/hierarchy2"/>
    <dgm:cxn modelId="{E88A89AE-29EB-4A79-BF91-78FAEB01165C}" type="presOf" srcId="{F12A10D9-4196-4AAE-BE26-E05175FB15F2}" destId="{B567A491-783D-4377-ACB9-E0EA0AC8B047}" srcOrd="0" destOrd="0" presId="urn:microsoft.com/office/officeart/2005/8/layout/hierarchy2"/>
    <dgm:cxn modelId="{348B90FA-B09F-41F3-A97F-3D876C8753D9}" type="presOf" srcId="{D5E0F7F3-5B3A-4A6F-AE41-C0E268DFA1AB}" destId="{8BABE54D-1653-4F35-B9D2-14015A3CF875}" srcOrd="0" destOrd="0" presId="urn:microsoft.com/office/officeart/2005/8/layout/hierarchy2"/>
    <dgm:cxn modelId="{1E5DFC2C-FEFF-454A-AEC9-34EFEBD52E64}" type="presOf" srcId="{66700C2F-0B01-471A-AB98-EEFBF99E33E4}" destId="{60898FBF-C539-4F3D-9141-870FE598BC6C}" srcOrd="0" destOrd="0" presId="urn:microsoft.com/office/officeart/2005/8/layout/hierarchy2"/>
    <dgm:cxn modelId="{04E81619-DD6A-4605-8CBD-8756608034CC}" srcId="{C618EA85-98A1-44BC-A99E-19598463E4D5}" destId="{120CDF0E-12D8-4CBC-80A9-FC2BDFAACEDD}" srcOrd="0" destOrd="0" parTransId="{5EE84210-CDBC-4AB7-9BEA-2C92B809E151}" sibTransId="{489C3330-C80F-4821-99E6-C76A0C5806D8}"/>
    <dgm:cxn modelId="{E0119847-9CDE-4791-BF59-BE7377E8D57E}" srcId="{120CDF0E-12D8-4CBC-80A9-FC2BDFAACEDD}" destId="{1D1D8455-3D43-48E2-9FF2-46F0997FDBEB}" srcOrd="0" destOrd="0" parTransId="{E995DE8E-F384-40F7-928D-6A7DBAF0FB47}" sibTransId="{191F5ADC-2D6E-403F-BBF9-D866B3BCF221}"/>
    <dgm:cxn modelId="{AAB00C66-D7AD-4F7F-95F8-0480B54E1290}" type="presOf" srcId="{0B20547B-5B8B-4924-B3E1-27CFFB28C021}" destId="{47DB6BB2-CC90-4749-A7EF-B2DF28401384}" srcOrd="0" destOrd="0" presId="urn:microsoft.com/office/officeart/2005/8/layout/hierarchy2"/>
    <dgm:cxn modelId="{B9115B9E-2496-4289-B9FE-1B0BCD00EFD2}" type="presOf" srcId="{120CDF0E-12D8-4CBC-80A9-FC2BDFAACEDD}" destId="{0239B66E-2CE1-4E3E-BBAF-2274793FD04D}" srcOrd="0" destOrd="0" presId="urn:microsoft.com/office/officeart/2005/8/layout/hierarchy2"/>
    <dgm:cxn modelId="{933EF396-EB32-40AE-9656-8F0548522B11}" srcId="{120CDF0E-12D8-4CBC-80A9-FC2BDFAACEDD}" destId="{F12A10D9-4196-4AAE-BE26-E05175FB15F2}" srcOrd="2" destOrd="0" parTransId="{7D860E65-E560-4FE3-88AF-F052B9DE9397}" sibTransId="{99AF6102-A09A-4C4F-9C20-B542843FCA87}"/>
    <dgm:cxn modelId="{DDECE6ED-C6C1-4FCA-8797-2EAF7AB8F294}" srcId="{C618EA85-98A1-44BC-A99E-19598463E4D5}" destId="{D5E0F7F3-5B3A-4A6F-AE41-C0E268DFA1AB}" srcOrd="1" destOrd="0" parTransId="{5DB494EE-F906-4733-9906-60F30BA61CED}" sibTransId="{45C861D8-C361-4D2F-A08A-C717CBCE1373}"/>
    <dgm:cxn modelId="{134A593F-462A-495F-A2AE-6B8C2C0E7B8B}" type="presOf" srcId="{7D860E65-E560-4FE3-88AF-F052B9DE9397}" destId="{DC66564D-69F8-455B-B051-D7E0293D9322}" srcOrd="0" destOrd="0" presId="urn:microsoft.com/office/officeart/2005/8/layout/hierarchy2"/>
    <dgm:cxn modelId="{2A46B99D-C063-474D-B877-8FECE084DA9D}" type="presOf" srcId="{7D860E65-E560-4FE3-88AF-F052B9DE9397}" destId="{6C4FB1F3-F6F1-4E70-B041-B4F972515B6B}" srcOrd="1" destOrd="0" presId="urn:microsoft.com/office/officeart/2005/8/layout/hierarchy2"/>
    <dgm:cxn modelId="{C42B16E6-FDFB-4C5E-9937-580B3328E5B7}" type="presOf" srcId="{C618EA85-98A1-44BC-A99E-19598463E4D5}" destId="{B38718DA-671B-4685-BE41-303B5530839C}" srcOrd="0" destOrd="0" presId="urn:microsoft.com/office/officeart/2005/8/layout/hierarchy2"/>
    <dgm:cxn modelId="{9685D896-5C6C-4D72-9196-9E5451A2DF7E}" type="presOf" srcId="{1D1D8455-3D43-48E2-9FF2-46F0997FDBEB}" destId="{8CE4E052-5C57-46B4-8208-8E7378720D65}" srcOrd="0" destOrd="0" presId="urn:microsoft.com/office/officeart/2005/8/layout/hierarchy2"/>
    <dgm:cxn modelId="{418AE8AB-4F83-46DD-9FC7-9D347F51110D}" type="presOf" srcId="{0B20547B-5B8B-4924-B3E1-27CFFB28C021}" destId="{242B52ED-B6E0-4BCB-BEF0-94DEBC0E40D5}" srcOrd="1" destOrd="0" presId="urn:microsoft.com/office/officeart/2005/8/layout/hierarchy2"/>
    <dgm:cxn modelId="{6DFAF25D-D45C-489D-A729-2E8058B459D0}" type="presParOf" srcId="{B38718DA-671B-4685-BE41-303B5530839C}" destId="{A58E2BED-DF71-4307-A305-EB06B8811DAE}" srcOrd="0" destOrd="0" presId="urn:microsoft.com/office/officeart/2005/8/layout/hierarchy2"/>
    <dgm:cxn modelId="{D8C8FB8D-BFEB-40D8-AEC4-91317939E470}" type="presParOf" srcId="{A58E2BED-DF71-4307-A305-EB06B8811DAE}" destId="{0239B66E-2CE1-4E3E-BBAF-2274793FD04D}" srcOrd="0" destOrd="0" presId="urn:microsoft.com/office/officeart/2005/8/layout/hierarchy2"/>
    <dgm:cxn modelId="{FBFBF4A0-C1EA-42B4-A786-C131BAFC6254}" type="presParOf" srcId="{A58E2BED-DF71-4307-A305-EB06B8811DAE}" destId="{07626A1C-7B8B-4FFC-A60B-96C9BA3DB403}" srcOrd="1" destOrd="0" presId="urn:microsoft.com/office/officeart/2005/8/layout/hierarchy2"/>
    <dgm:cxn modelId="{4239C979-2C77-48D7-A166-4D59F8D8BA4D}" type="presParOf" srcId="{07626A1C-7B8B-4FFC-A60B-96C9BA3DB403}" destId="{6AD83126-4911-4F03-8851-45266D93732C}" srcOrd="0" destOrd="0" presId="urn:microsoft.com/office/officeart/2005/8/layout/hierarchy2"/>
    <dgm:cxn modelId="{85CA7B85-C908-4749-A0EC-25458044A193}" type="presParOf" srcId="{6AD83126-4911-4F03-8851-45266D93732C}" destId="{7E364C48-C481-46F1-A5EF-804E5BD3AEF4}" srcOrd="0" destOrd="0" presId="urn:microsoft.com/office/officeart/2005/8/layout/hierarchy2"/>
    <dgm:cxn modelId="{0E1FAEAF-5BC1-4566-984E-12FD0E21FB30}" type="presParOf" srcId="{07626A1C-7B8B-4FFC-A60B-96C9BA3DB403}" destId="{F75BB41F-867D-4D3E-A001-3A19FF9E9DC6}" srcOrd="1" destOrd="0" presId="urn:microsoft.com/office/officeart/2005/8/layout/hierarchy2"/>
    <dgm:cxn modelId="{EC5E2E10-7E82-4685-B5FA-B9AD02BCAACC}" type="presParOf" srcId="{F75BB41F-867D-4D3E-A001-3A19FF9E9DC6}" destId="{8CE4E052-5C57-46B4-8208-8E7378720D65}" srcOrd="0" destOrd="0" presId="urn:microsoft.com/office/officeart/2005/8/layout/hierarchy2"/>
    <dgm:cxn modelId="{5FE24676-2968-44AF-8F85-E56AAEB6E502}" type="presParOf" srcId="{F75BB41F-867D-4D3E-A001-3A19FF9E9DC6}" destId="{FE66F113-5601-4B04-8FD1-AABA3CCB99B3}" srcOrd="1" destOrd="0" presId="urn:microsoft.com/office/officeart/2005/8/layout/hierarchy2"/>
    <dgm:cxn modelId="{90C4075D-8FC9-455F-B425-F71002B2A651}" type="presParOf" srcId="{07626A1C-7B8B-4FFC-A60B-96C9BA3DB403}" destId="{47DB6BB2-CC90-4749-A7EF-B2DF28401384}" srcOrd="2" destOrd="0" presId="urn:microsoft.com/office/officeart/2005/8/layout/hierarchy2"/>
    <dgm:cxn modelId="{689E5548-EFB7-43DD-8F11-BC15CB8231C8}" type="presParOf" srcId="{47DB6BB2-CC90-4749-A7EF-B2DF28401384}" destId="{242B52ED-B6E0-4BCB-BEF0-94DEBC0E40D5}" srcOrd="0" destOrd="0" presId="urn:microsoft.com/office/officeart/2005/8/layout/hierarchy2"/>
    <dgm:cxn modelId="{400A80FC-E84F-4B10-8ACB-09656AEB3B1C}" type="presParOf" srcId="{07626A1C-7B8B-4FFC-A60B-96C9BA3DB403}" destId="{805A243E-8F3F-4D9B-A225-5228CEB49107}" srcOrd="3" destOrd="0" presId="urn:microsoft.com/office/officeart/2005/8/layout/hierarchy2"/>
    <dgm:cxn modelId="{58E0392A-10D0-450E-89E4-706BA3C29990}" type="presParOf" srcId="{805A243E-8F3F-4D9B-A225-5228CEB49107}" destId="{60898FBF-C539-4F3D-9141-870FE598BC6C}" srcOrd="0" destOrd="0" presId="urn:microsoft.com/office/officeart/2005/8/layout/hierarchy2"/>
    <dgm:cxn modelId="{4C2F4106-C326-454A-8D0D-C57714BB1BF8}" type="presParOf" srcId="{805A243E-8F3F-4D9B-A225-5228CEB49107}" destId="{673D8D25-838B-4D79-95CC-84DF0705A950}" srcOrd="1" destOrd="0" presId="urn:microsoft.com/office/officeart/2005/8/layout/hierarchy2"/>
    <dgm:cxn modelId="{8BFFAEDC-4D93-4F4B-A77D-DFEC6916F50C}" type="presParOf" srcId="{07626A1C-7B8B-4FFC-A60B-96C9BA3DB403}" destId="{DC66564D-69F8-455B-B051-D7E0293D9322}" srcOrd="4" destOrd="0" presId="urn:microsoft.com/office/officeart/2005/8/layout/hierarchy2"/>
    <dgm:cxn modelId="{4AC6A7E4-37F1-421C-B9DC-3B802AA366EC}" type="presParOf" srcId="{DC66564D-69F8-455B-B051-D7E0293D9322}" destId="{6C4FB1F3-F6F1-4E70-B041-B4F972515B6B}" srcOrd="0" destOrd="0" presId="urn:microsoft.com/office/officeart/2005/8/layout/hierarchy2"/>
    <dgm:cxn modelId="{682E2A06-1CCE-413C-9C51-1EDBB9610B70}" type="presParOf" srcId="{07626A1C-7B8B-4FFC-A60B-96C9BA3DB403}" destId="{A9BB503A-EF26-4FB3-A710-C902FC29E962}" srcOrd="5" destOrd="0" presId="urn:microsoft.com/office/officeart/2005/8/layout/hierarchy2"/>
    <dgm:cxn modelId="{6E4F4F95-03D6-48A4-8D0B-742BA89BC5EF}" type="presParOf" srcId="{A9BB503A-EF26-4FB3-A710-C902FC29E962}" destId="{B567A491-783D-4377-ACB9-E0EA0AC8B047}" srcOrd="0" destOrd="0" presId="urn:microsoft.com/office/officeart/2005/8/layout/hierarchy2"/>
    <dgm:cxn modelId="{C265EB14-578B-473F-BF71-29A7D02CFDE6}" type="presParOf" srcId="{A9BB503A-EF26-4FB3-A710-C902FC29E962}" destId="{D01432D4-8C59-40AD-BCE1-07F973DDAD4D}" srcOrd="1" destOrd="0" presId="urn:microsoft.com/office/officeart/2005/8/layout/hierarchy2"/>
    <dgm:cxn modelId="{6C764A90-C832-4073-B054-EDD22C665AC8}" type="presParOf" srcId="{B38718DA-671B-4685-BE41-303B5530839C}" destId="{5B74A889-E169-4119-990A-266CF8E34E83}" srcOrd="1" destOrd="0" presId="urn:microsoft.com/office/officeart/2005/8/layout/hierarchy2"/>
    <dgm:cxn modelId="{D78FBFAA-7EFE-47D4-BBE3-A6708E9163B7}" type="presParOf" srcId="{5B74A889-E169-4119-990A-266CF8E34E83}" destId="{8BABE54D-1653-4F35-B9D2-14015A3CF875}" srcOrd="0" destOrd="0" presId="urn:microsoft.com/office/officeart/2005/8/layout/hierarchy2"/>
    <dgm:cxn modelId="{1515EC56-54B8-4F80-8958-640B5405AF66}" type="presParOf" srcId="{5B74A889-E169-4119-990A-266CF8E34E83}" destId="{FA0A68D6-6F26-498B-9554-46753B25B66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000" b="1" dirty="0" smtClean="0">
              <a:solidFill>
                <a:srgbClr val="C00000"/>
              </a:solidFill>
            </a:rPr>
            <a:t>Дискусия</a:t>
          </a:r>
        </a:p>
        <a:p>
          <a:pPr algn="l" rtl="0"/>
          <a:r>
            <a:rPr lang="ru-RU" sz="2000" b="0" i="1" dirty="0" smtClean="0">
              <a:solidFill>
                <a:srgbClr val="C00000"/>
              </a:solidFill>
            </a:rPr>
            <a:t> </a:t>
          </a:r>
          <a:r>
            <a:rPr lang="bg-BG" sz="2000" dirty="0" smtClean="0">
              <a:solidFill>
                <a:srgbClr val="00B050"/>
              </a:solidFill>
            </a:rPr>
            <a:t>Възможностите да се използват общински предприятия за опазване на </a:t>
          </a:r>
          <a:r>
            <a:rPr lang="ru-RU" sz="2000" dirty="0" smtClean="0">
              <a:solidFill>
                <a:srgbClr val="00B050"/>
              </a:solidFill>
            </a:rPr>
            <a:t>общинската </a:t>
          </a:r>
          <a:r>
            <a:rPr lang="ru-RU" sz="2000" dirty="0" err="1" smtClean="0">
              <a:solidFill>
                <a:srgbClr val="00B050"/>
              </a:solidFill>
            </a:rPr>
            <a:t>собственост</a:t>
          </a:r>
          <a:r>
            <a:rPr lang="ru-RU" sz="2000" dirty="0" smtClean="0">
              <a:solidFill>
                <a:srgbClr val="00B050"/>
              </a:solidFill>
            </a:rPr>
            <a:t> и селскостопанската продукция, </a:t>
          </a:r>
          <a:r>
            <a:rPr lang="ru-RU" sz="2000" dirty="0" err="1" smtClean="0">
              <a:solidFill>
                <a:srgbClr val="00B050"/>
              </a:solidFill>
            </a:rPr>
            <a:t>както</a:t>
          </a:r>
          <a:r>
            <a:rPr lang="ru-RU" sz="2000" dirty="0" smtClean="0">
              <a:solidFill>
                <a:srgbClr val="00B050"/>
              </a:solidFill>
            </a:rPr>
            <a:t> и  </a:t>
          </a:r>
          <a:r>
            <a:rPr lang="bg-BG" sz="2000" dirty="0" smtClean="0">
              <a:solidFill>
                <a:srgbClr val="00B050"/>
              </a:solidFill>
            </a:rPr>
            <a:t>анализа на дейността 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2021г. </a:t>
          </a:r>
        </a:p>
        <a:p>
          <a:pPr algn="l" rtl="0"/>
          <a:r>
            <a:rPr lang="bg-BG" sz="2000" dirty="0" smtClean="0">
              <a:solidFill>
                <a:srgbClr val="00B050"/>
              </a:solidFill>
            </a:rPr>
            <a:t>Водещите въпроси са следните:</a:t>
          </a:r>
        </a:p>
        <a:p>
          <a:r>
            <a:rPr lang="ru-RU" sz="2000" i="1" dirty="0" smtClean="0">
              <a:solidFill>
                <a:srgbClr val="00B050"/>
              </a:solidFill>
            </a:rPr>
            <a:t>1. </a:t>
          </a:r>
          <a:r>
            <a:rPr lang="bg-BG" sz="2000" dirty="0" smtClean="0">
              <a:solidFill>
                <a:srgbClr val="00B050"/>
              </a:solidFill>
            </a:rPr>
            <a:t>Правно основание за създаване на общински предприятия за опазване на </a:t>
          </a:r>
          <a:r>
            <a:rPr lang="ru-RU" sz="2000" dirty="0" smtClean="0">
              <a:solidFill>
                <a:srgbClr val="00B050"/>
              </a:solidFill>
            </a:rPr>
            <a:t>общинската </a:t>
          </a:r>
          <a:r>
            <a:rPr lang="ru-RU" sz="2000" dirty="0" err="1" smtClean="0">
              <a:solidFill>
                <a:srgbClr val="00B050"/>
              </a:solidFill>
            </a:rPr>
            <a:t>собственост</a:t>
          </a:r>
          <a:r>
            <a:rPr lang="ru-RU" sz="2000" dirty="0" smtClean="0">
              <a:solidFill>
                <a:srgbClr val="00B050"/>
              </a:solidFill>
            </a:rPr>
            <a:t> и </a:t>
          </a:r>
          <a:r>
            <a:rPr lang="ru-RU" sz="2000" dirty="0" err="1" smtClean="0">
              <a:solidFill>
                <a:srgbClr val="00B050"/>
              </a:solidFill>
            </a:rPr>
            <a:t>селскостопанската</a:t>
          </a:r>
          <a:r>
            <a:rPr lang="ru-RU" sz="2000" dirty="0" smtClean="0">
              <a:solidFill>
                <a:srgbClr val="00B050"/>
              </a:solidFill>
            </a:rPr>
            <a:t> продукция</a:t>
          </a:r>
          <a:r>
            <a:rPr lang="bg-BG" sz="2000" dirty="0" smtClean="0">
              <a:solidFill>
                <a:srgbClr val="00B050"/>
              </a:solidFill>
            </a:rPr>
            <a:t>. </a:t>
          </a:r>
        </a:p>
        <a:p>
          <a:r>
            <a:rPr lang="ru-RU" sz="2000" i="1" dirty="0" smtClean="0">
              <a:solidFill>
                <a:srgbClr val="00B050"/>
              </a:solidFill>
            </a:rPr>
            <a:t>2. </a:t>
          </a:r>
          <a:r>
            <a:rPr lang="ru-RU" sz="2000" i="1" smtClean="0">
              <a:solidFill>
                <a:srgbClr val="00B050"/>
              </a:solidFill>
            </a:rPr>
            <a:t>Численост</a:t>
          </a:r>
          <a:r>
            <a:rPr lang="bg-BG" sz="2000" dirty="0" smtClean="0">
              <a:solidFill>
                <a:srgbClr val="00B050"/>
              </a:solidFill>
            </a:rPr>
            <a:t>.</a:t>
          </a:r>
        </a:p>
        <a:p>
          <a:r>
            <a:rPr lang="ru-RU" sz="2000" i="1" dirty="0" smtClean="0">
              <a:solidFill>
                <a:srgbClr val="00B050"/>
              </a:solidFill>
            </a:rPr>
            <a:t>3. </a:t>
          </a:r>
          <a:r>
            <a:rPr lang="ru-RU" sz="2000" i="1" dirty="0" err="1" smtClean="0">
              <a:solidFill>
                <a:srgbClr val="00B050"/>
              </a:solidFill>
            </a:rPr>
            <a:t>Основни</a:t>
          </a:r>
          <a:r>
            <a:rPr lang="ru-RU" sz="2000" i="1" dirty="0" smtClean="0">
              <a:solidFill>
                <a:srgbClr val="00B050"/>
              </a:solidFill>
            </a:rPr>
            <a:t> задачи.</a:t>
          </a:r>
          <a:endParaRPr lang="bg-BG" sz="2000" dirty="0" smtClean="0">
            <a:solidFill>
              <a:srgbClr val="00B050"/>
            </a:solidFill>
          </a:endParaRPr>
        </a:p>
        <a:p>
          <a:r>
            <a:rPr lang="ru-RU" sz="2000" i="1" dirty="0" smtClean="0">
              <a:solidFill>
                <a:srgbClr val="00B050"/>
              </a:solidFill>
            </a:rPr>
            <a:t>4. </a:t>
          </a:r>
          <a:r>
            <a:rPr lang="ru-RU" sz="2000" dirty="0" smtClean="0">
              <a:solidFill>
                <a:srgbClr val="00B050"/>
              </a:solidFill>
            </a:rPr>
            <a:t>Трудности и </a:t>
          </a:r>
          <a:r>
            <a:rPr lang="ru-RU" sz="2000" dirty="0" err="1" smtClean="0">
              <a:solidFill>
                <a:srgbClr val="00B050"/>
              </a:solidFill>
            </a:rPr>
            <a:t>проблеми</a:t>
          </a:r>
          <a:r>
            <a:rPr lang="ru-RU" sz="2000" dirty="0" smtClean="0">
              <a:solidFill>
                <a:srgbClr val="00B050"/>
              </a:solidFill>
            </a:rPr>
            <a:t> при </a:t>
          </a:r>
          <a:r>
            <a:rPr lang="bg-BG" sz="2000" dirty="0" smtClean="0">
              <a:solidFill>
                <a:srgbClr val="00B050"/>
              </a:solidFill>
            </a:rPr>
            <a:t>опазване на </a:t>
          </a:r>
          <a:r>
            <a:rPr lang="ru-RU" sz="2000" dirty="0" smtClean="0">
              <a:solidFill>
                <a:srgbClr val="00B050"/>
              </a:solidFill>
            </a:rPr>
            <a:t>общинската </a:t>
          </a:r>
          <a:r>
            <a:rPr lang="ru-RU" sz="2000" dirty="0" err="1" smtClean="0">
              <a:solidFill>
                <a:srgbClr val="00B050"/>
              </a:solidFill>
            </a:rPr>
            <a:t>собственост</a:t>
          </a:r>
          <a:r>
            <a:rPr lang="ru-RU" sz="2000" dirty="0" smtClean="0">
              <a:solidFill>
                <a:srgbClr val="00B050"/>
              </a:solidFill>
            </a:rPr>
            <a:t> и селскостопанската продукция.</a:t>
          </a:r>
          <a:endParaRPr lang="bg-BG" sz="2000" dirty="0" smtClean="0">
            <a:solidFill>
              <a:srgbClr val="00B050"/>
            </a:solidFill>
          </a:endParaRPr>
        </a:p>
        <a:p>
          <a:r>
            <a:rPr lang="ru-RU" sz="2000" dirty="0" smtClean="0">
              <a:solidFill>
                <a:srgbClr val="00B050"/>
              </a:solidFill>
            </a:rPr>
            <a:t>5. </a:t>
          </a:r>
          <a:r>
            <a:rPr lang="ru-RU" sz="2000" dirty="0" err="1" smtClean="0">
              <a:solidFill>
                <a:srgbClr val="00B050"/>
              </a:solidFill>
            </a:rPr>
            <a:t>Анализирайте</a:t>
          </a:r>
          <a:r>
            <a:rPr lang="ru-RU" sz="2000" dirty="0" smtClean="0">
              <a:solidFill>
                <a:srgbClr val="00B050"/>
              </a:solidFill>
            </a:rPr>
            <a:t>  </a:t>
          </a:r>
          <a:r>
            <a:rPr lang="ru-RU" sz="2000" dirty="0" err="1" smtClean="0">
              <a:solidFill>
                <a:srgbClr val="00B050"/>
              </a:solidFill>
            </a:rPr>
            <a:t>възможностите</a:t>
          </a:r>
          <a:r>
            <a:rPr lang="ru-RU" sz="2000" dirty="0" smtClean="0">
              <a:solidFill>
                <a:srgbClr val="00B050"/>
              </a:solidFill>
            </a:rPr>
            <a:t> за взаимодействие и </a:t>
          </a:r>
          <a:r>
            <a:rPr lang="ru-RU" sz="2000" dirty="0" err="1" smtClean="0">
              <a:solidFill>
                <a:srgbClr val="00B050"/>
              </a:solidFill>
            </a:rPr>
            <a:t>използване</a:t>
          </a:r>
          <a:r>
            <a:rPr lang="ru-RU" sz="2000" dirty="0" smtClean="0">
              <a:solidFill>
                <a:srgbClr val="00B050"/>
              </a:solidFill>
            </a:rPr>
            <a:t> на </a:t>
          </a:r>
          <a:r>
            <a:rPr lang="ru-RU" sz="2000" dirty="0" err="1" smtClean="0">
              <a:solidFill>
                <a:srgbClr val="00B050"/>
              </a:solidFill>
            </a:rPr>
            <a:t>други</a:t>
          </a:r>
          <a:r>
            <a:rPr lang="ru-RU" sz="2000" dirty="0" smtClean="0">
              <a:solidFill>
                <a:srgbClr val="00B050"/>
              </a:solidFill>
            </a:rPr>
            <a:t> </a:t>
          </a:r>
          <a:r>
            <a:rPr lang="ru-RU" sz="2000" dirty="0" err="1" smtClean="0">
              <a:solidFill>
                <a:srgbClr val="00B050"/>
              </a:solidFill>
            </a:rPr>
            <a:t>структури</a:t>
          </a:r>
          <a:r>
            <a:rPr lang="ru-RU" sz="2000" dirty="0" smtClean="0">
              <a:solidFill>
                <a:srgbClr val="00B050"/>
              </a:solidFill>
            </a:rPr>
            <a:t> за </a:t>
          </a:r>
          <a:r>
            <a:rPr lang="ru-RU" sz="2000" dirty="0" err="1" smtClean="0">
              <a:solidFill>
                <a:srgbClr val="00B050"/>
              </a:solidFill>
            </a:rPr>
            <a:t>опазването</a:t>
          </a:r>
          <a:r>
            <a:rPr lang="ru-RU" sz="2000" dirty="0" smtClean="0">
              <a:solidFill>
                <a:srgbClr val="00B050"/>
              </a:solidFill>
            </a:rPr>
            <a:t> на селскостопанската </a:t>
          </a:r>
          <a:r>
            <a:rPr lang="ru-RU" sz="2000" dirty="0" err="1" smtClean="0">
              <a:solidFill>
                <a:srgbClr val="00B050"/>
              </a:solidFill>
            </a:rPr>
            <a:t>реколта</a:t>
          </a:r>
          <a:r>
            <a:rPr lang="ru-RU" sz="2000" dirty="0" smtClean="0">
              <a:solidFill>
                <a:srgbClr val="00B050"/>
              </a:solidFill>
            </a:rPr>
            <a:t> в </a:t>
          </a:r>
          <a:r>
            <a:rPr lang="ru-RU" sz="2000" dirty="0" err="1" smtClean="0">
              <a:solidFill>
                <a:srgbClr val="00B050"/>
              </a:solidFill>
            </a:rPr>
            <a:t>регионите</a:t>
          </a:r>
          <a:r>
            <a:rPr lang="ru-RU" sz="2000" dirty="0" smtClean="0">
              <a:solidFill>
                <a:srgbClr val="00B050"/>
              </a:solidFill>
            </a:rPr>
            <a:t> </a:t>
          </a:r>
          <a:r>
            <a:rPr lang="ru-RU" sz="2000" dirty="0" err="1" smtClean="0">
              <a:solidFill>
                <a:srgbClr val="00B050"/>
              </a:solidFill>
            </a:rPr>
            <a:t>където</a:t>
          </a:r>
          <a:r>
            <a:rPr lang="ru-RU" sz="2000" dirty="0" smtClean="0">
              <a:solidFill>
                <a:srgbClr val="00B050"/>
              </a:solidFill>
            </a:rPr>
            <a:t> </a:t>
          </a:r>
          <a:r>
            <a:rPr lang="ru-RU" sz="2000" dirty="0" err="1" smtClean="0">
              <a:solidFill>
                <a:srgbClr val="00B050"/>
              </a:solidFill>
            </a:rPr>
            <a:t>работите</a:t>
          </a:r>
          <a:r>
            <a:rPr lang="ru-RU" sz="2000" dirty="0" smtClean="0">
              <a:solidFill>
                <a:srgbClr val="00B050"/>
              </a:solidFill>
            </a:rPr>
            <a:t>. </a:t>
          </a: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5693" custScaleY="16683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X="92419" custScaleY="107281" custLinFactNeighborX="-6902" custLinFactNeighborY="-201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  <dgm:extLst/>
    </dgm:pt>
  </dgm:ptLst>
  <dgm:cxnLst>
    <dgm:cxn modelId="{06F189F2-4739-4658-B990-755B6F46FCF8}" type="presOf" srcId="{FFC41C2D-1A4B-4AD2-A434-60A48BDAF471}" destId="{0162D87F-9C6E-4C49-BCC8-EE2A5E469763}" srcOrd="0" destOrd="0" presId="urn:microsoft.com/office/officeart/2008/layout/PictureStrips"/>
    <dgm:cxn modelId="{18D7C46E-BCC6-4710-A0FF-25F1DED0A2B9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43ED9AFA-00DB-461B-9680-00EEC3C4B146}" type="presParOf" srcId="{44CD01F5-7821-4A96-BE5D-89079AC0086D}" destId="{8BDE3ED8-01F8-42D2-BC01-8F2B486F0C51}" srcOrd="0" destOrd="0" presId="urn:microsoft.com/office/officeart/2008/layout/PictureStrips"/>
    <dgm:cxn modelId="{0C2922F0-387E-489F-A52D-5A492F2A1997}" type="presParOf" srcId="{8BDE3ED8-01F8-42D2-BC01-8F2B486F0C51}" destId="{0162D87F-9C6E-4C49-BCC8-EE2A5E469763}" srcOrd="0" destOrd="0" presId="urn:microsoft.com/office/officeart/2008/layout/PictureStrips"/>
    <dgm:cxn modelId="{8CBF27D4-86E8-4805-AFDD-363B12F060B9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8C023C-EF5E-4499-8B5C-5427846B57D7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FFC41C2D-1A4B-4AD2-A434-60A48BDAF471}">
      <dgm:prSet custT="1"/>
      <dgm:spPr/>
      <dgm:t>
        <a:bodyPr/>
        <a:lstStyle/>
        <a:p>
          <a:pPr algn="ctr" rtl="0"/>
          <a:r>
            <a:rPr lang="bg-BG" sz="2200" b="1" dirty="0" smtClean="0">
              <a:solidFill>
                <a:srgbClr val="FF0000"/>
              </a:solidFill>
            </a:rPr>
            <a:t>Дискусия-продължение</a:t>
          </a:r>
        </a:p>
        <a:p>
          <a:pPr algn="l" rtl="0"/>
          <a:r>
            <a:rPr lang="ru-RU" sz="2200" i="1" dirty="0" smtClean="0">
              <a:solidFill>
                <a:srgbClr val="00B050"/>
              </a:solidFill>
            </a:rPr>
            <a:t>6. </a:t>
          </a:r>
          <a:r>
            <a:rPr lang="ru-RU" sz="2200" i="1" dirty="0" err="1" smtClean="0">
              <a:solidFill>
                <a:srgbClr val="00B050"/>
              </a:solidFill>
            </a:rPr>
            <a:t>Какви</a:t>
          </a:r>
          <a:r>
            <a:rPr lang="ru-RU" sz="2200" i="1" dirty="0" smtClean="0">
              <a:solidFill>
                <a:srgbClr val="00B050"/>
              </a:solidFill>
            </a:rPr>
            <a:t> </a:t>
          </a:r>
          <a:r>
            <a:rPr lang="ru-RU" sz="2200" i="1" dirty="0" err="1" smtClean="0">
              <a:solidFill>
                <a:srgbClr val="00B050"/>
              </a:solidFill>
            </a:rPr>
            <a:t>са</a:t>
          </a:r>
          <a:r>
            <a:rPr lang="ru-RU" sz="2200" i="1" dirty="0" smtClean="0">
              <a:solidFill>
                <a:srgbClr val="00B050"/>
              </a:solidFill>
            </a:rPr>
            <a:t> целите и </a:t>
          </a:r>
          <a:r>
            <a:rPr lang="ru-RU" sz="2200" i="1" dirty="0" err="1" smtClean="0">
              <a:solidFill>
                <a:srgbClr val="00B050"/>
              </a:solidFill>
            </a:rPr>
            <a:t>заложените</a:t>
          </a:r>
          <a:r>
            <a:rPr lang="ru-RU" sz="2200" i="1" dirty="0" smtClean="0">
              <a:solidFill>
                <a:srgbClr val="00B050"/>
              </a:solidFill>
            </a:rPr>
            <a:t> мероприятия </a:t>
          </a:r>
          <a:r>
            <a:rPr lang="bg-BG" sz="2200" dirty="0" smtClean="0">
              <a:solidFill>
                <a:srgbClr val="00B050"/>
              </a:solidFill>
            </a:rPr>
            <a:t>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</a:t>
          </a:r>
          <a:r>
            <a:rPr lang="ru-RU" sz="2200" i="1" dirty="0" smtClean="0">
              <a:solidFill>
                <a:srgbClr val="00B050"/>
              </a:solidFill>
            </a:rPr>
            <a:t>?</a:t>
          </a:r>
          <a:endParaRPr lang="bg-BG" sz="2200" dirty="0" smtClean="0">
            <a:solidFill>
              <a:srgbClr val="00B050"/>
            </a:solidFill>
          </a:endParaRPr>
        </a:p>
        <a:p>
          <a:pPr algn="l"/>
          <a:r>
            <a:rPr lang="ru-RU" sz="2200" i="1" dirty="0" smtClean="0">
              <a:solidFill>
                <a:srgbClr val="00B050"/>
              </a:solidFill>
            </a:rPr>
            <a:t>7.</a:t>
          </a:r>
          <a:r>
            <a:rPr lang="ru-RU" sz="2200" dirty="0" smtClean="0">
              <a:solidFill>
                <a:srgbClr val="00B050"/>
              </a:solidFill>
            </a:rPr>
            <a:t> </a:t>
          </a:r>
          <a:r>
            <a:rPr lang="bg-BG" sz="2200" dirty="0" smtClean="0">
              <a:solidFill>
                <a:srgbClr val="00B050"/>
              </a:solidFill>
            </a:rPr>
            <a:t>Организационно – управленска дейност.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8. Планирани мероприятия 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-Охранителни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-Оперативно – </a:t>
          </a:r>
          <a:r>
            <a:rPr lang="bg-BG" sz="2200" dirty="0" err="1" smtClean="0">
              <a:solidFill>
                <a:srgbClr val="00B050"/>
              </a:solidFill>
            </a:rPr>
            <a:t>издирвателни</a:t>
          </a:r>
          <a:r>
            <a:rPr lang="bg-BG" sz="2200" dirty="0" smtClean="0">
              <a:solidFill>
                <a:srgbClr val="00B050"/>
              </a:solidFill>
            </a:rPr>
            <a:t> 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9. Какви са Вашите предложения за подобряване противодействие на престъпността и опазване на обществения ред при прибиране на селскостопанската продукция-реколта?</a:t>
          </a:r>
        </a:p>
        <a:p>
          <a:pPr algn="l"/>
          <a:r>
            <a:rPr lang="bg-BG" sz="2200" dirty="0" smtClean="0">
              <a:solidFill>
                <a:srgbClr val="00B050"/>
              </a:solidFill>
            </a:rPr>
            <a:t>10. Какви са Вашите предложения за законодателни промени относно общинските предприятия за опазване на </a:t>
          </a:r>
          <a:r>
            <a:rPr lang="ru-RU" sz="2200" dirty="0" smtClean="0">
              <a:solidFill>
                <a:srgbClr val="00B050"/>
              </a:solidFill>
            </a:rPr>
            <a:t>общинската </a:t>
          </a:r>
          <a:r>
            <a:rPr lang="ru-RU" sz="2200" dirty="0" err="1" smtClean="0">
              <a:solidFill>
                <a:srgbClr val="00B050"/>
              </a:solidFill>
            </a:rPr>
            <a:t>собственост</a:t>
          </a:r>
          <a:r>
            <a:rPr lang="ru-RU" sz="2200" dirty="0" smtClean="0">
              <a:solidFill>
                <a:srgbClr val="00B050"/>
              </a:solidFill>
            </a:rPr>
            <a:t> и селскостопанската продукция</a:t>
          </a:r>
          <a:r>
            <a:rPr lang="bg-BG" sz="2200" dirty="0" smtClean="0">
              <a:solidFill>
                <a:srgbClr val="00B050"/>
              </a:solidFill>
            </a:rPr>
            <a:t>?</a:t>
          </a:r>
          <a:endParaRPr lang="bg-BG" sz="2200" b="1" dirty="0" smtClean="0">
            <a:solidFill>
              <a:srgbClr val="00B050"/>
            </a:solidFill>
          </a:endParaRPr>
        </a:p>
      </dgm:t>
    </dgm:pt>
    <dgm:pt modelId="{92B7D0A9-9B37-4D68-B8D9-5FA5846991FD}" type="parTrans" cxnId="{05E7F648-1E84-4980-BA07-2E83E435016D}">
      <dgm:prSet/>
      <dgm:spPr/>
      <dgm:t>
        <a:bodyPr/>
        <a:lstStyle/>
        <a:p>
          <a:endParaRPr lang="bg-BG"/>
        </a:p>
      </dgm:t>
    </dgm:pt>
    <dgm:pt modelId="{A2C06B79-7C57-4588-B5DA-D0CDF8023E6B}" type="sibTrans" cxnId="{05E7F648-1E84-4980-BA07-2E83E435016D}">
      <dgm:prSet/>
      <dgm:spPr/>
      <dgm:t>
        <a:bodyPr/>
        <a:lstStyle/>
        <a:p>
          <a:endParaRPr lang="bg-BG"/>
        </a:p>
      </dgm:t>
    </dgm:pt>
    <dgm:pt modelId="{20EF5D81-6370-41C8-A594-143B5A929DEC}">
      <dgm:prSet custT="1"/>
      <dgm:spPr/>
      <dgm:t>
        <a:bodyPr/>
        <a:lstStyle/>
        <a:p>
          <a:pPr algn="l" rtl="0"/>
          <a:r>
            <a:rPr lang="bg-BG" sz="2000" b="0" i="1" dirty="0" smtClean="0">
              <a:solidFill>
                <a:srgbClr val="00B050"/>
              </a:solidFill>
            </a:rPr>
            <a:t>Време за работа 30 мин. </a:t>
          </a:r>
          <a:endParaRPr lang="bg-BG" sz="2000" b="0" i="1" dirty="0">
            <a:solidFill>
              <a:srgbClr val="00B050"/>
            </a:solidFill>
          </a:endParaRPr>
        </a:p>
      </dgm:t>
    </dgm:pt>
    <dgm:pt modelId="{1D2EE1FE-7CB0-40F2-83C2-56A14D9FE20A}" type="parTrans" cxnId="{7355E427-7F66-4D0D-B4E5-96D7088B85E3}">
      <dgm:prSet/>
      <dgm:spPr/>
      <dgm:t>
        <a:bodyPr/>
        <a:lstStyle/>
        <a:p>
          <a:endParaRPr lang="bg-BG"/>
        </a:p>
      </dgm:t>
    </dgm:pt>
    <dgm:pt modelId="{06AD025E-88CC-48F5-9EF1-6B43EA8C0F86}" type="sibTrans" cxnId="{7355E427-7F66-4D0D-B4E5-96D7088B85E3}">
      <dgm:prSet/>
      <dgm:spPr/>
      <dgm:t>
        <a:bodyPr/>
        <a:lstStyle/>
        <a:p>
          <a:endParaRPr lang="bg-BG"/>
        </a:p>
      </dgm:t>
    </dgm:pt>
    <dgm:pt modelId="{44CD01F5-7821-4A96-BE5D-89079AC0086D}" type="pres">
      <dgm:prSet presAssocID="{FF8C023C-EF5E-4499-8B5C-5427846B57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BDE3ED8-01F8-42D2-BC01-8F2B486F0C51}" type="pres">
      <dgm:prSet presAssocID="{FFC41C2D-1A4B-4AD2-A434-60A48BDAF471}" presName="composite" presStyleCnt="0"/>
      <dgm:spPr/>
    </dgm:pt>
    <dgm:pt modelId="{0162D87F-9C6E-4C49-BCC8-EE2A5E469763}" type="pres">
      <dgm:prSet presAssocID="{FFC41C2D-1A4B-4AD2-A434-60A48BDAF471}" presName="rect1" presStyleLbl="trAlignAcc1" presStyleIdx="0" presStyleCnt="1" custScaleX="104700" custScaleY="191277" custLinFactNeighborX="10404" custLinFactNeighborY="1133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FD65956-1AA4-4709-8AFC-44D933F566E5}" type="pres">
      <dgm:prSet presAssocID="{FFC41C2D-1A4B-4AD2-A434-60A48BDAF471}" presName="rect2" presStyleLbl="fgImgPlace1" presStyleIdx="0" presStyleCnt="1" custScaleY="80824" custLinFactNeighborX="1058" custLinFactNeighborY="-3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bg-BG"/>
        </a:p>
      </dgm:t>
    </dgm:pt>
  </dgm:ptLst>
  <dgm:cxnLst>
    <dgm:cxn modelId="{EE0EA020-BAF6-45AC-A243-F5E649FF5AE9}" type="presOf" srcId="{20EF5D81-6370-41C8-A594-143B5A929DEC}" destId="{0162D87F-9C6E-4C49-BCC8-EE2A5E469763}" srcOrd="0" destOrd="1" presId="urn:microsoft.com/office/officeart/2008/layout/PictureStrips"/>
    <dgm:cxn modelId="{E5220281-90CA-458E-889C-7D4BA1B9EC6B}" type="presOf" srcId="{FFC41C2D-1A4B-4AD2-A434-60A48BDAF471}" destId="{0162D87F-9C6E-4C49-BCC8-EE2A5E469763}" srcOrd="0" destOrd="0" presId="urn:microsoft.com/office/officeart/2008/layout/PictureStrips"/>
    <dgm:cxn modelId="{9ED9C50A-3A90-4887-A295-15754CED27D4}" type="presOf" srcId="{FF8C023C-EF5E-4499-8B5C-5427846B57D7}" destId="{44CD01F5-7821-4A96-BE5D-89079AC0086D}" srcOrd="0" destOrd="0" presId="urn:microsoft.com/office/officeart/2008/layout/PictureStrips"/>
    <dgm:cxn modelId="{05E7F648-1E84-4980-BA07-2E83E435016D}" srcId="{FF8C023C-EF5E-4499-8B5C-5427846B57D7}" destId="{FFC41C2D-1A4B-4AD2-A434-60A48BDAF471}" srcOrd="0" destOrd="0" parTransId="{92B7D0A9-9B37-4D68-B8D9-5FA5846991FD}" sibTransId="{A2C06B79-7C57-4588-B5DA-D0CDF8023E6B}"/>
    <dgm:cxn modelId="{7355E427-7F66-4D0D-B4E5-96D7088B85E3}" srcId="{FFC41C2D-1A4B-4AD2-A434-60A48BDAF471}" destId="{20EF5D81-6370-41C8-A594-143B5A929DEC}" srcOrd="0" destOrd="0" parTransId="{1D2EE1FE-7CB0-40F2-83C2-56A14D9FE20A}" sibTransId="{06AD025E-88CC-48F5-9EF1-6B43EA8C0F86}"/>
    <dgm:cxn modelId="{1155252A-CA29-4ED3-80D0-860F2CF45A7E}" type="presParOf" srcId="{44CD01F5-7821-4A96-BE5D-89079AC0086D}" destId="{8BDE3ED8-01F8-42D2-BC01-8F2B486F0C51}" srcOrd="0" destOrd="0" presId="urn:microsoft.com/office/officeart/2008/layout/PictureStrips"/>
    <dgm:cxn modelId="{FFF5E913-AE47-433C-8284-74C3FE391F21}" type="presParOf" srcId="{8BDE3ED8-01F8-42D2-BC01-8F2B486F0C51}" destId="{0162D87F-9C6E-4C49-BCC8-EE2A5E469763}" srcOrd="0" destOrd="0" presId="urn:microsoft.com/office/officeart/2008/layout/PictureStrips"/>
    <dgm:cxn modelId="{1526FEC6-618C-4F55-BAE0-B61E7C33D6CF}" type="presParOf" srcId="{8BDE3ED8-01F8-42D2-BC01-8F2B486F0C51}" destId="{9FD65956-1AA4-4709-8AFC-44D933F566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C7C688-5D9F-426C-A977-92DE1C5D1B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18ACEE7-A9EF-4C61-9526-0C237DDE9295}">
      <dgm:prSet custT="1"/>
      <dgm:spPr/>
      <dgm:t>
        <a:bodyPr/>
        <a:lstStyle/>
        <a:p>
          <a:pPr rtl="0"/>
          <a:r>
            <a:rPr lang="bg-BG" sz="1800" dirty="0" smtClean="0"/>
            <a:t>Общи положения</a:t>
          </a:r>
          <a:endParaRPr lang="bg-BG" sz="1800" dirty="0"/>
        </a:p>
      </dgm:t>
    </dgm:pt>
    <dgm:pt modelId="{BD3E2311-7E7E-4B79-8A7D-9A335BE1F0A4}" type="parTrans" cxnId="{F0BC84EA-B5B2-4724-B20E-5A8946C637D9}">
      <dgm:prSet/>
      <dgm:spPr/>
      <dgm:t>
        <a:bodyPr/>
        <a:lstStyle/>
        <a:p>
          <a:endParaRPr lang="bg-BG" sz="1800"/>
        </a:p>
      </dgm:t>
    </dgm:pt>
    <dgm:pt modelId="{6E5437FC-E3A6-469E-BFB2-664C9F64D3C7}" type="sibTrans" cxnId="{F0BC84EA-B5B2-4724-B20E-5A8946C637D9}">
      <dgm:prSet/>
      <dgm:spPr/>
      <dgm:t>
        <a:bodyPr/>
        <a:lstStyle/>
        <a:p>
          <a:endParaRPr lang="bg-BG" sz="1800"/>
        </a:p>
      </dgm:t>
    </dgm:pt>
    <dgm:pt modelId="{8B697930-E198-473D-8AF7-DED584A6DF1B}">
      <dgm:prSet custT="1"/>
      <dgm:spPr/>
      <dgm:t>
        <a:bodyPr/>
        <a:lstStyle/>
        <a:p>
          <a:pPr rtl="0"/>
          <a:r>
            <a:rPr lang="bg-BG" sz="1800" dirty="0" smtClean="0"/>
            <a:t>Органи за опазване на селскостопанско имущество</a:t>
          </a:r>
          <a:endParaRPr lang="bg-BG" sz="1800" dirty="0"/>
        </a:p>
      </dgm:t>
    </dgm:pt>
    <dgm:pt modelId="{383C8728-8AD4-42E7-BC79-E1FAC46AD6F2}" type="parTrans" cxnId="{4C62D5D1-DF1A-4B7C-AAA0-AD1B66E17AB3}">
      <dgm:prSet/>
      <dgm:spPr/>
      <dgm:t>
        <a:bodyPr/>
        <a:lstStyle/>
        <a:p>
          <a:endParaRPr lang="bg-BG" sz="1800"/>
        </a:p>
      </dgm:t>
    </dgm:pt>
    <dgm:pt modelId="{3128240D-77CA-4B2E-8A3A-76FE46977CB5}" type="sibTrans" cxnId="{4C62D5D1-DF1A-4B7C-AAA0-AD1B66E17AB3}">
      <dgm:prSet/>
      <dgm:spPr/>
      <dgm:t>
        <a:bodyPr/>
        <a:lstStyle/>
        <a:p>
          <a:endParaRPr lang="bg-BG" sz="1800"/>
        </a:p>
      </dgm:t>
    </dgm:pt>
    <dgm:pt modelId="{395F3930-7444-4FB7-9C61-AC6F9CC5F93C}">
      <dgm:prSet custT="1"/>
      <dgm:spPr/>
      <dgm:t>
        <a:bodyPr/>
        <a:lstStyle/>
        <a:p>
          <a:pPr rtl="0"/>
          <a:r>
            <a:rPr lang="bg-BG" sz="1800" dirty="0" smtClean="0"/>
            <a:t>Право на преминаване</a:t>
          </a:r>
          <a:endParaRPr lang="bg-BG" sz="1800" dirty="0"/>
        </a:p>
      </dgm:t>
    </dgm:pt>
    <dgm:pt modelId="{27C6C481-8141-42CE-B5A4-96788CAFB924}" type="parTrans" cxnId="{8C0B46D1-1C7B-45A9-AE2A-76ADF868F21F}">
      <dgm:prSet/>
      <dgm:spPr/>
      <dgm:t>
        <a:bodyPr/>
        <a:lstStyle/>
        <a:p>
          <a:endParaRPr lang="bg-BG" sz="1800"/>
        </a:p>
      </dgm:t>
    </dgm:pt>
    <dgm:pt modelId="{29594EC2-E98C-4D06-ADAA-238FB09CFD63}" type="sibTrans" cxnId="{8C0B46D1-1C7B-45A9-AE2A-76ADF868F21F}">
      <dgm:prSet/>
      <dgm:spPr/>
      <dgm:t>
        <a:bodyPr/>
        <a:lstStyle/>
        <a:p>
          <a:endParaRPr lang="bg-BG" sz="1800"/>
        </a:p>
      </dgm:t>
    </dgm:pt>
    <dgm:pt modelId="{F41E2CB4-BF1E-4A34-97E3-4F06796A565E}">
      <dgm:prSet custT="1"/>
      <dgm:spPr/>
      <dgm:t>
        <a:bodyPr/>
        <a:lstStyle/>
        <a:p>
          <a:pPr rtl="0"/>
          <a:r>
            <a:rPr lang="ru-RU" sz="1800" dirty="0" err="1" smtClean="0"/>
            <a:t>Ползване</a:t>
          </a:r>
          <a:r>
            <a:rPr lang="ru-RU" sz="1800" dirty="0" smtClean="0"/>
            <a:t> на </a:t>
          </a:r>
          <a:r>
            <a:rPr lang="ru-RU" sz="1800" dirty="0" err="1" smtClean="0"/>
            <a:t>общински</a:t>
          </a:r>
          <a:r>
            <a:rPr lang="ru-RU" sz="1800" dirty="0" smtClean="0"/>
            <a:t> мери и </a:t>
          </a:r>
          <a:r>
            <a:rPr lang="ru-RU" sz="1800" dirty="0" err="1" smtClean="0"/>
            <a:t>пасища</a:t>
          </a:r>
          <a:endParaRPr lang="bg-BG" sz="1800" dirty="0"/>
        </a:p>
      </dgm:t>
    </dgm:pt>
    <dgm:pt modelId="{B15A6735-4EA5-497F-A0B7-D6FABBADF03A}" type="parTrans" cxnId="{47C5C0CB-5F36-4C97-B785-E3345BE16D50}">
      <dgm:prSet/>
      <dgm:spPr/>
      <dgm:t>
        <a:bodyPr/>
        <a:lstStyle/>
        <a:p>
          <a:endParaRPr lang="bg-BG" sz="1800"/>
        </a:p>
      </dgm:t>
    </dgm:pt>
    <dgm:pt modelId="{A14D678A-B200-4ED5-A9D6-73AFFA3BCF7B}" type="sibTrans" cxnId="{47C5C0CB-5F36-4C97-B785-E3345BE16D50}">
      <dgm:prSet/>
      <dgm:spPr/>
      <dgm:t>
        <a:bodyPr/>
        <a:lstStyle/>
        <a:p>
          <a:endParaRPr lang="bg-BG" sz="1800"/>
        </a:p>
      </dgm:t>
    </dgm:pt>
    <dgm:pt modelId="{29DF5E13-21DA-46D2-A45B-36C1718653B9}">
      <dgm:prSet custT="1"/>
      <dgm:spPr/>
      <dgm:t>
        <a:bodyPr/>
        <a:lstStyle/>
        <a:p>
          <a:pPr rtl="0"/>
          <a:r>
            <a:rPr lang="ru-RU" sz="1800" dirty="0" err="1" smtClean="0"/>
            <a:t>Организиране</a:t>
          </a:r>
          <a:r>
            <a:rPr lang="ru-RU" sz="1800" dirty="0" smtClean="0"/>
            <a:t> на </a:t>
          </a:r>
          <a:r>
            <a:rPr lang="ru-RU" sz="1800" dirty="0" err="1" smtClean="0"/>
            <a:t>пунктове</a:t>
          </a:r>
          <a:r>
            <a:rPr lang="ru-RU" sz="1800" dirty="0" smtClean="0"/>
            <a:t> за </a:t>
          </a:r>
          <a:r>
            <a:rPr lang="ru-RU" sz="1800" dirty="0" err="1" smtClean="0"/>
            <a:t>изкупуване</a:t>
          </a:r>
          <a:r>
            <a:rPr lang="ru-RU" sz="1800" dirty="0" smtClean="0"/>
            <a:t> на </a:t>
          </a:r>
          <a:r>
            <a:rPr lang="ru-RU" sz="1800" dirty="0" err="1" smtClean="0"/>
            <a:t>селскостопанска</a:t>
          </a:r>
          <a:r>
            <a:rPr lang="ru-RU" sz="1800" dirty="0" smtClean="0"/>
            <a:t> продукция</a:t>
          </a:r>
          <a:endParaRPr lang="bg-BG" sz="1800" dirty="0"/>
        </a:p>
      </dgm:t>
    </dgm:pt>
    <dgm:pt modelId="{A55A63BE-00BF-4AD4-9C30-096EEFDA214C}" type="parTrans" cxnId="{E75B475D-2F43-45A3-8E85-F4475306E687}">
      <dgm:prSet/>
      <dgm:spPr/>
      <dgm:t>
        <a:bodyPr/>
        <a:lstStyle/>
        <a:p>
          <a:endParaRPr lang="bg-BG" sz="1800"/>
        </a:p>
      </dgm:t>
    </dgm:pt>
    <dgm:pt modelId="{57EA69A1-3EA7-4C85-8965-F63E0EC44870}" type="sibTrans" cxnId="{E75B475D-2F43-45A3-8E85-F4475306E687}">
      <dgm:prSet/>
      <dgm:spPr/>
      <dgm:t>
        <a:bodyPr/>
        <a:lstStyle/>
        <a:p>
          <a:endParaRPr lang="bg-BG" sz="1800"/>
        </a:p>
      </dgm:t>
    </dgm:pt>
    <dgm:pt modelId="{737FE217-9556-4363-83DC-D37057FC920E}">
      <dgm:prSet custT="1"/>
      <dgm:spPr/>
      <dgm:t>
        <a:bodyPr/>
        <a:lstStyle/>
        <a:p>
          <a:pPr rtl="0"/>
          <a:r>
            <a:rPr lang="bg-BG" sz="1800" dirty="0" smtClean="0"/>
            <a:t>Финансова обезпеченост</a:t>
          </a:r>
          <a:endParaRPr lang="bg-BG" sz="1800" dirty="0"/>
        </a:p>
      </dgm:t>
    </dgm:pt>
    <dgm:pt modelId="{BD69EA8B-0DFC-46D1-8E35-CA58AD15E7CE}" type="parTrans" cxnId="{7AE93DBF-E448-4001-A127-CBBBF4251441}">
      <dgm:prSet/>
      <dgm:spPr/>
      <dgm:t>
        <a:bodyPr/>
        <a:lstStyle/>
        <a:p>
          <a:endParaRPr lang="bg-BG" sz="1800"/>
        </a:p>
      </dgm:t>
    </dgm:pt>
    <dgm:pt modelId="{269D9D99-86FE-4D42-9A67-D498BF363015}" type="sibTrans" cxnId="{7AE93DBF-E448-4001-A127-CBBBF4251441}">
      <dgm:prSet/>
      <dgm:spPr/>
      <dgm:t>
        <a:bodyPr/>
        <a:lstStyle/>
        <a:p>
          <a:endParaRPr lang="bg-BG" sz="1800"/>
        </a:p>
      </dgm:t>
    </dgm:pt>
    <dgm:pt modelId="{63E48AF5-B46B-4E1B-BA7F-E850A01EB81E}">
      <dgm:prSet custT="1"/>
      <dgm:spPr/>
      <dgm:t>
        <a:bodyPr/>
        <a:lstStyle/>
        <a:p>
          <a:pPr rtl="0"/>
          <a:r>
            <a:rPr lang="ru-RU" sz="1800" dirty="0" smtClean="0"/>
            <a:t>Установяване на вреди и </a:t>
          </a:r>
          <a:r>
            <a:rPr lang="ru-RU" sz="1800" dirty="0" err="1" smtClean="0"/>
            <a:t>обезщетения</a:t>
          </a:r>
          <a:endParaRPr lang="ru-RU" sz="1800" dirty="0" smtClean="0"/>
        </a:p>
        <a:p>
          <a:pPr rtl="0"/>
          <a:endParaRPr lang="bg-BG" sz="1800" dirty="0"/>
        </a:p>
      </dgm:t>
    </dgm:pt>
    <dgm:pt modelId="{24C98D08-3E0C-41CC-BBA5-45B36BAB6A40}" type="parTrans" cxnId="{139888F8-6A1E-4941-8667-7D2D1C775E08}">
      <dgm:prSet/>
      <dgm:spPr/>
      <dgm:t>
        <a:bodyPr/>
        <a:lstStyle/>
        <a:p>
          <a:endParaRPr lang="bg-BG" sz="1800"/>
        </a:p>
      </dgm:t>
    </dgm:pt>
    <dgm:pt modelId="{04973BE8-CDDA-4617-8F11-E673EF5E267A}" type="sibTrans" cxnId="{139888F8-6A1E-4941-8667-7D2D1C775E08}">
      <dgm:prSet/>
      <dgm:spPr/>
      <dgm:t>
        <a:bodyPr/>
        <a:lstStyle/>
        <a:p>
          <a:endParaRPr lang="bg-BG" sz="1800"/>
        </a:p>
      </dgm:t>
    </dgm:pt>
    <dgm:pt modelId="{DC0DBD94-6A64-4D4B-8F66-CB91703B7087}">
      <dgm:prSet custT="1"/>
      <dgm:spPr/>
      <dgm:t>
        <a:bodyPr/>
        <a:lstStyle/>
        <a:p>
          <a:r>
            <a:rPr lang="bg-BG" sz="2000" dirty="0" err="1" smtClean="0"/>
            <a:t>Адмистративнонаказателни</a:t>
          </a:r>
          <a:r>
            <a:rPr lang="bg-BG" sz="2000" dirty="0" smtClean="0"/>
            <a:t> разпоредби</a:t>
          </a:r>
          <a:endParaRPr lang="ru-RU" sz="2000" dirty="0" smtClean="0"/>
        </a:p>
      </dgm:t>
    </dgm:pt>
    <dgm:pt modelId="{115A90F1-AFC3-41B3-939A-347820A682F6}" type="parTrans" cxnId="{D2709131-D358-4361-B7EC-0F4507B2F613}">
      <dgm:prSet/>
      <dgm:spPr/>
      <dgm:t>
        <a:bodyPr/>
        <a:lstStyle/>
        <a:p>
          <a:endParaRPr lang="bg-BG"/>
        </a:p>
      </dgm:t>
    </dgm:pt>
    <dgm:pt modelId="{2A41A962-FCDC-447C-BA4C-B7D474CB3B46}" type="sibTrans" cxnId="{D2709131-D358-4361-B7EC-0F4507B2F613}">
      <dgm:prSet/>
      <dgm:spPr/>
      <dgm:t>
        <a:bodyPr/>
        <a:lstStyle/>
        <a:p>
          <a:endParaRPr lang="bg-BG"/>
        </a:p>
      </dgm:t>
    </dgm:pt>
    <dgm:pt modelId="{2F97A256-B2AF-4E03-AAF2-16CEC72F110D}">
      <dgm:prSet custT="1"/>
      <dgm:spPr/>
      <dgm:t>
        <a:bodyPr/>
        <a:lstStyle/>
        <a:p>
          <a:r>
            <a:rPr lang="bg-BG" sz="2000" dirty="0" smtClean="0"/>
            <a:t>Заключителни разпоредби</a:t>
          </a:r>
          <a:endParaRPr lang="bg-BG" sz="2000" dirty="0"/>
        </a:p>
      </dgm:t>
    </dgm:pt>
    <dgm:pt modelId="{3D699315-003F-46BF-8B0F-3BBECAF95759}" type="parTrans" cxnId="{5C35A7A7-9AFA-4721-A383-CC418954B36E}">
      <dgm:prSet/>
      <dgm:spPr/>
      <dgm:t>
        <a:bodyPr/>
        <a:lstStyle/>
        <a:p>
          <a:endParaRPr lang="bg-BG"/>
        </a:p>
      </dgm:t>
    </dgm:pt>
    <dgm:pt modelId="{4CB8A372-C6DD-4732-8C94-E7F6B07E8BA0}" type="sibTrans" cxnId="{5C35A7A7-9AFA-4721-A383-CC418954B36E}">
      <dgm:prSet/>
      <dgm:spPr/>
      <dgm:t>
        <a:bodyPr/>
        <a:lstStyle/>
        <a:p>
          <a:endParaRPr lang="bg-BG"/>
        </a:p>
      </dgm:t>
    </dgm:pt>
    <dgm:pt modelId="{16390B0D-89BC-4EA0-A32A-00A27310EC15}">
      <dgm:prSet custT="1"/>
      <dgm:spPr/>
      <dgm:t>
        <a:bodyPr/>
        <a:lstStyle/>
        <a:p>
          <a:r>
            <a:rPr lang="bg-BG" sz="2000" dirty="0" smtClean="0"/>
            <a:t>Допълнителни разпоредби</a:t>
          </a:r>
          <a:endParaRPr lang="bg-BG" sz="2000" dirty="0"/>
        </a:p>
      </dgm:t>
    </dgm:pt>
    <dgm:pt modelId="{D8986010-0E9B-4185-B51A-03D42FD288E4}" type="parTrans" cxnId="{02D79B39-C1F7-4D0D-AE57-8D7C4E645727}">
      <dgm:prSet/>
      <dgm:spPr/>
      <dgm:t>
        <a:bodyPr/>
        <a:lstStyle/>
        <a:p>
          <a:endParaRPr lang="bg-BG"/>
        </a:p>
      </dgm:t>
    </dgm:pt>
    <dgm:pt modelId="{7EFB06A5-B3A9-479E-ADCB-6549FE1E228B}" type="sibTrans" cxnId="{02D79B39-C1F7-4D0D-AE57-8D7C4E645727}">
      <dgm:prSet/>
      <dgm:spPr/>
      <dgm:t>
        <a:bodyPr/>
        <a:lstStyle/>
        <a:p>
          <a:endParaRPr lang="bg-BG"/>
        </a:p>
      </dgm:t>
    </dgm:pt>
    <dgm:pt modelId="{5339F2A5-1884-4B68-BF2A-16D7EBF95FB4}" type="pres">
      <dgm:prSet presAssocID="{1FC7C688-5D9F-426C-A977-92DE1C5D1B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5B5740ED-A3C7-415B-9194-C79EED61CA79}" type="pres">
      <dgm:prSet presAssocID="{A18ACEE7-A9EF-4C61-9526-0C237DDE929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48E570D-842F-4A84-9ACB-A36DD4C65181}" type="pres">
      <dgm:prSet presAssocID="{6E5437FC-E3A6-469E-BFB2-664C9F64D3C7}" presName="spacer" presStyleCnt="0"/>
      <dgm:spPr/>
    </dgm:pt>
    <dgm:pt modelId="{86A128C9-5C16-40AF-90F6-158299DD1B59}" type="pres">
      <dgm:prSet presAssocID="{8B697930-E198-473D-8AF7-DED584A6DF1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511A3A6-0956-46AC-80BE-AFA6DFD64C27}" type="pres">
      <dgm:prSet presAssocID="{3128240D-77CA-4B2E-8A3A-76FE46977CB5}" presName="spacer" presStyleCnt="0"/>
      <dgm:spPr/>
    </dgm:pt>
    <dgm:pt modelId="{7185F244-AC93-47A9-9C81-2978DDACB724}" type="pres">
      <dgm:prSet presAssocID="{395F3930-7444-4FB7-9C61-AC6F9CC5F93C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658B43E-3F71-4CF7-9B69-77215E93E90F}" type="pres">
      <dgm:prSet presAssocID="{29594EC2-E98C-4D06-ADAA-238FB09CFD63}" presName="spacer" presStyleCnt="0"/>
      <dgm:spPr/>
    </dgm:pt>
    <dgm:pt modelId="{51EFE445-0298-44B3-B822-ECFC9E1921B9}" type="pres">
      <dgm:prSet presAssocID="{F41E2CB4-BF1E-4A34-97E3-4F06796A565E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7266A08F-8966-45CC-982B-8B641EEF5865}" type="pres">
      <dgm:prSet presAssocID="{A14D678A-B200-4ED5-A9D6-73AFFA3BCF7B}" presName="spacer" presStyleCnt="0"/>
      <dgm:spPr/>
    </dgm:pt>
    <dgm:pt modelId="{EA810D22-4C8C-452F-9B35-379FC6188E27}" type="pres">
      <dgm:prSet presAssocID="{29DF5E13-21DA-46D2-A45B-36C1718653B9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5EE800D-5FC5-4B77-9F59-6A1586EF3CDC}" type="pres">
      <dgm:prSet presAssocID="{57EA69A1-3EA7-4C85-8965-F63E0EC44870}" presName="spacer" presStyleCnt="0"/>
      <dgm:spPr/>
    </dgm:pt>
    <dgm:pt modelId="{55B7783B-C6C9-4E72-8102-247EB320C9FD}" type="pres">
      <dgm:prSet presAssocID="{737FE217-9556-4363-83DC-D37057FC920E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809B170-19FD-47E2-8090-2EA44B97033B}" type="pres">
      <dgm:prSet presAssocID="{269D9D99-86FE-4D42-9A67-D498BF363015}" presName="spacer" presStyleCnt="0"/>
      <dgm:spPr/>
    </dgm:pt>
    <dgm:pt modelId="{34CE5BD5-E545-4A48-96FF-E37617436DD2}" type="pres">
      <dgm:prSet presAssocID="{63E48AF5-B46B-4E1B-BA7F-E850A01EB81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652E9A2-7E14-4538-8D0E-F514B3C43EA5}" type="pres">
      <dgm:prSet presAssocID="{04973BE8-CDDA-4617-8F11-E673EF5E267A}" presName="spacer" presStyleCnt="0"/>
      <dgm:spPr/>
    </dgm:pt>
    <dgm:pt modelId="{68366AB6-9D7C-4095-AE63-CD8B376AC931}" type="pres">
      <dgm:prSet presAssocID="{DC0DBD94-6A64-4D4B-8F66-CB91703B7087}" presName="parentText" presStyleLbl="node1" presStyleIdx="7" presStyleCnt="10" custLinFactY="99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FD2C12B1-1088-41B2-B519-A9F14B3C40C4}" type="pres">
      <dgm:prSet presAssocID="{2A41A962-FCDC-447C-BA4C-B7D474CB3B46}" presName="spacer" presStyleCnt="0"/>
      <dgm:spPr/>
    </dgm:pt>
    <dgm:pt modelId="{38B23E6A-F3B6-4574-BF76-3CAF8616201C}" type="pres">
      <dgm:prSet presAssocID="{16390B0D-89BC-4EA0-A32A-00A27310EC1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1A662001-760D-4C1C-A927-1E47C4D0766D}" type="pres">
      <dgm:prSet presAssocID="{7EFB06A5-B3A9-479E-ADCB-6549FE1E228B}" presName="spacer" presStyleCnt="0"/>
      <dgm:spPr/>
    </dgm:pt>
    <dgm:pt modelId="{98DB27B9-99C4-48ED-8DCA-5A003642B0A3}" type="pres">
      <dgm:prSet presAssocID="{2F97A256-B2AF-4E03-AAF2-16CEC72F110D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BF179691-5448-420D-99C1-AE2D0168C1A7}" type="presOf" srcId="{F41E2CB4-BF1E-4A34-97E3-4F06796A565E}" destId="{51EFE445-0298-44B3-B822-ECFC9E1921B9}" srcOrd="0" destOrd="0" presId="urn:microsoft.com/office/officeart/2005/8/layout/vList2"/>
    <dgm:cxn modelId="{139888F8-6A1E-4941-8667-7D2D1C775E08}" srcId="{1FC7C688-5D9F-426C-A977-92DE1C5D1B6E}" destId="{63E48AF5-B46B-4E1B-BA7F-E850A01EB81E}" srcOrd="6" destOrd="0" parTransId="{24C98D08-3E0C-41CC-BBA5-45B36BAB6A40}" sibTransId="{04973BE8-CDDA-4617-8F11-E673EF5E267A}"/>
    <dgm:cxn modelId="{F0BC84EA-B5B2-4724-B20E-5A8946C637D9}" srcId="{1FC7C688-5D9F-426C-A977-92DE1C5D1B6E}" destId="{A18ACEE7-A9EF-4C61-9526-0C237DDE9295}" srcOrd="0" destOrd="0" parTransId="{BD3E2311-7E7E-4B79-8A7D-9A335BE1F0A4}" sibTransId="{6E5437FC-E3A6-469E-BFB2-664C9F64D3C7}"/>
    <dgm:cxn modelId="{1F83A899-C6CB-4059-A54F-C9BE086E9E9B}" type="presOf" srcId="{395F3930-7444-4FB7-9C61-AC6F9CC5F93C}" destId="{7185F244-AC93-47A9-9C81-2978DDACB724}" srcOrd="0" destOrd="0" presId="urn:microsoft.com/office/officeart/2005/8/layout/vList2"/>
    <dgm:cxn modelId="{E0A6314E-8FA3-461D-869D-00D245921907}" type="presOf" srcId="{63E48AF5-B46B-4E1B-BA7F-E850A01EB81E}" destId="{34CE5BD5-E545-4A48-96FF-E37617436DD2}" srcOrd="0" destOrd="0" presId="urn:microsoft.com/office/officeart/2005/8/layout/vList2"/>
    <dgm:cxn modelId="{E75B475D-2F43-45A3-8E85-F4475306E687}" srcId="{1FC7C688-5D9F-426C-A977-92DE1C5D1B6E}" destId="{29DF5E13-21DA-46D2-A45B-36C1718653B9}" srcOrd="4" destOrd="0" parTransId="{A55A63BE-00BF-4AD4-9C30-096EEFDA214C}" sibTransId="{57EA69A1-3EA7-4C85-8965-F63E0EC44870}"/>
    <dgm:cxn modelId="{5057F3C1-CBC4-40A0-AE79-D6793A6AB05A}" type="presOf" srcId="{DC0DBD94-6A64-4D4B-8F66-CB91703B7087}" destId="{68366AB6-9D7C-4095-AE63-CD8B376AC931}" srcOrd="0" destOrd="0" presId="urn:microsoft.com/office/officeart/2005/8/layout/vList2"/>
    <dgm:cxn modelId="{1287DDEE-2E73-440D-972D-3EEB440D53E2}" type="presOf" srcId="{2F97A256-B2AF-4E03-AAF2-16CEC72F110D}" destId="{98DB27B9-99C4-48ED-8DCA-5A003642B0A3}" srcOrd="0" destOrd="0" presId="urn:microsoft.com/office/officeart/2005/8/layout/vList2"/>
    <dgm:cxn modelId="{7AE93DBF-E448-4001-A127-CBBBF4251441}" srcId="{1FC7C688-5D9F-426C-A977-92DE1C5D1B6E}" destId="{737FE217-9556-4363-83DC-D37057FC920E}" srcOrd="5" destOrd="0" parTransId="{BD69EA8B-0DFC-46D1-8E35-CA58AD15E7CE}" sibTransId="{269D9D99-86FE-4D42-9A67-D498BF363015}"/>
    <dgm:cxn modelId="{8C0B46D1-1C7B-45A9-AE2A-76ADF868F21F}" srcId="{1FC7C688-5D9F-426C-A977-92DE1C5D1B6E}" destId="{395F3930-7444-4FB7-9C61-AC6F9CC5F93C}" srcOrd="2" destOrd="0" parTransId="{27C6C481-8141-42CE-B5A4-96788CAFB924}" sibTransId="{29594EC2-E98C-4D06-ADAA-238FB09CFD63}"/>
    <dgm:cxn modelId="{039E255F-469B-48B7-ABA9-AA2D401DE083}" type="presOf" srcId="{29DF5E13-21DA-46D2-A45B-36C1718653B9}" destId="{EA810D22-4C8C-452F-9B35-379FC6188E27}" srcOrd="0" destOrd="0" presId="urn:microsoft.com/office/officeart/2005/8/layout/vList2"/>
    <dgm:cxn modelId="{20BFEE7D-9CC7-4E3F-84F2-EB4B9B59C06F}" type="presOf" srcId="{737FE217-9556-4363-83DC-D37057FC920E}" destId="{55B7783B-C6C9-4E72-8102-247EB320C9FD}" srcOrd="0" destOrd="0" presId="urn:microsoft.com/office/officeart/2005/8/layout/vList2"/>
    <dgm:cxn modelId="{AC3CD85C-0E21-4C59-8F5E-64CFB5CFF52D}" type="presOf" srcId="{1FC7C688-5D9F-426C-A977-92DE1C5D1B6E}" destId="{5339F2A5-1884-4B68-BF2A-16D7EBF95FB4}" srcOrd="0" destOrd="0" presId="urn:microsoft.com/office/officeart/2005/8/layout/vList2"/>
    <dgm:cxn modelId="{1BF10F82-FE18-49AE-BB43-FFF684A9ACBF}" type="presOf" srcId="{16390B0D-89BC-4EA0-A32A-00A27310EC15}" destId="{38B23E6A-F3B6-4574-BF76-3CAF8616201C}" srcOrd="0" destOrd="0" presId="urn:microsoft.com/office/officeart/2005/8/layout/vList2"/>
    <dgm:cxn modelId="{D2709131-D358-4361-B7EC-0F4507B2F613}" srcId="{1FC7C688-5D9F-426C-A977-92DE1C5D1B6E}" destId="{DC0DBD94-6A64-4D4B-8F66-CB91703B7087}" srcOrd="7" destOrd="0" parTransId="{115A90F1-AFC3-41B3-939A-347820A682F6}" sibTransId="{2A41A962-FCDC-447C-BA4C-B7D474CB3B46}"/>
    <dgm:cxn modelId="{02D79B39-C1F7-4D0D-AE57-8D7C4E645727}" srcId="{1FC7C688-5D9F-426C-A977-92DE1C5D1B6E}" destId="{16390B0D-89BC-4EA0-A32A-00A27310EC15}" srcOrd="8" destOrd="0" parTransId="{D8986010-0E9B-4185-B51A-03D42FD288E4}" sibTransId="{7EFB06A5-B3A9-479E-ADCB-6549FE1E228B}"/>
    <dgm:cxn modelId="{CEBC4019-2D42-4E8D-9AD4-5CB10DF181FD}" type="presOf" srcId="{8B697930-E198-473D-8AF7-DED584A6DF1B}" destId="{86A128C9-5C16-40AF-90F6-158299DD1B59}" srcOrd="0" destOrd="0" presId="urn:microsoft.com/office/officeart/2005/8/layout/vList2"/>
    <dgm:cxn modelId="{47C5C0CB-5F36-4C97-B785-E3345BE16D50}" srcId="{1FC7C688-5D9F-426C-A977-92DE1C5D1B6E}" destId="{F41E2CB4-BF1E-4A34-97E3-4F06796A565E}" srcOrd="3" destOrd="0" parTransId="{B15A6735-4EA5-497F-A0B7-D6FABBADF03A}" sibTransId="{A14D678A-B200-4ED5-A9D6-73AFFA3BCF7B}"/>
    <dgm:cxn modelId="{CFC6B5EA-CB40-4C9A-BED5-F8656E5D52FC}" type="presOf" srcId="{A18ACEE7-A9EF-4C61-9526-0C237DDE9295}" destId="{5B5740ED-A3C7-415B-9194-C79EED61CA79}" srcOrd="0" destOrd="0" presId="urn:microsoft.com/office/officeart/2005/8/layout/vList2"/>
    <dgm:cxn modelId="{4C62D5D1-DF1A-4B7C-AAA0-AD1B66E17AB3}" srcId="{1FC7C688-5D9F-426C-A977-92DE1C5D1B6E}" destId="{8B697930-E198-473D-8AF7-DED584A6DF1B}" srcOrd="1" destOrd="0" parTransId="{383C8728-8AD4-42E7-BC79-E1FAC46AD6F2}" sibTransId="{3128240D-77CA-4B2E-8A3A-76FE46977CB5}"/>
    <dgm:cxn modelId="{5C35A7A7-9AFA-4721-A383-CC418954B36E}" srcId="{1FC7C688-5D9F-426C-A977-92DE1C5D1B6E}" destId="{2F97A256-B2AF-4E03-AAF2-16CEC72F110D}" srcOrd="9" destOrd="0" parTransId="{3D699315-003F-46BF-8B0F-3BBECAF95759}" sibTransId="{4CB8A372-C6DD-4732-8C94-E7F6B07E8BA0}"/>
    <dgm:cxn modelId="{F50D3D20-0258-4DC9-B707-83CB451EAB97}" type="presParOf" srcId="{5339F2A5-1884-4B68-BF2A-16D7EBF95FB4}" destId="{5B5740ED-A3C7-415B-9194-C79EED61CA79}" srcOrd="0" destOrd="0" presId="urn:microsoft.com/office/officeart/2005/8/layout/vList2"/>
    <dgm:cxn modelId="{A1CAE054-8753-46B5-97F3-CA1E1609F7EA}" type="presParOf" srcId="{5339F2A5-1884-4B68-BF2A-16D7EBF95FB4}" destId="{148E570D-842F-4A84-9ACB-A36DD4C65181}" srcOrd="1" destOrd="0" presId="urn:microsoft.com/office/officeart/2005/8/layout/vList2"/>
    <dgm:cxn modelId="{71EDDEB8-6C39-46F5-A6B9-E2980D0CCB9E}" type="presParOf" srcId="{5339F2A5-1884-4B68-BF2A-16D7EBF95FB4}" destId="{86A128C9-5C16-40AF-90F6-158299DD1B59}" srcOrd="2" destOrd="0" presId="urn:microsoft.com/office/officeart/2005/8/layout/vList2"/>
    <dgm:cxn modelId="{0E1296E8-E793-43E8-8E2A-E2FADE5145EB}" type="presParOf" srcId="{5339F2A5-1884-4B68-BF2A-16D7EBF95FB4}" destId="{7511A3A6-0956-46AC-80BE-AFA6DFD64C27}" srcOrd="3" destOrd="0" presId="urn:microsoft.com/office/officeart/2005/8/layout/vList2"/>
    <dgm:cxn modelId="{F0982413-E3B1-48E4-8166-9A5B91C30519}" type="presParOf" srcId="{5339F2A5-1884-4B68-BF2A-16D7EBF95FB4}" destId="{7185F244-AC93-47A9-9C81-2978DDACB724}" srcOrd="4" destOrd="0" presId="urn:microsoft.com/office/officeart/2005/8/layout/vList2"/>
    <dgm:cxn modelId="{BE246A4F-877E-48CA-96EF-F0DC508F0818}" type="presParOf" srcId="{5339F2A5-1884-4B68-BF2A-16D7EBF95FB4}" destId="{4658B43E-3F71-4CF7-9B69-77215E93E90F}" srcOrd="5" destOrd="0" presId="urn:microsoft.com/office/officeart/2005/8/layout/vList2"/>
    <dgm:cxn modelId="{82E9385D-34A7-4297-BBA1-E90BD084B994}" type="presParOf" srcId="{5339F2A5-1884-4B68-BF2A-16D7EBF95FB4}" destId="{51EFE445-0298-44B3-B822-ECFC9E1921B9}" srcOrd="6" destOrd="0" presId="urn:microsoft.com/office/officeart/2005/8/layout/vList2"/>
    <dgm:cxn modelId="{6A2F91C2-541C-4C35-B616-51CCD1200478}" type="presParOf" srcId="{5339F2A5-1884-4B68-BF2A-16D7EBF95FB4}" destId="{7266A08F-8966-45CC-982B-8B641EEF5865}" srcOrd="7" destOrd="0" presId="urn:microsoft.com/office/officeart/2005/8/layout/vList2"/>
    <dgm:cxn modelId="{C9C6A728-6C08-41F9-BF3C-94215B7360FE}" type="presParOf" srcId="{5339F2A5-1884-4B68-BF2A-16D7EBF95FB4}" destId="{EA810D22-4C8C-452F-9B35-379FC6188E27}" srcOrd="8" destOrd="0" presId="urn:microsoft.com/office/officeart/2005/8/layout/vList2"/>
    <dgm:cxn modelId="{9554221C-7B12-4D05-A55D-76AE0BF61D28}" type="presParOf" srcId="{5339F2A5-1884-4B68-BF2A-16D7EBF95FB4}" destId="{35EE800D-5FC5-4B77-9F59-6A1586EF3CDC}" srcOrd="9" destOrd="0" presId="urn:microsoft.com/office/officeart/2005/8/layout/vList2"/>
    <dgm:cxn modelId="{B8AD63B8-74B3-4FCE-B78E-8E37541FADE0}" type="presParOf" srcId="{5339F2A5-1884-4B68-BF2A-16D7EBF95FB4}" destId="{55B7783B-C6C9-4E72-8102-247EB320C9FD}" srcOrd="10" destOrd="0" presId="urn:microsoft.com/office/officeart/2005/8/layout/vList2"/>
    <dgm:cxn modelId="{20AC90FE-1EBA-48CB-8EC0-92269E779172}" type="presParOf" srcId="{5339F2A5-1884-4B68-BF2A-16D7EBF95FB4}" destId="{1809B170-19FD-47E2-8090-2EA44B97033B}" srcOrd="11" destOrd="0" presId="urn:microsoft.com/office/officeart/2005/8/layout/vList2"/>
    <dgm:cxn modelId="{3572A65E-EA0D-4405-BADF-E0374557D232}" type="presParOf" srcId="{5339F2A5-1884-4B68-BF2A-16D7EBF95FB4}" destId="{34CE5BD5-E545-4A48-96FF-E37617436DD2}" srcOrd="12" destOrd="0" presId="urn:microsoft.com/office/officeart/2005/8/layout/vList2"/>
    <dgm:cxn modelId="{595351AB-5F9F-44BB-8C50-740CBCE4B690}" type="presParOf" srcId="{5339F2A5-1884-4B68-BF2A-16D7EBF95FB4}" destId="{F652E9A2-7E14-4538-8D0E-F514B3C43EA5}" srcOrd="13" destOrd="0" presId="urn:microsoft.com/office/officeart/2005/8/layout/vList2"/>
    <dgm:cxn modelId="{73E5BF2D-8FCE-4D44-ABE5-2652A0F3CC1E}" type="presParOf" srcId="{5339F2A5-1884-4B68-BF2A-16D7EBF95FB4}" destId="{68366AB6-9D7C-4095-AE63-CD8B376AC931}" srcOrd="14" destOrd="0" presId="urn:microsoft.com/office/officeart/2005/8/layout/vList2"/>
    <dgm:cxn modelId="{0D2A1E6C-E142-4BB8-9D0F-7FF18F0CDB57}" type="presParOf" srcId="{5339F2A5-1884-4B68-BF2A-16D7EBF95FB4}" destId="{FD2C12B1-1088-41B2-B519-A9F14B3C40C4}" srcOrd="15" destOrd="0" presId="urn:microsoft.com/office/officeart/2005/8/layout/vList2"/>
    <dgm:cxn modelId="{05E8071C-79E6-43D7-BB79-F096B91CC54F}" type="presParOf" srcId="{5339F2A5-1884-4B68-BF2A-16D7EBF95FB4}" destId="{38B23E6A-F3B6-4574-BF76-3CAF8616201C}" srcOrd="16" destOrd="0" presId="urn:microsoft.com/office/officeart/2005/8/layout/vList2"/>
    <dgm:cxn modelId="{D41E2D3E-70A1-4169-B392-4B2F5D48BFFF}" type="presParOf" srcId="{5339F2A5-1884-4B68-BF2A-16D7EBF95FB4}" destId="{1A662001-760D-4C1C-A927-1E47C4D0766D}" srcOrd="17" destOrd="0" presId="urn:microsoft.com/office/officeart/2005/8/layout/vList2"/>
    <dgm:cxn modelId="{0FF23A8C-53E0-4740-AA65-4BC360EB9687}" type="presParOf" srcId="{5339F2A5-1884-4B68-BF2A-16D7EBF95FB4}" destId="{98DB27B9-99C4-48ED-8DCA-5A003642B0A3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457192" y="191558"/>
          <a:ext cx="7852367" cy="2453864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2084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i="1" kern="1200" dirty="0" smtClean="0">
              <a:solidFill>
                <a:srgbClr val="00B050"/>
              </a:solidFill>
              <a:latin typeface="+mn-lt"/>
            </a:rPr>
            <a:t>О</a:t>
          </a:r>
          <a:r>
            <a:rPr lang="ru-RU" sz="2400" b="1" i="1" kern="1200" dirty="0" err="1" smtClean="0">
              <a:solidFill>
                <a:srgbClr val="00B050"/>
              </a:solidFill>
              <a:latin typeface="+mn-lt"/>
            </a:rPr>
            <a:t>пазване</a:t>
          </a:r>
          <a:r>
            <a:rPr lang="ru-RU" sz="2400" b="1" i="1" kern="1200" dirty="0" smtClean="0">
              <a:solidFill>
                <a:srgbClr val="00B050"/>
              </a:solidFill>
              <a:latin typeface="+mn-lt"/>
            </a:rPr>
            <a:t> на </a:t>
          </a:r>
          <a:r>
            <a:rPr lang="ru-RU" sz="2400" b="1" kern="1200" dirty="0" smtClean="0">
              <a:solidFill>
                <a:srgbClr val="00B050"/>
              </a:solidFill>
            </a:rPr>
            <a:t>общинската </a:t>
          </a:r>
          <a:r>
            <a:rPr lang="ru-RU" sz="2400" b="1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400" b="1" kern="1200" dirty="0" smtClean="0">
              <a:solidFill>
                <a:srgbClr val="00B050"/>
              </a:solidFill>
            </a:rPr>
            <a:t> и селскостопанската продукция</a:t>
          </a:r>
          <a:endParaRPr lang="bg-BG" sz="2400" b="1" i="1" kern="1200" dirty="0">
            <a:solidFill>
              <a:srgbClr val="00B050"/>
            </a:solidFill>
          </a:endParaRPr>
        </a:p>
      </dsp:txBody>
      <dsp:txXfrm>
        <a:off x="457192" y="191558"/>
        <a:ext cx="7852367" cy="2453864"/>
      </dsp:txXfrm>
    </dsp:sp>
    <dsp:sp modelId="{9FD65956-1AA4-4709-8AFC-44D933F566E5}">
      <dsp:nvSpPr>
        <dsp:cNvPr id="0" name=""/>
        <dsp:cNvSpPr/>
      </dsp:nvSpPr>
      <dsp:spPr>
        <a:xfrm>
          <a:off x="144216" y="14687"/>
          <a:ext cx="1746975" cy="1760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1421-C79F-481E-8620-AD637E94C319}">
      <dsp:nvSpPr>
        <dsp:cNvPr id="0" name=""/>
        <dsp:cNvSpPr/>
      </dsp:nvSpPr>
      <dsp:spPr>
        <a:xfrm>
          <a:off x="288759" y="801"/>
          <a:ext cx="4878268" cy="24235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Чл.5 </a:t>
          </a:r>
          <a:r>
            <a:rPr lang="ru-RU" sz="2100" kern="1200" dirty="0" err="1" smtClean="0"/>
            <a:t>Кметът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общината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организира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ръководи</a:t>
          </a:r>
          <a:r>
            <a:rPr lang="ru-RU" sz="2100" kern="1200" dirty="0" smtClean="0"/>
            <a:t> и </a:t>
          </a:r>
          <a:r>
            <a:rPr lang="ru-RU" sz="2100" kern="1200" dirty="0" err="1" smtClean="0"/>
            <a:t>контролира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опазването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селскостопанското</a:t>
          </a:r>
          <a:r>
            <a:rPr lang="ru-RU" sz="2100" kern="1200" dirty="0" smtClean="0"/>
            <a:t> имущество на </a:t>
          </a:r>
          <a:r>
            <a:rPr lang="ru-RU" sz="2100" kern="1200" dirty="0" err="1" smtClean="0"/>
            <a:t>територията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общината</a:t>
          </a:r>
          <a:r>
            <a:rPr lang="en-US" sz="2100" kern="1200" dirty="0" smtClean="0"/>
            <a:t> </a:t>
          </a:r>
          <a:r>
            <a:rPr lang="ru-RU" sz="2100" kern="1200" dirty="0" smtClean="0"/>
            <a:t>и </a:t>
          </a:r>
          <a:r>
            <a:rPr lang="ru-RU" sz="2100" kern="1200" dirty="0" err="1" smtClean="0"/>
            <a:t>налага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административни</a:t>
          </a:r>
          <a:r>
            <a:rPr lang="ru-RU" sz="2100" kern="1200" dirty="0" smtClean="0"/>
            <a:t> наказания.</a:t>
          </a:r>
          <a:endParaRPr lang="bg-BG" sz="2100" kern="1200" dirty="0"/>
        </a:p>
      </dsp:txBody>
      <dsp:txXfrm>
        <a:off x="288759" y="801"/>
        <a:ext cx="4878268" cy="2423543"/>
      </dsp:txXfrm>
    </dsp:sp>
    <dsp:sp modelId="{E2FDD05D-1FAD-46C6-BEBA-572BAA77208C}">
      <dsp:nvSpPr>
        <dsp:cNvPr id="0" name=""/>
        <dsp:cNvSpPr/>
      </dsp:nvSpPr>
      <dsp:spPr>
        <a:xfrm>
          <a:off x="5570952" y="801"/>
          <a:ext cx="5425908" cy="2423543"/>
        </a:xfrm>
        <a:prstGeom prst="rect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Чл.6 </a:t>
          </a:r>
          <a:r>
            <a:rPr lang="ru-RU" sz="2100" kern="1200" dirty="0" err="1" smtClean="0"/>
            <a:t>Кметовете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кметства</a:t>
          </a:r>
          <a:r>
            <a:rPr lang="ru-RU" sz="2100" kern="1200" dirty="0" smtClean="0"/>
            <a:t> и </a:t>
          </a:r>
          <a:r>
            <a:rPr lang="ru-RU" sz="2100" kern="1200" dirty="0" err="1" smtClean="0"/>
            <a:t>кметските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наместници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организират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охраната</a:t>
          </a:r>
          <a:r>
            <a:rPr lang="ru-RU" sz="2100" kern="1200" dirty="0" smtClean="0"/>
            <a:t> и </a:t>
          </a:r>
          <a:r>
            <a:rPr lang="ru-RU" sz="2100" kern="1200" dirty="0" err="1" smtClean="0"/>
            <a:t>опазването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селскостопанското</a:t>
          </a:r>
          <a:r>
            <a:rPr lang="ru-RU" sz="2100" kern="1200" dirty="0" smtClean="0"/>
            <a:t> имущество на </a:t>
          </a:r>
          <a:r>
            <a:rPr lang="ru-RU" sz="2100" kern="1200" dirty="0" err="1" smtClean="0"/>
            <a:t>територията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кметството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организират</a:t>
          </a:r>
          <a:r>
            <a:rPr lang="ru-RU" sz="2100" kern="1200" dirty="0" smtClean="0"/>
            <a:t> и </a:t>
          </a:r>
          <a:r>
            <a:rPr lang="ru-RU" sz="2100" kern="1200" dirty="0" err="1" smtClean="0"/>
            <a:t>ръководят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полската</a:t>
          </a:r>
          <a:r>
            <a:rPr lang="ru-RU" sz="2100" kern="1200" dirty="0" smtClean="0"/>
            <a:t> охрана, </a:t>
          </a:r>
          <a:r>
            <a:rPr lang="ru-RU" sz="2100" kern="1200" dirty="0" err="1" smtClean="0"/>
            <a:t>издирват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нарушителите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издават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актове</a:t>
          </a:r>
          <a:r>
            <a:rPr lang="ru-RU" sz="2100" kern="1200" dirty="0" smtClean="0"/>
            <a:t> за нарушения и </a:t>
          </a:r>
          <a:r>
            <a:rPr lang="ru-RU" sz="2100" kern="1200" dirty="0" err="1" smtClean="0"/>
            <a:t>вземат</a:t>
          </a:r>
          <a:r>
            <a:rPr lang="ru-RU" sz="2100" kern="1200" dirty="0" smtClean="0"/>
            <a:t> мерки за </a:t>
          </a:r>
          <a:r>
            <a:rPr lang="ru-RU" sz="2100" kern="1200" dirty="0" err="1" smtClean="0"/>
            <a:t>възстановяване</a:t>
          </a:r>
          <a:r>
            <a:rPr lang="ru-RU" sz="2100" kern="1200" dirty="0" smtClean="0"/>
            <a:t> на вредите.</a:t>
          </a:r>
          <a:endParaRPr lang="bg-BG" sz="2100" kern="1200" dirty="0"/>
        </a:p>
      </dsp:txBody>
      <dsp:txXfrm>
        <a:off x="5570952" y="801"/>
        <a:ext cx="5425908" cy="2423543"/>
      </dsp:txXfrm>
    </dsp:sp>
    <dsp:sp modelId="{0CF48C0E-6E2D-4EC9-9C83-0CCAB08A7D88}">
      <dsp:nvSpPr>
        <dsp:cNvPr id="0" name=""/>
        <dsp:cNvSpPr/>
      </dsp:nvSpPr>
      <dsp:spPr>
        <a:xfrm>
          <a:off x="2755239" y="2828267"/>
          <a:ext cx="5775141" cy="2423543"/>
        </a:xfrm>
        <a:prstGeom prst="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Чл.7 Община </a:t>
          </a:r>
          <a:r>
            <a:rPr lang="ru-RU" sz="2100" kern="1200" dirty="0" err="1" smtClean="0"/>
            <a:t>Гурково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сключва</a:t>
          </a:r>
          <a:r>
            <a:rPr lang="ru-RU" sz="2100" kern="1200" dirty="0" smtClean="0"/>
            <a:t> договор, </a:t>
          </a:r>
          <a:r>
            <a:rPr lang="ru-RU" sz="2100" kern="1200" dirty="0" err="1" smtClean="0"/>
            <a:t>със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земеделски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производител</a:t>
          </a:r>
          <a:r>
            <a:rPr lang="ru-RU" sz="2100" kern="1200" dirty="0" smtClean="0"/>
            <a:t> или кооперация, за </a:t>
          </a:r>
          <a:r>
            <a:rPr lang="ru-RU" sz="2100" kern="1200" dirty="0" err="1" smtClean="0"/>
            <a:t>стопанисване</a:t>
          </a:r>
          <a:r>
            <a:rPr lang="ru-RU" sz="2100" kern="1200" dirty="0" smtClean="0"/>
            <a:t> на </a:t>
          </a:r>
          <a:r>
            <a:rPr lang="ru-RU" sz="2100" kern="1200" dirty="0" err="1" smtClean="0"/>
            <a:t>селскостопански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животни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задържани</a:t>
          </a:r>
          <a:r>
            <a:rPr lang="ru-RU" sz="2100" kern="1200" dirty="0" smtClean="0"/>
            <a:t> по чл. 39 ал. 1 от ЗОСИ и чл. 36, ал.1 от </a:t>
          </a:r>
          <a:r>
            <a:rPr lang="ru-RU" sz="2100" kern="1200" dirty="0" err="1" smtClean="0"/>
            <a:t>настоящата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наредба</a:t>
          </a:r>
          <a:r>
            <a:rPr lang="ru-RU" sz="2100" kern="1200" dirty="0" smtClean="0"/>
            <a:t>.</a:t>
          </a:r>
          <a:endParaRPr lang="bg-BG" sz="2100" kern="1200" dirty="0"/>
        </a:p>
      </dsp:txBody>
      <dsp:txXfrm>
        <a:off x="2755239" y="2828267"/>
        <a:ext cx="5775141" cy="24235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40ED-A3C7-415B-9194-C79EED61CA79}">
      <dsp:nvSpPr>
        <dsp:cNvPr id="0" name=""/>
        <dsp:cNvSpPr/>
      </dsp:nvSpPr>
      <dsp:spPr>
        <a:xfrm>
          <a:off x="0" y="1940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Общи разпоредби</a:t>
          </a:r>
          <a:endParaRPr lang="bg-BG" sz="1800" kern="1200" dirty="0"/>
        </a:p>
      </dsp:txBody>
      <dsp:txXfrm>
        <a:off x="37724" y="39664"/>
        <a:ext cx="9694884" cy="697334"/>
      </dsp:txXfrm>
    </dsp:sp>
    <dsp:sp modelId="{86A128C9-5C16-40AF-90F6-158299DD1B59}">
      <dsp:nvSpPr>
        <dsp:cNvPr id="0" name=""/>
        <dsp:cNvSpPr/>
      </dsp:nvSpPr>
      <dsp:spPr>
        <a:xfrm>
          <a:off x="0" y="780594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Органи за опазване на селскостопанско имущество</a:t>
          </a:r>
          <a:endParaRPr lang="bg-BG" sz="1800" kern="1200" dirty="0"/>
        </a:p>
      </dsp:txBody>
      <dsp:txXfrm>
        <a:off x="37724" y="818318"/>
        <a:ext cx="9694884" cy="697334"/>
      </dsp:txXfrm>
    </dsp:sp>
    <dsp:sp modelId="{7185F244-AC93-47A9-9C81-2978DDACB724}">
      <dsp:nvSpPr>
        <dsp:cNvPr id="0" name=""/>
        <dsp:cNvSpPr/>
      </dsp:nvSpPr>
      <dsp:spPr>
        <a:xfrm>
          <a:off x="0" y="1559248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Задължения на физическите и юридическите лица</a:t>
          </a:r>
          <a:endParaRPr lang="bg-BG" sz="1800" kern="1200" dirty="0"/>
        </a:p>
      </dsp:txBody>
      <dsp:txXfrm>
        <a:off x="37724" y="1596972"/>
        <a:ext cx="9694884" cy="697334"/>
      </dsp:txXfrm>
    </dsp:sp>
    <dsp:sp modelId="{51EFE445-0298-44B3-B822-ECFC9E1921B9}">
      <dsp:nvSpPr>
        <dsp:cNvPr id="0" name=""/>
        <dsp:cNvSpPr/>
      </dsp:nvSpPr>
      <dsp:spPr>
        <a:xfrm>
          <a:off x="0" y="2337902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Опазване на селскостопанското имущество</a:t>
          </a:r>
          <a:endParaRPr lang="bg-BG" sz="1800" kern="1200" dirty="0"/>
        </a:p>
      </dsp:txBody>
      <dsp:txXfrm>
        <a:off x="37724" y="2375626"/>
        <a:ext cx="9694884" cy="697334"/>
      </dsp:txXfrm>
    </dsp:sp>
    <dsp:sp modelId="{EA810D22-4C8C-452F-9B35-379FC6188E27}">
      <dsp:nvSpPr>
        <dsp:cNvPr id="0" name=""/>
        <dsp:cNvSpPr/>
      </dsp:nvSpPr>
      <dsp:spPr>
        <a:xfrm>
          <a:off x="0" y="3116555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Финансово осигуряване на  полската охрана</a:t>
          </a:r>
          <a:endParaRPr lang="bg-BG" sz="1800" kern="1200" dirty="0"/>
        </a:p>
      </dsp:txBody>
      <dsp:txXfrm>
        <a:off x="37724" y="3154279"/>
        <a:ext cx="9694884" cy="697334"/>
      </dsp:txXfrm>
    </dsp:sp>
    <dsp:sp modelId="{55B7783B-C6C9-4E72-8102-247EB320C9FD}">
      <dsp:nvSpPr>
        <dsp:cNvPr id="0" name=""/>
        <dsp:cNvSpPr/>
      </dsp:nvSpPr>
      <dsp:spPr>
        <a:xfrm>
          <a:off x="0" y="3895209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Установяване на вреди и обезщетения</a:t>
          </a:r>
          <a:endParaRPr lang="bg-BG" sz="1800" kern="1200" dirty="0"/>
        </a:p>
      </dsp:txBody>
      <dsp:txXfrm>
        <a:off x="37724" y="3932933"/>
        <a:ext cx="9694884" cy="697334"/>
      </dsp:txXfrm>
    </dsp:sp>
    <dsp:sp modelId="{34CE5BD5-E545-4A48-96FF-E37617436DD2}">
      <dsp:nvSpPr>
        <dsp:cNvPr id="0" name=""/>
        <dsp:cNvSpPr/>
      </dsp:nvSpPr>
      <dsp:spPr>
        <a:xfrm>
          <a:off x="0" y="4673863"/>
          <a:ext cx="9770332" cy="7727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err="1" smtClean="0"/>
            <a:t>Адмистративнонаказателни</a:t>
          </a:r>
          <a:r>
            <a:rPr lang="bg-BG" sz="1800" b="1" kern="1200" dirty="0" smtClean="0"/>
            <a:t>  разпоредби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 smtClean="0"/>
            <a:t>Допълнителни разпоредби; Заключителни разпоредби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b="1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/>
        </a:p>
      </dsp:txBody>
      <dsp:txXfrm>
        <a:off x="37724" y="4711587"/>
        <a:ext cx="9694884" cy="6973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201078" y="270703"/>
          <a:ext cx="11023512" cy="506458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39025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rgbClr val="FF0000"/>
              </a:solidFill>
            </a:rPr>
            <a:t>                               Упражнение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Причини и условия за </a:t>
          </a:r>
          <a:r>
            <a:rPr lang="ru-RU" sz="2400" b="1" kern="1200" dirty="0" err="1" smtClean="0">
              <a:solidFill>
                <a:srgbClr val="00B050"/>
              </a:solidFill>
            </a:rPr>
            <a:t>посегателствата</a:t>
          </a:r>
          <a:r>
            <a:rPr lang="ru-RU" sz="2400" b="1" kern="1200" dirty="0" smtClean="0">
              <a:solidFill>
                <a:srgbClr val="00B050"/>
              </a:solidFill>
            </a:rPr>
            <a:t> </a:t>
          </a:r>
          <a:r>
            <a:rPr lang="ru-RU" sz="2400" b="1" kern="1200" dirty="0" err="1" smtClean="0">
              <a:solidFill>
                <a:srgbClr val="00B050"/>
              </a:solidFill>
            </a:rPr>
            <a:t>върху</a:t>
          </a:r>
          <a:r>
            <a:rPr lang="ru-RU" sz="2400" b="1" kern="1200" dirty="0" smtClean="0">
              <a:solidFill>
                <a:srgbClr val="00B050"/>
              </a:solidFill>
            </a:rPr>
            <a:t> </a:t>
          </a:r>
          <a:r>
            <a:rPr lang="ru-RU" sz="2400" kern="1200" dirty="0" smtClean="0">
              <a:solidFill>
                <a:srgbClr val="00B050"/>
              </a:solidFill>
            </a:rPr>
            <a:t>общинската </a:t>
          </a:r>
          <a:r>
            <a:rPr lang="ru-RU" sz="24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400" kern="1200" dirty="0" smtClean="0">
              <a:solidFill>
                <a:srgbClr val="00B050"/>
              </a:solidFill>
            </a:rPr>
            <a:t> и селскостопанската продукция.</a:t>
          </a:r>
          <a:r>
            <a:rPr lang="bg-BG" sz="2400" kern="1200" dirty="0" smtClean="0">
              <a:solidFill>
                <a:srgbClr val="00B050"/>
              </a:solidFill>
            </a:rPr>
            <a:t> Силните и слаби страни на всяка една от формите за опазване на </a:t>
          </a:r>
          <a:r>
            <a:rPr lang="ru-RU" sz="2400" kern="1200" dirty="0" smtClean="0">
              <a:solidFill>
                <a:srgbClr val="00B050"/>
              </a:solidFill>
            </a:rPr>
            <a:t>общинската </a:t>
          </a:r>
          <a:r>
            <a:rPr lang="ru-RU" sz="24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400" kern="1200" dirty="0" smtClean="0">
              <a:solidFill>
                <a:srgbClr val="00B050"/>
              </a:solidFill>
            </a:rPr>
            <a:t> и селскостопанската продукция. </a:t>
          </a:r>
          <a:endParaRPr lang="bg-BG" sz="2000" b="1" kern="1200" dirty="0" smtClean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1" kern="1200" dirty="0" err="1" smtClean="0">
              <a:solidFill>
                <a:srgbClr val="00B050"/>
              </a:solidFill>
            </a:rPr>
            <a:t>Определете</a:t>
          </a:r>
          <a:r>
            <a:rPr lang="ru-RU" sz="2000" b="0" i="1" kern="1200" dirty="0" smtClean="0">
              <a:solidFill>
                <a:srgbClr val="00B050"/>
              </a:solidFill>
            </a:rPr>
            <a:t> </a:t>
          </a:r>
          <a:r>
            <a:rPr lang="ru-RU" sz="2000" b="0" i="1" kern="1200" dirty="0" err="1" smtClean="0">
              <a:solidFill>
                <a:srgbClr val="00B050"/>
              </a:solidFill>
            </a:rPr>
            <a:t>основните</a:t>
          </a:r>
          <a:r>
            <a:rPr lang="ru-RU" sz="2000" b="0" i="1" kern="1200" dirty="0" smtClean="0">
              <a:solidFill>
                <a:srgbClr val="00B050"/>
              </a:solidFill>
            </a:rPr>
            <a:t> причини и условия за </a:t>
          </a:r>
          <a:r>
            <a:rPr lang="ru-RU" sz="2000" b="0" i="1" kern="1200" dirty="0" err="1" smtClean="0">
              <a:solidFill>
                <a:srgbClr val="00B050"/>
              </a:solidFill>
            </a:rPr>
            <a:t>извършване</a:t>
          </a:r>
          <a:r>
            <a:rPr lang="ru-RU" sz="2000" b="0" i="1" kern="1200" dirty="0" smtClean="0">
              <a:solidFill>
                <a:srgbClr val="00B050"/>
              </a:solidFill>
            </a:rPr>
            <a:t> на посегателства </a:t>
          </a:r>
          <a:r>
            <a:rPr lang="ru-RU" sz="2000" b="0" i="1" kern="1200" dirty="0" err="1" smtClean="0">
              <a:solidFill>
                <a:srgbClr val="00B050"/>
              </a:solidFill>
            </a:rPr>
            <a:t>върху</a:t>
          </a:r>
          <a:r>
            <a:rPr lang="ru-RU" sz="2000" b="0" i="1" kern="1200" dirty="0" smtClean="0">
              <a:solidFill>
                <a:srgbClr val="00B050"/>
              </a:solidFill>
            </a:rPr>
            <a:t> </a:t>
          </a:r>
          <a:r>
            <a:rPr lang="ru-RU" sz="2000" b="1" kern="1200" dirty="0" smtClean="0">
              <a:solidFill>
                <a:srgbClr val="00B050"/>
              </a:solidFill>
            </a:rPr>
            <a:t>общинската </a:t>
          </a:r>
          <a:r>
            <a:rPr lang="ru-RU" sz="2000" b="1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000" b="1" kern="1200" dirty="0" smtClean="0">
              <a:solidFill>
                <a:srgbClr val="00B050"/>
              </a:solidFill>
            </a:rPr>
            <a:t> и селскостопанската продукция </a:t>
          </a:r>
          <a:r>
            <a:rPr lang="ru-RU" sz="2000" b="0" i="1" kern="1200" dirty="0" smtClean="0">
              <a:solidFill>
                <a:srgbClr val="00B050"/>
              </a:solidFill>
            </a:rPr>
            <a:t>в </a:t>
          </a:r>
          <a:r>
            <a:rPr lang="ru-RU" sz="2000" b="0" i="1" kern="1200" dirty="0" err="1" smtClean="0">
              <a:solidFill>
                <a:srgbClr val="00B050"/>
              </a:solidFill>
            </a:rPr>
            <a:t>регионите</a:t>
          </a:r>
          <a:r>
            <a:rPr lang="ru-RU" sz="2000" b="0" i="1" kern="1200" dirty="0" smtClean="0">
              <a:solidFill>
                <a:srgbClr val="00B050"/>
              </a:solidFill>
            </a:rPr>
            <a:t>  </a:t>
          </a:r>
          <a:r>
            <a:rPr lang="ru-RU" sz="2000" b="0" i="1" kern="1200" dirty="0" err="1" smtClean="0">
              <a:solidFill>
                <a:srgbClr val="00B050"/>
              </a:solidFill>
            </a:rPr>
            <a:t>където</a:t>
          </a:r>
          <a:r>
            <a:rPr lang="ru-RU" sz="2000" b="0" i="1" kern="1200" dirty="0" smtClean="0">
              <a:solidFill>
                <a:srgbClr val="00B050"/>
              </a:solidFill>
            </a:rPr>
            <a:t>  </a:t>
          </a:r>
          <a:r>
            <a:rPr lang="ru-RU" sz="2000" b="0" i="1" kern="1200" dirty="0" err="1" smtClean="0">
              <a:solidFill>
                <a:srgbClr val="00B050"/>
              </a:solidFill>
            </a:rPr>
            <a:t>работите</a:t>
          </a:r>
          <a:r>
            <a:rPr lang="ru-RU" sz="2000" b="0" i="1" kern="1200" dirty="0" smtClean="0">
              <a:solidFill>
                <a:srgbClr val="00B050"/>
              </a:solidFill>
            </a:rPr>
            <a:t>.</a:t>
          </a:r>
          <a:endParaRPr lang="bg-BG" sz="2000" b="0" i="1" kern="1200" dirty="0" smtClean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kern="1200" dirty="0" smtClean="0">
              <a:solidFill>
                <a:srgbClr val="00B050"/>
              </a:solidFill>
            </a:rPr>
            <a:t>2. Силните и слаби страни на всяка една от формите за опазване на </a:t>
          </a:r>
          <a:r>
            <a:rPr lang="ru-RU" sz="2000" kern="1200" dirty="0" smtClean="0">
              <a:solidFill>
                <a:srgbClr val="00B050"/>
              </a:solidFill>
            </a:rPr>
            <a:t>общинската </a:t>
          </a:r>
          <a:r>
            <a:rPr lang="ru-RU" sz="20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000" kern="1200" dirty="0" smtClean="0">
              <a:solidFill>
                <a:srgbClr val="00B050"/>
              </a:solidFill>
            </a:rPr>
            <a:t> и селскостопанската продукция. </a:t>
          </a:r>
          <a:endParaRPr lang="bg-BG" sz="2000" b="0" i="1" kern="1200" dirty="0" smtClean="0">
            <a:solidFill>
              <a:srgbClr val="00B05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0" i="1" kern="1200" dirty="0" smtClean="0">
              <a:solidFill>
                <a:srgbClr val="00B050"/>
              </a:solidFill>
            </a:rPr>
            <a:t>Време за работа-30 мин.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bg-BG" sz="2800" b="0" i="1" kern="1200" dirty="0" smtClean="0">
            <a:solidFill>
              <a:schemeClr val="tx2"/>
            </a:solidFill>
          </a:endParaRPr>
        </a:p>
      </dsp:txBody>
      <dsp:txXfrm>
        <a:off x="201078" y="270703"/>
        <a:ext cx="11023512" cy="5064581"/>
      </dsp:txXfrm>
    </dsp:sp>
    <dsp:sp modelId="{9FD65956-1AA4-4709-8AFC-44D933F566E5}">
      <dsp:nvSpPr>
        <dsp:cNvPr id="0" name=""/>
        <dsp:cNvSpPr/>
      </dsp:nvSpPr>
      <dsp:spPr>
        <a:xfrm>
          <a:off x="28472" y="896718"/>
          <a:ext cx="2313952" cy="28053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198051" y="48505"/>
          <a:ext cx="11147727" cy="63643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679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FF0000"/>
              </a:solidFill>
            </a:rPr>
            <a:t>Дискусия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Съвместните дейности между „Териториална полиция“ и кметовете на населени места за опазване на </a:t>
          </a:r>
          <a:r>
            <a:rPr lang="ru-RU" sz="2200" kern="1200" dirty="0" smtClean="0">
              <a:solidFill>
                <a:srgbClr val="00B050"/>
              </a:solidFill>
            </a:rPr>
            <a:t>общинската </a:t>
          </a:r>
          <a:r>
            <a:rPr lang="ru-RU" sz="22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200" kern="1200" dirty="0" smtClean="0">
              <a:solidFill>
                <a:srgbClr val="00B050"/>
              </a:solidFill>
            </a:rPr>
            <a:t> и селскостопанската продукция.</a:t>
          </a:r>
          <a:r>
            <a:rPr lang="bg-BG" sz="2200" kern="1200" dirty="0" smtClean="0">
              <a:solidFill>
                <a:srgbClr val="00B050"/>
              </a:solidFill>
            </a:rPr>
            <a:t>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Водещите въпроси са следните: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1.Посочете основните причини за посегателства с цел кражба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2. Посочете основните причини за унищожаване и повреждане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0" i="1" kern="1200" dirty="0" smtClean="0">
              <a:solidFill>
                <a:srgbClr val="00B050"/>
              </a:solidFill>
            </a:rPr>
            <a:t>Време за работа 30 мин. </a:t>
          </a:r>
          <a:endParaRPr lang="bg-BG" sz="2200" kern="1200" dirty="0" smtClean="0">
            <a:solidFill>
              <a:srgbClr val="00B050"/>
            </a:solidFill>
          </a:endParaRPr>
        </a:p>
      </dsp:txBody>
      <dsp:txXfrm>
        <a:off x="198051" y="48505"/>
        <a:ext cx="11147727" cy="6364326"/>
      </dsp:txXfrm>
    </dsp:sp>
    <dsp:sp modelId="{9FD65956-1AA4-4709-8AFC-44D933F566E5}">
      <dsp:nvSpPr>
        <dsp:cNvPr id="0" name=""/>
        <dsp:cNvSpPr/>
      </dsp:nvSpPr>
      <dsp:spPr>
        <a:xfrm>
          <a:off x="26954" y="1287297"/>
          <a:ext cx="2329097" cy="28237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824797" y="615804"/>
          <a:ext cx="8108551" cy="197803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63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92D050"/>
              </a:solidFill>
            </a:rPr>
            <a:t>Превенция на </a:t>
          </a:r>
          <a:r>
            <a:rPr lang="ru-RU" sz="3100" b="1" kern="1200" dirty="0" err="1" smtClean="0">
              <a:solidFill>
                <a:srgbClr val="92D050"/>
              </a:solidFill>
            </a:rPr>
            <a:t>битовата</a:t>
          </a:r>
          <a:r>
            <a:rPr lang="ru-RU" sz="3100" b="1" kern="1200" dirty="0" smtClean="0">
              <a:solidFill>
                <a:srgbClr val="92D050"/>
              </a:solidFill>
            </a:rPr>
            <a:t> </a:t>
          </a:r>
          <a:r>
            <a:rPr lang="ru-RU" sz="3100" b="1" kern="1200" dirty="0" err="1" smtClean="0">
              <a:solidFill>
                <a:srgbClr val="92D050"/>
              </a:solidFill>
            </a:rPr>
            <a:t>престъпност</a:t>
          </a:r>
          <a:endParaRPr lang="bg-BG" sz="2000" i="1" kern="1200" dirty="0">
            <a:solidFill>
              <a:srgbClr val="92D050"/>
            </a:solidFill>
          </a:endParaRPr>
        </a:p>
      </dsp:txBody>
      <dsp:txXfrm>
        <a:off x="824797" y="615804"/>
        <a:ext cx="8108551" cy="1978030"/>
      </dsp:txXfrm>
    </dsp:sp>
    <dsp:sp modelId="{9FD65956-1AA4-4709-8AFC-44D933F566E5}">
      <dsp:nvSpPr>
        <dsp:cNvPr id="0" name=""/>
        <dsp:cNvSpPr/>
      </dsp:nvSpPr>
      <dsp:spPr>
        <a:xfrm>
          <a:off x="589543" y="363424"/>
          <a:ext cx="2211311" cy="19663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693160" y="683963"/>
          <a:ext cx="9075908" cy="2214011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1067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92D050"/>
              </a:solidFill>
            </a:rPr>
            <a:t>Взаимодействие между </a:t>
          </a:r>
          <a:r>
            <a:rPr lang="ru-RU" sz="3100" b="1" kern="1200" dirty="0" err="1" smtClean="0">
              <a:solidFill>
                <a:srgbClr val="92D050"/>
              </a:solidFill>
            </a:rPr>
            <a:t>общината</a:t>
          </a:r>
          <a:r>
            <a:rPr lang="ru-RU" sz="3100" b="1" kern="1200" dirty="0" smtClean="0">
              <a:solidFill>
                <a:srgbClr val="92D050"/>
              </a:solidFill>
            </a:rPr>
            <a:t> и </a:t>
          </a:r>
          <a:r>
            <a:rPr lang="ru-RU" sz="3100" b="1" kern="1200" dirty="0" err="1" smtClean="0">
              <a:solidFill>
                <a:srgbClr val="92D050"/>
              </a:solidFill>
            </a:rPr>
            <a:t>териториалните</a:t>
          </a:r>
          <a:r>
            <a:rPr lang="ru-RU" sz="3100" b="1" kern="1200" dirty="0" smtClean="0">
              <a:solidFill>
                <a:srgbClr val="92D050"/>
              </a:solidFill>
            </a:rPr>
            <a:t> </a:t>
          </a:r>
          <a:r>
            <a:rPr lang="ru-RU" sz="3100" b="1" kern="1200" dirty="0" err="1" smtClean="0">
              <a:solidFill>
                <a:srgbClr val="92D050"/>
              </a:solidFill>
            </a:rPr>
            <a:t>структури</a:t>
          </a:r>
          <a:r>
            <a:rPr lang="ru-RU" sz="3100" b="1" kern="1200" dirty="0" smtClean="0">
              <a:solidFill>
                <a:srgbClr val="92D050"/>
              </a:solidFill>
            </a:rPr>
            <a:t> на МВР. </a:t>
          </a:r>
          <a:endParaRPr lang="bg-BG" sz="2000" i="1" kern="1200" dirty="0">
            <a:solidFill>
              <a:srgbClr val="92D050"/>
            </a:solidFill>
          </a:endParaRPr>
        </a:p>
      </dsp:txBody>
      <dsp:txXfrm>
        <a:off x="693160" y="683963"/>
        <a:ext cx="9075908" cy="2214011"/>
      </dsp:txXfrm>
    </dsp:sp>
    <dsp:sp modelId="{9FD65956-1AA4-4709-8AFC-44D933F566E5}">
      <dsp:nvSpPr>
        <dsp:cNvPr id="0" name=""/>
        <dsp:cNvSpPr/>
      </dsp:nvSpPr>
      <dsp:spPr>
        <a:xfrm>
          <a:off x="429840" y="401473"/>
          <a:ext cx="2475122" cy="2200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735746" y="948169"/>
          <a:ext cx="10705451" cy="2611527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5987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100" b="1" kern="1200" dirty="0" smtClean="0">
              <a:solidFill>
                <a:srgbClr val="C00000"/>
              </a:solidFill>
            </a:rPr>
            <a:t>Презентация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rgbClr val="92D050"/>
              </a:solidFill>
            </a:rPr>
            <a:t>Дейност на </a:t>
          </a:r>
          <a:r>
            <a:rPr lang="ru-RU" sz="3100" b="1" kern="1200" dirty="0" err="1" smtClean="0">
              <a:solidFill>
                <a:srgbClr val="92D050"/>
              </a:solidFill>
            </a:rPr>
            <a:t>комисиите</a:t>
          </a:r>
          <a:r>
            <a:rPr lang="ru-RU" sz="3100" b="1" kern="1200" dirty="0" smtClean="0">
              <a:solidFill>
                <a:srgbClr val="92D050"/>
              </a:solidFill>
            </a:rPr>
            <a:t> за обществен </a:t>
          </a:r>
          <a:r>
            <a:rPr lang="ru-RU" sz="3100" b="1" kern="1200" dirty="0" err="1" smtClean="0">
              <a:solidFill>
                <a:srgbClr val="92D050"/>
              </a:solidFill>
            </a:rPr>
            <a:t>ред</a:t>
          </a:r>
          <a:r>
            <a:rPr lang="ru-RU" sz="3100" b="1" kern="1200" dirty="0" smtClean="0">
              <a:solidFill>
                <a:srgbClr val="92D050"/>
              </a:solidFill>
            </a:rPr>
            <a:t> и </a:t>
          </a:r>
          <a:r>
            <a:rPr lang="ru-RU" sz="3100" b="1" kern="1200" dirty="0" err="1" smtClean="0">
              <a:solidFill>
                <a:srgbClr val="92D050"/>
              </a:solidFill>
            </a:rPr>
            <a:t>сигурност</a:t>
          </a:r>
          <a:r>
            <a:rPr lang="ru-RU" sz="3100" b="1" kern="1200" dirty="0" smtClean="0">
              <a:solidFill>
                <a:srgbClr val="92D050"/>
              </a:solidFill>
            </a:rPr>
            <a:t>. </a:t>
          </a:r>
          <a:r>
            <a:rPr lang="ru-RU" sz="3100" b="1" kern="1200" dirty="0" err="1" smtClean="0">
              <a:solidFill>
                <a:srgbClr val="92D050"/>
              </a:solidFill>
            </a:rPr>
            <a:t>Ангажиране</a:t>
          </a:r>
          <a:r>
            <a:rPr lang="ru-RU" sz="3100" b="1" kern="1200" dirty="0" smtClean="0">
              <a:solidFill>
                <a:srgbClr val="92D050"/>
              </a:solidFill>
            </a:rPr>
            <a:t> на </a:t>
          </a:r>
          <a:r>
            <a:rPr lang="ru-RU" sz="3100" b="1" kern="1200" dirty="0" err="1" smtClean="0">
              <a:solidFill>
                <a:srgbClr val="92D050"/>
              </a:solidFill>
            </a:rPr>
            <a:t>други</a:t>
          </a:r>
          <a:r>
            <a:rPr lang="ru-RU" sz="3100" b="1" kern="1200" dirty="0" smtClean="0">
              <a:solidFill>
                <a:srgbClr val="92D050"/>
              </a:solidFill>
            </a:rPr>
            <a:t> </a:t>
          </a:r>
          <a:r>
            <a:rPr lang="ru-RU" sz="3100" b="1" kern="1200" dirty="0" err="1" smtClean="0">
              <a:solidFill>
                <a:srgbClr val="92D050"/>
              </a:solidFill>
            </a:rPr>
            <a:t>компетентни</a:t>
          </a:r>
          <a:r>
            <a:rPr lang="ru-RU" sz="3100" b="1" kern="1200" dirty="0" smtClean="0">
              <a:solidFill>
                <a:srgbClr val="92D050"/>
              </a:solidFill>
            </a:rPr>
            <a:t> институции и </a:t>
          </a:r>
          <a:r>
            <a:rPr lang="ru-RU" sz="3100" b="1" kern="1200" dirty="0" err="1" smtClean="0">
              <a:solidFill>
                <a:srgbClr val="92D050"/>
              </a:solidFill>
            </a:rPr>
            <a:t>гражданския</a:t>
          </a:r>
          <a:r>
            <a:rPr lang="ru-RU" sz="3100" b="1" kern="1200" dirty="0" smtClean="0">
              <a:solidFill>
                <a:srgbClr val="92D050"/>
              </a:solidFill>
            </a:rPr>
            <a:t> сектор.</a:t>
          </a:r>
          <a:endParaRPr lang="bg-BG" sz="2000" i="1" kern="1200" dirty="0">
            <a:solidFill>
              <a:srgbClr val="92D050"/>
            </a:solidFill>
          </a:endParaRPr>
        </a:p>
      </dsp:txBody>
      <dsp:txXfrm>
        <a:off x="735746" y="948169"/>
        <a:ext cx="10705451" cy="2611527"/>
      </dsp:txXfrm>
    </dsp:sp>
    <dsp:sp modelId="{9FD65956-1AA4-4709-8AFC-44D933F566E5}">
      <dsp:nvSpPr>
        <dsp:cNvPr id="0" name=""/>
        <dsp:cNvSpPr/>
      </dsp:nvSpPr>
      <dsp:spPr>
        <a:xfrm>
          <a:off x="425148" y="614960"/>
          <a:ext cx="2919520" cy="2596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9B66E-2CE1-4E3E-BBAF-2274793FD04D}">
      <dsp:nvSpPr>
        <dsp:cNvPr id="0" name=""/>
        <dsp:cNvSpPr/>
      </dsp:nvSpPr>
      <dsp:spPr>
        <a:xfrm>
          <a:off x="1444031" y="2438078"/>
          <a:ext cx="4081641" cy="141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>
              <a:solidFill>
                <a:schemeClr val="bg1"/>
              </a:solidFill>
            </a:rPr>
            <a:t>Начини за опазване на </a:t>
          </a:r>
          <a:r>
            <a:rPr lang="ru-RU" sz="2300" kern="1200" dirty="0" smtClean="0">
              <a:solidFill>
                <a:schemeClr val="bg1"/>
              </a:solidFill>
            </a:rPr>
            <a:t>общинската </a:t>
          </a:r>
          <a:r>
            <a:rPr lang="ru-RU" sz="2300" kern="1200" dirty="0" err="1" smtClean="0">
              <a:solidFill>
                <a:schemeClr val="bg1"/>
              </a:solidFill>
            </a:rPr>
            <a:t>собственост</a:t>
          </a:r>
          <a:r>
            <a:rPr lang="ru-RU" sz="2300" kern="1200" dirty="0" smtClean="0">
              <a:solidFill>
                <a:schemeClr val="bg1"/>
              </a:solidFill>
            </a:rPr>
            <a:t> и селскостопанската продукция</a:t>
          </a:r>
          <a:endParaRPr lang="bg-BG" sz="2300" kern="1200" dirty="0">
            <a:solidFill>
              <a:schemeClr val="bg1"/>
            </a:solidFill>
          </a:endParaRPr>
        </a:p>
      </dsp:txBody>
      <dsp:txXfrm>
        <a:off x="1485401" y="2479448"/>
        <a:ext cx="3998901" cy="1329749"/>
      </dsp:txXfrm>
    </dsp:sp>
    <dsp:sp modelId="{981E2FAE-44CA-4780-838C-DCAD1EF75869}">
      <dsp:nvSpPr>
        <dsp:cNvPr id="0" name=""/>
        <dsp:cNvSpPr/>
      </dsp:nvSpPr>
      <dsp:spPr>
        <a:xfrm rot="17692822">
          <a:off x="4747758" y="1905836"/>
          <a:ext cx="26858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85819" y="202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000" kern="1200"/>
        </a:p>
      </dsp:txBody>
      <dsp:txXfrm>
        <a:off x="6023523" y="1858906"/>
        <a:ext cx="134290" cy="134290"/>
      </dsp:txXfrm>
    </dsp:sp>
    <dsp:sp modelId="{A1554503-AB8F-4C7C-BAA8-A5CC4053DE5C}">
      <dsp:nvSpPr>
        <dsp:cNvPr id="0" name=""/>
        <dsp:cNvSpPr/>
      </dsp:nvSpPr>
      <dsp:spPr>
        <a:xfrm>
          <a:off x="6655664" y="1535"/>
          <a:ext cx="2824978" cy="141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err="1" smtClean="0"/>
            <a:t>Самоохрана</a:t>
          </a:r>
          <a:endParaRPr lang="bg-BG" sz="2300" kern="1200" dirty="0"/>
        </a:p>
      </dsp:txBody>
      <dsp:txXfrm>
        <a:off x="6697034" y="42905"/>
        <a:ext cx="2742238" cy="1329749"/>
      </dsp:txXfrm>
    </dsp:sp>
    <dsp:sp modelId="{6AD83126-4911-4F03-8851-45266D93732C}">
      <dsp:nvSpPr>
        <dsp:cNvPr id="0" name=""/>
        <dsp:cNvSpPr/>
      </dsp:nvSpPr>
      <dsp:spPr>
        <a:xfrm rot="19457599">
          <a:off x="5394874" y="2718018"/>
          <a:ext cx="13915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91588" y="202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6055878" y="2703443"/>
        <a:ext cx="69579" cy="69579"/>
      </dsp:txXfrm>
    </dsp:sp>
    <dsp:sp modelId="{8CE4E052-5C57-46B4-8208-8E7378720D65}">
      <dsp:nvSpPr>
        <dsp:cNvPr id="0" name=""/>
        <dsp:cNvSpPr/>
      </dsp:nvSpPr>
      <dsp:spPr>
        <a:xfrm>
          <a:off x="6655664" y="1625897"/>
          <a:ext cx="2824978" cy="141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Общинско предприятие</a:t>
          </a:r>
          <a:endParaRPr lang="bg-BG" sz="2300" kern="1200" dirty="0"/>
        </a:p>
      </dsp:txBody>
      <dsp:txXfrm>
        <a:off x="6697034" y="1667267"/>
        <a:ext cx="2742238" cy="1329749"/>
      </dsp:txXfrm>
    </dsp:sp>
    <dsp:sp modelId="{97B2DDB4-1ED0-499D-A944-71CCCD4F7BAF}">
      <dsp:nvSpPr>
        <dsp:cNvPr id="0" name=""/>
        <dsp:cNvSpPr/>
      </dsp:nvSpPr>
      <dsp:spPr>
        <a:xfrm rot="2142401">
          <a:off x="5394874" y="3530199"/>
          <a:ext cx="139158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91588" y="202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6055878" y="3515624"/>
        <a:ext cx="69579" cy="69579"/>
      </dsp:txXfrm>
    </dsp:sp>
    <dsp:sp modelId="{E09118B4-178D-4F52-8457-77D46649396F}">
      <dsp:nvSpPr>
        <dsp:cNvPr id="0" name=""/>
        <dsp:cNvSpPr/>
      </dsp:nvSpPr>
      <dsp:spPr>
        <a:xfrm>
          <a:off x="6655664" y="3250260"/>
          <a:ext cx="2824978" cy="141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Звено „Общинска полиция“</a:t>
          </a:r>
          <a:endParaRPr lang="bg-BG" sz="2300" kern="1200" dirty="0"/>
        </a:p>
      </dsp:txBody>
      <dsp:txXfrm>
        <a:off x="6697034" y="3291630"/>
        <a:ext cx="2742238" cy="1329749"/>
      </dsp:txXfrm>
    </dsp:sp>
    <dsp:sp modelId="{DC66564D-69F8-455B-B051-D7E0293D9322}">
      <dsp:nvSpPr>
        <dsp:cNvPr id="0" name=""/>
        <dsp:cNvSpPr/>
      </dsp:nvSpPr>
      <dsp:spPr>
        <a:xfrm rot="3907178">
          <a:off x="4747758" y="4342380"/>
          <a:ext cx="268581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685819" y="20214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000" kern="1200"/>
        </a:p>
      </dsp:txBody>
      <dsp:txXfrm>
        <a:off x="6023523" y="4295449"/>
        <a:ext cx="134290" cy="134290"/>
      </dsp:txXfrm>
    </dsp:sp>
    <dsp:sp modelId="{B567A491-783D-4377-ACB9-E0EA0AC8B047}">
      <dsp:nvSpPr>
        <dsp:cNvPr id="0" name=""/>
        <dsp:cNvSpPr/>
      </dsp:nvSpPr>
      <dsp:spPr>
        <a:xfrm>
          <a:off x="6655664" y="4874622"/>
          <a:ext cx="2824978" cy="1412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Договор с охранителна фирма</a:t>
          </a:r>
          <a:endParaRPr lang="bg-BG" sz="2300" kern="1200" dirty="0"/>
        </a:p>
      </dsp:txBody>
      <dsp:txXfrm>
        <a:off x="6697034" y="4915992"/>
        <a:ext cx="2742238" cy="1329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6B43-B165-4D2E-A553-E50A6417528E}">
      <dsp:nvSpPr>
        <dsp:cNvPr id="0" name=""/>
        <dsp:cNvSpPr/>
      </dsp:nvSpPr>
      <dsp:spPr>
        <a:xfrm>
          <a:off x="396218" y="1651"/>
          <a:ext cx="7487714" cy="993028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Условия</a:t>
          </a:r>
          <a:endParaRPr lang="bg-BG" sz="2400" kern="1200" dirty="0"/>
        </a:p>
      </dsp:txBody>
      <dsp:txXfrm>
        <a:off x="425303" y="30736"/>
        <a:ext cx="7429544" cy="934858"/>
      </dsp:txXfrm>
    </dsp:sp>
    <dsp:sp modelId="{A06F70A8-EE73-469F-80F6-1F96158865D7}">
      <dsp:nvSpPr>
        <dsp:cNvPr id="0" name=""/>
        <dsp:cNvSpPr/>
      </dsp:nvSpPr>
      <dsp:spPr>
        <a:xfrm>
          <a:off x="396218" y="1173424"/>
          <a:ext cx="993028" cy="9930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4E716-9923-405D-A578-EA9CBAFEDE8B}">
      <dsp:nvSpPr>
        <dsp:cNvPr id="0" name=""/>
        <dsp:cNvSpPr/>
      </dsp:nvSpPr>
      <dsp:spPr>
        <a:xfrm>
          <a:off x="1448828" y="1173424"/>
          <a:ext cx="6435104" cy="99302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Лиценз по реда на закона</a:t>
          </a:r>
          <a:endParaRPr lang="bg-BG" sz="2000" kern="1200" dirty="0"/>
        </a:p>
      </dsp:txBody>
      <dsp:txXfrm>
        <a:off x="1497312" y="1221908"/>
        <a:ext cx="6338136" cy="896060"/>
      </dsp:txXfrm>
    </dsp:sp>
    <dsp:sp modelId="{F1B906C9-9626-4213-A5EE-7EB47B3C9BAB}">
      <dsp:nvSpPr>
        <dsp:cNvPr id="0" name=""/>
        <dsp:cNvSpPr/>
      </dsp:nvSpPr>
      <dsp:spPr>
        <a:xfrm>
          <a:off x="396218" y="2285616"/>
          <a:ext cx="993028" cy="9930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F347C-1933-41E4-A5EC-BA0C9198939E}">
      <dsp:nvSpPr>
        <dsp:cNvPr id="0" name=""/>
        <dsp:cNvSpPr/>
      </dsp:nvSpPr>
      <dsp:spPr>
        <a:xfrm>
          <a:off x="1448828" y="2285616"/>
          <a:ext cx="6435104" cy="99302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57847"/>
            <a:satOff val="-11729"/>
            <a:lumOff val="1526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Самоохрана се </a:t>
          </a:r>
          <a:r>
            <a:rPr lang="ru-RU" sz="2000" kern="1200" dirty="0" err="1" smtClean="0"/>
            <a:t>извършва</a:t>
          </a:r>
          <a:r>
            <a:rPr lang="ru-RU" sz="2000" kern="1200" dirty="0" smtClean="0"/>
            <a:t> и от звена за самоохрана в </a:t>
          </a:r>
          <a:r>
            <a:rPr lang="ru-RU" sz="2000" kern="1200" dirty="0" err="1" smtClean="0"/>
            <a:t>структурите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търговци</a:t>
          </a:r>
          <a:r>
            <a:rPr lang="ru-RU" sz="2000" kern="1200" dirty="0" smtClean="0"/>
            <a:t> или юридически лица</a:t>
          </a:r>
          <a:endParaRPr lang="bg-BG" sz="2000" kern="1200" dirty="0"/>
        </a:p>
      </dsp:txBody>
      <dsp:txXfrm>
        <a:off x="1497312" y="2334100"/>
        <a:ext cx="6338136" cy="896060"/>
      </dsp:txXfrm>
    </dsp:sp>
    <dsp:sp modelId="{3CB751B5-8029-4BE9-80DE-89B0400A5283}">
      <dsp:nvSpPr>
        <dsp:cNvPr id="0" name=""/>
        <dsp:cNvSpPr/>
      </dsp:nvSpPr>
      <dsp:spPr>
        <a:xfrm>
          <a:off x="396218" y="3397808"/>
          <a:ext cx="993028" cy="993028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FF31C-9BC1-4A35-B61D-3C318FBA1B72}">
      <dsp:nvSpPr>
        <dsp:cNvPr id="0" name=""/>
        <dsp:cNvSpPr/>
      </dsp:nvSpPr>
      <dsp:spPr>
        <a:xfrm>
          <a:off x="1448828" y="3397808"/>
          <a:ext cx="6435104" cy="993028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15693"/>
            <a:satOff val="-23458"/>
            <a:lumOff val="3053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Не могат да се ползват за охрана на лица, обекти и имущества, освен за нуждите на юридическото лице</a:t>
          </a:r>
          <a:endParaRPr lang="bg-BG" sz="2000" kern="1200" dirty="0"/>
        </a:p>
      </dsp:txBody>
      <dsp:txXfrm>
        <a:off x="1497312" y="3446292"/>
        <a:ext cx="6338136" cy="896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716B43-B165-4D2E-A553-E50A6417528E}">
      <dsp:nvSpPr>
        <dsp:cNvPr id="0" name=""/>
        <dsp:cNvSpPr/>
      </dsp:nvSpPr>
      <dsp:spPr>
        <a:xfrm>
          <a:off x="1152267" y="1040"/>
          <a:ext cx="5975616" cy="79249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Може да извършва следните охранителни дейности</a:t>
          </a:r>
          <a:endParaRPr lang="bg-BG" sz="2000" kern="1200" dirty="0"/>
        </a:p>
      </dsp:txBody>
      <dsp:txXfrm>
        <a:off x="1175478" y="24251"/>
        <a:ext cx="5929194" cy="746070"/>
      </dsp:txXfrm>
    </dsp:sp>
    <dsp:sp modelId="{A06F70A8-EE73-469F-80F6-1F96158865D7}">
      <dsp:nvSpPr>
        <dsp:cNvPr id="0" name=""/>
        <dsp:cNvSpPr/>
      </dsp:nvSpPr>
      <dsp:spPr>
        <a:xfrm>
          <a:off x="1152267" y="936181"/>
          <a:ext cx="792492" cy="7924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B4E716-9923-405D-A578-EA9CBAFEDE8B}">
      <dsp:nvSpPr>
        <dsp:cNvPr id="0" name=""/>
        <dsp:cNvSpPr/>
      </dsp:nvSpPr>
      <dsp:spPr>
        <a:xfrm>
          <a:off x="1992308" y="936181"/>
          <a:ext cx="5135574" cy="79249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Лична</a:t>
          </a:r>
          <a:r>
            <a:rPr lang="ru-RU" sz="2000" kern="1200" dirty="0" smtClean="0"/>
            <a:t> охрана на физически лица</a:t>
          </a:r>
          <a:endParaRPr lang="bg-BG" sz="2000" kern="1200" dirty="0"/>
        </a:p>
      </dsp:txBody>
      <dsp:txXfrm>
        <a:off x="2031001" y="974874"/>
        <a:ext cx="5058188" cy="715106"/>
      </dsp:txXfrm>
    </dsp:sp>
    <dsp:sp modelId="{F1B906C9-9626-4213-A5EE-7EB47B3C9BAB}">
      <dsp:nvSpPr>
        <dsp:cNvPr id="0" name=""/>
        <dsp:cNvSpPr/>
      </dsp:nvSpPr>
      <dsp:spPr>
        <a:xfrm>
          <a:off x="1152267" y="1823772"/>
          <a:ext cx="792492" cy="7924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7F347C-1933-41E4-A5EC-BA0C9198939E}">
      <dsp:nvSpPr>
        <dsp:cNvPr id="0" name=""/>
        <dsp:cNvSpPr/>
      </dsp:nvSpPr>
      <dsp:spPr>
        <a:xfrm>
          <a:off x="1992308" y="1823772"/>
          <a:ext cx="5135574" cy="79249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05231"/>
            <a:satOff val="-7819"/>
            <a:lumOff val="10179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Охрана на </a:t>
          </a:r>
          <a:r>
            <a:rPr lang="ru-RU" sz="2000" kern="1200" dirty="0" err="1" smtClean="0"/>
            <a:t>имуществото</a:t>
          </a:r>
          <a:r>
            <a:rPr lang="ru-RU" sz="2000" kern="1200" dirty="0" smtClean="0"/>
            <a:t> на физически или юридически лица</a:t>
          </a:r>
          <a:endParaRPr lang="bg-BG" sz="2000" kern="1200" dirty="0"/>
        </a:p>
      </dsp:txBody>
      <dsp:txXfrm>
        <a:off x="2031001" y="1862465"/>
        <a:ext cx="5058188" cy="715106"/>
      </dsp:txXfrm>
    </dsp:sp>
    <dsp:sp modelId="{3CB751B5-8029-4BE9-80DE-89B0400A5283}">
      <dsp:nvSpPr>
        <dsp:cNvPr id="0" name=""/>
        <dsp:cNvSpPr/>
      </dsp:nvSpPr>
      <dsp:spPr>
        <a:xfrm>
          <a:off x="1152267" y="2711364"/>
          <a:ext cx="792492" cy="7924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DFF31C-9BC1-4A35-B61D-3C318FBA1B72}">
      <dsp:nvSpPr>
        <dsp:cNvPr id="0" name=""/>
        <dsp:cNvSpPr/>
      </dsp:nvSpPr>
      <dsp:spPr>
        <a:xfrm>
          <a:off x="1992308" y="2711364"/>
          <a:ext cx="5135574" cy="79249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210462"/>
            <a:satOff val="-15639"/>
            <a:lumOff val="2035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Охрана на мероприятия</a:t>
          </a:r>
          <a:endParaRPr lang="bg-BG" sz="2000" kern="1200" dirty="0"/>
        </a:p>
      </dsp:txBody>
      <dsp:txXfrm>
        <a:off x="2031001" y="2750057"/>
        <a:ext cx="5058188" cy="715106"/>
      </dsp:txXfrm>
    </dsp:sp>
    <dsp:sp modelId="{574F7A3F-33B5-459F-A745-8C1F1756AF7A}">
      <dsp:nvSpPr>
        <dsp:cNvPr id="0" name=""/>
        <dsp:cNvSpPr/>
      </dsp:nvSpPr>
      <dsp:spPr>
        <a:xfrm>
          <a:off x="1152267" y="3598955"/>
          <a:ext cx="792492" cy="7924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FE30B6-71BF-4E62-9308-EE9E5DE330E3}">
      <dsp:nvSpPr>
        <dsp:cNvPr id="0" name=""/>
        <dsp:cNvSpPr/>
      </dsp:nvSpPr>
      <dsp:spPr>
        <a:xfrm>
          <a:off x="1992308" y="3598955"/>
          <a:ext cx="5135574" cy="792492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315693"/>
            <a:satOff val="-23458"/>
            <a:lumOff val="30536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Охрана на </a:t>
          </a:r>
          <a:r>
            <a:rPr lang="ru-RU" sz="2000" kern="1200" dirty="0" err="1" smtClean="0"/>
            <a:t>ценни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пратки</a:t>
          </a:r>
          <a:r>
            <a:rPr lang="ru-RU" sz="2000" kern="1200" dirty="0" smtClean="0"/>
            <a:t> и </a:t>
          </a:r>
          <a:r>
            <a:rPr lang="ru-RU" sz="2000" kern="1200" dirty="0" err="1" smtClean="0"/>
            <a:t>товари</a:t>
          </a:r>
          <a:endParaRPr lang="bg-BG" sz="2000" kern="1200" dirty="0"/>
        </a:p>
      </dsp:txBody>
      <dsp:txXfrm>
        <a:off x="2031001" y="3637648"/>
        <a:ext cx="5058188" cy="715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1421-C79F-481E-8620-AD637E94C319}">
      <dsp:nvSpPr>
        <dsp:cNvPr id="0" name=""/>
        <dsp:cNvSpPr/>
      </dsp:nvSpPr>
      <dsp:spPr>
        <a:xfrm>
          <a:off x="399292" y="2011"/>
          <a:ext cx="3597305" cy="21583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Охраната на имуществото е дейност по неговата физическа защита от </a:t>
          </a:r>
          <a:r>
            <a:rPr lang="bg-BG" sz="1900" kern="1200" dirty="0" err="1" smtClean="0"/>
            <a:t>противоправни</a:t>
          </a:r>
          <a:r>
            <a:rPr lang="bg-BG" sz="1900" kern="1200" dirty="0" smtClean="0"/>
            <a:t> посегателства.</a:t>
          </a:r>
          <a:endParaRPr lang="bg-BG" sz="1900" kern="1200" dirty="0"/>
        </a:p>
      </dsp:txBody>
      <dsp:txXfrm>
        <a:off x="399292" y="2011"/>
        <a:ext cx="3597305" cy="2158383"/>
      </dsp:txXfrm>
    </dsp:sp>
    <dsp:sp modelId="{E2FDD05D-1FAD-46C6-BEBA-572BAA77208C}">
      <dsp:nvSpPr>
        <dsp:cNvPr id="0" name=""/>
        <dsp:cNvSpPr/>
      </dsp:nvSpPr>
      <dsp:spPr>
        <a:xfrm>
          <a:off x="4356329" y="2011"/>
          <a:ext cx="3597305" cy="2158383"/>
        </a:xfrm>
        <a:prstGeom prst="rect">
          <a:avLst/>
        </a:prstGeom>
        <a:solidFill>
          <a:schemeClr val="accent3">
            <a:hueOff val="3029567"/>
            <a:satOff val="18270"/>
            <a:lumOff val="-11077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smtClean="0"/>
            <a:t>Дейността по физическата защита може да включва и осигуряването на пропускателен режим в обектите. </a:t>
          </a:r>
          <a:endParaRPr lang="bg-BG" sz="1900" kern="1200"/>
        </a:p>
      </dsp:txBody>
      <dsp:txXfrm>
        <a:off x="4356329" y="2011"/>
        <a:ext cx="3597305" cy="2158383"/>
      </dsp:txXfrm>
    </dsp:sp>
    <dsp:sp modelId="{0CF48C0E-6E2D-4EC9-9C83-0CCAB08A7D88}">
      <dsp:nvSpPr>
        <dsp:cNvPr id="0" name=""/>
        <dsp:cNvSpPr/>
      </dsp:nvSpPr>
      <dsp:spPr>
        <a:xfrm>
          <a:off x="2377811" y="2520125"/>
          <a:ext cx="3597305" cy="2158383"/>
        </a:xfrm>
        <a:prstGeom prst="rect">
          <a:avLst/>
        </a:prstGeom>
        <a:solidFill>
          <a:schemeClr val="accent3">
            <a:hueOff val="6059134"/>
            <a:satOff val="36540"/>
            <a:lumOff val="-22155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Съгласно</a:t>
          </a:r>
          <a:r>
            <a:rPr lang="ru-RU" sz="1900" kern="1200" dirty="0" smtClean="0"/>
            <a:t> чл. 10 ЗЧОД </a:t>
          </a:r>
          <a:r>
            <a:rPr lang="ru-RU" sz="1900" kern="1200" dirty="0" err="1" smtClean="0"/>
            <a:t>охраната</a:t>
          </a:r>
          <a:r>
            <a:rPr lang="ru-RU" sz="1900" kern="1200" dirty="0" smtClean="0"/>
            <a:t> с </a:t>
          </a:r>
          <a:r>
            <a:rPr lang="ru-RU" sz="1900" kern="1200" dirty="0" err="1" smtClean="0"/>
            <a:t>помощта</a:t>
          </a:r>
          <a:r>
            <a:rPr lang="ru-RU" sz="1900" kern="1200" dirty="0" smtClean="0"/>
            <a:t> на технически </a:t>
          </a:r>
          <a:r>
            <a:rPr lang="ru-RU" sz="1900" kern="1200" dirty="0" err="1" smtClean="0"/>
            <a:t>системи</a:t>
          </a:r>
          <a:r>
            <a:rPr lang="ru-RU" sz="1900" kern="1200" dirty="0" smtClean="0"/>
            <a:t> за </a:t>
          </a:r>
          <a:r>
            <a:rPr lang="ru-RU" sz="1900" kern="1200" dirty="0" err="1" smtClean="0"/>
            <a:t>сигурност</a:t>
          </a:r>
          <a:r>
            <a:rPr lang="ru-RU" sz="1900" kern="1200" dirty="0" smtClean="0"/>
            <a:t> е </a:t>
          </a:r>
          <a:r>
            <a:rPr lang="ru-RU" sz="1900" kern="1200" dirty="0" err="1" smtClean="0"/>
            <a:t>дейност</a:t>
          </a:r>
          <a:r>
            <a:rPr lang="ru-RU" sz="1900" kern="1200" dirty="0" smtClean="0"/>
            <a:t> по наблюдение и </a:t>
          </a:r>
          <a:r>
            <a:rPr lang="ru-RU" sz="1900" kern="1200" dirty="0" err="1" smtClean="0"/>
            <a:t>контрол</a:t>
          </a:r>
          <a:r>
            <a:rPr lang="ru-RU" sz="1900" kern="1200" dirty="0" smtClean="0"/>
            <a:t> с технически средства на </a:t>
          </a:r>
          <a:r>
            <a:rPr lang="ru-RU" sz="1900" kern="1200" dirty="0" err="1" smtClean="0"/>
            <a:t>охраняваните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обекти</a:t>
          </a:r>
          <a:r>
            <a:rPr lang="ru-RU" sz="1900" kern="1200" dirty="0" smtClean="0"/>
            <a:t> и проверка на </a:t>
          </a:r>
          <a:r>
            <a:rPr lang="ru-RU" sz="1900" kern="1200" dirty="0" err="1" smtClean="0"/>
            <a:t>получените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сигнали</a:t>
          </a:r>
          <a:r>
            <a:rPr lang="ru-RU" sz="1900" kern="1200" dirty="0" smtClean="0"/>
            <a:t>.</a:t>
          </a:r>
          <a:endParaRPr lang="bg-BG" sz="1900" kern="1200" dirty="0"/>
        </a:p>
      </dsp:txBody>
      <dsp:txXfrm>
        <a:off x="2377811" y="2520125"/>
        <a:ext cx="3597305" cy="2158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9B66E-2CE1-4E3E-BBAF-2274793FD04D}">
      <dsp:nvSpPr>
        <dsp:cNvPr id="0" name=""/>
        <dsp:cNvSpPr/>
      </dsp:nvSpPr>
      <dsp:spPr>
        <a:xfrm>
          <a:off x="1241456" y="1426861"/>
          <a:ext cx="4512563" cy="15037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Закон за опазване на селскостопанското имущество  в сила от 18.07.2017 г.-Чл. 9.</a:t>
          </a:r>
          <a:r>
            <a:rPr lang="bg-BG" sz="2400" kern="1200" dirty="0" smtClean="0"/>
            <a:t> </a:t>
          </a:r>
          <a:endParaRPr lang="bg-BG" sz="2400" kern="1200" dirty="0"/>
        </a:p>
      </dsp:txBody>
      <dsp:txXfrm>
        <a:off x="1285500" y="1470905"/>
        <a:ext cx="4424475" cy="1415673"/>
      </dsp:txXfrm>
    </dsp:sp>
    <dsp:sp modelId="{6AD83126-4911-4F03-8851-45266D93732C}">
      <dsp:nvSpPr>
        <dsp:cNvPr id="0" name=""/>
        <dsp:cNvSpPr/>
      </dsp:nvSpPr>
      <dsp:spPr>
        <a:xfrm rot="18289469">
          <a:off x="5358229" y="1398857"/>
          <a:ext cx="1845458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845458" y="22412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700" kern="1200"/>
        </a:p>
      </dsp:txBody>
      <dsp:txXfrm>
        <a:off x="6234821" y="1375133"/>
        <a:ext cx="92272" cy="92272"/>
      </dsp:txXfrm>
    </dsp:sp>
    <dsp:sp modelId="{8CE4E052-5C57-46B4-8208-8E7378720D65}">
      <dsp:nvSpPr>
        <dsp:cNvPr id="0" name=""/>
        <dsp:cNvSpPr/>
      </dsp:nvSpPr>
      <dsp:spPr>
        <a:xfrm>
          <a:off x="6807896" y="5124"/>
          <a:ext cx="2634688" cy="131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Полски пазачи</a:t>
          </a:r>
        </a:p>
      </dsp:txBody>
      <dsp:txXfrm>
        <a:off x="6846480" y="43708"/>
        <a:ext cx="2557520" cy="1240176"/>
      </dsp:txXfrm>
    </dsp:sp>
    <dsp:sp modelId="{47DB6BB2-CC90-4749-A7EF-B2DF28401384}">
      <dsp:nvSpPr>
        <dsp:cNvPr id="0" name=""/>
        <dsp:cNvSpPr/>
      </dsp:nvSpPr>
      <dsp:spPr>
        <a:xfrm>
          <a:off x="5754020" y="2156330"/>
          <a:ext cx="1053875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053875" y="22412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500" kern="1200"/>
        </a:p>
      </dsp:txBody>
      <dsp:txXfrm>
        <a:off x="6254611" y="2152395"/>
        <a:ext cx="52693" cy="52693"/>
      </dsp:txXfrm>
    </dsp:sp>
    <dsp:sp modelId="{60898FBF-C539-4F3D-9141-870FE598BC6C}">
      <dsp:nvSpPr>
        <dsp:cNvPr id="0" name=""/>
        <dsp:cNvSpPr/>
      </dsp:nvSpPr>
      <dsp:spPr>
        <a:xfrm>
          <a:off x="6807896" y="1520070"/>
          <a:ext cx="2634688" cy="131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Доброволни сътрудници</a:t>
          </a:r>
          <a:endParaRPr lang="bg-BG" sz="2400" kern="1200" dirty="0"/>
        </a:p>
      </dsp:txBody>
      <dsp:txXfrm>
        <a:off x="6846480" y="1558654"/>
        <a:ext cx="2557520" cy="1240176"/>
      </dsp:txXfrm>
    </dsp:sp>
    <dsp:sp modelId="{DC66564D-69F8-455B-B051-D7E0293D9322}">
      <dsp:nvSpPr>
        <dsp:cNvPr id="0" name=""/>
        <dsp:cNvSpPr/>
      </dsp:nvSpPr>
      <dsp:spPr>
        <a:xfrm rot="3310531">
          <a:off x="5358229" y="2913803"/>
          <a:ext cx="1845458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845458" y="22412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700" kern="1200"/>
        </a:p>
      </dsp:txBody>
      <dsp:txXfrm>
        <a:off x="6234821" y="2890079"/>
        <a:ext cx="92272" cy="92272"/>
      </dsp:txXfrm>
    </dsp:sp>
    <dsp:sp modelId="{B567A491-783D-4377-ACB9-E0EA0AC8B047}">
      <dsp:nvSpPr>
        <dsp:cNvPr id="0" name=""/>
        <dsp:cNvSpPr/>
      </dsp:nvSpPr>
      <dsp:spPr>
        <a:xfrm>
          <a:off x="6807896" y="3035016"/>
          <a:ext cx="2634688" cy="1317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Добри практики: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kern="1200" dirty="0" smtClean="0"/>
            <a:t>Севлиево, Кюстендил и Дупница</a:t>
          </a:r>
          <a:endParaRPr lang="bg-BG" sz="2400" kern="1200" dirty="0"/>
        </a:p>
      </dsp:txBody>
      <dsp:txXfrm>
        <a:off x="6846480" y="3073600"/>
        <a:ext cx="2557520" cy="1240176"/>
      </dsp:txXfrm>
    </dsp:sp>
    <dsp:sp modelId="{8BABE54D-1653-4F35-B9D2-14015A3CF875}">
      <dsp:nvSpPr>
        <dsp:cNvPr id="0" name=""/>
        <dsp:cNvSpPr/>
      </dsp:nvSpPr>
      <dsp:spPr>
        <a:xfrm>
          <a:off x="1241456" y="3128225"/>
          <a:ext cx="5557296" cy="2156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Чл. 13. (1) ) </a:t>
          </a:r>
          <a:r>
            <a:rPr lang="ru-RU" sz="1800" kern="1200" dirty="0" err="1" smtClean="0"/>
            <a:t>Окръжният</a:t>
          </a:r>
          <a:r>
            <a:rPr lang="ru-RU" sz="1800" kern="1200" dirty="0" smtClean="0"/>
            <a:t> аграрно-</a:t>
          </a:r>
          <a:r>
            <a:rPr lang="ru-RU" sz="1800" kern="1200" dirty="0" err="1" smtClean="0"/>
            <a:t>промишлен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съюз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селскостопанските</a:t>
          </a:r>
          <a:r>
            <a:rPr lang="ru-RU" sz="1800" kern="1200" dirty="0" smtClean="0"/>
            <a:t> организации </a:t>
          </a:r>
          <a:r>
            <a:rPr lang="ru-RU" sz="1800" kern="1200" dirty="0" err="1" smtClean="0"/>
            <a:t>със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съдействието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специализираните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държавни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органи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обществени</a:t>
          </a:r>
          <a:r>
            <a:rPr lang="ru-RU" sz="1800" kern="1200" dirty="0" smtClean="0"/>
            <a:t> организации </a:t>
          </a:r>
          <a:r>
            <a:rPr lang="ru-RU" sz="1800" kern="1200" dirty="0" err="1" smtClean="0"/>
            <a:t>могат</a:t>
          </a:r>
          <a:r>
            <a:rPr lang="ru-RU" sz="1800" kern="1200" dirty="0" smtClean="0"/>
            <a:t> да </a:t>
          </a:r>
          <a:r>
            <a:rPr lang="ru-RU" sz="1800" kern="1200" dirty="0" err="1" smtClean="0"/>
            <a:t>организират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моторизирани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групи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опазване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селскостопанското</a:t>
          </a:r>
          <a:r>
            <a:rPr lang="ru-RU" sz="1800" kern="1200" dirty="0" smtClean="0"/>
            <a:t> имущество от нарушители</a:t>
          </a:r>
          <a:r>
            <a:rPr lang="ru-RU" sz="1600" kern="1200" dirty="0" smtClean="0"/>
            <a:t>.</a:t>
          </a:r>
          <a:endParaRPr lang="bg-BG" sz="1600" kern="1200" dirty="0"/>
        </a:p>
      </dsp:txBody>
      <dsp:txXfrm>
        <a:off x="1304623" y="3191392"/>
        <a:ext cx="5430962" cy="20303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53984" y="108289"/>
          <a:ext cx="10975976" cy="54141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811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rgbClr val="C00000"/>
              </a:solidFill>
            </a:rPr>
            <a:t>Дискусия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rgbClr val="C00000"/>
              </a:solidFill>
            </a:rPr>
            <a:t> </a:t>
          </a:r>
          <a:r>
            <a:rPr lang="bg-BG" sz="2000" kern="1200" dirty="0" smtClean="0">
              <a:solidFill>
                <a:srgbClr val="00B050"/>
              </a:solidFill>
            </a:rPr>
            <a:t>Възможностите да се използват общински предприятия за опазване на </a:t>
          </a:r>
          <a:r>
            <a:rPr lang="ru-RU" sz="2000" kern="1200" dirty="0" smtClean="0">
              <a:solidFill>
                <a:srgbClr val="00B050"/>
              </a:solidFill>
            </a:rPr>
            <a:t>общинската </a:t>
          </a:r>
          <a:r>
            <a:rPr lang="ru-RU" sz="20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000" kern="1200" dirty="0" smtClean="0">
              <a:solidFill>
                <a:srgbClr val="00B050"/>
              </a:solidFill>
            </a:rPr>
            <a:t> и селскостопанската продукция, </a:t>
          </a:r>
          <a:r>
            <a:rPr lang="ru-RU" sz="2000" kern="1200" dirty="0" err="1" smtClean="0">
              <a:solidFill>
                <a:srgbClr val="00B050"/>
              </a:solidFill>
            </a:rPr>
            <a:t>както</a:t>
          </a:r>
          <a:r>
            <a:rPr lang="ru-RU" sz="2000" kern="1200" dirty="0" smtClean="0">
              <a:solidFill>
                <a:srgbClr val="00B050"/>
              </a:solidFill>
            </a:rPr>
            <a:t> и  </a:t>
          </a:r>
          <a:r>
            <a:rPr lang="bg-BG" sz="2000" kern="1200" dirty="0" smtClean="0">
              <a:solidFill>
                <a:srgbClr val="00B050"/>
              </a:solidFill>
            </a:rPr>
            <a:t>анализа на дейността 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2021г.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>
              <a:solidFill>
                <a:srgbClr val="00B050"/>
              </a:solidFill>
            </a:rPr>
            <a:t>Водещите въпроси са следните: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00B050"/>
              </a:solidFill>
            </a:rPr>
            <a:t>1. </a:t>
          </a:r>
          <a:r>
            <a:rPr lang="bg-BG" sz="2000" kern="1200" dirty="0" smtClean="0">
              <a:solidFill>
                <a:srgbClr val="00B050"/>
              </a:solidFill>
            </a:rPr>
            <a:t>Правно основание за създаване на общински предприятия за опазване на </a:t>
          </a:r>
          <a:r>
            <a:rPr lang="ru-RU" sz="2000" kern="1200" dirty="0" smtClean="0">
              <a:solidFill>
                <a:srgbClr val="00B050"/>
              </a:solidFill>
            </a:rPr>
            <a:t>общинската </a:t>
          </a:r>
          <a:r>
            <a:rPr lang="ru-RU" sz="20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000" kern="1200" dirty="0" smtClean="0">
              <a:solidFill>
                <a:srgbClr val="00B050"/>
              </a:solidFill>
            </a:rPr>
            <a:t> и </a:t>
          </a:r>
          <a:r>
            <a:rPr lang="ru-RU" sz="2000" kern="1200" dirty="0" err="1" smtClean="0">
              <a:solidFill>
                <a:srgbClr val="00B050"/>
              </a:solidFill>
            </a:rPr>
            <a:t>селскостопанската</a:t>
          </a:r>
          <a:r>
            <a:rPr lang="ru-RU" sz="2000" kern="1200" dirty="0" smtClean="0">
              <a:solidFill>
                <a:srgbClr val="00B050"/>
              </a:solidFill>
            </a:rPr>
            <a:t> продукция</a:t>
          </a:r>
          <a:r>
            <a:rPr lang="bg-BG" sz="2000" kern="1200" dirty="0" smtClean="0">
              <a:solidFill>
                <a:srgbClr val="00B050"/>
              </a:solidFill>
            </a:rPr>
            <a:t>. 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00B050"/>
              </a:solidFill>
            </a:rPr>
            <a:t>2. </a:t>
          </a:r>
          <a:r>
            <a:rPr lang="ru-RU" sz="2000" i="1" kern="1200" smtClean="0">
              <a:solidFill>
                <a:srgbClr val="00B050"/>
              </a:solidFill>
            </a:rPr>
            <a:t>Численост</a:t>
          </a:r>
          <a:r>
            <a:rPr lang="bg-BG" sz="2000" kern="1200" dirty="0" smtClean="0">
              <a:solidFill>
                <a:srgbClr val="00B050"/>
              </a:solidFill>
            </a:rPr>
            <a:t>.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00B050"/>
              </a:solidFill>
            </a:rPr>
            <a:t>3. </a:t>
          </a:r>
          <a:r>
            <a:rPr lang="ru-RU" sz="2000" i="1" kern="1200" dirty="0" err="1" smtClean="0">
              <a:solidFill>
                <a:srgbClr val="00B050"/>
              </a:solidFill>
            </a:rPr>
            <a:t>Основни</a:t>
          </a:r>
          <a:r>
            <a:rPr lang="ru-RU" sz="2000" i="1" kern="1200" dirty="0" smtClean="0">
              <a:solidFill>
                <a:srgbClr val="00B050"/>
              </a:solidFill>
            </a:rPr>
            <a:t> задачи.</a:t>
          </a:r>
          <a:endParaRPr lang="bg-BG" sz="2000" kern="1200" dirty="0" smtClean="0">
            <a:solidFill>
              <a:srgbClr val="00B050"/>
            </a:solidFill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rgbClr val="00B050"/>
              </a:solidFill>
            </a:rPr>
            <a:t>4. </a:t>
          </a:r>
          <a:r>
            <a:rPr lang="ru-RU" sz="2000" kern="1200" dirty="0" smtClean="0">
              <a:solidFill>
                <a:srgbClr val="00B050"/>
              </a:solidFill>
            </a:rPr>
            <a:t>Трудности и </a:t>
          </a:r>
          <a:r>
            <a:rPr lang="ru-RU" sz="2000" kern="1200" dirty="0" err="1" smtClean="0">
              <a:solidFill>
                <a:srgbClr val="00B050"/>
              </a:solidFill>
            </a:rPr>
            <a:t>проблеми</a:t>
          </a:r>
          <a:r>
            <a:rPr lang="ru-RU" sz="2000" kern="1200" dirty="0" smtClean="0">
              <a:solidFill>
                <a:srgbClr val="00B050"/>
              </a:solidFill>
            </a:rPr>
            <a:t> при </a:t>
          </a:r>
          <a:r>
            <a:rPr lang="bg-BG" sz="2000" kern="1200" dirty="0" smtClean="0">
              <a:solidFill>
                <a:srgbClr val="00B050"/>
              </a:solidFill>
            </a:rPr>
            <a:t>опазване на </a:t>
          </a:r>
          <a:r>
            <a:rPr lang="ru-RU" sz="2000" kern="1200" dirty="0" smtClean="0">
              <a:solidFill>
                <a:srgbClr val="00B050"/>
              </a:solidFill>
            </a:rPr>
            <a:t>общинската </a:t>
          </a:r>
          <a:r>
            <a:rPr lang="ru-RU" sz="20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000" kern="1200" dirty="0" smtClean="0">
              <a:solidFill>
                <a:srgbClr val="00B050"/>
              </a:solidFill>
            </a:rPr>
            <a:t> и селскостопанската продукция.</a:t>
          </a:r>
          <a:endParaRPr lang="bg-BG" sz="2000" kern="1200" dirty="0" smtClean="0">
            <a:solidFill>
              <a:srgbClr val="00B050"/>
            </a:solidFill>
          </a:endParaRP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B050"/>
              </a:solidFill>
            </a:rPr>
            <a:t>5. </a:t>
          </a:r>
          <a:r>
            <a:rPr lang="ru-RU" sz="2000" kern="1200" dirty="0" err="1" smtClean="0">
              <a:solidFill>
                <a:srgbClr val="00B050"/>
              </a:solidFill>
            </a:rPr>
            <a:t>Анализирайте</a:t>
          </a:r>
          <a:r>
            <a:rPr lang="ru-RU" sz="2000" kern="1200" dirty="0" smtClean="0">
              <a:solidFill>
                <a:srgbClr val="00B050"/>
              </a:solidFill>
            </a:rPr>
            <a:t>  </a:t>
          </a:r>
          <a:r>
            <a:rPr lang="ru-RU" sz="2000" kern="1200" dirty="0" err="1" smtClean="0">
              <a:solidFill>
                <a:srgbClr val="00B050"/>
              </a:solidFill>
            </a:rPr>
            <a:t>възможностите</a:t>
          </a:r>
          <a:r>
            <a:rPr lang="ru-RU" sz="2000" kern="1200" dirty="0" smtClean="0">
              <a:solidFill>
                <a:srgbClr val="00B050"/>
              </a:solidFill>
            </a:rPr>
            <a:t> за взаимодействие и </a:t>
          </a:r>
          <a:r>
            <a:rPr lang="ru-RU" sz="2000" kern="1200" dirty="0" err="1" smtClean="0">
              <a:solidFill>
                <a:srgbClr val="00B050"/>
              </a:solidFill>
            </a:rPr>
            <a:t>използване</a:t>
          </a:r>
          <a:r>
            <a:rPr lang="ru-RU" sz="2000" kern="1200" dirty="0" smtClean="0">
              <a:solidFill>
                <a:srgbClr val="00B050"/>
              </a:solidFill>
            </a:rPr>
            <a:t> на </a:t>
          </a:r>
          <a:r>
            <a:rPr lang="ru-RU" sz="2000" kern="1200" dirty="0" err="1" smtClean="0">
              <a:solidFill>
                <a:srgbClr val="00B050"/>
              </a:solidFill>
            </a:rPr>
            <a:t>други</a:t>
          </a:r>
          <a:r>
            <a:rPr lang="ru-RU" sz="2000" kern="1200" dirty="0" smtClean="0">
              <a:solidFill>
                <a:srgbClr val="00B050"/>
              </a:solidFill>
            </a:rPr>
            <a:t> </a:t>
          </a:r>
          <a:r>
            <a:rPr lang="ru-RU" sz="2000" kern="1200" dirty="0" err="1" smtClean="0">
              <a:solidFill>
                <a:srgbClr val="00B050"/>
              </a:solidFill>
            </a:rPr>
            <a:t>структури</a:t>
          </a:r>
          <a:r>
            <a:rPr lang="ru-RU" sz="2000" kern="1200" dirty="0" smtClean="0">
              <a:solidFill>
                <a:srgbClr val="00B050"/>
              </a:solidFill>
            </a:rPr>
            <a:t> за </a:t>
          </a:r>
          <a:r>
            <a:rPr lang="ru-RU" sz="2000" kern="1200" dirty="0" err="1" smtClean="0">
              <a:solidFill>
                <a:srgbClr val="00B050"/>
              </a:solidFill>
            </a:rPr>
            <a:t>опазването</a:t>
          </a:r>
          <a:r>
            <a:rPr lang="ru-RU" sz="2000" kern="1200" dirty="0" smtClean="0">
              <a:solidFill>
                <a:srgbClr val="00B050"/>
              </a:solidFill>
            </a:rPr>
            <a:t> на селскостопанската </a:t>
          </a:r>
          <a:r>
            <a:rPr lang="ru-RU" sz="2000" kern="1200" dirty="0" err="1" smtClean="0">
              <a:solidFill>
                <a:srgbClr val="00B050"/>
              </a:solidFill>
            </a:rPr>
            <a:t>реколта</a:t>
          </a:r>
          <a:r>
            <a:rPr lang="ru-RU" sz="2000" kern="1200" dirty="0" smtClean="0">
              <a:solidFill>
                <a:srgbClr val="00B050"/>
              </a:solidFill>
            </a:rPr>
            <a:t> в </a:t>
          </a:r>
          <a:r>
            <a:rPr lang="ru-RU" sz="2000" kern="1200" dirty="0" err="1" smtClean="0">
              <a:solidFill>
                <a:srgbClr val="00B050"/>
              </a:solidFill>
            </a:rPr>
            <a:t>регионите</a:t>
          </a:r>
          <a:r>
            <a:rPr lang="ru-RU" sz="2000" kern="1200" dirty="0" smtClean="0">
              <a:solidFill>
                <a:srgbClr val="00B050"/>
              </a:solidFill>
            </a:rPr>
            <a:t> </a:t>
          </a:r>
          <a:r>
            <a:rPr lang="ru-RU" sz="2000" kern="1200" dirty="0" err="1" smtClean="0">
              <a:solidFill>
                <a:srgbClr val="00B050"/>
              </a:solidFill>
            </a:rPr>
            <a:t>където</a:t>
          </a:r>
          <a:r>
            <a:rPr lang="ru-RU" sz="2000" kern="1200" dirty="0" smtClean="0">
              <a:solidFill>
                <a:srgbClr val="00B050"/>
              </a:solidFill>
            </a:rPr>
            <a:t> </a:t>
          </a:r>
          <a:r>
            <a:rPr lang="ru-RU" sz="2000" kern="1200" dirty="0" err="1" smtClean="0">
              <a:solidFill>
                <a:srgbClr val="00B050"/>
              </a:solidFill>
            </a:rPr>
            <a:t>работите</a:t>
          </a:r>
          <a:r>
            <a:rPr lang="ru-RU" sz="2000" kern="1200" dirty="0" smtClean="0">
              <a:solidFill>
                <a:srgbClr val="00B050"/>
              </a:solidFill>
            </a:rPr>
            <a:t>. </a:t>
          </a:r>
        </a:p>
      </dsp:txBody>
      <dsp:txXfrm>
        <a:off x="53984" y="108289"/>
        <a:ext cx="10975976" cy="5414198"/>
      </dsp:txXfrm>
    </dsp:sp>
    <dsp:sp modelId="{9FD65956-1AA4-4709-8AFC-44D933F566E5}">
      <dsp:nvSpPr>
        <dsp:cNvPr id="0" name=""/>
        <dsp:cNvSpPr/>
      </dsp:nvSpPr>
      <dsp:spPr>
        <a:xfrm>
          <a:off x="0" y="0"/>
          <a:ext cx="2099453" cy="365560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2D87F-9C6E-4C49-BCC8-EE2A5E469763}">
      <dsp:nvSpPr>
        <dsp:cNvPr id="0" name=""/>
        <dsp:cNvSpPr/>
      </dsp:nvSpPr>
      <dsp:spPr>
        <a:xfrm>
          <a:off x="198051" y="48505"/>
          <a:ext cx="11147727" cy="63643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3679" tIns="83820" rIns="83820" bIns="83820" numCol="1" spcCol="1270" anchor="t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rgbClr val="FF0000"/>
              </a:solidFill>
            </a:rPr>
            <a:t>Дискусия-продължение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rgbClr val="00B050"/>
              </a:solidFill>
            </a:rPr>
            <a:t>6. </a:t>
          </a:r>
          <a:r>
            <a:rPr lang="ru-RU" sz="2200" i="1" kern="1200" dirty="0" err="1" smtClean="0">
              <a:solidFill>
                <a:srgbClr val="00B050"/>
              </a:solidFill>
            </a:rPr>
            <a:t>Какви</a:t>
          </a:r>
          <a:r>
            <a:rPr lang="ru-RU" sz="2200" i="1" kern="1200" dirty="0" smtClean="0">
              <a:solidFill>
                <a:srgbClr val="00B050"/>
              </a:solidFill>
            </a:rPr>
            <a:t> </a:t>
          </a:r>
          <a:r>
            <a:rPr lang="ru-RU" sz="2200" i="1" kern="1200" dirty="0" err="1" smtClean="0">
              <a:solidFill>
                <a:srgbClr val="00B050"/>
              </a:solidFill>
            </a:rPr>
            <a:t>са</a:t>
          </a:r>
          <a:r>
            <a:rPr lang="ru-RU" sz="2200" i="1" kern="1200" dirty="0" smtClean="0">
              <a:solidFill>
                <a:srgbClr val="00B050"/>
              </a:solidFill>
            </a:rPr>
            <a:t> целите и </a:t>
          </a:r>
          <a:r>
            <a:rPr lang="ru-RU" sz="2200" i="1" kern="1200" dirty="0" err="1" smtClean="0">
              <a:solidFill>
                <a:srgbClr val="00B050"/>
              </a:solidFill>
            </a:rPr>
            <a:t>заложените</a:t>
          </a:r>
          <a:r>
            <a:rPr lang="ru-RU" sz="2200" i="1" kern="1200" dirty="0" smtClean="0">
              <a:solidFill>
                <a:srgbClr val="00B050"/>
              </a:solidFill>
            </a:rPr>
            <a:t> мероприятия </a:t>
          </a:r>
          <a:r>
            <a:rPr lang="bg-BG" sz="2200" kern="1200" dirty="0" smtClean="0">
              <a:solidFill>
                <a:srgbClr val="00B050"/>
              </a:solidFill>
            </a:rPr>
            <a:t>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</a:t>
          </a:r>
          <a:r>
            <a:rPr lang="ru-RU" sz="2200" i="1" kern="1200" dirty="0" smtClean="0">
              <a:solidFill>
                <a:srgbClr val="00B050"/>
              </a:solidFill>
            </a:rPr>
            <a:t>?</a:t>
          </a:r>
          <a:endParaRPr lang="bg-BG" sz="2200" kern="1200" dirty="0" smtClean="0">
            <a:solidFill>
              <a:srgbClr val="00B050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>
              <a:solidFill>
                <a:srgbClr val="00B050"/>
              </a:solidFill>
            </a:rPr>
            <a:t>7.</a:t>
          </a:r>
          <a:r>
            <a:rPr lang="ru-RU" sz="2200" kern="1200" dirty="0" smtClean="0">
              <a:solidFill>
                <a:srgbClr val="00B050"/>
              </a:solidFill>
            </a:rPr>
            <a:t> </a:t>
          </a:r>
          <a:r>
            <a:rPr lang="bg-BG" sz="2200" kern="1200" dirty="0" smtClean="0">
              <a:solidFill>
                <a:srgbClr val="00B050"/>
              </a:solidFill>
            </a:rPr>
            <a:t>Организационно – управленска дейност.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8. Планирани мероприятия на ОДМВР- Пловдив и община Пловдив по противодействие на престъпността и опазване на обществения ред при прибиране на селскостопанската продукция-реколта 2021г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-Охранителни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-Оперативно – </a:t>
          </a:r>
          <a:r>
            <a:rPr lang="bg-BG" sz="2200" kern="1200" dirty="0" err="1" smtClean="0">
              <a:solidFill>
                <a:srgbClr val="00B050"/>
              </a:solidFill>
            </a:rPr>
            <a:t>издирвателни</a:t>
          </a:r>
          <a:r>
            <a:rPr lang="bg-BG" sz="2200" kern="1200" dirty="0" smtClean="0">
              <a:solidFill>
                <a:srgbClr val="00B050"/>
              </a:solidFill>
            </a:rPr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9. Какви са Вашите предложения за подобряване противодействие на престъпността и опазване на обществения ред при прибиране на селскостопанската продукция-реколта?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kern="1200" dirty="0" smtClean="0">
              <a:solidFill>
                <a:srgbClr val="00B050"/>
              </a:solidFill>
            </a:rPr>
            <a:t>10. Какви са Вашите предложения за законодателни промени относно общинските предприятия за опазване на </a:t>
          </a:r>
          <a:r>
            <a:rPr lang="ru-RU" sz="2200" kern="1200" dirty="0" smtClean="0">
              <a:solidFill>
                <a:srgbClr val="00B050"/>
              </a:solidFill>
            </a:rPr>
            <a:t>общинската </a:t>
          </a:r>
          <a:r>
            <a:rPr lang="ru-RU" sz="2200" kern="1200" dirty="0" err="1" smtClean="0">
              <a:solidFill>
                <a:srgbClr val="00B050"/>
              </a:solidFill>
            </a:rPr>
            <a:t>собственост</a:t>
          </a:r>
          <a:r>
            <a:rPr lang="ru-RU" sz="2200" kern="1200" dirty="0" smtClean="0">
              <a:solidFill>
                <a:srgbClr val="00B050"/>
              </a:solidFill>
            </a:rPr>
            <a:t> и селскостопанската продукция</a:t>
          </a:r>
          <a:r>
            <a:rPr lang="bg-BG" sz="2200" kern="1200" dirty="0" smtClean="0">
              <a:solidFill>
                <a:srgbClr val="00B050"/>
              </a:solidFill>
            </a:rPr>
            <a:t>?</a:t>
          </a:r>
          <a:endParaRPr lang="bg-BG" sz="2200" b="1" kern="1200" dirty="0" smtClean="0">
            <a:solidFill>
              <a:srgbClr val="00B05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g-BG" sz="2000" b="0" i="1" kern="1200" dirty="0" smtClean="0">
              <a:solidFill>
                <a:srgbClr val="00B050"/>
              </a:solidFill>
            </a:rPr>
            <a:t>Време за работа 30 мин. </a:t>
          </a:r>
          <a:endParaRPr lang="bg-BG" sz="2000" b="0" i="1" kern="1200" dirty="0">
            <a:solidFill>
              <a:srgbClr val="00B050"/>
            </a:solidFill>
          </a:endParaRPr>
        </a:p>
      </dsp:txBody>
      <dsp:txXfrm>
        <a:off x="198051" y="48505"/>
        <a:ext cx="11147727" cy="6364326"/>
      </dsp:txXfrm>
    </dsp:sp>
    <dsp:sp modelId="{9FD65956-1AA4-4709-8AFC-44D933F566E5}">
      <dsp:nvSpPr>
        <dsp:cNvPr id="0" name=""/>
        <dsp:cNvSpPr/>
      </dsp:nvSpPr>
      <dsp:spPr>
        <a:xfrm>
          <a:off x="26954" y="1287297"/>
          <a:ext cx="2329097" cy="282370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40ED-A3C7-415B-9194-C79EED61CA79}">
      <dsp:nvSpPr>
        <dsp:cNvPr id="0" name=""/>
        <dsp:cNvSpPr/>
      </dsp:nvSpPr>
      <dsp:spPr>
        <a:xfrm>
          <a:off x="0" y="566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Общи положения</a:t>
          </a:r>
          <a:endParaRPr lang="bg-BG" sz="1800" kern="1200" dirty="0"/>
        </a:p>
      </dsp:txBody>
      <dsp:txXfrm>
        <a:off x="25940" y="26506"/>
        <a:ext cx="11089363" cy="479504"/>
      </dsp:txXfrm>
    </dsp:sp>
    <dsp:sp modelId="{86A128C9-5C16-40AF-90F6-158299DD1B59}">
      <dsp:nvSpPr>
        <dsp:cNvPr id="0" name=""/>
        <dsp:cNvSpPr/>
      </dsp:nvSpPr>
      <dsp:spPr>
        <a:xfrm>
          <a:off x="0" y="541639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Органи за опазване на селскостопанско имущество</a:t>
          </a:r>
          <a:endParaRPr lang="bg-BG" sz="1800" kern="1200" dirty="0"/>
        </a:p>
      </dsp:txBody>
      <dsp:txXfrm>
        <a:off x="25940" y="567579"/>
        <a:ext cx="11089363" cy="479504"/>
      </dsp:txXfrm>
    </dsp:sp>
    <dsp:sp modelId="{7185F244-AC93-47A9-9C81-2978DDACB724}">
      <dsp:nvSpPr>
        <dsp:cNvPr id="0" name=""/>
        <dsp:cNvSpPr/>
      </dsp:nvSpPr>
      <dsp:spPr>
        <a:xfrm>
          <a:off x="0" y="1082713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Право на преминаване</a:t>
          </a:r>
          <a:endParaRPr lang="bg-BG" sz="1800" kern="1200" dirty="0"/>
        </a:p>
      </dsp:txBody>
      <dsp:txXfrm>
        <a:off x="25940" y="1108653"/>
        <a:ext cx="11089363" cy="479504"/>
      </dsp:txXfrm>
    </dsp:sp>
    <dsp:sp modelId="{51EFE445-0298-44B3-B822-ECFC9E1921B9}">
      <dsp:nvSpPr>
        <dsp:cNvPr id="0" name=""/>
        <dsp:cNvSpPr/>
      </dsp:nvSpPr>
      <dsp:spPr>
        <a:xfrm>
          <a:off x="0" y="1623786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Ползване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общински</a:t>
          </a:r>
          <a:r>
            <a:rPr lang="ru-RU" sz="1800" kern="1200" dirty="0" smtClean="0"/>
            <a:t> мери и </a:t>
          </a:r>
          <a:r>
            <a:rPr lang="ru-RU" sz="1800" kern="1200" dirty="0" err="1" smtClean="0"/>
            <a:t>пасища</a:t>
          </a:r>
          <a:endParaRPr lang="bg-BG" sz="1800" kern="1200" dirty="0"/>
        </a:p>
      </dsp:txBody>
      <dsp:txXfrm>
        <a:off x="25940" y="1649726"/>
        <a:ext cx="11089363" cy="479504"/>
      </dsp:txXfrm>
    </dsp:sp>
    <dsp:sp modelId="{EA810D22-4C8C-452F-9B35-379FC6188E27}">
      <dsp:nvSpPr>
        <dsp:cNvPr id="0" name=""/>
        <dsp:cNvSpPr/>
      </dsp:nvSpPr>
      <dsp:spPr>
        <a:xfrm>
          <a:off x="0" y="2164860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Организиране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пунктове</a:t>
          </a:r>
          <a:r>
            <a:rPr lang="ru-RU" sz="1800" kern="1200" dirty="0" smtClean="0"/>
            <a:t> за </a:t>
          </a:r>
          <a:r>
            <a:rPr lang="ru-RU" sz="1800" kern="1200" dirty="0" err="1" smtClean="0"/>
            <a:t>изкупуване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селскостопанска</a:t>
          </a:r>
          <a:r>
            <a:rPr lang="ru-RU" sz="1800" kern="1200" dirty="0" smtClean="0"/>
            <a:t> продукция</a:t>
          </a:r>
          <a:endParaRPr lang="bg-BG" sz="1800" kern="1200" dirty="0"/>
        </a:p>
      </dsp:txBody>
      <dsp:txXfrm>
        <a:off x="25940" y="2190800"/>
        <a:ext cx="11089363" cy="479504"/>
      </dsp:txXfrm>
    </dsp:sp>
    <dsp:sp modelId="{55B7783B-C6C9-4E72-8102-247EB320C9FD}">
      <dsp:nvSpPr>
        <dsp:cNvPr id="0" name=""/>
        <dsp:cNvSpPr/>
      </dsp:nvSpPr>
      <dsp:spPr>
        <a:xfrm>
          <a:off x="0" y="2705934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 smtClean="0"/>
            <a:t>Финансова обезпеченост</a:t>
          </a:r>
          <a:endParaRPr lang="bg-BG" sz="1800" kern="1200" dirty="0"/>
        </a:p>
      </dsp:txBody>
      <dsp:txXfrm>
        <a:off x="25940" y="2731874"/>
        <a:ext cx="11089363" cy="479504"/>
      </dsp:txXfrm>
    </dsp:sp>
    <dsp:sp modelId="{34CE5BD5-E545-4A48-96FF-E37617436DD2}">
      <dsp:nvSpPr>
        <dsp:cNvPr id="0" name=""/>
        <dsp:cNvSpPr/>
      </dsp:nvSpPr>
      <dsp:spPr>
        <a:xfrm>
          <a:off x="0" y="3247007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Установяване на вреди и </a:t>
          </a:r>
          <a:r>
            <a:rPr lang="ru-RU" sz="1800" kern="1200" dirty="0" err="1" smtClean="0"/>
            <a:t>обезщетения</a:t>
          </a:r>
          <a:endParaRPr lang="ru-RU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800" kern="1200" dirty="0"/>
        </a:p>
      </dsp:txBody>
      <dsp:txXfrm>
        <a:off x="25940" y="3272947"/>
        <a:ext cx="11089363" cy="479504"/>
      </dsp:txXfrm>
    </dsp:sp>
    <dsp:sp modelId="{68366AB6-9D7C-4095-AE63-CD8B376AC931}">
      <dsp:nvSpPr>
        <dsp:cNvPr id="0" name=""/>
        <dsp:cNvSpPr/>
      </dsp:nvSpPr>
      <dsp:spPr>
        <a:xfrm>
          <a:off x="0" y="3850717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err="1" smtClean="0"/>
            <a:t>Адмистративнонаказателни</a:t>
          </a:r>
          <a:r>
            <a:rPr lang="bg-BG" sz="2000" kern="1200" dirty="0" smtClean="0"/>
            <a:t> разпоредби</a:t>
          </a:r>
          <a:endParaRPr lang="ru-RU" sz="2000" kern="1200" dirty="0" smtClean="0"/>
        </a:p>
      </dsp:txBody>
      <dsp:txXfrm>
        <a:off x="25940" y="3876657"/>
        <a:ext cx="11089363" cy="479504"/>
      </dsp:txXfrm>
    </dsp:sp>
    <dsp:sp modelId="{38B23E6A-F3B6-4574-BF76-3CAF8616201C}">
      <dsp:nvSpPr>
        <dsp:cNvPr id="0" name=""/>
        <dsp:cNvSpPr/>
      </dsp:nvSpPr>
      <dsp:spPr>
        <a:xfrm>
          <a:off x="0" y="4329154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Допълнителни разпоредби</a:t>
          </a:r>
          <a:endParaRPr lang="bg-BG" sz="2000" kern="1200" dirty="0"/>
        </a:p>
      </dsp:txBody>
      <dsp:txXfrm>
        <a:off x="25940" y="4355094"/>
        <a:ext cx="11089363" cy="479504"/>
      </dsp:txXfrm>
    </dsp:sp>
    <dsp:sp modelId="{98DB27B9-99C4-48ED-8DCA-5A003642B0A3}">
      <dsp:nvSpPr>
        <dsp:cNvPr id="0" name=""/>
        <dsp:cNvSpPr/>
      </dsp:nvSpPr>
      <dsp:spPr>
        <a:xfrm>
          <a:off x="0" y="4870228"/>
          <a:ext cx="11141243" cy="531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 smtClean="0"/>
            <a:t>Заключителни разпоредби</a:t>
          </a:r>
          <a:endParaRPr lang="bg-BG" sz="2000" kern="1200" dirty="0"/>
        </a:p>
      </dsp:txBody>
      <dsp:txXfrm>
        <a:off x="25940" y="4896168"/>
        <a:ext cx="11089363" cy="479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FBF5-D683-445E-815A-AA80D98FB8F0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5863-7AF5-4E64-8A3D-A5300391AB6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498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276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13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4539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090641B7-560C-453B-9442-F7191E4D027E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812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090641B7-560C-453B-9442-F7191E4D027E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001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1905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767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090641B7-560C-453B-9442-F7191E4D027E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707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907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441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24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6226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785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5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872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28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468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31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783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5863-7AF5-4E64-8A3D-A5300391AB68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3483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95863-7AF5-4E64-8A3D-A5300391AB68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0326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21362A-9B59-42DD-8CE8-D22646BF59AD}" type="slidenum">
              <a:rPr lang="bg-BG" altLang="bg-BG">
                <a:solidFill>
                  <a:srgbClr val="000000"/>
                </a:solidFill>
                <a:cs typeface="Arial" charset="0"/>
              </a:rPr>
              <a:pPr defTabSz="10429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bg-BG" altLang="bg-BG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00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6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547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7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5345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752F8D53-2851-43FB-98E4-57B2AD6CEF3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8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96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603D8106-2D98-444A-BC31-5D39FA466017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9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483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777743" y="9430459"/>
            <a:ext cx="2889838" cy="4960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10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8622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3889755B-E574-4D17-92E7-41D06C35E1F2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11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155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 smtClean="0">
              <a:latin typeface="Helen Bg Light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1042988" eaLnBrk="0" hangingPunct="0">
              <a:defRPr/>
            </a:pPr>
            <a:fld id="{090641B7-560C-453B-9442-F7191E4D027E}" type="slidenum">
              <a:rPr lang="bg-BG" altLang="bg-BG" sz="1200">
                <a:solidFill>
                  <a:srgbClr val="000000"/>
                </a:solidFill>
                <a:latin typeface="+mn-lt"/>
              </a:rPr>
              <a:pPr algn="r" defTabSz="1042988" eaLnBrk="0" hangingPunct="0">
                <a:defRPr/>
              </a:pPr>
              <a:t>12</a:t>
            </a:fld>
            <a:endParaRPr lang="bg-BG" altLang="bg-BG" sz="120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66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2568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4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t>19.10.2021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 smtClean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БУЧИТЕЛЕН МОДУЛ</a:t>
            </a:r>
            <a:r>
              <a:rPr lang="bg-BG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bg-BG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„ОБЩЕСТВЕН РЕД И СИГУРНОСТ” 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bg-BG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създаден съгласно Административен договор № </a:t>
            </a:r>
            <a:r>
              <a:rPr lang="ru-RU" sz="1200" i="1" dirty="0" smtClean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 smtClean="0">
                <a:solidFill>
                  <a:srgbClr val="549E39"/>
                </a:solidFill>
              </a:rPr>
              <a:t>, </a:t>
            </a:r>
            <a:r>
              <a:rPr lang="en-US" sz="1200" i="1" dirty="0">
                <a:solidFill>
                  <a:srgbClr val="549E39"/>
                </a:solidFill>
              </a:rPr>
              <a:t>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</a:t>
            </a:r>
            <a:r>
              <a:rPr lang="ru-RU" sz="1200" i="1" dirty="0" smtClean="0">
                <a:solidFill>
                  <a:srgbClr val="549E39"/>
                </a:solidFill>
              </a:rPr>
              <a:t>“ </a:t>
            </a:r>
            <a:r>
              <a:rPr lang="en-US" sz="1200" i="1" dirty="0" err="1" smtClean="0">
                <a:solidFill>
                  <a:srgbClr val="549E39"/>
                </a:solidFill>
              </a:rPr>
              <a:t>за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предоставяне</a:t>
            </a:r>
            <a:r>
              <a:rPr lang="en-US" sz="1200" i="1" dirty="0" smtClean="0">
                <a:solidFill>
                  <a:srgbClr val="549E39"/>
                </a:solidFill>
              </a:rPr>
              <a:t> на </a:t>
            </a:r>
            <a:r>
              <a:rPr lang="en-US" sz="1200" i="1" dirty="0" err="1" smtClean="0">
                <a:solidFill>
                  <a:srgbClr val="549E39"/>
                </a:solidFill>
              </a:rPr>
              <a:t>безвъзмездна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финансова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помощ</a:t>
            </a:r>
            <a:r>
              <a:rPr lang="en-US" sz="1200" i="1" dirty="0" smtClean="0">
                <a:solidFill>
                  <a:srgbClr val="549E39"/>
                </a:solidFill>
              </a:rPr>
              <a:t> </a:t>
            </a:r>
            <a:r>
              <a:rPr lang="en-US" sz="1200" i="1" dirty="0" err="1" smtClean="0">
                <a:solidFill>
                  <a:srgbClr val="549E39"/>
                </a:solidFill>
              </a:rPr>
              <a:t>по</a:t>
            </a:r>
            <a:r>
              <a:rPr lang="ru-RU" sz="1200" i="1" dirty="0" smtClean="0">
                <a:solidFill>
                  <a:srgbClr val="549E39"/>
                </a:solidFill>
              </a:rPr>
              <a:t> </a:t>
            </a:r>
            <a:r>
              <a:rPr lang="ru-RU" sz="1200" i="1" dirty="0">
                <a:solidFill>
                  <a:srgbClr val="549E39"/>
                </a:solidFill>
              </a:rPr>
              <a:t>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 smtClean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 smtClean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8001" y="1700808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219658885"/>
              </p:ext>
            </p:extLst>
          </p:nvPr>
        </p:nvGraphicFramePr>
        <p:xfrm>
          <a:off x="782054" y="613611"/>
          <a:ext cx="11032958" cy="5630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81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882944937"/>
              </p:ext>
            </p:extLst>
          </p:nvPr>
        </p:nvGraphicFramePr>
        <p:xfrm>
          <a:off x="433136" y="252663"/>
          <a:ext cx="11345779" cy="641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63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Content Placeholder 2"/>
          <p:cNvSpPr txBox="1">
            <a:spLocks/>
          </p:cNvSpPr>
          <p:nvPr/>
        </p:nvSpPr>
        <p:spPr bwMode="auto">
          <a:xfrm>
            <a:off x="445168" y="288758"/>
            <a:ext cx="113217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0588">
              <a:spcBef>
                <a:spcPts val="1025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Н </a:t>
            </a:r>
            <a:r>
              <a:rPr lang="ru-RU" sz="2000" dirty="0">
                <a:solidFill>
                  <a:srgbClr val="FF0000"/>
                </a:solidFill>
              </a:rPr>
              <a:t>А Р Е Д Б А за охрана и </a:t>
            </a:r>
            <a:r>
              <a:rPr lang="ru-RU" sz="2000" dirty="0" err="1">
                <a:solidFill>
                  <a:srgbClr val="FF0000"/>
                </a:solidFill>
              </a:rPr>
              <a:t>опазване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земеделските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имоти</a:t>
            </a:r>
            <a:r>
              <a:rPr lang="ru-RU" sz="2000" dirty="0" smtClean="0">
                <a:solidFill>
                  <a:srgbClr val="FF0000"/>
                </a:solidFill>
              </a:rPr>
              <a:t> и </a:t>
            </a:r>
            <a:r>
              <a:rPr lang="ru-RU" sz="2000" dirty="0">
                <a:solidFill>
                  <a:srgbClr val="FF0000"/>
                </a:solidFill>
              </a:rPr>
              <a:t>селскостопанската продукция в Община </a:t>
            </a:r>
            <a:r>
              <a:rPr lang="ru-RU" sz="2000" dirty="0" err="1">
                <a:solidFill>
                  <a:srgbClr val="FF0000"/>
                </a:solidFill>
              </a:rPr>
              <a:t>Гурково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bg-BG" sz="2000" dirty="0">
                <a:solidFill>
                  <a:srgbClr val="FF0000"/>
                </a:solidFill>
              </a:rPr>
              <a:t>-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</a:rPr>
              <a:t>приета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с </a:t>
            </a:r>
            <a:r>
              <a:rPr lang="ru-RU" sz="2000" dirty="0" smtClean="0">
                <a:solidFill>
                  <a:srgbClr val="FF0000"/>
                </a:solidFill>
              </a:rPr>
              <a:t>решение </a:t>
            </a:r>
            <a:r>
              <a:rPr lang="ru-RU" sz="2000" dirty="0" err="1">
                <a:solidFill>
                  <a:srgbClr val="FF0000"/>
                </a:solidFill>
              </a:rPr>
              <a:t>No</a:t>
            </a:r>
            <a:r>
              <a:rPr lang="ru-RU" sz="2000" dirty="0">
                <a:solidFill>
                  <a:srgbClr val="FF0000"/>
                </a:solidFill>
              </a:rPr>
              <a:t> 314 от 25.07.2013 г.</a:t>
            </a:r>
            <a:endParaRPr lang="bg-BG" sz="2000" dirty="0">
              <a:solidFill>
                <a:srgbClr val="FF0000"/>
              </a:solidFill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031435502"/>
              </p:ext>
            </p:extLst>
          </p:nvPr>
        </p:nvGraphicFramePr>
        <p:xfrm>
          <a:off x="445168" y="1094874"/>
          <a:ext cx="11141243" cy="540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16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360947" y="264695"/>
            <a:ext cx="115021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90588">
              <a:spcBef>
                <a:spcPts val="1025"/>
              </a:spcBef>
            </a:pPr>
            <a:r>
              <a:rPr lang="ru-RU" sz="2000" dirty="0" smtClean="0">
                <a:solidFill>
                  <a:srgbClr val="FF0000"/>
                </a:solidFill>
              </a:rPr>
              <a:t>Н </a:t>
            </a:r>
            <a:r>
              <a:rPr lang="ru-RU" sz="2000" dirty="0">
                <a:solidFill>
                  <a:srgbClr val="FF0000"/>
                </a:solidFill>
              </a:rPr>
              <a:t>А Р Е Д Б А за охрана и </a:t>
            </a:r>
            <a:r>
              <a:rPr lang="ru-RU" sz="2000" dirty="0" err="1">
                <a:solidFill>
                  <a:srgbClr val="FF0000"/>
                </a:solidFill>
              </a:rPr>
              <a:t>опазване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земеделските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имоти</a:t>
            </a:r>
            <a:r>
              <a:rPr lang="ru-RU" sz="2000" dirty="0">
                <a:solidFill>
                  <a:srgbClr val="FF0000"/>
                </a:solidFill>
              </a:rPr>
              <a:t> и селскостопанската продукция в Община </a:t>
            </a:r>
            <a:r>
              <a:rPr lang="ru-RU" sz="2000" dirty="0" err="1">
                <a:solidFill>
                  <a:srgbClr val="FF0000"/>
                </a:solidFill>
              </a:rPr>
              <a:t>Гурково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bg-BG" sz="2000" dirty="0">
                <a:solidFill>
                  <a:srgbClr val="FF0000"/>
                </a:solidFill>
              </a:rPr>
              <a:t>-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приета</a:t>
            </a:r>
            <a:r>
              <a:rPr lang="ru-RU" sz="2000" dirty="0">
                <a:solidFill>
                  <a:srgbClr val="FF0000"/>
                </a:solidFill>
              </a:rPr>
              <a:t> с решение </a:t>
            </a:r>
            <a:r>
              <a:rPr lang="ru-RU" sz="2000" dirty="0" err="1">
                <a:solidFill>
                  <a:srgbClr val="FF0000"/>
                </a:solidFill>
              </a:rPr>
              <a:t>No</a:t>
            </a:r>
            <a:r>
              <a:rPr lang="ru-RU" sz="2000" dirty="0">
                <a:solidFill>
                  <a:srgbClr val="FF0000"/>
                </a:solidFill>
              </a:rPr>
              <a:t> 314 от 25.07.2013 г.</a:t>
            </a:r>
            <a:endParaRPr lang="bg-BG" sz="2000" dirty="0">
              <a:solidFill>
                <a:srgbClr val="FF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18277089"/>
              </p:ext>
            </p:extLst>
          </p:nvPr>
        </p:nvGraphicFramePr>
        <p:xfrm>
          <a:off x="360946" y="1058779"/>
          <a:ext cx="11285621" cy="525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76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Content Placeholder 2"/>
          <p:cNvSpPr txBox="1">
            <a:spLocks/>
          </p:cNvSpPr>
          <p:nvPr/>
        </p:nvSpPr>
        <p:spPr bwMode="auto">
          <a:xfrm>
            <a:off x="709863" y="240632"/>
            <a:ext cx="9777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</a:pPr>
            <a:r>
              <a:rPr lang="bg-BG" sz="2000" dirty="0" smtClean="0">
                <a:solidFill>
                  <a:srgbClr val="C00000"/>
                </a:solidFill>
                <a:latin typeface="+mj-lt"/>
              </a:rPr>
              <a:t>Примерна </a:t>
            </a:r>
            <a:r>
              <a:rPr lang="bg-BG" sz="2000" dirty="0">
                <a:solidFill>
                  <a:srgbClr val="C00000"/>
                </a:solidFill>
                <a:latin typeface="+mj-lt"/>
              </a:rPr>
              <a:t>наредба на НСОРБ за опазване на селскостопанско имущество</a:t>
            </a: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32639444"/>
              </p:ext>
            </p:extLst>
          </p:nvPr>
        </p:nvGraphicFramePr>
        <p:xfrm>
          <a:off x="409074" y="1076758"/>
          <a:ext cx="9770333" cy="544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84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697831" y="1540043"/>
            <a:ext cx="10876547" cy="4985302"/>
          </a:xfrm>
          <a:prstGeom prst="rect">
            <a:avLst/>
          </a:prstGeom>
        </p:spPr>
        <p:txBody>
          <a:bodyPr/>
          <a:lstStyle/>
          <a:p>
            <a:pPr lvl="0" rtl="0">
              <a:lnSpc>
                <a:spcPct val="150000"/>
              </a:lnSpc>
            </a:pPr>
            <a:r>
              <a:rPr lang="bg-BG" sz="2400" dirty="0">
                <a:solidFill>
                  <a:srgbClr val="C00000"/>
                </a:solidFill>
              </a:rPr>
              <a:t>Какво ни дава примерната наредба на НСОРБ?</a:t>
            </a:r>
          </a:p>
          <a:p>
            <a:pPr lvl="0" rtl="0">
              <a:lnSpc>
                <a:spcPct val="150000"/>
              </a:lnSpc>
              <a:buChar char="•"/>
            </a:pPr>
            <a:r>
              <a:rPr lang="bg-BG" sz="2400" dirty="0"/>
              <a:t> </a:t>
            </a:r>
            <a:r>
              <a:rPr lang="bg-BG" sz="2400" dirty="0">
                <a:solidFill>
                  <a:srgbClr val="92D050"/>
                </a:solidFill>
              </a:rPr>
              <a:t>Модел, </a:t>
            </a:r>
            <a:r>
              <a:rPr lang="bg-BG" sz="2400" dirty="0" smtClean="0">
                <a:solidFill>
                  <a:srgbClr val="92D050"/>
                </a:solidFill>
              </a:rPr>
              <a:t>който би могъл да се използва от общините.</a:t>
            </a:r>
            <a:endParaRPr lang="bg-BG" sz="2400" dirty="0">
              <a:solidFill>
                <a:srgbClr val="92D050"/>
              </a:solidFill>
            </a:endParaRPr>
          </a:p>
          <a:p>
            <a:pPr lvl="0" rtl="0">
              <a:lnSpc>
                <a:spcPct val="150000"/>
              </a:lnSpc>
              <a:buChar char="•"/>
            </a:pPr>
            <a:r>
              <a:rPr lang="bg-BG" sz="2400" dirty="0">
                <a:solidFill>
                  <a:srgbClr val="92D050"/>
                </a:solidFill>
              </a:rPr>
              <a:t> Съдържа обобщения и </a:t>
            </a:r>
            <a:r>
              <a:rPr lang="bg-BG" sz="2400" dirty="0" smtClean="0">
                <a:solidFill>
                  <a:srgbClr val="92D050"/>
                </a:solidFill>
              </a:rPr>
              <a:t>добри </a:t>
            </a:r>
            <a:r>
              <a:rPr lang="bg-BG" sz="2400" dirty="0">
                <a:solidFill>
                  <a:srgbClr val="92D050"/>
                </a:solidFill>
              </a:rPr>
              <a:t>практики.</a:t>
            </a:r>
          </a:p>
          <a:p>
            <a:pPr lvl="0" rtl="0">
              <a:lnSpc>
                <a:spcPct val="150000"/>
              </a:lnSpc>
              <a:buChar char="•"/>
            </a:pPr>
            <a:r>
              <a:rPr lang="bg-BG" sz="2400" dirty="0">
                <a:solidFill>
                  <a:srgbClr val="92D050"/>
                </a:solidFill>
              </a:rPr>
              <a:t> Предлага решения по спорни въпроси.</a:t>
            </a:r>
          </a:p>
          <a:p>
            <a:pPr lvl="0" rtl="0">
              <a:lnSpc>
                <a:spcPct val="150000"/>
              </a:lnSpc>
              <a:buChar char="•"/>
            </a:pPr>
            <a:r>
              <a:rPr lang="bg-BG" sz="2400" dirty="0">
                <a:solidFill>
                  <a:srgbClr val="92D050"/>
                </a:solidFill>
              </a:rPr>
              <a:t> Спомага за унифициране на нормативната уредба на общините.</a:t>
            </a:r>
          </a:p>
          <a:p>
            <a:pPr lvl="0" rtl="0">
              <a:lnSpc>
                <a:spcPct val="150000"/>
              </a:lnSpc>
              <a:buChar char="•"/>
            </a:pPr>
            <a:r>
              <a:rPr lang="bg-BG" sz="2400" dirty="0">
                <a:solidFill>
                  <a:srgbClr val="92D050"/>
                </a:solidFill>
              </a:rPr>
              <a:t> Разкрива възможност за отчитане на местните специфики на общините.</a:t>
            </a:r>
          </a:p>
        </p:txBody>
      </p:sp>
    </p:spTree>
    <p:extLst>
      <p:ext uri="{BB962C8B-B14F-4D97-AF65-F5344CB8AC3E}">
        <p14:creationId xmlns:p14="http://schemas.microsoft.com/office/powerpoint/2010/main" val="34223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360946" y="493295"/>
            <a:ext cx="11478127" cy="46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dirty="0" smtClean="0">
                <a:solidFill>
                  <a:srgbClr val="C00000"/>
                </a:solidFill>
              </a:rPr>
              <a:t>ОЧАКВАНИ  ПРОМЕНИ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         </a:t>
            </a:r>
            <a:r>
              <a:rPr lang="ru-RU" sz="2000" dirty="0" smtClean="0">
                <a:solidFill>
                  <a:srgbClr val="92D050"/>
                </a:solidFill>
              </a:rPr>
              <a:t>На 27.01.2021г. </a:t>
            </a:r>
            <a:r>
              <a:rPr lang="ru-RU" sz="2000" dirty="0" err="1" smtClean="0">
                <a:solidFill>
                  <a:srgbClr val="92D050"/>
                </a:solidFill>
              </a:rPr>
              <a:t>депутатите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приеха</a:t>
            </a:r>
            <a:r>
              <a:rPr lang="ru-RU" sz="2000" dirty="0">
                <a:solidFill>
                  <a:srgbClr val="92D050"/>
                </a:solidFill>
              </a:rPr>
              <a:t> на </a:t>
            </a:r>
            <a:r>
              <a:rPr lang="ru-RU" sz="2000" dirty="0" err="1">
                <a:solidFill>
                  <a:srgbClr val="92D050"/>
                </a:solidFill>
              </a:rPr>
              <a:t>първо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четене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промени</a:t>
            </a:r>
            <a:r>
              <a:rPr lang="ru-RU" sz="2000" dirty="0">
                <a:solidFill>
                  <a:srgbClr val="92D050"/>
                </a:solidFill>
              </a:rPr>
              <a:t> в Закона за </a:t>
            </a:r>
            <a:r>
              <a:rPr lang="ru-RU" sz="2000" dirty="0" err="1">
                <a:solidFill>
                  <a:srgbClr val="92D050"/>
                </a:solidFill>
              </a:rPr>
              <a:t>частната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охранителна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дейност</a:t>
            </a:r>
            <a:r>
              <a:rPr lang="ru-RU" sz="2000" dirty="0">
                <a:solidFill>
                  <a:srgbClr val="92D05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        </a:t>
            </a:r>
            <a:r>
              <a:rPr lang="ru-RU" sz="2000" dirty="0" smtClean="0">
                <a:solidFill>
                  <a:srgbClr val="92D050"/>
                </a:solidFill>
              </a:rPr>
              <a:t>С </a:t>
            </a:r>
            <a:r>
              <a:rPr lang="ru-RU" sz="2000" dirty="0" err="1">
                <a:solidFill>
                  <a:srgbClr val="92D050"/>
                </a:solidFill>
              </a:rPr>
              <a:t>промените</a:t>
            </a:r>
            <a:r>
              <a:rPr lang="ru-RU" sz="2000" dirty="0">
                <a:solidFill>
                  <a:srgbClr val="92D050"/>
                </a:solidFill>
              </a:rPr>
              <a:t> от </a:t>
            </a:r>
            <a:r>
              <a:rPr lang="ru-RU" sz="2000" dirty="0" err="1">
                <a:solidFill>
                  <a:srgbClr val="92D050"/>
                </a:solidFill>
              </a:rPr>
              <a:t>видовете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частна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охранителна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дейност</a:t>
            </a:r>
            <a:r>
              <a:rPr lang="ru-RU" sz="2000" dirty="0">
                <a:solidFill>
                  <a:srgbClr val="92D050"/>
                </a:solidFill>
              </a:rPr>
              <a:t> отпада охрана на </a:t>
            </a:r>
            <a:r>
              <a:rPr lang="ru-RU" sz="2000" dirty="0" err="1">
                <a:solidFill>
                  <a:srgbClr val="92D050"/>
                </a:solidFill>
              </a:rPr>
              <a:t>селскостопанско</a:t>
            </a:r>
            <a:r>
              <a:rPr lang="ru-RU" sz="2000" dirty="0">
                <a:solidFill>
                  <a:srgbClr val="92D050"/>
                </a:solidFill>
              </a:rPr>
              <a:t> имущество и </a:t>
            </a:r>
            <a:r>
              <a:rPr lang="ru-RU" sz="2000" dirty="0" err="1">
                <a:solidFill>
                  <a:srgbClr val="92D050"/>
                </a:solidFill>
              </a:rPr>
              <a:t>недвижими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имоти</a:t>
            </a:r>
            <a:r>
              <a:rPr lang="ru-RU" sz="2000" dirty="0">
                <a:solidFill>
                  <a:srgbClr val="92D05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        </a:t>
            </a:r>
            <a:r>
              <a:rPr lang="ru-RU" sz="2000" dirty="0" err="1" smtClean="0">
                <a:solidFill>
                  <a:srgbClr val="92D050"/>
                </a:solidFill>
              </a:rPr>
              <a:t>Със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законопроекта се </a:t>
            </a:r>
            <a:r>
              <a:rPr lang="ru-RU" sz="2000" dirty="0" err="1">
                <a:solidFill>
                  <a:srgbClr val="92D050"/>
                </a:solidFill>
              </a:rPr>
              <a:t>дава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възможност</a:t>
            </a:r>
            <a:r>
              <a:rPr lang="ru-RU" sz="2000" dirty="0">
                <a:solidFill>
                  <a:srgbClr val="92D050"/>
                </a:solidFill>
              </a:rPr>
              <a:t> на </a:t>
            </a:r>
            <a:r>
              <a:rPr lang="ru-RU" sz="2000" dirty="0" err="1">
                <a:solidFill>
                  <a:srgbClr val="92D050"/>
                </a:solidFill>
              </a:rPr>
              <a:t>частните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охранителни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фирми</a:t>
            </a:r>
            <a:r>
              <a:rPr lang="ru-RU" sz="2000" dirty="0">
                <a:solidFill>
                  <a:srgbClr val="92D050"/>
                </a:solidFill>
              </a:rPr>
              <a:t> да </a:t>
            </a:r>
            <a:r>
              <a:rPr lang="ru-RU" sz="2000" dirty="0" err="1">
                <a:solidFill>
                  <a:srgbClr val="92D050"/>
                </a:solidFill>
              </a:rPr>
              <a:t>превъзлагат</a:t>
            </a:r>
            <a:r>
              <a:rPr lang="ru-RU" sz="2000" dirty="0">
                <a:solidFill>
                  <a:srgbClr val="92D050"/>
                </a:solidFill>
              </a:rPr>
              <a:t> част от </a:t>
            </a:r>
            <a:r>
              <a:rPr lang="ru-RU" sz="2000" dirty="0" err="1">
                <a:solidFill>
                  <a:srgbClr val="92D050"/>
                </a:solidFill>
              </a:rPr>
              <a:t>дейността</a:t>
            </a:r>
            <a:r>
              <a:rPr lang="ru-RU" sz="2000" dirty="0">
                <a:solidFill>
                  <a:srgbClr val="92D050"/>
                </a:solidFill>
              </a:rPr>
              <a:t> си на </a:t>
            </a:r>
            <a:r>
              <a:rPr lang="ru-RU" sz="2000" dirty="0" err="1">
                <a:solidFill>
                  <a:srgbClr val="92D050"/>
                </a:solidFill>
              </a:rPr>
              <a:t>подизпълнители</a:t>
            </a:r>
            <a:r>
              <a:rPr lang="ru-RU" sz="2000" dirty="0">
                <a:solidFill>
                  <a:srgbClr val="92D05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2D050"/>
                </a:solidFill>
              </a:rPr>
              <a:t>        </a:t>
            </a:r>
            <a:r>
              <a:rPr lang="ru-RU" sz="2000" dirty="0" err="1" smtClean="0">
                <a:solidFill>
                  <a:srgbClr val="92D050"/>
                </a:solidFill>
              </a:rPr>
              <a:t>Дава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се </a:t>
            </a:r>
            <a:r>
              <a:rPr lang="ru-RU" sz="2000" dirty="0" err="1">
                <a:solidFill>
                  <a:srgbClr val="92D050"/>
                </a:solidFill>
              </a:rPr>
              <a:t>възможност</a:t>
            </a:r>
            <a:r>
              <a:rPr lang="ru-RU" sz="2000" dirty="0">
                <a:solidFill>
                  <a:srgbClr val="92D050"/>
                </a:solidFill>
              </a:rPr>
              <a:t> на </a:t>
            </a:r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реабилитирани</a:t>
            </a:r>
            <a:r>
              <a:rPr lang="ru-RU" sz="2000" dirty="0">
                <a:solidFill>
                  <a:srgbClr val="92D050"/>
                </a:solidFill>
              </a:rPr>
              <a:t> лица да </a:t>
            </a:r>
            <a:r>
              <a:rPr lang="ru-RU" sz="2000" dirty="0" err="1">
                <a:solidFill>
                  <a:srgbClr val="92D050"/>
                </a:solidFill>
              </a:rPr>
              <a:t>участват</a:t>
            </a:r>
            <a:r>
              <a:rPr lang="ru-RU" sz="2000" dirty="0">
                <a:solidFill>
                  <a:srgbClr val="92D050"/>
                </a:solidFill>
              </a:rPr>
              <a:t> в </a:t>
            </a:r>
            <a:r>
              <a:rPr lang="ru-RU" sz="2000" dirty="0" err="1">
                <a:solidFill>
                  <a:srgbClr val="92D050"/>
                </a:solidFill>
              </a:rPr>
              <a:t>ръководството</a:t>
            </a:r>
            <a:r>
              <a:rPr lang="ru-RU" sz="2000" dirty="0">
                <a:solidFill>
                  <a:srgbClr val="92D050"/>
                </a:solidFill>
              </a:rPr>
              <a:t> на </a:t>
            </a:r>
            <a:r>
              <a:rPr lang="ru-RU" sz="2000" dirty="0" err="1">
                <a:solidFill>
                  <a:srgbClr val="92D050"/>
                </a:solidFill>
              </a:rPr>
              <a:t>частни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охранителни</a:t>
            </a:r>
            <a:r>
              <a:rPr lang="ru-RU" sz="2000" dirty="0">
                <a:solidFill>
                  <a:srgbClr val="92D050"/>
                </a:solidFill>
              </a:rPr>
              <a:t> </a:t>
            </a:r>
            <a:r>
              <a:rPr lang="ru-RU" sz="2000" dirty="0" err="1">
                <a:solidFill>
                  <a:srgbClr val="92D050"/>
                </a:solidFill>
              </a:rPr>
              <a:t>фирми</a:t>
            </a:r>
            <a:r>
              <a:rPr lang="ru-RU" sz="2000" dirty="0">
                <a:solidFill>
                  <a:srgbClr val="92D050"/>
                </a:solidFill>
              </a:rPr>
              <a:t>.</a:t>
            </a:r>
          </a:p>
          <a:p>
            <a:pPr algn="ctr" defTabSz="890588">
              <a:spcBef>
                <a:spcPts val="1025"/>
              </a:spcBef>
            </a:pPr>
            <a:endParaRPr lang="bg-BG" sz="2000" dirty="0" smtClean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endParaRPr lang="bg-BG" sz="2000" dirty="0">
              <a:solidFill>
                <a:srgbClr val="C00000"/>
              </a:solidFill>
            </a:endParaRP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</p:spTree>
    <p:extLst>
      <p:ext uri="{BB962C8B-B14F-4D97-AF65-F5344CB8AC3E}">
        <p14:creationId xmlns:p14="http://schemas.microsoft.com/office/powerpoint/2010/main" val="42872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084631396"/>
              </p:ext>
            </p:extLst>
          </p:nvPr>
        </p:nvGraphicFramePr>
        <p:xfrm>
          <a:off x="433137" y="577516"/>
          <a:ext cx="11249526" cy="5606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85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81263" y="517358"/>
            <a:ext cx="11093115" cy="6007987"/>
          </a:xfrm>
          <a:prstGeom prst="rect">
            <a:avLst/>
          </a:prstGeom>
        </p:spPr>
        <p:txBody>
          <a:bodyPr/>
          <a:lstStyle/>
          <a:p>
            <a:r>
              <a:rPr lang="bg-BG" sz="2400" dirty="0">
                <a:solidFill>
                  <a:srgbClr val="00B050"/>
                </a:solidFill>
              </a:rPr>
              <a:t>За опазване на селскостопанската  продукция служителите от „Териториална полиция“ основно взаимодействат с кметовете на населени места. За извършени посегателства на кражби или унищожаване и повреждане, основна информация служителите получават от кмета на населеното място, но и често пъти от граждани при осъществявания прием, от сигнали/жалби до тях, или при установяване от тях самите на нарушението</a:t>
            </a:r>
            <a:r>
              <a:rPr lang="bg-BG" sz="2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bg-BG" sz="2400" dirty="0">
                <a:solidFill>
                  <a:srgbClr val="00B050"/>
                </a:solidFill>
              </a:rPr>
              <a:t>За да имат положителен ефект и с цел да се намалят посегателствата или причиняваните щети на земеделската продукция, голяма част от предприеманите мерки за опазване на селскостопанското имущество. е необходимо да се извършат съвместно с кмета на населеното място: </a:t>
            </a:r>
            <a:r>
              <a:rPr lang="bg-BG" sz="2400" dirty="0" smtClean="0">
                <a:solidFill>
                  <a:srgbClr val="00B050"/>
                </a:solidFill>
              </a:rPr>
              <a:t>провеждане </a:t>
            </a:r>
            <a:r>
              <a:rPr lang="bg-BG" sz="2400" dirty="0">
                <a:solidFill>
                  <a:srgbClr val="00B050"/>
                </a:solidFill>
              </a:rPr>
              <a:t>на общи събрания с </a:t>
            </a:r>
            <a:r>
              <a:rPr lang="bg-BG" sz="2400" dirty="0" smtClean="0">
                <a:solidFill>
                  <a:srgbClr val="00B050"/>
                </a:solidFill>
              </a:rPr>
              <a:t>населението, индивидуални </a:t>
            </a:r>
            <a:r>
              <a:rPr lang="bg-BG" sz="2400" dirty="0">
                <a:solidFill>
                  <a:srgbClr val="00B050"/>
                </a:solidFill>
              </a:rPr>
              <a:t>беседи с възрастни </a:t>
            </a:r>
            <a:r>
              <a:rPr lang="bg-BG" sz="2400" dirty="0" smtClean="0">
                <a:solidFill>
                  <a:srgbClr val="00B050"/>
                </a:solidFill>
              </a:rPr>
              <a:t>хора, провеждане </a:t>
            </a:r>
            <a:r>
              <a:rPr lang="bg-BG" sz="2400" dirty="0">
                <a:solidFill>
                  <a:srgbClr val="00B050"/>
                </a:solidFill>
              </a:rPr>
              <a:t>на общо събрание на земеделските </a:t>
            </a:r>
            <a:r>
              <a:rPr lang="bg-BG" sz="2400" dirty="0" smtClean="0">
                <a:solidFill>
                  <a:srgbClr val="00B050"/>
                </a:solidFill>
              </a:rPr>
              <a:t>производители, организиране </a:t>
            </a:r>
            <a:r>
              <a:rPr lang="bg-BG" sz="2400" dirty="0">
                <a:solidFill>
                  <a:srgbClr val="00B050"/>
                </a:solidFill>
              </a:rPr>
              <a:t>и провеждане на общи събрания на </a:t>
            </a:r>
            <a:r>
              <a:rPr lang="bg-BG" sz="2400" dirty="0" smtClean="0">
                <a:solidFill>
                  <a:srgbClr val="00B050"/>
                </a:solidFill>
              </a:rPr>
              <a:t>населението, организиране </a:t>
            </a:r>
            <a:r>
              <a:rPr lang="bg-BG" sz="2400" dirty="0">
                <a:solidFill>
                  <a:srgbClr val="00B050"/>
                </a:solidFill>
              </a:rPr>
              <a:t>и провеждане на срещи с представители на ромската </a:t>
            </a:r>
            <a:r>
              <a:rPr lang="bg-BG" sz="2400" dirty="0" smtClean="0">
                <a:solidFill>
                  <a:srgbClr val="00B050"/>
                </a:solidFill>
              </a:rPr>
              <a:t>общност, провеждане </a:t>
            </a:r>
            <a:r>
              <a:rPr lang="bg-BG" sz="2400" dirty="0">
                <a:solidFill>
                  <a:srgbClr val="00B050"/>
                </a:solidFill>
              </a:rPr>
              <a:t>на индивидуални беседи с установени извършители на </a:t>
            </a:r>
            <a:r>
              <a:rPr lang="bg-BG" sz="2400" dirty="0" smtClean="0">
                <a:solidFill>
                  <a:srgbClr val="00B050"/>
                </a:solidFill>
              </a:rPr>
              <a:t>посегателства, изготвяне </a:t>
            </a:r>
            <a:r>
              <a:rPr lang="bg-BG" sz="2400" dirty="0">
                <a:solidFill>
                  <a:srgbClr val="00B050"/>
                </a:solidFill>
              </a:rPr>
              <a:t>и реализиране на работни карти за противодействие на определен вид </a:t>
            </a:r>
            <a:r>
              <a:rPr lang="bg-BG" sz="2400" dirty="0" smtClean="0">
                <a:solidFill>
                  <a:srgbClr val="00B050"/>
                </a:solidFill>
              </a:rPr>
              <a:t>посегателство и т.н..   </a:t>
            </a:r>
            <a:endParaRPr lang="bg-BG" sz="2400" dirty="0">
              <a:solidFill>
                <a:srgbClr val="00B05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15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035194434"/>
              </p:ext>
            </p:extLst>
          </p:nvPr>
        </p:nvGraphicFramePr>
        <p:xfrm>
          <a:off x="433136" y="252663"/>
          <a:ext cx="11345779" cy="641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57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1578429"/>
            <a:ext cx="11512627" cy="4987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                                                                  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Тема </a:t>
            </a:r>
            <a:r>
              <a:rPr lang="ru-RU" b="1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rgbClr val="92D050"/>
                </a:solidFill>
              </a:rPr>
              <a:t>Опазване на общинската </a:t>
            </a:r>
            <a:r>
              <a:rPr lang="ru-RU" b="1" dirty="0" err="1">
                <a:solidFill>
                  <a:srgbClr val="92D050"/>
                </a:solidFill>
              </a:rPr>
              <a:t>собственост</a:t>
            </a:r>
            <a:r>
              <a:rPr lang="ru-RU" b="1" dirty="0">
                <a:solidFill>
                  <a:srgbClr val="92D050"/>
                </a:solidFill>
              </a:rPr>
              <a:t> и селскостопанската продукция. Превенция на </a:t>
            </a:r>
            <a:r>
              <a:rPr lang="ru-RU" b="1" dirty="0" err="1">
                <a:solidFill>
                  <a:srgbClr val="92D050"/>
                </a:solidFill>
              </a:rPr>
              <a:t>битовата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престъпност</a:t>
            </a:r>
            <a:r>
              <a:rPr lang="ru-RU" b="1" dirty="0">
                <a:solidFill>
                  <a:srgbClr val="92D050"/>
                </a:solidFill>
              </a:rPr>
              <a:t>. Взаимодействие между </a:t>
            </a:r>
            <a:r>
              <a:rPr lang="ru-RU" b="1" dirty="0" err="1">
                <a:solidFill>
                  <a:srgbClr val="92D050"/>
                </a:solidFill>
              </a:rPr>
              <a:t>общината</a:t>
            </a:r>
            <a:r>
              <a:rPr lang="ru-RU" b="1" dirty="0">
                <a:solidFill>
                  <a:srgbClr val="92D050"/>
                </a:solidFill>
              </a:rPr>
              <a:t> и </a:t>
            </a:r>
            <a:r>
              <a:rPr lang="ru-RU" b="1" dirty="0" err="1">
                <a:solidFill>
                  <a:srgbClr val="92D050"/>
                </a:solidFill>
              </a:rPr>
              <a:t>териториалните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структури</a:t>
            </a:r>
            <a:r>
              <a:rPr lang="ru-RU" b="1" dirty="0">
                <a:solidFill>
                  <a:srgbClr val="92D050"/>
                </a:solidFill>
              </a:rPr>
              <a:t> на МВР. Дейност на </a:t>
            </a:r>
            <a:r>
              <a:rPr lang="ru-RU" b="1" dirty="0" err="1">
                <a:solidFill>
                  <a:srgbClr val="92D050"/>
                </a:solidFill>
              </a:rPr>
              <a:t>Комисиите</a:t>
            </a:r>
            <a:r>
              <a:rPr lang="ru-RU" b="1" dirty="0">
                <a:solidFill>
                  <a:srgbClr val="92D050"/>
                </a:solidFill>
              </a:rPr>
              <a:t> за обществен </a:t>
            </a:r>
            <a:r>
              <a:rPr lang="ru-RU" b="1" dirty="0" err="1">
                <a:solidFill>
                  <a:srgbClr val="92D050"/>
                </a:solidFill>
              </a:rPr>
              <a:t>ред</a:t>
            </a:r>
            <a:r>
              <a:rPr lang="ru-RU" b="1" dirty="0">
                <a:solidFill>
                  <a:srgbClr val="92D050"/>
                </a:solidFill>
              </a:rPr>
              <a:t> и </a:t>
            </a:r>
            <a:r>
              <a:rPr lang="ru-RU" b="1" dirty="0" err="1">
                <a:solidFill>
                  <a:srgbClr val="92D050"/>
                </a:solidFill>
              </a:rPr>
              <a:t>сигурност</a:t>
            </a:r>
            <a:r>
              <a:rPr lang="ru-RU" b="1" dirty="0">
                <a:solidFill>
                  <a:srgbClr val="92D050"/>
                </a:solidFill>
              </a:rPr>
              <a:t>. Ангажиране на </a:t>
            </a:r>
            <a:r>
              <a:rPr lang="ru-RU" b="1" dirty="0" err="1">
                <a:solidFill>
                  <a:srgbClr val="92D050"/>
                </a:solidFill>
              </a:rPr>
              <a:t>други</a:t>
            </a:r>
            <a:r>
              <a:rPr lang="ru-RU" b="1" dirty="0">
                <a:solidFill>
                  <a:srgbClr val="92D050"/>
                </a:solidFill>
              </a:rPr>
              <a:t> </a:t>
            </a:r>
            <a:r>
              <a:rPr lang="ru-RU" b="1" dirty="0" err="1">
                <a:solidFill>
                  <a:srgbClr val="92D050"/>
                </a:solidFill>
              </a:rPr>
              <a:t>компетентни</a:t>
            </a:r>
            <a:r>
              <a:rPr lang="ru-RU" b="1" dirty="0">
                <a:solidFill>
                  <a:srgbClr val="92D050"/>
                </a:solidFill>
              </a:rPr>
              <a:t> институции и </a:t>
            </a:r>
            <a:r>
              <a:rPr lang="ru-RU" b="1" dirty="0" err="1">
                <a:solidFill>
                  <a:srgbClr val="92D050"/>
                </a:solidFill>
              </a:rPr>
              <a:t>гражданския</a:t>
            </a:r>
            <a:r>
              <a:rPr lang="ru-RU" b="1" dirty="0">
                <a:solidFill>
                  <a:srgbClr val="92D050"/>
                </a:solidFill>
              </a:rPr>
              <a:t> сектор.</a:t>
            </a:r>
            <a:endParaRPr lang="ru-RU" dirty="0">
              <a:solidFill>
                <a:srgbClr val="92D050"/>
              </a:solidFill>
            </a:endParaRPr>
          </a:p>
          <a:p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7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625643"/>
            <a:ext cx="11512627" cy="594041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Въпрос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ru-RU" sz="2400" b="1" dirty="0" smtClean="0">
                <a:solidFill>
                  <a:srgbClr val="FF0000"/>
                </a:solidFill>
              </a:rPr>
              <a:t>2 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                                         Превенция </a:t>
            </a:r>
            <a:r>
              <a:rPr lang="ru-RU" sz="2400" b="1" dirty="0">
                <a:solidFill>
                  <a:srgbClr val="92D050"/>
                </a:solidFill>
              </a:rPr>
              <a:t>на </a:t>
            </a:r>
            <a:r>
              <a:rPr lang="ru-RU" sz="2400" b="1" dirty="0" err="1">
                <a:solidFill>
                  <a:srgbClr val="92D050"/>
                </a:solidFill>
              </a:rPr>
              <a:t>битовата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 smtClean="0">
                <a:solidFill>
                  <a:srgbClr val="92D050"/>
                </a:solidFill>
              </a:rPr>
              <a:t>престъпност</a:t>
            </a:r>
            <a:endParaRPr lang="ru-RU" sz="2400" b="1" dirty="0" smtClean="0">
              <a:solidFill>
                <a:srgbClr val="92D050"/>
              </a:solidFill>
            </a:endParaRPr>
          </a:p>
          <a:p>
            <a:pPr marL="45720" indent="0">
              <a:buNone/>
            </a:pPr>
            <a:r>
              <a:rPr lang="bg-BG" alt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bg-BG" altLang="bg-BG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bg-BG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bg-B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860548934"/>
              </p:ext>
            </p:extLst>
          </p:nvPr>
        </p:nvGraphicFramePr>
        <p:xfrm>
          <a:off x="1879576" y="1913021"/>
          <a:ext cx="9201507" cy="291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625643"/>
            <a:ext cx="11512627" cy="5940410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pPr marL="45720" indent="0">
              <a:buNone/>
            </a:pPr>
            <a:r>
              <a:rPr lang="bg-BG" altLang="bg-BG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Същност, принципи и правни основи на превантивната дейност</a:t>
            </a:r>
          </a:p>
          <a:p>
            <a:pPr algn="just"/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Европейските институции са възприели следното определение на понятието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 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престъпността: Превенцията 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престъпността включва всички предприемани качествени и количествени мерки, които целят да намалят или да допринесат за намаляване на престъпността и на чувството за несигурност у гражданите. </a:t>
            </a:r>
            <a:endParaRPr lang="bg-BG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Превенцията на престъпността съчетава действията на публичната власт, на компетентните органи, на съдебната власт, на органите на местното самоуправление, на частния сектор, на неправителствените организации, на академичните среди и на гражданството, подкрепяни от средствата за масова информация. </a:t>
            </a:r>
          </a:p>
          <a:p>
            <a:r>
              <a:rPr lang="bg-BG" altLang="bg-BG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Мерките за превенция в много от  случаите се характеризират с необходимостта да се ангажират както компетентните органи (полиция, кметства, социални служби и др.) така и неправителствения сектор, бизнеса, академичните среди и отделните граждани.</a:t>
            </a:r>
          </a:p>
          <a:p>
            <a:pPr marL="45720" indent="0" algn="just">
              <a:buNone/>
            </a:pPr>
            <a:endParaRPr lang="bg-BG" altLang="bg-BG" sz="24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bg-BG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/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bg-B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38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914401"/>
            <a:ext cx="11512627" cy="5651652"/>
          </a:xfrm>
        </p:spPr>
        <p:txBody>
          <a:bodyPr>
            <a:normAutofit/>
          </a:bodyPr>
          <a:lstStyle/>
          <a:p>
            <a:pPr algn="just"/>
            <a:r>
              <a:rPr lang="bg-BG" altLang="bg-BG" sz="2400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През май </a:t>
            </a:r>
            <a:r>
              <a:rPr lang="ru-RU" altLang="bg-BG" sz="2400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2001 </a:t>
            </a:r>
            <a:r>
              <a:rPr lang="bg-BG" altLang="bg-BG" sz="2400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г., Съветът на ЕС взема решение за създаване на Европейска мрежа за превенция на престъпността. </a:t>
            </a:r>
          </a:p>
          <a:p>
            <a:pPr algn="just"/>
            <a:r>
              <a:rPr lang="bg-BG" altLang="bg-BG" sz="2400" dirty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Тя се състои от Секретариат и национални представители на страните-членки и има за задача да подпомага развитието на превенцията на престъпността в Съюза както и да подкрепя действията за превенция на местно и национално равнище. Мрежата покрива всички видове престъпност, като особено внимание се отделя на борбата с безделието на младежите, градската престъпност и  на разпространението на наркотици</a:t>
            </a:r>
            <a:r>
              <a:rPr lang="bg-BG" altLang="bg-BG" sz="2400" dirty="0" smtClean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bg-BG" altLang="bg-BG" sz="2400" dirty="0" smtClean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Цели на мрежата</a:t>
            </a:r>
          </a:p>
          <a:p>
            <a:pPr algn="just"/>
            <a:r>
              <a:rPr lang="bg-BG" altLang="bg-BG" sz="2400" dirty="0" smtClean="0">
                <a:solidFill>
                  <a:srgbClr val="92D05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Методи за реализиране на целите</a:t>
            </a:r>
            <a:endParaRPr lang="bg-BG" altLang="bg-BG" sz="2400" dirty="0">
              <a:solidFill>
                <a:srgbClr val="92D05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6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4825" y="1268413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445168" y="99922"/>
            <a:ext cx="11405938" cy="6370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Организация и функции на </a:t>
            </a:r>
            <a:r>
              <a:rPr lang="ru-RU" sz="2400" b="1" dirty="0" err="1">
                <a:solidFill>
                  <a:srgbClr val="FF0000"/>
                </a:solidFill>
              </a:rPr>
              <a:t>Националния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съвет</a:t>
            </a:r>
            <a:r>
              <a:rPr lang="ru-RU" sz="2400" b="1" dirty="0">
                <a:solidFill>
                  <a:srgbClr val="FF0000"/>
                </a:solidFill>
              </a:rPr>
              <a:t> за превенция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престъпността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dirty="0">
                <a:solidFill>
                  <a:srgbClr val="92D050"/>
                </a:solidFill>
              </a:rPr>
              <a:t>ПРАВИЛНИК за </a:t>
            </a:r>
            <a:r>
              <a:rPr lang="ru-RU" sz="2400" dirty="0" err="1">
                <a:solidFill>
                  <a:srgbClr val="92D050"/>
                </a:solidFill>
              </a:rPr>
              <a:t>организацията</a:t>
            </a:r>
            <a:r>
              <a:rPr lang="ru-RU" sz="2400" dirty="0">
                <a:solidFill>
                  <a:srgbClr val="92D050"/>
                </a:solidFill>
              </a:rPr>
              <a:t> и </a:t>
            </a:r>
            <a:r>
              <a:rPr lang="ru-RU" sz="2400" dirty="0" err="1">
                <a:solidFill>
                  <a:srgbClr val="92D050"/>
                </a:solidFill>
              </a:rPr>
              <a:t>дейността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съвет</a:t>
            </a:r>
            <a:r>
              <a:rPr lang="ru-RU" sz="2400" dirty="0">
                <a:solidFill>
                  <a:srgbClr val="92D050"/>
                </a:solidFill>
              </a:rPr>
              <a:t> по чл. 21, ал.1 от Закона за </a:t>
            </a:r>
            <a:r>
              <a:rPr lang="ru-RU" sz="2400" dirty="0" err="1">
                <a:solidFill>
                  <a:srgbClr val="92D050"/>
                </a:solidFill>
              </a:rPr>
              <a:t>администрацията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Приет</a:t>
            </a:r>
            <a:r>
              <a:rPr lang="ru-RU" sz="2400" dirty="0">
                <a:solidFill>
                  <a:srgbClr val="92D050"/>
                </a:solidFill>
              </a:rPr>
              <a:t> с ПМС </a:t>
            </a:r>
            <a:r>
              <a:rPr lang="ru-RU" sz="2400" dirty="0" err="1">
                <a:solidFill>
                  <a:srgbClr val="92D050"/>
                </a:solidFill>
              </a:rPr>
              <a:t>No</a:t>
            </a:r>
            <a:r>
              <a:rPr lang="ru-RU" sz="2400" dirty="0">
                <a:solidFill>
                  <a:srgbClr val="92D050"/>
                </a:solidFill>
              </a:rPr>
              <a:t> 117 от 15.06.2012г.,обн.,ДВ,бр. 47 от 22.06.2012г., в сила от 22.06.2012г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Мисия; </a:t>
            </a:r>
            <a:r>
              <a:rPr lang="ru-RU" sz="2400" dirty="0" err="1" smtClean="0">
                <a:solidFill>
                  <a:srgbClr val="92D050"/>
                </a:solidFill>
              </a:rPr>
              <a:t>Визия</a:t>
            </a:r>
            <a:r>
              <a:rPr lang="ru-RU" sz="2400" dirty="0" smtClean="0">
                <a:solidFill>
                  <a:srgbClr val="92D050"/>
                </a:solidFill>
              </a:rPr>
              <a:t>; Функции; </a:t>
            </a:r>
            <a:r>
              <a:rPr lang="ru-RU" sz="2400" dirty="0" err="1" smtClean="0">
                <a:solidFill>
                  <a:srgbClr val="92D050"/>
                </a:solidFill>
              </a:rPr>
              <a:t>Стратегическа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>
                <a:solidFill>
                  <a:srgbClr val="92D050"/>
                </a:solidFill>
              </a:rPr>
              <a:t>цел</a:t>
            </a:r>
          </a:p>
          <a:p>
            <a:r>
              <a:rPr lang="ru-RU" sz="2400" dirty="0" err="1">
                <a:solidFill>
                  <a:srgbClr val="92D050"/>
                </a:solidFill>
              </a:rPr>
              <a:t>Съветът</a:t>
            </a:r>
            <a:r>
              <a:rPr lang="ru-RU" sz="2400" dirty="0">
                <a:solidFill>
                  <a:srgbClr val="92D050"/>
                </a:solidFill>
              </a:rPr>
              <a:t> е </a:t>
            </a:r>
            <a:r>
              <a:rPr lang="ru-RU" sz="2400" dirty="0" err="1">
                <a:solidFill>
                  <a:srgbClr val="92D050"/>
                </a:solidFill>
              </a:rPr>
              <a:t>колективен</a:t>
            </a:r>
            <a:r>
              <a:rPr lang="ru-RU" sz="2400" dirty="0">
                <a:solidFill>
                  <a:srgbClr val="92D050"/>
                </a:solidFill>
              </a:rPr>
              <a:t> орган, </a:t>
            </a:r>
            <a:r>
              <a:rPr lang="ru-RU" sz="2400" dirty="0" err="1">
                <a:solidFill>
                  <a:srgbClr val="92D050"/>
                </a:solidFill>
              </a:rPr>
              <a:t>изпълняващ</a:t>
            </a:r>
            <a:r>
              <a:rPr lang="ru-RU" sz="2400" dirty="0">
                <a:solidFill>
                  <a:srgbClr val="92D050"/>
                </a:solidFill>
              </a:rPr>
              <a:t> функции по </a:t>
            </a:r>
            <a:r>
              <a:rPr lang="ru-RU" sz="2400" dirty="0" err="1">
                <a:solidFill>
                  <a:srgbClr val="92D050"/>
                </a:solidFill>
              </a:rPr>
              <a:t>формулиране</a:t>
            </a:r>
            <a:r>
              <a:rPr lang="ru-RU" sz="2400" dirty="0">
                <a:solidFill>
                  <a:srgbClr val="92D050"/>
                </a:solidFill>
              </a:rPr>
              <a:t> и </a:t>
            </a:r>
            <a:r>
              <a:rPr lang="ru-RU" sz="2400" dirty="0" err="1">
                <a:solidFill>
                  <a:srgbClr val="92D050"/>
                </a:solidFill>
              </a:rPr>
              <a:t>реализиране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политиката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Министерския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съвет</a:t>
            </a:r>
            <a:r>
              <a:rPr lang="ru-RU" sz="2400" dirty="0">
                <a:solidFill>
                  <a:srgbClr val="92D050"/>
                </a:solidFill>
              </a:rPr>
              <a:t> по </a:t>
            </a:r>
            <a:r>
              <a:rPr lang="ru-RU" sz="2400" dirty="0" err="1">
                <a:solidFill>
                  <a:srgbClr val="92D050"/>
                </a:solidFill>
              </a:rPr>
              <a:t>въпросите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превенцията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престъпността</a:t>
            </a:r>
            <a:r>
              <a:rPr lang="ru-RU" sz="2400" dirty="0">
                <a:solidFill>
                  <a:srgbClr val="92D050"/>
                </a:solidFill>
              </a:rPr>
              <a:t>. Той </a:t>
            </a:r>
            <a:r>
              <a:rPr lang="ru-RU" sz="2400" dirty="0" err="1">
                <a:solidFill>
                  <a:srgbClr val="92D050"/>
                </a:solidFill>
              </a:rPr>
              <a:t>организира</a:t>
            </a:r>
            <a:r>
              <a:rPr lang="ru-RU" sz="2400" dirty="0">
                <a:solidFill>
                  <a:srgbClr val="92D050"/>
                </a:solidFill>
              </a:rPr>
              <a:t> и </a:t>
            </a:r>
            <a:r>
              <a:rPr lang="ru-RU" sz="2400" dirty="0" err="1">
                <a:solidFill>
                  <a:srgbClr val="92D050"/>
                </a:solidFill>
              </a:rPr>
              <a:t>контролира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изпълнението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действащата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национална</a:t>
            </a:r>
            <a:r>
              <a:rPr lang="ru-RU" sz="2400" dirty="0">
                <a:solidFill>
                  <a:srgbClr val="92D050"/>
                </a:solidFill>
              </a:rPr>
              <a:t> стратегия по превенция на </a:t>
            </a:r>
            <a:r>
              <a:rPr lang="ru-RU" sz="2400" dirty="0" err="1">
                <a:solidFill>
                  <a:srgbClr val="92D050"/>
                </a:solidFill>
              </a:rPr>
              <a:t>престъпността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</a:p>
          <a:p>
            <a:r>
              <a:rPr lang="ru-RU" sz="2400" dirty="0" err="1">
                <a:solidFill>
                  <a:srgbClr val="92D050"/>
                </a:solidFill>
              </a:rPr>
              <a:t>Съветът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осигурява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координацията</a:t>
            </a:r>
            <a:r>
              <a:rPr lang="ru-RU" sz="2400" dirty="0">
                <a:solidFill>
                  <a:srgbClr val="92D050"/>
                </a:solidFill>
              </a:rPr>
              <a:t> в </a:t>
            </a:r>
            <a:r>
              <a:rPr lang="ru-RU" sz="2400" dirty="0" err="1">
                <a:solidFill>
                  <a:srgbClr val="92D050"/>
                </a:solidFill>
              </a:rPr>
              <a:t>дейността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държавните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органи</a:t>
            </a:r>
            <a:r>
              <a:rPr lang="ru-RU" sz="2400" dirty="0">
                <a:solidFill>
                  <a:srgbClr val="92D050"/>
                </a:solidFill>
              </a:rPr>
              <a:t>, </a:t>
            </a:r>
            <a:r>
              <a:rPr lang="ru-RU" sz="2400" dirty="0" err="1">
                <a:solidFill>
                  <a:srgbClr val="92D050"/>
                </a:solidFill>
              </a:rPr>
              <a:t>органите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местното</a:t>
            </a:r>
            <a:r>
              <a:rPr lang="ru-RU" sz="2400" dirty="0">
                <a:solidFill>
                  <a:srgbClr val="92D050"/>
                </a:solidFill>
              </a:rPr>
              <a:t> самоуправление, </a:t>
            </a:r>
            <a:r>
              <a:rPr lang="ru-RU" sz="2400" dirty="0" err="1">
                <a:solidFill>
                  <a:srgbClr val="92D050"/>
                </a:solidFill>
              </a:rPr>
              <a:t>неправителствените</a:t>
            </a:r>
            <a:r>
              <a:rPr lang="ru-RU" sz="2400" dirty="0">
                <a:solidFill>
                  <a:srgbClr val="92D050"/>
                </a:solidFill>
              </a:rPr>
              <a:t> и </a:t>
            </a:r>
            <a:r>
              <a:rPr lang="ru-RU" sz="2400" dirty="0" err="1">
                <a:solidFill>
                  <a:srgbClr val="92D050"/>
                </a:solidFill>
              </a:rPr>
              <a:t>международните</a:t>
            </a:r>
            <a:r>
              <a:rPr lang="ru-RU" sz="2400" dirty="0">
                <a:solidFill>
                  <a:srgbClr val="92D050"/>
                </a:solidFill>
              </a:rPr>
              <a:t> организации на </a:t>
            </a:r>
            <a:r>
              <a:rPr lang="ru-RU" sz="2400" dirty="0" err="1">
                <a:solidFill>
                  <a:srgbClr val="92D050"/>
                </a:solidFill>
              </a:rPr>
              <a:t>територията</a:t>
            </a:r>
            <a:r>
              <a:rPr lang="ru-RU" sz="2400" dirty="0">
                <a:solidFill>
                  <a:srgbClr val="92D050"/>
                </a:solidFill>
              </a:rPr>
              <a:t> на </a:t>
            </a:r>
            <a:r>
              <a:rPr lang="ru-RU" sz="2400" dirty="0" err="1">
                <a:solidFill>
                  <a:srgbClr val="92D050"/>
                </a:solidFill>
              </a:rPr>
              <a:t>страната</a:t>
            </a:r>
            <a:r>
              <a:rPr lang="ru-RU" sz="2400" dirty="0">
                <a:solidFill>
                  <a:srgbClr val="92D050"/>
                </a:solidFill>
              </a:rPr>
              <a:t>. </a:t>
            </a:r>
          </a:p>
          <a:p>
            <a:pPr algn="ctr"/>
            <a:endParaRPr lang="bg-BG" sz="2400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  <a:p>
            <a:pPr algn="ctr"/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03158" y="397042"/>
            <a:ext cx="9533383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ru-RU" sz="2400" dirty="0">
                <a:solidFill>
                  <a:srgbClr val="C00000"/>
                </a:solidFill>
              </a:rPr>
              <a:t>Национален </a:t>
            </a:r>
            <a:r>
              <a:rPr lang="ru-RU" sz="2400" dirty="0" err="1">
                <a:solidFill>
                  <a:srgbClr val="C00000"/>
                </a:solidFill>
              </a:rPr>
              <a:t>съвет</a:t>
            </a:r>
            <a:r>
              <a:rPr lang="ru-RU" sz="2400" dirty="0">
                <a:solidFill>
                  <a:srgbClr val="C00000"/>
                </a:solidFill>
              </a:rPr>
              <a:t> за превенция на </a:t>
            </a:r>
            <a:r>
              <a:rPr lang="ru-RU" sz="2400" dirty="0" err="1">
                <a:solidFill>
                  <a:srgbClr val="C00000"/>
                </a:solidFill>
              </a:rPr>
              <a:t>престъпността</a:t>
            </a:r>
            <a:endParaRPr lang="bg-BG" sz="2400" dirty="0">
              <a:solidFill>
                <a:srgbClr val="C00000"/>
              </a:solidFill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481263" y="1925053"/>
            <a:ext cx="11333748" cy="4045991"/>
          </a:xfrm>
        </p:spPr>
        <p:txBody>
          <a:bodyPr>
            <a:normAutofit fontScale="92500" lnSpcReduction="20000"/>
          </a:bodyPr>
          <a:lstStyle/>
          <a:p>
            <a:r>
              <a:rPr lang="bg-BG" sz="2400" i="1" dirty="0">
                <a:solidFill>
                  <a:srgbClr val="92D050"/>
                </a:solidFill>
              </a:rPr>
              <a:t>Представяне на местната власт в Съвета – от </a:t>
            </a:r>
            <a:r>
              <a:rPr lang="ru-RU" sz="2400" i="1" dirty="0">
                <a:solidFill>
                  <a:srgbClr val="92D050"/>
                </a:solidFill>
              </a:rPr>
              <a:t>НСОРБ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План </a:t>
            </a:r>
            <a:r>
              <a:rPr lang="ru-RU" dirty="0">
                <a:solidFill>
                  <a:srgbClr val="92D050"/>
                </a:solidFill>
              </a:rPr>
              <a:t>за </a:t>
            </a:r>
            <a:r>
              <a:rPr lang="ru-RU" dirty="0" err="1">
                <a:solidFill>
                  <a:srgbClr val="92D050"/>
                </a:solidFill>
              </a:rPr>
              <a:t>изпълнение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 smtClean="0">
                <a:solidFill>
                  <a:srgbClr val="92D050"/>
                </a:solidFill>
              </a:rPr>
              <a:t>Стратегията</a:t>
            </a:r>
            <a:r>
              <a:rPr lang="ru-RU" dirty="0" smtClean="0">
                <a:solidFill>
                  <a:srgbClr val="92D050"/>
                </a:solidFill>
              </a:rPr>
              <a:t> за </a:t>
            </a:r>
            <a:r>
              <a:rPr lang="ru-RU" dirty="0">
                <a:solidFill>
                  <a:srgbClr val="92D050"/>
                </a:solidFill>
              </a:rPr>
              <a:t>превенция на </a:t>
            </a:r>
            <a:r>
              <a:rPr lang="ru-RU" dirty="0" err="1">
                <a:solidFill>
                  <a:srgbClr val="92D050"/>
                </a:solidFill>
              </a:rPr>
              <a:t>престъпността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през</a:t>
            </a:r>
            <a:r>
              <a:rPr lang="ru-RU" dirty="0" smtClean="0">
                <a:solidFill>
                  <a:srgbClr val="92D050"/>
                </a:solidFill>
              </a:rPr>
              <a:t> 2020г.:</a:t>
            </a:r>
          </a:p>
          <a:p>
            <a:pPr marL="0" indent="0">
              <a:buNone/>
            </a:pPr>
            <a:r>
              <a:rPr lang="ru-RU" dirty="0">
                <a:solidFill>
                  <a:srgbClr val="92D050"/>
                </a:solidFill>
              </a:rPr>
              <a:t>I.СТРАТЕГИЧЕСКА ЦЕЛ :</a:t>
            </a:r>
            <a:r>
              <a:rPr lang="ru-RU" dirty="0" err="1">
                <a:solidFill>
                  <a:srgbClr val="92D050"/>
                </a:solidFill>
              </a:rPr>
              <a:t>Изграждане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сигурна</a:t>
            </a:r>
            <a:r>
              <a:rPr lang="ru-RU" dirty="0">
                <a:solidFill>
                  <a:srgbClr val="92D050"/>
                </a:solidFill>
              </a:rPr>
              <a:t> и безопасна среда в </a:t>
            </a:r>
            <a:r>
              <a:rPr lang="ru-RU" dirty="0" err="1">
                <a:solidFill>
                  <a:srgbClr val="92D050"/>
                </a:solidFill>
              </a:rPr>
              <a:t>населените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smtClean="0">
                <a:solidFill>
                  <a:srgbClr val="92D050"/>
                </a:solidFill>
              </a:rPr>
              <a:t>места;</a:t>
            </a:r>
          </a:p>
          <a:p>
            <a:pPr marL="0" indent="0">
              <a:buNone/>
            </a:pPr>
            <a:r>
              <a:rPr lang="ru-RU" dirty="0">
                <a:solidFill>
                  <a:srgbClr val="92D050"/>
                </a:solidFill>
              </a:rPr>
              <a:t>II.СТРАТЕГИЧЕСКА ЦЕЛ: </a:t>
            </a:r>
            <a:r>
              <a:rPr lang="ru-RU" dirty="0" err="1">
                <a:solidFill>
                  <a:srgbClr val="92D050"/>
                </a:solidFill>
              </a:rPr>
              <a:t>Изграждане</a:t>
            </a:r>
            <a:r>
              <a:rPr lang="ru-RU" dirty="0">
                <a:solidFill>
                  <a:srgbClr val="92D050"/>
                </a:solidFill>
              </a:rPr>
              <a:t> на среда на </a:t>
            </a:r>
            <a:r>
              <a:rPr lang="ru-RU" dirty="0" err="1">
                <a:solidFill>
                  <a:srgbClr val="92D050"/>
                </a:solidFill>
              </a:rPr>
              <a:t>толерантност</a:t>
            </a:r>
            <a:r>
              <a:rPr lang="ru-RU" dirty="0">
                <a:solidFill>
                  <a:srgbClr val="92D050"/>
                </a:solidFill>
              </a:rPr>
              <a:t> сред </a:t>
            </a:r>
            <a:r>
              <a:rPr lang="ru-RU" dirty="0" err="1">
                <a:solidFill>
                  <a:srgbClr val="92D050"/>
                </a:solidFill>
              </a:rPr>
              <a:t>децата</a:t>
            </a:r>
            <a:r>
              <a:rPr lang="ru-RU" dirty="0">
                <a:solidFill>
                  <a:srgbClr val="92D050"/>
                </a:solidFill>
              </a:rPr>
              <a:t> и </a:t>
            </a:r>
            <a:r>
              <a:rPr lang="ru-RU" dirty="0" err="1">
                <a:solidFill>
                  <a:srgbClr val="92D050"/>
                </a:solidFill>
              </a:rPr>
              <a:t>младежите</a:t>
            </a:r>
            <a:r>
              <a:rPr lang="ru-RU" dirty="0">
                <a:solidFill>
                  <a:srgbClr val="92D050"/>
                </a:solidFill>
              </a:rPr>
              <a:t> и </a:t>
            </a:r>
            <a:r>
              <a:rPr lang="ru-RU" dirty="0" err="1">
                <a:solidFill>
                  <a:srgbClr val="92D050"/>
                </a:solidFill>
              </a:rPr>
              <a:t>възпитание</a:t>
            </a:r>
            <a:r>
              <a:rPr lang="ru-RU" dirty="0">
                <a:solidFill>
                  <a:srgbClr val="92D050"/>
                </a:solidFill>
              </a:rPr>
              <a:t> на дух на </a:t>
            </a:r>
            <a:r>
              <a:rPr lang="ru-RU" dirty="0" err="1">
                <a:solidFill>
                  <a:srgbClr val="92D050"/>
                </a:solidFill>
              </a:rPr>
              <a:t>отговорност</a:t>
            </a:r>
            <a:r>
              <a:rPr lang="ru-RU" dirty="0">
                <a:solidFill>
                  <a:srgbClr val="92D050"/>
                </a:solidFill>
              </a:rPr>
              <a:t> и </a:t>
            </a:r>
            <a:r>
              <a:rPr lang="ru-RU" dirty="0" err="1">
                <a:solidFill>
                  <a:srgbClr val="92D050"/>
                </a:solidFill>
              </a:rPr>
              <a:t>развиване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гражданска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култура</a:t>
            </a:r>
            <a:r>
              <a:rPr lang="ru-RU" dirty="0" smtClean="0">
                <a:solidFill>
                  <a:srgbClr val="92D050"/>
                </a:solidFill>
              </a:rPr>
              <a:t>;</a:t>
            </a:r>
          </a:p>
          <a:p>
            <a:pPr marL="514350" indent="-514350">
              <a:buAutoNum type="romanUcPeriod" startAt="3"/>
            </a:pPr>
            <a:r>
              <a:rPr lang="ru-RU" dirty="0" smtClean="0">
                <a:solidFill>
                  <a:srgbClr val="92D050"/>
                </a:solidFill>
              </a:rPr>
              <a:t>СТРАТЕГИЧЕСКА </a:t>
            </a:r>
            <a:r>
              <a:rPr lang="ru-RU" dirty="0">
                <a:solidFill>
                  <a:srgbClr val="92D050"/>
                </a:solidFill>
              </a:rPr>
              <a:t>ЦЕЛ: </a:t>
            </a:r>
            <a:r>
              <a:rPr lang="ru-RU" dirty="0" err="1">
                <a:solidFill>
                  <a:srgbClr val="92D050"/>
                </a:solidFill>
              </a:rPr>
              <a:t>Създаване</a:t>
            </a:r>
            <a:r>
              <a:rPr lang="ru-RU" dirty="0">
                <a:solidFill>
                  <a:srgbClr val="92D050"/>
                </a:solidFill>
              </a:rPr>
              <a:t> на условия за </a:t>
            </a:r>
            <a:r>
              <a:rPr lang="ru-RU" dirty="0" err="1">
                <a:solidFill>
                  <a:srgbClr val="92D050"/>
                </a:solidFill>
              </a:rPr>
              <a:t>намаляване</a:t>
            </a:r>
            <a:r>
              <a:rPr lang="ru-RU" dirty="0">
                <a:solidFill>
                  <a:srgbClr val="92D050"/>
                </a:solidFill>
              </a:rPr>
              <a:t> риска от </a:t>
            </a:r>
            <a:r>
              <a:rPr lang="ru-RU" dirty="0" err="1">
                <a:solidFill>
                  <a:srgbClr val="92D050"/>
                </a:solidFill>
              </a:rPr>
              <a:t>престъпления</a:t>
            </a:r>
            <a:r>
              <a:rPr lang="ru-RU" dirty="0">
                <a:solidFill>
                  <a:srgbClr val="92D050"/>
                </a:solidFill>
              </a:rPr>
              <a:t> сред </a:t>
            </a:r>
            <a:r>
              <a:rPr lang="ru-RU" dirty="0" err="1">
                <a:solidFill>
                  <a:srgbClr val="92D050"/>
                </a:solidFill>
              </a:rPr>
              <a:t>уязвимите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 smtClean="0">
                <a:solidFill>
                  <a:srgbClr val="92D050"/>
                </a:solidFill>
              </a:rPr>
              <a:t>групи</a:t>
            </a:r>
            <a:r>
              <a:rPr lang="ru-RU" dirty="0" smtClean="0">
                <a:solidFill>
                  <a:srgbClr val="92D050"/>
                </a:solidFill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92D050"/>
                </a:solidFill>
              </a:rPr>
              <a:t>IV.СТРАТЕГИЧЕСКА ЦЕЛ: </a:t>
            </a:r>
            <a:r>
              <a:rPr lang="ru-RU" dirty="0" err="1">
                <a:solidFill>
                  <a:srgbClr val="92D050"/>
                </a:solidFill>
              </a:rPr>
              <a:t>Изграждане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устойчиви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партньорства</a:t>
            </a:r>
            <a:r>
              <a:rPr lang="ru-RU" dirty="0">
                <a:solidFill>
                  <a:srgbClr val="92D050"/>
                </a:solidFill>
              </a:rPr>
              <a:t> между </a:t>
            </a:r>
            <a:r>
              <a:rPr lang="ru-RU" dirty="0" err="1">
                <a:solidFill>
                  <a:srgbClr val="92D050"/>
                </a:solidFill>
              </a:rPr>
              <a:t>органите</a:t>
            </a:r>
            <a:r>
              <a:rPr lang="ru-RU" dirty="0">
                <a:solidFill>
                  <a:srgbClr val="92D050"/>
                </a:solidFill>
              </a:rPr>
              <a:t> на </a:t>
            </a:r>
            <a:r>
              <a:rPr lang="ru-RU" dirty="0" err="1">
                <a:solidFill>
                  <a:srgbClr val="92D050"/>
                </a:solidFill>
              </a:rPr>
              <a:t>държавна</a:t>
            </a:r>
            <a:r>
              <a:rPr lang="ru-RU" dirty="0">
                <a:solidFill>
                  <a:srgbClr val="92D050"/>
                </a:solidFill>
              </a:rPr>
              <a:t> </a:t>
            </a:r>
            <a:r>
              <a:rPr lang="ru-RU" dirty="0" err="1">
                <a:solidFill>
                  <a:srgbClr val="92D050"/>
                </a:solidFill>
              </a:rPr>
              <a:t>власт</a:t>
            </a:r>
            <a:r>
              <a:rPr lang="ru-RU" dirty="0">
                <a:solidFill>
                  <a:srgbClr val="92D050"/>
                </a:solidFill>
              </a:rPr>
              <a:t>, </a:t>
            </a:r>
            <a:r>
              <a:rPr lang="ru-RU" dirty="0" err="1">
                <a:solidFill>
                  <a:srgbClr val="92D050"/>
                </a:solidFill>
              </a:rPr>
              <a:t>местно</a:t>
            </a:r>
            <a:r>
              <a:rPr lang="ru-RU" dirty="0">
                <a:solidFill>
                  <a:srgbClr val="92D050"/>
                </a:solidFill>
              </a:rPr>
              <a:t> самоуправление, </a:t>
            </a:r>
            <a:r>
              <a:rPr lang="ru-RU" dirty="0" err="1">
                <a:solidFill>
                  <a:srgbClr val="92D050"/>
                </a:solidFill>
              </a:rPr>
              <a:t>неправителствените</a:t>
            </a:r>
            <a:r>
              <a:rPr lang="ru-RU" dirty="0">
                <a:solidFill>
                  <a:srgbClr val="92D050"/>
                </a:solidFill>
              </a:rPr>
              <a:t> организации, бизнеса и </a:t>
            </a:r>
            <a:r>
              <a:rPr lang="ru-RU" dirty="0" err="1">
                <a:solidFill>
                  <a:srgbClr val="92D050"/>
                </a:solidFill>
              </a:rPr>
              <a:t>гражданското</a:t>
            </a:r>
            <a:r>
              <a:rPr lang="ru-RU" dirty="0">
                <a:solidFill>
                  <a:srgbClr val="92D050"/>
                </a:solidFill>
              </a:rPr>
              <a:t> общество за превенция на </a:t>
            </a:r>
            <a:r>
              <a:rPr lang="ru-RU" dirty="0" err="1" smtClean="0">
                <a:solidFill>
                  <a:srgbClr val="92D050"/>
                </a:solidFill>
              </a:rPr>
              <a:t>престъпността</a:t>
            </a:r>
            <a:r>
              <a:rPr lang="ru-RU" dirty="0" smtClean="0">
                <a:solidFill>
                  <a:srgbClr val="92D05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92D050"/>
                </a:solidFill>
              </a:rPr>
              <a:t>Приносът на НСОРБ в </a:t>
            </a:r>
            <a:r>
              <a:rPr lang="ru-RU" sz="2400" i="1" dirty="0" err="1">
                <a:solidFill>
                  <a:srgbClr val="92D050"/>
                </a:solidFill>
              </a:rPr>
              <a:t>изпълнение</a:t>
            </a:r>
            <a:r>
              <a:rPr lang="ru-RU" sz="2400" i="1" dirty="0">
                <a:solidFill>
                  <a:srgbClr val="92D050"/>
                </a:solidFill>
              </a:rPr>
              <a:t> на “План за </a:t>
            </a:r>
            <a:r>
              <a:rPr lang="ru-RU" sz="2400" i="1" dirty="0" err="1">
                <a:solidFill>
                  <a:srgbClr val="92D050"/>
                </a:solidFill>
              </a:rPr>
              <a:t>изпълнение</a:t>
            </a:r>
            <a:r>
              <a:rPr lang="ru-RU" sz="2400" i="1" dirty="0">
                <a:solidFill>
                  <a:srgbClr val="92D050"/>
                </a:solidFill>
              </a:rPr>
              <a:t> на </a:t>
            </a:r>
            <a:r>
              <a:rPr lang="ru-RU" sz="2400" i="1" dirty="0" err="1">
                <a:solidFill>
                  <a:srgbClr val="92D050"/>
                </a:solidFill>
              </a:rPr>
              <a:t>приоритетите</a:t>
            </a:r>
            <a:r>
              <a:rPr lang="ru-RU" sz="2400" i="1" dirty="0">
                <a:solidFill>
                  <a:srgbClr val="92D050"/>
                </a:solidFill>
              </a:rPr>
              <a:t> и </a:t>
            </a:r>
            <a:r>
              <a:rPr lang="ru-RU" sz="2400" i="1" dirty="0" err="1">
                <a:solidFill>
                  <a:srgbClr val="92D050"/>
                </a:solidFill>
              </a:rPr>
              <a:t>постигане</a:t>
            </a:r>
            <a:r>
              <a:rPr lang="ru-RU" sz="2400" i="1" dirty="0">
                <a:solidFill>
                  <a:srgbClr val="92D050"/>
                </a:solidFill>
              </a:rPr>
              <a:t> на целите на </a:t>
            </a:r>
            <a:r>
              <a:rPr lang="ru-RU" sz="2400" i="1" dirty="0" err="1">
                <a:solidFill>
                  <a:srgbClr val="92D050"/>
                </a:solidFill>
              </a:rPr>
              <a:t>Националния</a:t>
            </a:r>
            <a:r>
              <a:rPr lang="ru-RU" sz="2400" i="1" dirty="0">
                <a:solidFill>
                  <a:srgbClr val="92D050"/>
                </a:solidFill>
              </a:rPr>
              <a:t> </a:t>
            </a:r>
            <a:r>
              <a:rPr lang="ru-RU" sz="2400" i="1" dirty="0" err="1">
                <a:solidFill>
                  <a:srgbClr val="92D050"/>
                </a:solidFill>
              </a:rPr>
              <a:t>съвет</a:t>
            </a:r>
            <a:r>
              <a:rPr lang="ru-RU" sz="2400" i="1" dirty="0">
                <a:solidFill>
                  <a:srgbClr val="92D050"/>
                </a:solidFill>
              </a:rPr>
              <a:t> по превенция на </a:t>
            </a:r>
            <a:r>
              <a:rPr lang="ru-RU" sz="2400" i="1" dirty="0" err="1">
                <a:solidFill>
                  <a:srgbClr val="92D050"/>
                </a:solidFill>
              </a:rPr>
              <a:t>престъпността</a:t>
            </a:r>
            <a:r>
              <a:rPr lang="ru-RU" sz="2400" i="1" dirty="0">
                <a:solidFill>
                  <a:srgbClr val="92D050"/>
                </a:solidFill>
              </a:rPr>
              <a:t> за периода 2016-2018 г.“ </a:t>
            </a:r>
          </a:p>
          <a:p>
            <a:pPr marL="0" indent="0">
              <a:buNone/>
            </a:pPr>
            <a:endParaRPr lang="en-US" sz="24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bg-BG" altLang="bg-BG" sz="3200" b="1" dirty="0" smtClean="0">
                <a:solidFill>
                  <a:srgbClr val="92D050"/>
                </a:solidFill>
                <a:cs typeface="Tahoma" panose="020B0604030504040204" pitchFamily="34" charset="0"/>
              </a:rPr>
              <a:t/>
            </a:r>
            <a:br>
              <a:rPr lang="bg-BG" altLang="bg-BG" sz="3200" b="1" dirty="0" smtClean="0">
                <a:solidFill>
                  <a:srgbClr val="92D050"/>
                </a:solidFill>
                <a:cs typeface="Tahoma" panose="020B0604030504040204" pitchFamily="34" charset="0"/>
              </a:rPr>
            </a:br>
            <a:r>
              <a:rPr lang="bg-BG" altLang="bg-BG" sz="3200" b="1" dirty="0">
                <a:solidFill>
                  <a:srgbClr val="92D050"/>
                </a:solidFill>
                <a:cs typeface="Tahoma" panose="020B0604030504040204" pitchFamily="34" charset="0"/>
              </a:rPr>
              <a:t/>
            </a:r>
            <a:br>
              <a:rPr lang="bg-BG" altLang="bg-BG" sz="3200" b="1" dirty="0">
                <a:solidFill>
                  <a:srgbClr val="92D050"/>
                </a:solidFill>
                <a:cs typeface="Tahoma" panose="020B0604030504040204" pitchFamily="34" charset="0"/>
              </a:rPr>
            </a:br>
            <a:r>
              <a:rPr lang="bg-BG" altLang="bg-BG" sz="3200" b="1" dirty="0" smtClean="0">
                <a:solidFill>
                  <a:srgbClr val="92D050"/>
                </a:solidFill>
                <a:cs typeface="Tahoma" panose="020B0604030504040204" pitchFamily="34" charset="0"/>
              </a:rPr>
              <a:t>ПРИМЕРИ </a:t>
            </a:r>
            <a:r>
              <a:rPr lang="bg-BG" altLang="bg-BG" sz="3200" b="1" dirty="0">
                <a:solidFill>
                  <a:srgbClr val="92D050"/>
                </a:solidFill>
                <a:cs typeface="Tahoma" panose="020B0604030504040204" pitchFamily="34" charset="0"/>
              </a:rPr>
              <a:t>ЗА ПОЛИТИКИ И ПРОГРАМИ ЗА ПРЕВЕНЦИЯ НА ПРЕСТЪПНОСТТА В НЯКОЛКО </a:t>
            </a:r>
            <a:r>
              <a:rPr lang="bg-BG" altLang="bg-BG" sz="3200" b="1" dirty="0" smtClean="0">
                <a:solidFill>
                  <a:srgbClr val="92D050"/>
                </a:solidFill>
                <a:cs typeface="Tahoma" panose="020B0604030504040204" pitchFamily="34" charset="0"/>
              </a:rPr>
              <a:t>ДЪРЖАВИ:</a:t>
            </a:r>
            <a:r>
              <a:rPr lang="bg-BG" altLang="bg-BG" sz="3200" b="1" dirty="0">
                <a:solidFill>
                  <a:srgbClr val="92D050"/>
                </a:solidFill>
                <a:cs typeface="Tahoma" panose="020B0604030504040204" pitchFamily="34" charset="0"/>
              </a:rPr>
              <a:t/>
            </a:r>
            <a:br>
              <a:rPr lang="bg-BG" altLang="bg-BG" sz="3200" b="1" dirty="0">
                <a:solidFill>
                  <a:srgbClr val="92D050"/>
                </a:solidFill>
                <a:cs typeface="Tahoma" panose="020B0604030504040204" pitchFamily="34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974558" y="1828800"/>
            <a:ext cx="108043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altLang="bg-BG" sz="2400" b="1" dirty="0">
              <a:solidFill>
                <a:srgbClr val="92D050"/>
              </a:solidFill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БЕЛГИЯ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ФРАНЦИЯ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ВЕЛИКОБРИТАНИЯ  И  ИРЛАНДИЯ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ГЕРМАНИЯ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НОРВЕГИЯ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 smtClean="0">
                <a:solidFill>
                  <a:srgbClr val="92D050"/>
                </a:solidFill>
                <a:cs typeface="Tahoma" panose="020B0604030504040204" pitchFamily="34" charset="0"/>
              </a:rPr>
              <a:t>ХОНЛАНДИЯ </a:t>
            </a:r>
            <a:r>
              <a:rPr lang="en-US" altLang="bg-BG" sz="2400" dirty="0" smtClean="0">
                <a:solidFill>
                  <a:srgbClr val="92D050"/>
                </a:solidFill>
                <a:cs typeface="Tahoma" panose="020B0604030504040204" pitchFamily="34" charset="0"/>
              </a:rPr>
              <a:t>(</a:t>
            </a:r>
            <a:r>
              <a:rPr lang="bg-BG" altLang="bg-BG" sz="2400" dirty="0" smtClean="0">
                <a:solidFill>
                  <a:srgbClr val="92D050"/>
                </a:solidFill>
                <a:cs typeface="Tahoma" panose="020B0604030504040204" pitchFamily="34" charset="0"/>
              </a:rPr>
              <a:t>НИДЕРЛАНДИЯ</a:t>
            </a:r>
            <a:r>
              <a:rPr lang="en-US" altLang="bg-BG" sz="2400" dirty="0" smtClean="0">
                <a:solidFill>
                  <a:srgbClr val="92D050"/>
                </a:solidFill>
                <a:cs typeface="Tahoma" panose="020B0604030504040204" pitchFamily="34" charset="0"/>
              </a:rPr>
              <a:t>)</a:t>
            </a:r>
            <a:endParaRPr lang="bg-BG" altLang="bg-BG" sz="2400" dirty="0">
              <a:solidFill>
                <a:srgbClr val="92D050"/>
              </a:solidFill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ДАНИЯ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g-BG" altLang="bg-BG" sz="2400" dirty="0">
                <a:solidFill>
                  <a:srgbClr val="92D050"/>
                </a:solidFill>
                <a:cs typeface="Tahoma" panose="020B0604030504040204" pitchFamily="34" charset="0"/>
              </a:rPr>
              <a:t>ЧЕХИЯ</a:t>
            </a:r>
          </a:p>
        </p:txBody>
      </p:sp>
    </p:spTree>
    <p:extLst>
      <p:ext uri="{BB962C8B-B14F-4D97-AF65-F5344CB8AC3E}">
        <p14:creationId xmlns:p14="http://schemas.microsoft.com/office/powerpoint/2010/main" val="3010881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60947" y="770021"/>
            <a:ext cx="11333748" cy="555859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endParaRPr lang="en-US" sz="20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Въпрос </a:t>
            </a:r>
            <a:r>
              <a:rPr lang="ru-RU" sz="2400" b="1" dirty="0">
                <a:solidFill>
                  <a:srgbClr val="FF0000"/>
                </a:solidFill>
              </a:rPr>
              <a:t>№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Взаимодействие </a:t>
            </a:r>
            <a:r>
              <a:rPr lang="ru-RU" sz="2400" b="1" dirty="0">
                <a:solidFill>
                  <a:srgbClr val="92D050"/>
                </a:solidFill>
              </a:rPr>
              <a:t>между </a:t>
            </a:r>
            <a:r>
              <a:rPr lang="ru-RU" sz="2400" b="1" dirty="0" err="1">
                <a:solidFill>
                  <a:srgbClr val="92D050"/>
                </a:solidFill>
              </a:rPr>
              <a:t>общината</a:t>
            </a:r>
            <a:r>
              <a:rPr lang="ru-RU" sz="2400" b="1" dirty="0">
                <a:solidFill>
                  <a:srgbClr val="92D050"/>
                </a:solidFill>
              </a:rPr>
              <a:t> и </a:t>
            </a:r>
            <a:r>
              <a:rPr lang="ru-RU" sz="2400" b="1" dirty="0" err="1">
                <a:solidFill>
                  <a:srgbClr val="92D050"/>
                </a:solidFill>
              </a:rPr>
              <a:t>териториалните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структури</a:t>
            </a:r>
            <a:r>
              <a:rPr lang="ru-RU" sz="2400" b="1" dirty="0">
                <a:solidFill>
                  <a:srgbClr val="92D050"/>
                </a:solidFill>
              </a:rPr>
              <a:t> на МВР. </a:t>
            </a: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bg-BG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17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79">
        <p15:prstTrans prst="drape"/>
      </p:transition>
    </mc:Choice>
    <mc:Fallback xmlns="">
      <p:transition spd="slow" advTm="7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3772259143"/>
              </p:ext>
            </p:extLst>
          </p:nvPr>
        </p:nvGraphicFramePr>
        <p:xfrm>
          <a:off x="1879576" y="1576137"/>
          <a:ext cx="9839182" cy="324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85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76727" y="356212"/>
            <a:ext cx="116104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подписаното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Споразумение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МВР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Националното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сдружение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РБ /НСОРБ/,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дефинирани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взаимодействие с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bg-BG" sz="22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bg-BG" sz="22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altLang="bg-BG" sz="2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повишаване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ролята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структурите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гражданското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обществения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взаимодействие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осъществяване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Полицията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близост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“; </a:t>
            </a:r>
            <a:endParaRPr lang="ru-RU" altLang="bg-BG" sz="22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bg-BG" altLang="bg-BG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на взаимодействие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 на информация;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Споразумения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за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съвместна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Проиграване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ситуации;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Предоставяне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altLang="bg-BG" sz="2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altLang="bg-BG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altLang="bg-BG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отделните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endParaRPr lang="ru-RU" altLang="bg-BG" sz="2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Външно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bg-BG" sz="2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</a:t>
            </a:r>
            <a:r>
              <a:rPr lang="ru-RU" altLang="bg-BG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организации, ведомства и др.</a:t>
            </a:r>
            <a:endParaRPr lang="bg-BG" altLang="bg-BG" sz="2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alt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37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53453" y="577515"/>
            <a:ext cx="10948736" cy="5432759"/>
          </a:xfrm>
        </p:spPr>
        <p:txBody>
          <a:bodyPr/>
          <a:lstStyle/>
          <a:p>
            <a:pPr marL="0" indent="0" algn="ctr">
              <a:buNone/>
              <a:defRPr/>
            </a:pPr>
            <a:endParaRPr lang="bg-BG" sz="2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ru-RU" sz="2800" b="1" dirty="0">
                <a:solidFill>
                  <a:srgbClr val="FF0000"/>
                </a:solidFill>
              </a:rPr>
              <a:t>ВЪПРОС № 1</a:t>
            </a:r>
          </a:p>
          <a:p>
            <a:pPr marL="0" indent="0" algn="ctr">
              <a:buNone/>
              <a:defRPr/>
            </a:pPr>
            <a:endParaRPr lang="bg-BG" sz="2800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sz="2800" b="1" dirty="0">
                <a:solidFill>
                  <a:srgbClr val="92D050"/>
                </a:solidFill>
              </a:rPr>
              <a:t>Опазване на общинската </a:t>
            </a:r>
            <a:r>
              <a:rPr lang="ru-RU" sz="2800" b="1" dirty="0" err="1">
                <a:solidFill>
                  <a:srgbClr val="92D050"/>
                </a:solidFill>
              </a:rPr>
              <a:t>собственост</a:t>
            </a:r>
            <a:r>
              <a:rPr lang="ru-RU" sz="2800" b="1" dirty="0">
                <a:solidFill>
                  <a:srgbClr val="92D050"/>
                </a:solidFill>
              </a:rPr>
              <a:t> и селскостопанската </a:t>
            </a:r>
            <a:r>
              <a:rPr lang="ru-RU" sz="2800" b="1" dirty="0" smtClean="0">
                <a:solidFill>
                  <a:srgbClr val="92D050"/>
                </a:solidFill>
              </a:rPr>
              <a:t>продукция</a:t>
            </a:r>
            <a:endParaRPr lang="bg-BG" sz="2800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6884" y="770020"/>
            <a:ext cx="11526253" cy="567890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Въпрос №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92D050"/>
                </a:solidFill>
              </a:rPr>
              <a:t>Дейност </a:t>
            </a:r>
            <a:r>
              <a:rPr lang="ru-RU" sz="2400" b="1" dirty="0">
                <a:solidFill>
                  <a:srgbClr val="92D050"/>
                </a:solidFill>
              </a:rPr>
              <a:t>на </a:t>
            </a:r>
            <a:r>
              <a:rPr lang="ru-RU" sz="2400" b="1" dirty="0" err="1">
                <a:solidFill>
                  <a:srgbClr val="92D050"/>
                </a:solidFill>
              </a:rPr>
              <a:t>Комисиите</a:t>
            </a:r>
            <a:r>
              <a:rPr lang="ru-RU" sz="2400" b="1" dirty="0">
                <a:solidFill>
                  <a:srgbClr val="92D050"/>
                </a:solidFill>
              </a:rPr>
              <a:t> за обществен </a:t>
            </a:r>
            <a:r>
              <a:rPr lang="ru-RU" sz="2400" b="1" dirty="0" err="1">
                <a:solidFill>
                  <a:srgbClr val="92D050"/>
                </a:solidFill>
              </a:rPr>
              <a:t>ред</a:t>
            </a:r>
            <a:r>
              <a:rPr lang="ru-RU" sz="2400" b="1" dirty="0">
                <a:solidFill>
                  <a:srgbClr val="92D050"/>
                </a:solidFill>
              </a:rPr>
              <a:t> и </a:t>
            </a:r>
            <a:r>
              <a:rPr lang="ru-RU" sz="2400" b="1" dirty="0" err="1">
                <a:solidFill>
                  <a:srgbClr val="92D050"/>
                </a:solidFill>
              </a:rPr>
              <a:t>сигурност</a:t>
            </a:r>
            <a:r>
              <a:rPr lang="ru-RU" sz="2400" b="1" dirty="0">
                <a:solidFill>
                  <a:srgbClr val="92D050"/>
                </a:solidFill>
              </a:rPr>
              <a:t>. Ангажиране на </a:t>
            </a:r>
            <a:r>
              <a:rPr lang="ru-RU" sz="2400" b="1" dirty="0" err="1">
                <a:solidFill>
                  <a:srgbClr val="92D050"/>
                </a:solidFill>
              </a:rPr>
              <a:t>други</a:t>
            </a:r>
            <a:r>
              <a:rPr lang="ru-RU" sz="2400" b="1" dirty="0">
                <a:solidFill>
                  <a:srgbClr val="92D050"/>
                </a:solidFill>
              </a:rPr>
              <a:t> </a:t>
            </a:r>
            <a:r>
              <a:rPr lang="ru-RU" sz="2400" b="1" dirty="0" err="1">
                <a:solidFill>
                  <a:srgbClr val="92D050"/>
                </a:solidFill>
              </a:rPr>
              <a:t>компетентни</a:t>
            </a:r>
            <a:r>
              <a:rPr lang="ru-RU" sz="2400" b="1" dirty="0">
                <a:solidFill>
                  <a:srgbClr val="92D050"/>
                </a:solidFill>
              </a:rPr>
              <a:t> институции и </a:t>
            </a:r>
            <a:r>
              <a:rPr lang="ru-RU" sz="2400" b="1" dirty="0" err="1">
                <a:solidFill>
                  <a:srgbClr val="92D050"/>
                </a:solidFill>
              </a:rPr>
              <a:t>гражданския</a:t>
            </a:r>
            <a:r>
              <a:rPr lang="ru-RU" sz="2400" b="1" dirty="0">
                <a:solidFill>
                  <a:srgbClr val="92D050"/>
                </a:solidFill>
              </a:rPr>
              <a:t> сектор</a:t>
            </a:r>
            <a:r>
              <a:rPr lang="ru-RU" sz="2400" b="1" dirty="0" smtClean="0">
                <a:solidFill>
                  <a:srgbClr val="92D050"/>
                </a:solidFill>
              </a:rPr>
              <a:t>.</a:t>
            </a:r>
          </a:p>
          <a:p>
            <a:pPr marL="4572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bg-BG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34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79">
        <p15:prstTrans prst="drape"/>
      </p:transition>
    </mc:Choice>
    <mc:Fallback xmlns="">
      <p:transition spd="slow" advTm="7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2705805380"/>
              </p:ext>
            </p:extLst>
          </p:nvPr>
        </p:nvGraphicFramePr>
        <p:xfrm>
          <a:off x="445168" y="709864"/>
          <a:ext cx="11442032" cy="411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33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36884" y="770020"/>
            <a:ext cx="11526253" cy="567890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dirty="0" err="1" smtClean="0">
                <a:solidFill>
                  <a:srgbClr val="92D050"/>
                </a:solidFill>
              </a:rPr>
              <a:t>Проблемни</a:t>
            </a:r>
            <a:r>
              <a:rPr lang="ru-RU" sz="2400" b="1" dirty="0" smtClean="0">
                <a:solidFill>
                  <a:srgbClr val="92D050"/>
                </a:solidFill>
              </a:rPr>
              <a:t> </a:t>
            </a:r>
            <a:r>
              <a:rPr lang="ru-RU" sz="2400" b="1" dirty="0" err="1" smtClean="0">
                <a:solidFill>
                  <a:srgbClr val="92D050"/>
                </a:solidFill>
              </a:rPr>
              <a:t>моменти</a:t>
            </a:r>
            <a:r>
              <a:rPr lang="ru-RU" sz="2400" b="1" dirty="0" smtClean="0">
                <a:solidFill>
                  <a:srgbClr val="92D050"/>
                </a:solidFill>
              </a:rPr>
              <a:t> и </a:t>
            </a:r>
            <a:r>
              <a:rPr lang="ru-RU" sz="2400" b="1" dirty="0" err="1" smtClean="0">
                <a:solidFill>
                  <a:srgbClr val="92D050"/>
                </a:solidFill>
              </a:rPr>
              <a:t>съпътстващи</a:t>
            </a:r>
            <a:r>
              <a:rPr lang="ru-RU" sz="2400" b="1" dirty="0" smtClean="0">
                <a:solidFill>
                  <a:srgbClr val="92D050"/>
                </a:solidFill>
              </a:rPr>
              <a:t> трудности. </a:t>
            </a:r>
          </a:p>
          <a:p>
            <a:r>
              <a:rPr lang="bg-BG" sz="2400" dirty="0">
                <a:solidFill>
                  <a:srgbClr val="92D050"/>
                </a:solidFill>
              </a:rPr>
              <a:t>Към 2020г</a:t>
            </a:r>
            <a:r>
              <a:rPr lang="bg-BG" sz="2400" dirty="0" smtClean="0">
                <a:solidFill>
                  <a:srgbClr val="92D050"/>
                </a:solidFill>
              </a:rPr>
              <a:t>. - </a:t>
            </a:r>
            <a:r>
              <a:rPr lang="bg-BG" sz="2400" dirty="0">
                <a:solidFill>
                  <a:srgbClr val="92D050"/>
                </a:solidFill>
              </a:rPr>
              <a:t>5257 населени </a:t>
            </a:r>
            <a:r>
              <a:rPr lang="bg-BG" sz="2400" dirty="0" smtClean="0">
                <a:solidFill>
                  <a:srgbClr val="92D050"/>
                </a:solidFill>
              </a:rPr>
              <a:t>места; Градове- 257; Села </a:t>
            </a:r>
            <a:r>
              <a:rPr lang="bg-BG" sz="2400" dirty="0">
                <a:solidFill>
                  <a:srgbClr val="92D050"/>
                </a:solidFill>
              </a:rPr>
              <a:t>-</a:t>
            </a:r>
            <a:r>
              <a:rPr lang="bg-BG" sz="2400" dirty="0" smtClean="0">
                <a:solidFill>
                  <a:srgbClr val="92D050"/>
                </a:solidFill>
              </a:rPr>
              <a:t>4998; Два </a:t>
            </a:r>
            <a:r>
              <a:rPr lang="bg-BG" sz="2400" dirty="0">
                <a:solidFill>
                  <a:srgbClr val="92D050"/>
                </a:solidFill>
              </a:rPr>
              <a:t>манастира – Клисурски и Рилски със статут на населени места.</a:t>
            </a:r>
          </a:p>
          <a:p>
            <a:r>
              <a:rPr lang="bg-BG" sz="2400" dirty="0">
                <a:solidFill>
                  <a:srgbClr val="92D050"/>
                </a:solidFill>
              </a:rPr>
              <a:t>Сили и средства на МВР-180 РПУ и 145 ПУ.</a:t>
            </a:r>
            <a:endParaRPr lang="en-US" sz="2400" dirty="0">
              <a:solidFill>
                <a:srgbClr val="92D05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sz="24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момента в България има 28 регионални комисии и 265 местни комисии за обществен ред и сигурност.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4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bg-BG" sz="2400" dirty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осъществяването на функциите си тези комисии подписват местен договор за сигурност или споразумения и  в клаузите се виждат преките ангажименти на кмета и неговата администрация по обезпечаване на обществения ред и сигурността в района.</a:t>
            </a:r>
            <a:endParaRPr lang="bg-BG" sz="2400" dirty="0">
              <a:solidFill>
                <a:srgbClr val="92D050"/>
              </a:solidFill>
            </a:endParaRPr>
          </a:p>
          <a:p>
            <a:pPr marL="45720" indent="0" algn="ctr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pPr algn="ctr"/>
            <a:endParaRPr lang="bg-BG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51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779">
        <p15:prstTrans prst="drape"/>
      </p:transition>
    </mc:Choice>
    <mc:Fallback xmlns="">
      <p:transition spd="slow" advTm="77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524000" y="260350"/>
            <a:ext cx="9144000" cy="863600"/>
          </a:xfrm>
          <a:prstGeom prst="rect">
            <a:avLst/>
          </a:prstGeom>
          <a:gradFill rotWithShape="1">
            <a:gsLst>
              <a:gs pos="0">
                <a:schemeClr val="bg1">
                  <a:alpha val="67000"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bg1">
                  <a:alpha val="6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bg-BG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1" y="1125539"/>
            <a:ext cx="9180513" cy="71437"/>
          </a:xfrm>
          <a:prstGeom prst="rect">
            <a:avLst/>
          </a:prstGeom>
          <a:gradFill rotWithShape="1">
            <a:gsLst>
              <a:gs pos="0">
                <a:srgbClr val="280300"/>
              </a:gs>
              <a:gs pos="50000">
                <a:srgbClr val="FD1503"/>
              </a:gs>
              <a:gs pos="100000">
                <a:srgbClr val="280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95247" name="Rectangle 15"/>
          <p:cNvSpPr>
            <a:spLocks noChangeArrowheads="1"/>
          </p:cNvSpPr>
          <p:nvPr/>
        </p:nvSpPr>
        <p:spPr bwMode="auto">
          <a:xfrm>
            <a:off x="1739901" y="4365626"/>
            <a:ext cx="5724525" cy="576263"/>
          </a:xfrm>
          <a:prstGeom prst="rect">
            <a:avLst/>
          </a:prstGeom>
          <a:gradFill rotWithShape="1">
            <a:gsLst>
              <a:gs pos="0">
                <a:srgbClr val="99CCFF">
                  <a:alpha val="78999"/>
                </a:srgbClr>
              </a:gs>
              <a:gs pos="100000">
                <a:schemeClr val="bg1">
                  <a:alpha val="81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bg-BG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КОРС </a:t>
            </a:r>
            <a:r>
              <a:rPr lang="bg-BG" b="1">
                <a:solidFill>
                  <a:schemeClr val="accent2"/>
                </a:solidFill>
                <a:latin typeface="Arial Narrow" pitchFamily="34" charset="0"/>
              </a:rPr>
              <a:t>  -    КОМИСИИ ЗА ОБЩЕСТВЕН РЕД И СИГУРНОСТ     </a:t>
            </a:r>
            <a:r>
              <a:rPr lang="bg-BG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</a:p>
        </p:txBody>
      </p:sp>
      <p:sp>
        <p:nvSpPr>
          <p:cNvPr id="95253" name="Rectangle 21"/>
          <p:cNvSpPr>
            <a:spLocks noChangeArrowheads="1"/>
          </p:cNvSpPr>
          <p:nvPr/>
        </p:nvSpPr>
        <p:spPr bwMode="auto">
          <a:xfrm>
            <a:off x="409074" y="1411289"/>
            <a:ext cx="11081084" cy="2160587"/>
          </a:xfrm>
          <a:prstGeom prst="rect">
            <a:avLst/>
          </a:prstGeom>
          <a:gradFill rotWithShape="1">
            <a:gsLst>
              <a:gs pos="0">
                <a:schemeClr val="accent2">
                  <a:alpha val="84000"/>
                </a:schemeClr>
              </a:gs>
              <a:gs pos="50000">
                <a:schemeClr val="bg1">
                  <a:alpha val="84000"/>
                </a:schemeClr>
              </a:gs>
              <a:gs pos="100000">
                <a:schemeClr val="accent2">
                  <a:alpha val="8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endParaRPr lang="bg-BG" sz="20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lvl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ПРАТНЬОРСКИ   ПОДХОД  ЗА  НАСЪРЧАВАНЕ </a:t>
            </a:r>
            <a:r>
              <a:rPr lang="bg-B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НА ОБЩЕСТВЕНОТО  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УЧАСТИЕ  ПРИ   РЕШАВАНЕ  </a:t>
            </a:r>
          </a:p>
          <a:p>
            <a:pPr lvl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ПРОБЛЕМИТЕ  НА   ПРЕСТЪПНОСТТА</a:t>
            </a:r>
            <a:r>
              <a:rPr lang="bg-BG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, ОБЩЕСТВЕНИЯ   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РЕД   И   БЕЗОПАСНОСТ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endParaRPr lang="bg-BG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2743200" y="3933827"/>
            <a:ext cx="7924802" cy="142872"/>
          </a:xfrm>
          <a:prstGeom prst="rect">
            <a:avLst/>
          </a:prstGeom>
          <a:gradFill rotWithShape="1">
            <a:gsLst>
              <a:gs pos="0">
                <a:schemeClr val="accent2">
                  <a:alpha val="78999"/>
                </a:schemeClr>
              </a:gs>
              <a:gs pos="50000">
                <a:schemeClr val="bg1">
                  <a:alpha val="81000"/>
                </a:schemeClr>
              </a:gs>
              <a:gs pos="100000">
                <a:schemeClr val="accent2">
                  <a:alpha val="78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bg-BG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ФОРМИ:</a:t>
            </a:r>
            <a:r>
              <a:rPr lang="bg-BG" sz="2000" b="1">
                <a:solidFill>
                  <a:srgbClr val="CC0000"/>
                </a:solidFill>
                <a:latin typeface="Arial Narrow" pitchFamily="34" charset="0"/>
              </a:rPr>
              <a:t>     </a:t>
            </a:r>
            <a:r>
              <a:rPr lang="bg-BG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1774826" y="5157788"/>
            <a:ext cx="5834063" cy="576262"/>
          </a:xfrm>
          <a:prstGeom prst="rect">
            <a:avLst/>
          </a:prstGeom>
          <a:gradFill rotWithShape="1">
            <a:gsLst>
              <a:gs pos="0">
                <a:srgbClr val="99CCFF">
                  <a:alpha val="78999"/>
                </a:srgbClr>
              </a:gs>
              <a:gs pos="100000">
                <a:schemeClr val="bg1">
                  <a:alpha val="81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bg-BG" b="1">
                <a:solidFill>
                  <a:schemeClr val="accent2"/>
                </a:solidFill>
                <a:latin typeface="Arial Narrow" pitchFamily="34" charset="0"/>
              </a:rPr>
              <a:t>МЕСТНИ ДОГОВОРИ ЗА СИГУРНОСТ     </a:t>
            </a:r>
            <a:r>
              <a:rPr lang="bg-BG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1774826" y="5948363"/>
            <a:ext cx="5834063" cy="576262"/>
          </a:xfrm>
          <a:prstGeom prst="rect">
            <a:avLst/>
          </a:prstGeom>
          <a:gradFill rotWithShape="1">
            <a:gsLst>
              <a:gs pos="0">
                <a:srgbClr val="99CCFF">
                  <a:alpha val="78998"/>
                </a:srgbClr>
              </a:gs>
              <a:gs pos="100000">
                <a:schemeClr val="bg1">
                  <a:alpha val="81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kumimoji="0" lang="bg-BG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СЪВМЕСТНИ ПРОЕКТИ И ПРОГРАМИ С НСОРБ </a:t>
            </a:r>
          </a:p>
        </p:txBody>
      </p:sp>
      <p:sp>
        <p:nvSpPr>
          <p:cNvPr id="95259" name="WordArt 27"/>
          <p:cNvSpPr>
            <a:spLocks noChangeArrowheads="1" noChangeShapeType="1"/>
          </p:cNvSpPr>
          <p:nvPr/>
        </p:nvSpPr>
        <p:spPr bwMode="auto">
          <a:xfrm>
            <a:off x="2063750" y="476251"/>
            <a:ext cx="8243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FFFF66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Impact"/>
              </a:rPr>
              <a:t>                                            </a:t>
            </a:r>
            <a:endParaRPr lang="bg-BG" sz="3600" kern="10">
              <a:ln w="317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50000">
                    <a:srgbClr val="FFFF66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8210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250" autoRev="1" fill="hold"/>
                                        <p:tgtEl>
                                          <p:spTgt spid="9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50" autoRev="1" fill="hold"/>
                                        <p:tgtEl>
                                          <p:spTgt spid="9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95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50"/>
                            </p:stCondLst>
                            <p:childTnLst>
                              <p:par>
                                <p:cTn id="3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250" autoRev="1" fill="hold"/>
                                        <p:tgtEl>
                                          <p:spTgt spid="9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250" autoRev="1" fill="hold"/>
                                        <p:tgtEl>
                                          <p:spTgt spid="9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95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9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47" grpId="0" animBg="1"/>
      <p:bldP spid="95253" grpId="0" build="allAtOnce" animBg="1"/>
      <p:bldP spid="95256" grpId="0" animBg="1"/>
      <p:bldP spid="95257" grpId="0" animBg="1"/>
      <p:bldP spid="952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231" y="1144589"/>
            <a:ext cx="11454063" cy="5092699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КОМИСИИ ЗА ОБЩЕСТВЕН РЕД И СИГУРНОСТ (КОРС)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7453"/>
                </a:solidFill>
              </a:rPr>
              <a:t> </a:t>
            </a:r>
            <a:r>
              <a:rPr lang="bg-BG" sz="2400" dirty="0" smtClean="0">
                <a:solidFill>
                  <a:srgbClr val="FF7453"/>
                </a:solidFill>
              </a:rPr>
              <a:t>    </a:t>
            </a:r>
            <a:r>
              <a:rPr lang="bg-BG" sz="24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УЧАСТНИЦИ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представители 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местната власт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правосъдието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полицията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образователни, културни и социални институти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неправителствените организации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медиите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бизнеса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експерти, консултанти, общественици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defRPr/>
            </a:pP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граждански комитети и различни социални групи</a:t>
            </a:r>
            <a:r>
              <a:rPr lang="bg-BG" sz="2400" dirty="0"/>
              <a:t> 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9331" name="WordArt 3"/>
          <p:cNvSpPr>
            <a:spLocks noChangeArrowheads="1" noChangeShapeType="1" noTextEdit="1"/>
          </p:cNvSpPr>
          <p:nvPr/>
        </p:nvSpPr>
        <p:spPr bwMode="auto">
          <a:xfrm>
            <a:off x="6888163" y="765176"/>
            <a:ext cx="3097212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1" hangingPunct="1">
              <a:defRPr/>
            </a:pPr>
            <a:r>
              <a:rPr lang="bg-BG" kern="10" dirty="0">
                <a:ln w="9525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7453"/>
                    </a:gs>
                    <a:gs pos="50000">
                      <a:schemeClr val="hlink">
                        <a:alpha val="80000"/>
                      </a:schemeClr>
                    </a:gs>
                    <a:gs pos="100000">
                      <a:srgbClr val="FF745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80000"/>
                    </a:schemeClr>
                  </a:outerShdw>
                </a:effectLst>
                <a:latin typeface="Impact"/>
              </a:rPr>
              <a:t>ПАРТНЬОРСТВО</a:t>
            </a:r>
          </a:p>
        </p:txBody>
      </p:sp>
    </p:spTree>
    <p:extLst>
      <p:ext uri="{BB962C8B-B14F-4D97-AF65-F5344CB8AC3E}">
        <p14:creationId xmlns:p14="http://schemas.microsoft.com/office/powerpoint/2010/main" val="7740702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3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1524000" y="260350"/>
            <a:ext cx="9144000" cy="863600"/>
          </a:xfrm>
          <a:prstGeom prst="rect">
            <a:avLst/>
          </a:prstGeom>
          <a:gradFill rotWithShape="1">
            <a:gsLst>
              <a:gs pos="0">
                <a:schemeClr val="bg1">
                  <a:alpha val="67000"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bg1">
                  <a:alpha val="6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bg-BG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847850" y="2276475"/>
            <a:ext cx="3455988" cy="431800"/>
          </a:xfrm>
          <a:prstGeom prst="rect">
            <a:avLst/>
          </a:prstGeom>
          <a:gradFill rotWithShape="1">
            <a:gsLst>
              <a:gs pos="0">
                <a:srgbClr val="99CCFF">
                  <a:alpha val="78000"/>
                </a:srgbClr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kumimoji="0" lang="en-US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ДНИ НА ОТВОРЕНИТЕ ВРАТИ </a:t>
            </a:r>
            <a:endParaRPr kumimoji="0" lang="bg-BG" altLang="bg-BG" sz="18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47850" y="3429000"/>
            <a:ext cx="3455988" cy="431800"/>
          </a:xfrm>
          <a:prstGeom prst="rect">
            <a:avLst/>
          </a:prstGeom>
          <a:gradFill rotWithShape="1">
            <a:gsLst>
              <a:gs pos="0">
                <a:srgbClr val="99CCFF">
                  <a:alpha val="78000"/>
                </a:srgbClr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kumimoji="0" lang="en-US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ОБЩЕСТВЕНИ СРЕЩИ</a:t>
            </a:r>
            <a:endParaRPr kumimoji="0" lang="bg-BG" altLang="bg-BG" sz="18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47850" y="2852738"/>
            <a:ext cx="3436938" cy="431800"/>
          </a:xfrm>
          <a:prstGeom prst="rect">
            <a:avLst/>
          </a:prstGeom>
          <a:gradFill rotWithShape="1">
            <a:gsLst>
              <a:gs pos="0">
                <a:srgbClr val="99CCFF">
                  <a:alpha val="78000"/>
                </a:srgbClr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endParaRPr kumimoji="0" lang="bg-BG" altLang="bg-BG" sz="1800" b="1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r>
              <a:rPr kumimoji="0" lang="bg-BG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П</a:t>
            </a:r>
            <a:r>
              <a:rPr kumimoji="0" lang="en-US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УБЛИЧНИ ОТЧЕТИ </a:t>
            </a:r>
          </a:p>
          <a:p>
            <a:endParaRPr kumimoji="0" lang="bg-BG" altLang="bg-BG" sz="1800" b="1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24000" y="1268413"/>
            <a:ext cx="9144000" cy="369332"/>
          </a:xfrm>
          <a:prstGeom prst="rect">
            <a:avLst/>
          </a:prstGeom>
          <a:gradFill rotWithShape="1">
            <a:gsLst>
              <a:gs pos="0">
                <a:schemeClr val="accent2">
                  <a:alpha val="75999"/>
                </a:schemeClr>
              </a:gs>
              <a:gs pos="50000">
                <a:schemeClr val="bg1">
                  <a:alpha val="78000"/>
                </a:schemeClr>
              </a:gs>
              <a:gs pos="100000">
                <a:schemeClr val="accent2">
                  <a:alpha val="75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ОТЧЕТНОСТ И ОБРАТНА ВРЪЗКА</a:t>
            </a:r>
            <a:endParaRPr lang="bg-BG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5232401" y="5084763"/>
            <a:ext cx="5256213" cy="431800"/>
          </a:xfrm>
          <a:prstGeom prst="rect">
            <a:avLst/>
          </a:prstGeom>
          <a:gradFill rotWithShape="1">
            <a:gsLst>
              <a:gs pos="0">
                <a:srgbClr val="99CCFF">
                  <a:alpha val="78000"/>
                </a:srgbClr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kumimoji="0" lang="bg-BG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ПРЕСКОНФЕРЕНЦИИ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5224463" y="5638801"/>
            <a:ext cx="5264150" cy="669925"/>
          </a:xfrm>
          <a:prstGeom prst="rect">
            <a:avLst/>
          </a:prstGeom>
          <a:gradFill rotWithShape="1">
            <a:gsLst>
              <a:gs pos="0">
                <a:srgbClr val="99CCFF">
                  <a:alpha val="78000"/>
                </a:srgbClr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r>
              <a:rPr kumimoji="0" lang="bg-BG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ПРЕКИ НЕОФИЦИАЛНИ СРЕЩИ С </a:t>
            </a:r>
          </a:p>
          <a:p>
            <a:r>
              <a:rPr kumimoji="0" lang="bg-BG" altLang="bg-BG" sz="1800" b="1">
                <a:solidFill>
                  <a:schemeClr val="accent2"/>
                </a:solidFill>
                <a:latin typeface="Arial Narrow" panose="020B0606020202030204" pitchFamily="34" charset="0"/>
              </a:rPr>
              <a:t>ГРАЖДАНИ И ИНСТИТУЦИИ</a:t>
            </a:r>
          </a:p>
        </p:txBody>
      </p:sp>
      <p:sp>
        <p:nvSpPr>
          <p:cNvPr id="24585" name="Rectangle 17"/>
          <p:cNvSpPr>
            <a:spLocks noChangeArrowheads="1"/>
          </p:cNvSpPr>
          <p:nvPr/>
        </p:nvSpPr>
        <p:spPr bwMode="auto">
          <a:xfrm>
            <a:off x="1524001" y="1125539"/>
            <a:ext cx="9180513" cy="71437"/>
          </a:xfrm>
          <a:prstGeom prst="rect">
            <a:avLst/>
          </a:prstGeom>
          <a:gradFill rotWithShape="1">
            <a:gsLst>
              <a:gs pos="0">
                <a:srgbClr val="280300"/>
              </a:gs>
              <a:gs pos="50000">
                <a:srgbClr val="FD1503"/>
              </a:gs>
              <a:gs pos="100000">
                <a:srgbClr val="280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91155" name="WordArt 19"/>
          <p:cNvSpPr>
            <a:spLocks noChangeArrowheads="1" noChangeShapeType="1"/>
          </p:cNvSpPr>
          <p:nvPr/>
        </p:nvSpPr>
        <p:spPr bwMode="auto">
          <a:xfrm>
            <a:off x="2063750" y="476251"/>
            <a:ext cx="8243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FFFF66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Impact"/>
              </a:rPr>
              <a:t>                                            </a:t>
            </a:r>
            <a:endParaRPr lang="bg-BG" sz="3600" kern="10">
              <a:ln w="317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50000">
                    <a:srgbClr val="FFFF66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91150" name="Picture 14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221164"/>
            <a:ext cx="3168650" cy="216058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8" name="Picture 32" descr="Community Policing 04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2060575"/>
            <a:ext cx="2962275" cy="2217738"/>
          </a:xfrm>
          <a:noFill/>
          <a:ln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2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8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8" presetClass="entr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4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7833"/>
            <a:ext cx="11285621" cy="5539456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bg-BG" sz="8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bg-BG" sz="24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ПРИНЦИПИ: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bg-BG" sz="2400" dirty="0">
              <a:solidFill>
                <a:srgbClr val="FF745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Приоритет 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 гарантиране на сигурността на населението 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Прагматизъм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залагане на реално постижими цели  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Партньорство и съгласуваност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между заинтересованите страни</a:t>
            </a:r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defRPr/>
            </a:pPr>
            <a:r>
              <a:rPr lang="bg-BG" sz="2400" dirty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Териториалност </a:t>
            </a:r>
            <a:r>
              <a:rPr lang="bg-BG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– ефикасни решения на местни проблеми</a:t>
            </a:r>
            <a:r>
              <a:rPr lang="bg-BG" sz="2400" dirty="0"/>
              <a:t> </a:t>
            </a:r>
            <a:endParaRPr lang="bg-BG" sz="2400" dirty="0" smtClean="0"/>
          </a:p>
          <a:p>
            <a:pPr eaLnBrk="1" hangingPunct="1">
              <a:lnSpc>
                <a:spcPct val="115000"/>
              </a:lnSpc>
              <a:buClr>
                <a:schemeClr val="tx1"/>
              </a:buClr>
              <a:defRPr/>
            </a:pP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2728448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138" y="385012"/>
            <a:ext cx="11393904" cy="5852276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bg-BG" sz="2900" dirty="0" smtClean="0">
                <a:solidFill>
                  <a:srgbClr val="F6C03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ПЛАНИРАНЕ ДЕЙНОСТТА НА КОРС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bg-BG" sz="2900" dirty="0">
              <a:solidFill>
                <a:srgbClr val="F6C03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tx1"/>
              </a:buClr>
              <a:buSzTx/>
              <a:defRPr/>
            </a:pP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Социално-икономически профил</a:t>
            </a: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населеното място</a:t>
            </a: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Clr>
                <a:schemeClr val="tx1"/>
              </a:buClr>
              <a:buSzTx/>
              <a:defRPr/>
            </a:pP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Анализ на криминогенната обстановка</a:t>
            </a:r>
          </a:p>
          <a:p>
            <a:pPr lvl="1" eaLnBrk="1" hangingPunct="1">
              <a:buFontTx/>
              <a:buNone/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характерни престъпления </a:t>
            </a:r>
          </a:p>
          <a:p>
            <a:pPr lvl="1" eaLnBrk="1" hangingPunct="1">
              <a:buFontTx/>
              <a:buNone/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динамика, ръст, концентрация и местна </a:t>
            </a:r>
            <a:r>
              <a:rPr lang="bg-BG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специфика  </a:t>
            </a: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престъпленията и нарушенията на обществения ред</a:t>
            </a:r>
          </a:p>
          <a:p>
            <a:pPr lvl="1" eaLnBrk="1" hangingPunct="1">
              <a:buFontTx/>
              <a:buNone/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тенденции   </a:t>
            </a:r>
          </a:p>
          <a:p>
            <a:pPr eaLnBrk="1" hangingPunct="1">
              <a:buClr>
                <a:schemeClr val="tx1"/>
              </a:buClr>
              <a:buSzTx/>
              <a:defRPr/>
            </a:pP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Основни приоритети и местни потребности</a:t>
            </a: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подобряване на обществения ред и сигурност</a:t>
            </a:r>
            <a:r>
              <a:rPr lang="bg-BG" sz="2900" dirty="0"/>
              <a:t> </a:t>
            </a:r>
            <a:endParaRPr lang="bg-BG" sz="2900" dirty="0" smtClean="0"/>
          </a:p>
          <a:p>
            <a:pPr marL="45720" indent="0" eaLnBrk="1" hangingPunct="1">
              <a:buClr>
                <a:schemeClr val="tx1"/>
              </a:buClr>
              <a:buSzTx/>
              <a:buNone/>
              <a:defRPr/>
            </a:pPr>
            <a:endParaRPr lang="bg-BG" sz="29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bg-BG" sz="2900" dirty="0">
                <a:solidFill>
                  <a:srgbClr val="FF745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ДЕЙНОСТИ: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bg-BG" sz="29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проучване </a:t>
            </a: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на обществените потребности от сигурност; 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на ефективността на полицейските органи; 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разработване и ресурсно обезпечаване на проекти за подобряване на обществения ред и сигурност;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координиране усилията на партньорите;  </a:t>
            </a:r>
          </a:p>
          <a:p>
            <a:pPr>
              <a:lnSpc>
                <a:spcPct val="120000"/>
              </a:lnSpc>
              <a:buClr>
                <a:schemeClr val="tx1"/>
              </a:buClr>
              <a:defRPr/>
            </a:pPr>
            <a:r>
              <a:rPr lang="bg-BG" sz="29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контрол и цялостна оценка  </a:t>
            </a:r>
            <a:endParaRPr lang="bg-BG" sz="2900" dirty="0"/>
          </a:p>
          <a:p>
            <a:pPr eaLnBrk="1" hangingPunct="1">
              <a:buClr>
                <a:schemeClr val="tx1"/>
              </a:buClr>
              <a:buSzTx/>
              <a:defRPr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30378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3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13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13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13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3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3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3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13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3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3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13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24000" y="260350"/>
            <a:ext cx="9144000" cy="863600"/>
          </a:xfrm>
          <a:prstGeom prst="rect">
            <a:avLst/>
          </a:prstGeom>
          <a:gradFill rotWithShape="1">
            <a:gsLst>
              <a:gs pos="0">
                <a:schemeClr val="bg1">
                  <a:alpha val="67000"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bg1">
                  <a:alpha val="6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bg-BG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1" y="1125539"/>
            <a:ext cx="9180513" cy="71437"/>
          </a:xfrm>
          <a:prstGeom prst="rect">
            <a:avLst/>
          </a:prstGeom>
          <a:gradFill rotWithShape="1">
            <a:gsLst>
              <a:gs pos="0">
                <a:srgbClr val="280300"/>
              </a:gs>
              <a:gs pos="50000">
                <a:srgbClr val="FD1503"/>
              </a:gs>
              <a:gs pos="100000">
                <a:srgbClr val="280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1666876" y="1268414"/>
            <a:ext cx="8893175" cy="574675"/>
          </a:xfrm>
          <a:prstGeom prst="rect">
            <a:avLst/>
          </a:prstGeom>
          <a:gradFill rotWithShape="1">
            <a:gsLst>
              <a:gs pos="0">
                <a:schemeClr val="accent2">
                  <a:alpha val="75999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accent2">
                  <a:alpha val="75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СПЕЦИАЛНО ВНИМАНИЕ КЪМ УЯЗВИМИТЕ ГРУПИ 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4583114" y="3389313"/>
            <a:ext cx="6084887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 ИНВАЛИДИ И САМОТНОЖИВЕЕЩИ ХОРА ОТ ТРЕТАТА ВЪРЗРАСТ 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583113" y="4541838"/>
            <a:ext cx="6011862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 ХОРА СЪС ЗАВИСИМОСТИ И ТЕХНИТЕ СЕМЕЙСТВА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4583114" y="2708275"/>
            <a:ext cx="6084887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 ЖЕНИ ЖЕРТВИ НА ДОМАШНО, СЕКСУАЛНО НАСИЛИЕ И ТРАФИК 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583113" y="5157788"/>
            <a:ext cx="6011862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 ДЕЦА И МЛАДЕЖИ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583113" y="3965575"/>
            <a:ext cx="6011862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 ОСВОБОДЕНИ ОТ ЗАТВОРИТЕ, ОСЪДЕНИ НА ПРОБАЦИЯ 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583113" y="5805488"/>
            <a:ext cx="6011862" cy="336550"/>
          </a:xfrm>
          <a:prstGeom prst="rect">
            <a:avLst/>
          </a:prstGeom>
          <a:gradFill rotWithShape="1">
            <a:gsLst>
              <a:gs pos="0">
                <a:schemeClr val="accent2">
                  <a:alpha val="93999"/>
                </a:schemeClr>
              </a:gs>
              <a:gs pos="100000">
                <a:schemeClr val="bg1">
                  <a:alpha val="95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>
              <a:buClr>
                <a:srgbClr val="FFFF66"/>
              </a:buClr>
              <a:buFont typeface="Wingdings" panose="05000000000000000000" pitchFamily="2" charset="2"/>
              <a:buChar char="®"/>
            </a:pPr>
            <a:r>
              <a:rPr kumimoji="0" lang="bg-BG" altLang="bg-BG" sz="1600" b="1">
                <a:latin typeface="Arial Narrow" panose="020B0606020202030204" pitchFamily="34" charset="0"/>
              </a:rPr>
              <a:t>СОЦИАЛНО СЛАБИ И БЕЗРАБОТНИ 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631951" y="1916113"/>
            <a:ext cx="8893175" cy="431800"/>
          </a:xfrm>
          <a:prstGeom prst="rect">
            <a:avLst/>
          </a:prstGeom>
          <a:gradFill rotWithShape="1">
            <a:gsLst>
              <a:gs pos="0">
                <a:schemeClr val="accent2">
                  <a:alpha val="75999"/>
                </a:schemeClr>
              </a:gs>
              <a:gs pos="50000">
                <a:schemeClr val="bg1">
                  <a:alpha val="75000"/>
                </a:schemeClr>
              </a:gs>
              <a:gs pos="100000">
                <a:schemeClr val="accent2">
                  <a:alpha val="75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bg-BG" b="1">
                <a:solidFill>
                  <a:srgbClr val="FD150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СЪВМЕСТНИ ПРОЕКТИ И ПРОГРАМИ С НПО И МЕСТНА ВЛАСТ ЗА ПОДКРЕПА НА </a:t>
            </a:r>
          </a:p>
        </p:txBody>
      </p:sp>
      <p:sp>
        <p:nvSpPr>
          <p:cNvPr id="99341" name="WordArt 13"/>
          <p:cNvSpPr>
            <a:spLocks noChangeArrowheads="1" noChangeShapeType="1"/>
          </p:cNvSpPr>
          <p:nvPr/>
        </p:nvSpPr>
        <p:spPr bwMode="auto">
          <a:xfrm>
            <a:off x="2063750" y="476251"/>
            <a:ext cx="8243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ru-RU" sz="3600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FFFF66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Impact"/>
              </a:rPr>
              <a:t>                                            </a:t>
            </a:r>
            <a:endParaRPr lang="bg-BG" sz="3600" kern="10">
              <a:ln w="3175">
                <a:solidFill>
                  <a:srgbClr val="99330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50000">
                    <a:srgbClr val="FFFF66"/>
                  </a:gs>
                  <a:gs pos="100000">
                    <a:schemeClr val="accent1"/>
                  </a:gs>
                </a:gsLst>
                <a:lin ang="5400000" scaled="1"/>
              </a:gra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3627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3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autoRev="1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99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  <p:bldP spid="99333" grpId="0" animBg="1"/>
      <p:bldP spid="99334" grpId="0" animBg="1"/>
      <p:bldP spid="99335" grpId="0" animBg="1"/>
      <p:bldP spid="99336" grpId="0" animBg="1"/>
      <p:bldP spid="99337" grpId="0" animBg="1"/>
      <p:bldP spid="99338" grpId="0" animBg="1"/>
      <p:bldP spid="99339" grpId="0" animBg="1"/>
      <p:bldP spid="99340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524000" y="115888"/>
            <a:ext cx="9144000" cy="863600"/>
          </a:xfrm>
          <a:prstGeom prst="rect">
            <a:avLst/>
          </a:prstGeom>
          <a:gradFill rotWithShape="1">
            <a:gsLst>
              <a:gs pos="0">
                <a:schemeClr val="bg1">
                  <a:alpha val="67000"/>
                </a:schemeClr>
              </a:gs>
              <a:gs pos="50000">
                <a:schemeClr val="accent2">
                  <a:alpha val="70000"/>
                </a:schemeClr>
              </a:gs>
              <a:gs pos="100000">
                <a:schemeClr val="bg1">
                  <a:alpha val="6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bg-BG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524001" y="1052514"/>
            <a:ext cx="9180513" cy="71437"/>
          </a:xfrm>
          <a:prstGeom prst="rect">
            <a:avLst/>
          </a:prstGeom>
          <a:gradFill rotWithShape="1">
            <a:gsLst>
              <a:gs pos="0">
                <a:srgbClr val="280300"/>
              </a:gs>
              <a:gs pos="50000">
                <a:srgbClr val="FD1503"/>
              </a:gs>
              <a:gs pos="100000">
                <a:srgbClr val="280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Lucida Console" panose="020B0609040504020204" pitchFamily="49" charset="0"/>
              </a:defRPr>
            </a:lvl9pPr>
          </a:lstStyle>
          <a:p>
            <a:pPr eaLnBrk="1" hangingPunct="1"/>
            <a:endParaRPr lang="bg-BG" altLang="bg-BG"/>
          </a:p>
        </p:txBody>
      </p:sp>
      <p:sp>
        <p:nvSpPr>
          <p:cNvPr id="147460" name="WordArt 4"/>
          <p:cNvSpPr>
            <a:spLocks noChangeArrowheads="1" noChangeShapeType="1"/>
          </p:cNvSpPr>
          <p:nvPr/>
        </p:nvSpPr>
        <p:spPr bwMode="auto">
          <a:xfrm>
            <a:off x="4295776" y="331789"/>
            <a:ext cx="62642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bg-BG" sz="3600" kern="10">
                <a:ln w="317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50000">
                      <a:srgbClr val="FFFF66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Impact"/>
              </a:rPr>
              <a:t>                              </a:t>
            </a:r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>
            <a:off x="2782888" y="549275"/>
            <a:ext cx="360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847851" y="1268413"/>
            <a:ext cx="8569325" cy="519112"/>
          </a:xfrm>
          <a:prstGeom prst="rect">
            <a:avLst/>
          </a:prstGeom>
          <a:gradFill rotWithShape="1">
            <a:gsLst>
              <a:gs pos="0">
                <a:schemeClr val="accent2">
                  <a:alpha val="89000"/>
                </a:schemeClr>
              </a:gs>
              <a:gs pos="50000">
                <a:schemeClr val="bg1">
                  <a:alpha val="89000"/>
                </a:schemeClr>
              </a:gs>
              <a:gs pos="100000">
                <a:schemeClr val="accent2">
                  <a:alpha val="89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g-BG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ОЧАКВАНИ РЕЗУЛТАТИ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1703388" y="1916113"/>
            <a:ext cx="8964612" cy="36671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СТАНДАРТИЗИРАН МОДЕЛ “ПОЛИЦИЯ В БЛИЗОСТ ДО ОБЩЕСТВОТО”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1703388" y="2492376"/>
            <a:ext cx="8964612" cy="39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ПОСТИГНАТА МОТИВАЦИЯ НА СЛУЖИТЕЛИТЕ И РЪКОВОДНИЯ СЪСТАВ </a:t>
            </a:r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1703388" y="3068639"/>
            <a:ext cx="8964612" cy="7016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ЕФЕКТИВНИ ПАРТНЬОРСТВА ЗА РЕШАВАНЕ  ПРОБЛЕМИТЕ НА РЕДА И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None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СИГУРНОСТА 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1703388" y="3898901"/>
            <a:ext cx="8964612" cy="7016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УСПЕШНО РЕШЕНИ МЕСТНИ ПРОБЛЕМИ НА СИГУРНОСТТА ЧРЕЗ ПРИЛАГАНЕ </a:t>
            </a:r>
          </a:p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None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НА  ПРОБЛЕМНО-ОРИЕНТИРАНИЯ ПОДХОД</a:t>
            </a:r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1703388" y="4775201"/>
            <a:ext cx="8964612" cy="39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ПОЛИЦЕЙСКО ОБСЛУЖВАНЕ ОРИЕНТИРАНО КЪМ УЯЗВИМИ СОЦИАЛНИ ГРУПИ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1703388" y="5337176"/>
            <a:ext cx="8964612" cy="39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КАЧЕСТВЕНИ ПОЛИЦЕЙСКИ УСЛУГИ</a:t>
            </a:r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703388" y="5913439"/>
            <a:ext cx="8909050" cy="3968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  <a:defRPr/>
            </a:pPr>
            <a:r>
              <a:rPr lang="bg-BG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УСТАНОВЕН ЕФЕКТИВЕН ГРАЖДАНСКИ КОНТРОЛ.</a:t>
            </a:r>
            <a:endParaRPr lang="bg-BG" b="1"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2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7" grpId="0" animBg="1"/>
      <p:bldP spid="147468" grpId="0" animBg="1"/>
      <p:bldP spid="147472" grpId="0" animBg="1"/>
      <p:bldP spid="147473" grpId="0" animBg="1"/>
      <p:bldP spid="147474" grpId="0" animBg="1"/>
      <p:bldP spid="147475" grpId="0" animBg="1"/>
      <p:bldP spid="147476" grpId="0" animBg="1"/>
      <p:bldP spid="1474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Content Placeholder 2"/>
          <p:cNvSpPr txBox="1">
            <a:spLocks/>
          </p:cNvSpPr>
          <p:nvPr/>
        </p:nvSpPr>
        <p:spPr bwMode="auto">
          <a:xfrm>
            <a:off x="1770870" y="1412776"/>
            <a:ext cx="86423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  <a:p>
            <a:pPr algn="just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>
              <a:solidFill>
                <a:srgbClr val="595959"/>
              </a:solidFill>
              <a:latin typeface="Helen Bg Light"/>
            </a:endParaRPr>
          </a:p>
        </p:txBody>
      </p:sp>
      <p:graphicFrame>
        <p:nvGraphicFramePr>
          <p:cNvPr id="2" name="Диаграма 1"/>
          <p:cNvGraphicFramePr/>
          <p:nvPr>
            <p:extLst>
              <p:ext uri="{D42A27DB-BD31-4B8C-83A1-F6EECF244321}">
                <p14:modId xmlns:p14="http://schemas.microsoft.com/office/powerpoint/2010/main" val="174895306"/>
              </p:ext>
            </p:extLst>
          </p:nvPr>
        </p:nvGraphicFramePr>
        <p:xfrm>
          <a:off x="1879577" y="1988841"/>
          <a:ext cx="8424936" cy="2836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517359"/>
            <a:ext cx="11512627" cy="604869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  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ИГРА–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минути</a:t>
            </a:r>
          </a:p>
          <a:p>
            <a:pPr marL="45720" indent="0">
              <a:buNone/>
            </a:pP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УКАЗАНИЯ: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bg-BG" dirty="0" smtClean="0"/>
              <a:t>Разработете Р</a:t>
            </a:r>
            <a:r>
              <a:rPr lang="en-US" dirty="0" err="1" smtClean="0"/>
              <a:t>аботн</a:t>
            </a:r>
            <a:r>
              <a:rPr lang="bg-BG" dirty="0" smtClean="0"/>
              <a:t>и   К</a:t>
            </a:r>
            <a:r>
              <a:rPr lang="en-US" dirty="0" err="1" smtClean="0"/>
              <a:t>арт</a:t>
            </a:r>
            <a:r>
              <a:rPr lang="bg-BG" dirty="0" smtClean="0"/>
              <a:t>и  </a:t>
            </a:r>
            <a:r>
              <a:rPr lang="en-US" dirty="0" err="1" smtClean="0"/>
              <a:t>за</a:t>
            </a:r>
            <a:r>
              <a:rPr lang="en-US" dirty="0" smtClean="0"/>
              <a:t>  </a:t>
            </a:r>
            <a:r>
              <a:rPr lang="en-US" dirty="0" err="1"/>
              <a:t>решаване</a:t>
            </a:r>
            <a:r>
              <a:rPr lang="en-US" dirty="0"/>
              <a:t> 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конкретен</a:t>
            </a:r>
            <a:r>
              <a:rPr lang="en-US" dirty="0"/>
              <a:t> </a:t>
            </a:r>
            <a:r>
              <a:rPr lang="en-US" dirty="0" err="1"/>
              <a:t>проблем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сигурност­та</a:t>
            </a:r>
            <a:r>
              <a:rPr lang="en-US" dirty="0"/>
              <a:t> и </a:t>
            </a:r>
            <a:r>
              <a:rPr lang="en-US" dirty="0" err="1"/>
              <a:t>обществения</a:t>
            </a:r>
            <a:r>
              <a:rPr lang="en-US" dirty="0"/>
              <a:t> </a:t>
            </a:r>
            <a:r>
              <a:rPr lang="en-US" dirty="0" err="1"/>
              <a:t>ред</a:t>
            </a:r>
            <a:r>
              <a:rPr lang="bg-BG" dirty="0"/>
              <a:t> във вашата </a:t>
            </a:r>
            <a:r>
              <a:rPr lang="bg-BG" dirty="0" smtClean="0"/>
              <a:t>община. </a:t>
            </a:r>
            <a:r>
              <a:rPr lang="bg-BG" dirty="0"/>
              <a:t>Освен посочените примерни работни карти, може да разработите и други </a:t>
            </a:r>
            <a:r>
              <a:rPr lang="en-US" dirty="0" err="1"/>
              <a:t>за</a:t>
            </a:r>
            <a:r>
              <a:rPr lang="en-US" dirty="0"/>
              <a:t>  </a:t>
            </a:r>
            <a:r>
              <a:rPr lang="en-US" dirty="0" err="1"/>
              <a:t>решаване</a:t>
            </a:r>
            <a:r>
              <a:rPr lang="en-US" dirty="0"/>
              <a:t> 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конкретен</a:t>
            </a:r>
            <a:r>
              <a:rPr lang="en-US" dirty="0"/>
              <a:t> </a:t>
            </a:r>
            <a:r>
              <a:rPr lang="en-US" dirty="0" err="1"/>
              <a:t>проблем</a:t>
            </a:r>
            <a:r>
              <a:rPr lang="bg-BG" dirty="0"/>
              <a:t>. </a:t>
            </a:r>
            <a:endParaRPr lang="bg-BG" dirty="0" smtClean="0"/>
          </a:p>
          <a:p>
            <a:r>
              <a:rPr lang="bg-BG" b="1" dirty="0" smtClean="0">
                <a:cs typeface="Times New Roman" panose="02020603050405020304" pitchFamily="18" charset="0"/>
              </a:rPr>
              <a:t>ПРИМЕРНИ     </a:t>
            </a:r>
            <a:r>
              <a:rPr lang="en-US" b="1" dirty="0">
                <a:cs typeface="Times New Roman" panose="02020603050405020304" pitchFamily="18" charset="0"/>
              </a:rPr>
              <a:t>РАБОТН</a:t>
            </a:r>
            <a:r>
              <a:rPr lang="bg-BG" b="1" dirty="0">
                <a:cs typeface="Times New Roman" panose="02020603050405020304" pitchFamily="18" charset="0"/>
              </a:rPr>
              <a:t>И      </a:t>
            </a:r>
            <a:r>
              <a:rPr lang="en-US" b="1" dirty="0" smtClean="0">
                <a:cs typeface="Times New Roman" panose="02020603050405020304" pitchFamily="18" charset="0"/>
              </a:rPr>
              <a:t>КАРТ</a:t>
            </a:r>
            <a:r>
              <a:rPr lang="bg-BG" b="1" dirty="0" smtClean="0">
                <a:cs typeface="Times New Roman" panose="02020603050405020304" pitchFamily="18" charset="0"/>
              </a:rPr>
              <a:t>И    </a:t>
            </a:r>
            <a:endParaRPr lang="bg-BG" dirty="0">
              <a:cs typeface="Times New Roman" panose="02020603050405020304" pitchFamily="18" charset="0"/>
            </a:endParaRPr>
          </a:p>
          <a:p>
            <a:r>
              <a:rPr lang="bg-BG" dirty="0">
                <a:cs typeface="Times New Roman" panose="02020603050405020304" pitchFamily="18" charset="0"/>
              </a:rPr>
              <a:t>1. Работна карта № 1 “Засилване на полицейското присъствие в общината, цялостна оценка на работата на ПИ и мл</a:t>
            </a:r>
            <a:r>
              <a:rPr lang="bg-BG" dirty="0" smtClean="0">
                <a:cs typeface="Times New Roman" panose="02020603050405020304" pitchFamily="18" charset="0"/>
              </a:rPr>
              <a:t>. ПИ </a:t>
            </a:r>
            <a:r>
              <a:rPr lang="bg-BG" dirty="0">
                <a:cs typeface="Times New Roman" panose="02020603050405020304" pitchFamily="18" charset="0"/>
              </a:rPr>
              <a:t>и ППД,  взаимодействие на ОСС с Първо и Второ РУП на МВР - </a:t>
            </a:r>
            <a:r>
              <a:rPr lang="bg-BG" b="1" dirty="0">
                <a:cs typeface="Times New Roman" panose="02020603050405020304" pitchFamily="18" charset="0"/>
              </a:rPr>
              <a:t>Х</a:t>
            </a:r>
            <a:r>
              <a:rPr lang="bg-BG" dirty="0">
                <a:cs typeface="Times New Roman" panose="02020603050405020304" pitchFamily="18" charset="0"/>
              </a:rPr>
              <a:t>.”</a:t>
            </a:r>
          </a:p>
          <a:p>
            <a:r>
              <a:rPr lang="bg-BG" dirty="0">
                <a:cs typeface="Times New Roman" panose="02020603050405020304" pitchFamily="18" charset="0"/>
              </a:rPr>
              <a:t>2. Работна карта № 2 “Набелязване на мерки за борба с разпространението и употреба на наркотични вещества сред малолетни и непълнолетни.”</a:t>
            </a:r>
          </a:p>
          <a:p>
            <a:r>
              <a:rPr lang="bg-BG" dirty="0">
                <a:cs typeface="Times New Roman" panose="02020603050405020304" pitchFamily="18" charset="0"/>
              </a:rPr>
              <a:t>3.Работна карта № 3 „Мерки за ограничаване на домовите кражби и кражби от вилните зони”.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4</a:t>
            </a:r>
            <a:r>
              <a:rPr lang="bg-BG" dirty="0" smtClean="0">
                <a:cs typeface="Times New Roman" panose="02020603050405020304" pitchFamily="18" charset="0"/>
              </a:rPr>
              <a:t>. </a:t>
            </a:r>
            <a:r>
              <a:rPr lang="bg-BG" dirty="0">
                <a:cs typeface="Times New Roman" panose="02020603050405020304" pitchFamily="18" charset="0"/>
              </a:rPr>
              <a:t>Работна карта № </a:t>
            </a:r>
            <a:r>
              <a:rPr lang="bg-BG" dirty="0" smtClean="0">
                <a:cs typeface="Times New Roman" panose="02020603050405020304" pitchFamily="18" charset="0"/>
              </a:rPr>
              <a:t>4 </a:t>
            </a:r>
            <a:r>
              <a:rPr lang="bg-BG" dirty="0">
                <a:cs typeface="Times New Roman" panose="02020603050405020304" pitchFamily="18" charset="0"/>
              </a:rPr>
              <a:t>„Набелязване на мерки за борба с хулиганството, пиянството и алкохолизма”. 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5</a:t>
            </a:r>
            <a:r>
              <a:rPr lang="bg-BG" dirty="0" smtClean="0">
                <a:cs typeface="Times New Roman" panose="02020603050405020304" pitchFamily="18" charset="0"/>
              </a:rPr>
              <a:t>. </a:t>
            </a:r>
            <a:r>
              <a:rPr lang="bg-BG" dirty="0">
                <a:cs typeface="Times New Roman" panose="02020603050405020304" pitchFamily="18" charset="0"/>
              </a:rPr>
              <a:t>Работна карта № </a:t>
            </a:r>
            <a:r>
              <a:rPr lang="bg-BG" dirty="0" smtClean="0">
                <a:cs typeface="Times New Roman" panose="02020603050405020304" pitchFamily="18" charset="0"/>
              </a:rPr>
              <a:t>5  </a:t>
            </a:r>
            <a:r>
              <a:rPr lang="bg-BG" dirty="0">
                <a:cs typeface="Times New Roman" panose="02020603050405020304" pitchFamily="18" charset="0"/>
              </a:rPr>
              <a:t>“За предотвратяване и пресичане на инциденти, в райони с компактни маси ромско население, възникнали от социалноикономическо, битово или друго естество”.</a:t>
            </a:r>
          </a:p>
          <a:p>
            <a:r>
              <a:rPr lang="en-US" dirty="0" smtClean="0">
                <a:cs typeface="Times New Roman" panose="02020603050405020304" pitchFamily="18" charset="0"/>
              </a:rPr>
              <a:t>6</a:t>
            </a:r>
            <a:r>
              <a:rPr lang="bg-BG" dirty="0" smtClean="0">
                <a:cs typeface="Times New Roman" panose="02020603050405020304" pitchFamily="18" charset="0"/>
              </a:rPr>
              <a:t>.Работна </a:t>
            </a:r>
            <a:r>
              <a:rPr lang="bg-BG" dirty="0">
                <a:cs typeface="Times New Roman" panose="02020603050405020304" pitchFamily="18" charset="0"/>
              </a:rPr>
              <a:t>карта </a:t>
            </a:r>
            <a:r>
              <a:rPr lang="bg-BG" dirty="0" smtClean="0">
                <a:cs typeface="Times New Roman" panose="02020603050405020304" pitchFamily="18" charset="0"/>
              </a:rPr>
              <a:t>№6 </a:t>
            </a:r>
            <a:r>
              <a:rPr lang="bg-BG" dirty="0">
                <a:cs typeface="Times New Roman" panose="02020603050405020304" pitchFamily="18" charset="0"/>
              </a:rPr>
              <a:t>“Предотвратяване и пресичане на инциденти по време на спортни мероприятия, изразяващи се в хулигански прояви – грубо нарушение на обществения ред и извършване на престъпления при провеждането на спортни прояви” .</a:t>
            </a:r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296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74573" y="356212"/>
            <a:ext cx="11512627" cy="105893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74573" y="517359"/>
            <a:ext cx="11512627" cy="604869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   ИГРА-2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7</a:t>
            </a:r>
            <a:r>
              <a:rPr lang="bg-BG" dirty="0" smtClean="0">
                <a:cs typeface="Times New Roman" panose="02020603050405020304" pitchFamily="18" charset="0"/>
              </a:rPr>
              <a:t>. Работна </a:t>
            </a:r>
            <a:r>
              <a:rPr lang="bg-BG" dirty="0">
                <a:cs typeface="Times New Roman" panose="02020603050405020304" pitchFamily="18" charset="0"/>
              </a:rPr>
              <a:t>карта </a:t>
            </a:r>
            <a:r>
              <a:rPr lang="bg-BG" dirty="0" smtClean="0">
                <a:cs typeface="Times New Roman" panose="02020603050405020304" pitchFamily="18" charset="0"/>
              </a:rPr>
              <a:t>№7 </a:t>
            </a:r>
            <a:r>
              <a:rPr lang="bg-BG" dirty="0">
                <a:cs typeface="Times New Roman" panose="02020603050405020304" pitchFamily="18" charset="0"/>
              </a:rPr>
              <a:t>„ Предотвратяване на агресията и насилието на територията на училищата в </a:t>
            </a:r>
            <a:r>
              <a:rPr lang="bg-BG" dirty="0" err="1" smtClean="0">
                <a:cs typeface="Times New Roman" panose="02020603050405020304" pitchFamily="18" charset="0"/>
              </a:rPr>
              <a:t>гр.Х</a:t>
            </a:r>
            <a:r>
              <a:rPr lang="bg-BG" dirty="0" smtClean="0">
                <a:cs typeface="Times New Roman" panose="02020603050405020304" pitchFamily="18" charset="0"/>
              </a:rPr>
              <a:t>“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8. </a:t>
            </a:r>
            <a:r>
              <a:rPr lang="bg-BG" dirty="0" smtClean="0"/>
              <a:t>Р а б о т н а</a:t>
            </a:r>
            <a:r>
              <a:rPr lang="ru-RU" dirty="0" smtClean="0"/>
              <a:t>   </a:t>
            </a:r>
            <a:r>
              <a:rPr lang="bg-BG" dirty="0" smtClean="0"/>
              <a:t> к а р т а №8 „Решаване </a:t>
            </a:r>
            <a:r>
              <a:rPr lang="bg-BG" dirty="0"/>
              <a:t>на конкретен проблем на сигурността и обществения ред-опазване на живота и здравето на гражданите и посетителите при провеждане на традиционен празник на </a:t>
            </a:r>
            <a:r>
              <a:rPr lang="bg-BG" dirty="0" smtClean="0"/>
              <a:t>гр. Х“</a:t>
            </a:r>
          </a:p>
          <a:p>
            <a:r>
              <a:rPr lang="bg-BG" dirty="0" smtClean="0"/>
              <a:t>9. </a:t>
            </a:r>
            <a:r>
              <a:rPr lang="bg-BG" dirty="0"/>
              <a:t>Работна карта </a:t>
            </a:r>
            <a:r>
              <a:rPr lang="bg-BG" dirty="0" smtClean="0"/>
              <a:t>№ 9“ </a:t>
            </a:r>
            <a:r>
              <a:rPr lang="bg-BG" dirty="0"/>
              <a:t>Проверки за спазване на сроковете за адресно регистриране на лица отседнали за по-продължително време в с. </a:t>
            </a:r>
            <a:r>
              <a:rPr lang="bg-BG" dirty="0" smtClean="0"/>
              <a:t>Х </a:t>
            </a:r>
            <a:r>
              <a:rPr lang="bg-BG" dirty="0"/>
              <a:t>и засилване на контрола над животновъдите за ограничаване на свободно движение на животни”, на основание чл. 41, ал1, т.2 от Инструкция № 8121з-91 от 13 Януари 2017г. за реда и организацията за осъществяване на превантивната дейност от полицейските органи при Министерството на вътрешните </a:t>
            </a:r>
            <a:r>
              <a:rPr lang="bg-BG" dirty="0" smtClean="0"/>
              <a:t>работи</a:t>
            </a:r>
          </a:p>
          <a:p>
            <a:r>
              <a:rPr lang="bg-BG" dirty="0" smtClean="0"/>
              <a:t>10. </a:t>
            </a:r>
            <a:r>
              <a:rPr lang="bg-BG" dirty="0"/>
              <a:t>Работна </a:t>
            </a:r>
            <a:r>
              <a:rPr lang="bg-BG" dirty="0" smtClean="0"/>
              <a:t>карта № 10 „Противодействие </a:t>
            </a:r>
            <a:r>
              <a:rPr lang="bg-BG" dirty="0"/>
              <a:t>на незаконно изсичане на дървесина в землището на </a:t>
            </a:r>
            <a:r>
              <a:rPr lang="bg-BG" dirty="0" err="1" smtClean="0"/>
              <a:t>с.Х</a:t>
            </a:r>
            <a:r>
              <a:rPr lang="bg-BG" dirty="0" smtClean="0"/>
              <a:t>“, </a:t>
            </a:r>
            <a:r>
              <a:rPr lang="bg-BG" dirty="0"/>
              <a:t>на основание чл. 41, ал1, т.2 от Инструкция № 8121з-91 от 13 Януари 2017г. за реда и организацията за осъществяване на превантивната дейност от полицейските органи при Министерството на вътрешните </a:t>
            </a:r>
            <a:r>
              <a:rPr lang="bg-BG" dirty="0" smtClean="0"/>
              <a:t>работи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Работна</a:t>
            </a:r>
            <a:r>
              <a:rPr lang="ru-RU" dirty="0" smtClean="0"/>
              <a:t> </a:t>
            </a:r>
            <a:r>
              <a:rPr lang="ru-RU" dirty="0"/>
              <a:t>карта </a:t>
            </a:r>
            <a:r>
              <a:rPr lang="bg-BG" dirty="0"/>
              <a:t>№</a:t>
            </a:r>
            <a:r>
              <a:rPr lang="ru-RU" dirty="0" smtClean="0"/>
              <a:t> 11</a:t>
            </a:r>
            <a:r>
              <a:rPr lang="bg-BG" dirty="0"/>
              <a:t> „</a:t>
            </a:r>
            <a:r>
              <a:rPr lang="ru-RU" dirty="0" smtClean="0"/>
              <a:t> </a:t>
            </a:r>
            <a:r>
              <a:rPr lang="ru-RU" dirty="0" err="1" smtClean="0"/>
              <a:t>Осигуряване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закрила</a:t>
            </a:r>
            <a:r>
              <a:rPr lang="ru-RU" dirty="0"/>
              <a:t> и </a:t>
            </a:r>
            <a:r>
              <a:rPr lang="ru-RU" dirty="0" err="1"/>
              <a:t>предпазване</a:t>
            </a:r>
            <a:r>
              <a:rPr lang="ru-RU" dirty="0"/>
              <a:t> от </a:t>
            </a:r>
            <a:r>
              <a:rPr lang="ru-RU" dirty="0" err="1"/>
              <a:t>престъпни</a:t>
            </a:r>
            <a:r>
              <a:rPr lang="ru-RU" dirty="0"/>
              <a:t> </a:t>
            </a:r>
            <a:r>
              <a:rPr lang="ru-RU" dirty="0" err="1"/>
              <a:t>посегателства</a:t>
            </a:r>
            <a:r>
              <a:rPr lang="ru-RU" dirty="0"/>
              <a:t> </a:t>
            </a:r>
            <a:r>
              <a:rPr lang="ru-RU" dirty="0" err="1"/>
              <a:t>върху</a:t>
            </a:r>
            <a:r>
              <a:rPr lang="ru-RU" dirty="0"/>
              <a:t> живота </a:t>
            </a:r>
            <a:r>
              <a:rPr lang="ru-RU" dirty="0" smtClean="0"/>
              <a:t>и </a:t>
            </a:r>
            <a:r>
              <a:rPr lang="ru-RU" dirty="0" err="1" smtClean="0"/>
              <a:t>имуществото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самотно</a:t>
            </a:r>
            <a:r>
              <a:rPr lang="ru-RU" dirty="0"/>
              <a:t> </a:t>
            </a:r>
            <a:r>
              <a:rPr lang="ru-RU" dirty="0" err="1"/>
              <a:t>живеещи</a:t>
            </a:r>
            <a:r>
              <a:rPr lang="ru-RU" dirty="0"/>
              <a:t>, </a:t>
            </a:r>
            <a:r>
              <a:rPr lang="ru-RU" dirty="0" err="1"/>
              <a:t>възрастни</a:t>
            </a:r>
            <a:r>
              <a:rPr lang="ru-RU" dirty="0"/>
              <a:t> хора в </a:t>
            </a:r>
            <a:r>
              <a:rPr lang="ru-RU" dirty="0" err="1" smtClean="0"/>
              <a:t>Общината</a:t>
            </a:r>
            <a:r>
              <a:rPr lang="bg-BG" dirty="0">
                <a:cs typeface="Times New Roman" panose="02020603050405020304" pitchFamily="18" charset="0"/>
              </a:rPr>
              <a:t> </a:t>
            </a:r>
            <a:r>
              <a:rPr lang="bg-BG" dirty="0" smtClean="0">
                <a:cs typeface="Times New Roman" panose="02020603050405020304" pitchFamily="18" charset="0"/>
              </a:rPr>
              <a:t>“</a:t>
            </a:r>
          </a:p>
          <a:p>
            <a:r>
              <a:rPr lang="bg-BG" dirty="0" smtClean="0">
                <a:cs typeface="Times New Roman" panose="02020603050405020304" pitchFamily="18" charset="0"/>
              </a:rPr>
              <a:t>12. </a:t>
            </a:r>
            <a:r>
              <a:rPr lang="ru-RU" dirty="0" err="1"/>
              <a:t>Работна</a:t>
            </a:r>
            <a:r>
              <a:rPr lang="ru-RU" dirty="0"/>
              <a:t> карта </a:t>
            </a:r>
            <a:r>
              <a:rPr lang="bg-BG" dirty="0"/>
              <a:t>№</a:t>
            </a:r>
            <a:r>
              <a:rPr lang="ru-RU" dirty="0" smtClean="0"/>
              <a:t> 12 </a:t>
            </a:r>
            <a:r>
              <a:rPr lang="ru-RU" dirty="0" err="1" smtClean="0"/>
              <a:t>Решаване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конкретен проблем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връзка</a:t>
            </a:r>
            <a:r>
              <a:rPr lang="ru-RU" dirty="0"/>
              <a:t> </a:t>
            </a:r>
            <a:r>
              <a:rPr lang="ru-RU" dirty="0" err="1"/>
              <a:t>със</a:t>
            </a:r>
            <a:r>
              <a:rPr lang="ru-RU" dirty="0"/>
              <a:t> </a:t>
            </a:r>
            <a:r>
              <a:rPr lang="ru-RU" dirty="0" err="1"/>
              <a:t>започване</a:t>
            </a:r>
            <a:r>
              <a:rPr lang="ru-RU" dirty="0"/>
              <a:t> </a:t>
            </a:r>
            <a:r>
              <a:rPr lang="ru-RU" dirty="0" err="1"/>
              <a:t>прибирането</a:t>
            </a:r>
            <a:r>
              <a:rPr lang="ru-RU" dirty="0"/>
              <a:t> на селскостопанската продукция и </a:t>
            </a:r>
            <a:r>
              <a:rPr lang="ru-RU" dirty="0" err="1"/>
              <a:t>пресичане</a:t>
            </a:r>
            <a:r>
              <a:rPr lang="ru-RU" dirty="0"/>
              <a:t> на </a:t>
            </a:r>
            <a:r>
              <a:rPr lang="ru-RU" dirty="0" err="1"/>
              <a:t>кражби</a:t>
            </a:r>
            <a:r>
              <a:rPr lang="ru-RU" dirty="0"/>
              <a:t> на </a:t>
            </a:r>
            <a:r>
              <a:rPr lang="ru-RU" dirty="0" err="1"/>
              <a:t>селскостопанска</a:t>
            </a:r>
            <a:r>
              <a:rPr lang="ru-RU" dirty="0"/>
              <a:t> продукция.</a:t>
            </a:r>
            <a:endParaRPr lang="bg-BG" dirty="0"/>
          </a:p>
          <a:p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62747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665414" y="1154114"/>
            <a:ext cx="6986587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891859">
              <a:defRPr/>
            </a:pPr>
            <a:r>
              <a:rPr lang="bg-BG" altLang="bg-BG" sz="1796" dirty="0">
                <a:solidFill>
                  <a:prstClr val="black">
                    <a:lumMod val="65000"/>
                    <a:lumOff val="35000"/>
                  </a:prstClr>
                </a:solidFill>
                <a:latin typeface="Helen Bg Light" panose="02000003080000020004" pitchFamily="50" charset="-52"/>
              </a:rPr>
              <a:t> 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2566988" y="1196976"/>
            <a:ext cx="7345362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algn="just" defTabSz="890588"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>
              <a:solidFill>
                <a:srgbClr val="595959"/>
              </a:solidFill>
              <a:latin typeface="Helen Bg Light"/>
            </a:endParaRPr>
          </a:p>
          <a:p>
            <a:pPr marL="292100" indent="-292100" algn="ctr" defTabSz="890588">
              <a:spcBef>
                <a:spcPts val="1025"/>
              </a:spcBef>
            </a:pPr>
            <a:r>
              <a:rPr lang="bg-BG" sz="2400" b="1">
                <a:solidFill>
                  <a:srgbClr val="595959"/>
                </a:solidFill>
                <a:latin typeface="Helen Bg Light"/>
              </a:rPr>
              <a:t>БЛАГОДАРЯ ЗА ВНИМАНИЕТО!</a:t>
            </a:r>
          </a:p>
        </p:txBody>
      </p:sp>
      <p:sp>
        <p:nvSpPr>
          <p:cNvPr id="57356" name="Content Placeholder 2"/>
          <p:cNvSpPr txBox="1">
            <a:spLocks/>
          </p:cNvSpPr>
          <p:nvPr/>
        </p:nvSpPr>
        <p:spPr bwMode="auto">
          <a:xfrm>
            <a:off x="2351088" y="3357563"/>
            <a:ext cx="7207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 defTabSz="890588"/>
            <a:endParaRPr lang="ru-RU">
              <a:solidFill>
                <a:srgbClr val="595959"/>
              </a:solidFill>
              <a:latin typeface="Helen Bg Light"/>
            </a:endParaRPr>
          </a:p>
        </p:txBody>
      </p:sp>
      <p:pic>
        <p:nvPicPr>
          <p:cNvPr id="5735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1725" y="5754689"/>
            <a:ext cx="2090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3563" y="5661026"/>
            <a:ext cx="2157412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Same Side Corner Rectangle 8"/>
          <p:cNvSpPr/>
          <p:nvPr/>
        </p:nvSpPr>
        <p:spPr>
          <a:xfrm rot="10800000">
            <a:off x="2270125" y="1588"/>
            <a:ext cx="5613400" cy="2076450"/>
          </a:xfrm>
          <a:prstGeom prst="round2SameRect">
            <a:avLst/>
          </a:prstGeom>
          <a:solidFill>
            <a:srgbClr val="A3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 dirty="0"/>
          </a:p>
        </p:txBody>
      </p:sp>
      <p:sp>
        <p:nvSpPr>
          <p:cNvPr id="10" name="Round Same Side Corner Rectangle 9"/>
          <p:cNvSpPr/>
          <p:nvPr/>
        </p:nvSpPr>
        <p:spPr>
          <a:xfrm>
            <a:off x="2381250" y="6518276"/>
            <a:ext cx="5607050" cy="339725"/>
          </a:xfrm>
          <a:prstGeom prst="round2SameRect">
            <a:avLst/>
          </a:prstGeom>
          <a:solidFill>
            <a:srgbClr val="A3B2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91859">
              <a:defRPr/>
            </a:pPr>
            <a:endParaRPr lang="bg-BG" sz="1796" dirty="0">
              <a:solidFill>
                <a:prstClr val="white"/>
              </a:solidFill>
            </a:endParaRPr>
          </a:p>
        </p:txBody>
      </p:sp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5735638" y="5734050"/>
          <a:ext cx="14287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7" r:id="rId6" imgW="1600200" imgH="667512" progId="">
                  <p:embed/>
                </p:oleObj>
              </mc:Choice>
              <mc:Fallback>
                <p:oleObj r:id="rId6" imgW="1600200" imgH="667512" progId="">
                  <p:embed/>
                  <p:pic>
                    <p:nvPicPr>
                      <p:cNvPr id="57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8" y="5734050"/>
                        <a:ext cx="142875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2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1650853"/>
              </p:ext>
            </p:extLst>
          </p:nvPr>
        </p:nvGraphicFramePr>
        <p:xfrm>
          <a:off x="481263" y="385011"/>
          <a:ext cx="10924674" cy="6288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5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63751" y="1774887"/>
          <a:ext cx="828015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02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506475"/>
            <a:ext cx="8642350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dirty="0">
                <a:solidFill>
                  <a:srgbClr val="C00000"/>
                </a:solidFill>
              </a:rPr>
              <a:t>Общинско предприятие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063751" y="1774887"/>
          <a:ext cx="828015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Content Placeholder 2"/>
          <p:cNvSpPr txBox="1">
            <a:spLocks/>
          </p:cNvSpPr>
          <p:nvPr/>
        </p:nvSpPr>
        <p:spPr bwMode="auto">
          <a:xfrm>
            <a:off x="1992313" y="506475"/>
            <a:ext cx="8642350" cy="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000" dirty="0">
                <a:solidFill>
                  <a:srgbClr val="C00000"/>
                </a:solidFill>
              </a:rPr>
              <a:t>Общинско предприятие</a:t>
            </a:r>
          </a:p>
        </p:txBody>
      </p:sp>
      <p:sp>
        <p:nvSpPr>
          <p:cNvPr id="83975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992313" y="1630871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6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1992313" y="3795714"/>
            <a:ext cx="8424862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bg-BG" sz="17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9231" y="204537"/>
            <a:ext cx="11381874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90588">
              <a:spcBef>
                <a:spcPts val="1025"/>
              </a:spcBef>
              <a:buFont typeface="Wingdings" pitchFamily="2" charset="2"/>
              <a:buChar char="ü"/>
            </a:pPr>
            <a:endParaRPr lang="bg-BG" sz="2000" dirty="0">
              <a:solidFill>
                <a:srgbClr val="C00000"/>
              </a:solidFill>
            </a:endParaRPr>
          </a:p>
          <a:p>
            <a:pPr algn="ctr" defTabSz="890588">
              <a:spcBef>
                <a:spcPts val="1025"/>
              </a:spcBef>
            </a:pPr>
            <a:r>
              <a:rPr lang="bg-BG" sz="2400" dirty="0">
                <a:solidFill>
                  <a:srgbClr val="C00000"/>
                </a:solidFill>
              </a:rPr>
              <a:t>Начини за опазване на </a:t>
            </a:r>
            <a:r>
              <a:rPr lang="ru-RU" sz="2400" b="1" dirty="0">
                <a:solidFill>
                  <a:srgbClr val="C00000"/>
                </a:solidFill>
              </a:rPr>
              <a:t>общинската </a:t>
            </a:r>
            <a:r>
              <a:rPr lang="ru-RU" sz="2400" b="1" dirty="0" err="1">
                <a:solidFill>
                  <a:srgbClr val="C00000"/>
                </a:solidFill>
              </a:rPr>
              <a:t>собственост</a:t>
            </a:r>
            <a:r>
              <a:rPr lang="ru-RU" sz="2400" b="1" dirty="0">
                <a:solidFill>
                  <a:srgbClr val="C00000"/>
                </a:solidFill>
              </a:rPr>
              <a:t> и селскостопанската продукция</a:t>
            </a:r>
            <a:endParaRPr lang="bg-BG" sz="2400" dirty="0">
              <a:solidFill>
                <a:srgbClr val="C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8953333"/>
              </p:ext>
            </p:extLst>
          </p:nvPr>
        </p:nvGraphicFramePr>
        <p:xfrm>
          <a:off x="721895" y="1383631"/>
          <a:ext cx="10684042" cy="5290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6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2|2.2"/>
</p:tagLst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2839</TotalTime>
  <Words>2871</Words>
  <Application>Microsoft Office PowerPoint</Application>
  <PresentationFormat>Widescreen</PresentationFormat>
  <Paragraphs>314</Paragraphs>
  <Slides>42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Narrow</vt:lpstr>
      <vt:lpstr>Calibri</vt:lpstr>
      <vt:lpstr>Corbel</vt:lpstr>
      <vt:lpstr>Helen Bg Light</vt:lpstr>
      <vt:lpstr>Impact</vt:lpstr>
      <vt:lpstr>Lucida Console</vt:lpstr>
      <vt:lpstr>Tahoma</vt:lpstr>
      <vt:lpstr>Times New Roman</vt:lpstr>
      <vt:lpstr>Wingdings</vt:lpstr>
      <vt:lpstr>База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 </vt:lpstr>
      <vt:lpstr>  </vt:lpstr>
      <vt:lpstr>PowerPoint Presentation</vt:lpstr>
      <vt:lpstr>PowerPoint Presentation</vt:lpstr>
      <vt:lpstr>  ПРИМЕРИ ЗА ПОЛИТИКИ И ПРОГРАМИ ЗА ПРЕВЕНЦИЯ НА ПРЕСТЪПНОСТТА В НЯКОЛКО ДЪРЖАВИ: 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на ПКСП на НСОРБ  Нормативна рамка</dc:title>
  <dc:creator>Daniela Ushatova</dc:creator>
  <cp:lastModifiedBy>DANY</cp:lastModifiedBy>
  <cp:revision>194</cp:revision>
  <dcterms:created xsi:type="dcterms:W3CDTF">2020-11-16T15:48:02Z</dcterms:created>
  <dcterms:modified xsi:type="dcterms:W3CDTF">2021-10-19T12:29:08Z</dcterms:modified>
</cp:coreProperties>
</file>