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7"/>
  </p:notesMasterIdLst>
  <p:sldIdLst>
    <p:sldId id="410" r:id="rId2"/>
    <p:sldId id="411" r:id="rId3"/>
    <p:sldId id="279" r:id="rId4"/>
    <p:sldId id="285" r:id="rId5"/>
    <p:sldId id="290" r:id="rId6"/>
    <p:sldId id="306" r:id="rId7"/>
    <p:sldId id="312" r:id="rId8"/>
    <p:sldId id="286" r:id="rId9"/>
    <p:sldId id="307" r:id="rId10"/>
    <p:sldId id="401" r:id="rId11"/>
    <p:sldId id="308" r:id="rId12"/>
    <p:sldId id="402" r:id="rId13"/>
    <p:sldId id="393" r:id="rId14"/>
    <p:sldId id="394" r:id="rId15"/>
    <p:sldId id="395" r:id="rId16"/>
    <p:sldId id="373" r:id="rId17"/>
    <p:sldId id="292" r:id="rId18"/>
    <p:sldId id="405" r:id="rId19"/>
    <p:sldId id="403" r:id="rId20"/>
    <p:sldId id="378" r:id="rId21"/>
    <p:sldId id="298" r:id="rId22"/>
    <p:sldId id="379" r:id="rId23"/>
    <p:sldId id="380" r:id="rId24"/>
    <p:sldId id="381" r:id="rId25"/>
    <p:sldId id="383" r:id="rId26"/>
    <p:sldId id="299" r:id="rId27"/>
    <p:sldId id="400" r:id="rId28"/>
    <p:sldId id="407" r:id="rId29"/>
    <p:sldId id="408" r:id="rId30"/>
    <p:sldId id="409" r:id="rId31"/>
    <p:sldId id="396" r:id="rId32"/>
    <p:sldId id="328" r:id="rId33"/>
    <p:sldId id="331" r:id="rId34"/>
    <p:sldId id="303" r:id="rId35"/>
    <p:sldId id="367" r:id="rId3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2400" b="0" i="1" dirty="0" smtClean="0">
              <a:solidFill>
                <a:schemeClr val="tx2"/>
              </a:solidFill>
            </a:rPr>
            <a:t>Правомощия на районните кметове и </a:t>
          </a:r>
          <a:r>
            <a:rPr lang="ru-RU" sz="2400" b="0" i="1" dirty="0" err="1" smtClean="0">
              <a:solidFill>
                <a:schemeClr val="tx2"/>
              </a:solidFill>
            </a:rPr>
            <a:t>кметовете</a:t>
          </a:r>
          <a:r>
            <a:rPr lang="ru-RU" sz="2400" b="0" i="1" dirty="0" smtClean="0">
              <a:solidFill>
                <a:schemeClr val="tx2"/>
              </a:solidFill>
            </a:rPr>
            <a:t> на </a:t>
          </a:r>
          <a:r>
            <a:rPr lang="ru-RU" sz="2400" b="0" i="1" dirty="0" err="1" smtClean="0">
              <a:solidFill>
                <a:schemeClr val="tx2"/>
              </a:solidFill>
            </a:rPr>
            <a:t>кметства</a:t>
          </a:r>
          <a:r>
            <a:rPr lang="ru-RU" sz="2400" b="0" i="1" dirty="0" smtClean="0">
              <a:solidFill>
                <a:schemeClr val="tx2"/>
              </a:solidFill>
            </a:rPr>
            <a:t> по </a:t>
          </a:r>
          <a:r>
            <a:rPr lang="ru-RU" sz="2400" b="0" i="1" dirty="0" err="1" smtClean="0">
              <a:solidFill>
                <a:schemeClr val="tx2"/>
              </a:solidFill>
            </a:rPr>
            <a:t>опазване</a:t>
          </a:r>
          <a:r>
            <a:rPr lang="ru-RU" sz="2400" b="0" i="1" dirty="0" smtClean="0">
              <a:solidFill>
                <a:schemeClr val="tx2"/>
              </a:solidFill>
            </a:rPr>
            <a:t> на обществения ред.</a:t>
          </a:r>
          <a:endParaRPr lang="en-US" sz="2400" b="0" i="1" dirty="0" smtClean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01704" custScaleY="68332" custLinFactNeighborX="1679" custLinFactNeighborY="-89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BEE3316-FED5-42EC-A584-1C38E4B0E74E}" type="presOf" srcId="{FF8C023C-EF5E-4499-8B5C-5427846B57D7}" destId="{44CD01F5-7821-4A96-BE5D-89079AC0086D}" srcOrd="0" destOrd="0" presId="urn:microsoft.com/office/officeart/2008/layout/PictureStrips"/>
    <dgm:cxn modelId="{D134B526-DADE-443D-8693-661C6957A9C7}" type="presOf" srcId="{FFC41C2D-1A4B-4AD2-A434-60A48BDAF471}" destId="{0162D87F-9C6E-4C49-BCC8-EE2A5E469763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6777F511-A455-4AE4-AD5C-7E549F048E1C}" type="presParOf" srcId="{44CD01F5-7821-4A96-BE5D-89079AC0086D}" destId="{8BDE3ED8-01F8-42D2-BC01-8F2B486F0C51}" srcOrd="0" destOrd="0" presId="urn:microsoft.com/office/officeart/2008/layout/PictureStrips"/>
    <dgm:cxn modelId="{22A005E2-1047-4882-9504-53BDCB6C8B27}" type="presParOf" srcId="{8BDE3ED8-01F8-42D2-BC01-8F2B486F0C51}" destId="{0162D87F-9C6E-4C49-BCC8-EE2A5E469763}" srcOrd="0" destOrd="0" presId="urn:microsoft.com/office/officeart/2008/layout/PictureStrips"/>
    <dgm:cxn modelId="{53AEED2D-50E0-4FE5-8039-F381C657B505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l" rtl="0"/>
          <a:r>
            <a:rPr lang="bg-BG" sz="2000" b="1" dirty="0" smtClean="0">
              <a:solidFill>
                <a:srgbClr val="C00000"/>
              </a:solidFill>
            </a:rPr>
            <a:t>Практическо упражнение-30 мин.</a:t>
          </a:r>
        </a:p>
        <a:p>
          <a:pPr algn="l" rtl="0"/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Тактически аспекти при извършване на  проверки за установяване самоличността на лице; Чл.70.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Тактически аспекти при задържане на  лица; Чл. 72.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Тактически аспекти при извършване на личен обиск на лица Чл. 80.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Тактически аспекти при проверяване на  личните вещи на лица; Чл. 81.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Тактически аспекти при извършване проверки в помещения без съгласието на собственика или обитателя или в тяхно отсъствие; Чл.83.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Тактически аспекти при използване на  физическа сила и помощни средства 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когато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 абсолютно необходимо</a:t>
          </a:r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Чл. 85. (1)</a:t>
          </a:r>
        </a:p>
        <a:p>
          <a:pPr algn="l"/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Тактически аспекти при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използване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оръжие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когато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 абсолютно </a:t>
          </a:r>
          <a:r>
            <a:rPr lang="bg-BG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Чл. 87. (1)</a:t>
          </a:r>
          <a:endParaRPr lang="bg-BG" sz="2000" b="0" dirty="0" smtClean="0">
            <a:solidFill>
              <a:srgbClr val="00B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3751" custScaleY="205831" custLinFactNeighborX="-18" custLinFactNeighborY="-297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FlipHor="1" custScaleX="71805" custScaleY="59656" custLinFactNeighborX="9706" custLinFactNeighborY="-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/>
    </dgm:pt>
  </dgm:ptLst>
  <dgm:cxnLst>
    <dgm:cxn modelId="{06F189F2-4739-4658-B990-755B6F46FCF8}" type="presOf" srcId="{FFC41C2D-1A4B-4AD2-A434-60A48BDAF471}" destId="{0162D87F-9C6E-4C49-BCC8-EE2A5E469763}" srcOrd="0" destOrd="0" presId="urn:microsoft.com/office/officeart/2008/layout/PictureStrips"/>
    <dgm:cxn modelId="{18D7C46E-BCC6-4710-A0FF-25F1DED0A2B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43ED9AFA-00DB-461B-9680-00EEC3C4B146}" type="presParOf" srcId="{44CD01F5-7821-4A96-BE5D-89079AC0086D}" destId="{8BDE3ED8-01F8-42D2-BC01-8F2B486F0C51}" srcOrd="0" destOrd="0" presId="urn:microsoft.com/office/officeart/2008/layout/PictureStrips"/>
    <dgm:cxn modelId="{0C2922F0-387E-489F-A52D-5A492F2A1997}" type="presParOf" srcId="{8BDE3ED8-01F8-42D2-BC01-8F2B486F0C51}" destId="{0162D87F-9C6E-4C49-BCC8-EE2A5E469763}" srcOrd="0" destOrd="0" presId="urn:microsoft.com/office/officeart/2008/layout/PictureStrips"/>
    <dgm:cxn modelId="{8CBF27D4-86E8-4805-AFDD-363B12F060B9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endParaRPr lang="bg-BG" sz="2800" b="1" dirty="0" smtClean="0">
            <a:solidFill>
              <a:srgbClr val="C00000"/>
            </a:solidFill>
          </a:endParaRPr>
        </a:p>
        <a:p>
          <a:pPr algn="ctr" rtl="0"/>
          <a:r>
            <a:rPr lang="bg-BG" sz="2800" b="1" dirty="0" smtClean="0">
              <a:solidFill>
                <a:srgbClr val="C00000"/>
              </a:solidFill>
            </a:rPr>
            <a:t>Дискусия-30 мин.</a:t>
          </a:r>
        </a:p>
        <a:p>
          <a:pPr rtl="0"/>
          <a:r>
            <a:rPr lang="ru-RU" sz="1800" b="0" i="1" dirty="0" smtClean="0">
              <a:solidFill>
                <a:srgbClr val="00B050"/>
              </a:solidFill>
            </a:rPr>
            <a:t>1. </a:t>
          </a:r>
          <a:r>
            <a:rPr lang="bg-BG" sz="1800" b="0" dirty="0" smtClean="0">
              <a:solidFill>
                <a:srgbClr val="00B050"/>
              </a:solidFill>
            </a:rPr>
            <a:t>Кметовете на райони и кметства познават ли в детайли предоставените им по </a:t>
          </a:r>
          <a:r>
            <a:rPr lang="bg-BG" sz="1800" b="0" i="1" dirty="0" smtClean="0">
              <a:solidFill>
                <a:srgbClr val="00B050"/>
              </a:solidFill>
            </a:rPr>
            <a:t>Закона за МВР</a:t>
          </a:r>
          <a:r>
            <a:rPr lang="bg-BG" sz="1800" b="0" dirty="0" smtClean="0">
              <a:solidFill>
                <a:srgbClr val="00B050"/>
              </a:solidFill>
            </a:rPr>
            <a:t> полицейски правомощия</a:t>
          </a:r>
          <a:r>
            <a:rPr lang="ru-RU" sz="1800" b="0" i="1" dirty="0" smtClean="0">
              <a:solidFill>
                <a:srgbClr val="00B050"/>
              </a:solidFill>
            </a:rPr>
            <a:t>?</a:t>
          </a:r>
          <a:endParaRPr lang="bg-BG" sz="1800" b="0" i="1" dirty="0" smtClean="0">
            <a:solidFill>
              <a:srgbClr val="00B050"/>
            </a:solidFill>
          </a:endParaRPr>
        </a:p>
        <a:p>
          <a:r>
            <a:rPr lang="ru-RU" sz="1800" b="0" i="1" dirty="0" smtClean="0">
              <a:solidFill>
                <a:srgbClr val="00B050"/>
              </a:solidFill>
            </a:rPr>
            <a:t>2. Има ли </a:t>
          </a:r>
          <a:r>
            <a:rPr lang="ru-RU" sz="1800" b="0" i="1" dirty="0" err="1" smtClean="0">
              <a:solidFill>
                <a:srgbClr val="00B050"/>
              </a:solidFill>
            </a:rPr>
            <a:t>изградена</a:t>
          </a:r>
          <a:r>
            <a:rPr lang="ru-RU" sz="1800" b="0" i="1" dirty="0" smtClean="0">
              <a:solidFill>
                <a:srgbClr val="00B050"/>
              </a:solidFill>
            </a:rPr>
            <a:t> </a:t>
          </a:r>
          <a:r>
            <a:rPr lang="bg-BG" sz="1800" b="0" dirty="0" smtClean="0">
              <a:solidFill>
                <a:srgbClr val="00B050"/>
              </a:solidFill>
            </a:rPr>
            <a:t>система за специализирано обучение на кметовете на райони и кметства за прилагането на предоставените полицейски правомощия</a:t>
          </a:r>
          <a:r>
            <a:rPr lang="ru-RU" sz="1800" b="0" i="1" dirty="0" smtClean="0">
              <a:solidFill>
                <a:srgbClr val="00B050"/>
              </a:solidFill>
            </a:rPr>
            <a:t>?</a:t>
          </a:r>
          <a:endParaRPr lang="bg-BG" sz="1800" b="0" i="1" dirty="0" smtClean="0">
            <a:solidFill>
              <a:srgbClr val="00B050"/>
            </a:solidFill>
          </a:endParaRPr>
        </a:p>
        <a:p>
          <a:r>
            <a:rPr lang="ru-RU" sz="1800" b="0" i="1" dirty="0" smtClean="0">
              <a:solidFill>
                <a:srgbClr val="00B050"/>
              </a:solidFill>
            </a:rPr>
            <a:t>3. Има ли </a:t>
          </a:r>
          <a:r>
            <a:rPr lang="bg-BG" sz="1800" b="0" dirty="0" smtClean="0">
              <a:solidFill>
                <a:srgbClr val="00B050"/>
              </a:solidFill>
            </a:rPr>
            <a:t>изготвени и въведени образци-документи за прилагането на полицейски правомощия от кметовете на райони и кметства</a:t>
          </a:r>
          <a:r>
            <a:rPr lang="ru-RU" sz="1800" b="0" i="1" dirty="0" smtClean="0">
              <a:solidFill>
                <a:srgbClr val="00B050"/>
              </a:solidFill>
            </a:rPr>
            <a:t>?</a:t>
          </a:r>
        </a:p>
        <a:p>
          <a:r>
            <a:rPr lang="bg-BG" sz="1800" b="0" dirty="0" smtClean="0">
              <a:solidFill>
                <a:srgbClr val="00B050"/>
              </a:solidFill>
            </a:rPr>
            <a:t>4. Има ли изградена система за финансовото и ресурсно осигуряване на помощните средства в районите и кметствата?</a:t>
          </a:r>
        </a:p>
        <a:p>
          <a:r>
            <a:rPr lang="bg-BG" sz="1800" b="0" i="1" dirty="0" smtClean="0">
              <a:solidFill>
                <a:srgbClr val="00B050"/>
              </a:solidFill>
            </a:rPr>
            <a:t>5. Има ли </a:t>
          </a:r>
          <a:r>
            <a:rPr lang="bg-BG" sz="1800" b="0" dirty="0" smtClean="0">
              <a:solidFill>
                <a:srgbClr val="00B050"/>
              </a:solidFill>
            </a:rPr>
            <a:t>изградени специални помещения за задържане на лица в районите и кметствата?</a:t>
          </a:r>
        </a:p>
        <a:p>
          <a:r>
            <a:rPr lang="bg-BG" sz="1800" b="0" i="1" dirty="0" smtClean="0">
              <a:solidFill>
                <a:srgbClr val="00B050"/>
              </a:solidFill>
            </a:rPr>
            <a:t>6. </a:t>
          </a:r>
          <a:r>
            <a:rPr lang="bg-BG" sz="1800" b="0" dirty="0" smtClean="0">
              <a:solidFill>
                <a:srgbClr val="00B050"/>
              </a:solidFill>
            </a:rPr>
            <a:t>Предоставените полицейски правомощия прилагат ли се на практика от кметовете на райони и кметства при осигуряване спазването на обществения ред?</a:t>
          </a:r>
          <a:endParaRPr lang="en-US" sz="1800" b="0" dirty="0" smtClean="0">
            <a:solidFill>
              <a:srgbClr val="00B050"/>
            </a:solidFill>
          </a:endParaRPr>
        </a:p>
        <a:p>
          <a:r>
            <a:rPr lang="en-US" sz="1800" b="0" i="0" dirty="0" smtClean="0">
              <a:solidFill>
                <a:srgbClr val="00B050"/>
              </a:solidFill>
              <a:cs typeface="Arial" pitchFamily="34" charset="0"/>
            </a:rPr>
            <a:t>7</a:t>
          </a:r>
          <a:r>
            <a:rPr lang="bg-BG" sz="1800" b="0" i="0" dirty="0" smtClean="0">
              <a:solidFill>
                <a:srgbClr val="00B050"/>
              </a:solidFill>
              <a:cs typeface="Arial" pitchFamily="34" charset="0"/>
            </a:rPr>
            <a:t>. Има ли случаи във Вашата практика, в които сте прилагали правомощията си по Закона за МВР?</a:t>
          </a:r>
          <a:endParaRPr lang="bg-BG" sz="1800" b="0" i="0" dirty="0" smtClean="0">
            <a:solidFill>
              <a:srgbClr val="00B050"/>
            </a:solidFill>
          </a:endParaRPr>
        </a:p>
        <a:p>
          <a:r>
            <a:rPr lang="bg-BG" sz="1800" b="0" i="0" dirty="0" smtClean="0">
              <a:solidFill>
                <a:srgbClr val="00B050"/>
              </a:solidFill>
              <a:cs typeface="Arial" pitchFamily="34" charset="0"/>
            </a:rPr>
            <a:t>8. Ако не сте прилагали правомощията си по Закона за МВР, защо и какви трудности срещате?</a:t>
          </a:r>
          <a:endParaRPr lang="bg-BG" sz="1800" b="0" i="0" dirty="0" smtClean="0">
            <a:solidFill>
              <a:srgbClr val="00B050"/>
            </a:solidFill>
          </a:endParaRPr>
        </a:p>
        <a:p>
          <a:r>
            <a:rPr lang="ru-RU" sz="1800" b="0" i="0" dirty="0" smtClean="0">
              <a:solidFill>
                <a:srgbClr val="00B050"/>
              </a:solidFill>
            </a:rPr>
            <a:t>9. </a:t>
          </a:r>
          <a:r>
            <a:rPr lang="ru-RU" sz="1800" b="0" i="0" dirty="0" err="1" smtClean="0">
              <a:solidFill>
                <a:srgbClr val="00B050"/>
              </a:solidFill>
            </a:rPr>
            <a:t>Доколко</a:t>
          </a:r>
          <a:r>
            <a:rPr lang="ru-RU" sz="1800" b="0" i="0" dirty="0" smtClean="0">
              <a:solidFill>
                <a:srgbClr val="00B050"/>
              </a:solidFill>
            </a:rPr>
            <a:t> </a:t>
          </a:r>
          <a:r>
            <a:rPr lang="ru-RU" sz="1800" b="0" i="0" dirty="0" err="1" smtClean="0">
              <a:solidFill>
                <a:srgbClr val="00B050"/>
              </a:solidFill>
            </a:rPr>
            <a:t>тези</a:t>
          </a:r>
          <a:r>
            <a:rPr lang="ru-RU" sz="1800" b="0" i="0" dirty="0" smtClean="0">
              <a:solidFill>
                <a:srgbClr val="00B050"/>
              </a:solidFill>
            </a:rPr>
            <a:t> </a:t>
          </a:r>
          <a:r>
            <a:rPr lang="ru-RU" sz="1800" b="0" i="0" dirty="0" err="1" smtClean="0">
              <a:solidFill>
                <a:srgbClr val="00B050"/>
              </a:solidFill>
            </a:rPr>
            <a:t>норми</a:t>
          </a:r>
          <a:r>
            <a:rPr lang="ru-RU" sz="1800" b="0" i="0" dirty="0" smtClean="0">
              <a:solidFill>
                <a:srgbClr val="00B050"/>
              </a:solidFill>
            </a:rPr>
            <a:t> </a:t>
          </a:r>
          <a:r>
            <a:rPr lang="ru-RU" sz="1800" b="0" i="0" dirty="0" err="1" smtClean="0">
              <a:solidFill>
                <a:srgbClr val="00B050"/>
              </a:solidFill>
            </a:rPr>
            <a:t>са</a:t>
          </a:r>
          <a:r>
            <a:rPr lang="ru-RU" sz="1800" b="0" i="0" dirty="0" smtClean="0">
              <a:solidFill>
                <a:srgbClr val="00B050"/>
              </a:solidFill>
            </a:rPr>
            <a:t>  </a:t>
          </a:r>
          <a:r>
            <a:rPr lang="ru-RU" sz="1800" b="0" i="0" dirty="0" err="1" smtClean="0">
              <a:solidFill>
                <a:srgbClr val="00B050"/>
              </a:solidFill>
            </a:rPr>
            <a:t>ефективни</a:t>
          </a:r>
          <a:r>
            <a:rPr lang="ru-RU" sz="1800" b="0" i="0" dirty="0" smtClean="0">
              <a:solidFill>
                <a:srgbClr val="00B050"/>
              </a:solidFill>
            </a:rPr>
            <a:t>?</a:t>
          </a:r>
          <a:endParaRPr lang="en-US" sz="1800" b="0" i="0" dirty="0" smtClean="0">
            <a:solidFill>
              <a:srgbClr val="00B050"/>
            </a:solidFill>
          </a:endParaRPr>
        </a:p>
        <a:p>
          <a:r>
            <a:rPr lang="bg-BG" sz="1800" b="0" i="0" dirty="0" smtClean="0">
              <a:solidFill>
                <a:srgbClr val="00B050"/>
              </a:solidFill>
            </a:rPr>
            <a:t>10. Имате ли информация за пострадали </a:t>
          </a:r>
          <a:r>
            <a:rPr lang="en-US" sz="1800" b="0" i="0" dirty="0" smtClean="0">
              <a:solidFill>
                <a:srgbClr val="00B050"/>
              </a:solidFill>
            </a:rPr>
            <a:t>(</a:t>
          </a:r>
          <a:r>
            <a:rPr lang="bg-BG" sz="1800" b="0" i="0" dirty="0" smtClean="0">
              <a:solidFill>
                <a:srgbClr val="00B050"/>
              </a:solidFill>
            </a:rPr>
            <a:t>нападнати</a:t>
          </a:r>
          <a:r>
            <a:rPr lang="en-US" sz="1800" b="0" i="0" dirty="0" smtClean="0">
              <a:solidFill>
                <a:srgbClr val="00B050"/>
              </a:solidFill>
            </a:rPr>
            <a:t>)</a:t>
          </a:r>
          <a:r>
            <a:rPr lang="bg-BG" sz="1800" b="0" i="0" dirty="0" smtClean="0">
              <a:solidFill>
                <a:srgbClr val="00B050"/>
              </a:solidFill>
            </a:rPr>
            <a:t> при прилагане на правомощията по ЗМВР?</a:t>
          </a:r>
          <a:endParaRPr lang="en-US" sz="1800" b="0" i="0" dirty="0" smtClean="0">
            <a:solidFill>
              <a:srgbClr val="00B050"/>
            </a:solidFill>
          </a:endParaRPr>
        </a:p>
        <a:p>
          <a:r>
            <a:rPr lang="bg-BG" altLang="bg-BG" sz="1800" b="0" i="0" dirty="0" smtClean="0">
              <a:solidFill>
                <a:srgbClr val="00B050"/>
              </a:solidFill>
            </a:rPr>
            <a:t>11. Какви са Вашите предложения за законодателни промени относно правомощията Ви?</a:t>
          </a:r>
          <a:endParaRPr lang="bg-BG" sz="1800" b="0" i="1" dirty="0" smtClean="0">
            <a:solidFill>
              <a:srgbClr val="00B050"/>
            </a:solidFill>
          </a:endParaRPr>
        </a:p>
        <a:p>
          <a:pPr algn="ctr" rtl="0"/>
          <a:endParaRPr lang="bg-BG" sz="2000" b="0" dirty="0" smtClean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5693" custScaleY="1827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92419" custScaleY="107281" custLinFactNeighborX="-6902" custLinFactNeighborY="-201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/>
    </dgm:pt>
  </dgm:ptLst>
  <dgm:cxnLst>
    <dgm:cxn modelId="{06F189F2-4739-4658-B990-755B6F46FCF8}" type="presOf" srcId="{FFC41C2D-1A4B-4AD2-A434-60A48BDAF471}" destId="{0162D87F-9C6E-4C49-BCC8-EE2A5E469763}" srcOrd="0" destOrd="0" presId="urn:microsoft.com/office/officeart/2008/layout/PictureStrips"/>
    <dgm:cxn modelId="{18D7C46E-BCC6-4710-A0FF-25F1DED0A2B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43ED9AFA-00DB-461B-9680-00EEC3C4B146}" type="presParOf" srcId="{44CD01F5-7821-4A96-BE5D-89079AC0086D}" destId="{8BDE3ED8-01F8-42D2-BC01-8F2B486F0C51}" srcOrd="0" destOrd="0" presId="urn:microsoft.com/office/officeart/2008/layout/PictureStrips"/>
    <dgm:cxn modelId="{0C2922F0-387E-489F-A52D-5A492F2A1997}" type="presParOf" srcId="{8BDE3ED8-01F8-42D2-BC01-8F2B486F0C51}" destId="{0162D87F-9C6E-4C49-BCC8-EE2A5E469763}" srcOrd="0" destOrd="0" presId="urn:microsoft.com/office/officeart/2008/layout/PictureStrips"/>
    <dgm:cxn modelId="{8CBF27D4-86E8-4805-AFDD-363B12F060B9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endParaRPr lang="bg-BG" sz="2400" b="1" dirty="0">
            <a:solidFill>
              <a:srgbClr val="FF0000"/>
            </a:solidFill>
          </a:endParaRPr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20EF5D81-6370-41C8-A594-143B5A929DEC}">
      <dgm:prSet custT="1"/>
      <dgm:spPr/>
      <dgm:t>
        <a:bodyPr/>
        <a:lstStyle/>
        <a:p>
          <a:pPr algn="l" rtl="0"/>
          <a:r>
            <a:rPr kumimoji="0" lang="bg-BG" altLang="bg-BG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№ 1 </a:t>
          </a:r>
          <a:endParaRPr lang="bg-BG" sz="2000" b="1" i="0" dirty="0">
            <a:solidFill>
              <a:srgbClr val="00B050"/>
            </a:solidFill>
          </a:endParaRPr>
        </a:p>
      </dgm:t>
    </dgm:pt>
    <dgm:pt modelId="{06AD025E-88CC-48F5-9EF1-6B43EA8C0F86}" type="sibTrans" cxnId="{7355E427-7F66-4D0D-B4E5-96D7088B85E3}">
      <dgm:prSet/>
      <dgm:spPr/>
      <dgm:t>
        <a:bodyPr/>
        <a:lstStyle/>
        <a:p>
          <a:endParaRPr lang="bg-BG"/>
        </a:p>
      </dgm:t>
    </dgm:pt>
    <dgm:pt modelId="{1D2EE1FE-7CB0-40F2-83C2-56A14D9FE20A}" type="parTrans" cxnId="{7355E427-7F66-4D0D-B4E5-96D7088B85E3}">
      <dgm:prSet/>
      <dgm:spPr/>
      <dgm:t>
        <a:bodyPr/>
        <a:lstStyle/>
        <a:p>
          <a:endParaRPr lang="bg-BG"/>
        </a:p>
      </dgm:t>
    </dgm:pt>
    <dgm:pt modelId="{33F51035-BEAD-49FC-ACBE-5DF5B014C2D6}">
      <dgm:prSet custT="1"/>
      <dgm:spPr/>
      <dgm:t>
        <a:bodyPr/>
        <a:lstStyle/>
        <a:p>
          <a:pPr rtl="0"/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  <a:endParaRPr kumimoji="0" lang="en-US" altLang="bg-BG" sz="2000" b="0" i="0" u="none" strike="noStrike" cap="none" normalizeH="0" baseline="0" dirty="0" smtClean="0">
            <a:ln>
              <a:noFill/>
            </a:ln>
            <a:solidFill>
              <a:srgbClr val="00B050"/>
            </a:solidFill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6E11C-46CE-43D0-AADB-5415FCA0F963}" type="parTrans" cxnId="{63886606-6AA7-4D21-BC6F-075A77EC3263}">
      <dgm:prSet/>
      <dgm:spPr/>
      <dgm:t>
        <a:bodyPr/>
        <a:lstStyle/>
        <a:p>
          <a:endParaRPr lang="bg-BG"/>
        </a:p>
      </dgm:t>
    </dgm:pt>
    <dgm:pt modelId="{673B819D-3AAA-4424-942F-1306D51B4B82}" type="sibTrans" cxnId="{63886606-6AA7-4D21-BC6F-075A77EC3263}">
      <dgm:prSet/>
      <dgm:spPr/>
      <dgm:t>
        <a:bodyPr/>
        <a:lstStyle/>
        <a:p>
          <a:endParaRPr lang="bg-BG"/>
        </a:p>
      </dgm:t>
    </dgm:pt>
    <dgm:pt modelId="{39D22B5C-2571-4ED2-A0FD-2ECCCC0F8C7D}">
      <dgm:prSet custT="1"/>
      <dgm:spPr/>
      <dgm:t>
        <a:bodyPr/>
        <a:lstStyle/>
        <a:p>
          <a:pPr rtl="0"/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 и е изпаднало в безпомощно състояние.</a:t>
          </a:r>
        </a:p>
      </dgm:t>
    </dgm:pt>
    <dgm:pt modelId="{F6277AEB-9FDA-4279-BC92-A14974C72F79}" type="parTrans" cxnId="{976C2C9B-43F7-4184-BAAF-4946880734FF}">
      <dgm:prSet/>
      <dgm:spPr/>
      <dgm:t>
        <a:bodyPr/>
        <a:lstStyle/>
        <a:p>
          <a:endParaRPr lang="bg-BG"/>
        </a:p>
      </dgm:t>
    </dgm:pt>
    <dgm:pt modelId="{CB5CE179-822A-49BE-87A2-BA6347B717AA}" type="sibTrans" cxnId="{976C2C9B-43F7-4184-BAAF-4946880734FF}">
      <dgm:prSet/>
      <dgm:spPr/>
      <dgm:t>
        <a:bodyPr/>
        <a:lstStyle/>
        <a:p>
          <a:endParaRPr lang="bg-BG"/>
        </a:p>
      </dgm:t>
    </dgm:pt>
    <dgm:pt modelId="{0F0651C9-02DD-46BB-898B-F26CFC1B98B4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При пристигането  разпореждат на едното лице да спре и да хвърли ножа, тъй като ще употребят оръжие – „Стой ще стрелям, хвърли ножа”. Лицето спира, хвърля ножа на земята. Двете лица са задържани, поставени са им белезници, обискирани са, оказана е медицинска помощ на пострадалия.</a:t>
          </a:r>
          <a:endParaRPr lang="bg-BG" sz="2000" dirty="0">
            <a:solidFill>
              <a:srgbClr val="00B050"/>
            </a:solidFill>
          </a:endParaRPr>
        </a:p>
      </dgm:t>
    </dgm:pt>
    <dgm:pt modelId="{F26DA13F-B435-4127-B5F3-8FE8268E6A3C}" type="parTrans" cxnId="{DF90F985-3A2F-47D6-9874-556E92C6F898}">
      <dgm:prSet/>
      <dgm:spPr/>
      <dgm:t>
        <a:bodyPr/>
        <a:lstStyle/>
        <a:p>
          <a:endParaRPr lang="bg-BG"/>
        </a:p>
      </dgm:t>
    </dgm:pt>
    <dgm:pt modelId="{38553D14-D466-4642-8EBA-BB09623B3F9F}" type="sibTrans" cxnId="{DF90F985-3A2F-47D6-9874-556E92C6F898}">
      <dgm:prSet/>
      <dgm:spPr/>
      <dgm:t>
        <a:bodyPr/>
        <a:lstStyle/>
        <a:p>
          <a:endParaRPr lang="bg-BG"/>
        </a:p>
      </dgm:t>
    </dgm:pt>
    <dgm:pt modelId="{9E4CD1D2-5E85-4FC8-A4D7-6F5F01F40350}">
      <dgm:prSet custT="1"/>
      <dgm:spPr/>
      <dgm:t>
        <a:bodyPr/>
        <a:lstStyle/>
        <a:p>
          <a:r>
            <a:rPr lang="bg-BG" sz="2000" b="1" dirty="0" smtClean="0">
              <a:solidFill>
                <a:srgbClr val="00B050"/>
              </a:solidFill>
            </a:rPr>
            <a:t>Въпрос :</a:t>
          </a:r>
          <a:r>
            <a:rPr lang="bg-BG" sz="2000" dirty="0" smtClean="0">
              <a:solidFill>
                <a:srgbClr val="00B050"/>
              </a:solidFill>
            </a:rPr>
            <a:t> В подобна ситуация кметът  има ли право да използват оръжие след преустановения побой от нарушителите?</a:t>
          </a:r>
          <a:endParaRPr lang="bg-BG" sz="2000" dirty="0">
            <a:solidFill>
              <a:srgbClr val="00B050"/>
            </a:solidFill>
          </a:endParaRPr>
        </a:p>
      </dgm:t>
    </dgm:pt>
    <dgm:pt modelId="{4F44C9EE-91F6-4B76-BF71-8AEB506DE878}" type="parTrans" cxnId="{9C5DDC12-426A-4151-AB3A-0329262A7A8E}">
      <dgm:prSet/>
      <dgm:spPr/>
      <dgm:t>
        <a:bodyPr/>
        <a:lstStyle/>
        <a:p>
          <a:endParaRPr lang="bg-BG"/>
        </a:p>
      </dgm:t>
    </dgm:pt>
    <dgm:pt modelId="{54DF4E44-10ED-468E-AFF4-BCFD1400AF06}" type="sibTrans" cxnId="{9C5DDC12-426A-4151-AB3A-0329262A7A8E}">
      <dgm:prSet/>
      <dgm:spPr/>
      <dgm:t>
        <a:bodyPr/>
        <a:lstStyle/>
        <a:p>
          <a:endParaRPr lang="bg-BG"/>
        </a:p>
      </dgm:t>
    </dgm:pt>
    <dgm:pt modelId="{6D257E5D-E3AF-43D0-BD26-35B9BCBFCE24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Време за работа- 10 мин.</a:t>
          </a:r>
          <a:endParaRPr lang="bg-BG" sz="2000" dirty="0">
            <a:solidFill>
              <a:srgbClr val="00B050"/>
            </a:solidFill>
          </a:endParaRPr>
        </a:p>
      </dgm:t>
    </dgm:pt>
    <dgm:pt modelId="{DB3827D2-3472-4B57-921E-ACF950C30DF1}" type="parTrans" cxnId="{82B6D1AF-D4B0-43CE-8D09-E63C3555B519}">
      <dgm:prSet/>
      <dgm:spPr/>
      <dgm:t>
        <a:bodyPr/>
        <a:lstStyle/>
        <a:p>
          <a:endParaRPr lang="bg-BG"/>
        </a:p>
      </dgm:t>
    </dgm:pt>
    <dgm:pt modelId="{1C2199AC-466E-4D3A-AAEE-F400F2E1E0AB}" type="sibTrans" cxnId="{82B6D1AF-D4B0-43CE-8D09-E63C3555B519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6250" custScaleY="2258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76C2C9B-43F7-4184-BAAF-4946880734FF}" srcId="{FFC41C2D-1A4B-4AD2-A434-60A48BDAF471}" destId="{39D22B5C-2571-4ED2-A0FD-2ECCCC0F8C7D}" srcOrd="1" destOrd="0" parTransId="{F6277AEB-9FDA-4279-BC92-A14974C72F79}" sibTransId="{CB5CE179-822A-49BE-87A2-BA6347B717AA}"/>
    <dgm:cxn modelId="{AB4B48E5-85B9-4A07-8F6E-53518EE87266}" type="presOf" srcId="{6D257E5D-E3AF-43D0-BD26-35B9BCBFCE24}" destId="{0162D87F-9C6E-4C49-BCC8-EE2A5E469763}" srcOrd="0" destOrd="6" presId="urn:microsoft.com/office/officeart/2008/layout/PictureStrips"/>
    <dgm:cxn modelId="{63886606-6AA7-4D21-BC6F-075A77EC3263}" srcId="{20EF5D81-6370-41C8-A594-143B5A929DEC}" destId="{33F51035-BEAD-49FC-ACBE-5DF5B014C2D6}" srcOrd="0" destOrd="0" parTransId="{5976E11C-46CE-43D0-AADB-5415FCA0F963}" sibTransId="{673B819D-3AAA-4424-942F-1306D51B4B82}"/>
    <dgm:cxn modelId="{23885324-6104-4250-B56D-E2496F04D2E0}" type="presOf" srcId="{39D22B5C-2571-4ED2-A0FD-2ECCCC0F8C7D}" destId="{0162D87F-9C6E-4C49-BCC8-EE2A5E469763}" srcOrd="0" destOrd="3" presId="urn:microsoft.com/office/officeart/2008/layout/PictureStrips"/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BA8596F1-8CC9-42BF-9F74-86DCD04E32C4}" type="presOf" srcId="{0F0651C9-02DD-46BB-898B-F26CFC1B98B4}" destId="{0162D87F-9C6E-4C49-BCC8-EE2A5E469763}" srcOrd="0" destOrd="4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9C5DDC12-426A-4151-AB3A-0329262A7A8E}" srcId="{FFC41C2D-1A4B-4AD2-A434-60A48BDAF471}" destId="{9E4CD1D2-5E85-4FC8-A4D7-6F5F01F40350}" srcOrd="3" destOrd="0" parTransId="{4F44C9EE-91F6-4B76-BF71-8AEB506DE878}" sibTransId="{54DF4E44-10ED-468E-AFF4-BCFD1400AF06}"/>
    <dgm:cxn modelId="{766499D3-9D52-46E3-9B06-7BD70DCE6596}" type="presOf" srcId="{33F51035-BEAD-49FC-ACBE-5DF5B014C2D6}" destId="{0162D87F-9C6E-4C49-BCC8-EE2A5E469763}" srcOrd="0" destOrd="2" presId="urn:microsoft.com/office/officeart/2008/layout/PictureStrips"/>
    <dgm:cxn modelId="{82B6D1AF-D4B0-43CE-8D09-E63C3555B519}" srcId="{FFC41C2D-1A4B-4AD2-A434-60A48BDAF471}" destId="{6D257E5D-E3AF-43D0-BD26-35B9BCBFCE24}" srcOrd="4" destOrd="0" parTransId="{DB3827D2-3472-4B57-921E-ACF950C30DF1}" sibTransId="{1C2199AC-466E-4D3A-AAEE-F400F2E1E0AB}"/>
    <dgm:cxn modelId="{DF90F985-3A2F-47D6-9874-556E92C6F898}" srcId="{FFC41C2D-1A4B-4AD2-A434-60A48BDAF471}" destId="{0F0651C9-02DD-46BB-898B-F26CFC1B98B4}" srcOrd="2" destOrd="0" parTransId="{F26DA13F-B435-4127-B5F3-8FE8268E6A3C}" sibTransId="{38553D14-D466-4642-8EBA-BB09623B3F9F}"/>
    <dgm:cxn modelId="{7355E427-7F66-4D0D-B4E5-96D7088B85E3}" srcId="{FFC41C2D-1A4B-4AD2-A434-60A48BDAF471}" destId="{20EF5D81-6370-41C8-A594-143B5A929DEC}" srcOrd="0" destOrd="0" parTransId="{1D2EE1FE-7CB0-40F2-83C2-56A14D9FE20A}" sibTransId="{06AD025E-88CC-48F5-9EF1-6B43EA8C0F86}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EE0EA020-BAF6-45AC-A243-F5E649FF5AE9}" type="presOf" srcId="{20EF5D81-6370-41C8-A594-143B5A929DEC}" destId="{0162D87F-9C6E-4C49-BCC8-EE2A5E469763}" srcOrd="0" destOrd="1" presId="urn:microsoft.com/office/officeart/2008/layout/PictureStrips"/>
    <dgm:cxn modelId="{DFDEB4C2-8DDA-4E3E-8818-050B62770152}" type="presOf" srcId="{9E4CD1D2-5E85-4FC8-A4D7-6F5F01F40350}" destId="{0162D87F-9C6E-4C49-BCC8-EE2A5E469763}" srcOrd="0" destOrd="5" presId="urn:microsoft.com/office/officeart/2008/layout/PictureStrips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endParaRPr lang="bg-BG" sz="2400" b="1" dirty="0">
            <a:solidFill>
              <a:srgbClr val="FF0000"/>
            </a:solidFill>
          </a:endParaRPr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20EF5D81-6370-41C8-A594-143B5A929DEC}">
      <dgm:prSet custT="1"/>
      <dgm:spPr/>
      <dgm:t>
        <a:bodyPr/>
        <a:lstStyle/>
        <a:p>
          <a:pPr algn="l" rtl="0"/>
          <a:r>
            <a:rPr kumimoji="0" lang="bg-BG" altLang="bg-BG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№ 2 </a:t>
          </a:r>
          <a:endParaRPr lang="bg-BG" sz="2000" b="1" i="0" dirty="0">
            <a:solidFill>
              <a:srgbClr val="00B050"/>
            </a:solidFill>
          </a:endParaRPr>
        </a:p>
      </dgm:t>
    </dgm:pt>
    <dgm:pt modelId="{06AD025E-88CC-48F5-9EF1-6B43EA8C0F86}" type="sibTrans" cxnId="{7355E427-7F66-4D0D-B4E5-96D7088B85E3}">
      <dgm:prSet/>
      <dgm:spPr/>
      <dgm:t>
        <a:bodyPr/>
        <a:lstStyle/>
        <a:p>
          <a:endParaRPr lang="bg-BG"/>
        </a:p>
      </dgm:t>
    </dgm:pt>
    <dgm:pt modelId="{1D2EE1FE-7CB0-40F2-83C2-56A14D9FE20A}" type="parTrans" cxnId="{7355E427-7F66-4D0D-B4E5-96D7088B85E3}">
      <dgm:prSet/>
      <dgm:spPr/>
      <dgm:t>
        <a:bodyPr/>
        <a:lstStyle/>
        <a:p>
          <a:endParaRPr lang="bg-BG"/>
        </a:p>
      </dgm:t>
    </dgm:pt>
    <dgm:pt modelId="{8BEE2A06-BF47-4BF5-A664-82C52D73FD70}">
      <dgm:prSet custT="1"/>
      <dgm:spPr/>
      <dgm:t>
        <a:bodyPr/>
        <a:lstStyle/>
        <a:p>
          <a:pPr rtl="0"/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</a:p>
      </dgm:t>
    </dgm:pt>
    <dgm:pt modelId="{5F061C0C-EB50-4578-BB3E-521F7EB65C2A}" type="parTrans" cxnId="{1EFBE0D2-0073-428C-838B-0A9EEAB7AAD7}">
      <dgm:prSet/>
      <dgm:spPr/>
      <dgm:t>
        <a:bodyPr/>
        <a:lstStyle/>
        <a:p>
          <a:endParaRPr lang="bg-BG"/>
        </a:p>
      </dgm:t>
    </dgm:pt>
    <dgm:pt modelId="{931A0F4B-EE42-45AA-9796-1946D375C0E0}" type="sibTrans" cxnId="{1EFBE0D2-0073-428C-838B-0A9EEAB7AAD7}">
      <dgm:prSet/>
      <dgm:spPr/>
      <dgm:t>
        <a:bodyPr/>
        <a:lstStyle/>
        <a:p>
          <a:endParaRPr lang="bg-BG"/>
        </a:p>
      </dgm:t>
    </dgm:pt>
    <dgm:pt modelId="{D57639A6-9551-4C4B-9CE1-AD7CB9544FBD}">
      <dgm:prSet custT="1"/>
      <dgm:spPr/>
      <dgm:t>
        <a:bodyPr/>
        <a:lstStyle/>
        <a:p>
          <a:r>
            <a:rPr lang="bg-BG" altLang="bg-BG" sz="20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  и е изпаднало в безпомощно състояние.</a:t>
          </a:r>
          <a:endParaRPr lang="bg-BG" altLang="bg-BG" sz="2000" dirty="0">
            <a:solidFill>
              <a:srgbClr val="00B05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A77E2-E4C8-483D-80AA-D27C99E437D0}" type="parTrans" cxnId="{45D92290-0495-4E27-A15A-49D4862A5391}">
      <dgm:prSet/>
      <dgm:spPr/>
      <dgm:t>
        <a:bodyPr/>
        <a:lstStyle/>
        <a:p>
          <a:endParaRPr lang="bg-BG"/>
        </a:p>
      </dgm:t>
    </dgm:pt>
    <dgm:pt modelId="{C68E9FCA-84A2-4C19-B372-F69D5ABA0CBE}" type="sibTrans" cxnId="{45D92290-0495-4E27-A15A-49D4862A5391}">
      <dgm:prSet/>
      <dgm:spPr/>
      <dgm:t>
        <a:bodyPr/>
        <a:lstStyle/>
        <a:p>
          <a:endParaRPr lang="bg-BG"/>
        </a:p>
      </dgm:t>
    </dgm:pt>
    <dgm:pt modelId="{56191BB0-D6CF-4705-B43C-A4CB3259CB0B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При пристигането  разпореждат  на лицето да спре и да хвърли ножа, тъй като ще употребят оръжие. Лицето не спира и се приближава замахвайки с ножа към тях. Кметът произвежда предупредителен изстрел във въздуха. Лицето не спира. </a:t>
          </a:r>
          <a:endParaRPr lang="bg-BG" sz="2000" dirty="0">
            <a:solidFill>
              <a:srgbClr val="00B050"/>
            </a:solidFill>
          </a:endParaRPr>
        </a:p>
      </dgm:t>
    </dgm:pt>
    <dgm:pt modelId="{55EA0A35-893D-442D-955A-5CB30F467155}" type="parTrans" cxnId="{50AA1FDA-CC42-498E-BDF7-5C192654E5B5}">
      <dgm:prSet/>
      <dgm:spPr/>
      <dgm:t>
        <a:bodyPr/>
        <a:lstStyle/>
        <a:p>
          <a:endParaRPr lang="bg-BG"/>
        </a:p>
      </dgm:t>
    </dgm:pt>
    <dgm:pt modelId="{F585B9E0-03AB-409B-A4C2-7200488B306F}" type="sibTrans" cxnId="{50AA1FDA-CC42-498E-BDF7-5C192654E5B5}">
      <dgm:prSet/>
      <dgm:spPr/>
      <dgm:t>
        <a:bodyPr/>
        <a:lstStyle/>
        <a:p>
          <a:endParaRPr lang="bg-BG"/>
        </a:p>
      </dgm:t>
    </dgm:pt>
    <dgm:pt modelId="{5E7E8C6E-A9FE-4B0D-B05B-9DB13A6F14FE}">
      <dgm:prSet custT="1"/>
      <dgm:spPr/>
      <dgm:t>
        <a:bodyPr/>
        <a:lstStyle/>
        <a:p>
          <a:r>
            <a:rPr lang="bg-BG" sz="2000" b="1" dirty="0" smtClean="0">
              <a:solidFill>
                <a:srgbClr val="00B050"/>
              </a:solidFill>
            </a:rPr>
            <a:t>Въпрос :</a:t>
          </a:r>
          <a:r>
            <a:rPr lang="bg-BG" sz="2000" dirty="0" smtClean="0">
              <a:solidFill>
                <a:srgbClr val="00B050"/>
              </a:solidFill>
            </a:rPr>
            <a:t> В подобна ситуация кметът  има ли право да използва оръжие след  предупредителния изстрел?</a:t>
          </a:r>
          <a:endParaRPr lang="bg-BG" sz="2000" dirty="0">
            <a:solidFill>
              <a:srgbClr val="00B050"/>
            </a:solidFill>
          </a:endParaRPr>
        </a:p>
      </dgm:t>
    </dgm:pt>
    <dgm:pt modelId="{428F1092-1BCC-47E9-91D0-5AB769A30D57}" type="parTrans" cxnId="{F79E64AA-9661-4AA1-933E-CFF1E63CF218}">
      <dgm:prSet/>
      <dgm:spPr/>
      <dgm:t>
        <a:bodyPr/>
        <a:lstStyle/>
        <a:p>
          <a:endParaRPr lang="bg-BG"/>
        </a:p>
      </dgm:t>
    </dgm:pt>
    <dgm:pt modelId="{A9C99D79-FB5F-452E-BF26-933D92BBE808}" type="sibTrans" cxnId="{F79E64AA-9661-4AA1-933E-CFF1E63CF218}">
      <dgm:prSet/>
      <dgm:spPr/>
      <dgm:t>
        <a:bodyPr/>
        <a:lstStyle/>
        <a:p>
          <a:endParaRPr lang="bg-BG"/>
        </a:p>
      </dgm:t>
    </dgm:pt>
    <dgm:pt modelId="{D2475BFF-04F5-4DC8-AB64-6DD7302DA197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Време за работа-10 мин.</a:t>
          </a:r>
          <a:endParaRPr lang="bg-BG" sz="2000" dirty="0">
            <a:solidFill>
              <a:srgbClr val="00B050"/>
            </a:solidFill>
          </a:endParaRPr>
        </a:p>
      </dgm:t>
    </dgm:pt>
    <dgm:pt modelId="{5C2A7D19-B607-4ABE-B123-87A65B744247}" type="parTrans" cxnId="{CF707F61-8729-45DF-8488-770375ADF5E9}">
      <dgm:prSet/>
      <dgm:spPr/>
    </dgm:pt>
    <dgm:pt modelId="{3B22576F-C552-4450-B6AB-AE9E8A2639D4}" type="sibTrans" cxnId="{CF707F61-8729-45DF-8488-770375ADF5E9}">
      <dgm:prSet/>
      <dgm:spPr/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1447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0C166FF-1F3F-4F6E-9FDE-C65FF6C47037}" type="presOf" srcId="{D2475BFF-04F5-4DC8-AB64-6DD7302DA197}" destId="{0162D87F-9C6E-4C49-BCC8-EE2A5E469763}" srcOrd="0" destOrd="6" presId="urn:microsoft.com/office/officeart/2008/layout/PictureStrips"/>
    <dgm:cxn modelId="{93038E4C-260A-4BE0-9949-337C5F4657AA}" type="presOf" srcId="{8BEE2A06-BF47-4BF5-A664-82C52D73FD70}" destId="{0162D87F-9C6E-4C49-BCC8-EE2A5E469763}" srcOrd="0" destOrd="2" presId="urn:microsoft.com/office/officeart/2008/layout/PictureStrips"/>
    <dgm:cxn modelId="{F79E64AA-9661-4AA1-933E-CFF1E63CF218}" srcId="{FFC41C2D-1A4B-4AD2-A434-60A48BDAF471}" destId="{5E7E8C6E-A9FE-4B0D-B05B-9DB13A6F14FE}" srcOrd="3" destOrd="0" parTransId="{428F1092-1BCC-47E9-91D0-5AB769A30D57}" sibTransId="{A9C99D79-FB5F-452E-BF26-933D92BBE808}"/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8C78752E-BAD6-4091-937A-3962907E3D52}" type="presOf" srcId="{D57639A6-9551-4C4B-9CE1-AD7CB9544FBD}" destId="{0162D87F-9C6E-4C49-BCC8-EE2A5E469763}" srcOrd="0" destOrd="3" presId="urn:microsoft.com/office/officeart/2008/layout/PictureStrips"/>
    <dgm:cxn modelId="{CF9C0D12-642E-46AF-A3F5-FFE5C6ED9208}" type="presOf" srcId="{56191BB0-D6CF-4705-B43C-A4CB3259CB0B}" destId="{0162D87F-9C6E-4C49-BCC8-EE2A5E469763}" srcOrd="0" destOrd="4" presId="urn:microsoft.com/office/officeart/2008/layout/PictureStrips"/>
    <dgm:cxn modelId="{7355E427-7F66-4D0D-B4E5-96D7088B85E3}" srcId="{FFC41C2D-1A4B-4AD2-A434-60A48BDAF471}" destId="{20EF5D81-6370-41C8-A594-143B5A929DEC}" srcOrd="0" destOrd="0" parTransId="{1D2EE1FE-7CB0-40F2-83C2-56A14D9FE20A}" sibTransId="{06AD025E-88CC-48F5-9EF1-6B43EA8C0F86}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1EFBE0D2-0073-428C-838B-0A9EEAB7AAD7}" srcId="{20EF5D81-6370-41C8-A594-143B5A929DEC}" destId="{8BEE2A06-BF47-4BF5-A664-82C52D73FD70}" srcOrd="0" destOrd="0" parTransId="{5F061C0C-EB50-4578-BB3E-521F7EB65C2A}" sibTransId="{931A0F4B-EE42-45AA-9796-1946D375C0E0}"/>
    <dgm:cxn modelId="{EE0EA020-BAF6-45AC-A243-F5E649FF5AE9}" type="presOf" srcId="{20EF5D81-6370-41C8-A594-143B5A929DEC}" destId="{0162D87F-9C6E-4C49-BCC8-EE2A5E469763}" srcOrd="0" destOrd="1" presId="urn:microsoft.com/office/officeart/2008/layout/PictureStrips"/>
    <dgm:cxn modelId="{45D92290-0495-4E27-A15A-49D4862A5391}" srcId="{FFC41C2D-1A4B-4AD2-A434-60A48BDAF471}" destId="{D57639A6-9551-4C4B-9CE1-AD7CB9544FBD}" srcOrd="1" destOrd="0" parTransId="{67EA77E2-E4C8-483D-80AA-D27C99E437D0}" sibTransId="{C68E9FCA-84A2-4C19-B372-F69D5ABA0CBE}"/>
    <dgm:cxn modelId="{CF707F61-8729-45DF-8488-770375ADF5E9}" srcId="{FFC41C2D-1A4B-4AD2-A434-60A48BDAF471}" destId="{D2475BFF-04F5-4DC8-AB64-6DD7302DA197}" srcOrd="4" destOrd="0" parTransId="{5C2A7D19-B607-4ABE-B123-87A65B744247}" sibTransId="{3B22576F-C552-4450-B6AB-AE9E8A2639D4}"/>
    <dgm:cxn modelId="{50AA1FDA-CC42-498E-BDF7-5C192654E5B5}" srcId="{FFC41C2D-1A4B-4AD2-A434-60A48BDAF471}" destId="{56191BB0-D6CF-4705-B43C-A4CB3259CB0B}" srcOrd="2" destOrd="0" parTransId="{55EA0A35-893D-442D-955A-5CB30F467155}" sibTransId="{F585B9E0-03AB-409B-A4C2-7200488B306F}"/>
    <dgm:cxn modelId="{FD6BF21B-99D3-4141-937F-12ADB2CEF94C}" type="presOf" srcId="{5E7E8C6E-A9FE-4B0D-B05B-9DB13A6F14FE}" destId="{0162D87F-9C6E-4C49-BCC8-EE2A5E469763}" srcOrd="0" destOrd="5" presId="urn:microsoft.com/office/officeart/2008/layout/PictureStrips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endParaRPr lang="bg-BG" sz="2400" b="1" dirty="0">
            <a:solidFill>
              <a:srgbClr val="FF0000"/>
            </a:solidFill>
          </a:endParaRPr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20EF5D81-6370-41C8-A594-143B5A929DEC}">
      <dgm:prSet custT="1"/>
      <dgm:spPr/>
      <dgm:t>
        <a:bodyPr/>
        <a:lstStyle/>
        <a:p>
          <a:pPr algn="l" rtl="0"/>
          <a:r>
            <a:rPr kumimoji="0" lang="bg-BG" altLang="bg-BG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 № 3 </a:t>
          </a:r>
          <a:endParaRPr lang="bg-BG" sz="2000" b="1" i="0" dirty="0">
            <a:solidFill>
              <a:srgbClr val="00B050"/>
            </a:solidFill>
          </a:endParaRPr>
        </a:p>
      </dgm:t>
    </dgm:pt>
    <dgm:pt modelId="{06AD025E-88CC-48F5-9EF1-6B43EA8C0F86}" type="sibTrans" cxnId="{7355E427-7F66-4D0D-B4E5-96D7088B85E3}">
      <dgm:prSet/>
      <dgm:spPr/>
      <dgm:t>
        <a:bodyPr/>
        <a:lstStyle/>
        <a:p>
          <a:endParaRPr lang="bg-BG"/>
        </a:p>
      </dgm:t>
    </dgm:pt>
    <dgm:pt modelId="{1D2EE1FE-7CB0-40F2-83C2-56A14D9FE20A}" type="parTrans" cxnId="{7355E427-7F66-4D0D-B4E5-96D7088B85E3}">
      <dgm:prSet/>
      <dgm:spPr/>
      <dgm:t>
        <a:bodyPr/>
        <a:lstStyle/>
        <a:p>
          <a:endParaRPr lang="bg-BG"/>
        </a:p>
      </dgm:t>
    </dgm:pt>
    <dgm:pt modelId="{ECACC333-0625-476A-9843-34AD2A2241F3}">
      <dgm:prSet custT="1"/>
      <dgm:spPr/>
      <dgm:t>
        <a:bodyPr/>
        <a:lstStyle/>
        <a:p>
          <a:pPr rtl="0"/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</a:p>
      </dgm:t>
    </dgm:pt>
    <dgm:pt modelId="{70711911-ECDE-4ECC-9C89-F3ED8857B199}" type="parTrans" cxnId="{A39647C5-FA41-4B37-B24D-70AF3D36A108}">
      <dgm:prSet/>
      <dgm:spPr/>
      <dgm:t>
        <a:bodyPr/>
        <a:lstStyle/>
        <a:p>
          <a:endParaRPr lang="bg-BG"/>
        </a:p>
      </dgm:t>
    </dgm:pt>
    <dgm:pt modelId="{A0D3A293-280E-46F6-91F6-BBEAEF65D3F0}" type="sibTrans" cxnId="{A39647C5-FA41-4B37-B24D-70AF3D36A108}">
      <dgm:prSet/>
      <dgm:spPr/>
      <dgm:t>
        <a:bodyPr/>
        <a:lstStyle/>
        <a:p>
          <a:endParaRPr lang="bg-BG"/>
        </a:p>
      </dgm:t>
    </dgm:pt>
    <dgm:pt modelId="{CB1FCF54-4B56-47A5-B944-87E4CB87842C}">
      <dgm:prSet custT="1"/>
      <dgm:spPr/>
      <dgm:t>
        <a:bodyPr/>
        <a:lstStyle/>
        <a:p>
          <a:r>
            <a:rPr lang="bg-BG" altLang="bg-BG" sz="20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двора, и е изпаднало в безпомощно състояние.</a:t>
          </a:r>
          <a:endParaRPr lang="bg-BG" altLang="bg-BG" sz="2000" dirty="0">
            <a:solidFill>
              <a:srgbClr val="00B05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0E1A5-C4C2-4F91-9A88-74563DCA9252}" type="parTrans" cxnId="{CDED3155-F0B3-4AD6-891E-672AD86FB9D5}">
      <dgm:prSet/>
      <dgm:spPr/>
      <dgm:t>
        <a:bodyPr/>
        <a:lstStyle/>
        <a:p>
          <a:endParaRPr lang="bg-BG"/>
        </a:p>
      </dgm:t>
    </dgm:pt>
    <dgm:pt modelId="{5E3CA8C6-7F5F-4A13-B0C9-E325B4CACC31}" type="sibTrans" cxnId="{CDED3155-F0B3-4AD6-891E-672AD86FB9D5}">
      <dgm:prSet/>
      <dgm:spPr/>
      <dgm:t>
        <a:bodyPr/>
        <a:lstStyle/>
        <a:p>
          <a:endParaRPr lang="bg-BG"/>
        </a:p>
      </dgm:t>
    </dgm:pt>
    <dgm:pt modelId="{AF91BAEC-FF49-47AF-A0E7-7298D8095F28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При пристигането </a:t>
          </a:r>
          <a:r>
            <a:rPr lang="bg-BG" altLang="bg-BG" sz="20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dirty="0" smtClean="0">
              <a:solidFill>
                <a:srgbClr val="00B050"/>
              </a:solidFill>
            </a:rPr>
            <a:t>разпорежда на лицето да спре и да хвърли ножа, тъй като ще употреби оръжие. На бегом нападателят бързо се приближава към него и замахва с ножа. Липсва време за предупреждение към нападателя. Налице е въоръжено нападение. </a:t>
          </a:r>
          <a:r>
            <a:rPr lang="bg-BG" altLang="bg-BG" sz="20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dirty="0" smtClean="0">
              <a:solidFill>
                <a:srgbClr val="00B050"/>
              </a:solidFill>
            </a:rPr>
            <a:t>прострелва нападателя в левия крак и той пада на земята. Оказва му се медицинска помощ. Съобщава на оперативния дежурен в РУП Карлово. Задържа се другото лице и се оказва помощ на другия пострадал от побоя.</a:t>
          </a:r>
          <a:endParaRPr lang="bg-BG" sz="2000" dirty="0">
            <a:solidFill>
              <a:srgbClr val="00B050"/>
            </a:solidFill>
          </a:endParaRPr>
        </a:p>
      </dgm:t>
    </dgm:pt>
    <dgm:pt modelId="{314C49B2-7DC1-4348-80AE-D6D4134BAEC0}" type="parTrans" cxnId="{36E83DAA-8BC7-4152-AF89-B12FDADA1F18}">
      <dgm:prSet/>
      <dgm:spPr/>
      <dgm:t>
        <a:bodyPr/>
        <a:lstStyle/>
        <a:p>
          <a:endParaRPr lang="bg-BG"/>
        </a:p>
      </dgm:t>
    </dgm:pt>
    <dgm:pt modelId="{0FE39DF2-73B0-4431-93ED-12B8357D7B57}" type="sibTrans" cxnId="{36E83DAA-8BC7-4152-AF89-B12FDADA1F18}">
      <dgm:prSet/>
      <dgm:spPr/>
      <dgm:t>
        <a:bodyPr/>
        <a:lstStyle/>
        <a:p>
          <a:endParaRPr lang="bg-BG"/>
        </a:p>
      </dgm:t>
    </dgm:pt>
    <dgm:pt modelId="{FF064046-AD99-4331-98F5-59DC6C6D3C08}">
      <dgm:prSet custT="1"/>
      <dgm:spPr/>
      <dgm:t>
        <a:bodyPr/>
        <a:lstStyle/>
        <a:p>
          <a:r>
            <a:rPr lang="bg-BG" sz="2000" b="1" dirty="0" smtClean="0">
              <a:solidFill>
                <a:srgbClr val="00B050"/>
              </a:solidFill>
            </a:rPr>
            <a:t>Въпрос:</a:t>
          </a:r>
          <a:r>
            <a:rPr lang="bg-BG" sz="2000" dirty="0" smtClean="0">
              <a:solidFill>
                <a:srgbClr val="00B050"/>
              </a:solidFill>
            </a:rPr>
            <a:t> Правилно и законосъобразно ли е използвано оръжието от </a:t>
          </a:r>
          <a:r>
            <a:rPr lang="bg-BG" altLang="bg-BG" sz="20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dirty="0" smtClean="0">
              <a:solidFill>
                <a:srgbClr val="00B050"/>
              </a:solidFill>
            </a:rPr>
            <a:t>? </a:t>
          </a:r>
          <a:endParaRPr lang="bg-BG" sz="2000" dirty="0">
            <a:solidFill>
              <a:srgbClr val="00B050"/>
            </a:solidFill>
          </a:endParaRPr>
        </a:p>
      </dgm:t>
    </dgm:pt>
    <dgm:pt modelId="{7BC24C50-BB1B-4F8A-9367-B3D151B48978}" type="parTrans" cxnId="{6F11025A-2073-48B1-99B2-236B2B2B7A23}">
      <dgm:prSet/>
      <dgm:spPr/>
      <dgm:t>
        <a:bodyPr/>
        <a:lstStyle/>
        <a:p>
          <a:endParaRPr lang="bg-BG"/>
        </a:p>
      </dgm:t>
    </dgm:pt>
    <dgm:pt modelId="{CF7A5EE7-A52E-4E61-B1F1-BE580DA32791}" type="sibTrans" cxnId="{6F11025A-2073-48B1-99B2-236B2B2B7A23}">
      <dgm:prSet/>
      <dgm:spPr/>
      <dgm:t>
        <a:bodyPr/>
        <a:lstStyle/>
        <a:p>
          <a:endParaRPr lang="bg-BG"/>
        </a:p>
      </dgm:t>
    </dgm:pt>
    <dgm:pt modelId="{FF1A6C98-C299-480C-8916-61BA9C6AAEA9}">
      <dgm:prSet custT="1"/>
      <dgm:spPr/>
      <dgm:t>
        <a:bodyPr/>
        <a:lstStyle/>
        <a:p>
          <a:r>
            <a:rPr lang="bg-BG" sz="2000" dirty="0" smtClean="0">
              <a:solidFill>
                <a:srgbClr val="00B050"/>
              </a:solidFill>
            </a:rPr>
            <a:t>Време за работа-10 мин.</a:t>
          </a:r>
          <a:endParaRPr lang="bg-BG" sz="2000" dirty="0">
            <a:solidFill>
              <a:srgbClr val="00B050"/>
            </a:solidFill>
          </a:endParaRPr>
        </a:p>
      </dgm:t>
    </dgm:pt>
    <dgm:pt modelId="{18529FAC-510F-43EE-BC88-59538DECE5D2}" type="parTrans" cxnId="{0F5A1EF8-946C-4F4C-9631-F9AC5BA8ACD8}">
      <dgm:prSet/>
      <dgm:spPr/>
    </dgm:pt>
    <dgm:pt modelId="{3D23B2A0-859F-41B7-BB56-516FB8A7FEEF}" type="sibTrans" cxnId="{0F5A1EF8-946C-4F4C-9631-F9AC5BA8ACD8}">
      <dgm:prSet/>
      <dgm:spPr/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1623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DED3155-F0B3-4AD6-891E-672AD86FB9D5}" srcId="{FFC41C2D-1A4B-4AD2-A434-60A48BDAF471}" destId="{CB1FCF54-4B56-47A5-B944-87E4CB87842C}" srcOrd="1" destOrd="0" parTransId="{7D00E1A5-C4C2-4F91-9A88-74563DCA9252}" sibTransId="{5E3CA8C6-7F5F-4A13-B0C9-E325B4CACC31}"/>
    <dgm:cxn modelId="{A39647C5-FA41-4B37-B24D-70AF3D36A108}" srcId="{20EF5D81-6370-41C8-A594-143B5A929DEC}" destId="{ECACC333-0625-476A-9843-34AD2A2241F3}" srcOrd="0" destOrd="0" parTransId="{70711911-ECDE-4ECC-9C89-F3ED8857B199}" sibTransId="{A0D3A293-280E-46F6-91F6-BBEAEF65D3F0}"/>
    <dgm:cxn modelId="{0F5A1EF8-946C-4F4C-9631-F9AC5BA8ACD8}" srcId="{FFC41C2D-1A4B-4AD2-A434-60A48BDAF471}" destId="{FF1A6C98-C299-480C-8916-61BA9C6AAEA9}" srcOrd="4" destOrd="0" parTransId="{18529FAC-510F-43EE-BC88-59538DECE5D2}" sibTransId="{3D23B2A0-859F-41B7-BB56-516FB8A7FEEF}"/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D25A87D2-73C6-453C-9CE7-667785C96B6B}" type="presOf" srcId="{AF91BAEC-FF49-47AF-A0E7-7298D8095F28}" destId="{0162D87F-9C6E-4C49-BCC8-EE2A5E469763}" srcOrd="0" destOrd="4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36E83DAA-8BC7-4152-AF89-B12FDADA1F18}" srcId="{FFC41C2D-1A4B-4AD2-A434-60A48BDAF471}" destId="{AF91BAEC-FF49-47AF-A0E7-7298D8095F28}" srcOrd="2" destOrd="0" parTransId="{314C49B2-7DC1-4348-80AE-D6D4134BAEC0}" sibTransId="{0FE39DF2-73B0-4431-93ED-12B8357D7B57}"/>
    <dgm:cxn modelId="{C45F0667-8B6B-4A6F-B99E-05F44DB2EE33}" type="presOf" srcId="{CB1FCF54-4B56-47A5-B944-87E4CB87842C}" destId="{0162D87F-9C6E-4C49-BCC8-EE2A5E469763}" srcOrd="0" destOrd="3" presId="urn:microsoft.com/office/officeart/2008/layout/PictureStrips"/>
    <dgm:cxn modelId="{7355E427-7F66-4D0D-B4E5-96D7088B85E3}" srcId="{FFC41C2D-1A4B-4AD2-A434-60A48BDAF471}" destId="{20EF5D81-6370-41C8-A594-143B5A929DEC}" srcOrd="0" destOrd="0" parTransId="{1D2EE1FE-7CB0-40F2-83C2-56A14D9FE20A}" sibTransId="{06AD025E-88CC-48F5-9EF1-6B43EA8C0F86}"/>
    <dgm:cxn modelId="{1E8CB8CB-F8ED-4EC3-9EF9-03E0E2974E7A}" type="presOf" srcId="{ECACC333-0625-476A-9843-34AD2A2241F3}" destId="{0162D87F-9C6E-4C49-BCC8-EE2A5E469763}" srcOrd="0" destOrd="2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EE0EA020-BAF6-45AC-A243-F5E649FF5AE9}" type="presOf" srcId="{20EF5D81-6370-41C8-A594-143B5A929DEC}" destId="{0162D87F-9C6E-4C49-BCC8-EE2A5E469763}" srcOrd="0" destOrd="1" presId="urn:microsoft.com/office/officeart/2008/layout/PictureStrips"/>
    <dgm:cxn modelId="{B5CA1546-AFEE-452E-BDE7-0573429A4C67}" type="presOf" srcId="{FF1A6C98-C299-480C-8916-61BA9C6AAEA9}" destId="{0162D87F-9C6E-4C49-BCC8-EE2A5E469763}" srcOrd="0" destOrd="6" presId="urn:microsoft.com/office/officeart/2008/layout/PictureStrips"/>
    <dgm:cxn modelId="{293D3A02-71A1-4DEF-82C3-4063E60E38DE}" type="presOf" srcId="{FF064046-AD99-4331-98F5-59DC6C6D3C08}" destId="{0162D87F-9C6E-4C49-BCC8-EE2A5E469763}" srcOrd="0" destOrd="5" presId="urn:microsoft.com/office/officeart/2008/layout/PictureStrips"/>
    <dgm:cxn modelId="{6F11025A-2073-48B1-99B2-236B2B2B7A23}" srcId="{FFC41C2D-1A4B-4AD2-A434-60A48BDAF471}" destId="{FF064046-AD99-4331-98F5-59DC6C6D3C08}" srcOrd="3" destOrd="0" parTransId="{7BC24C50-BB1B-4F8A-9367-B3D151B48978}" sibTransId="{CF7A5EE7-A52E-4E61-B1F1-BE580DA32791}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rtl="0"/>
          <a:r>
            <a:rPr lang="ru-RU" sz="2400" b="0" i="1" dirty="0" smtClean="0">
              <a:solidFill>
                <a:schemeClr val="tx2"/>
              </a:solidFill>
            </a:rPr>
            <a:t>Закон за МВР и </a:t>
          </a:r>
          <a:r>
            <a:rPr lang="ru-RU" sz="2400" b="0" i="1" dirty="0" err="1" smtClean="0">
              <a:solidFill>
                <a:schemeClr val="tx2"/>
              </a:solidFill>
            </a:rPr>
            <a:t>възможности</a:t>
          </a:r>
          <a:r>
            <a:rPr lang="ru-RU" sz="2400" b="0" i="1" dirty="0" smtClean="0">
              <a:solidFill>
                <a:schemeClr val="tx2"/>
              </a:solidFill>
            </a:rPr>
            <a:t> за </a:t>
          </a:r>
          <a:r>
            <a:rPr lang="ru-RU" sz="2400" b="0" i="1" dirty="0" err="1" smtClean="0">
              <a:solidFill>
                <a:schemeClr val="tx2"/>
              </a:solidFill>
            </a:rPr>
            <a:t>създаване</a:t>
          </a:r>
          <a:r>
            <a:rPr lang="ru-RU" sz="2400" b="0" i="1" dirty="0" smtClean="0">
              <a:solidFill>
                <a:schemeClr val="tx2"/>
              </a:solidFill>
            </a:rPr>
            <a:t> на звена „</a:t>
          </a:r>
          <a:r>
            <a:rPr lang="ru-RU" sz="2400" b="0" i="1" dirty="0" err="1" smtClean="0">
              <a:solidFill>
                <a:schemeClr val="tx2"/>
              </a:solidFill>
            </a:rPr>
            <a:t>Общинска</a:t>
          </a:r>
          <a:r>
            <a:rPr lang="ru-RU" sz="2400" b="0" i="1" dirty="0" smtClean="0">
              <a:solidFill>
                <a:schemeClr val="tx2"/>
              </a:solidFill>
            </a:rPr>
            <a:t> полиция“. Наредба за </a:t>
          </a:r>
          <a:r>
            <a:rPr lang="ru-RU" sz="2400" b="0" i="1" dirty="0" err="1" smtClean="0">
              <a:solidFill>
                <a:schemeClr val="tx2"/>
              </a:solidFill>
            </a:rPr>
            <a:t>дейността</a:t>
          </a:r>
          <a:r>
            <a:rPr lang="ru-RU" sz="2400" b="0" i="1" dirty="0" smtClean="0">
              <a:solidFill>
                <a:schemeClr val="tx2"/>
              </a:solidFill>
            </a:rPr>
            <a:t> на </a:t>
          </a:r>
          <a:r>
            <a:rPr lang="ru-RU" sz="2400" b="0" i="1" dirty="0" err="1" smtClean="0">
              <a:solidFill>
                <a:schemeClr val="tx2"/>
              </a:solidFill>
            </a:rPr>
            <a:t>звената</a:t>
          </a:r>
          <a:r>
            <a:rPr lang="ru-RU" sz="2400" b="0" i="1" dirty="0" smtClean="0">
              <a:solidFill>
                <a:schemeClr val="tx2"/>
              </a:solidFill>
            </a:rPr>
            <a:t> „</a:t>
          </a:r>
          <a:r>
            <a:rPr lang="ru-RU" sz="2400" b="0" i="1" dirty="0" err="1" smtClean="0">
              <a:solidFill>
                <a:schemeClr val="tx2"/>
              </a:solidFill>
            </a:rPr>
            <a:t>Общинска</a:t>
          </a:r>
          <a:r>
            <a:rPr lang="ru-RU" sz="2400" b="0" i="1" dirty="0" smtClean="0">
              <a:solidFill>
                <a:schemeClr val="tx2"/>
              </a:solidFill>
            </a:rPr>
            <a:t> полиция“.</a:t>
          </a:r>
          <a:endParaRPr lang="en-US" sz="2400" b="0" i="1" dirty="0" smtClean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01704" custScaleY="68332" custLinFactNeighborX="1679" custLinFactNeighborY="-89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74B35D9-96D7-4CB6-AE1E-27F142DBDE4F}" type="presOf" srcId="{FFC41C2D-1A4B-4AD2-A434-60A48BDAF471}" destId="{0162D87F-9C6E-4C49-BCC8-EE2A5E469763}" srcOrd="0" destOrd="0" presId="urn:microsoft.com/office/officeart/2008/layout/PictureStrips"/>
    <dgm:cxn modelId="{75F45E61-CEFB-4328-A575-B5DF12BAC6F1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33369B76-F4BC-4C8A-A03C-B70307A70462}" type="presParOf" srcId="{44CD01F5-7821-4A96-BE5D-89079AC0086D}" destId="{8BDE3ED8-01F8-42D2-BC01-8F2B486F0C51}" srcOrd="0" destOrd="0" presId="urn:microsoft.com/office/officeart/2008/layout/PictureStrips"/>
    <dgm:cxn modelId="{8C2E38C5-9A1F-415F-A3CC-C9A1A7F98A59}" type="presParOf" srcId="{8BDE3ED8-01F8-42D2-BC01-8F2B486F0C51}" destId="{0162D87F-9C6E-4C49-BCC8-EE2A5E469763}" srcOrd="0" destOrd="0" presId="urn:microsoft.com/office/officeart/2008/layout/PictureStrips"/>
    <dgm:cxn modelId="{6E232F1D-44A4-4930-B87E-F7E58743D7D6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800" b="1" dirty="0" smtClean="0">
              <a:solidFill>
                <a:srgbClr val="C00000"/>
              </a:solidFill>
            </a:rPr>
            <a:t>Дискусия-20 мин.</a:t>
          </a:r>
        </a:p>
        <a:p>
          <a:pPr rtl="0"/>
          <a:r>
            <a:rPr lang="bg-BG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Критичен а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нализ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текста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чл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94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ЗМВР. </a:t>
          </a:r>
          <a:r>
            <a:rPr lang="bg-BG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Слабости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правната</a:t>
          </a:r>
          <a:r>
            <a: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регламентация</a:t>
          </a:r>
          <a:r>
            <a:rPr lang="bg-BG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bg-BG" sz="2000" b="0" dirty="0" smtClean="0">
            <a:solidFill>
              <a:srgbClr val="00B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5693" custScaleY="14803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10727" custScaleY="107281" custLinFactNeighborX="-6902" custLinFactNeighborY="-201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/>
    </dgm:pt>
  </dgm:ptLst>
  <dgm:cxnLst>
    <dgm:cxn modelId="{06F189F2-4739-4658-B990-755B6F46FCF8}" type="presOf" srcId="{FFC41C2D-1A4B-4AD2-A434-60A48BDAF471}" destId="{0162D87F-9C6E-4C49-BCC8-EE2A5E469763}" srcOrd="0" destOrd="0" presId="urn:microsoft.com/office/officeart/2008/layout/PictureStrips"/>
    <dgm:cxn modelId="{18D7C46E-BCC6-4710-A0FF-25F1DED0A2B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43ED9AFA-00DB-461B-9680-00EEC3C4B146}" type="presParOf" srcId="{44CD01F5-7821-4A96-BE5D-89079AC0086D}" destId="{8BDE3ED8-01F8-42D2-BC01-8F2B486F0C51}" srcOrd="0" destOrd="0" presId="urn:microsoft.com/office/officeart/2008/layout/PictureStrips"/>
    <dgm:cxn modelId="{0C2922F0-387E-489F-A52D-5A492F2A1997}" type="presParOf" srcId="{8BDE3ED8-01F8-42D2-BC01-8F2B486F0C51}" destId="{0162D87F-9C6E-4C49-BCC8-EE2A5E469763}" srcOrd="0" destOrd="0" presId="urn:microsoft.com/office/officeart/2008/layout/PictureStrips"/>
    <dgm:cxn modelId="{8CBF27D4-86E8-4805-AFDD-363B12F060B9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400" b="1" dirty="0" smtClean="0">
              <a:solidFill>
                <a:srgbClr val="C00000"/>
              </a:solidFill>
            </a:rPr>
            <a:t>Дискусия-20 мин.</a:t>
          </a:r>
        </a:p>
        <a:p>
          <a:pPr algn="l" rtl="0"/>
          <a:r>
            <a:rPr lang="bg-BG" sz="2400" b="1" dirty="0" smtClean="0">
              <a:solidFill>
                <a:srgbClr val="00B050"/>
              </a:solidFill>
            </a:rPr>
            <a:t>Добри и неудачни практики из опита на общините от   създаването на звено „Общинска полиция”:</a:t>
          </a:r>
          <a:endParaRPr lang="bg-BG" sz="2400" b="1" dirty="0">
            <a:solidFill>
              <a:srgbClr val="00B050"/>
            </a:solidFill>
          </a:endParaRPr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920237D3-1C5E-430A-808A-00086BE8EBBA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 необходимост</a:t>
          </a:r>
        </a:p>
      </dgm:t>
    </dgm:pt>
    <dgm:pt modelId="{2981AFEB-7D8C-4197-BDB4-B96E3E55104D}" type="sibTrans" cxnId="{512E4486-F8F3-412F-8A4B-8389A944B646}">
      <dgm:prSet/>
      <dgm:spPr/>
      <dgm:t>
        <a:bodyPr/>
        <a:lstStyle/>
        <a:p>
          <a:endParaRPr lang="bg-BG"/>
        </a:p>
      </dgm:t>
    </dgm:pt>
    <dgm:pt modelId="{F9C97CA4-028F-4741-95C1-9773FB85FFF6}" type="parTrans" cxnId="{512E4486-F8F3-412F-8A4B-8389A944B646}">
      <dgm:prSet/>
      <dgm:spPr/>
      <dgm:t>
        <a:bodyPr/>
        <a:lstStyle/>
        <a:p>
          <a:endParaRPr lang="bg-BG"/>
        </a:p>
      </dgm:t>
    </dgm:pt>
    <dgm:pt modelId="{969207F1-F379-45A7-AB6D-25AD2E9D9A13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 финансови условия </a:t>
          </a:r>
        </a:p>
      </dgm:t>
    </dgm:pt>
    <dgm:pt modelId="{BD607254-2612-4059-A9E9-A63FFC14A4CA}" type="sibTrans" cxnId="{56C1C7F2-65D7-4A32-9EEF-B6BFCD5E4A62}">
      <dgm:prSet/>
      <dgm:spPr/>
      <dgm:t>
        <a:bodyPr/>
        <a:lstStyle/>
        <a:p>
          <a:endParaRPr lang="bg-BG"/>
        </a:p>
      </dgm:t>
    </dgm:pt>
    <dgm:pt modelId="{F3B00B2C-927F-48B8-BD00-B2FE96D34BFB}" type="parTrans" cxnId="{56C1C7F2-65D7-4A32-9EEF-B6BFCD5E4A62}">
      <dgm:prSet/>
      <dgm:spPr/>
      <dgm:t>
        <a:bodyPr/>
        <a:lstStyle/>
        <a:p>
          <a:endParaRPr lang="bg-BG"/>
        </a:p>
      </dgm:t>
    </dgm:pt>
    <dgm:pt modelId="{E8E819EA-9139-499F-B065-502D62A4E02F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 звеното да е част от общинската администрация, пряко подчинено на Кмета на общината.</a:t>
          </a:r>
          <a:endParaRPr lang="bg-BG" sz="2400" dirty="0">
            <a:solidFill>
              <a:srgbClr val="00B050"/>
            </a:solidFill>
          </a:endParaRPr>
        </a:p>
      </dgm:t>
    </dgm:pt>
    <dgm:pt modelId="{AF973174-910D-44F7-9E34-825A630FDBE4}" type="sibTrans" cxnId="{6D0BC155-7A8E-46A7-AE67-F2F32ADA6099}">
      <dgm:prSet/>
      <dgm:spPr/>
      <dgm:t>
        <a:bodyPr/>
        <a:lstStyle/>
        <a:p>
          <a:endParaRPr lang="bg-BG"/>
        </a:p>
      </dgm:t>
    </dgm:pt>
    <dgm:pt modelId="{9F0CFD1E-499A-4317-9730-C57DC6E3C223}" type="parTrans" cxnId="{6D0BC155-7A8E-46A7-AE67-F2F32ADA6099}">
      <dgm:prSet/>
      <dgm:spPr/>
      <dgm:t>
        <a:bodyPr/>
        <a:lstStyle/>
        <a:p>
          <a:endParaRPr lang="bg-BG"/>
        </a:p>
      </dgm:t>
    </dgm:pt>
    <dgm:pt modelId="{FDABE259-152D-4526-9E6A-B7D0CA0E086B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Добри практики</a:t>
          </a:r>
          <a:endParaRPr lang="bg-BG" sz="2400" dirty="0">
            <a:solidFill>
              <a:srgbClr val="00B050"/>
            </a:solidFill>
          </a:endParaRPr>
        </a:p>
      </dgm:t>
    </dgm:pt>
    <dgm:pt modelId="{E6C371B3-236B-4B6A-8F22-BA338223AF03}" type="sibTrans" cxnId="{3FE4F3F3-843B-45C7-AA6E-51E14DD134F5}">
      <dgm:prSet/>
      <dgm:spPr/>
      <dgm:t>
        <a:bodyPr/>
        <a:lstStyle/>
        <a:p>
          <a:endParaRPr lang="bg-BG"/>
        </a:p>
      </dgm:t>
    </dgm:pt>
    <dgm:pt modelId="{734D004E-FBCB-4855-AE10-9E8890C12105}" type="parTrans" cxnId="{3FE4F3F3-843B-45C7-AA6E-51E14DD134F5}">
      <dgm:prSet/>
      <dgm:spPr/>
      <dgm:t>
        <a:bodyPr/>
        <a:lstStyle/>
        <a:p>
          <a:endParaRPr lang="bg-BG"/>
        </a:p>
      </dgm:t>
    </dgm:pt>
    <dgm:pt modelId="{DD18AC31-4775-45D4-88B6-7C52086A3B33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Добри и финансово изгодни за общините практики – Пловдив, Русе, Стара Загора, Плевен</a:t>
          </a:r>
          <a:endParaRPr lang="bg-BG" sz="2400" dirty="0">
            <a:solidFill>
              <a:srgbClr val="00B050"/>
            </a:solidFill>
          </a:endParaRPr>
        </a:p>
      </dgm:t>
    </dgm:pt>
    <dgm:pt modelId="{6163940E-41B6-4301-A626-D6889F6C3116}" type="sibTrans" cxnId="{101B3CB6-9BCD-4B3B-85E3-8FD28BD3B789}">
      <dgm:prSet/>
      <dgm:spPr/>
      <dgm:t>
        <a:bodyPr/>
        <a:lstStyle/>
        <a:p>
          <a:endParaRPr lang="bg-BG"/>
        </a:p>
      </dgm:t>
    </dgm:pt>
    <dgm:pt modelId="{2DB5BBFE-BBB0-4049-A224-BA2F0CD0D345}" type="parTrans" cxnId="{101B3CB6-9BCD-4B3B-85E3-8FD28BD3B789}">
      <dgm:prSet/>
      <dgm:spPr/>
      <dgm:t>
        <a:bodyPr/>
        <a:lstStyle/>
        <a:p>
          <a:endParaRPr lang="bg-BG"/>
        </a:p>
      </dgm:t>
    </dgm:pt>
    <dgm:pt modelId="{EB061C41-0F4E-4BA5-89B6-E3F198EFE692}">
      <dgm:prSet custT="1"/>
      <dgm:spPr/>
      <dgm:t>
        <a:bodyPr/>
        <a:lstStyle/>
        <a:p>
          <a:pPr algn="l"/>
          <a:r>
            <a:rPr lang="bg-BG" sz="2400" dirty="0" smtClean="0">
              <a:solidFill>
                <a:srgbClr val="00B050"/>
              </a:solidFill>
            </a:rPr>
            <a:t>  -  различни звена, създадени според възможностите на ЗМСМА и ЗЧОД.</a:t>
          </a:r>
          <a:endParaRPr lang="bg-BG" sz="2400" dirty="0">
            <a:solidFill>
              <a:srgbClr val="00B050"/>
            </a:solidFill>
          </a:endParaRPr>
        </a:p>
      </dgm:t>
    </dgm:pt>
    <dgm:pt modelId="{C41EC8BC-0120-4C42-A766-9D2D915428E9}" type="sibTrans" cxnId="{5A85873A-DE31-4400-A3CC-B4643A7377AA}">
      <dgm:prSet/>
      <dgm:spPr/>
      <dgm:t>
        <a:bodyPr/>
        <a:lstStyle/>
        <a:p>
          <a:endParaRPr lang="bg-BG"/>
        </a:p>
      </dgm:t>
    </dgm:pt>
    <dgm:pt modelId="{1185D7AD-651A-4251-BADE-86AD95F4F26C}" type="parTrans" cxnId="{5A85873A-DE31-4400-A3CC-B4643A7377AA}">
      <dgm:prSet/>
      <dgm:spPr/>
      <dgm:t>
        <a:bodyPr/>
        <a:lstStyle/>
        <a:p>
          <a:endParaRPr lang="bg-BG"/>
        </a:p>
      </dgm:t>
    </dgm:pt>
    <dgm:pt modelId="{17E1CFC8-62EE-4386-909E-D786824FE261}">
      <dgm:prSet custT="1"/>
      <dgm:spPr/>
      <dgm:t>
        <a:bodyPr/>
        <a:lstStyle/>
        <a:p>
          <a:pPr algn="l"/>
          <a:r>
            <a:rPr lang="bg-BG" sz="2400" b="1" dirty="0" smtClean="0">
              <a:solidFill>
                <a:srgbClr val="00B050"/>
              </a:solidFill>
            </a:rPr>
            <a:t>неудачни практики </a:t>
          </a:r>
        </a:p>
      </dgm:t>
    </dgm:pt>
    <dgm:pt modelId="{99A335D2-9A0C-4ADC-AA81-20D3AFC969DD}" type="sibTrans" cxnId="{ABE99AF3-282C-4A33-A338-101EC53DA59F}">
      <dgm:prSet/>
      <dgm:spPr/>
      <dgm:t>
        <a:bodyPr/>
        <a:lstStyle/>
        <a:p>
          <a:endParaRPr lang="bg-BG"/>
        </a:p>
      </dgm:t>
    </dgm:pt>
    <dgm:pt modelId="{C673426B-C181-4739-889D-B41B9A22C9F6}" type="parTrans" cxnId="{ABE99AF3-282C-4A33-A338-101EC53DA59F}">
      <dgm:prSet/>
      <dgm:spPr/>
      <dgm:t>
        <a:bodyPr/>
        <a:lstStyle/>
        <a:p>
          <a:endParaRPr lang="bg-BG"/>
        </a:p>
      </dgm:t>
    </dgm:pt>
    <dgm:pt modelId="{E233C6E5-6323-41CA-B7A9-A99DA8BB6739}">
      <dgm:prSet custT="1"/>
      <dgm:spPr/>
      <dgm:t>
        <a:bodyPr/>
        <a:lstStyle/>
        <a:p>
          <a:pPr algn="l"/>
          <a:r>
            <a:rPr lang="bg-BG" sz="2400" b="1" i="1" dirty="0" smtClean="0">
              <a:solidFill>
                <a:srgbClr val="00B050"/>
              </a:solidFill>
            </a:rPr>
            <a:t>- </a:t>
          </a:r>
          <a:r>
            <a:rPr lang="bg-BG" sz="2400" i="1" dirty="0" smtClean="0">
              <a:solidFill>
                <a:srgbClr val="00B050"/>
              </a:solidFill>
            </a:rPr>
            <a:t>Община Казанлък - създадено звено, което впоследствие е закрито по финансови причини.</a:t>
          </a:r>
          <a:endParaRPr lang="bg-BG" sz="2400" i="1" dirty="0">
            <a:solidFill>
              <a:srgbClr val="00B050"/>
            </a:solidFill>
          </a:endParaRPr>
        </a:p>
      </dgm:t>
    </dgm:pt>
    <dgm:pt modelId="{70BD30FA-0746-4505-8363-F8BC2C2FB331}" type="sibTrans" cxnId="{C52132D7-233C-46F6-A4BB-917854E24720}">
      <dgm:prSet/>
      <dgm:spPr/>
      <dgm:t>
        <a:bodyPr/>
        <a:lstStyle/>
        <a:p>
          <a:endParaRPr lang="bg-BG"/>
        </a:p>
      </dgm:t>
    </dgm:pt>
    <dgm:pt modelId="{B97F43A2-11A7-4614-A18F-835932F1C21C}" type="parTrans" cxnId="{C52132D7-233C-46F6-A4BB-917854E24720}">
      <dgm:prSet/>
      <dgm:spPr/>
      <dgm:t>
        <a:bodyPr/>
        <a:lstStyle/>
        <a:p>
          <a:endParaRPr lang="bg-BG"/>
        </a:p>
      </dgm:t>
    </dgm:pt>
    <dgm:pt modelId="{B77A81F4-3222-436F-9674-31CECA5CDAE8}">
      <dgm:prSet/>
      <dgm:spPr/>
      <dgm:t>
        <a:bodyPr/>
        <a:lstStyle/>
        <a:p>
          <a:pPr algn="l"/>
          <a:endParaRPr lang="bg-BG" sz="1700" dirty="0"/>
        </a:p>
      </dgm:t>
    </dgm:pt>
    <dgm:pt modelId="{72423C51-C46F-41DC-9621-71F954C5BDAB}" type="sibTrans" cxnId="{2CD69782-C6A2-4AB3-811B-9995B48892E3}">
      <dgm:prSet/>
      <dgm:spPr/>
      <dgm:t>
        <a:bodyPr/>
        <a:lstStyle/>
        <a:p>
          <a:endParaRPr lang="bg-BG"/>
        </a:p>
      </dgm:t>
    </dgm:pt>
    <dgm:pt modelId="{C72F9305-B4AA-4928-B299-E30E8BDE31FC}" type="parTrans" cxnId="{2CD69782-C6A2-4AB3-811B-9995B48892E3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6250" custScaleY="17982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096D6F0-4669-4493-9424-C223D2B72F92}" type="presOf" srcId="{969207F1-F379-45A7-AB6D-25AD2E9D9A13}" destId="{0162D87F-9C6E-4C49-BCC8-EE2A5E469763}" srcOrd="0" destOrd="2" presId="urn:microsoft.com/office/officeart/2008/layout/PictureStrips"/>
    <dgm:cxn modelId="{C7278A3A-6D14-4A14-A769-D54868A15A90}" type="presOf" srcId="{920237D3-1C5E-430A-808A-00086BE8EBBA}" destId="{0162D87F-9C6E-4C49-BCC8-EE2A5E469763}" srcOrd="0" destOrd="1" presId="urn:microsoft.com/office/officeart/2008/layout/PictureStrips"/>
    <dgm:cxn modelId="{C52132D7-233C-46F6-A4BB-917854E24720}" srcId="{FFC41C2D-1A4B-4AD2-A434-60A48BDAF471}" destId="{E233C6E5-6323-41CA-B7A9-A99DA8BB6739}" srcOrd="7" destOrd="0" parTransId="{B97F43A2-11A7-4614-A18F-835932F1C21C}" sibTransId="{70BD30FA-0746-4505-8363-F8BC2C2FB331}"/>
    <dgm:cxn modelId="{6948A6B7-6D69-4A0B-B780-70D370B164D9}" type="presOf" srcId="{EB061C41-0F4E-4BA5-89B6-E3F198EFE692}" destId="{0162D87F-9C6E-4C49-BCC8-EE2A5E469763}" srcOrd="0" destOrd="6" presId="urn:microsoft.com/office/officeart/2008/layout/PictureStrips"/>
    <dgm:cxn modelId="{101B3CB6-9BCD-4B3B-85E3-8FD28BD3B789}" srcId="{FFC41C2D-1A4B-4AD2-A434-60A48BDAF471}" destId="{DD18AC31-4775-45D4-88B6-7C52086A3B33}" srcOrd="4" destOrd="0" parTransId="{2DB5BBFE-BBB0-4049-A224-BA2F0CD0D345}" sibTransId="{6163940E-41B6-4301-A626-D6889F6C3116}"/>
    <dgm:cxn modelId="{59B5B9A6-A4CB-4CF3-87D6-1859BCDAA24C}" type="presOf" srcId="{B77A81F4-3222-436F-9674-31CECA5CDAE8}" destId="{0162D87F-9C6E-4C49-BCC8-EE2A5E469763}" srcOrd="0" destOrd="9" presId="urn:microsoft.com/office/officeart/2008/layout/PictureStrips"/>
    <dgm:cxn modelId="{2CD69782-C6A2-4AB3-811B-9995B48892E3}" srcId="{FFC41C2D-1A4B-4AD2-A434-60A48BDAF471}" destId="{B77A81F4-3222-436F-9674-31CECA5CDAE8}" srcOrd="8" destOrd="0" parTransId="{C72F9305-B4AA-4928-B299-E30E8BDE31FC}" sibTransId="{72423C51-C46F-41DC-9621-71F954C5BDAB}"/>
    <dgm:cxn modelId="{6D0BC155-7A8E-46A7-AE67-F2F32ADA6099}" srcId="{FFC41C2D-1A4B-4AD2-A434-60A48BDAF471}" destId="{E8E819EA-9139-499F-B065-502D62A4E02F}" srcOrd="2" destOrd="0" parTransId="{9F0CFD1E-499A-4317-9730-C57DC6E3C223}" sibTransId="{AF973174-910D-44F7-9E34-825A630FDBE4}"/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167C82A5-BED4-475A-8EE0-7BED9FF2DEEA}" type="presOf" srcId="{FDABE259-152D-4526-9E6A-B7D0CA0E086B}" destId="{0162D87F-9C6E-4C49-BCC8-EE2A5E469763}" srcOrd="0" destOrd="4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512E4486-F8F3-412F-8A4B-8389A944B646}" srcId="{FFC41C2D-1A4B-4AD2-A434-60A48BDAF471}" destId="{920237D3-1C5E-430A-808A-00086BE8EBBA}" srcOrd="0" destOrd="0" parTransId="{F9C97CA4-028F-4741-95C1-9773FB85FFF6}" sibTransId="{2981AFEB-7D8C-4197-BDB4-B96E3E55104D}"/>
    <dgm:cxn modelId="{5A85873A-DE31-4400-A3CC-B4643A7377AA}" srcId="{FFC41C2D-1A4B-4AD2-A434-60A48BDAF471}" destId="{EB061C41-0F4E-4BA5-89B6-E3F198EFE692}" srcOrd="5" destOrd="0" parTransId="{1185D7AD-651A-4251-BADE-86AD95F4F26C}" sibTransId="{C41EC8BC-0120-4C42-A766-9D2D915428E9}"/>
    <dgm:cxn modelId="{3FE4F3F3-843B-45C7-AA6E-51E14DD134F5}" srcId="{FFC41C2D-1A4B-4AD2-A434-60A48BDAF471}" destId="{FDABE259-152D-4526-9E6A-B7D0CA0E086B}" srcOrd="3" destOrd="0" parTransId="{734D004E-FBCB-4855-AE10-9E8890C12105}" sibTransId="{E6C371B3-236B-4B6A-8F22-BA338223AF03}"/>
    <dgm:cxn modelId="{ABE99AF3-282C-4A33-A338-101EC53DA59F}" srcId="{FFC41C2D-1A4B-4AD2-A434-60A48BDAF471}" destId="{17E1CFC8-62EE-4386-909E-D786824FE261}" srcOrd="6" destOrd="0" parTransId="{C673426B-C181-4739-889D-B41B9A22C9F6}" sibTransId="{99A335D2-9A0C-4ADC-AA81-20D3AFC969DD}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54B8DEF4-F94B-4652-924B-9C68876345D8}" type="presOf" srcId="{E8E819EA-9139-499F-B065-502D62A4E02F}" destId="{0162D87F-9C6E-4C49-BCC8-EE2A5E469763}" srcOrd="0" destOrd="3" presId="urn:microsoft.com/office/officeart/2008/layout/PictureStrips"/>
    <dgm:cxn modelId="{39442212-C09F-44CE-B0DF-A87707E2E757}" type="presOf" srcId="{E233C6E5-6323-41CA-B7A9-A99DA8BB6739}" destId="{0162D87F-9C6E-4C49-BCC8-EE2A5E469763}" srcOrd="0" destOrd="8" presId="urn:microsoft.com/office/officeart/2008/layout/PictureStrips"/>
    <dgm:cxn modelId="{56C1C7F2-65D7-4A32-9EEF-B6BFCD5E4A62}" srcId="{FFC41C2D-1A4B-4AD2-A434-60A48BDAF471}" destId="{969207F1-F379-45A7-AB6D-25AD2E9D9A13}" srcOrd="1" destOrd="0" parTransId="{F3B00B2C-927F-48B8-BD00-B2FE96D34BFB}" sibTransId="{BD607254-2612-4059-A9E9-A63FFC14A4CA}"/>
    <dgm:cxn modelId="{A32ABB9D-C088-4E96-BE9E-EEAE20762C19}" type="presOf" srcId="{DD18AC31-4775-45D4-88B6-7C52086A3B33}" destId="{0162D87F-9C6E-4C49-BCC8-EE2A5E469763}" srcOrd="0" destOrd="5" presId="urn:microsoft.com/office/officeart/2008/layout/PictureStrips"/>
    <dgm:cxn modelId="{EEB25CB1-CF29-4383-A1A9-6C3086089575}" type="presOf" srcId="{17E1CFC8-62EE-4386-909E-D786824FE261}" destId="{0162D87F-9C6E-4C49-BCC8-EE2A5E469763}" srcOrd="0" destOrd="7" presId="urn:microsoft.com/office/officeart/2008/layout/PictureStrips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23653" y="1067150"/>
          <a:ext cx="9712856" cy="303526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5888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/>
              </a:solidFill>
            </a:rPr>
            <a:t>Правомощия на районните кметове и </a:t>
          </a:r>
          <a:r>
            <a:rPr lang="ru-RU" sz="2400" b="0" i="1" kern="1200" dirty="0" err="1" smtClean="0">
              <a:solidFill>
                <a:schemeClr val="tx2"/>
              </a:solidFill>
            </a:rPr>
            <a:t>кметовете</a:t>
          </a:r>
          <a:r>
            <a:rPr lang="ru-RU" sz="2400" b="0" i="1" kern="1200" dirty="0" smtClean="0">
              <a:solidFill>
                <a:schemeClr val="tx2"/>
              </a:solidFill>
            </a:rPr>
            <a:t> на </a:t>
          </a:r>
          <a:r>
            <a:rPr lang="ru-RU" sz="2400" b="0" i="1" kern="1200" dirty="0" err="1" smtClean="0">
              <a:solidFill>
                <a:schemeClr val="tx2"/>
              </a:solidFill>
            </a:rPr>
            <a:t>кметства</a:t>
          </a:r>
          <a:r>
            <a:rPr lang="ru-RU" sz="2400" b="0" i="1" kern="1200" dirty="0" smtClean="0">
              <a:solidFill>
                <a:schemeClr val="tx2"/>
              </a:solidFill>
            </a:rPr>
            <a:t> по </a:t>
          </a:r>
          <a:r>
            <a:rPr lang="ru-RU" sz="2400" b="0" i="1" kern="1200" dirty="0" err="1" smtClean="0">
              <a:solidFill>
                <a:schemeClr val="tx2"/>
              </a:solidFill>
            </a:rPr>
            <a:t>опазване</a:t>
          </a:r>
          <a:r>
            <a:rPr lang="ru-RU" sz="2400" b="0" i="1" kern="1200" dirty="0" smtClean="0">
              <a:solidFill>
                <a:schemeClr val="tx2"/>
              </a:solidFill>
            </a:rPr>
            <a:t> на обществения ред.</a:t>
          </a:r>
          <a:endParaRPr lang="en-US" sz="2400" b="0" i="1" kern="1200" dirty="0" smtClean="0">
            <a:solidFill>
              <a:schemeClr val="tx2"/>
            </a:solidFill>
          </a:endParaRPr>
        </a:p>
      </dsp:txBody>
      <dsp:txXfrm>
        <a:off x="423653" y="1067150"/>
        <a:ext cx="9712856" cy="3035267"/>
      </dsp:txXfrm>
    </dsp:sp>
    <dsp:sp modelId="{9FD65956-1AA4-4709-8AFC-44D933F566E5}">
      <dsp:nvSpPr>
        <dsp:cNvPr id="0" name=""/>
        <dsp:cNvSpPr/>
      </dsp:nvSpPr>
      <dsp:spPr>
        <a:xfrm>
          <a:off x="36522" y="848372"/>
          <a:ext cx="2160891" cy="2177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904114" y="0"/>
          <a:ext cx="8884762" cy="55082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2617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C00000"/>
              </a:solidFill>
            </a:rPr>
            <a:t>Практическо упражнение-30 мин.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Тактически аспекти при извършване на  проверки за установяване самоличността на лице; Чл.70.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Тактически аспекти при задържане на  лица; Чл. 72.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Тактически аспекти при извършване на личен обиск на лица Чл. 80.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Тактически аспекти при проверяване на  личните вещи на лица; Чл. 81.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Тактически аспекти при извършване проверки в помещения без съгласието на собственика или обитателя или в тяхно отсъствие; Чл.83.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Тактически аспекти при използване на  физическа сила и помощни средства 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когато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 абсолютно необходимо</a:t>
          </a: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Чл. 85. (1)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Тактически аспекти при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използване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оръжие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когато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това</a:t>
          </a:r>
          <a:r>
            <a:rPr lang="ru-RU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е абсолютно </a:t>
          </a:r>
          <a:r>
            <a:rPr lang="bg-BG" sz="20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Чл. 87. (1)</a:t>
          </a:r>
          <a:endParaRPr lang="bg-BG" sz="2000" b="0" kern="1200" dirty="0" smtClean="0">
            <a:solidFill>
              <a:srgbClr val="00B050"/>
            </a:solidFill>
          </a:endParaRPr>
        </a:p>
      </dsp:txBody>
      <dsp:txXfrm>
        <a:off x="904114" y="0"/>
        <a:ext cx="8884762" cy="5508258"/>
      </dsp:txXfrm>
    </dsp:sp>
    <dsp:sp modelId="{9FD65956-1AA4-4709-8AFC-44D933F566E5}">
      <dsp:nvSpPr>
        <dsp:cNvPr id="0" name=""/>
        <dsp:cNvSpPr/>
      </dsp:nvSpPr>
      <dsp:spPr>
        <a:xfrm flipH="1">
          <a:off x="1155355" y="1576763"/>
          <a:ext cx="1345105" cy="1676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5868" y="84226"/>
          <a:ext cx="11358998" cy="61360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816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800" b="1" kern="1200" dirty="0" smtClean="0">
            <a:solidFill>
              <a:srgbClr val="C0000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C00000"/>
              </a:solidFill>
            </a:rPr>
            <a:t>Дискусия-30 мин.</a:t>
          </a:r>
        </a:p>
        <a:p>
          <a:pPr lvl="0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rgbClr val="00B050"/>
              </a:solidFill>
            </a:rPr>
            <a:t>1. </a:t>
          </a:r>
          <a:r>
            <a:rPr lang="bg-BG" sz="1800" b="0" kern="1200" dirty="0" smtClean="0">
              <a:solidFill>
                <a:srgbClr val="00B050"/>
              </a:solidFill>
            </a:rPr>
            <a:t>Кметовете на райони и кметства познават ли в детайли предоставените им по </a:t>
          </a:r>
          <a:r>
            <a:rPr lang="bg-BG" sz="1800" b="0" i="1" kern="1200" dirty="0" smtClean="0">
              <a:solidFill>
                <a:srgbClr val="00B050"/>
              </a:solidFill>
            </a:rPr>
            <a:t>Закона за МВР</a:t>
          </a:r>
          <a:r>
            <a:rPr lang="bg-BG" sz="1800" b="0" kern="1200" dirty="0" smtClean="0">
              <a:solidFill>
                <a:srgbClr val="00B050"/>
              </a:solidFill>
            </a:rPr>
            <a:t> полицейски правомощия</a:t>
          </a:r>
          <a:r>
            <a:rPr lang="ru-RU" sz="1800" b="0" i="1" kern="1200" dirty="0" smtClean="0">
              <a:solidFill>
                <a:srgbClr val="00B050"/>
              </a:solidFill>
            </a:rPr>
            <a:t>?</a:t>
          </a:r>
          <a:endParaRPr lang="bg-BG" sz="1800" b="0" i="1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rgbClr val="00B050"/>
              </a:solidFill>
            </a:rPr>
            <a:t>2. Има ли </a:t>
          </a:r>
          <a:r>
            <a:rPr lang="ru-RU" sz="1800" b="0" i="1" kern="1200" dirty="0" err="1" smtClean="0">
              <a:solidFill>
                <a:srgbClr val="00B050"/>
              </a:solidFill>
            </a:rPr>
            <a:t>изградена</a:t>
          </a:r>
          <a:r>
            <a:rPr lang="ru-RU" sz="1800" b="0" i="1" kern="1200" dirty="0" smtClean="0">
              <a:solidFill>
                <a:srgbClr val="00B050"/>
              </a:solidFill>
            </a:rPr>
            <a:t> </a:t>
          </a:r>
          <a:r>
            <a:rPr lang="bg-BG" sz="1800" b="0" kern="1200" dirty="0" smtClean="0">
              <a:solidFill>
                <a:srgbClr val="00B050"/>
              </a:solidFill>
            </a:rPr>
            <a:t>система за специализирано обучение на кметовете на райони и кметства за прилагането на предоставените полицейски правомощия</a:t>
          </a:r>
          <a:r>
            <a:rPr lang="ru-RU" sz="1800" b="0" i="1" kern="1200" dirty="0" smtClean="0">
              <a:solidFill>
                <a:srgbClr val="00B050"/>
              </a:solidFill>
            </a:rPr>
            <a:t>?</a:t>
          </a:r>
          <a:endParaRPr lang="bg-BG" sz="1800" b="0" i="1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rgbClr val="00B050"/>
              </a:solidFill>
            </a:rPr>
            <a:t>3. Има ли </a:t>
          </a:r>
          <a:r>
            <a:rPr lang="bg-BG" sz="1800" b="0" kern="1200" dirty="0" smtClean="0">
              <a:solidFill>
                <a:srgbClr val="00B050"/>
              </a:solidFill>
            </a:rPr>
            <a:t>изготвени и въведени образци-документи за прилагането на полицейски правомощия от кметовете на райони и кметства</a:t>
          </a:r>
          <a:r>
            <a:rPr lang="ru-RU" sz="1800" b="0" i="1" kern="1200" dirty="0" smtClean="0">
              <a:solidFill>
                <a:srgbClr val="00B050"/>
              </a:solidFill>
            </a:rPr>
            <a:t>?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solidFill>
                <a:srgbClr val="00B050"/>
              </a:solidFill>
            </a:rPr>
            <a:t>4. Има ли изградена система за финансовото и ресурсно осигуряване на помощните средства в районите и кметствата?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1" kern="1200" dirty="0" smtClean="0">
              <a:solidFill>
                <a:srgbClr val="00B050"/>
              </a:solidFill>
            </a:rPr>
            <a:t>5. Има ли </a:t>
          </a:r>
          <a:r>
            <a:rPr lang="bg-BG" sz="1800" b="0" kern="1200" dirty="0" smtClean="0">
              <a:solidFill>
                <a:srgbClr val="00B050"/>
              </a:solidFill>
            </a:rPr>
            <a:t>изградени специални помещения за задържане на лица в районите и кметствата?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1" kern="1200" dirty="0" smtClean="0">
              <a:solidFill>
                <a:srgbClr val="00B050"/>
              </a:solidFill>
            </a:rPr>
            <a:t>6. </a:t>
          </a:r>
          <a:r>
            <a:rPr lang="bg-BG" sz="1800" b="0" kern="1200" dirty="0" smtClean="0">
              <a:solidFill>
                <a:srgbClr val="00B050"/>
              </a:solidFill>
            </a:rPr>
            <a:t>Предоставените полицейски правомощия прилагат ли се на практика от кметовете на райони и кметства при осигуряване спазването на обществения ред?</a:t>
          </a:r>
          <a:endParaRPr lang="en-US" sz="1800" b="0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rgbClr val="00B050"/>
              </a:solidFill>
              <a:cs typeface="Arial" pitchFamily="34" charset="0"/>
            </a:rPr>
            <a:t>7</a:t>
          </a:r>
          <a:r>
            <a:rPr lang="bg-BG" sz="1800" b="0" i="0" kern="1200" dirty="0" smtClean="0">
              <a:solidFill>
                <a:srgbClr val="00B050"/>
              </a:solidFill>
              <a:cs typeface="Arial" pitchFamily="34" charset="0"/>
            </a:rPr>
            <a:t>. Има ли случаи във Вашата практика, в които сте прилагали правомощията си по Закона за МВР?</a:t>
          </a:r>
          <a:endParaRPr lang="bg-BG" sz="1800" b="0" i="0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0" kern="1200" dirty="0" smtClean="0">
              <a:solidFill>
                <a:srgbClr val="00B050"/>
              </a:solidFill>
              <a:cs typeface="Arial" pitchFamily="34" charset="0"/>
            </a:rPr>
            <a:t>8. Ако не сте прилагали правомощията си по Закона за МВР, защо и какви трудности срещате?</a:t>
          </a:r>
          <a:endParaRPr lang="bg-BG" sz="1800" b="0" i="0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00B050"/>
              </a:solidFill>
            </a:rPr>
            <a:t>9. </a:t>
          </a:r>
          <a:r>
            <a:rPr lang="ru-RU" sz="1800" b="0" i="0" kern="1200" dirty="0" err="1" smtClean="0">
              <a:solidFill>
                <a:srgbClr val="00B050"/>
              </a:solidFill>
            </a:rPr>
            <a:t>Доколко</a:t>
          </a:r>
          <a:r>
            <a:rPr lang="ru-RU" sz="1800" b="0" i="0" kern="1200" dirty="0" smtClean="0">
              <a:solidFill>
                <a:srgbClr val="00B050"/>
              </a:solidFill>
            </a:rPr>
            <a:t> </a:t>
          </a:r>
          <a:r>
            <a:rPr lang="ru-RU" sz="1800" b="0" i="0" kern="1200" dirty="0" err="1" smtClean="0">
              <a:solidFill>
                <a:srgbClr val="00B050"/>
              </a:solidFill>
            </a:rPr>
            <a:t>тези</a:t>
          </a:r>
          <a:r>
            <a:rPr lang="ru-RU" sz="1800" b="0" i="0" kern="1200" dirty="0" smtClean="0">
              <a:solidFill>
                <a:srgbClr val="00B050"/>
              </a:solidFill>
            </a:rPr>
            <a:t> </a:t>
          </a:r>
          <a:r>
            <a:rPr lang="ru-RU" sz="1800" b="0" i="0" kern="1200" dirty="0" err="1" smtClean="0">
              <a:solidFill>
                <a:srgbClr val="00B050"/>
              </a:solidFill>
            </a:rPr>
            <a:t>норми</a:t>
          </a:r>
          <a:r>
            <a:rPr lang="ru-RU" sz="1800" b="0" i="0" kern="1200" dirty="0" smtClean="0">
              <a:solidFill>
                <a:srgbClr val="00B050"/>
              </a:solidFill>
            </a:rPr>
            <a:t> </a:t>
          </a:r>
          <a:r>
            <a:rPr lang="ru-RU" sz="1800" b="0" i="0" kern="1200" dirty="0" err="1" smtClean="0">
              <a:solidFill>
                <a:srgbClr val="00B050"/>
              </a:solidFill>
            </a:rPr>
            <a:t>са</a:t>
          </a:r>
          <a:r>
            <a:rPr lang="ru-RU" sz="1800" b="0" i="0" kern="1200" dirty="0" smtClean="0">
              <a:solidFill>
                <a:srgbClr val="00B050"/>
              </a:solidFill>
            </a:rPr>
            <a:t>  </a:t>
          </a:r>
          <a:r>
            <a:rPr lang="ru-RU" sz="1800" b="0" i="0" kern="1200" dirty="0" err="1" smtClean="0">
              <a:solidFill>
                <a:srgbClr val="00B050"/>
              </a:solidFill>
            </a:rPr>
            <a:t>ефективни</a:t>
          </a:r>
          <a:r>
            <a:rPr lang="ru-RU" sz="1800" b="0" i="0" kern="1200" dirty="0" smtClean="0">
              <a:solidFill>
                <a:srgbClr val="00B050"/>
              </a:solidFill>
            </a:rPr>
            <a:t>?</a:t>
          </a:r>
          <a:endParaRPr lang="en-US" sz="1800" b="0" i="0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i="0" kern="1200" dirty="0" smtClean="0">
              <a:solidFill>
                <a:srgbClr val="00B050"/>
              </a:solidFill>
            </a:rPr>
            <a:t>10. Имате ли информация за пострадали </a:t>
          </a:r>
          <a:r>
            <a:rPr lang="en-US" sz="1800" b="0" i="0" kern="1200" dirty="0" smtClean="0">
              <a:solidFill>
                <a:srgbClr val="00B050"/>
              </a:solidFill>
            </a:rPr>
            <a:t>(</a:t>
          </a:r>
          <a:r>
            <a:rPr lang="bg-BG" sz="1800" b="0" i="0" kern="1200" dirty="0" smtClean="0">
              <a:solidFill>
                <a:srgbClr val="00B050"/>
              </a:solidFill>
            </a:rPr>
            <a:t>нападнати</a:t>
          </a:r>
          <a:r>
            <a:rPr lang="en-US" sz="1800" b="0" i="0" kern="1200" dirty="0" smtClean="0">
              <a:solidFill>
                <a:srgbClr val="00B050"/>
              </a:solidFill>
            </a:rPr>
            <a:t>)</a:t>
          </a:r>
          <a:r>
            <a:rPr lang="bg-BG" sz="1800" b="0" i="0" kern="1200" dirty="0" smtClean="0">
              <a:solidFill>
                <a:srgbClr val="00B050"/>
              </a:solidFill>
            </a:rPr>
            <a:t> при прилагане на правомощията по ЗМВР?</a:t>
          </a:r>
          <a:endParaRPr lang="en-US" sz="1800" b="0" i="0" kern="1200" dirty="0" smtClean="0">
            <a:solidFill>
              <a:srgbClr val="00B050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bg-BG" sz="1800" b="0" i="0" kern="1200" dirty="0" smtClean="0">
              <a:solidFill>
                <a:srgbClr val="00B050"/>
              </a:solidFill>
            </a:rPr>
            <a:t>11. Какви са Вашите предложения за законодателни промени относно правомощията Ви?</a:t>
          </a:r>
          <a:endParaRPr lang="bg-BG" sz="1800" b="0" i="1" kern="1200" dirty="0" smtClean="0">
            <a:solidFill>
              <a:srgbClr val="00B050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0" kern="1200" dirty="0" smtClean="0">
            <a:solidFill>
              <a:schemeClr val="tx2"/>
            </a:solidFill>
          </a:endParaRPr>
        </a:p>
      </dsp:txBody>
      <dsp:txXfrm>
        <a:off x="55868" y="84226"/>
        <a:ext cx="11358998" cy="6136092"/>
      </dsp:txXfrm>
    </dsp:sp>
    <dsp:sp modelId="{9FD65956-1AA4-4709-8AFC-44D933F566E5}">
      <dsp:nvSpPr>
        <dsp:cNvPr id="0" name=""/>
        <dsp:cNvSpPr/>
      </dsp:nvSpPr>
      <dsp:spPr>
        <a:xfrm>
          <a:off x="0" y="148433"/>
          <a:ext cx="2172716" cy="37831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73387" y="382"/>
          <a:ext cx="8638037" cy="57382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0832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b="1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1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№ 1 </a:t>
          </a:r>
          <a:endParaRPr lang="bg-BG" sz="2000" b="1" i="0" kern="1200" dirty="0">
            <a:solidFill>
              <a:srgbClr val="00B050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  <a:endParaRPr kumimoji="0" lang="en-US" altLang="bg-BG" sz="2000" b="0" i="0" u="none" strike="noStrike" kern="1200" cap="none" normalizeH="0" baseline="0" dirty="0" smtClean="0">
            <a:ln>
              <a:noFill/>
            </a:ln>
            <a:solidFill>
              <a:srgbClr val="00B050"/>
            </a:solidFill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 и е изпаднало в безпомощно състояние.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При пристигането  разпореждат на едното лице да спре и да хвърли ножа, тъй като ще употребят оръжие – „Стой ще стрелям, хвърли ножа”. Лицето спира, хвърля ножа на земята. Двете лица са задържани, поставени са им белезници, обискирани са, оказана е медицинска помощ на пострадалия.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>
              <a:solidFill>
                <a:srgbClr val="00B050"/>
              </a:solidFill>
            </a:rPr>
            <a:t>Въпрос :</a:t>
          </a:r>
          <a:r>
            <a:rPr lang="bg-BG" sz="2000" kern="1200" dirty="0" smtClean="0">
              <a:solidFill>
                <a:srgbClr val="00B050"/>
              </a:solidFill>
            </a:rPr>
            <a:t> В подобна ситуация кметът  има ли право да използват оръжие след преустановения побой от нарушителите?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Време за работа- 10 мин.</a:t>
          </a:r>
          <a:endParaRPr lang="bg-BG" sz="2000" kern="1200" dirty="0">
            <a:solidFill>
              <a:srgbClr val="00B050"/>
            </a:solidFill>
          </a:endParaRPr>
        </a:p>
      </dsp:txBody>
      <dsp:txXfrm>
        <a:off x="573387" y="382"/>
        <a:ext cx="8638037" cy="5738298"/>
      </dsp:txXfrm>
    </dsp:sp>
    <dsp:sp modelId="{9FD65956-1AA4-4709-8AFC-44D933F566E5}">
      <dsp:nvSpPr>
        <dsp:cNvPr id="0" name=""/>
        <dsp:cNvSpPr/>
      </dsp:nvSpPr>
      <dsp:spPr>
        <a:xfrm>
          <a:off x="507516" y="1404159"/>
          <a:ext cx="1778419" cy="21560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30701" y="601581"/>
          <a:ext cx="10212046" cy="46201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155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b="1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1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№ 2 </a:t>
          </a:r>
          <a:endParaRPr lang="bg-BG" sz="2000" b="1" i="0" kern="1200" dirty="0">
            <a:solidFill>
              <a:srgbClr val="00B050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altLang="bg-BG" sz="2000" kern="1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  и е изпаднало в безпомощно състояние.</a:t>
          </a:r>
          <a:endParaRPr lang="bg-BG" altLang="bg-BG" sz="2000" kern="1200" dirty="0">
            <a:solidFill>
              <a:srgbClr val="00B05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При пристигането  разпореждат  на лицето да спре и да хвърли ножа, тъй като ще употребят оръжие. Лицето не спира и се приближава замахвайки с ножа към тях. Кметът произвежда предупредителен изстрел във въздуха. Лицето не спира. 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>
              <a:solidFill>
                <a:srgbClr val="00B050"/>
              </a:solidFill>
            </a:rPr>
            <a:t>Въпрос :</a:t>
          </a:r>
          <a:r>
            <a:rPr lang="bg-BG" sz="2000" kern="1200" dirty="0" smtClean="0">
              <a:solidFill>
                <a:srgbClr val="00B050"/>
              </a:solidFill>
            </a:rPr>
            <a:t> В подобна ситуация кметът  има ли право да използва оръжие след  предупредителния изстрел?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Време за работа-10 мин.</a:t>
          </a:r>
          <a:endParaRPr lang="bg-BG" sz="2000" kern="1200" dirty="0">
            <a:solidFill>
              <a:srgbClr val="00B050"/>
            </a:solidFill>
          </a:endParaRPr>
        </a:p>
      </dsp:txBody>
      <dsp:txXfrm>
        <a:off x="430701" y="601581"/>
        <a:ext cx="10212046" cy="4620121"/>
      </dsp:txXfrm>
    </dsp:sp>
    <dsp:sp modelId="{9FD65956-1AA4-4709-8AFC-44D933F566E5}">
      <dsp:nvSpPr>
        <dsp:cNvPr id="0" name=""/>
        <dsp:cNvSpPr/>
      </dsp:nvSpPr>
      <dsp:spPr>
        <a:xfrm>
          <a:off x="28833" y="1070977"/>
          <a:ext cx="2233885" cy="270827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55034" y="228598"/>
          <a:ext cx="10788998" cy="54743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3671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400" b="1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1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ПРАКТИЧЕСКИ  КАЗУС  № 3 </a:t>
          </a:r>
          <a:endParaRPr lang="bg-BG" sz="2000" b="1" i="0" kern="1200" dirty="0">
            <a:solidFill>
              <a:srgbClr val="00B050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В 16,30ч на 2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.20</a:t>
          </a:r>
          <a:r>
            <a:rPr kumimoji="0" lang="en-US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kumimoji="0" lang="bg-BG" altLang="bg-BG" sz="20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год., кметът на с. Богдан получава съобщение за скандал и побой в двора на къща на ул. Латинка №2.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altLang="bg-BG" sz="2000" kern="1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и секретарят на кметството пристигат на адреса, където виждат две лица на около 10 метра, да ритат и бият друго лице, което е паднало на земята в двора, и е изпаднало в безпомощно състояние.</a:t>
          </a:r>
          <a:endParaRPr lang="bg-BG" altLang="bg-BG" sz="2000" kern="1200" dirty="0">
            <a:solidFill>
              <a:srgbClr val="00B05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При пристигането </a:t>
          </a:r>
          <a:r>
            <a:rPr lang="bg-BG" altLang="bg-BG" sz="2000" kern="1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kern="1200" dirty="0" smtClean="0">
              <a:solidFill>
                <a:srgbClr val="00B050"/>
              </a:solidFill>
            </a:rPr>
            <a:t>разпорежда на лицето да спре и да хвърли ножа, тъй като ще употреби оръжие. На бегом нападателят бързо се приближава към него и замахва с ножа. Липсва време за предупреждение към нападателя. Налице е въоръжено нападение. </a:t>
          </a:r>
          <a:r>
            <a:rPr lang="bg-BG" altLang="bg-BG" sz="2000" kern="1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kern="1200" dirty="0" smtClean="0">
              <a:solidFill>
                <a:srgbClr val="00B050"/>
              </a:solidFill>
            </a:rPr>
            <a:t>прострелва нападателя в левия крак и той пада на земята. Оказва му се медицинска помощ. Съобщава на оперативния дежурен в РУП Карлово. Задържа се другото лице и се оказва помощ на другия пострадал от побоя.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>
              <a:solidFill>
                <a:srgbClr val="00B050"/>
              </a:solidFill>
            </a:rPr>
            <a:t>Въпрос:</a:t>
          </a:r>
          <a:r>
            <a:rPr lang="bg-BG" sz="2000" kern="1200" dirty="0" smtClean="0">
              <a:solidFill>
                <a:srgbClr val="00B050"/>
              </a:solidFill>
            </a:rPr>
            <a:t> Правилно и законосъобразно ли е използвано оръжието от </a:t>
          </a:r>
          <a:r>
            <a:rPr lang="bg-BG" altLang="bg-BG" sz="2000" kern="1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кметът на с. Богдан </a:t>
          </a:r>
          <a:r>
            <a:rPr lang="bg-BG" sz="2000" kern="1200" dirty="0" smtClean="0">
              <a:solidFill>
                <a:srgbClr val="00B050"/>
              </a:solidFill>
            </a:rPr>
            <a:t>? </a:t>
          </a:r>
          <a:endParaRPr lang="bg-BG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Време за работа-10 мин.</a:t>
          </a:r>
          <a:endParaRPr lang="bg-BG" sz="2000" kern="1200" dirty="0">
            <a:solidFill>
              <a:srgbClr val="00B050"/>
            </a:solidFill>
          </a:endParaRPr>
        </a:p>
      </dsp:txBody>
      <dsp:txXfrm>
        <a:off x="455034" y="228598"/>
        <a:ext cx="10788998" cy="5474371"/>
      </dsp:txXfrm>
    </dsp:sp>
    <dsp:sp modelId="{9FD65956-1AA4-4709-8AFC-44D933F566E5}">
      <dsp:nvSpPr>
        <dsp:cNvPr id="0" name=""/>
        <dsp:cNvSpPr/>
      </dsp:nvSpPr>
      <dsp:spPr>
        <a:xfrm>
          <a:off x="30462" y="1021126"/>
          <a:ext cx="2360093" cy="28612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57192" y="191558"/>
          <a:ext cx="7852367" cy="245386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solidFill>
                <a:schemeClr val="tx2"/>
              </a:solidFill>
            </a:rPr>
            <a:t>Закон за МВР и </a:t>
          </a:r>
          <a:r>
            <a:rPr lang="ru-RU" sz="2400" b="0" i="1" kern="1200" dirty="0" err="1" smtClean="0">
              <a:solidFill>
                <a:schemeClr val="tx2"/>
              </a:solidFill>
            </a:rPr>
            <a:t>възможности</a:t>
          </a:r>
          <a:r>
            <a:rPr lang="ru-RU" sz="2400" b="0" i="1" kern="1200" dirty="0" smtClean="0">
              <a:solidFill>
                <a:schemeClr val="tx2"/>
              </a:solidFill>
            </a:rPr>
            <a:t> за </a:t>
          </a:r>
          <a:r>
            <a:rPr lang="ru-RU" sz="2400" b="0" i="1" kern="1200" dirty="0" err="1" smtClean="0">
              <a:solidFill>
                <a:schemeClr val="tx2"/>
              </a:solidFill>
            </a:rPr>
            <a:t>създаване</a:t>
          </a:r>
          <a:r>
            <a:rPr lang="ru-RU" sz="2400" b="0" i="1" kern="1200" dirty="0" smtClean="0">
              <a:solidFill>
                <a:schemeClr val="tx2"/>
              </a:solidFill>
            </a:rPr>
            <a:t> на звена „</a:t>
          </a:r>
          <a:r>
            <a:rPr lang="ru-RU" sz="2400" b="0" i="1" kern="1200" dirty="0" err="1" smtClean="0">
              <a:solidFill>
                <a:schemeClr val="tx2"/>
              </a:solidFill>
            </a:rPr>
            <a:t>Общинска</a:t>
          </a:r>
          <a:r>
            <a:rPr lang="ru-RU" sz="2400" b="0" i="1" kern="1200" dirty="0" smtClean="0">
              <a:solidFill>
                <a:schemeClr val="tx2"/>
              </a:solidFill>
            </a:rPr>
            <a:t> полиция“. Наредба за </a:t>
          </a:r>
          <a:r>
            <a:rPr lang="ru-RU" sz="2400" b="0" i="1" kern="1200" dirty="0" err="1" smtClean="0">
              <a:solidFill>
                <a:schemeClr val="tx2"/>
              </a:solidFill>
            </a:rPr>
            <a:t>дейността</a:t>
          </a:r>
          <a:r>
            <a:rPr lang="ru-RU" sz="2400" b="0" i="1" kern="1200" dirty="0" smtClean="0">
              <a:solidFill>
                <a:schemeClr val="tx2"/>
              </a:solidFill>
            </a:rPr>
            <a:t> на </a:t>
          </a:r>
          <a:r>
            <a:rPr lang="ru-RU" sz="2400" b="0" i="1" kern="1200" dirty="0" err="1" smtClean="0">
              <a:solidFill>
                <a:schemeClr val="tx2"/>
              </a:solidFill>
            </a:rPr>
            <a:t>звената</a:t>
          </a:r>
          <a:r>
            <a:rPr lang="ru-RU" sz="2400" b="0" i="1" kern="1200" dirty="0" smtClean="0">
              <a:solidFill>
                <a:schemeClr val="tx2"/>
              </a:solidFill>
            </a:rPr>
            <a:t> „</a:t>
          </a:r>
          <a:r>
            <a:rPr lang="ru-RU" sz="2400" b="0" i="1" kern="1200" dirty="0" err="1" smtClean="0">
              <a:solidFill>
                <a:schemeClr val="tx2"/>
              </a:solidFill>
            </a:rPr>
            <a:t>Общинска</a:t>
          </a:r>
          <a:r>
            <a:rPr lang="ru-RU" sz="2400" b="0" i="1" kern="1200" dirty="0" smtClean="0">
              <a:solidFill>
                <a:schemeClr val="tx2"/>
              </a:solidFill>
            </a:rPr>
            <a:t> полиция“.</a:t>
          </a:r>
          <a:endParaRPr lang="en-US" sz="2400" b="0" i="1" kern="1200" dirty="0" smtClean="0">
            <a:solidFill>
              <a:schemeClr val="tx2"/>
            </a:solidFill>
          </a:endParaRPr>
        </a:p>
      </dsp:txBody>
      <dsp:txXfrm>
        <a:off x="457192" y="191558"/>
        <a:ext cx="7852367" cy="2453864"/>
      </dsp:txXfrm>
    </dsp:sp>
    <dsp:sp modelId="{9FD65956-1AA4-4709-8AFC-44D933F566E5}">
      <dsp:nvSpPr>
        <dsp:cNvPr id="0" name=""/>
        <dsp:cNvSpPr/>
      </dsp:nvSpPr>
      <dsp:spPr>
        <a:xfrm>
          <a:off x="144216" y="14687"/>
          <a:ext cx="1746975" cy="1760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20013" y="276"/>
          <a:ext cx="8250974" cy="3611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2386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C00000"/>
              </a:solidFill>
            </a:rPr>
            <a:t>Дискусия-20 мин.</a:t>
          </a:r>
        </a:p>
        <a:p>
          <a:pPr lvl="0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Критичен а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нализ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текста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чл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94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ЗМВР. </a:t>
          </a:r>
          <a:r>
            <a:rPr lang="bg-BG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Слабости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правната</a:t>
          </a:r>
          <a:r>
            <a:rPr lang="en-US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регламентация</a:t>
          </a:r>
          <a:r>
            <a:rPr lang="bg-BG" sz="28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bg-BG" sz="2000" b="0" kern="1200" dirty="0" smtClean="0">
            <a:solidFill>
              <a:srgbClr val="00B050"/>
            </a:solidFill>
          </a:endParaRPr>
        </a:p>
      </dsp:txBody>
      <dsp:txXfrm>
        <a:off x="420013" y="276"/>
        <a:ext cx="8250974" cy="3611431"/>
      </dsp:txXfrm>
    </dsp:sp>
    <dsp:sp modelId="{9FD65956-1AA4-4709-8AFC-44D933F566E5}">
      <dsp:nvSpPr>
        <dsp:cNvPr id="0" name=""/>
        <dsp:cNvSpPr/>
      </dsp:nvSpPr>
      <dsp:spPr>
        <a:xfrm>
          <a:off x="107498" y="0"/>
          <a:ext cx="1890865" cy="274802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108066" y="185253"/>
          <a:ext cx="10923921" cy="57776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6216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C00000"/>
              </a:solidFill>
            </a:rPr>
            <a:t>Дискусия-20 мин.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00B050"/>
              </a:solidFill>
            </a:rPr>
            <a:t>Добри и неудачни практики из опита на общините от   създаването на звено „Общинска полиция”:</a:t>
          </a:r>
          <a:endParaRPr lang="bg-BG" sz="2400" b="1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 необходимост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 финансови условия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 звеното да е част от общинската администрация, пряко подчинено на Кмета на общината.</a:t>
          </a:r>
          <a:endParaRPr lang="bg-BG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Добри практики</a:t>
          </a:r>
          <a:endParaRPr lang="bg-BG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Добри и финансово изгодни за общините практики – Пловдив, Русе, Стара Загора, Плевен</a:t>
          </a:r>
          <a:endParaRPr lang="bg-BG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>
              <a:solidFill>
                <a:srgbClr val="00B050"/>
              </a:solidFill>
            </a:rPr>
            <a:t>  -  различни звена, създадени според възможностите на ЗМСМА и ЗЧОД.</a:t>
          </a:r>
          <a:endParaRPr lang="bg-BG" sz="2400" kern="1200" dirty="0">
            <a:solidFill>
              <a:srgbClr val="00B05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>
              <a:solidFill>
                <a:srgbClr val="00B050"/>
              </a:solidFill>
            </a:rPr>
            <a:t>неудачни практики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i="1" kern="1200" dirty="0" smtClean="0">
              <a:solidFill>
                <a:srgbClr val="00B050"/>
              </a:solidFill>
            </a:rPr>
            <a:t>- </a:t>
          </a:r>
          <a:r>
            <a:rPr lang="bg-BG" sz="2400" i="1" kern="1200" dirty="0" smtClean="0">
              <a:solidFill>
                <a:srgbClr val="00B050"/>
              </a:solidFill>
            </a:rPr>
            <a:t>Община Казанлък - създадено звено, което впоследствие е закрито по финансови причини.</a:t>
          </a:r>
          <a:endParaRPr lang="bg-BG" sz="2400" i="1" kern="1200" dirty="0">
            <a:solidFill>
              <a:srgbClr val="00B05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700" kern="1200" dirty="0"/>
        </a:p>
      </dsp:txBody>
      <dsp:txXfrm>
        <a:off x="108066" y="185253"/>
        <a:ext cx="10923921" cy="5777629"/>
      </dsp:txXfrm>
    </dsp:sp>
    <dsp:sp modelId="{9FD65956-1AA4-4709-8AFC-44D933F566E5}">
      <dsp:nvSpPr>
        <dsp:cNvPr id="0" name=""/>
        <dsp:cNvSpPr/>
      </dsp:nvSpPr>
      <dsp:spPr>
        <a:xfrm>
          <a:off x="24764" y="1220913"/>
          <a:ext cx="2249042" cy="27266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74D05-93CC-4E5B-A64A-FF63A9F93F68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826FB-226E-4565-B160-CCBA4833ED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779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40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6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11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275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6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dirty="0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38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425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912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64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481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98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836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01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58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679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80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21362A-9B59-42DD-8CE8-D22646BF59AD}" type="slidenum">
              <a:rPr lang="bg-BG" altLang="bg-BG">
                <a:solidFill>
                  <a:srgbClr val="000000"/>
                </a:solidFill>
                <a:cs typeface="Arial" charset="0"/>
              </a:rPr>
              <a: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bg-BG" altLang="bg-BG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44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41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26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53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05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95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45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ufunds.b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bg-BG" dirty="0"/>
          </a:p>
          <a:p>
            <a:pPr marL="0" indent="0" algn="ctr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bg-BG" dirty="0" smtClean="0"/>
          </a:p>
          <a:p>
            <a:pPr marL="0" indent="0" algn="ctr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bg-BG" dirty="0"/>
          </a:p>
          <a:p>
            <a:pPr marL="0" indent="0" algn="ctr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БУЧИТЕЛЕН МОДУЛ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„ОБЩЕСТВЕН РЕД И СИГУРНОСТ” 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904875"/>
            <a:ext cx="2074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927100"/>
            <a:ext cx="1704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42950" y="5638800"/>
            <a:ext cx="106108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altLang="en-US" sz="1200" i="1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altLang="en-US" sz="1200" i="1">
                <a:solidFill>
                  <a:srgbClr val="549E39"/>
                </a:solidFill>
              </a:rPr>
              <a:t> BG05SFOP001-2.015-0001-C01</a:t>
            </a:r>
            <a:r>
              <a:rPr lang="en-US" altLang="en-US" sz="1200" i="1">
                <a:solidFill>
                  <a:srgbClr val="549E39"/>
                </a:solidFill>
              </a:rPr>
              <a:t>, п</a:t>
            </a:r>
            <a:r>
              <a:rPr lang="ru-RU" altLang="en-US" sz="1200" i="1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en-US" altLang="en-US" sz="1200" i="1">
                <a:solidFill>
                  <a:srgbClr val="549E39"/>
                </a:solidFill>
              </a:rPr>
              <a:t>за предоставяне на безвъзмездна финансова помощ по</a:t>
            </a:r>
            <a:r>
              <a:rPr lang="ru-RU" altLang="en-US" sz="1200" i="1">
                <a:solidFill>
                  <a:srgbClr val="549E39"/>
                </a:solidFill>
              </a:rPr>
              <a:t> Оперативна програма „Добро управление“, съфинансирана от Европейския съюз чрез Европейския социален фонд. </a:t>
            </a:r>
            <a:endParaRPr lang="en-US" altLang="en-US" sz="1200" i="1">
              <a:solidFill>
                <a:srgbClr val="549E3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altLang="en-US" sz="1100" i="1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altLang="en-US" sz="1100" i="1">
                <a:solidFill>
                  <a:srgbClr val="549E39"/>
                </a:solidFill>
              </a:rPr>
              <a:t> </a:t>
            </a:r>
            <a:endParaRPr lang="ru-RU" altLang="en-US" sz="1100" i="1">
              <a:solidFill>
                <a:srgbClr val="549E3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altLang="en-US" sz="1100" i="1">
              <a:solidFill>
                <a:srgbClr val="549E39"/>
              </a:solidFill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903288"/>
            <a:ext cx="1323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5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113754495"/>
              </p:ext>
            </p:extLst>
          </p:nvPr>
        </p:nvGraphicFramePr>
        <p:xfrm>
          <a:off x="601579" y="649705"/>
          <a:ext cx="10696074" cy="55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0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300790" y="312821"/>
            <a:ext cx="11586410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g-BG" altLang="bg-BG" sz="2400" b="1" dirty="0" smtClean="0">
                <a:solidFill>
                  <a:srgbClr val="00B050"/>
                </a:solidFill>
                <a:cs typeface="Tahoma" panose="020B0604030504040204" pitchFamily="34" charset="0"/>
              </a:rPr>
              <a:t>Необходими уточнения</a:t>
            </a:r>
            <a:endParaRPr lang="en-US" altLang="bg-BG" sz="2400" b="1" dirty="0">
              <a:solidFill>
                <a:srgbClr val="00B050"/>
              </a:solidFill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dirty="0" smtClean="0">
                <a:solidFill>
                  <a:srgbClr val="00B050"/>
                </a:solidFill>
                <a:cs typeface="Arial" pitchFamily="34" charset="0"/>
              </a:rPr>
              <a:t>      Това са специални </a:t>
            </a:r>
            <a:r>
              <a:rPr lang="bg-BG" sz="2400" dirty="0">
                <a:solidFill>
                  <a:srgbClr val="00B050"/>
                </a:solidFill>
                <a:cs typeface="Arial" pitchFamily="34" charset="0"/>
              </a:rPr>
              <a:t>правомощия, които произтичат от чл. 46, ал. 1, т. 8 от </a:t>
            </a:r>
            <a:r>
              <a:rPr lang="bg-BG" sz="2400" dirty="0" smtClean="0">
                <a:solidFill>
                  <a:srgbClr val="00B050"/>
                </a:solidFill>
                <a:cs typeface="Arial" pitchFamily="34" charset="0"/>
              </a:rPr>
              <a:t>ЗМСМА.</a:t>
            </a:r>
            <a:endParaRPr lang="bg-BG" sz="2400" dirty="0">
              <a:solidFill>
                <a:srgbClr val="00B050"/>
              </a:solidFill>
              <a:cs typeface="Arial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Цитираните  </a:t>
            </a: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текстове от Закона за МВР дават отговор на въпроса какво могат да правят </a:t>
            </a:r>
            <a:r>
              <a:rPr lang="ru-RU" sz="2400" b="1" dirty="0">
                <a:solidFill>
                  <a:srgbClr val="00B050"/>
                </a:solidFill>
              </a:rPr>
              <a:t>районните </a:t>
            </a:r>
            <a:r>
              <a:rPr lang="ru-RU" sz="2400" b="1" dirty="0" err="1">
                <a:solidFill>
                  <a:srgbClr val="00B050"/>
                </a:solidFill>
              </a:rPr>
              <a:t>кметове</a:t>
            </a:r>
            <a:r>
              <a:rPr lang="ru-RU" sz="2400" b="1" dirty="0">
                <a:solidFill>
                  <a:srgbClr val="00B050"/>
                </a:solidFill>
              </a:rPr>
              <a:t> и </a:t>
            </a:r>
            <a:r>
              <a:rPr lang="ru-RU" sz="2400" b="1" dirty="0" err="1">
                <a:solidFill>
                  <a:srgbClr val="00B050"/>
                </a:solidFill>
              </a:rPr>
              <a:t>кметовете</a:t>
            </a:r>
            <a:r>
              <a:rPr lang="ru-RU" sz="2400" b="1" dirty="0">
                <a:solidFill>
                  <a:srgbClr val="00B050"/>
                </a:solidFill>
              </a:rPr>
              <a:t> на </a:t>
            </a:r>
            <a:r>
              <a:rPr lang="ru-RU" sz="2400" b="1" dirty="0" err="1">
                <a:solidFill>
                  <a:srgbClr val="00B050"/>
                </a:solidFill>
              </a:rPr>
              <a:t>кметства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 не и как да го правят</a:t>
            </a: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Прилагането на тези правомощия зависи изключително много от конкретната ситуация.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Кметовете на кметства </a:t>
            </a: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B050"/>
                </a:solidFill>
              </a:rPr>
              <a:t>районните </a:t>
            </a:r>
            <a:r>
              <a:rPr lang="ru-RU" sz="2400" dirty="0" err="1">
                <a:solidFill>
                  <a:srgbClr val="00B050"/>
                </a:solidFill>
              </a:rPr>
              <a:t>кметове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нямат </a:t>
            </a: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всички права, които имат органите на реда, не са униформени и не всички имат или носят оръжие, освен това кръгът на техните възможности е относително стеснен. </a:t>
            </a:r>
            <a:endParaRPr lang="bg-BG" sz="2400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ПРАКТИЧЕСКИ УКАЗАНИЯ И СЪВЕТИ:</a:t>
            </a:r>
            <a:endParaRPr lang="bg-BG" sz="24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При всички случаи, когато възникне или има опасност от възникване на определена конфликтна ситуация, е необходимо да се направи всичко възможно да присъстват и други жители на </a:t>
            </a: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кметството или </a:t>
            </a:r>
            <a:r>
              <a:rPr lang="ru-RU" sz="2400" dirty="0" smtClean="0">
                <a:solidFill>
                  <a:srgbClr val="00B050"/>
                </a:solidFill>
              </a:rPr>
              <a:t>района</a:t>
            </a:r>
            <a:r>
              <a:rPr lang="bg-BG" sz="2400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 пристигането на  полицейски орган, който да поеме контрола по опазването на обществения ред.</a:t>
            </a:r>
            <a:endParaRPr lang="en-US" sz="24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8001" y="1700808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847055392"/>
              </p:ext>
            </p:extLst>
          </p:nvPr>
        </p:nvGraphicFramePr>
        <p:xfrm>
          <a:off x="336885" y="240633"/>
          <a:ext cx="11417968" cy="630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529311329"/>
              </p:ext>
            </p:extLst>
          </p:nvPr>
        </p:nvGraphicFramePr>
        <p:xfrm>
          <a:off x="1778001" y="818147"/>
          <a:ext cx="9700125" cy="57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2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944435935"/>
              </p:ext>
            </p:extLst>
          </p:nvPr>
        </p:nvGraphicFramePr>
        <p:xfrm>
          <a:off x="842211" y="529389"/>
          <a:ext cx="10647947" cy="582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7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4149453830"/>
              </p:ext>
            </p:extLst>
          </p:nvPr>
        </p:nvGraphicFramePr>
        <p:xfrm>
          <a:off x="397043" y="312821"/>
          <a:ext cx="11249526" cy="59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433137" y="348916"/>
            <a:ext cx="11369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ВЪПРОС № </a:t>
            </a:r>
            <a:r>
              <a:rPr lang="bg-BG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bg-BG" sz="2400" b="1" dirty="0" smtClean="0">
                <a:solidFill>
                  <a:schemeClr val="tx2"/>
                </a:solidFill>
              </a:rPr>
              <a:t>З</a:t>
            </a:r>
            <a:r>
              <a:rPr lang="ru-RU" sz="2400" b="1" dirty="0" err="1">
                <a:solidFill>
                  <a:schemeClr val="tx2"/>
                </a:solidFill>
              </a:rPr>
              <a:t>акон</a:t>
            </a:r>
            <a:r>
              <a:rPr lang="ru-RU" sz="2400" b="1" dirty="0">
                <a:solidFill>
                  <a:schemeClr val="tx2"/>
                </a:solidFill>
              </a:rPr>
              <a:t> за МВР и </a:t>
            </a:r>
            <a:r>
              <a:rPr lang="ru-RU" sz="2400" b="1" dirty="0" err="1">
                <a:solidFill>
                  <a:schemeClr val="tx2"/>
                </a:solidFill>
              </a:rPr>
              <a:t>възможности</a:t>
            </a:r>
            <a:r>
              <a:rPr lang="ru-RU" sz="2400" b="1" dirty="0">
                <a:solidFill>
                  <a:schemeClr val="tx2"/>
                </a:solidFill>
              </a:rPr>
              <a:t> за </a:t>
            </a:r>
            <a:r>
              <a:rPr lang="ru-RU" sz="2400" b="1" dirty="0" err="1">
                <a:solidFill>
                  <a:schemeClr val="tx2"/>
                </a:solidFill>
              </a:rPr>
              <a:t>създаване</a:t>
            </a:r>
            <a:r>
              <a:rPr lang="ru-RU" sz="2400" b="1" dirty="0">
                <a:solidFill>
                  <a:schemeClr val="tx2"/>
                </a:solidFill>
              </a:rPr>
              <a:t> на звена „</a:t>
            </a:r>
            <a:r>
              <a:rPr lang="ru-RU" sz="2400" b="1" dirty="0" err="1">
                <a:solidFill>
                  <a:schemeClr val="tx2"/>
                </a:solidFill>
              </a:rPr>
              <a:t>Общинска</a:t>
            </a:r>
            <a:r>
              <a:rPr lang="ru-RU" sz="2400" b="1" dirty="0">
                <a:solidFill>
                  <a:schemeClr val="tx2"/>
                </a:solidFill>
              </a:rPr>
              <a:t> полиция“.</a:t>
            </a: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7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276726" y="433137"/>
            <a:ext cx="10780295" cy="520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 НАЦИОНАЛНАТА ПРАВНА РАМКА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Правното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94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МВР /ЗМВР/. В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залегнали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институционални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МВР /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/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оказване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услугата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bg-BG" sz="2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назначават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служебните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правоотношения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прекратяват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ЗМВР,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определената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численост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МВР.</a:t>
            </a:r>
          </a:p>
        </p:txBody>
      </p:sp>
    </p:spTree>
    <p:extLst>
      <p:ext uri="{BB962C8B-B14F-4D97-AF65-F5344CB8AC3E}">
        <p14:creationId xmlns:p14="http://schemas.microsoft.com/office/powerpoint/2010/main" val="5329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312821" y="288758"/>
            <a:ext cx="11526253" cy="659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Съдържанието</a:t>
            </a:r>
            <a:r>
              <a:rPr lang="en-US" sz="22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оказваната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услуга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опазване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обществения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охраната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пътищата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осъществяване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административнонаказателната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органите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местното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en-US" sz="22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2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Контролът</a:t>
            </a:r>
            <a:r>
              <a:rPr lang="en-US" sz="22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звената "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съответните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областни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дирекции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районни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МВР</a:t>
            </a:r>
            <a:r>
              <a:rPr lang="en-US" sz="22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22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Общата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норма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чл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92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ал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1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ЗМВР е,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МВР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може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да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сключва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договори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за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предоставяне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услугата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охрана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заинтересовани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лица</a:t>
            </a:r>
            <a:r>
              <a:rPr lang="bg-BG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публични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частни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субекти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срещу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заплащане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</a:t>
            </a:r>
            <a:endParaRPr lang="bg-BG" sz="22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Особеното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 в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цитирания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чл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94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ЗМВР е</a:t>
            </a:r>
            <a:r>
              <a:rPr lang="bg-BG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за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да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предостави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тази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услуга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общините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МВР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назначава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допълнително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полицейски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служители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чиято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издръжка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съгласно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допълнително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приетата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наредба</a:t>
            </a:r>
            <a:r>
              <a:rPr lang="bg-BG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поема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бюджета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общините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Т.е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общината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плаща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пряко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услугата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„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сигурност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охрана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“,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осъществявана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 МВР,  а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финансира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създаването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поддържането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личен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състав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технически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средства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сграден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фонд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инфраструктура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които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ще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станат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част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МВР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които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ще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осъществяват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в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бъдеще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публичната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услуга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„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сигурност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и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охрана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“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на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своя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контрагент</a:t>
            </a:r>
            <a:r>
              <a:rPr lang="en-US" sz="2200" dirty="0">
                <a:solidFill>
                  <a:srgbClr val="00B050"/>
                </a:solidFill>
                <a:ea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8001" y="1700808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960944158"/>
              </p:ext>
            </p:extLst>
          </p:nvPr>
        </p:nvGraphicFramePr>
        <p:xfrm>
          <a:off x="1631505" y="1689224"/>
          <a:ext cx="8896351" cy="361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3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Тема 1: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Нормативна уредба на национално и местно ниво.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Добри практики и допускани слабости.</a:t>
            </a:r>
          </a:p>
          <a:p>
            <a:pPr marL="0" indent="0" algn="ctr">
              <a:buNone/>
            </a:pPr>
            <a:endParaRPr lang="bg-BG" sz="2400" dirty="0" smtClean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91420" y="1926124"/>
            <a:ext cx="864235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ВЪПРОС № </a:t>
            </a:r>
            <a:r>
              <a:rPr lang="bg-BG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Наредба за </a:t>
            </a:r>
            <a:r>
              <a:rPr lang="ru-RU" sz="2400" b="1" dirty="0" err="1">
                <a:solidFill>
                  <a:schemeClr val="tx2"/>
                </a:solidFill>
              </a:rPr>
              <a:t>дейността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звената</a:t>
            </a:r>
            <a:r>
              <a:rPr lang="ru-RU" sz="2400" b="1" dirty="0">
                <a:solidFill>
                  <a:schemeClr val="tx2"/>
                </a:solidFill>
              </a:rPr>
              <a:t> „</a:t>
            </a:r>
            <a:r>
              <a:rPr lang="ru-RU" sz="2400" b="1" dirty="0" err="1">
                <a:solidFill>
                  <a:schemeClr val="tx2"/>
                </a:solidFill>
              </a:rPr>
              <a:t>Общинска</a:t>
            </a:r>
            <a:r>
              <a:rPr lang="ru-RU" sz="2400" b="1" dirty="0">
                <a:solidFill>
                  <a:schemeClr val="tx2"/>
                </a:solidFill>
              </a:rPr>
              <a:t> полиция“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445168" y="682095"/>
            <a:ext cx="96112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bg-BG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изпълнението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разпоредбата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94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ЗМВР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издадени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наредби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bg-BG" sz="2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НАРЕДБА  №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Iз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- 1027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звената „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в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Република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/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отменена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bg-BG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НАРЕДБА № 8121з-422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г.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звената „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5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sz="2400" b="1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.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9547" y="497564"/>
            <a:ext cx="10146994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dirty="0">
                <a:solidFill>
                  <a:srgbClr val="C00000"/>
                </a:solidFill>
              </a:rPr>
              <a:t>Дейности на </a:t>
            </a:r>
            <a:r>
              <a:rPr lang="ru-RU" sz="2400" dirty="0" err="1">
                <a:solidFill>
                  <a:srgbClr val="C00000"/>
                </a:solidFill>
              </a:rPr>
              <a:t>звената</a:t>
            </a:r>
            <a:r>
              <a:rPr lang="ru-RU" sz="2400" dirty="0">
                <a:solidFill>
                  <a:srgbClr val="C00000"/>
                </a:solidFill>
              </a:rPr>
              <a:t> „</a:t>
            </a:r>
            <a:r>
              <a:rPr lang="ru-RU" sz="2400" dirty="0" err="1">
                <a:solidFill>
                  <a:srgbClr val="C00000"/>
                </a:solidFill>
              </a:rPr>
              <a:t>Общинска</a:t>
            </a:r>
            <a:r>
              <a:rPr lang="ru-RU" sz="2400" dirty="0">
                <a:solidFill>
                  <a:srgbClr val="C00000"/>
                </a:solidFill>
              </a:rPr>
              <a:t> полиция“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589547" y="1971220"/>
            <a:ext cx="11044990" cy="3648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rgbClr val="00B050"/>
                </a:solidFill>
              </a:rPr>
              <a:t>Основни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дейности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2400" i="1" dirty="0">
                <a:solidFill>
                  <a:srgbClr val="00B050"/>
                </a:solidFill>
              </a:rPr>
              <a:t>защита на </a:t>
            </a:r>
            <a:r>
              <a:rPr lang="ru-RU" sz="2400" i="1" dirty="0" err="1">
                <a:solidFill>
                  <a:srgbClr val="00B050"/>
                </a:solidFill>
              </a:rPr>
              <a:t>правата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свободите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гражданите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опазване</a:t>
            </a:r>
            <a:r>
              <a:rPr lang="ru-RU" sz="2400" i="1" dirty="0">
                <a:solidFill>
                  <a:srgbClr val="00B050"/>
                </a:solidFill>
              </a:rPr>
              <a:t> на живота, </a:t>
            </a:r>
            <a:r>
              <a:rPr lang="ru-RU" sz="2400" i="1" dirty="0" err="1">
                <a:solidFill>
                  <a:srgbClr val="00B050"/>
                </a:solidFill>
              </a:rPr>
              <a:t>здравето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имуществото</a:t>
            </a:r>
            <a:r>
              <a:rPr lang="ru-RU" sz="2400" i="1" dirty="0">
                <a:solidFill>
                  <a:srgbClr val="00B050"/>
                </a:solidFill>
              </a:rPr>
              <a:t> им; </a:t>
            </a:r>
          </a:p>
          <a:p>
            <a:r>
              <a:rPr lang="ru-RU" sz="2400" i="1" dirty="0">
                <a:solidFill>
                  <a:srgbClr val="00B050"/>
                </a:solidFill>
              </a:rPr>
              <a:t>превенция на </a:t>
            </a:r>
            <a:r>
              <a:rPr lang="ru-RU" sz="2400" i="1" dirty="0" err="1">
                <a:solidFill>
                  <a:srgbClr val="00B050"/>
                </a:solidFill>
              </a:rPr>
              <a:t>правонарушенията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опазване</a:t>
            </a:r>
            <a:r>
              <a:rPr lang="ru-RU" sz="2400" i="1" dirty="0">
                <a:solidFill>
                  <a:srgbClr val="00B050"/>
                </a:solidFill>
              </a:rPr>
              <a:t> на обществения </a:t>
            </a:r>
            <a:r>
              <a:rPr lang="ru-RU" sz="2400" i="1" dirty="0" err="1">
                <a:solidFill>
                  <a:srgbClr val="00B050"/>
                </a:solidFill>
              </a:rPr>
              <a:t>ред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територията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общината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контрол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безопасността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движението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осигуряване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безпрепятствено</a:t>
            </a:r>
            <a:r>
              <a:rPr lang="ru-RU" sz="2400" i="1" dirty="0">
                <a:solidFill>
                  <a:srgbClr val="00B050"/>
                </a:solidFill>
              </a:rPr>
              <a:t> движение на </a:t>
            </a:r>
            <a:r>
              <a:rPr lang="ru-RU" sz="2400" i="1" dirty="0" err="1">
                <a:solidFill>
                  <a:srgbClr val="00B050"/>
                </a:solidFill>
              </a:rPr>
              <a:t>градския</a:t>
            </a:r>
            <a:r>
              <a:rPr lang="ru-RU" sz="2400" i="1" dirty="0">
                <a:solidFill>
                  <a:srgbClr val="00B050"/>
                </a:solidFill>
              </a:rPr>
              <a:t> транспорт; </a:t>
            </a:r>
          </a:p>
          <a:p>
            <a:r>
              <a:rPr lang="ru-RU" sz="2400" i="1" dirty="0">
                <a:solidFill>
                  <a:srgbClr val="00B050"/>
                </a:solidFill>
              </a:rPr>
              <a:t>охрана на </a:t>
            </a:r>
            <a:r>
              <a:rPr lang="ru-RU" sz="2400" i="1" dirty="0" err="1">
                <a:solidFill>
                  <a:srgbClr val="00B050"/>
                </a:solidFill>
              </a:rPr>
              <a:t>обекти</a:t>
            </a:r>
            <a:r>
              <a:rPr lang="ru-RU" sz="2400" i="1" dirty="0">
                <a:solidFill>
                  <a:srgbClr val="00B050"/>
                </a:solidFill>
              </a:rPr>
              <a:t>; </a:t>
            </a:r>
          </a:p>
          <a:p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88847" y="922338"/>
            <a:ext cx="8847694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dirty="0">
                <a:solidFill>
                  <a:srgbClr val="C00000"/>
                </a:solidFill>
              </a:rPr>
              <a:t>Дейности на </a:t>
            </a:r>
            <a:r>
              <a:rPr lang="ru-RU" sz="2400" dirty="0" err="1">
                <a:solidFill>
                  <a:srgbClr val="C00000"/>
                </a:solidFill>
              </a:rPr>
              <a:t>звената</a:t>
            </a:r>
            <a:r>
              <a:rPr lang="ru-RU" sz="2400" dirty="0">
                <a:solidFill>
                  <a:srgbClr val="C00000"/>
                </a:solidFill>
              </a:rPr>
              <a:t> „</a:t>
            </a:r>
            <a:r>
              <a:rPr lang="ru-RU" sz="2400" dirty="0" err="1">
                <a:solidFill>
                  <a:srgbClr val="C00000"/>
                </a:solidFill>
              </a:rPr>
              <a:t>Общинска</a:t>
            </a:r>
            <a:r>
              <a:rPr lang="ru-RU" sz="2400" dirty="0">
                <a:solidFill>
                  <a:srgbClr val="C00000"/>
                </a:solidFill>
              </a:rPr>
              <a:t> полиция“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397042" y="1971220"/>
            <a:ext cx="11237495" cy="3648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Основни дейности - продължение: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контролна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административнонаказателна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дейност</a:t>
            </a:r>
            <a:r>
              <a:rPr lang="ru-RU" sz="2400" i="1" dirty="0">
                <a:solidFill>
                  <a:srgbClr val="00B050"/>
                </a:solidFill>
              </a:rPr>
              <a:t> по </a:t>
            </a:r>
            <a:r>
              <a:rPr lang="ru-RU" sz="2400" i="1" dirty="0" err="1">
                <a:solidFill>
                  <a:srgbClr val="00B050"/>
                </a:solidFill>
              </a:rPr>
              <a:t>спазване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действащото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законодателство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актовете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общинския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съвет</a:t>
            </a:r>
            <a:r>
              <a:rPr lang="ru-RU" sz="2400" i="1" dirty="0">
                <a:solidFill>
                  <a:srgbClr val="00B050"/>
                </a:solidFill>
              </a:rPr>
              <a:t> и на </a:t>
            </a:r>
            <a:r>
              <a:rPr lang="ru-RU" sz="2400" i="1" dirty="0" err="1">
                <a:solidFill>
                  <a:srgbClr val="00B050"/>
                </a:solidFill>
              </a:rPr>
              <a:t>кмета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общината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съдействие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длъжностни</a:t>
            </a:r>
            <a:r>
              <a:rPr lang="ru-RU" sz="2400" i="1" dirty="0">
                <a:solidFill>
                  <a:srgbClr val="00B050"/>
                </a:solidFill>
              </a:rPr>
              <a:t> лица от </a:t>
            </a:r>
            <a:r>
              <a:rPr lang="ru-RU" sz="2400" i="1" dirty="0" err="1">
                <a:solidFill>
                  <a:srgbClr val="00B050"/>
                </a:solidFill>
              </a:rPr>
              <a:t>общинската</a:t>
            </a:r>
            <a:r>
              <a:rPr lang="ru-RU" sz="2400" i="1" dirty="0">
                <a:solidFill>
                  <a:srgbClr val="00B050"/>
                </a:solidFill>
              </a:rPr>
              <a:t> администрация при </a:t>
            </a:r>
            <a:r>
              <a:rPr lang="ru-RU" sz="2400" i="1" dirty="0" err="1">
                <a:solidFill>
                  <a:srgbClr val="00B050"/>
                </a:solidFill>
              </a:rPr>
              <a:t>изпълнение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служебните</a:t>
            </a:r>
            <a:r>
              <a:rPr lang="ru-RU" sz="2400" i="1" dirty="0">
                <a:solidFill>
                  <a:srgbClr val="00B050"/>
                </a:solidFill>
              </a:rPr>
              <a:t> им </a:t>
            </a:r>
            <a:r>
              <a:rPr lang="ru-RU" sz="2400" i="1" dirty="0" err="1">
                <a:solidFill>
                  <a:srgbClr val="00B050"/>
                </a:solidFill>
              </a:rPr>
              <a:t>задължения</a:t>
            </a:r>
            <a:r>
              <a:rPr lang="ru-RU" sz="2400" i="1" dirty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свързани</a:t>
            </a:r>
            <a:r>
              <a:rPr lang="ru-RU" sz="2400" i="1" dirty="0">
                <a:solidFill>
                  <a:srgbClr val="00B050"/>
                </a:solidFill>
              </a:rPr>
              <a:t> с </a:t>
            </a:r>
            <a:r>
              <a:rPr lang="ru-RU" sz="2400" i="1" dirty="0" err="1">
                <a:solidFill>
                  <a:srgbClr val="00B050"/>
                </a:solidFill>
              </a:rPr>
              <a:t>контрол</a:t>
            </a:r>
            <a:r>
              <a:rPr lang="ru-RU" sz="2400" i="1" dirty="0">
                <a:solidFill>
                  <a:srgbClr val="00B050"/>
                </a:solidFill>
              </a:rPr>
              <a:t> по </a:t>
            </a:r>
            <a:r>
              <a:rPr lang="ru-RU" sz="2400" i="1" dirty="0" err="1">
                <a:solidFill>
                  <a:srgbClr val="00B050"/>
                </a:solidFill>
              </a:rPr>
              <a:t>спазване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наредбите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общинския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съвет</a:t>
            </a:r>
            <a:r>
              <a:rPr lang="ru-RU" sz="2400" i="1" dirty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заповедите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разпорежданията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кмета</a:t>
            </a:r>
            <a:r>
              <a:rPr lang="ru-RU" sz="2400" i="1" dirty="0">
                <a:solidFill>
                  <a:srgbClr val="00B050"/>
                </a:solidFill>
              </a:rPr>
              <a:t> по </a:t>
            </a:r>
            <a:r>
              <a:rPr lang="ru-RU" sz="2400" i="1" dirty="0" err="1">
                <a:solidFill>
                  <a:srgbClr val="00B050"/>
                </a:solidFill>
              </a:rPr>
              <a:t>въпросите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опазването</a:t>
            </a:r>
            <a:r>
              <a:rPr lang="ru-RU" sz="2400" i="1" dirty="0">
                <a:solidFill>
                  <a:srgbClr val="00B050"/>
                </a:solidFill>
              </a:rPr>
              <a:t> на обществения </a:t>
            </a:r>
            <a:r>
              <a:rPr lang="ru-RU" sz="2400" i="1" dirty="0" err="1">
                <a:solidFill>
                  <a:srgbClr val="00B050"/>
                </a:solidFill>
              </a:rPr>
              <a:t>ред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територията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общината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 err="1">
                <a:solidFill>
                  <a:srgbClr val="00B050"/>
                </a:solidFill>
              </a:rPr>
              <a:t>съдействие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общинските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съвети</a:t>
            </a:r>
            <a:r>
              <a:rPr lang="ru-RU" sz="2400" i="1" dirty="0">
                <a:solidFill>
                  <a:srgbClr val="00B050"/>
                </a:solidFill>
              </a:rPr>
              <a:t> и </a:t>
            </a:r>
            <a:r>
              <a:rPr lang="ru-RU" sz="2400" i="1" dirty="0" err="1">
                <a:solidFill>
                  <a:srgbClr val="00B050"/>
                </a:solidFill>
              </a:rPr>
              <a:t>кметства</a:t>
            </a:r>
            <a:r>
              <a:rPr lang="ru-RU" sz="2400" i="1" dirty="0">
                <a:solidFill>
                  <a:srgbClr val="00B050"/>
                </a:solidFill>
              </a:rPr>
              <a:t> за </a:t>
            </a:r>
            <a:r>
              <a:rPr lang="ru-RU" sz="2400" i="1" dirty="0" err="1">
                <a:solidFill>
                  <a:srgbClr val="00B050"/>
                </a:solidFill>
              </a:rPr>
              <a:t>прекратяване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самоуправни</a:t>
            </a:r>
            <a:r>
              <a:rPr lang="ru-RU" sz="2400" i="1" dirty="0">
                <a:solidFill>
                  <a:srgbClr val="00B050"/>
                </a:solidFill>
              </a:rPr>
              <a:t> деяния след решение на </a:t>
            </a:r>
            <a:r>
              <a:rPr lang="ru-RU" sz="2400" i="1" dirty="0" err="1">
                <a:solidFill>
                  <a:srgbClr val="00B050"/>
                </a:solidFill>
              </a:rPr>
              <a:t>органите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съдебната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власт</a:t>
            </a:r>
            <a:r>
              <a:rPr lang="ru-RU" sz="2400" i="1" dirty="0">
                <a:solidFill>
                  <a:srgbClr val="00B050"/>
                </a:solidFill>
              </a:rPr>
              <a:t>;</a:t>
            </a:r>
          </a:p>
          <a:p>
            <a:r>
              <a:rPr lang="ru-RU" sz="2400" i="1" dirty="0">
                <a:solidFill>
                  <a:srgbClr val="00B050"/>
                </a:solidFill>
              </a:rPr>
              <a:t>охрана на мероприятия, </a:t>
            </a:r>
            <a:r>
              <a:rPr lang="ru-RU" sz="2400" i="1" dirty="0" err="1">
                <a:solidFill>
                  <a:srgbClr val="00B050"/>
                </a:solidFill>
              </a:rPr>
              <a:t>провеждани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територията</a:t>
            </a:r>
            <a:r>
              <a:rPr lang="ru-RU" sz="2400" i="1" dirty="0">
                <a:solidFill>
                  <a:srgbClr val="00B050"/>
                </a:solidFill>
              </a:rPr>
              <a:t> на </a:t>
            </a:r>
            <a:r>
              <a:rPr lang="ru-RU" sz="2400" i="1" dirty="0" err="1">
                <a:solidFill>
                  <a:srgbClr val="00B050"/>
                </a:solidFill>
              </a:rPr>
              <a:t>общината</a:t>
            </a:r>
            <a:r>
              <a:rPr lang="ru-RU" sz="2400" i="1" dirty="0">
                <a:solidFill>
                  <a:srgbClr val="00B050"/>
                </a:solidFill>
              </a:rPr>
              <a:t>.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00200" y="360947"/>
            <a:ext cx="9136341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dirty="0">
                <a:solidFill>
                  <a:srgbClr val="C00000"/>
                </a:solidFill>
              </a:rPr>
              <a:t>Дейности на </a:t>
            </a:r>
            <a:r>
              <a:rPr lang="ru-RU" sz="2400" dirty="0" err="1">
                <a:solidFill>
                  <a:srgbClr val="C00000"/>
                </a:solidFill>
              </a:rPr>
              <a:t>звената</a:t>
            </a:r>
            <a:r>
              <a:rPr lang="ru-RU" sz="2400" dirty="0">
                <a:solidFill>
                  <a:srgbClr val="C00000"/>
                </a:solidFill>
              </a:rPr>
              <a:t> „</a:t>
            </a:r>
            <a:r>
              <a:rPr lang="ru-RU" sz="2400" dirty="0" err="1">
                <a:solidFill>
                  <a:srgbClr val="C00000"/>
                </a:solidFill>
              </a:rPr>
              <a:t>Общинска</a:t>
            </a:r>
            <a:r>
              <a:rPr lang="ru-RU" sz="2400" dirty="0">
                <a:solidFill>
                  <a:srgbClr val="C00000"/>
                </a:solidFill>
              </a:rPr>
              <a:t> полиция“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228600" y="1258629"/>
            <a:ext cx="11610473" cy="55993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Специфични </a:t>
            </a:r>
            <a:r>
              <a:rPr lang="ru-RU" sz="9600" dirty="0" err="1" smtClean="0">
                <a:solidFill>
                  <a:schemeClr val="tx2"/>
                </a:solidFill>
              </a:rPr>
              <a:t>дейности</a:t>
            </a:r>
            <a:r>
              <a:rPr lang="ru-RU" sz="9600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недопускане</a:t>
            </a:r>
            <a:r>
              <a:rPr lang="ru-RU" sz="9600" i="1" dirty="0">
                <a:solidFill>
                  <a:schemeClr val="tx2"/>
                </a:solidFill>
              </a:rPr>
              <a:t> на нарушения на </a:t>
            </a:r>
            <a:r>
              <a:rPr lang="ru-RU" sz="9600" i="1" dirty="0" err="1">
                <a:solidFill>
                  <a:schemeClr val="tx2"/>
                </a:solidFill>
              </a:rPr>
              <a:t>нощната</a:t>
            </a:r>
            <a:r>
              <a:rPr lang="ru-RU" sz="9600" i="1" dirty="0">
                <a:solidFill>
                  <a:schemeClr val="tx2"/>
                </a:solidFill>
              </a:rPr>
              <a:t> тишина и </a:t>
            </a:r>
            <a:r>
              <a:rPr lang="ru-RU" sz="9600" i="1" dirty="0" err="1">
                <a:solidFill>
                  <a:schemeClr val="tx2"/>
                </a:solidFill>
              </a:rPr>
              <a:t>спокойствието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гражданите</a:t>
            </a:r>
            <a:r>
              <a:rPr lang="ru-RU" sz="9600" i="1" dirty="0">
                <a:solidFill>
                  <a:schemeClr val="tx2"/>
                </a:solidFill>
              </a:rPr>
              <a:t>;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опазване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вертикалната</a:t>
            </a:r>
            <a:r>
              <a:rPr lang="ru-RU" sz="9600" i="1" dirty="0">
                <a:solidFill>
                  <a:schemeClr val="tx2"/>
                </a:solidFill>
              </a:rPr>
              <a:t> планировка, </a:t>
            </a:r>
            <a:r>
              <a:rPr lang="ru-RU" sz="9600" i="1" dirty="0" err="1">
                <a:solidFill>
                  <a:schemeClr val="tx2"/>
                </a:solidFill>
              </a:rPr>
              <a:t>като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тротоари</a:t>
            </a:r>
            <a:r>
              <a:rPr lang="ru-RU" sz="9600" i="1" dirty="0">
                <a:solidFill>
                  <a:schemeClr val="tx2"/>
                </a:solidFill>
              </a:rPr>
              <a:t>, </a:t>
            </a:r>
            <a:r>
              <a:rPr lang="ru-RU" sz="9600" i="1" dirty="0" err="1">
                <a:solidFill>
                  <a:schemeClr val="tx2"/>
                </a:solidFill>
              </a:rPr>
              <a:t>тревни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площи</a:t>
            </a:r>
            <a:r>
              <a:rPr lang="ru-RU" sz="9600" i="1" dirty="0">
                <a:solidFill>
                  <a:schemeClr val="tx2"/>
                </a:solidFill>
              </a:rPr>
              <a:t>, </a:t>
            </a:r>
            <a:r>
              <a:rPr lang="ru-RU" sz="9600" i="1" dirty="0" err="1">
                <a:solidFill>
                  <a:schemeClr val="tx2"/>
                </a:solidFill>
              </a:rPr>
              <a:t>парково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обзавеждане</a:t>
            </a:r>
            <a:r>
              <a:rPr lang="ru-RU" sz="9600" i="1" dirty="0">
                <a:solidFill>
                  <a:schemeClr val="tx2"/>
                </a:solidFill>
              </a:rPr>
              <a:t> и др.;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спазване</a:t>
            </a:r>
            <a:r>
              <a:rPr lang="ru-RU" sz="9600" i="1" dirty="0">
                <a:solidFill>
                  <a:schemeClr val="tx2"/>
                </a:solidFill>
              </a:rPr>
              <a:t> на санитарно-</a:t>
            </a:r>
            <a:r>
              <a:rPr lang="ru-RU" sz="9600" i="1" dirty="0" err="1">
                <a:solidFill>
                  <a:schemeClr val="tx2"/>
                </a:solidFill>
              </a:rPr>
              <a:t>хигиенните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изисквания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съгласно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действащата</a:t>
            </a:r>
            <a:r>
              <a:rPr lang="ru-RU" sz="9600" i="1" dirty="0">
                <a:solidFill>
                  <a:schemeClr val="tx2"/>
                </a:solidFill>
              </a:rPr>
              <a:t> нормативна </a:t>
            </a:r>
            <a:r>
              <a:rPr lang="ru-RU" sz="9600" i="1" dirty="0" err="1">
                <a:solidFill>
                  <a:schemeClr val="tx2"/>
                </a:solidFill>
              </a:rPr>
              <a:t>уредба</a:t>
            </a:r>
            <a:r>
              <a:rPr lang="ru-RU" sz="9600" i="1" dirty="0">
                <a:solidFill>
                  <a:schemeClr val="tx2"/>
                </a:solidFill>
              </a:rPr>
              <a:t>;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недопускане</a:t>
            </a:r>
            <a:r>
              <a:rPr lang="ru-RU" sz="9600" i="1" dirty="0">
                <a:solidFill>
                  <a:schemeClr val="tx2"/>
                </a:solidFill>
              </a:rPr>
              <a:t> на движение и </a:t>
            </a:r>
            <a:r>
              <a:rPr lang="ru-RU" sz="9600" i="1" dirty="0" err="1">
                <a:solidFill>
                  <a:schemeClr val="tx2"/>
                </a:solidFill>
              </a:rPr>
              <a:t>неправилно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паркиране</a:t>
            </a:r>
            <a:r>
              <a:rPr lang="ru-RU" sz="9600" i="1" dirty="0">
                <a:solidFill>
                  <a:schemeClr val="tx2"/>
                </a:solidFill>
              </a:rPr>
              <a:t> в </a:t>
            </a:r>
            <a:r>
              <a:rPr lang="ru-RU" sz="9600" i="1" dirty="0" err="1">
                <a:solidFill>
                  <a:schemeClr val="tx2"/>
                </a:solidFill>
              </a:rPr>
              <a:t>забранени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зони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територията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общината</a:t>
            </a:r>
            <a:r>
              <a:rPr lang="ru-RU" sz="9600" i="1" dirty="0">
                <a:solidFill>
                  <a:schemeClr val="tx2"/>
                </a:solidFill>
              </a:rPr>
              <a:t> (</a:t>
            </a:r>
            <a:r>
              <a:rPr lang="ru-RU" sz="9600" i="1" dirty="0" err="1">
                <a:solidFill>
                  <a:schemeClr val="tx2"/>
                </a:solidFill>
              </a:rPr>
              <a:t>автобусни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пътни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ленти</a:t>
            </a:r>
            <a:r>
              <a:rPr lang="ru-RU" sz="9600" i="1" dirty="0">
                <a:solidFill>
                  <a:schemeClr val="tx2"/>
                </a:solidFill>
              </a:rPr>
              <a:t>, </a:t>
            </a:r>
            <a:r>
              <a:rPr lang="ru-RU" sz="9600" i="1" dirty="0" err="1">
                <a:solidFill>
                  <a:schemeClr val="tx2"/>
                </a:solidFill>
              </a:rPr>
              <a:t>спирки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масовия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градски</a:t>
            </a:r>
            <a:r>
              <a:rPr lang="ru-RU" sz="9600" i="1" dirty="0">
                <a:solidFill>
                  <a:schemeClr val="tx2"/>
                </a:solidFill>
              </a:rPr>
              <a:t> транспорт; </a:t>
            </a:r>
            <a:endParaRPr lang="ru-RU" sz="9600" i="1" dirty="0" smtClean="0">
              <a:solidFill>
                <a:schemeClr val="tx2"/>
              </a:solidFill>
            </a:endParaRPr>
          </a:p>
          <a:p>
            <a:r>
              <a:rPr lang="ru-RU" sz="9600" i="1" dirty="0">
                <a:solidFill>
                  <a:schemeClr val="tx2"/>
                </a:solidFill>
              </a:rPr>
              <a:t>изготвяне на становища и предложения за </a:t>
            </a:r>
            <a:r>
              <a:rPr lang="ru-RU" sz="9600" i="1" dirty="0" err="1">
                <a:solidFill>
                  <a:schemeClr val="tx2"/>
                </a:solidFill>
              </a:rPr>
              <a:t>промени</a:t>
            </a:r>
            <a:r>
              <a:rPr lang="ru-RU" sz="9600" i="1" dirty="0">
                <a:solidFill>
                  <a:schemeClr val="tx2"/>
                </a:solidFill>
              </a:rPr>
              <a:t> в </a:t>
            </a:r>
            <a:r>
              <a:rPr lang="ru-RU" sz="9600" i="1" dirty="0" err="1">
                <a:solidFill>
                  <a:schemeClr val="tx2"/>
                </a:solidFill>
              </a:rPr>
              <a:t>организацията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пътното</a:t>
            </a:r>
            <a:r>
              <a:rPr lang="ru-RU" sz="9600" i="1" dirty="0">
                <a:solidFill>
                  <a:schemeClr val="tx2"/>
                </a:solidFill>
              </a:rPr>
              <a:t> движение; 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улесняване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движението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пътните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превозни</a:t>
            </a:r>
            <a:r>
              <a:rPr lang="ru-RU" sz="9600" i="1" dirty="0">
                <a:solidFill>
                  <a:schemeClr val="tx2"/>
                </a:solidFill>
              </a:rPr>
              <a:t> средства в </a:t>
            </a:r>
            <a:r>
              <a:rPr lang="ru-RU" sz="9600" i="1" dirty="0" err="1">
                <a:solidFill>
                  <a:schemeClr val="tx2"/>
                </a:solidFill>
              </a:rPr>
              <a:t>пикови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часове</a:t>
            </a:r>
            <a:r>
              <a:rPr lang="ru-RU" sz="9600" i="1" dirty="0">
                <a:solidFill>
                  <a:schemeClr val="tx2"/>
                </a:solidFill>
              </a:rPr>
              <a:t> и при </a:t>
            </a:r>
            <a:r>
              <a:rPr lang="ru-RU" sz="9600" i="1" dirty="0" err="1">
                <a:solidFill>
                  <a:schemeClr val="tx2"/>
                </a:solidFill>
              </a:rPr>
              <a:t>лоши</a:t>
            </a:r>
            <a:r>
              <a:rPr lang="ru-RU" sz="9600" i="1" dirty="0">
                <a:solidFill>
                  <a:schemeClr val="tx2"/>
                </a:solidFill>
              </a:rPr>
              <a:t> </a:t>
            </a:r>
            <a:r>
              <a:rPr lang="ru-RU" sz="9600" i="1" dirty="0" err="1">
                <a:solidFill>
                  <a:schemeClr val="tx2"/>
                </a:solidFill>
              </a:rPr>
              <a:t>атмосферни</a:t>
            </a:r>
            <a:r>
              <a:rPr lang="ru-RU" sz="9600" i="1" dirty="0">
                <a:solidFill>
                  <a:schemeClr val="tx2"/>
                </a:solidFill>
              </a:rPr>
              <a:t> условия;</a:t>
            </a:r>
          </a:p>
          <a:p>
            <a:r>
              <a:rPr lang="ru-RU" sz="9600" i="1" dirty="0" err="1">
                <a:solidFill>
                  <a:schemeClr val="tx2"/>
                </a:solidFill>
              </a:rPr>
              <a:t>недопускане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затваряне</a:t>
            </a:r>
            <a:r>
              <a:rPr lang="ru-RU" sz="9600" i="1" dirty="0">
                <a:solidFill>
                  <a:schemeClr val="tx2"/>
                </a:solidFill>
              </a:rPr>
              <a:t> и </a:t>
            </a:r>
            <a:r>
              <a:rPr lang="ru-RU" sz="9600" i="1" dirty="0" err="1">
                <a:solidFill>
                  <a:schemeClr val="tx2"/>
                </a:solidFill>
              </a:rPr>
              <a:t>възпрепятстване</a:t>
            </a:r>
            <a:r>
              <a:rPr lang="ru-RU" sz="9600" i="1" dirty="0">
                <a:solidFill>
                  <a:schemeClr val="tx2"/>
                </a:solidFill>
              </a:rPr>
              <a:t> на </a:t>
            </a:r>
            <a:r>
              <a:rPr lang="ru-RU" sz="9600" i="1" dirty="0" err="1">
                <a:solidFill>
                  <a:schemeClr val="tx2"/>
                </a:solidFill>
              </a:rPr>
              <a:t>пътното</a:t>
            </a:r>
            <a:r>
              <a:rPr lang="ru-RU" sz="9600" i="1" dirty="0">
                <a:solidFill>
                  <a:schemeClr val="tx2"/>
                </a:solidFill>
              </a:rPr>
              <a:t> движение на </a:t>
            </a:r>
            <a:r>
              <a:rPr lang="ru-RU" sz="9600" i="1" dirty="0" err="1">
                <a:solidFill>
                  <a:schemeClr val="tx2"/>
                </a:solidFill>
              </a:rPr>
              <a:t>улици</a:t>
            </a:r>
            <a:r>
              <a:rPr lang="ru-RU" sz="9600" i="1" dirty="0">
                <a:solidFill>
                  <a:schemeClr val="tx2"/>
                </a:solidFill>
              </a:rPr>
              <a:t> и части от </a:t>
            </a:r>
            <a:r>
              <a:rPr lang="ru-RU" sz="9600" i="1" dirty="0" err="1">
                <a:solidFill>
                  <a:schemeClr val="tx2"/>
                </a:solidFill>
              </a:rPr>
              <a:t>тях</a:t>
            </a:r>
            <a:r>
              <a:rPr lang="ru-RU" sz="9600" i="1" dirty="0">
                <a:solidFill>
                  <a:schemeClr val="tx2"/>
                </a:solidFill>
              </a:rPr>
              <a:t> без </a:t>
            </a:r>
            <a:r>
              <a:rPr lang="ru-RU" sz="9600" i="1" dirty="0" err="1">
                <a:solidFill>
                  <a:schemeClr val="tx2"/>
                </a:solidFill>
              </a:rPr>
              <a:t>издадени</a:t>
            </a:r>
            <a:r>
              <a:rPr lang="ru-RU" sz="9600" i="1" dirty="0">
                <a:solidFill>
                  <a:schemeClr val="tx2"/>
                </a:solidFill>
              </a:rPr>
              <a:t> разрешения от </a:t>
            </a:r>
            <a:r>
              <a:rPr lang="ru-RU" sz="9600" i="1" dirty="0" err="1">
                <a:solidFill>
                  <a:schemeClr val="tx2"/>
                </a:solidFill>
              </a:rPr>
              <a:t>общината</a:t>
            </a:r>
            <a:r>
              <a:rPr lang="ru-RU" sz="9600" i="1" dirty="0">
                <a:solidFill>
                  <a:schemeClr val="tx2"/>
                </a:solidFill>
              </a:rPr>
              <a:t>;</a:t>
            </a:r>
          </a:p>
          <a:p>
            <a:r>
              <a:rPr lang="ru-RU" sz="9600" i="1" dirty="0">
                <a:solidFill>
                  <a:schemeClr val="tx2"/>
                </a:solidFill>
              </a:rPr>
              <a:t>др. </a:t>
            </a:r>
          </a:p>
          <a:p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33137" y="866274"/>
            <a:ext cx="11297652" cy="475393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Статут на </a:t>
            </a:r>
            <a:r>
              <a:rPr lang="ru-RU" dirty="0" err="1">
                <a:solidFill>
                  <a:schemeClr val="tx2"/>
                </a:solidFill>
              </a:rPr>
              <a:t>служителите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общинска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полиция.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400" i="1" dirty="0">
                <a:solidFill>
                  <a:schemeClr val="tx2"/>
                </a:solidFill>
              </a:rPr>
              <a:t>чл.3 от </a:t>
            </a:r>
            <a:r>
              <a:rPr lang="ru-RU" sz="2400" i="1" dirty="0" err="1" smtClean="0">
                <a:solidFill>
                  <a:schemeClr val="tx2"/>
                </a:solidFill>
              </a:rPr>
              <a:t>Наредбата</a:t>
            </a:r>
            <a:r>
              <a:rPr lang="ru-RU" sz="2400" i="1" dirty="0" smtClean="0">
                <a:solidFill>
                  <a:schemeClr val="tx2"/>
                </a:solidFill>
              </a:rPr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статутът</a:t>
            </a:r>
            <a:r>
              <a:rPr lang="ru-RU" sz="2400" i="1" dirty="0">
                <a:solidFill>
                  <a:schemeClr val="tx2"/>
                </a:solidFill>
              </a:rPr>
              <a:t> на </a:t>
            </a:r>
            <a:r>
              <a:rPr lang="ru-RU" sz="2400" i="1" dirty="0" err="1">
                <a:solidFill>
                  <a:schemeClr val="tx2"/>
                </a:solidFill>
              </a:rPr>
              <a:t>служителите</a:t>
            </a:r>
            <a:r>
              <a:rPr lang="ru-RU" sz="2400" i="1" dirty="0">
                <a:solidFill>
                  <a:schemeClr val="tx2"/>
                </a:solidFill>
              </a:rPr>
              <a:t> от </a:t>
            </a:r>
            <a:r>
              <a:rPr lang="ru-RU" sz="2400" i="1" dirty="0" err="1">
                <a:solidFill>
                  <a:schemeClr val="tx2"/>
                </a:solidFill>
              </a:rPr>
              <a:t>звената</a:t>
            </a:r>
            <a:r>
              <a:rPr lang="ru-RU" sz="2400" i="1" dirty="0">
                <a:solidFill>
                  <a:schemeClr val="tx2"/>
                </a:solidFill>
              </a:rPr>
              <a:t> "</a:t>
            </a:r>
            <a:r>
              <a:rPr lang="ru-RU" sz="2400" i="1" dirty="0" err="1">
                <a:solidFill>
                  <a:schemeClr val="tx2"/>
                </a:solidFill>
              </a:rPr>
              <a:t>Общинска</a:t>
            </a:r>
            <a:r>
              <a:rPr lang="ru-RU" sz="2400" i="1" dirty="0">
                <a:solidFill>
                  <a:schemeClr val="tx2"/>
                </a:solidFill>
              </a:rPr>
              <a:t> полиция" се </a:t>
            </a:r>
            <a:r>
              <a:rPr lang="ru-RU" sz="2400" i="1" dirty="0" err="1">
                <a:solidFill>
                  <a:schemeClr val="tx2"/>
                </a:solidFill>
              </a:rPr>
              <a:t>урежда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съгласно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разпоредбите</a:t>
            </a:r>
            <a:r>
              <a:rPr lang="ru-RU" sz="2400" i="1" dirty="0">
                <a:solidFill>
                  <a:schemeClr val="tx2"/>
                </a:solidFill>
              </a:rPr>
              <a:t> на част </a:t>
            </a:r>
            <a:r>
              <a:rPr lang="ru-RU" sz="2400" i="1" dirty="0" err="1">
                <a:solidFill>
                  <a:schemeClr val="tx2"/>
                </a:solidFill>
              </a:rPr>
              <a:t>трета</a:t>
            </a:r>
            <a:r>
              <a:rPr lang="ru-RU" sz="2400" i="1" dirty="0">
                <a:solidFill>
                  <a:schemeClr val="tx2"/>
                </a:solidFill>
              </a:rPr>
              <a:t> "</a:t>
            </a:r>
            <a:r>
              <a:rPr lang="ru-RU" sz="2400" i="1" dirty="0" err="1">
                <a:solidFill>
                  <a:schemeClr val="tx2"/>
                </a:solidFill>
              </a:rPr>
              <a:t>Държавна</a:t>
            </a:r>
            <a:r>
              <a:rPr lang="ru-RU" sz="2400" i="1" dirty="0">
                <a:solidFill>
                  <a:schemeClr val="tx2"/>
                </a:solidFill>
              </a:rPr>
              <a:t> служба в МВР" от </a:t>
            </a:r>
            <a:r>
              <a:rPr lang="ru-RU" sz="2400" i="1" dirty="0" smtClean="0">
                <a:solidFill>
                  <a:schemeClr val="tx2"/>
                </a:solidFill>
              </a:rPr>
              <a:t>ЗМВР.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240632" y="409074"/>
            <a:ext cx="115262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lnSpc>
                <a:spcPct val="150000"/>
              </a:lnSpc>
            </a:pPr>
            <a:r>
              <a:rPr lang="bg-BG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ПОДЧИНЕНИЕ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ЗВЕНАТА „ОБЩИНСКА ПОЛИЦИЯ“. ВЗАИМОДЕЙСТВИЯ С ОРГАНИТЕ НА ИЗПЪЛНИТЕЛНАТА ВЛАСТ И ОДМВР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algn="just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ЗМВР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предвижда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двустепенното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подчинение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МВР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Анализът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текстовете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Наредбата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непрецизно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разпределение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задълженията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основава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1.Общата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контролът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кметовете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контролът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началниците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съответните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bg-BG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ОДМВР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ръководство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indent="457200" algn="just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осъществяваната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нарушава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подписания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ОДМВР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обектите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времетраенето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договорените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обектите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началниците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звената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Общинска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полиция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изготвят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тримесечни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предоставят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ОДМВР и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кмета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1578429"/>
            <a:ext cx="11512627" cy="4987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r>
              <a:rPr lang="bg-BG" sz="24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ВЪПРОС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bg-BG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400" dirty="0" err="1" smtClean="0">
                <a:solidFill>
                  <a:srgbClr val="92D050"/>
                </a:solidFill>
              </a:rPr>
              <a:t>Добри</a:t>
            </a:r>
            <a:r>
              <a:rPr lang="ru-RU" sz="2400" dirty="0" smtClean="0">
                <a:solidFill>
                  <a:srgbClr val="92D050"/>
                </a:solidFill>
              </a:rPr>
              <a:t> практики и </a:t>
            </a:r>
            <a:r>
              <a:rPr lang="ru-RU" sz="2400" dirty="0" err="1" smtClean="0">
                <a:solidFill>
                  <a:srgbClr val="92D050"/>
                </a:solidFill>
              </a:rPr>
              <a:t>допускани</a:t>
            </a:r>
            <a:r>
              <a:rPr lang="ru-RU" sz="2400" dirty="0" smtClean="0">
                <a:solidFill>
                  <a:srgbClr val="92D050"/>
                </a:solidFill>
              </a:rPr>
              <a:t> слабости</a:t>
            </a:r>
          </a:p>
        </p:txBody>
      </p:sp>
    </p:spTree>
    <p:extLst>
      <p:ext uri="{BB962C8B-B14F-4D97-AF65-F5344CB8AC3E}">
        <p14:creationId xmlns:p14="http://schemas.microsoft.com/office/powerpoint/2010/main" val="24741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9232" y="685801"/>
            <a:ext cx="11417968" cy="58802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dirty="0"/>
              <a:t> </a:t>
            </a:r>
            <a:r>
              <a:rPr lang="bg-BG" dirty="0">
                <a:solidFill>
                  <a:srgbClr val="00B050"/>
                </a:solidFill>
              </a:rPr>
              <a:t>В Европа структури с функции и правомощия подобни на  звената „Общинска полиция“ има във: Албания, Австрия, Белгия, Германия, Гърция, Естония, Италия, Испания, Латвия, Литва, Полша, Португалия, Румъния, Словакия, Словения, Сърбия, Турция, Унгария, Франция, </a:t>
            </a:r>
            <a:r>
              <a:rPr lang="bg-BG" dirty="0" smtClean="0">
                <a:solidFill>
                  <a:srgbClr val="00B050"/>
                </a:solidFill>
              </a:rPr>
              <a:t>Холандия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bg-BG" dirty="0" smtClean="0">
                <a:solidFill>
                  <a:srgbClr val="00B050"/>
                </a:solidFill>
              </a:rPr>
              <a:t>Нидерландия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bg-BG" dirty="0" smtClean="0">
                <a:solidFill>
                  <a:srgbClr val="00B050"/>
                </a:solidFill>
              </a:rPr>
              <a:t>, </a:t>
            </a:r>
            <a:r>
              <a:rPr lang="bg-BG" dirty="0">
                <a:solidFill>
                  <a:srgbClr val="00B050"/>
                </a:solidFill>
              </a:rPr>
              <a:t>Чешка република и  Швейцария</a:t>
            </a:r>
            <a:r>
              <a:rPr lang="bg-BG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Най-широко е застъпен моделът на общинска полиция там</a:t>
            </a:r>
            <a:r>
              <a:rPr lang="bg-BG" dirty="0" smtClean="0">
                <a:solidFill>
                  <a:srgbClr val="00B050"/>
                </a:solidFill>
              </a:rPr>
              <a:t>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bg-BG" dirty="0" smtClean="0">
                <a:solidFill>
                  <a:srgbClr val="00B050"/>
                </a:solidFill>
              </a:rPr>
              <a:t>където </a:t>
            </a:r>
            <a:r>
              <a:rPr lang="bg-BG" dirty="0">
                <a:solidFill>
                  <a:srgbClr val="00B050"/>
                </a:solidFill>
              </a:rPr>
              <a:t>традиционно охранителната полиция е част от институциите на местната власт. Това е моделът на Великобритания.</a:t>
            </a:r>
          </a:p>
          <a:p>
            <a:pPr marL="45720" indent="0">
              <a:buNone/>
            </a:pPr>
            <a:r>
              <a:rPr lang="bg-BG" dirty="0" smtClean="0">
                <a:solidFill>
                  <a:srgbClr val="00B050"/>
                </a:solidFill>
              </a:rPr>
              <a:t>В  </a:t>
            </a:r>
            <a:r>
              <a:rPr lang="bg-BG" dirty="0">
                <a:solidFill>
                  <a:srgbClr val="00B050"/>
                </a:solidFill>
              </a:rPr>
              <a:t>Румъния от години функционира т.нар. селска полиция "</a:t>
            </a:r>
            <a:r>
              <a:rPr lang="bg-BG" dirty="0" err="1">
                <a:solidFill>
                  <a:srgbClr val="00B050"/>
                </a:solidFill>
              </a:rPr>
              <a:t>Policia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rurale</a:t>
            </a:r>
            <a:r>
              <a:rPr lang="bg-BG" dirty="0" smtClean="0">
                <a:solidFill>
                  <a:srgbClr val="00B050"/>
                </a:solidFill>
              </a:rPr>
              <a:t>".</a:t>
            </a:r>
            <a:endParaRPr lang="en-US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В изследваните  държави  звената „Общинска полиция“ </a:t>
            </a:r>
            <a:r>
              <a:rPr lang="ru-RU" dirty="0" err="1">
                <a:solidFill>
                  <a:srgbClr val="00B050"/>
                </a:solidFill>
              </a:rPr>
              <a:t>изпълняват</a:t>
            </a:r>
            <a:r>
              <a:rPr lang="ru-RU" dirty="0">
                <a:solidFill>
                  <a:srgbClr val="00B050"/>
                </a:solidFill>
              </a:rPr>
              <a:t> задачи, </a:t>
            </a:r>
            <a:r>
              <a:rPr lang="ru-RU" dirty="0" err="1">
                <a:solidFill>
                  <a:srgbClr val="00B050"/>
                </a:solidFill>
              </a:rPr>
              <a:t>свързани</a:t>
            </a:r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bg-BG" dirty="0">
                <a:solidFill>
                  <a:srgbClr val="00B050"/>
                </a:solidFill>
              </a:rPr>
              <a:t>преди всичко с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опазване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обществения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ред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охраната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обекти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безопасността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движението</a:t>
            </a:r>
            <a:r>
              <a:rPr lang="ru-RU" dirty="0">
                <a:solidFill>
                  <a:srgbClr val="00B050"/>
                </a:solidFill>
              </a:rPr>
              <a:t>, и </a:t>
            </a:r>
            <a:r>
              <a:rPr lang="ru-RU" dirty="0" err="1">
                <a:solidFill>
                  <a:srgbClr val="00B050"/>
                </a:solidFill>
              </a:rPr>
              <a:t>подпомага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осъществяването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контролната</a:t>
            </a:r>
            <a:r>
              <a:rPr lang="ru-RU" dirty="0">
                <a:solidFill>
                  <a:srgbClr val="00B050"/>
                </a:solidFill>
              </a:rPr>
              <a:t> и </a:t>
            </a:r>
            <a:r>
              <a:rPr lang="ru-RU" dirty="0" err="1">
                <a:solidFill>
                  <a:srgbClr val="00B050"/>
                </a:solidFill>
              </a:rPr>
              <a:t>административнонаказателната</a:t>
            </a:r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ru-RU" dirty="0" err="1">
                <a:solidFill>
                  <a:srgbClr val="00B050"/>
                </a:solidFill>
              </a:rPr>
              <a:t>дейност</a:t>
            </a:r>
            <a:r>
              <a:rPr lang="ru-RU" dirty="0">
                <a:solidFill>
                  <a:srgbClr val="00B050"/>
                </a:solidFill>
              </a:rPr>
              <a:t>  на  </a:t>
            </a:r>
            <a:r>
              <a:rPr lang="ru-RU" dirty="0" err="1">
                <a:solidFill>
                  <a:srgbClr val="00B050"/>
                </a:solidFill>
              </a:rPr>
              <a:t>органите</a:t>
            </a:r>
            <a:r>
              <a:rPr lang="ru-RU" dirty="0">
                <a:solidFill>
                  <a:srgbClr val="00B050"/>
                </a:solidFill>
              </a:rPr>
              <a:t>  на  </a:t>
            </a:r>
            <a:r>
              <a:rPr lang="ru-RU" dirty="0" err="1">
                <a:solidFill>
                  <a:srgbClr val="00B050"/>
                </a:solidFill>
              </a:rPr>
              <a:t>местното</a:t>
            </a:r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ru-RU" dirty="0" smtClean="0">
                <a:solidFill>
                  <a:srgbClr val="00B050"/>
                </a:solidFill>
              </a:rPr>
              <a:t>самоуправление.</a:t>
            </a:r>
            <a:endParaRPr lang="bg-BG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794085"/>
            <a:ext cx="11512627" cy="57719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dirty="0" smtClean="0">
                <a:solidFill>
                  <a:srgbClr val="00B050"/>
                </a:solidFill>
              </a:rPr>
              <a:t>В </a:t>
            </a:r>
            <a:r>
              <a:rPr lang="bg-BG" b="1" dirty="0">
                <a:solidFill>
                  <a:srgbClr val="00B050"/>
                </a:solidFill>
              </a:rPr>
              <a:t>Италия,</a:t>
            </a:r>
            <a:r>
              <a:rPr lang="bg-BG" dirty="0">
                <a:solidFill>
                  <a:srgbClr val="00B050"/>
                </a:solidFill>
              </a:rPr>
              <a:t> наред с държавната полиция функционира и т.н. „местна полиция“, която може да бъде общинска полиция /</a:t>
            </a:r>
            <a:r>
              <a:rPr lang="bg-BG" dirty="0" err="1">
                <a:solidFill>
                  <a:srgbClr val="00B050"/>
                </a:solidFill>
              </a:rPr>
              <a:t>Polizia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Municipale</a:t>
            </a:r>
            <a:r>
              <a:rPr lang="bg-BG" dirty="0">
                <a:solidFill>
                  <a:srgbClr val="00B050"/>
                </a:solidFill>
              </a:rPr>
              <a:t>/, провинциална полиция   </a:t>
            </a:r>
            <a:r>
              <a:rPr lang="bg-BG" dirty="0" smtClean="0">
                <a:solidFill>
                  <a:srgbClr val="00B050"/>
                </a:solidFill>
              </a:rPr>
              <a:t>/</a:t>
            </a:r>
            <a:r>
              <a:rPr lang="bg-BG" dirty="0" err="1">
                <a:solidFill>
                  <a:srgbClr val="00B050"/>
                </a:solidFill>
              </a:rPr>
              <a:t>Polizia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Рrovinciale</a:t>
            </a:r>
            <a:r>
              <a:rPr lang="bg-BG" dirty="0">
                <a:solidFill>
                  <a:srgbClr val="00B050"/>
                </a:solidFill>
              </a:rPr>
              <a:t>/ или селска полиция /</a:t>
            </a:r>
            <a:r>
              <a:rPr lang="bg-BG" dirty="0" err="1">
                <a:solidFill>
                  <a:srgbClr val="00B050"/>
                </a:solidFill>
              </a:rPr>
              <a:t>Polizia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Rurale</a:t>
            </a:r>
            <a:r>
              <a:rPr lang="bg-BG" dirty="0">
                <a:solidFill>
                  <a:srgbClr val="00B050"/>
                </a:solidFill>
              </a:rPr>
              <a:t>/. </a:t>
            </a: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Местната полиция отговаря за опазване на реда на обществени места,  организира и контролира движението на транспорта, контролира търговските лицензи и др. </a:t>
            </a: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Структурите на местната полиция се създават в съответствие със законите на съответния регион, издържат се от местните бюджети и са подчинени на общинските съвети и кметовете. </a:t>
            </a: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Местните полиции са самостоятелни структури извън системата на </a:t>
            </a:r>
            <a:r>
              <a:rPr lang="bg-BG" dirty="0" err="1">
                <a:solidFill>
                  <a:srgbClr val="00B050"/>
                </a:solidFill>
              </a:rPr>
              <a:t>правоохранителните</a:t>
            </a:r>
            <a:r>
              <a:rPr lang="bg-BG" dirty="0">
                <a:solidFill>
                  <a:srgbClr val="00B050"/>
                </a:solidFill>
              </a:rPr>
              <a:t> органи на държавата. Така например, местната полиция на общината в Рим се нарича „</a:t>
            </a:r>
            <a:r>
              <a:rPr lang="bg-BG" dirty="0" err="1">
                <a:solidFill>
                  <a:srgbClr val="00B050"/>
                </a:solidFill>
              </a:rPr>
              <a:t>Polizia</a:t>
            </a:r>
            <a:r>
              <a:rPr lang="bg-BG" dirty="0">
                <a:solidFill>
                  <a:srgbClr val="00B050"/>
                </a:solidFill>
              </a:rPr>
              <a:t> di </a:t>
            </a:r>
            <a:r>
              <a:rPr lang="bg-BG" dirty="0" err="1">
                <a:solidFill>
                  <a:srgbClr val="00B050"/>
                </a:solidFill>
              </a:rPr>
              <a:t>Roma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Capitale</a:t>
            </a:r>
            <a:r>
              <a:rPr lang="bg-BG" dirty="0">
                <a:solidFill>
                  <a:srgbClr val="00B050"/>
                </a:solidFill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4751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1578429"/>
            <a:ext cx="11512627" cy="4987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bg-BG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Въпрос</a:t>
            </a:r>
            <a:r>
              <a:rPr lang="ru-RU" sz="2400" dirty="0" smtClean="0">
                <a:solidFill>
                  <a:srgbClr val="FF0000"/>
                </a:solidFill>
              </a:rPr>
              <a:t> № 1: </a:t>
            </a:r>
          </a:p>
          <a:p>
            <a:pPr marL="45720" indent="0">
              <a:buNone/>
            </a:pPr>
            <a:r>
              <a:rPr lang="ru-RU" sz="2400" b="1" dirty="0" err="1">
                <a:solidFill>
                  <a:srgbClr val="92D050"/>
                </a:solidFill>
              </a:rPr>
              <a:t>Правомощия</a:t>
            </a:r>
            <a:r>
              <a:rPr lang="ru-RU" sz="2400" b="1" dirty="0">
                <a:solidFill>
                  <a:srgbClr val="92D050"/>
                </a:solidFill>
              </a:rPr>
              <a:t> в ЗМСМА и ЗМВР на районните </a:t>
            </a:r>
            <a:r>
              <a:rPr lang="ru-RU" sz="2400" b="1" dirty="0" err="1">
                <a:solidFill>
                  <a:srgbClr val="92D050"/>
                </a:solidFill>
              </a:rPr>
              <a:t>кметове</a:t>
            </a:r>
            <a:r>
              <a:rPr lang="ru-RU" sz="2400" b="1" dirty="0">
                <a:solidFill>
                  <a:srgbClr val="92D050"/>
                </a:solidFill>
              </a:rPr>
              <a:t> и </a:t>
            </a:r>
            <a:r>
              <a:rPr lang="ru-RU" sz="2400" b="1" dirty="0" err="1">
                <a:solidFill>
                  <a:srgbClr val="92D050"/>
                </a:solidFill>
              </a:rPr>
              <a:t>кметовете</a:t>
            </a:r>
            <a:r>
              <a:rPr lang="ru-RU" sz="2400" b="1" dirty="0">
                <a:solidFill>
                  <a:srgbClr val="92D050"/>
                </a:solidFill>
              </a:rPr>
              <a:t> на </a:t>
            </a:r>
            <a:r>
              <a:rPr lang="ru-RU" sz="2400" b="1" dirty="0" err="1">
                <a:solidFill>
                  <a:srgbClr val="92D050"/>
                </a:solidFill>
              </a:rPr>
              <a:t>кметства</a:t>
            </a:r>
            <a:r>
              <a:rPr lang="ru-RU" sz="2400" b="1" dirty="0">
                <a:solidFill>
                  <a:srgbClr val="92D050"/>
                </a:solidFill>
              </a:rPr>
              <a:t> по </a:t>
            </a:r>
            <a:r>
              <a:rPr lang="ru-RU" sz="2400" b="1" dirty="0" err="1">
                <a:solidFill>
                  <a:srgbClr val="92D050"/>
                </a:solidFill>
              </a:rPr>
              <a:t>опазване</a:t>
            </a:r>
            <a:r>
              <a:rPr lang="ru-RU" sz="2400" b="1" dirty="0">
                <a:solidFill>
                  <a:srgbClr val="92D050"/>
                </a:solidFill>
              </a:rPr>
              <a:t> на </a:t>
            </a:r>
            <a:r>
              <a:rPr lang="ru-RU" sz="2400" b="1" dirty="0" err="1">
                <a:solidFill>
                  <a:srgbClr val="92D050"/>
                </a:solidFill>
              </a:rPr>
              <a:t>обществения</a:t>
            </a:r>
            <a:r>
              <a:rPr lang="ru-RU" sz="2400" b="1" dirty="0">
                <a:solidFill>
                  <a:srgbClr val="92D050"/>
                </a:solidFill>
              </a:rPr>
              <a:t> ред.</a:t>
            </a:r>
          </a:p>
        </p:txBody>
      </p:sp>
    </p:spTree>
    <p:extLst>
      <p:ext uri="{BB962C8B-B14F-4D97-AF65-F5344CB8AC3E}">
        <p14:creationId xmlns:p14="http://schemas.microsoft.com/office/powerpoint/2010/main" val="28694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76727" y="709863"/>
            <a:ext cx="11610474" cy="58561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Общинската полиция в </a:t>
            </a:r>
            <a:r>
              <a:rPr lang="bg-BG" b="1" dirty="0">
                <a:solidFill>
                  <a:srgbClr val="00B050"/>
                </a:solidFill>
              </a:rPr>
              <a:t>Испания </a:t>
            </a:r>
            <a:r>
              <a:rPr lang="bg-BG" dirty="0">
                <a:solidFill>
                  <a:srgbClr val="00B050"/>
                </a:solidFill>
              </a:rPr>
              <a:t>/</a:t>
            </a:r>
            <a:r>
              <a:rPr lang="bg-BG" dirty="0" err="1">
                <a:solidFill>
                  <a:srgbClr val="00B050"/>
                </a:solidFill>
              </a:rPr>
              <a:t>Policía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Municipal</a:t>
            </a:r>
            <a:r>
              <a:rPr lang="bg-BG" dirty="0">
                <a:solidFill>
                  <a:srgbClr val="00B050"/>
                </a:solidFill>
              </a:rPr>
              <a:t>/ в зависимост от общината към която е създадена се нарича локална полиция /</a:t>
            </a:r>
            <a:r>
              <a:rPr lang="bg-BG" dirty="0" err="1">
                <a:solidFill>
                  <a:srgbClr val="00B050"/>
                </a:solidFill>
              </a:rPr>
              <a:t>Policía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local</a:t>
            </a:r>
            <a:r>
              <a:rPr lang="bg-BG" dirty="0">
                <a:solidFill>
                  <a:srgbClr val="00B050"/>
                </a:solidFill>
              </a:rPr>
              <a:t>/ или градска гвардия /</a:t>
            </a:r>
            <a:r>
              <a:rPr lang="bg-BG" dirty="0" err="1">
                <a:solidFill>
                  <a:srgbClr val="00B050"/>
                </a:solidFill>
              </a:rPr>
              <a:t>Guardia</a:t>
            </a:r>
            <a:r>
              <a:rPr lang="bg-BG" dirty="0">
                <a:solidFill>
                  <a:srgbClr val="00B050"/>
                </a:solidFill>
              </a:rPr>
              <a:t> </a:t>
            </a:r>
            <a:r>
              <a:rPr lang="bg-BG" dirty="0" err="1">
                <a:solidFill>
                  <a:srgbClr val="00B050"/>
                </a:solidFill>
              </a:rPr>
              <a:t>Urbana</a:t>
            </a:r>
            <a:r>
              <a:rPr lang="bg-BG" dirty="0">
                <a:solidFill>
                  <a:srgbClr val="00B050"/>
                </a:solidFill>
              </a:rPr>
              <a:t>/. Структури на общинска полиция в Испания могат да създават общини с население над 5000 жители. </a:t>
            </a: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Към настоящия момент в Испания над 20 % от общините разполагат със собствени полицейски структури. </a:t>
            </a:r>
          </a:p>
          <a:p>
            <a:pPr marL="45720" indent="0">
              <a:buNone/>
            </a:pPr>
            <a:r>
              <a:rPr lang="bg-BG" dirty="0">
                <a:solidFill>
                  <a:srgbClr val="00B050"/>
                </a:solidFill>
              </a:rPr>
              <a:t>Общинската полиция е подчинена на кмета, издържа се от общинския бюджет и има за задачи да охранява сградите на общината, общинските музей, парковете и пазарите, организира движението на транспортните средства, глобява за неправилно паркиране, следи за опазване на нощната тишина и т.н. Органическият закон от 1986 г. задължава общинската полиция да оказва съдействие на националните </a:t>
            </a:r>
            <a:r>
              <a:rPr lang="bg-BG" dirty="0" err="1">
                <a:solidFill>
                  <a:srgbClr val="00B050"/>
                </a:solidFill>
              </a:rPr>
              <a:t>правоохранителни</a:t>
            </a:r>
            <a:r>
              <a:rPr lang="bg-BG" dirty="0">
                <a:solidFill>
                  <a:srgbClr val="00B050"/>
                </a:solidFill>
              </a:rPr>
              <a:t> структури в сферата на съдебната полиция и обществената безопасност. </a:t>
            </a:r>
          </a:p>
        </p:txBody>
      </p:sp>
    </p:spTree>
    <p:extLst>
      <p:ext uri="{BB962C8B-B14F-4D97-AF65-F5344CB8AC3E}">
        <p14:creationId xmlns:p14="http://schemas.microsoft.com/office/powerpoint/2010/main" val="4041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729825850"/>
              </p:ext>
            </p:extLst>
          </p:nvPr>
        </p:nvGraphicFramePr>
        <p:xfrm>
          <a:off x="757989" y="312822"/>
          <a:ext cx="11032958" cy="614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0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85011" y="1412777"/>
            <a:ext cx="11430000" cy="5112567"/>
          </a:xfrm>
          <a:prstGeom prst="rect">
            <a:avLst/>
          </a:prstGeom>
        </p:spPr>
        <p:txBody>
          <a:bodyPr/>
          <a:lstStyle>
            <a:lvl1pPr marL="333375" indent="-333375" algn="l" defTabSz="8905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7813" algn="l" defTabSz="8905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250" algn="l" defTabSz="8905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925" indent="-222250" algn="l" defTabSz="8905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013" indent="-222250" algn="l" defTabSz="8905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2772" indent="-222979" algn="l" defTabSz="8919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8731" indent="-222979" algn="l" defTabSz="8919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4689" indent="-222979" algn="l" defTabSz="8919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0648" indent="-222979" algn="l" defTabSz="8919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alt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 </a:t>
            </a:r>
            <a:r>
              <a:rPr lang="en-US" alt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alt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И ОТГОВОР НА ПОСТАВЕНИ ВЪПРОСИ:</a:t>
            </a:r>
          </a:p>
          <a:p>
            <a:pPr marL="0" indent="0" algn="just">
              <a:buNone/>
            </a:pPr>
            <a:endParaRPr lang="bg-BG" sz="2400" dirty="0" smtClean="0">
              <a:solidFill>
                <a:srgbClr val="00B050"/>
              </a:solidFill>
            </a:endParaRPr>
          </a:p>
          <a:p>
            <a:pPr eaLnBrk="1" fontAlgn="t" hangingPunct="1"/>
            <a:r>
              <a:rPr lang="bg-BG" sz="2000" dirty="0" smtClean="0">
                <a:solidFill>
                  <a:srgbClr val="00B050"/>
                </a:solidFill>
              </a:rPr>
              <a:t>Как </a:t>
            </a:r>
            <a:r>
              <a:rPr lang="bg-BG" sz="2000" dirty="0">
                <a:solidFill>
                  <a:srgbClr val="00B050"/>
                </a:solidFill>
              </a:rPr>
              <a:t>се определя числеността на звеното „Общинска полиция“, напр. минимална бройка </a:t>
            </a:r>
            <a:r>
              <a:rPr lang="bg-BG" sz="2000" dirty="0" smtClean="0">
                <a:solidFill>
                  <a:srgbClr val="00B050"/>
                </a:solidFill>
              </a:rPr>
              <a:t>15 служители: </a:t>
            </a:r>
            <a:r>
              <a:rPr lang="en-US" sz="2000" dirty="0" smtClean="0">
                <a:solidFill>
                  <a:srgbClr val="00B050"/>
                </a:solidFill>
              </a:rPr>
              <a:t>Ръководител</a:t>
            </a:r>
            <a:r>
              <a:rPr lang="bg-BG" sz="2000" dirty="0" smtClean="0">
                <a:solidFill>
                  <a:srgbClr val="00B050"/>
                </a:solidFill>
              </a:rPr>
              <a:t>-1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началник-група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инспектор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категория „Г“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смисъла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ЗМВР) е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задължителна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наредбата</a:t>
            </a:r>
            <a:r>
              <a:rPr lang="bg-BG" sz="2000" dirty="0" smtClean="0">
                <a:solidFill>
                  <a:srgbClr val="00B050"/>
                </a:solidFill>
              </a:rPr>
              <a:t>; </a:t>
            </a:r>
            <a:r>
              <a:rPr lang="en-US" sz="2000" dirty="0">
                <a:solidFill>
                  <a:srgbClr val="00B050"/>
                </a:solidFill>
              </a:rPr>
              <a:t>Изпълнителска </a:t>
            </a:r>
            <a:r>
              <a:rPr lang="en-US" sz="2000" dirty="0" err="1" smtClean="0">
                <a:solidFill>
                  <a:srgbClr val="00B050"/>
                </a:solidFill>
              </a:rPr>
              <a:t>длъжност</a:t>
            </a:r>
            <a:r>
              <a:rPr lang="bg-BG" sz="2000" dirty="0" smtClean="0">
                <a:solidFill>
                  <a:srgbClr val="00B050"/>
                </a:solidFill>
              </a:rPr>
              <a:t>-1; </a:t>
            </a:r>
            <a:r>
              <a:rPr lang="en-US" sz="2000" dirty="0" err="1" smtClean="0">
                <a:solidFill>
                  <a:srgbClr val="00B050"/>
                </a:solidFill>
              </a:rPr>
              <a:t>Младша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изпълнителска</a:t>
            </a:r>
            <a:r>
              <a:rPr lang="bg-BG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длъжност</a:t>
            </a:r>
            <a:r>
              <a:rPr lang="bg-BG" sz="2000" dirty="0" smtClean="0">
                <a:solidFill>
                  <a:srgbClr val="00B050"/>
                </a:solidFill>
              </a:rPr>
              <a:t>-12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„Д“ и „Е“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смисъла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ЗМВР) 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патрулите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постовете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по-малко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bg-BG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Технически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сътрудник</a:t>
            </a:r>
            <a:r>
              <a:rPr lang="bg-BG" sz="2000" dirty="0" smtClean="0">
                <a:solidFill>
                  <a:srgbClr val="00B050"/>
                </a:solidFill>
              </a:rPr>
              <a:t>-1</a:t>
            </a:r>
            <a:endParaRPr lang="bg-BG" sz="20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 </a:t>
            </a:r>
          </a:p>
          <a:p>
            <a:pPr eaLnBrk="1" fontAlgn="t" hangingPunct="1"/>
            <a:r>
              <a:rPr lang="bg-BG" sz="2000" dirty="0" smtClean="0">
                <a:solidFill>
                  <a:srgbClr val="00B050"/>
                </a:solidFill>
              </a:rPr>
              <a:t>Финансов разчет: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endParaRPr lang="bg-BG" sz="2000" dirty="0" smtClean="0">
              <a:solidFill>
                <a:srgbClr val="00B050"/>
              </a:solidFill>
            </a:endParaRPr>
          </a:p>
          <a:p>
            <a:pPr eaLnBrk="1" fontAlgn="t" hangingPunct="1"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B050"/>
                </a:solidFill>
              </a:rPr>
              <a:t>Първоначални разходи: р</a:t>
            </a:r>
            <a:r>
              <a:rPr lang="en-US" sz="2000" dirty="0" err="1" smtClean="0">
                <a:solidFill>
                  <a:srgbClr val="00B050"/>
                </a:solidFill>
              </a:rPr>
              <a:t>азходи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за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униформи</a:t>
            </a:r>
            <a:r>
              <a:rPr lang="en-US" sz="2000" dirty="0">
                <a:solidFill>
                  <a:srgbClr val="00B050"/>
                </a:solidFill>
              </a:rPr>
              <a:t> и </a:t>
            </a:r>
            <a:r>
              <a:rPr lang="en-US" sz="2000" dirty="0" err="1" smtClean="0">
                <a:solidFill>
                  <a:srgbClr val="00B050"/>
                </a:solidFill>
              </a:rPr>
              <a:t>снаряжение</a:t>
            </a:r>
            <a:r>
              <a:rPr lang="bg-BG" sz="2000" dirty="0" smtClean="0">
                <a:solidFill>
                  <a:srgbClr val="00B050"/>
                </a:solidFill>
              </a:rPr>
              <a:t>, р</a:t>
            </a:r>
            <a:r>
              <a:rPr lang="en-US" sz="2000" dirty="0" err="1" smtClean="0">
                <a:solidFill>
                  <a:srgbClr val="00B050"/>
                </a:solidFill>
              </a:rPr>
              <a:t>азходи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за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обучение</a:t>
            </a:r>
            <a:r>
              <a:rPr lang="en-US" sz="2000" dirty="0">
                <a:solidFill>
                  <a:srgbClr val="00B050"/>
                </a:solidFill>
              </a:rPr>
              <a:t> и </a:t>
            </a:r>
            <a:r>
              <a:rPr lang="en-US" sz="2000" dirty="0" err="1">
                <a:solidFill>
                  <a:srgbClr val="00B050"/>
                </a:solidFill>
              </a:rPr>
              <a:t>подготовка</a:t>
            </a:r>
            <a:endParaRPr lang="bg-BG" sz="2000" dirty="0">
              <a:solidFill>
                <a:srgbClr val="00B050"/>
              </a:solidFill>
            </a:endParaRPr>
          </a:p>
          <a:p>
            <a:pPr marL="0" indent="0" eaLnBrk="1" fontAlgn="t" hangingPunct="1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р</a:t>
            </a:r>
            <a:r>
              <a:rPr lang="en-US" sz="2000" dirty="0" err="1" smtClean="0">
                <a:solidFill>
                  <a:srgbClr val="00B050"/>
                </a:solidFill>
              </a:rPr>
              <a:t>азходи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за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заплати</a:t>
            </a:r>
            <a:r>
              <a:rPr lang="bg-BG" sz="2000" dirty="0" smtClean="0">
                <a:solidFill>
                  <a:srgbClr val="00B050"/>
                </a:solidFill>
              </a:rPr>
              <a:t>, р</a:t>
            </a:r>
            <a:r>
              <a:rPr lang="en-US" sz="2000" dirty="0" err="1" smtClean="0">
                <a:solidFill>
                  <a:srgbClr val="00B050"/>
                </a:solidFill>
              </a:rPr>
              <a:t>азходи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за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помещения</a:t>
            </a:r>
            <a:r>
              <a:rPr lang="en-US" sz="2000" dirty="0">
                <a:solidFill>
                  <a:srgbClr val="00B050"/>
                </a:solidFill>
              </a:rPr>
              <a:t> и </a:t>
            </a:r>
            <a:r>
              <a:rPr lang="en-US" sz="2000" dirty="0" err="1" smtClean="0">
                <a:solidFill>
                  <a:srgbClr val="00B050"/>
                </a:solidFill>
              </a:rPr>
              <a:t>оборудване</a:t>
            </a:r>
            <a:r>
              <a:rPr lang="bg-BG" sz="2000" dirty="0" smtClean="0">
                <a:solidFill>
                  <a:srgbClr val="00B050"/>
                </a:solidFill>
              </a:rPr>
              <a:t>, р</a:t>
            </a:r>
            <a:r>
              <a:rPr lang="en-US" sz="2000" dirty="0" err="1" smtClean="0">
                <a:solidFill>
                  <a:srgbClr val="00B050"/>
                </a:solidFill>
              </a:rPr>
              <a:t>азходи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за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автомобили</a:t>
            </a:r>
            <a:r>
              <a:rPr lang="bg-BG" sz="2000" dirty="0" smtClean="0">
                <a:solidFill>
                  <a:srgbClr val="00B050"/>
                </a:solidFill>
              </a:rPr>
              <a:t>, р</a:t>
            </a:r>
            <a:r>
              <a:rPr lang="en-US" sz="2000" dirty="0" err="1" smtClean="0">
                <a:solidFill>
                  <a:srgbClr val="00B050"/>
                </a:solidFill>
              </a:rPr>
              <a:t>екущи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разходи</a:t>
            </a:r>
            <a:r>
              <a:rPr lang="bg-BG" sz="2000" dirty="0" smtClean="0">
                <a:solidFill>
                  <a:srgbClr val="00B050"/>
                </a:solidFill>
              </a:rPr>
              <a:t>.</a:t>
            </a:r>
            <a:endParaRPr lang="bg-BG" sz="20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Общо-</a:t>
            </a:r>
            <a:r>
              <a:rPr lang="en-US" sz="2000" dirty="0">
                <a:solidFill>
                  <a:srgbClr val="00B050"/>
                </a:solidFill>
              </a:rPr>
              <a:t> 34</a:t>
            </a:r>
            <a:r>
              <a:rPr lang="bg-BG" sz="2000" dirty="0">
                <a:solidFill>
                  <a:srgbClr val="00B050"/>
                </a:solidFill>
              </a:rPr>
              <a:t>7</a:t>
            </a:r>
            <a:r>
              <a:rPr lang="en-US" sz="2000" dirty="0" smtClean="0">
                <a:solidFill>
                  <a:srgbClr val="00B050"/>
                </a:solidFill>
              </a:rPr>
              <a:t>400.00</a:t>
            </a:r>
            <a:r>
              <a:rPr lang="bg-BG" sz="2000" dirty="0" smtClean="0">
                <a:solidFill>
                  <a:srgbClr val="00B050"/>
                </a:solidFill>
              </a:rPr>
              <a:t> лв.</a:t>
            </a:r>
            <a:endParaRPr lang="bg-BG" sz="20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Both"/>
            </a:pPr>
            <a:endParaRPr lang="bg-BG" sz="2400" dirty="0" smtClean="0"/>
          </a:p>
          <a:p>
            <a:pPr marL="457200" indent="-457200" algn="just">
              <a:buAutoNum type="arabicParenBoth"/>
            </a:pPr>
            <a:endParaRPr lang="en-GB" sz="2400" dirty="0"/>
          </a:p>
          <a:p>
            <a:pPr algn="just"/>
            <a:endParaRPr lang="en-GB" sz="2000" dirty="0"/>
          </a:p>
          <a:p>
            <a:pPr marL="0" indent="0" algn="ctr">
              <a:buNone/>
            </a:pPr>
            <a:endParaRPr lang="bg-BG" sz="20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3" name="Правоъгълник 2"/>
          <p:cNvSpPr/>
          <p:nvPr/>
        </p:nvSpPr>
        <p:spPr>
          <a:xfrm>
            <a:off x="565484" y="673767"/>
            <a:ext cx="1114124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B050"/>
                </a:solidFill>
              </a:rPr>
              <a:t>Извод:</a:t>
            </a:r>
            <a:endParaRPr lang="bg-BG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 </a:t>
            </a:r>
            <a:r>
              <a:rPr lang="en-US" sz="2400" dirty="0" err="1">
                <a:solidFill>
                  <a:srgbClr val="00B050"/>
                </a:solidFill>
              </a:rPr>
              <a:t>Издръжката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един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полицай</a:t>
            </a:r>
            <a:r>
              <a:rPr lang="en-US" sz="2400" dirty="0">
                <a:solidFill>
                  <a:srgbClr val="00B050"/>
                </a:solidFill>
              </a:rPr>
              <a:t> е </a:t>
            </a:r>
            <a:r>
              <a:rPr lang="en-US" sz="2400" dirty="0" err="1">
                <a:solidFill>
                  <a:srgbClr val="00B050"/>
                </a:solidFill>
              </a:rPr>
              <a:t>по-висока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от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средствата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за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издръжка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един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охранител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каквито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ползват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досега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bg-BG" sz="2400" dirty="0" smtClean="0">
                <a:solidFill>
                  <a:srgbClr val="00B050"/>
                </a:solidFill>
              </a:rPr>
              <a:t>повечето от </a:t>
            </a:r>
            <a:r>
              <a:rPr lang="en-US" sz="2400" dirty="0" err="1" smtClean="0">
                <a:solidFill>
                  <a:srgbClr val="00B050"/>
                </a:solidFill>
              </a:rPr>
              <a:t>общините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endParaRPr lang="bg-BG" sz="2400" dirty="0" smtClean="0">
              <a:solidFill>
                <a:srgbClr val="00B050"/>
              </a:solidFill>
            </a:endParaRPr>
          </a:p>
          <a:p>
            <a:r>
              <a:rPr lang="bg-BG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Полицаите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обаче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са</a:t>
            </a:r>
            <a:r>
              <a:rPr lang="en-US" sz="2400" dirty="0">
                <a:solidFill>
                  <a:srgbClr val="00B050"/>
                </a:solidFill>
              </a:rPr>
              <a:t> с </a:t>
            </a:r>
            <a:r>
              <a:rPr lang="en-US" sz="2400" dirty="0" err="1">
                <a:solidFill>
                  <a:srgbClr val="00B050"/>
                </a:solidFill>
              </a:rPr>
              <a:t>повече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функции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endParaRPr lang="bg-BG" sz="2400" dirty="0" smtClean="0">
              <a:solidFill>
                <a:srgbClr val="00B050"/>
              </a:solidFill>
            </a:endParaRPr>
          </a:p>
          <a:p>
            <a:r>
              <a:rPr lang="bg-BG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Както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бе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посочено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по-горе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според</a:t>
            </a:r>
            <a:r>
              <a:rPr lang="en-US" sz="2400" dirty="0">
                <a:solidFill>
                  <a:srgbClr val="00B050"/>
                </a:solidFill>
              </a:rPr>
              <a:t> ЗМВР и </a:t>
            </a:r>
            <a:r>
              <a:rPr lang="en-US" sz="2400" dirty="0" err="1" smtClean="0">
                <a:solidFill>
                  <a:srgbClr val="00B050"/>
                </a:solidFill>
              </a:rPr>
              <a:t>Наредбата</a:t>
            </a:r>
            <a:r>
              <a:rPr lang="bg-BG" sz="2400" dirty="0" smtClean="0">
                <a:solidFill>
                  <a:srgbClr val="00B050"/>
                </a:solidFill>
              </a:rPr>
              <a:t>,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общинските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полицаи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изпълняват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по-малко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функции</a:t>
            </a:r>
            <a:r>
              <a:rPr lang="en-US" sz="2400" dirty="0">
                <a:solidFill>
                  <a:srgbClr val="00B050"/>
                </a:solidFill>
              </a:rPr>
              <a:t> в </a:t>
            </a:r>
            <a:r>
              <a:rPr lang="en-US" sz="2400" dirty="0" err="1">
                <a:solidFill>
                  <a:srgbClr val="00B050"/>
                </a:solidFill>
              </a:rPr>
              <a:t>сравнение</a:t>
            </a:r>
            <a:r>
              <a:rPr lang="en-US" sz="2400" dirty="0">
                <a:solidFill>
                  <a:srgbClr val="00B050"/>
                </a:solidFill>
              </a:rPr>
              <a:t> с </a:t>
            </a:r>
            <a:r>
              <a:rPr lang="en-US" sz="2400" dirty="0" err="1">
                <a:solidFill>
                  <a:srgbClr val="00B050"/>
                </a:solidFill>
              </a:rPr>
              <a:t>редовите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униформени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  <a:endParaRPr lang="bg-BG" sz="2400" dirty="0" smtClean="0">
              <a:solidFill>
                <a:srgbClr val="00B050"/>
              </a:solidFill>
            </a:endParaRPr>
          </a:p>
          <a:p>
            <a:r>
              <a:rPr lang="bg-BG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Получава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се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парадокс</a:t>
            </a:r>
            <a:r>
              <a:rPr lang="en-US" sz="2400" dirty="0">
                <a:solidFill>
                  <a:srgbClr val="00B050"/>
                </a:solidFill>
              </a:rPr>
              <a:t>: </a:t>
            </a:r>
            <a:r>
              <a:rPr lang="en-US" sz="2400" dirty="0" err="1">
                <a:solidFill>
                  <a:srgbClr val="00B050"/>
                </a:solidFill>
              </a:rPr>
              <a:t>при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err="1">
                <a:solidFill>
                  <a:srgbClr val="00B050"/>
                </a:solidFill>
              </a:rPr>
              <a:t>ограничени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полицейски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функции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общинските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полицаи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тяхната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издръжка</a:t>
            </a:r>
            <a:r>
              <a:rPr lang="en-US" sz="2400" dirty="0">
                <a:solidFill>
                  <a:srgbClr val="00B050"/>
                </a:solidFill>
              </a:rPr>
              <a:t> е </a:t>
            </a:r>
            <a:r>
              <a:rPr lang="en-US" sz="2400" dirty="0" err="1">
                <a:solidFill>
                  <a:srgbClr val="00B050"/>
                </a:solidFill>
              </a:rPr>
              <a:t>равна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тази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на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редовните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полицейски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служители</a:t>
            </a:r>
            <a:r>
              <a:rPr lang="en-US" sz="2400" i="1" dirty="0">
                <a:solidFill>
                  <a:srgbClr val="00B050"/>
                </a:solidFill>
              </a:rPr>
              <a:t>.</a:t>
            </a:r>
            <a:endParaRPr lang="bg-BG" sz="2400" dirty="0">
              <a:solidFill>
                <a:srgbClr val="00B050"/>
              </a:solidFill>
            </a:endParaRPr>
          </a:p>
          <a:p>
            <a:pPr indent="457200">
              <a:lnSpc>
                <a:spcPct val="150000"/>
              </a:lnSpc>
              <a:spcAft>
                <a:spcPts val="1000"/>
              </a:spcAft>
            </a:pPr>
            <a:endParaRPr lang="bg-BG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733926" y="1268413"/>
            <a:ext cx="10960769" cy="52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90588">
              <a:spcBef>
                <a:spcPts val="1025"/>
              </a:spcBef>
            </a:pPr>
            <a:r>
              <a:rPr lang="bg-BG" sz="2400" dirty="0">
                <a:solidFill>
                  <a:srgbClr val="00B050"/>
                </a:solidFill>
                <a:latin typeface="Helen Bg Light"/>
              </a:rPr>
              <a:t>         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 ПРОМЕНИ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50"/>
                </a:solidFill>
              </a:rPr>
              <a:t>     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Приемане на  Наредба за координация и взаимодействие на централните, областните и местните власти в противодействие на престъпността;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Приемане на   Наредба /или Закон/ за гражданските структури за противодействие на престъпността на местно ниво;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Концепция за регионално и местно моделиране на взаимодействието на </a:t>
            </a:r>
            <a:r>
              <a:rPr lang="bg-BG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правоохранителната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 местната власт и с населението, нормативното му и организационно обезпечаване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595959"/>
              </a:solidFill>
              <a:latin typeface="Helen Bg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92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65414" y="1154114"/>
            <a:ext cx="698658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1859">
              <a:defRPr/>
            </a:pPr>
            <a:r>
              <a:rPr lang="bg-BG" altLang="bg-BG" sz="1796" dirty="0">
                <a:solidFill>
                  <a:prstClr val="black">
                    <a:lumMod val="65000"/>
                    <a:lumOff val="35000"/>
                  </a:prstClr>
                </a:solidFill>
                <a:latin typeface="Helen Bg Light" panose="02000003080000020004" pitchFamily="50" charset="-52"/>
              </a:rPr>
              <a:t> 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2566988" y="1196976"/>
            <a:ext cx="73453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algn="just" defTabSz="890588"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algn="ctr" defTabSz="890588">
              <a:spcBef>
                <a:spcPts val="1025"/>
              </a:spcBef>
            </a:pPr>
            <a:r>
              <a:rPr lang="bg-BG" sz="2400" b="1">
                <a:solidFill>
                  <a:srgbClr val="595959"/>
                </a:solidFill>
                <a:latin typeface="Helen Bg Light"/>
              </a:rPr>
              <a:t>БЛАГОДАРЯ ЗА ВНИМАНИЕТО!</a:t>
            </a:r>
          </a:p>
        </p:txBody>
      </p:sp>
      <p:sp>
        <p:nvSpPr>
          <p:cNvPr id="57356" name="Content Placeholder 2"/>
          <p:cNvSpPr txBox="1">
            <a:spLocks/>
          </p:cNvSpPr>
          <p:nvPr/>
        </p:nvSpPr>
        <p:spPr bwMode="auto">
          <a:xfrm>
            <a:off x="2351088" y="3357563"/>
            <a:ext cx="7207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 defTabSz="890588"/>
            <a:endParaRPr lang="ru-RU">
              <a:solidFill>
                <a:srgbClr val="595959"/>
              </a:solidFill>
              <a:latin typeface="Helen Bg Light"/>
            </a:endParaRPr>
          </a:p>
        </p:txBody>
      </p:sp>
      <p:pic>
        <p:nvPicPr>
          <p:cNvPr id="5735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1725" y="5754689"/>
            <a:ext cx="2090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5661026"/>
            <a:ext cx="215741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Same Side Corner Rectangle 8"/>
          <p:cNvSpPr/>
          <p:nvPr/>
        </p:nvSpPr>
        <p:spPr>
          <a:xfrm rot="10800000">
            <a:off x="2270125" y="1588"/>
            <a:ext cx="5613400" cy="2076450"/>
          </a:xfrm>
          <a:prstGeom prst="round2SameRect">
            <a:avLst/>
          </a:prstGeom>
          <a:solidFill>
            <a:srgbClr val="A3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2381250" y="6518276"/>
            <a:ext cx="5607050" cy="339725"/>
          </a:xfrm>
          <a:prstGeom prst="round2SameRect">
            <a:avLst/>
          </a:prstGeom>
          <a:solidFill>
            <a:srgbClr val="A3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859">
              <a:defRPr/>
            </a:pPr>
            <a:endParaRPr lang="bg-BG" sz="1796" dirty="0">
              <a:solidFill>
                <a:prstClr val="white"/>
              </a:solidFill>
            </a:endParaRPr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5735638" y="5734050"/>
          <a:ext cx="1428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r:id="rId6" imgW="1600200" imgH="667512" progId="">
                  <p:embed/>
                </p:oleObj>
              </mc:Choice>
              <mc:Fallback>
                <p:oleObj r:id="rId6" imgW="1600200" imgH="667512" progId="">
                  <p:embed/>
                  <p:pic>
                    <p:nvPicPr>
                      <p:cNvPr id="57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734050"/>
                        <a:ext cx="1428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6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356212"/>
            <a:ext cx="11512627" cy="620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Детерминиране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понятието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обществен </a:t>
            </a:r>
            <a:r>
              <a:rPr lang="ru-RU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ред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понятието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сигурност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Определение </a:t>
            </a:r>
            <a:r>
              <a:rPr lang="ru-RU" sz="2400" dirty="0">
                <a:solidFill>
                  <a:srgbClr val="00B050"/>
                </a:solidFill>
              </a:rPr>
              <a:t>за обществен </a:t>
            </a:r>
            <a:r>
              <a:rPr lang="ru-RU" sz="2400" dirty="0" err="1">
                <a:solidFill>
                  <a:srgbClr val="00B050"/>
                </a:solidFill>
              </a:rPr>
              <a:t>ред</a:t>
            </a:r>
            <a:r>
              <a:rPr lang="ru-RU" sz="2400" dirty="0">
                <a:solidFill>
                  <a:srgbClr val="00B050"/>
                </a:solidFill>
              </a:rPr>
              <a:t> се </a:t>
            </a:r>
            <a:r>
              <a:rPr lang="ru-RU" sz="2400" dirty="0" err="1">
                <a:solidFill>
                  <a:srgbClr val="00B050"/>
                </a:solidFill>
              </a:rPr>
              <a:t>съдържа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в </a:t>
            </a:r>
            <a:r>
              <a:rPr lang="ru-RU" sz="2400" dirty="0">
                <a:solidFill>
                  <a:srgbClr val="00B050"/>
                </a:solidFill>
              </a:rPr>
              <a:t>решение </a:t>
            </a:r>
            <a:r>
              <a:rPr lang="ru-RU" sz="2400" dirty="0" err="1">
                <a:solidFill>
                  <a:srgbClr val="00B050"/>
                </a:solidFill>
              </a:rPr>
              <a:t>No</a:t>
            </a:r>
            <a:r>
              <a:rPr lang="ru-RU" sz="2400" dirty="0">
                <a:solidFill>
                  <a:srgbClr val="00B050"/>
                </a:solidFill>
              </a:rPr>
              <a:t> 7/1996 г. по </a:t>
            </a:r>
            <a:r>
              <a:rPr lang="ru-RU" sz="2400" dirty="0" err="1">
                <a:solidFill>
                  <a:srgbClr val="00B050"/>
                </a:solidFill>
              </a:rPr>
              <a:t>к.д</a:t>
            </a:r>
            <a:r>
              <a:rPr lang="ru-RU" sz="2400" dirty="0">
                <a:solidFill>
                  <a:srgbClr val="00B050"/>
                </a:solidFill>
              </a:rPr>
              <a:t>. </a:t>
            </a:r>
            <a:r>
              <a:rPr lang="ru-RU" sz="2400" dirty="0" err="1">
                <a:solidFill>
                  <a:srgbClr val="00B050"/>
                </a:solidFill>
              </a:rPr>
              <a:t>No</a:t>
            </a:r>
            <a:r>
              <a:rPr lang="ru-RU" sz="2400" dirty="0">
                <a:solidFill>
                  <a:srgbClr val="00B050"/>
                </a:solidFill>
              </a:rPr>
              <a:t> 1/1996 г. на </a:t>
            </a:r>
            <a:r>
              <a:rPr lang="ru-RU" sz="2400" dirty="0" err="1">
                <a:solidFill>
                  <a:srgbClr val="00B050"/>
                </a:solidFill>
              </a:rPr>
              <a:t>Конституционния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съд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според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което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това</a:t>
            </a:r>
            <a:r>
              <a:rPr lang="ru-RU" sz="2400" dirty="0">
                <a:solidFill>
                  <a:srgbClr val="00B050"/>
                </a:solidFill>
              </a:rPr>
              <a:t> е ”</a:t>
            </a:r>
            <a:r>
              <a:rPr lang="ru-RU" sz="2400" dirty="0" err="1">
                <a:solidFill>
                  <a:srgbClr val="00B050"/>
                </a:solidFill>
              </a:rPr>
              <a:t>установеният</a:t>
            </a:r>
            <a:r>
              <a:rPr lang="ru-RU" sz="2400" dirty="0">
                <a:solidFill>
                  <a:srgbClr val="00B050"/>
                </a:solidFill>
              </a:rPr>
              <a:t> с </a:t>
            </a:r>
            <a:r>
              <a:rPr lang="ru-RU" sz="2400" dirty="0" err="1">
                <a:solidFill>
                  <a:srgbClr val="00B050"/>
                </a:solidFill>
              </a:rPr>
              <a:t>нормативните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актове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ред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който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осигурява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нормално</a:t>
            </a:r>
            <a:r>
              <a:rPr lang="ru-RU" sz="2400" dirty="0">
                <a:solidFill>
                  <a:srgbClr val="00B050"/>
                </a:solidFill>
              </a:rPr>
              <a:t> спокойствие и </a:t>
            </a:r>
            <a:r>
              <a:rPr lang="ru-RU" sz="2400" dirty="0" err="1">
                <a:solidFill>
                  <a:srgbClr val="00B050"/>
                </a:solidFill>
              </a:rPr>
              <a:t>възможност</a:t>
            </a:r>
            <a:r>
              <a:rPr lang="ru-RU" sz="2400" dirty="0">
                <a:solidFill>
                  <a:srgbClr val="00B050"/>
                </a:solidFill>
              </a:rPr>
              <a:t> да се </a:t>
            </a:r>
            <a:r>
              <a:rPr lang="ru-RU" sz="2400" dirty="0" err="1">
                <a:solidFill>
                  <a:srgbClr val="00B050"/>
                </a:solidFill>
              </a:rPr>
              <a:t>упражняват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съответните</a:t>
            </a:r>
            <a:r>
              <a:rPr lang="ru-RU" sz="2400" dirty="0">
                <a:solidFill>
                  <a:srgbClr val="00B050"/>
                </a:solidFill>
              </a:rPr>
              <a:t> граждански права</a:t>
            </a:r>
            <a:r>
              <a:rPr lang="ru-RU" sz="2400" dirty="0" smtClean="0">
                <a:solidFill>
                  <a:srgbClr val="00B050"/>
                </a:solidFill>
              </a:rPr>
              <a:t>”.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Понятието„национална </a:t>
            </a:r>
            <a:r>
              <a:rPr lang="ru-RU" sz="2400" dirty="0" err="1">
                <a:solidFill>
                  <a:srgbClr val="00B050"/>
                </a:solidFill>
              </a:rPr>
              <a:t>сигурност</a:t>
            </a:r>
            <a:r>
              <a:rPr lang="ru-RU" sz="2400" dirty="0">
                <a:solidFill>
                  <a:srgbClr val="00B050"/>
                </a:solidFill>
              </a:rPr>
              <a:t>“, </a:t>
            </a:r>
            <a:r>
              <a:rPr lang="ru-RU" sz="2400" dirty="0" err="1">
                <a:solidFill>
                  <a:srgbClr val="00B050"/>
                </a:solidFill>
              </a:rPr>
              <a:t>най</a:t>
            </a:r>
            <a:r>
              <a:rPr lang="ru-RU" sz="2400" dirty="0">
                <a:solidFill>
                  <a:srgbClr val="00B050"/>
                </a:solidFill>
              </a:rPr>
              <a:t> –</a:t>
            </a:r>
            <a:r>
              <a:rPr lang="ru-RU" sz="2400" dirty="0" err="1">
                <a:solidFill>
                  <a:srgbClr val="00B050"/>
                </a:solidFill>
              </a:rPr>
              <a:t>изчерпателно</a:t>
            </a:r>
            <a:r>
              <a:rPr lang="ru-RU" sz="2400" dirty="0">
                <a:solidFill>
                  <a:srgbClr val="00B050"/>
                </a:solidFill>
              </a:rPr>
              <a:t> е </a:t>
            </a:r>
            <a:r>
              <a:rPr lang="ru-RU" sz="2400" dirty="0" err="1">
                <a:solidFill>
                  <a:srgbClr val="00B050"/>
                </a:solidFill>
              </a:rPr>
              <a:t>дефинирано</a:t>
            </a:r>
            <a:r>
              <a:rPr lang="ru-RU" sz="2400" dirty="0">
                <a:solidFill>
                  <a:srgbClr val="00B050"/>
                </a:solidFill>
              </a:rPr>
              <a:t> в Закона за </a:t>
            </a:r>
            <a:r>
              <a:rPr lang="ru-RU" sz="2400" dirty="0" err="1">
                <a:solidFill>
                  <a:srgbClr val="00B050"/>
                </a:solidFill>
              </a:rPr>
              <a:t>държавна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агенция</a:t>
            </a:r>
            <a:r>
              <a:rPr lang="ru-RU" sz="2400" dirty="0">
                <a:solidFill>
                  <a:srgbClr val="00B050"/>
                </a:solidFill>
              </a:rPr>
              <a:t> „</a:t>
            </a:r>
            <a:r>
              <a:rPr lang="ru-RU" sz="2400" dirty="0" err="1">
                <a:solidFill>
                  <a:srgbClr val="00B050"/>
                </a:solidFill>
              </a:rPr>
              <a:t>Национална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сигурност</a:t>
            </a:r>
            <a:r>
              <a:rPr lang="ru-RU" sz="2400" dirty="0">
                <a:solidFill>
                  <a:srgbClr val="00B050"/>
                </a:solidFill>
              </a:rPr>
              <a:t>“.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00B050"/>
                </a:solidFill>
              </a:rPr>
              <a:t>Законодателят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я </a:t>
            </a:r>
            <a:r>
              <a:rPr lang="ru-RU" sz="2400" dirty="0" err="1">
                <a:solidFill>
                  <a:srgbClr val="00B050"/>
                </a:solidFill>
              </a:rPr>
              <a:t>определя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като</a:t>
            </a:r>
            <a:r>
              <a:rPr lang="ru-RU" sz="2400" dirty="0">
                <a:solidFill>
                  <a:srgbClr val="00B050"/>
                </a:solidFill>
              </a:rPr>
              <a:t> динамично </a:t>
            </a:r>
            <a:r>
              <a:rPr lang="ru-RU" sz="2400" dirty="0" err="1">
                <a:solidFill>
                  <a:srgbClr val="00B050"/>
                </a:solidFill>
              </a:rPr>
              <a:t>състояние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обществото</a:t>
            </a:r>
            <a:r>
              <a:rPr lang="ru-RU" sz="2400" dirty="0">
                <a:solidFill>
                  <a:srgbClr val="00B050"/>
                </a:solidFill>
              </a:rPr>
              <a:t>, при </a:t>
            </a:r>
            <a:r>
              <a:rPr lang="ru-RU" sz="2400" dirty="0" err="1">
                <a:solidFill>
                  <a:srgbClr val="00B050"/>
                </a:solidFill>
              </a:rPr>
              <a:t>което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са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защитени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териториалната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цялост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суверенитетът</a:t>
            </a:r>
            <a:r>
              <a:rPr lang="ru-RU" sz="2400" dirty="0">
                <a:solidFill>
                  <a:srgbClr val="00B050"/>
                </a:solidFill>
              </a:rPr>
              <a:t> и конституционно </a:t>
            </a:r>
            <a:r>
              <a:rPr lang="ru-RU" sz="2400" dirty="0" err="1">
                <a:solidFill>
                  <a:srgbClr val="00B050"/>
                </a:solidFill>
              </a:rPr>
              <a:t>установеният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ред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гарантирани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демократичното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функциониране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институциите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основните</a:t>
            </a:r>
            <a:r>
              <a:rPr lang="ru-RU" sz="2400" dirty="0">
                <a:solidFill>
                  <a:srgbClr val="00B050"/>
                </a:solidFill>
              </a:rPr>
              <a:t> права и </a:t>
            </a:r>
            <a:r>
              <a:rPr lang="ru-RU" sz="2400" dirty="0" err="1">
                <a:solidFill>
                  <a:srgbClr val="00B050"/>
                </a:solidFill>
              </a:rPr>
              <a:t>свободи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гражданите</a:t>
            </a:r>
            <a:r>
              <a:rPr lang="ru-RU" sz="2400" dirty="0" smtClean="0">
                <a:solidFill>
                  <a:srgbClr val="00B050"/>
                </a:solidFill>
              </a:rPr>
              <a:t>,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устойчивото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икономическо</a:t>
            </a:r>
            <a:r>
              <a:rPr lang="ru-RU" sz="2400" dirty="0">
                <a:solidFill>
                  <a:srgbClr val="00B050"/>
                </a:solidFill>
              </a:rPr>
              <a:t> развитие и </a:t>
            </a:r>
            <a:r>
              <a:rPr lang="ru-RU" sz="2400" dirty="0" err="1">
                <a:solidFill>
                  <a:srgbClr val="00B050"/>
                </a:solidFill>
              </a:rPr>
              <a:t>благосъстоянието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населението</a:t>
            </a:r>
            <a:r>
              <a:rPr lang="ru-RU" sz="2400" dirty="0" smtClean="0">
                <a:solidFill>
                  <a:srgbClr val="00B050"/>
                </a:solidFill>
              </a:rPr>
              <a:t>;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защитени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успешно </a:t>
            </a:r>
            <a:r>
              <a:rPr lang="ru-RU" sz="2400" dirty="0" err="1">
                <a:solidFill>
                  <a:srgbClr val="00B050"/>
                </a:solidFill>
              </a:rPr>
              <a:t>националните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интереси</a:t>
            </a:r>
            <a:r>
              <a:rPr lang="ru-RU" sz="2400" dirty="0">
                <a:solidFill>
                  <a:srgbClr val="00B050"/>
                </a:solidFill>
              </a:rPr>
              <a:t> и </a:t>
            </a:r>
            <a:r>
              <a:rPr lang="ru-RU" sz="2400" dirty="0" err="1">
                <a:solidFill>
                  <a:srgbClr val="00B050"/>
                </a:solidFill>
              </a:rPr>
              <a:t>са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осигурени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възможности</a:t>
            </a:r>
            <a:r>
              <a:rPr lang="ru-RU" sz="2400" dirty="0">
                <a:solidFill>
                  <a:srgbClr val="00B050"/>
                </a:solidFill>
              </a:rPr>
              <a:t> за </a:t>
            </a:r>
            <a:r>
              <a:rPr lang="ru-RU" sz="2400" dirty="0" err="1">
                <a:solidFill>
                  <a:srgbClr val="00B050"/>
                </a:solidFill>
              </a:rPr>
              <a:t>реализиране</a:t>
            </a:r>
            <a:r>
              <a:rPr lang="ru-RU" sz="2400" dirty="0">
                <a:solidFill>
                  <a:srgbClr val="00B050"/>
                </a:solidFill>
              </a:rPr>
              <a:t> на </a:t>
            </a:r>
            <a:r>
              <a:rPr lang="ru-RU" sz="2400" dirty="0" err="1">
                <a:solidFill>
                  <a:srgbClr val="00B050"/>
                </a:solidFill>
              </a:rPr>
              <a:t>националните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приоритети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34639"/>
              </p:ext>
            </p:extLst>
          </p:nvPr>
        </p:nvGraphicFramePr>
        <p:xfrm>
          <a:off x="878306" y="926432"/>
          <a:ext cx="10137358" cy="516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312821" y="360948"/>
            <a:ext cx="113818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3366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bg-BG" sz="2000" dirty="0" smtClean="0"/>
              <a:t>     </a:t>
            </a:r>
            <a:r>
              <a:rPr lang="bg-BG" sz="2400" dirty="0" smtClean="0">
                <a:solidFill>
                  <a:srgbClr val="00B050"/>
                </a:solidFill>
              </a:rPr>
              <a:t>С </a:t>
            </a:r>
            <a:r>
              <a:rPr lang="bg-BG" sz="2400" dirty="0">
                <a:solidFill>
                  <a:srgbClr val="00B050"/>
                </a:solidFill>
              </a:rPr>
              <a:t>направени допълнения на </a:t>
            </a:r>
            <a:r>
              <a:rPr lang="bg-BG" sz="2400" i="1" dirty="0">
                <a:solidFill>
                  <a:srgbClr val="00B050"/>
                </a:solidFill>
              </a:rPr>
              <a:t>Закона за мест­ното самоуправление и местната администрация още </a:t>
            </a:r>
            <a:r>
              <a:rPr lang="bg-BG" sz="2400" dirty="0">
                <a:solidFill>
                  <a:srgbClr val="00B050"/>
                </a:solidFill>
              </a:rPr>
              <a:t>през 1997г</a:t>
            </a:r>
            <a:r>
              <a:rPr lang="bg-BG" sz="2400" dirty="0" smtClean="0">
                <a:solidFill>
                  <a:srgbClr val="00B050"/>
                </a:solidFill>
              </a:rPr>
              <a:t>., </a:t>
            </a:r>
            <a:r>
              <a:rPr lang="bg-BG" sz="2400" dirty="0">
                <a:solidFill>
                  <a:srgbClr val="00B050"/>
                </a:solidFill>
              </a:rPr>
              <a:t>за да осигуряват спазването на обществения </a:t>
            </a:r>
            <a:r>
              <a:rPr lang="bg-BG" sz="2400" dirty="0" smtClean="0">
                <a:solidFill>
                  <a:srgbClr val="00B050"/>
                </a:solidFill>
              </a:rPr>
              <a:t>ред, </a:t>
            </a:r>
            <a:r>
              <a:rPr lang="bg-BG" sz="2400" dirty="0">
                <a:solidFill>
                  <a:srgbClr val="00B050"/>
                </a:solidFill>
              </a:rPr>
              <a:t>на </a:t>
            </a:r>
            <a:r>
              <a:rPr lang="bg-BG" sz="2400" b="1" dirty="0">
                <a:solidFill>
                  <a:srgbClr val="00B050"/>
                </a:solidFill>
              </a:rPr>
              <a:t>кметовете на райони и кметства</a:t>
            </a:r>
            <a:r>
              <a:rPr lang="bg-BG" sz="2400" dirty="0">
                <a:solidFill>
                  <a:srgbClr val="00B050"/>
                </a:solidFill>
              </a:rPr>
              <a:t> бяха предоставени </a:t>
            </a:r>
            <a:r>
              <a:rPr lang="bg-BG" sz="2400" b="1" i="1" dirty="0">
                <a:solidFill>
                  <a:srgbClr val="00B050"/>
                </a:solidFill>
              </a:rPr>
              <a:t>седем полицейски право­мощия </a:t>
            </a:r>
            <a:r>
              <a:rPr lang="bg-BG" sz="2400" dirty="0">
                <a:solidFill>
                  <a:srgbClr val="00B050"/>
                </a:solidFill>
              </a:rPr>
              <a:t>по </a:t>
            </a:r>
            <a:r>
              <a:rPr lang="bg-BG" sz="2400" i="1" dirty="0">
                <a:solidFill>
                  <a:srgbClr val="00B050"/>
                </a:solidFill>
              </a:rPr>
              <a:t>Закона за </a:t>
            </a:r>
            <a:r>
              <a:rPr lang="bg-BG" sz="2400" i="1" dirty="0" smtClean="0">
                <a:solidFill>
                  <a:srgbClr val="00B050"/>
                </a:solidFill>
              </a:rPr>
              <a:t>МВР.</a:t>
            </a:r>
            <a:endParaRPr lang="bg-BG" sz="2400" i="1" dirty="0">
              <a:solidFill>
                <a:srgbClr val="00B050"/>
              </a:solidFill>
            </a:endParaRPr>
          </a:p>
          <a:p>
            <a:endParaRPr lang="bg-BG" sz="2400" b="1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   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Правомощията</a:t>
            </a:r>
            <a:r>
              <a:rPr lang="en-US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които </a:t>
            </a:r>
            <a:r>
              <a:rPr lang="bg-BG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кметовете на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район или кметство</a:t>
            </a:r>
            <a:r>
              <a:rPr lang="bg-BG" sz="2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имат по </a:t>
            </a:r>
            <a:r>
              <a:rPr lang="bg-BG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Закона за Министерството на вътрешните работи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(</a:t>
            </a:r>
            <a:r>
              <a:rPr lang="bg-BG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ЗМВР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), произтичат от чл. 46, ал. 1, т. 8 от Закона за местното самоуправление и местната администрация (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ЗМСМА,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ДВ, бр. 53 от 2014 г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., </a:t>
            </a:r>
            <a:r>
              <a:rPr lang="ru-RU" sz="2400" dirty="0">
                <a:solidFill>
                  <a:srgbClr val="00B050"/>
                </a:solidFill>
              </a:rPr>
              <a:t>изм. и доп. ДВ. бр.70 от 7 Август 2020 г</a:t>
            </a:r>
            <a:r>
              <a:rPr lang="ru-RU" sz="2400" i="1" dirty="0" smtClean="0">
                <a:solidFill>
                  <a:srgbClr val="00B050"/>
                </a:solidFill>
              </a:rPr>
              <a:t>.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),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според който Кметът на район или </a:t>
            </a:r>
            <a:r>
              <a:rPr lang="bg-BG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кметство осигурява </a:t>
            </a:r>
            <a:r>
              <a:rPr lang="bg-BG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спазването на обществения ред; има правомощията по чл. 70, 72, 80, 81, 83, 85 и 87 от Закона за Министерството на вътрешните работи, на съответната територия до пристигане на полицейския орган;</a:t>
            </a:r>
            <a:endParaRPr lang="en-US" sz="24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3366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bg-BG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481263"/>
            <a:ext cx="9959281" cy="560203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bg-BG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Правомощията на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кметовете на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или кметство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Закона за МВР</a:t>
            </a:r>
            <a:endParaRPr lang="bg-B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извършват проверки за установяване самоличността на лице; Чл.70.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задържат лица; Чл. 72.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извършват личен обиск на лица – протоколът се подписва от поне един свидетел Чл. 80.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проверяват личните вещи на лица; Чл. 81.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извършват проверки в помещения без съгласието на собственика или обитателя или в тяхно отсъствие; Чл.83. (1)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използват физическа сила и помощни средства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когато това е абсолютно необходимо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Чл. 85. (1)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използват оръжие само когато това е абсолютно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 което изготвят доклад; Чл. 87. (1)</a:t>
            </a:r>
            <a:endParaRPr lang="bg-BG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bg-BG" sz="18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bg-BG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457201"/>
            <a:ext cx="11512627" cy="61088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sz="2400" dirty="0" smtClean="0"/>
              <a:t>        </a:t>
            </a:r>
            <a:r>
              <a:rPr lang="bg-BG" sz="2400" dirty="0" smtClean="0">
                <a:solidFill>
                  <a:srgbClr val="00B050"/>
                </a:solidFill>
              </a:rPr>
              <a:t>Правният </a:t>
            </a:r>
            <a:r>
              <a:rPr lang="bg-BG" sz="2400" dirty="0">
                <a:solidFill>
                  <a:srgbClr val="00B050"/>
                </a:solidFill>
              </a:rPr>
              <a:t>анализ на </a:t>
            </a:r>
            <a:r>
              <a:rPr lang="bg-BG" sz="2400" i="1" dirty="0">
                <a:solidFill>
                  <a:srgbClr val="00B050"/>
                </a:solidFill>
              </a:rPr>
              <a:t>Закона за местното самоуправление и местната администрация </a:t>
            </a:r>
            <a:r>
              <a:rPr lang="bg-BG" sz="2400" dirty="0">
                <a:solidFill>
                  <a:srgbClr val="00B050"/>
                </a:solidFill>
              </a:rPr>
              <a:t>показва, че правомощия по </a:t>
            </a:r>
            <a:r>
              <a:rPr lang="bg-BG" sz="2400" i="1" dirty="0">
                <a:solidFill>
                  <a:srgbClr val="00B050"/>
                </a:solidFill>
              </a:rPr>
              <a:t>Закона за </a:t>
            </a:r>
            <a:r>
              <a:rPr lang="bg-BG" sz="2400" i="1" dirty="0" smtClean="0">
                <a:solidFill>
                  <a:srgbClr val="00B050"/>
                </a:solidFill>
              </a:rPr>
              <a:t>МВР </a:t>
            </a:r>
            <a:r>
              <a:rPr lang="bg-BG" sz="2400" dirty="0">
                <a:solidFill>
                  <a:srgbClr val="00B050"/>
                </a:solidFill>
              </a:rPr>
              <a:t>се предоставят само на кметовете на райони и кметства, но не и кметовете на общини. </a:t>
            </a:r>
            <a:endParaRPr lang="bg-BG" sz="24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sz="2400" dirty="0" smtClean="0">
                <a:solidFill>
                  <a:srgbClr val="00B050"/>
                </a:solidFill>
              </a:rPr>
              <a:t>Редица анализатори и експерти считат, че това </a:t>
            </a:r>
            <a:r>
              <a:rPr lang="bg-BG" sz="2400" dirty="0">
                <a:solidFill>
                  <a:srgbClr val="00B050"/>
                </a:solidFill>
              </a:rPr>
              <a:t>законодателно </a:t>
            </a:r>
            <a:r>
              <a:rPr lang="bg-BG" sz="2400" dirty="0" err="1">
                <a:solidFill>
                  <a:srgbClr val="00B050"/>
                </a:solidFill>
              </a:rPr>
              <a:t>установление</a:t>
            </a:r>
            <a:r>
              <a:rPr lang="bg-BG" sz="2400" dirty="0">
                <a:solidFill>
                  <a:srgbClr val="00B050"/>
                </a:solidFill>
              </a:rPr>
              <a:t> е нелогично от гледна точка на компетентността на кметовете на общини, които отговарят за опазването на обществения ред. </a:t>
            </a:r>
            <a:endParaRPr lang="bg-BG" sz="24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sz="2400" dirty="0" smtClean="0">
                <a:solidFill>
                  <a:srgbClr val="00B050"/>
                </a:solidFill>
              </a:rPr>
              <a:t>Нещо </a:t>
            </a:r>
            <a:r>
              <a:rPr lang="bg-BG" sz="2400" dirty="0">
                <a:solidFill>
                  <a:srgbClr val="00B050"/>
                </a:solidFill>
              </a:rPr>
              <a:t>повече, те възлагат изпълнението на свои функции на кметовете на кметствата и районите, координират и осъществяват контрол за целесъобразността и законосъобразността при тяхното изпълнение. </a:t>
            </a:r>
            <a:endParaRPr lang="bg-BG" sz="24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sz="2400" dirty="0" smtClean="0">
                <a:solidFill>
                  <a:srgbClr val="00B050"/>
                </a:solidFill>
              </a:rPr>
              <a:t>Кметовете </a:t>
            </a:r>
            <a:r>
              <a:rPr lang="bg-BG" sz="2400" dirty="0">
                <a:solidFill>
                  <a:srgbClr val="00B050"/>
                </a:solidFill>
              </a:rPr>
              <a:t>на общини осъществяват и контрол по законосъобразността на актовете и действията на кметовете при изпълнение на техните правомощия по чл. 46, ал. 1. </a:t>
            </a:r>
            <a:endParaRPr lang="bg-BG" sz="24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bg-BG" sz="2400" dirty="0" smtClean="0">
                <a:solidFill>
                  <a:srgbClr val="00B050"/>
                </a:solidFill>
              </a:rPr>
              <a:t>Те </a:t>
            </a:r>
            <a:r>
              <a:rPr lang="bg-BG" sz="2400" dirty="0">
                <a:solidFill>
                  <a:srgbClr val="00B050"/>
                </a:solidFill>
              </a:rPr>
              <a:t>имат право да отменят техните актове.</a:t>
            </a:r>
          </a:p>
          <a:p>
            <a:pPr marL="45720" indent="0">
              <a:buNone/>
            </a:pPr>
            <a:r>
              <a:rPr lang="bg-BG" sz="2400" dirty="0">
                <a:solidFill>
                  <a:srgbClr val="00B050"/>
                </a:solidFill>
              </a:rPr>
              <a:t> 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01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2" name="Rectangle 1"/>
          <p:cNvSpPr/>
          <p:nvPr/>
        </p:nvSpPr>
        <p:spPr>
          <a:xfrm>
            <a:off x="613611" y="1282700"/>
            <a:ext cx="10912641" cy="580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bg-BG" alt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alt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alt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НЕОБХОДИМИ </a:t>
            </a:r>
            <a:r>
              <a:rPr lang="en-US" alt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altLang="bg-BG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</a:t>
            </a:r>
            <a:endParaRPr lang="en-US" altLang="bg-BG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bg-BG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Кметските наместници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нямат тези правомощия, тъй като законът не предвижда възможност за делегиране на такива от страна на кмета на общината.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Кметовете на общини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разлика от кметовете на райони и кметства, не са натоварени пряко с чисто полицейски функции и специфични права.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Специфичните полицейски функции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които са натоварени кметовете на райони и кметства изискват </a:t>
            </a:r>
            <a:r>
              <a:rPr lang="bg-BG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СПЕЦИАЛИЗИРАНО</a:t>
            </a:r>
            <a:r>
              <a:rPr lang="bg-BG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обучение, касаещо полицейската тактика.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3173</Words>
  <Application>Microsoft Office PowerPoint</Application>
  <PresentationFormat>Widescreen</PresentationFormat>
  <Paragraphs>245</Paragraphs>
  <Slides>35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Corbel</vt:lpstr>
      <vt:lpstr>Helen Bg Light</vt:lpstr>
      <vt:lpstr>Tahoma</vt:lpstr>
      <vt:lpstr>Times New Roman</vt:lpstr>
      <vt:lpstr>Wingdings</vt:lpstr>
      <vt:lpstr>База</vt:lpstr>
      <vt:lpstr>PowerPoint Presentation</vt:lpstr>
      <vt:lpstr>PowerPoint Presentation</vt:lpstr>
      <vt:lpstr>  </vt:lpstr>
      <vt:lpstr>  </vt:lpstr>
      <vt:lpstr>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DANY</cp:lastModifiedBy>
  <cp:revision>177</cp:revision>
  <dcterms:created xsi:type="dcterms:W3CDTF">2020-11-16T15:48:02Z</dcterms:created>
  <dcterms:modified xsi:type="dcterms:W3CDTF">2021-10-19T12:28:49Z</dcterms:modified>
</cp:coreProperties>
</file>