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0" r:id="rId1"/>
  </p:sldMasterIdLst>
  <p:sldIdLst>
    <p:sldId id="285" r:id="rId2"/>
    <p:sldId id="280" r:id="rId3"/>
    <p:sldId id="283" r:id="rId4"/>
    <p:sldId id="284" r:id="rId5"/>
    <p:sldId id="259" r:id="rId6"/>
    <p:sldId id="260" r:id="rId7"/>
    <p:sldId id="264" r:id="rId8"/>
    <p:sldId id="271" r:id="rId9"/>
    <p:sldId id="265" r:id="rId10"/>
    <p:sldId id="267" r:id="rId11"/>
    <p:sldId id="268" r:id="rId12"/>
    <p:sldId id="269" r:id="rId13"/>
  </p:sldIdLst>
  <p:sldSz cx="12192000" cy="6858000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howGuides="1">
      <p:cViewPr varScale="1">
        <p:scale>
          <a:sx n="41" d="100"/>
          <a:sy n="41" d="100"/>
        </p:scale>
        <p:origin x="792" y="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Заглавен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bg-BG" smtClean="0"/>
              <a:t>Щракнете за редакция стил подзагл. обр.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4E374BC-D410-45E1-AF0F-3795EB5352C9}" type="datetimeFigureOut">
              <a:rPr lang="bg-BG" smtClean="0"/>
              <a:pPr/>
              <a:t>9.8.2021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0FD718E-46A7-4A98-A9FE-3E1E2C2192EB}" type="slidenum">
              <a:rPr lang="bg-BG" smtClean="0"/>
              <a:pPr/>
              <a:t>‹#›</a:t>
            </a:fld>
            <a:endParaRPr lang="bg-BG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356036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374BC-D410-45E1-AF0F-3795EB5352C9}" type="datetimeFigureOut">
              <a:rPr lang="bg-BG" smtClean="0"/>
              <a:pPr/>
              <a:t>9.8.2021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718E-46A7-4A98-A9FE-3E1E2C2192EB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8970553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о заглав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374BC-D410-45E1-AF0F-3795EB5352C9}" type="datetimeFigureOut">
              <a:rPr lang="bg-BG" smtClean="0"/>
              <a:pPr/>
              <a:t>9.8.2021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718E-46A7-4A98-A9FE-3E1E2C2192EB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1347175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374BC-D410-45E1-AF0F-3795EB5352C9}" type="datetimeFigureOut">
              <a:rPr lang="bg-BG" smtClean="0"/>
              <a:pPr/>
              <a:t>9.8.2021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718E-46A7-4A98-A9FE-3E1E2C2192EB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081362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ка на секц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374BC-D410-45E1-AF0F-3795EB5352C9}" type="datetimeFigureOut">
              <a:rPr lang="bg-BG" smtClean="0"/>
              <a:pPr/>
              <a:t>9.8.2021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718E-46A7-4A98-A9FE-3E1E2C2192EB}" type="slidenum">
              <a:rPr lang="bg-BG" smtClean="0"/>
              <a:pPr/>
              <a:t>‹#›</a:t>
            </a:fld>
            <a:endParaRPr lang="bg-BG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180574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съдъ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374BC-D410-45E1-AF0F-3795EB5352C9}" type="datetimeFigureOut">
              <a:rPr lang="bg-BG" smtClean="0"/>
              <a:pPr/>
              <a:t>9.8.2021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718E-46A7-4A98-A9FE-3E1E2C2192EB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9957672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374BC-D410-45E1-AF0F-3795EB5352C9}" type="datetimeFigureOut">
              <a:rPr lang="bg-BG" smtClean="0"/>
              <a:pPr/>
              <a:t>9.8.2021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718E-46A7-4A98-A9FE-3E1E2C2192EB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0966643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заглав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374BC-D410-45E1-AF0F-3795EB5352C9}" type="datetimeFigureOut">
              <a:rPr lang="bg-BG" smtClean="0"/>
              <a:pPr/>
              <a:t>9.8.2021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718E-46A7-4A98-A9FE-3E1E2C2192EB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310818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е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374BC-D410-45E1-AF0F-3795EB5352C9}" type="datetimeFigureOut">
              <a:rPr lang="bg-BG" smtClean="0"/>
              <a:pPr/>
              <a:t>9.8.2021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718E-46A7-4A98-A9FE-3E1E2C2192EB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8413852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ъдържание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374BC-D410-45E1-AF0F-3795EB5352C9}" type="datetimeFigureOut">
              <a:rPr lang="bg-BG" smtClean="0"/>
              <a:pPr/>
              <a:t>9.8.2021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718E-46A7-4A98-A9FE-3E1E2C2192EB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5745385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bg-BG" smtClean="0"/>
              <a:t>Щракнете върху иконата, за да добавите картина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374BC-D410-45E1-AF0F-3795EB5352C9}" type="datetimeFigureOut">
              <a:rPr lang="bg-BG" smtClean="0"/>
              <a:pPr/>
              <a:t>9.8.2021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718E-46A7-4A98-A9FE-3E1E2C2192EB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0853122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24E374BC-D410-45E1-AF0F-3795EB5352C9}" type="datetimeFigureOut">
              <a:rPr lang="bg-BG" smtClean="0"/>
              <a:pPr/>
              <a:t>9.8.2021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D0FD718E-46A7-4A98-A9FE-3E1E2C2192EB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0746307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  <p:sldLayoutId id="2147483735" r:id="rId5"/>
    <p:sldLayoutId id="2147483736" r:id="rId6"/>
    <p:sldLayoutId id="2147483737" r:id="rId7"/>
    <p:sldLayoutId id="2147483738" r:id="rId8"/>
    <p:sldLayoutId id="2147483739" r:id="rId9"/>
    <p:sldLayoutId id="2147483740" r:id="rId10"/>
    <p:sldLayoutId id="214748374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hyperlink" Target="http://www.eufunds.bg/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838200" y="583894"/>
            <a:ext cx="10515600" cy="5593069"/>
          </a:xfrm>
        </p:spPr>
        <p:txBody>
          <a:bodyPr/>
          <a:lstStyle/>
          <a:p>
            <a:pPr marL="0" indent="0">
              <a:buNone/>
            </a:pPr>
            <a:endParaRPr lang="bg-BG" dirty="0"/>
          </a:p>
          <a:p>
            <a:pPr marL="0" indent="0" algn="ctr">
              <a:buNone/>
            </a:pPr>
            <a:endParaRPr lang="bg-BG" dirty="0" smtClean="0"/>
          </a:p>
          <a:p>
            <a:pPr marL="0" indent="0" algn="ctr">
              <a:buNone/>
            </a:pPr>
            <a:endParaRPr lang="bg-BG" dirty="0"/>
          </a:p>
          <a:p>
            <a:pPr marL="0" indent="0" algn="ctr">
              <a:buNone/>
            </a:pPr>
            <a:r>
              <a:rPr lang="en-US" sz="3200" b="1" dirty="0" smtClean="0">
                <a:solidFill>
                  <a:schemeClr val="accent1">
                    <a:lumMod val="75000"/>
                  </a:schemeClr>
                </a:solidFill>
              </a:rPr>
              <a:t>Обучителен модул 3</a:t>
            </a:r>
          </a:p>
          <a:p>
            <a:pPr marL="0" indent="0" algn="ctr">
              <a:buNone/>
            </a:pPr>
            <a:r>
              <a:rPr lang="bg-BG" sz="3200" dirty="0" smtClean="0">
                <a:solidFill>
                  <a:schemeClr val="accent1">
                    <a:lumMod val="75000"/>
                  </a:schemeClr>
                </a:solidFill>
              </a:rPr>
              <a:t>„</a:t>
            </a:r>
            <a:r>
              <a:rPr lang="bg-BG" sz="3200" b="1" dirty="0" smtClean="0">
                <a:solidFill>
                  <a:schemeClr val="accent1">
                    <a:lumMod val="75000"/>
                  </a:schemeClr>
                </a:solidFill>
              </a:rPr>
              <a:t>Взаимодействие на общините с НПО и бизнес</a:t>
            </a:r>
            <a:r>
              <a:rPr lang="bg-BG" sz="3200" dirty="0" smtClean="0">
                <a:solidFill>
                  <a:schemeClr val="accent1">
                    <a:lumMod val="75000"/>
                  </a:schemeClr>
                </a:solidFill>
              </a:rPr>
              <a:t>“</a:t>
            </a:r>
            <a:endParaRPr lang="en-US" sz="32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ctr">
              <a:buNone/>
            </a:pPr>
            <a:r>
              <a:rPr lang="bg-BG" sz="3200" b="1" dirty="0">
                <a:solidFill>
                  <a:schemeClr val="accent1">
                    <a:lumMod val="75000"/>
                  </a:schemeClr>
                </a:solidFill>
              </a:rPr>
              <a:t>Тема: „Насърчаване на инвестициите и публично-частното партньорство в България на национално и местно ниво: нормативна уредба и особености на нейното прилагане, научени уроци от практиката“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25689" y="904789"/>
            <a:ext cx="2074486" cy="82852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121422" y="927775"/>
            <a:ext cx="1705303" cy="828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42257" y="5638800"/>
            <a:ext cx="10611543" cy="1254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r>
              <a:rPr lang="en-US" sz="1200" i="1" dirty="0">
                <a:solidFill>
                  <a:srgbClr val="549E39"/>
                </a:solidFill>
              </a:rPr>
              <a:t>Този документ е създаден съгласно Административен договор № </a:t>
            </a:r>
            <a:r>
              <a:rPr lang="ru-RU" sz="1200" i="1" dirty="0" smtClean="0">
                <a:solidFill>
                  <a:srgbClr val="549E39"/>
                </a:solidFill>
              </a:rPr>
              <a:t> BG05SFOP001-2.015-0001-C01</a:t>
            </a:r>
            <a:r>
              <a:rPr lang="en-US" sz="1200" i="1" dirty="0" smtClean="0">
                <a:solidFill>
                  <a:srgbClr val="549E39"/>
                </a:solidFill>
              </a:rPr>
              <a:t>, </a:t>
            </a:r>
            <a:r>
              <a:rPr lang="en-US" sz="1200" i="1" dirty="0">
                <a:solidFill>
                  <a:srgbClr val="549E39"/>
                </a:solidFill>
              </a:rPr>
              <a:t>п</a:t>
            </a:r>
            <a:r>
              <a:rPr lang="ru-RU" sz="1200" i="1" dirty="0">
                <a:solidFill>
                  <a:srgbClr val="549E39"/>
                </a:solidFill>
              </a:rPr>
              <a:t>роект „Повишаване на знанията, уменията и квалификацията на общинските служители</a:t>
            </a:r>
            <a:r>
              <a:rPr lang="ru-RU" sz="1200" i="1" dirty="0" smtClean="0">
                <a:solidFill>
                  <a:srgbClr val="549E39"/>
                </a:solidFill>
              </a:rPr>
              <a:t>“ </a:t>
            </a:r>
            <a:r>
              <a:rPr lang="en-US" sz="1200" i="1" dirty="0" err="1" smtClean="0">
                <a:solidFill>
                  <a:srgbClr val="549E39"/>
                </a:solidFill>
              </a:rPr>
              <a:t>за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предоставяне</a:t>
            </a:r>
            <a:r>
              <a:rPr lang="en-US" sz="1200" i="1" dirty="0" smtClean="0">
                <a:solidFill>
                  <a:srgbClr val="549E39"/>
                </a:solidFill>
              </a:rPr>
              <a:t> на </a:t>
            </a:r>
            <a:r>
              <a:rPr lang="en-US" sz="1200" i="1" dirty="0" err="1" smtClean="0">
                <a:solidFill>
                  <a:srgbClr val="549E39"/>
                </a:solidFill>
              </a:rPr>
              <a:t>безвъзмездна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финансова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помощ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по</a:t>
            </a:r>
            <a:r>
              <a:rPr lang="ru-RU" sz="1200" i="1" dirty="0" smtClean="0">
                <a:solidFill>
                  <a:srgbClr val="549E39"/>
                </a:solidFill>
              </a:rPr>
              <a:t> </a:t>
            </a:r>
            <a:r>
              <a:rPr lang="ru-RU" sz="1200" i="1" dirty="0">
                <a:solidFill>
                  <a:srgbClr val="549E39"/>
                </a:solidFill>
              </a:rPr>
              <a:t>Оперативна програма „Добро управление“, съфинансирана от Европейския съюз чрез Европейския социален фонд. </a:t>
            </a:r>
            <a:endParaRPr lang="en-US" sz="1200" i="1" dirty="0">
              <a:solidFill>
                <a:srgbClr val="549E39"/>
              </a:solidFill>
            </a:endParaRPr>
          </a:p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r>
              <a:rPr lang="en-US" sz="1100" i="1" dirty="0" smtClean="0">
                <a:solidFill>
                  <a:srgbClr val="549E39"/>
                </a:solidFill>
                <a:hlinkClick r:id="rId4"/>
              </a:rPr>
              <a:t>www.eufunds.bg</a:t>
            </a:r>
            <a:r>
              <a:rPr lang="en-US" sz="1100" i="1" dirty="0" smtClean="0">
                <a:solidFill>
                  <a:srgbClr val="549E39"/>
                </a:solidFill>
              </a:rPr>
              <a:t> </a:t>
            </a:r>
            <a:endParaRPr lang="ru-RU" sz="1100" i="1" dirty="0">
              <a:solidFill>
                <a:srgbClr val="549E39"/>
              </a:solidFill>
            </a:endParaRPr>
          </a:p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endParaRPr lang="ru-RU" sz="1100" i="1" dirty="0">
              <a:solidFill>
                <a:srgbClr val="549E39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386470" y="903594"/>
            <a:ext cx="1323114" cy="82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98153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1143000" y="323557"/>
            <a:ext cx="9875520" cy="1118382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bg-BG" sz="2800" b="1" dirty="0" smtClean="0">
                <a:latin typeface="+mn-lt"/>
              </a:rPr>
              <a:t>Принципи </a:t>
            </a:r>
            <a:r>
              <a:rPr lang="bg-BG" sz="2800" b="1" dirty="0">
                <a:latin typeface="+mn-lt"/>
              </a:rPr>
              <a:t>на комуникационния процес</a:t>
            </a: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1143000" y="1230923"/>
            <a:ext cx="9872871" cy="4865077"/>
          </a:xfrm>
        </p:spPr>
        <p:txBody>
          <a:bodyPr>
            <a:normAutofit/>
          </a:bodyPr>
          <a:lstStyle/>
          <a:p>
            <a:pPr marL="45720" indent="0">
              <a:buNone/>
            </a:pPr>
            <a:endParaRPr lang="bg-BG" sz="2000" dirty="0" smtClean="0"/>
          </a:p>
          <a:p>
            <a:pPr marL="45720" indent="0">
              <a:buNone/>
            </a:pPr>
            <a:r>
              <a:rPr lang="bg-BG" sz="2000" dirty="0" err="1" smtClean="0"/>
              <a:t>Интеракцията</a:t>
            </a:r>
            <a:r>
              <a:rPr lang="bg-BG" sz="2000" dirty="0" smtClean="0"/>
              <a:t> </a:t>
            </a:r>
            <a:r>
              <a:rPr lang="bg-BG" sz="2000" b="1" i="1" dirty="0" smtClean="0"/>
              <a:t>администрация - граждани - бизнес  </a:t>
            </a:r>
            <a:r>
              <a:rPr lang="bg-BG" sz="2000" dirty="0" smtClean="0"/>
              <a:t>е  част от процеса на  формиране и осъществяване на публични политики чрез партньорство с гражданското общество като един от основните принципи на демократичния процес.</a:t>
            </a:r>
          </a:p>
          <a:p>
            <a:pPr marL="45720" indent="0">
              <a:buNone/>
            </a:pPr>
            <a:r>
              <a:rPr lang="bg-BG" sz="2000" dirty="0" smtClean="0"/>
              <a:t>Основните принципи, съгласно които трябва да се гради комуникационния процес са: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bg-BG" dirty="0" smtClean="0"/>
              <a:t>откритост на информацията;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bg-BG" dirty="0" smtClean="0"/>
              <a:t>отказване от субективизма и налагане на собствена воля над тази на обществеността, манипулативни опити желаното да се представи като действително;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bg-BG" dirty="0" smtClean="0"/>
              <a:t> уважение към индивидуалността;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bg-BG" dirty="0" smtClean="0"/>
              <a:t> взаимно разбиране и разрешаване на конфликти.</a:t>
            </a:r>
            <a:endParaRPr lang="bg-BG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568569"/>
          </a:xfrm>
        </p:spPr>
        <p:txBody>
          <a:bodyPr>
            <a:normAutofit/>
          </a:bodyPr>
          <a:lstStyle/>
          <a:p>
            <a:pPr algn="ctr"/>
            <a:r>
              <a:rPr lang="bg-BG" sz="2800" b="1" dirty="0" smtClean="0">
                <a:latin typeface="+mn-lt"/>
              </a:rPr>
              <a:t>Цели на комуникацията </a:t>
            </a:r>
            <a:endParaRPr lang="bg-BG" sz="2800" b="1" dirty="0">
              <a:latin typeface="+mn-lt"/>
            </a:endParaRP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1143000" y="1322363"/>
            <a:ext cx="9872871" cy="4773637"/>
          </a:xfrm>
        </p:spPr>
        <p:txBody>
          <a:bodyPr>
            <a:normAutofit/>
          </a:bodyPr>
          <a:lstStyle/>
          <a:p>
            <a:pPr algn="just">
              <a:lnSpc>
                <a:spcPct val="100000"/>
              </a:lnSpc>
              <a:buNone/>
            </a:pPr>
            <a:endParaRPr lang="bg-BG" dirty="0" smtClean="0"/>
          </a:p>
          <a:p>
            <a:pPr algn="just">
              <a:lnSpc>
                <a:spcPct val="100000"/>
              </a:lnSpc>
              <a:buNone/>
            </a:pPr>
            <a:r>
              <a:rPr lang="bg-BG" dirty="0" smtClean="0"/>
              <a:t>В </a:t>
            </a:r>
            <a:r>
              <a:rPr lang="bg-BG" dirty="0"/>
              <a:t>комуникацията на администрацията с гражданските организации и </a:t>
            </a:r>
            <a:r>
              <a:rPr lang="bg-BG" dirty="0" smtClean="0"/>
              <a:t>бизнеса винаги </a:t>
            </a:r>
            <a:r>
              <a:rPr lang="bg-BG" dirty="0"/>
              <a:t>съществуват определени цели, за разлика от обикновеното </a:t>
            </a:r>
            <a:r>
              <a:rPr lang="bg-BG" dirty="0" smtClean="0"/>
              <a:t>общуване между </a:t>
            </a:r>
            <a:r>
              <a:rPr lang="bg-BG" dirty="0"/>
              <a:t>хората. Тези цели са гражданите и организациите да:</a:t>
            </a:r>
          </a:p>
          <a:p>
            <a:pPr lvl="2" algn="just">
              <a:buFont typeface="Wingdings" panose="05000000000000000000" pitchFamily="2" charset="2"/>
              <a:buChar char="Ø"/>
            </a:pPr>
            <a:r>
              <a:rPr lang="bg-BG" sz="2000" dirty="0" smtClean="0"/>
              <a:t>бъдат информирани; </a:t>
            </a:r>
          </a:p>
          <a:p>
            <a:pPr lvl="2" algn="just">
              <a:buFont typeface="Wingdings" panose="05000000000000000000" pitchFamily="2" charset="2"/>
              <a:buChar char="Ø"/>
            </a:pPr>
            <a:r>
              <a:rPr lang="bg-BG" sz="2000" dirty="0" smtClean="0"/>
              <a:t>бъдат подтикнати към определени действия; </a:t>
            </a:r>
          </a:p>
          <a:p>
            <a:pPr lvl="2" algn="just">
              <a:buFont typeface="Wingdings" panose="05000000000000000000" pitchFamily="2" charset="2"/>
              <a:buChar char="Ø"/>
            </a:pPr>
            <a:r>
              <a:rPr lang="bg-BG" sz="2000" dirty="0" smtClean="0"/>
              <a:t>придобият желано поведение; </a:t>
            </a:r>
          </a:p>
          <a:p>
            <a:pPr lvl="2" algn="just">
              <a:buFont typeface="Wingdings" panose="05000000000000000000" pitchFamily="2" charset="2"/>
              <a:buChar char="Ø"/>
            </a:pPr>
            <a:r>
              <a:rPr lang="bg-BG" sz="2000" dirty="0" smtClean="0"/>
              <a:t>бъдат мотивирани за участие и съвместни действия.</a:t>
            </a:r>
          </a:p>
          <a:p>
            <a:pPr algn="just">
              <a:buNone/>
            </a:pPr>
            <a:r>
              <a:rPr lang="bg-BG" dirty="0" smtClean="0"/>
              <a:t> Целите на комуникацията включва минимум три константи: </a:t>
            </a:r>
          </a:p>
          <a:p>
            <a:pPr lvl="2" algn="just">
              <a:buFont typeface="Wingdings" panose="05000000000000000000" pitchFamily="2" charset="2"/>
              <a:buChar char="Ø"/>
            </a:pPr>
            <a:r>
              <a:rPr lang="bg-BG" sz="2000" dirty="0"/>
              <a:t> </a:t>
            </a:r>
            <a:r>
              <a:rPr lang="bg-BG" sz="2000" dirty="0" smtClean="0"/>
              <a:t>достигане на информацията до дефинираната публика; </a:t>
            </a:r>
          </a:p>
          <a:p>
            <a:pPr lvl="2" algn="just">
              <a:buFont typeface="Wingdings" panose="05000000000000000000" pitchFamily="2" charset="2"/>
              <a:buChar char="Ø"/>
            </a:pPr>
            <a:r>
              <a:rPr lang="bg-BG" sz="2000" dirty="0" smtClean="0"/>
              <a:t> предизвикване на интерес към информацията, запомняне на информацията; </a:t>
            </a:r>
          </a:p>
          <a:p>
            <a:pPr lvl="2" algn="just">
              <a:buFont typeface="Wingdings" panose="05000000000000000000" pitchFamily="2" charset="2"/>
              <a:buChar char="Ø"/>
            </a:pPr>
            <a:r>
              <a:rPr lang="bg-BG" sz="2000" dirty="0" smtClean="0"/>
              <a:t> насърчаване на действие и обратна връзка.</a:t>
            </a:r>
            <a:endParaRPr lang="bg-BG" sz="20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911469"/>
          </a:xfrm>
        </p:spPr>
        <p:txBody>
          <a:bodyPr>
            <a:normAutofit/>
          </a:bodyPr>
          <a:lstStyle/>
          <a:p>
            <a:pPr algn="ctr"/>
            <a:r>
              <a:rPr lang="bg-BG" sz="2800" b="1" dirty="0" smtClean="0">
                <a:latin typeface="+mn-lt"/>
              </a:rPr>
              <a:t>Елементи на ефективната  комуникация между администрацията, бизнеса и гражданските организации</a:t>
            </a:r>
            <a:endParaRPr lang="bg-BG" sz="2800" b="1" dirty="0">
              <a:latin typeface="+mn-lt"/>
            </a:endParaRP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1143000" y="1744394"/>
            <a:ext cx="9872871" cy="4351606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bg-BG" dirty="0" smtClean="0"/>
              <a:t> Прозрачност: прозрачността  повишава доверието в процеса. Участниците в комуникационния процес трябва да е наясно с идеите, плановете и целите си и да комуникират открито за тях.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bg-BG" dirty="0" smtClean="0"/>
              <a:t> Изграждане на  доверителна връзка между партньорите и страните.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bg-BG" dirty="0" smtClean="0"/>
              <a:t> Комуникация чрез  диалог 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bg-BG" dirty="0" smtClean="0"/>
              <a:t> Даване на обратна връзка и  ефективна критика.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bg-BG" dirty="0" smtClean="0"/>
              <a:t> Решаване на конфликти с ненасилствена комуникация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bg-BG" dirty="0"/>
              <a:t> </a:t>
            </a:r>
            <a:r>
              <a:rPr lang="bg-BG" dirty="0" smtClean="0"/>
              <a:t>Документиране на   процеса на комуникация/ например с протоколи от срещи, бюлетини и др./.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bg-BG" dirty="0" smtClean="0"/>
              <a:t> Активно и съпричастно изслушване. Създаване на атмосфера на доверие, в която заинтересованите страни  чувстват ,че техните идеи и мнения се приемат сериозно и са ценни.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bg-BG" dirty="0" smtClean="0"/>
              <a:t> Насърчаване появата на нови и иновативни идеи и размисъл върху тях. </a:t>
            </a:r>
          </a:p>
          <a:p>
            <a:endParaRPr lang="bg-BG" dirty="0" smtClean="0"/>
          </a:p>
          <a:p>
            <a:pPr>
              <a:buNone/>
            </a:pPr>
            <a:endParaRPr lang="bg-BG" dirty="0" smtClean="0"/>
          </a:p>
          <a:p>
            <a:endParaRPr lang="bg-BG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770792"/>
          </a:xfrm>
        </p:spPr>
        <p:txBody>
          <a:bodyPr>
            <a:noAutofit/>
          </a:bodyPr>
          <a:lstStyle/>
          <a:p>
            <a:pPr algn="ctr"/>
            <a:r>
              <a:rPr lang="bg-BG" sz="2000" b="1" dirty="0" smtClean="0"/>
              <a:t> </a:t>
            </a:r>
            <a:r>
              <a:rPr lang="bg-BG" sz="2800" b="1" dirty="0" smtClean="0">
                <a:latin typeface="+mn-lt"/>
              </a:rPr>
              <a:t>Цели</a:t>
            </a:r>
            <a:endParaRPr lang="bg-BG" sz="2800" b="1" dirty="0">
              <a:latin typeface="+mn-lt"/>
            </a:endParaRP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1143000" y="2154114"/>
            <a:ext cx="9872871" cy="3941885"/>
          </a:xfrm>
        </p:spPr>
        <p:txBody>
          <a:bodyPr/>
          <a:lstStyle/>
          <a:p>
            <a:pPr lvl="0"/>
            <a:r>
              <a:rPr lang="bg-BG" dirty="0" smtClean="0"/>
              <a:t>Да се направи обзор на националната правна регулация ,свързана с ПЧП.</a:t>
            </a:r>
          </a:p>
          <a:p>
            <a:pPr lvl="0"/>
            <a:r>
              <a:rPr lang="bg-BG" dirty="0" smtClean="0"/>
              <a:t>Да се направи преглед на принципите при реализиране на ПЧП и факторите за успешно партньорство.</a:t>
            </a:r>
          </a:p>
          <a:p>
            <a:pPr lvl="0"/>
            <a:r>
              <a:rPr lang="bg-BG" dirty="0" smtClean="0"/>
              <a:t>Да се анализират успешните практики в България и Европа ,свързани с ПЧП.</a:t>
            </a:r>
          </a:p>
          <a:p>
            <a:pPr lvl="0"/>
            <a:r>
              <a:rPr lang="bg-BG" dirty="0" smtClean="0"/>
              <a:t>Да се  изведе специфичната роля на общините в процеса „насърчаване на инвестиции“, както и да се  представят някои от наличните възможности за подобряване на процеса. </a:t>
            </a:r>
          </a:p>
          <a:p>
            <a:endParaRPr lang="bg-BG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1143000" y="609599"/>
            <a:ext cx="9875520" cy="1043355"/>
          </a:xfrm>
        </p:spPr>
        <p:txBody>
          <a:bodyPr>
            <a:normAutofit/>
          </a:bodyPr>
          <a:lstStyle/>
          <a:p>
            <a:pPr algn="ctr"/>
            <a:r>
              <a:rPr lang="bg-BG" sz="2800" b="1" dirty="0" smtClean="0">
                <a:latin typeface="+mn-lt"/>
              </a:rPr>
              <a:t>Насърчаване на инвестициите: въвеждане в темата и нормативна рамка</a:t>
            </a:r>
            <a:endParaRPr lang="bg-BG" sz="2800" b="1" dirty="0">
              <a:latin typeface="+mn-lt"/>
            </a:endParaRP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1143000" y="2222694"/>
            <a:ext cx="9872871" cy="387330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bg-BG" dirty="0" smtClean="0"/>
              <a:t>ЗНИ цели  повишаване конкурентоспособността на българската икономика чрез 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bg-BG" dirty="0" smtClean="0"/>
              <a:t>нарастване на инвестициите за научни изследвания, иновации и технологично развитие в производства и услуги с висока добавена стойност при спазване принципите на устойчивото развитие;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bg-BG" dirty="0" smtClean="0"/>
              <a:t>подобряване на инвестиционния климат и преодоляване на регионалните различия в социално-икономическото развитие;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bg-BG" dirty="0" smtClean="0"/>
              <a:t>създаване на нови и високопроизводителни работни места.</a:t>
            </a:r>
          </a:p>
          <a:p>
            <a:endParaRPr lang="bg-BG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885092"/>
          </a:xfrm>
        </p:spPr>
        <p:txBody>
          <a:bodyPr>
            <a:normAutofit/>
          </a:bodyPr>
          <a:lstStyle/>
          <a:p>
            <a:pPr algn="ctr"/>
            <a:r>
              <a:rPr lang="bg-BG" sz="2800" b="1" dirty="0" smtClean="0">
                <a:latin typeface="+mn-lt"/>
              </a:rPr>
              <a:t>Промяна в закона за насърчаване на инвестициите</a:t>
            </a:r>
            <a:endParaRPr lang="bg-BG" sz="2800" b="1" dirty="0">
              <a:latin typeface="+mn-lt"/>
            </a:endParaRP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" indent="0" algn="just">
              <a:buNone/>
            </a:pPr>
            <a:r>
              <a:rPr lang="bg-BG" sz="2000" dirty="0" smtClean="0"/>
              <a:t>Промяната въвежда възможността кметът на общината, в която ще се осъществява инвестиционният проект, да издава общински сертификат за инвестиция клас В, чийто праг за сертифициране е по-нисък от минималния за клас Б, което води до:  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bg-BG" dirty="0"/>
              <a:t>Р</a:t>
            </a:r>
            <a:r>
              <a:rPr lang="bg-BG" dirty="0" smtClean="0"/>
              <a:t>егламентиране на по-широки  компетенции на кмета за провеждането на проактивна общинска политика за привличане на инвестиции. 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bg-BG" dirty="0" smtClean="0"/>
              <a:t>Оптимизира се процедурата по сертифициране чрез децентрализация с разширяване правомощията на общините по насърчаване на инвестициите.</a:t>
            </a:r>
            <a:endParaRPr lang="bg-BG" smtClean="0"/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bg-BG" smtClean="0"/>
              <a:t>С </a:t>
            </a:r>
            <a:r>
              <a:rPr lang="bg-BG" dirty="0" smtClean="0"/>
              <a:t>промените се предвижда се общинските съвети да могат да приемат наредби за насърчаване на инвестиции с общинско значение, с които се определят условията и редът за издаване на сертификат клас В и за прилагане на насърчителните мерки на ниво община.  .</a:t>
            </a:r>
          </a:p>
          <a:p>
            <a:endParaRPr lang="bg-BG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374573" y="356212"/>
            <a:ext cx="11512627" cy="1112103"/>
          </a:xfrm>
        </p:spPr>
        <p:txBody>
          <a:bodyPr>
            <a:noAutofit/>
          </a:bodyPr>
          <a:lstStyle/>
          <a:p>
            <a:pPr algn="ctr"/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/>
            </a:r>
            <a:b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</a:br>
            <a:r>
              <a:rPr lang="bg-BG" sz="2800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Дефиниция и нормативна база</a:t>
            </a:r>
            <a:r>
              <a:rPr lang="ru-RU" sz="1800" b="1" i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1800" b="1" i="1" dirty="0" smtClean="0">
                <a:solidFill>
                  <a:schemeClr val="accent1">
                    <a:lumMod val="75000"/>
                  </a:schemeClr>
                </a:solidFill>
              </a:rPr>
            </a:br>
            <a:endParaRPr lang="ru-RU" sz="18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74573" y="1397977"/>
            <a:ext cx="11512627" cy="5168075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bg-BG" i="1" dirty="0" smtClean="0"/>
              <a:t>Дефиниция за ПЧП</a:t>
            </a:r>
            <a:r>
              <a:rPr lang="bg-BG" dirty="0" smtClean="0"/>
              <a:t>:  Дългосрочно сътрудничество между публични организации и частни субекти за целите на ускорено, по-качествено и по-ефикасно предоставяне на публични услуги чрез оптимално разпределение на ресурси, рискове и възнаграждения.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bg-BG" dirty="0" smtClean="0"/>
              <a:t>В България към момента не съществува Закон за публично частно партньорство,  но понятието е легално признато като съществуващо правоотношение, както и регулирано и на национално ниво и на европейско нива.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bg-BG" dirty="0" smtClean="0"/>
              <a:t>Ноември 2017 г. е приет нов Закон за концесиите, който транспонира в националното законодателство Директива 2014/23 / ЕС на Европейския парламент и на Съвета от 26 февруари 2014 г. за възлагане на концесионни договори. </a:t>
            </a:r>
            <a:r>
              <a:rPr lang="bg-BG" b="1" dirty="0" smtClean="0"/>
              <a:t>Новият Закон за концесиите отмени стария Закон за концесиите (от 2006 г.) и Закона за публично-частното партньорство (от 2013 г.).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bg-BG" dirty="0" smtClean="0"/>
              <a:t>Законът за концесиите урежда публично-частното партньорство, когато икономически оператор извършва строителство или предоставя услуги, възложени от публичен орган чрез концесия за строителство или концесия за услуги.</a:t>
            </a:r>
          </a:p>
          <a:p>
            <a:endParaRPr lang="bg-BG" dirty="0" smtClean="0"/>
          </a:p>
          <a:p>
            <a:endParaRPr lang="bg-BG" dirty="0" smtClean="0"/>
          </a:p>
          <a:p>
            <a:pPr marL="502920" indent="-457200">
              <a:buAutoNum type="arabicPeriod"/>
            </a:pP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409618105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841131"/>
          </a:xfrm>
        </p:spPr>
        <p:txBody>
          <a:bodyPr>
            <a:normAutofit fontScale="90000"/>
          </a:bodyPr>
          <a:lstStyle/>
          <a:p>
            <a:pPr algn="ctr"/>
            <a:r>
              <a:rPr lang="bg-BG" sz="2800" b="1" dirty="0" smtClean="0">
                <a:latin typeface="+mn-lt"/>
              </a:rPr>
              <a:t>Основна характеристика на ПЧП е разпределението на:</a:t>
            </a:r>
            <a:r>
              <a:rPr lang="ru-RU" dirty="0" smtClean="0"/>
              <a:t/>
            </a:r>
            <a:br>
              <a:rPr lang="ru-RU" dirty="0" smtClean="0"/>
            </a:b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1143000" y="1389185"/>
            <a:ext cx="9872871" cy="4706815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endParaRPr lang="bg-BG" dirty="0" smtClean="0"/>
          </a:p>
          <a:p>
            <a:pPr algn="just">
              <a:buFont typeface="Wingdings" panose="05000000000000000000" pitchFamily="2" charset="2"/>
              <a:buChar char="Ø"/>
            </a:pPr>
            <a:endParaRPr lang="bg-BG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bg-BG" dirty="0" smtClean="0"/>
              <a:t>Услуги, традиционно предоставяни от публичния сектор, като основните услуги остават ангажимент на публичния сектор, а спомагателните услуги и управлението на активите се прехвърлят към частния сектор.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bg-BG" dirty="0"/>
              <a:t>Р</a:t>
            </a:r>
            <a:r>
              <a:rPr lang="bg-BG" dirty="0" smtClean="0"/>
              <a:t>есурси, включително активи, финансови и други ресурси. Публичният партньор може да предостави определени необходими дълготрайни активи, които вече притежава, като например земя, докато частният партньор осигурява финансиране на необходимите инвестиции и разходи, проектиране, знания и опит в строителството и експлоатацията и т.н.</a:t>
            </a:r>
          </a:p>
          <a:p>
            <a:pPr>
              <a:buNone/>
            </a:pPr>
            <a:endParaRPr lang="bg-BG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735623"/>
          </a:xfrm>
        </p:spPr>
        <p:txBody>
          <a:bodyPr>
            <a:normAutofit/>
          </a:bodyPr>
          <a:lstStyle/>
          <a:p>
            <a:pPr algn="ctr"/>
            <a:r>
              <a:rPr lang="bg-BG" sz="2800" b="1" dirty="0" smtClean="0">
                <a:latin typeface="+mn-lt"/>
              </a:rPr>
              <a:t>Ползи от ПЧП</a:t>
            </a:r>
            <a:endParaRPr lang="bg-BG" sz="2800" b="1" dirty="0">
              <a:latin typeface="+mn-lt"/>
            </a:endParaRP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1143000" y="1345223"/>
            <a:ext cx="9872871" cy="4750777"/>
          </a:xfrm>
        </p:spPr>
        <p:txBody>
          <a:bodyPr>
            <a:normAutofit/>
          </a:bodyPr>
          <a:lstStyle/>
          <a:p>
            <a:pPr lvl="0">
              <a:buFont typeface="Wingdings" panose="05000000000000000000" pitchFamily="2" charset="2"/>
              <a:buChar char="Ø"/>
            </a:pPr>
            <a:r>
              <a:rPr lang="bg-BG" dirty="0"/>
              <a:t>П</a:t>
            </a:r>
            <a:r>
              <a:rPr lang="bg-BG" dirty="0" smtClean="0"/>
              <a:t>о-ранно завършване на планирана програма за капиталови инвестиции, тъй като ПЧП могат да предоставят значително допълнително финансиране към традиционните бюджетни пакети.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bg-BG" dirty="0"/>
              <a:t>В</a:t>
            </a:r>
            <a:r>
              <a:rPr lang="bg-BG" dirty="0" smtClean="0"/>
              <a:t>ъзможност за по-висока ефективност при изпълнението на проекта чрез по-бързо завършване на отделните проекти.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bg-BG" dirty="0" smtClean="0"/>
              <a:t>Възможност за поделяне на рисковете с партньора от частния сектор и оптимизиране на разходите през целия жизнен цикъл на проекта.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bg-BG" dirty="0"/>
              <a:t>В</a:t>
            </a:r>
            <a:r>
              <a:rPr lang="bg-BG" dirty="0" smtClean="0"/>
              <a:t>ъзможност за по-добра поддръжка и ниво на обслужване, отколкото при традиционните проекти.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bg-BG" dirty="0"/>
              <a:t>В</a:t>
            </a:r>
            <a:r>
              <a:rPr lang="bg-BG" dirty="0" smtClean="0"/>
              <a:t>ъзможност за съчетаване на експертен опит от публичния и от частния сектор, по най-ефективен начин, за извършване на задълбочена оценка на проекта и за постигане на оптимален проектен обхват.</a:t>
            </a:r>
          </a:p>
          <a:p>
            <a:endParaRPr lang="bg-BG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1143000" y="609602"/>
            <a:ext cx="9875520" cy="431408"/>
          </a:xfrm>
        </p:spPr>
        <p:txBody>
          <a:bodyPr>
            <a:noAutofit/>
          </a:bodyPr>
          <a:lstStyle/>
          <a:p>
            <a:pPr algn="ctr"/>
            <a:r>
              <a:rPr lang="bg-BG" sz="2800" b="1" dirty="0" smtClean="0">
                <a:latin typeface="+mn-lt"/>
              </a:rPr>
              <a:t>Принципи при реализиране на ПЧП</a:t>
            </a:r>
            <a:endParaRPr lang="bg-BG" sz="2800" b="1" dirty="0">
              <a:latin typeface="+mn-lt"/>
            </a:endParaRP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1143000" y="1494692"/>
            <a:ext cx="9872871" cy="5046785"/>
          </a:xfrm>
        </p:spPr>
        <p:txBody>
          <a:bodyPr>
            <a:normAutofit/>
          </a:bodyPr>
          <a:lstStyle/>
          <a:p>
            <a:pPr lvl="1">
              <a:buFont typeface="Wingdings" panose="05000000000000000000" pitchFamily="2" charset="2"/>
              <a:buChar char="Ø"/>
            </a:pPr>
            <a:r>
              <a:rPr lang="bg-BG" sz="1800" dirty="0" smtClean="0"/>
              <a:t>Принцип на прехвърляне на риска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bg-BG" sz="1800" dirty="0" smtClean="0"/>
              <a:t>Специфика на договаряне и изпълнение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bg-BG" sz="1800" dirty="0" smtClean="0"/>
              <a:t>Поддържане на стойността на публичните активи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bg-BG" sz="1800" dirty="0" smtClean="0"/>
              <a:t>Търсене на нововъведения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bg-BG" sz="1800" dirty="0" smtClean="0"/>
              <a:t>Липса на дискриминация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bg-BG" sz="1800" dirty="0" smtClean="0"/>
              <a:t>Стабилност и предоговаряне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bg-BG" sz="1800" dirty="0" smtClean="0"/>
              <a:t>Последователност/Цялостност/Непрекъсваемост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bg-BG" sz="1800" dirty="0" smtClean="0"/>
              <a:t>Открита конкуренция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bg-BG" sz="1800" dirty="0" smtClean="0"/>
              <a:t>Прозрачност и отчетност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bg-BG" sz="1800" dirty="0" smtClean="0"/>
              <a:t>Ненамеса/Намеса в управлението на процеса на ПЧП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bg-BG" sz="1800" dirty="0" smtClean="0"/>
              <a:t>Гаранции и обществена подкрепа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bg-BG" sz="1800" dirty="0" smtClean="0"/>
              <a:t>Компенсации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bg-BG" dirty="0" smtClean="0"/>
              <a:t>Равностойност на парите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bg-BG" dirty="0" smtClean="0"/>
              <a:t>Конкуренция</a:t>
            </a:r>
          </a:p>
          <a:p>
            <a:endParaRPr lang="bg-BG" sz="2000" dirty="0" smtClean="0"/>
          </a:p>
          <a:p>
            <a:endParaRPr lang="bg-BG" sz="2000" dirty="0" smtClean="0"/>
          </a:p>
          <a:p>
            <a:endParaRPr lang="bg-BG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g-BG" sz="2800" b="1" dirty="0" smtClean="0">
                <a:latin typeface="+mn-lt"/>
              </a:rPr>
              <a:t>Предпоставки за успешно ПЧП</a:t>
            </a:r>
            <a:r>
              <a:rPr lang="bg-BG" sz="3200" b="1" dirty="0" smtClean="0">
                <a:latin typeface="+mn-lt"/>
              </a:rPr>
              <a:t> </a:t>
            </a:r>
            <a:endParaRPr lang="bg-BG" b="1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buFont typeface="Wingdings" panose="05000000000000000000" pitchFamily="2" charset="2"/>
              <a:buChar char="Ø"/>
            </a:pPr>
            <a:r>
              <a:rPr lang="ru-RU" dirty="0" smtClean="0"/>
              <a:t> </a:t>
            </a:r>
            <a:r>
              <a:rPr lang="bg-BG" sz="2600" dirty="0" smtClean="0"/>
              <a:t>Наличие на поддръжници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bg-BG" sz="2600" dirty="0" smtClean="0"/>
              <a:t> Правдоподобност и прозрачност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bg-BG" sz="2600" dirty="0" smtClean="0"/>
              <a:t> Гъвкавост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bg-BG" sz="2600" dirty="0" smtClean="0"/>
              <a:t> Време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bg-BG" sz="2600" dirty="0" smtClean="0"/>
              <a:t> За да осъществява успешно ПЧП, администрацията трябва да е лидер, да формулира цялостната концепция за ПЧП проект в техническата и социалната инфраструктура, да наблюдава и контролира всички етапи на управление и изпълнение на ПЧП. </a:t>
            </a:r>
          </a:p>
          <a:p>
            <a:endParaRPr lang="bg-BG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База">
  <a:themeElements>
    <a:clrScheme name="По избор 6">
      <a:dk1>
        <a:srgbClr val="354F12"/>
      </a:dk1>
      <a:lt1>
        <a:sysClr val="window" lastClr="FFFFFF"/>
      </a:lt1>
      <a:dk2>
        <a:srgbClr val="50771B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По избор 1">
      <a:majorFont>
        <a:latin typeface="Corbel"/>
        <a:ea typeface=""/>
        <a:cs typeface=""/>
      </a:majorFont>
      <a:minorFont>
        <a:latin typeface="Times New Roman"/>
        <a:ea typeface=""/>
        <a:cs typeface=""/>
      </a:minorFont>
    </a:fontScheme>
    <a:fmtScheme name="База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ppt/theme/themeOverride1.xml><?xml version="1.0" encoding="utf-8"?>
<a:themeOverride xmlns:a="http://schemas.openxmlformats.org/drawingml/2006/main">
  <a:clrScheme name="По избор 6">
    <a:dk1>
      <a:srgbClr val="354F12"/>
    </a:dk1>
    <a:lt1>
      <a:sysClr val="window" lastClr="FFFFFF"/>
    </a:lt1>
    <a:dk2>
      <a:srgbClr val="50771B"/>
    </a:dk2>
    <a:lt2>
      <a:srgbClr val="E3DED1"/>
    </a:lt2>
    <a:accent1>
      <a:srgbClr val="549E39"/>
    </a:accent1>
    <a:accent2>
      <a:srgbClr val="8AB833"/>
    </a:accent2>
    <a:accent3>
      <a:srgbClr val="C0CF3A"/>
    </a:accent3>
    <a:accent4>
      <a:srgbClr val="029676"/>
    </a:accent4>
    <a:accent5>
      <a:srgbClr val="4AB5C4"/>
    </a:accent5>
    <a:accent6>
      <a:srgbClr val="0989B1"/>
    </a:accent6>
    <a:hlink>
      <a:srgbClr val="6B9F25"/>
    </a:hlink>
    <a:folHlink>
      <a:srgbClr val="BA6906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17449</TotalTime>
  <Words>1124</Words>
  <Application>Microsoft Office PowerPoint</Application>
  <PresentationFormat>Widescreen</PresentationFormat>
  <Paragraphs>91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Corbel</vt:lpstr>
      <vt:lpstr>Times New Roman</vt:lpstr>
      <vt:lpstr>Wingdings</vt:lpstr>
      <vt:lpstr>База</vt:lpstr>
      <vt:lpstr>PowerPoint Presentation</vt:lpstr>
      <vt:lpstr> Цели</vt:lpstr>
      <vt:lpstr>Насърчаване на инвестициите: въвеждане в темата и нормативна рамка</vt:lpstr>
      <vt:lpstr>Промяна в закона за насърчаване на инвестициите</vt:lpstr>
      <vt:lpstr> Дефиниция и нормативна база </vt:lpstr>
      <vt:lpstr>Основна характеристика на ПЧП е разпределението на: </vt:lpstr>
      <vt:lpstr>Ползи от ПЧП</vt:lpstr>
      <vt:lpstr>Принципи при реализиране на ПЧП</vt:lpstr>
      <vt:lpstr>Предпоставки за успешно ПЧП </vt:lpstr>
      <vt:lpstr>Принципи на комуникационния процес</vt:lpstr>
      <vt:lpstr>Цели на комуникацията </vt:lpstr>
      <vt:lpstr>Елементи на ефективната  комуникация между администрацията, бизнеса и гражданските организации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Заседание на ПКСП на НСОРБ  Нормативна рамка</dc:title>
  <dc:creator>Daniela Ushatova</dc:creator>
  <cp:lastModifiedBy>LiLy</cp:lastModifiedBy>
  <cp:revision>255</cp:revision>
  <dcterms:created xsi:type="dcterms:W3CDTF">2020-11-16T15:48:02Z</dcterms:created>
  <dcterms:modified xsi:type="dcterms:W3CDTF">2021-08-09T12:57:37Z</dcterms:modified>
</cp:coreProperties>
</file>