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0" r:id="rId1"/>
  </p:sldMasterIdLst>
  <p:sldIdLst>
    <p:sldId id="258" r:id="rId2"/>
    <p:sldId id="345" r:id="rId3"/>
    <p:sldId id="348" r:id="rId4"/>
    <p:sldId id="352" r:id="rId5"/>
    <p:sldId id="355" r:id="rId6"/>
    <p:sldId id="356" r:id="rId7"/>
    <p:sldId id="350" r:id="rId8"/>
    <p:sldId id="351" r:id="rId9"/>
    <p:sldId id="353" r:id="rId10"/>
    <p:sldId id="349" r:id="rId11"/>
    <p:sldId id="354" r:id="rId12"/>
    <p:sldId id="358" r:id="rId13"/>
    <p:sldId id="359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pPr/>
              <a:t>10.9.2021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pPr/>
              <a:t>‹#›</a:t>
            </a:fld>
            <a:endParaRPr lang="bg-B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47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pPr/>
              <a:t>10.9.2021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ufunds.b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ufunds.b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rnaheritag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varnaheritag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doorable-academy.thinkific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doorable-academy.thinkific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isitkapana.bg/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Дистанционно обучение по обучителен модул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49E3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bg-BG" sz="3429" b="1" i="1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Опазване на културно-историческото наследство и развитие на туризма“</a:t>
            </a:r>
          </a:p>
          <a:p>
            <a:pPr marL="0" indent="0" algn="ctr">
              <a:buNone/>
            </a:pPr>
            <a:r>
              <a:rPr lang="bg-BG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/>
            </a:r>
            <a:br>
              <a:rPr lang="bg-BG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</a:br>
            <a:endParaRPr lang="bg-BG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257" y="5638800"/>
            <a:ext cx="10611543" cy="126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 err="1">
                <a:solidFill>
                  <a:srgbClr val="549E39"/>
                </a:solidFill>
              </a:rPr>
              <a:t>Този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документ</a:t>
            </a:r>
            <a:r>
              <a:rPr lang="en-US" sz="1200" i="1" dirty="0">
                <a:solidFill>
                  <a:srgbClr val="549E39"/>
                </a:solidFill>
              </a:rPr>
              <a:t> е </a:t>
            </a:r>
            <a:r>
              <a:rPr lang="en-US" sz="1200" i="1" dirty="0" err="1">
                <a:solidFill>
                  <a:srgbClr val="549E39"/>
                </a:solidFill>
              </a:rPr>
              <a:t>създаден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съгласно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Административен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договор</a:t>
            </a:r>
            <a:r>
              <a:rPr lang="en-US" sz="1200" i="1" dirty="0">
                <a:solidFill>
                  <a:srgbClr val="549E39"/>
                </a:solidFill>
              </a:rPr>
              <a:t> № </a:t>
            </a:r>
            <a:r>
              <a:rPr lang="ru-RU" sz="1200" i="1" dirty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>
                <a:solidFill>
                  <a:srgbClr val="549E39"/>
                </a:solidFill>
              </a:rPr>
              <a:t>, 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служители“ </a:t>
            </a:r>
            <a:r>
              <a:rPr lang="en-US" sz="1200" i="1" dirty="0">
                <a:solidFill>
                  <a:srgbClr val="549E39"/>
                </a:solidFill>
              </a:rPr>
              <a:t>за </a:t>
            </a:r>
            <a:r>
              <a:rPr lang="en-US" sz="1200" i="1" dirty="0" err="1">
                <a:solidFill>
                  <a:srgbClr val="549E39"/>
                </a:solidFill>
              </a:rPr>
              <a:t>предоставяне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на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безвъзмездна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финансова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помощ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по</a:t>
            </a:r>
            <a:r>
              <a:rPr lang="ru-RU" sz="1200" i="1" dirty="0">
                <a:solidFill>
                  <a:srgbClr val="549E39"/>
                </a:solidFill>
              </a:rPr>
              <a:t> Оперативна програма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www.eufunds.bg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endParaRPr lang="ru-RU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bg-BG" sz="1100" i="1" dirty="0">
              <a:solidFill>
                <a:srgbClr val="549E3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F066D4-F75F-418E-BDA3-80D8FE9FD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88" y="904789"/>
            <a:ext cx="2389012" cy="828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9045C6-1182-48C3-89B8-4C652B5EF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2D54B0-AACF-4A6D-9A25-B8D7703AE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9687" y="1347019"/>
            <a:ext cx="11512626" cy="5275817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b="1" u="sng" dirty="0">
                <a:latin typeface="Calibri" panose="020F0502020204030204" pitchFamily="34" charset="0"/>
                <a:cs typeface="Calibri" panose="020F0502020204030204" pitchFamily="34" charset="0"/>
              </a:rPr>
              <a:t>ИНИЦИАТИВИ, СВЪРЗАНИ С ОПАЗВАНЕ, СЪХРАНЕНИЕ И ПОПУЛЯРИЗИРАНЕ НА КУЛТУРНО – ИСТОРИЧЕСКОТО НАСЛЕДСТВО:</a:t>
            </a: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b="1" dirty="0">
                <a:latin typeface="Calibri" panose="020F0502020204030204" pitchFamily="34" charset="0"/>
                <a:cs typeface="Calibri" panose="020F0502020204030204" pitchFamily="34" charset="0"/>
              </a:rPr>
              <a:t>ФОНДАЦИЯ „ПРОЕКТ БУЗЛУДЖА“ -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http://www.buzludzha-project.com/#welcome</a:t>
            </a:r>
            <a:endParaRPr lang="bg-BG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Основана през 2015 г. с цел опазване на паметника Бузлуджа;</a:t>
            </a: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Основна движеща сила са експерти и доброволци, включително от цял свят;</a:t>
            </a: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През 2018 г. паметникът беше признат от най-голямата европейска организация за културно наследство Европа Ностра, за един от 7-те най-застрашени културни обекта в Европа;</a:t>
            </a: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 подкрепата на фондация Гети през 2019 г. стартира работата по „Проучване, план за опазване и стратегия за повторно използване“ на паметника;</a:t>
            </a: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През 2020 г. стартира първата консервационна работа на място с проекта „Аварийна стабилизация на мозайки“ в паметника Бузлуджа;</a:t>
            </a: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Провеждат се множество събития и инициативи, с цел събиране на средства за реализиране на консервационно – реставрационните дейности. Така се осъществява и своеобразна социализация на културната ценност;</a:t>
            </a: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До момента сградата няма статут на ‘’паметник на културата’’, съгласно ЗКН.</a:t>
            </a:r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046B5D36-9868-4774-B390-E754FBC28917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718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Обучителен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модул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3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„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“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Компонент 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Добри практики в опазването на културно-историческото наследство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9687" y="1347019"/>
            <a:ext cx="11512626" cy="527581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b="1" u="sng" dirty="0">
                <a:latin typeface="Calibri" panose="020F0502020204030204" pitchFamily="34" charset="0"/>
                <a:cs typeface="Calibri" panose="020F0502020204030204" pitchFamily="34" charset="0"/>
              </a:rPr>
              <a:t>ИНИЦИАТИВИ, СВЪРЗАНИ С ОПАЗВАНЕ, СЪХРАНЕНИЕ И ПОПУЛЯРИЗИРАНЕ НА КУЛТУРНО – ИСТОРИЧЕСКОТО НАСЛЕДСТВО:</a:t>
            </a: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b="1" dirty="0">
                <a:latin typeface="Calibri" panose="020F0502020204030204" pitchFamily="34" charset="0"/>
                <a:cs typeface="Calibri" panose="020F0502020204030204" pitchFamily="34" charset="0"/>
              </a:rPr>
              <a:t>ФОНДАЦИЯ „ПРОЕКТ БУЗЛУДЖА“ -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http://www.buzludzha-project.com/#welcome</a:t>
            </a:r>
            <a:endParaRPr lang="bg-BG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61914"/>
            <a:ext cx="5473019" cy="3353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2761914"/>
            <a:ext cx="4940748" cy="3705561"/>
          </a:xfrm>
          <a:prstGeom prst="rect">
            <a:avLst/>
          </a:prstGeom>
        </p:spPr>
      </p:pic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65F6EB7A-BD5E-4C96-B98C-D94E155B5D61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718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Обучителен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модул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3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„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“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Компонент 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Добри практики в опазването на културно-историческото наследство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39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9687" y="1347019"/>
            <a:ext cx="11512626" cy="527581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b="1" u="sng" dirty="0">
                <a:latin typeface="Calibri" panose="020F0502020204030204" pitchFamily="34" charset="0"/>
                <a:cs typeface="Calibri" panose="020F0502020204030204" pitchFamily="34" charset="0"/>
              </a:rPr>
              <a:t>СОЦИАЛИЗАЦИЯ И АДАПТАЦИЯ НА ПАМЕТНИЦИ НА КУЛТУРАТА</a:t>
            </a: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b="1" dirty="0">
                <a:latin typeface="Calibri" panose="020F0502020204030204" pitchFamily="34" charset="0"/>
                <a:cs typeface="Calibri" panose="020F0502020204030204" pitchFamily="34" charset="0"/>
              </a:rPr>
              <a:t>КОМПЛЕКС „АКВЕ КАЛИДЕ“, БУРГАС -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http://www.aquae-calidae.com/ </a:t>
            </a:r>
            <a:endParaRPr lang="bg-BG" sz="1800" i="1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Цялостно разработен интегриран туристически продукт, включващ в себе си консервация и реставрация на паметник на културата и допълваща социализация, която предоставя изживяване на посетителя –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съвременния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принцип на експонирането: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Touch me, Smell me, Feel me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Атрактивно представяне на културно историческото наследство чрез успешна социализация на паметника</a:t>
            </a: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Използване на съвременни технологии, дигитализация и модерно експониране;</a:t>
            </a: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Адаптация на паметника, чрез реинтегриране на функцията му;</a:t>
            </a: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Събития, фестивали, обучения за деца – успешната формула за активнен маркетинг и реклама на паметника на културата;</a:t>
            </a: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Финансиран със средства по ОПРР 2014 – 2020;</a:t>
            </a:r>
          </a:p>
          <a:p>
            <a:pPr marL="804863" lvl="1" indent="-288925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04B1D737-BDB7-4429-8EFB-F2C3F4BCBB26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718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Обучителен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модул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3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„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“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Компонент 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Добри практики в опазването на културно-историческото наследство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80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9687" y="1347019"/>
            <a:ext cx="11512626" cy="527581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b="1" u="sng" dirty="0">
                <a:latin typeface="Calibri" panose="020F0502020204030204" pitchFamily="34" charset="0"/>
                <a:cs typeface="Calibri" panose="020F0502020204030204" pitchFamily="34" charset="0"/>
              </a:rPr>
              <a:t>СОЦИАЛИЗАЦИЯ И АДАПТАЦИЯ НА ПАМЕТНИЦИ НА КУЛТУРАТА</a:t>
            </a: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b="1" dirty="0">
                <a:latin typeface="Calibri" panose="020F0502020204030204" pitchFamily="34" charset="0"/>
                <a:cs typeface="Calibri" panose="020F0502020204030204" pitchFamily="34" charset="0"/>
              </a:rPr>
              <a:t>КОМПЛЕКС „АКВЕ КАЛИДЕ“, БУРГАС -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http://www.aquae-calidae.com/ </a:t>
            </a:r>
            <a:endParaRPr lang="bg-BG" sz="1800" i="1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85" y="2608456"/>
            <a:ext cx="4489488" cy="2995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7" y="2266551"/>
            <a:ext cx="3829287" cy="247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17" y="3913430"/>
            <a:ext cx="3611638" cy="2709406"/>
          </a:xfrm>
          <a:prstGeom prst="rect">
            <a:avLst/>
          </a:prstGeom>
        </p:spPr>
      </p:pic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444E49C0-09A8-4080-AC99-905FAD6C39EC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718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Обучителен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модул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3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„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“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Компонент 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Добри практики в опазването на културно-историческото наследство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99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7F54D-5ED6-F54C-9223-C5A79256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47" y="1755775"/>
            <a:ext cx="9966960" cy="3598210"/>
          </a:xfrm>
        </p:spPr>
        <p:txBody>
          <a:bodyPr/>
          <a:lstStyle/>
          <a:p>
            <a:r>
              <a:rPr kumimoji="0" lang="bg-BG" sz="2800" b="1" i="0" u="sng" strike="noStrike" kern="1200" cap="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j-ea"/>
                <a:cs typeface="Arial" panose="020B0604020202020204" pitchFamily="34" charset="0"/>
              </a:rPr>
              <a:t>Тема 2.</a:t>
            </a:r>
            <a:r>
              <a:rPr kumimoji="0" lang="bg-BG" sz="3200" b="1" i="0" u="none" strike="noStrike" kern="1200" cap="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bg-BG" sz="3200" b="1" i="0" u="none" strike="noStrike" kern="1200" cap="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j-ea"/>
                <a:cs typeface="Arial" panose="020B0604020202020204" pitchFamily="34" charset="0"/>
              </a:rPr>
            </a:br>
            <a:r>
              <a:rPr kumimoji="0" lang="bg-BG" sz="3200" b="1" i="0" u="none" strike="noStrike" kern="1200" cap="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bg-BG" sz="3200" b="1" i="0" u="none" strike="noStrike" kern="1200" cap="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600" b="1" i="0" u="none" strike="noStrike" kern="1200" cap="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j-ea"/>
                <a:cs typeface="Arial" panose="020B0604020202020204" pitchFamily="34" charset="0"/>
              </a:rPr>
              <a:t>Правомощия и задължения на местните власти по опазване на културно-историческото наследство</a:t>
            </a:r>
            <a:r>
              <a:rPr lang="bg-BG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/>
            </a:r>
            <a:br>
              <a:rPr lang="bg-BG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bg-BG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/>
            </a:r>
            <a:br>
              <a:rPr lang="bg-BG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bg-BG" sz="3200" dirty="0">
                <a:latin typeface="Calibri" pitchFamily="34" charset="0"/>
              </a:rPr>
              <a:t/>
            </a:r>
            <a:br>
              <a:rPr lang="bg-BG" sz="3200" dirty="0">
                <a:latin typeface="Calibri" pitchFamily="34" charset="0"/>
              </a:rPr>
            </a:br>
            <a:r>
              <a:rPr lang="bg-BG" sz="3200" dirty="0">
                <a:latin typeface="Calibri" pitchFamily="34" charset="0"/>
              </a:rPr>
              <a:t> Компонент 3 - ДОБРИ ПРАКТИКИ в опазването на културно-историческото наследство</a:t>
            </a:r>
            <a:endParaRPr lang="x-none" sz="32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257" y="5638800"/>
            <a:ext cx="10611543" cy="126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 err="1">
                <a:solidFill>
                  <a:srgbClr val="549E39"/>
                </a:solidFill>
              </a:rPr>
              <a:t>Този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документ</a:t>
            </a:r>
            <a:r>
              <a:rPr lang="en-US" sz="1200" i="1" dirty="0">
                <a:solidFill>
                  <a:srgbClr val="549E39"/>
                </a:solidFill>
              </a:rPr>
              <a:t> е </a:t>
            </a:r>
            <a:r>
              <a:rPr lang="en-US" sz="1200" i="1" dirty="0" err="1">
                <a:solidFill>
                  <a:srgbClr val="549E39"/>
                </a:solidFill>
              </a:rPr>
              <a:t>създаден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съгласно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Административен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договор</a:t>
            </a:r>
            <a:r>
              <a:rPr lang="en-US" sz="1200" i="1" dirty="0">
                <a:solidFill>
                  <a:srgbClr val="549E39"/>
                </a:solidFill>
              </a:rPr>
              <a:t> № </a:t>
            </a:r>
            <a:r>
              <a:rPr lang="ru-RU" sz="1200" i="1" dirty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>
                <a:solidFill>
                  <a:srgbClr val="549E39"/>
                </a:solidFill>
              </a:rPr>
              <a:t>, 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служители“ </a:t>
            </a:r>
            <a:r>
              <a:rPr lang="en-US" sz="1200" i="1" dirty="0">
                <a:solidFill>
                  <a:srgbClr val="549E39"/>
                </a:solidFill>
              </a:rPr>
              <a:t>за </a:t>
            </a:r>
            <a:r>
              <a:rPr lang="en-US" sz="1200" i="1" dirty="0" err="1">
                <a:solidFill>
                  <a:srgbClr val="549E39"/>
                </a:solidFill>
              </a:rPr>
              <a:t>предоставяне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на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безвъзмездна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финансова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помощ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по</a:t>
            </a:r>
            <a:r>
              <a:rPr lang="ru-RU" sz="1200" i="1" dirty="0">
                <a:solidFill>
                  <a:srgbClr val="549E39"/>
                </a:solidFill>
              </a:rPr>
              <a:t> Оперативна програма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www.eufunds.bg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endParaRPr lang="ru-RU" sz="1200" i="1" dirty="0">
              <a:solidFill>
                <a:srgbClr val="549E39"/>
              </a:solidFill>
            </a:endParaRPr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FontTx/>
              <a:buNone/>
              <a:tabLst/>
              <a:defRPr/>
            </a:pP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6AF8AD-A535-46B4-948E-F1343C947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88" y="904789"/>
            <a:ext cx="2389012" cy="828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49263-1FEC-437A-B1AA-AEA62648B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32EECC-E558-4F27-A337-439C308B2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5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9687" y="1347019"/>
            <a:ext cx="11512626" cy="5275817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b="1" u="sng" dirty="0">
                <a:latin typeface="Calibri" panose="020F0502020204030204" pitchFamily="34" charset="0"/>
                <a:cs typeface="Calibri" panose="020F0502020204030204" pitchFamily="34" charset="0"/>
              </a:rPr>
              <a:t>ИНИЦИАТИВИ, СВЪРЗАНИ С ОПАЗВАНЕ, СЪХРАНЕНИЕ И ПОПУЛЯРИЗИРАНЕ НА КУЛТУРНО – ИСТОРИЧЕСКОТО НАСЛЕДСТВО:</a:t>
            </a: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b="1" dirty="0">
                <a:latin typeface="Calibri" panose="020F0502020204030204" pitchFamily="34" charset="0"/>
                <a:cs typeface="Calibri" panose="020F0502020204030204" pitchFamily="34" charset="0"/>
              </a:rPr>
              <a:t>ИНФОРМАЦИОНЕН РЕГИСТЪР НА ВАРНЕНСКОТО НЕДВИЖИМО КУЛТУРНО НАСЛЕДСТВО -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  <a:hlinkClick r:id="rId2"/>
              </a:rPr>
              <a:t>https://www.varnaheritage.com/</a:t>
            </a:r>
            <a:endParaRPr lang="bg-BG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Цялостно интердисциплинарно изследване на Недвижимото културно наследство (НКН) на Варна;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Най-обемната и подробна дигитална база данни относно обекти – Недвижими културни ценности (НКЦ) в България;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Богата и изчерпателна база данни, систематизирана и оптимизирана за работа на институции, специалисти и изследователи;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Съдържа графична, документална, историческа и географска информация за всеки единичен обект, както и специализирана информация като актуален юридически статут, вид и категория на обекта на КН, както и карта с точното географко разположение;</a:t>
            </a:r>
            <a:endParaRPr lang="bg-BG" dirty="0">
              <a:latin typeface="Calibri" pitchFamily="34" charset="0"/>
              <a:cs typeface="Calibri" panose="020F0502020204030204" pitchFamily="34" charset="0"/>
            </a:endParaRP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latin typeface="Calibri" pitchFamily="34" charset="0"/>
                <a:cs typeface="Calibri" panose="020F0502020204030204" pitchFamily="34" charset="0"/>
              </a:rPr>
              <a:t>Наличната информация, вкл.снимки, карти, архиви, са със свободен достъп за всеки;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лавие 1">
            <a:extLst>
              <a:ext uri="{FF2B5EF4-FFF2-40B4-BE49-F238E27FC236}">
                <a16:creationId xmlns:a16="http://schemas.microsoft.com/office/drawing/2014/main" id="{51AB137E-F07E-416A-BE0F-6D347C4EBCA7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718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Обучителен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модул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3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„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“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Компонент 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Добри практики в опазването на културно-историческото наследство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62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9687" y="1347019"/>
            <a:ext cx="11512626" cy="527581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b="1" u="sng" dirty="0">
                <a:latin typeface="Calibri" panose="020F0502020204030204" pitchFamily="34" charset="0"/>
                <a:cs typeface="Calibri" panose="020F0502020204030204" pitchFamily="34" charset="0"/>
              </a:rPr>
              <a:t>ИНИЦИАТИВИ, СВЪРЗАНИ С ОПАЗВАНЕ, СЪХРАНЕНИЕ И ПОПУЛЯРИЗИРАНЕ НА КУЛТУРНО – ИСТОРИЧЕСКОТО НАСЛЕДСТВО:</a:t>
            </a: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b="1" dirty="0">
                <a:latin typeface="Calibri" panose="020F0502020204030204" pitchFamily="34" charset="0"/>
                <a:cs typeface="Calibri" panose="020F0502020204030204" pitchFamily="34" charset="0"/>
              </a:rPr>
              <a:t>ИНФОРМАЦИОНЕН РЕГИСТЪР НА ВАРНЕНСКОТО НЕДВИЖИМО КУЛТУРНО НАСЛЕДСТВО -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  <a:hlinkClick r:id="rId2"/>
              </a:rPr>
              <a:t>https://www.varnaheritage.com/</a:t>
            </a:r>
            <a:endParaRPr lang="bg-BG" sz="1800" i="1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bg-BG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3576946"/>
            <a:ext cx="6890327" cy="304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96" y="2623350"/>
            <a:ext cx="7167417" cy="3444288"/>
          </a:xfrm>
          <a:prstGeom prst="rect">
            <a:avLst/>
          </a:prstGeom>
        </p:spPr>
      </p:pic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B48F71A6-D792-4094-BF30-7D55DD84A8F1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718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Обучителен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модул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3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„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“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Компонент 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Добри практики в опазването на културно-историческото наследство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75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9687" y="1347019"/>
            <a:ext cx="11512626" cy="527581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b="1" u="sng" dirty="0">
                <a:latin typeface="Calibri" panose="020F0502020204030204" pitchFamily="34" charset="0"/>
                <a:cs typeface="Calibri" panose="020F0502020204030204" pitchFamily="34" charset="0"/>
              </a:rPr>
              <a:t>ИНИЦИАТИВИ, СВЪРЗАНИ С ОПАЗВАНЕ, СЪХРАНЕНИЕ И ПОПУЛЯРИЗИРАНЕ НА КУЛТУРНО – ИСТОРИЧЕСКОТО НАСЛЕДСТВО:</a:t>
            </a: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ADOORABLE ACADEMY </a:t>
            </a:r>
            <a:r>
              <a:rPr lang="bg-BG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  <a:hlinkClick r:id="rId2"/>
              </a:rPr>
              <a:t>https://adoorable-academy.thinkific.com</a:t>
            </a:r>
            <a:r>
              <a:rPr lang="bg-BG" sz="1800" i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endParaRPr lang="bg-BG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Проект 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aDOORable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е инициатива на СНЦ ‘’Таляна’’, вдъхновена от богатото културно наследство в историческия център на град Варна;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Проектът има за цел да стимулира участие на гражданите и заинтересованите страни в процеса на опазване и съхранение на недвижими културни ценности чрез активно включване; 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Академията има за цел да играе ключова роля като медиатор и свързващо звено между правната и законова рамка, администрацията, собствениците, строителите, местната общност, бизнеса и градската памет;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Инициират се редица събития – обучения, лекции, пленери, изложби, имащи за цел обучителен и възпитателен ефект;</a:t>
            </a:r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3FC3973F-FFEC-4633-B448-B958CA7A5397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718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Обучителен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модул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3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„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“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Компонент 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Добри практики в опазването на културно-историческото наследство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97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9687" y="1347019"/>
            <a:ext cx="11512626" cy="527581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b="1" u="sng" dirty="0">
                <a:latin typeface="Calibri" panose="020F0502020204030204" pitchFamily="34" charset="0"/>
                <a:cs typeface="Calibri" panose="020F0502020204030204" pitchFamily="34" charset="0"/>
              </a:rPr>
              <a:t>ИНИЦИАТИВИ, СВЪРЗАНИ С ОПАЗВАНЕ, СЪХРАНЕНИЕ И ПОПУЛЯРИЗИРАНЕ НА КУЛТУРНО – ИСТОРИЧЕСКОТО НАСЛЕДСТВО:</a:t>
            </a: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ADOORABLE ACADEMY </a:t>
            </a:r>
            <a:r>
              <a:rPr lang="bg-BG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  <a:hlinkClick r:id="rId2"/>
              </a:rPr>
              <a:t>https://adoorable-academy.thinkific.com</a:t>
            </a:r>
            <a:r>
              <a:rPr lang="bg-BG" sz="1800" i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endParaRPr lang="bg-BG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6" y="3075326"/>
            <a:ext cx="5527714" cy="3239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97" y="2782105"/>
            <a:ext cx="5192168" cy="2943225"/>
          </a:xfrm>
          <a:prstGeom prst="rect">
            <a:avLst/>
          </a:prstGeom>
        </p:spPr>
      </p:pic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6FBFC513-B5D6-4651-86A4-CA68BD384761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718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Обучителен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модул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3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„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“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Компонент 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Добри практики в опазването на културно-историческото наследство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0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9687" y="1347019"/>
            <a:ext cx="11512626" cy="5275817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b="1" u="sng" dirty="0">
                <a:latin typeface="Calibri" panose="020F0502020204030204" pitchFamily="34" charset="0"/>
                <a:cs typeface="Calibri" panose="020F0502020204030204" pitchFamily="34" charset="0"/>
              </a:rPr>
              <a:t>ИНИЦИАТИВИ, СВЪРЗАНИ С ОПАЗВАНЕ, СЪХРАНЕНИЕ И ПОПУЛЯРИЗИРАНЕ НА КУЛТУРНО – ИСТОРИЧЕСКОТО НАСЛЕДСТВО:</a:t>
            </a: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b="1" dirty="0">
                <a:latin typeface="Calibri" panose="020F0502020204030204" pitchFamily="34" charset="0"/>
                <a:cs typeface="Calibri" panose="020F0502020204030204" pitchFamily="34" charset="0"/>
              </a:rPr>
              <a:t>КАПАНА – КВАРТАЛ НА ТВОРЧЕСКИ ИНДУСТРИИ 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https://visitkapana.bg/en/</a:t>
            </a:r>
            <a:endParaRPr lang="bg-BG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Инициатива на община Пловдив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въ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връзка с Европейска столица на културата – Пловдив 2019;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Проектът цели да промени облика на зона в централна градска част, със занемарен вид и затихващи функции, възстановявайки старите занаятчийски традиции в съвременни творчески индустрии;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Община Пловдив предприема реорганизирането на движението в квартала и частичното му превръщане в пешеходна зона;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Добро партньорство между местната административна структура и частното предприемачество -  чрез творческите индустрии и иновативни автори да бъде промен облика на квартала;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Успешната инициатива е включена в Каталог за Добри практики (2020) по схема на Европейския съюз за взаимно обучение вурху културното наследство за градове и региони;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Съществен принос за развитието на местната икономика и туризма;</a:t>
            </a:r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A93A4515-A419-4CAC-85AC-ED15098E7265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718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Обучителен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модул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3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„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“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Компонент 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Добри практики в опазването на културно-историческото наследство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07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9687" y="1347019"/>
            <a:ext cx="11512626" cy="527581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b="1" u="sng" dirty="0">
                <a:latin typeface="Calibri" panose="020F0502020204030204" pitchFamily="34" charset="0"/>
                <a:cs typeface="Calibri" panose="020F0502020204030204" pitchFamily="34" charset="0"/>
              </a:rPr>
              <a:t>ИНИЦИАТИВИ, СВЪРЗАНИ С ОПАЗВАНЕ, СЪХРАНЕНИЕ И ПОПУЛЯРИЗИРАНЕ НА КУЛТУРНО – ИСТОРИЧЕСКОТО НАСЛЕДСТВО:</a:t>
            </a: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b="1" dirty="0">
                <a:latin typeface="Calibri" panose="020F0502020204030204" pitchFamily="34" charset="0"/>
                <a:cs typeface="Calibri" panose="020F0502020204030204" pitchFamily="34" charset="0"/>
              </a:rPr>
              <a:t>КАПАНА – КВАРТАЛ НА ТВОРЧЕСКИ ИНДУСТРИИ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https://visitkapana.bg/en/</a:t>
            </a:r>
            <a:endParaRPr lang="bg-BG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‘’Капана ФЕСТ’’ – панаир на изкуствата и карнавал на уличното творчество, се превръща много бързо в любимо събитие на жителите и гостите на града;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Ежегодно привлича по около 50 000 туристи, което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дава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силен стимул на </a:t>
            </a:r>
            <a:r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t>местната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икономика и развитието на туризма;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различните инициативи се включват всички сфери на изкуството и културата - провеждат се събития, пленери, конкурси;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Община Пловдив е инвестирала около 100 000 евро за тематичните годишни покани;</a:t>
            </a:r>
          </a:p>
          <a:p>
            <a:pPr marL="804863" lvl="1" indent="-2889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Силно присъствие на множество партньори – НПО, културни оператори, артисти и творци в различни сфери;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E60E68E5-173A-4A86-83EF-41AF81797756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718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Обучителен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модул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3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„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“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Компонент 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Добри практики в опазването на културно-историческото наследство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5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9687" y="1347019"/>
            <a:ext cx="11512626" cy="527581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b="1" u="sng" dirty="0">
                <a:latin typeface="Calibri" panose="020F0502020204030204" pitchFamily="34" charset="0"/>
                <a:cs typeface="Calibri" panose="020F0502020204030204" pitchFamily="34" charset="0"/>
              </a:rPr>
              <a:t>ИНИЦИАТИВИ, СВЪРЗАНИ С ОПАЗВАНЕ, СЪХРАНЕНИЕ И ПОПУЛЯРИЗИРАНЕ НА КУЛТУРНО – ИСТОРИЧЕСКОТО НАСЛЕДСТВО:</a:t>
            </a: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b="1" dirty="0">
                <a:latin typeface="Calibri" panose="020F0502020204030204" pitchFamily="34" charset="0"/>
                <a:cs typeface="Calibri" panose="020F0502020204030204" pitchFamily="34" charset="0"/>
              </a:rPr>
              <a:t>КАПАНА – КВАРТАЛ НА ТВОРЧЕСКИ ИНДУСТРИИ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https://visitkapana.bg/en/</a:t>
            </a:r>
            <a:endParaRPr lang="bg-BG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8937" indent="-342900" algn="just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bg-BG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8" y="2915155"/>
            <a:ext cx="4667248" cy="3267074"/>
          </a:xfrm>
          <a:prstGeom prst="rect">
            <a:avLst/>
          </a:prstGeom>
        </p:spPr>
      </p:pic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1CC9C92F-6EB7-45A8-89AF-E5B49231E84F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718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Обучителен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модул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3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„</a:t>
            </a: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“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Компонент 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Добри практики в опазването на културно-историческото наследство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16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База">
  <a:themeElements>
    <a:clrScheme name="Леене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1198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База</vt:lpstr>
      <vt:lpstr>PowerPoint Presentation</vt:lpstr>
      <vt:lpstr>Тема 2.  Правомощия и задължения на местните власти по опазване на културно-историческото наследство    Компонент 3 - ДОБРИ ПРАКТИКИ в опазването на културно-историческото наследство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2021-04-29T14:07:07Z</dcterms:created>
  <dcterms:modified xsi:type="dcterms:W3CDTF">2021-09-10T11:45:49Z</dcterms:modified>
</cp:coreProperties>
</file>