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0" r:id="rId1"/>
  </p:sldMasterIdLst>
  <p:sldIdLst>
    <p:sldId id="258" r:id="rId2"/>
    <p:sldId id="345" r:id="rId3"/>
    <p:sldId id="348" r:id="rId4"/>
    <p:sldId id="346" r:id="rId5"/>
    <p:sldId id="349" r:id="rId6"/>
    <p:sldId id="350" r:id="rId7"/>
    <p:sldId id="351" r:id="rId8"/>
    <p:sldId id="352" r:id="rId9"/>
    <p:sldId id="353" r:id="rId10"/>
    <p:sldId id="354" r:id="rId11"/>
    <p:sldId id="355" r:id="rId12"/>
    <p:sldId id="357" r:id="rId13"/>
    <p:sldId id="356" r:id="rId14"/>
    <p:sldId id="358" r:id="rId15"/>
    <p:sldId id="359" r:id="rId16"/>
    <p:sldId id="360" r:id="rId17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71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pPr/>
              <a:t>10.8.2021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10.8.2021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10.8.2021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10.8.2021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10.8.2021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10.8.2021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10.8.2021 г.</a:t>
            </a:fld>
            <a:endParaRPr lang="bg-BG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10.8.2021 г.</a:t>
            </a:fld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10.8.2021 г.</a:t>
            </a:fld>
            <a:endParaRPr lang="bg-B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10.8.2021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dirty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10.8.2021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pPr/>
              <a:t>10.8.2021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eufunds.b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eufunds.bg/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549E39"/>
              </a:buClr>
              <a:buSzPct val="80000"/>
              <a:buFont typeface="Corbel" pitchFamily="34" charset="0"/>
              <a:buNone/>
              <a:tabLst/>
              <a:defRPr/>
            </a:pPr>
            <a:r>
              <a:rPr kumimoji="0" lang="bg-BG" sz="3200" b="0" i="0" u="none" strike="noStrike" kern="1200" cap="none" spc="0" normalizeH="0" baseline="0" noProof="0" dirty="0">
                <a:ln>
                  <a:noFill/>
                </a:ln>
                <a:solidFill>
                  <a:srgbClr val="549E39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Дистанционно обучение по обучителен модул 3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549E39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549E39"/>
              </a:buClr>
              <a:buSzPct val="80000"/>
              <a:buFont typeface="Corbel" pitchFamily="34" charset="0"/>
              <a:buNone/>
              <a:tabLst/>
              <a:defRPr/>
            </a:pPr>
            <a:r>
              <a:rPr kumimoji="0" lang="bg-BG" sz="3429" b="1" i="1" u="none" strike="noStrike" kern="1200" cap="none" spc="0" normalizeH="0" baseline="0" noProof="0" dirty="0">
                <a:ln>
                  <a:noFill/>
                </a:ln>
                <a:solidFill>
                  <a:srgbClr val="549E39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„</a:t>
            </a:r>
            <a:r>
              <a:rPr kumimoji="0" lang="bg-BG" sz="3200" b="1" i="0" u="none" strike="noStrike" kern="1200" cap="none" spc="0" normalizeH="0" baseline="0" noProof="0" dirty="0">
                <a:ln>
                  <a:noFill/>
                </a:ln>
                <a:solidFill>
                  <a:srgbClr val="549E39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Опазване на културно-историческото наследство и развитие на туризма“</a:t>
            </a:r>
          </a:p>
          <a:p>
            <a:pPr marL="0" indent="0" algn="ctr">
              <a:buNone/>
            </a:pPr>
            <a:br>
              <a:rPr lang="bg-BG" sz="32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</a:br>
            <a:endParaRPr lang="bg-BG" sz="32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2257" y="5638800"/>
            <a:ext cx="10611543" cy="1268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 err="1">
                <a:solidFill>
                  <a:srgbClr val="549E39"/>
                </a:solidFill>
              </a:rPr>
              <a:t>Този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документ</a:t>
            </a:r>
            <a:r>
              <a:rPr lang="en-US" sz="1200" i="1" dirty="0">
                <a:solidFill>
                  <a:srgbClr val="549E39"/>
                </a:solidFill>
              </a:rPr>
              <a:t> е </a:t>
            </a:r>
            <a:r>
              <a:rPr lang="en-US" sz="1200" i="1" dirty="0" err="1">
                <a:solidFill>
                  <a:srgbClr val="549E39"/>
                </a:solidFill>
              </a:rPr>
              <a:t>създаден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съгласно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Административен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договор</a:t>
            </a:r>
            <a:r>
              <a:rPr lang="en-US" sz="1200" i="1" dirty="0">
                <a:solidFill>
                  <a:srgbClr val="549E39"/>
                </a:solidFill>
              </a:rPr>
              <a:t> № </a:t>
            </a:r>
            <a:r>
              <a:rPr lang="ru-RU" sz="1200" i="1" dirty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>
                <a:solidFill>
                  <a:srgbClr val="549E39"/>
                </a:solidFill>
              </a:rPr>
              <a:t>, 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служители“ </a:t>
            </a:r>
            <a:r>
              <a:rPr lang="en-US" sz="1200" i="1" dirty="0">
                <a:solidFill>
                  <a:srgbClr val="549E39"/>
                </a:solidFill>
              </a:rPr>
              <a:t>за </a:t>
            </a:r>
            <a:r>
              <a:rPr lang="en-US" sz="1200" i="1" dirty="0" err="1">
                <a:solidFill>
                  <a:srgbClr val="549E39"/>
                </a:solidFill>
              </a:rPr>
              <a:t>предоставяне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на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безвъзмездна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финансова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помощ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по</a:t>
            </a:r>
            <a:r>
              <a:rPr lang="ru-RU" sz="1200" i="1" dirty="0">
                <a:solidFill>
                  <a:srgbClr val="549E39"/>
                </a:solidFill>
              </a:rPr>
              <a:t> 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www.eufunds.bg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endParaRPr lang="ru-RU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bg-BG" sz="1100" i="1" dirty="0">
              <a:solidFill>
                <a:srgbClr val="549E39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60ED5AD-9621-4619-8A05-1CFFA0AAA6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8" y="904789"/>
            <a:ext cx="2389012" cy="82852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E688C08-2DFA-4A50-8A89-E92C0B748D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F78091-8491-46E7-A8F5-1D8863878B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204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39687" y="1347019"/>
            <a:ext cx="11512626" cy="5275817"/>
          </a:xfrm>
        </p:spPr>
        <p:txBody>
          <a:bodyPr>
            <a:normAutofit/>
          </a:bodyPr>
          <a:lstStyle/>
          <a:p>
            <a:pPr lvl="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bg-BG" sz="2100" b="1" dirty="0">
                <a:cs typeface="Calibri" panose="020F0502020204030204" pitchFamily="34" charset="0"/>
              </a:rPr>
              <a:t> 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Европейски дни на наследството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(2009)</a:t>
            </a:r>
          </a:p>
          <a:p>
            <a:pPr marL="685800" indent="-338138" algn="just">
              <a:spcBef>
                <a:spcPts val="200"/>
              </a:spcBef>
              <a:spcAft>
                <a:spcPts val="200"/>
              </a:spcAft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Съвместна инициатива на ЕС и Съвета на Европа. </a:t>
            </a:r>
          </a:p>
          <a:p>
            <a:pPr marL="685800" indent="-338138" algn="just">
              <a:spcBef>
                <a:spcPts val="200"/>
              </a:spcBef>
              <a:spcAft>
                <a:spcPts val="200"/>
              </a:spcAft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Предоставя достъп до хиляди рядко представяни пред обществеността обекти и до специални прояви. </a:t>
            </a:r>
          </a:p>
          <a:p>
            <a:pPr marL="685800" indent="-338138" algn="just">
              <a:spcBef>
                <a:spcPts val="200"/>
              </a:spcBef>
              <a:spcAft>
                <a:spcPts val="200"/>
              </a:spcAft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По време на Европейската година на културното наследство (2018) Европейския Съюз удвоява бюджета на схемата и стартира две пилотни инициативи с цел ангажиране на местните общности: </a:t>
            </a:r>
          </a:p>
          <a:p>
            <a:pPr marL="1084263" lvl="2" indent="-398463" algn="just"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bg-BG" sz="2200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Европейска седмица на създателите на наследство и</a:t>
            </a:r>
          </a:p>
          <a:p>
            <a:pPr marL="1084263" lvl="2" indent="-398463" algn="just"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bg-BG" sz="2200" dirty="0">
                <a:latin typeface="Calibri" panose="020F0502020204030204" pitchFamily="34" charset="0"/>
                <a:cs typeface="Calibri" panose="020F0502020204030204" pitchFamily="34" charset="0"/>
              </a:rPr>
              <a:t>Покана за представяне на истории за европейското наследство. </a:t>
            </a:r>
          </a:p>
          <a:p>
            <a:pPr marL="685800" indent="-338138" algn="just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От 2019 г. Европейската комисия продължава да финансира тези инициативи, за да гарантира, че те прерастват в ежегодни дейности и насърчава по-широко участие.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Заглавие 1">
            <a:extLst>
              <a:ext uri="{FF2B5EF4-FFF2-40B4-BE49-F238E27FC236}">
                <a16:creationId xmlns:a16="http://schemas.microsoft.com/office/drawing/2014/main" id="{8D16F452-46A4-4295-B1CA-C5952BE4DDF9}"/>
              </a:ext>
            </a:extLst>
          </p:cNvPr>
          <p:cNvSpPr txBox="1">
            <a:spLocks/>
          </p:cNvSpPr>
          <p:nvPr/>
        </p:nvSpPr>
        <p:spPr>
          <a:xfrm>
            <a:off x="339686" y="235164"/>
            <a:ext cx="11512627" cy="71856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1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Обучителен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модул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en-GB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3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„</a:t>
            </a:r>
            <a:r>
              <a:rPr lang="bg-BG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Опазване на културно-историческото наследство и развитие на туризма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“</a:t>
            </a:r>
            <a:endParaRPr lang="ru-RU" sz="1800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bg-BG" sz="1800" u="sng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Компонент 2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: </a:t>
            </a:r>
            <a:r>
              <a:rPr lang="bg-BG" sz="1800" dirty="0">
                <a:latin typeface="Calibri" pitchFamily="34" charset="0"/>
              </a:rPr>
              <a:t>Възможности за финансиране на проекти в областта на културно-историческото наследство 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862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39687" y="1347019"/>
            <a:ext cx="11512626" cy="5275817"/>
          </a:xfrm>
        </p:spPr>
        <p:txBody>
          <a:bodyPr>
            <a:normAutofit fontScale="92500"/>
          </a:bodyPr>
          <a:lstStyle/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Европейска столица на културата  (1985)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7063" indent="-279400" algn="just">
              <a:lnSpc>
                <a:spcPct val="100000"/>
              </a:lnSpc>
              <a:spcBef>
                <a:spcPts val="1800"/>
              </a:spcBef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Стартира през 1985 г. по инициатива на Мелина Меркури и вече повече от 40 града са носители на титлата „Европейска столица на културата“. </a:t>
            </a:r>
          </a:p>
          <a:p>
            <a:pPr marL="627063" indent="-279400" algn="just">
              <a:lnSpc>
                <a:spcPct val="100000"/>
              </a:lnSpc>
              <a:spcBef>
                <a:spcPts val="600"/>
              </a:spcBef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Градовете се избират от независима експертна комисия въз основа на културна програма, която трябва да има силно европейско измерение, да включва местното население от всички възрастови групи и да допринася за дългосрочното развитие на града.</a:t>
            </a:r>
          </a:p>
          <a:p>
            <a:pPr marL="627063" indent="-279400" algn="just">
              <a:lnSpc>
                <a:spcPct val="100000"/>
              </a:lnSpc>
              <a:spcBef>
                <a:spcPts val="600"/>
              </a:spcBef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Градове получат финансиране на стойност 1,5 млн. евро от програма „Творческа Европа“, Фондация „Мелина Меркури“, както и други източници на финансова подкрепа за културни проекти, включително културно наследство.</a:t>
            </a:r>
          </a:p>
          <a:p>
            <a:pPr marL="627063" indent="-279400" algn="just">
              <a:lnSpc>
                <a:spcPct val="100000"/>
              </a:lnSpc>
              <a:spcBef>
                <a:spcPts val="600"/>
              </a:spcBef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Подготовката на европейска столица на културата дава възможност на избрания град да генерира значителни културни, социални и икономически ползи и помага за насърчаване на регенерацията му, промяна на имиджа и повишаване на неговата видимост и профил в международен мащаб.</a:t>
            </a:r>
          </a:p>
          <a:p>
            <a:pPr marL="627063" indent="-279400" algn="just">
              <a:lnSpc>
                <a:spcPct val="100000"/>
              </a:lnSpc>
              <a:spcBef>
                <a:spcPts val="600"/>
              </a:spcBef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През 2019 г. Пловдив и Матера са европейските столици на културата. За 2021 г. са избрани сръбския град Нови сад  и румънския - Тимишоара. </a:t>
            </a:r>
          </a:p>
        </p:txBody>
      </p:sp>
      <p:sp>
        <p:nvSpPr>
          <p:cNvPr id="4" name="Заглавие 1">
            <a:extLst>
              <a:ext uri="{FF2B5EF4-FFF2-40B4-BE49-F238E27FC236}">
                <a16:creationId xmlns:a16="http://schemas.microsoft.com/office/drawing/2014/main" id="{CFA9DF99-E52E-4B1F-A00A-7503A375CED7}"/>
              </a:ext>
            </a:extLst>
          </p:cNvPr>
          <p:cNvSpPr txBox="1">
            <a:spLocks/>
          </p:cNvSpPr>
          <p:nvPr/>
        </p:nvSpPr>
        <p:spPr>
          <a:xfrm>
            <a:off x="339686" y="235164"/>
            <a:ext cx="11512627" cy="71856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1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Обучителен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модул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en-GB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3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„</a:t>
            </a:r>
            <a:r>
              <a:rPr lang="bg-BG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Опазване на културно-историческото наследство и развитие на туризма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“</a:t>
            </a:r>
            <a:endParaRPr lang="ru-RU" sz="1800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bg-BG" sz="1800" u="sng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Компонент 2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: </a:t>
            </a:r>
            <a:r>
              <a:rPr lang="bg-BG" sz="1800" dirty="0">
                <a:latin typeface="Calibri" pitchFamily="34" charset="0"/>
              </a:rPr>
              <a:t>Възможности за финансиране на проекти в областта на културно-историческото наследство 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9483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39687" y="1347019"/>
            <a:ext cx="11512626" cy="5275817"/>
          </a:xfrm>
        </p:spPr>
        <p:txBody>
          <a:bodyPr>
            <a:normAutofit fontScale="92500"/>
          </a:bodyPr>
          <a:lstStyle/>
          <a:p>
            <a:pPr lvl="0"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Европейска столица на културата  (1985)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7063" indent="-279400" algn="just">
              <a:lnSpc>
                <a:spcPct val="100000"/>
              </a:lnSpc>
              <a:spcBef>
                <a:spcPts val="600"/>
              </a:spcBef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През годините инициативата се превърна също така в уникална възможност за съживяване на градове, за насърчаване на тяхната креативност и за подобряване на техния имидж</a:t>
            </a:r>
          </a:p>
          <a:p>
            <a:pPr marL="627063" indent="-279400" algn="just">
              <a:lnSpc>
                <a:spcPct val="100000"/>
              </a:lnSpc>
              <a:spcBef>
                <a:spcPts val="600"/>
              </a:spcBef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Досега над 50 града са получили статут на Европейска столица на културата. 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7063" indent="-279400" algn="just">
              <a:lnSpc>
                <a:spcPct val="100000"/>
              </a:lnSpc>
              <a:spcBef>
                <a:spcPts val="600"/>
              </a:spcBef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Процедурата за избор на град започва около шест години по-рано, макар че редът на държавите членки, определени да бъдат домакини на събитието, се определя преди това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627063" indent="-279400" algn="just">
              <a:lnSpc>
                <a:spcPct val="100000"/>
              </a:lnSpc>
              <a:spcBef>
                <a:spcPts val="600"/>
              </a:spcBef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Правилата и условията за предоставяне на тази титла, които са валидни до 2033 г. включително, са определени в Решение 445/2014/EО. Решението даде възможност на страните кандидатки и потенциални кандидатки да участват в инициативата, при условие че вече участват в програмата „Творческа Европа“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627063" indent="-279400" algn="just">
              <a:lnSpc>
                <a:spcPct val="100000"/>
              </a:lnSpc>
              <a:spcBef>
                <a:spcPts val="600"/>
              </a:spcBef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Това решение беше допълнително изменено през 2017 г. с решение за откриване на инициативата и за държавите от Европейската асоциация за свободна търговия (ЕАСТ) и Европейското икономическо пространство (ЕИП) (Решение (ЕС) 2017/1545). Съвсем наскоро решението беше адаптирано през 2020 г., за да отрази промените в обстоятелствата, причинени от пандемията от COVID-19 (Решение (ЕС) 2020/2229)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Заглавие 1">
            <a:extLst>
              <a:ext uri="{FF2B5EF4-FFF2-40B4-BE49-F238E27FC236}">
                <a16:creationId xmlns:a16="http://schemas.microsoft.com/office/drawing/2014/main" id="{6266C838-9A5E-44C2-9782-F83DB99DB790}"/>
              </a:ext>
            </a:extLst>
          </p:cNvPr>
          <p:cNvSpPr txBox="1">
            <a:spLocks/>
          </p:cNvSpPr>
          <p:nvPr/>
        </p:nvSpPr>
        <p:spPr>
          <a:xfrm>
            <a:off x="339686" y="235164"/>
            <a:ext cx="11512627" cy="71856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1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Обучителен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модул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en-GB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3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„</a:t>
            </a:r>
            <a:r>
              <a:rPr lang="bg-BG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Опазване на културно-историческото наследство и развитие на туризма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“</a:t>
            </a:r>
            <a:endParaRPr lang="ru-RU" sz="1800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bg-BG" sz="1800" u="sng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Компонент 2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: </a:t>
            </a:r>
            <a:r>
              <a:rPr lang="bg-BG" sz="1800" dirty="0">
                <a:latin typeface="Calibri" pitchFamily="34" charset="0"/>
              </a:rPr>
              <a:t>Възможности за финансиране на проекти в областта на културно-историческото наследство 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4758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39687" y="1347019"/>
            <a:ext cx="11512626" cy="5275817"/>
          </a:xfrm>
        </p:spPr>
        <p:txBody>
          <a:bodyPr>
            <a:normAutofit/>
          </a:bodyPr>
          <a:lstStyle/>
          <a:p>
            <a:pPr marL="388938" lvl="0" indent="-342900"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Европейска младежка столица (2009)</a:t>
            </a:r>
          </a:p>
          <a:p>
            <a:pPr marL="804863" lvl="0" indent="-347663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Инициативата е създадена през 2009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г. </a:t>
            </a:r>
          </a:p>
          <a:p>
            <a:pPr marL="804863" lvl="0" indent="-347663" algn="just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Цели насърчаване на европейската идентичност и вътрешно европейското сътрудничество сред младите хора.</a:t>
            </a:r>
          </a:p>
          <a:p>
            <a:pPr marL="804863" lvl="0" indent="-347663" algn="just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Всяка година се дава възможност на нов европейски град да покаже своите иновативни идеи, проекти и дейности, които имат за цел да донесат нова перспектива на младежта във всички аспекти на живота на града. </a:t>
            </a:r>
          </a:p>
          <a:p>
            <a:pPr marL="804863" lvl="0" indent="-347663" algn="just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Развиването на културния туризъм и повишения международен престиж са някои от допълнителните предимства от премирането на съответния град за Европейска младежка столица.</a:t>
            </a:r>
          </a:p>
          <a:p>
            <a:pPr marL="804863" lvl="0" indent="-347663" algn="just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Варна е Европейска младежка столица за 2017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г., за 2020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г. столица е Амиен (Франция),  а за 2021 г. е Клайпеда (Литва).</a:t>
            </a:r>
          </a:p>
        </p:txBody>
      </p:sp>
      <p:sp>
        <p:nvSpPr>
          <p:cNvPr id="4" name="Заглавие 1">
            <a:extLst>
              <a:ext uri="{FF2B5EF4-FFF2-40B4-BE49-F238E27FC236}">
                <a16:creationId xmlns:a16="http://schemas.microsoft.com/office/drawing/2014/main" id="{68350237-84A7-4366-8AFC-A3C42469CC4C}"/>
              </a:ext>
            </a:extLst>
          </p:cNvPr>
          <p:cNvSpPr txBox="1">
            <a:spLocks/>
          </p:cNvSpPr>
          <p:nvPr/>
        </p:nvSpPr>
        <p:spPr>
          <a:xfrm>
            <a:off x="339686" y="235164"/>
            <a:ext cx="11512627" cy="71856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1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Обучителен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модул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en-GB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3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„</a:t>
            </a:r>
            <a:r>
              <a:rPr lang="bg-BG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Опазване на културно-историческото наследство и развитие на туризма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“</a:t>
            </a:r>
            <a:endParaRPr lang="ru-RU" sz="1800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bg-BG" sz="1800" u="sng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Компонент 2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: </a:t>
            </a:r>
            <a:r>
              <a:rPr lang="bg-BG" sz="1800" dirty="0">
                <a:latin typeface="Calibri" pitchFamily="34" charset="0"/>
              </a:rPr>
              <a:t>Възможности за финансиране на проекти в областта на културно-историческото наследство 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4674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39687" y="1347019"/>
            <a:ext cx="11512626" cy="5275817"/>
          </a:xfrm>
        </p:spPr>
        <p:txBody>
          <a:bodyPr>
            <a:normAutofit fontScale="92500" lnSpcReduction="20000"/>
          </a:bodyPr>
          <a:lstStyle/>
          <a:p>
            <a:pPr marL="388938" lvl="0" indent="-342900"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Новият европейски БАУХАУС</a:t>
            </a:r>
          </a:p>
          <a:p>
            <a:pPr marL="804863" lvl="0" indent="-347663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Новата европейска инициатива „Баухаус“ беше представена от председателя на Комисията Урсула фон дер Лайен и стартира официално на 18 януари 2021 г.;</a:t>
            </a:r>
          </a:p>
          <a:p>
            <a:pPr marL="804863" lvl="0" indent="-347663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Определена е като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„група за размисъл и действие“ и „проектна лаборатория, ускорител и мрежа“; творчески и интердисциплинарен проект, представляващ място за срещи и пространство за разработване на бъдещи начини на живот на кръстопътя между изкуството, културата, науката и технологиите;</a:t>
            </a:r>
          </a:p>
          <a:p>
            <a:pPr marL="804863" lvl="0" indent="-347663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Основната ѝ цел е да се насърчи създаването на пространства за живеене в съответствие с Европейския зелен пакт;</a:t>
            </a:r>
          </a:p>
          <a:p>
            <a:pPr marL="804863" lvl="0" indent="-347663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Подкрепя приобщаващи и достъпни пространства, насърчаващи диалога между различните култури, дисциплини, полове и възрастови групи и устойчиви решения, зачитащи екосистемите на планетата;</a:t>
            </a:r>
          </a:p>
          <a:p>
            <a:pPr marL="804863" lvl="0" indent="-347663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Новият европейски „Баухаус“ ще бъде разгърнат на три етапа: проектиране, доставка и разпространение. Тези етапи ще функционират отчасти успоредно в рамките на мащабен процес на „съвместно творчество“. Инициативата също така ще разработи рамка от източници на финансиране с цел привеждане в съответствие с многогодишната финансова рамка (МФР)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Заглавие 1">
            <a:extLst>
              <a:ext uri="{FF2B5EF4-FFF2-40B4-BE49-F238E27FC236}">
                <a16:creationId xmlns:a16="http://schemas.microsoft.com/office/drawing/2014/main" id="{ED49B7E4-2F83-48AF-AF76-64BC64FE2B61}"/>
              </a:ext>
            </a:extLst>
          </p:cNvPr>
          <p:cNvSpPr txBox="1">
            <a:spLocks/>
          </p:cNvSpPr>
          <p:nvPr/>
        </p:nvSpPr>
        <p:spPr>
          <a:xfrm>
            <a:off x="339686" y="235164"/>
            <a:ext cx="11512627" cy="71856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1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Обучителен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модул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en-GB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3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„</a:t>
            </a:r>
            <a:r>
              <a:rPr lang="bg-BG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Опазване на културно-историческото наследство и развитие на туризма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“</a:t>
            </a:r>
            <a:endParaRPr lang="ru-RU" sz="1800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bg-BG" sz="1800" u="sng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Компонент 2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: </a:t>
            </a:r>
            <a:r>
              <a:rPr lang="bg-BG" sz="1800" dirty="0">
                <a:latin typeface="Calibri" pitchFamily="34" charset="0"/>
              </a:rPr>
              <a:t>Възможности за финансиране на проекти в областта на културно-историческото наследство 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6427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39687" y="1347019"/>
            <a:ext cx="11512626" cy="5275817"/>
          </a:xfrm>
        </p:spPr>
        <p:txBody>
          <a:bodyPr>
            <a:normAutofit fontScale="92500" lnSpcReduction="20000"/>
          </a:bodyPr>
          <a:lstStyle/>
          <a:p>
            <a:pPr marL="388938" lvl="0" indent="-342900"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НОРВЕЖКИ ФИНАНСОВ МЕХАНИЗЪМ </a:t>
            </a:r>
          </a:p>
          <a:p>
            <a:pPr marL="388938" lvl="0" indent="-342900" algn="just">
              <a:lnSpc>
                <a:spcPct val="100000"/>
              </a:lnSpc>
              <a:buFont typeface="Symbol" panose="05050102010706020507" pitchFamily="18" charset="2"/>
              <a:buChar char=""/>
            </a:pP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      КУЛТУРНО ПРЕДПРИЕМАЧЕСТВО, НАСЛЕДСТВО И СЪТРУДНИЧЕСТВО</a:t>
            </a:r>
          </a:p>
          <a:p>
            <a:pPr marL="804863" lvl="0" indent="-347663" algn="just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Страните от Европейска асоциация за свободна търговия (ЕАСТ) създават механизъм, чрез който спомагат за намаляването на икономическите и социалните неравенства в Европейското икономическо пространство;</a:t>
            </a:r>
          </a:p>
          <a:p>
            <a:pPr marL="804863" indent="-347663" algn="just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Финансираните проекти следва да допринесат за постигането на общите цели на Финансовия механизъм на ЕИП, а именно: Намаляване на икономическите и социалните различия в Европейското икономическо пространство И Укрепване на отношенията между държавите донори – Норвегия, Исландия и Лихтенщайн  и Република България;</a:t>
            </a:r>
          </a:p>
          <a:p>
            <a:pPr marL="804863" indent="-347663" algn="just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Програмата се фокусира върху ролята, която културата и движимото културно наследство играят като двигател в местното и регионалното развитие с акцент върху заетостта, социалното включване и предприемачеството в областта на културата;</a:t>
            </a:r>
          </a:p>
          <a:p>
            <a:pPr marL="804863" indent="-347663" algn="just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Програмата поставя акцент върху подобряване на условията и качеството на представяне на богатото културно наследство, част от фондовете на музеи, галерии, библиотеки и читалища чрез прилагане на интерактивни методи и чрез създаване на предприемачески идеи, които да създадат по-широк интерес към наследството и да генерират приходи;</a:t>
            </a:r>
          </a:p>
          <a:p>
            <a:pPr marL="804863" indent="-347663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4863" lvl="0" indent="-347663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Заглавие 1">
            <a:extLst>
              <a:ext uri="{FF2B5EF4-FFF2-40B4-BE49-F238E27FC236}">
                <a16:creationId xmlns:a16="http://schemas.microsoft.com/office/drawing/2014/main" id="{D12B2A31-2CBA-4C8D-B1C9-769ADD1E04E1}"/>
              </a:ext>
            </a:extLst>
          </p:cNvPr>
          <p:cNvSpPr txBox="1">
            <a:spLocks/>
          </p:cNvSpPr>
          <p:nvPr/>
        </p:nvSpPr>
        <p:spPr>
          <a:xfrm>
            <a:off x="339686" y="235164"/>
            <a:ext cx="11512627" cy="71856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1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Обучителен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модул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en-GB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3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„</a:t>
            </a:r>
            <a:r>
              <a:rPr lang="bg-BG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Опазване на културно-историческото наследство и развитие на туризма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“</a:t>
            </a:r>
            <a:endParaRPr lang="ru-RU" sz="1800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bg-BG" sz="1800" u="sng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Компонент 2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: </a:t>
            </a:r>
            <a:r>
              <a:rPr lang="bg-BG" sz="1800" dirty="0">
                <a:latin typeface="Calibri" pitchFamily="34" charset="0"/>
              </a:rPr>
              <a:t>Възможности за финансиране на проекти в областта на културно-историческото наследство 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814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39687" y="1347019"/>
            <a:ext cx="11512626" cy="5275817"/>
          </a:xfrm>
        </p:spPr>
        <p:txBody>
          <a:bodyPr>
            <a:normAutofit fontScale="92500" lnSpcReduction="10000"/>
          </a:bodyPr>
          <a:lstStyle/>
          <a:p>
            <a:pPr marL="388938" lvl="0" indent="-342900"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НОРВЕЖКИ ФИНАНСОВ МЕХАНИЗЪМ </a:t>
            </a:r>
          </a:p>
          <a:p>
            <a:pPr marL="388938" lvl="0" indent="-342900" algn="just">
              <a:lnSpc>
                <a:spcPct val="100000"/>
              </a:lnSpc>
              <a:buFont typeface="Symbol" panose="05050102010706020507" pitchFamily="18" charset="2"/>
              <a:buChar char=""/>
            </a:pP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      КУЛТУРНО ПРЕДПРИЕМАЧЕСТВО, НАСЛЕДСТВО И СЪТРУДНИЧЕСТВО</a:t>
            </a:r>
          </a:p>
          <a:p>
            <a:pPr marL="457200" lvl="0" indent="0" algn="just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Програмата взема под внимание и предизвикателствата, свързани с културата и изкуството като  инструмент за социалното и икономическото развитие чрез финансиране на двустранни проекти. </a:t>
            </a:r>
          </a:p>
          <a:p>
            <a:pPr marL="457200" lvl="0" indent="0" algn="just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Програмата финансира проекти в рамките на следните идентифицирани програмни области, а именно:</a:t>
            </a:r>
          </a:p>
          <a:p>
            <a:pPr marL="800100" lvl="0" indent="-342900" algn="just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Управление, опазване и съхранение на културното наследство, свързано с националното, регионалното и местното развитие;</a:t>
            </a:r>
          </a:p>
          <a:p>
            <a:pPr marL="800100" lvl="0" indent="-342900" algn="just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Документиране и достъпност на културата и културното наследство;</a:t>
            </a:r>
          </a:p>
          <a:p>
            <a:pPr marL="800100" lvl="0" indent="-342900" algn="just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Предприемачество в областта на културата;</a:t>
            </a:r>
          </a:p>
          <a:p>
            <a:pPr marL="800100" lvl="0" indent="-342900" algn="just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Развитие на публики, включително ангажирането на хора в различни културни, информационни и образователни дейности;</a:t>
            </a:r>
          </a:p>
          <a:p>
            <a:pPr marL="800100" lvl="0" indent="-342900" algn="just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Мрежи и международно културно сътрудничество/обмен</a:t>
            </a:r>
          </a:p>
          <a:p>
            <a:pPr marL="45720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4863" lvl="0" indent="-347663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Заглавие 1">
            <a:extLst>
              <a:ext uri="{FF2B5EF4-FFF2-40B4-BE49-F238E27FC236}">
                <a16:creationId xmlns:a16="http://schemas.microsoft.com/office/drawing/2014/main" id="{0610B3EF-3AC1-4BA9-B519-FB5F0E7D5BF2}"/>
              </a:ext>
            </a:extLst>
          </p:cNvPr>
          <p:cNvSpPr txBox="1">
            <a:spLocks/>
          </p:cNvSpPr>
          <p:nvPr/>
        </p:nvSpPr>
        <p:spPr>
          <a:xfrm>
            <a:off x="339686" y="235164"/>
            <a:ext cx="11512627" cy="71856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1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Обучителен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модул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en-GB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3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„</a:t>
            </a:r>
            <a:r>
              <a:rPr lang="bg-BG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Опазване на културно-историческото наследство и развитие на туризма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“</a:t>
            </a:r>
            <a:endParaRPr lang="ru-RU" sz="1800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bg-BG" sz="1800" u="sng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Компонент 2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: </a:t>
            </a:r>
            <a:r>
              <a:rPr lang="bg-BG" sz="1800" dirty="0">
                <a:latin typeface="Calibri" pitchFamily="34" charset="0"/>
              </a:rPr>
              <a:t>Възможности за финансиране на проекти в областта на културно-историческото наследство 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4613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D37F54D-5ED6-F54C-9223-C5A792566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4547" y="1755775"/>
            <a:ext cx="9966960" cy="359821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br>
              <a:rPr kumimoji="0" lang="en-GB" sz="2800" b="1" i="0" u="sng" strike="noStrike" kern="1200" cap="all" spc="0" normalizeH="0" baseline="0" noProof="0" dirty="0">
                <a:ln>
                  <a:noFill/>
                </a:ln>
                <a:solidFill>
                  <a:srgbClr val="72A376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j-ea"/>
                <a:cs typeface="Arial" panose="020B0604020202020204" pitchFamily="34" charset="0"/>
              </a:rPr>
            </a:br>
            <a:br>
              <a:rPr kumimoji="0" lang="en-GB" sz="2800" b="1" i="0" u="sng" strike="noStrike" kern="1200" cap="all" spc="0" normalizeH="0" baseline="0" noProof="0" dirty="0">
                <a:ln>
                  <a:noFill/>
                </a:ln>
                <a:solidFill>
                  <a:srgbClr val="72A376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j-ea"/>
                <a:cs typeface="Arial" panose="020B0604020202020204" pitchFamily="34" charset="0"/>
              </a:rPr>
            </a:br>
            <a:br>
              <a:rPr kumimoji="0" lang="en-GB" sz="2800" b="1" i="0" u="sng" strike="noStrike" kern="1200" cap="all" spc="0" normalizeH="0" baseline="0" noProof="0" dirty="0">
                <a:ln>
                  <a:noFill/>
                </a:ln>
                <a:solidFill>
                  <a:srgbClr val="72A376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j-ea"/>
                <a:cs typeface="Arial" panose="020B0604020202020204" pitchFamily="34" charset="0"/>
              </a:rPr>
            </a:br>
            <a:br>
              <a:rPr kumimoji="0" lang="en-GB" sz="2800" b="1" i="0" u="sng" strike="noStrike" kern="1200" cap="all" spc="0" normalizeH="0" baseline="0" noProof="0" dirty="0">
                <a:ln>
                  <a:noFill/>
                </a:ln>
                <a:solidFill>
                  <a:srgbClr val="72A376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j-ea"/>
                <a:cs typeface="Arial" panose="020B0604020202020204" pitchFamily="34" charset="0"/>
              </a:rPr>
            </a:br>
            <a:br>
              <a:rPr kumimoji="0" lang="en-GB" sz="2800" b="1" i="0" u="sng" strike="noStrike" kern="1200" cap="all" spc="0" normalizeH="0" baseline="0" noProof="0" dirty="0">
                <a:ln>
                  <a:noFill/>
                </a:ln>
                <a:solidFill>
                  <a:srgbClr val="72A376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j-ea"/>
                <a:cs typeface="Arial" panose="020B0604020202020204" pitchFamily="34" charset="0"/>
              </a:rPr>
            </a:br>
            <a:br>
              <a:rPr kumimoji="0" lang="en-GB" sz="2800" b="1" i="0" u="sng" strike="noStrike" kern="1200" cap="all" spc="0" normalizeH="0" baseline="0" noProof="0" dirty="0">
                <a:ln>
                  <a:noFill/>
                </a:ln>
                <a:solidFill>
                  <a:srgbClr val="72A376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j-ea"/>
                <a:cs typeface="Arial" panose="020B0604020202020204" pitchFamily="34" charset="0"/>
              </a:rPr>
            </a:br>
            <a:br>
              <a:rPr kumimoji="0" lang="en-GB" sz="2800" b="1" i="0" u="sng" strike="noStrike" kern="1200" cap="all" spc="0" normalizeH="0" baseline="0" noProof="0" dirty="0">
                <a:ln>
                  <a:noFill/>
                </a:ln>
                <a:solidFill>
                  <a:srgbClr val="72A376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j-ea"/>
                <a:cs typeface="Arial" panose="020B0604020202020204" pitchFamily="34" charset="0"/>
              </a:rPr>
            </a:br>
            <a:br>
              <a:rPr kumimoji="0" lang="en-GB" sz="2800" b="1" i="0" u="sng" strike="noStrike" kern="1200" cap="all" spc="0" normalizeH="0" baseline="0" noProof="0" dirty="0">
                <a:ln>
                  <a:noFill/>
                </a:ln>
                <a:solidFill>
                  <a:srgbClr val="72A376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j-ea"/>
                <a:cs typeface="Arial" panose="020B0604020202020204" pitchFamily="34" charset="0"/>
              </a:rPr>
            </a:br>
            <a:br>
              <a:rPr kumimoji="0" lang="en-GB" sz="2800" b="1" i="0" u="sng" strike="noStrike" kern="1200" cap="all" spc="0" normalizeH="0" baseline="0" noProof="0" dirty="0">
                <a:ln>
                  <a:noFill/>
                </a:ln>
                <a:solidFill>
                  <a:srgbClr val="72A376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j-ea"/>
                <a:cs typeface="Arial" panose="020B0604020202020204" pitchFamily="34" charset="0"/>
              </a:rPr>
            </a:br>
            <a:br>
              <a:rPr kumimoji="0" lang="en-GB" sz="2800" b="1" i="0" u="sng" strike="noStrike" kern="1200" cap="all" spc="0" normalizeH="0" baseline="0" noProof="0" dirty="0">
                <a:ln>
                  <a:noFill/>
                </a:ln>
                <a:solidFill>
                  <a:srgbClr val="72A376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j-ea"/>
                <a:cs typeface="Arial" panose="020B0604020202020204" pitchFamily="34" charset="0"/>
              </a:rPr>
            </a:br>
            <a:r>
              <a:rPr kumimoji="0" lang="bg-BG" sz="2800" b="1" i="0" u="sng" strike="noStrike" kern="1200" cap="all" spc="0" normalizeH="0" baseline="0" noProof="0" dirty="0">
                <a:ln>
                  <a:noFill/>
                </a:ln>
                <a:solidFill>
                  <a:srgbClr val="72A376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j-ea"/>
                <a:cs typeface="Arial" panose="020B0604020202020204" pitchFamily="34" charset="0"/>
              </a:rPr>
              <a:t>Тема 2.</a:t>
            </a:r>
            <a:br>
              <a:rPr kumimoji="0" lang="bg-BG" sz="3200" b="1" i="0" u="none" strike="noStrike" kern="1200" cap="all" spc="0" normalizeH="0" baseline="0" noProof="0" dirty="0">
                <a:ln>
                  <a:noFill/>
                </a:ln>
                <a:solidFill>
                  <a:srgbClr val="72A376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j-ea"/>
                <a:cs typeface="Arial" panose="020B0604020202020204" pitchFamily="34" charset="0"/>
              </a:rPr>
            </a:br>
            <a:br>
              <a:rPr kumimoji="0" lang="bg-BG" sz="3200" b="1" i="0" u="none" strike="noStrike" kern="1200" cap="all" spc="0" normalizeH="0" baseline="0" noProof="0" dirty="0">
                <a:ln>
                  <a:noFill/>
                </a:ln>
                <a:solidFill>
                  <a:srgbClr val="72A376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j-ea"/>
                <a:cs typeface="Arial" panose="020B0604020202020204" pitchFamily="34" charset="0"/>
              </a:rPr>
            </a:br>
            <a:r>
              <a:rPr kumimoji="0" lang="ru-RU" sz="2600" b="1" i="0" u="none" strike="noStrike" kern="1200" cap="all" spc="0" normalizeH="0" baseline="0" noProof="0" dirty="0">
                <a:ln>
                  <a:noFill/>
                </a:ln>
                <a:solidFill>
                  <a:srgbClr val="72A376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j-ea"/>
                <a:cs typeface="Arial" panose="020B0604020202020204" pitchFamily="34" charset="0"/>
              </a:rPr>
              <a:t>Правомощия и задължения на местните власти по опазване на културно-историческото наследство</a:t>
            </a:r>
            <a:br>
              <a:rPr lang="bg-BG" sz="32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</a:br>
            <a:br>
              <a:rPr lang="bg-BG" sz="3200" dirty="0">
                <a:latin typeface="Calibri" pitchFamily="34" charset="0"/>
              </a:rPr>
            </a:br>
            <a:r>
              <a:rPr lang="bg-BG" sz="3200" dirty="0">
                <a:latin typeface="Calibri" pitchFamily="34" charset="0"/>
              </a:rPr>
              <a:t>Компонент 2 - ВЪЗМОЖНОСТИ ЗА ФИНАНСИРАНЕ НА ПРОЕКТИ В ОБЛАСТТА НА КУЛТУРНО-ИСТОРИЧЕСКОТО Наследство</a:t>
            </a:r>
            <a:endParaRPr lang="x-none" sz="3200" dirty="0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2257" y="5638800"/>
            <a:ext cx="10611543" cy="1268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 err="1">
                <a:solidFill>
                  <a:srgbClr val="549E39"/>
                </a:solidFill>
              </a:rPr>
              <a:t>Този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документ</a:t>
            </a:r>
            <a:r>
              <a:rPr lang="en-US" sz="1200" i="1" dirty="0">
                <a:solidFill>
                  <a:srgbClr val="549E39"/>
                </a:solidFill>
              </a:rPr>
              <a:t> е </a:t>
            </a:r>
            <a:r>
              <a:rPr lang="en-US" sz="1200" i="1" dirty="0" err="1">
                <a:solidFill>
                  <a:srgbClr val="549E39"/>
                </a:solidFill>
              </a:rPr>
              <a:t>създаден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съгласно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Административен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договор</a:t>
            </a:r>
            <a:r>
              <a:rPr lang="en-US" sz="1200" i="1" dirty="0">
                <a:solidFill>
                  <a:srgbClr val="549E39"/>
                </a:solidFill>
              </a:rPr>
              <a:t> № </a:t>
            </a:r>
            <a:r>
              <a:rPr lang="ru-RU" sz="1200" i="1" dirty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>
                <a:solidFill>
                  <a:srgbClr val="549E39"/>
                </a:solidFill>
              </a:rPr>
              <a:t>, 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служители“ </a:t>
            </a:r>
            <a:r>
              <a:rPr lang="en-US" sz="1200" i="1" dirty="0">
                <a:solidFill>
                  <a:srgbClr val="549E39"/>
                </a:solidFill>
              </a:rPr>
              <a:t>за </a:t>
            </a:r>
            <a:r>
              <a:rPr lang="en-US" sz="1200" i="1" dirty="0" err="1">
                <a:solidFill>
                  <a:srgbClr val="549E39"/>
                </a:solidFill>
              </a:rPr>
              <a:t>предоставяне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на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безвъзмездна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финансова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помощ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по</a:t>
            </a:r>
            <a:r>
              <a:rPr lang="ru-RU" sz="1200" i="1" dirty="0">
                <a:solidFill>
                  <a:srgbClr val="549E39"/>
                </a:solidFill>
              </a:rPr>
              <a:t> 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www.eufunds.bg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endParaRPr lang="ru-RU" sz="1200" i="1" dirty="0">
              <a:solidFill>
                <a:srgbClr val="549E39"/>
              </a:solidFill>
            </a:endParaRPr>
          </a:p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549E39"/>
              </a:buClr>
              <a:buSzPct val="80000"/>
              <a:buFontTx/>
              <a:buNone/>
              <a:tabLst/>
              <a:defRPr/>
            </a:pPr>
            <a:endParaRPr kumimoji="0" lang="ru-RU" sz="1100" b="0" i="1" u="none" strike="noStrike" kern="1200" cap="none" spc="0" normalizeH="0" baseline="0" noProof="0" dirty="0">
              <a:ln>
                <a:noFill/>
              </a:ln>
              <a:solidFill>
                <a:srgbClr val="549E39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553EAE1-1676-4146-A6F4-E33C4B1E60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8" y="904789"/>
            <a:ext cx="2389012" cy="82852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3828DBD-B611-49F3-AC02-DDE7600221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2F269A5-FD8B-4DAE-A3EA-3C66F228A8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754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39687" y="1347019"/>
            <a:ext cx="11512626" cy="5275817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bg-BG" b="1" u="sng" dirty="0">
                <a:latin typeface="Calibri" panose="020F0502020204030204" pitchFamily="34" charset="0"/>
                <a:cs typeface="Calibri" panose="020F0502020204030204" pitchFamily="34" charset="0"/>
              </a:rPr>
              <a:t>ПРОГРАМИ НА ЕС ЗА ФИНАНСИРАНЕ НА ОПАЗВАНЕТО  НА КУЛТУРНОТО НАСЛЕДСТВО:</a:t>
            </a:r>
          </a:p>
          <a:p>
            <a:pPr marL="388937" indent="-342900" algn="just">
              <a:lnSpc>
                <a:spcPct val="100000"/>
              </a:lnSpc>
              <a:spcBef>
                <a:spcPts val="2400"/>
              </a:spcBef>
              <a:spcAft>
                <a:spcPts val="200"/>
              </a:spcAft>
              <a:buFont typeface="Wingdings" panose="05000000000000000000" pitchFamily="2" charset="2"/>
              <a:buChar char="q"/>
            </a:pP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Програмата за действие Рафаел (Raphaël)</a:t>
            </a:r>
          </a:p>
          <a:p>
            <a:pPr marL="804863" lvl="1" indent="-288925" algn="just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bg-BG" sz="2200" dirty="0">
                <a:latin typeface="Calibri" panose="020F0502020204030204" pitchFamily="34" charset="0"/>
                <a:cs typeface="Calibri" panose="020F0502020204030204" pitchFamily="34" charset="0"/>
              </a:rPr>
              <a:t>Програмата е посветена на културното наследство. </a:t>
            </a:r>
          </a:p>
          <a:p>
            <a:pPr marL="804863" lvl="1" indent="-28892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bg-BG" sz="2200" dirty="0">
                <a:latin typeface="Calibri" panose="020F0502020204030204" pitchFamily="34" charset="0"/>
                <a:cs typeface="Calibri" panose="020F0502020204030204" pitchFamily="34" charset="0"/>
              </a:rPr>
              <a:t>Стартира през 1995 г. </a:t>
            </a:r>
          </a:p>
          <a:p>
            <a:pPr marL="804863" lvl="1" indent="-28892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bg-BG" sz="2200" dirty="0">
                <a:latin typeface="Calibri" panose="020F0502020204030204" pitchFamily="34" charset="0"/>
                <a:cs typeface="Calibri" panose="020F0502020204030204" pitchFamily="34" charset="0"/>
              </a:rPr>
              <a:t>В периода 1996 - 2000 г., цели популяризиране на културното наследство; осигуряване на достъп до него, чрез създаване на партньорски мрежи и насърчаване на сътрудничеството с трети държави и международни организации като ЮНЕСКО и Съвета на Европа. </a:t>
            </a:r>
          </a:p>
          <a:p>
            <a:pPr marL="804863" lvl="1" indent="-28892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bg-BG" sz="2200" dirty="0">
                <a:latin typeface="Calibri" panose="020F0502020204030204" pitchFamily="34" charset="0"/>
                <a:cs typeface="Calibri" panose="020F0502020204030204" pitchFamily="34" charset="0"/>
              </a:rPr>
              <a:t>Програмата се фокусира върху иновации, изследвания и обучения.</a:t>
            </a:r>
          </a:p>
          <a:p>
            <a:pPr algn="just">
              <a:spcBef>
                <a:spcPts val="1000"/>
              </a:spcBef>
              <a:spcAft>
                <a:spcPts val="1000"/>
              </a:spcAft>
            </a:pPr>
            <a:endParaRPr lang="bg-BG" dirty="0">
              <a:latin typeface="Calibri" pitchFamily="34" charset="0"/>
              <a:cs typeface="Calibri" panose="020F0502020204030204" pitchFamily="34" charset="0"/>
            </a:endParaRPr>
          </a:p>
        </p:txBody>
      </p:sp>
      <p:sp>
        <p:nvSpPr>
          <p:cNvPr id="9" name="Заглавие 1">
            <a:extLst>
              <a:ext uri="{FF2B5EF4-FFF2-40B4-BE49-F238E27FC236}">
                <a16:creationId xmlns:a16="http://schemas.microsoft.com/office/drawing/2014/main" id="{51AB137E-F07E-416A-BE0F-6D347C4EBCA7}"/>
              </a:ext>
            </a:extLst>
          </p:cNvPr>
          <p:cNvSpPr txBox="1">
            <a:spLocks/>
          </p:cNvSpPr>
          <p:nvPr/>
        </p:nvSpPr>
        <p:spPr>
          <a:xfrm>
            <a:off x="339686" y="235164"/>
            <a:ext cx="11512627" cy="71856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1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Обучителен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модул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en-GB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3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„</a:t>
            </a:r>
            <a:r>
              <a:rPr lang="bg-BG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Опазване на културно-историческото наследство и развитие на туризма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“</a:t>
            </a:r>
            <a:endParaRPr lang="ru-RU" sz="1800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bg-BG" sz="1800" u="sng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Компонент 2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: </a:t>
            </a:r>
            <a:r>
              <a:rPr lang="bg-BG" sz="1800" dirty="0">
                <a:latin typeface="Calibri" pitchFamily="34" charset="0"/>
              </a:rPr>
              <a:t>Възможности за финансиране на проекти в областта на културно-историческото наследство 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1628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39687" y="1347019"/>
            <a:ext cx="11512626" cy="5275817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bg-BG" b="1" u="sng" dirty="0">
                <a:latin typeface="Calibri" panose="020F0502020204030204" pitchFamily="34" charset="0"/>
                <a:cs typeface="Calibri" panose="020F0502020204030204" pitchFamily="34" charset="0"/>
              </a:rPr>
              <a:t>ПРОГРАМИ НА ЕС ЗА ФИНАНСИРАНЕ НА ОПАЗВАНЕТО  НА КУЛТУРНОТО НАСЛЕДСТВО:</a:t>
            </a:r>
          </a:p>
          <a:p>
            <a:pPr marL="388937" indent="-342900" algn="just">
              <a:lnSpc>
                <a:spcPct val="110000"/>
              </a:lnSpc>
              <a:spcBef>
                <a:spcPts val="2400"/>
              </a:spcBef>
              <a:spcAft>
                <a:spcPts val="200"/>
              </a:spcAft>
              <a:buFont typeface="Wingdings" panose="05000000000000000000" pitchFamily="2" charset="2"/>
              <a:buChar char="q"/>
            </a:pP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Рамковата програма „Култура 2000“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lnSpc>
                <a:spcPct val="11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bg-BG" sz="2200" dirty="0">
                <a:latin typeface="Calibri" panose="020F0502020204030204" pitchFamily="34" charset="0"/>
                <a:cs typeface="Calibri" panose="020F0502020204030204" pitchFamily="34" charset="0"/>
              </a:rPr>
              <a:t>Изпълнявана в периода 2000 - 2006 г. Програмата е фокусирана върху общото за Европа движимо, недвижимо и нематериално културно наследство и неговото значение и постигането на диалог между културите.  </a:t>
            </a:r>
          </a:p>
          <a:p>
            <a:pPr lvl="1" algn="just">
              <a:lnSpc>
                <a:spcPct val="11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bg-BG" sz="2200" dirty="0">
                <a:latin typeface="Calibri" panose="020F0502020204030204" pitchFamily="34" charset="0"/>
                <a:cs typeface="Calibri" panose="020F0502020204030204" pitchFamily="34" charset="0"/>
              </a:rPr>
              <a:t>Програмата извежда на преден план следните теми:</a:t>
            </a:r>
          </a:p>
          <a:p>
            <a:pPr lvl="3" algn="just">
              <a:lnSpc>
                <a:spcPct val="110000"/>
              </a:lnSpc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bg-BG" sz="2200" dirty="0">
                <a:latin typeface="Calibri" panose="020F0502020204030204" pitchFamily="34" charset="0"/>
                <a:cs typeface="Calibri" panose="020F0502020204030204" pitchFamily="34" charset="0"/>
              </a:rPr>
              <a:t>социално-икономическите аспекти на културното наследство като актив;</a:t>
            </a:r>
          </a:p>
          <a:p>
            <a:pPr lvl="3" algn="just">
              <a:lnSpc>
                <a:spcPct val="110000"/>
              </a:lnSpc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bg-BG" sz="2200" dirty="0">
                <a:latin typeface="Calibri" panose="020F0502020204030204" pitchFamily="34" charset="0"/>
                <a:cs typeface="Calibri" panose="020F0502020204030204" pitchFamily="34" charset="0"/>
              </a:rPr>
              <a:t>необходимостта от интегриране на неговото опазване и съхранение в кохезионните фондове; </a:t>
            </a:r>
          </a:p>
          <a:p>
            <a:pPr lvl="3" algn="just">
              <a:lnSpc>
                <a:spcPct val="110000"/>
              </a:lnSpc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bg-BG" sz="2200" dirty="0">
                <a:latin typeface="Calibri" panose="020F0502020204030204" pitchFamily="34" charset="0"/>
                <a:cs typeface="Calibri" panose="020F0502020204030204" pitchFamily="34" charset="0"/>
              </a:rPr>
              <a:t>ролята на КН за туристическия сектор. </a:t>
            </a:r>
          </a:p>
          <a:p>
            <a:pPr algn="just">
              <a:spcBef>
                <a:spcPts val="1000"/>
              </a:spcBef>
              <a:spcAft>
                <a:spcPts val="1000"/>
              </a:spcAft>
            </a:pPr>
            <a:endParaRPr lang="bg-BG" dirty="0">
              <a:latin typeface="Calibri" pitchFamily="34" charset="0"/>
              <a:cs typeface="Calibri" panose="020F0502020204030204" pitchFamily="34" charset="0"/>
            </a:endParaRPr>
          </a:p>
        </p:txBody>
      </p:sp>
      <p:sp>
        <p:nvSpPr>
          <p:cNvPr id="4" name="Заглавие 1">
            <a:extLst>
              <a:ext uri="{FF2B5EF4-FFF2-40B4-BE49-F238E27FC236}">
                <a16:creationId xmlns:a16="http://schemas.microsoft.com/office/drawing/2014/main" id="{D7869FDB-61C7-4C69-8851-F8CB21CAE0FB}"/>
              </a:ext>
            </a:extLst>
          </p:cNvPr>
          <p:cNvSpPr txBox="1">
            <a:spLocks/>
          </p:cNvSpPr>
          <p:nvPr/>
        </p:nvSpPr>
        <p:spPr>
          <a:xfrm>
            <a:off x="339686" y="235164"/>
            <a:ext cx="11512627" cy="71856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1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Обучителен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модул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en-GB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3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„</a:t>
            </a:r>
            <a:r>
              <a:rPr lang="bg-BG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Опазване на културно-историческото наследство и развитие на туризма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“</a:t>
            </a:r>
            <a:endParaRPr lang="ru-RU" sz="1800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bg-BG" sz="1800" u="sng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Компонент 2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: </a:t>
            </a:r>
            <a:r>
              <a:rPr lang="bg-BG" sz="1800" dirty="0">
                <a:latin typeface="Calibri" pitchFamily="34" charset="0"/>
              </a:rPr>
              <a:t>Възможности за финансиране на проекти в областта на културно-историческото наследство 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1810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39687" y="1347019"/>
            <a:ext cx="11512626" cy="5275817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bg-BG" b="1" u="sng" dirty="0">
                <a:latin typeface="Calibri" panose="020F0502020204030204" pitchFamily="34" charset="0"/>
                <a:cs typeface="Calibri" panose="020F0502020204030204" pitchFamily="34" charset="0"/>
              </a:rPr>
              <a:t>ПРОГРАМИ НА ЕС ЗА ФИНАНСИРАНЕ НА ОПАЗВАНЕТО  НА КУЛТУРНОТО НАСЛЕДСТВО:</a:t>
            </a:r>
          </a:p>
          <a:p>
            <a:pPr marL="388937" indent="-342900" algn="just">
              <a:lnSpc>
                <a:spcPct val="110000"/>
              </a:lnSpc>
              <a:spcBef>
                <a:spcPts val="2400"/>
              </a:spcBef>
              <a:spcAft>
                <a:spcPts val="200"/>
              </a:spcAft>
              <a:buFont typeface="Wingdings" panose="05000000000000000000" pitchFamily="2" charset="2"/>
              <a:buChar char="q"/>
            </a:pP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Програма „Творческа Европа“   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програма на Европейския съюз, която подкрепя културния, творческия и аудиовизуалния сектор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bg-BG" sz="2200" dirty="0">
                <a:latin typeface="Calibri" panose="020F0502020204030204" pitchFamily="34" charset="0"/>
                <a:cs typeface="Calibri" panose="020F0502020204030204" pitchFamily="34" charset="0"/>
              </a:rPr>
              <a:t>За програмния период 2014 – 2020г., бюджетът й възлизаше на 1,46 милиарда евро, обхващайки предимно културни и медийни проекти. От тази сума, близо 27 милиона евро са за културни проекти, свързани с наследството. 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bg-BG" sz="2200" dirty="0">
                <a:latin typeface="Calibri" panose="020F0502020204030204" pitchFamily="34" charset="0"/>
                <a:cs typeface="Calibri" panose="020F0502020204030204" pitchFamily="34" charset="0"/>
              </a:rPr>
              <a:t>За периода 2021 – 2027г., бюджетът на програмата вече е </a:t>
            </a: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2,44 милиарда евро за подкрепа на проекти, с цел достигане до нови публики, насърчаване на обмена на умения и знания и укрепването на капацитета на културните и творческите организации</a:t>
            </a:r>
            <a:endParaRPr lang="bg-BG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 algn="just">
              <a:spcBef>
                <a:spcPts val="1000"/>
              </a:spcBef>
              <a:spcAft>
                <a:spcPts val="1000"/>
              </a:spcAft>
              <a:buNone/>
            </a:pPr>
            <a:endParaRPr lang="bg-BG" dirty="0">
              <a:latin typeface="Calibri" pitchFamily="34" charset="0"/>
              <a:cs typeface="Calibri" panose="020F0502020204030204" pitchFamily="34" charset="0"/>
            </a:endParaRPr>
          </a:p>
        </p:txBody>
      </p:sp>
      <p:sp>
        <p:nvSpPr>
          <p:cNvPr id="4" name="Заглавие 1">
            <a:extLst>
              <a:ext uri="{FF2B5EF4-FFF2-40B4-BE49-F238E27FC236}">
                <a16:creationId xmlns:a16="http://schemas.microsoft.com/office/drawing/2014/main" id="{DE9E22E6-9DF1-4BFD-9D44-79A7786F157F}"/>
              </a:ext>
            </a:extLst>
          </p:cNvPr>
          <p:cNvSpPr txBox="1">
            <a:spLocks/>
          </p:cNvSpPr>
          <p:nvPr/>
        </p:nvSpPr>
        <p:spPr>
          <a:xfrm>
            <a:off x="339686" y="235164"/>
            <a:ext cx="11512627" cy="71856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1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Обучителен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модул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en-GB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3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„</a:t>
            </a:r>
            <a:r>
              <a:rPr lang="bg-BG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Опазване на културно-историческото наследство и развитие на туризма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“</a:t>
            </a:r>
            <a:endParaRPr lang="ru-RU" sz="1800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bg-BG" sz="1800" u="sng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Компонент 2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: </a:t>
            </a:r>
            <a:r>
              <a:rPr lang="bg-BG" sz="1800" dirty="0">
                <a:latin typeface="Calibri" pitchFamily="34" charset="0"/>
              </a:rPr>
              <a:t>Възможности за финансиране на проекти в областта на културно-историческото наследство 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1032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39687" y="1347019"/>
            <a:ext cx="11512626" cy="5275817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bg-BG" b="1" u="sng" dirty="0">
                <a:latin typeface="Calibri" panose="020F0502020204030204" pitchFamily="34" charset="0"/>
                <a:cs typeface="Calibri" panose="020F0502020204030204" pitchFamily="34" charset="0"/>
              </a:rPr>
              <a:t>ПРОГРАМИ НА ЕС ЗА ФИНАНСИРАНЕ НА ОПАЗВАНЕТО  НА КУЛТУРНОТО НАСЛЕДСТВО:</a:t>
            </a:r>
          </a:p>
          <a:p>
            <a:pPr marL="45720" indent="0" algn="just">
              <a:buNone/>
            </a:pPr>
            <a:r>
              <a:rPr lang="bg-BG" b="1" u="sng" dirty="0">
                <a:latin typeface="Calibri" panose="020F0502020204030204" pitchFamily="34" charset="0"/>
                <a:cs typeface="Calibri" panose="020F0502020204030204" pitchFamily="34" charset="0"/>
              </a:rPr>
              <a:t>Подкрепа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 от Европейския съюз за унищожено културно наследство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88937" lvl="0" indent="-342900" algn="just">
              <a:buFont typeface="Wingdings" panose="05000000000000000000" pitchFamily="2" charset="2"/>
              <a:buChar char="q"/>
            </a:pP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Фондът за солидарност на ЕС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bg-BG" sz="2200" dirty="0">
                <a:latin typeface="Calibri" panose="020F0502020204030204" pitchFamily="34" charset="0"/>
                <a:cs typeface="Calibri" panose="020F0502020204030204" pitchFamily="34" charset="0"/>
              </a:rPr>
              <a:t>Осигурява финансиране за защита на културното наследство в случай на природни бедствия, след като Европейския парламент и Съвета на Европа са одобрили предложенията на конкретната комисия.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bg-BG" sz="2200" dirty="0">
                <a:latin typeface="Calibri" panose="020F0502020204030204" pitchFamily="34" charset="0"/>
                <a:cs typeface="Calibri" panose="020F0502020204030204" pitchFamily="34" charset="0"/>
              </a:rPr>
              <a:t>Отпуснати са над 7 млн. евро за възстановяване на културното наследство на Гърция след земетресението през  ноември 2015 г. в Йонийските острови.</a:t>
            </a:r>
          </a:p>
          <a:p>
            <a:pPr marL="388937" lvl="0" indent="-342900" algn="just">
              <a:buFont typeface="Wingdings" panose="05000000000000000000" pitchFamily="2" charset="2"/>
              <a:buChar char="q"/>
            </a:pP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Кохезион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н фонд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 algn="just"/>
            <a:r>
              <a:rPr lang="bg-BG" sz="2200" dirty="0">
                <a:latin typeface="Calibri" panose="020F0502020204030204" pitchFamily="34" charset="0"/>
                <a:cs typeface="Calibri" panose="020F0502020204030204" pitchFamily="34" charset="0"/>
              </a:rPr>
              <a:t>Използва се също в случаи на природни бедствия. </a:t>
            </a:r>
          </a:p>
          <a:p>
            <a:pPr lvl="1" algn="just"/>
            <a:r>
              <a:rPr lang="bg-BG" sz="2200" dirty="0">
                <a:latin typeface="Calibri" panose="020F0502020204030204" pitchFamily="34" charset="0"/>
                <a:cs typeface="Calibri" panose="020F0502020204030204" pitchFamily="34" charset="0"/>
              </a:rPr>
              <a:t>Осигурени са 5 млн. евро за реконструкция на базиликата на Бенедикт от Norcia (Италия), след опустошително земетресение през октомври 2016 г. Реконструкцията е извършена и с помощта на  доброволци от Корпуса на солидарността от август 2017 г.</a:t>
            </a:r>
          </a:p>
          <a:p>
            <a:pPr marL="45720" indent="0" algn="just">
              <a:spcBef>
                <a:spcPts val="1000"/>
              </a:spcBef>
              <a:spcAft>
                <a:spcPts val="1000"/>
              </a:spcAft>
              <a:buNone/>
            </a:pPr>
            <a:endParaRPr lang="bg-BG" dirty="0">
              <a:latin typeface="Calibri" pitchFamily="34" charset="0"/>
              <a:cs typeface="Calibri" panose="020F0502020204030204" pitchFamily="34" charset="0"/>
            </a:endParaRPr>
          </a:p>
        </p:txBody>
      </p:sp>
      <p:sp>
        <p:nvSpPr>
          <p:cNvPr id="4" name="Заглавие 1">
            <a:extLst>
              <a:ext uri="{FF2B5EF4-FFF2-40B4-BE49-F238E27FC236}">
                <a16:creationId xmlns:a16="http://schemas.microsoft.com/office/drawing/2014/main" id="{F3977C47-E080-4CC5-930F-F6A4C6075184}"/>
              </a:ext>
            </a:extLst>
          </p:cNvPr>
          <p:cNvSpPr txBox="1">
            <a:spLocks/>
          </p:cNvSpPr>
          <p:nvPr/>
        </p:nvSpPr>
        <p:spPr>
          <a:xfrm>
            <a:off x="339686" y="235164"/>
            <a:ext cx="11512627" cy="71856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1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Обучителен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модул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en-GB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3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„</a:t>
            </a:r>
            <a:r>
              <a:rPr lang="bg-BG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Опазване на културно-историческото наследство и развитие на туризма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“</a:t>
            </a:r>
            <a:endParaRPr lang="ru-RU" sz="1800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bg-BG" sz="1800" u="sng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Компонент 2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: </a:t>
            </a:r>
            <a:r>
              <a:rPr lang="bg-BG" sz="1800" dirty="0">
                <a:latin typeface="Calibri" pitchFamily="34" charset="0"/>
              </a:rPr>
              <a:t>Възможности за финансиране на проекти в областта на културно-историческото наследство 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9298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39687" y="1347019"/>
            <a:ext cx="11512626" cy="5275817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bg-BG" b="1" u="sng" dirty="0">
                <a:latin typeface="Calibri" panose="020F0502020204030204" pitchFamily="34" charset="0"/>
                <a:cs typeface="Calibri" panose="020F0502020204030204" pitchFamily="34" charset="0"/>
              </a:rPr>
              <a:t>Инициативи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 за дигитализация на културното наследство, цифрово съхранение и достъп </a:t>
            </a:r>
          </a:p>
          <a:p>
            <a:pPr marL="388937" indent="-342900" algn="just">
              <a:buFont typeface="Wingdings" panose="05000000000000000000" pitchFamily="2" charset="2"/>
              <a:buChar char="q"/>
            </a:pP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Обща европейска цифрова библиотека - Europeana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685800" indent="-342900" algn="just">
              <a:lnSpc>
                <a:spcPct val="100000"/>
              </a:lnSpc>
              <a:spcBef>
                <a:spcPts val="1200"/>
              </a:spcBef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Мото на платформата е „Ние преобразяваме света с култура“. Тя предлага многоезичен достъп до европейското културно наследство от различни европейски библиотеки, като в нея се съдържат над 51 милиона артикула. Дигитализираното съдържание е под формата на текстове, снимки, фотографски негативи, филми на барабани или VHS касети, музика на винилови плочи и ленти. </a:t>
            </a:r>
          </a:p>
          <a:p>
            <a:pPr marL="685800" indent="-342900" algn="just">
              <a:lnSpc>
                <a:spcPct val="100000"/>
              </a:lnSpc>
              <a:spcBef>
                <a:spcPts val="1200"/>
              </a:spcBef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Платформата има за цел да достигне до пет групи от заинтересовани страни на „пазара на наследство“:  институции в сферата на културното наследство (около 50% от целевия пазар); европейски граждани (около 25%);  изследвания, както и образователни институции; творчески индустрии.</a:t>
            </a:r>
          </a:p>
          <a:p>
            <a:pPr marL="45720" indent="0" algn="just">
              <a:spcBef>
                <a:spcPts val="1000"/>
              </a:spcBef>
              <a:spcAft>
                <a:spcPts val="1000"/>
              </a:spcAft>
              <a:buNone/>
            </a:pP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Заглавие 1">
            <a:extLst>
              <a:ext uri="{FF2B5EF4-FFF2-40B4-BE49-F238E27FC236}">
                <a16:creationId xmlns:a16="http://schemas.microsoft.com/office/drawing/2014/main" id="{8DF65600-7979-4954-A58C-18F60643D879}"/>
              </a:ext>
            </a:extLst>
          </p:cNvPr>
          <p:cNvSpPr txBox="1">
            <a:spLocks/>
          </p:cNvSpPr>
          <p:nvPr/>
        </p:nvSpPr>
        <p:spPr>
          <a:xfrm>
            <a:off x="339686" y="235164"/>
            <a:ext cx="11512627" cy="71856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1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Обучителен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модул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en-GB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3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„</a:t>
            </a:r>
            <a:r>
              <a:rPr lang="bg-BG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Опазване на културно-историческото наследство и развитие на туризма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“</a:t>
            </a:r>
            <a:endParaRPr lang="ru-RU" sz="1800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bg-BG" sz="1800" u="sng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Компонент 2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: </a:t>
            </a:r>
            <a:r>
              <a:rPr lang="bg-BG" sz="1800" dirty="0">
                <a:latin typeface="Calibri" pitchFamily="34" charset="0"/>
              </a:rPr>
              <a:t>Възможности за финансиране на проекти в областта на културно-историческото наследство 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5239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39687" y="1347019"/>
            <a:ext cx="11512626" cy="5275817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bg-BG" b="1" u="sng" dirty="0">
                <a:latin typeface="Calibri" panose="020F0502020204030204" pitchFamily="34" charset="0"/>
                <a:cs typeface="Calibri" panose="020F0502020204030204" pitchFamily="34" charset="0"/>
              </a:rPr>
              <a:t>ИНИЦИАТИВИ</a:t>
            </a: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 НА ЕВРОПЕЙСКИЯ СЪЮЗ ЗА НАСЪРЧАВАНЕ НА КУЛТУРНОТО НАСЛЕДСТВО: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 Знак за европейско наследство (2013)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bg-BG" sz="2200" dirty="0">
                <a:latin typeface="Calibri" panose="020F0502020204030204" pitchFamily="34" charset="0"/>
                <a:cs typeface="Calibri" panose="020F0502020204030204" pitchFamily="34" charset="0"/>
              </a:rPr>
              <a:t>Създадена през 2013</a:t>
            </a: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sz="2200" dirty="0">
                <a:latin typeface="Calibri" panose="020F0502020204030204" pitchFamily="34" charset="0"/>
                <a:cs typeface="Calibri" panose="020F0502020204030204" pitchFamily="34" charset="0"/>
              </a:rPr>
              <a:t>г. 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bg-BG" sz="2200" dirty="0">
                <a:latin typeface="Calibri" panose="020F0502020204030204" pitchFamily="34" charset="0"/>
                <a:cs typeface="Calibri" panose="020F0502020204030204" pitchFamily="34" charset="0"/>
              </a:rPr>
              <a:t>По настоящем са присъединени 38 обекта от Европейския съюз, които са символи на европейските идеи, културната история на Европа и Евроинтеграцията. </a:t>
            </a:r>
          </a:p>
          <a:p>
            <a:pPr lvl="1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bg-BG" sz="2200" dirty="0">
                <a:latin typeface="Calibri" panose="020F0502020204030204" pitchFamily="34" charset="0"/>
                <a:cs typeface="Calibri" panose="020F0502020204030204" pitchFamily="34" charset="0"/>
              </a:rPr>
              <a:t>От 2019 г. Европейската комисия предоставя финансиране чрез специално действие по линия на програмата „Творческа Европа“, за да се повиши популярността и въздействието на знака. </a:t>
            </a:r>
          </a:p>
          <a:p>
            <a:pPr lvl="1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bg-BG" sz="2200" dirty="0">
                <a:latin typeface="Calibri" panose="020F0502020204030204" pitchFamily="34" charset="0"/>
                <a:cs typeface="Calibri" panose="020F0502020204030204" pitchFamily="34" charset="0"/>
              </a:rPr>
              <a:t>Ще се подпомагат и съвместни проекти и работа в мрежа между обектите, отличени със Знака за европейско наследство.</a:t>
            </a:r>
          </a:p>
        </p:txBody>
      </p:sp>
      <p:sp>
        <p:nvSpPr>
          <p:cNvPr id="4" name="Заглавие 1">
            <a:extLst>
              <a:ext uri="{FF2B5EF4-FFF2-40B4-BE49-F238E27FC236}">
                <a16:creationId xmlns:a16="http://schemas.microsoft.com/office/drawing/2014/main" id="{E225C934-37C0-4806-9761-DB7D05D28B97}"/>
              </a:ext>
            </a:extLst>
          </p:cNvPr>
          <p:cNvSpPr txBox="1">
            <a:spLocks/>
          </p:cNvSpPr>
          <p:nvPr/>
        </p:nvSpPr>
        <p:spPr>
          <a:xfrm>
            <a:off x="339686" y="235164"/>
            <a:ext cx="11512627" cy="71856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1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Обучителен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модул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en-GB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3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„</a:t>
            </a:r>
            <a:r>
              <a:rPr lang="bg-BG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Опазване на културно-историческото наследство и развитие на туризма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“</a:t>
            </a:r>
            <a:endParaRPr lang="ru-RU" sz="1800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bg-BG" sz="1800" u="sng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Компонент 2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: </a:t>
            </a:r>
            <a:r>
              <a:rPr lang="bg-BG" sz="1800" dirty="0">
                <a:latin typeface="Calibri" pitchFamily="34" charset="0"/>
              </a:rPr>
              <a:t>Възможности за финансиране на проекти в областта на културно-историческото наследство 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9907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39687" y="1347019"/>
            <a:ext cx="11512626" cy="5275817"/>
          </a:xfrm>
        </p:spPr>
        <p:txBody>
          <a:bodyPr>
            <a:normAutofit/>
          </a:bodyPr>
          <a:lstStyle/>
          <a:p>
            <a:pPr marL="388937" lvl="0" indent="-342900" algn="just">
              <a:buFont typeface="Wingdings" panose="05000000000000000000" pitchFamily="2" charset="2"/>
              <a:buChar char="q"/>
            </a:pPr>
            <a:r>
              <a:rPr lang="bg-BG" b="1" dirty="0">
                <a:latin typeface="Calibri" panose="020F0502020204030204" pitchFamily="34" charset="0"/>
                <a:cs typeface="Calibri" panose="020F0502020204030204" pitchFamily="34" charset="0"/>
              </a:rPr>
              <a:t>Европейска година на културното наследство (EYCH) 2018 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-287338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Стартира през 2017 г.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-287338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bg-BG" sz="2200" dirty="0">
                <a:latin typeface="Calibri" panose="020F0502020204030204" pitchFamily="34" charset="0"/>
                <a:cs typeface="Calibri" panose="020F0502020204030204" pitchFamily="34" charset="0"/>
              </a:rPr>
              <a:t>Проектът има за цел да:</a:t>
            </a:r>
          </a:p>
          <a:p>
            <a:pPr marL="1147763" lvl="1" indent="-344488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bg-BG" sz="2200" dirty="0">
                <a:latin typeface="Calibri" panose="020F0502020204030204" pitchFamily="34" charset="0"/>
                <a:cs typeface="Calibri" panose="020F0502020204030204" pitchFamily="34" charset="0"/>
              </a:rPr>
              <a:t>ознаменува културното наследство като общ ресурс, </a:t>
            </a:r>
          </a:p>
          <a:p>
            <a:pPr marL="1147763" lvl="1" indent="-344488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bg-BG" sz="2200" dirty="0">
                <a:latin typeface="Calibri" panose="020F0502020204030204" pitchFamily="34" charset="0"/>
                <a:cs typeface="Calibri" panose="020F0502020204030204" pitchFamily="34" charset="0"/>
              </a:rPr>
              <a:t>да се повиши осведомеността за общата история и общите ценности, </a:t>
            </a:r>
          </a:p>
          <a:p>
            <a:pPr marL="1147763" lvl="1" indent="-344488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bg-BG" sz="2200" dirty="0">
                <a:latin typeface="Calibri" panose="020F0502020204030204" pitchFamily="34" charset="0"/>
                <a:cs typeface="Calibri" panose="020F0502020204030204" pitchFamily="34" charset="0"/>
              </a:rPr>
              <a:t>да се засили чувството за принадлежност към общо европейско културно и политическо пространство. </a:t>
            </a:r>
          </a:p>
          <a:p>
            <a:pPr marL="685800" indent="-285750" algn="just">
              <a:lnSpc>
                <a:spcPct val="100000"/>
              </a:lnSpc>
              <a:spcBef>
                <a:spcPts val="800"/>
              </a:spcBef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Осъществени са над 11 млн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 прояви в цяла Европа, като над 10 000 инициативи са получили официалния знак на Европейската година на културното наследство. </a:t>
            </a:r>
          </a:p>
          <a:p>
            <a:pPr marL="685800" indent="-285750" algn="just">
              <a:lnSpc>
                <a:spcPct val="100000"/>
              </a:lnSpc>
              <a:spcBef>
                <a:spcPts val="800"/>
              </a:spcBef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Повечето инициативи са финансирани от програмите на ЕС (Creative Europe, Horizon 2020, Erasmus +, Europe for Citizens и други).</a:t>
            </a:r>
          </a:p>
          <a:p>
            <a:pPr marL="685800" indent="-285750" algn="just">
              <a:lnSpc>
                <a:spcPct val="100000"/>
              </a:lnSpc>
              <a:spcBef>
                <a:spcPts val="800"/>
              </a:spcBef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Статистиките сочат, че заедно с Европейските дни на наследството през 2018 г. инициативата е привлекла около 30 милиона души в над 70 000 прояви в цяла Европа. 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Заглавие 1">
            <a:extLst>
              <a:ext uri="{FF2B5EF4-FFF2-40B4-BE49-F238E27FC236}">
                <a16:creationId xmlns:a16="http://schemas.microsoft.com/office/drawing/2014/main" id="{1C511E0D-6432-46EE-BAEF-42A4CE7E5AD2}"/>
              </a:ext>
            </a:extLst>
          </p:cNvPr>
          <p:cNvSpPr txBox="1">
            <a:spLocks/>
          </p:cNvSpPr>
          <p:nvPr/>
        </p:nvSpPr>
        <p:spPr>
          <a:xfrm>
            <a:off x="339686" y="235164"/>
            <a:ext cx="11512627" cy="71856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1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Обучителен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модул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</a:t>
            </a:r>
            <a:r>
              <a:rPr lang="en-GB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3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 „</a:t>
            </a:r>
            <a:r>
              <a:rPr lang="bg-BG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Опазване на културно-историческото наследство и развитие на туризма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“</a:t>
            </a:r>
            <a:endParaRPr lang="ru-RU" sz="1800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bg-BG" sz="1800" u="sng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anose="020B0604020202020204" pitchFamily="34" charset="0"/>
              </a:rPr>
              <a:t>Компонент 2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: </a:t>
            </a:r>
            <a:r>
              <a:rPr lang="bg-BG" sz="1800" dirty="0">
                <a:latin typeface="Calibri" pitchFamily="34" charset="0"/>
              </a:rPr>
              <a:t>Възможности за финансиране на проекти в областта на културно-историческото наследство 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047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База">
  <a:themeElements>
    <a:clrScheme name="Леене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2333</Words>
  <Application>Microsoft Office PowerPoint</Application>
  <PresentationFormat>Widescreen</PresentationFormat>
  <Paragraphs>131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Corbel</vt:lpstr>
      <vt:lpstr>Symbol</vt:lpstr>
      <vt:lpstr>Times New Roman</vt:lpstr>
      <vt:lpstr>Wingdings</vt:lpstr>
      <vt:lpstr>База</vt:lpstr>
      <vt:lpstr>PowerPoint Presentation</vt:lpstr>
      <vt:lpstr>          Тема 2.  Правомощия и задължения на местните власти по опазване на културно-историческото наследство  Компонент 2 - ВЪЗМОЖНОСТИ ЗА ФИНАНСИРАНЕ НА ПРОЕКТИ В ОБЛАСТТА НА КУЛТУРНО-ИСТОРИЧЕСКОТО Наследство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2021-04-29T14:07:07Z</dcterms:created>
  <dcterms:modified xsi:type="dcterms:W3CDTF">2021-08-10T11:30:11Z</dcterms:modified>
</cp:coreProperties>
</file>