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1"/>
  </p:sldMasterIdLst>
  <p:sldIdLst>
    <p:sldId id="258" r:id="rId2"/>
    <p:sldId id="345" r:id="rId3"/>
    <p:sldId id="351" r:id="rId4"/>
    <p:sldId id="365" r:id="rId5"/>
    <p:sldId id="366" r:id="rId6"/>
    <p:sldId id="367" r:id="rId7"/>
    <p:sldId id="348" r:id="rId8"/>
    <p:sldId id="349" r:id="rId9"/>
    <p:sldId id="369" r:id="rId10"/>
    <p:sldId id="370" r:id="rId11"/>
    <p:sldId id="350" r:id="rId12"/>
    <p:sldId id="352" r:id="rId13"/>
    <p:sldId id="354" r:id="rId14"/>
    <p:sldId id="359" r:id="rId15"/>
    <p:sldId id="353" r:id="rId16"/>
    <p:sldId id="357" r:id="rId17"/>
    <p:sldId id="358" r:id="rId18"/>
    <p:sldId id="356" r:id="rId19"/>
    <p:sldId id="360" r:id="rId20"/>
    <p:sldId id="361" r:id="rId21"/>
    <p:sldId id="362" r:id="rId22"/>
    <p:sldId id="363" r:id="rId23"/>
    <p:sldId id="364" r:id="rId24"/>
    <p:sldId id="368" r:id="rId25"/>
    <p:sldId id="346" r:id="rId26"/>
    <p:sldId id="371" r:id="rId27"/>
    <p:sldId id="372" r:id="rId28"/>
    <p:sldId id="373" r:id="rId29"/>
    <p:sldId id="374" r:id="rId30"/>
    <p:sldId id="375" r:id="rId31"/>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5" d="100"/>
          <a:sy n="105" d="100"/>
        </p:scale>
        <p:origin x="71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pPr/>
              <a:t>9.8.2021 г.</a:t>
            </a:fld>
            <a:endParaRPr lang="bg-BG"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pPr/>
              <a:t>‹#›</a:t>
            </a:fld>
            <a:endParaRPr lang="bg-BG"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D0FD718E-46A7-4A98-A9FE-3E1E2C2192EB}" type="slidenum">
              <a:rPr lang="bg-BG" smtClean="0"/>
              <a:pPr/>
              <a:t>‹#›</a:t>
            </a:fld>
            <a:endParaRPr lang="bg-BG"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8" name="Footer Placeholder 7"/>
          <p:cNvSpPr>
            <a:spLocks noGrp="1"/>
          </p:cNvSpPr>
          <p:nvPr>
            <p:ph type="ftr" sz="quarter" idx="11"/>
          </p:nvPr>
        </p:nvSpPr>
        <p:spPr/>
        <p:txBody>
          <a:bodyPr/>
          <a:lstStyle/>
          <a:p>
            <a:endParaRPr lang="bg-BG" dirty="0"/>
          </a:p>
        </p:txBody>
      </p:sp>
      <p:sp>
        <p:nvSpPr>
          <p:cNvPr id="9" name="Slide Number Placeholder 8"/>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4" name="Footer Placeholder 3"/>
          <p:cNvSpPr>
            <a:spLocks noGrp="1"/>
          </p:cNvSpPr>
          <p:nvPr>
            <p:ph type="ftr" sz="quarter" idx="11"/>
          </p:nvPr>
        </p:nvSpPr>
        <p:spPr/>
        <p:txBody>
          <a:bodyPr/>
          <a:lstStyle/>
          <a:p>
            <a:endParaRPr lang="bg-BG" dirty="0"/>
          </a:p>
        </p:txBody>
      </p:sp>
      <p:sp>
        <p:nvSpPr>
          <p:cNvPr id="5" name="Slide Number Placeholder 4"/>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3" name="Footer Placeholder 2"/>
          <p:cNvSpPr>
            <a:spLocks noGrp="1"/>
          </p:cNvSpPr>
          <p:nvPr>
            <p:ph type="ftr" sz="quarter" idx="11"/>
          </p:nvPr>
        </p:nvSpPr>
        <p:spPr/>
        <p:txBody>
          <a:bodyPr/>
          <a:lstStyle/>
          <a:p>
            <a:endParaRPr lang="bg-BG" dirty="0"/>
          </a:p>
        </p:txBody>
      </p:sp>
      <p:sp>
        <p:nvSpPr>
          <p:cNvPr id="4" name="Slide Number Placeholder 3"/>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dirty="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pPr/>
              <a:t>9.8.2021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pPr/>
              <a:t>9.8.2021 г.</a:t>
            </a:fld>
            <a:endParaRPr lang="bg-BG"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pPr/>
              <a:t>‹#›</a:t>
            </a:fld>
            <a:endParaRPr lang="bg-BG" dirty="0"/>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a:p>
          <a:p>
            <a:pPr marL="0" indent="0" algn="ctr">
              <a:buNone/>
            </a:pPr>
            <a:endParaRPr lang="bg-BG" dirty="0"/>
          </a:p>
          <a:p>
            <a:pPr marL="0" indent="0" algn="ctr">
              <a:buNone/>
            </a:pPr>
            <a:endParaRPr lang="bg-BG" sz="3200" dirty="0">
              <a:solidFill>
                <a:schemeClr val="accent1">
                  <a:lumMod val="75000"/>
                </a:schemeClr>
              </a:solidFill>
            </a:endParaRPr>
          </a:p>
          <a:p>
            <a:pPr marL="0" marR="0" lvl="0" indent="0" algn="ctr" defTabSz="914400" rtl="0" eaLnBrk="1" fontAlgn="auto" latinLnBrk="0" hangingPunct="1">
              <a:lnSpc>
                <a:spcPct val="90000"/>
              </a:lnSpc>
              <a:spcBef>
                <a:spcPts val="1400"/>
              </a:spcBef>
              <a:spcAft>
                <a:spcPts val="0"/>
              </a:spcAft>
              <a:buClr>
                <a:srgbClr val="549E39"/>
              </a:buClr>
              <a:buSzPct val="80000"/>
              <a:buFont typeface="Corbel" pitchFamily="34" charset="0"/>
              <a:buNone/>
              <a:tabLst/>
              <a:defRPr/>
            </a:pPr>
            <a:r>
              <a:rPr kumimoji="0" lang="bg-BG" sz="3200" b="0" i="0"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rPr>
              <a:t>Дистанционно обучение по обучителен модул 3</a:t>
            </a:r>
            <a:endParaRPr kumimoji="0" lang="en-US" sz="3200" b="0" i="0"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1400"/>
              </a:spcBef>
              <a:spcAft>
                <a:spcPts val="0"/>
              </a:spcAft>
              <a:buClr>
                <a:srgbClr val="549E39"/>
              </a:buClr>
              <a:buSzPct val="80000"/>
              <a:buFont typeface="Corbel" pitchFamily="34" charset="0"/>
              <a:buNone/>
              <a:tabLst/>
              <a:defRPr/>
            </a:pPr>
            <a:r>
              <a:rPr kumimoji="0" lang="bg-BG" sz="3429" b="1" i="1"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rPr>
              <a:t>„</a:t>
            </a:r>
            <a:r>
              <a:rPr kumimoji="0" lang="bg-BG" sz="3200" b="1" i="0" u="none" strike="noStrike" kern="1200" cap="none" spc="0" normalizeH="0" baseline="0" noProof="0" dirty="0">
                <a:ln>
                  <a:noFill/>
                </a:ln>
                <a:solidFill>
                  <a:srgbClr val="549E39">
                    <a:lumMod val="75000"/>
                  </a:srgbClr>
                </a:solidFill>
                <a:effectLst/>
                <a:uLnTx/>
                <a:uFillTx/>
                <a:latin typeface="Arial" panose="020B0604020202020204" pitchFamily="34" charset="0"/>
                <a:ea typeface="+mn-ea"/>
                <a:cs typeface="Arial" panose="020B0604020202020204" pitchFamily="34" charset="0"/>
              </a:rPr>
              <a:t>Опазване на културно-историческото наследство и развитие на туризма“</a:t>
            </a:r>
          </a:p>
          <a:p>
            <a:pPr marL="0" indent="0" algn="ctr">
              <a:buNone/>
            </a:pPr>
            <a:br>
              <a:rPr lang="bg-BG" sz="3200" b="1" dirty="0">
                <a:solidFill>
                  <a:schemeClr val="accent1">
                    <a:lumMod val="75000"/>
                  </a:schemeClr>
                </a:solidFill>
                <a:latin typeface="Calibri" pitchFamily="34" charset="0"/>
                <a:cs typeface="Calibri" panose="020F0502020204030204" pitchFamily="34" charset="0"/>
              </a:rPr>
            </a:br>
            <a:endParaRPr lang="bg-BG" sz="3200" b="1" dirty="0">
              <a:solidFill>
                <a:schemeClr val="accent1">
                  <a:lumMod val="75000"/>
                </a:schemeClr>
              </a:solidFill>
              <a:latin typeface="Calibri" pitchFamily="34" charset="0"/>
              <a:cs typeface="Calibri" panose="020F0502020204030204" pitchFamily="34" charset="0"/>
            </a:endParaRPr>
          </a:p>
        </p:txBody>
      </p:sp>
      <p:sp>
        <p:nvSpPr>
          <p:cNvPr id="8" name="TextBox 7"/>
          <p:cNvSpPr txBox="1"/>
          <p:nvPr/>
        </p:nvSpPr>
        <p:spPr>
          <a:xfrm>
            <a:off x="742257" y="5638800"/>
            <a:ext cx="10611543" cy="126855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err="1">
                <a:solidFill>
                  <a:srgbClr val="549E39"/>
                </a:solidFill>
              </a:rPr>
              <a:t>Този</a:t>
            </a:r>
            <a:r>
              <a:rPr lang="en-US" sz="1200" i="1" dirty="0">
                <a:solidFill>
                  <a:srgbClr val="549E39"/>
                </a:solidFill>
              </a:rPr>
              <a:t> </a:t>
            </a:r>
            <a:r>
              <a:rPr lang="en-US" sz="1200" i="1" dirty="0" err="1">
                <a:solidFill>
                  <a:srgbClr val="549E39"/>
                </a:solidFill>
              </a:rPr>
              <a:t>документ</a:t>
            </a:r>
            <a:r>
              <a:rPr lang="en-US" sz="1200" i="1" dirty="0">
                <a:solidFill>
                  <a:srgbClr val="549E39"/>
                </a:solidFill>
              </a:rPr>
              <a:t> е </a:t>
            </a:r>
            <a:r>
              <a:rPr lang="en-US" sz="1200" i="1" dirty="0" err="1">
                <a:solidFill>
                  <a:srgbClr val="549E39"/>
                </a:solidFill>
              </a:rPr>
              <a:t>създаден</a:t>
            </a:r>
            <a:r>
              <a:rPr lang="en-US" sz="1200" i="1" dirty="0">
                <a:solidFill>
                  <a:srgbClr val="549E39"/>
                </a:solidFill>
              </a:rPr>
              <a:t> </a:t>
            </a:r>
            <a:r>
              <a:rPr lang="en-US" sz="1200" i="1" dirty="0" err="1">
                <a:solidFill>
                  <a:srgbClr val="549E39"/>
                </a:solidFill>
              </a:rPr>
              <a:t>съгласно</a:t>
            </a:r>
            <a:r>
              <a:rPr lang="en-US" sz="1200" i="1" dirty="0">
                <a:solidFill>
                  <a:srgbClr val="549E39"/>
                </a:solidFill>
              </a:rPr>
              <a:t> </a:t>
            </a:r>
            <a:r>
              <a:rPr lang="en-US" sz="1200" i="1" dirty="0" err="1">
                <a:solidFill>
                  <a:srgbClr val="549E39"/>
                </a:solidFill>
              </a:rPr>
              <a:t>Административен</a:t>
            </a:r>
            <a:r>
              <a:rPr lang="en-US" sz="1200" i="1" dirty="0">
                <a:solidFill>
                  <a:srgbClr val="549E39"/>
                </a:solidFill>
              </a:rPr>
              <a:t> </a:t>
            </a:r>
            <a:r>
              <a:rPr lang="en-US" sz="1200" i="1" dirty="0" err="1">
                <a:solidFill>
                  <a:srgbClr val="549E39"/>
                </a:solidFill>
              </a:rPr>
              <a:t>договор</a:t>
            </a:r>
            <a:r>
              <a:rPr lang="en-US" sz="1200" i="1" dirty="0">
                <a:solidFill>
                  <a:srgbClr val="549E39"/>
                </a:solidFill>
              </a:rPr>
              <a:t>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a:t>
            </a:r>
            <a:r>
              <a:rPr lang="en-US" sz="1200" i="1" dirty="0" err="1">
                <a:solidFill>
                  <a:srgbClr val="549E39"/>
                </a:solidFill>
              </a:rPr>
              <a:t>на</a:t>
            </a:r>
            <a:r>
              <a:rPr lang="en-US" sz="1200" i="1" dirty="0">
                <a:solidFill>
                  <a:srgbClr val="549E39"/>
                </a:solidFill>
              </a:rPr>
              <a:t>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200" i="1" dirty="0">
                <a:solidFill>
                  <a:srgbClr val="549E39"/>
                </a:solidFill>
                <a:hlinkClick r:id="rId2">
                  <a:extLst>
                    <a:ext uri="{A12FA001-AC4F-418D-AE19-62706E023703}">
                      <ahyp:hlinkClr xmlns:ahyp="http://schemas.microsoft.com/office/drawing/2018/hyperlinkcolor" val="tx"/>
                    </a:ext>
                  </a:extLst>
                </a:hlinkClick>
              </a:rPr>
              <a:t>www.eufunds.bg</a:t>
            </a:r>
            <a:r>
              <a:rPr lang="en-US" sz="1200" i="1" dirty="0">
                <a:solidFill>
                  <a:srgbClr val="549E39"/>
                </a:solidFill>
              </a:rPr>
              <a:t> </a:t>
            </a:r>
            <a:endParaRPr lang="ru-RU" sz="1200" i="1" dirty="0">
              <a:solidFill>
                <a:srgbClr val="549E39"/>
              </a:solidFill>
            </a:endParaRPr>
          </a:p>
          <a:p>
            <a:pPr marL="45720" lvl="0" algn="ctr">
              <a:lnSpc>
                <a:spcPct val="90000"/>
              </a:lnSpc>
              <a:spcBef>
                <a:spcPts val="1400"/>
              </a:spcBef>
              <a:buClr>
                <a:srgbClr val="549E39"/>
              </a:buClr>
              <a:buSzPct val="80000"/>
            </a:pPr>
            <a:endParaRPr lang="bg-BG" sz="1100" i="1" dirty="0">
              <a:solidFill>
                <a:srgbClr val="549E39"/>
              </a:solidFill>
            </a:endParaRPr>
          </a:p>
        </p:txBody>
      </p:sp>
      <p:pic>
        <p:nvPicPr>
          <p:cNvPr id="9" name="Picture 8">
            <a:extLst>
              <a:ext uri="{FF2B5EF4-FFF2-40B4-BE49-F238E27FC236}">
                <a16:creationId xmlns:a16="http://schemas.microsoft.com/office/drawing/2014/main" id="{216E2A04-68BB-49DE-9C39-D657834DB58F}"/>
              </a:ext>
            </a:extLst>
          </p:cNvPr>
          <p:cNvPicPr>
            <a:picLocks noChangeAspect="1"/>
          </p:cNvPicPr>
          <p:nvPr/>
        </p:nvPicPr>
        <p:blipFill>
          <a:blip r:embed="rId3"/>
          <a:stretch>
            <a:fillRect/>
          </a:stretch>
        </p:blipFill>
        <p:spPr>
          <a:xfrm>
            <a:off x="925688" y="904789"/>
            <a:ext cx="2389012" cy="828527"/>
          </a:xfrm>
          <a:prstGeom prst="rect">
            <a:avLst/>
          </a:prstGeom>
        </p:spPr>
      </p:pic>
      <p:pic>
        <p:nvPicPr>
          <p:cNvPr id="10" name="Picture 9">
            <a:extLst>
              <a:ext uri="{FF2B5EF4-FFF2-40B4-BE49-F238E27FC236}">
                <a16:creationId xmlns:a16="http://schemas.microsoft.com/office/drawing/2014/main" id="{7C4C8FF1-43B7-47E4-A35A-20CEA22362E5}"/>
              </a:ext>
            </a:extLst>
          </p:cNvPr>
          <p:cNvPicPr>
            <a:picLocks noChangeAspect="1"/>
          </p:cNvPicPr>
          <p:nvPr/>
        </p:nvPicPr>
        <p:blipFill>
          <a:blip r:embed="rId4"/>
          <a:stretch>
            <a:fillRect/>
          </a:stretch>
        </p:blipFill>
        <p:spPr>
          <a:xfrm>
            <a:off x="5386470" y="903594"/>
            <a:ext cx="1323114" cy="828000"/>
          </a:xfrm>
          <a:prstGeom prst="rect">
            <a:avLst/>
          </a:prstGeom>
        </p:spPr>
      </p:pic>
      <p:pic>
        <p:nvPicPr>
          <p:cNvPr id="11" name="Picture 10">
            <a:extLst>
              <a:ext uri="{FF2B5EF4-FFF2-40B4-BE49-F238E27FC236}">
                <a16:creationId xmlns:a16="http://schemas.microsoft.com/office/drawing/2014/main" id="{457BEF72-5A07-493A-B60C-13A01A940CA7}"/>
              </a:ext>
            </a:extLst>
          </p:cNvPr>
          <p:cNvPicPr>
            <a:picLocks noChangeAspect="1"/>
          </p:cNvPicPr>
          <p:nvPr/>
        </p:nvPicPr>
        <p:blipFill>
          <a:blip r:embed="rId5"/>
          <a:stretch>
            <a:fillRect/>
          </a:stretch>
        </p:blipFill>
        <p:spPr>
          <a:xfrm>
            <a:off x="9121422" y="927775"/>
            <a:ext cx="1705303" cy="828000"/>
          </a:xfrm>
          <a:prstGeom prst="rect">
            <a:avLst/>
          </a:prstGeom>
        </p:spPr>
      </p:pic>
    </p:spTree>
    <p:extLst>
      <p:ext uri="{BB962C8B-B14F-4D97-AF65-F5344CB8AC3E}">
        <p14:creationId xmlns:p14="http://schemas.microsoft.com/office/powerpoint/2010/main" val="3664204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lnSpcReduction="10000"/>
          </a:bodyPr>
          <a:lstStyle/>
          <a:p>
            <a:pPr marL="68580" indent="0" algn="just">
              <a:spcBef>
                <a:spcPts val="200"/>
              </a:spcBef>
              <a:buNone/>
            </a:pPr>
            <a:r>
              <a:rPr lang="bg-BG" b="1" dirty="0">
                <a:latin typeface="Calibri" pitchFamily="34" charset="0"/>
                <a:cs typeface="Calibri" panose="020F0502020204030204" pitchFamily="34" charset="0"/>
              </a:rPr>
              <a:t>РОЛЯТА НА ОБЩИНИТЕ И МЕСТНАТА ВЛАСТ</a:t>
            </a:r>
          </a:p>
          <a:p>
            <a:pPr algn="just">
              <a:spcBef>
                <a:spcPts val="1000"/>
              </a:spcBef>
              <a:spcAft>
                <a:spcPts val="1000"/>
              </a:spcAft>
              <a:buNone/>
            </a:pPr>
            <a:r>
              <a:rPr lang="bg-BG" sz="2000" b="1" dirty="0">
                <a:latin typeface="Calibri" panose="020F0502020204030204" pitchFamily="34" charset="0"/>
                <a:cs typeface="Calibri" panose="020F0502020204030204" pitchFamily="34" charset="0"/>
              </a:rPr>
              <a:t>В</a:t>
            </a:r>
            <a:r>
              <a:rPr lang="ru-RU" sz="2000" b="1" dirty="0">
                <a:latin typeface="Calibri" panose="020F0502020204030204" pitchFamily="34" charset="0"/>
                <a:cs typeface="Calibri" panose="020F0502020204030204" pitchFamily="34" charset="0"/>
              </a:rPr>
              <a:t>ключване на заинтересованите страни в опазването на КН</a:t>
            </a:r>
          </a:p>
          <a:p>
            <a:pPr algn="just">
              <a:spcBef>
                <a:spcPts val="600"/>
              </a:spcBef>
              <a:spcAft>
                <a:spcPts val="600"/>
              </a:spcAft>
              <a:buFont typeface="Wingdings" panose="05000000000000000000" pitchFamily="2" charset="2"/>
              <a:buChar char="ü"/>
            </a:pPr>
            <a:r>
              <a:rPr lang="ru-RU" sz="2000" dirty="0">
                <a:latin typeface="Calibri" panose="020F0502020204030204" pitchFamily="34" charset="0"/>
                <a:cs typeface="Calibri" panose="020F0502020204030204" pitchFamily="34" charset="0"/>
              </a:rPr>
              <a:t>Нова важна тенденция в политиките за наследството е партисипативния подход в управлението му. Участието на всички заинтересовани лица и граждански организации при развитието на стратегии и политики, включително и при изпълнението им трябва да става структурирано и систематично, в някои случаи с промяна на организационната структура и култура на институциите. </a:t>
            </a:r>
          </a:p>
          <a:p>
            <a:pPr algn="just">
              <a:spcBef>
                <a:spcPts val="600"/>
              </a:spcBef>
              <a:spcAft>
                <a:spcPts val="600"/>
              </a:spcAft>
              <a:buFont typeface="Wingdings" panose="05000000000000000000" pitchFamily="2" charset="2"/>
              <a:buChar char="ü"/>
            </a:pPr>
            <a:r>
              <a:rPr lang="ru-RU" sz="2000" dirty="0">
                <a:latin typeface="Calibri" panose="020F0502020204030204" pitchFamily="34" charset="0"/>
                <a:cs typeface="Calibri" panose="020F0502020204030204" pitchFamily="34" charset="0"/>
              </a:rPr>
              <a:t> Създаването на добри взаимоотношения между местните власти, организациите на местните общности, между публичния и частния сектор в една община е главен фактор за осигуряването на по-добри и трайни резултати от дейностите по опазване и валоризиране на културното наследство. </a:t>
            </a:r>
          </a:p>
          <a:p>
            <a:pPr algn="just">
              <a:spcBef>
                <a:spcPts val="600"/>
              </a:spcBef>
              <a:spcAft>
                <a:spcPts val="600"/>
              </a:spcAft>
              <a:buFont typeface="Wingdings" panose="05000000000000000000" pitchFamily="2" charset="2"/>
              <a:buChar char="ü"/>
            </a:pPr>
            <a:r>
              <a:rPr lang="ru-RU" sz="2000" dirty="0">
                <a:latin typeface="Calibri" panose="020F0502020204030204" pitchFamily="34" charset="0"/>
                <a:cs typeface="Calibri" panose="020F0502020204030204" pitchFamily="34" charset="0"/>
              </a:rPr>
              <a:t>Подробни насоки за включване на заинтересованите страни в процесите по опазване на нематериалното културно наследство могат да бъдат намерени в два наръчника създадени по проект BG05SFOP001-2.009-0182 „Опазване на нематериалното културно наследство чрез повишаване на гражданското участие в процесите на формулиране, изпълнение и мониторинг на политики и законодателство“ финансиран по Оперативна програма „Добро управление“ 2014- 2020, съфинансирана от Европейския съюз чрез Европейския социален фонд, изпълняван от Регионалния център за опазване на нематериалното културно наследство в Югоизточна Европа под егидата на ЮНЕСКО</a:t>
            </a: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B08F5877-D1D8-4003-B457-434529280B9D}"/>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97846648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68580" indent="0" algn="just">
              <a:spcBef>
                <a:spcPts val="200"/>
              </a:spcBef>
              <a:buNone/>
            </a:pPr>
            <a:r>
              <a:rPr lang="bg-BG" b="1" dirty="0">
                <a:latin typeface="Calibri" pitchFamily="34" charset="0"/>
                <a:cs typeface="Calibri" panose="020F0502020204030204" pitchFamily="34" charset="0"/>
              </a:rPr>
              <a:t>РОЛЯТА НА ОБЩИНИТЕ И МЕСТНАТА ВЛАСТ</a:t>
            </a:r>
          </a:p>
          <a:p>
            <a:pPr algn="just">
              <a:spcBef>
                <a:spcPts val="0"/>
              </a:spcBef>
              <a:buFont typeface="Wingdings" pitchFamily="2" charset="2"/>
              <a:buChar char="Ø"/>
            </a:pPr>
            <a:r>
              <a:rPr lang="bg-BG"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изпълнение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дейностите</a:t>
            </a:r>
            <a:r>
              <a:rPr lang="en-US" sz="2000" dirty="0">
                <a:latin typeface="Calibri" pitchFamily="34" charset="0"/>
                <a:cs typeface="Calibri" panose="020F0502020204030204" pitchFamily="34" charset="0"/>
              </a:rPr>
              <a:t> </a:t>
            </a:r>
            <a:r>
              <a:rPr lang="bg-BG" sz="2000" dirty="0">
                <a:latin typeface="Calibri" pitchFamily="34" charset="0"/>
                <a:cs typeface="Calibri" panose="020F0502020204030204" pitchFamily="34" charset="0"/>
              </a:rPr>
              <a:t>по опазване </a:t>
            </a:r>
            <a:r>
              <a:rPr lang="en-US" sz="2000" dirty="0">
                <a:latin typeface="Calibri" pitchFamily="34" charset="0"/>
                <a:cs typeface="Calibri" panose="020F0502020204030204" pitchFamily="34" charset="0"/>
              </a:rPr>
              <a:t>в </a:t>
            </a:r>
            <a:r>
              <a:rPr lang="en-US" sz="2000" dirty="0" err="1">
                <a:latin typeface="Calibri" pitchFamily="34" charset="0"/>
                <a:cs typeface="Calibri" panose="020F0502020204030204" pitchFamily="34" charset="0"/>
              </a:rPr>
              <a:t>рамките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утвърдената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численост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общинската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администрация</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създават</a:t>
            </a:r>
            <a:r>
              <a:rPr lang="en-US" sz="2000" dirty="0">
                <a:latin typeface="Calibri" pitchFamily="34" charset="0"/>
                <a:cs typeface="Calibri" panose="020F0502020204030204" pitchFamily="34" charset="0"/>
              </a:rPr>
              <a:t> </a:t>
            </a:r>
            <a:r>
              <a:rPr lang="en-US" sz="2000" b="1" dirty="0" err="1">
                <a:latin typeface="Calibri" pitchFamily="34" charset="0"/>
                <a:cs typeface="Calibri" panose="020F0502020204030204" pitchFamily="34" charset="0"/>
              </a:rPr>
              <a:t>звена</a:t>
            </a:r>
            <a:r>
              <a:rPr lang="en-US" sz="2000" dirty="0">
                <a:latin typeface="Calibri" pitchFamily="34" charset="0"/>
                <a:cs typeface="Calibri" panose="020F0502020204030204" pitchFamily="34" charset="0"/>
              </a:rPr>
              <a:t> в </a:t>
            </a:r>
            <a:r>
              <a:rPr lang="en-US" sz="2000" dirty="0" err="1">
                <a:latin typeface="Calibri" pitchFamily="34" charset="0"/>
                <a:cs typeface="Calibri" panose="020F0502020204030204" pitchFamily="34" charset="0"/>
              </a:rPr>
              <a:t>регионите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планиране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ниво</a:t>
            </a:r>
            <a:r>
              <a:rPr lang="en-US" sz="2000" dirty="0">
                <a:latin typeface="Calibri" pitchFamily="34" charset="0"/>
                <a:cs typeface="Calibri" panose="020F0502020204030204" pitchFamily="34" charset="0"/>
              </a:rPr>
              <a:t> 2, </a:t>
            </a:r>
            <a:r>
              <a:rPr lang="en-US" sz="2000" dirty="0" err="1">
                <a:latin typeface="Calibri" pitchFamily="34" charset="0"/>
                <a:cs typeface="Calibri" panose="020F0502020204030204" pitchFamily="34" charset="0"/>
              </a:rPr>
              <a:t>определени</a:t>
            </a:r>
            <a:r>
              <a:rPr lang="en-US" sz="2000" dirty="0">
                <a:latin typeface="Calibri" pitchFamily="34" charset="0"/>
                <a:cs typeface="Calibri" panose="020F0502020204030204" pitchFamily="34" charset="0"/>
              </a:rPr>
              <a:t> в </a:t>
            </a:r>
            <a:r>
              <a:rPr lang="en-US" sz="2000" dirty="0" err="1">
                <a:latin typeface="Calibri" pitchFamily="34" charset="0"/>
                <a:cs typeface="Calibri" panose="020F0502020204030204" pitchFamily="34" charset="0"/>
              </a:rPr>
              <a:t>Закона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регионалното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развитие</a:t>
            </a:r>
            <a:r>
              <a:rPr lang="en-US" sz="2000" dirty="0">
                <a:latin typeface="Calibri" pitchFamily="34" charset="0"/>
                <a:cs typeface="Calibri" panose="020F0502020204030204" pitchFamily="34" charset="0"/>
              </a:rPr>
              <a:t>:</a:t>
            </a:r>
            <a:endParaRPr lang="bg-BG" sz="2000" dirty="0">
              <a:latin typeface="Calibri" pitchFamily="34" charset="0"/>
              <a:cs typeface="Calibri" panose="020F0502020204030204" pitchFamily="34" charset="0"/>
            </a:endParaRPr>
          </a:p>
          <a:p>
            <a:pPr lvl="1" algn="just">
              <a:spcBef>
                <a:spcPts val="0"/>
              </a:spcBef>
              <a:spcAft>
                <a:spcPts val="0"/>
              </a:spcAft>
            </a:pPr>
            <a:r>
              <a:rPr lang="bg-BG" dirty="0">
                <a:latin typeface="Calibri" pitchFamily="34" charset="0"/>
                <a:cs typeface="Calibri" panose="020F0502020204030204" pitchFamily="34" charset="0"/>
              </a:rPr>
              <a:t>З</a:t>
            </a:r>
            <a:r>
              <a:rPr lang="en-US" dirty="0">
                <a:latin typeface="Calibri" pitchFamily="34" charset="0"/>
                <a:cs typeface="Calibri" panose="020F0502020204030204" pitchFamily="34" charset="0"/>
              </a:rPr>
              <a:t>а </a:t>
            </a:r>
            <a:r>
              <a:rPr lang="en-US" dirty="0" err="1">
                <a:latin typeface="Calibri" pitchFamily="34" charset="0"/>
                <a:cs typeface="Calibri" panose="020F0502020204030204" pitchFamily="34" charset="0"/>
              </a:rPr>
              <a:t>Югозападен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район</a:t>
            </a:r>
            <a:r>
              <a:rPr lang="en-US" dirty="0">
                <a:latin typeface="Calibri" pitchFamily="34" charset="0"/>
                <a:cs typeface="Calibri" panose="020F0502020204030204" pitchFamily="34" charset="0"/>
              </a:rPr>
              <a:t> - </a:t>
            </a:r>
            <a:r>
              <a:rPr lang="en-US" dirty="0" err="1">
                <a:latin typeface="Calibri" pitchFamily="34" charset="0"/>
                <a:cs typeface="Calibri" panose="020F0502020204030204" pitchFamily="34" charset="0"/>
              </a:rPr>
              <a:t>Столична</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община</a:t>
            </a:r>
            <a:r>
              <a:rPr lang="en-US" dirty="0">
                <a:latin typeface="Calibri" pitchFamily="34" charset="0"/>
                <a:cs typeface="Calibri" panose="020F0502020204030204" pitchFamily="34" charset="0"/>
              </a:rPr>
              <a:t>;</a:t>
            </a:r>
            <a:endParaRPr lang="bg-BG" dirty="0">
              <a:latin typeface="Calibri" pitchFamily="34" charset="0"/>
              <a:cs typeface="Calibri" panose="020F0502020204030204" pitchFamily="34" charset="0"/>
            </a:endParaRPr>
          </a:p>
          <a:p>
            <a:pPr lvl="1" algn="just">
              <a:spcBef>
                <a:spcPts val="0"/>
              </a:spcBef>
              <a:spcAft>
                <a:spcPts val="0"/>
              </a:spcAft>
            </a:pPr>
            <a:r>
              <a:rPr lang="bg-BG" dirty="0">
                <a:latin typeface="Calibri" pitchFamily="34" charset="0"/>
                <a:cs typeface="Calibri" panose="020F0502020204030204" pitchFamily="34" charset="0"/>
              </a:rPr>
              <a:t>З</a:t>
            </a:r>
            <a:r>
              <a:rPr lang="en-US" dirty="0">
                <a:latin typeface="Calibri" pitchFamily="34" charset="0"/>
                <a:cs typeface="Calibri" panose="020F0502020204030204" pitchFamily="34" charset="0"/>
              </a:rPr>
              <a:t>а </a:t>
            </a:r>
            <a:r>
              <a:rPr lang="en-US" dirty="0" err="1">
                <a:latin typeface="Calibri" pitchFamily="34" charset="0"/>
                <a:cs typeface="Calibri" panose="020F0502020204030204" pitchFamily="34" charset="0"/>
              </a:rPr>
              <a:t>Южен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централен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район</a:t>
            </a:r>
            <a:r>
              <a:rPr lang="en-US" dirty="0">
                <a:latin typeface="Calibri" pitchFamily="34" charset="0"/>
                <a:cs typeface="Calibri" panose="020F0502020204030204" pitchFamily="34" charset="0"/>
              </a:rPr>
              <a:t> - </a:t>
            </a:r>
            <a:r>
              <a:rPr lang="en-US" dirty="0" err="1">
                <a:latin typeface="Calibri" pitchFamily="34" charset="0"/>
                <a:cs typeface="Calibri" panose="020F0502020204030204" pitchFamily="34" charset="0"/>
              </a:rPr>
              <a:t>Община</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Пловдив</a:t>
            </a:r>
            <a:r>
              <a:rPr lang="en-US" dirty="0">
                <a:latin typeface="Calibri" pitchFamily="34" charset="0"/>
                <a:cs typeface="Calibri" panose="020F0502020204030204" pitchFamily="34" charset="0"/>
              </a:rPr>
              <a:t>;</a:t>
            </a:r>
            <a:endParaRPr lang="bg-BG" dirty="0">
              <a:latin typeface="Calibri" pitchFamily="34" charset="0"/>
              <a:cs typeface="Calibri" panose="020F0502020204030204" pitchFamily="34" charset="0"/>
            </a:endParaRPr>
          </a:p>
          <a:p>
            <a:pPr lvl="1" algn="just">
              <a:spcBef>
                <a:spcPts val="0"/>
              </a:spcBef>
              <a:spcAft>
                <a:spcPts val="0"/>
              </a:spcAft>
            </a:pPr>
            <a:r>
              <a:rPr lang="bg-BG" dirty="0">
                <a:latin typeface="Calibri" pitchFamily="34" charset="0"/>
                <a:cs typeface="Calibri" panose="020F0502020204030204" pitchFamily="34" charset="0"/>
              </a:rPr>
              <a:t>З</a:t>
            </a:r>
            <a:r>
              <a:rPr lang="en-US" dirty="0">
                <a:latin typeface="Calibri" pitchFamily="34" charset="0"/>
                <a:cs typeface="Calibri" panose="020F0502020204030204" pitchFamily="34" charset="0"/>
              </a:rPr>
              <a:t>а </a:t>
            </a:r>
            <a:r>
              <a:rPr lang="en-US" dirty="0" err="1">
                <a:latin typeface="Calibri" pitchFamily="34" charset="0"/>
                <a:cs typeface="Calibri" panose="020F0502020204030204" pitchFamily="34" charset="0"/>
              </a:rPr>
              <a:t>Югоизточен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район</a:t>
            </a:r>
            <a:r>
              <a:rPr lang="en-US" dirty="0">
                <a:latin typeface="Calibri" pitchFamily="34" charset="0"/>
                <a:cs typeface="Calibri" panose="020F0502020204030204" pitchFamily="34" charset="0"/>
              </a:rPr>
              <a:t> - </a:t>
            </a:r>
            <a:r>
              <a:rPr lang="en-US" dirty="0" err="1">
                <a:latin typeface="Calibri" pitchFamily="34" charset="0"/>
                <a:cs typeface="Calibri" panose="020F0502020204030204" pitchFamily="34" charset="0"/>
              </a:rPr>
              <a:t>Община</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Бургас</a:t>
            </a:r>
            <a:r>
              <a:rPr lang="en-US" dirty="0">
                <a:latin typeface="Calibri" pitchFamily="34" charset="0"/>
                <a:cs typeface="Calibri" panose="020F0502020204030204" pitchFamily="34" charset="0"/>
              </a:rPr>
              <a:t>;</a:t>
            </a:r>
            <a:endParaRPr lang="bg-BG" dirty="0">
              <a:latin typeface="Calibri" pitchFamily="34" charset="0"/>
              <a:cs typeface="Calibri" panose="020F0502020204030204" pitchFamily="34" charset="0"/>
            </a:endParaRPr>
          </a:p>
          <a:p>
            <a:pPr lvl="1" algn="just">
              <a:spcBef>
                <a:spcPts val="0"/>
              </a:spcBef>
              <a:spcAft>
                <a:spcPts val="0"/>
              </a:spcAft>
            </a:pPr>
            <a:r>
              <a:rPr lang="bg-BG" dirty="0">
                <a:latin typeface="Calibri" pitchFamily="34" charset="0"/>
                <a:cs typeface="Calibri" panose="020F0502020204030204" pitchFamily="34" charset="0"/>
              </a:rPr>
              <a:t>З</a:t>
            </a:r>
            <a:r>
              <a:rPr lang="en-US" dirty="0">
                <a:latin typeface="Calibri" pitchFamily="34" charset="0"/>
                <a:cs typeface="Calibri" panose="020F0502020204030204" pitchFamily="34" charset="0"/>
              </a:rPr>
              <a:t>а </a:t>
            </a:r>
            <a:r>
              <a:rPr lang="en-US" dirty="0" err="1">
                <a:latin typeface="Calibri" pitchFamily="34" charset="0"/>
                <a:cs typeface="Calibri" panose="020F0502020204030204" pitchFamily="34" charset="0"/>
              </a:rPr>
              <a:t>Североизточен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район</a:t>
            </a:r>
            <a:r>
              <a:rPr lang="en-US" dirty="0">
                <a:latin typeface="Calibri" pitchFamily="34" charset="0"/>
                <a:cs typeface="Calibri" panose="020F0502020204030204" pitchFamily="34" charset="0"/>
              </a:rPr>
              <a:t> - </a:t>
            </a:r>
            <a:r>
              <a:rPr lang="en-US" dirty="0" err="1">
                <a:latin typeface="Calibri" pitchFamily="34" charset="0"/>
                <a:cs typeface="Calibri" panose="020F0502020204030204" pitchFamily="34" charset="0"/>
              </a:rPr>
              <a:t>Община</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Варна</a:t>
            </a:r>
            <a:r>
              <a:rPr lang="en-US" dirty="0">
                <a:latin typeface="Calibri" pitchFamily="34" charset="0"/>
                <a:cs typeface="Calibri" panose="020F0502020204030204" pitchFamily="34" charset="0"/>
              </a:rPr>
              <a:t>;</a:t>
            </a:r>
            <a:endParaRPr lang="bg-BG" dirty="0">
              <a:latin typeface="Calibri" pitchFamily="34" charset="0"/>
              <a:cs typeface="Calibri" panose="020F0502020204030204" pitchFamily="34" charset="0"/>
            </a:endParaRPr>
          </a:p>
          <a:p>
            <a:pPr lvl="1" algn="just">
              <a:spcAft>
                <a:spcPts val="200"/>
              </a:spcAft>
            </a:pPr>
            <a:r>
              <a:rPr lang="bg-BG" dirty="0">
                <a:latin typeface="Calibri" pitchFamily="34" charset="0"/>
                <a:cs typeface="Calibri" panose="020F0502020204030204" pitchFamily="34" charset="0"/>
              </a:rPr>
              <a:t>З</a:t>
            </a:r>
            <a:r>
              <a:rPr lang="en-US" dirty="0">
                <a:latin typeface="Calibri" pitchFamily="34" charset="0"/>
                <a:cs typeface="Calibri" panose="020F0502020204030204" pitchFamily="34" charset="0"/>
              </a:rPr>
              <a:t>а </a:t>
            </a:r>
            <a:r>
              <a:rPr lang="en-US" dirty="0" err="1">
                <a:latin typeface="Calibri" pitchFamily="34" charset="0"/>
                <a:cs typeface="Calibri" panose="020F0502020204030204" pitchFamily="34" charset="0"/>
              </a:rPr>
              <a:t>Северен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централен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район</a:t>
            </a:r>
            <a:r>
              <a:rPr lang="en-US" dirty="0">
                <a:latin typeface="Calibri" pitchFamily="34" charset="0"/>
                <a:cs typeface="Calibri" panose="020F0502020204030204" pitchFamily="34" charset="0"/>
              </a:rPr>
              <a:t> - </a:t>
            </a:r>
            <a:r>
              <a:rPr lang="en-US" dirty="0" err="1">
                <a:latin typeface="Calibri" pitchFamily="34" charset="0"/>
                <a:cs typeface="Calibri" panose="020F0502020204030204" pitchFamily="34" charset="0"/>
              </a:rPr>
              <a:t>Община</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Велико</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Търново</a:t>
            </a:r>
            <a:r>
              <a:rPr lang="en-US" dirty="0">
                <a:latin typeface="Calibri" pitchFamily="34" charset="0"/>
                <a:cs typeface="Calibri" panose="020F0502020204030204" pitchFamily="34" charset="0"/>
              </a:rPr>
              <a:t>;</a:t>
            </a:r>
            <a:endParaRPr lang="bg-BG" dirty="0">
              <a:latin typeface="Calibri" pitchFamily="34" charset="0"/>
              <a:cs typeface="Calibri" panose="020F0502020204030204" pitchFamily="34" charset="0"/>
            </a:endParaRPr>
          </a:p>
          <a:p>
            <a:pPr lvl="1" algn="just">
              <a:spcBef>
                <a:spcPts val="0"/>
              </a:spcBef>
              <a:spcAft>
                <a:spcPts val="0"/>
              </a:spcAft>
            </a:pPr>
            <a:r>
              <a:rPr lang="bg-BG" dirty="0">
                <a:latin typeface="Calibri" pitchFamily="34" charset="0"/>
                <a:cs typeface="Calibri" panose="020F0502020204030204" pitchFamily="34" charset="0"/>
              </a:rPr>
              <a:t>З</a:t>
            </a:r>
            <a:r>
              <a:rPr lang="en-US" dirty="0">
                <a:latin typeface="Calibri" pitchFamily="34" charset="0"/>
                <a:cs typeface="Calibri" panose="020F0502020204030204" pitchFamily="34" charset="0"/>
              </a:rPr>
              <a:t>а </a:t>
            </a:r>
            <a:r>
              <a:rPr lang="en-US" dirty="0" err="1">
                <a:latin typeface="Calibri" pitchFamily="34" charset="0"/>
                <a:cs typeface="Calibri" panose="020F0502020204030204" pitchFamily="34" charset="0"/>
              </a:rPr>
              <a:t>Северозападен</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район</a:t>
            </a:r>
            <a:r>
              <a:rPr lang="en-US" dirty="0">
                <a:latin typeface="Calibri" pitchFamily="34" charset="0"/>
                <a:cs typeface="Calibri" panose="020F0502020204030204" pitchFamily="34" charset="0"/>
              </a:rPr>
              <a:t> - </a:t>
            </a:r>
            <a:r>
              <a:rPr lang="en-US" dirty="0" err="1">
                <a:latin typeface="Calibri" pitchFamily="34" charset="0"/>
                <a:cs typeface="Calibri" panose="020F0502020204030204" pitchFamily="34" charset="0"/>
              </a:rPr>
              <a:t>Община</a:t>
            </a:r>
            <a:r>
              <a:rPr lang="en-US" dirty="0">
                <a:latin typeface="Calibri" pitchFamily="34" charset="0"/>
                <a:cs typeface="Calibri" panose="020F0502020204030204" pitchFamily="34" charset="0"/>
              </a:rPr>
              <a:t> </a:t>
            </a:r>
            <a:r>
              <a:rPr lang="en-US" dirty="0" err="1">
                <a:latin typeface="Calibri" pitchFamily="34" charset="0"/>
                <a:cs typeface="Calibri" panose="020F0502020204030204" pitchFamily="34" charset="0"/>
              </a:rPr>
              <a:t>Плевен</a:t>
            </a:r>
            <a:r>
              <a:rPr lang="en-US" dirty="0">
                <a:latin typeface="Calibri" pitchFamily="34" charset="0"/>
                <a:cs typeface="Calibri" panose="020F0502020204030204" pitchFamily="34" charset="0"/>
              </a:rPr>
              <a:t>.</a:t>
            </a:r>
            <a:endParaRPr lang="bg-BG" dirty="0">
              <a:latin typeface="Calibri" pitchFamily="34" charset="0"/>
              <a:cs typeface="Calibri" panose="020F0502020204030204" pitchFamily="34" charset="0"/>
            </a:endParaRPr>
          </a:p>
          <a:p>
            <a:pPr lvl="1" algn="just">
              <a:spcBef>
                <a:spcPts val="0"/>
              </a:spcBef>
              <a:spcAft>
                <a:spcPts val="0"/>
              </a:spcAft>
              <a:buNone/>
            </a:pPr>
            <a:endParaRPr lang="en-US" dirty="0">
              <a:latin typeface="Calibri" pitchFamily="34" charset="0"/>
              <a:cs typeface="Calibri" panose="020F0502020204030204" pitchFamily="34" charset="0"/>
            </a:endParaRPr>
          </a:p>
          <a:p>
            <a:pPr algn="just">
              <a:spcBef>
                <a:spcPts val="0"/>
              </a:spcBef>
              <a:buFont typeface="Wingdings" pitchFamily="2" charset="2"/>
              <a:buChar char="Ø"/>
            </a:pPr>
            <a:r>
              <a:rPr lang="en-US" sz="2000" dirty="0" err="1">
                <a:latin typeface="Calibri" pitchFamily="34" charset="0"/>
                <a:cs typeface="Calibri" panose="020F0502020204030204" pitchFamily="34" charset="0"/>
              </a:rPr>
              <a:t>Звената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състоят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най-малко</a:t>
            </a:r>
            <a:r>
              <a:rPr lang="en-US" sz="2000" dirty="0">
                <a:latin typeface="Calibri" pitchFamily="34" charset="0"/>
                <a:cs typeface="Calibri" panose="020F0502020204030204" pitchFamily="34" charset="0"/>
              </a:rPr>
              <a:t> </a:t>
            </a:r>
            <a:r>
              <a:rPr lang="en-US" sz="2000" b="1" dirty="0" err="1">
                <a:latin typeface="Calibri" pitchFamily="34" charset="0"/>
                <a:cs typeface="Calibri" panose="020F0502020204030204" pitchFamily="34" charset="0"/>
              </a:rPr>
              <a:t>три</a:t>
            </a:r>
            <a:r>
              <a:rPr lang="en-US" sz="2000" b="1" dirty="0">
                <a:latin typeface="Calibri" pitchFamily="34" charset="0"/>
                <a:cs typeface="Calibri" panose="020F0502020204030204" pitchFamily="34" charset="0"/>
              </a:rPr>
              <a:t> </a:t>
            </a:r>
            <a:r>
              <a:rPr lang="en-US" sz="2000" b="1" dirty="0" err="1">
                <a:latin typeface="Calibri" pitchFamily="34" charset="0"/>
                <a:cs typeface="Calibri" panose="020F0502020204030204" pitchFamily="34" charset="0"/>
              </a:rPr>
              <a:t>лица</a:t>
            </a:r>
            <a:r>
              <a:rPr lang="en-US" sz="2000" dirty="0">
                <a:latin typeface="Calibri" pitchFamily="34" charset="0"/>
                <a:cs typeface="Calibri" panose="020F0502020204030204" pitchFamily="34" charset="0"/>
              </a:rPr>
              <a:t>, които </a:t>
            </a:r>
            <a:r>
              <a:rPr lang="en-US" sz="2000" dirty="0" err="1">
                <a:latin typeface="Calibri" pitchFamily="34" charset="0"/>
                <a:cs typeface="Calibri" panose="020F0502020204030204" pitchFamily="34" charset="0"/>
              </a:rPr>
              <a:t>отговарят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изискванията</a:t>
            </a:r>
            <a:r>
              <a:rPr lang="en-US" sz="2000" dirty="0">
                <a:latin typeface="Calibri" pitchFamily="34" charset="0"/>
                <a:cs typeface="Calibri" panose="020F0502020204030204" pitchFamily="34" charset="0"/>
              </a:rPr>
              <a:t> </a:t>
            </a:r>
            <a:r>
              <a:rPr lang="bg-BG" sz="2000" dirty="0">
                <a:latin typeface="Calibri" pitchFamily="34" charset="0"/>
                <a:cs typeface="Calibri" panose="020F0502020204030204" pitchFamily="34" charset="0"/>
              </a:rPr>
              <a:t>на ЗКН</a:t>
            </a:r>
            <a:r>
              <a:rPr lang="en-US" sz="2000" dirty="0">
                <a:latin typeface="Calibri" pitchFamily="34" charset="0"/>
                <a:cs typeface="Calibri" panose="020F0502020204030204" pitchFamily="34" charset="0"/>
              </a:rPr>
              <a:t>.</a:t>
            </a:r>
            <a:endParaRPr lang="bg-BG" sz="2000" dirty="0">
              <a:latin typeface="Calibri" pitchFamily="34" charset="0"/>
              <a:cs typeface="Calibri" panose="020F0502020204030204" pitchFamily="34" charset="0"/>
            </a:endParaRPr>
          </a:p>
          <a:p>
            <a:pPr algn="just">
              <a:spcBef>
                <a:spcPts val="600"/>
              </a:spcBef>
              <a:spcAft>
                <a:spcPts val="600"/>
              </a:spcAft>
              <a:buFont typeface="Wingdings" pitchFamily="2" charset="2"/>
              <a:buChar char="Ø"/>
            </a:pPr>
            <a:r>
              <a:rPr lang="en-US" sz="2000" dirty="0" err="1">
                <a:latin typeface="Calibri" pitchFamily="34" charset="0"/>
                <a:cs typeface="Calibri" panose="020F0502020204030204" pitchFamily="34" charset="0"/>
              </a:rPr>
              <a:t>Звената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могат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да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издават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писмени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становища</a:t>
            </a:r>
            <a:r>
              <a:rPr lang="en-US" sz="2000" dirty="0">
                <a:latin typeface="Calibri" pitchFamily="34" charset="0"/>
                <a:cs typeface="Calibri" panose="020F0502020204030204" pitchFamily="34" charset="0"/>
              </a:rPr>
              <a:t> </a:t>
            </a:r>
            <a:r>
              <a:rPr lang="bg-BG" sz="2000" dirty="0">
                <a:latin typeface="Calibri" pitchFamily="34" charset="0"/>
                <a:cs typeface="Calibri" panose="020F0502020204030204" pitchFamily="34" charset="0"/>
              </a:rPr>
              <a:t>за инвестиционни проекти и намеси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недвижими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културни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ценности</a:t>
            </a:r>
            <a:r>
              <a:rPr lang="en-US" sz="2000" dirty="0">
                <a:latin typeface="Calibri" pitchFamily="34" charset="0"/>
                <a:cs typeface="Calibri" panose="020F0502020204030204" pitchFamily="34" charset="0"/>
              </a:rPr>
              <a:t>, които </a:t>
            </a:r>
            <a:r>
              <a:rPr lang="en-US" sz="2000" dirty="0" err="1">
                <a:latin typeface="Calibri" pitchFamily="34" charset="0"/>
                <a:cs typeface="Calibri" panose="020F0502020204030204" pitchFamily="34" charset="0"/>
              </a:rPr>
              <a:t>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категории</a:t>
            </a:r>
            <a:r>
              <a:rPr lang="en-US" sz="2000" dirty="0">
                <a:latin typeface="Calibri" pitchFamily="34" charset="0"/>
                <a:cs typeface="Calibri" panose="020F0502020204030204" pitchFamily="34" charset="0"/>
              </a:rPr>
              <a:t> </a:t>
            </a:r>
            <a:r>
              <a:rPr lang="bg-BG" sz="2000" dirty="0">
                <a:latin typeface="Calibri" pitchFamily="34" charset="0"/>
                <a:cs typeface="Calibri" panose="020F0502020204030204" pitchFamily="34" charset="0"/>
              </a:rPr>
              <a:t>„</a:t>
            </a:r>
            <a:r>
              <a:rPr lang="en-US" sz="2000" dirty="0" err="1">
                <a:latin typeface="Calibri" pitchFamily="34" charset="0"/>
                <a:cs typeface="Calibri" panose="020F0502020204030204" pitchFamily="34" charset="0"/>
              </a:rPr>
              <a:t>световно</a:t>
            </a:r>
            <a:r>
              <a:rPr lang="bg-BG" sz="2000" dirty="0">
                <a:latin typeface="Calibri" pitchFamily="34" charset="0"/>
                <a:cs typeface="Calibri" panose="020F0502020204030204" pitchFamily="34" charset="0"/>
              </a:rPr>
              <a:t>“</a:t>
            </a:r>
            <a:r>
              <a:rPr lang="en-US" sz="2000" dirty="0">
                <a:latin typeface="Calibri" pitchFamily="34" charset="0"/>
                <a:cs typeface="Calibri" panose="020F0502020204030204" pitchFamily="34" charset="0"/>
              </a:rPr>
              <a:t> и </a:t>
            </a:r>
            <a:r>
              <a:rPr lang="bg-BG" sz="2000" dirty="0">
                <a:latin typeface="Calibri" pitchFamily="34" charset="0"/>
                <a:cs typeface="Calibri" panose="020F0502020204030204" pitchFamily="34" charset="0"/>
              </a:rPr>
              <a:t>„</a:t>
            </a:r>
            <a:r>
              <a:rPr lang="en-US" sz="2000" dirty="0" err="1">
                <a:latin typeface="Calibri" pitchFamily="34" charset="0"/>
                <a:cs typeface="Calibri" panose="020F0502020204030204" pitchFamily="34" charset="0"/>
              </a:rPr>
              <a:t>национално</a:t>
            </a:r>
            <a:r>
              <a:rPr lang="bg-BG" sz="2000" dirty="0">
                <a:latin typeface="Calibri" pitchFamily="34" charset="0"/>
                <a:cs typeface="Calibri" panose="020F0502020204030204" pitchFamily="34" charset="0"/>
              </a:rPr>
              <a:t>“</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значение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намиращи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се</a:t>
            </a:r>
            <a:r>
              <a:rPr lang="en-US" sz="2000" dirty="0">
                <a:latin typeface="Calibri" pitchFamily="34" charset="0"/>
                <a:cs typeface="Calibri" panose="020F0502020204030204" pitchFamily="34" charset="0"/>
              </a:rPr>
              <a:t> в </a:t>
            </a:r>
            <a:r>
              <a:rPr lang="en-US" sz="2000" dirty="0" err="1">
                <a:latin typeface="Calibri" pitchFamily="34" charset="0"/>
                <a:cs typeface="Calibri" panose="020F0502020204030204" pitchFamily="34" charset="0"/>
              </a:rPr>
              <a:t>общините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съответния</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регион</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планиране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ниво</a:t>
            </a:r>
            <a:r>
              <a:rPr lang="en-US" sz="2000" dirty="0">
                <a:latin typeface="Calibri" pitchFamily="34" charset="0"/>
                <a:cs typeface="Calibri" panose="020F0502020204030204" pitchFamily="34" charset="0"/>
              </a:rPr>
              <a:t> 2.</a:t>
            </a:r>
          </a:p>
          <a:p>
            <a:pPr algn="just">
              <a:spcBef>
                <a:spcPts val="0"/>
              </a:spcBef>
              <a:buFont typeface="Wingdings" pitchFamily="2" charset="2"/>
              <a:buChar char="Ø"/>
            </a:pPr>
            <a:r>
              <a:rPr lang="en-US" sz="2000" dirty="0" err="1">
                <a:latin typeface="Calibri" pitchFamily="34" charset="0"/>
                <a:cs typeface="Calibri" panose="020F0502020204030204" pitchFamily="34" charset="0"/>
              </a:rPr>
              <a:t>Звената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работят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под</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методическото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ръководство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b="1" dirty="0">
                <a:latin typeface="Calibri" pitchFamily="34" charset="0"/>
                <a:cs typeface="Calibri" panose="020F0502020204030204" pitchFamily="34" charset="0"/>
              </a:rPr>
              <a:t>НИНКН</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чийто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представител</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участва</a:t>
            </a:r>
            <a:r>
              <a:rPr lang="en-US" sz="2000" dirty="0">
                <a:latin typeface="Calibri" pitchFamily="34" charset="0"/>
                <a:cs typeface="Calibri" panose="020F0502020204030204" pitchFamily="34" charset="0"/>
              </a:rPr>
              <a:t> в </a:t>
            </a:r>
            <a:r>
              <a:rPr lang="en-US" sz="2000" dirty="0" err="1">
                <a:latin typeface="Calibri" pitchFamily="34" charset="0"/>
                <a:cs typeface="Calibri" panose="020F0502020204030204" pitchFamily="34" charset="0"/>
              </a:rPr>
              <a:t>подбора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специалистите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опазване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недвижими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културни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ценности</a:t>
            </a:r>
            <a:r>
              <a:rPr lang="en-US" sz="2000" dirty="0">
                <a:latin typeface="Calibri" pitchFamily="34" charset="0"/>
                <a:cs typeface="Calibri" panose="020F0502020204030204" pitchFamily="34" charset="0"/>
              </a:rPr>
              <a:t>, които </a:t>
            </a:r>
            <a:r>
              <a:rPr lang="en-US" sz="2000" dirty="0" err="1">
                <a:latin typeface="Calibri" pitchFamily="34" charset="0"/>
                <a:cs typeface="Calibri" panose="020F0502020204030204" pitchFamily="34" charset="0"/>
              </a:rPr>
              <a:t>работят</a:t>
            </a:r>
            <a:r>
              <a:rPr lang="en-US" sz="2000" dirty="0">
                <a:latin typeface="Calibri" pitchFamily="34" charset="0"/>
                <a:cs typeface="Calibri" panose="020F0502020204030204" pitchFamily="34" charset="0"/>
              </a:rPr>
              <a:t> в </a:t>
            </a:r>
            <a:r>
              <a:rPr lang="en-US" sz="2000" dirty="0" err="1">
                <a:latin typeface="Calibri" pitchFamily="34" charset="0"/>
                <a:cs typeface="Calibri" panose="020F0502020204030204" pitchFamily="34" charset="0"/>
              </a:rPr>
              <a:t>тях</a:t>
            </a:r>
            <a:r>
              <a:rPr lang="bg-BG" sz="2000" dirty="0">
                <a:latin typeface="Calibri" pitchFamily="34" charset="0"/>
                <a:cs typeface="Calibri" panose="020F0502020204030204" pitchFamily="34" charset="0"/>
              </a:rPr>
              <a:t>.</a:t>
            </a: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B27BCE48-32CF-4180-A5ED-59DA1503D698}"/>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fontScale="92500" lnSpcReduction="20000"/>
          </a:bodyPr>
          <a:lstStyle/>
          <a:p>
            <a:pPr marL="0" indent="0" algn="just">
              <a:buFont typeface="Wingdings" pitchFamily="2" charset="2"/>
              <a:buChar char="ü"/>
            </a:pPr>
            <a:r>
              <a:rPr lang="en-US" sz="2100" dirty="0" err="1">
                <a:latin typeface="Calibri" pitchFamily="34" charset="0"/>
                <a:cs typeface="Calibri" panose="020F0502020204030204" pitchFamily="34" charset="0"/>
              </a:rPr>
              <a:t>Културните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могат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бъдат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публична</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частна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собственост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могат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собственост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държавата,</a:t>
            </a:r>
            <a:r>
              <a:rPr lang="bg-BG" sz="2100" dirty="0">
                <a:latin typeface="Calibri" pitchFamily="34" charset="0"/>
                <a:cs typeface="Calibri" panose="020F0502020204030204" pitchFamily="34" charset="0"/>
              </a:rPr>
              <a:t> общините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Българската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православна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църква</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другите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регистрирани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вероизповедания</a:t>
            </a:r>
            <a:r>
              <a:rPr lang="en-US" sz="2100" dirty="0">
                <a:latin typeface="Calibri" pitchFamily="34" charset="0"/>
                <a:cs typeface="Calibri" panose="020F0502020204030204" pitchFamily="34" charset="0"/>
              </a:rPr>
              <a:t>, както и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физически</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юридически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лица</a:t>
            </a:r>
            <a:r>
              <a:rPr lang="en-US" sz="2100" dirty="0">
                <a:latin typeface="Calibri" pitchFamily="34" charset="0"/>
                <a:cs typeface="Calibri" panose="020F0502020204030204" pitchFamily="34" charset="0"/>
              </a:rPr>
              <a:t>.</a:t>
            </a:r>
            <a:endParaRPr lang="bg-BG" sz="2100" dirty="0">
              <a:latin typeface="Calibri" pitchFamily="34" charset="0"/>
              <a:cs typeface="Calibri" panose="020F0502020204030204" pitchFamily="34" charset="0"/>
            </a:endParaRPr>
          </a:p>
          <a:p>
            <a:pPr marL="0" indent="0" algn="just">
              <a:buFont typeface="Wingdings" pitchFamily="2" charset="2"/>
              <a:buChar char="ü"/>
            </a:pPr>
            <a:r>
              <a:rPr lang="en-US" sz="2100" dirty="0" err="1">
                <a:latin typeface="Calibri" pitchFamily="34" charset="0"/>
                <a:cs typeface="Calibri" panose="020F0502020204030204" pitchFamily="34" charset="0"/>
              </a:rPr>
              <a:t>Културните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правото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собственост</a:t>
            </a:r>
            <a:r>
              <a:rPr lang="bg-BG" sz="2100" dirty="0">
                <a:latin typeface="Calibri" pitchFamily="34" charset="0"/>
                <a:cs typeface="Calibri" panose="020F0502020204030204" pitchFamily="34" charset="0"/>
              </a:rPr>
              <a:t>,</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върху</a:t>
            </a:r>
            <a:r>
              <a:rPr lang="en-US" sz="2100" dirty="0">
                <a:latin typeface="Calibri" pitchFamily="34" charset="0"/>
                <a:cs typeface="Calibri" panose="020F0502020204030204" pitchFamily="34" charset="0"/>
              </a:rPr>
              <a:t> които е </a:t>
            </a:r>
            <a:r>
              <a:rPr lang="en-US" sz="2100" dirty="0" err="1">
                <a:latin typeface="Calibri" pitchFamily="34" charset="0"/>
                <a:cs typeface="Calibri" panose="020F0502020204030204" pitchFamily="34" charset="0"/>
              </a:rPr>
              <a:t>придобито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реда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Закона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общинската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собственост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са</a:t>
            </a:r>
            <a:r>
              <a:rPr lang="bg-BG" sz="2100" dirty="0">
                <a:latin typeface="Calibri" pitchFamily="34" charset="0"/>
                <a:cs typeface="Calibri" panose="020F0502020204030204" pitchFamily="34" charset="0"/>
              </a:rPr>
              <a:t> общинска собственост</a:t>
            </a:r>
            <a:r>
              <a:rPr lang="en-US" sz="2100" dirty="0">
                <a:latin typeface="Calibri" pitchFamily="34" charset="0"/>
                <a:cs typeface="Calibri" panose="020F0502020204030204" pitchFamily="34" charset="0"/>
              </a:rPr>
              <a:t>.</a:t>
            </a:r>
            <a:r>
              <a:rPr lang="bg-BG" sz="2100" dirty="0">
                <a:latin typeface="Calibri" pitchFamily="34" charset="0"/>
                <a:cs typeface="Calibri" panose="020F0502020204030204" pitchFamily="34" charset="0"/>
              </a:rPr>
              <a:t> </a:t>
            </a:r>
          </a:p>
          <a:p>
            <a:pPr marL="0" indent="0" algn="just">
              <a:buFont typeface="Wingdings" pitchFamily="2" charset="2"/>
              <a:buChar char="ü"/>
            </a:pPr>
            <a:r>
              <a:rPr lang="en-US" sz="2100" dirty="0">
                <a:latin typeface="Calibri" pitchFamily="34" charset="0"/>
                <a:cs typeface="Calibri" panose="020F0502020204030204" pitchFamily="34" charset="0"/>
              </a:rPr>
              <a:t>Държавата,</a:t>
            </a:r>
            <a:r>
              <a:rPr lang="bg-BG" sz="2100" dirty="0">
                <a:latin typeface="Calibri" pitchFamily="34" charset="0"/>
                <a:cs typeface="Calibri" panose="020F0502020204030204" pitchFamily="34" charset="0"/>
              </a:rPr>
              <a:t> общините</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частните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лица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създават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условия</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гарантират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всяко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лице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равен</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достъп</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културни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a:t>
            </a:r>
            <a:r>
              <a:rPr lang="bg-BG" sz="2100" dirty="0">
                <a:latin typeface="Calibri" pitchFamily="34" charset="0"/>
                <a:cs typeface="Calibri" panose="020F0502020204030204" pitchFamily="34" charset="0"/>
              </a:rPr>
              <a:t> </a:t>
            </a:r>
          </a:p>
          <a:p>
            <a:pPr marL="0" indent="0" algn="just">
              <a:buFont typeface="Wingdings" pitchFamily="2" charset="2"/>
              <a:buChar char="ü"/>
            </a:pPr>
            <a:r>
              <a:rPr lang="bg-BG" sz="2100" dirty="0">
                <a:latin typeface="Calibri" pitchFamily="34" charset="0"/>
                <a:cs typeface="Calibri" panose="020F0502020204030204" pitchFamily="34" charset="0"/>
              </a:rPr>
              <a:t> </a:t>
            </a:r>
            <a:r>
              <a:rPr lang="en-US" sz="2100" dirty="0">
                <a:latin typeface="Calibri" pitchFamily="34" charset="0"/>
                <a:cs typeface="Calibri" panose="020F0502020204030204" pitchFamily="34" charset="0"/>
              </a:rPr>
              <a:t>С </a:t>
            </a:r>
            <a:r>
              <a:rPr lang="en-US" sz="2100" dirty="0" err="1">
                <a:latin typeface="Calibri" pitchFamily="34" charset="0"/>
                <a:cs typeface="Calibri" panose="020F0502020204030204" pitchFamily="34" charset="0"/>
              </a:rPr>
              <a:t>решение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Министерския</a:t>
            </a:r>
            <a:r>
              <a:rPr lang="en-US" sz="2100" dirty="0">
                <a:latin typeface="Calibri" pitchFamily="34" charset="0"/>
                <a:cs typeface="Calibri" panose="020F0502020204030204" pitchFamily="34" charset="0"/>
              </a:rPr>
              <a:t> съвет:</a:t>
            </a:r>
            <a:r>
              <a:rPr lang="bg-BG"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недвижими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археологически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културни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 - </a:t>
            </a:r>
            <a:r>
              <a:rPr lang="en-US" sz="2100" dirty="0" err="1">
                <a:latin typeface="Calibri" pitchFamily="34" charset="0"/>
                <a:cs typeface="Calibri" panose="020F0502020204030204" pitchFamily="34" charset="0"/>
              </a:rPr>
              <a:t>публична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държавна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собственост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предоставят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безвъзмездно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управление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ведомства</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общини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a:t>
            </a:r>
            <a:r>
              <a:rPr lang="en-US" sz="2100" dirty="0">
                <a:latin typeface="Calibri" pitchFamily="34" charset="0"/>
                <a:cs typeface="Calibri" panose="020F0502020204030204" pitchFamily="34" charset="0"/>
              </a:rPr>
              <a:t> осъществяване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дейности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свързани</a:t>
            </a:r>
            <a:r>
              <a:rPr lang="en-US" sz="2100" dirty="0">
                <a:latin typeface="Calibri" pitchFamily="34" charset="0"/>
                <a:cs typeface="Calibri" panose="020F0502020204030204" pitchFamily="34" charset="0"/>
              </a:rPr>
              <a:t> с </a:t>
            </a:r>
            <a:r>
              <a:rPr lang="en-US" sz="2100" dirty="0" err="1">
                <a:latin typeface="Calibri" pitchFamily="34" charset="0"/>
                <a:cs typeface="Calibri" panose="020F0502020204030204" pitchFamily="34" charset="0"/>
              </a:rPr>
              <a:t>опазването</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представянето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културни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срок</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до</a:t>
            </a:r>
            <a:r>
              <a:rPr lang="en-US" sz="2100" dirty="0">
                <a:latin typeface="Calibri" pitchFamily="34" charset="0"/>
                <a:cs typeface="Calibri" panose="020F0502020204030204" pitchFamily="34" charset="0"/>
              </a:rPr>
              <a:t> 10 </a:t>
            </a:r>
            <a:r>
              <a:rPr lang="en-US" sz="2100" dirty="0" err="1">
                <a:latin typeface="Calibri" pitchFamily="34" charset="0"/>
                <a:cs typeface="Calibri" panose="020F0502020204030204" pitchFamily="34" charset="0"/>
              </a:rPr>
              <a:t>години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предложение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министъра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културата.</a:t>
            </a:r>
            <a:r>
              <a:rPr lang="bg-BG" sz="2100" dirty="0">
                <a:latin typeface="Calibri" pitchFamily="34" charset="0"/>
                <a:cs typeface="Calibri" panose="020F0502020204030204" pitchFamily="34" charset="0"/>
              </a:rPr>
              <a:t> </a:t>
            </a:r>
          </a:p>
          <a:p>
            <a:pPr marL="0" indent="0" algn="just">
              <a:buFont typeface="Wingdings" pitchFamily="2" charset="2"/>
              <a:buChar char="ü"/>
            </a:pPr>
            <a:r>
              <a:rPr lang="bg-BG"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Дейностите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свързани</a:t>
            </a:r>
            <a:r>
              <a:rPr lang="en-US" sz="2100" dirty="0">
                <a:latin typeface="Calibri" pitchFamily="34" charset="0"/>
                <a:cs typeface="Calibri" panose="020F0502020204030204" pitchFamily="34" charset="0"/>
              </a:rPr>
              <a:t> с </a:t>
            </a:r>
            <a:r>
              <a:rPr lang="en-US" sz="2100" dirty="0" err="1">
                <a:latin typeface="Calibri" pitchFamily="34" charset="0"/>
                <a:cs typeface="Calibri" panose="020F0502020204030204" pitchFamily="34" charset="0"/>
              </a:rPr>
              <a:t>опазване</a:t>
            </a:r>
            <a:r>
              <a:rPr lang="en-US" sz="2100" dirty="0">
                <a:latin typeface="Calibri" pitchFamily="34" charset="0"/>
                <a:cs typeface="Calibri" panose="020F0502020204030204" pitchFamily="34" charset="0"/>
              </a:rPr>
              <a:t> </a:t>
            </a:r>
            <a:r>
              <a:rPr lang="bg-BG" sz="2100" dirty="0">
                <a:latin typeface="Calibri" pitchFamily="34" charset="0"/>
                <a:cs typeface="Calibri" panose="020F0502020204030204" pitchFamily="34" charset="0"/>
              </a:rPr>
              <a:t>им</a:t>
            </a:r>
            <a:r>
              <a:rPr lang="en-US" sz="2100" dirty="0">
                <a:latin typeface="Calibri" pitchFamily="34" charset="0"/>
                <a:cs typeface="Calibri" panose="020F0502020204030204" pitchFamily="34" charset="0"/>
              </a:rPr>
              <a:t>, както и </a:t>
            </a:r>
            <a:r>
              <a:rPr lang="en-US" sz="2100" dirty="0" err="1">
                <a:latin typeface="Calibri" pitchFamily="34" charset="0"/>
                <a:cs typeface="Calibri" panose="020F0502020204030204" pitchFamily="34" charset="0"/>
              </a:rPr>
              <a:t>осъществяването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други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научни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културни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образователни</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туристически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дейности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извършват</a:t>
            </a:r>
            <a:r>
              <a:rPr lang="en-US" sz="2100" dirty="0">
                <a:latin typeface="Calibri" pitchFamily="34" charset="0"/>
                <a:cs typeface="Calibri" panose="020F0502020204030204" pitchFamily="34" charset="0"/>
              </a:rPr>
              <a:t> в </a:t>
            </a:r>
            <a:r>
              <a:rPr lang="en-US" sz="2100" dirty="0" err="1">
                <a:latin typeface="Calibri" pitchFamily="34" charset="0"/>
                <a:cs typeface="Calibri" panose="020F0502020204030204" pitchFamily="34" charset="0"/>
              </a:rPr>
              <a:t>съответствие</a:t>
            </a:r>
            <a:r>
              <a:rPr lang="en-US" sz="2100" dirty="0">
                <a:latin typeface="Calibri" pitchFamily="34" charset="0"/>
                <a:cs typeface="Calibri" panose="020F0502020204030204" pitchFamily="34" charset="0"/>
              </a:rPr>
              <a:t> с </a:t>
            </a:r>
            <a:r>
              <a:rPr lang="en-US" sz="2100" dirty="0" err="1">
                <a:latin typeface="Calibri" pitchFamily="34" charset="0"/>
                <a:cs typeface="Calibri" panose="020F0502020204030204" pitchFamily="34" charset="0"/>
              </a:rPr>
              <a:t>изискванията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този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закон</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археологически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или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специализиран</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исторически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музей</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със</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седалище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територията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съответната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община</a:t>
            </a:r>
            <a:r>
              <a:rPr lang="en-US" sz="2100" dirty="0">
                <a:latin typeface="Calibri" pitchFamily="34" charset="0"/>
                <a:cs typeface="Calibri" panose="020F0502020204030204" pitchFamily="34" charset="0"/>
              </a:rPr>
              <a:t>, а в </a:t>
            </a:r>
            <a:r>
              <a:rPr lang="en-US" sz="2100" dirty="0" err="1">
                <a:latin typeface="Calibri" pitchFamily="34" charset="0"/>
                <a:cs typeface="Calibri" panose="020F0502020204030204" pitchFamily="34" charset="0"/>
              </a:rPr>
              <a:t>случай</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че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няма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такъв</a:t>
            </a:r>
            <a:r>
              <a:rPr lang="en-US" sz="2100" dirty="0">
                <a:latin typeface="Calibri" pitchFamily="34" charset="0"/>
                <a:cs typeface="Calibri" panose="020F0502020204030204" pitchFamily="34" charset="0"/>
              </a:rPr>
              <a:t> - </a:t>
            </a:r>
            <a:r>
              <a:rPr lang="en-US" sz="2100" dirty="0" err="1">
                <a:latin typeface="Calibri" pitchFamily="34" charset="0"/>
                <a:cs typeface="Calibri" panose="020F0502020204030204" pitchFamily="34" charset="0"/>
              </a:rPr>
              <a:t>от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най-близкия</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регионален</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музей</a:t>
            </a:r>
            <a:r>
              <a:rPr lang="en-US" sz="2100" dirty="0">
                <a:latin typeface="Calibri" pitchFamily="34" charset="0"/>
                <a:cs typeface="Calibri" panose="020F0502020204030204" pitchFamily="34" charset="0"/>
              </a:rPr>
              <a:t>, като </a:t>
            </a:r>
            <a:r>
              <a:rPr lang="en-US" sz="2100" dirty="0" err="1">
                <a:latin typeface="Calibri" pitchFamily="34" charset="0"/>
                <a:cs typeface="Calibri" panose="020F0502020204030204" pitchFamily="34" charset="0"/>
              </a:rPr>
              <a:t>отношенията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между</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музея</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ведомството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или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общината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уреждат</a:t>
            </a:r>
            <a:r>
              <a:rPr lang="en-US" sz="2100" dirty="0">
                <a:latin typeface="Calibri" pitchFamily="34" charset="0"/>
                <a:cs typeface="Calibri" panose="020F0502020204030204" pitchFamily="34" charset="0"/>
              </a:rPr>
              <a:t> с </a:t>
            </a:r>
            <a:r>
              <a:rPr lang="en-US" sz="2100" dirty="0" err="1">
                <a:latin typeface="Calibri" pitchFamily="34" charset="0"/>
                <a:cs typeface="Calibri" panose="020F0502020204030204" pitchFamily="34" charset="0"/>
              </a:rPr>
              <a:t>договор</a:t>
            </a:r>
            <a:r>
              <a:rPr lang="en-US" sz="2100" dirty="0">
                <a:latin typeface="Calibri" pitchFamily="34" charset="0"/>
                <a:cs typeface="Calibri" panose="020F0502020204030204" pitchFamily="34" charset="0"/>
              </a:rPr>
              <a:t>.</a:t>
            </a:r>
            <a:r>
              <a:rPr lang="bg-BG" sz="2100" dirty="0">
                <a:latin typeface="Calibri" pitchFamily="34" charset="0"/>
                <a:cs typeface="Calibri" panose="020F0502020204030204" pitchFamily="34" charset="0"/>
              </a:rPr>
              <a:t> </a:t>
            </a:r>
          </a:p>
          <a:p>
            <a:pPr marL="0" indent="0" algn="just">
              <a:buFont typeface="Wingdings" pitchFamily="2" charset="2"/>
              <a:buChar char="ü"/>
            </a:pPr>
            <a:r>
              <a:rPr lang="bg-BG"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Приходите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културни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постъпват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бюджета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съответното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ведомство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или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община</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се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разходват</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дейности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по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опазване</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културни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ценности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консервация</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реставрация</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за</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музейни</a:t>
            </a:r>
            <a:r>
              <a:rPr lang="en-US" sz="2100" dirty="0">
                <a:latin typeface="Calibri" pitchFamily="34" charset="0"/>
                <a:cs typeface="Calibri" panose="020F0502020204030204" pitchFamily="34" charset="0"/>
              </a:rPr>
              <a:t> и </a:t>
            </a:r>
            <a:r>
              <a:rPr lang="en-US" sz="2100" dirty="0" err="1">
                <a:latin typeface="Calibri" pitchFamily="34" charset="0"/>
                <a:cs typeface="Calibri" panose="020F0502020204030204" pitchFamily="34" charset="0"/>
              </a:rPr>
              <a:t>други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дейности</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свързани</a:t>
            </a:r>
            <a:r>
              <a:rPr lang="en-US" sz="2100" dirty="0">
                <a:latin typeface="Calibri" pitchFamily="34" charset="0"/>
                <a:cs typeface="Calibri" panose="020F0502020204030204" pitchFamily="34" charset="0"/>
              </a:rPr>
              <a:t> с </a:t>
            </a:r>
            <a:r>
              <a:rPr lang="en-US" sz="2100" dirty="0" err="1">
                <a:latin typeface="Calibri" pitchFamily="34" charset="0"/>
                <a:cs typeface="Calibri" panose="020F0502020204030204" pitchFamily="34" charset="0"/>
              </a:rPr>
              <a:t>опазването</a:t>
            </a:r>
            <a:r>
              <a:rPr lang="en-US" sz="2100" dirty="0">
                <a:latin typeface="Calibri" pitchFamily="34" charset="0"/>
                <a:cs typeface="Calibri" panose="020F0502020204030204" pitchFamily="34" charset="0"/>
              </a:rPr>
              <a:t> </a:t>
            </a:r>
            <a:r>
              <a:rPr lang="en-US" sz="2100" dirty="0" err="1">
                <a:latin typeface="Calibri" pitchFamily="34" charset="0"/>
                <a:cs typeface="Calibri" panose="020F0502020204030204" pitchFamily="34" charset="0"/>
              </a:rPr>
              <a:t>на</a:t>
            </a:r>
            <a:r>
              <a:rPr lang="en-US" sz="2100" dirty="0">
                <a:latin typeface="Calibri" pitchFamily="34" charset="0"/>
                <a:cs typeface="Calibri" panose="020F0502020204030204" pitchFamily="34" charset="0"/>
              </a:rPr>
              <a:t> културното </a:t>
            </a:r>
            <a:r>
              <a:rPr lang="en-US" sz="2100" dirty="0" err="1">
                <a:latin typeface="Calibri" pitchFamily="34" charset="0"/>
                <a:cs typeface="Calibri" panose="020F0502020204030204" pitchFamily="34" charset="0"/>
              </a:rPr>
              <a:t>наследство</a:t>
            </a:r>
            <a:endParaRPr lang="ru-RU" sz="2100" dirty="0">
              <a:latin typeface="Calibri" pitchFamily="34" charset="0"/>
              <a:cs typeface="Calibri" panose="020F0502020204030204" pitchFamily="34" charset="0"/>
            </a:endParaRP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2415E5AD-3A07-4358-8E61-F5E3834D3ADC}"/>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45720" indent="0" algn="just">
              <a:buNone/>
            </a:pPr>
            <a:r>
              <a:rPr lang="bg-BG" sz="2000" b="1" dirty="0">
                <a:latin typeface="Calibri" pitchFamily="34" charset="0"/>
                <a:cs typeface="Calibri" panose="020F0502020204030204" pitchFamily="34" charset="0"/>
              </a:rPr>
              <a:t>ДЕКЛАРИРАНЕ НА ПАМЕТНИК НА КУЛТУРАТА</a:t>
            </a:r>
          </a:p>
          <a:p>
            <a:pPr marL="45720" indent="0" algn="just">
              <a:buFont typeface="Wingdings" pitchFamily="2" charset="2"/>
              <a:buChar char="ü"/>
            </a:pPr>
            <a:r>
              <a:rPr lang="bg-BG" sz="2100" dirty="0">
                <a:latin typeface="Calibri" pitchFamily="34" charset="0"/>
                <a:cs typeface="Calibri" panose="020F0502020204030204" pitchFamily="34" charset="0"/>
              </a:rPr>
              <a:t> </a:t>
            </a:r>
            <a:r>
              <a:rPr lang="bg-BG" sz="2100" dirty="0" err="1">
                <a:latin typeface="Calibri" pitchFamily="34" charset="0"/>
                <a:cs typeface="Calibri" panose="020F0502020204030204" pitchFamily="34" charset="0"/>
              </a:rPr>
              <a:t>Декларационният</a:t>
            </a:r>
            <a:r>
              <a:rPr lang="bg-BG" sz="2100" dirty="0">
                <a:latin typeface="Calibri" pitchFamily="34" charset="0"/>
                <a:cs typeface="Calibri" panose="020F0502020204030204" pitchFamily="34" charset="0"/>
              </a:rPr>
              <a:t> акт и приложенията към него се съхраняват в </a:t>
            </a:r>
            <a:r>
              <a:rPr lang="bg-BG" sz="2100" b="1" dirty="0">
                <a:latin typeface="Calibri" pitchFamily="34" charset="0"/>
                <a:cs typeface="Calibri" panose="020F0502020204030204" pitchFamily="34" charset="0"/>
              </a:rPr>
              <a:t>НИНКН</a:t>
            </a:r>
            <a:r>
              <a:rPr lang="bg-BG" sz="2100" dirty="0">
                <a:latin typeface="Calibri" pitchFamily="34" charset="0"/>
                <a:cs typeface="Calibri" panose="020F0502020204030204" pitchFamily="34" charset="0"/>
              </a:rPr>
              <a:t>, като копия от тях се изпращат до съответните </a:t>
            </a:r>
            <a:r>
              <a:rPr lang="bg-BG" sz="2100" b="1" dirty="0">
                <a:latin typeface="Calibri" pitchFamily="34" charset="0"/>
                <a:cs typeface="Calibri" panose="020F0502020204030204" pitchFamily="34" charset="0"/>
              </a:rPr>
              <a:t>общински администрации</a:t>
            </a:r>
            <a:r>
              <a:rPr lang="bg-BG" sz="2100" dirty="0">
                <a:latin typeface="Calibri" pitchFamily="34" charset="0"/>
                <a:cs typeface="Calibri" panose="020F0502020204030204" pitchFamily="34" charset="0"/>
              </a:rPr>
              <a:t>, които поддържат местните архиви на недвижимите културни ценности.</a:t>
            </a:r>
          </a:p>
          <a:p>
            <a:pPr marL="45720" indent="0" algn="just">
              <a:spcBef>
                <a:spcPts val="600"/>
              </a:spcBef>
              <a:spcAft>
                <a:spcPts val="600"/>
              </a:spcAft>
              <a:buFont typeface="Wingdings" pitchFamily="2" charset="2"/>
              <a:buChar char="ü"/>
            </a:pPr>
            <a:r>
              <a:rPr lang="bg-BG" sz="2100" dirty="0">
                <a:latin typeface="Calibri" pitchFamily="34" charset="0"/>
                <a:cs typeface="Calibri" panose="020F0502020204030204" pitchFamily="34" charset="0"/>
              </a:rPr>
              <a:t> Общинските администрации </a:t>
            </a:r>
            <a:r>
              <a:rPr lang="bg-BG" sz="2100" b="1" dirty="0">
                <a:latin typeface="Calibri" pitchFamily="34" charset="0"/>
                <a:cs typeface="Calibri" panose="020F0502020204030204" pitchFamily="34" charset="0"/>
              </a:rPr>
              <a:t>уведомяват писмено </a:t>
            </a:r>
            <a:r>
              <a:rPr lang="bg-BG" sz="2100" i="1" dirty="0">
                <a:latin typeface="Calibri" pitchFamily="34" charset="0"/>
                <a:cs typeface="Calibri" panose="020F0502020204030204" pitchFamily="34" charset="0"/>
              </a:rPr>
              <a:t>собствениците</a:t>
            </a:r>
            <a:r>
              <a:rPr lang="bg-BG" sz="2100" dirty="0">
                <a:latin typeface="Calibri" pitchFamily="34" charset="0"/>
                <a:cs typeface="Calibri" panose="020F0502020204030204" pitchFamily="34" charset="0"/>
              </a:rPr>
              <a:t> на декларираните недвижими обекти, а за археологическите - и </a:t>
            </a:r>
            <a:r>
              <a:rPr lang="bg-BG" sz="2100" i="1" dirty="0">
                <a:latin typeface="Calibri" pitchFamily="34" charset="0"/>
                <a:cs typeface="Calibri" panose="020F0502020204030204" pitchFamily="34" charset="0"/>
              </a:rPr>
              <a:t>директора</a:t>
            </a:r>
            <a:r>
              <a:rPr lang="bg-BG" sz="2100" dirty="0">
                <a:latin typeface="Calibri" pitchFamily="34" charset="0"/>
                <a:cs typeface="Calibri" panose="020F0502020204030204" pitchFamily="34" charset="0"/>
              </a:rPr>
              <a:t> на съответния регионален музей, в 14-дневен срок от получаване на </a:t>
            </a:r>
            <a:r>
              <a:rPr lang="bg-BG" sz="2100" dirty="0" err="1">
                <a:latin typeface="Calibri" pitchFamily="34" charset="0"/>
                <a:cs typeface="Calibri" panose="020F0502020204030204" pitchFamily="34" charset="0"/>
              </a:rPr>
              <a:t>декларационния</a:t>
            </a:r>
            <a:r>
              <a:rPr lang="bg-BG" sz="2100" dirty="0">
                <a:latin typeface="Calibri" pitchFamily="34" charset="0"/>
                <a:cs typeface="Calibri" panose="020F0502020204030204" pitchFamily="34" charset="0"/>
              </a:rPr>
              <a:t> акт и изпращат незабавно копие от уведомлението на съответния регионален </a:t>
            </a:r>
            <a:r>
              <a:rPr lang="bg-BG" sz="2100" i="1" dirty="0">
                <a:latin typeface="Calibri" pitchFamily="34" charset="0"/>
                <a:cs typeface="Calibri" panose="020F0502020204030204" pitchFamily="34" charset="0"/>
              </a:rPr>
              <a:t>инспекторат</a:t>
            </a:r>
            <a:r>
              <a:rPr lang="bg-BG" sz="2100" dirty="0">
                <a:latin typeface="Calibri" pitchFamily="34" charset="0"/>
                <a:cs typeface="Calibri" panose="020F0502020204030204" pitchFamily="34" charset="0"/>
              </a:rPr>
              <a:t> по опазване на културното наследство, който уведомява НИНКН за това.</a:t>
            </a:r>
          </a:p>
          <a:p>
            <a:pPr marL="45720" indent="0" algn="just">
              <a:spcBef>
                <a:spcPts val="600"/>
              </a:spcBef>
              <a:spcAft>
                <a:spcPts val="600"/>
              </a:spcAft>
              <a:buFont typeface="Wingdings" pitchFamily="2" charset="2"/>
              <a:buChar char="ü"/>
            </a:pPr>
            <a:r>
              <a:rPr lang="bg-BG" sz="2100" dirty="0">
                <a:latin typeface="Calibri" pitchFamily="34" charset="0"/>
                <a:cs typeface="Calibri" panose="020F0502020204030204" pitchFamily="34" charset="0"/>
              </a:rPr>
              <a:t> Общините могат да отправят искане за включване на недвижима културна ценност в Индикативната листа само за недвижимото културно наследство на тяхната територия.</a:t>
            </a:r>
          </a:p>
          <a:p>
            <a:pPr marL="45720" indent="0" algn="just">
              <a:spcBef>
                <a:spcPts val="600"/>
              </a:spcBef>
              <a:spcAft>
                <a:spcPts val="600"/>
              </a:spcAft>
              <a:buNone/>
            </a:pPr>
            <a:endParaRPr lang="bg-BG" sz="2000" dirty="0">
              <a:latin typeface="Calibri" pitchFamily="34" charset="0"/>
              <a:cs typeface="Calibri" panose="020F0502020204030204" pitchFamily="34" charset="0"/>
            </a:endParaRPr>
          </a:p>
          <a:p>
            <a:pPr algn="just">
              <a:spcBef>
                <a:spcPts val="1000"/>
              </a:spcBef>
              <a:spcAft>
                <a:spcPts val="1000"/>
              </a:spcAf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85B535ED-ED70-4934-A72F-942976C84A72}"/>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lnSpcReduction="10000"/>
          </a:bodyPr>
          <a:lstStyle/>
          <a:p>
            <a:pPr marL="45720" indent="0" algn="just">
              <a:buNone/>
            </a:pPr>
            <a:r>
              <a:rPr lang="bg-BG" sz="2000" b="1" dirty="0">
                <a:latin typeface="Calibri" pitchFamily="34" charset="0"/>
                <a:cs typeface="Calibri" panose="020F0502020204030204" pitchFamily="34" charset="0"/>
              </a:rPr>
              <a:t>ДЕКЛАРИРАНЕ НА ПАМЕТНИК НА КУЛТУРАТА</a:t>
            </a:r>
          </a:p>
          <a:p>
            <a:pPr marL="45720" indent="0" algn="just">
              <a:buFont typeface="Wingdings" pitchFamily="2" charset="2"/>
              <a:buChar char="ü"/>
            </a:pPr>
            <a:r>
              <a:rPr lang="bg-BG" sz="2100" dirty="0">
                <a:latin typeface="Calibri" pitchFamily="34" charset="0"/>
                <a:cs typeface="Calibri" panose="020F0502020204030204" pitchFamily="34" charset="0"/>
              </a:rPr>
              <a:t> </a:t>
            </a:r>
            <a:r>
              <a:rPr lang="bg-BG" sz="2000" dirty="0">
                <a:latin typeface="Calibri" pitchFamily="34" charset="0"/>
                <a:cs typeface="Calibri" panose="020F0502020204030204" pitchFamily="34" charset="0"/>
              </a:rPr>
              <a:t>За археологически обекти намиращи се на територията на съответната община, Кметовете на общините могат да отправят искане към Министъра на културата за свикване на междуведомствена комисия за определяне на режими и граници на паметника на културата.</a:t>
            </a:r>
          </a:p>
          <a:p>
            <a:pPr marL="45720" indent="0" algn="just">
              <a:spcBef>
                <a:spcPts val="600"/>
              </a:spcBef>
              <a:spcAft>
                <a:spcPts val="600"/>
              </a:spcAft>
              <a:buFont typeface="Wingdings" pitchFamily="2" charset="2"/>
              <a:buChar char="ü"/>
            </a:pPr>
            <a:r>
              <a:rPr lang="bg-BG" sz="2000" dirty="0">
                <a:latin typeface="Calibri" pitchFamily="34" charset="0"/>
                <a:cs typeface="Calibri" panose="020F0502020204030204" pitchFamily="34" charset="0"/>
              </a:rPr>
              <a:t> Министъра на културата издава заповед за определяне на комисия, в която, в зависимост от паметника, могат да се включват представители на Министерство на културата, НИНКН, Министерство на регионалното развитие и благоустрояването, Министерство на околната среда и водите, Областната администрация за съответния район, Общинската администрация, представители на АГКК, ИА по горите, РИОСВ; </a:t>
            </a:r>
          </a:p>
          <a:p>
            <a:pPr marL="45720" indent="0" algn="just">
              <a:spcBef>
                <a:spcPts val="600"/>
              </a:spcBef>
              <a:spcAft>
                <a:spcPts val="600"/>
              </a:spcAft>
              <a:buFont typeface="Wingdings" pitchFamily="2" charset="2"/>
              <a:buChar char="ü"/>
            </a:pPr>
            <a:r>
              <a:rPr lang="bg-BG" sz="2000" dirty="0">
                <a:latin typeface="Calibri" pitchFamily="34" charset="0"/>
                <a:cs typeface="Calibri" panose="020F0502020204030204" pitchFamily="34" charset="0"/>
              </a:rPr>
              <a:t> Определената от министъра на културата комисия провежда свои заседания на място, като за работата си издава протокол с констатации относно състоянието на обекта, неговия териториален обхват, режими и граници, както и предписания за опазването му;</a:t>
            </a:r>
          </a:p>
          <a:p>
            <a:pPr marL="45720" indent="0" algn="just">
              <a:spcBef>
                <a:spcPts val="600"/>
              </a:spcBef>
              <a:spcAft>
                <a:spcPts val="600"/>
              </a:spcAft>
              <a:buFont typeface="Wingdings" pitchFamily="2" charset="2"/>
              <a:buChar char="ü"/>
            </a:pPr>
            <a:r>
              <a:rPr lang="bg-BG" sz="2000" dirty="0">
                <a:latin typeface="Calibri" pitchFamily="34" charset="0"/>
                <a:cs typeface="Calibri" panose="020F0502020204030204" pitchFamily="34" charset="0"/>
              </a:rPr>
              <a:t> Председателя на Комисията защитава констатациите пред СЕСОНКЦ – Специализиран Експертен съвет по опазване на недвижими културни ценности.</a:t>
            </a:r>
          </a:p>
          <a:p>
            <a:pPr marL="45720" indent="0" algn="just">
              <a:spcBef>
                <a:spcPts val="600"/>
              </a:spcBef>
              <a:spcAft>
                <a:spcPts val="600"/>
              </a:spcAft>
              <a:buFont typeface="Wingdings" pitchFamily="2" charset="2"/>
              <a:buChar char="ü"/>
            </a:pPr>
            <a:r>
              <a:rPr lang="bg-BG" sz="2000" dirty="0">
                <a:latin typeface="Calibri" pitchFamily="34" charset="0"/>
                <a:cs typeface="Calibri" panose="020F0502020204030204" pitchFamily="34" charset="0"/>
              </a:rPr>
              <a:t> След одобрението, СЕСОНКЦ предлага на Министъра на културата да издаде Заповед за определяне статута на паметника и неговите режими и граници за опазване.</a:t>
            </a:r>
            <a:endParaRPr lang="en-US" sz="2000" dirty="0">
              <a:latin typeface="Calibri" pitchFamily="34" charset="0"/>
              <a:cs typeface="Calibri" panose="020F0502020204030204" pitchFamily="34" charset="0"/>
            </a:endParaRPr>
          </a:p>
          <a:p>
            <a:pPr marL="45720" indent="0" algn="just">
              <a:buNone/>
            </a:pPr>
            <a:endParaRPr lang="bg-BG" sz="2000" dirty="0">
              <a:latin typeface="Calibri" pitchFamily="34" charset="0"/>
              <a:cs typeface="Calibri" panose="020F0502020204030204" pitchFamily="34" charset="0"/>
            </a:endParaRPr>
          </a:p>
          <a:p>
            <a:pPr algn="just">
              <a:spcBef>
                <a:spcPts val="1000"/>
              </a:spcBef>
              <a:spcAft>
                <a:spcPts val="1000"/>
              </a:spcAf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C899552E-1600-47D2-AF1E-0E435169E9E0}"/>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При наличие на обстоятелства, </a:t>
            </a:r>
            <a:r>
              <a:rPr lang="bg-BG" sz="1800" b="1" dirty="0">
                <a:latin typeface="Calibri" pitchFamily="34" charset="0"/>
                <a:cs typeface="Calibri" panose="020F0502020204030204" pitchFamily="34" charset="0"/>
              </a:rPr>
              <a:t>застрашаващи</a:t>
            </a:r>
            <a:r>
              <a:rPr lang="bg-BG" sz="1800" dirty="0">
                <a:latin typeface="Calibri" pitchFamily="34" charset="0"/>
                <a:cs typeface="Calibri" panose="020F0502020204030204" pitchFamily="34" charset="0"/>
              </a:rPr>
              <a:t> недвижима културна ценност от увреждане или разрушаване, собственикът, концесионерът или ползвателят на имота е длъжен </a:t>
            </a:r>
            <a:r>
              <a:rPr lang="bg-BG" sz="1800" b="1" dirty="0">
                <a:latin typeface="Calibri" pitchFamily="34" charset="0"/>
                <a:cs typeface="Calibri" panose="020F0502020204030204" pitchFamily="34" charset="0"/>
              </a:rPr>
              <a:t>да уведоми </a:t>
            </a:r>
            <a:r>
              <a:rPr lang="bg-BG" sz="1800" dirty="0">
                <a:latin typeface="Calibri" pitchFamily="34" charset="0"/>
                <a:cs typeface="Calibri" panose="020F0502020204030204" pitchFamily="34" charset="0"/>
              </a:rPr>
              <a:t>кмета на общината, директора на регионалния музей и регионалния инспекторат по опазване на културното наследство по местонахождението на недвижимата културна ценност и </a:t>
            </a:r>
            <a:r>
              <a:rPr lang="bg-BG" sz="1800" b="1" dirty="0">
                <a:latin typeface="Calibri" pitchFamily="34" charset="0"/>
                <a:cs typeface="Calibri" panose="020F0502020204030204" pitchFamily="34" charset="0"/>
              </a:rPr>
              <a:t>да предприеме </a:t>
            </a:r>
            <a:r>
              <a:rPr lang="bg-BG" sz="1800" dirty="0">
                <a:latin typeface="Calibri" pitchFamily="34" charset="0"/>
                <a:cs typeface="Calibri" panose="020F0502020204030204" pitchFamily="34" charset="0"/>
              </a:rPr>
              <a:t>незабавни действия по обезопасяването й.</a:t>
            </a:r>
            <a:endParaRPr lang="en-US" sz="1800" dirty="0">
              <a:latin typeface="Calibri" pitchFamily="34" charset="0"/>
              <a:cs typeface="Calibri" panose="020F0502020204030204" pitchFamily="34" charset="0"/>
            </a:endParaRPr>
          </a:p>
          <a:p>
            <a:pPr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При възникване на тези обстоятелства за недвижими археологически културни ценности, собственикът, концесионерът или ползвателят на имота, в който се намира културната ценност, </a:t>
            </a:r>
            <a:r>
              <a:rPr lang="bg-BG" sz="1800" b="1" dirty="0">
                <a:latin typeface="Calibri" pitchFamily="34" charset="0"/>
                <a:cs typeface="Calibri" panose="020F0502020204030204" pitchFamily="34" charset="0"/>
              </a:rPr>
              <a:t>уведомява</a:t>
            </a:r>
            <a:r>
              <a:rPr lang="bg-BG" sz="1800" dirty="0">
                <a:latin typeface="Calibri" pitchFamily="34" charset="0"/>
                <a:cs typeface="Calibri" panose="020F0502020204030204" pitchFamily="34" charset="0"/>
              </a:rPr>
              <a:t> органите и директора на регионалния музей.</a:t>
            </a:r>
            <a:endParaRPr lang="en-US" sz="1800" dirty="0">
              <a:latin typeface="Calibri" pitchFamily="34" charset="0"/>
              <a:cs typeface="Calibri" panose="020F0502020204030204" pitchFamily="34" charset="0"/>
            </a:endParaRPr>
          </a:p>
          <a:p>
            <a:pPr lvl="0"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Кметът на общината или </a:t>
            </a:r>
            <a:r>
              <a:rPr lang="bg-BG" sz="1800" dirty="0" err="1">
                <a:latin typeface="Calibri" pitchFamily="34" charset="0"/>
                <a:cs typeface="Calibri" panose="020F0502020204030204" pitchFamily="34" charset="0"/>
              </a:rPr>
              <a:t>оправомощено</a:t>
            </a:r>
            <a:r>
              <a:rPr lang="bg-BG" sz="1800" dirty="0">
                <a:latin typeface="Calibri" pitchFamily="34" charset="0"/>
                <a:cs typeface="Calibri" panose="020F0502020204030204" pitchFamily="34" charset="0"/>
              </a:rPr>
              <a:t> от него длъжностно лице и регионалният инспекторат по опазване на културното наследство дават незабавно съответни </a:t>
            </a:r>
            <a:r>
              <a:rPr lang="bg-BG" sz="1800" b="1" dirty="0">
                <a:latin typeface="Calibri" pitchFamily="34" charset="0"/>
                <a:cs typeface="Calibri" panose="020F0502020204030204" pitchFamily="34" charset="0"/>
              </a:rPr>
              <a:t>указания</a:t>
            </a:r>
            <a:r>
              <a:rPr lang="bg-BG" sz="1800" dirty="0">
                <a:latin typeface="Calibri" pitchFamily="34" charset="0"/>
                <a:cs typeface="Calibri" panose="020F0502020204030204" pitchFamily="34" charset="0"/>
              </a:rPr>
              <a:t> за аварийно-временно укрепване и определят срок за изпълнението им.</a:t>
            </a:r>
            <a:endParaRPr lang="en-US" sz="1800" dirty="0">
              <a:latin typeface="Calibri" pitchFamily="34" charset="0"/>
              <a:cs typeface="Calibri" panose="020F0502020204030204" pitchFamily="34" charset="0"/>
            </a:endParaRPr>
          </a:p>
          <a:p>
            <a:pPr lvl="0"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При неизпълнение на задълженията и на съответните указания в определения срок </a:t>
            </a:r>
            <a:r>
              <a:rPr lang="bg-BG" sz="1800" b="1" dirty="0">
                <a:latin typeface="Calibri" pitchFamily="34" charset="0"/>
                <a:cs typeface="Calibri" panose="020F0502020204030204" pitchFamily="34" charset="0"/>
              </a:rPr>
              <a:t>общината извършва </a:t>
            </a:r>
            <a:r>
              <a:rPr lang="bg-BG" sz="1800" dirty="0">
                <a:latin typeface="Calibri" pitchFamily="34" charset="0"/>
                <a:cs typeface="Calibri" panose="020F0502020204030204" pitchFamily="34" charset="0"/>
              </a:rPr>
              <a:t>необходимото обезопасяване и аварийно-временно укрепване за сметка на лицето, в срок до 14 дни след изтичането на срока.</a:t>
            </a:r>
            <a:endParaRPr lang="en-US" sz="1800" dirty="0">
              <a:latin typeface="Calibri" pitchFamily="34" charset="0"/>
              <a:cs typeface="Calibri" panose="020F0502020204030204" pitchFamily="34" charset="0"/>
            </a:endParaRPr>
          </a:p>
          <a:p>
            <a:pPr lvl="0"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За наличието на обстоятелствата, както и за дадените указания и предприетите мерки ръководителят на регионалния инспекторат незабавно </a:t>
            </a:r>
            <a:r>
              <a:rPr lang="bg-BG" sz="1800" b="1" dirty="0">
                <a:latin typeface="Calibri" pitchFamily="34" charset="0"/>
                <a:cs typeface="Calibri" panose="020F0502020204030204" pitchFamily="34" charset="0"/>
              </a:rPr>
              <a:t>уведомява</a:t>
            </a:r>
            <a:r>
              <a:rPr lang="bg-BG" sz="1800" dirty="0">
                <a:latin typeface="Calibri" pitchFamily="34" charset="0"/>
                <a:cs typeface="Calibri" panose="020F0502020204030204" pitchFamily="34" charset="0"/>
              </a:rPr>
              <a:t> министъра на културата.</a:t>
            </a:r>
            <a:endParaRPr lang="en-US" sz="1800" dirty="0">
              <a:latin typeface="Calibri" pitchFamily="34" charset="0"/>
            </a:endParaRP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DA38F6E6-5977-41A6-9910-45C4FE713555}"/>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fontScale="92500" lnSpcReduction="10000"/>
          </a:bodyPr>
          <a:lstStyle/>
          <a:p>
            <a:pPr algn="just">
              <a:spcBef>
                <a:spcPts val="600"/>
              </a:spcBef>
              <a:spcAft>
                <a:spcPts val="600"/>
              </a:spcAft>
              <a:buFont typeface="Wingdings" pitchFamily="2" charset="2"/>
              <a:buChar char="ü"/>
            </a:pPr>
            <a:r>
              <a:rPr lang="bg-BG" sz="1900" dirty="0">
                <a:latin typeface="Calibri" pitchFamily="34" charset="0"/>
                <a:cs typeface="Calibri" panose="020F0502020204030204" pitchFamily="34" charset="0"/>
              </a:rPr>
              <a:t>В 14-дневен срок от даване на съответното указание за недвижими културни ценности, с изключение на археологическите, Кметът на общината назначава комисия, която включва инспектор от регионалния инспекторат по опазване на културното наследство, представители на НИНКН, на регионалната дирекция за национален строителен контрол и на общината. За художествени, етнографски и исторически недвижими културни ценности в комисията се включва и представител на съответния по тематичен обхват музей, а за действащи обекти с религиозно предназначение - и представител на съответното регистрирано вероизповедание.</a:t>
            </a:r>
            <a:endParaRPr lang="en-US" sz="1900" dirty="0">
              <a:latin typeface="Calibri" pitchFamily="34" charset="0"/>
              <a:cs typeface="Calibri" panose="020F0502020204030204" pitchFamily="34" charset="0"/>
            </a:endParaRPr>
          </a:p>
          <a:p>
            <a:pPr algn="just">
              <a:spcBef>
                <a:spcPts val="600"/>
              </a:spcBef>
              <a:spcAft>
                <a:spcPts val="600"/>
              </a:spcAft>
              <a:buFont typeface="Wingdings" pitchFamily="2" charset="2"/>
              <a:buChar char="ü"/>
            </a:pPr>
            <a:r>
              <a:rPr lang="bg-BG" sz="1900" dirty="0">
                <a:latin typeface="Calibri" pitchFamily="34" charset="0"/>
                <a:cs typeface="Calibri" panose="020F0502020204030204" pitchFamily="34" charset="0"/>
              </a:rPr>
              <a:t>Комисията установява с </a:t>
            </a:r>
            <a:r>
              <a:rPr lang="bg-BG" sz="1900" b="1" dirty="0">
                <a:latin typeface="Calibri" pitchFamily="34" charset="0"/>
                <a:cs typeface="Calibri" panose="020F0502020204030204" pitchFamily="34" charset="0"/>
              </a:rPr>
              <a:t>констативен протокол състоянието на недвижимата културна ценност, както и вида и обема на необходимите укрепителни, консервационно-реставрационни и ремонтни работи</a:t>
            </a:r>
            <a:r>
              <a:rPr lang="bg-BG" sz="1900" dirty="0">
                <a:latin typeface="Calibri" pitchFamily="34" charset="0"/>
                <a:cs typeface="Calibri" panose="020F0502020204030204" pitchFamily="34" charset="0"/>
              </a:rPr>
              <a:t>. Към протокола се прилагат подробно описание на културната ценност според данните за нейната идентификация и регистрация и данни за собственика.</a:t>
            </a:r>
          </a:p>
          <a:p>
            <a:pPr algn="just">
              <a:spcBef>
                <a:spcPts val="600"/>
              </a:spcBef>
              <a:spcAft>
                <a:spcPts val="600"/>
              </a:spcAft>
              <a:buFont typeface="Wingdings" pitchFamily="2" charset="2"/>
              <a:buChar char="ü"/>
            </a:pPr>
            <a:r>
              <a:rPr lang="bg-BG" sz="1900" dirty="0">
                <a:latin typeface="Calibri" pitchFamily="34" charset="0"/>
                <a:cs typeface="Calibri" panose="020F0502020204030204" pitchFamily="34" charset="0"/>
              </a:rPr>
              <a:t>Въз основа на констативния протокол Кметът на общината в 14-дневен срок издава </a:t>
            </a:r>
            <a:r>
              <a:rPr lang="bg-BG" sz="1900" b="1" dirty="0">
                <a:latin typeface="Calibri" pitchFamily="34" charset="0"/>
                <a:cs typeface="Calibri" panose="020F0502020204030204" pitchFamily="34" charset="0"/>
              </a:rPr>
              <a:t>заповед</a:t>
            </a:r>
            <a:r>
              <a:rPr lang="bg-BG" sz="1900" dirty="0">
                <a:latin typeface="Calibri" pitchFamily="34" charset="0"/>
                <a:cs typeface="Calibri" panose="020F0502020204030204" pitchFamily="34" charset="0"/>
              </a:rPr>
              <a:t>, с която задължава лицата по чл. 71, ал. 1 за тяхна сметка да извършат в определен срок необходимите укрепителни, </a:t>
            </a:r>
            <a:r>
              <a:rPr lang="bg-BG" sz="1900" dirty="0" err="1">
                <a:latin typeface="Calibri" pitchFamily="34" charset="0"/>
                <a:cs typeface="Calibri" panose="020F0502020204030204" pitchFamily="34" charset="0"/>
              </a:rPr>
              <a:t>консервационни</a:t>
            </a:r>
            <a:r>
              <a:rPr lang="bg-BG" sz="1900" dirty="0">
                <a:latin typeface="Calibri" pitchFamily="34" charset="0"/>
                <a:cs typeface="Calibri" panose="020F0502020204030204" pitchFamily="34" charset="0"/>
              </a:rPr>
              <a:t>, реставрационни и ремонтни дейности по проектна документация.</a:t>
            </a:r>
          </a:p>
          <a:p>
            <a:pPr algn="just">
              <a:spcBef>
                <a:spcPts val="600"/>
              </a:spcBef>
              <a:spcAft>
                <a:spcPts val="600"/>
              </a:spcAft>
              <a:buFont typeface="Wingdings" pitchFamily="2" charset="2"/>
              <a:buChar char="ü"/>
            </a:pPr>
            <a:r>
              <a:rPr lang="bg-BG" sz="1900" dirty="0">
                <a:latin typeface="Calibri" pitchFamily="34" charset="0"/>
                <a:cs typeface="Calibri" panose="020F0502020204030204" pitchFamily="34" charset="0"/>
              </a:rPr>
              <a:t>Когато комисията предлага демонтиране и последваща реконструкция по автентични данни на недвижимата културна ценност, нейният </a:t>
            </a:r>
            <a:r>
              <a:rPr lang="bg-BG" sz="1900" i="1" dirty="0">
                <a:latin typeface="Calibri" pitchFamily="34" charset="0"/>
                <a:cs typeface="Calibri" panose="020F0502020204030204" pitchFamily="34" charset="0"/>
              </a:rPr>
              <a:t>собственик</a:t>
            </a:r>
            <a:r>
              <a:rPr lang="bg-BG" sz="1900" dirty="0">
                <a:latin typeface="Calibri" pitchFamily="34" charset="0"/>
                <a:cs typeface="Calibri" panose="020F0502020204030204" pitchFamily="34" charset="0"/>
              </a:rPr>
              <a:t> </a:t>
            </a:r>
            <a:r>
              <a:rPr lang="bg-BG" sz="1900" b="1" dirty="0">
                <a:latin typeface="Calibri" pitchFamily="34" charset="0"/>
                <a:cs typeface="Calibri" panose="020F0502020204030204" pitchFamily="34" charset="0"/>
              </a:rPr>
              <a:t>изготвя и представя </a:t>
            </a:r>
            <a:r>
              <a:rPr lang="bg-BG" sz="1900" dirty="0">
                <a:latin typeface="Calibri" pitchFamily="34" charset="0"/>
                <a:cs typeface="Calibri" panose="020F0502020204030204" pitchFamily="34" charset="0"/>
              </a:rPr>
              <a:t>в Министерството на културата графична, текстова и </a:t>
            </a:r>
            <a:r>
              <a:rPr lang="bg-BG" sz="1900" dirty="0" err="1">
                <a:latin typeface="Calibri" pitchFamily="34" charset="0"/>
                <a:cs typeface="Calibri" panose="020F0502020204030204" pitchFamily="34" charset="0"/>
              </a:rPr>
              <a:t>фотодокументация</a:t>
            </a:r>
            <a:r>
              <a:rPr lang="bg-BG" sz="1900" dirty="0">
                <a:latin typeface="Calibri" pitchFamily="34" charset="0"/>
                <a:cs typeface="Calibri" panose="020F0502020204030204" pitchFamily="34" charset="0"/>
              </a:rPr>
              <a:t>, достатъчна за изпълнението на реконструкцията. След положително становище на министъра на културата или </a:t>
            </a:r>
            <a:r>
              <a:rPr lang="bg-BG" sz="1900" dirty="0" err="1">
                <a:latin typeface="Calibri" pitchFamily="34" charset="0"/>
                <a:cs typeface="Calibri" panose="020F0502020204030204" pitchFamily="34" charset="0"/>
              </a:rPr>
              <a:t>оправомощени</a:t>
            </a:r>
            <a:r>
              <a:rPr lang="bg-BG" sz="1900" dirty="0">
                <a:latin typeface="Calibri" pitchFamily="34" charset="0"/>
                <a:cs typeface="Calibri" panose="020F0502020204030204" pitchFamily="34" charset="0"/>
              </a:rPr>
              <a:t> от него длъжностни лица Кметът на общината издава заповед за демонтиране на недвижимата културна ценност</a:t>
            </a:r>
            <a:r>
              <a:rPr lang="en-GB" sz="1900" dirty="0">
                <a:latin typeface="Calibri" pitchFamily="34" charset="0"/>
                <a:cs typeface="Calibri" panose="020F0502020204030204" pitchFamily="34" charset="0"/>
              </a:rPr>
              <a:t>.</a:t>
            </a:r>
            <a:endParaRPr lang="en-US" sz="1900" dirty="0">
              <a:latin typeface="Calibri" pitchFamily="34" charset="0"/>
            </a:endParaRPr>
          </a:p>
          <a:p>
            <a:pPr marL="45720" indent="0" algn="just">
              <a:spcBef>
                <a:spcPts val="600"/>
              </a:spcBef>
              <a:spcAft>
                <a:spcPts val="600"/>
              </a:spcAft>
              <a:buNone/>
            </a:pPr>
            <a:endParaRPr lang="bg-BG" sz="2000" dirty="0">
              <a:latin typeface="Calibri" pitchFamily="34" charset="0"/>
              <a:cs typeface="Calibri" panose="020F0502020204030204" pitchFamily="34" charset="0"/>
            </a:endParaRPr>
          </a:p>
          <a:p>
            <a:pPr algn="just">
              <a:spcBef>
                <a:spcPts val="1000"/>
              </a:spcBef>
              <a:spcAft>
                <a:spcPts val="1000"/>
              </a:spcAf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95EEB5F5-5495-4344-90CC-4911C9FB4839}"/>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buFont typeface="Wingdings" pitchFamily="2" charset="2"/>
              <a:buChar char="ü"/>
            </a:pPr>
            <a:r>
              <a:rPr lang="bg-BG" sz="1800" dirty="0">
                <a:latin typeface="Calibri" pitchFamily="34" charset="0"/>
                <a:cs typeface="Calibri" panose="020F0502020204030204" pitchFamily="34" charset="0"/>
              </a:rPr>
              <a:t>Когато заповедите не са изпълнени в определения срок, необходимите проектни укрепителни, консервационно-реставрационни и ремонтни дейности или реконструкция по автентични данни на недвижимата културна ценност или на част от нея </a:t>
            </a:r>
            <a:r>
              <a:rPr lang="bg-BG" sz="1800" b="1" dirty="0">
                <a:latin typeface="Calibri" pitchFamily="34" charset="0"/>
                <a:cs typeface="Calibri" panose="020F0502020204030204" pitchFamily="34" charset="0"/>
              </a:rPr>
              <a:t>се извършват от държавата, </a:t>
            </a:r>
            <a:r>
              <a:rPr lang="bg-BG" sz="1800" dirty="0">
                <a:latin typeface="Calibri" pitchFamily="34" charset="0"/>
                <a:cs typeface="Calibri" panose="020F0502020204030204" pitchFamily="34" charset="0"/>
              </a:rPr>
              <a:t>съответно общината</a:t>
            </a:r>
            <a:endParaRPr lang="bg-BG" sz="1800" dirty="0">
              <a:solidFill>
                <a:srgbClr val="FF0000"/>
              </a:solidFill>
              <a:latin typeface="Calibri" pitchFamily="34" charset="0"/>
              <a:cs typeface="Calibri" panose="020F0502020204030204" pitchFamily="34" charset="0"/>
            </a:endParaRPr>
          </a:p>
          <a:p>
            <a:pPr algn="just">
              <a:buFont typeface="Wingdings" pitchFamily="2" charset="2"/>
              <a:buChar char="ü"/>
            </a:pPr>
            <a:r>
              <a:rPr lang="bg-BG" sz="1800" dirty="0">
                <a:latin typeface="Calibri" pitchFamily="34" charset="0"/>
                <a:cs typeface="Calibri" panose="020F0502020204030204" pitchFamily="34" charset="0"/>
              </a:rPr>
              <a:t>Въз основа на заповедта върху имота се вписва </a:t>
            </a:r>
            <a:r>
              <a:rPr lang="bg-BG" sz="1800" b="1" dirty="0">
                <a:latin typeface="Calibri" pitchFamily="34" charset="0"/>
                <a:cs typeface="Calibri" panose="020F0502020204030204" pitchFamily="34" charset="0"/>
              </a:rPr>
              <a:t>законна ипотека в полза на държавата</a:t>
            </a:r>
            <a:r>
              <a:rPr lang="bg-BG" sz="1800" dirty="0">
                <a:latin typeface="Calibri" pitchFamily="34" charset="0"/>
                <a:cs typeface="Calibri" panose="020F0502020204030204" pitchFamily="34" charset="0"/>
              </a:rPr>
              <a:t>, съответно общината, за обезпечение на вземането им за направените от тях разноски.</a:t>
            </a:r>
          </a:p>
          <a:p>
            <a:pPr algn="just">
              <a:buFont typeface="Wingdings" pitchFamily="2" charset="2"/>
              <a:buChar char="ü"/>
            </a:pPr>
            <a:r>
              <a:rPr lang="bg-BG" sz="1800" dirty="0">
                <a:latin typeface="Calibri" pitchFamily="34" charset="0"/>
                <a:cs typeface="Calibri" panose="020F0502020204030204" pitchFamily="34" charset="0"/>
              </a:rPr>
              <a:t> Държавата, съответно общината, може да поиска за направените от нея разноски от съда да постанови незабавно изпълнение и да издаде изпълнителен лист по реда на чл. 418 от Гражданския процесуален кодекс.</a:t>
            </a:r>
            <a:endParaRPr lang="bg-BG" sz="1800" dirty="0">
              <a:latin typeface="Calibri" pitchFamily="34" charset="0"/>
            </a:endParaRPr>
          </a:p>
          <a:p>
            <a:pPr marL="45720" indent="0" algn="just">
              <a:spcBef>
                <a:spcPts val="600"/>
              </a:spcBef>
              <a:spcAft>
                <a:spcPts val="600"/>
              </a:spcAft>
              <a:buNone/>
            </a:pPr>
            <a:endParaRPr lang="bg-BG" sz="2000" dirty="0">
              <a:latin typeface="Calibri" pitchFamily="34" charset="0"/>
              <a:cs typeface="Calibri" panose="020F0502020204030204" pitchFamily="34" charset="0"/>
            </a:endParaRPr>
          </a:p>
          <a:p>
            <a:pPr algn="just">
              <a:spcBef>
                <a:spcPts val="1000"/>
              </a:spcBef>
              <a:spcAft>
                <a:spcPts val="1000"/>
              </a:spcAf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07D4A386-3BFD-4142-B962-E8F1C4D41A7D}"/>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45720" indent="0" algn="just">
              <a:buNone/>
            </a:pPr>
            <a:r>
              <a:rPr lang="bg-BG" sz="2000" b="1" dirty="0">
                <a:latin typeface="Calibri" pitchFamily="34" charset="0"/>
                <a:cs typeface="Calibri" panose="020F0502020204030204" pitchFamily="34" charset="0"/>
              </a:rPr>
              <a:t>ПЛАНОВЕ НА УПРАВЛЕНИЕ</a:t>
            </a:r>
          </a:p>
          <a:p>
            <a:pPr algn="just">
              <a:spcBef>
                <a:spcPts val="600"/>
              </a:spcBef>
              <a:spcAft>
                <a:spcPts val="600"/>
              </a:spcAft>
            </a:pPr>
            <a:r>
              <a:rPr lang="bg-BG" sz="1800" dirty="0">
                <a:latin typeface="Calibri" pitchFamily="34" charset="0"/>
                <a:cs typeface="Calibri" panose="020F0502020204030204" pitchFamily="34" charset="0"/>
              </a:rPr>
              <a:t>Плановете се изработват в съответствие с</a:t>
            </a:r>
            <a:r>
              <a:rPr lang="bg-BG" sz="1800" i="1" dirty="0">
                <a:latin typeface="Calibri" pitchFamily="34" charset="0"/>
                <a:cs typeface="Calibri" panose="020F0502020204030204" pitchFamily="34" charset="0"/>
              </a:rPr>
              <a:t> </a:t>
            </a:r>
            <a:r>
              <a:rPr lang="x-none" sz="1800" i="1" dirty="0">
                <a:latin typeface="Calibri" pitchFamily="34" charset="0"/>
              </a:rPr>
              <a:t>НАРЕДБА</a:t>
            </a:r>
            <a:r>
              <a:rPr lang="bg-BG" sz="1800" i="1" dirty="0">
                <a:latin typeface="Calibri" pitchFamily="34" charset="0"/>
              </a:rPr>
              <a:t> </a:t>
            </a:r>
            <a:r>
              <a:rPr lang="x-none" sz="1800" i="1" dirty="0">
                <a:latin typeface="Calibri" pitchFamily="34" charset="0"/>
              </a:rPr>
              <a:t>за обхвата, структурата, съдържанието и методологията за изработване на плановете за опазване и управление на единичните или груповите недвижими културни ценности</a:t>
            </a:r>
            <a:r>
              <a:rPr lang="bg-BG" sz="1800" dirty="0">
                <a:latin typeface="Calibri" pitchFamily="34" charset="0"/>
              </a:rPr>
              <a:t>.</a:t>
            </a:r>
          </a:p>
          <a:p>
            <a:pPr algn="just">
              <a:spcBef>
                <a:spcPts val="600"/>
              </a:spcBef>
              <a:spcAft>
                <a:spcPts val="600"/>
              </a:spcAft>
            </a:pPr>
            <a:r>
              <a:rPr lang="x-none" sz="1800" dirty="0">
                <a:latin typeface="Calibri" pitchFamily="34" charset="0"/>
              </a:rPr>
              <a:t>Плановете за опазване и управление на единични или групови недвижими културни ценности, наричани по-нататък "плановете за опазване и управление", се изготвят задължително за:</a:t>
            </a:r>
            <a:endParaRPr lang="bg-BG" sz="1800" dirty="0">
              <a:latin typeface="Calibri" pitchFamily="34" charset="0"/>
            </a:endParaRPr>
          </a:p>
          <a:p>
            <a:pPr algn="just">
              <a:spcBef>
                <a:spcPts val="600"/>
              </a:spcBef>
              <a:spcAft>
                <a:spcPts val="600"/>
              </a:spcAft>
              <a:buNone/>
            </a:pPr>
            <a:r>
              <a:rPr lang="x-none" sz="1800" dirty="0">
                <a:latin typeface="Calibri" pitchFamily="34" charset="0"/>
              </a:rPr>
              <a:t>1</a:t>
            </a:r>
            <a:r>
              <a:rPr lang="bg-BG" sz="1800" dirty="0">
                <a:latin typeface="Calibri" pitchFamily="34" charset="0"/>
              </a:rPr>
              <a:t>) Н</a:t>
            </a:r>
            <a:r>
              <a:rPr lang="x-none" sz="1800" dirty="0">
                <a:latin typeface="Calibri" pitchFamily="34" charset="0"/>
              </a:rPr>
              <a:t>едвижимите културни ценности, включени в Индикативната листа за културното и природното наследство на Република България - в срок не по-късно от една година преди представяне кандидатурата на недвижимата културна ценност за вписване в Листата на световното наследство на ЮНЕСКО;</a:t>
            </a:r>
            <a:endParaRPr lang="bg-BG" sz="1800" dirty="0">
              <a:latin typeface="Calibri" pitchFamily="34" charset="0"/>
            </a:endParaRPr>
          </a:p>
          <a:p>
            <a:pPr algn="just">
              <a:spcBef>
                <a:spcPts val="600"/>
              </a:spcBef>
              <a:spcAft>
                <a:spcPts val="600"/>
              </a:spcAft>
              <a:buNone/>
            </a:pPr>
            <a:r>
              <a:rPr lang="x-none" sz="1800" dirty="0">
                <a:latin typeface="Calibri" pitchFamily="34" charset="0"/>
              </a:rPr>
              <a:t> 2</a:t>
            </a:r>
            <a:r>
              <a:rPr lang="bg-BG" sz="1800" dirty="0">
                <a:latin typeface="Calibri" pitchFamily="34" charset="0"/>
              </a:rPr>
              <a:t>) А</a:t>
            </a:r>
            <a:r>
              <a:rPr lang="x-none" sz="1800" dirty="0">
                <a:latin typeface="Calibri" pitchFamily="34" charset="0"/>
              </a:rPr>
              <a:t>рхеологическите резервати и другите групови недвижими културни ценности с национално значение - в срок 5</a:t>
            </a:r>
            <a:r>
              <a:rPr lang="bg-BG" sz="1800" dirty="0">
                <a:latin typeface="Calibri" pitchFamily="34" charset="0"/>
              </a:rPr>
              <a:t> /пет/</a:t>
            </a:r>
            <a:r>
              <a:rPr lang="x-none" sz="1800" dirty="0">
                <a:latin typeface="Calibri" pitchFamily="34" charset="0"/>
              </a:rPr>
              <a:t> години от предоставянето на статут;</a:t>
            </a:r>
            <a:endParaRPr lang="bg-BG" sz="1800" dirty="0">
              <a:latin typeface="Calibri" pitchFamily="34" charset="0"/>
            </a:endParaRPr>
          </a:p>
          <a:p>
            <a:pPr algn="just">
              <a:spcBef>
                <a:spcPts val="600"/>
              </a:spcBef>
              <a:spcAft>
                <a:spcPts val="600"/>
              </a:spcAft>
              <a:buNone/>
            </a:pPr>
            <a:r>
              <a:rPr lang="x-none" sz="1800" dirty="0">
                <a:latin typeface="Calibri" pitchFamily="34" charset="0"/>
              </a:rPr>
              <a:t> 3</a:t>
            </a:r>
            <a:r>
              <a:rPr lang="bg-BG" sz="1800" dirty="0">
                <a:latin typeface="Calibri" pitchFamily="34" charset="0"/>
              </a:rPr>
              <a:t>) Е</a:t>
            </a:r>
            <a:r>
              <a:rPr lang="x-none" sz="1800" dirty="0">
                <a:latin typeface="Calibri" pitchFamily="34" charset="0"/>
              </a:rPr>
              <a:t>диничните недвижими културни ценности с национално значение и в случаите, когато се предоставят на концесия - преди провеждане на процедурата по предоставяне на концесия.</a:t>
            </a:r>
            <a:endParaRPr lang="bg-BG" sz="1800" dirty="0">
              <a:latin typeface="Calibri" pitchFamily="34" charset="0"/>
            </a:endParaRPr>
          </a:p>
          <a:p>
            <a:pPr algn="just">
              <a:spcBef>
                <a:spcPts val="200"/>
              </a:spcBef>
              <a:spcAft>
                <a:spcPts val="200"/>
              </a:spcAft>
              <a:buFont typeface="Arial" pitchFamily="34" charset="0"/>
              <a:buChar char="•"/>
            </a:pPr>
            <a:r>
              <a:rPr lang="x-none" sz="1800" dirty="0">
                <a:latin typeface="Calibri" pitchFamily="34" charset="0"/>
              </a:rPr>
              <a:t>Планове за опазване и управление могат да се изготвят и за други недвижими културни ценности по инициатива и при възлагане и финансиране от техния собственик, ползвател или концесионер или от общината, на чиято територия те се намират</a:t>
            </a:r>
            <a:endParaRPr lang="bg-BG" sz="1800" dirty="0">
              <a:latin typeface="Calibri" pitchFamily="34" charset="0"/>
            </a:endParaRPr>
          </a:p>
          <a:p>
            <a:pPr marL="45720" indent="0" algn="just">
              <a:buNone/>
            </a:pPr>
            <a:endParaRPr lang="bg-BG" sz="2000" b="1" dirty="0">
              <a:latin typeface="Calibri" pitchFamily="34" charset="0"/>
              <a:cs typeface="Calibri" panose="020F0502020204030204" pitchFamily="34" charset="0"/>
            </a:endParaRPr>
          </a:p>
          <a:p>
            <a:pPr marL="45720" indent="0" algn="jus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5C4418FB-BBCD-4A27-9AD0-557E72E8FBEA}"/>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45720" indent="0" algn="just">
              <a:buNone/>
            </a:pPr>
            <a:r>
              <a:rPr lang="bg-BG" sz="2000" b="1" dirty="0">
                <a:latin typeface="Calibri" pitchFamily="34" charset="0"/>
                <a:cs typeface="Calibri" panose="020F0502020204030204" pitchFamily="34" charset="0"/>
              </a:rPr>
              <a:t>ПЛАНОВЕ НА УПРАВЛЕНИЕ</a:t>
            </a:r>
          </a:p>
          <a:p>
            <a:pPr algn="just">
              <a:spcBef>
                <a:spcPts val="600"/>
              </a:spcBef>
              <a:spcAft>
                <a:spcPts val="600"/>
              </a:spcAft>
            </a:pPr>
            <a:r>
              <a:rPr lang="bg-BG" sz="1800" dirty="0">
                <a:latin typeface="Calibri" pitchFamily="34" charset="0"/>
                <a:cs typeface="Calibri" panose="020F0502020204030204" pitchFamily="34" charset="0"/>
              </a:rPr>
              <a:t>Плановете за опазване и управление се възлагат и финансират от: </a:t>
            </a:r>
          </a:p>
          <a:p>
            <a:pPr lvl="0" algn="just">
              <a:spcBef>
                <a:spcPts val="600"/>
              </a:spcBef>
              <a:spcAft>
                <a:spcPts val="600"/>
              </a:spcAft>
              <a:buFont typeface="Wingdings" pitchFamily="2" charset="2"/>
              <a:buChar char="ü"/>
            </a:pPr>
            <a:r>
              <a:rPr lang="bg-BG" sz="1800" dirty="0">
                <a:latin typeface="Calibri" pitchFamily="34" charset="0"/>
              </a:rPr>
              <a:t>М</a:t>
            </a:r>
            <a:r>
              <a:rPr lang="x-none" sz="1800">
                <a:latin typeface="Calibri" pitchFamily="34" charset="0"/>
              </a:rPr>
              <a:t>инистъра на културата или от лицата по чл. 67, ал. 2 от Закона за културното наследство (ЗКН) - за недвижими културни ценности, включени в Индикативната листа за културното и природното наследство на Република България</a:t>
            </a:r>
            <a:r>
              <a:rPr lang="bg-BG" sz="1800" dirty="0">
                <a:latin typeface="Calibri" pitchFamily="34" charset="0"/>
              </a:rPr>
              <a:t>;</a:t>
            </a:r>
          </a:p>
          <a:p>
            <a:pPr lvl="0" algn="just">
              <a:spcBef>
                <a:spcPts val="600"/>
              </a:spcBef>
              <a:spcAft>
                <a:spcPts val="600"/>
              </a:spcAft>
              <a:buFont typeface="Wingdings" pitchFamily="2" charset="2"/>
              <a:buChar char="ü"/>
            </a:pPr>
            <a:r>
              <a:rPr lang="bg-BG" sz="1800" dirty="0">
                <a:latin typeface="Calibri" pitchFamily="34" charset="0"/>
              </a:rPr>
              <a:t>М</a:t>
            </a:r>
            <a:r>
              <a:rPr lang="x-none" sz="1800">
                <a:latin typeface="Calibri" pitchFamily="34" charset="0"/>
              </a:rPr>
              <a:t>инистъра на културата - за археологическите резервати и за единичните недвижими културни ценности с национално значение, в случаите, когато последните се отдават на концесия</a:t>
            </a:r>
            <a:r>
              <a:rPr lang="bg-BG" sz="1800" dirty="0">
                <a:latin typeface="Calibri" pitchFamily="34" charset="0"/>
              </a:rPr>
              <a:t>;</a:t>
            </a:r>
            <a:endParaRPr lang="bg-BG" sz="1800" dirty="0">
              <a:latin typeface="Calibri" pitchFamily="34" charset="0"/>
              <a:cs typeface="Calibri" panose="020F0502020204030204" pitchFamily="34" charset="0"/>
            </a:endParaRPr>
          </a:p>
          <a:p>
            <a:pPr lvl="0"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Общината, на чиято територия е груповата недвижима културна ценност - за груповите недвижими културни ценности с национално значение.</a:t>
            </a:r>
            <a:endParaRPr lang="en-US" sz="1800" dirty="0">
              <a:latin typeface="Calibri" pitchFamily="34" charset="0"/>
              <a:cs typeface="Calibri" panose="020F0502020204030204" pitchFamily="34" charset="0"/>
            </a:endParaRPr>
          </a:p>
          <a:p>
            <a:pPr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Плановете за опазване и управление на недвижими културни ценности се </a:t>
            </a:r>
            <a:r>
              <a:rPr lang="bg-BG" sz="1800" b="1" dirty="0">
                <a:latin typeface="Calibri" pitchFamily="34" charset="0"/>
                <a:cs typeface="Calibri" panose="020F0502020204030204" pitchFamily="34" charset="0"/>
              </a:rPr>
              <a:t>приемат</a:t>
            </a:r>
            <a:r>
              <a:rPr lang="bg-BG" sz="1800" dirty="0">
                <a:latin typeface="Calibri" pitchFamily="34" charset="0"/>
                <a:cs typeface="Calibri" panose="020F0502020204030204" pitchFamily="34" charset="0"/>
              </a:rPr>
              <a:t> от: Общинския съвет на съответната община, на чиято територия е недвижимата културна ценност – други КЦ.</a:t>
            </a:r>
          </a:p>
          <a:p>
            <a:pPr algn="just">
              <a:spcBef>
                <a:spcPts val="600"/>
              </a:spcBef>
              <a:spcAft>
                <a:spcPts val="600"/>
              </a:spcAft>
              <a:buFont typeface="Wingdings" pitchFamily="2" charset="2"/>
              <a:buChar char="ü"/>
            </a:pPr>
            <a:r>
              <a:rPr lang="x-none" sz="1800">
                <a:latin typeface="Calibri" pitchFamily="34" charset="0"/>
              </a:rPr>
              <a:t>Плановете за опазване и управление се разработват и изпълняват във взаимодействие с предвижданията на общинските планове за развитие и на устройствените планове за териториалния обхват на единичните или груповите недвижими културни ценности</a:t>
            </a:r>
            <a:r>
              <a:rPr lang="bg-BG" sz="1800" dirty="0">
                <a:latin typeface="Calibri" pitchFamily="34" charset="0"/>
              </a:rPr>
              <a:t>;</a:t>
            </a:r>
          </a:p>
          <a:p>
            <a:pPr algn="just">
              <a:spcBef>
                <a:spcPts val="600"/>
              </a:spcBef>
              <a:spcAft>
                <a:spcPts val="600"/>
              </a:spcAft>
              <a:buFont typeface="Wingdings" pitchFamily="2" charset="2"/>
              <a:buChar char="ü"/>
            </a:pPr>
            <a:r>
              <a:rPr lang="bg-BG" sz="1800" dirty="0">
                <a:latin typeface="Calibri" pitchFamily="34" charset="0"/>
                <a:cs typeface="Calibri" panose="020F0502020204030204" pitchFamily="34" charset="0"/>
              </a:rPr>
              <a:t> </a:t>
            </a:r>
            <a:r>
              <a:rPr lang="x-none" sz="1800">
                <a:latin typeface="Calibri" pitchFamily="34" charset="0"/>
              </a:rPr>
              <a:t>Плановете за опазване и управление се изработват за прогнозен период до 20 години, който включва петгодишни програми за прилагане и едногодишни работни програми</a:t>
            </a:r>
            <a:r>
              <a:rPr lang="bg-BG" sz="1800" dirty="0">
                <a:latin typeface="Calibri" pitchFamily="34" charset="0"/>
              </a:rPr>
              <a:t>.</a:t>
            </a:r>
            <a:endParaRPr lang="en-US" sz="1800" dirty="0">
              <a:latin typeface="Calibri" pitchFamily="34" charset="0"/>
              <a:cs typeface="Calibri" panose="020F0502020204030204" pitchFamily="34" charset="0"/>
            </a:endParaRPr>
          </a:p>
          <a:p>
            <a:pPr marL="45720" indent="0" algn="just">
              <a:buNone/>
            </a:pPr>
            <a:endParaRPr lang="bg-BG" sz="2000" b="1" dirty="0">
              <a:latin typeface="Calibri" pitchFamily="34" charset="0"/>
              <a:cs typeface="Calibri" panose="020F0502020204030204" pitchFamily="34" charset="0"/>
            </a:endParaRPr>
          </a:p>
          <a:p>
            <a:pPr marL="45720" indent="0" algn="jus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36E8C0C4-2FB1-44F2-8631-A92A3F517880}"/>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37F54D-5ED6-F54C-9223-C5A792566794}"/>
              </a:ext>
            </a:extLst>
          </p:cNvPr>
          <p:cNvSpPr>
            <a:spLocks noGrp="1"/>
          </p:cNvSpPr>
          <p:nvPr>
            <p:ph type="title"/>
          </p:nvPr>
        </p:nvSpPr>
        <p:spPr>
          <a:xfrm>
            <a:off x="1096592" y="1917290"/>
            <a:ext cx="9966960" cy="3598210"/>
          </a:xfrm>
        </p:spPr>
        <p:txBody>
          <a:bodyPr/>
          <a:lstStyle/>
          <a:p>
            <a:r>
              <a:rPr kumimoji="0" lang="bg-BG" sz="2800" b="1" i="0" u="sng" strike="noStrike" kern="1200" cap="all" spc="0" normalizeH="0" baseline="0" noProof="0" dirty="0">
                <a:ln>
                  <a:noFill/>
                </a:ln>
                <a:solidFill>
                  <a:srgbClr val="72A376">
                    <a:lumMod val="75000"/>
                  </a:srgbClr>
                </a:solidFill>
                <a:effectLst/>
                <a:uLnTx/>
                <a:uFillTx/>
                <a:latin typeface="Calibri" pitchFamily="34" charset="0"/>
                <a:ea typeface="+mj-ea"/>
                <a:cs typeface="Arial" panose="020B0604020202020204" pitchFamily="34" charset="0"/>
              </a:rPr>
              <a:t>Тема </a:t>
            </a:r>
            <a:r>
              <a:rPr lang="bg-BG" sz="2800" b="1" u="sng" dirty="0">
                <a:solidFill>
                  <a:srgbClr val="72A376">
                    <a:lumMod val="75000"/>
                  </a:srgbClr>
                </a:solidFill>
                <a:latin typeface="Calibri" pitchFamily="34" charset="0"/>
                <a:cs typeface="Arial" panose="020B0604020202020204" pitchFamily="34" charset="0"/>
              </a:rPr>
              <a:t>2</a:t>
            </a:r>
            <a:r>
              <a:rPr kumimoji="0" lang="bg-BG" sz="2800" b="1" i="0" u="sng" strike="noStrike" kern="1200" cap="all" spc="0" normalizeH="0" baseline="0" noProof="0" dirty="0">
                <a:ln>
                  <a:noFill/>
                </a:ln>
                <a:solidFill>
                  <a:srgbClr val="72A376">
                    <a:lumMod val="75000"/>
                  </a:srgbClr>
                </a:solidFill>
                <a:effectLst/>
                <a:uLnTx/>
                <a:uFillTx/>
                <a:latin typeface="Calibri" pitchFamily="34" charset="0"/>
                <a:ea typeface="+mj-ea"/>
                <a:cs typeface="Arial" panose="020B0604020202020204" pitchFamily="34" charset="0"/>
              </a:rPr>
              <a:t>.</a:t>
            </a:r>
            <a:br>
              <a:rPr kumimoji="0" lang="bg-BG" sz="3200" b="1" i="0" u="none" strike="noStrike" kern="1200" cap="all" spc="0" normalizeH="0" baseline="0" noProof="0" dirty="0">
                <a:ln>
                  <a:noFill/>
                </a:ln>
                <a:solidFill>
                  <a:srgbClr val="72A376">
                    <a:lumMod val="75000"/>
                  </a:srgbClr>
                </a:solidFill>
                <a:effectLst/>
                <a:uLnTx/>
                <a:uFillTx/>
                <a:latin typeface="Calibri" pitchFamily="34" charset="0"/>
                <a:ea typeface="+mj-ea"/>
                <a:cs typeface="Arial" panose="020B0604020202020204" pitchFamily="34" charset="0"/>
              </a:rPr>
            </a:br>
            <a:br>
              <a:rPr kumimoji="0" lang="bg-BG" sz="3200" b="1" i="0" u="none" strike="noStrike" kern="1200" cap="all" spc="0" normalizeH="0" baseline="0" noProof="0" dirty="0">
                <a:ln>
                  <a:noFill/>
                </a:ln>
                <a:solidFill>
                  <a:srgbClr val="72A376">
                    <a:lumMod val="75000"/>
                  </a:srgbClr>
                </a:solidFill>
                <a:effectLst/>
                <a:uLnTx/>
                <a:uFillTx/>
                <a:latin typeface="Calibri" pitchFamily="34" charset="0"/>
                <a:ea typeface="+mj-ea"/>
                <a:cs typeface="Arial" panose="020B0604020202020204" pitchFamily="34" charset="0"/>
              </a:rPr>
            </a:br>
            <a:r>
              <a:rPr kumimoji="0" lang="ru-RU" sz="2600" b="1" i="0" u="none" strike="noStrike" kern="1200" cap="all" spc="0" normalizeH="0" baseline="0" noProof="0" dirty="0">
                <a:ln>
                  <a:noFill/>
                </a:ln>
                <a:solidFill>
                  <a:srgbClr val="72A376">
                    <a:lumMod val="75000"/>
                  </a:srgbClr>
                </a:solidFill>
                <a:effectLst/>
                <a:uLnTx/>
                <a:uFillTx/>
                <a:latin typeface="Calibri" pitchFamily="34" charset="0"/>
                <a:ea typeface="+mj-ea"/>
                <a:cs typeface="Arial" panose="020B0604020202020204" pitchFamily="34" charset="0"/>
              </a:rPr>
              <a:t>Правомощия и задължения на местните власти по опазване на културно-историческото наследство</a:t>
            </a:r>
            <a:br>
              <a:rPr lang="bg-BG" sz="3200" dirty="0">
                <a:latin typeface="Calibri" pitchFamily="34" charset="0"/>
              </a:rPr>
            </a:br>
            <a:r>
              <a:rPr lang="bg-BG" sz="3200" dirty="0">
                <a:latin typeface="Calibri" pitchFamily="34" charset="0"/>
              </a:rPr>
              <a:t> </a:t>
            </a:r>
            <a:br>
              <a:rPr lang="bg-BG" sz="3200" dirty="0">
                <a:latin typeface="Calibri" pitchFamily="34" charset="0"/>
              </a:rPr>
            </a:br>
            <a:r>
              <a:rPr lang="bg-BG" sz="3200" dirty="0">
                <a:latin typeface="Calibri" pitchFamily="34" charset="0"/>
              </a:rPr>
              <a:t>Компонент 1 - ПРАВОМОЩИЯ И ЗАДЪЛЖЕНИЯ НА МЕСТНИТЕ ВЛАСТИ ПО опазване на Културно – историческото наследство (КИН)</a:t>
            </a:r>
            <a:endParaRPr lang="x-none" sz="3200" dirty="0">
              <a:latin typeface="Calibri" pitchFamily="34" charset="0"/>
            </a:endParaRPr>
          </a:p>
        </p:txBody>
      </p:sp>
      <p:sp>
        <p:nvSpPr>
          <p:cNvPr id="8" name="TextBox 7"/>
          <p:cNvSpPr txBox="1"/>
          <p:nvPr/>
        </p:nvSpPr>
        <p:spPr>
          <a:xfrm>
            <a:off x="742257" y="5638800"/>
            <a:ext cx="10611543" cy="126855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err="1">
                <a:solidFill>
                  <a:srgbClr val="549E39"/>
                </a:solidFill>
              </a:rPr>
              <a:t>Този</a:t>
            </a:r>
            <a:r>
              <a:rPr lang="en-US" sz="1200" i="1" dirty="0">
                <a:solidFill>
                  <a:srgbClr val="549E39"/>
                </a:solidFill>
              </a:rPr>
              <a:t> </a:t>
            </a:r>
            <a:r>
              <a:rPr lang="en-US" sz="1200" i="1" dirty="0" err="1">
                <a:solidFill>
                  <a:srgbClr val="549E39"/>
                </a:solidFill>
              </a:rPr>
              <a:t>документ</a:t>
            </a:r>
            <a:r>
              <a:rPr lang="en-US" sz="1200" i="1" dirty="0">
                <a:solidFill>
                  <a:srgbClr val="549E39"/>
                </a:solidFill>
              </a:rPr>
              <a:t> е </a:t>
            </a:r>
            <a:r>
              <a:rPr lang="en-US" sz="1200" i="1" dirty="0" err="1">
                <a:solidFill>
                  <a:srgbClr val="549E39"/>
                </a:solidFill>
              </a:rPr>
              <a:t>създаден</a:t>
            </a:r>
            <a:r>
              <a:rPr lang="en-US" sz="1200" i="1" dirty="0">
                <a:solidFill>
                  <a:srgbClr val="549E39"/>
                </a:solidFill>
              </a:rPr>
              <a:t> </a:t>
            </a:r>
            <a:r>
              <a:rPr lang="en-US" sz="1200" i="1" dirty="0" err="1">
                <a:solidFill>
                  <a:srgbClr val="549E39"/>
                </a:solidFill>
              </a:rPr>
              <a:t>съгласно</a:t>
            </a:r>
            <a:r>
              <a:rPr lang="en-US" sz="1200" i="1" dirty="0">
                <a:solidFill>
                  <a:srgbClr val="549E39"/>
                </a:solidFill>
              </a:rPr>
              <a:t> </a:t>
            </a:r>
            <a:r>
              <a:rPr lang="en-US" sz="1200" i="1" dirty="0" err="1">
                <a:solidFill>
                  <a:srgbClr val="549E39"/>
                </a:solidFill>
              </a:rPr>
              <a:t>Административен</a:t>
            </a:r>
            <a:r>
              <a:rPr lang="en-US" sz="1200" i="1" dirty="0">
                <a:solidFill>
                  <a:srgbClr val="549E39"/>
                </a:solidFill>
              </a:rPr>
              <a:t> </a:t>
            </a:r>
            <a:r>
              <a:rPr lang="en-US" sz="1200" i="1" dirty="0" err="1">
                <a:solidFill>
                  <a:srgbClr val="549E39"/>
                </a:solidFill>
              </a:rPr>
              <a:t>договор</a:t>
            </a:r>
            <a:r>
              <a:rPr lang="en-US" sz="1200" i="1" dirty="0">
                <a:solidFill>
                  <a:srgbClr val="549E39"/>
                </a:solidFill>
              </a:rPr>
              <a:t>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a:solidFill>
                  <a:srgbClr val="549E39"/>
                </a:solidFill>
              </a:rPr>
              <a:t>за </a:t>
            </a:r>
            <a:r>
              <a:rPr lang="en-US" sz="1200" i="1" dirty="0" err="1">
                <a:solidFill>
                  <a:srgbClr val="549E39"/>
                </a:solidFill>
              </a:rPr>
              <a:t>предоставяне</a:t>
            </a:r>
            <a:r>
              <a:rPr lang="en-US" sz="1200" i="1" dirty="0">
                <a:solidFill>
                  <a:srgbClr val="549E39"/>
                </a:solidFill>
              </a:rPr>
              <a:t> </a:t>
            </a:r>
            <a:r>
              <a:rPr lang="en-US" sz="1200" i="1" dirty="0" err="1">
                <a:solidFill>
                  <a:srgbClr val="549E39"/>
                </a:solidFill>
              </a:rPr>
              <a:t>на</a:t>
            </a:r>
            <a:r>
              <a:rPr lang="en-US" sz="1200" i="1" dirty="0">
                <a:solidFill>
                  <a:srgbClr val="549E39"/>
                </a:solidFill>
              </a:rPr>
              <a:t>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200" i="1" dirty="0">
                <a:solidFill>
                  <a:srgbClr val="549E39"/>
                </a:solidFill>
                <a:hlinkClick r:id="rId2">
                  <a:extLst>
                    <a:ext uri="{A12FA001-AC4F-418D-AE19-62706E023703}">
                      <ahyp:hlinkClr xmlns:ahyp="http://schemas.microsoft.com/office/drawing/2018/hyperlinkcolor" val="tx"/>
                    </a:ext>
                  </a:extLst>
                </a:hlinkClick>
              </a:rPr>
              <a:t>www.eufunds.bg</a:t>
            </a:r>
            <a:r>
              <a:rPr lang="en-US" sz="1200" i="1" dirty="0">
                <a:solidFill>
                  <a:srgbClr val="549E39"/>
                </a:solidFill>
              </a:rPr>
              <a:t> </a:t>
            </a:r>
            <a:endParaRPr lang="ru-RU" sz="1200" i="1" dirty="0">
              <a:solidFill>
                <a:srgbClr val="549E39"/>
              </a:solidFill>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9" name="Picture 8">
            <a:extLst>
              <a:ext uri="{FF2B5EF4-FFF2-40B4-BE49-F238E27FC236}">
                <a16:creationId xmlns:a16="http://schemas.microsoft.com/office/drawing/2014/main" id="{0EBEA67F-42FD-475D-ADD6-FED12944A51E}"/>
              </a:ext>
            </a:extLst>
          </p:cNvPr>
          <p:cNvPicPr>
            <a:picLocks noChangeAspect="1"/>
          </p:cNvPicPr>
          <p:nvPr/>
        </p:nvPicPr>
        <p:blipFill>
          <a:blip r:embed="rId3"/>
          <a:stretch>
            <a:fillRect/>
          </a:stretch>
        </p:blipFill>
        <p:spPr>
          <a:xfrm>
            <a:off x="925688" y="904789"/>
            <a:ext cx="2389012" cy="828527"/>
          </a:xfrm>
          <a:prstGeom prst="rect">
            <a:avLst/>
          </a:prstGeom>
        </p:spPr>
      </p:pic>
      <p:pic>
        <p:nvPicPr>
          <p:cNvPr id="10" name="Picture 9">
            <a:extLst>
              <a:ext uri="{FF2B5EF4-FFF2-40B4-BE49-F238E27FC236}">
                <a16:creationId xmlns:a16="http://schemas.microsoft.com/office/drawing/2014/main" id="{50C0149F-5A31-4820-913D-3E71269DDEB6}"/>
              </a:ext>
            </a:extLst>
          </p:cNvPr>
          <p:cNvPicPr>
            <a:picLocks noChangeAspect="1"/>
          </p:cNvPicPr>
          <p:nvPr/>
        </p:nvPicPr>
        <p:blipFill>
          <a:blip r:embed="rId4"/>
          <a:stretch>
            <a:fillRect/>
          </a:stretch>
        </p:blipFill>
        <p:spPr>
          <a:xfrm>
            <a:off x="5386470" y="903594"/>
            <a:ext cx="1323114" cy="828000"/>
          </a:xfrm>
          <a:prstGeom prst="rect">
            <a:avLst/>
          </a:prstGeom>
        </p:spPr>
      </p:pic>
      <p:pic>
        <p:nvPicPr>
          <p:cNvPr id="11" name="Picture 10">
            <a:extLst>
              <a:ext uri="{FF2B5EF4-FFF2-40B4-BE49-F238E27FC236}">
                <a16:creationId xmlns:a16="http://schemas.microsoft.com/office/drawing/2014/main" id="{65E99D69-AB47-4EB3-80EC-7AB7701F823A}"/>
              </a:ext>
            </a:extLst>
          </p:cNvPr>
          <p:cNvPicPr>
            <a:picLocks noChangeAspect="1"/>
          </p:cNvPicPr>
          <p:nvPr/>
        </p:nvPicPr>
        <p:blipFill>
          <a:blip r:embed="rId5"/>
          <a:stretch>
            <a:fillRect/>
          </a:stretch>
        </p:blipFill>
        <p:spPr>
          <a:xfrm>
            <a:off x="9121422" y="927775"/>
            <a:ext cx="1705303" cy="828000"/>
          </a:xfrm>
          <a:prstGeom prst="rect">
            <a:avLst/>
          </a:prstGeom>
        </p:spPr>
      </p:pic>
    </p:spTree>
    <p:extLst>
      <p:ext uri="{BB962C8B-B14F-4D97-AF65-F5344CB8AC3E}">
        <p14:creationId xmlns:p14="http://schemas.microsoft.com/office/powerpoint/2010/main" val="1844754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68580" indent="0" algn="just">
              <a:buNone/>
            </a:pPr>
            <a:r>
              <a:rPr lang="bg-BG" sz="2000" b="1" dirty="0">
                <a:latin typeface="Calibri" pitchFamily="34" charset="0"/>
                <a:cs typeface="Calibri" panose="020F0502020204030204" pitchFamily="34" charset="0"/>
              </a:rPr>
              <a:t>РАЗВИТИЕ НА КУЛТУРАТА – </a:t>
            </a:r>
            <a:r>
              <a:rPr lang="bg-BG" sz="2000" dirty="0">
                <a:latin typeface="Calibri" pitchFamily="34" charset="0"/>
                <a:cs typeface="Calibri" panose="020F0502020204030204" pitchFamily="34" charset="0"/>
              </a:rPr>
              <a:t>прилагат се нормативите на </a:t>
            </a:r>
            <a:r>
              <a:rPr lang="bg-BG" sz="2000" i="1" dirty="0">
                <a:latin typeface="Calibri" pitchFamily="34" charset="0"/>
                <a:cs typeface="Calibri" panose="020F0502020204030204" pitchFamily="34" charset="0"/>
              </a:rPr>
              <a:t>Закона за закрила и развитие на културата</a:t>
            </a:r>
          </a:p>
          <a:p>
            <a:pPr marL="68580" indent="0" algn="just">
              <a:spcBef>
                <a:spcPts val="600"/>
              </a:spcBef>
              <a:spcAft>
                <a:spcPts val="200"/>
              </a:spcAft>
              <a:buFont typeface="Wingdings" pitchFamily="2" charset="2"/>
              <a:buChar char="ü"/>
            </a:pPr>
            <a:r>
              <a:rPr lang="bg-BG" sz="2000" dirty="0">
                <a:latin typeface="Calibri" pitchFamily="34" charset="0"/>
                <a:cs typeface="Calibri" panose="020F0502020204030204" pitchFamily="34" charset="0"/>
              </a:rPr>
              <a:t> </a:t>
            </a:r>
            <a:r>
              <a:rPr lang="bg-BG" sz="1800" dirty="0">
                <a:latin typeface="Calibri" pitchFamily="34" charset="0"/>
                <a:cs typeface="Calibri" panose="020F0502020204030204" pitchFamily="34" charset="0"/>
              </a:rPr>
              <a:t>Общините </a:t>
            </a:r>
            <a:r>
              <a:rPr lang="en-US" sz="1800" dirty="0" err="1">
                <a:latin typeface="Calibri" pitchFamily="34" charset="0"/>
                <a:cs typeface="Calibri" panose="020F0502020204030204" pitchFamily="34" charset="0"/>
              </a:rPr>
              <a:t>формират</a:t>
            </a:r>
            <a:r>
              <a:rPr lang="en-US" sz="1800" dirty="0">
                <a:latin typeface="Calibri" pitchFamily="34" charset="0"/>
                <a:cs typeface="Calibri" panose="020F0502020204030204" pitchFamily="34" charset="0"/>
              </a:rPr>
              <a:t> и </a:t>
            </a:r>
            <a:r>
              <a:rPr lang="en-US" sz="1800" dirty="0" err="1">
                <a:latin typeface="Calibri" pitchFamily="34" charset="0"/>
                <a:cs typeface="Calibri" panose="020F0502020204030204" pitchFamily="34" charset="0"/>
              </a:rPr>
              <a:t>реализират</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своята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политика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за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закрила</a:t>
            </a:r>
            <a:r>
              <a:rPr lang="en-US" sz="1800" dirty="0">
                <a:latin typeface="Calibri" pitchFamily="34" charset="0"/>
                <a:cs typeface="Calibri" panose="020F0502020204030204" pitchFamily="34" charset="0"/>
              </a:rPr>
              <a:t> и </a:t>
            </a:r>
            <a:r>
              <a:rPr lang="en-US" sz="1800" dirty="0" err="1">
                <a:latin typeface="Calibri" pitchFamily="34" charset="0"/>
                <a:cs typeface="Calibri" panose="020F0502020204030204" pitchFamily="34" charset="0"/>
              </a:rPr>
              <a:t>развитие</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на</a:t>
            </a:r>
            <a:r>
              <a:rPr lang="en-US" sz="1800" dirty="0">
                <a:latin typeface="Calibri" pitchFamily="34" charset="0"/>
                <a:cs typeface="Calibri" panose="020F0502020204030204" pitchFamily="34" charset="0"/>
              </a:rPr>
              <a:t> културата, като </a:t>
            </a:r>
            <a:r>
              <a:rPr lang="en-US" sz="1800" dirty="0" err="1">
                <a:latin typeface="Calibri" pitchFamily="34" charset="0"/>
                <a:cs typeface="Calibri" panose="020F0502020204030204" pitchFamily="34" charset="0"/>
              </a:rPr>
              <a:t>съчетават</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принципите</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на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националната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културна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политика</a:t>
            </a:r>
            <a:r>
              <a:rPr lang="en-US" sz="1800" dirty="0">
                <a:latin typeface="Calibri" pitchFamily="34" charset="0"/>
                <a:cs typeface="Calibri" panose="020F0502020204030204" pitchFamily="34" charset="0"/>
              </a:rPr>
              <a:t> с </a:t>
            </a:r>
            <a:r>
              <a:rPr lang="en-US" sz="1800" dirty="0" err="1">
                <a:latin typeface="Calibri" pitchFamily="34" charset="0"/>
                <a:cs typeface="Calibri" panose="020F0502020204030204" pitchFamily="34" charset="0"/>
              </a:rPr>
              <a:t>местните</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условия</a:t>
            </a:r>
            <a:r>
              <a:rPr lang="en-US" sz="1800" dirty="0">
                <a:latin typeface="Calibri" pitchFamily="34" charset="0"/>
                <a:cs typeface="Calibri" panose="020F0502020204030204" pitchFamily="34" charset="0"/>
              </a:rPr>
              <a:t> и </a:t>
            </a:r>
            <a:r>
              <a:rPr lang="en-US" sz="1800" dirty="0" err="1">
                <a:latin typeface="Calibri" pitchFamily="34" charset="0"/>
                <a:cs typeface="Calibri" panose="020F0502020204030204" pitchFamily="34" charset="0"/>
              </a:rPr>
              <a:t>традиции</a:t>
            </a:r>
            <a:r>
              <a:rPr lang="en-US" sz="1800" dirty="0">
                <a:latin typeface="Calibri" pitchFamily="34" charset="0"/>
                <a:cs typeface="Calibri" panose="020F0502020204030204" pitchFamily="34" charset="0"/>
              </a:rPr>
              <a:t>.</a:t>
            </a:r>
            <a:endParaRPr lang="bg-BG" sz="1800" dirty="0">
              <a:latin typeface="Calibri" pitchFamily="34" charset="0"/>
              <a:cs typeface="Calibri" panose="020F0502020204030204" pitchFamily="34" charset="0"/>
            </a:endParaRPr>
          </a:p>
          <a:p>
            <a:pPr marL="68580" indent="0" algn="just">
              <a:spcBef>
                <a:spcPts val="600"/>
              </a:spcBef>
              <a:spcAft>
                <a:spcPts val="200"/>
              </a:spcAft>
              <a:buFont typeface="Wingdings" pitchFamily="2" charset="2"/>
              <a:buChar char="ü"/>
            </a:pPr>
            <a:r>
              <a:rPr lang="bg-BG"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При</a:t>
            </a:r>
            <a:r>
              <a:rPr lang="en-US" sz="1800" dirty="0">
                <a:latin typeface="Calibri" pitchFamily="34" charset="0"/>
                <a:cs typeface="Calibri" panose="020F0502020204030204" pitchFamily="34" charset="0"/>
              </a:rPr>
              <a:t> осъществяване </a:t>
            </a:r>
            <a:r>
              <a:rPr lang="en-US" sz="1800" dirty="0" err="1">
                <a:latin typeface="Calibri" pitchFamily="34" charset="0"/>
                <a:cs typeface="Calibri" panose="020F0502020204030204" pitchFamily="34" charset="0"/>
              </a:rPr>
              <a:t>на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функциите</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си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общините</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се</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подпомагат</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от</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обществено-експертни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съвети</a:t>
            </a:r>
            <a:r>
              <a:rPr lang="en-US" sz="1800" dirty="0">
                <a:latin typeface="Calibri" pitchFamily="34" charset="0"/>
                <a:cs typeface="Calibri" panose="020F0502020204030204" pitchFamily="34" charset="0"/>
              </a:rPr>
              <a:t> и </a:t>
            </a:r>
            <a:r>
              <a:rPr lang="en-US" sz="1800" dirty="0" err="1">
                <a:latin typeface="Calibri" pitchFamily="34" charset="0"/>
                <a:cs typeface="Calibri" panose="020F0502020204030204" pitchFamily="34" charset="0"/>
              </a:rPr>
              <a:t>комисии</a:t>
            </a:r>
            <a:r>
              <a:rPr lang="en-US" sz="1800" dirty="0">
                <a:latin typeface="Calibri" pitchFamily="34" charset="0"/>
                <a:cs typeface="Calibri" panose="020F0502020204030204" pitchFamily="34" charset="0"/>
              </a:rPr>
              <a:t>, в които </a:t>
            </a:r>
            <a:r>
              <a:rPr lang="en-US" sz="1800" dirty="0" err="1">
                <a:latin typeface="Calibri" pitchFamily="34" charset="0"/>
                <a:cs typeface="Calibri" panose="020F0502020204030204" pitchFamily="34" charset="0"/>
              </a:rPr>
              <a:t>участват</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представители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на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творчески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съюзи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на</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заинтересовани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ведомства</a:t>
            </a:r>
            <a:r>
              <a:rPr lang="en-US" sz="1800" dirty="0">
                <a:latin typeface="Calibri" pitchFamily="34" charset="0"/>
                <a:cs typeface="Calibri" panose="020F0502020204030204" pitchFamily="34" charset="0"/>
              </a:rPr>
              <a:t> и </a:t>
            </a:r>
            <a:r>
              <a:rPr lang="en-US" sz="1800" dirty="0" err="1">
                <a:latin typeface="Calibri" pitchFamily="34" charset="0"/>
                <a:cs typeface="Calibri" panose="020F0502020204030204" pitchFamily="34" charset="0"/>
              </a:rPr>
              <a:t>организации</a:t>
            </a:r>
            <a:r>
              <a:rPr lang="en-US" sz="1800" dirty="0">
                <a:latin typeface="Calibri" pitchFamily="34" charset="0"/>
                <a:cs typeface="Calibri" panose="020F0502020204030204" pitchFamily="34" charset="0"/>
              </a:rPr>
              <a:t>, както и </a:t>
            </a:r>
            <a:r>
              <a:rPr lang="en-US" sz="1800" dirty="0" err="1">
                <a:latin typeface="Calibri" pitchFamily="34" charset="0"/>
                <a:cs typeface="Calibri" panose="020F0502020204030204" pitchFamily="34" charset="0"/>
              </a:rPr>
              <a:t>отделни</a:t>
            </a:r>
            <a:r>
              <a:rPr lang="en-US" sz="1800" dirty="0">
                <a:latin typeface="Calibri" pitchFamily="34" charset="0"/>
                <a:cs typeface="Calibri" panose="020F0502020204030204" pitchFamily="34" charset="0"/>
              </a:rPr>
              <a:t> </a:t>
            </a:r>
            <a:r>
              <a:rPr lang="en-US" sz="1800" dirty="0" err="1">
                <a:latin typeface="Calibri" pitchFamily="34" charset="0"/>
                <a:cs typeface="Calibri" panose="020F0502020204030204" pitchFamily="34" charset="0"/>
              </a:rPr>
              <a:t>творци</a:t>
            </a:r>
            <a:r>
              <a:rPr lang="en-US" sz="1800" dirty="0">
                <a:latin typeface="Calibri" pitchFamily="34" charset="0"/>
                <a:cs typeface="Calibri" panose="020F0502020204030204" pitchFamily="34" charset="0"/>
              </a:rPr>
              <a:t> и </a:t>
            </a:r>
            <a:r>
              <a:rPr lang="en-US" sz="1800" dirty="0" err="1">
                <a:latin typeface="Calibri" pitchFamily="34" charset="0"/>
                <a:cs typeface="Calibri" panose="020F0502020204030204" pitchFamily="34" charset="0"/>
              </a:rPr>
              <a:t>експерти</a:t>
            </a:r>
            <a:r>
              <a:rPr lang="en-US" sz="1800" dirty="0">
                <a:latin typeface="Calibri" pitchFamily="34" charset="0"/>
                <a:cs typeface="Calibri" panose="020F0502020204030204" pitchFamily="34" charset="0"/>
              </a:rPr>
              <a:t>.</a:t>
            </a:r>
            <a:endParaRPr lang="bg-BG" sz="1800" dirty="0">
              <a:latin typeface="Calibri" pitchFamily="34" charset="0"/>
              <a:cs typeface="Calibri" panose="020F0502020204030204" pitchFamily="34" charset="0"/>
            </a:endParaRPr>
          </a:p>
          <a:p>
            <a:pPr marL="68580" indent="0" algn="just">
              <a:spcBef>
                <a:spcPts val="600"/>
              </a:spcBef>
              <a:spcAft>
                <a:spcPts val="200"/>
              </a:spcAft>
              <a:buFont typeface="Wingdings" pitchFamily="2" charset="2"/>
              <a:buChar char="ü"/>
            </a:pPr>
            <a:r>
              <a:rPr lang="bg-BG" sz="1800" dirty="0">
                <a:latin typeface="Calibri" pitchFamily="34" charset="0"/>
                <a:cs typeface="Calibri" panose="020F0502020204030204" pitchFamily="34" charset="0"/>
              </a:rPr>
              <a:t> </a:t>
            </a:r>
            <a:r>
              <a:rPr lang="x-none" sz="1800">
                <a:latin typeface="Calibri" pitchFamily="34" charset="0"/>
              </a:rPr>
              <a:t>Обществено-експертните съвети и комисии са консултативни органи, които се създават за определен срок със заповед на кмета на общината</a:t>
            </a:r>
            <a:r>
              <a:rPr lang="bg-BG" sz="1800" dirty="0">
                <a:latin typeface="Calibri" pitchFamily="34" charset="0"/>
              </a:rPr>
              <a:t>;</a:t>
            </a:r>
            <a:endParaRPr lang="bg-BG" sz="1800" dirty="0">
              <a:latin typeface="Calibri" pitchFamily="34" charset="0"/>
              <a:cs typeface="Calibri" panose="020F0502020204030204" pitchFamily="34" charset="0"/>
            </a:endParaRPr>
          </a:p>
          <a:p>
            <a:pPr marL="68580" indent="0" algn="just">
              <a:spcBef>
                <a:spcPts val="600"/>
              </a:spcBef>
              <a:spcAft>
                <a:spcPts val="200"/>
              </a:spcAft>
              <a:buFont typeface="Wingdings" pitchFamily="2" charset="2"/>
              <a:buChar char="ü"/>
            </a:pPr>
            <a:r>
              <a:rPr lang="bg-BG" sz="1800" dirty="0">
                <a:latin typeface="Calibri" pitchFamily="34" charset="0"/>
                <a:cs typeface="Calibri" panose="020F0502020204030204" pitchFamily="34" charset="0"/>
              </a:rPr>
              <a:t> </a:t>
            </a:r>
            <a:r>
              <a:rPr lang="x-none" sz="1800">
                <a:latin typeface="Calibri" pitchFamily="34" charset="0"/>
              </a:rPr>
              <a:t>Културните организации осъществяват дейности по създаването, разпространяването и опазването на културните ценности</a:t>
            </a:r>
            <a:r>
              <a:rPr lang="bg-BG" sz="1800" dirty="0">
                <a:latin typeface="Calibri" pitchFamily="34" charset="0"/>
              </a:rPr>
              <a:t>.</a:t>
            </a:r>
          </a:p>
          <a:p>
            <a:pPr marL="68580" indent="0" algn="just">
              <a:spcBef>
                <a:spcPts val="600"/>
              </a:spcBef>
              <a:spcAft>
                <a:spcPts val="200"/>
              </a:spcAft>
              <a:buFont typeface="Wingdings" pitchFamily="2" charset="2"/>
              <a:buChar char="ü"/>
            </a:pPr>
            <a:r>
              <a:rPr lang="bg-BG" sz="1800" dirty="0">
                <a:latin typeface="Calibri" pitchFamily="34" charset="0"/>
                <a:cs typeface="Calibri" panose="020F0502020204030204" pitchFamily="34" charset="0"/>
              </a:rPr>
              <a:t> </a:t>
            </a:r>
            <a:r>
              <a:rPr lang="x-none" sz="1800">
                <a:latin typeface="Calibri" pitchFamily="34" charset="0"/>
              </a:rPr>
              <a:t>Общинските културни институти са юридически лица с бюджет, които се създават, преобразуват и закриват с решение на общинския съвет, съгласувано с министъра на културата</a:t>
            </a:r>
            <a:r>
              <a:rPr lang="bg-BG" sz="1800" dirty="0">
                <a:latin typeface="Calibri" pitchFamily="34" charset="0"/>
              </a:rPr>
              <a:t>;</a:t>
            </a:r>
          </a:p>
          <a:p>
            <a:pPr marL="68580" indent="0" algn="just">
              <a:spcBef>
                <a:spcPts val="600"/>
              </a:spcBef>
              <a:spcAft>
                <a:spcPts val="200"/>
              </a:spcAft>
              <a:buFont typeface="Wingdings" pitchFamily="2" charset="2"/>
              <a:buChar char="ü"/>
            </a:pPr>
            <a:r>
              <a:rPr lang="bg-BG" sz="1800" dirty="0">
                <a:latin typeface="Calibri" pitchFamily="34" charset="0"/>
                <a:cs typeface="Calibri" panose="020F0502020204030204" pitchFamily="34" charset="0"/>
              </a:rPr>
              <a:t> </a:t>
            </a:r>
            <a:r>
              <a:rPr lang="x-none" sz="1800">
                <a:latin typeface="Calibri" pitchFamily="34" charset="0"/>
              </a:rPr>
              <a:t>Общинските културни институти се финансират от общинския бюджет</a:t>
            </a:r>
            <a:r>
              <a:rPr lang="bg-BG" sz="1800" dirty="0">
                <a:latin typeface="Calibri" pitchFamily="34" charset="0"/>
              </a:rPr>
              <a:t>;</a:t>
            </a:r>
          </a:p>
          <a:p>
            <a:pPr marL="68580" indent="0" algn="just">
              <a:spcBef>
                <a:spcPts val="600"/>
              </a:spcBef>
              <a:spcAft>
                <a:spcPts val="200"/>
              </a:spcAft>
              <a:buFont typeface="Wingdings" pitchFamily="2" charset="2"/>
              <a:buChar char="ü"/>
            </a:pPr>
            <a:r>
              <a:rPr lang="bg-BG" sz="1800" dirty="0">
                <a:latin typeface="Calibri" pitchFamily="34" charset="0"/>
              </a:rPr>
              <a:t> </a:t>
            </a:r>
            <a:r>
              <a:rPr lang="x-none" sz="1800">
                <a:latin typeface="Calibri" pitchFamily="34" charset="0"/>
              </a:rPr>
              <a:t>Правоотношенията на директорите на общинските културни институти с кмета на общината възникват въз основа на конкурс съгласно Кодекса на труда за срок от 4 години, освен ако друго не е предвидено в специален закон. Условията на конкурса се съгласуват с Министерството на културата</a:t>
            </a:r>
            <a:endParaRPr lang="bg-BG" sz="1800" dirty="0">
              <a:latin typeface="Calibri" pitchFamily="34" charset="0"/>
              <a:cs typeface="Calibri" panose="020F0502020204030204" pitchFamily="34" charset="0"/>
            </a:endParaRPr>
          </a:p>
          <a:p>
            <a:pPr marL="68580" indent="0" algn="just">
              <a:buFont typeface="Wingdings" pitchFamily="2" charset="2"/>
              <a:buChar char="ü"/>
            </a:pPr>
            <a:endParaRPr lang="en-US" sz="2000" dirty="0">
              <a:latin typeface="Calibri" pitchFamily="34" charset="0"/>
              <a:cs typeface="Calibri" panose="020F0502020204030204" pitchFamily="34" charset="0"/>
            </a:endParaRPr>
          </a:p>
          <a:p>
            <a:pPr marL="45720" indent="0" algn="just">
              <a:buNone/>
            </a:pPr>
            <a:endParaRPr lang="bg-BG" sz="2000" b="1" dirty="0">
              <a:latin typeface="Calibri" pitchFamily="34" charset="0"/>
              <a:cs typeface="Calibri" panose="020F0502020204030204" pitchFamily="34" charset="0"/>
            </a:endParaRPr>
          </a:p>
          <a:p>
            <a:pPr marL="45720" indent="0" algn="jus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26DABA49-50CB-48EE-85E4-3CAD8AAFB511}"/>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fontScale="92500" lnSpcReduction="10000"/>
          </a:bodyPr>
          <a:lstStyle/>
          <a:p>
            <a:pPr marL="68580" indent="0" algn="just">
              <a:buNone/>
            </a:pPr>
            <a:r>
              <a:rPr lang="bg-BG" sz="2000" b="1" dirty="0">
                <a:latin typeface="Calibri" pitchFamily="34" charset="0"/>
                <a:cs typeface="Calibri" panose="020F0502020204030204" pitchFamily="34" charset="0"/>
              </a:rPr>
              <a:t>РАЗВИТИЕ НА КУЛТУРАТА – </a:t>
            </a:r>
            <a:r>
              <a:rPr lang="bg-BG" sz="2000" dirty="0">
                <a:latin typeface="Calibri" pitchFamily="34" charset="0"/>
                <a:cs typeface="Calibri" panose="020F0502020204030204" pitchFamily="34" charset="0"/>
              </a:rPr>
              <a:t>прилагат се нормативите на </a:t>
            </a:r>
            <a:r>
              <a:rPr lang="bg-BG" sz="2000" i="1" dirty="0">
                <a:latin typeface="Calibri" pitchFamily="34" charset="0"/>
                <a:cs typeface="Calibri" panose="020F0502020204030204" pitchFamily="34" charset="0"/>
              </a:rPr>
              <a:t>Закона за закрила и развитие на културата</a:t>
            </a:r>
            <a:endParaRPr lang="bg-BG" sz="2000" b="1" dirty="0">
              <a:latin typeface="Calibri" pitchFamily="34" charset="0"/>
              <a:cs typeface="Calibri" panose="020F0502020204030204" pitchFamily="34" charset="0"/>
            </a:endParaRPr>
          </a:p>
          <a:p>
            <a:pPr marL="68580" indent="0" algn="just">
              <a:spcBef>
                <a:spcPts val="600"/>
              </a:spcBef>
              <a:spcAft>
                <a:spcPts val="600"/>
              </a:spcAft>
              <a:buFont typeface="Wingdings" pitchFamily="2" charset="2"/>
              <a:buChar char="ü"/>
            </a:pPr>
            <a:r>
              <a:rPr lang="bg-BG" sz="2000" dirty="0">
                <a:latin typeface="Calibri" pitchFamily="34" charset="0"/>
                <a:cs typeface="Calibri" panose="020F0502020204030204" pitchFamily="34" charset="0"/>
              </a:rPr>
              <a:t> </a:t>
            </a:r>
            <a:r>
              <a:rPr lang="bg-BG" sz="2000" b="1" dirty="0">
                <a:latin typeface="Calibri" pitchFamily="34" charset="0"/>
                <a:cs typeface="Calibri" panose="020F0502020204030204" pitchFamily="34" charset="0"/>
              </a:rPr>
              <a:t>Общинския съвет </a:t>
            </a:r>
            <a:r>
              <a:rPr lang="bg-BG" sz="2000" dirty="0">
                <a:latin typeface="Calibri" pitchFamily="34" charset="0"/>
                <a:cs typeface="Calibri" panose="020F0502020204030204" pitchFamily="34" charset="0"/>
              </a:rPr>
              <a:t>създава общински фонд „Култура“ и приема правилник за неговата работа.</a:t>
            </a:r>
          </a:p>
          <a:p>
            <a:pPr marL="68580" indent="0" algn="just">
              <a:spcBef>
                <a:spcPts val="600"/>
              </a:spcBef>
              <a:spcAft>
                <a:spcPts val="600"/>
              </a:spcAft>
              <a:buNone/>
            </a:pPr>
            <a:r>
              <a:rPr lang="bg-BG" sz="2000" dirty="0">
                <a:latin typeface="Calibri" pitchFamily="34" charset="0"/>
                <a:cs typeface="Calibri" panose="020F0502020204030204" pitchFamily="34" charset="0"/>
              </a:rPr>
              <a:t> Средствата от фонда се набират от:</a:t>
            </a:r>
          </a:p>
          <a:p>
            <a:pPr algn="just">
              <a:spcBef>
                <a:spcPts val="600"/>
              </a:spcBef>
              <a:spcAft>
                <a:spcPts val="600"/>
              </a:spcAft>
            </a:pPr>
            <a:r>
              <a:rPr lang="bg-BG" sz="2000" dirty="0">
                <a:latin typeface="Calibri" pitchFamily="34" charset="0"/>
                <a:cs typeface="Calibri" panose="020F0502020204030204" pitchFamily="34" charset="0"/>
              </a:rPr>
              <a:t>Средства, предоставени в изпълнение на целеви програми и проекти в областта на културата;</a:t>
            </a:r>
          </a:p>
          <a:p>
            <a:pPr algn="just">
              <a:spcBef>
                <a:spcPts val="600"/>
              </a:spcBef>
              <a:spcAft>
                <a:spcPts val="600"/>
              </a:spcAft>
            </a:pPr>
            <a:r>
              <a:rPr lang="bg-BG" sz="2000" dirty="0">
                <a:latin typeface="Calibri" pitchFamily="34" charset="0"/>
                <a:cs typeface="Calibri" panose="020F0502020204030204" pitchFamily="34" charset="0"/>
              </a:rPr>
              <a:t>Дарения, завещания и спонсорство от български и чуждестранни физически и юридически лица;</a:t>
            </a:r>
          </a:p>
          <a:p>
            <a:pPr algn="just">
              <a:spcBef>
                <a:spcPts val="600"/>
              </a:spcBef>
              <a:spcAft>
                <a:spcPts val="600"/>
              </a:spcAft>
            </a:pPr>
            <a:r>
              <a:rPr lang="bg-BG" sz="2000" dirty="0">
                <a:latin typeface="Calibri" pitchFamily="34" charset="0"/>
                <a:cs typeface="Calibri" panose="020F0502020204030204" pitchFamily="34" charset="0"/>
              </a:rPr>
              <a:t>Лихви по сметките на фонда;</a:t>
            </a:r>
          </a:p>
          <a:p>
            <a:pPr algn="just">
              <a:spcBef>
                <a:spcPts val="600"/>
              </a:spcBef>
              <a:spcAft>
                <a:spcPts val="600"/>
              </a:spcAft>
            </a:pPr>
            <a:r>
              <a:rPr lang="bg-BG" sz="2000" dirty="0">
                <a:latin typeface="Calibri" pitchFamily="34" charset="0"/>
                <a:cs typeface="Calibri" panose="020F0502020204030204" pitchFamily="34" charset="0"/>
              </a:rPr>
              <a:t>Други източници, определени с решение на общинския съвет.</a:t>
            </a:r>
          </a:p>
          <a:p>
            <a:pPr marL="68580" indent="0" algn="just">
              <a:spcBef>
                <a:spcPts val="600"/>
              </a:spcBef>
              <a:spcAft>
                <a:spcPts val="600"/>
              </a:spcAft>
              <a:buNone/>
            </a:pPr>
            <a:r>
              <a:rPr lang="bg-BG" dirty="0">
                <a:latin typeface="Calibri" pitchFamily="34" charset="0"/>
                <a:cs typeface="Calibri" panose="020F0502020204030204" pitchFamily="34" charset="0"/>
              </a:rPr>
              <a:t>Средствата на фонда се разходват за:</a:t>
            </a:r>
          </a:p>
          <a:p>
            <a:pPr algn="just">
              <a:spcBef>
                <a:spcPts val="600"/>
              </a:spcBef>
              <a:spcAft>
                <a:spcPts val="600"/>
              </a:spcAft>
            </a:pPr>
            <a:r>
              <a:rPr lang="bg-BG" dirty="0">
                <a:latin typeface="Calibri" pitchFamily="34" charset="0"/>
                <a:cs typeface="Calibri" panose="020F0502020204030204" pitchFamily="34" charset="0"/>
              </a:rPr>
              <a:t>Осъществяване на проекти и програми в областта на културата;</a:t>
            </a:r>
          </a:p>
          <a:p>
            <a:pPr algn="just">
              <a:spcBef>
                <a:spcPts val="600"/>
              </a:spcBef>
              <a:spcAft>
                <a:spcPts val="600"/>
              </a:spcAft>
            </a:pPr>
            <a:r>
              <a:rPr lang="bg-BG" dirty="0">
                <a:latin typeface="Calibri" pitchFamily="34" charset="0"/>
                <a:cs typeface="Calibri" panose="020F0502020204030204" pitchFamily="34" charset="0"/>
              </a:rPr>
              <a:t>Подпомагане провеждането на културни прояви;</a:t>
            </a:r>
          </a:p>
          <a:p>
            <a:pPr algn="just">
              <a:spcBef>
                <a:spcPts val="600"/>
              </a:spcBef>
              <a:spcAft>
                <a:spcPts val="600"/>
              </a:spcAft>
            </a:pPr>
            <a:r>
              <a:rPr lang="bg-BG" dirty="0">
                <a:latin typeface="Calibri" pitchFamily="34" charset="0"/>
                <a:cs typeface="Calibri" panose="020F0502020204030204" pitchFamily="34" charset="0"/>
              </a:rPr>
              <a:t>Участие в съвместно финансиране с физически и юридически лица на културни инициативи с българско и международно участие;</a:t>
            </a:r>
          </a:p>
          <a:p>
            <a:pPr algn="just">
              <a:spcBef>
                <a:spcPts val="600"/>
              </a:spcBef>
              <a:spcAft>
                <a:spcPts val="600"/>
              </a:spcAft>
            </a:pPr>
            <a:r>
              <a:rPr lang="bg-BG" dirty="0">
                <a:latin typeface="Calibri" pitchFamily="34" charset="0"/>
                <a:cs typeface="Calibri" panose="020F0502020204030204" pitchFamily="34" charset="0"/>
              </a:rPr>
              <a:t>Подпомагане на любителското изкуство;</a:t>
            </a:r>
          </a:p>
          <a:p>
            <a:pPr algn="just">
              <a:spcBef>
                <a:spcPts val="600"/>
              </a:spcBef>
              <a:spcAft>
                <a:spcPts val="600"/>
              </a:spcAft>
            </a:pPr>
            <a:r>
              <a:rPr lang="bg-BG" dirty="0">
                <a:latin typeface="Calibri" pitchFamily="34" charset="0"/>
                <a:cs typeface="Calibri" panose="020F0502020204030204" pitchFamily="34" charset="0"/>
              </a:rPr>
              <a:t>Осигуряване на творчески стипендии за даровити деца и младежи.</a:t>
            </a:r>
          </a:p>
          <a:p>
            <a:pPr marL="45720" indent="0" algn="just">
              <a:buNone/>
            </a:pPr>
            <a:endParaRPr lang="bg-BG" sz="2000" b="1" dirty="0">
              <a:latin typeface="Calibri" pitchFamily="34" charset="0"/>
              <a:cs typeface="Calibri" panose="020F0502020204030204" pitchFamily="34" charset="0"/>
            </a:endParaRPr>
          </a:p>
          <a:p>
            <a:pPr marL="45720" indent="0" algn="jus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98D695A1-C8CE-42A6-8591-452E03E8D35E}"/>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lnSpcReduction="10000"/>
          </a:bodyPr>
          <a:lstStyle/>
          <a:p>
            <a:pPr marL="68580" indent="0" algn="just">
              <a:buFont typeface="Arial" pitchFamily="34" charset="0"/>
              <a:buChar char="•"/>
            </a:pPr>
            <a:r>
              <a:rPr lang="bg-BG" b="1" u="sng" dirty="0">
                <a:latin typeface="Calibri" pitchFamily="34" charset="0"/>
              </a:rPr>
              <a:t> МУЗЕИ</a:t>
            </a:r>
          </a:p>
          <a:p>
            <a:pPr marL="68580" indent="0" algn="just">
              <a:buFont typeface="Wingdings" pitchFamily="2" charset="2"/>
              <a:buChar char="ü"/>
            </a:pPr>
            <a:r>
              <a:rPr lang="bg-BG" sz="1800" dirty="0">
                <a:latin typeface="Calibri" pitchFamily="34" charset="0"/>
              </a:rPr>
              <a:t> </a:t>
            </a:r>
            <a:r>
              <a:rPr lang="x-none" sz="2000" dirty="0">
                <a:latin typeface="Calibri" pitchFamily="34" charset="0"/>
              </a:rPr>
              <a:t>Дейностите, свързани с опазване на недвижимите културни ценности</a:t>
            </a:r>
            <a:r>
              <a:rPr lang="bg-BG" sz="2000" dirty="0">
                <a:latin typeface="Calibri" pitchFamily="34" charset="0"/>
              </a:rPr>
              <a:t>, </a:t>
            </a:r>
            <a:r>
              <a:rPr lang="x-none" sz="2000" dirty="0">
                <a:latin typeface="Calibri" pitchFamily="34" charset="0"/>
              </a:rPr>
              <a:t>както и осъществяването на други научни, културни, образователни и туристически дейности се извършват в съответствие с изискванията на </a:t>
            </a:r>
            <a:r>
              <a:rPr lang="bg-BG" sz="2000" dirty="0">
                <a:latin typeface="Calibri" pitchFamily="34" charset="0"/>
              </a:rPr>
              <a:t>ЗКН </a:t>
            </a:r>
            <a:r>
              <a:rPr lang="x-none" sz="2000" dirty="0">
                <a:latin typeface="Calibri" pitchFamily="34" charset="0"/>
              </a:rPr>
              <a:t>от археологически или специализиран исторически музей със седалище на територията на съответната община, а в случай че няма такъв - от най-близкия регионален музей, като отношенията между музея и ведомството или общината се уреждат с договор</a:t>
            </a:r>
            <a:r>
              <a:rPr lang="bg-BG" sz="2000" dirty="0">
                <a:latin typeface="Calibri" pitchFamily="34" charset="0"/>
              </a:rPr>
              <a:t>.</a:t>
            </a:r>
          </a:p>
          <a:p>
            <a:pPr marL="68580" indent="0" algn="just">
              <a:buFont typeface="Wingdings" pitchFamily="2" charset="2"/>
              <a:buChar char="ü"/>
            </a:pPr>
            <a:r>
              <a:rPr lang="bg-BG" sz="2000" dirty="0">
                <a:latin typeface="Calibri" pitchFamily="34" charset="0"/>
              </a:rPr>
              <a:t> </a:t>
            </a:r>
            <a:r>
              <a:rPr lang="x-none" sz="2000" dirty="0">
                <a:latin typeface="Calibri" pitchFamily="34" charset="0"/>
              </a:rPr>
              <a:t>Музей се създава при наличие на:</a:t>
            </a:r>
            <a:endParaRPr lang="bg-BG" sz="2000" dirty="0">
              <a:latin typeface="Calibri" pitchFamily="34" charset="0"/>
            </a:endParaRPr>
          </a:p>
          <a:p>
            <a:pPr algn="just">
              <a:spcBef>
                <a:spcPts val="300"/>
              </a:spcBef>
              <a:spcAft>
                <a:spcPts val="300"/>
              </a:spcAft>
            </a:pPr>
            <a:r>
              <a:rPr lang="x-none" sz="1800" dirty="0">
                <a:latin typeface="Calibri" pitchFamily="34" charset="0"/>
              </a:rPr>
              <a:t> 1. културни ценности, идентифицирани по реда на наредба, които могат да бъдат представяни във вид на музейна експозиция;</a:t>
            </a:r>
            <a:endParaRPr lang="bg-BG" sz="1800" dirty="0">
              <a:latin typeface="Calibri" pitchFamily="34" charset="0"/>
            </a:endParaRPr>
          </a:p>
          <a:p>
            <a:pPr algn="just">
              <a:spcBef>
                <a:spcPts val="300"/>
              </a:spcBef>
              <a:spcAft>
                <a:spcPts val="300"/>
              </a:spcAft>
            </a:pPr>
            <a:r>
              <a:rPr lang="x-none" sz="1800" dirty="0">
                <a:latin typeface="Calibri" pitchFamily="34" charset="0"/>
              </a:rPr>
              <a:t> 2. сграден фонд, осигуряващ условия за съхраняването на движимите културни ценности и условия за представянето на движимите културни ценности, определени с наредбата по чл. 185</a:t>
            </a:r>
            <a:r>
              <a:rPr lang="bg-BG" sz="1800" dirty="0">
                <a:latin typeface="Calibri" pitchFamily="34" charset="0"/>
              </a:rPr>
              <a:t> от ЗКН</a:t>
            </a:r>
            <a:r>
              <a:rPr lang="x-none" sz="1800" dirty="0">
                <a:latin typeface="Calibri" pitchFamily="34" charset="0"/>
              </a:rPr>
              <a:t>; </a:t>
            </a:r>
            <a:endParaRPr lang="bg-BG" sz="1800" dirty="0">
              <a:latin typeface="Calibri" pitchFamily="34" charset="0"/>
            </a:endParaRPr>
          </a:p>
          <a:p>
            <a:pPr algn="just">
              <a:spcBef>
                <a:spcPts val="300"/>
              </a:spcBef>
              <a:spcAft>
                <a:spcPts val="300"/>
              </a:spcAft>
            </a:pPr>
            <a:r>
              <a:rPr lang="x-none" sz="1800" dirty="0">
                <a:latin typeface="Calibri" pitchFamily="34" charset="0"/>
              </a:rPr>
              <a:t>3. постоянен източник за финансиране дейността на музея (издръжка на сградата и персонала и средства за дейности за издирване, изучаване, опазване и представяне на движимите културни и природни ценности и образци);</a:t>
            </a:r>
            <a:endParaRPr lang="bg-BG" sz="1800" dirty="0">
              <a:latin typeface="Calibri" pitchFamily="34" charset="0"/>
            </a:endParaRPr>
          </a:p>
          <a:p>
            <a:pPr>
              <a:spcBef>
                <a:spcPts val="300"/>
              </a:spcBef>
              <a:spcAft>
                <a:spcPts val="300"/>
              </a:spcAft>
            </a:pPr>
            <a:r>
              <a:rPr lang="x-none" sz="1800" dirty="0">
                <a:latin typeface="Calibri" pitchFamily="34" charset="0"/>
              </a:rPr>
              <a:t> 4. специалисти с необходимата квалификация съгласно класификатора по чл. 37, ал</a:t>
            </a:r>
            <a:r>
              <a:rPr lang="bg-BG" sz="1800" dirty="0">
                <a:latin typeface="Calibri" pitchFamily="34" charset="0"/>
              </a:rPr>
              <a:t>.2</a:t>
            </a:r>
            <a:endParaRPr lang="bg-BG" sz="1800" b="1" dirty="0">
              <a:latin typeface="Calibri" pitchFamily="34" charset="0"/>
              <a:cs typeface="Calibri" panose="020F0502020204030204" pitchFamily="34" charset="0"/>
            </a:endParaRPr>
          </a:p>
          <a:p>
            <a:pPr algn="just">
              <a:spcBef>
                <a:spcPts val="600"/>
              </a:spcBef>
              <a:buFont typeface="Wingdings" panose="05000000000000000000" pitchFamily="2" charset="2"/>
              <a:buChar char="ü"/>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България притежава екстензивно развита музейна мрежа, която обхваща различни по териториален и тематичен обхват музеи. В нея са включени 160 музеи и галерии, от които 83 общи и 77 специализирани (в т.ч. влизат и 26 художествени галерии)</a:t>
            </a: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06927538-C8AD-4175-944D-317D62403EF9}"/>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68580" indent="0" algn="just">
              <a:buFont typeface="Arial" pitchFamily="34" charset="0"/>
              <a:buChar char="•"/>
            </a:pPr>
            <a:r>
              <a:rPr lang="bg-BG" b="1" u="sng" dirty="0">
                <a:latin typeface="Calibri" pitchFamily="34" charset="0"/>
              </a:rPr>
              <a:t> МУЗЕИ</a:t>
            </a:r>
          </a:p>
          <a:p>
            <a:pPr marL="68580" indent="0" algn="just">
              <a:buFont typeface="Wingdings" pitchFamily="2" charset="2"/>
              <a:buChar char="ü"/>
            </a:pPr>
            <a:r>
              <a:rPr lang="bg-BG" sz="1800" b="1" dirty="0">
                <a:latin typeface="Calibri" pitchFamily="34" charset="0"/>
              </a:rPr>
              <a:t> </a:t>
            </a:r>
            <a:r>
              <a:rPr lang="x-none" sz="1800" b="1" dirty="0">
                <a:latin typeface="Calibri" pitchFamily="34" charset="0"/>
              </a:rPr>
              <a:t>По тематичен обхват музеите са</a:t>
            </a:r>
            <a:r>
              <a:rPr lang="bg-BG" sz="1800" b="1" dirty="0">
                <a:latin typeface="Calibri" pitchFamily="34" charset="0"/>
              </a:rPr>
              <a:t>:</a:t>
            </a:r>
          </a:p>
          <a:p>
            <a:r>
              <a:rPr lang="x-none" sz="1800" dirty="0">
                <a:latin typeface="Calibri" pitchFamily="34" charset="0"/>
              </a:rPr>
              <a:t>1. общи, чиято дейност тематично обхваща различни области на знанието и изкуството и се осъществява на основата на различни по своята класификация културни ценности, включени в основния им фонд;</a:t>
            </a:r>
            <a:endParaRPr lang="bg-BG" sz="1800" dirty="0">
              <a:latin typeface="Calibri" pitchFamily="34" charset="0"/>
            </a:endParaRPr>
          </a:p>
          <a:p>
            <a:r>
              <a:rPr lang="x-none" sz="1800" dirty="0">
                <a:latin typeface="Calibri" pitchFamily="34" charset="0"/>
              </a:rPr>
              <a:t> 2. специализирани, чиято дейност обхваща една област на знанието или изкуството, обособен дял от нея или отделна тема от общественото развитие или природата и се осъществява на основата на включени в основния му фонд културни ценности, които по своята класификация определят тематичния му обхват</a:t>
            </a:r>
            <a:endParaRPr lang="bg-BG" sz="1800" dirty="0">
              <a:latin typeface="Calibri" pitchFamily="34" charset="0"/>
            </a:endParaRPr>
          </a:p>
          <a:p>
            <a:pPr marL="68580" indent="0" algn="just">
              <a:buFont typeface="Wingdings" pitchFamily="2" charset="2"/>
              <a:buChar char="ü"/>
            </a:pPr>
            <a:r>
              <a:rPr lang="bg-BG" sz="1800" b="1" dirty="0">
                <a:latin typeface="Calibri" pitchFamily="34" charset="0"/>
                <a:cs typeface="Calibri" panose="020F0502020204030204" pitchFamily="34" charset="0"/>
              </a:rPr>
              <a:t> </a:t>
            </a:r>
            <a:r>
              <a:rPr lang="x-none" sz="1800" b="1" dirty="0">
                <a:latin typeface="Calibri" pitchFamily="34" charset="0"/>
              </a:rPr>
              <a:t>По териториален обхват на дейност музеите са:</a:t>
            </a:r>
            <a:endParaRPr lang="bg-BG" sz="1800" b="1" dirty="0">
              <a:latin typeface="Calibri" pitchFamily="34" charset="0"/>
            </a:endParaRPr>
          </a:p>
          <a:p>
            <a:r>
              <a:rPr lang="x-none" sz="1800" dirty="0">
                <a:latin typeface="Calibri" pitchFamily="34" charset="0"/>
              </a:rPr>
              <a:t>1. национални, които осъществяват дейността си на територията на цялата страна;</a:t>
            </a:r>
            <a:endParaRPr lang="bg-BG" sz="1800" dirty="0">
              <a:latin typeface="Calibri" pitchFamily="34" charset="0"/>
            </a:endParaRPr>
          </a:p>
          <a:p>
            <a:r>
              <a:rPr lang="x-none" sz="1800" dirty="0">
                <a:latin typeface="Calibri" pitchFamily="34" charset="0"/>
              </a:rPr>
              <a:t> 2. регионални, които осъществяват дейността си на територията на две или повече общини;</a:t>
            </a:r>
            <a:endParaRPr lang="bg-BG" sz="1800" dirty="0">
              <a:latin typeface="Calibri" pitchFamily="34" charset="0"/>
            </a:endParaRPr>
          </a:p>
          <a:p>
            <a:r>
              <a:rPr lang="x-none" sz="1800" dirty="0">
                <a:latin typeface="Calibri" pitchFamily="34" charset="0"/>
              </a:rPr>
              <a:t> 3. местни, които осъществяват дейността си на територията на една община.</a:t>
            </a:r>
            <a:endParaRPr lang="bg-BG" sz="1800" dirty="0">
              <a:latin typeface="Calibri" pitchFamily="34" charset="0"/>
            </a:endParaRPr>
          </a:p>
          <a:p>
            <a:pPr>
              <a:buFont typeface="Wingdings" pitchFamily="2" charset="2"/>
              <a:buChar char="ü"/>
            </a:pPr>
            <a:r>
              <a:rPr lang="bg-BG" sz="1800" b="1" dirty="0">
                <a:latin typeface="Calibri" pitchFamily="34" charset="0"/>
              </a:rPr>
              <a:t> </a:t>
            </a:r>
            <a:r>
              <a:rPr lang="x-none" sz="1800" b="1" dirty="0">
                <a:latin typeface="Calibri" pitchFamily="34" charset="0"/>
              </a:rPr>
              <a:t>По форма на собственост музеите са държавни, общински, частни и със смесено участие.</a:t>
            </a:r>
            <a:endParaRPr lang="bg-BG" sz="1800" b="1" dirty="0">
              <a:latin typeface="Calibri" pitchFamily="34" charset="0"/>
            </a:endParaRPr>
          </a:p>
          <a:p>
            <a:pPr>
              <a:buNone/>
            </a:pPr>
            <a:endParaRPr lang="bg-BG" sz="1800" dirty="0">
              <a:latin typeface="Calibri" pitchFamily="34" charset="0"/>
            </a:endParaRPr>
          </a:p>
          <a:p>
            <a:pPr marL="68580" indent="0" algn="jus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711E50CB-1588-41F1-B0EA-95EFF09CA445}"/>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043709"/>
            <a:ext cx="11512626" cy="5579127"/>
          </a:xfrm>
        </p:spPr>
        <p:txBody>
          <a:bodyPr>
            <a:normAutofit fontScale="85000" lnSpcReduction="20000"/>
          </a:bodyPr>
          <a:lstStyle/>
          <a:p>
            <a:pPr marL="411480" indent="-342900" algn="just">
              <a:buFont typeface="Wingdings" panose="05000000000000000000" pitchFamily="2" charset="2"/>
              <a:buChar char="ü"/>
            </a:pPr>
            <a:r>
              <a:rPr lang="ru-RU" sz="2100" dirty="0">
                <a:latin typeface="Calibri" panose="020F0502020204030204" pitchFamily="34" charset="0"/>
                <a:cs typeface="Calibri" panose="020F0502020204030204" pitchFamily="34" charset="0"/>
              </a:rPr>
              <a:t>Основната роля за опазването, управлението и представянето на движимите културни ценности е предоставена на музеите в страната. Законът регламентира и следните дейности по опазването, управлението и представянето на движимото наследство - издирване, идентификация и регистрация, създаването на колекции, сделки с движими КЦ, износ и временен износ, както и връщане на незаконно изнесени движими КЦ с национално богатство. </a:t>
            </a:r>
            <a:endParaRPr lang="en-US" sz="2100" dirty="0">
              <a:latin typeface="Calibri" panose="020F0502020204030204" pitchFamily="34" charset="0"/>
              <a:cs typeface="Calibri" panose="020F0502020204030204" pitchFamily="34" charset="0"/>
            </a:endParaRPr>
          </a:p>
          <a:p>
            <a:pPr marL="354330" indent="-285750" algn="just">
              <a:spcBef>
                <a:spcPts val="400"/>
              </a:spcBef>
              <a:spcAft>
                <a:spcPts val="200"/>
              </a:spcAft>
              <a:buFont typeface="Wingdings" panose="05000000000000000000" pitchFamily="2" charset="2"/>
              <a:buChar char="ü"/>
            </a:pPr>
            <a:r>
              <a:rPr lang="ru-RU" sz="2100" dirty="0">
                <a:latin typeface="Calibri" panose="020F0502020204030204" pitchFamily="34" charset="0"/>
                <a:cs typeface="Calibri" panose="020F0502020204030204" pitchFamily="34" charset="0"/>
              </a:rPr>
              <a:t>Издирването обхваща получаване и документиране на информация от различни източници, включително и теренни проучвания. Идентификацията на културни ценности се извършва от националните и регионалните музеи самостоятелно или съвместно с други научни или културни институти и висши училища. </a:t>
            </a:r>
            <a:endParaRPr lang="en-US" sz="2100" dirty="0">
              <a:latin typeface="Calibri" panose="020F0502020204030204" pitchFamily="34" charset="0"/>
              <a:cs typeface="Calibri" panose="020F0502020204030204" pitchFamily="34" charset="0"/>
            </a:endParaRPr>
          </a:p>
          <a:p>
            <a:pPr marL="354330" indent="-285750" algn="just">
              <a:spcBef>
                <a:spcPts val="400"/>
              </a:spcBef>
              <a:spcAft>
                <a:spcPts val="200"/>
              </a:spcAft>
              <a:buFont typeface="Wingdings" panose="05000000000000000000" pitchFamily="2" charset="2"/>
              <a:buChar char="ü"/>
            </a:pPr>
            <a:r>
              <a:rPr lang="ru-RU" sz="2100" dirty="0">
                <a:latin typeface="Calibri" panose="020F0502020204030204" pitchFamily="34" charset="0"/>
                <a:cs typeface="Calibri" panose="020F0502020204030204" pitchFamily="34" charset="0"/>
              </a:rPr>
              <a:t>Право да извършват идентификация имат и общински и частни музеи, определени със заповед на министъра на културата. Идентифицираните културни ценности могат да получат статут „национално богатство“, който се предоставя от министъра на културата въз основа на експертно заключение, изготвено от специализиран експертен съвет (МК поддържа регистър). Получилите този статут културни ценности формират Национален музеен фонд. </a:t>
            </a:r>
            <a:endParaRPr lang="en-US" sz="2100" dirty="0">
              <a:latin typeface="Calibri" panose="020F0502020204030204" pitchFamily="34" charset="0"/>
              <a:cs typeface="Calibri" panose="020F0502020204030204" pitchFamily="34" charset="0"/>
            </a:endParaRPr>
          </a:p>
          <a:p>
            <a:pPr marL="354330" indent="-285750" algn="just">
              <a:spcBef>
                <a:spcPts val="400"/>
              </a:spcBef>
              <a:spcAft>
                <a:spcPts val="200"/>
              </a:spcAft>
              <a:buFont typeface="Wingdings" panose="05000000000000000000" pitchFamily="2" charset="2"/>
              <a:buChar char="ü"/>
            </a:pPr>
            <a:r>
              <a:rPr lang="ru-RU" sz="2100" dirty="0">
                <a:latin typeface="Calibri" panose="020F0502020204030204" pitchFamily="34" charset="0"/>
                <a:cs typeface="Calibri" panose="020F0502020204030204" pitchFamily="34" charset="0"/>
              </a:rPr>
              <a:t>Законът регламентира и създаването на обществени колекции от различни юридически лица. Собствениците или ползвателите на движими КЦ или колекции са задължени да се грижат за тях и при необходимост да уведомяват компетентните органи, също така имат право да получават консултации, да ги експонират и да кандидатстват за финансова подкрепа. Законът предвижда и пазарна реализация на движимите културни ценности чрез възмездни прехвърлителни сделки (но само ако ценностите са идентифицирани и регистрирани) и търгове. </a:t>
            </a:r>
            <a:endParaRPr lang="en-US" sz="2100" dirty="0">
              <a:latin typeface="Calibri" panose="020F0502020204030204" pitchFamily="34" charset="0"/>
              <a:cs typeface="Calibri" panose="020F0502020204030204" pitchFamily="34" charset="0"/>
            </a:endParaRPr>
          </a:p>
          <a:p>
            <a:pPr marL="354330" indent="-285750" algn="just">
              <a:spcBef>
                <a:spcPts val="400"/>
              </a:spcBef>
              <a:spcAft>
                <a:spcPts val="200"/>
              </a:spcAft>
              <a:buFont typeface="Wingdings" panose="05000000000000000000" pitchFamily="2" charset="2"/>
              <a:buChar char="ü"/>
            </a:pPr>
            <a:r>
              <a:rPr lang="ru-RU" sz="2100" dirty="0">
                <a:latin typeface="Calibri" panose="020F0502020204030204" pitchFamily="34" charset="0"/>
                <a:cs typeface="Calibri" panose="020F0502020204030204" pitchFamily="34" charset="0"/>
              </a:rPr>
              <a:t>Търговска дейност с културни ценности могат да извършват лица, регистрирани по Търговския закон или по Закона за кооперациите, а МК води регистър за тях. Законът регламентира и (временен) износ на КЦ, както и връщането на незаконно изнесени движими КЦ, в синхрон с международните норми. Дейностите по консервация и реставрация се осъществяват от музеи, висши училища, научни или културни организации, Светия синод на Българската православна църква и други регистрирани вероизповедания, както и самостоятелно от лицата, вписани в регистъра по чл.165, ал.1 от Закона за културното наследство (ЗКН).</a:t>
            </a:r>
            <a:endParaRPr lang="bg-BG" sz="2100" dirty="0">
              <a:latin typeface="Calibri" panose="020F0502020204030204" pitchFamily="34" charset="0"/>
              <a:cs typeface="Calibri" panose="020F0502020204030204" pitchFamily="34" charset="0"/>
            </a:endParaRPr>
          </a:p>
          <a:p>
            <a:pPr marL="68580" indent="0" algn="just">
              <a:buNone/>
            </a:pPr>
            <a:endParaRPr lang="ru-RU" sz="20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164F47B6-5D9A-4745-BB49-5875372E469E}"/>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56482480"/>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spcBef>
                <a:spcPts val="1000"/>
              </a:spcBef>
              <a:spcAft>
                <a:spcPts val="1000"/>
              </a:spcAft>
            </a:pPr>
            <a:r>
              <a:rPr lang="ru-RU" b="1" u="sng" dirty="0">
                <a:latin typeface="Calibri" pitchFamily="34" charset="0"/>
                <a:cs typeface="Calibri" panose="020F0502020204030204" pitchFamily="34" charset="0"/>
              </a:rPr>
              <a:t>МУЗЕИ</a:t>
            </a: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6" name="Rounded Rectangle 6"/>
          <p:cNvSpPr/>
          <p:nvPr/>
        </p:nvSpPr>
        <p:spPr>
          <a:xfrm>
            <a:off x="374573" y="1981453"/>
            <a:ext cx="2303253" cy="12767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t>Културни ценности</a:t>
            </a:r>
          </a:p>
          <a:p>
            <a:pPr algn="ctr"/>
            <a:r>
              <a:rPr lang="bg-BG" dirty="0"/>
              <a:t>Сграден фонд</a:t>
            </a:r>
          </a:p>
          <a:p>
            <a:pPr algn="ctr"/>
            <a:r>
              <a:rPr lang="bg-BG" dirty="0"/>
              <a:t>Финансиране</a:t>
            </a:r>
          </a:p>
          <a:p>
            <a:pPr algn="ctr"/>
            <a:r>
              <a:rPr lang="bg-BG" dirty="0"/>
              <a:t>Специалисти</a:t>
            </a:r>
          </a:p>
          <a:p>
            <a:pPr algn="ctr"/>
            <a:endParaRPr lang="en-US" dirty="0"/>
          </a:p>
        </p:txBody>
      </p:sp>
      <p:sp>
        <p:nvSpPr>
          <p:cNvPr id="7" name="Rounded Rectangle 8"/>
          <p:cNvSpPr/>
          <p:nvPr/>
        </p:nvSpPr>
        <p:spPr>
          <a:xfrm>
            <a:off x="3165894" y="1981453"/>
            <a:ext cx="2355012" cy="1345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dirty="0"/>
          </a:p>
          <a:p>
            <a:pPr algn="ctr"/>
            <a:r>
              <a:rPr lang="bg-BG" dirty="0"/>
              <a:t>Общи и специализирани</a:t>
            </a:r>
          </a:p>
          <a:p>
            <a:pPr algn="ctr"/>
            <a:r>
              <a:rPr lang="bg-BG" dirty="0"/>
              <a:t>Национални, регионални и местни</a:t>
            </a:r>
          </a:p>
          <a:p>
            <a:pPr algn="ctr"/>
            <a:endParaRPr lang="en-US" dirty="0"/>
          </a:p>
        </p:txBody>
      </p:sp>
      <p:sp>
        <p:nvSpPr>
          <p:cNvPr id="8" name="Rounded Rectangle 9"/>
          <p:cNvSpPr/>
          <p:nvPr/>
        </p:nvSpPr>
        <p:spPr>
          <a:xfrm>
            <a:off x="5884423" y="1946947"/>
            <a:ext cx="2329132" cy="1345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t>Държавни, общински, частни и със смесено участие</a:t>
            </a:r>
            <a:endParaRPr lang="en-US" dirty="0"/>
          </a:p>
        </p:txBody>
      </p:sp>
      <p:sp>
        <p:nvSpPr>
          <p:cNvPr id="10" name="Rounded Rectangle 10"/>
          <p:cNvSpPr/>
          <p:nvPr/>
        </p:nvSpPr>
        <p:spPr>
          <a:xfrm>
            <a:off x="8577072" y="1981452"/>
            <a:ext cx="2303253" cy="11824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t>Културни и научни институти - </a:t>
            </a:r>
            <a:r>
              <a:rPr lang="bg-BG" dirty="0"/>
              <a:t>ЗКН </a:t>
            </a:r>
            <a:r>
              <a:rPr lang="ru-RU" dirty="0"/>
              <a:t>и ЗЗРК</a:t>
            </a:r>
            <a:endParaRPr lang="en-US" dirty="0"/>
          </a:p>
        </p:txBody>
      </p:sp>
      <p:sp>
        <p:nvSpPr>
          <p:cNvPr id="11" name="Rounded Rectangle 11"/>
          <p:cNvSpPr/>
          <p:nvPr/>
        </p:nvSpPr>
        <p:spPr>
          <a:xfrm>
            <a:off x="374573" y="3421449"/>
            <a:ext cx="2302404" cy="5927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t>Директор</a:t>
            </a:r>
          </a:p>
          <a:p>
            <a:pPr algn="ctr"/>
            <a:r>
              <a:rPr lang="bg-BG" dirty="0"/>
              <a:t>Научни групи</a:t>
            </a:r>
            <a:endParaRPr lang="en-US" dirty="0"/>
          </a:p>
        </p:txBody>
      </p:sp>
      <p:sp>
        <p:nvSpPr>
          <p:cNvPr id="12" name="Rounded Rectangle 12"/>
          <p:cNvSpPr/>
          <p:nvPr/>
        </p:nvSpPr>
        <p:spPr>
          <a:xfrm>
            <a:off x="3165894" y="3490460"/>
            <a:ext cx="2329132" cy="5237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t>Правилник </a:t>
            </a:r>
            <a:endParaRPr lang="en-US" dirty="0"/>
          </a:p>
        </p:txBody>
      </p:sp>
      <p:sp>
        <p:nvSpPr>
          <p:cNvPr id="13" name="Rounded Rectangle 13"/>
          <p:cNvSpPr/>
          <p:nvPr/>
        </p:nvSpPr>
        <p:spPr>
          <a:xfrm>
            <a:off x="5983943" y="3374003"/>
            <a:ext cx="2229611" cy="6402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t>Регистър</a:t>
            </a:r>
            <a:endParaRPr lang="en-US" dirty="0"/>
          </a:p>
        </p:txBody>
      </p:sp>
      <p:sp>
        <p:nvSpPr>
          <p:cNvPr id="14" name="Rounded Rectangle 14"/>
          <p:cNvSpPr/>
          <p:nvPr/>
        </p:nvSpPr>
        <p:spPr>
          <a:xfrm>
            <a:off x="8577071" y="3327173"/>
            <a:ext cx="2303253" cy="7335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t>Фондове</a:t>
            </a:r>
          </a:p>
          <a:p>
            <a:pPr algn="ctr"/>
            <a:r>
              <a:rPr lang="bg-BG" dirty="0"/>
              <a:t>Национален музеен фонд</a:t>
            </a:r>
            <a:endParaRPr lang="en-US" dirty="0"/>
          </a:p>
        </p:txBody>
      </p:sp>
      <p:sp>
        <p:nvSpPr>
          <p:cNvPr id="15" name="Rounded Rectangle 15"/>
          <p:cNvSpPr/>
          <p:nvPr/>
        </p:nvSpPr>
        <p:spPr>
          <a:xfrm>
            <a:off x="448056" y="4372832"/>
            <a:ext cx="4438560" cy="18633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rgbClr val="FF0000"/>
                </a:solidFill>
              </a:rPr>
              <a:t>Ръководство</a:t>
            </a:r>
          </a:p>
          <a:p>
            <a:pPr algn="ctr"/>
            <a:r>
              <a:rPr lang="ru-RU" sz="1600" dirty="0"/>
              <a:t>методически - от Министерството на културата;</a:t>
            </a:r>
          </a:p>
          <a:p>
            <a:pPr algn="ctr"/>
            <a:r>
              <a:rPr lang="ru-RU" sz="1600" dirty="0"/>
              <a:t>административно-организационно отношение - от кмета на общината или собственика;</a:t>
            </a:r>
          </a:p>
          <a:p>
            <a:pPr algn="ctr"/>
            <a:r>
              <a:rPr lang="ru-RU" sz="1600" dirty="0"/>
              <a:t>научноизследователската дейност - от БАН и др.</a:t>
            </a:r>
          </a:p>
        </p:txBody>
      </p:sp>
      <p:sp>
        <p:nvSpPr>
          <p:cNvPr id="16" name="Rounded Rectangle 16"/>
          <p:cNvSpPr/>
          <p:nvPr/>
        </p:nvSpPr>
        <p:spPr>
          <a:xfrm>
            <a:off x="5079751" y="4294301"/>
            <a:ext cx="5986731" cy="20099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bg-BG" sz="1600" dirty="0">
                <a:solidFill>
                  <a:srgbClr val="FF0000"/>
                </a:solidFill>
              </a:rPr>
              <a:t>Финансиране</a:t>
            </a:r>
          </a:p>
          <a:p>
            <a:r>
              <a:rPr lang="bg-BG" sz="1600" dirty="0"/>
              <a:t>държавния бюджет и бюджетите на общините;</a:t>
            </a:r>
          </a:p>
          <a:p>
            <a:r>
              <a:rPr lang="bg-BG" sz="1600" dirty="0"/>
              <a:t>учредителите им;</a:t>
            </a:r>
          </a:p>
          <a:p>
            <a:r>
              <a:rPr lang="bg-BG" sz="1600" dirty="0"/>
              <a:t>собствени приходи;</a:t>
            </a:r>
          </a:p>
          <a:p>
            <a:r>
              <a:rPr lang="bg-BG" sz="1600" dirty="0"/>
              <a:t>събрани държавни такси за извършване на услуги и за издаване на документи и дубликати;</a:t>
            </a:r>
          </a:p>
          <a:p>
            <a:r>
              <a:rPr lang="bg-BG" sz="1600" dirty="0"/>
              <a:t>защитени проекти по международни и национални програми;</a:t>
            </a:r>
          </a:p>
          <a:p>
            <a:r>
              <a:rPr lang="bg-BG" sz="1600" dirty="0"/>
              <a:t>дарения, завещания, спонсорство</a:t>
            </a:r>
            <a:endParaRPr lang="en-US" sz="1600" dirty="0"/>
          </a:p>
        </p:txBody>
      </p:sp>
      <p:sp>
        <p:nvSpPr>
          <p:cNvPr id="17" name="Заглавие 1">
            <a:extLst>
              <a:ext uri="{FF2B5EF4-FFF2-40B4-BE49-F238E27FC236}">
                <a16:creationId xmlns:a16="http://schemas.microsoft.com/office/drawing/2014/main" id="{180F66E0-46F5-4AF7-B7EF-D88E23DA964D}"/>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6" y="1097280"/>
            <a:ext cx="11512626" cy="5579127"/>
          </a:xfrm>
        </p:spPr>
        <p:txBody>
          <a:bodyPr>
            <a:normAutofit lnSpcReduction="10000"/>
          </a:bodyPr>
          <a:lstStyle/>
          <a:p>
            <a:pPr marL="68580" indent="0" algn="just">
              <a:buNone/>
            </a:pPr>
            <a:r>
              <a:rPr lang="ru-RU" sz="2000" b="1" dirty="0">
                <a:latin typeface="Calibri" pitchFamily="34" charset="0"/>
                <a:cs typeface="Calibri" panose="020F0502020204030204" pitchFamily="34" charset="0"/>
              </a:rPr>
              <a:t>ВЪЗМОЖНОСТИ ЗА ФИНАНСИРАНЕ ПРЕД ОБЩИНИТЕ И МУЗЕИТЕ</a:t>
            </a:r>
          </a:p>
          <a:p>
            <a:pPr marL="68580" indent="0" algn="just">
              <a:spcBef>
                <a:spcPts val="400"/>
              </a:spcBef>
              <a:buNone/>
            </a:pPr>
            <a:r>
              <a:rPr lang="ru-RU" sz="1800" dirty="0">
                <a:latin typeface="Calibri" panose="020F0502020204030204" pitchFamily="34" charset="0"/>
                <a:cs typeface="Calibri" panose="020F0502020204030204" pitchFamily="34" charset="0"/>
              </a:rPr>
              <a:t>	За ефективното осъществяване на политиките по опазване на КН е съществено да се осигури необходимото финансиране. На местно и национално ниво, администрациите отделят финансови средства както чрез финансиране директно на културните институти, така и чрез различни програми за финансиране на проектен принцип на проекти в областта на наследството. </a:t>
            </a:r>
          </a:p>
          <a:p>
            <a:pPr marL="68580" indent="0" algn="just">
              <a:spcBef>
                <a:spcPts val="400"/>
              </a:spcBef>
              <a:buNone/>
            </a:pPr>
            <a:r>
              <a:rPr lang="ru-RU" sz="1800" dirty="0">
                <a:latin typeface="Calibri" panose="020F0502020204030204" pitchFamily="34" charset="0"/>
                <a:cs typeface="Calibri" panose="020F0502020204030204" pitchFamily="34" charset="0"/>
              </a:rPr>
              <a:t>	В повечето случаи тези средства са недостатъчни и е необходимо намирането на външно или алтернативно финансиране на инициативите по опазване на културното наследство. Такава възможности предоставят редица национални и европейски програми за финансиране на проекти в областта на културата.</a:t>
            </a:r>
          </a:p>
          <a:p>
            <a:pPr marL="297180" lvl="1" indent="0" algn="just">
              <a:spcBef>
                <a:spcPts val="400"/>
              </a:spcBef>
              <a:buNone/>
            </a:pPr>
            <a:r>
              <a:rPr lang="bg-BG" sz="1800" dirty="0">
                <a:latin typeface="Calibri" panose="020F0502020204030204" pitchFamily="34" charset="0"/>
                <a:cs typeface="Calibri" panose="020F0502020204030204" pitchFamily="34" charset="0"/>
              </a:rPr>
              <a:t>✓ Национален фонд „Култура</a:t>
            </a:r>
          </a:p>
          <a:p>
            <a:pPr marL="297180" lvl="1" indent="0" algn="just">
              <a:spcBef>
                <a:spcPts val="400"/>
              </a:spcBef>
              <a:buNone/>
            </a:pPr>
            <a:r>
              <a:rPr lang="bg-BG" sz="1800" dirty="0">
                <a:latin typeface="Calibri" panose="020F0502020204030204" pitchFamily="34" charset="0"/>
                <a:cs typeface="Calibri" panose="020F0502020204030204" pitchFamily="34" charset="0"/>
              </a:rPr>
              <a:t>✓ </a:t>
            </a:r>
            <a:r>
              <a:rPr lang="ru-RU" sz="1800" dirty="0">
                <a:latin typeface="Calibri" panose="020F0502020204030204" pitchFamily="34" charset="0"/>
                <a:cs typeface="Calibri" panose="020F0502020204030204" pitchFamily="34" charset="0"/>
              </a:rPr>
              <a:t>Национален дарителски фонд „13 века България;</a:t>
            </a:r>
          </a:p>
          <a:p>
            <a:pPr marL="297180" lvl="1" indent="0" algn="just">
              <a:spcBef>
                <a:spcPts val="400"/>
              </a:spcBef>
              <a:buNone/>
            </a:pPr>
            <a:r>
              <a:rPr lang="ru-RU" sz="1800" dirty="0">
                <a:latin typeface="Calibri" panose="020F0502020204030204" pitchFamily="34" charset="0"/>
                <a:cs typeface="Calibri" panose="020F0502020204030204" pitchFamily="34" charset="0"/>
              </a:rPr>
              <a:t>✓ Оперативна програма „Региони в растеж“ 2014-2020;</a:t>
            </a:r>
          </a:p>
          <a:p>
            <a:pPr marL="297180" lvl="1" indent="0" algn="just">
              <a:spcBef>
                <a:spcPts val="400"/>
              </a:spcBef>
              <a:buNone/>
            </a:pPr>
            <a:r>
              <a:rPr lang="ru-RU" sz="1800" dirty="0">
                <a:latin typeface="Calibri" panose="020F0502020204030204" pitchFamily="34" charset="0"/>
                <a:cs typeface="Calibri" panose="020F0502020204030204" pitchFamily="34" charset="0"/>
              </a:rPr>
              <a:t>✓ Програма за развитие на селските райони (ПРСР) 2014 – 2020;</a:t>
            </a:r>
          </a:p>
          <a:p>
            <a:pPr marL="297180" lvl="1" indent="0" algn="just">
              <a:spcBef>
                <a:spcPts val="400"/>
              </a:spcBef>
              <a:buNone/>
            </a:pPr>
            <a:r>
              <a:rPr lang="bg-BG" sz="1800" dirty="0">
                <a:latin typeface="Calibri" panose="020F0502020204030204" pitchFamily="34" charset="0"/>
                <a:cs typeface="Calibri" panose="020F0502020204030204" pitchFamily="34" charset="0"/>
              </a:rPr>
              <a:t>✓ Програми за трансгранично сътрудничество</a:t>
            </a:r>
          </a:p>
          <a:p>
            <a:pPr marL="297180" lvl="1" indent="0" algn="just">
              <a:spcBef>
                <a:spcPts val="400"/>
              </a:spcBef>
              <a:buNone/>
            </a:pPr>
            <a:r>
              <a:rPr lang="ru-RU" sz="1800" dirty="0">
                <a:latin typeface="Calibri" panose="020F0502020204030204" pitchFamily="34" charset="0"/>
                <a:cs typeface="Calibri" panose="020F0502020204030204" pitchFamily="34" charset="0"/>
              </a:rPr>
              <a:t>✓ Програма за транснационално сътрудничество „Дунав“ 2014- 2020 г.</a:t>
            </a:r>
          </a:p>
          <a:p>
            <a:pPr marL="297180" lvl="1" indent="0" algn="just">
              <a:spcBef>
                <a:spcPts val="400"/>
              </a:spcBef>
              <a:buNone/>
            </a:pPr>
            <a:r>
              <a:rPr lang="ru-RU" sz="1800" dirty="0">
                <a:latin typeface="Calibri" panose="020F0502020204030204" pitchFamily="34" charset="0"/>
                <a:cs typeface="Calibri" panose="020F0502020204030204" pitchFamily="34" charset="0"/>
              </a:rPr>
              <a:t>✓ Програма Творческа Европа (Creative Europe) 2014-2020 г;</a:t>
            </a:r>
          </a:p>
          <a:p>
            <a:pPr marL="297180" lvl="1" indent="0" algn="just">
              <a:spcBef>
                <a:spcPts val="400"/>
              </a:spcBef>
              <a:buNone/>
            </a:pPr>
            <a:r>
              <a:rPr lang="ru-RU" sz="1800" dirty="0">
                <a:latin typeface="Calibri" panose="020F0502020204030204" pitchFamily="34" charset="0"/>
                <a:cs typeface="Calibri" panose="020F0502020204030204" pitchFamily="34" charset="0"/>
              </a:rPr>
              <a:t>✓ Финансовия механизъм на Европейското икономическо пространство и Норвежкия финансов механизъм;</a:t>
            </a:r>
          </a:p>
          <a:p>
            <a:pPr marL="297180" lvl="1" indent="0" algn="just">
              <a:spcBef>
                <a:spcPts val="400"/>
              </a:spcBef>
              <a:buNone/>
            </a:pPr>
            <a:r>
              <a:rPr lang="ru-RU" sz="1800" dirty="0">
                <a:latin typeface="Calibri" panose="020F0502020204030204" pitchFamily="34" charset="0"/>
                <a:cs typeface="Calibri" panose="020F0502020204030204" pitchFamily="34" charset="0"/>
              </a:rPr>
              <a:t>✓ Европейската програма за образование, обучение, младеж и спорт „Еразъм+;</a:t>
            </a:r>
          </a:p>
          <a:p>
            <a:pPr marL="297180" lvl="1" indent="0" algn="just">
              <a:spcBef>
                <a:spcPts val="400"/>
              </a:spcBef>
              <a:buNone/>
            </a:pPr>
            <a:r>
              <a:rPr lang="bg-BG" sz="1800" dirty="0">
                <a:latin typeface="Calibri" panose="020F0502020204030204" pitchFamily="34" charset="0"/>
                <a:cs typeface="Calibri" panose="020F0502020204030204" pitchFamily="34" charset="0"/>
              </a:rPr>
              <a:t>✓ Столична програма „Култура</a:t>
            </a:r>
            <a:endParaRPr lang="ru-RU" sz="1800" b="1" dirty="0">
              <a:latin typeface="Calibri" pitchFamily="34" charset="0"/>
              <a:cs typeface="Calibri" panose="020F0502020204030204" pitchFamily="34" charset="0"/>
            </a:endParaRPr>
          </a:p>
          <a:p>
            <a:pPr algn="just">
              <a:spcBef>
                <a:spcPts val="1000"/>
              </a:spcBef>
              <a:spcAft>
                <a:spcPts val="1000"/>
              </a:spcAft>
            </a:pPr>
            <a:endParaRPr lang="ru-RU" sz="2000" dirty="0">
              <a:latin typeface="Calibri" pitchFamily="34" charset="0"/>
              <a:cs typeface="Calibri" panose="020F0502020204030204" pitchFamily="34" charset="0"/>
            </a:endParaRP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C4A3C852-D78F-4BEE-9AAB-C9A9F3936197}"/>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117716168"/>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143000"/>
            <a:ext cx="11512626" cy="5579127"/>
          </a:xfrm>
        </p:spPr>
        <p:txBody>
          <a:bodyPr>
            <a:normAutofit/>
          </a:bodyPr>
          <a:lstStyle/>
          <a:p>
            <a:pPr marL="68580" indent="0" algn="just">
              <a:buNone/>
            </a:pPr>
            <a:r>
              <a:rPr lang="ru-RU" sz="2000" b="1" u="sng" dirty="0">
                <a:latin typeface="Calibri" panose="020F0502020204030204" pitchFamily="34" charset="0"/>
                <a:cs typeface="Calibri" panose="020F0502020204030204" pitchFamily="34" charset="0"/>
              </a:rPr>
              <a:t>Инвестиционно проектиране и разрешаване на строителството по реда на Закона за устройство на територията и Закона за културното наследство (ЗКН)</a:t>
            </a:r>
          </a:p>
          <a:p>
            <a:pPr marL="354330" indent="-285750" algn="just">
              <a:spcBef>
                <a:spcPts val="400"/>
              </a:spcBef>
              <a:buFont typeface="Wingdings" panose="05000000000000000000" pitchFamily="2" charset="2"/>
              <a:buChar char="ü"/>
            </a:pPr>
            <a:r>
              <a:rPr lang="ru-RU" sz="1800" dirty="0">
                <a:latin typeface="Calibri" panose="020F0502020204030204" pitchFamily="34" charset="0"/>
                <a:cs typeface="Calibri" panose="020F0502020204030204" pitchFamily="34" charset="0"/>
              </a:rPr>
              <a:t>По реда на Закона за културното наследство се издават административни актове, необходимо условие за разрешаване на строителството, за които се представят данни при искане/заявление за съгласуване и одобряване инвестиционен проект (чл.144, ал.1, т.5 от ЗУТ). По реда на ЗКН се извършват последващи мерки и процедури за установяването на състоянието на недвижими културни ценности (чл.196, ал.8 от ЗУТ). </a:t>
            </a:r>
          </a:p>
          <a:p>
            <a:pPr marL="354330" indent="-285750" algn="just">
              <a:spcBef>
                <a:spcPts val="400"/>
              </a:spcBef>
              <a:buFont typeface="Wingdings" panose="05000000000000000000" pitchFamily="2" charset="2"/>
              <a:buChar char="ü"/>
            </a:pPr>
            <a:r>
              <a:rPr lang="ru-RU" sz="1800" dirty="0">
                <a:latin typeface="Calibri" panose="020F0502020204030204" pitchFamily="34" charset="0"/>
                <a:cs typeface="Calibri" panose="020F0502020204030204" pitchFamily="34" charset="0"/>
              </a:rPr>
              <a:t>Административните актове, във връзка с разрешаване на строителството по ЗКН, са писмени съгласувателни становища на Министъра на културата, Национален институт за недвижимо културно наследство (НИНКН) или на общинското звено по чл.17, ал.3. </a:t>
            </a:r>
          </a:p>
          <a:p>
            <a:pPr marL="354330" indent="-285750" algn="just">
              <a:spcBef>
                <a:spcPts val="400"/>
              </a:spcBef>
              <a:buFont typeface="Wingdings" panose="05000000000000000000" pitchFamily="2" charset="2"/>
              <a:buChar char="ü"/>
            </a:pPr>
            <a:r>
              <a:rPr lang="ru-RU" sz="1800" dirty="0">
                <a:latin typeface="Calibri" panose="020F0502020204030204" pitchFamily="34" charset="0"/>
                <a:cs typeface="Calibri" panose="020F0502020204030204" pitchFamily="34" charset="0"/>
              </a:rPr>
              <a:t>Съгласно чл.84 от ЗКН: Съгласуването по раздел „Териториалноустройствена защита“ към ЗКН се извършва с писмено становище и заверка с печат върху графичните материали в срок до 4 месеца от датата на постъпване на съответната документация в НИНКН или в общината, определена по чл.17, ал.3. </a:t>
            </a:r>
          </a:p>
          <a:p>
            <a:pPr marL="354330" indent="-285750" algn="just">
              <a:spcBef>
                <a:spcPts val="400"/>
              </a:spcBef>
              <a:buFont typeface="Wingdings" panose="05000000000000000000" pitchFamily="2" charset="2"/>
              <a:buChar char="ü"/>
            </a:pPr>
            <a:r>
              <a:rPr lang="ru-RU" sz="1800" dirty="0">
                <a:latin typeface="Calibri" panose="020F0502020204030204" pitchFamily="34" charset="0"/>
                <a:cs typeface="Calibri" panose="020F0502020204030204" pitchFamily="34" charset="0"/>
              </a:rPr>
              <a:t>Инвестиционните проекти и искания за намеси в защитени територии за опазване на културното наследство се внасят: </a:t>
            </a:r>
          </a:p>
          <a:p>
            <a:pPr marL="68580" indent="0" algn="just">
              <a:spcBef>
                <a:spcPts val="400"/>
              </a:spcBef>
              <a:buNone/>
            </a:pPr>
            <a:r>
              <a:rPr lang="ru-RU" sz="1800" dirty="0">
                <a:latin typeface="Calibri" panose="020F0502020204030204" pitchFamily="34" charset="0"/>
                <a:cs typeface="Calibri" panose="020F0502020204030204" pitchFamily="34" charset="0"/>
              </a:rPr>
              <a:t>	1. за недвижими културни ценности с категории „световно значение“ и „национално значение“ в техните граници и охранителни зони - в НИНКН; </a:t>
            </a:r>
          </a:p>
          <a:p>
            <a:pPr marL="68580" indent="0" algn="just">
              <a:spcBef>
                <a:spcPts val="400"/>
              </a:spcBef>
              <a:buNone/>
            </a:pPr>
            <a:r>
              <a:rPr lang="ru-RU" sz="1800" dirty="0">
                <a:latin typeface="Calibri" panose="020F0502020204030204" pitchFamily="34" charset="0"/>
                <a:cs typeface="Calibri" panose="020F0502020204030204" pitchFamily="34" charset="0"/>
              </a:rPr>
              <a:t>	2. за недвижими културни ценности с категории „местно значение“, „ансамблово значение“ и „за сведение“ в техните граници и охранителни зони - в съответното звено по чл.17, ал.3</a:t>
            </a:r>
          </a:p>
          <a:p>
            <a:pPr algn="just">
              <a:spcBef>
                <a:spcPts val="1000"/>
              </a:spcBef>
              <a:spcAft>
                <a:spcPts val="1000"/>
              </a:spcAft>
            </a:pP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4F7E2ADF-766E-43E2-AF48-BF3242EF760C}"/>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685752212"/>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097280"/>
            <a:ext cx="11512626" cy="5579127"/>
          </a:xfrm>
        </p:spPr>
        <p:txBody>
          <a:bodyPr>
            <a:normAutofit/>
          </a:bodyPr>
          <a:lstStyle/>
          <a:p>
            <a:pPr marL="68580" indent="0" algn="just">
              <a:buNone/>
            </a:pPr>
            <a:r>
              <a:rPr lang="ru-RU" sz="2000" b="1" u="sng" dirty="0">
                <a:latin typeface="Calibri" panose="020F0502020204030204" pitchFamily="34" charset="0"/>
                <a:cs typeface="Calibri" panose="020F0502020204030204" pitchFamily="34" charset="0"/>
              </a:rPr>
              <a:t>Инвестиционно проектиране и разрешаване на строителството по реда на Закона за устройство на територията и Закона за културното наследство (ЗКН)</a:t>
            </a:r>
          </a:p>
          <a:p>
            <a:pPr marL="354330" indent="-285750" algn="just">
              <a:spcBef>
                <a:spcPts val="400"/>
              </a:spcBef>
              <a:spcAft>
                <a:spcPts val="200"/>
              </a:spcAft>
              <a:buFont typeface="Wingdings" panose="05000000000000000000" pitchFamily="2" charset="2"/>
              <a:buChar char="Ø"/>
            </a:pPr>
            <a:r>
              <a:rPr lang="ru-RU" sz="1800" dirty="0">
                <a:latin typeface="Calibri" panose="020F0502020204030204" pitchFamily="34" charset="0"/>
                <a:cs typeface="Calibri" panose="020F0502020204030204" pitchFamily="34" charset="0"/>
              </a:rPr>
              <a:t>Съгласуването на инвестиционните проекти и исканията за намеси по чл.83 се извършва от министъра на културата или оправомощени от него длъжностни лица за:</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1. единични и групови недвижими културни ценности с категории „световно значение“ и „национално значение“ в техните граници и охранителни зони - след писмено становище на НИНКН;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2. единични и групови недвижими културни ценности с категории „местно значение“, „ансамблово значение“ и „за сведение“ - след писмено становище на съответното общинско звено по чл.17, ал.3. Отказът за съгласуване по този раздел се мотивира писмено и може да бъде обжалван пред съответния административен съд по реда на Административнопроцесуалния кодекс.</a:t>
            </a:r>
          </a:p>
          <a:p>
            <a:pPr marL="411480" indent="-342900" algn="just">
              <a:spcBef>
                <a:spcPts val="400"/>
              </a:spcBef>
              <a:spcAft>
                <a:spcPts val="200"/>
              </a:spcAft>
              <a:buFont typeface="Wingdings" panose="05000000000000000000" pitchFamily="2" charset="2"/>
              <a:buChar char="Ø"/>
            </a:pPr>
            <a:r>
              <a:rPr lang="ru-RU" sz="1800" dirty="0">
                <a:latin typeface="Calibri" panose="020F0502020204030204" pitchFamily="34" charset="0"/>
                <a:cs typeface="Calibri" panose="020F0502020204030204" pitchFamily="34" charset="0"/>
              </a:rPr>
              <a:t>Съгласуването /положително становище/ е условие за: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 Издаване на разрешение за поставяне на преместваеми обекти в недвижими имоти – културни ценности в техните граници и охранителни зони (чл.56, ал.4 и чл.57, ал.5 от ЗУТ); </a:t>
            </a:r>
          </a:p>
          <a:p>
            <a:pPr marL="411480" indent="-342900" algn="just">
              <a:spcBef>
                <a:spcPts val="400"/>
              </a:spcBef>
              <a:spcAft>
                <a:spcPts val="200"/>
              </a:spcAft>
              <a:buFont typeface="Wingdings" panose="05000000000000000000" pitchFamily="2" charset="2"/>
              <a:buChar char="Ø"/>
            </a:pPr>
            <a:r>
              <a:rPr lang="ru-RU" sz="1800" dirty="0">
                <a:latin typeface="Calibri" panose="020F0502020204030204" pitchFamily="34" charset="0"/>
                <a:cs typeface="Calibri" panose="020F0502020204030204" pitchFamily="34" charset="0"/>
              </a:rPr>
              <a:t>Съгласуването се извършва служебно по искане на органа, компетентен да издаде разрешение за поставяне.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✓Разрешаване по реда на ЗУТ на мемориални места и обекти (паметници, паметни плочи, монументално-декоративни структури и елементи и други), свързани с исторически събития и/или личности (чл.62, ал.8 от ЗУТ);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 *Разрешение за изработване на устройствен план и одобряване на задание за защитени територии за опазване на културното наследство (чл.125, ал.6 от ЗУТ);</a:t>
            </a:r>
            <a:endParaRPr lang="bg-BG" sz="18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A4639ED0-8A99-4A3B-AEB2-544FB2DE3808}"/>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870728850"/>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6" y="1143000"/>
            <a:ext cx="11512626" cy="5579127"/>
          </a:xfrm>
        </p:spPr>
        <p:txBody>
          <a:bodyPr>
            <a:normAutofit/>
          </a:bodyPr>
          <a:lstStyle/>
          <a:p>
            <a:pPr marL="68580" indent="0" algn="just">
              <a:buNone/>
            </a:pPr>
            <a:r>
              <a:rPr lang="ru-RU" sz="2000" b="1" u="sng" dirty="0">
                <a:latin typeface="Calibri" panose="020F0502020204030204" pitchFamily="34" charset="0"/>
                <a:cs typeface="Calibri" panose="020F0502020204030204" pitchFamily="34" charset="0"/>
              </a:rPr>
              <a:t>Инвестиционно проектиране и разрешаване на строителството по реда на Закона за устройство на територията и Закона за културното наследство (ЗКН)</a:t>
            </a:r>
          </a:p>
          <a:p>
            <a:pPr marL="354330" indent="-285750" algn="just">
              <a:spcBef>
                <a:spcPts val="400"/>
              </a:spcBef>
              <a:spcAft>
                <a:spcPts val="200"/>
              </a:spcAft>
              <a:buFont typeface="Wingdings" panose="05000000000000000000" pitchFamily="2" charset="2"/>
              <a:buChar char="Ø"/>
            </a:pPr>
            <a:r>
              <a:rPr lang="ru-RU" sz="1800" dirty="0">
                <a:latin typeface="Calibri" panose="020F0502020204030204" pitchFamily="34" charset="0"/>
                <a:cs typeface="Calibri" panose="020F0502020204030204" pitchFamily="34" charset="0"/>
              </a:rPr>
              <a:t>Кметът на общината или компетентният орган по чл.124а, ал.3, 4 и 6 в 7-дневен срок от постъпването на искането за даване на разрешение за изработване на устройствен план внася заданието по ал.1 за защитени територии за опазване на културното наследство в Министерството на културата за съгласуване по реда на Закона за културното наследство.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 *Съгласуване (и одобряване) на идеен инвестиционен проект за недвижими културни ценности и за строежи в техните граници и охранителните им зони (чл.141, ал.7 от ЗУТ); Съгласуването се извършва служебно по искане на главния архитект на общината.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 *Разрешаване на строежите по чл.147, ал.1 от ЗУТ за недвижими културни ценности в техните граници и охранителни зони строежите (чл.147, ал.3 от ЗУТ); Съгласуването се извършва служебно по искане на главния архитект на общината.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 Изготвяне на инвестиционен проект, при съгласувана виза за проектиране в защитени територии за опазване на културното наследство, в случаите по чл.84, ал.1 и 2 от ЗКН (съгл. чл.83 от ЗКН); </a:t>
            </a:r>
          </a:p>
          <a:p>
            <a:pPr marL="68580" indent="0" algn="just">
              <a:spcBef>
                <a:spcPts val="400"/>
              </a:spcBef>
              <a:spcAft>
                <a:spcPts val="200"/>
              </a:spcAft>
              <a:buNone/>
            </a:pPr>
            <a:r>
              <a:rPr lang="ru-RU" sz="1800" dirty="0">
                <a:latin typeface="Calibri" panose="020F0502020204030204" pitchFamily="34" charset="0"/>
                <a:cs typeface="Calibri" panose="020F0502020204030204" pitchFamily="34" charset="0"/>
              </a:rPr>
              <a:t>	✓ Въвеждането в експлоатация на строежи по чл.83, ал.1, т.1 от ЗКН, извън случаите по чл.83а, ал.2 от ЗУТ (съгл. чл.83, ал.3 от ЗКН).</a:t>
            </a:r>
          </a:p>
          <a:p>
            <a:pPr marL="68580" indent="0" algn="just">
              <a:spcBef>
                <a:spcPts val="400"/>
              </a:spcBef>
              <a:spcAft>
                <a:spcPts val="200"/>
              </a:spcAft>
              <a:buNone/>
            </a:pPr>
            <a:r>
              <a:rPr lang="ru-RU" sz="1600" b="1" dirty="0">
                <a:latin typeface="Calibri" panose="020F0502020204030204" pitchFamily="34" charset="0"/>
                <a:cs typeface="Calibri" panose="020F0502020204030204" pitchFamily="34" charset="0"/>
              </a:rPr>
              <a:t>Забележка: Със „*“ са означени разпоредбите, които със ЗИД на ЗУТ от 23.02.2021 г. са допълнени и компетентните общински административни органи да издадат съответния акт, трябва служебно да съгласуват /изпратят за съгласуване/ документите на възложителите. В тази връзка във всеки отделен случай следва да се прецени вида на строежа и приложимостта на чл.83 от ЗКН.</a:t>
            </a:r>
            <a:endParaRPr lang="bg-BG" sz="1600" b="1"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B3277667-3D22-4989-91CD-7B89F058154F}"/>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10749137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spcBef>
                <a:spcPts val="1000"/>
              </a:spcBef>
              <a:spcAft>
                <a:spcPts val="1000"/>
              </a:spcAft>
            </a:pPr>
            <a:r>
              <a:rPr lang="ru-RU" b="1" u="sng" dirty="0">
                <a:latin typeface="Calibri" pitchFamily="34" charset="0"/>
                <a:cs typeface="Calibri" panose="020F0502020204030204" pitchFamily="34" charset="0"/>
              </a:rPr>
              <a:t>ДЪРЖАВНА ПОЛИТИКА</a:t>
            </a:r>
            <a:endParaRPr lang="en-US" b="1" u="sng" dirty="0">
              <a:latin typeface="Calibri" pitchFamily="34" charset="0"/>
              <a:cs typeface="Calibri" panose="020F0502020204030204" pitchFamily="34" charset="0"/>
            </a:endParaRPr>
          </a:p>
          <a:p>
            <a:pPr marL="45720" indent="0" algn="just">
              <a:spcBef>
                <a:spcPts val="600"/>
              </a:spcBef>
              <a:spcAft>
                <a:spcPts val="6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Държавната политика в областта на наследството се ръководи от Министерски съвет, който приема планове за опазване и управление на недвижими културни ценности, предоставя концесии, създава държавни културни институти, предоставя права за безвъзмездно управление на недвижими културни ценности и замяна на имоти със статут на недвижима културна ценност. </a:t>
            </a:r>
            <a:endParaRPr lang="en-US" sz="2000" dirty="0">
              <a:latin typeface="Calibri" panose="020F0502020204030204" pitchFamily="34" charset="0"/>
              <a:cs typeface="Calibri" panose="020F0502020204030204" pitchFamily="34" charset="0"/>
            </a:endParaRPr>
          </a:p>
          <a:p>
            <a:pPr marL="45720" indent="0" algn="just">
              <a:spcBef>
                <a:spcPts val="600"/>
              </a:spcBef>
              <a:spcAft>
                <a:spcPts val="6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Основната институция, отговорна за разработването, организирането, координирането и контролирането на националната политика в областта на наследството е Министерство на културата. Дейностите по опазване и социализиране са възложени на три дирекции от специализираната администрация</a:t>
            </a:r>
            <a:r>
              <a:rPr lang="en-US" sz="2000" dirty="0">
                <a:latin typeface="Calibri" panose="020F0502020204030204" pitchFamily="34" charset="0"/>
                <a:cs typeface="Calibri" panose="020F0502020204030204" pitchFamily="34" charset="0"/>
              </a:rPr>
              <a:t>:</a:t>
            </a:r>
          </a:p>
          <a:p>
            <a:pPr marL="45720" indent="0" algn="just">
              <a:spcBef>
                <a:spcPts val="600"/>
              </a:spcBef>
              <a:spcAft>
                <a:spcPts val="600"/>
              </a:spcAft>
              <a:buNone/>
            </a:pPr>
            <a:r>
              <a:rPr lang="ru-RU" sz="2000" dirty="0">
                <a:latin typeface="Calibri" panose="020F0502020204030204" pitchFamily="34" charset="0"/>
                <a:cs typeface="Calibri" panose="020F0502020204030204" pitchFamily="34" charset="0"/>
              </a:rPr>
              <a:t>✓ Главна дирекция „Инспекторат за опазване на културното наследство“</a:t>
            </a:r>
            <a:r>
              <a:rPr lang="en-US" sz="2000" dirty="0">
                <a:latin typeface="Calibri" panose="020F0502020204030204" pitchFamily="34" charset="0"/>
                <a:cs typeface="Calibri" panose="020F0502020204030204" pitchFamily="34" charset="0"/>
              </a:rPr>
              <a:t>;</a:t>
            </a:r>
          </a:p>
          <a:p>
            <a:pPr marL="45720" indent="0" algn="just">
              <a:spcBef>
                <a:spcPts val="600"/>
              </a:spcBef>
              <a:spcAft>
                <a:spcPts val="600"/>
              </a:spcAft>
              <a:buNone/>
            </a:pPr>
            <a:r>
              <a:rPr lang="ru-RU" sz="2000" dirty="0">
                <a:latin typeface="Calibri" panose="020F0502020204030204" pitchFamily="34" charset="0"/>
                <a:cs typeface="Calibri" panose="020F0502020204030204" pitchFamily="34" charset="0"/>
              </a:rPr>
              <a:t>✓ Дирекция „Културно наследство, музеи и изобразителни изкуства“</a:t>
            </a:r>
            <a:r>
              <a:rPr lang="en-US" sz="2000" dirty="0">
                <a:latin typeface="Calibri" panose="020F0502020204030204" pitchFamily="34" charset="0"/>
                <a:cs typeface="Calibri" panose="020F0502020204030204" pitchFamily="34" charset="0"/>
              </a:rPr>
              <a:t>;</a:t>
            </a:r>
          </a:p>
          <a:p>
            <a:pPr marL="45720" indent="0" algn="just">
              <a:spcBef>
                <a:spcPts val="600"/>
              </a:spcBef>
              <a:spcAft>
                <a:spcPts val="600"/>
              </a:spcAft>
              <a:buNone/>
            </a:pPr>
            <a:r>
              <a:rPr lang="ru-RU" sz="2000" dirty="0">
                <a:latin typeface="Calibri" panose="020F0502020204030204" pitchFamily="34" charset="0"/>
                <a:cs typeface="Calibri" panose="020F0502020204030204" pitchFamily="34" charset="0"/>
              </a:rPr>
              <a:t>✓ Дирекция „Международно сътрудничество, европейски програми и регионални дейности“</a:t>
            </a:r>
            <a:r>
              <a:rPr lang="en-US" sz="2000" dirty="0">
                <a:latin typeface="Calibri" panose="020F0502020204030204" pitchFamily="34" charset="0"/>
                <a:cs typeface="Calibri" panose="020F0502020204030204" pitchFamily="34" charset="0"/>
              </a:rPr>
              <a:t>;</a:t>
            </a:r>
            <a:r>
              <a:rPr lang="ru-RU" sz="2000" dirty="0">
                <a:latin typeface="Calibri" panose="020F0502020204030204" pitchFamily="34" charset="0"/>
                <a:cs typeface="Calibri" panose="020F0502020204030204" pitchFamily="34" charset="0"/>
              </a:rPr>
              <a:t> </a:t>
            </a:r>
            <a:endParaRPr lang="ru-RU" sz="2000" b="1" u="sng" dirty="0">
              <a:latin typeface="Calibri" pitchFamily="34" charset="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9" name="Заглавие 1">
            <a:extLst>
              <a:ext uri="{FF2B5EF4-FFF2-40B4-BE49-F238E27FC236}">
                <a16:creationId xmlns:a16="http://schemas.microsoft.com/office/drawing/2014/main" id="{51AB137E-F07E-416A-BE0F-6D347C4EBCA7}"/>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143000"/>
            <a:ext cx="11512626" cy="5579127"/>
          </a:xfrm>
        </p:spPr>
        <p:txBody>
          <a:bodyPr>
            <a:normAutofit/>
          </a:bodyPr>
          <a:lstStyle/>
          <a:p>
            <a:pPr marL="68580" indent="0" algn="just">
              <a:buNone/>
            </a:pPr>
            <a:r>
              <a:rPr lang="ru-RU" sz="2000" dirty="0">
                <a:latin typeface="Calibri" panose="020F0502020204030204" pitchFamily="34" charset="0"/>
                <a:cs typeface="Calibri" panose="020F0502020204030204" pitchFamily="34" charset="0"/>
              </a:rPr>
              <a:t>ДРУГИ РАЗПОРЕДБИ НА ЗУТ, СВЪРЗАНИ СЪС ЗКН: </a:t>
            </a:r>
          </a:p>
          <a:p>
            <a:pPr marL="68580" indent="0" algn="just">
              <a:buNone/>
            </a:pPr>
            <a:r>
              <a:rPr lang="ru-RU" sz="2000" dirty="0">
                <a:latin typeface="Calibri" panose="020F0502020204030204" pitchFamily="34" charset="0"/>
                <a:cs typeface="Calibri" panose="020F0502020204030204" pitchFamily="34" charset="0"/>
              </a:rPr>
              <a:t>	✓ Чл.62, ал.4 от ЗУТ: „Паркове и градини с историческо значение и с характерно композиционно и естетическо изграждане се регистрират и се обявяват за паметници на градинското и парковото изкуство, които се устройват и опазват при спазване нормативите и на Закона за културното наследство.“ </a:t>
            </a:r>
          </a:p>
          <a:p>
            <a:pPr marL="68580" indent="0" algn="just">
              <a:buNone/>
            </a:pPr>
            <a:r>
              <a:rPr lang="ru-RU" sz="2000" dirty="0">
                <a:latin typeface="Calibri" panose="020F0502020204030204" pitchFamily="34" charset="0"/>
                <a:cs typeface="Calibri" panose="020F0502020204030204" pitchFamily="34" charset="0"/>
              </a:rPr>
              <a:t>	✓ Чл.117, ал.1 от ЗУТ: „Министърът на регионалното развитие и благоустройството съгласувано с министъра на околната среда и водите, министъра на културата и министъра на здравеопазването издава наредба за обема и съдържанието на устройствените планове“ </a:t>
            </a:r>
          </a:p>
          <a:p>
            <a:pPr marL="68580" indent="0" algn="just">
              <a:buNone/>
            </a:pPr>
            <a:r>
              <a:rPr lang="ru-RU" sz="2000" dirty="0">
                <a:latin typeface="Calibri" panose="020F0502020204030204" pitchFamily="34" charset="0"/>
                <a:cs typeface="Calibri" panose="020F0502020204030204" pitchFamily="34" charset="0"/>
              </a:rPr>
              <a:t>	✓ Чл.166, ал. 8 от ЗУТ: „За обекти - недвижими културни ценности, консултантската дейност се извършва с участието на лица, включени в регистъра по чл.165 от Закона за културното наследство.“</a:t>
            </a:r>
            <a:endParaRPr lang="bg-BG" sz="1600" b="1"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DE2010B8-CBB6-4F7C-A9C3-069B54839F89}"/>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09982430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spcBef>
                <a:spcPts val="1000"/>
              </a:spcBef>
              <a:spcAft>
                <a:spcPts val="1000"/>
              </a:spcAft>
            </a:pPr>
            <a:r>
              <a:rPr lang="ru-RU" b="1" u="sng" dirty="0">
                <a:latin typeface="Calibri" pitchFamily="34" charset="0"/>
                <a:cs typeface="Calibri" panose="020F0502020204030204" pitchFamily="34" charset="0"/>
              </a:rPr>
              <a:t>ДЪРЖАВНА ПОЛИТИКА</a:t>
            </a:r>
            <a:endParaRPr lang="en-US" b="1" u="sng" dirty="0">
              <a:latin typeface="Calibri" pitchFamily="34" charset="0"/>
              <a:cs typeface="Calibri" panose="020F0502020204030204" pitchFamily="34" charset="0"/>
            </a:endParaRPr>
          </a:p>
          <a:p>
            <a:pPr algn="just">
              <a:spcBef>
                <a:spcPts val="600"/>
              </a:spcBef>
              <a:spcAft>
                <a:spcPts val="600"/>
              </a:spcAft>
              <a:buFont typeface="Wingdings" panose="05000000000000000000" pitchFamily="2" charset="2"/>
              <a:buChar char="Ø"/>
            </a:pPr>
            <a:r>
              <a:rPr lang="en-US" sz="2000" dirty="0">
                <a:latin typeface="Calibri" panose="020F0502020204030204" pitchFamily="34" charset="0"/>
                <a:cs typeface="Calibri" panose="020F0502020204030204" pitchFamily="34" charset="0"/>
              </a:rPr>
              <a:t>	</a:t>
            </a:r>
            <a:r>
              <a:rPr lang="ru-RU" sz="2000" b="1" dirty="0">
                <a:latin typeface="Calibri" panose="020F0502020204030204" pitchFamily="34" charset="0"/>
                <a:cs typeface="Calibri" panose="020F0502020204030204" pitchFamily="34" charset="0"/>
              </a:rPr>
              <a:t>Главна дирекция „Инспекторат за опазване на културното наследство“, </a:t>
            </a:r>
            <a:r>
              <a:rPr lang="ru-RU" sz="2000" dirty="0">
                <a:latin typeface="Calibri" panose="020F0502020204030204" pitchFamily="34" charset="0"/>
                <a:cs typeface="Calibri" panose="020F0502020204030204" pitchFamily="34" charset="0"/>
              </a:rPr>
              <a:t>която осъществява контрола върху спазването на специализираното законодателство. Инспекторатът се състои от централно управление и регионални инспекторати. Регионалните инспекторати се създават във всеки от районите за планиране по смисъла на Закона за регионалното развитие</a:t>
            </a:r>
            <a:r>
              <a:rPr lang="en-US" sz="2000" dirty="0">
                <a:latin typeface="Calibri" panose="020F0502020204030204" pitchFamily="34" charset="0"/>
                <a:cs typeface="Calibri" panose="020F0502020204030204" pitchFamily="34" charset="0"/>
              </a:rPr>
              <a:t>.</a:t>
            </a:r>
          </a:p>
          <a:p>
            <a:pPr algn="just">
              <a:spcBef>
                <a:spcPts val="600"/>
              </a:spcBef>
              <a:spcAft>
                <a:spcPts val="600"/>
              </a:spcAft>
              <a:buFont typeface="Wingdings" panose="05000000000000000000" pitchFamily="2" charset="2"/>
              <a:buChar char="Ø"/>
            </a:pPr>
            <a:r>
              <a:rPr lang="en-US" sz="2000" dirty="0">
                <a:latin typeface="Calibri" panose="020F0502020204030204" pitchFamily="34" charset="0"/>
                <a:cs typeface="Calibri" panose="020F0502020204030204" pitchFamily="34" charset="0"/>
              </a:rPr>
              <a:t>	</a:t>
            </a:r>
            <a:r>
              <a:rPr lang="ru-RU" sz="2000" b="1" dirty="0">
                <a:latin typeface="Calibri" panose="020F0502020204030204" pitchFamily="34" charset="0"/>
                <a:cs typeface="Calibri" panose="020F0502020204030204" pitchFamily="34" charset="0"/>
              </a:rPr>
              <a:t>Дирекция „Културно наследство, музеи и изобразителни изкуства“ </a:t>
            </a:r>
            <a:r>
              <a:rPr lang="ru-RU" sz="2000" dirty="0">
                <a:latin typeface="Calibri" panose="020F0502020204030204" pitchFamily="34" charset="0"/>
                <a:cs typeface="Calibri" panose="020F0502020204030204" pitchFamily="34" charset="0"/>
              </a:rPr>
              <a:t>подпомага министъра при определянето на стратегията, приоритетите и механизмите за провеждане на държавната културна политика в сферата на културното наследство, музеите и изобразителните изкуства; осъществява предвидените в ЗКН ръководни, регистрационни, разрешителни и съгласувателни функции, води поверените й регистри; събира, анализира, обобщава и предоставя информация и др.</a:t>
            </a:r>
            <a:endParaRPr lang="en-US" sz="2000" dirty="0">
              <a:latin typeface="Calibri" panose="020F0502020204030204" pitchFamily="34" charset="0"/>
              <a:cs typeface="Calibri" panose="020F0502020204030204" pitchFamily="34" charset="0"/>
            </a:endParaRPr>
          </a:p>
          <a:p>
            <a:pPr algn="just">
              <a:spcBef>
                <a:spcPts val="600"/>
              </a:spcBef>
              <a:spcAft>
                <a:spcPts val="600"/>
              </a:spcAft>
              <a:buFont typeface="Wingdings" panose="05000000000000000000" pitchFamily="2" charset="2"/>
              <a:buChar char="Ø"/>
            </a:pPr>
            <a:r>
              <a:rPr lang="en-US" sz="2000" dirty="0">
                <a:latin typeface="Calibri" panose="020F0502020204030204" pitchFamily="34" charset="0"/>
                <a:cs typeface="Calibri" panose="020F0502020204030204" pitchFamily="34" charset="0"/>
              </a:rPr>
              <a:t>	</a:t>
            </a:r>
            <a:r>
              <a:rPr lang="ru-RU" sz="2000" b="1" dirty="0">
                <a:latin typeface="Calibri" panose="020F0502020204030204" pitchFamily="34" charset="0"/>
                <a:cs typeface="Calibri" panose="020F0502020204030204" pitchFamily="34" charset="0"/>
              </a:rPr>
              <a:t>Дирекция „Международно сътрудничество, европейски програми и регионални дейности“ </a:t>
            </a:r>
            <a:r>
              <a:rPr lang="ru-RU" sz="2000" dirty="0">
                <a:latin typeface="Calibri" panose="020F0502020204030204" pitchFamily="34" charset="0"/>
                <a:cs typeface="Calibri" panose="020F0502020204030204" pitchFamily="34" charset="0"/>
              </a:rPr>
              <a:t>– на отдел „Регионални дейности“ са възложени ангажименти, свързани с мерките за опазването и популяризирането на нематериалното културно наследство и развитието на мрежата от читалища и библиотеки</a:t>
            </a: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DB99EC96-CDFC-4353-BCD9-8D7DF1157F34}"/>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321176785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spcBef>
                <a:spcPts val="1000"/>
              </a:spcBef>
              <a:spcAft>
                <a:spcPts val="1000"/>
              </a:spcAft>
            </a:pPr>
            <a:r>
              <a:rPr lang="ru-RU" b="1" u="sng" dirty="0">
                <a:latin typeface="Calibri" pitchFamily="34" charset="0"/>
                <a:cs typeface="Calibri" panose="020F0502020204030204" pitchFamily="34" charset="0"/>
              </a:rPr>
              <a:t>ДЪРЖАВНА ПОЛИТИКА</a:t>
            </a:r>
            <a:endParaRPr lang="en-US" b="1" u="sng" dirty="0">
              <a:latin typeface="Calibri" pitchFamily="34" charset="0"/>
              <a:cs typeface="Calibri" panose="020F0502020204030204" pitchFamily="34" charset="0"/>
            </a:endParaRPr>
          </a:p>
          <a:p>
            <a:pPr marL="45720" indent="0" algn="just">
              <a:spcBef>
                <a:spcPts val="400"/>
              </a:spcBef>
              <a:spcAft>
                <a:spcPts val="4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Дейността на Министерството се подпомага от специализирани експертни съвети, които функционират като постоянни органи</a:t>
            </a:r>
            <a:r>
              <a:rPr lang="en-US" sz="2000" dirty="0">
                <a:latin typeface="Calibri" panose="020F0502020204030204" pitchFamily="34" charset="0"/>
                <a:cs typeface="Calibri" panose="020F0502020204030204" pitchFamily="34" charset="0"/>
              </a:rPr>
              <a:t>:</a:t>
            </a:r>
          </a:p>
          <a:p>
            <a:pPr lvl="1" algn="just">
              <a:spcBef>
                <a:spcPts val="400"/>
              </a:spcBef>
              <a:buFont typeface="Arial" panose="020B0604020202020204" pitchFamily="34" charset="0"/>
              <a:buChar char="•"/>
            </a:pPr>
            <a:r>
              <a:rPr lang="en-US" sz="1800" dirty="0">
                <a:latin typeface="Calibri" panose="020F0502020204030204" pitchFamily="34" charset="0"/>
                <a:cs typeface="Calibri" panose="020F0502020204030204" pitchFamily="34" charset="0"/>
              </a:rPr>
              <a:t>	</a:t>
            </a:r>
            <a:r>
              <a:rPr lang="ru-RU" sz="1800" i="1" dirty="0">
                <a:latin typeface="Calibri" panose="020F0502020204030204" pitchFamily="34" charset="0"/>
                <a:cs typeface="Calibri" panose="020F0502020204030204" pitchFamily="34" charset="0"/>
              </a:rPr>
              <a:t>Съвет за теренни проучвания; </a:t>
            </a:r>
            <a:endParaRPr lang="en-US" sz="1800" i="1" dirty="0">
              <a:latin typeface="Calibri" panose="020F0502020204030204" pitchFamily="34" charset="0"/>
              <a:cs typeface="Calibri" panose="020F0502020204030204" pitchFamily="34" charset="0"/>
            </a:endParaRPr>
          </a:p>
          <a:p>
            <a:pPr lvl="1" algn="just">
              <a:spcBef>
                <a:spcPts val="400"/>
              </a:spcBef>
              <a:buFont typeface="Arial" panose="020B0604020202020204" pitchFamily="34" charset="0"/>
              <a:buChar char="•"/>
            </a:pPr>
            <a:r>
              <a:rPr lang="en-US" sz="1800" i="1" dirty="0">
                <a:latin typeface="Calibri" panose="020F0502020204030204" pitchFamily="34" charset="0"/>
                <a:cs typeface="Calibri" panose="020F0502020204030204" pitchFamily="34" charset="0"/>
              </a:rPr>
              <a:t>	</a:t>
            </a:r>
            <a:r>
              <a:rPr lang="ru-RU" sz="1800" i="1" dirty="0">
                <a:latin typeface="Calibri" panose="020F0502020204030204" pitchFamily="34" charset="0"/>
                <a:cs typeface="Calibri" panose="020F0502020204030204" pitchFamily="34" charset="0"/>
              </a:rPr>
              <a:t>Специализиран експертен съвет за движими културни ценности (ЗКН чл.99); </a:t>
            </a:r>
            <a:endParaRPr lang="en-US" sz="1800" i="1" dirty="0">
              <a:latin typeface="Calibri" panose="020F0502020204030204" pitchFamily="34" charset="0"/>
              <a:cs typeface="Calibri" panose="020F0502020204030204" pitchFamily="34" charset="0"/>
            </a:endParaRPr>
          </a:p>
          <a:p>
            <a:pPr lvl="1" algn="just">
              <a:spcBef>
                <a:spcPts val="400"/>
              </a:spcBef>
              <a:buFont typeface="Arial" panose="020B0604020202020204" pitchFamily="34" charset="0"/>
              <a:buChar char="•"/>
            </a:pPr>
            <a:r>
              <a:rPr lang="en-US" sz="1800" i="1" dirty="0">
                <a:latin typeface="Calibri" panose="020F0502020204030204" pitchFamily="34" charset="0"/>
                <a:cs typeface="Calibri" panose="020F0502020204030204" pitchFamily="34" charset="0"/>
              </a:rPr>
              <a:t>	</a:t>
            </a:r>
            <a:r>
              <a:rPr lang="ru-RU" sz="1800" i="1" dirty="0">
                <a:latin typeface="Calibri" panose="020F0502020204030204" pitchFamily="34" charset="0"/>
                <a:cs typeface="Calibri" panose="020F0502020204030204" pitchFamily="34" charset="0"/>
              </a:rPr>
              <a:t>Специализиран експертен съвет за опазване на недвижимите културни ценности (ЗКН чл.64); </a:t>
            </a:r>
            <a:endParaRPr lang="en-US" sz="1800" i="1" dirty="0">
              <a:latin typeface="Calibri" panose="020F0502020204030204" pitchFamily="34" charset="0"/>
              <a:cs typeface="Calibri" panose="020F0502020204030204" pitchFamily="34" charset="0"/>
            </a:endParaRPr>
          </a:p>
          <a:p>
            <a:pPr lvl="1" algn="just">
              <a:spcBef>
                <a:spcPts val="400"/>
              </a:spcBef>
              <a:buFont typeface="Arial" panose="020B0604020202020204" pitchFamily="34" charset="0"/>
              <a:buChar char="•"/>
            </a:pPr>
            <a:r>
              <a:rPr lang="en-US" sz="1800" i="1" dirty="0">
                <a:latin typeface="Calibri" panose="020F0502020204030204" pitchFamily="34" charset="0"/>
                <a:cs typeface="Calibri" panose="020F0502020204030204" pitchFamily="34" charset="0"/>
              </a:rPr>
              <a:t>	</a:t>
            </a:r>
            <a:r>
              <a:rPr lang="ru-RU" sz="1800" i="1" dirty="0">
                <a:latin typeface="Calibri" panose="020F0502020204030204" pitchFamily="34" charset="0"/>
                <a:cs typeface="Calibri" panose="020F0502020204030204" pitchFamily="34" charset="0"/>
              </a:rPr>
              <a:t>Национален съвет за нематериално културно наследство (ЗКН чл.43); </a:t>
            </a:r>
            <a:endParaRPr lang="en-US" sz="1800" i="1" dirty="0">
              <a:latin typeface="Calibri" panose="020F0502020204030204" pitchFamily="34" charset="0"/>
              <a:cs typeface="Calibri" panose="020F0502020204030204" pitchFamily="34" charset="0"/>
            </a:endParaRPr>
          </a:p>
          <a:p>
            <a:pPr lvl="1" algn="just">
              <a:spcBef>
                <a:spcPts val="400"/>
              </a:spcBef>
              <a:buFont typeface="Arial" panose="020B0604020202020204" pitchFamily="34" charset="0"/>
              <a:buChar char="•"/>
            </a:pPr>
            <a:r>
              <a:rPr lang="en-US" sz="1800" i="1" dirty="0">
                <a:latin typeface="Calibri" panose="020F0502020204030204" pitchFamily="34" charset="0"/>
                <a:cs typeface="Calibri" panose="020F0502020204030204" pitchFamily="34" charset="0"/>
              </a:rPr>
              <a:t>	</a:t>
            </a:r>
            <a:r>
              <a:rPr lang="ru-RU" sz="1800" i="1" dirty="0">
                <a:latin typeface="Calibri" panose="020F0502020204030204" pitchFamily="34" charset="0"/>
                <a:cs typeface="Calibri" panose="020F0502020204030204" pitchFamily="34" charset="0"/>
              </a:rPr>
              <a:t>Национален съвет по читалищно дело (ЗНЧ чл.5); </a:t>
            </a:r>
            <a:endParaRPr lang="en-US" sz="1800" i="1" dirty="0">
              <a:latin typeface="Calibri" panose="020F0502020204030204" pitchFamily="34" charset="0"/>
              <a:cs typeface="Calibri" panose="020F0502020204030204" pitchFamily="34" charset="0"/>
            </a:endParaRPr>
          </a:p>
          <a:p>
            <a:pPr lvl="1" algn="just">
              <a:spcBef>
                <a:spcPts val="400"/>
              </a:spcBef>
              <a:buFont typeface="Arial" panose="020B0604020202020204" pitchFamily="34" charset="0"/>
              <a:buChar char="•"/>
            </a:pPr>
            <a:r>
              <a:rPr lang="en-US" sz="1800" i="1" dirty="0">
                <a:latin typeface="Calibri" panose="020F0502020204030204" pitchFamily="34" charset="0"/>
                <a:cs typeface="Calibri" panose="020F0502020204030204" pitchFamily="34" charset="0"/>
              </a:rPr>
              <a:t>	</a:t>
            </a:r>
            <a:r>
              <a:rPr lang="ru-RU" sz="1800" i="1" dirty="0">
                <a:latin typeface="Calibri" panose="020F0502020204030204" pitchFamily="34" charset="0"/>
                <a:cs typeface="Calibri" panose="020F0502020204030204" pitchFamily="34" charset="0"/>
              </a:rPr>
              <a:t>Специализиран експертен съвет за възпроизвеждане на културни ценности със световно и национално значение или национално богатство в копия или реплики (чл.177б). </a:t>
            </a:r>
            <a:endParaRPr lang="en-US" sz="1800" i="1" dirty="0">
              <a:latin typeface="Calibri" panose="020F0502020204030204" pitchFamily="34" charset="0"/>
              <a:cs typeface="Calibri" panose="020F0502020204030204" pitchFamily="34" charset="0"/>
            </a:endParaRPr>
          </a:p>
          <a:p>
            <a:pPr marL="45720" indent="0" algn="just">
              <a:spcBef>
                <a:spcPts val="400"/>
              </a:spcBef>
              <a:spcAft>
                <a:spcPts val="4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Консултативни органи са активно включени в дейностите по планиране на програми за наследството, определяне на приоритети на политиката, разпределяне на финансови средства и мониторинг на предприетите мерки, което е важно условие за осигуряване на демократичност, експертност и отчетност на системата за опазване на културното наследство. За да бъдат ефективни е необходимо те да са правилно структурирани като избор на експерти и реално, а не само формално функциониращи. </a:t>
            </a: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78EFC5FB-11B6-4F63-864D-C2FAF6C26C27}"/>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16083588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algn="just">
              <a:spcBef>
                <a:spcPts val="1000"/>
              </a:spcBef>
              <a:spcAft>
                <a:spcPts val="1000"/>
              </a:spcAft>
            </a:pPr>
            <a:r>
              <a:rPr lang="ru-RU" b="1" u="sng" dirty="0">
                <a:latin typeface="Calibri" pitchFamily="34" charset="0"/>
                <a:cs typeface="Calibri" panose="020F0502020204030204" pitchFamily="34" charset="0"/>
              </a:rPr>
              <a:t>ДЪРЖАВНА ПОЛИТИКА</a:t>
            </a:r>
            <a:endParaRPr lang="en-US" b="1" u="sng" dirty="0">
              <a:latin typeface="Calibri" pitchFamily="34" charset="0"/>
              <a:cs typeface="Calibri" panose="020F0502020204030204" pitchFamily="34" charset="0"/>
            </a:endParaRPr>
          </a:p>
          <a:p>
            <a:pPr marL="45720" indent="0" algn="just">
              <a:spcBef>
                <a:spcPts val="400"/>
              </a:spcBef>
              <a:spcAft>
                <a:spcPts val="4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В осъществяването на политиката в областта на недвижимото културно наследство МК се подпомага от Националния институт за недвижимо културно наследство (НИНКН) - държавен културен институт с национално значение, който може да създава териториални звена за осъществяване на функциите си. </a:t>
            </a:r>
            <a:endParaRPr lang="en-US" sz="2000" dirty="0">
              <a:latin typeface="Calibri" panose="020F0502020204030204" pitchFamily="34" charset="0"/>
              <a:cs typeface="Calibri" panose="020F0502020204030204" pitchFamily="34" charset="0"/>
            </a:endParaRPr>
          </a:p>
          <a:p>
            <a:pPr marL="45720" indent="0" algn="just">
              <a:spcBef>
                <a:spcPts val="400"/>
              </a:spcBef>
              <a:spcAft>
                <a:spcPts val="4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Освен подкрепа за провеждане на държавната политика, институтът провежда дейности по издирване и изучаване на недвижимото културно наследство, включително и научноизследователска дейност, изготвя становища, оценки и предложения за предоставяне на статут и определяне на режими, отговаря за поддържане на информационните системи, архив и регистър на недвижимите културни ценности и др. дейности, предвидени от закона. </a:t>
            </a:r>
            <a:endParaRPr lang="en-US" sz="2000" dirty="0">
              <a:latin typeface="Calibri" panose="020F0502020204030204" pitchFamily="34" charset="0"/>
              <a:cs typeface="Calibri" panose="020F0502020204030204" pitchFamily="34" charset="0"/>
            </a:endParaRPr>
          </a:p>
          <a:p>
            <a:pPr marL="45720" indent="0" algn="just">
              <a:spcBef>
                <a:spcPts val="400"/>
              </a:spcBef>
              <a:spcAft>
                <a:spcPts val="400"/>
              </a:spcAft>
              <a:buNone/>
            </a:pP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Институтът се финансира от държавния бюджет и от собствени приходи, формирани от такси, събирани по ЗЗРК и ЗКН, от средства, получени по програми и проекти, дарения, лихви, и от други източници</a:t>
            </a:r>
            <a:r>
              <a:rPr lang="en-US" sz="2000" dirty="0">
                <a:latin typeface="Calibri" panose="020F0502020204030204" pitchFamily="34" charset="0"/>
                <a:cs typeface="Calibri" panose="020F0502020204030204" pitchFamily="34" charset="0"/>
              </a:rPr>
              <a:t>.</a:t>
            </a:r>
          </a:p>
          <a:p>
            <a:pPr marL="45720" indent="0" algn="just">
              <a:spcBef>
                <a:spcPts val="400"/>
              </a:spcBef>
              <a:spcAft>
                <a:spcPts val="400"/>
              </a:spcAft>
              <a:buNone/>
            </a:pPr>
            <a:r>
              <a:rPr lang="en-US" sz="2000" dirty="0"/>
              <a:t>	</a:t>
            </a:r>
            <a:r>
              <a:rPr lang="ru-RU" sz="2000" dirty="0">
                <a:latin typeface="Calibri" panose="020F0502020204030204" pitchFamily="34" charset="0"/>
                <a:cs typeface="Calibri" panose="020F0502020204030204" pitchFamily="34" charset="0"/>
              </a:rPr>
              <a:t>Като държавен културен институт на бюджетна издръжка е създаден и функционира Центърът за подводна археология (ЦПА) с компетенции в областта на опазването, управлението и изследването на подводното археологическо наследство на Република България</a:t>
            </a:r>
            <a:r>
              <a:rPr lang="en-US" sz="2000" dirty="0">
                <a:latin typeface="Calibri" panose="020F0502020204030204" pitchFamily="34" charset="0"/>
                <a:cs typeface="Calibri" panose="020F0502020204030204" pitchFamily="34" charset="0"/>
              </a:rPr>
              <a:t>.</a:t>
            </a:r>
            <a:endParaRPr lang="bg-BG" sz="2000"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F0AA7776-ACC0-486B-A8FF-3B332F5A945B}"/>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203058416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68580" indent="0" algn="just">
              <a:spcBef>
                <a:spcPts val="200"/>
              </a:spcBef>
              <a:buNone/>
            </a:pPr>
            <a:r>
              <a:rPr lang="bg-BG" b="1" u="sng" dirty="0">
                <a:latin typeface="Calibri" pitchFamily="34" charset="0"/>
                <a:cs typeface="Calibri" panose="020F0502020204030204" pitchFamily="34" charset="0"/>
              </a:rPr>
              <a:t>РОЛЯТА НА ОБЩИНИТЕ И МЕСТНАТА ВЛАСТ</a:t>
            </a:r>
          </a:p>
          <a:p>
            <a:pPr marL="68580" indent="0" algn="just">
              <a:spcBef>
                <a:spcPts val="600"/>
              </a:spcBef>
              <a:spcAft>
                <a:spcPts val="600"/>
              </a:spcAft>
              <a:buNone/>
            </a:pPr>
            <a:r>
              <a:rPr lang="bg-BG" sz="2000" b="1" dirty="0">
                <a:latin typeface="Calibri" pitchFamily="34" charset="0"/>
                <a:cs typeface="Calibri" panose="020F0502020204030204" pitchFamily="34" charset="0"/>
              </a:rPr>
              <a:t>Кметовете на общините </a:t>
            </a:r>
            <a:r>
              <a:rPr lang="bg-BG" sz="2000" dirty="0">
                <a:latin typeface="Calibri" pitchFamily="34" charset="0"/>
                <a:cs typeface="Calibri" panose="020F0502020204030204" pitchFamily="34" charset="0"/>
              </a:rPr>
              <a:t>организират и координират осъществяването на политиката по опазване на културното наследство на територията на съответната община, като:</a:t>
            </a:r>
          </a:p>
          <a:p>
            <a:pPr algn="just">
              <a:spcBef>
                <a:spcPts val="600"/>
              </a:spcBef>
              <a:spcAft>
                <a:spcPts val="600"/>
              </a:spcAft>
            </a:pPr>
            <a:r>
              <a:rPr lang="bg-BG" sz="2000" dirty="0">
                <a:latin typeface="Calibri" pitchFamily="34" charset="0"/>
                <a:cs typeface="Calibri" panose="020F0502020204030204" pitchFamily="34" charset="0"/>
              </a:rPr>
              <a:t>О</a:t>
            </a:r>
            <a:r>
              <a:rPr lang="en-US" sz="2000" dirty="0" err="1">
                <a:latin typeface="Calibri" pitchFamily="34" charset="0"/>
                <a:cs typeface="Calibri" panose="020F0502020204030204" pitchFamily="34" charset="0"/>
              </a:rPr>
              <a:t>казват</a:t>
            </a:r>
            <a:r>
              <a:rPr lang="en-US" sz="2000" dirty="0">
                <a:latin typeface="Calibri" pitchFamily="34" charset="0"/>
                <a:cs typeface="Calibri" panose="020F0502020204030204" pitchFamily="34" charset="0"/>
              </a:rPr>
              <a:t> </a:t>
            </a:r>
            <a:r>
              <a:rPr lang="en-US" sz="2000" b="1" dirty="0" err="1">
                <a:latin typeface="Calibri" pitchFamily="34" charset="0"/>
                <a:cs typeface="Calibri" panose="020F0502020204030204" pitchFamily="34" charset="0"/>
              </a:rPr>
              <a:t>съдействие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при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извършването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дейности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издирване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изучаване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опазване</a:t>
            </a:r>
            <a:r>
              <a:rPr lang="en-US" sz="2000" dirty="0">
                <a:latin typeface="Calibri" pitchFamily="34" charset="0"/>
                <a:cs typeface="Calibri" panose="020F0502020204030204" pitchFamily="34" charset="0"/>
              </a:rPr>
              <a:t> и </a:t>
            </a:r>
            <a:r>
              <a:rPr lang="en-US" sz="2000" dirty="0" err="1">
                <a:latin typeface="Calibri" pitchFamily="34" charset="0"/>
                <a:cs typeface="Calibri" panose="020F0502020204030204" pitchFamily="34" charset="0"/>
              </a:rPr>
              <a:t>популяризиране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културните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ценности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съобразно</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правомощията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си</a:t>
            </a:r>
            <a:r>
              <a:rPr lang="en-US" sz="2000" dirty="0">
                <a:latin typeface="Calibri" pitchFamily="34" charset="0"/>
                <a:cs typeface="Calibri" panose="020F0502020204030204" pitchFamily="34" charset="0"/>
              </a:rPr>
              <a:t>, както и </a:t>
            </a:r>
            <a:r>
              <a:rPr lang="en-US" sz="2000" dirty="0" err="1">
                <a:latin typeface="Calibri" pitchFamily="34" charset="0"/>
                <a:cs typeface="Calibri" panose="020F0502020204030204" pitchFamily="34" charset="0"/>
              </a:rPr>
              <a:t>извършват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други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дейности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определени</a:t>
            </a:r>
            <a:r>
              <a:rPr lang="en-US" sz="2000" dirty="0">
                <a:latin typeface="Calibri" pitchFamily="34" charset="0"/>
                <a:cs typeface="Calibri" panose="020F0502020204030204" pitchFamily="34" charset="0"/>
              </a:rPr>
              <a:t> в </a:t>
            </a:r>
            <a:r>
              <a:rPr lang="en-US" sz="2000" dirty="0" err="1">
                <a:latin typeface="Calibri" pitchFamily="34" charset="0"/>
                <a:cs typeface="Calibri" panose="020F0502020204030204" pitchFamily="34" charset="0"/>
              </a:rPr>
              <a:t>този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закон</a:t>
            </a:r>
            <a:r>
              <a:rPr lang="en-US" sz="2000" dirty="0">
                <a:latin typeface="Calibri" pitchFamily="34" charset="0"/>
                <a:cs typeface="Calibri" panose="020F0502020204030204" pitchFamily="34" charset="0"/>
              </a:rPr>
              <a:t>;</a:t>
            </a:r>
          </a:p>
          <a:p>
            <a:pPr algn="just">
              <a:spcBef>
                <a:spcPts val="600"/>
              </a:spcBef>
              <a:spcAft>
                <a:spcPts val="600"/>
              </a:spcAft>
            </a:pPr>
            <a:r>
              <a:rPr lang="bg-BG" sz="2000" dirty="0">
                <a:latin typeface="Calibri" pitchFamily="34" charset="0"/>
                <a:cs typeface="Calibri" panose="020F0502020204030204" pitchFamily="34" charset="0"/>
              </a:rPr>
              <a:t>С</a:t>
            </a:r>
            <a:r>
              <a:rPr lang="en-US" sz="2000" dirty="0" err="1">
                <a:latin typeface="Calibri" pitchFamily="34" charset="0"/>
                <a:cs typeface="Calibri" panose="020F0502020204030204" pitchFamily="34" charset="0"/>
              </a:rPr>
              <a:t>ъздават</a:t>
            </a:r>
            <a:r>
              <a:rPr lang="en-US" sz="2000" dirty="0">
                <a:latin typeface="Calibri" pitchFamily="34" charset="0"/>
                <a:cs typeface="Calibri" panose="020F0502020204030204" pitchFamily="34" charset="0"/>
              </a:rPr>
              <a:t> </a:t>
            </a:r>
            <a:r>
              <a:rPr lang="en-US" sz="2000" b="1" dirty="0" err="1">
                <a:latin typeface="Calibri" pitchFamily="34" charset="0"/>
                <a:cs typeface="Calibri" panose="020F0502020204030204" pitchFamily="34" charset="0"/>
              </a:rPr>
              <a:t>обществен</a:t>
            </a:r>
            <a:r>
              <a:rPr lang="en-US" sz="2000" b="1" dirty="0">
                <a:latin typeface="Calibri" pitchFamily="34" charset="0"/>
                <a:cs typeface="Calibri" panose="020F0502020204030204" pitchFamily="34" charset="0"/>
              </a:rPr>
              <a:t> съвет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закрила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културното </a:t>
            </a:r>
            <a:r>
              <a:rPr lang="en-US" sz="2000" dirty="0" err="1">
                <a:latin typeface="Calibri" pitchFamily="34" charset="0"/>
                <a:cs typeface="Calibri" panose="020F0502020204030204" pitchFamily="34" charset="0"/>
              </a:rPr>
              <a:t>наследство</a:t>
            </a:r>
            <a:r>
              <a:rPr lang="en-US" sz="2000" dirty="0">
                <a:latin typeface="Calibri" pitchFamily="34" charset="0"/>
                <a:cs typeface="Calibri" panose="020F0502020204030204" pitchFamily="34" charset="0"/>
              </a:rPr>
              <a:t> като </a:t>
            </a:r>
            <a:r>
              <a:rPr lang="en-US" sz="2000" dirty="0" err="1">
                <a:latin typeface="Calibri" pitchFamily="34" charset="0"/>
                <a:cs typeface="Calibri" panose="020F0502020204030204" pitchFamily="34" charset="0"/>
              </a:rPr>
              <a:t>съвещателен</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орган</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към</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общината</a:t>
            </a:r>
            <a:r>
              <a:rPr lang="en-US" sz="2000" dirty="0">
                <a:latin typeface="Calibri" pitchFamily="34" charset="0"/>
                <a:cs typeface="Calibri" panose="020F0502020204030204" pitchFamily="34" charset="0"/>
              </a:rPr>
              <a:t>;</a:t>
            </a:r>
          </a:p>
          <a:p>
            <a:pPr algn="just">
              <a:spcBef>
                <a:spcPts val="600"/>
              </a:spcBef>
              <a:spcAft>
                <a:spcPts val="600"/>
              </a:spcAft>
            </a:pPr>
            <a:r>
              <a:rPr lang="bg-BG" sz="2000" dirty="0">
                <a:latin typeface="Calibri" pitchFamily="34" charset="0"/>
                <a:cs typeface="Calibri" panose="020F0502020204030204" pitchFamily="34" charset="0"/>
              </a:rPr>
              <a:t>И</a:t>
            </a:r>
            <a:r>
              <a:rPr lang="en-US" sz="2000" dirty="0" err="1">
                <a:latin typeface="Calibri" pitchFamily="34" charset="0"/>
                <a:cs typeface="Calibri" panose="020F0502020204030204" pitchFamily="34" charset="0"/>
              </a:rPr>
              <a:t>зпълняват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правомощията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b="1" dirty="0" err="1">
                <a:latin typeface="Calibri" pitchFamily="34" charset="0"/>
                <a:cs typeface="Calibri" panose="020F0502020204030204" pitchFamily="34" charset="0"/>
              </a:rPr>
              <a:t>концедент</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при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възлагане</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концесии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за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недвижими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културни</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ценности</a:t>
            </a:r>
            <a:r>
              <a:rPr lang="en-US" sz="2000" dirty="0">
                <a:latin typeface="Calibri" pitchFamily="34" charset="0"/>
                <a:cs typeface="Calibri" panose="020F0502020204030204" pitchFamily="34" charset="0"/>
              </a:rPr>
              <a:t> - </a:t>
            </a:r>
            <a:r>
              <a:rPr lang="en-US" sz="2000" dirty="0" err="1">
                <a:latin typeface="Calibri" pitchFamily="34" charset="0"/>
                <a:cs typeface="Calibri" panose="020F0502020204030204" pitchFamily="34" charset="0"/>
              </a:rPr>
              <a:t>общинска</a:t>
            </a:r>
            <a:r>
              <a:rPr lang="en-US" sz="2000" dirty="0">
                <a:latin typeface="Calibri" pitchFamily="34" charset="0"/>
                <a:cs typeface="Calibri" panose="020F0502020204030204" pitchFamily="34" charset="0"/>
              </a:rPr>
              <a:t> </a:t>
            </a:r>
            <a:r>
              <a:rPr lang="en-US" sz="2000" dirty="0" err="1">
                <a:latin typeface="Calibri" pitchFamily="34" charset="0"/>
                <a:cs typeface="Calibri" panose="020F0502020204030204" pitchFamily="34" charset="0"/>
              </a:rPr>
              <a:t>собственост</a:t>
            </a:r>
            <a:r>
              <a:rPr lang="en-US" sz="2000" dirty="0">
                <a:latin typeface="Calibri" pitchFamily="34" charset="0"/>
                <a:cs typeface="Calibri" panose="020F0502020204030204" pitchFamily="34" charset="0"/>
              </a:rPr>
              <a:t>.</a:t>
            </a: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7D3E884A-EDBB-4ABA-B95F-C63DFDA450E4}"/>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68580" indent="0" algn="just">
              <a:spcBef>
                <a:spcPts val="200"/>
              </a:spcBef>
              <a:buNone/>
            </a:pPr>
            <a:r>
              <a:rPr lang="bg-BG" b="1" dirty="0">
                <a:latin typeface="Calibri" pitchFamily="34" charset="0"/>
                <a:cs typeface="Calibri" panose="020F0502020204030204" pitchFamily="34" charset="0"/>
              </a:rPr>
              <a:t>РОЛЯТА НА ОБЩИНИТЕ И МЕСТНАТА ВЛАСТ</a:t>
            </a:r>
          </a:p>
          <a:p>
            <a:pPr algn="just">
              <a:spcBef>
                <a:spcPts val="1000"/>
              </a:spcBef>
              <a:spcAft>
                <a:spcPts val="1000"/>
              </a:spcAft>
              <a:buNone/>
            </a:pPr>
            <a:r>
              <a:rPr lang="ru-RU" b="1" dirty="0" err="1">
                <a:latin typeface="Calibri" pitchFamily="34" charset="0"/>
                <a:cs typeface="Calibri" panose="020F0502020204030204" pitchFamily="34" charset="0"/>
              </a:rPr>
              <a:t>Общинските</a:t>
            </a:r>
            <a:r>
              <a:rPr lang="ru-RU" b="1" dirty="0">
                <a:latin typeface="Calibri" pitchFamily="34" charset="0"/>
                <a:cs typeface="Calibri" panose="020F0502020204030204" pitchFamily="34" charset="0"/>
              </a:rPr>
              <a:t> </a:t>
            </a:r>
            <a:r>
              <a:rPr lang="ru-RU" b="1" dirty="0" err="1">
                <a:latin typeface="Calibri" pitchFamily="34" charset="0"/>
                <a:cs typeface="Calibri" panose="020F0502020204030204" pitchFamily="34" charset="0"/>
              </a:rPr>
              <a:t>съвети</a:t>
            </a:r>
            <a:endParaRPr lang="ru-RU" b="1" dirty="0">
              <a:latin typeface="Calibri" pitchFamily="34" charset="0"/>
              <a:cs typeface="Calibri" panose="020F0502020204030204" pitchFamily="34" charset="0"/>
            </a:endParaRPr>
          </a:p>
          <a:p>
            <a:pPr algn="just">
              <a:spcBef>
                <a:spcPts val="600"/>
              </a:spcBef>
              <a:spcAft>
                <a:spcPts val="600"/>
              </a:spcAft>
            </a:pPr>
            <a:r>
              <a:rPr lang="bg-BG" sz="2000" dirty="0">
                <a:latin typeface="Calibri" pitchFamily="34" charset="0"/>
                <a:cs typeface="Calibri" panose="020F0502020204030204" pitchFamily="34" charset="0"/>
              </a:rPr>
              <a:t>Приемат </a:t>
            </a:r>
            <a:r>
              <a:rPr lang="bg-BG" sz="2000" b="1" dirty="0">
                <a:latin typeface="Calibri" pitchFamily="34" charset="0"/>
                <a:cs typeface="Calibri" panose="020F0502020204030204" pitchFamily="34" charset="0"/>
              </a:rPr>
              <a:t>стратегия</a:t>
            </a:r>
            <a:r>
              <a:rPr lang="bg-BG" sz="2000" dirty="0">
                <a:latin typeface="Calibri" pitchFamily="34" charset="0"/>
                <a:cs typeface="Calibri" panose="020F0502020204030204" pitchFamily="34" charset="0"/>
              </a:rPr>
              <a:t> за опазване на културното наследство на територията на съответната община в съответствие с националната стратегия;</a:t>
            </a:r>
          </a:p>
          <a:p>
            <a:pPr algn="just">
              <a:spcBef>
                <a:spcPts val="600"/>
              </a:spcBef>
              <a:spcAft>
                <a:spcPts val="600"/>
              </a:spcAft>
            </a:pPr>
            <a:r>
              <a:rPr lang="bg-BG" sz="2000" dirty="0">
                <a:latin typeface="Calibri" pitchFamily="34" charset="0"/>
                <a:cs typeface="Calibri" panose="020F0502020204030204" pitchFamily="34" charset="0"/>
              </a:rPr>
              <a:t>Създават </a:t>
            </a:r>
            <a:r>
              <a:rPr lang="bg-BG" sz="2000" b="1" dirty="0">
                <a:latin typeface="Calibri" pitchFamily="34" charset="0"/>
                <a:cs typeface="Calibri" panose="020F0502020204030204" pitchFamily="34" charset="0"/>
              </a:rPr>
              <a:t>общински фонд „Култура“</a:t>
            </a:r>
            <a:r>
              <a:rPr lang="bg-BG" sz="2000" dirty="0">
                <a:latin typeface="Calibri" pitchFamily="34" charset="0"/>
                <a:cs typeface="Calibri" panose="020F0502020204030204" pitchFamily="34" charset="0"/>
              </a:rPr>
              <a:t> при условията и по реда на Закона за закрила и развитие на културата;</a:t>
            </a:r>
          </a:p>
          <a:p>
            <a:pPr algn="just">
              <a:spcBef>
                <a:spcPts val="600"/>
              </a:spcBef>
              <a:spcAft>
                <a:spcPts val="600"/>
              </a:spcAft>
            </a:pPr>
            <a:r>
              <a:rPr lang="bg-BG" sz="2000" dirty="0">
                <a:latin typeface="Calibri" pitchFamily="34" charset="0"/>
                <a:cs typeface="Calibri" panose="020F0502020204030204" pitchFamily="34" charset="0"/>
              </a:rPr>
              <a:t>Приемат </a:t>
            </a:r>
            <a:r>
              <a:rPr lang="bg-BG" sz="2000" b="1" dirty="0">
                <a:latin typeface="Calibri" pitchFamily="34" charset="0"/>
                <a:cs typeface="Calibri" panose="020F0502020204030204" pitchFamily="34" charset="0"/>
              </a:rPr>
              <a:t>правилници</a:t>
            </a:r>
            <a:r>
              <a:rPr lang="bg-BG" sz="2000" dirty="0">
                <a:latin typeface="Calibri" pitchFamily="34" charset="0"/>
                <a:cs typeface="Calibri" panose="020F0502020204030204" pitchFamily="34" charset="0"/>
              </a:rPr>
              <a:t> за устройството и дейността на общинските музеи, след съгласуване с министъра на културата;</a:t>
            </a:r>
          </a:p>
          <a:p>
            <a:pPr algn="just">
              <a:spcBef>
                <a:spcPts val="600"/>
              </a:spcBef>
              <a:spcAft>
                <a:spcPts val="600"/>
              </a:spcAft>
            </a:pPr>
            <a:r>
              <a:rPr lang="bg-BG" sz="2000" dirty="0">
                <a:latin typeface="Calibri" pitchFamily="34" charset="0"/>
                <a:cs typeface="Calibri" panose="020F0502020204030204" pitchFamily="34" charset="0"/>
              </a:rPr>
              <a:t>Осигуряват финансиране чрез целеви средства в общинския бюджет.</a:t>
            </a:r>
          </a:p>
          <a:p>
            <a:pPr marL="0" indent="0" algn="just">
              <a:spcBef>
                <a:spcPts val="600"/>
              </a:spcBef>
              <a:spcAft>
                <a:spcPts val="600"/>
              </a:spcAft>
              <a:buNone/>
            </a:pPr>
            <a:r>
              <a:rPr lang="bg-BG" sz="2000" b="1" dirty="0">
                <a:latin typeface="Calibri" pitchFamily="34" charset="0"/>
                <a:cs typeface="Calibri" panose="020F0502020204030204" pitchFamily="34" charset="0"/>
              </a:rPr>
              <a:t>Общинските музеи </a:t>
            </a:r>
            <a:r>
              <a:rPr lang="bg-BG" sz="2000" dirty="0">
                <a:latin typeface="Calibri" pitchFamily="34" charset="0"/>
                <a:cs typeface="Calibri" panose="020F0502020204030204" pitchFamily="34" charset="0"/>
              </a:rPr>
              <a:t>се създават и осъществят дейността си въз основа на предоставени от общината културни ценности, сграден фонд и се финансират от общинския бюджет.</a:t>
            </a: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buNone/>
            </a:pPr>
            <a:endParaRPr lang="ru-RU" b="1" dirty="0">
              <a:latin typeface="Calibri" pitchFamily="34" charset="0"/>
              <a:cs typeface="Calibri" panose="020F0502020204030204" pitchFamily="34" charset="0"/>
            </a:endParaRP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B8CF769C-C8A5-462B-B0D2-76444AB1AFC8}"/>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9687" y="1347019"/>
            <a:ext cx="11512626" cy="5275817"/>
          </a:xfrm>
        </p:spPr>
        <p:txBody>
          <a:bodyPr>
            <a:normAutofit/>
          </a:bodyPr>
          <a:lstStyle/>
          <a:p>
            <a:pPr marL="68580" indent="0" algn="just">
              <a:spcBef>
                <a:spcPts val="200"/>
              </a:spcBef>
              <a:buNone/>
            </a:pPr>
            <a:r>
              <a:rPr lang="bg-BG" b="1" dirty="0">
                <a:latin typeface="Calibri" pitchFamily="34" charset="0"/>
                <a:cs typeface="Calibri" panose="020F0502020204030204" pitchFamily="34" charset="0"/>
              </a:rPr>
              <a:t>РОЛЯТА НА ОБЩИНИТЕ И МЕСТНАТА ВЛАСТ</a:t>
            </a:r>
          </a:p>
          <a:p>
            <a:pPr algn="just">
              <a:spcBef>
                <a:spcPts val="1000"/>
              </a:spcBef>
              <a:spcAft>
                <a:spcPts val="1000"/>
              </a:spcAft>
              <a:buNone/>
            </a:pPr>
            <a:r>
              <a:rPr lang="ru-RU" sz="2000" b="1" dirty="0">
                <a:latin typeface="Calibri" panose="020F0502020204030204" pitchFamily="34" charset="0"/>
                <a:cs typeface="Calibri" panose="020F0502020204030204" pitchFamily="34" charset="0"/>
              </a:rPr>
              <a:t>Основните предизвикателства пред българските общини са: </a:t>
            </a:r>
            <a:endParaRPr lang="en-US" sz="2000" b="1" dirty="0">
              <a:latin typeface="Calibri" panose="020F0502020204030204" pitchFamily="34" charset="0"/>
              <a:cs typeface="Calibri" panose="020F0502020204030204" pitchFamily="34" charset="0"/>
            </a:endParaRPr>
          </a:p>
          <a:p>
            <a:pPr algn="just">
              <a:spcBef>
                <a:spcPts val="1000"/>
              </a:spcBef>
              <a:spcAft>
                <a:spcPts val="1000"/>
              </a:spcAft>
              <a:buNone/>
            </a:pPr>
            <a:r>
              <a:rPr lang="ru-RU" sz="2000" dirty="0">
                <a:latin typeface="Calibri" panose="020F0502020204030204" pitchFamily="34" charset="0"/>
                <a:cs typeface="Calibri" panose="020F0502020204030204" pitchFamily="34" charset="0"/>
              </a:rPr>
              <a:t>✓ включване на наследството в една обща политика за градско развитие, например особено важно е включването на недвижимото културно наследство в политиките и програмите за благоустройството на териториите; </a:t>
            </a:r>
            <a:endParaRPr lang="en-US" sz="2000" dirty="0">
              <a:latin typeface="Calibri" panose="020F0502020204030204" pitchFamily="34" charset="0"/>
              <a:cs typeface="Calibri" panose="020F0502020204030204" pitchFamily="34" charset="0"/>
            </a:endParaRPr>
          </a:p>
          <a:p>
            <a:pPr algn="just">
              <a:spcBef>
                <a:spcPts val="1000"/>
              </a:spcBef>
              <a:spcAft>
                <a:spcPts val="1000"/>
              </a:spcAft>
              <a:buNone/>
            </a:pPr>
            <a:r>
              <a:rPr lang="ru-RU" sz="2000" dirty="0">
                <a:latin typeface="Calibri" panose="020F0502020204030204" pitchFamily="34" charset="0"/>
                <a:cs typeface="Calibri" panose="020F0502020204030204" pitchFamily="34" charset="0"/>
              </a:rPr>
              <a:t>✓ възможности за отделяне на ресурси за издирване, идентифициране, документиране, съхраняване, консервация и реставрация, развитие, популяризиране и експлоатиране на културното наследство и превръщането му във фактор за устойчиво развитие на региона; </a:t>
            </a:r>
            <a:endParaRPr lang="en-US" sz="2000" dirty="0">
              <a:latin typeface="Calibri" panose="020F0502020204030204" pitchFamily="34" charset="0"/>
              <a:cs typeface="Calibri" panose="020F0502020204030204" pitchFamily="34" charset="0"/>
            </a:endParaRPr>
          </a:p>
          <a:p>
            <a:pPr algn="just">
              <a:spcBef>
                <a:spcPts val="1000"/>
              </a:spcBef>
              <a:spcAft>
                <a:spcPts val="1000"/>
              </a:spcAft>
              <a:buNone/>
            </a:pPr>
            <a:r>
              <a:rPr lang="ru-RU" sz="2000" dirty="0">
                <a:latin typeface="Calibri" panose="020F0502020204030204" pitchFamily="34" charset="0"/>
                <a:cs typeface="Calibri" panose="020F0502020204030204" pitchFamily="34" charset="0"/>
              </a:rPr>
              <a:t>✓ данъчни и административни облекчения, които да насърчават частните собственици отговорно да поддържат културните ценности; </a:t>
            </a:r>
            <a:endParaRPr lang="en-US" sz="2000" dirty="0">
              <a:latin typeface="Calibri" panose="020F0502020204030204" pitchFamily="34" charset="0"/>
              <a:cs typeface="Calibri" panose="020F0502020204030204" pitchFamily="34" charset="0"/>
            </a:endParaRPr>
          </a:p>
          <a:p>
            <a:pPr algn="just">
              <a:spcBef>
                <a:spcPts val="1000"/>
              </a:spcBef>
              <a:spcAft>
                <a:spcPts val="1000"/>
              </a:spcAft>
              <a:buNone/>
            </a:pPr>
            <a:r>
              <a:rPr lang="ru-RU" sz="2000" dirty="0">
                <a:latin typeface="Calibri" panose="020F0502020204030204" pitchFamily="34" charset="0"/>
                <a:cs typeface="Calibri" panose="020F0502020204030204" pitchFamily="34" charset="0"/>
              </a:rPr>
              <a:t>✓ да повишават видимостта на наследството за да се оцени роля и важността му за обществото и общността, включително и чрез развитие на механизми за мониторинг и оценка; </a:t>
            </a:r>
            <a:endParaRPr lang="ru-RU" sz="2000" b="1" dirty="0">
              <a:latin typeface="Calibri" pitchFamily="34" charset="0"/>
              <a:cs typeface="Calibri" panose="020F0502020204030204" pitchFamily="34" charset="0"/>
            </a:endParaRPr>
          </a:p>
          <a:p>
            <a:pPr algn="just">
              <a:spcBef>
                <a:spcPts val="1000"/>
              </a:spcBef>
              <a:spcAft>
                <a:spcPts val="1000"/>
              </a:spcAft>
            </a:pPr>
            <a:endParaRPr lang="ru-RU" dirty="0">
              <a:cs typeface="Calibri" panose="020F0502020204030204" pitchFamily="34" charset="0"/>
            </a:endParaRPr>
          </a:p>
          <a:p>
            <a:pPr algn="just">
              <a:spcBef>
                <a:spcPts val="1000"/>
              </a:spcBef>
              <a:spcAft>
                <a:spcPts val="1000"/>
              </a:spcAft>
            </a:pPr>
            <a:endParaRPr lang="bg-BG" dirty="0">
              <a:latin typeface="Calibri" pitchFamily="34" charset="0"/>
              <a:cs typeface="Calibri" panose="020F0502020204030204" pitchFamily="34" charset="0"/>
            </a:endParaRPr>
          </a:p>
        </p:txBody>
      </p:sp>
      <p:sp>
        <p:nvSpPr>
          <p:cNvPr id="4" name="Заглавие 1">
            <a:extLst>
              <a:ext uri="{FF2B5EF4-FFF2-40B4-BE49-F238E27FC236}">
                <a16:creationId xmlns:a16="http://schemas.microsoft.com/office/drawing/2014/main" id="{5AA50520-4DCE-49DC-BC54-43D9B3E92CD0}"/>
              </a:ext>
            </a:extLst>
          </p:cNvPr>
          <p:cNvSpPr txBox="1">
            <a:spLocks/>
          </p:cNvSpPr>
          <p:nvPr/>
        </p:nvSpPr>
        <p:spPr>
          <a:xfrm>
            <a:off x="339686" y="235164"/>
            <a:ext cx="11512627" cy="862116"/>
          </a:xfrm>
          <a:prstGeom prst="rect">
            <a:avLst/>
          </a:prstGeom>
        </p:spPr>
        <p:txBody>
          <a:bodyPr>
            <a:noAutofit/>
          </a:bodyPr>
          <a:lstStyle>
            <a:lvl1pPr algn="l" defTabSz="914418" rtl="0" eaLnBrk="1" latinLnBrk="0" hangingPunct="1">
              <a:lnSpc>
                <a:spcPct val="90000"/>
              </a:lnSpc>
              <a:spcBef>
                <a:spcPct val="0"/>
              </a:spcBef>
              <a:buNone/>
              <a:defRPr sz="4400" kern="1200">
                <a:solidFill>
                  <a:schemeClr val="accent1"/>
                </a:solidFill>
                <a:latin typeface="+mj-lt"/>
                <a:ea typeface="+mj-ea"/>
                <a:cs typeface="+mj-cs"/>
              </a:defRPr>
            </a:lvl1pPr>
          </a:lstStyle>
          <a:p>
            <a:pPr>
              <a:lnSpc>
                <a:spcPct val="100000"/>
              </a:lnSpc>
            </a:pPr>
            <a:r>
              <a:rPr lang="ru-RU" sz="1800" b="1" dirty="0" err="1">
                <a:solidFill>
                  <a:schemeClr val="accent1">
                    <a:lumMod val="75000"/>
                  </a:schemeClr>
                </a:solidFill>
                <a:latin typeface="Calibri" pitchFamily="34" charset="0"/>
                <a:cs typeface="Arial" panose="020B0604020202020204" pitchFamily="34" charset="0"/>
              </a:rPr>
              <a:t>Обучителен</a:t>
            </a:r>
            <a:r>
              <a:rPr lang="ru-RU" sz="1800" b="1" dirty="0">
                <a:solidFill>
                  <a:schemeClr val="accent1">
                    <a:lumMod val="75000"/>
                  </a:schemeClr>
                </a:solidFill>
                <a:latin typeface="Calibri" pitchFamily="34" charset="0"/>
                <a:cs typeface="Arial" panose="020B0604020202020204" pitchFamily="34" charset="0"/>
              </a:rPr>
              <a:t> </a:t>
            </a:r>
            <a:r>
              <a:rPr lang="ru-RU" sz="1800" b="1" dirty="0" err="1">
                <a:solidFill>
                  <a:schemeClr val="accent1">
                    <a:lumMod val="75000"/>
                  </a:schemeClr>
                </a:solidFill>
                <a:latin typeface="Calibri" pitchFamily="34" charset="0"/>
                <a:cs typeface="Arial" panose="020B0604020202020204" pitchFamily="34" charset="0"/>
              </a:rPr>
              <a:t>модул</a:t>
            </a:r>
            <a:r>
              <a:rPr lang="ru-RU" sz="1800" b="1" dirty="0">
                <a:solidFill>
                  <a:schemeClr val="accent1">
                    <a:lumMod val="75000"/>
                  </a:schemeClr>
                </a:solidFill>
                <a:latin typeface="Calibri" pitchFamily="34" charset="0"/>
                <a:cs typeface="Arial" panose="020B0604020202020204" pitchFamily="34" charset="0"/>
              </a:rPr>
              <a:t> </a:t>
            </a:r>
            <a:r>
              <a:rPr lang="en-GB" sz="1800" b="1" dirty="0">
                <a:solidFill>
                  <a:schemeClr val="accent1">
                    <a:lumMod val="75000"/>
                  </a:schemeClr>
                </a:solidFill>
                <a:latin typeface="Calibri" pitchFamily="34" charset="0"/>
                <a:cs typeface="Arial" panose="020B0604020202020204" pitchFamily="34" charset="0"/>
              </a:rPr>
              <a:t>3</a:t>
            </a:r>
            <a:r>
              <a:rPr lang="ru-RU" sz="1800" b="1" dirty="0">
                <a:solidFill>
                  <a:schemeClr val="accent1">
                    <a:lumMod val="75000"/>
                  </a:schemeClr>
                </a:solidFill>
                <a:latin typeface="Calibri" pitchFamily="34" charset="0"/>
                <a:cs typeface="Arial" panose="020B0604020202020204" pitchFamily="34" charset="0"/>
              </a:rPr>
              <a:t> „</a:t>
            </a:r>
            <a:r>
              <a:rPr lang="bg-BG" sz="1800" b="1" dirty="0">
                <a:solidFill>
                  <a:schemeClr val="accent1">
                    <a:lumMod val="75000"/>
                  </a:schemeClr>
                </a:solidFill>
                <a:latin typeface="Calibri" pitchFamily="34" charset="0"/>
                <a:cs typeface="Arial" panose="020B0604020202020204" pitchFamily="34" charset="0"/>
              </a:rPr>
              <a:t>Опазване на културно-историческото наследство и развитие на туризма</a:t>
            </a:r>
            <a:r>
              <a:rPr lang="ru-RU" sz="1800" b="1" dirty="0">
                <a:solidFill>
                  <a:schemeClr val="accent1">
                    <a:lumMod val="75000"/>
                  </a:schemeClr>
                </a:solidFill>
                <a:latin typeface="Calibri" pitchFamily="34" charset="0"/>
                <a:cs typeface="Arial" panose="020B0604020202020204" pitchFamily="34" charset="0"/>
              </a:rPr>
              <a:t>“</a:t>
            </a:r>
            <a:endParaRPr lang="ru-RU" sz="1800" dirty="0">
              <a:solidFill>
                <a:schemeClr val="accent1">
                  <a:lumMod val="75000"/>
                </a:schemeClr>
              </a:solidFill>
              <a:latin typeface="Calibri" pitchFamily="34" charset="0"/>
              <a:cs typeface="Arial" panose="020B0604020202020204" pitchFamily="34" charset="0"/>
            </a:endParaRPr>
          </a:p>
          <a:p>
            <a:pPr>
              <a:lnSpc>
                <a:spcPct val="100000"/>
              </a:lnSpc>
            </a:pPr>
            <a:r>
              <a:rPr lang="bg-BG" sz="1800" u="sng" dirty="0">
                <a:solidFill>
                  <a:schemeClr val="accent1">
                    <a:lumMod val="75000"/>
                  </a:schemeClr>
                </a:solidFill>
                <a:latin typeface="Calibri" pitchFamily="34" charset="0"/>
                <a:cs typeface="Arial" panose="020B0604020202020204" pitchFamily="34" charset="0"/>
              </a:rPr>
              <a:t>Компонент 1</a:t>
            </a:r>
            <a:r>
              <a:rPr lang="ru-RU" sz="1800" dirty="0">
                <a:solidFill>
                  <a:schemeClr val="accent1">
                    <a:lumMod val="75000"/>
                  </a:schemeClr>
                </a:solidFill>
                <a:latin typeface="+mn-lt"/>
                <a:cs typeface="Arial" panose="020B0604020202020204" pitchFamily="34" charset="0"/>
              </a:rPr>
              <a:t>: </a:t>
            </a:r>
            <a:r>
              <a:rPr lang="bg-BG" sz="1800" dirty="0">
                <a:latin typeface="Calibri" pitchFamily="34" charset="0"/>
              </a:rPr>
              <a:t>Правомощия и задължения на местните власти по опазване на културно-историческото наследство (КИН) </a:t>
            </a:r>
            <a:br>
              <a:rPr lang="en-US" sz="2400" dirty="0">
                <a:solidFill>
                  <a:schemeClr val="accent1">
                    <a:lumMod val="75000"/>
                  </a:schemeClr>
                </a:solidFill>
                <a:latin typeface="+mn-lt"/>
                <a:cs typeface="Arial" panose="020B0604020202020204" pitchFamily="34" charset="0"/>
              </a:rPr>
            </a:br>
            <a:br>
              <a:rPr lang="ru-RU" sz="1800" b="1" i="1" dirty="0">
                <a:solidFill>
                  <a:schemeClr val="accent1">
                    <a:lumMod val="75000"/>
                  </a:schemeClr>
                </a:solidFill>
                <a:latin typeface="+mn-lt"/>
                <a:cs typeface="Arial" panose="020B0604020202020204" pitchFamily="34" charset="0"/>
              </a:rPr>
            </a:br>
            <a:endParaRPr lang="ru-RU" sz="2400" b="1" i="1" dirty="0">
              <a:solidFill>
                <a:schemeClr val="accent1">
                  <a:lumMod val="75000"/>
                </a:schemeClr>
              </a:solidFill>
              <a:latin typeface="+mn-lt"/>
              <a:cs typeface="Arial" panose="020B0604020202020204" pitchFamily="34" charset="0"/>
            </a:endParaRPr>
          </a:p>
        </p:txBody>
      </p:sp>
    </p:spTree>
    <p:extLst>
      <p:ext uri="{BB962C8B-B14F-4D97-AF65-F5344CB8AC3E}">
        <p14:creationId xmlns:p14="http://schemas.microsoft.com/office/powerpoint/2010/main" val="118644379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Леене">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Origin</Template>
  <TotalTime>0</TotalTime>
  <Words>6327</Words>
  <Application>Microsoft Office PowerPoint</Application>
  <PresentationFormat>Widescreen</PresentationFormat>
  <Paragraphs>307</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Corbel</vt:lpstr>
      <vt:lpstr>Times New Roman</vt:lpstr>
      <vt:lpstr>Wingdings</vt:lpstr>
      <vt:lpstr>База</vt:lpstr>
      <vt:lpstr>PowerPoint Presentation</vt:lpstr>
      <vt:lpstr>Тема 2.  Правомощия и задължения на местните власти по опазване на културно-историческото наследство   Компонент 1 - ПРАВОМОЩИЯ И ЗАДЪЛЖЕНИЯ НА МЕСТНИТЕ ВЛАСТИ ПО опазване на Културно – историческото наследство (КИН)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2021-04-29T14:07:07Z</dcterms:created>
  <dcterms:modified xsi:type="dcterms:W3CDTF">2021-08-09T10:32:28Z</dcterms:modified>
</cp:coreProperties>
</file>